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18" r:id="rId4"/>
  </p:sldMasterIdLst>
  <p:notesMasterIdLst>
    <p:notesMasterId r:id="rId60"/>
  </p:notesMasterIdLst>
  <p:handoutMasterIdLst>
    <p:handoutMasterId r:id="rId61"/>
  </p:handoutMasterIdLst>
  <p:sldIdLst>
    <p:sldId id="1135" r:id="rId5"/>
    <p:sldId id="1054" r:id="rId6"/>
    <p:sldId id="1153" r:id="rId7"/>
    <p:sldId id="1198" r:id="rId8"/>
    <p:sldId id="1197" r:id="rId9"/>
    <p:sldId id="1154" r:id="rId10"/>
    <p:sldId id="1155" r:id="rId11"/>
    <p:sldId id="1159" r:id="rId12"/>
    <p:sldId id="1150" r:id="rId13"/>
    <p:sldId id="1160" r:id="rId14"/>
    <p:sldId id="1164" r:id="rId15"/>
    <p:sldId id="1163" r:id="rId16"/>
    <p:sldId id="1199" r:id="rId17"/>
    <p:sldId id="1157" r:id="rId18"/>
    <p:sldId id="1193" r:id="rId19"/>
    <p:sldId id="1194" r:id="rId20"/>
    <p:sldId id="1165" r:id="rId21"/>
    <p:sldId id="1219" r:id="rId22"/>
    <p:sldId id="1168" r:id="rId23"/>
    <p:sldId id="1169" r:id="rId24"/>
    <p:sldId id="1170" r:id="rId25"/>
    <p:sldId id="1171" r:id="rId26"/>
    <p:sldId id="1223" r:id="rId27"/>
    <p:sldId id="1176" r:id="rId28"/>
    <p:sldId id="1177" r:id="rId29"/>
    <p:sldId id="1210" r:id="rId30"/>
    <p:sldId id="1203" r:id="rId31"/>
    <p:sldId id="1208" r:id="rId32"/>
    <p:sldId id="1209" r:id="rId33"/>
    <p:sldId id="1200" r:id="rId34"/>
    <p:sldId id="1201" r:id="rId35"/>
    <p:sldId id="1224" r:id="rId36"/>
    <p:sldId id="1225" r:id="rId37"/>
    <p:sldId id="1226" r:id="rId38"/>
    <p:sldId id="1227" r:id="rId39"/>
    <p:sldId id="1211" r:id="rId40"/>
    <p:sldId id="1212" r:id="rId41"/>
    <p:sldId id="1213" r:id="rId42"/>
    <p:sldId id="1228" r:id="rId43"/>
    <p:sldId id="1192" r:id="rId44"/>
    <p:sldId id="1214" r:id="rId45"/>
    <p:sldId id="1215" r:id="rId46"/>
    <p:sldId id="1216" r:id="rId47"/>
    <p:sldId id="1217" r:id="rId48"/>
    <p:sldId id="1178" r:id="rId49"/>
    <p:sldId id="1218" r:id="rId50"/>
    <p:sldId id="1229" r:id="rId51"/>
    <p:sldId id="1230" r:id="rId52"/>
    <p:sldId id="1231" r:id="rId53"/>
    <p:sldId id="1232" r:id="rId54"/>
    <p:sldId id="1233" r:id="rId55"/>
    <p:sldId id="1191" r:id="rId56"/>
    <p:sldId id="1220" r:id="rId57"/>
    <p:sldId id="1221" r:id="rId58"/>
    <p:sldId id="1222" r:id="rId5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3 Template layouts" id="{6DD5C800-9A2C-4823-B056-4AFFC9A97500}">
          <p14:sldIdLst>
            <p14:sldId id="1135"/>
            <p14:sldId id="1054"/>
            <p14:sldId id="1153"/>
            <p14:sldId id="1198"/>
            <p14:sldId id="1197"/>
            <p14:sldId id="1154"/>
            <p14:sldId id="1155"/>
            <p14:sldId id="1159"/>
            <p14:sldId id="1150"/>
            <p14:sldId id="1160"/>
            <p14:sldId id="1164"/>
            <p14:sldId id="1163"/>
            <p14:sldId id="1199"/>
            <p14:sldId id="1157"/>
            <p14:sldId id="1193"/>
            <p14:sldId id="1194"/>
            <p14:sldId id="1165"/>
            <p14:sldId id="1219"/>
            <p14:sldId id="1168"/>
            <p14:sldId id="1169"/>
            <p14:sldId id="1170"/>
            <p14:sldId id="1171"/>
            <p14:sldId id="1223"/>
            <p14:sldId id="1176"/>
            <p14:sldId id="1177"/>
            <p14:sldId id="1210"/>
            <p14:sldId id="1203"/>
            <p14:sldId id="1208"/>
            <p14:sldId id="1209"/>
            <p14:sldId id="1200"/>
            <p14:sldId id="1201"/>
            <p14:sldId id="1224"/>
            <p14:sldId id="1225"/>
            <p14:sldId id="1226"/>
            <p14:sldId id="1227"/>
            <p14:sldId id="1211"/>
            <p14:sldId id="1212"/>
            <p14:sldId id="1213"/>
            <p14:sldId id="1228"/>
            <p14:sldId id="1192"/>
            <p14:sldId id="1214"/>
            <p14:sldId id="1215"/>
            <p14:sldId id="1216"/>
            <p14:sldId id="1217"/>
            <p14:sldId id="1178"/>
            <p14:sldId id="1218"/>
            <p14:sldId id="1229"/>
            <p14:sldId id="1230"/>
            <p14:sldId id="1231"/>
            <p14:sldId id="1232"/>
            <p14:sldId id="1233"/>
            <p14:sldId id="1191"/>
            <p14:sldId id="1220"/>
            <p14:sldId id="1221"/>
            <p14:sldId id="1222"/>
          </p14:sldIdLst>
        </p14:section>
        <p14:section name="Appendix" id="{2AA5F46A-D76F-46AB-A36E-96289C5DDCE0}">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guide id="3" orient="horz" pos="184">
          <p15:clr>
            <a:srgbClr val="A4A3A4"/>
          </p15:clr>
        </p15:guide>
        <p15:guide id="4" orient="horz" pos="2155">
          <p15:clr>
            <a:srgbClr val="A4A3A4"/>
          </p15:clr>
        </p15:guide>
        <p15:guide id="5" pos="7667">
          <p15:clr>
            <a:srgbClr val="A4A3A4"/>
          </p15:clr>
        </p15:guide>
        <p15:guide id="6" pos="2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380"/>
    <a:srgbClr val="00BCF2"/>
    <a:srgbClr val="7FBA00"/>
    <a:srgbClr val="505050"/>
    <a:srgbClr val="DC3C00"/>
    <a:srgbClr val="0072C6"/>
    <a:srgbClr val="FFFFFF"/>
    <a:srgbClr val="007233"/>
    <a:srgbClr val="B4009E"/>
    <a:srgbClr val="B0B1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996" autoAdjust="0"/>
    <p:restoredTop sz="76955" autoAdjust="0"/>
  </p:normalViewPr>
  <p:slideViewPr>
    <p:cSldViewPr>
      <p:cViewPr varScale="1">
        <p:scale>
          <a:sx n="39" d="100"/>
          <a:sy n="39" d="100"/>
        </p:scale>
        <p:origin x="58" y="86"/>
      </p:cViewPr>
      <p:guideLst>
        <p:guide orient="horz" pos="2203"/>
        <p:guide pos="3917"/>
        <p:guide orient="horz" pos="184"/>
        <p:guide orient="horz" pos="2155"/>
        <p:guide pos="7667"/>
        <p:guide pos="215"/>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7230"/>
    </p:cViewPr>
  </p:sorterViewPr>
  <p:notesViewPr>
    <p:cSldViewPr showGuides="1">
      <p:cViewPr>
        <p:scale>
          <a:sx n="41" d="100"/>
          <a:sy n="41" d="100"/>
        </p:scale>
        <p:origin x="-3792" y="-846"/>
      </p:cViewPr>
      <p:guideLst>
        <p:guide orient="horz" pos="2880"/>
        <p:guide pos="2160"/>
      </p:guideLst>
    </p:cSldViewPr>
  </p:notesViewPr>
  <p:gridSpacing cx="76330" cy="7633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CAA31A-4D11-4FC3-B2F6-03314AFCA8C4}"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A74742CB-3E42-46BC-8546-210284237B09}">
      <dgm:prSet phldrT="[Text]" custT="1"/>
      <dgm:spPr>
        <a:solidFill>
          <a:schemeClr val="accent1">
            <a:lumMod val="60000"/>
            <a:lumOff val="40000"/>
          </a:schemeClr>
        </a:solidFill>
        <a:ln>
          <a:noFill/>
        </a:ln>
      </dgm:spPr>
      <dgm:t>
        <a:bodyPr/>
        <a:lstStyle/>
        <a:p>
          <a:r>
            <a:rPr lang="en-US" sz="6600" dirty="0" err="1" smtClean="0">
              <a:latin typeface="+mj-lt"/>
            </a:rPr>
            <a:t>Iaas</a:t>
          </a:r>
          <a:endParaRPr lang="en-US" sz="6600" dirty="0">
            <a:latin typeface="+mj-lt"/>
          </a:endParaRPr>
        </a:p>
      </dgm:t>
    </dgm:pt>
    <dgm:pt modelId="{7CE35573-059C-47E2-A6E8-2DECAE02ACFD}" type="parTrans" cxnId="{43E4C48A-0F4A-4DFB-876C-2069310AF14C}">
      <dgm:prSet/>
      <dgm:spPr/>
      <dgm:t>
        <a:bodyPr/>
        <a:lstStyle/>
        <a:p>
          <a:endParaRPr lang="en-US"/>
        </a:p>
      </dgm:t>
    </dgm:pt>
    <dgm:pt modelId="{0B7EF479-6B3D-4969-ADE1-C66DE8379BA6}" type="sibTrans" cxnId="{43E4C48A-0F4A-4DFB-876C-2069310AF14C}">
      <dgm:prSet/>
      <dgm:spPr/>
      <dgm:t>
        <a:bodyPr/>
        <a:lstStyle/>
        <a:p>
          <a:endParaRPr lang="en-US"/>
        </a:p>
      </dgm:t>
    </dgm:pt>
    <dgm:pt modelId="{895BB6EA-26EA-45D7-BCBC-4D0D0F9CFCAB}">
      <dgm:prSet phldrT="[Text]" custT="1"/>
      <dgm:spPr>
        <a:noFill/>
        <a:ln>
          <a:noFill/>
        </a:ln>
      </dgm:spPr>
      <dgm:t>
        <a:bodyPr/>
        <a:lstStyle/>
        <a:p>
          <a:r>
            <a:rPr lang="en-US" sz="2400" dirty="0" smtClean="0">
              <a:solidFill>
                <a:schemeClr val="tx1"/>
              </a:solidFill>
            </a:rPr>
            <a:t>VMs/Templates</a:t>
          </a:r>
          <a:endParaRPr lang="en-US" sz="2400" dirty="0">
            <a:solidFill>
              <a:schemeClr val="tx1"/>
            </a:solidFill>
          </a:endParaRPr>
        </a:p>
      </dgm:t>
    </dgm:pt>
    <dgm:pt modelId="{E09028EC-D51E-4CC0-AB4C-96205AF981BC}" type="parTrans" cxnId="{02B5BE97-2BFF-4AD4-8D48-7694AEC230B4}">
      <dgm:prSet/>
      <dgm:spPr/>
      <dgm:t>
        <a:bodyPr/>
        <a:lstStyle/>
        <a:p>
          <a:endParaRPr lang="en-US"/>
        </a:p>
      </dgm:t>
    </dgm:pt>
    <dgm:pt modelId="{3442A79F-28C9-420E-99FC-0E7261DAE6D1}" type="sibTrans" cxnId="{02B5BE97-2BFF-4AD4-8D48-7694AEC230B4}">
      <dgm:prSet/>
      <dgm:spPr/>
      <dgm:t>
        <a:bodyPr/>
        <a:lstStyle/>
        <a:p>
          <a:endParaRPr lang="en-US"/>
        </a:p>
      </dgm:t>
    </dgm:pt>
    <dgm:pt modelId="{A427BB36-4442-4D8F-9B89-F1D7D1245417}">
      <dgm:prSet phldrT="[Text]" custT="1"/>
      <dgm:spPr>
        <a:solidFill>
          <a:schemeClr val="accent1">
            <a:lumMod val="75000"/>
          </a:schemeClr>
        </a:solidFill>
        <a:ln>
          <a:noFill/>
        </a:ln>
      </dgm:spPr>
      <dgm:t>
        <a:bodyPr/>
        <a:lstStyle/>
        <a:p>
          <a:r>
            <a:rPr lang="en-US" sz="6600" dirty="0" err="1" smtClean="0">
              <a:latin typeface="+mj-lt"/>
            </a:rPr>
            <a:t>Paas</a:t>
          </a:r>
          <a:endParaRPr lang="en-US" sz="6600" dirty="0">
            <a:latin typeface="+mj-lt"/>
          </a:endParaRPr>
        </a:p>
      </dgm:t>
    </dgm:pt>
    <dgm:pt modelId="{76D2805A-739B-45DC-ACF7-A6D640089A8D}" type="parTrans" cxnId="{7E078F77-5567-42F7-A4E6-6D49493450FD}">
      <dgm:prSet/>
      <dgm:spPr/>
      <dgm:t>
        <a:bodyPr/>
        <a:lstStyle/>
        <a:p>
          <a:endParaRPr lang="en-US"/>
        </a:p>
      </dgm:t>
    </dgm:pt>
    <dgm:pt modelId="{630665B9-9148-4338-8AE3-5DE9C6676834}" type="sibTrans" cxnId="{7E078F77-5567-42F7-A4E6-6D49493450FD}">
      <dgm:prSet/>
      <dgm:spPr/>
      <dgm:t>
        <a:bodyPr/>
        <a:lstStyle/>
        <a:p>
          <a:endParaRPr lang="en-US"/>
        </a:p>
      </dgm:t>
    </dgm:pt>
    <dgm:pt modelId="{A1892A1C-234F-4DEB-A63F-A94429CD50B9}">
      <dgm:prSet phldrT="[Text]" custT="1"/>
      <dgm:spPr>
        <a:noFill/>
        <a:ln>
          <a:noFill/>
        </a:ln>
      </dgm:spPr>
      <dgm:t>
        <a:bodyPr/>
        <a:lstStyle/>
        <a:p>
          <a:r>
            <a:rPr lang="en-US" sz="2000" dirty="0" smtClean="0">
              <a:solidFill>
                <a:schemeClr val="tx1"/>
              </a:solidFill>
            </a:rPr>
            <a:t>Application Insights</a:t>
          </a:r>
          <a:endParaRPr lang="en-US" sz="2000" dirty="0">
            <a:solidFill>
              <a:schemeClr val="tx1"/>
            </a:solidFill>
          </a:endParaRPr>
        </a:p>
      </dgm:t>
    </dgm:pt>
    <dgm:pt modelId="{34E42075-E63B-4AB4-9C6A-ADFB0D79EC3D}" type="parTrans" cxnId="{D6A8F32A-9512-4AA7-ADE5-016A40ED0F87}">
      <dgm:prSet/>
      <dgm:spPr/>
      <dgm:t>
        <a:bodyPr/>
        <a:lstStyle/>
        <a:p>
          <a:endParaRPr lang="en-US"/>
        </a:p>
      </dgm:t>
    </dgm:pt>
    <dgm:pt modelId="{57668D3B-4B39-4286-9037-D59AF18CEA5B}" type="sibTrans" cxnId="{D6A8F32A-9512-4AA7-ADE5-016A40ED0F87}">
      <dgm:prSet/>
      <dgm:spPr/>
      <dgm:t>
        <a:bodyPr/>
        <a:lstStyle/>
        <a:p>
          <a:endParaRPr lang="en-US"/>
        </a:p>
      </dgm:t>
    </dgm:pt>
    <dgm:pt modelId="{B183F720-3488-4FBB-997C-37721F62CA00}">
      <dgm:prSet phldrT="[Text]" custT="1"/>
      <dgm:spPr>
        <a:noFill/>
        <a:ln>
          <a:noFill/>
        </a:ln>
      </dgm:spPr>
      <dgm:t>
        <a:bodyPr/>
        <a:lstStyle/>
        <a:p>
          <a:r>
            <a:rPr lang="en-US" sz="2000" dirty="0" smtClean="0">
              <a:solidFill>
                <a:schemeClr val="tx1"/>
              </a:solidFill>
            </a:rPr>
            <a:t>Document DB</a:t>
          </a:r>
          <a:endParaRPr lang="en-US" sz="2000" dirty="0">
            <a:solidFill>
              <a:schemeClr val="tx1"/>
            </a:solidFill>
          </a:endParaRPr>
        </a:p>
      </dgm:t>
    </dgm:pt>
    <dgm:pt modelId="{72C3E276-95C1-4570-B06E-E24C77766DE2}" type="parTrans" cxnId="{E28286A5-258F-44DA-A2AB-F9AE7AD83E59}">
      <dgm:prSet/>
      <dgm:spPr/>
      <dgm:t>
        <a:bodyPr/>
        <a:lstStyle/>
        <a:p>
          <a:endParaRPr lang="en-US"/>
        </a:p>
      </dgm:t>
    </dgm:pt>
    <dgm:pt modelId="{2A68696F-133D-4E66-84C6-AD42D50B42B0}" type="sibTrans" cxnId="{E28286A5-258F-44DA-A2AB-F9AE7AD83E59}">
      <dgm:prSet/>
      <dgm:spPr/>
      <dgm:t>
        <a:bodyPr/>
        <a:lstStyle/>
        <a:p>
          <a:endParaRPr lang="en-US"/>
        </a:p>
      </dgm:t>
    </dgm:pt>
    <dgm:pt modelId="{97943AC9-CED5-4C63-A2B4-06C1B6AE1383}">
      <dgm:prSet phldrT="[Text]" custT="1"/>
      <dgm:spPr>
        <a:noFill/>
        <a:ln>
          <a:noFill/>
        </a:ln>
      </dgm:spPr>
      <dgm:t>
        <a:bodyPr/>
        <a:lstStyle/>
        <a:p>
          <a:r>
            <a:rPr lang="en-US" sz="2000" dirty="0" smtClean="0">
              <a:solidFill>
                <a:schemeClr val="tx1"/>
              </a:solidFill>
            </a:rPr>
            <a:t>Azure Search</a:t>
          </a:r>
          <a:endParaRPr lang="en-US" sz="2000" dirty="0">
            <a:solidFill>
              <a:schemeClr val="tx1"/>
            </a:solidFill>
          </a:endParaRPr>
        </a:p>
      </dgm:t>
    </dgm:pt>
    <dgm:pt modelId="{CF0F18B6-2DB6-4AE4-9975-97440150645B}" type="parTrans" cxnId="{DFB1AE9F-4703-4F57-8C52-3D49A1F8D592}">
      <dgm:prSet/>
      <dgm:spPr/>
      <dgm:t>
        <a:bodyPr/>
        <a:lstStyle/>
        <a:p>
          <a:endParaRPr lang="en-US"/>
        </a:p>
      </dgm:t>
    </dgm:pt>
    <dgm:pt modelId="{439EF83B-D714-43D6-9A34-B7BC2C76392A}" type="sibTrans" cxnId="{DFB1AE9F-4703-4F57-8C52-3D49A1F8D592}">
      <dgm:prSet/>
      <dgm:spPr/>
      <dgm:t>
        <a:bodyPr/>
        <a:lstStyle/>
        <a:p>
          <a:endParaRPr lang="en-US"/>
        </a:p>
      </dgm:t>
    </dgm:pt>
    <dgm:pt modelId="{79FA8430-F9C0-4DB3-BB0E-A864038B3A7C}">
      <dgm:prSet phldrT="[Text]" custT="1"/>
      <dgm:spPr>
        <a:noFill/>
        <a:ln>
          <a:noFill/>
        </a:ln>
      </dgm:spPr>
      <dgm:t>
        <a:bodyPr/>
        <a:lstStyle/>
        <a:p>
          <a:r>
            <a:rPr lang="en-US" sz="2400" dirty="0" smtClean="0">
              <a:solidFill>
                <a:schemeClr val="tx1"/>
              </a:solidFill>
            </a:rPr>
            <a:t>Virtual Networks</a:t>
          </a:r>
          <a:endParaRPr lang="en-US" sz="2400" dirty="0">
            <a:solidFill>
              <a:schemeClr val="tx1"/>
            </a:solidFill>
          </a:endParaRPr>
        </a:p>
      </dgm:t>
    </dgm:pt>
    <dgm:pt modelId="{C2EA01F4-4EEA-4F6B-B8E1-88F0D80C029A}" type="parTrans" cxnId="{CDBB3AB4-718C-49CD-B96F-07671CCF821B}">
      <dgm:prSet/>
      <dgm:spPr/>
      <dgm:t>
        <a:bodyPr/>
        <a:lstStyle/>
        <a:p>
          <a:endParaRPr lang="en-AU"/>
        </a:p>
      </dgm:t>
    </dgm:pt>
    <dgm:pt modelId="{00F6E0BB-C84F-4DAB-AE75-6B19ECDA856B}" type="sibTrans" cxnId="{CDBB3AB4-718C-49CD-B96F-07671CCF821B}">
      <dgm:prSet/>
      <dgm:spPr/>
      <dgm:t>
        <a:bodyPr/>
        <a:lstStyle/>
        <a:p>
          <a:endParaRPr lang="en-AU"/>
        </a:p>
      </dgm:t>
    </dgm:pt>
    <dgm:pt modelId="{3C657DCB-5B6B-4919-91D0-C4DE934D926B}">
      <dgm:prSet phldrT="[Text]" custT="1"/>
      <dgm:spPr>
        <a:noFill/>
        <a:ln>
          <a:noFill/>
        </a:ln>
      </dgm:spPr>
      <dgm:t>
        <a:bodyPr/>
        <a:lstStyle/>
        <a:p>
          <a:r>
            <a:rPr lang="en-US" sz="2400" dirty="0" smtClean="0">
              <a:solidFill>
                <a:schemeClr val="tx1"/>
              </a:solidFill>
            </a:rPr>
            <a:t>Traffic Manager</a:t>
          </a:r>
          <a:endParaRPr lang="en-US" sz="2400" dirty="0">
            <a:solidFill>
              <a:schemeClr val="tx1"/>
            </a:solidFill>
          </a:endParaRPr>
        </a:p>
      </dgm:t>
    </dgm:pt>
    <dgm:pt modelId="{D89683C7-3381-462F-B0C0-E8B020B88708}" type="parTrans" cxnId="{A6B65B22-9A8B-479A-B41E-22F34F7A214E}">
      <dgm:prSet/>
      <dgm:spPr/>
      <dgm:t>
        <a:bodyPr/>
        <a:lstStyle/>
        <a:p>
          <a:endParaRPr lang="en-AU"/>
        </a:p>
      </dgm:t>
    </dgm:pt>
    <dgm:pt modelId="{FCEF264A-53DB-498F-89D1-EDF11BDB9142}" type="sibTrans" cxnId="{A6B65B22-9A8B-479A-B41E-22F34F7A214E}">
      <dgm:prSet/>
      <dgm:spPr/>
      <dgm:t>
        <a:bodyPr/>
        <a:lstStyle/>
        <a:p>
          <a:endParaRPr lang="en-AU"/>
        </a:p>
      </dgm:t>
    </dgm:pt>
    <dgm:pt modelId="{2AA93EEC-51F2-4FD8-AA88-02E4143D54AF}">
      <dgm:prSet phldrT="[Text]" custT="1"/>
      <dgm:spPr>
        <a:noFill/>
        <a:ln>
          <a:noFill/>
        </a:ln>
      </dgm:spPr>
      <dgm:t>
        <a:bodyPr/>
        <a:lstStyle/>
        <a:p>
          <a:r>
            <a:rPr lang="en-US" sz="2000" dirty="0" err="1" smtClean="0">
              <a:solidFill>
                <a:schemeClr val="tx1"/>
              </a:solidFill>
            </a:rPr>
            <a:t>AutoScale</a:t>
          </a:r>
          <a:endParaRPr lang="en-US" sz="2000" dirty="0">
            <a:solidFill>
              <a:schemeClr val="tx1"/>
            </a:solidFill>
          </a:endParaRPr>
        </a:p>
      </dgm:t>
    </dgm:pt>
    <dgm:pt modelId="{815F2DBB-445A-44F7-818C-89BA2FE75223}" type="parTrans" cxnId="{28904CED-6DBA-4A08-B888-FFB23F02F82B}">
      <dgm:prSet/>
      <dgm:spPr/>
      <dgm:t>
        <a:bodyPr/>
        <a:lstStyle/>
        <a:p>
          <a:endParaRPr lang="en-US"/>
        </a:p>
      </dgm:t>
    </dgm:pt>
    <dgm:pt modelId="{7541A380-33F6-4A4E-A798-483016395726}" type="sibTrans" cxnId="{28904CED-6DBA-4A08-B888-FFB23F02F82B}">
      <dgm:prSet/>
      <dgm:spPr/>
      <dgm:t>
        <a:bodyPr/>
        <a:lstStyle/>
        <a:p>
          <a:endParaRPr lang="en-US"/>
        </a:p>
      </dgm:t>
    </dgm:pt>
    <dgm:pt modelId="{6D79C4DF-AA58-4E91-960F-53EEB6D1FBB1}">
      <dgm:prSet phldrT="[Text]" custT="1"/>
      <dgm:spPr>
        <a:noFill/>
        <a:ln>
          <a:noFill/>
        </a:ln>
      </dgm:spPr>
      <dgm:t>
        <a:bodyPr/>
        <a:lstStyle/>
        <a:p>
          <a:r>
            <a:rPr lang="en-US" sz="2000" dirty="0" smtClean="0">
              <a:solidFill>
                <a:schemeClr val="tx1"/>
              </a:solidFill>
            </a:rPr>
            <a:t>Machine Learning</a:t>
          </a:r>
          <a:endParaRPr lang="en-US" sz="2000" dirty="0">
            <a:solidFill>
              <a:schemeClr val="tx1"/>
            </a:solidFill>
          </a:endParaRPr>
        </a:p>
      </dgm:t>
    </dgm:pt>
    <dgm:pt modelId="{BDEA3B49-B208-4E1D-9218-45E42B67F792}" type="parTrans" cxnId="{816074CA-7493-42B8-9AC6-DBCDCA6B067C}">
      <dgm:prSet/>
      <dgm:spPr/>
      <dgm:t>
        <a:bodyPr/>
        <a:lstStyle/>
        <a:p>
          <a:endParaRPr lang="en-US"/>
        </a:p>
      </dgm:t>
    </dgm:pt>
    <dgm:pt modelId="{B17574ED-0BF5-4FEE-B8A7-006F09E795DF}" type="sibTrans" cxnId="{816074CA-7493-42B8-9AC6-DBCDCA6B067C}">
      <dgm:prSet/>
      <dgm:spPr/>
      <dgm:t>
        <a:bodyPr/>
        <a:lstStyle/>
        <a:p>
          <a:endParaRPr lang="en-US"/>
        </a:p>
      </dgm:t>
    </dgm:pt>
    <dgm:pt modelId="{C19E85C5-AFF6-4A40-B7B3-ECB2B34C5079}">
      <dgm:prSet phldrT="[Text]" custT="1"/>
      <dgm:spPr>
        <a:noFill/>
        <a:ln>
          <a:noFill/>
        </a:ln>
      </dgm:spPr>
      <dgm:t>
        <a:bodyPr/>
        <a:lstStyle/>
        <a:p>
          <a:r>
            <a:rPr lang="en-US" sz="2000" dirty="0" smtClean="0">
              <a:solidFill>
                <a:schemeClr val="tx1"/>
              </a:solidFill>
            </a:rPr>
            <a:t>Service Bus Event Hubs</a:t>
          </a:r>
          <a:endParaRPr lang="en-US" sz="2000" dirty="0">
            <a:solidFill>
              <a:schemeClr val="tx1"/>
            </a:solidFill>
          </a:endParaRPr>
        </a:p>
      </dgm:t>
    </dgm:pt>
    <dgm:pt modelId="{9AD4CF35-0493-4EFB-9E47-2B100BEEACB5}" type="parTrans" cxnId="{88EBA7BC-F4A1-4B96-BD74-F804FC9B04BB}">
      <dgm:prSet/>
      <dgm:spPr/>
      <dgm:t>
        <a:bodyPr/>
        <a:lstStyle/>
        <a:p>
          <a:endParaRPr lang="en-US"/>
        </a:p>
      </dgm:t>
    </dgm:pt>
    <dgm:pt modelId="{3A5F73B5-A3A4-4B34-BFD4-5A59EAA9AC0A}" type="sibTrans" cxnId="{88EBA7BC-F4A1-4B96-BD74-F804FC9B04BB}">
      <dgm:prSet/>
      <dgm:spPr/>
      <dgm:t>
        <a:bodyPr/>
        <a:lstStyle/>
        <a:p>
          <a:endParaRPr lang="en-US"/>
        </a:p>
      </dgm:t>
    </dgm:pt>
    <dgm:pt modelId="{777D0F8F-E6F0-469B-82E1-114E83964ED1}" type="pres">
      <dgm:prSet presAssocID="{15CAA31A-4D11-4FC3-B2F6-03314AFCA8C4}" presName="Name0" presStyleCnt="0">
        <dgm:presLayoutVars>
          <dgm:dir/>
          <dgm:animLvl val="lvl"/>
          <dgm:resizeHandles val="exact"/>
        </dgm:presLayoutVars>
      </dgm:prSet>
      <dgm:spPr/>
      <dgm:t>
        <a:bodyPr/>
        <a:lstStyle/>
        <a:p>
          <a:endParaRPr lang="en-US"/>
        </a:p>
      </dgm:t>
    </dgm:pt>
    <dgm:pt modelId="{44D390BA-2068-421E-BCCC-4C5C4AAD416E}" type="pres">
      <dgm:prSet presAssocID="{A74742CB-3E42-46BC-8546-210284237B09}" presName="linNode" presStyleCnt="0"/>
      <dgm:spPr/>
    </dgm:pt>
    <dgm:pt modelId="{77D5B7E2-85BF-4E7E-AABE-4CBCA6CCCEEA}" type="pres">
      <dgm:prSet presAssocID="{A74742CB-3E42-46BC-8546-210284237B09}" presName="parentText" presStyleLbl="node1" presStyleIdx="0" presStyleCnt="2">
        <dgm:presLayoutVars>
          <dgm:chMax val="1"/>
          <dgm:bulletEnabled val="1"/>
        </dgm:presLayoutVars>
      </dgm:prSet>
      <dgm:spPr>
        <a:prstGeom prst="rect">
          <a:avLst/>
        </a:prstGeom>
      </dgm:spPr>
      <dgm:t>
        <a:bodyPr/>
        <a:lstStyle/>
        <a:p>
          <a:endParaRPr lang="en-US"/>
        </a:p>
      </dgm:t>
    </dgm:pt>
    <dgm:pt modelId="{19B75273-7E60-41FF-BA97-1AB02AB69804}" type="pres">
      <dgm:prSet presAssocID="{A74742CB-3E42-46BC-8546-210284237B09}" presName="descendantText" presStyleLbl="alignAccFollowNode1" presStyleIdx="0" presStyleCnt="2">
        <dgm:presLayoutVars>
          <dgm:bulletEnabled val="1"/>
        </dgm:presLayoutVars>
      </dgm:prSet>
      <dgm:spPr/>
      <dgm:t>
        <a:bodyPr/>
        <a:lstStyle/>
        <a:p>
          <a:endParaRPr lang="en-US"/>
        </a:p>
      </dgm:t>
    </dgm:pt>
    <dgm:pt modelId="{1A3EEEAF-A14E-4252-A437-2F942ED62BBD}" type="pres">
      <dgm:prSet presAssocID="{0B7EF479-6B3D-4969-ADE1-C66DE8379BA6}" presName="sp" presStyleCnt="0"/>
      <dgm:spPr/>
    </dgm:pt>
    <dgm:pt modelId="{FE071FE8-31B8-4FAD-9CD6-76A9F8FB73BB}" type="pres">
      <dgm:prSet presAssocID="{A427BB36-4442-4D8F-9B89-F1D7D1245417}" presName="linNode" presStyleCnt="0"/>
      <dgm:spPr/>
    </dgm:pt>
    <dgm:pt modelId="{15E933B4-F40E-4DD2-ACE8-258D70F6BA35}" type="pres">
      <dgm:prSet presAssocID="{A427BB36-4442-4D8F-9B89-F1D7D1245417}" presName="parentText" presStyleLbl="node1" presStyleIdx="1" presStyleCnt="2" custLinFactNeighborX="-8185" custLinFactNeighborY="3162">
        <dgm:presLayoutVars>
          <dgm:chMax val="1"/>
          <dgm:bulletEnabled val="1"/>
        </dgm:presLayoutVars>
      </dgm:prSet>
      <dgm:spPr>
        <a:prstGeom prst="rect">
          <a:avLst/>
        </a:prstGeom>
      </dgm:spPr>
      <dgm:t>
        <a:bodyPr/>
        <a:lstStyle/>
        <a:p>
          <a:endParaRPr lang="en-US"/>
        </a:p>
      </dgm:t>
    </dgm:pt>
    <dgm:pt modelId="{CB329201-B2F9-4651-81CD-C9A15C938C96}" type="pres">
      <dgm:prSet presAssocID="{A427BB36-4442-4D8F-9B89-F1D7D1245417}" presName="descendantText" presStyleLbl="alignAccFollowNode1" presStyleIdx="1" presStyleCnt="2">
        <dgm:presLayoutVars>
          <dgm:bulletEnabled val="1"/>
        </dgm:presLayoutVars>
      </dgm:prSet>
      <dgm:spPr/>
      <dgm:t>
        <a:bodyPr/>
        <a:lstStyle/>
        <a:p>
          <a:endParaRPr lang="en-US"/>
        </a:p>
      </dgm:t>
    </dgm:pt>
  </dgm:ptLst>
  <dgm:cxnLst>
    <dgm:cxn modelId="{0A9FC42D-8A15-480C-8DDF-2630FD3DF659}" type="presOf" srcId="{B183F720-3488-4FBB-997C-37721F62CA00}" destId="{CB329201-B2F9-4651-81CD-C9A15C938C96}" srcOrd="0" destOrd="3" presId="urn:microsoft.com/office/officeart/2005/8/layout/vList5"/>
    <dgm:cxn modelId="{0BF22106-9613-46FE-BFA1-442C8CD252AF}" type="presOf" srcId="{79FA8430-F9C0-4DB3-BB0E-A864038B3A7C}" destId="{19B75273-7E60-41FF-BA97-1AB02AB69804}" srcOrd="0" destOrd="1" presId="urn:microsoft.com/office/officeart/2005/8/layout/vList5"/>
    <dgm:cxn modelId="{A6B65B22-9A8B-479A-B41E-22F34F7A214E}" srcId="{A74742CB-3E42-46BC-8546-210284237B09}" destId="{3C657DCB-5B6B-4919-91D0-C4DE934D926B}" srcOrd="2" destOrd="0" parTransId="{D89683C7-3381-462F-B0C0-E8B020B88708}" sibTransId="{FCEF264A-53DB-498F-89D1-EDF11BDB9142}"/>
    <dgm:cxn modelId="{2E35BDCF-1677-44FC-B303-E7D295D541ED}" type="presOf" srcId="{97943AC9-CED5-4C63-A2B4-06C1B6AE1383}" destId="{CB329201-B2F9-4651-81CD-C9A15C938C96}" srcOrd="0" destOrd="5" presId="urn:microsoft.com/office/officeart/2005/8/layout/vList5"/>
    <dgm:cxn modelId="{FABBBF1C-576A-4BC5-84B8-64C6AD8DDBBE}" type="presOf" srcId="{895BB6EA-26EA-45D7-BCBC-4D0D0F9CFCAB}" destId="{19B75273-7E60-41FF-BA97-1AB02AB69804}" srcOrd="0" destOrd="0" presId="urn:microsoft.com/office/officeart/2005/8/layout/vList5"/>
    <dgm:cxn modelId="{43E4C48A-0F4A-4DFB-876C-2069310AF14C}" srcId="{15CAA31A-4D11-4FC3-B2F6-03314AFCA8C4}" destId="{A74742CB-3E42-46BC-8546-210284237B09}" srcOrd="0" destOrd="0" parTransId="{7CE35573-059C-47E2-A6E8-2DECAE02ACFD}" sibTransId="{0B7EF479-6B3D-4969-ADE1-C66DE8379BA6}"/>
    <dgm:cxn modelId="{42F6D932-C258-4E49-A7FD-DEEF0B8647A0}" type="presOf" srcId="{C19E85C5-AFF6-4A40-B7B3-ECB2B34C5079}" destId="{CB329201-B2F9-4651-81CD-C9A15C938C96}" srcOrd="0" destOrd="1" presId="urn:microsoft.com/office/officeart/2005/8/layout/vList5"/>
    <dgm:cxn modelId="{906597AC-1537-4F6D-A5A5-43B4539C6587}" type="presOf" srcId="{3C657DCB-5B6B-4919-91D0-C4DE934D926B}" destId="{19B75273-7E60-41FF-BA97-1AB02AB69804}" srcOrd="0" destOrd="2" presId="urn:microsoft.com/office/officeart/2005/8/layout/vList5"/>
    <dgm:cxn modelId="{113D3F20-1361-4223-B846-78CBBF08CEAF}" type="presOf" srcId="{A427BB36-4442-4D8F-9B89-F1D7D1245417}" destId="{15E933B4-F40E-4DD2-ACE8-258D70F6BA35}" srcOrd="0" destOrd="0" presId="urn:microsoft.com/office/officeart/2005/8/layout/vList5"/>
    <dgm:cxn modelId="{DE9A6E43-F9A4-412C-8656-4923CF68A0D6}" type="presOf" srcId="{15CAA31A-4D11-4FC3-B2F6-03314AFCA8C4}" destId="{777D0F8F-E6F0-469B-82E1-114E83964ED1}" srcOrd="0" destOrd="0" presId="urn:microsoft.com/office/officeart/2005/8/layout/vList5"/>
    <dgm:cxn modelId="{28904CED-6DBA-4A08-B888-FFB23F02F82B}" srcId="{A427BB36-4442-4D8F-9B89-F1D7D1245417}" destId="{2AA93EEC-51F2-4FD8-AA88-02E4143D54AF}" srcOrd="0" destOrd="0" parTransId="{815F2DBB-445A-44F7-818C-89BA2FE75223}" sibTransId="{7541A380-33F6-4A4E-A798-483016395726}"/>
    <dgm:cxn modelId="{E28286A5-258F-44DA-A2AB-F9AE7AD83E59}" srcId="{A427BB36-4442-4D8F-9B89-F1D7D1245417}" destId="{B183F720-3488-4FBB-997C-37721F62CA00}" srcOrd="3" destOrd="0" parTransId="{72C3E276-95C1-4570-B06E-E24C77766DE2}" sibTransId="{2A68696F-133D-4E66-84C6-AD42D50B42B0}"/>
    <dgm:cxn modelId="{816074CA-7493-42B8-9AC6-DBCDCA6B067C}" srcId="{A427BB36-4442-4D8F-9B89-F1D7D1245417}" destId="{6D79C4DF-AA58-4E91-960F-53EEB6D1FBB1}" srcOrd="4" destOrd="0" parTransId="{BDEA3B49-B208-4E1D-9218-45E42B67F792}" sibTransId="{B17574ED-0BF5-4FEE-B8A7-006F09E795DF}"/>
    <dgm:cxn modelId="{4A02675F-7F59-416E-9560-446645DB9934}" type="presOf" srcId="{A1892A1C-234F-4DEB-A63F-A94429CD50B9}" destId="{CB329201-B2F9-4651-81CD-C9A15C938C96}" srcOrd="0" destOrd="2" presId="urn:microsoft.com/office/officeart/2005/8/layout/vList5"/>
    <dgm:cxn modelId="{7E078F77-5567-42F7-A4E6-6D49493450FD}" srcId="{15CAA31A-4D11-4FC3-B2F6-03314AFCA8C4}" destId="{A427BB36-4442-4D8F-9B89-F1D7D1245417}" srcOrd="1" destOrd="0" parTransId="{76D2805A-739B-45DC-ACF7-A6D640089A8D}" sibTransId="{630665B9-9148-4338-8AE3-5DE9C6676834}"/>
    <dgm:cxn modelId="{CDBB3AB4-718C-49CD-B96F-07671CCF821B}" srcId="{A74742CB-3E42-46BC-8546-210284237B09}" destId="{79FA8430-F9C0-4DB3-BB0E-A864038B3A7C}" srcOrd="1" destOrd="0" parTransId="{C2EA01F4-4EEA-4F6B-B8E1-88F0D80C029A}" sibTransId="{00F6E0BB-C84F-4DAB-AE75-6B19ECDA856B}"/>
    <dgm:cxn modelId="{9F7409CE-0C20-4521-95D8-96475A08B027}" type="presOf" srcId="{A74742CB-3E42-46BC-8546-210284237B09}" destId="{77D5B7E2-85BF-4E7E-AABE-4CBCA6CCCEEA}" srcOrd="0" destOrd="0" presId="urn:microsoft.com/office/officeart/2005/8/layout/vList5"/>
    <dgm:cxn modelId="{DFB1AE9F-4703-4F57-8C52-3D49A1F8D592}" srcId="{A427BB36-4442-4D8F-9B89-F1D7D1245417}" destId="{97943AC9-CED5-4C63-A2B4-06C1B6AE1383}" srcOrd="5" destOrd="0" parTransId="{CF0F18B6-2DB6-4AE4-9975-97440150645B}" sibTransId="{439EF83B-D714-43D6-9A34-B7BC2C76392A}"/>
    <dgm:cxn modelId="{6D75C51F-A7D4-442F-A7C6-E3B153DD815E}" type="presOf" srcId="{6D79C4DF-AA58-4E91-960F-53EEB6D1FBB1}" destId="{CB329201-B2F9-4651-81CD-C9A15C938C96}" srcOrd="0" destOrd="4" presId="urn:microsoft.com/office/officeart/2005/8/layout/vList5"/>
    <dgm:cxn modelId="{88EBA7BC-F4A1-4B96-BD74-F804FC9B04BB}" srcId="{A427BB36-4442-4D8F-9B89-F1D7D1245417}" destId="{C19E85C5-AFF6-4A40-B7B3-ECB2B34C5079}" srcOrd="1" destOrd="0" parTransId="{9AD4CF35-0493-4EFB-9E47-2B100BEEACB5}" sibTransId="{3A5F73B5-A3A4-4B34-BFD4-5A59EAA9AC0A}"/>
    <dgm:cxn modelId="{02B5BE97-2BFF-4AD4-8D48-7694AEC230B4}" srcId="{A74742CB-3E42-46BC-8546-210284237B09}" destId="{895BB6EA-26EA-45D7-BCBC-4D0D0F9CFCAB}" srcOrd="0" destOrd="0" parTransId="{E09028EC-D51E-4CC0-AB4C-96205AF981BC}" sibTransId="{3442A79F-28C9-420E-99FC-0E7261DAE6D1}"/>
    <dgm:cxn modelId="{15E29796-FACA-4340-8D20-63BBAC5F9EA4}" type="presOf" srcId="{2AA93EEC-51F2-4FD8-AA88-02E4143D54AF}" destId="{CB329201-B2F9-4651-81CD-C9A15C938C96}" srcOrd="0" destOrd="0" presId="urn:microsoft.com/office/officeart/2005/8/layout/vList5"/>
    <dgm:cxn modelId="{D6A8F32A-9512-4AA7-ADE5-016A40ED0F87}" srcId="{A427BB36-4442-4D8F-9B89-F1D7D1245417}" destId="{A1892A1C-234F-4DEB-A63F-A94429CD50B9}" srcOrd="2" destOrd="0" parTransId="{34E42075-E63B-4AB4-9C6A-ADFB0D79EC3D}" sibTransId="{57668D3B-4B39-4286-9037-D59AF18CEA5B}"/>
    <dgm:cxn modelId="{538DDB2C-FFA0-4D05-AD88-0F85C94CD923}" type="presParOf" srcId="{777D0F8F-E6F0-469B-82E1-114E83964ED1}" destId="{44D390BA-2068-421E-BCCC-4C5C4AAD416E}" srcOrd="0" destOrd="0" presId="urn:microsoft.com/office/officeart/2005/8/layout/vList5"/>
    <dgm:cxn modelId="{9832E732-5289-4EFF-81E6-16B6C7E3BB6F}" type="presParOf" srcId="{44D390BA-2068-421E-BCCC-4C5C4AAD416E}" destId="{77D5B7E2-85BF-4E7E-AABE-4CBCA6CCCEEA}" srcOrd="0" destOrd="0" presId="urn:microsoft.com/office/officeart/2005/8/layout/vList5"/>
    <dgm:cxn modelId="{42135827-AE1C-416C-91CF-09D922C03C7C}" type="presParOf" srcId="{44D390BA-2068-421E-BCCC-4C5C4AAD416E}" destId="{19B75273-7E60-41FF-BA97-1AB02AB69804}" srcOrd="1" destOrd="0" presId="urn:microsoft.com/office/officeart/2005/8/layout/vList5"/>
    <dgm:cxn modelId="{E14539FA-EB2E-40E6-8E72-75AD731CEAD6}" type="presParOf" srcId="{777D0F8F-E6F0-469B-82E1-114E83964ED1}" destId="{1A3EEEAF-A14E-4252-A437-2F942ED62BBD}" srcOrd="1" destOrd="0" presId="urn:microsoft.com/office/officeart/2005/8/layout/vList5"/>
    <dgm:cxn modelId="{D4A49F35-B373-47ED-824F-3CED0310535D}" type="presParOf" srcId="{777D0F8F-E6F0-469B-82E1-114E83964ED1}" destId="{FE071FE8-31B8-4FAD-9CD6-76A9F8FB73BB}" srcOrd="2" destOrd="0" presId="urn:microsoft.com/office/officeart/2005/8/layout/vList5"/>
    <dgm:cxn modelId="{6BD4F26A-EBE8-4F7F-8282-0678DB34D120}" type="presParOf" srcId="{FE071FE8-31B8-4FAD-9CD6-76A9F8FB73BB}" destId="{15E933B4-F40E-4DD2-ACE8-258D70F6BA35}" srcOrd="0" destOrd="0" presId="urn:microsoft.com/office/officeart/2005/8/layout/vList5"/>
    <dgm:cxn modelId="{958E00D8-C861-496C-BC02-2220BA5D312C}" type="presParOf" srcId="{FE071FE8-31B8-4FAD-9CD6-76A9F8FB73BB}" destId="{CB329201-B2F9-4651-81CD-C9A15C938C9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10/7/2014 5:29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10/7/2014 5:29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10/7/2014 5:29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690578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1250">
                      <a:prstClr val="black"/>
                    </a:gs>
                    <a:gs pos="100000">
                      <a:prstClr val="black"/>
                    </a:gs>
                  </a:gsLst>
                  <a:lin ang="5400000" scaled="0"/>
                </a:gradFill>
              </a:rPr>
              <a:t>TechEd 2013</a:t>
            </a:r>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10/7/2014 5:29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3097731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373429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26</a:t>
            </a:fld>
            <a:endParaRPr lang="en-US"/>
          </a:p>
        </p:txBody>
      </p:sp>
    </p:spTree>
    <p:extLst>
      <p:ext uri="{BB962C8B-B14F-4D97-AF65-F5344CB8AC3E}">
        <p14:creationId xmlns:p14="http://schemas.microsoft.com/office/powerpoint/2010/main" val="2431816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CD6E965-A8B4-4E2E-8400-DDBB7CD00AC4}" type="datetime1">
              <a:rPr lang="en-US" smtClean="0">
                <a:solidFill>
                  <a:prstClr val="black"/>
                </a:solidFill>
              </a:rPr>
              <a:pPr/>
              <a:t>10/7/2014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48807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6198ED-856F-4CEE-86DE-1E6E355D430A}" type="datetime1">
              <a:rPr lang="en-US" smtClean="0"/>
              <a:t>10/7/2014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08031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29</a:t>
            </a:fld>
            <a:endParaRPr lang="en-US"/>
          </a:p>
        </p:txBody>
      </p:sp>
    </p:spTree>
    <p:extLst>
      <p:ext uri="{BB962C8B-B14F-4D97-AF65-F5344CB8AC3E}">
        <p14:creationId xmlns:p14="http://schemas.microsoft.com/office/powerpoint/2010/main" val="469120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72752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D65AC4-17B0-4E19-8496-B264E70A18D3}"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566596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35</a:t>
            </a:fld>
            <a:endParaRPr lang="en-US"/>
          </a:p>
        </p:txBody>
      </p:sp>
    </p:spTree>
    <p:extLst>
      <p:ext uri="{BB962C8B-B14F-4D97-AF65-F5344CB8AC3E}">
        <p14:creationId xmlns:p14="http://schemas.microsoft.com/office/powerpoint/2010/main" val="681424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
        <p:nvSpPr>
          <p:cNvPr id="10" name="Date Placeholder 9"/>
          <p:cNvSpPr>
            <a:spLocks noGrp="1"/>
          </p:cNvSpPr>
          <p:nvPr>
            <p:ph type="dt" idx="13"/>
          </p:nvPr>
        </p:nvSpPr>
        <p:spPr/>
        <p:txBody>
          <a:bodyPr/>
          <a:lstStyle/>
          <a:p>
            <a:fld id="{677FBE4F-EDB0-402F-A0AC-9374915CF447}" type="datetime8">
              <a:rPr lang="en-US" smtClean="0"/>
              <a:t>10/7/2014 5:29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9444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873654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789189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063948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41</a:t>
            </a:fld>
            <a:endParaRPr lang="en-US"/>
          </a:p>
        </p:txBody>
      </p:sp>
    </p:spTree>
    <p:extLst>
      <p:ext uri="{BB962C8B-B14F-4D97-AF65-F5344CB8AC3E}">
        <p14:creationId xmlns:p14="http://schemas.microsoft.com/office/powerpoint/2010/main" val="27601675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4CFA94A-519F-445C-B30C-9E76FA6A2031}" type="datetime8">
              <a:rPr lang="en-US" smtClean="0"/>
              <a:pPr/>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269906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4CFA94A-519F-445C-B30C-9E76FA6A2031}" type="datetime8">
              <a:rPr lang="en-US" smtClean="0">
                <a:solidFill>
                  <a:prstClr val="black"/>
                </a:solidFill>
              </a:rPr>
              <a:pPr/>
              <a:t>10/7/2014 5:29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984188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44</a:t>
            </a:fld>
            <a:endParaRPr lang="en-US"/>
          </a:p>
        </p:txBody>
      </p:sp>
    </p:spTree>
    <p:extLst>
      <p:ext uri="{BB962C8B-B14F-4D97-AF65-F5344CB8AC3E}">
        <p14:creationId xmlns:p14="http://schemas.microsoft.com/office/powerpoint/2010/main" val="866040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45</a:t>
            </a:fld>
            <a:endParaRPr lang="en-US"/>
          </a:p>
        </p:txBody>
      </p:sp>
    </p:spTree>
    <p:extLst>
      <p:ext uri="{BB962C8B-B14F-4D97-AF65-F5344CB8AC3E}">
        <p14:creationId xmlns:p14="http://schemas.microsoft.com/office/powerpoint/2010/main" val="4197514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55</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10/7/2014 5:29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2013</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t>10/7/2014 5:29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362500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634B06-318B-475B-9284-1840BCBBCCD5}" type="datetime1">
              <a:rPr lang="en-US" smtClean="0">
                <a:solidFill>
                  <a:prstClr val="black"/>
                </a:solidFill>
              </a:rPr>
              <a:pPr/>
              <a:t>10/7/2014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076367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10/7/2014 5:29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42093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Build 2012</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0A28030-5D59-4E14-AFE9-B93D391AF3AF}" type="datetime1">
              <a:rPr lang="en-US" smtClean="0"/>
              <a:t>10/7/2014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881574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t>8</a:t>
            </a:fld>
            <a:endParaRPr lang="en-US"/>
          </a:p>
        </p:txBody>
      </p:sp>
    </p:spTree>
    <p:extLst>
      <p:ext uri="{BB962C8B-B14F-4D97-AF65-F5344CB8AC3E}">
        <p14:creationId xmlns:p14="http://schemas.microsoft.com/office/powerpoint/2010/main" val="3321056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EEDF3C4D-D87C-4908-890C-F1AD6E39936D}" type="datetime8">
              <a:rPr lang="en-US" smtClean="0"/>
              <a:t>10/7/2014 5:29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778439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52CFDC-D2D5-4B9F-BA75-89F771E01AEB}"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9403727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 in">
    <p:bg bwMode="ltGray">
      <p:bgPr>
        <a:solidFill>
          <a:srgbClr val="DC3C00"/>
        </a:solidFill>
        <a:effectLst/>
      </p:bgPr>
    </p:bg>
    <p:spTree>
      <p:nvGrpSpPr>
        <p:cNvPr id="1" name=""/>
        <p:cNvGrpSpPr/>
        <p:nvPr/>
      </p:nvGrpSpPr>
      <p:grpSpPr>
        <a:xfrm>
          <a:off x="0" y="0"/>
          <a:ext cx="0" cy="0"/>
          <a:chOff x="0" y="0"/>
          <a:chExt cx="0" cy="0"/>
        </a:xfrm>
      </p:grpSpPr>
      <p:pic>
        <p:nvPicPr>
          <p:cNvPr id="8" name="Picture 7" descr="TechEd_Maingraphic.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78262" y="3238208"/>
            <a:ext cx="5566366" cy="3932636"/>
          </a:xfrm>
          <a:prstGeom prst="rect">
            <a:avLst/>
          </a:prstGeom>
        </p:spPr>
      </p:pic>
      <p:grpSp>
        <p:nvGrpSpPr>
          <p:cNvPr id="9" name="Group 8"/>
          <p:cNvGrpSpPr/>
          <p:nvPr userDrawn="1"/>
        </p:nvGrpSpPr>
        <p:grpSpPr>
          <a:xfrm>
            <a:off x="0" y="2"/>
            <a:ext cx="12436475" cy="1891112"/>
            <a:chOff x="5050972" y="1792676"/>
            <a:chExt cx="9144000" cy="1390650"/>
          </a:xfrm>
        </p:grpSpPr>
        <p:sp>
          <p:nvSpPr>
            <p:cNvPr id="10" name="Rectangle 9"/>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TechEd logo 2014_CMYK_WHITE-04.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2" name="Picture 11" descr="MSFT_logo_rgb_C-Wht_D.pd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40660" y="1003729"/>
            <a:ext cx="2105132" cy="774253"/>
          </a:xfrm>
          <a:prstGeom prst="rect">
            <a:avLst/>
          </a:prstGeom>
        </p:spPr>
      </p:pic>
    </p:spTree>
    <p:extLst>
      <p:ext uri="{BB962C8B-B14F-4D97-AF65-F5344CB8AC3E}">
        <p14:creationId xmlns:p14="http://schemas.microsoft.com/office/powerpoint/2010/main" val="5088748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extLst>
      <p:ext uri="{BB962C8B-B14F-4D97-AF65-F5344CB8AC3E}">
        <p14:creationId xmlns:p14="http://schemas.microsoft.com/office/powerpoint/2010/main" val="224160808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rgbClr val="0072C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713354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338250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84927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8" tIns="46628" rIns="46628" bIns="46628" numCol="1" spcCol="0" rtlCol="0" fromWordArt="0" anchor="ctr" anchorCtr="0" forceAA="0" compatLnSpc="1">
            <a:prstTxWarp prst="textNoShape">
              <a:avLst/>
            </a:prstTxWarp>
            <a:noAutofit/>
          </a:bodyPr>
          <a:lstStyle/>
          <a:p>
            <a:pPr algn="ctr" defTabSz="93223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16154"/>
            <a:ext cx="11887199" cy="216117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6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5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2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87295965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75076"/>
          </a:xfrm>
          <a:prstGeom prst="rect">
            <a:avLst/>
          </a:prstGeom>
        </p:spPr>
        <p:txBody>
          <a:bodyPr/>
          <a:lstStyle>
            <a:lvl1pPr marL="290439" indent="-290439">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54" indent="-280916">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93" indent="-290439">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34" indent="-22854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75" indent="-22854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7"/>
            <a:ext cx="12436476" cy="631451"/>
          </a:xfrm>
          <a:prstGeom prst="rect">
            <a:avLst/>
          </a:prstGeom>
          <a:solidFill>
            <a:srgbClr val="FFFF99"/>
          </a:solidFill>
        </p:spPr>
        <p:txBody>
          <a:bodyPr wrap="square" lIns="155417" tIns="77709" rIns="155417" bIns="77709" anchor="b" anchorCtr="0">
            <a:noAutofit/>
          </a:bodyPr>
          <a:lstStyle>
            <a:lvl1pPr algn="r">
              <a:buFont typeface="Arial" pitchFamily="34" charset="0"/>
              <a:buNone/>
              <a:defRPr sz="37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AU" smtClean="0"/>
              <a:t>Click to edit Master title style</a:t>
            </a:r>
            <a:endParaRPr lang="en-US" dirty="0"/>
          </a:p>
        </p:txBody>
      </p:sp>
    </p:spTree>
    <p:extLst>
      <p:ext uri="{BB962C8B-B14F-4D97-AF65-F5344CB8AC3E}">
        <p14:creationId xmlns:p14="http://schemas.microsoft.com/office/powerpoint/2010/main" val="5542667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0" y="1144706"/>
            <a:ext cx="11255709" cy="2435131"/>
          </a:xfrm>
        </p:spPr>
        <p:txBody>
          <a:bodyPr anchor="b"/>
          <a:lstStyle>
            <a:lvl1pPr algn="l">
              <a:defRPr sz="6119"/>
            </a:lvl1pPr>
          </a:lstStyle>
          <a:p>
            <a:r>
              <a:rPr lang="en-US" dirty="0" smtClean="0"/>
              <a:t>Click to edit Master title style</a:t>
            </a:r>
            <a:endParaRPr lang="en-US" dirty="0"/>
          </a:p>
        </p:txBody>
      </p:sp>
      <p:sp>
        <p:nvSpPr>
          <p:cNvPr id="3" name="Subtitle 2"/>
          <p:cNvSpPr>
            <a:spLocks noGrp="1"/>
          </p:cNvSpPr>
          <p:nvPr>
            <p:ph type="subTitle" idx="1"/>
          </p:nvPr>
        </p:nvSpPr>
        <p:spPr>
          <a:xfrm>
            <a:off x="618330" y="3673745"/>
            <a:ext cx="11255709" cy="1688724"/>
          </a:xfrm>
        </p:spPr>
        <p:txBody>
          <a:bodyPr>
            <a:normAutofit/>
          </a:bodyPr>
          <a:lstStyle>
            <a:lvl1pPr marL="0" indent="0" algn="l">
              <a:buNone/>
              <a:defRPr sz="3672">
                <a:solidFill>
                  <a:schemeClr val="tx1"/>
                </a:solidFill>
              </a:defRPr>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8681773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DC3C00"/>
        </a:solidFill>
        <a:effectLst/>
      </p:bgPr>
    </p:bg>
    <p:spTree>
      <p:nvGrpSpPr>
        <p:cNvPr id="1" name=""/>
        <p:cNvGrpSpPr/>
        <p:nvPr/>
      </p:nvGrpSpPr>
      <p:grpSpPr>
        <a:xfrm>
          <a:off x="0" y="0"/>
          <a:ext cx="0" cy="0"/>
          <a:chOff x="0" y="0"/>
          <a:chExt cx="0" cy="0"/>
        </a:xfrm>
      </p:grpSpPr>
      <p:sp>
        <p:nvSpPr>
          <p:cNvPr id="100" name="Rectangle 99"/>
          <p:cNvSpPr/>
          <p:nvPr userDrawn="1"/>
        </p:nvSpPr>
        <p:spPr bwMode="auto">
          <a:xfrm>
            <a:off x="348635" y="3950142"/>
            <a:ext cx="8880212"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137627" y="2275982"/>
            <a:ext cx="9103115" cy="1662456"/>
          </a:xfrm>
          <a:noFill/>
        </p:spPr>
        <p:txBody>
          <a:bodyPr lIns="146267" tIns="91418" rIns="146267" bIns="91418" anchor="b" anchorCtr="0"/>
          <a:lstStyle>
            <a:lvl1pPr>
              <a:defRPr sz="5000" spc="-101" baseline="0">
                <a:gradFill>
                  <a:gsLst>
                    <a:gs pos="5833">
                      <a:srgbClr val="FFFFFF"/>
                    </a:gs>
                    <a:gs pos="18000">
                      <a:srgbClr val="FFFFFF"/>
                    </a:gs>
                  </a:gsLst>
                  <a:lin ang="5400000" scaled="0"/>
                </a:gradFill>
              </a:defRPr>
            </a:lvl1pPr>
          </a:lstStyle>
          <a:p>
            <a:r>
              <a:rPr lang="en-US" dirty="0" smtClean="0"/>
              <a:t>Presentation title</a:t>
            </a:r>
            <a:br>
              <a:rPr lang="en-US" dirty="0" smtClean="0"/>
            </a:br>
            <a:r>
              <a:rPr lang="en-US" dirty="0" smtClean="0"/>
              <a:t>if long</a:t>
            </a:r>
            <a:endParaRPr lang="en-US" dirty="0"/>
          </a:p>
        </p:txBody>
      </p:sp>
      <p:sp>
        <p:nvSpPr>
          <p:cNvPr id="5" name="Text Placeholder 4"/>
          <p:cNvSpPr>
            <a:spLocks noGrp="1"/>
          </p:cNvSpPr>
          <p:nvPr>
            <p:ph type="body" sz="quarter" idx="12" hasCustomPrompt="1"/>
          </p:nvPr>
        </p:nvSpPr>
        <p:spPr>
          <a:xfrm>
            <a:off x="368543" y="3975809"/>
            <a:ext cx="5973561" cy="1741818"/>
          </a:xfrm>
          <a:noFill/>
        </p:spPr>
        <p:txBody>
          <a:bodyPr lIns="182833" tIns="146267" rIns="182833" bIns="146267">
            <a:noAutofit/>
          </a:bodyPr>
          <a:lstStyle>
            <a:lvl1pPr marL="0" indent="0">
              <a:spcBef>
                <a:spcPts val="0"/>
              </a:spcBef>
              <a:buNone/>
              <a:defRPr sz="3500" spc="0" baseline="0">
                <a:solidFill>
                  <a:schemeClr val="bg2"/>
                </a:solidFill>
                <a:latin typeface="+mj-lt"/>
              </a:defRPr>
            </a:lvl1pPr>
          </a:lstStyle>
          <a:p>
            <a:pPr lvl="0"/>
            <a:r>
              <a:rPr lang="en-US" dirty="0" smtClean="0"/>
              <a:t>Speaker Name</a:t>
            </a:r>
          </a:p>
        </p:txBody>
      </p:sp>
      <p:sp>
        <p:nvSpPr>
          <p:cNvPr id="10" name="Text Placeholder 7"/>
          <p:cNvSpPr>
            <a:spLocks noGrp="1"/>
          </p:cNvSpPr>
          <p:nvPr>
            <p:ph type="body" sz="quarter" idx="13" hasCustomPrompt="1"/>
          </p:nvPr>
        </p:nvSpPr>
        <p:spPr>
          <a:xfrm>
            <a:off x="404648" y="5884648"/>
            <a:ext cx="5486400" cy="927838"/>
          </a:xfrm>
        </p:spPr>
        <p:txBody>
          <a:bodyPr tIns="0" rIns="0"/>
          <a:lstStyle>
            <a:lvl1pPr marL="0" indent="0" algn="l">
              <a:buNone/>
              <a:defRPr sz="6000"/>
            </a:lvl1pPr>
          </a:lstStyle>
          <a:p>
            <a:pPr lvl="0"/>
            <a:r>
              <a:rPr lang="en-US" dirty="0" smtClean="0"/>
              <a:t>Session code</a:t>
            </a:r>
            <a:endParaRPr lang="en-US" dirty="0"/>
          </a:p>
        </p:txBody>
      </p:sp>
      <p:grpSp>
        <p:nvGrpSpPr>
          <p:cNvPr id="14" name="Group 13"/>
          <p:cNvGrpSpPr/>
          <p:nvPr userDrawn="1"/>
        </p:nvGrpSpPr>
        <p:grpSpPr>
          <a:xfrm>
            <a:off x="0" y="2"/>
            <a:ext cx="12436475" cy="1891112"/>
            <a:chOff x="5050972" y="1792676"/>
            <a:chExt cx="9144000" cy="1390650"/>
          </a:xfrm>
        </p:grpSpPr>
        <p:sp>
          <p:nvSpPr>
            <p:cNvPr id="15" name="Rectangle 14"/>
            <p:cNvSpPr/>
            <p:nvPr/>
          </p:nvSpPr>
          <p:spPr bwMode="auto">
            <a:xfrm>
              <a:off x="5050972" y="1792676"/>
              <a:ext cx="9144000" cy="13906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53" tIns="107563" rIns="134453" bIns="107563"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6982" y="2082941"/>
              <a:ext cx="1878065" cy="821770"/>
            </a:xfrm>
            <a:prstGeom prst="rect">
              <a:avLst/>
            </a:prstGeom>
          </p:spPr>
        </p:pic>
      </p:grpSp>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0660" y="1003729"/>
            <a:ext cx="2105132" cy="774253"/>
          </a:xfrm>
          <a:prstGeom prst="rect">
            <a:avLst/>
          </a:prstGeom>
        </p:spPr>
      </p:pic>
    </p:spTree>
    <p:extLst>
      <p:ext uri="{BB962C8B-B14F-4D97-AF65-F5344CB8AC3E}">
        <p14:creationId xmlns:p14="http://schemas.microsoft.com/office/powerpoint/2010/main" val="1326919199"/>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p:bgPr>
        <a:solidFill>
          <a:srgbClr val="0072C6"/>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351099" y="2234557"/>
            <a:ext cx="10058336" cy="27431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67" tIns="109700" rIns="146267" bIns="109700"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351101" y="2234559"/>
            <a:ext cx="10056812" cy="2751698"/>
          </a:xfrm>
          <a:noFill/>
        </p:spPr>
        <p:txBody>
          <a:bodyPr tIns="91418" bIns="91418" anchor="t" anchorCtr="0"/>
          <a:lstStyle>
            <a:lvl1pPr>
              <a:defRPr sz="7200" spc="-101" baseline="0">
                <a:solidFill>
                  <a:srgbClr val="002050"/>
                </a:soli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51039" y="4989252"/>
            <a:ext cx="10058400" cy="1829593"/>
          </a:xfrm>
          <a:noFill/>
        </p:spPr>
        <p:txBody>
          <a:bodyPr lIns="182833" tIns="146267" rIns="182833" bIns="14626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8" name="Rectangle 17"/>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20" name="Picture 19"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75077910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emo slide 2">
    <p:bg>
      <p:bgPr>
        <a:solidFill>
          <a:srgbClr val="0072C6"/>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51101" y="2234559"/>
            <a:ext cx="10056812" cy="2751698"/>
          </a:xfrm>
          <a:solidFill>
            <a:srgbClr val="002050"/>
          </a:solidFill>
        </p:spPr>
        <p:txBody>
          <a:bodyPr tIns="91418" bIns="91418" anchor="t" anchorCtr="0"/>
          <a:lstStyle>
            <a:lvl1pPr>
              <a:defRPr sz="7200"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7" name="Text Placeholder 4"/>
          <p:cNvSpPr>
            <a:spLocks noGrp="1"/>
          </p:cNvSpPr>
          <p:nvPr>
            <p:ph type="body" sz="quarter" idx="12" hasCustomPrompt="1"/>
          </p:nvPr>
        </p:nvSpPr>
        <p:spPr>
          <a:xfrm>
            <a:off x="351039" y="4989252"/>
            <a:ext cx="10058400" cy="1829593"/>
          </a:xfrm>
          <a:noFill/>
        </p:spPr>
        <p:txBody>
          <a:bodyPr lIns="182833" tIns="146267" rIns="182833" bIns="14626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323786942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57" y="2125665"/>
            <a:ext cx="11887200" cy="1831975"/>
          </a:xfrm>
          <a:noFill/>
        </p:spPr>
        <p:txBody>
          <a:bodyPr tIns="91418" bIns="91418"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12" name="Rectangle 11"/>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4" name="Picture 13"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250877418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1044938"/>
            <a:ext cx="12000683" cy="917575"/>
          </a:xfrm>
        </p:spPr>
        <p:txBody>
          <a:bodyPr/>
          <a:lstStyle>
            <a:lvl1pPr>
              <a:lnSpc>
                <a:spcPct val="85000"/>
              </a:lnSpc>
              <a:defRPr sz="4600"/>
            </a:lvl1p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77478" y="2053083"/>
            <a:ext cx="11887200" cy="2432874"/>
          </a:xfrm>
        </p:spPr>
        <p:txBody>
          <a:bodyPr/>
          <a:lstStyle>
            <a:lvl1pPr marL="0" indent="0">
              <a:lnSpc>
                <a:spcPct val="85000"/>
              </a:lnSpc>
              <a:spcBef>
                <a:spcPts val="1088"/>
              </a:spcBef>
              <a:spcAft>
                <a:spcPts val="408"/>
              </a:spcAft>
              <a:buNone/>
              <a:defRPr sz="3300">
                <a:gradFill>
                  <a:gsLst>
                    <a:gs pos="1250">
                      <a:schemeClr val="tx1"/>
                    </a:gs>
                    <a:gs pos="99000">
                      <a:schemeClr val="tx1"/>
                    </a:gs>
                  </a:gsLst>
                  <a:lin ang="5400000" scaled="0"/>
                </a:gradFill>
              </a:defRPr>
            </a:lvl1pPr>
            <a:lvl2pPr marL="0" indent="0">
              <a:lnSpc>
                <a:spcPct val="90000"/>
              </a:lnSpc>
              <a:spcBef>
                <a:spcPts val="136"/>
              </a:spcBef>
              <a:spcAft>
                <a:spcPts val="1088"/>
              </a:spcAft>
              <a:buFontTx/>
              <a:buNone/>
              <a:defRPr sz="2400"/>
            </a:lvl2pPr>
            <a:lvl3pPr marL="228541" indent="0">
              <a:lnSpc>
                <a:spcPct val="90000"/>
              </a:lnSpc>
              <a:spcBef>
                <a:spcPts val="136"/>
              </a:spcBef>
              <a:spcAft>
                <a:spcPts val="1088"/>
              </a:spcAft>
              <a:buNone/>
              <a:defRPr sz="2400"/>
            </a:lvl3pPr>
            <a:lvl4pPr marL="457082" indent="0">
              <a:lnSpc>
                <a:spcPct val="90000"/>
              </a:lnSpc>
              <a:spcBef>
                <a:spcPts val="136"/>
              </a:spcBef>
              <a:spcAft>
                <a:spcPts val="1088"/>
              </a:spcAft>
              <a:buNone/>
              <a:defRPr sz="2200"/>
            </a:lvl4pPr>
            <a:lvl5pPr marL="685624" indent="0">
              <a:lnSpc>
                <a:spcPct val="90000"/>
              </a:lnSpc>
              <a:spcBef>
                <a:spcPts val="136"/>
              </a:spcBef>
              <a:spcAft>
                <a:spcPts val="1088"/>
              </a:spcAft>
              <a:buNone/>
              <a:defRPr sz="22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146795503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Content master Teched 2014">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1070844"/>
            <a:ext cx="12000683" cy="917575"/>
          </a:xfrm>
        </p:spPr>
        <p:txBody>
          <a:bodyPr/>
          <a:lstStyle>
            <a:lvl1pPr>
              <a:lnSpc>
                <a:spcPct val="85000"/>
              </a:lnSpc>
              <a:defRPr sz="4900"/>
            </a:lvl1pPr>
          </a:lstStyle>
          <a:p>
            <a:r>
              <a:rPr lang="en-AU" dirty="0" smtClean="0"/>
              <a:t>Click to edit Master title style</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91121587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with top strap">
    <p:bg>
      <p:bgPr>
        <a:solidFill>
          <a:srgbClr val="0072C6"/>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400633722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223" y="2147873"/>
            <a:ext cx="11889565" cy="917575"/>
          </a:xfrm>
        </p:spPr>
        <p:txBody>
          <a:bodyPr/>
          <a:lstStyle/>
          <a:p>
            <a:r>
              <a:rPr lang="en-AU" dirty="0" smtClean="0"/>
              <a:t>Click to edit Master title style</a:t>
            </a:r>
            <a:endParaRPr lang="en-US" dirty="0"/>
          </a:p>
        </p:txBody>
      </p:sp>
      <p:sp>
        <p:nvSpPr>
          <p:cNvPr id="6" name="Text Placeholder 5"/>
          <p:cNvSpPr>
            <a:spLocks noGrp="1"/>
          </p:cNvSpPr>
          <p:nvPr>
            <p:ph type="body" sz="quarter" idx="10"/>
          </p:nvPr>
        </p:nvSpPr>
        <p:spPr>
          <a:xfrm>
            <a:off x="177478" y="3251204"/>
            <a:ext cx="11887200" cy="201129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41" indent="0">
              <a:buNone/>
              <a:defRPr sz="2000"/>
            </a:lvl3pPr>
            <a:lvl4pPr marL="457082" indent="0">
              <a:buNone/>
              <a:defRPr sz="1800"/>
            </a:lvl4pPr>
            <a:lvl5pPr marL="685624" indent="0">
              <a:buNone/>
              <a:defRPr sz="1800"/>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5" name="Rectangle 14"/>
          <p:cNvSpPr/>
          <p:nvPr userDrawn="1"/>
        </p:nvSpPr>
        <p:spPr bwMode="auto">
          <a:xfrm>
            <a:off x="0" y="3"/>
            <a:ext cx="12436475" cy="1051149"/>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3" tIns="146267" rIns="182833" bIns="146267"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pPr>
            <a:endParaRPr lang="en-AU"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TechEd logo 2014_CMYK_WHITE-04.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4730" y="221851"/>
            <a:ext cx="1395687" cy="610613"/>
          </a:xfrm>
          <a:prstGeom prst="rect">
            <a:avLst/>
          </a:prstGeom>
        </p:spPr>
      </p:pic>
      <p:pic>
        <p:nvPicPr>
          <p:cNvPr id="17" name="Picture 16" descr="MSFT_logo_rgb_C-Wht_D.pd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86058" y="430092"/>
            <a:ext cx="1566063" cy="575987"/>
          </a:xfrm>
          <a:prstGeom prst="rect">
            <a:avLst/>
          </a:prstGeom>
        </p:spPr>
      </p:pic>
    </p:spTree>
    <p:extLst>
      <p:ext uri="{BB962C8B-B14F-4D97-AF65-F5344CB8AC3E}">
        <p14:creationId xmlns:p14="http://schemas.microsoft.com/office/powerpoint/2010/main" val="93430417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72C6"/>
        </a:solidFill>
        <a:effectLst/>
      </p:bgPr>
    </p:bg>
    <p:spTree>
      <p:nvGrpSpPr>
        <p:cNvPr id="1" name=""/>
        <p:cNvGrpSpPr/>
        <p:nvPr/>
      </p:nvGrpSpPr>
      <p:grpSpPr>
        <a:xfrm>
          <a:off x="0" y="0"/>
          <a:ext cx="0" cy="0"/>
          <a:chOff x="0" y="0"/>
          <a:chExt cx="0" cy="0"/>
        </a:xfrm>
      </p:grpSpPr>
      <p:pic>
        <p:nvPicPr>
          <p:cNvPr id="6" name="Picture 5" descr="TechEd logo 2014_CMYK_WHITE-04.eps"/>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800984" y="6125554"/>
            <a:ext cx="1370380" cy="599541"/>
          </a:xfrm>
          <a:prstGeom prst="rect">
            <a:avLst/>
          </a:prstGeom>
        </p:spPr>
      </p:pic>
      <p:sp>
        <p:nvSpPr>
          <p:cNvPr id="2" name="Title Placeholder 1"/>
          <p:cNvSpPr>
            <a:spLocks noGrp="1"/>
          </p:cNvSpPr>
          <p:nvPr>
            <p:ph type="title"/>
          </p:nvPr>
        </p:nvSpPr>
        <p:spPr>
          <a:xfrm>
            <a:off x="170222" y="109519"/>
            <a:ext cx="11889565" cy="917575"/>
          </a:xfrm>
          <a:prstGeom prst="rect">
            <a:avLst/>
          </a:prstGeom>
        </p:spPr>
        <p:txBody>
          <a:bodyPr vert="horz" wrap="square" lIns="146286" tIns="91429" rIns="146286" bIns="91429" rtlCol="0" anchor="t">
            <a:noAutofit/>
          </a:bodyPr>
          <a:lstStyle/>
          <a:p>
            <a:r>
              <a:rPr lang="en-AU" dirty="0" smtClean="0"/>
              <a:t>Click to edit Master title style</a:t>
            </a:r>
            <a:endParaRPr lang="en-US" dirty="0"/>
          </a:p>
        </p:txBody>
      </p:sp>
      <p:sp>
        <p:nvSpPr>
          <p:cNvPr id="4" name="Text Placeholder 3"/>
          <p:cNvSpPr>
            <a:spLocks noGrp="1"/>
          </p:cNvSpPr>
          <p:nvPr>
            <p:ph type="body" idx="1"/>
          </p:nvPr>
        </p:nvSpPr>
        <p:spPr>
          <a:xfrm>
            <a:off x="170541" y="1025471"/>
            <a:ext cx="11887197" cy="2255344"/>
          </a:xfrm>
          <a:prstGeom prst="rect">
            <a:avLst/>
          </a:prstGeom>
        </p:spPr>
        <p:txBody>
          <a:bodyPr vert="horz" wrap="square" lIns="146286" tIns="91429" rIns="146286" bIns="91429" rtlCol="0">
            <a:sp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extLst>
      <p:ext uri="{BB962C8B-B14F-4D97-AF65-F5344CB8AC3E}">
        <p14:creationId xmlns:p14="http://schemas.microsoft.com/office/powerpoint/2010/main" val="88706163"/>
      </p:ext>
    </p:extLst>
  </p:cSld>
  <p:clrMap bg1="dk1" tx1="lt1" bg2="dk2" tx2="lt2" accent1="accent1" accent2="accent2" accent3="accent3" accent4="accent4" accent5="accent5" accent6="accent6" hlink="hlink" folHlink="folHlink"/>
  <p:sldLayoutIdLst>
    <p:sldLayoutId id="2147484319" r:id="rId1"/>
    <p:sldLayoutId id="2147484320" r:id="rId2"/>
    <p:sldLayoutId id="2147484321" r:id="rId3"/>
    <p:sldLayoutId id="2147484322" r:id="rId4"/>
    <p:sldLayoutId id="2147484323" r:id="rId5"/>
    <p:sldLayoutId id="2147484324" r:id="rId6"/>
    <p:sldLayoutId id="2147484325" r:id="rId7"/>
    <p:sldLayoutId id="2147484326" r:id="rId8"/>
    <p:sldLayoutId id="2147484329" r:id="rId9"/>
    <p:sldLayoutId id="2147484330" r:id="rId10"/>
    <p:sldLayoutId id="2147484331" r:id="rId11"/>
    <p:sldLayoutId id="2147484332" r:id="rId12"/>
    <p:sldLayoutId id="2147484333" r:id="rId13"/>
    <p:sldLayoutId id="2147484334" r:id="rId14"/>
    <p:sldLayoutId id="2147484335" r:id="rId15"/>
    <p:sldLayoutId id="2147484336" r:id="rId16"/>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image" Target="../media/image36.emf"/><Relationship Id="rId3" Type="http://schemas.openxmlformats.org/officeDocument/2006/relationships/image" Target="../media/image26.emf"/><Relationship Id="rId7" Type="http://schemas.openxmlformats.org/officeDocument/2006/relationships/image" Target="../media/image30.emf"/><Relationship Id="rId12" Type="http://schemas.openxmlformats.org/officeDocument/2006/relationships/image" Target="../media/image35.emf"/><Relationship Id="rId2" Type="http://schemas.openxmlformats.org/officeDocument/2006/relationships/image" Target="../media/image25.emf"/><Relationship Id="rId16" Type="http://schemas.openxmlformats.org/officeDocument/2006/relationships/image" Target="../media/image39.emf"/><Relationship Id="rId1" Type="http://schemas.openxmlformats.org/officeDocument/2006/relationships/slideLayout" Target="../slideLayouts/slideLayout11.xml"/><Relationship Id="rId6" Type="http://schemas.openxmlformats.org/officeDocument/2006/relationships/image" Target="../media/image29.emf"/><Relationship Id="rId11" Type="http://schemas.openxmlformats.org/officeDocument/2006/relationships/image" Target="../media/image34.png"/><Relationship Id="rId5" Type="http://schemas.openxmlformats.org/officeDocument/2006/relationships/image" Target="../media/image28.emf"/><Relationship Id="rId15" Type="http://schemas.openxmlformats.org/officeDocument/2006/relationships/image" Target="../media/image38.emf"/><Relationship Id="rId10" Type="http://schemas.openxmlformats.org/officeDocument/2006/relationships/image" Target="../media/image33.emf"/><Relationship Id="rId4" Type="http://schemas.openxmlformats.org/officeDocument/2006/relationships/image" Target="../media/image27.emf"/><Relationship Id="rId9" Type="http://schemas.openxmlformats.org/officeDocument/2006/relationships/image" Target="../media/image32.emf"/><Relationship Id="rId14" Type="http://schemas.openxmlformats.org/officeDocument/2006/relationships/image" Target="../media/image37.emf"/></Relationships>
</file>

<file path=ppt/slides/_rels/slide2.xml.rels><?xml version="1.0" encoding="UTF-8" standalone="yes"?>
<Relationships xmlns="http://schemas.openxmlformats.org/package/2006/relationships"><Relationship Id="rId8" Type="http://schemas.openxmlformats.org/officeDocument/2006/relationships/hyperlink" Target="mailto:mickb@breeze.net" TargetMode="External"/><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image" Target="../media/image34.png"/><Relationship Id="rId3" Type="http://schemas.openxmlformats.org/officeDocument/2006/relationships/image" Target="../media/image25.emf"/><Relationship Id="rId7" Type="http://schemas.openxmlformats.org/officeDocument/2006/relationships/image" Target="../media/image29.emf"/><Relationship Id="rId12" Type="http://schemas.openxmlformats.org/officeDocument/2006/relationships/image" Target="../media/image33.emf"/><Relationship Id="rId17" Type="http://schemas.openxmlformats.org/officeDocument/2006/relationships/image" Target="../media/image39.emf"/><Relationship Id="rId2" Type="http://schemas.openxmlformats.org/officeDocument/2006/relationships/image" Target="../media/image40.emf"/><Relationship Id="rId16" Type="http://schemas.openxmlformats.org/officeDocument/2006/relationships/image" Target="../media/image32.emf"/><Relationship Id="rId1" Type="http://schemas.openxmlformats.org/officeDocument/2006/relationships/slideLayout" Target="../slideLayouts/slideLayout11.xml"/><Relationship Id="rId6" Type="http://schemas.openxmlformats.org/officeDocument/2006/relationships/image" Target="../media/image26.emf"/><Relationship Id="rId11" Type="http://schemas.openxmlformats.org/officeDocument/2006/relationships/image" Target="../media/image38.emf"/><Relationship Id="rId5" Type="http://schemas.openxmlformats.org/officeDocument/2006/relationships/image" Target="../media/image28.emf"/><Relationship Id="rId15" Type="http://schemas.openxmlformats.org/officeDocument/2006/relationships/image" Target="../media/image37.emf"/><Relationship Id="rId10" Type="http://schemas.openxmlformats.org/officeDocument/2006/relationships/image" Target="../media/image35.emf"/><Relationship Id="rId4" Type="http://schemas.openxmlformats.org/officeDocument/2006/relationships/image" Target="../media/image27.emf"/><Relationship Id="rId9" Type="http://schemas.openxmlformats.org/officeDocument/2006/relationships/image" Target="../media/image31.emf"/><Relationship Id="rId14" Type="http://schemas.openxmlformats.org/officeDocument/2006/relationships/image" Target="../media/image36.emf"/></Relationships>
</file>

<file path=ppt/slides/_rels/slide21.xml.rels><?xml version="1.0" encoding="UTF-8" standalone="yes"?>
<Relationships xmlns="http://schemas.openxmlformats.org/package/2006/relationships"><Relationship Id="rId8" Type="http://schemas.openxmlformats.org/officeDocument/2006/relationships/image" Target="../media/image35.emf"/><Relationship Id="rId13" Type="http://schemas.openxmlformats.org/officeDocument/2006/relationships/image" Target="../media/image37.emf"/><Relationship Id="rId3" Type="http://schemas.openxmlformats.org/officeDocument/2006/relationships/image" Target="../media/image25.emf"/><Relationship Id="rId7" Type="http://schemas.openxmlformats.org/officeDocument/2006/relationships/image" Target="../media/image31.emf"/><Relationship Id="rId12" Type="http://schemas.openxmlformats.org/officeDocument/2006/relationships/image" Target="../media/image36.emf"/><Relationship Id="rId17" Type="http://schemas.openxmlformats.org/officeDocument/2006/relationships/image" Target="../media/image39.emf"/><Relationship Id="rId2" Type="http://schemas.openxmlformats.org/officeDocument/2006/relationships/image" Target="../media/image40.emf"/><Relationship Id="rId16" Type="http://schemas.openxmlformats.org/officeDocument/2006/relationships/image" Target="../media/image32.emf"/><Relationship Id="rId1" Type="http://schemas.openxmlformats.org/officeDocument/2006/relationships/slideLayout" Target="../slideLayouts/slideLayout11.xml"/><Relationship Id="rId6" Type="http://schemas.openxmlformats.org/officeDocument/2006/relationships/image" Target="../media/image26.emf"/><Relationship Id="rId11" Type="http://schemas.openxmlformats.org/officeDocument/2006/relationships/image" Target="../media/image34.png"/><Relationship Id="rId5" Type="http://schemas.openxmlformats.org/officeDocument/2006/relationships/image" Target="../media/image28.emf"/><Relationship Id="rId15" Type="http://schemas.openxmlformats.org/officeDocument/2006/relationships/image" Target="../media/image30.emf"/><Relationship Id="rId10" Type="http://schemas.openxmlformats.org/officeDocument/2006/relationships/image" Target="../media/image33.emf"/><Relationship Id="rId4" Type="http://schemas.openxmlformats.org/officeDocument/2006/relationships/image" Target="../media/image27.emf"/><Relationship Id="rId9" Type="http://schemas.openxmlformats.org/officeDocument/2006/relationships/image" Target="../media/image38.emf"/><Relationship Id="rId14" Type="http://schemas.openxmlformats.org/officeDocument/2006/relationships/image" Target="../media/image29.emf"/></Relationships>
</file>

<file path=ppt/slides/_rels/slide22.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38.emf"/><Relationship Id="rId3" Type="http://schemas.openxmlformats.org/officeDocument/2006/relationships/image" Target="../media/image29.emf"/><Relationship Id="rId7" Type="http://schemas.openxmlformats.org/officeDocument/2006/relationships/image" Target="../media/image27.emf"/><Relationship Id="rId12" Type="http://schemas.openxmlformats.org/officeDocument/2006/relationships/image" Target="../media/image35.emf"/><Relationship Id="rId17" Type="http://schemas.openxmlformats.org/officeDocument/2006/relationships/image" Target="../media/image39.emf"/><Relationship Id="rId2" Type="http://schemas.openxmlformats.org/officeDocument/2006/relationships/image" Target="../media/image26.emf"/><Relationship Id="rId16" Type="http://schemas.openxmlformats.org/officeDocument/2006/relationships/image" Target="../media/image32.emf"/><Relationship Id="rId1" Type="http://schemas.openxmlformats.org/officeDocument/2006/relationships/slideLayout" Target="../slideLayouts/slideLayout11.xml"/><Relationship Id="rId6" Type="http://schemas.openxmlformats.org/officeDocument/2006/relationships/image" Target="../media/image25.emf"/><Relationship Id="rId11" Type="http://schemas.openxmlformats.org/officeDocument/2006/relationships/image" Target="../media/image34.png"/><Relationship Id="rId5" Type="http://schemas.openxmlformats.org/officeDocument/2006/relationships/image" Target="../media/image40.emf"/><Relationship Id="rId15" Type="http://schemas.openxmlformats.org/officeDocument/2006/relationships/image" Target="../media/image37.emf"/><Relationship Id="rId10" Type="http://schemas.openxmlformats.org/officeDocument/2006/relationships/image" Target="../media/image33.emf"/><Relationship Id="rId4" Type="http://schemas.openxmlformats.org/officeDocument/2006/relationships/image" Target="../media/image30.emf"/><Relationship Id="rId9" Type="http://schemas.openxmlformats.org/officeDocument/2006/relationships/image" Target="../media/image31.emf"/><Relationship Id="rId14" Type="http://schemas.openxmlformats.org/officeDocument/2006/relationships/image" Target="../media/image36.emf"/></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image" Target="../media/image44.emf"/><Relationship Id="rId18" Type="http://schemas.openxmlformats.org/officeDocument/2006/relationships/image" Target="../media/image46.emf"/><Relationship Id="rId3" Type="http://schemas.openxmlformats.org/officeDocument/2006/relationships/image" Target="../media/image40.emf"/><Relationship Id="rId21" Type="http://schemas.openxmlformats.org/officeDocument/2006/relationships/image" Target="../media/image47.emf"/><Relationship Id="rId7" Type="http://schemas.openxmlformats.org/officeDocument/2006/relationships/image" Target="../media/image26.emf"/><Relationship Id="rId12" Type="http://schemas.openxmlformats.org/officeDocument/2006/relationships/image" Target="../media/image34.png"/><Relationship Id="rId17" Type="http://schemas.openxmlformats.org/officeDocument/2006/relationships/image" Target="../media/image45.emf"/><Relationship Id="rId2" Type="http://schemas.openxmlformats.org/officeDocument/2006/relationships/image" Target="../media/image43.emf"/><Relationship Id="rId16" Type="http://schemas.openxmlformats.org/officeDocument/2006/relationships/image" Target="../media/image32.emf"/><Relationship Id="rId20" Type="http://schemas.openxmlformats.org/officeDocument/2006/relationships/image" Target="../media/image30.emf"/><Relationship Id="rId1" Type="http://schemas.openxmlformats.org/officeDocument/2006/relationships/slideLayout" Target="../slideLayouts/slideLayout11.xml"/><Relationship Id="rId6" Type="http://schemas.openxmlformats.org/officeDocument/2006/relationships/image" Target="../media/image28.emf"/><Relationship Id="rId11" Type="http://schemas.openxmlformats.org/officeDocument/2006/relationships/image" Target="../media/image33.emf"/><Relationship Id="rId24" Type="http://schemas.openxmlformats.org/officeDocument/2006/relationships/image" Target="../media/image39.emf"/><Relationship Id="rId5" Type="http://schemas.openxmlformats.org/officeDocument/2006/relationships/image" Target="../media/image27.emf"/><Relationship Id="rId15" Type="http://schemas.openxmlformats.org/officeDocument/2006/relationships/image" Target="../media/image37.emf"/><Relationship Id="rId23" Type="http://schemas.openxmlformats.org/officeDocument/2006/relationships/image" Target="../media/image49.emf"/><Relationship Id="rId10" Type="http://schemas.openxmlformats.org/officeDocument/2006/relationships/image" Target="../media/image38.emf"/><Relationship Id="rId19" Type="http://schemas.openxmlformats.org/officeDocument/2006/relationships/image" Target="../media/image29.emf"/><Relationship Id="rId4" Type="http://schemas.openxmlformats.org/officeDocument/2006/relationships/image" Target="../media/image25.emf"/><Relationship Id="rId9" Type="http://schemas.openxmlformats.org/officeDocument/2006/relationships/image" Target="../media/image35.emf"/><Relationship Id="rId14" Type="http://schemas.openxmlformats.org/officeDocument/2006/relationships/image" Target="../media/image36.emf"/><Relationship Id="rId22" Type="http://schemas.openxmlformats.org/officeDocument/2006/relationships/image" Target="../media/image48.emf"/></Relationships>
</file>

<file path=ppt/slides/_rels/slide25.xml.rels><?xml version="1.0" encoding="UTF-8" standalone="yes"?>
<Relationships xmlns="http://schemas.openxmlformats.org/package/2006/relationships"><Relationship Id="rId8" Type="http://schemas.openxmlformats.org/officeDocument/2006/relationships/image" Target="../media/image46.emf"/><Relationship Id="rId13" Type="http://schemas.openxmlformats.org/officeDocument/2006/relationships/image" Target="../media/image33.emf"/><Relationship Id="rId18" Type="http://schemas.openxmlformats.org/officeDocument/2006/relationships/image" Target="../media/image29.emf"/><Relationship Id="rId26" Type="http://schemas.openxmlformats.org/officeDocument/2006/relationships/image" Target="../media/image54.emf"/><Relationship Id="rId3" Type="http://schemas.openxmlformats.org/officeDocument/2006/relationships/image" Target="../media/image50.emf"/><Relationship Id="rId21" Type="http://schemas.openxmlformats.org/officeDocument/2006/relationships/image" Target="../media/image47.emf"/><Relationship Id="rId7" Type="http://schemas.openxmlformats.org/officeDocument/2006/relationships/image" Target="../media/image26.emf"/><Relationship Id="rId12" Type="http://schemas.openxmlformats.org/officeDocument/2006/relationships/image" Target="../media/image38.emf"/><Relationship Id="rId17" Type="http://schemas.openxmlformats.org/officeDocument/2006/relationships/image" Target="../media/image45.emf"/><Relationship Id="rId25" Type="http://schemas.openxmlformats.org/officeDocument/2006/relationships/image" Target="../media/image53.emf"/><Relationship Id="rId2" Type="http://schemas.openxmlformats.org/officeDocument/2006/relationships/image" Target="../media/image40.emf"/><Relationship Id="rId16" Type="http://schemas.openxmlformats.org/officeDocument/2006/relationships/image" Target="../media/image37.emf"/><Relationship Id="rId20" Type="http://schemas.openxmlformats.org/officeDocument/2006/relationships/image" Target="../media/image51.emf"/><Relationship Id="rId1" Type="http://schemas.openxmlformats.org/officeDocument/2006/relationships/slideLayout" Target="../slideLayouts/slideLayout11.xml"/><Relationship Id="rId6" Type="http://schemas.openxmlformats.org/officeDocument/2006/relationships/image" Target="../media/image35.emf"/><Relationship Id="rId11" Type="http://schemas.openxmlformats.org/officeDocument/2006/relationships/image" Target="../media/image31.emf"/><Relationship Id="rId24" Type="http://schemas.openxmlformats.org/officeDocument/2006/relationships/image" Target="../media/image52.emf"/><Relationship Id="rId5" Type="http://schemas.openxmlformats.org/officeDocument/2006/relationships/image" Target="../media/image32.emf"/><Relationship Id="rId15" Type="http://schemas.openxmlformats.org/officeDocument/2006/relationships/image" Target="../media/image36.emf"/><Relationship Id="rId23" Type="http://schemas.openxmlformats.org/officeDocument/2006/relationships/image" Target="../media/image49.emf"/><Relationship Id="rId10" Type="http://schemas.openxmlformats.org/officeDocument/2006/relationships/image" Target="../media/image27.emf"/><Relationship Id="rId19" Type="http://schemas.openxmlformats.org/officeDocument/2006/relationships/image" Target="../media/image30.emf"/><Relationship Id="rId4" Type="http://schemas.openxmlformats.org/officeDocument/2006/relationships/image" Target="../media/image43.emf"/><Relationship Id="rId9" Type="http://schemas.openxmlformats.org/officeDocument/2006/relationships/image" Target="../media/image25.emf"/><Relationship Id="rId14" Type="http://schemas.openxmlformats.org/officeDocument/2006/relationships/image" Target="../media/image34.png"/><Relationship Id="rId22" Type="http://schemas.openxmlformats.org/officeDocument/2006/relationships/image" Target="../media/image48.emf"/><Relationship Id="rId27" Type="http://schemas.openxmlformats.org/officeDocument/2006/relationships/image" Target="../media/image39.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57.wmf"/><Relationship Id="rId7" Type="http://schemas.microsoft.com/office/2007/relationships/hdphoto" Target="../media/hdphoto4.wdp"/><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59.png"/><Relationship Id="rId5" Type="http://schemas.microsoft.com/office/2007/relationships/hdphoto" Target="../media/hdphoto3.wdp"/><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tags" Target="../tags/tag2.xml"/><Relationship Id="rId7" Type="http://schemas.openxmlformats.org/officeDocument/2006/relationships/image" Target="../media/image64.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25.xml"/><Relationship Id="rId4" Type="http://schemas.openxmlformats.org/officeDocument/2006/relationships/slideLayout" Target="../slideLayouts/slideLayout10.xml"/><Relationship Id="rId9"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microsoft.com/office/2007/relationships/hdphoto" Target="../media/hdphoto1.wd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59389" y="2646433"/>
            <a:ext cx="4041480" cy="27329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2" name="Title 1"/>
          <p:cNvSpPr>
            <a:spLocks noGrp="1"/>
          </p:cNvSpPr>
          <p:nvPr>
            <p:ph type="title" idx="4294967295"/>
          </p:nvPr>
        </p:nvSpPr>
        <p:spPr>
          <a:xfrm>
            <a:off x="0" y="2549525"/>
            <a:ext cx="3036888" cy="2466975"/>
          </a:xfrm>
        </p:spPr>
        <p:txBody>
          <a:bodyPr/>
          <a:lstStyle/>
          <a:p>
            <a:pPr algn="r"/>
            <a:r>
              <a:rPr lang="en-US" dirty="0" smtClean="0"/>
              <a:t>Microsoft Azure</a:t>
            </a:r>
            <a:endParaRPr lang="en-US" dirty="0"/>
          </a:p>
        </p:txBody>
      </p:sp>
      <p:sp>
        <p:nvSpPr>
          <p:cNvPr id="10" name="Rectangle 9"/>
          <p:cNvSpPr/>
          <p:nvPr/>
        </p:nvSpPr>
        <p:spPr>
          <a:xfrm>
            <a:off x="3859389" y="1219262"/>
            <a:ext cx="8047155" cy="1146977"/>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 name="TextBox 10"/>
          <p:cNvSpPr txBox="1"/>
          <p:nvPr/>
        </p:nvSpPr>
        <p:spPr>
          <a:xfrm>
            <a:off x="5254239" y="1367019"/>
            <a:ext cx="5232773" cy="542399"/>
          </a:xfrm>
          <a:prstGeom prst="rect">
            <a:avLst/>
          </a:prstGeom>
          <a:noFill/>
        </p:spPr>
        <p:txBody>
          <a:bodyPr wrap="none" rtlCol="0">
            <a:spAutoFit/>
          </a:bodyPr>
          <a:lstStyle/>
          <a:p>
            <a:pPr algn="ctr" defTabSz="932597"/>
            <a:r>
              <a:rPr lang="en-US" sz="2856" dirty="0">
                <a:solidFill>
                  <a:schemeClr val="accent1">
                    <a:lumMod val="50000"/>
                  </a:schemeClr>
                </a:solidFill>
                <a:latin typeface="Segoe UI Light"/>
              </a:rPr>
              <a:t>Programming languages + tools</a:t>
            </a:r>
          </a:p>
        </p:txBody>
      </p:sp>
      <p:sp>
        <p:nvSpPr>
          <p:cNvPr id="12" name="TextBox 11"/>
          <p:cNvSpPr txBox="1"/>
          <p:nvPr/>
        </p:nvSpPr>
        <p:spPr>
          <a:xfrm>
            <a:off x="4076525" y="1855189"/>
            <a:ext cx="7733146" cy="414353"/>
          </a:xfrm>
          <a:prstGeom prst="rect">
            <a:avLst/>
          </a:prstGeom>
          <a:noFill/>
        </p:spPr>
        <p:txBody>
          <a:bodyPr wrap="none" rtlCol="0">
            <a:spAutoFit/>
          </a:bodyPr>
          <a:lstStyle/>
          <a:p>
            <a:pPr defTabSz="932597"/>
            <a:r>
              <a:rPr lang="en-US" sz="2040" dirty="0">
                <a:solidFill>
                  <a:srgbClr val="FFFFFF"/>
                </a:solidFill>
                <a:latin typeface="Segoe UI Light"/>
              </a:rPr>
              <a:t>.NET, Visual Studio, TFS + Git, Java, NodeJS, PHP, Python, Ruby, C++</a:t>
            </a:r>
          </a:p>
        </p:txBody>
      </p:sp>
      <p:sp>
        <p:nvSpPr>
          <p:cNvPr id="13" name="Rectangle 12"/>
          <p:cNvSpPr/>
          <p:nvPr/>
        </p:nvSpPr>
        <p:spPr>
          <a:xfrm>
            <a:off x="3859389" y="5632475"/>
            <a:ext cx="8047155" cy="1146977"/>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4" name="TextBox 13"/>
          <p:cNvSpPr txBox="1"/>
          <p:nvPr/>
        </p:nvSpPr>
        <p:spPr>
          <a:xfrm>
            <a:off x="5513485" y="5930120"/>
            <a:ext cx="4744653" cy="542399"/>
          </a:xfrm>
          <a:prstGeom prst="rect">
            <a:avLst/>
          </a:prstGeom>
          <a:noFill/>
        </p:spPr>
        <p:txBody>
          <a:bodyPr wrap="none" rtlCol="0">
            <a:spAutoFit/>
          </a:bodyPr>
          <a:lstStyle/>
          <a:p>
            <a:pPr algn="ctr" defTabSz="932597"/>
            <a:r>
              <a:rPr lang="en-US" sz="2856" dirty="0">
                <a:solidFill>
                  <a:schemeClr val="accent1">
                    <a:lumMod val="50000"/>
                  </a:schemeClr>
                </a:solidFill>
                <a:latin typeface="Segoe UI Light"/>
              </a:rPr>
              <a:t>Microsoft cloud infrastructure</a:t>
            </a:r>
          </a:p>
        </p:txBody>
      </p:sp>
      <p:sp>
        <p:nvSpPr>
          <p:cNvPr id="15" name="Rectangle 14"/>
          <p:cNvSpPr/>
          <p:nvPr/>
        </p:nvSpPr>
        <p:spPr>
          <a:xfrm>
            <a:off x="3859389" y="2618167"/>
            <a:ext cx="8047155" cy="276117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19" name="Group 18"/>
          <p:cNvGrpSpPr/>
          <p:nvPr/>
        </p:nvGrpSpPr>
        <p:grpSpPr>
          <a:xfrm>
            <a:off x="8376551" y="2834690"/>
            <a:ext cx="3393108" cy="2298964"/>
            <a:chOff x="5408908" y="2222794"/>
            <a:chExt cx="3326878" cy="2254091"/>
          </a:xfrm>
        </p:grpSpPr>
        <p:sp>
          <p:nvSpPr>
            <p:cNvPr id="16" name="TextBox 15"/>
            <p:cNvSpPr txBox="1"/>
            <p:nvPr/>
          </p:nvSpPr>
          <p:spPr>
            <a:xfrm>
              <a:off x="5408908" y="2222794"/>
              <a:ext cx="1894621" cy="1128129"/>
            </a:xfrm>
            <a:prstGeom prst="rect">
              <a:avLst/>
            </a:prstGeom>
            <a:noFill/>
          </p:spPr>
          <p:txBody>
            <a:bodyPr wrap="none" rtlCol="0">
              <a:spAutoFit/>
            </a:bodyPr>
            <a:lstStyle/>
            <a:p>
              <a:pPr defTabSz="932597"/>
              <a:r>
                <a:rPr lang="en-US" sz="6731" dirty="0">
                  <a:solidFill>
                    <a:schemeClr val="accent1">
                      <a:lumMod val="50000"/>
                    </a:schemeClr>
                  </a:solidFill>
                  <a:latin typeface="Segoe UI Light"/>
                </a:rPr>
                <a:t>PaaS</a:t>
              </a:r>
            </a:p>
          </p:txBody>
        </p:sp>
        <p:sp>
          <p:nvSpPr>
            <p:cNvPr id="17" name="TextBox 16"/>
            <p:cNvSpPr txBox="1"/>
            <p:nvPr/>
          </p:nvSpPr>
          <p:spPr>
            <a:xfrm>
              <a:off x="5433005" y="3254499"/>
              <a:ext cx="1702581" cy="1222386"/>
            </a:xfrm>
            <a:prstGeom prst="rect">
              <a:avLst/>
            </a:prstGeom>
            <a:noFill/>
          </p:spPr>
          <p:txBody>
            <a:bodyPr wrap="square" rtlCol="0">
              <a:spAutoFit/>
            </a:bodyPr>
            <a:lstStyle/>
            <a:p>
              <a:pPr defTabSz="932597"/>
              <a:r>
                <a:rPr lang="en-US" sz="1836" dirty="0">
                  <a:solidFill>
                    <a:srgbClr val="FFFFFF"/>
                  </a:solidFill>
                  <a:latin typeface="Segoe UI Light"/>
                </a:rPr>
                <a:t>Web</a:t>
              </a:r>
            </a:p>
            <a:p>
              <a:pPr defTabSz="932597"/>
              <a:r>
                <a:rPr lang="en-US" sz="1836" dirty="0">
                  <a:solidFill>
                    <a:srgbClr val="FFFFFF"/>
                  </a:solidFill>
                  <a:latin typeface="Segoe UI Light"/>
                </a:rPr>
                <a:t>Mobile</a:t>
              </a:r>
            </a:p>
            <a:p>
              <a:pPr defTabSz="932597"/>
              <a:r>
                <a:rPr lang="en-US" sz="1836" dirty="0">
                  <a:solidFill>
                    <a:srgbClr val="FFFFFF"/>
                  </a:solidFill>
                  <a:latin typeface="Segoe UI Light"/>
                </a:rPr>
                <a:t>Gaming</a:t>
              </a:r>
            </a:p>
            <a:p>
              <a:pPr defTabSz="932597"/>
              <a:r>
                <a:rPr lang="en-US" sz="1836" dirty="0">
                  <a:solidFill>
                    <a:srgbClr val="FFFFFF"/>
                  </a:solidFill>
                  <a:latin typeface="Segoe UI Light"/>
                </a:rPr>
                <a:t>Cloud services</a:t>
              </a:r>
            </a:p>
          </p:txBody>
        </p:sp>
        <p:sp>
          <p:nvSpPr>
            <p:cNvPr id="18" name="TextBox 17"/>
            <p:cNvSpPr txBox="1"/>
            <p:nvPr/>
          </p:nvSpPr>
          <p:spPr>
            <a:xfrm>
              <a:off x="7033205" y="3254499"/>
              <a:ext cx="1702581" cy="1198527"/>
            </a:xfrm>
            <a:prstGeom prst="rect">
              <a:avLst/>
            </a:prstGeom>
            <a:noFill/>
          </p:spPr>
          <p:txBody>
            <a:bodyPr wrap="square" rtlCol="0">
              <a:spAutoFit/>
            </a:bodyPr>
            <a:lstStyle/>
            <a:p>
              <a:pPr defTabSz="932597"/>
              <a:r>
                <a:rPr lang="en-US" sz="1836" b="1" dirty="0">
                  <a:solidFill>
                    <a:srgbClr val="FFFFFF"/>
                  </a:solidFill>
                  <a:latin typeface="Segoe UI Light"/>
                </a:rPr>
                <a:t>Data</a:t>
              </a:r>
            </a:p>
            <a:p>
              <a:pPr defTabSz="932597"/>
              <a:r>
                <a:rPr lang="en-US" sz="1836" dirty="0">
                  <a:solidFill>
                    <a:srgbClr val="FFFFFF"/>
                  </a:solidFill>
                  <a:latin typeface="Segoe UI Light"/>
                </a:rPr>
                <a:t>Analytics</a:t>
              </a:r>
            </a:p>
            <a:p>
              <a:pPr defTabSz="932597"/>
              <a:r>
                <a:rPr lang="en-US" sz="1836" b="1" dirty="0" smtClean="0">
                  <a:solidFill>
                    <a:srgbClr val="FFFFFF"/>
                  </a:solidFill>
                  <a:latin typeface="Segoe UI Light"/>
                </a:rPr>
                <a:t>Machine Learn</a:t>
              </a:r>
              <a:endParaRPr lang="en-US" sz="1836" b="1" dirty="0">
                <a:solidFill>
                  <a:srgbClr val="FFFFFF"/>
                </a:solidFill>
                <a:latin typeface="Segoe UI Light"/>
              </a:endParaRPr>
            </a:p>
            <a:p>
              <a:pPr defTabSz="932597"/>
              <a:r>
                <a:rPr lang="en-US" sz="1836" dirty="0">
                  <a:solidFill>
                    <a:srgbClr val="FFFFFF"/>
                  </a:solidFill>
                  <a:latin typeface="Segoe UI Light"/>
                </a:rPr>
                <a:t>Identity</a:t>
              </a:r>
            </a:p>
          </p:txBody>
        </p:sp>
      </p:grpSp>
      <p:sp>
        <p:nvSpPr>
          <p:cNvPr id="21" name="TextBox 20"/>
          <p:cNvSpPr txBox="1"/>
          <p:nvPr/>
        </p:nvSpPr>
        <p:spPr>
          <a:xfrm>
            <a:off x="4313065" y="2834690"/>
            <a:ext cx="1697369" cy="1150587"/>
          </a:xfrm>
          <a:prstGeom prst="rect">
            <a:avLst/>
          </a:prstGeom>
          <a:noFill/>
        </p:spPr>
        <p:txBody>
          <a:bodyPr wrap="none" rtlCol="0">
            <a:spAutoFit/>
          </a:bodyPr>
          <a:lstStyle/>
          <a:p>
            <a:pPr defTabSz="932597"/>
            <a:r>
              <a:rPr lang="en-US" sz="6731" dirty="0">
                <a:solidFill>
                  <a:schemeClr val="accent1">
                    <a:lumMod val="50000"/>
                  </a:schemeClr>
                </a:solidFill>
                <a:latin typeface="Segoe UI Light"/>
              </a:rPr>
              <a:t>IaaS</a:t>
            </a:r>
          </a:p>
        </p:txBody>
      </p:sp>
      <p:sp>
        <p:nvSpPr>
          <p:cNvPr id="22" name="TextBox 21"/>
          <p:cNvSpPr txBox="1"/>
          <p:nvPr/>
        </p:nvSpPr>
        <p:spPr>
          <a:xfrm>
            <a:off x="4337642" y="3886933"/>
            <a:ext cx="1736475" cy="1246721"/>
          </a:xfrm>
          <a:prstGeom prst="rect">
            <a:avLst/>
          </a:prstGeom>
          <a:noFill/>
        </p:spPr>
        <p:txBody>
          <a:bodyPr wrap="square" rtlCol="0">
            <a:spAutoFit/>
          </a:bodyPr>
          <a:lstStyle/>
          <a:p>
            <a:pPr defTabSz="932597"/>
            <a:r>
              <a:rPr lang="en-US" sz="1836" dirty="0">
                <a:solidFill>
                  <a:srgbClr val="FFFFFF"/>
                </a:solidFill>
                <a:latin typeface="Segoe UI Light"/>
              </a:rPr>
              <a:t>Windows VMs</a:t>
            </a:r>
          </a:p>
          <a:p>
            <a:pPr defTabSz="932597"/>
            <a:r>
              <a:rPr lang="en-US" sz="1836" dirty="0">
                <a:solidFill>
                  <a:srgbClr val="FFFFFF"/>
                </a:solidFill>
                <a:latin typeface="Segoe UI Light"/>
              </a:rPr>
              <a:t>Linux VMs</a:t>
            </a:r>
          </a:p>
          <a:p>
            <a:pPr defTabSz="932597"/>
            <a:r>
              <a:rPr lang="en-US" sz="1836" dirty="0">
                <a:solidFill>
                  <a:srgbClr val="FFFFFF"/>
                </a:solidFill>
                <a:latin typeface="Segoe UI Light"/>
              </a:rPr>
              <a:t>Storage</a:t>
            </a:r>
          </a:p>
          <a:p>
            <a:pPr defTabSz="932597"/>
            <a:r>
              <a:rPr lang="en-US" sz="1836" dirty="0">
                <a:solidFill>
                  <a:srgbClr val="FFFFFF"/>
                </a:solidFill>
                <a:latin typeface="Segoe UI Light"/>
              </a:rPr>
              <a:t>Networking</a:t>
            </a:r>
          </a:p>
        </p:txBody>
      </p:sp>
      <p:cxnSp>
        <p:nvCxnSpPr>
          <p:cNvPr id="25" name="Straight Connector 24"/>
          <p:cNvCxnSpPr>
            <a:stCxn id="15" idx="0"/>
            <a:endCxn id="15" idx="2"/>
          </p:cNvCxnSpPr>
          <p:nvPr/>
        </p:nvCxnSpPr>
        <p:spPr>
          <a:xfrm>
            <a:off x="7882967" y="2618167"/>
            <a:ext cx="0" cy="2761171"/>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69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2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childTnLst>
                                </p:cTn>
                              </p:par>
                              <p:par>
                                <p:cTn id="49" presetID="3" presetClass="emph" presetSubtype="2" fill="hold" grpId="1" nodeType="withEffect">
                                  <p:stCondLst>
                                    <p:cond delay="0"/>
                                  </p:stCondLst>
                                  <p:childTnLst>
                                    <p:animClr clrSpc="rgb" dir="cw">
                                      <p:cBhvr override="childStyle">
                                        <p:cTn id="50" dur="1000" fill="hold"/>
                                        <p:tgtEl>
                                          <p:spTgt spid="21"/>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0" grpId="0" animBg="1"/>
      <p:bldP spid="11" grpId="0"/>
      <p:bldP spid="12" grpId="0"/>
      <p:bldP spid="13" grpId="0" animBg="1"/>
      <p:bldP spid="14" grpId="0"/>
      <p:bldP spid="15" grpId="0" animBg="1"/>
      <p:bldP spid="21" grpId="0"/>
      <p:bldP spid="21" grpId="1"/>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IaaS announcements</a:t>
            </a:r>
            <a:endParaRPr lang="en-US" dirty="0"/>
          </a:p>
        </p:txBody>
      </p:sp>
      <p:sp>
        <p:nvSpPr>
          <p:cNvPr id="4" name="Subtitle 3"/>
          <p:cNvSpPr>
            <a:spLocks noGrp="1"/>
          </p:cNvSpPr>
          <p:nvPr>
            <p:ph type="subTitle" idx="4294967295"/>
          </p:nvPr>
        </p:nvSpPr>
        <p:spPr>
          <a:xfrm>
            <a:off x="340827" y="2046992"/>
            <a:ext cx="5826125" cy="4533900"/>
          </a:xfrm>
        </p:spPr>
        <p:txBody>
          <a:bodyPr>
            <a:normAutofit/>
          </a:bodyPr>
          <a:lstStyle/>
          <a:p>
            <a:pPr marL="0" indent="0">
              <a:lnSpc>
                <a:spcPct val="100000"/>
              </a:lnSpc>
              <a:buClr>
                <a:schemeClr val="bg1"/>
              </a:buClr>
              <a:buNone/>
            </a:pPr>
            <a:r>
              <a:rPr lang="en-US" sz="3570" b="1" dirty="0">
                <a:sym typeface="Wingdings" panose="05000000000000000000" pitchFamily="2" charset="2"/>
              </a:rPr>
              <a:t>Virtual Machines</a:t>
            </a:r>
          </a:p>
          <a:p>
            <a:pPr marL="0" lvl="1" indent="0">
              <a:lnSpc>
                <a:spcPct val="100000"/>
              </a:lnSpc>
              <a:buClr>
                <a:srgbClr val="92D050"/>
              </a:buClr>
              <a:buNone/>
            </a:pPr>
            <a:r>
              <a:rPr lang="fr-FR" sz="2652" dirty="0">
                <a:latin typeface="+mj-lt"/>
                <a:sym typeface="Wingdings" panose="05000000000000000000" pitchFamily="2" charset="2"/>
              </a:rPr>
              <a:t> Capture/</a:t>
            </a:r>
            <a:r>
              <a:rPr lang="fr-FR" sz="2652" dirty="0" err="1">
                <a:latin typeface="+mj-lt"/>
                <a:sym typeface="Wingdings" panose="05000000000000000000" pitchFamily="2" charset="2"/>
              </a:rPr>
              <a:t>deploy</a:t>
            </a:r>
            <a:r>
              <a:rPr lang="fr-FR" sz="2652" dirty="0">
                <a:latin typeface="+mj-lt"/>
                <a:sym typeface="Wingdings" panose="05000000000000000000" pitchFamily="2" charset="2"/>
              </a:rPr>
              <a:t> images</a:t>
            </a:r>
          </a:p>
          <a:p>
            <a:pPr marL="0" lvl="1" indent="0">
              <a:lnSpc>
                <a:spcPct val="100000"/>
              </a:lnSpc>
              <a:buClr>
                <a:srgbClr val="92D050"/>
              </a:buClr>
              <a:buNone/>
            </a:pPr>
            <a:r>
              <a:rPr lang="fr-FR" sz="2652" dirty="0">
                <a:latin typeface="+mj-lt"/>
                <a:sym typeface="Wingdings" panose="05000000000000000000" pitchFamily="2" charset="2"/>
              </a:rPr>
              <a:t> </a:t>
            </a:r>
            <a:r>
              <a:rPr lang="fr-FR" sz="2652" dirty="0" err="1">
                <a:latin typeface="+mj-lt"/>
                <a:sym typeface="Wingdings" panose="05000000000000000000" pitchFamily="2" charset="2"/>
              </a:rPr>
              <a:t>Puppet</a:t>
            </a:r>
            <a:r>
              <a:rPr lang="fr-FR" sz="2652" dirty="0">
                <a:latin typeface="+mj-lt"/>
                <a:sym typeface="Wingdings" panose="05000000000000000000" pitchFamily="2" charset="2"/>
              </a:rPr>
              <a:t> support</a:t>
            </a:r>
          </a:p>
          <a:p>
            <a:pPr marL="0" lvl="1" indent="0">
              <a:lnSpc>
                <a:spcPct val="100000"/>
              </a:lnSpc>
              <a:buClr>
                <a:srgbClr val="92D050"/>
              </a:buClr>
              <a:buNone/>
            </a:pPr>
            <a:r>
              <a:rPr lang="fr-FR" sz="2652" dirty="0">
                <a:latin typeface="+mj-lt"/>
                <a:sym typeface="Wingdings" panose="05000000000000000000" pitchFamily="2" charset="2"/>
              </a:rPr>
              <a:t> Chef support</a:t>
            </a:r>
          </a:p>
          <a:p>
            <a:pPr marL="0" lvl="1" indent="0">
              <a:lnSpc>
                <a:spcPct val="100000"/>
              </a:lnSpc>
              <a:buClr>
                <a:srgbClr val="92D050"/>
              </a:buClr>
              <a:buNone/>
            </a:pPr>
            <a:r>
              <a:rPr lang="fr-FR" sz="2652" dirty="0">
                <a:latin typeface="+mj-lt"/>
                <a:sym typeface="Wingdings" panose="05000000000000000000" pitchFamily="2" charset="2"/>
              </a:rPr>
              <a:t> </a:t>
            </a:r>
            <a:r>
              <a:rPr lang="fr-FR" sz="2652" dirty="0" err="1">
                <a:latin typeface="+mj-lt"/>
                <a:sym typeface="Wingdings" panose="05000000000000000000" pitchFamily="2" charset="2"/>
              </a:rPr>
              <a:t>Autoscale</a:t>
            </a:r>
            <a:endParaRPr lang="fr-FR" sz="2652" dirty="0">
              <a:latin typeface="+mj-lt"/>
              <a:sym typeface="Wingdings" panose="05000000000000000000" pitchFamily="2" charset="2"/>
            </a:endParaRPr>
          </a:p>
          <a:p>
            <a:pPr marL="0" indent="0">
              <a:lnSpc>
                <a:spcPct val="100000"/>
              </a:lnSpc>
              <a:spcBef>
                <a:spcPts val="2448"/>
              </a:spcBef>
              <a:spcAft>
                <a:spcPts val="612"/>
              </a:spcAft>
              <a:buClr>
                <a:srgbClr val="FFFFFF"/>
              </a:buClr>
              <a:buNone/>
            </a:pPr>
            <a:r>
              <a:rPr lang="en-US" sz="3570" b="1" dirty="0">
                <a:latin typeface="Segoe UI Light"/>
                <a:sym typeface="Wingdings" panose="05000000000000000000" pitchFamily="2" charset="2"/>
              </a:rPr>
              <a:t>Visual Studio Tooling</a:t>
            </a:r>
          </a:p>
          <a:p>
            <a:pPr marL="0" lvl="1" indent="0" algn="l">
              <a:lnSpc>
                <a:spcPct val="100000"/>
              </a:lnSpc>
              <a:spcBef>
                <a:spcPts val="0"/>
              </a:spcBef>
              <a:buClr>
                <a:srgbClr val="FFFFFF"/>
              </a:buClr>
              <a:buNone/>
            </a:pPr>
            <a:r>
              <a:rPr lang="en-US" sz="2652" dirty="0">
                <a:latin typeface="Segoe UI Light"/>
                <a:sym typeface="Wingdings" panose="05000000000000000000" pitchFamily="2" charset="2"/>
              </a:rPr>
              <a:t> Create/manage VMs</a:t>
            </a:r>
          </a:p>
          <a:p>
            <a:pPr marL="0" lvl="1" indent="0" algn="l">
              <a:lnSpc>
                <a:spcPct val="100000"/>
              </a:lnSpc>
              <a:spcBef>
                <a:spcPts val="0"/>
              </a:spcBef>
              <a:buClr>
                <a:srgbClr val="FFFFFF"/>
              </a:buClr>
              <a:buNone/>
            </a:pPr>
            <a:r>
              <a:rPr lang="en-US" sz="2652" dirty="0">
                <a:latin typeface="Segoe UI Light"/>
                <a:sym typeface="Wingdings" panose="05000000000000000000" pitchFamily="2" charset="2"/>
              </a:rPr>
              <a:t> Integrated remote debugging</a:t>
            </a:r>
          </a:p>
        </p:txBody>
      </p:sp>
      <p:sp>
        <p:nvSpPr>
          <p:cNvPr id="6" name="Subtitle 3"/>
          <p:cNvSpPr txBox="1">
            <a:spLocks/>
          </p:cNvSpPr>
          <p:nvPr/>
        </p:nvSpPr>
        <p:spPr>
          <a:xfrm>
            <a:off x="6445837" y="2186595"/>
            <a:ext cx="4960723" cy="5049894"/>
          </a:xfrm>
          <a:prstGeom prst="rect">
            <a:avLst/>
          </a:prstGeom>
        </p:spPr>
        <p:txBody>
          <a:bodyPr vert="horz" lIns="93260" tIns="46630" rIns="93260" bIns="4663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buClr>
                <a:schemeClr val="bg1"/>
              </a:buClr>
            </a:pPr>
            <a:r>
              <a:rPr lang="en-US" sz="3570" b="1" dirty="0">
                <a:solidFill>
                  <a:schemeClr val="tx1"/>
                </a:solidFill>
                <a:latin typeface="+mj-lt"/>
                <a:sym typeface="Wingdings" panose="05000000000000000000" pitchFamily="2" charset="2"/>
              </a:rPr>
              <a:t>Virtual Networking</a:t>
            </a:r>
          </a:p>
          <a:p>
            <a:pPr marL="0" lvl="1" algn="l">
              <a:lnSpc>
                <a:spcPct val="100000"/>
              </a:lnSpc>
              <a:buClr>
                <a:schemeClr val="bg1"/>
              </a:buClr>
            </a:pPr>
            <a:r>
              <a:rPr lang="en-US" sz="2652" dirty="0">
                <a:solidFill>
                  <a:schemeClr val="tx1"/>
                </a:solidFill>
                <a:latin typeface="+mj-lt"/>
                <a:sym typeface="Wingdings" panose="05000000000000000000" pitchFamily="2" charset="2"/>
              </a:rPr>
              <a:t> Point-to-site VPN</a:t>
            </a:r>
          </a:p>
          <a:p>
            <a:pPr marL="0" lvl="1" algn="l">
              <a:lnSpc>
                <a:spcPct val="100000"/>
              </a:lnSpc>
              <a:buClr>
                <a:schemeClr val="bg1"/>
              </a:buClr>
            </a:pPr>
            <a:r>
              <a:rPr lang="en-US" sz="2652" dirty="0">
                <a:solidFill>
                  <a:schemeClr val="tx1"/>
                </a:solidFill>
                <a:latin typeface="+mj-lt"/>
                <a:sym typeface="Wingdings" panose="05000000000000000000" pitchFamily="2" charset="2"/>
              </a:rPr>
              <a:t> Dynamic routing</a:t>
            </a:r>
          </a:p>
          <a:p>
            <a:pPr lvl="1" indent="-466298" algn="l">
              <a:lnSpc>
                <a:spcPct val="100000"/>
              </a:lnSpc>
              <a:buClr>
                <a:schemeClr val="tx1"/>
              </a:buClr>
              <a:buFont typeface="Wingdings" panose="05000000000000000000" pitchFamily="2" charset="2"/>
              <a:buChar char="à"/>
            </a:pPr>
            <a:r>
              <a:rPr lang="en-US" sz="2652" dirty="0">
                <a:solidFill>
                  <a:schemeClr val="tx1"/>
                </a:solidFill>
                <a:latin typeface="+mj-lt"/>
                <a:sym typeface="Wingdings" panose="05000000000000000000" pitchFamily="2" charset="2"/>
              </a:rPr>
              <a:t>Subnet migration</a:t>
            </a:r>
          </a:p>
          <a:p>
            <a:pPr lvl="1" indent="-466298" algn="l">
              <a:lnSpc>
                <a:spcPct val="100000"/>
              </a:lnSpc>
              <a:buClr>
                <a:schemeClr val="tx1"/>
              </a:buClr>
              <a:buFont typeface="Wingdings" panose="05000000000000000000" pitchFamily="2" charset="2"/>
              <a:buChar char="à"/>
            </a:pPr>
            <a:r>
              <a:rPr lang="en-US" sz="2652" dirty="0">
                <a:solidFill>
                  <a:schemeClr val="tx1"/>
                </a:solidFill>
                <a:latin typeface="+mj-lt"/>
                <a:sym typeface="Wingdings" panose="05000000000000000000" pitchFamily="2" charset="2"/>
              </a:rPr>
              <a:t>Static internal IP</a:t>
            </a:r>
          </a:p>
        </p:txBody>
      </p:sp>
    </p:spTree>
    <p:extLst>
      <p:ext uri="{BB962C8B-B14F-4D97-AF65-F5344CB8AC3E}">
        <p14:creationId xmlns:p14="http://schemas.microsoft.com/office/powerpoint/2010/main" val="3725738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93487" y="2031137"/>
            <a:ext cx="12000683" cy="917575"/>
          </a:xfrm>
        </p:spPr>
        <p:txBody>
          <a:bodyPr/>
          <a:lstStyle/>
          <a:p>
            <a:r>
              <a:rPr lang="en-US" dirty="0" smtClean="0"/>
              <a:t>Visual Studio integration </a:t>
            </a:r>
            <a:endParaRPr lang="en-US" dirty="0"/>
          </a:p>
        </p:txBody>
      </p:sp>
      <p:sp>
        <p:nvSpPr>
          <p:cNvPr id="6" name="Subtitle 5"/>
          <p:cNvSpPr>
            <a:spLocks noGrp="1"/>
          </p:cNvSpPr>
          <p:nvPr>
            <p:ph type="body" sz="quarter" idx="10"/>
          </p:nvPr>
        </p:nvSpPr>
        <p:spPr>
          <a:xfrm>
            <a:off x="500742" y="3039282"/>
            <a:ext cx="11887200" cy="2432874"/>
          </a:xfrm>
        </p:spPr>
        <p:txBody>
          <a:bodyPr/>
          <a:lstStyle/>
          <a:p>
            <a:r>
              <a:rPr lang="en-US" dirty="0" smtClean="0">
                <a:sym typeface="Wingdings" panose="05000000000000000000" pitchFamily="2" charset="2"/>
              </a:rPr>
              <a:t> </a:t>
            </a:r>
            <a:r>
              <a:rPr lang="en-US" dirty="0" smtClean="0"/>
              <a:t>Create VMs</a:t>
            </a:r>
          </a:p>
          <a:p>
            <a:r>
              <a:rPr lang="en-US" dirty="0" smtClean="0">
                <a:sym typeface="Wingdings" panose="05000000000000000000" pitchFamily="2" charset="2"/>
              </a:rPr>
              <a:t> </a:t>
            </a:r>
            <a:r>
              <a:rPr lang="en-US" dirty="0" smtClean="0"/>
              <a:t>Manage VMs</a:t>
            </a:r>
          </a:p>
          <a:p>
            <a:r>
              <a:rPr lang="en-US" dirty="0" smtClean="0">
                <a:sym typeface="Wingdings" panose="05000000000000000000" pitchFamily="2" charset="2"/>
              </a:rPr>
              <a:t> Remote debug VMs</a:t>
            </a:r>
            <a:endParaRPr lang="en-US" dirty="0"/>
          </a:p>
        </p:txBody>
      </p:sp>
      <p:sp>
        <p:nvSpPr>
          <p:cNvPr id="4" name="Title 1"/>
          <p:cNvSpPr txBox="1">
            <a:spLocks/>
          </p:cNvSpPr>
          <p:nvPr/>
        </p:nvSpPr>
        <p:spPr>
          <a:xfrm>
            <a:off x="111837" y="0"/>
            <a:ext cx="11255709" cy="1442841"/>
          </a:xfrm>
          <a:prstGeom prst="rect">
            <a:avLst/>
          </a:prstGeom>
        </p:spPr>
        <p:txBody>
          <a:bodyPr vert="horz" lIns="91440" tIns="45720" rIns="91440" bIns="45720" rtlCol="0" anchor="b">
            <a:normAutofit fontScale="92500" lnSpcReduction="10000"/>
          </a:bodyPr>
          <a:lstStyle>
            <a:lvl1pPr algn="l" defTabSz="932597" rtl="0" eaLnBrk="1" latinLnBrk="0" hangingPunct="1">
              <a:lnSpc>
                <a:spcPct val="90000"/>
              </a:lnSpc>
              <a:spcBef>
                <a:spcPct val="0"/>
              </a:spcBef>
              <a:buNone/>
              <a:defRPr sz="6119" kern="1200">
                <a:solidFill>
                  <a:schemeClr val="bg1"/>
                </a:solidFill>
                <a:latin typeface="+mj-lt"/>
                <a:ea typeface="+mj-ea"/>
                <a:cs typeface="+mj-cs"/>
              </a:defRPr>
            </a:lvl1pPr>
          </a:lstStyle>
          <a:p>
            <a:endParaRPr lang="en-US" sz="11700" dirty="0"/>
          </a:p>
        </p:txBody>
      </p:sp>
      <p:sp>
        <p:nvSpPr>
          <p:cNvPr id="7" name="Title 4"/>
          <p:cNvSpPr txBox="1">
            <a:spLocks/>
          </p:cNvSpPr>
          <p:nvPr/>
        </p:nvSpPr>
        <p:spPr>
          <a:xfrm>
            <a:off x="170223" y="1054702"/>
            <a:ext cx="12000683" cy="917575"/>
          </a:xfrm>
          <a:prstGeom prst="rect">
            <a:avLst/>
          </a:prstGeom>
        </p:spPr>
        <p:txBody>
          <a:bodyPr vert="horz" wrap="square" lIns="146286" tIns="91429" rIns="146286" bIns="91429" rtlCol="0" anchor="t">
            <a:noAutofit/>
          </a:bodyPr>
          <a:lstStyle>
            <a:lvl1pPr algn="l" defTabSz="932623" rtl="0" eaLnBrk="1" latinLnBrk="0" hangingPunct="1">
              <a:lnSpc>
                <a:spcPct val="85000"/>
              </a:lnSpc>
              <a:spcBef>
                <a:spcPct val="0"/>
              </a:spcBef>
              <a:buNone/>
              <a:defRPr lang="en-US" sz="46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AU" dirty="0"/>
              <a:t> Virtual Machines</a:t>
            </a:r>
          </a:p>
        </p:txBody>
      </p:sp>
    </p:spTree>
    <p:extLst>
      <p:ext uri="{BB962C8B-B14F-4D97-AF65-F5344CB8AC3E}">
        <p14:creationId xmlns:p14="http://schemas.microsoft.com/office/powerpoint/2010/main" val="371529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Virtual Networks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4426" y="1485900"/>
            <a:ext cx="8004238" cy="4922794"/>
          </a:xfrm>
          <a:prstGeom prst="rect">
            <a:avLst/>
          </a:prstGeom>
        </p:spPr>
      </p:pic>
    </p:spTree>
    <p:extLst>
      <p:ext uri="{BB962C8B-B14F-4D97-AF65-F5344CB8AC3E}">
        <p14:creationId xmlns:p14="http://schemas.microsoft.com/office/powerpoint/2010/main" val="244151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Demo: Creating a cross site VNET with </a:t>
            </a:r>
            <a:r>
              <a:rPr lang="en-US" dirty="0" err="1" smtClean="0"/>
              <a:t>Powershell</a:t>
            </a:r>
            <a:endParaRPr lang="en-US" dirty="0"/>
          </a:p>
        </p:txBody>
      </p:sp>
      <p:sp>
        <p:nvSpPr>
          <p:cNvPr id="2" name="Text Placeholder 1"/>
          <p:cNvSpPr>
            <a:spLocks noGrp="1"/>
          </p:cNvSpPr>
          <p:nvPr>
            <p:ph type="body" sz="quarter" idx="12"/>
          </p:nvPr>
        </p:nvSpPr>
        <p:spPr/>
        <p:txBody>
          <a:bodyPr/>
          <a:lstStyle/>
          <a:p>
            <a:endParaRPr lang="en-AU"/>
          </a:p>
        </p:txBody>
      </p:sp>
    </p:spTree>
    <p:extLst>
      <p:ext uri="{BB962C8B-B14F-4D97-AF65-F5344CB8AC3E}">
        <p14:creationId xmlns:p14="http://schemas.microsoft.com/office/powerpoint/2010/main" val="382696298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280249" y="1262901"/>
            <a:ext cx="8935336" cy="4981404"/>
            <a:chOff x="395371" y="1139688"/>
            <a:chExt cx="8399866" cy="4651514"/>
          </a:xfrm>
          <a:solidFill>
            <a:srgbClr val="00B0F0"/>
          </a:solidFill>
        </p:grpSpPr>
        <p:sp>
          <p:nvSpPr>
            <p:cNvPr id="7"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35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36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40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50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55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60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62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72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74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93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01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07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17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grpSp>
      <p:sp>
        <p:nvSpPr>
          <p:cNvPr id="1227" name="Title 1226"/>
          <p:cNvSpPr>
            <a:spLocks noGrp="1"/>
          </p:cNvSpPr>
          <p:nvPr>
            <p:ph type="title"/>
          </p:nvPr>
        </p:nvSpPr>
        <p:spPr/>
        <p:txBody>
          <a:bodyPr anchor="t">
            <a:normAutofit/>
          </a:bodyPr>
          <a:lstStyle/>
          <a:p>
            <a:r>
              <a:rPr lang="en-US" sz="3264" dirty="0">
                <a:solidFill>
                  <a:schemeClr val="tx1"/>
                </a:solidFill>
              </a:rPr>
              <a:t>Intelligent customer routing with Traffic Manager</a:t>
            </a:r>
          </a:p>
        </p:txBody>
      </p:sp>
      <p:sp>
        <p:nvSpPr>
          <p:cNvPr id="1228" name="Title 4"/>
          <p:cNvSpPr txBox="1">
            <a:spLocks/>
          </p:cNvSpPr>
          <p:nvPr/>
        </p:nvSpPr>
        <p:spPr>
          <a:xfrm>
            <a:off x="454793" y="4874473"/>
            <a:ext cx="3795927" cy="534679"/>
          </a:xfrm>
          <a:prstGeom prst="rect">
            <a:avLst/>
          </a:prstGeom>
          <a:solidFill>
            <a:srgbClr val="92D050"/>
          </a:solidFill>
        </p:spPr>
        <p:txBody>
          <a:bodyPr vert="horz" lIns="93260" tIns="46630" rIns="93260" bIns="46630" rtlCol="0" anchor="t">
            <a:normAutofit/>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r>
              <a:rPr lang="en-US" sz="2856" dirty="0">
                <a:solidFill>
                  <a:schemeClr val="tx1"/>
                </a:solidFill>
                <a:latin typeface="+mn-lt"/>
              </a:rPr>
              <a:t>www.yourapp.com</a:t>
            </a:r>
          </a:p>
        </p:txBody>
      </p:sp>
      <p:pic>
        <p:nvPicPr>
          <p:cNvPr id="1246" name="Picture 1245"/>
          <p:cNvPicPr>
            <a:picLocks noChangeAspect="1"/>
          </p:cNvPicPr>
          <p:nvPr/>
        </p:nvPicPr>
        <p:blipFill>
          <a:blip r:embed="rId2"/>
          <a:stretch>
            <a:fillRect/>
          </a:stretch>
        </p:blipFill>
        <p:spPr>
          <a:xfrm>
            <a:off x="4421658" y="1550928"/>
            <a:ext cx="1564413" cy="1447569"/>
          </a:xfrm>
          <a:prstGeom prst="rect">
            <a:avLst/>
          </a:prstGeom>
        </p:spPr>
      </p:pic>
      <p:pic>
        <p:nvPicPr>
          <p:cNvPr id="1247" name="Picture 1246"/>
          <p:cNvPicPr>
            <a:picLocks noChangeAspect="1"/>
          </p:cNvPicPr>
          <p:nvPr/>
        </p:nvPicPr>
        <p:blipFill>
          <a:blip r:embed="rId2"/>
          <a:stretch>
            <a:fillRect/>
          </a:stretch>
        </p:blipFill>
        <p:spPr>
          <a:xfrm>
            <a:off x="7585426" y="1232189"/>
            <a:ext cx="1564413" cy="1447569"/>
          </a:xfrm>
          <a:prstGeom prst="rect">
            <a:avLst/>
          </a:prstGeom>
        </p:spPr>
      </p:pic>
      <p:pic>
        <p:nvPicPr>
          <p:cNvPr id="1248" name="Picture 1247"/>
          <p:cNvPicPr>
            <a:picLocks noChangeAspect="1"/>
          </p:cNvPicPr>
          <p:nvPr/>
        </p:nvPicPr>
        <p:blipFill>
          <a:blip r:embed="rId2"/>
          <a:stretch>
            <a:fillRect/>
          </a:stretch>
        </p:blipFill>
        <p:spPr>
          <a:xfrm>
            <a:off x="10170745" y="2070351"/>
            <a:ext cx="1564413" cy="1447569"/>
          </a:xfrm>
          <a:prstGeom prst="rect">
            <a:avLst/>
          </a:prstGeom>
        </p:spPr>
      </p:pic>
      <p:cxnSp>
        <p:nvCxnSpPr>
          <p:cNvPr id="1250" name="Elbow Connector 1249"/>
          <p:cNvCxnSpPr>
            <a:stCxn id="1228" idx="0"/>
            <a:endCxn id="671" idx="5"/>
          </p:cNvCxnSpPr>
          <p:nvPr/>
        </p:nvCxnSpPr>
        <p:spPr>
          <a:xfrm rot="5400000" flipH="1" flipV="1">
            <a:off x="2634713" y="2837308"/>
            <a:ext cx="1755208" cy="2319121"/>
          </a:xfrm>
          <a:prstGeom prst="bentConnector3">
            <a:avLst>
              <a:gd name="adj1" fmla="val 78248"/>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254" name="Elbow Connector 1253"/>
          <p:cNvCxnSpPr>
            <a:stCxn id="1228" idx="0"/>
            <a:endCxn id="844" idx="4"/>
          </p:cNvCxnSpPr>
          <p:nvPr/>
        </p:nvCxnSpPr>
        <p:spPr>
          <a:xfrm rot="5400000" flipH="1" flipV="1">
            <a:off x="5716701" y="214463"/>
            <a:ext cx="1296067" cy="8023954"/>
          </a:xfrm>
          <a:prstGeom prst="bentConnector3">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256" name="Elbow Connector 1255"/>
          <p:cNvCxnSpPr>
            <a:stCxn id="1228" idx="0"/>
            <a:endCxn id="552" idx="4"/>
          </p:cNvCxnSpPr>
          <p:nvPr/>
        </p:nvCxnSpPr>
        <p:spPr>
          <a:xfrm rot="5400000" flipH="1" flipV="1">
            <a:off x="4013155" y="1139712"/>
            <a:ext cx="2074361" cy="5395159"/>
          </a:xfrm>
          <a:prstGeom prst="bentConnector3">
            <a:avLst>
              <a:gd name="adj1" fmla="val 50000"/>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261" name="Rectangle 1260"/>
          <p:cNvSpPr/>
          <p:nvPr/>
        </p:nvSpPr>
        <p:spPr>
          <a:xfrm>
            <a:off x="4421658" y="2675218"/>
            <a:ext cx="336681" cy="3232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2601669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46"/>
                                        </p:tgtEl>
                                        <p:attrNameLst>
                                          <p:attrName>style.visibility</p:attrName>
                                        </p:attrNameLst>
                                      </p:cBhvr>
                                      <p:to>
                                        <p:strVal val="visible"/>
                                      </p:to>
                                    </p:set>
                                    <p:animEffect transition="in" filter="fade">
                                      <p:cBhvr>
                                        <p:cTn id="11" dur="250"/>
                                        <p:tgtEl>
                                          <p:spTgt spid="1246"/>
                                        </p:tgtEl>
                                      </p:cBhvr>
                                    </p:animEffect>
                                  </p:childTnLst>
                                </p:cTn>
                              </p:par>
                            </p:childTnLst>
                          </p:cTn>
                        </p:par>
                        <p:par>
                          <p:cTn id="12" fill="hold">
                            <p:stCondLst>
                              <p:cond delay="750"/>
                            </p:stCondLst>
                            <p:childTnLst>
                              <p:par>
                                <p:cTn id="13" presetID="10" presetClass="entr" presetSubtype="0" fill="hold" nodeType="afterEffect">
                                  <p:stCondLst>
                                    <p:cond delay="0"/>
                                  </p:stCondLst>
                                  <p:childTnLst>
                                    <p:set>
                                      <p:cBhvr>
                                        <p:cTn id="14" dur="1" fill="hold">
                                          <p:stCondLst>
                                            <p:cond delay="0"/>
                                          </p:stCondLst>
                                        </p:cTn>
                                        <p:tgtEl>
                                          <p:spTgt spid="1247"/>
                                        </p:tgtEl>
                                        <p:attrNameLst>
                                          <p:attrName>style.visibility</p:attrName>
                                        </p:attrNameLst>
                                      </p:cBhvr>
                                      <p:to>
                                        <p:strVal val="visible"/>
                                      </p:to>
                                    </p:set>
                                    <p:animEffect transition="in" filter="fade">
                                      <p:cBhvr>
                                        <p:cTn id="15" dur="250"/>
                                        <p:tgtEl>
                                          <p:spTgt spid="124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248"/>
                                        </p:tgtEl>
                                        <p:attrNameLst>
                                          <p:attrName>style.visibility</p:attrName>
                                        </p:attrNameLst>
                                      </p:cBhvr>
                                      <p:to>
                                        <p:strVal val="visible"/>
                                      </p:to>
                                    </p:set>
                                    <p:animEffect transition="in" filter="fade">
                                      <p:cBhvr>
                                        <p:cTn id="19" dur="250"/>
                                        <p:tgtEl>
                                          <p:spTgt spid="1248"/>
                                        </p:tgtEl>
                                      </p:cBhvr>
                                    </p:animEffect>
                                  </p:childTnLst>
                                </p:cTn>
                              </p:par>
                            </p:childTnLst>
                          </p:cTn>
                        </p:par>
                        <p:par>
                          <p:cTn id="20" fill="hold">
                            <p:stCondLst>
                              <p:cond delay="1250"/>
                            </p:stCondLst>
                            <p:childTnLst>
                              <p:par>
                                <p:cTn id="21" presetID="10" presetClass="entr" presetSubtype="0" fill="hold" grpId="0" nodeType="afterEffect">
                                  <p:stCondLst>
                                    <p:cond delay="250"/>
                                  </p:stCondLst>
                                  <p:childTnLst>
                                    <p:set>
                                      <p:cBhvr>
                                        <p:cTn id="22" dur="1" fill="hold">
                                          <p:stCondLst>
                                            <p:cond delay="0"/>
                                          </p:stCondLst>
                                        </p:cTn>
                                        <p:tgtEl>
                                          <p:spTgt spid="1228"/>
                                        </p:tgtEl>
                                        <p:attrNameLst>
                                          <p:attrName>style.visibility</p:attrName>
                                        </p:attrNameLst>
                                      </p:cBhvr>
                                      <p:to>
                                        <p:strVal val="visible"/>
                                      </p:to>
                                    </p:set>
                                    <p:animEffect transition="in" filter="fade">
                                      <p:cBhvr>
                                        <p:cTn id="23" dur="500"/>
                                        <p:tgtEl>
                                          <p:spTgt spid="12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50"/>
                                        </p:tgtEl>
                                        <p:attrNameLst>
                                          <p:attrName>style.visibility</p:attrName>
                                        </p:attrNameLst>
                                      </p:cBhvr>
                                      <p:to>
                                        <p:strVal val="visible"/>
                                      </p:to>
                                    </p:set>
                                    <p:animEffect transition="in" filter="fade">
                                      <p:cBhvr>
                                        <p:cTn id="28" dur="500"/>
                                        <p:tgtEl>
                                          <p:spTgt spid="1250"/>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256"/>
                                        </p:tgtEl>
                                        <p:attrNameLst>
                                          <p:attrName>style.visibility</p:attrName>
                                        </p:attrNameLst>
                                      </p:cBhvr>
                                      <p:to>
                                        <p:strVal val="visible"/>
                                      </p:to>
                                    </p:set>
                                    <p:animEffect transition="in" filter="fade">
                                      <p:cBhvr>
                                        <p:cTn id="32" dur="500"/>
                                        <p:tgtEl>
                                          <p:spTgt spid="1256"/>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1254"/>
                                        </p:tgtEl>
                                        <p:attrNameLst>
                                          <p:attrName>style.visibility</p:attrName>
                                        </p:attrNameLst>
                                      </p:cBhvr>
                                      <p:to>
                                        <p:strVal val="visible"/>
                                      </p:to>
                                    </p:set>
                                    <p:animEffect transition="in" filter="fade">
                                      <p:cBhvr>
                                        <p:cTn id="36" dur="500"/>
                                        <p:tgtEl>
                                          <p:spTgt spid="1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280249" y="1262901"/>
            <a:ext cx="8935336" cy="4981404"/>
            <a:chOff x="395371" y="1139688"/>
            <a:chExt cx="8399866" cy="4651514"/>
          </a:xfrm>
          <a:solidFill>
            <a:srgbClr val="00B0F0"/>
          </a:solidFill>
        </p:grpSpPr>
        <p:sp>
          <p:nvSpPr>
            <p:cNvPr id="7"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5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6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7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8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9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0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1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2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3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4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35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5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36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6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7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8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39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40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0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1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2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3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4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5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6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7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8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49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50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0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1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2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3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4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55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5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6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7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8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59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60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0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1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2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62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3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4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5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6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7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8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69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0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1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72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2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3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74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4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5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6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7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8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79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0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1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2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3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4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5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6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7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8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89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0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1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2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93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3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4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5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6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7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8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99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0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01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1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2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3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4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5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6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07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7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8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09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0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1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2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3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4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5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6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7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17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8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19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0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1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2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grpSp>
      <p:sp>
        <p:nvSpPr>
          <p:cNvPr id="1227" name="Title 1226"/>
          <p:cNvSpPr>
            <a:spLocks noGrp="1"/>
          </p:cNvSpPr>
          <p:nvPr>
            <p:ph type="title"/>
          </p:nvPr>
        </p:nvSpPr>
        <p:spPr/>
        <p:txBody>
          <a:bodyPr anchor="t">
            <a:normAutofit/>
          </a:bodyPr>
          <a:lstStyle/>
          <a:p>
            <a:r>
              <a:rPr lang="en-US" sz="3264" dirty="0"/>
              <a:t>Intelligent customer routing with Traffic Manager</a:t>
            </a:r>
          </a:p>
        </p:txBody>
      </p:sp>
      <p:sp>
        <p:nvSpPr>
          <p:cNvPr id="1228" name="Title 4"/>
          <p:cNvSpPr txBox="1">
            <a:spLocks/>
          </p:cNvSpPr>
          <p:nvPr/>
        </p:nvSpPr>
        <p:spPr>
          <a:xfrm>
            <a:off x="454793" y="4874473"/>
            <a:ext cx="3795927" cy="534679"/>
          </a:xfrm>
          <a:prstGeom prst="rect">
            <a:avLst/>
          </a:prstGeom>
          <a:solidFill>
            <a:srgbClr val="92D050"/>
          </a:solidFill>
        </p:spPr>
        <p:txBody>
          <a:bodyPr vert="horz" lIns="93260" tIns="46630" rIns="93260" bIns="46630" rtlCol="0" anchor="t">
            <a:normAutofit/>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r>
              <a:rPr lang="en-US" sz="2856" dirty="0">
                <a:solidFill>
                  <a:schemeClr val="tx1"/>
                </a:solidFill>
              </a:rPr>
              <a:t>www.yourapp.com</a:t>
            </a:r>
          </a:p>
        </p:txBody>
      </p:sp>
      <p:pic>
        <p:nvPicPr>
          <p:cNvPr id="1246" name="Picture 1245"/>
          <p:cNvPicPr>
            <a:picLocks noChangeAspect="1"/>
          </p:cNvPicPr>
          <p:nvPr/>
        </p:nvPicPr>
        <p:blipFill>
          <a:blip r:embed="rId2"/>
          <a:stretch>
            <a:fillRect/>
          </a:stretch>
        </p:blipFill>
        <p:spPr>
          <a:xfrm>
            <a:off x="4421658" y="1550928"/>
            <a:ext cx="1564413" cy="1447569"/>
          </a:xfrm>
          <a:prstGeom prst="rect">
            <a:avLst/>
          </a:prstGeom>
        </p:spPr>
      </p:pic>
      <p:pic>
        <p:nvPicPr>
          <p:cNvPr id="1247" name="Picture 1246"/>
          <p:cNvPicPr>
            <a:picLocks noChangeAspect="1"/>
          </p:cNvPicPr>
          <p:nvPr/>
        </p:nvPicPr>
        <p:blipFill>
          <a:blip r:embed="rId2"/>
          <a:stretch>
            <a:fillRect/>
          </a:stretch>
        </p:blipFill>
        <p:spPr>
          <a:xfrm>
            <a:off x="7585426" y="1232189"/>
            <a:ext cx="1564413" cy="1447569"/>
          </a:xfrm>
          <a:prstGeom prst="rect">
            <a:avLst/>
          </a:prstGeom>
        </p:spPr>
      </p:pic>
      <p:pic>
        <p:nvPicPr>
          <p:cNvPr id="1248" name="Picture 1247"/>
          <p:cNvPicPr>
            <a:picLocks noChangeAspect="1"/>
          </p:cNvPicPr>
          <p:nvPr/>
        </p:nvPicPr>
        <p:blipFill>
          <a:blip r:embed="rId2"/>
          <a:stretch>
            <a:fillRect/>
          </a:stretch>
        </p:blipFill>
        <p:spPr>
          <a:xfrm>
            <a:off x="10170745" y="2070351"/>
            <a:ext cx="1564413" cy="1447569"/>
          </a:xfrm>
          <a:prstGeom prst="rect">
            <a:avLst/>
          </a:prstGeom>
        </p:spPr>
      </p:pic>
      <p:cxnSp>
        <p:nvCxnSpPr>
          <p:cNvPr id="1250" name="Elbow Connector 1249"/>
          <p:cNvCxnSpPr>
            <a:stCxn id="1228" idx="0"/>
            <a:endCxn id="671" idx="5"/>
          </p:cNvCxnSpPr>
          <p:nvPr/>
        </p:nvCxnSpPr>
        <p:spPr>
          <a:xfrm rot="5400000" flipH="1" flipV="1">
            <a:off x="2634713" y="2837308"/>
            <a:ext cx="1755208" cy="2319121"/>
          </a:xfrm>
          <a:prstGeom prst="bentConnector3">
            <a:avLst>
              <a:gd name="adj1" fmla="val 78248"/>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254" name="Elbow Connector 1253"/>
          <p:cNvCxnSpPr>
            <a:stCxn id="1228" idx="0"/>
            <a:endCxn id="844" idx="4"/>
          </p:cNvCxnSpPr>
          <p:nvPr/>
        </p:nvCxnSpPr>
        <p:spPr>
          <a:xfrm rot="5400000" flipH="1" flipV="1">
            <a:off x="5716701" y="214463"/>
            <a:ext cx="1296067" cy="8023954"/>
          </a:xfrm>
          <a:prstGeom prst="bentConnector3">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256" name="Elbow Connector 1255"/>
          <p:cNvCxnSpPr>
            <a:stCxn id="1228" idx="0"/>
            <a:endCxn id="552" idx="4"/>
          </p:cNvCxnSpPr>
          <p:nvPr/>
        </p:nvCxnSpPr>
        <p:spPr>
          <a:xfrm rot="5400000" flipH="1" flipV="1">
            <a:off x="4013155" y="1139712"/>
            <a:ext cx="2074361" cy="5395159"/>
          </a:xfrm>
          <a:prstGeom prst="bentConnector3">
            <a:avLst>
              <a:gd name="adj1" fmla="val 50000"/>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261" name="Rectangle 1260"/>
          <p:cNvSpPr/>
          <p:nvPr/>
        </p:nvSpPr>
        <p:spPr>
          <a:xfrm>
            <a:off x="4421658" y="2675218"/>
            <a:ext cx="336681" cy="3232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3" name="Picture 2"/>
          <p:cNvPicPr>
            <a:picLocks noChangeAspect="1"/>
          </p:cNvPicPr>
          <p:nvPr/>
        </p:nvPicPr>
        <p:blipFill>
          <a:blip r:embed="rId3"/>
          <a:stretch>
            <a:fillRect/>
          </a:stretch>
        </p:blipFill>
        <p:spPr>
          <a:xfrm>
            <a:off x="7585427" y="1217368"/>
            <a:ext cx="1582062" cy="1457850"/>
          </a:xfrm>
          <a:prstGeom prst="rect">
            <a:avLst/>
          </a:prstGeom>
        </p:spPr>
      </p:pic>
    </p:spTree>
    <p:extLst>
      <p:ext uri="{BB962C8B-B14F-4D97-AF65-F5344CB8AC3E}">
        <p14:creationId xmlns:p14="http://schemas.microsoft.com/office/powerpoint/2010/main" val="3212057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xit" presetSubtype="1" fill="hold" nodeType="afterEffect">
                                  <p:stCondLst>
                                    <p:cond delay="0"/>
                                  </p:stCondLst>
                                  <p:childTnLst>
                                    <p:animEffect transition="out" filter="wipe(up)">
                                      <p:cBhvr>
                                        <p:cTn id="10" dur="500"/>
                                        <p:tgtEl>
                                          <p:spTgt spid="1256"/>
                                        </p:tgtEl>
                                      </p:cBhvr>
                                    </p:animEffect>
                                    <p:set>
                                      <p:cBhvr>
                                        <p:cTn id="11" dur="1" fill="hold">
                                          <p:stCondLst>
                                            <p:cond delay="499"/>
                                          </p:stCondLst>
                                        </p:cTn>
                                        <p:tgtEl>
                                          <p:spTgt spid="12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882660" y="2078787"/>
            <a:ext cx="4041480" cy="27329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2" name="Title 1"/>
          <p:cNvSpPr>
            <a:spLocks noGrp="1"/>
          </p:cNvSpPr>
          <p:nvPr>
            <p:ph type="title" idx="4294967295"/>
          </p:nvPr>
        </p:nvSpPr>
        <p:spPr>
          <a:xfrm>
            <a:off x="0" y="2549525"/>
            <a:ext cx="3036888" cy="2466975"/>
          </a:xfrm>
        </p:spPr>
        <p:txBody>
          <a:bodyPr/>
          <a:lstStyle/>
          <a:p>
            <a:pPr algn="r"/>
            <a:r>
              <a:rPr lang="en-US" dirty="0" smtClean="0"/>
              <a:t>Microsoft Azure</a:t>
            </a:r>
            <a:endParaRPr lang="en-US" dirty="0"/>
          </a:p>
        </p:txBody>
      </p:sp>
      <p:sp>
        <p:nvSpPr>
          <p:cNvPr id="10" name="Rectangle 9"/>
          <p:cNvSpPr/>
          <p:nvPr/>
        </p:nvSpPr>
        <p:spPr>
          <a:xfrm>
            <a:off x="3859389" y="651616"/>
            <a:ext cx="8047155" cy="1146977"/>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 name="TextBox 10"/>
          <p:cNvSpPr txBox="1"/>
          <p:nvPr/>
        </p:nvSpPr>
        <p:spPr>
          <a:xfrm>
            <a:off x="5254238" y="799373"/>
            <a:ext cx="5232773" cy="542399"/>
          </a:xfrm>
          <a:prstGeom prst="rect">
            <a:avLst/>
          </a:prstGeom>
          <a:noFill/>
        </p:spPr>
        <p:txBody>
          <a:bodyPr wrap="none" rtlCol="0">
            <a:spAutoFit/>
          </a:bodyPr>
          <a:lstStyle/>
          <a:p>
            <a:pPr algn="ctr" defTabSz="932597"/>
            <a:r>
              <a:rPr lang="en-US" sz="2856" dirty="0">
                <a:solidFill>
                  <a:schemeClr val="accent1">
                    <a:lumMod val="50000"/>
                  </a:schemeClr>
                </a:solidFill>
                <a:latin typeface="Segoe UI Light"/>
              </a:rPr>
              <a:t>Programming languages + tools</a:t>
            </a:r>
          </a:p>
        </p:txBody>
      </p:sp>
      <p:sp>
        <p:nvSpPr>
          <p:cNvPr id="12" name="TextBox 11"/>
          <p:cNvSpPr txBox="1"/>
          <p:nvPr/>
        </p:nvSpPr>
        <p:spPr>
          <a:xfrm>
            <a:off x="4076525" y="1287543"/>
            <a:ext cx="7733146" cy="414353"/>
          </a:xfrm>
          <a:prstGeom prst="rect">
            <a:avLst/>
          </a:prstGeom>
          <a:noFill/>
        </p:spPr>
        <p:txBody>
          <a:bodyPr wrap="none" rtlCol="0">
            <a:spAutoFit/>
          </a:bodyPr>
          <a:lstStyle/>
          <a:p>
            <a:pPr defTabSz="932597"/>
            <a:r>
              <a:rPr lang="en-US" sz="2040" dirty="0">
                <a:solidFill>
                  <a:srgbClr val="FFFFFF"/>
                </a:solidFill>
                <a:latin typeface="Segoe UI Light"/>
              </a:rPr>
              <a:t>.NET, Visual Studio, TFS + Git, Java, NodeJS, PHP, Python, Ruby, C++</a:t>
            </a:r>
          </a:p>
        </p:txBody>
      </p:sp>
      <p:sp>
        <p:nvSpPr>
          <p:cNvPr id="13" name="Rectangle 12"/>
          <p:cNvSpPr/>
          <p:nvPr/>
        </p:nvSpPr>
        <p:spPr>
          <a:xfrm>
            <a:off x="3859389" y="5064829"/>
            <a:ext cx="8047155" cy="1146977"/>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4" name="TextBox 13"/>
          <p:cNvSpPr txBox="1"/>
          <p:nvPr/>
        </p:nvSpPr>
        <p:spPr>
          <a:xfrm>
            <a:off x="5513484" y="5362474"/>
            <a:ext cx="4744654" cy="542399"/>
          </a:xfrm>
          <a:prstGeom prst="rect">
            <a:avLst/>
          </a:prstGeom>
          <a:noFill/>
        </p:spPr>
        <p:txBody>
          <a:bodyPr wrap="none" rtlCol="0">
            <a:spAutoFit/>
          </a:bodyPr>
          <a:lstStyle/>
          <a:p>
            <a:pPr algn="ctr" defTabSz="932597"/>
            <a:r>
              <a:rPr lang="en-US" sz="2856" dirty="0">
                <a:solidFill>
                  <a:schemeClr val="accent1">
                    <a:lumMod val="50000"/>
                  </a:schemeClr>
                </a:solidFill>
                <a:latin typeface="Segoe UI Light"/>
              </a:rPr>
              <a:t>Microsoft cloud infrastructure</a:t>
            </a:r>
          </a:p>
        </p:txBody>
      </p:sp>
      <p:sp>
        <p:nvSpPr>
          <p:cNvPr id="15" name="Rectangle 14"/>
          <p:cNvSpPr/>
          <p:nvPr/>
        </p:nvSpPr>
        <p:spPr>
          <a:xfrm>
            <a:off x="3859389" y="2050521"/>
            <a:ext cx="8047155" cy="2761171"/>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19" name="Group 18"/>
          <p:cNvGrpSpPr/>
          <p:nvPr/>
        </p:nvGrpSpPr>
        <p:grpSpPr>
          <a:xfrm>
            <a:off x="8401128" y="3319287"/>
            <a:ext cx="3368531" cy="1246721"/>
            <a:chOff x="5433005" y="3254499"/>
            <a:chExt cx="3302781" cy="1222386"/>
          </a:xfrm>
        </p:grpSpPr>
        <p:sp>
          <p:nvSpPr>
            <p:cNvPr id="17" name="TextBox 16"/>
            <p:cNvSpPr txBox="1"/>
            <p:nvPr/>
          </p:nvSpPr>
          <p:spPr>
            <a:xfrm>
              <a:off x="5433005" y="3254499"/>
              <a:ext cx="1702581" cy="1222386"/>
            </a:xfrm>
            <a:prstGeom prst="rect">
              <a:avLst/>
            </a:prstGeom>
            <a:noFill/>
          </p:spPr>
          <p:txBody>
            <a:bodyPr wrap="square" rtlCol="0">
              <a:spAutoFit/>
            </a:bodyPr>
            <a:lstStyle/>
            <a:p>
              <a:pPr defTabSz="932597"/>
              <a:r>
                <a:rPr lang="en-US" sz="1836" dirty="0">
                  <a:solidFill>
                    <a:srgbClr val="FFFFFF"/>
                  </a:solidFill>
                  <a:latin typeface="Segoe UI Light"/>
                </a:rPr>
                <a:t>Web</a:t>
              </a:r>
            </a:p>
            <a:p>
              <a:pPr defTabSz="932597"/>
              <a:r>
                <a:rPr lang="en-US" sz="1836" dirty="0">
                  <a:solidFill>
                    <a:srgbClr val="FFFFFF"/>
                  </a:solidFill>
                  <a:latin typeface="Segoe UI Light"/>
                </a:rPr>
                <a:t>Mobile</a:t>
              </a:r>
            </a:p>
            <a:p>
              <a:pPr defTabSz="932597"/>
              <a:r>
                <a:rPr lang="en-US" sz="1836" dirty="0">
                  <a:solidFill>
                    <a:srgbClr val="FFFFFF"/>
                  </a:solidFill>
                  <a:latin typeface="Segoe UI Light"/>
                </a:rPr>
                <a:t>Gaming</a:t>
              </a:r>
            </a:p>
            <a:p>
              <a:pPr defTabSz="932597"/>
              <a:r>
                <a:rPr lang="en-US" sz="1836" dirty="0">
                  <a:solidFill>
                    <a:srgbClr val="FFFFFF"/>
                  </a:solidFill>
                  <a:latin typeface="Segoe UI Light"/>
                </a:rPr>
                <a:t>Cloud services</a:t>
              </a:r>
            </a:p>
          </p:txBody>
        </p:sp>
        <p:sp>
          <p:nvSpPr>
            <p:cNvPr id="18" name="TextBox 17"/>
            <p:cNvSpPr txBox="1"/>
            <p:nvPr/>
          </p:nvSpPr>
          <p:spPr>
            <a:xfrm>
              <a:off x="7033205" y="3254499"/>
              <a:ext cx="1702581" cy="1222386"/>
            </a:xfrm>
            <a:prstGeom prst="rect">
              <a:avLst/>
            </a:prstGeom>
            <a:noFill/>
          </p:spPr>
          <p:txBody>
            <a:bodyPr wrap="square" rtlCol="0">
              <a:spAutoFit/>
            </a:bodyPr>
            <a:lstStyle/>
            <a:p>
              <a:pPr defTabSz="932597"/>
              <a:r>
                <a:rPr lang="en-US" sz="1836" dirty="0">
                  <a:solidFill>
                    <a:srgbClr val="FFFFFF"/>
                  </a:solidFill>
                  <a:latin typeface="Segoe UI Light"/>
                </a:rPr>
                <a:t>Data</a:t>
              </a:r>
            </a:p>
            <a:p>
              <a:pPr defTabSz="932597"/>
              <a:r>
                <a:rPr lang="en-US" sz="1836" dirty="0">
                  <a:solidFill>
                    <a:srgbClr val="FFFFFF"/>
                  </a:solidFill>
                  <a:latin typeface="Segoe UI Light"/>
                </a:rPr>
                <a:t>Analytics</a:t>
              </a:r>
            </a:p>
            <a:p>
              <a:pPr defTabSz="932597"/>
              <a:r>
                <a:rPr lang="en-US" sz="1836" dirty="0" smtClean="0">
                  <a:solidFill>
                    <a:srgbClr val="FFFFFF"/>
                  </a:solidFill>
                  <a:latin typeface="Segoe UI Light"/>
                </a:rPr>
                <a:t>Machine Learn</a:t>
              </a:r>
              <a:endParaRPr lang="en-US" sz="1836" dirty="0">
                <a:solidFill>
                  <a:srgbClr val="FFFFFF"/>
                </a:solidFill>
                <a:latin typeface="Segoe UI Light"/>
              </a:endParaRPr>
            </a:p>
            <a:p>
              <a:pPr defTabSz="932597"/>
              <a:r>
                <a:rPr lang="en-US" sz="1836" dirty="0">
                  <a:solidFill>
                    <a:srgbClr val="FFFFFF"/>
                  </a:solidFill>
                  <a:latin typeface="Segoe UI Light"/>
                </a:rPr>
                <a:t>Identity</a:t>
              </a:r>
            </a:p>
          </p:txBody>
        </p:sp>
      </p:grpSp>
      <p:sp>
        <p:nvSpPr>
          <p:cNvPr id="21" name="TextBox 20"/>
          <p:cNvSpPr txBox="1"/>
          <p:nvPr/>
        </p:nvSpPr>
        <p:spPr>
          <a:xfrm>
            <a:off x="4313065" y="2267044"/>
            <a:ext cx="1697369" cy="1150587"/>
          </a:xfrm>
          <a:prstGeom prst="rect">
            <a:avLst/>
          </a:prstGeom>
          <a:noFill/>
        </p:spPr>
        <p:txBody>
          <a:bodyPr wrap="none" rtlCol="0">
            <a:spAutoFit/>
          </a:bodyPr>
          <a:lstStyle/>
          <a:p>
            <a:pPr defTabSz="932597"/>
            <a:r>
              <a:rPr lang="en-US" sz="6731" dirty="0">
                <a:solidFill>
                  <a:schemeClr val="accent1">
                    <a:lumMod val="50000"/>
                  </a:schemeClr>
                </a:solidFill>
                <a:latin typeface="Segoe UI Light"/>
              </a:rPr>
              <a:t>IaaS</a:t>
            </a:r>
          </a:p>
        </p:txBody>
      </p:sp>
      <p:sp>
        <p:nvSpPr>
          <p:cNvPr id="22" name="TextBox 21"/>
          <p:cNvSpPr txBox="1"/>
          <p:nvPr/>
        </p:nvSpPr>
        <p:spPr>
          <a:xfrm>
            <a:off x="4337642" y="3319287"/>
            <a:ext cx="1736475" cy="1246721"/>
          </a:xfrm>
          <a:prstGeom prst="rect">
            <a:avLst/>
          </a:prstGeom>
          <a:noFill/>
        </p:spPr>
        <p:txBody>
          <a:bodyPr wrap="square" rtlCol="0">
            <a:spAutoFit/>
          </a:bodyPr>
          <a:lstStyle/>
          <a:p>
            <a:pPr defTabSz="932597"/>
            <a:r>
              <a:rPr lang="en-US" sz="1836" dirty="0">
                <a:solidFill>
                  <a:srgbClr val="FFFFFF"/>
                </a:solidFill>
                <a:latin typeface="Segoe UI Light"/>
              </a:rPr>
              <a:t>Windows VMs</a:t>
            </a:r>
          </a:p>
          <a:p>
            <a:pPr defTabSz="932597"/>
            <a:r>
              <a:rPr lang="en-US" sz="1836" dirty="0">
                <a:solidFill>
                  <a:srgbClr val="FFFFFF"/>
                </a:solidFill>
                <a:latin typeface="Segoe UI Light"/>
              </a:rPr>
              <a:t>Linux VMs</a:t>
            </a:r>
          </a:p>
          <a:p>
            <a:pPr defTabSz="932597"/>
            <a:r>
              <a:rPr lang="en-US" sz="1836" dirty="0">
                <a:solidFill>
                  <a:srgbClr val="FFFFFF"/>
                </a:solidFill>
                <a:latin typeface="Segoe UI Light"/>
              </a:rPr>
              <a:t>Storage</a:t>
            </a:r>
          </a:p>
          <a:p>
            <a:pPr defTabSz="932597"/>
            <a:r>
              <a:rPr lang="en-US" sz="1836" dirty="0">
                <a:solidFill>
                  <a:srgbClr val="FFFFFF"/>
                </a:solidFill>
                <a:latin typeface="Segoe UI Light"/>
              </a:rPr>
              <a:t>Networking</a:t>
            </a:r>
          </a:p>
        </p:txBody>
      </p:sp>
      <p:cxnSp>
        <p:nvCxnSpPr>
          <p:cNvPr id="25" name="Straight Connector 24"/>
          <p:cNvCxnSpPr>
            <a:stCxn id="15" idx="0"/>
            <a:endCxn id="15" idx="2"/>
          </p:cNvCxnSpPr>
          <p:nvPr/>
        </p:nvCxnSpPr>
        <p:spPr>
          <a:xfrm>
            <a:off x="7882967" y="2050521"/>
            <a:ext cx="0" cy="2761171"/>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376551" y="2267044"/>
            <a:ext cx="1932338" cy="1150587"/>
          </a:xfrm>
          <a:prstGeom prst="rect">
            <a:avLst/>
          </a:prstGeom>
          <a:noFill/>
        </p:spPr>
        <p:txBody>
          <a:bodyPr wrap="none" rtlCol="0">
            <a:spAutoFit/>
          </a:bodyPr>
          <a:lstStyle/>
          <a:p>
            <a:pPr defTabSz="932597"/>
            <a:r>
              <a:rPr lang="en-US" sz="6731" dirty="0">
                <a:solidFill>
                  <a:schemeClr val="accent1">
                    <a:lumMod val="50000"/>
                  </a:schemeClr>
                </a:solidFill>
                <a:latin typeface="Segoe UI Light"/>
              </a:rPr>
              <a:t>PaaS</a:t>
            </a:r>
          </a:p>
        </p:txBody>
      </p:sp>
    </p:spTree>
    <p:extLst>
      <p:ext uri="{BB962C8B-B14F-4D97-AF65-F5344CB8AC3E}">
        <p14:creationId xmlns:p14="http://schemas.microsoft.com/office/powerpoint/2010/main" val="373388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3" presetClass="emph" presetSubtype="2" fill="hold" grpId="0" nodeType="withEffect">
                                  <p:stCondLst>
                                    <p:cond delay="0"/>
                                  </p:stCondLst>
                                  <p:childTnLst>
                                    <p:animClr clrSpc="rgb" dir="cw">
                                      <p:cBhvr override="childStyle">
                                        <p:cTn id="9" dur="1000" fill="hold"/>
                                        <p:tgtEl>
                                          <p:spTgt spid="20"/>
                                        </p:tgtEl>
                                        <p:attrNameLst>
                                          <p:attrName>style.color</p:attrName>
                                        </p:attrNameLst>
                                      </p:cBhvr>
                                      <p:to>
                                        <a:srgbClr val="FFFF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569817" y="401638"/>
            <a:ext cx="11253787" cy="1200150"/>
          </a:xfrm>
        </p:spPr>
        <p:txBody>
          <a:bodyPr>
            <a:normAutofit/>
          </a:bodyPr>
          <a:lstStyle/>
          <a:p>
            <a:r>
              <a:rPr lang="en-US" dirty="0" smtClean="0">
                <a:solidFill>
                  <a:schemeClr val="tx1"/>
                </a:solidFill>
              </a:rPr>
              <a:t>Web announcements</a:t>
            </a:r>
            <a:endParaRPr lang="en-US" dirty="0">
              <a:solidFill>
                <a:schemeClr val="tx1"/>
              </a:solidFill>
            </a:endParaRPr>
          </a:p>
        </p:txBody>
      </p:sp>
      <p:sp>
        <p:nvSpPr>
          <p:cNvPr id="4" name="Subtitle 3"/>
          <p:cNvSpPr>
            <a:spLocks noGrp="1"/>
          </p:cNvSpPr>
          <p:nvPr>
            <p:ph type="subTitle" idx="4294967295"/>
          </p:nvPr>
        </p:nvSpPr>
        <p:spPr>
          <a:xfrm>
            <a:off x="493486" y="2079625"/>
            <a:ext cx="3094263" cy="4533900"/>
          </a:xfrm>
        </p:spPr>
        <p:txBody>
          <a:bodyPr>
            <a:normAutofit/>
          </a:bodyPr>
          <a:lstStyle/>
          <a:p>
            <a:pPr marL="0" indent="0">
              <a:lnSpc>
                <a:spcPct val="100000"/>
              </a:lnSpc>
              <a:buClr>
                <a:schemeClr val="bg1"/>
              </a:buClr>
              <a:buNone/>
            </a:pPr>
            <a:r>
              <a:rPr lang="en-US" sz="3570" dirty="0">
                <a:solidFill>
                  <a:schemeClr val="tx1"/>
                </a:solidFill>
                <a:sym typeface="Wingdings" panose="05000000000000000000" pitchFamily="2" charset="2"/>
              </a:rPr>
              <a:t>Web Sites</a:t>
            </a:r>
          </a:p>
          <a:p>
            <a:pPr marL="0" lvl="1" indent="0" algn="l">
              <a:lnSpc>
                <a:spcPct val="100000"/>
              </a:lnSpc>
              <a:buClr>
                <a:schemeClr val="bg1"/>
              </a:buClr>
              <a:buNone/>
            </a:pPr>
            <a:r>
              <a:rPr lang="en-US" sz="2652" dirty="0" smtClean="0">
                <a:solidFill>
                  <a:schemeClr val="tx1"/>
                </a:solidFill>
                <a:sym typeface="Wingdings" panose="05000000000000000000" pitchFamily="2" charset="2"/>
              </a:rPr>
              <a:t> </a:t>
            </a:r>
            <a:r>
              <a:rPr lang="en-US" sz="2652" dirty="0" err="1" smtClean="0">
                <a:solidFill>
                  <a:schemeClr val="tx1"/>
                </a:solidFill>
                <a:latin typeface="+mj-lt"/>
                <a:sym typeface="Wingdings" panose="05000000000000000000" pitchFamily="2" charset="2"/>
              </a:rPr>
              <a:t>Autoscale</a:t>
            </a:r>
            <a:endParaRPr lang="en-US" sz="2652" dirty="0" smtClean="0">
              <a:solidFill>
                <a:schemeClr val="tx1"/>
              </a:solidFill>
              <a:latin typeface="+mj-lt"/>
              <a:sym typeface="Wingdings" panose="05000000000000000000" pitchFamily="2" charset="2"/>
            </a:endParaRPr>
          </a:p>
          <a:p>
            <a:pPr marL="0" lvl="1" indent="0" algn="l">
              <a:lnSpc>
                <a:spcPct val="100000"/>
              </a:lnSpc>
              <a:buClr>
                <a:schemeClr val="bg1"/>
              </a:buClr>
              <a:buNone/>
            </a:pPr>
            <a:r>
              <a:rPr lang="en-US" sz="2652" dirty="0" smtClean="0">
                <a:solidFill>
                  <a:schemeClr val="tx1"/>
                </a:solidFill>
                <a:sym typeface="Wingdings" panose="05000000000000000000" pitchFamily="2" charset="2"/>
              </a:rPr>
              <a:t> </a:t>
            </a:r>
            <a:r>
              <a:rPr lang="en-US" sz="2652" dirty="0" smtClean="0">
                <a:solidFill>
                  <a:schemeClr val="tx1"/>
                </a:solidFill>
                <a:latin typeface="+mj-lt"/>
                <a:sym typeface="Wingdings" panose="05000000000000000000" pitchFamily="2" charset="2"/>
              </a:rPr>
              <a:t>Traffic </a:t>
            </a:r>
            <a:r>
              <a:rPr lang="en-US" sz="2652" dirty="0">
                <a:solidFill>
                  <a:schemeClr val="tx1"/>
                </a:solidFill>
                <a:latin typeface="+mj-lt"/>
                <a:sym typeface="Wingdings" panose="05000000000000000000" pitchFamily="2" charset="2"/>
              </a:rPr>
              <a:t>manager</a:t>
            </a:r>
          </a:p>
          <a:p>
            <a:pPr marL="0" lvl="1" indent="0" algn="l">
              <a:lnSpc>
                <a:spcPct val="100000"/>
              </a:lnSpc>
              <a:buClr>
                <a:schemeClr val="bg1"/>
              </a:buClr>
              <a:buNone/>
            </a:pPr>
            <a:r>
              <a:rPr lang="en-US" sz="2652" dirty="0">
                <a:solidFill>
                  <a:schemeClr val="tx1"/>
                </a:solidFill>
                <a:sym typeface="Wingdings" panose="05000000000000000000" pitchFamily="2" charset="2"/>
              </a:rPr>
              <a:t> </a:t>
            </a:r>
            <a:r>
              <a:rPr lang="en-US" sz="2652" dirty="0" err="1" smtClean="0">
                <a:solidFill>
                  <a:schemeClr val="tx1"/>
                </a:solidFill>
                <a:latin typeface="+mj-lt"/>
                <a:sym typeface="Wingdings" panose="05000000000000000000" pitchFamily="2" charset="2"/>
              </a:rPr>
              <a:t>Webjobs</a:t>
            </a:r>
            <a:endParaRPr lang="en-US" sz="2652" dirty="0">
              <a:solidFill>
                <a:schemeClr val="tx1"/>
              </a:solidFill>
              <a:latin typeface="+mj-lt"/>
              <a:sym typeface="Wingdings" panose="05000000000000000000" pitchFamily="2" charset="2"/>
            </a:endParaRPr>
          </a:p>
          <a:p>
            <a:pPr marL="0" lvl="1" indent="0" algn="l">
              <a:lnSpc>
                <a:spcPct val="100000"/>
              </a:lnSpc>
              <a:buClr>
                <a:schemeClr val="bg1"/>
              </a:buClr>
              <a:buNone/>
            </a:pPr>
            <a:r>
              <a:rPr lang="en-US" sz="2652" dirty="0">
                <a:solidFill>
                  <a:schemeClr val="tx1"/>
                </a:solidFill>
                <a:sym typeface="Wingdings" panose="05000000000000000000" pitchFamily="2" charset="2"/>
              </a:rPr>
              <a:t> </a:t>
            </a:r>
            <a:r>
              <a:rPr lang="en-US" sz="2652" dirty="0" smtClean="0">
                <a:solidFill>
                  <a:schemeClr val="tx1"/>
                </a:solidFill>
                <a:latin typeface="+mj-lt"/>
                <a:sym typeface="Wingdings" panose="05000000000000000000" pitchFamily="2" charset="2"/>
              </a:rPr>
              <a:t>Backup</a:t>
            </a:r>
            <a:endParaRPr lang="en-US" sz="2652" dirty="0">
              <a:solidFill>
                <a:schemeClr val="tx1"/>
              </a:solidFill>
              <a:latin typeface="+mj-lt"/>
              <a:sym typeface="Wingdings" panose="05000000000000000000" pitchFamily="2" charset="2"/>
            </a:endParaRPr>
          </a:p>
          <a:p>
            <a:pPr marL="0" lvl="1" indent="0" algn="l">
              <a:lnSpc>
                <a:spcPct val="100000"/>
              </a:lnSpc>
              <a:buClr>
                <a:schemeClr val="bg1"/>
              </a:buClr>
              <a:buNone/>
            </a:pPr>
            <a:r>
              <a:rPr lang="en-US" sz="2652" dirty="0">
                <a:solidFill>
                  <a:schemeClr val="tx1"/>
                </a:solidFill>
                <a:sym typeface="Wingdings" panose="05000000000000000000" pitchFamily="2" charset="2"/>
              </a:rPr>
              <a:t> </a:t>
            </a:r>
            <a:r>
              <a:rPr lang="en-US" sz="2652" dirty="0" smtClean="0">
                <a:solidFill>
                  <a:schemeClr val="tx1"/>
                </a:solidFill>
                <a:latin typeface="+mj-lt"/>
                <a:sym typeface="Wingdings" panose="05000000000000000000" pitchFamily="2" charset="2"/>
              </a:rPr>
              <a:t>Java </a:t>
            </a:r>
            <a:r>
              <a:rPr lang="en-US" sz="2652" dirty="0">
                <a:solidFill>
                  <a:schemeClr val="tx1"/>
                </a:solidFill>
                <a:latin typeface="+mj-lt"/>
                <a:sym typeface="Wingdings" panose="05000000000000000000" pitchFamily="2" charset="2"/>
              </a:rPr>
              <a:t>support</a:t>
            </a:r>
          </a:p>
        </p:txBody>
      </p:sp>
      <p:sp>
        <p:nvSpPr>
          <p:cNvPr id="6" name="Subtitle 3"/>
          <p:cNvSpPr txBox="1">
            <a:spLocks/>
          </p:cNvSpPr>
          <p:nvPr/>
        </p:nvSpPr>
        <p:spPr>
          <a:xfrm>
            <a:off x="3981097" y="2080239"/>
            <a:ext cx="3996872" cy="5049894"/>
          </a:xfrm>
          <a:prstGeom prst="rect">
            <a:avLst/>
          </a:prstGeom>
        </p:spPr>
        <p:txBody>
          <a:bodyPr vert="horz" lIns="93260" tIns="46630" rIns="93260" bIns="4663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buClr>
                <a:srgbClr val="000000"/>
              </a:buClr>
            </a:pPr>
            <a:r>
              <a:rPr lang="en-US" sz="3570" dirty="0">
                <a:solidFill>
                  <a:srgbClr val="FFFFFF"/>
                </a:solidFill>
                <a:latin typeface="Segoe UI Light"/>
                <a:sym typeface="Wingdings" panose="05000000000000000000" pitchFamily="2" charset="2"/>
              </a:rPr>
              <a:t>.NET updates</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ASP.NET MVC 5.1</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ASP.NET Web API 2.1</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ASP.NET Identity 2.0</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ASP.NET Webpages 3.1</a:t>
            </a:r>
          </a:p>
        </p:txBody>
      </p:sp>
      <p:sp>
        <p:nvSpPr>
          <p:cNvPr id="8" name="Subtitle 3"/>
          <p:cNvSpPr txBox="1">
            <a:spLocks/>
          </p:cNvSpPr>
          <p:nvPr/>
        </p:nvSpPr>
        <p:spPr>
          <a:xfrm>
            <a:off x="7861394" y="2080239"/>
            <a:ext cx="4301396" cy="5049894"/>
          </a:xfrm>
          <a:prstGeom prst="rect">
            <a:avLst/>
          </a:prstGeom>
        </p:spPr>
        <p:txBody>
          <a:bodyPr vert="horz" lIns="93260" tIns="46630" rIns="93260" bIns="4663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buClr>
                <a:srgbClr val="000000"/>
              </a:buClr>
            </a:pPr>
            <a:r>
              <a:rPr lang="en-US" sz="3570" dirty="0">
                <a:solidFill>
                  <a:srgbClr val="FFFFFF"/>
                </a:solidFill>
                <a:latin typeface="Segoe UI Light"/>
                <a:sym typeface="Wingdings" panose="05000000000000000000" pitchFamily="2" charset="2"/>
              </a:rPr>
              <a:t>Visual Studio Tooling</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“New project” integration</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a:t>
            </a:r>
            <a:r>
              <a:rPr lang="en-US" sz="2652" dirty="0" err="1">
                <a:solidFill>
                  <a:srgbClr val="FFFFFF"/>
                </a:solidFill>
                <a:latin typeface="Segoe UI Light"/>
                <a:sym typeface="Wingdings" panose="05000000000000000000" pitchFamily="2" charset="2"/>
              </a:rPr>
              <a:t>Powershell</a:t>
            </a:r>
            <a:r>
              <a:rPr lang="en-US" sz="2652" dirty="0">
                <a:solidFill>
                  <a:srgbClr val="FFFFFF"/>
                </a:solidFill>
                <a:latin typeface="Segoe UI Light"/>
                <a:sym typeface="Wingdings" panose="05000000000000000000" pitchFamily="2" charset="2"/>
              </a:rPr>
              <a:t> automation</a:t>
            </a:r>
          </a:p>
          <a:p>
            <a:pPr marL="0" lvl="1" algn="l">
              <a:lnSpc>
                <a:spcPct val="100000"/>
              </a:lnSpc>
              <a:buClr>
                <a:srgbClr val="000000"/>
              </a:buClr>
            </a:pPr>
            <a:r>
              <a:rPr lang="en-US" sz="2652" dirty="0">
                <a:solidFill>
                  <a:srgbClr val="FFFFFF"/>
                </a:solidFill>
                <a:latin typeface="Segoe UI Light"/>
                <a:sym typeface="Wingdings" panose="05000000000000000000" pitchFamily="2" charset="2"/>
              </a:rPr>
              <a:t> Node.js project support</a:t>
            </a:r>
          </a:p>
          <a:p>
            <a:pPr>
              <a:lnSpc>
                <a:spcPct val="100000"/>
              </a:lnSpc>
              <a:spcBef>
                <a:spcPts val="2448"/>
              </a:spcBef>
              <a:spcAft>
                <a:spcPts val="612"/>
              </a:spcAft>
              <a:buClr>
                <a:srgbClr val="FFFFFF"/>
              </a:buClr>
            </a:pPr>
            <a:r>
              <a:rPr lang="en-US" sz="3570" dirty="0">
                <a:solidFill>
                  <a:srgbClr val="FFFFFF"/>
                </a:solidFill>
                <a:latin typeface="Segoe UI Light"/>
                <a:sym typeface="Wingdings" panose="05000000000000000000" pitchFamily="2" charset="2"/>
              </a:rPr>
              <a:t>CDN</a:t>
            </a:r>
            <a:br>
              <a:rPr lang="en-US" sz="3570" dirty="0">
                <a:solidFill>
                  <a:srgbClr val="FFFFFF"/>
                </a:solidFill>
                <a:latin typeface="Segoe UI Light"/>
                <a:sym typeface="Wingdings" panose="05000000000000000000" pitchFamily="2" charset="2"/>
              </a:rPr>
            </a:br>
            <a:r>
              <a:rPr lang="en-US" sz="2652" dirty="0">
                <a:solidFill>
                  <a:srgbClr val="FFFFFF"/>
                </a:solidFill>
                <a:latin typeface="Segoe UI Light"/>
                <a:sym typeface="Wingdings" panose="05000000000000000000" pitchFamily="2" charset="2"/>
              </a:rPr>
              <a:t> Generally available</a:t>
            </a:r>
          </a:p>
          <a:p>
            <a:pPr marL="233149" lvl="1" indent="-233149" algn="l">
              <a:lnSpc>
                <a:spcPct val="100000"/>
              </a:lnSpc>
              <a:buClr>
                <a:srgbClr val="000000"/>
              </a:buClr>
              <a:buFont typeface="Arial" panose="020B0604020202020204" pitchFamily="34" charset="0"/>
              <a:buChar char="•"/>
            </a:pPr>
            <a:endParaRPr lang="en-US" sz="2652" dirty="0">
              <a:solidFill>
                <a:srgbClr val="FFFFFF"/>
              </a:solidFill>
              <a:latin typeface="Segoe UI Light"/>
              <a:sym typeface="Wingdings" panose="05000000000000000000" pitchFamily="2" charset="2"/>
            </a:endParaRPr>
          </a:p>
        </p:txBody>
      </p:sp>
    </p:spTree>
    <p:extLst>
      <p:ext uri="{BB962C8B-B14F-4D97-AF65-F5344CB8AC3E}">
        <p14:creationId xmlns:p14="http://schemas.microsoft.com/office/powerpoint/2010/main" val="233039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2"/>
          <a:stretch>
            <a:fillRect/>
          </a:stretch>
        </p:blipFill>
        <p:spPr>
          <a:xfrm>
            <a:off x="6741963" y="0"/>
            <a:ext cx="5693631" cy="3686004"/>
          </a:xfrm>
          <a:prstGeom prst="rect">
            <a:avLst/>
          </a:prstGeom>
        </p:spPr>
      </p:pic>
      <p:pic>
        <p:nvPicPr>
          <p:cNvPr id="37" name="Picture 36"/>
          <p:cNvPicPr>
            <a:picLocks noChangeAspect="1"/>
          </p:cNvPicPr>
          <p:nvPr/>
        </p:nvPicPr>
        <p:blipFill>
          <a:blip r:embed="rId3"/>
          <a:stretch>
            <a:fillRect/>
          </a:stretch>
        </p:blipFill>
        <p:spPr>
          <a:xfrm>
            <a:off x="5382639" y="-380971"/>
            <a:ext cx="7408679" cy="4799989"/>
          </a:xfrm>
          <a:prstGeom prst="rect">
            <a:avLst/>
          </a:prstGeom>
        </p:spPr>
      </p:pic>
      <p:pic>
        <p:nvPicPr>
          <p:cNvPr id="38" name="Picture 37"/>
          <p:cNvPicPr>
            <a:picLocks noChangeAspect="1"/>
          </p:cNvPicPr>
          <p:nvPr/>
        </p:nvPicPr>
        <p:blipFill>
          <a:blip r:embed="rId4"/>
          <a:stretch>
            <a:fillRect/>
          </a:stretch>
        </p:blipFill>
        <p:spPr>
          <a:xfrm>
            <a:off x="8480712" y="272883"/>
            <a:ext cx="3393793" cy="2190741"/>
          </a:xfrm>
          <a:prstGeom prst="rect">
            <a:avLst/>
          </a:prstGeom>
        </p:spPr>
      </p:pic>
      <p:pic>
        <p:nvPicPr>
          <p:cNvPr id="18" name="Picture 17"/>
          <p:cNvPicPr>
            <a:picLocks noChangeAspect="1"/>
          </p:cNvPicPr>
          <p:nvPr/>
        </p:nvPicPr>
        <p:blipFill>
          <a:blip r:embed="rId5"/>
          <a:stretch>
            <a:fillRect/>
          </a:stretch>
        </p:blipFill>
        <p:spPr>
          <a:xfrm>
            <a:off x="3480808" y="1593845"/>
            <a:ext cx="6803891" cy="4396361"/>
          </a:xfrm>
          <a:prstGeom prst="rect">
            <a:avLst/>
          </a:prstGeom>
        </p:spPr>
      </p:pic>
      <p:grpSp>
        <p:nvGrpSpPr>
          <p:cNvPr id="41" name="Group 40"/>
          <p:cNvGrpSpPr/>
          <p:nvPr/>
        </p:nvGrpSpPr>
        <p:grpSpPr>
          <a:xfrm>
            <a:off x="449476" y="503611"/>
            <a:ext cx="4757458" cy="2247985"/>
            <a:chOff x="439838" y="493782"/>
            <a:chExt cx="4664598" cy="2204107"/>
          </a:xfrm>
        </p:grpSpPr>
        <p:sp>
          <p:nvSpPr>
            <p:cNvPr id="10" name="TextBox 9"/>
            <p:cNvSpPr txBox="1"/>
            <p:nvPr/>
          </p:nvSpPr>
          <p:spPr>
            <a:xfrm>
              <a:off x="439838" y="1287118"/>
              <a:ext cx="3600450" cy="1410771"/>
            </a:xfrm>
            <a:prstGeom prst="rect">
              <a:avLst/>
            </a:prstGeom>
            <a:noFill/>
          </p:spPr>
          <p:txBody>
            <a:bodyPr wrap="square" rtlCol="0">
              <a:spAutoFit/>
            </a:bodyPr>
            <a:lstStyle/>
            <a:p>
              <a:pPr defTabSz="932597"/>
              <a:r>
                <a:rPr lang="en-US" sz="2856" dirty="0">
                  <a:solidFill>
                    <a:srgbClr val="FFFFFF"/>
                  </a:solidFill>
                  <a:cs typeface="Segoe UI" panose="020B0502040204020203" pitchFamily="34" charset="0"/>
                </a:rPr>
                <a:t>.NET</a:t>
              </a:r>
            </a:p>
            <a:p>
              <a:pPr defTabSz="932597"/>
              <a:r>
                <a:rPr lang="en-US" sz="2856" dirty="0">
                  <a:solidFill>
                    <a:srgbClr val="FFFFFF"/>
                  </a:solidFill>
                  <a:cs typeface="Segoe UI" panose="020B0502040204020203" pitchFamily="34" charset="0"/>
                </a:rPr>
                <a:t>Python</a:t>
              </a:r>
            </a:p>
            <a:p>
              <a:pPr defTabSz="932597"/>
              <a:endParaRPr lang="en-US" sz="2856" dirty="0">
                <a:solidFill>
                  <a:srgbClr val="FFFFFF"/>
                </a:solidFill>
                <a:cs typeface="Segoe UI" panose="020B0502040204020203" pitchFamily="34" charset="0"/>
              </a:endParaRPr>
            </a:p>
          </p:txBody>
        </p:sp>
        <p:sp>
          <p:nvSpPr>
            <p:cNvPr id="11" name="TextBox 10"/>
            <p:cNvSpPr txBox="1"/>
            <p:nvPr/>
          </p:nvSpPr>
          <p:spPr>
            <a:xfrm>
              <a:off x="439838" y="493782"/>
              <a:ext cx="4664598" cy="720197"/>
            </a:xfrm>
            <a:prstGeom prst="rect">
              <a:avLst/>
            </a:prstGeom>
            <a:noFill/>
          </p:spPr>
          <p:txBody>
            <a:bodyPr wrap="square" rtlCol="0">
              <a:spAutoFit/>
            </a:bodyPr>
            <a:lstStyle/>
            <a:p>
              <a:pPr defTabSz="932597"/>
              <a:r>
                <a:rPr lang="en-US" sz="4080" dirty="0">
                  <a:latin typeface="Segoe UI Light" panose="020B0502040204020203" pitchFamily="34" charset="0"/>
                  <a:cs typeface="Segoe UI Light" panose="020B0502040204020203" pitchFamily="34" charset="0"/>
                </a:rPr>
                <a:t>Develop apps with…</a:t>
              </a:r>
            </a:p>
          </p:txBody>
        </p:sp>
        <p:sp>
          <p:nvSpPr>
            <p:cNvPr id="12" name="TextBox 11"/>
            <p:cNvSpPr txBox="1"/>
            <p:nvPr/>
          </p:nvSpPr>
          <p:spPr>
            <a:xfrm>
              <a:off x="1791664" y="1287118"/>
              <a:ext cx="1389756" cy="1383234"/>
            </a:xfrm>
            <a:prstGeom prst="rect">
              <a:avLst/>
            </a:prstGeom>
            <a:noFill/>
          </p:spPr>
          <p:txBody>
            <a:bodyPr wrap="square" rtlCol="0">
              <a:spAutoFit/>
            </a:bodyPr>
            <a:lstStyle/>
            <a:p>
              <a:pPr defTabSz="932597"/>
              <a:r>
                <a:rPr lang="en-US" sz="2856" dirty="0">
                  <a:solidFill>
                    <a:srgbClr val="FFFFFF"/>
                  </a:solidFill>
                  <a:cs typeface="Segoe UI" panose="020B0502040204020203" pitchFamily="34" charset="0"/>
                </a:rPr>
                <a:t>Node.js</a:t>
              </a:r>
            </a:p>
            <a:p>
              <a:pPr defTabSz="932597"/>
              <a:r>
                <a:rPr lang="en-US" sz="2856" dirty="0">
                  <a:solidFill>
                    <a:srgbClr val="FFFFFF"/>
                  </a:solidFill>
                  <a:cs typeface="Segoe UI" panose="020B0502040204020203" pitchFamily="34" charset="0"/>
                </a:rPr>
                <a:t>Java</a:t>
              </a:r>
            </a:p>
            <a:p>
              <a:pPr defTabSz="932597"/>
              <a:endParaRPr lang="en-US" sz="2856" dirty="0">
                <a:solidFill>
                  <a:srgbClr val="FFFFFF"/>
                </a:solidFill>
                <a:cs typeface="Segoe UI" panose="020B0502040204020203" pitchFamily="34" charset="0"/>
              </a:endParaRPr>
            </a:p>
          </p:txBody>
        </p:sp>
        <p:sp>
          <p:nvSpPr>
            <p:cNvPr id="13" name="TextBox 12"/>
            <p:cNvSpPr txBox="1"/>
            <p:nvPr/>
          </p:nvSpPr>
          <p:spPr>
            <a:xfrm>
              <a:off x="3502022" y="1287118"/>
              <a:ext cx="956732" cy="971292"/>
            </a:xfrm>
            <a:prstGeom prst="rect">
              <a:avLst/>
            </a:prstGeom>
            <a:noFill/>
          </p:spPr>
          <p:txBody>
            <a:bodyPr wrap="square" rtlCol="0">
              <a:spAutoFit/>
            </a:bodyPr>
            <a:lstStyle/>
            <a:p>
              <a:pPr defTabSz="932597"/>
              <a:r>
                <a:rPr lang="en-US" sz="2856" dirty="0">
                  <a:solidFill>
                    <a:srgbClr val="FFFFFF"/>
                  </a:solidFill>
                  <a:cs typeface="Segoe UI" panose="020B0502040204020203" pitchFamily="34" charset="0"/>
                </a:rPr>
                <a:t>PHP</a:t>
              </a:r>
            </a:p>
            <a:p>
              <a:pPr defTabSz="932597"/>
              <a:endParaRPr lang="en-US" sz="2856" dirty="0">
                <a:solidFill>
                  <a:srgbClr val="FFFFFF"/>
                </a:solidFill>
                <a:cs typeface="Segoe UI" panose="020B0502040204020203" pitchFamily="34" charset="0"/>
              </a:endParaRPr>
            </a:p>
          </p:txBody>
        </p:sp>
      </p:grpSp>
      <p:grpSp>
        <p:nvGrpSpPr>
          <p:cNvPr id="39" name="Group 38"/>
          <p:cNvGrpSpPr/>
          <p:nvPr/>
        </p:nvGrpSpPr>
        <p:grpSpPr>
          <a:xfrm>
            <a:off x="5312996" y="727563"/>
            <a:ext cx="2766303" cy="4120553"/>
            <a:chOff x="768089" y="-1605208"/>
            <a:chExt cx="3768750" cy="5613751"/>
          </a:xfrm>
        </p:grpSpPr>
        <p:pic>
          <p:nvPicPr>
            <p:cNvPr id="8" name="Picture 7"/>
            <p:cNvPicPr>
              <a:picLocks noChangeAspect="1"/>
            </p:cNvPicPr>
            <p:nvPr/>
          </p:nvPicPr>
          <p:blipFill>
            <a:blip r:embed="rId6"/>
            <a:stretch>
              <a:fillRect/>
            </a:stretch>
          </p:blipFill>
          <p:spPr>
            <a:xfrm>
              <a:off x="768089" y="-1605208"/>
              <a:ext cx="3768750" cy="5613751"/>
            </a:xfrm>
            <a:prstGeom prst="rect">
              <a:avLst/>
            </a:prstGeom>
          </p:spPr>
        </p:pic>
        <p:pic>
          <p:nvPicPr>
            <p:cNvPr id="14" name="Picture 13"/>
            <p:cNvPicPr>
              <a:picLocks noChangeAspect="1"/>
            </p:cNvPicPr>
            <p:nvPr/>
          </p:nvPicPr>
          <p:blipFill>
            <a:blip r:embed="rId7"/>
            <a:stretch>
              <a:fillRect/>
            </a:stretch>
          </p:blipFill>
          <p:spPr>
            <a:xfrm>
              <a:off x="1755198" y="534480"/>
              <a:ext cx="1361250" cy="1800000"/>
            </a:xfrm>
            <a:prstGeom prst="rect">
              <a:avLst/>
            </a:prstGeom>
          </p:spPr>
        </p:pic>
      </p:grpSp>
      <p:pic>
        <p:nvPicPr>
          <p:cNvPr id="16" name="Picture 15"/>
          <p:cNvPicPr>
            <a:picLocks noChangeAspect="1"/>
          </p:cNvPicPr>
          <p:nvPr/>
        </p:nvPicPr>
        <p:blipFill>
          <a:blip r:embed="rId8"/>
          <a:stretch>
            <a:fillRect/>
          </a:stretch>
        </p:blipFill>
        <p:spPr>
          <a:xfrm>
            <a:off x="10359201" y="2574200"/>
            <a:ext cx="1497721" cy="967472"/>
          </a:xfrm>
          <a:prstGeom prst="rect">
            <a:avLst/>
          </a:prstGeom>
        </p:spPr>
      </p:pic>
      <p:pic>
        <p:nvPicPr>
          <p:cNvPr id="19" name="Picture 18"/>
          <p:cNvPicPr>
            <a:picLocks noChangeAspect="1"/>
          </p:cNvPicPr>
          <p:nvPr/>
        </p:nvPicPr>
        <p:blipFill>
          <a:blip r:embed="rId9"/>
          <a:stretch>
            <a:fillRect/>
          </a:stretch>
        </p:blipFill>
        <p:spPr>
          <a:xfrm>
            <a:off x="4700130" y="3673611"/>
            <a:ext cx="2386583" cy="1503089"/>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0"/>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grpSp>
        <p:nvGrpSpPr>
          <p:cNvPr id="4" name="Group 3"/>
          <p:cNvGrpSpPr/>
          <p:nvPr/>
        </p:nvGrpSpPr>
        <p:grpSpPr>
          <a:xfrm>
            <a:off x="883" y="3367954"/>
            <a:ext cx="4918370" cy="3636433"/>
            <a:chOff x="1" y="3302216"/>
            <a:chExt cx="4822369" cy="3565454"/>
          </a:xfrm>
        </p:grpSpPr>
        <p:pic>
          <p:nvPicPr>
            <p:cNvPr id="21" name="Picture 20"/>
            <p:cNvPicPr>
              <a:picLocks noChangeAspect="1"/>
            </p:cNvPicPr>
            <p:nvPr/>
          </p:nvPicPr>
          <p:blipFill>
            <a:blip r:embed="rId12"/>
            <a:stretch>
              <a:fillRect/>
            </a:stretch>
          </p:blipFill>
          <p:spPr>
            <a:xfrm>
              <a:off x="1" y="3743009"/>
              <a:ext cx="4822369" cy="3124661"/>
            </a:xfrm>
            <a:prstGeom prst="rect">
              <a:avLst/>
            </a:prstGeom>
          </p:spPr>
        </p:pic>
        <p:pic>
          <p:nvPicPr>
            <p:cNvPr id="23" name="Picture 22"/>
            <p:cNvPicPr>
              <a:picLocks noChangeAspect="1"/>
            </p:cNvPicPr>
            <p:nvPr/>
          </p:nvPicPr>
          <p:blipFill>
            <a:blip r:embed="rId13"/>
            <a:stretch>
              <a:fillRect/>
            </a:stretch>
          </p:blipFill>
          <p:spPr>
            <a:xfrm>
              <a:off x="215340" y="3302216"/>
              <a:ext cx="2092500" cy="2340000"/>
            </a:xfrm>
            <a:prstGeom prst="rect">
              <a:avLst/>
            </a:prstGeom>
          </p:spPr>
        </p:pic>
        <p:pic>
          <p:nvPicPr>
            <p:cNvPr id="24" name="Picture 23"/>
            <p:cNvPicPr>
              <a:picLocks noChangeAspect="1"/>
            </p:cNvPicPr>
            <p:nvPr/>
          </p:nvPicPr>
          <p:blipFill>
            <a:blip r:embed="rId10"/>
            <a:stretch>
              <a:fillRect/>
            </a:stretch>
          </p:blipFill>
          <p:spPr>
            <a:xfrm>
              <a:off x="1447611" y="5043761"/>
              <a:ext cx="1237500" cy="1462500"/>
            </a:xfrm>
            <a:prstGeom prst="rect">
              <a:avLst/>
            </a:prstGeom>
          </p:spPr>
        </p:pic>
        <p:pic>
          <p:nvPicPr>
            <p:cNvPr id="25" name="Picture 24"/>
            <p:cNvPicPr>
              <a:picLocks noChangeAspect="1"/>
            </p:cNvPicPr>
            <p:nvPr/>
          </p:nvPicPr>
          <p:blipFill>
            <a:blip r:embed="rId14"/>
            <a:stretch>
              <a:fillRect/>
            </a:stretch>
          </p:blipFill>
          <p:spPr>
            <a:xfrm>
              <a:off x="2788810" y="4960912"/>
              <a:ext cx="447874" cy="1224190"/>
            </a:xfrm>
            <a:prstGeom prst="rect">
              <a:avLst/>
            </a:prstGeom>
          </p:spPr>
        </p:pic>
        <p:pic>
          <p:nvPicPr>
            <p:cNvPr id="40" name="Picture 39"/>
            <p:cNvPicPr>
              <a:picLocks noChangeAspect="1"/>
            </p:cNvPicPr>
            <p:nvPr/>
          </p:nvPicPr>
          <p:blipFill>
            <a:blip r:embed="rId15"/>
            <a:stretch>
              <a:fillRect/>
            </a:stretch>
          </p:blipFill>
          <p:spPr>
            <a:xfrm>
              <a:off x="257977" y="5707769"/>
              <a:ext cx="1481228" cy="956627"/>
            </a:xfrm>
            <a:prstGeom prst="rect">
              <a:avLst/>
            </a:prstGeom>
          </p:spPr>
        </p:pic>
      </p:grpSp>
      <p:grpSp>
        <p:nvGrpSpPr>
          <p:cNvPr id="2" name="Group 1"/>
          <p:cNvGrpSpPr/>
          <p:nvPr/>
        </p:nvGrpSpPr>
        <p:grpSpPr>
          <a:xfrm>
            <a:off x="1800142" y="1312741"/>
            <a:ext cx="1720492" cy="985376"/>
            <a:chOff x="1447611" y="1287118"/>
            <a:chExt cx="1686910" cy="966143"/>
          </a:xfrm>
        </p:grpSpPr>
        <p:cxnSp>
          <p:nvCxnSpPr>
            <p:cNvPr id="6" name="Straight Connector 5"/>
            <p:cNvCxnSpPr/>
            <p:nvPr/>
          </p:nvCxnSpPr>
          <p:spPr>
            <a:xfrm>
              <a:off x="1447611" y="1287118"/>
              <a:ext cx="0" cy="966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134521" y="1287118"/>
              <a:ext cx="0" cy="966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9983295" y="-81382"/>
            <a:ext cx="953398" cy="1126744"/>
            <a:chOff x="9787568" y="-79793"/>
            <a:chExt cx="934789" cy="1104751"/>
          </a:xfrm>
        </p:grpSpPr>
        <p:pic>
          <p:nvPicPr>
            <p:cNvPr id="45" name="Picture 44"/>
            <p:cNvPicPr>
              <a:picLocks noChangeAspect="1"/>
            </p:cNvPicPr>
            <p:nvPr/>
          </p:nvPicPr>
          <p:blipFill>
            <a:blip r:embed="rId10"/>
            <a:stretch>
              <a:fillRect/>
            </a:stretch>
          </p:blipFill>
          <p:spPr>
            <a:xfrm>
              <a:off x="9787568" y="-79793"/>
              <a:ext cx="934789" cy="1104751"/>
            </a:xfrm>
            <a:prstGeom prst="rect">
              <a:avLst/>
            </a:prstGeom>
          </p:spPr>
        </p:pic>
        <p:pic>
          <p:nvPicPr>
            <p:cNvPr id="34" name="Picture 33"/>
            <p:cNvPicPr>
              <a:picLocks noChangeAspect="1"/>
            </p:cNvPicPr>
            <p:nvPr/>
          </p:nvPicPr>
          <p:blipFill>
            <a:blip r:embed="rId16"/>
            <a:stretch>
              <a:fillRect/>
            </a:stretch>
          </p:blipFill>
          <p:spPr>
            <a:xfrm>
              <a:off x="10328954" y="214760"/>
              <a:ext cx="147937" cy="295874"/>
            </a:xfrm>
            <a:prstGeom prst="rect">
              <a:avLst/>
            </a:prstGeom>
          </p:spPr>
        </p:pic>
      </p:grpSp>
    </p:spTree>
    <p:extLst>
      <p:ext uri="{BB962C8B-B14F-4D97-AF65-F5344CB8AC3E}">
        <p14:creationId xmlns:p14="http://schemas.microsoft.com/office/powerpoint/2010/main" val="370419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50"/>
                                        <p:tgtEl>
                                          <p:spTgt spid="30"/>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250"/>
                                        <p:tgtEl>
                                          <p:spTgt spid="37"/>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50"/>
                                        <p:tgtEl>
                                          <p:spTgt spid="3"/>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250"/>
                                        <p:tgtEl>
                                          <p:spTgt spid="36"/>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250"/>
                            </p:stCondLst>
                            <p:childTnLst>
                              <p:par>
                                <p:cTn id="24" presetID="10"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par>
                          <p:cTn id="27" fill="hold">
                            <p:stCondLst>
                              <p:cond delay="175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25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2750"/>
                            </p:stCondLst>
                            <p:childTnLst>
                              <p:par>
                                <p:cTn id="36" presetID="47" presetClass="entr" presetSubtype="0"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10"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4250"/>
                            </p:stCondLst>
                            <p:childTnLst>
                              <p:par>
                                <p:cTn id="46" presetID="10"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par>
                                <p:cTn id="49" presetID="10" presetClass="entr" presetSubtype="0"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dirty="0" smtClean="0"/>
              <a:t>What’s New in Azure</a:t>
            </a:r>
            <a:endParaRPr lang="en-US" sz="5000" dirty="0"/>
          </a:p>
        </p:txBody>
      </p:sp>
      <p:sp>
        <p:nvSpPr>
          <p:cNvPr id="14" name="Text Placeholder 13"/>
          <p:cNvSpPr>
            <a:spLocks noGrp="1"/>
          </p:cNvSpPr>
          <p:nvPr>
            <p:ph type="body" sz="quarter" idx="13"/>
          </p:nvPr>
        </p:nvSpPr>
        <p:spPr/>
        <p:txBody>
          <a:bodyPr/>
          <a:lstStyle/>
          <a:p>
            <a:r>
              <a:rPr lang="en-US" dirty="0" smtClean="0"/>
              <a:t>DPP201</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477" y="716486"/>
            <a:ext cx="6096000" cy="6096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9191" y="728213"/>
            <a:ext cx="6082243" cy="3413808"/>
          </a:xfrm>
          <a:prstGeom prst="rect">
            <a:avLst/>
          </a:prstGeom>
        </p:spPr>
      </p:pic>
      <p:pic>
        <p:nvPicPr>
          <p:cNvPr id="10" name="Picture 9"/>
          <p:cNvPicPr>
            <a:picLocks noChangeAspect="1"/>
          </p:cNvPicPr>
          <p:nvPr/>
        </p:nvPicPr>
        <p:blipFill>
          <a:blip r:embed="rId5"/>
          <a:stretch>
            <a:fillRect/>
          </a:stretch>
        </p:blipFill>
        <p:spPr>
          <a:xfrm>
            <a:off x="4602364" y="2733962"/>
            <a:ext cx="3559288" cy="389912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6895327" y="2948037"/>
            <a:ext cx="4064000" cy="3048000"/>
          </a:xfrm>
          <a:prstGeom prst="rect">
            <a:avLst/>
          </a:prstGeom>
        </p:spPr>
      </p:pic>
      <p:pic>
        <p:nvPicPr>
          <p:cNvPr id="12" name="Picture 11"/>
          <p:cNvPicPr>
            <a:picLocks noChangeAspect="1"/>
          </p:cNvPicPr>
          <p:nvPr/>
        </p:nvPicPr>
        <p:blipFill>
          <a:blip r:embed="rId7"/>
          <a:stretch>
            <a:fillRect/>
          </a:stretch>
        </p:blipFill>
        <p:spPr>
          <a:xfrm>
            <a:off x="9340850" y="4605839"/>
            <a:ext cx="3095625" cy="1181100"/>
          </a:xfrm>
          <a:prstGeom prst="rect">
            <a:avLst/>
          </a:prstGeom>
        </p:spPr>
      </p:pic>
      <p:sp>
        <p:nvSpPr>
          <p:cNvPr id="5" name="Text Placeholder 4"/>
          <p:cNvSpPr>
            <a:spLocks noGrp="1"/>
          </p:cNvSpPr>
          <p:nvPr>
            <p:ph type="body" sz="quarter" idx="12"/>
          </p:nvPr>
        </p:nvSpPr>
        <p:spPr>
          <a:xfrm>
            <a:off x="368543" y="3975809"/>
            <a:ext cx="8597574" cy="1741818"/>
          </a:xfrm>
        </p:spPr>
        <p:txBody>
          <a:bodyPr/>
          <a:lstStyle/>
          <a:p>
            <a:r>
              <a:rPr lang="en-US" dirty="0" smtClean="0"/>
              <a:t>Mick Badran (Azure MVP, Insider, Advisor)</a:t>
            </a:r>
            <a:br>
              <a:rPr lang="en-US" dirty="0" smtClean="0"/>
            </a:br>
            <a:r>
              <a:rPr lang="en-US" dirty="0" smtClean="0"/>
              <a:t>Breeze</a:t>
            </a:r>
            <a:br>
              <a:rPr lang="en-US" dirty="0" smtClean="0"/>
            </a:br>
            <a:r>
              <a:rPr lang="en-US" dirty="0" smtClean="0">
                <a:hlinkClick r:id="rId8"/>
              </a:rPr>
              <a:t>mickb@breeze.net</a:t>
            </a:r>
            <a:r>
              <a:rPr lang="en-US" dirty="0" smtClean="0"/>
              <a:t> (@</a:t>
            </a:r>
            <a:r>
              <a:rPr lang="en-US" dirty="0" err="1" smtClean="0"/>
              <a:t>mickba</a:t>
            </a:r>
            <a:r>
              <a:rPr lang="en-US" dirty="0" smtClean="0"/>
              <a:t>)</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stretch>
            <a:fillRect/>
          </a:stretch>
        </p:blipFill>
        <p:spPr>
          <a:xfrm>
            <a:off x="2902888" y="4851579"/>
            <a:ext cx="2216051" cy="1427948"/>
          </a:xfrm>
          <a:prstGeom prst="rect">
            <a:avLst/>
          </a:prstGeom>
        </p:spPr>
      </p:pic>
      <p:pic>
        <p:nvPicPr>
          <p:cNvPr id="30" name="Picture 29"/>
          <p:cNvPicPr>
            <a:picLocks noChangeAspect="1"/>
          </p:cNvPicPr>
          <p:nvPr/>
        </p:nvPicPr>
        <p:blipFill>
          <a:blip r:embed="rId3"/>
          <a:stretch>
            <a:fillRect/>
          </a:stretch>
        </p:blipFill>
        <p:spPr>
          <a:xfrm>
            <a:off x="6741963" y="0"/>
            <a:ext cx="5693631" cy="3686004"/>
          </a:xfrm>
          <a:prstGeom prst="rect">
            <a:avLst/>
          </a:prstGeom>
        </p:spPr>
      </p:pic>
      <p:pic>
        <p:nvPicPr>
          <p:cNvPr id="38" name="Picture 37"/>
          <p:cNvPicPr>
            <a:picLocks noChangeAspect="1"/>
          </p:cNvPicPr>
          <p:nvPr/>
        </p:nvPicPr>
        <p:blipFill>
          <a:blip r:embed="rId4"/>
          <a:stretch>
            <a:fillRect/>
          </a:stretch>
        </p:blipFill>
        <p:spPr>
          <a:xfrm>
            <a:off x="8480712" y="272883"/>
            <a:ext cx="3393793" cy="2190741"/>
          </a:xfrm>
          <a:prstGeom prst="rect">
            <a:avLst/>
          </a:prstGeom>
        </p:spPr>
      </p:pic>
      <p:pic>
        <p:nvPicPr>
          <p:cNvPr id="18" name="Picture 17"/>
          <p:cNvPicPr>
            <a:picLocks noChangeAspect="1"/>
          </p:cNvPicPr>
          <p:nvPr/>
        </p:nvPicPr>
        <p:blipFill>
          <a:blip r:embed="rId5"/>
          <a:stretch>
            <a:fillRect/>
          </a:stretch>
        </p:blipFill>
        <p:spPr>
          <a:xfrm>
            <a:off x="3480808" y="1593845"/>
            <a:ext cx="6803891" cy="4396361"/>
          </a:xfrm>
          <a:prstGeom prst="rect">
            <a:avLst/>
          </a:prstGeom>
        </p:spPr>
      </p:pic>
      <p:pic>
        <p:nvPicPr>
          <p:cNvPr id="37" name="Picture 36"/>
          <p:cNvPicPr>
            <a:picLocks noChangeAspect="1"/>
          </p:cNvPicPr>
          <p:nvPr/>
        </p:nvPicPr>
        <p:blipFill>
          <a:blip r:embed="rId6"/>
          <a:stretch>
            <a:fillRect/>
          </a:stretch>
        </p:blipFill>
        <p:spPr>
          <a:xfrm>
            <a:off x="5382639" y="-380971"/>
            <a:ext cx="7408679" cy="4799989"/>
          </a:xfrm>
          <a:prstGeom prst="rect">
            <a:avLst/>
          </a:prstGeom>
        </p:spPr>
      </p:pic>
      <p:grpSp>
        <p:nvGrpSpPr>
          <p:cNvPr id="39" name="Group 38"/>
          <p:cNvGrpSpPr/>
          <p:nvPr/>
        </p:nvGrpSpPr>
        <p:grpSpPr>
          <a:xfrm>
            <a:off x="5312996" y="727563"/>
            <a:ext cx="2766303" cy="4120553"/>
            <a:chOff x="768089" y="-1605208"/>
            <a:chExt cx="3768750" cy="5613751"/>
          </a:xfrm>
        </p:grpSpPr>
        <p:pic>
          <p:nvPicPr>
            <p:cNvPr id="8" name="Picture 7"/>
            <p:cNvPicPr>
              <a:picLocks noChangeAspect="1"/>
            </p:cNvPicPr>
            <p:nvPr/>
          </p:nvPicPr>
          <p:blipFill>
            <a:blip r:embed="rId7"/>
            <a:stretch>
              <a:fillRect/>
            </a:stretch>
          </p:blipFill>
          <p:spPr>
            <a:xfrm>
              <a:off x="768089" y="-1605208"/>
              <a:ext cx="3768750" cy="5613751"/>
            </a:xfrm>
            <a:prstGeom prst="rect">
              <a:avLst/>
            </a:prstGeom>
          </p:spPr>
        </p:pic>
        <p:pic>
          <p:nvPicPr>
            <p:cNvPr id="14" name="Picture 13"/>
            <p:cNvPicPr>
              <a:picLocks noChangeAspect="1"/>
            </p:cNvPicPr>
            <p:nvPr/>
          </p:nvPicPr>
          <p:blipFill>
            <a:blip r:embed="rId8"/>
            <a:stretch>
              <a:fillRect/>
            </a:stretch>
          </p:blipFill>
          <p:spPr>
            <a:xfrm>
              <a:off x="1755198" y="534480"/>
              <a:ext cx="1361250" cy="1800000"/>
            </a:xfrm>
            <a:prstGeom prst="rect">
              <a:avLst/>
            </a:prstGeom>
          </p:spPr>
        </p:pic>
      </p:grpSp>
      <p:pic>
        <p:nvPicPr>
          <p:cNvPr id="16" name="Picture 15"/>
          <p:cNvPicPr>
            <a:picLocks noChangeAspect="1"/>
          </p:cNvPicPr>
          <p:nvPr/>
        </p:nvPicPr>
        <p:blipFill>
          <a:blip r:embed="rId9"/>
          <a:stretch>
            <a:fillRect/>
          </a:stretch>
        </p:blipFill>
        <p:spPr>
          <a:xfrm>
            <a:off x="10359201" y="2574200"/>
            <a:ext cx="1497721" cy="967472"/>
          </a:xfrm>
          <a:prstGeom prst="rect">
            <a:avLst/>
          </a:prstGeom>
        </p:spPr>
      </p:pic>
      <p:pic>
        <p:nvPicPr>
          <p:cNvPr id="21" name="Picture 20"/>
          <p:cNvPicPr>
            <a:picLocks noChangeAspect="1"/>
          </p:cNvPicPr>
          <p:nvPr/>
        </p:nvPicPr>
        <p:blipFill>
          <a:blip r:embed="rId10"/>
          <a:stretch>
            <a:fillRect/>
          </a:stretch>
        </p:blipFill>
        <p:spPr>
          <a:xfrm>
            <a:off x="883" y="3817523"/>
            <a:ext cx="4918370" cy="3186865"/>
          </a:xfrm>
          <a:prstGeom prst="rect">
            <a:avLst/>
          </a:prstGeom>
        </p:spPr>
      </p:pic>
      <p:pic>
        <p:nvPicPr>
          <p:cNvPr id="22" name="Picture 21"/>
          <p:cNvPicPr>
            <a:picLocks noChangeAspect="1"/>
          </p:cNvPicPr>
          <p:nvPr/>
        </p:nvPicPr>
        <p:blipFill>
          <a:blip r:embed="rId11"/>
          <a:stretch>
            <a:fillRect/>
          </a:stretch>
        </p:blipFill>
        <p:spPr>
          <a:xfrm>
            <a:off x="263994" y="5821396"/>
            <a:ext cx="1510715" cy="975671"/>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2"/>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sp>
        <p:nvSpPr>
          <p:cNvPr id="31" name="TextBox 30"/>
          <p:cNvSpPr txBox="1"/>
          <p:nvPr/>
        </p:nvSpPr>
        <p:spPr>
          <a:xfrm>
            <a:off x="593473" y="1690978"/>
            <a:ext cx="3672126" cy="734534"/>
          </a:xfrm>
          <a:prstGeom prst="rect">
            <a:avLst/>
          </a:prstGeom>
          <a:noFill/>
        </p:spPr>
        <p:txBody>
          <a:bodyPr wrap="square" rtlCol="0">
            <a:spAutoFit/>
          </a:bodyPr>
          <a:lstStyle/>
          <a:p>
            <a:pPr defTabSz="932597"/>
            <a:r>
              <a:rPr lang="en-US" sz="4080" dirty="0" err="1">
                <a:solidFill>
                  <a:srgbClr val="FFFFFF"/>
                </a:solidFill>
                <a:latin typeface="Segoe UI Light" panose="020B0502040204020203" pitchFamily="34" charset="0"/>
                <a:cs typeface="Segoe UI Light" panose="020B0502040204020203" pitchFamily="34" charset="0"/>
              </a:rPr>
              <a:t>AutoScale</a:t>
            </a:r>
            <a:endParaRPr lang="en-US" sz="4080" dirty="0">
              <a:solidFill>
                <a:srgbClr val="FFFFFF"/>
              </a:solidFill>
              <a:latin typeface="Segoe UI Light" panose="020B0502040204020203" pitchFamily="34" charset="0"/>
              <a:cs typeface="Segoe UI Light" panose="020B0502040204020203" pitchFamily="34" charset="0"/>
            </a:endParaRPr>
          </a:p>
        </p:txBody>
      </p:sp>
      <p:pic>
        <p:nvPicPr>
          <p:cNvPr id="27" name="Picture 26"/>
          <p:cNvPicPr>
            <a:picLocks noChangeAspect="1"/>
          </p:cNvPicPr>
          <p:nvPr/>
        </p:nvPicPr>
        <p:blipFill>
          <a:blip r:embed="rId14"/>
          <a:stretch>
            <a:fillRect/>
          </a:stretch>
        </p:blipFill>
        <p:spPr>
          <a:xfrm>
            <a:off x="220508" y="3367954"/>
            <a:ext cx="2134156" cy="2386583"/>
          </a:xfrm>
          <a:prstGeom prst="rect">
            <a:avLst/>
          </a:prstGeom>
        </p:spPr>
      </p:pic>
      <p:pic>
        <p:nvPicPr>
          <p:cNvPr id="28" name="Picture 27"/>
          <p:cNvPicPr>
            <a:picLocks noChangeAspect="1"/>
          </p:cNvPicPr>
          <p:nvPr/>
        </p:nvPicPr>
        <p:blipFill>
          <a:blip r:embed="rId12"/>
          <a:stretch>
            <a:fillRect/>
          </a:stretch>
        </p:blipFill>
        <p:spPr>
          <a:xfrm>
            <a:off x="1477311" y="5144168"/>
            <a:ext cx="1262135" cy="1491615"/>
          </a:xfrm>
          <a:prstGeom prst="rect">
            <a:avLst/>
          </a:prstGeom>
        </p:spPr>
      </p:pic>
      <p:pic>
        <p:nvPicPr>
          <p:cNvPr id="29" name="Picture 28"/>
          <p:cNvPicPr>
            <a:picLocks noChangeAspect="1"/>
          </p:cNvPicPr>
          <p:nvPr/>
        </p:nvPicPr>
        <p:blipFill>
          <a:blip r:embed="rId15"/>
          <a:stretch>
            <a:fillRect/>
          </a:stretch>
        </p:blipFill>
        <p:spPr>
          <a:xfrm>
            <a:off x="2845209" y="5059671"/>
            <a:ext cx="456790" cy="1248560"/>
          </a:xfrm>
          <a:prstGeom prst="rect">
            <a:avLst/>
          </a:prstGeom>
        </p:spPr>
      </p:pic>
      <p:pic>
        <p:nvPicPr>
          <p:cNvPr id="41" name="Picture 40"/>
          <p:cNvPicPr>
            <a:picLocks noChangeAspect="1"/>
          </p:cNvPicPr>
          <p:nvPr/>
        </p:nvPicPr>
        <p:blipFill>
          <a:blip r:embed="rId16"/>
          <a:stretch>
            <a:fillRect/>
          </a:stretch>
        </p:blipFill>
        <p:spPr>
          <a:xfrm>
            <a:off x="4700130" y="3673611"/>
            <a:ext cx="2386583" cy="1503089"/>
          </a:xfrm>
          <a:prstGeom prst="rect">
            <a:avLst/>
          </a:prstGeom>
        </p:spPr>
      </p:pic>
      <p:grpSp>
        <p:nvGrpSpPr>
          <p:cNvPr id="24" name="Group 23"/>
          <p:cNvGrpSpPr/>
          <p:nvPr/>
        </p:nvGrpSpPr>
        <p:grpSpPr>
          <a:xfrm>
            <a:off x="9983295" y="-81382"/>
            <a:ext cx="953398" cy="1126744"/>
            <a:chOff x="9827324" y="-40038"/>
            <a:chExt cx="934789" cy="1104751"/>
          </a:xfrm>
        </p:grpSpPr>
        <p:pic>
          <p:nvPicPr>
            <p:cNvPr id="25" name="Picture 24"/>
            <p:cNvPicPr>
              <a:picLocks noChangeAspect="1"/>
            </p:cNvPicPr>
            <p:nvPr/>
          </p:nvPicPr>
          <p:blipFill>
            <a:blip r:embed="rId12"/>
            <a:stretch>
              <a:fillRect/>
            </a:stretch>
          </p:blipFill>
          <p:spPr>
            <a:xfrm>
              <a:off x="9827324" y="-40038"/>
              <a:ext cx="934789" cy="1104751"/>
            </a:xfrm>
            <a:prstGeom prst="rect">
              <a:avLst/>
            </a:prstGeom>
          </p:spPr>
        </p:pic>
        <p:pic>
          <p:nvPicPr>
            <p:cNvPr id="40" name="Picture 39"/>
            <p:cNvPicPr>
              <a:picLocks noChangeAspect="1"/>
            </p:cNvPicPr>
            <p:nvPr/>
          </p:nvPicPr>
          <p:blipFill>
            <a:blip r:embed="rId17"/>
            <a:stretch>
              <a:fillRect/>
            </a:stretch>
          </p:blipFill>
          <p:spPr>
            <a:xfrm>
              <a:off x="10368710" y="254515"/>
              <a:ext cx="147937" cy="295874"/>
            </a:xfrm>
            <a:prstGeom prst="rect">
              <a:avLst/>
            </a:prstGeom>
          </p:spPr>
        </p:pic>
      </p:grpSp>
    </p:spTree>
    <p:extLst>
      <p:ext uri="{BB962C8B-B14F-4D97-AF65-F5344CB8AC3E}">
        <p14:creationId xmlns:p14="http://schemas.microsoft.com/office/powerpoint/2010/main" val="4014498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2"/>
          <a:stretch>
            <a:fillRect/>
          </a:stretch>
        </p:blipFill>
        <p:spPr>
          <a:xfrm>
            <a:off x="1947252" y="4229311"/>
            <a:ext cx="2216051" cy="1427948"/>
          </a:xfrm>
          <a:prstGeom prst="rect">
            <a:avLst/>
          </a:prstGeom>
        </p:spPr>
      </p:pic>
      <p:pic>
        <p:nvPicPr>
          <p:cNvPr id="26" name="Picture 25"/>
          <p:cNvPicPr>
            <a:picLocks noChangeAspect="1"/>
          </p:cNvPicPr>
          <p:nvPr/>
        </p:nvPicPr>
        <p:blipFill>
          <a:blip r:embed="rId2"/>
          <a:stretch>
            <a:fillRect/>
          </a:stretch>
        </p:blipFill>
        <p:spPr>
          <a:xfrm>
            <a:off x="2902888" y="4851579"/>
            <a:ext cx="2216051" cy="1427948"/>
          </a:xfrm>
          <a:prstGeom prst="rect">
            <a:avLst/>
          </a:prstGeom>
        </p:spPr>
      </p:pic>
      <p:pic>
        <p:nvPicPr>
          <p:cNvPr id="30" name="Picture 29"/>
          <p:cNvPicPr>
            <a:picLocks noChangeAspect="1"/>
          </p:cNvPicPr>
          <p:nvPr/>
        </p:nvPicPr>
        <p:blipFill>
          <a:blip r:embed="rId3"/>
          <a:stretch>
            <a:fillRect/>
          </a:stretch>
        </p:blipFill>
        <p:spPr>
          <a:xfrm>
            <a:off x="6741963" y="0"/>
            <a:ext cx="5693631" cy="3686004"/>
          </a:xfrm>
          <a:prstGeom prst="rect">
            <a:avLst/>
          </a:prstGeom>
        </p:spPr>
      </p:pic>
      <p:pic>
        <p:nvPicPr>
          <p:cNvPr id="38" name="Picture 37"/>
          <p:cNvPicPr>
            <a:picLocks noChangeAspect="1"/>
          </p:cNvPicPr>
          <p:nvPr/>
        </p:nvPicPr>
        <p:blipFill>
          <a:blip r:embed="rId4"/>
          <a:stretch>
            <a:fillRect/>
          </a:stretch>
        </p:blipFill>
        <p:spPr>
          <a:xfrm>
            <a:off x="8480712" y="272883"/>
            <a:ext cx="3393793" cy="2190741"/>
          </a:xfrm>
          <a:prstGeom prst="rect">
            <a:avLst/>
          </a:prstGeom>
        </p:spPr>
      </p:pic>
      <p:pic>
        <p:nvPicPr>
          <p:cNvPr id="18" name="Picture 17"/>
          <p:cNvPicPr>
            <a:picLocks noChangeAspect="1"/>
          </p:cNvPicPr>
          <p:nvPr/>
        </p:nvPicPr>
        <p:blipFill>
          <a:blip r:embed="rId5"/>
          <a:stretch>
            <a:fillRect/>
          </a:stretch>
        </p:blipFill>
        <p:spPr>
          <a:xfrm>
            <a:off x="3480808" y="1593845"/>
            <a:ext cx="6803891" cy="4396361"/>
          </a:xfrm>
          <a:prstGeom prst="rect">
            <a:avLst/>
          </a:prstGeom>
        </p:spPr>
      </p:pic>
      <p:pic>
        <p:nvPicPr>
          <p:cNvPr id="37" name="Picture 36"/>
          <p:cNvPicPr>
            <a:picLocks noChangeAspect="1"/>
          </p:cNvPicPr>
          <p:nvPr/>
        </p:nvPicPr>
        <p:blipFill>
          <a:blip r:embed="rId6"/>
          <a:stretch>
            <a:fillRect/>
          </a:stretch>
        </p:blipFill>
        <p:spPr>
          <a:xfrm>
            <a:off x="5382639" y="-380971"/>
            <a:ext cx="7408679" cy="4799989"/>
          </a:xfrm>
          <a:prstGeom prst="rect">
            <a:avLst/>
          </a:prstGeom>
        </p:spPr>
      </p:pic>
      <p:pic>
        <p:nvPicPr>
          <p:cNvPr id="16" name="Picture 15"/>
          <p:cNvPicPr>
            <a:picLocks noChangeAspect="1"/>
          </p:cNvPicPr>
          <p:nvPr/>
        </p:nvPicPr>
        <p:blipFill>
          <a:blip r:embed="rId7"/>
          <a:stretch>
            <a:fillRect/>
          </a:stretch>
        </p:blipFill>
        <p:spPr>
          <a:xfrm>
            <a:off x="10359201" y="2574200"/>
            <a:ext cx="1497721" cy="967472"/>
          </a:xfrm>
          <a:prstGeom prst="rect">
            <a:avLst/>
          </a:prstGeom>
        </p:spPr>
      </p:pic>
      <p:pic>
        <p:nvPicPr>
          <p:cNvPr id="21" name="Picture 20"/>
          <p:cNvPicPr>
            <a:picLocks noChangeAspect="1"/>
          </p:cNvPicPr>
          <p:nvPr/>
        </p:nvPicPr>
        <p:blipFill>
          <a:blip r:embed="rId8"/>
          <a:stretch>
            <a:fillRect/>
          </a:stretch>
        </p:blipFill>
        <p:spPr>
          <a:xfrm>
            <a:off x="883" y="3817523"/>
            <a:ext cx="4918370" cy="3186865"/>
          </a:xfrm>
          <a:prstGeom prst="rect">
            <a:avLst/>
          </a:prstGeom>
        </p:spPr>
      </p:pic>
      <p:pic>
        <p:nvPicPr>
          <p:cNvPr id="22" name="Picture 21"/>
          <p:cNvPicPr>
            <a:picLocks noChangeAspect="1"/>
          </p:cNvPicPr>
          <p:nvPr/>
        </p:nvPicPr>
        <p:blipFill>
          <a:blip r:embed="rId9"/>
          <a:stretch>
            <a:fillRect/>
          </a:stretch>
        </p:blipFill>
        <p:spPr>
          <a:xfrm>
            <a:off x="263994" y="5821396"/>
            <a:ext cx="1510715" cy="975671"/>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0"/>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pic>
        <p:nvPicPr>
          <p:cNvPr id="27" name="Picture 26"/>
          <p:cNvPicPr>
            <a:picLocks noChangeAspect="1"/>
          </p:cNvPicPr>
          <p:nvPr/>
        </p:nvPicPr>
        <p:blipFill>
          <a:blip r:embed="rId12"/>
          <a:stretch>
            <a:fillRect/>
          </a:stretch>
        </p:blipFill>
        <p:spPr>
          <a:xfrm>
            <a:off x="220508" y="3367954"/>
            <a:ext cx="2134156" cy="2386583"/>
          </a:xfrm>
          <a:prstGeom prst="rect">
            <a:avLst/>
          </a:prstGeom>
        </p:spPr>
      </p:pic>
      <p:pic>
        <p:nvPicPr>
          <p:cNvPr id="28" name="Picture 27"/>
          <p:cNvPicPr>
            <a:picLocks noChangeAspect="1"/>
          </p:cNvPicPr>
          <p:nvPr/>
        </p:nvPicPr>
        <p:blipFill>
          <a:blip r:embed="rId10"/>
          <a:stretch>
            <a:fillRect/>
          </a:stretch>
        </p:blipFill>
        <p:spPr>
          <a:xfrm>
            <a:off x="1477311" y="5144168"/>
            <a:ext cx="1262135" cy="1491615"/>
          </a:xfrm>
          <a:prstGeom prst="rect">
            <a:avLst/>
          </a:prstGeom>
        </p:spPr>
      </p:pic>
      <p:pic>
        <p:nvPicPr>
          <p:cNvPr id="29" name="Picture 28"/>
          <p:cNvPicPr>
            <a:picLocks noChangeAspect="1"/>
          </p:cNvPicPr>
          <p:nvPr/>
        </p:nvPicPr>
        <p:blipFill>
          <a:blip r:embed="rId13"/>
          <a:stretch>
            <a:fillRect/>
          </a:stretch>
        </p:blipFill>
        <p:spPr>
          <a:xfrm>
            <a:off x="2845209" y="5059671"/>
            <a:ext cx="456790" cy="1248560"/>
          </a:xfrm>
          <a:prstGeom prst="rect">
            <a:avLst/>
          </a:prstGeom>
        </p:spPr>
      </p:pic>
      <p:grpSp>
        <p:nvGrpSpPr>
          <p:cNvPr id="41" name="Group 40"/>
          <p:cNvGrpSpPr/>
          <p:nvPr/>
        </p:nvGrpSpPr>
        <p:grpSpPr>
          <a:xfrm>
            <a:off x="2659517" y="-1004414"/>
            <a:ext cx="2766303" cy="4120553"/>
            <a:chOff x="768089" y="-1605208"/>
            <a:chExt cx="3768750" cy="5613751"/>
          </a:xfrm>
        </p:grpSpPr>
        <p:pic>
          <p:nvPicPr>
            <p:cNvPr id="42" name="Picture 41"/>
            <p:cNvPicPr>
              <a:picLocks noChangeAspect="1"/>
            </p:cNvPicPr>
            <p:nvPr/>
          </p:nvPicPr>
          <p:blipFill>
            <a:blip r:embed="rId14"/>
            <a:stretch>
              <a:fillRect/>
            </a:stretch>
          </p:blipFill>
          <p:spPr>
            <a:xfrm>
              <a:off x="768089" y="-1605208"/>
              <a:ext cx="3768750" cy="5613751"/>
            </a:xfrm>
            <a:prstGeom prst="rect">
              <a:avLst/>
            </a:prstGeom>
          </p:spPr>
        </p:pic>
        <p:pic>
          <p:nvPicPr>
            <p:cNvPr id="43" name="Picture 42"/>
            <p:cNvPicPr>
              <a:picLocks noChangeAspect="1"/>
            </p:cNvPicPr>
            <p:nvPr/>
          </p:nvPicPr>
          <p:blipFill>
            <a:blip r:embed="rId15"/>
            <a:stretch>
              <a:fillRect/>
            </a:stretch>
          </p:blipFill>
          <p:spPr>
            <a:xfrm>
              <a:off x="1755198" y="534480"/>
              <a:ext cx="1361250" cy="1800000"/>
            </a:xfrm>
            <a:prstGeom prst="rect">
              <a:avLst/>
            </a:prstGeom>
          </p:spPr>
        </p:pic>
      </p:grpSp>
      <p:grpSp>
        <p:nvGrpSpPr>
          <p:cNvPr id="47" name="Group 46"/>
          <p:cNvGrpSpPr/>
          <p:nvPr/>
        </p:nvGrpSpPr>
        <p:grpSpPr>
          <a:xfrm>
            <a:off x="5312996" y="727563"/>
            <a:ext cx="2766303" cy="4120553"/>
            <a:chOff x="768089" y="-1605208"/>
            <a:chExt cx="3768750" cy="5613751"/>
          </a:xfrm>
        </p:grpSpPr>
        <p:pic>
          <p:nvPicPr>
            <p:cNvPr id="48" name="Picture 47"/>
            <p:cNvPicPr>
              <a:picLocks noChangeAspect="1"/>
            </p:cNvPicPr>
            <p:nvPr/>
          </p:nvPicPr>
          <p:blipFill>
            <a:blip r:embed="rId14"/>
            <a:stretch>
              <a:fillRect/>
            </a:stretch>
          </p:blipFill>
          <p:spPr>
            <a:xfrm>
              <a:off x="768089" y="-1605208"/>
              <a:ext cx="3768750" cy="5613751"/>
            </a:xfrm>
            <a:prstGeom prst="rect">
              <a:avLst/>
            </a:prstGeom>
          </p:spPr>
        </p:pic>
        <p:pic>
          <p:nvPicPr>
            <p:cNvPr id="49" name="Picture 48"/>
            <p:cNvPicPr>
              <a:picLocks noChangeAspect="1"/>
            </p:cNvPicPr>
            <p:nvPr/>
          </p:nvPicPr>
          <p:blipFill>
            <a:blip r:embed="rId15"/>
            <a:stretch>
              <a:fillRect/>
            </a:stretch>
          </p:blipFill>
          <p:spPr>
            <a:xfrm>
              <a:off x="1755198" y="534480"/>
              <a:ext cx="1361250" cy="1800000"/>
            </a:xfrm>
            <a:prstGeom prst="rect">
              <a:avLst/>
            </a:prstGeom>
          </p:spPr>
        </p:pic>
      </p:grpSp>
      <p:grpSp>
        <p:nvGrpSpPr>
          <p:cNvPr id="50" name="Group 49"/>
          <p:cNvGrpSpPr/>
          <p:nvPr/>
        </p:nvGrpSpPr>
        <p:grpSpPr>
          <a:xfrm>
            <a:off x="7933166" y="2470644"/>
            <a:ext cx="2766303" cy="4120553"/>
            <a:chOff x="768089" y="-1605208"/>
            <a:chExt cx="3768750" cy="5613751"/>
          </a:xfrm>
        </p:grpSpPr>
        <p:pic>
          <p:nvPicPr>
            <p:cNvPr id="51" name="Picture 50"/>
            <p:cNvPicPr>
              <a:picLocks noChangeAspect="1"/>
            </p:cNvPicPr>
            <p:nvPr/>
          </p:nvPicPr>
          <p:blipFill>
            <a:blip r:embed="rId14"/>
            <a:stretch>
              <a:fillRect/>
            </a:stretch>
          </p:blipFill>
          <p:spPr>
            <a:xfrm>
              <a:off x="768089" y="-1605208"/>
              <a:ext cx="3768750" cy="5613751"/>
            </a:xfrm>
            <a:prstGeom prst="rect">
              <a:avLst/>
            </a:prstGeom>
          </p:spPr>
        </p:pic>
        <p:pic>
          <p:nvPicPr>
            <p:cNvPr id="52" name="Picture 51"/>
            <p:cNvPicPr>
              <a:picLocks noChangeAspect="1"/>
            </p:cNvPicPr>
            <p:nvPr/>
          </p:nvPicPr>
          <p:blipFill>
            <a:blip r:embed="rId15"/>
            <a:stretch>
              <a:fillRect/>
            </a:stretch>
          </p:blipFill>
          <p:spPr>
            <a:xfrm>
              <a:off x="1755198" y="534480"/>
              <a:ext cx="1361250" cy="1800000"/>
            </a:xfrm>
            <a:prstGeom prst="rect">
              <a:avLst/>
            </a:prstGeom>
          </p:spPr>
        </p:pic>
      </p:grpSp>
      <p:pic>
        <p:nvPicPr>
          <p:cNvPr id="54" name="Picture 53"/>
          <p:cNvPicPr>
            <a:picLocks noChangeAspect="1"/>
          </p:cNvPicPr>
          <p:nvPr/>
        </p:nvPicPr>
        <p:blipFill>
          <a:blip r:embed="rId16"/>
          <a:stretch>
            <a:fillRect/>
          </a:stretch>
        </p:blipFill>
        <p:spPr>
          <a:xfrm>
            <a:off x="4700130" y="3673611"/>
            <a:ext cx="2386583" cy="1503089"/>
          </a:xfrm>
          <a:prstGeom prst="rect">
            <a:avLst/>
          </a:prstGeom>
        </p:spPr>
      </p:pic>
      <p:sp>
        <p:nvSpPr>
          <p:cNvPr id="39" name="TextBox 38"/>
          <p:cNvSpPr txBox="1"/>
          <p:nvPr/>
        </p:nvSpPr>
        <p:spPr>
          <a:xfrm>
            <a:off x="593473" y="1690978"/>
            <a:ext cx="3672126" cy="734534"/>
          </a:xfrm>
          <a:prstGeom prst="rect">
            <a:avLst/>
          </a:prstGeom>
          <a:noFill/>
        </p:spPr>
        <p:txBody>
          <a:bodyPr wrap="square" rtlCol="0">
            <a:spAutoFit/>
          </a:bodyPr>
          <a:lstStyle/>
          <a:p>
            <a:pPr defTabSz="932597"/>
            <a:r>
              <a:rPr lang="en-US" sz="4080" dirty="0" err="1">
                <a:solidFill>
                  <a:srgbClr val="FFFFFF"/>
                </a:solidFill>
                <a:latin typeface="Segoe UI Light" panose="020B0502040204020203" pitchFamily="34" charset="0"/>
                <a:cs typeface="Segoe UI Light" panose="020B0502040204020203" pitchFamily="34" charset="0"/>
              </a:rPr>
              <a:t>AutoScale</a:t>
            </a:r>
            <a:endParaRPr lang="en-US" sz="4080" dirty="0">
              <a:solidFill>
                <a:srgbClr val="FFFFFF"/>
              </a:solidFill>
              <a:latin typeface="Segoe UI Light" panose="020B0502040204020203" pitchFamily="34" charset="0"/>
              <a:cs typeface="Segoe UI Light" panose="020B0502040204020203" pitchFamily="34" charset="0"/>
            </a:endParaRPr>
          </a:p>
        </p:txBody>
      </p:sp>
      <p:grpSp>
        <p:nvGrpSpPr>
          <p:cNvPr id="31" name="Group 30"/>
          <p:cNvGrpSpPr/>
          <p:nvPr/>
        </p:nvGrpSpPr>
        <p:grpSpPr>
          <a:xfrm>
            <a:off x="9983295" y="-81382"/>
            <a:ext cx="953398" cy="1126744"/>
            <a:chOff x="9827324" y="-40038"/>
            <a:chExt cx="934789" cy="1104751"/>
          </a:xfrm>
        </p:grpSpPr>
        <p:pic>
          <p:nvPicPr>
            <p:cNvPr id="40" name="Picture 39"/>
            <p:cNvPicPr>
              <a:picLocks noChangeAspect="1"/>
            </p:cNvPicPr>
            <p:nvPr/>
          </p:nvPicPr>
          <p:blipFill>
            <a:blip r:embed="rId10"/>
            <a:stretch>
              <a:fillRect/>
            </a:stretch>
          </p:blipFill>
          <p:spPr>
            <a:xfrm>
              <a:off x="9827324" y="-40038"/>
              <a:ext cx="934789" cy="1104751"/>
            </a:xfrm>
            <a:prstGeom prst="rect">
              <a:avLst/>
            </a:prstGeom>
          </p:spPr>
        </p:pic>
        <p:pic>
          <p:nvPicPr>
            <p:cNvPr id="44" name="Picture 43"/>
            <p:cNvPicPr>
              <a:picLocks noChangeAspect="1"/>
            </p:cNvPicPr>
            <p:nvPr/>
          </p:nvPicPr>
          <p:blipFill>
            <a:blip r:embed="rId17"/>
            <a:stretch>
              <a:fillRect/>
            </a:stretch>
          </p:blipFill>
          <p:spPr>
            <a:xfrm>
              <a:off x="10368710" y="254515"/>
              <a:ext cx="147937" cy="295874"/>
            </a:xfrm>
            <a:prstGeom prst="rect">
              <a:avLst/>
            </a:prstGeom>
          </p:spPr>
        </p:pic>
      </p:grpSp>
    </p:spTree>
    <p:extLst>
      <p:ext uri="{BB962C8B-B14F-4D97-AF65-F5344CB8AC3E}">
        <p14:creationId xmlns:p14="http://schemas.microsoft.com/office/powerpoint/2010/main" val="177830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par>
                                <p:cTn id="12" presetID="10" presetClass="entr" presetSubtype="0" fill="hold" nodeType="withEffect">
                                  <p:stCondLst>
                                    <p:cond delay="25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a:blip r:embed="rId2"/>
          <a:stretch>
            <a:fillRect/>
          </a:stretch>
        </p:blipFill>
        <p:spPr>
          <a:xfrm>
            <a:off x="5382639" y="-380971"/>
            <a:ext cx="7408679" cy="4799989"/>
          </a:xfrm>
          <a:prstGeom prst="rect">
            <a:avLst/>
          </a:prstGeom>
        </p:spPr>
      </p:pic>
      <p:grpSp>
        <p:nvGrpSpPr>
          <p:cNvPr id="39" name="Group 38"/>
          <p:cNvGrpSpPr/>
          <p:nvPr/>
        </p:nvGrpSpPr>
        <p:grpSpPr>
          <a:xfrm>
            <a:off x="28244" y="-2725288"/>
            <a:ext cx="2766303" cy="4120553"/>
            <a:chOff x="768089" y="-1605208"/>
            <a:chExt cx="3768750" cy="5613751"/>
          </a:xfrm>
        </p:grpSpPr>
        <p:pic>
          <p:nvPicPr>
            <p:cNvPr id="44" name="Picture 43"/>
            <p:cNvPicPr>
              <a:picLocks noChangeAspect="1"/>
            </p:cNvPicPr>
            <p:nvPr/>
          </p:nvPicPr>
          <p:blipFill>
            <a:blip r:embed="rId3"/>
            <a:stretch>
              <a:fillRect/>
            </a:stretch>
          </p:blipFill>
          <p:spPr>
            <a:xfrm>
              <a:off x="768089" y="-1605208"/>
              <a:ext cx="3768750" cy="5613751"/>
            </a:xfrm>
            <a:prstGeom prst="rect">
              <a:avLst/>
            </a:prstGeom>
          </p:spPr>
        </p:pic>
        <p:pic>
          <p:nvPicPr>
            <p:cNvPr id="45" name="Picture 44"/>
            <p:cNvPicPr>
              <a:picLocks noChangeAspect="1"/>
            </p:cNvPicPr>
            <p:nvPr/>
          </p:nvPicPr>
          <p:blipFill>
            <a:blip r:embed="rId4"/>
            <a:stretch>
              <a:fillRect/>
            </a:stretch>
          </p:blipFill>
          <p:spPr>
            <a:xfrm>
              <a:off x="1755198" y="534480"/>
              <a:ext cx="1361250" cy="1800000"/>
            </a:xfrm>
            <a:prstGeom prst="rect">
              <a:avLst/>
            </a:prstGeom>
          </p:spPr>
        </p:pic>
      </p:grpSp>
      <p:pic>
        <p:nvPicPr>
          <p:cNvPr id="26" name="Picture 25"/>
          <p:cNvPicPr>
            <a:picLocks noChangeAspect="1"/>
          </p:cNvPicPr>
          <p:nvPr/>
        </p:nvPicPr>
        <p:blipFill>
          <a:blip r:embed="rId5"/>
          <a:stretch>
            <a:fillRect/>
          </a:stretch>
        </p:blipFill>
        <p:spPr>
          <a:xfrm>
            <a:off x="2902888" y="4851579"/>
            <a:ext cx="2216051" cy="1427948"/>
          </a:xfrm>
          <a:prstGeom prst="rect">
            <a:avLst/>
          </a:prstGeom>
        </p:spPr>
      </p:pic>
      <p:pic>
        <p:nvPicPr>
          <p:cNvPr id="30" name="Picture 29"/>
          <p:cNvPicPr>
            <a:picLocks noChangeAspect="1"/>
          </p:cNvPicPr>
          <p:nvPr/>
        </p:nvPicPr>
        <p:blipFill>
          <a:blip r:embed="rId6"/>
          <a:stretch>
            <a:fillRect/>
          </a:stretch>
        </p:blipFill>
        <p:spPr>
          <a:xfrm>
            <a:off x="6741963" y="0"/>
            <a:ext cx="5693631" cy="3686004"/>
          </a:xfrm>
          <a:prstGeom prst="rect">
            <a:avLst/>
          </a:prstGeom>
        </p:spPr>
      </p:pic>
      <p:pic>
        <p:nvPicPr>
          <p:cNvPr id="38" name="Picture 37"/>
          <p:cNvPicPr>
            <a:picLocks noChangeAspect="1"/>
          </p:cNvPicPr>
          <p:nvPr/>
        </p:nvPicPr>
        <p:blipFill>
          <a:blip r:embed="rId7"/>
          <a:stretch>
            <a:fillRect/>
          </a:stretch>
        </p:blipFill>
        <p:spPr>
          <a:xfrm>
            <a:off x="8480712" y="272883"/>
            <a:ext cx="3393793" cy="2190741"/>
          </a:xfrm>
          <a:prstGeom prst="rect">
            <a:avLst/>
          </a:prstGeom>
        </p:spPr>
      </p:pic>
      <p:pic>
        <p:nvPicPr>
          <p:cNvPr id="18" name="Picture 17"/>
          <p:cNvPicPr>
            <a:picLocks noChangeAspect="1"/>
          </p:cNvPicPr>
          <p:nvPr/>
        </p:nvPicPr>
        <p:blipFill>
          <a:blip r:embed="rId8"/>
          <a:stretch>
            <a:fillRect/>
          </a:stretch>
        </p:blipFill>
        <p:spPr>
          <a:xfrm>
            <a:off x="3480808" y="1593845"/>
            <a:ext cx="6803891" cy="4396361"/>
          </a:xfrm>
          <a:prstGeom prst="rect">
            <a:avLst/>
          </a:prstGeom>
        </p:spPr>
      </p:pic>
      <p:pic>
        <p:nvPicPr>
          <p:cNvPr id="16" name="Picture 15"/>
          <p:cNvPicPr>
            <a:picLocks noChangeAspect="1"/>
          </p:cNvPicPr>
          <p:nvPr/>
        </p:nvPicPr>
        <p:blipFill>
          <a:blip r:embed="rId9"/>
          <a:stretch>
            <a:fillRect/>
          </a:stretch>
        </p:blipFill>
        <p:spPr>
          <a:xfrm>
            <a:off x="10359201" y="2574200"/>
            <a:ext cx="1497721" cy="967472"/>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0"/>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grpSp>
        <p:nvGrpSpPr>
          <p:cNvPr id="41" name="Group 40"/>
          <p:cNvGrpSpPr/>
          <p:nvPr/>
        </p:nvGrpSpPr>
        <p:grpSpPr>
          <a:xfrm>
            <a:off x="2659517" y="-1004414"/>
            <a:ext cx="2766303" cy="4120553"/>
            <a:chOff x="768089" y="-1605208"/>
            <a:chExt cx="3768750" cy="5613751"/>
          </a:xfrm>
        </p:grpSpPr>
        <p:pic>
          <p:nvPicPr>
            <p:cNvPr id="42" name="Picture 41"/>
            <p:cNvPicPr>
              <a:picLocks noChangeAspect="1"/>
            </p:cNvPicPr>
            <p:nvPr/>
          </p:nvPicPr>
          <p:blipFill>
            <a:blip r:embed="rId3"/>
            <a:stretch>
              <a:fillRect/>
            </a:stretch>
          </p:blipFill>
          <p:spPr>
            <a:xfrm>
              <a:off x="768089" y="-1605208"/>
              <a:ext cx="3768750" cy="5613751"/>
            </a:xfrm>
            <a:prstGeom prst="rect">
              <a:avLst/>
            </a:prstGeom>
          </p:spPr>
        </p:pic>
        <p:pic>
          <p:nvPicPr>
            <p:cNvPr id="43" name="Picture 42"/>
            <p:cNvPicPr>
              <a:picLocks noChangeAspect="1"/>
            </p:cNvPicPr>
            <p:nvPr/>
          </p:nvPicPr>
          <p:blipFill>
            <a:blip r:embed="rId4"/>
            <a:stretch>
              <a:fillRect/>
            </a:stretch>
          </p:blipFill>
          <p:spPr>
            <a:xfrm>
              <a:off x="1755198" y="534480"/>
              <a:ext cx="1361250" cy="1800000"/>
            </a:xfrm>
            <a:prstGeom prst="rect">
              <a:avLst/>
            </a:prstGeom>
          </p:spPr>
        </p:pic>
      </p:grpSp>
      <p:grpSp>
        <p:nvGrpSpPr>
          <p:cNvPr id="47" name="Group 46"/>
          <p:cNvGrpSpPr/>
          <p:nvPr/>
        </p:nvGrpSpPr>
        <p:grpSpPr>
          <a:xfrm>
            <a:off x="5312996" y="727563"/>
            <a:ext cx="2766303" cy="4120553"/>
            <a:chOff x="768089" y="-1605208"/>
            <a:chExt cx="3768750" cy="5613751"/>
          </a:xfrm>
        </p:grpSpPr>
        <p:pic>
          <p:nvPicPr>
            <p:cNvPr id="48" name="Picture 47"/>
            <p:cNvPicPr>
              <a:picLocks noChangeAspect="1"/>
            </p:cNvPicPr>
            <p:nvPr/>
          </p:nvPicPr>
          <p:blipFill>
            <a:blip r:embed="rId3"/>
            <a:stretch>
              <a:fillRect/>
            </a:stretch>
          </p:blipFill>
          <p:spPr>
            <a:xfrm>
              <a:off x="768089" y="-1605208"/>
              <a:ext cx="3768750" cy="5613751"/>
            </a:xfrm>
            <a:prstGeom prst="rect">
              <a:avLst/>
            </a:prstGeom>
          </p:spPr>
        </p:pic>
        <p:pic>
          <p:nvPicPr>
            <p:cNvPr id="49" name="Picture 48"/>
            <p:cNvPicPr>
              <a:picLocks noChangeAspect="1"/>
            </p:cNvPicPr>
            <p:nvPr/>
          </p:nvPicPr>
          <p:blipFill>
            <a:blip r:embed="rId4"/>
            <a:stretch>
              <a:fillRect/>
            </a:stretch>
          </p:blipFill>
          <p:spPr>
            <a:xfrm>
              <a:off x="1755198" y="534480"/>
              <a:ext cx="1361250" cy="1800000"/>
            </a:xfrm>
            <a:prstGeom prst="rect">
              <a:avLst/>
            </a:prstGeom>
          </p:spPr>
        </p:pic>
      </p:grpSp>
      <p:grpSp>
        <p:nvGrpSpPr>
          <p:cNvPr id="50" name="Group 49"/>
          <p:cNvGrpSpPr/>
          <p:nvPr/>
        </p:nvGrpSpPr>
        <p:grpSpPr>
          <a:xfrm>
            <a:off x="7933166" y="2470644"/>
            <a:ext cx="2766303" cy="4120553"/>
            <a:chOff x="768089" y="-1605208"/>
            <a:chExt cx="3768750" cy="5613751"/>
          </a:xfrm>
        </p:grpSpPr>
        <p:pic>
          <p:nvPicPr>
            <p:cNvPr id="51" name="Picture 50"/>
            <p:cNvPicPr>
              <a:picLocks noChangeAspect="1"/>
            </p:cNvPicPr>
            <p:nvPr/>
          </p:nvPicPr>
          <p:blipFill>
            <a:blip r:embed="rId3"/>
            <a:stretch>
              <a:fillRect/>
            </a:stretch>
          </p:blipFill>
          <p:spPr>
            <a:xfrm>
              <a:off x="768089" y="-1605208"/>
              <a:ext cx="3768750" cy="5613751"/>
            </a:xfrm>
            <a:prstGeom prst="rect">
              <a:avLst/>
            </a:prstGeom>
          </p:spPr>
        </p:pic>
        <p:pic>
          <p:nvPicPr>
            <p:cNvPr id="52" name="Picture 51"/>
            <p:cNvPicPr>
              <a:picLocks noChangeAspect="1"/>
            </p:cNvPicPr>
            <p:nvPr/>
          </p:nvPicPr>
          <p:blipFill>
            <a:blip r:embed="rId4"/>
            <a:stretch>
              <a:fillRect/>
            </a:stretch>
          </p:blipFill>
          <p:spPr>
            <a:xfrm>
              <a:off x="1755198" y="534480"/>
              <a:ext cx="1361250" cy="1800000"/>
            </a:xfrm>
            <a:prstGeom prst="rect">
              <a:avLst/>
            </a:prstGeom>
          </p:spPr>
        </p:pic>
      </p:grpSp>
      <p:grpSp>
        <p:nvGrpSpPr>
          <p:cNvPr id="46" name="Group 45"/>
          <p:cNvGrpSpPr/>
          <p:nvPr/>
        </p:nvGrpSpPr>
        <p:grpSpPr>
          <a:xfrm>
            <a:off x="10564440" y="4213725"/>
            <a:ext cx="2766303" cy="4120553"/>
            <a:chOff x="768089" y="-1605208"/>
            <a:chExt cx="3768750" cy="5613751"/>
          </a:xfrm>
        </p:grpSpPr>
        <p:pic>
          <p:nvPicPr>
            <p:cNvPr id="54" name="Picture 53"/>
            <p:cNvPicPr>
              <a:picLocks noChangeAspect="1"/>
            </p:cNvPicPr>
            <p:nvPr/>
          </p:nvPicPr>
          <p:blipFill>
            <a:blip r:embed="rId3"/>
            <a:stretch>
              <a:fillRect/>
            </a:stretch>
          </p:blipFill>
          <p:spPr>
            <a:xfrm>
              <a:off x="768089" y="-1605208"/>
              <a:ext cx="3768750" cy="5613751"/>
            </a:xfrm>
            <a:prstGeom prst="rect">
              <a:avLst/>
            </a:prstGeom>
          </p:spPr>
        </p:pic>
        <p:pic>
          <p:nvPicPr>
            <p:cNvPr id="55" name="Picture 54"/>
            <p:cNvPicPr>
              <a:picLocks noChangeAspect="1"/>
            </p:cNvPicPr>
            <p:nvPr/>
          </p:nvPicPr>
          <p:blipFill>
            <a:blip r:embed="rId4"/>
            <a:stretch>
              <a:fillRect/>
            </a:stretch>
          </p:blipFill>
          <p:spPr>
            <a:xfrm>
              <a:off x="1755198" y="534480"/>
              <a:ext cx="1361250" cy="1800000"/>
            </a:xfrm>
            <a:prstGeom prst="rect">
              <a:avLst/>
            </a:prstGeom>
          </p:spPr>
        </p:pic>
      </p:grpSp>
      <p:grpSp>
        <p:nvGrpSpPr>
          <p:cNvPr id="56" name="Group 55"/>
          <p:cNvGrpSpPr/>
          <p:nvPr/>
        </p:nvGrpSpPr>
        <p:grpSpPr>
          <a:xfrm>
            <a:off x="2659517" y="-3480253"/>
            <a:ext cx="2766303" cy="4120553"/>
            <a:chOff x="768089" y="-1605208"/>
            <a:chExt cx="3768750" cy="5613751"/>
          </a:xfrm>
        </p:grpSpPr>
        <p:pic>
          <p:nvPicPr>
            <p:cNvPr id="57" name="Picture 56"/>
            <p:cNvPicPr>
              <a:picLocks noChangeAspect="1"/>
            </p:cNvPicPr>
            <p:nvPr/>
          </p:nvPicPr>
          <p:blipFill>
            <a:blip r:embed="rId3"/>
            <a:stretch>
              <a:fillRect/>
            </a:stretch>
          </p:blipFill>
          <p:spPr>
            <a:xfrm>
              <a:off x="768089" y="-1605208"/>
              <a:ext cx="3768750" cy="5613751"/>
            </a:xfrm>
            <a:prstGeom prst="rect">
              <a:avLst/>
            </a:prstGeom>
          </p:spPr>
        </p:pic>
        <p:pic>
          <p:nvPicPr>
            <p:cNvPr id="58" name="Picture 57"/>
            <p:cNvPicPr>
              <a:picLocks noChangeAspect="1"/>
            </p:cNvPicPr>
            <p:nvPr/>
          </p:nvPicPr>
          <p:blipFill>
            <a:blip r:embed="rId4"/>
            <a:stretch>
              <a:fillRect/>
            </a:stretch>
          </p:blipFill>
          <p:spPr>
            <a:xfrm>
              <a:off x="1755198" y="534480"/>
              <a:ext cx="1361250" cy="1800000"/>
            </a:xfrm>
            <a:prstGeom prst="rect">
              <a:avLst/>
            </a:prstGeom>
          </p:spPr>
        </p:pic>
      </p:grpSp>
      <p:grpSp>
        <p:nvGrpSpPr>
          <p:cNvPr id="59" name="Group 58"/>
          <p:cNvGrpSpPr/>
          <p:nvPr/>
        </p:nvGrpSpPr>
        <p:grpSpPr>
          <a:xfrm>
            <a:off x="5312996" y="-1748276"/>
            <a:ext cx="2766303" cy="4120553"/>
            <a:chOff x="768089" y="-1605208"/>
            <a:chExt cx="3768750" cy="5613751"/>
          </a:xfrm>
        </p:grpSpPr>
        <p:pic>
          <p:nvPicPr>
            <p:cNvPr id="60" name="Picture 59"/>
            <p:cNvPicPr>
              <a:picLocks noChangeAspect="1"/>
            </p:cNvPicPr>
            <p:nvPr/>
          </p:nvPicPr>
          <p:blipFill>
            <a:blip r:embed="rId3"/>
            <a:stretch>
              <a:fillRect/>
            </a:stretch>
          </p:blipFill>
          <p:spPr>
            <a:xfrm>
              <a:off x="768089" y="-1605208"/>
              <a:ext cx="3768750" cy="5613751"/>
            </a:xfrm>
            <a:prstGeom prst="rect">
              <a:avLst/>
            </a:prstGeom>
          </p:spPr>
        </p:pic>
        <p:pic>
          <p:nvPicPr>
            <p:cNvPr id="61" name="Picture 60"/>
            <p:cNvPicPr>
              <a:picLocks noChangeAspect="1"/>
            </p:cNvPicPr>
            <p:nvPr/>
          </p:nvPicPr>
          <p:blipFill>
            <a:blip r:embed="rId4"/>
            <a:stretch>
              <a:fillRect/>
            </a:stretch>
          </p:blipFill>
          <p:spPr>
            <a:xfrm>
              <a:off x="1755198" y="534480"/>
              <a:ext cx="1361250" cy="1800000"/>
            </a:xfrm>
            <a:prstGeom prst="rect">
              <a:avLst/>
            </a:prstGeom>
          </p:spPr>
        </p:pic>
      </p:grpSp>
      <p:grpSp>
        <p:nvGrpSpPr>
          <p:cNvPr id="62" name="Group 61"/>
          <p:cNvGrpSpPr/>
          <p:nvPr/>
        </p:nvGrpSpPr>
        <p:grpSpPr>
          <a:xfrm>
            <a:off x="7933166" y="-5195"/>
            <a:ext cx="2766303" cy="4120553"/>
            <a:chOff x="768089" y="-1605208"/>
            <a:chExt cx="3768750" cy="5613751"/>
          </a:xfrm>
        </p:grpSpPr>
        <p:pic>
          <p:nvPicPr>
            <p:cNvPr id="63" name="Picture 62"/>
            <p:cNvPicPr>
              <a:picLocks noChangeAspect="1"/>
            </p:cNvPicPr>
            <p:nvPr/>
          </p:nvPicPr>
          <p:blipFill>
            <a:blip r:embed="rId3"/>
            <a:stretch>
              <a:fillRect/>
            </a:stretch>
          </p:blipFill>
          <p:spPr>
            <a:xfrm>
              <a:off x="768089" y="-1605208"/>
              <a:ext cx="3768750" cy="5613751"/>
            </a:xfrm>
            <a:prstGeom prst="rect">
              <a:avLst/>
            </a:prstGeom>
          </p:spPr>
        </p:pic>
        <p:pic>
          <p:nvPicPr>
            <p:cNvPr id="64" name="Picture 63"/>
            <p:cNvPicPr>
              <a:picLocks noChangeAspect="1"/>
            </p:cNvPicPr>
            <p:nvPr/>
          </p:nvPicPr>
          <p:blipFill>
            <a:blip r:embed="rId4"/>
            <a:stretch>
              <a:fillRect/>
            </a:stretch>
          </p:blipFill>
          <p:spPr>
            <a:xfrm>
              <a:off x="1755198" y="534480"/>
              <a:ext cx="1361250" cy="1800000"/>
            </a:xfrm>
            <a:prstGeom prst="rect">
              <a:avLst/>
            </a:prstGeom>
          </p:spPr>
        </p:pic>
      </p:grpSp>
      <p:grpSp>
        <p:nvGrpSpPr>
          <p:cNvPr id="65" name="Group 64"/>
          <p:cNvGrpSpPr/>
          <p:nvPr/>
        </p:nvGrpSpPr>
        <p:grpSpPr>
          <a:xfrm>
            <a:off x="10564440" y="1737886"/>
            <a:ext cx="2766303" cy="4120553"/>
            <a:chOff x="768089" y="-1605208"/>
            <a:chExt cx="3768750" cy="5613751"/>
          </a:xfrm>
        </p:grpSpPr>
        <p:pic>
          <p:nvPicPr>
            <p:cNvPr id="66" name="Picture 65"/>
            <p:cNvPicPr>
              <a:picLocks noChangeAspect="1"/>
            </p:cNvPicPr>
            <p:nvPr/>
          </p:nvPicPr>
          <p:blipFill>
            <a:blip r:embed="rId3"/>
            <a:stretch>
              <a:fillRect/>
            </a:stretch>
          </p:blipFill>
          <p:spPr>
            <a:xfrm>
              <a:off x="768089" y="-1605208"/>
              <a:ext cx="3768750" cy="5613751"/>
            </a:xfrm>
            <a:prstGeom prst="rect">
              <a:avLst/>
            </a:prstGeom>
          </p:spPr>
        </p:pic>
        <p:pic>
          <p:nvPicPr>
            <p:cNvPr id="67" name="Picture 66"/>
            <p:cNvPicPr>
              <a:picLocks noChangeAspect="1"/>
            </p:cNvPicPr>
            <p:nvPr/>
          </p:nvPicPr>
          <p:blipFill>
            <a:blip r:embed="rId4"/>
            <a:stretch>
              <a:fillRect/>
            </a:stretch>
          </p:blipFill>
          <p:spPr>
            <a:xfrm>
              <a:off x="1755198" y="534480"/>
              <a:ext cx="1361250" cy="1800000"/>
            </a:xfrm>
            <a:prstGeom prst="rect">
              <a:avLst/>
            </a:prstGeom>
          </p:spPr>
        </p:pic>
      </p:grpSp>
      <p:pic>
        <p:nvPicPr>
          <p:cNvPr id="77" name="Picture 76"/>
          <p:cNvPicPr>
            <a:picLocks noChangeAspect="1"/>
          </p:cNvPicPr>
          <p:nvPr/>
        </p:nvPicPr>
        <p:blipFill>
          <a:blip r:embed="rId5"/>
          <a:stretch>
            <a:fillRect/>
          </a:stretch>
        </p:blipFill>
        <p:spPr>
          <a:xfrm>
            <a:off x="3835018" y="5450692"/>
            <a:ext cx="2216051" cy="1427948"/>
          </a:xfrm>
          <a:prstGeom prst="rect">
            <a:avLst/>
          </a:prstGeom>
        </p:spPr>
      </p:pic>
      <p:pic>
        <p:nvPicPr>
          <p:cNvPr id="78" name="Picture 77"/>
          <p:cNvPicPr>
            <a:picLocks noChangeAspect="1"/>
          </p:cNvPicPr>
          <p:nvPr/>
        </p:nvPicPr>
        <p:blipFill>
          <a:blip r:embed="rId5"/>
          <a:stretch>
            <a:fillRect/>
          </a:stretch>
        </p:blipFill>
        <p:spPr>
          <a:xfrm>
            <a:off x="1947252" y="4229311"/>
            <a:ext cx="2216051" cy="1427948"/>
          </a:xfrm>
          <a:prstGeom prst="rect">
            <a:avLst/>
          </a:prstGeom>
        </p:spPr>
      </p:pic>
      <p:pic>
        <p:nvPicPr>
          <p:cNvPr id="79" name="Picture 78"/>
          <p:cNvPicPr>
            <a:picLocks noChangeAspect="1"/>
          </p:cNvPicPr>
          <p:nvPr/>
        </p:nvPicPr>
        <p:blipFill>
          <a:blip r:embed="rId12"/>
          <a:stretch>
            <a:fillRect/>
          </a:stretch>
        </p:blipFill>
        <p:spPr>
          <a:xfrm>
            <a:off x="883" y="3817523"/>
            <a:ext cx="4918370" cy="3186865"/>
          </a:xfrm>
          <a:prstGeom prst="rect">
            <a:avLst/>
          </a:prstGeom>
        </p:spPr>
      </p:pic>
      <p:pic>
        <p:nvPicPr>
          <p:cNvPr id="80" name="Picture 79"/>
          <p:cNvPicPr>
            <a:picLocks noChangeAspect="1"/>
          </p:cNvPicPr>
          <p:nvPr/>
        </p:nvPicPr>
        <p:blipFill>
          <a:blip r:embed="rId13"/>
          <a:stretch>
            <a:fillRect/>
          </a:stretch>
        </p:blipFill>
        <p:spPr>
          <a:xfrm>
            <a:off x="263994" y="5821396"/>
            <a:ext cx="1510715" cy="975671"/>
          </a:xfrm>
          <a:prstGeom prst="rect">
            <a:avLst/>
          </a:prstGeom>
        </p:spPr>
      </p:pic>
      <p:pic>
        <p:nvPicPr>
          <p:cNvPr id="81" name="Picture 80"/>
          <p:cNvPicPr>
            <a:picLocks noChangeAspect="1"/>
          </p:cNvPicPr>
          <p:nvPr/>
        </p:nvPicPr>
        <p:blipFill>
          <a:blip r:embed="rId14"/>
          <a:stretch>
            <a:fillRect/>
          </a:stretch>
        </p:blipFill>
        <p:spPr>
          <a:xfrm>
            <a:off x="220508" y="3367954"/>
            <a:ext cx="2134156" cy="2386583"/>
          </a:xfrm>
          <a:prstGeom prst="rect">
            <a:avLst/>
          </a:prstGeom>
        </p:spPr>
      </p:pic>
      <p:pic>
        <p:nvPicPr>
          <p:cNvPr id="82" name="Picture 81"/>
          <p:cNvPicPr>
            <a:picLocks noChangeAspect="1"/>
          </p:cNvPicPr>
          <p:nvPr/>
        </p:nvPicPr>
        <p:blipFill>
          <a:blip r:embed="rId10"/>
          <a:stretch>
            <a:fillRect/>
          </a:stretch>
        </p:blipFill>
        <p:spPr>
          <a:xfrm>
            <a:off x="1477311" y="5144168"/>
            <a:ext cx="1262135" cy="1491615"/>
          </a:xfrm>
          <a:prstGeom prst="rect">
            <a:avLst/>
          </a:prstGeom>
        </p:spPr>
      </p:pic>
      <p:pic>
        <p:nvPicPr>
          <p:cNvPr id="83" name="Picture 82"/>
          <p:cNvPicPr>
            <a:picLocks noChangeAspect="1"/>
          </p:cNvPicPr>
          <p:nvPr/>
        </p:nvPicPr>
        <p:blipFill>
          <a:blip r:embed="rId15"/>
          <a:stretch>
            <a:fillRect/>
          </a:stretch>
        </p:blipFill>
        <p:spPr>
          <a:xfrm>
            <a:off x="2845209" y="5059671"/>
            <a:ext cx="456790" cy="1248560"/>
          </a:xfrm>
          <a:prstGeom prst="rect">
            <a:avLst/>
          </a:prstGeom>
        </p:spPr>
      </p:pic>
      <p:pic>
        <p:nvPicPr>
          <p:cNvPr id="84" name="Picture 83"/>
          <p:cNvPicPr>
            <a:picLocks noChangeAspect="1"/>
          </p:cNvPicPr>
          <p:nvPr/>
        </p:nvPicPr>
        <p:blipFill>
          <a:blip r:embed="rId16"/>
          <a:stretch>
            <a:fillRect/>
          </a:stretch>
        </p:blipFill>
        <p:spPr>
          <a:xfrm>
            <a:off x="4700130" y="3673611"/>
            <a:ext cx="2386583" cy="1503089"/>
          </a:xfrm>
          <a:prstGeom prst="rect">
            <a:avLst/>
          </a:prstGeom>
        </p:spPr>
      </p:pic>
      <p:sp>
        <p:nvSpPr>
          <p:cNvPr id="85" name="TextBox 84"/>
          <p:cNvSpPr txBox="1"/>
          <p:nvPr/>
        </p:nvSpPr>
        <p:spPr>
          <a:xfrm>
            <a:off x="593473" y="1690978"/>
            <a:ext cx="3672126" cy="734534"/>
          </a:xfrm>
          <a:prstGeom prst="rect">
            <a:avLst/>
          </a:prstGeom>
          <a:noFill/>
        </p:spPr>
        <p:txBody>
          <a:bodyPr wrap="square" rtlCol="0">
            <a:spAutoFit/>
          </a:bodyPr>
          <a:lstStyle/>
          <a:p>
            <a:pPr defTabSz="932597"/>
            <a:r>
              <a:rPr lang="en-US" sz="4080" dirty="0" err="1">
                <a:solidFill>
                  <a:srgbClr val="FFFFFF"/>
                </a:solidFill>
                <a:latin typeface="Segoe UI Light" panose="020B0502040204020203" pitchFamily="34" charset="0"/>
                <a:cs typeface="Segoe UI Light" panose="020B0502040204020203" pitchFamily="34" charset="0"/>
              </a:rPr>
              <a:t>AutoScale</a:t>
            </a:r>
            <a:endParaRPr lang="en-US" sz="4080" dirty="0">
              <a:solidFill>
                <a:srgbClr val="FFFFFF"/>
              </a:solidFill>
              <a:latin typeface="Segoe UI Light" panose="020B0502040204020203" pitchFamily="34" charset="0"/>
              <a:cs typeface="Segoe UI Light" panose="020B0502040204020203" pitchFamily="34" charset="0"/>
            </a:endParaRPr>
          </a:p>
        </p:txBody>
      </p:sp>
      <p:grpSp>
        <p:nvGrpSpPr>
          <p:cNvPr id="89" name="Group 88"/>
          <p:cNvGrpSpPr/>
          <p:nvPr/>
        </p:nvGrpSpPr>
        <p:grpSpPr>
          <a:xfrm>
            <a:off x="9983295" y="-81382"/>
            <a:ext cx="953398" cy="1126744"/>
            <a:chOff x="9827324" y="-40038"/>
            <a:chExt cx="934789" cy="1104751"/>
          </a:xfrm>
        </p:grpSpPr>
        <p:pic>
          <p:nvPicPr>
            <p:cNvPr id="90" name="Picture 89"/>
            <p:cNvPicPr>
              <a:picLocks noChangeAspect="1"/>
            </p:cNvPicPr>
            <p:nvPr/>
          </p:nvPicPr>
          <p:blipFill>
            <a:blip r:embed="rId10"/>
            <a:stretch>
              <a:fillRect/>
            </a:stretch>
          </p:blipFill>
          <p:spPr>
            <a:xfrm>
              <a:off x="9827324" y="-40038"/>
              <a:ext cx="934789" cy="1104751"/>
            </a:xfrm>
            <a:prstGeom prst="rect">
              <a:avLst/>
            </a:prstGeom>
          </p:spPr>
        </p:pic>
        <p:pic>
          <p:nvPicPr>
            <p:cNvPr id="91" name="Picture 90"/>
            <p:cNvPicPr>
              <a:picLocks noChangeAspect="1"/>
            </p:cNvPicPr>
            <p:nvPr/>
          </p:nvPicPr>
          <p:blipFill>
            <a:blip r:embed="rId17"/>
            <a:stretch>
              <a:fillRect/>
            </a:stretch>
          </p:blipFill>
          <p:spPr>
            <a:xfrm>
              <a:off x="10368710" y="254515"/>
              <a:ext cx="147937" cy="295874"/>
            </a:xfrm>
            <a:prstGeom prst="rect">
              <a:avLst/>
            </a:prstGeom>
          </p:spPr>
        </p:pic>
      </p:grpSp>
      <p:grpSp>
        <p:nvGrpSpPr>
          <p:cNvPr id="68" name="Group 67"/>
          <p:cNvGrpSpPr/>
          <p:nvPr/>
        </p:nvGrpSpPr>
        <p:grpSpPr>
          <a:xfrm>
            <a:off x="7933166" y="-2480222"/>
            <a:ext cx="2766303" cy="4120553"/>
            <a:chOff x="768089" y="-1605208"/>
            <a:chExt cx="3768750" cy="5613751"/>
          </a:xfrm>
        </p:grpSpPr>
        <p:pic>
          <p:nvPicPr>
            <p:cNvPr id="69" name="Picture 68"/>
            <p:cNvPicPr>
              <a:picLocks noChangeAspect="1"/>
            </p:cNvPicPr>
            <p:nvPr/>
          </p:nvPicPr>
          <p:blipFill>
            <a:blip r:embed="rId3"/>
            <a:stretch>
              <a:fillRect/>
            </a:stretch>
          </p:blipFill>
          <p:spPr>
            <a:xfrm>
              <a:off x="768089" y="-1605208"/>
              <a:ext cx="3768750" cy="5613751"/>
            </a:xfrm>
            <a:prstGeom prst="rect">
              <a:avLst/>
            </a:prstGeom>
          </p:spPr>
        </p:pic>
        <p:pic>
          <p:nvPicPr>
            <p:cNvPr id="70" name="Picture 69"/>
            <p:cNvPicPr>
              <a:picLocks noChangeAspect="1"/>
            </p:cNvPicPr>
            <p:nvPr/>
          </p:nvPicPr>
          <p:blipFill>
            <a:blip r:embed="rId4"/>
            <a:stretch>
              <a:fillRect/>
            </a:stretch>
          </p:blipFill>
          <p:spPr>
            <a:xfrm>
              <a:off x="1755198" y="534480"/>
              <a:ext cx="1361250" cy="1800000"/>
            </a:xfrm>
            <a:prstGeom prst="rect">
              <a:avLst/>
            </a:prstGeom>
          </p:spPr>
        </p:pic>
      </p:grpSp>
      <p:grpSp>
        <p:nvGrpSpPr>
          <p:cNvPr id="71" name="Group 70"/>
          <p:cNvGrpSpPr/>
          <p:nvPr/>
        </p:nvGrpSpPr>
        <p:grpSpPr>
          <a:xfrm>
            <a:off x="10564440" y="-737141"/>
            <a:ext cx="2766303" cy="4120553"/>
            <a:chOff x="768089" y="-1605208"/>
            <a:chExt cx="3768750" cy="5613751"/>
          </a:xfrm>
        </p:grpSpPr>
        <p:pic>
          <p:nvPicPr>
            <p:cNvPr id="72" name="Picture 71"/>
            <p:cNvPicPr>
              <a:picLocks noChangeAspect="1"/>
            </p:cNvPicPr>
            <p:nvPr/>
          </p:nvPicPr>
          <p:blipFill>
            <a:blip r:embed="rId3"/>
            <a:stretch>
              <a:fillRect/>
            </a:stretch>
          </p:blipFill>
          <p:spPr>
            <a:xfrm>
              <a:off x="768089" y="-1605208"/>
              <a:ext cx="3768750" cy="5613751"/>
            </a:xfrm>
            <a:prstGeom prst="rect">
              <a:avLst/>
            </a:prstGeom>
          </p:spPr>
        </p:pic>
        <p:pic>
          <p:nvPicPr>
            <p:cNvPr id="73" name="Picture 72"/>
            <p:cNvPicPr>
              <a:picLocks noChangeAspect="1"/>
            </p:cNvPicPr>
            <p:nvPr/>
          </p:nvPicPr>
          <p:blipFill>
            <a:blip r:embed="rId4"/>
            <a:stretch>
              <a:fillRect/>
            </a:stretch>
          </p:blipFill>
          <p:spPr>
            <a:xfrm>
              <a:off x="1755198" y="534480"/>
              <a:ext cx="1361250" cy="1800000"/>
            </a:xfrm>
            <a:prstGeom prst="rect">
              <a:avLst/>
            </a:prstGeom>
          </p:spPr>
        </p:pic>
      </p:grpSp>
      <p:grpSp>
        <p:nvGrpSpPr>
          <p:cNvPr id="74" name="Group 73"/>
          <p:cNvGrpSpPr/>
          <p:nvPr/>
        </p:nvGrpSpPr>
        <p:grpSpPr>
          <a:xfrm>
            <a:off x="10564440" y="-3190775"/>
            <a:ext cx="2766303" cy="4120553"/>
            <a:chOff x="768089" y="-1605208"/>
            <a:chExt cx="3768750" cy="5613751"/>
          </a:xfrm>
        </p:grpSpPr>
        <p:pic>
          <p:nvPicPr>
            <p:cNvPr id="75" name="Picture 74"/>
            <p:cNvPicPr>
              <a:picLocks noChangeAspect="1"/>
            </p:cNvPicPr>
            <p:nvPr/>
          </p:nvPicPr>
          <p:blipFill>
            <a:blip r:embed="rId3"/>
            <a:stretch>
              <a:fillRect/>
            </a:stretch>
          </p:blipFill>
          <p:spPr>
            <a:xfrm>
              <a:off x="768089" y="-1605208"/>
              <a:ext cx="3768750" cy="5613751"/>
            </a:xfrm>
            <a:prstGeom prst="rect">
              <a:avLst/>
            </a:prstGeom>
          </p:spPr>
        </p:pic>
        <p:pic>
          <p:nvPicPr>
            <p:cNvPr id="76" name="Picture 75"/>
            <p:cNvPicPr>
              <a:picLocks noChangeAspect="1"/>
            </p:cNvPicPr>
            <p:nvPr/>
          </p:nvPicPr>
          <p:blipFill>
            <a:blip r:embed="rId4"/>
            <a:stretch>
              <a:fillRect/>
            </a:stretch>
          </p:blipFill>
          <p:spPr>
            <a:xfrm>
              <a:off x="1755198" y="534480"/>
              <a:ext cx="1361250" cy="1800000"/>
            </a:xfrm>
            <a:prstGeom prst="rect">
              <a:avLst/>
            </a:prstGeom>
          </p:spPr>
        </p:pic>
      </p:grpSp>
    </p:spTree>
    <p:extLst>
      <p:ext uri="{BB962C8B-B14F-4D97-AF65-F5344CB8AC3E}">
        <p14:creationId xmlns:p14="http://schemas.microsoft.com/office/powerpoint/2010/main" val="294321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25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250"/>
                                        <p:tgtEl>
                                          <p:spTgt spid="39"/>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250"/>
                                        <p:tgtEl>
                                          <p:spTgt spid="5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250"/>
                                        <p:tgtEl>
                                          <p:spTgt spid="65"/>
                                        </p:tgtEl>
                                      </p:cBhvr>
                                    </p:animEffect>
                                  </p:childTnLst>
                                </p:cTn>
                              </p:par>
                            </p:childTnLst>
                          </p:cTn>
                        </p:par>
                        <p:par>
                          <p:cTn id="24" fill="hold">
                            <p:stCondLst>
                              <p:cond delay="1750"/>
                            </p:stCondLst>
                            <p:childTnLst>
                              <p:par>
                                <p:cTn id="25" presetID="10" presetClass="entr" presetSubtype="0"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250"/>
                                        <p:tgtEl>
                                          <p:spTgt spid="62"/>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250"/>
                                        <p:tgtEl>
                                          <p:spTgt spid="56"/>
                                        </p:tgtEl>
                                      </p:cBhvr>
                                    </p:animEffect>
                                  </p:childTnLst>
                                </p:cTn>
                              </p:par>
                            </p:childTnLst>
                          </p:cTn>
                        </p:par>
                        <p:par>
                          <p:cTn id="32" fill="hold">
                            <p:stCondLst>
                              <p:cond delay="2250"/>
                            </p:stCondLst>
                            <p:childTnLst>
                              <p:par>
                                <p:cTn id="33" presetID="10" presetClass="entr" presetSubtype="0"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250"/>
                                        <p:tgtEl>
                                          <p:spTgt spid="68"/>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250"/>
                                        <p:tgtEl>
                                          <p:spTgt spid="71"/>
                                        </p:tgtEl>
                                      </p:cBhvr>
                                    </p:animEffect>
                                  </p:childTnLst>
                                </p:cTn>
                              </p:par>
                            </p:childTnLst>
                          </p:cTn>
                        </p:par>
                        <p:par>
                          <p:cTn id="40" fill="hold">
                            <p:stCondLst>
                              <p:cond delay="2750"/>
                            </p:stCondLst>
                            <p:childTnLst>
                              <p:par>
                                <p:cTn id="41" presetID="10" presetClass="entr" presetSubtype="0" fill="hold"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250"/>
                                        <p:tgtEl>
                                          <p:spTgt spid="7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77"/>
                                        </p:tgtEl>
                                      </p:cBhvr>
                                    </p:animEffect>
                                    <p:set>
                                      <p:cBhvr>
                                        <p:cTn id="48" dur="1" fill="hold">
                                          <p:stCondLst>
                                            <p:cond delay="499"/>
                                          </p:stCondLst>
                                        </p:cTn>
                                        <p:tgtEl>
                                          <p:spTgt spid="77"/>
                                        </p:tgtEl>
                                        <p:attrNameLst>
                                          <p:attrName>style.visibility</p:attrName>
                                        </p:attrNameLst>
                                      </p:cBhvr>
                                      <p:to>
                                        <p:strVal val="hidden"/>
                                      </p:to>
                                    </p:set>
                                  </p:childTnLst>
                                </p:cTn>
                              </p:par>
                            </p:childTnLst>
                          </p:cTn>
                        </p:par>
                        <p:par>
                          <p:cTn id="49" fill="hold">
                            <p:stCondLst>
                              <p:cond delay="500"/>
                            </p:stCondLst>
                            <p:childTnLst>
                              <p:par>
                                <p:cTn id="50" presetID="10" presetClass="exit" presetSubtype="0" fill="hold" nodeType="afterEffect">
                                  <p:stCondLst>
                                    <p:cond delay="250"/>
                                  </p:stCondLst>
                                  <p:childTnLst>
                                    <p:animEffect transition="out" filter="fade">
                                      <p:cBhvr>
                                        <p:cTn id="51" dur="250"/>
                                        <p:tgtEl>
                                          <p:spTgt spid="46"/>
                                        </p:tgtEl>
                                      </p:cBhvr>
                                    </p:animEffect>
                                    <p:set>
                                      <p:cBhvr>
                                        <p:cTn id="52" dur="1" fill="hold">
                                          <p:stCondLst>
                                            <p:cond delay="249"/>
                                          </p:stCondLst>
                                        </p:cTn>
                                        <p:tgtEl>
                                          <p:spTgt spid="46"/>
                                        </p:tgtEl>
                                        <p:attrNameLst>
                                          <p:attrName>style.visibility</p:attrName>
                                        </p:attrNameLst>
                                      </p:cBhvr>
                                      <p:to>
                                        <p:strVal val="hidden"/>
                                      </p:to>
                                    </p:set>
                                  </p:childTnLst>
                                </p:cTn>
                              </p:par>
                            </p:childTnLst>
                          </p:cTn>
                        </p:par>
                        <p:par>
                          <p:cTn id="53" fill="hold">
                            <p:stCondLst>
                              <p:cond delay="1000"/>
                            </p:stCondLst>
                            <p:childTnLst>
                              <p:par>
                                <p:cTn id="54" presetID="10" presetClass="exit" presetSubtype="0" fill="hold" nodeType="afterEffect">
                                  <p:stCondLst>
                                    <p:cond delay="0"/>
                                  </p:stCondLst>
                                  <p:childTnLst>
                                    <p:animEffect transition="out" filter="fade">
                                      <p:cBhvr>
                                        <p:cTn id="55" dur="250"/>
                                        <p:tgtEl>
                                          <p:spTgt spid="39"/>
                                        </p:tgtEl>
                                      </p:cBhvr>
                                    </p:animEffect>
                                    <p:set>
                                      <p:cBhvr>
                                        <p:cTn id="56" dur="1" fill="hold">
                                          <p:stCondLst>
                                            <p:cond delay="249"/>
                                          </p:stCondLst>
                                        </p:cTn>
                                        <p:tgtEl>
                                          <p:spTgt spid="39"/>
                                        </p:tgtEl>
                                        <p:attrNameLst>
                                          <p:attrName>style.visibility</p:attrName>
                                        </p:attrNameLst>
                                      </p:cBhvr>
                                      <p:to>
                                        <p:strVal val="hidden"/>
                                      </p:to>
                                    </p:set>
                                  </p:childTnLst>
                                </p:cTn>
                              </p:par>
                            </p:childTnLst>
                          </p:cTn>
                        </p:par>
                        <p:par>
                          <p:cTn id="57" fill="hold">
                            <p:stCondLst>
                              <p:cond delay="1250"/>
                            </p:stCondLst>
                            <p:childTnLst>
                              <p:par>
                                <p:cTn id="58" presetID="10" presetClass="exit" presetSubtype="0" fill="hold" nodeType="afterEffect">
                                  <p:stCondLst>
                                    <p:cond delay="0"/>
                                  </p:stCondLst>
                                  <p:childTnLst>
                                    <p:animEffect transition="out" filter="fade">
                                      <p:cBhvr>
                                        <p:cTn id="59" dur="250"/>
                                        <p:tgtEl>
                                          <p:spTgt spid="59"/>
                                        </p:tgtEl>
                                      </p:cBhvr>
                                    </p:animEffect>
                                    <p:set>
                                      <p:cBhvr>
                                        <p:cTn id="60" dur="1" fill="hold">
                                          <p:stCondLst>
                                            <p:cond delay="249"/>
                                          </p:stCondLst>
                                        </p:cTn>
                                        <p:tgtEl>
                                          <p:spTgt spid="59"/>
                                        </p:tgtEl>
                                        <p:attrNameLst>
                                          <p:attrName>style.visibility</p:attrName>
                                        </p:attrNameLst>
                                      </p:cBhvr>
                                      <p:to>
                                        <p:strVal val="hidden"/>
                                      </p:to>
                                    </p:set>
                                  </p:childTnLst>
                                </p:cTn>
                              </p:par>
                            </p:childTnLst>
                          </p:cTn>
                        </p:par>
                        <p:par>
                          <p:cTn id="61" fill="hold">
                            <p:stCondLst>
                              <p:cond delay="1500"/>
                            </p:stCondLst>
                            <p:childTnLst>
                              <p:par>
                                <p:cTn id="62" presetID="10" presetClass="exit" presetSubtype="0" fill="hold" nodeType="afterEffect">
                                  <p:stCondLst>
                                    <p:cond delay="0"/>
                                  </p:stCondLst>
                                  <p:childTnLst>
                                    <p:animEffect transition="out" filter="fade">
                                      <p:cBhvr>
                                        <p:cTn id="63" dur="250"/>
                                        <p:tgtEl>
                                          <p:spTgt spid="65"/>
                                        </p:tgtEl>
                                      </p:cBhvr>
                                    </p:animEffect>
                                    <p:set>
                                      <p:cBhvr>
                                        <p:cTn id="64" dur="1" fill="hold">
                                          <p:stCondLst>
                                            <p:cond delay="249"/>
                                          </p:stCondLst>
                                        </p:cTn>
                                        <p:tgtEl>
                                          <p:spTgt spid="65"/>
                                        </p:tgtEl>
                                        <p:attrNameLst>
                                          <p:attrName>style.visibility</p:attrName>
                                        </p:attrNameLst>
                                      </p:cBhvr>
                                      <p:to>
                                        <p:strVal val="hidden"/>
                                      </p:to>
                                    </p:set>
                                  </p:childTnLst>
                                </p:cTn>
                              </p:par>
                            </p:childTnLst>
                          </p:cTn>
                        </p:par>
                        <p:par>
                          <p:cTn id="65" fill="hold">
                            <p:stCondLst>
                              <p:cond delay="1750"/>
                            </p:stCondLst>
                            <p:childTnLst>
                              <p:par>
                                <p:cTn id="66" presetID="10" presetClass="exit" presetSubtype="0" fill="hold" nodeType="afterEffect">
                                  <p:stCondLst>
                                    <p:cond delay="0"/>
                                  </p:stCondLst>
                                  <p:childTnLst>
                                    <p:animEffect transition="out" filter="fade">
                                      <p:cBhvr>
                                        <p:cTn id="67" dur="250"/>
                                        <p:tgtEl>
                                          <p:spTgt spid="56"/>
                                        </p:tgtEl>
                                      </p:cBhvr>
                                    </p:animEffect>
                                    <p:set>
                                      <p:cBhvr>
                                        <p:cTn id="68" dur="1" fill="hold">
                                          <p:stCondLst>
                                            <p:cond delay="249"/>
                                          </p:stCondLst>
                                        </p:cTn>
                                        <p:tgtEl>
                                          <p:spTgt spid="56"/>
                                        </p:tgtEl>
                                        <p:attrNameLst>
                                          <p:attrName>style.visibility</p:attrName>
                                        </p:attrNameLst>
                                      </p:cBhvr>
                                      <p:to>
                                        <p:strVal val="hidden"/>
                                      </p:to>
                                    </p:set>
                                  </p:childTnLst>
                                </p:cTn>
                              </p:par>
                            </p:childTnLst>
                          </p:cTn>
                        </p:par>
                        <p:par>
                          <p:cTn id="69" fill="hold">
                            <p:stCondLst>
                              <p:cond delay="2000"/>
                            </p:stCondLst>
                            <p:childTnLst>
                              <p:par>
                                <p:cTn id="70" presetID="10" presetClass="exit" presetSubtype="0" fill="hold" nodeType="afterEffect">
                                  <p:stCondLst>
                                    <p:cond delay="0"/>
                                  </p:stCondLst>
                                  <p:childTnLst>
                                    <p:animEffect transition="out" filter="fade">
                                      <p:cBhvr>
                                        <p:cTn id="71" dur="250"/>
                                        <p:tgtEl>
                                          <p:spTgt spid="68"/>
                                        </p:tgtEl>
                                      </p:cBhvr>
                                    </p:animEffect>
                                    <p:set>
                                      <p:cBhvr>
                                        <p:cTn id="72" dur="1" fill="hold">
                                          <p:stCondLst>
                                            <p:cond delay="249"/>
                                          </p:stCondLst>
                                        </p:cTn>
                                        <p:tgtEl>
                                          <p:spTgt spid="68"/>
                                        </p:tgtEl>
                                        <p:attrNameLst>
                                          <p:attrName>style.visibility</p:attrName>
                                        </p:attrNameLst>
                                      </p:cBhvr>
                                      <p:to>
                                        <p:strVal val="hidden"/>
                                      </p:to>
                                    </p:set>
                                  </p:childTnLst>
                                </p:cTn>
                              </p:par>
                            </p:childTnLst>
                          </p:cTn>
                        </p:par>
                        <p:par>
                          <p:cTn id="73" fill="hold">
                            <p:stCondLst>
                              <p:cond delay="2250"/>
                            </p:stCondLst>
                            <p:childTnLst>
                              <p:par>
                                <p:cTn id="74" presetID="10" presetClass="exit" presetSubtype="0" fill="hold" nodeType="afterEffect">
                                  <p:stCondLst>
                                    <p:cond delay="0"/>
                                  </p:stCondLst>
                                  <p:childTnLst>
                                    <p:animEffect transition="out" filter="fade">
                                      <p:cBhvr>
                                        <p:cTn id="75" dur="250"/>
                                        <p:tgtEl>
                                          <p:spTgt spid="71"/>
                                        </p:tgtEl>
                                      </p:cBhvr>
                                    </p:animEffect>
                                    <p:set>
                                      <p:cBhvr>
                                        <p:cTn id="76" dur="1" fill="hold">
                                          <p:stCondLst>
                                            <p:cond delay="249"/>
                                          </p:stCondLst>
                                        </p:cTn>
                                        <p:tgtEl>
                                          <p:spTgt spid="71"/>
                                        </p:tgtEl>
                                        <p:attrNameLst>
                                          <p:attrName>style.visibility</p:attrName>
                                        </p:attrNameLst>
                                      </p:cBhvr>
                                      <p:to>
                                        <p:strVal val="hidden"/>
                                      </p:to>
                                    </p:set>
                                  </p:childTnLst>
                                </p:cTn>
                              </p:par>
                            </p:childTnLst>
                          </p:cTn>
                        </p:par>
                        <p:par>
                          <p:cTn id="77" fill="hold">
                            <p:stCondLst>
                              <p:cond delay="2500"/>
                            </p:stCondLst>
                            <p:childTnLst>
                              <p:par>
                                <p:cTn id="78" presetID="10" presetClass="exit" presetSubtype="0" fill="hold" nodeType="afterEffect">
                                  <p:stCondLst>
                                    <p:cond delay="0"/>
                                  </p:stCondLst>
                                  <p:childTnLst>
                                    <p:animEffect transition="out" filter="fade">
                                      <p:cBhvr>
                                        <p:cTn id="79" dur="250"/>
                                        <p:tgtEl>
                                          <p:spTgt spid="74"/>
                                        </p:tgtEl>
                                      </p:cBhvr>
                                    </p:animEffect>
                                    <p:set>
                                      <p:cBhvr>
                                        <p:cTn id="80" dur="1" fill="hold">
                                          <p:stCondLst>
                                            <p:cond delay="249"/>
                                          </p:stCondLst>
                                        </p:cTn>
                                        <p:tgtEl>
                                          <p:spTgt spid="74"/>
                                        </p:tgtEl>
                                        <p:attrNameLst>
                                          <p:attrName>style.visibility</p:attrName>
                                        </p:attrNameLst>
                                      </p:cBhvr>
                                      <p:to>
                                        <p:strVal val="hidden"/>
                                      </p:to>
                                    </p:set>
                                  </p:childTnLst>
                                </p:cTn>
                              </p:par>
                            </p:childTnLst>
                          </p:cTn>
                        </p:par>
                        <p:par>
                          <p:cTn id="81" fill="hold">
                            <p:stCondLst>
                              <p:cond delay="2750"/>
                            </p:stCondLst>
                            <p:childTnLst>
                              <p:par>
                                <p:cTn id="82" presetID="10" presetClass="exit" presetSubtype="0" fill="hold" nodeType="afterEffect">
                                  <p:stCondLst>
                                    <p:cond delay="0"/>
                                  </p:stCondLst>
                                  <p:childTnLst>
                                    <p:animEffect transition="out" filter="fade">
                                      <p:cBhvr>
                                        <p:cTn id="83" dur="250"/>
                                        <p:tgtEl>
                                          <p:spTgt spid="62"/>
                                        </p:tgtEl>
                                      </p:cBhvr>
                                    </p:animEffect>
                                    <p:set>
                                      <p:cBhvr>
                                        <p:cTn id="84" dur="1" fill="hold">
                                          <p:stCondLst>
                                            <p:cond delay="24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Demo Site Walk through – Swim Site</a:t>
            </a:r>
            <a:endParaRPr lang="en-US" dirty="0"/>
          </a:p>
        </p:txBody>
      </p:sp>
      <p:pic>
        <p:nvPicPr>
          <p:cNvPr id="4" name="Picture 3"/>
          <p:cNvPicPr>
            <a:picLocks noChangeAspect="1"/>
          </p:cNvPicPr>
          <p:nvPr/>
        </p:nvPicPr>
        <p:blipFill>
          <a:blip r:embed="rId3"/>
          <a:stretch>
            <a:fillRect/>
          </a:stretch>
        </p:blipFill>
        <p:spPr>
          <a:xfrm>
            <a:off x="431799" y="954087"/>
            <a:ext cx="11572875" cy="5086350"/>
          </a:xfrm>
          <a:prstGeom prst="rect">
            <a:avLst/>
          </a:prstGeom>
        </p:spPr>
      </p:pic>
      <p:pic>
        <p:nvPicPr>
          <p:cNvPr id="5" name="Picture 4"/>
          <p:cNvPicPr>
            <a:picLocks noChangeAspect="1"/>
          </p:cNvPicPr>
          <p:nvPr/>
        </p:nvPicPr>
        <p:blipFill>
          <a:blip r:embed="rId4"/>
          <a:stretch>
            <a:fillRect/>
          </a:stretch>
        </p:blipFill>
        <p:spPr>
          <a:xfrm>
            <a:off x="1867427" y="975553"/>
            <a:ext cx="7004230" cy="5013351"/>
          </a:xfrm>
          <a:prstGeom prst="rect">
            <a:avLst/>
          </a:prstGeom>
        </p:spPr>
      </p:pic>
    </p:spTree>
    <p:extLst>
      <p:ext uri="{BB962C8B-B14F-4D97-AF65-F5344CB8AC3E}">
        <p14:creationId xmlns:p14="http://schemas.microsoft.com/office/powerpoint/2010/main" val="1189962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471706" y="1162114"/>
            <a:ext cx="7483542" cy="4828092"/>
          </a:xfrm>
          <a:prstGeom prst="rect">
            <a:avLst/>
          </a:prstGeom>
        </p:spPr>
      </p:pic>
      <p:pic>
        <p:nvPicPr>
          <p:cNvPr id="26" name="Picture 25"/>
          <p:cNvPicPr>
            <a:picLocks noChangeAspect="1"/>
          </p:cNvPicPr>
          <p:nvPr/>
        </p:nvPicPr>
        <p:blipFill>
          <a:blip r:embed="rId3"/>
          <a:stretch>
            <a:fillRect/>
          </a:stretch>
        </p:blipFill>
        <p:spPr>
          <a:xfrm>
            <a:off x="2902888" y="4851579"/>
            <a:ext cx="2216051" cy="1427948"/>
          </a:xfrm>
          <a:prstGeom prst="rect">
            <a:avLst/>
          </a:prstGeom>
        </p:spPr>
      </p:pic>
      <p:pic>
        <p:nvPicPr>
          <p:cNvPr id="30" name="Picture 29"/>
          <p:cNvPicPr>
            <a:picLocks noChangeAspect="1"/>
          </p:cNvPicPr>
          <p:nvPr/>
        </p:nvPicPr>
        <p:blipFill>
          <a:blip r:embed="rId4"/>
          <a:stretch>
            <a:fillRect/>
          </a:stretch>
        </p:blipFill>
        <p:spPr>
          <a:xfrm>
            <a:off x="6741963" y="0"/>
            <a:ext cx="5693631" cy="3686004"/>
          </a:xfrm>
          <a:prstGeom prst="rect">
            <a:avLst/>
          </a:prstGeom>
        </p:spPr>
      </p:pic>
      <p:pic>
        <p:nvPicPr>
          <p:cNvPr id="38" name="Picture 37"/>
          <p:cNvPicPr>
            <a:picLocks noChangeAspect="1"/>
          </p:cNvPicPr>
          <p:nvPr/>
        </p:nvPicPr>
        <p:blipFill>
          <a:blip r:embed="rId5"/>
          <a:stretch>
            <a:fillRect/>
          </a:stretch>
        </p:blipFill>
        <p:spPr>
          <a:xfrm>
            <a:off x="8480712" y="272883"/>
            <a:ext cx="3393793" cy="2190741"/>
          </a:xfrm>
          <a:prstGeom prst="rect">
            <a:avLst/>
          </a:prstGeom>
        </p:spPr>
      </p:pic>
      <p:pic>
        <p:nvPicPr>
          <p:cNvPr id="18" name="Picture 17"/>
          <p:cNvPicPr>
            <a:picLocks noChangeAspect="1"/>
          </p:cNvPicPr>
          <p:nvPr/>
        </p:nvPicPr>
        <p:blipFill>
          <a:blip r:embed="rId6"/>
          <a:stretch>
            <a:fillRect/>
          </a:stretch>
        </p:blipFill>
        <p:spPr>
          <a:xfrm>
            <a:off x="3480808" y="1593845"/>
            <a:ext cx="6803891" cy="4396361"/>
          </a:xfrm>
          <a:prstGeom prst="rect">
            <a:avLst/>
          </a:prstGeom>
        </p:spPr>
      </p:pic>
      <p:pic>
        <p:nvPicPr>
          <p:cNvPr id="37" name="Picture 36"/>
          <p:cNvPicPr>
            <a:picLocks noChangeAspect="1"/>
          </p:cNvPicPr>
          <p:nvPr/>
        </p:nvPicPr>
        <p:blipFill>
          <a:blip r:embed="rId7"/>
          <a:stretch>
            <a:fillRect/>
          </a:stretch>
        </p:blipFill>
        <p:spPr>
          <a:xfrm>
            <a:off x="5382639" y="-380971"/>
            <a:ext cx="7408679" cy="4799989"/>
          </a:xfrm>
          <a:prstGeom prst="rect">
            <a:avLst/>
          </a:prstGeom>
        </p:spPr>
      </p:pic>
      <p:pic>
        <p:nvPicPr>
          <p:cNvPr id="16" name="Picture 15"/>
          <p:cNvPicPr>
            <a:picLocks noChangeAspect="1"/>
          </p:cNvPicPr>
          <p:nvPr/>
        </p:nvPicPr>
        <p:blipFill>
          <a:blip r:embed="rId8"/>
          <a:stretch>
            <a:fillRect/>
          </a:stretch>
        </p:blipFill>
        <p:spPr>
          <a:xfrm>
            <a:off x="10359201" y="2574200"/>
            <a:ext cx="1497721" cy="967472"/>
          </a:xfrm>
          <a:prstGeom prst="rect">
            <a:avLst/>
          </a:prstGeom>
        </p:spPr>
      </p:pic>
      <p:pic>
        <p:nvPicPr>
          <p:cNvPr id="21" name="Picture 20"/>
          <p:cNvPicPr>
            <a:picLocks noChangeAspect="1"/>
          </p:cNvPicPr>
          <p:nvPr/>
        </p:nvPicPr>
        <p:blipFill>
          <a:blip r:embed="rId9"/>
          <a:stretch>
            <a:fillRect/>
          </a:stretch>
        </p:blipFill>
        <p:spPr>
          <a:xfrm>
            <a:off x="883" y="3817523"/>
            <a:ext cx="4918370" cy="3186865"/>
          </a:xfrm>
          <a:prstGeom prst="rect">
            <a:avLst/>
          </a:prstGeom>
        </p:spPr>
      </p:pic>
      <p:pic>
        <p:nvPicPr>
          <p:cNvPr id="22" name="Picture 21"/>
          <p:cNvPicPr>
            <a:picLocks noChangeAspect="1"/>
          </p:cNvPicPr>
          <p:nvPr/>
        </p:nvPicPr>
        <p:blipFill>
          <a:blip r:embed="rId10"/>
          <a:stretch>
            <a:fillRect/>
          </a:stretch>
        </p:blipFill>
        <p:spPr>
          <a:xfrm>
            <a:off x="263994" y="5821396"/>
            <a:ext cx="1510715" cy="975671"/>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1"/>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sp>
        <p:nvSpPr>
          <p:cNvPr id="31" name="TextBox 30"/>
          <p:cNvSpPr txBox="1"/>
          <p:nvPr/>
        </p:nvSpPr>
        <p:spPr>
          <a:xfrm>
            <a:off x="593473" y="466302"/>
            <a:ext cx="3672126" cy="734534"/>
          </a:xfrm>
          <a:prstGeom prst="rect">
            <a:avLst/>
          </a:prstGeom>
          <a:noFill/>
        </p:spPr>
        <p:txBody>
          <a:bodyPr wrap="square" rtlCol="0">
            <a:spAutoFit/>
          </a:bodyPr>
          <a:lstStyle/>
          <a:p>
            <a:pPr defTabSz="932597"/>
            <a:r>
              <a:rPr lang="en-US" sz="4080" dirty="0" err="1">
                <a:solidFill>
                  <a:srgbClr val="FFFFFF"/>
                </a:solidFill>
                <a:latin typeface="Segoe UI Light" panose="020B0502040204020203" pitchFamily="34" charset="0"/>
                <a:cs typeface="Segoe UI Light" panose="020B0502040204020203" pitchFamily="34" charset="0"/>
              </a:rPr>
              <a:t>WebJobs</a:t>
            </a:r>
            <a:endParaRPr lang="en-US" sz="4080" dirty="0">
              <a:solidFill>
                <a:srgbClr val="FFFFFF"/>
              </a:solidFill>
              <a:latin typeface="Segoe UI Light" panose="020B0502040204020203" pitchFamily="34" charset="0"/>
              <a:cs typeface="Segoe UI Light" panose="020B0502040204020203" pitchFamily="34" charset="0"/>
            </a:endParaRPr>
          </a:p>
        </p:txBody>
      </p:sp>
      <p:pic>
        <p:nvPicPr>
          <p:cNvPr id="40" name="Picture 39"/>
          <p:cNvPicPr>
            <a:picLocks noChangeAspect="1"/>
          </p:cNvPicPr>
          <p:nvPr/>
        </p:nvPicPr>
        <p:blipFill>
          <a:blip r:embed="rId13"/>
          <a:stretch>
            <a:fillRect/>
          </a:stretch>
        </p:blipFill>
        <p:spPr>
          <a:xfrm>
            <a:off x="8249096" y="1668774"/>
            <a:ext cx="1537510" cy="998234"/>
          </a:xfrm>
          <a:prstGeom prst="rect">
            <a:avLst/>
          </a:prstGeom>
        </p:spPr>
      </p:pic>
      <p:pic>
        <p:nvPicPr>
          <p:cNvPr id="27" name="Picture 26"/>
          <p:cNvPicPr>
            <a:picLocks noChangeAspect="1"/>
          </p:cNvPicPr>
          <p:nvPr/>
        </p:nvPicPr>
        <p:blipFill>
          <a:blip r:embed="rId14"/>
          <a:stretch>
            <a:fillRect/>
          </a:stretch>
        </p:blipFill>
        <p:spPr>
          <a:xfrm>
            <a:off x="220508" y="3367954"/>
            <a:ext cx="2134156" cy="2386583"/>
          </a:xfrm>
          <a:prstGeom prst="rect">
            <a:avLst/>
          </a:prstGeom>
        </p:spPr>
      </p:pic>
      <p:pic>
        <p:nvPicPr>
          <p:cNvPr id="28" name="Picture 27"/>
          <p:cNvPicPr>
            <a:picLocks noChangeAspect="1"/>
          </p:cNvPicPr>
          <p:nvPr/>
        </p:nvPicPr>
        <p:blipFill>
          <a:blip r:embed="rId11"/>
          <a:stretch>
            <a:fillRect/>
          </a:stretch>
        </p:blipFill>
        <p:spPr>
          <a:xfrm>
            <a:off x="1477311" y="5144168"/>
            <a:ext cx="1262135" cy="1491615"/>
          </a:xfrm>
          <a:prstGeom prst="rect">
            <a:avLst/>
          </a:prstGeom>
        </p:spPr>
      </p:pic>
      <p:pic>
        <p:nvPicPr>
          <p:cNvPr id="29" name="Picture 28"/>
          <p:cNvPicPr>
            <a:picLocks noChangeAspect="1"/>
          </p:cNvPicPr>
          <p:nvPr/>
        </p:nvPicPr>
        <p:blipFill>
          <a:blip r:embed="rId15"/>
          <a:stretch>
            <a:fillRect/>
          </a:stretch>
        </p:blipFill>
        <p:spPr>
          <a:xfrm>
            <a:off x="2845209" y="5059671"/>
            <a:ext cx="456790" cy="1248560"/>
          </a:xfrm>
          <a:prstGeom prst="rect">
            <a:avLst/>
          </a:prstGeom>
        </p:spPr>
      </p:pic>
      <p:pic>
        <p:nvPicPr>
          <p:cNvPr id="47" name="Picture 46"/>
          <p:cNvPicPr>
            <a:picLocks noChangeAspect="1"/>
          </p:cNvPicPr>
          <p:nvPr/>
        </p:nvPicPr>
        <p:blipFill>
          <a:blip r:embed="rId16"/>
          <a:stretch>
            <a:fillRect/>
          </a:stretch>
        </p:blipFill>
        <p:spPr>
          <a:xfrm>
            <a:off x="4700130" y="3673611"/>
            <a:ext cx="2386583" cy="1503089"/>
          </a:xfrm>
          <a:prstGeom prst="rect">
            <a:avLst/>
          </a:prstGeom>
        </p:spPr>
      </p:pic>
      <p:pic>
        <p:nvPicPr>
          <p:cNvPr id="8" name="Picture 7"/>
          <p:cNvPicPr>
            <a:picLocks noChangeAspect="1"/>
          </p:cNvPicPr>
          <p:nvPr/>
        </p:nvPicPr>
        <p:blipFill>
          <a:blip r:embed="rId17"/>
          <a:stretch>
            <a:fillRect/>
          </a:stretch>
        </p:blipFill>
        <p:spPr>
          <a:xfrm>
            <a:off x="8956540" y="1662207"/>
            <a:ext cx="830066" cy="540508"/>
          </a:xfrm>
          <a:prstGeom prst="rect">
            <a:avLst/>
          </a:prstGeom>
        </p:spPr>
      </p:pic>
      <p:pic>
        <p:nvPicPr>
          <p:cNvPr id="10" name="Picture 9"/>
          <p:cNvPicPr>
            <a:picLocks noChangeAspect="1"/>
          </p:cNvPicPr>
          <p:nvPr/>
        </p:nvPicPr>
        <p:blipFill>
          <a:blip r:embed="rId18"/>
          <a:stretch>
            <a:fillRect/>
          </a:stretch>
        </p:blipFill>
        <p:spPr>
          <a:xfrm>
            <a:off x="6616683" y="1326290"/>
            <a:ext cx="4076636" cy="2632159"/>
          </a:xfrm>
          <a:prstGeom prst="rect">
            <a:avLst/>
          </a:prstGeom>
        </p:spPr>
      </p:pic>
      <p:grpSp>
        <p:nvGrpSpPr>
          <p:cNvPr id="44" name="Group 43"/>
          <p:cNvGrpSpPr/>
          <p:nvPr/>
        </p:nvGrpSpPr>
        <p:grpSpPr>
          <a:xfrm>
            <a:off x="5195521" y="618488"/>
            <a:ext cx="2831098" cy="4217067"/>
            <a:chOff x="3719625" y="-351356"/>
            <a:chExt cx="2775838" cy="4134755"/>
          </a:xfrm>
        </p:grpSpPr>
        <p:pic>
          <p:nvPicPr>
            <p:cNvPr id="45" name="Picture 44"/>
            <p:cNvPicPr>
              <a:picLocks noChangeAspect="1"/>
            </p:cNvPicPr>
            <p:nvPr/>
          </p:nvPicPr>
          <p:blipFill>
            <a:blip r:embed="rId19"/>
            <a:stretch>
              <a:fillRect/>
            </a:stretch>
          </p:blipFill>
          <p:spPr>
            <a:xfrm>
              <a:off x="3719625" y="-351356"/>
              <a:ext cx="2775838" cy="4134755"/>
            </a:xfrm>
            <a:prstGeom prst="rect">
              <a:avLst/>
            </a:prstGeom>
          </p:spPr>
        </p:pic>
        <p:pic>
          <p:nvPicPr>
            <p:cNvPr id="46" name="Picture 45"/>
            <p:cNvPicPr>
              <a:picLocks noChangeAspect="1"/>
            </p:cNvPicPr>
            <p:nvPr/>
          </p:nvPicPr>
          <p:blipFill>
            <a:blip r:embed="rId20"/>
            <a:stretch>
              <a:fillRect/>
            </a:stretch>
          </p:blipFill>
          <p:spPr>
            <a:xfrm>
              <a:off x="4484016" y="1290841"/>
              <a:ext cx="979669" cy="1295431"/>
            </a:xfrm>
            <a:prstGeom prst="rect">
              <a:avLst/>
            </a:prstGeom>
          </p:spPr>
        </p:pic>
      </p:grpSp>
      <p:pic>
        <p:nvPicPr>
          <p:cNvPr id="11" name="Picture 10"/>
          <p:cNvPicPr>
            <a:picLocks noChangeAspect="1"/>
          </p:cNvPicPr>
          <p:nvPr/>
        </p:nvPicPr>
        <p:blipFill>
          <a:blip r:embed="rId21"/>
          <a:stretch>
            <a:fillRect/>
          </a:stretch>
        </p:blipFill>
        <p:spPr>
          <a:xfrm>
            <a:off x="9324575" y="5067342"/>
            <a:ext cx="2347678" cy="1525288"/>
          </a:xfrm>
          <a:prstGeom prst="rect">
            <a:avLst/>
          </a:prstGeom>
        </p:spPr>
      </p:pic>
      <p:pic>
        <p:nvPicPr>
          <p:cNvPr id="12" name="Picture 11"/>
          <p:cNvPicPr>
            <a:picLocks noChangeAspect="1"/>
          </p:cNvPicPr>
          <p:nvPr/>
        </p:nvPicPr>
        <p:blipFill>
          <a:blip r:embed="rId22"/>
          <a:stretch>
            <a:fillRect/>
          </a:stretch>
        </p:blipFill>
        <p:spPr>
          <a:xfrm>
            <a:off x="9863308" y="4431043"/>
            <a:ext cx="1270213" cy="1825018"/>
          </a:xfrm>
          <a:prstGeom prst="rect">
            <a:avLst/>
          </a:prstGeom>
        </p:spPr>
      </p:pic>
      <p:pic>
        <p:nvPicPr>
          <p:cNvPr id="13" name="Picture 12"/>
          <p:cNvPicPr>
            <a:picLocks noChangeAspect="1"/>
          </p:cNvPicPr>
          <p:nvPr/>
        </p:nvPicPr>
        <p:blipFill>
          <a:blip r:embed="rId23"/>
          <a:stretch>
            <a:fillRect/>
          </a:stretch>
        </p:blipFill>
        <p:spPr>
          <a:xfrm>
            <a:off x="9679803" y="6314110"/>
            <a:ext cx="716158" cy="472192"/>
          </a:xfrm>
          <a:prstGeom prst="rect">
            <a:avLst/>
          </a:prstGeom>
        </p:spPr>
      </p:pic>
      <p:grpSp>
        <p:nvGrpSpPr>
          <p:cNvPr id="39" name="Group 38"/>
          <p:cNvGrpSpPr/>
          <p:nvPr/>
        </p:nvGrpSpPr>
        <p:grpSpPr>
          <a:xfrm>
            <a:off x="9983295" y="-81382"/>
            <a:ext cx="953398" cy="1126744"/>
            <a:chOff x="9827324" y="-40038"/>
            <a:chExt cx="934789" cy="1104751"/>
          </a:xfrm>
        </p:grpSpPr>
        <p:pic>
          <p:nvPicPr>
            <p:cNvPr id="41" name="Picture 40"/>
            <p:cNvPicPr>
              <a:picLocks noChangeAspect="1"/>
            </p:cNvPicPr>
            <p:nvPr/>
          </p:nvPicPr>
          <p:blipFill>
            <a:blip r:embed="rId11"/>
            <a:stretch>
              <a:fillRect/>
            </a:stretch>
          </p:blipFill>
          <p:spPr>
            <a:xfrm>
              <a:off x="9827324" y="-40038"/>
              <a:ext cx="934789" cy="1104751"/>
            </a:xfrm>
            <a:prstGeom prst="rect">
              <a:avLst/>
            </a:prstGeom>
          </p:spPr>
        </p:pic>
        <p:pic>
          <p:nvPicPr>
            <p:cNvPr id="42" name="Picture 41"/>
            <p:cNvPicPr>
              <a:picLocks noChangeAspect="1"/>
            </p:cNvPicPr>
            <p:nvPr/>
          </p:nvPicPr>
          <p:blipFill>
            <a:blip r:embed="rId24"/>
            <a:stretch>
              <a:fillRect/>
            </a:stretch>
          </p:blipFill>
          <p:spPr>
            <a:xfrm>
              <a:off x="10368710" y="254515"/>
              <a:ext cx="147937" cy="295874"/>
            </a:xfrm>
            <a:prstGeom prst="rect">
              <a:avLst/>
            </a:prstGeom>
          </p:spPr>
        </p:pic>
      </p:grpSp>
    </p:spTree>
    <p:extLst>
      <p:ext uri="{BB962C8B-B14F-4D97-AF65-F5344CB8AC3E}">
        <p14:creationId xmlns:p14="http://schemas.microsoft.com/office/powerpoint/2010/main" val="255905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xit" presetSubtype="0" fill="hold" nodeType="withEffect">
                                  <p:stCondLst>
                                    <p:cond delay="1000"/>
                                  </p:stCondLst>
                                  <p:childTnLst>
                                    <p:animEffect transition="out" filter="fade">
                                      <p:cBhvr>
                                        <p:cTn id="15" dur="500"/>
                                        <p:tgtEl>
                                          <p:spTgt spid="18"/>
                                        </p:tgtEl>
                                      </p:cBhvr>
                                    </p:animEffect>
                                    <p:set>
                                      <p:cBhvr>
                                        <p:cTn id="16" dur="1" fill="hold">
                                          <p:stCondLst>
                                            <p:cond delay="499"/>
                                          </p:stCondLst>
                                        </p:cTn>
                                        <p:tgtEl>
                                          <p:spTgt spid="18"/>
                                        </p:tgtEl>
                                        <p:attrNameLst>
                                          <p:attrName>style.visibility</p:attrName>
                                        </p:attrNameLst>
                                      </p:cBhvr>
                                      <p:to>
                                        <p:strVal val="hidden"/>
                                      </p:to>
                                    </p:set>
                                  </p:childTnLst>
                                </p:cTn>
                              </p:par>
                              <p:par>
                                <p:cTn id="17" presetID="10" presetClass="exit" presetSubtype="0" fill="hold" nodeType="withEffect">
                                  <p:stCondLst>
                                    <p:cond delay="1000"/>
                                  </p:stCondLst>
                                  <p:childTnLst>
                                    <p:animEffect transition="out" filter="fade">
                                      <p:cBhvr>
                                        <p:cTn id="18" dur="500"/>
                                        <p:tgtEl>
                                          <p:spTgt spid="40"/>
                                        </p:tgtEl>
                                      </p:cBhvr>
                                    </p:animEffect>
                                    <p:set>
                                      <p:cBhvr>
                                        <p:cTn id="19" dur="1" fill="hold">
                                          <p:stCondLst>
                                            <p:cond delay="499"/>
                                          </p:stCondLst>
                                        </p:cTn>
                                        <p:tgtEl>
                                          <p:spTgt spid="40"/>
                                        </p:tgtEl>
                                        <p:attrNameLst>
                                          <p:attrName>style.visibility</p:attrName>
                                        </p:attrNameLst>
                                      </p:cBhvr>
                                      <p:to>
                                        <p:strVal val="hidden"/>
                                      </p:to>
                                    </p:set>
                                  </p:childTnLst>
                                </p:cTn>
                              </p:par>
                              <p:par>
                                <p:cTn id="20" presetID="10" presetClass="entr" presetSubtype="0" fill="hold"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nodeType="afterEffect">
                                  <p:stCondLst>
                                    <p:cond delay="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500"/>
                            </p:stCondLst>
                            <p:childTnLst>
                              <p:par>
                                <p:cTn id="33" presetID="47"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10" presetClass="entr" presetSubtype="0" fill="hold" nodeType="withEffect">
                                  <p:stCondLst>
                                    <p:cond delay="5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a:stretch>
            <a:fillRect/>
          </a:stretch>
        </p:blipFill>
        <p:spPr>
          <a:xfrm>
            <a:off x="2917019" y="4851579"/>
            <a:ext cx="2216051" cy="1427948"/>
          </a:xfrm>
          <a:prstGeom prst="rect">
            <a:avLst/>
          </a:prstGeom>
        </p:spPr>
      </p:pic>
      <p:pic>
        <p:nvPicPr>
          <p:cNvPr id="39" name="Picture 38"/>
          <p:cNvPicPr>
            <a:picLocks noChangeAspect="1"/>
          </p:cNvPicPr>
          <p:nvPr/>
        </p:nvPicPr>
        <p:blipFill>
          <a:blip r:embed="rId3"/>
          <a:stretch>
            <a:fillRect/>
          </a:stretch>
        </p:blipFill>
        <p:spPr>
          <a:xfrm>
            <a:off x="2878052" y="4837286"/>
            <a:ext cx="2245089" cy="1467639"/>
          </a:xfrm>
          <a:prstGeom prst="rect">
            <a:avLst/>
          </a:prstGeom>
        </p:spPr>
      </p:pic>
      <p:pic>
        <p:nvPicPr>
          <p:cNvPr id="6" name="Picture 5"/>
          <p:cNvPicPr>
            <a:picLocks noChangeAspect="1"/>
          </p:cNvPicPr>
          <p:nvPr/>
        </p:nvPicPr>
        <p:blipFill>
          <a:blip r:embed="rId4"/>
          <a:stretch>
            <a:fillRect/>
          </a:stretch>
        </p:blipFill>
        <p:spPr>
          <a:xfrm>
            <a:off x="3471706" y="1162114"/>
            <a:ext cx="7483542" cy="4828092"/>
          </a:xfrm>
          <a:prstGeom prst="rect">
            <a:avLst/>
          </a:prstGeom>
        </p:spPr>
      </p:pic>
      <p:pic>
        <p:nvPicPr>
          <p:cNvPr id="47" name="Picture 46"/>
          <p:cNvPicPr>
            <a:picLocks noChangeAspect="1"/>
          </p:cNvPicPr>
          <p:nvPr/>
        </p:nvPicPr>
        <p:blipFill>
          <a:blip r:embed="rId5"/>
          <a:stretch>
            <a:fillRect/>
          </a:stretch>
        </p:blipFill>
        <p:spPr>
          <a:xfrm>
            <a:off x="4700130" y="3673611"/>
            <a:ext cx="2386583" cy="1503089"/>
          </a:xfrm>
          <a:prstGeom prst="rect">
            <a:avLst/>
          </a:prstGeom>
        </p:spPr>
      </p:pic>
      <p:pic>
        <p:nvPicPr>
          <p:cNvPr id="21" name="Picture 20"/>
          <p:cNvPicPr>
            <a:picLocks noChangeAspect="1"/>
          </p:cNvPicPr>
          <p:nvPr/>
        </p:nvPicPr>
        <p:blipFill>
          <a:blip r:embed="rId6"/>
          <a:stretch>
            <a:fillRect/>
          </a:stretch>
        </p:blipFill>
        <p:spPr>
          <a:xfrm>
            <a:off x="883" y="3817523"/>
            <a:ext cx="4918370" cy="3186865"/>
          </a:xfrm>
          <a:prstGeom prst="rect">
            <a:avLst/>
          </a:prstGeom>
        </p:spPr>
      </p:pic>
      <p:pic>
        <p:nvPicPr>
          <p:cNvPr id="37" name="Picture 36"/>
          <p:cNvPicPr>
            <a:picLocks noChangeAspect="1"/>
          </p:cNvPicPr>
          <p:nvPr/>
        </p:nvPicPr>
        <p:blipFill>
          <a:blip r:embed="rId7"/>
          <a:stretch>
            <a:fillRect/>
          </a:stretch>
        </p:blipFill>
        <p:spPr>
          <a:xfrm>
            <a:off x="5382639" y="-380971"/>
            <a:ext cx="7408679" cy="4799989"/>
          </a:xfrm>
          <a:prstGeom prst="rect">
            <a:avLst/>
          </a:prstGeom>
        </p:spPr>
      </p:pic>
      <p:pic>
        <p:nvPicPr>
          <p:cNvPr id="10" name="Picture 9"/>
          <p:cNvPicPr>
            <a:picLocks noChangeAspect="1"/>
          </p:cNvPicPr>
          <p:nvPr/>
        </p:nvPicPr>
        <p:blipFill>
          <a:blip r:embed="rId8"/>
          <a:stretch>
            <a:fillRect/>
          </a:stretch>
        </p:blipFill>
        <p:spPr>
          <a:xfrm>
            <a:off x="6616683" y="1326290"/>
            <a:ext cx="4076636" cy="2632159"/>
          </a:xfrm>
          <a:prstGeom prst="rect">
            <a:avLst/>
          </a:prstGeom>
        </p:spPr>
      </p:pic>
      <p:pic>
        <p:nvPicPr>
          <p:cNvPr id="30" name="Picture 29"/>
          <p:cNvPicPr>
            <a:picLocks noChangeAspect="1"/>
          </p:cNvPicPr>
          <p:nvPr/>
        </p:nvPicPr>
        <p:blipFill>
          <a:blip r:embed="rId9"/>
          <a:stretch>
            <a:fillRect/>
          </a:stretch>
        </p:blipFill>
        <p:spPr>
          <a:xfrm>
            <a:off x="6741963" y="0"/>
            <a:ext cx="5693631" cy="3686004"/>
          </a:xfrm>
          <a:prstGeom prst="rect">
            <a:avLst/>
          </a:prstGeom>
        </p:spPr>
      </p:pic>
      <p:pic>
        <p:nvPicPr>
          <p:cNvPr id="38" name="Picture 37"/>
          <p:cNvPicPr>
            <a:picLocks noChangeAspect="1"/>
          </p:cNvPicPr>
          <p:nvPr/>
        </p:nvPicPr>
        <p:blipFill>
          <a:blip r:embed="rId10"/>
          <a:stretch>
            <a:fillRect/>
          </a:stretch>
        </p:blipFill>
        <p:spPr>
          <a:xfrm>
            <a:off x="8480712" y="272883"/>
            <a:ext cx="3393793" cy="2190741"/>
          </a:xfrm>
          <a:prstGeom prst="rect">
            <a:avLst/>
          </a:prstGeom>
        </p:spPr>
      </p:pic>
      <p:pic>
        <p:nvPicPr>
          <p:cNvPr id="16" name="Picture 15"/>
          <p:cNvPicPr>
            <a:picLocks noChangeAspect="1"/>
          </p:cNvPicPr>
          <p:nvPr/>
        </p:nvPicPr>
        <p:blipFill>
          <a:blip r:embed="rId11"/>
          <a:stretch>
            <a:fillRect/>
          </a:stretch>
        </p:blipFill>
        <p:spPr>
          <a:xfrm>
            <a:off x="10359201" y="2574200"/>
            <a:ext cx="1497721" cy="967472"/>
          </a:xfrm>
          <a:prstGeom prst="rect">
            <a:avLst/>
          </a:prstGeom>
        </p:spPr>
      </p:pic>
      <p:pic>
        <p:nvPicPr>
          <p:cNvPr id="22" name="Picture 21"/>
          <p:cNvPicPr>
            <a:picLocks noChangeAspect="1"/>
          </p:cNvPicPr>
          <p:nvPr/>
        </p:nvPicPr>
        <p:blipFill>
          <a:blip r:embed="rId12"/>
          <a:stretch>
            <a:fillRect/>
          </a:stretch>
        </p:blipFill>
        <p:spPr>
          <a:xfrm>
            <a:off x="263994" y="5821396"/>
            <a:ext cx="1510715" cy="975671"/>
          </a:xfrm>
          <a:prstGeom prst="rect">
            <a:avLst/>
          </a:prstGeom>
        </p:spPr>
      </p:pic>
      <p:grpSp>
        <p:nvGrpSpPr>
          <p:cNvPr id="36" name="Group 35"/>
          <p:cNvGrpSpPr/>
          <p:nvPr/>
        </p:nvGrpSpPr>
        <p:grpSpPr>
          <a:xfrm>
            <a:off x="10719668" y="395940"/>
            <a:ext cx="953398" cy="1126744"/>
            <a:chOff x="7012021" y="-1253215"/>
            <a:chExt cx="1237500" cy="1462500"/>
          </a:xfrm>
        </p:grpSpPr>
        <p:pic>
          <p:nvPicPr>
            <p:cNvPr id="33" name="Picture 32"/>
            <p:cNvPicPr>
              <a:picLocks noChangeAspect="1"/>
            </p:cNvPicPr>
            <p:nvPr/>
          </p:nvPicPr>
          <p:blipFill>
            <a:blip r:embed="rId13"/>
            <a:stretch>
              <a:fillRect/>
            </a:stretch>
          </p:blipFill>
          <p:spPr>
            <a:xfrm>
              <a:off x="7012021" y="-1253215"/>
              <a:ext cx="1237500" cy="1462500"/>
            </a:xfrm>
            <a:prstGeom prst="rect">
              <a:avLst/>
            </a:prstGeom>
          </p:spPr>
        </p:pic>
        <p:pic>
          <p:nvPicPr>
            <p:cNvPr id="35" name="Picture 3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703687" y="-912406"/>
              <a:ext cx="314973" cy="435664"/>
            </a:xfrm>
            <a:prstGeom prst="rect">
              <a:avLst/>
            </a:prstGeom>
          </p:spPr>
        </p:pic>
      </p:grpSp>
      <p:sp>
        <p:nvSpPr>
          <p:cNvPr id="31" name="TextBox 30"/>
          <p:cNvSpPr txBox="1"/>
          <p:nvPr/>
        </p:nvSpPr>
        <p:spPr>
          <a:xfrm>
            <a:off x="593473" y="466302"/>
            <a:ext cx="3672126" cy="734534"/>
          </a:xfrm>
          <a:prstGeom prst="rect">
            <a:avLst/>
          </a:prstGeom>
          <a:noFill/>
        </p:spPr>
        <p:txBody>
          <a:bodyPr wrap="square" rtlCol="0">
            <a:spAutoFit/>
          </a:bodyPr>
          <a:lstStyle/>
          <a:p>
            <a:pPr defTabSz="932597"/>
            <a:r>
              <a:rPr lang="en-US" sz="4080" dirty="0" err="1">
                <a:solidFill>
                  <a:srgbClr val="FFFFFF"/>
                </a:solidFill>
                <a:latin typeface="Segoe UI Light" panose="020B0502040204020203" pitchFamily="34" charset="0"/>
                <a:cs typeface="Segoe UI Light" panose="020B0502040204020203" pitchFamily="34" charset="0"/>
              </a:rPr>
              <a:t>WebJobs</a:t>
            </a:r>
            <a:endParaRPr lang="en-US" sz="4080" dirty="0">
              <a:solidFill>
                <a:srgbClr val="FFFFFF"/>
              </a:solidFill>
              <a:latin typeface="Segoe UI Light" panose="020B0502040204020203" pitchFamily="34" charset="0"/>
              <a:cs typeface="Segoe UI Light" panose="020B0502040204020203" pitchFamily="34" charset="0"/>
            </a:endParaRPr>
          </a:p>
        </p:txBody>
      </p:sp>
      <p:pic>
        <p:nvPicPr>
          <p:cNvPr id="27" name="Picture 26"/>
          <p:cNvPicPr>
            <a:picLocks noChangeAspect="1"/>
          </p:cNvPicPr>
          <p:nvPr/>
        </p:nvPicPr>
        <p:blipFill>
          <a:blip r:embed="rId15"/>
          <a:stretch>
            <a:fillRect/>
          </a:stretch>
        </p:blipFill>
        <p:spPr>
          <a:xfrm>
            <a:off x="220508" y="3367954"/>
            <a:ext cx="2134156" cy="2386583"/>
          </a:xfrm>
          <a:prstGeom prst="rect">
            <a:avLst/>
          </a:prstGeom>
        </p:spPr>
      </p:pic>
      <p:pic>
        <p:nvPicPr>
          <p:cNvPr id="28" name="Picture 27"/>
          <p:cNvPicPr>
            <a:picLocks noChangeAspect="1"/>
          </p:cNvPicPr>
          <p:nvPr/>
        </p:nvPicPr>
        <p:blipFill>
          <a:blip r:embed="rId13"/>
          <a:stretch>
            <a:fillRect/>
          </a:stretch>
        </p:blipFill>
        <p:spPr>
          <a:xfrm>
            <a:off x="1477311" y="5144168"/>
            <a:ext cx="1262135" cy="1491615"/>
          </a:xfrm>
          <a:prstGeom prst="rect">
            <a:avLst/>
          </a:prstGeom>
        </p:spPr>
      </p:pic>
      <p:pic>
        <p:nvPicPr>
          <p:cNvPr id="29" name="Picture 28"/>
          <p:cNvPicPr>
            <a:picLocks noChangeAspect="1"/>
          </p:cNvPicPr>
          <p:nvPr/>
        </p:nvPicPr>
        <p:blipFill>
          <a:blip r:embed="rId16"/>
          <a:stretch>
            <a:fillRect/>
          </a:stretch>
        </p:blipFill>
        <p:spPr>
          <a:xfrm>
            <a:off x="2845209" y="5059671"/>
            <a:ext cx="456790" cy="1248560"/>
          </a:xfrm>
          <a:prstGeom prst="rect">
            <a:avLst/>
          </a:prstGeom>
        </p:spPr>
      </p:pic>
      <p:pic>
        <p:nvPicPr>
          <p:cNvPr id="8" name="Picture 7"/>
          <p:cNvPicPr>
            <a:picLocks noChangeAspect="1"/>
          </p:cNvPicPr>
          <p:nvPr/>
        </p:nvPicPr>
        <p:blipFill>
          <a:blip r:embed="rId17"/>
          <a:stretch>
            <a:fillRect/>
          </a:stretch>
        </p:blipFill>
        <p:spPr>
          <a:xfrm>
            <a:off x="8956540" y="1662207"/>
            <a:ext cx="830066" cy="540508"/>
          </a:xfrm>
          <a:prstGeom prst="rect">
            <a:avLst/>
          </a:prstGeom>
        </p:spPr>
      </p:pic>
      <p:grpSp>
        <p:nvGrpSpPr>
          <p:cNvPr id="44" name="Group 43"/>
          <p:cNvGrpSpPr/>
          <p:nvPr/>
        </p:nvGrpSpPr>
        <p:grpSpPr>
          <a:xfrm>
            <a:off x="5195521" y="618488"/>
            <a:ext cx="2831098" cy="4217067"/>
            <a:chOff x="3719625" y="-351356"/>
            <a:chExt cx="2775838" cy="4134755"/>
          </a:xfrm>
        </p:grpSpPr>
        <p:pic>
          <p:nvPicPr>
            <p:cNvPr id="45" name="Picture 44"/>
            <p:cNvPicPr>
              <a:picLocks noChangeAspect="1"/>
            </p:cNvPicPr>
            <p:nvPr/>
          </p:nvPicPr>
          <p:blipFill>
            <a:blip r:embed="rId18"/>
            <a:stretch>
              <a:fillRect/>
            </a:stretch>
          </p:blipFill>
          <p:spPr>
            <a:xfrm>
              <a:off x="3719625" y="-351356"/>
              <a:ext cx="2775838" cy="4134755"/>
            </a:xfrm>
            <a:prstGeom prst="rect">
              <a:avLst/>
            </a:prstGeom>
          </p:spPr>
        </p:pic>
        <p:pic>
          <p:nvPicPr>
            <p:cNvPr id="46" name="Picture 45"/>
            <p:cNvPicPr>
              <a:picLocks noChangeAspect="1"/>
            </p:cNvPicPr>
            <p:nvPr/>
          </p:nvPicPr>
          <p:blipFill>
            <a:blip r:embed="rId19"/>
            <a:stretch>
              <a:fillRect/>
            </a:stretch>
          </p:blipFill>
          <p:spPr>
            <a:xfrm>
              <a:off x="4484016" y="1290841"/>
              <a:ext cx="979669" cy="1295431"/>
            </a:xfrm>
            <a:prstGeom prst="rect">
              <a:avLst/>
            </a:prstGeom>
          </p:spPr>
        </p:pic>
      </p:grpSp>
      <p:pic>
        <p:nvPicPr>
          <p:cNvPr id="5" name="Picture 4"/>
          <p:cNvPicPr>
            <a:picLocks noChangeAspect="1"/>
          </p:cNvPicPr>
          <p:nvPr/>
        </p:nvPicPr>
        <p:blipFill>
          <a:blip r:embed="rId20"/>
          <a:stretch>
            <a:fillRect/>
          </a:stretch>
        </p:blipFill>
        <p:spPr>
          <a:xfrm>
            <a:off x="7912634" y="4770679"/>
            <a:ext cx="1300680" cy="821482"/>
          </a:xfrm>
          <a:prstGeom prst="rect">
            <a:avLst/>
          </a:prstGeom>
        </p:spPr>
      </p:pic>
      <p:pic>
        <p:nvPicPr>
          <p:cNvPr id="41" name="Picture 40"/>
          <p:cNvPicPr>
            <a:picLocks noChangeAspect="1"/>
          </p:cNvPicPr>
          <p:nvPr/>
        </p:nvPicPr>
        <p:blipFill>
          <a:blip r:embed="rId21"/>
          <a:stretch>
            <a:fillRect/>
          </a:stretch>
        </p:blipFill>
        <p:spPr>
          <a:xfrm>
            <a:off x="9324575" y="5067342"/>
            <a:ext cx="2347678" cy="1525288"/>
          </a:xfrm>
          <a:prstGeom prst="rect">
            <a:avLst/>
          </a:prstGeom>
        </p:spPr>
      </p:pic>
      <p:pic>
        <p:nvPicPr>
          <p:cNvPr id="42" name="Picture 41"/>
          <p:cNvPicPr>
            <a:picLocks noChangeAspect="1"/>
          </p:cNvPicPr>
          <p:nvPr/>
        </p:nvPicPr>
        <p:blipFill>
          <a:blip r:embed="rId22"/>
          <a:stretch>
            <a:fillRect/>
          </a:stretch>
        </p:blipFill>
        <p:spPr>
          <a:xfrm>
            <a:off x="9863308" y="4431043"/>
            <a:ext cx="1270213" cy="1825018"/>
          </a:xfrm>
          <a:prstGeom prst="rect">
            <a:avLst/>
          </a:prstGeom>
        </p:spPr>
      </p:pic>
      <p:pic>
        <p:nvPicPr>
          <p:cNvPr id="43" name="Picture 42"/>
          <p:cNvPicPr>
            <a:picLocks noChangeAspect="1"/>
          </p:cNvPicPr>
          <p:nvPr/>
        </p:nvPicPr>
        <p:blipFill>
          <a:blip r:embed="rId23"/>
          <a:stretch>
            <a:fillRect/>
          </a:stretch>
        </p:blipFill>
        <p:spPr>
          <a:xfrm>
            <a:off x="9679803" y="6314110"/>
            <a:ext cx="716158" cy="472192"/>
          </a:xfrm>
          <a:prstGeom prst="rect">
            <a:avLst/>
          </a:prstGeom>
        </p:spPr>
      </p:pic>
      <p:pic>
        <p:nvPicPr>
          <p:cNvPr id="7" name="Picture 6"/>
          <p:cNvPicPr>
            <a:picLocks noChangeAspect="1"/>
          </p:cNvPicPr>
          <p:nvPr/>
        </p:nvPicPr>
        <p:blipFill>
          <a:blip r:embed="rId24"/>
          <a:stretch>
            <a:fillRect/>
          </a:stretch>
        </p:blipFill>
        <p:spPr>
          <a:xfrm>
            <a:off x="5255832" y="1088497"/>
            <a:ext cx="2476331" cy="3655133"/>
          </a:xfrm>
          <a:prstGeom prst="rect">
            <a:avLst/>
          </a:prstGeom>
        </p:spPr>
      </p:pic>
      <p:pic>
        <p:nvPicPr>
          <p:cNvPr id="14" name="Picture 13"/>
          <p:cNvPicPr>
            <a:picLocks noChangeAspect="1"/>
          </p:cNvPicPr>
          <p:nvPr/>
        </p:nvPicPr>
        <p:blipFill>
          <a:blip r:embed="rId25"/>
          <a:stretch>
            <a:fillRect/>
          </a:stretch>
        </p:blipFill>
        <p:spPr>
          <a:xfrm>
            <a:off x="9249556" y="3030256"/>
            <a:ext cx="1444031" cy="930598"/>
          </a:xfrm>
          <a:prstGeom prst="rect">
            <a:avLst/>
          </a:prstGeom>
        </p:spPr>
      </p:pic>
      <p:pic>
        <p:nvPicPr>
          <p:cNvPr id="15" name="Picture 14"/>
          <p:cNvPicPr>
            <a:picLocks noChangeAspect="1"/>
          </p:cNvPicPr>
          <p:nvPr/>
        </p:nvPicPr>
        <p:blipFill>
          <a:blip r:embed="rId26"/>
          <a:stretch>
            <a:fillRect/>
          </a:stretch>
        </p:blipFill>
        <p:spPr>
          <a:xfrm>
            <a:off x="10195704" y="3650885"/>
            <a:ext cx="2032350" cy="1802123"/>
          </a:xfrm>
          <a:prstGeom prst="rect">
            <a:avLst/>
          </a:prstGeom>
        </p:spPr>
      </p:pic>
      <p:grpSp>
        <p:nvGrpSpPr>
          <p:cNvPr id="51" name="Group 50"/>
          <p:cNvGrpSpPr/>
          <p:nvPr/>
        </p:nvGrpSpPr>
        <p:grpSpPr>
          <a:xfrm>
            <a:off x="9983295" y="-81382"/>
            <a:ext cx="953398" cy="1126744"/>
            <a:chOff x="9827324" y="-40038"/>
            <a:chExt cx="934789" cy="1104751"/>
          </a:xfrm>
        </p:grpSpPr>
        <p:pic>
          <p:nvPicPr>
            <p:cNvPr id="52" name="Picture 51"/>
            <p:cNvPicPr>
              <a:picLocks noChangeAspect="1"/>
            </p:cNvPicPr>
            <p:nvPr/>
          </p:nvPicPr>
          <p:blipFill>
            <a:blip r:embed="rId13"/>
            <a:stretch>
              <a:fillRect/>
            </a:stretch>
          </p:blipFill>
          <p:spPr>
            <a:xfrm>
              <a:off x="9827324" y="-40038"/>
              <a:ext cx="934789" cy="1104751"/>
            </a:xfrm>
            <a:prstGeom prst="rect">
              <a:avLst/>
            </a:prstGeom>
          </p:spPr>
        </p:pic>
        <p:pic>
          <p:nvPicPr>
            <p:cNvPr id="53" name="Picture 52"/>
            <p:cNvPicPr>
              <a:picLocks noChangeAspect="1"/>
            </p:cNvPicPr>
            <p:nvPr/>
          </p:nvPicPr>
          <p:blipFill>
            <a:blip r:embed="rId27"/>
            <a:stretch>
              <a:fillRect/>
            </a:stretch>
          </p:blipFill>
          <p:spPr>
            <a:xfrm>
              <a:off x="10368710" y="254515"/>
              <a:ext cx="147937" cy="295874"/>
            </a:xfrm>
            <a:prstGeom prst="rect">
              <a:avLst/>
            </a:prstGeom>
          </p:spPr>
        </p:pic>
      </p:grpSp>
    </p:spTree>
    <p:extLst>
      <p:ext uri="{BB962C8B-B14F-4D97-AF65-F5344CB8AC3E}">
        <p14:creationId xmlns:p14="http://schemas.microsoft.com/office/powerpoint/2010/main" val="351446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xit" presetSubtype="0" fill="hold" nodeType="afterEffect">
                                  <p:stCondLst>
                                    <p:cond delay="25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xit" presetSubtype="0" fill="hold" nodeType="withEffect">
                                  <p:stCondLst>
                                    <p:cond delay="250"/>
                                  </p:stCondLst>
                                  <p:childTnLst>
                                    <p:animEffect transition="out" filter="fade">
                                      <p:cBhvr>
                                        <p:cTn id="22" dur="500"/>
                                        <p:tgtEl>
                                          <p:spTgt spid="39"/>
                                        </p:tgtEl>
                                      </p:cBhvr>
                                    </p:animEffect>
                                    <p:set>
                                      <p:cBhvr>
                                        <p:cTn id="23" dur="1" fill="hold">
                                          <p:stCondLst>
                                            <p:cond delay="499"/>
                                          </p:stCondLst>
                                        </p:cTn>
                                        <p:tgtEl>
                                          <p:spTgt spid="39"/>
                                        </p:tgtEl>
                                        <p:attrNameLst>
                                          <p:attrName>style.visibility</p:attrName>
                                        </p:attrNameLst>
                                      </p:cBhvr>
                                      <p:to>
                                        <p:strVal val="hidden"/>
                                      </p:to>
                                    </p:set>
                                  </p:childTnLst>
                                </p:cTn>
                              </p:par>
                              <p:par>
                                <p:cTn id="24" presetID="10" presetClass="entr" presetSubtype="0" fill="hold" nodeType="withEffect">
                                  <p:stCondLst>
                                    <p:cond delay="25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childTnLst>
                          </p:cTn>
                        </p:par>
                        <p:par>
                          <p:cTn id="27" fill="hold">
                            <p:stCondLst>
                              <p:cond delay="750"/>
                            </p:stCondLst>
                            <p:childTnLst>
                              <p:par>
                                <p:cTn id="28" presetID="10" presetClass="entr" presetSubtype="0" fill="hold" nodeType="afterEffect">
                                  <p:stCondLst>
                                    <p:cond delay="2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Insights</a:t>
            </a:r>
            <a:endParaRPr lang="en-US" dirty="0"/>
          </a:p>
        </p:txBody>
      </p:sp>
    </p:spTree>
    <p:extLst>
      <p:ext uri="{BB962C8B-B14F-4D97-AF65-F5344CB8AC3E}">
        <p14:creationId xmlns:p14="http://schemas.microsoft.com/office/powerpoint/2010/main" val="3745075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
          <p:cNvPicPr>
            <a:picLocks noChangeAspect="1"/>
          </p:cNvPicPr>
          <p:nvPr/>
        </p:nvPicPr>
        <p:blipFill rotWithShape="1">
          <a:blip r:embed="rId3"/>
          <a:srcRect t="4153"/>
          <a:stretch/>
        </p:blipFill>
        <p:spPr>
          <a:xfrm>
            <a:off x="4117884" y="1810985"/>
            <a:ext cx="7963094" cy="3791887"/>
          </a:xfrm>
          <a:prstGeom prst="rect">
            <a:avLst/>
          </a:prstGeom>
          <a:effectLst/>
        </p:spPr>
      </p:pic>
      <p:sp>
        <p:nvSpPr>
          <p:cNvPr id="2" name="Title 1"/>
          <p:cNvSpPr>
            <a:spLocks noGrp="1"/>
          </p:cNvSpPr>
          <p:nvPr>
            <p:ph type="title"/>
          </p:nvPr>
        </p:nvSpPr>
        <p:spPr/>
        <p:txBody>
          <a:bodyPr/>
          <a:lstStyle/>
          <a:p>
            <a:r>
              <a:rPr lang="en-AU" dirty="0"/>
              <a:t>Know before your customers </a:t>
            </a:r>
            <a:r>
              <a:rPr lang="en-AU" dirty="0" smtClean="0"/>
              <a:t>know</a:t>
            </a:r>
            <a:endParaRPr lang="en-AU" dirty="0"/>
          </a:p>
        </p:txBody>
      </p:sp>
      <p:sp>
        <p:nvSpPr>
          <p:cNvPr id="9" name="Content Placeholder 8"/>
          <p:cNvSpPr>
            <a:spLocks noGrp="1"/>
          </p:cNvSpPr>
          <p:nvPr>
            <p:ph sz="quarter" idx="4294967295"/>
          </p:nvPr>
        </p:nvSpPr>
        <p:spPr>
          <a:xfrm>
            <a:off x="646147" y="1741672"/>
            <a:ext cx="3090863" cy="3287031"/>
          </a:xfrm>
        </p:spPr>
        <p:txBody>
          <a:bodyPr/>
          <a:lstStyle/>
          <a:p>
            <a:pPr marL="0" indent="0">
              <a:buNone/>
            </a:pPr>
            <a:r>
              <a:rPr lang="en-US" sz="2800" kern="0" dirty="0">
                <a:solidFill>
                  <a:sysClr val="window" lastClr="FFFFFF"/>
                </a:solidFill>
                <a:ea typeface="Segoe UI" pitchFamily="34" charset="0"/>
              </a:rPr>
              <a:t>Get 360 degree view to application’s health with relevant metrics to help you detect issues in production.</a:t>
            </a:r>
          </a:p>
        </p:txBody>
      </p:sp>
      <p:grpSp>
        <p:nvGrpSpPr>
          <p:cNvPr id="6" name="Group 5"/>
          <p:cNvGrpSpPr/>
          <p:nvPr/>
        </p:nvGrpSpPr>
        <p:grpSpPr>
          <a:xfrm>
            <a:off x="10083555" y="3639432"/>
            <a:ext cx="2176071" cy="1179410"/>
            <a:chOff x="18037245" y="4006898"/>
            <a:chExt cx="2789717" cy="1156551"/>
          </a:xfrm>
          <a:solidFill>
            <a:schemeClr val="accent2"/>
          </a:solidFill>
        </p:grpSpPr>
        <p:sp>
          <p:nvSpPr>
            <p:cNvPr id="7" name="TextBox 4"/>
            <p:cNvSpPr txBox="1"/>
            <p:nvPr/>
          </p:nvSpPr>
          <p:spPr>
            <a:xfrm>
              <a:off x="18795972" y="4006898"/>
              <a:ext cx="2030990" cy="1156551"/>
            </a:xfrm>
            <a:prstGeom prst="rect">
              <a:avLst/>
            </a:prstGeom>
            <a:grpFill/>
            <a:ln w="3175">
              <a:solidFill>
                <a:schemeClr val="accent2"/>
              </a:solidFill>
              <a:prstDash val="solid"/>
              <a:miter lim="800000"/>
            </a:ln>
            <a:effectLst/>
          </p:spPr>
          <p:txBody>
            <a:bodyPr wrap="square" lIns="58267" tIns="29135" rIns="93231" bIns="29135"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Set up a view of your application health with metrics that you care</a:t>
              </a:r>
            </a:p>
          </p:txBody>
        </p:sp>
        <p:cxnSp>
          <p:nvCxnSpPr>
            <p:cNvPr id="8" name="Straight Connector 7"/>
            <p:cNvCxnSpPr>
              <a:stCxn id="7" idx="1"/>
            </p:cNvCxnSpPr>
            <p:nvPr/>
          </p:nvCxnSpPr>
          <p:spPr>
            <a:xfrm flipH="1">
              <a:off x="18037245" y="4585174"/>
              <a:ext cx="758727" cy="0"/>
            </a:xfrm>
            <a:prstGeom prst="line">
              <a:avLst/>
            </a:prstGeom>
            <a:grpFill/>
            <a:ln w="25400">
              <a:solidFill>
                <a:schemeClr val="accent2"/>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8156186" y="5349271"/>
            <a:ext cx="1584238" cy="1469109"/>
            <a:chOff x="18795972" y="3612928"/>
            <a:chExt cx="2030990" cy="1440635"/>
          </a:xfrm>
          <a:solidFill>
            <a:schemeClr val="accent2"/>
          </a:solidFill>
        </p:grpSpPr>
        <p:sp>
          <p:nvSpPr>
            <p:cNvPr id="17" name="TextBox 4"/>
            <p:cNvSpPr txBox="1"/>
            <p:nvPr/>
          </p:nvSpPr>
          <p:spPr>
            <a:xfrm>
              <a:off x="18795972" y="4116784"/>
              <a:ext cx="2030990" cy="936779"/>
            </a:xfrm>
            <a:prstGeom prst="rect">
              <a:avLst/>
            </a:prstGeom>
            <a:grpFill/>
            <a:ln w="3175">
              <a:solidFill>
                <a:schemeClr val="accent2"/>
              </a:solidFill>
              <a:prstDash val="solid"/>
              <a:miter lim="800000"/>
            </a:ln>
            <a:effectLst/>
          </p:spPr>
          <p:txBody>
            <a:bodyPr wrap="square" lIns="58267" tIns="29135" rIns="93231" bIns="29135"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Identify issues and patterns with your application in production</a:t>
              </a:r>
            </a:p>
          </p:txBody>
        </p:sp>
        <p:cxnSp>
          <p:nvCxnSpPr>
            <p:cNvPr id="18" name="Straight Connector 17"/>
            <p:cNvCxnSpPr>
              <a:stCxn id="17" idx="0"/>
            </p:cNvCxnSpPr>
            <p:nvPr/>
          </p:nvCxnSpPr>
          <p:spPr>
            <a:xfrm flipH="1" flipV="1">
              <a:off x="18795973" y="3612928"/>
              <a:ext cx="1015494" cy="503856"/>
            </a:xfrm>
            <a:prstGeom prst="line">
              <a:avLst/>
            </a:prstGeom>
            <a:grpFill/>
            <a:ln w="25400">
              <a:solidFill>
                <a:schemeClr val="accent2"/>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8813459" y="902044"/>
            <a:ext cx="2958178" cy="1373941"/>
            <a:chOff x="18406325" y="4546823"/>
            <a:chExt cx="3792376" cy="1347312"/>
          </a:xfrm>
          <a:solidFill>
            <a:schemeClr val="accent2"/>
          </a:solidFill>
        </p:grpSpPr>
        <p:sp>
          <p:nvSpPr>
            <p:cNvPr id="23" name="TextBox 4"/>
            <p:cNvSpPr txBox="1"/>
            <p:nvPr/>
          </p:nvSpPr>
          <p:spPr>
            <a:xfrm>
              <a:off x="20167711" y="4546823"/>
              <a:ext cx="2030990" cy="717010"/>
            </a:xfrm>
            <a:prstGeom prst="rect">
              <a:avLst/>
            </a:prstGeom>
            <a:grpFill/>
            <a:ln w="3175">
              <a:solidFill>
                <a:schemeClr val="accent1">
                  <a:lumMod val="75000"/>
                </a:schemeClr>
              </a:solidFill>
              <a:prstDash val="solid"/>
              <a:miter lim="800000"/>
            </a:ln>
            <a:effectLst/>
          </p:spPr>
          <p:txBody>
            <a:bodyPr wrap="square" lIns="58267" tIns="29135" rIns="93231" bIns="29135"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428" dirty="0">
                  <a:solidFill>
                    <a:srgbClr val="FFFFFF"/>
                  </a:solidFill>
                </a:rPr>
                <a:t>Check the pulse of your application</a:t>
              </a:r>
            </a:p>
          </p:txBody>
        </p:sp>
        <p:cxnSp>
          <p:nvCxnSpPr>
            <p:cNvPr id="24" name="Straight Connector 23"/>
            <p:cNvCxnSpPr>
              <a:stCxn id="23" idx="2"/>
            </p:cNvCxnSpPr>
            <p:nvPr/>
          </p:nvCxnSpPr>
          <p:spPr>
            <a:xfrm flipH="1">
              <a:off x="18406325" y="5263833"/>
              <a:ext cx="2776882" cy="630302"/>
            </a:xfrm>
            <a:prstGeom prst="line">
              <a:avLst/>
            </a:prstGeom>
            <a:grpFill/>
            <a:ln w="25400">
              <a:solidFill>
                <a:schemeClr val="accent2"/>
              </a:solidFill>
              <a:prstDash val="solid"/>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5733047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80" dirty="0"/>
              <a:t>How to start getting insights into your applications?</a:t>
            </a:r>
          </a:p>
        </p:txBody>
      </p:sp>
      <p:grpSp>
        <p:nvGrpSpPr>
          <p:cNvPr id="4" name="Group 3"/>
          <p:cNvGrpSpPr/>
          <p:nvPr/>
        </p:nvGrpSpPr>
        <p:grpSpPr>
          <a:xfrm>
            <a:off x="206383" y="4823508"/>
            <a:ext cx="2940234" cy="799416"/>
            <a:chOff x="2258400" y="1793027"/>
            <a:chExt cx="3267037" cy="3602482"/>
          </a:xfrm>
          <a:solidFill>
            <a:schemeClr val="bg2">
              <a:lumMod val="50000"/>
            </a:schemeClr>
          </a:solidFill>
          <a:effectLst>
            <a:outerShdw blurRad="63500" sx="102000" sy="102000" algn="ctr" rotWithShape="0">
              <a:prstClr val="black">
                <a:alpha val="40000"/>
              </a:prstClr>
            </a:outerShdw>
          </a:effectLst>
        </p:grpSpPr>
        <p:sp>
          <p:nvSpPr>
            <p:cNvPr id="10" name="Rectangle 9"/>
            <p:cNvSpPr/>
            <p:nvPr/>
          </p:nvSpPr>
          <p:spPr bwMode="auto">
            <a:xfrm>
              <a:off x="2271754" y="1793027"/>
              <a:ext cx="3220229" cy="360248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2258400" y="1793027"/>
              <a:ext cx="3267037" cy="355496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Basic Availability</a:t>
              </a:r>
            </a:p>
          </p:txBody>
        </p:sp>
      </p:grpSp>
      <p:sp>
        <p:nvSpPr>
          <p:cNvPr id="74" name="Rectangle 73"/>
          <p:cNvSpPr/>
          <p:nvPr/>
        </p:nvSpPr>
        <p:spPr bwMode="auto">
          <a:xfrm>
            <a:off x="206383" y="5693235"/>
            <a:ext cx="11888689" cy="6541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Embrace the advantages of the cloud for your enterprise at your pace</a:t>
            </a:r>
          </a:p>
        </p:txBody>
      </p:sp>
      <p:sp>
        <p:nvSpPr>
          <p:cNvPr id="75" name="Rectangle 74"/>
          <p:cNvSpPr/>
          <p:nvPr/>
        </p:nvSpPr>
        <p:spPr bwMode="auto">
          <a:xfrm>
            <a:off x="206383" y="5693235"/>
            <a:ext cx="11888689" cy="654122"/>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Embrace the advantages of the cloud at your own pace</a:t>
            </a:r>
          </a:p>
        </p:txBody>
      </p:sp>
      <p:grpSp>
        <p:nvGrpSpPr>
          <p:cNvPr id="5" name="Group 4"/>
          <p:cNvGrpSpPr/>
          <p:nvPr/>
        </p:nvGrpSpPr>
        <p:grpSpPr>
          <a:xfrm>
            <a:off x="2784160" y="3924504"/>
            <a:ext cx="2958704" cy="818147"/>
            <a:chOff x="5564282" y="1801479"/>
            <a:chExt cx="3230278" cy="3592466"/>
          </a:xfrm>
          <a:solidFill>
            <a:schemeClr val="accent4"/>
          </a:solidFill>
        </p:grpSpPr>
        <p:sp>
          <p:nvSpPr>
            <p:cNvPr id="32" name="Rectangle 31"/>
            <p:cNvSpPr/>
            <p:nvPr/>
          </p:nvSpPr>
          <p:spPr bwMode="auto">
            <a:xfrm>
              <a:off x="5564282" y="1801479"/>
              <a:ext cx="3220229" cy="3592466"/>
            </a:xfrm>
            <a:prstGeom prst="rect">
              <a:avLst/>
            </a:prstGeom>
            <a:grpFill/>
            <a:ln>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5582662" y="1837683"/>
              <a:ext cx="3211898" cy="3556262"/>
            </a:xfrm>
            <a:prstGeom prst="rect">
              <a:avLst/>
            </a:prstGeom>
            <a:solidFill>
              <a:srgbClr val="00B050"/>
            </a:solidFill>
            <a:ln>
              <a:solidFill>
                <a:srgbClr val="00B05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Basic Performance</a:t>
              </a:r>
            </a:p>
          </p:txBody>
        </p:sp>
      </p:grpSp>
      <p:grpSp>
        <p:nvGrpSpPr>
          <p:cNvPr id="18" name="Group 17"/>
          <p:cNvGrpSpPr/>
          <p:nvPr/>
        </p:nvGrpSpPr>
        <p:grpSpPr>
          <a:xfrm>
            <a:off x="4755720" y="3033746"/>
            <a:ext cx="2941869" cy="809902"/>
            <a:chOff x="5582662" y="1837683"/>
            <a:chExt cx="3211898" cy="3556262"/>
          </a:xfrm>
          <a:solidFill>
            <a:schemeClr val="accent4"/>
          </a:solidFill>
        </p:grpSpPr>
        <p:sp>
          <p:nvSpPr>
            <p:cNvPr id="19" name="Rectangle 18"/>
            <p:cNvSpPr/>
            <p:nvPr/>
          </p:nvSpPr>
          <p:spPr bwMode="auto">
            <a:xfrm>
              <a:off x="5596031" y="1861991"/>
              <a:ext cx="3188479" cy="353195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582662" y="1837683"/>
              <a:ext cx="3211898" cy="3556262"/>
            </a:xfrm>
            <a:prstGeom prst="rect">
              <a:avLst/>
            </a:prstGeom>
            <a:solidFill>
              <a:srgbClr val="FFC000"/>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448" dirty="0">
                  <a:solidFill>
                    <a:schemeClr val="accent1">
                      <a:lumMod val="50000"/>
                    </a:schemeClr>
                  </a:solidFill>
                  <a:ea typeface="Segoe UI" pitchFamily="34" charset="0"/>
                  <a:cs typeface="Segoe UI" pitchFamily="34" charset="0"/>
                </a:rPr>
                <a:t>Application Usage</a:t>
              </a:r>
            </a:p>
          </p:txBody>
        </p:sp>
      </p:grpSp>
      <p:sp>
        <p:nvSpPr>
          <p:cNvPr id="21" name="Rectangle 20"/>
          <p:cNvSpPr/>
          <p:nvPr/>
        </p:nvSpPr>
        <p:spPr bwMode="auto">
          <a:xfrm>
            <a:off x="6401519" y="2124714"/>
            <a:ext cx="2958703" cy="809902"/>
          </a:xfrm>
          <a:prstGeom prst="rect">
            <a:avLst/>
          </a:prstGeom>
          <a:solidFill>
            <a:schemeClr val="accent2"/>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defTabSz="932293" fontAlgn="base">
              <a:lnSpc>
                <a:spcPct val="90000"/>
              </a:lnSpc>
              <a:spcBef>
                <a:spcPct val="0"/>
              </a:spcBef>
              <a:spcAft>
                <a:spcPct val="0"/>
              </a:spcAft>
            </a:pPr>
            <a:r>
              <a:rPr lang="en-US" sz="2448" dirty="0">
                <a:gradFill>
                  <a:gsLst>
                    <a:gs pos="0">
                      <a:srgbClr val="FFFFFF"/>
                    </a:gs>
                    <a:gs pos="100000">
                      <a:srgbClr val="FFFFFF"/>
                    </a:gs>
                  </a:gsLst>
                  <a:lin ang="5400000" scaled="0"/>
                </a:gradFill>
                <a:ea typeface="Segoe UI" pitchFamily="34" charset="0"/>
                <a:cs typeface="Segoe UI" pitchFamily="34" charset="0"/>
              </a:rPr>
              <a:t>Custom Telemetry</a:t>
            </a:r>
          </a:p>
        </p:txBody>
      </p:sp>
      <p:cxnSp>
        <p:nvCxnSpPr>
          <p:cNvPr id="22" name="Straight Arrow Connector 21"/>
          <p:cNvCxnSpPr/>
          <p:nvPr/>
        </p:nvCxnSpPr>
        <p:spPr>
          <a:xfrm flipV="1">
            <a:off x="9804077" y="1345358"/>
            <a:ext cx="0" cy="4336264"/>
          </a:xfrm>
          <a:prstGeom prst="straightConnector1">
            <a:avLst/>
          </a:prstGeom>
          <a:ln w="38100">
            <a:solidFill>
              <a:schemeClr val="accent5"/>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876280" y="5029395"/>
            <a:ext cx="2087090" cy="640416"/>
          </a:xfrm>
          <a:prstGeom prst="rect">
            <a:avLst/>
          </a:prstGeom>
          <a:noFill/>
          <a:ln>
            <a:noFill/>
          </a:ln>
        </p:spPr>
        <p:txBody>
          <a:bodyPr wrap="none" lIns="186521" tIns="149217" rIns="186521" bIns="149217" rtlCol="0">
            <a:spAutoFit/>
          </a:bodyPr>
          <a:lstStyle/>
          <a:p>
            <a:pPr>
              <a:lnSpc>
                <a:spcPct val="90000"/>
              </a:lnSpc>
            </a:pPr>
            <a:r>
              <a:rPr lang="en-US" sz="2448" dirty="0">
                <a:latin typeface="+mj-lt"/>
              </a:rPr>
              <a:t>Non-invasive</a:t>
            </a:r>
          </a:p>
        </p:txBody>
      </p:sp>
      <p:sp>
        <p:nvSpPr>
          <p:cNvPr id="24" name="TextBox 23"/>
          <p:cNvSpPr txBox="1"/>
          <p:nvPr/>
        </p:nvSpPr>
        <p:spPr>
          <a:xfrm>
            <a:off x="9876280" y="1377588"/>
            <a:ext cx="2136782" cy="640416"/>
          </a:xfrm>
          <a:prstGeom prst="rect">
            <a:avLst/>
          </a:prstGeom>
          <a:noFill/>
          <a:ln>
            <a:noFill/>
          </a:ln>
        </p:spPr>
        <p:txBody>
          <a:bodyPr wrap="none" lIns="186521" tIns="149217" rIns="186521" bIns="149217" rtlCol="0">
            <a:spAutoFit/>
          </a:bodyPr>
          <a:lstStyle/>
          <a:p>
            <a:pPr>
              <a:lnSpc>
                <a:spcPct val="90000"/>
              </a:lnSpc>
            </a:pPr>
            <a:r>
              <a:rPr lang="en-US" sz="2448" dirty="0">
                <a:latin typeface="+mj-lt"/>
              </a:rPr>
              <a:t>Code change</a:t>
            </a:r>
          </a:p>
        </p:txBody>
      </p:sp>
      <p:sp>
        <p:nvSpPr>
          <p:cNvPr id="25" name="Oval 24"/>
          <p:cNvSpPr/>
          <p:nvPr/>
        </p:nvSpPr>
        <p:spPr bwMode="auto">
          <a:xfrm>
            <a:off x="9692570" y="2302625"/>
            <a:ext cx="223014" cy="223014"/>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Oval 25"/>
          <p:cNvSpPr/>
          <p:nvPr/>
        </p:nvSpPr>
        <p:spPr bwMode="auto">
          <a:xfrm>
            <a:off x="9692570" y="3289292"/>
            <a:ext cx="223014" cy="223014"/>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Oval 26"/>
          <p:cNvSpPr/>
          <p:nvPr/>
        </p:nvSpPr>
        <p:spPr bwMode="auto">
          <a:xfrm>
            <a:off x="9692570" y="4275960"/>
            <a:ext cx="223014" cy="223014"/>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Oval 27"/>
          <p:cNvSpPr/>
          <p:nvPr/>
        </p:nvSpPr>
        <p:spPr bwMode="auto">
          <a:xfrm>
            <a:off x="9692570" y="5262626"/>
            <a:ext cx="223014" cy="223014"/>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42905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10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3000"/>
                            </p:stCondLst>
                            <p:childTnLst>
                              <p:par>
                                <p:cTn id="15" presetID="2" presetClass="entr" presetSubtype="1" fill="hold" nodeType="afterEffect">
                                  <p:stCondLst>
                                    <p:cond delay="10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ppt_x"/>
                                          </p:val>
                                        </p:tav>
                                        <p:tav tm="100000">
                                          <p:val>
                                            <p:strVal val="#ppt_x"/>
                                          </p:val>
                                        </p:tav>
                                      </p:tavLst>
                                    </p:anim>
                                    <p:anim calcmode="lin" valueType="num">
                                      <p:cBhvr additive="base">
                                        <p:cTn id="18" dur="10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5000"/>
                            </p:stCondLst>
                            <p:childTnLst>
                              <p:par>
                                <p:cTn id="20" presetID="2" presetClass="entr" presetSubtype="1" fill="hold" grpId="0" nodeType="afterEffect">
                                  <p:stCondLst>
                                    <p:cond delay="100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ppt_x"/>
                                          </p:val>
                                        </p:tav>
                                        <p:tav tm="100000">
                                          <p:val>
                                            <p:strVal val="#ppt_x"/>
                                          </p:val>
                                        </p:tav>
                                      </p:tavLst>
                                    </p:anim>
                                    <p:anim calcmode="lin" valueType="num">
                                      <p:cBhvr additive="base">
                                        <p:cTn id="23" dur="1000" fill="hold"/>
                                        <p:tgtEl>
                                          <p:spTgt spid="21"/>
                                        </p:tgtEl>
                                        <p:attrNameLst>
                                          <p:attrName>ppt_y</p:attrName>
                                        </p:attrNameLst>
                                      </p:cBhvr>
                                      <p:tavLst>
                                        <p:tav tm="0">
                                          <p:val>
                                            <p:strVal val="0-#ppt_h/2"/>
                                          </p:val>
                                        </p:tav>
                                        <p:tav tm="100000">
                                          <p:val>
                                            <p:strVal val="#ppt_y"/>
                                          </p:val>
                                        </p:tav>
                                      </p:tavLst>
                                    </p:anim>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par>
                          <p:cTn id="28" fill="hold">
                            <p:stCondLst>
                              <p:cond delay="7500"/>
                            </p:stCondLst>
                            <p:childTnLst>
                              <p:par>
                                <p:cTn id="29" presetID="6" presetClass="emph" presetSubtype="0" accel="100000" autoRev="1" fill="hold" grpId="1" nodeType="afterEffect">
                                  <p:stCondLst>
                                    <p:cond delay="1000"/>
                                  </p:stCondLst>
                                  <p:childTnLst>
                                    <p:animScale>
                                      <p:cBhvr>
                                        <p:cTn id="30" dur="400" fill="hold"/>
                                        <p:tgtEl>
                                          <p:spTgt spid="74"/>
                                        </p:tgtEl>
                                      </p:cBhvr>
                                      <p:by x="103000" y="103000"/>
                                    </p:animScale>
                                  </p:childTnLst>
                                </p:cTn>
                              </p:par>
                            </p:childTnLst>
                          </p:cTn>
                        </p:par>
                        <p:par>
                          <p:cTn id="31" fill="hold">
                            <p:stCondLst>
                              <p:cond delay="9300"/>
                            </p:stCondLst>
                            <p:childTnLst>
                              <p:par>
                                <p:cTn id="32" presetID="10" presetClass="entr" presetSubtype="0" fill="hold" grpId="0" nodeType="afterEffect">
                                  <p:stCondLst>
                                    <p:cond delay="25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7200" dirty="0" smtClean="0"/>
              <a:t>Application Insights in action</a:t>
            </a:r>
            <a:endParaRPr lang="en-US" sz="7200" dirty="0"/>
          </a:p>
        </p:txBody>
      </p:sp>
    </p:spTree>
    <p:extLst>
      <p:ext uri="{BB962C8B-B14F-4D97-AF65-F5344CB8AC3E}">
        <p14:creationId xmlns:p14="http://schemas.microsoft.com/office/powerpoint/2010/main" val="373619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299629" y="920809"/>
            <a:ext cx="3217767" cy="499485"/>
          </a:xfrm>
          <a:prstGeom prst="rect">
            <a:avLst/>
          </a:prstGeom>
        </p:spPr>
        <p:txBody>
          <a:bodyPr vert="horz" lIns="93260" tIns="46630" rIns="93260" bIns="4663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SQL, SharePoint, BizTalk Images</a:t>
            </a:r>
          </a:p>
        </p:txBody>
      </p:sp>
      <p:sp>
        <p:nvSpPr>
          <p:cNvPr id="7" name="Content Placeholder 2"/>
          <p:cNvSpPr txBox="1">
            <a:spLocks/>
          </p:cNvSpPr>
          <p:nvPr/>
        </p:nvSpPr>
        <p:spPr>
          <a:xfrm>
            <a:off x="4868759" y="1280418"/>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Distributed Cache</a:t>
            </a:r>
          </a:p>
        </p:txBody>
      </p:sp>
      <p:sp>
        <p:nvSpPr>
          <p:cNvPr id="8" name="Content Placeholder 2"/>
          <p:cNvSpPr txBox="1">
            <a:spLocks/>
          </p:cNvSpPr>
          <p:nvPr/>
        </p:nvSpPr>
        <p:spPr>
          <a:xfrm>
            <a:off x="6112150" y="4854358"/>
            <a:ext cx="3217767" cy="499485"/>
          </a:xfrm>
          <a:prstGeom prst="rect">
            <a:avLst/>
          </a:prstGeom>
        </p:spPr>
        <p:txBody>
          <a:bodyPr vert="horz" lIns="93260" tIns="46630" rIns="93260" bIns="4663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Queue Geo Replication</a:t>
            </a:r>
          </a:p>
        </p:txBody>
      </p:sp>
      <p:sp>
        <p:nvSpPr>
          <p:cNvPr id="9" name="Content Placeholder 2"/>
          <p:cNvSpPr txBox="1">
            <a:spLocks/>
          </p:cNvSpPr>
          <p:nvPr/>
        </p:nvSpPr>
        <p:spPr>
          <a:xfrm>
            <a:off x="103600" y="4798839"/>
            <a:ext cx="4621016"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32" dirty="0">
                <a:solidFill>
                  <a:srgbClr val="00B0F0"/>
                </a:solidFill>
              </a:rPr>
              <a:t>Read-Only Secondary Storage</a:t>
            </a:r>
          </a:p>
        </p:txBody>
      </p:sp>
      <p:sp>
        <p:nvSpPr>
          <p:cNvPr id="12" name="Content Placeholder 2"/>
          <p:cNvSpPr txBox="1">
            <a:spLocks/>
          </p:cNvSpPr>
          <p:nvPr/>
        </p:nvSpPr>
        <p:spPr>
          <a:xfrm>
            <a:off x="4791527" y="4048077"/>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Delete Disks</a:t>
            </a:r>
          </a:p>
        </p:txBody>
      </p:sp>
      <p:sp>
        <p:nvSpPr>
          <p:cNvPr id="13" name="Content Placeholder 2"/>
          <p:cNvSpPr txBox="1">
            <a:spLocks/>
          </p:cNvSpPr>
          <p:nvPr/>
        </p:nvSpPr>
        <p:spPr>
          <a:xfrm>
            <a:off x="2666876" y="589447"/>
            <a:ext cx="3217767" cy="499485"/>
          </a:xfrm>
          <a:prstGeom prst="rect">
            <a:avLst/>
          </a:prstGeom>
        </p:spPr>
        <p:txBody>
          <a:bodyPr vert="horz" lIns="93260" tIns="46630" rIns="93260" bIns="4663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Large Memory SKU</a:t>
            </a:r>
          </a:p>
        </p:txBody>
      </p:sp>
      <p:sp>
        <p:nvSpPr>
          <p:cNvPr id="14" name="Content Placeholder 2"/>
          <p:cNvSpPr txBox="1">
            <a:spLocks/>
          </p:cNvSpPr>
          <p:nvPr/>
        </p:nvSpPr>
        <p:spPr>
          <a:xfrm>
            <a:off x="8820919" y="37664"/>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48" dirty="0">
                <a:solidFill>
                  <a:srgbClr val="00B0F0"/>
                </a:solidFill>
              </a:rPr>
              <a:t>Tag Expressions</a:t>
            </a:r>
          </a:p>
        </p:txBody>
      </p:sp>
      <p:sp>
        <p:nvSpPr>
          <p:cNvPr id="16" name="Content Placeholder 2"/>
          <p:cNvSpPr txBox="1">
            <a:spLocks/>
          </p:cNvSpPr>
          <p:nvPr/>
        </p:nvSpPr>
        <p:spPr>
          <a:xfrm>
            <a:off x="3119267" y="1657113"/>
            <a:ext cx="3217158" cy="498684"/>
          </a:xfrm>
          <a:prstGeom prst="rect">
            <a:avLst/>
          </a:prstGeom>
        </p:spPr>
        <p:txBody>
          <a:bodyPr vert="horz" lIns="93260" tIns="46630" rIns="93260" bIns="4663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72" dirty="0">
                <a:solidFill>
                  <a:srgbClr val="00B0F0"/>
                </a:solidFill>
              </a:rPr>
              <a:t>Per Minute Billing</a:t>
            </a:r>
          </a:p>
        </p:txBody>
      </p:sp>
      <p:sp>
        <p:nvSpPr>
          <p:cNvPr id="17" name="Content Placeholder 2"/>
          <p:cNvSpPr txBox="1">
            <a:spLocks/>
          </p:cNvSpPr>
          <p:nvPr/>
        </p:nvSpPr>
        <p:spPr>
          <a:xfrm>
            <a:off x="6907188" y="459669"/>
            <a:ext cx="3217767" cy="499485"/>
          </a:xfrm>
          <a:prstGeom prst="rect">
            <a:avLst/>
          </a:prstGeom>
        </p:spPr>
        <p:txBody>
          <a:bodyPr vert="horz" lIns="93260" tIns="46630" rIns="93260" bIns="4663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Stop without Billing</a:t>
            </a:r>
          </a:p>
        </p:txBody>
      </p:sp>
      <p:sp>
        <p:nvSpPr>
          <p:cNvPr id="18" name="Content Placeholder 2"/>
          <p:cNvSpPr txBox="1">
            <a:spLocks/>
          </p:cNvSpPr>
          <p:nvPr/>
        </p:nvSpPr>
        <p:spPr>
          <a:xfrm>
            <a:off x="249135" y="3589843"/>
            <a:ext cx="3330434" cy="778082"/>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MSDN Dev/Test Integration</a:t>
            </a:r>
          </a:p>
        </p:txBody>
      </p:sp>
      <p:sp>
        <p:nvSpPr>
          <p:cNvPr id="19" name="Content Placeholder 2"/>
          <p:cNvSpPr txBox="1">
            <a:spLocks/>
          </p:cNvSpPr>
          <p:nvPr/>
        </p:nvSpPr>
        <p:spPr>
          <a:xfrm>
            <a:off x="1750552" y="3189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Offline Operations</a:t>
            </a:r>
          </a:p>
        </p:txBody>
      </p:sp>
      <p:sp>
        <p:nvSpPr>
          <p:cNvPr id="20" name="Content Placeholder 2"/>
          <p:cNvSpPr txBox="1">
            <a:spLocks/>
          </p:cNvSpPr>
          <p:nvPr/>
        </p:nvSpPr>
        <p:spPr>
          <a:xfrm>
            <a:off x="3667909" y="441515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VIP ACLs</a:t>
            </a:r>
          </a:p>
        </p:txBody>
      </p:sp>
      <p:sp>
        <p:nvSpPr>
          <p:cNvPr id="21" name="Content Placeholder 2"/>
          <p:cNvSpPr txBox="1">
            <a:spLocks/>
          </p:cNvSpPr>
          <p:nvPr/>
        </p:nvSpPr>
        <p:spPr>
          <a:xfrm>
            <a:off x="4070310" y="443965"/>
            <a:ext cx="3217767" cy="499485"/>
          </a:xfrm>
          <a:prstGeom prst="rect">
            <a:avLst/>
          </a:prstGeom>
        </p:spPr>
        <p:txBody>
          <a:bodyPr vert="horz" lIns="93260" tIns="46630" rIns="93260" bIns="4663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Site to Site Virtual Network</a:t>
            </a:r>
          </a:p>
        </p:txBody>
      </p:sp>
      <p:sp>
        <p:nvSpPr>
          <p:cNvPr id="22" name="Content Placeholder 2"/>
          <p:cNvSpPr txBox="1">
            <a:spLocks/>
          </p:cNvSpPr>
          <p:nvPr/>
        </p:nvSpPr>
        <p:spPr>
          <a:xfrm>
            <a:off x="5712893" y="445793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New VM Gallery</a:t>
            </a:r>
          </a:p>
        </p:txBody>
      </p:sp>
      <p:sp>
        <p:nvSpPr>
          <p:cNvPr id="23" name="Content Placeholder 2"/>
          <p:cNvSpPr txBox="1">
            <a:spLocks/>
          </p:cNvSpPr>
          <p:nvPr/>
        </p:nvSpPr>
        <p:spPr>
          <a:xfrm>
            <a:off x="4025071" y="5881105"/>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Point to Site</a:t>
            </a:r>
          </a:p>
        </p:txBody>
      </p:sp>
      <p:sp>
        <p:nvSpPr>
          <p:cNvPr id="24" name="Content Placeholder 2"/>
          <p:cNvSpPr txBox="1">
            <a:spLocks/>
          </p:cNvSpPr>
          <p:nvPr/>
        </p:nvSpPr>
        <p:spPr>
          <a:xfrm>
            <a:off x="8941607" y="580145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Software VPN</a:t>
            </a:r>
          </a:p>
        </p:txBody>
      </p:sp>
      <p:sp>
        <p:nvSpPr>
          <p:cNvPr id="25" name="Content Placeholder 2"/>
          <p:cNvSpPr txBox="1">
            <a:spLocks/>
          </p:cNvSpPr>
          <p:nvPr/>
        </p:nvSpPr>
        <p:spPr>
          <a:xfrm>
            <a:off x="4926361" y="194319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Android Support</a:t>
            </a:r>
          </a:p>
        </p:txBody>
      </p:sp>
      <p:sp>
        <p:nvSpPr>
          <p:cNvPr id="26" name="Content Placeholder 2"/>
          <p:cNvSpPr txBox="1">
            <a:spLocks/>
          </p:cNvSpPr>
          <p:nvPr/>
        </p:nvSpPr>
        <p:spPr>
          <a:xfrm>
            <a:off x="1996269" y="202729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HTML 5/CORS</a:t>
            </a:r>
          </a:p>
        </p:txBody>
      </p:sp>
      <p:sp>
        <p:nvSpPr>
          <p:cNvPr id="27" name="Content Placeholder 2"/>
          <p:cNvSpPr txBox="1">
            <a:spLocks/>
          </p:cNvSpPr>
          <p:nvPr/>
        </p:nvSpPr>
        <p:spPr>
          <a:xfrm>
            <a:off x="1263365" y="1336445"/>
            <a:ext cx="3217767" cy="499485"/>
          </a:xfrm>
          <a:prstGeom prst="rect">
            <a:avLst/>
          </a:prstGeom>
        </p:spPr>
        <p:txBody>
          <a:bodyPr vert="horz" lIns="93260" tIns="46630" rIns="93260" bIns="4663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Windows Phone Support</a:t>
            </a:r>
          </a:p>
        </p:txBody>
      </p:sp>
      <p:sp>
        <p:nvSpPr>
          <p:cNvPr id="28" name="Content Placeholder 2"/>
          <p:cNvSpPr txBox="1">
            <a:spLocks/>
          </p:cNvSpPr>
          <p:nvPr/>
        </p:nvSpPr>
        <p:spPr>
          <a:xfrm>
            <a:off x="364470" y="2370174"/>
            <a:ext cx="3217767" cy="499485"/>
          </a:xfrm>
          <a:prstGeom prst="rect">
            <a:avLst/>
          </a:prstGeom>
        </p:spPr>
        <p:txBody>
          <a:bodyPr vert="horz" lIns="93260" tIns="46630" rIns="93260" bIns="4663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Custom Mobile API</a:t>
            </a:r>
          </a:p>
        </p:txBody>
      </p:sp>
      <p:sp>
        <p:nvSpPr>
          <p:cNvPr id="29" name="Content Placeholder 2"/>
          <p:cNvSpPr txBox="1">
            <a:spLocks/>
          </p:cNvSpPr>
          <p:nvPr/>
        </p:nvSpPr>
        <p:spPr>
          <a:xfrm>
            <a:off x="679084" y="4498040"/>
            <a:ext cx="3217767" cy="499485"/>
          </a:xfrm>
          <a:prstGeom prst="rect">
            <a:avLst/>
          </a:prstGeom>
        </p:spPr>
        <p:txBody>
          <a:bodyPr vert="horz" lIns="93260" tIns="46630" rIns="93260" bIns="4663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err="1">
                <a:solidFill>
                  <a:srgbClr val="00B0F0"/>
                </a:solidFill>
              </a:rPr>
              <a:t>iOS</a:t>
            </a:r>
            <a:r>
              <a:rPr lang="en-US" sz="2856" dirty="0">
                <a:solidFill>
                  <a:srgbClr val="00B0F0"/>
                </a:solidFill>
              </a:rPr>
              <a:t> Notification Support</a:t>
            </a:r>
          </a:p>
        </p:txBody>
      </p:sp>
      <p:sp>
        <p:nvSpPr>
          <p:cNvPr id="30" name="Content Placeholder 2"/>
          <p:cNvSpPr txBox="1">
            <a:spLocks/>
          </p:cNvSpPr>
          <p:nvPr/>
        </p:nvSpPr>
        <p:spPr>
          <a:xfrm>
            <a:off x="443125" y="5341317"/>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48" dirty="0">
                <a:solidFill>
                  <a:srgbClr val="00B0F0"/>
                </a:solidFill>
              </a:rPr>
              <a:t>Git Source Control</a:t>
            </a:r>
          </a:p>
        </p:txBody>
      </p:sp>
      <p:sp>
        <p:nvSpPr>
          <p:cNvPr id="32" name="Content Placeholder 2"/>
          <p:cNvSpPr txBox="1">
            <a:spLocks/>
          </p:cNvSpPr>
          <p:nvPr/>
        </p:nvSpPr>
        <p:spPr>
          <a:xfrm>
            <a:off x="10010412" y="5434532"/>
            <a:ext cx="2478145" cy="665733"/>
          </a:xfrm>
          <a:prstGeom prst="rect">
            <a:avLst/>
          </a:prstGeom>
        </p:spPr>
        <p:txBody>
          <a:bodyPr vert="horz" lIns="93260" tIns="46630" rIns="93260" bIns="4663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56" dirty="0">
                <a:solidFill>
                  <a:srgbClr val="00B0F0"/>
                </a:solidFill>
              </a:rPr>
              <a:t>Windows 8 Notification Support</a:t>
            </a:r>
          </a:p>
        </p:txBody>
      </p:sp>
      <p:sp>
        <p:nvSpPr>
          <p:cNvPr id="34" name="Content Placeholder 2"/>
          <p:cNvSpPr txBox="1">
            <a:spLocks/>
          </p:cNvSpPr>
          <p:nvPr/>
        </p:nvSpPr>
        <p:spPr>
          <a:xfrm>
            <a:off x="8275006" y="1070073"/>
            <a:ext cx="3217767" cy="499485"/>
          </a:xfrm>
          <a:prstGeom prst="rect">
            <a:avLst/>
          </a:prstGeom>
        </p:spPr>
        <p:txBody>
          <a:bodyPr vert="horz" lIns="93260" tIns="46630" rIns="93260" bIns="4663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Mercurial Deployment</a:t>
            </a:r>
          </a:p>
        </p:txBody>
      </p:sp>
      <p:sp>
        <p:nvSpPr>
          <p:cNvPr id="35" name="Content Placeholder 2"/>
          <p:cNvSpPr txBox="1">
            <a:spLocks/>
          </p:cNvSpPr>
          <p:nvPr/>
        </p:nvSpPr>
        <p:spPr>
          <a:xfrm>
            <a:off x="9423170" y="1592135"/>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Log Streaming</a:t>
            </a:r>
          </a:p>
        </p:txBody>
      </p:sp>
      <p:sp>
        <p:nvSpPr>
          <p:cNvPr id="36" name="Content Placeholder 2"/>
          <p:cNvSpPr txBox="1">
            <a:spLocks/>
          </p:cNvSpPr>
          <p:nvPr/>
        </p:nvSpPr>
        <p:spPr>
          <a:xfrm>
            <a:off x="7776096" y="230468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IP and SNI SSL</a:t>
            </a:r>
          </a:p>
        </p:txBody>
      </p:sp>
      <p:sp>
        <p:nvSpPr>
          <p:cNvPr id="37" name="Content Placeholder 2"/>
          <p:cNvSpPr txBox="1">
            <a:spLocks/>
          </p:cNvSpPr>
          <p:nvPr/>
        </p:nvSpPr>
        <p:spPr>
          <a:xfrm>
            <a:off x="9752412" y="2957881"/>
            <a:ext cx="2683181"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IP/DDOS Protection</a:t>
            </a:r>
          </a:p>
        </p:txBody>
      </p:sp>
      <p:sp>
        <p:nvSpPr>
          <p:cNvPr id="38" name="Content Placeholder 2"/>
          <p:cNvSpPr txBox="1">
            <a:spLocks/>
          </p:cNvSpPr>
          <p:nvPr/>
        </p:nvSpPr>
        <p:spPr>
          <a:xfrm>
            <a:off x="8163529" y="3559011"/>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http Logs to Storage</a:t>
            </a:r>
          </a:p>
        </p:txBody>
      </p:sp>
      <p:sp>
        <p:nvSpPr>
          <p:cNvPr id="39" name="Content Placeholder 2"/>
          <p:cNvSpPr txBox="1">
            <a:spLocks/>
          </p:cNvSpPr>
          <p:nvPr/>
        </p:nvSpPr>
        <p:spPr>
          <a:xfrm>
            <a:off x="7742617" y="416022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err="1">
                <a:solidFill>
                  <a:srgbClr val="00B0F0"/>
                </a:solidFill>
              </a:rPr>
              <a:t>WebSockets</a:t>
            </a:r>
            <a:endParaRPr lang="en-US" sz="2856" dirty="0">
              <a:solidFill>
                <a:srgbClr val="00B0F0"/>
              </a:solidFill>
            </a:endParaRPr>
          </a:p>
        </p:txBody>
      </p:sp>
      <p:sp>
        <p:nvSpPr>
          <p:cNvPr id="40" name="Content Placeholder 2"/>
          <p:cNvSpPr txBox="1">
            <a:spLocks/>
          </p:cNvSpPr>
          <p:nvPr/>
        </p:nvSpPr>
        <p:spPr>
          <a:xfrm>
            <a:off x="9576757" y="5082571"/>
            <a:ext cx="2659312" cy="604377"/>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smtClean="0">
                <a:solidFill>
                  <a:srgbClr val="00B0F0"/>
                </a:solidFill>
              </a:rPr>
              <a:t>Cloud Data Manager</a:t>
            </a:r>
            <a:endParaRPr lang="en-US" sz="2000" dirty="0">
              <a:solidFill>
                <a:srgbClr val="00B0F0"/>
              </a:solidFill>
            </a:endParaRPr>
          </a:p>
        </p:txBody>
      </p:sp>
      <p:sp>
        <p:nvSpPr>
          <p:cNvPr id="41" name="Content Placeholder 2"/>
          <p:cNvSpPr txBox="1">
            <a:spLocks/>
          </p:cNvSpPr>
          <p:nvPr/>
        </p:nvSpPr>
        <p:spPr>
          <a:xfrm>
            <a:off x="6293459" y="34351"/>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Remote Debug</a:t>
            </a:r>
          </a:p>
        </p:txBody>
      </p:sp>
      <p:sp>
        <p:nvSpPr>
          <p:cNvPr id="42" name="Content Placeholder 2"/>
          <p:cNvSpPr txBox="1">
            <a:spLocks/>
          </p:cNvSpPr>
          <p:nvPr/>
        </p:nvSpPr>
        <p:spPr>
          <a:xfrm>
            <a:off x="6291176" y="5964587"/>
            <a:ext cx="3118049"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32" dirty="0">
                <a:solidFill>
                  <a:srgbClr val="00B0F0"/>
                </a:solidFill>
              </a:rPr>
              <a:t>VOD Streaming + Encoding</a:t>
            </a:r>
          </a:p>
        </p:txBody>
      </p:sp>
      <p:sp>
        <p:nvSpPr>
          <p:cNvPr id="43" name="Content Placeholder 2"/>
          <p:cNvSpPr txBox="1">
            <a:spLocks/>
          </p:cNvSpPr>
          <p:nvPr/>
        </p:nvSpPr>
        <p:spPr>
          <a:xfrm>
            <a:off x="2055293" y="5622066"/>
            <a:ext cx="2478145"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32" dirty="0">
                <a:solidFill>
                  <a:srgbClr val="00B0F0"/>
                </a:solidFill>
              </a:rPr>
              <a:t>AD Management Portal</a:t>
            </a:r>
          </a:p>
        </p:txBody>
      </p:sp>
      <p:sp>
        <p:nvSpPr>
          <p:cNvPr id="44" name="Content Placeholder 2"/>
          <p:cNvSpPr txBox="1">
            <a:spLocks/>
          </p:cNvSpPr>
          <p:nvPr/>
        </p:nvSpPr>
        <p:spPr>
          <a:xfrm>
            <a:off x="7496637" y="5498743"/>
            <a:ext cx="2425507"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AD Directory Sync</a:t>
            </a:r>
          </a:p>
        </p:txBody>
      </p:sp>
      <p:sp>
        <p:nvSpPr>
          <p:cNvPr id="45" name="Content Placeholder 2"/>
          <p:cNvSpPr txBox="1">
            <a:spLocks/>
          </p:cNvSpPr>
          <p:nvPr/>
        </p:nvSpPr>
        <p:spPr>
          <a:xfrm>
            <a:off x="7102713" y="5147667"/>
            <a:ext cx="2478145"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36" dirty="0">
                <a:solidFill>
                  <a:srgbClr val="00B0F0"/>
                </a:solidFill>
              </a:rPr>
              <a:t>Manage Azure in AD</a:t>
            </a:r>
          </a:p>
        </p:txBody>
      </p:sp>
      <p:sp>
        <p:nvSpPr>
          <p:cNvPr id="50" name="Content Placeholder 2"/>
          <p:cNvSpPr txBox="1">
            <a:spLocks/>
          </p:cNvSpPr>
          <p:nvPr/>
        </p:nvSpPr>
        <p:spPr>
          <a:xfrm>
            <a:off x="652581" y="5856108"/>
            <a:ext cx="3471566"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B2B/EDI and EAI Adapters </a:t>
            </a:r>
          </a:p>
        </p:txBody>
      </p:sp>
      <p:sp>
        <p:nvSpPr>
          <p:cNvPr id="51" name="Content Placeholder 2"/>
          <p:cNvSpPr txBox="1">
            <a:spLocks/>
          </p:cNvSpPr>
          <p:nvPr/>
        </p:nvSpPr>
        <p:spPr>
          <a:xfrm>
            <a:off x="6102444" y="6261611"/>
            <a:ext cx="2478145" cy="665733"/>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32" dirty="0" err="1">
                <a:solidFill>
                  <a:srgbClr val="00B0F0"/>
                </a:solidFill>
              </a:rPr>
              <a:t>AutoScale</a:t>
            </a:r>
            <a:r>
              <a:rPr lang="en-US" sz="1632" dirty="0">
                <a:solidFill>
                  <a:srgbClr val="00B0F0"/>
                </a:solidFill>
              </a:rPr>
              <a:t>/Monitoring</a:t>
            </a:r>
          </a:p>
        </p:txBody>
      </p:sp>
      <p:sp>
        <p:nvSpPr>
          <p:cNvPr id="54" name="Content Placeholder 2"/>
          <p:cNvSpPr txBox="1">
            <a:spLocks/>
          </p:cNvSpPr>
          <p:nvPr/>
        </p:nvSpPr>
        <p:spPr>
          <a:xfrm>
            <a:off x="2962537" y="4844589"/>
            <a:ext cx="3217767" cy="499485"/>
          </a:xfrm>
          <a:prstGeom prst="rect">
            <a:avLst/>
          </a:prstGeom>
        </p:spPr>
        <p:txBody>
          <a:bodyPr vert="horz" lIns="93260" tIns="46630" rIns="93260" bIns="4663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Windows Server Backup</a:t>
            </a:r>
          </a:p>
        </p:txBody>
      </p:sp>
      <p:sp>
        <p:nvSpPr>
          <p:cNvPr id="55" name="Content Placeholder 2"/>
          <p:cNvSpPr txBox="1">
            <a:spLocks/>
          </p:cNvSpPr>
          <p:nvPr/>
        </p:nvSpPr>
        <p:spPr>
          <a:xfrm>
            <a:off x="38967" y="3240042"/>
            <a:ext cx="4464235" cy="404024"/>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36" dirty="0">
                <a:solidFill>
                  <a:srgbClr val="00B0F0"/>
                </a:solidFill>
              </a:rPr>
              <a:t>Hyper-V Disaster Recovery Support</a:t>
            </a:r>
          </a:p>
        </p:txBody>
      </p:sp>
      <p:sp>
        <p:nvSpPr>
          <p:cNvPr id="56" name="Content Placeholder 2"/>
          <p:cNvSpPr txBox="1">
            <a:spLocks/>
          </p:cNvSpPr>
          <p:nvPr/>
        </p:nvSpPr>
        <p:spPr>
          <a:xfrm>
            <a:off x="7633698" y="2595302"/>
            <a:ext cx="3217767" cy="499485"/>
          </a:xfrm>
          <a:prstGeom prst="rect">
            <a:avLst/>
          </a:prstGeom>
        </p:spPr>
        <p:txBody>
          <a:bodyPr vert="horz" lIns="93260" tIns="46630" rIns="93260" bIns="4663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http Logs to Storage</a:t>
            </a:r>
          </a:p>
        </p:txBody>
      </p:sp>
      <p:sp>
        <p:nvSpPr>
          <p:cNvPr id="57" name="Content Placeholder 2"/>
          <p:cNvSpPr txBox="1">
            <a:spLocks/>
          </p:cNvSpPr>
          <p:nvPr/>
        </p:nvSpPr>
        <p:spPr>
          <a:xfrm>
            <a:off x="8070617" y="6533044"/>
            <a:ext cx="3217767" cy="499485"/>
          </a:xfrm>
          <a:prstGeom prst="rect">
            <a:avLst/>
          </a:prstGeom>
        </p:spPr>
        <p:txBody>
          <a:bodyPr vert="horz" lIns="93260" tIns="46630" rIns="93260" bIns="4663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Import/Export Hard Drives</a:t>
            </a:r>
          </a:p>
        </p:txBody>
      </p:sp>
      <p:sp>
        <p:nvSpPr>
          <p:cNvPr id="58" name="Content Placeholder 2"/>
          <p:cNvSpPr txBox="1">
            <a:spLocks/>
          </p:cNvSpPr>
          <p:nvPr/>
        </p:nvSpPr>
        <p:spPr>
          <a:xfrm>
            <a:off x="4333476" y="5689489"/>
            <a:ext cx="3217767" cy="499485"/>
          </a:xfrm>
          <a:prstGeom prst="rect">
            <a:avLst/>
          </a:prstGeom>
        </p:spPr>
        <p:txBody>
          <a:bodyPr vert="horz" lIns="93260" tIns="46630" rIns="93260" bIns="4663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CORS/JSON Storage Support</a:t>
            </a:r>
          </a:p>
        </p:txBody>
      </p:sp>
      <p:sp>
        <p:nvSpPr>
          <p:cNvPr id="59" name="Content Placeholder 2"/>
          <p:cNvSpPr txBox="1">
            <a:spLocks/>
          </p:cNvSpPr>
          <p:nvPr/>
        </p:nvSpPr>
        <p:spPr>
          <a:xfrm>
            <a:off x="2483574" y="402508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40" dirty="0">
                <a:solidFill>
                  <a:srgbClr val="00B0F0"/>
                </a:solidFill>
              </a:rPr>
              <a:t>Storage Analytics</a:t>
            </a:r>
          </a:p>
        </p:txBody>
      </p:sp>
      <p:sp>
        <p:nvSpPr>
          <p:cNvPr id="60" name="Content Placeholder 2"/>
          <p:cNvSpPr txBox="1">
            <a:spLocks/>
          </p:cNvSpPr>
          <p:nvPr/>
        </p:nvSpPr>
        <p:spPr>
          <a:xfrm>
            <a:off x="3017975" y="6579903"/>
            <a:ext cx="4262259" cy="499485"/>
          </a:xfrm>
          <a:prstGeom prst="rect">
            <a:avLst/>
          </a:prstGeom>
        </p:spPr>
        <p:txBody>
          <a:bodyPr vert="horz" lIns="93260" tIns="46630" rIns="93260" bIns="4663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Message Pump Programming Model</a:t>
            </a:r>
          </a:p>
        </p:txBody>
      </p:sp>
      <p:sp>
        <p:nvSpPr>
          <p:cNvPr id="61" name="Content Placeholder 2"/>
          <p:cNvSpPr txBox="1">
            <a:spLocks/>
          </p:cNvSpPr>
          <p:nvPr/>
        </p:nvSpPr>
        <p:spPr>
          <a:xfrm>
            <a:off x="9935592" y="4312240"/>
            <a:ext cx="2410798"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48" dirty="0">
                <a:solidFill>
                  <a:srgbClr val="00B0F0"/>
                </a:solidFill>
              </a:rPr>
              <a:t>AMQP Support</a:t>
            </a:r>
          </a:p>
        </p:txBody>
      </p:sp>
      <p:sp>
        <p:nvSpPr>
          <p:cNvPr id="62" name="Content Placeholder 2"/>
          <p:cNvSpPr txBox="1">
            <a:spLocks/>
          </p:cNvSpPr>
          <p:nvPr/>
        </p:nvSpPr>
        <p:spPr>
          <a:xfrm>
            <a:off x="9219788" y="1411210"/>
            <a:ext cx="3217767" cy="499485"/>
          </a:xfrm>
          <a:prstGeom prst="rect">
            <a:avLst/>
          </a:prstGeom>
        </p:spPr>
        <p:txBody>
          <a:bodyPr vert="horz" lIns="93260" tIns="46630" rIns="93260" bIns="4663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Partitioned Queues/Topics</a:t>
            </a:r>
          </a:p>
        </p:txBody>
      </p:sp>
      <p:sp>
        <p:nvSpPr>
          <p:cNvPr id="63" name="Content Placeholder 2"/>
          <p:cNvSpPr txBox="1">
            <a:spLocks/>
          </p:cNvSpPr>
          <p:nvPr/>
        </p:nvSpPr>
        <p:spPr>
          <a:xfrm>
            <a:off x="5256386" y="962386"/>
            <a:ext cx="3217767" cy="499485"/>
          </a:xfrm>
          <a:prstGeom prst="rect">
            <a:avLst/>
          </a:prstGeom>
        </p:spPr>
        <p:txBody>
          <a:bodyPr vert="horz" lIns="93260" tIns="46630" rIns="93260" bIns="4663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Cloud Services SDK 2.0</a:t>
            </a:r>
          </a:p>
        </p:txBody>
      </p:sp>
      <p:sp>
        <p:nvSpPr>
          <p:cNvPr id="64" name="Content Placeholder 2"/>
          <p:cNvSpPr txBox="1">
            <a:spLocks/>
          </p:cNvSpPr>
          <p:nvPr/>
        </p:nvSpPr>
        <p:spPr>
          <a:xfrm>
            <a:off x="6183737" y="1629375"/>
            <a:ext cx="3217767" cy="499485"/>
          </a:xfrm>
          <a:prstGeom prst="rect">
            <a:avLst/>
          </a:prstGeom>
        </p:spPr>
        <p:txBody>
          <a:bodyPr vert="horz" lIns="93260" tIns="46630" rIns="93260" bIns="4663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Dynamic Remote Desktop</a:t>
            </a:r>
          </a:p>
        </p:txBody>
      </p:sp>
      <p:sp>
        <p:nvSpPr>
          <p:cNvPr id="65" name="Content Placeholder 2"/>
          <p:cNvSpPr txBox="1">
            <a:spLocks/>
          </p:cNvSpPr>
          <p:nvPr/>
        </p:nvSpPr>
        <p:spPr>
          <a:xfrm>
            <a:off x="9078045" y="3940460"/>
            <a:ext cx="3217767" cy="499485"/>
          </a:xfrm>
          <a:prstGeom prst="rect">
            <a:avLst/>
          </a:prstGeom>
        </p:spPr>
        <p:txBody>
          <a:bodyPr vert="horz" lIns="93260" tIns="46630" rIns="93260" bIns="4663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00B0F0"/>
                </a:solidFill>
              </a:rPr>
              <a:t>Dynamic Remote Desktop</a:t>
            </a:r>
          </a:p>
        </p:txBody>
      </p:sp>
      <p:sp>
        <p:nvSpPr>
          <p:cNvPr id="67" name="Content Placeholder 2"/>
          <p:cNvSpPr txBox="1">
            <a:spLocks/>
          </p:cNvSpPr>
          <p:nvPr/>
        </p:nvSpPr>
        <p:spPr>
          <a:xfrm>
            <a:off x="3199099" y="2119123"/>
            <a:ext cx="5283601" cy="2186771"/>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930" dirty="0" smtClean="0">
                <a:solidFill>
                  <a:srgbClr val="FFFFFF"/>
                </a:solidFill>
                <a:latin typeface="Segoe UI Light"/>
              </a:rPr>
              <a:t>2013</a:t>
            </a:r>
            <a:endParaRPr lang="en-US" sz="16930" dirty="0">
              <a:solidFill>
                <a:srgbClr val="FFFFFF"/>
              </a:solidFill>
              <a:latin typeface="Segoe UI Light"/>
            </a:endParaRPr>
          </a:p>
        </p:txBody>
      </p:sp>
      <p:sp>
        <p:nvSpPr>
          <p:cNvPr id="66" name="Content Placeholder 2"/>
          <p:cNvSpPr txBox="1">
            <a:spLocks/>
          </p:cNvSpPr>
          <p:nvPr/>
        </p:nvSpPr>
        <p:spPr>
          <a:xfrm>
            <a:off x="10046346" y="403379"/>
            <a:ext cx="2335481" cy="481371"/>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36" dirty="0" err="1">
                <a:solidFill>
                  <a:srgbClr val="00B0F0"/>
                </a:solidFill>
              </a:rPr>
              <a:t>Xamarin</a:t>
            </a:r>
            <a:r>
              <a:rPr lang="en-US" sz="1836" dirty="0">
                <a:solidFill>
                  <a:srgbClr val="00B0F0"/>
                </a:solidFill>
              </a:rPr>
              <a:t> integration</a:t>
            </a:r>
          </a:p>
        </p:txBody>
      </p:sp>
      <p:sp>
        <p:nvSpPr>
          <p:cNvPr id="75" name="Content Placeholder 2"/>
          <p:cNvSpPr txBox="1">
            <a:spLocks/>
          </p:cNvSpPr>
          <p:nvPr/>
        </p:nvSpPr>
        <p:spPr>
          <a:xfrm>
            <a:off x="3252215" y="95829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err="1">
                <a:solidFill>
                  <a:srgbClr val="FFFFFF"/>
                </a:solidFill>
              </a:rPr>
              <a:t>HDInsight</a:t>
            </a:r>
            <a:endParaRPr lang="en-US" sz="2856" dirty="0">
              <a:solidFill>
                <a:srgbClr val="FFFFFF"/>
              </a:solidFill>
            </a:endParaRPr>
          </a:p>
        </p:txBody>
      </p:sp>
      <p:sp>
        <p:nvSpPr>
          <p:cNvPr id="78" name="Content Placeholder 2"/>
          <p:cNvSpPr txBox="1">
            <a:spLocks/>
          </p:cNvSpPr>
          <p:nvPr/>
        </p:nvSpPr>
        <p:spPr>
          <a:xfrm>
            <a:off x="881" y="1709772"/>
            <a:ext cx="3030961" cy="498684"/>
          </a:xfrm>
          <a:prstGeom prst="rect">
            <a:avLst/>
          </a:prstGeom>
        </p:spPr>
        <p:txBody>
          <a:bodyPr vert="horz" lIns="93260" tIns="46630" rIns="93260" bIns="4663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72">
                <a:solidFill>
                  <a:srgbClr val="FFFFFF"/>
                </a:solidFill>
              </a:rPr>
              <a:t>AutoScale</a:t>
            </a:r>
            <a:endParaRPr lang="en-US" sz="3672" dirty="0">
              <a:solidFill>
                <a:srgbClr val="FFFFFF"/>
              </a:solidFill>
            </a:endParaRPr>
          </a:p>
        </p:txBody>
      </p:sp>
      <p:sp>
        <p:nvSpPr>
          <p:cNvPr id="79" name="Content Placeholder 2"/>
          <p:cNvSpPr txBox="1">
            <a:spLocks/>
          </p:cNvSpPr>
          <p:nvPr/>
        </p:nvSpPr>
        <p:spPr>
          <a:xfrm>
            <a:off x="7850201" y="1891598"/>
            <a:ext cx="1961091" cy="498684"/>
          </a:xfrm>
          <a:prstGeom prst="rect">
            <a:avLst/>
          </a:prstGeom>
        </p:spPr>
        <p:txBody>
          <a:bodyPr vert="horz" lIns="93260" tIns="46630" rIns="93260" bIns="4663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72" dirty="0">
                <a:solidFill>
                  <a:srgbClr val="FFFFFF"/>
                </a:solidFill>
              </a:rPr>
              <a:t>IaaS</a:t>
            </a:r>
          </a:p>
        </p:txBody>
      </p:sp>
      <p:sp>
        <p:nvSpPr>
          <p:cNvPr id="80" name="Content Placeholder 2"/>
          <p:cNvSpPr txBox="1">
            <a:spLocks/>
          </p:cNvSpPr>
          <p:nvPr/>
        </p:nvSpPr>
        <p:spPr>
          <a:xfrm>
            <a:off x="8027939" y="3144962"/>
            <a:ext cx="3900215" cy="559487"/>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64" dirty="0">
                <a:solidFill>
                  <a:srgbClr val="FFFFFF"/>
                </a:solidFill>
              </a:rPr>
              <a:t>Multi-Factor </a:t>
            </a:r>
            <a:r>
              <a:rPr lang="en-US" sz="3264" dirty="0" err="1">
                <a:solidFill>
                  <a:srgbClr val="FFFFFF"/>
                </a:solidFill>
              </a:rPr>
              <a:t>Auth</a:t>
            </a:r>
            <a:endParaRPr lang="en-US" sz="3264" dirty="0">
              <a:solidFill>
                <a:srgbClr val="FFFFFF"/>
              </a:solidFill>
            </a:endParaRPr>
          </a:p>
        </p:txBody>
      </p:sp>
      <p:sp>
        <p:nvSpPr>
          <p:cNvPr id="81" name="Content Placeholder 2"/>
          <p:cNvSpPr txBox="1">
            <a:spLocks/>
          </p:cNvSpPr>
          <p:nvPr/>
        </p:nvSpPr>
        <p:spPr>
          <a:xfrm>
            <a:off x="9547098" y="204667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Active Directory</a:t>
            </a:r>
          </a:p>
        </p:txBody>
      </p:sp>
      <p:sp>
        <p:nvSpPr>
          <p:cNvPr id="82" name="Content Placeholder 2"/>
          <p:cNvSpPr txBox="1">
            <a:spLocks/>
          </p:cNvSpPr>
          <p:nvPr/>
        </p:nvSpPr>
        <p:spPr>
          <a:xfrm>
            <a:off x="309800" y="2881155"/>
            <a:ext cx="3217158" cy="498684"/>
          </a:xfrm>
          <a:prstGeom prst="rect">
            <a:avLst/>
          </a:prstGeom>
        </p:spPr>
        <p:txBody>
          <a:bodyPr vert="horz" lIns="93260" tIns="46630" rIns="93260" bIns="4663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72" dirty="0">
                <a:solidFill>
                  <a:srgbClr val="FFFFFF"/>
                </a:solidFill>
              </a:rPr>
              <a:t>BizTalk Services</a:t>
            </a:r>
          </a:p>
        </p:txBody>
      </p:sp>
      <p:sp>
        <p:nvSpPr>
          <p:cNvPr id="83" name="Content Placeholder 2"/>
          <p:cNvSpPr txBox="1">
            <a:spLocks/>
          </p:cNvSpPr>
          <p:nvPr/>
        </p:nvSpPr>
        <p:spPr>
          <a:xfrm>
            <a:off x="149699" y="438039"/>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Traffic Manager</a:t>
            </a:r>
          </a:p>
        </p:txBody>
      </p:sp>
      <p:sp>
        <p:nvSpPr>
          <p:cNvPr id="84" name="Content Placeholder 2"/>
          <p:cNvSpPr txBox="1">
            <a:spLocks/>
          </p:cNvSpPr>
          <p:nvPr/>
        </p:nvSpPr>
        <p:spPr>
          <a:xfrm>
            <a:off x="9287704" y="4613506"/>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err="1">
                <a:solidFill>
                  <a:srgbClr val="FFFFFF"/>
                </a:solidFill>
              </a:rPr>
              <a:t>PowerBI</a:t>
            </a:r>
            <a:endParaRPr lang="en-US" sz="2856" dirty="0">
              <a:solidFill>
                <a:srgbClr val="FFFFFF"/>
              </a:solidFill>
            </a:endParaRPr>
          </a:p>
        </p:txBody>
      </p:sp>
      <p:sp>
        <p:nvSpPr>
          <p:cNvPr id="85" name="Content Placeholder 2"/>
          <p:cNvSpPr txBox="1">
            <a:spLocks/>
          </p:cNvSpPr>
          <p:nvPr/>
        </p:nvSpPr>
        <p:spPr>
          <a:xfrm>
            <a:off x="351623" y="6203355"/>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Web Sites</a:t>
            </a:r>
          </a:p>
        </p:txBody>
      </p:sp>
      <p:sp>
        <p:nvSpPr>
          <p:cNvPr id="86" name="Content Placeholder 2"/>
          <p:cNvSpPr txBox="1">
            <a:spLocks/>
          </p:cNvSpPr>
          <p:nvPr/>
        </p:nvSpPr>
        <p:spPr>
          <a:xfrm>
            <a:off x="4306305" y="5214524"/>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Notification Hubs</a:t>
            </a:r>
          </a:p>
        </p:txBody>
      </p:sp>
      <p:sp>
        <p:nvSpPr>
          <p:cNvPr id="87" name="Content Placeholder 2"/>
          <p:cNvSpPr txBox="1">
            <a:spLocks/>
          </p:cNvSpPr>
          <p:nvPr/>
        </p:nvSpPr>
        <p:spPr>
          <a:xfrm>
            <a:off x="61464" y="5014814"/>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Mobile Services</a:t>
            </a:r>
          </a:p>
        </p:txBody>
      </p:sp>
      <p:sp>
        <p:nvSpPr>
          <p:cNvPr id="88" name="Content Placeholder 2"/>
          <p:cNvSpPr txBox="1">
            <a:spLocks/>
          </p:cNvSpPr>
          <p:nvPr/>
        </p:nvSpPr>
        <p:spPr>
          <a:xfrm>
            <a:off x="2727078" y="619170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Media Services</a:t>
            </a:r>
          </a:p>
        </p:txBody>
      </p:sp>
      <p:sp>
        <p:nvSpPr>
          <p:cNvPr id="89" name="Content Placeholder 2"/>
          <p:cNvSpPr txBox="1">
            <a:spLocks/>
          </p:cNvSpPr>
          <p:nvPr/>
        </p:nvSpPr>
        <p:spPr>
          <a:xfrm>
            <a:off x="7019878" y="1178537"/>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Scheduler</a:t>
            </a:r>
          </a:p>
        </p:txBody>
      </p:sp>
      <p:sp>
        <p:nvSpPr>
          <p:cNvPr id="90" name="Content Placeholder 2"/>
          <p:cNvSpPr txBox="1">
            <a:spLocks/>
          </p:cNvSpPr>
          <p:nvPr/>
        </p:nvSpPr>
        <p:spPr>
          <a:xfrm>
            <a:off x="9250012" y="6138458"/>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VS Online</a:t>
            </a:r>
          </a:p>
        </p:txBody>
      </p:sp>
      <p:sp>
        <p:nvSpPr>
          <p:cNvPr id="91" name="Content Placeholder 2"/>
          <p:cNvSpPr txBox="1">
            <a:spLocks/>
          </p:cNvSpPr>
          <p:nvPr/>
        </p:nvSpPr>
        <p:spPr>
          <a:xfrm>
            <a:off x="9264458" y="671910"/>
            <a:ext cx="3217767" cy="49948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856" dirty="0">
                <a:solidFill>
                  <a:srgbClr val="FFFFFF"/>
                </a:solidFill>
              </a:rPr>
              <a:t>Hyper-V Recovery</a:t>
            </a:r>
          </a:p>
        </p:txBody>
      </p:sp>
    </p:spTree>
    <p:extLst>
      <p:ext uri="{BB962C8B-B14F-4D97-AF65-F5344CB8AC3E}">
        <p14:creationId xmlns:p14="http://schemas.microsoft.com/office/powerpoint/2010/main" val="318752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animEffect transition="in" filter="fade">
                                      <p:cBhvr>
                                        <p:cTn id="7" dur="750"/>
                                        <p:tgtEl>
                                          <p:spTgt spid="78">
                                            <p:txEl>
                                              <p:pRg st="0" end="0"/>
                                            </p:txEl>
                                          </p:spTgt>
                                        </p:tgtEl>
                                      </p:cBhvr>
                                    </p:animEffect>
                                  </p:childTnLst>
                                </p:cTn>
                              </p:par>
                              <p:par>
                                <p:cTn id="8" presetID="10" presetClass="entr" presetSubtype="0" fill="hold" grpId="0" nodeType="withEffect">
                                  <p:stCondLst>
                                    <p:cond delay="23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750"/>
                                        <p:tgtEl>
                                          <p:spTgt spid="7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750"/>
                                        <p:tgtEl>
                                          <p:spTgt spid="80"/>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750"/>
                                        <p:tgtEl>
                                          <p:spTgt spid="81"/>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750"/>
                                        <p:tgtEl>
                                          <p:spTgt spid="8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750"/>
                                        <p:tgtEl>
                                          <p:spTgt spid="83"/>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750"/>
                                        <p:tgtEl>
                                          <p:spTgt spid="84"/>
                                        </p:tgtEl>
                                      </p:cBhvr>
                                    </p:animEffect>
                                  </p:childTnLst>
                                </p:cTn>
                              </p:par>
                              <p:par>
                                <p:cTn id="26" presetID="10" presetClass="entr" presetSubtype="0" fill="hold" grpId="0" nodeType="withEffect">
                                  <p:stCondLst>
                                    <p:cond delay="180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750"/>
                                        <p:tgtEl>
                                          <p:spTgt spid="85"/>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750"/>
                                        <p:tgtEl>
                                          <p:spTgt spid="86"/>
                                        </p:tgtEl>
                                      </p:cBhvr>
                                    </p:animEffect>
                                  </p:childTnLst>
                                </p:cTn>
                              </p:par>
                              <p:par>
                                <p:cTn id="32" presetID="10" presetClass="entr" presetSubtype="0" fill="hold" grpId="0" nodeType="withEffect">
                                  <p:stCondLst>
                                    <p:cond delay="2200"/>
                                  </p:stCondLst>
                                  <p:childTnLst>
                                    <p:set>
                                      <p:cBhvr>
                                        <p:cTn id="33" dur="1" fill="hold">
                                          <p:stCondLst>
                                            <p:cond delay="0"/>
                                          </p:stCondLst>
                                        </p:cTn>
                                        <p:tgtEl>
                                          <p:spTgt spid="87"/>
                                        </p:tgtEl>
                                        <p:attrNameLst>
                                          <p:attrName>style.visibility</p:attrName>
                                        </p:attrNameLst>
                                      </p:cBhvr>
                                      <p:to>
                                        <p:strVal val="visible"/>
                                      </p:to>
                                    </p:set>
                                    <p:animEffect transition="in" filter="fade">
                                      <p:cBhvr>
                                        <p:cTn id="34" dur="750"/>
                                        <p:tgtEl>
                                          <p:spTgt spid="87"/>
                                        </p:tgtEl>
                                      </p:cBhvr>
                                    </p:animEffect>
                                  </p:childTnLst>
                                </p:cTn>
                              </p:par>
                              <p:par>
                                <p:cTn id="35" presetID="10" presetClass="entr" presetSubtype="0" fill="hold" grpId="0" nodeType="withEffect">
                                  <p:stCondLst>
                                    <p:cond delay="250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750"/>
                                        <p:tgtEl>
                                          <p:spTgt spid="88"/>
                                        </p:tgtEl>
                                      </p:cBhvr>
                                    </p:animEffect>
                                  </p:childTnLst>
                                </p:cTn>
                              </p:par>
                              <p:par>
                                <p:cTn id="38" presetID="10" presetClass="entr" presetSubtype="0" fill="hold" grpId="0" nodeType="withEffect">
                                  <p:stCondLst>
                                    <p:cond delay="28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750"/>
                                        <p:tgtEl>
                                          <p:spTgt spid="89"/>
                                        </p:tgtEl>
                                      </p:cBhvr>
                                    </p:animEffect>
                                  </p:childTnLst>
                                </p:cTn>
                              </p:par>
                              <p:par>
                                <p:cTn id="41" presetID="10" presetClass="entr" presetSubtype="0" fill="hold" grpId="0" nodeType="withEffect">
                                  <p:stCondLst>
                                    <p:cond delay="320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750"/>
                                        <p:tgtEl>
                                          <p:spTgt spid="90"/>
                                        </p:tgtEl>
                                      </p:cBhvr>
                                    </p:animEffect>
                                  </p:childTnLst>
                                </p:cTn>
                              </p:par>
                              <p:par>
                                <p:cTn id="44" presetID="10" presetClass="entr" presetSubtype="0" fill="hold" grpId="0" nodeType="withEffect">
                                  <p:stCondLst>
                                    <p:cond delay="350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750"/>
                                        <p:tgtEl>
                                          <p:spTgt spid="91"/>
                                        </p:tgtEl>
                                      </p:cBhvr>
                                    </p:animEffect>
                                  </p:childTnLst>
                                </p:cTn>
                              </p:par>
                              <p:par>
                                <p:cTn id="47" presetID="10" presetClass="entr" presetSubtype="0" fill="hold" grpId="0" nodeType="withEffect">
                                  <p:stCondLst>
                                    <p:cond delay="20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500"/>
                                        <p:tgtEl>
                                          <p:spTgt spid="6"/>
                                        </p:tgtEl>
                                      </p:cBhvr>
                                    </p:animEffect>
                                  </p:childTnLst>
                                </p:cTn>
                              </p:par>
                              <p:par>
                                <p:cTn id="50" presetID="10" presetClass="entr" presetSubtype="0" fill="hold" grpId="0" nodeType="withEffect">
                                  <p:stCondLst>
                                    <p:cond delay="23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500"/>
                                        <p:tgtEl>
                                          <p:spTgt spid="7"/>
                                        </p:tgtEl>
                                      </p:cBhvr>
                                    </p:animEffect>
                                  </p:childTnLst>
                                </p:cTn>
                              </p:par>
                              <p:par>
                                <p:cTn id="53" presetID="10" presetClass="entr" presetSubtype="0" fill="hold" grpId="0" nodeType="withEffect">
                                  <p:stCondLst>
                                    <p:cond delay="27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500"/>
                                        <p:tgtEl>
                                          <p:spTgt spid="8"/>
                                        </p:tgtEl>
                                      </p:cBhvr>
                                    </p:animEffect>
                                  </p:childTnLst>
                                </p:cTn>
                              </p:par>
                              <p:par>
                                <p:cTn id="56" presetID="10" presetClass="entr" presetSubtype="0" fill="hold" grpId="0" nodeType="withEffect">
                                  <p:stCondLst>
                                    <p:cond delay="30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500"/>
                                        <p:tgtEl>
                                          <p:spTgt spid="9"/>
                                        </p:tgtEl>
                                      </p:cBhvr>
                                    </p:animEffect>
                                  </p:childTnLst>
                                </p:cTn>
                              </p:par>
                              <p:par>
                                <p:cTn id="59" presetID="10" presetClass="entr" presetSubtype="0" fill="hold" grpId="0" nodeType="withEffect">
                                  <p:stCondLst>
                                    <p:cond delay="330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500"/>
                                        <p:tgtEl>
                                          <p:spTgt spid="12"/>
                                        </p:tgtEl>
                                      </p:cBhvr>
                                    </p:animEffect>
                                  </p:childTnLst>
                                </p:cTn>
                              </p:par>
                              <p:par>
                                <p:cTn id="62" presetID="10" presetClass="entr" presetSubtype="0" fill="hold" grpId="0" nodeType="withEffect">
                                  <p:stCondLst>
                                    <p:cond delay="28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500"/>
                                        <p:tgtEl>
                                          <p:spTgt spid="13"/>
                                        </p:tgtEl>
                                      </p:cBhvr>
                                    </p:animEffect>
                                  </p:childTnLst>
                                </p:cTn>
                              </p:par>
                              <p:par>
                                <p:cTn id="65" presetID="10" presetClass="entr" presetSubtype="0" fill="hold" grpId="0" nodeType="withEffect">
                                  <p:stCondLst>
                                    <p:cond delay="26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500"/>
                                        <p:tgtEl>
                                          <p:spTgt spid="14"/>
                                        </p:tgtEl>
                                      </p:cBhvr>
                                    </p:animEffect>
                                  </p:childTnLst>
                                </p:cTn>
                              </p:par>
                              <p:par>
                                <p:cTn id="68" presetID="10" presetClass="entr" presetSubtype="0" fill="hold" grpId="0" nodeType="withEffect">
                                  <p:stCondLst>
                                    <p:cond delay="22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500"/>
                                        <p:tgtEl>
                                          <p:spTgt spid="16"/>
                                        </p:tgtEl>
                                      </p:cBhvr>
                                    </p:animEffect>
                                  </p:childTnLst>
                                </p:cTn>
                              </p:par>
                              <p:par>
                                <p:cTn id="71" presetID="10" presetClass="entr" presetSubtype="0" fill="hold" grpId="0" nodeType="withEffect">
                                  <p:stCondLst>
                                    <p:cond delay="260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500"/>
                                        <p:tgtEl>
                                          <p:spTgt spid="17"/>
                                        </p:tgtEl>
                                      </p:cBhvr>
                                    </p:animEffect>
                                  </p:childTnLst>
                                </p:cTn>
                              </p:par>
                              <p:par>
                                <p:cTn id="74" presetID="10" presetClass="entr" presetSubtype="0" fill="hold" grpId="0" nodeType="withEffect">
                                  <p:stCondLst>
                                    <p:cond delay="280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500"/>
                                        <p:tgtEl>
                                          <p:spTgt spid="18"/>
                                        </p:tgtEl>
                                      </p:cBhvr>
                                    </p:animEffect>
                                  </p:childTnLst>
                                </p:cTn>
                              </p:par>
                              <p:par>
                                <p:cTn id="77" presetID="10" presetClass="entr" presetSubtype="0" fill="hold" grpId="0" nodeType="withEffect">
                                  <p:stCondLst>
                                    <p:cond delay="310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500"/>
                                        <p:tgtEl>
                                          <p:spTgt spid="19"/>
                                        </p:tgtEl>
                                      </p:cBhvr>
                                    </p:animEffect>
                                  </p:childTnLst>
                                </p:cTn>
                              </p:par>
                              <p:par>
                                <p:cTn id="80" presetID="10" presetClass="entr" presetSubtype="0" fill="hold" grpId="0" nodeType="withEffect">
                                  <p:stCondLst>
                                    <p:cond delay="350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1500"/>
                                        <p:tgtEl>
                                          <p:spTgt spid="20"/>
                                        </p:tgtEl>
                                      </p:cBhvr>
                                    </p:animEffect>
                                  </p:childTnLst>
                                </p:cTn>
                              </p:par>
                              <p:par>
                                <p:cTn id="83" presetID="10" presetClass="entr" presetSubtype="0" fill="hold" grpId="0" nodeType="withEffect">
                                  <p:stCondLst>
                                    <p:cond delay="38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500"/>
                                        <p:tgtEl>
                                          <p:spTgt spid="21"/>
                                        </p:tgtEl>
                                      </p:cBhvr>
                                    </p:animEffect>
                                  </p:childTnLst>
                                </p:cTn>
                              </p:par>
                              <p:par>
                                <p:cTn id="86" presetID="10" presetClass="entr" presetSubtype="0" fill="hold" grpId="0" nodeType="withEffect">
                                  <p:stCondLst>
                                    <p:cond delay="42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500"/>
                                        <p:tgtEl>
                                          <p:spTgt spid="22"/>
                                        </p:tgtEl>
                                      </p:cBhvr>
                                    </p:animEffect>
                                  </p:childTnLst>
                                </p:cTn>
                              </p:par>
                              <p:par>
                                <p:cTn id="89" presetID="10" presetClass="entr" presetSubtype="0" fill="hold" grpId="0" nodeType="withEffect">
                                  <p:stCondLst>
                                    <p:cond delay="450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500"/>
                                        <p:tgtEl>
                                          <p:spTgt spid="23"/>
                                        </p:tgtEl>
                                      </p:cBhvr>
                                    </p:animEffect>
                                  </p:childTnLst>
                                </p:cTn>
                              </p:par>
                              <p:par>
                                <p:cTn id="92" presetID="10" presetClass="entr" presetSubtype="0" fill="hold" grpId="0" nodeType="withEffect">
                                  <p:stCondLst>
                                    <p:cond delay="480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1500"/>
                                        <p:tgtEl>
                                          <p:spTgt spid="24"/>
                                        </p:tgtEl>
                                      </p:cBhvr>
                                    </p:animEffect>
                                  </p:childTnLst>
                                </p:cTn>
                              </p:par>
                              <p:par>
                                <p:cTn id="95" presetID="10" presetClass="entr" presetSubtype="0" fill="hold" grpId="0" nodeType="withEffect">
                                  <p:stCondLst>
                                    <p:cond delay="530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1500"/>
                                        <p:tgtEl>
                                          <p:spTgt spid="25"/>
                                        </p:tgtEl>
                                      </p:cBhvr>
                                    </p:animEffect>
                                  </p:childTnLst>
                                </p:cTn>
                              </p:par>
                              <p:par>
                                <p:cTn id="98" presetID="10" presetClass="entr" presetSubtype="0" fill="hold" grpId="0" nodeType="withEffect">
                                  <p:stCondLst>
                                    <p:cond delay="570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1500"/>
                                        <p:tgtEl>
                                          <p:spTgt spid="26"/>
                                        </p:tgtEl>
                                      </p:cBhvr>
                                    </p:animEffect>
                                  </p:childTnLst>
                                </p:cTn>
                              </p:par>
                              <p:par>
                                <p:cTn id="101" presetID="10" presetClass="entr" presetSubtype="0" fill="hold" grpId="0" nodeType="withEffect">
                                  <p:stCondLst>
                                    <p:cond delay="610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1500"/>
                                        <p:tgtEl>
                                          <p:spTgt spid="27"/>
                                        </p:tgtEl>
                                      </p:cBhvr>
                                    </p:animEffect>
                                  </p:childTnLst>
                                </p:cTn>
                              </p:par>
                              <p:par>
                                <p:cTn id="104" presetID="10" presetClass="entr" presetSubtype="0" fill="hold" grpId="0" nodeType="withEffect">
                                  <p:stCondLst>
                                    <p:cond delay="650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1500"/>
                                        <p:tgtEl>
                                          <p:spTgt spid="28"/>
                                        </p:tgtEl>
                                      </p:cBhvr>
                                    </p:animEffect>
                                  </p:childTnLst>
                                </p:cTn>
                              </p:par>
                              <p:par>
                                <p:cTn id="107" presetID="10" presetClass="entr" presetSubtype="0" fill="hold" grpId="0" nodeType="withEffect">
                                  <p:stCondLst>
                                    <p:cond delay="700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1500"/>
                                        <p:tgtEl>
                                          <p:spTgt spid="29"/>
                                        </p:tgtEl>
                                      </p:cBhvr>
                                    </p:animEffect>
                                  </p:childTnLst>
                                </p:cTn>
                              </p:par>
                              <p:par>
                                <p:cTn id="110" presetID="10" presetClass="entr" presetSubtype="0" fill="hold" grpId="0" nodeType="withEffect">
                                  <p:stCondLst>
                                    <p:cond delay="730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1500"/>
                                        <p:tgtEl>
                                          <p:spTgt spid="30"/>
                                        </p:tgtEl>
                                      </p:cBhvr>
                                    </p:animEffect>
                                  </p:childTnLst>
                                </p:cTn>
                              </p:par>
                              <p:par>
                                <p:cTn id="113" presetID="10" presetClass="entr" presetSubtype="0" fill="hold" grpId="0" nodeType="withEffect">
                                  <p:stCondLst>
                                    <p:cond delay="770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1500"/>
                                        <p:tgtEl>
                                          <p:spTgt spid="32"/>
                                        </p:tgtEl>
                                      </p:cBhvr>
                                    </p:animEffect>
                                  </p:childTnLst>
                                </p:cTn>
                              </p:par>
                              <p:par>
                                <p:cTn id="116" presetID="10" presetClass="entr" presetSubtype="0" fill="hold" grpId="0" nodeType="withEffect">
                                  <p:stCondLst>
                                    <p:cond delay="830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1500"/>
                                        <p:tgtEl>
                                          <p:spTgt spid="34"/>
                                        </p:tgtEl>
                                      </p:cBhvr>
                                    </p:animEffect>
                                  </p:childTnLst>
                                </p:cTn>
                              </p:par>
                              <p:par>
                                <p:cTn id="119" presetID="10" presetClass="entr" presetSubtype="0" fill="hold" grpId="0" nodeType="withEffect">
                                  <p:stCondLst>
                                    <p:cond delay="8700"/>
                                  </p:stCondLst>
                                  <p:childTnLst>
                                    <p:set>
                                      <p:cBhvr>
                                        <p:cTn id="120" dur="1" fill="hold">
                                          <p:stCondLst>
                                            <p:cond delay="0"/>
                                          </p:stCondLst>
                                        </p:cTn>
                                        <p:tgtEl>
                                          <p:spTgt spid="35"/>
                                        </p:tgtEl>
                                        <p:attrNameLst>
                                          <p:attrName>style.visibility</p:attrName>
                                        </p:attrNameLst>
                                      </p:cBhvr>
                                      <p:to>
                                        <p:strVal val="visible"/>
                                      </p:to>
                                    </p:set>
                                    <p:animEffect transition="in" filter="fade">
                                      <p:cBhvr>
                                        <p:cTn id="121" dur="1500"/>
                                        <p:tgtEl>
                                          <p:spTgt spid="35"/>
                                        </p:tgtEl>
                                      </p:cBhvr>
                                    </p:animEffect>
                                  </p:childTnLst>
                                </p:cTn>
                              </p:par>
                              <p:par>
                                <p:cTn id="122" presetID="10" presetClass="entr" presetSubtype="0" fill="hold" grpId="0" nodeType="withEffect">
                                  <p:stCondLst>
                                    <p:cond delay="9000"/>
                                  </p:stCondLst>
                                  <p:childTnLst>
                                    <p:set>
                                      <p:cBhvr>
                                        <p:cTn id="123" dur="1" fill="hold">
                                          <p:stCondLst>
                                            <p:cond delay="0"/>
                                          </p:stCondLst>
                                        </p:cTn>
                                        <p:tgtEl>
                                          <p:spTgt spid="36"/>
                                        </p:tgtEl>
                                        <p:attrNameLst>
                                          <p:attrName>style.visibility</p:attrName>
                                        </p:attrNameLst>
                                      </p:cBhvr>
                                      <p:to>
                                        <p:strVal val="visible"/>
                                      </p:to>
                                    </p:set>
                                    <p:animEffect transition="in" filter="fade">
                                      <p:cBhvr>
                                        <p:cTn id="124" dur="1500"/>
                                        <p:tgtEl>
                                          <p:spTgt spid="36"/>
                                        </p:tgtEl>
                                      </p:cBhvr>
                                    </p:animEffect>
                                  </p:childTnLst>
                                </p:cTn>
                              </p:par>
                              <p:par>
                                <p:cTn id="125" presetID="10" presetClass="entr" presetSubtype="0" fill="hold" grpId="0" nodeType="withEffect">
                                  <p:stCondLst>
                                    <p:cond delay="8500"/>
                                  </p:stCondLst>
                                  <p:childTnLst>
                                    <p:set>
                                      <p:cBhvr>
                                        <p:cTn id="126" dur="1" fill="hold">
                                          <p:stCondLst>
                                            <p:cond delay="0"/>
                                          </p:stCondLst>
                                        </p:cTn>
                                        <p:tgtEl>
                                          <p:spTgt spid="37"/>
                                        </p:tgtEl>
                                        <p:attrNameLst>
                                          <p:attrName>style.visibility</p:attrName>
                                        </p:attrNameLst>
                                      </p:cBhvr>
                                      <p:to>
                                        <p:strVal val="visible"/>
                                      </p:to>
                                    </p:set>
                                    <p:animEffect transition="in" filter="fade">
                                      <p:cBhvr>
                                        <p:cTn id="127" dur="1500"/>
                                        <p:tgtEl>
                                          <p:spTgt spid="37"/>
                                        </p:tgtEl>
                                      </p:cBhvr>
                                    </p:animEffect>
                                  </p:childTnLst>
                                </p:cTn>
                              </p:par>
                              <p:par>
                                <p:cTn id="128" presetID="10" presetClass="entr" presetSubtype="0" fill="hold" grpId="0" nodeType="withEffect">
                                  <p:stCondLst>
                                    <p:cond delay="8000"/>
                                  </p:stCondLst>
                                  <p:childTnLst>
                                    <p:set>
                                      <p:cBhvr>
                                        <p:cTn id="129" dur="1" fill="hold">
                                          <p:stCondLst>
                                            <p:cond delay="0"/>
                                          </p:stCondLst>
                                        </p:cTn>
                                        <p:tgtEl>
                                          <p:spTgt spid="38"/>
                                        </p:tgtEl>
                                        <p:attrNameLst>
                                          <p:attrName>style.visibility</p:attrName>
                                        </p:attrNameLst>
                                      </p:cBhvr>
                                      <p:to>
                                        <p:strVal val="visible"/>
                                      </p:to>
                                    </p:set>
                                    <p:animEffect transition="in" filter="fade">
                                      <p:cBhvr>
                                        <p:cTn id="130" dur="1500"/>
                                        <p:tgtEl>
                                          <p:spTgt spid="38"/>
                                        </p:tgtEl>
                                      </p:cBhvr>
                                    </p:animEffect>
                                  </p:childTnLst>
                                </p:cTn>
                              </p:par>
                              <p:par>
                                <p:cTn id="131" presetID="10" presetClass="entr" presetSubtype="0" fill="hold" grpId="0" nodeType="withEffect">
                                  <p:stCondLst>
                                    <p:cond delay="7700"/>
                                  </p:stCondLst>
                                  <p:childTnLst>
                                    <p:set>
                                      <p:cBhvr>
                                        <p:cTn id="132" dur="1" fill="hold">
                                          <p:stCondLst>
                                            <p:cond delay="0"/>
                                          </p:stCondLst>
                                        </p:cTn>
                                        <p:tgtEl>
                                          <p:spTgt spid="39"/>
                                        </p:tgtEl>
                                        <p:attrNameLst>
                                          <p:attrName>style.visibility</p:attrName>
                                        </p:attrNameLst>
                                      </p:cBhvr>
                                      <p:to>
                                        <p:strVal val="visible"/>
                                      </p:to>
                                    </p:set>
                                    <p:animEffect transition="in" filter="fade">
                                      <p:cBhvr>
                                        <p:cTn id="133" dur="1500"/>
                                        <p:tgtEl>
                                          <p:spTgt spid="39"/>
                                        </p:tgtEl>
                                      </p:cBhvr>
                                    </p:animEffect>
                                  </p:childTnLst>
                                </p:cTn>
                              </p:par>
                              <p:par>
                                <p:cTn id="134" presetID="10" presetClass="entr" presetSubtype="0" fill="hold" grpId="0" nodeType="withEffect">
                                  <p:stCondLst>
                                    <p:cond delay="750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1500"/>
                                        <p:tgtEl>
                                          <p:spTgt spid="40"/>
                                        </p:tgtEl>
                                      </p:cBhvr>
                                    </p:animEffect>
                                  </p:childTnLst>
                                </p:cTn>
                              </p:par>
                              <p:par>
                                <p:cTn id="137" presetID="10" presetClass="entr" presetSubtype="0" fill="hold" grpId="0" nodeType="withEffect">
                                  <p:stCondLst>
                                    <p:cond delay="700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1500"/>
                                        <p:tgtEl>
                                          <p:spTgt spid="41"/>
                                        </p:tgtEl>
                                      </p:cBhvr>
                                    </p:animEffect>
                                  </p:childTnLst>
                                </p:cTn>
                              </p:par>
                              <p:par>
                                <p:cTn id="140" presetID="10" presetClass="entr" presetSubtype="0" fill="hold" grpId="0" nodeType="withEffect">
                                  <p:stCondLst>
                                    <p:cond delay="670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1500"/>
                                        <p:tgtEl>
                                          <p:spTgt spid="42"/>
                                        </p:tgtEl>
                                      </p:cBhvr>
                                    </p:animEffect>
                                  </p:childTnLst>
                                </p:cTn>
                              </p:par>
                              <p:par>
                                <p:cTn id="143" presetID="10" presetClass="entr" presetSubtype="0" fill="hold" grpId="0" nodeType="withEffect">
                                  <p:stCondLst>
                                    <p:cond delay="6600"/>
                                  </p:stCondLst>
                                  <p:childTnLst>
                                    <p:set>
                                      <p:cBhvr>
                                        <p:cTn id="144" dur="1" fill="hold">
                                          <p:stCondLst>
                                            <p:cond delay="0"/>
                                          </p:stCondLst>
                                        </p:cTn>
                                        <p:tgtEl>
                                          <p:spTgt spid="43"/>
                                        </p:tgtEl>
                                        <p:attrNameLst>
                                          <p:attrName>style.visibility</p:attrName>
                                        </p:attrNameLst>
                                      </p:cBhvr>
                                      <p:to>
                                        <p:strVal val="visible"/>
                                      </p:to>
                                    </p:set>
                                    <p:animEffect transition="in" filter="fade">
                                      <p:cBhvr>
                                        <p:cTn id="145" dur="1500"/>
                                        <p:tgtEl>
                                          <p:spTgt spid="43"/>
                                        </p:tgtEl>
                                      </p:cBhvr>
                                    </p:animEffect>
                                  </p:childTnLst>
                                </p:cTn>
                              </p:par>
                              <p:par>
                                <p:cTn id="146" presetID="10" presetClass="entr" presetSubtype="0" fill="hold" grpId="0" nodeType="withEffect">
                                  <p:stCondLst>
                                    <p:cond delay="6300"/>
                                  </p:stCondLst>
                                  <p:childTnLst>
                                    <p:set>
                                      <p:cBhvr>
                                        <p:cTn id="147" dur="1" fill="hold">
                                          <p:stCondLst>
                                            <p:cond delay="0"/>
                                          </p:stCondLst>
                                        </p:cTn>
                                        <p:tgtEl>
                                          <p:spTgt spid="44"/>
                                        </p:tgtEl>
                                        <p:attrNameLst>
                                          <p:attrName>style.visibility</p:attrName>
                                        </p:attrNameLst>
                                      </p:cBhvr>
                                      <p:to>
                                        <p:strVal val="visible"/>
                                      </p:to>
                                    </p:set>
                                    <p:animEffect transition="in" filter="fade">
                                      <p:cBhvr>
                                        <p:cTn id="148" dur="1500"/>
                                        <p:tgtEl>
                                          <p:spTgt spid="44"/>
                                        </p:tgtEl>
                                      </p:cBhvr>
                                    </p:animEffect>
                                  </p:childTnLst>
                                </p:cTn>
                              </p:par>
                              <p:par>
                                <p:cTn id="149" presetID="10" presetClass="entr" presetSubtype="0" fill="hold" grpId="0" nodeType="withEffect">
                                  <p:stCondLst>
                                    <p:cond delay="5900"/>
                                  </p:stCondLst>
                                  <p:childTnLst>
                                    <p:set>
                                      <p:cBhvr>
                                        <p:cTn id="150" dur="1" fill="hold">
                                          <p:stCondLst>
                                            <p:cond delay="0"/>
                                          </p:stCondLst>
                                        </p:cTn>
                                        <p:tgtEl>
                                          <p:spTgt spid="45"/>
                                        </p:tgtEl>
                                        <p:attrNameLst>
                                          <p:attrName>style.visibility</p:attrName>
                                        </p:attrNameLst>
                                      </p:cBhvr>
                                      <p:to>
                                        <p:strVal val="visible"/>
                                      </p:to>
                                    </p:set>
                                    <p:animEffect transition="in" filter="fade">
                                      <p:cBhvr>
                                        <p:cTn id="151" dur="1500"/>
                                        <p:tgtEl>
                                          <p:spTgt spid="45"/>
                                        </p:tgtEl>
                                      </p:cBhvr>
                                    </p:animEffect>
                                  </p:childTnLst>
                                </p:cTn>
                              </p:par>
                              <p:par>
                                <p:cTn id="152" presetID="10" presetClass="entr" presetSubtype="0" fill="hold" grpId="0" nodeType="withEffect">
                                  <p:stCondLst>
                                    <p:cond delay="5500"/>
                                  </p:stCondLst>
                                  <p:childTnLst>
                                    <p:set>
                                      <p:cBhvr>
                                        <p:cTn id="153" dur="1" fill="hold">
                                          <p:stCondLst>
                                            <p:cond delay="0"/>
                                          </p:stCondLst>
                                        </p:cTn>
                                        <p:tgtEl>
                                          <p:spTgt spid="50"/>
                                        </p:tgtEl>
                                        <p:attrNameLst>
                                          <p:attrName>style.visibility</p:attrName>
                                        </p:attrNameLst>
                                      </p:cBhvr>
                                      <p:to>
                                        <p:strVal val="visible"/>
                                      </p:to>
                                    </p:set>
                                    <p:animEffect transition="in" filter="fade">
                                      <p:cBhvr>
                                        <p:cTn id="154" dur="1500"/>
                                        <p:tgtEl>
                                          <p:spTgt spid="50"/>
                                        </p:tgtEl>
                                      </p:cBhvr>
                                    </p:animEffect>
                                  </p:childTnLst>
                                </p:cTn>
                              </p:par>
                              <p:par>
                                <p:cTn id="155" presetID="10" presetClass="entr" presetSubtype="0" fill="hold" grpId="0" nodeType="withEffect">
                                  <p:stCondLst>
                                    <p:cond delay="530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1500"/>
                                        <p:tgtEl>
                                          <p:spTgt spid="51"/>
                                        </p:tgtEl>
                                      </p:cBhvr>
                                    </p:animEffect>
                                  </p:childTnLst>
                                </p:cTn>
                              </p:par>
                              <p:par>
                                <p:cTn id="158" presetID="10" presetClass="entr" presetSubtype="0" fill="hold" grpId="0" nodeType="withEffect">
                                  <p:stCondLst>
                                    <p:cond delay="4700"/>
                                  </p:stCondLst>
                                  <p:childTnLst>
                                    <p:set>
                                      <p:cBhvr>
                                        <p:cTn id="159" dur="1" fill="hold">
                                          <p:stCondLst>
                                            <p:cond delay="0"/>
                                          </p:stCondLst>
                                        </p:cTn>
                                        <p:tgtEl>
                                          <p:spTgt spid="54"/>
                                        </p:tgtEl>
                                        <p:attrNameLst>
                                          <p:attrName>style.visibility</p:attrName>
                                        </p:attrNameLst>
                                      </p:cBhvr>
                                      <p:to>
                                        <p:strVal val="visible"/>
                                      </p:to>
                                    </p:set>
                                    <p:animEffect transition="in" filter="fade">
                                      <p:cBhvr>
                                        <p:cTn id="160" dur="1500"/>
                                        <p:tgtEl>
                                          <p:spTgt spid="54"/>
                                        </p:tgtEl>
                                      </p:cBhvr>
                                    </p:animEffect>
                                  </p:childTnLst>
                                </p:cTn>
                              </p:par>
                              <p:par>
                                <p:cTn id="161" presetID="10" presetClass="entr" presetSubtype="0" fill="hold" grpId="0" nodeType="withEffect">
                                  <p:stCondLst>
                                    <p:cond delay="4300"/>
                                  </p:stCondLst>
                                  <p:childTnLst>
                                    <p:set>
                                      <p:cBhvr>
                                        <p:cTn id="162" dur="1" fill="hold">
                                          <p:stCondLst>
                                            <p:cond delay="0"/>
                                          </p:stCondLst>
                                        </p:cTn>
                                        <p:tgtEl>
                                          <p:spTgt spid="55"/>
                                        </p:tgtEl>
                                        <p:attrNameLst>
                                          <p:attrName>style.visibility</p:attrName>
                                        </p:attrNameLst>
                                      </p:cBhvr>
                                      <p:to>
                                        <p:strVal val="visible"/>
                                      </p:to>
                                    </p:set>
                                    <p:animEffect transition="in" filter="fade">
                                      <p:cBhvr>
                                        <p:cTn id="163" dur="1500"/>
                                        <p:tgtEl>
                                          <p:spTgt spid="55"/>
                                        </p:tgtEl>
                                      </p:cBhvr>
                                    </p:animEffect>
                                  </p:childTnLst>
                                </p:cTn>
                              </p:par>
                              <p:par>
                                <p:cTn id="164" presetID="10" presetClass="entr" presetSubtype="0" fill="hold" grpId="0" nodeType="withEffect">
                                  <p:stCondLst>
                                    <p:cond delay="4700"/>
                                  </p:stCondLst>
                                  <p:childTnLst>
                                    <p:set>
                                      <p:cBhvr>
                                        <p:cTn id="165" dur="1" fill="hold">
                                          <p:stCondLst>
                                            <p:cond delay="0"/>
                                          </p:stCondLst>
                                        </p:cTn>
                                        <p:tgtEl>
                                          <p:spTgt spid="56"/>
                                        </p:tgtEl>
                                        <p:attrNameLst>
                                          <p:attrName>style.visibility</p:attrName>
                                        </p:attrNameLst>
                                      </p:cBhvr>
                                      <p:to>
                                        <p:strVal val="visible"/>
                                      </p:to>
                                    </p:set>
                                    <p:animEffect transition="in" filter="fade">
                                      <p:cBhvr>
                                        <p:cTn id="166" dur="1500"/>
                                        <p:tgtEl>
                                          <p:spTgt spid="56"/>
                                        </p:tgtEl>
                                      </p:cBhvr>
                                    </p:animEffect>
                                  </p:childTnLst>
                                </p:cTn>
                              </p:par>
                              <p:par>
                                <p:cTn id="167" presetID="10" presetClass="entr" presetSubtype="0" fill="hold" grpId="0" nodeType="withEffect">
                                  <p:stCondLst>
                                    <p:cond delay="5000"/>
                                  </p:stCondLst>
                                  <p:childTnLst>
                                    <p:set>
                                      <p:cBhvr>
                                        <p:cTn id="168" dur="1" fill="hold">
                                          <p:stCondLst>
                                            <p:cond delay="0"/>
                                          </p:stCondLst>
                                        </p:cTn>
                                        <p:tgtEl>
                                          <p:spTgt spid="57"/>
                                        </p:tgtEl>
                                        <p:attrNameLst>
                                          <p:attrName>style.visibility</p:attrName>
                                        </p:attrNameLst>
                                      </p:cBhvr>
                                      <p:to>
                                        <p:strVal val="visible"/>
                                      </p:to>
                                    </p:set>
                                    <p:animEffect transition="in" filter="fade">
                                      <p:cBhvr>
                                        <p:cTn id="169" dur="1500"/>
                                        <p:tgtEl>
                                          <p:spTgt spid="57"/>
                                        </p:tgtEl>
                                      </p:cBhvr>
                                    </p:animEffect>
                                  </p:childTnLst>
                                </p:cTn>
                              </p:par>
                              <p:par>
                                <p:cTn id="170" presetID="10" presetClass="entr" presetSubtype="0" fill="hold" grpId="0" nodeType="withEffect">
                                  <p:stCondLst>
                                    <p:cond delay="5200"/>
                                  </p:stCondLst>
                                  <p:childTnLst>
                                    <p:set>
                                      <p:cBhvr>
                                        <p:cTn id="171" dur="1" fill="hold">
                                          <p:stCondLst>
                                            <p:cond delay="0"/>
                                          </p:stCondLst>
                                        </p:cTn>
                                        <p:tgtEl>
                                          <p:spTgt spid="58"/>
                                        </p:tgtEl>
                                        <p:attrNameLst>
                                          <p:attrName>style.visibility</p:attrName>
                                        </p:attrNameLst>
                                      </p:cBhvr>
                                      <p:to>
                                        <p:strVal val="visible"/>
                                      </p:to>
                                    </p:set>
                                    <p:animEffect transition="in" filter="fade">
                                      <p:cBhvr>
                                        <p:cTn id="172" dur="1500"/>
                                        <p:tgtEl>
                                          <p:spTgt spid="58"/>
                                        </p:tgtEl>
                                      </p:cBhvr>
                                    </p:animEffect>
                                  </p:childTnLst>
                                </p:cTn>
                              </p:par>
                              <p:par>
                                <p:cTn id="173" presetID="10" presetClass="entr" presetSubtype="0" fill="hold" grpId="0" nodeType="withEffect">
                                  <p:stCondLst>
                                    <p:cond delay="550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500"/>
                                        <p:tgtEl>
                                          <p:spTgt spid="59"/>
                                        </p:tgtEl>
                                      </p:cBhvr>
                                    </p:animEffect>
                                  </p:childTnLst>
                                </p:cTn>
                              </p:par>
                              <p:par>
                                <p:cTn id="176" presetID="10" presetClass="entr" presetSubtype="0" fill="hold" grpId="0" nodeType="withEffect">
                                  <p:stCondLst>
                                    <p:cond delay="6000"/>
                                  </p:stCondLst>
                                  <p:childTnLst>
                                    <p:set>
                                      <p:cBhvr>
                                        <p:cTn id="177" dur="1" fill="hold">
                                          <p:stCondLst>
                                            <p:cond delay="0"/>
                                          </p:stCondLst>
                                        </p:cTn>
                                        <p:tgtEl>
                                          <p:spTgt spid="60"/>
                                        </p:tgtEl>
                                        <p:attrNameLst>
                                          <p:attrName>style.visibility</p:attrName>
                                        </p:attrNameLst>
                                      </p:cBhvr>
                                      <p:to>
                                        <p:strVal val="visible"/>
                                      </p:to>
                                    </p:set>
                                    <p:animEffect transition="in" filter="fade">
                                      <p:cBhvr>
                                        <p:cTn id="178" dur="1500"/>
                                        <p:tgtEl>
                                          <p:spTgt spid="60"/>
                                        </p:tgtEl>
                                      </p:cBhvr>
                                    </p:animEffect>
                                  </p:childTnLst>
                                </p:cTn>
                              </p:par>
                              <p:par>
                                <p:cTn id="179" presetID="10" presetClass="entr" presetSubtype="0" fill="hold" grpId="0" nodeType="withEffect">
                                  <p:stCondLst>
                                    <p:cond delay="6300"/>
                                  </p:stCondLst>
                                  <p:childTnLst>
                                    <p:set>
                                      <p:cBhvr>
                                        <p:cTn id="180" dur="1" fill="hold">
                                          <p:stCondLst>
                                            <p:cond delay="0"/>
                                          </p:stCondLst>
                                        </p:cTn>
                                        <p:tgtEl>
                                          <p:spTgt spid="61"/>
                                        </p:tgtEl>
                                        <p:attrNameLst>
                                          <p:attrName>style.visibility</p:attrName>
                                        </p:attrNameLst>
                                      </p:cBhvr>
                                      <p:to>
                                        <p:strVal val="visible"/>
                                      </p:to>
                                    </p:set>
                                    <p:animEffect transition="in" filter="fade">
                                      <p:cBhvr>
                                        <p:cTn id="181" dur="1500"/>
                                        <p:tgtEl>
                                          <p:spTgt spid="61"/>
                                        </p:tgtEl>
                                      </p:cBhvr>
                                    </p:animEffect>
                                  </p:childTnLst>
                                </p:cTn>
                              </p:par>
                              <p:par>
                                <p:cTn id="182" presetID="10" presetClass="entr" presetSubtype="0" fill="hold" grpId="0" nodeType="withEffect">
                                  <p:stCondLst>
                                    <p:cond delay="6500"/>
                                  </p:stCondLst>
                                  <p:childTnLst>
                                    <p:set>
                                      <p:cBhvr>
                                        <p:cTn id="183" dur="1" fill="hold">
                                          <p:stCondLst>
                                            <p:cond delay="0"/>
                                          </p:stCondLst>
                                        </p:cTn>
                                        <p:tgtEl>
                                          <p:spTgt spid="62"/>
                                        </p:tgtEl>
                                        <p:attrNameLst>
                                          <p:attrName>style.visibility</p:attrName>
                                        </p:attrNameLst>
                                      </p:cBhvr>
                                      <p:to>
                                        <p:strVal val="visible"/>
                                      </p:to>
                                    </p:set>
                                    <p:animEffect transition="in" filter="fade">
                                      <p:cBhvr>
                                        <p:cTn id="184" dur="1500"/>
                                        <p:tgtEl>
                                          <p:spTgt spid="62"/>
                                        </p:tgtEl>
                                      </p:cBhvr>
                                    </p:animEffect>
                                  </p:childTnLst>
                                </p:cTn>
                              </p:par>
                              <p:par>
                                <p:cTn id="185" presetID="10" presetClass="entr" presetSubtype="0" fill="hold" grpId="0" nodeType="withEffect">
                                  <p:stCondLst>
                                    <p:cond delay="6800"/>
                                  </p:stCondLst>
                                  <p:childTnLst>
                                    <p:set>
                                      <p:cBhvr>
                                        <p:cTn id="186" dur="1" fill="hold">
                                          <p:stCondLst>
                                            <p:cond delay="0"/>
                                          </p:stCondLst>
                                        </p:cTn>
                                        <p:tgtEl>
                                          <p:spTgt spid="63"/>
                                        </p:tgtEl>
                                        <p:attrNameLst>
                                          <p:attrName>style.visibility</p:attrName>
                                        </p:attrNameLst>
                                      </p:cBhvr>
                                      <p:to>
                                        <p:strVal val="visible"/>
                                      </p:to>
                                    </p:set>
                                    <p:animEffect transition="in" filter="fade">
                                      <p:cBhvr>
                                        <p:cTn id="187" dur="1500"/>
                                        <p:tgtEl>
                                          <p:spTgt spid="63"/>
                                        </p:tgtEl>
                                      </p:cBhvr>
                                    </p:animEffect>
                                  </p:childTnLst>
                                </p:cTn>
                              </p:par>
                              <p:par>
                                <p:cTn id="188" presetID="10" presetClass="entr" presetSubtype="0" fill="hold" grpId="0" nodeType="withEffect">
                                  <p:stCondLst>
                                    <p:cond delay="7100"/>
                                  </p:stCondLst>
                                  <p:childTnLst>
                                    <p:set>
                                      <p:cBhvr>
                                        <p:cTn id="189" dur="1" fill="hold">
                                          <p:stCondLst>
                                            <p:cond delay="0"/>
                                          </p:stCondLst>
                                        </p:cTn>
                                        <p:tgtEl>
                                          <p:spTgt spid="64"/>
                                        </p:tgtEl>
                                        <p:attrNameLst>
                                          <p:attrName>style.visibility</p:attrName>
                                        </p:attrNameLst>
                                      </p:cBhvr>
                                      <p:to>
                                        <p:strVal val="visible"/>
                                      </p:to>
                                    </p:set>
                                    <p:animEffect transition="in" filter="fade">
                                      <p:cBhvr>
                                        <p:cTn id="190" dur="1500"/>
                                        <p:tgtEl>
                                          <p:spTgt spid="64"/>
                                        </p:tgtEl>
                                      </p:cBhvr>
                                    </p:animEffect>
                                  </p:childTnLst>
                                </p:cTn>
                              </p:par>
                              <p:par>
                                <p:cTn id="191" presetID="10" presetClass="entr" presetSubtype="0" fill="hold" grpId="0" nodeType="withEffect">
                                  <p:stCondLst>
                                    <p:cond delay="7500"/>
                                  </p:stCondLst>
                                  <p:childTnLst>
                                    <p:set>
                                      <p:cBhvr>
                                        <p:cTn id="192" dur="1" fill="hold">
                                          <p:stCondLst>
                                            <p:cond delay="0"/>
                                          </p:stCondLst>
                                        </p:cTn>
                                        <p:tgtEl>
                                          <p:spTgt spid="65"/>
                                        </p:tgtEl>
                                        <p:attrNameLst>
                                          <p:attrName>style.visibility</p:attrName>
                                        </p:attrNameLst>
                                      </p:cBhvr>
                                      <p:to>
                                        <p:strVal val="visible"/>
                                      </p:to>
                                    </p:set>
                                    <p:animEffect transition="in" filter="fade">
                                      <p:cBhvr>
                                        <p:cTn id="193" dur="1500"/>
                                        <p:tgtEl>
                                          <p:spTgt spid="65"/>
                                        </p:tgtEl>
                                      </p:cBhvr>
                                    </p:animEffect>
                                  </p:childTnLst>
                                </p:cTn>
                              </p:par>
                              <p:par>
                                <p:cTn id="194" presetID="10" presetClass="entr" presetSubtype="0" fill="hold" grpId="0" nodeType="withEffect">
                                  <p:stCondLst>
                                    <p:cond delay="7800"/>
                                  </p:stCondLst>
                                  <p:childTnLst>
                                    <p:set>
                                      <p:cBhvr>
                                        <p:cTn id="195" dur="1" fill="hold">
                                          <p:stCondLst>
                                            <p:cond delay="0"/>
                                          </p:stCondLst>
                                        </p:cTn>
                                        <p:tgtEl>
                                          <p:spTgt spid="66"/>
                                        </p:tgtEl>
                                        <p:attrNameLst>
                                          <p:attrName>style.visibility</p:attrName>
                                        </p:attrNameLst>
                                      </p:cBhvr>
                                      <p:to>
                                        <p:strVal val="visible"/>
                                      </p:to>
                                    </p:set>
                                    <p:animEffect transition="in" filter="fade">
                                      <p:cBhvr>
                                        <p:cTn id="196" dur="1500"/>
                                        <p:tgtEl>
                                          <p:spTgt spid="66"/>
                                        </p:tgtEl>
                                      </p:cBhvr>
                                    </p:animEffect>
                                  </p:childTnLst>
                                </p:cTn>
                              </p:par>
                              <p:par>
                                <p:cTn id="197" presetID="10" presetClass="entr" presetSubtype="0" fill="hold" grpId="0" nodeType="withEffect">
                                  <p:stCondLst>
                                    <p:cond delay="8200"/>
                                  </p:stCondLst>
                                  <p:childTnLst>
                                    <p:set>
                                      <p:cBhvr>
                                        <p:cTn id="198" dur="1" fill="hold">
                                          <p:stCondLst>
                                            <p:cond delay="0"/>
                                          </p:stCondLst>
                                        </p:cTn>
                                        <p:tgtEl>
                                          <p:spTgt spid="75"/>
                                        </p:tgtEl>
                                        <p:attrNameLst>
                                          <p:attrName>style.visibility</p:attrName>
                                        </p:attrNameLst>
                                      </p:cBhvr>
                                      <p:to>
                                        <p:strVal val="visible"/>
                                      </p:to>
                                    </p:set>
                                    <p:animEffect transition="in" filter="fade">
                                      <p:cBhvr>
                                        <p:cTn id="199" dur="1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p:bldP spid="13" grpId="0"/>
      <p:bldP spid="14"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2" grpId="0"/>
      <p:bldP spid="34" grpId="0"/>
      <p:bldP spid="35" grpId="0"/>
      <p:bldP spid="36" grpId="0"/>
      <p:bldP spid="37" grpId="0"/>
      <p:bldP spid="38" grpId="0"/>
      <p:bldP spid="39" grpId="0"/>
      <p:bldP spid="40" grpId="0"/>
      <p:bldP spid="41" grpId="0"/>
      <p:bldP spid="42" grpId="0"/>
      <p:bldP spid="43" grpId="0"/>
      <p:bldP spid="44" grpId="0"/>
      <p:bldP spid="45" grpId="0"/>
      <p:bldP spid="50" grpId="0"/>
      <p:bldP spid="51" grpId="0"/>
      <p:bldP spid="54" grpId="0"/>
      <p:bldP spid="55" grpId="0"/>
      <p:bldP spid="56" grpId="0"/>
      <p:bldP spid="57" grpId="0"/>
      <p:bldP spid="58" grpId="0"/>
      <p:bldP spid="59" grpId="0"/>
      <p:bldP spid="60" grpId="0"/>
      <p:bldP spid="61" grpId="0"/>
      <p:bldP spid="62" grpId="0"/>
      <p:bldP spid="63" grpId="0"/>
      <p:bldP spid="64" grpId="0"/>
      <p:bldP spid="65" grpId="0"/>
      <p:bldP spid="66" grpId="0"/>
      <p:bldP spid="75" grpId="0"/>
      <p:bldP spid="78" grpId="0" build="p"/>
      <p:bldP spid="79" grpId="0"/>
      <p:bldP spid="80" grpId="0"/>
      <p:bldP spid="81" grpId="0"/>
      <p:bldP spid="82" grpId="0"/>
      <p:bldP spid="83" grpId="0"/>
      <p:bldP spid="84" grpId="0"/>
      <p:bldP spid="85" grpId="0"/>
      <p:bldP spid="86" grpId="0"/>
      <p:bldP spid="87" grpId="0"/>
      <p:bldP spid="88" grpId="0"/>
      <p:bldP spid="89" grpId="0"/>
      <p:bldP spid="90" grpId="0"/>
      <p:bldP spid="9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Azure Document DB</a:t>
            </a:r>
            <a:endParaRPr lang="en-US" dirty="0"/>
          </a:p>
        </p:txBody>
      </p:sp>
      <p:sp>
        <p:nvSpPr>
          <p:cNvPr id="9" name="TextBox 476"/>
          <p:cNvSpPr txBox="1"/>
          <p:nvPr/>
        </p:nvSpPr>
        <p:spPr>
          <a:xfrm>
            <a:off x="4058774" y="4110768"/>
            <a:ext cx="3657600" cy="752080"/>
          </a:xfrm>
          <a:prstGeom prst="rect">
            <a:avLst/>
          </a:prstGeom>
          <a:solidFill>
            <a:schemeClr val="accent5"/>
          </a:solidFill>
        </p:spPr>
        <p:txBody>
          <a:bodyPr wrap="square" lIns="182832" tIns="182832" rIns="182832" bIns="182832" rtlCol="0" anchor="ctr">
            <a:noAutofit/>
          </a:bodyPr>
          <a:lstStyle>
            <a:defPPr>
              <a:defRPr lang="en-US"/>
            </a:defPPr>
            <a:lvl1pPr defTabSz="913949">
              <a:lnSpc>
                <a:spcPct val="90000"/>
              </a:lnSpc>
              <a:spcBef>
                <a:spcPts val="600"/>
              </a:spcBef>
              <a:defRPr sz="2000" kern="0">
                <a:solidFill>
                  <a:srgbClr val="DC3C00"/>
                </a:solidFill>
                <a:latin typeface="Segoe UI" panose="020B0502040204020203" pitchFamily="34" charset="0"/>
                <a:cs typeface="Segoe UI" panose="020B0502040204020203" pitchFamily="34" charset="0"/>
              </a:defRPr>
            </a:lvl1pPr>
          </a:lstStyle>
          <a:p>
            <a:r>
              <a:rPr lang="en-US" sz="1800" dirty="0">
                <a:gradFill>
                  <a:gsLst>
                    <a:gs pos="0">
                      <a:srgbClr val="FFFFFF"/>
                    </a:gs>
                    <a:gs pos="100000">
                      <a:srgbClr val="FFFFFF"/>
                    </a:gs>
                  </a:gsLst>
                  <a:lin ang="5400000" scaled="1"/>
                </a:gradFill>
              </a:rPr>
              <a:t>Reliable &amp; </a:t>
            </a:r>
          </a:p>
          <a:p>
            <a:r>
              <a:rPr lang="en-US" sz="1800" dirty="0">
                <a:gradFill>
                  <a:gsLst>
                    <a:gs pos="0">
                      <a:srgbClr val="FFFFFF"/>
                    </a:gs>
                    <a:gs pos="100000">
                      <a:srgbClr val="FFFFFF"/>
                    </a:gs>
                  </a:gsLst>
                  <a:lin ang="5400000" scaled="1"/>
                </a:gradFill>
              </a:rPr>
              <a:t>Predictable Performance</a:t>
            </a:r>
          </a:p>
        </p:txBody>
      </p:sp>
      <p:sp>
        <p:nvSpPr>
          <p:cNvPr id="12" name="TextBox 11"/>
          <p:cNvSpPr txBox="1"/>
          <p:nvPr/>
        </p:nvSpPr>
        <p:spPr>
          <a:xfrm>
            <a:off x="4058773" y="4860381"/>
            <a:ext cx="3657600" cy="1304513"/>
          </a:xfrm>
          <a:prstGeom prst="rect">
            <a:avLst/>
          </a:prstGeom>
          <a:solidFill>
            <a:schemeClr val="accent5">
              <a:lumMod val="75000"/>
            </a:schemeClr>
          </a:solidFill>
        </p:spPr>
        <p:txBody>
          <a:bodyPr wrap="square" lIns="91416" tIns="91416" rIns="91416" bIns="91416" rtlCol="0" anchor="t" anchorCtr="0">
            <a:noAutofit/>
          </a:bodyPr>
          <a:lstStyle>
            <a:defPPr>
              <a:defRPr lang="en-US"/>
            </a:defPPr>
            <a:lvl1pPr defTabSz="913949">
              <a:lnSpc>
                <a:spcPct val="125000"/>
              </a:lnSpc>
              <a:spcAft>
                <a:spcPts val="1000"/>
              </a:spcAft>
              <a:defRPr sz="1200" kern="0">
                <a:solidFill>
                  <a:srgbClr val="505050"/>
                </a:solidFill>
              </a:defRPr>
            </a:lvl1pPr>
          </a:lstStyle>
          <a:p>
            <a:r>
              <a:rPr lang="en-US" dirty="0">
                <a:gradFill>
                  <a:gsLst>
                    <a:gs pos="0">
                      <a:srgbClr val="FFFFFF"/>
                    </a:gs>
                    <a:gs pos="100000">
                      <a:srgbClr val="FFFFFF"/>
                    </a:gs>
                  </a:gsLst>
                  <a:lin ang="5400000" scaled="1"/>
                </a:gradFill>
              </a:rPr>
              <a:t>Fast, predictable performance</a:t>
            </a:r>
          </a:p>
          <a:p>
            <a:r>
              <a:rPr lang="en-US" dirty="0">
                <a:gradFill>
                  <a:gsLst>
                    <a:gs pos="0">
                      <a:srgbClr val="FFFFFF"/>
                    </a:gs>
                    <a:gs pos="100000">
                      <a:srgbClr val="FFFFFF"/>
                    </a:gs>
                  </a:gsLst>
                  <a:lin ang="5400000" scaled="1"/>
                </a:gradFill>
              </a:rPr>
              <a:t>Tunable </a:t>
            </a:r>
            <a:r>
              <a:rPr lang="en-US" dirty="0" smtClean="0">
                <a:gradFill>
                  <a:gsLst>
                    <a:gs pos="0">
                      <a:srgbClr val="FFFFFF"/>
                    </a:gs>
                    <a:gs pos="100000">
                      <a:srgbClr val="FFFFFF"/>
                    </a:gs>
                  </a:gsLst>
                  <a:lin ang="5400000" scaled="1"/>
                </a:gradFill>
              </a:rPr>
              <a:t>consistency</a:t>
            </a:r>
            <a:endParaRPr lang="en-US" dirty="0">
              <a:gradFill>
                <a:gsLst>
                  <a:gs pos="0">
                    <a:srgbClr val="FFFFFF"/>
                  </a:gs>
                  <a:gs pos="100000">
                    <a:srgbClr val="FFFFFF"/>
                  </a:gs>
                </a:gsLst>
                <a:lin ang="5400000" scaled="1"/>
              </a:gradFill>
            </a:endParaRPr>
          </a:p>
          <a:p>
            <a:r>
              <a:rPr lang="en-US" dirty="0" smtClean="0">
                <a:gradFill>
                  <a:gsLst>
                    <a:gs pos="0">
                      <a:srgbClr val="FFFFFF"/>
                    </a:gs>
                    <a:gs pos="100000">
                      <a:srgbClr val="FFFFFF"/>
                    </a:gs>
                  </a:gsLst>
                  <a:lin ang="5400000" scaled="1"/>
                </a:gradFill>
              </a:rPr>
              <a:t>Elastic scale</a:t>
            </a:r>
            <a:endParaRPr lang="en-US" dirty="0">
              <a:gradFill>
                <a:gsLst>
                  <a:gs pos="0">
                    <a:srgbClr val="FFFFFF"/>
                  </a:gs>
                  <a:gs pos="100000">
                    <a:srgbClr val="FFFFFF"/>
                  </a:gs>
                </a:gsLst>
                <a:lin ang="5400000" scaled="1"/>
              </a:gradFill>
            </a:endParaRPr>
          </a:p>
        </p:txBody>
      </p:sp>
      <p:sp>
        <p:nvSpPr>
          <p:cNvPr id="14" name="TextBox 13"/>
          <p:cNvSpPr txBox="1"/>
          <p:nvPr/>
        </p:nvSpPr>
        <p:spPr>
          <a:xfrm>
            <a:off x="318008" y="4860382"/>
            <a:ext cx="3428998" cy="1304513"/>
          </a:xfrm>
          <a:prstGeom prst="rect">
            <a:avLst/>
          </a:prstGeom>
          <a:solidFill>
            <a:schemeClr val="accent6">
              <a:lumMod val="75000"/>
            </a:schemeClr>
          </a:solidFill>
        </p:spPr>
        <p:txBody>
          <a:bodyPr wrap="square" lIns="91416" tIns="91416" rIns="91416" bIns="91416" rtlCol="0" anchor="t" anchorCtr="0">
            <a:noAutofit/>
          </a:bodyPr>
          <a:lstStyle>
            <a:defPPr>
              <a:defRPr lang="en-US"/>
            </a:defPPr>
            <a:lvl1pPr defTabSz="913949">
              <a:lnSpc>
                <a:spcPct val="125000"/>
              </a:lnSpc>
              <a:spcAft>
                <a:spcPts val="1000"/>
              </a:spcAft>
              <a:defRPr sz="1200" kern="0">
                <a:solidFill>
                  <a:srgbClr val="505050"/>
                </a:solidFill>
              </a:defRPr>
            </a:lvl1pPr>
          </a:lstStyle>
          <a:p>
            <a:r>
              <a:rPr lang="en-US" dirty="0">
                <a:gradFill>
                  <a:gsLst>
                    <a:gs pos="0">
                      <a:srgbClr val="FFFFFF"/>
                    </a:gs>
                    <a:gs pos="100000">
                      <a:srgbClr val="FFFFFF"/>
                    </a:gs>
                  </a:gsLst>
                  <a:lin ang="5400000" scaled="1"/>
                </a:gradFill>
              </a:rPr>
              <a:t>Q</a:t>
            </a:r>
            <a:r>
              <a:rPr lang="en-US" dirty="0" smtClean="0">
                <a:gradFill>
                  <a:gsLst>
                    <a:gs pos="0">
                      <a:srgbClr val="FFFFFF"/>
                    </a:gs>
                    <a:gs pos="100000">
                      <a:srgbClr val="FFFFFF"/>
                    </a:gs>
                  </a:gsLst>
                  <a:lin ang="5400000" scaled="1"/>
                </a:gradFill>
              </a:rPr>
              <a:t>uery schema-free data with no secondary indices</a:t>
            </a:r>
            <a:endParaRPr lang="en-US" dirty="0">
              <a:gradFill>
                <a:gsLst>
                  <a:gs pos="0">
                    <a:srgbClr val="FFFFFF"/>
                  </a:gs>
                  <a:gs pos="100000">
                    <a:srgbClr val="FFFFFF"/>
                  </a:gs>
                </a:gsLst>
                <a:lin ang="5400000" scaled="1"/>
              </a:gradFill>
            </a:endParaRPr>
          </a:p>
          <a:p>
            <a:r>
              <a:rPr lang="en-US" dirty="0">
                <a:gradFill>
                  <a:gsLst>
                    <a:gs pos="0">
                      <a:srgbClr val="FFFFFF"/>
                    </a:gs>
                    <a:gs pos="100000">
                      <a:srgbClr val="FFFFFF"/>
                    </a:gs>
                  </a:gsLst>
                  <a:lin ang="5400000" scaled="1"/>
                </a:gradFill>
              </a:rPr>
              <a:t>Native </a:t>
            </a:r>
            <a:r>
              <a:rPr lang="en-US" dirty="0" smtClean="0">
                <a:gradFill>
                  <a:gsLst>
                    <a:gs pos="0">
                      <a:srgbClr val="FFFFFF"/>
                    </a:gs>
                    <a:gs pos="100000">
                      <a:srgbClr val="FFFFFF"/>
                    </a:gs>
                  </a:gsLst>
                  <a:lin ang="5400000" scaled="1"/>
                </a:gradFill>
              </a:rPr>
              <a:t>JavaScript transactional </a:t>
            </a:r>
            <a:r>
              <a:rPr lang="en-US" dirty="0">
                <a:gradFill>
                  <a:gsLst>
                    <a:gs pos="0">
                      <a:srgbClr val="FFFFFF"/>
                    </a:gs>
                    <a:gs pos="100000">
                      <a:srgbClr val="FFFFFF"/>
                    </a:gs>
                  </a:gsLst>
                  <a:lin ang="5400000" scaled="1"/>
                </a:gradFill>
              </a:rPr>
              <a:t>processing</a:t>
            </a:r>
          </a:p>
          <a:p>
            <a:r>
              <a:rPr lang="en-US" dirty="0" smtClean="0">
                <a:gradFill>
                  <a:gsLst>
                    <a:gs pos="0">
                      <a:srgbClr val="FFFFFF"/>
                    </a:gs>
                    <a:gs pos="100000">
                      <a:srgbClr val="FFFFFF"/>
                    </a:gs>
                  </a:gsLst>
                  <a:lin ang="5400000" scaled="1"/>
                </a:gradFill>
              </a:rPr>
              <a:t>Familiar SQL-based query language</a:t>
            </a:r>
            <a:endParaRPr lang="en-US" dirty="0">
              <a:gradFill>
                <a:gsLst>
                  <a:gs pos="0">
                    <a:srgbClr val="FFFFFF"/>
                  </a:gs>
                  <a:gs pos="100000">
                    <a:srgbClr val="FFFFFF"/>
                  </a:gs>
                </a:gsLst>
                <a:lin ang="5400000" scaled="1"/>
              </a:gradFill>
            </a:endParaRPr>
          </a:p>
        </p:txBody>
      </p:sp>
      <p:sp>
        <p:nvSpPr>
          <p:cNvPr id="15" name="TextBox 14"/>
          <p:cNvSpPr txBox="1"/>
          <p:nvPr/>
        </p:nvSpPr>
        <p:spPr>
          <a:xfrm>
            <a:off x="8028144" y="4868739"/>
            <a:ext cx="3429001" cy="1300073"/>
          </a:xfrm>
          <a:prstGeom prst="rect">
            <a:avLst/>
          </a:prstGeom>
          <a:solidFill>
            <a:schemeClr val="accent2">
              <a:lumMod val="75000"/>
            </a:schemeClr>
          </a:solidFill>
        </p:spPr>
        <p:txBody>
          <a:bodyPr wrap="square" lIns="91416" tIns="91416" rIns="91416" bIns="91416" rtlCol="0" anchor="t" anchorCtr="0">
            <a:noAutofit/>
          </a:bodyPr>
          <a:lstStyle>
            <a:defPPr>
              <a:defRPr lang="en-US"/>
            </a:defPPr>
            <a:lvl1pPr defTabSz="913949">
              <a:lnSpc>
                <a:spcPct val="90000"/>
              </a:lnSpc>
              <a:spcAft>
                <a:spcPts val="1000"/>
              </a:spcAft>
              <a:defRPr sz="1400" kern="0">
                <a:solidFill>
                  <a:srgbClr val="505050"/>
                </a:solidFill>
              </a:defRPr>
            </a:lvl1pPr>
          </a:lstStyle>
          <a:p>
            <a:pPr>
              <a:lnSpc>
                <a:spcPct val="125000"/>
              </a:lnSpc>
            </a:pPr>
            <a:r>
              <a:rPr lang="en-US" sz="1200" dirty="0">
                <a:gradFill>
                  <a:gsLst>
                    <a:gs pos="0">
                      <a:srgbClr val="FFFFFF"/>
                    </a:gs>
                    <a:gs pos="100000">
                      <a:srgbClr val="FFFFFF"/>
                    </a:gs>
                  </a:gsLst>
                  <a:lin ang="5400000" scaled="1"/>
                </a:gradFill>
              </a:rPr>
              <a:t>Build with familiar </a:t>
            </a:r>
            <a:r>
              <a:rPr lang="en-US" sz="1200" dirty="0" smtClean="0">
                <a:gradFill>
                  <a:gsLst>
                    <a:gs pos="0">
                      <a:srgbClr val="FFFFFF"/>
                    </a:gs>
                    <a:gs pos="100000">
                      <a:srgbClr val="FFFFFF"/>
                    </a:gs>
                  </a:gsLst>
                  <a:lin ang="5400000" scaled="1"/>
                </a:gradFill>
              </a:rPr>
              <a:t>tools – REST, JSON, JavaScript</a:t>
            </a:r>
            <a:endParaRPr lang="en-US" sz="1200" dirty="0">
              <a:gradFill>
                <a:gsLst>
                  <a:gs pos="0">
                    <a:srgbClr val="FFFFFF"/>
                  </a:gs>
                  <a:gs pos="100000">
                    <a:srgbClr val="FFFFFF"/>
                  </a:gs>
                </a:gsLst>
                <a:lin ang="5400000" scaled="1"/>
              </a:gradFill>
            </a:endParaRPr>
          </a:p>
          <a:p>
            <a:pPr>
              <a:lnSpc>
                <a:spcPct val="125000"/>
              </a:lnSpc>
            </a:pPr>
            <a:r>
              <a:rPr lang="en-US" sz="1200" dirty="0">
                <a:gradFill>
                  <a:gsLst>
                    <a:gs pos="0">
                      <a:srgbClr val="FFFFFF"/>
                    </a:gs>
                    <a:gs pos="100000">
                      <a:srgbClr val="FFFFFF"/>
                    </a:gs>
                  </a:gsLst>
                  <a:lin ang="5400000" scaled="1"/>
                </a:gradFill>
              </a:rPr>
              <a:t>Easy to start and </a:t>
            </a:r>
            <a:r>
              <a:rPr lang="en-US" sz="1200" dirty="0" smtClean="0">
                <a:gradFill>
                  <a:gsLst>
                    <a:gs pos="0">
                      <a:srgbClr val="FFFFFF"/>
                    </a:gs>
                    <a:gs pos="100000">
                      <a:srgbClr val="FFFFFF"/>
                    </a:gs>
                  </a:gsLst>
                  <a:lin ang="5400000" scaled="1"/>
                </a:gradFill>
              </a:rPr>
              <a:t>fully-managed</a:t>
            </a:r>
            <a:endParaRPr lang="en-US" sz="1200" dirty="0">
              <a:gradFill>
                <a:gsLst>
                  <a:gs pos="0">
                    <a:srgbClr val="FFFFFF"/>
                  </a:gs>
                  <a:gs pos="100000">
                    <a:srgbClr val="FFFFFF"/>
                  </a:gs>
                </a:gsLst>
                <a:lin ang="5400000" scaled="1"/>
              </a:gradFill>
            </a:endParaRPr>
          </a:p>
          <a:p>
            <a:pPr>
              <a:lnSpc>
                <a:spcPct val="125000"/>
              </a:lnSpc>
            </a:pPr>
            <a:r>
              <a:rPr lang="en-US" sz="1200" dirty="0">
                <a:gradFill>
                  <a:gsLst>
                    <a:gs pos="0">
                      <a:srgbClr val="FFFFFF"/>
                    </a:gs>
                    <a:gs pos="100000">
                      <a:srgbClr val="FFFFFF"/>
                    </a:gs>
                  </a:gsLst>
                  <a:lin ang="5400000" scaled="1"/>
                </a:gradFill>
              </a:rPr>
              <a:t>Enterprise-grade Azure platform</a:t>
            </a:r>
          </a:p>
        </p:txBody>
      </p:sp>
      <p:sp>
        <p:nvSpPr>
          <p:cNvPr id="16" name="TextBox 475"/>
          <p:cNvSpPr txBox="1"/>
          <p:nvPr/>
        </p:nvSpPr>
        <p:spPr>
          <a:xfrm>
            <a:off x="318006" y="4110769"/>
            <a:ext cx="3428996" cy="749613"/>
          </a:xfrm>
          <a:prstGeom prst="rect">
            <a:avLst/>
          </a:prstGeom>
          <a:solidFill>
            <a:schemeClr val="accent6"/>
          </a:solidFill>
        </p:spPr>
        <p:txBody>
          <a:bodyPr wrap="square" lIns="182832" tIns="182832" rIns="182832" bIns="182832" rtlCol="0" anchor="ctr">
            <a:noAutofit/>
          </a:bodyPr>
          <a:lstStyle/>
          <a:p>
            <a:pPr defTabSz="913675">
              <a:lnSpc>
                <a:spcPct val="90000"/>
              </a:lnSpc>
              <a:spcBef>
                <a:spcPts val="600"/>
              </a:spcBef>
              <a:defRPr/>
            </a:pPr>
            <a:r>
              <a:rPr lang="en-US" kern="0" dirty="0">
                <a:gradFill>
                  <a:gsLst>
                    <a:gs pos="0">
                      <a:srgbClr val="FFFFFF"/>
                    </a:gs>
                    <a:gs pos="100000">
                      <a:srgbClr val="FFFFFF"/>
                    </a:gs>
                  </a:gsLst>
                  <a:lin ang="5400000" scaled="1"/>
                </a:gradFill>
                <a:cs typeface="Segoe UI" panose="020B0502040204020203" pitchFamily="34" charset="0"/>
              </a:rPr>
              <a:t>Rich Query and Transactions </a:t>
            </a:r>
          </a:p>
          <a:p>
            <a:pPr defTabSz="913675">
              <a:lnSpc>
                <a:spcPct val="90000"/>
              </a:lnSpc>
              <a:spcBef>
                <a:spcPts val="600"/>
              </a:spcBef>
              <a:defRPr/>
            </a:pPr>
            <a:r>
              <a:rPr lang="en-US" kern="0" dirty="0">
                <a:gradFill>
                  <a:gsLst>
                    <a:gs pos="0">
                      <a:srgbClr val="FFFFFF"/>
                    </a:gs>
                    <a:gs pos="100000">
                      <a:srgbClr val="FFFFFF"/>
                    </a:gs>
                  </a:gsLst>
                  <a:lin ang="5400000" scaled="1"/>
                </a:gradFill>
                <a:cs typeface="Segoe UI" panose="020B0502040204020203" pitchFamily="34" charset="0"/>
              </a:rPr>
              <a:t>over Schema-free Data</a:t>
            </a:r>
          </a:p>
        </p:txBody>
      </p:sp>
      <p:sp>
        <p:nvSpPr>
          <p:cNvPr id="17" name="TextBox 477"/>
          <p:cNvSpPr txBox="1"/>
          <p:nvPr/>
        </p:nvSpPr>
        <p:spPr>
          <a:xfrm>
            <a:off x="8028144" y="4116657"/>
            <a:ext cx="3429000" cy="752080"/>
          </a:xfrm>
          <a:prstGeom prst="rect">
            <a:avLst/>
          </a:prstGeom>
          <a:solidFill>
            <a:schemeClr val="accent2"/>
          </a:solidFill>
        </p:spPr>
        <p:txBody>
          <a:bodyPr wrap="square" lIns="182832" tIns="182832" rIns="182832" bIns="182832" rtlCol="0" anchor="ctr">
            <a:noAutofit/>
          </a:bodyPr>
          <a:lstStyle>
            <a:defPPr>
              <a:defRPr lang="en-US"/>
            </a:defPPr>
            <a:lvl1pPr defTabSz="913949">
              <a:lnSpc>
                <a:spcPct val="90000"/>
              </a:lnSpc>
              <a:spcBef>
                <a:spcPts val="600"/>
              </a:spcBef>
              <a:defRPr sz="2000" kern="0">
                <a:solidFill>
                  <a:srgbClr val="DC3C00"/>
                </a:solidFill>
                <a:latin typeface="Segoe UI" panose="020B0502040204020203" pitchFamily="34" charset="0"/>
                <a:cs typeface="Segoe UI" panose="020B0502040204020203" pitchFamily="34" charset="0"/>
              </a:defRPr>
            </a:lvl1pPr>
          </a:lstStyle>
          <a:p>
            <a:r>
              <a:rPr lang="en-US" sz="1800" dirty="0">
                <a:gradFill>
                  <a:gsLst>
                    <a:gs pos="0">
                      <a:srgbClr val="FFFFFF"/>
                    </a:gs>
                    <a:gs pos="100000">
                      <a:srgbClr val="FFFFFF"/>
                    </a:gs>
                  </a:gsLst>
                  <a:lin ang="5400000" scaled="1"/>
                </a:gradFill>
              </a:rPr>
              <a:t>Rapid Development</a:t>
            </a:r>
          </a:p>
        </p:txBody>
      </p:sp>
      <p:pic>
        <p:nvPicPr>
          <p:cNvPr id="18" name="Picture 26" descr="Dashboard 512x512.png"/>
          <p:cNvPicPr>
            <a:picLocks noChangeAspect="1"/>
          </p:cNvPicPr>
          <p:nvPr/>
        </p:nvPicPr>
        <p:blipFill>
          <a:blip r:embed="rId3" cstate="print">
            <a:biLevel thresh="25000"/>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955827" y="4082347"/>
            <a:ext cx="811951" cy="81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Freeform 53"/>
          <p:cNvSpPr>
            <a:spLocks noEditPoints="1"/>
          </p:cNvSpPr>
          <p:nvPr/>
        </p:nvSpPr>
        <p:spPr bwMode="black">
          <a:xfrm flipH="1">
            <a:off x="10847456" y="4200194"/>
            <a:ext cx="518379" cy="585009"/>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1"/>
          </a:solidFill>
          <a:ln>
            <a:noFill/>
          </a:ln>
          <a:extLst/>
        </p:spPr>
        <p:txBody>
          <a:bodyPr vert="horz" wrap="square" lIns="91416" tIns="45708" rIns="91416" bIns="45708" numCol="1" anchor="t" anchorCtr="0" compatLnSpc="1">
            <a:prstTxWarp prst="textNoShape">
              <a:avLst/>
            </a:prstTxWarp>
          </a:bodyPr>
          <a:lstStyle/>
          <a:p>
            <a:endParaRPr lang="en-US" sz="1799">
              <a:gradFill>
                <a:gsLst>
                  <a:gs pos="0">
                    <a:srgbClr val="00AEEF">
                      <a:lumMod val="5000"/>
                      <a:lumOff val="95000"/>
                    </a:srgbClr>
                  </a:gs>
                  <a:gs pos="100000">
                    <a:srgbClr val="000000"/>
                  </a:gs>
                </a:gsLst>
                <a:lin ang="5400000" scaled="1"/>
              </a:gradFill>
            </a:endParaRPr>
          </a:p>
        </p:txBody>
      </p:sp>
      <p:sp>
        <p:nvSpPr>
          <p:cNvPr id="20" name="Freeform 8"/>
          <p:cNvSpPr>
            <a:spLocks noEditPoints="1"/>
          </p:cNvSpPr>
          <p:nvPr/>
        </p:nvSpPr>
        <p:spPr bwMode="black">
          <a:xfrm rot="5610754">
            <a:off x="3179357" y="4275394"/>
            <a:ext cx="576309" cy="57615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prstClr val="black"/>
              </a:solidFill>
              <a:cs typeface="Segoe UI" panose="020B0502040204020203" pitchFamily="34" charset="0"/>
            </a:endParaRPr>
          </a:p>
        </p:txBody>
      </p:sp>
      <p:sp>
        <p:nvSpPr>
          <p:cNvPr id="31" name="Rectangle 30"/>
          <p:cNvSpPr/>
          <p:nvPr/>
        </p:nvSpPr>
        <p:spPr>
          <a:xfrm>
            <a:off x="345869" y="2352312"/>
            <a:ext cx="11139138" cy="1400383"/>
          </a:xfrm>
          <a:prstGeom prst="rect">
            <a:avLst/>
          </a:prstGeom>
          <a:solidFill>
            <a:schemeClr val="tx1"/>
          </a:solidFill>
        </p:spPr>
        <p:txBody>
          <a:bodyPr wrap="square">
            <a:spAutoFit/>
          </a:bodyPr>
          <a:lstStyle/>
          <a:p>
            <a:pPr>
              <a:spcAft>
                <a:spcPts val="600"/>
              </a:spcAft>
            </a:pPr>
            <a:r>
              <a:rPr lang="en-US" sz="2000" dirty="0">
                <a:solidFill>
                  <a:srgbClr val="3F3F3F"/>
                </a:solidFill>
                <a:ea typeface="Calibri" panose="020F0502020204030204" pitchFamily="34" charset="0"/>
                <a:cs typeface="Calibri" panose="020F0502020204030204" pitchFamily="34" charset="0"/>
              </a:rPr>
              <a:t>A </a:t>
            </a:r>
            <a:r>
              <a:rPr lang="en-US" sz="2000" dirty="0">
                <a:solidFill>
                  <a:srgbClr val="0071BC"/>
                </a:solidFill>
                <a:ea typeface="Calibri" panose="020F0502020204030204" pitchFamily="34" charset="0"/>
                <a:cs typeface="Segoe UI Semibold" panose="020B0702040204020203" pitchFamily="34" charset="0"/>
              </a:rPr>
              <a:t>NoSQL document database-as-a-service</a:t>
            </a:r>
            <a:r>
              <a:rPr lang="en-US" sz="2000" dirty="0">
                <a:solidFill>
                  <a:srgbClr val="3F3F3F"/>
                </a:solidFill>
                <a:ea typeface="Calibri" panose="020F0502020204030204" pitchFamily="34" charset="0"/>
                <a:cs typeface="Calibri" panose="020F0502020204030204" pitchFamily="34" charset="0"/>
              </a:rPr>
              <a:t>, fully managed by Microsoft Azure. </a:t>
            </a:r>
          </a:p>
          <a:p>
            <a:pPr>
              <a:spcAft>
                <a:spcPts val="600"/>
              </a:spcAft>
            </a:pPr>
            <a:r>
              <a:rPr lang="en-US" sz="2000" dirty="0">
                <a:solidFill>
                  <a:srgbClr val="3F3F3F"/>
                </a:solidFill>
                <a:ea typeface="Calibri" panose="020F0502020204030204" pitchFamily="34" charset="0"/>
                <a:cs typeface="Calibri" panose="020F0502020204030204" pitchFamily="34" charset="0"/>
              </a:rPr>
              <a:t>For cloud-designed apps when query over schema-free data; reliable and predictable performance; and rapid development are key. </a:t>
            </a:r>
            <a:r>
              <a:rPr lang="en-US" sz="2000" dirty="0">
                <a:solidFill>
                  <a:srgbClr val="0071BC"/>
                </a:solidFill>
              </a:rPr>
              <a:t>First of its kind database service to offer native support for JavaScript, SQL query and transactions over schema-free JSON </a:t>
            </a:r>
            <a:r>
              <a:rPr lang="en-US" sz="2000" dirty="0" smtClean="0">
                <a:solidFill>
                  <a:srgbClr val="0071BC"/>
                </a:solidFill>
              </a:rPr>
              <a:t>documents.</a:t>
            </a:r>
            <a:endParaRPr lang="en-US" sz="2000" dirty="0">
              <a:solidFill>
                <a:srgbClr val="0071BC"/>
              </a:solidFill>
            </a:endParaRPr>
          </a:p>
        </p:txBody>
      </p:sp>
      <p:grpSp>
        <p:nvGrpSpPr>
          <p:cNvPr id="7" name="Group 6"/>
          <p:cNvGrpSpPr/>
          <p:nvPr/>
        </p:nvGrpSpPr>
        <p:grpSpPr>
          <a:xfrm>
            <a:off x="10798037" y="415753"/>
            <a:ext cx="1310256" cy="1707569"/>
            <a:chOff x="8712960" y="520391"/>
            <a:chExt cx="1595425" cy="1860229"/>
          </a:xfrm>
        </p:grpSpPr>
        <p:sp>
          <p:nvSpPr>
            <p:cNvPr id="5" name="Oval 4"/>
            <p:cNvSpPr/>
            <p:nvPr/>
          </p:nvSpPr>
          <p:spPr>
            <a:xfrm>
              <a:off x="8737127" y="520391"/>
              <a:ext cx="1547092" cy="89594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Magnetic Disk 10"/>
            <p:cNvSpPr>
              <a:spLocks noChangeAspect="1"/>
            </p:cNvSpPr>
            <p:nvPr/>
          </p:nvSpPr>
          <p:spPr bwMode="auto">
            <a:xfrm>
              <a:off x="8712960" y="520391"/>
              <a:ext cx="1595425" cy="1860229"/>
            </a:xfrm>
            <a:custGeom>
              <a:avLst/>
              <a:gdLst/>
              <a:ahLst/>
              <a:cxnLst/>
              <a:rect l="l" t="t" r="r" b="b"/>
              <a:pathLst>
                <a:path w="162052" h="251080">
                  <a:moveTo>
                    <a:pt x="81026" y="9399"/>
                  </a:moveTo>
                  <a:cubicBezTo>
                    <a:pt x="44258" y="9399"/>
                    <a:pt x="14452" y="21660"/>
                    <a:pt x="14452" y="36784"/>
                  </a:cubicBezTo>
                  <a:cubicBezTo>
                    <a:pt x="14452" y="51908"/>
                    <a:pt x="44258" y="64169"/>
                    <a:pt x="81026" y="64169"/>
                  </a:cubicBezTo>
                  <a:cubicBezTo>
                    <a:pt x="117794" y="64169"/>
                    <a:pt x="147600" y="51908"/>
                    <a:pt x="147600" y="36784"/>
                  </a:cubicBezTo>
                  <a:cubicBezTo>
                    <a:pt x="147600" y="21660"/>
                    <a:pt x="117794" y="9399"/>
                    <a:pt x="81026" y="9399"/>
                  </a:cubicBezTo>
                  <a:close/>
                  <a:moveTo>
                    <a:pt x="81026" y="0"/>
                  </a:moveTo>
                  <a:lnTo>
                    <a:pt x="112562" y="3288"/>
                  </a:lnTo>
                  <a:lnTo>
                    <a:pt x="138318" y="12256"/>
                  </a:lnTo>
                  <a:lnTo>
                    <a:pt x="155684" y="25560"/>
                  </a:lnTo>
                  <a:lnTo>
                    <a:pt x="162052" y="41855"/>
                  </a:lnTo>
                  <a:lnTo>
                    <a:pt x="162052" y="209225"/>
                  </a:lnTo>
                  <a:lnTo>
                    <a:pt x="155684" y="225521"/>
                  </a:lnTo>
                  <a:lnTo>
                    <a:pt x="138318" y="238824"/>
                  </a:lnTo>
                  <a:lnTo>
                    <a:pt x="112562" y="247792"/>
                  </a:lnTo>
                  <a:cubicBezTo>
                    <a:pt x="102869" y="249909"/>
                    <a:pt x="92212" y="251080"/>
                    <a:pt x="81026" y="251080"/>
                  </a:cubicBezTo>
                  <a:cubicBezTo>
                    <a:pt x="58655" y="251080"/>
                    <a:pt x="38399" y="246398"/>
                    <a:pt x="23735" y="238824"/>
                  </a:cubicBezTo>
                  <a:cubicBezTo>
                    <a:pt x="16403" y="235038"/>
                    <a:pt x="10469" y="230528"/>
                    <a:pt x="6369" y="225521"/>
                  </a:cubicBezTo>
                  <a:cubicBezTo>
                    <a:pt x="2268" y="220513"/>
                    <a:pt x="0" y="215006"/>
                    <a:pt x="0" y="209225"/>
                  </a:cubicBezTo>
                  <a:lnTo>
                    <a:pt x="0" y="41855"/>
                  </a:lnTo>
                  <a:cubicBezTo>
                    <a:pt x="0" y="30293"/>
                    <a:pt x="9071" y="19829"/>
                    <a:pt x="23735" y="12256"/>
                  </a:cubicBezTo>
                  <a:cubicBezTo>
                    <a:pt x="31067" y="8469"/>
                    <a:pt x="39797" y="5405"/>
                    <a:pt x="49490" y="3288"/>
                  </a:cubicBezTo>
                  <a:cubicBezTo>
                    <a:pt x="59184" y="1171"/>
                    <a:pt x="69841" y="0"/>
                    <a:pt x="81026" y="0"/>
                  </a:cubicBezTo>
                  <a:close/>
                </a:path>
              </a:pathLst>
            </a:custGeom>
            <a:solidFill>
              <a:srgbClr val="00B0F0"/>
            </a:solidFill>
            <a:ln w="9525" cap="flat" cmpd="sng" algn="ctr">
              <a:noFill/>
              <a:prstDash val="solid"/>
              <a:headEnd type="none" w="med" len="med"/>
              <a:tailEnd type="none" w="med" len="med"/>
            </a:ln>
            <a:effectLst/>
          </p:spPr>
          <p:txBody>
            <a:bodyPr rot="0" spcFirstLastPara="0" vertOverflow="overflow" horzOverflow="overflow" vert="horz" wrap="square" lIns="0" tIns="91440" rIns="0" bIns="0" numCol="1" spcCol="0" rtlCol="0" fromWordArt="0" anchor="ctr" anchorCtr="0" forceAA="0" compatLnSpc="1">
              <a:prstTxWarp prst="textNoShape">
                <a:avLst/>
              </a:prstTxWarp>
              <a:noAutofit/>
            </a:bodyPr>
            <a:lstStyle/>
            <a:p>
              <a:pPr algn="ctr" defTabSz="932472" fontAlgn="base">
                <a:spcBef>
                  <a:spcPct val="0"/>
                </a:spcBef>
                <a:spcAft>
                  <a:spcPct val="0"/>
                </a:spcAft>
                <a:defRPr/>
              </a:pPr>
              <a:r>
                <a:rPr lang="en-US" sz="7200" b="1" kern="0" dirty="0">
                  <a:ln>
                    <a:solidFill>
                      <a:prstClr val="white">
                        <a:alpha val="0"/>
                      </a:prstClr>
                    </a:solidFill>
                  </a:ln>
                  <a:solidFill>
                    <a:prstClr val="white"/>
                  </a:solidFill>
                  <a:ea typeface="Segoe UI" panose="020B0502040204020203" pitchFamily="34" charset="0"/>
                  <a:cs typeface="Segoe UI" panose="020B0502040204020203" pitchFamily="34" charset="0"/>
                </a:rPr>
                <a:t>{ }</a:t>
              </a:r>
            </a:p>
          </p:txBody>
        </p:sp>
      </p:grpSp>
    </p:spTree>
    <p:extLst>
      <p:ext uri="{BB962C8B-B14F-4D97-AF65-F5344CB8AC3E}">
        <p14:creationId xmlns:p14="http://schemas.microsoft.com/office/powerpoint/2010/main" val="256784560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542007" y="2573077"/>
            <a:ext cx="2268013" cy="4177621"/>
          </a:xfrm>
          <a:prstGeom prst="rect">
            <a:avLst/>
          </a:prstGeom>
          <a:solidFill>
            <a:schemeClr val="accent4">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2898806" y="2573077"/>
            <a:ext cx="2268013" cy="41776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5255606" y="2573077"/>
            <a:ext cx="2268013" cy="41776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7605540" y="2573077"/>
            <a:ext cx="2268013" cy="41776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9955478" y="2573077"/>
            <a:ext cx="2268013" cy="417762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2899506" y="1478072"/>
            <a:ext cx="2267314" cy="109645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1" tIns="45694" rIns="91391" bIns="45694" numCol="1" spcCol="0" rtlCol="0" fromWordArt="0" anchor="t" anchorCtr="0" forceAA="0" compatLnSpc="1">
            <a:prstTxWarp prst="textNoShape">
              <a:avLst/>
            </a:prstTxWarp>
            <a:noAutofit/>
          </a:bodyPr>
          <a:lstStyle/>
          <a:p>
            <a:pPr defTabSz="1623256" fontAlgn="base"/>
            <a:r>
              <a:rPr lang="en-US" sz="2040" kern="0" dirty="0">
                <a:ln>
                  <a:solidFill>
                    <a:srgbClr val="FFFFFF">
                      <a:alpha val="0"/>
                    </a:srgbClr>
                  </a:solidFill>
                </a:ln>
                <a:solidFill>
                  <a:srgbClr val="FFFFFF"/>
                </a:solidFill>
              </a:rPr>
              <a:t>SQL Database</a:t>
            </a:r>
          </a:p>
        </p:txBody>
      </p:sp>
      <p:sp>
        <p:nvSpPr>
          <p:cNvPr id="55" name="Rectangle 54"/>
          <p:cNvSpPr/>
          <p:nvPr/>
        </p:nvSpPr>
        <p:spPr bwMode="auto">
          <a:xfrm>
            <a:off x="7599376" y="1476622"/>
            <a:ext cx="2274178" cy="109645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1" tIns="45694" rIns="91391" bIns="45694" numCol="1" spcCol="0" rtlCol="0" fromWordArt="0" anchor="t" anchorCtr="0" forceAA="0" compatLnSpc="1">
            <a:prstTxWarp prst="textNoShape">
              <a:avLst/>
            </a:prstTxWarp>
            <a:noAutofit/>
          </a:bodyPr>
          <a:lstStyle/>
          <a:p>
            <a:pPr defTabSz="1623256" fontAlgn="base"/>
            <a:r>
              <a:rPr lang="en-US" sz="2040" kern="0" dirty="0">
                <a:ln>
                  <a:solidFill>
                    <a:srgbClr val="FFFFFF">
                      <a:alpha val="0"/>
                    </a:srgbClr>
                  </a:solidFill>
                </a:ln>
                <a:solidFill>
                  <a:srgbClr val="FFFFFF"/>
                </a:solidFill>
              </a:rPr>
              <a:t>Tables</a:t>
            </a:r>
          </a:p>
        </p:txBody>
      </p:sp>
      <p:sp>
        <p:nvSpPr>
          <p:cNvPr id="56" name="Rectangle 55"/>
          <p:cNvSpPr/>
          <p:nvPr/>
        </p:nvSpPr>
        <p:spPr bwMode="auto">
          <a:xfrm>
            <a:off x="9956178" y="1478072"/>
            <a:ext cx="2267314" cy="109645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1" tIns="45694" rIns="91391" bIns="45694" numCol="1" spcCol="0" rtlCol="0" fromWordArt="0" anchor="t" anchorCtr="0" forceAA="0" compatLnSpc="1">
            <a:prstTxWarp prst="textNoShape">
              <a:avLst/>
            </a:prstTxWarp>
            <a:noAutofit/>
          </a:bodyPr>
          <a:lstStyle/>
          <a:p>
            <a:pPr defTabSz="1623256" fontAlgn="base"/>
            <a:r>
              <a:rPr lang="en-US" sz="2040" kern="0" dirty="0">
                <a:ln>
                  <a:solidFill>
                    <a:srgbClr val="FFFFFF">
                      <a:alpha val="0"/>
                    </a:srgbClr>
                  </a:solidFill>
                </a:ln>
                <a:solidFill>
                  <a:srgbClr val="FFFFFF"/>
                </a:solidFill>
              </a:rPr>
              <a:t>Blobs</a:t>
            </a:r>
          </a:p>
        </p:txBody>
      </p:sp>
      <p:sp>
        <p:nvSpPr>
          <p:cNvPr id="46" name="Rectangle 45"/>
          <p:cNvSpPr/>
          <p:nvPr/>
        </p:nvSpPr>
        <p:spPr bwMode="auto">
          <a:xfrm>
            <a:off x="542007" y="1478072"/>
            <a:ext cx="2268014" cy="109645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1" tIns="45694" rIns="91391" bIns="45694" numCol="1" spcCol="0" rtlCol="0" fromWordArt="0" anchor="t" anchorCtr="0" forceAA="0" compatLnSpc="1">
            <a:prstTxWarp prst="textNoShape">
              <a:avLst/>
            </a:prstTxWarp>
            <a:noAutofit/>
          </a:bodyPr>
          <a:lstStyle/>
          <a:p>
            <a:pPr defTabSz="1623256" fontAlgn="base"/>
            <a:r>
              <a:rPr lang="en-US" sz="2040" kern="0" dirty="0">
                <a:ln>
                  <a:solidFill>
                    <a:srgbClr val="FFFFFF">
                      <a:alpha val="0"/>
                    </a:srgbClr>
                  </a:solidFill>
                </a:ln>
                <a:solidFill>
                  <a:srgbClr val="FFFFFF"/>
                </a:solidFill>
              </a:rPr>
              <a:t>SQL Server </a:t>
            </a:r>
            <a:br>
              <a:rPr lang="en-US" sz="2040" kern="0" dirty="0">
                <a:ln>
                  <a:solidFill>
                    <a:srgbClr val="FFFFFF">
                      <a:alpha val="0"/>
                    </a:srgbClr>
                  </a:solidFill>
                </a:ln>
                <a:solidFill>
                  <a:srgbClr val="FFFFFF"/>
                </a:solidFill>
              </a:rPr>
            </a:br>
            <a:r>
              <a:rPr lang="en-US" sz="2040" kern="0" dirty="0">
                <a:ln>
                  <a:solidFill>
                    <a:srgbClr val="FFFFFF">
                      <a:alpha val="0"/>
                    </a:srgbClr>
                  </a:solidFill>
                </a:ln>
                <a:solidFill>
                  <a:srgbClr val="FFFFFF"/>
                </a:solidFill>
              </a:rPr>
              <a:t>in a VM</a:t>
            </a:r>
          </a:p>
        </p:txBody>
      </p:sp>
      <p:sp>
        <p:nvSpPr>
          <p:cNvPr id="44" name="Rectangle 43"/>
          <p:cNvSpPr/>
          <p:nvPr/>
        </p:nvSpPr>
        <p:spPr bwMode="auto">
          <a:xfrm>
            <a:off x="5256306" y="1477364"/>
            <a:ext cx="2267314" cy="109645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1" tIns="45694" rIns="91391" bIns="45694" numCol="1" spcCol="0" rtlCol="0" fromWordArt="0" anchor="t" anchorCtr="0" forceAA="0" compatLnSpc="1">
            <a:prstTxWarp prst="textNoShape">
              <a:avLst/>
            </a:prstTxWarp>
            <a:noAutofit/>
          </a:bodyPr>
          <a:lstStyle/>
          <a:p>
            <a:pPr defTabSz="1623256" fontAlgn="base"/>
            <a:r>
              <a:rPr lang="en-US" sz="2040" kern="0" dirty="0">
                <a:ln>
                  <a:solidFill>
                    <a:srgbClr val="FFFFFF">
                      <a:alpha val="0"/>
                    </a:srgbClr>
                  </a:solidFill>
                </a:ln>
                <a:solidFill>
                  <a:srgbClr val="FFFFFF"/>
                </a:solidFill>
              </a:rPr>
              <a:t>DocumentDB</a:t>
            </a:r>
          </a:p>
        </p:txBody>
      </p:sp>
      <p:graphicFrame>
        <p:nvGraphicFramePr>
          <p:cNvPr id="25" name="Table 24"/>
          <p:cNvGraphicFramePr>
            <a:graphicFrameLocks noGrp="1"/>
          </p:cNvGraphicFramePr>
          <p:nvPr>
            <p:extLst>
              <p:ext uri="{D42A27DB-BD31-4B8C-83A1-F6EECF244321}">
                <p14:modId xmlns:p14="http://schemas.microsoft.com/office/powerpoint/2010/main" val="3121702199"/>
              </p:ext>
            </p:extLst>
          </p:nvPr>
        </p:nvGraphicFramePr>
        <p:xfrm>
          <a:off x="9346636" y="2100249"/>
          <a:ext cx="361995" cy="312305"/>
        </p:xfrm>
        <a:graphic>
          <a:graphicData uri="http://schemas.openxmlformats.org/drawingml/2006/table">
            <a:tbl>
              <a:tblPr firstRow="1" bandRow="1">
                <a:tableStyleId>{5C22544A-7EE6-4342-B048-85BDC9FD1C3A}</a:tableStyleId>
              </a:tblPr>
              <a:tblGrid>
                <a:gridCol w="72399"/>
                <a:gridCol w="72399"/>
                <a:gridCol w="72399"/>
                <a:gridCol w="72399"/>
                <a:gridCol w="72399"/>
              </a:tblGrid>
              <a:tr h="62461">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2461">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2461">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2461">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62461">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US" sz="100" dirty="0"/>
                    </a:p>
                  </a:txBody>
                  <a:tcPr marL="18278" marR="18278" marT="18278" marB="18278">
                    <a:lnL w="12700" cap="flat" cmpd="sng" algn="ctr">
                      <a:solidFill>
                        <a:schemeClr val="tx1">
                          <a:lumMod val="75000"/>
                        </a:schemeClr>
                      </a:solidFill>
                      <a:prstDash val="solid"/>
                      <a:round/>
                      <a:headEnd type="none" w="med" len="med"/>
                      <a:tailEnd type="none" w="med" len="med"/>
                    </a:lnL>
                    <a:lnR w="12700" cap="flat" cmpd="sng" algn="ctr">
                      <a:solidFill>
                        <a:schemeClr val="tx1">
                          <a:lumMod val="75000"/>
                        </a:schemeClr>
                      </a:solidFill>
                      <a:prstDash val="solid"/>
                      <a:round/>
                      <a:headEnd type="none" w="med" len="med"/>
                      <a:tailEnd type="none" w="med" len="med"/>
                    </a:lnR>
                    <a:lnT w="12700" cap="flat" cmpd="sng" algn="ctr">
                      <a:solidFill>
                        <a:schemeClr val="tx1">
                          <a:lumMod val="75000"/>
                        </a:schemeClr>
                      </a:solidFill>
                      <a:prstDash val="solid"/>
                      <a:round/>
                      <a:headEnd type="none" w="med" len="med"/>
                      <a:tailEnd type="none" w="med" len="med"/>
                    </a:lnT>
                    <a:lnB w="12700" cap="flat" cmpd="sng" algn="ctr">
                      <a:solidFill>
                        <a:schemeClr val="tx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pic>
        <p:nvPicPr>
          <p:cNvPr id="27" name="Picture 40"/>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8875" t="13653" r="7587" b="13715"/>
          <a:stretch/>
        </p:blipFill>
        <p:spPr bwMode="auto">
          <a:xfrm>
            <a:off x="11649029" y="2076620"/>
            <a:ext cx="507759" cy="359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4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2080484" y="2090839"/>
            <a:ext cx="604625" cy="358793"/>
          </a:xfrm>
          <a:prstGeom prst="rect">
            <a:avLst/>
          </a:prstGeom>
        </p:spPr>
      </p:pic>
      <p:pic>
        <p:nvPicPr>
          <p:cNvPr id="49" name="Picture 48"/>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4471702" y="2095468"/>
            <a:ext cx="580757" cy="349535"/>
          </a:xfrm>
          <a:prstGeom prst="rect">
            <a:avLst/>
          </a:prstGeom>
        </p:spPr>
      </p:pic>
      <p:grpSp>
        <p:nvGrpSpPr>
          <p:cNvPr id="48" name="Group 43"/>
          <p:cNvGrpSpPr/>
          <p:nvPr/>
        </p:nvGrpSpPr>
        <p:grpSpPr>
          <a:xfrm>
            <a:off x="6874836" y="2105866"/>
            <a:ext cx="454757" cy="305029"/>
            <a:chOff x="4374833" y="1810640"/>
            <a:chExt cx="1828800" cy="1426464"/>
          </a:xfrm>
          <a:solidFill>
            <a:schemeClr val="tx1"/>
          </a:solidFill>
        </p:grpSpPr>
        <p:sp>
          <p:nvSpPr>
            <p:cNvPr id="54" name="Rectangle 53"/>
            <p:cNvSpPr/>
            <p:nvPr/>
          </p:nvSpPr>
          <p:spPr bwMode="auto">
            <a:xfrm>
              <a:off x="5021379" y="1810640"/>
              <a:ext cx="535709" cy="365823"/>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4374833" y="2961769"/>
              <a:ext cx="438912" cy="2753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p:cNvSpPr/>
            <p:nvPr/>
          </p:nvSpPr>
          <p:spPr bwMode="auto">
            <a:xfrm>
              <a:off x="5764721" y="2961769"/>
              <a:ext cx="438912" cy="2753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5301425" y="2961769"/>
              <a:ext cx="438912" cy="2753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4838129" y="2961769"/>
              <a:ext cx="438912" cy="27533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p:nvSpPr>
          <p:spPr bwMode="auto">
            <a:xfrm>
              <a:off x="4594289" y="2411789"/>
              <a:ext cx="463296" cy="31465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5520881" y="2411789"/>
              <a:ext cx="463296" cy="31465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0" tIns="146224" rIns="182780" bIns="146224" numCol="1" spcCol="0" rtlCol="0" fromWordArt="0" anchor="t" anchorCtr="0" forceAA="0" compatLnSpc="1">
              <a:prstTxWarp prst="textNoShape">
                <a:avLst/>
              </a:prstTxWarp>
              <a:noAutofit/>
            </a:bodyPr>
            <a:lstStyle/>
            <a:p>
              <a:pPr algn="ctr" defTabSz="931835" fontAlgn="base">
                <a:spcBef>
                  <a:spcPct val="0"/>
                </a:spcBef>
                <a:spcAft>
                  <a:spcPct val="0"/>
                </a:spcAft>
              </a:pPr>
              <a:endParaRPr lang="en-US" sz="2399" dirty="0">
                <a:ln>
                  <a:solidFill>
                    <a:srgbClr val="FFFFFF">
                      <a:alpha val="0"/>
                    </a:srgbClr>
                  </a:solidFill>
                </a:ln>
                <a:gradFill>
                  <a:gsLst>
                    <a:gs pos="0">
                      <a:srgbClr val="FFFFFF"/>
                    </a:gs>
                    <a:gs pos="100000">
                      <a:srgbClr val="FFFFFF"/>
                    </a:gs>
                  </a:gsLst>
                  <a:lin ang="5400000" scaled="0"/>
                </a:gradFill>
                <a:ea typeface="Segoe UI" pitchFamily="34" charset="0"/>
                <a:cs typeface="Segoe UI" pitchFamily="34" charset="0"/>
              </a:endParaRPr>
            </a:p>
          </p:txBody>
        </p:sp>
        <p:cxnSp>
          <p:nvCxnSpPr>
            <p:cNvPr id="63" name="Elbow Connector 62"/>
            <p:cNvCxnSpPr>
              <a:stCxn id="54" idx="2"/>
              <a:endCxn id="62" idx="0"/>
            </p:cNvCxnSpPr>
            <p:nvPr/>
          </p:nvCxnSpPr>
          <p:spPr>
            <a:xfrm rot="16200000" flipH="1">
              <a:off x="5403218" y="2062478"/>
              <a:ext cx="235326" cy="463295"/>
            </a:xfrm>
            <a:prstGeom prst="bentConnector3">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31"/>
            <p:cNvCxnSpPr>
              <a:stCxn id="54" idx="2"/>
              <a:endCxn id="61" idx="0"/>
            </p:cNvCxnSpPr>
            <p:nvPr/>
          </p:nvCxnSpPr>
          <p:spPr>
            <a:xfrm rot="5400000">
              <a:off x="4939923" y="2062478"/>
              <a:ext cx="235326" cy="463297"/>
            </a:xfrm>
            <a:prstGeom prst="bentConnector3">
              <a:avLst>
                <a:gd name="adj1" fmla="val 50000"/>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Elbow Connector 64"/>
            <p:cNvCxnSpPr>
              <a:stCxn id="62" idx="2"/>
              <a:endCxn id="58" idx="0"/>
            </p:cNvCxnSpPr>
            <p:nvPr/>
          </p:nvCxnSpPr>
          <p:spPr>
            <a:xfrm rot="16200000" flipH="1">
              <a:off x="5750690" y="2728282"/>
              <a:ext cx="235326" cy="231648"/>
            </a:xfrm>
            <a:prstGeom prst="bentConnector3">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62" idx="2"/>
              <a:endCxn id="59" idx="0"/>
            </p:cNvCxnSpPr>
            <p:nvPr/>
          </p:nvCxnSpPr>
          <p:spPr>
            <a:xfrm rot="5400000">
              <a:off x="5519042" y="2728282"/>
              <a:ext cx="235326" cy="231648"/>
            </a:xfrm>
            <a:prstGeom prst="bentConnector3">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61" idx="2"/>
              <a:endCxn id="60" idx="0"/>
            </p:cNvCxnSpPr>
            <p:nvPr/>
          </p:nvCxnSpPr>
          <p:spPr>
            <a:xfrm rot="16200000" flipH="1">
              <a:off x="4824098" y="2728282"/>
              <a:ext cx="235326" cy="231648"/>
            </a:xfrm>
            <a:prstGeom prst="bentConnector3">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Elbow Connector 67"/>
            <p:cNvCxnSpPr>
              <a:stCxn id="61" idx="2"/>
              <a:endCxn id="57" idx="0"/>
            </p:cNvCxnSpPr>
            <p:nvPr/>
          </p:nvCxnSpPr>
          <p:spPr>
            <a:xfrm rot="5400000">
              <a:off x="4592450" y="2728282"/>
              <a:ext cx="235326" cy="231648"/>
            </a:xfrm>
            <a:prstGeom prst="bentConnector3">
              <a:avLst/>
            </a:prstGeom>
            <a:grpFill/>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Rectangle 3"/>
          <p:cNvSpPr/>
          <p:nvPr/>
        </p:nvSpPr>
        <p:spPr>
          <a:xfrm>
            <a:off x="5307790" y="2744728"/>
            <a:ext cx="6285912" cy="763735"/>
          </a:xfrm>
          <a:prstGeom prst="rect">
            <a:avLst/>
          </a:prstGeom>
        </p:spPr>
        <p:txBody>
          <a:bodyPr wrap="square">
            <a:spAutoFit/>
          </a:bodyPr>
          <a:lstStyle/>
          <a:p>
            <a:pPr defTabSz="931960" fontAlgn="base">
              <a:lnSpc>
                <a:spcPct val="125000"/>
              </a:lnSpc>
              <a:spcBef>
                <a:spcPct val="0"/>
              </a:spcBef>
              <a:spcAft>
                <a:spcPct val="0"/>
              </a:spcAft>
            </a:pPr>
            <a:r>
              <a:rPr lang="en-US" sz="1836" dirty="0"/>
              <a:t>fully managed, scalable, queryable, schemafree JSON document database service for modern applications</a:t>
            </a:r>
          </a:p>
        </p:txBody>
      </p:sp>
      <p:sp>
        <p:nvSpPr>
          <p:cNvPr id="6" name="Isosceles Triangle 5"/>
          <p:cNvSpPr/>
          <p:nvPr/>
        </p:nvSpPr>
        <p:spPr bwMode="auto">
          <a:xfrm>
            <a:off x="5387863" y="2636895"/>
            <a:ext cx="243743" cy="116634"/>
          </a:xfrm>
          <a:prstGeom prst="triangl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040" dirty="0" err="1">
              <a:solidFill>
                <a:srgbClr val="DD5900"/>
              </a:solidFill>
              <a:ea typeface="Segoe UI" pitchFamily="34" charset="0"/>
              <a:cs typeface="Segoe UI" pitchFamily="34" charset="0"/>
            </a:endParaRPr>
          </a:p>
        </p:txBody>
      </p:sp>
      <p:sp>
        <p:nvSpPr>
          <p:cNvPr id="23" name="Rectangle 22"/>
          <p:cNvSpPr/>
          <p:nvPr/>
        </p:nvSpPr>
        <p:spPr bwMode="auto">
          <a:xfrm>
            <a:off x="542649" y="4036978"/>
            <a:ext cx="6980971"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solidFill>
                <a:srgbClr val="FFFFFF"/>
              </a:solidFill>
              <a:ea typeface="Segoe UI" pitchFamily="34" charset="0"/>
              <a:cs typeface="Segoe UI" pitchFamily="34" charset="0"/>
            </a:endParaRPr>
          </a:p>
        </p:txBody>
      </p:sp>
      <p:sp>
        <p:nvSpPr>
          <p:cNvPr id="52" name="Rectangle 51"/>
          <p:cNvSpPr/>
          <p:nvPr/>
        </p:nvSpPr>
        <p:spPr bwMode="auto">
          <a:xfrm>
            <a:off x="542649" y="3560884"/>
            <a:ext cx="6980971"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solidFill>
                <a:srgbClr val="FFFFFF"/>
              </a:solidFill>
              <a:ea typeface="Segoe UI" pitchFamily="34" charset="0"/>
              <a:cs typeface="Segoe UI" pitchFamily="34" charset="0"/>
            </a:endParaRPr>
          </a:p>
        </p:txBody>
      </p:sp>
      <p:sp>
        <p:nvSpPr>
          <p:cNvPr id="5" name="Rectangle 4"/>
          <p:cNvSpPr/>
          <p:nvPr/>
        </p:nvSpPr>
        <p:spPr bwMode="auto">
          <a:xfrm>
            <a:off x="542646" y="3084789"/>
            <a:ext cx="4652257" cy="33324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solidFill>
                <a:srgbClr val="FFFFFF">
                  <a:lumMod val="85000"/>
                </a:srgbClr>
              </a:solidFill>
              <a:ea typeface="Segoe UI" pitchFamily="34" charset="0"/>
              <a:cs typeface="Segoe UI" pitchFamily="34" charset="0"/>
            </a:endParaRPr>
          </a:p>
        </p:txBody>
      </p:sp>
      <p:sp>
        <p:nvSpPr>
          <p:cNvPr id="3" name="TextBox 2"/>
          <p:cNvSpPr txBox="1"/>
          <p:nvPr/>
        </p:nvSpPr>
        <p:spPr>
          <a:xfrm>
            <a:off x="433953" y="2969811"/>
            <a:ext cx="2625496" cy="554645"/>
          </a:xfrm>
          <a:prstGeom prst="rect">
            <a:avLst/>
          </a:prstGeom>
          <a:noFill/>
        </p:spPr>
        <p:txBody>
          <a:bodyPr wrap="none" lIns="182806" tIns="146246" rIns="182806" bIns="146246" rtlCol="0">
            <a:spAutoFit/>
          </a:bodyPr>
          <a:lstStyle/>
          <a:p>
            <a:pPr defTabSz="932283">
              <a:lnSpc>
                <a:spcPct val="90000"/>
              </a:lnSpc>
            </a:pPr>
            <a:r>
              <a:rPr lang="en-US" sz="1836" dirty="0"/>
              <a:t>fully featured RDBMS</a:t>
            </a:r>
          </a:p>
        </p:txBody>
      </p:sp>
      <p:sp>
        <p:nvSpPr>
          <p:cNvPr id="50" name="TextBox 49"/>
          <p:cNvSpPr txBox="1"/>
          <p:nvPr/>
        </p:nvSpPr>
        <p:spPr>
          <a:xfrm>
            <a:off x="433952" y="3453483"/>
            <a:ext cx="2927955" cy="554645"/>
          </a:xfrm>
          <a:prstGeom prst="rect">
            <a:avLst/>
          </a:prstGeom>
          <a:noFill/>
        </p:spPr>
        <p:txBody>
          <a:bodyPr wrap="none" lIns="182806" tIns="146246" rIns="182806" bIns="146246" rtlCol="0">
            <a:spAutoFit/>
          </a:bodyPr>
          <a:lstStyle/>
          <a:p>
            <a:pPr defTabSz="932283">
              <a:lnSpc>
                <a:spcPct val="90000"/>
              </a:lnSpc>
            </a:pPr>
            <a:r>
              <a:rPr lang="en-US" sz="1836" dirty="0">
                <a:solidFill>
                  <a:srgbClr val="FFFFFF"/>
                </a:solidFill>
              </a:rPr>
              <a:t>transactional processing</a:t>
            </a:r>
          </a:p>
        </p:txBody>
      </p:sp>
      <p:sp>
        <p:nvSpPr>
          <p:cNvPr id="51" name="TextBox 50"/>
          <p:cNvSpPr txBox="1"/>
          <p:nvPr/>
        </p:nvSpPr>
        <p:spPr>
          <a:xfrm>
            <a:off x="433952" y="3950750"/>
            <a:ext cx="1500348" cy="554645"/>
          </a:xfrm>
          <a:prstGeom prst="rect">
            <a:avLst/>
          </a:prstGeom>
          <a:noFill/>
        </p:spPr>
        <p:txBody>
          <a:bodyPr wrap="none" lIns="182806" tIns="146246" rIns="182806" bIns="146246" rtlCol="0">
            <a:spAutoFit/>
          </a:bodyPr>
          <a:lstStyle/>
          <a:p>
            <a:pPr defTabSz="932283">
              <a:lnSpc>
                <a:spcPct val="90000"/>
              </a:lnSpc>
            </a:pPr>
            <a:r>
              <a:rPr lang="en-US" sz="1836" dirty="0">
                <a:solidFill>
                  <a:srgbClr val="FFFFFF"/>
                </a:solidFill>
              </a:rPr>
              <a:t>rich query </a:t>
            </a:r>
          </a:p>
        </p:txBody>
      </p:sp>
      <p:sp>
        <p:nvSpPr>
          <p:cNvPr id="28" name="Rectangle 27"/>
          <p:cNvSpPr/>
          <p:nvPr/>
        </p:nvSpPr>
        <p:spPr bwMode="auto">
          <a:xfrm>
            <a:off x="2899506" y="4989168"/>
            <a:ext cx="9323984"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2899505" y="4513073"/>
            <a:ext cx="9323983"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6831784" y="4423794"/>
            <a:ext cx="5391703" cy="554645"/>
          </a:xfrm>
          <a:prstGeom prst="rect">
            <a:avLst/>
          </a:prstGeom>
          <a:noFill/>
        </p:spPr>
        <p:txBody>
          <a:bodyPr wrap="square" lIns="182806" tIns="146246" rIns="182806" bIns="146246" rtlCol="0">
            <a:spAutoFit/>
          </a:bodyPr>
          <a:lstStyle/>
          <a:p>
            <a:pPr algn="r" defTabSz="932283">
              <a:lnSpc>
                <a:spcPct val="90000"/>
              </a:lnSpc>
            </a:pPr>
            <a:r>
              <a:rPr lang="en-US" sz="1836" dirty="0">
                <a:solidFill>
                  <a:srgbClr val="FFFFFF"/>
                </a:solidFill>
              </a:rPr>
              <a:t>managed as a service</a:t>
            </a:r>
          </a:p>
        </p:txBody>
      </p:sp>
      <p:sp>
        <p:nvSpPr>
          <p:cNvPr id="33" name="TextBox 32"/>
          <p:cNvSpPr txBox="1"/>
          <p:nvPr/>
        </p:nvSpPr>
        <p:spPr>
          <a:xfrm>
            <a:off x="8843816" y="4873240"/>
            <a:ext cx="3379671" cy="554645"/>
          </a:xfrm>
          <a:prstGeom prst="rect">
            <a:avLst/>
          </a:prstGeom>
          <a:noFill/>
        </p:spPr>
        <p:txBody>
          <a:bodyPr wrap="square" lIns="182806" tIns="146246" rIns="182806" bIns="146246" rtlCol="0">
            <a:spAutoFit/>
          </a:bodyPr>
          <a:lstStyle/>
          <a:p>
            <a:pPr algn="r" defTabSz="932283">
              <a:lnSpc>
                <a:spcPct val="90000"/>
              </a:lnSpc>
            </a:pPr>
            <a:r>
              <a:rPr lang="en-US" sz="1836" dirty="0">
                <a:solidFill>
                  <a:srgbClr val="FFFFFF"/>
                </a:solidFill>
              </a:rPr>
              <a:t>elastic scale</a:t>
            </a:r>
          </a:p>
        </p:txBody>
      </p:sp>
      <p:sp>
        <p:nvSpPr>
          <p:cNvPr id="34" name="Rectangle 33"/>
          <p:cNvSpPr/>
          <p:nvPr/>
        </p:nvSpPr>
        <p:spPr bwMode="auto">
          <a:xfrm>
            <a:off x="5255606" y="5941358"/>
            <a:ext cx="6967886"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5255606" y="5465610"/>
            <a:ext cx="6967886" cy="333243"/>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TextBox 35"/>
          <p:cNvSpPr txBox="1"/>
          <p:nvPr/>
        </p:nvSpPr>
        <p:spPr>
          <a:xfrm>
            <a:off x="7376656" y="5856736"/>
            <a:ext cx="4846833" cy="554645"/>
          </a:xfrm>
          <a:prstGeom prst="rect">
            <a:avLst/>
          </a:prstGeom>
          <a:noFill/>
        </p:spPr>
        <p:txBody>
          <a:bodyPr wrap="square" lIns="182806" tIns="146246" rIns="182806" bIns="146246" rtlCol="0">
            <a:spAutoFit/>
          </a:bodyPr>
          <a:lstStyle/>
          <a:p>
            <a:pPr algn="r" defTabSz="932283">
              <a:lnSpc>
                <a:spcPct val="90000"/>
              </a:lnSpc>
            </a:pPr>
            <a:r>
              <a:rPr lang="en-US" sz="1836" dirty="0">
                <a:solidFill>
                  <a:srgbClr val="FFFFFF"/>
                </a:solidFill>
              </a:rPr>
              <a:t>internet accessible http/rest</a:t>
            </a:r>
          </a:p>
        </p:txBody>
      </p:sp>
      <p:sp>
        <p:nvSpPr>
          <p:cNvPr id="37" name="TextBox 36"/>
          <p:cNvSpPr txBox="1"/>
          <p:nvPr/>
        </p:nvSpPr>
        <p:spPr>
          <a:xfrm>
            <a:off x="8029471" y="5359960"/>
            <a:ext cx="4194010" cy="554645"/>
          </a:xfrm>
          <a:prstGeom prst="rect">
            <a:avLst/>
          </a:prstGeom>
          <a:noFill/>
        </p:spPr>
        <p:txBody>
          <a:bodyPr wrap="square" lIns="182806" tIns="146246" rIns="182806" bIns="146246" rtlCol="0">
            <a:spAutoFit/>
          </a:bodyPr>
          <a:lstStyle/>
          <a:p>
            <a:pPr algn="r" defTabSz="932283">
              <a:lnSpc>
                <a:spcPct val="90000"/>
              </a:lnSpc>
            </a:pPr>
            <a:r>
              <a:rPr lang="en-US" sz="1836" dirty="0">
                <a:solidFill>
                  <a:srgbClr val="FFFFFF"/>
                </a:solidFill>
              </a:rPr>
              <a:t>schema-free data model</a:t>
            </a:r>
          </a:p>
        </p:txBody>
      </p:sp>
      <p:sp>
        <p:nvSpPr>
          <p:cNvPr id="70" name="Rectangle 69"/>
          <p:cNvSpPr/>
          <p:nvPr/>
        </p:nvSpPr>
        <p:spPr bwMode="auto">
          <a:xfrm>
            <a:off x="7612406" y="6417454"/>
            <a:ext cx="4611085" cy="333243"/>
          </a:xfrm>
          <a:prstGeom prst="rect">
            <a:avLst/>
          </a:prstGeom>
          <a:solidFill>
            <a:srgbClr val="7F7F7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ctr" defTabSz="932013" fontAlgn="base">
              <a:lnSpc>
                <a:spcPct val="90000"/>
              </a:lnSpc>
              <a:spcBef>
                <a:spcPct val="0"/>
              </a:spcBef>
              <a:spcAft>
                <a:spcPct val="0"/>
              </a:spcAft>
            </a:pPr>
            <a:endParaRPr lang="en-US" sz="2399"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TextBox 70"/>
          <p:cNvSpPr txBox="1"/>
          <p:nvPr/>
        </p:nvSpPr>
        <p:spPr>
          <a:xfrm>
            <a:off x="8802428" y="6311803"/>
            <a:ext cx="3421053" cy="554645"/>
          </a:xfrm>
          <a:prstGeom prst="rect">
            <a:avLst/>
          </a:prstGeom>
          <a:noFill/>
        </p:spPr>
        <p:txBody>
          <a:bodyPr wrap="square" lIns="182806" tIns="146246" rIns="182806" bIns="146246" rtlCol="0">
            <a:spAutoFit/>
          </a:bodyPr>
          <a:lstStyle>
            <a:defPPr>
              <a:defRPr lang="en-US"/>
            </a:defPPr>
            <a:lvl1pPr>
              <a:lnSpc>
                <a:spcPct val="90000"/>
              </a:lnSpc>
              <a:defRPr>
                <a:solidFill>
                  <a:schemeClr val="bg2">
                    <a:lumMod val="75000"/>
                  </a:schemeClr>
                </a:solidFill>
              </a:defRPr>
            </a:lvl1pPr>
          </a:lstStyle>
          <a:p>
            <a:pPr algn="r" defTabSz="932283"/>
            <a:r>
              <a:rPr lang="en-US" sz="1836" dirty="0">
                <a:solidFill>
                  <a:srgbClr val="FFFFFF"/>
                </a:solidFill>
              </a:rPr>
              <a:t>arbitrary data formats</a:t>
            </a:r>
          </a:p>
        </p:txBody>
      </p:sp>
      <p:sp>
        <p:nvSpPr>
          <p:cNvPr id="2" name="Title 1"/>
          <p:cNvSpPr>
            <a:spLocks noGrp="1"/>
          </p:cNvSpPr>
          <p:nvPr>
            <p:ph type="title"/>
          </p:nvPr>
        </p:nvSpPr>
        <p:spPr/>
        <p:txBody>
          <a:bodyPr>
            <a:normAutofit fontScale="90000"/>
          </a:bodyPr>
          <a:lstStyle/>
          <a:p>
            <a:pPr defTabSz="932317"/>
            <a:r>
              <a:rPr lang="en-US" dirty="0">
                <a:solidFill>
                  <a:schemeClr val="tx1"/>
                </a:solidFill>
                <a:ea typeface="Segoe UI" panose="020B0502040204020203" pitchFamily="34" charset="0"/>
                <a:cs typeface="Segoe UI Light" panose="020B0502040204020203" pitchFamily="34" charset="0"/>
              </a:rPr>
              <a:t>Data Services in Azure - </a:t>
            </a:r>
            <a:r>
              <a:rPr lang="en-US" dirty="0" err="1">
                <a:solidFill>
                  <a:schemeClr val="tx1"/>
                </a:solidFill>
                <a:ea typeface="Segoe UI" panose="020B0502040204020203" pitchFamily="34" charset="0"/>
                <a:cs typeface="Segoe UI Light" panose="020B0502040204020203" pitchFamily="34" charset="0"/>
              </a:rPr>
              <a:t>vTomorrow</a:t>
            </a:r>
            <a:endParaRPr lang="en-US" dirty="0">
              <a:solidFill>
                <a:schemeClr val="tx1"/>
              </a:solidFill>
              <a:ea typeface="Segoe UI"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87719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DB</a:t>
            </a:r>
            <a:endParaRPr lang="en-US" dirty="0"/>
          </a:p>
        </p:txBody>
      </p:sp>
      <p:sp>
        <p:nvSpPr>
          <p:cNvPr id="3" name="Rectangle 2"/>
          <p:cNvSpPr/>
          <p:nvPr/>
        </p:nvSpPr>
        <p:spPr>
          <a:xfrm>
            <a:off x="523549" y="1519377"/>
            <a:ext cx="11680359" cy="5249319"/>
          </a:xfrm>
          <a:prstGeom prst="rect">
            <a:avLst/>
          </a:prstGeom>
          <a:noFill/>
        </p:spPr>
        <p:txBody>
          <a:bodyPr wrap="square">
            <a:spAutoFit/>
          </a:bodyPr>
          <a:lstStyle/>
          <a:p>
            <a:r>
              <a:rPr lang="en-US" sz="1836" b="1" dirty="0"/>
              <a:t>URL based JSON-Database as a Service</a:t>
            </a:r>
          </a:p>
          <a:p>
            <a:r>
              <a:rPr lang="en-US" sz="1632" dirty="0"/>
              <a:t>https://</a:t>
            </a:r>
            <a:r>
              <a:rPr lang="en-US" sz="1632" i="1" dirty="0"/>
              <a:t>&lt;docdb-servicename&gt;</a:t>
            </a:r>
            <a:r>
              <a:rPr lang="en-US" sz="1632" dirty="0"/>
              <a:t>.documents.azure.com:443/</a:t>
            </a:r>
          </a:p>
          <a:p>
            <a:r>
              <a:rPr lang="en-US" sz="1632" dirty="0"/>
              <a:t>e.g. https://</a:t>
            </a:r>
            <a:r>
              <a:rPr lang="en-US" sz="1632" b="1" dirty="0"/>
              <a:t>micksdb</a:t>
            </a:r>
            <a:r>
              <a:rPr lang="en-US" sz="1632" dirty="0"/>
              <a:t>.documents.azure.com:443/</a:t>
            </a:r>
          </a:p>
          <a:p>
            <a:endParaRPr lang="en-US" sz="1632" dirty="0"/>
          </a:p>
          <a:p>
            <a:r>
              <a:rPr lang="en-US" sz="1632" dirty="0"/>
              <a:t>.NET &amp; JS SDK libraries</a:t>
            </a:r>
          </a:p>
          <a:p>
            <a:r>
              <a:rPr lang="en-US" sz="1632" dirty="0" err="1"/>
              <a:t>Microsoft.Azure.Document.Client</a:t>
            </a:r>
            <a:endParaRPr lang="en-US" sz="1632" dirty="0"/>
          </a:p>
          <a:p>
            <a:endParaRPr lang="en-US" sz="1632" dirty="0"/>
          </a:p>
          <a:p>
            <a:r>
              <a:rPr lang="en-US" sz="1632" b="1" dirty="0"/>
              <a:t>Example Connection from .NET SDK…</a:t>
            </a:r>
          </a:p>
          <a:p>
            <a:r>
              <a:rPr lang="en-US" sz="1632" dirty="0"/>
              <a:t>_client = new </a:t>
            </a:r>
            <a:r>
              <a:rPr lang="en-US" sz="1632" dirty="0" err="1"/>
              <a:t>DocumentClient</a:t>
            </a:r>
            <a:r>
              <a:rPr lang="en-US" sz="1632" dirty="0"/>
              <a:t>(new Uri(</a:t>
            </a:r>
            <a:r>
              <a:rPr lang="en-US" sz="1632" dirty="0" err="1"/>
              <a:t>Globals.DocDBUri</a:t>
            </a:r>
            <a:r>
              <a:rPr lang="en-US" sz="1632" dirty="0"/>
              <a:t>), </a:t>
            </a:r>
            <a:r>
              <a:rPr lang="en-US" sz="1632" dirty="0" err="1"/>
              <a:t>Globals.DocDBKey</a:t>
            </a:r>
            <a:r>
              <a:rPr lang="en-US" sz="1632" dirty="0"/>
              <a:t>);</a:t>
            </a:r>
          </a:p>
          <a:p>
            <a:endParaRPr lang="en-US" sz="1632" dirty="0"/>
          </a:p>
          <a:p>
            <a:r>
              <a:rPr lang="en-US" sz="1632" b="1" dirty="0"/>
              <a:t>Query and Create a Database</a:t>
            </a:r>
          </a:p>
          <a:p>
            <a:r>
              <a:rPr lang="en-US" sz="1632" dirty="0" err="1"/>
              <a:t>var</a:t>
            </a:r>
            <a:r>
              <a:rPr lang="en-US" sz="1632" dirty="0"/>
              <a:t> </a:t>
            </a:r>
            <a:r>
              <a:rPr lang="en-US" sz="1632" dirty="0" err="1"/>
              <a:t>db</a:t>
            </a:r>
            <a:r>
              <a:rPr lang="en-US" sz="1632" dirty="0"/>
              <a:t> = _</a:t>
            </a:r>
            <a:r>
              <a:rPr lang="en-US" sz="1632" dirty="0" err="1"/>
              <a:t>client.CreateDatabaseQuery</a:t>
            </a:r>
            <a:r>
              <a:rPr lang="en-US" sz="1632" dirty="0"/>
              <a:t>().Where(d =&gt; </a:t>
            </a:r>
            <a:r>
              <a:rPr lang="en-US" sz="1632" dirty="0" err="1"/>
              <a:t>d.Id</a:t>
            </a:r>
            <a:r>
              <a:rPr lang="en-US" sz="1632" dirty="0"/>
              <a:t> == </a:t>
            </a:r>
            <a:r>
              <a:rPr lang="en-US" sz="1632" dirty="0" err="1"/>
              <a:t>this.DatabaseName</a:t>
            </a:r>
            <a:r>
              <a:rPr lang="en-US" sz="1632" dirty="0"/>
              <a:t>).</a:t>
            </a:r>
            <a:r>
              <a:rPr lang="en-US" sz="1632" dirty="0" err="1"/>
              <a:t>AsEnumerable</a:t>
            </a:r>
            <a:r>
              <a:rPr lang="en-US" sz="1632" dirty="0"/>
              <a:t>().</a:t>
            </a:r>
            <a:r>
              <a:rPr lang="en-US" sz="1632" dirty="0" err="1"/>
              <a:t>FirstOrDefault</a:t>
            </a:r>
            <a:r>
              <a:rPr lang="en-US" sz="1632" dirty="0"/>
              <a:t>();</a:t>
            </a:r>
          </a:p>
          <a:p>
            <a:r>
              <a:rPr lang="en-US" sz="1632" dirty="0"/>
              <a:t>if (</a:t>
            </a:r>
            <a:r>
              <a:rPr lang="en-US" sz="1632" dirty="0" err="1"/>
              <a:t>db</a:t>
            </a:r>
            <a:r>
              <a:rPr lang="en-US" sz="1632" dirty="0"/>
              <a:t> == null)</a:t>
            </a:r>
          </a:p>
          <a:p>
            <a:r>
              <a:rPr lang="en-US" sz="1632" dirty="0"/>
              <a:t>    {</a:t>
            </a:r>
          </a:p>
          <a:p>
            <a:r>
              <a:rPr lang="en-US" sz="1632" dirty="0"/>
              <a:t>      </a:t>
            </a:r>
            <a:r>
              <a:rPr lang="en-US" sz="1632" dirty="0" err="1"/>
              <a:t>db</a:t>
            </a:r>
            <a:r>
              <a:rPr lang="en-US" sz="1632" dirty="0"/>
              <a:t> = await _</a:t>
            </a:r>
            <a:r>
              <a:rPr lang="en-US" sz="1632" dirty="0" err="1"/>
              <a:t>client.CreateDatabaseAsync</a:t>
            </a:r>
            <a:r>
              <a:rPr lang="en-US" sz="1632" dirty="0"/>
              <a:t>(</a:t>
            </a:r>
          </a:p>
          <a:p>
            <a:r>
              <a:rPr lang="en-US" sz="1632" dirty="0"/>
              <a:t>	 new Database{</a:t>
            </a:r>
          </a:p>
          <a:p>
            <a:r>
              <a:rPr lang="en-US" sz="1632" dirty="0"/>
              <a:t>                        Id = </a:t>
            </a:r>
            <a:r>
              <a:rPr lang="en-US" sz="1632" dirty="0" err="1"/>
              <a:t>this.DatabaseName</a:t>
            </a:r>
            <a:endParaRPr lang="en-US" sz="1632" dirty="0"/>
          </a:p>
          <a:p>
            <a:r>
              <a:rPr lang="en-US" sz="1632" dirty="0"/>
              <a:t>               });</a:t>
            </a:r>
          </a:p>
          <a:p>
            <a:r>
              <a:rPr lang="en-US" sz="1632" dirty="0"/>
              <a:t>       </a:t>
            </a:r>
            <a:r>
              <a:rPr lang="en-US" sz="1632" dirty="0" err="1"/>
              <a:t>Console.WriteLine</a:t>
            </a:r>
            <a:r>
              <a:rPr lang="en-US" sz="1632" dirty="0"/>
              <a:t>("Created Database");</a:t>
            </a:r>
          </a:p>
          <a:p>
            <a:r>
              <a:rPr lang="en-US" sz="1632" dirty="0"/>
              <a:t>     }</a:t>
            </a:r>
          </a:p>
        </p:txBody>
      </p:sp>
    </p:spTree>
    <p:extLst>
      <p:ext uri="{BB962C8B-B14F-4D97-AF65-F5344CB8AC3E}">
        <p14:creationId xmlns:p14="http://schemas.microsoft.com/office/powerpoint/2010/main" val="268691583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DB</a:t>
            </a:r>
            <a:endParaRPr lang="en-US" dirty="0"/>
          </a:p>
        </p:txBody>
      </p:sp>
      <p:sp>
        <p:nvSpPr>
          <p:cNvPr id="3" name="Rectangle 2"/>
          <p:cNvSpPr/>
          <p:nvPr/>
        </p:nvSpPr>
        <p:spPr>
          <a:xfrm>
            <a:off x="523549" y="1519377"/>
            <a:ext cx="11680359" cy="4192706"/>
          </a:xfrm>
          <a:prstGeom prst="rect">
            <a:avLst/>
          </a:prstGeom>
          <a:noFill/>
        </p:spPr>
        <p:txBody>
          <a:bodyPr wrap="square">
            <a:spAutoFit/>
          </a:bodyPr>
          <a:lstStyle/>
          <a:p>
            <a:r>
              <a:rPr lang="en-US" sz="1632" b="1" dirty="0"/>
              <a:t>Store a Document</a:t>
            </a:r>
          </a:p>
          <a:p>
            <a:r>
              <a:rPr lang="en-US" sz="1632" dirty="0"/>
              <a:t>public </a:t>
            </a:r>
            <a:r>
              <a:rPr lang="en-US" sz="1632" dirty="0" err="1"/>
              <a:t>async</a:t>
            </a:r>
            <a:r>
              <a:rPr lang="en-US" sz="1632" dirty="0"/>
              <a:t> Task </a:t>
            </a:r>
            <a:r>
              <a:rPr lang="en-US" sz="1632" dirty="0" err="1"/>
              <a:t>StoreDocument</a:t>
            </a:r>
            <a:r>
              <a:rPr lang="en-US" sz="1632" dirty="0"/>
              <a:t>(</a:t>
            </a:r>
            <a:r>
              <a:rPr lang="en-US" sz="1632" dirty="0" err="1"/>
              <a:t>DocumentCollection</a:t>
            </a:r>
            <a:r>
              <a:rPr lang="en-US" sz="1632" dirty="0"/>
              <a:t> </a:t>
            </a:r>
            <a:r>
              <a:rPr lang="en-US" sz="1632" dirty="0" err="1"/>
              <a:t>coll,</a:t>
            </a:r>
            <a:r>
              <a:rPr lang="en-US" sz="1632" b="1" dirty="0" err="1"/>
              <a:t>dynamic</a:t>
            </a:r>
            <a:r>
              <a:rPr lang="en-US" sz="1632" b="1" dirty="0"/>
              <a:t> doc</a:t>
            </a:r>
            <a:r>
              <a:rPr lang="en-US" sz="1632" dirty="0"/>
              <a:t>)</a:t>
            </a:r>
          </a:p>
          <a:p>
            <a:r>
              <a:rPr lang="en-US" sz="1632" dirty="0"/>
              <a:t>        {</a:t>
            </a:r>
          </a:p>
          <a:p>
            <a:r>
              <a:rPr lang="en-US" sz="1632" dirty="0"/>
              <a:t>            await _</a:t>
            </a:r>
            <a:r>
              <a:rPr lang="en-US" sz="1632" dirty="0" err="1"/>
              <a:t>client.CreateDocumentAsync</a:t>
            </a:r>
            <a:r>
              <a:rPr lang="en-US" sz="1632" dirty="0"/>
              <a:t>(</a:t>
            </a:r>
            <a:r>
              <a:rPr lang="en-US" sz="1632" dirty="0" err="1"/>
              <a:t>coll.DocumentsLink</a:t>
            </a:r>
            <a:r>
              <a:rPr lang="en-US" sz="1632" dirty="0"/>
              <a:t>, </a:t>
            </a:r>
            <a:r>
              <a:rPr lang="en-US" sz="1632" b="1" dirty="0"/>
              <a:t>doc</a:t>
            </a:r>
            <a:r>
              <a:rPr lang="en-US" sz="1632" dirty="0"/>
              <a:t>);</a:t>
            </a:r>
          </a:p>
          <a:p>
            <a:r>
              <a:rPr lang="en-US" sz="1632" dirty="0"/>
              <a:t>        }</a:t>
            </a:r>
          </a:p>
          <a:p>
            <a:endParaRPr lang="en-US" sz="1632" dirty="0"/>
          </a:p>
          <a:p>
            <a:r>
              <a:rPr lang="en-US" sz="1632" b="1" dirty="0"/>
              <a:t>Sample Document Class – My Sample.</a:t>
            </a:r>
          </a:p>
          <a:p>
            <a:r>
              <a:rPr lang="en-US" sz="1632" dirty="0"/>
              <a:t>public class </a:t>
            </a:r>
            <a:r>
              <a:rPr lang="en-US" sz="1632" dirty="0" err="1"/>
              <a:t>DocDBDocument</a:t>
            </a:r>
            <a:r>
              <a:rPr lang="en-US" sz="1632" dirty="0"/>
              <a:t> </a:t>
            </a:r>
          </a:p>
          <a:p>
            <a:r>
              <a:rPr lang="en-US" sz="1632" dirty="0"/>
              <a:t> {</a:t>
            </a:r>
          </a:p>
          <a:p>
            <a:r>
              <a:rPr lang="en-US" sz="1632" dirty="0"/>
              <a:t>        [</a:t>
            </a:r>
            <a:r>
              <a:rPr lang="en-US" sz="1632" dirty="0" err="1"/>
              <a:t>JsonProperty</a:t>
            </a:r>
            <a:r>
              <a:rPr lang="en-US" sz="1632" dirty="0"/>
              <a:t>("id")]</a:t>
            </a:r>
          </a:p>
          <a:p>
            <a:r>
              <a:rPr lang="en-AU" sz="1632" dirty="0"/>
              <a:t>        public string Id { get; set; }</a:t>
            </a:r>
          </a:p>
          <a:p>
            <a:r>
              <a:rPr lang="en-AU" sz="1632" dirty="0"/>
              <a:t>        public string </a:t>
            </a:r>
            <a:r>
              <a:rPr lang="en-AU" sz="1632" dirty="0" err="1"/>
              <a:t>DocumentType</a:t>
            </a:r>
            <a:r>
              <a:rPr lang="en-AU" sz="1632" dirty="0"/>
              <a:t> { get; set; }</a:t>
            </a:r>
          </a:p>
          <a:p>
            <a:r>
              <a:rPr lang="en-AU" sz="1632" dirty="0"/>
              <a:t>        public string Version { get; set; }</a:t>
            </a:r>
          </a:p>
          <a:p>
            <a:endParaRPr lang="en-US" sz="1632" dirty="0"/>
          </a:p>
          <a:p>
            <a:r>
              <a:rPr lang="en-AU" sz="1632" dirty="0"/>
              <a:t>        public dynamic </a:t>
            </a:r>
            <a:r>
              <a:rPr lang="en-AU" sz="1632" dirty="0" err="1"/>
              <a:t>DocContent</a:t>
            </a:r>
            <a:r>
              <a:rPr lang="en-AU" sz="1632" dirty="0"/>
              <a:t> { get; set; }</a:t>
            </a:r>
          </a:p>
          <a:p>
            <a:r>
              <a:rPr lang="en-AU" sz="1632" dirty="0"/>
              <a:t>}</a:t>
            </a:r>
            <a:endParaRPr lang="en-US" sz="1632" dirty="0"/>
          </a:p>
        </p:txBody>
      </p:sp>
    </p:spTree>
    <p:extLst>
      <p:ext uri="{BB962C8B-B14F-4D97-AF65-F5344CB8AC3E}">
        <p14:creationId xmlns:p14="http://schemas.microsoft.com/office/powerpoint/2010/main" val="233625841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DB</a:t>
            </a:r>
            <a:endParaRPr lang="en-US" dirty="0"/>
          </a:p>
        </p:txBody>
      </p:sp>
      <p:sp>
        <p:nvSpPr>
          <p:cNvPr id="3" name="Rectangle 2"/>
          <p:cNvSpPr/>
          <p:nvPr/>
        </p:nvSpPr>
        <p:spPr>
          <a:xfrm>
            <a:off x="523549" y="1519377"/>
            <a:ext cx="11680359" cy="4771335"/>
          </a:xfrm>
          <a:prstGeom prst="rect">
            <a:avLst/>
          </a:prstGeom>
          <a:noFill/>
        </p:spPr>
        <p:txBody>
          <a:bodyPr wrap="square">
            <a:spAutoFit/>
          </a:bodyPr>
          <a:lstStyle/>
          <a:p>
            <a:r>
              <a:rPr lang="en-US" sz="1632" b="1" dirty="0"/>
              <a:t>Get a Document Collection</a:t>
            </a:r>
          </a:p>
          <a:p>
            <a:r>
              <a:rPr lang="en-US" sz="1632" dirty="0" err="1"/>
              <a:t>coll</a:t>
            </a:r>
            <a:r>
              <a:rPr lang="en-US" sz="1632" dirty="0"/>
              <a:t> = await _</a:t>
            </a:r>
            <a:r>
              <a:rPr lang="en-US" sz="1632" dirty="0" err="1"/>
              <a:t>client.CreateDocumentCollectionAsync</a:t>
            </a:r>
            <a:r>
              <a:rPr lang="en-US" sz="1632" dirty="0"/>
              <a:t>(</a:t>
            </a:r>
            <a:r>
              <a:rPr lang="en-US" sz="1632" dirty="0" err="1"/>
              <a:t>db.CollectionsLink</a:t>
            </a:r>
            <a:r>
              <a:rPr lang="en-US" sz="1632" dirty="0"/>
              <a:t>,</a:t>
            </a:r>
          </a:p>
          <a:p>
            <a:r>
              <a:rPr lang="en-US" sz="1632" dirty="0"/>
              <a:t>                                                    new </a:t>
            </a:r>
            <a:r>
              <a:rPr lang="en-US" sz="1632" dirty="0" err="1"/>
              <a:t>DocumentCollection</a:t>
            </a:r>
            <a:endParaRPr lang="en-US" sz="1632" dirty="0"/>
          </a:p>
          <a:p>
            <a:r>
              <a:rPr lang="en-US" sz="1632" dirty="0"/>
              <a:t>                                                    {</a:t>
            </a:r>
          </a:p>
          <a:p>
            <a:r>
              <a:rPr lang="en-US" sz="1632" dirty="0"/>
              <a:t>                                                        Id = </a:t>
            </a:r>
            <a:r>
              <a:rPr lang="en-US" sz="1632" dirty="0" err="1"/>
              <a:t>this.CollectionName</a:t>
            </a:r>
            <a:endParaRPr lang="en-US" sz="1632" dirty="0"/>
          </a:p>
          <a:p>
            <a:r>
              <a:rPr lang="en-US" sz="1632" dirty="0"/>
              <a:t>                                                    });</a:t>
            </a:r>
            <a:endParaRPr lang="en-US" sz="1632" b="1" dirty="0"/>
          </a:p>
          <a:p>
            <a:endParaRPr lang="en-US" sz="1632" b="1" dirty="0"/>
          </a:p>
          <a:p>
            <a:r>
              <a:rPr lang="en-US" sz="1632" b="1" dirty="0"/>
              <a:t>Query a Document Collection</a:t>
            </a:r>
          </a:p>
          <a:p>
            <a:r>
              <a:rPr lang="en-US" sz="1632" b="1" dirty="0"/>
              <a:t>public </a:t>
            </a:r>
            <a:r>
              <a:rPr lang="en-US" sz="1632" b="1" dirty="0" err="1"/>
              <a:t>async</a:t>
            </a:r>
            <a:r>
              <a:rPr lang="en-US" sz="1632" b="1" dirty="0"/>
              <a:t> Task&lt;List&lt;</a:t>
            </a:r>
            <a:r>
              <a:rPr lang="en-US" sz="1632" b="1" dirty="0" err="1"/>
              <a:t>DocDBDocument</a:t>
            </a:r>
            <a:r>
              <a:rPr lang="en-US" sz="1632" b="1" dirty="0"/>
              <a:t>&gt;&gt; </a:t>
            </a:r>
            <a:r>
              <a:rPr lang="en-US" sz="1632" b="1" dirty="0" err="1"/>
              <a:t>GetDocuments</a:t>
            </a:r>
            <a:r>
              <a:rPr lang="en-US" sz="1632" b="1" dirty="0"/>
              <a:t>(</a:t>
            </a:r>
            <a:r>
              <a:rPr lang="en-US" sz="1632" b="1" dirty="0" err="1"/>
              <a:t>DocumentCollection</a:t>
            </a:r>
            <a:r>
              <a:rPr lang="en-US" sz="1632" b="1" dirty="0"/>
              <a:t> </a:t>
            </a:r>
            <a:r>
              <a:rPr lang="en-US" sz="1632" b="1" dirty="0" err="1"/>
              <a:t>coll,string</a:t>
            </a:r>
            <a:r>
              <a:rPr lang="en-US" sz="1632" b="1" dirty="0"/>
              <a:t> </a:t>
            </a:r>
            <a:r>
              <a:rPr lang="en-US" sz="1632" b="1" dirty="0" err="1"/>
              <a:t>docType</a:t>
            </a:r>
            <a:r>
              <a:rPr lang="en-US" sz="1632" b="1" dirty="0"/>
              <a:t>)</a:t>
            </a:r>
          </a:p>
          <a:p>
            <a:r>
              <a:rPr lang="en-US" sz="1632" dirty="0"/>
              <a:t>        {</a:t>
            </a:r>
          </a:p>
          <a:p>
            <a:r>
              <a:rPr lang="en-US" sz="1632" dirty="0"/>
              <a:t>            </a:t>
            </a:r>
            <a:r>
              <a:rPr lang="en-US" sz="1632" dirty="0" err="1"/>
              <a:t>var</a:t>
            </a:r>
            <a:r>
              <a:rPr lang="en-US" sz="1632" dirty="0"/>
              <a:t> docs = _</a:t>
            </a:r>
            <a:r>
              <a:rPr lang="en-US" sz="1632" dirty="0" err="1"/>
              <a:t>client.CreateDocumentQuery</a:t>
            </a:r>
            <a:r>
              <a:rPr lang="en-US" sz="1632" dirty="0"/>
              <a:t>&lt;</a:t>
            </a:r>
            <a:r>
              <a:rPr lang="en-US" sz="1632" dirty="0" err="1"/>
              <a:t>DocDBDocument</a:t>
            </a:r>
            <a:r>
              <a:rPr lang="en-US" sz="1632" dirty="0"/>
              <a:t>&gt;(</a:t>
            </a:r>
            <a:r>
              <a:rPr lang="en-US" sz="1632" dirty="0" err="1"/>
              <a:t>coll.DocumentsLink</a:t>
            </a:r>
            <a:r>
              <a:rPr lang="en-US" sz="1632" dirty="0"/>
              <a:t>,</a:t>
            </a:r>
          </a:p>
          <a:p>
            <a:r>
              <a:rPr lang="en-US" sz="1632" dirty="0"/>
              <a:t>                </a:t>
            </a:r>
            <a:r>
              <a:rPr lang="en-US" sz="1632" b="1" dirty="0"/>
              <a:t>"SELECT * FROM </a:t>
            </a:r>
            <a:r>
              <a:rPr lang="en-US" sz="1632" b="1" dirty="0" err="1"/>
              <a:t>SwimDocuments</a:t>
            </a:r>
            <a:r>
              <a:rPr lang="en-US" sz="1632" b="1" dirty="0"/>
              <a:t> </a:t>
            </a:r>
            <a:r>
              <a:rPr lang="en-US" sz="1632" b="1" dirty="0" err="1"/>
              <a:t>sDocs</a:t>
            </a:r>
            <a:r>
              <a:rPr lang="en-US" sz="1632" b="1" dirty="0"/>
              <a:t> WHERE </a:t>
            </a:r>
            <a:r>
              <a:rPr lang="en-US" sz="1632" b="1" dirty="0" err="1"/>
              <a:t>sDocs.DocumentType</a:t>
            </a:r>
            <a:r>
              <a:rPr lang="en-US" sz="1632" b="1" dirty="0"/>
              <a:t>='" + </a:t>
            </a:r>
            <a:r>
              <a:rPr lang="en-US" sz="1632" b="1" dirty="0" err="1"/>
              <a:t>docType</a:t>
            </a:r>
            <a:r>
              <a:rPr lang="en-US" sz="1632" b="1" dirty="0"/>
              <a:t> + "'"</a:t>
            </a:r>
            <a:r>
              <a:rPr lang="en-US" sz="1632" dirty="0"/>
              <a:t>);</a:t>
            </a:r>
          </a:p>
          <a:p>
            <a:r>
              <a:rPr lang="sv-SE" sz="1632" dirty="0"/>
              <a:t>            foreach (var doc in docs)</a:t>
            </a:r>
          </a:p>
          <a:p>
            <a:r>
              <a:rPr lang="en-US" sz="1632" dirty="0"/>
              <a:t>            {</a:t>
            </a:r>
          </a:p>
          <a:p>
            <a:r>
              <a:rPr lang="en-US" sz="1632" dirty="0"/>
              <a:t>                </a:t>
            </a:r>
            <a:r>
              <a:rPr lang="en-US" sz="1632" dirty="0" err="1"/>
              <a:t>Console.WriteLine</a:t>
            </a:r>
            <a:r>
              <a:rPr lang="en-US" sz="1632" dirty="0"/>
              <a:t>(</a:t>
            </a:r>
            <a:r>
              <a:rPr lang="en-US" sz="1632" dirty="0" err="1"/>
              <a:t>doc.Id</a:t>
            </a:r>
            <a:r>
              <a:rPr lang="en-US" sz="1632" dirty="0"/>
              <a:t>);</a:t>
            </a:r>
          </a:p>
          <a:p>
            <a:r>
              <a:rPr lang="en-US" sz="1632" dirty="0"/>
              <a:t>            }</a:t>
            </a:r>
          </a:p>
          <a:p>
            <a:r>
              <a:rPr lang="en-US" sz="1632" dirty="0"/>
              <a:t>            return (</a:t>
            </a:r>
            <a:r>
              <a:rPr lang="en-US" sz="1632" dirty="0" err="1"/>
              <a:t>docs.ToList</a:t>
            </a:r>
            <a:r>
              <a:rPr lang="en-US" sz="1632" dirty="0"/>
              <a:t>());</a:t>
            </a:r>
          </a:p>
          <a:p>
            <a:r>
              <a:rPr lang="en-US" sz="1632" dirty="0"/>
              <a:t>        }</a:t>
            </a:r>
          </a:p>
        </p:txBody>
      </p:sp>
    </p:spTree>
    <p:extLst>
      <p:ext uri="{BB962C8B-B14F-4D97-AF65-F5344CB8AC3E}">
        <p14:creationId xmlns:p14="http://schemas.microsoft.com/office/powerpoint/2010/main" val="67822314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731" dirty="0" smtClean="0"/>
              <a:t>Document DB in Action</a:t>
            </a:r>
            <a:endParaRPr lang="en-US" sz="6731" dirty="0"/>
          </a:p>
        </p:txBody>
      </p:sp>
      <p:sp>
        <p:nvSpPr>
          <p:cNvPr id="4" name="Text Placeholder 3"/>
          <p:cNvSpPr>
            <a:spLocks noGrp="1"/>
          </p:cNvSpPr>
          <p:nvPr>
            <p:ph type="subTitle" idx="1"/>
          </p:nvPr>
        </p:nvSpPr>
        <p:spPr/>
        <p:txBody>
          <a:bodyPr>
            <a:normAutofit/>
          </a:bodyPr>
          <a:lstStyle/>
          <a:p>
            <a:endParaRPr lang="en-US" sz="5507" dirty="0">
              <a:latin typeface="+mj-lt"/>
            </a:endParaRPr>
          </a:p>
        </p:txBody>
      </p:sp>
    </p:spTree>
    <p:extLst>
      <p:ext uri="{BB962C8B-B14F-4D97-AF65-F5344CB8AC3E}">
        <p14:creationId xmlns:p14="http://schemas.microsoft.com/office/powerpoint/2010/main" val="323178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Bus</a:t>
            </a:r>
            <a:br>
              <a:rPr lang="en-US" dirty="0" smtClean="0"/>
            </a:br>
            <a:r>
              <a:rPr lang="en-US" dirty="0" smtClean="0"/>
              <a:t>Event Hubs</a:t>
            </a:r>
            <a:endParaRPr lang="en-US" dirty="0"/>
          </a:p>
        </p:txBody>
      </p:sp>
    </p:spTree>
    <p:extLst>
      <p:ext uri="{BB962C8B-B14F-4D97-AF65-F5344CB8AC3E}">
        <p14:creationId xmlns:p14="http://schemas.microsoft.com/office/powerpoint/2010/main" val="329701243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Event Hubs</a:t>
            </a:r>
            <a:endParaRPr lang="en-US" dirty="0"/>
          </a:p>
        </p:txBody>
      </p:sp>
      <p:pic>
        <p:nvPicPr>
          <p:cNvPr id="4" name="Picture 3"/>
          <p:cNvPicPr>
            <a:picLocks noChangeAspect="1"/>
          </p:cNvPicPr>
          <p:nvPr/>
        </p:nvPicPr>
        <p:blipFill rotWithShape="1">
          <a:blip r:embed="rId3"/>
          <a:srcRect l="1383"/>
          <a:stretch/>
        </p:blipFill>
        <p:spPr>
          <a:xfrm>
            <a:off x="417157" y="1547905"/>
            <a:ext cx="9021764" cy="4675308"/>
          </a:xfrm>
          <a:prstGeom prst="rect">
            <a:avLst/>
          </a:prstGeom>
        </p:spPr>
      </p:pic>
    </p:spTree>
    <p:extLst>
      <p:ext uri="{BB962C8B-B14F-4D97-AF65-F5344CB8AC3E}">
        <p14:creationId xmlns:p14="http://schemas.microsoft.com/office/powerpoint/2010/main" val="89980495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 Hubs</a:t>
            </a:r>
            <a:endParaRPr lang="en-US" dirty="0"/>
          </a:p>
        </p:txBody>
      </p:sp>
      <p:sp>
        <p:nvSpPr>
          <p:cNvPr id="5" name="Title 1"/>
          <p:cNvSpPr txBox="1">
            <a:spLocks/>
          </p:cNvSpPr>
          <p:nvPr/>
        </p:nvSpPr>
        <p:spPr>
          <a:xfrm>
            <a:off x="9118777" y="2817721"/>
            <a:ext cx="4032892" cy="832201"/>
          </a:xfrm>
          <a:prstGeom prst="rect">
            <a:avLst/>
          </a:prstGeom>
        </p:spPr>
        <p:txBody>
          <a:bodyPr vert="horz" lIns="91440" tIns="45720" rIns="91440" bIns="45720" rtlCol="0" anchor="b">
            <a:normAutofit/>
          </a:bodyPr>
          <a:lstStyle>
            <a:lvl1pPr algn="l" defTabSz="932597" rtl="0" eaLnBrk="1" latinLnBrk="0" hangingPunct="1">
              <a:lnSpc>
                <a:spcPct val="90000"/>
              </a:lnSpc>
              <a:spcBef>
                <a:spcPct val="0"/>
              </a:spcBef>
              <a:buNone/>
              <a:defRPr sz="6119" kern="1200">
                <a:solidFill>
                  <a:schemeClr val="bg1"/>
                </a:solidFill>
                <a:latin typeface="+mj-lt"/>
                <a:ea typeface="+mj-ea"/>
                <a:cs typeface="+mj-cs"/>
              </a:defRPr>
            </a:lvl1pPr>
          </a:lstStyle>
          <a:p>
            <a:r>
              <a:rPr lang="en-US" sz="4800" dirty="0" smtClean="0">
                <a:solidFill>
                  <a:schemeClr val="tx1"/>
                </a:solidFill>
              </a:rPr>
              <a:t>Consumers</a:t>
            </a:r>
            <a:endParaRPr lang="en-US" sz="4800" dirty="0">
              <a:solidFill>
                <a:schemeClr val="tx1"/>
              </a:solidFill>
            </a:endParaRPr>
          </a:p>
        </p:txBody>
      </p:sp>
      <p:pic>
        <p:nvPicPr>
          <p:cNvPr id="6" name="Picture 5"/>
          <p:cNvPicPr>
            <a:picLocks noChangeAspect="1"/>
          </p:cNvPicPr>
          <p:nvPr/>
        </p:nvPicPr>
        <p:blipFill rotWithShape="1">
          <a:blip r:embed="rId2"/>
          <a:srcRect t="3478" r="421" b="2983"/>
          <a:stretch/>
        </p:blipFill>
        <p:spPr>
          <a:xfrm>
            <a:off x="340827" y="2209800"/>
            <a:ext cx="8517423" cy="2895600"/>
          </a:xfrm>
          <a:prstGeom prst="rect">
            <a:avLst/>
          </a:prstGeom>
        </p:spPr>
      </p:pic>
      <p:sp>
        <p:nvSpPr>
          <p:cNvPr id="7" name="Title 1"/>
          <p:cNvSpPr txBox="1">
            <a:spLocks/>
          </p:cNvSpPr>
          <p:nvPr/>
        </p:nvSpPr>
        <p:spPr>
          <a:xfrm>
            <a:off x="317944" y="1287641"/>
            <a:ext cx="4032892" cy="832201"/>
          </a:xfrm>
          <a:prstGeom prst="rect">
            <a:avLst/>
          </a:prstGeom>
        </p:spPr>
        <p:txBody>
          <a:bodyPr vert="horz" lIns="91440" tIns="45720" rIns="91440" bIns="45720" rtlCol="0" anchor="b">
            <a:normAutofit/>
          </a:bodyPr>
          <a:lstStyle>
            <a:lvl1pPr algn="l" defTabSz="932597" rtl="0" eaLnBrk="1" latinLnBrk="0" hangingPunct="1">
              <a:lnSpc>
                <a:spcPct val="90000"/>
              </a:lnSpc>
              <a:spcBef>
                <a:spcPct val="0"/>
              </a:spcBef>
              <a:buNone/>
              <a:defRPr sz="6119" kern="1200">
                <a:solidFill>
                  <a:schemeClr val="bg1"/>
                </a:solidFill>
                <a:latin typeface="+mj-lt"/>
                <a:ea typeface="+mj-ea"/>
                <a:cs typeface="+mj-cs"/>
              </a:defRPr>
            </a:lvl1pPr>
          </a:lstStyle>
          <a:p>
            <a:r>
              <a:rPr lang="en-US" sz="4800" dirty="0" smtClean="0">
                <a:solidFill>
                  <a:schemeClr val="tx1"/>
                </a:solidFill>
              </a:rPr>
              <a:t>Publishers</a:t>
            </a:r>
            <a:endParaRPr lang="en-US" sz="4800" dirty="0">
              <a:solidFill>
                <a:schemeClr val="tx1"/>
              </a:solidFill>
            </a:endParaRPr>
          </a:p>
        </p:txBody>
      </p:sp>
      <p:pic>
        <p:nvPicPr>
          <p:cNvPr id="3" name="Picture 2"/>
          <p:cNvPicPr>
            <a:picLocks noChangeAspect="1"/>
          </p:cNvPicPr>
          <p:nvPr/>
        </p:nvPicPr>
        <p:blipFill rotWithShape="1">
          <a:blip r:embed="rId3"/>
          <a:srcRect r="912"/>
          <a:stretch/>
        </p:blipFill>
        <p:spPr>
          <a:xfrm>
            <a:off x="363710" y="2202121"/>
            <a:ext cx="8475490" cy="2895600"/>
          </a:xfrm>
          <a:prstGeom prst="rect">
            <a:avLst/>
          </a:prstGeom>
        </p:spPr>
      </p:pic>
    </p:spTree>
    <p:extLst>
      <p:ext uri="{BB962C8B-B14F-4D97-AF65-F5344CB8AC3E}">
        <p14:creationId xmlns:p14="http://schemas.microsoft.com/office/powerpoint/2010/main" val="3030466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xit" presetSubtype="0" fill="hold" grpId="0"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 Hub Sample Code</a:t>
            </a:r>
            <a:endParaRPr lang="en-US" dirty="0"/>
          </a:p>
        </p:txBody>
      </p:sp>
      <p:sp>
        <p:nvSpPr>
          <p:cNvPr id="3" name="Rectangle 2"/>
          <p:cNvSpPr/>
          <p:nvPr/>
        </p:nvSpPr>
        <p:spPr>
          <a:xfrm>
            <a:off x="523549" y="1519377"/>
            <a:ext cx="11680359" cy="4297843"/>
          </a:xfrm>
          <a:prstGeom prst="rect">
            <a:avLst/>
          </a:prstGeom>
          <a:solidFill>
            <a:schemeClr val="tx2"/>
          </a:solidFill>
        </p:spPr>
        <p:txBody>
          <a:bodyPr wrap="square">
            <a:spAutoFit/>
          </a:bodyPr>
          <a:lstStyle/>
          <a:p>
            <a:r>
              <a:rPr lang="en-US" sz="1632" b="1" dirty="0" smtClean="0">
                <a:solidFill>
                  <a:schemeClr val="tx1">
                    <a:lumMod val="75000"/>
                  </a:schemeClr>
                </a:solidFill>
              </a:rPr>
              <a:t>Reference – </a:t>
            </a:r>
            <a:r>
              <a:rPr lang="en-US" sz="1632" b="1" dirty="0" err="1" smtClean="0">
                <a:solidFill>
                  <a:schemeClr val="tx1">
                    <a:lumMod val="75000"/>
                  </a:schemeClr>
                </a:solidFill>
              </a:rPr>
              <a:t>Microsoft.ServiceBus</a:t>
            </a:r>
            <a:r>
              <a:rPr lang="en-US" sz="1632" b="1" dirty="0" smtClean="0">
                <a:solidFill>
                  <a:schemeClr val="tx1">
                    <a:lumMod val="75000"/>
                  </a:schemeClr>
                </a:solidFill>
              </a:rPr>
              <a:t> 2.2+ </a:t>
            </a:r>
            <a:r>
              <a:rPr lang="en-US" sz="1632" dirty="0" smtClean="0">
                <a:solidFill>
                  <a:schemeClr val="tx1">
                    <a:lumMod val="75000"/>
                  </a:schemeClr>
                </a:solidFill>
              </a:rPr>
              <a:t>- this has </a:t>
            </a:r>
            <a:r>
              <a:rPr lang="en-US" sz="1632" dirty="0" err="1" smtClean="0">
                <a:solidFill>
                  <a:schemeClr val="tx1">
                    <a:lumMod val="75000"/>
                  </a:schemeClr>
                </a:solidFill>
              </a:rPr>
              <a:t>EventHub</a:t>
            </a:r>
            <a:r>
              <a:rPr lang="en-US" sz="1632" dirty="0" smtClean="0">
                <a:solidFill>
                  <a:schemeClr val="tx1">
                    <a:lumMod val="75000"/>
                  </a:schemeClr>
                </a:solidFill>
              </a:rPr>
              <a:t> classes.</a:t>
            </a:r>
          </a:p>
          <a:p>
            <a:r>
              <a:rPr lang="en-US" sz="1632" b="1" dirty="0" smtClean="0">
                <a:solidFill>
                  <a:schemeClr val="tx1">
                    <a:lumMod val="75000"/>
                  </a:schemeClr>
                </a:solidFill>
              </a:rPr>
              <a:t/>
            </a:r>
            <a:br>
              <a:rPr lang="en-US" sz="1632" b="1" dirty="0" smtClean="0">
                <a:solidFill>
                  <a:schemeClr val="tx1">
                    <a:lumMod val="75000"/>
                  </a:schemeClr>
                </a:solidFill>
              </a:rPr>
            </a:br>
            <a:r>
              <a:rPr lang="en-US" sz="1632" b="1" dirty="0" smtClean="0">
                <a:solidFill>
                  <a:schemeClr val="tx1">
                    <a:lumMod val="75000"/>
                  </a:schemeClr>
                </a:solidFill>
              </a:rPr>
              <a:t>Getting </a:t>
            </a:r>
            <a:r>
              <a:rPr lang="en-US" sz="1632" b="1" dirty="0">
                <a:solidFill>
                  <a:schemeClr val="tx1">
                    <a:lumMod val="75000"/>
                  </a:schemeClr>
                </a:solidFill>
              </a:rPr>
              <a:t>Started.</a:t>
            </a:r>
          </a:p>
          <a:p>
            <a:r>
              <a:rPr lang="en-US" sz="1632" b="1" dirty="0" smtClean="0">
                <a:solidFill>
                  <a:schemeClr val="bg1"/>
                </a:solidFill>
              </a:rPr>
              <a:t/>
            </a:r>
            <a:br>
              <a:rPr lang="en-US" sz="1632" b="1" dirty="0" smtClean="0">
                <a:solidFill>
                  <a:schemeClr val="bg1"/>
                </a:solidFill>
              </a:rPr>
            </a:br>
            <a:r>
              <a:rPr lang="en-AU" sz="1600" dirty="0">
                <a:solidFill>
                  <a:srgbClr val="2B91AF"/>
                </a:solidFill>
                <a:highlight>
                  <a:srgbClr val="FFFFFF"/>
                </a:highlight>
                <a:latin typeface="Consolas" panose="020B0609020204030204" pitchFamily="49" charset="0"/>
              </a:rPr>
              <a:t>Trace</a:t>
            </a:r>
            <a:r>
              <a:rPr lang="en-AU" sz="1600" dirty="0">
                <a:solidFill>
                  <a:srgbClr val="000000"/>
                </a:solidFill>
                <a:highlight>
                  <a:srgbClr val="FFFFFF"/>
                </a:highlight>
                <a:latin typeface="Consolas" panose="020B0609020204030204" pitchFamily="49" charset="0"/>
              </a:rPr>
              <a:t>.WriteLine(</a:t>
            </a:r>
            <a:r>
              <a:rPr lang="en-AU" sz="1600" dirty="0">
                <a:solidFill>
                  <a:srgbClr val="A31515"/>
                </a:solidFill>
                <a:highlight>
                  <a:srgbClr val="FFFFFF"/>
                </a:highlight>
                <a:latin typeface="Consolas" panose="020B0609020204030204" pitchFamily="49" charset="0"/>
              </a:rPr>
              <a:t>"Connecting to </a:t>
            </a:r>
            <a:r>
              <a:rPr lang="en-AU" sz="1600" dirty="0" err="1">
                <a:solidFill>
                  <a:srgbClr val="A31515"/>
                </a:solidFill>
                <a:highlight>
                  <a:srgbClr val="FFFFFF"/>
                </a:highlight>
                <a:latin typeface="Consolas" panose="020B0609020204030204" pitchFamily="49" charset="0"/>
              </a:rPr>
              <a:t>ServiceBus</a:t>
            </a:r>
            <a:r>
              <a:rPr lang="en-AU" sz="1600" dirty="0">
                <a:solidFill>
                  <a:srgbClr val="A31515"/>
                </a:solidFill>
                <a:highlight>
                  <a:srgbClr val="FFFFFF"/>
                </a:highlight>
                <a:latin typeface="Consolas" panose="020B0609020204030204" pitchFamily="49" charset="0"/>
              </a:rPr>
              <a:t> </a:t>
            </a:r>
            <a:r>
              <a:rPr lang="en-AU" sz="1600" dirty="0" err="1">
                <a:solidFill>
                  <a:srgbClr val="A31515"/>
                </a:solidFill>
                <a:highlight>
                  <a:srgbClr val="FFFFFF"/>
                </a:highlight>
                <a:latin typeface="Consolas" panose="020B0609020204030204" pitchFamily="49" charset="0"/>
              </a:rPr>
              <a:t>EventHub</a:t>
            </a:r>
            <a:r>
              <a:rPr lang="en-AU" sz="1600" dirty="0">
                <a:solidFill>
                  <a:srgbClr val="A31515"/>
                </a:solidFill>
                <a:highlight>
                  <a:srgbClr val="FFFFFF"/>
                </a:highlight>
                <a:latin typeface="Consolas" panose="020B0609020204030204" pitchFamily="49" charset="0"/>
              </a:rPr>
              <a:t>"</a:t>
            </a:r>
            <a:r>
              <a:rPr lang="en-AU" sz="1600" dirty="0">
                <a:solidFill>
                  <a:srgbClr val="000000"/>
                </a:solidFill>
                <a:highlight>
                  <a:srgbClr val="FFFFFF"/>
                </a:highlight>
                <a:latin typeface="Consolas" panose="020B0609020204030204" pitchFamily="49" charset="0"/>
              </a:rPr>
              <a:t>);</a:t>
            </a:r>
          </a:p>
          <a:p>
            <a:endParaRPr lang="en-US" sz="1600" dirty="0">
              <a:solidFill>
                <a:srgbClr val="000000"/>
              </a:solidFill>
              <a:highlight>
                <a:srgbClr val="FFFFFF"/>
              </a:highlight>
              <a:latin typeface="Consolas" panose="020B0609020204030204" pitchFamily="49" charset="0"/>
            </a:endParaRPr>
          </a:p>
          <a:p>
            <a:r>
              <a:rPr lang="en-AU" sz="1600" dirty="0" smtClean="0">
                <a:solidFill>
                  <a:srgbClr val="008000"/>
                </a:solidFill>
                <a:highlight>
                  <a:srgbClr val="FFFFFF"/>
                </a:highlight>
                <a:latin typeface="Consolas" panose="020B0609020204030204" pitchFamily="49" charset="0"/>
              </a:rPr>
              <a:t>//</a:t>
            </a:r>
            <a:r>
              <a:rPr lang="en-AU" sz="1600" dirty="0">
                <a:solidFill>
                  <a:srgbClr val="008000"/>
                </a:solidFill>
                <a:highlight>
                  <a:srgbClr val="FFFFFF"/>
                </a:highlight>
                <a:latin typeface="Consolas" panose="020B0609020204030204" pitchFamily="49" charset="0"/>
              </a:rPr>
              <a:t>We can create </a:t>
            </a:r>
            <a:r>
              <a:rPr lang="en-AU" sz="1600" dirty="0" err="1">
                <a:solidFill>
                  <a:srgbClr val="008000"/>
                </a:solidFill>
                <a:highlight>
                  <a:srgbClr val="FFFFFF"/>
                </a:highlight>
                <a:latin typeface="Consolas" panose="020B0609020204030204" pitchFamily="49" charset="0"/>
              </a:rPr>
              <a:t>alot</a:t>
            </a:r>
            <a:r>
              <a:rPr lang="en-AU" sz="1600" dirty="0">
                <a:solidFill>
                  <a:srgbClr val="008000"/>
                </a:solidFill>
                <a:highlight>
                  <a:srgbClr val="FFFFFF"/>
                </a:highlight>
                <a:latin typeface="Consolas" panose="020B0609020204030204" pitchFamily="49" charset="0"/>
              </a:rPr>
              <a:t> of other things here - such as AMQP messages etc.</a:t>
            </a:r>
            <a:endParaRPr lang="en-AU" sz="1600" dirty="0">
              <a:solidFill>
                <a:srgbClr val="000000"/>
              </a:solidFill>
              <a:highlight>
                <a:srgbClr val="FFFFFF"/>
              </a:highlight>
              <a:latin typeface="Consolas" panose="020B0609020204030204" pitchFamily="49" charset="0"/>
            </a:endParaRPr>
          </a:p>
          <a:p>
            <a:r>
              <a:rPr lang="en-US" sz="1600" dirty="0" smtClean="0">
                <a:solidFill>
                  <a:srgbClr val="000000"/>
                </a:solidFill>
                <a:highlight>
                  <a:srgbClr val="FFFFFF"/>
                </a:highlight>
                <a:latin typeface="Consolas" panose="020B0609020204030204" pitchFamily="49" charset="0"/>
              </a:rPr>
              <a:t>_</a:t>
            </a:r>
            <a:r>
              <a:rPr lang="en-US" sz="1600" dirty="0" err="1">
                <a:solidFill>
                  <a:srgbClr val="000000"/>
                </a:solidFill>
                <a:highlight>
                  <a:srgbClr val="FFFFFF"/>
                </a:highlight>
                <a:latin typeface="Consolas" panose="020B0609020204030204" pitchFamily="49" charset="0"/>
              </a:rPr>
              <a:t>recvClient</a:t>
            </a:r>
            <a:r>
              <a:rPr lang="en-US" sz="1600" dirty="0">
                <a:solidFill>
                  <a:srgbClr val="000000"/>
                </a:solidFill>
                <a:highlight>
                  <a:srgbClr val="FFFFFF"/>
                </a:highlight>
                <a:latin typeface="Consolas" panose="020B0609020204030204" pitchFamily="49" charset="0"/>
              </a:rPr>
              <a:t> = </a:t>
            </a:r>
            <a:r>
              <a:rPr lang="en-US" sz="1600" dirty="0" err="1">
                <a:solidFill>
                  <a:srgbClr val="2B91AF"/>
                </a:solidFill>
                <a:highlight>
                  <a:srgbClr val="FFFFFF"/>
                </a:highlight>
                <a:latin typeface="Consolas" panose="020B0609020204030204" pitchFamily="49" charset="0"/>
              </a:rPr>
              <a:t>EventHubClient</a:t>
            </a:r>
            <a:r>
              <a:rPr lang="en-US" sz="1600" dirty="0" err="1">
                <a:solidFill>
                  <a:srgbClr val="000000"/>
                </a:solidFill>
                <a:highlight>
                  <a:srgbClr val="FFFFFF"/>
                </a:highlight>
                <a:latin typeface="Consolas" panose="020B0609020204030204" pitchFamily="49" charset="0"/>
              </a:rPr>
              <a:t>.CreateFromConnectionString</a:t>
            </a:r>
            <a:r>
              <a:rPr lang="en-US" sz="1600" dirty="0">
                <a:solidFill>
                  <a:srgbClr val="000000"/>
                </a:solidFill>
                <a:highlight>
                  <a:srgbClr val="FFFFFF"/>
                </a:highlight>
                <a:latin typeface="Consolas" panose="020B0609020204030204" pitchFamily="49" charset="0"/>
              </a:rPr>
              <a:t>(</a:t>
            </a:r>
            <a:r>
              <a:rPr lang="en-US" sz="1600" dirty="0">
                <a:solidFill>
                  <a:srgbClr val="2B91AF"/>
                </a:solidFill>
                <a:highlight>
                  <a:srgbClr val="FFFFFF"/>
                </a:highlight>
                <a:latin typeface="Consolas" panose="020B0609020204030204" pitchFamily="49" charset="0"/>
              </a:rPr>
              <a:t>Globals</a:t>
            </a:r>
            <a:r>
              <a:rPr lang="en-US" sz="1600" dirty="0">
                <a:solidFill>
                  <a:srgbClr val="000000"/>
                </a:solidFill>
                <a:highlight>
                  <a:srgbClr val="FFFFFF"/>
                </a:highlight>
                <a:latin typeface="Consolas" panose="020B0609020204030204" pitchFamily="49" charset="0"/>
              </a:rPr>
              <a:t>.SB_EH_</a:t>
            </a:r>
            <a:r>
              <a:rPr lang="en-US" sz="1600" dirty="0" err="1">
                <a:solidFill>
                  <a:srgbClr val="000000"/>
                </a:solidFill>
                <a:highlight>
                  <a:srgbClr val="FFFFFF"/>
                </a:highlight>
                <a:latin typeface="Consolas" panose="020B0609020204030204" pitchFamily="49" charset="0"/>
              </a:rPr>
              <a:t>ConnString</a:t>
            </a:r>
            <a:r>
              <a:rPr lang="en-US" sz="1600" dirty="0">
                <a:solidFill>
                  <a:srgbClr val="000000"/>
                </a:solidFill>
                <a:highlight>
                  <a:srgbClr val="FFFFFF"/>
                </a:highlight>
                <a:latin typeface="Consolas" panose="020B0609020204030204" pitchFamily="49" charset="0"/>
              </a:rPr>
              <a:t>,</a:t>
            </a:r>
            <a:r>
              <a:rPr lang="en-US" sz="1600" dirty="0">
                <a:solidFill>
                  <a:srgbClr val="A31515"/>
                </a:solidFill>
                <a:highlight>
                  <a:srgbClr val="FFFFFF"/>
                </a:highlight>
                <a:latin typeface="Consolas" panose="020B0609020204030204" pitchFamily="49" charset="0"/>
              </a:rPr>
              <a:t>"</a:t>
            </a:r>
            <a:r>
              <a:rPr lang="en-US" sz="1600" dirty="0" err="1">
                <a:solidFill>
                  <a:srgbClr val="A31515"/>
                </a:solidFill>
                <a:highlight>
                  <a:srgbClr val="FFFFFF"/>
                </a:highlight>
                <a:latin typeface="Consolas" panose="020B0609020204030204" pitchFamily="49" charset="0"/>
              </a:rPr>
              <a:t>mickdemo</a:t>
            </a:r>
            <a:r>
              <a:rPr lang="en-US" sz="1600" dirty="0">
                <a:solidFill>
                  <a:srgbClr val="A31515"/>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p>
          <a:p>
            <a:r>
              <a:rPr lang="en-US" sz="1600" dirty="0" smtClean="0">
                <a:solidFill>
                  <a:srgbClr val="000000"/>
                </a:solidFill>
                <a:highlight>
                  <a:srgbClr val="FFFFFF"/>
                </a:highlight>
                <a:latin typeface="Consolas" panose="020B0609020204030204" pitchFamily="49" charset="0"/>
              </a:rPr>
              <a:t>_</a:t>
            </a:r>
            <a:r>
              <a:rPr lang="en-US" sz="1600" dirty="0" err="1">
                <a:solidFill>
                  <a:srgbClr val="000000"/>
                </a:solidFill>
                <a:highlight>
                  <a:srgbClr val="FFFFFF"/>
                </a:highlight>
                <a:latin typeface="Consolas" panose="020B0609020204030204" pitchFamily="49" charset="0"/>
              </a:rPr>
              <a:t>sendClient</a:t>
            </a:r>
            <a:r>
              <a:rPr lang="en-US" sz="1600" dirty="0">
                <a:solidFill>
                  <a:srgbClr val="000000"/>
                </a:solidFill>
                <a:highlight>
                  <a:srgbClr val="FFFFFF"/>
                </a:highlight>
                <a:latin typeface="Consolas" panose="020B0609020204030204" pitchFamily="49" charset="0"/>
              </a:rPr>
              <a:t> = </a:t>
            </a:r>
            <a:r>
              <a:rPr lang="en-US" sz="1600" dirty="0" err="1">
                <a:solidFill>
                  <a:srgbClr val="2B91AF"/>
                </a:solidFill>
                <a:highlight>
                  <a:srgbClr val="FFFFFF"/>
                </a:highlight>
                <a:latin typeface="Consolas" panose="020B0609020204030204" pitchFamily="49" charset="0"/>
              </a:rPr>
              <a:t>EventHubClient</a:t>
            </a:r>
            <a:r>
              <a:rPr lang="en-US" sz="1600" dirty="0" err="1">
                <a:solidFill>
                  <a:srgbClr val="000000"/>
                </a:solidFill>
                <a:highlight>
                  <a:srgbClr val="FFFFFF"/>
                </a:highlight>
                <a:latin typeface="Consolas" panose="020B0609020204030204" pitchFamily="49" charset="0"/>
              </a:rPr>
              <a:t>.CreateFromConnectionString</a:t>
            </a:r>
            <a:r>
              <a:rPr lang="en-US" sz="1600" dirty="0">
                <a:solidFill>
                  <a:srgbClr val="000000"/>
                </a:solidFill>
                <a:highlight>
                  <a:srgbClr val="FFFFFF"/>
                </a:highlight>
                <a:latin typeface="Consolas" panose="020B0609020204030204" pitchFamily="49" charset="0"/>
              </a:rPr>
              <a:t>(</a:t>
            </a:r>
            <a:r>
              <a:rPr lang="en-US" sz="1600" dirty="0">
                <a:solidFill>
                  <a:srgbClr val="2B91AF"/>
                </a:solidFill>
                <a:highlight>
                  <a:srgbClr val="FFFFFF"/>
                </a:highlight>
                <a:latin typeface="Consolas" panose="020B0609020204030204" pitchFamily="49" charset="0"/>
              </a:rPr>
              <a:t>Globals</a:t>
            </a:r>
            <a:r>
              <a:rPr lang="en-US" sz="1600" dirty="0">
                <a:solidFill>
                  <a:srgbClr val="000000"/>
                </a:solidFill>
                <a:highlight>
                  <a:srgbClr val="FFFFFF"/>
                </a:highlight>
                <a:latin typeface="Consolas" panose="020B0609020204030204" pitchFamily="49" charset="0"/>
              </a:rPr>
              <a:t>.SB_EH_Sender_</a:t>
            </a:r>
            <a:r>
              <a:rPr lang="en-US" sz="1600" dirty="0" err="1">
                <a:solidFill>
                  <a:srgbClr val="000000"/>
                </a:solidFill>
                <a:highlight>
                  <a:srgbClr val="FFFFFF"/>
                </a:highlight>
                <a:latin typeface="Consolas" panose="020B0609020204030204" pitchFamily="49" charset="0"/>
              </a:rPr>
              <a:t>ConnString</a:t>
            </a:r>
            <a:r>
              <a:rPr lang="en-US" sz="1600" dirty="0">
                <a:solidFill>
                  <a:srgbClr val="000000"/>
                </a:solidFill>
                <a:highlight>
                  <a:srgbClr val="FFFFFF"/>
                </a:highlight>
                <a:latin typeface="Consolas" panose="020B0609020204030204" pitchFamily="49" charset="0"/>
              </a:rPr>
              <a:t>,</a:t>
            </a:r>
            <a:r>
              <a:rPr lang="en-US" sz="1600" dirty="0">
                <a:solidFill>
                  <a:srgbClr val="A31515"/>
                </a:solidFill>
                <a:highlight>
                  <a:srgbClr val="FFFFFF"/>
                </a:highlight>
                <a:latin typeface="Consolas" panose="020B0609020204030204" pitchFamily="49" charset="0"/>
              </a:rPr>
              <a:t>"</a:t>
            </a:r>
            <a:r>
              <a:rPr lang="en-US" sz="1600" dirty="0" err="1">
                <a:solidFill>
                  <a:srgbClr val="A31515"/>
                </a:solidFill>
                <a:highlight>
                  <a:srgbClr val="FFFFFF"/>
                </a:highlight>
                <a:latin typeface="Consolas" panose="020B0609020204030204" pitchFamily="49" charset="0"/>
              </a:rPr>
              <a:t>mickdemo</a:t>
            </a:r>
            <a:r>
              <a:rPr lang="en-US" sz="1600" dirty="0">
                <a:solidFill>
                  <a:srgbClr val="A31515"/>
                </a:solidFill>
                <a:highlight>
                  <a:srgbClr val="FFFFFF"/>
                </a:highlight>
                <a:latin typeface="Consolas" panose="020B0609020204030204" pitchFamily="49" charset="0"/>
              </a:rPr>
              <a:t>"</a:t>
            </a:r>
            <a:r>
              <a:rPr lang="en-US" sz="1600" dirty="0">
                <a:solidFill>
                  <a:srgbClr val="000000"/>
                </a:solidFill>
                <a:highlight>
                  <a:srgbClr val="FFFFFF"/>
                </a:highlight>
                <a:latin typeface="Consolas" panose="020B0609020204030204" pitchFamily="49" charset="0"/>
              </a:rPr>
              <a:t>);</a:t>
            </a:r>
          </a:p>
          <a:p>
            <a:r>
              <a:rPr lang="en-US" sz="1600" dirty="0" smtClean="0">
                <a:solidFill>
                  <a:srgbClr val="000000"/>
                </a:solidFill>
                <a:highlight>
                  <a:srgbClr val="FFFFFF"/>
                </a:highlight>
                <a:latin typeface="Consolas" panose="020B0609020204030204" pitchFamily="49" charset="0"/>
              </a:rPr>
              <a:t>_</a:t>
            </a:r>
            <a:r>
              <a:rPr lang="en-US" sz="1600" dirty="0">
                <a:solidFill>
                  <a:srgbClr val="000000"/>
                </a:solidFill>
                <a:highlight>
                  <a:srgbClr val="FFFFFF"/>
                </a:highlight>
                <a:latin typeface="Consolas" panose="020B0609020204030204" pitchFamily="49" charset="0"/>
              </a:rPr>
              <a:t>sender = _</a:t>
            </a:r>
            <a:r>
              <a:rPr lang="en-US" sz="1600" dirty="0" err="1">
                <a:solidFill>
                  <a:srgbClr val="000000"/>
                </a:solidFill>
                <a:highlight>
                  <a:srgbClr val="FFFFFF"/>
                </a:highlight>
                <a:latin typeface="Consolas" panose="020B0609020204030204" pitchFamily="49" charset="0"/>
              </a:rPr>
              <a:t>sendClient.CreatePartitionedSender</a:t>
            </a:r>
            <a:r>
              <a:rPr lang="en-US" sz="1600" dirty="0">
                <a:solidFill>
                  <a:srgbClr val="000000"/>
                </a:solidFill>
                <a:highlight>
                  <a:srgbClr val="FFFFFF"/>
                </a:highlight>
                <a:latin typeface="Consolas" panose="020B0609020204030204" pitchFamily="49" charset="0"/>
              </a:rPr>
              <a:t>(</a:t>
            </a:r>
            <a:r>
              <a:rPr lang="en-US" sz="1600" dirty="0">
                <a:solidFill>
                  <a:srgbClr val="0000FF"/>
                </a:solidFill>
                <a:highlight>
                  <a:srgbClr val="FFFFFF"/>
                </a:highlight>
                <a:latin typeface="Consolas" panose="020B0609020204030204" pitchFamily="49" charset="0"/>
              </a:rPr>
              <a:t>this</a:t>
            </a:r>
            <a:r>
              <a:rPr lang="en-US" sz="1600" dirty="0">
                <a:solidFill>
                  <a:srgbClr val="000000"/>
                </a:solidFill>
                <a:highlight>
                  <a:srgbClr val="FFFFFF"/>
                </a:highlight>
                <a:latin typeface="Consolas" panose="020B0609020204030204" pitchFamily="49" charset="0"/>
              </a:rPr>
              <a:t>._</a:t>
            </a:r>
            <a:r>
              <a:rPr lang="en-US" sz="1600" dirty="0" err="1">
                <a:solidFill>
                  <a:srgbClr val="000000"/>
                </a:solidFill>
                <a:highlight>
                  <a:srgbClr val="FFFFFF"/>
                </a:highlight>
                <a:latin typeface="Consolas" panose="020B0609020204030204" pitchFamily="49" charset="0"/>
              </a:rPr>
              <a:t>partitionKey</a:t>
            </a:r>
            <a:r>
              <a:rPr lang="en-US" sz="1600" dirty="0">
                <a:solidFill>
                  <a:srgbClr val="000000"/>
                </a:solidFill>
                <a:highlight>
                  <a:srgbClr val="FFFFFF"/>
                </a:highlight>
                <a:latin typeface="Consolas" panose="020B0609020204030204" pitchFamily="49" charset="0"/>
              </a:rPr>
              <a:t>);</a:t>
            </a:r>
          </a:p>
          <a:p>
            <a:endParaRPr lang="en-US" sz="1600" dirty="0">
              <a:solidFill>
                <a:srgbClr val="000000"/>
              </a:solidFill>
              <a:highlight>
                <a:srgbClr val="FFFFFF"/>
              </a:highlight>
              <a:latin typeface="Consolas" panose="020B0609020204030204" pitchFamily="49" charset="0"/>
            </a:endParaRPr>
          </a:p>
          <a:p>
            <a:r>
              <a:rPr lang="en-US" sz="1600" dirty="0" smtClean="0">
                <a:solidFill>
                  <a:srgbClr val="000000"/>
                </a:solidFill>
                <a:highlight>
                  <a:srgbClr val="FFFFFF"/>
                </a:highlight>
                <a:latin typeface="Consolas" panose="020B0609020204030204" pitchFamily="49" charset="0"/>
              </a:rPr>
              <a:t>_</a:t>
            </a:r>
            <a:r>
              <a:rPr lang="en-US" sz="1600" dirty="0">
                <a:solidFill>
                  <a:srgbClr val="000000"/>
                </a:solidFill>
                <a:highlight>
                  <a:srgbClr val="FFFFFF"/>
                </a:highlight>
                <a:latin typeface="Consolas" panose="020B0609020204030204" pitchFamily="49" charset="0"/>
              </a:rPr>
              <a:t>grp = _</a:t>
            </a:r>
            <a:r>
              <a:rPr lang="en-US" sz="1600" dirty="0" err="1">
                <a:solidFill>
                  <a:srgbClr val="000000"/>
                </a:solidFill>
                <a:highlight>
                  <a:srgbClr val="FFFFFF"/>
                </a:highlight>
                <a:latin typeface="Consolas" panose="020B0609020204030204" pitchFamily="49" charset="0"/>
              </a:rPr>
              <a:t>recvClient.GetDefaultConsumerGroup</a:t>
            </a:r>
            <a:r>
              <a:rPr lang="en-US" sz="1600" dirty="0">
                <a:solidFill>
                  <a:srgbClr val="000000"/>
                </a:solidFill>
                <a:highlight>
                  <a:srgbClr val="FFFFFF"/>
                </a:highlight>
                <a:latin typeface="Consolas" panose="020B0609020204030204" pitchFamily="49" charset="0"/>
              </a:rPr>
              <a:t>();</a:t>
            </a:r>
          </a:p>
          <a:p>
            <a:r>
              <a:rPr lang="en-AU" sz="1600" dirty="0" smtClean="0">
                <a:solidFill>
                  <a:srgbClr val="008000"/>
                </a:solidFill>
                <a:highlight>
                  <a:srgbClr val="FFFFFF"/>
                </a:highlight>
                <a:latin typeface="Consolas" panose="020B0609020204030204" pitchFamily="49" charset="0"/>
              </a:rPr>
              <a:t>//_receiver = _</a:t>
            </a:r>
            <a:r>
              <a:rPr lang="en-AU" sz="1600" dirty="0" err="1" smtClean="0">
                <a:solidFill>
                  <a:srgbClr val="008000"/>
                </a:solidFill>
                <a:highlight>
                  <a:srgbClr val="FFFFFF"/>
                </a:highlight>
                <a:latin typeface="Consolas" panose="020B0609020204030204" pitchFamily="49" charset="0"/>
              </a:rPr>
              <a:t>grp.CreateReceiver</a:t>
            </a:r>
            <a:r>
              <a:rPr lang="en-AU" sz="1600" dirty="0" smtClean="0">
                <a:solidFill>
                  <a:srgbClr val="008000"/>
                </a:solidFill>
                <a:highlight>
                  <a:srgbClr val="FFFFFF"/>
                </a:highlight>
                <a:latin typeface="Consolas" panose="020B0609020204030204" pitchFamily="49" charset="0"/>
              </a:rPr>
              <a:t>(_partitionKey,0); //receives ALL messages on the queue</a:t>
            </a:r>
            <a:endParaRPr lang="en-AU" sz="1600" dirty="0" smtClean="0">
              <a:solidFill>
                <a:srgbClr val="000000"/>
              </a:solidFill>
              <a:highlight>
                <a:srgbClr val="FFFFFF"/>
              </a:highlight>
              <a:latin typeface="Consolas" panose="020B0609020204030204" pitchFamily="49" charset="0"/>
            </a:endParaRPr>
          </a:p>
          <a:p>
            <a:r>
              <a:rPr lang="en-AU" sz="1600" dirty="0" smtClean="0">
                <a:solidFill>
                  <a:srgbClr val="000000"/>
                </a:solidFill>
                <a:highlight>
                  <a:srgbClr val="FFFFFF"/>
                </a:highlight>
                <a:latin typeface="Consolas" panose="020B0609020204030204" pitchFamily="49" charset="0"/>
              </a:rPr>
              <a:t>_receiver = _</a:t>
            </a:r>
            <a:r>
              <a:rPr lang="en-AU" sz="1600" dirty="0" err="1" smtClean="0">
                <a:solidFill>
                  <a:srgbClr val="000000"/>
                </a:solidFill>
                <a:highlight>
                  <a:srgbClr val="FFFFFF"/>
                </a:highlight>
                <a:latin typeface="Consolas" panose="020B0609020204030204" pitchFamily="49" charset="0"/>
              </a:rPr>
              <a:t>grp.CreateReceiver</a:t>
            </a:r>
            <a:r>
              <a:rPr lang="en-AU" sz="1600" dirty="0" smtClean="0">
                <a:solidFill>
                  <a:srgbClr val="000000"/>
                </a:solidFill>
                <a:highlight>
                  <a:srgbClr val="FFFFFF"/>
                </a:highlight>
                <a:latin typeface="Consolas" panose="020B0609020204030204" pitchFamily="49" charset="0"/>
              </a:rPr>
              <a:t>(_</a:t>
            </a:r>
            <a:r>
              <a:rPr lang="en-AU" sz="1600" dirty="0" err="1" smtClean="0">
                <a:solidFill>
                  <a:srgbClr val="000000"/>
                </a:solidFill>
                <a:highlight>
                  <a:srgbClr val="FFFFFF"/>
                </a:highlight>
                <a:latin typeface="Consolas" panose="020B0609020204030204" pitchFamily="49" charset="0"/>
              </a:rPr>
              <a:t>partitionKey,</a:t>
            </a:r>
            <a:r>
              <a:rPr lang="en-AU" sz="1600" dirty="0" err="1" smtClean="0">
                <a:solidFill>
                  <a:srgbClr val="2B91AF"/>
                </a:solidFill>
                <a:highlight>
                  <a:srgbClr val="FFFFFF"/>
                </a:highlight>
                <a:latin typeface="Consolas" panose="020B0609020204030204" pitchFamily="49" charset="0"/>
              </a:rPr>
              <a:t>DateTime</a:t>
            </a:r>
            <a:r>
              <a:rPr lang="en-AU" sz="1600" dirty="0" err="1" smtClean="0">
                <a:solidFill>
                  <a:srgbClr val="000000"/>
                </a:solidFill>
                <a:highlight>
                  <a:srgbClr val="FFFFFF"/>
                </a:highlight>
                <a:latin typeface="Consolas" panose="020B0609020204030204" pitchFamily="49" charset="0"/>
              </a:rPr>
              <a:t>.UtcNow.AddHours</a:t>
            </a:r>
            <a:r>
              <a:rPr lang="en-AU" sz="1600" dirty="0" smtClean="0">
                <a:solidFill>
                  <a:srgbClr val="000000"/>
                </a:solidFill>
                <a:highlight>
                  <a:srgbClr val="FFFFFF"/>
                </a:highlight>
                <a:latin typeface="Consolas" panose="020B0609020204030204" pitchFamily="49" charset="0"/>
              </a:rPr>
              <a:t>(-2)); </a:t>
            </a:r>
            <a:r>
              <a:rPr lang="en-AU" sz="1600" dirty="0" smtClean="0">
                <a:solidFill>
                  <a:srgbClr val="008000"/>
                </a:solidFill>
                <a:highlight>
                  <a:srgbClr val="FFFFFF"/>
                </a:highlight>
                <a:latin typeface="Consolas" panose="020B0609020204030204" pitchFamily="49" charset="0"/>
              </a:rPr>
              <a:t>//receives RECENT messages on the queue</a:t>
            </a:r>
            <a:endParaRPr lang="en-AU" sz="1600" dirty="0" smtClean="0">
              <a:solidFill>
                <a:srgbClr val="000000"/>
              </a:solidFill>
              <a:highlight>
                <a:srgbClr val="FFFFFF"/>
              </a:highlight>
              <a:latin typeface="Consolas" panose="020B0609020204030204" pitchFamily="49" charset="0"/>
            </a:endParaRPr>
          </a:p>
          <a:p>
            <a:endParaRPr lang="en-US" sz="1600" dirty="0">
              <a:solidFill>
                <a:srgbClr val="000000"/>
              </a:solidFill>
              <a:highlight>
                <a:srgbClr val="FFFFFF"/>
              </a:highlight>
              <a:latin typeface="Consolas" panose="020B0609020204030204" pitchFamily="49" charset="0"/>
            </a:endParaRPr>
          </a:p>
          <a:p>
            <a:r>
              <a:rPr lang="en-US" sz="1600" dirty="0" err="1" smtClean="0">
                <a:solidFill>
                  <a:srgbClr val="2B91AF"/>
                </a:solidFill>
                <a:highlight>
                  <a:srgbClr val="FFFFFF"/>
                </a:highlight>
                <a:latin typeface="Consolas" panose="020B0609020204030204" pitchFamily="49" charset="0"/>
              </a:rPr>
              <a:t>Trace</a:t>
            </a:r>
            <a:r>
              <a:rPr lang="en-US" sz="1600" dirty="0" err="1" smtClean="0">
                <a:solidFill>
                  <a:srgbClr val="000000"/>
                </a:solidFill>
                <a:highlight>
                  <a:srgbClr val="FFFFFF"/>
                </a:highlight>
                <a:latin typeface="Consolas" panose="020B0609020204030204" pitchFamily="49" charset="0"/>
              </a:rPr>
              <a:t>.WriteLine</a:t>
            </a:r>
            <a:r>
              <a:rPr lang="en-US" sz="1600" dirty="0">
                <a:solidFill>
                  <a:srgbClr val="000000"/>
                </a:solidFill>
                <a:highlight>
                  <a:srgbClr val="FFFFFF"/>
                </a:highlight>
                <a:latin typeface="Consolas" panose="020B0609020204030204" pitchFamily="49" charset="0"/>
              </a:rPr>
              <a:t>(</a:t>
            </a:r>
            <a:r>
              <a:rPr lang="en-US" sz="1600" dirty="0">
                <a:solidFill>
                  <a:srgbClr val="A31515"/>
                </a:solidFill>
                <a:highlight>
                  <a:srgbClr val="FFFFFF"/>
                </a:highlight>
                <a:latin typeface="Consolas" panose="020B0609020204030204" pitchFamily="49" charset="0"/>
              </a:rPr>
              <a:t>"Connected"</a:t>
            </a:r>
            <a:r>
              <a:rPr lang="en-US" sz="1600" dirty="0">
                <a:solidFill>
                  <a:srgbClr val="000000"/>
                </a:solidFill>
                <a:highlight>
                  <a:srgbClr val="FFFFFF"/>
                </a:highlight>
                <a:latin typeface="Consolas" panose="020B0609020204030204" pitchFamily="49" charset="0"/>
              </a:rPr>
              <a:t>);</a:t>
            </a:r>
            <a:endParaRPr lang="en-US" sz="1632" b="1" dirty="0">
              <a:solidFill>
                <a:schemeClr val="bg1"/>
              </a:solidFill>
            </a:endParaRPr>
          </a:p>
        </p:txBody>
      </p:sp>
    </p:spTree>
    <p:extLst>
      <p:ext uri="{BB962C8B-B14F-4D97-AF65-F5344CB8AC3E}">
        <p14:creationId xmlns:p14="http://schemas.microsoft.com/office/powerpoint/2010/main" val="297365961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223" y="976757"/>
            <a:ext cx="12000683" cy="917575"/>
          </a:xfrm>
        </p:spPr>
        <p:txBody>
          <a:bodyPr>
            <a:normAutofit/>
          </a:bodyPr>
          <a:lstStyle/>
          <a:p>
            <a:r>
              <a:rPr lang="en-US" dirty="0" smtClean="0"/>
              <a:t>Announcements/Releases so far in </a:t>
            </a:r>
            <a:r>
              <a:rPr lang="en-US" sz="5300" b="1" dirty="0" smtClean="0"/>
              <a:t>2014</a:t>
            </a:r>
            <a:endParaRPr lang="en-US" sz="5300" b="1" dirty="0"/>
          </a:p>
        </p:txBody>
      </p:sp>
      <p:sp>
        <p:nvSpPr>
          <p:cNvPr id="3" name="Content Placeholder 2"/>
          <p:cNvSpPr>
            <a:spLocks noGrp="1"/>
          </p:cNvSpPr>
          <p:nvPr>
            <p:ph type="body" sz="quarter" idx="10"/>
          </p:nvPr>
        </p:nvSpPr>
        <p:spPr>
          <a:xfrm>
            <a:off x="177478" y="2046992"/>
            <a:ext cx="4361499" cy="4350810"/>
          </a:xfrm>
        </p:spPr>
        <p:txBody>
          <a:bodyPr>
            <a:noAutofit/>
          </a:bodyPr>
          <a:lstStyle/>
          <a:p>
            <a:pPr lvl="1">
              <a:lnSpc>
                <a:spcPts val="2000"/>
              </a:lnSpc>
              <a:spcAft>
                <a:spcPts val="600"/>
              </a:spcAft>
            </a:pPr>
            <a:r>
              <a:rPr lang="en-US" sz="1800" dirty="0" smtClean="0">
                <a:solidFill>
                  <a:schemeClr val="tx1"/>
                </a:solidFill>
              </a:rPr>
              <a:t>Price Reductions across the board</a:t>
            </a:r>
            <a:endParaRPr lang="en-US" sz="1800" dirty="0">
              <a:solidFill>
                <a:schemeClr val="tx1"/>
              </a:solidFill>
            </a:endParaRPr>
          </a:p>
          <a:p>
            <a:pPr lvl="1">
              <a:lnSpc>
                <a:spcPts val="2000"/>
              </a:lnSpc>
              <a:spcAft>
                <a:spcPts val="600"/>
              </a:spcAft>
            </a:pPr>
            <a:r>
              <a:rPr lang="en-US" sz="1800" dirty="0" smtClean="0">
                <a:solidFill>
                  <a:schemeClr val="tx1"/>
                </a:solidFill>
              </a:rPr>
              <a:t>Static Internal IP for VM</a:t>
            </a:r>
          </a:p>
          <a:p>
            <a:pPr lvl="1">
              <a:lnSpc>
                <a:spcPts val="2000"/>
              </a:lnSpc>
              <a:spcAft>
                <a:spcPts val="600"/>
              </a:spcAft>
            </a:pPr>
            <a:r>
              <a:rPr lang="en-US" sz="1800" dirty="0" smtClean="0">
                <a:solidFill>
                  <a:schemeClr val="tx1"/>
                </a:solidFill>
              </a:rPr>
              <a:t>New Tooling from VS</a:t>
            </a:r>
          </a:p>
          <a:p>
            <a:pPr lvl="1">
              <a:lnSpc>
                <a:spcPts val="2000"/>
              </a:lnSpc>
              <a:spcAft>
                <a:spcPts val="600"/>
              </a:spcAft>
            </a:pPr>
            <a:r>
              <a:rPr lang="en-US" sz="1800" dirty="0" smtClean="0">
                <a:solidFill>
                  <a:schemeClr val="tx1"/>
                </a:solidFill>
              </a:rPr>
              <a:t>Agent Injection in VM’s</a:t>
            </a:r>
          </a:p>
          <a:p>
            <a:pPr lvl="1">
              <a:lnSpc>
                <a:spcPts val="2000"/>
              </a:lnSpc>
              <a:spcAft>
                <a:spcPts val="600"/>
              </a:spcAft>
            </a:pPr>
            <a:r>
              <a:rPr lang="en-US" sz="1800" dirty="0" smtClean="0">
                <a:solidFill>
                  <a:schemeClr val="tx1"/>
                </a:solidFill>
              </a:rPr>
              <a:t>Support for Chef and Puppet </a:t>
            </a:r>
          </a:p>
          <a:p>
            <a:pPr lvl="1">
              <a:lnSpc>
                <a:spcPts val="2000"/>
              </a:lnSpc>
              <a:spcAft>
                <a:spcPts val="600"/>
              </a:spcAft>
            </a:pPr>
            <a:r>
              <a:rPr lang="en-US" sz="1800" dirty="0" smtClean="0">
                <a:solidFill>
                  <a:schemeClr val="tx1"/>
                </a:solidFill>
              </a:rPr>
              <a:t>Snapshot VM</a:t>
            </a:r>
          </a:p>
          <a:p>
            <a:pPr lvl="1">
              <a:lnSpc>
                <a:spcPts val="2000"/>
              </a:lnSpc>
              <a:spcAft>
                <a:spcPts val="600"/>
              </a:spcAft>
            </a:pPr>
            <a:r>
              <a:rPr lang="en-US" sz="1800" dirty="0" smtClean="0">
                <a:solidFill>
                  <a:schemeClr val="tx1"/>
                </a:solidFill>
              </a:rPr>
              <a:t>Traffic Manager Support for Web Sites</a:t>
            </a:r>
          </a:p>
          <a:p>
            <a:pPr lvl="1">
              <a:lnSpc>
                <a:spcPts val="2000"/>
              </a:lnSpc>
              <a:spcAft>
                <a:spcPts val="600"/>
              </a:spcAft>
            </a:pPr>
            <a:r>
              <a:rPr lang="en-US" sz="1800" dirty="0" smtClean="0">
                <a:solidFill>
                  <a:schemeClr val="tx1"/>
                </a:solidFill>
              </a:rPr>
              <a:t>Supporting Java backend for Web Sites</a:t>
            </a:r>
          </a:p>
          <a:p>
            <a:pPr lvl="1">
              <a:lnSpc>
                <a:spcPts val="2000"/>
              </a:lnSpc>
              <a:spcAft>
                <a:spcPts val="600"/>
              </a:spcAft>
            </a:pPr>
            <a:r>
              <a:rPr lang="en-US" sz="1800" dirty="0" smtClean="0">
                <a:solidFill>
                  <a:schemeClr val="tx1"/>
                </a:solidFill>
              </a:rPr>
              <a:t>Web Site Backup</a:t>
            </a:r>
          </a:p>
          <a:p>
            <a:pPr lvl="1">
              <a:lnSpc>
                <a:spcPts val="2000"/>
              </a:lnSpc>
              <a:spcAft>
                <a:spcPts val="600"/>
              </a:spcAft>
            </a:pPr>
            <a:r>
              <a:rPr lang="en-US" sz="1800" dirty="0" smtClean="0">
                <a:solidFill>
                  <a:schemeClr val="tx1"/>
                </a:solidFill>
              </a:rPr>
              <a:t>Staging Slot for Web Sites</a:t>
            </a:r>
          </a:p>
          <a:p>
            <a:pPr lvl="1">
              <a:lnSpc>
                <a:spcPts val="2000"/>
              </a:lnSpc>
              <a:spcAft>
                <a:spcPts val="600"/>
              </a:spcAft>
            </a:pPr>
            <a:r>
              <a:rPr lang="en-US" sz="1800" dirty="0" err="1" smtClean="0">
                <a:solidFill>
                  <a:schemeClr val="tx1"/>
                </a:solidFill>
              </a:rPr>
              <a:t>AutoScale</a:t>
            </a:r>
            <a:r>
              <a:rPr lang="en-US" sz="1800" dirty="0" smtClean="0">
                <a:solidFill>
                  <a:schemeClr val="tx1"/>
                </a:solidFill>
              </a:rPr>
              <a:t> GA</a:t>
            </a:r>
          </a:p>
          <a:p>
            <a:pPr lvl="1">
              <a:lnSpc>
                <a:spcPts val="2000"/>
              </a:lnSpc>
              <a:spcAft>
                <a:spcPts val="600"/>
              </a:spcAft>
            </a:pPr>
            <a:r>
              <a:rPr lang="en-US" sz="1800" dirty="0" smtClean="0">
                <a:solidFill>
                  <a:schemeClr val="tx1"/>
                </a:solidFill>
              </a:rPr>
              <a:t>VM Remote Debugging</a:t>
            </a:r>
          </a:p>
        </p:txBody>
      </p:sp>
      <p:sp>
        <p:nvSpPr>
          <p:cNvPr id="6" name="Rectangle 5"/>
          <p:cNvSpPr/>
          <p:nvPr/>
        </p:nvSpPr>
        <p:spPr>
          <a:xfrm>
            <a:off x="4157327" y="2123322"/>
            <a:ext cx="4350810" cy="4349909"/>
          </a:xfrm>
          <a:prstGeom prst="rect">
            <a:avLst/>
          </a:prstGeom>
        </p:spPr>
        <p:txBody>
          <a:bodyPr wrap="square">
            <a:spAutoFit/>
          </a:bodyPr>
          <a:lstStyle/>
          <a:p>
            <a:pPr lvl="1">
              <a:lnSpc>
                <a:spcPts val="2000"/>
              </a:lnSpc>
              <a:spcAft>
                <a:spcPts val="600"/>
              </a:spcAft>
            </a:pPr>
            <a:r>
              <a:rPr lang="en-US" dirty="0"/>
              <a:t>Web Site IP/SNI SSL for Free</a:t>
            </a:r>
          </a:p>
          <a:p>
            <a:pPr lvl="1">
              <a:lnSpc>
                <a:spcPts val="2000"/>
              </a:lnSpc>
              <a:spcAft>
                <a:spcPts val="600"/>
              </a:spcAft>
            </a:pPr>
            <a:r>
              <a:rPr lang="en-US" dirty="0"/>
              <a:t>Mobile Services .NET support</a:t>
            </a:r>
          </a:p>
          <a:p>
            <a:pPr lvl="1">
              <a:lnSpc>
                <a:spcPts val="2000"/>
              </a:lnSpc>
              <a:spcAft>
                <a:spcPts val="600"/>
              </a:spcAft>
            </a:pPr>
            <a:r>
              <a:rPr lang="en-US" dirty="0"/>
              <a:t>Mobile Offline Data Sync</a:t>
            </a:r>
          </a:p>
          <a:p>
            <a:pPr marL="466311" lvl="1" defTabSz="932623">
              <a:lnSpc>
                <a:spcPts val="2000"/>
              </a:lnSpc>
              <a:spcAft>
                <a:spcPts val="600"/>
              </a:spcAft>
            </a:pPr>
            <a:r>
              <a:rPr lang="en-US" dirty="0" smtClean="0"/>
              <a:t>Mobile </a:t>
            </a:r>
            <a:r>
              <a:rPr lang="en-US" dirty="0"/>
              <a:t>AD integration</a:t>
            </a:r>
          </a:p>
          <a:p>
            <a:pPr marL="466311" lvl="1" defTabSz="932623">
              <a:lnSpc>
                <a:spcPts val="2000"/>
              </a:lnSpc>
              <a:spcAft>
                <a:spcPts val="600"/>
              </a:spcAft>
            </a:pPr>
            <a:r>
              <a:rPr lang="en-US" dirty="0"/>
              <a:t>SQLDB 500 GB increase</a:t>
            </a:r>
          </a:p>
          <a:p>
            <a:pPr marL="466311" lvl="1" defTabSz="932623">
              <a:lnSpc>
                <a:spcPts val="2000"/>
              </a:lnSpc>
              <a:spcAft>
                <a:spcPts val="600"/>
              </a:spcAft>
            </a:pPr>
            <a:r>
              <a:rPr lang="en-US" dirty="0"/>
              <a:t>SQLDB SLA to 99.95%</a:t>
            </a:r>
          </a:p>
          <a:p>
            <a:pPr marL="466311" lvl="1" defTabSz="932623">
              <a:lnSpc>
                <a:spcPts val="2000"/>
              </a:lnSpc>
              <a:spcAft>
                <a:spcPts val="600"/>
              </a:spcAft>
            </a:pPr>
            <a:r>
              <a:rPr lang="en-US" dirty="0"/>
              <a:t>SQLDB Active Geo-Failover</a:t>
            </a:r>
          </a:p>
          <a:p>
            <a:pPr marL="466311" lvl="1" defTabSz="932623">
              <a:lnSpc>
                <a:spcPts val="2000"/>
              </a:lnSpc>
              <a:spcAft>
                <a:spcPts val="600"/>
              </a:spcAft>
            </a:pPr>
            <a:r>
              <a:rPr lang="en-US" dirty="0"/>
              <a:t>SQLDB backup/restore</a:t>
            </a:r>
          </a:p>
          <a:p>
            <a:pPr marL="466311" lvl="1" defTabSz="932623">
              <a:lnSpc>
                <a:spcPts val="2000"/>
              </a:lnSpc>
              <a:spcAft>
                <a:spcPts val="600"/>
              </a:spcAft>
            </a:pPr>
            <a:r>
              <a:rPr lang="en-US" dirty="0"/>
              <a:t>New Azure Portal Preview</a:t>
            </a:r>
          </a:p>
          <a:p>
            <a:pPr marL="466311" lvl="1" defTabSz="932623">
              <a:lnSpc>
                <a:spcPts val="2000"/>
              </a:lnSpc>
              <a:spcAft>
                <a:spcPts val="600"/>
              </a:spcAft>
            </a:pPr>
            <a:r>
              <a:rPr lang="en-US" dirty="0"/>
              <a:t>Azure Resource Groups</a:t>
            </a:r>
          </a:p>
          <a:p>
            <a:pPr marL="466311" lvl="1" defTabSz="932623">
              <a:lnSpc>
                <a:spcPts val="2000"/>
              </a:lnSpc>
              <a:spcAft>
                <a:spcPts val="600"/>
              </a:spcAft>
            </a:pPr>
            <a:r>
              <a:rPr lang="en-US" dirty="0" err="1"/>
              <a:t>WebJobs</a:t>
            </a:r>
            <a:r>
              <a:rPr lang="en-US" dirty="0"/>
              <a:t> in </a:t>
            </a:r>
            <a:r>
              <a:rPr lang="en-US" dirty="0" err="1"/>
              <a:t>WebSites</a:t>
            </a:r>
            <a:endParaRPr lang="en-US" dirty="0"/>
          </a:p>
          <a:p>
            <a:pPr marL="466311" lvl="1" defTabSz="932623">
              <a:lnSpc>
                <a:spcPts val="2000"/>
              </a:lnSpc>
              <a:spcAft>
                <a:spcPts val="600"/>
              </a:spcAft>
            </a:pPr>
            <a:r>
              <a:rPr lang="en-US" dirty="0"/>
              <a:t>Azure in </a:t>
            </a:r>
            <a:r>
              <a:rPr lang="en-US" dirty="0" smtClean="0"/>
              <a:t>China </a:t>
            </a:r>
            <a:r>
              <a:rPr lang="en-US" dirty="0"/>
              <a:t>Open for Business</a:t>
            </a:r>
          </a:p>
          <a:p>
            <a:pPr marL="466311" lvl="1" defTabSz="932623">
              <a:lnSpc>
                <a:spcPts val="2000"/>
              </a:lnSpc>
              <a:spcAft>
                <a:spcPts val="600"/>
              </a:spcAft>
            </a:pPr>
            <a:r>
              <a:rPr lang="en-US" dirty="0"/>
              <a:t>HD Insights Hadoop 2.2 </a:t>
            </a:r>
            <a:r>
              <a:rPr lang="en-US" dirty="0" smtClean="0"/>
              <a:t>Support</a:t>
            </a:r>
            <a:endParaRPr lang="en-US" dirty="0"/>
          </a:p>
        </p:txBody>
      </p:sp>
      <p:sp>
        <p:nvSpPr>
          <p:cNvPr id="5" name="Rectangle 4"/>
          <p:cNvSpPr/>
          <p:nvPr/>
        </p:nvSpPr>
        <p:spPr>
          <a:xfrm>
            <a:off x="8279147" y="2123322"/>
            <a:ext cx="3663840" cy="4221669"/>
          </a:xfrm>
          <a:prstGeom prst="rect">
            <a:avLst/>
          </a:prstGeom>
        </p:spPr>
        <p:txBody>
          <a:bodyPr wrap="square">
            <a:spAutoFit/>
          </a:bodyPr>
          <a:lstStyle/>
          <a:p>
            <a:pPr marL="466311" lvl="1" defTabSz="932623">
              <a:lnSpc>
                <a:spcPts val="2000"/>
              </a:lnSpc>
              <a:spcAft>
                <a:spcPts val="600"/>
              </a:spcAft>
            </a:pPr>
            <a:r>
              <a:rPr lang="en-US" dirty="0"/>
              <a:t>GA of Oracle Software in Windows Azure</a:t>
            </a:r>
          </a:p>
          <a:p>
            <a:pPr marL="466311" lvl="1" defTabSz="932623">
              <a:lnSpc>
                <a:spcPts val="2000"/>
              </a:lnSpc>
              <a:spcAft>
                <a:spcPts val="600"/>
              </a:spcAft>
            </a:pPr>
            <a:r>
              <a:rPr lang="en-US" dirty="0"/>
              <a:t>Azure in Japan DC’s Open for Business</a:t>
            </a:r>
          </a:p>
          <a:p>
            <a:pPr marL="466311" lvl="1" defTabSz="932623">
              <a:lnSpc>
                <a:spcPts val="2000"/>
              </a:lnSpc>
              <a:spcAft>
                <a:spcPts val="600"/>
              </a:spcAft>
            </a:pPr>
            <a:r>
              <a:rPr lang="en-US" dirty="0" smtClean="0"/>
              <a:t>Windows Azure </a:t>
            </a:r>
            <a:r>
              <a:rPr lang="en-US" dirty="0" err="1" smtClean="0"/>
              <a:t>ExpressRoute</a:t>
            </a:r>
            <a:r>
              <a:rPr lang="en-US" dirty="0" smtClean="0"/>
              <a:t> preview</a:t>
            </a:r>
          </a:p>
          <a:p>
            <a:pPr marL="466311" lvl="1" defTabSz="932623">
              <a:lnSpc>
                <a:spcPts val="2000"/>
              </a:lnSpc>
              <a:spcAft>
                <a:spcPts val="600"/>
              </a:spcAft>
            </a:pPr>
            <a:r>
              <a:rPr lang="en-US" dirty="0" smtClean="0"/>
              <a:t>PCI/DSS Compliance and Expanded ISO cert</a:t>
            </a:r>
          </a:p>
          <a:p>
            <a:pPr marL="466311" lvl="1" defTabSz="932623">
              <a:lnSpc>
                <a:spcPts val="2000"/>
              </a:lnSpc>
              <a:spcAft>
                <a:spcPts val="600"/>
              </a:spcAft>
            </a:pPr>
            <a:r>
              <a:rPr lang="en-US" dirty="0" smtClean="0"/>
              <a:t>Read Access GEO Redundant Storage</a:t>
            </a:r>
          </a:p>
          <a:p>
            <a:pPr marL="466311" lvl="1" defTabSz="932623">
              <a:lnSpc>
                <a:spcPts val="2000"/>
              </a:lnSpc>
              <a:spcAft>
                <a:spcPts val="600"/>
              </a:spcAft>
            </a:pPr>
            <a:r>
              <a:rPr lang="en-US" dirty="0" smtClean="0"/>
              <a:t>Azure Region in Brazil announced</a:t>
            </a:r>
          </a:p>
          <a:p>
            <a:pPr marL="466311" lvl="1" defTabSz="932623">
              <a:lnSpc>
                <a:spcPts val="2000"/>
              </a:lnSpc>
              <a:spcAft>
                <a:spcPts val="600"/>
              </a:spcAft>
            </a:pPr>
            <a:r>
              <a:rPr lang="en-US" dirty="0" smtClean="0"/>
              <a:t>GA </a:t>
            </a:r>
            <a:r>
              <a:rPr lang="en-US" dirty="0" err="1" smtClean="0"/>
              <a:t>Biztalk</a:t>
            </a:r>
            <a:r>
              <a:rPr lang="en-US" dirty="0" smtClean="0"/>
              <a:t> Services</a:t>
            </a:r>
          </a:p>
          <a:p>
            <a:pPr marL="466311" lvl="1" defTabSz="932623">
              <a:lnSpc>
                <a:spcPts val="2000"/>
              </a:lnSpc>
              <a:spcAft>
                <a:spcPts val="600"/>
              </a:spcAft>
            </a:pPr>
            <a:r>
              <a:rPr lang="en-US" dirty="0" smtClean="0"/>
              <a:t>Azure AD Premium Preview</a:t>
            </a:r>
            <a:endParaRPr lang="en-US" dirty="0"/>
          </a:p>
        </p:txBody>
      </p:sp>
    </p:spTree>
    <p:extLst>
      <p:ext uri="{BB962C8B-B14F-4D97-AF65-F5344CB8AC3E}">
        <p14:creationId xmlns:p14="http://schemas.microsoft.com/office/powerpoint/2010/main" val="82563281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57" y="1054647"/>
            <a:ext cx="11887200" cy="1831975"/>
          </a:xfrm>
        </p:spPr>
        <p:txBody>
          <a:bodyPr/>
          <a:lstStyle/>
          <a:p>
            <a:r>
              <a:rPr lang="en-US" dirty="0" smtClean="0"/>
              <a:t>Event Hubs in Action</a:t>
            </a:r>
            <a:endParaRPr lang="en-US" dirty="0"/>
          </a:p>
        </p:txBody>
      </p:sp>
      <p:sp>
        <p:nvSpPr>
          <p:cNvPr id="4" name="Subtitle 2"/>
          <p:cNvSpPr txBox="1">
            <a:spLocks/>
          </p:cNvSpPr>
          <p:nvPr/>
        </p:nvSpPr>
        <p:spPr>
          <a:xfrm>
            <a:off x="340827" y="3802582"/>
            <a:ext cx="11255709" cy="686970"/>
          </a:xfrm>
          <a:prstGeom prst="rect">
            <a:avLst/>
          </a:prstGeom>
        </p:spPr>
        <p:txBody>
          <a:bodyPr vert="horz" lIns="91440" tIns="45720" rIns="91440" bIns="45720" rtlCol="0">
            <a:normAutofit/>
          </a:bodyPr>
          <a:lstStyle>
            <a:lvl1pPr marL="0" indent="0" algn="l" defTabSz="932597" rtl="0" eaLnBrk="1" latinLnBrk="0" hangingPunct="1">
              <a:lnSpc>
                <a:spcPct val="90000"/>
              </a:lnSpc>
              <a:spcBef>
                <a:spcPts val="1020"/>
              </a:spcBef>
              <a:buFont typeface="Arial" panose="020B0604020202020204" pitchFamily="34" charset="0"/>
              <a:buNone/>
              <a:defRPr sz="3672" kern="1200">
                <a:solidFill>
                  <a:schemeClr val="tx1"/>
                </a:solidFill>
                <a:latin typeface="+mn-lt"/>
                <a:ea typeface="+mn-ea"/>
                <a:cs typeface="+mn-cs"/>
              </a:defRPr>
            </a:lvl1pPr>
            <a:lvl2pPr marL="466298" indent="0" algn="ctr" defTabSz="932597" rtl="0" eaLnBrk="1" latinLnBrk="0" hangingPunct="1">
              <a:lnSpc>
                <a:spcPct val="90000"/>
              </a:lnSpc>
              <a:spcBef>
                <a:spcPts val="510"/>
              </a:spcBef>
              <a:buFont typeface="Arial" panose="020B0604020202020204" pitchFamily="34" charset="0"/>
              <a:buNone/>
              <a:defRPr sz="2040" kern="1200">
                <a:solidFill>
                  <a:schemeClr val="bg1"/>
                </a:solidFill>
                <a:latin typeface="+mn-lt"/>
                <a:ea typeface="+mn-ea"/>
                <a:cs typeface="+mn-cs"/>
              </a:defRPr>
            </a:lvl2pPr>
            <a:lvl3pPr marL="932597" indent="0" algn="ctr" defTabSz="932597" rtl="0" eaLnBrk="1" latinLnBrk="0" hangingPunct="1">
              <a:lnSpc>
                <a:spcPct val="90000"/>
              </a:lnSpc>
              <a:spcBef>
                <a:spcPts val="510"/>
              </a:spcBef>
              <a:buFont typeface="Arial" panose="020B0604020202020204" pitchFamily="34" charset="0"/>
              <a:buNone/>
              <a:defRPr sz="1836" kern="1200">
                <a:solidFill>
                  <a:schemeClr val="bg1"/>
                </a:solidFill>
                <a:latin typeface="+mn-lt"/>
                <a:ea typeface="+mn-ea"/>
                <a:cs typeface="+mn-cs"/>
              </a:defRPr>
            </a:lvl3pPr>
            <a:lvl4pPr marL="1398895" indent="0" algn="ctr" defTabSz="932597" rtl="0" eaLnBrk="1" latinLnBrk="0" hangingPunct="1">
              <a:lnSpc>
                <a:spcPct val="90000"/>
              </a:lnSpc>
              <a:spcBef>
                <a:spcPts val="510"/>
              </a:spcBef>
              <a:buFont typeface="Arial" panose="020B0604020202020204" pitchFamily="34" charset="0"/>
              <a:buNone/>
              <a:defRPr sz="1632" kern="1200">
                <a:solidFill>
                  <a:schemeClr val="bg1"/>
                </a:solidFill>
                <a:latin typeface="+mn-lt"/>
                <a:ea typeface="+mn-ea"/>
                <a:cs typeface="+mn-cs"/>
              </a:defRPr>
            </a:lvl4pPr>
            <a:lvl5pPr marL="1865193" indent="0" algn="ctr" defTabSz="932597" rtl="0" eaLnBrk="1" latinLnBrk="0" hangingPunct="1">
              <a:lnSpc>
                <a:spcPct val="90000"/>
              </a:lnSpc>
              <a:spcBef>
                <a:spcPts val="510"/>
              </a:spcBef>
              <a:buFont typeface="Arial" panose="020B0604020202020204" pitchFamily="34" charset="0"/>
              <a:buNone/>
              <a:defRPr sz="1632" kern="1200">
                <a:solidFill>
                  <a:schemeClr val="bg1"/>
                </a:solidFill>
                <a:latin typeface="+mn-lt"/>
                <a:ea typeface="+mn-ea"/>
                <a:cs typeface="+mn-cs"/>
              </a:defRPr>
            </a:lvl5pPr>
            <a:lvl6pPr marL="2331491" indent="0" algn="ctr" defTabSz="932597" rtl="0" eaLnBrk="1" latinLnBrk="0" hangingPunct="1">
              <a:lnSpc>
                <a:spcPct val="90000"/>
              </a:lnSpc>
              <a:spcBef>
                <a:spcPts val="510"/>
              </a:spcBef>
              <a:buFont typeface="Arial" panose="020B0604020202020204" pitchFamily="34" charset="0"/>
              <a:buNone/>
              <a:defRPr sz="1632" kern="1200">
                <a:solidFill>
                  <a:schemeClr val="tx1"/>
                </a:solidFill>
                <a:latin typeface="+mn-lt"/>
                <a:ea typeface="+mn-ea"/>
                <a:cs typeface="+mn-cs"/>
              </a:defRPr>
            </a:lvl6pPr>
            <a:lvl7pPr marL="2797790" indent="0" algn="ctr" defTabSz="932597" rtl="0" eaLnBrk="1" latinLnBrk="0" hangingPunct="1">
              <a:lnSpc>
                <a:spcPct val="90000"/>
              </a:lnSpc>
              <a:spcBef>
                <a:spcPts val="510"/>
              </a:spcBef>
              <a:buFont typeface="Arial" panose="020B0604020202020204" pitchFamily="34" charset="0"/>
              <a:buNone/>
              <a:defRPr sz="1632" kern="1200">
                <a:solidFill>
                  <a:schemeClr val="tx1"/>
                </a:solidFill>
                <a:latin typeface="+mn-lt"/>
                <a:ea typeface="+mn-ea"/>
                <a:cs typeface="+mn-cs"/>
              </a:defRPr>
            </a:lvl7pPr>
            <a:lvl8pPr marL="3264088" indent="0" algn="ctr" defTabSz="932597" rtl="0" eaLnBrk="1" latinLnBrk="0" hangingPunct="1">
              <a:lnSpc>
                <a:spcPct val="90000"/>
              </a:lnSpc>
              <a:spcBef>
                <a:spcPts val="510"/>
              </a:spcBef>
              <a:buFont typeface="Arial" panose="020B0604020202020204" pitchFamily="34" charset="0"/>
              <a:buNone/>
              <a:defRPr sz="1632" kern="1200">
                <a:solidFill>
                  <a:schemeClr val="tx1"/>
                </a:solidFill>
                <a:latin typeface="+mn-lt"/>
                <a:ea typeface="+mn-ea"/>
                <a:cs typeface="+mn-cs"/>
              </a:defRPr>
            </a:lvl8pPr>
            <a:lvl9pPr marL="3730386" indent="0" algn="ctr" defTabSz="932597" rtl="0" eaLnBrk="1" latinLnBrk="0" hangingPunct="1">
              <a:lnSpc>
                <a:spcPct val="90000"/>
              </a:lnSpc>
              <a:spcBef>
                <a:spcPts val="510"/>
              </a:spcBef>
              <a:buFont typeface="Arial" panose="020B0604020202020204" pitchFamily="34" charset="0"/>
              <a:buNone/>
              <a:defRPr sz="1632" kern="1200">
                <a:solidFill>
                  <a:schemeClr val="tx1"/>
                </a:solidFill>
                <a:latin typeface="+mn-lt"/>
                <a:ea typeface="+mn-ea"/>
                <a:cs typeface="+mn-cs"/>
              </a:defRPr>
            </a:lvl9pPr>
          </a:lstStyle>
          <a:p>
            <a:pPr marL="0" marR="0" lvl="0" indent="0" algn="l" defTabSz="932597" rtl="0" eaLnBrk="1" fontAlgn="auto" latinLnBrk="0" hangingPunct="1">
              <a:lnSpc>
                <a:spcPct val="90000"/>
              </a:lnSpc>
              <a:spcBef>
                <a:spcPts val="1020"/>
              </a:spcBef>
              <a:spcAft>
                <a:spcPts val="0"/>
              </a:spcAft>
              <a:buClrTx/>
              <a:buSzTx/>
              <a:buFont typeface="Arial" panose="020B0604020202020204" pitchFamily="34" charset="0"/>
              <a:buNone/>
              <a:tabLst/>
              <a:defRPr/>
            </a:pPr>
            <a:r>
              <a:rPr kumimoji="0" lang="en-US" sz="3672" b="0" i="0" u="none" strike="noStrike" kern="1200" cap="none" spc="0" normalizeH="0" baseline="0" noProof="0" smtClean="0">
                <a:ln>
                  <a:noFill/>
                </a:ln>
                <a:solidFill>
                  <a:srgbClr val="FFFFFF"/>
                </a:solidFill>
                <a:effectLst/>
                <a:uLnTx/>
                <a:uFillTx/>
                <a:latin typeface="Segoe UI"/>
                <a:ea typeface="+mn-ea"/>
                <a:cs typeface="+mn-cs"/>
              </a:rPr>
              <a:t>Enter – THE LIGHTHOUSE…….</a:t>
            </a:r>
            <a:endParaRPr kumimoji="0" lang="en-US" sz="3672" b="0"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31022492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Machine Learning</a:t>
            </a:r>
            <a:endParaRPr lang="en-US" dirty="0"/>
          </a:p>
        </p:txBody>
      </p:sp>
    </p:spTree>
    <p:extLst>
      <p:ext uri="{BB962C8B-B14F-4D97-AF65-F5344CB8AC3E}">
        <p14:creationId xmlns:p14="http://schemas.microsoft.com/office/powerpoint/2010/main" val="1963011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a:t>Microsoft &amp; Machine Learning</a:t>
            </a:r>
            <a:br>
              <a:rPr lang="en-AU" dirty="0"/>
            </a:br>
            <a:r>
              <a:rPr lang="en-AU" sz="3600" dirty="0"/>
              <a:t>15 years of realizing </a:t>
            </a:r>
            <a:r>
              <a:rPr lang="en-AU" sz="3600" dirty="0" smtClean="0"/>
              <a:t>innovation</a:t>
            </a:r>
            <a:endParaRPr lang="en-AU" sz="4400" dirty="0"/>
          </a:p>
        </p:txBody>
      </p:sp>
      <p:sp>
        <p:nvSpPr>
          <p:cNvPr id="99" name="Rectangle 98"/>
          <p:cNvSpPr/>
          <p:nvPr/>
        </p:nvSpPr>
        <p:spPr>
          <a:xfrm>
            <a:off x="1854199" y="5179448"/>
            <a:ext cx="10582276" cy="1518215"/>
          </a:xfrm>
          <a:prstGeom prst="rect">
            <a:avLst/>
          </a:prstGeom>
          <a:solidFill>
            <a:srgbClr val="000000">
              <a:alpha val="20000"/>
            </a:srgbClr>
          </a:solidFill>
          <a:ln>
            <a:noFill/>
            <a:headEnd type="none" w="med" len="med"/>
            <a:tailEnd type="none" w="med" len="med"/>
          </a:ln>
          <a:effectLst/>
        </p:spPr>
        <p:txBody>
          <a:bodyPr vert="horz" wrap="square" lIns="91440" tIns="91440" rIns="182880" bIns="46609" numCol="1" rtlCol="0" anchor="ctr" anchorCtr="0" compatLnSpc="1">
            <a:prstTxWarp prst="textNoShape">
              <a:avLst/>
            </a:prstTxWarp>
          </a:bodyPr>
          <a:lstStyle/>
          <a:p>
            <a:pPr algn="r" defTabSz="931920" fontAlgn="base">
              <a:spcBef>
                <a:spcPts val="1200"/>
              </a:spcBef>
              <a:spcAft>
                <a:spcPts val="1200"/>
              </a:spcAft>
            </a:pPr>
            <a:endParaRPr lang="en-GB" sz="2800" i="1" kern="0" dirty="0">
              <a:solidFill>
                <a:schemeClr val="bg1"/>
              </a:solidFill>
              <a:latin typeface="+mj-lt"/>
            </a:endParaRPr>
          </a:p>
        </p:txBody>
      </p:sp>
      <p:sp>
        <p:nvSpPr>
          <p:cNvPr id="51" name="Rectangle 50"/>
          <p:cNvSpPr/>
          <p:nvPr/>
        </p:nvSpPr>
        <p:spPr bwMode="auto">
          <a:xfrm>
            <a:off x="3786456"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US" sz="1600" dirty="0">
                <a:solidFill>
                  <a:schemeClr val="tx1"/>
                </a:solidFill>
              </a:rPr>
              <a:t>SQL Server enables </a:t>
            </a:r>
            <a:r>
              <a:rPr lang="en-US" sz="1600" dirty="0" smtClean="0">
                <a:solidFill>
                  <a:schemeClr val="tx1"/>
                </a:solidFill>
              </a:rPr>
              <a:t/>
            </a:r>
            <a:br>
              <a:rPr lang="en-US" sz="1600" dirty="0" smtClean="0">
                <a:solidFill>
                  <a:schemeClr val="tx1"/>
                </a:solidFill>
              </a:rPr>
            </a:br>
            <a:r>
              <a:rPr lang="en-US" sz="1600" dirty="0" smtClean="0">
                <a:solidFill>
                  <a:schemeClr val="tx1"/>
                </a:solidFill>
              </a:rPr>
              <a:t>data mining</a:t>
            </a:r>
            <a:endParaRPr lang="en-IN" sz="1600" dirty="0">
              <a:solidFill>
                <a:schemeClr val="tx1"/>
              </a:solidFill>
              <a:ea typeface="Segoe UI" pitchFamily="34" charset="0"/>
              <a:cs typeface="Segoe UI" pitchFamily="34" charset="0"/>
            </a:endParaRPr>
          </a:p>
        </p:txBody>
      </p:sp>
      <p:sp>
        <p:nvSpPr>
          <p:cNvPr id="52" name="Rectangle 51"/>
          <p:cNvSpPr/>
          <p:nvPr/>
        </p:nvSpPr>
        <p:spPr bwMode="auto">
          <a:xfrm>
            <a:off x="415238"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IN" sz="1600" dirty="0">
                <a:solidFill>
                  <a:schemeClr val="tx1"/>
                </a:solidFill>
                <a:ea typeface="Segoe UI" pitchFamily="34" charset="0"/>
                <a:cs typeface="Segoe UI" pitchFamily="34" charset="0"/>
              </a:rPr>
              <a:t>Computers </a:t>
            </a:r>
            <a:r>
              <a:rPr lang="en-IN" sz="1600" dirty="0" smtClean="0">
                <a:solidFill>
                  <a:schemeClr val="tx1"/>
                </a:solidFill>
                <a:ea typeface="Segoe UI" pitchFamily="34" charset="0"/>
                <a:cs typeface="Segoe UI" pitchFamily="34" charset="0"/>
              </a:rPr>
              <a:t>work on users behalf, filtering junk email</a:t>
            </a:r>
            <a:endParaRPr lang="en-IN" sz="1600" dirty="0">
              <a:solidFill>
                <a:schemeClr val="tx1"/>
              </a:solidFill>
              <a:ea typeface="Segoe UI" pitchFamily="34" charset="0"/>
              <a:cs typeface="Segoe UI" pitchFamily="34" charset="0"/>
            </a:endParaRPr>
          </a:p>
        </p:txBody>
      </p:sp>
      <p:sp>
        <p:nvSpPr>
          <p:cNvPr id="53" name="Rectangle 52"/>
          <p:cNvSpPr/>
          <p:nvPr/>
        </p:nvSpPr>
        <p:spPr bwMode="auto">
          <a:xfrm>
            <a:off x="7157674"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IN" sz="1600" dirty="0">
                <a:solidFill>
                  <a:schemeClr val="tx1"/>
                </a:solidFill>
                <a:ea typeface="Segoe UI" pitchFamily="34" charset="0"/>
                <a:cs typeface="Segoe UI" pitchFamily="34" charset="0"/>
              </a:rPr>
              <a:t>Microsoft Kinect </a:t>
            </a:r>
            <a:r>
              <a:rPr lang="en-IN" sz="1600" dirty="0" smtClean="0">
                <a:solidFill>
                  <a:schemeClr val="tx1"/>
                </a:solidFill>
                <a:ea typeface="Segoe UI" pitchFamily="34" charset="0"/>
                <a:cs typeface="Segoe UI" pitchFamily="34" charset="0"/>
              </a:rPr>
              <a:t>can watch users gestures</a:t>
            </a:r>
            <a:endParaRPr lang="en-IN" sz="1600" dirty="0">
              <a:solidFill>
                <a:schemeClr val="tx1"/>
              </a:solidFill>
              <a:ea typeface="Segoe UI" pitchFamily="34" charset="0"/>
              <a:cs typeface="Segoe UI" pitchFamily="34" charset="0"/>
            </a:endParaRPr>
          </a:p>
        </p:txBody>
      </p:sp>
      <p:sp>
        <p:nvSpPr>
          <p:cNvPr id="54" name="Rectangle 53"/>
          <p:cNvSpPr/>
          <p:nvPr/>
        </p:nvSpPr>
        <p:spPr bwMode="auto">
          <a:xfrm>
            <a:off x="10528890"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IN" sz="1600" dirty="0">
                <a:solidFill>
                  <a:schemeClr val="tx1"/>
                </a:solidFill>
                <a:ea typeface="Segoe UI" pitchFamily="34" charset="0"/>
                <a:cs typeface="Segoe UI" pitchFamily="34" charset="0"/>
              </a:rPr>
              <a:t>Microsoft launches </a:t>
            </a:r>
            <a:r>
              <a:rPr lang="en-IN" sz="1600" dirty="0" smtClean="0">
                <a:solidFill>
                  <a:schemeClr val="tx1"/>
                </a:solidFill>
                <a:ea typeface="Segoe UI" pitchFamily="34" charset="0"/>
                <a:cs typeface="Segoe UI" pitchFamily="34" charset="0"/>
              </a:rPr>
              <a:t/>
            </a:r>
            <a:br>
              <a:rPr lang="en-IN" sz="1600" dirty="0" smtClean="0">
                <a:solidFill>
                  <a:schemeClr val="tx1"/>
                </a:solidFill>
                <a:ea typeface="Segoe UI" pitchFamily="34" charset="0"/>
                <a:cs typeface="Segoe UI" pitchFamily="34" charset="0"/>
              </a:rPr>
            </a:br>
            <a:r>
              <a:rPr lang="en-IN" sz="1600" dirty="0" smtClean="0">
                <a:solidFill>
                  <a:schemeClr val="tx1"/>
                </a:solidFill>
                <a:ea typeface="Segoe UI" pitchFamily="34" charset="0"/>
                <a:cs typeface="Segoe UI" pitchFamily="34" charset="0"/>
              </a:rPr>
              <a:t>Azure Machine Learning</a:t>
            </a:r>
            <a:endParaRPr lang="en-IN" sz="1600" dirty="0">
              <a:solidFill>
                <a:schemeClr val="tx1"/>
              </a:solidFill>
              <a:ea typeface="Segoe UI" pitchFamily="34" charset="0"/>
              <a:cs typeface="Segoe UI" pitchFamily="34" charset="0"/>
            </a:endParaRPr>
          </a:p>
        </p:txBody>
      </p:sp>
      <p:sp>
        <p:nvSpPr>
          <p:cNvPr id="55" name="Rectangle 54"/>
          <p:cNvSpPr/>
          <p:nvPr/>
        </p:nvSpPr>
        <p:spPr bwMode="auto">
          <a:xfrm>
            <a:off x="2100847"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a:r>
              <a:rPr lang="en-US" sz="1600" dirty="0"/>
              <a:t> Microsoft search engine built with machine learning</a:t>
            </a:r>
          </a:p>
        </p:txBody>
      </p:sp>
      <p:sp>
        <p:nvSpPr>
          <p:cNvPr id="56" name="Rectangle 55"/>
          <p:cNvSpPr/>
          <p:nvPr/>
        </p:nvSpPr>
        <p:spPr bwMode="auto">
          <a:xfrm>
            <a:off x="5472065"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IN" sz="1600" dirty="0">
                <a:solidFill>
                  <a:schemeClr val="tx1"/>
                </a:solidFill>
                <a:ea typeface="Segoe UI" pitchFamily="34" charset="0"/>
                <a:cs typeface="Segoe UI" pitchFamily="34" charset="0"/>
              </a:rPr>
              <a:t>Bing Maps ships with ML traffic-prediction service</a:t>
            </a:r>
          </a:p>
        </p:txBody>
      </p:sp>
      <p:sp>
        <p:nvSpPr>
          <p:cNvPr id="57" name="Rectangle 56"/>
          <p:cNvSpPr/>
          <p:nvPr/>
        </p:nvSpPr>
        <p:spPr bwMode="auto">
          <a:xfrm>
            <a:off x="8843283" y="2771834"/>
            <a:ext cx="1463040" cy="1617286"/>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73152" rIns="45720" bIns="45720" numCol="1" spcCol="0" rtlCol="0" fromWordArt="0" anchor="t" anchorCtr="0" forceAA="0" compatLnSpc="1">
            <a:prstTxWarp prst="textNoShape">
              <a:avLst/>
            </a:prstTxWarp>
            <a:noAutofit/>
          </a:bodyPr>
          <a:lstStyle/>
          <a:p>
            <a:pPr algn="ctr" defTabSz="932472" fontAlgn="base">
              <a:spcBef>
                <a:spcPts val="600"/>
              </a:spcBef>
              <a:spcAft>
                <a:spcPct val="0"/>
              </a:spcAft>
            </a:pPr>
            <a:r>
              <a:rPr lang="en-IN" sz="1600" dirty="0">
                <a:solidFill>
                  <a:schemeClr val="tx1"/>
                </a:solidFill>
                <a:ea typeface="Segoe UI" pitchFamily="34" charset="0"/>
                <a:cs typeface="Segoe UI" pitchFamily="34" charset="0"/>
              </a:rPr>
              <a:t>Successful, </a:t>
            </a:r>
            <a:r>
              <a:rPr lang="en-IN" sz="1600" dirty="0" smtClean="0">
                <a:solidFill>
                  <a:schemeClr val="tx1"/>
                </a:solidFill>
                <a:ea typeface="Segoe UI" pitchFamily="34" charset="0"/>
                <a:cs typeface="Segoe UI" pitchFamily="34" charset="0"/>
              </a:rPr>
              <a:t>real-time</a:t>
            </a:r>
            <a:r>
              <a:rPr lang="en-IN" sz="1600" dirty="0">
                <a:solidFill>
                  <a:schemeClr val="tx1"/>
                </a:solidFill>
                <a:ea typeface="Segoe UI" pitchFamily="34" charset="0"/>
                <a:cs typeface="Segoe UI" pitchFamily="34" charset="0"/>
              </a:rPr>
              <a:t>, speech-to-speech translation</a:t>
            </a:r>
          </a:p>
        </p:txBody>
      </p:sp>
      <p:sp>
        <p:nvSpPr>
          <p:cNvPr id="100" name="Rounded Rectangle 99"/>
          <p:cNvSpPr/>
          <p:nvPr/>
        </p:nvSpPr>
        <p:spPr bwMode="auto">
          <a:xfrm>
            <a:off x="1317348" y="5695950"/>
            <a:ext cx="3270527" cy="894232"/>
          </a:xfrm>
          <a:prstGeom prst="roundRect">
            <a:avLst>
              <a:gd name="adj" fmla="val 50000"/>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48640" tIns="146304" rIns="91440" bIns="146304" numCol="1" spcCol="0" rtlCol="0" fromWordArt="0" anchor="ctr" anchorCtr="0" forceAA="0" compatLnSpc="1">
            <a:prstTxWarp prst="textNoShape">
              <a:avLst/>
            </a:prstTxWarp>
            <a:noAutofit/>
          </a:bodyPr>
          <a:lstStyle/>
          <a:p>
            <a:pPr lvl="0" defTabSz="931920" fontAlgn="base">
              <a:spcBef>
                <a:spcPct val="0"/>
              </a:spcBef>
              <a:spcAft>
                <a:spcPct val="0"/>
              </a:spcAft>
            </a:pPr>
            <a:r>
              <a:rPr lang="en-GB" b="1" kern="0" dirty="0">
                <a:solidFill>
                  <a:schemeClr val="tx1"/>
                </a:solidFill>
              </a:rPr>
              <a:t>John Platt, </a:t>
            </a:r>
            <a:r>
              <a:rPr lang="en-GB" kern="0" dirty="0">
                <a:solidFill>
                  <a:schemeClr val="tx1"/>
                </a:solidFill>
              </a:rPr>
              <a:t/>
            </a:r>
            <a:br>
              <a:rPr lang="en-GB" kern="0" dirty="0">
                <a:solidFill>
                  <a:schemeClr val="tx1"/>
                </a:solidFill>
              </a:rPr>
            </a:br>
            <a:r>
              <a:rPr lang="en-GB" sz="1400" kern="0" dirty="0">
                <a:solidFill>
                  <a:schemeClr val="tx1"/>
                </a:solidFill>
              </a:rPr>
              <a:t>Distinguished scientist at Microsoft Research</a:t>
            </a:r>
          </a:p>
        </p:txBody>
      </p:sp>
      <p:pic>
        <p:nvPicPr>
          <p:cNvPr id="101" name="Picture 100"/>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6389" y="5179448"/>
            <a:ext cx="1567811" cy="1526550"/>
          </a:xfrm>
          <a:prstGeom prst="rect">
            <a:avLst/>
          </a:prstGeom>
          <a:noFill/>
          <a:ln>
            <a:noFill/>
          </a:ln>
        </p:spPr>
      </p:pic>
      <p:sp>
        <p:nvSpPr>
          <p:cNvPr id="50" name="Rectangle 49"/>
          <p:cNvSpPr/>
          <p:nvPr/>
        </p:nvSpPr>
        <p:spPr bwMode="auto">
          <a:xfrm>
            <a:off x="1133041"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58" name="Oval 57"/>
          <p:cNvSpPr/>
          <p:nvPr/>
        </p:nvSpPr>
        <p:spPr bwMode="auto">
          <a:xfrm>
            <a:off x="1081458" y="2712343"/>
            <a:ext cx="130598" cy="114643"/>
          </a:xfrm>
          <a:prstGeom prst="ellipse">
            <a:avLst/>
          </a:prstGeom>
          <a:solidFill>
            <a:schemeClr val="tx1"/>
          </a:solidFill>
          <a:ln>
            <a:solidFill>
              <a:srgbClr val="00BCF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59" name="Rectangle 58"/>
          <p:cNvSpPr/>
          <p:nvPr/>
        </p:nvSpPr>
        <p:spPr bwMode="auto">
          <a:xfrm>
            <a:off x="11246694" y="2402327"/>
            <a:ext cx="27432" cy="42433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60" name="Oval 59"/>
          <p:cNvSpPr/>
          <p:nvPr/>
        </p:nvSpPr>
        <p:spPr bwMode="auto">
          <a:xfrm>
            <a:off x="11195111" y="2712343"/>
            <a:ext cx="130598" cy="114643"/>
          </a:xfrm>
          <a:prstGeom prst="ellipse">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2" name="Rectangle 101"/>
          <p:cNvSpPr/>
          <p:nvPr/>
        </p:nvSpPr>
        <p:spPr bwMode="auto">
          <a:xfrm>
            <a:off x="9561086"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3" name="Oval 102"/>
          <p:cNvSpPr/>
          <p:nvPr/>
        </p:nvSpPr>
        <p:spPr bwMode="auto">
          <a:xfrm>
            <a:off x="9509503" y="2712343"/>
            <a:ext cx="130598" cy="114643"/>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4" name="Rectangle 103"/>
          <p:cNvSpPr/>
          <p:nvPr/>
        </p:nvSpPr>
        <p:spPr bwMode="auto">
          <a:xfrm>
            <a:off x="7875477"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5" name="Oval 104"/>
          <p:cNvSpPr/>
          <p:nvPr/>
        </p:nvSpPr>
        <p:spPr bwMode="auto">
          <a:xfrm>
            <a:off x="7823894" y="2712343"/>
            <a:ext cx="130598" cy="114643"/>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6" name="Rectangle 105"/>
          <p:cNvSpPr/>
          <p:nvPr/>
        </p:nvSpPr>
        <p:spPr bwMode="auto">
          <a:xfrm>
            <a:off x="6189868"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7" name="Oval 106"/>
          <p:cNvSpPr/>
          <p:nvPr/>
        </p:nvSpPr>
        <p:spPr bwMode="auto">
          <a:xfrm>
            <a:off x="6138285" y="2712343"/>
            <a:ext cx="130598" cy="114643"/>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8" name="Rectangle 107"/>
          <p:cNvSpPr/>
          <p:nvPr/>
        </p:nvSpPr>
        <p:spPr bwMode="auto">
          <a:xfrm>
            <a:off x="4504259"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09" name="Oval 108"/>
          <p:cNvSpPr/>
          <p:nvPr/>
        </p:nvSpPr>
        <p:spPr bwMode="auto">
          <a:xfrm>
            <a:off x="4452676" y="2712343"/>
            <a:ext cx="130598" cy="114643"/>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10" name="Rectangle 109"/>
          <p:cNvSpPr/>
          <p:nvPr/>
        </p:nvSpPr>
        <p:spPr bwMode="auto">
          <a:xfrm>
            <a:off x="2818650" y="2402327"/>
            <a:ext cx="27432" cy="424331"/>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11" name="Oval 110"/>
          <p:cNvSpPr/>
          <p:nvPr/>
        </p:nvSpPr>
        <p:spPr bwMode="auto">
          <a:xfrm>
            <a:off x="2767067" y="2712343"/>
            <a:ext cx="130598" cy="114643"/>
          </a:xfrm>
          <a:prstGeom prst="ellipse">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IN" sz="2800" dirty="0">
              <a:solidFill>
                <a:schemeClr val="bg1"/>
              </a:solidFill>
              <a:latin typeface="+mj-lt"/>
              <a:ea typeface="Segoe UI" pitchFamily="34" charset="0"/>
              <a:cs typeface="Segoe UI" pitchFamily="34" charset="0"/>
            </a:endParaRPr>
          </a:p>
        </p:txBody>
      </p:sp>
      <p:sp>
        <p:nvSpPr>
          <p:cNvPr id="112" name="Right Arrow 111"/>
          <p:cNvSpPr/>
          <p:nvPr/>
        </p:nvSpPr>
        <p:spPr bwMode="auto">
          <a:xfrm>
            <a:off x="-13063" y="2076046"/>
            <a:ext cx="12327215" cy="326281"/>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ln>
                <a:solidFill>
                  <a:schemeClr val="bg1">
                    <a:alpha val="0"/>
                  </a:schemeClr>
                </a:solidFill>
              </a:ln>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599132"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1999</a:t>
            </a:r>
            <a:endParaRPr lang="en-US" sz="2400" dirty="0">
              <a:solidFill>
                <a:schemeClr val="bg1"/>
              </a:solidFill>
              <a:latin typeface="+mj-lt"/>
              <a:ea typeface="Segoe UI" pitchFamily="34" charset="0"/>
              <a:cs typeface="Segoe UI" pitchFamily="34" charset="0"/>
            </a:endParaRPr>
          </a:p>
        </p:txBody>
      </p:sp>
      <p:sp>
        <p:nvSpPr>
          <p:cNvPr id="114" name="Rectangle 113"/>
          <p:cNvSpPr/>
          <p:nvPr/>
        </p:nvSpPr>
        <p:spPr bwMode="auto">
          <a:xfrm>
            <a:off x="9027177"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2012</a:t>
            </a:r>
            <a:endParaRPr lang="en-US" sz="2400" dirty="0">
              <a:solidFill>
                <a:schemeClr val="bg1"/>
              </a:solidFill>
              <a:latin typeface="+mj-lt"/>
              <a:ea typeface="Segoe UI" pitchFamily="34" charset="0"/>
              <a:cs typeface="Segoe UI" pitchFamily="34" charset="0"/>
            </a:endParaRPr>
          </a:p>
        </p:txBody>
      </p:sp>
      <p:sp>
        <p:nvSpPr>
          <p:cNvPr id="115" name="Rectangle 114"/>
          <p:cNvSpPr/>
          <p:nvPr/>
        </p:nvSpPr>
        <p:spPr bwMode="auto">
          <a:xfrm>
            <a:off x="5655959"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2008</a:t>
            </a:r>
            <a:endParaRPr lang="en-US" sz="2400" dirty="0">
              <a:solidFill>
                <a:schemeClr val="bg1"/>
              </a:solidFill>
              <a:latin typeface="+mj-lt"/>
              <a:ea typeface="Segoe UI" pitchFamily="34" charset="0"/>
              <a:cs typeface="Segoe UI" pitchFamily="34" charset="0"/>
            </a:endParaRPr>
          </a:p>
        </p:txBody>
      </p:sp>
      <p:sp>
        <p:nvSpPr>
          <p:cNvPr id="116" name="Rectangle 115"/>
          <p:cNvSpPr/>
          <p:nvPr/>
        </p:nvSpPr>
        <p:spPr bwMode="auto">
          <a:xfrm>
            <a:off x="2284741"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2004</a:t>
            </a:r>
            <a:endParaRPr lang="en-US" sz="2400" dirty="0">
              <a:solidFill>
                <a:schemeClr val="bg1"/>
              </a:solidFill>
              <a:latin typeface="+mj-lt"/>
              <a:ea typeface="Segoe UI" pitchFamily="34" charset="0"/>
              <a:cs typeface="Segoe UI" pitchFamily="34" charset="0"/>
            </a:endParaRPr>
          </a:p>
        </p:txBody>
      </p:sp>
      <p:sp>
        <p:nvSpPr>
          <p:cNvPr id="117" name="Rectangle 116"/>
          <p:cNvSpPr/>
          <p:nvPr/>
        </p:nvSpPr>
        <p:spPr bwMode="auto">
          <a:xfrm>
            <a:off x="10712785" y="2047009"/>
            <a:ext cx="1095251" cy="36576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tx1"/>
                </a:solidFill>
                <a:latin typeface="+mj-lt"/>
                <a:ea typeface="Segoe UI" pitchFamily="34" charset="0"/>
                <a:cs typeface="Segoe UI" pitchFamily="34" charset="0"/>
              </a:rPr>
              <a:t>2014</a:t>
            </a:r>
            <a:endParaRPr lang="en-US" sz="2400" dirty="0">
              <a:solidFill>
                <a:schemeClr val="tx1"/>
              </a:solidFill>
              <a:latin typeface="+mj-lt"/>
              <a:ea typeface="Segoe UI" pitchFamily="34" charset="0"/>
              <a:cs typeface="Segoe UI" pitchFamily="34" charset="0"/>
            </a:endParaRPr>
          </a:p>
        </p:txBody>
      </p:sp>
      <p:sp>
        <p:nvSpPr>
          <p:cNvPr id="118" name="Rectangle 117"/>
          <p:cNvSpPr/>
          <p:nvPr/>
        </p:nvSpPr>
        <p:spPr bwMode="auto">
          <a:xfrm>
            <a:off x="7341568"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2010</a:t>
            </a:r>
            <a:endParaRPr lang="en-US" sz="2400" dirty="0">
              <a:solidFill>
                <a:schemeClr val="bg1"/>
              </a:solidFill>
              <a:latin typeface="+mj-lt"/>
              <a:ea typeface="Segoe UI" pitchFamily="34" charset="0"/>
              <a:cs typeface="Segoe UI" pitchFamily="34" charset="0"/>
            </a:endParaRPr>
          </a:p>
        </p:txBody>
      </p:sp>
      <p:sp>
        <p:nvSpPr>
          <p:cNvPr id="119" name="Rectangle 118"/>
          <p:cNvSpPr/>
          <p:nvPr/>
        </p:nvSpPr>
        <p:spPr bwMode="auto">
          <a:xfrm>
            <a:off x="3970350" y="2047009"/>
            <a:ext cx="1095251" cy="36576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smtClean="0">
                <a:solidFill>
                  <a:schemeClr val="bg1"/>
                </a:solidFill>
                <a:latin typeface="+mj-lt"/>
                <a:ea typeface="Segoe UI" pitchFamily="34" charset="0"/>
                <a:cs typeface="Segoe UI" pitchFamily="34" charset="0"/>
              </a:rPr>
              <a:t>2005</a:t>
            </a:r>
            <a:endParaRPr lang="en-US" sz="2400" dirty="0">
              <a:solidFill>
                <a:schemeClr val="bg1"/>
              </a:solidFill>
              <a:latin typeface="+mj-lt"/>
              <a:ea typeface="Segoe UI" pitchFamily="34" charset="0"/>
              <a:cs typeface="Segoe UI" pitchFamily="34" charset="0"/>
            </a:endParaRPr>
          </a:p>
        </p:txBody>
      </p:sp>
      <p:sp>
        <p:nvSpPr>
          <p:cNvPr id="2" name="Rectangle 1"/>
          <p:cNvSpPr/>
          <p:nvPr/>
        </p:nvSpPr>
        <p:spPr>
          <a:xfrm>
            <a:off x="4924271" y="5396682"/>
            <a:ext cx="6789726" cy="10837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defTabSz="931920" fontAlgn="base">
              <a:spcBef>
                <a:spcPts val="1200"/>
              </a:spcBef>
              <a:spcAft>
                <a:spcPts val="1200"/>
              </a:spcAft>
            </a:pPr>
            <a:r>
              <a:rPr lang="en-US" sz="2800" i="1" kern="0" dirty="0" smtClean="0">
                <a:solidFill>
                  <a:srgbClr val="FFFFFF"/>
                </a:solidFill>
                <a:latin typeface="Segoe UI Light"/>
              </a:rPr>
              <a:t>Machine </a:t>
            </a:r>
            <a:r>
              <a:rPr lang="en-US" sz="2800" i="1" kern="0" dirty="0">
                <a:solidFill>
                  <a:srgbClr val="FFFFFF"/>
                </a:solidFill>
                <a:latin typeface="Segoe UI Light"/>
              </a:rPr>
              <a:t>learning is pervasive </a:t>
            </a:r>
            <a:r>
              <a:rPr lang="en-US" sz="2800" i="1" kern="0" dirty="0" smtClean="0">
                <a:solidFill>
                  <a:srgbClr val="FFFFFF"/>
                </a:solidFill>
                <a:latin typeface="Segoe UI Light"/>
              </a:rPr>
              <a:t>throughout </a:t>
            </a:r>
            <a:br>
              <a:rPr lang="en-US" sz="2800" i="1" kern="0" dirty="0" smtClean="0">
                <a:solidFill>
                  <a:srgbClr val="FFFFFF"/>
                </a:solidFill>
                <a:latin typeface="Segoe UI Light"/>
              </a:rPr>
            </a:br>
            <a:r>
              <a:rPr lang="en-US" sz="2800" i="1" kern="0" dirty="0" smtClean="0">
                <a:solidFill>
                  <a:srgbClr val="FFFFFF"/>
                </a:solidFill>
                <a:latin typeface="Segoe UI Light"/>
              </a:rPr>
              <a:t>Microsoft products.</a:t>
            </a:r>
            <a:endParaRPr lang="en-GB" sz="2800" i="1" kern="0" dirty="0">
              <a:solidFill>
                <a:srgbClr val="FFFFFF"/>
              </a:solidFill>
              <a:latin typeface="Segoe UI Light"/>
            </a:endParaRPr>
          </a:p>
        </p:txBody>
      </p:sp>
      <p:sp>
        <p:nvSpPr>
          <p:cNvPr id="35" name="Rectangle 34"/>
          <p:cNvSpPr/>
          <p:nvPr/>
        </p:nvSpPr>
        <p:spPr>
          <a:xfrm>
            <a:off x="4920627" y="5492581"/>
            <a:ext cx="906503" cy="6985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spc="-100" dirty="0" smtClean="0">
                <a:solidFill>
                  <a:schemeClr val="tx1"/>
                </a:solidFill>
                <a:latin typeface="Perpetua" panose="02020502060401020303" pitchFamily="18" charset="0"/>
              </a:rPr>
              <a:t>“</a:t>
            </a:r>
            <a:endParaRPr lang="en-US" sz="7200" spc="-100" dirty="0">
              <a:solidFill>
                <a:schemeClr val="tx1"/>
              </a:solidFill>
              <a:latin typeface="Perpetua" panose="02020502060401020303" pitchFamily="18" charset="0"/>
            </a:endParaRPr>
          </a:p>
        </p:txBody>
      </p:sp>
      <p:sp>
        <p:nvSpPr>
          <p:cNvPr id="36" name="Rectangle 35"/>
          <p:cNvSpPr/>
          <p:nvPr/>
        </p:nvSpPr>
        <p:spPr>
          <a:xfrm>
            <a:off x="11637667" y="5737515"/>
            <a:ext cx="449162" cy="1107996"/>
          </a:xfrm>
          <a:prstGeom prst="rect">
            <a:avLst/>
          </a:prstGeom>
        </p:spPr>
        <p:txBody>
          <a:bodyPr wrap="none">
            <a:spAutoFit/>
          </a:bodyPr>
          <a:lstStyle/>
          <a:p>
            <a:pPr algn="ctr"/>
            <a:r>
              <a:rPr lang="en-US" sz="6600" dirty="0">
                <a:latin typeface="Perpetua" panose="02020502060401020303" pitchFamily="18" charset="0"/>
              </a:rPr>
              <a:t>”</a:t>
            </a:r>
          </a:p>
        </p:txBody>
      </p:sp>
    </p:spTree>
    <p:extLst>
      <p:ext uri="{BB962C8B-B14F-4D97-AF65-F5344CB8AC3E}">
        <p14:creationId xmlns:p14="http://schemas.microsoft.com/office/powerpoint/2010/main" val="42468558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1408485" y="3285228"/>
            <a:ext cx="5055008" cy="286397"/>
            <a:chOff x="1408485" y="2370828"/>
            <a:chExt cx="5055008" cy="286397"/>
          </a:xfrm>
          <a:solidFill>
            <a:schemeClr val="tx1"/>
          </a:solidFill>
        </p:grpSpPr>
        <p:sp>
          <p:nvSpPr>
            <p:cNvPr id="91" name="Down Arrow 92"/>
            <p:cNvSpPr/>
            <p:nvPr/>
          </p:nvSpPr>
          <p:spPr bwMode="auto">
            <a:xfrm flipV="1">
              <a:off x="1408485" y="2370828"/>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sp>
          <p:nvSpPr>
            <p:cNvPr id="92" name="Down Arrow 92"/>
            <p:cNvSpPr/>
            <p:nvPr/>
          </p:nvSpPr>
          <p:spPr bwMode="auto">
            <a:xfrm flipV="1">
              <a:off x="3722876" y="2370828"/>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sp>
          <p:nvSpPr>
            <p:cNvPr id="93" name="Down Arrow 92"/>
            <p:cNvSpPr/>
            <p:nvPr/>
          </p:nvSpPr>
          <p:spPr bwMode="auto">
            <a:xfrm flipV="1">
              <a:off x="6006293" y="2370828"/>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grpSp>
      <p:sp>
        <p:nvSpPr>
          <p:cNvPr id="74" name="Down Arrow 92"/>
          <p:cNvSpPr/>
          <p:nvPr/>
        </p:nvSpPr>
        <p:spPr bwMode="auto">
          <a:xfrm flipV="1">
            <a:off x="2292798" y="3718351"/>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grpSp>
        <p:nvGrpSpPr>
          <p:cNvPr id="67" name="Group 66"/>
          <p:cNvGrpSpPr/>
          <p:nvPr/>
        </p:nvGrpSpPr>
        <p:grpSpPr>
          <a:xfrm>
            <a:off x="4248766" y="4991245"/>
            <a:ext cx="569965" cy="457200"/>
            <a:chOff x="4545946" y="4991245"/>
            <a:chExt cx="569965" cy="457200"/>
          </a:xfrm>
          <a:solidFill>
            <a:schemeClr val="tx1"/>
          </a:solidFill>
        </p:grpSpPr>
        <p:sp>
          <p:nvSpPr>
            <p:cNvPr id="68" name="Down Arrow 92"/>
            <p:cNvSpPr/>
            <p:nvPr/>
          </p:nvSpPr>
          <p:spPr bwMode="auto">
            <a:xfrm rot="5400000" flipV="1">
              <a:off x="4744113" y="5076646"/>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sp>
          <p:nvSpPr>
            <p:cNvPr id="69" name="Down Arrow 92"/>
            <p:cNvSpPr/>
            <p:nvPr/>
          </p:nvSpPr>
          <p:spPr bwMode="auto">
            <a:xfrm rot="16200000" flipV="1">
              <a:off x="4460545" y="5076646"/>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grpSp>
      <p:sp>
        <p:nvSpPr>
          <p:cNvPr id="14" name="Down Arrow 92"/>
          <p:cNvSpPr/>
          <p:nvPr/>
        </p:nvSpPr>
        <p:spPr bwMode="auto">
          <a:xfrm rot="5400000" flipV="1">
            <a:off x="2277776" y="5076647"/>
            <a:ext cx="457200" cy="286397"/>
          </a:xfrm>
          <a:custGeom>
            <a:avLst/>
            <a:gdLst>
              <a:gd name="connsiteX0" fmla="*/ 0 w 457200"/>
              <a:gd name="connsiteY0" fmla="*/ 271212 h 499812"/>
              <a:gd name="connsiteX1" fmla="*/ 114300 w 457200"/>
              <a:gd name="connsiteY1" fmla="*/ 271212 h 499812"/>
              <a:gd name="connsiteX2" fmla="*/ 114300 w 457200"/>
              <a:gd name="connsiteY2" fmla="*/ 0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271212 h 499812"/>
              <a:gd name="connsiteX1" fmla="*/ 114300 w 457200"/>
              <a:gd name="connsiteY1" fmla="*/ 271212 h 499812"/>
              <a:gd name="connsiteX2" fmla="*/ 114300 w 457200"/>
              <a:gd name="connsiteY2" fmla="*/ 130969 h 499812"/>
              <a:gd name="connsiteX3" fmla="*/ 342900 w 457200"/>
              <a:gd name="connsiteY3" fmla="*/ 0 h 499812"/>
              <a:gd name="connsiteX4" fmla="*/ 342900 w 457200"/>
              <a:gd name="connsiteY4" fmla="*/ 271212 h 499812"/>
              <a:gd name="connsiteX5" fmla="*/ 457200 w 457200"/>
              <a:gd name="connsiteY5" fmla="*/ 271212 h 499812"/>
              <a:gd name="connsiteX6" fmla="*/ 228600 w 457200"/>
              <a:gd name="connsiteY6" fmla="*/ 499812 h 499812"/>
              <a:gd name="connsiteX7" fmla="*/ 0 w 457200"/>
              <a:gd name="connsiteY7" fmla="*/ 271212 h 499812"/>
              <a:gd name="connsiteX0" fmla="*/ 0 w 457200"/>
              <a:gd name="connsiteY0" fmla="*/ 145006 h 373606"/>
              <a:gd name="connsiteX1" fmla="*/ 114300 w 457200"/>
              <a:gd name="connsiteY1" fmla="*/ 145006 h 373606"/>
              <a:gd name="connsiteX2" fmla="*/ 114300 w 457200"/>
              <a:gd name="connsiteY2" fmla="*/ 4763 h 373606"/>
              <a:gd name="connsiteX3" fmla="*/ 342900 w 457200"/>
              <a:gd name="connsiteY3" fmla="*/ 0 h 373606"/>
              <a:gd name="connsiteX4" fmla="*/ 342900 w 457200"/>
              <a:gd name="connsiteY4" fmla="*/ 145006 h 373606"/>
              <a:gd name="connsiteX5" fmla="*/ 457200 w 457200"/>
              <a:gd name="connsiteY5" fmla="*/ 145006 h 373606"/>
              <a:gd name="connsiteX6" fmla="*/ 228600 w 457200"/>
              <a:gd name="connsiteY6" fmla="*/ 373606 h 373606"/>
              <a:gd name="connsiteX7" fmla="*/ 0 w 457200"/>
              <a:gd name="connsiteY7" fmla="*/ 145006 h 373606"/>
              <a:gd name="connsiteX0" fmla="*/ 0 w 457200"/>
              <a:gd name="connsiteY0" fmla="*/ 142625 h 371225"/>
              <a:gd name="connsiteX1" fmla="*/ 114300 w 457200"/>
              <a:gd name="connsiteY1" fmla="*/ 142625 h 371225"/>
              <a:gd name="connsiteX2" fmla="*/ 114300 w 457200"/>
              <a:gd name="connsiteY2" fmla="*/ 2382 h 371225"/>
              <a:gd name="connsiteX3" fmla="*/ 345281 w 457200"/>
              <a:gd name="connsiteY3" fmla="*/ 0 h 371225"/>
              <a:gd name="connsiteX4" fmla="*/ 342900 w 457200"/>
              <a:gd name="connsiteY4" fmla="*/ 142625 h 371225"/>
              <a:gd name="connsiteX5" fmla="*/ 457200 w 457200"/>
              <a:gd name="connsiteY5" fmla="*/ 142625 h 371225"/>
              <a:gd name="connsiteX6" fmla="*/ 228600 w 457200"/>
              <a:gd name="connsiteY6" fmla="*/ 371225 h 371225"/>
              <a:gd name="connsiteX7" fmla="*/ 0 w 457200"/>
              <a:gd name="connsiteY7" fmla="*/ 142625 h 371225"/>
              <a:gd name="connsiteX0" fmla="*/ 0 w 457200"/>
              <a:gd name="connsiteY0" fmla="*/ 140244 h 368844"/>
              <a:gd name="connsiteX1" fmla="*/ 114300 w 457200"/>
              <a:gd name="connsiteY1" fmla="*/ 140244 h 368844"/>
              <a:gd name="connsiteX2" fmla="*/ 114300 w 457200"/>
              <a:gd name="connsiteY2" fmla="*/ 1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140244 h 368844"/>
              <a:gd name="connsiteX1" fmla="*/ 114300 w 457200"/>
              <a:gd name="connsiteY1" fmla="*/ 140244 h 368844"/>
              <a:gd name="connsiteX2" fmla="*/ 116798 w 457200"/>
              <a:gd name="connsiteY2" fmla="*/ 82447 h 368844"/>
              <a:gd name="connsiteX3" fmla="*/ 342900 w 457200"/>
              <a:gd name="connsiteY3" fmla="*/ 0 h 368844"/>
              <a:gd name="connsiteX4" fmla="*/ 342900 w 457200"/>
              <a:gd name="connsiteY4" fmla="*/ 140244 h 368844"/>
              <a:gd name="connsiteX5" fmla="*/ 457200 w 457200"/>
              <a:gd name="connsiteY5" fmla="*/ 140244 h 368844"/>
              <a:gd name="connsiteX6" fmla="*/ 228600 w 457200"/>
              <a:gd name="connsiteY6" fmla="*/ 368844 h 368844"/>
              <a:gd name="connsiteX7" fmla="*/ 0 w 457200"/>
              <a:gd name="connsiteY7" fmla="*/ 140244 h 368844"/>
              <a:gd name="connsiteX0" fmla="*/ 0 w 457200"/>
              <a:gd name="connsiteY0" fmla="*/ 60296 h 288896"/>
              <a:gd name="connsiteX1" fmla="*/ 114300 w 457200"/>
              <a:gd name="connsiteY1" fmla="*/ 60296 h 288896"/>
              <a:gd name="connsiteX2" fmla="*/ 116798 w 457200"/>
              <a:gd name="connsiteY2" fmla="*/ 2499 h 288896"/>
              <a:gd name="connsiteX3" fmla="*/ 345398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60296 h 288896"/>
              <a:gd name="connsiteX1" fmla="*/ 114300 w 457200"/>
              <a:gd name="connsiteY1" fmla="*/ 60296 h 288896"/>
              <a:gd name="connsiteX2" fmla="*/ 116798 w 457200"/>
              <a:gd name="connsiteY2" fmla="*/ 2499 h 288896"/>
              <a:gd name="connsiteX3" fmla="*/ 342900 w 457200"/>
              <a:gd name="connsiteY3" fmla="*/ 0 h 288896"/>
              <a:gd name="connsiteX4" fmla="*/ 342900 w 457200"/>
              <a:gd name="connsiteY4" fmla="*/ 60296 h 288896"/>
              <a:gd name="connsiteX5" fmla="*/ 457200 w 457200"/>
              <a:gd name="connsiteY5" fmla="*/ 60296 h 288896"/>
              <a:gd name="connsiteX6" fmla="*/ 228600 w 457200"/>
              <a:gd name="connsiteY6" fmla="*/ 288896 h 288896"/>
              <a:gd name="connsiteX7" fmla="*/ 0 w 457200"/>
              <a:gd name="connsiteY7" fmla="*/ 60296 h 288896"/>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2498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 name="connsiteX0" fmla="*/ 0 w 457200"/>
              <a:gd name="connsiteY0" fmla="*/ 57797 h 286397"/>
              <a:gd name="connsiteX1" fmla="*/ 114300 w 457200"/>
              <a:gd name="connsiteY1" fmla="*/ 57797 h 286397"/>
              <a:gd name="connsiteX2" fmla="*/ 116798 w 457200"/>
              <a:gd name="connsiteY2" fmla="*/ 0 h 286397"/>
              <a:gd name="connsiteX3" fmla="*/ 342900 w 457200"/>
              <a:gd name="connsiteY3" fmla="*/ 0 h 286397"/>
              <a:gd name="connsiteX4" fmla="*/ 342900 w 457200"/>
              <a:gd name="connsiteY4" fmla="*/ 57797 h 286397"/>
              <a:gd name="connsiteX5" fmla="*/ 457200 w 457200"/>
              <a:gd name="connsiteY5" fmla="*/ 57797 h 286397"/>
              <a:gd name="connsiteX6" fmla="*/ 228600 w 457200"/>
              <a:gd name="connsiteY6" fmla="*/ 286397 h 286397"/>
              <a:gd name="connsiteX7" fmla="*/ 0 w 457200"/>
              <a:gd name="connsiteY7" fmla="*/ 57797 h 28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7200" h="286397">
                <a:moveTo>
                  <a:pt x="0" y="57797"/>
                </a:moveTo>
                <a:lnTo>
                  <a:pt x="114300" y="57797"/>
                </a:lnTo>
                <a:lnTo>
                  <a:pt x="116798" y="0"/>
                </a:lnTo>
                <a:lnTo>
                  <a:pt x="342900" y="0"/>
                </a:lnTo>
                <a:cubicBezTo>
                  <a:pt x="342106" y="47542"/>
                  <a:pt x="343694" y="10255"/>
                  <a:pt x="342900" y="57797"/>
                </a:cubicBezTo>
                <a:lnTo>
                  <a:pt x="457200" y="57797"/>
                </a:lnTo>
                <a:lnTo>
                  <a:pt x="228600" y="286397"/>
                </a:lnTo>
                <a:lnTo>
                  <a:pt x="0" y="57797"/>
                </a:lnTo>
                <a:close/>
              </a:path>
            </a:pathLst>
          </a:cu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graphicFrame>
        <p:nvGraphicFramePr>
          <p:cNvPr id="5" name="Object 4"/>
          <p:cNvGraphicFramePr>
            <a:graphicFrameLocks noChangeAspect="1"/>
          </p:cNvGraphicFramePr>
          <p:nvPr>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74" name="think-cell Slide" r:id="rId6" imgW="6350000" imgH="6350000" progId="">
                  <p:embed/>
                </p:oleObj>
              </mc:Choice>
              <mc:Fallback>
                <p:oleObj name="think-cell Slide" r:id="rId6" imgW="6350000" imgH="635000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normAutofit/>
          </a:bodyPr>
          <a:lstStyle/>
          <a:p>
            <a:r>
              <a:rPr lang="en-US" sz="4000" dirty="0" smtClean="0">
                <a:gradFill>
                  <a:gsLst>
                    <a:gs pos="99115">
                      <a:schemeClr val="tx1"/>
                    </a:gs>
                    <a:gs pos="87611">
                      <a:schemeClr val="tx1"/>
                    </a:gs>
                  </a:gsLst>
                  <a:lin ang="5400000" scaled="0"/>
                </a:gradFill>
              </a:rPr>
              <a:t>One solution for Machine Learning - from data to results </a:t>
            </a:r>
            <a:endParaRPr lang="en-US" sz="4000" dirty="0">
              <a:gradFill>
                <a:gsLst>
                  <a:gs pos="99115">
                    <a:schemeClr val="tx1"/>
                  </a:gs>
                  <a:gs pos="87611">
                    <a:schemeClr val="tx1"/>
                  </a:gs>
                </a:gsLst>
                <a:lin ang="5400000" scaled="0"/>
              </a:gradFill>
            </a:endParaRPr>
          </a:p>
        </p:txBody>
      </p:sp>
      <p:grpSp>
        <p:nvGrpSpPr>
          <p:cNvPr id="6" name="Group 5"/>
          <p:cNvGrpSpPr/>
          <p:nvPr/>
        </p:nvGrpSpPr>
        <p:grpSpPr>
          <a:xfrm>
            <a:off x="510293" y="4003466"/>
            <a:ext cx="3991329" cy="2451876"/>
            <a:chOff x="510293" y="4003466"/>
            <a:chExt cx="3991329" cy="2451876"/>
          </a:xfrm>
        </p:grpSpPr>
        <p:sp>
          <p:nvSpPr>
            <p:cNvPr id="4" name="Rectangle 3"/>
            <p:cNvSpPr/>
            <p:nvPr/>
          </p:nvSpPr>
          <p:spPr bwMode="auto">
            <a:xfrm>
              <a:off x="541175" y="4003466"/>
              <a:ext cx="3960447" cy="2451876"/>
            </a:xfrm>
            <a:prstGeom prst="rect">
              <a:avLst/>
            </a:prstGeom>
            <a:solidFill>
              <a:schemeClr val="accent1"/>
            </a:solid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spcAft>
                  <a:spcPts val="600"/>
                </a:spcAft>
              </a:pPr>
              <a:r>
                <a:rPr lang="en-US" sz="3200" b="1" spc="-100" dirty="0" smtClean="0">
                  <a:solidFill>
                    <a:schemeClr val="bg1"/>
                  </a:solidFill>
                </a:rPr>
                <a:t>Azure Portal</a:t>
              </a:r>
              <a:endParaRPr lang="en-US" sz="2800" dirty="0">
                <a:solidFill>
                  <a:schemeClr val="bg1"/>
                </a:solidFill>
              </a:endParaRPr>
            </a:p>
          </p:txBody>
        </p:sp>
        <p:sp>
          <p:nvSpPr>
            <p:cNvPr id="9" name="TextBox 8"/>
            <p:cNvSpPr txBox="1"/>
            <p:nvPr/>
          </p:nvSpPr>
          <p:spPr>
            <a:xfrm>
              <a:off x="510293" y="5656793"/>
              <a:ext cx="260450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solidFill>
                </a:rPr>
                <a:t>Azure Ops </a:t>
              </a:r>
              <a:r>
                <a:rPr lang="en-US" sz="2400" dirty="0" smtClean="0">
                  <a:solidFill>
                    <a:schemeClr val="bg1"/>
                  </a:solidFill>
                </a:rPr>
                <a:t>Team</a:t>
              </a:r>
            </a:p>
          </p:txBody>
        </p:sp>
        <p:cxnSp>
          <p:nvCxnSpPr>
            <p:cNvPr id="13" name="Straight Connector 12"/>
            <p:cNvCxnSpPr/>
            <p:nvPr/>
          </p:nvCxnSpPr>
          <p:spPr>
            <a:xfrm>
              <a:off x="541175" y="5567330"/>
              <a:ext cx="3960447" cy="0"/>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5146794" y="4003465"/>
            <a:ext cx="3793881" cy="2451876"/>
            <a:chOff x="5146794" y="4003465"/>
            <a:chExt cx="3793881" cy="2451876"/>
          </a:xfrm>
        </p:grpSpPr>
        <p:sp>
          <p:nvSpPr>
            <p:cNvPr id="12" name="Rectangle 11"/>
            <p:cNvSpPr/>
            <p:nvPr/>
          </p:nvSpPr>
          <p:spPr bwMode="auto">
            <a:xfrm>
              <a:off x="5146794" y="4003465"/>
              <a:ext cx="3793881" cy="2451876"/>
            </a:xfrm>
            <a:prstGeom prst="rect">
              <a:avLst/>
            </a:prstGeom>
            <a:solidFill>
              <a:schemeClr val="accent1">
                <a:lumMod val="75000"/>
              </a:schemeClr>
            </a:solid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spcAft>
                  <a:spcPts val="600"/>
                </a:spcAft>
              </a:pPr>
              <a:r>
                <a:rPr lang="en-US" sz="3200" b="1" dirty="0" smtClean="0">
                  <a:solidFill>
                    <a:schemeClr val="tx1"/>
                  </a:solidFill>
                </a:rPr>
                <a:t>ML Studio </a:t>
              </a:r>
              <a:endParaRPr lang="en-US" sz="2800" dirty="0">
                <a:solidFill>
                  <a:schemeClr val="tx1"/>
                </a:solidFill>
              </a:endParaRPr>
            </a:p>
          </p:txBody>
        </p:sp>
        <p:sp>
          <p:nvSpPr>
            <p:cNvPr id="15" name="TextBox 14"/>
            <p:cNvSpPr txBox="1"/>
            <p:nvPr/>
          </p:nvSpPr>
          <p:spPr>
            <a:xfrm>
              <a:off x="5157427" y="5656799"/>
              <a:ext cx="260450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Data Scientist</a:t>
              </a:r>
            </a:p>
          </p:txBody>
        </p:sp>
        <p:cxnSp>
          <p:nvCxnSpPr>
            <p:cNvPr id="16" name="Straight Connector 15"/>
            <p:cNvCxnSpPr/>
            <p:nvPr/>
          </p:nvCxnSpPr>
          <p:spPr>
            <a:xfrm>
              <a:off x="5173917" y="5567330"/>
              <a:ext cx="3766758" cy="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9603416" y="4003405"/>
            <a:ext cx="2392168" cy="650120"/>
            <a:chOff x="9603416" y="4003405"/>
            <a:chExt cx="2392168" cy="650120"/>
          </a:xfrm>
        </p:grpSpPr>
        <p:sp>
          <p:nvSpPr>
            <p:cNvPr id="24" name="Rectangle 23"/>
            <p:cNvSpPr/>
            <p:nvPr/>
          </p:nvSpPr>
          <p:spPr bwMode="auto">
            <a:xfrm>
              <a:off x="9603416" y="4003405"/>
              <a:ext cx="2392168" cy="6501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sp>
          <p:nvSpPr>
            <p:cNvPr id="25" name="Rectangle 24"/>
            <p:cNvSpPr/>
            <p:nvPr/>
          </p:nvSpPr>
          <p:spPr bwMode="auto">
            <a:xfrm>
              <a:off x="10182093" y="4026844"/>
              <a:ext cx="1316386" cy="603242"/>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91440" tIns="146304" rIns="91440" bIns="146304" numCol="1" spcCol="0" rtlCol="0" fromWordArt="0" anchor="ctr" anchorCtr="0" forceAA="0" compatLnSpc="1">
              <a:prstTxWarp prst="textNoShape">
                <a:avLst/>
              </a:prstTxWarp>
              <a:spAutoFit/>
            </a:bodyPr>
            <a:lstStyle/>
            <a:p>
              <a:pPr marL="0" marR="0" lvl="0" indent="0" defTabSz="932472" eaLnBrk="1" fontAlgn="base" latinLnBrk="0" hangingPunct="1">
                <a:lnSpc>
                  <a:spcPct val="100000"/>
                </a:lnSpc>
                <a:spcBef>
                  <a:spcPts val="600"/>
                </a:spcBef>
                <a:spcAft>
                  <a:spcPct val="0"/>
                </a:spcAft>
                <a:buClrTx/>
                <a:buSzTx/>
                <a:buFontTx/>
                <a:buNone/>
                <a:tabLst/>
                <a:defRPr/>
              </a:pPr>
              <a:r>
                <a:rPr kumimoji="0" lang="en-US" sz="2000" b="0" i="0" u="none" strike="noStrike" kern="0" cap="none" spc="0" normalizeH="0" baseline="0" noProof="0" dirty="0" smtClean="0">
                  <a:ln>
                    <a:noFill/>
                  </a:ln>
                  <a:effectLst/>
                  <a:uLnTx/>
                  <a:uFillTx/>
                  <a:ea typeface="Segoe UI" pitchFamily="34" charset="0"/>
                  <a:cs typeface="Segoe UI" pitchFamily="34" charset="0"/>
                </a:rPr>
                <a:t>HDInsight</a:t>
              </a:r>
            </a:p>
          </p:txBody>
        </p:sp>
        <p:sp>
          <p:nvSpPr>
            <p:cNvPr id="26" name="Freeform 15"/>
            <p:cNvSpPr>
              <a:spLocks noEditPoints="1"/>
            </p:cNvSpPr>
            <p:nvPr/>
          </p:nvSpPr>
          <p:spPr bwMode="black">
            <a:xfrm>
              <a:off x="9675002" y="4106638"/>
              <a:ext cx="486503" cy="443654"/>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chemeClr val="tx1"/>
            </a:solidFill>
            <a:ln>
              <a:noFill/>
            </a:ln>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chemeClr val="bg1"/>
                </a:solidFill>
                <a:effectLst/>
                <a:uLnTx/>
                <a:uFillTx/>
              </a:endParaRPr>
            </a:p>
          </p:txBody>
        </p:sp>
      </p:grpSp>
      <p:grpSp>
        <p:nvGrpSpPr>
          <p:cNvPr id="27" name="Group 26"/>
          <p:cNvGrpSpPr/>
          <p:nvPr/>
        </p:nvGrpSpPr>
        <p:grpSpPr>
          <a:xfrm>
            <a:off x="9603415" y="4926086"/>
            <a:ext cx="2392169" cy="650120"/>
            <a:chOff x="9603415" y="4926086"/>
            <a:chExt cx="2392169" cy="650120"/>
          </a:xfrm>
        </p:grpSpPr>
        <p:sp>
          <p:nvSpPr>
            <p:cNvPr id="28" name="Rectangle 27"/>
            <p:cNvSpPr/>
            <p:nvPr/>
          </p:nvSpPr>
          <p:spPr bwMode="auto">
            <a:xfrm>
              <a:off x="9603415" y="4926086"/>
              <a:ext cx="2392169" cy="6501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sp>
          <p:nvSpPr>
            <p:cNvPr id="29" name="Rectangle 28"/>
            <p:cNvSpPr/>
            <p:nvPr/>
          </p:nvSpPr>
          <p:spPr bwMode="auto">
            <a:xfrm>
              <a:off x="10182093" y="4949525"/>
              <a:ext cx="1784463" cy="603242"/>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91440" tIns="146304" rIns="91440" bIns="146304" numCol="1" spcCol="0" rtlCol="0" fromWordArt="0" anchor="ctr" anchorCtr="0" forceAA="0" compatLnSpc="1">
              <a:prstTxWarp prst="textNoShape">
                <a:avLst/>
              </a:prstTxWarp>
              <a:spAutoFit/>
            </a:bodyPr>
            <a:lstStyle/>
            <a:p>
              <a:pPr marL="0" marR="0" lvl="0" indent="0" defTabSz="932472" eaLnBrk="1" fontAlgn="base" latinLnBrk="0" hangingPunct="1">
                <a:lnSpc>
                  <a:spcPct val="100000"/>
                </a:lnSpc>
                <a:spcBef>
                  <a:spcPts val="600"/>
                </a:spcBef>
                <a:spcAft>
                  <a:spcPct val="0"/>
                </a:spcAft>
                <a:buClrTx/>
                <a:buSzTx/>
                <a:buFontTx/>
                <a:buNone/>
                <a:tabLst/>
                <a:defRPr/>
              </a:pPr>
              <a:r>
                <a:rPr kumimoji="0" lang="en-US" sz="2000" b="0" i="0" u="none" strike="noStrike" kern="0" cap="none" spc="0" normalizeH="0" baseline="0" noProof="0" dirty="0" smtClean="0">
                  <a:ln>
                    <a:noFill/>
                  </a:ln>
                  <a:effectLst/>
                  <a:uLnTx/>
                  <a:uFillTx/>
                  <a:ea typeface="Segoe UI" pitchFamily="34" charset="0"/>
                  <a:cs typeface="Segoe UI" pitchFamily="34" charset="0"/>
                </a:rPr>
                <a:t>Azure Storage</a:t>
              </a:r>
            </a:p>
          </p:txBody>
        </p:sp>
        <p:grpSp>
          <p:nvGrpSpPr>
            <p:cNvPr id="30" name="Group 29"/>
            <p:cNvGrpSpPr>
              <a:grpSpLocks noChangeAspect="1"/>
            </p:cNvGrpSpPr>
            <p:nvPr/>
          </p:nvGrpSpPr>
          <p:grpSpPr>
            <a:xfrm>
              <a:off x="9805802" y="5067297"/>
              <a:ext cx="283149" cy="367698"/>
              <a:chOff x="377825" y="1184276"/>
              <a:chExt cx="1020763" cy="1325563"/>
            </a:xfrm>
            <a:solidFill>
              <a:schemeClr val="bg1"/>
            </a:solidFill>
          </p:grpSpPr>
          <p:sp>
            <p:nvSpPr>
              <p:cNvPr id="31" name="Oval 122"/>
              <p:cNvSpPr>
                <a:spLocks noChangeArrowheads="1"/>
              </p:cNvSpPr>
              <p:nvPr/>
            </p:nvSpPr>
            <p:spPr bwMode="auto">
              <a:xfrm>
                <a:off x="395288" y="1184276"/>
                <a:ext cx="985838" cy="187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endParaRPr>
              </a:p>
            </p:txBody>
          </p:sp>
          <p:sp>
            <p:nvSpPr>
              <p:cNvPr id="32"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endParaRPr>
              </a:p>
            </p:txBody>
          </p:sp>
        </p:grpSp>
      </p:grpSp>
      <p:grpSp>
        <p:nvGrpSpPr>
          <p:cNvPr id="33" name="Group 32"/>
          <p:cNvGrpSpPr/>
          <p:nvPr/>
        </p:nvGrpSpPr>
        <p:grpSpPr>
          <a:xfrm>
            <a:off x="9603415" y="5805221"/>
            <a:ext cx="2392169" cy="650120"/>
            <a:chOff x="9603415" y="5805221"/>
            <a:chExt cx="2392169" cy="650120"/>
          </a:xfrm>
        </p:grpSpPr>
        <p:sp>
          <p:nvSpPr>
            <p:cNvPr id="34" name="Rectangle 33"/>
            <p:cNvSpPr/>
            <p:nvPr/>
          </p:nvSpPr>
          <p:spPr bwMode="auto">
            <a:xfrm>
              <a:off x="9603415" y="5805221"/>
              <a:ext cx="2392169" cy="6501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sp>
          <p:nvSpPr>
            <p:cNvPr id="35" name="Rectangle 34"/>
            <p:cNvSpPr/>
            <p:nvPr/>
          </p:nvSpPr>
          <p:spPr bwMode="auto">
            <a:xfrm>
              <a:off x="10182093" y="5828660"/>
              <a:ext cx="1720343" cy="603242"/>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91440" tIns="146304" rIns="91440" bIns="146304" numCol="1" spcCol="0" rtlCol="0" fromWordArt="0" anchor="ctr" anchorCtr="0" forceAA="0" compatLnSpc="1">
              <a:prstTxWarp prst="textNoShape">
                <a:avLst/>
              </a:prstTxWarp>
              <a:spAutoFit/>
            </a:bodyPr>
            <a:lstStyle/>
            <a:p>
              <a:pPr marL="0" marR="0" lvl="0" indent="0" defTabSz="932472" eaLnBrk="1" fontAlgn="base" latinLnBrk="0" hangingPunct="1">
                <a:lnSpc>
                  <a:spcPct val="100000"/>
                </a:lnSpc>
                <a:spcBef>
                  <a:spcPts val="600"/>
                </a:spcBef>
                <a:spcAft>
                  <a:spcPct val="0"/>
                </a:spcAft>
                <a:buClrTx/>
                <a:buSzTx/>
                <a:buFontTx/>
                <a:buNone/>
                <a:tabLst/>
                <a:defRPr/>
              </a:pPr>
              <a:r>
                <a:rPr kumimoji="0" lang="en-US" sz="2000" b="0" i="0" u="none" strike="noStrike" kern="0" cap="none" spc="0" normalizeH="0" baseline="0" noProof="0" dirty="0" smtClean="0">
                  <a:ln>
                    <a:noFill/>
                  </a:ln>
                  <a:effectLst/>
                  <a:uLnTx/>
                  <a:uFillTx/>
                  <a:ea typeface="Segoe UI" pitchFamily="34" charset="0"/>
                  <a:cs typeface="Segoe UI" pitchFamily="34" charset="0"/>
                </a:rPr>
                <a:t>Desktop Data</a:t>
              </a:r>
            </a:p>
          </p:txBody>
        </p:sp>
        <p:grpSp>
          <p:nvGrpSpPr>
            <p:cNvPr id="36" name="Group 35"/>
            <p:cNvGrpSpPr/>
            <p:nvPr/>
          </p:nvGrpSpPr>
          <p:grpSpPr>
            <a:xfrm>
              <a:off x="9715841" y="5933941"/>
              <a:ext cx="463070" cy="392680"/>
              <a:chOff x="9566494" y="6041004"/>
              <a:chExt cx="635754" cy="539115"/>
            </a:xfrm>
            <a:solidFill>
              <a:schemeClr val="bg1"/>
            </a:solidFill>
          </p:grpSpPr>
          <p:sp>
            <p:nvSpPr>
              <p:cNvPr id="37" name="Freeform 88"/>
              <p:cNvSpPr>
                <a:spLocks noEditPoints="1"/>
              </p:cNvSpPr>
              <p:nvPr/>
            </p:nvSpPr>
            <p:spPr bwMode="black">
              <a:xfrm>
                <a:off x="9566494" y="6041004"/>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1"/>
              </a:solidFill>
              <a:ln w="12700" cap="flat" cmpd="sng" algn="ctr">
                <a:noFill/>
                <a:prstDash val="solid"/>
                <a:miter lim="800000"/>
                <a:headEnd type="none" w="med" len="med"/>
                <a:tailEnd type="none" w="med" len="med"/>
              </a:ln>
              <a:effectLst/>
              <a:extLst/>
            </p:spPr>
            <p:txBody>
              <a:bodyPr vert="horz" wrap="square" lIns="91436" tIns="45718" rIns="91436" bIns="45718" numCol="1" rtlCol="0" anchor="ctr" anchorCtr="0" compatLnSpc="1">
                <a:prstTxWarp prst="textNoShape">
                  <a:avLst/>
                </a:prstTxWarp>
              </a:bodyPr>
              <a:lstStyle/>
              <a:p>
                <a:pPr marL="0" marR="0" lvl="0" indent="0" defTabSz="740740" eaLnBrk="1" fontAlgn="auto" latinLnBrk="0" hangingPunct="1">
                  <a:lnSpc>
                    <a:spcPct val="100000"/>
                  </a:lnSpc>
                  <a:spcBef>
                    <a:spcPts val="0"/>
                  </a:spcBef>
                  <a:spcAft>
                    <a:spcPts val="0"/>
                  </a:spcAft>
                  <a:buClrTx/>
                  <a:buSzTx/>
                  <a:buFontTx/>
                  <a:buNone/>
                  <a:tabLst/>
                  <a:defRPr/>
                </a:pPr>
                <a:endParaRPr kumimoji="0" lang="en-US" sz="1800" b="0" i="0" u="none" strike="noStrike" kern="0" cap="none" spc="-122" normalizeH="0" baseline="0" noProof="0" dirty="0" smtClean="0">
                  <a:ln>
                    <a:noFill/>
                  </a:ln>
                  <a:effectLst/>
                  <a:uLnTx/>
                  <a:uFillTx/>
                  <a:latin typeface="Segoe Light" pitchFamily="34" charset="0"/>
                  <a:ea typeface="+mn-ea"/>
                  <a:cs typeface="+mn-cs"/>
                </a:endParaRPr>
              </a:p>
            </p:txBody>
          </p:sp>
          <p:grpSp>
            <p:nvGrpSpPr>
              <p:cNvPr id="38" name="Group 37"/>
              <p:cNvGrpSpPr/>
              <p:nvPr/>
            </p:nvGrpSpPr>
            <p:grpSpPr>
              <a:xfrm>
                <a:off x="9631793" y="6082370"/>
                <a:ext cx="505157" cy="378836"/>
                <a:chOff x="9642959" y="6082370"/>
                <a:chExt cx="505157" cy="378836"/>
              </a:xfrm>
              <a:grpFill/>
            </p:grpSpPr>
            <p:sp>
              <p:nvSpPr>
                <p:cNvPr id="39" name="Freeform 7"/>
                <p:cNvSpPr>
                  <a:spLocks/>
                </p:cNvSpPr>
                <p:nvPr/>
              </p:nvSpPr>
              <p:spPr bwMode="auto">
                <a:xfrm>
                  <a:off x="9751895" y="6082370"/>
                  <a:ext cx="43445" cy="99922"/>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0" name="Freeform 8"/>
                <p:cNvSpPr>
                  <a:spLocks noEditPoints="1"/>
                </p:cNvSpPr>
                <p:nvPr/>
              </p:nvSpPr>
              <p:spPr bwMode="auto">
                <a:xfrm>
                  <a:off x="9830097" y="6082370"/>
                  <a:ext cx="69512" cy="99922"/>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1" name="Freeform 9"/>
                <p:cNvSpPr>
                  <a:spLocks/>
                </p:cNvSpPr>
                <p:nvPr/>
              </p:nvSpPr>
              <p:spPr bwMode="auto">
                <a:xfrm>
                  <a:off x="9918725" y="6082370"/>
                  <a:ext cx="42577" cy="99922"/>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2" name="Freeform 10"/>
                <p:cNvSpPr>
                  <a:spLocks noEditPoints="1"/>
                </p:cNvSpPr>
                <p:nvPr/>
              </p:nvSpPr>
              <p:spPr bwMode="auto">
                <a:xfrm>
                  <a:off x="9744075" y="6221392"/>
                  <a:ext cx="69512" cy="100791"/>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3" name="Freeform 11"/>
                <p:cNvSpPr>
                  <a:spLocks/>
                </p:cNvSpPr>
                <p:nvPr/>
              </p:nvSpPr>
              <p:spPr bwMode="auto">
                <a:xfrm>
                  <a:off x="9837917" y="6221392"/>
                  <a:ext cx="43445" cy="99053"/>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4" name="Freeform 12"/>
                <p:cNvSpPr>
                  <a:spLocks noEditPoints="1"/>
                </p:cNvSpPr>
                <p:nvPr/>
              </p:nvSpPr>
              <p:spPr bwMode="auto">
                <a:xfrm>
                  <a:off x="9910036" y="6221392"/>
                  <a:ext cx="69512" cy="100791"/>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5" name="Freeform 13"/>
                <p:cNvSpPr>
                  <a:spLocks noEditPoints="1"/>
                </p:cNvSpPr>
                <p:nvPr/>
              </p:nvSpPr>
              <p:spPr bwMode="auto">
                <a:xfrm>
                  <a:off x="9744075" y="6361284"/>
                  <a:ext cx="69512" cy="99922"/>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6" name="Freeform 14"/>
                <p:cNvSpPr>
                  <a:spLocks noEditPoints="1"/>
                </p:cNvSpPr>
                <p:nvPr/>
              </p:nvSpPr>
              <p:spPr bwMode="auto">
                <a:xfrm>
                  <a:off x="9830097" y="6361284"/>
                  <a:ext cx="69512" cy="99922"/>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7" name="Freeform 15"/>
                <p:cNvSpPr>
                  <a:spLocks/>
                </p:cNvSpPr>
                <p:nvPr/>
              </p:nvSpPr>
              <p:spPr bwMode="auto">
                <a:xfrm>
                  <a:off x="9918725" y="6361284"/>
                  <a:ext cx="42577" cy="98185"/>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8" name="Freeform 16"/>
                <p:cNvSpPr>
                  <a:spLocks/>
                </p:cNvSpPr>
                <p:nvPr/>
              </p:nvSpPr>
              <p:spPr bwMode="auto">
                <a:xfrm>
                  <a:off x="10086423" y="6082370"/>
                  <a:ext cx="43445" cy="99922"/>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49" name="Freeform 17"/>
                <p:cNvSpPr>
                  <a:spLocks noEditPoints="1"/>
                </p:cNvSpPr>
                <p:nvPr/>
              </p:nvSpPr>
              <p:spPr bwMode="auto">
                <a:xfrm>
                  <a:off x="10078604" y="6221392"/>
                  <a:ext cx="69512" cy="100791"/>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0" name="Freeform 18"/>
                <p:cNvSpPr>
                  <a:spLocks noEditPoints="1"/>
                </p:cNvSpPr>
                <p:nvPr/>
              </p:nvSpPr>
              <p:spPr bwMode="auto">
                <a:xfrm>
                  <a:off x="10078604" y="6361284"/>
                  <a:ext cx="69512" cy="99922"/>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1" name="Freeform 19"/>
                <p:cNvSpPr>
                  <a:spLocks noEditPoints="1"/>
                </p:cNvSpPr>
                <p:nvPr/>
              </p:nvSpPr>
              <p:spPr bwMode="auto">
                <a:xfrm>
                  <a:off x="9992582" y="6082370"/>
                  <a:ext cx="69512" cy="99922"/>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2" name="Freeform 20"/>
                <p:cNvSpPr>
                  <a:spLocks/>
                </p:cNvSpPr>
                <p:nvPr/>
              </p:nvSpPr>
              <p:spPr bwMode="auto">
                <a:xfrm>
                  <a:off x="10000402" y="6221392"/>
                  <a:ext cx="43445" cy="99053"/>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3" name="Freeform 21"/>
                <p:cNvSpPr>
                  <a:spLocks noEditPoints="1"/>
                </p:cNvSpPr>
                <p:nvPr/>
              </p:nvSpPr>
              <p:spPr bwMode="auto">
                <a:xfrm>
                  <a:off x="9992582" y="6361284"/>
                  <a:ext cx="69512" cy="99922"/>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4" name="Freeform 16"/>
                <p:cNvSpPr>
                  <a:spLocks/>
                </p:cNvSpPr>
                <p:nvPr/>
              </p:nvSpPr>
              <p:spPr bwMode="auto">
                <a:xfrm>
                  <a:off x="9650778" y="6082370"/>
                  <a:ext cx="43445" cy="99922"/>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5" name="Freeform 17"/>
                <p:cNvSpPr>
                  <a:spLocks noEditPoints="1"/>
                </p:cNvSpPr>
                <p:nvPr/>
              </p:nvSpPr>
              <p:spPr bwMode="auto">
                <a:xfrm>
                  <a:off x="9642959" y="6221392"/>
                  <a:ext cx="69512" cy="100791"/>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sp>
              <p:nvSpPr>
                <p:cNvPr id="56" name="Freeform 18"/>
                <p:cNvSpPr>
                  <a:spLocks noEditPoints="1"/>
                </p:cNvSpPr>
                <p:nvPr/>
              </p:nvSpPr>
              <p:spPr bwMode="auto">
                <a:xfrm>
                  <a:off x="9642959" y="6361284"/>
                  <a:ext cx="69512" cy="99922"/>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rgbClr val="000000"/>
                    </a:solidFill>
                    <a:effectLst/>
                    <a:uLnTx/>
                    <a:uFillTx/>
                  </a:endParaRPr>
                </a:p>
              </p:txBody>
            </p:sp>
          </p:grpSp>
        </p:grpSp>
      </p:grpSp>
      <p:grpSp>
        <p:nvGrpSpPr>
          <p:cNvPr id="66" name="Group 65"/>
          <p:cNvGrpSpPr/>
          <p:nvPr/>
        </p:nvGrpSpPr>
        <p:grpSpPr>
          <a:xfrm>
            <a:off x="8990516" y="4120923"/>
            <a:ext cx="570860" cy="2258067"/>
            <a:chOff x="8990516" y="4120923"/>
            <a:chExt cx="570860" cy="2258067"/>
          </a:xfrm>
          <a:solidFill>
            <a:schemeClr val="tx1"/>
          </a:solidFill>
        </p:grpSpPr>
        <p:sp>
          <p:nvSpPr>
            <p:cNvPr id="59" name="Down Arrow 92"/>
            <p:cNvSpPr/>
            <p:nvPr/>
          </p:nvSpPr>
          <p:spPr bwMode="auto">
            <a:xfrm rot="10800000" flipV="1">
              <a:off x="8990516" y="4120923"/>
              <a:ext cx="570857" cy="454819"/>
            </a:xfrm>
            <a:prstGeom prst="leftRightArrow">
              <a:avLst>
                <a:gd name="adj1" fmla="val 49590"/>
                <a:gd name="adj2" fmla="val 50879"/>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sp>
          <p:nvSpPr>
            <p:cNvPr id="62" name="Down Arrow 92"/>
            <p:cNvSpPr/>
            <p:nvPr/>
          </p:nvSpPr>
          <p:spPr bwMode="auto">
            <a:xfrm rot="10800000" flipV="1">
              <a:off x="8990516" y="5020163"/>
              <a:ext cx="570860" cy="457204"/>
            </a:xfrm>
            <a:prstGeom prst="lef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sp>
          <p:nvSpPr>
            <p:cNvPr id="65" name="Down Arrow 92"/>
            <p:cNvSpPr/>
            <p:nvPr/>
          </p:nvSpPr>
          <p:spPr bwMode="auto">
            <a:xfrm rot="10800000" flipV="1">
              <a:off x="8990516" y="5921788"/>
              <a:ext cx="569968" cy="457202"/>
            </a:xfrm>
            <a:prstGeom prst="leftRightArrow">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rgbClr val="FFFFFF"/>
                </a:solidFill>
                <a:latin typeface="Segoe UI Light"/>
                <a:ea typeface="Segoe UI" pitchFamily="34" charset="0"/>
                <a:cs typeface="Segoe UI" pitchFamily="34" charset="0"/>
              </a:endParaRPr>
            </a:p>
          </p:txBody>
        </p:sp>
      </p:grpSp>
      <p:grpSp>
        <p:nvGrpSpPr>
          <p:cNvPr id="70" name="Group 69"/>
          <p:cNvGrpSpPr/>
          <p:nvPr/>
        </p:nvGrpSpPr>
        <p:grpSpPr>
          <a:xfrm>
            <a:off x="510293" y="4003466"/>
            <a:ext cx="3991329" cy="2451876"/>
            <a:chOff x="510293" y="4003466"/>
            <a:chExt cx="3991329" cy="2451876"/>
          </a:xfrm>
        </p:grpSpPr>
        <p:sp>
          <p:nvSpPr>
            <p:cNvPr id="71" name="Rectangle 70"/>
            <p:cNvSpPr/>
            <p:nvPr/>
          </p:nvSpPr>
          <p:spPr bwMode="auto">
            <a:xfrm>
              <a:off x="541175" y="4003466"/>
              <a:ext cx="3960447" cy="2451876"/>
            </a:xfrm>
            <a:prstGeom prst="rect">
              <a:avLst/>
            </a:prstGeom>
            <a:solidFill>
              <a:schemeClr val="accent1">
                <a:lumMod val="75000"/>
              </a:schemeClr>
            </a:solid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spcAft>
                  <a:spcPts val="600"/>
                </a:spcAft>
              </a:pPr>
              <a:r>
                <a:rPr lang="en-US" sz="3200" b="1" spc="-100" dirty="0" smtClean="0">
                  <a:solidFill>
                    <a:schemeClr val="tx1"/>
                  </a:solidFill>
                </a:rPr>
                <a:t>Azure Portal &amp; </a:t>
              </a:r>
              <a:br>
                <a:rPr lang="en-US" sz="3200" b="1" spc="-100" dirty="0" smtClean="0">
                  <a:solidFill>
                    <a:schemeClr val="tx1"/>
                  </a:solidFill>
                </a:rPr>
              </a:br>
              <a:r>
                <a:rPr lang="en-US" sz="3200" b="1" spc="-100" dirty="0" smtClean="0">
                  <a:solidFill>
                    <a:schemeClr val="tx1"/>
                  </a:solidFill>
                </a:rPr>
                <a:t>ML API service</a:t>
              </a:r>
              <a:endParaRPr lang="en-US" sz="2800" dirty="0">
                <a:solidFill>
                  <a:schemeClr val="tx1"/>
                </a:solidFill>
              </a:endParaRPr>
            </a:p>
          </p:txBody>
        </p:sp>
        <p:sp>
          <p:nvSpPr>
            <p:cNvPr id="72" name="TextBox 71"/>
            <p:cNvSpPr txBox="1"/>
            <p:nvPr/>
          </p:nvSpPr>
          <p:spPr>
            <a:xfrm>
              <a:off x="510293" y="5656793"/>
              <a:ext cx="260450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t>Azure Ops </a:t>
              </a:r>
              <a:r>
                <a:rPr lang="en-US" sz="2400" dirty="0" smtClean="0"/>
                <a:t>Team</a:t>
              </a:r>
            </a:p>
          </p:txBody>
        </p:sp>
        <p:cxnSp>
          <p:nvCxnSpPr>
            <p:cNvPr id="73" name="Straight Connector 72"/>
            <p:cNvCxnSpPr/>
            <p:nvPr/>
          </p:nvCxnSpPr>
          <p:spPr>
            <a:xfrm>
              <a:off x="541175" y="5567330"/>
              <a:ext cx="3960447" cy="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541175" y="1119364"/>
            <a:ext cx="6819650" cy="1197454"/>
            <a:chOff x="541175" y="1119364"/>
            <a:chExt cx="6819650" cy="1197454"/>
          </a:xfrm>
        </p:grpSpPr>
        <p:grpSp>
          <p:nvGrpSpPr>
            <p:cNvPr id="99" name="Group 98"/>
            <p:cNvGrpSpPr/>
            <p:nvPr/>
          </p:nvGrpSpPr>
          <p:grpSpPr>
            <a:xfrm>
              <a:off x="5129689" y="1119364"/>
              <a:ext cx="2231136" cy="1197454"/>
              <a:chOff x="5129689" y="1119364"/>
              <a:chExt cx="2231136" cy="1197454"/>
            </a:xfrm>
          </p:grpSpPr>
          <p:sp>
            <p:nvSpPr>
              <p:cNvPr id="94" name="Rectangle 93"/>
              <p:cNvSpPr/>
              <p:nvPr/>
            </p:nvSpPr>
            <p:spPr bwMode="auto">
              <a:xfrm>
                <a:off x="5129689" y="1119364"/>
                <a:ext cx="2231136" cy="1197454"/>
              </a:xfrm>
              <a:prstGeom prst="rect">
                <a:avLst/>
              </a:prstGeom>
              <a:no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grpSp>
            <p:nvGrpSpPr>
              <p:cNvPr id="82" name="Group 81"/>
              <p:cNvGrpSpPr/>
              <p:nvPr/>
            </p:nvGrpSpPr>
            <p:grpSpPr>
              <a:xfrm>
                <a:off x="5158949" y="1313325"/>
                <a:ext cx="2166084" cy="895951"/>
                <a:chOff x="4831857" y="1316990"/>
                <a:chExt cx="2166084" cy="895951"/>
              </a:xfrm>
            </p:grpSpPr>
            <p:sp>
              <p:nvSpPr>
                <p:cNvPr id="83" name="Rectangle 82"/>
                <p:cNvSpPr/>
                <p:nvPr/>
              </p:nvSpPr>
              <p:spPr bwMode="auto">
                <a:xfrm>
                  <a:off x="4831857" y="1935942"/>
                  <a:ext cx="2166084" cy="276999"/>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effectLst/>
                      <a:uLnTx/>
                      <a:uFillTx/>
                      <a:ea typeface="+mn-ea"/>
                      <a:cs typeface="+mn-cs"/>
                    </a:rPr>
                    <a:t>PowerBI</a:t>
                  </a:r>
                  <a:r>
                    <a:rPr kumimoji="0" lang="en-US" sz="1800" b="0" i="0" u="none" strike="noStrike" kern="0" cap="none" spc="0" normalizeH="0" baseline="0" noProof="0" dirty="0" smtClean="0">
                      <a:ln>
                        <a:noFill/>
                      </a:ln>
                      <a:effectLst/>
                      <a:uLnTx/>
                      <a:uFillTx/>
                      <a:ea typeface="+mn-ea"/>
                      <a:cs typeface="+mn-cs"/>
                    </a:rPr>
                    <a:t>/Dashboards</a:t>
                  </a:r>
                </a:p>
              </p:txBody>
            </p:sp>
            <p:grpSp>
              <p:nvGrpSpPr>
                <p:cNvPr id="84" name="Group 83"/>
                <p:cNvGrpSpPr/>
                <p:nvPr/>
              </p:nvGrpSpPr>
              <p:grpSpPr>
                <a:xfrm>
                  <a:off x="5606370" y="1316990"/>
                  <a:ext cx="623590" cy="495980"/>
                  <a:chOff x="10179198" y="4130696"/>
                  <a:chExt cx="1524000" cy="1236662"/>
                </a:xfrm>
                <a:solidFill>
                  <a:srgbClr val="00BCF1"/>
                </a:solidFill>
              </p:grpSpPr>
              <p:sp>
                <p:nvSpPr>
                  <p:cNvPr id="85" name="Rectangle 42"/>
                  <p:cNvSpPr/>
                  <p:nvPr/>
                </p:nvSpPr>
                <p:spPr bwMode="auto">
                  <a:xfrm>
                    <a:off x="10179198" y="4130696"/>
                    <a:ext cx="1524000" cy="1236662"/>
                  </a:xfrm>
                  <a:custGeom>
                    <a:avLst/>
                    <a:gdLst/>
                    <a:ahLst/>
                    <a:cxnLst/>
                    <a:rect l="l" t="t" r="r" b="b"/>
                    <a:pathLst>
                      <a:path w="1524000" h="1236662">
                        <a:moveTo>
                          <a:pt x="0" y="1077675"/>
                        </a:moveTo>
                        <a:lnTo>
                          <a:pt x="152603" y="1077675"/>
                        </a:lnTo>
                        <a:lnTo>
                          <a:pt x="147955" y="1100695"/>
                        </a:lnTo>
                        <a:cubicBezTo>
                          <a:pt x="147955" y="1158999"/>
                          <a:pt x="195220" y="1206264"/>
                          <a:pt x="253524" y="1206264"/>
                        </a:cubicBezTo>
                        <a:cubicBezTo>
                          <a:pt x="311828" y="1206264"/>
                          <a:pt x="359093" y="1158999"/>
                          <a:pt x="359093" y="1100695"/>
                        </a:cubicBezTo>
                        <a:cubicBezTo>
                          <a:pt x="359093" y="1092625"/>
                          <a:pt x="358188" y="1084766"/>
                          <a:pt x="354446" y="1077675"/>
                        </a:cubicBezTo>
                        <a:lnTo>
                          <a:pt x="1524000" y="1077675"/>
                        </a:lnTo>
                        <a:lnTo>
                          <a:pt x="1524000" y="1236662"/>
                        </a:lnTo>
                        <a:lnTo>
                          <a:pt x="0" y="1236662"/>
                        </a:lnTo>
                        <a:close/>
                        <a:moveTo>
                          <a:pt x="253524" y="1023701"/>
                        </a:moveTo>
                        <a:cubicBezTo>
                          <a:pt x="296047" y="1023701"/>
                          <a:pt x="330518" y="1058172"/>
                          <a:pt x="330518" y="1100695"/>
                        </a:cubicBezTo>
                        <a:cubicBezTo>
                          <a:pt x="330518" y="1143218"/>
                          <a:pt x="296047" y="1177689"/>
                          <a:pt x="253524" y="1177689"/>
                        </a:cubicBezTo>
                        <a:cubicBezTo>
                          <a:pt x="211001" y="1177689"/>
                          <a:pt x="176530" y="1143218"/>
                          <a:pt x="176530" y="1100695"/>
                        </a:cubicBezTo>
                        <a:cubicBezTo>
                          <a:pt x="176530" y="1058172"/>
                          <a:pt x="211001" y="1023701"/>
                          <a:pt x="253524" y="1023701"/>
                        </a:cubicBezTo>
                        <a:close/>
                        <a:moveTo>
                          <a:pt x="57627" y="53550"/>
                        </a:moveTo>
                        <a:lnTo>
                          <a:pt x="57627" y="945355"/>
                        </a:lnTo>
                        <a:lnTo>
                          <a:pt x="1466374" y="945355"/>
                        </a:lnTo>
                        <a:lnTo>
                          <a:pt x="1466374" y="53550"/>
                        </a:lnTo>
                        <a:close/>
                        <a:moveTo>
                          <a:pt x="42193" y="0"/>
                        </a:moveTo>
                        <a:lnTo>
                          <a:pt x="1481807" y="0"/>
                        </a:lnTo>
                        <a:cubicBezTo>
                          <a:pt x="1505110" y="0"/>
                          <a:pt x="1524000" y="18890"/>
                          <a:pt x="1524000" y="42193"/>
                        </a:cubicBezTo>
                        <a:lnTo>
                          <a:pt x="1524000" y="1047750"/>
                        </a:lnTo>
                        <a:lnTo>
                          <a:pt x="342806" y="1047750"/>
                        </a:lnTo>
                        <a:cubicBezTo>
                          <a:pt x="325940" y="1015876"/>
                          <a:pt x="292155" y="995126"/>
                          <a:pt x="253524" y="995126"/>
                        </a:cubicBezTo>
                        <a:cubicBezTo>
                          <a:pt x="214893" y="995126"/>
                          <a:pt x="181109" y="1015876"/>
                          <a:pt x="164243" y="1047750"/>
                        </a:cubicBezTo>
                        <a:lnTo>
                          <a:pt x="0" y="1047750"/>
                        </a:lnTo>
                        <a:lnTo>
                          <a:pt x="0" y="42193"/>
                        </a:lnTo>
                        <a:cubicBezTo>
                          <a:pt x="0" y="18890"/>
                          <a:pt x="18890" y="0"/>
                          <a:pt x="42193" y="0"/>
                        </a:cubicBezTo>
                        <a:close/>
                      </a:path>
                    </a:pathLst>
                  </a:custGeom>
                  <a:solidFill>
                    <a:schemeClr val="tx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1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6" name="Rectangle 46"/>
                  <p:cNvSpPr/>
                  <p:nvPr/>
                </p:nvSpPr>
                <p:spPr bwMode="auto">
                  <a:xfrm>
                    <a:off x="10291637" y="4290521"/>
                    <a:ext cx="667560" cy="677970"/>
                  </a:xfrm>
                  <a:custGeom>
                    <a:avLst/>
                    <a:gdLst/>
                    <a:ahLst/>
                    <a:cxnLst/>
                    <a:rect l="l" t="t" r="r" b="b"/>
                    <a:pathLst>
                      <a:path w="667560" h="677969">
                        <a:moveTo>
                          <a:pt x="507521" y="570317"/>
                        </a:moveTo>
                        <a:lnTo>
                          <a:pt x="507521" y="645906"/>
                        </a:lnTo>
                        <a:lnTo>
                          <a:pt x="641961" y="645906"/>
                        </a:lnTo>
                        <a:lnTo>
                          <a:pt x="641961" y="570317"/>
                        </a:lnTo>
                        <a:close/>
                        <a:moveTo>
                          <a:pt x="347481" y="570317"/>
                        </a:moveTo>
                        <a:lnTo>
                          <a:pt x="347481" y="645906"/>
                        </a:lnTo>
                        <a:lnTo>
                          <a:pt x="481922" y="645906"/>
                        </a:lnTo>
                        <a:lnTo>
                          <a:pt x="481922" y="570317"/>
                        </a:lnTo>
                        <a:close/>
                        <a:moveTo>
                          <a:pt x="507521" y="462666"/>
                        </a:moveTo>
                        <a:lnTo>
                          <a:pt x="507521" y="538255"/>
                        </a:lnTo>
                        <a:lnTo>
                          <a:pt x="641961" y="538255"/>
                        </a:lnTo>
                        <a:lnTo>
                          <a:pt x="641961" y="462666"/>
                        </a:lnTo>
                        <a:close/>
                        <a:moveTo>
                          <a:pt x="347481" y="462666"/>
                        </a:moveTo>
                        <a:lnTo>
                          <a:pt x="347481" y="538255"/>
                        </a:lnTo>
                        <a:lnTo>
                          <a:pt x="481922" y="538255"/>
                        </a:lnTo>
                        <a:lnTo>
                          <a:pt x="481922" y="462666"/>
                        </a:lnTo>
                        <a:close/>
                        <a:moveTo>
                          <a:pt x="25599" y="462666"/>
                        </a:moveTo>
                        <a:lnTo>
                          <a:pt x="25599" y="538255"/>
                        </a:lnTo>
                        <a:lnTo>
                          <a:pt x="321882" y="538255"/>
                        </a:lnTo>
                        <a:lnTo>
                          <a:pt x="321882" y="462666"/>
                        </a:lnTo>
                        <a:close/>
                        <a:moveTo>
                          <a:pt x="507521" y="355015"/>
                        </a:moveTo>
                        <a:lnTo>
                          <a:pt x="507521" y="430604"/>
                        </a:lnTo>
                        <a:lnTo>
                          <a:pt x="641961" y="430604"/>
                        </a:lnTo>
                        <a:lnTo>
                          <a:pt x="641961" y="355015"/>
                        </a:lnTo>
                        <a:close/>
                        <a:moveTo>
                          <a:pt x="347481" y="355015"/>
                        </a:moveTo>
                        <a:lnTo>
                          <a:pt x="347481" y="430604"/>
                        </a:lnTo>
                        <a:lnTo>
                          <a:pt x="481922" y="430604"/>
                        </a:lnTo>
                        <a:lnTo>
                          <a:pt x="481922" y="355015"/>
                        </a:lnTo>
                        <a:close/>
                        <a:moveTo>
                          <a:pt x="25599" y="355015"/>
                        </a:moveTo>
                        <a:lnTo>
                          <a:pt x="25599" y="430604"/>
                        </a:lnTo>
                        <a:lnTo>
                          <a:pt x="321882" y="430604"/>
                        </a:lnTo>
                        <a:lnTo>
                          <a:pt x="321882" y="355015"/>
                        </a:lnTo>
                        <a:close/>
                        <a:moveTo>
                          <a:pt x="507521" y="247364"/>
                        </a:moveTo>
                        <a:lnTo>
                          <a:pt x="507521" y="322953"/>
                        </a:lnTo>
                        <a:lnTo>
                          <a:pt x="641961" y="322953"/>
                        </a:lnTo>
                        <a:lnTo>
                          <a:pt x="641961" y="247364"/>
                        </a:lnTo>
                        <a:close/>
                        <a:moveTo>
                          <a:pt x="347481" y="247364"/>
                        </a:moveTo>
                        <a:lnTo>
                          <a:pt x="347481" y="322953"/>
                        </a:lnTo>
                        <a:lnTo>
                          <a:pt x="481922" y="322953"/>
                        </a:lnTo>
                        <a:lnTo>
                          <a:pt x="481922" y="247364"/>
                        </a:lnTo>
                        <a:close/>
                        <a:moveTo>
                          <a:pt x="25599" y="247364"/>
                        </a:moveTo>
                        <a:lnTo>
                          <a:pt x="25599" y="322953"/>
                        </a:lnTo>
                        <a:lnTo>
                          <a:pt x="321882" y="322953"/>
                        </a:lnTo>
                        <a:lnTo>
                          <a:pt x="321882" y="247364"/>
                        </a:lnTo>
                        <a:close/>
                        <a:moveTo>
                          <a:pt x="507521" y="139713"/>
                        </a:moveTo>
                        <a:lnTo>
                          <a:pt x="507521" y="215302"/>
                        </a:lnTo>
                        <a:lnTo>
                          <a:pt x="641961" y="215302"/>
                        </a:lnTo>
                        <a:lnTo>
                          <a:pt x="641961" y="139713"/>
                        </a:lnTo>
                        <a:close/>
                        <a:moveTo>
                          <a:pt x="347481" y="139713"/>
                        </a:moveTo>
                        <a:lnTo>
                          <a:pt x="347481" y="215302"/>
                        </a:lnTo>
                        <a:lnTo>
                          <a:pt x="481922" y="215302"/>
                        </a:lnTo>
                        <a:lnTo>
                          <a:pt x="481922" y="139713"/>
                        </a:lnTo>
                        <a:close/>
                        <a:moveTo>
                          <a:pt x="25599" y="139713"/>
                        </a:moveTo>
                        <a:lnTo>
                          <a:pt x="25599" y="215302"/>
                        </a:lnTo>
                        <a:lnTo>
                          <a:pt x="321882" y="215302"/>
                        </a:lnTo>
                        <a:lnTo>
                          <a:pt x="321882" y="139713"/>
                        </a:lnTo>
                        <a:close/>
                        <a:moveTo>
                          <a:pt x="507521" y="32062"/>
                        </a:moveTo>
                        <a:lnTo>
                          <a:pt x="507521" y="107651"/>
                        </a:lnTo>
                        <a:lnTo>
                          <a:pt x="641961" y="107651"/>
                        </a:lnTo>
                        <a:lnTo>
                          <a:pt x="641961" y="32062"/>
                        </a:lnTo>
                        <a:close/>
                        <a:moveTo>
                          <a:pt x="347481" y="32062"/>
                        </a:moveTo>
                        <a:lnTo>
                          <a:pt x="347481" y="107651"/>
                        </a:lnTo>
                        <a:lnTo>
                          <a:pt x="481922" y="107651"/>
                        </a:lnTo>
                        <a:lnTo>
                          <a:pt x="481922" y="32062"/>
                        </a:lnTo>
                        <a:close/>
                        <a:moveTo>
                          <a:pt x="25599" y="32062"/>
                        </a:moveTo>
                        <a:lnTo>
                          <a:pt x="25599" y="107651"/>
                        </a:lnTo>
                        <a:lnTo>
                          <a:pt x="321882" y="107651"/>
                        </a:lnTo>
                        <a:lnTo>
                          <a:pt x="321882" y="32062"/>
                        </a:lnTo>
                        <a:close/>
                        <a:moveTo>
                          <a:pt x="0" y="0"/>
                        </a:moveTo>
                        <a:lnTo>
                          <a:pt x="667560" y="0"/>
                        </a:lnTo>
                        <a:lnTo>
                          <a:pt x="667560" y="2"/>
                        </a:lnTo>
                        <a:lnTo>
                          <a:pt x="667560" y="32062"/>
                        </a:lnTo>
                        <a:lnTo>
                          <a:pt x="667560" y="107651"/>
                        </a:lnTo>
                        <a:lnTo>
                          <a:pt x="667560" y="139713"/>
                        </a:lnTo>
                        <a:lnTo>
                          <a:pt x="667560" y="215302"/>
                        </a:lnTo>
                        <a:lnTo>
                          <a:pt x="667560" y="247364"/>
                        </a:lnTo>
                        <a:lnTo>
                          <a:pt x="667560" y="322953"/>
                        </a:lnTo>
                        <a:lnTo>
                          <a:pt x="667560" y="355015"/>
                        </a:lnTo>
                        <a:lnTo>
                          <a:pt x="667560" y="430604"/>
                        </a:lnTo>
                        <a:lnTo>
                          <a:pt x="667560" y="462666"/>
                        </a:lnTo>
                        <a:lnTo>
                          <a:pt x="667560" y="538255"/>
                        </a:lnTo>
                        <a:lnTo>
                          <a:pt x="667560" y="570317"/>
                        </a:lnTo>
                        <a:lnTo>
                          <a:pt x="667560" y="645906"/>
                        </a:lnTo>
                        <a:lnTo>
                          <a:pt x="667560" y="677968"/>
                        </a:lnTo>
                        <a:lnTo>
                          <a:pt x="667560" y="677969"/>
                        </a:lnTo>
                        <a:lnTo>
                          <a:pt x="641961" y="677969"/>
                        </a:lnTo>
                        <a:lnTo>
                          <a:pt x="641961" y="677968"/>
                        </a:lnTo>
                        <a:lnTo>
                          <a:pt x="507521" y="677968"/>
                        </a:lnTo>
                        <a:lnTo>
                          <a:pt x="507521" y="677969"/>
                        </a:lnTo>
                        <a:lnTo>
                          <a:pt x="481922" y="677969"/>
                        </a:lnTo>
                        <a:lnTo>
                          <a:pt x="481922" y="677968"/>
                        </a:lnTo>
                        <a:lnTo>
                          <a:pt x="347481" y="677968"/>
                        </a:lnTo>
                        <a:lnTo>
                          <a:pt x="347481" y="677969"/>
                        </a:lnTo>
                        <a:lnTo>
                          <a:pt x="321882" y="677969"/>
                        </a:lnTo>
                        <a:lnTo>
                          <a:pt x="321882" y="570317"/>
                        </a:lnTo>
                        <a:lnTo>
                          <a:pt x="0" y="570317"/>
                        </a:lnTo>
                        <a:lnTo>
                          <a:pt x="0" y="554287"/>
                        </a:lnTo>
                        <a:lnTo>
                          <a:pt x="0" y="538255"/>
                        </a:lnTo>
                        <a:lnTo>
                          <a:pt x="0" y="462666"/>
                        </a:lnTo>
                        <a:lnTo>
                          <a:pt x="0" y="430604"/>
                        </a:lnTo>
                        <a:lnTo>
                          <a:pt x="0" y="355015"/>
                        </a:lnTo>
                        <a:lnTo>
                          <a:pt x="0" y="322953"/>
                        </a:lnTo>
                        <a:lnTo>
                          <a:pt x="0" y="247364"/>
                        </a:lnTo>
                        <a:lnTo>
                          <a:pt x="0" y="215302"/>
                        </a:lnTo>
                        <a:lnTo>
                          <a:pt x="0" y="139713"/>
                        </a:lnTo>
                        <a:lnTo>
                          <a:pt x="0" y="107651"/>
                        </a:lnTo>
                        <a:lnTo>
                          <a:pt x="0" y="32062"/>
                        </a:lnTo>
                        <a:lnTo>
                          <a:pt x="0" y="2"/>
                        </a:lnTo>
                        <a:close/>
                      </a:path>
                    </a:pathLst>
                  </a:custGeom>
                  <a:solidFill>
                    <a:schemeClr val="tx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1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7" name="Freeform 86"/>
                  <p:cNvSpPr/>
                  <p:nvPr/>
                </p:nvSpPr>
                <p:spPr bwMode="auto">
                  <a:xfrm>
                    <a:off x="11020598" y="4290521"/>
                    <a:ext cx="566900" cy="361399"/>
                  </a:xfrm>
                  <a:custGeom>
                    <a:avLst/>
                    <a:gdLst/>
                    <a:ahLst/>
                    <a:cxnLst/>
                    <a:rect l="l" t="t" r="r" b="b"/>
                    <a:pathLst>
                      <a:path w="1395575" h="889678">
                        <a:moveTo>
                          <a:pt x="1288087" y="393176"/>
                        </a:moveTo>
                        <a:lnTo>
                          <a:pt x="1157081" y="483566"/>
                        </a:lnTo>
                        <a:lnTo>
                          <a:pt x="1118078" y="432149"/>
                        </a:lnTo>
                        <a:lnTo>
                          <a:pt x="1007728" y="605449"/>
                        </a:lnTo>
                        <a:lnTo>
                          <a:pt x="944370" y="572352"/>
                        </a:lnTo>
                        <a:lnTo>
                          <a:pt x="814699" y="511825"/>
                        </a:lnTo>
                        <a:lnTo>
                          <a:pt x="636856" y="666606"/>
                        </a:lnTo>
                        <a:lnTo>
                          <a:pt x="567828" y="614241"/>
                        </a:lnTo>
                        <a:lnTo>
                          <a:pt x="491174" y="722246"/>
                        </a:lnTo>
                        <a:lnTo>
                          <a:pt x="350257" y="722246"/>
                        </a:lnTo>
                        <a:lnTo>
                          <a:pt x="96017" y="830369"/>
                        </a:lnTo>
                        <a:lnTo>
                          <a:pt x="1328587" y="830369"/>
                        </a:lnTo>
                        <a:lnTo>
                          <a:pt x="1328587" y="499521"/>
                        </a:lnTo>
                        <a:close/>
                        <a:moveTo>
                          <a:pt x="1328587" y="146637"/>
                        </a:moveTo>
                        <a:lnTo>
                          <a:pt x="1217466" y="257758"/>
                        </a:lnTo>
                        <a:lnTo>
                          <a:pt x="1152160" y="174640"/>
                        </a:lnTo>
                        <a:lnTo>
                          <a:pt x="997802" y="311189"/>
                        </a:lnTo>
                        <a:lnTo>
                          <a:pt x="962179" y="257758"/>
                        </a:lnTo>
                        <a:lnTo>
                          <a:pt x="854142" y="390720"/>
                        </a:lnTo>
                        <a:lnTo>
                          <a:pt x="798327" y="351542"/>
                        </a:lnTo>
                        <a:lnTo>
                          <a:pt x="706895" y="459612"/>
                        </a:lnTo>
                        <a:lnTo>
                          <a:pt x="469419" y="459612"/>
                        </a:lnTo>
                        <a:lnTo>
                          <a:pt x="401731" y="404971"/>
                        </a:lnTo>
                        <a:lnTo>
                          <a:pt x="320995" y="542729"/>
                        </a:lnTo>
                        <a:lnTo>
                          <a:pt x="172573" y="542729"/>
                        </a:lnTo>
                        <a:lnTo>
                          <a:pt x="66990" y="677877"/>
                        </a:lnTo>
                        <a:lnTo>
                          <a:pt x="66990" y="798405"/>
                        </a:lnTo>
                        <a:lnTo>
                          <a:pt x="327711" y="680355"/>
                        </a:lnTo>
                        <a:lnTo>
                          <a:pt x="462991" y="685009"/>
                        </a:lnTo>
                        <a:lnTo>
                          <a:pt x="558814" y="559334"/>
                        </a:lnTo>
                        <a:lnTo>
                          <a:pt x="637729" y="619843"/>
                        </a:lnTo>
                        <a:lnTo>
                          <a:pt x="803422" y="472099"/>
                        </a:lnTo>
                        <a:lnTo>
                          <a:pt x="942109" y="531407"/>
                        </a:lnTo>
                        <a:lnTo>
                          <a:pt x="992841" y="559334"/>
                        </a:lnTo>
                        <a:lnTo>
                          <a:pt x="1121125" y="364495"/>
                        </a:lnTo>
                        <a:lnTo>
                          <a:pt x="1168389" y="430847"/>
                        </a:lnTo>
                        <a:lnTo>
                          <a:pt x="1303760" y="336617"/>
                        </a:lnTo>
                        <a:lnTo>
                          <a:pt x="1328587" y="398996"/>
                        </a:lnTo>
                        <a:close/>
                        <a:moveTo>
                          <a:pt x="66990" y="59308"/>
                        </a:moveTo>
                        <a:lnTo>
                          <a:pt x="66990" y="591593"/>
                        </a:lnTo>
                        <a:lnTo>
                          <a:pt x="148825" y="489298"/>
                        </a:lnTo>
                        <a:lnTo>
                          <a:pt x="291311" y="495234"/>
                        </a:lnTo>
                        <a:lnTo>
                          <a:pt x="392237" y="334937"/>
                        </a:lnTo>
                        <a:lnTo>
                          <a:pt x="475355" y="412116"/>
                        </a:lnTo>
                        <a:lnTo>
                          <a:pt x="695020" y="418055"/>
                        </a:lnTo>
                        <a:lnTo>
                          <a:pt x="795946" y="299317"/>
                        </a:lnTo>
                        <a:lnTo>
                          <a:pt x="849380" y="334937"/>
                        </a:lnTo>
                        <a:lnTo>
                          <a:pt x="968118" y="180579"/>
                        </a:lnTo>
                        <a:lnTo>
                          <a:pt x="1009709" y="253061"/>
                        </a:lnTo>
                        <a:lnTo>
                          <a:pt x="1160480" y="117686"/>
                        </a:lnTo>
                        <a:lnTo>
                          <a:pt x="1223403" y="192484"/>
                        </a:lnTo>
                        <a:lnTo>
                          <a:pt x="1328587" y="84562"/>
                        </a:lnTo>
                        <a:lnTo>
                          <a:pt x="1328587" y="59308"/>
                        </a:lnTo>
                        <a:close/>
                        <a:moveTo>
                          <a:pt x="0" y="0"/>
                        </a:moveTo>
                        <a:lnTo>
                          <a:pt x="1395575" y="0"/>
                        </a:lnTo>
                        <a:lnTo>
                          <a:pt x="1395575" y="889678"/>
                        </a:lnTo>
                        <a:lnTo>
                          <a:pt x="0" y="889678"/>
                        </a:lnTo>
                        <a:close/>
                      </a:path>
                    </a:pathLst>
                  </a:custGeom>
                  <a:solidFill>
                    <a:schemeClr val="tx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100" b="0" i="0" u="none" strike="noStrike" kern="0" cap="none" spc="-5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14" name="Picture 2"/>
                  <p:cNvPicPr>
                    <a:picLocks noChangeAspect="1" noChangeArrowheads="1"/>
                  </p:cNvPicPr>
                  <p:nvPr/>
                </p:nvPicPr>
                <p:blipFill rotWithShape="1">
                  <a:blip r:embed="rId8">
                    <a:duotone>
                      <a:schemeClr val="accent1">
                        <a:shade val="45000"/>
                        <a:satMod val="135000"/>
                      </a:schemeClr>
                      <a:prstClr val="white"/>
                    </a:duotone>
                    <a:lum bright="-29000"/>
                    <a:extLst>
                      <a:ext uri="{28A0092B-C50C-407E-A947-70E740481C1C}">
                        <a14:useLocalDpi xmlns:a14="http://schemas.microsoft.com/office/drawing/2010/main" val="0"/>
                      </a:ext>
                    </a:extLst>
                  </a:blip>
                  <a:stretch/>
                </p:blipFill>
                <p:spPr bwMode="auto">
                  <a:xfrm>
                    <a:off x="11100802" y="4687543"/>
                    <a:ext cx="403040" cy="346352"/>
                  </a:xfrm>
                  <a:prstGeom prst="rect">
                    <a:avLst/>
                  </a:prstGeom>
                  <a:solidFill>
                    <a:schemeClr val="tx1"/>
                  </a:solidFill>
                  <a:ln>
                    <a:noFill/>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grpSp>
          <p:nvGrpSpPr>
            <p:cNvPr id="98" name="Group 97"/>
            <p:cNvGrpSpPr/>
            <p:nvPr/>
          </p:nvGrpSpPr>
          <p:grpSpPr>
            <a:xfrm>
              <a:off x="2835432" y="1119364"/>
              <a:ext cx="2231136" cy="1197454"/>
              <a:chOff x="2835432" y="1119364"/>
              <a:chExt cx="2231136" cy="1197454"/>
            </a:xfrm>
          </p:grpSpPr>
          <p:sp>
            <p:nvSpPr>
              <p:cNvPr id="95" name="Rectangle 94"/>
              <p:cNvSpPr/>
              <p:nvPr/>
            </p:nvSpPr>
            <p:spPr bwMode="auto">
              <a:xfrm>
                <a:off x="2835432" y="1119364"/>
                <a:ext cx="2231136" cy="1197454"/>
              </a:xfrm>
              <a:prstGeom prst="rect">
                <a:avLst/>
              </a:prstGeom>
              <a:no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sp>
            <p:nvSpPr>
              <p:cNvPr id="80" name="Rectangle 79"/>
              <p:cNvSpPr/>
              <p:nvPr/>
            </p:nvSpPr>
            <p:spPr bwMode="auto">
              <a:xfrm>
                <a:off x="3304990" y="1932277"/>
                <a:ext cx="1292020" cy="276999"/>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ea typeface="+mn-ea"/>
                    <a:cs typeface="+mn-cs"/>
                  </a:rPr>
                  <a:t>Mobile Apps</a:t>
                </a:r>
                <a:endParaRPr kumimoji="0" lang="en-US" sz="2000" b="0" i="0" u="none" strike="noStrike" kern="0" cap="none" spc="0" normalizeH="0" baseline="0" noProof="0" dirty="0" smtClean="0">
                  <a:ln>
                    <a:noFill/>
                  </a:ln>
                  <a:effectLst/>
                  <a:uLnTx/>
                  <a:uFillTx/>
                  <a:ea typeface="+mn-ea"/>
                  <a:cs typeface="+mn-cs"/>
                </a:endParaRPr>
              </a:p>
            </p:txBody>
          </p:sp>
          <p:sp>
            <p:nvSpPr>
              <p:cNvPr id="81" name="Rounded Rectangle 4"/>
              <p:cNvSpPr/>
              <p:nvPr/>
            </p:nvSpPr>
            <p:spPr bwMode="auto">
              <a:xfrm>
                <a:off x="3802526" y="1278581"/>
                <a:ext cx="296948" cy="530724"/>
              </a:xfrm>
              <a:custGeom>
                <a:avLst/>
                <a:gdLst/>
                <a:ahLst/>
                <a:cxnLst/>
                <a:rect l="l" t="t" r="r" b="b"/>
                <a:pathLst>
                  <a:path w="742940" h="1427748">
                    <a:moveTo>
                      <a:pt x="373146" y="1302513"/>
                    </a:moveTo>
                    <a:lnTo>
                      <a:pt x="367271" y="1323564"/>
                    </a:lnTo>
                    <a:cubicBezTo>
                      <a:pt x="376464" y="1333192"/>
                      <a:pt x="386636" y="1327970"/>
                      <a:pt x="389465" y="1326502"/>
                    </a:cubicBezTo>
                    <a:lnTo>
                      <a:pt x="394687" y="1304471"/>
                    </a:lnTo>
                    <a:cubicBezTo>
                      <a:pt x="388486" y="1304798"/>
                      <a:pt x="385875" y="1310183"/>
                      <a:pt x="373146" y="1302513"/>
                    </a:cubicBezTo>
                    <a:close/>
                    <a:moveTo>
                      <a:pt x="359764" y="1295659"/>
                    </a:moveTo>
                    <a:cubicBezTo>
                      <a:pt x="356120" y="1295360"/>
                      <a:pt x="353726" y="1296529"/>
                      <a:pt x="348178" y="1298270"/>
                    </a:cubicBezTo>
                    <a:lnTo>
                      <a:pt x="342140" y="1319811"/>
                    </a:lnTo>
                    <a:cubicBezTo>
                      <a:pt x="360852" y="1314208"/>
                      <a:pt x="360009" y="1321144"/>
                      <a:pt x="364497" y="1322422"/>
                    </a:cubicBezTo>
                    <a:lnTo>
                      <a:pt x="370045" y="1300065"/>
                    </a:lnTo>
                    <a:cubicBezTo>
                      <a:pt x="365830" y="1297073"/>
                      <a:pt x="363409" y="1295958"/>
                      <a:pt x="359764" y="1295659"/>
                    </a:cubicBezTo>
                    <a:close/>
                    <a:moveTo>
                      <a:pt x="379258" y="1276606"/>
                    </a:moveTo>
                    <a:lnTo>
                      <a:pt x="373383" y="1297657"/>
                    </a:lnTo>
                    <a:cubicBezTo>
                      <a:pt x="382576" y="1307285"/>
                      <a:pt x="392748" y="1302063"/>
                      <a:pt x="395577" y="1300595"/>
                    </a:cubicBezTo>
                    <a:lnTo>
                      <a:pt x="400799" y="1278564"/>
                    </a:lnTo>
                    <a:cubicBezTo>
                      <a:pt x="394598" y="1278891"/>
                      <a:pt x="391987" y="1284276"/>
                      <a:pt x="379258" y="1276606"/>
                    </a:cubicBezTo>
                    <a:close/>
                    <a:moveTo>
                      <a:pt x="605722" y="1274595"/>
                    </a:moveTo>
                    <a:cubicBezTo>
                      <a:pt x="615575" y="1274595"/>
                      <a:pt x="623563" y="1283423"/>
                      <a:pt x="623563" y="1294314"/>
                    </a:cubicBezTo>
                    <a:cubicBezTo>
                      <a:pt x="623563" y="1305205"/>
                      <a:pt x="615575" y="1314033"/>
                      <a:pt x="605722" y="1314033"/>
                    </a:cubicBezTo>
                    <a:cubicBezTo>
                      <a:pt x="595868" y="1314033"/>
                      <a:pt x="587880" y="1305205"/>
                      <a:pt x="587881" y="1294314"/>
                    </a:cubicBezTo>
                    <a:cubicBezTo>
                      <a:pt x="587881" y="1283424"/>
                      <a:pt x="595868" y="1274595"/>
                      <a:pt x="605722" y="1274595"/>
                    </a:cubicBezTo>
                    <a:close/>
                    <a:moveTo>
                      <a:pt x="144944" y="1272087"/>
                    </a:moveTo>
                    <a:lnTo>
                      <a:pt x="122084" y="1300662"/>
                    </a:lnTo>
                    <a:lnTo>
                      <a:pt x="144944" y="1329237"/>
                    </a:lnTo>
                    <a:lnTo>
                      <a:pt x="144944" y="1314950"/>
                    </a:lnTo>
                    <a:lnTo>
                      <a:pt x="167803" y="1314950"/>
                    </a:lnTo>
                    <a:lnTo>
                      <a:pt x="167803" y="1286375"/>
                    </a:lnTo>
                    <a:lnTo>
                      <a:pt x="144944" y="1286375"/>
                    </a:lnTo>
                    <a:close/>
                    <a:moveTo>
                      <a:pt x="365877" y="1269752"/>
                    </a:moveTo>
                    <a:cubicBezTo>
                      <a:pt x="362232" y="1269453"/>
                      <a:pt x="359839" y="1270622"/>
                      <a:pt x="354290" y="1272363"/>
                    </a:cubicBezTo>
                    <a:lnTo>
                      <a:pt x="348252" y="1293904"/>
                    </a:lnTo>
                    <a:cubicBezTo>
                      <a:pt x="366965" y="1288301"/>
                      <a:pt x="366121" y="1295236"/>
                      <a:pt x="370609" y="1296515"/>
                    </a:cubicBezTo>
                    <a:lnTo>
                      <a:pt x="376158" y="1274158"/>
                    </a:lnTo>
                    <a:cubicBezTo>
                      <a:pt x="371942" y="1271166"/>
                      <a:pt x="369521" y="1270051"/>
                      <a:pt x="365877" y="1269752"/>
                    </a:cubicBezTo>
                    <a:close/>
                    <a:moveTo>
                      <a:pt x="605721" y="1256754"/>
                    </a:moveTo>
                    <a:cubicBezTo>
                      <a:pt x="586015" y="1256754"/>
                      <a:pt x="570039" y="1273571"/>
                      <a:pt x="570039" y="1294314"/>
                    </a:cubicBezTo>
                    <a:cubicBezTo>
                      <a:pt x="570039" y="1299760"/>
                      <a:pt x="571140" y="1304936"/>
                      <a:pt x="573241" y="1309556"/>
                    </a:cubicBezTo>
                    <a:lnTo>
                      <a:pt x="557252" y="1321874"/>
                    </a:lnTo>
                    <a:cubicBezTo>
                      <a:pt x="556086" y="1322772"/>
                      <a:pt x="555869" y="1324446"/>
                      <a:pt x="556767" y="1325612"/>
                    </a:cubicBezTo>
                    <a:lnTo>
                      <a:pt x="563275" y="1334059"/>
                    </a:lnTo>
                    <a:cubicBezTo>
                      <a:pt x="564173" y="1335226"/>
                      <a:pt x="565847" y="1335443"/>
                      <a:pt x="567014" y="1334544"/>
                    </a:cubicBezTo>
                    <a:lnTo>
                      <a:pt x="582712" y="1322450"/>
                    </a:lnTo>
                    <a:cubicBezTo>
                      <a:pt x="588676" y="1328442"/>
                      <a:pt x="596818" y="1331874"/>
                      <a:pt x="605721" y="1331874"/>
                    </a:cubicBezTo>
                    <a:cubicBezTo>
                      <a:pt x="625428" y="1331874"/>
                      <a:pt x="641404" y="1315058"/>
                      <a:pt x="641403" y="1294314"/>
                    </a:cubicBezTo>
                    <a:cubicBezTo>
                      <a:pt x="641404" y="1273570"/>
                      <a:pt x="625428" y="1256754"/>
                      <a:pt x="605721" y="1256754"/>
                    </a:cubicBezTo>
                    <a:close/>
                    <a:moveTo>
                      <a:pt x="93734" y="94956"/>
                    </a:moveTo>
                    <a:cubicBezTo>
                      <a:pt x="80540" y="94956"/>
                      <a:pt x="69845" y="105651"/>
                      <a:pt x="69845" y="118845"/>
                    </a:cubicBezTo>
                    <a:lnTo>
                      <a:pt x="69845" y="1112467"/>
                    </a:lnTo>
                    <a:cubicBezTo>
                      <a:pt x="69845" y="1125661"/>
                      <a:pt x="80540" y="1136356"/>
                      <a:pt x="93734" y="1136356"/>
                    </a:cubicBezTo>
                    <a:lnTo>
                      <a:pt x="649206" y="1136356"/>
                    </a:lnTo>
                    <a:cubicBezTo>
                      <a:pt x="662400" y="1136356"/>
                      <a:pt x="673095" y="1125661"/>
                      <a:pt x="673095" y="1112467"/>
                    </a:cubicBezTo>
                    <a:lnTo>
                      <a:pt x="673095" y="118845"/>
                    </a:lnTo>
                    <a:cubicBezTo>
                      <a:pt x="673095" y="105651"/>
                      <a:pt x="662400" y="94956"/>
                      <a:pt x="649206" y="94956"/>
                    </a:cubicBezTo>
                    <a:close/>
                    <a:moveTo>
                      <a:pt x="40483" y="0"/>
                    </a:moveTo>
                    <a:lnTo>
                      <a:pt x="702457" y="0"/>
                    </a:lnTo>
                    <a:cubicBezTo>
                      <a:pt x="724815" y="0"/>
                      <a:pt x="742940" y="18125"/>
                      <a:pt x="742940" y="40483"/>
                    </a:cubicBezTo>
                    <a:lnTo>
                      <a:pt x="742940" y="1387265"/>
                    </a:lnTo>
                    <a:cubicBezTo>
                      <a:pt x="742940" y="1409623"/>
                      <a:pt x="724815" y="1427748"/>
                      <a:pt x="702457" y="1427748"/>
                    </a:cubicBezTo>
                    <a:lnTo>
                      <a:pt x="40483" y="1427748"/>
                    </a:lnTo>
                    <a:cubicBezTo>
                      <a:pt x="18125" y="1427748"/>
                      <a:pt x="0" y="1409623"/>
                      <a:pt x="0" y="1387265"/>
                    </a:cubicBezTo>
                    <a:lnTo>
                      <a:pt x="0" y="40483"/>
                    </a:lnTo>
                    <a:cubicBezTo>
                      <a:pt x="0" y="18125"/>
                      <a:pt x="18125" y="0"/>
                      <a:pt x="40483" y="0"/>
                    </a:cubicBezTo>
                    <a:close/>
                  </a:path>
                </a:pathLst>
              </a:custGeom>
              <a:solidFill>
                <a:schemeClr val="tx1"/>
              </a:solidFill>
              <a:ln>
                <a:noFill/>
              </a:ln>
              <a:extLst/>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nvGrpSpPr>
            <p:cNvPr id="97" name="Group 96"/>
            <p:cNvGrpSpPr/>
            <p:nvPr/>
          </p:nvGrpSpPr>
          <p:grpSpPr>
            <a:xfrm>
              <a:off x="541175" y="1119364"/>
              <a:ext cx="2231136" cy="1197454"/>
              <a:chOff x="541175" y="1119364"/>
              <a:chExt cx="2231136" cy="1197454"/>
            </a:xfrm>
          </p:grpSpPr>
          <p:sp>
            <p:nvSpPr>
              <p:cNvPr id="96" name="Rectangle 95"/>
              <p:cNvSpPr/>
              <p:nvPr/>
            </p:nvSpPr>
            <p:spPr bwMode="auto">
              <a:xfrm>
                <a:off x="541175" y="1119364"/>
                <a:ext cx="2231136" cy="1197454"/>
              </a:xfrm>
              <a:prstGeom prst="rect">
                <a:avLst/>
              </a:prstGeom>
              <a:no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ts val="600"/>
                  </a:spcBef>
                  <a:spcAft>
                    <a:spcPct val="0"/>
                  </a:spcAft>
                </a:pPr>
                <a:endParaRPr lang="en-US" sz="2800" dirty="0">
                  <a:solidFill>
                    <a:schemeClr val="bg1"/>
                  </a:solidFill>
                  <a:latin typeface="+mj-lt"/>
                  <a:ea typeface="Segoe UI" pitchFamily="34" charset="0"/>
                  <a:cs typeface="Segoe UI" pitchFamily="34" charset="0"/>
                </a:endParaRPr>
              </a:p>
            </p:txBody>
          </p:sp>
          <p:sp>
            <p:nvSpPr>
              <p:cNvPr id="89" name="Rectangle 88"/>
              <p:cNvSpPr/>
              <p:nvPr/>
            </p:nvSpPr>
            <p:spPr bwMode="auto">
              <a:xfrm>
                <a:off x="1129355" y="1932277"/>
                <a:ext cx="1054776" cy="276999"/>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ea typeface="+mn-ea"/>
                    <a:cs typeface="+mn-cs"/>
                  </a:rPr>
                  <a:t>Web Apps</a:t>
                </a:r>
              </a:p>
            </p:txBody>
          </p:sp>
          <p:pic>
            <p:nvPicPr>
              <p:cNvPr id="90" name="Picture 7"/>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bwMode="auto">
              <a:xfrm>
                <a:off x="1275115" y="1207205"/>
                <a:ext cx="763257" cy="602100"/>
              </a:xfrm>
              <a:prstGeom prst="rect">
                <a:avLst/>
              </a:prstGeom>
              <a:noFill/>
              <a:ln>
                <a:noFill/>
              </a:ln>
            </p:spPr>
          </p:pic>
        </p:grpSp>
      </p:grpSp>
      <p:grpSp>
        <p:nvGrpSpPr>
          <p:cNvPr id="75" name="Group 74"/>
          <p:cNvGrpSpPr/>
          <p:nvPr/>
        </p:nvGrpSpPr>
        <p:grpSpPr>
          <a:xfrm>
            <a:off x="541175" y="2652598"/>
            <a:ext cx="8399500" cy="1015400"/>
            <a:chOff x="541175" y="2652598"/>
            <a:chExt cx="8399500" cy="1015400"/>
          </a:xfrm>
          <a:solidFill>
            <a:schemeClr val="accent1">
              <a:lumMod val="75000"/>
            </a:schemeClr>
          </a:solidFill>
        </p:grpSpPr>
        <p:sp>
          <p:nvSpPr>
            <p:cNvPr id="76" name="Rectangle 75"/>
            <p:cNvSpPr/>
            <p:nvPr/>
          </p:nvSpPr>
          <p:spPr bwMode="auto">
            <a:xfrm>
              <a:off x="541175" y="2652660"/>
              <a:ext cx="8399500" cy="1015338"/>
            </a:xfrm>
            <a:prstGeom prst="rect">
              <a:avLst/>
            </a:prstGeom>
            <a:grpFill/>
            <a:ln w="3175">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spcAft>
                  <a:spcPts val="600"/>
                </a:spcAft>
              </a:pPr>
              <a:r>
                <a:rPr lang="en-US" sz="3200" b="1" dirty="0" smtClean="0">
                  <a:solidFill>
                    <a:schemeClr val="tx1"/>
                  </a:solidFill>
                </a:rPr>
                <a:t>ML API service</a:t>
              </a:r>
              <a:endParaRPr lang="en-US" sz="2800" dirty="0">
                <a:solidFill>
                  <a:schemeClr val="tx1"/>
                </a:solidFill>
              </a:endParaRPr>
            </a:p>
          </p:txBody>
        </p:sp>
        <p:cxnSp>
          <p:nvCxnSpPr>
            <p:cNvPr id="77" name="Straight Connector 76"/>
            <p:cNvCxnSpPr/>
            <p:nvPr/>
          </p:nvCxnSpPr>
          <p:spPr>
            <a:xfrm>
              <a:off x="5155668" y="2652598"/>
              <a:ext cx="0" cy="1015400"/>
            </a:xfrm>
            <a:prstGeom prst="line">
              <a:avLst/>
            </a:prstGeom>
            <a:grpFill/>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5173917" y="2846397"/>
              <a:ext cx="2604505" cy="627864"/>
            </a:xfrm>
            <a:prstGeom prst="rect">
              <a:avLst/>
            </a:prstGeom>
            <a:grpFill/>
          </p:spPr>
          <p:txBody>
            <a:bodyPr wrap="square" lIns="182880" tIns="146304" rIns="182880" bIns="146304" rtlCol="0">
              <a:spAutoFit/>
            </a:bodyPr>
            <a:lstStyle/>
            <a:p>
              <a:pPr>
                <a:lnSpc>
                  <a:spcPct val="90000"/>
                </a:lnSpc>
                <a:spcAft>
                  <a:spcPts val="600"/>
                </a:spcAft>
              </a:pPr>
              <a:r>
                <a:rPr lang="en-US" sz="2400" dirty="0" smtClean="0"/>
                <a:t>Developer</a:t>
              </a:r>
            </a:p>
          </p:txBody>
        </p:sp>
      </p:grpSp>
    </p:spTree>
    <p:extLst>
      <p:ext uri="{BB962C8B-B14F-4D97-AF65-F5344CB8AC3E}">
        <p14:creationId xmlns:p14="http://schemas.microsoft.com/office/powerpoint/2010/main" val="804662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grpId="1" nodeType="clickEffect">
                                  <p:stCondLst>
                                    <p:cond delay="0"/>
                                  </p:stCondLst>
                                  <p:childTnLst>
                                    <p:animMotion origin="layout" path="M 0.0748 4.89333E-6 L 0.17449 4.89333E-6 " pathEditMode="relative" rAng="0" ptsTypes="AA">
                                      <p:cBhvr>
                                        <p:cTn id="14" dur="500" fill="hold"/>
                                        <p:tgtEl>
                                          <p:spTgt spid="14"/>
                                        </p:tgtEl>
                                        <p:attrNameLst>
                                          <p:attrName>ppt_x</p:attrName>
                                          <p:attrName>ppt_y</p:attrName>
                                        </p:attrNameLst>
                                      </p:cBhvr>
                                      <p:rCtr x="4978" y="0"/>
                                    </p:animMotion>
                                  </p:childTnLst>
                                </p:cTn>
                              </p:par>
                              <p:par>
                                <p:cTn id="15" presetID="10" presetClass="entr" presetSubtype="0" fill="hold" nodeType="withEffect">
                                  <p:stCondLst>
                                    <p:cond delay="35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barn(outVertical)">
                                      <p:cBhvr>
                                        <p:cTn id="22" dur="500"/>
                                        <p:tgtEl>
                                          <p:spTgt spid="66"/>
                                        </p:tgtEl>
                                      </p:cBhvr>
                                    </p:animEffect>
                                  </p:childTnLst>
                                </p:cTn>
                              </p:par>
                              <p:par>
                                <p:cTn id="23" presetID="10" presetClass="entr" presetSubtype="0" fill="hold" nodeType="withEffect">
                                  <p:stCondLst>
                                    <p:cond delay="45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45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45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45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500"/>
                                        <p:tgtEl>
                                          <p:spTgt spid="67"/>
                                        </p:tgtEl>
                                      </p:cBhvr>
                                    </p:animEffect>
                                  </p:childTnLst>
                                </p:cTn>
                              </p:par>
                              <p:par>
                                <p:cTn id="35" presetID="1" presetClass="exit" presetSubtype="0" fill="hold" grpId="2" nodeType="withEffect">
                                  <p:stCondLst>
                                    <p:cond delay="1000"/>
                                  </p:stCondLst>
                                  <p:childTnLst>
                                    <p:set>
                                      <p:cBhvr>
                                        <p:cTn id="36" dur="1" fill="hold">
                                          <p:stCondLst>
                                            <p:cond delay="0"/>
                                          </p:stCondLst>
                                        </p:cTn>
                                        <p:tgtEl>
                                          <p:spTgt spid="1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63" presetClass="path" presetSubtype="0" accel="50000" decel="50000" fill="hold" nodeType="clickEffect">
                                  <p:stCondLst>
                                    <p:cond delay="0"/>
                                  </p:stCondLst>
                                  <p:childTnLst>
                                    <p:animMotion origin="layout" path="M 0.00012 4.89333E-6 L 0.02246 4.89333E-6 " pathEditMode="relative" rAng="0" ptsTypes="AA">
                                      <p:cBhvr>
                                        <p:cTn id="40" dur="500" fill="hold"/>
                                        <p:tgtEl>
                                          <p:spTgt spid="67"/>
                                        </p:tgtEl>
                                        <p:attrNameLst>
                                          <p:attrName>ppt_x</p:attrName>
                                          <p:attrName>ppt_y</p:attrName>
                                        </p:attrNameLst>
                                      </p:cBhvr>
                                      <p:rCtr x="1111" y="0"/>
                                    </p:animMotion>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par>
                                <p:cTn id="52" presetID="64" presetClass="path" presetSubtype="0" accel="50000" decel="50000" fill="hold" grpId="1" nodeType="withEffect">
                                  <p:stCondLst>
                                    <p:cond delay="0"/>
                                  </p:stCondLst>
                                  <p:childTnLst>
                                    <p:animMotion origin="layout" path="M 3.84733E-6 0.04449 L 3.84733E-6 -4.58012E-6 " pathEditMode="relative" rAng="0" ptsTypes="AA">
                                      <p:cBhvr>
                                        <p:cTn id="53" dur="500" fill="hold"/>
                                        <p:tgtEl>
                                          <p:spTgt spid="74"/>
                                        </p:tgtEl>
                                        <p:attrNameLst>
                                          <p:attrName>ppt_x</p:attrName>
                                          <p:attrName>ppt_y</p:attrName>
                                        </p:attrNameLst>
                                      </p:cBhvr>
                                      <p:rCtr x="0" y="-2224"/>
                                    </p:animMotion>
                                  </p:childTnLst>
                                </p:cTn>
                              </p:par>
                              <p:par>
                                <p:cTn id="54" presetID="10" presetClass="entr" presetSubtype="0" fill="hold" nodeType="withEffect">
                                  <p:stCondLst>
                                    <p:cond delay="50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fade">
                                      <p:cBhvr>
                                        <p:cTn id="60" dur="500"/>
                                        <p:tgtEl>
                                          <p:spTgt spid="100"/>
                                        </p:tgtEl>
                                      </p:cBhvr>
                                    </p:animEffect>
                                  </p:childTnLst>
                                </p:cTn>
                              </p:par>
                            </p:childTnLst>
                          </p:cTn>
                        </p:par>
                      </p:childTnLst>
                    </p:cTn>
                  </p:par>
                  <p:par>
                    <p:cTn id="61" fill="hold">
                      <p:stCondLst>
                        <p:cond delay="indefinite"/>
                      </p:stCondLst>
                      <p:childTnLst>
                        <p:par>
                          <p:cTn id="62" fill="hold">
                            <p:stCondLst>
                              <p:cond delay="0"/>
                            </p:stCondLst>
                            <p:childTnLst>
                              <p:par>
                                <p:cTn id="63" presetID="64" presetClass="path" presetSubtype="0" accel="50000" decel="50000" fill="hold" nodeType="clickEffect">
                                  <p:stCondLst>
                                    <p:cond delay="0"/>
                                  </p:stCondLst>
                                  <p:childTnLst>
                                    <p:animMotion origin="layout" path="M -2.55297E-9 -0.07489 L -2.55297E-9 -0.13141 " pathEditMode="relative" rAng="0" ptsTypes="AA">
                                      <p:cBhvr>
                                        <p:cTn id="64" dur="500" fill="hold"/>
                                        <p:tgtEl>
                                          <p:spTgt spid="100"/>
                                        </p:tgtEl>
                                        <p:attrNameLst>
                                          <p:attrName>ppt_x</p:attrName>
                                          <p:attrName>ppt_y</p:attrName>
                                        </p:attrNameLst>
                                      </p:cBhvr>
                                      <p:rCtr x="0" y="-2837"/>
                                    </p:animMotion>
                                  </p:childTnLst>
                                </p:cTn>
                              </p:par>
                              <p:par>
                                <p:cTn id="65" presetID="10" presetClass="entr" presetSubtype="0" fill="hold" nodeType="withEffect">
                                  <p:stCondLst>
                                    <p:cond delay="250"/>
                                  </p:stCondLst>
                                  <p:childTnLst>
                                    <p:set>
                                      <p:cBhvr>
                                        <p:cTn id="66" dur="1" fill="hold">
                                          <p:stCondLst>
                                            <p:cond delay="0"/>
                                          </p:stCondLst>
                                        </p:cTn>
                                        <p:tgtEl>
                                          <p:spTgt spid="101"/>
                                        </p:tgtEl>
                                        <p:attrNameLst>
                                          <p:attrName>style.visibility</p:attrName>
                                        </p:attrNameLst>
                                      </p:cBhvr>
                                      <p:to>
                                        <p:strVal val="visible"/>
                                      </p:to>
                                    </p:set>
                                    <p:animEffect transition="in" filter="fade">
                                      <p:cBhvr>
                                        <p:cTn id="6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14" grpId="0" animBg="1"/>
      <p:bldP spid="14" grpId="1" animBg="1"/>
      <p:bldP spid="14"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Machine Learning</a:t>
            </a:r>
            <a:endParaRPr lang="en-US" dirty="0"/>
          </a:p>
        </p:txBody>
      </p:sp>
      <p:pic>
        <p:nvPicPr>
          <p:cNvPr id="3" name="Picture 2"/>
          <p:cNvPicPr>
            <a:picLocks noChangeAspect="1"/>
          </p:cNvPicPr>
          <p:nvPr/>
        </p:nvPicPr>
        <p:blipFill rotWithShape="1">
          <a:blip r:embed="rId3"/>
          <a:srcRect l="855"/>
          <a:stretch/>
        </p:blipFill>
        <p:spPr>
          <a:xfrm>
            <a:off x="272716" y="1054702"/>
            <a:ext cx="9805178" cy="5811400"/>
          </a:xfrm>
          <a:prstGeom prst="rect">
            <a:avLst/>
          </a:prstGeom>
        </p:spPr>
      </p:pic>
      <p:sp>
        <p:nvSpPr>
          <p:cNvPr id="5" name="Right Brace 4"/>
          <p:cNvSpPr/>
          <p:nvPr/>
        </p:nvSpPr>
        <p:spPr>
          <a:xfrm>
            <a:off x="4080997" y="2581302"/>
            <a:ext cx="384438" cy="106706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4767967" y="2930166"/>
            <a:ext cx="1047082" cy="369332"/>
          </a:xfrm>
          <a:prstGeom prst="rect">
            <a:avLst/>
          </a:prstGeom>
          <a:solidFill>
            <a:schemeClr val="accent1">
              <a:lumMod val="50000"/>
            </a:schemeClr>
          </a:solidFill>
        </p:spPr>
        <p:txBody>
          <a:bodyPr wrap="none" rtlCol="0">
            <a:spAutoFit/>
          </a:bodyPr>
          <a:lstStyle/>
          <a:p>
            <a:r>
              <a:rPr lang="en-US" dirty="0" smtClean="0"/>
              <a:t>Data I/O</a:t>
            </a:r>
            <a:endParaRPr lang="en-US" dirty="0"/>
          </a:p>
        </p:txBody>
      </p:sp>
      <p:sp>
        <p:nvSpPr>
          <p:cNvPr id="7" name="Right Brace 6"/>
          <p:cNvSpPr/>
          <p:nvPr/>
        </p:nvSpPr>
        <p:spPr>
          <a:xfrm>
            <a:off x="4080997" y="3878912"/>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4768261" y="3922456"/>
            <a:ext cx="4045196" cy="369332"/>
          </a:xfrm>
          <a:prstGeom prst="rect">
            <a:avLst/>
          </a:prstGeom>
          <a:solidFill>
            <a:schemeClr val="accent1">
              <a:lumMod val="50000"/>
            </a:schemeClr>
          </a:solidFill>
        </p:spPr>
        <p:txBody>
          <a:bodyPr wrap="square" rtlCol="0">
            <a:spAutoFit/>
          </a:bodyPr>
          <a:lstStyle/>
          <a:p>
            <a:r>
              <a:rPr lang="en-US" dirty="0" smtClean="0"/>
              <a:t>Taking Data &amp; preparing for Analysis</a:t>
            </a:r>
            <a:endParaRPr lang="en-US" dirty="0"/>
          </a:p>
        </p:txBody>
      </p:sp>
      <p:sp>
        <p:nvSpPr>
          <p:cNvPr id="9" name="Right Brace 8"/>
          <p:cNvSpPr/>
          <p:nvPr/>
        </p:nvSpPr>
        <p:spPr>
          <a:xfrm>
            <a:off x="4057923" y="4362887"/>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p:cNvSpPr txBox="1"/>
          <p:nvPr/>
        </p:nvSpPr>
        <p:spPr>
          <a:xfrm>
            <a:off x="4745187" y="4406431"/>
            <a:ext cx="7045140" cy="338554"/>
          </a:xfrm>
          <a:prstGeom prst="rect">
            <a:avLst/>
          </a:prstGeom>
          <a:solidFill>
            <a:schemeClr val="accent1">
              <a:lumMod val="50000"/>
            </a:schemeClr>
          </a:solidFill>
        </p:spPr>
        <p:txBody>
          <a:bodyPr wrap="square" rtlCol="0">
            <a:spAutoFit/>
          </a:bodyPr>
          <a:lstStyle/>
          <a:p>
            <a:r>
              <a:rPr lang="en-US" sz="1600" dirty="0" smtClean="0"/>
              <a:t>Dimensionality reduction. E.g. Kinect measures 1000 points, 6 are relevant</a:t>
            </a:r>
            <a:endParaRPr lang="en-US" sz="1600" dirty="0"/>
          </a:p>
        </p:txBody>
      </p:sp>
      <p:sp>
        <p:nvSpPr>
          <p:cNvPr id="11" name="Right Brace 10"/>
          <p:cNvSpPr/>
          <p:nvPr/>
        </p:nvSpPr>
        <p:spPr>
          <a:xfrm>
            <a:off x="4057923" y="4878168"/>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4745187" y="4921712"/>
            <a:ext cx="7045140" cy="338554"/>
          </a:xfrm>
          <a:prstGeom prst="rect">
            <a:avLst/>
          </a:prstGeom>
          <a:solidFill>
            <a:schemeClr val="accent1">
              <a:lumMod val="50000"/>
            </a:schemeClr>
          </a:solidFill>
        </p:spPr>
        <p:txBody>
          <a:bodyPr wrap="square" rtlCol="0">
            <a:spAutoFit/>
          </a:bodyPr>
          <a:lstStyle/>
          <a:p>
            <a:r>
              <a:rPr lang="en-US" sz="1600" dirty="0" smtClean="0"/>
              <a:t>Fitting Model selection; calibration; assessment</a:t>
            </a:r>
            <a:endParaRPr lang="en-US" sz="1600" dirty="0"/>
          </a:p>
        </p:txBody>
      </p:sp>
      <p:sp>
        <p:nvSpPr>
          <p:cNvPr id="13" name="Right Brace 12"/>
          <p:cNvSpPr/>
          <p:nvPr/>
        </p:nvSpPr>
        <p:spPr>
          <a:xfrm>
            <a:off x="4057923" y="5328963"/>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4745187" y="5372507"/>
            <a:ext cx="7045140" cy="338554"/>
          </a:xfrm>
          <a:prstGeom prst="rect">
            <a:avLst/>
          </a:prstGeom>
          <a:solidFill>
            <a:schemeClr val="accent1">
              <a:lumMod val="50000"/>
            </a:schemeClr>
          </a:solidFill>
        </p:spPr>
        <p:txBody>
          <a:bodyPr wrap="square" rtlCol="0">
            <a:spAutoFit/>
          </a:bodyPr>
          <a:lstStyle/>
          <a:p>
            <a:r>
              <a:rPr lang="en-US" sz="1600" dirty="0" smtClean="0"/>
              <a:t>R – free scripts/graphics, many packages based on Vector Data.</a:t>
            </a:r>
            <a:endParaRPr lang="en-US" sz="1600" dirty="0"/>
          </a:p>
        </p:txBody>
      </p:sp>
      <p:sp>
        <p:nvSpPr>
          <p:cNvPr id="15" name="Right Brace 14"/>
          <p:cNvSpPr/>
          <p:nvPr/>
        </p:nvSpPr>
        <p:spPr>
          <a:xfrm>
            <a:off x="4053876" y="5786943"/>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4741140" y="5830487"/>
            <a:ext cx="7049187" cy="338554"/>
          </a:xfrm>
          <a:prstGeom prst="rect">
            <a:avLst/>
          </a:prstGeom>
          <a:solidFill>
            <a:schemeClr val="accent1">
              <a:lumMod val="50000"/>
            </a:schemeClr>
          </a:solidFill>
        </p:spPr>
        <p:txBody>
          <a:bodyPr wrap="square" rtlCol="0">
            <a:spAutoFit/>
          </a:bodyPr>
          <a:lstStyle/>
          <a:p>
            <a:r>
              <a:rPr lang="en-US" sz="1600" dirty="0" smtClean="0"/>
              <a:t>Metrics to allow us to describe the data. E.g. Mean, Correlation…</a:t>
            </a:r>
            <a:endParaRPr lang="en-US" sz="1600" dirty="0"/>
          </a:p>
        </p:txBody>
      </p:sp>
      <p:sp>
        <p:nvSpPr>
          <p:cNvPr id="17" name="Right Brace 16"/>
          <p:cNvSpPr/>
          <p:nvPr/>
        </p:nvSpPr>
        <p:spPr>
          <a:xfrm>
            <a:off x="4053876" y="6231441"/>
            <a:ext cx="384438" cy="45798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4741140" y="6274985"/>
            <a:ext cx="7049187" cy="338554"/>
          </a:xfrm>
          <a:prstGeom prst="rect">
            <a:avLst/>
          </a:prstGeom>
          <a:solidFill>
            <a:schemeClr val="accent1">
              <a:lumMod val="50000"/>
            </a:schemeClr>
          </a:solidFill>
        </p:spPr>
        <p:txBody>
          <a:bodyPr wrap="square" rtlCol="0">
            <a:spAutoFit/>
          </a:bodyPr>
          <a:lstStyle/>
          <a:p>
            <a:r>
              <a:rPr lang="en-US" sz="1600" dirty="0" smtClean="0"/>
              <a:t>Tools used for Text Input. E.g. ‘What is the theme of this essay?’</a:t>
            </a:r>
            <a:endParaRPr lang="en-US" sz="1600" dirty="0"/>
          </a:p>
        </p:txBody>
      </p:sp>
    </p:spTree>
    <p:extLst>
      <p:ext uri="{BB962C8B-B14F-4D97-AF65-F5344CB8AC3E}">
        <p14:creationId xmlns:p14="http://schemas.microsoft.com/office/powerpoint/2010/main" val="2634203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Machine Learning in action</a:t>
            </a:r>
            <a:endParaRPr lang="en-US" sz="8000" dirty="0"/>
          </a:p>
        </p:txBody>
      </p:sp>
    </p:spTree>
    <p:extLst>
      <p:ext uri="{BB962C8B-B14F-4D97-AF65-F5344CB8AC3E}">
        <p14:creationId xmlns:p14="http://schemas.microsoft.com/office/powerpoint/2010/main" val="185777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Azure Search</a:t>
            </a:r>
            <a:endParaRPr lang="en-US" dirty="0"/>
          </a:p>
        </p:txBody>
      </p:sp>
      <p:sp>
        <p:nvSpPr>
          <p:cNvPr id="4" name="Text Placeholder 4"/>
          <p:cNvSpPr txBox="1">
            <a:spLocks/>
          </p:cNvSpPr>
          <p:nvPr/>
        </p:nvSpPr>
        <p:spPr>
          <a:xfrm>
            <a:off x="293421" y="1207362"/>
            <a:ext cx="11655840" cy="2077902"/>
          </a:xfrm>
          <a:prstGeom prst="rect">
            <a:avLst/>
          </a:prstGeom>
        </p:spPr>
        <p:txBody>
          <a:bodyPr/>
          <a:lstStyle>
            <a:lvl1pPr marL="233149" indent="-233149" algn="l" defTabSz="932597" rtl="0" eaLnBrk="1" latinLnBrk="0" hangingPunct="1">
              <a:lnSpc>
                <a:spcPct val="90000"/>
              </a:lnSpc>
              <a:spcBef>
                <a:spcPts val="1020"/>
              </a:spcBef>
              <a:buFont typeface="Arial" panose="020B0604020202020204" pitchFamily="34" charset="0"/>
              <a:buChar char="•"/>
              <a:defRPr sz="3672" kern="1200">
                <a:solidFill>
                  <a:schemeClr val="bg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3264" kern="1200">
                <a:solidFill>
                  <a:schemeClr val="bg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856" kern="1200">
                <a:solidFill>
                  <a:schemeClr val="bg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2448" kern="1200">
                <a:solidFill>
                  <a:schemeClr val="bg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2448" kern="1200">
                <a:solidFill>
                  <a:schemeClr val="bg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a:lstStyle>
          <a:p>
            <a:r>
              <a:rPr lang="en-US" dirty="0" smtClean="0">
                <a:solidFill>
                  <a:schemeClr val="tx1"/>
                </a:solidFill>
              </a:rPr>
              <a:t>Azure Search is a new managed search service</a:t>
            </a:r>
            <a:endParaRPr lang="en-US" sz="1765" dirty="0" smtClean="0">
              <a:solidFill>
                <a:schemeClr val="tx1"/>
              </a:solidFill>
            </a:endParaRPr>
          </a:p>
          <a:p>
            <a:pPr marL="449263" lvl="1" indent="96838">
              <a:buNone/>
            </a:pPr>
            <a:r>
              <a:rPr lang="en-US" sz="1800" dirty="0" smtClean="0">
                <a:solidFill>
                  <a:schemeClr val="tx1"/>
                </a:solidFill>
              </a:rPr>
              <a:t>It serves a different set of use cases than SharePoint Search</a:t>
            </a:r>
          </a:p>
          <a:p>
            <a:pPr marL="449263" lvl="1" indent="96838">
              <a:buNone/>
            </a:pPr>
            <a:r>
              <a:rPr lang="en-US" sz="1800" dirty="0" smtClean="0">
                <a:solidFill>
                  <a:srgbClr val="FFFF00"/>
                </a:solidFill>
              </a:rPr>
              <a:t>Highly scalable </a:t>
            </a:r>
            <a:r>
              <a:rPr lang="en-US" sz="1800" dirty="0" smtClean="0">
                <a:solidFill>
                  <a:schemeClr val="tx1"/>
                </a:solidFill>
              </a:rPr>
              <a:t>with guaranteed throughput and storage.</a:t>
            </a:r>
          </a:p>
          <a:p>
            <a:pPr marL="449263" lvl="1" indent="96838">
              <a:buNone/>
            </a:pPr>
            <a:r>
              <a:rPr lang="en-US" sz="1800" dirty="0" smtClean="0">
                <a:solidFill>
                  <a:schemeClr val="tx1"/>
                </a:solidFill>
              </a:rPr>
              <a:t>API-based controls makes it </a:t>
            </a:r>
            <a:r>
              <a:rPr lang="en-US" sz="1800" dirty="0" smtClean="0">
                <a:solidFill>
                  <a:srgbClr val="FFFF00"/>
                </a:solidFill>
              </a:rPr>
              <a:t>simple to manage</a:t>
            </a:r>
          </a:p>
          <a:p>
            <a:pPr marL="449263" lvl="1" indent="96838">
              <a:buNone/>
            </a:pPr>
            <a:r>
              <a:rPr lang="en-US" sz="1800" dirty="0" smtClean="0">
                <a:solidFill>
                  <a:srgbClr val="FFFF00"/>
                </a:solidFill>
              </a:rPr>
              <a:t>Powerful search features </a:t>
            </a:r>
            <a:r>
              <a:rPr lang="en-US" sz="1800" dirty="0" smtClean="0">
                <a:solidFill>
                  <a:schemeClr val="tx1"/>
                </a:solidFill>
              </a:rPr>
              <a:t>with highly differentiated features on the roadmap</a:t>
            </a:r>
            <a:r>
              <a:rPr lang="en-US" sz="1765" dirty="0" smtClean="0">
                <a:solidFill>
                  <a:schemeClr val="tx1"/>
                </a:solidFill>
              </a:rPr>
              <a:t/>
            </a:r>
            <a:br>
              <a:rPr lang="en-US" sz="1765" dirty="0" smtClean="0">
                <a:solidFill>
                  <a:schemeClr val="tx1"/>
                </a:solidFill>
              </a:rPr>
            </a:br>
            <a:endParaRPr lang="en-US" sz="1765" dirty="0" smtClean="0">
              <a:solidFill>
                <a:schemeClr val="tx1"/>
              </a:solidFill>
            </a:endParaRPr>
          </a:p>
          <a:p>
            <a:pPr marL="0" lvl="1" indent="0">
              <a:buNone/>
            </a:pPr>
            <a:endParaRPr lang="en-US" sz="1765" dirty="0" smtClean="0">
              <a:solidFill>
                <a:schemeClr val="tx1"/>
              </a:solidFill>
            </a:endParaRPr>
          </a:p>
        </p:txBody>
      </p:sp>
      <p:grpSp>
        <p:nvGrpSpPr>
          <p:cNvPr id="5" name="Group 258"/>
          <p:cNvGrpSpPr>
            <a:grpSpLocks noChangeAspect="1"/>
          </p:cNvGrpSpPr>
          <p:nvPr/>
        </p:nvGrpSpPr>
        <p:grpSpPr bwMode="auto">
          <a:xfrm>
            <a:off x="10263727" y="-242908"/>
            <a:ext cx="2008341" cy="6930745"/>
            <a:chOff x="1593" y="1801"/>
            <a:chExt cx="612" cy="2112"/>
          </a:xfrm>
        </p:grpSpPr>
        <p:sp>
          <p:nvSpPr>
            <p:cNvPr id="6" name="AutoShape 257"/>
            <p:cNvSpPr>
              <a:spLocks noChangeAspect="1" noChangeArrowheads="1" noTextEdit="1"/>
            </p:cNvSpPr>
            <p:nvPr/>
          </p:nvSpPr>
          <p:spPr bwMode="auto">
            <a:xfrm>
              <a:off x="1595" y="1801"/>
              <a:ext cx="610" cy="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260"/>
            <p:cNvSpPr>
              <a:spLocks noChangeArrowheads="1"/>
            </p:cNvSpPr>
            <p:nvPr/>
          </p:nvSpPr>
          <p:spPr bwMode="auto">
            <a:xfrm>
              <a:off x="1691" y="2452"/>
              <a:ext cx="203" cy="20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261"/>
            <p:cNvSpPr>
              <a:spLocks noChangeArrowheads="1"/>
            </p:cNvSpPr>
            <p:nvPr/>
          </p:nvSpPr>
          <p:spPr bwMode="auto">
            <a:xfrm>
              <a:off x="1593" y="3100"/>
              <a:ext cx="204" cy="20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262"/>
            <p:cNvSpPr>
              <a:spLocks noChangeArrowheads="1"/>
            </p:cNvSpPr>
            <p:nvPr/>
          </p:nvSpPr>
          <p:spPr bwMode="auto">
            <a:xfrm>
              <a:off x="1868" y="3342"/>
              <a:ext cx="204" cy="20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263"/>
            <p:cNvSpPr>
              <a:spLocks noChangeArrowheads="1"/>
            </p:cNvSpPr>
            <p:nvPr/>
          </p:nvSpPr>
          <p:spPr bwMode="auto">
            <a:xfrm>
              <a:off x="1653" y="2819"/>
              <a:ext cx="354" cy="354"/>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64"/>
            <p:cNvSpPr>
              <a:spLocks/>
            </p:cNvSpPr>
            <p:nvPr/>
          </p:nvSpPr>
          <p:spPr bwMode="auto">
            <a:xfrm>
              <a:off x="1715"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5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6" y="9"/>
                    <a:pt x="6" y="9"/>
                  </a:cubicBezTo>
                  <a:cubicBezTo>
                    <a:pt x="5" y="10"/>
                    <a:pt x="5" y="10"/>
                    <a:pt x="4" y="10"/>
                  </a:cubicBezTo>
                  <a:cubicBezTo>
                    <a:pt x="3" y="10"/>
                    <a:pt x="3" y="11"/>
                    <a:pt x="2" y="11"/>
                  </a:cubicBezTo>
                  <a:cubicBezTo>
                    <a:pt x="1" y="11"/>
                    <a:pt x="1" y="11"/>
                    <a:pt x="0" y="11"/>
                  </a:cubicBezTo>
                  <a:cubicBezTo>
                    <a:pt x="0" y="5"/>
                    <a:pt x="0" y="5"/>
                    <a:pt x="0" y="5"/>
                  </a:cubicBezTo>
                  <a:cubicBezTo>
                    <a:pt x="2" y="4"/>
                    <a:pt x="4" y="4"/>
                    <a:pt x="5"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65"/>
            <p:cNvSpPr>
              <a:spLocks noEditPoints="1"/>
            </p:cNvSpPr>
            <p:nvPr/>
          </p:nvSpPr>
          <p:spPr bwMode="auto">
            <a:xfrm>
              <a:off x="1761" y="2883"/>
              <a:ext cx="41" cy="59"/>
            </a:xfrm>
            <a:custGeom>
              <a:avLst/>
              <a:gdLst>
                <a:gd name="T0" fmla="*/ 12 w 24"/>
                <a:gd name="T1" fmla="*/ 35 h 35"/>
                <a:gd name="T2" fmla="*/ 0 w 24"/>
                <a:gd name="T3" fmla="*/ 18 h 35"/>
                <a:gd name="T4" fmla="*/ 3 w 24"/>
                <a:gd name="T5" fmla="*/ 5 h 35"/>
                <a:gd name="T6" fmla="*/ 13 w 24"/>
                <a:gd name="T7" fmla="*/ 0 h 35"/>
                <a:gd name="T8" fmla="*/ 24 w 24"/>
                <a:gd name="T9" fmla="*/ 17 h 35"/>
                <a:gd name="T10" fmla="*/ 21 w 24"/>
                <a:gd name="T11" fmla="*/ 31 h 35"/>
                <a:gd name="T12" fmla="*/ 12 w 24"/>
                <a:gd name="T13" fmla="*/ 35 h 35"/>
                <a:gd name="T14" fmla="*/ 12 w 24"/>
                <a:gd name="T15" fmla="*/ 6 h 35"/>
                <a:gd name="T16" fmla="*/ 7 w 24"/>
                <a:gd name="T17" fmla="*/ 18 h 35"/>
                <a:gd name="T18" fmla="*/ 12 w 24"/>
                <a:gd name="T19" fmla="*/ 29 h 35"/>
                <a:gd name="T20" fmla="*/ 17 w 24"/>
                <a:gd name="T21" fmla="*/ 18 h 35"/>
                <a:gd name="T22" fmla="*/ 12 w 24"/>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30"/>
                    <a:pt x="0" y="18"/>
                  </a:cubicBezTo>
                  <a:cubicBezTo>
                    <a:pt x="0" y="12"/>
                    <a:pt x="1" y="8"/>
                    <a:pt x="3" y="5"/>
                  </a:cubicBezTo>
                  <a:cubicBezTo>
                    <a:pt x="5" y="1"/>
                    <a:pt x="8" y="0"/>
                    <a:pt x="13" y="0"/>
                  </a:cubicBezTo>
                  <a:cubicBezTo>
                    <a:pt x="20" y="0"/>
                    <a:pt x="24" y="6"/>
                    <a:pt x="24" y="17"/>
                  </a:cubicBezTo>
                  <a:cubicBezTo>
                    <a:pt x="24" y="23"/>
                    <a:pt x="23" y="28"/>
                    <a:pt x="21" y="31"/>
                  </a:cubicBezTo>
                  <a:cubicBezTo>
                    <a:pt x="19" y="34"/>
                    <a:pt x="16" y="35"/>
                    <a:pt x="12" y="35"/>
                  </a:cubicBezTo>
                  <a:close/>
                  <a:moveTo>
                    <a:pt x="12" y="6"/>
                  </a:moveTo>
                  <a:cubicBezTo>
                    <a:pt x="9" y="6"/>
                    <a:pt x="7" y="10"/>
                    <a:pt x="7" y="18"/>
                  </a:cubicBezTo>
                  <a:cubicBezTo>
                    <a:pt x="7" y="26"/>
                    <a:pt x="9" y="29"/>
                    <a:pt x="12" y="29"/>
                  </a:cubicBezTo>
                  <a:cubicBezTo>
                    <a:pt x="15" y="29"/>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66"/>
            <p:cNvSpPr>
              <a:spLocks/>
            </p:cNvSpPr>
            <p:nvPr/>
          </p:nvSpPr>
          <p:spPr bwMode="auto">
            <a:xfrm>
              <a:off x="1814"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6" y="9"/>
                    <a:pt x="6" y="9"/>
                  </a:cubicBezTo>
                  <a:cubicBezTo>
                    <a:pt x="5" y="10"/>
                    <a:pt x="5" y="10"/>
                    <a:pt x="4" y="10"/>
                  </a:cubicBezTo>
                  <a:cubicBezTo>
                    <a:pt x="4" y="10"/>
                    <a:pt x="3" y="11"/>
                    <a:pt x="2" y="11"/>
                  </a:cubicBezTo>
                  <a:cubicBezTo>
                    <a:pt x="1" y="11"/>
                    <a:pt x="1" y="11"/>
                    <a:pt x="0" y="11"/>
                  </a:cubicBezTo>
                  <a:cubicBezTo>
                    <a:pt x="0" y="5"/>
                    <a:pt x="0" y="5"/>
                    <a:pt x="0" y="5"/>
                  </a:cubicBezTo>
                  <a:cubicBezTo>
                    <a:pt x="2" y="4"/>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67"/>
            <p:cNvSpPr>
              <a:spLocks noEditPoints="1"/>
            </p:cNvSpPr>
            <p:nvPr/>
          </p:nvSpPr>
          <p:spPr bwMode="auto">
            <a:xfrm>
              <a:off x="1709" y="2966"/>
              <a:ext cx="41" cy="60"/>
            </a:xfrm>
            <a:custGeom>
              <a:avLst/>
              <a:gdLst>
                <a:gd name="T0" fmla="*/ 12 w 24"/>
                <a:gd name="T1" fmla="*/ 35 h 35"/>
                <a:gd name="T2" fmla="*/ 0 w 24"/>
                <a:gd name="T3" fmla="*/ 18 h 35"/>
                <a:gd name="T4" fmla="*/ 3 w 24"/>
                <a:gd name="T5" fmla="*/ 4 h 35"/>
                <a:gd name="T6" fmla="*/ 12 w 24"/>
                <a:gd name="T7" fmla="*/ 0 h 35"/>
                <a:gd name="T8" fmla="*/ 24 w 24"/>
                <a:gd name="T9" fmla="*/ 17 h 35"/>
                <a:gd name="T10" fmla="*/ 21 w 24"/>
                <a:gd name="T11" fmla="*/ 30 h 35"/>
                <a:gd name="T12" fmla="*/ 12 w 24"/>
                <a:gd name="T13" fmla="*/ 35 h 35"/>
                <a:gd name="T14" fmla="*/ 12 w 24"/>
                <a:gd name="T15" fmla="*/ 5 h 35"/>
                <a:gd name="T16" fmla="*/ 7 w 24"/>
                <a:gd name="T17" fmla="*/ 18 h 35"/>
                <a:gd name="T18" fmla="*/ 12 w 24"/>
                <a:gd name="T19" fmla="*/ 29 h 35"/>
                <a:gd name="T20" fmla="*/ 17 w 24"/>
                <a:gd name="T21" fmla="*/ 17 h 35"/>
                <a:gd name="T22" fmla="*/ 12 w 24"/>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29"/>
                    <a:pt x="0" y="18"/>
                  </a:cubicBezTo>
                  <a:cubicBezTo>
                    <a:pt x="0" y="12"/>
                    <a:pt x="1" y="7"/>
                    <a:pt x="3" y="4"/>
                  </a:cubicBezTo>
                  <a:cubicBezTo>
                    <a:pt x="5" y="1"/>
                    <a:pt x="8" y="0"/>
                    <a:pt x="12" y="0"/>
                  </a:cubicBezTo>
                  <a:cubicBezTo>
                    <a:pt x="20" y="0"/>
                    <a:pt x="24" y="5"/>
                    <a:pt x="24" y="17"/>
                  </a:cubicBezTo>
                  <a:cubicBezTo>
                    <a:pt x="24"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268"/>
            <p:cNvSpPr>
              <a:spLocks/>
            </p:cNvSpPr>
            <p:nvPr/>
          </p:nvSpPr>
          <p:spPr bwMode="auto">
            <a:xfrm>
              <a:off x="1766" y="2965"/>
              <a:ext cx="25" cy="59"/>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2 h 35"/>
                <a:gd name="T14" fmla="*/ 0 w 15"/>
                <a:gd name="T15" fmla="*/ 12 h 35"/>
                <a:gd name="T16" fmla="*/ 0 w 15"/>
                <a:gd name="T17" fmla="*/ 6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10"/>
                    <a:pt x="6" y="10"/>
                  </a:cubicBezTo>
                  <a:cubicBezTo>
                    <a:pt x="5" y="10"/>
                    <a:pt x="5" y="11"/>
                    <a:pt x="4" y="11"/>
                  </a:cubicBezTo>
                  <a:cubicBezTo>
                    <a:pt x="3" y="11"/>
                    <a:pt x="3" y="11"/>
                    <a:pt x="2" y="12"/>
                  </a:cubicBezTo>
                  <a:cubicBezTo>
                    <a:pt x="1" y="12"/>
                    <a:pt x="1" y="12"/>
                    <a:pt x="0" y="12"/>
                  </a:cubicBezTo>
                  <a:cubicBezTo>
                    <a:pt x="0" y="6"/>
                    <a:pt x="0" y="6"/>
                    <a:pt x="0" y="6"/>
                  </a:cubicBezTo>
                  <a:cubicBezTo>
                    <a:pt x="2" y="5"/>
                    <a:pt x="4" y="4"/>
                    <a:pt x="6" y="3"/>
                  </a:cubicBezTo>
                  <a:cubicBezTo>
                    <a:pt x="7" y="3"/>
                    <a:pt x="9" y="2"/>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69"/>
            <p:cNvSpPr>
              <a:spLocks noEditPoints="1"/>
            </p:cNvSpPr>
            <p:nvPr/>
          </p:nvSpPr>
          <p:spPr bwMode="auto">
            <a:xfrm>
              <a:off x="1809" y="2966"/>
              <a:ext cx="41" cy="60"/>
            </a:xfrm>
            <a:custGeom>
              <a:avLst/>
              <a:gdLst>
                <a:gd name="T0" fmla="*/ 12 w 24"/>
                <a:gd name="T1" fmla="*/ 35 h 35"/>
                <a:gd name="T2" fmla="*/ 0 w 24"/>
                <a:gd name="T3" fmla="*/ 18 h 35"/>
                <a:gd name="T4" fmla="*/ 3 w 24"/>
                <a:gd name="T5" fmla="*/ 4 h 35"/>
                <a:gd name="T6" fmla="*/ 13 w 24"/>
                <a:gd name="T7" fmla="*/ 0 h 35"/>
                <a:gd name="T8" fmla="*/ 24 w 24"/>
                <a:gd name="T9" fmla="*/ 17 h 35"/>
                <a:gd name="T10" fmla="*/ 21 w 24"/>
                <a:gd name="T11" fmla="*/ 30 h 35"/>
                <a:gd name="T12" fmla="*/ 12 w 24"/>
                <a:gd name="T13" fmla="*/ 35 h 35"/>
                <a:gd name="T14" fmla="*/ 12 w 24"/>
                <a:gd name="T15" fmla="*/ 5 h 35"/>
                <a:gd name="T16" fmla="*/ 7 w 24"/>
                <a:gd name="T17" fmla="*/ 18 h 35"/>
                <a:gd name="T18" fmla="*/ 12 w 24"/>
                <a:gd name="T19" fmla="*/ 29 h 35"/>
                <a:gd name="T20" fmla="*/ 17 w 24"/>
                <a:gd name="T21" fmla="*/ 17 h 35"/>
                <a:gd name="T22" fmla="*/ 12 w 24"/>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29"/>
                    <a:pt x="0" y="18"/>
                  </a:cubicBezTo>
                  <a:cubicBezTo>
                    <a:pt x="0" y="12"/>
                    <a:pt x="1" y="7"/>
                    <a:pt x="3" y="4"/>
                  </a:cubicBezTo>
                  <a:cubicBezTo>
                    <a:pt x="5" y="1"/>
                    <a:pt x="8" y="0"/>
                    <a:pt x="13" y="0"/>
                  </a:cubicBezTo>
                  <a:cubicBezTo>
                    <a:pt x="21" y="0"/>
                    <a:pt x="24" y="5"/>
                    <a:pt x="24" y="17"/>
                  </a:cubicBezTo>
                  <a:cubicBezTo>
                    <a:pt x="24"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0"/>
            <p:cNvSpPr>
              <a:spLocks noEditPoints="1"/>
            </p:cNvSpPr>
            <p:nvPr/>
          </p:nvSpPr>
          <p:spPr bwMode="auto">
            <a:xfrm>
              <a:off x="1709" y="3048"/>
              <a:ext cx="41" cy="62"/>
            </a:xfrm>
            <a:custGeom>
              <a:avLst/>
              <a:gdLst>
                <a:gd name="T0" fmla="*/ 12 w 24"/>
                <a:gd name="T1" fmla="*/ 36 h 36"/>
                <a:gd name="T2" fmla="*/ 0 w 24"/>
                <a:gd name="T3" fmla="*/ 19 h 36"/>
                <a:gd name="T4" fmla="*/ 3 w 24"/>
                <a:gd name="T5" fmla="*/ 5 h 36"/>
                <a:gd name="T6" fmla="*/ 12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2"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71"/>
            <p:cNvSpPr>
              <a:spLocks noEditPoints="1"/>
            </p:cNvSpPr>
            <p:nvPr/>
          </p:nvSpPr>
          <p:spPr bwMode="auto">
            <a:xfrm>
              <a:off x="1761" y="3048"/>
              <a:ext cx="41" cy="62"/>
            </a:xfrm>
            <a:custGeom>
              <a:avLst/>
              <a:gdLst>
                <a:gd name="T0" fmla="*/ 12 w 24"/>
                <a:gd name="T1" fmla="*/ 36 h 36"/>
                <a:gd name="T2" fmla="*/ 0 w 24"/>
                <a:gd name="T3" fmla="*/ 19 h 36"/>
                <a:gd name="T4" fmla="*/ 3 w 24"/>
                <a:gd name="T5" fmla="*/ 5 h 36"/>
                <a:gd name="T6" fmla="*/ 13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3"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72"/>
            <p:cNvSpPr>
              <a:spLocks/>
            </p:cNvSpPr>
            <p:nvPr/>
          </p:nvSpPr>
          <p:spPr bwMode="auto">
            <a:xfrm>
              <a:off x="1814" y="3048"/>
              <a:ext cx="25" cy="60"/>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1 h 35"/>
                <a:gd name="T14" fmla="*/ 0 w 15"/>
                <a:gd name="T15" fmla="*/ 12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9"/>
                    <a:pt x="6" y="10"/>
                  </a:cubicBezTo>
                  <a:cubicBezTo>
                    <a:pt x="5" y="10"/>
                    <a:pt x="5" y="10"/>
                    <a:pt x="4" y="11"/>
                  </a:cubicBezTo>
                  <a:cubicBezTo>
                    <a:pt x="4" y="11"/>
                    <a:pt x="3" y="11"/>
                    <a:pt x="2" y="11"/>
                  </a:cubicBezTo>
                  <a:cubicBezTo>
                    <a:pt x="1" y="11"/>
                    <a:pt x="1" y="12"/>
                    <a:pt x="0" y="12"/>
                  </a:cubicBezTo>
                  <a:cubicBezTo>
                    <a:pt x="0" y="5"/>
                    <a:pt x="0" y="5"/>
                    <a:pt x="0" y="5"/>
                  </a:cubicBezTo>
                  <a:cubicBezTo>
                    <a:pt x="2" y="5"/>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73"/>
            <p:cNvSpPr>
              <a:spLocks/>
            </p:cNvSpPr>
            <p:nvPr/>
          </p:nvSpPr>
          <p:spPr bwMode="auto">
            <a:xfrm>
              <a:off x="1915"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7" y="9"/>
                    <a:pt x="6" y="9"/>
                  </a:cubicBezTo>
                  <a:cubicBezTo>
                    <a:pt x="5" y="10"/>
                    <a:pt x="5" y="10"/>
                    <a:pt x="4" y="10"/>
                  </a:cubicBezTo>
                  <a:cubicBezTo>
                    <a:pt x="4" y="10"/>
                    <a:pt x="3" y="11"/>
                    <a:pt x="2" y="11"/>
                  </a:cubicBezTo>
                  <a:cubicBezTo>
                    <a:pt x="2" y="11"/>
                    <a:pt x="1" y="11"/>
                    <a:pt x="0" y="11"/>
                  </a:cubicBezTo>
                  <a:cubicBezTo>
                    <a:pt x="0" y="5"/>
                    <a:pt x="0" y="5"/>
                    <a:pt x="0" y="5"/>
                  </a:cubicBezTo>
                  <a:cubicBezTo>
                    <a:pt x="2" y="4"/>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74"/>
            <p:cNvSpPr>
              <a:spLocks noEditPoints="1"/>
            </p:cNvSpPr>
            <p:nvPr/>
          </p:nvSpPr>
          <p:spPr bwMode="auto">
            <a:xfrm>
              <a:off x="1909" y="2966"/>
              <a:ext cx="43" cy="60"/>
            </a:xfrm>
            <a:custGeom>
              <a:avLst/>
              <a:gdLst>
                <a:gd name="T0" fmla="*/ 12 w 25"/>
                <a:gd name="T1" fmla="*/ 35 h 35"/>
                <a:gd name="T2" fmla="*/ 0 w 25"/>
                <a:gd name="T3" fmla="*/ 18 h 35"/>
                <a:gd name="T4" fmla="*/ 3 w 25"/>
                <a:gd name="T5" fmla="*/ 4 h 35"/>
                <a:gd name="T6" fmla="*/ 13 w 25"/>
                <a:gd name="T7" fmla="*/ 0 h 35"/>
                <a:gd name="T8" fmla="*/ 25 w 25"/>
                <a:gd name="T9" fmla="*/ 17 h 35"/>
                <a:gd name="T10" fmla="*/ 21 w 25"/>
                <a:gd name="T11" fmla="*/ 30 h 35"/>
                <a:gd name="T12" fmla="*/ 12 w 25"/>
                <a:gd name="T13" fmla="*/ 35 h 35"/>
                <a:gd name="T14" fmla="*/ 12 w 25"/>
                <a:gd name="T15" fmla="*/ 5 h 35"/>
                <a:gd name="T16" fmla="*/ 7 w 25"/>
                <a:gd name="T17" fmla="*/ 18 h 35"/>
                <a:gd name="T18" fmla="*/ 12 w 25"/>
                <a:gd name="T19" fmla="*/ 29 h 35"/>
                <a:gd name="T20" fmla="*/ 17 w 25"/>
                <a:gd name="T21" fmla="*/ 17 h 35"/>
                <a:gd name="T22" fmla="*/ 12 w 25"/>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5">
                  <a:moveTo>
                    <a:pt x="12" y="35"/>
                  </a:moveTo>
                  <a:cubicBezTo>
                    <a:pt x="4" y="35"/>
                    <a:pt x="0" y="29"/>
                    <a:pt x="0" y="18"/>
                  </a:cubicBezTo>
                  <a:cubicBezTo>
                    <a:pt x="0" y="12"/>
                    <a:pt x="1" y="7"/>
                    <a:pt x="3" y="4"/>
                  </a:cubicBezTo>
                  <a:cubicBezTo>
                    <a:pt x="5" y="1"/>
                    <a:pt x="8" y="0"/>
                    <a:pt x="13" y="0"/>
                  </a:cubicBezTo>
                  <a:cubicBezTo>
                    <a:pt x="21" y="0"/>
                    <a:pt x="25" y="5"/>
                    <a:pt x="25" y="17"/>
                  </a:cubicBezTo>
                  <a:cubicBezTo>
                    <a:pt x="25"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75"/>
            <p:cNvSpPr>
              <a:spLocks noEditPoints="1"/>
            </p:cNvSpPr>
            <p:nvPr/>
          </p:nvSpPr>
          <p:spPr bwMode="auto">
            <a:xfrm>
              <a:off x="1909" y="3048"/>
              <a:ext cx="43" cy="62"/>
            </a:xfrm>
            <a:custGeom>
              <a:avLst/>
              <a:gdLst>
                <a:gd name="T0" fmla="*/ 12 w 25"/>
                <a:gd name="T1" fmla="*/ 36 h 36"/>
                <a:gd name="T2" fmla="*/ 0 w 25"/>
                <a:gd name="T3" fmla="*/ 19 h 36"/>
                <a:gd name="T4" fmla="*/ 3 w 25"/>
                <a:gd name="T5" fmla="*/ 5 h 36"/>
                <a:gd name="T6" fmla="*/ 13 w 25"/>
                <a:gd name="T7" fmla="*/ 0 h 36"/>
                <a:gd name="T8" fmla="*/ 25 w 25"/>
                <a:gd name="T9" fmla="*/ 18 h 36"/>
                <a:gd name="T10" fmla="*/ 21 w 25"/>
                <a:gd name="T11" fmla="*/ 31 h 36"/>
                <a:gd name="T12" fmla="*/ 12 w 25"/>
                <a:gd name="T13" fmla="*/ 36 h 36"/>
                <a:gd name="T14" fmla="*/ 12 w 25"/>
                <a:gd name="T15" fmla="*/ 6 h 36"/>
                <a:gd name="T16" fmla="*/ 7 w 25"/>
                <a:gd name="T17" fmla="*/ 18 h 36"/>
                <a:gd name="T18" fmla="*/ 12 w 25"/>
                <a:gd name="T19" fmla="*/ 30 h 36"/>
                <a:gd name="T20" fmla="*/ 17 w 25"/>
                <a:gd name="T21" fmla="*/ 18 h 36"/>
                <a:gd name="T22" fmla="*/ 12 w 25"/>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6">
                  <a:moveTo>
                    <a:pt x="12" y="36"/>
                  </a:moveTo>
                  <a:cubicBezTo>
                    <a:pt x="4" y="36"/>
                    <a:pt x="0" y="30"/>
                    <a:pt x="0" y="19"/>
                  </a:cubicBezTo>
                  <a:cubicBezTo>
                    <a:pt x="0" y="13"/>
                    <a:pt x="1" y="8"/>
                    <a:pt x="3" y="5"/>
                  </a:cubicBezTo>
                  <a:cubicBezTo>
                    <a:pt x="5" y="2"/>
                    <a:pt x="8" y="0"/>
                    <a:pt x="13" y="0"/>
                  </a:cubicBezTo>
                  <a:cubicBezTo>
                    <a:pt x="21" y="0"/>
                    <a:pt x="25" y="6"/>
                    <a:pt x="25" y="18"/>
                  </a:cubicBezTo>
                  <a:cubicBezTo>
                    <a:pt x="25"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76"/>
            <p:cNvSpPr>
              <a:spLocks noEditPoints="1"/>
            </p:cNvSpPr>
            <p:nvPr/>
          </p:nvSpPr>
          <p:spPr bwMode="auto">
            <a:xfrm>
              <a:off x="1858" y="2883"/>
              <a:ext cx="41" cy="59"/>
            </a:xfrm>
            <a:custGeom>
              <a:avLst/>
              <a:gdLst>
                <a:gd name="T0" fmla="*/ 12 w 24"/>
                <a:gd name="T1" fmla="*/ 35 h 35"/>
                <a:gd name="T2" fmla="*/ 0 w 24"/>
                <a:gd name="T3" fmla="*/ 18 h 35"/>
                <a:gd name="T4" fmla="*/ 3 w 24"/>
                <a:gd name="T5" fmla="*/ 5 h 35"/>
                <a:gd name="T6" fmla="*/ 13 w 24"/>
                <a:gd name="T7" fmla="*/ 0 h 35"/>
                <a:gd name="T8" fmla="*/ 24 w 24"/>
                <a:gd name="T9" fmla="*/ 17 h 35"/>
                <a:gd name="T10" fmla="*/ 21 w 24"/>
                <a:gd name="T11" fmla="*/ 31 h 35"/>
                <a:gd name="T12" fmla="*/ 12 w 24"/>
                <a:gd name="T13" fmla="*/ 35 h 35"/>
                <a:gd name="T14" fmla="*/ 12 w 24"/>
                <a:gd name="T15" fmla="*/ 6 h 35"/>
                <a:gd name="T16" fmla="*/ 7 w 24"/>
                <a:gd name="T17" fmla="*/ 18 h 35"/>
                <a:gd name="T18" fmla="*/ 12 w 24"/>
                <a:gd name="T19" fmla="*/ 29 h 35"/>
                <a:gd name="T20" fmla="*/ 17 w 24"/>
                <a:gd name="T21" fmla="*/ 18 h 35"/>
                <a:gd name="T22" fmla="*/ 12 w 24"/>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30"/>
                    <a:pt x="0" y="18"/>
                  </a:cubicBezTo>
                  <a:cubicBezTo>
                    <a:pt x="0" y="12"/>
                    <a:pt x="1" y="8"/>
                    <a:pt x="3" y="5"/>
                  </a:cubicBezTo>
                  <a:cubicBezTo>
                    <a:pt x="5" y="1"/>
                    <a:pt x="8" y="0"/>
                    <a:pt x="13" y="0"/>
                  </a:cubicBezTo>
                  <a:cubicBezTo>
                    <a:pt x="20" y="0"/>
                    <a:pt x="24" y="6"/>
                    <a:pt x="24" y="17"/>
                  </a:cubicBezTo>
                  <a:cubicBezTo>
                    <a:pt x="24" y="23"/>
                    <a:pt x="23" y="28"/>
                    <a:pt x="21" y="31"/>
                  </a:cubicBezTo>
                  <a:cubicBezTo>
                    <a:pt x="19" y="34"/>
                    <a:pt x="16" y="35"/>
                    <a:pt x="12" y="35"/>
                  </a:cubicBezTo>
                  <a:close/>
                  <a:moveTo>
                    <a:pt x="12" y="6"/>
                  </a:moveTo>
                  <a:cubicBezTo>
                    <a:pt x="9" y="6"/>
                    <a:pt x="7" y="10"/>
                    <a:pt x="7" y="18"/>
                  </a:cubicBezTo>
                  <a:cubicBezTo>
                    <a:pt x="7" y="26"/>
                    <a:pt x="9" y="29"/>
                    <a:pt x="12" y="29"/>
                  </a:cubicBezTo>
                  <a:cubicBezTo>
                    <a:pt x="15" y="29"/>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77"/>
            <p:cNvSpPr>
              <a:spLocks/>
            </p:cNvSpPr>
            <p:nvPr/>
          </p:nvSpPr>
          <p:spPr bwMode="auto">
            <a:xfrm>
              <a:off x="1863" y="2965"/>
              <a:ext cx="26" cy="59"/>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2 h 35"/>
                <a:gd name="T14" fmla="*/ 0 w 15"/>
                <a:gd name="T15" fmla="*/ 12 h 35"/>
                <a:gd name="T16" fmla="*/ 0 w 15"/>
                <a:gd name="T17" fmla="*/ 6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10"/>
                    <a:pt x="6" y="10"/>
                  </a:cubicBezTo>
                  <a:cubicBezTo>
                    <a:pt x="5" y="10"/>
                    <a:pt x="5" y="11"/>
                    <a:pt x="4" y="11"/>
                  </a:cubicBezTo>
                  <a:cubicBezTo>
                    <a:pt x="3" y="11"/>
                    <a:pt x="3" y="11"/>
                    <a:pt x="2" y="12"/>
                  </a:cubicBezTo>
                  <a:cubicBezTo>
                    <a:pt x="1" y="12"/>
                    <a:pt x="1" y="12"/>
                    <a:pt x="0" y="12"/>
                  </a:cubicBezTo>
                  <a:cubicBezTo>
                    <a:pt x="0" y="6"/>
                    <a:pt x="0" y="6"/>
                    <a:pt x="0" y="6"/>
                  </a:cubicBezTo>
                  <a:cubicBezTo>
                    <a:pt x="2" y="5"/>
                    <a:pt x="4" y="4"/>
                    <a:pt x="6" y="3"/>
                  </a:cubicBezTo>
                  <a:cubicBezTo>
                    <a:pt x="7" y="3"/>
                    <a:pt x="9" y="2"/>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78"/>
            <p:cNvSpPr>
              <a:spLocks noEditPoints="1"/>
            </p:cNvSpPr>
            <p:nvPr/>
          </p:nvSpPr>
          <p:spPr bwMode="auto">
            <a:xfrm>
              <a:off x="1858" y="3048"/>
              <a:ext cx="41" cy="62"/>
            </a:xfrm>
            <a:custGeom>
              <a:avLst/>
              <a:gdLst>
                <a:gd name="T0" fmla="*/ 12 w 24"/>
                <a:gd name="T1" fmla="*/ 36 h 36"/>
                <a:gd name="T2" fmla="*/ 0 w 24"/>
                <a:gd name="T3" fmla="*/ 19 h 36"/>
                <a:gd name="T4" fmla="*/ 3 w 24"/>
                <a:gd name="T5" fmla="*/ 5 h 36"/>
                <a:gd name="T6" fmla="*/ 13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3"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79"/>
            <p:cNvSpPr>
              <a:spLocks noChangeArrowheads="1"/>
            </p:cNvSpPr>
            <p:nvPr/>
          </p:nvSpPr>
          <p:spPr bwMode="auto">
            <a:xfrm>
              <a:off x="1617" y="2091"/>
              <a:ext cx="492" cy="493"/>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80"/>
            <p:cNvSpPr>
              <a:spLocks/>
            </p:cNvSpPr>
            <p:nvPr/>
          </p:nvSpPr>
          <p:spPr bwMode="auto">
            <a:xfrm>
              <a:off x="1703" y="2179"/>
              <a:ext cx="36" cy="83"/>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1"/>
            <p:cNvSpPr>
              <a:spLocks noEditPoints="1"/>
            </p:cNvSpPr>
            <p:nvPr/>
          </p:nvSpPr>
          <p:spPr bwMode="auto">
            <a:xfrm>
              <a:off x="1768" y="2179"/>
              <a:ext cx="58" cy="83"/>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82"/>
            <p:cNvSpPr>
              <a:spLocks/>
            </p:cNvSpPr>
            <p:nvPr/>
          </p:nvSpPr>
          <p:spPr bwMode="auto">
            <a:xfrm>
              <a:off x="1841" y="2179"/>
              <a:ext cx="36" cy="8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83"/>
            <p:cNvSpPr>
              <a:spLocks noEditPoints="1"/>
            </p:cNvSpPr>
            <p:nvPr/>
          </p:nvSpPr>
          <p:spPr bwMode="auto">
            <a:xfrm>
              <a:off x="1696" y="2295"/>
              <a:ext cx="58" cy="84"/>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84"/>
            <p:cNvSpPr>
              <a:spLocks/>
            </p:cNvSpPr>
            <p:nvPr/>
          </p:nvSpPr>
          <p:spPr bwMode="auto">
            <a:xfrm>
              <a:off x="1774" y="2295"/>
              <a:ext cx="36" cy="82"/>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85"/>
            <p:cNvSpPr>
              <a:spLocks noEditPoints="1"/>
            </p:cNvSpPr>
            <p:nvPr/>
          </p:nvSpPr>
          <p:spPr bwMode="auto">
            <a:xfrm>
              <a:off x="1834" y="2295"/>
              <a:ext cx="58" cy="84"/>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86"/>
            <p:cNvSpPr>
              <a:spLocks noEditPoints="1"/>
            </p:cNvSpPr>
            <p:nvPr/>
          </p:nvSpPr>
          <p:spPr bwMode="auto">
            <a:xfrm>
              <a:off x="1696" y="2411"/>
              <a:ext cx="58" cy="84"/>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87"/>
            <p:cNvSpPr>
              <a:spLocks noEditPoints="1"/>
            </p:cNvSpPr>
            <p:nvPr/>
          </p:nvSpPr>
          <p:spPr bwMode="auto">
            <a:xfrm>
              <a:off x="1768" y="2411"/>
              <a:ext cx="58" cy="84"/>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8"/>
            <p:cNvSpPr>
              <a:spLocks/>
            </p:cNvSpPr>
            <p:nvPr/>
          </p:nvSpPr>
          <p:spPr bwMode="auto">
            <a:xfrm>
              <a:off x="1841" y="2411"/>
              <a:ext cx="36" cy="82"/>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89"/>
            <p:cNvSpPr>
              <a:spLocks/>
            </p:cNvSpPr>
            <p:nvPr/>
          </p:nvSpPr>
          <p:spPr bwMode="auto">
            <a:xfrm>
              <a:off x="1981" y="2179"/>
              <a:ext cx="36" cy="8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90"/>
            <p:cNvSpPr>
              <a:spLocks noEditPoints="1"/>
            </p:cNvSpPr>
            <p:nvPr/>
          </p:nvSpPr>
          <p:spPr bwMode="auto">
            <a:xfrm>
              <a:off x="1974" y="2295"/>
              <a:ext cx="58" cy="84"/>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91"/>
            <p:cNvSpPr>
              <a:spLocks noEditPoints="1"/>
            </p:cNvSpPr>
            <p:nvPr/>
          </p:nvSpPr>
          <p:spPr bwMode="auto">
            <a:xfrm>
              <a:off x="1974" y="2411"/>
              <a:ext cx="58" cy="84"/>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92"/>
            <p:cNvSpPr>
              <a:spLocks noEditPoints="1"/>
            </p:cNvSpPr>
            <p:nvPr/>
          </p:nvSpPr>
          <p:spPr bwMode="auto">
            <a:xfrm>
              <a:off x="1903" y="2179"/>
              <a:ext cx="58" cy="83"/>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3"/>
            <p:cNvSpPr>
              <a:spLocks/>
            </p:cNvSpPr>
            <p:nvPr/>
          </p:nvSpPr>
          <p:spPr bwMode="auto">
            <a:xfrm>
              <a:off x="1909" y="2295"/>
              <a:ext cx="36" cy="82"/>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294"/>
            <p:cNvSpPr>
              <a:spLocks noEditPoints="1"/>
            </p:cNvSpPr>
            <p:nvPr/>
          </p:nvSpPr>
          <p:spPr bwMode="auto">
            <a:xfrm>
              <a:off x="1903" y="2411"/>
              <a:ext cx="58" cy="84"/>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95"/>
            <p:cNvSpPr>
              <a:spLocks noChangeArrowheads="1"/>
            </p:cNvSpPr>
            <p:nvPr/>
          </p:nvSpPr>
          <p:spPr bwMode="auto">
            <a:xfrm>
              <a:off x="1932" y="3226"/>
              <a:ext cx="218" cy="219"/>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96"/>
            <p:cNvSpPr>
              <a:spLocks/>
            </p:cNvSpPr>
            <p:nvPr/>
          </p:nvSpPr>
          <p:spPr bwMode="auto">
            <a:xfrm>
              <a:off x="1971" y="3265"/>
              <a:ext cx="15" cy="36"/>
            </a:xfrm>
            <a:custGeom>
              <a:avLst/>
              <a:gdLst>
                <a:gd name="T0" fmla="*/ 9 w 9"/>
                <a:gd name="T1" fmla="*/ 0 h 21"/>
                <a:gd name="T2" fmla="*/ 9 w 9"/>
                <a:gd name="T3" fmla="*/ 21 h 21"/>
                <a:gd name="T4" fmla="*/ 4 w 9"/>
                <a:gd name="T5" fmla="*/ 21 h 21"/>
                <a:gd name="T6" fmla="*/ 4 w 9"/>
                <a:gd name="T7" fmla="*/ 5 h 21"/>
                <a:gd name="T8" fmla="*/ 3 w 9"/>
                <a:gd name="T9" fmla="*/ 6 h 21"/>
                <a:gd name="T10" fmla="*/ 2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6"/>
                    <a:pt x="3" y="6"/>
                  </a:cubicBezTo>
                  <a:cubicBezTo>
                    <a:pt x="3" y="6"/>
                    <a:pt x="3" y="6"/>
                    <a:pt x="2" y="6"/>
                  </a:cubicBezTo>
                  <a:cubicBezTo>
                    <a:pt x="2" y="6"/>
                    <a:pt x="1" y="7"/>
                    <a:pt x="1" y="7"/>
                  </a:cubicBezTo>
                  <a:cubicBezTo>
                    <a:pt x="1"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97"/>
            <p:cNvSpPr>
              <a:spLocks noEditPoints="1"/>
            </p:cNvSpPr>
            <p:nvPr/>
          </p:nvSpPr>
          <p:spPr bwMode="auto">
            <a:xfrm>
              <a:off x="1998" y="3265"/>
              <a:ext cx="26" cy="38"/>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8"/>
                    <a:pt x="1" y="5"/>
                    <a:pt x="2" y="3"/>
                  </a:cubicBezTo>
                  <a:cubicBezTo>
                    <a:pt x="4" y="1"/>
                    <a:pt x="6" y="0"/>
                    <a:pt x="8" y="0"/>
                  </a:cubicBezTo>
                  <a:cubicBezTo>
                    <a:pt x="13" y="0"/>
                    <a:pt x="15" y="4"/>
                    <a:pt x="15" y="11"/>
                  </a:cubicBezTo>
                  <a:cubicBezTo>
                    <a:pt x="15" y="14"/>
                    <a:pt x="15" y="17"/>
                    <a:pt x="13"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8"/>
            <p:cNvSpPr>
              <a:spLocks/>
            </p:cNvSpPr>
            <p:nvPr/>
          </p:nvSpPr>
          <p:spPr bwMode="auto">
            <a:xfrm>
              <a:off x="2032" y="3265"/>
              <a:ext cx="16" cy="36"/>
            </a:xfrm>
            <a:custGeom>
              <a:avLst/>
              <a:gdLst>
                <a:gd name="T0" fmla="*/ 9 w 9"/>
                <a:gd name="T1" fmla="*/ 0 h 21"/>
                <a:gd name="T2" fmla="*/ 9 w 9"/>
                <a:gd name="T3" fmla="*/ 21 h 21"/>
                <a:gd name="T4" fmla="*/ 4 w 9"/>
                <a:gd name="T5" fmla="*/ 21 h 21"/>
                <a:gd name="T6" fmla="*/ 4 w 9"/>
                <a:gd name="T7" fmla="*/ 5 h 21"/>
                <a:gd name="T8" fmla="*/ 3 w 9"/>
                <a:gd name="T9" fmla="*/ 6 h 21"/>
                <a:gd name="T10" fmla="*/ 2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6"/>
                    <a:pt x="3" y="6"/>
                  </a:cubicBezTo>
                  <a:cubicBezTo>
                    <a:pt x="3" y="6"/>
                    <a:pt x="2" y="6"/>
                    <a:pt x="2" y="6"/>
                  </a:cubicBezTo>
                  <a:cubicBezTo>
                    <a:pt x="2" y="6"/>
                    <a:pt x="1" y="7"/>
                    <a:pt x="1" y="7"/>
                  </a:cubicBezTo>
                  <a:cubicBezTo>
                    <a:pt x="0"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99"/>
            <p:cNvSpPr>
              <a:spLocks noEditPoints="1"/>
            </p:cNvSpPr>
            <p:nvPr/>
          </p:nvSpPr>
          <p:spPr bwMode="auto">
            <a:xfrm>
              <a:off x="1968" y="3317"/>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8" y="0"/>
                  </a:cubicBezTo>
                  <a:cubicBezTo>
                    <a:pt x="12" y="0"/>
                    <a:pt x="15" y="4"/>
                    <a:pt x="15" y="11"/>
                  </a:cubicBezTo>
                  <a:cubicBezTo>
                    <a:pt x="15" y="14"/>
                    <a:pt x="14" y="17"/>
                    <a:pt x="13" y="19"/>
                  </a:cubicBezTo>
                  <a:cubicBezTo>
                    <a:pt x="12"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00"/>
            <p:cNvSpPr>
              <a:spLocks/>
            </p:cNvSpPr>
            <p:nvPr/>
          </p:nvSpPr>
          <p:spPr bwMode="auto">
            <a:xfrm>
              <a:off x="2002" y="3317"/>
              <a:ext cx="15" cy="37"/>
            </a:xfrm>
            <a:custGeom>
              <a:avLst/>
              <a:gdLst>
                <a:gd name="T0" fmla="*/ 9 w 9"/>
                <a:gd name="T1" fmla="*/ 0 h 22"/>
                <a:gd name="T2" fmla="*/ 9 w 9"/>
                <a:gd name="T3" fmla="*/ 22 h 22"/>
                <a:gd name="T4" fmla="*/ 5 w 9"/>
                <a:gd name="T5" fmla="*/ 22 h 22"/>
                <a:gd name="T6" fmla="*/ 5 w 9"/>
                <a:gd name="T7" fmla="*/ 5 h 22"/>
                <a:gd name="T8" fmla="*/ 4 w 9"/>
                <a:gd name="T9" fmla="*/ 6 h 22"/>
                <a:gd name="T10" fmla="*/ 3 w 9"/>
                <a:gd name="T11" fmla="*/ 6 h 22"/>
                <a:gd name="T12" fmla="*/ 2 w 9"/>
                <a:gd name="T13" fmla="*/ 7 h 22"/>
                <a:gd name="T14" fmla="*/ 0 w 9"/>
                <a:gd name="T15" fmla="*/ 7 h 22"/>
                <a:gd name="T16" fmla="*/ 0 w 9"/>
                <a:gd name="T17" fmla="*/ 3 h 22"/>
                <a:gd name="T18" fmla="*/ 4 w 9"/>
                <a:gd name="T19" fmla="*/ 2 h 22"/>
                <a:gd name="T20" fmla="*/ 7 w 9"/>
                <a:gd name="T21" fmla="*/ 0 h 22"/>
                <a:gd name="T22" fmla="*/ 9 w 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2">
                  <a:moveTo>
                    <a:pt x="9" y="0"/>
                  </a:moveTo>
                  <a:cubicBezTo>
                    <a:pt x="9" y="22"/>
                    <a:pt x="9" y="22"/>
                    <a:pt x="9" y="22"/>
                  </a:cubicBezTo>
                  <a:cubicBezTo>
                    <a:pt x="5" y="22"/>
                    <a:pt x="5" y="22"/>
                    <a:pt x="5" y="22"/>
                  </a:cubicBezTo>
                  <a:cubicBezTo>
                    <a:pt x="5" y="5"/>
                    <a:pt x="5" y="5"/>
                    <a:pt x="5" y="5"/>
                  </a:cubicBezTo>
                  <a:cubicBezTo>
                    <a:pt x="5" y="5"/>
                    <a:pt x="4" y="6"/>
                    <a:pt x="4" y="6"/>
                  </a:cubicBezTo>
                  <a:cubicBezTo>
                    <a:pt x="4" y="6"/>
                    <a:pt x="3" y="6"/>
                    <a:pt x="3" y="6"/>
                  </a:cubicBezTo>
                  <a:cubicBezTo>
                    <a:pt x="2" y="7"/>
                    <a:pt x="2" y="7"/>
                    <a:pt x="2" y="7"/>
                  </a:cubicBezTo>
                  <a:cubicBezTo>
                    <a:pt x="1" y="7"/>
                    <a:pt x="1" y="7"/>
                    <a:pt x="0" y="7"/>
                  </a:cubicBezTo>
                  <a:cubicBezTo>
                    <a:pt x="0" y="3"/>
                    <a:pt x="0" y="3"/>
                    <a:pt x="0" y="3"/>
                  </a:cubicBezTo>
                  <a:cubicBezTo>
                    <a:pt x="2" y="3"/>
                    <a:pt x="3" y="2"/>
                    <a:pt x="4" y="2"/>
                  </a:cubicBezTo>
                  <a:cubicBezTo>
                    <a:pt x="5" y="1"/>
                    <a:pt x="6" y="1"/>
                    <a:pt x="7"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01"/>
            <p:cNvSpPr>
              <a:spLocks noEditPoints="1"/>
            </p:cNvSpPr>
            <p:nvPr/>
          </p:nvSpPr>
          <p:spPr bwMode="auto">
            <a:xfrm>
              <a:off x="2029" y="3317"/>
              <a:ext cx="26" cy="37"/>
            </a:xfrm>
            <a:custGeom>
              <a:avLst/>
              <a:gdLst>
                <a:gd name="T0" fmla="*/ 7 w 15"/>
                <a:gd name="T1" fmla="*/ 22 h 22"/>
                <a:gd name="T2" fmla="*/ 0 w 15"/>
                <a:gd name="T3" fmla="*/ 11 h 22"/>
                <a:gd name="T4" fmla="*/ 2 w 15"/>
                <a:gd name="T5" fmla="*/ 3 h 22"/>
                <a:gd name="T6" fmla="*/ 7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7" y="0"/>
                  </a:cubicBezTo>
                  <a:cubicBezTo>
                    <a:pt x="12" y="0"/>
                    <a:pt x="15" y="4"/>
                    <a:pt x="15" y="11"/>
                  </a:cubicBezTo>
                  <a:cubicBezTo>
                    <a:pt x="15" y="14"/>
                    <a:pt x="14" y="17"/>
                    <a:pt x="13" y="19"/>
                  </a:cubicBezTo>
                  <a:cubicBezTo>
                    <a:pt x="11"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02"/>
            <p:cNvSpPr>
              <a:spLocks noEditPoints="1"/>
            </p:cNvSpPr>
            <p:nvPr/>
          </p:nvSpPr>
          <p:spPr bwMode="auto">
            <a:xfrm>
              <a:off x="1968" y="3368"/>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8" y="0"/>
                  </a:cubicBezTo>
                  <a:cubicBezTo>
                    <a:pt x="12" y="0"/>
                    <a:pt x="15" y="4"/>
                    <a:pt x="15" y="11"/>
                  </a:cubicBezTo>
                  <a:cubicBezTo>
                    <a:pt x="15" y="14"/>
                    <a:pt x="14" y="17"/>
                    <a:pt x="13" y="19"/>
                  </a:cubicBezTo>
                  <a:cubicBezTo>
                    <a:pt x="12"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03"/>
            <p:cNvSpPr>
              <a:spLocks noEditPoints="1"/>
            </p:cNvSpPr>
            <p:nvPr/>
          </p:nvSpPr>
          <p:spPr bwMode="auto">
            <a:xfrm>
              <a:off x="1998" y="3368"/>
              <a:ext cx="26" cy="37"/>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8"/>
                    <a:pt x="1" y="5"/>
                    <a:pt x="2" y="3"/>
                  </a:cubicBezTo>
                  <a:cubicBezTo>
                    <a:pt x="4" y="1"/>
                    <a:pt x="6" y="0"/>
                    <a:pt x="8" y="0"/>
                  </a:cubicBezTo>
                  <a:cubicBezTo>
                    <a:pt x="13" y="0"/>
                    <a:pt x="15" y="4"/>
                    <a:pt x="15" y="11"/>
                  </a:cubicBezTo>
                  <a:cubicBezTo>
                    <a:pt x="15" y="14"/>
                    <a:pt x="15" y="17"/>
                    <a:pt x="13"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04"/>
            <p:cNvSpPr>
              <a:spLocks/>
            </p:cNvSpPr>
            <p:nvPr/>
          </p:nvSpPr>
          <p:spPr bwMode="auto">
            <a:xfrm>
              <a:off x="2032" y="3368"/>
              <a:ext cx="16" cy="37"/>
            </a:xfrm>
            <a:custGeom>
              <a:avLst/>
              <a:gdLst>
                <a:gd name="T0" fmla="*/ 9 w 9"/>
                <a:gd name="T1" fmla="*/ 0 h 22"/>
                <a:gd name="T2" fmla="*/ 9 w 9"/>
                <a:gd name="T3" fmla="*/ 22 h 22"/>
                <a:gd name="T4" fmla="*/ 4 w 9"/>
                <a:gd name="T5" fmla="*/ 22 h 22"/>
                <a:gd name="T6" fmla="*/ 4 w 9"/>
                <a:gd name="T7" fmla="*/ 5 h 22"/>
                <a:gd name="T8" fmla="*/ 3 w 9"/>
                <a:gd name="T9" fmla="*/ 6 h 22"/>
                <a:gd name="T10" fmla="*/ 2 w 9"/>
                <a:gd name="T11" fmla="*/ 6 h 22"/>
                <a:gd name="T12" fmla="*/ 1 w 9"/>
                <a:gd name="T13" fmla="*/ 7 h 22"/>
                <a:gd name="T14" fmla="*/ 0 w 9"/>
                <a:gd name="T15" fmla="*/ 7 h 22"/>
                <a:gd name="T16" fmla="*/ 0 w 9"/>
                <a:gd name="T17" fmla="*/ 3 h 22"/>
                <a:gd name="T18" fmla="*/ 3 w 9"/>
                <a:gd name="T19" fmla="*/ 2 h 22"/>
                <a:gd name="T20" fmla="*/ 6 w 9"/>
                <a:gd name="T21" fmla="*/ 0 h 22"/>
                <a:gd name="T22" fmla="*/ 9 w 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2">
                  <a:moveTo>
                    <a:pt x="9" y="0"/>
                  </a:moveTo>
                  <a:cubicBezTo>
                    <a:pt x="9" y="22"/>
                    <a:pt x="9" y="22"/>
                    <a:pt x="9" y="22"/>
                  </a:cubicBezTo>
                  <a:cubicBezTo>
                    <a:pt x="4" y="22"/>
                    <a:pt x="4" y="22"/>
                    <a:pt x="4" y="22"/>
                  </a:cubicBezTo>
                  <a:cubicBezTo>
                    <a:pt x="4" y="5"/>
                    <a:pt x="4" y="5"/>
                    <a:pt x="4" y="5"/>
                  </a:cubicBezTo>
                  <a:cubicBezTo>
                    <a:pt x="4" y="6"/>
                    <a:pt x="4" y="6"/>
                    <a:pt x="3" y="6"/>
                  </a:cubicBezTo>
                  <a:cubicBezTo>
                    <a:pt x="3" y="6"/>
                    <a:pt x="2" y="6"/>
                    <a:pt x="2" y="6"/>
                  </a:cubicBezTo>
                  <a:cubicBezTo>
                    <a:pt x="2" y="7"/>
                    <a:pt x="1" y="7"/>
                    <a:pt x="1" y="7"/>
                  </a:cubicBezTo>
                  <a:cubicBezTo>
                    <a:pt x="0"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05"/>
            <p:cNvSpPr>
              <a:spLocks/>
            </p:cNvSpPr>
            <p:nvPr/>
          </p:nvSpPr>
          <p:spPr bwMode="auto">
            <a:xfrm>
              <a:off x="2094" y="3265"/>
              <a:ext cx="15" cy="36"/>
            </a:xfrm>
            <a:custGeom>
              <a:avLst/>
              <a:gdLst>
                <a:gd name="T0" fmla="*/ 9 w 9"/>
                <a:gd name="T1" fmla="*/ 0 h 21"/>
                <a:gd name="T2" fmla="*/ 9 w 9"/>
                <a:gd name="T3" fmla="*/ 21 h 21"/>
                <a:gd name="T4" fmla="*/ 5 w 9"/>
                <a:gd name="T5" fmla="*/ 21 h 21"/>
                <a:gd name="T6" fmla="*/ 5 w 9"/>
                <a:gd name="T7" fmla="*/ 5 h 21"/>
                <a:gd name="T8" fmla="*/ 4 w 9"/>
                <a:gd name="T9" fmla="*/ 6 h 21"/>
                <a:gd name="T10" fmla="*/ 3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4" y="5"/>
                    <a:pt x="4" y="6"/>
                    <a:pt x="4" y="6"/>
                  </a:cubicBezTo>
                  <a:cubicBezTo>
                    <a:pt x="3" y="6"/>
                    <a:pt x="3" y="6"/>
                    <a:pt x="3" y="6"/>
                  </a:cubicBezTo>
                  <a:cubicBezTo>
                    <a:pt x="2" y="6"/>
                    <a:pt x="2" y="7"/>
                    <a:pt x="1" y="7"/>
                  </a:cubicBezTo>
                  <a:cubicBezTo>
                    <a:pt x="1" y="7"/>
                    <a:pt x="0" y="7"/>
                    <a:pt x="0" y="7"/>
                  </a:cubicBezTo>
                  <a:cubicBezTo>
                    <a:pt x="0" y="3"/>
                    <a:pt x="0" y="3"/>
                    <a:pt x="0" y="3"/>
                  </a:cubicBezTo>
                  <a:cubicBezTo>
                    <a:pt x="1" y="3"/>
                    <a:pt x="2" y="2"/>
                    <a:pt x="3" y="2"/>
                  </a:cubicBezTo>
                  <a:cubicBezTo>
                    <a:pt x="5" y="1"/>
                    <a:pt x="6"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06"/>
            <p:cNvSpPr>
              <a:spLocks noEditPoints="1"/>
            </p:cNvSpPr>
            <p:nvPr/>
          </p:nvSpPr>
          <p:spPr bwMode="auto">
            <a:xfrm>
              <a:off x="2091" y="3317"/>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1" y="5"/>
                    <a:pt x="2" y="3"/>
                  </a:cubicBezTo>
                  <a:cubicBezTo>
                    <a:pt x="3" y="1"/>
                    <a:pt x="5" y="0"/>
                    <a:pt x="8" y="0"/>
                  </a:cubicBezTo>
                  <a:cubicBezTo>
                    <a:pt x="13" y="0"/>
                    <a:pt x="15" y="4"/>
                    <a:pt x="15" y="11"/>
                  </a:cubicBezTo>
                  <a:cubicBezTo>
                    <a:pt x="15" y="14"/>
                    <a:pt x="15" y="17"/>
                    <a:pt x="13" y="19"/>
                  </a:cubicBezTo>
                  <a:cubicBezTo>
                    <a:pt x="12" y="21"/>
                    <a:pt x="10" y="22"/>
                    <a:pt x="7"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07"/>
            <p:cNvSpPr>
              <a:spLocks noEditPoints="1"/>
            </p:cNvSpPr>
            <p:nvPr/>
          </p:nvSpPr>
          <p:spPr bwMode="auto">
            <a:xfrm>
              <a:off x="2091" y="3368"/>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1" y="5"/>
                    <a:pt x="2" y="3"/>
                  </a:cubicBezTo>
                  <a:cubicBezTo>
                    <a:pt x="3" y="1"/>
                    <a:pt x="5" y="0"/>
                    <a:pt x="8" y="0"/>
                  </a:cubicBezTo>
                  <a:cubicBezTo>
                    <a:pt x="13" y="0"/>
                    <a:pt x="15" y="4"/>
                    <a:pt x="15" y="11"/>
                  </a:cubicBezTo>
                  <a:cubicBezTo>
                    <a:pt x="15" y="14"/>
                    <a:pt x="15" y="17"/>
                    <a:pt x="13" y="19"/>
                  </a:cubicBezTo>
                  <a:cubicBezTo>
                    <a:pt x="12" y="21"/>
                    <a:pt x="10" y="22"/>
                    <a:pt x="7"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308"/>
            <p:cNvSpPr>
              <a:spLocks noEditPoints="1"/>
            </p:cNvSpPr>
            <p:nvPr/>
          </p:nvSpPr>
          <p:spPr bwMode="auto">
            <a:xfrm>
              <a:off x="2058" y="3265"/>
              <a:ext cx="27" cy="38"/>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4 h 22"/>
                <a:gd name="T16" fmla="*/ 5 w 16"/>
                <a:gd name="T17" fmla="*/ 11 h 22"/>
                <a:gd name="T18" fmla="*/ 8 w 16"/>
                <a:gd name="T19" fmla="*/ 18 h 22"/>
                <a:gd name="T20" fmla="*/ 11 w 16"/>
                <a:gd name="T21" fmla="*/ 11 h 22"/>
                <a:gd name="T22" fmla="*/ 8 w 16"/>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8"/>
                    <a:pt x="1" y="5"/>
                    <a:pt x="2" y="3"/>
                  </a:cubicBezTo>
                  <a:cubicBezTo>
                    <a:pt x="4" y="1"/>
                    <a:pt x="6" y="0"/>
                    <a:pt x="8" y="0"/>
                  </a:cubicBezTo>
                  <a:cubicBezTo>
                    <a:pt x="13" y="0"/>
                    <a:pt x="16" y="4"/>
                    <a:pt x="16" y="11"/>
                  </a:cubicBezTo>
                  <a:cubicBezTo>
                    <a:pt x="16" y="14"/>
                    <a:pt x="15" y="17"/>
                    <a:pt x="14"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309"/>
            <p:cNvSpPr>
              <a:spLocks/>
            </p:cNvSpPr>
            <p:nvPr/>
          </p:nvSpPr>
          <p:spPr bwMode="auto">
            <a:xfrm>
              <a:off x="2062" y="3317"/>
              <a:ext cx="17" cy="37"/>
            </a:xfrm>
            <a:custGeom>
              <a:avLst/>
              <a:gdLst>
                <a:gd name="T0" fmla="*/ 10 w 10"/>
                <a:gd name="T1" fmla="*/ 0 h 22"/>
                <a:gd name="T2" fmla="*/ 10 w 10"/>
                <a:gd name="T3" fmla="*/ 22 h 22"/>
                <a:gd name="T4" fmla="*/ 5 w 10"/>
                <a:gd name="T5" fmla="*/ 22 h 22"/>
                <a:gd name="T6" fmla="*/ 5 w 10"/>
                <a:gd name="T7" fmla="*/ 5 h 22"/>
                <a:gd name="T8" fmla="*/ 4 w 10"/>
                <a:gd name="T9" fmla="*/ 6 h 22"/>
                <a:gd name="T10" fmla="*/ 3 w 10"/>
                <a:gd name="T11" fmla="*/ 6 h 22"/>
                <a:gd name="T12" fmla="*/ 2 w 10"/>
                <a:gd name="T13" fmla="*/ 7 h 22"/>
                <a:gd name="T14" fmla="*/ 0 w 10"/>
                <a:gd name="T15" fmla="*/ 7 h 22"/>
                <a:gd name="T16" fmla="*/ 0 w 10"/>
                <a:gd name="T17" fmla="*/ 3 h 22"/>
                <a:gd name="T18" fmla="*/ 4 w 10"/>
                <a:gd name="T19" fmla="*/ 2 h 22"/>
                <a:gd name="T20" fmla="*/ 7 w 10"/>
                <a:gd name="T21" fmla="*/ 0 h 22"/>
                <a:gd name="T22" fmla="*/ 10 w 10"/>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2">
                  <a:moveTo>
                    <a:pt x="10" y="0"/>
                  </a:moveTo>
                  <a:cubicBezTo>
                    <a:pt x="10" y="22"/>
                    <a:pt x="10" y="22"/>
                    <a:pt x="10" y="22"/>
                  </a:cubicBezTo>
                  <a:cubicBezTo>
                    <a:pt x="5" y="22"/>
                    <a:pt x="5" y="22"/>
                    <a:pt x="5" y="22"/>
                  </a:cubicBezTo>
                  <a:cubicBezTo>
                    <a:pt x="5" y="5"/>
                    <a:pt x="5" y="5"/>
                    <a:pt x="5" y="5"/>
                  </a:cubicBezTo>
                  <a:cubicBezTo>
                    <a:pt x="5" y="5"/>
                    <a:pt x="4" y="6"/>
                    <a:pt x="4" y="6"/>
                  </a:cubicBezTo>
                  <a:cubicBezTo>
                    <a:pt x="4" y="6"/>
                    <a:pt x="3" y="6"/>
                    <a:pt x="3" y="6"/>
                  </a:cubicBezTo>
                  <a:cubicBezTo>
                    <a:pt x="3" y="7"/>
                    <a:pt x="2" y="7"/>
                    <a:pt x="2" y="7"/>
                  </a:cubicBezTo>
                  <a:cubicBezTo>
                    <a:pt x="1" y="7"/>
                    <a:pt x="1" y="7"/>
                    <a:pt x="0" y="7"/>
                  </a:cubicBezTo>
                  <a:cubicBezTo>
                    <a:pt x="0" y="3"/>
                    <a:pt x="0" y="3"/>
                    <a:pt x="0" y="3"/>
                  </a:cubicBezTo>
                  <a:cubicBezTo>
                    <a:pt x="2" y="3"/>
                    <a:pt x="3" y="2"/>
                    <a:pt x="4" y="2"/>
                  </a:cubicBezTo>
                  <a:cubicBezTo>
                    <a:pt x="5" y="1"/>
                    <a:pt x="6" y="1"/>
                    <a:pt x="7" y="0"/>
                  </a:cubicBezTo>
                  <a:lnTo>
                    <a:pt x="10"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10"/>
            <p:cNvSpPr>
              <a:spLocks noEditPoints="1"/>
            </p:cNvSpPr>
            <p:nvPr/>
          </p:nvSpPr>
          <p:spPr bwMode="auto">
            <a:xfrm>
              <a:off x="2058" y="3368"/>
              <a:ext cx="27" cy="37"/>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4 h 22"/>
                <a:gd name="T16" fmla="*/ 5 w 16"/>
                <a:gd name="T17" fmla="*/ 11 h 22"/>
                <a:gd name="T18" fmla="*/ 8 w 16"/>
                <a:gd name="T19" fmla="*/ 18 h 22"/>
                <a:gd name="T20" fmla="*/ 11 w 16"/>
                <a:gd name="T21" fmla="*/ 11 h 22"/>
                <a:gd name="T22" fmla="*/ 8 w 16"/>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8"/>
                    <a:pt x="1" y="5"/>
                    <a:pt x="2" y="3"/>
                  </a:cubicBezTo>
                  <a:cubicBezTo>
                    <a:pt x="4" y="1"/>
                    <a:pt x="6" y="0"/>
                    <a:pt x="8" y="0"/>
                  </a:cubicBezTo>
                  <a:cubicBezTo>
                    <a:pt x="13" y="0"/>
                    <a:pt x="16" y="4"/>
                    <a:pt x="16" y="11"/>
                  </a:cubicBezTo>
                  <a:cubicBezTo>
                    <a:pt x="16" y="14"/>
                    <a:pt x="15" y="17"/>
                    <a:pt x="14"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311"/>
            <p:cNvSpPr>
              <a:spLocks noChangeArrowheads="1"/>
            </p:cNvSpPr>
            <p:nvPr/>
          </p:nvSpPr>
          <p:spPr bwMode="auto">
            <a:xfrm>
              <a:off x="1848" y="2613"/>
              <a:ext cx="319" cy="319"/>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312"/>
            <p:cNvSpPr>
              <a:spLocks/>
            </p:cNvSpPr>
            <p:nvPr/>
          </p:nvSpPr>
          <p:spPr bwMode="auto">
            <a:xfrm>
              <a:off x="1904" y="2671"/>
              <a:ext cx="23" cy="53"/>
            </a:xfrm>
            <a:custGeom>
              <a:avLst/>
              <a:gdLst>
                <a:gd name="T0" fmla="*/ 13 w 13"/>
                <a:gd name="T1" fmla="*/ 0 h 31"/>
                <a:gd name="T2" fmla="*/ 13 w 13"/>
                <a:gd name="T3" fmla="*/ 31 h 31"/>
                <a:gd name="T4" fmla="*/ 6 w 13"/>
                <a:gd name="T5" fmla="*/ 31 h 31"/>
                <a:gd name="T6" fmla="*/ 6 w 13"/>
                <a:gd name="T7" fmla="*/ 7 h 31"/>
                <a:gd name="T8" fmla="*/ 5 w 13"/>
                <a:gd name="T9" fmla="*/ 8 h 31"/>
                <a:gd name="T10" fmla="*/ 3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6" y="31"/>
                    <a:pt x="6" y="31"/>
                    <a:pt x="6" y="31"/>
                  </a:cubicBezTo>
                  <a:cubicBezTo>
                    <a:pt x="6" y="7"/>
                    <a:pt x="6" y="7"/>
                    <a:pt x="6" y="7"/>
                  </a:cubicBezTo>
                  <a:cubicBezTo>
                    <a:pt x="6" y="8"/>
                    <a:pt x="6" y="8"/>
                    <a:pt x="5" y="8"/>
                  </a:cubicBezTo>
                  <a:cubicBezTo>
                    <a:pt x="5" y="8"/>
                    <a:pt x="4" y="9"/>
                    <a:pt x="3" y="9"/>
                  </a:cubicBezTo>
                  <a:cubicBezTo>
                    <a:pt x="3" y="9"/>
                    <a:pt x="2" y="9"/>
                    <a:pt x="2" y="10"/>
                  </a:cubicBezTo>
                  <a:cubicBezTo>
                    <a:pt x="1" y="10"/>
                    <a:pt x="0" y="10"/>
                    <a:pt x="0" y="10"/>
                  </a:cubicBezTo>
                  <a:cubicBezTo>
                    <a:pt x="0" y="4"/>
                    <a:pt x="0" y="4"/>
                    <a:pt x="0" y="4"/>
                  </a:cubicBezTo>
                  <a:cubicBezTo>
                    <a:pt x="2" y="4"/>
                    <a:pt x="3" y="3"/>
                    <a:pt x="5" y="2"/>
                  </a:cubicBezTo>
                  <a:cubicBezTo>
                    <a:pt x="6" y="1"/>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13"/>
            <p:cNvSpPr>
              <a:spLocks noEditPoints="1"/>
            </p:cNvSpPr>
            <p:nvPr/>
          </p:nvSpPr>
          <p:spPr bwMode="auto">
            <a:xfrm>
              <a:off x="1945" y="2671"/>
              <a:ext cx="38" cy="54"/>
            </a:xfrm>
            <a:custGeom>
              <a:avLst/>
              <a:gdLst>
                <a:gd name="T0" fmla="*/ 11 w 22"/>
                <a:gd name="T1" fmla="*/ 32 h 32"/>
                <a:gd name="T2" fmla="*/ 0 w 22"/>
                <a:gd name="T3" fmla="*/ 16 h 32"/>
                <a:gd name="T4" fmla="*/ 3 w 22"/>
                <a:gd name="T5" fmla="*/ 4 h 32"/>
                <a:gd name="T6" fmla="*/ 11 w 22"/>
                <a:gd name="T7" fmla="*/ 0 h 32"/>
                <a:gd name="T8" fmla="*/ 22 w 22"/>
                <a:gd name="T9" fmla="*/ 15 h 32"/>
                <a:gd name="T10" fmla="*/ 19 w 22"/>
                <a:gd name="T11" fmla="*/ 27 h 32"/>
                <a:gd name="T12" fmla="*/ 11 w 22"/>
                <a:gd name="T13" fmla="*/ 32 h 32"/>
                <a:gd name="T14" fmla="*/ 11 w 22"/>
                <a:gd name="T15" fmla="*/ 5 h 32"/>
                <a:gd name="T16" fmla="*/ 7 w 22"/>
                <a:gd name="T17" fmla="*/ 16 h 32"/>
                <a:gd name="T18" fmla="*/ 11 w 22"/>
                <a:gd name="T19" fmla="*/ 26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6"/>
                    <a:pt x="0" y="16"/>
                  </a:cubicBezTo>
                  <a:cubicBezTo>
                    <a:pt x="0" y="11"/>
                    <a:pt x="1" y="7"/>
                    <a:pt x="3" y="4"/>
                  </a:cubicBezTo>
                  <a:cubicBezTo>
                    <a:pt x="5" y="1"/>
                    <a:pt x="8" y="0"/>
                    <a:pt x="11" y="0"/>
                  </a:cubicBezTo>
                  <a:cubicBezTo>
                    <a:pt x="19" y="0"/>
                    <a:pt x="22" y="5"/>
                    <a:pt x="22" y="15"/>
                  </a:cubicBezTo>
                  <a:cubicBezTo>
                    <a:pt x="22" y="21"/>
                    <a:pt x="21" y="25"/>
                    <a:pt x="19" y="27"/>
                  </a:cubicBezTo>
                  <a:cubicBezTo>
                    <a:pt x="17" y="30"/>
                    <a:pt x="14" y="32"/>
                    <a:pt x="11" y="32"/>
                  </a:cubicBezTo>
                  <a:close/>
                  <a:moveTo>
                    <a:pt x="11" y="5"/>
                  </a:moveTo>
                  <a:cubicBezTo>
                    <a:pt x="8" y="5"/>
                    <a:pt x="7" y="9"/>
                    <a:pt x="7" y="16"/>
                  </a:cubicBezTo>
                  <a:cubicBezTo>
                    <a:pt x="7" y="23"/>
                    <a:pt x="8" y="26"/>
                    <a:pt x="11" y="26"/>
                  </a:cubicBezTo>
                  <a:cubicBezTo>
                    <a:pt x="14" y="26"/>
                    <a:pt x="15" y="23"/>
                    <a:pt x="15" y="16"/>
                  </a:cubicBezTo>
                  <a:cubicBezTo>
                    <a:pt x="15" y="9"/>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14"/>
            <p:cNvSpPr>
              <a:spLocks/>
            </p:cNvSpPr>
            <p:nvPr/>
          </p:nvSpPr>
          <p:spPr bwMode="auto">
            <a:xfrm>
              <a:off x="1993" y="2671"/>
              <a:ext cx="22" cy="53"/>
            </a:xfrm>
            <a:custGeom>
              <a:avLst/>
              <a:gdLst>
                <a:gd name="T0" fmla="*/ 13 w 13"/>
                <a:gd name="T1" fmla="*/ 0 h 31"/>
                <a:gd name="T2" fmla="*/ 13 w 13"/>
                <a:gd name="T3" fmla="*/ 31 h 31"/>
                <a:gd name="T4" fmla="*/ 7 w 13"/>
                <a:gd name="T5" fmla="*/ 31 h 31"/>
                <a:gd name="T6" fmla="*/ 7 w 13"/>
                <a:gd name="T7" fmla="*/ 7 h 31"/>
                <a:gd name="T8" fmla="*/ 5 w 13"/>
                <a:gd name="T9" fmla="*/ 8 h 31"/>
                <a:gd name="T10" fmla="*/ 4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7"/>
                    <a:pt x="7" y="7"/>
                    <a:pt x="7" y="7"/>
                  </a:cubicBezTo>
                  <a:cubicBezTo>
                    <a:pt x="6" y="8"/>
                    <a:pt x="6" y="8"/>
                    <a:pt x="5" y="8"/>
                  </a:cubicBezTo>
                  <a:cubicBezTo>
                    <a:pt x="5" y="8"/>
                    <a:pt x="4" y="9"/>
                    <a:pt x="4" y="9"/>
                  </a:cubicBezTo>
                  <a:cubicBezTo>
                    <a:pt x="3" y="9"/>
                    <a:pt x="3" y="9"/>
                    <a:pt x="2" y="10"/>
                  </a:cubicBezTo>
                  <a:cubicBezTo>
                    <a:pt x="1" y="10"/>
                    <a:pt x="1" y="10"/>
                    <a:pt x="0" y="10"/>
                  </a:cubicBezTo>
                  <a:cubicBezTo>
                    <a:pt x="0" y="4"/>
                    <a:pt x="0" y="4"/>
                    <a:pt x="0" y="4"/>
                  </a:cubicBezTo>
                  <a:cubicBezTo>
                    <a:pt x="2" y="4"/>
                    <a:pt x="4" y="3"/>
                    <a:pt x="5" y="2"/>
                  </a:cubicBezTo>
                  <a:cubicBezTo>
                    <a:pt x="7" y="1"/>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15"/>
            <p:cNvSpPr>
              <a:spLocks noEditPoints="1"/>
            </p:cNvSpPr>
            <p:nvPr/>
          </p:nvSpPr>
          <p:spPr bwMode="auto">
            <a:xfrm>
              <a:off x="1899" y="2746"/>
              <a:ext cx="38" cy="53"/>
            </a:xfrm>
            <a:custGeom>
              <a:avLst/>
              <a:gdLst>
                <a:gd name="T0" fmla="*/ 11 w 22"/>
                <a:gd name="T1" fmla="*/ 31 h 31"/>
                <a:gd name="T2" fmla="*/ 0 w 22"/>
                <a:gd name="T3" fmla="*/ 16 h 31"/>
                <a:gd name="T4" fmla="*/ 3 w 22"/>
                <a:gd name="T5" fmla="*/ 4 h 31"/>
                <a:gd name="T6" fmla="*/ 11 w 22"/>
                <a:gd name="T7" fmla="*/ 0 h 31"/>
                <a:gd name="T8" fmla="*/ 22 w 22"/>
                <a:gd name="T9" fmla="*/ 15 h 31"/>
                <a:gd name="T10" fmla="*/ 19 w 22"/>
                <a:gd name="T11" fmla="*/ 27 h 31"/>
                <a:gd name="T12" fmla="*/ 11 w 22"/>
                <a:gd name="T13" fmla="*/ 31 h 31"/>
                <a:gd name="T14" fmla="*/ 11 w 22"/>
                <a:gd name="T15" fmla="*/ 5 h 31"/>
                <a:gd name="T16" fmla="*/ 7 w 22"/>
                <a:gd name="T17" fmla="*/ 16 h 31"/>
                <a:gd name="T18" fmla="*/ 11 w 22"/>
                <a:gd name="T19" fmla="*/ 26 h 31"/>
                <a:gd name="T20" fmla="*/ 15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3" y="31"/>
                    <a:pt x="0" y="26"/>
                    <a:pt x="0" y="16"/>
                  </a:cubicBezTo>
                  <a:cubicBezTo>
                    <a:pt x="0" y="11"/>
                    <a:pt x="1" y="7"/>
                    <a:pt x="3" y="4"/>
                  </a:cubicBezTo>
                  <a:cubicBezTo>
                    <a:pt x="5" y="1"/>
                    <a:pt x="8" y="0"/>
                    <a:pt x="11" y="0"/>
                  </a:cubicBezTo>
                  <a:cubicBezTo>
                    <a:pt x="18" y="0"/>
                    <a:pt x="22" y="5"/>
                    <a:pt x="22" y="15"/>
                  </a:cubicBezTo>
                  <a:cubicBezTo>
                    <a:pt x="22" y="20"/>
                    <a:pt x="21" y="24"/>
                    <a:pt x="19" y="27"/>
                  </a:cubicBezTo>
                  <a:cubicBezTo>
                    <a:pt x="17" y="30"/>
                    <a:pt x="14" y="31"/>
                    <a:pt x="11" y="31"/>
                  </a:cubicBezTo>
                  <a:close/>
                  <a:moveTo>
                    <a:pt x="11" y="5"/>
                  </a:moveTo>
                  <a:cubicBezTo>
                    <a:pt x="8" y="5"/>
                    <a:pt x="7" y="8"/>
                    <a:pt x="7" y="16"/>
                  </a:cubicBezTo>
                  <a:cubicBezTo>
                    <a:pt x="7" y="23"/>
                    <a:pt x="8" y="26"/>
                    <a:pt x="11" y="26"/>
                  </a:cubicBezTo>
                  <a:cubicBezTo>
                    <a:pt x="14" y="26"/>
                    <a:pt x="15" y="23"/>
                    <a:pt x="15" y="15"/>
                  </a:cubicBezTo>
                  <a:cubicBezTo>
                    <a:pt x="15"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16"/>
            <p:cNvSpPr>
              <a:spLocks/>
            </p:cNvSpPr>
            <p:nvPr/>
          </p:nvSpPr>
          <p:spPr bwMode="auto">
            <a:xfrm>
              <a:off x="1950" y="2744"/>
              <a:ext cx="23" cy="55"/>
            </a:xfrm>
            <a:custGeom>
              <a:avLst/>
              <a:gdLst>
                <a:gd name="T0" fmla="*/ 13 w 13"/>
                <a:gd name="T1" fmla="*/ 0 h 32"/>
                <a:gd name="T2" fmla="*/ 13 w 13"/>
                <a:gd name="T3" fmla="*/ 32 h 32"/>
                <a:gd name="T4" fmla="*/ 6 w 13"/>
                <a:gd name="T5" fmla="*/ 32 h 32"/>
                <a:gd name="T6" fmla="*/ 6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6" y="32"/>
                    <a:pt x="6" y="32"/>
                    <a:pt x="6" y="32"/>
                  </a:cubicBezTo>
                  <a:cubicBezTo>
                    <a:pt x="6" y="8"/>
                    <a:pt x="6" y="8"/>
                    <a:pt x="6" y="8"/>
                  </a:cubicBezTo>
                  <a:cubicBezTo>
                    <a:pt x="6" y="8"/>
                    <a:pt x="6" y="9"/>
                    <a:pt x="5" y="9"/>
                  </a:cubicBezTo>
                  <a:cubicBezTo>
                    <a:pt x="5" y="9"/>
                    <a:pt x="4" y="10"/>
                    <a:pt x="4" y="10"/>
                  </a:cubicBezTo>
                  <a:cubicBezTo>
                    <a:pt x="3" y="10"/>
                    <a:pt x="2" y="10"/>
                    <a:pt x="2" y="10"/>
                  </a:cubicBezTo>
                  <a:cubicBezTo>
                    <a:pt x="1" y="11"/>
                    <a:pt x="1" y="11"/>
                    <a:pt x="0" y="11"/>
                  </a:cubicBezTo>
                  <a:cubicBezTo>
                    <a:pt x="0" y="5"/>
                    <a:pt x="0" y="5"/>
                    <a:pt x="0" y="5"/>
                  </a:cubicBezTo>
                  <a:cubicBezTo>
                    <a:pt x="2" y="5"/>
                    <a:pt x="3" y="4"/>
                    <a:pt x="5" y="3"/>
                  </a:cubicBezTo>
                  <a:cubicBezTo>
                    <a:pt x="6"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17"/>
            <p:cNvSpPr>
              <a:spLocks noEditPoints="1"/>
            </p:cNvSpPr>
            <p:nvPr/>
          </p:nvSpPr>
          <p:spPr bwMode="auto">
            <a:xfrm>
              <a:off x="1988" y="2746"/>
              <a:ext cx="38" cy="53"/>
            </a:xfrm>
            <a:custGeom>
              <a:avLst/>
              <a:gdLst>
                <a:gd name="T0" fmla="*/ 11 w 22"/>
                <a:gd name="T1" fmla="*/ 31 h 31"/>
                <a:gd name="T2" fmla="*/ 0 w 22"/>
                <a:gd name="T3" fmla="*/ 16 h 31"/>
                <a:gd name="T4" fmla="*/ 3 w 22"/>
                <a:gd name="T5" fmla="*/ 4 h 31"/>
                <a:gd name="T6" fmla="*/ 12 w 22"/>
                <a:gd name="T7" fmla="*/ 0 h 31"/>
                <a:gd name="T8" fmla="*/ 22 w 22"/>
                <a:gd name="T9" fmla="*/ 15 h 31"/>
                <a:gd name="T10" fmla="*/ 19 w 22"/>
                <a:gd name="T11" fmla="*/ 27 h 31"/>
                <a:gd name="T12" fmla="*/ 11 w 22"/>
                <a:gd name="T13" fmla="*/ 31 h 31"/>
                <a:gd name="T14" fmla="*/ 11 w 22"/>
                <a:gd name="T15" fmla="*/ 5 h 31"/>
                <a:gd name="T16" fmla="*/ 7 w 22"/>
                <a:gd name="T17" fmla="*/ 16 h 31"/>
                <a:gd name="T18" fmla="*/ 11 w 22"/>
                <a:gd name="T19" fmla="*/ 26 h 31"/>
                <a:gd name="T20" fmla="*/ 15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4" y="31"/>
                    <a:pt x="0" y="26"/>
                    <a:pt x="0" y="16"/>
                  </a:cubicBezTo>
                  <a:cubicBezTo>
                    <a:pt x="0" y="11"/>
                    <a:pt x="1" y="7"/>
                    <a:pt x="3" y="4"/>
                  </a:cubicBezTo>
                  <a:cubicBezTo>
                    <a:pt x="5" y="1"/>
                    <a:pt x="8" y="0"/>
                    <a:pt x="12" y="0"/>
                  </a:cubicBezTo>
                  <a:cubicBezTo>
                    <a:pt x="19" y="0"/>
                    <a:pt x="22" y="5"/>
                    <a:pt x="22" y="15"/>
                  </a:cubicBezTo>
                  <a:cubicBezTo>
                    <a:pt x="22" y="20"/>
                    <a:pt x="21" y="24"/>
                    <a:pt x="19" y="27"/>
                  </a:cubicBezTo>
                  <a:cubicBezTo>
                    <a:pt x="17" y="30"/>
                    <a:pt x="15" y="31"/>
                    <a:pt x="11" y="31"/>
                  </a:cubicBezTo>
                  <a:close/>
                  <a:moveTo>
                    <a:pt x="11" y="5"/>
                  </a:moveTo>
                  <a:cubicBezTo>
                    <a:pt x="8" y="5"/>
                    <a:pt x="7" y="8"/>
                    <a:pt x="7" y="16"/>
                  </a:cubicBezTo>
                  <a:cubicBezTo>
                    <a:pt x="7" y="23"/>
                    <a:pt x="8" y="26"/>
                    <a:pt x="11" y="26"/>
                  </a:cubicBezTo>
                  <a:cubicBezTo>
                    <a:pt x="14" y="26"/>
                    <a:pt x="15" y="23"/>
                    <a:pt x="15" y="15"/>
                  </a:cubicBezTo>
                  <a:cubicBezTo>
                    <a:pt x="15"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18"/>
            <p:cNvSpPr>
              <a:spLocks noEditPoints="1"/>
            </p:cNvSpPr>
            <p:nvPr/>
          </p:nvSpPr>
          <p:spPr bwMode="auto">
            <a:xfrm>
              <a:off x="1899" y="2819"/>
              <a:ext cx="38" cy="55"/>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7"/>
                  </a:cubicBezTo>
                  <a:cubicBezTo>
                    <a:pt x="0" y="11"/>
                    <a:pt x="1" y="7"/>
                    <a:pt x="3" y="5"/>
                  </a:cubicBezTo>
                  <a:cubicBezTo>
                    <a:pt x="5" y="2"/>
                    <a:pt x="8" y="0"/>
                    <a:pt x="11" y="0"/>
                  </a:cubicBezTo>
                  <a:cubicBezTo>
                    <a:pt x="18" y="0"/>
                    <a:pt x="22" y="6"/>
                    <a:pt x="22" y="16"/>
                  </a:cubicBezTo>
                  <a:cubicBezTo>
                    <a:pt x="22" y="21"/>
                    <a:pt x="21" y="25"/>
                    <a:pt x="19" y="28"/>
                  </a:cubicBezTo>
                  <a:cubicBezTo>
                    <a:pt x="17" y="31"/>
                    <a:pt x="14"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19"/>
            <p:cNvSpPr>
              <a:spLocks noEditPoints="1"/>
            </p:cNvSpPr>
            <p:nvPr/>
          </p:nvSpPr>
          <p:spPr bwMode="auto">
            <a:xfrm>
              <a:off x="1945" y="2819"/>
              <a:ext cx="38" cy="55"/>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1" y="0"/>
                  </a:cubicBezTo>
                  <a:cubicBezTo>
                    <a:pt x="19" y="0"/>
                    <a:pt x="22" y="6"/>
                    <a:pt x="22" y="16"/>
                  </a:cubicBezTo>
                  <a:cubicBezTo>
                    <a:pt x="22" y="21"/>
                    <a:pt x="21" y="25"/>
                    <a:pt x="19" y="28"/>
                  </a:cubicBezTo>
                  <a:cubicBezTo>
                    <a:pt x="17" y="31"/>
                    <a:pt x="14"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20"/>
            <p:cNvSpPr>
              <a:spLocks/>
            </p:cNvSpPr>
            <p:nvPr/>
          </p:nvSpPr>
          <p:spPr bwMode="auto">
            <a:xfrm>
              <a:off x="1993" y="2819"/>
              <a:ext cx="22" cy="55"/>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9"/>
                    <a:pt x="5" y="9"/>
                  </a:cubicBezTo>
                  <a:cubicBezTo>
                    <a:pt x="5" y="9"/>
                    <a:pt x="4" y="9"/>
                    <a:pt x="4" y="10"/>
                  </a:cubicBezTo>
                  <a:cubicBezTo>
                    <a:pt x="3" y="10"/>
                    <a:pt x="3" y="10"/>
                    <a:pt x="2" y="10"/>
                  </a:cubicBezTo>
                  <a:cubicBezTo>
                    <a:pt x="1" y="10"/>
                    <a:pt x="1" y="11"/>
                    <a:pt x="0" y="11"/>
                  </a:cubicBezTo>
                  <a:cubicBezTo>
                    <a:pt x="0" y="5"/>
                    <a:pt x="0" y="5"/>
                    <a:pt x="0" y="5"/>
                  </a:cubicBezTo>
                  <a:cubicBezTo>
                    <a:pt x="2" y="4"/>
                    <a:pt x="4" y="4"/>
                    <a:pt x="5" y="3"/>
                  </a:cubicBezTo>
                  <a:cubicBezTo>
                    <a:pt x="7"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21"/>
            <p:cNvSpPr>
              <a:spLocks/>
            </p:cNvSpPr>
            <p:nvPr/>
          </p:nvSpPr>
          <p:spPr bwMode="auto">
            <a:xfrm>
              <a:off x="2084" y="2671"/>
              <a:ext cx="24" cy="53"/>
            </a:xfrm>
            <a:custGeom>
              <a:avLst/>
              <a:gdLst>
                <a:gd name="T0" fmla="*/ 14 w 14"/>
                <a:gd name="T1" fmla="*/ 0 h 31"/>
                <a:gd name="T2" fmla="*/ 14 w 14"/>
                <a:gd name="T3" fmla="*/ 31 h 31"/>
                <a:gd name="T4" fmla="*/ 7 w 14"/>
                <a:gd name="T5" fmla="*/ 31 h 31"/>
                <a:gd name="T6" fmla="*/ 7 w 14"/>
                <a:gd name="T7" fmla="*/ 7 h 31"/>
                <a:gd name="T8" fmla="*/ 5 w 14"/>
                <a:gd name="T9" fmla="*/ 8 h 31"/>
                <a:gd name="T10" fmla="*/ 4 w 14"/>
                <a:gd name="T11" fmla="*/ 9 h 31"/>
                <a:gd name="T12" fmla="*/ 2 w 14"/>
                <a:gd name="T13" fmla="*/ 10 h 31"/>
                <a:gd name="T14" fmla="*/ 0 w 14"/>
                <a:gd name="T15" fmla="*/ 10 h 31"/>
                <a:gd name="T16" fmla="*/ 0 w 14"/>
                <a:gd name="T17" fmla="*/ 4 h 31"/>
                <a:gd name="T18" fmla="*/ 5 w 14"/>
                <a:gd name="T19" fmla="*/ 2 h 31"/>
                <a:gd name="T20" fmla="*/ 9 w 14"/>
                <a:gd name="T21" fmla="*/ 0 h 31"/>
                <a:gd name="T22" fmla="*/ 14 w 1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1">
                  <a:moveTo>
                    <a:pt x="14" y="0"/>
                  </a:moveTo>
                  <a:cubicBezTo>
                    <a:pt x="14" y="31"/>
                    <a:pt x="14" y="31"/>
                    <a:pt x="14" y="31"/>
                  </a:cubicBezTo>
                  <a:cubicBezTo>
                    <a:pt x="7" y="31"/>
                    <a:pt x="7" y="31"/>
                    <a:pt x="7" y="31"/>
                  </a:cubicBezTo>
                  <a:cubicBezTo>
                    <a:pt x="7" y="7"/>
                    <a:pt x="7" y="7"/>
                    <a:pt x="7" y="7"/>
                  </a:cubicBezTo>
                  <a:cubicBezTo>
                    <a:pt x="6" y="8"/>
                    <a:pt x="6" y="8"/>
                    <a:pt x="5" y="8"/>
                  </a:cubicBezTo>
                  <a:cubicBezTo>
                    <a:pt x="5" y="8"/>
                    <a:pt x="4" y="9"/>
                    <a:pt x="4" y="9"/>
                  </a:cubicBezTo>
                  <a:cubicBezTo>
                    <a:pt x="3" y="9"/>
                    <a:pt x="3" y="9"/>
                    <a:pt x="2" y="10"/>
                  </a:cubicBezTo>
                  <a:cubicBezTo>
                    <a:pt x="1" y="10"/>
                    <a:pt x="1" y="10"/>
                    <a:pt x="0" y="10"/>
                  </a:cubicBezTo>
                  <a:cubicBezTo>
                    <a:pt x="0" y="4"/>
                    <a:pt x="0" y="4"/>
                    <a:pt x="0" y="4"/>
                  </a:cubicBezTo>
                  <a:cubicBezTo>
                    <a:pt x="2" y="4"/>
                    <a:pt x="4" y="3"/>
                    <a:pt x="5" y="2"/>
                  </a:cubicBezTo>
                  <a:cubicBezTo>
                    <a:pt x="7" y="1"/>
                    <a:pt x="8" y="1"/>
                    <a:pt x="9" y="0"/>
                  </a:cubicBezTo>
                  <a:lnTo>
                    <a:pt x="14"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22"/>
            <p:cNvSpPr>
              <a:spLocks noEditPoints="1"/>
            </p:cNvSpPr>
            <p:nvPr/>
          </p:nvSpPr>
          <p:spPr bwMode="auto">
            <a:xfrm>
              <a:off x="2079" y="2746"/>
              <a:ext cx="37" cy="53"/>
            </a:xfrm>
            <a:custGeom>
              <a:avLst/>
              <a:gdLst>
                <a:gd name="T0" fmla="*/ 11 w 22"/>
                <a:gd name="T1" fmla="*/ 31 h 31"/>
                <a:gd name="T2" fmla="*/ 0 w 22"/>
                <a:gd name="T3" fmla="*/ 16 h 31"/>
                <a:gd name="T4" fmla="*/ 3 w 22"/>
                <a:gd name="T5" fmla="*/ 4 h 31"/>
                <a:gd name="T6" fmla="*/ 12 w 22"/>
                <a:gd name="T7" fmla="*/ 0 h 31"/>
                <a:gd name="T8" fmla="*/ 22 w 22"/>
                <a:gd name="T9" fmla="*/ 15 h 31"/>
                <a:gd name="T10" fmla="*/ 20 w 22"/>
                <a:gd name="T11" fmla="*/ 27 h 31"/>
                <a:gd name="T12" fmla="*/ 11 w 22"/>
                <a:gd name="T13" fmla="*/ 31 h 31"/>
                <a:gd name="T14" fmla="*/ 11 w 22"/>
                <a:gd name="T15" fmla="*/ 5 h 31"/>
                <a:gd name="T16" fmla="*/ 7 w 22"/>
                <a:gd name="T17" fmla="*/ 16 h 31"/>
                <a:gd name="T18" fmla="*/ 11 w 22"/>
                <a:gd name="T19" fmla="*/ 26 h 31"/>
                <a:gd name="T20" fmla="*/ 16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4" y="31"/>
                    <a:pt x="0" y="26"/>
                    <a:pt x="0" y="16"/>
                  </a:cubicBezTo>
                  <a:cubicBezTo>
                    <a:pt x="0" y="11"/>
                    <a:pt x="1" y="7"/>
                    <a:pt x="3" y="4"/>
                  </a:cubicBezTo>
                  <a:cubicBezTo>
                    <a:pt x="5" y="1"/>
                    <a:pt x="8" y="0"/>
                    <a:pt x="12" y="0"/>
                  </a:cubicBezTo>
                  <a:cubicBezTo>
                    <a:pt x="19" y="0"/>
                    <a:pt x="22" y="5"/>
                    <a:pt x="22" y="15"/>
                  </a:cubicBezTo>
                  <a:cubicBezTo>
                    <a:pt x="22" y="20"/>
                    <a:pt x="22" y="24"/>
                    <a:pt x="20" y="27"/>
                  </a:cubicBezTo>
                  <a:cubicBezTo>
                    <a:pt x="18" y="30"/>
                    <a:pt x="15" y="31"/>
                    <a:pt x="11" y="31"/>
                  </a:cubicBezTo>
                  <a:close/>
                  <a:moveTo>
                    <a:pt x="11" y="5"/>
                  </a:moveTo>
                  <a:cubicBezTo>
                    <a:pt x="9" y="5"/>
                    <a:pt x="7" y="8"/>
                    <a:pt x="7" y="16"/>
                  </a:cubicBezTo>
                  <a:cubicBezTo>
                    <a:pt x="7" y="23"/>
                    <a:pt x="9" y="26"/>
                    <a:pt x="11" y="26"/>
                  </a:cubicBezTo>
                  <a:cubicBezTo>
                    <a:pt x="14" y="26"/>
                    <a:pt x="16" y="23"/>
                    <a:pt x="16" y="15"/>
                  </a:cubicBezTo>
                  <a:cubicBezTo>
                    <a:pt x="16"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23"/>
            <p:cNvSpPr>
              <a:spLocks noEditPoints="1"/>
            </p:cNvSpPr>
            <p:nvPr/>
          </p:nvSpPr>
          <p:spPr bwMode="auto">
            <a:xfrm>
              <a:off x="2079" y="2819"/>
              <a:ext cx="37" cy="55"/>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20 w 22"/>
                <a:gd name="T11" fmla="*/ 28 h 32"/>
                <a:gd name="T12" fmla="*/ 11 w 22"/>
                <a:gd name="T13" fmla="*/ 32 h 32"/>
                <a:gd name="T14" fmla="*/ 11 w 22"/>
                <a:gd name="T15" fmla="*/ 6 h 32"/>
                <a:gd name="T16" fmla="*/ 7 w 22"/>
                <a:gd name="T17" fmla="*/ 17 h 32"/>
                <a:gd name="T18" fmla="*/ 11 w 22"/>
                <a:gd name="T19" fmla="*/ 27 h 32"/>
                <a:gd name="T20" fmla="*/ 16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2" y="25"/>
                    <a:pt x="20" y="28"/>
                  </a:cubicBezTo>
                  <a:cubicBezTo>
                    <a:pt x="18" y="31"/>
                    <a:pt x="15" y="32"/>
                    <a:pt x="11" y="32"/>
                  </a:cubicBezTo>
                  <a:close/>
                  <a:moveTo>
                    <a:pt x="11" y="6"/>
                  </a:moveTo>
                  <a:cubicBezTo>
                    <a:pt x="9" y="6"/>
                    <a:pt x="7" y="9"/>
                    <a:pt x="7" y="17"/>
                  </a:cubicBezTo>
                  <a:cubicBezTo>
                    <a:pt x="7" y="24"/>
                    <a:pt x="9" y="27"/>
                    <a:pt x="11" y="27"/>
                  </a:cubicBezTo>
                  <a:cubicBezTo>
                    <a:pt x="14" y="27"/>
                    <a:pt x="16" y="23"/>
                    <a:pt x="16" y="16"/>
                  </a:cubicBezTo>
                  <a:cubicBezTo>
                    <a:pt x="16"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24"/>
            <p:cNvSpPr>
              <a:spLocks noEditPoints="1"/>
            </p:cNvSpPr>
            <p:nvPr/>
          </p:nvSpPr>
          <p:spPr bwMode="auto">
            <a:xfrm>
              <a:off x="2032" y="2671"/>
              <a:ext cx="38" cy="54"/>
            </a:xfrm>
            <a:custGeom>
              <a:avLst/>
              <a:gdLst>
                <a:gd name="T0" fmla="*/ 11 w 22"/>
                <a:gd name="T1" fmla="*/ 32 h 32"/>
                <a:gd name="T2" fmla="*/ 0 w 22"/>
                <a:gd name="T3" fmla="*/ 16 h 32"/>
                <a:gd name="T4" fmla="*/ 3 w 22"/>
                <a:gd name="T5" fmla="*/ 4 h 32"/>
                <a:gd name="T6" fmla="*/ 12 w 22"/>
                <a:gd name="T7" fmla="*/ 0 h 32"/>
                <a:gd name="T8" fmla="*/ 22 w 22"/>
                <a:gd name="T9" fmla="*/ 15 h 32"/>
                <a:gd name="T10" fmla="*/ 19 w 22"/>
                <a:gd name="T11" fmla="*/ 27 h 32"/>
                <a:gd name="T12" fmla="*/ 11 w 22"/>
                <a:gd name="T13" fmla="*/ 32 h 32"/>
                <a:gd name="T14" fmla="*/ 11 w 22"/>
                <a:gd name="T15" fmla="*/ 5 h 32"/>
                <a:gd name="T16" fmla="*/ 7 w 22"/>
                <a:gd name="T17" fmla="*/ 16 h 32"/>
                <a:gd name="T18" fmla="*/ 11 w 22"/>
                <a:gd name="T19" fmla="*/ 26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6"/>
                    <a:pt x="0" y="16"/>
                  </a:cubicBezTo>
                  <a:cubicBezTo>
                    <a:pt x="0" y="11"/>
                    <a:pt x="1" y="7"/>
                    <a:pt x="3" y="4"/>
                  </a:cubicBezTo>
                  <a:cubicBezTo>
                    <a:pt x="5" y="1"/>
                    <a:pt x="8" y="0"/>
                    <a:pt x="12" y="0"/>
                  </a:cubicBezTo>
                  <a:cubicBezTo>
                    <a:pt x="19" y="0"/>
                    <a:pt x="22" y="5"/>
                    <a:pt x="22" y="15"/>
                  </a:cubicBezTo>
                  <a:cubicBezTo>
                    <a:pt x="22" y="21"/>
                    <a:pt x="21" y="25"/>
                    <a:pt x="19" y="27"/>
                  </a:cubicBezTo>
                  <a:cubicBezTo>
                    <a:pt x="18" y="30"/>
                    <a:pt x="15" y="32"/>
                    <a:pt x="11" y="32"/>
                  </a:cubicBezTo>
                  <a:close/>
                  <a:moveTo>
                    <a:pt x="11" y="5"/>
                  </a:moveTo>
                  <a:cubicBezTo>
                    <a:pt x="8" y="5"/>
                    <a:pt x="7" y="9"/>
                    <a:pt x="7" y="16"/>
                  </a:cubicBezTo>
                  <a:cubicBezTo>
                    <a:pt x="7" y="23"/>
                    <a:pt x="8" y="26"/>
                    <a:pt x="11" y="26"/>
                  </a:cubicBezTo>
                  <a:cubicBezTo>
                    <a:pt x="14" y="26"/>
                    <a:pt x="15" y="23"/>
                    <a:pt x="15" y="16"/>
                  </a:cubicBezTo>
                  <a:cubicBezTo>
                    <a:pt x="15" y="9"/>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25"/>
            <p:cNvSpPr>
              <a:spLocks/>
            </p:cNvSpPr>
            <p:nvPr/>
          </p:nvSpPr>
          <p:spPr bwMode="auto">
            <a:xfrm>
              <a:off x="2038" y="2744"/>
              <a:ext cx="22" cy="55"/>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9"/>
                    <a:pt x="5" y="9"/>
                  </a:cubicBezTo>
                  <a:cubicBezTo>
                    <a:pt x="5" y="9"/>
                    <a:pt x="4" y="10"/>
                    <a:pt x="4" y="10"/>
                  </a:cubicBezTo>
                  <a:cubicBezTo>
                    <a:pt x="3" y="10"/>
                    <a:pt x="3" y="10"/>
                    <a:pt x="2" y="10"/>
                  </a:cubicBezTo>
                  <a:cubicBezTo>
                    <a:pt x="1" y="11"/>
                    <a:pt x="1" y="11"/>
                    <a:pt x="0" y="11"/>
                  </a:cubicBezTo>
                  <a:cubicBezTo>
                    <a:pt x="0" y="5"/>
                    <a:pt x="0" y="5"/>
                    <a:pt x="0" y="5"/>
                  </a:cubicBezTo>
                  <a:cubicBezTo>
                    <a:pt x="2" y="5"/>
                    <a:pt x="4" y="4"/>
                    <a:pt x="5" y="3"/>
                  </a:cubicBezTo>
                  <a:cubicBezTo>
                    <a:pt x="7"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26"/>
            <p:cNvSpPr>
              <a:spLocks noEditPoints="1"/>
            </p:cNvSpPr>
            <p:nvPr/>
          </p:nvSpPr>
          <p:spPr bwMode="auto">
            <a:xfrm>
              <a:off x="2032" y="2819"/>
              <a:ext cx="38" cy="55"/>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1" y="25"/>
                    <a:pt x="19" y="28"/>
                  </a:cubicBezTo>
                  <a:cubicBezTo>
                    <a:pt x="18" y="31"/>
                    <a:pt x="15"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327"/>
            <p:cNvSpPr>
              <a:spLocks noChangeArrowheads="1"/>
            </p:cNvSpPr>
            <p:nvPr/>
          </p:nvSpPr>
          <p:spPr bwMode="auto">
            <a:xfrm>
              <a:off x="1848" y="3595"/>
              <a:ext cx="319" cy="31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28"/>
            <p:cNvSpPr>
              <a:spLocks/>
            </p:cNvSpPr>
            <p:nvPr/>
          </p:nvSpPr>
          <p:spPr bwMode="auto">
            <a:xfrm>
              <a:off x="1904" y="3652"/>
              <a:ext cx="23" cy="54"/>
            </a:xfrm>
            <a:custGeom>
              <a:avLst/>
              <a:gdLst>
                <a:gd name="T0" fmla="*/ 13 w 13"/>
                <a:gd name="T1" fmla="*/ 0 h 32"/>
                <a:gd name="T2" fmla="*/ 13 w 13"/>
                <a:gd name="T3" fmla="*/ 32 h 32"/>
                <a:gd name="T4" fmla="*/ 6 w 13"/>
                <a:gd name="T5" fmla="*/ 32 h 32"/>
                <a:gd name="T6" fmla="*/ 6 w 13"/>
                <a:gd name="T7" fmla="*/ 8 h 32"/>
                <a:gd name="T8" fmla="*/ 5 w 13"/>
                <a:gd name="T9" fmla="*/ 9 h 32"/>
                <a:gd name="T10" fmla="*/ 3 w 13"/>
                <a:gd name="T11" fmla="*/ 10 h 32"/>
                <a:gd name="T12" fmla="*/ 2 w 13"/>
                <a:gd name="T13" fmla="*/ 10 h 32"/>
                <a:gd name="T14" fmla="*/ 0 w 13"/>
                <a:gd name="T15" fmla="*/ 10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6" y="32"/>
                    <a:pt x="6" y="32"/>
                    <a:pt x="6" y="32"/>
                  </a:cubicBezTo>
                  <a:cubicBezTo>
                    <a:pt x="6" y="8"/>
                    <a:pt x="6" y="8"/>
                    <a:pt x="6" y="8"/>
                  </a:cubicBezTo>
                  <a:cubicBezTo>
                    <a:pt x="6" y="8"/>
                    <a:pt x="6" y="8"/>
                    <a:pt x="5" y="9"/>
                  </a:cubicBezTo>
                  <a:cubicBezTo>
                    <a:pt x="5" y="9"/>
                    <a:pt x="4" y="9"/>
                    <a:pt x="3" y="10"/>
                  </a:cubicBezTo>
                  <a:cubicBezTo>
                    <a:pt x="3" y="10"/>
                    <a:pt x="2" y="10"/>
                    <a:pt x="2" y="10"/>
                  </a:cubicBezTo>
                  <a:cubicBezTo>
                    <a:pt x="1" y="10"/>
                    <a:pt x="0" y="10"/>
                    <a:pt x="0" y="10"/>
                  </a:cubicBezTo>
                  <a:cubicBezTo>
                    <a:pt x="0" y="5"/>
                    <a:pt x="0" y="5"/>
                    <a:pt x="0" y="5"/>
                  </a:cubicBezTo>
                  <a:cubicBezTo>
                    <a:pt x="2" y="4"/>
                    <a:pt x="3" y="4"/>
                    <a:pt x="5" y="3"/>
                  </a:cubicBezTo>
                  <a:cubicBezTo>
                    <a:pt x="6"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329"/>
            <p:cNvSpPr>
              <a:spLocks noEditPoints="1"/>
            </p:cNvSpPr>
            <p:nvPr/>
          </p:nvSpPr>
          <p:spPr bwMode="auto">
            <a:xfrm>
              <a:off x="1945" y="3652"/>
              <a:ext cx="38" cy="54"/>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1" y="0"/>
                  </a:cubicBezTo>
                  <a:cubicBezTo>
                    <a:pt x="19" y="0"/>
                    <a:pt x="22" y="6"/>
                    <a:pt x="22" y="16"/>
                  </a:cubicBezTo>
                  <a:cubicBezTo>
                    <a:pt x="22" y="21"/>
                    <a:pt x="21" y="25"/>
                    <a:pt x="19" y="28"/>
                  </a:cubicBezTo>
                  <a:cubicBezTo>
                    <a:pt x="17" y="31"/>
                    <a:pt x="14" y="32"/>
                    <a:pt x="11" y="32"/>
                  </a:cubicBezTo>
                  <a:close/>
                  <a:moveTo>
                    <a:pt x="11" y="6"/>
                  </a:moveTo>
                  <a:cubicBezTo>
                    <a:pt x="8" y="6"/>
                    <a:pt x="7" y="9"/>
                    <a:pt x="7" y="17"/>
                  </a:cubicBezTo>
                  <a:cubicBezTo>
                    <a:pt x="7" y="23"/>
                    <a:pt x="8" y="27"/>
                    <a:pt x="11" y="27"/>
                  </a:cubicBezTo>
                  <a:cubicBezTo>
                    <a:pt x="14" y="27"/>
                    <a:pt x="15" y="23"/>
                    <a:pt x="15" y="16"/>
                  </a:cubicBezTo>
                  <a:cubicBezTo>
                    <a:pt x="15" y="9"/>
                    <a:pt x="14" y="6"/>
                    <a:pt x="11" y="6"/>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30"/>
            <p:cNvSpPr>
              <a:spLocks/>
            </p:cNvSpPr>
            <p:nvPr/>
          </p:nvSpPr>
          <p:spPr bwMode="auto">
            <a:xfrm>
              <a:off x="1993" y="3652"/>
              <a:ext cx="22" cy="54"/>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0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8"/>
                    <a:pt x="5" y="9"/>
                  </a:cubicBezTo>
                  <a:cubicBezTo>
                    <a:pt x="5" y="9"/>
                    <a:pt x="4" y="9"/>
                    <a:pt x="4" y="10"/>
                  </a:cubicBezTo>
                  <a:cubicBezTo>
                    <a:pt x="3" y="10"/>
                    <a:pt x="3" y="10"/>
                    <a:pt x="2" y="10"/>
                  </a:cubicBezTo>
                  <a:cubicBezTo>
                    <a:pt x="1" y="10"/>
                    <a:pt x="1" y="10"/>
                    <a:pt x="0" y="10"/>
                  </a:cubicBezTo>
                  <a:cubicBezTo>
                    <a:pt x="0" y="5"/>
                    <a:pt x="0" y="5"/>
                    <a:pt x="0" y="5"/>
                  </a:cubicBezTo>
                  <a:cubicBezTo>
                    <a:pt x="2" y="4"/>
                    <a:pt x="4" y="4"/>
                    <a:pt x="5" y="3"/>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331"/>
            <p:cNvSpPr>
              <a:spLocks noEditPoints="1"/>
            </p:cNvSpPr>
            <p:nvPr/>
          </p:nvSpPr>
          <p:spPr bwMode="auto">
            <a:xfrm>
              <a:off x="1899" y="3727"/>
              <a:ext cx="38" cy="54"/>
            </a:xfrm>
            <a:custGeom>
              <a:avLst/>
              <a:gdLst>
                <a:gd name="T0" fmla="*/ 11 w 22"/>
                <a:gd name="T1" fmla="*/ 32 h 32"/>
                <a:gd name="T2" fmla="*/ 0 w 22"/>
                <a:gd name="T3" fmla="*/ 17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7"/>
                  </a:cubicBezTo>
                  <a:cubicBezTo>
                    <a:pt x="0" y="11"/>
                    <a:pt x="1" y="7"/>
                    <a:pt x="3" y="4"/>
                  </a:cubicBezTo>
                  <a:cubicBezTo>
                    <a:pt x="5" y="2"/>
                    <a:pt x="8" y="0"/>
                    <a:pt x="11" y="0"/>
                  </a:cubicBezTo>
                  <a:cubicBezTo>
                    <a:pt x="18" y="0"/>
                    <a:pt x="22" y="5"/>
                    <a:pt x="22" y="16"/>
                  </a:cubicBezTo>
                  <a:cubicBezTo>
                    <a:pt x="22" y="21"/>
                    <a:pt x="21" y="25"/>
                    <a:pt x="19" y="28"/>
                  </a:cubicBezTo>
                  <a:cubicBezTo>
                    <a:pt x="17" y="31"/>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332"/>
            <p:cNvSpPr>
              <a:spLocks/>
            </p:cNvSpPr>
            <p:nvPr/>
          </p:nvSpPr>
          <p:spPr bwMode="auto">
            <a:xfrm>
              <a:off x="1950" y="3727"/>
              <a:ext cx="23" cy="53"/>
            </a:xfrm>
            <a:custGeom>
              <a:avLst/>
              <a:gdLst>
                <a:gd name="T0" fmla="*/ 13 w 13"/>
                <a:gd name="T1" fmla="*/ 0 h 31"/>
                <a:gd name="T2" fmla="*/ 13 w 13"/>
                <a:gd name="T3" fmla="*/ 31 h 31"/>
                <a:gd name="T4" fmla="*/ 6 w 13"/>
                <a:gd name="T5" fmla="*/ 31 h 31"/>
                <a:gd name="T6" fmla="*/ 6 w 13"/>
                <a:gd name="T7" fmla="*/ 8 h 31"/>
                <a:gd name="T8" fmla="*/ 5 w 13"/>
                <a:gd name="T9" fmla="*/ 9 h 31"/>
                <a:gd name="T10" fmla="*/ 4 w 13"/>
                <a:gd name="T11" fmla="*/ 9 h 31"/>
                <a:gd name="T12" fmla="*/ 2 w 13"/>
                <a:gd name="T13" fmla="*/ 10 h 31"/>
                <a:gd name="T14" fmla="*/ 0 w 13"/>
                <a:gd name="T15" fmla="*/ 10 h 31"/>
                <a:gd name="T16" fmla="*/ 0 w 13"/>
                <a:gd name="T17" fmla="*/ 5 h 31"/>
                <a:gd name="T18" fmla="*/ 5 w 13"/>
                <a:gd name="T19" fmla="*/ 3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6" y="31"/>
                    <a:pt x="6" y="31"/>
                    <a:pt x="6" y="31"/>
                  </a:cubicBezTo>
                  <a:cubicBezTo>
                    <a:pt x="6" y="8"/>
                    <a:pt x="6" y="8"/>
                    <a:pt x="6" y="8"/>
                  </a:cubicBezTo>
                  <a:cubicBezTo>
                    <a:pt x="6" y="8"/>
                    <a:pt x="6" y="8"/>
                    <a:pt x="5" y="9"/>
                  </a:cubicBezTo>
                  <a:cubicBezTo>
                    <a:pt x="5" y="9"/>
                    <a:pt x="4" y="9"/>
                    <a:pt x="4" y="9"/>
                  </a:cubicBezTo>
                  <a:cubicBezTo>
                    <a:pt x="3" y="10"/>
                    <a:pt x="2" y="10"/>
                    <a:pt x="2" y="10"/>
                  </a:cubicBezTo>
                  <a:cubicBezTo>
                    <a:pt x="1" y="10"/>
                    <a:pt x="1" y="10"/>
                    <a:pt x="0" y="10"/>
                  </a:cubicBezTo>
                  <a:cubicBezTo>
                    <a:pt x="0" y="5"/>
                    <a:pt x="0" y="5"/>
                    <a:pt x="0" y="5"/>
                  </a:cubicBezTo>
                  <a:cubicBezTo>
                    <a:pt x="2" y="4"/>
                    <a:pt x="3" y="3"/>
                    <a:pt x="5" y="3"/>
                  </a:cubicBezTo>
                  <a:cubicBezTo>
                    <a:pt x="6"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33"/>
            <p:cNvSpPr>
              <a:spLocks noEditPoints="1"/>
            </p:cNvSpPr>
            <p:nvPr/>
          </p:nvSpPr>
          <p:spPr bwMode="auto">
            <a:xfrm>
              <a:off x="1988" y="3727"/>
              <a:ext cx="38" cy="54"/>
            </a:xfrm>
            <a:custGeom>
              <a:avLst/>
              <a:gdLst>
                <a:gd name="T0" fmla="*/ 11 w 22"/>
                <a:gd name="T1" fmla="*/ 32 h 32"/>
                <a:gd name="T2" fmla="*/ 0 w 22"/>
                <a:gd name="T3" fmla="*/ 17 h 32"/>
                <a:gd name="T4" fmla="*/ 3 w 22"/>
                <a:gd name="T5" fmla="*/ 4 h 32"/>
                <a:gd name="T6" fmla="*/ 12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4"/>
                  </a:cubicBezTo>
                  <a:cubicBezTo>
                    <a:pt x="5" y="2"/>
                    <a:pt x="8" y="0"/>
                    <a:pt x="12" y="0"/>
                  </a:cubicBezTo>
                  <a:cubicBezTo>
                    <a:pt x="19" y="0"/>
                    <a:pt x="22" y="5"/>
                    <a:pt x="22" y="16"/>
                  </a:cubicBezTo>
                  <a:cubicBezTo>
                    <a:pt x="22" y="21"/>
                    <a:pt x="21" y="25"/>
                    <a:pt x="19" y="28"/>
                  </a:cubicBezTo>
                  <a:cubicBezTo>
                    <a:pt x="17" y="31"/>
                    <a:pt x="15"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34"/>
            <p:cNvSpPr>
              <a:spLocks noEditPoints="1"/>
            </p:cNvSpPr>
            <p:nvPr/>
          </p:nvSpPr>
          <p:spPr bwMode="auto">
            <a:xfrm>
              <a:off x="1899" y="3802"/>
              <a:ext cx="38" cy="55"/>
            </a:xfrm>
            <a:custGeom>
              <a:avLst/>
              <a:gdLst>
                <a:gd name="T0" fmla="*/ 11 w 22"/>
                <a:gd name="T1" fmla="*/ 32 h 32"/>
                <a:gd name="T2" fmla="*/ 0 w 22"/>
                <a:gd name="T3" fmla="*/ 16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6"/>
                  </a:cubicBezTo>
                  <a:cubicBezTo>
                    <a:pt x="0" y="11"/>
                    <a:pt x="1" y="7"/>
                    <a:pt x="3" y="4"/>
                  </a:cubicBezTo>
                  <a:cubicBezTo>
                    <a:pt x="5" y="1"/>
                    <a:pt x="8" y="0"/>
                    <a:pt x="11" y="0"/>
                  </a:cubicBezTo>
                  <a:cubicBezTo>
                    <a:pt x="18" y="0"/>
                    <a:pt x="22" y="5"/>
                    <a:pt x="22" y="16"/>
                  </a:cubicBezTo>
                  <a:cubicBezTo>
                    <a:pt x="22" y="21"/>
                    <a:pt x="21" y="25"/>
                    <a:pt x="19" y="28"/>
                  </a:cubicBezTo>
                  <a:cubicBezTo>
                    <a:pt x="17" y="30"/>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35"/>
            <p:cNvSpPr>
              <a:spLocks noEditPoints="1"/>
            </p:cNvSpPr>
            <p:nvPr/>
          </p:nvSpPr>
          <p:spPr bwMode="auto">
            <a:xfrm>
              <a:off x="1945" y="3802"/>
              <a:ext cx="38" cy="55"/>
            </a:xfrm>
            <a:custGeom>
              <a:avLst/>
              <a:gdLst>
                <a:gd name="T0" fmla="*/ 11 w 22"/>
                <a:gd name="T1" fmla="*/ 32 h 32"/>
                <a:gd name="T2" fmla="*/ 0 w 22"/>
                <a:gd name="T3" fmla="*/ 16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1" y="0"/>
                  </a:cubicBezTo>
                  <a:cubicBezTo>
                    <a:pt x="19" y="0"/>
                    <a:pt x="22" y="5"/>
                    <a:pt x="22" y="16"/>
                  </a:cubicBezTo>
                  <a:cubicBezTo>
                    <a:pt x="22" y="21"/>
                    <a:pt x="21" y="25"/>
                    <a:pt x="19" y="28"/>
                  </a:cubicBezTo>
                  <a:cubicBezTo>
                    <a:pt x="17" y="30"/>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36"/>
            <p:cNvSpPr>
              <a:spLocks/>
            </p:cNvSpPr>
            <p:nvPr/>
          </p:nvSpPr>
          <p:spPr bwMode="auto">
            <a:xfrm>
              <a:off x="1993" y="3802"/>
              <a:ext cx="22" cy="53"/>
            </a:xfrm>
            <a:custGeom>
              <a:avLst/>
              <a:gdLst>
                <a:gd name="T0" fmla="*/ 13 w 13"/>
                <a:gd name="T1" fmla="*/ 0 h 31"/>
                <a:gd name="T2" fmla="*/ 13 w 13"/>
                <a:gd name="T3" fmla="*/ 31 h 31"/>
                <a:gd name="T4" fmla="*/ 7 w 13"/>
                <a:gd name="T5" fmla="*/ 31 h 31"/>
                <a:gd name="T6" fmla="*/ 7 w 13"/>
                <a:gd name="T7" fmla="*/ 7 h 31"/>
                <a:gd name="T8" fmla="*/ 5 w 13"/>
                <a:gd name="T9" fmla="*/ 8 h 31"/>
                <a:gd name="T10" fmla="*/ 4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7"/>
                    <a:pt x="7" y="7"/>
                    <a:pt x="7" y="7"/>
                  </a:cubicBezTo>
                  <a:cubicBezTo>
                    <a:pt x="6" y="8"/>
                    <a:pt x="6" y="8"/>
                    <a:pt x="5" y="8"/>
                  </a:cubicBezTo>
                  <a:cubicBezTo>
                    <a:pt x="5" y="9"/>
                    <a:pt x="4" y="9"/>
                    <a:pt x="4" y="9"/>
                  </a:cubicBezTo>
                  <a:cubicBezTo>
                    <a:pt x="3" y="9"/>
                    <a:pt x="3" y="10"/>
                    <a:pt x="2" y="10"/>
                  </a:cubicBezTo>
                  <a:cubicBezTo>
                    <a:pt x="1" y="10"/>
                    <a:pt x="1" y="10"/>
                    <a:pt x="0" y="10"/>
                  </a:cubicBezTo>
                  <a:cubicBezTo>
                    <a:pt x="0" y="4"/>
                    <a:pt x="0" y="4"/>
                    <a:pt x="0" y="4"/>
                  </a:cubicBezTo>
                  <a:cubicBezTo>
                    <a:pt x="2" y="4"/>
                    <a:pt x="4" y="3"/>
                    <a:pt x="5" y="2"/>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37"/>
            <p:cNvSpPr>
              <a:spLocks/>
            </p:cNvSpPr>
            <p:nvPr/>
          </p:nvSpPr>
          <p:spPr bwMode="auto">
            <a:xfrm>
              <a:off x="2084" y="3652"/>
              <a:ext cx="24" cy="54"/>
            </a:xfrm>
            <a:custGeom>
              <a:avLst/>
              <a:gdLst>
                <a:gd name="T0" fmla="*/ 14 w 14"/>
                <a:gd name="T1" fmla="*/ 0 h 32"/>
                <a:gd name="T2" fmla="*/ 14 w 14"/>
                <a:gd name="T3" fmla="*/ 32 h 32"/>
                <a:gd name="T4" fmla="*/ 7 w 14"/>
                <a:gd name="T5" fmla="*/ 32 h 32"/>
                <a:gd name="T6" fmla="*/ 7 w 14"/>
                <a:gd name="T7" fmla="*/ 8 h 32"/>
                <a:gd name="T8" fmla="*/ 5 w 14"/>
                <a:gd name="T9" fmla="*/ 9 h 32"/>
                <a:gd name="T10" fmla="*/ 4 w 14"/>
                <a:gd name="T11" fmla="*/ 10 h 32"/>
                <a:gd name="T12" fmla="*/ 2 w 14"/>
                <a:gd name="T13" fmla="*/ 10 h 32"/>
                <a:gd name="T14" fmla="*/ 0 w 14"/>
                <a:gd name="T15" fmla="*/ 10 h 32"/>
                <a:gd name="T16" fmla="*/ 0 w 14"/>
                <a:gd name="T17" fmla="*/ 5 h 32"/>
                <a:gd name="T18" fmla="*/ 5 w 14"/>
                <a:gd name="T19" fmla="*/ 3 h 32"/>
                <a:gd name="T20" fmla="*/ 9 w 14"/>
                <a:gd name="T21" fmla="*/ 0 h 32"/>
                <a:gd name="T22" fmla="*/ 14 w 14"/>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2">
                  <a:moveTo>
                    <a:pt x="14" y="0"/>
                  </a:moveTo>
                  <a:cubicBezTo>
                    <a:pt x="14" y="32"/>
                    <a:pt x="14" y="32"/>
                    <a:pt x="14" y="32"/>
                  </a:cubicBezTo>
                  <a:cubicBezTo>
                    <a:pt x="7" y="32"/>
                    <a:pt x="7" y="32"/>
                    <a:pt x="7" y="32"/>
                  </a:cubicBezTo>
                  <a:cubicBezTo>
                    <a:pt x="7" y="8"/>
                    <a:pt x="7" y="8"/>
                    <a:pt x="7" y="8"/>
                  </a:cubicBezTo>
                  <a:cubicBezTo>
                    <a:pt x="6" y="8"/>
                    <a:pt x="6" y="8"/>
                    <a:pt x="5" y="9"/>
                  </a:cubicBezTo>
                  <a:cubicBezTo>
                    <a:pt x="5" y="9"/>
                    <a:pt x="4" y="9"/>
                    <a:pt x="4" y="10"/>
                  </a:cubicBezTo>
                  <a:cubicBezTo>
                    <a:pt x="3" y="10"/>
                    <a:pt x="3" y="10"/>
                    <a:pt x="2" y="10"/>
                  </a:cubicBezTo>
                  <a:cubicBezTo>
                    <a:pt x="1" y="10"/>
                    <a:pt x="1" y="10"/>
                    <a:pt x="0" y="10"/>
                  </a:cubicBezTo>
                  <a:cubicBezTo>
                    <a:pt x="0" y="5"/>
                    <a:pt x="0" y="5"/>
                    <a:pt x="0" y="5"/>
                  </a:cubicBezTo>
                  <a:cubicBezTo>
                    <a:pt x="2" y="4"/>
                    <a:pt x="4" y="4"/>
                    <a:pt x="5" y="3"/>
                  </a:cubicBezTo>
                  <a:cubicBezTo>
                    <a:pt x="7" y="2"/>
                    <a:pt x="8" y="1"/>
                    <a:pt x="9" y="0"/>
                  </a:cubicBezTo>
                  <a:lnTo>
                    <a:pt x="14"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338"/>
            <p:cNvSpPr>
              <a:spLocks noEditPoints="1"/>
            </p:cNvSpPr>
            <p:nvPr/>
          </p:nvSpPr>
          <p:spPr bwMode="auto">
            <a:xfrm>
              <a:off x="2079" y="3727"/>
              <a:ext cx="37" cy="54"/>
            </a:xfrm>
            <a:custGeom>
              <a:avLst/>
              <a:gdLst>
                <a:gd name="T0" fmla="*/ 11 w 22"/>
                <a:gd name="T1" fmla="*/ 32 h 32"/>
                <a:gd name="T2" fmla="*/ 0 w 22"/>
                <a:gd name="T3" fmla="*/ 17 h 32"/>
                <a:gd name="T4" fmla="*/ 3 w 22"/>
                <a:gd name="T5" fmla="*/ 4 h 32"/>
                <a:gd name="T6" fmla="*/ 12 w 22"/>
                <a:gd name="T7" fmla="*/ 0 h 32"/>
                <a:gd name="T8" fmla="*/ 22 w 22"/>
                <a:gd name="T9" fmla="*/ 16 h 32"/>
                <a:gd name="T10" fmla="*/ 20 w 22"/>
                <a:gd name="T11" fmla="*/ 28 h 32"/>
                <a:gd name="T12" fmla="*/ 11 w 22"/>
                <a:gd name="T13" fmla="*/ 32 h 32"/>
                <a:gd name="T14" fmla="*/ 11 w 22"/>
                <a:gd name="T15" fmla="*/ 5 h 32"/>
                <a:gd name="T16" fmla="*/ 7 w 22"/>
                <a:gd name="T17" fmla="*/ 16 h 32"/>
                <a:gd name="T18" fmla="*/ 11 w 22"/>
                <a:gd name="T19" fmla="*/ 27 h 32"/>
                <a:gd name="T20" fmla="*/ 16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4"/>
                  </a:cubicBezTo>
                  <a:cubicBezTo>
                    <a:pt x="5" y="2"/>
                    <a:pt x="8" y="0"/>
                    <a:pt x="12" y="0"/>
                  </a:cubicBezTo>
                  <a:cubicBezTo>
                    <a:pt x="19" y="0"/>
                    <a:pt x="22" y="5"/>
                    <a:pt x="22" y="16"/>
                  </a:cubicBezTo>
                  <a:cubicBezTo>
                    <a:pt x="22" y="21"/>
                    <a:pt x="22" y="25"/>
                    <a:pt x="20" y="28"/>
                  </a:cubicBezTo>
                  <a:cubicBezTo>
                    <a:pt x="18" y="31"/>
                    <a:pt x="15" y="32"/>
                    <a:pt x="11" y="32"/>
                  </a:cubicBezTo>
                  <a:close/>
                  <a:moveTo>
                    <a:pt x="11" y="5"/>
                  </a:moveTo>
                  <a:cubicBezTo>
                    <a:pt x="9" y="5"/>
                    <a:pt x="7" y="9"/>
                    <a:pt x="7" y="16"/>
                  </a:cubicBezTo>
                  <a:cubicBezTo>
                    <a:pt x="7" y="23"/>
                    <a:pt x="9" y="27"/>
                    <a:pt x="11" y="27"/>
                  </a:cubicBezTo>
                  <a:cubicBezTo>
                    <a:pt x="14" y="27"/>
                    <a:pt x="16" y="23"/>
                    <a:pt x="16" y="16"/>
                  </a:cubicBezTo>
                  <a:cubicBezTo>
                    <a:pt x="16"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339"/>
            <p:cNvSpPr>
              <a:spLocks noEditPoints="1"/>
            </p:cNvSpPr>
            <p:nvPr/>
          </p:nvSpPr>
          <p:spPr bwMode="auto">
            <a:xfrm>
              <a:off x="2079" y="3802"/>
              <a:ext cx="37" cy="55"/>
            </a:xfrm>
            <a:custGeom>
              <a:avLst/>
              <a:gdLst>
                <a:gd name="T0" fmla="*/ 11 w 22"/>
                <a:gd name="T1" fmla="*/ 32 h 32"/>
                <a:gd name="T2" fmla="*/ 0 w 22"/>
                <a:gd name="T3" fmla="*/ 16 h 32"/>
                <a:gd name="T4" fmla="*/ 3 w 22"/>
                <a:gd name="T5" fmla="*/ 4 h 32"/>
                <a:gd name="T6" fmla="*/ 12 w 22"/>
                <a:gd name="T7" fmla="*/ 0 h 32"/>
                <a:gd name="T8" fmla="*/ 22 w 22"/>
                <a:gd name="T9" fmla="*/ 16 h 32"/>
                <a:gd name="T10" fmla="*/ 20 w 22"/>
                <a:gd name="T11" fmla="*/ 28 h 32"/>
                <a:gd name="T12" fmla="*/ 11 w 22"/>
                <a:gd name="T13" fmla="*/ 32 h 32"/>
                <a:gd name="T14" fmla="*/ 11 w 22"/>
                <a:gd name="T15" fmla="*/ 5 h 32"/>
                <a:gd name="T16" fmla="*/ 7 w 22"/>
                <a:gd name="T17" fmla="*/ 16 h 32"/>
                <a:gd name="T18" fmla="*/ 11 w 22"/>
                <a:gd name="T19" fmla="*/ 27 h 32"/>
                <a:gd name="T20" fmla="*/ 16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2" y="0"/>
                  </a:cubicBezTo>
                  <a:cubicBezTo>
                    <a:pt x="19" y="0"/>
                    <a:pt x="22" y="5"/>
                    <a:pt x="22" y="16"/>
                  </a:cubicBezTo>
                  <a:cubicBezTo>
                    <a:pt x="22" y="21"/>
                    <a:pt x="22" y="25"/>
                    <a:pt x="20" y="28"/>
                  </a:cubicBezTo>
                  <a:cubicBezTo>
                    <a:pt x="18" y="30"/>
                    <a:pt x="15" y="32"/>
                    <a:pt x="11" y="32"/>
                  </a:cubicBezTo>
                  <a:close/>
                  <a:moveTo>
                    <a:pt x="11" y="5"/>
                  </a:moveTo>
                  <a:cubicBezTo>
                    <a:pt x="9" y="5"/>
                    <a:pt x="7" y="9"/>
                    <a:pt x="7" y="16"/>
                  </a:cubicBezTo>
                  <a:cubicBezTo>
                    <a:pt x="7" y="23"/>
                    <a:pt x="9" y="27"/>
                    <a:pt x="11" y="27"/>
                  </a:cubicBezTo>
                  <a:cubicBezTo>
                    <a:pt x="14" y="27"/>
                    <a:pt x="16" y="23"/>
                    <a:pt x="16" y="16"/>
                  </a:cubicBezTo>
                  <a:cubicBezTo>
                    <a:pt x="16"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340"/>
            <p:cNvSpPr>
              <a:spLocks noEditPoints="1"/>
            </p:cNvSpPr>
            <p:nvPr/>
          </p:nvSpPr>
          <p:spPr bwMode="auto">
            <a:xfrm>
              <a:off x="2032" y="3652"/>
              <a:ext cx="38" cy="54"/>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1" y="25"/>
                    <a:pt x="19" y="28"/>
                  </a:cubicBezTo>
                  <a:cubicBezTo>
                    <a:pt x="18" y="31"/>
                    <a:pt x="15" y="32"/>
                    <a:pt x="11" y="32"/>
                  </a:cubicBezTo>
                  <a:close/>
                  <a:moveTo>
                    <a:pt x="11" y="6"/>
                  </a:moveTo>
                  <a:cubicBezTo>
                    <a:pt x="8" y="6"/>
                    <a:pt x="7" y="9"/>
                    <a:pt x="7" y="17"/>
                  </a:cubicBezTo>
                  <a:cubicBezTo>
                    <a:pt x="7" y="23"/>
                    <a:pt x="8" y="27"/>
                    <a:pt x="11" y="27"/>
                  </a:cubicBezTo>
                  <a:cubicBezTo>
                    <a:pt x="14" y="27"/>
                    <a:pt x="15" y="23"/>
                    <a:pt x="15" y="16"/>
                  </a:cubicBezTo>
                  <a:cubicBezTo>
                    <a:pt x="15" y="9"/>
                    <a:pt x="14" y="6"/>
                    <a:pt x="11" y="6"/>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341"/>
            <p:cNvSpPr>
              <a:spLocks/>
            </p:cNvSpPr>
            <p:nvPr/>
          </p:nvSpPr>
          <p:spPr bwMode="auto">
            <a:xfrm>
              <a:off x="2038" y="3727"/>
              <a:ext cx="22" cy="53"/>
            </a:xfrm>
            <a:custGeom>
              <a:avLst/>
              <a:gdLst>
                <a:gd name="T0" fmla="*/ 13 w 13"/>
                <a:gd name="T1" fmla="*/ 0 h 31"/>
                <a:gd name="T2" fmla="*/ 13 w 13"/>
                <a:gd name="T3" fmla="*/ 31 h 31"/>
                <a:gd name="T4" fmla="*/ 7 w 13"/>
                <a:gd name="T5" fmla="*/ 31 h 31"/>
                <a:gd name="T6" fmla="*/ 7 w 13"/>
                <a:gd name="T7" fmla="*/ 8 h 31"/>
                <a:gd name="T8" fmla="*/ 5 w 13"/>
                <a:gd name="T9" fmla="*/ 9 h 31"/>
                <a:gd name="T10" fmla="*/ 4 w 13"/>
                <a:gd name="T11" fmla="*/ 9 h 31"/>
                <a:gd name="T12" fmla="*/ 2 w 13"/>
                <a:gd name="T13" fmla="*/ 10 h 31"/>
                <a:gd name="T14" fmla="*/ 0 w 13"/>
                <a:gd name="T15" fmla="*/ 10 h 31"/>
                <a:gd name="T16" fmla="*/ 0 w 13"/>
                <a:gd name="T17" fmla="*/ 5 h 31"/>
                <a:gd name="T18" fmla="*/ 5 w 13"/>
                <a:gd name="T19" fmla="*/ 3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8"/>
                    <a:pt x="7" y="8"/>
                    <a:pt x="7" y="8"/>
                  </a:cubicBezTo>
                  <a:cubicBezTo>
                    <a:pt x="6" y="8"/>
                    <a:pt x="6" y="8"/>
                    <a:pt x="5" y="9"/>
                  </a:cubicBezTo>
                  <a:cubicBezTo>
                    <a:pt x="5" y="9"/>
                    <a:pt x="4" y="9"/>
                    <a:pt x="4" y="9"/>
                  </a:cubicBezTo>
                  <a:cubicBezTo>
                    <a:pt x="3" y="10"/>
                    <a:pt x="3" y="10"/>
                    <a:pt x="2" y="10"/>
                  </a:cubicBezTo>
                  <a:cubicBezTo>
                    <a:pt x="1" y="10"/>
                    <a:pt x="1" y="10"/>
                    <a:pt x="0" y="10"/>
                  </a:cubicBezTo>
                  <a:cubicBezTo>
                    <a:pt x="0" y="5"/>
                    <a:pt x="0" y="5"/>
                    <a:pt x="0" y="5"/>
                  </a:cubicBezTo>
                  <a:cubicBezTo>
                    <a:pt x="2" y="4"/>
                    <a:pt x="4" y="3"/>
                    <a:pt x="5" y="3"/>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342"/>
            <p:cNvSpPr>
              <a:spLocks noEditPoints="1"/>
            </p:cNvSpPr>
            <p:nvPr/>
          </p:nvSpPr>
          <p:spPr bwMode="auto">
            <a:xfrm>
              <a:off x="2032" y="3802"/>
              <a:ext cx="38" cy="55"/>
            </a:xfrm>
            <a:custGeom>
              <a:avLst/>
              <a:gdLst>
                <a:gd name="T0" fmla="*/ 11 w 22"/>
                <a:gd name="T1" fmla="*/ 32 h 32"/>
                <a:gd name="T2" fmla="*/ 0 w 22"/>
                <a:gd name="T3" fmla="*/ 16 h 32"/>
                <a:gd name="T4" fmla="*/ 3 w 22"/>
                <a:gd name="T5" fmla="*/ 4 h 32"/>
                <a:gd name="T6" fmla="*/ 12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2" y="0"/>
                  </a:cubicBezTo>
                  <a:cubicBezTo>
                    <a:pt x="19" y="0"/>
                    <a:pt x="22" y="5"/>
                    <a:pt x="22" y="16"/>
                  </a:cubicBezTo>
                  <a:cubicBezTo>
                    <a:pt x="22" y="21"/>
                    <a:pt x="21" y="25"/>
                    <a:pt x="19" y="28"/>
                  </a:cubicBezTo>
                  <a:cubicBezTo>
                    <a:pt x="18" y="30"/>
                    <a:pt x="15"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Rectangle 343"/>
            <p:cNvSpPr>
              <a:spLocks noChangeArrowheads="1"/>
            </p:cNvSpPr>
            <p:nvPr/>
          </p:nvSpPr>
          <p:spPr bwMode="auto">
            <a:xfrm>
              <a:off x="1985" y="1982"/>
              <a:ext cx="218" cy="21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344"/>
            <p:cNvSpPr>
              <a:spLocks/>
            </p:cNvSpPr>
            <p:nvPr/>
          </p:nvSpPr>
          <p:spPr bwMode="auto">
            <a:xfrm>
              <a:off x="2022" y="2021"/>
              <a:ext cx="17" cy="36"/>
            </a:xfrm>
            <a:custGeom>
              <a:avLst/>
              <a:gdLst>
                <a:gd name="T0" fmla="*/ 10 w 10"/>
                <a:gd name="T1" fmla="*/ 0 h 21"/>
                <a:gd name="T2" fmla="*/ 10 w 10"/>
                <a:gd name="T3" fmla="*/ 21 h 21"/>
                <a:gd name="T4" fmla="*/ 5 w 10"/>
                <a:gd name="T5" fmla="*/ 21 h 21"/>
                <a:gd name="T6" fmla="*/ 5 w 10"/>
                <a:gd name="T7" fmla="*/ 5 h 21"/>
                <a:gd name="T8" fmla="*/ 4 w 10"/>
                <a:gd name="T9" fmla="*/ 5 h 21"/>
                <a:gd name="T10" fmla="*/ 3 w 10"/>
                <a:gd name="T11" fmla="*/ 6 h 21"/>
                <a:gd name="T12" fmla="*/ 2 w 10"/>
                <a:gd name="T13" fmla="*/ 6 h 21"/>
                <a:gd name="T14" fmla="*/ 0 w 10"/>
                <a:gd name="T15" fmla="*/ 7 h 21"/>
                <a:gd name="T16" fmla="*/ 0 w 10"/>
                <a:gd name="T17" fmla="*/ 3 h 21"/>
                <a:gd name="T18" fmla="*/ 4 w 10"/>
                <a:gd name="T19" fmla="*/ 1 h 21"/>
                <a:gd name="T20" fmla="*/ 7 w 10"/>
                <a:gd name="T21" fmla="*/ 0 h 21"/>
                <a:gd name="T22" fmla="*/ 10 w 10"/>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1">
                  <a:moveTo>
                    <a:pt x="10" y="0"/>
                  </a:moveTo>
                  <a:cubicBezTo>
                    <a:pt x="10" y="21"/>
                    <a:pt x="10" y="21"/>
                    <a:pt x="10" y="21"/>
                  </a:cubicBezTo>
                  <a:cubicBezTo>
                    <a:pt x="5" y="21"/>
                    <a:pt x="5" y="21"/>
                    <a:pt x="5" y="21"/>
                  </a:cubicBezTo>
                  <a:cubicBezTo>
                    <a:pt x="5" y="5"/>
                    <a:pt x="5" y="5"/>
                    <a:pt x="5" y="5"/>
                  </a:cubicBezTo>
                  <a:cubicBezTo>
                    <a:pt x="5" y="5"/>
                    <a:pt x="4" y="5"/>
                    <a:pt x="4" y="5"/>
                  </a:cubicBezTo>
                  <a:cubicBezTo>
                    <a:pt x="4" y="6"/>
                    <a:pt x="3" y="6"/>
                    <a:pt x="3" y="6"/>
                  </a:cubicBezTo>
                  <a:cubicBezTo>
                    <a:pt x="2" y="6"/>
                    <a:pt x="2" y="6"/>
                    <a:pt x="2" y="6"/>
                  </a:cubicBezTo>
                  <a:cubicBezTo>
                    <a:pt x="1" y="6"/>
                    <a:pt x="1" y="7"/>
                    <a:pt x="0" y="7"/>
                  </a:cubicBezTo>
                  <a:cubicBezTo>
                    <a:pt x="0" y="3"/>
                    <a:pt x="0" y="3"/>
                    <a:pt x="0" y="3"/>
                  </a:cubicBezTo>
                  <a:cubicBezTo>
                    <a:pt x="2" y="2"/>
                    <a:pt x="3" y="2"/>
                    <a:pt x="4" y="1"/>
                  </a:cubicBezTo>
                  <a:cubicBezTo>
                    <a:pt x="5" y="1"/>
                    <a:pt x="6" y="0"/>
                    <a:pt x="7"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345"/>
            <p:cNvSpPr>
              <a:spLocks noEditPoints="1"/>
            </p:cNvSpPr>
            <p:nvPr/>
          </p:nvSpPr>
          <p:spPr bwMode="auto">
            <a:xfrm>
              <a:off x="2051" y="2021"/>
              <a:ext cx="26" cy="36"/>
            </a:xfrm>
            <a:custGeom>
              <a:avLst/>
              <a:gdLst>
                <a:gd name="T0" fmla="*/ 7 w 15"/>
                <a:gd name="T1" fmla="*/ 21 h 21"/>
                <a:gd name="T2" fmla="*/ 0 w 15"/>
                <a:gd name="T3" fmla="*/ 11 h 21"/>
                <a:gd name="T4" fmla="*/ 2 w 15"/>
                <a:gd name="T5" fmla="*/ 3 h 21"/>
                <a:gd name="T6" fmla="*/ 8 w 15"/>
                <a:gd name="T7" fmla="*/ 0 h 21"/>
                <a:gd name="T8" fmla="*/ 15 w 15"/>
                <a:gd name="T9" fmla="*/ 10 h 21"/>
                <a:gd name="T10" fmla="*/ 13 w 15"/>
                <a:gd name="T11" fmla="*/ 19 h 21"/>
                <a:gd name="T12" fmla="*/ 7 w 15"/>
                <a:gd name="T13" fmla="*/ 21 h 21"/>
                <a:gd name="T14" fmla="*/ 8 w 15"/>
                <a:gd name="T15" fmla="*/ 3 h 21"/>
                <a:gd name="T16" fmla="*/ 5 w 15"/>
                <a:gd name="T17" fmla="*/ 11 h 21"/>
                <a:gd name="T18" fmla="*/ 8 w 15"/>
                <a:gd name="T19" fmla="*/ 18 h 21"/>
                <a:gd name="T20" fmla="*/ 10 w 15"/>
                <a:gd name="T21" fmla="*/ 11 h 21"/>
                <a:gd name="T22" fmla="*/ 8 w 15"/>
                <a:gd name="T2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1">
                  <a:moveTo>
                    <a:pt x="7" y="21"/>
                  </a:moveTo>
                  <a:cubicBezTo>
                    <a:pt x="2" y="21"/>
                    <a:pt x="0" y="18"/>
                    <a:pt x="0" y="11"/>
                  </a:cubicBezTo>
                  <a:cubicBezTo>
                    <a:pt x="0" y="7"/>
                    <a:pt x="1" y="4"/>
                    <a:pt x="2" y="3"/>
                  </a:cubicBezTo>
                  <a:cubicBezTo>
                    <a:pt x="3" y="1"/>
                    <a:pt x="5" y="0"/>
                    <a:pt x="8" y="0"/>
                  </a:cubicBezTo>
                  <a:cubicBezTo>
                    <a:pt x="13" y="0"/>
                    <a:pt x="15" y="3"/>
                    <a:pt x="15" y="10"/>
                  </a:cubicBezTo>
                  <a:cubicBezTo>
                    <a:pt x="15" y="14"/>
                    <a:pt x="15" y="17"/>
                    <a:pt x="13" y="19"/>
                  </a:cubicBezTo>
                  <a:cubicBezTo>
                    <a:pt x="12" y="20"/>
                    <a:pt x="10" y="21"/>
                    <a:pt x="7" y="21"/>
                  </a:cubicBezTo>
                  <a:close/>
                  <a:moveTo>
                    <a:pt x="8" y="3"/>
                  </a:moveTo>
                  <a:cubicBezTo>
                    <a:pt x="6" y="3"/>
                    <a:pt x="5" y="6"/>
                    <a:pt x="5" y="11"/>
                  </a:cubicBezTo>
                  <a:cubicBezTo>
                    <a:pt x="5" y="15"/>
                    <a:pt x="6" y="18"/>
                    <a:pt x="8" y="18"/>
                  </a:cubicBezTo>
                  <a:cubicBezTo>
                    <a:pt x="10" y="18"/>
                    <a:pt x="10" y="15"/>
                    <a:pt x="10" y="11"/>
                  </a:cubicBezTo>
                  <a:cubicBezTo>
                    <a:pt x="10"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346"/>
            <p:cNvSpPr>
              <a:spLocks/>
            </p:cNvSpPr>
            <p:nvPr/>
          </p:nvSpPr>
          <p:spPr bwMode="auto">
            <a:xfrm>
              <a:off x="2084" y="2021"/>
              <a:ext cx="15" cy="36"/>
            </a:xfrm>
            <a:custGeom>
              <a:avLst/>
              <a:gdLst>
                <a:gd name="T0" fmla="*/ 9 w 9"/>
                <a:gd name="T1" fmla="*/ 0 h 21"/>
                <a:gd name="T2" fmla="*/ 9 w 9"/>
                <a:gd name="T3" fmla="*/ 21 h 21"/>
                <a:gd name="T4" fmla="*/ 5 w 9"/>
                <a:gd name="T5" fmla="*/ 21 h 21"/>
                <a:gd name="T6" fmla="*/ 5 w 9"/>
                <a:gd name="T7" fmla="*/ 5 h 21"/>
                <a:gd name="T8" fmla="*/ 4 w 9"/>
                <a:gd name="T9" fmla="*/ 5 h 21"/>
                <a:gd name="T10" fmla="*/ 3 w 9"/>
                <a:gd name="T11" fmla="*/ 6 h 21"/>
                <a:gd name="T12" fmla="*/ 2 w 9"/>
                <a:gd name="T13" fmla="*/ 6 h 21"/>
                <a:gd name="T14" fmla="*/ 0 w 9"/>
                <a:gd name="T15" fmla="*/ 7 h 21"/>
                <a:gd name="T16" fmla="*/ 0 w 9"/>
                <a:gd name="T17" fmla="*/ 3 h 21"/>
                <a:gd name="T18" fmla="*/ 4 w 9"/>
                <a:gd name="T19" fmla="*/ 1 h 21"/>
                <a:gd name="T20" fmla="*/ 7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5" y="5"/>
                    <a:pt x="4" y="5"/>
                    <a:pt x="4" y="5"/>
                  </a:cubicBezTo>
                  <a:cubicBezTo>
                    <a:pt x="4" y="6"/>
                    <a:pt x="3" y="6"/>
                    <a:pt x="3" y="6"/>
                  </a:cubicBezTo>
                  <a:cubicBezTo>
                    <a:pt x="2" y="6"/>
                    <a:pt x="2" y="6"/>
                    <a:pt x="2" y="6"/>
                  </a:cubicBezTo>
                  <a:cubicBezTo>
                    <a:pt x="1" y="6"/>
                    <a:pt x="1" y="7"/>
                    <a:pt x="0" y="7"/>
                  </a:cubicBezTo>
                  <a:cubicBezTo>
                    <a:pt x="0" y="3"/>
                    <a:pt x="0" y="3"/>
                    <a:pt x="0" y="3"/>
                  </a:cubicBezTo>
                  <a:cubicBezTo>
                    <a:pt x="2" y="2"/>
                    <a:pt x="3" y="2"/>
                    <a:pt x="4" y="1"/>
                  </a:cubicBezTo>
                  <a:cubicBezTo>
                    <a:pt x="5" y="1"/>
                    <a:pt x="6" y="0"/>
                    <a:pt x="7"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347"/>
            <p:cNvSpPr>
              <a:spLocks noEditPoints="1"/>
            </p:cNvSpPr>
            <p:nvPr/>
          </p:nvSpPr>
          <p:spPr bwMode="auto">
            <a:xfrm>
              <a:off x="2019" y="2073"/>
              <a:ext cx="27" cy="37"/>
            </a:xfrm>
            <a:custGeom>
              <a:avLst/>
              <a:gdLst>
                <a:gd name="T0" fmla="*/ 8 w 16"/>
                <a:gd name="T1" fmla="*/ 22 h 22"/>
                <a:gd name="T2" fmla="*/ 0 w 16"/>
                <a:gd name="T3" fmla="*/ 11 h 22"/>
                <a:gd name="T4" fmla="*/ 2 w 16"/>
                <a:gd name="T5" fmla="*/ 3 h 22"/>
                <a:gd name="T6" fmla="*/ 8 w 16"/>
                <a:gd name="T7" fmla="*/ 0 h 22"/>
                <a:gd name="T8" fmla="*/ 16 w 16"/>
                <a:gd name="T9" fmla="*/ 10 h 22"/>
                <a:gd name="T10" fmla="*/ 14 w 16"/>
                <a:gd name="T11" fmla="*/ 19 h 22"/>
                <a:gd name="T12" fmla="*/ 8 w 16"/>
                <a:gd name="T13" fmla="*/ 22 h 22"/>
                <a:gd name="T14" fmla="*/ 8 w 16"/>
                <a:gd name="T15" fmla="*/ 3 h 22"/>
                <a:gd name="T16" fmla="*/ 5 w 16"/>
                <a:gd name="T17" fmla="*/ 11 h 22"/>
                <a:gd name="T18" fmla="*/ 8 w 16"/>
                <a:gd name="T19" fmla="*/ 18 h 22"/>
                <a:gd name="T20" fmla="*/ 11 w 16"/>
                <a:gd name="T21" fmla="*/ 11 h 22"/>
                <a:gd name="T22" fmla="*/ 8 w 16"/>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7"/>
                    <a:pt x="1" y="5"/>
                    <a:pt x="2" y="3"/>
                  </a:cubicBezTo>
                  <a:cubicBezTo>
                    <a:pt x="4" y="1"/>
                    <a:pt x="6" y="0"/>
                    <a:pt x="8" y="0"/>
                  </a:cubicBezTo>
                  <a:cubicBezTo>
                    <a:pt x="13" y="0"/>
                    <a:pt x="16" y="3"/>
                    <a:pt x="16" y="10"/>
                  </a:cubicBezTo>
                  <a:cubicBezTo>
                    <a:pt x="16" y="14"/>
                    <a:pt x="15" y="17"/>
                    <a:pt x="14"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348"/>
            <p:cNvSpPr>
              <a:spLocks/>
            </p:cNvSpPr>
            <p:nvPr/>
          </p:nvSpPr>
          <p:spPr bwMode="auto">
            <a:xfrm>
              <a:off x="2055" y="2073"/>
              <a:ext cx="15" cy="36"/>
            </a:xfrm>
            <a:custGeom>
              <a:avLst/>
              <a:gdLst>
                <a:gd name="T0" fmla="*/ 9 w 9"/>
                <a:gd name="T1" fmla="*/ 0 h 21"/>
                <a:gd name="T2" fmla="*/ 9 w 9"/>
                <a:gd name="T3" fmla="*/ 21 h 21"/>
                <a:gd name="T4" fmla="*/ 4 w 9"/>
                <a:gd name="T5" fmla="*/ 21 h 21"/>
                <a:gd name="T6" fmla="*/ 4 w 9"/>
                <a:gd name="T7" fmla="*/ 5 h 21"/>
                <a:gd name="T8" fmla="*/ 4 w 9"/>
                <a:gd name="T9" fmla="*/ 5 h 21"/>
                <a:gd name="T10" fmla="*/ 2 w 9"/>
                <a:gd name="T11" fmla="*/ 6 h 21"/>
                <a:gd name="T12" fmla="*/ 1 w 9"/>
                <a:gd name="T13" fmla="*/ 6 h 21"/>
                <a:gd name="T14" fmla="*/ 0 w 9"/>
                <a:gd name="T15" fmla="*/ 7 h 21"/>
                <a:gd name="T16" fmla="*/ 0 w 9"/>
                <a:gd name="T17" fmla="*/ 3 h 21"/>
                <a:gd name="T18" fmla="*/ 3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5"/>
                    <a:pt x="4" y="5"/>
                  </a:cubicBezTo>
                  <a:cubicBezTo>
                    <a:pt x="3" y="6"/>
                    <a:pt x="3" y="6"/>
                    <a:pt x="2" y="6"/>
                  </a:cubicBezTo>
                  <a:cubicBezTo>
                    <a:pt x="2" y="6"/>
                    <a:pt x="2" y="6"/>
                    <a:pt x="1" y="6"/>
                  </a:cubicBezTo>
                  <a:cubicBezTo>
                    <a:pt x="1" y="7"/>
                    <a:pt x="0" y="7"/>
                    <a:pt x="0" y="7"/>
                  </a:cubicBezTo>
                  <a:cubicBezTo>
                    <a:pt x="0" y="3"/>
                    <a:pt x="0" y="3"/>
                    <a:pt x="0" y="3"/>
                  </a:cubicBezTo>
                  <a:cubicBezTo>
                    <a:pt x="1" y="2"/>
                    <a:pt x="2" y="2"/>
                    <a:pt x="3" y="1"/>
                  </a:cubicBezTo>
                  <a:cubicBezTo>
                    <a:pt x="4" y="1"/>
                    <a:pt x="5"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349"/>
            <p:cNvSpPr>
              <a:spLocks noEditPoints="1"/>
            </p:cNvSpPr>
            <p:nvPr/>
          </p:nvSpPr>
          <p:spPr bwMode="auto">
            <a:xfrm>
              <a:off x="2080" y="2073"/>
              <a:ext cx="26" cy="37"/>
            </a:xfrm>
            <a:custGeom>
              <a:avLst/>
              <a:gdLst>
                <a:gd name="T0" fmla="*/ 8 w 15"/>
                <a:gd name="T1" fmla="*/ 22 h 22"/>
                <a:gd name="T2" fmla="*/ 0 w 15"/>
                <a:gd name="T3" fmla="*/ 11 h 22"/>
                <a:gd name="T4" fmla="*/ 2 w 15"/>
                <a:gd name="T5" fmla="*/ 3 h 22"/>
                <a:gd name="T6" fmla="*/ 8 w 15"/>
                <a:gd name="T7" fmla="*/ 0 h 22"/>
                <a:gd name="T8" fmla="*/ 15 w 15"/>
                <a:gd name="T9" fmla="*/ 10 h 22"/>
                <a:gd name="T10" fmla="*/ 13 w 15"/>
                <a:gd name="T11" fmla="*/ 19 h 22"/>
                <a:gd name="T12" fmla="*/ 8 w 15"/>
                <a:gd name="T13" fmla="*/ 22 h 22"/>
                <a:gd name="T14" fmla="*/ 8 w 15"/>
                <a:gd name="T15" fmla="*/ 3 h 22"/>
                <a:gd name="T16" fmla="*/ 5 w 15"/>
                <a:gd name="T17" fmla="*/ 11 h 22"/>
                <a:gd name="T18" fmla="*/ 8 w 15"/>
                <a:gd name="T19" fmla="*/ 18 h 22"/>
                <a:gd name="T20" fmla="*/ 11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7"/>
                    <a:pt x="1" y="5"/>
                    <a:pt x="2" y="3"/>
                  </a:cubicBezTo>
                  <a:cubicBezTo>
                    <a:pt x="4" y="1"/>
                    <a:pt x="6" y="0"/>
                    <a:pt x="8" y="0"/>
                  </a:cubicBezTo>
                  <a:cubicBezTo>
                    <a:pt x="13" y="0"/>
                    <a:pt x="15" y="3"/>
                    <a:pt x="15" y="10"/>
                  </a:cubicBezTo>
                  <a:cubicBezTo>
                    <a:pt x="15" y="14"/>
                    <a:pt x="15" y="17"/>
                    <a:pt x="13"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350"/>
            <p:cNvSpPr>
              <a:spLocks noEditPoints="1"/>
            </p:cNvSpPr>
            <p:nvPr/>
          </p:nvSpPr>
          <p:spPr bwMode="auto">
            <a:xfrm>
              <a:off x="2019" y="2124"/>
              <a:ext cx="27" cy="37"/>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3 h 22"/>
                <a:gd name="T16" fmla="*/ 5 w 16"/>
                <a:gd name="T17" fmla="*/ 11 h 22"/>
                <a:gd name="T18" fmla="*/ 8 w 16"/>
                <a:gd name="T19" fmla="*/ 18 h 22"/>
                <a:gd name="T20" fmla="*/ 11 w 16"/>
                <a:gd name="T21" fmla="*/ 11 h 22"/>
                <a:gd name="T22" fmla="*/ 8 w 16"/>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7"/>
                    <a:pt x="1" y="5"/>
                    <a:pt x="2" y="3"/>
                  </a:cubicBezTo>
                  <a:cubicBezTo>
                    <a:pt x="4" y="1"/>
                    <a:pt x="6" y="0"/>
                    <a:pt x="8" y="0"/>
                  </a:cubicBezTo>
                  <a:cubicBezTo>
                    <a:pt x="13" y="0"/>
                    <a:pt x="16" y="3"/>
                    <a:pt x="16" y="11"/>
                  </a:cubicBezTo>
                  <a:cubicBezTo>
                    <a:pt x="16" y="14"/>
                    <a:pt x="15" y="17"/>
                    <a:pt x="14"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351"/>
            <p:cNvSpPr>
              <a:spLocks noEditPoints="1"/>
            </p:cNvSpPr>
            <p:nvPr/>
          </p:nvSpPr>
          <p:spPr bwMode="auto">
            <a:xfrm>
              <a:off x="2051" y="2124"/>
              <a:ext cx="26"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3 h 22"/>
                <a:gd name="T16" fmla="*/ 5 w 15"/>
                <a:gd name="T17" fmla="*/ 11 h 22"/>
                <a:gd name="T18" fmla="*/ 8 w 15"/>
                <a:gd name="T19" fmla="*/ 18 h 22"/>
                <a:gd name="T20" fmla="*/ 10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1" y="5"/>
                    <a:pt x="2" y="3"/>
                  </a:cubicBezTo>
                  <a:cubicBezTo>
                    <a:pt x="3" y="1"/>
                    <a:pt x="5" y="0"/>
                    <a:pt x="8" y="0"/>
                  </a:cubicBezTo>
                  <a:cubicBezTo>
                    <a:pt x="13" y="0"/>
                    <a:pt x="15" y="3"/>
                    <a:pt x="15" y="11"/>
                  </a:cubicBezTo>
                  <a:cubicBezTo>
                    <a:pt x="15" y="14"/>
                    <a:pt x="15" y="17"/>
                    <a:pt x="13" y="19"/>
                  </a:cubicBezTo>
                  <a:cubicBezTo>
                    <a:pt x="12" y="21"/>
                    <a:pt x="10" y="22"/>
                    <a:pt x="7" y="22"/>
                  </a:cubicBezTo>
                  <a:close/>
                  <a:moveTo>
                    <a:pt x="8" y="3"/>
                  </a:moveTo>
                  <a:cubicBezTo>
                    <a:pt x="6" y="3"/>
                    <a:pt x="5" y="6"/>
                    <a:pt x="5" y="11"/>
                  </a:cubicBezTo>
                  <a:cubicBezTo>
                    <a:pt x="5" y="16"/>
                    <a:pt x="6" y="18"/>
                    <a:pt x="8" y="18"/>
                  </a:cubicBezTo>
                  <a:cubicBezTo>
                    <a:pt x="10" y="18"/>
                    <a:pt x="10" y="16"/>
                    <a:pt x="10" y="11"/>
                  </a:cubicBezTo>
                  <a:cubicBezTo>
                    <a:pt x="10"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352"/>
            <p:cNvSpPr>
              <a:spLocks/>
            </p:cNvSpPr>
            <p:nvPr/>
          </p:nvSpPr>
          <p:spPr bwMode="auto">
            <a:xfrm>
              <a:off x="2084" y="2124"/>
              <a:ext cx="15" cy="36"/>
            </a:xfrm>
            <a:custGeom>
              <a:avLst/>
              <a:gdLst>
                <a:gd name="T0" fmla="*/ 9 w 9"/>
                <a:gd name="T1" fmla="*/ 0 h 21"/>
                <a:gd name="T2" fmla="*/ 9 w 9"/>
                <a:gd name="T3" fmla="*/ 21 h 21"/>
                <a:gd name="T4" fmla="*/ 5 w 9"/>
                <a:gd name="T5" fmla="*/ 21 h 21"/>
                <a:gd name="T6" fmla="*/ 5 w 9"/>
                <a:gd name="T7" fmla="*/ 5 h 21"/>
                <a:gd name="T8" fmla="*/ 4 w 9"/>
                <a:gd name="T9" fmla="*/ 6 h 21"/>
                <a:gd name="T10" fmla="*/ 3 w 9"/>
                <a:gd name="T11" fmla="*/ 6 h 21"/>
                <a:gd name="T12" fmla="*/ 2 w 9"/>
                <a:gd name="T13" fmla="*/ 7 h 21"/>
                <a:gd name="T14" fmla="*/ 0 w 9"/>
                <a:gd name="T15" fmla="*/ 7 h 21"/>
                <a:gd name="T16" fmla="*/ 0 w 9"/>
                <a:gd name="T17" fmla="*/ 3 h 21"/>
                <a:gd name="T18" fmla="*/ 4 w 9"/>
                <a:gd name="T19" fmla="*/ 1 h 21"/>
                <a:gd name="T20" fmla="*/ 7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5" y="5"/>
                    <a:pt x="4" y="5"/>
                    <a:pt x="4" y="6"/>
                  </a:cubicBezTo>
                  <a:cubicBezTo>
                    <a:pt x="4" y="6"/>
                    <a:pt x="3" y="6"/>
                    <a:pt x="3" y="6"/>
                  </a:cubicBezTo>
                  <a:cubicBezTo>
                    <a:pt x="2" y="6"/>
                    <a:pt x="2" y="6"/>
                    <a:pt x="2" y="7"/>
                  </a:cubicBezTo>
                  <a:cubicBezTo>
                    <a:pt x="1" y="7"/>
                    <a:pt x="1" y="7"/>
                    <a:pt x="0" y="7"/>
                  </a:cubicBezTo>
                  <a:cubicBezTo>
                    <a:pt x="0" y="3"/>
                    <a:pt x="0" y="3"/>
                    <a:pt x="0" y="3"/>
                  </a:cubicBezTo>
                  <a:cubicBezTo>
                    <a:pt x="2" y="2"/>
                    <a:pt x="3" y="2"/>
                    <a:pt x="4" y="1"/>
                  </a:cubicBezTo>
                  <a:cubicBezTo>
                    <a:pt x="5" y="1"/>
                    <a:pt x="6" y="0"/>
                    <a:pt x="7"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353"/>
            <p:cNvSpPr>
              <a:spLocks/>
            </p:cNvSpPr>
            <p:nvPr/>
          </p:nvSpPr>
          <p:spPr bwMode="auto">
            <a:xfrm>
              <a:off x="2147" y="2021"/>
              <a:ext cx="15" cy="36"/>
            </a:xfrm>
            <a:custGeom>
              <a:avLst/>
              <a:gdLst>
                <a:gd name="T0" fmla="*/ 9 w 9"/>
                <a:gd name="T1" fmla="*/ 0 h 21"/>
                <a:gd name="T2" fmla="*/ 9 w 9"/>
                <a:gd name="T3" fmla="*/ 21 h 21"/>
                <a:gd name="T4" fmla="*/ 4 w 9"/>
                <a:gd name="T5" fmla="*/ 21 h 21"/>
                <a:gd name="T6" fmla="*/ 4 w 9"/>
                <a:gd name="T7" fmla="*/ 5 h 21"/>
                <a:gd name="T8" fmla="*/ 3 w 9"/>
                <a:gd name="T9" fmla="*/ 5 h 21"/>
                <a:gd name="T10" fmla="*/ 2 w 9"/>
                <a:gd name="T11" fmla="*/ 6 h 21"/>
                <a:gd name="T12" fmla="*/ 1 w 9"/>
                <a:gd name="T13" fmla="*/ 6 h 21"/>
                <a:gd name="T14" fmla="*/ 0 w 9"/>
                <a:gd name="T15" fmla="*/ 7 h 21"/>
                <a:gd name="T16" fmla="*/ 0 w 9"/>
                <a:gd name="T17" fmla="*/ 3 h 21"/>
                <a:gd name="T18" fmla="*/ 3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5"/>
                    <a:pt x="3" y="5"/>
                  </a:cubicBezTo>
                  <a:cubicBezTo>
                    <a:pt x="3" y="6"/>
                    <a:pt x="3" y="6"/>
                    <a:pt x="2" y="6"/>
                  </a:cubicBezTo>
                  <a:cubicBezTo>
                    <a:pt x="2" y="6"/>
                    <a:pt x="1" y="6"/>
                    <a:pt x="1" y="6"/>
                  </a:cubicBezTo>
                  <a:cubicBezTo>
                    <a:pt x="1" y="6"/>
                    <a:pt x="0" y="7"/>
                    <a:pt x="0" y="7"/>
                  </a:cubicBezTo>
                  <a:cubicBezTo>
                    <a:pt x="0" y="3"/>
                    <a:pt x="0" y="3"/>
                    <a:pt x="0" y="3"/>
                  </a:cubicBezTo>
                  <a:cubicBezTo>
                    <a:pt x="1" y="2"/>
                    <a:pt x="2" y="2"/>
                    <a:pt x="3" y="1"/>
                  </a:cubicBezTo>
                  <a:cubicBezTo>
                    <a:pt x="4" y="1"/>
                    <a:pt x="5"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354"/>
            <p:cNvSpPr>
              <a:spLocks noEditPoints="1"/>
            </p:cNvSpPr>
            <p:nvPr/>
          </p:nvSpPr>
          <p:spPr bwMode="auto">
            <a:xfrm>
              <a:off x="2144" y="2073"/>
              <a:ext cx="25" cy="37"/>
            </a:xfrm>
            <a:custGeom>
              <a:avLst/>
              <a:gdLst>
                <a:gd name="T0" fmla="*/ 7 w 15"/>
                <a:gd name="T1" fmla="*/ 22 h 22"/>
                <a:gd name="T2" fmla="*/ 0 w 15"/>
                <a:gd name="T3" fmla="*/ 11 h 22"/>
                <a:gd name="T4" fmla="*/ 2 w 15"/>
                <a:gd name="T5" fmla="*/ 3 h 22"/>
                <a:gd name="T6" fmla="*/ 8 w 15"/>
                <a:gd name="T7" fmla="*/ 0 h 22"/>
                <a:gd name="T8" fmla="*/ 15 w 15"/>
                <a:gd name="T9" fmla="*/ 10 h 22"/>
                <a:gd name="T10" fmla="*/ 13 w 15"/>
                <a:gd name="T11" fmla="*/ 19 h 22"/>
                <a:gd name="T12" fmla="*/ 7 w 15"/>
                <a:gd name="T13" fmla="*/ 22 h 22"/>
                <a:gd name="T14" fmla="*/ 7 w 15"/>
                <a:gd name="T15" fmla="*/ 3 h 22"/>
                <a:gd name="T16" fmla="*/ 4 w 15"/>
                <a:gd name="T17" fmla="*/ 11 h 22"/>
                <a:gd name="T18" fmla="*/ 7 w 15"/>
                <a:gd name="T19" fmla="*/ 18 h 22"/>
                <a:gd name="T20" fmla="*/ 10 w 15"/>
                <a:gd name="T21" fmla="*/ 11 h 22"/>
                <a:gd name="T22" fmla="*/ 7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0" y="5"/>
                    <a:pt x="2" y="3"/>
                  </a:cubicBezTo>
                  <a:cubicBezTo>
                    <a:pt x="3" y="1"/>
                    <a:pt x="5" y="0"/>
                    <a:pt x="8" y="0"/>
                  </a:cubicBezTo>
                  <a:cubicBezTo>
                    <a:pt x="13" y="0"/>
                    <a:pt x="15" y="3"/>
                    <a:pt x="15" y="10"/>
                  </a:cubicBezTo>
                  <a:cubicBezTo>
                    <a:pt x="15" y="14"/>
                    <a:pt x="14" y="17"/>
                    <a:pt x="13" y="19"/>
                  </a:cubicBezTo>
                  <a:cubicBezTo>
                    <a:pt x="12" y="21"/>
                    <a:pt x="10" y="22"/>
                    <a:pt x="7" y="22"/>
                  </a:cubicBezTo>
                  <a:close/>
                  <a:moveTo>
                    <a:pt x="7" y="3"/>
                  </a:moveTo>
                  <a:cubicBezTo>
                    <a:pt x="5" y="3"/>
                    <a:pt x="4" y="6"/>
                    <a:pt x="4" y="11"/>
                  </a:cubicBezTo>
                  <a:cubicBezTo>
                    <a:pt x="4" y="16"/>
                    <a:pt x="5" y="18"/>
                    <a:pt x="7" y="18"/>
                  </a:cubicBezTo>
                  <a:cubicBezTo>
                    <a:pt x="9" y="18"/>
                    <a:pt x="10" y="16"/>
                    <a:pt x="10" y="11"/>
                  </a:cubicBezTo>
                  <a:cubicBezTo>
                    <a:pt x="10" y="6"/>
                    <a:pt x="9" y="3"/>
                    <a:pt x="7"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355"/>
            <p:cNvSpPr>
              <a:spLocks noEditPoints="1"/>
            </p:cNvSpPr>
            <p:nvPr/>
          </p:nvSpPr>
          <p:spPr bwMode="auto">
            <a:xfrm>
              <a:off x="2144" y="2124"/>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3 h 22"/>
                <a:gd name="T16" fmla="*/ 4 w 15"/>
                <a:gd name="T17" fmla="*/ 11 h 22"/>
                <a:gd name="T18" fmla="*/ 7 w 15"/>
                <a:gd name="T19" fmla="*/ 18 h 22"/>
                <a:gd name="T20" fmla="*/ 10 w 15"/>
                <a:gd name="T21" fmla="*/ 11 h 22"/>
                <a:gd name="T22" fmla="*/ 7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0" y="5"/>
                    <a:pt x="2" y="3"/>
                  </a:cubicBezTo>
                  <a:cubicBezTo>
                    <a:pt x="3" y="1"/>
                    <a:pt x="5" y="0"/>
                    <a:pt x="8" y="0"/>
                  </a:cubicBezTo>
                  <a:cubicBezTo>
                    <a:pt x="13" y="0"/>
                    <a:pt x="15" y="3"/>
                    <a:pt x="15" y="11"/>
                  </a:cubicBezTo>
                  <a:cubicBezTo>
                    <a:pt x="15" y="14"/>
                    <a:pt x="14" y="17"/>
                    <a:pt x="13" y="19"/>
                  </a:cubicBezTo>
                  <a:cubicBezTo>
                    <a:pt x="12" y="21"/>
                    <a:pt x="10" y="22"/>
                    <a:pt x="7" y="22"/>
                  </a:cubicBezTo>
                  <a:close/>
                  <a:moveTo>
                    <a:pt x="7" y="3"/>
                  </a:moveTo>
                  <a:cubicBezTo>
                    <a:pt x="5" y="3"/>
                    <a:pt x="4" y="6"/>
                    <a:pt x="4" y="11"/>
                  </a:cubicBezTo>
                  <a:cubicBezTo>
                    <a:pt x="4" y="16"/>
                    <a:pt x="5" y="18"/>
                    <a:pt x="7" y="18"/>
                  </a:cubicBezTo>
                  <a:cubicBezTo>
                    <a:pt x="9" y="18"/>
                    <a:pt x="10" y="16"/>
                    <a:pt x="10" y="11"/>
                  </a:cubicBezTo>
                  <a:cubicBezTo>
                    <a:pt x="10" y="6"/>
                    <a:pt x="9" y="3"/>
                    <a:pt x="7"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356"/>
            <p:cNvSpPr>
              <a:spLocks noEditPoints="1"/>
            </p:cNvSpPr>
            <p:nvPr/>
          </p:nvSpPr>
          <p:spPr bwMode="auto">
            <a:xfrm>
              <a:off x="2111" y="2021"/>
              <a:ext cx="26" cy="36"/>
            </a:xfrm>
            <a:custGeom>
              <a:avLst/>
              <a:gdLst>
                <a:gd name="T0" fmla="*/ 8 w 15"/>
                <a:gd name="T1" fmla="*/ 21 h 21"/>
                <a:gd name="T2" fmla="*/ 0 w 15"/>
                <a:gd name="T3" fmla="*/ 11 h 21"/>
                <a:gd name="T4" fmla="*/ 2 w 15"/>
                <a:gd name="T5" fmla="*/ 3 h 21"/>
                <a:gd name="T6" fmla="*/ 8 w 15"/>
                <a:gd name="T7" fmla="*/ 0 h 21"/>
                <a:gd name="T8" fmla="*/ 15 w 15"/>
                <a:gd name="T9" fmla="*/ 10 h 21"/>
                <a:gd name="T10" fmla="*/ 13 w 15"/>
                <a:gd name="T11" fmla="*/ 19 h 21"/>
                <a:gd name="T12" fmla="*/ 8 w 15"/>
                <a:gd name="T13" fmla="*/ 21 h 21"/>
                <a:gd name="T14" fmla="*/ 8 w 15"/>
                <a:gd name="T15" fmla="*/ 3 h 21"/>
                <a:gd name="T16" fmla="*/ 5 w 15"/>
                <a:gd name="T17" fmla="*/ 11 h 21"/>
                <a:gd name="T18" fmla="*/ 8 w 15"/>
                <a:gd name="T19" fmla="*/ 18 h 21"/>
                <a:gd name="T20" fmla="*/ 11 w 15"/>
                <a:gd name="T21" fmla="*/ 11 h 21"/>
                <a:gd name="T22" fmla="*/ 8 w 15"/>
                <a:gd name="T2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1">
                  <a:moveTo>
                    <a:pt x="8" y="21"/>
                  </a:moveTo>
                  <a:cubicBezTo>
                    <a:pt x="3" y="21"/>
                    <a:pt x="0" y="18"/>
                    <a:pt x="0" y="11"/>
                  </a:cubicBezTo>
                  <a:cubicBezTo>
                    <a:pt x="0" y="7"/>
                    <a:pt x="1" y="4"/>
                    <a:pt x="2" y="3"/>
                  </a:cubicBezTo>
                  <a:cubicBezTo>
                    <a:pt x="3" y="1"/>
                    <a:pt x="5" y="0"/>
                    <a:pt x="8" y="0"/>
                  </a:cubicBezTo>
                  <a:cubicBezTo>
                    <a:pt x="13" y="0"/>
                    <a:pt x="15" y="3"/>
                    <a:pt x="15" y="10"/>
                  </a:cubicBezTo>
                  <a:cubicBezTo>
                    <a:pt x="15" y="14"/>
                    <a:pt x="15" y="17"/>
                    <a:pt x="13" y="19"/>
                  </a:cubicBezTo>
                  <a:cubicBezTo>
                    <a:pt x="12" y="20"/>
                    <a:pt x="10" y="21"/>
                    <a:pt x="8" y="21"/>
                  </a:cubicBezTo>
                  <a:close/>
                  <a:moveTo>
                    <a:pt x="8" y="3"/>
                  </a:moveTo>
                  <a:cubicBezTo>
                    <a:pt x="6" y="3"/>
                    <a:pt x="5" y="6"/>
                    <a:pt x="5" y="11"/>
                  </a:cubicBezTo>
                  <a:cubicBezTo>
                    <a:pt x="5" y="15"/>
                    <a:pt x="6" y="18"/>
                    <a:pt x="8" y="18"/>
                  </a:cubicBezTo>
                  <a:cubicBezTo>
                    <a:pt x="10" y="18"/>
                    <a:pt x="11" y="15"/>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357"/>
            <p:cNvSpPr>
              <a:spLocks/>
            </p:cNvSpPr>
            <p:nvPr/>
          </p:nvSpPr>
          <p:spPr bwMode="auto">
            <a:xfrm>
              <a:off x="2115" y="2073"/>
              <a:ext cx="15" cy="36"/>
            </a:xfrm>
            <a:custGeom>
              <a:avLst/>
              <a:gdLst>
                <a:gd name="T0" fmla="*/ 9 w 9"/>
                <a:gd name="T1" fmla="*/ 0 h 21"/>
                <a:gd name="T2" fmla="*/ 9 w 9"/>
                <a:gd name="T3" fmla="*/ 21 h 21"/>
                <a:gd name="T4" fmla="*/ 5 w 9"/>
                <a:gd name="T5" fmla="*/ 21 h 21"/>
                <a:gd name="T6" fmla="*/ 5 w 9"/>
                <a:gd name="T7" fmla="*/ 5 h 21"/>
                <a:gd name="T8" fmla="*/ 4 w 9"/>
                <a:gd name="T9" fmla="*/ 5 h 21"/>
                <a:gd name="T10" fmla="*/ 3 w 9"/>
                <a:gd name="T11" fmla="*/ 6 h 21"/>
                <a:gd name="T12" fmla="*/ 1 w 9"/>
                <a:gd name="T13" fmla="*/ 6 h 21"/>
                <a:gd name="T14" fmla="*/ 0 w 9"/>
                <a:gd name="T15" fmla="*/ 7 h 21"/>
                <a:gd name="T16" fmla="*/ 0 w 9"/>
                <a:gd name="T17" fmla="*/ 3 h 21"/>
                <a:gd name="T18" fmla="*/ 4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4" y="5"/>
                    <a:pt x="4" y="5"/>
                    <a:pt x="4" y="5"/>
                  </a:cubicBezTo>
                  <a:cubicBezTo>
                    <a:pt x="3" y="6"/>
                    <a:pt x="3" y="6"/>
                    <a:pt x="3" y="6"/>
                  </a:cubicBezTo>
                  <a:cubicBezTo>
                    <a:pt x="2" y="6"/>
                    <a:pt x="2" y="6"/>
                    <a:pt x="1" y="6"/>
                  </a:cubicBezTo>
                  <a:cubicBezTo>
                    <a:pt x="1" y="7"/>
                    <a:pt x="1" y="7"/>
                    <a:pt x="0" y="7"/>
                  </a:cubicBezTo>
                  <a:cubicBezTo>
                    <a:pt x="0" y="3"/>
                    <a:pt x="0" y="3"/>
                    <a:pt x="0" y="3"/>
                  </a:cubicBezTo>
                  <a:cubicBezTo>
                    <a:pt x="1" y="2"/>
                    <a:pt x="3" y="2"/>
                    <a:pt x="4" y="1"/>
                  </a:cubicBezTo>
                  <a:cubicBezTo>
                    <a:pt x="5" y="1"/>
                    <a:pt x="6"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358"/>
            <p:cNvSpPr>
              <a:spLocks noEditPoints="1"/>
            </p:cNvSpPr>
            <p:nvPr/>
          </p:nvSpPr>
          <p:spPr bwMode="auto">
            <a:xfrm>
              <a:off x="2111" y="2124"/>
              <a:ext cx="26" cy="37"/>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3 h 22"/>
                <a:gd name="T16" fmla="*/ 5 w 15"/>
                <a:gd name="T17" fmla="*/ 11 h 22"/>
                <a:gd name="T18" fmla="*/ 8 w 15"/>
                <a:gd name="T19" fmla="*/ 18 h 22"/>
                <a:gd name="T20" fmla="*/ 11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7"/>
                    <a:pt x="1" y="5"/>
                    <a:pt x="2" y="3"/>
                  </a:cubicBezTo>
                  <a:cubicBezTo>
                    <a:pt x="3" y="1"/>
                    <a:pt x="5" y="0"/>
                    <a:pt x="8" y="0"/>
                  </a:cubicBezTo>
                  <a:cubicBezTo>
                    <a:pt x="13" y="0"/>
                    <a:pt x="15" y="3"/>
                    <a:pt x="15" y="11"/>
                  </a:cubicBezTo>
                  <a:cubicBezTo>
                    <a:pt x="15" y="14"/>
                    <a:pt x="15" y="17"/>
                    <a:pt x="13"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6" name="TextBox 105"/>
          <p:cNvSpPr txBox="1"/>
          <p:nvPr/>
        </p:nvSpPr>
        <p:spPr>
          <a:xfrm>
            <a:off x="340827" y="3185721"/>
            <a:ext cx="9474961" cy="3108543"/>
          </a:xfrm>
          <a:prstGeom prst="rect">
            <a:avLst/>
          </a:prstGeom>
          <a:noFill/>
        </p:spPr>
        <p:txBody>
          <a:bodyPr wrap="square" rtlCol="0">
            <a:spAutoFit/>
          </a:bodyPr>
          <a:lstStyle/>
          <a:p>
            <a:pPr marL="352425" lvl="1" indent="-352425">
              <a:buFont typeface="Arial" panose="020B0604020202020204" pitchFamily="34" charset="0"/>
              <a:buChar char="•"/>
            </a:pPr>
            <a:r>
              <a:rPr lang="en-US" sz="3600" dirty="0"/>
              <a:t>Initial Functionality</a:t>
            </a:r>
            <a:endParaRPr lang="en-US" sz="3200" dirty="0"/>
          </a:p>
          <a:p>
            <a:pPr lvl="1"/>
            <a:r>
              <a:rPr lang="en-US" sz="2000" dirty="0">
                <a:latin typeface="Segoe UI Light" panose="020B0502040204020203" pitchFamily="34" charset="0"/>
                <a:cs typeface="Segoe UI Light" panose="020B0502040204020203" pitchFamily="34" charset="0"/>
              </a:rPr>
              <a:t>Simple HTTP/JSON API for creating indexes, pushing documents, searching</a:t>
            </a:r>
          </a:p>
          <a:p>
            <a:pPr lvl="1"/>
            <a:r>
              <a:rPr lang="en-US" sz="2000" dirty="0">
                <a:latin typeface="Segoe UI Light" panose="020B0502040204020203" pitchFamily="34" charset="0"/>
                <a:cs typeface="Segoe UI Light" panose="020B0502040204020203" pitchFamily="34" charset="0"/>
              </a:rPr>
              <a:t>Keyword search with user-friendly operators (+, -, *, “”, etc.)</a:t>
            </a:r>
          </a:p>
          <a:p>
            <a:pPr lvl="1"/>
            <a:r>
              <a:rPr lang="en-US" sz="2000" dirty="0">
                <a:latin typeface="Segoe UI Light" panose="020B0502040204020203" pitchFamily="34" charset="0"/>
                <a:cs typeface="Segoe UI Light" panose="020B0502040204020203" pitchFamily="34" charset="0"/>
              </a:rPr>
              <a:t>Hit highlighting</a:t>
            </a:r>
          </a:p>
          <a:p>
            <a:pPr lvl="1"/>
            <a:r>
              <a:rPr lang="en-US" sz="2000" dirty="0">
                <a:latin typeface="Segoe UI Light" panose="020B0502040204020203" pitchFamily="34" charset="0"/>
                <a:cs typeface="Segoe UI Light" panose="020B0502040204020203" pitchFamily="34" charset="0"/>
              </a:rPr>
              <a:t>Faceting (histograms over ranges, typically used in catalog browsing)</a:t>
            </a:r>
          </a:p>
          <a:p>
            <a:pPr lvl="1"/>
            <a:r>
              <a:rPr lang="en-US" sz="2000" dirty="0">
                <a:latin typeface="Segoe UI Light" panose="020B0502040204020203" pitchFamily="34" charset="0"/>
                <a:cs typeface="Segoe UI Light" panose="020B0502040204020203" pitchFamily="34" charset="0"/>
              </a:rPr>
              <a:t>Suggestions (auto-complete)</a:t>
            </a:r>
          </a:p>
          <a:p>
            <a:pPr lvl="1"/>
            <a:r>
              <a:rPr lang="en-US" sz="2000" dirty="0">
                <a:latin typeface="Segoe UI Light" panose="020B0502040204020203" pitchFamily="34" charset="0"/>
                <a:cs typeface="Segoe UI Light" panose="020B0502040204020203" pitchFamily="34" charset="0"/>
              </a:rPr>
              <a:t>Rich structured queries (filter, select, sort) that combines with search</a:t>
            </a:r>
          </a:p>
          <a:p>
            <a:pPr lvl="1"/>
            <a:r>
              <a:rPr lang="en-US" sz="2000" dirty="0">
                <a:latin typeface="Segoe UI Light" panose="020B0502040204020203" pitchFamily="34" charset="0"/>
                <a:cs typeface="Segoe UI Light" panose="020B0502040204020203" pitchFamily="34" charset="0"/>
              </a:rPr>
              <a:t>Scoring profiles to model search result relevance</a:t>
            </a:r>
          </a:p>
          <a:p>
            <a:pPr lvl="1"/>
            <a:r>
              <a:rPr lang="en-US" sz="2000" dirty="0">
                <a:latin typeface="Segoe UI Light" panose="020B0502040204020203" pitchFamily="34" charset="0"/>
                <a:cs typeface="Segoe UI Light" panose="020B0502040204020203" pitchFamily="34" charset="0"/>
              </a:rPr>
              <a:t>Geo-spatial support integrated in filtering, sorting and ranking</a:t>
            </a:r>
          </a:p>
        </p:txBody>
      </p:sp>
    </p:spTree>
    <p:extLst>
      <p:ext uri="{BB962C8B-B14F-4D97-AF65-F5344CB8AC3E}">
        <p14:creationId xmlns:p14="http://schemas.microsoft.com/office/powerpoint/2010/main" val="2112798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p:cTn id="1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6246" y="127227"/>
            <a:ext cx="4006610" cy="523220"/>
          </a:xfrm>
          <a:prstGeom prst="rect">
            <a:avLst/>
          </a:prstGeom>
          <a:noFill/>
        </p:spPr>
        <p:txBody>
          <a:bodyPr wrap="none" rtlCol="0">
            <a:spAutoFit/>
          </a:bodyPr>
          <a:lstStyle/>
          <a:p>
            <a:r>
              <a:rPr lang="en-US" sz="2800" b="1" dirty="0" smtClean="0"/>
              <a:t>Azure Search REST API</a:t>
            </a:r>
            <a:endParaRPr lang="en-US" sz="2800" b="1" dirty="0"/>
          </a:p>
        </p:txBody>
      </p:sp>
      <p:sp>
        <p:nvSpPr>
          <p:cNvPr id="5" name="Rectangle 4"/>
          <p:cNvSpPr/>
          <p:nvPr/>
        </p:nvSpPr>
        <p:spPr>
          <a:xfrm>
            <a:off x="424860" y="834188"/>
            <a:ext cx="6113665" cy="382308"/>
          </a:xfrm>
          <a:prstGeom prst="rect">
            <a:avLst/>
          </a:prstGeom>
        </p:spPr>
        <p:txBody>
          <a:bodyPr wrap="none">
            <a:spAutoFit/>
          </a:bodyPr>
          <a:lstStyle/>
          <a:p>
            <a:r>
              <a:rPr lang="en-US" sz="1836" dirty="0"/>
              <a:t>http://msdn.microsoft.com/library/azure/dn798935.aspx</a:t>
            </a:r>
          </a:p>
        </p:txBody>
      </p:sp>
      <p:sp>
        <p:nvSpPr>
          <p:cNvPr id="6" name="Rectangle 5"/>
          <p:cNvSpPr/>
          <p:nvPr/>
        </p:nvSpPr>
        <p:spPr>
          <a:xfrm>
            <a:off x="344009" y="1399215"/>
            <a:ext cx="3704476" cy="374846"/>
          </a:xfrm>
          <a:prstGeom prst="rect">
            <a:avLst/>
          </a:prstGeom>
        </p:spPr>
        <p:txBody>
          <a:bodyPr wrap="none">
            <a:spAutoFit/>
          </a:bodyPr>
          <a:lstStyle/>
          <a:p>
            <a:r>
              <a:rPr lang="en-AU" sz="1836" b="1" dirty="0">
                <a:latin typeface="Segoe UI" panose="020B0502040204020203" pitchFamily="34" charset="0"/>
              </a:rPr>
              <a:t>Create Index (Azure Search API)</a:t>
            </a:r>
          </a:p>
        </p:txBody>
      </p:sp>
      <p:sp>
        <p:nvSpPr>
          <p:cNvPr id="8" name="Rectangle 7"/>
          <p:cNvSpPr/>
          <p:nvPr/>
        </p:nvSpPr>
        <p:spPr>
          <a:xfrm>
            <a:off x="344009" y="1865539"/>
            <a:ext cx="10434600" cy="382308"/>
          </a:xfrm>
          <a:prstGeom prst="rect">
            <a:avLst/>
          </a:prstGeom>
        </p:spPr>
        <p:txBody>
          <a:bodyPr wrap="square">
            <a:spAutoFit/>
          </a:bodyPr>
          <a:lstStyle/>
          <a:p>
            <a:r>
              <a:rPr lang="en-US" sz="1836" dirty="0"/>
              <a:t>POST https://</a:t>
            </a:r>
            <a:r>
              <a:rPr lang="en-US" sz="1836" b="1" dirty="0"/>
              <a:t>[servicename]</a:t>
            </a:r>
            <a:r>
              <a:rPr lang="en-US" sz="1836" dirty="0"/>
              <a:t>.search.windows.net/indexes?api-version=2014-07-31-Preview </a:t>
            </a:r>
          </a:p>
        </p:txBody>
      </p:sp>
      <p:sp>
        <p:nvSpPr>
          <p:cNvPr id="9" name="Rectangle 8"/>
          <p:cNvSpPr/>
          <p:nvPr/>
        </p:nvSpPr>
        <p:spPr>
          <a:xfrm>
            <a:off x="344008" y="2430565"/>
            <a:ext cx="5258684" cy="374846"/>
          </a:xfrm>
          <a:prstGeom prst="rect">
            <a:avLst/>
          </a:prstGeom>
        </p:spPr>
        <p:txBody>
          <a:bodyPr wrap="none">
            <a:spAutoFit/>
          </a:bodyPr>
          <a:lstStyle/>
          <a:p>
            <a:r>
              <a:rPr lang="en-AU" sz="1836" b="1" dirty="0">
                <a:latin typeface="Segoe UI" panose="020B0502040204020203" pitchFamily="34" charset="0"/>
              </a:rPr>
              <a:t>Add or Update Documents (Azure Search API)</a:t>
            </a:r>
          </a:p>
        </p:txBody>
      </p:sp>
      <p:sp>
        <p:nvSpPr>
          <p:cNvPr id="11" name="Rectangle 10"/>
          <p:cNvSpPr/>
          <p:nvPr/>
        </p:nvSpPr>
        <p:spPr>
          <a:xfrm>
            <a:off x="344008" y="2807250"/>
            <a:ext cx="11507974" cy="939873"/>
          </a:xfrm>
          <a:prstGeom prst="rect">
            <a:avLst/>
          </a:prstGeom>
        </p:spPr>
        <p:txBody>
          <a:bodyPr wrap="square">
            <a:spAutoFit/>
          </a:bodyPr>
          <a:lstStyle/>
          <a:p>
            <a:r>
              <a:rPr lang="en-AU" sz="1836" dirty="0"/>
              <a:t>POST https://</a:t>
            </a:r>
            <a:r>
              <a:rPr lang="en-AU" sz="1836" b="1" dirty="0"/>
              <a:t>[service name]</a:t>
            </a:r>
            <a:r>
              <a:rPr lang="en-AU" sz="1836" dirty="0"/>
              <a:t>.search.windows.net/indexes/</a:t>
            </a:r>
            <a:r>
              <a:rPr lang="en-AU" sz="1836" b="1" dirty="0"/>
              <a:t>[index name]</a:t>
            </a:r>
            <a:r>
              <a:rPr lang="en-AU" sz="1836" dirty="0"/>
              <a:t>/docs/</a:t>
            </a:r>
            <a:r>
              <a:rPr lang="en-AU" sz="1836" dirty="0" err="1"/>
              <a:t>index?api-version</a:t>
            </a:r>
            <a:r>
              <a:rPr lang="en-AU" sz="1836" dirty="0"/>
              <a:t>=2014-07-31-Preview </a:t>
            </a:r>
            <a:r>
              <a:rPr lang="en-AU" sz="1836" dirty="0" smtClean="0"/>
              <a:t/>
            </a:r>
            <a:br>
              <a:rPr lang="en-AU" sz="1836" dirty="0" smtClean="0"/>
            </a:br>
            <a:endParaRPr lang="en-US" sz="1836" dirty="0"/>
          </a:p>
        </p:txBody>
      </p:sp>
      <p:sp>
        <p:nvSpPr>
          <p:cNvPr id="12" name="TextBox 11"/>
          <p:cNvSpPr txBox="1"/>
          <p:nvPr/>
        </p:nvSpPr>
        <p:spPr>
          <a:xfrm>
            <a:off x="3156777" y="3448873"/>
            <a:ext cx="46629" cy="382308"/>
          </a:xfrm>
          <a:prstGeom prst="rect">
            <a:avLst/>
          </a:prstGeom>
          <a:noFill/>
        </p:spPr>
        <p:txBody>
          <a:bodyPr wrap="square" rtlCol="0">
            <a:spAutoFit/>
          </a:bodyPr>
          <a:lstStyle/>
          <a:p>
            <a:endParaRPr lang="en-US" sz="1836" dirty="0"/>
          </a:p>
        </p:txBody>
      </p:sp>
      <p:sp>
        <p:nvSpPr>
          <p:cNvPr id="13" name="Rectangle 12"/>
          <p:cNvSpPr/>
          <p:nvPr/>
        </p:nvSpPr>
        <p:spPr>
          <a:xfrm>
            <a:off x="424860" y="4049600"/>
            <a:ext cx="4357796" cy="374846"/>
          </a:xfrm>
          <a:prstGeom prst="rect">
            <a:avLst/>
          </a:prstGeom>
        </p:spPr>
        <p:txBody>
          <a:bodyPr wrap="none">
            <a:spAutoFit/>
          </a:bodyPr>
          <a:lstStyle/>
          <a:p>
            <a:r>
              <a:rPr lang="en-AU" sz="1836" b="1" dirty="0">
                <a:latin typeface="Segoe UI" panose="020B0502040204020203" pitchFamily="34" charset="0"/>
              </a:rPr>
              <a:t>Search Documents (Azure Search API)</a:t>
            </a:r>
          </a:p>
        </p:txBody>
      </p:sp>
      <p:sp>
        <p:nvSpPr>
          <p:cNvPr id="15" name="Rectangle 14"/>
          <p:cNvSpPr/>
          <p:nvPr/>
        </p:nvSpPr>
        <p:spPr>
          <a:xfrm>
            <a:off x="424859" y="4546745"/>
            <a:ext cx="12010733" cy="657359"/>
          </a:xfrm>
          <a:prstGeom prst="rect">
            <a:avLst/>
          </a:prstGeom>
        </p:spPr>
        <p:txBody>
          <a:bodyPr wrap="square">
            <a:spAutoFit/>
          </a:bodyPr>
          <a:lstStyle/>
          <a:p>
            <a:r>
              <a:rPr lang="en-AU" sz="1836" dirty="0"/>
              <a:t>GET https://</a:t>
            </a:r>
            <a:r>
              <a:rPr lang="en-AU" sz="1836" b="1" dirty="0"/>
              <a:t>[service name]</a:t>
            </a:r>
            <a:r>
              <a:rPr lang="en-AU" sz="1836" dirty="0"/>
              <a:t>.search.windows.net/indexes/</a:t>
            </a:r>
            <a:r>
              <a:rPr lang="en-AU" sz="1836" b="1" dirty="0"/>
              <a:t>[index name]</a:t>
            </a:r>
            <a:r>
              <a:rPr lang="en-AU" sz="1836" dirty="0"/>
              <a:t>/docs?</a:t>
            </a:r>
            <a:r>
              <a:rPr lang="en-US" sz="1836" dirty="0" err="1"/>
              <a:t>api</a:t>
            </a:r>
            <a:r>
              <a:rPr lang="en-US" sz="1836" dirty="0"/>
              <a:t>-version=</a:t>
            </a:r>
            <a:r>
              <a:rPr lang="en-AU" sz="1836" dirty="0"/>
              <a:t>2014-07-31-Preview</a:t>
            </a:r>
            <a:r>
              <a:rPr lang="en-US" sz="1836" dirty="0"/>
              <a:t>&amp;</a:t>
            </a:r>
            <a:r>
              <a:rPr lang="en-AU" sz="1836" b="1" dirty="0"/>
              <a:t> [query parameters]</a:t>
            </a:r>
            <a:r>
              <a:rPr lang="en-AU" sz="1836" dirty="0"/>
              <a:t> </a:t>
            </a:r>
            <a:endParaRPr lang="en-US" sz="1836" dirty="0"/>
          </a:p>
        </p:txBody>
      </p:sp>
      <p:sp>
        <p:nvSpPr>
          <p:cNvPr id="16" name="TextBox 15"/>
          <p:cNvSpPr txBox="1"/>
          <p:nvPr/>
        </p:nvSpPr>
        <p:spPr>
          <a:xfrm>
            <a:off x="424858" y="5387845"/>
            <a:ext cx="2013821" cy="1222386"/>
          </a:xfrm>
          <a:prstGeom prst="rect">
            <a:avLst/>
          </a:prstGeom>
          <a:noFill/>
        </p:spPr>
        <p:txBody>
          <a:bodyPr wrap="none" rtlCol="0">
            <a:spAutoFit/>
          </a:bodyPr>
          <a:lstStyle/>
          <a:p>
            <a:r>
              <a:rPr lang="en-US" sz="1836" dirty="0"/>
              <a:t>search=[string]</a:t>
            </a:r>
          </a:p>
          <a:p>
            <a:r>
              <a:rPr lang="en-US" sz="1836" dirty="0"/>
              <a:t>$filter=[string]</a:t>
            </a:r>
          </a:p>
          <a:p>
            <a:r>
              <a:rPr lang="en-US" sz="1836" dirty="0"/>
              <a:t>$</a:t>
            </a:r>
            <a:r>
              <a:rPr lang="en-US" sz="1836" dirty="0" err="1"/>
              <a:t>orderby</a:t>
            </a:r>
            <a:r>
              <a:rPr lang="en-US" sz="1836" dirty="0"/>
              <a:t>=[string]</a:t>
            </a:r>
          </a:p>
          <a:p>
            <a:r>
              <a:rPr lang="en-US" sz="1836" dirty="0"/>
              <a:t>$top=#</a:t>
            </a:r>
          </a:p>
        </p:txBody>
      </p:sp>
    </p:spTree>
    <p:extLst>
      <p:ext uri="{BB962C8B-B14F-4D97-AF65-F5344CB8AC3E}">
        <p14:creationId xmlns:p14="http://schemas.microsoft.com/office/powerpoint/2010/main" val="39183431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25720" y="1724345"/>
            <a:ext cx="9326033" cy="3839956"/>
          </a:xfrm>
          <a:prstGeom prst="rect">
            <a:avLst/>
          </a:prstGeom>
          <a:noFill/>
        </p:spPr>
        <p:txBody>
          <a:bodyPr wrap="square">
            <a:spAutoFit/>
          </a:bodyPr>
          <a:lstStyle/>
          <a:p>
            <a:r>
              <a:rPr lang="en-US" sz="1836" dirty="0"/>
              <a:t>POST https://micksearch.search.windows.net/indexes?api-version=2014-07-31-Preview</a:t>
            </a:r>
          </a:p>
          <a:p>
            <a:r>
              <a:rPr lang="en-US" sz="1836" dirty="0"/>
              <a:t>Content-Type: application/</a:t>
            </a:r>
            <a:r>
              <a:rPr lang="en-US" sz="1836" dirty="0" err="1"/>
              <a:t>json</a:t>
            </a:r>
            <a:r>
              <a:rPr lang="en-US" sz="1836" dirty="0"/>
              <a:t> </a:t>
            </a:r>
          </a:p>
          <a:p>
            <a:r>
              <a:rPr lang="en-US" sz="1836" dirty="0" err="1"/>
              <a:t>api</a:t>
            </a:r>
            <a:r>
              <a:rPr lang="en-US" sz="1836" dirty="0"/>
              <a:t>-key: CA52E9EFAF506EF0C8DD521DDA5A1C87</a:t>
            </a:r>
          </a:p>
          <a:p>
            <a:endParaRPr lang="en-US" sz="1836" dirty="0"/>
          </a:p>
          <a:p>
            <a:endParaRPr lang="en-US" sz="1836" dirty="0"/>
          </a:p>
          <a:p>
            <a:r>
              <a:rPr lang="en-US" sz="1836" dirty="0"/>
              <a:t>{ </a:t>
            </a:r>
          </a:p>
          <a:p>
            <a:r>
              <a:rPr lang="en-US" sz="1836" dirty="0"/>
              <a:t>"name": "</a:t>
            </a:r>
            <a:r>
              <a:rPr lang="en-US" sz="1836" dirty="0" err="1"/>
              <a:t>micksearchindex</a:t>
            </a:r>
            <a:r>
              <a:rPr lang="en-US" sz="1836" dirty="0"/>
              <a:t>", </a:t>
            </a:r>
          </a:p>
          <a:p>
            <a:r>
              <a:rPr lang="en-US" sz="1836" dirty="0"/>
              <a:t>"fields": [</a:t>
            </a:r>
          </a:p>
          <a:p>
            <a:r>
              <a:rPr lang="en-AU" sz="1836" dirty="0"/>
              <a:t>    {"name": "beach", "type": "</a:t>
            </a:r>
            <a:r>
              <a:rPr lang="en-AU" sz="1836" dirty="0" err="1"/>
              <a:t>Edm.String</a:t>
            </a:r>
            <a:r>
              <a:rPr lang="en-AU" sz="1836" dirty="0"/>
              <a:t>", "key": true, "searchable": true},</a:t>
            </a:r>
          </a:p>
          <a:p>
            <a:r>
              <a:rPr lang="en-US" sz="1836" dirty="0"/>
              <a:t>    {"name": "location", "type": "</a:t>
            </a:r>
            <a:r>
              <a:rPr lang="en-US" sz="1836" dirty="0" err="1"/>
              <a:t>Edm.GeographyPoint</a:t>
            </a:r>
            <a:r>
              <a:rPr lang="en-US" sz="1836" dirty="0"/>
              <a:t>"},</a:t>
            </a:r>
          </a:p>
          <a:p>
            <a:r>
              <a:rPr lang="en-US" sz="1836" dirty="0"/>
              <a:t>    {"name": "tags", "type": "Collection(</a:t>
            </a:r>
            <a:r>
              <a:rPr lang="en-US" sz="1836" dirty="0" err="1"/>
              <a:t>Edm.String</a:t>
            </a:r>
            <a:r>
              <a:rPr lang="en-US" sz="1836" dirty="0"/>
              <a:t>)"}</a:t>
            </a:r>
          </a:p>
          <a:p>
            <a:r>
              <a:rPr lang="en-US" sz="1836" dirty="0"/>
              <a:t>  ]</a:t>
            </a:r>
          </a:p>
          <a:p>
            <a:r>
              <a:rPr lang="en-US" sz="1836" dirty="0"/>
              <a:t>}</a:t>
            </a:r>
          </a:p>
        </p:txBody>
      </p:sp>
      <p:sp>
        <p:nvSpPr>
          <p:cNvPr id="5" name="Title 4"/>
          <p:cNvSpPr>
            <a:spLocks noGrp="1"/>
          </p:cNvSpPr>
          <p:nvPr>
            <p:ph type="title"/>
          </p:nvPr>
        </p:nvSpPr>
        <p:spPr/>
        <p:txBody>
          <a:bodyPr/>
          <a:lstStyle/>
          <a:p>
            <a:r>
              <a:rPr lang="en-AU" b="0" i="0" dirty="0" smtClean="0">
                <a:effectLst/>
                <a:latin typeface="Segoe UI" panose="020B0502040204020203" pitchFamily="34" charset="0"/>
              </a:rPr>
              <a:t>Create Index (Azure Search API)</a:t>
            </a:r>
            <a:endParaRPr lang="en-US" dirty="0"/>
          </a:p>
        </p:txBody>
      </p:sp>
    </p:spTree>
    <p:extLst>
      <p:ext uri="{BB962C8B-B14F-4D97-AF65-F5344CB8AC3E}">
        <p14:creationId xmlns:p14="http://schemas.microsoft.com/office/powerpoint/2010/main" val="192055002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549" y="1519377"/>
            <a:ext cx="11680359" cy="4992506"/>
          </a:xfrm>
          <a:prstGeom prst="rect">
            <a:avLst/>
          </a:prstGeom>
          <a:noFill/>
        </p:spPr>
        <p:txBody>
          <a:bodyPr wrap="square">
            <a:spAutoFit/>
          </a:bodyPr>
          <a:lstStyle/>
          <a:p>
            <a:r>
              <a:rPr lang="en-US" sz="1836" dirty="0">
                <a:solidFill>
                  <a:schemeClr val="bg1"/>
                </a:solidFill>
              </a:rPr>
              <a:t>POST </a:t>
            </a:r>
            <a:r>
              <a:rPr lang="en-US" sz="1836" b="1" dirty="0">
                <a:solidFill>
                  <a:schemeClr val="bg1"/>
                </a:solidFill>
              </a:rPr>
              <a:t>https://micksearch.search.windows.net/indexes/micksearchindex/docs/index?api-version=2014-07-31-Preview</a:t>
            </a:r>
          </a:p>
          <a:p>
            <a:r>
              <a:rPr lang="en-US" sz="1836" dirty="0">
                <a:solidFill>
                  <a:schemeClr val="bg1"/>
                </a:solidFill>
              </a:rPr>
              <a:t>Content-Type: application/</a:t>
            </a:r>
            <a:r>
              <a:rPr lang="en-US" sz="1836" dirty="0" err="1">
                <a:solidFill>
                  <a:schemeClr val="bg1"/>
                </a:solidFill>
              </a:rPr>
              <a:t>json</a:t>
            </a:r>
            <a:r>
              <a:rPr lang="en-US" sz="1836" dirty="0">
                <a:solidFill>
                  <a:schemeClr val="bg1"/>
                </a:solidFill>
              </a:rPr>
              <a:t> </a:t>
            </a:r>
          </a:p>
          <a:p>
            <a:r>
              <a:rPr lang="en-US" sz="1836" dirty="0" err="1">
                <a:solidFill>
                  <a:schemeClr val="bg1"/>
                </a:solidFill>
              </a:rPr>
              <a:t>api</a:t>
            </a:r>
            <a:r>
              <a:rPr lang="en-US" sz="1836" dirty="0">
                <a:solidFill>
                  <a:schemeClr val="bg1"/>
                </a:solidFill>
              </a:rPr>
              <a:t>-key: CA52E9EFAF506EF0C8DD521DDA5A1C87</a:t>
            </a:r>
          </a:p>
          <a:p>
            <a:endParaRPr lang="en-US" sz="1836" dirty="0">
              <a:solidFill>
                <a:schemeClr val="bg1"/>
              </a:solidFill>
            </a:endParaRPr>
          </a:p>
          <a:p>
            <a:r>
              <a:rPr lang="en-US" sz="1836" dirty="0">
                <a:solidFill>
                  <a:schemeClr val="bg1"/>
                </a:solidFill>
              </a:rPr>
              <a:t>{</a:t>
            </a:r>
          </a:p>
          <a:p>
            <a:r>
              <a:rPr lang="en-US" sz="1836" dirty="0">
                <a:solidFill>
                  <a:schemeClr val="bg1"/>
                </a:solidFill>
              </a:rPr>
              <a:t>  "value": [</a:t>
            </a:r>
          </a:p>
          <a:p>
            <a:r>
              <a:rPr lang="en-US" sz="1836" dirty="0">
                <a:solidFill>
                  <a:schemeClr val="bg1"/>
                </a:solidFill>
              </a:rPr>
              <a:t>    {</a:t>
            </a:r>
          </a:p>
          <a:p>
            <a:r>
              <a:rPr lang="en-US" sz="1836" dirty="0">
                <a:solidFill>
                  <a:schemeClr val="bg1"/>
                </a:solidFill>
              </a:rPr>
              <a:t>      "@</a:t>
            </a:r>
            <a:r>
              <a:rPr lang="en-US" sz="1836" dirty="0" err="1">
                <a:solidFill>
                  <a:schemeClr val="bg1"/>
                </a:solidFill>
              </a:rPr>
              <a:t>search.action</a:t>
            </a:r>
            <a:r>
              <a:rPr lang="en-US" sz="1836" dirty="0">
                <a:solidFill>
                  <a:schemeClr val="bg1"/>
                </a:solidFill>
              </a:rPr>
              <a:t>": "</a:t>
            </a:r>
            <a:r>
              <a:rPr lang="en-US" sz="1836" b="1" dirty="0">
                <a:solidFill>
                  <a:schemeClr val="bg1"/>
                </a:solidFill>
              </a:rPr>
              <a:t>upload</a:t>
            </a:r>
            <a:r>
              <a:rPr lang="en-US" sz="1836" dirty="0">
                <a:solidFill>
                  <a:schemeClr val="bg1"/>
                </a:solidFill>
              </a:rPr>
              <a:t>",</a:t>
            </a:r>
          </a:p>
          <a:p>
            <a:r>
              <a:rPr lang="en-US" sz="1836" dirty="0">
                <a:solidFill>
                  <a:schemeClr val="bg1"/>
                </a:solidFill>
              </a:rPr>
              <a:t>      "beach": "</a:t>
            </a:r>
            <a:r>
              <a:rPr lang="en-US" sz="1836" dirty="0" err="1">
                <a:solidFill>
                  <a:schemeClr val="bg1"/>
                </a:solidFill>
              </a:rPr>
              <a:t>Pambula</a:t>
            </a:r>
            <a:r>
              <a:rPr lang="en-US" sz="1836" dirty="0">
                <a:solidFill>
                  <a:schemeClr val="bg1"/>
                </a:solidFill>
              </a:rPr>
              <a:t> Beach",</a:t>
            </a:r>
          </a:p>
          <a:p>
            <a:r>
              <a:rPr lang="en-US" sz="1836" dirty="0">
                <a:solidFill>
                  <a:schemeClr val="bg1"/>
                </a:solidFill>
              </a:rPr>
              <a:t>      "tags": [ "beach", "NSW" ],</a:t>
            </a:r>
          </a:p>
          <a:p>
            <a:r>
              <a:rPr lang="en-US" sz="1836" dirty="0">
                <a:solidFill>
                  <a:schemeClr val="bg1"/>
                </a:solidFill>
              </a:rPr>
              <a:t>      "location": {</a:t>
            </a:r>
          </a:p>
          <a:p>
            <a:r>
              <a:rPr lang="en-US" sz="1836" dirty="0">
                <a:solidFill>
                  <a:schemeClr val="bg1"/>
                </a:solidFill>
              </a:rPr>
              <a:t>        "type": "Point", "coordinates": [ -36.57, 149.54 ]</a:t>
            </a:r>
          </a:p>
          <a:p>
            <a:r>
              <a:rPr lang="en-US" sz="1836" dirty="0">
                <a:solidFill>
                  <a:schemeClr val="bg1"/>
                </a:solidFill>
              </a:rPr>
              <a:t>      }</a:t>
            </a:r>
          </a:p>
          <a:p>
            <a:r>
              <a:rPr lang="en-US" sz="1836" dirty="0">
                <a:solidFill>
                  <a:schemeClr val="bg1"/>
                </a:solidFill>
              </a:rPr>
              <a:t>    },</a:t>
            </a:r>
          </a:p>
          <a:p>
            <a:r>
              <a:rPr lang="en-US" sz="1836" dirty="0">
                <a:solidFill>
                  <a:schemeClr val="bg1"/>
                </a:solidFill>
              </a:rPr>
              <a:t> …]</a:t>
            </a:r>
          </a:p>
          <a:p>
            <a:r>
              <a:rPr lang="en-US" sz="1836" dirty="0">
                <a:solidFill>
                  <a:schemeClr val="bg1"/>
                </a:solidFill>
              </a:rPr>
              <a:t>}</a:t>
            </a:r>
          </a:p>
        </p:txBody>
      </p:sp>
      <p:sp>
        <p:nvSpPr>
          <p:cNvPr id="5" name="Title 4"/>
          <p:cNvSpPr>
            <a:spLocks noGrp="1"/>
          </p:cNvSpPr>
          <p:nvPr>
            <p:ph type="title"/>
          </p:nvPr>
        </p:nvSpPr>
        <p:spPr/>
        <p:txBody>
          <a:bodyPr>
            <a:normAutofit fontScale="90000"/>
          </a:bodyPr>
          <a:lstStyle/>
          <a:p>
            <a:r>
              <a:rPr lang="en-AU" b="0" i="0" dirty="0" smtClean="0">
                <a:effectLst/>
                <a:latin typeface="Segoe UI" panose="020B0502040204020203" pitchFamily="34" charset="0"/>
              </a:rPr>
              <a:t>Add or Update Documents (Search API)</a:t>
            </a:r>
            <a:endParaRPr lang="en-AU" b="0" i="0" dirty="0">
              <a:effectLst/>
              <a:latin typeface="Segoe UI" panose="020B0502040204020203" pitchFamily="34" charset="0"/>
            </a:endParaRPr>
          </a:p>
        </p:txBody>
      </p:sp>
    </p:spTree>
    <p:extLst>
      <p:ext uri="{BB962C8B-B14F-4D97-AF65-F5344CB8AC3E}">
        <p14:creationId xmlns:p14="http://schemas.microsoft.com/office/powerpoint/2010/main" val="347529589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57580" y="155926"/>
            <a:ext cx="3017487" cy="3646655"/>
          </a:xfrm>
          <a:prstGeom prst="rect">
            <a:avLst/>
          </a:prstGeom>
        </p:spPr>
      </p:pic>
      <p:pic>
        <p:nvPicPr>
          <p:cNvPr id="5" name="Picture 4"/>
          <p:cNvPicPr>
            <a:picLocks noChangeAspect="1"/>
          </p:cNvPicPr>
          <p:nvPr/>
        </p:nvPicPr>
        <p:blipFill>
          <a:blip r:embed="rId4"/>
          <a:stretch>
            <a:fillRect/>
          </a:stretch>
        </p:blipFill>
        <p:spPr>
          <a:xfrm>
            <a:off x="3475067" y="155925"/>
            <a:ext cx="2834639" cy="3646655"/>
          </a:xfrm>
          <a:prstGeom prst="rect">
            <a:avLst/>
          </a:prstGeom>
        </p:spPr>
      </p:pic>
      <p:pic>
        <p:nvPicPr>
          <p:cNvPr id="6" name="Picture 5"/>
          <p:cNvPicPr>
            <a:picLocks noChangeAspect="1"/>
          </p:cNvPicPr>
          <p:nvPr/>
        </p:nvPicPr>
        <p:blipFill>
          <a:blip r:embed="rId5"/>
          <a:stretch>
            <a:fillRect/>
          </a:stretch>
        </p:blipFill>
        <p:spPr>
          <a:xfrm>
            <a:off x="6309706" y="155926"/>
            <a:ext cx="2776960" cy="3646655"/>
          </a:xfrm>
          <a:prstGeom prst="rect">
            <a:avLst/>
          </a:prstGeom>
        </p:spPr>
      </p:pic>
      <p:pic>
        <p:nvPicPr>
          <p:cNvPr id="7" name="Picture 6"/>
          <p:cNvPicPr>
            <a:picLocks noChangeAspect="1"/>
          </p:cNvPicPr>
          <p:nvPr/>
        </p:nvPicPr>
        <p:blipFill>
          <a:blip r:embed="rId6"/>
          <a:stretch>
            <a:fillRect/>
          </a:stretch>
        </p:blipFill>
        <p:spPr>
          <a:xfrm>
            <a:off x="9085586" y="149912"/>
            <a:ext cx="2777366" cy="3652670"/>
          </a:xfrm>
          <a:prstGeom prst="rect">
            <a:avLst/>
          </a:prstGeom>
        </p:spPr>
      </p:pic>
      <p:pic>
        <p:nvPicPr>
          <p:cNvPr id="9" name="Picture 8"/>
          <p:cNvPicPr>
            <a:picLocks noChangeAspect="1"/>
          </p:cNvPicPr>
          <p:nvPr/>
        </p:nvPicPr>
        <p:blipFill rotWithShape="1">
          <a:blip r:embed="rId7"/>
          <a:srcRect r="16628"/>
          <a:stretch/>
        </p:blipFill>
        <p:spPr>
          <a:xfrm>
            <a:off x="348719" y="5099350"/>
            <a:ext cx="11867643" cy="1242452"/>
          </a:xfrm>
          <a:prstGeom prst="rect">
            <a:avLst/>
          </a:prstGeom>
        </p:spPr>
      </p:pic>
      <p:pic>
        <p:nvPicPr>
          <p:cNvPr id="8" name="Picture 7"/>
          <p:cNvPicPr>
            <a:picLocks noChangeAspect="1"/>
          </p:cNvPicPr>
          <p:nvPr/>
        </p:nvPicPr>
        <p:blipFill>
          <a:blip r:embed="rId8"/>
          <a:stretch>
            <a:fillRect/>
          </a:stretch>
        </p:blipFill>
        <p:spPr>
          <a:xfrm>
            <a:off x="348719" y="3860769"/>
            <a:ext cx="9452541" cy="1254221"/>
          </a:xfrm>
          <a:prstGeom prst="rect">
            <a:avLst/>
          </a:prstGeom>
        </p:spPr>
      </p:pic>
      <p:pic>
        <p:nvPicPr>
          <p:cNvPr id="10" name="Picture 9"/>
          <p:cNvPicPr>
            <a:picLocks noChangeAspect="1"/>
          </p:cNvPicPr>
          <p:nvPr/>
        </p:nvPicPr>
        <p:blipFill rotWithShape="1">
          <a:blip r:embed="rId7"/>
          <a:srcRect l="83255"/>
          <a:stretch/>
        </p:blipFill>
        <p:spPr>
          <a:xfrm>
            <a:off x="9801524" y="3860769"/>
            <a:ext cx="2405715" cy="1239111"/>
          </a:xfrm>
          <a:prstGeom prst="rect">
            <a:avLst/>
          </a:prstGeom>
        </p:spPr>
      </p:pic>
      <p:pic>
        <p:nvPicPr>
          <p:cNvPr id="12" name="Picture 4" descr="http://www.jbase.com/new/products/images/java.png"/>
          <p:cNvPicPr>
            <a:picLocks noChangeAspect="1" noChangeArrowheads="1"/>
          </p:cNvPicPr>
          <p:nvPr/>
        </p:nvPicPr>
        <p:blipFill>
          <a:blip r:embed="rId9" cstate="print">
            <a:lum bright="100000" contrast="100000"/>
          </a:blip>
          <a:srcRect/>
          <a:stretch>
            <a:fillRect/>
          </a:stretch>
        </p:blipFill>
        <p:spPr bwMode="auto">
          <a:xfrm>
            <a:off x="4310310" y="6196472"/>
            <a:ext cx="409194" cy="763478"/>
          </a:xfrm>
          <a:prstGeom prst="rect">
            <a:avLst/>
          </a:prstGeom>
          <a:noFill/>
        </p:spPr>
      </p:pic>
      <p:pic>
        <p:nvPicPr>
          <p:cNvPr id="13" name="Picture 12" descr="PHP.png"/>
          <p:cNvPicPr>
            <a:picLocks noChangeAspect="1"/>
          </p:cNvPicPr>
          <p:nvPr/>
        </p:nvPicPr>
        <p:blipFill>
          <a:blip r:embed="rId10" cstate="print"/>
          <a:stretch>
            <a:fillRect/>
          </a:stretch>
        </p:blipFill>
        <p:spPr>
          <a:xfrm>
            <a:off x="5659880" y="6397190"/>
            <a:ext cx="967613" cy="508905"/>
          </a:xfrm>
          <a:prstGeom prst="rect">
            <a:avLst/>
          </a:prstGeom>
          <a:noFill/>
        </p:spPr>
      </p:pic>
      <p:pic>
        <p:nvPicPr>
          <p:cNvPr id="14" name="Picture 2" descr="https://mediabank.partners.extranet.microsoft.com/Assets/Active/M-Q/Microsoft_.NET/Microsoft_NET_ADO_.NET/Logos+Logotypes/NET-ADO_bL.png"/>
          <p:cNvPicPr>
            <a:picLocks noChangeAspect="1" noChangeArrowheads="1"/>
          </p:cNvPicPr>
          <p:nvPr/>
        </p:nvPicPr>
        <p:blipFill>
          <a:blip r:embed="rId11" cstate="print">
            <a:lum bright="100000" contrast="100000"/>
            <a:alphaModFix/>
          </a:blip>
          <a:srcRect r="31488"/>
          <a:stretch>
            <a:fillRect/>
          </a:stretch>
        </p:blipFill>
        <p:spPr bwMode="auto">
          <a:xfrm>
            <a:off x="1554848" y="6373195"/>
            <a:ext cx="1815086" cy="524587"/>
          </a:xfrm>
          <a:prstGeom prst="rect">
            <a:avLst/>
          </a:prstGeom>
          <a:noFill/>
        </p:spPr>
      </p:pic>
      <p:pic>
        <p:nvPicPr>
          <p:cNvPr id="15" name="Picture 14"/>
          <p:cNvPicPr>
            <a:picLocks noChangeAspect="1"/>
          </p:cNvPicPr>
          <p:nvPr/>
        </p:nvPicPr>
        <p:blipFill>
          <a:blip r:embed="rId12"/>
          <a:stretch>
            <a:fillRect/>
          </a:stretch>
        </p:blipFill>
        <p:spPr>
          <a:xfrm>
            <a:off x="10097861" y="6462411"/>
            <a:ext cx="1377373" cy="338254"/>
          </a:xfrm>
          <a:prstGeom prst="rect">
            <a:avLst/>
          </a:prstGeom>
        </p:spPr>
      </p:pic>
      <p:pic>
        <p:nvPicPr>
          <p:cNvPr id="16" name="Picture 15"/>
          <p:cNvPicPr>
            <a:picLocks noChangeAspect="1"/>
          </p:cNvPicPr>
          <p:nvPr/>
        </p:nvPicPr>
        <p:blipFill>
          <a:blip r:embed="rId13">
            <a:biLevel thresh="25000"/>
            <a:extLst>
              <a:ext uri="{BEBA8EAE-BF5A-486C-A8C5-ECC9F3942E4B}">
                <a14:imgProps xmlns:a14="http://schemas.microsoft.com/office/drawing/2010/main">
                  <a14:imgLayer r:embed="rId14">
                    <a14:imgEffect>
                      <a14:colorTemperature colorTemp="10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567868" y="6417184"/>
            <a:ext cx="1589619" cy="420114"/>
          </a:xfrm>
          <a:prstGeom prst="rect">
            <a:avLst/>
          </a:prstGeom>
        </p:spPr>
      </p:pic>
    </p:spTree>
    <p:extLst>
      <p:ext uri="{BB962C8B-B14F-4D97-AF65-F5344CB8AC3E}">
        <p14:creationId xmlns:p14="http://schemas.microsoft.com/office/powerpoint/2010/main" val="2138828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549" y="1519378"/>
            <a:ext cx="11680359" cy="5272277"/>
          </a:xfrm>
          <a:prstGeom prst="rect">
            <a:avLst/>
          </a:prstGeom>
          <a:noFill/>
        </p:spPr>
        <p:txBody>
          <a:bodyPr wrap="square">
            <a:spAutoFit/>
          </a:bodyPr>
          <a:lstStyle/>
          <a:p>
            <a:r>
              <a:rPr lang="en-US" sz="1836" dirty="0">
                <a:solidFill>
                  <a:schemeClr val="bg1"/>
                </a:solidFill>
              </a:rPr>
              <a:t>GET </a:t>
            </a:r>
            <a:r>
              <a:rPr lang="en-US" sz="1836" b="1" dirty="0">
                <a:solidFill>
                  <a:schemeClr val="bg1"/>
                </a:solidFill>
              </a:rPr>
              <a:t>https://micksearch.search.windows.net/indexes/micksearchindex/docs?api-version=2014-07-31-Preview&amp;search=bondi </a:t>
            </a:r>
          </a:p>
          <a:p>
            <a:r>
              <a:rPr lang="en-US" sz="1836" dirty="0">
                <a:solidFill>
                  <a:schemeClr val="bg1"/>
                </a:solidFill>
              </a:rPr>
              <a:t>Accept: application/</a:t>
            </a:r>
            <a:r>
              <a:rPr lang="en-US" sz="1836" dirty="0" err="1">
                <a:solidFill>
                  <a:schemeClr val="bg1"/>
                </a:solidFill>
              </a:rPr>
              <a:t>json</a:t>
            </a:r>
            <a:r>
              <a:rPr lang="en-US" sz="1836" dirty="0">
                <a:solidFill>
                  <a:schemeClr val="bg1"/>
                </a:solidFill>
              </a:rPr>
              <a:t> </a:t>
            </a:r>
          </a:p>
          <a:p>
            <a:r>
              <a:rPr lang="en-US" sz="1836" dirty="0" err="1">
                <a:solidFill>
                  <a:schemeClr val="bg1"/>
                </a:solidFill>
              </a:rPr>
              <a:t>api</a:t>
            </a:r>
            <a:r>
              <a:rPr lang="en-US" sz="1836" dirty="0">
                <a:solidFill>
                  <a:schemeClr val="bg1"/>
                </a:solidFill>
              </a:rPr>
              <a:t>-key: CA52E9EFAF506EF0C8DD521DDA5A1C87</a:t>
            </a:r>
          </a:p>
          <a:p>
            <a:endParaRPr lang="en-US" sz="1836" dirty="0">
              <a:solidFill>
                <a:schemeClr val="bg1"/>
              </a:solidFill>
            </a:endParaRPr>
          </a:p>
          <a:p>
            <a:r>
              <a:rPr lang="en-US" sz="1632" dirty="0">
                <a:solidFill>
                  <a:schemeClr val="bg1"/>
                </a:solidFill>
              </a:rPr>
              <a:t>{</a:t>
            </a:r>
          </a:p>
          <a:p>
            <a:r>
              <a:rPr lang="en-US" sz="1632" dirty="0">
                <a:solidFill>
                  <a:schemeClr val="bg1"/>
                </a:solidFill>
              </a:rPr>
              <a:t>  "@</a:t>
            </a:r>
            <a:r>
              <a:rPr lang="en-US" sz="1632" dirty="0" err="1">
                <a:solidFill>
                  <a:schemeClr val="bg1"/>
                </a:solidFill>
              </a:rPr>
              <a:t>odata.context</a:t>
            </a:r>
            <a:r>
              <a:rPr lang="en-US" sz="1632" dirty="0">
                <a:solidFill>
                  <a:schemeClr val="bg1"/>
                </a:solidFill>
              </a:rPr>
              <a:t>": "https://micksearch.search.windows.net/indexes('</a:t>
            </a:r>
            <a:r>
              <a:rPr lang="en-US" sz="1632" dirty="0" err="1">
                <a:solidFill>
                  <a:schemeClr val="bg1"/>
                </a:solidFill>
              </a:rPr>
              <a:t>micksearchindex</a:t>
            </a:r>
            <a:r>
              <a:rPr lang="en-US" sz="1632" dirty="0">
                <a:solidFill>
                  <a:schemeClr val="bg1"/>
                </a:solidFill>
              </a:rPr>
              <a:t>')/$</a:t>
            </a:r>
            <a:r>
              <a:rPr lang="en-US" sz="1632" dirty="0" err="1">
                <a:solidFill>
                  <a:schemeClr val="bg1"/>
                </a:solidFill>
              </a:rPr>
              <a:t>metadata#docs</a:t>
            </a:r>
            <a:r>
              <a:rPr lang="en-US" sz="1632" dirty="0">
                <a:solidFill>
                  <a:schemeClr val="bg1"/>
                </a:solidFill>
              </a:rPr>
              <a:t>(</a:t>
            </a:r>
            <a:r>
              <a:rPr lang="en-US" sz="1632" dirty="0" err="1">
                <a:solidFill>
                  <a:schemeClr val="bg1"/>
                </a:solidFill>
              </a:rPr>
              <a:t>beach,location,tags</a:t>
            </a:r>
            <a:r>
              <a:rPr lang="en-US" sz="1632" dirty="0">
                <a:solidFill>
                  <a:schemeClr val="bg1"/>
                </a:solidFill>
              </a:rPr>
              <a:t>)",</a:t>
            </a:r>
          </a:p>
          <a:p>
            <a:r>
              <a:rPr lang="en-US" sz="1632" dirty="0">
                <a:solidFill>
                  <a:schemeClr val="bg1"/>
                </a:solidFill>
              </a:rPr>
              <a:t>  "value": [</a:t>
            </a:r>
          </a:p>
          <a:p>
            <a:r>
              <a:rPr lang="en-US" sz="1632" dirty="0">
                <a:solidFill>
                  <a:schemeClr val="bg1"/>
                </a:solidFill>
              </a:rPr>
              <a:t>    {</a:t>
            </a:r>
          </a:p>
          <a:p>
            <a:r>
              <a:rPr lang="en-US" sz="1632" dirty="0">
                <a:solidFill>
                  <a:schemeClr val="bg1"/>
                </a:solidFill>
              </a:rPr>
              <a:t>      "@</a:t>
            </a:r>
            <a:r>
              <a:rPr lang="en-US" sz="1632" dirty="0" err="1">
                <a:solidFill>
                  <a:schemeClr val="bg1"/>
                </a:solidFill>
              </a:rPr>
              <a:t>search.score</a:t>
            </a:r>
            <a:r>
              <a:rPr lang="en-US" sz="1632" dirty="0">
                <a:solidFill>
                  <a:schemeClr val="bg1"/>
                </a:solidFill>
              </a:rPr>
              <a:t>": 2.4077828,</a:t>
            </a:r>
          </a:p>
          <a:p>
            <a:r>
              <a:rPr lang="en-US" sz="1632" dirty="0">
                <a:solidFill>
                  <a:schemeClr val="bg1"/>
                </a:solidFill>
              </a:rPr>
              <a:t>      "beach": "Bondi Beach",</a:t>
            </a:r>
          </a:p>
          <a:p>
            <a:r>
              <a:rPr lang="en-US" sz="1632" dirty="0">
                <a:solidFill>
                  <a:schemeClr val="bg1"/>
                </a:solidFill>
              </a:rPr>
              <a:t>      "location": {</a:t>
            </a:r>
          </a:p>
          <a:p>
            <a:r>
              <a:rPr lang="en-US" sz="1632" dirty="0">
                <a:solidFill>
                  <a:schemeClr val="bg1"/>
                </a:solidFill>
              </a:rPr>
              <a:t>        "type": "Point",</a:t>
            </a:r>
          </a:p>
          <a:p>
            <a:r>
              <a:rPr lang="en-US" sz="1632" dirty="0">
                <a:solidFill>
                  <a:schemeClr val="bg1"/>
                </a:solidFill>
              </a:rPr>
              <a:t>        "coordinates": [-33.53, 151.17 ],</a:t>
            </a:r>
          </a:p>
          <a:p>
            <a:r>
              <a:rPr lang="en-US" sz="1632" dirty="0">
                <a:solidFill>
                  <a:schemeClr val="bg1"/>
                </a:solidFill>
              </a:rPr>
              <a:t>        "</a:t>
            </a:r>
            <a:r>
              <a:rPr lang="en-US" sz="1632" dirty="0" err="1">
                <a:solidFill>
                  <a:schemeClr val="bg1"/>
                </a:solidFill>
              </a:rPr>
              <a:t>crs</a:t>
            </a:r>
            <a:r>
              <a:rPr lang="en-US" sz="1632" dirty="0">
                <a:solidFill>
                  <a:schemeClr val="bg1"/>
                </a:solidFill>
              </a:rPr>
              <a:t>": { "type": "name", "properties": { "name": "EPSG:4326"} }</a:t>
            </a:r>
          </a:p>
          <a:p>
            <a:r>
              <a:rPr lang="en-US" sz="1632" dirty="0">
                <a:solidFill>
                  <a:schemeClr val="bg1"/>
                </a:solidFill>
              </a:rPr>
              <a:t>      },</a:t>
            </a:r>
          </a:p>
          <a:p>
            <a:r>
              <a:rPr lang="en-US" sz="1632" dirty="0">
                <a:solidFill>
                  <a:schemeClr val="bg1"/>
                </a:solidFill>
              </a:rPr>
              <a:t>      "tags": [ "beach", "NSW" ]</a:t>
            </a:r>
          </a:p>
          <a:p>
            <a:r>
              <a:rPr lang="en-US" sz="1632" dirty="0">
                <a:solidFill>
                  <a:schemeClr val="bg1"/>
                </a:solidFill>
              </a:rPr>
              <a:t>    },...</a:t>
            </a:r>
          </a:p>
          <a:p>
            <a:r>
              <a:rPr lang="en-US" sz="1632" dirty="0">
                <a:solidFill>
                  <a:schemeClr val="bg1"/>
                </a:solidFill>
              </a:rPr>
              <a:t>  ]</a:t>
            </a:r>
          </a:p>
          <a:p>
            <a:r>
              <a:rPr lang="en-US" sz="1632" dirty="0">
                <a:solidFill>
                  <a:schemeClr val="bg1"/>
                </a:solidFill>
              </a:rPr>
              <a:t>}</a:t>
            </a:r>
          </a:p>
        </p:txBody>
      </p:sp>
      <p:sp>
        <p:nvSpPr>
          <p:cNvPr id="5" name="Title 4"/>
          <p:cNvSpPr>
            <a:spLocks noGrp="1"/>
          </p:cNvSpPr>
          <p:nvPr>
            <p:ph type="title"/>
          </p:nvPr>
        </p:nvSpPr>
        <p:spPr/>
        <p:txBody>
          <a:bodyPr/>
          <a:lstStyle/>
          <a:p>
            <a:r>
              <a:rPr lang="en-AU" dirty="0"/>
              <a:t>Search Documents (Azure Search API)</a:t>
            </a:r>
          </a:p>
        </p:txBody>
      </p:sp>
    </p:spTree>
    <p:extLst>
      <p:ext uri="{BB962C8B-B14F-4D97-AF65-F5344CB8AC3E}">
        <p14:creationId xmlns:p14="http://schemas.microsoft.com/office/powerpoint/2010/main" val="163881415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3549" y="1519378"/>
            <a:ext cx="11680359" cy="5272277"/>
          </a:xfrm>
          <a:prstGeom prst="rect">
            <a:avLst/>
          </a:prstGeom>
          <a:noFill/>
        </p:spPr>
        <p:txBody>
          <a:bodyPr wrap="square">
            <a:spAutoFit/>
          </a:bodyPr>
          <a:lstStyle/>
          <a:p>
            <a:r>
              <a:rPr lang="en-US" sz="1836" dirty="0">
                <a:solidFill>
                  <a:schemeClr val="bg1"/>
                </a:solidFill>
              </a:rPr>
              <a:t>GET https://micksearch.search.windows.net/indexes/micksearchindex/docs?api-version=2014-07-31-Preview</a:t>
            </a:r>
            <a:r>
              <a:rPr lang="en-US" sz="1836" b="1" dirty="0">
                <a:solidFill>
                  <a:schemeClr val="bg1"/>
                </a:solidFill>
              </a:rPr>
              <a:t>&amp;search=*&amp;$filter=geo.distance(location,geography'POINT(151.17 -33.53)') le 10 </a:t>
            </a:r>
          </a:p>
          <a:p>
            <a:r>
              <a:rPr lang="en-US" sz="1836" dirty="0">
                <a:solidFill>
                  <a:schemeClr val="bg1"/>
                </a:solidFill>
              </a:rPr>
              <a:t>Accept: application/</a:t>
            </a:r>
            <a:r>
              <a:rPr lang="en-US" sz="1836" dirty="0" err="1">
                <a:solidFill>
                  <a:schemeClr val="bg1"/>
                </a:solidFill>
              </a:rPr>
              <a:t>json</a:t>
            </a:r>
            <a:r>
              <a:rPr lang="en-US" sz="1836" dirty="0">
                <a:solidFill>
                  <a:schemeClr val="bg1"/>
                </a:solidFill>
              </a:rPr>
              <a:t> </a:t>
            </a:r>
          </a:p>
          <a:p>
            <a:r>
              <a:rPr lang="en-US" sz="1836" dirty="0" err="1">
                <a:solidFill>
                  <a:schemeClr val="bg1"/>
                </a:solidFill>
              </a:rPr>
              <a:t>api</a:t>
            </a:r>
            <a:r>
              <a:rPr lang="en-US" sz="1836" dirty="0">
                <a:solidFill>
                  <a:schemeClr val="bg1"/>
                </a:solidFill>
              </a:rPr>
              <a:t>-key: CA52E9EFAF506EF0C8DD521DDA5A1C87</a:t>
            </a:r>
          </a:p>
          <a:p>
            <a:endParaRPr lang="en-US" sz="1836" dirty="0">
              <a:solidFill>
                <a:schemeClr val="bg1"/>
              </a:solidFill>
            </a:endParaRPr>
          </a:p>
          <a:p>
            <a:r>
              <a:rPr lang="en-US" sz="1632" dirty="0">
                <a:solidFill>
                  <a:schemeClr val="bg1"/>
                </a:solidFill>
              </a:rPr>
              <a:t>{</a:t>
            </a:r>
          </a:p>
          <a:p>
            <a:r>
              <a:rPr lang="en-US" sz="1632" dirty="0">
                <a:solidFill>
                  <a:schemeClr val="bg1"/>
                </a:solidFill>
              </a:rPr>
              <a:t>  "@</a:t>
            </a:r>
            <a:r>
              <a:rPr lang="en-US" sz="1632" dirty="0" err="1">
                <a:solidFill>
                  <a:schemeClr val="bg1"/>
                </a:solidFill>
              </a:rPr>
              <a:t>odata.context</a:t>
            </a:r>
            <a:r>
              <a:rPr lang="en-US" sz="1632" dirty="0">
                <a:solidFill>
                  <a:schemeClr val="bg1"/>
                </a:solidFill>
              </a:rPr>
              <a:t>": "https://micksearch.search.windows.net/indexes('</a:t>
            </a:r>
            <a:r>
              <a:rPr lang="en-US" sz="1632" dirty="0" err="1">
                <a:solidFill>
                  <a:schemeClr val="bg1"/>
                </a:solidFill>
              </a:rPr>
              <a:t>micksearchindex</a:t>
            </a:r>
            <a:r>
              <a:rPr lang="en-US" sz="1632" dirty="0">
                <a:solidFill>
                  <a:schemeClr val="bg1"/>
                </a:solidFill>
              </a:rPr>
              <a:t>')/$</a:t>
            </a:r>
            <a:r>
              <a:rPr lang="en-US" sz="1632" dirty="0" err="1">
                <a:solidFill>
                  <a:schemeClr val="bg1"/>
                </a:solidFill>
              </a:rPr>
              <a:t>metadata#docs</a:t>
            </a:r>
            <a:r>
              <a:rPr lang="en-US" sz="1632" dirty="0">
                <a:solidFill>
                  <a:schemeClr val="bg1"/>
                </a:solidFill>
              </a:rPr>
              <a:t>(</a:t>
            </a:r>
            <a:r>
              <a:rPr lang="en-US" sz="1632" dirty="0" err="1">
                <a:solidFill>
                  <a:schemeClr val="bg1"/>
                </a:solidFill>
              </a:rPr>
              <a:t>beach,location,tags</a:t>
            </a:r>
            <a:r>
              <a:rPr lang="en-US" sz="1632" dirty="0">
                <a:solidFill>
                  <a:schemeClr val="bg1"/>
                </a:solidFill>
              </a:rPr>
              <a:t>)",</a:t>
            </a:r>
          </a:p>
          <a:p>
            <a:r>
              <a:rPr lang="en-US" sz="1632" dirty="0">
                <a:solidFill>
                  <a:schemeClr val="bg1"/>
                </a:solidFill>
              </a:rPr>
              <a:t>  "value": [</a:t>
            </a:r>
          </a:p>
          <a:p>
            <a:r>
              <a:rPr lang="en-US" sz="1632" dirty="0">
                <a:solidFill>
                  <a:schemeClr val="bg1"/>
                </a:solidFill>
              </a:rPr>
              <a:t>    {</a:t>
            </a:r>
          </a:p>
          <a:p>
            <a:r>
              <a:rPr lang="en-US" sz="1632" dirty="0">
                <a:solidFill>
                  <a:schemeClr val="bg1"/>
                </a:solidFill>
              </a:rPr>
              <a:t>      "@</a:t>
            </a:r>
            <a:r>
              <a:rPr lang="en-US" sz="1632" dirty="0" err="1">
                <a:solidFill>
                  <a:schemeClr val="bg1"/>
                </a:solidFill>
              </a:rPr>
              <a:t>search.score</a:t>
            </a:r>
            <a:r>
              <a:rPr lang="en-US" sz="1632" dirty="0">
                <a:solidFill>
                  <a:schemeClr val="bg1"/>
                </a:solidFill>
              </a:rPr>
              <a:t>": 2.4077828,</a:t>
            </a:r>
          </a:p>
          <a:p>
            <a:r>
              <a:rPr lang="en-US" sz="1632" dirty="0">
                <a:solidFill>
                  <a:schemeClr val="bg1"/>
                </a:solidFill>
              </a:rPr>
              <a:t>      "beach": "Bondi Beach",</a:t>
            </a:r>
          </a:p>
          <a:p>
            <a:r>
              <a:rPr lang="en-US" sz="1632" dirty="0">
                <a:solidFill>
                  <a:schemeClr val="bg1"/>
                </a:solidFill>
              </a:rPr>
              <a:t>      "location": {</a:t>
            </a:r>
          </a:p>
          <a:p>
            <a:r>
              <a:rPr lang="en-US" sz="1632" dirty="0">
                <a:solidFill>
                  <a:schemeClr val="bg1"/>
                </a:solidFill>
              </a:rPr>
              <a:t>        "type": "Point",</a:t>
            </a:r>
          </a:p>
          <a:p>
            <a:r>
              <a:rPr lang="en-US" sz="1632" dirty="0">
                <a:solidFill>
                  <a:schemeClr val="bg1"/>
                </a:solidFill>
              </a:rPr>
              <a:t>        "coordinates": [-33.53, 151.17 ],</a:t>
            </a:r>
          </a:p>
          <a:p>
            <a:r>
              <a:rPr lang="en-US" sz="1632" dirty="0">
                <a:solidFill>
                  <a:schemeClr val="bg1"/>
                </a:solidFill>
              </a:rPr>
              <a:t>        "</a:t>
            </a:r>
            <a:r>
              <a:rPr lang="en-US" sz="1632" dirty="0" err="1">
                <a:solidFill>
                  <a:schemeClr val="bg1"/>
                </a:solidFill>
              </a:rPr>
              <a:t>crs</a:t>
            </a:r>
            <a:r>
              <a:rPr lang="en-US" sz="1632" dirty="0">
                <a:solidFill>
                  <a:schemeClr val="bg1"/>
                </a:solidFill>
              </a:rPr>
              <a:t>": { "type": "name", "properties": { "name": "EPSG:4326"} }</a:t>
            </a:r>
          </a:p>
          <a:p>
            <a:r>
              <a:rPr lang="en-US" sz="1632" dirty="0">
                <a:solidFill>
                  <a:schemeClr val="bg1"/>
                </a:solidFill>
              </a:rPr>
              <a:t>      },</a:t>
            </a:r>
          </a:p>
          <a:p>
            <a:r>
              <a:rPr lang="en-US" sz="1632" dirty="0">
                <a:solidFill>
                  <a:schemeClr val="bg1"/>
                </a:solidFill>
              </a:rPr>
              <a:t>      "tags": [ "beach", "NSW" ]</a:t>
            </a:r>
          </a:p>
          <a:p>
            <a:r>
              <a:rPr lang="en-US" sz="1632" dirty="0">
                <a:solidFill>
                  <a:schemeClr val="bg1"/>
                </a:solidFill>
              </a:rPr>
              <a:t>    },...</a:t>
            </a:r>
          </a:p>
          <a:p>
            <a:r>
              <a:rPr lang="en-US" sz="1632" dirty="0">
                <a:solidFill>
                  <a:schemeClr val="bg1"/>
                </a:solidFill>
              </a:rPr>
              <a:t>  ]</a:t>
            </a:r>
          </a:p>
          <a:p>
            <a:r>
              <a:rPr lang="en-US" sz="1632" dirty="0">
                <a:solidFill>
                  <a:schemeClr val="bg1"/>
                </a:solidFill>
              </a:rPr>
              <a:t>}</a:t>
            </a:r>
          </a:p>
        </p:txBody>
      </p:sp>
      <p:sp>
        <p:nvSpPr>
          <p:cNvPr id="5" name="Title 4"/>
          <p:cNvSpPr>
            <a:spLocks noGrp="1"/>
          </p:cNvSpPr>
          <p:nvPr>
            <p:ph type="title"/>
          </p:nvPr>
        </p:nvSpPr>
        <p:spPr/>
        <p:txBody>
          <a:bodyPr/>
          <a:lstStyle/>
          <a:p>
            <a:r>
              <a:rPr lang="en-AU" dirty="0"/>
              <a:t>Search Documents (Azure Search API)</a:t>
            </a:r>
          </a:p>
        </p:txBody>
      </p:sp>
    </p:spTree>
    <p:extLst>
      <p:ext uri="{BB962C8B-B14F-4D97-AF65-F5344CB8AC3E}">
        <p14:creationId xmlns:p14="http://schemas.microsoft.com/office/powerpoint/2010/main" val="1574821378"/>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Azure Search In Action</a:t>
            </a:r>
            <a:endParaRPr lang="en-US" dirty="0"/>
          </a:p>
        </p:txBody>
      </p:sp>
    </p:spTree>
    <p:extLst>
      <p:ext uri="{BB962C8B-B14F-4D97-AF65-F5344CB8AC3E}">
        <p14:creationId xmlns:p14="http://schemas.microsoft.com/office/powerpoint/2010/main" val="427358115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Conclusion</a:t>
            </a:r>
            <a:endParaRPr lang="en-US" dirty="0"/>
          </a:p>
        </p:txBody>
      </p:sp>
      <p:sp>
        <p:nvSpPr>
          <p:cNvPr id="5" name="Text Placeholder 4"/>
          <p:cNvSpPr>
            <a:spLocks noGrp="1"/>
          </p:cNvSpPr>
          <p:nvPr>
            <p:ph type="body" sz="quarter" idx="10"/>
          </p:nvPr>
        </p:nvSpPr>
        <p:spPr>
          <a:xfrm>
            <a:off x="177478" y="2053083"/>
            <a:ext cx="11887200" cy="4628168"/>
          </a:xfrm>
        </p:spPr>
        <p:txBody>
          <a:bodyPr/>
          <a:lstStyle/>
          <a:p>
            <a:pPr marL="457200" indent="-457200">
              <a:buFont typeface="Arial" panose="020B0604020202020204" pitchFamily="34" charset="0"/>
              <a:buChar char="•"/>
            </a:pPr>
            <a:r>
              <a:rPr lang="en-AU" dirty="0"/>
              <a:t>Azure has produced many new ‘toys’ to play with.</a:t>
            </a:r>
          </a:p>
          <a:p>
            <a:pPr marL="457200" indent="-457200">
              <a:buFont typeface="Arial" panose="020B0604020202020204" pitchFamily="34" charset="0"/>
              <a:buChar char="•"/>
            </a:pPr>
            <a:r>
              <a:rPr lang="en-AU" dirty="0" smtClean="0"/>
              <a:t>Wrapping </a:t>
            </a:r>
            <a:r>
              <a:rPr lang="en-AU" dirty="0"/>
              <a:t>up we saw:</a:t>
            </a:r>
          </a:p>
          <a:p>
            <a:pPr lvl="3"/>
            <a:r>
              <a:rPr lang="en-AU" sz="2400" dirty="0" smtClean="0">
                <a:latin typeface="+mj-lt"/>
              </a:rPr>
              <a:t/>
            </a:r>
            <a:br>
              <a:rPr lang="en-AU" sz="2400" dirty="0" smtClean="0">
                <a:latin typeface="+mj-lt"/>
              </a:rPr>
            </a:br>
            <a:r>
              <a:rPr lang="en-AU" sz="2400" dirty="0" smtClean="0">
                <a:latin typeface="+mj-lt"/>
              </a:rPr>
              <a:t>Application </a:t>
            </a:r>
            <a:r>
              <a:rPr lang="en-AU" sz="2400" dirty="0">
                <a:latin typeface="+mj-lt"/>
              </a:rPr>
              <a:t>Insights</a:t>
            </a:r>
          </a:p>
          <a:p>
            <a:pPr lvl="3"/>
            <a:r>
              <a:rPr lang="en-AU" sz="2400" dirty="0">
                <a:latin typeface="+mj-lt"/>
              </a:rPr>
              <a:t>Service Bus - Event Hubs</a:t>
            </a:r>
          </a:p>
          <a:p>
            <a:pPr lvl="3"/>
            <a:r>
              <a:rPr lang="en-AU" sz="2400" dirty="0">
                <a:latin typeface="+mj-lt"/>
              </a:rPr>
              <a:t>Machine Learning</a:t>
            </a:r>
          </a:p>
          <a:p>
            <a:pPr lvl="3"/>
            <a:r>
              <a:rPr lang="en-AU" sz="2400" dirty="0">
                <a:latin typeface="+mj-lt"/>
              </a:rPr>
              <a:t>Document DB</a:t>
            </a:r>
          </a:p>
          <a:p>
            <a:pPr lvl="3"/>
            <a:r>
              <a:rPr lang="en-AU" sz="2400" dirty="0">
                <a:latin typeface="+mj-lt"/>
              </a:rPr>
              <a:t>Azure Search</a:t>
            </a:r>
          </a:p>
          <a:p>
            <a:endParaRPr lang="en-AU" dirty="0"/>
          </a:p>
        </p:txBody>
      </p:sp>
    </p:spTree>
    <p:extLst>
      <p:ext uri="{BB962C8B-B14F-4D97-AF65-F5344CB8AC3E}">
        <p14:creationId xmlns:p14="http://schemas.microsoft.com/office/powerpoint/2010/main" val="335503639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Q&amp;A</a:t>
            </a:r>
            <a:endParaRPr lang="en-US" dirty="0"/>
          </a:p>
        </p:txBody>
      </p:sp>
      <p:sp>
        <p:nvSpPr>
          <p:cNvPr id="5" name="Text Placeholder 4"/>
          <p:cNvSpPr>
            <a:spLocks noGrp="1"/>
          </p:cNvSpPr>
          <p:nvPr>
            <p:ph type="body" sz="quarter" idx="10"/>
          </p:nvPr>
        </p:nvSpPr>
        <p:spPr>
          <a:xfrm>
            <a:off x="177478" y="3251204"/>
            <a:ext cx="11887200" cy="2045153"/>
          </a:xfrm>
        </p:spPr>
        <p:txBody>
          <a:bodyPr/>
          <a:lstStyle/>
          <a:p>
            <a:r>
              <a:rPr lang="en-AU" dirty="0"/>
              <a:t>Thank you - &amp; let’s get chatting</a:t>
            </a:r>
          </a:p>
          <a:p>
            <a:r>
              <a:rPr lang="en-AU" dirty="0" smtClean="0"/>
              <a:t>mickb@breeze.net</a:t>
            </a:r>
            <a:endParaRPr lang="en-AU" dirty="0"/>
          </a:p>
          <a:p>
            <a:endParaRPr lang="en-AU" dirty="0"/>
          </a:p>
        </p:txBody>
      </p:sp>
    </p:spTree>
    <p:extLst>
      <p:ext uri="{BB962C8B-B14F-4D97-AF65-F5344CB8AC3E}">
        <p14:creationId xmlns:p14="http://schemas.microsoft.com/office/powerpoint/2010/main" val="117201748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54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8" name="Title 3"/>
          <p:cNvSpPr txBox="1">
            <a:spLocks/>
          </p:cNvSpPr>
          <p:nvPr/>
        </p:nvSpPr>
        <p:spPr>
          <a:xfrm>
            <a:off x="236706" y="3720996"/>
            <a:ext cx="3241694" cy="889471"/>
          </a:xfrm>
          <a:prstGeom prst="rect">
            <a:avLst/>
          </a:prstGeom>
        </p:spPr>
        <p:txBody>
          <a:bodyPr vert="horz" wrap="square" lIns="149217" tIns="93260" rIns="149217" bIns="93260" rtlCol="0" anchor="ctr">
            <a:noAutofit/>
          </a:bodyPr>
          <a:lstStyle>
            <a:lvl1pPr algn="l" defTabSz="914180" rtl="0" eaLnBrk="1" latinLnBrk="0" hangingPunct="1">
              <a:lnSpc>
                <a:spcPts val="6175"/>
              </a:lnSpc>
              <a:spcBef>
                <a:spcPct val="0"/>
              </a:spcBef>
              <a:buNone/>
              <a:defRPr lang="en-US" sz="5293" b="0" kern="1200" cap="none" spc="-100" baseline="0">
                <a:ln w="3175">
                  <a:noFill/>
                </a:ln>
                <a:solidFill>
                  <a:schemeClr val="bg1"/>
                </a:solidFill>
                <a:effectLst/>
                <a:latin typeface="+mj-lt"/>
                <a:ea typeface="+mn-ea"/>
                <a:cs typeface="Segoe UI" pitchFamily="34" charset="0"/>
              </a:defRPr>
            </a:lvl1pPr>
          </a:lstStyle>
          <a:p>
            <a:pPr>
              <a:lnSpc>
                <a:spcPct val="100000"/>
              </a:lnSpc>
            </a:pPr>
            <a:r>
              <a:rPr lang="en-US" altLang="ja-JP" sz="4895" dirty="0">
                <a:solidFill>
                  <a:schemeClr val="tx1"/>
                </a:solidFill>
                <a:ea typeface="メイリオ" pitchFamily="50" charset="-128"/>
                <a:cs typeface="Segoe UI Light" panose="020B0502040204020203" pitchFamily="34" charset="0"/>
              </a:rPr>
              <a:t>Azure footprint</a:t>
            </a:r>
            <a:endParaRPr lang="en-US" sz="4895" dirty="0">
              <a:solidFill>
                <a:schemeClr val="tx1"/>
              </a:solidFill>
              <a:ea typeface="メイリオ" pitchFamily="50" charset="-128"/>
              <a:cs typeface="Segoe UI Light" panose="020B0502040204020203" pitchFamily="34" charset="0"/>
            </a:endParaRPr>
          </a:p>
        </p:txBody>
      </p:sp>
      <p:grpSp>
        <p:nvGrpSpPr>
          <p:cNvPr id="1239" name="Group 1238"/>
          <p:cNvGrpSpPr/>
          <p:nvPr/>
        </p:nvGrpSpPr>
        <p:grpSpPr>
          <a:xfrm>
            <a:off x="438800" y="294779"/>
            <a:ext cx="11370679" cy="6339096"/>
            <a:chOff x="395371" y="1139688"/>
            <a:chExt cx="8399866" cy="4651514"/>
          </a:xfrm>
          <a:solidFill>
            <a:srgbClr val="00B0F0"/>
          </a:solidFill>
        </p:grpSpPr>
        <p:sp>
          <p:nvSpPr>
            <p:cNvPr id="1240"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1"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2"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3"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4"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5"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6"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7"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8"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49"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0"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1"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2"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3"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4"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5"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6"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7"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8"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59"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0"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1"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2"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3"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4"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5"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6"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7"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8"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69"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0"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1"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2"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3"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4"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5"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6"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7"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8"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79"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0"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1"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2"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3"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4"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5"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6"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7"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8"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89"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0"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1"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2"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3"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4"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5"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6"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7"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8"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299"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0"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1"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2"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3"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4"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5"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6"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7"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8"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09"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0"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1"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2"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3"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4"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5"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6"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7"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8"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19"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0"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1"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2"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3"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4"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5"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6"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7"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8"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29"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0"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1"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2"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3"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4"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5"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6"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7"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8"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39"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0"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1"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2"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3"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4"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5"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6"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7"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8"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49"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0"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1"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2"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3"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4"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5"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6"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7"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8"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59"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0"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1"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2"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3"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4"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5"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6"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7"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8"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69"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0"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1"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2"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3"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4"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5"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6"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7"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8"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79"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0"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1"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2"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3"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4"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5"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6"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7"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8"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89"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0"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1"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2"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3"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4"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5"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6"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7"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8"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399"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0"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1"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2"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3"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4"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5"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6"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7"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8"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09"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0"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1"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2"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3"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4"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5"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6"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7"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8"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19"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0"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1"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2"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3"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4"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5"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6"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7"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8"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29"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0"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1"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2"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3"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4"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5"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6"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7"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8"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39"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0"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1"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2"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3"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4"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5"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6"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7"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8"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49"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0"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1"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2"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3"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4"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5"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6"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7"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8"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59"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0"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1"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2"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3"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4"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5"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6"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7"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8"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69"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0"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1"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2"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3"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4"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5"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6"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7"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8"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79"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0"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1"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2"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3"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4"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5"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6"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7"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8"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89"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0"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1"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2"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3"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4"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5"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6"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7"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8"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499"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0"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1"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2"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3"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4"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5"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6"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7"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8"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09"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0"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1"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2"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3"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4"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5"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6"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7"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8"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19"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0"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1"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2"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3"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4"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5"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6"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7"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8"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29"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0"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1"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2"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3"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4"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5"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6"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7"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8"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39"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0"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1"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2"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3"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4"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5"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6"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7"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8"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49"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0"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1"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2"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3"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4"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5"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6"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7"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8"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59"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0"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1"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2"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3"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4"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5"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6"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7"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8"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69"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0"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1"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2"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3"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4"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5"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6"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7"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8"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79"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0"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1"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2"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3"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4"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5"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6"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7"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8"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89"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0"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1591"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2"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3"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4"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595"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6"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7"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8"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599"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0"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1"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2"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3"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4"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5"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6"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7"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8"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09"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0"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1"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2"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3"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4"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5"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6"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7"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8"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19"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0"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1"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2"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3"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4"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5"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6"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7"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8"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29"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0"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1"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2"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3"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4"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5"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6"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7"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8"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39"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42752">
                <a:defRPr/>
              </a:pPr>
              <a:endParaRPr lang="en-US" sz="2447" kern="0" dirty="0">
                <a:solidFill>
                  <a:srgbClr val="292929"/>
                </a:solidFill>
              </a:endParaRPr>
            </a:p>
          </p:txBody>
        </p:sp>
        <p:sp>
          <p:nvSpPr>
            <p:cNvPr id="1640"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1"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2"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3"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4"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5"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6"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7"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8"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49"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0"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1"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2"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3"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4"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5"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6"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7"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8"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59"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0"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1"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2"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3"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4"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5"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6"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7"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8"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69"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0"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1"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2"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3"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4"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5"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6"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7"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8"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79"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0"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1"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2"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3"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4"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5"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6"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7"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8"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89"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0"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1"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2"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3"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4"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5"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6"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7"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8"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699"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0"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1"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2"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3"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4"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5"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6"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7"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8"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09"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0"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1"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2"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3"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4"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5"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6"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7"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8"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19"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0"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1"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2"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3"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4"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5"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6"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7"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8"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29"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0"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1"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2"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3"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4"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5"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6"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7"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8"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39"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0"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741"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2"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3"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4"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5"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6"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7"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8"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49"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0"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1"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2"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3"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4"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5"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6"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7"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8"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59"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0"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1"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2"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3"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4"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5"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6"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7"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8"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69"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0"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1"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2"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3"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4"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5"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6"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7"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8"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79"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0"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1"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2"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3"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784"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5"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6"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7"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8"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89"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0"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1"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2"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3"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4"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5"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6"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7"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8"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799"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0"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1"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2"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3"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4"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5"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6"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7"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8"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09"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0"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1"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2"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3"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4"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5"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6"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7"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8"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19"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0"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1"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2"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3"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4"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5"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6"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7"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8"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29"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0"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1"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2"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3"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4"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835"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6"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7"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8"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39"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0"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1"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2"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3"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4"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5"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6"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7"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8"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49"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0"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1"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2"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3"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4"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5"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6"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7"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8"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59"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0"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1"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862"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3"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4"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5"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6"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7"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8"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69"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0"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1"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2"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3"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4"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5"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6"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7"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8"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79"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0"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1"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2"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3"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4"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5"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6"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7"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8"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89"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0"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1"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2"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3"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4"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5"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6"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7"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8"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899"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0"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1"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2"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3"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4"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5"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6"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7"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8"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09"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0"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1"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2"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3"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4"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5"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6"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7"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8"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19"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0"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1"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2"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3"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4"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5"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6"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7"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8"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29"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0"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1"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2"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3"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4"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5"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6"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7"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8"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39"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0"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1"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2"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3"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4"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5"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6"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7"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8"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49"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0"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1"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2"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3"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4"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5"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6"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7"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58"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959"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0"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1"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2"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3"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4"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5"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6"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7"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8"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69"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0"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1"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2"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3"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4"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5"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6"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7"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1978"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79"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0"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1"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2"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3"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4"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5"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6"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7"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8"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89"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0"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1"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2"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3"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4"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5"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6"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7"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8"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1999"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0"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1"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2"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3"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4"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5"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6"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7"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8"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09"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0"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1"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2"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3"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4"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5"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6"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7"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8"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19"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0"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1"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2"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3"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4"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5"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6"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7"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8"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29"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0"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1"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2"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3"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4"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5"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6"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7"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8"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39"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0"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1"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2"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3"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4"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5"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6"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7"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8"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49"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0"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1"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2"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3"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4"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5"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6"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7"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8"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59"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0"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1"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2"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3"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4"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5"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6"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7"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8"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69"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0"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1"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2"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3"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4"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5"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6"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7"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8"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79"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0"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1"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2"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3"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4"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5"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6"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7"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8"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89"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0"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1"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2"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3"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4"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5"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6"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7"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8"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099"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0"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1"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2"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3"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4"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5"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6"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7"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8"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09"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0"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1"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2"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3"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4"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5"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6"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7"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8"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19"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0"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1"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2"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3"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4"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5"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6"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7"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8"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29"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0"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1"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2"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3"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4"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5"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6"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7"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8"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39"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0"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1"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2"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3"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4"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5"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6"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7"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8"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49"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0"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1"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2"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3"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4"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5"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6"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7"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8"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59"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0"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1"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2"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3"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2164"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5"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6"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7"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8"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69"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0"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1"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2"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3"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4"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5"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6"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7"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8"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79"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0"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1"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2"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3"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4"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5"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6"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7"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8"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89"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0"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1"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2"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3"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4"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5"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6"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7"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8"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199"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0"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1"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2"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3"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4"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5"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6"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7"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8"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09"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0"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1"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2"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3"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4"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5"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6"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7"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8"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19"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0"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1"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2"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3"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4"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5"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6"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7"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8"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29"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0"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1"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2"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3"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4"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5"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6"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7"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8"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39"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0"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1"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2"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3"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2244"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5"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6"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7"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8"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49"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0"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1"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2"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3"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4"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5"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6"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7"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8"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59"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0"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1"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2"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3"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4"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5"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6"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7"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8"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69"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0"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1"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2"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3"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4"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5"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6"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7"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8"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79"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0"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1"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2"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3"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4"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5"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6"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7"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8"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89"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0"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1"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2"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3"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4"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5"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6"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7"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8"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299"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0"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1"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2"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2303"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4"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5"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6"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7"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8"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09"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0"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1"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2"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3"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4"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5"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6"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7"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8"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19"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0"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1"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2"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3"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4"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5"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6"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7"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8"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29"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0"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1"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2"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3"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4"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5"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6"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7"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8"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39"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0"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1"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2"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3"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4"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5"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6"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7"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8"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49"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0"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1"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2"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3"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4"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5"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6"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7"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8"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59"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0"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1"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2"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3"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4"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5"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6"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7"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8"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69"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0"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1"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2"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3"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4"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5"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6"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7"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8"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79"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0"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1"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2"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3"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4"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5"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6"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7"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8"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89"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0"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1"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2"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3"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4"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5"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6"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7"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8"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399"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0"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1"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2"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3"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4"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5"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6"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7"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8"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09"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0"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1"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42752">
                <a:defRPr/>
              </a:pPr>
              <a:endParaRPr lang="en-US" sz="2447" kern="0">
                <a:solidFill>
                  <a:srgbClr val="292929"/>
                </a:solidFill>
              </a:endParaRPr>
            </a:p>
          </p:txBody>
        </p:sp>
        <p:sp>
          <p:nvSpPr>
            <p:cNvPr id="2412"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3"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4"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5"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6"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7"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8"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19"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0"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1"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2"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3"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4"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5"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6"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7"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8"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29"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0"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1"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2"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3"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4"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5"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6"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7"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8"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39"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0"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1"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2"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3"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4"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5"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6"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7"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8"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49"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0"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1"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2"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3"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sp>
          <p:nvSpPr>
            <p:cNvPr id="2454"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42752">
                <a:defRPr/>
              </a:pPr>
              <a:endParaRPr lang="en-US" sz="2447" kern="0">
                <a:solidFill>
                  <a:srgbClr val="292929"/>
                </a:solidFill>
              </a:endParaRPr>
            </a:p>
          </p:txBody>
        </p:sp>
      </p:grpSp>
      <p:sp>
        <p:nvSpPr>
          <p:cNvPr id="2456" name="Oval 2455"/>
          <p:cNvSpPr/>
          <p:nvPr/>
        </p:nvSpPr>
        <p:spPr bwMode="auto">
          <a:xfrm>
            <a:off x="1792900" y="2281023"/>
            <a:ext cx="441094" cy="444069"/>
          </a:xfrm>
          <a:prstGeom prst="ellipse">
            <a:avLst/>
          </a:prstGeom>
          <a:solidFill>
            <a:srgbClr val="92D050">
              <a:alpha val="80000"/>
            </a:srgbClr>
          </a:solidFill>
          <a:ln w="3175" cap="flat" cmpd="sng" algn="ctr">
            <a:solidFill>
              <a:schemeClr val="tx1">
                <a:alpha val="60000"/>
              </a:schemeClr>
            </a:solid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243" kern="0" dirty="0">
              <a:gradFill>
                <a:gsLst>
                  <a:gs pos="0">
                    <a:srgbClr val="FFFFFF"/>
                  </a:gs>
                  <a:gs pos="100000">
                    <a:srgbClr val="FFFFFF"/>
                  </a:gs>
                </a:gsLst>
                <a:lin ang="5400000" scaled="0"/>
              </a:gradFill>
              <a:latin typeface="Segoe UI"/>
            </a:endParaRPr>
          </a:p>
        </p:txBody>
      </p:sp>
      <p:sp>
        <p:nvSpPr>
          <p:cNvPr id="2457" name="Oval 2456"/>
          <p:cNvSpPr/>
          <p:nvPr/>
        </p:nvSpPr>
        <p:spPr bwMode="auto">
          <a:xfrm>
            <a:off x="2984082" y="1946687"/>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243" kern="0" dirty="0">
              <a:gradFill>
                <a:gsLst>
                  <a:gs pos="0">
                    <a:srgbClr val="FFFFFF"/>
                  </a:gs>
                  <a:gs pos="100000">
                    <a:srgbClr val="FFFFFF"/>
                  </a:gs>
                </a:gsLst>
                <a:lin ang="5400000" scaled="0"/>
              </a:gradFill>
              <a:latin typeface="Segoe UI"/>
            </a:endParaRPr>
          </a:p>
        </p:txBody>
      </p:sp>
      <p:sp>
        <p:nvSpPr>
          <p:cNvPr id="2458" name="Oval 2457"/>
          <p:cNvSpPr/>
          <p:nvPr/>
        </p:nvSpPr>
        <p:spPr bwMode="auto">
          <a:xfrm>
            <a:off x="2348034" y="2745110"/>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243" kern="0" dirty="0">
              <a:gradFill>
                <a:gsLst>
                  <a:gs pos="0">
                    <a:srgbClr val="FFFFFF"/>
                  </a:gs>
                  <a:gs pos="100000">
                    <a:srgbClr val="FFFFFF"/>
                  </a:gs>
                </a:gsLst>
                <a:lin ang="5400000" scaled="0"/>
              </a:gradFill>
              <a:latin typeface="Segoe UI"/>
            </a:endParaRPr>
          </a:p>
        </p:txBody>
      </p:sp>
      <p:sp>
        <p:nvSpPr>
          <p:cNvPr id="2459" name="Oval 2458"/>
          <p:cNvSpPr/>
          <p:nvPr/>
        </p:nvSpPr>
        <p:spPr bwMode="auto">
          <a:xfrm>
            <a:off x="5921283" y="1771401"/>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243" kern="0" dirty="0">
              <a:gradFill>
                <a:gsLst>
                  <a:gs pos="0">
                    <a:srgbClr val="FFFFFF"/>
                  </a:gs>
                  <a:gs pos="100000">
                    <a:srgbClr val="FFFFFF"/>
                  </a:gs>
                </a:gsLst>
                <a:lin ang="5400000" scaled="0"/>
              </a:gradFill>
              <a:latin typeface="Segoe UI"/>
            </a:endParaRPr>
          </a:p>
        </p:txBody>
      </p:sp>
      <p:sp>
        <p:nvSpPr>
          <p:cNvPr id="2460" name="Oval 2459"/>
          <p:cNvSpPr/>
          <p:nvPr/>
        </p:nvSpPr>
        <p:spPr bwMode="auto">
          <a:xfrm>
            <a:off x="5450343" y="1738438"/>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243" kern="0" dirty="0">
              <a:gradFill>
                <a:gsLst>
                  <a:gs pos="0">
                    <a:srgbClr val="FFFFFF"/>
                  </a:gs>
                  <a:gs pos="100000">
                    <a:srgbClr val="FFFFFF"/>
                  </a:gs>
                </a:gsLst>
                <a:lin ang="5400000" scaled="0"/>
              </a:gradFill>
              <a:latin typeface="Segoe UI"/>
            </a:endParaRPr>
          </a:p>
        </p:txBody>
      </p:sp>
      <p:sp>
        <p:nvSpPr>
          <p:cNvPr id="2461" name="Oval 2460"/>
          <p:cNvSpPr/>
          <p:nvPr/>
        </p:nvSpPr>
        <p:spPr bwMode="auto">
          <a:xfrm>
            <a:off x="9544708" y="3026326"/>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2" name="Oval 2461"/>
          <p:cNvSpPr/>
          <p:nvPr/>
        </p:nvSpPr>
        <p:spPr bwMode="auto">
          <a:xfrm>
            <a:off x="8964704" y="4004786"/>
            <a:ext cx="441094" cy="444069"/>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3" name="Oval 2462"/>
          <p:cNvSpPr/>
          <p:nvPr/>
        </p:nvSpPr>
        <p:spPr bwMode="auto">
          <a:xfrm>
            <a:off x="10233650" y="4875385"/>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4" name="Oval 2463"/>
          <p:cNvSpPr/>
          <p:nvPr/>
        </p:nvSpPr>
        <p:spPr bwMode="auto">
          <a:xfrm>
            <a:off x="10416071" y="5511558"/>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5" name="Oval 2464"/>
          <p:cNvSpPr/>
          <p:nvPr/>
        </p:nvSpPr>
        <p:spPr bwMode="auto">
          <a:xfrm>
            <a:off x="10195523" y="2554601"/>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6" name="Oval 2465"/>
          <p:cNvSpPr/>
          <p:nvPr/>
        </p:nvSpPr>
        <p:spPr bwMode="auto">
          <a:xfrm>
            <a:off x="10195523" y="2257660"/>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7" name="Oval 2466"/>
          <p:cNvSpPr/>
          <p:nvPr/>
        </p:nvSpPr>
        <p:spPr bwMode="auto">
          <a:xfrm>
            <a:off x="9403667" y="1979850"/>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8" name="Oval 2467"/>
          <p:cNvSpPr/>
          <p:nvPr/>
        </p:nvSpPr>
        <p:spPr bwMode="auto">
          <a:xfrm>
            <a:off x="9113596" y="2776636"/>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69" name="Oval 2468"/>
          <p:cNvSpPr/>
          <p:nvPr/>
        </p:nvSpPr>
        <p:spPr bwMode="auto">
          <a:xfrm>
            <a:off x="2888997" y="2417120"/>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70" name="Oval 2469"/>
          <p:cNvSpPr/>
          <p:nvPr/>
        </p:nvSpPr>
        <p:spPr bwMode="auto">
          <a:xfrm>
            <a:off x="3460306" y="2257660"/>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471" name="Oval 2470"/>
          <p:cNvSpPr/>
          <p:nvPr/>
        </p:nvSpPr>
        <p:spPr bwMode="auto">
          <a:xfrm>
            <a:off x="4351893" y="4597238"/>
            <a:ext cx="441095" cy="444070"/>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3219" tIns="46609" rIns="93219" bIns="46609" numCol="1" rtlCol="0" anchor="ctr" anchorCtr="0" compatLnSpc="1">
            <a:prstTxWarp prst="textNoShape">
              <a:avLst/>
            </a:prstTxWarp>
          </a:bodyPr>
          <a:lstStyle/>
          <a:p>
            <a:pPr algn="ctr" defTabSz="931920" fontAlgn="base">
              <a:spcBef>
                <a:spcPct val="0"/>
              </a:spcBef>
              <a:spcAft>
                <a:spcPct val="0"/>
              </a:spcAft>
              <a:defRPr/>
            </a:pPr>
            <a:endParaRPr lang="en-US" sz="2447" kern="0" dirty="0">
              <a:solidFill>
                <a:srgbClr val="FFFFFF"/>
              </a:solidFill>
              <a:latin typeface="Segoe UI"/>
            </a:endParaRPr>
          </a:p>
        </p:txBody>
      </p:sp>
      <p:sp>
        <p:nvSpPr>
          <p:cNvPr id="2" name="TextBox 1"/>
          <p:cNvSpPr txBox="1"/>
          <p:nvPr/>
        </p:nvSpPr>
        <p:spPr>
          <a:xfrm>
            <a:off x="-17363" y="81208"/>
            <a:ext cx="12452955" cy="973494"/>
          </a:xfrm>
          <a:prstGeom prst="rect">
            <a:avLst/>
          </a:prstGeom>
          <a:noFill/>
          <a:effectLst>
            <a:outerShdw blurRad="50800" dist="38100" dir="2700000" algn="tl" rotWithShape="0">
              <a:prstClr val="black">
                <a:alpha val="40000"/>
              </a:prstClr>
            </a:outerShdw>
          </a:effectLst>
        </p:spPr>
        <p:txBody>
          <a:bodyPr wrap="square" rtlCol="0" anchor="ctr">
            <a:noAutofit/>
          </a:bodyPr>
          <a:lstStyle/>
          <a:p>
            <a:pPr algn="ctr"/>
            <a:r>
              <a:rPr lang="en-US" sz="5400" dirty="0">
                <a:latin typeface="+mj-lt"/>
              </a:rPr>
              <a:t>16 regions worldwide in 2014</a:t>
            </a:r>
          </a:p>
        </p:txBody>
      </p:sp>
    </p:spTree>
    <p:extLst>
      <p:ext uri="{BB962C8B-B14F-4D97-AF65-F5344CB8AC3E}">
        <p14:creationId xmlns:p14="http://schemas.microsoft.com/office/powerpoint/2010/main" val="169175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56"/>
                                        </p:tgtEl>
                                        <p:attrNameLst>
                                          <p:attrName>style.visibility</p:attrName>
                                        </p:attrNameLst>
                                      </p:cBhvr>
                                      <p:to>
                                        <p:strVal val="visible"/>
                                      </p:to>
                                    </p:set>
                                    <p:animEffect transition="in" filter="fade">
                                      <p:cBhvr>
                                        <p:cTn id="7" dur="250"/>
                                        <p:tgtEl>
                                          <p:spTgt spid="2456"/>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2457"/>
                                        </p:tgtEl>
                                        <p:attrNameLst>
                                          <p:attrName>style.visibility</p:attrName>
                                        </p:attrNameLst>
                                      </p:cBhvr>
                                      <p:to>
                                        <p:strVal val="visible"/>
                                      </p:to>
                                    </p:set>
                                    <p:animEffect transition="in" filter="fade">
                                      <p:cBhvr>
                                        <p:cTn id="10" dur="250"/>
                                        <p:tgtEl>
                                          <p:spTgt spid="245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2458"/>
                                        </p:tgtEl>
                                        <p:attrNameLst>
                                          <p:attrName>style.visibility</p:attrName>
                                        </p:attrNameLst>
                                      </p:cBhvr>
                                      <p:to>
                                        <p:strVal val="visible"/>
                                      </p:to>
                                    </p:set>
                                    <p:animEffect transition="in" filter="fade">
                                      <p:cBhvr>
                                        <p:cTn id="13" dur="250"/>
                                        <p:tgtEl>
                                          <p:spTgt spid="245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459"/>
                                        </p:tgtEl>
                                        <p:attrNameLst>
                                          <p:attrName>style.visibility</p:attrName>
                                        </p:attrNameLst>
                                      </p:cBhvr>
                                      <p:to>
                                        <p:strVal val="visible"/>
                                      </p:to>
                                    </p:set>
                                    <p:animEffect transition="in" filter="fade">
                                      <p:cBhvr>
                                        <p:cTn id="16" dur="250"/>
                                        <p:tgtEl>
                                          <p:spTgt spid="2459"/>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2460"/>
                                        </p:tgtEl>
                                        <p:attrNameLst>
                                          <p:attrName>style.visibility</p:attrName>
                                        </p:attrNameLst>
                                      </p:cBhvr>
                                      <p:to>
                                        <p:strVal val="visible"/>
                                      </p:to>
                                    </p:set>
                                    <p:animEffect transition="in" filter="fade">
                                      <p:cBhvr>
                                        <p:cTn id="19" dur="250"/>
                                        <p:tgtEl>
                                          <p:spTgt spid="2460"/>
                                        </p:tgtEl>
                                      </p:cBhvr>
                                    </p:animEffect>
                                  </p:childTnLst>
                                </p:cTn>
                              </p:par>
                              <p:par>
                                <p:cTn id="20" presetID="10" presetClass="entr" presetSubtype="0" fill="hold" grpId="0" nodeType="withEffect">
                                  <p:stCondLst>
                                    <p:cond delay="350"/>
                                  </p:stCondLst>
                                  <p:childTnLst>
                                    <p:set>
                                      <p:cBhvr>
                                        <p:cTn id="21" dur="1" fill="hold">
                                          <p:stCondLst>
                                            <p:cond delay="0"/>
                                          </p:stCondLst>
                                        </p:cTn>
                                        <p:tgtEl>
                                          <p:spTgt spid="2461"/>
                                        </p:tgtEl>
                                        <p:attrNameLst>
                                          <p:attrName>style.visibility</p:attrName>
                                        </p:attrNameLst>
                                      </p:cBhvr>
                                      <p:to>
                                        <p:strVal val="visible"/>
                                      </p:to>
                                    </p:set>
                                    <p:animEffect transition="in" filter="fade">
                                      <p:cBhvr>
                                        <p:cTn id="22" dur="250"/>
                                        <p:tgtEl>
                                          <p:spTgt spid="2461"/>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2462"/>
                                        </p:tgtEl>
                                        <p:attrNameLst>
                                          <p:attrName>style.visibility</p:attrName>
                                        </p:attrNameLst>
                                      </p:cBhvr>
                                      <p:to>
                                        <p:strVal val="visible"/>
                                      </p:to>
                                    </p:set>
                                    <p:animEffect transition="in" filter="fade">
                                      <p:cBhvr>
                                        <p:cTn id="25" dur="250"/>
                                        <p:tgtEl>
                                          <p:spTgt spid="246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463"/>
                                        </p:tgtEl>
                                        <p:attrNameLst>
                                          <p:attrName>style.visibility</p:attrName>
                                        </p:attrNameLst>
                                      </p:cBhvr>
                                      <p:to>
                                        <p:strVal val="visible"/>
                                      </p:to>
                                    </p:set>
                                    <p:animEffect transition="in" filter="fade">
                                      <p:cBhvr>
                                        <p:cTn id="28" dur="250"/>
                                        <p:tgtEl>
                                          <p:spTgt spid="2463"/>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464"/>
                                        </p:tgtEl>
                                        <p:attrNameLst>
                                          <p:attrName>style.visibility</p:attrName>
                                        </p:attrNameLst>
                                      </p:cBhvr>
                                      <p:to>
                                        <p:strVal val="visible"/>
                                      </p:to>
                                    </p:set>
                                    <p:animEffect transition="in" filter="fade">
                                      <p:cBhvr>
                                        <p:cTn id="31" dur="250"/>
                                        <p:tgtEl>
                                          <p:spTgt spid="246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465"/>
                                        </p:tgtEl>
                                        <p:attrNameLst>
                                          <p:attrName>style.visibility</p:attrName>
                                        </p:attrNameLst>
                                      </p:cBhvr>
                                      <p:to>
                                        <p:strVal val="visible"/>
                                      </p:to>
                                    </p:set>
                                    <p:animEffect transition="in" filter="fade">
                                      <p:cBhvr>
                                        <p:cTn id="34" dur="250"/>
                                        <p:tgtEl>
                                          <p:spTgt spid="246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466"/>
                                        </p:tgtEl>
                                        <p:attrNameLst>
                                          <p:attrName>style.visibility</p:attrName>
                                        </p:attrNameLst>
                                      </p:cBhvr>
                                      <p:to>
                                        <p:strVal val="visible"/>
                                      </p:to>
                                    </p:set>
                                    <p:animEffect transition="in" filter="fade">
                                      <p:cBhvr>
                                        <p:cTn id="37" dur="250"/>
                                        <p:tgtEl>
                                          <p:spTgt spid="2466"/>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67"/>
                                        </p:tgtEl>
                                        <p:attrNameLst>
                                          <p:attrName>style.visibility</p:attrName>
                                        </p:attrNameLst>
                                      </p:cBhvr>
                                      <p:to>
                                        <p:strVal val="visible"/>
                                      </p:to>
                                    </p:set>
                                    <p:animEffect transition="in" filter="fade">
                                      <p:cBhvr>
                                        <p:cTn id="40" dur="250"/>
                                        <p:tgtEl>
                                          <p:spTgt spid="246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468"/>
                                        </p:tgtEl>
                                        <p:attrNameLst>
                                          <p:attrName>style.visibility</p:attrName>
                                        </p:attrNameLst>
                                      </p:cBhvr>
                                      <p:to>
                                        <p:strVal val="visible"/>
                                      </p:to>
                                    </p:set>
                                    <p:animEffect transition="in" filter="fade">
                                      <p:cBhvr>
                                        <p:cTn id="43" dur="250"/>
                                        <p:tgtEl>
                                          <p:spTgt spid="2468"/>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469"/>
                                        </p:tgtEl>
                                        <p:attrNameLst>
                                          <p:attrName>style.visibility</p:attrName>
                                        </p:attrNameLst>
                                      </p:cBhvr>
                                      <p:to>
                                        <p:strVal val="visible"/>
                                      </p:to>
                                    </p:set>
                                    <p:animEffect transition="in" filter="fade">
                                      <p:cBhvr>
                                        <p:cTn id="46" dur="250"/>
                                        <p:tgtEl>
                                          <p:spTgt spid="2469"/>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470"/>
                                        </p:tgtEl>
                                        <p:attrNameLst>
                                          <p:attrName>style.visibility</p:attrName>
                                        </p:attrNameLst>
                                      </p:cBhvr>
                                      <p:to>
                                        <p:strVal val="visible"/>
                                      </p:to>
                                    </p:set>
                                    <p:animEffect transition="in" filter="fade">
                                      <p:cBhvr>
                                        <p:cTn id="49" dur="250"/>
                                        <p:tgtEl>
                                          <p:spTgt spid="247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471"/>
                                        </p:tgtEl>
                                        <p:attrNameLst>
                                          <p:attrName>style.visibility</p:attrName>
                                        </p:attrNameLst>
                                      </p:cBhvr>
                                      <p:to>
                                        <p:strVal val="visible"/>
                                      </p:to>
                                    </p:set>
                                    <p:animEffect transition="in" filter="fade">
                                      <p:cBhvr>
                                        <p:cTn id="52" dur="250"/>
                                        <p:tgtEl>
                                          <p:spTgt spid="2471"/>
                                        </p:tgtEl>
                                      </p:cBhvr>
                                    </p:animEffect>
                                  </p:childTnLst>
                                </p:cTn>
                              </p:par>
                            </p:childTnLst>
                          </p:cTn>
                        </p:par>
                        <p:par>
                          <p:cTn id="53" fill="hold">
                            <p:stCondLst>
                              <p:cond delay="750"/>
                            </p:stCondLst>
                            <p:childTnLst>
                              <p:par>
                                <p:cTn id="54" presetID="12" presetClass="entr" presetSubtype="1"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p:tgtEl>
                                          <p:spTgt spid="2"/>
                                        </p:tgtEl>
                                        <p:attrNameLst>
                                          <p:attrName>ppt_y</p:attrName>
                                        </p:attrNameLst>
                                      </p:cBhvr>
                                      <p:tavLst>
                                        <p:tav tm="0">
                                          <p:val>
                                            <p:strVal val="#ppt_y-#ppt_h*1.125000"/>
                                          </p:val>
                                        </p:tav>
                                        <p:tav tm="100000">
                                          <p:val>
                                            <p:strVal val="#ppt_y"/>
                                          </p:val>
                                        </p:tav>
                                      </p:tavLst>
                                    </p:anim>
                                    <p:animEffect transition="in" filter="wipe(down)">
                                      <p:cBhvr>
                                        <p:cTn id="5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6" grpId="0" animBg="1"/>
      <p:bldP spid="2457" grpId="0" animBg="1"/>
      <p:bldP spid="2458" grpId="0" animBg="1"/>
      <p:bldP spid="2459" grpId="0" animBg="1"/>
      <p:bldP spid="2460" grpId="0" animBg="1"/>
      <p:bldP spid="2461" grpId="0" animBg="1"/>
      <p:bldP spid="2462" grpId="0" animBg="1"/>
      <p:bldP spid="2463" grpId="0" animBg="1"/>
      <p:bldP spid="2464" grpId="0" animBg="1"/>
      <p:bldP spid="2465" grpId="0" animBg="1"/>
      <p:bldP spid="2466" grpId="0" animBg="1"/>
      <p:bldP spid="2467" grpId="0" animBg="1"/>
      <p:bldP spid="2468" grpId="0" animBg="1"/>
      <p:bldP spid="2469" grpId="0" animBg="1"/>
      <p:bldP spid="2470" grpId="0" animBg="1"/>
      <p:bldP spid="2471"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71718" y="721237"/>
            <a:ext cx="3859306" cy="2454594"/>
            <a:chOff x="69453" y="707159"/>
            <a:chExt cx="3783977" cy="2406683"/>
          </a:xfrm>
        </p:grpSpPr>
        <p:sp>
          <p:nvSpPr>
            <p:cNvPr id="13" name="TextBox 12"/>
            <p:cNvSpPr txBox="1"/>
            <p:nvPr/>
          </p:nvSpPr>
          <p:spPr>
            <a:xfrm>
              <a:off x="339183" y="2707577"/>
              <a:ext cx="3514247" cy="406265"/>
            </a:xfrm>
            <a:prstGeom prst="rect">
              <a:avLst/>
            </a:prstGeom>
            <a:noFill/>
          </p:spPr>
          <p:txBody>
            <a:bodyPr wrap="square" rtlCol="0">
              <a:spAutoFit/>
            </a:bodyPr>
            <a:lstStyle/>
            <a:p>
              <a:pPr algn="ctr"/>
              <a:r>
                <a:rPr lang="en-US" sz="2040" dirty="0">
                  <a:solidFill>
                    <a:srgbClr val="FFFFFF"/>
                  </a:solidFill>
                  <a:latin typeface="+mj-lt"/>
                  <a:cs typeface="Segoe UI Light" panose="020B0502040204020203" pitchFamily="34" charset="0"/>
                </a:rPr>
                <a:t>Fortune 500 using Azure</a:t>
              </a:r>
              <a:endParaRPr lang="en-US" sz="2040" dirty="0">
                <a:solidFill>
                  <a:srgbClr val="FFFFFF"/>
                </a:solidFill>
                <a:latin typeface="+mj-lt"/>
              </a:endParaRPr>
            </a:p>
          </p:txBody>
        </p:sp>
        <p:sp>
          <p:nvSpPr>
            <p:cNvPr id="39" name="Rectangle 38"/>
            <p:cNvSpPr/>
            <p:nvPr/>
          </p:nvSpPr>
          <p:spPr>
            <a:xfrm>
              <a:off x="69453" y="707159"/>
              <a:ext cx="3679529" cy="2068188"/>
            </a:xfrm>
            <a:prstGeom prst="rect">
              <a:avLst/>
            </a:prstGeom>
          </p:spPr>
          <p:txBody>
            <a:bodyPr wrap="square" anchor="ctr">
              <a:spAutoFit/>
            </a:bodyPr>
            <a:lstStyle/>
            <a:p>
              <a:pPr algn="ctr">
                <a:lnSpc>
                  <a:spcPct val="95000"/>
                </a:lnSpc>
                <a:buSzPct val="90000"/>
              </a:pPr>
              <a:r>
                <a:rPr lang="en-US" sz="13797" dirty="0">
                  <a:solidFill>
                    <a:srgbClr val="11C1FF"/>
                  </a:solidFill>
                  <a:latin typeface="Segoe UI Light" panose="020B0502040204020203" pitchFamily="34" charset="0"/>
                  <a:cs typeface="Segoe UI Light" panose="020B0502040204020203" pitchFamily="34" charset="0"/>
                </a:rPr>
                <a:t>&gt;</a:t>
              </a:r>
              <a:r>
                <a:rPr lang="en-US" sz="13797" dirty="0">
                  <a:latin typeface="Segoe UI Light" panose="020B0502040204020203" pitchFamily="34" charset="0"/>
                  <a:cs typeface="Segoe UI Light" panose="020B0502040204020203" pitchFamily="34" charset="0"/>
                </a:rPr>
                <a:t>57</a:t>
              </a:r>
              <a:r>
                <a:rPr lang="en-US" sz="5999" dirty="0">
                  <a:latin typeface="Segoe UI Light" panose="020B0502040204020203" pitchFamily="34" charset="0"/>
                  <a:cs typeface="Segoe UI Light" panose="020B0502040204020203" pitchFamily="34" charset="0"/>
                </a:rPr>
                <a:t>%</a:t>
              </a:r>
              <a:endParaRPr lang="en-US" sz="13797" dirty="0">
                <a:latin typeface="Segoe UI Light" panose="020B0502040204020203" pitchFamily="34" charset="0"/>
                <a:cs typeface="Segoe UI Light" panose="020B0502040204020203" pitchFamily="34" charset="0"/>
              </a:endParaRPr>
            </a:p>
          </p:txBody>
        </p:sp>
      </p:grpSp>
      <p:grpSp>
        <p:nvGrpSpPr>
          <p:cNvPr id="28" name="Group 27"/>
          <p:cNvGrpSpPr/>
          <p:nvPr/>
        </p:nvGrpSpPr>
        <p:grpSpPr>
          <a:xfrm>
            <a:off x="4361136" y="845251"/>
            <a:ext cx="4607036" cy="2375954"/>
            <a:chOff x="8249299" y="828753"/>
            <a:chExt cx="4517112" cy="2329578"/>
          </a:xfrm>
        </p:grpSpPr>
        <p:sp>
          <p:nvSpPr>
            <p:cNvPr id="51" name="Rectangle 50"/>
            <p:cNvSpPr/>
            <p:nvPr/>
          </p:nvSpPr>
          <p:spPr>
            <a:xfrm>
              <a:off x="8249299" y="828753"/>
              <a:ext cx="4517112" cy="1807098"/>
            </a:xfrm>
            <a:prstGeom prst="rect">
              <a:avLst/>
            </a:prstGeom>
          </p:spPr>
          <p:txBody>
            <a:bodyPr wrap="square" anchor="ctr">
              <a:spAutoFit/>
            </a:bodyPr>
            <a:lstStyle/>
            <a:p>
              <a:pPr>
                <a:lnSpc>
                  <a:spcPct val="95000"/>
                </a:lnSpc>
                <a:buSzPct val="90000"/>
              </a:pPr>
              <a:r>
                <a:rPr lang="en-US" sz="11729" dirty="0">
                  <a:solidFill>
                    <a:srgbClr val="00B0F0"/>
                  </a:solidFill>
                  <a:latin typeface="Segoe UI Light" panose="020B0502040204020203" pitchFamily="34" charset="0"/>
                  <a:cs typeface="Segoe UI Light" panose="020B0502040204020203" pitchFamily="34" charset="0"/>
                </a:rPr>
                <a:t>&gt;</a:t>
              </a:r>
              <a:r>
                <a:rPr lang="en-US" sz="9791" dirty="0">
                  <a:latin typeface="Segoe UI Light" panose="020B0502040204020203" pitchFamily="34" charset="0"/>
                  <a:cs typeface="Segoe UI Light" panose="020B0502040204020203" pitchFamily="34" charset="0"/>
                </a:rPr>
                <a:t>250</a:t>
              </a:r>
              <a:r>
                <a:rPr lang="en-US" sz="8159" dirty="0">
                  <a:latin typeface="Segoe UI Light" panose="020B0502040204020203" pitchFamily="34" charset="0"/>
                  <a:cs typeface="Segoe UI Light" panose="020B0502040204020203" pitchFamily="34" charset="0"/>
                </a:rPr>
                <a:t>k</a:t>
              </a:r>
              <a:endParaRPr lang="en-US" sz="9791" dirty="0">
                <a:latin typeface="Segoe UI Light" panose="020B0502040204020203" pitchFamily="34" charset="0"/>
                <a:cs typeface="Segoe UI Light" panose="020B0502040204020203" pitchFamily="34" charset="0"/>
              </a:endParaRPr>
            </a:p>
          </p:txBody>
        </p:sp>
        <p:sp>
          <p:nvSpPr>
            <p:cNvPr id="52" name="Rectangle 51"/>
            <p:cNvSpPr/>
            <p:nvPr/>
          </p:nvSpPr>
          <p:spPr>
            <a:xfrm>
              <a:off x="8957492" y="2767775"/>
              <a:ext cx="2458322" cy="390556"/>
            </a:xfrm>
            <a:prstGeom prst="rect">
              <a:avLst/>
            </a:prstGeom>
          </p:spPr>
          <p:txBody>
            <a:bodyPr wrap="square" anchor="ctr">
              <a:spAutoFit/>
            </a:bodyPr>
            <a:lstStyle/>
            <a:p>
              <a:pPr algn="ctr">
                <a:lnSpc>
                  <a:spcPct val="95000"/>
                </a:lnSpc>
                <a:buSzPct val="90000"/>
              </a:pPr>
              <a:r>
                <a:rPr lang="en-US" sz="2040" dirty="0">
                  <a:solidFill>
                    <a:srgbClr val="FFFFFF"/>
                  </a:solidFill>
                  <a:latin typeface="+mj-lt"/>
                  <a:cs typeface="Segoe UI Light" panose="020B0502040204020203" pitchFamily="34" charset="0"/>
                </a:rPr>
                <a:t>Active websites</a:t>
              </a:r>
              <a:endParaRPr lang="en-US" sz="3264" dirty="0">
                <a:solidFill>
                  <a:srgbClr val="FFFFFF"/>
                </a:solidFill>
                <a:latin typeface="+mj-lt"/>
                <a:cs typeface="Segoe UI Light" panose="020B0502040204020203" pitchFamily="34" charset="0"/>
              </a:endParaRPr>
            </a:p>
          </p:txBody>
        </p:sp>
      </p:grpSp>
      <p:cxnSp>
        <p:nvCxnSpPr>
          <p:cNvPr id="27" name="Straight Connector 26"/>
          <p:cNvCxnSpPr/>
          <p:nvPr/>
        </p:nvCxnSpPr>
        <p:spPr>
          <a:xfrm>
            <a:off x="4146079" y="497"/>
            <a:ext cx="0" cy="6993533"/>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259312" y="497"/>
            <a:ext cx="0" cy="6993533"/>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764" y="3512003"/>
            <a:ext cx="12432948" cy="0"/>
          </a:xfrm>
          <a:prstGeom prst="line">
            <a:avLst/>
          </a:prstGeom>
          <a:ln>
            <a:solidFill>
              <a:srgbClr val="11C1FF"/>
            </a:solidFill>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8460330" y="738263"/>
            <a:ext cx="3697161" cy="2474054"/>
            <a:chOff x="228133" y="2708966"/>
            <a:chExt cx="3624997" cy="2744971"/>
          </a:xfrm>
        </p:grpSpPr>
        <p:sp>
          <p:nvSpPr>
            <p:cNvPr id="20" name="Rectangle 19"/>
            <p:cNvSpPr/>
            <p:nvPr/>
          </p:nvSpPr>
          <p:spPr>
            <a:xfrm>
              <a:off x="228133" y="2708966"/>
              <a:ext cx="3624997" cy="1994176"/>
            </a:xfrm>
            <a:prstGeom prst="rect">
              <a:avLst/>
            </a:prstGeom>
          </p:spPr>
          <p:txBody>
            <a:bodyPr wrap="square" anchor="b">
              <a:spAutoFit/>
            </a:bodyPr>
            <a:lstStyle/>
            <a:p>
              <a:pPr algn="ctr">
                <a:lnSpc>
                  <a:spcPct val="95000"/>
                </a:lnSpc>
                <a:buSzPct val="90000"/>
              </a:pPr>
              <a:r>
                <a:rPr lang="en-US" sz="4080" spc="-204" dirty="0">
                  <a:solidFill>
                    <a:srgbClr val="00B0F0"/>
                  </a:solidFill>
                  <a:latin typeface="Segoe UI Light" panose="020B0502040204020203" pitchFamily="34" charset="0"/>
                  <a:cs typeface="Segoe UI Light" panose="020B0502040204020203" pitchFamily="34" charset="0"/>
                </a:rPr>
                <a:t>Greater than</a:t>
              </a:r>
            </a:p>
            <a:p>
              <a:pPr algn="ctr">
                <a:lnSpc>
                  <a:spcPct val="95000"/>
                </a:lnSpc>
                <a:buSzPct val="90000"/>
              </a:pPr>
              <a:r>
                <a:rPr lang="en-US" sz="7343" spc="-300" dirty="0">
                  <a:latin typeface="Segoe UI Light" panose="020B0502040204020203" pitchFamily="34" charset="0"/>
                  <a:cs typeface="Segoe UI Light" panose="020B0502040204020203" pitchFamily="34" charset="0"/>
                </a:rPr>
                <a:t>1,000,000</a:t>
              </a:r>
              <a:endParaRPr lang="en-US" sz="4896" spc="-300" dirty="0">
                <a:latin typeface="Segoe UI Light" panose="020B0502040204020203" pitchFamily="34" charset="0"/>
                <a:cs typeface="Segoe UI Light" panose="020B0502040204020203" pitchFamily="34" charset="0"/>
              </a:endParaRPr>
            </a:p>
          </p:txBody>
        </p:sp>
        <p:sp>
          <p:nvSpPr>
            <p:cNvPr id="30" name="TextBox 29"/>
            <p:cNvSpPr txBox="1"/>
            <p:nvPr/>
          </p:nvSpPr>
          <p:spPr>
            <a:xfrm>
              <a:off x="383396" y="4994211"/>
              <a:ext cx="3295372" cy="459726"/>
            </a:xfrm>
            <a:prstGeom prst="rect">
              <a:avLst/>
            </a:prstGeom>
            <a:noFill/>
          </p:spPr>
          <p:txBody>
            <a:bodyPr wrap="square" rtlCol="0">
              <a:spAutoFit/>
            </a:bodyPr>
            <a:lstStyle/>
            <a:p>
              <a:pPr algn="ctr"/>
              <a:r>
                <a:rPr lang="en-US" sz="2040" dirty="0">
                  <a:solidFill>
                    <a:srgbClr val="FFFFFF"/>
                  </a:solidFill>
                  <a:latin typeface="+mj-lt"/>
                </a:rPr>
                <a:t>SQL Databases in Azure</a:t>
              </a:r>
            </a:p>
          </p:txBody>
        </p:sp>
      </p:grpSp>
      <p:grpSp>
        <p:nvGrpSpPr>
          <p:cNvPr id="60" name="Group 59"/>
          <p:cNvGrpSpPr/>
          <p:nvPr/>
        </p:nvGrpSpPr>
        <p:grpSpPr>
          <a:xfrm>
            <a:off x="-98967" y="3476622"/>
            <a:ext cx="4116644" cy="2807474"/>
            <a:chOff x="3993501" y="3408763"/>
            <a:chExt cx="4036292" cy="2752675"/>
          </a:xfrm>
        </p:grpSpPr>
        <p:sp>
          <p:nvSpPr>
            <p:cNvPr id="34" name="Rectangle 33"/>
            <p:cNvSpPr/>
            <p:nvPr/>
          </p:nvSpPr>
          <p:spPr>
            <a:xfrm>
              <a:off x="3993501" y="3408763"/>
              <a:ext cx="2578224" cy="1773114"/>
            </a:xfrm>
            <a:prstGeom prst="rect">
              <a:avLst/>
            </a:prstGeom>
          </p:spPr>
          <p:txBody>
            <a:bodyPr wrap="square" anchor="b">
              <a:spAutoFit/>
            </a:bodyPr>
            <a:lstStyle/>
            <a:p>
              <a:pPr algn="ctr">
                <a:lnSpc>
                  <a:spcPct val="95000"/>
                </a:lnSpc>
                <a:buSzPct val="90000"/>
              </a:pPr>
              <a:r>
                <a:rPr lang="en-US" sz="11497" spc="-300" dirty="0">
                  <a:solidFill>
                    <a:srgbClr val="00B0F0"/>
                  </a:solidFill>
                  <a:latin typeface="Segoe UI Light" panose="020B0502040204020203" pitchFamily="34" charset="0"/>
                  <a:cs typeface="Segoe UI Light" panose="020B0502040204020203" pitchFamily="34" charset="0"/>
                </a:rPr>
                <a:t>&gt;</a:t>
              </a:r>
              <a:r>
                <a:rPr lang="en-US" sz="11497" spc="-300" dirty="0">
                  <a:latin typeface="Segoe UI Light" panose="020B0502040204020203" pitchFamily="34" charset="0"/>
                  <a:cs typeface="Segoe UI Light" panose="020B0502040204020203" pitchFamily="34" charset="0"/>
                </a:rPr>
                <a:t>20</a:t>
              </a:r>
              <a:endParaRPr lang="en-US" sz="9598" dirty="0">
                <a:latin typeface="Segoe UI Light" panose="020B0502040204020203" pitchFamily="34" charset="0"/>
                <a:cs typeface="Segoe UI Light" panose="020B0502040204020203" pitchFamily="34" charset="0"/>
              </a:endParaRPr>
            </a:p>
          </p:txBody>
        </p:sp>
        <p:sp>
          <p:nvSpPr>
            <p:cNvPr id="47" name="Rectangle 46"/>
            <p:cNvSpPr/>
            <p:nvPr/>
          </p:nvSpPr>
          <p:spPr>
            <a:xfrm>
              <a:off x="6412042" y="3743084"/>
              <a:ext cx="1617751" cy="2418354"/>
            </a:xfrm>
            <a:prstGeom prst="rect">
              <a:avLst/>
            </a:prstGeom>
          </p:spPr>
          <p:txBody>
            <a:bodyPr wrap="none">
              <a:spAutoFit/>
            </a:bodyPr>
            <a:lstStyle/>
            <a:p>
              <a:pPr lvl="0">
                <a:lnSpc>
                  <a:spcPct val="95000"/>
                </a:lnSpc>
                <a:buSzPct val="90000"/>
              </a:pPr>
              <a:r>
                <a:rPr lang="en-US" sz="2856" dirty="0">
                  <a:solidFill>
                    <a:srgbClr val="11C1FF"/>
                  </a:solidFill>
                  <a:latin typeface="Segoe UI Light" panose="020B0502040204020203" pitchFamily="34" charset="0"/>
                  <a:cs typeface="Segoe UI Light" panose="020B0502040204020203" pitchFamily="34" charset="0"/>
                </a:rPr>
                <a:t>TRILLION</a:t>
              </a:r>
              <a:br>
                <a:rPr lang="en-US" sz="2856" dirty="0">
                  <a:solidFill>
                    <a:srgbClr val="11C1FF"/>
                  </a:solidFill>
                  <a:latin typeface="Segoe UI Light" panose="020B0502040204020203" pitchFamily="34" charset="0"/>
                  <a:cs typeface="Segoe UI Light" panose="020B0502040204020203" pitchFamily="34" charset="0"/>
                </a:rPr>
              </a:br>
              <a:r>
                <a:rPr lang="en-US" sz="2040" dirty="0">
                  <a:solidFill>
                    <a:srgbClr val="FFFFFF"/>
                  </a:solidFill>
                  <a:latin typeface="Segoe UI Light" panose="020B0502040204020203" pitchFamily="34" charset="0"/>
                  <a:cs typeface="Segoe UI Light" panose="020B0502040204020203" pitchFamily="34" charset="0"/>
                </a:rPr>
                <a:t>storage</a:t>
              </a:r>
              <a:br>
                <a:rPr lang="en-US" sz="2040" dirty="0">
                  <a:solidFill>
                    <a:srgbClr val="FFFFFF"/>
                  </a:solidFill>
                  <a:latin typeface="Segoe UI Light" panose="020B0502040204020203" pitchFamily="34" charset="0"/>
                  <a:cs typeface="Segoe UI Light" panose="020B0502040204020203" pitchFamily="34" charset="0"/>
                </a:rPr>
              </a:br>
              <a:r>
                <a:rPr lang="en-US" sz="2040" dirty="0">
                  <a:solidFill>
                    <a:srgbClr val="FFFFFF"/>
                  </a:solidFill>
                  <a:latin typeface="Segoe UI Light" panose="020B0502040204020203" pitchFamily="34" charset="0"/>
                  <a:cs typeface="Segoe UI Light" panose="020B0502040204020203" pitchFamily="34" charset="0"/>
                </a:rPr>
                <a:t>objects</a:t>
              </a:r>
              <a:endParaRPr lang="en-US" sz="8975" dirty="0">
                <a:solidFill>
                  <a:srgbClr val="FFFFFF"/>
                </a:solidFill>
                <a:latin typeface="Segoe UI Light" panose="020B0502040204020203" pitchFamily="34" charset="0"/>
                <a:cs typeface="Segoe UI Light" panose="020B0502040204020203" pitchFamily="34" charset="0"/>
              </a:endParaRPr>
            </a:p>
            <a:p>
              <a:pPr>
                <a:lnSpc>
                  <a:spcPct val="95000"/>
                </a:lnSpc>
                <a:buSzPct val="90000"/>
              </a:pPr>
              <a:endParaRPr lang="en-US" sz="8975" dirty="0">
                <a:solidFill>
                  <a:schemeClr val="bg1"/>
                </a:solidFill>
                <a:latin typeface="Segoe UI Light" panose="020B0502040204020203" pitchFamily="34" charset="0"/>
                <a:cs typeface="Segoe UI Light" panose="020B0502040204020203" pitchFamily="34" charset="0"/>
              </a:endParaRPr>
            </a:p>
          </p:txBody>
        </p:sp>
      </p:grpSp>
      <p:grpSp>
        <p:nvGrpSpPr>
          <p:cNvPr id="62" name="Group 61"/>
          <p:cNvGrpSpPr/>
          <p:nvPr/>
        </p:nvGrpSpPr>
        <p:grpSpPr>
          <a:xfrm>
            <a:off x="4086462" y="3753790"/>
            <a:ext cx="4761177" cy="1487631"/>
            <a:chOff x="8097236" y="3680521"/>
            <a:chExt cx="4668244" cy="1458594"/>
          </a:xfrm>
        </p:grpSpPr>
        <p:grpSp>
          <p:nvGrpSpPr>
            <p:cNvPr id="58" name="Group 57"/>
            <p:cNvGrpSpPr/>
            <p:nvPr/>
          </p:nvGrpSpPr>
          <p:grpSpPr>
            <a:xfrm>
              <a:off x="8097236" y="3680521"/>
              <a:ext cx="4668244" cy="1458594"/>
              <a:chOff x="8097236" y="3680521"/>
              <a:chExt cx="4668244" cy="1458594"/>
            </a:xfrm>
          </p:grpSpPr>
          <p:cxnSp>
            <p:nvCxnSpPr>
              <p:cNvPr id="44" name="Straight Connector 43"/>
              <p:cNvCxnSpPr/>
              <p:nvPr/>
            </p:nvCxnSpPr>
            <p:spPr>
              <a:xfrm>
                <a:off x="8097236" y="5139115"/>
                <a:ext cx="4094764"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8249298" y="3680521"/>
                <a:ext cx="2492813" cy="1285160"/>
              </a:xfrm>
              <a:prstGeom prst="rect">
                <a:avLst/>
              </a:prstGeom>
            </p:spPr>
            <p:txBody>
              <a:bodyPr wrap="square" anchor="ctr">
                <a:spAutoFit/>
              </a:bodyPr>
              <a:lstStyle/>
              <a:p>
                <a:pPr>
                  <a:lnSpc>
                    <a:spcPct val="95000"/>
                  </a:lnSpc>
                  <a:buSzPct val="90000"/>
                </a:pPr>
                <a:r>
                  <a:rPr lang="en-US" sz="8159" dirty="0">
                    <a:solidFill>
                      <a:srgbClr val="00B0F0"/>
                    </a:solidFill>
                    <a:latin typeface="Segoe UI Light" panose="020B0502040204020203" pitchFamily="34" charset="0"/>
                    <a:cs typeface="Segoe UI Light" panose="020B0502040204020203" pitchFamily="34" charset="0"/>
                  </a:rPr>
                  <a:t>&gt;</a:t>
                </a:r>
                <a:r>
                  <a:rPr lang="en-US" sz="8159" dirty="0">
                    <a:latin typeface="Segoe UI Light" panose="020B0502040204020203" pitchFamily="34" charset="0"/>
                    <a:cs typeface="Segoe UI Light" panose="020B0502040204020203" pitchFamily="34" charset="0"/>
                  </a:rPr>
                  <a:t>300</a:t>
                </a:r>
              </a:p>
            </p:txBody>
          </p:sp>
          <p:sp>
            <p:nvSpPr>
              <p:cNvPr id="50" name="Rectangle 49"/>
              <p:cNvSpPr/>
              <p:nvPr/>
            </p:nvSpPr>
            <p:spPr>
              <a:xfrm>
                <a:off x="10588995" y="3907119"/>
                <a:ext cx="2176485" cy="509820"/>
              </a:xfrm>
              <a:prstGeom prst="rect">
                <a:avLst/>
              </a:prstGeom>
            </p:spPr>
            <p:txBody>
              <a:bodyPr wrap="square" anchor="ctr">
                <a:spAutoFit/>
              </a:bodyPr>
              <a:lstStyle/>
              <a:p>
                <a:pPr>
                  <a:lnSpc>
                    <a:spcPct val="95000"/>
                  </a:lnSpc>
                  <a:buSzPct val="90000"/>
                </a:pPr>
                <a:r>
                  <a:rPr lang="en-US" sz="2856" dirty="0">
                    <a:solidFill>
                      <a:srgbClr val="11C1FF"/>
                    </a:solidFill>
                    <a:latin typeface="+mj-lt"/>
                    <a:cs typeface="Segoe UI Light" panose="020B0502040204020203" pitchFamily="34" charset="0"/>
                  </a:rPr>
                  <a:t>MILLION</a:t>
                </a:r>
                <a:endParaRPr lang="en-US" sz="3672" dirty="0">
                  <a:solidFill>
                    <a:srgbClr val="11C1FF"/>
                  </a:solidFill>
                  <a:latin typeface="+mj-lt"/>
                  <a:cs typeface="Segoe UI Light" panose="020B0502040204020203" pitchFamily="34" charset="0"/>
                </a:endParaRPr>
              </a:p>
            </p:txBody>
          </p:sp>
        </p:grpSp>
        <p:sp>
          <p:nvSpPr>
            <p:cNvPr id="53" name="TextBox 52"/>
            <p:cNvSpPr txBox="1"/>
            <p:nvPr/>
          </p:nvSpPr>
          <p:spPr>
            <a:xfrm>
              <a:off x="10617567" y="4313736"/>
              <a:ext cx="1492298" cy="406265"/>
            </a:xfrm>
            <a:prstGeom prst="rect">
              <a:avLst/>
            </a:prstGeom>
            <a:noFill/>
          </p:spPr>
          <p:txBody>
            <a:bodyPr wrap="square" rtlCol="0">
              <a:spAutoFit/>
            </a:bodyPr>
            <a:lstStyle/>
            <a:p>
              <a:r>
                <a:rPr lang="en-US" sz="2040" dirty="0">
                  <a:solidFill>
                    <a:srgbClr val="FFFFFF"/>
                  </a:solidFill>
                  <a:latin typeface="+mj-lt"/>
                </a:rPr>
                <a:t>AD users</a:t>
              </a:r>
            </a:p>
          </p:txBody>
        </p:sp>
      </p:grpSp>
      <p:grpSp>
        <p:nvGrpSpPr>
          <p:cNvPr id="19" name="Group 18"/>
          <p:cNvGrpSpPr/>
          <p:nvPr/>
        </p:nvGrpSpPr>
        <p:grpSpPr>
          <a:xfrm>
            <a:off x="4241551" y="5405275"/>
            <a:ext cx="4020310" cy="1310744"/>
            <a:chOff x="8249298" y="5299771"/>
            <a:chExt cx="3941838" cy="1285160"/>
          </a:xfrm>
        </p:grpSpPr>
        <p:sp>
          <p:nvSpPr>
            <p:cNvPr id="54" name="Rectangle 53"/>
            <p:cNvSpPr/>
            <p:nvPr/>
          </p:nvSpPr>
          <p:spPr>
            <a:xfrm>
              <a:off x="8249298" y="5299771"/>
              <a:ext cx="2492813" cy="1285160"/>
            </a:xfrm>
            <a:prstGeom prst="rect">
              <a:avLst/>
            </a:prstGeom>
          </p:spPr>
          <p:txBody>
            <a:bodyPr wrap="square" anchor="ctr">
              <a:spAutoFit/>
            </a:bodyPr>
            <a:lstStyle/>
            <a:p>
              <a:pPr>
                <a:lnSpc>
                  <a:spcPct val="95000"/>
                </a:lnSpc>
                <a:buSzPct val="90000"/>
              </a:pPr>
              <a:r>
                <a:rPr lang="en-US" sz="8159" dirty="0">
                  <a:solidFill>
                    <a:srgbClr val="00B0F0"/>
                  </a:solidFill>
                  <a:latin typeface="Segoe UI Light" panose="020B0502040204020203" pitchFamily="34" charset="0"/>
                  <a:cs typeface="Segoe UI Light" panose="020B0502040204020203" pitchFamily="34" charset="0"/>
                </a:rPr>
                <a:t>&gt;</a:t>
              </a:r>
              <a:r>
                <a:rPr lang="en-US" sz="8159" dirty="0">
                  <a:latin typeface="Segoe UI Light" panose="020B0502040204020203" pitchFamily="34" charset="0"/>
                  <a:cs typeface="Segoe UI Light" panose="020B0502040204020203" pitchFamily="34" charset="0"/>
                </a:rPr>
                <a:t>13</a:t>
              </a:r>
            </a:p>
          </p:txBody>
        </p:sp>
        <p:sp>
          <p:nvSpPr>
            <p:cNvPr id="55" name="Rectangle 54"/>
            <p:cNvSpPr/>
            <p:nvPr/>
          </p:nvSpPr>
          <p:spPr>
            <a:xfrm>
              <a:off x="9910351" y="5526369"/>
              <a:ext cx="2176485" cy="509820"/>
            </a:xfrm>
            <a:prstGeom prst="rect">
              <a:avLst/>
            </a:prstGeom>
          </p:spPr>
          <p:txBody>
            <a:bodyPr wrap="square" anchor="ctr">
              <a:spAutoFit/>
            </a:bodyPr>
            <a:lstStyle/>
            <a:p>
              <a:pPr>
                <a:lnSpc>
                  <a:spcPct val="95000"/>
                </a:lnSpc>
                <a:buSzPct val="90000"/>
              </a:pPr>
              <a:r>
                <a:rPr lang="en-US" sz="2856" dirty="0">
                  <a:solidFill>
                    <a:srgbClr val="11C1FF"/>
                  </a:solidFill>
                  <a:latin typeface="+mj-lt"/>
                  <a:cs typeface="Segoe UI Light" panose="020B0502040204020203" pitchFamily="34" charset="0"/>
                </a:rPr>
                <a:t>BILLION</a:t>
              </a:r>
              <a:endParaRPr lang="en-US" sz="3672" dirty="0">
                <a:solidFill>
                  <a:srgbClr val="11C1FF"/>
                </a:solidFill>
                <a:latin typeface="+mj-lt"/>
                <a:cs typeface="Segoe UI Light" panose="020B0502040204020203" pitchFamily="34" charset="0"/>
              </a:endParaRPr>
            </a:p>
          </p:txBody>
        </p:sp>
        <p:sp>
          <p:nvSpPr>
            <p:cNvPr id="56" name="TextBox 55"/>
            <p:cNvSpPr txBox="1"/>
            <p:nvPr/>
          </p:nvSpPr>
          <p:spPr>
            <a:xfrm>
              <a:off x="9910351" y="5932986"/>
              <a:ext cx="2280785" cy="406265"/>
            </a:xfrm>
            <a:prstGeom prst="rect">
              <a:avLst/>
            </a:prstGeom>
            <a:noFill/>
          </p:spPr>
          <p:txBody>
            <a:bodyPr wrap="square" rtlCol="0">
              <a:spAutoFit/>
            </a:bodyPr>
            <a:lstStyle/>
            <a:p>
              <a:r>
                <a:rPr lang="en-US" sz="2040" dirty="0">
                  <a:solidFill>
                    <a:srgbClr val="FFFFFF"/>
                  </a:solidFill>
                  <a:latin typeface="+mj-lt"/>
                </a:rPr>
                <a:t>authentication/</a:t>
              </a:r>
              <a:r>
                <a:rPr lang="en-US" sz="2040" dirty="0" err="1">
                  <a:solidFill>
                    <a:srgbClr val="FFFFFF"/>
                  </a:solidFill>
                  <a:latin typeface="+mj-lt"/>
                </a:rPr>
                <a:t>wk</a:t>
              </a:r>
              <a:endParaRPr lang="en-US" sz="2040" dirty="0">
                <a:solidFill>
                  <a:srgbClr val="FFFFFF"/>
                </a:solidFill>
                <a:latin typeface="+mj-lt"/>
              </a:endParaRPr>
            </a:p>
          </p:txBody>
        </p:sp>
      </p:grpSp>
      <p:grpSp>
        <p:nvGrpSpPr>
          <p:cNvPr id="59" name="Group 58"/>
          <p:cNvGrpSpPr/>
          <p:nvPr/>
        </p:nvGrpSpPr>
        <p:grpSpPr>
          <a:xfrm>
            <a:off x="-26771" y="5172265"/>
            <a:ext cx="4151086" cy="1808412"/>
            <a:chOff x="4064288" y="5071309"/>
            <a:chExt cx="4070062" cy="1773114"/>
          </a:xfrm>
        </p:grpSpPr>
        <p:sp>
          <p:nvSpPr>
            <p:cNvPr id="45" name="Rectangle 44"/>
            <p:cNvSpPr/>
            <p:nvPr/>
          </p:nvSpPr>
          <p:spPr>
            <a:xfrm>
              <a:off x="4654573" y="5071309"/>
              <a:ext cx="2026882" cy="1773114"/>
            </a:xfrm>
            <a:prstGeom prst="rect">
              <a:avLst/>
            </a:prstGeom>
          </p:spPr>
          <p:txBody>
            <a:bodyPr wrap="square" anchor="b">
              <a:spAutoFit/>
            </a:bodyPr>
            <a:lstStyle/>
            <a:p>
              <a:pPr algn="ctr">
                <a:lnSpc>
                  <a:spcPct val="95000"/>
                </a:lnSpc>
                <a:buSzPct val="90000"/>
              </a:pPr>
              <a:r>
                <a:rPr lang="en-US" sz="11497" spc="-300" dirty="0">
                  <a:solidFill>
                    <a:srgbClr val="00B0F0"/>
                  </a:solidFill>
                  <a:latin typeface="Segoe UI Light" panose="020B0502040204020203" pitchFamily="34" charset="0"/>
                  <a:cs typeface="Segoe UI Light" panose="020B0502040204020203" pitchFamily="34" charset="0"/>
                </a:rPr>
                <a:t>&gt;</a:t>
              </a:r>
              <a:r>
                <a:rPr lang="en-US" sz="11497" spc="-300" dirty="0">
                  <a:latin typeface="Segoe UI Light" panose="020B0502040204020203" pitchFamily="34" charset="0"/>
                  <a:cs typeface="Segoe UI Light" panose="020B0502040204020203" pitchFamily="34" charset="0"/>
                </a:rPr>
                <a:t>2</a:t>
              </a:r>
              <a:endParaRPr lang="en-US" sz="9598" dirty="0">
                <a:latin typeface="Segoe UI Light" panose="020B0502040204020203" pitchFamily="34" charset="0"/>
                <a:cs typeface="Segoe UI Light" panose="020B0502040204020203" pitchFamily="34" charset="0"/>
              </a:endParaRPr>
            </a:p>
          </p:txBody>
        </p:sp>
        <p:sp>
          <p:nvSpPr>
            <p:cNvPr id="7" name="Rectangle 6"/>
            <p:cNvSpPr/>
            <p:nvPr/>
          </p:nvSpPr>
          <p:spPr>
            <a:xfrm>
              <a:off x="6439978" y="5319228"/>
              <a:ext cx="1537152" cy="808042"/>
            </a:xfrm>
            <a:prstGeom prst="rect">
              <a:avLst/>
            </a:prstGeom>
          </p:spPr>
          <p:txBody>
            <a:bodyPr wrap="none">
              <a:spAutoFit/>
            </a:bodyPr>
            <a:lstStyle/>
            <a:p>
              <a:pPr>
                <a:lnSpc>
                  <a:spcPct val="95000"/>
                </a:lnSpc>
                <a:buSzPct val="90000"/>
              </a:pPr>
              <a:r>
                <a:rPr lang="en-US" sz="2856" dirty="0">
                  <a:solidFill>
                    <a:srgbClr val="11C1FF"/>
                  </a:solidFill>
                  <a:latin typeface="Segoe UI Light" panose="020B0502040204020203" pitchFamily="34" charset="0"/>
                  <a:cs typeface="Segoe UI Light" panose="020B0502040204020203" pitchFamily="34" charset="0"/>
                </a:rPr>
                <a:t>MILLION</a:t>
              </a:r>
              <a:br>
                <a:rPr lang="en-US" sz="2856" dirty="0">
                  <a:solidFill>
                    <a:srgbClr val="11C1FF"/>
                  </a:solidFill>
                  <a:latin typeface="Segoe UI Light" panose="020B0502040204020203" pitchFamily="34" charset="0"/>
                  <a:cs typeface="Segoe UI Light" panose="020B0502040204020203" pitchFamily="34" charset="0"/>
                </a:rPr>
              </a:br>
              <a:r>
                <a:rPr lang="en-US" sz="2040" dirty="0">
                  <a:latin typeface="Segoe UI Light" panose="020B0502040204020203" pitchFamily="34" charset="0"/>
                  <a:cs typeface="Segoe UI Light" panose="020B0502040204020203" pitchFamily="34" charset="0"/>
                </a:rPr>
                <a:t>requests/sec</a:t>
              </a:r>
              <a:endParaRPr lang="en-US" sz="7343" dirty="0">
                <a:latin typeface="Segoe UI Light" panose="020B0502040204020203" pitchFamily="34" charset="0"/>
                <a:cs typeface="Segoe UI Light" panose="020B0502040204020203" pitchFamily="34" charset="0"/>
              </a:endParaRPr>
            </a:p>
          </p:txBody>
        </p:sp>
        <p:cxnSp>
          <p:nvCxnSpPr>
            <p:cNvPr id="57" name="Straight Connector 56"/>
            <p:cNvCxnSpPr/>
            <p:nvPr/>
          </p:nvCxnSpPr>
          <p:spPr>
            <a:xfrm>
              <a:off x="4064288" y="5139115"/>
              <a:ext cx="4070062" cy="0"/>
            </a:xfrm>
            <a:prstGeom prst="line">
              <a:avLst/>
            </a:prstGeom>
            <a:ln w="9525">
              <a:prstDash val="sysDash"/>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8400711" y="3588197"/>
            <a:ext cx="4229247" cy="3044342"/>
            <a:chOff x="8235876" y="3518160"/>
            <a:chExt cx="4146697" cy="2984920"/>
          </a:xfrm>
        </p:grpSpPr>
        <p:grpSp>
          <p:nvGrpSpPr>
            <p:cNvPr id="38" name="Group 37"/>
            <p:cNvGrpSpPr/>
            <p:nvPr/>
          </p:nvGrpSpPr>
          <p:grpSpPr>
            <a:xfrm>
              <a:off x="8235876" y="3518160"/>
              <a:ext cx="3622815" cy="2984920"/>
              <a:chOff x="4443252" y="3956488"/>
              <a:chExt cx="3622815" cy="2984920"/>
            </a:xfrm>
          </p:grpSpPr>
          <p:sp>
            <p:nvSpPr>
              <p:cNvPr id="40" name="Rectangle 39"/>
              <p:cNvSpPr/>
              <p:nvPr/>
            </p:nvSpPr>
            <p:spPr>
              <a:xfrm>
                <a:off x="4443252" y="3956488"/>
                <a:ext cx="2238203" cy="2984920"/>
              </a:xfrm>
              <a:prstGeom prst="rect">
                <a:avLst/>
              </a:prstGeom>
            </p:spPr>
            <p:txBody>
              <a:bodyPr wrap="square" anchor="b">
                <a:spAutoFit/>
              </a:bodyPr>
              <a:lstStyle/>
              <a:p>
                <a:pPr>
                  <a:lnSpc>
                    <a:spcPct val="95000"/>
                  </a:lnSpc>
                  <a:buSzPct val="90000"/>
                </a:pPr>
                <a:r>
                  <a:rPr lang="en-US" sz="16522" spc="-3570" dirty="0">
                    <a:solidFill>
                      <a:srgbClr val="00B0F0"/>
                    </a:solidFill>
                    <a:latin typeface="Segoe UI Light" panose="020B0502040204020203" pitchFamily="34" charset="0"/>
                    <a:cs typeface="Segoe UI Light" panose="020B0502040204020203" pitchFamily="34" charset="0"/>
                  </a:rPr>
                  <a:t>&gt;</a:t>
                </a:r>
                <a:r>
                  <a:rPr lang="en-US" sz="19786" spc="-3570" dirty="0">
                    <a:latin typeface="Segoe UI Light" panose="020B0502040204020203" pitchFamily="34" charset="0"/>
                    <a:cs typeface="Segoe UI Light" panose="020B0502040204020203" pitchFamily="34" charset="0"/>
                  </a:rPr>
                  <a:t>1</a:t>
                </a:r>
                <a:endParaRPr lang="en-US" sz="29271" spc="-3570" dirty="0">
                  <a:latin typeface="Segoe UI Light" panose="020B0502040204020203" pitchFamily="34" charset="0"/>
                  <a:cs typeface="Segoe UI Light" panose="020B0502040204020203" pitchFamily="34" charset="0"/>
                </a:endParaRPr>
              </a:p>
            </p:txBody>
          </p:sp>
          <p:sp>
            <p:nvSpPr>
              <p:cNvPr id="41" name="Rectangle 40"/>
              <p:cNvSpPr/>
              <p:nvPr/>
            </p:nvSpPr>
            <p:spPr>
              <a:xfrm>
                <a:off x="6534879" y="4765275"/>
                <a:ext cx="1531188" cy="1583319"/>
              </a:xfrm>
              <a:prstGeom prst="rect">
                <a:avLst/>
              </a:prstGeom>
            </p:spPr>
            <p:txBody>
              <a:bodyPr wrap="none">
                <a:spAutoFit/>
              </a:bodyPr>
              <a:lstStyle/>
              <a:p>
                <a:pPr>
                  <a:lnSpc>
                    <a:spcPct val="95000"/>
                  </a:lnSpc>
                  <a:buSzPct val="90000"/>
                </a:pPr>
                <a:r>
                  <a:rPr lang="en-US" sz="2856" dirty="0">
                    <a:solidFill>
                      <a:srgbClr val="11C1FF"/>
                    </a:solidFill>
                    <a:latin typeface="Segoe UI Light" panose="020B0502040204020203" pitchFamily="34" charset="0"/>
                    <a:cs typeface="Segoe UI Light" panose="020B0502040204020203" pitchFamily="34" charset="0"/>
                  </a:rPr>
                  <a:t>MILLION</a:t>
                </a:r>
              </a:p>
              <a:p>
                <a:pPr>
                  <a:lnSpc>
                    <a:spcPct val="95000"/>
                  </a:lnSpc>
                  <a:buSzPct val="90000"/>
                </a:pPr>
                <a:endParaRPr lang="en-US" sz="7343" dirty="0">
                  <a:solidFill>
                    <a:schemeClr val="bg1"/>
                  </a:solidFill>
                  <a:latin typeface="Segoe UI Light" panose="020B0502040204020203" pitchFamily="34" charset="0"/>
                  <a:cs typeface="Segoe UI Light" panose="020B0502040204020203" pitchFamily="34" charset="0"/>
                </a:endParaRPr>
              </a:p>
            </p:txBody>
          </p:sp>
        </p:grpSp>
        <p:sp>
          <p:nvSpPr>
            <p:cNvPr id="46" name="TextBox 45"/>
            <p:cNvSpPr txBox="1"/>
            <p:nvPr/>
          </p:nvSpPr>
          <p:spPr>
            <a:xfrm>
              <a:off x="10322613" y="4786389"/>
              <a:ext cx="2059960" cy="1222386"/>
            </a:xfrm>
            <a:prstGeom prst="rect">
              <a:avLst/>
            </a:prstGeom>
            <a:noFill/>
          </p:spPr>
          <p:txBody>
            <a:bodyPr wrap="square" rtlCol="0">
              <a:spAutoFit/>
            </a:bodyPr>
            <a:lstStyle/>
            <a:p>
              <a:r>
                <a:rPr lang="en-US" sz="1836" dirty="0">
                  <a:solidFill>
                    <a:srgbClr val="FFFFFF"/>
                  </a:solidFill>
                  <a:latin typeface="+mj-lt"/>
                </a:rPr>
                <a:t>Developers registered with Visual Studio Online</a:t>
              </a:r>
            </a:p>
          </p:txBody>
        </p:sp>
      </p:grpSp>
    </p:spTree>
    <p:extLst>
      <p:ext uri="{BB962C8B-B14F-4D97-AF65-F5344CB8AC3E}">
        <p14:creationId xmlns:p14="http://schemas.microsoft.com/office/powerpoint/2010/main" val="2605013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250"/>
                                        <p:tgtEl>
                                          <p:spTgt spid="23"/>
                                        </p:tgtEl>
                                      </p:cBhvr>
                                    </p:animEffect>
                                  </p:childTnLst>
                                </p:cTn>
                              </p:par>
                            </p:childTnLst>
                          </p:cTn>
                        </p:par>
                        <p:par>
                          <p:cTn id="18" fill="hold">
                            <p:stCondLst>
                              <p:cond delay="75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50"/>
                                        <p:tgtEl>
                                          <p:spTgt spid="2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250"/>
                                        <p:tgtEl>
                                          <p:spTgt spid="61"/>
                                        </p:tgtEl>
                                      </p:cBhvr>
                                    </p:animEffect>
                                  </p:childTnLst>
                                </p:cTn>
                              </p:par>
                            </p:childTnLst>
                          </p:cTn>
                        </p:par>
                        <p:par>
                          <p:cTn id="26" fill="hold">
                            <p:stCondLst>
                              <p:cond delay="1250"/>
                            </p:stCondLst>
                            <p:childTnLst>
                              <p:par>
                                <p:cTn id="27" presetID="10"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250"/>
                                        <p:tgtEl>
                                          <p:spTgt spid="60"/>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fade">
                                      <p:cBhvr>
                                        <p:cTn id="33" dur="250"/>
                                        <p:tgtEl>
                                          <p:spTgt spid="59"/>
                                        </p:tgtEl>
                                      </p:cBhvr>
                                    </p:animEffect>
                                  </p:childTnLst>
                                </p:cTn>
                              </p:par>
                            </p:childTnLst>
                          </p:cTn>
                        </p:par>
                        <p:par>
                          <p:cTn id="34" fill="hold">
                            <p:stCondLst>
                              <p:cond delay="1750"/>
                            </p:stCondLst>
                            <p:childTnLst>
                              <p:par>
                                <p:cTn id="35" presetID="10" presetClass="entr" presetSubtype="0"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250"/>
                                        <p:tgtEl>
                                          <p:spTgt spid="62"/>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childTnLst>
                                </p:cTn>
                              </p:par>
                            </p:childTnLst>
                          </p:cTn>
                        </p:par>
                        <p:par>
                          <p:cTn id="42" fill="hold">
                            <p:stCondLst>
                              <p:cond delay="2250"/>
                            </p:stCondLst>
                            <p:childTnLst>
                              <p:par>
                                <p:cTn id="43" presetID="10" presetClass="entr" presetSubtype="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
        <p:nvSpPr>
          <p:cNvPr id="7" name="Rectangle 6"/>
          <p:cNvSpPr/>
          <p:nvPr/>
        </p:nvSpPr>
        <p:spPr>
          <a:xfrm>
            <a:off x="883" y="2867755"/>
            <a:ext cx="12434711" cy="4126770"/>
          </a:xfrm>
          <a:prstGeom prst="rect">
            <a:avLst/>
          </a:prstGeom>
          <a:gradFill>
            <a:gsLst>
              <a:gs pos="0">
                <a:srgbClr val="000000">
                  <a:alpha val="0"/>
                </a:srgbClr>
              </a:gs>
              <a:gs pos="100000">
                <a:srgbClr val="0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3" name="Group 2"/>
          <p:cNvGrpSpPr/>
          <p:nvPr/>
        </p:nvGrpSpPr>
        <p:grpSpPr>
          <a:xfrm>
            <a:off x="593926" y="5232738"/>
            <a:ext cx="3245944" cy="1305175"/>
            <a:chOff x="8704612" y="558140"/>
            <a:chExt cx="3182587" cy="1595367"/>
          </a:xfrm>
        </p:grpSpPr>
        <p:sp>
          <p:nvSpPr>
            <p:cNvPr id="8" name="TextBox 7"/>
            <p:cNvSpPr txBox="1"/>
            <p:nvPr/>
          </p:nvSpPr>
          <p:spPr>
            <a:xfrm>
              <a:off x="8704612" y="558140"/>
              <a:ext cx="3182587" cy="1494093"/>
            </a:xfrm>
            <a:prstGeom prst="rect">
              <a:avLst/>
            </a:prstGeom>
            <a:noFill/>
          </p:spPr>
          <p:txBody>
            <a:bodyPr wrap="square" rtlCol="0">
              <a:spAutoFit/>
            </a:bodyPr>
            <a:lstStyle/>
            <a:p>
              <a:r>
                <a:rPr lang="en-US" sz="7343" dirty="0" err="1">
                  <a:solidFill>
                    <a:schemeClr val="bg1"/>
                  </a:solidFill>
                  <a:latin typeface="+mj-lt"/>
                </a:rPr>
                <a:t>Titanfall</a:t>
              </a:r>
              <a:endParaRPr lang="en-US" sz="7343" dirty="0">
                <a:solidFill>
                  <a:schemeClr val="bg1"/>
                </a:solidFill>
                <a:latin typeface="+mj-lt"/>
              </a:endParaRPr>
            </a:p>
          </p:txBody>
        </p:sp>
        <p:sp>
          <p:nvSpPr>
            <p:cNvPr id="9" name="TextBox 8"/>
            <p:cNvSpPr txBox="1"/>
            <p:nvPr/>
          </p:nvSpPr>
          <p:spPr>
            <a:xfrm>
              <a:off x="8704612" y="1412173"/>
              <a:ext cx="3182587" cy="741334"/>
            </a:xfrm>
            <a:prstGeom prst="rect">
              <a:avLst/>
            </a:prstGeom>
            <a:noFill/>
          </p:spPr>
          <p:txBody>
            <a:bodyPr wrap="square" rtlCol="0">
              <a:spAutoFit/>
            </a:bodyPr>
            <a:lstStyle/>
            <a:p>
              <a:endParaRPr lang="en-US" sz="3264" dirty="0">
                <a:solidFill>
                  <a:schemeClr val="bg1"/>
                </a:solidFill>
                <a:latin typeface="+mj-lt"/>
              </a:endParaRPr>
            </a:p>
          </p:txBody>
        </p:sp>
      </p:gr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4936" y="5056060"/>
            <a:ext cx="5670657" cy="1938465"/>
          </a:xfrm>
          <a:prstGeom prst="rect">
            <a:avLst/>
          </a:prstGeom>
        </p:spPr>
      </p:pic>
    </p:spTree>
    <p:extLst>
      <p:ext uri="{BB962C8B-B14F-4D97-AF65-F5344CB8AC3E}">
        <p14:creationId xmlns:p14="http://schemas.microsoft.com/office/powerpoint/2010/main" val="40607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par>
                          <p:cTn id="11" fill="hold">
                            <p:stCondLst>
                              <p:cond delay="175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 – What’s New Agenda</a:t>
            </a:r>
            <a:endParaRPr lang="en-US" dirty="0"/>
          </a:p>
        </p:txBody>
      </p:sp>
      <p:graphicFrame>
        <p:nvGraphicFramePr>
          <p:cNvPr id="2" name="Diagram 1"/>
          <p:cNvGraphicFramePr/>
          <p:nvPr>
            <p:extLst>
              <p:ext uri="{D42A27DB-BD31-4B8C-83A1-F6EECF244321}">
                <p14:modId xmlns:p14="http://schemas.microsoft.com/office/powerpoint/2010/main" val="3279009859"/>
              </p:ext>
            </p:extLst>
          </p:nvPr>
        </p:nvGraphicFramePr>
        <p:xfrm>
          <a:off x="264497" y="2123322"/>
          <a:ext cx="10457210" cy="4523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342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NRSvv9UshECsATr3NURJJg"/>
</p:tagLst>
</file>

<file path=ppt/theme/theme1.xml><?xml version="1.0" encoding="utf-8"?>
<a:theme xmlns:a="http://schemas.openxmlformats.org/drawingml/2006/main" name="2_104419_TechEd Aus 2014 Speaker PPT Template">
  <a:themeElements>
    <a:clrScheme name="Custom 16">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9E49"/>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 2013 Speaker PPT Template" id="{B7FE9518-974F-47DC-B2FB-8DA685825519}" vid="{71F0AC58-1E80-4F52-B431-4D2A931C77C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D899C120E4484B8CAD9B97FA6D2027" ma:contentTypeVersion="" ma:contentTypeDescription="Create a new document." ma:contentTypeScope="" ma:versionID="8b2b1118d7563a9ed8be750e0e319b59">
  <xsd:schema xmlns:xsd="http://www.w3.org/2001/XMLSchema" xmlns:xs="http://www.w3.org/2001/XMLSchema" xmlns:p="http://schemas.microsoft.com/office/2006/metadata/properties" targetNamespace="http://schemas.microsoft.com/office/2006/metadata/properties" ma:root="true" ma:fieldsID="f3e687d5f98ee29b9cfcc2ff24550dc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D5C2EF-3D46-4E8E-AA71-D1C645D18F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1810</TotalTime>
  <Words>4187</Words>
  <Application>Microsoft Office PowerPoint</Application>
  <PresentationFormat>Custom</PresentationFormat>
  <Paragraphs>591</Paragraphs>
  <Slides>55</Slides>
  <Notes>28</Notes>
  <HiddenSlides>3</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7" baseType="lpstr">
      <vt:lpstr>メイリオ</vt:lpstr>
      <vt:lpstr>Arial</vt:lpstr>
      <vt:lpstr>Calibri</vt:lpstr>
      <vt:lpstr>Consolas</vt:lpstr>
      <vt:lpstr>Perpetua</vt:lpstr>
      <vt:lpstr>Segoe Light</vt:lpstr>
      <vt:lpstr>Segoe UI</vt:lpstr>
      <vt:lpstr>Segoe UI Light</vt:lpstr>
      <vt:lpstr>Segoe UI Semibold</vt:lpstr>
      <vt:lpstr>Wingdings</vt:lpstr>
      <vt:lpstr>2_104419_TechEd Aus 2014 Speaker PPT Template</vt:lpstr>
      <vt:lpstr>think-cell Slide</vt:lpstr>
      <vt:lpstr>PowerPoint Presentation</vt:lpstr>
      <vt:lpstr>What’s New in Azure</vt:lpstr>
      <vt:lpstr>PowerPoint Presentation</vt:lpstr>
      <vt:lpstr>Announcements/Releases so far in 2014</vt:lpstr>
      <vt:lpstr>PowerPoint Presentation</vt:lpstr>
      <vt:lpstr>PowerPoint Presentation</vt:lpstr>
      <vt:lpstr>PowerPoint Presentation</vt:lpstr>
      <vt:lpstr>PowerPoint Presentation</vt:lpstr>
      <vt:lpstr>Agenda – What’s New Agenda</vt:lpstr>
      <vt:lpstr>Microsoft Azure</vt:lpstr>
      <vt:lpstr>IaaS announcements</vt:lpstr>
      <vt:lpstr>Visual Studio integration </vt:lpstr>
      <vt:lpstr>Virtual Networks</vt:lpstr>
      <vt:lpstr>Demo: Creating a cross site VNET with Powershell</vt:lpstr>
      <vt:lpstr>Intelligent customer routing with Traffic Manager</vt:lpstr>
      <vt:lpstr>Intelligent customer routing with Traffic Manager</vt:lpstr>
      <vt:lpstr>Microsoft Azure</vt:lpstr>
      <vt:lpstr>Web announcements</vt:lpstr>
      <vt:lpstr>PowerPoint Presentation</vt:lpstr>
      <vt:lpstr>PowerPoint Presentation</vt:lpstr>
      <vt:lpstr>PowerPoint Presentation</vt:lpstr>
      <vt:lpstr>PowerPoint Presentation</vt:lpstr>
      <vt:lpstr>The Demo Site Walk through – Swim Site</vt:lpstr>
      <vt:lpstr>PowerPoint Presentation</vt:lpstr>
      <vt:lpstr>PowerPoint Presentation</vt:lpstr>
      <vt:lpstr>Application Insights</vt:lpstr>
      <vt:lpstr>Know before your customers know</vt:lpstr>
      <vt:lpstr>How to start getting insights into your applications?</vt:lpstr>
      <vt:lpstr>Application Insights in action</vt:lpstr>
      <vt:lpstr>Azure Document DB</vt:lpstr>
      <vt:lpstr>Data Services in Azure - vTomorrow</vt:lpstr>
      <vt:lpstr>Document DB</vt:lpstr>
      <vt:lpstr>Document DB</vt:lpstr>
      <vt:lpstr>Document DB</vt:lpstr>
      <vt:lpstr>Document DB in Action</vt:lpstr>
      <vt:lpstr>Service Bus Event Hubs</vt:lpstr>
      <vt:lpstr>Event Hubs</vt:lpstr>
      <vt:lpstr>Event Hubs</vt:lpstr>
      <vt:lpstr>Event Hub Sample Code</vt:lpstr>
      <vt:lpstr>Event Hubs in Action</vt:lpstr>
      <vt:lpstr>Machine Learning</vt:lpstr>
      <vt:lpstr>Microsoft &amp; Machine Learning 15 years of realizing innovation</vt:lpstr>
      <vt:lpstr>One solution for Machine Learning - from data to results </vt:lpstr>
      <vt:lpstr>Machine Learning</vt:lpstr>
      <vt:lpstr>Machine Learning in action</vt:lpstr>
      <vt:lpstr>Azure Search</vt:lpstr>
      <vt:lpstr>PowerPoint Presentation</vt:lpstr>
      <vt:lpstr>Create Index (Azure Search API)</vt:lpstr>
      <vt:lpstr>Add or Update Documents (Search API)</vt:lpstr>
      <vt:lpstr>Search Documents (Azure Search API)</vt:lpstr>
      <vt:lpstr>Search Documents (Azure Search API)</vt:lpstr>
      <vt:lpstr>Azure Search In Action</vt:lpstr>
      <vt:lpstr>Conclusion</vt:lpstr>
      <vt:lpstr>Q&amp;A</vt:lpstr>
      <vt:lpstr>PowerPoint Presentation</vt:lpstr>
    </vt:vector>
  </TitlesOfParts>
  <Manager>&lt;Comms manager/speech writer&gt;</Manager>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2013</dc:subject>
  <dc:creator>Wenwen Ni</dc:creator>
  <cp:keywords>TechEd 2013</cp:keywords>
  <dc:description>Template by: Jordan Cayabyab, Artitudes Design, Inc.
Formatting by: 
Audience Type: Internal/External</dc:description>
  <cp:lastModifiedBy>Sammi Hatfield (Adecco)</cp:lastModifiedBy>
  <cp:revision>103</cp:revision>
  <dcterms:created xsi:type="dcterms:W3CDTF">2013-04-23T17:53:56Z</dcterms:created>
  <dcterms:modified xsi:type="dcterms:W3CDTF">2014-10-07T06:29:24Z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0x010100BDD899C120E4484B8CAD9B97FA6D2027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