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0"/>
  </p:notesMasterIdLst>
  <p:handoutMasterIdLst>
    <p:handoutMasterId r:id="rId41"/>
  </p:handoutMasterIdLst>
  <p:sldIdLst>
    <p:sldId id="1181" r:id="rId5"/>
    <p:sldId id="1182" r:id="rId6"/>
    <p:sldId id="1183" r:id="rId7"/>
    <p:sldId id="1185" r:id="rId8"/>
    <p:sldId id="1184" r:id="rId9"/>
    <p:sldId id="1186" r:id="rId10"/>
    <p:sldId id="1187" r:id="rId11"/>
    <p:sldId id="1188" r:id="rId12"/>
    <p:sldId id="1189" r:id="rId13"/>
    <p:sldId id="1190" r:id="rId14"/>
    <p:sldId id="1191" r:id="rId15"/>
    <p:sldId id="1192" r:id="rId16"/>
    <p:sldId id="1193" r:id="rId17"/>
    <p:sldId id="1194" r:id="rId18"/>
    <p:sldId id="1195" r:id="rId19"/>
    <p:sldId id="1196" r:id="rId20"/>
    <p:sldId id="1197" r:id="rId21"/>
    <p:sldId id="1198" r:id="rId22"/>
    <p:sldId id="1199" r:id="rId23"/>
    <p:sldId id="1200" r:id="rId24"/>
    <p:sldId id="1201" r:id="rId25"/>
    <p:sldId id="1202" r:id="rId26"/>
    <p:sldId id="1203" r:id="rId27"/>
    <p:sldId id="1204" r:id="rId28"/>
    <p:sldId id="1205" r:id="rId29"/>
    <p:sldId id="1206" r:id="rId30"/>
    <p:sldId id="1207" r:id="rId31"/>
    <p:sldId id="1208" r:id="rId32"/>
    <p:sldId id="1209" r:id="rId33"/>
    <p:sldId id="1210" r:id="rId34"/>
    <p:sldId id="1211" r:id="rId35"/>
    <p:sldId id="1212" r:id="rId36"/>
    <p:sldId id="1215" r:id="rId37"/>
    <p:sldId id="1213" r:id="rId38"/>
    <p:sldId id="1214" r:id="rId39"/>
  </p:sldIdLst>
  <p:sldSz cx="9144000" cy="5143500" type="screen16x9"/>
  <p:notesSz cx="6858000" cy="9144000"/>
  <p:defaultText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81"/>
            <p14:sldId id="1182"/>
            <p14:sldId id="1183"/>
            <p14:sldId id="1185"/>
            <p14:sldId id="1184"/>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04"/>
            <p14:sldId id="1205"/>
            <p14:sldId id="1206"/>
            <p14:sldId id="1207"/>
            <p14:sldId id="1208"/>
            <p14:sldId id="1209"/>
            <p14:sldId id="1210"/>
            <p14:sldId id="1211"/>
            <p14:sldId id="1212"/>
            <p14:sldId id="1215"/>
            <p14:sldId id="1213"/>
            <p14:sldId id="1214"/>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135">
          <p15:clr>
            <a:srgbClr val="A4A3A4"/>
          </p15:clr>
        </p15:guide>
        <p15:guide id="4" orient="horz" pos="1585">
          <p15:clr>
            <a:srgbClr val="A4A3A4"/>
          </p15:clr>
        </p15:guide>
        <p15:guide id="5" orient="horz" pos="768">
          <p15:clr>
            <a:srgbClr val="A4A3A4"/>
          </p15:clr>
        </p15:guide>
        <p15:guide id="6" orient="horz" pos="2088">
          <p15:clr>
            <a:srgbClr val="A4A3A4"/>
          </p15:clr>
        </p15:guide>
        <p15:guide id="7" orient="horz" pos="864">
          <p15:clr>
            <a:srgbClr val="A4A3A4"/>
          </p15:clr>
        </p15:guide>
        <p15:guide id="8" orient="horz" pos="594">
          <p15:clr>
            <a:srgbClr val="A4A3A4"/>
          </p15:clr>
        </p15:guide>
        <p15:guide id="9" pos="5637">
          <p15:clr>
            <a:srgbClr val="A4A3A4"/>
          </p15:clr>
        </p15:guide>
        <p15:guide id="10" pos="158">
          <p15:clr>
            <a:srgbClr val="A4A3A4"/>
          </p15:clr>
        </p15:guide>
        <p15:guide id="11" pos="2880">
          <p15:clr>
            <a:srgbClr val="A4A3A4"/>
          </p15:clr>
        </p15:guide>
        <p15:guide id="12" pos="1014">
          <p15:clr>
            <a:srgbClr val="A4A3A4"/>
          </p15:clr>
        </p15:guide>
        <p15:guide id="13" pos="474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FCD116"/>
    <a:srgbClr val="21CFFF"/>
    <a:srgbClr val="0072C6"/>
    <a:srgbClr val="00BCF2"/>
    <a:srgbClr val="00188F"/>
    <a:srgbClr val="7FBA00"/>
    <a:srgbClr val="DC3C00"/>
    <a:srgbClr val="00205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12" autoAdjust="0"/>
    <p:restoredTop sz="64991" autoAdjust="0"/>
  </p:normalViewPr>
  <p:slideViewPr>
    <p:cSldViewPr snapToGrid="0">
      <p:cViewPr varScale="1">
        <p:scale>
          <a:sx n="46" d="100"/>
          <a:sy n="46" d="100"/>
        </p:scale>
        <p:origin x="730" y="29"/>
      </p:cViewPr>
      <p:guideLst>
        <p:guide orient="horz" pos="2203"/>
        <p:guide pos="3917"/>
        <p:guide orient="horz" pos="135"/>
        <p:guide orient="horz" pos="1585"/>
        <p:guide orient="horz" pos="768"/>
        <p:guide orient="horz" pos="2088"/>
        <p:guide orient="horz" pos="864"/>
        <p:guide orient="horz" pos="594"/>
        <p:guide pos="5637"/>
        <p:guide pos="158"/>
        <p:guide pos="2880"/>
        <p:guide pos="1014"/>
        <p:guide pos="4743"/>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330" cy="7633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10/7/2014 5:34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10/7/2014 5:34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685752" rtl="0" eaLnBrk="1" latinLnBrk="0" hangingPunct="1">
      <a:lnSpc>
        <a:spcPct val="90000"/>
      </a:lnSpc>
      <a:spcAft>
        <a:spcPts val="250"/>
      </a:spcAft>
      <a:defRPr sz="700" kern="1200">
        <a:solidFill>
          <a:schemeClr val="tx1"/>
        </a:solidFill>
        <a:latin typeface="Segoe UI Light" pitchFamily="34" charset="0"/>
        <a:ea typeface="+mn-ea"/>
        <a:cs typeface="+mn-cs"/>
      </a:defRPr>
    </a:lvl1pPr>
    <a:lvl2pPr marL="159731" indent="-79369"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2pPr>
    <a:lvl3pPr marL="24604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3pPr>
    <a:lvl4pPr marL="362123" indent="-11012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4pPr>
    <a:lvl5pPr marL="46133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5pPr>
    <a:lvl6pPr marL="1714381" algn="l" defTabSz="685752" rtl="0" eaLnBrk="1" latinLnBrk="0" hangingPunct="1">
      <a:defRPr sz="900" kern="1200">
        <a:solidFill>
          <a:schemeClr val="tx1"/>
        </a:solidFill>
        <a:latin typeface="+mn-lt"/>
        <a:ea typeface="+mn-ea"/>
        <a:cs typeface="+mn-cs"/>
      </a:defRPr>
    </a:lvl6pPr>
    <a:lvl7pPr marL="2057256" algn="l" defTabSz="685752" rtl="0" eaLnBrk="1" latinLnBrk="0" hangingPunct="1">
      <a:defRPr sz="900" kern="1200">
        <a:solidFill>
          <a:schemeClr val="tx1"/>
        </a:solidFill>
        <a:latin typeface="+mn-lt"/>
        <a:ea typeface="+mn-ea"/>
        <a:cs typeface="+mn-cs"/>
      </a:defRPr>
    </a:lvl7pPr>
    <a:lvl8pPr marL="2400132" algn="l" defTabSz="685752" rtl="0" eaLnBrk="1" latinLnBrk="0" hangingPunct="1">
      <a:defRPr sz="900" kern="1200">
        <a:solidFill>
          <a:schemeClr val="tx1"/>
        </a:solidFill>
        <a:latin typeface="+mn-lt"/>
        <a:ea typeface="+mn-ea"/>
        <a:cs typeface="+mn-cs"/>
      </a:defRPr>
    </a:lvl8pPr>
    <a:lvl9pPr marL="2743008" algn="l" defTabSz="685752"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gradFill>
                  <a:gsLst>
                    <a:gs pos="1250">
                      <a:prstClr val="black"/>
                    </a:gs>
                    <a:gs pos="100000">
                      <a:prstClr val="black"/>
                    </a:gs>
                  </a:gsLst>
                  <a:lin ang="5400000" scaled="0"/>
                </a:gradFill>
                <a:effectLst/>
                <a:uLnTx/>
                <a:uFillTx/>
                <a:latin typeface="Segoe UI" pitchFamily="34" charset="0"/>
                <a:ea typeface="+mn-ea"/>
                <a:cs typeface="+mn-cs"/>
              </a:rPr>
              <a:t>TechEd 2013</a:t>
            </a: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2DFDA5C7-BBAE-481E-8BF7-731156A2E2C1}"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22141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97E007A5-8701-47C6-A278-5E6EC0281B4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1" name="Footer Placeholder 10"/>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Tree>
    <p:extLst>
      <p:ext uri="{BB962C8B-B14F-4D97-AF65-F5344CB8AC3E}">
        <p14:creationId xmlns:p14="http://schemas.microsoft.com/office/powerpoint/2010/main" val="2227676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10/7/2014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845437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t>TechEd 2013</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2DFDA5C7-BBAE-481E-8BF7-731156A2E2C1}"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09578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903380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97E007A5-8701-47C6-A278-5E6EC0281B4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1" name="Footer Placeholder 10"/>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Tree>
    <p:extLst>
      <p:ext uri="{BB962C8B-B14F-4D97-AF65-F5344CB8AC3E}">
        <p14:creationId xmlns:p14="http://schemas.microsoft.com/office/powerpoint/2010/main" val="55771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046263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97E007A5-8701-47C6-A278-5E6EC0281B4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1" name="Footer Placeholder 10"/>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Tree>
    <p:extLst>
      <p:ext uri="{BB962C8B-B14F-4D97-AF65-F5344CB8AC3E}">
        <p14:creationId xmlns:p14="http://schemas.microsoft.com/office/powerpoint/2010/main" val="3758483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0777034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464497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53614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10/7/2014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344610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348222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97E007A5-8701-47C6-A278-5E6EC0281B4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1" name="Footer Placeholder 10"/>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Tree>
    <p:extLst>
      <p:ext uri="{BB962C8B-B14F-4D97-AF65-F5344CB8AC3E}">
        <p14:creationId xmlns:p14="http://schemas.microsoft.com/office/powerpoint/2010/main" val="3234755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5:34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434107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pPr defTabSz="931736">
              <a:spcAft>
                <a:spcPts val="339"/>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5982892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B6FA9A8-66F7-4832-8F62-593EB9500097}" type="datetime1">
              <a:rPr lang="en-US" smtClean="0">
                <a:solidFill>
                  <a:prstClr val="black"/>
                </a:solidFill>
              </a:rPr>
              <a:pPr/>
              <a:t>10/7/2014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937464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3778813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2" name="Date Placeholder 11"/>
          <p:cNvSpPr>
            <a:spLocks noGrp="1"/>
          </p:cNvSpPr>
          <p:nvPr>
            <p:ph type="dt" idx="14"/>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64DAA8B1-71E0-4ED8-9A80-C398012240B1}"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3" name="Footer Placeholder 12"/>
          <p:cNvSpPr>
            <a:spLocks noGrp="1"/>
          </p:cNvSpPr>
          <p:nvPr>
            <p:ph type="ftr" sz="quarter" idx="15"/>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Tree>
    <p:extLst>
      <p:ext uri="{BB962C8B-B14F-4D97-AF65-F5344CB8AC3E}">
        <p14:creationId xmlns:p14="http://schemas.microsoft.com/office/powerpoint/2010/main" val="3204816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10/7/2014 5:34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197494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10/7/2014 5:34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739621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67201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97E007A5-8701-47C6-A278-5E6EC0281B4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1" name="Footer Placeholder 10"/>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Tree>
    <p:extLst>
      <p:ext uri="{BB962C8B-B14F-4D97-AF65-F5344CB8AC3E}">
        <p14:creationId xmlns:p14="http://schemas.microsoft.com/office/powerpoint/2010/main" val="1376550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10/7/2014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45823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10/7/2014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445224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10/7/2014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508201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10/7/2014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694539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685752" rtl="0" eaLnBrk="1" fontAlgn="auto" latinLnBrk="0" hangingPunct="1">
              <a:lnSpc>
                <a:spcPct val="100000"/>
              </a:lnSpc>
              <a:spcBef>
                <a:spcPts val="0"/>
              </a:spcBef>
              <a:spcAft>
                <a:spcPts val="0"/>
              </a:spcAft>
              <a:buClrTx/>
              <a:buSzTx/>
              <a:buFontTx/>
              <a:buNone/>
              <a:tabLst/>
              <a:defRPr/>
            </a:pPr>
            <a:fld id="{97E007A5-8701-47C6-A278-5E6EC0281B4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685752" rtl="0" eaLnBrk="1" fontAlgn="auto" latinLnBrk="0" hangingPunct="1">
                <a:lnSpc>
                  <a:spcPct val="100000"/>
                </a:lnSpc>
                <a:spcBef>
                  <a:spcPts val="0"/>
                </a:spcBef>
                <a:spcAft>
                  <a:spcPts val="0"/>
                </a:spcAft>
                <a:buClrTx/>
                <a:buSzTx/>
                <a:buFontTx/>
                <a:buNone/>
                <a:tabLst/>
                <a:defRPr/>
              </a:pPr>
              <a:t>10/7/2014 5:34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1" name="Footer Placeholder 10"/>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pPr marL="0" marR="0" lvl="0" indent="0" algn="l" defTabSz="68575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1250">
                    <a:prstClr val="black"/>
                  </a:gs>
                  <a:gs pos="100000">
                    <a:prstClr val="black"/>
                  </a:gs>
                </a:gsLst>
                <a:lin ang="5400000" scaled="0"/>
              </a:gradFill>
              <a:effectLst/>
              <a:uLnTx/>
              <a:uFillTx/>
              <a:latin typeface="Segoe UI" pitchFamily="34" charset="0"/>
              <a:ea typeface="+mn-ea"/>
              <a:cs typeface="+mn-cs"/>
            </a:endParaRPr>
          </a:p>
        </p:txBody>
      </p:sp>
    </p:spTree>
    <p:extLst>
      <p:ext uri="{BB962C8B-B14F-4D97-AF65-F5344CB8AC3E}">
        <p14:creationId xmlns:p14="http://schemas.microsoft.com/office/powerpoint/2010/main" val="30291894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 in">
    <p:bg bwMode="ltGray">
      <p:bgPr>
        <a:solidFill>
          <a:srgbClr val="FCD116"/>
        </a:solidFill>
        <a:effectLst/>
      </p:bgPr>
    </p:bg>
    <p:spTree>
      <p:nvGrpSpPr>
        <p:cNvPr id="1" name=""/>
        <p:cNvGrpSpPr/>
        <p:nvPr/>
      </p:nvGrpSpPr>
      <p:grpSpPr>
        <a:xfrm>
          <a:off x="0" y="0"/>
          <a:ext cx="0" cy="0"/>
          <a:chOff x="0" y="0"/>
          <a:chExt cx="0" cy="0"/>
        </a:xfrm>
      </p:grpSpPr>
      <p:pic>
        <p:nvPicPr>
          <p:cNvPr id="8" name="Picture 7" descr="TechEd_Maingraphi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36709" y="2381250"/>
            <a:ext cx="4092707" cy="2891907"/>
          </a:xfrm>
          <a:prstGeom prst="rect">
            <a:avLst/>
          </a:prstGeom>
        </p:spPr>
      </p:pic>
      <p:grpSp>
        <p:nvGrpSpPr>
          <p:cNvPr id="9" name="Group 8"/>
          <p:cNvGrpSpPr/>
          <p:nvPr userDrawn="1"/>
        </p:nvGrpSpPr>
        <p:grpSpPr>
          <a:xfrm>
            <a:off x="0" y="1"/>
            <a:ext cx="9144000" cy="1390650"/>
            <a:chOff x="5050972" y="1792676"/>
            <a:chExt cx="9144000" cy="1390650"/>
          </a:xfrm>
        </p:grpSpPr>
        <p:sp>
          <p:nvSpPr>
            <p:cNvPr id="10" name="Rectangle 9"/>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TechEd logo 2014_CMYK_WHITE-04.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2" name="Picture 11" descr="MSFT_logo_rgb_C-Wht_D.pd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296091522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hite BG blank">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128356981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1579460"/>
            <a:ext cx="8741881" cy="674749"/>
          </a:xfrm>
        </p:spPr>
        <p:txBody>
          <a:body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2390808"/>
            <a:ext cx="8740142" cy="2012862"/>
          </a:xfrm>
        </p:spPr>
        <p:txBody>
          <a:bodyPr/>
          <a:lstStyle>
            <a:lvl1pPr marL="0" indent="0">
              <a:buNone/>
              <a:defRPr>
                <a:gradFill>
                  <a:gsLst>
                    <a:gs pos="1250">
                      <a:schemeClr val="tx1"/>
                    </a:gs>
                    <a:gs pos="99000">
                      <a:schemeClr val="tx1"/>
                    </a:gs>
                  </a:gsLst>
                  <a:lin ang="5400000" scaled="0"/>
                </a:gradFill>
              </a:defRPr>
            </a:lvl1pPr>
            <a:lvl2pPr marL="0" indent="0">
              <a:buFontTx/>
              <a:buNone/>
              <a:defRPr sz="1500"/>
            </a:lvl2pPr>
            <a:lvl3pPr marL="168067" indent="0">
              <a:buNone/>
              <a:defRPr sz="1500"/>
            </a:lvl3pPr>
            <a:lvl4pPr marL="336133" indent="0">
              <a:buNone/>
              <a:defRPr sz="1300"/>
            </a:lvl4pPr>
            <a:lvl5pPr marL="504200" indent="0">
              <a:buNone/>
              <a:defRPr sz="13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891882"/>
            <a:ext cx="9144000" cy="425161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9" tIns="34289" rIns="34289" bIns="34289" numCol="1" spcCol="0" rtlCol="0" fromWordArt="0" anchor="ctr" anchorCtr="0" forceAA="0" compatLnSpc="1">
            <a:prstTxWarp prst="textNoShape">
              <a:avLst/>
            </a:prstTxWarp>
            <a:noAutofit/>
          </a:bodyPr>
          <a:lstStyle/>
          <a:p>
            <a:pPr algn="ctr" defTabSz="68555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30" y="894311"/>
            <a:ext cx="8740141" cy="1589242"/>
          </a:xfrm>
        </p:spPr>
        <p:txBody>
          <a:bodyPr/>
          <a:lstStyle>
            <a:lvl1pPr marL="0" indent="0">
              <a:buNone/>
              <a:defRPr sz="2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5478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2980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59886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77269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29" y="891883"/>
            <a:ext cx="8740142" cy="1820074"/>
          </a:xfrm>
          <a:prstGeom prst="rect">
            <a:avLst/>
          </a:prstGeom>
        </p:spPr>
        <p:txBody>
          <a:bodyPr/>
          <a:lstStyle>
            <a:lvl1pPr marL="213585" indent="-213585">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0167" indent="-206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33752" indent="-213585">
              <a:buClr>
                <a:schemeClr val="tx1"/>
              </a:buClr>
              <a:buSzPct val="90000"/>
              <a:buFont typeface="Arial" pitchFamily="34" charset="0"/>
              <a:buChar char="•"/>
              <a:defRPr sz="21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01819" indent="-168067">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69885" indent="-168067">
              <a:buClr>
                <a:schemeClr val="tx1"/>
              </a:buClr>
              <a:buSzPct val="90000"/>
              <a:buFont typeface="Arial" pitchFamily="34" charset="0"/>
              <a:buChar char="•"/>
              <a:defRPr sz="15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4679157"/>
            <a:ext cx="9144001" cy="464344"/>
          </a:xfrm>
          <a:prstGeom prst="rect">
            <a:avLst/>
          </a:prstGeom>
          <a:solidFill>
            <a:srgbClr val="FFFF99"/>
          </a:solidFill>
        </p:spPr>
        <p:txBody>
          <a:bodyPr wrap="square" lIns="114292" tIns="57146" rIns="114292" bIns="57146" anchor="b" anchorCtr="0">
            <a:noAutofit/>
          </a:bodyPr>
          <a:lstStyle>
            <a:lvl1pPr algn="r">
              <a:buFont typeface="Arial" pitchFamily="34" charset="0"/>
              <a:buNone/>
              <a:defRPr sz="2700" spc="-3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AU"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89437" y="1085849"/>
            <a:ext cx="8363938" cy="1566287"/>
          </a:xfrm>
          <a:prstGeom prst="rect">
            <a:avLst/>
          </a:prstGeom>
        </p:spPr>
        <p:txBody>
          <a:bodyPr/>
          <a:lstStyle>
            <a:lvl1pPr marL="0" indent="0">
              <a:spcBef>
                <a:spcPts val="1799"/>
              </a:spcBef>
              <a:buNone/>
              <a:defRPr sz="2999">
                <a:gradFill>
                  <a:gsLst>
                    <a:gs pos="100000">
                      <a:schemeClr val="tx2"/>
                    </a:gs>
                    <a:gs pos="0">
                      <a:schemeClr val="tx2"/>
                    </a:gs>
                  </a:gsLst>
                  <a:lin ang="5400000" scaled="0"/>
                </a:gradFill>
                <a:latin typeface="+mj-lt"/>
              </a:defRPr>
            </a:lvl1pPr>
            <a:lvl2pPr marL="0" indent="0">
              <a:buNone/>
              <a:defRPr sz="1499">
                <a:gradFill>
                  <a:gsLst>
                    <a:gs pos="100000">
                      <a:schemeClr val="bg2"/>
                    </a:gs>
                    <a:gs pos="6000">
                      <a:schemeClr val="bg2"/>
                    </a:gs>
                  </a:gsLst>
                  <a:lin ang="5400000" scaled="0"/>
                </a:gradFill>
              </a:defRPr>
            </a:lvl2pPr>
            <a:lvl3pPr marL="173763" indent="0">
              <a:buNone/>
              <a:defRPr sz="1499">
                <a:gradFill>
                  <a:gsLst>
                    <a:gs pos="100000">
                      <a:schemeClr val="bg2"/>
                    </a:gs>
                    <a:gs pos="6000">
                      <a:schemeClr val="bg2"/>
                    </a:gs>
                  </a:gsLst>
                  <a:lin ang="5400000" scaled="0"/>
                </a:gradFill>
              </a:defRPr>
            </a:lvl3pPr>
            <a:lvl4pPr marL="342767" indent="0">
              <a:buNone/>
              <a:defRPr sz="1499">
                <a:gradFill>
                  <a:gsLst>
                    <a:gs pos="100000">
                      <a:schemeClr val="bg2"/>
                    </a:gs>
                    <a:gs pos="6000">
                      <a:schemeClr val="bg2"/>
                    </a:gs>
                  </a:gsLst>
                  <a:lin ang="5400000" scaled="0"/>
                </a:gradFill>
              </a:defRPr>
            </a:lvl4pPr>
            <a:lvl5pPr marL="520100" indent="0">
              <a:buNone/>
              <a:defRPr sz="1499">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390626" y="4799668"/>
            <a:ext cx="420624" cy="164592"/>
          </a:xfrm>
          <a:prstGeom prst="rect">
            <a:avLst/>
          </a:prstGeom>
        </p:spPr>
        <p:txBody>
          <a:bodyPr lIns="121899" tIns="60949" rIns="121899" bIns="60949" anchor="ctr"/>
          <a:lstStyle>
            <a:lvl1pPr algn="l">
              <a:defRPr sz="1200">
                <a:gradFill>
                  <a:gsLst>
                    <a:gs pos="100000">
                      <a:schemeClr val="bg2"/>
                    </a:gs>
                    <a:gs pos="0">
                      <a:schemeClr val="bg2"/>
                    </a:gs>
                  </a:gsLst>
                  <a:lin ang="5400000" scaled="0"/>
                </a:gradFill>
              </a:defRPr>
            </a:lvl1pPr>
          </a:lstStyle>
          <a:p>
            <a:pPr defTabSz="685533"/>
            <a:fld id="{727B4C2D-45E2-4621-8491-2995EB46A674}" type="slidenum">
              <a:rPr lang="en-US" smtClean="0">
                <a:gradFill>
                  <a:gsLst>
                    <a:gs pos="100000">
                      <a:srgbClr val="797A7D"/>
                    </a:gs>
                    <a:gs pos="0">
                      <a:srgbClr val="797A7D"/>
                    </a:gs>
                  </a:gsLst>
                  <a:lin ang="5400000" scaled="0"/>
                </a:gradFill>
              </a:rPr>
              <a:pPr defTabSz="685533"/>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607137424"/>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01929" y="1563129"/>
            <a:ext cx="8740142" cy="1347163"/>
          </a:xfrm>
          <a:noFill/>
        </p:spPr>
        <p:txBody>
          <a:bodyPr tIns="91440" bIns="91440" anchor="t" anchorCtr="0"/>
          <a:lstStyle>
            <a:lvl1pPr algn="l" defTabSz="685845" rtl="0" eaLnBrk="1" latinLnBrk="0" hangingPunct="1">
              <a:lnSpc>
                <a:spcPct val="90000"/>
              </a:lnSpc>
              <a:spcBef>
                <a:spcPct val="0"/>
              </a:spcBef>
              <a:buNone/>
              <a:defRPr lang="en-US" sz="6471" b="0" kern="1200" cap="none" spc="-74"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660094" y="330031"/>
            <a:ext cx="2180277" cy="943477"/>
          </a:xfrm>
          <a:prstGeom prst="rect">
            <a:avLst/>
          </a:prstGeom>
        </p:spPr>
      </p:pic>
    </p:spTree>
    <p:extLst>
      <p:ext uri="{BB962C8B-B14F-4D97-AF65-F5344CB8AC3E}">
        <p14:creationId xmlns:p14="http://schemas.microsoft.com/office/powerpoint/2010/main" val="204350431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FCD116"/>
        </a:solidFill>
        <a:effectLst/>
      </p:bgPr>
    </p:bg>
    <p:spTree>
      <p:nvGrpSpPr>
        <p:cNvPr id="1" name=""/>
        <p:cNvGrpSpPr/>
        <p:nvPr/>
      </p:nvGrpSpPr>
      <p:grpSpPr>
        <a:xfrm>
          <a:off x="0" y="0"/>
          <a:ext cx="0" cy="0"/>
          <a:chOff x="0" y="0"/>
          <a:chExt cx="0" cy="0"/>
        </a:xfrm>
      </p:grpSpPr>
      <p:sp>
        <p:nvSpPr>
          <p:cNvPr id="100" name="Rectangle 99"/>
          <p:cNvSpPr/>
          <p:nvPr userDrawn="1"/>
        </p:nvSpPr>
        <p:spPr bwMode="auto">
          <a:xfrm>
            <a:off x="256336" y="2904780"/>
            <a:ext cx="6529234" cy="134482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101190" y="1673668"/>
            <a:ext cx="6693125" cy="1222505"/>
          </a:xfrm>
          <a:noFill/>
        </p:spPr>
        <p:txBody>
          <a:bodyPr lIns="107563" tIns="67227" rIns="107563" bIns="67227" anchor="b" anchorCtr="0"/>
          <a:lstStyle>
            <a:lvl1pPr>
              <a:defRPr sz="3700" spc="-74" baseline="0">
                <a:solidFill>
                  <a:srgbClr val="505050"/>
                </a:solidFill>
              </a:defRPr>
            </a:lvl1pPr>
          </a:lstStyle>
          <a:p>
            <a:r>
              <a:rPr lang="en-US" dirty="0" smtClean="0"/>
              <a:t>Presentation title</a:t>
            </a:r>
            <a:br>
              <a:rPr lang="en-US" dirty="0" smtClean="0"/>
            </a:br>
            <a:r>
              <a:rPr lang="en-US" dirty="0" smtClean="0"/>
              <a:t>if long</a:t>
            </a:r>
            <a:endParaRPr lang="en-US" dirty="0"/>
          </a:p>
        </p:txBody>
      </p:sp>
      <p:sp>
        <p:nvSpPr>
          <p:cNvPr id="5" name="Text Placeholder 4"/>
          <p:cNvSpPr>
            <a:spLocks noGrp="1"/>
          </p:cNvSpPr>
          <p:nvPr>
            <p:ph type="body" sz="quarter" idx="12" hasCustomPrompt="1"/>
          </p:nvPr>
        </p:nvSpPr>
        <p:spPr>
          <a:xfrm>
            <a:off x="270974" y="2923653"/>
            <a:ext cx="4392100" cy="1280865"/>
          </a:xfrm>
          <a:noFill/>
        </p:spPr>
        <p:txBody>
          <a:bodyPr lIns="134453" tIns="107563" rIns="134453" bIns="107563">
            <a:noAutofit/>
          </a:bodyPr>
          <a:lstStyle>
            <a:lvl1pPr marL="0" indent="0">
              <a:spcBef>
                <a:spcPts val="0"/>
              </a:spcBef>
              <a:buNone/>
              <a:defRPr sz="2600" spc="0" baseline="0">
                <a:solidFill>
                  <a:srgbClr val="505050"/>
                </a:solidFill>
                <a:latin typeface="+mj-lt"/>
              </a:defRPr>
            </a:lvl1pPr>
          </a:lstStyle>
          <a:p>
            <a:pPr lvl="0"/>
            <a:r>
              <a:rPr lang="en-US" dirty="0" smtClean="0"/>
              <a:t>Speaker Name</a:t>
            </a:r>
          </a:p>
        </p:txBody>
      </p:sp>
      <p:sp>
        <p:nvSpPr>
          <p:cNvPr id="10" name="Text Placeholder 7"/>
          <p:cNvSpPr>
            <a:spLocks noGrp="1"/>
          </p:cNvSpPr>
          <p:nvPr>
            <p:ph type="body" sz="quarter" idx="13" hasCustomPrompt="1"/>
          </p:nvPr>
        </p:nvSpPr>
        <p:spPr>
          <a:xfrm>
            <a:off x="297520" y="4327340"/>
            <a:ext cx="4033912" cy="682296"/>
          </a:xfrm>
        </p:spPr>
        <p:txBody>
          <a:bodyPr tIns="0" rIns="0"/>
          <a:lstStyle>
            <a:lvl1pPr marL="0" indent="0" algn="l">
              <a:buNone/>
              <a:defRPr sz="4400">
                <a:solidFill>
                  <a:srgbClr val="505050"/>
                </a:solidFill>
              </a:defRPr>
            </a:lvl1pPr>
          </a:lstStyle>
          <a:p>
            <a:pPr lvl="0"/>
            <a:r>
              <a:rPr lang="en-US" dirty="0" smtClean="0"/>
              <a:t>Session code</a:t>
            </a:r>
            <a:endParaRPr lang="en-US" dirty="0"/>
          </a:p>
        </p:txBody>
      </p:sp>
      <p:grpSp>
        <p:nvGrpSpPr>
          <p:cNvPr id="14" name="Group 13"/>
          <p:cNvGrpSpPr/>
          <p:nvPr userDrawn="1"/>
        </p:nvGrpSpPr>
        <p:grpSpPr>
          <a:xfrm>
            <a:off x="0" y="1"/>
            <a:ext cx="9144000" cy="1390650"/>
            <a:chOff x="5050972" y="1792676"/>
            <a:chExt cx="9144000" cy="1390650"/>
          </a:xfrm>
        </p:grpSpPr>
        <p:sp>
          <p:nvSpPr>
            <p:cNvPr id="15" name="Rectangle 14"/>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427907953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2_Title Only">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9114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01929" y="891882"/>
            <a:ext cx="8740142" cy="1638606"/>
          </a:xfrm>
        </p:spPr>
        <p:txBody>
          <a:bodyPr>
            <a:spAutoFit/>
          </a:bodyPr>
          <a:lstStyle>
            <a:lvl1pPr>
              <a:buClr>
                <a:schemeClr val="tx2"/>
              </a:buClr>
              <a:defRPr>
                <a:gradFill>
                  <a:gsLst>
                    <a:gs pos="13869">
                      <a:schemeClr val="tx2"/>
                    </a:gs>
                    <a:gs pos="42000">
                      <a:schemeClr val="tx2"/>
                    </a:gs>
                  </a:gsLst>
                  <a:lin ang="5400000" scaled="0"/>
                </a:gradFill>
              </a:defRPr>
            </a:lvl1pPr>
            <a:lvl3pPr>
              <a:defRPr sz="1765"/>
            </a:lvl3pPr>
            <a:lvl4pPr>
              <a:defRPr sz="1471"/>
            </a:lvl4pPr>
            <a:lvl5pPr>
              <a:defRPr sz="147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4303950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rgbClr val="0072C6"/>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58148" y="1643206"/>
            <a:ext cx="7395458" cy="20172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7563" tIns="80672" rIns="107563" bIns="80672"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58149" y="1643206"/>
            <a:ext cx="7394337" cy="2023491"/>
          </a:xfrm>
          <a:noFill/>
        </p:spPr>
        <p:txBody>
          <a:bodyPr tIns="67227" bIns="67227" anchor="t" anchorCtr="0"/>
          <a:lstStyle>
            <a:lvl1pPr>
              <a:defRPr sz="5300" spc="-74" baseline="0">
                <a:solidFill>
                  <a:srgbClr val="002050"/>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8" name="Rectangle 17"/>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20" name="Picture 19"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emo slide 2">
    <p:bg>
      <p:bgPr>
        <a:solidFill>
          <a:srgbClr val="0072C6"/>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58149" y="1643206"/>
            <a:ext cx="7394337" cy="2023491"/>
          </a:xfrm>
          <a:solidFill>
            <a:srgbClr val="002050"/>
          </a:solidFill>
        </p:spPr>
        <p:txBody>
          <a:bodyPr tIns="67227" bIns="67227" anchor="t" anchorCtr="0"/>
          <a:lstStyle>
            <a:lvl1pPr>
              <a:defRPr sz="5300" spc="-74"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7"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9670" y="1563129"/>
            <a:ext cx="8740142" cy="1347163"/>
          </a:xfrm>
          <a:noFill/>
        </p:spPr>
        <p:txBody>
          <a:bodyPr tIns="67227" bIns="67227" anchor="t" anchorCtr="0"/>
          <a:lstStyle>
            <a:lvl1pPr>
              <a:defRPr sz="6500" spc="-74"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12" name="Rectangle 11"/>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4" name="Picture 13"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68405"/>
            <a:ext cx="8823581" cy="674749"/>
          </a:xfrm>
        </p:spPr>
        <p:txBody>
          <a:bodyPr/>
          <a:lstStyle>
            <a:lvl1pPr>
              <a:lnSpc>
                <a:spcPct val="85000"/>
              </a:lnSpc>
              <a:defRPr sz="3400"/>
            </a:lvl1p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1509757"/>
            <a:ext cx="8740142" cy="1789040"/>
          </a:xfrm>
        </p:spPr>
        <p:txBody>
          <a:bodyPr/>
          <a:lstStyle>
            <a:lvl1pPr marL="0" indent="0">
              <a:lnSpc>
                <a:spcPct val="85000"/>
              </a:lnSpc>
              <a:spcBef>
                <a:spcPts val="800"/>
              </a:spcBef>
              <a:spcAft>
                <a:spcPts val="300"/>
              </a:spcAft>
              <a:buNone/>
              <a:defRPr sz="2400">
                <a:gradFill>
                  <a:gsLst>
                    <a:gs pos="1250">
                      <a:schemeClr val="tx1"/>
                    </a:gs>
                    <a:gs pos="99000">
                      <a:schemeClr val="tx1"/>
                    </a:gs>
                  </a:gsLst>
                  <a:lin ang="5400000" scaled="0"/>
                </a:gradFill>
              </a:defRPr>
            </a:lvl1pPr>
            <a:lvl2pPr marL="0" indent="0">
              <a:lnSpc>
                <a:spcPct val="90000"/>
              </a:lnSpc>
              <a:spcBef>
                <a:spcPts val="100"/>
              </a:spcBef>
              <a:spcAft>
                <a:spcPts val="800"/>
              </a:spcAft>
              <a:buFontTx/>
              <a:buNone/>
              <a:defRPr sz="1800"/>
            </a:lvl2pPr>
            <a:lvl3pPr marL="168067" indent="0">
              <a:lnSpc>
                <a:spcPct val="90000"/>
              </a:lnSpc>
              <a:spcBef>
                <a:spcPts val="100"/>
              </a:spcBef>
              <a:spcAft>
                <a:spcPts val="800"/>
              </a:spcAft>
              <a:buNone/>
              <a:defRPr sz="1800"/>
            </a:lvl3pPr>
            <a:lvl4pPr marL="336133" indent="0">
              <a:lnSpc>
                <a:spcPct val="90000"/>
              </a:lnSpc>
              <a:spcBef>
                <a:spcPts val="100"/>
              </a:spcBef>
              <a:spcAft>
                <a:spcPts val="800"/>
              </a:spcAft>
              <a:buNone/>
              <a:defRPr sz="1600"/>
            </a:lvl4pPr>
            <a:lvl5pPr marL="504200" indent="0">
              <a:lnSpc>
                <a:spcPct val="90000"/>
              </a:lnSpc>
              <a:spcBef>
                <a:spcPts val="100"/>
              </a:spcBef>
              <a:spcAft>
                <a:spcPts val="800"/>
              </a:spcAft>
              <a:buNone/>
              <a:defRPr sz="16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393496389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87455"/>
            <a:ext cx="8823581" cy="674749"/>
          </a:xfrm>
        </p:spPr>
        <p:txBody>
          <a:bodyPr/>
          <a:lstStyle>
            <a:lvl1pPr>
              <a:lnSpc>
                <a:spcPct val="85000"/>
              </a:lnSpc>
              <a:defRPr sz="3600"/>
            </a:lvl1pPr>
          </a:lstStyle>
          <a:p>
            <a:r>
              <a:rPr lang="en-AU" dirty="0" smtClean="0"/>
              <a:t>Click to edit Master title style</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378546183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with top strap">
    <p:bg>
      <p:bgPr>
        <a:solidFill>
          <a:srgbClr val="0072C6"/>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70018416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White BG header only">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
        <p:nvSpPr>
          <p:cNvPr id="5" name="Title 1"/>
          <p:cNvSpPr>
            <a:spLocks noGrp="1"/>
          </p:cNvSpPr>
          <p:nvPr>
            <p:ph type="title"/>
          </p:nvPr>
        </p:nvSpPr>
        <p:spPr>
          <a:xfrm>
            <a:off x="125156" y="787455"/>
            <a:ext cx="8823581" cy="674749"/>
          </a:xfrm>
        </p:spPr>
        <p:txBody>
          <a:bodyPr/>
          <a:lstStyle>
            <a:lvl1pPr>
              <a:lnSpc>
                <a:spcPct val="85000"/>
              </a:lnSpc>
              <a:defRPr sz="3600">
                <a:solidFill>
                  <a:schemeClr val="bg2"/>
                </a:solidFill>
              </a:defRPr>
            </a:lvl1pPr>
          </a:lstStyle>
          <a:p>
            <a:r>
              <a:rPr lang="en-AU" dirty="0" smtClean="0"/>
              <a:t>Click to edit Master title style</a:t>
            </a:r>
            <a:endParaRPr lang="en-US" dirty="0"/>
          </a:p>
        </p:txBody>
      </p:sp>
    </p:spTree>
    <p:extLst>
      <p:ext uri="{BB962C8B-B14F-4D97-AF65-F5344CB8AC3E}">
        <p14:creationId xmlns:p14="http://schemas.microsoft.com/office/powerpoint/2010/main" val="195030317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2C6"/>
        </a:solidFill>
        <a:effectLst/>
      </p:bgPr>
    </p:bg>
    <p:spTree>
      <p:nvGrpSpPr>
        <p:cNvPr id="1" name=""/>
        <p:cNvGrpSpPr/>
        <p:nvPr/>
      </p:nvGrpSpPr>
      <p:grpSpPr>
        <a:xfrm>
          <a:off x="0" y="0"/>
          <a:ext cx="0" cy="0"/>
          <a:chOff x="0" y="0"/>
          <a:chExt cx="0" cy="0"/>
        </a:xfrm>
      </p:grpSpPr>
      <p:pic>
        <p:nvPicPr>
          <p:cNvPr id="6" name="Picture 5" descr="TechEd logo 2014_CMYK_WHITE-04.eps"/>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941494" y="4504492"/>
            <a:ext cx="1007581" cy="440879"/>
          </a:xfrm>
          <a:prstGeom prst="rect">
            <a:avLst/>
          </a:prstGeom>
        </p:spPr>
      </p:pic>
      <p:sp>
        <p:nvSpPr>
          <p:cNvPr id="2" name="Title Placeholder 1"/>
          <p:cNvSpPr>
            <a:spLocks noGrp="1"/>
          </p:cNvSpPr>
          <p:nvPr>
            <p:ph type="title"/>
          </p:nvPr>
        </p:nvSpPr>
        <p:spPr>
          <a:xfrm>
            <a:off x="125156" y="80535"/>
            <a:ext cx="8741881" cy="674749"/>
          </a:xfrm>
          <a:prstGeom prst="rect">
            <a:avLst/>
          </a:prstGeom>
        </p:spPr>
        <p:txBody>
          <a:bodyPr vert="horz" wrap="square" lIns="107563" tIns="67227" rIns="107563" bIns="67227" rtlCol="0" anchor="t">
            <a:noAutofit/>
          </a:bodyPr>
          <a:lstStyle/>
          <a:p>
            <a:r>
              <a:rPr lang="en-AU" dirty="0" smtClean="0"/>
              <a:t>Click to edit Master title style</a:t>
            </a:r>
            <a:endParaRPr lang="en-US" dirty="0"/>
          </a:p>
        </p:txBody>
      </p:sp>
      <p:sp>
        <p:nvSpPr>
          <p:cNvPr id="4" name="Text Placeholder 3"/>
          <p:cNvSpPr>
            <a:spLocks noGrp="1"/>
          </p:cNvSpPr>
          <p:nvPr>
            <p:ph type="body" idx="1"/>
          </p:nvPr>
        </p:nvSpPr>
        <p:spPr>
          <a:xfrm>
            <a:off x="125391" y="754091"/>
            <a:ext cx="8740140" cy="1658492"/>
          </a:xfrm>
          <a:prstGeom prst="rect">
            <a:avLst/>
          </a:prstGeom>
        </p:spPr>
        <p:txBody>
          <a:bodyPr vert="horz" wrap="square" lIns="107563" tIns="67227" rIns="107563" bIns="67227" rtlCol="0">
            <a:sp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95" r:id="rId1"/>
    <p:sldLayoutId id="2147484196" r:id="rId2"/>
    <p:sldLayoutId id="2147484105" r:id="rId3"/>
    <p:sldLayoutId id="2147484185" r:id="rId4"/>
    <p:sldLayoutId id="2147484130" r:id="rId5"/>
    <p:sldLayoutId id="2147484197" r:id="rId6"/>
    <p:sldLayoutId id="2147484198" r:id="rId7"/>
    <p:sldLayoutId id="2147484199" r:id="rId8"/>
    <p:sldLayoutId id="2147484200" r:id="rId9"/>
    <p:sldLayoutId id="2147484201" r:id="rId10"/>
    <p:sldLayoutId id="2147484098" r:id="rId11"/>
    <p:sldLayoutId id="2147484092" r:id="rId12"/>
    <p:sldLayoutId id="2147484093" r:id="rId13"/>
    <p:sldLayoutId id="2147484127" r:id="rId14"/>
    <p:sldLayoutId id="2147484129" r:id="rId15"/>
    <p:sldLayoutId id="2147484094" r:id="rId16"/>
    <p:sldLayoutId id="2147484096" r:id="rId17"/>
    <p:sldLayoutId id="2147484202" r:id="rId18"/>
    <p:sldLayoutId id="2147484203" r:id="rId19"/>
    <p:sldLayoutId id="2147484204" r:id="rId20"/>
    <p:sldLayoutId id="2147484205" r:id="rId21"/>
  </p:sldLayoutIdLst>
  <p:transition>
    <p:fade/>
  </p:transition>
  <p:timing>
    <p:tnLst>
      <p:par>
        <p:cTn id="1" dur="indefinite" restart="never" nodeType="tmRoot"/>
      </p:par>
    </p:tnLst>
  </p:timing>
  <p:txStyles>
    <p:title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2100" marR="0" indent="-252100" algn="l" defTabSz="685752" rtl="0" eaLnBrk="1" fontAlgn="auto" latinLnBrk="0" hangingPunct="1">
        <a:lnSpc>
          <a:spcPct val="90000"/>
        </a:lnSpc>
        <a:spcBef>
          <a:spcPct val="20000"/>
        </a:spcBef>
        <a:spcAft>
          <a:spcPts val="0"/>
        </a:spcAft>
        <a:buClrTx/>
        <a:buSzPct val="90000"/>
        <a:buFont typeface="Arial" pitchFamily="34" charset="0"/>
        <a:buChar char="•"/>
        <a:tabLst/>
        <a:defRPr sz="2900" kern="1200" spc="0" baseline="0">
          <a:gradFill>
            <a:gsLst>
              <a:gs pos="1250">
                <a:schemeClr val="tx1"/>
              </a:gs>
              <a:gs pos="100000">
                <a:schemeClr val="tx1"/>
              </a:gs>
            </a:gsLst>
            <a:lin ang="5400000" scaled="0"/>
          </a:gradFill>
          <a:latin typeface="+mj-lt"/>
          <a:ea typeface="+mn-ea"/>
          <a:cs typeface="+mn-cs"/>
        </a:defRPr>
      </a:lvl1pPr>
      <a:lvl2pPr marL="429504" marR="0" indent="-177404"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588234"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756300"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924367"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188581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94"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70"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4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hyperlink" Target="http://technet.microsoft.com/en-us/library/jj219426(v=office.15).aspx"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hyperlink" Target="http://technet.microsoft.com/EN-US/library/dn314789(v=office.15).aspx"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hyperlink" Target="http://blogs.technet.com/b/odsupport/archive/2014/03/03/the-new-update-now-feature-for-office-2013-click-to-run-for-office365-and-its-associated-command-line-and-switches.aspx#comment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1.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blogs.technet.com/b/odsupport/archive/2014/04/28/new-group-policies-introduced-with-the-april-2014-update-of-office-2013-click-to-run.aspx"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hyperlink" Target="http://technet.microsoft.com/en-us/library/dn308544.aspx"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technet.microsoft.com/en-us/library/jj219420.aspx#BKMK_Ports"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1.xml"/><Relationship Id="rId4" Type="http://schemas.openxmlformats.org/officeDocument/2006/relationships/hyperlink" Target="http://www.microsoftvirtualacademy.com/training-courses/office-365-deployment-for-it-pros"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44914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57" y="2006068"/>
            <a:ext cx="8741881" cy="674653"/>
          </a:xfrm>
        </p:spPr>
        <p:txBody>
          <a:bodyPr/>
          <a:lstStyle/>
          <a:p>
            <a:r>
              <a:rPr lang="en-US" dirty="0" smtClean="0"/>
              <a:t>Myth #2</a:t>
            </a:r>
            <a:endParaRPr lang="en-US" dirty="0"/>
          </a:p>
        </p:txBody>
      </p:sp>
      <p:sp>
        <p:nvSpPr>
          <p:cNvPr id="3" name="Text Placeholder 2"/>
          <p:cNvSpPr>
            <a:spLocks noGrp="1"/>
          </p:cNvSpPr>
          <p:nvPr>
            <p:ph type="body" sz="quarter" idx="10"/>
          </p:nvPr>
        </p:nvSpPr>
        <p:spPr>
          <a:xfrm>
            <a:off x="146673" y="2671907"/>
            <a:ext cx="8740142" cy="939064"/>
          </a:xfrm>
        </p:spPr>
        <p:txBody>
          <a:bodyPr/>
          <a:lstStyle/>
          <a:p>
            <a:r>
              <a:rPr lang="en-US" dirty="0" smtClean="0"/>
              <a:t>Office 365 Pro Plus can’t be used offline </a:t>
            </a:r>
            <a:br>
              <a:rPr lang="en-US" dirty="0" smtClean="0"/>
            </a:br>
            <a:r>
              <a:rPr lang="en-US" dirty="0" smtClean="0"/>
              <a:t>because it is streamed.</a:t>
            </a:r>
            <a:endParaRPr lang="en-US" dirty="0"/>
          </a:p>
        </p:txBody>
      </p:sp>
    </p:spTree>
    <p:extLst>
      <p:ext uri="{BB962C8B-B14F-4D97-AF65-F5344CB8AC3E}">
        <p14:creationId xmlns:p14="http://schemas.microsoft.com/office/powerpoint/2010/main" val="252017256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06" y="1971164"/>
            <a:ext cx="8741881" cy="674653"/>
          </a:xfrm>
        </p:spPr>
        <p:txBody>
          <a:bodyPr/>
          <a:lstStyle/>
          <a:p>
            <a:r>
              <a:rPr lang="en-US" dirty="0" smtClean="0"/>
              <a:t>Myth #3</a:t>
            </a:r>
            <a:endParaRPr lang="en-US" dirty="0"/>
          </a:p>
        </p:txBody>
      </p:sp>
      <p:sp>
        <p:nvSpPr>
          <p:cNvPr id="3" name="Text Placeholder 2"/>
          <p:cNvSpPr>
            <a:spLocks noGrp="1"/>
          </p:cNvSpPr>
          <p:nvPr>
            <p:ph type="body" sz="quarter" idx="10"/>
          </p:nvPr>
        </p:nvSpPr>
        <p:spPr>
          <a:xfrm>
            <a:off x="150920" y="2677554"/>
            <a:ext cx="8740142" cy="939064"/>
          </a:xfrm>
        </p:spPr>
        <p:txBody>
          <a:bodyPr/>
          <a:lstStyle/>
          <a:p>
            <a:r>
              <a:rPr lang="en-US" dirty="0" smtClean="0"/>
              <a:t>I need advanced skills to be able to manage deployment of Office 365 Pro Plus</a:t>
            </a:r>
            <a:endParaRPr lang="en-US" dirty="0"/>
          </a:p>
        </p:txBody>
      </p:sp>
    </p:spTree>
    <p:extLst>
      <p:ext uri="{BB962C8B-B14F-4D97-AF65-F5344CB8AC3E}">
        <p14:creationId xmlns:p14="http://schemas.microsoft.com/office/powerpoint/2010/main" val="330021218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80210"/>
            <a:ext cx="8742363" cy="674687"/>
          </a:xfrm>
        </p:spPr>
        <p:txBody>
          <a:bodyPr/>
          <a:lstStyle/>
          <a:p>
            <a:r>
              <a:rPr lang="en-US" dirty="0" smtClean="0"/>
              <a:t>Office Deployment Tool</a:t>
            </a:r>
            <a:endParaRPr lang="en-US" dirty="0"/>
          </a:p>
        </p:txBody>
      </p:sp>
      <p:grpSp>
        <p:nvGrpSpPr>
          <p:cNvPr id="6" name="Group 5"/>
          <p:cNvGrpSpPr/>
          <p:nvPr/>
        </p:nvGrpSpPr>
        <p:grpSpPr>
          <a:xfrm>
            <a:off x="271450" y="1581375"/>
            <a:ext cx="6661966" cy="3353503"/>
            <a:chOff x="271450" y="1581806"/>
            <a:chExt cx="6532883" cy="3288525"/>
          </a:xfrm>
        </p:grpSpPr>
        <p:pic>
          <p:nvPicPr>
            <p:cNvPr id="4" name="Picture 3"/>
            <p:cNvPicPr>
              <a:picLocks noChangeAspect="1"/>
            </p:cNvPicPr>
            <p:nvPr/>
          </p:nvPicPr>
          <p:blipFill>
            <a:blip r:embed="rId2"/>
            <a:stretch>
              <a:fillRect/>
            </a:stretch>
          </p:blipFill>
          <p:spPr>
            <a:xfrm>
              <a:off x="271450" y="1584065"/>
              <a:ext cx="2790150" cy="3286266"/>
            </a:xfrm>
            <a:prstGeom prst="rect">
              <a:avLst/>
            </a:prstGeom>
          </p:spPr>
        </p:pic>
        <p:grpSp>
          <p:nvGrpSpPr>
            <p:cNvPr id="3" name="Group 2"/>
            <p:cNvGrpSpPr/>
            <p:nvPr/>
          </p:nvGrpSpPr>
          <p:grpSpPr>
            <a:xfrm>
              <a:off x="3224042" y="1581806"/>
              <a:ext cx="3580291" cy="3259135"/>
              <a:chOff x="3224042" y="1581806"/>
              <a:chExt cx="3452621" cy="3142917"/>
            </a:xfrm>
          </p:grpSpPr>
          <p:pic>
            <p:nvPicPr>
              <p:cNvPr id="8" name="Picture 7"/>
              <p:cNvPicPr>
                <a:picLocks noChangeAspect="1"/>
              </p:cNvPicPr>
              <p:nvPr/>
            </p:nvPicPr>
            <p:blipFill>
              <a:blip r:embed="rId3"/>
              <a:stretch>
                <a:fillRect/>
              </a:stretch>
            </p:blipFill>
            <p:spPr>
              <a:xfrm>
                <a:off x="3229151" y="2078822"/>
                <a:ext cx="3447512" cy="776368"/>
              </a:xfrm>
              <a:prstGeom prst="rect">
                <a:avLst/>
              </a:prstGeom>
            </p:spPr>
          </p:pic>
          <p:pic>
            <p:nvPicPr>
              <p:cNvPr id="11" name="Picture 10"/>
              <p:cNvPicPr>
                <a:picLocks noChangeAspect="1"/>
              </p:cNvPicPr>
              <p:nvPr/>
            </p:nvPicPr>
            <p:blipFill>
              <a:blip r:embed="rId4"/>
              <a:stretch>
                <a:fillRect/>
              </a:stretch>
            </p:blipFill>
            <p:spPr>
              <a:xfrm>
                <a:off x="3224346" y="3051413"/>
                <a:ext cx="2172301" cy="1673310"/>
              </a:xfrm>
              <a:prstGeom prst="rect">
                <a:avLst/>
              </a:prstGeom>
            </p:spPr>
          </p:pic>
          <p:pic>
            <p:nvPicPr>
              <p:cNvPr id="5" name="Picture 4"/>
              <p:cNvPicPr>
                <a:picLocks noChangeAspect="1"/>
              </p:cNvPicPr>
              <p:nvPr/>
            </p:nvPicPr>
            <p:blipFill>
              <a:blip r:embed="rId5"/>
              <a:stretch>
                <a:fillRect/>
              </a:stretch>
            </p:blipFill>
            <p:spPr>
              <a:xfrm>
                <a:off x="3224042" y="1581806"/>
                <a:ext cx="735059" cy="318333"/>
              </a:xfrm>
              <a:prstGeom prst="rect">
                <a:avLst/>
              </a:prstGeom>
            </p:spPr>
          </p:pic>
        </p:grpSp>
      </p:grpSp>
    </p:spTree>
    <p:extLst>
      <p:ext uri="{BB962C8B-B14F-4D97-AF65-F5344CB8AC3E}">
        <p14:creationId xmlns:p14="http://schemas.microsoft.com/office/powerpoint/2010/main" val="250645830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756" y="779595"/>
            <a:ext cx="8363938" cy="560843"/>
          </a:xfrm>
          <a:prstGeom prst="rect">
            <a:avLst/>
          </a:prstGeom>
        </p:spPr>
        <p:txBody>
          <a:bodyPr vert="horz" wrap="square" lIns="79086" tIns="49429" rIns="79086" bIns="49429" rtlCol="0" anchor="t">
            <a:noAutofit/>
          </a:bodyPr>
          <a:lstStyle>
            <a:lvl1pPr algn="l" defTabSz="932554" rtl="0" eaLnBrk="1" latinLnBrk="0" hangingPunct="1">
              <a:lnSpc>
                <a:spcPct val="90000"/>
              </a:lnSpc>
              <a:spcBef>
                <a:spcPct val="0"/>
              </a:spcBef>
              <a:buNone/>
              <a:defRPr lang="en-US" sz="544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r>
              <a:rPr lang="en-AU" sz="4000" dirty="0">
                <a:gradFill>
                  <a:gsLst>
                    <a:gs pos="1250">
                      <a:srgbClr val="FFFFFF"/>
                    </a:gs>
                    <a:gs pos="100000">
                      <a:srgbClr val="FFFFFF"/>
                    </a:gs>
                  </a:gsLst>
                  <a:lin ang="5400000" scaled="0"/>
                </a:gradFill>
              </a:rPr>
              <a:t>Office Deployment Tool syntax</a:t>
            </a:r>
            <a:endParaRPr lang="en-AU" sz="4000" spc="-75" dirty="0">
              <a:gradFill>
                <a:gsLst>
                  <a:gs pos="1250">
                    <a:srgbClr val="FFFFFF"/>
                  </a:gs>
                  <a:gs pos="100000">
                    <a:srgbClr val="FFFFFF"/>
                  </a:gs>
                </a:gsLst>
                <a:lin ang="5400000" scaled="0"/>
              </a:gradFill>
              <a:latin typeface="Segoe UI Light"/>
            </a:endParaRPr>
          </a:p>
        </p:txBody>
      </p:sp>
      <p:graphicFrame>
        <p:nvGraphicFramePr>
          <p:cNvPr id="14" name="Table 13"/>
          <p:cNvGraphicFramePr>
            <a:graphicFrameLocks noGrp="1"/>
          </p:cNvGraphicFramePr>
          <p:nvPr>
            <p:extLst/>
          </p:nvPr>
        </p:nvGraphicFramePr>
        <p:xfrm>
          <a:off x="1033914" y="3039530"/>
          <a:ext cx="7256520" cy="1091664"/>
        </p:xfrm>
        <a:graphic>
          <a:graphicData uri="http://schemas.openxmlformats.org/drawingml/2006/table">
            <a:tbl>
              <a:tblPr firstRow="1" bandRow="1">
                <a:tableStyleId>{5C22544A-7EE6-4342-B048-85BDC9FD1C3A}</a:tableStyleId>
              </a:tblPr>
              <a:tblGrid>
                <a:gridCol w="1261221">
                  <a:extLst>
                    <a:ext uri="{9D8B030D-6E8A-4147-A177-3AD203B41FA5}">
                      <a16:colId xmlns="" xmlns:a16="http://schemas.microsoft.com/office/drawing/2014/main" val="1937173642"/>
                    </a:ext>
                  </a:extLst>
                </a:gridCol>
                <a:gridCol w="5995299">
                  <a:extLst>
                    <a:ext uri="{9D8B030D-6E8A-4147-A177-3AD203B41FA5}">
                      <a16:colId xmlns="" xmlns:a16="http://schemas.microsoft.com/office/drawing/2014/main" val="658855984"/>
                    </a:ext>
                  </a:extLst>
                </a:gridCol>
              </a:tblGrid>
              <a:tr h="272916">
                <a:tc>
                  <a:txBody>
                    <a:bodyPr/>
                    <a:lstStyle/>
                    <a:p>
                      <a:r>
                        <a:rPr lang="en-US" sz="1300" dirty="0" smtClean="0"/>
                        <a:t>Mode</a:t>
                      </a:r>
                      <a:endParaRPr lang="en-US" sz="1300" dirty="0"/>
                    </a:p>
                  </a:txBody>
                  <a:tcPr marL="67205" marR="67205" marT="33603" marB="33603"/>
                </a:tc>
                <a:tc>
                  <a:txBody>
                    <a:bodyPr/>
                    <a:lstStyle/>
                    <a:p>
                      <a:r>
                        <a:rPr lang="en-US" sz="1300" dirty="0" smtClean="0"/>
                        <a:t>Purpose</a:t>
                      </a:r>
                      <a:endParaRPr lang="en-US" sz="1300" dirty="0"/>
                    </a:p>
                  </a:txBody>
                  <a:tcPr marL="67205" marR="67205" marT="33603" marB="33603"/>
                </a:tc>
                <a:extLst>
                  <a:ext uri="{0D108BD9-81ED-4DB2-BD59-A6C34878D82A}">
                    <a16:rowId xmlns="" xmlns:a16="http://schemas.microsoft.com/office/drawing/2014/main" val="1902340585"/>
                  </a:ext>
                </a:extLst>
              </a:tr>
              <a:tr h="272916">
                <a:tc>
                  <a:txBody>
                    <a:bodyPr/>
                    <a:lstStyle/>
                    <a:p>
                      <a:r>
                        <a:rPr lang="en-US" sz="1300" dirty="0" smtClean="0"/>
                        <a:t>download</a:t>
                      </a:r>
                      <a:endParaRPr lang="en-US" sz="1300" dirty="0"/>
                    </a:p>
                  </a:txBody>
                  <a:tcPr marL="67205" marR="67205" marT="33603" marB="33603"/>
                </a:tc>
                <a:tc>
                  <a:txBody>
                    <a:bodyPr/>
                    <a:lstStyle/>
                    <a:p>
                      <a:r>
                        <a:rPr lang="en-US" sz="1300" dirty="0" smtClean="0"/>
                        <a:t>Copy product and language source files</a:t>
                      </a:r>
                      <a:r>
                        <a:rPr lang="en-US" sz="1300" baseline="0" dirty="0" smtClean="0"/>
                        <a:t> down to an on-premises location</a:t>
                      </a:r>
                      <a:endParaRPr lang="en-US" sz="1300" dirty="0"/>
                    </a:p>
                  </a:txBody>
                  <a:tcPr marL="67205" marR="67205" marT="33603" marB="33603"/>
                </a:tc>
                <a:extLst>
                  <a:ext uri="{0D108BD9-81ED-4DB2-BD59-A6C34878D82A}">
                    <a16:rowId xmlns="" xmlns:a16="http://schemas.microsoft.com/office/drawing/2014/main" val="1294056795"/>
                  </a:ext>
                </a:extLst>
              </a:tr>
              <a:tr h="272916">
                <a:tc>
                  <a:txBody>
                    <a:bodyPr/>
                    <a:lstStyle/>
                    <a:p>
                      <a:r>
                        <a:rPr lang="en-US" sz="1300" dirty="0" smtClean="0"/>
                        <a:t>configure</a:t>
                      </a:r>
                      <a:endParaRPr lang="en-US" sz="1300" dirty="0"/>
                    </a:p>
                  </a:txBody>
                  <a:tcPr marL="67205" marR="67205" marT="33603" marB="33603"/>
                </a:tc>
                <a:tc>
                  <a:txBody>
                    <a:bodyPr/>
                    <a:lstStyle/>
                    <a:p>
                      <a:r>
                        <a:rPr lang="en-US" sz="1300" dirty="0" smtClean="0"/>
                        <a:t>Install and configure</a:t>
                      </a:r>
                      <a:r>
                        <a:rPr lang="en-US" sz="1300" baseline="0" dirty="0" smtClean="0"/>
                        <a:t> products and languages  (remove also)</a:t>
                      </a:r>
                      <a:endParaRPr lang="en-US" sz="1300" dirty="0"/>
                    </a:p>
                  </a:txBody>
                  <a:tcPr marL="67205" marR="67205" marT="33603" marB="33603"/>
                </a:tc>
                <a:extLst>
                  <a:ext uri="{0D108BD9-81ED-4DB2-BD59-A6C34878D82A}">
                    <a16:rowId xmlns="" xmlns:a16="http://schemas.microsoft.com/office/drawing/2014/main" val="3825731615"/>
                  </a:ext>
                </a:extLst>
              </a:tr>
              <a:tr h="272916">
                <a:tc>
                  <a:txBody>
                    <a:bodyPr/>
                    <a:lstStyle/>
                    <a:p>
                      <a:r>
                        <a:rPr lang="en-US" sz="1300" dirty="0" smtClean="0"/>
                        <a:t>packager</a:t>
                      </a:r>
                      <a:endParaRPr lang="en-US" sz="1300" dirty="0"/>
                    </a:p>
                  </a:txBody>
                  <a:tcPr marL="67205" marR="67205" marT="33603" marB="33603"/>
                </a:tc>
                <a:tc>
                  <a:txBody>
                    <a:bodyPr/>
                    <a:lstStyle/>
                    <a:p>
                      <a:r>
                        <a:rPr lang="en-US" sz="1300" dirty="0" smtClean="0"/>
                        <a:t>Create a package for Microsoft</a:t>
                      </a:r>
                      <a:r>
                        <a:rPr lang="en-US" sz="1300" baseline="0" dirty="0" smtClean="0"/>
                        <a:t> Application Virtualization (App-V) 5.0</a:t>
                      </a:r>
                      <a:endParaRPr lang="en-US" sz="1300" dirty="0"/>
                    </a:p>
                  </a:txBody>
                  <a:tcPr marL="67205" marR="67205" marT="33603" marB="33603"/>
                </a:tc>
                <a:extLst>
                  <a:ext uri="{0D108BD9-81ED-4DB2-BD59-A6C34878D82A}">
                    <a16:rowId xmlns="" xmlns:a16="http://schemas.microsoft.com/office/drawing/2014/main" val="3429453274"/>
                  </a:ext>
                </a:extLst>
              </a:tr>
            </a:tbl>
          </a:graphicData>
        </a:graphic>
      </p:graphicFrame>
      <p:sp>
        <p:nvSpPr>
          <p:cNvPr id="15" name="Rectangle 14"/>
          <p:cNvSpPr/>
          <p:nvPr/>
        </p:nvSpPr>
        <p:spPr>
          <a:xfrm>
            <a:off x="1797944" y="4541550"/>
            <a:ext cx="4917885" cy="300082"/>
          </a:xfrm>
          <a:prstGeom prst="rect">
            <a:avLst/>
          </a:prstGeom>
        </p:spPr>
        <p:txBody>
          <a:bodyPr wrap="none">
            <a:spAutoFit/>
          </a:bodyPr>
          <a:lstStyle/>
          <a:p>
            <a:pPr defTabSz="685711"/>
            <a:r>
              <a:rPr lang="en-US" sz="1350" b="1" dirty="0">
                <a:solidFill>
                  <a:srgbClr val="000000"/>
                </a:solidFill>
              </a:rPr>
              <a:t>TechNet: </a:t>
            </a:r>
            <a:r>
              <a:rPr lang="en-US" sz="1350" b="1" dirty="0">
                <a:solidFill>
                  <a:srgbClr val="000000"/>
                </a:solidFill>
                <a:hlinkClick r:id="rId3"/>
              </a:rPr>
              <a:t>Reference for Click-to-Run configuration.xml file</a:t>
            </a:r>
            <a:endParaRPr lang="en-US" sz="1350" dirty="0">
              <a:solidFill>
                <a:srgbClr val="000000"/>
              </a:solidFill>
            </a:endParaRPr>
          </a:p>
        </p:txBody>
      </p:sp>
      <p:sp>
        <p:nvSpPr>
          <p:cNvPr id="18" name="Text Placeholder 2"/>
          <p:cNvSpPr txBox="1">
            <a:spLocks/>
          </p:cNvSpPr>
          <p:nvPr/>
        </p:nvSpPr>
        <p:spPr>
          <a:xfrm>
            <a:off x="205191" y="1700765"/>
            <a:ext cx="8736627" cy="1615095"/>
          </a:xfrm>
          <a:prstGeom prst="rect">
            <a:avLst/>
          </a:prstGeom>
        </p:spPr>
        <p:txBody>
          <a:bodyPr vert="horz" lIns="0" tIns="0" rIns="0" bIns="0" rtlCol="0">
            <a:noAutofit/>
          </a:bodyPr>
          <a:lstStyle>
            <a:lvl1pPr marL="0" marR="0" indent="0" algn="l" defTabSz="932559" rtl="0" eaLnBrk="1" fontAlgn="auto" latinLnBrk="0" hangingPunct="1">
              <a:lnSpc>
                <a:spcPct val="90000"/>
              </a:lnSpc>
              <a:spcBef>
                <a:spcPct val="20000"/>
              </a:spcBef>
              <a:spcAft>
                <a:spcPts val="0"/>
              </a:spcAft>
              <a:buClrTx/>
              <a:buSzPct val="80000"/>
              <a:buFont typeface="Arial" pitchFamily="34" charset="0"/>
              <a:buNone/>
              <a:tabLst/>
              <a:defRPr sz="3672" kern="1200" spc="-71" baseline="0">
                <a:gradFill>
                  <a:gsLst>
                    <a:gs pos="1250">
                      <a:schemeClr val="tx1"/>
                    </a:gs>
                    <a:gs pos="99000">
                      <a:schemeClr val="tx1"/>
                    </a:gs>
                  </a:gsLst>
                  <a:lin ang="5400000" scaled="0"/>
                </a:gradFill>
                <a:latin typeface="+mj-lt"/>
                <a:ea typeface="+mn-ea"/>
                <a:cs typeface="+mn-cs"/>
              </a:defRPr>
            </a:lvl1pPr>
            <a:lvl2pPr marL="0" marR="0" indent="0" algn="l" defTabSz="932559" rtl="0" eaLnBrk="1" fontAlgn="auto" latinLnBrk="0" hangingPunct="1">
              <a:lnSpc>
                <a:spcPct val="90000"/>
              </a:lnSpc>
              <a:spcBef>
                <a:spcPct val="20000"/>
              </a:spcBef>
              <a:spcAft>
                <a:spcPts val="0"/>
              </a:spcAft>
              <a:buClrTx/>
              <a:buSzPct val="90000"/>
              <a:buFontTx/>
              <a:buNone/>
              <a:tabLst/>
              <a:defRPr sz="1999" kern="1200" spc="0" baseline="0">
                <a:gradFill>
                  <a:gsLst>
                    <a:gs pos="1250">
                      <a:schemeClr val="bg2"/>
                    </a:gs>
                    <a:gs pos="100000">
                      <a:schemeClr val="bg2"/>
                    </a:gs>
                  </a:gsLst>
                  <a:lin ang="5400000" scaled="0"/>
                </a:gradFill>
                <a:latin typeface="+mn-lt"/>
                <a:ea typeface="+mn-ea"/>
                <a:cs typeface="+mn-cs"/>
              </a:defRPr>
            </a:lvl2pPr>
            <a:lvl3pPr marL="228510" marR="0" indent="0" algn="l" defTabSz="932559" rtl="0" eaLnBrk="1" fontAlgn="auto" latinLnBrk="0" hangingPunct="1">
              <a:lnSpc>
                <a:spcPct val="90000"/>
              </a:lnSpc>
              <a:spcBef>
                <a:spcPct val="20000"/>
              </a:spcBef>
              <a:spcAft>
                <a:spcPts val="0"/>
              </a:spcAft>
              <a:buClrTx/>
              <a:buSzPct val="90000"/>
              <a:buFont typeface="Wingdings" pitchFamily="2" charset="2"/>
              <a:buNone/>
              <a:tabLst>
                <a:tab pos="814403" algn="l"/>
              </a:tabLst>
              <a:defRPr sz="1999" kern="1200" spc="0" baseline="0">
                <a:gradFill>
                  <a:gsLst>
                    <a:gs pos="1250">
                      <a:schemeClr val="bg2"/>
                    </a:gs>
                    <a:gs pos="100000">
                      <a:schemeClr val="bg2"/>
                    </a:gs>
                  </a:gsLst>
                  <a:lin ang="5400000" scaled="0"/>
                </a:gradFill>
                <a:latin typeface="+mn-lt"/>
                <a:ea typeface="+mn-ea"/>
                <a:cs typeface="+mn-cs"/>
              </a:defRPr>
            </a:lvl3pPr>
            <a:lvl4pPr marL="457019" marR="0" indent="0" algn="l" defTabSz="932559" rtl="0" eaLnBrk="1" fontAlgn="auto" latinLnBrk="0" hangingPunct="1">
              <a:lnSpc>
                <a:spcPct val="90000"/>
              </a:lnSpc>
              <a:spcBef>
                <a:spcPct val="20000"/>
              </a:spcBef>
              <a:spcAft>
                <a:spcPts val="0"/>
              </a:spcAft>
              <a:buClrTx/>
              <a:buSzPct val="90000"/>
              <a:buFont typeface="Wingdings" pitchFamily="2" charset="2"/>
              <a:buNone/>
              <a:tabLst/>
              <a:defRPr sz="1799" kern="1200" spc="0" baseline="0">
                <a:gradFill>
                  <a:gsLst>
                    <a:gs pos="1250">
                      <a:schemeClr val="bg2"/>
                    </a:gs>
                    <a:gs pos="100000">
                      <a:schemeClr val="bg2"/>
                    </a:gs>
                  </a:gsLst>
                  <a:lin ang="5400000" scaled="0"/>
                </a:gradFill>
                <a:latin typeface="+mn-lt"/>
                <a:ea typeface="+mn-ea"/>
                <a:cs typeface="+mn-cs"/>
              </a:defRPr>
            </a:lvl4pPr>
            <a:lvl5pPr marL="685529" marR="0" indent="0" algn="l" defTabSz="932559" rtl="0" eaLnBrk="1" fontAlgn="auto" latinLnBrk="0" hangingPunct="1">
              <a:lnSpc>
                <a:spcPct val="90000"/>
              </a:lnSpc>
              <a:spcBef>
                <a:spcPct val="20000"/>
              </a:spcBef>
              <a:spcAft>
                <a:spcPts val="0"/>
              </a:spcAft>
              <a:buClrTx/>
              <a:buSzPct val="90000"/>
              <a:buFont typeface="Wingdings" pitchFamily="2" charset="2"/>
              <a:buNone/>
              <a:tabLst>
                <a:tab pos="1280702" algn="l"/>
              </a:tabLst>
              <a:defRPr sz="1799"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defTabSz="685711">
              <a:defRPr/>
            </a:pPr>
            <a:r>
              <a:rPr lang="en-US" sz="1470" i="1" spc="-52" dirty="0">
                <a:solidFill>
                  <a:schemeClr val="tx1"/>
                </a:solidFill>
                <a:latin typeface="Segoe UI Light"/>
              </a:rPr>
              <a:t>		{location of tool}</a:t>
            </a:r>
            <a:r>
              <a:rPr lang="en-US" sz="2058" i="1" spc="-52" dirty="0">
                <a:solidFill>
                  <a:schemeClr val="tx1"/>
                </a:solidFill>
                <a:latin typeface="Segoe UI Light"/>
              </a:rPr>
              <a:t>\</a:t>
            </a:r>
            <a:r>
              <a:rPr lang="en-US" sz="2058" b="1" spc="-52" dirty="0">
                <a:solidFill>
                  <a:schemeClr val="tx1"/>
                </a:solidFill>
                <a:latin typeface="Segoe UI Light"/>
              </a:rPr>
              <a:t>setup.exe </a:t>
            </a:r>
            <a:r>
              <a:rPr lang="en-US" sz="2058" spc="-52" dirty="0">
                <a:solidFill>
                  <a:schemeClr val="tx1"/>
                </a:solidFill>
                <a:latin typeface="Segoe UI Light"/>
              </a:rPr>
              <a:t>  /</a:t>
            </a:r>
            <a:r>
              <a:rPr lang="en-US" sz="1470" i="1" spc="-52" dirty="0">
                <a:solidFill>
                  <a:schemeClr val="tx1"/>
                </a:solidFill>
                <a:latin typeface="Segoe UI Light"/>
              </a:rPr>
              <a:t>{mode}</a:t>
            </a:r>
            <a:r>
              <a:rPr lang="en-US" sz="2058" spc="-52" dirty="0">
                <a:solidFill>
                  <a:schemeClr val="tx1"/>
                </a:solidFill>
                <a:latin typeface="Segoe UI Light"/>
              </a:rPr>
              <a:t>  </a:t>
            </a:r>
            <a:r>
              <a:rPr lang="en-US" sz="1470" i="1" spc="-52" dirty="0">
                <a:solidFill>
                  <a:schemeClr val="tx1"/>
                </a:solidFill>
                <a:latin typeface="Segoe UI Light"/>
              </a:rPr>
              <a:t>{location of configuration.xml}</a:t>
            </a:r>
          </a:p>
          <a:p>
            <a:pPr defTabSz="685711">
              <a:defRPr/>
            </a:pPr>
            <a:endParaRPr lang="en-US" sz="2058" spc="-52" dirty="0">
              <a:solidFill>
                <a:schemeClr val="tx1"/>
              </a:solidFill>
              <a:latin typeface="Segoe UI Light"/>
            </a:endParaRPr>
          </a:p>
          <a:p>
            <a:pPr defTabSz="685711">
              <a:defRPr/>
            </a:pPr>
            <a:r>
              <a:rPr lang="en-US" sz="2058" spc="-52" dirty="0">
                <a:solidFill>
                  <a:schemeClr val="tx1"/>
                </a:solidFill>
                <a:latin typeface="Segoe UI Light"/>
              </a:rPr>
              <a:t>			setup.exe  /download  configuration.xml</a:t>
            </a:r>
          </a:p>
          <a:p>
            <a:pPr defTabSz="685711">
              <a:defRPr/>
            </a:pPr>
            <a:endParaRPr lang="en-US" sz="2700" spc="-52" dirty="0">
              <a:solidFill>
                <a:schemeClr val="tx1"/>
              </a:solidFill>
              <a:latin typeface="Segoe UI Light"/>
            </a:endParaRPr>
          </a:p>
        </p:txBody>
      </p:sp>
    </p:spTree>
    <p:extLst>
      <p:ext uri="{BB962C8B-B14F-4D97-AF65-F5344CB8AC3E}">
        <p14:creationId xmlns:p14="http://schemas.microsoft.com/office/powerpoint/2010/main" val="692375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xEl>
                                              <p:pRg st="2" end="2"/>
                                            </p:txEl>
                                          </p:spTgt>
                                        </p:tgtEl>
                                        <p:attrNameLst>
                                          <p:attrName>style.visibility</p:attrName>
                                        </p:attrNameLst>
                                      </p:cBhvr>
                                      <p:to>
                                        <p:strVal val="visible"/>
                                      </p:to>
                                    </p:set>
                                    <p:animEffect transition="in" filter="fade">
                                      <p:cBhvr>
                                        <p:cTn id="12"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90032" y="177167"/>
            <a:ext cx="8363938" cy="560843"/>
          </a:xfrm>
          <a:prstGeom prst="rect">
            <a:avLst/>
          </a:prstGeom>
        </p:spPr>
        <p:txBody>
          <a:bodyPr vert="horz" wrap="square" lIns="79086" tIns="49429" rIns="79086" bIns="49429" rtlCol="0" anchor="t">
            <a:noAutofit/>
          </a:bodyPr>
          <a:lstStyle>
            <a:lvl1pPr algn="l" defTabSz="932554" rtl="0" eaLnBrk="1" latinLnBrk="0" hangingPunct="1">
              <a:lnSpc>
                <a:spcPct val="90000"/>
              </a:lnSpc>
              <a:spcBef>
                <a:spcPct val="0"/>
              </a:spcBef>
              <a:buNone/>
              <a:defRPr lang="en-US" sz="544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685707">
              <a:defRPr/>
            </a:pPr>
            <a:r>
              <a:rPr lang="en-AU" sz="4000" spc="-75" dirty="0">
                <a:gradFill>
                  <a:gsLst>
                    <a:gs pos="1250">
                      <a:srgbClr val="FFFFFF"/>
                    </a:gs>
                    <a:gs pos="100000">
                      <a:srgbClr val="FFFFFF"/>
                    </a:gs>
                  </a:gsLst>
                  <a:lin ang="5400000" scaled="0"/>
                </a:gradFill>
                <a:latin typeface="Segoe UI Light"/>
              </a:rPr>
              <a:t>Configuration.xml example</a:t>
            </a:r>
          </a:p>
        </p:txBody>
      </p:sp>
      <p:sp>
        <p:nvSpPr>
          <p:cNvPr id="4" name="Text Placeholder 2"/>
          <p:cNvSpPr>
            <a:spLocks noGrp="1"/>
          </p:cNvSpPr>
          <p:nvPr>
            <p:ph type="body" sz="quarter" idx="10"/>
          </p:nvPr>
        </p:nvSpPr>
        <p:spPr>
          <a:xfrm>
            <a:off x="227748" y="1222662"/>
            <a:ext cx="5897296" cy="3660578"/>
          </a:xfrm>
        </p:spPr>
        <p:txBody>
          <a:bodyPr/>
          <a:lstStyle/>
          <a:p>
            <a:r>
              <a:rPr lang="en-US" sz="1800" b="1" smtClean="0">
                <a:solidFill>
                  <a:srgbClr val="00B050"/>
                </a:solidFill>
                <a:latin typeface="+mn-lt"/>
                <a:cs typeface="+mn-cs"/>
              </a:rPr>
              <a:t>Here.xml:</a:t>
            </a:r>
          </a:p>
          <a:p>
            <a:endParaRPr lang="en-US" sz="1350" b="1" smtClean="0">
              <a:solidFill>
                <a:srgbClr val="00B050"/>
              </a:solidFill>
              <a:latin typeface="+mn-lt"/>
              <a:cs typeface="+mn-cs"/>
            </a:endParaRPr>
          </a:p>
          <a:p>
            <a:r>
              <a:rPr lang="en-US" sz="1500" smtClean="0"/>
              <a:t>&lt;Configuration&gt;</a:t>
            </a:r>
          </a:p>
          <a:p>
            <a:endParaRPr lang="en-US" sz="1500" smtClean="0"/>
          </a:p>
          <a:p>
            <a:pPr lvl="1"/>
            <a:r>
              <a:rPr lang="en-US" sz="1500" smtClean="0"/>
              <a:t> &lt;Add OfficeClientEdition="32"&gt;</a:t>
            </a:r>
          </a:p>
          <a:p>
            <a:pPr lvl="1"/>
            <a:r>
              <a:rPr lang="en-US" sz="1500" smtClean="0"/>
              <a:t>    &lt;Product ID="O365ProPlusRetail"&gt;</a:t>
            </a:r>
          </a:p>
          <a:p>
            <a:pPr lvl="1"/>
            <a:r>
              <a:rPr lang="en-US" sz="1500" smtClean="0"/>
              <a:t>       &lt;Language ID="en-us" /&gt;</a:t>
            </a:r>
          </a:p>
          <a:p>
            <a:pPr lvl="1"/>
            <a:r>
              <a:rPr lang="en-US" sz="1500" smtClean="0"/>
              <a:t>    &lt;/Product&gt;</a:t>
            </a:r>
          </a:p>
          <a:p>
            <a:pPr lvl="1"/>
            <a:r>
              <a:rPr lang="en-US" sz="1500" smtClean="0"/>
              <a:t> &lt;/Add&gt; </a:t>
            </a:r>
          </a:p>
          <a:p>
            <a:pPr lvl="1"/>
            <a:r>
              <a:rPr lang="en-US" sz="1500" smtClean="0"/>
              <a:t>&lt;Updates</a:t>
            </a:r>
            <a:r>
              <a:rPr lang="en-US" sz="1500" b="1" smtClean="0">
                <a:solidFill>
                  <a:schemeClr val="bg2">
                    <a:lumMod val="50000"/>
                    <a:lumOff val="50000"/>
                  </a:schemeClr>
                </a:solidFill>
              </a:rPr>
              <a:t> </a:t>
            </a:r>
            <a:r>
              <a:rPr lang="en-US" sz="1500" smtClean="0"/>
              <a:t>Enabled="TRUE" /&gt; </a:t>
            </a:r>
          </a:p>
          <a:p>
            <a:pPr lvl="1"/>
            <a:r>
              <a:rPr lang="en-US" sz="1500" smtClean="0"/>
              <a:t>&lt;Display Level="None" AcceptEULA="TRUE" /&gt; </a:t>
            </a:r>
          </a:p>
          <a:p>
            <a:pPr lvl="1"/>
            <a:r>
              <a:rPr lang="en-US" sz="1500" smtClean="0"/>
              <a:t>&lt;Logging Name="OfficeSetup.txt" Path="%temp%" /&gt; </a:t>
            </a:r>
          </a:p>
          <a:p>
            <a:pPr lvl="1"/>
            <a:endParaRPr lang="en-US" sz="1500" smtClean="0"/>
          </a:p>
          <a:p>
            <a:r>
              <a:rPr lang="en-US" sz="1500" smtClean="0"/>
              <a:t>&lt;/Configuration&gt;</a:t>
            </a:r>
            <a:endParaRPr lang="en-US" sz="1500" dirty="0"/>
          </a:p>
        </p:txBody>
      </p:sp>
      <p:pic>
        <p:nvPicPr>
          <p:cNvPr id="5" name="Picture 8" descr="C:\Users\cusawin\AppData\Local\Temp\SNAGHTMLb08c8e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748" y="1036199"/>
            <a:ext cx="5635977" cy="345686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415119" y="1406257"/>
            <a:ext cx="2336573" cy="507831"/>
          </a:xfrm>
          <a:prstGeom prst="rect">
            <a:avLst/>
          </a:prstGeom>
        </p:spPr>
        <p:txBody>
          <a:bodyPr wrap="square">
            <a:spAutoFit/>
          </a:bodyPr>
          <a:lstStyle/>
          <a:p>
            <a:pPr defTabSz="685711"/>
            <a:r>
              <a:rPr lang="en-US" sz="1350" b="1" dirty="0">
                <a:solidFill>
                  <a:srgbClr val="00B050"/>
                </a:solidFill>
              </a:rPr>
              <a:t>Setup /download here.xml</a:t>
            </a:r>
          </a:p>
          <a:p>
            <a:pPr defTabSz="685711"/>
            <a:endParaRPr lang="en-US" sz="1350" dirty="0">
              <a:solidFill>
                <a:srgbClr val="000000"/>
              </a:solidFill>
            </a:endParaRPr>
          </a:p>
        </p:txBody>
      </p:sp>
      <p:sp>
        <p:nvSpPr>
          <p:cNvPr id="9" name="Rectangle 8"/>
          <p:cNvSpPr/>
          <p:nvPr/>
        </p:nvSpPr>
        <p:spPr>
          <a:xfrm>
            <a:off x="6415119" y="3196068"/>
            <a:ext cx="2336573" cy="715581"/>
          </a:xfrm>
          <a:prstGeom prst="rect">
            <a:avLst/>
          </a:prstGeom>
        </p:spPr>
        <p:txBody>
          <a:bodyPr wrap="square">
            <a:spAutoFit/>
          </a:bodyPr>
          <a:lstStyle/>
          <a:p>
            <a:pPr defTabSz="685711"/>
            <a:r>
              <a:rPr lang="en-US" sz="1350" b="1" dirty="0">
                <a:solidFill>
                  <a:srgbClr val="00B050"/>
                </a:solidFill>
              </a:rPr>
              <a:t>Setup /configure here.xml</a:t>
            </a:r>
          </a:p>
          <a:p>
            <a:pPr defTabSz="685711"/>
            <a:endParaRPr lang="en-US" sz="1350" dirty="0">
              <a:solidFill>
                <a:srgbClr val="000000"/>
              </a:solidFill>
            </a:endParaRPr>
          </a:p>
          <a:p>
            <a:pPr defTabSz="685711"/>
            <a:endParaRPr lang="en-US" sz="1350" dirty="0">
              <a:solidFill>
                <a:srgbClr val="000000"/>
              </a:solidFill>
            </a:endParaRPr>
          </a:p>
        </p:txBody>
      </p:sp>
      <p:sp>
        <p:nvSpPr>
          <p:cNvPr id="10" name="Rectangle 9"/>
          <p:cNvSpPr/>
          <p:nvPr/>
        </p:nvSpPr>
        <p:spPr bwMode="auto">
          <a:xfrm>
            <a:off x="6269403" y="990819"/>
            <a:ext cx="2682662" cy="4284188"/>
          </a:xfrm>
          <a:prstGeom prst="rect">
            <a:avLst/>
          </a:prstGeom>
          <a:noFill/>
          <a:ln w="25400">
            <a:solidFill>
              <a:schemeClr val="tx1">
                <a:lumMod val="85000"/>
                <a:lumOff val="1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pPr>
            <a:endParaRPr lang="en-US" sz="1650"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6" descr="C:\Users\cusawin\AppData\Local\Temp\SNAGHTMLb07cdd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748" y="1036199"/>
            <a:ext cx="5635977" cy="345686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6415119" y="1742031"/>
            <a:ext cx="2536945" cy="1131079"/>
          </a:xfrm>
          <a:prstGeom prst="rect">
            <a:avLst/>
          </a:prstGeom>
        </p:spPr>
        <p:txBody>
          <a:bodyPr wrap="square">
            <a:spAutoFit/>
          </a:bodyPr>
          <a:lstStyle/>
          <a:p>
            <a:pPr defTabSz="685711"/>
            <a:r>
              <a:rPr lang="en-US" sz="1350" b="1" dirty="0">
                <a:solidFill>
                  <a:srgbClr val="000000"/>
                </a:solidFill>
              </a:rPr>
              <a:t>Result: </a:t>
            </a:r>
            <a:br>
              <a:rPr lang="en-US" sz="1350" b="1" dirty="0">
                <a:solidFill>
                  <a:srgbClr val="000000"/>
                </a:solidFill>
              </a:rPr>
            </a:br>
            <a:endParaRPr lang="en-US" sz="1350" b="1" dirty="0">
              <a:solidFill>
                <a:srgbClr val="000000"/>
              </a:solidFill>
            </a:endParaRPr>
          </a:p>
          <a:p>
            <a:pPr defTabSz="685711"/>
            <a:r>
              <a:rPr lang="en-US" sz="1350" dirty="0">
                <a:solidFill>
                  <a:srgbClr val="000000"/>
                </a:solidFill>
              </a:rPr>
              <a:t>Download 32-bit Office 365 ProPlus in English to the current directory</a:t>
            </a:r>
          </a:p>
        </p:txBody>
      </p:sp>
      <p:sp>
        <p:nvSpPr>
          <p:cNvPr id="13" name="Rectangle 12"/>
          <p:cNvSpPr/>
          <p:nvPr/>
        </p:nvSpPr>
        <p:spPr>
          <a:xfrm>
            <a:off x="6405867" y="3576888"/>
            <a:ext cx="2546198" cy="1338828"/>
          </a:xfrm>
          <a:prstGeom prst="rect">
            <a:avLst/>
          </a:prstGeom>
        </p:spPr>
        <p:txBody>
          <a:bodyPr wrap="square">
            <a:spAutoFit/>
          </a:bodyPr>
          <a:lstStyle/>
          <a:p>
            <a:pPr defTabSz="685711"/>
            <a:r>
              <a:rPr lang="en-US" sz="1350" b="1" dirty="0">
                <a:solidFill>
                  <a:srgbClr val="000000"/>
                </a:solidFill>
              </a:rPr>
              <a:t>Result: </a:t>
            </a:r>
          </a:p>
          <a:p>
            <a:pPr defTabSz="685711"/>
            <a:endParaRPr lang="en-US" sz="1350" b="1" dirty="0">
              <a:solidFill>
                <a:srgbClr val="000000"/>
              </a:solidFill>
            </a:endParaRPr>
          </a:p>
          <a:p>
            <a:pPr defTabSz="685711"/>
            <a:r>
              <a:rPr lang="en-US" sz="1350" dirty="0">
                <a:solidFill>
                  <a:srgbClr val="000000"/>
                </a:solidFill>
              </a:rPr>
              <a:t>Silently install 32-bit Office 365 ProPlus in English from the current directory with automatic updates enabled</a:t>
            </a:r>
          </a:p>
        </p:txBody>
      </p:sp>
    </p:spTree>
    <p:extLst>
      <p:ext uri="{BB962C8B-B14F-4D97-AF65-F5344CB8AC3E}">
        <p14:creationId xmlns:p14="http://schemas.microsoft.com/office/powerpoint/2010/main" val="145407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127" y="2125663"/>
            <a:ext cx="8547941" cy="674653"/>
          </a:xfrm>
        </p:spPr>
        <p:txBody>
          <a:bodyPr/>
          <a:lstStyle/>
          <a:p>
            <a:r>
              <a:rPr lang="en-US" dirty="0" smtClean="0"/>
              <a:t>Myth #4</a:t>
            </a:r>
            <a:endParaRPr lang="en-US" dirty="0"/>
          </a:p>
        </p:txBody>
      </p:sp>
      <p:sp>
        <p:nvSpPr>
          <p:cNvPr id="3" name="Text Placeholder 2"/>
          <p:cNvSpPr>
            <a:spLocks noGrp="1"/>
          </p:cNvSpPr>
          <p:nvPr>
            <p:ph type="body" sz="quarter" idx="10"/>
          </p:nvPr>
        </p:nvSpPr>
        <p:spPr>
          <a:xfrm>
            <a:off x="222127" y="2663495"/>
            <a:ext cx="8547941" cy="939064"/>
          </a:xfrm>
        </p:spPr>
        <p:txBody>
          <a:bodyPr/>
          <a:lstStyle/>
          <a:p>
            <a:r>
              <a:rPr lang="en-US" dirty="0" smtClean="0"/>
              <a:t>I can’t deploy or update Office 365 Pro Plus from on-premises with SCCM or other deployment software</a:t>
            </a:r>
            <a:endParaRPr lang="en-US" dirty="0"/>
          </a:p>
        </p:txBody>
      </p:sp>
    </p:spTree>
    <p:extLst>
      <p:ext uri="{BB962C8B-B14F-4D97-AF65-F5344CB8AC3E}">
        <p14:creationId xmlns:p14="http://schemas.microsoft.com/office/powerpoint/2010/main" val="85284942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56" y="815667"/>
            <a:ext cx="8741881" cy="674749"/>
          </a:xfrm>
        </p:spPr>
        <p:txBody>
          <a:bodyPr/>
          <a:lstStyle/>
          <a:p>
            <a:r>
              <a:rPr lang="en-US" sz="3528" dirty="0">
                <a:solidFill>
                  <a:srgbClr val="FFFFFF"/>
                </a:solidFill>
              </a:rPr>
              <a:t>Deploying Office 365 ProPlus</a:t>
            </a:r>
          </a:p>
        </p:txBody>
      </p:sp>
      <p:sp>
        <p:nvSpPr>
          <p:cNvPr id="3" name="Text Placeholder 2"/>
          <p:cNvSpPr>
            <a:spLocks noGrp="1"/>
          </p:cNvSpPr>
          <p:nvPr>
            <p:ph type="body" sz="quarter" idx="10"/>
          </p:nvPr>
        </p:nvSpPr>
        <p:spPr>
          <a:xfrm>
            <a:off x="3622795" y="2002537"/>
            <a:ext cx="4637082" cy="1648874"/>
          </a:xfrm>
        </p:spPr>
        <p:txBody>
          <a:bodyPr/>
          <a:lstStyle/>
          <a:p>
            <a:pPr marL="336046" lvl="1" indent="-336046">
              <a:buAutoNum type="alphaUcParenBoth"/>
            </a:pPr>
            <a:r>
              <a:rPr lang="en-US" sz="2351" dirty="0">
                <a:solidFill>
                  <a:srgbClr val="FFFFFF"/>
                </a:solidFill>
                <a:latin typeface="+mj-lt"/>
              </a:rPr>
              <a:t> Directly from Office 365</a:t>
            </a:r>
          </a:p>
          <a:p>
            <a:pPr marL="336046" lvl="1" indent="-336046">
              <a:buAutoNum type="alphaUcParenBoth"/>
            </a:pPr>
            <a:endParaRPr lang="en-US" sz="1764" dirty="0">
              <a:solidFill>
                <a:srgbClr val="FFFFFF"/>
              </a:solidFill>
              <a:latin typeface="+mj-lt"/>
            </a:endParaRPr>
          </a:p>
          <a:p>
            <a:pPr marL="336046" lvl="1" indent="-336046">
              <a:buAutoNum type="alphaUcParenBoth"/>
            </a:pPr>
            <a:r>
              <a:rPr lang="en-US" sz="2351" dirty="0">
                <a:solidFill>
                  <a:srgbClr val="FFFFFF"/>
                </a:solidFill>
                <a:latin typeface="+mj-lt"/>
              </a:rPr>
              <a:t> From an on-premises location</a:t>
            </a:r>
          </a:p>
          <a:p>
            <a:r>
              <a:rPr lang="en-US" dirty="0">
                <a:solidFill>
                  <a:srgbClr val="FFFFFF"/>
                </a:solidFill>
              </a:rPr>
              <a:t> </a:t>
            </a:r>
          </a:p>
        </p:txBody>
      </p:sp>
      <p:sp>
        <p:nvSpPr>
          <p:cNvPr id="5" name="Text Placeholder 2"/>
          <p:cNvSpPr txBox="1">
            <a:spLocks/>
          </p:cNvSpPr>
          <p:nvPr/>
        </p:nvSpPr>
        <p:spPr>
          <a:xfrm>
            <a:off x="3622794" y="3416627"/>
            <a:ext cx="4571431" cy="1307325"/>
          </a:xfrm>
          <a:prstGeom prst="rect">
            <a:avLst/>
          </a:prstGeom>
        </p:spPr>
        <p:txBody>
          <a:bodyPr vert="horz" wrap="square" lIns="107528" tIns="67205" rIns="107528" bIns="67205"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defTabSz="685845">
              <a:defRPr/>
            </a:pPr>
            <a:r>
              <a:rPr lang="en-US" sz="2351" dirty="0">
                <a:solidFill>
                  <a:srgbClr val="FFFFFF"/>
                </a:solidFill>
                <a:latin typeface="+mj-lt"/>
              </a:rPr>
              <a:t>(A) and (B) both use Click-to-Run</a:t>
            </a:r>
          </a:p>
          <a:p>
            <a:pPr lvl="1" defTabSz="685845">
              <a:defRPr/>
            </a:pPr>
            <a:endParaRPr lang="en-US" sz="2058" dirty="0">
              <a:solidFill>
                <a:srgbClr val="FFFFFF"/>
              </a:solidFill>
              <a:latin typeface="+mj-lt"/>
            </a:endParaRPr>
          </a:p>
          <a:p>
            <a:pPr defTabSz="685845">
              <a:defRPr/>
            </a:pPr>
            <a:r>
              <a:rPr lang="en-US" sz="2940" dirty="0">
                <a:solidFill>
                  <a:srgbClr val="FFFFFF"/>
                </a:solidFill>
              </a:rPr>
              <a:t> </a:t>
            </a:r>
          </a:p>
        </p:txBody>
      </p:sp>
      <p:pic>
        <p:nvPicPr>
          <p:cNvPr id="6" name="Picture 5"/>
          <p:cNvPicPr>
            <a:picLocks noChangeAspect="1"/>
          </p:cNvPicPr>
          <p:nvPr/>
        </p:nvPicPr>
        <p:blipFill>
          <a:blip r:embed="rId3"/>
          <a:stretch>
            <a:fillRect/>
          </a:stretch>
        </p:blipFill>
        <p:spPr>
          <a:xfrm>
            <a:off x="285221" y="1682829"/>
            <a:ext cx="2903470" cy="3099880"/>
          </a:xfrm>
          <a:prstGeom prst="rect">
            <a:avLst/>
          </a:prstGeom>
        </p:spPr>
      </p:pic>
    </p:spTree>
    <p:extLst>
      <p:ext uri="{BB962C8B-B14F-4D97-AF65-F5344CB8AC3E}">
        <p14:creationId xmlns:p14="http://schemas.microsoft.com/office/powerpoint/2010/main" val="23914977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493" y="2004381"/>
            <a:ext cx="8741881" cy="674653"/>
          </a:xfrm>
        </p:spPr>
        <p:txBody>
          <a:bodyPr/>
          <a:lstStyle/>
          <a:p>
            <a:r>
              <a:rPr lang="en-US" dirty="0" smtClean="0"/>
              <a:t>Myth #5</a:t>
            </a:r>
            <a:endParaRPr lang="en-US" dirty="0"/>
          </a:p>
        </p:txBody>
      </p:sp>
      <p:sp>
        <p:nvSpPr>
          <p:cNvPr id="3" name="Text Placeholder 2"/>
          <p:cNvSpPr>
            <a:spLocks noGrp="1"/>
          </p:cNvSpPr>
          <p:nvPr>
            <p:ph type="body" sz="quarter" idx="10"/>
          </p:nvPr>
        </p:nvSpPr>
        <p:spPr>
          <a:xfrm>
            <a:off x="130492" y="2657518"/>
            <a:ext cx="8740142" cy="939064"/>
          </a:xfrm>
        </p:spPr>
        <p:txBody>
          <a:bodyPr/>
          <a:lstStyle/>
          <a:p>
            <a:r>
              <a:rPr lang="en-US" dirty="0" smtClean="0"/>
              <a:t>I can’t develop or manage a SOE image that includes Office 365 Pro Plus</a:t>
            </a:r>
            <a:endParaRPr lang="en-US" dirty="0"/>
          </a:p>
        </p:txBody>
      </p:sp>
    </p:spTree>
    <p:extLst>
      <p:ext uri="{BB962C8B-B14F-4D97-AF65-F5344CB8AC3E}">
        <p14:creationId xmlns:p14="http://schemas.microsoft.com/office/powerpoint/2010/main" val="237891338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779595"/>
            <a:ext cx="8363938" cy="560843"/>
          </a:xfrm>
          <a:prstGeom prst="rect">
            <a:avLst/>
          </a:prstGeom>
        </p:spPr>
        <p:txBody>
          <a:bodyPr vert="horz" wrap="square" lIns="79086" tIns="49429" rIns="79086" bIns="49429" rtlCol="0" anchor="t">
            <a:noAutofit/>
          </a:bodyPr>
          <a:lstStyle>
            <a:lvl1pPr algn="l" defTabSz="932554" rtl="0" eaLnBrk="1" latinLnBrk="0" hangingPunct="1">
              <a:lnSpc>
                <a:spcPct val="90000"/>
              </a:lnSpc>
              <a:spcBef>
                <a:spcPct val="0"/>
              </a:spcBef>
              <a:buNone/>
              <a:defRPr lang="en-US" sz="544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685707">
              <a:defRPr/>
            </a:pPr>
            <a:r>
              <a:rPr lang="en-AU" sz="4000" spc="-75" dirty="0">
                <a:gradFill>
                  <a:gsLst>
                    <a:gs pos="1250">
                      <a:srgbClr val="FFFFFF"/>
                    </a:gs>
                    <a:gs pos="100000">
                      <a:srgbClr val="FFFFFF"/>
                    </a:gs>
                  </a:gsLst>
                  <a:lin ang="5400000" scaled="0"/>
                </a:gradFill>
                <a:latin typeface="Segoe UI Light"/>
              </a:rPr>
              <a:t>Office Deployment </a:t>
            </a:r>
          </a:p>
        </p:txBody>
      </p:sp>
      <p:sp>
        <p:nvSpPr>
          <p:cNvPr id="15" name="Rectangle 14"/>
          <p:cNvSpPr/>
          <p:nvPr/>
        </p:nvSpPr>
        <p:spPr>
          <a:xfrm>
            <a:off x="161565" y="4752686"/>
            <a:ext cx="6935425" cy="300082"/>
          </a:xfrm>
          <a:prstGeom prst="rect">
            <a:avLst/>
          </a:prstGeom>
        </p:spPr>
        <p:txBody>
          <a:bodyPr wrap="none">
            <a:spAutoFit/>
          </a:bodyPr>
          <a:lstStyle/>
          <a:p>
            <a:pPr defTabSz="685711"/>
            <a:r>
              <a:rPr lang="en-US" sz="1350" b="1" dirty="0">
                <a:latin typeface="Segoe UI"/>
              </a:rPr>
              <a:t>TechNet:</a:t>
            </a:r>
            <a:r>
              <a:rPr lang="en-US" sz="1350" b="1" dirty="0"/>
              <a:t> </a:t>
            </a:r>
            <a:r>
              <a:rPr lang="en-US" sz="1350" b="1" dirty="0">
                <a:hlinkClick r:id="rId3"/>
              </a:rPr>
              <a:t>http://technet.microsoft.com/EN-US/library/dn314789(v=office.15).aspx</a:t>
            </a:r>
            <a:r>
              <a:rPr lang="en-US" sz="1350" b="1" dirty="0"/>
              <a:t> </a:t>
            </a:r>
            <a:endParaRPr lang="en-US" sz="1350" dirty="0">
              <a:latin typeface="Segoe UI"/>
            </a:endParaRPr>
          </a:p>
        </p:txBody>
      </p:sp>
      <p:pic>
        <p:nvPicPr>
          <p:cNvPr id="3" name="Picture 2"/>
          <p:cNvPicPr>
            <a:picLocks noChangeAspect="1"/>
          </p:cNvPicPr>
          <p:nvPr/>
        </p:nvPicPr>
        <p:blipFill>
          <a:blip r:embed="rId4"/>
          <a:stretch>
            <a:fillRect/>
          </a:stretch>
        </p:blipFill>
        <p:spPr>
          <a:xfrm>
            <a:off x="168413" y="1612553"/>
            <a:ext cx="4531277" cy="2990219"/>
          </a:xfrm>
          <a:prstGeom prst="rect">
            <a:avLst/>
          </a:prstGeom>
        </p:spPr>
      </p:pic>
    </p:spTree>
    <p:extLst>
      <p:ext uri="{BB962C8B-B14F-4D97-AF65-F5344CB8AC3E}">
        <p14:creationId xmlns:p14="http://schemas.microsoft.com/office/powerpoint/2010/main" val="352161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134" y="1997926"/>
            <a:ext cx="8741881" cy="674653"/>
          </a:xfrm>
        </p:spPr>
        <p:txBody>
          <a:bodyPr/>
          <a:lstStyle/>
          <a:p>
            <a:r>
              <a:rPr lang="en-US" dirty="0" smtClean="0"/>
              <a:t>Myth #6</a:t>
            </a:r>
            <a:endParaRPr lang="en-US" dirty="0"/>
          </a:p>
        </p:txBody>
      </p:sp>
      <p:sp>
        <p:nvSpPr>
          <p:cNvPr id="3" name="Text Placeholder 2"/>
          <p:cNvSpPr>
            <a:spLocks noGrp="1"/>
          </p:cNvSpPr>
          <p:nvPr>
            <p:ph type="body" sz="quarter" idx="10"/>
          </p:nvPr>
        </p:nvSpPr>
        <p:spPr>
          <a:xfrm>
            <a:off x="125157" y="2676576"/>
            <a:ext cx="8740142" cy="1340712"/>
          </a:xfrm>
        </p:spPr>
        <p:txBody>
          <a:bodyPr/>
          <a:lstStyle/>
          <a:p>
            <a:r>
              <a:rPr lang="en-US" dirty="0" smtClean="0"/>
              <a:t>I can’t control </a:t>
            </a:r>
            <a:r>
              <a:rPr lang="en-US" b="1" dirty="0" smtClean="0"/>
              <a:t>when</a:t>
            </a:r>
            <a:r>
              <a:rPr lang="en-US" dirty="0" smtClean="0"/>
              <a:t> updates are deployed to Office 365 </a:t>
            </a:r>
            <a:r>
              <a:rPr lang="en-US" dirty="0"/>
              <a:t>Pro </a:t>
            </a:r>
            <a:r>
              <a:rPr lang="en-US" dirty="0" smtClean="0"/>
              <a:t>Plus.  I </a:t>
            </a:r>
            <a:r>
              <a:rPr lang="en-US" dirty="0"/>
              <a:t>can’t control Office 365 Pro Plus versions, and I can’t rollback</a:t>
            </a:r>
            <a:r>
              <a:rPr lang="en-US" dirty="0" smtClean="0"/>
              <a:t>.</a:t>
            </a:r>
            <a:endParaRPr lang="en-US" dirty="0"/>
          </a:p>
        </p:txBody>
      </p:sp>
      <p:sp>
        <p:nvSpPr>
          <p:cNvPr id="4" name="Title 1"/>
          <p:cNvSpPr txBox="1">
            <a:spLocks/>
          </p:cNvSpPr>
          <p:nvPr/>
        </p:nvSpPr>
        <p:spPr>
          <a:xfrm>
            <a:off x="125157" y="3073831"/>
            <a:ext cx="8741881" cy="674653"/>
          </a:xfrm>
          <a:prstGeom prst="rect">
            <a:avLst/>
          </a:prstGeom>
        </p:spPr>
        <p:txBody>
          <a:bodyPr vert="horz" wrap="square" lIns="79086" tIns="49429" rIns="79086" bIns="49429" rtlCol="0" anchor="t">
            <a:noAutofit/>
          </a:bodyPr>
          <a:lstStyle>
            <a:lvl1pPr algn="l" defTabSz="932554" rtl="0" eaLnBrk="1" latinLnBrk="0" hangingPunct="1">
              <a:lnSpc>
                <a:spcPct val="90000"/>
              </a:lnSpc>
              <a:spcBef>
                <a:spcPct val="0"/>
              </a:spcBef>
              <a:buNone/>
              <a:defRPr lang="en-US" sz="544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AU" sz="4000" dirty="0"/>
          </a:p>
        </p:txBody>
      </p:sp>
    </p:spTree>
    <p:extLst>
      <p:ext uri="{BB962C8B-B14F-4D97-AF65-F5344CB8AC3E}">
        <p14:creationId xmlns:p14="http://schemas.microsoft.com/office/powerpoint/2010/main" val="312493630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Office 365 ProPlus: </a:t>
            </a:r>
            <a:br>
              <a:rPr lang="en-US" smtClean="0"/>
            </a:br>
            <a:r>
              <a:rPr lang="en-US" smtClean="0"/>
              <a:t>Expanding Your Deployment Skills</a:t>
            </a:r>
            <a:endParaRPr lang="en-US" dirty="0"/>
          </a:p>
        </p:txBody>
      </p:sp>
      <p:sp>
        <p:nvSpPr>
          <p:cNvPr id="3" name="Text Placeholder 2"/>
          <p:cNvSpPr>
            <a:spLocks noGrp="1"/>
          </p:cNvSpPr>
          <p:nvPr>
            <p:ph type="body" sz="quarter" idx="12"/>
          </p:nvPr>
        </p:nvSpPr>
        <p:spPr/>
        <p:txBody>
          <a:bodyPr/>
          <a:lstStyle/>
          <a:p>
            <a:r>
              <a:rPr lang="en-US" smtClean="0"/>
              <a:t>Yoni Kirsh</a:t>
            </a:r>
          </a:p>
          <a:p>
            <a:r>
              <a:rPr lang="en-US" smtClean="0"/>
              <a:t>Ben Fletcher</a:t>
            </a:r>
            <a:endParaRPr lang="en-US" dirty="0"/>
          </a:p>
        </p:txBody>
      </p:sp>
      <p:sp>
        <p:nvSpPr>
          <p:cNvPr id="7" name="Text Placeholder 6"/>
          <p:cNvSpPr>
            <a:spLocks noGrp="1"/>
          </p:cNvSpPr>
          <p:nvPr>
            <p:ph type="body" sz="quarter" idx="13"/>
          </p:nvPr>
        </p:nvSpPr>
        <p:spPr/>
        <p:txBody>
          <a:bodyPr/>
          <a:lstStyle/>
          <a:p>
            <a:r>
              <a:rPr lang="en-AU" dirty="0" smtClean="0"/>
              <a:t>OSS301</a:t>
            </a:r>
            <a:endParaRPr lang="en-AU" dirty="0"/>
          </a:p>
        </p:txBody>
      </p:sp>
    </p:spTree>
    <p:extLst>
      <p:ext uri="{BB962C8B-B14F-4D97-AF65-F5344CB8AC3E}">
        <p14:creationId xmlns:p14="http://schemas.microsoft.com/office/powerpoint/2010/main" val="4037834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53363" y="854899"/>
            <a:ext cx="8363938" cy="560843"/>
          </a:xfrm>
          <a:prstGeom prst="rect">
            <a:avLst/>
          </a:prstGeom>
        </p:spPr>
        <p:txBody>
          <a:bodyPr vert="horz" wrap="square" lIns="79086" tIns="49429" rIns="79086" bIns="49429" rtlCol="0" anchor="t">
            <a:noAutofit/>
          </a:bodyPr>
          <a:lstStyle>
            <a:lvl1pPr algn="l" defTabSz="932554" rtl="0" eaLnBrk="1" latinLnBrk="0" hangingPunct="1">
              <a:lnSpc>
                <a:spcPct val="90000"/>
              </a:lnSpc>
              <a:spcBef>
                <a:spcPct val="0"/>
              </a:spcBef>
              <a:buNone/>
              <a:defRPr lang="en-US" sz="544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r>
              <a:rPr lang="en-AU" sz="4000" dirty="0">
                <a:gradFill>
                  <a:gsLst>
                    <a:gs pos="1250">
                      <a:srgbClr val="FFFFFF"/>
                    </a:gs>
                    <a:gs pos="100000">
                      <a:srgbClr val="FFFFFF"/>
                    </a:gs>
                  </a:gsLst>
                  <a:lin ang="5400000" scaled="0"/>
                </a:gradFill>
              </a:rPr>
              <a:t>Automating Automatic Updates…</a:t>
            </a:r>
            <a:r>
              <a:rPr lang="en-AU" sz="4000" spc="-75" dirty="0">
                <a:gradFill>
                  <a:gsLst>
                    <a:gs pos="1250">
                      <a:srgbClr val="FFFFFF"/>
                    </a:gs>
                    <a:gs pos="100000">
                      <a:srgbClr val="FFFFFF"/>
                    </a:gs>
                  </a:gsLst>
                  <a:lin ang="5400000" scaled="0"/>
                </a:gradFill>
                <a:latin typeface="Segoe UI Light"/>
              </a:rPr>
              <a:t> </a:t>
            </a:r>
          </a:p>
        </p:txBody>
      </p:sp>
      <p:sp>
        <p:nvSpPr>
          <p:cNvPr id="5" name="Text Placeholder 5"/>
          <p:cNvSpPr>
            <a:spLocks noGrp="1"/>
          </p:cNvSpPr>
          <p:nvPr>
            <p:ph type="body" sz="quarter" idx="4294967295"/>
          </p:nvPr>
        </p:nvSpPr>
        <p:spPr>
          <a:xfrm>
            <a:off x="96819" y="1785097"/>
            <a:ext cx="5228216" cy="2778029"/>
          </a:xfrm>
        </p:spPr>
        <p:txBody>
          <a:bodyPr/>
          <a:lstStyle/>
          <a:p>
            <a:pPr>
              <a:spcAft>
                <a:spcPts val="600"/>
              </a:spcAft>
            </a:pPr>
            <a:r>
              <a:rPr lang="en-US" sz="2700" dirty="0">
                <a:solidFill>
                  <a:schemeClr val="tx1"/>
                </a:solidFill>
                <a:latin typeface="+mj-lt"/>
              </a:rPr>
              <a:t>OfficeC2RClient.exe</a:t>
            </a:r>
          </a:p>
          <a:p>
            <a:pPr lvl="1">
              <a:spcAft>
                <a:spcPts val="600"/>
              </a:spcAft>
            </a:pPr>
            <a:r>
              <a:rPr lang="en-US" spc="-75" dirty="0">
                <a:solidFill>
                  <a:schemeClr val="tx1"/>
                </a:solidFill>
                <a:latin typeface="+mj-lt"/>
                <a:cs typeface="Segoe UI" panose="020B0502040204020203" pitchFamily="34" charset="0"/>
              </a:rPr>
              <a:t>Automates the “Update Now” </a:t>
            </a:r>
            <a:r>
              <a:rPr lang="en-US" spc="-75" dirty="0" smtClean="0">
                <a:solidFill>
                  <a:schemeClr val="tx1"/>
                </a:solidFill>
                <a:latin typeface="+mj-lt"/>
                <a:cs typeface="Segoe UI" panose="020B0502040204020203" pitchFamily="34" charset="0"/>
              </a:rPr>
              <a:t>feature</a:t>
            </a:r>
            <a:endParaRPr lang="en-US" dirty="0" smtClean="0">
              <a:solidFill>
                <a:schemeClr val="tx1"/>
              </a:solidFill>
              <a:latin typeface="+mj-lt"/>
            </a:endParaRPr>
          </a:p>
          <a:p>
            <a:pPr>
              <a:spcAft>
                <a:spcPts val="600"/>
              </a:spcAft>
            </a:pPr>
            <a:r>
              <a:rPr lang="en-US" sz="2700" dirty="0">
                <a:solidFill>
                  <a:schemeClr val="tx1"/>
                </a:solidFill>
                <a:latin typeface="+mj-lt"/>
              </a:rPr>
              <a:t>Useful for enforcement</a:t>
            </a:r>
          </a:p>
          <a:p>
            <a:pPr lvl="1">
              <a:spcAft>
                <a:spcPts val="600"/>
              </a:spcAft>
            </a:pPr>
            <a:r>
              <a:rPr lang="en-US" spc="-75" dirty="0">
                <a:solidFill>
                  <a:schemeClr val="tx1"/>
                </a:solidFill>
                <a:latin typeface="+mj-lt"/>
                <a:cs typeface="Segoe UI" panose="020B0502040204020203" pitchFamily="34" charset="0"/>
              </a:rPr>
              <a:t>Target clients that are not at an approved build </a:t>
            </a:r>
            <a:r>
              <a:rPr lang="en-US" spc="-75" dirty="0" smtClean="0">
                <a:solidFill>
                  <a:schemeClr val="tx1"/>
                </a:solidFill>
                <a:latin typeface="+mj-lt"/>
                <a:cs typeface="Segoe UI" panose="020B0502040204020203" pitchFamily="34" charset="0"/>
              </a:rPr>
              <a:t>level</a:t>
            </a:r>
            <a:endParaRPr lang="en-US" sz="1500" dirty="0">
              <a:solidFill>
                <a:schemeClr val="tx1"/>
              </a:solidFill>
              <a:latin typeface="+mj-lt"/>
            </a:endParaRPr>
          </a:p>
          <a:p>
            <a:pPr>
              <a:spcAft>
                <a:spcPts val="600"/>
              </a:spcAft>
            </a:pPr>
            <a:r>
              <a:rPr lang="en-US" sz="2700" dirty="0">
                <a:solidFill>
                  <a:schemeClr val="tx1"/>
                </a:solidFill>
                <a:latin typeface="+mj-lt"/>
              </a:rPr>
              <a:t>Enables downgrades</a:t>
            </a:r>
          </a:p>
          <a:p>
            <a:pPr lvl="1">
              <a:spcAft>
                <a:spcPts val="600"/>
              </a:spcAft>
            </a:pPr>
            <a:r>
              <a:rPr lang="en-US" spc="-75" dirty="0">
                <a:solidFill>
                  <a:schemeClr val="tx1"/>
                </a:solidFill>
                <a:latin typeface="+mj-lt"/>
                <a:cs typeface="Segoe UI" panose="020B0502040204020203" pitchFamily="34" charset="0"/>
              </a:rPr>
              <a:t>Enables </a:t>
            </a:r>
            <a:r>
              <a:rPr lang="en-US" spc="-75" dirty="0" err="1">
                <a:solidFill>
                  <a:schemeClr val="tx1"/>
                </a:solidFill>
                <a:latin typeface="+mj-lt"/>
                <a:cs typeface="Segoe UI" panose="020B0502040204020203" pitchFamily="34" charset="0"/>
              </a:rPr>
              <a:t>backout</a:t>
            </a:r>
            <a:r>
              <a:rPr lang="en-US" spc="-75" dirty="0">
                <a:solidFill>
                  <a:schemeClr val="tx1"/>
                </a:solidFill>
                <a:latin typeface="+mj-lt"/>
                <a:cs typeface="Segoe UI" panose="020B0502040204020203" pitchFamily="34" charset="0"/>
              </a:rPr>
              <a:t>/mitigation </a:t>
            </a:r>
            <a:r>
              <a:rPr lang="en-US" spc="-75" dirty="0" smtClean="0">
                <a:solidFill>
                  <a:schemeClr val="tx1"/>
                </a:solidFill>
                <a:latin typeface="+mj-lt"/>
                <a:cs typeface="Segoe UI" panose="020B0502040204020203" pitchFamily="34" charset="0"/>
              </a:rPr>
              <a:t>plans</a:t>
            </a:r>
            <a:r>
              <a:rPr lang="en-US" sz="400" spc="-75" dirty="0">
                <a:solidFill>
                  <a:schemeClr val="tx1"/>
                </a:solidFill>
                <a:latin typeface="+mj-lt"/>
                <a:cs typeface="Segoe UI" panose="020B0502040204020203" pitchFamily="34" charset="0"/>
              </a:rPr>
              <a:t/>
            </a:r>
            <a:br>
              <a:rPr lang="en-US" sz="400" spc="-75" dirty="0">
                <a:solidFill>
                  <a:schemeClr val="tx1"/>
                </a:solidFill>
                <a:latin typeface="+mj-lt"/>
                <a:cs typeface="Segoe UI" panose="020B0502040204020203" pitchFamily="34" charset="0"/>
              </a:rPr>
            </a:br>
            <a:endParaRPr lang="en-US" sz="400" spc="-75" dirty="0">
              <a:solidFill>
                <a:schemeClr val="tx1"/>
              </a:solidFill>
              <a:latin typeface="+mj-lt"/>
              <a:cs typeface="Segoe UI" panose="020B0502040204020203" pitchFamily="34" charset="0"/>
            </a:endParaRPr>
          </a:p>
        </p:txBody>
      </p:sp>
      <p:sp>
        <p:nvSpPr>
          <p:cNvPr id="7" name="Title 1"/>
          <p:cNvSpPr txBox="1">
            <a:spLocks/>
          </p:cNvSpPr>
          <p:nvPr/>
        </p:nvSpPr>
        <p:spPr>
          <a:xfrm>
            <a:off x="391119" y="171791"/>
            <a:ext cx="8360574" cy="560843"/>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sz="4049" dirty="0">
              <a:gradFill>
                <a:gsLst>
                  <a:gs pos="1250">
                    <a:srgbClr val="EB3C00"/>
                  </a:gs>
                  <a:gs pos="100000">
                    <a:srgbClr val="EB3C00"/>
                  </a:gs>
                </a:gsLst>
                <a:lin ang="5400000" scaled="0"/>
              </a:gradFill>
            </a:endParaRPr>
          </a:p>
        </p:txBody>
      </p:sp>
      <p:pic>
        <p:nvPicPr>
          <p:cNvPr id="8" name="Picture 4" descr="C:\Users\cusawin\AppData\Local\Temp\SNAGHTML3c45e5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7443" y="1566529"/>
            <a:ext cx="2985865" cy="3384344"/>
          </a:xfrm>
          <a:prstGeom prst="rect">
            <a:avLst/>
          </a:prstGeom>
          <a:noFill/>
          <a:extLst>
            <a:ext uri="{909E8E84-426E-40DD-AFC4-6F175D3DCCD1}">
              <a14:hiddenFill xmlns:a14="http://schemas.microsoft.com/office/drawing/2010/main">
                <a:solidFill>
                  <a:srgbClr val="FFFFFF"/>
                </a:solidFill>
              </a14:hiddenFill>
            </a:ext>
          </a:extLst>
        </p:spPr>
      </p:pic>
      <p:sp>
        <p:nvSpPr>
          <p:cNvPr id="9" name="Explosion 2 8"/>
          <p:cNvSpPr/>
          <p:nvPr/>
        </p:nvSpPr>
        <p:spPr bwMode="auto">
          <a:xfrm>
            <a:off x="7568926" y="1081180"/>
            <a:ext cx="1456690" cy="1115225"/>
          </a:xfrm>
          <a:prstGeom prst="irregularSeal2">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3616" tIns="33616" rIns="33616" bIns="33616" numCol="1" spcCol="0" rtlCol="0" fromWordArt="0" anchor="ctr" anchorCtr="0" forceAA="0" compatLnSpc="1">
            <a:prstTxWarp prst="textNoShape">
              <a:avLst/>
            </a:prstTxWarp>
            <a:noAutofit/>
          </a:bodyPr>
          <a:lstStyle/>
          <a:p>
            <a:pPr algn="ctr" defTabSz="672137" fontAlgn="base">
              <a:spcBef>
                <a:spcPct val="0"/>
              </a:spcBef>
              <a:spcAft>
                <a:spcPct val="0"/>
              </a:spcAft>
            </a:pPr>
            <a:r>
              <a:rPr lang="en-US" sz="1176" dirty="0">
                <a:gradFill>
                  <a:gsLst>
                    <a:gs pos="0">
                      <a:srgbClr val="FFFFFF"/>
                    </a:gs>
                    <a:gs pos="100000">
                      <a:srgbClr val="FFFFFF"/>
                    </a:gs>
                  </a:gsLst>
                  <a:lin ang="5400000" scaled="0"/>
                </a:gradFill>
                <a:ea typeface="Segoe UI" pitchFamily="34" charset="0"/>
                <a:cs typeface="Segoe UI" pitchFamily="34" charset="0"/>
              </a:rPr>
              <a:t>New! (Feb. 2014)</a:t>
            </a:r>
          </a:p>
        </p:txBody>
      </p:sp>
      <p:sp>
        <p:nvSpPr>
          <p:cNvPr id="10" name="Rectangle 9"/>
          <p:cNvSpPr/>
          <p:nvPr/>
        </p:nvSpPr>
        <p:spPr>
          <a:xfrm>
            <a:off x="346775" y="4587989"/>
            <a:ext cx="4020235" cy="386516"/>
          </a:xfrm>
          <a:prstGeom prst="rect">
            <a:avLst/>
          </a:prstGeom>
        </p:spPr>
        <p:txBody>
          <a:bodyPr wrap="square">
            <a:spAutoFit/>
          </a:bodyPr>
          <a:lstStyle/>
          <a:p>
            <a:r>
              <a:rPr lang="en-US" sz="956" dirty="0">
                <a:solidFill>
                  <a:srgbClr val="000000"/>
                </a:solidFill>
                <a:hlinkClick r:id="rId4"/>
              </a:rPr>
              <a:t>Office Deployment Support team blog article about OfficeC2RClient.exe</a:t>
            </a:r>
            <a:endParaRPr lang="en-US" sz="956" dirty="0">
              <a:solidFill>
                <a:srgbClr val="000000"/>
              </a:solidFill>
            </a:endParaRPr>
          </a:p>
        </p:txBody>
      </p:sp>
    </p:spTree>
    <p:extLst>
      <p:ext uri="{BB962C8B-B14F-4D97-AF65-F5344CB8AC3E}">
        <p14:creationId xmlns:p14="http://schemas.microsoft.com/office/powerpoint/2010/main" val="413253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500"/>
                                        <p:tgtEl>
                                          <p:spTgt spid="5">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500"/>
                                        <p:tgtEl>
                                          <p:spTgt spid="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500"/>
                                        <p:tgtEl>
                                          <p:spTgt spid="5">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6320009" y="366"/>
            <a:ext cx="2823991" cy="514277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AU" sz="1765"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6904345" y="413517"/>
            <a:ext cx="1783042" cy="1155028"/>
            <a:chOff x="11871165" y="819096"/>
            <a:chExt cx="2808676" cy="1540255"/>
          </a:xfrm>
        </p:grpSpPr>
        <p:sp>
          <p:nvSpPr>
            <p:cNvPr id="7" name="Rectangle 6"/>
            <p:cNvSpPr/>
            <p:nvPr/>
          </p:nvSpPr>
          <p:spPr bwMode="auto">
            <a:xfrm>
              <a:off x="13165449" y="819096"/>
              <a:ext cx="1514392" cy="14869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402" tIns="34202" rIns="34202" bIns="68402" numCol="1" spcCol="0" rtlCol="0" fromWordArt="0" anchor="b" anchorCtr="0" forceAA="0" compatLnSpc="1">
              <a:prstTxWarp prst="textNoShape">
                <a:avLst/>
              </a:prstTxWarp>
              <a:noAutofit/>
            </a:bodyPr>
            <a:lstStyle/>
            <a:p>
              <a:pPr defTabSz="683774" fontAlgn="base">
                <a:spcBef>
                  <a:spcPct val="0"/>
                </a:spcBef>
                <a:spcAft>
                  <a:spcPct val="0"/>
                </a:spcAft>
              </a:pPr>
              <a:r>
                <a:rPr lang="en-US" sz="1200" spc="-38" dirty="0">
                  <a:solidFill>
                    <a:srgbClr val="FBFBFB"/>
                  </a:solidFill>
                  <a:ea typeface="Segoe UI" pitchFamily="34" charset="0"/>
                  <a:cs typeface="Segoe UI" pitchFamily="34" charset="0"/>
                </a:rPr>
                <a:t>Automatic from Cloud</a:t>
              </a:r>
            </a:p>
          </p:txBody>
        </p:sp>
        <p:pic>
          <p:nvPicPr>
            <p:cNvPr id="8" name="Picture 20"/>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871165" y="1697299"/>
              <a:ext cx="1076199" cy="6620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406618" y="1512212"/>
            <a:ext cx="8420097" cy="1355847"/>
            <a:chOff x="295306" y="2464876"/>
            <a:chExt cx="11496471" cy="1808053"/>
          </a:xfrm>
        </p:grpSpPr>
        <p:sp>
          <p:nvSpPr>
            <p:cNvPr id="10" name="Rectangle 9"/>
            <p:cNvSpPr/>
            <p:nvPr/>
          </p:nvSpPr>
          <p:spPr bwMode="auto">
            <a:xfrm>
              <a:off x="10277383" y="2464876"/>
              <a:ext cx="1514394" cy="14869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402" tIns="34202" rIns="34202" bIns="68402" numCol="1" spcCol="0" rtlCol="0" fromWordArt="0" anchor="b" anchorCtr="0" forceAA="0" compatLnSpc="1">
              <a:prstTxWarp prst="textNoShape">
                <a:avLst/>
              </a:prstTxWarp>
              <a:noAutofit/>
            </a:bodyPr>
            <a:lstStyle/>
            <a:p>
              <a:pPr defTabSz="683774" fontAlgn="base">
                <a:spcBef>
                  <a:spcPct val="0"/>
                </a:spcBef>
                <a:spcAft>
                  <a:spcPct val="0"/>
                </a:spcAft>
              </a:pPr>
              <a:r>
                <a:rPr lang="en-US" sz="1200" spc="-38" dirty="0">
                  <a:solidFill>
                    <a:schemeClr val="tx1"/>
                  </a:solidFill>
                  <a:latin typeface="+mj-lt"/>
                  <a:ea typeface="Segoe UI" pitchFamily="34" charset="0"/>
                  <a:cs typeface="Segoe UI" pitchFamily="34" charset="0"/>
                </a:rPr>
                <a:t>Automatic from Network</a:t>
              </a:r>
            </a:p>
          </p:txBody>
        </p:sp>
        <p:pic>
          <p:nvPicPr>
            <p:cNvPr id="11" name="Picture 5" descr="C:\Users\mitchellg\Desktop\Folder.png"/>
            <p:cNvPicPr>
              <a:picLocks noChangeAspect="1" noChangeArrowheads="1"/>
            </p:cNvPicPr>
            <p:nvPr/>
          </p:nvPicPr>
          <p:blipFill>
            <a:blip r:embed="rId3" cstate="print">
              <a:lum bright="100000"/>
            </a:blip>
            <a:srcRect/>
            <a:stretch>
              <a:fillRect/>
            </a:stretch>
          </p:blipFill>
          <p:spPr bwMode="auto">
            <a:xfrm>
              <a:off x="9102106" y="3206409"/>
              <a:ext cx="869897" cy="869897"/>
            </a:xfrm>
            <a:prstGeom prst="rect">
              <a:avLst/>
            </a:prstGeom>
            <a:noFill/>
          </p:spPr>
        </p:pic>
        <p:sp>
          <p:nvSpPr>
            <p:cNvPr id="12" name="TextBox 11"/>
            <p:cNvSpPr txBox="1"/>
            <p:nvPr/>
          </p:nvSpPr>
          <p:spPr>
            <a:xfrm>
              <a:off x="295306" y="3133994"/>
              <a:ext cx="8440279" cy="1138935"/>
            </a:xfrm>
            <a:prstGeom prst="rect">
              <a:avLst/>
            </a:prstGeom>
            <a:noFill/>
          </p:spPr>
          <p:txBody>
            <a:bodyPr wrap="square" lIns="0" tIns="0" rIns="0" bIns="0" rtlCol="0">
              <a:spAutoFit/>
            </a:bodyPr>
            <a:lstStyle/>
            <a:p>
              <a:pPr defTabSz="685711">
                <a:spcBef>
                  <a:spcPts val="900"/>
                </a:spcBef>
              </a:pPr>
              <a:r>
                <a:rPr lang="en-US" sz="1350" dirty="0">
                  <a:latin typeface="+mj-lt"/>
                </a:rPr>
                <a:t>Set to look on premise at defined network location (UNC or HTTP)</a:t>
              </a:r>
            </a:p>
            <a:p>
              <a:pPr defTabSz="685711">
                <a:spcBef>
                  <a:spcPts val="900"/>
                </a:spcBef>
              </a:pPr>
              <a:r>
                <a:rPr lang="en-US" sz="1350" dirty="0">
                  <a:latin typeface="+mj-lt"/>
                </a:rPr>
                <a:t>Location/behavior manageable by Group Policy</a:t>
              </a:r>
            </a:p>
            <a:p>
              <a:pPr defTabSz="685711">
                <a:spcBef>
                  <a:spcPts val="900"/>
                </a:spcBef>
              </a:pPr>
              <a:r>
                <a:rPr lang="en-US" sz="1350" dirty="0">
                  <a:latin typeface="+mj-lt"/>
                </a:rPr>
                <a:t>Admin copies in source, update service checks for newer versions to location</a:t>
              </a:r>
            </a:p>
          </p:txBody>
        </p:sp>
      </p:grpSp>
      <p:grpSp>
        <p:nvGrpSpPr>
          <p:cNvPr id="13" name="Group 12"/>
          <p:cNvGrpSpPr/>
          <p:nvPr/>
        </p:nvGrpSpPr>
        <p:grpSpPr>
          <a:xfrm>
            <a:off x="398409" y="2807295"/>
            <a:ext cx="8472914" cy="1938775"/>
            <a:chOff x="1181544" y="4122223"/>
            <a:chExt cx="18640447" cy="2585400"/>
          </a:xfrm>
        </p:grpSpPr>
        <p:sp>
          <p:nvSpPr>
            <p:cNvPr id="14" name="Rectangle 13"/>
            <p:cNvSpPr/>
            <p:nvPr/>
          </p:nvSpPr>
          <p:spPr bwMode="auto">
            <a:xfrm>
              <a:off x="17285494" y="4122223"/>
              <a:ext cx="2536497" cy="14869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402" tIns="34202" rIns="34202" bIns="68402" numCol="1" spcCol="0" rtlCol="0" fromWordArt="0" anchor="b" anchorCtr="0" forceAA="0" compatLnSpc="1">
              <a:prstTxWarp prst="textNoShape">
                <a:avLst/>
              </a:prstTxWarp>
              <a:noAutofit/>
            </a:bodyPr>
            <a:lstStyle/>
            <a:p>
              <a:pPr defTabSz="683774" fontAlgn="base">
                <a:spcBef>
                  <a:spcPct val="0"/>
                </a:spcBef>
                <a:spcAft>
                  <a:spcPct val="0"/>
                </a:spcAft>
              </a:pPr>
              <a:r>
                <a:rPr lang="en-US" sz="1200" spc="-38" dirty="0">
                  <a:solidFill>
                    <a:schemeClr val="tx1"/>
                  </a:solidFill>
                  <a:latin typeface="+mj-lt"/>
                  <a:ea typeface="Segoe UI" pitchFamily="34" charset="0"/>
                  <a:cs typeface="Segoe UI" pitchFamily="34" charset="0"/>
                </a:rPr>
                <a:t>Rerun Setup in Software Dist.</a:t>
              </a:r>
            </a:p>
          </p:txBody>
        </p:sp>
        <p:pic>
          <p:nvPicPr>
            <p:cNvPr id="15" name="Picture 5" descr="\\MAGNUM\Projects\Microsoft\Cloud Power FY12\Design\ICONS_PNG\PaaS.png"/>
            <p:cNvPicPr>
              <a:picLocks noChangeAspect="1" noChangeArrowheads="1"/>
            </p:cNvPicPr>
            <p:nvPr/>
          </p:nvPicPr>
          <p:blipFill>
            <a:blip r:embed="rId4" cstate="print">
              <a:lum bright="100000"/>
            </a:blip>
            <a:stretch>
              <a:fillRect/>
            </a:stretch>
          </p:blipFill>
          <p:spPr bwMode="auto">
            <a:xfrm>
              <a:off x="15414600" y="4825725"/>
              <a:ext cx="1522897" cy="961001"/>
            </a:xfrm>
            <a:prstGeom prst="rect">
              <a:avLst/>
            </a:prstGeom>
            <a:noFill/>
            <a:ln>
              <a:noFill/>
            </a:ln>
          </p:spPr>
        </p:pic>
        <p:sp>
          <p:nvSpPr>
            <p:cNvPr id="16" name="TextBox 15"/>
            <p:cNvSpPr txBox="1"/>
            <p:nvPr/>
          </p:nvSpPr>
          <p:spPr>
            <a:xfrm>
              <a:off x="1181544" y="4583663"/>
              <a:ext cx="12385868" cy="2123960"/>
            </a:xfrm>
            <a:prstGeom prst="rect">
              <a:avLst/>
            </a:prstGeom>
            <a:noFill/>
          </p:spPr>
          <p:txBody>
            <a:bodyPr wrap="square" lIns="0" tIns="0" rIns="0" bIns="0" rtlCol="0">
              <a:spAutoFit/>
            </a:bodyPr>
            <a:lstStyle/>
            <a:p>
              <a:pPr defTabSz="685711">
                <a:spcBef>
                  <a:spcPts val="900"/>
                </a:spcBef>
              </a:pPr>
              <a:r>
                <a:rPr lang="en-US" sz="1350" dirty="0">
                  <a:latin typeface="+mj-lt"/>
                </a:rPr>
                <a:t>Useful in distributed environments with enterprise software distribution (ESD)</a:t>
              </a:r>
            </a:p>
            <a:p>
              <a:pPr defTabSz="685711">
                <a:spcBef>
                  <a:spcPts val="900"/>
                </a:spcBef>
              </a:pPr>
              <a:r>
                <a:rPr lang="en-US" sz="1350" dirty="0">
                  <a:latin typeface="+mj-lt"/>
                </a:rPr>
                <a:t>Update mode is disabled (client never checks for updates)</a:t>
              </a:r>
            </a:p>
            <a:p>
              <a:pPr defTabSz="685711">
                <a:spcBef>
                  <a:spcPts val="900"/>
                </a:spcBef>
              </a:pPr>
              <a:r>
                <a:rPr lang="en-US" sz="1350" dirty="0">
                  <a:latin typeface="+mj-lt"/>
                </a:rPr>
                <a:t>ESD distributes Office and reruns Setup for each build update (still only loading deltas)</a:t>
              </a:r>
            </a:p>
            <a:p>
              <a:pPr defTabSz="685711">
                <a:spcBef>
                  <a:spcPts val="900"/>
                </a:spcBef>
              </a:pPr>
              <a:r>
                <a:rPr lang="en-US" sz="1350" dirty="0">
                  <a:latin typeface="+mj-lt"/>
                </a:rPr>
                <a:t>Local pre-caching of install files not recommended due to bandwidth requirements—install from distribution or management point</a:t>
              </a:r>
            </a:p>
          </p:txBody>
        </p:sp>
      </p:grpSp>
      <p:sp>
        <p:nvSpPr>
          <p:cNvPr id="17" name="Title 1"/>
          <p:cNvSpPr txBox="1">
            <a:spLocks/>
          </p:cNvSpPr>
          <p:nvPr/>
        </p:nvSpPr>
        <p:spPr>
          <a:xfrm>
            <a:off x="391120" y="135024"/>
            <a:ext cx="8360574" cy="560843"/>
          </a:xfrm>
          <a:prstGeom prst="rect">
            <a:avLst/>
          </a:prstGeom>
        </p:spPr>
        <p:txBody>
          <a:bodyPr vert="horz" wrap="square" lIns="0" tIns="0" rIns="0" bIns="0" rtlCol="0" anchor="t">
            <a:noAutofit/>
          </a:bodyPr>
          <a:lstStyle>
            <a:lvl1pPr algn="l" defTabSz="914089" rtl="0" eaLnBrk="1" latinLnBrk="0" hangingPunct="1">
              <a:lnSpc>
                <a:spcPct val="90000"/>
              </a:lnSpc>
              <a:spcBef>
                <a:spcPct val="0"/>
              </a:spcBef>
              <a:buNone/>
              <a:defRPr lang="en-US" sz="5398"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r>
              <a:rPr sz="4124" dirty="0">
                <a:solidFill>
                  <a:schemeClr val="tx1"/>
                </a:solidFill>
              </a:rPr>
              <a:t>Updating Options</a:t>
            </a:r>
            <a:endParaRPr sz="4124" spc="0" dirty="0">
              <a:solidFill>
                <a:schemeClr val="tx1"/>
              </a:solidFill>
            </a:endParaRPr>
          </a:p>
        </p:txBody>
      </p:sp>
      <p:sp>
        <p:nvSpPr>
          <p:cNvPr id="18" name="Rectangle 17"/>
          <p:cNvSpPr/>
          <p:nvPr/>
        </p:nvSpPr>
        <p:spPr bwMode="auto">
          <a:xfrm>
            <a:off x="1841" y="846035"/>
            <a:ext cx="254525" cy="85387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pPr>
            <a:endParaRPr lang="en-US" sz="1650"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1841" y="1979148"/>
            <a:ext cx="254525" cy="85387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pPr>
            <a:endParaRPr lang="en-US" sz="165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1841" y="3156214"/>
            <a:ext cx="254525" cy="179734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pPr>
            <a:endParaRPr lang="en-US" sz="1650" dirty="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p:cNvSpPr txBox="1"/>
          <p:nvPr/>
        </p:nvSpPr>
        <p:spPr>
          <a:xfrm>
            <a:off x="406617" y="847409"/>
            <a:ext cx="6049388" cy="854080"/>
          </a:xfrm>
          <a:prstGeom prst="rect">
            <a:avLst/>
          </a:prstGeom>
          <a:noFill/>
        </p:spPr>
        <p:txBody>
          <a:bodyPr wrap="square" lIns="0" tIns="0" rIns="0" bIns="0" rtlCol="0">
            <a:spAutoFit/>
          </a:bodyPr>
          <a:lstStyle/>
          <a:p>
            <a:pPr defTabSz="685711">
              <a:spcBef>
                <a:spcPts val="900"/>
              </a:spcBef>
            </a:pPr>
            <a:r>
              <a:rPr lang="en-US" sz="1350" dirty="0">
                <a:latin typeface="+mj-lt"/>
              </a:rPr>
              <a:t>Default option</a:t>
            </a:r>
          </a:p>
          <a:p>
            <a:pPr defTabSz="685711">
              <a:spcBef>
                <a:spcPts val="900"/>
              </a:spcBef>
            </a:pPr>
            <a:r>
              <a:rPr lang="en-US" sz="1350" dirty="0">
                <a:latin typeface="+mj-lt"/>
              </a:rPr>
              <a:t>Updates come from Microsoft Office 365 service when available</a:t>
            </a:r>
          </a:p>
          <a:p>
            <a:pPr defTabSz="685711">
              <a:spcBef>
                <a:spcPts val="900"/>
              </a:spcBef>
            </a:pPr>
            <a:r>
              <a:rPr lang="en-US" sz="1350" dirty="0">
                <a:latin typeface="+mj-lt"/>
              </a:rPr>
              <a:t>Update service is a scheduled task that runs daily</a:t>
            </a:r>
          </a:p>
        </p:txBody>
      </p:sp>
    </p:spTree>
    <p:extLst>
      <p:ext uri="{BB962C8B-B14F-4D97-AF65-F5344CB8AC3E}">
        <p14:creationId xmlns:p14="http://schemas.microsoft.com/office/powerpoint/2010/main" val="1302361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189" y="2365410"/>
            <a:ext cx="8741881" cy="674653"/>
          </a:xfrm>
        </p:spPr>
        <p:txBody>
          <a:bodyPr/>
          <a:lstStyle/>
          <a:p>
            <a:r>
              <a:rPr lang="en-US" dirty="0" smtClean="0"/>
              <a:t>Myth #7</a:t>
            </a:r>
            <a:endParaRPr lang="en-US" dirty="0"/>
          </a:p>
        </p:txBody>
      </p:sp>
      <p:sp>
        <p:nvSpPr>
          <p:cNvPr id="3" name="Text Placeholder 2"/>
          <p:cNvSpPr>
            <a:spLocks noGrp="1"/>
          </p:cNvSpPr>
          <p:nvPr>
            <p:ph type="body" sz="quarter" idx="10"/>
          </p:nvPr>
        </p:nvSpPr>
        <p:spPr>
          <a:xfrm>
            <a:off x="168189" y="2932487"/>
            <a:ext cx="8740142" cy="537415"/>
          </a:xfrm>
        </p:spPr>
        <p:txBody>
          <a:bodyPr/>
          <a:lstStyle/>
          <a:p>
            <a:r>
              <a:rPr lang="en-US" dirty="0" smtClean="0"/>
              <a:t>Add ins and plugs ins I use won’t work</a:t>
            </a:r>
            <a:endParaRPr lang="en-US" dirty="0"/>
          </a:p>
        </p:txBody>
      </p:sp>
    </p:spTree>
    <p:extLst>
      <p:ext uri="{BB962C8B-B14F-4D97-AF65-F5344CB8AC3E}">
        <p14:creationId xmlns:p14="http://schemas.microsoft.com/office/powerpoint/2010/main" val="198232578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57" y="2376338"/>
            <a:ext cx="8741881" cy="674653"/>
          </a:xfrm>
        </p:spPr>
        <p:txBody>
          <a:bodyPr/>
          <a:lstStyle/>
          <a:p>
            <a:r>
              <a:rPr lang="en-US" dirty="0" smtClean="0"/>
              <a:t>Myth #8</a:t>
            </a:r>
            <a:endParaRPr lang="en-US" dirty="0"/>
          </a:p>
        </p:txBody>
      </p:sp>
      <p:sp>
        <p:nvSpPr>
          <p:cNvPr id="3" name="Text Placeholder 2"/>
          <p:cNvSpPr>
            <a:spLocks noGrp="1"/>
          </p:cNvSpPr>
          <p:nvPr>
            <p:ph type="body" sz="quarter" idx="10"/>
          </p:nvPr>
        </p:nvSpPr>
        <p:spPr>
          <a:xfrm>
            <a:off x="168189" y="2932655"/>
            <a:ext cx="8740142" cy="939064"/>
          </a:xfrm>
        </p:spPr>
        <p:txBody>
          <a:bodyPr/>
          <a:lstStyle/>
          <a:p>
            <a:r>
              <a:rPr lang="en-US" dirty="0" smtClean="0"/>
              <a:t>I don’t have control over Office on the desktops </a:t>
            </a:r>
            <a:br>
              <a:rPr lang="en-US" dirty="0" smtClean="0"/>
            </a:br>
            <a:r>
              <a:rPr lang="en-US" dirty="0" smtClean="0"/>
              <a:t>like I used to.</a:t>
            </a:r>
            <a:endParaRPr lang="en-US" dirty="0"/>
          </a:p>
        </p:txBody>
      </p:sp>
    </p:spTree>
    <p:extLst>
      <p:ext uri="{BB962C8B-B14F-4D97-AF65-F5344CB8AC3E}">
        <p14:creationId xmlns:p14="http://schemas.microsoft.com/office/powerpoint/2010/main" val="111701360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98394" y="1226846"/>
            <a:ext cx="4568995" cy="2350772"/>
          </a:xfrm>
          <a:prstGeom prst="rect">
            <a:avLst/>
          </a:prstGeom>
        </p:spPr>
        <p:txBody>
          <a:bodyPr>
            <a:spAutoFit/>
          </a:bodyPr>
          <a:lstStyle/>
          <a:p>
            <a:pPr defTabSz="685711">
              <a:lnSpc>
                <a:spcPct val="90000"/>
              </a:lnSpc>
              <a:spcBef>
                <a:spcPct val="20000"/>
              </a:spcBef>
              <a:buSzPct val="90000"/>
            </a:pPr>
            <a:r>
              <a:rPr lang="en-US" sz="2700" spc="-75" dirty="0">
                <a:ln w="3175">
                  <a:noFill/>
                </a:ln>
                <a:latin typeface="Segoe UI Light"/>
                <a:cs typeface="Arial" charset="0"/>
              </a:rPr>
              <a:t>Manage Update Configuration</a:t>
            </a:r>
          </a:p>
          <a:p>
            <a:pPr marL="0" lvl="1" defTabSz="685711">
              <a:lnSpc>
                <a:spcPct val="90000"/>
              </a:lnSpc>
              <a:spcBef>
                <a:spcPct val="20000"/>
              </a:spcBef>
              <a:buSzPct val="90000"/>
            </a:pPr>
            <a:r>
              <a:rPr lang="en-US" sz="1350" dirty="0"/>
              <a:t>Computer Configuration\</a:t>
            </a:r>
          </a:p>
          <a:p>
            <a:pPr marL="0" lvl="1" defTabSz="685711">
              <a:lnSpc>
                <a:spcPct val="90000"/>
              </a:lnSpc>
              <a:spcBef>
                <a:spcPct val="20000"/>
              </a:spcBef>
              <a:buSzPct val="90000"/>
            </a:pPr>
            <a:r>
              <a:rPr lang="en-US" sz="1350" dirty="0"/>
              <a:t>	Microsoft Office 2013\</a:t>
            </a:r>
          </a:p>
          <a:p>
            <a:pPr marL="0" lvl="1" defTabSz="685711">
              <a:lnSpc>
                <a:spcPct val="90000"/>
              </a:lnSpc>
              <a:spcBef>
                <a:spcPct val="20000"/>
              </a:spcBef>
              <a:buSzPct val="90000"/>
            </a:pPr>
            <a:r>
              <a:rPr lang="en-US" sz="1350" dirty="0"/>
              <a:t>		Updates</a:t>
            </a:r>
            <a:br>
              <a:rPr lang="en-US" sz="1350" dirty="0"/>
            </a:br>
            <a:r>
              <a:rPr lang="en-US" sz="1323" dirty="0"/>
              <a:t>   </a:t>
            </a:r>
            <a:r>
              <a:rPr lang="en-US" sz="1200" dirty="0"/>
              <a:t>Enable Automatic Updates</a:t>
            </a:r>
            <a:endParaRPr lang="en-US" sz="1176" dirty="0"/>
          </a:p>
          <a:p>
            <a:pPr marL="0" lvl="1" defTabSz="685711">
              <a:lnSpc>
                <a:spcPct val="90000"/>
              </a:lnSpc>
              <a:spcBef>
                <a:spcPct val="20000"/>
              </a:spcBef>
              <a:buSzPct val="90000"/>
            </a:pPr>
            <a:r>
              <a:rPr lang="en-US" sz="1200" dirty="0"/>
              <a:t>   Hide option to enable or disable updates</a:t>
            </a:r>
          </a:p>
          <a:p>
            <a:pPr marL="0" lvl="1" defTabSz="685711">
              <a:lnSpc>
                <a:spcPct val="90000"/>
              </a:lnSpc>
              <a:spcBef>
                <a:spcPct val="20000"/>
              </a:spcBef>
              <a:buSzPct val="90000"/>
            </a:pPr>
            <a:r>
              <a:rPr lang="en-US" sz="1200" dirty="0"/>
              <a:t>   Update Version</a:t>
            </a:r>
          </a:p>
          <a:p>
            <a:pPr marL="0" lvl="1" defTabSz="685711">
              <a:lnSpc>
                <a:spcPct val="90000"/>
              </a:lnSpc>
              <a:spcBef>
                <a:spcPct val="20000"/>
              </a:spcBef>
              <a:buSzPct val="90000"/>
            </a:pPr>
            <a:r>
              <a:rPr lang="en-US" sz="1200" dirty="0"/>
              <a:t>   Update Deadline</a:t>
            </a:r>
          </a:p>
          <a:p>
            <a:pPr marL="0" lvl="1" defTabSz="685711">
              <a:lnSpc>
                <a:spcPct val="90000"/>
              </a:lnSpc>
              <a:spcBef>
                <a:spcPct val="20000"/>
              </a:spcBef>
              <a:buSzPct val="90000"/>
            </a:pPr>
            <a:r>
              <a:rPr lang="en-US" sz="1200" dirty="0"/>
              <a:t>   Update Path</a:t>
            </a:r>
          </a:p>
          <a:p>
            <a:pPr marL="0" lvl="1" defTabSz="685711">
              <a:lnSpc>
                <a:spcPct val="90000"/>
              </a:lnSpc>
              <a:spcBef>
                <a:spcPct val="20000"/>
              </a:spcBef>
              <a:buSzPct val="90000"/>
            </a:pPr>
            <a:r>
              <a:rPr lang="en-US" sz="1200" dirty="0"/>
              <a:t>   Disable Update notifications</a:t>
            </a:r>
          </a:p>
        </p:txBody>
      </p:sp>
      <p:sp>
        <p:nvSpPr>
          <p:cNvPr id="3" name="Title 2"/>
          <p:cNvSpPr>
            <a:spLocks noGrp="1"/>
          </p:cNvSpPr>
          <p:nvPr>
            <p:ph type="title"/>
          </p:nvPr>
        </p:nvSpPr>
        <p:spPr/>
        <p:txBody>
          <a:bodyPr/>
          <a:lstStyle/>
          <a:p>
            <a:r>
              <a:rPr lang="en-US" sz="3300" dirty="0">
                <a:solidFill>
                  <a:srgbClr val="0072C6"/>
                </a:solidFill>
              </a:rPr>
              <a:t>Group Policy Settings to Manage Updates</a:t>
            </a:r>
          </a:p>
        </p:txBody>
      </p:sp>
      <p:pic>
        <p:nvPicPr>
          <p:cNvPr id="6" name="Picture 2" descr="C:\Users\cusawin\AppData\Local\Temp\SNAGHTML1eda699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8027" y="1166822"/>
            <a:ext cx="4362875" cy="2936857"/>
          </a:xfrm>
          <a:prstGeom prst="rect">
            <a:avLst/>
          </a:prstGeom>
          <a:noFill/>
          <a:extLst>
            <a:ext uri="{909E8E84-426E-40DD-AFC4-6F175D3DCCD1}">
              <a14:hiddenFill xmlns:a14="http://schemas.microsoft.com/office/drawing/2010/main">
                <a:solidFill>
                  <a:srgbClr val="FFFFFF"/>
                </a:solidFill>
              </a14:hiddenFill>
            </a:ext>
          </a:extLst>
        </p:spPr>
      </p:pic>
      <p:sp>
        <p:nvSpPr>
          <p:cNvPr id="2" name="Explosion 2 1"/>
          <p:cNvSpPr/>
          <p:nvPr/>
        </p:nvSpPr>
        <p:spPr bwMode="auto">
          <a:xfrm>
            <a:off x="3790370" y="3347603"/>
            <a:ext cx="1456690" cy="1226748"/>
          </a:xfrm>
          <a:prstGeom prst="irregularSeal2">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3616" tIns="33616" rIns="33616" bIns="33616" numCol="1" spcCol="0" rtlCol="0" fromWordArt="0" anchor="ctr" anchorCtr="0" forceAA="0" compatLnSpc="1">
            <a:prstTxWarp prst="textNoShape">
              <a:avLst/>
            </a:prstTxWarp>
            <a:noAutofit/>
          </a:bodyPr>
          <a:lstStyle/>
          <a:p>
            <a:pPr algn="ctr" defTabSz="672137" fontAlgn="base">
              <a:spcBef>
                <a:spcPct val="0"/>
              </a:spcBef>
              <a:spcAft>
                <a:spcPct val="0"/>
              </a:spcAft>
            </a:pPr>
            <a:r>
              <a:rPr lang="en-US" sz="1176" dirty="0">
                <a:gradFill>
                  <a:gsLst>
                    <a:gs pos="0">
                      <a:srgbClr val="FFFFFF"/>
                    </a:gs>
                    <a:gs pos="100000">
                      <a:srgbClr val="FFFFFF"/>
                    </a:gs>
                  </a:gsLst>
                  <a:lin ang="5400000" scaled="0"/>
                </a:gradFill>
                <a:ea typeface="Segoe UI" pitchFamily="34" charset="0"/>
                <a:cs typeface="Segoe UI" pitchFamily="34" charset="0"/>
              </a:rPr>
              <a:t>New! (Apr. 2014)</a:t>
            </a:r>
          </a:p>
        </p:txBody>
      </p:sp>
      <p:sp>
        <p:nvSpPr>
          <p:cNvPr id="4" name="Rectangle 3"/>
          <p:cNvSpPr/>
          <p:nvPr/>
        </p:nvSpPr>
        <p:spPr>
          <a:xfrm>
            <a:off x="198059" y="4712637"/>
            <a:ext cx="6783082" cy="239425"/>
          </a:xfrm>
          <a:prstGeom prst="rect">
            <a:avLst/>
          </a:prstGeom>
        </p:spPr>
        <p:txBody>
          <a:bodyPr wrap="square">
            <a:spAutoFit/>
          </a:bodyPr>
          <a:lstStyle/>
          <a:p>
            <a:r>
              <a:rPr lang="en-US" sz="956" dirty="0">
                <a:solidFill>
                  <a:srgbClr val="0072C6"/>
                </a:solidFill>
                <a:hlinkClick r:id="rId4"/>
              </a:rPr>
              <a:t>Office Deployment Support team blog article about update settings</a:t>
            </a:r>
            <a:endParaRPr lang="en-US" sz="956" dirty="0">
              <a:solidFill>
                <a:srgbClr val="0072C6"/>
              </a:solidFill>
            </a:endParaRPr>
          </a:p>
        </p:txBody>
      </p:sp>
    </p:spTree>
    <p:extLst>
      <p:ext uri="{BB962C8B-B14F-4D97-AF65-F5344CB8AC3E}">
        <p14:creationId xmlns:p14="http://schemas.microsoft.com/office/powerpoint/2010/main" val="100463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777" y="1997585"/>
            <a:ext cx="8741881" cy="674653"/>
          </a:xfrm>
        </p:spPr>
        <p:txBody>
          <a:bodyPr/>
          <a:lstStyle/>
          <a:p>
            <a:r>
              <a:rPr lang="en-US" dirty="0" smtClean="0"/>
              <a:t>Myth #9</a:t>
            </a:r>
            <a:endParaRPr lang="en-US" dirty="0"/>
          </a:p>
        </p:txBody>
      </p:sp>
      <p:sp>
        <p:nvSpPr>
          <p:cNvPr id="3" name="Text Placeholder 2"/>
          <p:cNvSpPr>
            <a:spLocks noGrp="1"/>
          </p:cNvSpPr>
          <p:nvPr>
            <p:ph type="body" sz="quarter" idx="10"/>
          </p:nvPr>
        </p:nvSpPr>
        <p:spPr>
          <a:xfrm>
            <a:off x="130492" y="2663097"/>
            <a:ext cx="8740142" cy="1340712"/>
          </a:xfrm>
        </p:spPr>
        <p:txBody>
          <a:bodyPr/>
          <a:lstStyle/>
          <a:p>
            <a:r>
              <a:rPr lang="en-US" dirty="0" smtClean="0"/>
              <a:t>Deploying Office 365 Pro Plus is all or nothing.  </a:t>
            </a:r>
            <a:br>
              <a:rPr lang="en-US" dirty="0" smtClean="0"/>
            </a:br>
            <a:r>
              <a:rPr lang="en-US" dirty="0" smtClean="0"/>
              <a:t>I have to use App locker to prevent access to</a:t>
            </a:r>
            <a:br>
              <a:rPr lang="en-US" dirty="0" smtClean="0"/>
            </a:br>
            <a:r>
              <a:rPr lang="en-US" dirty="0" smtClean="0"/>
              <a:t>undesired apps.</a:t>
            </a:r>
            <a:endParaRPr lang="en-US" dirty="0"/>
          </a:p>
        </p:txBody>
      </p:sp>
    </p:spTree>
    <p:extLst>
      <p:ext uri="{BB962C8B-B14F-4D97-AF65-F5344CB8AC3E}">
        <p14:creationId xmlns:p14="http://schemas.microsoft.com/office/powerpoint/2010/main" val="102189471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90032" y="177167"/>
            <a:ext cx="8363938" cy="560843"/>
          </a:xfrm>
          <a:prstGeom prst="rect">
            <a:avLst/>
          </a:prstGeom>
        </p:spPr>
        <p:txBody>
          <a:bodyPr vert="horz" wrap="square" lIns="79086" tIns="49429" rIns="79086" bIns="49429" rtlCol="0" anchor="t">
            <a:noAutofit/>
          </a:bodyPr>
          <a:lstStyle>
            <a:lvl1pPr algn="l" defTabSz="932554" rtl="0" eaLnBrk="1" latinLnBrk="0" hangingPunct="1">
              <a:lnSpc>
                <a:spcPct val="90000"/>
              </a:lnSpc>
              <a:spcBef>
                <a:spcPct val="0"/>
              </a:spcBef>
              <a:buNone/>
              <a:defRPr lang="en-US" sz="544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AU" sz="4000" dirty="0"/>
              <a:t>Configuration.xml example</a:t>
            </a:r>
          </a:p>
        </p:txBody>
      </p:sp>
      <p:sp>
        <p:nvSpPr>
          <p:cNvPr id="7" name="Text Placeholder 2"/>
          <p:cNvSpPr txBox="1">
            <a:spLocks/>
          </p:cNvSpPr>
          <p:nvPr/>
        </p:nvSpPr>
        <p:spPr>
          <a:xfrm>
            <a:off x="203688" y="879068"/>
            <a:ext cx="8736626" cy="3689845"/>
          </a:xfrm>
          <a:prstGeom prst="rect">
            <a:avLst/>
          </a:prstGeom>
        </p:spPr>
        <p:txBody>
          <a:bodyPr vert="horz" wrap="square" lIns="79086" tIns="49429" rIns="79086" bIns="49429" rtlCol="0">
            <a:spAutoFit/>
          </a:bodyPr>
          <a:lstStyle>
            <a:lvl1pPr marL="0" marR="0" indent="0" algn="l" defTabSz="932554" rtl="0" eaLnBrk="1" fontAlgn="auto" latinLnBrk="0" hangingPunct="1">
              <a:lnSpc>
                <a:spcPct val="90000"/>
              </a:lnSpc>
              <a:spcBef>
                <a:spcPct val="20000"/>
              </a:spcBef>
              <a:spcAft>
                <a:spcPts val="0"/>
              </a:spcAft>
              <a:buClrTx/>
              <a:buSzPct val="90000"/>
              <a:buFont typeface="Arial" pitchFamily="34" charset="0"/>
              <a:buNone/>
              <a:tabLst/>
              <a:defRPr sz="3264"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483" marR="0" indent="0" algn="l" defTabSz="932554" rtl="0" eaLnBrk="1" fontAlgn="auto" latinLnBrk="0" hangingPunct="1">
              <a:lnSpc>
                <a:spcPct val="90000"/>
              </a:lnSpc>
              <a:spcBef>
                <a:spcPct val="20000"/>
              </a:spcBef>
              <a:spcAft>
                <a:spcPts val="0"/>
              </a:spcAft>
              <a:buClrTx/>
              <a:buSzPct val="90000"/>
              <a:buFont typeface="Arial" pitchFamily="34" charset="0"/>
              <a:buNone/>
              <a:tabLst/>
              <a:defRPr sz="2448"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489" marR="0" indent="0" algn="l" defTabSz="932554" rtl="0" eaLnBrk="1" fontAlgn="auto" latinLnBrk="0" hangingPunct="1">
              <a:lnSpc>
                <a:spcPct val="90000"/>
              </a:lnSpc>
              <a:spcBef>
                <a:spcPct val="20000"/>
              </a:spcBef>
              <a:spcAft>
                <a:spcPts val="0"/>
              </a:spcAft>
              <a:buClrTx/>
              <a:buSzPct val="90000"/>
              <a:buFont typeface="Arial" pitchFamily="34" charset="0"/>
              <a:buNone/>
              <a:tabLst/>
              <a:defRPr sz="2448"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399" marR="0" indent="0" algn="l" defTabSz="932554" rtl="0" eaLnBrk="1" fontAlgn="auto" latinLnBrk="0" hangingPunct="1">
              <a:lnSpc>
                <a:spcPct val="90000"/>
              </a:lnSpc>
              <a:spcBef>
                <a:spcPct val="20000"/>
              </a:spcBef>
              <a:spcAft>
                <a:spcPts val="0"/>
              </a:spcAft>
              <a:buClrTx/>
              <a:buSzPct val="90000"/>
              <a:buFont typeface="Arial" pitchFamily="34" charset="0"/>
              <a:buNone/>
              <a:tabLst/>
              <a:defRPr sz="204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785" marR="0" indent="0" algn="l" defTabSz="932554" rtl="0" eaLnBrk="1" fontAlgn="auto" latinLnBrk="0" hangingPunct="1">
              <a:lnSpc>
                <a:spcPct val="90000"/>
              </a:lnSpc>
              <a:spcBef>
                <a:spcPct val="20000"/>
              </a:spcBef>
              <a:spcAft>
                <a:spcPts val="0"/>
              </a:spcAft>
              <a:buClrTx/>
              <a:buSzPct val="90000"/>
              <a:buFont typeface="Arial" pitchFamily="34" charset="0"/>
              <a:buNone/>
              <a:tabLst/>
              <a:defRPr sz="204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4523" indent="-233139" algn="l" defTabSz="93255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01" indent="-233139" algn="l" defTabSz="93255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78" indent="-233139" algn="l" defTabSz="93255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56" indent="-233139" algn="l" defTabSz="932554"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r>
              <a:rPr lang="en-US" sz="1764" dirty="0"/>
              <a:t>&lt;Configuration&gt;</a:t>
            </a:r>
          </a:p>
          <a:p>
            <a:pPr lvl="1"/>
            <a:r>
              <a:rPr lang="en-US" sz="1800" dirty="0"/>
              <a:t> &lt;Add </a:t>
            </a:r>
            <a:r>
              <a:rPr lang="en-US" sz="1800" b="1" dirty="0" err="1">
                <a:solidFill>
                  <a:srgbClr val="00B050"/>
                </a:solidFill>
              </a:rPr>
              <a:t>SourcePath</a:t>
            </a:r>
            <a:r>
              <a:rPr lang="en-US" sz="1800" dirty="0"/>
              <a:t>="\\Server01\Office\" </a:t>
            </a:r>
            <a:r>
              <a:rPr lang="en-US" sz="1800" b="1" dirty="0" err="1">
                <a:solidFill>
                  <a:srgbClr val="00B050"/>
                </a:solidFill>
              </a:rPr>
              <a:t>OfficeClientEdition</a:t>
            </a:r>
            <a:r>
              <a:rPr lang="en-US" sz="1800" dirty="0"/>
              <a:t>="32"&gt;</a:t>
            </a:r>
          </a:p>
          <a:p>
            <a:pPr lvl="1"/>
            <a:r>
              <a:rPr lang="en-US" sz="1800" dirty="0"/>
              <a:t>    &lt;</a:t>
            </a:r>
            <a:r>
              <a:rPr lang="en-US" sz="1800" b="1" dirty="0">
                <a:solidFill>
                  <a:srgbClr val="00B050"/>
                </a:solidFill>
              </a:rPr>
              <a:t>Product </a:t>
            </a:r>
            <a:r>
              <a:rPr lang="en-US" sz="1800" dirty="0"/>
              <a:t>ID="O365ProPlusRetail"&gt;</a:t>
            </a:r>
          </a:p>
          <a:p>
            <a:pPr lvl="1"/>
            <a:r>
              <a:rPr lang="en-US" sz="1800" dirty="0"/>
              <a:t>       &lt;</a:t>
            </a:r>
            <a:r>
              <a:rPr lang="en-US" sz="1800" b="1" dirty="0">
                <a:solidFill>
                  <a:srgbClr val="00B050"/>
                </a:solidFill>
              </a:rPr>
              <a:t>Language </a:t>
            </a:r>
            <a:r>
              <a:rPr lang="en-US" sz="1800" dirty="0"/>
              <a:t>ID="</a:t>
            </a:r>
            <a:r>
              <a:rPr lang="en-US" sz="1800" dirty="0" err="1"/>
              <a:t>en</a:t>
            </a:r>
            <a:r>
              <a:rPr lang="en-US" sz="1800" dirty="0"/>
              <a:t>-us" /&gt;</a:t>
            </a:r>
          </a:p>
          <a:p>
            <a:pPr lvl="1"/>
            <a:r>
              <a:rPr lang="en-US" sz="1800" dirty="0"/>
              <a:t>       &lt;</a:t>
            </a:r>
            <a:r>
              <a:rPr lang="en-US" sz="1800" b="1" dirty="0" err="1">
                <a:solidFill>
                  <a:srgbClr val="00B050"/>
                </a:solidFill>
              </a:rPr>
              <a:t>ExcludeApp</a:t>
            </a:r>
            <a:r>
              <a:rPr lang="en-US" sz="1800" b="1" dirty="0">
                <a:solidFill>
                  <a:schemeClr val="bg2">
                    <a:lumMod val="50000"/>
                    <a:lumOff val="50000"/>
                  </a:schemeClr>
                </a:solidFill>
              </a:rPr>
              <a:t> </a:t>
            </a:r>
            <a:r>
              <a:rPr lang="en-US" sz="1800" dirty="0"/>
              <a:t>ID="Access" /&gt;</a:t>
            </a:r>
          </a:p>
          <a:p>
            <a:pPr lvl="1"/>
            <a:r>
              <a:rPr lang="en-US" sz="1800" dirty="0"/>
              <a:t>       &lt;</a:t>
            </a:r>
            <a:r>
              <a:rPr lang="en-US" sz="1800" b="1" dirty="0" err="1">
                <a:solidFill>
                  <a:srgbClr val="00B050"/>
                </a:solidFill>
              </a:rPr>
              <a:t>ExcludeApp</a:t>
            </a:r>
            <a:r>
              <a:rPr lang="en-US" sz="1800" b="1" dirty="0">
                <a:solidFill>
                  <a:schemeClr val="bg2">
                    <a:lumMod val="50000"/>
                    <a:lumOff val="50000"/>
                  </a:schemeClr>
                </a:solidFill>
              </a:rPr>
              <a:t> </a:t>
            </a:r>
            <a:r>
              <a:rPr lang="en-US" sz="1800" dirty="0"/>
              <a:t>ID="InfoPath"/&gt;</a:t>
            </a:r>
          </a:p>
          <a:p>
            <a:pPr lvl="1"/>
            <a:r>
              <a:rPr lang="en-US" sz="1800" dirty="0"/>
              <a:t>    &lt;/Product&gt;</a:t>
            </a:r>
          </a:p>
          <a:p>
            <a:pPr lvl="1"/>
            <a:r>
              <a:rPr lang="en-US" sz="1800" dirty="0"/>
              <a:t> &lt;/Add&gt; </a:t>
            </a:r>
          </a:p>
          <a:p>
            <a:pPr lvl="1"/>
            <a:r>
              <a:rPr lang="en-US" sz="1800" dirty="0"/>
              <a:t>&lt;</a:t>
            </a:r>
            <a:r>
              <a:rPr lang="en-US" sz="1800" b="1" dirty="0">
                <a:solidFill>
                  <a:srgbClr val="00B050"/>
                </a:solidFill>
              </a:rPr>
              <a:t>Updates Enabled</a:t>
            </a:r>
            <a:r>
              <a:rPr lang="en-US" sz="1800" dirty="0"/>
              <a:t>="TRUE" </a:t>
            </a:r>
            <a:r>
              <a:rPr lang="en-US" sz="1800" dirty="0" err="1"/>
              <a:t>UpdatePath</a:t>
            </a:r>
            <a:r>
              <a:rPr lang="en-US" sz="1800" dirty="0"/>
              <a:t>="\\Server01\Office\" /&gt; </a:t>
            </a:r>
          </a:p>
          <a:p>
            <a:pPr lvl="1"/>
            <a:r>
              <a:rPr lang="en-US" sz="1800" dirty="0"/>
              <a:t>&lt;Display Level="None" </a:t>
            </a:r>
            <a:r>
              <a:rPr lang="en-US" sz="1800" dirty="0" err="1"/>
              <a:t>AcceptEULA</a:t>
            </a:r>
            <a:r>
              <a:rPr lang="en-US" sz="1800" dirty="0"/>
              <a:t>="TRUE" /&gt; </a:t>
            </a:r>
          </a:p>
          <a:p>
            <a:pPr lvl="1"/>
            <a:r>
              <a:rPr lang="en-US" sz="1800" dirty="0"/>
              <a:t>&lt;Logging Name="OfficeSetup.txt" Path="%temp%" /&gt; </a:t>
            </a:r>
          </a:p>
          <a:p>
            <a:r>
              <a:rPr lang="en-US" sz="1764" dirty="0"/>
              <a:t>&lt;/Configuration&gt;</a:t>
            </a:r>
          </a:p>
        </p:txBody>
      </p:sp>
      <p:sp>
        <p:nvSpPr>
          <p:cNvPr id="8" name="Explosion 2 7"/>
          <p:cNvSpPr/>
          <p:nvPr/>
        </p:nvSpPr>
        <p:spPr bwMode="auto">
          <a:xfrm>
            <a:off x="6094976" y="1822983"/>
            <a:ext cx="1456690" cy="1226748"/>
          </a:xfrm>
          <a:prstGeom prst="irregularSeal2">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3616" tIns="33616" rIns="33616" bIns="33616" numCol="1" spcCol="0" rtlCol="0" fromWordArt="0" anchor="ctr" anchorCtr="0" forceAA="0" compatLnSpc="1">
            <a:prstTxWarp prst="textNoShape">
              <a:avLst/>
            </a:prstTxWarp>
            <a:noAutofit/>
          </a:bodyPr>
          <a:lstStyle/>
          <a:p>
            <a:pPr algn="ctr" defTabSz="672137" fontAlgn="base">
              <a:spcBef>
                <a:spcPct val="0"/>
              </a:spcBef>
              <a:spcAft>
                <a:spcPct val="0"/>
              </a:spcAft>
            </a:pPr>
            <a:r>
              <a:rPr lang="en-US" sz="1176" dirty="0">
                <a:gradFill>
                  <a:gsLst>
                    <a:gs pos="0">
                      <a:srgbClr val="FFFFFF"/>
                    </a:gs>
                    <a:gs pos="100000">
                      <a:srgbClr val="FFFFFF"/>
                    </a:gs>
                  </a:gsLst>
                  <a:lin ang="5400000" scaled="0"/>
                </a:gradFill>
                <a:ea typeface="Segoe UI" pitchFamily="34" charset="0"/>
                <a:cs typeface="Segoe UI" pitchFamily="34" charset="0"/>
              </a:rPr>
              <a:t>New! (May. 2014)</a:t>
            </a:r>
          </a:p>
        </p:txBody>
      </p:sp>
      <p:sp>
        <p:nvSpPr>
          <p:cNvPr id="9" name="Rectangle 8"/>
          <p:cNvSpPr/>
          <p:nvPr/>
        </p:nvSpPr>
        <p:spPr bwMode="auto">
          <a:xfrm>
            <a:off x="1210407" y="2044171"/>
            <a:ext cx="4762257" cy="784372"/>
          </a:xfrm>
          <a:prstGeom prst="rect">
            <a:avLst/>
          </a:prstGeom>
          <a:noFill/>
          <a:ln w="5715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3616" tIns="33616" rIns="33616" bIns="33616" numCol="1" spcCol="0" rtlCol="0" fromWordArt="0" anchor="ctr" anchorCtr="0" forceAA="0" compatLnSpc="1">
            <a:prstTxWarp prst="textNoShape">
              <a:avLst/>
            </a:prstTxWarp>
            <a:noAutofit/>
          </a:bodyPr>
          <a:lstStyle/>
          <a:p>
            <a:pPr algn="ctr" defTabSz="672137" fontAlgn="base">
              <a:spcBef>
                <a:spcPct val="0"/>
              </a:spcBef>
              <a:spcAft>
                <a:spcPct val="0"/>
              </a:spcAft>
            </a:pPr>
            <a:endParaRPr lang="en-US" sz="1618"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0355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493" y="2365410"/>
            <a:ext cx="8741881" cy="674653"/>
          </a:xfrm>
        </p:spPr>
        <p:txBody>
          <a:bodyPr/>
          <a:lstStyle/>
          <a:p>
            <a:r>
              <a:rPr lang="en-US" dirty="0" smtClean="0"/>
              <a:t>Myth #10</a:t>
            </a:r>
            <a:endParaRPr lang="en-US" dirty="0"/>
          </a:p>
        </p:txBody>
      </p:sp>
      <p:sp>
        <p:nvSpPr>
          <p:cNvPr id="3" name="Text Placeholder 2"/>
          <p:cNvSpPr>
            <a:spLocks noGrp="1"/>
          </p:cNvSpPr>
          <p:nvPr>
            <p:ph type="body" sz="quarter" idx="10"/>
          </p:nvPr>
        </p:nvSpPr>
        <p:spPr>
          <a:xfrm>
            <a:off x="130492" y="2938217"/>
            <a:ext cx="8740142" cy="537415"/>
          </a:xfrm>
        </p:spPr>
        <p:txBody>
          <a:bodyPr/>
          <a:lstStyle/>
          <a:p>
            <a:r>
              <a:rPr lang="en-US" dirty="0" smtClean="0"/>
              <a:t>Activation is confusing and is hard to understand.</a:t>
            </a:r>
            <a:endParaRPr lang="en-US" dirty="0"/>
          </a:p>
        </p:txBody>
      </p:sp>
    </p:spTree>
    <p:extLst>
      <p:ext uri="{BB962C8B-B14F-4D97-AF65-F5344CB8AC3E}">
        <p14:creationId xmlns:p14="http://schemas.microsoft.com/office/powerpoint/2010/main" val="279720365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434491" y="1550241"/>
            <a:ext cx="2614526" cy="2931047"/>
          </a:xfrm>
          <a:prstGeom prst="rect">
            <a:avLst/>
          </a:prstGeom>
          <a:solidFill>
            <a:schemeClr val="tx1">
              <a:lumMod val="9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37141" tIns="137141" rIns="137141" bIns="0" numCol="1" rtlCol="0" anchor="t" anchorCtr="0" compatLnSpc="1">
            <a:prstTxWarp prst="textNoShape">
              <a:avLst/>
            </a:prstTxWarp>
          </a:bodyPr>
          <a:lstStyle/>
          <a:p>
            <a:pPr marL="0" lvl="1">
              <a:spcAft>
                <a:spcPts val="450"/>
              </a:spcAft>
            </a:pPr>
            <a:r>
              <a:rPr lang="en-US" sz="1200" b="1" dirty="0">
                <a:solidFill>
                  <a:srgbClr val="000000">
                    <a:lumMod val="65000"/>
                    <a:lumOff val="35000"/>
                  </a:srgbClr>
                </a:solidFill>
                <a:cs typeface="Arial" pitchFamily="34" charset="0"/>
              </a:rPr>
              <a:t>Details:</a:t>
            </a:r>
          </a:p>
          <a:p>
            <a:pPr marL="214293" lvl="1" indent="-214293">
              <a:spcAft>
                <a:spcPts val="450"/>
              </a:spcAft>
              <a:buFont typeface="Arial" panose="020B0604020202020204" pitchFamily="34" charset="0"/>
              <a:buChar char="•"/>
            </a:pPr>
            <a:r>
              <a:rPr lang="en-US" sz="1200" b="1" spc="-30" dirty="0">
                <a:solidFill>
                  <a:srgbClr val="000000">
                    <a:lumMod val="65000"/>
                    <a:lumOff val="35000"/>
                  </a:srgbClr>
                </a:solidFill>
              </a:rPr>
              <a:t>Frequency: </a:t>
            </a:r>
            <a:r>
              <a:rPr lang="en-US" sz="1200" b="1" dirty="0">
                <a:solidFill>
                  <a:srgbClr val="000000">
                    <a:lumMod val="65000"/>
                    <a:lumOff val="35000"/>
                  </a:srgbClr>
                </a:solidFill>
                <a:cs typeface="Arial" pitchFamily="34" charset="0"/>
              </a:rPr>
              <a:t> </a:t>
            </a:r>
            <a:r>
              <a:rPr lang="en-US" sz="1200" b="1" dirty="0">
                <a:solidFill>
                  <a:srgbClr val="C00000"/>
                </a:solidFill>
                <a:cs typeface="Arial" pitchFamily="34" charset="0"/>
              </a:rPr>
              <a:t>One time, at </a:t>
            </a:r>
            <a:r>
              <a:rPr lang="en-US" sz="1200" b="1" dirty="0" smtClean="0">
                <a:solidFill>
                  <a:srgbClr val="C00000"/>
                </a:solidFill>
                <a:cs typeface="Arial" pitchFamily="34" charset="0"/>
              </a:rPr>
              <a:t/>
            </a:r>
            <a:br>
              <a:rPr lang="en-US" sz="1200" b="1" dirty="0" smtClean="0">
                <a:solidFill>
                  <a:srgbClr val="C00000"/>
                </a:solidFill>
                <a:cs typeface="Arial" pitchFamily="34" charset="0"/>
              </a:rPr>
            </a:br>
            <a:r>
              <a:rPr lang="en-US" sz="1200" b="1" dirty="0" smtClean="0">
                <a:solidFill>
                  <a:srgbClr val="C00000"/>
                </a:solidFill>
                <a:cs typeface="Arial" pitchFamily="34" charset="0"/>
              </a:rPr>
              <a:t>sign-in</a:t>
            </a:r>
            <a:endParaRPr lang="en-US" sz="1200" b="1" dirty="0">
              <a:solidFill>
                <a:srgbClr val="C00000"/>
              </a:solidFill>
              <a:cs typeface="Arial" pitchFamily="34" charset="0"/>
            </a:endParaRPr>
          </a:p>
          <a:p>
            <a:pPr marL="0" lvl="1">
              <a:spcAft>
                <a:spcPts val="450"/>
              </a:spcAft>
            </a:pPr>
            <a:endParaRPr lang="en-US" sz="1200" b="1" dirty="0">
              <a:solidFill>
                <a:srgbClr val="000000">
                  <a:lumMod val="65000"/>
                  <a:lumOff val="35000"/>
                </a:srgbClr>
              </a:solidFill>
              <a:cs typeface="Arial" pitchFamily="34" charset="0"/>
            </a:endParaRPr>
          </a:p>
          <a:p>
            <a:pPr marL="0" lvl="1">
              <a:spcAft>
                <a:spcPts val="450"/>
              </a:spcAft>
            </a:pPr>
            <a:r>
              <a:rPr lang="en-US" sz="1200" b="1" dirty="0">
                <a:solidFill>
                  <a:srgbClr val="000000">
                    <a:lumMod val="65000"/>
                    <a:lumOff val="35000"/>
                  </a:srgbClr>
                </a:solidFill>
                <a:cs typeface="Arial" pitchFamily="34" charset="0"/>
              </a:rPr>
              <a:t>Data sent:</a:t>
            </a:r>
          </a:p>
          <a:p>
            <a:pPr marL="214293" lvl="1" indent="-214293">
              <a:spcAft>
                <a:spcPts val="450"/>
              </a:spcAft>
              <a:buFont typeface="Arial" panose="020B0604020202020204" pitchFamily="34" charset="0"/>
              <a:buChar char="•"/>
            </a:pPr>
            <a:r>
              <a:rPr lang="en-US" sz="1200" dirty="0">
                <a:solidFill>
                  <a:srgbClr val="000000">
                    <a:lumMod val="65000"/>
                    <a:lumOff val="35000"/>
                  </a:srgbClr>
                </a:solidFill>
                <a:cs typeface="Arial" pitchFamily="34" charset="0"/>
              </a:rPr>
              <a:t>User ID</a:t>
            </a:r>
          </a:p>
          <a:p>
            <a:pPr marL="214293" lvl="1" indent="-214293">
              <a:spcAft>
                <a:spcPts val="450"/>
              </a:spcAft>
              <a:buFont typeface="Arial" panose="020B0604020202020204" pitchFamily="34" charset="0"/>
              <a:buChar char="•"/>
            </a:pPr>
            <a:r>
              <a:rPr lang="en-US" sz="1200" dirty="0">
                <a:solidFill>
                  <a:srgbClr val="000000">
                    <a:lumMod val="65000"/>
                    <a:lumOff val="35000"/>
                  </a:srgbClr>
                </a:solidFill>
                <a:cs typeface="Arial" pitchFamily="34" charset="0"/>
              </a:rPr>
              <a:t>Product Key</a:t>
            </a:r>
          </a:p>
          <a:p>
            <a:pPr marL="214293" lvl="1" indent="-214293">
              <a:spcAft>
                <a:spcPts val="450"/>
              </a:spcAft>
              <a:buFont typeface="Arial" panose="020B0604020202020204" pitchFamily="34" charset="0"/>
              <a:buChar char="•"/>
            </a:pPr>
            <a:r>
              <a:rPr lang="en-US" sz="1200" dirty="0">
                <a:solidFill>
                  <a:srgbClr val="000000">
                    <a:lumMod val="65000"/>
                    <a:lumOff val="35000"/>
                  </a:srgbClr>
                </a:solidFill>
                <a:cs typeface="Arial" pitchFamily="34" charset="0"/>
              </a:rPr>
              <a:t>Computer Name</a:t>
            </a:r>
          </a:p>
          <a:p>
            <a:pPr marL="214293" lvl="1" indent="-214293">
              <a:spcAft>
                <a:spcPts val="450"/>
              </a:spcAft>
              <a:buFont typeface="Arial" panose="020B0604020202020204" pitchFamily="34" charset="0"/>
              <a:buChar char="•"/>
            </a:pPr>
            <a:r>
              <a:rPr lang="en-US" sz="1200" dirty="0">
                <a:solidFill>
                  <a:srgbClr val="000000">
                    <a:lumMod val="65000"/>
                    <a:lumOff val="35000"/>
                  </a:srgbClr>
                </a:solidFill>
                <a:cs typeface="Arial" pitchFamily="34" charset="0"/>
              </a:rPr>
              <a:t>Machine ID</a:t>
            </a:r>
          </a:p>
        </p:txBody>
      </p:sp>
      <p:sp>
        <p:nvSpPr>
          <p:cNvPr id="17" name="Title 16"/>
          <p:cNvSpPr>
            <a:spLocks noGrp="1"/>
          </p:cNvSpPr>
          <p:nvPr>
            <p:ph type="title"/>
          </p:nvPr>
        </p:nvSpPr>
        <p:spPr/>
        <p:txBody>
          <a:bodyPr/>
          <a:lstStyle/>
          <a:p>
            <a:r>
              <a:rPr lang="en-US" dirty="0" smtClean="0"/>
              <a:t>Office 365 ProPlus Activation </a:t>
            </a:r>
            <a:r>
              <a:rPr lang="en-US" dirty="0"/>
              <a:t>A</a:t>
            </a:r>
            <a:r>
              <a:rPr lang="en-US" dirty="0" smtClean="0"/>
              <a:t>ctivities</a:t>
            </a:r>
            <a:endParaRPr lang="en-US" dirty="0"/>
          </a:p>
        </p:txBody>
      </p:sp>
      <p:sp>
        <p:nvSpPr>
          <p:cNvPr id="18" name="Rectangle 17"/>
          <p:cNvSpPr/>
          <p:nvPr/>
        </p:nvSpPr>
        <p:spPr bwMode="auto">
          <a:xfrm>
            <a:off x="434491" y="905239"/>
            <a:ext cx="2616353" cy="645001"/>
          </a:xfrm>
          <a:prstGeom prst="rect">
            <a:avLst/>
          </a:prstGeom>
          <a:solidFill>
            <a:srgbClr val="0099FF"/>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37141" tIns="0" rIns="137141" bIns="0" numCol="1" rtlCol="0" anchor="ctr" anchorCtr="0" compatLnSpc="1">
            <a:prstTxWarp prst="textNoShape">
              <a:avLst/>
            </a:prstTxWarp>
          </a:bodyPr>
          <a:lstStyle/>
          <a:p>
            <a:pPr defTabSz="571101"/>
            <a:r>
              <a:rPr lang="en-US" sz="1500" spc="-30" dirty="0">
                <a:solidFill>
                  <a:srgbClr val="FFFFFF"/>
                </a:solidFill>
              </a:rPr>
              <a:t>Initial registration/activation</a:t>
            </a:r>
          </a:p>
        </p:txBody>
      </p:sp>
      <p:sp>
        <p:nvSpPr>
          <p:cNvPr id="59" name="Rectangle 58"/>
          <p:cNvSpPr/>
          <p:nvPr/>
        </p:nvSpPr>
        <p:spPr bwMode="auto">
          <a:xfrm>
            <a:off x="3194530" y="1550238"/>
            <a:ext cx="2614526" cy="2930677"/>
          </a:xfrm>
          <a:prstGeom prst="rect">
            <a:avLst/>
          </a:prstGeom>
          <a:solidFill>
            <a:schemeClr val="tx1">
              <a:lumMod val="9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37141" tIns="137141" rIns="137141" bIns="57126" numCol="1" rtlCol="0" anchor="t" anchorCtr="0" compatLnSpc="1">
            <a:prstTxWarp prst="textNoShape">
              <a:avLst/>
            </a:prstTxWarp>
          </a:bodyPr>
          <a:lstStyle/>
          <a:p>
            <a:pPr>
              <a:spcAft>
                <a:spcPts val="450"/>
              </a:spcAft>
            </a:pPr>
            <a:r>
              <a:rPr lang="en-US" sz="1200" b="1" spc="-30" dirty="0">
                <a:solidFill>
                  <a:srgbClr val="000000">
                    <a:lumMod val="65000"/>
                    <a:lumOff val="35000"/>
                  </a:srgbClr>
                </a:solidFill>
              </a:rPr>
              <a:t>Details: </a:t>
            </a:r>
            <a:endParaRPr lang="en-US" sz="1200" spc="-30" dirty="0">
              <a:solidFill>
                <a:srgbClr val="000000">
                  <a:lumMod val="65000"/>
                  <a:lumOff val="35000"/>
                </a:srgbClr>
              </a:solidFill>
            </a:endParaRPr>
          </a:p>
          <a:p>
            <a:pPr marL="214293" indent="-214293">
              <a:spcAft>
                <a:spcPts val="450"/>
              </a:spcAft>
              <a:buFont typeface="Arial" panose="020B0604020202020204" pitchFamily="34" charset="0"/>
              <a:buChar char="•"/>
            </a:pPr>
            <a:r>
              <a:rPr lang="en-US" sz="1200" b="1" spc="-30" dirty="0">
                <a:solidFill>
                  <a:srgbClr val="000000">
                    <a:lumMod val="65000"/>
                    <a:lumOff val="35000"/>
                  </a:srgbClr>
                </a:solidFill>
              </a:rPr>
              <a:t>Frequency:</a:t>
            </a:r>
            <a:r>
              <a:rPr lang="en-US" sz="1200" spc="-30" dirty="0">
                <a:solidFill>
                  <a:srgbClr val="000000">
                    <a:lumMod val="65000"/>
                    <a:lumOff val="35000"/>
                  </a:srgbClr>
                </a:solidFill>
              </a:rPr>
              <a:t> </a:t>
            </a:r>
            <a:r>
              <a:rPr lang="en-US" sz="1200" b="1" spc="-30" dirty="0">
                <a:solidFill>
                  <a:srgbClr val="C00000"/>
                </a:solidFill>
              </a:rPr>
              <a:t>Daily*</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“Heartbeat” to check if subscription is active or has changed</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Enabled via scheduled task</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Must succeed once per 30 days</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Connects to Office Licensing Service (OLS)</a:t>
            </a:r>
          </a:p>
          <a:p>
            <a:pPr>
              <a:spcAft>
                <a:spcPts val="450"/>
              </a:spcAft>
            </a:pPr>
            <a:endParaRPr lang="en-US" sz="825" spc="-30" dirty="0">
              <a:solidFill>
                <a:srgbClr val="000000">
                  <a:lumMod val="65000"/>
                  <a:lumOff val="35000"/>
                </a:srgbClr>
              </a:solidFill>
            </a:endParaRPr>
          </a:p>
          <a:p>
            <a:pPr>
              <a:spcAft>
                <a:spcPts val="450"/>
              </a:spcAft>
            </a:pPr>
            <a:r>
              <a:rPr lang="en-US" sz="1200" b="1" spc="-30" dirty="0">
                <a:solidFill>
                  <a:srgbClr val="000000">
                    <a:lumMod val="65000"/>
                    <a:lumOff val="35000"/>
                  </a:srgbClr>
                </a:solidFill>
              </a:rPr>
              <a:t>Data sent:</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Product Key</a:t>
            </a:r>
          </a:p>
          <a:p>
            <a:pPr marL="214293" indent="-214293">
              <a:spcAft>
                <a:spcPts val="450"/>
              </a:spcAft>
              <a:buFont typeface="Arial" panose="020B0604020202020204" pitchFamily="34" charset="0"/>
              <a:buChar char="•"/>
            </a:pPr>
            <a:endParaRPr lang="en-US" sz="1200" spc="-30" dirty="0">
              <a:solidFill>
                <a:srgbClr val="000000">
                  <a:lumMod val="65000"/>
                  <a:lumOff val="35000"/>
                </a:srgbClr>
              </a:solidFill>
            </a:endParaRPr>
          </a:p>
        </p:txBody>
      </p:sp>
      <p:sp>
        <p:nvSpPr>
          <p:cNvPr id="81" name="Rectangle 80"/>
          <p:cNvSpPr/>
          <p:nvPr/>
        </p:nvSpPr>
        <p:spPr bwMode="auto">
          <a:xfrm>
            <a:off x="3194530" y="892120"/>
            <a:ext cx="2614526" cy="658118"/>
          </a:xfrm>
          <a:prstGeom prst="rect">
            <a:avLst/>
          </a:prstGeom>
          <a:solidFill>
            <a:srgbClr val="FF8A00"/>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37141" tIns="0" rIns="137141" bIns="0" numCol="1" rtlCol="0" anchor="ctr" anchorCtr="0" compatLnSpc="1">
            <a:prstTxWarp prst="textNoShape">
              <a:avLst/>
            </a:prstTxWarp>
          </a:bodyPr>
          <a:lstStyle/>
          <a:p>
            <a:pPr defTabSz="571101">
              <a:lnSpc>
                <a:spcPct val="90000"/>
              </a:lnSpc>
            </a:pPr>
            <a:r>
              <a:rPr lang="en-US" sz="1500" spc="-30" dirty="0">
                <a:solidFill>
                  <a:srgbClr val="FFFFFF"/>
                </a:solidFill>
              </a:rPr>
              <a:t>Subscription status check</a:t>
            </a:r>
          </a:p>
        </p:txBody>
      </p:sp>
      <p:sp>
        <p:nvSpPr>
          <p:cNvPr id="58" name="Rectangle 57"/>
          <p:cNvSpPr/>
          <p:nvPr/>
        </p:nvSpPr>
        <p:spPr bwMode="auto">
          <a:xfrm>
            <a:off x="5964092" y="1550238"/>
            <a:ext cx="2533435" cy="2930678"/>
          </a:xfrm>
          <a:prstGeom prst="rect">
            <a:avLst/>
          </a:prstGeom>
          <a:solidFill>
            <a:schemeClr val="tx1">
              <a:lumMod val="9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37141" tIns="137141" rIns="137141" bIns="57126" numCol="1" rtlCol="0" anchor="t" anchorCtr="0" compatLnSpc="1">
            <a:prstTxWarp prst="textNoShape">
              <a:avLst/>
            </a:prstTxWarp>
          </a:bodyPr>
          <a:lstStyle/>
          <a:p>
            <a:pPr>
              <a:spcAft>
                <a:spcPts val="450"/>
              </a:spcAft>
            </a:pPr>
            <a:r>
              <a:rPr lang="en-US" sz="1200" b="1" spc="-30" dirty="0">
                <a:solidFill>
                  <a:srgbClr val="000000">
                    <a:lumMod val="65000"/>
                    <a:lumOff val="35000"/>
                  </a:srgbClr>
                </a:solidFill>
              </a:rPr>
              <a:t>Details:</a:t>
            </a:r>
          </a:p>
          <a:p>
            <a:pPr marL="214293" indent="-214293">
              <a:spcAft>
                <a:spcPts val="450"/>
              </a:spcAft>
              <a:buFont typeface="Arial" panose="020B0604020202020204" pitchFamily="34" charset="0"/>
              <a:buChar char="•"/>
            </a:pPr>
            <a:r>
              <a:rPr lang="en-US" sz="1200" b="1" spc="-30" dirty="0">
                <a:solidFill>
                  <a:srgbClr val="000000">
                    <a:lumMod val="65000"/>
                    <a:lumOff val="35000"/>
                  </a:srgbClr>
                </a:solidFill>
              </a:rPr>
              <a:t>Frequency: </a:t>
            </a:r>
            <a:r>
              <a:rPr lang="en-US" sz="1200" b="1" spc="-30" dirty="0">
                <a:solidFill>
                  <a:srgbClr val="C00000"/>
                </a:solidFill>
              </a:rPr>
              <a:t>Once/month*</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Occurs during subscription status check</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Updates product key information</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Extends product usage</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Connects to Activation and Validation Service (AVS)</a:t>
            </a:r>
          </a:p>
          <a:p>
            <a:pPr>
              <a:spcAft>
                <a:spcPts val="450"/>
              </a:spcAft>
            </a:pPr>
            <a:endParaRPr lang="en-US" sz="1200" b="1" spc="-30" dirty="0">
              <a:solidFill>
                <a:srgbClr val="000000">
                  <a:lumMod val="65000"/>
                  <a:lumOff val="35000"/>
                </a:srgbClr>
              </a:solidFill>
            </a:endParaRPr>
          </a:p>
          <a:p>
            <a:pPr>
              <a:spcAft>
                <a:spcPts val="450"/>
              </a:spcAft>
            </a:pPr>
            <a:r>
              <a:rPr lang="en-US" sz="1200" b="1" spc="-30" dirty="0">
                <a:solidFill>
                  <a:srgbClr val="000000">
                    <a:lumMod val="65000"/>
                    <a:lumOff val="35000"/>
                  </a:srgbClr>
                </a:solidFill>
              </a:rPr>
              <a:t>Data sent:</a:t>
            </a:r>
          </a:p>
          <a:p>
            <a:pPr marL="214293" indent="-214293">
              <a:spcAft>
                <a:spcPts val="450"/>
              </a:spcAft>
              <a:buFont typeface="Arial" panose="020B0604020202020204" pitchFamily="34" charset="0"/>
              <a:buChar char="•"/>
            </a:pPr>
            <a:r>
              <a:rPr lang="en-US" sz="1200" spc="-30" dirty="0">
                <a:solidFill>
                  <a:srgbClr val="000000">
                    <a:lumMod val="65000"/>
                    <a:lumOff val="35000"/>
                  </a:srgbClr>
                </a:solidFill>
              </a:rPr>
              <a:t>Product Key</a:t>
            </a:r>
          </a:p>
        </p:txBody>
      </p:sp>
      <p:sp>
        <p:nvSpPr>
          <p:cNvPr id="20" name="Rectangle 19"/>
          <p:cNvSpPr/>
          <p:nvPr/>
        </p:nvSpPr>
        <p:spPr bwMode="auto">
          <a:xfrm>
            <a:off x="5964092" y="905238"/>
            <a:ext cx="2533435" cy="645001"/>
          </a:xfrm>
          <a:prstGeom prst="rect">
            <a:avLst/>
          </a:prstGeom>
          <a:solidFill>
            <a:srgbClr val="FFBE00"/>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137141" tIns="0" rIns="137141" bIns="0" numCol="1" rtlCol="0" anchor="ctr" anchorCtr="0" compatLnSpc="1">
            <a:prstTxWarp prst="textNoShape">
              <a:avLst/>
            </a:prstTxWarp>
          </a:bodyPr>
          <a:lstStyle/>
          <a:p>
            <a:pPr defTabSz="571101"/>
            <a:r>
              <a:rPr lang="en-US" sz="1500" spc="-30" dirty="0">
                <a:solidFill>
                  <a:srgbClr val="FFFFFF"/>
                </a:solidFill>
              </a:rPr>
              <a:t>Product Key management</a:t>
            </a:r>
          </a:p>
        </p:txBody>
      </p:sp>
      <p:sp>
        <p:nvSpPr>
          <p:cNvPr id="4" name="TextBox 3"/>
          <p:cNvSpPr txBox="1"/>
          <p:nvPr/>
        </p:nvSpPr>
        <p:spPr>
          <a:xfrm>
            <a:off x="1725532" y="4586053"/>
            <a:ext cx="5552519" cy="207749"/>
          </a:xfrm>
          <a:prstGeom prst="rect">
            <a:avLst/>
          </a:prstGeom>
          <a:noFill/>
        </p:spPr>
        <p:txBody>
          <a:bodyPr wrap="square" lIns="0" tIns="0" rIns="0" bIns="0" rtlCol="0">
            <a:spAutoFit/>
          </a:bodyPr>
          <a:lstStyle/>
          <a:p>
            <a:r>
              <a:rPr lang="en-US" sz="1350" b="1" spc="-52" dirty="0">
                <a:gradFill>
                  <a:gsLst>
                    <a:gs pos="2917">
                      <a:srgbClr val="002050"/>
                    </a:gs>
                    <a:gs pos="95000">
                      <a:srgbClr val="002050"/>
                    </a:gs>
                  </a:gsLst>
                  <a:lin ang="5400000" scaled="0"/>
                </a:gradFill>
              </a:rPr>
              <a:t>TechNet:  </a:t>
            </a:r>
            <a:r>
              <a:rPr lang="en-US" sz="1350" spc="-52" dirty="0">
                <a:solidFill>
                  <a:srgbClr val="FFFFFF"/>
                </a:solidFill>
                <a:hlinkClick r:id="rId3"/>
              </a:rPr>
              <a:t>Licensing and activation data sent to Office 365 by Office 365 ProPlus</a:t>
            </a:r>
            <a:endParaRPr lang="en-US" sz="1350" spc="-52" dirty="0">
              <a:solidFill>
                <a:srgbClr val="FFFFFF"/>
              </a:solidFill>
            </a:endParaRPr>
          </a:p>
        </p:txBody>
      </p:sp>
      <p:sp>
        <p:nvSpPr>
          <p:cNvPr id="2" name="Rectangle 1"/>
          <p:cNvSpPr/>
          <p:nvPr/>
        </p:nvSpPr>
        <p:spPr>
          <a:xfrm>
            <a:off x="411085" y="4803797"/>
            <a:ext cx="1631472" cy="300082"/>
          </a:xfrm>
          <a:prstGeom prst="rect">
            <a:avLst/>
          </a:prstGeom>
        </p:spPr>
        <p:txBody>
          <a:bodyPr wrap="none">
            <a:spAutoFit/>
          </a:bodyPr>
          <a:lstStyle/>
          <a:p>
            <a:pPr>
              <a:spcAft>
                <a:spcPts val="450"/>
              </a:spcAft>
            </a:pPr>
            <a:r>
              <a:rPr lang="en-US" sz="1350" spc="-30" dirty="0"/>
              <a:t>* Subject to Change</a:t>
            </a:r>
          </a:p>
        </p:txBody>
      </p:sp>
    </p:spTree>
    <p:extLst>
      <p:ext uri="{BB962C8B-B14F-4D97-AF65-F5344CB8AC3E}">
        <p14:creationId xmlns:p14="http://schemas.microsoft.com/office/powerpoint/2010/main" val="20763828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anim calcmode="lin" valueType="num">
                                      <p:cBhvr>
                                        <p:cTn id="20" dur="1000" fill="hold"/>
                                        <p:tgtEl>
                                          <p:spTgt spid="59"/>
                                        </p:tgtEl>
                                        <p:attrNameLst>
                                          <p:attrName>ppt_x</p:attrName>
                                        </p:attrNameLst>
                                      </p:cBhvr>
                                      <p:tavLst>
                                        <p:tav tm="0">
                                          <p:val>
                                            <p:strVal val="#ppt_x"/>
                                          </p:val>
                                        </p:tav>
                                        <p:tav tm="100000">
                                          <p:val>
                                            <p:strVal val="#ppt_x"/>
                                          </p:val>
                                        </p:tav>
                                      </p:tavLst>
                                    </p:anim>
                                    <p:anim calcmode="lin" valueType="num">
                                      <p:cBhvr>
                                        <p:cTn id="21" dur="1000" fill="hold"/>
                                        <p:tgtEl>
                                          <p:spTgt spid="5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1"/>
                                        </p:tgtEl>
                                        <p:attrNameLst>
                                          <p:attrName>style.visibility</p:attrName>
                                        </p:attrNameLst>
                                      </p:cBhvr>
                                      <p:to>
                                        <p:strVal val="visible"/>
                                      </p:to>
                                    </p:set>
                                    <p:animEffect transition="in" filter="fade">
                                      <p:cBhvr>
                                        <p:cTn id="24" dur="1000"/>
                                        <p:tgtEl>
                                          <p:spTgt spid="81"/>
                                        </p:tgtEl>
                                      </p:cBhvr>
                                    </p:animEffect>
                                    <p:anim calcmode="lin" valueType="num">
                                      <p:cBhvr>
                                        <p:cTn id="25" dur="1000" fill="hold"/>
                                        <p:tgtEl>
                                          <p:spTgt spid="81"/>
                                        </p:tgtEl>
                                        <p:attrNameLst>
                                          <p:attrName>ppt_x</p:attrName>
                                        </p:attrNameLst>
                                      </p:cBhvr>
                                      <p:tavLst>
                                        <p:tav tm="0">
                                          <p:val>
                                            <p:strVal val="#ppt_x"/>
                                          </p:val>
                                        </p:tav>
                                        <p:tav tm="100000">
                                          <p:val>
                                            <p:strVal val="#ppt_x"/>
                                          </p:val>
                                        </p:tav>
                                      </p:tavLst>
                                    </p:anim>
                                    <p:anim calcmode="lin" valueType="num">
                                      <p:cBhvr>
                                        <p:cTn id="26" dur="1000" fill="hold"/>
                                        <p:tgtEl>
                                          <p:spTgt spid="8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1000"/>
                                        <p:tgtEl>
                                          <p:spTgt spid="58"/>
                                        </p:tgtEl>
                                      </p:cBhvr>
                                    </p:animEffect>
                                    <p:anim calcmode="lin" valueType="num">
                                      <p:cBhvr>
                                        <p:cTn id="37" dur="1000" fill="hold"/>
                                        <p:tgtEl>
                                          <p:spTgt spid="58"/>
                                        </p:tgtEl>
                                        <p:attrNameLst>
                                          <p:attrName>ppt_x</p:attrName>
                                        </p:attrNameLst>
                                      </p:cBhvr>
                                      <p:tavLst>
                                        <p:tav tm="0">
                                          <p:val>
                                            <p:strVal val="#ppt_x"/>
                                          </p:val>
                                        </p:tav>
                                        <p:tav tm="100000">
                                          <p:val>
                                            <p:strVal val="#ppt_x"/>
                                          </p:val>
                                        </p:tav>
                                      </p:tavLst>
                                    </p:anim>
                                    <p:anim calcmode="lin" valueType="num">
                                      <p:cBhvr>
                                        <p:cTn id="38" dur="1000" fill="hold"/>
                                        <p:tgtEl>
                                          <p:spTgt spid="5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18" grpId="0" animBg="1"/>
      <p:bldP spid="59" grpId="0" animBg="1"/>
      <p:bldP spid="81" grpId="0" animBg="1"/>
      <p:bldP spid="58" grpId="0" animBg="1"/>
      <p:bldP spid="20" grpId="0" animBg="1"/>
      <p:bldP spid="4"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3"/>
          <p:cNvSpPr txBox="1">
            <a:spLocks/>
          </p:cNvSpPr>
          <p:nvPr/>
        </p:nvSpPr>
        <p:spPr>
          <a:xfrm>
            <a:off x="391119" y="171791"/>
            <a:ext cx="7082673" cy="560843"/>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pPr defTabSz="685845"/>
            <a:r>
              <a:rPr sz="3971" spc="-75" dirty="0">
                <a:gradFill>
                  <a:gsLst>
                    <a:gs pos="1250">
                      <a:srgbClr val="FFFFFF"/>
                    </a:gs>
                    <a:gs pos="100000">
                      <a:srgbClr val="FFFFFF"/>
                    </a:gs>
                  </a:gsLst>
                  <a:lin ang="5400000" scaled="0"/>
                </a:gradFill>
                <a:cs typeface="Segoe UI" pitchFamily="34" charset="0"/>
              </a:rPr>
              <a:t>Ports, Protocols, and URLs Used by Office 365 ProPlus</a:t>
            </a:r>
          </a:p>
        </p:txBody>
      </p:sp>
      <p:sp>
        <p:nvSpPr>
          <p:cNvPr id="3" name="TextBox 2"/>
          <p:cNvSpPr txBox="1"/>
          <p:nvPr/>
        </p:nvSpPr>
        <p:spPr>
          <a:xfrm>
            <a:off x="391119" y="2025689"/>
            <a:ext cx="2470603" cy="1846659"/>
          </a:xfrm>
          <a:prstGeom prst="rect">
            <a:avLst/>
          </a:prstGeom>
          <a:noFill/>
        </p:spPr>
        <p:txBody>
          <a:bodyPr wrap="square" lIns="0" tIns="0" rIns="0" bIns="0" rtlCol="0">
            <a:spAutoFit/>
          </a:bodyPr>
          <a:lstStyle/>
          <a:p>
            <a:r>
              <a:rPr lang="en-US" sz="1800" b="1" spc="-52" dirty="0"/>
              <a:t>TechNet: </a:t>
            </a:r>
          </a:p>
          <a:p>
            <a:endParaRPr lang="en-US" sz="1800" spc="-52" dirty="0"/>
          </a:p>
          <a:p>
            <a:r>
              <a:rPr lang="en-US" sz="1500" spc="-52" dirty="0">
                <a:hlinkClick r:id="rId3"/>
              </a:rPr>
              <a:t>Overview of Click-to-Run for Office 365 setup architecture</a:t>
            </a:r>
            <a:endParaRPr lang="en-US" sz="1500" spc="-52" dirty="0"/>
          </a:p>
          <a:p>
            <a:endParaRPr lang="en-US" sz="1800" spc="-52" dirty="0"/>
          </a:p>
          <a:p>
            <a:endParaRPr lang="en-US" sz="1800" spc="-52" dirty="0"/>
          </a:p>
          <a:p>
            <a:endParaRPr lang="en-US" sz="1800" spc="-52" dirty="0"/>
          </a:p>
        </p:txBody>
      </p:sp>
      <p:pic>
        <p:nvPicPr>
          <p:cNvPr id="1028" name="Picture 4" descr="C:\Users\cusawin\AppData\Local\Temp\SNAGHTML6b9bb5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9064" y="1906475"/>
            <a:ext cx="5575629" cy="180748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43122" y="4149045"/>
            <a:ext cx="6238223" cy="553998"/>
          </a:xfrm>
          <a:prstGeom prst="rect">
            <a:avLst/>
          </a:prstGeom>
          <a:noFill/>
        </p:spPr>
        <p:txBody>
          <a:bodyPr wrap="square" lIns="0" tIns="0" rIns="0" bIns="0" rtlCol="0">
            <a:spAutoFit/>
          </a:bodyPr>
          <a:lstStyle/>
          <a:p>
            <a:r>
              <a:rPr lang="en-US" sz="1800" spc="-52" dirty="0">
                <a:solidFill>
                  <a:srgbClr val="FFFFFF"/>
                </a:solidFill>
              </a:rPr>
              <a:t>Important: </a:t>
            </a:r>
            <a:r>
              <a:rPr lang="en-US" sz="1800" b="1" spc="-52" dirty="0">
                <a:solidFill>
                  <a:srgbClr val="FFC000"/>
                </a:solidFill>
              </a:rPr>
              <a:t>Anonymous access </a:t>
            </a:r>
            <a:r>
              <a:rPr lang="en-US" sz="1800" spc="-52" dirty="0">
                <a:solidFill>
                  <a:srgbClr val="FFFFFF"/>
                </a:solidFill>
              </a:rPr>
              <a:t>to these URLs is required</a:t>
            </a:r>
          </a:p>
          <a:p>
            <a:endParaRPr lang="en-US" sz="1800" spc="-52" dirty="0">
              <a:gradFill>
                <a:gsLst>
                  <a:gs pos="2917">
                    <a:srgbClr val="002050"/>
                  </a:gs>
                  <a:gs pos="95000">
                    <a:srgbClr val="002050"/>
                  </a:gs>
                </a:gsLst>
                <a:lin ang="5400000" scaled="0"/>
              </a:gradFill>
            </a:endParaRPr>
          </a:p>
        </p:txBody>
      </p:sp>
    </p:spTree>
    <p:extLst>
      <p:ext uri="{BB962C8B-B14F-4D97-AF65-F5344CB8AC3E}">
        <p14:creationId xmlns:p14="http://schemas.microsoft.com/office/powerpoint/2010/main" val="338044935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slide5.jpg"/>
          <p:cNvPicPr>
            <a:picLocks noChangeAspect="1"/>
          </p:cNvPicPr>
          <p:nvPr/>
        </p:nvPicPr>
        <p:blipFill rotWithShape="1">
          <a:blip r:embed="rId2" cstate="email">
            <a:extLst>
              <a:ext uri="{28A0092B-C50C-407E-A947-70E740481C1C}">
                <a14:useLocalDpi xmlns:a14="http://schemas.microsoft.com/office/drawing/2010/main"/>
              </a:ext>
            </a:extLst>
          </a:blip>
          <a:srcRect r="10518"/>
          <a:stretch/>
        </p:blipFill>
        <p:spPr>
          <a:xfrm>
            <a:off x="1841" y="365"/>
            <a:ext cx="9131402" cy="5143135"/>
          </a:xfrm>
          <a:prstGeom prst="rect">
            <a:avLst/>
          </a:prstGeom>
        </p:spPr>
      </p:pic>
      <p:grpSp>
        <p:nvGrpSpPr>
          <p:cNvPr id="29" name="Group 28"/>
          <p:cNvGrpSpPr/>
          <p:nvPr/>
        </p:nvGrpSpPr>
        <p:grpSpPr>
          <a:xfrm>
            <a:off x="354215" y="3162217"/>
            <a:ext cx="1180933" cy="1142838"/>
            <a:chOff x="596899" y="596900"/>
            <a:chExt cx="1574801" cy="1524000"/>
          </a:xfrm>
        </p:grpSpPr>
        <p:sp>
          <p:nvSpPr>
            <p:cNvPr id="30" name="Rectangle 29"/>
            <p:cNvSpPr/>
            <p:nvPr/>
          </p:nvSpPr>
          <p:spPr bwMode="auto">
            <a:xfrm>
              <a:off x="596899" y="596900"/>
              <a:ext cx="1574801"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484" fontAlgn="base">
                <a:spcBef>
                  <a:spcPct val="0"/>
                </a:spcBef>
                <a:spcAft>
                  <a:spcPct val="0"/>
                </a:spcAft>
                <a:defRPr/>
              </a:pPr>
              <a:endParaRPr lang="en-US" sz="16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1" name="Freeform 25"/>
            <p:cNvSpPr>
              <a:spLocks noEditPoints="1"/>
            </p:cNvSpPr>
            <p:nvPr/>
          </p:nvSpPr>
          <p:spPr bwMode="black">
            <a:xfrm rot="10800000">
              <a:off x="857050" y="832441"/>
              <a:ext cx="1022550" cy="102255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85711">
                <a:defRPr/>
              </a:pPr>
              <a:endParaRPr lang="en-US" sz="1350" dirty="0">
                <a:solidFill>
                  <a:srgbClr val="000000"/>
                </a:solidFill>
                <a:latin typeface="Segoe UI"/>
              </a:endParaRPr>
            </a:p>
          </p:txBody>
        </p:sp>
      </p:grpSp>
      <p:grpSp>
        <p:nvGrpSpPr>
          <p:cNvPr id="32" name="Group 31"/>
          <p:cNvGrpSpPr/>
          <p:nvPr/>
        </p:nvGrpSpPr>
        <p:grpSpPr>
          <a:xfrm>
            <a:off x="1554195" y="3137140"/>
            <a:ext cx="4618971" cy="1169275"/>
            <a:chOff x="2070099" y="4689146"/>
            <a:chExt cx="6159501" cy="1559254"/>
          </a:xfrm>
        </p:grpSpPr>
        <p:sp>
          <p:nvSpPr>
            <p:cNvPr id="33" name="Rectangle 32"/>
            <p:cNvSpPr/>
            <p:nvPr/>
          </p:nvSpPr>
          <p:spPr bwMode="auto">
            <a:xfrm>
              <a:off x="2070099" y="4724400"/>
              <a:ext cx="6159501"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484" fontAlgn="base">
                <a:spcBef>
                  <a:spcPct val="0"/>
                </a:spcBef>
                <a:spcAft>
                  <a:spcPct val="0"/>
                </a:spcAft>
                <a:defRPr/>
              </a:pPr>
              <a:endParaRPr lang="en-US" sz="16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4" name="Rectangle 33"/>
            <p:cNvSpPr/>
            <p:nvPr/>
          </p:nvSpPr>
          <p:spPr>
            <a:xfrm>
              <a:off x="2207426" y="4689146"/>
              <a:ext cx="5995654" cy="1477365"/>
            </a:xfrm>
            <a:prstGeom prst="rect">
              <a:avLst/>
            </a:prstGeom>
          </p:spPr>
          <p:txBody>
            <a:bodyPr wrap="none">
              <a:spAutoFit/>
            </a:bodyPr>
            <a:lstStyle/>
            <a:p>
              <a:pPr defTabSz="685711">
                <a:defRPr/>
              </a:pPr>
              <a:r>
                <a:rPr lang="en-US" sz="6599" dirty="0">
                  <a:solidFill>
                    <a:srgbClr val="FFFFFF"/>
                  </a:solidFill>
                  <a:latin typeface="Segoe UI Light"/>
                </a:rPr>
                <a:t>Click-to-Run</a:t>
              </a:r>
            </a:p>
          </p:txBody>
        </p:sp>
      </p:grpSp>
    </p:spTree>
    <p:extLst>
      <p:ext uri="{BB962C8B-B14F-4D97-AF65-F5344CB8AC3E}">
        <p14:creationId xmlns:p14="http://schemas.microsoft.com/office/powerpoint/2010/main" val="35720348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Identity High-level architecture</a:t>
            </a:r>
            <a:endParaRPr lang="en-US" dirty="0"/>
          </a:p>
        </p:txBody>
      </p:sp>
      <p:sp>
        <p:nvSpPr>
          <p:cNvPr id="48" name="Text Placeholder 16"/>
          <p:cNvSpPr txBox="1">
            <a:spLocks/>
          </p:cNvSpPr>
          <p:nvPr/>
        </p:nvSpPr>
        <p:spPr>
          <a:xfrm>
            <a:off x="148146" y="895427"/>
            <a:ext cx="4238594" cy="578272"/>
          </a:xfrm>
          <a:prstGeom prst="rect">
            <a:avLst/>
          </a:prstGeom>
        </p:spPr>
        <p:txBody>
          <a:bodyPr>
            <a:noAutofit/>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solidFill>
                  <a:schemeClr val="tx1"/>
                </a:solidFill>
                <a:latin typeface="+mn-lt"/>
              </a:rPr>
              <a:t>Cloud identity + directory synchronization</a:t>
            </a:r>
          </a:p>
          <a:p>
            <a:pPr marL="0" indent="0">
              <a:buNone/>
            </a:pPr>
            <a:r>
              <a:rPr lang="en-US" sz="1800" dirty="0">
                <a:solidFill>
                  <a:schemeClr val="tx1"/>
                </a:solidFill>
                <a:latin typeface="+mn-lt"/>
              </a:rPr>
              <a:t>Single sign on + directory synchronization</a:t>
            </a:r>
          </a:p>
        </p:txBody>
      </p:sp>
      <p:grpSp>
        <p:nvGrpSpPr>
          <p:cNvPr id="3" name="Group 2"/>
          <p:cNvGrpSpPr>
            <a:grpSpLocks noChangeAspect="1"/>
          </p:cNvGrpSpPr>
          <p:nvPr/>
        </p:nvGrpSpPr>
        <p:grpSpPr>
          <a:xfrm>
            <a:off x="396812" y="1149380"/>
            <a:ext cx="8738045" cy="3708342"/>
            <a:chOff x="609442" y="1233229"/>
            <a:chExt cx="12298706" cy="5219452"/>
          </a:xfrm>
        </p:grpSpPr>
        <p:sp>
          <p:nvSpPr>
            <p:cNvPr id="51" name="Cloud"/>
            <p:cNvSpPr>
              <a:spLocks noChangeAspect="1" noEditPoints="1" noChangeArrowheads="1"/>
            </p:cNvSpPr>
            <p:nvPr/>
          </p:nvSpPr>
          <p:spPr bwMode="auto">
            <a:xfrm>
              <a:off x="4299135" y="1233229"/>
              <a:ext cx="8609013" cy="521945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19050">
              <a:solidFill>
                <a:schemeClr val="tx1"/>
              </a:solidFill>
            </a:ln>
          </p:spPr>
          <p:style>
            <a:lnRef idx="2">
              <a:schemeClr val="accent5"/>
            </a:lnRef>
            <a:fillRef idx="1">
              <a:schemeClr val="lt1"/>
            </a:fillRef>
            <a:effectRef idx="0">
              <a:schemeClr val="accent5"/>
            </a:effectRef>
            <a:fontRef idx="minor">
              <a:schemeClr val="dk1"/>
            </a:fontRef>
          </p:style>
          <p:txBody>
            <a:bodyPr wrap="none" lIns="57126" tIns="57126" rIns="57126" bIns="57126" rtlCol="0" anchor="ctr"/>
            <a:lstStyle/>
            <a:p>
              <a:pPr algn="ctr"/>
              <a:endParaRPr lang="en-US" sz="1125">
                <a:solidFill>
                  <a:schemeClr val="bg1"/>
                </a:solidFill>
                <a:cs typeface="Segoe UI" pitchFamily="34" charset="0"/>
              </a:endParaRPr>
            </a:p>
          </p:txBody>
        </p:sp>
        <p:sp>
          <p:nvSpPr>
            <p:cNvPr id="117" name="Rounded Rectangle 116"/>
            <p:cNvSpPr/>
            <p:nvPr/>
          </p:nvSpPr>
          <p:spPr bwMode="auto">
            <a:xfrm>
              <a:off x="7110154" y="2644536"/>
              <a:ext cx="1956497" cy="2701071"/>
            </a:xfrm>
            <a:prstGeom prst="round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58" tIns="34278" rIns="68558" bIns="34278" numCol="1" spcCol="0" rtlCol="0" anchor="ctr" anchorCtr="0" compatLnSpc="1">
              <a:prstTxWarp prst="textNoShape">
                <a:avLst/>
              </a:prstTxWarp>
            </a:bodyPr>
            <a:lstStyle/>
            <a:p>
              <a:pPr algn="ctr" defTabSz="685406"/>
              <a:endParaRPr lang="en-US" sz="1200" dirty="0">
                <a:solidFill>
                  <a:schemeClr val="tx1"/>
                </a:solidFill>
              </a:endParaRPr>
            </a:p>
          </p:txBody>
        </p:sp>
        <p:sp>
          <p:nvSpPr>
            <p:cNvPr id="114" name="Rounded Rectangle 113"/>
            <p:cNvSpPr/>
            <p:nvPr/>
          </p:nvSpPr>
          <p:spPr bwMode="auto">
            <a:xfrm>
              <a:off x="609442" y="3048011"/>
              <a:ext cx="3351927" cy="2548118"/>
            </a:xfrm>
            <a:prstGeom prst="round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58" tIns="34278" rIns="68558" bIns="34278" numCol="1" spcCol="0" rtlCol="0" anchor="ctr" anchorCtr="0" compatLnSpc="1">
              <a:prstTxWarp prst="textNoShape">
                <a:avLst/>
              </a:prstTxWarp>
            </a:bodyPr>
            <a:lstStyle/>
            <a:p>
              <a:pPr algn="ctr" defTabSz="685406"/>
              <a:endParaRPr lang="en-US" sz="1350" dirty="0">
                <a:solidFill>
                  <a:schemeClr val="tx1"/>
                </a:solidFill>
              </a:endParaRPr>
            </a:p>
          </p:txBody>
        </p:sp>
        <p:sp>
          <p:nvSpPr>
            <p:cNvPr id="115" name="TextBox 114"/>
            <p:cNvSpPr txBox="1"/>
            <p:nvPr/>
          </p:nvSpPr>
          <p:spPr>
            <a:xfrm>
              <a:off x="837329" y="3213557"/>
              <a:ext cx="2742483" cy="243670"/>
            </a:xfrm>
            <a:prstGeom prst="rect">
              <a:avLst/>
            </a:prstGeom>
            <a:noFill/>
          </p:spPr>
          <p:txBody>
            <a:bodyPr wrap="square" lIns="0" tIns="0" rIns="0" bIns="0" rtlCol="0">
              <a:spAutoFit/>
            </a:bodyPr>
            <a:lstStyle/>
            <a:p>
              <a:pPr algn="ctr"/>
              <a:r>
                <a:rPr lang="en-US" sz="1125" b="1" dirty="0" err="1"/>
                <a:t>Contoso</a:t>
              </a:r>
              <a:r>
                <a:rPr lang="en-US" sz="1125" b="1" dirty="0"/>
                <a:t> customer premises</a:t>
              </a:r>
            </a:p>
          </p:txBody>
        </p:sp>
        <p:sp>
          <p:nvSpPr>
            <p:cNvPr id="7" name="Isosceles Triangle 6"/>
            <p:cNvSpPr/>
            <p:nvPr/>
          </p:nvSpPr>
          <p:spPr>
            <a:xfrm>
              <a:off x="857030" y="4477337"/>
              <a:ext cx="971296" cy="568791"/>
            </a:xfrm>
            <a:prstGeom prst="triangle">
              <a:avLst/>
            </a:prstGeom>
            <a:solidFill>
              <a:schemeClr val="tx2"/>
            </a:solidFill>
            <a:ln>
              <a:solidFill>
                <a:schemeClr val="bg1"/>
              </a:solidFill>
            </a:ln>
          </p:spPr>
          <p:style>
            <a:lnRef idx="1">
              <a:schemeClr val="accent3"/>
            </a:lnRef>
            <a:fillRef idx="2">
              <a:schemeClr val="accent3"/>
            </a:fillRef>
            <a:effectRef idx="1">
              <a:schemeClr val="accent3"/>
            </a:effectRef>
            <a:fontRef idx="minor">
              <a:schemeClr val="dk1"/>
            </a:fontRef>
          </p:style>
          <p:txBody>
            <a:bodyPr lIns="0" tIns="0" rIns="0" bIns="24483" rtlCol="0" anchor="ctr"/>
            <a:lstStyle/>
            <a:p>
              <a:pPr algn="ctr"/>
              <a:r>
                <a:rPr lang="en-US" sz="900" dirty="0">
                  <a:solidFill>
                    <a:schemeClr val="bg1"/>
                  </a:solidFill>
                </a:rPr>
                <a:t>AD</a:t>
              </a:r>
            </a:p>
          </p:txBody>
        </p:sp>
        <p:sp>
          <p:nvSpPr>
            <p:cNvPr id="9" name="Rounded Rectangle 8"/>
            <p:cNvSpPr/>
            <p:nvPr/>
          </p:nvSpPr>
          <p:spPr>
            <a:xfrm>
              <a:off x="2234619" y="4436236"/>
              <a:ext cx="1523603" cy="650993"/>
            </a:xfrm>
            <a:prstGeom prst="roundRect">
              <a:avLst/>
            </a:prstGeom>
            <a:solidFill>
              <a:schemeClr val="tx2"/>
            </a:solidFill>
            <a:ln>
              <a:solidFill>
                <a:schemeClr val="bg1"/>
              </a:solidFill>
            </a:ln>
          </p:spPr>
          <p:style>
            <a:lnRef idx="1">
              <a:schemeClr val="accent3"/>
            </a:lnRef>
            <a:fillRef idx="2">
              <a:schemeClr val="accent3"/>
            </a:fillRef>
            <a:effectRef idx="1">
              <a:schemeClr val="accent3"/>
            </a:effectRef>
            <a:fontRef idx="minor">
              <a:schemeClr val="dk1"/>
            </a:fontRef>
          </p:style>
          <p:txBody>
            <a:bodyPr lIns="0" tIns="0" rIns="0" bIns="24483" rtlCol="0" anchor="ctr"/>
            <a:lstStyle/>
            <a:p>
              <a:pPr algn="ctr"/>
              <a:r>
                <a:rPr lang="en-US" sz="900" dirty="0">
                  <a:solidFill>
                    <a:schemeClr val="bg1"/>
                  </a:solidFill>
                </a:rPr>
                <a:t>MS Online Directory Sync</a:t>
              </a:r>
            </a:p>
          </p:txBody>
        </p:sp>
        <p:cxnSp>
          <p:nvCxnSpPr>
            <p:cNvPr id="10" name="Elbow Connector 9"/>
            <p:cNvCxnSpPr>
              <a:stCxn id="7" idx="5"/>
              <a:endCxn id="9" idx="1"/>
            </p:cNvCxnSpPr>
            <p:nvPr/>
          </p:nvCxnSpPr>
          <p:spPr>
            <a:xfrm>
              <a:off x="1585502" y="4761732"/>
              <a:ext cx="649116" cy="1"/>
            </a:xfrm>
            <a:prstGeom prst="bentConnector3">
              <a:avLst>
                <a:gd name="adj1" fmla="val 50000"/>
              </a:avLst>
            </a:prstGeom>
            <a:ln w="19050">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63" name="Rounded Rectangle 62"/>
            <p:cNvSpPr/>
            <p:nvPr/>
          </p:nvSpPr>
          <p:spPr>
            <a:xfrm>
              <a:off x="5499999" y="4429131"/>
              <a:ext cx="1453771" cy="667623"/>
            </a:xfrm>
            <a:prstGeom prst="round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spcBef>
                  <a:spcPct val="0"/>
                </a:spcBef>
                <a:spcAft>
                  <a:spcPct val="0"/>
                </a:spcAft>
              </a:pPr>
              <a:r>
                <a:rPr lang="en-US" sz="1050" dirty="0">
                  <a:gradFill>
                    <a:gsLst>
                      <a:gs pos="0">
                        <a:srgbClr val="FFFFFF"/>
                      </a:gs>
                      <a:gs pos="100000">
                        <a:srgbClr val="FFFFFF"/>
                      </a:gs>
                    </a:gsLst>
                    <a:lin ang="5400000" scaled="0"/>
                  </a:gradFill>
                </a:rPr>
                <a:t>Provisioning</a:t>
              </a:r>
            </a:p>
            <a:p>
              <a:pPr algn="ctr" defTabSz="685513" fontAlgn="base">
                <a:spcBef>
                  <a:spcPct val="0"/>
                </a:spcBef>
                <a:spcAft>
                  <a:spcPct val="0"/>
                </a:spcAft>
              </a:pPr>
              <a:r>
                <a:rPr lang="en-US" sz="1050" dirty="0">
                  <a:gradFill>
                    <a:gsLst>
                      <a:gs pos="0">
                        <a:srgbClr val="FFFFFF"/>
                      </a:gs>
                      <a:gs pos="100000">
                        <a:srgbClr val="FFFFFF"/>
                      </a:gs>
                    </a:gsLst>
                    <a:lin ang="5400000" scaled="0"/>
                  </a:gradFill>
                </a:rPr>
                <a:t>platform</a:t>
              </a:r>
            </a:p>
          </p:txBody>
        </p:sp>
        <p:cxnSp>
          <p:nvCxnSpPr>
            <p:cNvPr id="106" name="Elbow Connector 105"/>
            <p:cNvCxnSpPr>
              <a:stCxn id="9" idx="3"/>
              <a:endCxn id="63" idx="1"/>
            </p:cNvCxnSpPr>
            <p:nvPr/>
          </p:nvCxnSpPr>
          <p:spPr>
            <a:xfrm>
              <a:off x="3758227" y="4761734"/>
              <a:ext cx="1741777" cy="1209"/>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31" name="Rounded Rectangle 130"/>
            <p:cNvSpPr/>
            <p:nvPr/>
          </p:nvSpPr>
          <p:spPr>
            <a:xfrm>
              <a:off x="10090572" y="4532767"/>
              <a:ext cx="1379821" cy="669387"/>
            </a:xfrm>
            <a:prstGeom prst="roundRect">
              <a:avLst/>
            </a:prstGeom>
            <a:solidFill>
              <a:schemeClr val="accent3"/>
            </a:solidFill>
            <a:ln/>
          </p:spPr>
          <p:style>
            <a:lnRef idx="1">
              <a:schemeClr val="accent3"/>
            </a:lnRef>
            <a:fillRef idx="3">
              <a:schemeClr val="accent3"/>
            </a:fillRef>
            <a:effectRef idx="2">
              <a:schemeClr val="accent3"/>
            </a:effectRef>
            <a:fontRef idx="minor">
              <a:schemeClr val="lt1"/>
            </a:fontRef>
          </p:style>
          <p:txBody>
            <a:bodyPr lIns="0" tIns="0" rIns="0" bIns="24483" rtlCol="0" anchor="ctr"/>
            <a:lstStyle/>
            <a:p>
              <a:pPr algn="ctr"/>
              <a:r>
                <a:rPr lang="en-US" sz="1050" dirty="0" err="1">
                  <a:solidFill>
                    <a:schemeClr val="tx1"/>
                  </a:solidFill>
                </a:rPr>
                <a:t>Lync</a:t>
              </a:r>
              <a:endParaRPr lang="en-US" sz="1050" dirty="0">
                <a:solidFill>
                  <a:schemeClr val="tx1"/>
                </a:solidFill>
              </a:endParaRPr>
            </a:p>
            <a:p>
              <a:pPr algn="ctr"/>
              <a:r>
                <a:rPr lang="en-US" sz="1050" dirty="0">
                  <a:solidFill>
                    <a:schemeClr val="tx1"/>
                  </a:solidFill>
                </a:rPr>
                <a:t>Online</a:t>
              </a:r>
            </a:p>
          </p:txBody>
        </p:sp>
        <p:sp>
          <p:nvSpPr>
            <p:cNvPr id="128" name="Rounded Rectangle 127"/>
            <p:cNvSpPr/>
            <p:nvPr/>
          </p:nvSpPr>
          <p:spPr>
            <a:xfrm>
              <a:off x="10080996" y="3720424"/>
              <a:ext cx="1379821" cy="636431"/>
            </a:xfrm>
            <a:prstGeom prst="roundRect">
              <a:avLst/>
            </a:prstGeom>
            <a:solidFill>
              <a:schemeClr val="accent3"/>
            </a:solidFill>
            <a:ln/>
          </p:spPr>
          <p:style>
            <a:lnRef idx="1">
              <a:schemeClr val="accent3"/>
            </a:lnRef>
            <a:fillRef idx="3">
              <a:schemeClr val="accent3"/>
            </a:fillRef>
            <a:effectRef idx="2">
              <a:schemeClr val="accent3"/>
            </a:effectRef>
            <a:fontRef idx="minor">
              <a:schemeClr val="lt1"/>
            </a:fontRef>
          </p:style>
          <p:txBody>
            <a:bodyPr lIns="0" tIns="0" rIns="0" bIns="24483" rtlCol="0" anchor="ctr"/>
            <a:lstStyle/>
            <a:p>
              <a:pPr algn="ctr"/>
              <a:r>
                <a:rPr lang="en-US" sz="1050" dirty="0">
                  <a:solidFill>
                    <a:schemeClr val="tx1"/>
                  </a:solidFill>
                </a:rPr>
                <a:t>SharePoint </a:t>
              </a:r>
            </a:p>
            <a:p>
              <a:pPr algn="ctr"/>
              <a:r>
                <a:rPr lang="en-US" sz="1050" dirty="0">
                  <a:solidFill>
                    <a:schemeClr val="tx1"/>
                  </a:solidFill>
                </a:rPr>
                <a:t>Online</a:t>
              </a:r>
            </a:p>
          </p:txBody>
        </p:sp>
        <p:sp>
          <p:nvSpPr>
            <p:cNvPr id="40" name="Rounded Rectangle 39"/>
            <p:cNvSpPr/>
            <p:nvPr/>
          </p:nvSpPr>
          <p:spPr>
            <a:xfrm>
              <a:off x="10064515" y="2832850"/>
              <a:ext cx="1418906" cy="710179"/>
            </a:xfrm>
            <a:prstGeom prst="roundRect">
              <a:avLst/>
            </a:prstGeom>
            <a:solidFill>
              <a:schemeClr val="accent3"/>
            </a:solidFill>
            <a:ln/>
          </p:spPr>
          <p:style>
            <a:lnRef idx="1">
              <a:schemeClr val="accent3"/>
            </a:lnRef>
            <a:fillRef idx="3">
              <a:schemeClr val="accent3"/>
            </a:fillRef>
            <a:effectRef idx="2">
              <a:schemeClr val="accent3"/>
            </a:effectRef>
            <a:fontRef idx="minor">
              <a:schemeClr val="lt1"/>
            </a:fontRef>
          </p:style>
          <p:txBody>
            <a:bodyPr lIns="0" tIns="0" rIns="0" bIns="24483" rtlCol="0" anchor="ctr"/>
            <a:lstStyle/>
            <a:p>
              <a:pPr algn="ctr"/>
              <a:r>
                <a:rPr lang="en-US" sz="1050" dirty="0">
                  <a:solidFill>
                    <a:schemeClr val="tx1"/>
                  </a:solidFill>
                </a:rPr>
                <a:t>Exchange </a:t>
              </a:r>
            </a:p>
            <a:p>
              <a:pPr algn="ctr"/>
              <a:r>
                <a:rPr lang="en-US" sz="1050" dirty="0">
                  <a:solidFill>
                    <a:schemeClr val="tx1"/>
                  </a:solidFill>
                </a:rPr>
                <a:t>Online</a:t>
              </a:r>
            </a:p>
          </p:txBody>
        </p:sp>
        <p:sp>
          <p:nvSpPr>
            <p:cNvPr id="77" name="Rounded Rectangle 76"/>
            <p:cNvSpPr/>
            <p:nvPr/>
          </p:nvSpPr>
          <p:spPr>
            <a:xfrm>
              <a:off x="2234619" y="3575391"/>
              <a:ext cx="1523603" cy="761780"/>
            </a:xfrm>
            <a:prstGeom prst="roundRect">
              <a:avLst/>
            </a:prstGeom>
            <a:solidFill>
              <a:schemeClr val="tx2"/>
            </a:solidFill>
            <a:ln>
              <a:solidFill>
                <a:schemeClr val="bg1"/>
              </a:solidFill>
            </a:ln>
          </p:spPr>
          <p:style>
            <a:lnRef idx="1">
              <a:schemeClr val="accent3"/>
            </a:lnRef>
            <a:fillRef idx="2">
              <a:schemeClr val="accent3"/>
            </a:fillRef>
            <a:effectRef idx="1">
              <a:schemeClr val="accent3"/>
            </a:effectRef>
            <a:fontRef idx="minor">
              <a:schemeClr val="dk1"/>
            </a:fontRef>
          </p:style>
          <p:txBody>
            <a:bodyPr lIns="0" tIns="0" rIns="0" bIns="24483" rtlCol="0" anchor="ctr"/>
            <a:lstStyle/>
            <a:p>
              <a:pPr algn="ctr"/>
              <a:r>
                <a:rPr lang="en-US" sz="900" dirty="0">
                  <a:solidFill>
                    <a:schemeClr val="bg1"/>
                  </a:solidFill>
                </a:rPr>
                <a:t>Active Directory Federation Server 2.0</a:t>
              </a:r>
            </a:p>
          </p:txBody>
        </p:sp>
        <p:cxnSp>
          <p:nvCxnSpPr>
            <p:cNvPr id="78" name="Straight Arrow Connector 77"/>
            <p:cNvCxnSpPr>
              <a:endCxn id="77" idx="1"/>
            </p:cNvCxnSpPr>
            <p:nvPr/>
          </p:nvCxnSpPr>
          <p:spPr>
            <a:xfrm flipV="1">
              <a:off x="1585502" y="3956279"/>
              <a:ext cx="649116" cy="76668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9" name="Elbow Connector 78"/>
            <p:cNvCxnSpPr>
              <a:endCxn id="77" idx="3"/>
            </p:cNvCxnSpPr>
            <p:nvPr/>
          </p:nvCxnSpPr>
          <p:spPr>
            <a:xfrm rot="10800000" flipV="1">
              <a:off x="3758221" y="3180375"/>
              <a:ext cx="3662998" cy="775907"/>
            </a:xfrm>
            <a:prstGeom prst="curvedConnector3">
              <a:avLst>
                <a:gd name="adj1" fmla="val 64142"/>
              </a:avLst>
            </a:prstGeom>
            <a:ln w="28575">
              <a:solidFill>
                <a:schemeClr val="bg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4673131" y="3048005"/>
              <a:ext cx="831850" cy="422334"/>
            </a:xfrm>
            <a:prstGeom prst="rect">
              <a:avLst/>
            </a:prstGeom>
          </p:spPr>
          <p:txBody>
            <a:bodyPr wrap="none" lIns="68559" tIns="34280" rIns="68559" bIns="34280">
              <a:spAutoFit/>
            </a:bodyPr>
            <a:lstStyle/>
            <a:p>
              <a:r>
                <a:rPr lang="en-US" sz="1500" b="1" dirty="0">
                  <a:solidFill>
                    <a:schemeClr val="bg2"/>
                  </a:solidFill>
                </a:rPr>
                <a:t>Trust</a:t>
              </a:r>
            </a:p>
          </p:txBody>
        </p:sp>
        <p:sp>
          <p:nvSpPr>
            <p:cNvPr id="81" name="Trapezoid 80"/>
            <p:cNvSpPr/>
            <p:nvPr/>
          </p:nvSpPr>
          <p:spPr bwMode="auto">
            <a:xfrm rot="5400000">
              <a:off x="763506" y="4306480"/>
              <a:ext cx="419757" cy="618690"/>
            </a:xfrm>
            <a:prstGeom prst="trapezoid">
              <a:avLst>
                <a:gd name="adj" fmla="val 29827"/>
              </a:avLst>
            </a:prstGeom>
            <a:solidFill>
              <a:srgbClr val="FFC000"/>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vert="vert270" wrap="square" lIns="68558" tIns="34278" rIns="68558" bIns="34278" numCol="1" spcCol="0" rtlCol="0" anchor="ctr" anchorCtr="0" compatLnSpc="1">
              <a:prstTxWarp prst="textNoShape">
                <a:avLst/>
              </a:prstTxWarp>
            </a:bodyPr>
            <a:lstStyle/>
            <a:p>
              <a:pPr algn="ctr" defTabSz="685406"/>
              <a:r>
                <a:rPr lang="en-US" sz="825" b="1" dirty="0" err="1">
                  <a:solidFill>
                    <a:schemeClr val="bg1"/>
                  </a:solidFill>
                </a:rPr>
                <a:t>IdP</a:t>
              </a:r>
              <a:endParaRPr lang="en-US" sz="825" b="1" dirty="0">
                <a:solidFill>
                  <a:schemeClr val="bg1"/>
                </a:solidFill>
              </a:endParaRPr>
            </a:p>
          </p:txBody>
        </p:sp>
        <p:sp>
          <p:nvSpPr>
            <p:cNvPr id="61" name="Flowchart: Magnetic Disk 60"/>
            <p:cNvSpPr/>
            <p:nvPr/>
          </p:nvSpPr>
          <p:spPr bwMode="auto">
            <a:xfrm>
              <a:off x="7528928" y="4310157"/>
              <a:ext cx="1083459" cy="900717"/>
            </a:xfrm>
            <a:prstGeom prst="flowChartMagneticDisk">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spcBef>
                  <a:spcPct val="0"/>
                </a:spcBef>
                <a:spcAft>
                  <a:spcPct val="0"/>
                </a:spcAft>
              </a:pPr>
              <a:r>
                <a:rPr lang="en-US" sz="1050" dirty="0">
                  <a:gradFill>
                    <a:gsLst>
                      <a:gs pos="0">
                        <a:srgbClr val="FFFFFF"/>
                      </a:gs>
                      <a:gs pos="100000">
                        <a:srgbClr val="FFFFFF"/>
                      </a:gs>
                    </a:gsLst>
                    <a:lin ang="5400000" scaled="0"/>
                  </a:gradFill>
                </a:rPr>
                <a:t>Directory</a:t>
              </a:r>
            </a:p>
            <a:p>
              <a:pPr algn="ctr" defTabSz="685513" fontAlgn="base">
                <a:spcBef>
                  <a:spcPct val="0"/>
                </a:spcBef>
                <a:spcAft>
                  <a:spcPct val="0"/>
                </a:spcAft>
              </a:pPr>
              <a:r>
                <a:rPr lang="en-US" sz="1050" dirty="0">
                  <a:gradFill>
                    <a:gsLst>
                      <a:gs pos="0">
                        <a:srgbClr val="FFFFFF"/>
                      </a:gs>
                      <a:gs pos="100000">
                        <a:srgbClr val="FFFFFF"/>
                      </a:gs>
                    </a:gsLst>
                    <a:lin ang="5400000" scaled="0"/>
                  </a:gradFill>
                </a:rPr>
                <a:t>Store</a:t>
              </a:r>
            </a:p>
          </p:txBody>
        </p:sp>
        <p:sp>
          <p:nvSpPr>
            <p:cNvPr id="125" name="Rounded Rectangle 124"/>
            <p:cNvSpPr/>
            <p:nvPr/>
          </p:nvSpPr>
          <p:spPr>
            <a:xfrm>
              <a:off x="5281824" y="3646683"/>
              <a:ext cx="1686971" cy="468117"/>
            </a:xfrm>
            <a:prstGeom prst="round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spcBef>
                  <a:spcPct val="0"/>
                </a:spcBef>
                <a:spcAft>
                  <a:spcPct val="0"/>
                </a:spcAft>
              </a:pPr>
              <a:r>
                <a:rPr lang="en-US" sz="1050" dirty="0">
                  <a:gradFill>
                    <a:gsLst>
                      <a:gs pos="0">
                        <a:srgbClr val="FFFFFF"/>
                      </a:gs>
                      <a:gs pos="100000">
                        <a:srgbClr val="FFFFFF"/>
                      </a:gs>
                    </a:gsLst>
                    <a:lin ang="5400000" scaled="0"/>
                  </a:gradFill>
                </a:rPr>
                <a:t>Admin Portal/</a:t>
              </a:r>
            </a:p>
            <a:p>
              <a:pPr algn="ctr" defTabSz="685513" fontAlgn="base">
                <a:spcBef>
                  <a:spcPct val="0"/>
                </a:spcBef>
                <a:spcAft>
                  <a:spcPct val="0"/>
                </a:spcAft>
              </a:pPr>
              <a:r>
                <a:rPr lang="en-US" sz="1050" dirty="0">
                  <a:gradFill>
                    <a:gsLst>
                      <a:gs pos="0">
                        <a:srgbClr val="FFFFFF"/>
                      </a:gs>
                      <a:gs pos="100000">
                        <a:srgbClr val="FFFFFF"/>
                      </a:gs>
                    </a:gsLst>
                    <a:lin ang="5400000" scaled="0"/>
                  </a:gradFill>
                </a:rPr>
                <a:t>PowerShell</a:t>
              </a:r>
            </a:p>
          </p:txBody>
        </p:sp>
        <p:cxnSp>
          <p:nvCxnSpPr>
            <p:cNvPr id="126" name="Elbow Connector 125"/>
            <p:cNvCxnSpPr>
              <a:stCxn id="125" idx="2"/>
              <a:endCxn id="63" idx="0"/>
            </p:cNvCxnSpPr>
            <p:nvPr/>
          </p:nvCxnSpPr>
          <p:spPr>
            <a:xfrm rot="16200000" flipH="1">
              <a:off x="6018936" y="4221179"/>
              <a:ext cx="314325" cy="101575"/>
            </a:xfrm>
            <a:prstGeom prst="curvedConnector3">
              <a:avLst>
                <a:gd name="adj1" fmla="val 23948"/>
              </a:avLst>
            </a:prstGeom>
            <a:ln w="28575">
              <a:solidFill>
                <a:schemeClr val="bg2">
                  <a:lumMod val="2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7367281" y="2832853"/>
              <a:ext cx="1482109" cy="1316591"/>
            </a:xfrm>
            <a:prstGeom prst="roundRect">
              <a:avLst/>
            </a:prstGeom>
            <a:ln>
              <a:solidFill>
                <a:schemeClr val="bg1"/>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spcBef>
                  <a:spcPct val="0"/>
                </a:spcBef>
                <a:spcAft>
                  <a:spcPct val="0"/>
                </a:spcAft>
              </a:pPr>
              <a:r>
                <a:rPr lang="en-US" sz="1050" spc="-30" dirty="0">
                  <a:gradFill>
                    <a:gsLst>
                      <a:gs pos="0">
                        <a:srgbClr val="FFFFFF"/>
                      </a:gs>
                      <a:gs pos="100000">
                        <a:srgbClr val="FFFFFF"/>
                      </a:gs>
                    </a:gsLst>
                    <a:lin ang="5400000" scaled="0"/>
                  </a:gradFill>
                </a:rPr>
                <a:t>Authentication platform</a:t>
              </a:r>
            </a:p>
          </p:txBody>
        </p:sp>
        <p:cxnSp>
          <p:nvCxnSpPr>
            <p:cNvPr id="62" name="Elbow Connector 61"/>
            <p:cNvCxnSpPr>
              <a:stCxn id="63" idx="3"/>
              <a:endCxn id="61" idx="2"/>
            </p:cNvCxnSpPr>
            <p:nvPr/>
          </p:nvCxnSpPr>
          <p:spPr>
            <a:xfrm flipV="1">
              <a:off x="6953770" y="4760511"/>
              <a:ext cx="575158" cy="2427"/>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42" name="Elbow Connector 41"/>
            <p:cNvCxnSpPr>
              <a:endCxn id="40" idx="1"/>
            </p:cNvCxnSpPr>
            <p:nvPr/>
          </p:nvCxnSpPr>
          <p:spPr>
            <a:xfrm>
              <a:off x="8738498" y="3180374"/>
              <a:ext cx="1326017" cy="7564"/>
            </a:xfrm>
            <a:prstGeom prst="bentConnector3">
              <a:avLst>
                <a:gd name="adj1" fmla="val 50000"/>
              </a:avLst>
            </a:prstGeom>
            <a:ln w="28575">
              <a:solidFill>
                <a:schemeClr val="bg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5" name="Elbow Connector 44"/>
            <p:cNvCxnSpPr>
              <a:endCxn id="128" idx="1"/>
            </p:cNvCxnSpPr>
            <p:nvPr/>
          </p:nvCxnSpPr>
          <p:spPr>
            <a:xfrm>
              <a:off x="8738499" y="3180374"/>
              <a:ext cx="1342494" cy="858260"/>
            </a:xfrm>
            <a:prstGeom prst="bentConnector3">
              <a:avLst>
                <a:gd name="adj1" fmla="val 62017"/>
              </a:avLst>
            </a:prstGeom>
            <a:ln w="28575">
              <a:solidFill>
                <a:schemeClr val="bg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a:off x="8738499" y="3180374"/>
              <a:ext cx="1352070" cy="1687084"/>
            </a:xfrm>
            <a:prstGeom prst="bentConnector3">
              <a:avLst>
                <a:gd name="adj1" fmla="val 61932"/>
              </a:avLst>
            </a:prstGeom>
            <a:ln w="28575">
              <a:solidFill>
                <a:schemeClr val="bg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8" name="Trapezoid 17"/>
            <p:cNvSpPr/>
            <p:nvPr/>
          </p:nvSpPr>
          <p:spPr bwMode="auto">
            <a:xfrm rot="16200000">
              <a:off x="8694131" y="3653611"/>
              <a:ext cx="523101" cy="704078"/>
            </a:xfrm>
            <a:prstGeom prst="trapezoid">
              <a:avLst>
                <a:gd name="adj" fmla="val 29827"/>
              </a:avLst>
            </a:prstGeom>
            <a:solidFill>
              <a:schemeClr val="accent3"/>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vert="vert" wrap="square" lIns="68558" tIns="34278" rIns="68558" bIns="34278" numCol="1" spcCol="0" rtlCol="0" anchor="ctr" anchorCtr="0" compatLnSpc="1">
              <a:prstTxWarp prst="textNoShape">
                <a:avLst/>
              </a:prstTxWarp>
            </a:bodyPr>
            <a:lstStyle/>
            <a:p>
              <a:pPr algn="ctr" defTabSz="685406"/>
              <a:r>
                <a:rPr lang="en-US" sz="900" b="1" dirty="0" err="1">
                  <a:solidFill>
                    <a:schemeClr val="bg1"/>
                  </a:solidFill>
                </a:rPr>
                <a:t>IdP</a:t>
              </a:r>
              <a:endParaRPr lang="en-US" sz="1200" b="1" dirty="0">
                <a:solidFill>
                  <a:schemeClr val="bg1"/>
                </a:solidFill>
              </a:endParaRPr>
            </a:p>
          </p:txBody>
        </p:sp>
        <p:pic>
          <p:nvPicPr>
            <p:cNvPr id="49" name="Picture 48" descr="C:\Program Files\Microsoft Resource DVD Artwork\DVD_ART\Artwork_Imagery\HARDWARE_IMAGERY\Illustration - Misc Hardware\Windows Vista Illustration Icons\Generic User.png"/>
            <p:cNvPicPr>
              <a:picLocks noChangeAspect="1" noChangeArrowheads="1"/>
            </p:cNvPicPr>
            <p:nvPr/>
          </p:nvPicPr>
          <p:blipFill>
            <a:blip r:embed="rId3" cstate="print"/>
            <a:srcRect/>
            <a:stretch>
              <a:fillRect/>
            </a:stretch>
          </p:blipFill>
          <p:spPr bwMode="auto">
            <a:xfrm flipH="1">
              <a:off x="1065212" y="5084558"/>
              <a:ext cx="419656" cy="384298"/>
            </a:xfrm>
            <a:prstGeom prst="rect">
              <a:avLst/>
            </a:prstGeom>
            <a:noFill/>
          </p:spPr>
        </p:pic>
        <p:pic>
          <p:nvPicPr>
            <p:cNvPr id="50" name="Picture 49" descr="C:\Program Files\Microsoft Resource DVD Artwork\DVD_ART\Artwork_Imagery\HARDWARE_IMAGERY\Illustration - Misc Hardware\Windows Vista Illustration Icons\Generic User.png"/>
            <p:cNvPicPr>
              <a:picLocks noChangeAspect="1" noChangeArrowheads="1"/>
            </p:cNvPicPr>
            <p:nvPr/>
          </p:nvPicPr>
          <p:blipFill>
            <a:blip r:embed="rId3" cstate="print"/>
            <a:srcRect/>
            <a:stretch>
              <a:fillRect/>
            </a:stretch>
          </p:blipFill>
          <p:spPr bwMode="auto">
            <a:xfrm flipH="1">
              <a:off x="8192731" y="4953772"/>
              <a:ext cx="419656" cy="391835"/>
            </a:xfrm>
            <a:prstGeom prst="rect">
              <a:avLst/>
            </a:prstGeom>
            <a:noFill/>
          </p:spPr>
        </p:pic>
        <p:pic>
          <p:nvPicPr>
            <p:cNvPr id="52" name="Picture 51" descr="C:\Program Files\Microsoft Resource DVD Artwork\DVD_ART\Artwork_Imagery\HARDWARE_IMAGERY\Illustration - Misc Hardware\Windows Vista Illustration Icons\Generic User.png"/>
            <p:cNvPicPr>
              <a:picLocks noChangeAspect="1" noChangeArrowheads="1"/>
            </p:cNvPicPr>
            <p:nvPr/>
          </p:nvPicPr>
          <p:blipFill>
            <a:blip r:embed="rId3" cstate="print"/>
            <a:srcRect/>
            <a:stretch>
              <a:fillRect/>
            </a:stretch>
          </p:blipFill>
          <p:spPr bwMode="auto">
            <a:xfrm flipH="1">
              <a:off x="8192731" y="4953772"/>
              <a:ext cx="419656" cy="391835"/>
            </a:xfrm>
            <a:prstGeom prst="rect">
              <a:avLst/>
            </a:prstGeom>
            <a:noFill/>
          </p:spPr>
        </p:pic>
        <p:pic>
          <p:nvPicPr>
            <p:cNvPr id="55" name="Picture 54" descr="C:\Program Files\Microsoft Resource DVD Artwork\DVD_ART\Artwork_Imagery\HARDWARE_IMAGERY\Illustration - Misc Hardware\Windows Vista Illustration Icons\Generic User.png"/>
            <p:cNvPicPr>
              <a:picLocks noChangeAspect="1" noChangeArrowheads="1"/>
            </p:cNvPicPr>
            <p:nvPr/>
          </p:nvPicPr>
          <p:blipFill>
            <a:blip r:embed="rId3" cstate="print"/>
            <a:srcRect/>
            <a:stretch>
              <a:fillRect/>
            </a:stretch>
          </p:blipFill>
          <p:spPr bwMode="auto">
            <a:xfrm flipH="1">
              <a:off x="8192731" y="4953772"/>
              <a:ext cx="419656" cy="391835"/>
            </a:xfrm>
            <a:prstGeom prst="rect">
              <a:avLst/>
            </a:prstGeom>
            <a:noFill/>
          </p:spPr>
        </p:pic>
        <p:pic>
          <p:nvPicPr>
            <p:cNvPr id="56" name="Picture 55" descr="C:\Program Files\Microsoft Resource DVD Artwork\DVD_ART\Artwork_Imagery\HARDWARE_IMAGERY\Illustration - Misc Hardware\Windows Vista Illustration Icons\Generic User.png"/>
            <p:cNvPicPr>
              <a:picLocks noChangeAspect="1" noChangeArrowheads="1"/>
            </p:cNvPicPr>
            <p:nvPr/>
          </p:nvPicPr>
          <p:blipFill>
            <a:blip r:embed="rId3" cstate="print"/>
            <a:srcRect/>
            <a:stretch>
              <a:fillRect/>
            </a:stretch>
          </p:blipFill>
          <p:spPr bwMode="auto">
            <a:xfrm flipH="1">
              <a:off x="8192731" y="4953772"/>
              <a:ext cx="419656" cy="391835"/>
            </a:xfrm>
            <a:prstGeom prst="rect">
              <a:avLst/>
            </a:prstGeom>
            <a:noFill/>
          </p:spPr>
        </p:pic>
        <p:pic>
          <p:nvPicPr>
            <p:cNvPr id="57" name="Picture 56" descr="C:\Program Files\Microsoft Resource DVD Artwork\DVD_ART\Artwork_Imagery\HARDWARE_IMAGERY\Illustration - Misc Hardware\Windows Vista Illustration Icons\Generic User.png"/>
            <p:cNvPicPr>
              <a:picLocks noChangeAspect="1" noChangeArrowheads="1"/>
            </p:cNvPicPr>
            <p:nvPr/>
          </p:nvPicPr>
          <p:blipFill>
            <a:blip r:embed="rId3" cstate="print"/>
            <a:srcRect/>
            <a:stretch>
              <a:fillRect/>
            </a:stretch>
          </p:blipFill>
          <p:spPr bwMode="auto">
            <a:xfrm flipH="1">
              <a:off x="8192731" y="4956048"/>
              <a:ext cx="419656" cy="391835"/>
            </a:xfrm>
            <a:prstGeom prst="rect">
              <a:avLst/>
            </a:prstGeom>
            <a:noFill/>
          </p:spPr>
        </p:pic>
        <p:sp>
          <p:nvSpPr>
            <p:cNvPr id="43" name="Rounded Rectangle 42"/>
            <p:cNvSpPr/>
            <p:nvPr/>
          </p:nvSpPr>
          <p:spPr bwMode="auto">
            <a:xfrm>
              <a:off x="9989304" y="1863429"/>
              <a:ext cx="1478538" cy="763991"/>
            </a:xfrm>
            <a:prstGeom prst="roundRect">
              <a:avLst/>
            </a:prstGeom>
            <a:solidFill>
              <a:schemeClr val="tx2"/>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60" tIns="34280" rIns="68560" bIns="34280" numCol="1" spcCol="0" rtlCol="0" anchor="ctr" anchorCtr="0" compatLnSpc="1">
              <a:prstTxWarp prst="textNoShape">
                <a:avLst/>
              </a:prstTxWarp>
            </a:bodyPr>
            <a:lstStyle/>
            <a:p>
              <a:pPr algn="ctr" defTabSz="685436"/>
              <a:endParaRPr lang="en-US" sz="1200" dirty="0">
                <a:solidFill>
                  <a:schemeClr val="tx1"/>
                </a:solidFill>
              </a:endParaRPr>
            </a:p>
          </p:txBody>
        </p:sp>
        <p:pic>
          <p:nvPicPr>
            <p:cNvPr id="53"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0032" y="2008223"/>
              <a:ext cx="1302967" cy="451346"/>
            </a:xfrm>
            <a:prstGeom prst="rect">
              <a:avLst/>
            </a:prstGeom>
            <a:solidFill>
              <a:schemeClr val="tx2"/>
            </a:solidFill>
          </p:spPr>
        </p:pic>
      </p:grpSp>
    </p:spTree>
    <p:extLst>
      <p:ext uri="{BB962C8B-B14F-4D97-AF65-F5344CB8AC3E}">
        <p14:creationId xmlns:p14="http://schemas.microsoft.com/office/powerpoint/2010/main" val="1002869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493" y="1025434"/>
            <a:ext cx="8741881" cy="674653"/>
          </a:xfrm>
        </p:spPr>
        <p:txBody>
          <a:bodyPr/>
          <a:lstStyle/>
          <a:p>
            <a:r>
              <a:rPr lang="en-US" sz="3600" dirty="0" smtClean="0"/>
              <a:t>Where to go to find out more about identity</a:t>
            </a:r>
            <a:endParaRPr lang="en-US" sz="3600" dirty="0"/>
          </a:p>
        </p:txBody>
      </p:sp>
      <p:sp>
        <p:nvSpPr>
          <p:cNvPr id="3" name="Text Placeholder 2"/>
          <p:cNvSpPr>
            <a:spLocks noGrp="1"/>
          </p:cNvSpPr>
          <p:nvPr>
            <p:ph type="body" sz="quarter" idx="10"/>
          </p:nvPr>
        </p:nvSpPr>
        <p:spPr>
          <a:xfrm>
            <a:off x="136919" y="2017740"/>
            <a:ext cx="8740142" cy="2010126"/>
          </a:xfrm>
        </p:spPr>
        <p:txBody>
          <a:bodyPr/>
          <a:lstStyle/>
          <a:p>
            <a:r>
              <a:rPr lang="en-US" dirty="0" smtClean="0"/>
              <a:t>Office Blogs – blogs.office.com</a:t>
            </a:r>
          </a:p>
          <a:p>
            <a:r>
              <a:rPr lang="en-US" dirty="0" smtClean="0"/>
              <a:t>TechNet – Office 365 deployment guide </a:t>
            </a:r>
          </a:p>
          <a:p>
            <a:r>
              <a:rPr lang="en-US" dirty="0" smtClean="0"/>
              <a:t>Office Roadmap – microsoft.com/garage</a:t>
            </a:r>
          </a:p>
          <a:p>
            <a:r>
              <a:rPr lang="en-US" dirty="0" smtClean="0"/>
              <a:t>Office 365 Deployment Centre – deploy.office.com</a:t>
            </a:r>
            <a:endParaRPr lang="en-US" dirty="0"/>
          </a:p>
        </p:txBody>
      </p:sp>
    </p:spTree>
    <p:extLst>
      <p:ext uri="{BB962C8B-B14F-4D97-AF65-F5344CB8AC3E}">
        <p14:creationId xmlns:p14="http://schemas.microsoft.com/office/powerpoint/2010/main" val="401097861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02315" y="893315"/>
            <a:ext cx="8739136" cy="353046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34" tIns="107547" rIns="134434" bIns="107547" numCol="1" spcCol="0" rtlCol="0" fromWordArt="0" anchor="t" anchorCtr="0" forceAA="0" compatLnSpc="1">
            <a:prstTxWarp prst="textNoShape">
              <a:avLst/>
            </a:prstTxWarp>
            <a:noAutofit/>
          </a:bodyPr>
          <a:lstStyle/>
          <a:p>
            <a:pPr algn="ctr" defTabSz="685508" fontAlgn="base">
              <a:lnSpc>
                <a:spcPct val="90000"/>
              </a:lnSpc>
              <a:spcBef>
                <a:spcPct val="0"/>
              </a:spcBef>
              <a:spcAft>
                <a:spcPct val="0"/>
              </a:spcAft>
            </a:pPr>
            <a:endParaRPr lang="en-US" sz="18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7" name="Rectangle 6"/>
          <p:cNvSpPr/>
          <p:nvPr/>
        </p:nvSpPr>
        <p:spPr bwMode="invGray">
          <a:xfrm>
            <a:off x="273884" y="1026774"/>
            <a:ext cx="8667569" cy="210843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endParaRPr lang="en-AU" sz="2600" dirty="0">
              <a:gradFill>
                <a:gsLst>
                  <a:gs pos="1250">
                    <a:srgbClr val="FFFFFF"/>
                  </a:gs>
                  <a:gs pos="100000">
                    <a:srgbClr val="FFFFFF"/>
                  </a:gs>
                </a:gsLst>
                <a:lin ang="5400000" scaled="0"/>
              </a:gradFill>
              <a:latin typeface="Segoe UI Light"/>
            </a:endParaRPr>
          </a:p>
          <a:p>
            <a:pPr marL="420139" indent="-420139" defTabSz="685707">
              <a:lnSpc>
                <a:spcPct val="90000"/>
              </a:lnSpc>
              <a:spcBef>
                <a:spcPct val="20000"/>
              </a:spcBef>
              <a:buSzPct val="105000"/>
              <a:buBlip>
                <a:blip r:embed="rId3"/>
              </a:buBlip>
            </a:pPr>
            <a:r>
              <a:rPr lang="en-AU" sz="2600" dirty="0">
                <a:gradFill>
                  <a:gsLst>
                    <a:gs pos="1250">
                      <a:srgbClr val="FFFFFF"/>
                    </a:gs>
                    <a:gs pos="100000">
                      <a:srgbClr val="FFFFFF"/>
                    </a:gs>
                  </a:gsLst>
                  <a:lin ang="5400000" scaled="0"/>
                </a:gradFill>
                <a:latin typeface="Segoe UI Light"/>
              </a:rPr>
              <a:t>DCI305 - Cloud Identities and Azure Active Directory (</a:t>
            </a:r>
            <a:r>
              <a:rPr lang="en-AU" sz="2600" dirty="0" err="1">
                <a:gradFill>
                  <a:gsLst>
                    <a:gs pos="1250">
                      <a:srgbClr val="FFFFFF"/>
                    </a:gs>
                    <a:gs pos="100000">
                      <a:srgbClr val="FFFFFF"/>
                    </a:gs>
                  </a:gsLst>
                  <a:lin ang="5400000" scaled="0"/>
                </a:gradFill>
                <a:latin typeface="Segoe UI Light"/>
              </a:rPr>
              <a:t>WaaD</a:t>
            </a:r>
            <a:r>
              <a:rPr lang="en-AU" sz="2600" dirty="0">
                <a:gradFill>
                  <a:gsLst>
                    <a:gs pos="1250">
                      <a:srgbClr val="FFFFFF"/>
                    </a:gs>
                    <a:gs pos="100000">
                      <a:srgbClr val="FFFFFF"/>
                    </a:gs>
                  </a:gsLst>
                  <a:lin ang="5400000" scaled="0"/>
                </a:gradFill>
                <a:latin typeface="Segoe UI Light"/>
              </a:rPr>
              <a:t>) Premium</a:t>
            </a:r>
          </a:p>
          <a:p>
            <a:pPr defTabSz="685707">
              <a:lnSpc>
                <a:spcPct val="90000"/>
              </a:lnSpc>
              <a:spcBef>
                <a:spcPct val="20000"/>
              </a:spcBef>
              <a:buSzPct val="105000"/>
            </a:pPr>
            <a:endParaRPr lang="en-AU" sz="2600" dirty="0">
              <a:gradFill>
                <a:gsLst>
                  <a:gs pos="1250">
                    <a:srgbClr val="FFFFFF"/>
                  </a:gs>
                  <a:gs pos="100000">
                    <a:srgbClr val="FFFFFF"/>
                  </a:gs>
                </a:gsLst>
                <a:lin ang="5400000" scaled="0"/>
              </a:gradFill>
              <a:latin typeface="Segoe UI Light"/>
            </a:endParaRPr>
          </a:p>
          <a:p>
            <a:pPr marL="420139" indent="-420139" defTabSz="685707">
              <a:lnSpc>
                <a:spcPct val="90000"/>
              </a:lnSpc>
              <a:spcBef>
                <a:spcPct val="20000"/>
              </a:spcBef>
              <a:buSzPct val="105000"/>
              <a:buBlip>
                <a:blip r:embed="rId3"/>
              </a:buBlip>
            </a:pPr>
            <a:r>
              <a:rPr lang="en-AU" sz="2600" dirty="0">
                <a:gradFill>
                  <a:gsLst>
                    <a:gs pos="1250">
                      <a:srgbClr val="FFFFFF"/>
                    </a:gs>
                    <a:gs pos="100000">
                      <a:srgbClr val="FFFFFF"/>
                    </a:gs>
                  </a:gsLst>
                  <a:lin ang="5400000" scaled="0"/>
                </a:gradFill>
                <a:latin typeface="Segoe UI Light"/>
              </a:rPr>
              <a:t>OSS307 - Highly Available Cloud-based SSO for Office365</a:t>
            </a:r>
            <a:endParaRPr lang="en-US" sz="2600" dirty="0">
              <a:gradFill>
                <a:gsLst>
                  <a:gs pos="125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289467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49" y="81317"/>
            <a:ext cx="8741123" cy="674591"/>
          </a:xfrm>
        </p:spPr>
        <p:txBody>
          <a:bodyPr/>
          <a:lstStyle/>
          <a:p>
            <a:r>
              <a:rPr lang="en-US" dirty="0" smtClean="0"/>
              <a:t>Track resources</a:t>
            </a:r>
            <a:endParaRPr lang="en-US" dirty="0"/>
          </a:p>
        </p:txBody>
      </p:sp>
      <p:sp>
        <p:nvSpPr>
          <p:cNvPr id="6" name="Rectangle 5"/>
          <p:cNvSpPr/>
          <p:nvPr/>
        </p:nvSpPr>
        <p:spPr bwMode="auto">
          <a:xfrm>
            <a:off x="202315" y="893314"/>
            <a:ext cx="8739136" cy="353046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34" tIns="107547" rIns="134434" bIns="107547" numCol="1" spcCol="0" rtlCol="0" fromWordArt="0" anchor="t" anchorCtr="0" forceAA="0" compatLnSpc="1">
            <a:prstTxWarp prst="textNoShape">
              <a:avLst/>
            </a:prstTxWarp>
            <a:noAutofit/>
          </a:bodyPr>
          <a:lstStyle/>
          <a:p>
            <a:pPr algn="ctr" defTabSz="685508"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273884" y="1026773"/>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Ignite - Ignite.office.com</a:t>
            </a:r>
          </a:p>
        </p:txBody>
      </p:sp>
      <p:sp>
        <p:nvSpPr>
          <p:cNvPr id="8" name="Rectangle 7"/>
          <p:cNvSpPr/>
          <p:nvPr/>
        </p:nvSpPr>
        <p:spPr bwMode="invGray">
          <a:xfrm>
            <a:off x="273884" y="1697056"/>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FastTrack - fasttrack.office.com </a:t>
            </a:r>
          </a:p>
        </p:txBody>
      </p:sp>
      <p:sp>
        <p:nvSpPr>
          <p:cNvPr id="9" name="Rectangle 8"/>
          <p:cNvSpPr/>
          <p:nvPr/>
        </p:nvSpPr>
        <p:spPr bwMode="invGray">
          <a:xfrm>
            <a:off x="273884" y="2367340"/>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Office Blogs – blogs.office.com </a:t>
            </a:r>
          </a:p>
        </p:txBody>
      </p:sp>
      <p:sp>
        <p:nvSpPr>
          <p:cNvPr id="10" name="Rectangle 9"/>
          <p:cNvSpPr/>
          <p:nvPr/>
        </p:nvSpPr>
        <p:spPr bwMode="invGray">
          <a:xfrm>
            <a:off x="273884" y="3037622"/>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Office 365 Trust Centre - trustoffice365.com</a:t>
            </a:r>
          </a:p>
        </p:txBody>
      </p:sp>
      <p:sp>
        <p:nvSpPr>
          <p:cNvPr id="11" name="Rectangle 10"/>
          <p:cNvSpPr/>
          <p:nvPr/>
        </p:nvSpPr>
        <p:spPr bwMode="invGray">
          <a:xfrm>
            <a:off x="273882" y="3707905"/>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AU" sz="2600" dirty="0">
                <a:gradFill>
                  <a:gsLst>
                    <a:gs pos="1250">
                      <a:srgbClr val="FFFFFF"/>
                    </a:gs>
                    <a:gs pos="100000">
                      <a:srgbClr val="FFFFFF"/>
                    </a:gs>
                  </a:gsLst>
                  <a:lin ang="5400000" scaled="0"/>
                </a:gradFill>
                <a:latin typeface="Segoe UI Light"/>
              </a:rPr>
              <a:t>Office 365 Customer Success Centre</a:t>
            </a:r>
            <a:r>
              <a:rPr lang="en-US" sz="2600" dirty="0">
                <a:gradFill>
                  <a:gsLst>
                    <a:gs pos="1250">
                      <a:srgbClr val="FFFFFF"/>
                    </a:gs>
                    <a:gs pos="100000">
                      <a:srgbClr val="FFFFFF"/>
                    </a:gs>
                  </a:gsLst>
                  <a:lin ang="5400000" scaled="0"/>
                </a:gradFill>
                <a:latin typeface="Segoe UI Light"/>
              </a:rPr>
              <a:t> – success.office.com</a:t>
            </a:r>
          </a:p>
        </p:txBody>
      </p:sp>
      <p:sp>
        <p:nvSpPr>
          <p:cNvPr id="12" name="Rectangle 11"/>
          <p:cNvSpPr/>
          <p:nvPr/>
        </p:nvSpPr>
        <p:spPr bwMode="invGray">
          <a:xfrm>
            <a:off x="273882" y="4363201"/>
            <a:ext cx="8667569" cy="427973"/>
          </a:xfrm>
          <a:prstGeom prst="rect">
            <a:avLst/>
          </a:prstGeom>
        </p:spPr>
        <p:txBody>
          <a:bodyPr wrap="square" lIns="67217" tIns="33609" rIns="67217" bIns="33609">
            <a:spAutoFit/>
          </a:bodyPr>
          <a:lstStyle/>
          <a:p>
            <a:pPr marL="420139" indent="-420139" defTabSz="685707">
              <a:lnSpc>
                <a:spcPct val="90000"/>
              </a:lnSpc>
              <a:spcBef>
                <a:spcPct val="20000"/>
              </a:spcBef>
              <a:buSzPct val="105000"/>
              <a:buBlip>
                <a:blip r:embed="rId3"/>
              </a:buBlip>
            </a:pPr>
            <a:r>
              <a:rPr lang="en-US" sz="2600" dirty="0">
                <a:gradFill>
                  <a:gsLst>
                    <a:gs pos="1250">
                      <a:srgbClr val="FFFFFF"/>
                    </a:gs>
                    <a:gs pos="100000">
                      <a:srgbClr val="FFFFFF"/>
                    </a:gs>
                  </a:gsLst>
                  <a:lin ang="5400000" scaled="0"/>
                </a:gradFill>
                <a:latin typeface="Segoe UI Light"/>
              </a:rPr>
              <a:t>Register for Office 365 Ignite - aka.ms/</a:t>
            </a:r>
            <a:r>
              <a:rPr lang="en-US" sz="2600" dirty="0" err="1">
                <a:gradFill>
                  <a:gsLst>
                    <a:gs pos="1250">
                      <a:srgbClr val="FFFFFF"/>
                    </a:gs>
                    <a:gs pos="100000">
                      <a:srgbClr val="FFFFFF"/>
                    </a:gs>
                  </a:gsLst>
                  <a:lin ang="5400000" scaled="0"/>
                </a:gradFill>
                <a:latin typeface="Segoe UI Light"/>
              </a:rPr>
              <a:t>ausignite</a:t>
            </a:r>
            <a:endParaRPr lang="en-US" sz="2600" dirty="0">
              <a:gradFill>
                <a:gsLst>
                  <a:gs pos="125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1792214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0-#ppt_w/2"/>
                                          </p:val>
                                        </p:tav>
                                        <p:tav tm="100000">
                                          <p:val>
                                            <p:strVal val="#ppt_x"/>
                                          </p:val>
                                        </p:tav>
                                      </p:tavLst>
                                    </p:anim>
                                    <p:anim calcmode="lin" valueType="num">
                                      <p:cBhvr additive="base">
                                        <p:cTn id="28" dur="10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211" y="814589"/>
            <a:ext cx="8906789" cy="560843"/>
          </a:xfrm>
        </p:spPr>
        <p:txBody>
          <a:bodyPr/>
          <a:lstStyle/>
          <a:p>
            <a:r>
              <a:rPr lang="en-US" dirty="0" smtClean="0"/>
              <a:t>Microsoft Virtual</a:t>
            </a:r>
            <a:r>
              <a:rPr lang="en-US" dirty="0"/>
              <a:t> </a:t>
            </a:r>
            <a:r>
              <a:rPr lang="en-US" dirty="0" smtClean="0"/>
              <a:t>Academy</a:t>
            </a:r>
            <a:endParaRPr lang="en-US" dirty="0"/>
          </a:p>
        </p:txBody>
      </p:sp>
      <p:pic>
        <p:nvPicPr>
          <p:cNvPr id="4098" name="Picture 2" descr="C:\Users\cusawin\AppData\Local\Temp\SNAGHTMLb2935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0350" y="1599638"/>
            <a:ext cx="3039573" cy="319796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91944" y="3376032"/>
            <a:ext cx="3797116" cy="715581"/>
          </a:xfrm>
          <a:prstGeom prst="rect">
            <a:avLst/>
          </a:prstGeom>
        </p:spPr>
        <p:txBody>
          <a:bodyPr wrap="square">
            <a:spAutoFit/>
          </a:bodyPr>
          <a:lstStyle/>
          <a:p>
            <a:r>
              <a:rPr lang="en-US" sz="1350" dirty="0">
                <a:solidFill>
                  <a:srgbClr val="FFFFFF"/>
                </a:solidFill>
                <a:hlinkClick r:id="rId4"/>
              </a:rPr>
              <a:t>http://www.microsoftvirtualacademy.com/training-courses/office-365-deployment-for-it-pros</a:t>
            </a:r>
            <a:endParaRPr lang="en-US" sz="1350" dirty="0">
              <a:solidFill>
                <a:srgbClr val="FFFFFF"/>
              </a:solidFill>
            </a:endParaRPr>
          </a:p>
          <a:p>
            <a:endParaRPr lang="en-US" sz="1350" dirty="0">
              <a:solidFill>
                <a:srgbClr val="FFFFFF"/>
              </a:solidFill>
            </a:endParaRPr>
          </a:p>
        </p:txBody>
      </p:sp>
      <p:sp>
        <p:nvSpPr>
          <p:cNvPr id="4" name="Rectangle 3"/>
          <p:cNvSpPr/>
          <p:nvPr/>
        </p:nvSpPr>
        <p:spPr>
          <a:xfrm>
            <a:off x="191945" y="1748340"/>
            <a:ext cx="4097862" cy="1477328"/>
          </a:xfrm>
          <a:prstGeom prst="rect">
            <a:avLst/>
          </a:prstGeom>
        </p:spPr>
        <p:txBody>
          <a:bodyPr wrap="square">
            <a:spAutoFit/>
          </a:bodyPr>
          <a:lstStyle/>
          <a:p>
            <a:r>
              <a:rPr lang="en-US" sz="1800" dirty="0">
                <a:solidFill>
                  <a:srgbClr val="FFFFFF"/>
                </a:solidFill>
              </a:rPr>
              <a:t>Nearly 7 hours of Office 365 ProPlus deployment training</a:t>
            </a:r>
          </a:p>
          <a:p>
            <a:endParaRPr lang="en-US" sz="1800" dirty="0">
              <a:solidFill>
                <a:srgbClr val="FFFFFF"/>
              </a:solidFill>
            </a:endParaRPr>
          </a:p>
          <a:p>
            <a:endParaRPr lang="en-US" sz="1800" dirty="0">
              <a:solidFill>
                <a:srgbClr val="FFFFFF"/>
              </a:solidFill>
              <a:hlinkClick r:id=""/>
            </a:endParaRPr>
          </a:p>
          <a:p>
            <a:r>
              <a:rPr lang="en-US" sz="1800" dirty="0">
                <a:solidFill>
                  <a:srgbClr val="FFFFFF"/>
                </a:solidFill>
                <a:hlinkClick r:id=""/>
              </a:rPr>
              <a:t>http://MicrosoftVirtualAcademy.com</a:t>
            </a:r>
            <a:r>
              <a:rPr lang="en-US" sz="1800" dirty="0">
                <a:solidFill>
                  <a:srgbClr val="FFFFFF"/>
                </a:solidFill>
              </a:rPr>
              <a:t> </a:t>
            </a:r>
          </a:p>
        </p:txBody>
      </p:sp>
    </p:spTree>
    <p:extLst>
      <p:ext uri="{BB962C8B-B14F-4D97-AF65-F5344CB8AC3E}">
        <p14:creationId xmlns:p14="http://schemas.microsoft.com/office/powerpoint/2010/main" val="111518046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46048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84673" y="449900"/>
            <a:ext cx="8318162" cy="843414"/>
          </a:xfrm>
          <a:prstGeom prst="rect">
            <a:avLst/>
          </a:prstGeom>
        </p:spPr>
        <p:txBody>
          <a:bodyPr lIns="68570" tIns="34286" rIns="68570" bIns="34286"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6618">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idx="4294967295"/>
          </p:nvPr>
        </p:nvSpPr>
        <p:spPr>
          <a:xfrm>
            <a:off x="401637" y="1780671"/>
            <a:ext cx="8742363" cy="674687"/>
          </a:xfrm>
        </p:spPr>
        <p:txBody>
          <a:bodyPr/>
          <a:lstStyle/>
          <a:p>
            <a:r>
              <a:rPr lang="en-US" sz="6000" dirty="0" smtClean="0"/>
              <a:t>Why?</a:t>
            </a:r>
            <a:endParaRPr lang="en-US" sz="6000"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10668" r="5571"/>
          <a:stretch/>
        </p:blipFill>
        <p:spPr>
          <a:xfrm>
            <a:off x="5271096" y="-7767"/>
            <a:ext cx="3883662" cy="5150537"/>
          </a:xfrm>
          <a:prstGeom prst="rect">
            <a:avLst/>
          </a:prstGeom>
        </p:spPr>
      </p:pic>
    </p:spTree>
    <p:extLst>
      <p:ext uri="{BB962C8B-B14F-4D97-AF65-F5344CB8AC3E}">
        <p14:creationId xmlns:p14="http://schemas.microsoft.com/office/powerpoint/2010/main" val="87505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bwMode="auto">
          <a:xfrm>
            <a:off x="555037" y="1692248"/>
            <a:ext cx="4003625" cy="2947523"/>
          </a:xfrm>
          <a:prstGeom prst="rect">
            <a:avLst/>
          </a:prstGeom>
          <a:solidFill>
            <a:srgbClr val="4BB89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1" name="Rectangle 30"/>
          <p:cNvSpPr/>
          <p:nvPr/>
        </p:nvSpPr>
        <p:spPr bwMode="auto">
          <a:xfrm>
            <a:off x="4558663" y="1692248"/>
            <a:ext cx="3991309" cy="2947523"/>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0" name="Rectangle 29"/>
          <p:cNvSpPr/>
          <p:nvPr/>
        </p:nvSpPr>
        <p:spPr bwMode="auto">
          <a:xfrm>
            <a:off x="3255583" y="1872877"/>
            <a:ext cx="2593843" cy="259451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32" name="TextBox 31"/>
          <p:cNvSpPr txBox="1"/>
          <p:nvPr/>
        </p:nvSpPr>
        <p:spPr>
          <a:xfrm>
            <a:off x="610449" y="1913931"/>
            <a:ext cx="2528171" cy="323165"/>
          </a:xfrm>
          <a:prstGeom prst="rect">
            <a:avLst/>
          </a:prstGeom>
          <a:noFill/>
        </p:spPr>
        <p:txBody>
          <a:bodyPr wrap="square" lIns="0" tIns="0" rIns="0" bIns="0" rtlCol="0">
            <a:spAutoFit/>
          </a:bodyPr>
          <a:lstStyle/>
          <a:p>
            <a:pPr algn="ctr" defTabSz="685711">
              <a:defRPr/>
            </a:pPr>
            <a:r>
              <a:rPr lang="en-US" sz="2100" spc="-52" dirty="0">
                <a:solidFill>
                  <a:srgbClr val="FFFFFF"/>
                </a:solidFill>
                <a:latin typeface="Segoe UI Light"/>
              </a:rPr>
              <a:t>Click-to-Run (C2R)</a:t>
            </a:r>
          </a:p>
        </p:txBody>
      </p:sp>
      <p:sp>
        <p:nvSpPr>
          <p:cNvPr id="33" name="TextBox 32"/>
          <p:cNvSpPr txBox="1"/>
          <p:nvPr/>
        </p:nvSpPr>
        <p:spPr>
          <a:xfrm>
            <a:off x="5986915" y="1889300"/>
            <a:ext cx="2528171" cy="323165"/>
          </a:xfrm>
          <a:prstGeom prst="rect">
            <a:avLst/>
          </a:prstGeom>
          <a:noFill/>
        </p:spPr>
        <p:txBody>
          <a:bodyPr wrap="square" lIns="0" tIns="0" rIns="0" bIns="0" rtlCol="0">
            <a:spAutoFit/>
          </a:bodyPr>
          <a:lstStyle/>
          <a:p>
            <a:pPr algn="ctr" defTabSz="685711">
              <a:defRPr/>
            </a:pPr>
            <a:r>
              <a:rPr lang="en-US" sz="2100" spc="-52" dirty="0">
                <a:solidFill>
                  <a:srgbClr val="FFFFFF"/>
                </a:solidFill>
                <a:latin typeface="Segoe UI Light"/>
              </a:rPr>
              <a:t>MSI</a:t>
            </a:r>
          </a:p>
        </p:txBody>
      </p:sp>
      <p:sp>
        <p:nvSpPr>
          <p:cNvPr id="34" name="TextBox 33"/>
          <p:cNvSpPr txBox="1"/>
          <p:nvPr/>
        </p:nvSpPr>
        <p:spPr>
          <a:xfrm>
            <a:off x="643282" y="2366085"/>
            <a:ext cx="2437878" cy="1200329"/>
          </a:xfrm>
          <a:prstGeom prst="rect">
            <a:avLst/>
          </a:prstGeom>
          <a:noFill/>
        </p:spPr>
        <p:txBody>
          <a:bodyPr wrap="square" lIns="0" tIns="0" rIns="0" bIns="0" rtlCol="0">
            <a:spAutoFit/>
          </a:bodyPr>
          <a:lstStyle/>
          <a:p>
            <a:pPr algn="ctr" defTabSz="685711">
              <a:lnSpc>
                <a:spcPct val="130000"/>
              </a:lnSpc>
              <a:defRPr/>
            </a:pPr>
            <a:r>
              <a:rPr lang="en-US" sz="1500" dirty="0">
                <a:solidFill>
                  <a:srgbClr val="FFFFFF"/>
                </a:solidFill>
                <a:latin typeface="Segoe UI Light"/>
              </a:rPr>
              <a:t>Streaming Installation</a:t>
            </a:r>
          </a:p>
          <a:p>
            <a:pPr algn="ctr" defTabSz="685711">
              <a:lnSpc>
                <a:spcPct val="130000"/>
              </a:lnSpc>
              <a:defRPr/>
            </a:pPr>
            <a:r>
              <a:rPr lang="en-US" sz="1500" dirty="0">
                <a:solidFill>
                  <a:srgbClr val="FFFFFF"/>
                </a:solidFill>
                <a:latin typeface="Segoe UI Light"/>
              </a:rPr>
              <a:t>Slipstreamed Servicing</a:t>
            </a:r>
          </a:p>
          <a:p>
            <a:pPr algn="ctr" defTabSz="685711">
              <a:lnSpc>
                <a:spcPct val="130000"/>
              </a:lnSpc>
              <a:defRPr/>
            </a:pPr>
            <a:r>
              <a:rPr lang="en-US" sz="1500" dirty="0">
                <a:solidFill>
                  <a:srgbClr val="FFFFFF"/>
                </a:solidFill>
                <a:latin typeface="Segoe UI Light"/>
              </a:rPr>
              <a:t>User-based Licensing</a:t>
            </a:r>
          </a:p>
          <a:p>
            <a:pPr algn="ctr" defTabSz="685711">
              <a:lnSpc>
                <a:spcPct val="130000"/>
              </a:lnSpc>
              <a:defRPr/>
            </a:pPr>
            <a:r>
              <a:rPr lang="en-US" sz="1500" dirty="0">
                <a:solidFill>
                  <a:srgbClr val="FFFFFF"/>
                </a:solidFill>
                <a:latin typeface="Segoe UI Light"/>
              </a:rPr>
              <a:t>Retail Activation</a:t>
            </a:r>
          </a:p>
        </p:txBody>
      </p:sp>
      <p:sp>
        <p:nvSpPr>
          <p:cNvPr id="35" name="TextBox 34"/>
          <p:cNvSpPr txBox="1"/>
          <p:nvPr/>
        </p:nvSpPr>
        <p:spPr>
          <a:xfrm>
            <a:off x="3354089" y="1889299"/>
            <a:ext cx="2495337" cy="2550698"/>
          </a:xfrm>
          <a:prstGeom prst="rect">
            <a:avLst/>
          </a:prstGeom>
          <a:noFill/>
        </p:spPr>
        <p:txBody>
          <a:bodyPr wrap="square" lIns="0" tIns="0" rIns="0" bIns="0" rtlCol="0">
            <a:spAutoFit/>
          </a:bodyPr>
          <a:lstStyle/>
          <a:p>
            <a:pPr algn="ctr" defTabSz="685711">
              <a:lnSpc>
                <a:spcPct val="130000"/>
              </a:lnSpc>
              <a:defRPr/>
            </a:pPr>
            <a:r>
              <a:rPr lang="en-US" sz="1275" spc="-52" dirty="0">
                <a:solidFill>
                  <a:srgbClr val="FFFFFF"/>
                </a:solidFill>
                <a:latin typeface="Segoe UI"/>
              </a:rPr>
              <a:t>Windows 7 or newer</a:t>
            </a:r>
          </a:p>
          <a:p>
            <a:pPr algn="ctr" defTabSz="685711">
              <a:lnSpc>
                <a:spcPct val="130000"/>
              </a:lnSpc>
              <a:defRPr/>
            </a:pPr>
            <a:r>
              <a:rPr lang="en-US" sz="1275" spc="-52" dirty="0">
                <a:solidFill>
                  <a:srgbClr val="FFFFFF"/>
                </a:solidFill>
                <a:latin typeface="Segoe UI"/>
              </a:rPr>
              <a:t>Windows Integration</a:t>
            </a:r>
          </a:p>
          <a:p>
            <a:pPr algn="ctr" defTabSz="685711">
              <a:lnSpc>
                <a:spcPct val="130000"/>
              </a:lnSpc>
              <a:defRPr/>
            </a:pPr>
            <a:r>
              <a:rPr lang="en-US" sz="1275" spc="-52" dirty="0">
                <a:solidFill>
                  <a:srgbClr val="FFFFFF"/>
                </a:solidFill>
                <a:latin typeface="Segoe UI"/>
              </a:rPr>
              <a:t>App-to-App Integration</a:t>
            </a:r>
          </a:p>
          <a:p>
            <a:pPr algn="ctr" defTabSz="685711">
              <a:lnSpc>
                <a:spcPct val="130000"/>
              </a:lnSpc>
              <a:defRPr/>
            </a:pPr>
            <a:r>
              <a:rPr lang="en-US" sz="1275" spc="-52" dirty="0">
                <a:solidFill>
                  <a:srgbClr val="FFFFFF"/>
                </a:solidFill>
                <a:latin typeface="Segoe UI"/>
              </a:rPr>
              <a:t>Object Model/Add-in Extensibility</a:t>
            </a:r>
          </a:p>
          <a:p>
            <a:pPr algn="ctr" defTabSz="685711">
              <a:lnSpc>
                <a:spcPct val="130000"/>
              </a:lnSpc>
              <a:defRPr/>
            </a:pPr>
            <a:r>
              <a:rPr lang="en-US" sz="1275" spc="-52" dirty="0">
                <a:solidFill>
                  <a:srgbClr val="FFFFFF"/>
                </a:solidFill>
                <a:latin typeface="Segoe UI"/>
              </a:rPr>
              <a:t>Group Policy Support</a:t>
            </a:r>
          </a:p>
          <a:p>
            <a:pPr algn="ctr" defTabSz="685711">
              <a:lnSpc>
                <a:spcPct val="130000"/>
              </a:lnSpc>
              <a:defRPr/>
            </a:pPr>
            <a:r>
              <a:rPr lang="en-US" sz="1275" spc="-52" dirty="0">
                <a:solidFill>
                  <a:srgbClr val="FFFFFF"/>
                </a:solidFill>
                <a:latin typeface="Segoe UI"/>
              </a:rPr>
              <a:t>Automated Deployment</a:t>
            </a:r>
          </a:p>
          <a:p>
            <a:pPr algn="ctr" defTabSz="685711">
              <a:lnSpc>
                <a:spcPct val="130000"/>
              </a:lnSpc>
              <a:defRPr/>
            </a:pPr>
            <a:r>
              <a:rPr lang="en-US" sz="1275" spc="-52" dirty="0">
                <a:solidFill>
                  <a:srgbClr val="FFFFFF"/>
                </a:solidFill>
                <a:latin typeface="Segoe UI"/>
              </a:rPr>
              <a:t>Selective Application Installation</a:t>
            </a:r>
          </a:p>
          <a:p>
            <a:pPr algn="ctr" defTabSz="685711">
              <a:lnSpc>
                <a:spcPct val="130000"/>
              </a:lnSpc>
              <a:defRPr/>
            </a:pPr>
            <a:r>
              <a:rPr lang="en-US" sz="1275" spc="-52" dirty="0">
                <a:solidFill>
                  <a:srgbClr val="FFFFFF"/>
                </a:solidFill>
                <a:latin typeface="Segoe UI"/>
              </a:rPr>
              <a:t>Telemetry</a:t>
            </a:r>
          </a:p>
          <a:p>
            <a:pPr algn="ctr" defTabSz="685711">
              <a:lnSpc>
                <a:spcPct val="130000"/>
              </a:lnSpc>
              <a:defRPr/>
            </a:pPr>
            <a:r>
              <a:rPr lang="en-US" sz="1275" spc="-52" dirty="0">
                <a:solidFill>
                  <a:srgbClr val="FFFFFF"/>
                </a:solidFill>
                <a:latin typeface="Segoe UI"/>
              </a:rPr>
              <a:t>Supports Offline Use </a:t>
            </a:r>
          </a:p>
          <a:p>
            <a:pPr algn="ctr" defTabSz="685711">
              <a:lnSpc>
                <a:spcPct val="130000"/>
              </a:lnSpc>
              <a:defRPr/>
            </a:pPr>
            <a:r>
              <a:rPr lang="en-US" sz="1275" spc="-52" dirty="0">
                <a:solidFill>
                  <a:srgbClr val="FFFFFF"/>
                </a:solidFill>
                <a:latin typeface="Segoe UI"/>
              </a:rPr>
              <a:t>On premises or cloud storage</a:t>
            </a:r>
          </a:p>
        </p:txBody>
      </p:sp>
      <p:sp>
        <p:nvSpPr>
          <p:cNvPr id="36" name="TextBox 35"/>
          <p:cNvSpPr txBox="1"/>
          <p:nvPr/>
        </p:nvSpPr>
        <p:spPr>
          <a:xfrm>
            <a:off x="6019748" y="2366084"/>
            <a:ext cx="2446087" cy="1200329"/>
          </a:xfrm>
          <a:prstGeom prst="rect">
            <a:avLst/>
          </a:prstGeom>
          <a:noFill/>
        </p:spPr>
        <p:txBody>
          <a:bodyPr wrap="square" lIns="0" tIns="0" rIns="0" bIns="0" rtlCol="0">
            <a:spAutoFit/>
          </a:bodyPr>
          <a:lstStyle/>
          <a:p>
            <a:pPr algn="ctr" defTabSz="685711">
              <a:lnSpc>
                <a:spcPct val="130000"/>
              </a:lnSpc>
              <a:defRPr/>
            </a:pPr>
            <a:r>
              <a:rPr lang="en-US" sz="1500" dirty="0">
                <a:solidFill>
                  <a:srgbClr val="FFFFFF"/>
                </a:solidFill>
                <a:latin typeface="Segoe UI Light"/>
              </a:rPr>
              <a:t>Classic Installation</a:t>
            </a:r>
          </a:p>
          <a:p>
            <a:pPr algn="ctr" defTabSz="685711">
              <a:lnSpc>
                <a:spcPct val="130000"/>
              </a:lnSpc>
              <a:defRPr/>
            </a:pPr>
            <a:r>
              <a:rPr lang="en-US" sz="1500" dirty="0">
                <a:solidFill>
                  <a:srgbClr val="FFFFFF"/>
                </a:solidFill>
                <a:latin typeface="Segoe UI Light"/>
              </a:rPr>
              <a:t>Layered Servicing</a:t>
            </a:r>
          </a:p>
          <a:p>
            <a:pPr algn="ctr" defTabSz="685711">
              <a:lnSpc>
                <a:spcPct val="130000"/>
              </a:lnSpc>
              <a:defRPr/>
            </a:pPr>
            <a:r>
              <a:rPr lang="en-US" sz="1500" dirty="0">
                <a:solidFill>
                  <a:srgbClr val="FFFFFF"/>
                </a:solidFill>
                <a:latin typeface="Segoe UI Light"/>
              </a:rPr>
              <a:t>Volume Licensing</a:t>
            </a:r>
          </a:p>
          <a:p>
            <a:pPr algn="ctr" defTabSz="685711">
              <a:lnSpc>
                <a:spcPct val="130000"/>
              </a:lnSpc>
              <a:defRPr/>
            </a:pPr>
            <a:r>
              <a:rPr lang="en-US" sz="1500" dirty="0">
                <a:solidFill>
                  <a:srgbClr val="FFFFFF"/>
                </a:solidFill>
                <a:latin typeface="Segoe UI Light"/>
              </a:rPr>
              <a:t>Volume Activation</a:t>
            </a:r>
          </a:p>
        </p:txBody>
      </p:sp>
      <p:sp>
        <p:nvSpPr>
          <p:cNvPr id="40" name="Title 1"/>
          <p:cNvSpPr txBox="1">
            <a:spLocks/>
          </p:cNvSpPr>
          <p:nvPr/>
        </p:nvSpPr>
        <p:spPr>
          <a:xfrm>
            <a:off x="392208" y="888059"/>
            <a:ext cx="8358397" cy="560843"/>
          </a:xfrm>
          <a:prstGeom prst="rect">
            <a:avLst/>
          </a:prstGeom>
        </p:spPr>
        <p:txBody>
          <a:bodyPr vert="horz" wrap="square" lIns="0" tIns="0" rIns="0" bIns="0" rtlCol="0" anchor="t">
            <a:noAutofit/>
          </a:bodyPr>
          <a:lstStyle>
            <a:lvl1pPr algn="l" defTabSz="914089" rtl="0" eaLnBrk="1" latinLnBrk="0" hangingPunct="1">
              <a:lnSpc>
                <a:spcPct val="90000"/>
              </a:lnSpc>
              <a:spcBef>
                <a:spcPct val="0"/>
              </a:spcBef>
              <a:buNone/>
              <a:defRPr lang="en-US" sz="5398"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pPr defTabSz="672130">
              <a:defRPr/>
            </a:pPr>
            <a:r>
              <a:rPr lang="en-US" sz="4124" spc="-74" dirty="0">
                <a:solidFill>
                  <a:schemeClr val="tx1"/>
                </a:solidFill>
                <a:latin typeface="Segoe UI Light"/>
              </a:rPr>
              <a:t>Tale of Two Package Types</a:t>
            </a:r>
            <a:endParaRPr lang="en-US" sz="4124" spc="0" dirty="0">
              <a:solidFill>
                <a:schemeClr val="tx1"/>
              </a:solidFill>
              <a:latin typeface="Segoe UI Light"/>
            </a:endParaRPr>
          </a:p>
        </p:txBody>
      </p:sp>
      <p:sp>
        <p:nvSpPr>
          <p:cNvPr id="2" name="Rectangle 1"/>
          <p:cNvSpPr/>
          <p:nvPr/>
        </p:nvSpPr>
        <p:spPr>
          <a:xfrm>
            <a:off x="926325" y="4666730"/>
            <a:ext cx="2220223" cy="334130"/>
          </a:xfrm>
          <a:prstGeom prst="rect">
            <a:avLst/>
          </a:prstGeom>
        </p:spPr>
        <p:txBody>
          <a:bodyPr wrap="none">
            <a:spAutoFit/>
          </a:bodyPr>
          <a:lstStyle/>
          <a:p>
            <a:pPr algn="ctr" defTabSz="685711">
              <a:lnSpc>
                <a:spcPct val="130000"/>
              </a:lnSpc>
              <a:defRPr/>
            </a:pPr>
            <a:r>
              <a:rPr lang="en-US" sz="1350" dirty="0">
                <a:latin typeface="Segoe UI Light"/>
              </a:rPr>
              <a:t>Office 365 ProPlus uses C2R</a:t>
            </a:r>
          </a:p>
        </p:txBody>
      </p:sp>
      <p:sp>
        <p:nvSpPr>
          <p:cNvPr id="12" name="Rectangle 11"/>
          <p:cNvSpPr/>
          <p:nvPr/>
        </p:nvSpPr>
        <p:spPr>
          <a:xfrm>
            <a:off x="5342196" y="4667246"/>
            <a:ext cx="2946511" cy="334130"/>
          </a:xfrm>
          <a:prstGeom prst="rect">
            <a:avLst/>
          </a:prstGeom>
        </p:spPr>
        <p:txBody>
          <a:bodyPr wrap="none">
            <a:spAutoFit/>
          </a:bodyPr>
          <a:lstStyle/>
          <a:p>
            <a:pPr algn="ctr" defTabSz="685711">
              <a:lnSpc>
                <a:spcPct val="130000"/>
              </a:lnSpc>
              <a:defRPr/>
            </a:pPr>
            <a:r>
              <a:rPr lang="en-US" sz="1350" dirty="0">
                <a:latin typeface="Segoe UI Light"/>
              </a:rPr>
              <a:t>Office 2013 Professional Plus uses MSI</a:t>
            </a:r>
          </a:p>
        </p:txBody>
      </p:sp>
    </p:spTree>
    <p:extLst>
      <p:ext uri="{BB962C8B-B14F-4D97-AF65-F5344CB8AC3E}">
        <p14:creationId xmlns:p14="http://schemas.microsoft.com/office/powerpoint/2010/main" val="4970826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
                                            <p:txEl>
                                              <p:pRg st="0" end="0"/>
                                            </p:txEl>
                                          </p:spTgt>
                                        </p:tgtEl>
                                        <p:attrNameLst>
                                          <p:attrName>style.visibility</p:attrName>
                                        </p:attrNameLst>
                                      </p:cBhvr>
                                      <p:to>
                                        <p:strVal val="visible"/>
                                      </p:to>
                                    </p:set>
                                    <p:animEffect transition="in" filter="fade">
                                      <p:cBhvr>
                                        <p:cTn id="10" dur="500"/>
                                        <p:tgtEl>
                                          <p:spTgt spid="3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4">
                                            <p:txEl>
                                              <p:pRg st="1" end="1"/>
                                            </p:txEl>
                                          </p:spTgt>
                                        </p:tgtEl>
                                        <p:attrNameLst>
                                          <p:attrName>style.visibility</p:attrName>
                                        </p:attrNameLst>
                                      </p:cBhvr>
                                      <p:to>
                                        <p:strVal val="visible"/>
                                      </p:to>
                                    </p:set>
                                    <p:animEffect transition="in" filter="fade">
                                      <p:cBhvr>
                                        <p:cTn id="15" dur="500"/>
                                        <p:tgtEl>
                                          <p:spTgt spid="34">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6">
                                            <p:txEl>
                                              <p:pRg st="1" end="1"/>
                                            </p:txEl>
                                          </p:spTgt>
                                        </p:tgtEl>
                                        <p:attrNameLst>
                                          <p:attrName>style.visibility</p:attrName>
                                        </p:attrNameLst>
                                      </p:cBhvr>
                                      <p:to>
                                        <p:strVal val="visible"/>
                                      </p:to>
                                    </p:set>
                                    <p:animEffect transition="in" filter="fade">
                                      <p:cBhvr>
                                        <p:cTn id="18" dur="500"/>
                                        <p:tgtEl>
                                          <p:spTgt spid="3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4">
                                            <p:txEl>
                                              <p:pRg st="2" end="2"/>
                                            </p:txEl>
                                          </p:spTgt>
                                        </p:tgtEl>
                                        <p:attrNameLst>
                                          <p:attrName>style.visibility</p:attrName>
                                        </p:attrNameLst>
                                      </p:cBhvr>
                                      <p:to>
                                        <p:strVal val="visible"/>
                                      </p:to>
                                    </p:set>
                                    <p:animEffect transition="in" filter="fade">
                                      <p:cBhvr>
                                        <p:cTn id="23" dur="500"/>
                                        <p:tgtEl>
                                          <p:spTgt spid="34">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6">
                                            <p:txEl>
                                              <p:pRg st="2" end="2"/>
                                            </p:txEl>
                                          </p:spTgt>
                                        </p:tgtEl>
                                        <p:attrNameLst>
                                          <p:attrName>style.visibility</p:attrName>
                                        </p:attrNameLst>
                                      </p:cBhvr>
                                      <p:to>
                                        <p:strVal val="visible"/>
                                      </p:to>
                                    </p:set>
                                    <p:animEffect transition="in" filter="fade">
                                      <p:cBhvr>
                                        <p:cTn id="26" dur="500"/>
                                        <p:tgtEl>
                                          <p:spTgt spid="3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
                                            <p:txEl>
                                              <p:pRg st="3" end="3"/>
                                            </p:txEl>
                                          </p:spTgt>
                                        </p:tgtEl>
                                        <p:attrNameLst>
                                          <p:attrName>style.visibility</p:attrName>
                                        </p:attrNameLst>
                                      </p:cBhvr>
                                      <p:to>
                                        <p:strVal val="visible"/>
                                      </p:to>
                                    </p:set>
                                    <p:animEffect transition="in" filter="fade">
                                      <p:cBhvr>
                                        <p:cTn id="31" dur="500"/>
                                        <p:tgtEl>
                                          <p:spTgt spid="34">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xEl>
                                              <p:pRg st="3" end="3"/>
                                            </p:txEl>
                                          </p:spTgt>
                                        </p:tgtEl>
                                        <p:attrNameLst>
                                          <p:attrName>style.visibility</p:attrName>
                                        </p:attrNameLst>
                                      </p:cBhvr>
                                      <p:to>
                                        <p:strVal val="visible"/>
                                      </p:to>
                                    </p:set>
                                    <p:animEffect transition="in" filter="fade">
                                      <p:cBhvr>
                                        <p:cTn id="34" dur="500"/>
                                        <p:tgtEl>
                                          <p:spTgt spid="3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5">
                                            <p:txEl>
                                              <p:pRg st="0" end="0"/>
                                            </p:txEl>
                                          </p:spTgt>
                                        </p:tgtEl>
                                        <p:attrNameLst>
                                          <p:attrName>style.visibility</p:attrName>
                                        </p:attrNameLst>
                                      </p:cBhvr>
                                      <p:to>
                                        <p:strVal val="visible"/>
                                      </p:to>
                                    </p:set>
                                    <p:animEffect transition="in" filter="fade">
                                      <p:cBhvr>
                                        <p:cTn id="39" dur="500"/>
                                        <p:tgtEl>
                                          <p:spTgt spid="3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5">
                                            <p:txEl>
                                              <p:pRg st="1" end="1"/>
                                            </p:txEl>
                                          </p:spTgt>
                                        </p:tgtEl>
                                        <p:attrNameLst>
                                          <p:attrName>style.visibility</p:attrName>
                                        </p:attrNameLst>
                                      </p:cBhvr>
                                      <p:to>
                                        <p:strVal val="visible"/>
                                      </p:to>
                                    </p:set>
                                    <p:animEffect transition="in" filter="fade">
                                      <p:cBhvr>
                                        <p:cTn id="44" dur="500"/>
                                        <p:tgtEl>
                                          <p:spTgt spid="35">
                                            <p:txEl>
                                              <p:pRg st="1" end="1"/>
                                            </p:txEl>
                                          </p:spTgt>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35">
                                            <p:txEl>
                                              <p:pRg st="2" end="2"/>
                                            </p:txEl>
                                          </p:spTgt>
                                        </p:tgtEl>
                                        <p:attrNameLst>
                                          <p:attrName>style.visibility</p:attrName>
                                        </p:attrNameLst>
                                      </p:cBhvr>
                                      <p:to>
                                        <p:strVal val="visible"/>
                                      </p:to>
                                    </p:set>
                                    <p:animEffect transition="in" filter="fade">
                                      <p:cBhvr>
                                        <p:cTn id="48" dur="500"/>
                                        <p:tgtEl>
                                          <p:spTgt spid="35">
                                            <p:txEl>
                                              <p:pRg st="2" end="2"/>
                                            </p:txEl>
                                          </p:spTgt>
                                        </p:tgtEl>
                                      </p:cBhvr>
                                    </p:animEffect>
                                  </p:childTnLst>
                                </p:cTn>
                              </p:par>
                            </p:childTnLst>
                          </p:cTn>
                        </p:par>
                        <p:par>
                          <p:cTn id="49" fill="hold">
                            <p:stCondLst>
                              <p:cond delay="1000"/>
                            </p:stCondLst>
                            <p:childTnLst>
                              <p:par>
                                <p:cTn id="50" presetID="10" presetClass="entr" presetSubtype="0" fill="hold" nodeType="afterEffect">
                                  <p:stCondLst>
                                    <p:cond delay="0"/>
                                  </p:stCondLst>
                                  <p:childTnLst>
                                    <p:set>
                                      <p:cBhvr>
                                        <p:cTn id="51" dur="1" fill="hold">
                                          <p:stCondLst>
                                            <p:cond delay="0"/>
                                          </p:stCondLst>
                                        </p:cTn>
                                        <p:tgtEl>
                                          <p:spTgt spid="35">
                                            <p:txEl>
                                              <p:pRg st="3" end="3"/>
                                            </p:txEl>
                                          </p:spTgt>
                                        </p:tgtEl>
                                        <p:attrNameLst>
                                          <p:attrName>style.visibility</p:attrName>
                                        </p:attrNameLst>
                                      </p:cBhvr>
                                      <p:to>
                                        <p:strVal val="visible"/>
                                      </p:to>
                                    </p:set>
                                    <p:animEffect transition="in" filter="fade">
                                      <p:cBhvr>
                                        <p:cTn id="52" dur="500"/>
                                        <p:tgtEl>
                                          <p:spTgt spid="35">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5">
                                            <p:txEl>
                                              <p:pRg st="4" end="4"/>
                                            </p:txEl>
                                          </p:spTgt>
                                        </p:tgtEl>
                                        <p:attrNameLst>
                                          <p:attrName>style.visibility</p:attrName>
                                        </p:attrNameLst>
                                      </p:cBhvr>
                                      <p:to>
                                        <p:strVal val="visible"/>
                                      </p:to>
                                    </p:set>
                                    <p:animEffect transition="in" filter="fade">
                                      <p:cBhvr>
                                        <p:cTn id="57" dur="500"/>
                                        <p:tgtEl>
                                          <p:spTgt spid="35">
                                            <p:txEl>
                                              <p:pRg st="4" end="4"/>
                                            </p:txEl>
                                          </p:spTgt>
                                        </p:tgtEl>
                                      </p:cBhvr>
                                    </p:animEffec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35">
                                            <p:txEl>
                                              <p:pRg st="5" end="5"/>
                                            </p:txEl>
                                          </p:spTgt>
                                        </p:tgtEl>
                                        <p:attrNameLst>
                                          <p:attrName>style.visibility</p:attrName>
                                        </p:attrNameLst>
                                      </p:cBhvr>
                                      <p:to>
                                        <p:strVal val="visible"/>
                                      </p:to>
                                    </p:set>
                                    <p:animEffect transition="in" filter="fade">
                                      <p:cBhvr>
                                        <p:cTn id="61" dur="500"/>
                                        <p:tgtEl>
                                          <p:spTgt spid="35">
                                            <p:txEl>
                                              <p:pRg st="5" end="5"/>
                                            </p:txEl>
                                          </p:spTgt>
                                        </p:tgtEl>
                                      </p:cBhvr>
                                    </p:animEffect>
                                  </p:childTnLst>
                                </p:cTn>
                              </p:par>
                            </p:childTnLst>
                          </p:cTn>
                        </p:par>
                        <p:par>
                          <p:cTn id="62" fill="hold">
                            <p:stCondLst>
                              <p:cond delay="1000"/>
                            </p:stCondLst>
                            <p:childTnLst>
                              <p:par>
                                <p:cTn id="63" presetID="10" presetClass="entr" presetSubtype="0" fill="hold" nodeType="afterEffect">
                                  <p:stCondLst>
                                    <p:cond delay="0"/>
                                  </p:stCondLst>
                                  <p:childTnLst>
                                    <p:set>
                                      <p:cBhvr>
                                        <p:cTn id="64" dur="1" fill="hold">
                                          <p:stCondLst>
                                            <p:cond delay="0"/>
                                          </p:stCondLst>
                                        </p:cTn>
                                        <p:tgtEl>
                                          <p:spTgt spid="35">
                                            <p:txEl>
                                              <p:pRg st="6" end="6"/>
                                            </p:txEl>
                                          </p:spTgt>
                                        </p:tgtEl>
                                        <p:attrNameLst>
                                          <p:attrName>style.visibility</p:attrName>
                                        </p:attrNameLst>
                                      </p:cBhvr>
                                      <p:to>
                                        <p:strVal val="visible"/>
                                      </p:to>
                                    </p:set>
                                    <p:animEffect transition="in" filter="fade">
                                      <p:cBhvr>
                                        <p:cTn id="65" dur="500"/>
                                        <p:tgtEl>
                                          <p:spTgt spid="35">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5">
                                            <p:txEl>
                                              <p:pRg st="7" end="7"/>
                                            </p:txEl>
                                          </p:spTgt>
                                        </p:tgtEl>
                                        <p:attrNameLst>
                                          <p:attrName>style.visibility</p:attrName>
                                        </p:attrNameLst>
                                      </p:cBhvr>
                                      <p:to>
                                        <p:strVal val="visible"/>
                                      </p:to>
                                    </p:set>
                                    <p:animEffect transition="in" filter="fade">
                                      <p:cBhvr>
                                        <p:cTn id="70" dur="500"/>
                                        <p:tgtEl>
                                          <p:spTgt spid="35">
                                            <p:txEl>
                                              <p:pRg st="7" end="7"/>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5">
                                            <p:txEl>
                                              <p:pRg st="8" end="8"/>
                                            </p:txEl>
                                          </p:spTgt>
                                        </p:tgtEl>
                                        <p:attrNameLst>
                                          <p:attrName>style.visibility</p:attrName>
                                        </p:attrNameLst>
                                      </p:cBhvr>
                                      <p:to>
                                        <p:strVal val="visible"/>
                                      </p:to>
                                    </p:set>
                                    <p:animEffect transition="in" filter="fade">
                                      <p:cBhvr>
                                        <p:cTn id="75" dur="500"/>
                                        <p:tgtEl>
                                          <p:spTgt spid="35">
                                            <p:txEl>
                                              <p:pRg st="8" end="8"/>
                                            </p:txEl>
                                          </p:spTgt>
                                        </p:tgtEl>
                                      </p:cBhvr>
                                    </p:animEffect>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35">
                                            <p:txEl>
                                              <p:pRg st="9" end="9"/>
                                            </p:txEl>
                                          </p:spTgt>
                                        </p:tgtEl>
                                        <p:attrNameLst>
                                          <p:attrName>style.visibility</p:attrName>
                                        </p:attrNameLst>
                                      </p:cBhvr>
                                      <p:to>
                                        <p:strVal val="visible"/>
                                      </p:to>
                                    </p:set>
                                    <p:animEffect transition="in" filter="fade">
                                      <p:cBhvr>
                                        <p:cTn id="79" dur="500"/>
                                        <p:tgtEl>
                                          <p:spTgt spid="3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99754" y="775521"/>
            <a:ext cx="8363938" cy="560843"/>
          </a:xfrm>
          <a:prstGeom prst="rect">
            <a:avLst/>
          </a:prstGeom>
        </p:spPr>
        <p:txBody>
          <a:bodyPr vert="horz" wrap="square" lIns="79086" tIns="49429" rIns="79086" bIns="49429" rtlCol="0" anchor="t">
            <a:noAutofit/>
          </a:bodyPr>
          <a:lstStyle>
            <a:lvl1pPr algn="l" defTabSz="932554" rtl="0" eaLnBrk="1" latinLnBrk="0" hangingPunct="1">
              <a:lnSpc>
                <a:spcPct val="90000"/>
              </a:lnSpc>
              <a:spcBef>
                <a:spcPct val="0"/>
              </a:spcBef>
              <a:buNone/>
              <a:defRPr lang="en-US" sz="544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r>
              <a:rPr lang="en-AU" sz="4000" dirty="0">
                <a:solidFill>
                  <a:schemeClr val="bg2"/>
                </a:solidFill>
              </a:rPr>
              <a:t>Value of Office as a Service</a:t>
            </a:r>
            <a:endParaRPr lang="en-AU" sz="4000" spc="-75" dirty="0">
              <a:solidFill>
                <a:schemeClr val="bg2"/>
              </a:solidFill>
              <a:latin typeface="Segoe UI Light"/>
            </a:endParaRPr>
          </a:p>
        </p:txBody>
      </p:sp>
      <p:grpSp>
        <p:nvGrpSpPr>
          <p:cNvPr id="51" name="Group 50"/>
          <p:cNvGrpSpPr/>
          <p:nvPr/>
        </p:nvGrpSpPr>
        <p:grpSpPr>
          <a:xfrm>
            <a:off x="7959536" y="3751217"/>
            <a:ext cx="1094055" cy="731301"/>
            <a:chOff x="10515748" y="4185531"/>
            <a:chExt cx="1458947" cy="975207"/>
          </a:xfrm>
        </p:grpSpPr>
        <p:pic>
          <p:nvPicPr>
            <p:cNvPr id="52" name="Picture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7566" y="4185531"/>
              <a:ext cx="1455311" cy="671683"/>
            </a:xfrm>
            <a:prstGeom prst="rect">
              <a:avLst/>
            </a:prstGeom>
          </p:spPr>
        </p:pic>
        <p:sp>
          <p:nvSpPr>
            <p:cNvPr id="53" name="TextBox 52"/>
            <p:cNvSpPr txBox="1"/>
            <p:nvPr/>
          </p:nvSpPr>
          <p:spPr>
            <a:xfrm>
              <a:off x="10515748" y="4729790"/>
              <a:ext cx="1458947" cy="430948"/>
            </a:xfrm>
            <a:prstGeom prst="rect">
              <a:avLst/>
            </a:prstGeom>
            <a:noFill/>
          </p:spPr>
          <p:txBody>
            <a:bodyPr wrap="square" lIns="0" tIns="0" rIns="0" bIns="0" rtlCol="0">
              <a:spAutoFit/>
            </a:bodyPr>
            <a:lstStyle/>
            <a:p>
              <a:pPr algn="ctr" defTabSz="685711">
                <a:defRPr/>
              </a:pPr>
              <a:r>
                <a:rPr lang="en-US" sz="1050" kern="0" spc="-52" dirty="0">
                  <a:solidFill>
                    <a:srgbClr val="EB3C00"/>
                  </a:solidFill>
                </a:rPr>
                <a:t>Professional Plus 2013</a:t>
              </a:r>
            </a:p>
          </p:txBody>
        </p:sp>
      </p:grpSp>
      <p:sp>
        <p:nvSpPr>
          <p:cNvPr id="54" name="TextBox 53"/>
          <p:cNvSpPr txBox="1"/>
          <p:nvPr/>
        </p:nvSpPr>
        <p:spPr>
          <a:xfrm>
            <a:off x="220627" y="1380866"/>
            <a:ext cx="8534936" cy="276999"/>
          </a:xfrm>
          <a:prstGeom prst="rect">
            <a:avLst/>
          </a:prstGeom>
          <a:noFill/>
        </p:spPr>
        <p:txBody>
          <a:bodyPr wrap="square" lIns="0" tIns="0" rIns="0" bIns="0" rtlCol="0">
            <a:spAutoFit/>
          </a:bodyPr>
          <a:lstStyle/>
          <a:p>
            <a:pPr defTabSz="685711">
              <a:defRPr/>
            </a:pPr>
            <a:r>
              <a:rPr lang="en-US" sz="1800" kern="0" dirty="0">
                <a:solidFill>
                  <a:schemeClr val="bg2"/>
                </a:solidFill>
              </a:rPr>
              <a:t>Microsoft is committed to keep providing additional value for Office 365 subscribers</a:t>
            </a:r>
          </a:p>
        </p:txBody>
      </p:sp>
      <p:sp>
        <p:nvSpPr>
          <p:cNvPr id="55" name="Rectangle 54"/>
          <p:cNvSpPr/>
          <p:nvPr/>
        </p:nvSpPr>
        <p:spPr bwMode="auto">
          <a:xfrm>
            <a:off x="4608212" y="2315628"/>
            <a:ext cx="1683949" cy="657792"/>
          </a:xfrm>
          <a:prstGeom prst="rect">
            <a:avLst/>
          </a:prstGeom>
          <a:solidFill>
            <a:srgbClr val="FFFFFF">
              <a:lumMod val="85000"/>
            </a:srgbClr>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endPar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endParaRPr>
          </a:p>
        </p:txBody>
      </p:sp>
      <p:pic>
        <p:nvPicPr>
          <p:cNvPr id="56" name="Picture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4745" y="2622640"/>
            <a:ext cx="774621" cy="1371406"/>
          </a:xfrm>
          <a:prstGeom prst="rect">
            <a:avLst/>
          </a:prstGeom>
        </p:spPr>
      </p:pic>
      <p:pic>
        <p:nvPicPr>
          <p:cNvPr id="57" name="Picture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2437" y="2326695"/>
            <a:ext cx="743147" cy="1371406"/>
          </a:xfrm>
          <a:prstGeom prst="rect">
            <a:avLst/>
          </a:prstGeom>
        </p:spPr>
      </p:pic>
      <p:sp>
        <p:nvSpPr>
          <p:cNvPr id="58" name="Rectangle 57"/>
          <p:cNvSpPr/>
          <p:nvPr/>
        </p:nvSpPr>
        <p:spPr bwMode="auto">
          <a:xfrm>
            <a:off x="4618957" y="2800253"/>
            <a:ext cx="1586528" cy="1326589"/>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9" name="Rectangle 58"/>
          <p:cNvSpPr/>
          <p:nvPr/>
        </p:nvSpPr>
        <p:spPr bwMode="auto">
          <a:xfrm>
            <a:off x="535794" y="3093555"/>
            <a:ext cx="1184593" cy="615839"/>
          </a:xfrm>
          <a:prstGeom prst="rect">
            <a:avLst/>
          </a:prstGeom>
          <a:solidFill>
            <a:srgbClr val="FFFFFF">
              <a:lumMod val="85000"/>
            </a:srgbClr>
          </a:solidFill>
          <a:ln w="9525" cap="flat" cmpd="sng" algn="ctr">
            <a:no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endPar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endParaRPr>
          </a:p>
        </p:txBody>
      </p:sp>
      <p:sp>
        <p:nvSpPr>
          <p:cNvPr id="60" name="Rectangle 59"/>
          <p:cNvSpPr/>
          <p:nvPr/>
        </p:nvSpPr>
        <p:spPr bwMode="auto">
          <a:xfrm>
            <a:off x="2810263" y="2782203"/>
            <a:ext cx="1574547" cy="495491"/>
          </a:xfrm>
          <a:prstGeom prst="rect">
            <a:avLst/>
          </a:prstGeom>
          <a:solidFill>
            <a:srgbClr val="FFFFFF">
              <a:lumMod val="85000"/>
            </a:srgbClr>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endPar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endParaRPr>
          </a:p>
        </p:txBody>
      </p:sp>
      <p:pic>
        <p:nvPicPr>
          <p:cNvPr id="61" name="Picture 6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6702" y="2973680"/>
            <a:ext cx="1447475" cy="1203878"/>
          </a:xfrm>
          <a:prstGeom prst="rect">
            <a:avLst/>
          </a:prstGeom>
        </p:spPr>
      </p:pic>
      <p:pic>
        <p:nvPicPr>
          <p:cNvPr id="62" name="Picture 6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4843" y="3176928"/>
            <a:ext cx="994887" cy="1419024"/>
          </a:xfrm>
          <a:prstGeom prst="rect">
            <a:avLst/>
          </a:prstGeom>
        </p:spPr>
      </p:pic>
      <p:sp>
        <p:nvSpPr>
          <p:cNvPr id="63" name="Rectangle 62"/>
          <p:cNvSpPr/>
          <p:nvPr/>
        </p:nvSpPr>
        <p:spPr bwMode="auto">
          <a:xfrm>
            <a:off x="2773360" y="3250375"/>
            <a:ext cx="1532900" cy="1392834"/>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4" name="Rectangle 63"/>
          <p:cNvSpPr/>
          <p:nvPr/>
        </p:nvSpPr>
        <p:spPr bwMode="auto">
          <a:xfrm>
            <a:off x="583006" y="3391209"/>
            <a:ext cx="1071411" cy="1228551"/>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65" name="Straight Connector 64"/>
          <p:cNvCxnSpPr>
            <a:stCxn id="71" idx="7"/>
          </p:cNvCxnSpPr>
          <p:nvPr/>
        </p:nvCxnSpPr>
        <p:spPr>
          <a:xfrm flipV="1">
            <a:off x="121231" y="4000341"/>
            <a:ext cx="7971811" cy="663255"/>
          </a:xfrm>
          <a:prstGeom prst="line">
            <a:avLst/>
          </a:prstGeom>
          <a:noFill/>
          <a:ln w="41275" cap="flat" cmpd="sng" algn="ctr">
            <a:solidFill>
              <a:srgbClr val="EB3C00"/>
            </a:solidFill>
            <a:prstDash val="solid"/>
            <a:headEnd type="none"/>
            <a:tailEnd type="none"/>
          </a:ln>
          <a:effectLst/>
        </p:spPr>
      </p:cxnSp>
      <p:pic>
        <p:nvPicPr>
          <p:cNvPr id="66" name="Picture 6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42653" y="2558415"/>
            <a:ext cx="1256384" cy="998243"/>
          </a:xfrm>
          <a:prstGeom prst="rect">
            <a:avLst/>
          </a:prstGeom>
        </p:spPr>
      </p:pic>
      <p:sp>
        <p:nvSpPr>
          <p:cNvPr id="67" name="Rectangle 66"/>
          <p:cNvSpPr/>
          <p:nvPr/>
        </p:nvSpPr>
        <p:spPr bwMode="auto">
          <a:xfrm>
            <a:off x="6342654" y="2527915"/>
            <a:ext cx="1278503" cy="879247"/>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68" name="Rectangle 67"/>
          <p:cNvSpPr/>
          <p:nvPr/>
        </p:nvSpPr>
        <p:spPr bwMode="auto">
          <a:xfrm>
            <a:off x="6393851" y="3056028"/>
            <a:ext cx="1227306" cy="479521"/>
          </a:xfrm>
          <a:prstGeom prst="rect">
            <a:avLst/>
          </a:prstGeom>
          <a:solidFill>
            <a:srgbClr val="FFFFFF">
              <a:lumMod val="85000"/>
            </a:srgbClr>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endPar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endParaRPr>
          </a:p>
        </p:txBody>
      </p:sp>
      <p:sp>
        <p:nvSpPr>
          <p:cNvPr id="69" name="Rectangular Callout 68"/>
          <p:cNvSpPr/>
          <p:nvPr/>
        </p:nvSpPr>
        <p:spPr bwMode="auto">
          <a:xfrm>
            <a:off x="2762563" y="2839345"/>
            <a:ext cx="1574547" cy="495491"/>
          </a:xfrm>
          <a:prstGeom prst="wedgeRectCallout">
            <a:avLst>
              <a:gd name="adj1" fmla="val -47481"/>
              <a:gd name="adj2" fmla="val 147867"/>
            </a:avLst>
          </a:prstGeom>
          <a:solidFill>
            <a:srgbClr val="00BCF2"/>
          </a:solidFill>
          <a:ln w="19050"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rPr>
              <a:t>PowerMap</a:t>
            </a:r>
          </a:p>
        </p:txBody>
      </p:sp>
      <p:sp>
        <p:nvSpPr>
          <p:cNvPr id="70" name="Rectangular Callout 69"/>
          <p:cNvSpPr/>
          <p:nvPr/>
        </p:nvSpPr>
        <p:spPr bwMode="auto">
          <a:xfrm>
            <a:off x="485794" y="3136411"/>
            <a:ext cx="1184593" cy="615839"/>
          </a:xfrm>
          <a:prstGeom prst="wedgeRectCallout">
            <a:avLst>
              <a:gd name="adj1" fmla="val 7937"/>
              <a:gd name="adj2" fmla="val 144550"/>
            </a:avLst>
          </a:prstGeom>
          <a:solidFill>
            <a:srgbClr val="00BCF2"/>
          </a:solidFill>
          <a:ln w="19050"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rPr>
              <a:t>Lync Mobile Client Updates</a:t>
            </a:r>
          </a:p>
        </p:txBody>
      </p:sp>
      <p:sp>
        <p:nvSpPr>
          <p:cNvPr id="71" name="Freeform 70"/>
          <p:cNvSpPr/>
          <p:nvPr/>
        </p:nvSpPr>
        <p:spPr bwMode="auto">
          <a:xfrm>
            <a:off x="121232" y="4521453"/>
            <a:ext cx="8433919" cy="571419"/>
          </a:xfrm>
          <a:custGeom>
            <a:avLst/>
            <a:gdLst>
              <a:gd name="connsiteX0" fmla="*/ 11128686 w 11633647"/>
              <a:gd name="connsiteY0" fmla="*/ 0 h 1076958"/>
              <a:gd name="connsiteX1" fmla="*/ 11633647 w 11633647"/>
              <a:gd name="connsiteY1" fmla="*/ 538479 h 1076958"/>
              <a:gd name="connsiteX2" fmla="*/ 11128686 w 11633647"/>
              <a:gd name="connsiteY2" fmla="*/ 1076958 h 1076958"/>
              <a:gd name="connsiteX3" fmla="*/ 11128686 w 11633647"/>
              <a:gd name="connsiteY3" fmla="*/ 807719 h 1076958"/>
              <a:gd name="connsiteX4" fmla="*/ 10623724 w 11633647"/>
              <a:gd name="connsiteY4" fmla="*/ 807719 h 1076958"/>
              <a:gd name="connsiteX5" fmla="*/ 10623724 w 11633647"/>
              <a:gd name="connsiteY5" fmla="*/ 804396 h 1076958"/>
              <a:gd name="connsiteX6" fmla="*/ 0 w 11633647"/>
              <a:gd name="connsiteY6" fmla="*/ 804396 h 1076958"/>
              <a:gd name="connsiteX7" fmla="*/ 0 w 11633647"/>
              <a:gd name="connsiteY7" fmla="*/ 267898 h 1076958"/>
              <a:gd name="connsiteX8" fmla="*/ 10671288 w 11633647"/>
              <a:gd name="connsiteY8" fmla="*/ 267898 h 1076958"/>
              <a:gd name="connsiteX9" fmla="*/ 10671288 w 11633647"/>
              <a:gd name="connsiteY9" fmla="*/ 269240 h 1076958"/>
              <a:gd name="connsiteX10" fmla="*/ 11128686 w 11633647"/>
              <a:gd name="connsiteY10" fmla="*/ 269240 h 107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3647" h="1076958">
                <a:moveTo>
                  <a:pt x="11128686" y="0"/>
                </a:moveTo>
                <a:lnTo>
                  <a:pt x="11633647" y="538479"/>
                </a:lnTo>
                <a:lnTo>
                  <a:pt x="11128686" y="1076958"/>
                </a:lnTo>
                <a:lnTo>
                  <a:pt x="11128686" y="807719"/>
                </a:lnTo>
                <a:lnTo>
                  <a:pt x="10623724" y="807719"/>
                </a:lnTo>
                <a:lnTo>
                  <a:pt x="10623724" y="804396"/>
                </a:lnTo>
                <a:lnTo>
                  <a:pt x="0" y="804396"/>
                </a:lnTo>
                <a:lnTo>
                  <a:pt x="0" y="267898"/>
                </a:lnTo>
                <a:lnTo>
                  <a:pt x="10671288" y="267898"/>
                </a:lnTo>
                <a:lnTo>
                  <a:pt x="10671288" y="269240"/>
                </a:lnTo>
                <a:lnTo>
                  <a:pt x="11128686" y="269240"/>
                </a:lnTo>
                <a:close/>
              </a:path>
            </a:pathLst>
          </a:cu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endParaRPr lang="en-US" sz="1499" kern="0" dirty="0">
              <a:solidFill>
                <a:srgbClr val="FFFFFF"/>
              </a:solidFill>
              <a:latin typeface="Segoe UI Light" pitchFamily="34" charset="0"/>
              <a:ea typeface="Segoe UI" pitchFamily="34" charset="0"/>
              <a:cs typeface="Segoe UI" pitchFamily="34" charset="0"/>
            </a:endParaRPr>
          </a:p>
        </p:txBody>
      </p:sp>
      <p:sp>
        <p:nvSpPr>
          <p:cNvPr id="72" name="TextBox 71"/>
          <p:cNvSpPr txBox="1"/>
          <p:nvPr/>
        </p:nvSpPr>
        <p:spPr>
          <a:xfrm>
            <a:off x="188876" y="4696593"/>
            <a:ext cx="1000146" cy="207749"/>
          </a:xfrm>
          <a:prstGeom prst="rect">
            <a:avLst/>
          </a:prstGeom>
          <a:noFill/>
        </p:spPr>
        <p:txBody>
          <a:bodyPr wrap="none" lIns="0" tIns="0" rIns="0" bIns="0" rtlCol="0">
            <a:spAutoFit/>
          </a:bodyPr>
          <a:lstStyle/>
          <a:p>
            <a:pPr defTabSz="685711">
              <a:defRPr/>
            </a:pPr>
            <a:r>
              <a:rPr lang="en-US" sz="1350" kern="0" spc="-52" dirty="0">
                <a:solidFill>
                  <a:srgbClr val="FFFFFF"/>
                </a:solidFill>
              </a:rPr>
              <a:t>February 2013</a:t>
            </a:r>
          </a:p>
        </p:txBody>
      </p:sp>
      <p:sp>
        <p:nvSpPr>
          <p:cNvPr id="73" name="TextBox 72"/>
          <p:cNvSpPr txBox="1"/>
          <p:nvPr/>
        </p:nvSpPr>
        <p:spPr>
          <a:xfrm>
            <a:off x="7741793" y="4696593"/>
            <a:ext cx="450508" cy="207749"/>
          </a:xfrm>
          <a:prstGeom prst="rect">
            <a:avLst/>
          </a:prstGeom>
          <a:noFill/>
        </p:spPr>
        <p:txBody>
          <a:bodyPr wrap="none" lIns="0" tIns="0" rIns="0" bIns="0" rtlCol="0">
            <a:spAutoFit/>
          </a:bodyPr>
          <a:lstStyle/>
          <a:p>
            <a:pPr defTabSz="685711">
              <a:defRPr/>
            </a:pPr>
            <a:r>
              <a:rPr lang="en-US" sz="1350" kern="0" spc="-52" dirty="0">
                <a:solidFill>
                  <a:srgbClr val="FFFFFF"/>
                </a:solidFill>
              </a:rPr>
              <a:t>Future</a:t>
            </a:r>
          </a:p>
        </p:txBody>
      </p:sp>
      <p:grpSp>
        <p:nvGrpSpPr>
          <p:cNvPr id="74" name="Group 73"/>
          <p:cNvGrpSpPr/>
          <p:nvPr/>
        </p:nvGrpSpPr>
        <p:grpSpPr>
          <a:xfrm>
            <a:off x="7575931" y="2050266"/>
            <a:ext cx="1523541" cy="568999"/>
            <a:chOff x="10486634" y="1119147"/>
            <a:chExt cx="2031676" cy="758773"/>
          </a:xfrm>
        </p:grpSpPr>
        <p:pic>
          <p:nvPicPr>
            <p:cNvPr id="75" name="Picture 7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86634" y="1119147"/>
              <a:ext cx="2031676" cy="704314"/>
            </a:xfrm>
            <a:prstGeom prst="rect">
              <a:avLst/>
            </a:prstGeom>
          </p:spPr>
        </p:pic>
        <p:sp>
          <p:nvSpPr>
            <p:cNvPr id="76" name="TextBox 75"/>
            <p:cNvSpPr txBox="1"/>
            <p:nvPr/>
          </p:nvSpPr>
          <p:spPr>
            <a:xfrm>
              <a:off x="11037193" y="1662446"/>
              <a:ext cx="1390964" cy="215474"/>
            </a:xfrm>
            <a:prstGeom prst="rect">
              <a:avLst/>
            </a:prstGeom>
            <a:noFill/>
          </p:spPr>
          <p:txBody>
            <a:bodyPr wrap="square" lIns="0" tIns="0" rIns="0" bIns="0" rtlCol="0">
              <a:spAutoFit/>
            </a:bodyPr>
            <a:lstStyle/>
            <a:p>
              <a:pPr algn="ctr" defTabSz="685711">
                <a:defRPr/>
              </a:pPr>
              <a:r>
                <a:rPr lang="en-US" sz="1050" kern="0" spc="-52" dirty="0">
                  <a:solidFill>
                    <a:srgbClr val="EB3C00"/>
                  </a:solidFill>
                </a:rPr>
                <a:t>ProPlus</a:t>
              </a:r>
            </a:p>
          </p:txBody>
        </p:sp>
      </p:grpSp>
      <p:sp>
        <p:nvSpPr>
          <p:cNvPr id="77" name="Rectangular Callout 76"/>
          <p:cNvSpPr/>
          <p:nvPr/>
        </p:nvSpPr>
        <p:spPr bwMode="auto">
          <a:xfrm>
            <a:off x="90868" y="3864300"/>
            <a:ext cx="990955" cy="495491"/>
          </a:xfrm>
          <a:prstGeom prst="wedgeRectCallout">
            <a:avLst>
              <a:gd name="adj1" fmla="val -37267"/>
              <a:gd name="adj2" fmla="val 95175"/>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rgbClr val="FFFFFF"/>
                </a:solidFill>
                <a:latin typeface="Segoe UI Light" pitchFamily="34" charset="0"/>
                <a:ea typeface="Segoe UI" panose="020B0502040204020203" pitchFamily="34" charset="0"/>
                <a:cs typeface="Segoe UI" panose="020B0502040204020203" pitchFamily="34" charset="0"/>
              </a:rPr>
              <a:t>Licensing &amp; Deployment</a:t>
            </a:r>
          </a:p>
        </p:txBody>
      </p:sp>
      <p:sp>
        <p:nvSpPr>
          <p:cNvPr id="78" name="Rectangular Callout 77"/>
          <p:cNvSpPr/>
          <p:nvPr/>
        </p:nvSpPr>
        <p:spPr bwMode="auto">
          <a:xfrm>
            <a:off x="1683848" y="2290763"/>
            <a:ext cx="1024790" cy="751746"/>
          </a:xfrm>
          <a:prstGeom prst="wedgeRectCallout">
            <a:avLst>
              <a:gd name="adj1" fmla="val -34584"/>
              <a:gd name="adj2" fmla="val 200282"/>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rgbClr val="FFFFFF"/>
                </a:solidFill>
                <a:latin typeface="Segoe UI Light" pitchFamily="34" charset="0"/>
                <a:ea typeface="Segoe UI" panose="020B0502040204020203" pitchFamily="34" charset="0"/>
                <a:cs typeface="Segoe UI" panose="020B0502040204020203" pitchFamily="34" charset="0"/>
              </a:rPr>
              <a:t>Lync Meeting Scheduling from OWA</a:t>
            </a:r>
          </a:p>
        </p:txBody>
      </p:sp>
      <p:sp>
        <p:nvSpPr>
          <p:cNvPr id="79" name="Rectangular Callout 78"/>
          <p:cNvSpPr/>
          <p:nvPr/>
        </p:nvSpPr>
        <p:spPr bwMode="auto">
          <a:xfrm>
            <a:off x="4568465" y="2355870"/>
            <a:ext cx="1683949" cy="657792"/>
          </a:xfrm>
          <a:prstGeom prst="wedgeRectCallout">
            <a:avLst>
              <a:gd name="adj1" fmla="val -40713"/>
              <a:gd name="adj2" fmla="val 92120"/>
            </a:avLst>
          </a:prstGeom>
          <a:solidFill>
            <a:srgbClr val="00BCF2"/>
          </a:solidFill>
          <a:ln w="19050"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rPr>
              <a:t>Office Mobile for iPhone &amp; Android Phones</a:t>
            </a:r>
          </a:p>
        </p:txBody>
      </p:sp>
      <p:sp>
        <p:nvSpPr>
          <p:cNvPr id="80" name="Rectangular Callout 79"/>
          <p:cNvSpPr/>
          <p:nvPr/>
        </p:nvSpPr>
        <p:spPr bwMode="auto">
          <a:xfrm>
            <a:off x="6358038" y="1764694"/>
            <a:ext cx="978281" cy="495491"/>
          </a:xfrm>
          <a:prstGeom prst="wedgeRectCallout">
            <a:avLst>
              <a:gd name="adj1" fmla="val -31364"/>
              <a:gd name="adj2" fmla="val 134029"/>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rgbClr val="FFFFFF"/>
                </a:solidFill>
                <a:latin typeface="Segoe UI Light" pitchFamily="34" charset="0"/>
                <a:ea typeface="Segoe UI" panose="020B0502040204020203" pitchFamily="34" charset="0"/>
                <a:cs typeface="Segoe UI" panose="020B0502040204020203" pitchFamily="34" charset="0"/>
              </a:rPr>
              <a:t>OWA for iPad &amp; iPhone</a:t>
            </a:r>
          </a:p>
        </p:txBody>
      </p:sp>
      <p:sp>
        <p:nvSpPr>
          <p:cNvPr id="81" name="Rectangular Callout 80"/>
          <p:cNvSpPr/>
          <p:nvPr/>
        </p:nvSpPr>
        <p:spPr bwMode="auto">
          <a:xfrm>
            <a:off x="3532769" y="3825638"/>
            <a:ext cx="1098826" cy="409889"/>
          </a:xfrm>
          <a:prstGeom prst="wedgeRectCallout">
            <a:avLst>
              <a:gd name="adj1" fmla="val -34561"/>
              <a:gd name="adj2" fmla="val -70811"/>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rgbClr val="FFFFFF"/>
                </a:solidFill>
                <a:latin typeface="Segoe UI Light" pitchFamily="34" charset="0"/>
                <a:ea typeface="Segoe UI" panose="020B0502040204020203" pitchFamily="34" charset="0"/>
                <a:cs typeface="Segoe UI" panose="020B0502040204020203" pitchFamily="34" charset="0"/>
              </a:rPr>
              <a:t>Office Online Apps Updates</a:t>
            </a:r>
          </a:p>
        </p:txBody>
      </p:sp>
      <p:sp>
        <p:nvSpPr>
          <p:cNvPr id="82" name="Rectangular Callout 81"/>
          <p:cNvSpPr/>
          <p:nvPr/>
        </p:nvSpPr>
        <p:spPr bwMode="auto">
          <a:xfrm>
            <a:off x="6332168" y="3107639"/>
            <a:ext cx="1243764" cy="479521"/>
          </a:xfrm>
          <a:prstGeom prst="wedgeRectCallout">
            <a:avLst>
              <a:gd name="adj1" fmla="val -115135"/>
              <a:gd name="adj2" fmla="val -29828"/>
            </a:avLst>
          </a:prstGeom>
          <a:solidFill>
            <a:srgbClr val="00BCF2"/>
          </a:solidFill>
          <a:ln w="19050"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rPr>
              <a:t>OneNote on iPad, iPhone &amp; Android</a:t>
            </a:r>
          </a:p>
        </p:txBody>
      </p:sp>
      <p:sp>
        <p:nvSpPr>
          <p:cNvPr id="83" name="Rectangular Callout 82"/>
          <p:cNvSpPr/>
          <p:nvPr/>
        </p:nvSpPr>
        <p:spPr bwMode="auto">
          <a:xfrm>
            <a:off x="4914810" y="3491055"/>
            <a:ext cx="777171" cy="517693"/>
          </a:xfrm>
          <a:prstGeom prst="wedgeRectCallout">
            <a:avLst>
              <a:gd name="adj1" fmla="val -129334"/>
              <a:gd name="adj2" fmla="val -36274"/>
            </a:avLst>
          </a:prstGeom>
          <a:solidFill>
            <a:srgbClr val="0072C6"/>
          </a:solidFill>
          <a:ln w="9525" cap="flat" cmpd="sng" algn="ctr">
            <a:no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rgbClr val="FFFFFF"/>
                </a:solidFill>
                <a:latin typeface="Segoe UI Light" pitchFamily="34" charset="0"/>
                <a:ea typeface="Segoe UI" panose="020B0502040204020203" pitchFamily="34" charset="0"/>
                <a:cs typeface="Segoe UI" panose="020B0502040204020203" pitchFamily="34" charset="0"/>
              </a:rPr>
              <a:t>Lync Client Updates</a:t>
            </a:r>
          </a:p>
        </p:txBody>
      </p:sp>
      <p:pic>
        <p:nvPicPr>
          <p:cNvPr id="84" name="Picture 83"/>
          <p:cNvPicPr>
            <a:picLocks noChangeAspect="1"/>
          </p:cNvPicPr>
          <p:nvPr/>
        </p:nvPicPr>
        <p:blipFill>
          <a:blip r:embed="rId10"/>
          <a:stretch>
            <a:fillRect/>
          </a:stretch>
        </p:blipFill>
        <p:spPr>
          <a:xfrm>
            <a:off x="7846804" y="2684244"/>
            <a:ext cx="978281" cy="656308"/>
          </a:xfrm>
          <a:prstGeom prst="rect">
            <a:avLst/>
          </a:prstGeom>
        </p:spPr>
      </p:pic>
      <p:sp>
        <p:nvSpPr>
          <p:cNvPr id="85" name="Rectangle 84"/>
          <p:cNvSpPr/>
          <p:nvPr/>
        </p:nvSpPr>
        <p:spPr bwMode="auto">
          <a:xfrm>
            <a:off x="7843919" y="2611423"/>
            <a:ext cx="981167" cy="729128"/>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34285" tIns="34285" rIns="34285" bIns="34285" numCol="1" spcCol="0" rtlCol="0" fromWordArt="0" anchor="ctr" anchorCtr="0" forceAA="0" compatLnSpc="1">
            <a:prstTxWarp prst="textNoShape">
              <a:avLst/>
            </a:prstTxWarp>
            <a:noAutofit/>
          </a:bodyPr>
          <a:lstStyle/>
          <a:p>
            <a:pPr algn="ctr" defTabSz="685513" fontAlgn="base">
              <a:spcBef>
                <a:spcPct val="0"/>
              </a:spcBef>
              <a:spcAft>
                <a:spcPct val="0"/>
              </a:spcAft>
              <a:defRPr/>
            </a:pPr>
            <a:endParaRPr lang="en-US" sz="165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86" name="Rectangle 85"/>
          <p:cNvSpPr/>
          <p:nvPr/>
        </p:nvSpPr>
        <p:spPr bwMode="auto">
          <a:xfrm>
            <a:off x="7872167" y="2808679"/>
            <a:ext cx="993224" cy="513263"/>
          </a:xfrm>
          <a:prstGeom prst="rect">
            <a:avLst/>
          </a:prstGeom>
          <a:solidFill>
            <a:srgbClr val="FFFFFF">
              <a:lumMod val="85000"/>
            </a:srgbClr>
          </a:solid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endPar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endParaRPr>
          </a:p>
        </p:txBody>
      </p:sp>
      <p:sp>
        <p:nvSpPr>
          <p:cNvPr id="87" name="Rectangular Callout 86"/>
          <p:cNvSpPr/>
          <p:nvPr/>
        </p:nvSpPr>
        <p:spPr bwMode="auto">
          <a:xfrm>
            <a:off x="7846804" y="2842430"/>
            <a:ext cx="978281" cy="495491"/>
          </a:xfrm>
          <a:prstGeom prst="wedgeRectCallout">
            <a:avLst>
              <a:gd name="adj1" fmla="val -106848"/>
              <a:gd name="adj2" fmla="val -110813"/>
            </a:avLst>
          </a:prstGeom>
          <a:solidFill>
            <a:srgbClr val="00BCF2"/>
          </a:solidFill>
          <a:ln w="19050" cap="flat" cmpd="sng" algn="ctr">
            <a:solidFill>
              <a:srgbClr val="FFFFFF"/>
            </a:solidFill>
            <a:prstDash val="solid"/>
            <a:headEnd type="none" w="med" len="med"/>
            <a:tailEnd type="none" w="med" len="med"/>
          </a:ln>
          <a:effectLst/>
        </p:spPr>
        <p:txBody>
          <a:bodyPr rot="0" spcFirstLastPara="0" vertOverflow="overflow" horzOverflow="overflow" vert="horz" wrap="square" lIns="34276" tIns="34276" rIns="34276" bIns="34276" numCol="1" spcCol="0" rtlCol="0" fromWordArt="0" anchor="ctr" anchorCtr="0" forceAA="0" compatLnSpc="1">
            <a:prstTxWarp prst="textNoShape">
              <a:avLst/>
            </a:prstTxWarp>
            <a:noAutofit/>
          </a:bodyPr>
          <a:lstStyle/>
          <a:p>
            <a:pPr algn="ctr" defTabSz="685307" fontAlgn="base">
              <a:spcBef>
                <a:spcPct val="0"/>
              </a:spcBef>
              <a:spcAft>
                <a:spcPct val="0"/>
              </a:spcAft>
              <a:defRPr/>
            </a:pPr>
            <a:r>
              <a:rPr lang="en-US" sz="1200" kern="0" dirty="0">
                <a:solidFill>
                  <a:sysClr val="windowText" lastClr="000000"/>
                </a:solidFill>
                <a:latin typeface="Segoe UI Light" pitchFamily="34" charset="0"/>
                <a:ea typeface="Segoe UI" panose="020B0502040204020203" pitchFamily="34" charset="0"/>
                <a:cs typeface="Segoe UI" panose="020B0502040204020203" pitchFamily="34" charset="0"/>
              </a:rPr>
              <a:t>Office for iPad</a:t>
            </a:r>
          </a:p>
        </p:txBody>
      </p:sp>
      <p:sp>
        <p:nvSpPr>
          <p:cNvPr id="88" name="Arc 87"/>
          <p:cNvSpPr/>
          <p:nvPr/>
        </p:nvSpPr>
        <p:spPr>
          <a:xfrm rot="20763525" flipV="1">
            <a:off x="-10227189" y="2688789"/>
            <a:ext cx="19747810" cy="2073021"/>
          </a:xfrm>
          <a:prstGeom prst="arc">
            <a:avLst>
              <a:gd name="adj1" fmla="val 17065891"/>
              <a:gd name="adj2" fmla="val 21358237"/>
            </a:avLst>
          </a:prstGeom>
          <a:ln w="41275">
            <a:solidFill>
              <a:srgbClr val="EB3C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685711"/>
            <a:endParaRPr lang="en-US" sz="1350" dirty="0">
              <a:solidFill>
                <a:srgbClr val="000000"/>
              </a:solidFill>
            </a:endParaRPr>
          </a:p>
        </p:txBody>
      </p:sp>
    </p:spTree>
    <p:extLst>
      <p:ext uri="{BB962C8B-B14F-4D97-AF65-F5344CB8AC3E}">
        <p14:creationId xmlns:p14="http://schemas.microsoft.com/office/powerpoint/2010/main" val="1876986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3.73795E-6 7.40741E-7 L 0.00052 -0.26991 " pathEditMode="relative" rAng="0" ptsTypes="AA">
                                      <p:cBhvr>
                                        <p:cTn id="6" dur="2000" fill="hold"/>
                                        <p:tgtEl>
                                          <p:spTgt spid="62"/>
                                        </p:tgtEl>
                                        <p:attrNameLst>
                                          <p:attrName>ppt_x</p:attrName>
                                          <p:attrName>ppt_y</p:attrName>
                                        </p:attrNameLst>
                                      </p:cBhvr>
                                      <p:rCtr x="26" y="-13495"/>
                                    </p:animMotion>
                                  </p:childTnLst>
                                </p:cTn>
                              </p:par>
                              <p:par>
                                <p:cTn id="7" presetID="64" presetClass="path" presetSubtype="0" accel="50000" decel="50000" fill="hold" nodeType="withEffect">
                                  <p:stCondLst>
                                    <p:cond delay="0"/>
                                  </p:stCondLst>
                                  <p:childTnLst>
                                    <p:animMotion origin="layout" path="M 3.49049E-6 -2.59259E-6 L -0.00013 -0.22986 " pathEditMode="relative" rAng="0" ptsTypes="AA">
                                      <p:cBhvr>
                                        <p:cTn id="8" dur="2000" fill="hold"/>
                                        <p:tgtEl>
                                          <p:spTgt spid="61"/>
                                        </p:tgtEl>
                                        <p:attrNameLst>
                                          <p:attrName>ppt_x</p:attrName>
                                          <p:attrName>ppt_y</p:attrName>
                                        </p:attrNameLst>
                                      </p:cBhvr>
                                      <p:rCtr x="-13" y="-11505"/>
                                    </p:animMotion>
                                  </p:childTnLst>
                                </p:cTn>
                              </p:par>
                              <p:par>
                                <p:cTn id="9" presetID="64" presetClass="path" presetSubtype="0" accel="50000" decel="50000" fill="hold" nodeType="withEffect">
                                  <p:stCondLst>
                                    <p:cond delay="0"/>
                                  </p:stCondLst>
                                  <p:childTnLst>
                                    <p:animMotion origin="layout" path="M 1.29721E-6 -1.85185E-6 L -0.00052 -0.14838 " pathEditMode="relative" rAng="0" ptsTypes="AA">
                                      <p:cBhvr>
                                        <p:cTn id="10" dur="1500" fill="hold"/>
                                        <p:tgtEl>
                                          <p:spTgt spid="57"/>
                                        </p:tgtEl>
                                        <p:attrNameLst>
                                          <p:attrName>ppt_x</p:attrName>
                                          <p:attrName>ppt_y</p:attrName>
                                        </p:attrNameLst>
                                      </p:cBhvr>
                                      <p:rCtr x="-26" y="-7431"/>
                                    </p:animMotion>
                                  </p:childTnLst>
                                </p:cTn>
                              </p:par>
                              <p:par>
                                <p:cTn id="11" presetID="64" presetClass="path" presetSubtype="0" accel="50000" decel="50000" fill="hold" nodeType="withEffect">
                                  <p:stCondLst>
                                    <p:cond delay="0"/>
                                  </p:stCondLst>
                                  <p:childTnLst>
                                    <p:animMotion origin="layout" path="M 3.45663E-6 -7.40741E-7 L 3.45663E-6 -0.20069 " pathEditMode="relative" rAng="0" ptsTypes="AA">
                                      <p:cBhvr>
                                        <p:cTn id="12" dur="2000" fill="hold"/>
                                        <p:tgtEl>
                                          <p:spTgt spid="56"/>
                                        </p:tgtEl>
                                        <p:attrNameLst>
                                          <p:attrName>ppt_x</p:attrName>
                                          <p:attrName>ppt_y</p:attrName>
                                        </p:attrNameLst>
                                      </p:cBhvr>
                                      <p:rCtr x="0" y="-10046"/>
                                    </p:animMotion>
                                  </p:childTnLst>
                                </p:cTn>
                              </p:par>
                              <p:par>
                                <p:cTn id="13" presetID="42" presetClass="path" presetSubtype="0" accel="50000" decel="50000" fill="hold" nodeType="withEffect">
                                  <p:stCondLst>
                                    <p:cond delay="0"/>
                                  </p:stCondLst>
                                  <p:childTnLst>
                                    <p:animMotion origin="layout" path="M -2.49544E-6 1.85185E-6 L -0.00052 0.16643 " pathEditMode="relative" rAng="0" ptsTypes="AA">
                                      <p:cBhvr>
                                        <p:cTn id="14" dur="2000" fill="hold"/>
                                        <p:tgtEl>
                                          <p:spTgt spid="66"/>
                                        </p:tgtEl>
                                        <p:attrNameLst>
                                          <p:attrName>ppt_x</p:attrName>
                                          <p:attrName>ppt_y</p:attrName>
                                        </p:attrNameLst>
                                      </p:cBhvr>
                                      <p:rCtr x="-26" y="8310"/>
                                    </p:animMotion>
                                  </p:childTnLst>
                                </p:cTn>
                              </p:par>
                              <p:par>
                                <p:cTn id="15" presetID="42" presetClass="path" presetSubtype="0" accel="50000" decel="50000" fill="hold" nodeType="withEffect">
                                  <p:stCondLst>
                                    <p:cond delay="0"/>
                                  </p:stCondLst>
                                  <p:childTnLst>
                                    <p:animMotion origin="layout" path="M -3.56864E-7 -1.85185E-6 L -3.56864E-7 0.09306 " pathEditMode="relative" rAng="0" ptsTypes="AA">
                                      <p:cBhvr>
                                        <p:cTn id="16" dur="2000" fill="hold"/>
                                        <p:tgtEl>
                                          <p:spTgt spid="84"/>
                                        </p:tgtEl>
                                        <p:attrNameLst>
                                          <p:attrName>ppt_x</p:attrName>
                                          <p:attrName>ppt_y</p:attrName>
                                        </p:attrNameLst>
                                      </p:cBhvr>
                                      <p:rCtr x="0" y="465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3272" y="2421226"/>
            <a:ext cx="1447832" cy="296107"/>
          </a:xfrm>
          <a:prstGeom prst="rect">
            <a:avLst/>
          </a:prstGeom>
        </p:spPr>
        <p:txBody>
          <a:bodyPr wrap="none">
            <a:spAutoFit/>
          </a:bodyPr>
          <a:lstStyle/>
          <a:p>
            <a:pPr defTabSz="685845">
              <a:defRPr/>
            </a:pPr>
            <a:r>
              <a:rPr lang="en-US" sz="1324" dirty="0">
                <a:solidFill>
                  <a:srgbClr val="FFFFFF"/>
                </a:solidFill>
                <a:latin typeface="+mj-lt"/>
              </a:rPr>
              <a:t>Office 365 Home</a:t>
            </a:r>
          </a:p>
        </p:txBody>
      </p:sp>
      <p:sp>
        <p:nvSpPr>
          <p:cNvPr id="3" name="Rectangle 2"/>
          <p:cNvSpPr/>
          <p:nvPr/>
        </p:nvSpPr>
        <p:spPr>
          <a:xfrm>
            <a:off x="6173489" y="3339426"/>
            <a:ext cx="1556965" cy="296107"/>
          </a:xfrm>
          <a:prstGeom prst="rect">
            <a:avLst/>
          </a:prstGeom>
        </p:spPr>
        <p:txBody>
          <a:bodyPr wrap="none">
            <a:spAutoFit/>
          </a:bodyPr>
          <a:lstStyle/>
          <a:p>
            <a:pPr defTabSz="685845">
              <a:defRPr/>
            </a:pPr>
            <a:r>
              <a:rPr lang="en-US" sz="1324" dirty="0">
                <a:solidFill>
                  <a:srgbClr val="FFFFFF"/>
                </a:solidFill>
                <a:latin typeface="+mj-lt"/>
              </a:rPr>
              <a:t>Office 365 Personal</a:t>
            </a:r>
          </a:p>
        </p:txBody>
      </p:sp>
      <p:sp>
        <p:nvSpPr>
          <p:cNvPr id="4" name="Rectangle 3"/>
          <p:cNvSpPr/>
          <p:nvPr/>
        </p:nvSpPr>
        <p:spPr>
          <a:xfrm>
            <a:off x="2956789" y="1993684"/>
            <a:ext cx="1904689" cy="250710"/>
          </a:xfrm>
          <a:prstGeom prst="rect">
            <a:avLst/>
          </a:prstGeom>
        </p:spPr>
        <p:txBody>
          <a:bodyPr wrap="none">
            <a:spAutoFit/>
          </a:bodyPr>
          <a:lstStyle/>
          <a:p>
            <a:pPr defTabSz="685845">
              <a:defRPr/>
            </a:pPr>
            <a:r>
              <a:rPr lang="en-US" sz="1029" dirty="0">
                <a:solidFill>
                  <a:srgbClr val="FFFFFF"/>
                </a:solidFill>
                <a:latin typeface="+mj-lt"/>
              </a:rPr>
              <a:t>Office Home and Student 2013</a:t>
            </a:r>
          </a:p>
        </p:txBody>
      </p:sp>
      <p:sp>
        <p:nvSpPr>
          <p:cNvPr id="5" name="Rectangle 4"/>
          <p:cNvSpPr/>
          <p:nvPr/>
        </p:nvSpPr>
        <p:spPr>
          <a:xfrm>
            <a:off x="3123594" y="4395325"/>
            <a:ext cx="5181227" cy="544893"/>
          </a:xfrm>
          <a:prstGeom prst="rect">
            <a:avLst/>
          </a:prstGeom>
        </p:spPr>
        <p:txBody>
          <a:bodyPr wrap="none">
            <a:spAutoFit/>
          </a:bodyPr>
          <a:lstStyle/>
          <a:p>
            <a:pPr defTabSz="685845">
              <a:defRPr/>
            </a:pPr>
            <a:r>
              <a:rPr lang="en-US" sz="2941" dirty="0">
                <a:solidFill>
                  <a:srgbClr val="FFFFFF"/>
                </a:solidFill>
                <a:latin typeface="+mj-lt"/>
              </a:rPr>
              <a:t>Office Home and Business 2013</a:t>
            </a:r>
          </a:p>
        </p:txBody>
      </p:sp>
      <p:sp>
        <p:nvSpPr>
          <p:cNvPr id="6" name="Rectangle 5"/>
          <p:cNvSpPr/>
          <p:nvPr/>
        </p:nvSpPr>
        <p:spPr>
          <a:xfrm>
            <a:off x="556206" y="4089474"/>
            <a:ext cx="2131289" cy="363946"/>
          </a:xfrm>
          <a:prstGeom prst="rect">
            <a:avLst/>
          </a:prstGeom>
        </p:spPr>
        <p:txBody>
          <a:bodyPr wrap="none">
            <a:spAutoFit/>
          </a:bodyPr>
          <a:lstStyle/>
          <a:p>
            <a:pPr defTabSz="685845">
              <a:defRPr/>
            </a:pPr>
            <a:r>
              <a:rPr lang="en-US" sz="1765" dirty="0">
                <a:solidFill>
                  <a:srgbClr val="FFFFFF"/>
                </a:solidFill>
                <a:latin typeface="+mj-lt"/>
              </a:rPr>
              <a:t>Office 365 University</a:t>
            </a:r>
          </a:p>
        </p:txBody>
      </p:sp>
      <p:sp>
        <p:nvSpPr>
          <p:cNvPr id="7" name="Rectangle 6"/>
          <p:cNvSpPr/>
          <p:nvPr/>
        </p:nvSpPr>
        <p:spPr>
          <a:xfrm>
            <a:off x="5943587" y="1781148"/>
            <a:ext cx="2456698" cy="363946"/>
          </a:xfrm>
          <a:prstGeom prst="rect">
            <a:avLst/>
          </a:prstGeom>
        </p:spPr>
        <p:txBody>
          <a:bodyPr wrap="none">
            <a:spAutoFit/>
          </a:bodyPr>
          <a:lstStyle/>
          <a:p>
            <a:pPr defTabSz="685845">
              <a:defRPr/>
            </a:pPr>
            <a:r>
              <a:rPr lang="en-US" sz="1765" dirty="0">
                <a:solidFill>
                  <a:srgbClr val="FFFFFF"/>
                </a:solidFill>
                <a:latin typeface="+mj-lt"/>
              </a:rPr>
              <a:t>Office Professional 2013</a:t>
            </a:r>
          </a:p>
        </p:txBody>
      </p:sp>
      <p:sp>
        <p:nvSpPr>
          <p:cNvPr id="8" name="Rectangle 7"/>
          <p:cNvSpPr/>
          <p:nvPr/>
        </p:nvSpPr>
        <p:spPr>
          <a:xfrm>
            <a:off x="5100962" y="1111669"/>
            <a:ext cx="2185470" cy="363946"/>
          </a:xfrm>
          <a:prstGeom prst="rect">
            <a:avLst/>
          </a:prstGeom>
        </p:spPr>
        <p:txBody>
          <a:bodyPr wrap="none">
            <a:spAutoFit/>
          </a:bodyPr>
          <a:lstStyle/>
          <a:p>
            <a:pPr defTabSz="685845">
              <a:defRPr/>
            </a:pPr>
            <a:r>
              <a:rPr lang="en-US" sz="1765" dirty="0">
                <a:solidFill>
                  <a:srgbClr val="FFFFFF"/>
                </a:solidFill>
                <a:latin typeface="+mj-lt"/>
              </a:rPr>
              <a:t>Office 2013 Standard</a:t>
            </a:r>
          </a:p>
        </p:txBody>
      </p:sp>
      <p:sp>
        <p:nvSpPr>
          <p:cNvPr id="9" name="Rectangle 8"/>
          <p:cNvSpPr/>
          <p:nvPr/>
        </p:nvSpPr>
        <p:spPr>
          <a:xfrm>
            <a:off x="5473272" y="562109"/>
            <a:ext cx="2377574" cy="273280"/>
          </a:xfrm>
          <a:prstGeom prst="rect">
            <a:avLst/>
          </a:prstGeom>
        </p:spPr>
        <p:txBody>
          <a:bodyPr wrap="none">
            <a:spAutoFit/>
          </a:bodyPr>
          <a:lstStyle/>
          <a:p>
            <a:pPr defTabSz="685845">
              <a:defRPr/>
            </a:pPr>
            <a:r>
              <a:rPr lang="en-US" sz="1176" dirty="0">
                <a:solidFill>
                  <a:srgbClr val="FFFFFF"/>
                </a:solidFill>
                <a:latin typeface="+mj-lt"/>
              </a:rPr>
              <a:t>Office 365 Small Business Premium</a:t>
            </a:r>
          </a:p>
        </p:txBody>
      </p:sp>
      <p:sp>
        <p:nvSpPr>
          <p:cNvPr id="10" name="Rectangle 9"/>
          <p:cNvSpPr/>
          <p:nvPr/>
        </p:nvSpPr>
        <p:spPr>
          <a:xfrm>
            <a:off x="369808" y="2381231"/>
            <a:ext cx="4075155" cy="499689"/>
          </a:xfrm>
          <a:prstGeom prst="rect">
            <a:avLst/>
          </a:prstGeom>
        </p:spPr>
        <p:txBody>
          <a:bodyPr wrap="none">
            <a:spAutoFit/>
          </a:bodyPr>
          <a:lstStyle/>
          <a:p>
            <a:pPr defTabSz="685845">
              <a:defRPr/>
            </a:pPr>
            <a:r>
              <a:rPr lang="en-US" sz="2647" dirty="0">
                <a:solidFill>
                  <a:srgbClr val="FFFFFF"/>
                </a:solidFill>
                <a:latin typeface="+mj-lt"/>
              </a:rPr>
              <a:t>Office 365 Midsize Business</a:t>
            </a:r>
          </a:p>
        </p:txBody>
      </p:sp>
      <p:sp>
        <p:nvSpPr>
          <p:cNvPr id="11" name="Rectangle 10"/>
          <p:cNvSpPr/>
          <p:nvPr/>
        </p:nvSpPr>
        <p:spPr>
          <a:xfrm>
            <a:off x="818222" y="3127661"/>
            <a:ext cx="1992853" cy="273280"/>
          </a:xfrm>
          <a:prstGeom prst="rect">
            <a:avLst/>
          </a:prstGeom>
        </p:spPr>
        <p:txBody>
          <a:bodyPr wrap="none">
            <a:spAutoFit/>
          </a:bodyPr>
          <a:lstStyle/>
          <a:p>
            <a:pPr defTabSz="685845">
              <a:defRPr/>
            </a:pPr>
            <a:r>
              <a:rPr lang="en-US" sz="1176" dirty="0">
                <a:solidFill>
                  <a:srgbClr val="FFFFFF"/>
                </a:solidFill>
                <a:latin typeface="+mj-lt"/>
              </a:rPr>
              <a:t>Office Professional Plus 2013</a:t>
            </a:r>
          </a:p>
        </p:txBody>
      </p:sp>
      <p:sp>
        <p:nvSpPr>
          <p:cNvPr id="12" name="Rectangle 11"/>
          <p:cNvSpPr/>
          <p:nvPr/>
        </p:nvSpPr>
        <p:spPr>
          <a:xfrm>
            <a:off x="1765281" y="853695"/>
            <a:ext cx="2202398" cy="409215"/>
          </a:xfrm>
          <a:prstGeom prst="rect">
            <a:avLst/>
          </a:prstGeom>
        </p:spPr>
        <p:txBody>
          <a:bodyPr wrap="none">
            <a:spAutoFit/>
          </a:bodyPr>
          <a:lstStyle/>
          <a:p>
            <a:pPr defTabSz="685845">
              <a:defRPr/>
            </a:pPr>
            <a:r>
              <a:rPr lang="en-US" sz="2059" dirty="0">
                <a:solidFill>
                  <a:srgbClr val="FFFFFF"/>
                </a:solidFill>
                <a:latin typeface="+mj-lt"/>
              </a:rPr>
              <a:t>Office 365 ProPlus</a:t>
            </a:r>
          </a:p>
        </p:txBody>
      </p:sp>
      <p:sp>
        <p:nvSpPr>
          <p:cNvPr id="13" name="Rectangle 12"/>
          <p:cNvSpPr/>
          <p:nvPr/>
        </p:nvSpPr>
        <p:spPr>
          <a:xfrm>
            <a:off x="6352679" y="3932277"/>
            <a:ext cx="2454518" cy="363946"/>
          </a:xfrm>
          <a:prstGeom prst="rect">
            <a:avLst/>
          </a:prstGeom>
        </p:spPr>
        <p:txBody>
          <a:bodyPr wrap="none">
            <a:spAutoFit/>
          </a:bodyPr>
          <a:lstStyle/>
          <a:p>
            <a:pPr defTabSz="685845">
              <a:defRPr/>
            </a:pPr>
            <a:r>
              <a:rPr lang="en-US" sz="1765" dirty="0">
                <a:solidFill>
                  <a:srgbClr val="FFFFFF"/>
                </a:solidFill>
                <a:latin typeface="+mj-lt"/>
              </a:rPr>
              <a:t>Office 365 Enterprise E3</a:t>
            </a:r>
          </a:p>
        </p:txBody>
      </p:sp>
      <p:sp>
        <p:nvSpPr>
          <p:cNvPr id="14" name="Rectangle 13"/>
          <p:cNvSpPr/>
          <p:nvPr/>
        </p:nvSpPr>
        <p:spPr>
          <a:xfrm>
            <a:off x="299380" y="4604052"/>
            <a:ext cx="1507144" cy="250710"/>
          </a:xfrm>
          <a:prstGeom prst="rect">
            <a:avLst/>
          </a:prstGeom>
        </p:spPr>
        <p:txBody>
          <a:bodyPr wrap="none">
            <a:spAutoFit/>
          </a:bodyPr>
          <a:lstStyle/>
          <a:p>
            <a:pPr defTabSz="685845">
              <a:defRPr/>
            </a:pPr>
            <a:r>
              <a:rPr lang="en-US" sz="1029" dirty="0">
                <a:solidFill>
                  <a:srgbClr val="FFFFFF"/>
                </a:solidFill>
                <a:latin typeface="+mj-lt"/>
              </a:rPr>
              <a:t>Office 365 Enterprise E4</a:t>
            </a:r>
          </a:p>
        </p:txBody>
      </p:sp>
      <p:sp>
        <p:nvSpPr>
          <p:cNvPr id="15" name="Rectangle 14"/>
          <p:cNvSpPr/>
          <p:nvPr/>
        </p:nvSpPr>
        <p:spPr>
          <a:xfrm>
            <a:off x="430188" y="340067"/>
            <a:ext cx="2478564" cy="363946"/>
          </a:xfrm>
          <a:prstGeom prst="rect">
            <a:avLst/>
          </a:prstGeom>
        </p:spPr>
        <p:txBody>
          <a:bodyPr wrap="none">
            <a:spAutoFit/>
          </a:bodyPr>
          <a:lstStyle/>
          <a:p>
            <a:pPr defTabSz="685845">
              <a:defRPr/>
            </a:pPr>
            <a:r>
              <a:rPr lang="en-US" sz="1765" dirty="0">
                <a:solidFill>
                  <a:srgbClr val="FFFFFF"/>
                </a:solidFill>
                <a:latin typeface="+mj-lt"/>
              </a:rPr>
              <a:t>Office 365 Education A3</a:t>
            </a:r>
          </a:p>
        </p:txBody>
      </p:sp>
      <p:sp>
        <p:nvSpPr>
          <p:cNvPr id="16" name="Rectangle 15"/>
          <p:cNvSpPr/>
          <p:nvPr/>
        </p:nvSpPr>
        <p:spPr>
          <a:xfrm>
            <a:off x="6936851" y="2711214"/>
            <a:ext cx="1903085" cy="296107"/>
          </a:xfrm>
          <a:prstGeom prst="rect">
            <a:avLst/>
          </a:prstGeom>
        </p:spPr>
        <p:txBody>
          <a:bodyPr wrap="none">
            <a:spAutoFit/>
          </a:bodyPr>
          <a:lstStyle/>
          <a:p>
            <a:pPr defTabSz="685845">
              <a:defRPr/>
            </a:pPr>
            <a:r>
              <a:rPr lang="en-US" sz="1324" dirty="0">
                <a:solidFill>
                  <a:srgbClr val="FFFFFF"/>
                </a:solidFill>
                <a:latin typeface="+mj-lt"/>
              </a:rPr>
              <a:t>Office 365 Education A4</a:t>
            </a:r>
          </a:p>
        </p:txBody>
      </p:sp>
      <p:sp>
        <p:nvSpPr>
          <p:cNvPr id="17" name="Rectangle 16"/>
          <p:cNvSpPr/>
          <p:nvPr/>
        </p:nvSpPr>
        <p:spPr>
          <a:xfrm>
            <a:off x="818221" y="1497999"/>
            <a:ext cx="2752164" cy="296107"/>
          </a:xfrm>
          <a:prstGeom prst="rect">
            <a:avLst/>
          </a:prstGeom>
        </p:spPr>
        <p:txBody>
          <a:bodyPr wrap="none">
            <a:spAutoFit/>
          </a:bodyPr>
          <a:lstStyle/>
          <a:p>
            <a:pPr defTabSz="685845">
              <a:defRPr/>
            </a:pPr>
            <a:r>
              <a:rPr lang="en-US" sz="1324" dirty="0">
                <a:solidFill>
                  <a:srgbClr val="FFFFFF"/>
                </a:solidFill>
                <a:latin typeface="+mj-lt"/>
              </a:rPr>
              <a:t>Office 365 (Plan E3) for Government</a:t>
            </a:r>
          </a:p>
        </p:txBody>
      </p:sp>
      <p:sp>
        <p:nvSpPr>
          <p:cNvPr id="18" name="Rectangle 17"/>
          <p:cNvSpPr/>
          <p:nvPr/>
        </p:nvSpPr>
        <p:spPr>
          <a:xfrm>
            <a:off x="2368217" y="3639529"/>
            <a:ext cx="3691908" cy="296107"/>
          </a:xfrm>
          <a:prstGeom prst="rect">
            <a:avLst/>
          </a:prstGeom>
        </p:spPr>
        <p:txBody>
          <a:bodyPr wrap="none">
            <a:spAutoFit/>
          </a:bodyPr>
          <a:lstStyle/>
          <a:p>
            <a:pPr defTabSz="685845">
              <a:defRPr/>
            </a:pPr>
            <a:r>
              <a:rPr lang="en-US" sz="1324" dirty="0">
                <a:solidFill>
                  <a:srgbClr val="FFFFFF"/>
                </a:solidFill>
                <a:latin typeface="+mj-lt"/>
              </a:rPr>
              <a:t>Office 365 Small Business Premium for Nonprofits</a:t>
            </a:r>
          </a:p>
        </p:txBody>
      </p:sp>
      <p:sp>
        <p:nvSpPr>
          <p:cNvPr id="19" name="Rectangle 18"/>
          <p:cNvSpPr/>
          <p:nvPr/>
        </p:nvSpPr>
        <p:spPr>
          <a:xfrm>
            <a:off x="3109499" y="2903013"/>
            <a:ext cx="3835281" cy="363946"/>
          </a:xfrm>
          <a:prstGeom prst="rect">
            <a:avLst/>
          </a:prstGeom>
        </p:spPr>
        <p:txBody>
          <a:bodyPr wrap="none">
            <a:spAutoFit/>
          </a:bodyPr>
          <a:lstStyle/>
          <a:p>
            <a:pPr defTabSz="685845">
              <a:defRPr/>
            </a:pPr>
            <a:r>
              <a:rPr lang="en-US" sz="1765" dirty="0">
                <a:solidFill>
                  <a:srgbClr val="FFFFFF"/>
                </a:solidFill>
                <a:latin typeface="+mj-lt"/>
              </a:rPr>
              <a:t>Office 365 Enterprise E3 for Nonprofits</a:t>
            </a:r>
          </a:p>
        </p:txBody>
      </p:sp>
    </p:spTree>
    <p:extLst>
      <p:ext uri="{BB962C8B-B14F-4D97-AF65-F5344CB8AC3E}">
        <p14:creationId xmlns:p14="http://schemas.microsoft.com/office/powerpoint/2010/main" val="4155835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2"/>
                                        </p:tgtEl>
                                        <p:attrNameLst>
                                          <p:attrName>style.opacity</p:attrName>
                                        </p:attrNameLst>
                                      </p:cBhvr>
                                      <p:to>
                                        <p:strVal val="0.25"/>
                                      </p:to>
                                    </p:set>
                                    <p:animEffect filter="image" prLst="opacity: 0.25">
                                      <p:cBhvr rctx="IE">
                                        <p:cTn id="7" dur="indefinite"/>
                                        <p:tgtEl>
                                          <p:spTgt spid="2"/>
                                        </p:tgtEl>
                                      </p:cBhvr>
                                    </p:animEffect>
                                  </p:childTnLst>
                                </p:cTn>
                              </p:par>
                              <p:par>
                                <p:cTn id="8" presetID="9" presetClass="emph" presetSubtype="0" grpId="0" nodeType="withEffect">
                                  <p:stCondLst>
                                    <p:cond delay="0"/>
                                  </p:stCondLst>
                                  <p:childTnLst>
                                    <p:set>
                                      <p:cBhvr rctx="PPT">
                                        <p:cTn id="9" dur="indefinite"/>
                                        <p:tgtEl>
                                          <p:spTgt spid="3"/>
                                        </p:tgtEl>
                                        <p:attrNameLst>
                                          <p:attrName>style.opacity</p:attrName>
                                        </p:attrNameLst>
                                      </p:cBhvr>
                                      <p:to>
                                        <p:strVal val="0.25"/>
                                      </p:to>
                                    </p:set>
                                    <p:animEffect filter="image" prLst="opacity: 0.25">
                                      <p:cBhvr rctx="IE">
                                        <p:cTn id="10" dur="indefinite"/>
                                        <p:tgtEl>
                                          <p:spTgt spid="3"/>
                                        </p:tgtEl>
                                      </p:cBhvr>
                                    </p:animEffect>
                                  </p:childTnLst>
                                </p:cTn>
                              </p:par>
                              <p:par>
                                <p:cTn id="11" presetID="9" presetClass="emph" presetSubtype="0" grpId="0" nodeType="withEffect">
                                  <p:stCondLst>
                                    <p:cond delay="0"/>
                                  </p:stCondLst>
                                  <p:childTnLst>
                                    <p:set>
                                      <p:cBhvr rctx="PPT">
                                        <p:cTn id="12" dur="indefinite"/>
                                        <p:tgtEl>
                                          <p:spTgt spid="4"/>
                                        </p:tgtEl>
                                        <p:attrNameLst>
                                          <p:attrName>style.opacity</p:attrName>
                                        </p:attrNameLst>
                                      </p:cBhvr>
                                      <p:to>
                                        <p:strVal val="0.25"/>
                                      </p:to>
                                    </p:set>
                                    <p:animEffect filter="image" prLst="opacity: 0.25">
                                      <p:cBhvr rctx="IE">
                                        <p:cTn id="13" dur="indefinite"/>
                                        <p:tgtEl>
                                          <p:spTgt spid="4"/>
                                        </p:tgtEl>
                                      </p:cBhvr>
                                    </p:animEffect>
                                  </p:childTnLst>
                                </p:cTn>
                              </p:par>
                              <p:par>
                                <p:cTn id="14" presetID="9" presetClass="emph" presetSubtype="0" grpId="0" nodeType="withEffect">
                                  <p:stCondLst>
                                    <p:cond delay="0"/>
                                  </p:stCondLst>
                                  <p:childTnLst>
                                    <p:set>
                                      <p:cBhvr rctx="PPT">
                                        <p:cTn id="15" dur="indefinite"/>
                                        <p:tgtEl>
                                          <p:spTgt spid="5"/>
                                        </p:tgtEl>
                                        <p:attrNameLst>
                                          <p:attrName>style.opacity</p:attrName>
                                        </p:attrNameLst>
                                      </p:cBhvr>
                                      <p:to>
                                        <p:strVal val="0.25"/>
                                      </p:to>
                                    </p:set>
                                    <p:animEffect filter="image" prLst="opacity: 0.25">
                                      <p:cBhvr rctx="IE">
                                        <p:cTn id="16" dur="indefinite"/>
                                        <p:tgtEl>
                                          <p:spTgt spid="5"/>
                                        </p:tgtEl>
                                      </p:cBhvr>
                                    </p:animEffect>
                                  </p:childTnLst>
                                </p:cTn>
                              </p:par>
                              <p:par>
                                <p:cTn id="17" presetID="9" presetClass="emph" presetSubtype="0" grpId="0" nodeType="withEffect">
                                  <p:stCondLst>
                                    <p:cond delay="0"/>
                                  </p:stCondLst>
                                  <p:childTnLst>
                                    <p:set>
                                      <p:cBhvr rctx="PPT">
                                        <p:cTn id="18" dur="indefinite"/>
                                        <p:tgtEl>
                                          <p:spTgt spid="6"/>
                                        </p:tgtEl>
                                        <p:attrNameLst>
                                          <p:attrName>style.opacity</p:attrName>
                                        </p:attrNameLst>
                                      </p:cBhvr>
                                      <p:to>
                                        <p:strVal val="0.25"/>
                                      </p:to>
                                    </p:set>
                                    <p:animEffect filter="image" prLst="opacity: 0.25">
                                      <p:cBhvr rctx="IE">
                                        <p:cTn id="19" dur="indefinite"/>
                                        <p:tgtEl>
                                          <p:spTgt spid="6"/>
                                        </p:tgtEl>
                                      </p:cBhvr>
                                    </p:animEffect>
                                  </p:childTnLst>
                                </p:cTn>
                              </p:par>
                              <p:par>
                                <p:cTn id="20" presetID="9" presetClass="emph" presetSubtype="0" grpId="0" nodeType="withEffect">
                                  <p:stCondLst>
                                    <p:cond delay="0"/>
                                  </p:stCondLst>
                                  <p:childTnLst>
                                    <p:set>
                                      <p:cBhvr rctx="PPT">
                                        <p:cTn id="21" dur="indefinite"/>
                                        <p:tgtEl>
                                          <p:spTgt spid="7"/>
                                        </p:tgtEl>
                                        <p:attrNameLst>
                                          <p:attrName>style.opacity</p:attrName>
                                        </p:attrNameLst>
                                      </p:cBhvr>
                                      <p:to>
                                        <p:strVal val="0.25"/>
                                      </p:to>
                                    </p:set>
                                    <p:animEffect filter="image" prLst="opacity: 0.25">
                                      <p:cBhvr rctx="IE">
                                        <p:cTn id="22" dur="indefinite"/>
                                        <p:tgtEl>
                                          <p:spTgt spid="7"/>
                                        </p:tgtEl>
                                      </p:cBhvr>
                                    </p:animEffect>
                                  </p:childTnLst>
                                </p:cTn>
                              </p:par>
                              <p:par>
                                <p:cTn id="23" presetID="9" presetClass="emph" presetSubtype="0" grpId="0" nodeType="withEffect">
                                  <p:stCondLst>
                                    <p:cond delay="0"/>
                                  </p:stCondLst>
                                  <p:childTnLst>
                                    <p:set>
                                      <p:cBhvr rctx="PPT">
                                        <p:cTn id="24" dur="indefinite"/>
                                        <p:tgtEl>
                                          <p:spTgt spid="9"/>
                                        </p:tgtEl>
                                        <p:attrNameLst>
                                          <p:attrName>style.opacity</p:attrName>
                                        </p:attrNameLst>
                                      </p:cBhvr>
                                      <p:to>
                                        <p:strVal val="0.25"/>
                                      </p:to>
                                    </p:set>
                                    <p:animEffect filter="image" prLst="opacity: 0.25">
                                      <p:cBhvr rctx="IE">
                                        <p:cTn id="25" dur="indefinite"/>
                                        <p:tgtEl>
                                          <p:spTgt spid="9"/>
                                        </p:tgtEl>
                                      </p:cBhvr>
                                    </p:animEffect>
                                  </p:childTnLst>
                                </p:cTn>
                              </p:par>
                              <p:par>
                                <p:cTn id="26" presetID="9" presetClass="emph" presetSubtype="0" grpId="0" nodeType="withEffect">
                                  <p:stCondLst>
                                    <p:cond delay="0"/>
                                  </p:stCondLst>
                                  <p:childTnLst>
                                    <p:set>
                                      <p:cBhvr rctx="PPT">
                                        <p:cTn id="27" dur="indefinite"/>
                                        <p:tgtEl>
                                          <p:spTgt spid="10"/>
                                        </p:tgtEl>
                                        <p:attrNameLst>
                                          <p:attrName>style.opacity</p:attrName>
                                        </p:attrNameLst>
                                      </p:cBhvr>
                                      <p:to>
                                        <p:strVal val="0.25"/>
                                      </p:to>
                                    </p:set>
                                    <p:animEffect filter="image" prLst="opacity: 0.25">
                                      <p:cBhvr rctx="IE">
                                        <p:cTn id="28" dur="indefinite"/>
                                        <p:tgtEl>
                                          <p:spTgt spid="10"/>
                                        </p:tgtEl>
                                      </p:cBhvr>
                                    </p:animEffect>
                                  </p:childTnLst>
                                </p:cTn>
                              </p:par>
                              <p:par>
                                <p:cTn id="29" presetID="9" presetClass="emph" presetSubtype="0" grpId="0" nodeType="withEffect">
                                  <p:stCondLst>
                                    <p:cond delay="0"/>
                                  </p:stCondLst>
                                  <p:childTnLst>
                                    <p:set>
                                      <p:cBhvr rctx="PPT">
                                        <p:cTn id="30" dur="indefinite"/>
                                        <p:tgtEl>
                                          <p:spTgt spid="12"/>
                                        </p:tgtEl>
                                        <p:attrNameLst>
                                          <p:attrName>style.opacity</p:attrName>
                                        </p:attrNameLst>
                                      </p:cBhvr>
                                      <p:to>
                                        <p:strVal val="0.25"/>
                                      </p:to>
                                    </p:set>
                                    <p:animEffect filter="image" prLst="opacity: 0.25">
                                      <p:cBhvr rctx="IE">
                                        <p:cTn id="31" dur="indefinite"/>
                                        <p:tgtEl>
                                          <p:spTgt spid="12"/>
                                        </p:tgtEl>
                                      </p:cBhvr>
                                    </p:animEffect>
                                  </p:childTnLst>
                                </p:cTn>
                              </p:par>
                              <p:par>
                                <p:cTn id="32" presetID="9" presetClass="emph" presetSubtype="0" grpId="0" nodeType="withEffect">
                                  <p:stCondLst>
                                    <p:cond delay="0"/>
                                  </p:stCondLst>
                                  <p:childTnLst>
                                    <p:set>
                                      <p:cBhvr rctx="PPT">
                                        <p:cTn id="33" dur="indefinite"/>
                                        <p:tgtEl>
                                          <p:spTgt spid="13"/>
                                        </p:tgtEl>
                                        <p:attrNameLst>
                                          <p:attrName>style.opacity</p:attrName>
                                        </p:attrNameLst>
                                      </p:cBhvr>
                                      <p:to>
                                        <p:strVal val="0.25"/>
                                      </p:to>
                                    </p:set>
                                    <p:animEffect filter="image" prLst="opacity: 0.25">
                                      <p:cBhvr rctx="IE">
                                        <p:cTn id="34" dur="indefinite"/>
                                        <p:tgtEl>
                                          <p:spTgt spid="13"/>
                                        </p:tgtEl>
                                      </p:cBhvr>
                                    </p:animEffect>
                                  </p:childTnLst>
                                </p:cTn>
                              </p:par>
                              <p:par>
                                <p:cTn id="35" presetID="9" presetClass="emph" presetSubtype="0" grpId="0" nodeType="withEffect">
                                  <p:stCondLst>
                                    <p:cond delay="0"/>
                                  </p:stCondLst>
                                  <p:childTnLst>
                                    <p:set>
                                      <p:cBhvr rctx="PPT">
                                        <p:cTn id="36" dur="indefinite"/>
                                        <p:tgtEl>
                                          <p:spTgt spid="14"/>
                                        </p:tgtEl>
                                        <p:attrNameLst>
                                          <p:attrName>style.opacity</p:attrName>
                                        </p:attrNameLst>
                                      </p:cBhvr>
                                      <p:to>
                                        <p:strVal val="0.25"/>
                                      </p:to>
                                    </p:set>
                                    <p:animEffect filter="image" prLst="opacity: 0.25">
                                      <p:cBhvr rctx="IE">
                                        <p:cTn id="37" dur="indefinite"/>
                                        <p:tgtEl>
                                          <p:spTgt spid="14"/>
                                        </p:tgtEl>
                                      </p:cBhvr>
                                    </p:animEffect>
                                  </p:childTnLst>
                                </p:cTn>
                              </p:par>
                              <p:par>
                                <p:cTn id="38" presetID="9" presetClass="emph" presetSubtype="0" grpId="0" nodeType="withEffect">
                                  <p:stCondLst>
                                    <p:cond delay="0"/>
                                  </p:stCondLst>
                                  <p:childTnLst>
                                    <p:set>
                                      <p:cBhvr rctx="PPT">
                                        <p:cTn id="39" dur="indefinite"/>
                                        <p:tgtEl>
                                          <p:spTgt spid="15"/>
                                        </p:tgtEl>
                                        <p:attrNameLst>
                                          <p:attrName>style.opacity</p:attrName>
                                        </p:attrNameLst>
                                      </p:cBhvr>
                                      <p:to>
                                        <p:strVal val="0.25"/>
                                      </p:to>
                                    </p:set>
                                    <p:animEffect filter="image" prLst="opacity: 0.25">
                                      <p:cBhvr rctx="IE">
                                        <p:cTn id="40" dur="indefinite"/>
                                        <p:tgtEl>
                                          <p:spTgt spid="15"/>
                                        </p:tgtEl>
                                      </p:cBhvr>
                                    </p:animEffect>
                                  </p:childTnLst>
                                </p:cTn>
                              </p:par>
                              <p:par>
                                <p:cTn id="41" presetID="9" presetClass="emph" presetSubtype="0" grpId="0" nodeType="withEffect">
                                  <p:stCondLst>
                                    <p:cond delay="0"/>
                                  </p:stCondLst>
                                  <p:childTnLst>
                                    <p:set>
                                      <p:cBhvr rctx="PPT">
                                        <p:cTn id="42" dur="indefinite"/>
                                        <p:tgtEl>
                                          <p:spTgt spid="16"/>
                                        </p:tgtEl>
                                        <p:attrNameLst>
                                          <p:attrName>style.opacity</p:attrName>
                                        </p:attrNameLst>
                                      </p:cBhvr>
                                      <p:to>
                                        <p:strVal val="0.25"/>
                                      </p:to>
                                    </p:set>
                                    <p:animEffect filter="image" prLst="opacity: 0.25">
                                      <p:cBhvr rctx="IE">
                                        <p:cTn id="43" dur="indefinite"/>
                                        <p:tgtEl>
                                          <p:spTgt spid="16"/>
                                        </p:tgtEl>
                                      </p:cBhvr>
                                    </p:animEffect>
                                  </p:childTnLst>
                                </p:cTn>
                              </p:par>
                              <p:par>
                                <p:cTn id="44" presetID="9" presetClass="emph" presetSubtype="0" grpId="0" nodeType="withEffect">
                                  <p:stCondLst>
                                    <p:cond delay="0"/>
                                  </p:stCondLst>
                                  <p:childTnLst>
                                    <p:set>
                                      <p:cBhvr rctx="PPT">
                                        <p:cTn id="45" dur="indefinite"/>
                                        <p:tgtEl>
                                          <p:spTgt spid="17"/>
                                        </p:tgtEl>
                                        <p:attrNameLst>
                                          <p:attrName>style.opacity</p:attrName>
                                        </p:attrNameLst>
                                      </p:cBhvr>
                                      <p:to>
                                        <p:strVal val="0.25"/>
                                      </p:to>
                                    </p:set>
                                    <p:animEffect filter="image" prLst="opacity: 0.25">
                                      <p:cBhvr rctx="IE">
                                        <p:cTn id="46" dur="indefinite"/>
                                        <p:tgtEl>
                                          <p:spTgt spid="17"/>
                                        </p:tgtEl>
                                      </p:cBhvr>
                                    </p:animEffect>
                                  </p:childTnLst>
                                </p:cTn>
                              </p:par>
                              <p:par>
                                <p:cTn id="47" presetID="9" presetClass="emph" presetSubtype="0" grpId="0" nodeType="withEffect">
                                  <p:stCondLst>
                                    <p:cond delay="0"/>
                                  </p:stCondLst>
                                  <p:childTnLst>
                                    <p:set>
                                      <p:cBhvr rctx="PPT">
                                        <p:cTn id="48" dur="indefinite"/>
                                        <p:tgtEl>
                                          <p:spTgt spid="18"/>
                                        </p:tgtEl>
                                        <p:attrNameLst>
                                          <p:attrName>style.opacity</p:attrName>
                                        </p:attrNameLst>
                                      </p:cBhvr>
                                      <p:to>
                                        <p:strVal val="0.25"/>
                                      </p:to>
                                    </p:set>
                                    <p:animEffect filter="image" prLst="opacity: 0.25">
                                      <p:cBhvr rctx="IE">
                                        <p:cTn id="49" dur="indefinite"/>
                                        <p:tgtEl>
                                          <p:spTgt spid="18"/>
                                        </p:tgtEl>
                                      </p:cBhvr>
                                    </p:animEffect>
                                  </p:childTnLst>
                                </p:cTn>
                              </p:par>
                              <p:par>
                                <p:cTn id="50" presetID="9" presetClass="emph" presetSubtype="0" grpId="0" nodeType="withEffect">
                                  <p:stCondLst>
                                    <p:cond delay="0"/>
                                  </p:stCondLst>
                                  <p:childTnLst>
                                    <p:set>
                                      <p:cBhvr rctx="PPT">
                                        <p:cTn id="51" dur="indefinite"/>
                                        <p:tgtEl>
                                          <p:spTgt spid="19"/>
                                        </p:tgtEl>
                                        <p:attrNameLst>
                                          <p:attrName>style.opacity</p:attrName>
                                        </p:attrNameLst>
                                      </p:cBhvr>
                                      <p:to>
                                        <p:strVal val="0.25"/>
                                      </p:to>
                                    </p:set>
                                    <p:animEffect filter="image" prLst="opacity: 0.25">
                                      <p:cBhvr rctx="IE">
                                        <p:cTn id="52" dur="indefinite"/>
                                        <p:tgtEl>
                                          <p:spTgt spid="19"/>
                                        </p:tgtEl>
                                      </p:cBhvr>
                                    </p:animEffect>
                                  </p:childTnLst>
                                </p:cTn>
                              </p:par>
                            </p:childTnLst>
                          </p:cTn>
                        </p:par>
                        <p:par>
                          <p:cTn id="53" fill="hold">
                            <p:stCondLst>
                              <p:cond delay="0"/>
                            </p:stCondLst>
                            <p:childTnLst>
                              <p:par>
                                <p:cTn id="54" presetID="3" presetClass="emph" presetSubtype="2" fill="hold" nodeType="afterEffect">
                                  <p:stCondLst>
                                    <p:cond delay="0"/>
                                  </p:stCondLst>
                                  <p:childTnLst>
                                    <p:animClr clrSpc="rgb" dir="cw">
                                      <p:cBhvr override="childStyle">
                                        <p:cTn id="55" dur="1000" fill="hold"/>
                                        <p:tgtEl>
                                          <p:spTgt spid="11">
                                            <p:txEl>
                                              <p:pRg st="0" end="0"/>
                                            </p:txEl>
                                          </p:spTgt>
                                        </p:tgtEl>
                                        <p:attrNameLst>
                                          <p:attrName>style.color</p:attrName>
                                        </p:attrNameLst>
                                      </p:cBhvr>
                                      <p:to>
                                        <a:srgbClr val="F2BA54"/>
                                      </p:to>
                                    </p:animClr>
                                  </p:childTnLst>
                                </p:cTn>
                              </p:par>
                              <p:par>
                                <p:cTn id="56" presetID="3" presetClass="emph" presetSubtype="2" fill="hold" nodeType="withEffect">
                                  <p:stCondLst>
                                    <p:cond delay="0"/>
                                  </p:stCondLst>
                                  <p:childTnLst>
                                    <p:animClr clrSpc="rgb" dir="cw">
                                      <p:cBhvr override="childStyle">
                                        <p:cTn id="57" dur="1000" fill="hold"/>
                                        <p:tgtEl>
                                          <p:spTgt spid="8">
                                            <p:txEl>
                                              <p:pRg st="0" end="0"/>
                                            </p:txEl>
                                          </p:spTgt>
                                        </p:tgtEl>
                                        <p:attrNameLst>
                                          <p:attrName>style.color</p:attrName>
                                        </p:attrNameLst>
                                      </p:cBhvr>
                                      <p:to>
                                        <a:srgbClr val="F2BA54"/>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9" grpId="0"/>
      <p:bldP spid="10" grpId="0"/>
      <p:bldP spid="12" grpId="0"/>
      <p:bldP spid="13" grpId="0"/>
      <p:bldP spid="14" grpId="0"/>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977" y="1996225"/>
            <a:ext cx="7866042" cy="674653"/>
          </a:xfrm>
        </p:spPr>
        <p:txBody>
          <a:bodyPr/>
          <a:lstStyle/>
          <a:p>
            <a:r>
              <a:rPr lang="en-US" dirty="0" smtClean="0"/>
              <a:t>10 Myths about Deploying </a:t>
            </a:r>
            <a:br>
              <a:rPr lang="en-US" dirty="0" smtClean="0"/>
            </a:br>
            <a:r>
              <a:rPr lang="en-US" dirty="0" smtClean="0"/>
              <a:t>Office 365 Pro Plus</a:t>
            </a:r>
            <a:endParaRPr lang="en-US" dirty="0"/>
          </a:p>
        </p:txBody>
      </p:sp>
    </p:spTree>
    <p:extLst>
      <p:ext uri="{BB962C8B-B14F-4D97-AF65-F5344CB8AC3E}">
        <p14:creationId xmlns:p14="http://schemas.microsoft.com/office/powerpoint/2010/main" val="402698096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991" y="2010297"/>
            <a:ext cx="8741881" cy="674653"/>
          </a:xfrm>
        </p:spPr>
        <p:txBody>
          <a:bodyPr/>
          <a:lstStyle/>
          <a:p>
            <a:r>
              <a:rPr lang="en-US" dirty="0" smtClean="0"/>
              <a:t>Myth #1</a:t>
            </a:r>
            <a:endParaRPr lang="en-US" dirty="0"/>
          </a:p>
        </p:txBody>
      </p:sp>
      <p:sp>
        <p:nvSpPr>
          <p:cNvPr id="3" name="Text Placeholder 2"/>
          <p:cNvSpPr>
            <a:spLocks noGrp="1"/>
          </p:cNvSpPr>
          <p:nvPr>
            <p:ph type="body" sz="quarter" idx="10"/>
          </p:nvPr>
        </p:nvSpPr>
        <p:spPr>
          <a:xfrm>
            <a:off x="142729" y="2674533"/>
            <a:ext cx="8740142" cy="537415"/>
          </a:xfrm>
        </p:spPr>
        <p:txBody>
          <a:bodyPr/>
          <a:lstStyle/>
          <a:p>
            <a:r>
              <a:rPr lang="en-US" dirty="0" smtClean="0"/>
              <a:t>Office 365 Pro Plus is web only</a:t>
            </a:r>
            <a:endParaRPr lang="en-US" dirty="0"/>
          </a:p>
        </p:txBody>
      </p:sp>
    </p:spTree>
    <p:extLst>
      <p:ext uri="{BB962C8B-B14F-4D97-AF65-F5344CB8AC3E}">
        <p14:creationId xmlns:p14="http://schemas.microsoft.com/office/powerpoint/2010/main" val="426729511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04419_TechEd Aus 2014 Speaker PPT Template">
  <a:themeElements>
    <a:clrScheme name="Teched 2014_dark hyperlink">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9E4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 id="{B7FE9518-974F-47DC-B2FB-8DA685825519}" vid="{71F0AC58-1E80-4F52-B431-4D2A931C77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D899C120E4484B8CAD9B97FA6D2027" ma:contentTypeVersion="" ma:contentTypeDescription="Create a new document." ma:contentTypeScope="" ma:versionID="8b2b1118d7563a9ed8be750e0e319b59">
  <xsd:schema xmlns:xsd="http://www.w3.org/2001/XMLSchema" xmlns:xs="http://www.w3.org/2001/XMLSchema" xmlns:p="http://schemas.microsoft.com/office/2006/metadata/properties" targetNamespace="http://schemas.microsoft.com/office/2006/metadata/properties" ma:root="true" ma:fieldsID="f3e687d5f98ee29b9cfcc2ff24550dc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D5C2EF-3D46-4E8E-AA71-D1C645D18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104419_TechEd Aus 2014 Speaker PPT Template.potx</Template>
  <TotalTime>1023</TotalTime>
  <Words>4023</Words>
  <Application>Microsoft Office PowerPoint</Application>
  <PresentationFormat>On-screen Show (16:9)</PresentationFormat>
  <Paragraphs>349</Paragraphs>
  <Slides>35</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Consolas</vt:lpstr>
      <vt:lpstr>Segoe UI</vt:lpstr>
      <vt:lpstr>Segoe UI Light</vt:lpstr>
      <vt:lpstr>104419_TechEd Aus 2014 Speaker PPT Template</vt:lpstr>
      <vt:lpstr>PowerPoint Presentation</vt:lpstr>
      <vt:lpstr>Office 365 ProPlus:  Expanding Your Deployment Skills</vt:lpstr>
      <vt:lpstr>PowerPoint Presentation</vt:lpstr>
      <vt:lpstr>Why?</vt:lpstr>
      <vt:lpstr>PowerPoint Presentation</vt:lpstr>
      <vt:lpstr>PowerPoint Presentation</vt:lpstr>
      <vt:lpstr>PowerPoint Presentation</vt:lpstr>
      <vt:lpstr>10 Myths about Deploying  Office 365 Pro Plus</vt:lpstr>
      <vt:lpstr>Myth #1</vt:lpstr>
      <vt:lpstr>Myth #2</vt:lpstr>
      <vt:lpstr>Myth #3</vt:lpstr>
      <vt:lpstr>Office Deployment Tool</vt:lpstr>
      <vt:lpstr>PowerPoint Presentation</vt:lpstr>
      <vt:lpstr>PowerPoint Presentation</vt:lpstr>
      <vt:lpstr>Myth #4</vt:lpstr>
      <vt:lpstr>Deploying Office 365 ProPlus</vt:lpstr>
      <vt:lpstr>Myth #5</vt:lpstr>
      <vt:lpstr>PowerPoint Presentation</vt:lpstr>
      <vt:lpstr>Myth #6</vt:lpstr>
      <vt:lpstr>PowerPoint Presentation</vt:lpstr>
      <vt:lpstr>PowerPoint Presentation</vt:lpstr>
      <vt:lpstr>Myth #7</vt:lpstr>
      <vt:lpstr>Myth #8</vt:lpstr>
      <vt:lpstr>Group Policy Settings to Manage Updates</vt:lpstr>
      <vt:lpstr>Myth #9</vt:lpstr>
      <vt:lpstr>PowerPoint Presentation</vt:lpstr>
      <vt:lpstr>Myth #10</vt:lpstr>
      <vt:lpstr>Office 365 ProPlus Activation Activities</vt:lpstr>
      <vt:lpstr>PowerPoint Presentation</vt:lpstr>
      <vt:lpstr>Identity High-level architecture</vt:lpstr>
      <vt:lpstr>Where to go to find out more about identity</vt:lpstr>
      <vt:lpstr>Related content</vt:lpstr>
      <vt:lpstr>Track resources</vt:lpstr>
      <vt:lpstr>Microsoft Virtual Academy</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2013</dc:subject>
  <dc:creator>Wenwen Ni</dc:creator>
  <cp:keywords>TechEd 2013</cp:keywords>
  <dc:description>Template by: Jordan Cayabyab, Artitudes Design, Inc.
Formatting by: 
Audience Type: Internal/External</dc:description>
  <cp:lastModifiedBy>Sammi Hatfield (Adecco)</cp:lastModifiedBy>
  <cp:revision>89</cp:revision>
  <dcterms:created xsi:type="dcterms:W3CDTF">2013-04-23T17:53:56Z</dcterms:created>
  <dcterms:modified xsi:type="dcterms:W3CDTF">2014-10-07T06:34:29Z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0x010100BDD899C120E4484B8CAD9B97FA6D2027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