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4082" r:id="rId1"/>
  </p:sldMasterIdLst>
  <p:notesMasterIdLst>
    <p:notesMasterId r:id="rId61"/>
  </p:notesMasterIdLst>
  <p:handoutMasterIdLst>
    <p:handoutMasterId r:id="rId62"/>
  </p:handoutMasterIdLst>
  <p:sldIdLst>
    <p:sldId id="1135" r:id="rId2"/>
    <p:sldId id="1054" r:id="rId3"/>
    <p:sldId id="1246" r:id="rId4"/>
    <p:sldId id="1151" r:id="rId5"/>
    <p:sldId id="1152" r:id="rId6"/>
    <p:sldId id="1248" r:id="rId7"/>
    <p:sldId id="1249" r:id="rId8"/>
    <p:sldId id="1251" r:id="rId9"/>
    <p:sldId id="1250" r:id="rId10"/>
    <p:sldId id="1252" r:id="rId11"/>
    <p:sldId id="1305" r:id="rId12"/>
    <p:sldId id="1307" r:id="rId13"/>
    <p:sldId id="1256" r:id="rId14"/>
    <p:sldId id="1257" r:id="rId15"/>
    <p:sldId id="1258" r:id="rId16"/>
    <p:sldId id="1259" r:id="rId17"/>
    <p:sldId id="1262" r:id="rId18"/>
    <p:sldId id="1263" r:id="rId19"/>
    <p:sldId id="1265" r:id="rId20"/>
    <p:sldId id="1266" r:id="rId21"/>
    <p:sldId id="1268" r:id="rId22"/>
    <p:sldId id="1269" r:id="rId23"/>
    <p:sldId id="1267" r:id="rId24"/>
    <p:sldId id="1270" r:id="rId25"/>
    <p:sldId id="1271" r:id="rId26"/>
    <p:sldId id="1272" r:id="rId27"/>
    <p:sldId id="1261" r:id="rId28"/>
    <p:sldId id="1283" r:id="rId29"/>
    <p:sldId id="1273" r:id="rId30"/>
    <p:sldId id="1274" r:id="rId31"/>
    <p:sldId id="1275" r:id="rId32"/>
    <p:sldId id="1276" r:id="rId33"/>
    <p:sldId id="1278" r:id="rId34"/>
    <p:sldId id="1279" r:id="rId35"/>
    <p:sldId id="1282" r:id="rId36"/>
    <p:sldId id="1284" r:id="rId37"/>
    <p:sldId id="1285" r:id="rId38"/>
    <p:sldId id="1286" r:id="rId39"/>
    <p:sldId id="1303" r:id="rId40"/>
    <p:sldId id="1304" r:id="rId41"/>
    <p:sldId id="1287" r:id="rId42"/>
    <p:sldId id="1288" r:id="rId43"/>
    <p:sldId id="1289" r:id="rId44"/>
    <p:sldId id="1292" r:id="rId45"/>
    <p:sldId id="1290" r:id="rId46"/>
    <p:sldId id="1293" r:id="rId47"/>
    <p:sldId id="1294" r:id="rId48"/>
    <p:sldId id="1295" r:id="rId49"/>
    <p:sldId id="1296" r:id="rId50"/>
    <p:sldId id="1297" r:id="rId51"/>
    <p:sldId id="1298" r:id="rId52"/>
    <p:sldId id="1300" r:id="rId53"/>
    <p:sldId id="1301" r:id="rId54"/>
    <p:sldId id="1302" r:id="rId55"/>
    <p:sldId id="1308" r:id="rId56"/>
    <p:sldId id="1309" r:id="rId57"/>
    <p:sldId id="1150" r:id="rId58"/>
    <p:sldId id="1310" r:id="rId59"/>
    <p:sldId id="1076" r:id="rId60"/>
  </p:sldIdLst>
  <p:sldSz cx="12436475" cy="6994525"/>
  <p:notesSz cx="6858000" cy="9144000"/>
  <p:embeddedFontLst>
    <p:embeddedFont>
      <p:font typeface="Wingdings 2" panose="05020102010507070707" pitchFamily="18" charset="2"/>
      <p:regular r:id="rId63"/>
    </p:embeddedFont>
    <p:embeddedFont>
      <p:font typeface="Consolas" panose="020B0609020204030204" pitchFamily="49" charset="0"/>
      <p:regular r:id="rId64"/>
      <p:bold r:id="rId65"/>
      <p:italic r:id="rId66"/>
      <p:boldItalic r:id="rId67"/>
    </p:embeddedFont>
    <p:embeddedFont>
      <p:font typeface="Tahoma" panose="020B0604030504040204" pitchFamily="34" charset="0"/>
      <p:regular r:id="rId68"/>
      <p:bold r:id="rId69"/>
    </p:embeddedFont>
    <p:embeddedFont>
      <p:font typeface="Trebuchet MS" panose="020B0603020202020204" pitchFamily="3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Segoe UI Light" panose="020B0502040204020203" pitchFamily="34" charset="0"/>
      <p:regular r:id="rId78"/>
      <p:italic r:id="rId79"/>
    </p:embeddedFont>
    <p:embeddedFont>
      <p:font typeface="Segoe UI" panose="020B0502040204020203" pitchFamily="34" charset="0"/>
      <p:regular r:id="rId80"/>
      <p:bold r:id="rId81"/>
      <p:italic r:id="rId82"/>
      <p:boldItalic r:id="rId83"/>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246"/>
            <p14:sldId id="1151"/>
            <p14:sldId id="1152"/>
            <p14:sldId id="1248"/>
            <p14:sldId id="1249"/>
            <p14:sldId id="1251"/>
            <p14:sldId id="1250"/>
            <p14:sldId id="1252"/>
            <p14:sldId id="1305"/>
            <p14:sldId id="1307"/>
            <p14:sldId id="1256"/>
            <p14:sldId id="1257"/>
            <p14:sldId id="1258"/>
            <p14:sldId id="1259"/>
            <p14:sldId id="1262"/>
            <p14:sldId id="1263"/>
            <p14:sldId id="1265"/>
            <p14:sldId id="1266"/>
            <p14:sldId id="1268"/>
            <p14:sldId id="1269"/>
            <p14:sldId id="1267"/>
            <p14:sldId id="1270"/>
            <p14:sldId id="1271"/>
            <p14:sldId id="1272"/>
            <p14:sldId id="1261"/>
            <p14:sldId id="1283"/>
            <p14:sldId id="1273"/>
            <p14:sldId id="1274"/>
            <p14:sldId id="1275"/>
            <p14:sldId id="1276"/>
            <p14:sldId id="1278"/>
            <p14:sldId id="1279"/>
            <p14:sldId id="1282"/>
            <p14:sldId id="1284"/>
            <p14:sldId id="1285"/>
            <p14:sldId id="1286"/>
            <p14:sldId id="1303"/>
            <p14:sldId id="1304"/>
            <p14:sldId id="1287"/>
            <p14:sldId id="1288"/>
            <p14:sldId id="1289"/>
            <p14:sldId id="1292"/>
            <p14:sldId id="1290"/>
            <p14:sldId id="1293"/>
            <p14:sldId id="1294"/>
            <p14:sldId id="1295"/>
            <p14:sldId id="1296"/>
            <p14:sldId id="1297"/>
            <p14:sldId id="1298"/>
            <p14:sldId id="1300"/>
            <p14:sldId id="1301"/>
            <p14:sldId id="1302"/>
            <p14:sldId id="1308"/>
            <p14:sldId id="1309"/>
          </p14:sldIdLst>
        </p14:section>
        <p14:section name="Special content" id="{6925D2A1-AD53-4951-AB34-79DFA02CD676}">
          <p14:sldIdLst>
            <p14:sldId id="1150"/>
            <p14:sldId id="1310"/>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7DC"/>
    <a:srgbClr val="14171C"/>
    <a:srgbClr val="1C1D1F"/>
    <a:srgbClr val="4F6D31"/>
    <a:srgbClr val="6A5751"/>
    <a:srgbClr val="000000"/>
    <a:srgbClr val="A8000F"/>
    <a:srgbClr val="A0A8AD"/>
    <a:srgbClr val="FF0033"/>
    <a:srgbClr val="2A4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33" autoAdjust="0"/>
    <p:restoredTop sz="84520" autoAdjust="0"/>
  </p:normalViewPr>
  <p:slideViewPr>
    <p:cSldViewPr snapToGrid="0">
      <p:cViewPr varScale="1">
        <p:scale>
          <a:sx n="107" d="100"/>
          <a:sy n="107" d="100"/>
        </p:scale>
        <p:origin x="132" y="192"/>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22"/>
    </p:cViewPr>
  </p:sorterViewPr>
  <p:notesViewPr>
    <p:cSldViewPr snapToGrid="0" showGuides="1">
      <p:cViewPr>
        <p:scale>
          <a:sx n="41" d="100"/>
          <a:sy n="41" d="100"/>
        </p:scale>
        <p:origin x="-2952" y="-53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font" Target="fonts/font20.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4C95BB-F959-45BB-99BE-9C046E2C42A6}" type="doc">
      <dgm:prSet loTypeId="urn:microsoft.com/office/officeart/2005/8/layout/hList7" loCatId="list" qsTypeId="urn:microsoft.com/office/officeart/2005/8/quickstyle/3d1" qsCatId="3D" csTypeId="urn:microsoft.com/office/officeart/2005/8/colors/accent1_3" csCatId="accent1" phldr="1"/>
      <dgm:spPr/>
    </dgm:pt>
    <dgm:pt modelId="{C08B51AF-7FB4-4273-9C0A-B42792CBD5E3}">
      <dgm:prSet phldrT="[Text]" custT="1"/>
      <dgm:spPr/>
      <dgm:t>
        <a:bodyPr/>
        <a:lstStyle/>
        <a:p>
          <a:r>
            <a:rPr lang="en-GB" sz="2000" smtClean="0"/>
            <a:t>Threats to Individuals</a:t>
          </a:r>
          <a:endParaRPr lang="en-GB" sz="2000" dirty="0"/>
        </a:p>
      </dgm:t>
    </dgm:pt>
    <dgm:pt modelId="{73EEA2EE-6D79-45BA-91CC-1C673DF6A89E}" type="parTrans" cxnId="{A4177A79-164E-4254-ACA1-FE5F21EF34CF}">
      <dgm:prSet/>
      <dgm:spPr/>
      <dgm:t>
        <a:bodyPr/>
        <a:lstStyle/>
        <a:p>
          <a:endParaRPr lang="en-GB" sz="3200">
            <a:solidFill>
              <a:schemeClr val="bg1"/>
            </a:solidFill>
          </a:endParaRPr>
        </a:p>
      </dgm:t>
    </dgm:pt>
    <dgm:pt modelId="{1A41D56C-140C-442E-9857-D501E4AA2127}" type="sibTrans" cxnId="{A4177A79-164E-4254-ACA1-FE5F21EF34CF}">
      <dgm:prSet/>
      <dgm:spPr/>
      <dgm:t>
        <a:bodyPr/>
        <a:lstStyle/>
        <a:p>
          <a:endParaRPr lang="en-GB" sz="3200">
            <a:solidFill>
              <a:schemeClr val="bg1"/>
            </a:solidFill>
          </a:endParaRPr>
        </a:p>
      </dgm:t>
    </dgm:pt>
    <dgm:pt modelId="{AC84FA74-7B36-41D5-ADD9-AF33A4714380}">
      <dgm:prSet phldrT="[Text]" custT="1"/>
      <dgm:spPr/>
      <dgm:t>
        <a:bodyPr/>
        <a:lstStyle/>
        <a:p>
          <a:r>
            <a:rPr lang="en-GB" sz="2000" smtClean="0"/>
            <a:t>Threats to Computers</a:t>
          </a:r>
          <a:endParaRPr lang="en-GB" sz="2000" dirty="0"/>
        </a:p>
      </dgm:t>
    </dgm:pt>
    <dgm:pt modelId="{57244224-600D-40E3-ACE4-D1053617A124}" type="parTrans" cxnId="{6A43D565-4BD8-4FAD-A339-9919CD3B6ABD}">
      <dgm:prSet/>
      <dgm:spPr/>
      <dgm:t>
        <a:bodyPr/>
        <a:lstStyle/>
        <a:p>
          <a:endParaRPr lang="en-GB" sz="3200">
            <a:solidFill>
              <a:schemeClr val="bg1"/>
            </a:solidFill>
          </a:endParaRPr>
        </a:p>
      </dgm:t>
    </dgm:pt>
    <dgm:pt modelId="{5D14F27D-1776-4E62-8D4F-3B2CAFC15B85}" type="sibTrans" cxnId="{6A43D565-4BD8-4FAD-A339-9919CD3B6ABD}">
      <dgm:prSet/>
      <dgm:spPr/>
      <dgm:t>
        <a:bodyPr/>
        <a:lstStyle/>
        <a:p>
          <a:endParaRPr lang="en-GB" sz="3200">
            <a:solidFill>
              <a:schemeClr val="bg1"/>
            </a:solidFill>
          </a:endParaRPr>
        </a:p>
      </dgm:t>
    </dgm:pt>
    <dgm:pt modelId="{4CEB4143-2236-459A-AB7A-1724CABF27DD}">
      <dgm:prSet phldrT="[Text]" custT="1"/>
      <dgm:spPr/>
      <dgm:t>
        <a:bodyPr/>
        <a:lstStyle/>
        <a:p>
          <a:r>
            <a:rPr lang="en-US" sz="1400" smtClean="0"/>
            <a:t>Predators</a:t>
          </a:r>
          <a:endParaRPr lang="en-GB" sz="1400" dirty="0"/>
        </a:p>
      </dgm:t>
    </dgm:pt>
    <dgm:pt modelId="{D9685AB9-A21A-4112-8DD7-CE01324ACE66}" type="parTrans" cxnId="{EDE642DE-7943-4A20-ACA8-BE0C712BB425}">
      <dgm:prSet/>
      <dgm:spPr/>
      <dgm:t>
        <a:bodyPr/>
        <a:lstStyle/>
        <a:p>
          <a:endParaRPr lang="en-GB" sz="3200">
            <a:solidFill>
              <a:schemeClr val="bg1"/>
            </a:solidFill>
          </a:endParaRPr>
        </a:p>
      </dgm:t>
    </dgm:pt>
    <dgm:pt modelId="{60981E63-C4CD-4C20-973D-14A9348B7387}" type="sibTrans" cxnId="{EDE642DE-7943-4A20-ACA8-BE0C712BB425}">
      <dgm:prSet/>
      <dgm:spPr/>
      <dgm:t>
        <a:bodyPr/>
        <a:lstStyle/>
        <a:p>
          <a:endParaRPr lang="en-GB" sz="3200">
            <a:solidFill>
              <a:schemeClr val="bg1"/>
            </a:solidFill>
          </a:endParaRPr>
        </a:p>
      </dgm:t>
    </dgm:pt>
    <dgm:pt modelId="{1AE0BE10-305D-4BEA-BFAC-928D49B874F4}">
      <dgm:prSet phldrT="[Text]" custT="1"/>
      <dgm:spPr/>
      <dgm:t>
        <a:bodyPr/>
        <a:lstStyle/>
        <a:p>
          <a:r>
            <a:rPr lang="en-US" sz="1400" smtClean="0"/>
            <a:t>Cyberbullies </a:t>
          </a:r>
          <a:endParaRPr lang="en-US" sz="1400" dirty="0" smtClean="0"/>
        </a:p>
      </dgm:t>
    </dgm:pt>
    <dgm:pt modelId="{F4D6FA5F-34B2-487A-BBAD-C08A8C054ACD}" type="parTrans" cxnId="{916CE3D9-976B-402B-9B5E-815FDAFD18AF}">
      <dgm:prSet/>
      <dgm:spPr/>
      <dgm:t>
        <a:bodyPr/>
        <a:lstStyle/>
        <a:p>
          <a:endParaRPr lang="en-GB" sz="3200">
            <a:solidFill>
              <a:schemeClr val="bg1"/>
            </a:solidFill>
          </a:endParaRPr>
        </a:p>
      </dgm:t>
    </dgm:pt>
    <dgm:pt modelId="{77E4C84C-9561-4C65-B536-EB9DFA3CF43F}" type="sibTrans" cxnId="{916CE3D9-976B-402B-9B5E-815FDAFD18AF}">
      <dgm:prSet/>
      <dgm:spPr/>
      <dgm:t>
        <a:bodyPr/>
        <a:lstStyle/>
        <a:p>
          <a:endParaRPr lang="en-GB" sz="3200">
            <a:solidFill>
              <a:schemeClr val="bg1"/>
            </a:solidFill>
          </a:endParaRPr>
        </a:p>
      </dgm:t>
    </dgm:pt>
    <dgm:pt modelId="{90AA3B6B-8A79-4885-9524-3F9FBEDF5993}">
      <dgm:prSet phldrT="[Text]" custT="1"/>
      <dgm:spPr/>
      <dgm:t>
        <a:bodyPr/>
        <a:lstStyle/>
        <a:p>
          <a:r>
            <a:rPr lang="en-US" sz="1400" smtClean="0"/>
            <a:t>Trolls</a:t>
          </a:r>
          <a:endParaRPr lang="en-US" sz="1400" dirty="0"/>
        </a:p>
      </dgm:t>
    </dgm:pt>
    <dgm:pt modelId="{9DEA02ED-5127-4CEE-BB25-CD5CDC9A5F3C}" type="parTrans" cxnId="{EF4FAA24-C4FE-47C8-B79F-EC78BF5264F2}">
      <dgm:prSet/>
      <dgm:spPr/>
      <dgm:t>
        <a:bodyPr/>
        <a:lstStyle/>
        <a:p>
          <a:endParaRPr lang="en-GB" sz="3200">
            <a:solidFill>
              <a:schemeClr val="bg1"/>
            </a:solidFill>
          </a:endParaRPr>
        </a:p>
      </dgm:t>
    </dgm:pt>
    <dgm:pt modelId="{4B5DBA3C-C504-4B19-B2F4-D2361CB97AC8}" type="sibTrans" cxnId="{EF4FAA24-C4FE-47C8-B79F-EC78BF5264F2}">
      <dgm:prSet/>
      <dgm:spPr/>
      <dgm:t>
        <a:bodyPr/>
        <a:lstStyle/>
        <a:p>
          <a:endParaRPr lang="en-GB" sz="3200">
            <a:solidFill>
              <a:schemeClr val="bg1"/>
            </a:solidFill>
          </a:endParaRPr>
        </a:p>
      </dgm:t>
    </dgm:pt>
    <dgm:pt modelId="{624CD88B-6D02-4A78-9A17-1D35C2EDC1B1}">
      <dgm:prSet phldrT="[Text]" custT="1"/>
      <dgm:spPr/>
      <dgm:t>
        <a:bodyPr/>
        <a:lstStyle/>
        <a:p>
          <a:r>
            <a:rPr lang="en-US" sz="1400" smtClean="0"/>
            <a:t>File-sharing abuses</a:t>
          </a:r>
          <a:endParaRPr lang="en-US" sz="1400" dirty="0"/>
        </a:p>
      </dgm:t>
    </dgm:pt>
    <dgm:pt modelId="{D458B274-6683-444E-AFE7-1D910547A7F2}" type="parTrans" cxnId="{9237FB95-AAE4-4782-A035-E972BC25A8C0}">
      <dgm:prSet/>
      <dgm:spPr/>
      <dgm:t>
        <a:bodyPr/>
        <a:lstStyle/>
        <a:p>
          <a:endParaRPr lang="en-GB" sz="3200">
            <a:solidFill>
              <a:schemeClr val="bg1"/>
            </a:solidFill>
          </a:endParaRPr>
        </a:p>
      </dgm:t>
    </dgm:pt>
    <dgm:pt modelId="{9E4008A5-ABC0-4A50-A4E4-51FB415CF9A0}" type="sibTrans" cxnId="{9237FB95-AAE4-4782-A035-E972BC25A8C0}">
      <dgm:prSet/>
      <dgm:spPr/>
      <dgm:t>
        <a:bodyPr/>
        <a:lstStyle/>
        <a:p>
          <a:endParaRPr lang="en-GB" sz="3200">
            <a:solidFill>
              <a:schemeClr val="bg1"/>
            </a:solidFill>
          </a:endParaRPr>
        </a:p>
      </dgm:t>
    </dgm:pt>
    <dgm:pt modelId="{FE3E9857-DEA4-4316-A2DF-B74774082EB8}">
      <dgm:prSet phldrT="[Text]" custT="1"/>
      <dgm:spPr/>
      <dgm:t>
        <a:bodyPr/>
        <a:lstStyle/>
        <a:p>
          <a:r>
            <a:rPr lang="en-US" sz="1400" smtClean="0"/>
            <a:t>Invasion of privacy</a:t>
          </a:r>
          <a:endParaRPr lang="en-US" sz="1400" dirty="0"/>
        </a:p>
      </dgm:t>
    </dgm:pt>
    <dgm:pt modelId="{456424D9-1C46-479D-BBD5-CDE4346CBF28}" type="parTrans" cxnId="{DB0A1B2F-D38A-428D-9F04-65B5C02CF22C}">
      <dgm:prSet/>
      <dgm:spPr/>
      <dgm:t>
        <a:bodyPr/>
        <a:lstStyle/>
        <a:p>
          <a:endParaRPr lang="en-GB" sz="3200">
            <a:solidFill>
              <a:schemeClr val="bg1"/>
            </a:solidFill>
          </a:endParaRPr>
        </a:p>
      </dgm:t>
    </dgm:pt>
    <dgm:pt modelId="{7B72BB43-791F-4CA9-9837-BF831B9BFD93}" type="sibTrans" cxnId="{DB0A1B2F-D38A-428D-9F04-65B5C02CF22C}">
      <dgm:prSet/>
      <dgm:spPr/>
      <dgm:t>
        <a:bodyPr/>
        <a:lstStyle/>
        <a:p>
          <a:endParaRPr lang="en-GB" sz="3200">
            <a:solidFill>
              <a:schemeClr val="bg1"/>
            </a:solidFill>
          </a:endParaRPr>
        </a:p>
      </dgm:t>
    </dgm:pt>
    <dgm:pt modelId="{09812CF8-5345-4379-866D-C167D960CE4E}">
      <dgm:prSet phldrT="[Text]" custT="1"/>
      <dgm:spPr/>
      <dgm:t>
        <a:bodyPr/>
        <a:lstStyle/>
        <a:p>
          <a:r>
            <a:rPr lang="en-US" sz="1400" smtClean="0"/>
            <a:t>Disturbing content </a:t>
          </a:r>
          <a:endParaRPr lang="en-US" sz="1400" dirty="0"/>
        </a:p>
      </dgm:t>
    </dgm:pt>
    <dgm:pt modelId="{CFEF10C3-B76B-4049-A9DD-4F31578B664D}" type="parTrans" cxnId="{D2BB5E89-2203-48E1-866A-5F92647DDA5A}">
      <dgm:prSet/>
      <dgm:spPr/>
      <dgm:t>
        <a:bodyPr/>
        <a:lstStyle/>
        <a:p>
          <a:endParaRPr lang="en-GB" sz="3200">
            <a:solidFill>
              <a:schemeClr val="bg1"/>
            </a:solidFill>
          </a:endParaRPr>
        </a:p>
      </dgm:t>
    </dgm:pt>
    <dgm:pt modelId="{3FF87AD6-86DB-4D36-BF1A-4E6140C2E501}" type="sibTrans" cxnId="{D2BB5E89-2203-48E1-866A-5F92647DDA5A}">
      <dgm:prSet/>
      <dgm:spPr/>
      <dgm:t>
        <a:bodyPr/>
        <a:lstStyle/>
        <a:p>
          <a:endParaRPr lang="en-GB" sz="3200">
            <a:solidFill>
              <a:schemeClr val="bg1"/>
            </a:solidFill>
          </a:endParaRPr>
        </a:p>
      </dgm:t>
    </dgm:pt>
    <dgm:pt modelId="{A7F971DA-BA0A-41E5-B368-FDF442BC3928}">
      <dgm:prSet phldrT="[Text]" custT="1"/>
      <dgm:spPr/>
      <dgm:t>
        <a:bodyPr/>
        <a:lstStyle/>
        <a:p>
          <a:r>
            <a:rPr lang="en-GB" sz="2000" smtClean="0"/>
            <a:t>Threats to Personal Safety</a:t>
          </a:r>
          <a:endParaRPr lang="en-GB" sz="2000" dirty="0" smtClean="0"/>
        </a:p>
      </dgm:t>
    </dgm:pt>
    <dgm:pt modelId="{6995457D-61FE-46F4-945F-14BB2552C0E3}" type="parTrans" cxnId="{7E28D3DD-8F4E-4887-8A68-5EB9692D422B}">
      <dgm:prSet/>
      <dgm:spPr/>
      <dgm:t>
        <a:bodyPr/>
        <a:lstStyle/>
        <a:p>
          <a:endParaRPr lang="en-GB" sz="3200">
            <a:solidFill>
              <a:schemeClr val="bg1"/>
            </a:solidFill>
          </a:endParaRPr>
        </a:p>
      </dgm:t>
    </dgm:pt>
    <dgm:pt modelId="{88CDE132-1AE8-4985-B739-E9AA3BF151D7}" type="sibTrans" cxnId="{7E28D3DD-8F4E-4887-8A68-5EB9692D422B}">
      <dgm:prSet/>
      <dgm:spPr/>
      <dgm:t>
        <a:bodyPr/>
        <a:lstStyle/>
        <a:p>
          <a:endParaRPr lang="en-GB" sz="3200">
            <a:solidFill>
              <a:schemeClr val="bg1"/>
            </a:solidFill>
          </a:endParaRPr>
        </a:p>
      </dgm:t>
    </dgm:pt>
    <dgm:pt modelId="{34B02E59-AAF0-4C74-A3B8-21EFFF96AA3B}">
      <dgm:prSet phldrT="[Text]" custT="1"/>
      <dgm:spPr/>
      <dgm:t>
        <a:bodyPr/>
        <a:lstStyle/>
        <a:p>
          <a:r>
            <a:rPr lang="en-US" sz="1400" smtClean="0"/>
            <a:t>Spam </a:t>
          </a:r>
          <a:endParaRPr lang="en-GB" sz="1400" dirty="0" smtClean="0"/>
        </a:p>
      </dgm:t>
    </dgm:pt>
    <dgm:pt modelId="{7B40076C-7C9C-4200-9B4E-EAF97B7D0FE0}" type="parTrans" cxnId="{EBB48B04-855A-4C64-B664-8DAE638BA6DB}">
      <dgm:prSet/>
      <dgm:spPr/>
      <dgm:t>
        <a:bodyPr/>
        <a:lstStyle/>
        <a:p>
          <a:endParaRPr lang="en-GB" sz="3200">
            <a:solidFill>
              <a:schemeClr val="bg1"/>
            </a:solidFill>
          </a:endParaRPr>
        </a:p>
      </dgm:t>
    </dgm:pt>
    <dgm:pt modelId="{A26C3A14-318B-493B-B5EC-B38557F56B77}" type="sibTrans" cxnId="{EBB48B04-855A-4C64-B664-8DAE638BA6DB}">
      <dgm:prSet/>
      <dgm:spPr/>
      <dgm:t>
        <a:bodyPr/>
        <a:lstStyle/>
        <a:p>
          <a:endParaRPr lang="en-GB" sz="3200">
            <a:solidFill>
              <a:schemeClr val="bg1"/>
            </a:solidFill>
          </a:endParaRPr>
        </a:p>
      </dgm:t>
    </dgm:pt>
    <dgm:pt modelId="{791CFD6E-9CCD-4F67-ACB4-4608B465A07F}">
      <dgm:prSet custT="1"/>
      <dgm:spPr/>
      <dgm:t>
        <a:bodyPr/>
        <a:lstStyle/>
        <a:p>
          <a:r>
            <a:rPr lang="en-US" sz="1400" smtClean="0"/>
            <a:t>Online fraud and phishing</a:t>
          </a:r>
          <a:endParaRPr lang="en-US" sz="1400" dirty="0"/>
        </a:p>
      </dgm:t>
    </dgm:pt>
    <dgm:pt modelId="{716DF148-F97E-4B9F-BBE0-E403514D1F5D}" type="parTrans" cxnId="{A1AB5D2A-AEB9-4F6C-8CE4-C90EABA4C76B}">
      <dgm:prSet/>
      <dgm:spPr/>
      <dgm:t>
        <a:bodyPr/>
        <a:lstStyle/>
        <a:p>
          <a:endParaRPr lang="en-GB" sz="3200">
            <a:solidFill>
              <a:schemeClr val="bg1"/>
            </a:solidFill>
          </a:endParaRPr>
        </a:p>
      </dgm:t>
    </dgm:pt>
    <dgm:pt modelId="{E83B0430-2DE8-468E-B0CF-7C8A929AC646}" type="sibTrans" cxnId="{A1AB5D2A-AEB9-4F6C-8CE4-C90EABA4C76B}">
      <dgm:prSet/>
      <dgm:spPr/>
      <dgm:t>
        <a:bodyPr/>
        <a:lstStyle/>
        <a:p>
          <a:endParaRPr lang="en-GB" sz="3200">
            <a:solidFill>
              <a:schemeClr val="bg1"/>
            </a:solidFill>
          </a:endParaRPr>
        </a:p>
      </dgm:t>
    </dgm:pt>
    <dgm:pt modelId="{DEE45919-45B7-46C4-BF4F-1C1DB9CEEA60}">
      <dgm:prSet custT="1"/>
      <dgm:spPr/>
      <dgm:t>
        <a:bodyPr/>
        <a:lstStyle/>
        <a:p>
          <a:r>
            <a:rPr lang="en-US" sz="1400" smtClean="0"/>
            <a:t>Hoaxes </a:t>
          </a:r>
          <a:endParaRPr lang="en-US" sz="1400" dirty="0"/>
        </a:p>
      </dgm:t>
    </dgm:pt>
    <dgm:pt modelId="{DFA62D0B-109F-4425-B2C6-14D445E7A027}" type="parTrans" cxnId="{810D8D40-F2DE-4D83-9B84-3A0576D3D301}">
      <dgm:prSet/>
      <dgm:spPr/>
      <dgm:t>
        <a:bodyPr/>
        <a:lstStyle/>
        <a:p>
          <a:endParaRPr lang="en-GB" sz="3200">
            <a:solidFill>
              <a:schemeClr val="bg1"/>
            </a:solidFill>
          </a:endParaRPr>
        </a:p>
      </dgm:t>
    </dgm:pt>
    <dgm:pt modelId="{5006F69C-790E-440E-B798-7778E67A94DA}" type="sibTrans" cxnId="{810D8D40-F2DE-4D83-9B84-3A0576D3D301}">
      <dgm:prSet/>
      <dgm:spPr/>
      <dgm:t>
        <a:bodyPr/>
        <a:lstStyle/>
        <a:p>
          <a:endParaRPr lang="en-GB" sz="3200">
            <a:solidFill>
              <a:schemeClr val="bg1"/>
            </a:solidFill>
          </a:endParaRPr>
        </a:p>
      </dgm:t>
    </dgm:pt>
    <dgm:pt modelId="{A8D7C9B1-BDA9-4996-9575-173ED1C5A9E0}">
      <dgm:prSet custT="1"/>
      <dgm:spPr/>
      <dgm:t>
        <a:bodyPr/>
        <a:lstStyle/>
        <a:p>
          <a:r>
            <a:rPr lang="en-US" sz="1400" smtClean="0"/>
            <a:t>Identity theft</a:t>
          </a:r>
          <a:endParaRPr lang="en-US" sz="1400" dirty="0"/>
        </a:p>
      </dgm:t>
    </dgm:pt>
    <dgm:pt modelId="{8EB374EF-C685-4172-BFC5-25A2FBD43FDF}" type="parTrans" cxnId="{AB3B12C9-8D90-4CA6-A8A0-EA2000CB572D}">
      <dgm:prSet/>
      <dgm:spPr/>
      <dgm:t>
        <a:bodyPr/>
        <a:lstStyle/>
        <a:p>
          <a:endParaRPr lang="en-GB" sz="3200">
            <a:solidFill>
              <a:schemeClr val="bg1"/>
            </a:solidFill>
          </a:endParaRPr>
        </a:p>
      </dgm:t>
    </dgm:pt>
    <dgm:pt modelId="{0CAE5D91-1203-4A10-8B61-3C0E0E24AB14}" type="sibTrans" cxnId="{AB3B12C9-8D90-4CA6-A8A0-EA2000CB572D}">
      <dgm:prSet/>
      <dgm:spPr/>
      <dgm:t>
        <a:bodyPr/>
        <a:lstStyle/>
        <a:p>
          <a:endParaRPr lang="en-GB" sz="3200">
            <a:solidFill>
              <a:schemeClr val="bg1"/>
            </a:solidFill>
          </a:endParaRPr>
        </a:p>
      </dgm:t>
    </dgm:pt>
    <dgm:pt modelId="{1BC3B0E0-A618-4C85-9749-4F16EAA21B76}">
      <dgm:prSet phldrT="[Text]" custT="1"/>
      <dgm:spPr/>
      <dgm:t>
        <a:bodyPr/>
        <a:lstStyle/>
        <a:p>
          <a:r>
            <a:rPr lang="en-US" sz="1400" smtClean="0"/>
            <a:t>Viruses </a:t>
          </a:r>
          <a:endParaRPr lang="en-GB" sz="1400" dirty="0"/>
        </a:p>
      </dgm:t>
    </dgm:pt>
    <dgm:pt modelId="{9B091805-A874-46C1-AECB-5930116D6C4D}" type="parTrans" cxnId="{FD8ED0CF-42A3-441F-B6B8-E0BA83C26D0C}">
      <dgm:prSet/>
      <dgm:spPr/>
      <dgm:t>
        <a:bodyPr/>
        <a:lstStyle/>
        <a:p>
          <a:endParaRPr lang="en-GB" sz="3200">
            <a:solidFill>
              <a:schemeClr val="bg1"/>
            </a:solidFill>
          </a:endParaRPr>
        </a:p>
      </dgm:t>
    </dgm:pt>
    <dgm:pt modelId="{3F745966-D407-47BC-9056-5D47477D79A7}" type="sibTrans" cxnId="{FD8ED0CF-42A3-441F-B6B8-E0BA83C26D0C}">
      <dgm:prSet/>
      <dgm:spPr/>
      <dgm:t>
        <a:bodyPr/>
        <a:lstStyle/>
        <a:p>
          <a:endParaRPr lang="en-GB" sz="3200">
            <a:solidFill>
              <a:schemeClr val="bg1"/>
            </a:solidFill>
          </a:endParaRPr>
        </a:p>
      </dgm:t>
    </dgm:pt>
    <dgm:pt modelId="{4C575E3B-CAA2-41DB-AB1D-9DDBFD8554A7}">
      <dgm:prSet custT="1"/>
      <dgm:spPr/>
      <dgm:t>
        <a:bodyPr/>
        <a:lstStyle/>
        <a:p>
          <a:r>
            <a:rPr lang="en-US" sz="1400" smtClean="0"/>
            <a:t>Worms </a:t>
          </a:r>
          <a:endParaRPr lang="en-US" sz="1400" dirty="0"/>
        </a:p>
      </dgm:t>
    </dgm:pt>
    <dgm:pt modelId="{9E8384B1-5C4F-4C88-8191-A2C426C19BDC}" type="parTrans" cxnId="{5FE673F0-0CA5-4412-AA00-49B879C5D4E8}">
      <dgm:prSet/>
      <dgm:spPr/>
      <dgm:t>
        <a:bodyPr/>
        <a:lstStyle/>
        <a:p>
          <a:endParaRPr lang="en-GB" sz="3200">
            <a:solidFill>
              <a:schemeClr val="bg1"/>
            </a:solidFill>
          </a:endParaRPr>
        </a:p>
      </dgm:t>
    </dgm:pt>
    <dgm:pt modelId="{A05D4167-FE39-4E03-AA97-CCE8D63178B8}" type="sibTrans" cxnId="{5FE673F0-0CA5-4412-AA00-49B879C5D4E8}">
      <dgm:prSet/>
      <dgm:spPr/>
      <dgm:t>
        <a:bodyPr/>
        <a:lstStyle/>
        <a:p>
          <a:endParaRPr lang="en-GB" sz="3200">
            <a:solidFill>
              <a:schemeClr val="bg1"/>
            </a:solidFill>
          </a:endParaRPr>
        </a:p>
      </dgm:t>
    </dgm:pt>
    <dgm:pt modelId="{1B3D85A3-4309-4674-A5EE-2390C12F31BB}">
      <dgm:prSet custT="1"/>
      <dgm:spPr/>
      <dgm:t>
        <a:bodyPr/>
        <a:lstStyle/>
        <a:p>
          <a:r>
            <a:rPr lang="en-US" sz="1400" smtClean="0"/>
            <a:t>Trojans</a:t>
          </a:r>
          <a:endParaRPr lang="en-US" sz="1400" dirty="0"/>
        </a:p>
      </dgm:t>
    </dgm:pt>
    <dgm:pt modelId="{EEFF117D-1374-422F-80CF-57147513F449}" type="parTrans" cxnId="{A5C6F930-F2B1-4AEE-AF95-46833D1A8D7F}">
      <dgm:prSet/>
      <dgm:spPr/>
      <dgm:t>
        <a:bodyPr/>
        <a:lstStyle/>
        <a:p>
          <a:endParaRPr lang="en-GB" sz="3200">
            <a:solidFill>
              <a:schemeClr val="bg1"/>
            </a:solidFill>
          </a:endParaRPr>
        </a:p>
      </dgm:t>
    </dgm:pt>
    <dgm:pt modelId="{FC5A0064-5C27-4E6A-B0E6-92F4A9D99EF8}" type="sibTrans" cxnId="{A5C6F930-F2B1-4AEE-AF95-46833D1A8D7F}">
      <dgm:prSet/>
      <dgm:spPr/>
      <dgm:t>
        <a:bodyPr/>
        <a:lstStyle/>
        <a:p>
          <a:endParaRPr lang="en-GB" sz="3200">
            <a:solidFill>
              <a:schemeClr val="bg1"/>
            </a:solidFill>
          </a:endParaRPr>
        </a:p>
      </dgm:t>
    </dgm:pt>
    <dgm:pt modelId="{ABF75EF8-B246-4206-8213-306AE82FB1FD}">
      <dgm:prSet custT="1"/>
      <dgm:spPr/>
      <dgm:t>
        <a:bodyPr/>
        <a:lstStyle/>
        <a:p>
          <a:r>
            <a:rPr lang="en-US" sz="1400" smtClean="0"/>
            <a:t>Spyware </a:t>
          </a:r>
          <a:endParaRPr lang="en-US" sz="1400" dirty="0"/>
        </a:p>
      </dgm:t>
    </dgm:pt>
    <dgm:pt modelId="{AC287B56-1CAD-4AFF-B517-54ED816EEBA6}" type="parTrans" cxnId="{C84BE91E-1346-450F-9934-E9972059C175}">
      <dgm:prSet/>
      <dgm:spPr/>
      <dgm:t>
        <a:bodyPr/>
        <a:lstStyle/>
        <a:p>
          <a:endParaRPr lang="en-GB" sz="3200">
            <a:solidFill>
              <a:schemeClr val="bg1"/>
            </a:solidFill>
          </a:endParaRPr>
        </a:p>
      </dgm:t>
    </dgm:pt>
    <dgm:pt modelId="{3E5975A7-8773-4D46-AFB4-64A05D2601DD}" type="sibTrans" cxnId="{C84BE91E-1346-450F-9934-E9972059C175}">
      <dgm:prSet/>
      <dgm:spPr/>
      <dgm:t>
        <a:bodyPr/>
        <a:lstStyle/>
        <a:p>
          <a:endParaRPr lang="en-GB" sz="3200">
            <a:solidFill>
              <a:schemeClr val="bg1"/>
            </a:solidFill>
          </a:endParaRPr>
        </a:p>
      </dgm:t>
    </dgm:pt>
    <dgm:pt modelId="{900F7102-295B-465D-ACC2-3B035241FCAB}" type="pres">
      <dgm:prSet presAssocID="{804C95BB-F959-45BB-99BE-9C046E2C42A6}" presName="Name0" presStyleCnt="0">
        <dgm:presLayoutVars>
          <dgm:dir/>
          <dgm:resizeHandles val="exact"/>
        </dgm:presLayoutVars>
      </dgm:prSet>
      <dgm:spPr/>
    </dgm:pt>
    <dgm:pt modelId="{C28F167D-CA70-48BF-ACC0-8BD9A3817BD4}" type="pres">
      <dgm:prSet presAssocID="{804C95BB-F959-45BB-99BE-9C046E2C42A6}" presName="fgShape" presStyleLbl="fgShp" presStyleIdx="0" presStyleCnt="1" custLinFactNeighborX="263" custLinFactNeighborY="30769"/>
      <dgm:spPr/>
    </dgm:pt>
    <dgm:pt modelId="{E2AD96FB-CC8B-460C-8DC0-9AA327636A4F}" type="pres">
      <dgm:prSet presAssocID="{804C95BB-F959-45BB-99BE-9C046E2C42A6}" presName="linComp" presStyleCnt="0"/>
      <dgm:spPr/>
    </dgm:pt>
    <dgm:pt modelId="{04232BCB-DAFD-4CC8-84C5-BB24FA84DA8D}" type="pres">
      <dgm:prSet presAssocID="{C08B51AF-7FB4-4273-9C0A-B42792CBD5E3}" presName="compNode" presStyleCnt="0"/>
      <dgm:spPr/>
    </dgm:pt>
    <dgm:pt modelId="{476CF2A2-DE0A-484D-8BAB-1165A7C581BF}" type="pres">
      <dgm:prSet presAssocID="{C08B51AF-7FB4-4273-9C0A-B42792CBD5E3}" presName="bkgdShape" presStyleLbl="node1" presStyleIdx="0" presStyleCnt="3" custLinFactNeighborX="-39025"/>
      <dgm:spPr/>
      <dgm:t>
        <a:bodyPr/>
        <a:lstStyle/>
        <a:p>
          <a:endParaRPr lang="en-GB"/>
        </a:p>
      </dgm:t>
    </dgm:pt>
    <dgm:pt modelId="{DDD8CE26-D43D-42F1-B630-513760EF899A}" type="pres">
      <dgm:prSet presAssocID="{C08B51AF-7FB4-4273-9C0A-B42792CBD5E3}" presName="nodeTx" presStyleLbl="node1" presStyleIdx="0" presStyleCnt="3">
        <dgm:presLayoutVars>
          <dgm:bulletEnabled val="1"/>
        </dgm:presLayoutVars>
      </dgm:prSet>
      <dgm:spPr/>
      <dgm:t>
        <a:bodyPr/>
        <a:lstStyle/>
        <a:p>
          <a:endParaRPr lang="en-GB"/>
        </a:p>
      </dgm:t>
    </dgm:pt>
    <dgm:pt modelId="{1012B2C4-5090-48A0-B146-C1555295A94E}" type="pres">
      <dgm:prSet presAssocID="{C08B51AF-7FB4-4273-9C0A-B42792CBD5E3}" presName="invisiNode" presStyleLbl="node1" presStyleIdx="0" presStyleCnt="3"/>
      <dgm:spPr/>
    </dgm:pt>
    <dgm:pt modelId="{EB71052A-99EB-4CD7-9587-4330C8875279}" type="pres">
      <dgm:prSet presAssocID="{C08B51AF-7FB4-4273-9C0A-B42792CBD5E3}" presName="imagNode" presStyleLbl="fgImgPlace1" presStyleIdx="0" presStyleCnt="3"/>
      <dgm:spPr>
        <a:blipFill rotWithShape="1">
          <a:blip xmlns:r="http://schemas.openxmlformats.org/officeDocument/2006/relationships" r:embed="rId1"/>
          <a:stretch>
            <a:fillRect/>
          </a:stretch>
        </a:blipFill>
      </dgm:spPr>
    </dgm:pt>
    <dgm:pt modelId="{2C6B0D2B-417E-48E3-9EDC-78D684F77F54}" type="pres">
      <dgm:prSet presAssocID="{1A41D56C-140C-442E-9857-D501E4AA2127}" presName="sibTrans" presStyleLbl="sibTrans2D1" presStyleIdx="0" presStyleCnt="0"/>
      <dgm:spPr/>
      <dgm:t>
        <a:bodyPr/>
        <a:lstStyle/>
        <a:p>
          <a:endParaRPr lang="en-GB"/>
        </a:p>
      </dgm:t>
    </dgm:pt>
    <dgm:pt modelId="{2C59B547-6709-4E8E-969B-A17C7835186A}" type="pres">
      <dgm:prSet presAssocID="{A7F971DA-BA0A-41E5-B368-FDF442BC3928}" presName="compNode" presStyleCnt="0"/>
      <dgm:spPr/>
    </dgm:pt>
    <dgm:pt modelId="{87304C46-0D7A-4897-B827-6AE561DAE96C}" type="pres">
      <dgm:prSet presAssocID="{A7F971DA-BA0A-41E5-B368-FDF442BC3928}" presName="bkgdShape" presStyleLbl="node1" presStyleIdx="1" presStyleCnt="3"/>
      <dgm:spPr/>
      <dgm:t>
        <a:bodyPr/>
        <a:lstStyle/>
        <a:p>
          <a:endParaRPr lang="en-GB"/>
        </a:p>
      </dgm:t>
    </dgm:pt>
    <dgm:pt modelId="{7FB7EC5B-04A2-48C7-A04E-85F44F14F230}" type="pres">
      <dgm:prSet presAssocID="{A7F971DA-BA0A-41E5-B368-FDF442BC3928}" presName="nodeTx" presStyleLbl="node1" presStyleIdx="1" presStyleCnt="3">
        <dgm:presLayoutVars>
          <dgm:bulletEnabled val="1"/>
        </dgm:presLayoutVars>
      </dgm:prSet>
      <dgm:spPr/>
      <dgm:t>
        <a:bodyPr/>
        <a:lstStyle/>
        <a:p>
          <a:endParaRPr lang="en-GB"/>
        </a:p>
      </dgm:t>
    </dgm:pt>
    <dgm:pt modelId="{51FFCACC-2DD2-472C-A228-C2B13C0BF9DA}" type="pres">
      <dgm:prSet presAssocID="{A7F971DA-BA0A-41E5-B368-FDF442BC3928}" presName="invisiNode" presStyleLbl="node1" presStyleIdx="1" presStyleCnt="3"/>
      <dgm:spPr/>
    </dgm:pt>
    <dgm:pt modelId="{15140394-69ED-413B-A5CA-4E25AC2619D6}" type="pres">
      <dgm:prSet presAssocID="{A7F971DA-BA0A-41E5-B368-FDF442BC3928}" presName="imagNode" presStyleLbl="fgImgPlace1" presStyleIdx="1" presStyleCnt="3"/>
      <dgm:spPr>
        <a:blipFill rotWithShape="1">
          <a:blip xmlns:r="http://schemas.openxmlformats.org/officeDocument/2006/relationships" r:embed="rId2"/>
          <a:stretch>
            <a:fillRect/>
          </a:stretch>
        </a:blipFill>
      </dgm:spPr>
    </dgm:pt>
    <dgm:pt modelId="{84D1D176-A914-4A47-8496-4D3F9BFC61C5}" type="pres">
      <dgm:prSet presAssocID="{88CDE132-1AE8-4985-B739-E9AA3BF151D7}" presName="sibTrans" presStyleLbl="sibTrans2D1" presStyleIdx="0" presStyleCnt="0"/>
      <dgm:spPr/>
      <dgm:t>
        <a:bodyPr/>
        <a:lstStyle/>
        <a:p>
          <a:endParaRPr lang="en-GB"/>
        </a:p>
      </dgm:t>
    </dgm:pt>
    <dgm:pt modelId="{A254D991-084A-4A4F-B4FF-4857969B40FB}" type="pres">
      <dgm:prSet presAssocID="{AC84FA74-7B36-41D5-ADD9-AF33A4714380}" presName="compNode" presStyleCnt="0"/>
      <dgm:spPr/>
    </dgm:pt>
    <dgm:pt modelId="{741E7740-13F0-4A8B-8C66-339265F11C1E}" type="pres">
      <dgm:prSet presAssocID="{AC84FA74-7B36-41D5-ADD9-AF33A4714380}" presName="bkgdShape" presStyleLbl="node1" presStyleIdx="2" presStyleCnt="3"/>
      <dgm:spPr/>
      <dgm:t>
        <a:bodyPr/>
        <a:lstStyle/>
        <a:p>
          <a:endParaRPr lang="en-GB"/>
        </a:p>
      </dgm:t>
    </dgm:pt>
    <dgm:pt modelId="{9ECC3C1F-C173-46D6-BEE0-5D92A49CD2F5}" type="pres">
      <dgm:prSet presAssocID="{AC84FA74-7B36-41D5-ADD9-AF33A4714380}" presName="nodeTx" presStyleLbl="node1" presStyleIdx="2" presStyleCnt="3">
        <dgm:presLayoutVars>
          <dgm:bulletEnabled val="1"/>
        </dgm:presLayoutVars>
      </dgm:prSet>
      <dgm:spPr/>
      <dgm:t>
        <a:bodyPr/>
        <a:lstStyle/>
        <a:p>
          <a:endParaRPr lang="en-GB"/>
        </a:p>
      </dgm:t>
    </dgm:pt>
    <dgm:pt modelId="{F6B6FAAC-468A-4843-AB14-D9E71CE1BA84}" type="pres">
      <dgm:prSet presAssocID="{AC84FA74-7B36-41D5-ADD9-AF33A4714380}" presName="invisiNode" presStyleLbl="node1" presStyleIdx="2" presStyleCnt="3"/>
      <dgm:spPr/>
    </dgm:pt>
    <dgm:pt modelId="{184FE389-7209-444C-977B-4B0A2A9486BA}" type="pres">
      <dgm:prSet presAssocID="{AC84FA74-7B36-41D5-ADD9-AF33A4714380}" presName="imagNode" presStyleLbl="fgImgPlace1" presStyleIdx="2" presStyleCnt="3"/>
      <dgm:spPr>
        <a:blipFill rotWithShape="1">
          <a:blip xmlns:r="http://schemas.openxmlformats.org/officeDocument/2006/relationships" r:embed="rId3"/>
          <a:stretch>
            <a:fillRect/>
          </a:stretch>
        </a:blipFill>
      </dgm:spPr>
    </dgm:pt>
  </dgm:ptLst>
  <dgm:cxnLst>
    <dgm:cxn modelId="{E37508B7-3ADC-4FF0-A747-959B8E7E1301}" type="presOf" srcId="{4CEB4143-2236-459A-AB7A-1724CABF27DD}" destId="{476CF2A2-DE0A-484D-8BAB-1165A7C581BF}" srcOrd="0" destOrd="1" presId="urn:microsoft.com/office/officeart/2005/8/layout/hList7"/>
    <dgm:cxn modelId="{02DCA7BF-2820-4C8D-AB6E-1B161473AD20}" type="presOf" srcId="{1B3D85A3-4309-4674-A5EE-2390C12F31BB}" destId="{9ECC3C1F-C173-46D6-BEE0-5D92A49CD2F5}" srcOrd="1" destOrd="3" presId="urn:microsoft.com/office/officeart/2005/8/layout/hList7"/>
    <dgm:cxn modelId="{6516FE80-DC13-4719-898D-AC582B2A2C72}" type="presOf" srcId="{804C95BB-F959-45BB-99BE-9C046E2C42A6}" destId="{900F7102-295B-465D-ACC2-3B035241FCAB}" srcOrd="0" destOrd="0" presId="urn:microsoft.com/office/officeart/2005/8/layout/hList7"/>
    <dgm:cxn modelId="{7E28D3DD-8F4E-4887-8A68-5EB9692D422B}" srcId="{804C95BB-F959-45BB-99BE-9C046E2C42A6}" destId="{A7F971DA-BA0A-41E5-B368-FDF442BC3928}" srcOrd="1" destOrd="0" parTransId="{6995457D-61FE-46F4-945F-14BB2552C0E3}" sibTransId="{88CDE132-1AE8-4985-B739-E9AA3BF151D7}"/>
    <dgm:cxn modelId="{0750C1B1-7D95-40DE-8215-E72D7D1578EA}" type="presOf" srcId="{A8D7C9B1-BDA9-4996-9575-173ED1C5A9E0}" destId="{7FB7EC5B-04A2-48C7-A04E-85F44F14F230}" srcOrd="1" destOrd="4" presId="urn:microsoft.com/office/officeart/2005/8/layout/hList7"/>
    <dgm:cxn modelId="{77F6DCFB-A3C7-4D2C-B1F7-7AE7AAA86BC4}" type="presOf" srcId="{1AE0BE10-305D-4BEA-BFAC-928D49B874F4}" destId="{DDD8CE26-D43D-42F1-B630-513760EF899A}" srcOrd="1" destOrd="2" presId="urn:microsoft.com/office/officeart/2005/8/layout/hList7"/>
    <dgm:cxn modelId="{85497434-7613-454F-9E4E-7754E61B80AA}" type="presOf" srcId="{791CFD6E-9CCD-4F67-ACB4-4608B465A07F}" destId="{7FB7EC5B-04A2-48C7-A04E-85F44F14F230}" srcOrd="1" destOrd="2" presId="urn:microsoft.com/office/officeart/2005/8/layout/hList7"/>
    <dgm:cxn modelId="{383C623A-3395-4607-9E6C-DC0FC37158DE}" type="presOf" srcId="{624CD88B-6D02-4A78-9A17-1D35C2EDC1B1}" destId="{476CF2A2-DE0A-484D-8BAB-1165A7C581BF}" srcOrd="0" destOrd="4" presId="urn:microsoft.com/office/officeart/2005/8/layout/hList7"/>
    <dgm:cxn modelId="{A1AB5D2A-AEB9-4F6C-8CE4-C90EABA4C76B}" srcId="{A7F971DA-BA0A-41E5-B368-FDF442BC3928}" destId="{791CFD6E-9CCD-4F67-ACB4-4608B465A07F}" srcOrd="1" destOrd="0" parTransId="{716DF148-F97E-4B9F-BBE0-E403514D1F5D}" sibTransId="{E83B0430-2DE8-468E-B0CF-7C8A929AC646}"/>
    <dgm:cxn modelId="{EDE642DE-7943-4A20-ACA8-BE0C712BB425}" srcId="{C08B51AF-7FB4-4273-9C0A-B42792CBD5E3}" destId="{4CEB4143-2236-459A-AB7A-1724CABF27DD}" srcOrd="0" destOrd="0" parTransId="{D9685AB9-A21A-4112-8DD7-CE01324ACE66}" sibTransId="{60981E63-C4CD-4C20-973D-14A9348B7387}"/>
    <dgm:cxn modelId="{5FE673F0-0CA5-4412-AA00-49B879C5D4E8}" srcId="{AC84FA74-7B36-41D5-ADD9-AF33A4714380}" destId="{4C575E3B-CAA2-41DB-AB1D-9DDBFD8554A7}" srcOrd="1" destOrd="0" parTransId="{9E8384B1-5C4F-4C88-8191-A2C426C19BDC}" sibTransId="{A05D4167-FE39-4E03-AA97-CCE8D63178B8}"/>
    <dgm:cxn modelId="{19F94E22-D70C-42D9-BB4E-703038E31AF6}" type="presOf" srcId="{1BC3B0E0-A618-4C85-9749-4F16EAA21B76}" destId="{9ECC3C1F-C173-46D6-BEE0-5D92A49CD2F5}" srcOrd="1" destOrd="1" presId="urn:microsoft.com/office/officeart/2005/8/layout/hList7"/>
    <dgm:cxn modelId="{91FCEAF6-59C2-4149-B950-EA266EC680E5}" type="presOf" srcId="{1A41D56C-140C-442E-9857-D501E4AA2127}" destId="{2C6B0D2B-417E-48E3-9EDC-78D684F77F54}" srcOrd="0" destOrd="0" presId="urn:microsoft.com/office/officeart/2005/8/layout/hList7"/>
    <dgm:cxn modelId="{592B8ED7-CF97-41C9-BACA-1F4A6CE43ED0}" type="presOf" srcId="{ABF75EF8-B246-4206-8213-306AE82FB1FD}" destId="{741E7740-13F0-4A8B-8C66-339265F11C1E}" srcOrd="0" destOrd="4" presId="urn:microsoft.com/office/officeart/2005/8/layout/hList7"/>
    <dgm:cxn modelId="{916CE3D9-976B-402B-9B5E-815FDAFD18AF}" srcId="{C08B51AF-7FB4-4273-9C0A-B42792CBD5E3}" destId="{1AE0BE10-305D-4BEA-BFAC-928D49B874F4}" srcOrd="1" destOrd="0" parTransId="{F4D6FA5F-34B2-487A-BBAD-C08A8C054ACD}" sibTransId="{77E4C84C-9561-4C65-B536-EB9DFA3CF43F}"/>
    <dgm:cxn modelId="{3BEA9127-C6C6-4A6B-A2B8-C85E8BDC2F70}" type="presOf" srcId="{4C575E3B-CAA2-41DB-AB1D-9DDBFD8554A7}" destId="{9ECC3C1F-C173-46D6-BEE0-5D92A49CD2F5}" srcOrd="1" destOrd="2" presId="urn:microsoft.com/office/officeart/2005/8/layout/hList7"/>
    <dgm:cxn modelId="{A5C6F930-F2B1-4AEE-AF95-46833D1A8D7F}" srcId="{AC84FA74-7B36-41D5-ADD9-AF33A4714380}" destId="{1B3D85A3-4309-4674-A5EE-2390C12F31BB}" srcOrd="2" destOrd="0" parTransId="{EEFF117D-1374-422F-80CF-57147513F449}" sibTransId="{FC5A0064-5C27-4E6A-B0E6-92F4A9D99EF8}"/>
    <dgm:cxn modelId="{BB8E15E4-0235-400B-B247-D16B78CA1F62}" type="presOf" srcId="{A8D7C9B1-BDA9-4996-9575-173ED1C5A9E0}" destId="{87304C46-0D7A-4897-B827-6AE561DAE96C}" srcOrd="0" destOrd="4" presId="urn:microsoft.com/office/officeart/2005/8/layout/hList7"/>
    <dgm:cxn modelId="{A0EDE95E-8F22-48F1-8DD1-9A907B3ABF32}" type="presOf" srcId="{1AE0BE10-305D-4BEA-BFAC-928D49B874F4}" destId="{476CF2A2-DE0A-484D-8BAB-1165A7C581BF}" srcOrd="0" destOrd="2" presId="urn:microsoft.com/office/officeart/2005/8/layout/hList7"/>
    <dgm:cxn modelId="{810D8D40-F2DE-4D83-9B84-3A0576D3D301}" srcId="{A7F971DA-BA0A-41E5-B368-FDF442BC3928}" destId="{DEE45919-45B7-46C4-BF4F-1C1DB9CEEA60}" srcOrd="2" destOrd="0" parTransId="{DFA62D0B-109F-4425-B2C6-14D445E7A027}" sibTransId="{5006F69C-790E-440E-B798-7778E67A94DA}"/>
    <dgm:cxn modelId="{125FD511-E022-4B3E-9E09-50C51E392F05}" type="presOf" srcId="{ABF75EF8-B246-4206-8213-306AE82FB1FD}" destId="{9ECC3C1F-C173-46D6-BEE0-5D92A49CD2F5}" srcOrd="1" destOrd="4" presId="urn:microsoft.com/office/officeart/2005/8/layout/hList7"/>
    <dgm:cxn modelId="{41E39E1F-8E8F-47ED-9810-8D297789E78D}" type="presOf" srcId="{AC84FA74-7B36-41D5-ADD9-AF33A4714380}" destId="{9ECC3C1F-C173-46D6-BEE0-5D92A49CD2F5}" srcOrd="1" destOrd="0" presId="urn:microsoft.com/office/officeart/2005/8/layout/hList7"/>
    <dgm:cxn modelId="{E819CE66-4426-4BF6-9451-F9CCAC6460DB}" type="presOf" srcId="{791CFD6E-9CCD-4F67-ACB4-4608B465A07F}" destId="{87304C46-0D7A-4897-B827-6AE561DAE96C}" srcOrd="0" destOrd="2" presId="urn:microsoft.com/office/officeart/2005/8/layout/hList7"/>
    <dgm:cxn modelId="{F15333CF-A2A3-4B81-B6D0-76CE4226C943}" type="presOf" srcId="{FE3E9857-DEA4-4316-A2DF-B74774082EB8}" destId="{DDD8CE26-D43D-42F1-B630-513760EF899A}" srcOrd="1" destOrd="5" presId="urn:microsoft.com/office/officeart/2005/8/layout/hList7"/>
    <dgm:cxn modelId="{D2BB5E89-2203-48E1-866A-5F92647DDA5A}" srcId="{C08B51AF-7FB4-4273-9C0A-B42792CBD5E3}" destId="{09812CF8-5345-4379-866D-C167D960CE4E}" srcOrd="5" destOrd="0" parTransId="{CFEF10C3-B76B-4049-A9DD-4F31578B664D}" sibTransId="{3FF87AD6-86DB-4D36-BF1A-4E6140C2E501}"/>
    <dgm:cxn modelId="{C84BE91E-1346-450F-9934-E9972059C175}" srcId="{AC84FA74-7B36-41D5-ADD9-AF33A4714380}" destId="{ABF75EF8-B246-4206-8213-306AE82FB1FD}" srcOrd="3" destOrd="0" parTransId="{AC287B56-1CAD-4AFF-B517-54ED816EEBA6}" sibTransId="{3E5975A7-8773-4D46-AFB4-64A05D2601DD}"/>
    <dgm:cxn modelId="{03B3AF38-17E8-4A2E-9F86-08D0049ABF83}" type="presOf" srcId="{4C575E3B-CAA2-41DB-AB1D-9DDBFD8554A7}" destId="{741E7740-13F0-4A8B-8C66-339265F11C1E}" srcOrd="0" destOrd="2" presId="urn:microsoft.com/office/officeart/2005/8/layout/hList7"/>
    <dgm:cxn modelId="{D72E2652-6CE7-443F-83F3-01498FD8BC62}" type="presOf" srcId="{DEE45919-45B7-46C4-BF4F-1C1DB9CEEA60}" destId="{7FB7EC5B-04A2-48C7-A04E-85F44F14F230}" srcOrd="1" destOrd="3" presId="urn:microsoft.com/office/officeart/2005/8/layout/hList7"/>
    <dgm:cxn modelId="{A4C9F4B0-9787-4C1A-B76A-766FA3FB714F}" type="presOf" srcId="{FE3E9857-DEA4-4316-A2DF-B74774082EB8}" destId="{476CF2A2-DE0A-484D-8BAB-1165A7C581BF}" srcOrd="0" destOrd="5" presId="urn:microsoft.com/office/officeart/2005/8/layout/hList7"/>
    <dgm:cxn modelId="{3EE46D39-BDF4-487E-81F4-BE183FC806F5}" type="presOf" srcId="{DEE45919-45B7-46C4-BF4F-1C1DB9CEEA60}" destId="{87304C46-0D7A-4897-B827-6AE561DAE96C}" srcOrd="0" destOrd="3" presId="urn:microsoft.com/office/officeart/2005/8/layout/hList7"/>
    <dgm:cxn modelId="{FD8ED0CF-42A3-441F-B6B8-E0BA83C26D0C}" srcId="{AC84FA74-7B36-41D5-ADD9-AF33A4714380}" destId="{1BC3B0E0-A618-4C85-9749-4F16EAA21B76}" srcOrd="0" destOrd="0" parTransId="{9B091805-A874-46C1-AECB-5930116D6C4D}" sibTransId="{3F745966-D407-47BC-9056-5D47477D79A7}"/>
    <dgm:cxn modelId="{A4177A79-164E-4254-ACA1-FE5F21EF34CF}" srcId="{804C95BB-F959-45BB-99BE-9C046E2C42A6}" destId="{C08B51AF-7FB4-4273-9C0A-B42792CBD5E3}" srcOrd="0" destOrd="0" parTransId="{73EEA2EE-6D79-45BA-91CC-1C673DF6A89E}" sibTransId="{1A41D56C-140C-442E-9857-D501E4AA2127}"/>
    <dgm:cxn modelId="{16993F37-7E74-4926-9753-508F73F485BC}" type="presOf" srcId="{34B02E59-AAF0-4C74-A3B8-21EFFF96AA3B}" destId="{7FB7EC5B-04A2-48C7-A04E-85F44F14F230}" srcOrd="1" destOrd="1" presId="urn:microsoft.com/office/officeart/2005/8/layout/hList7"/>
    <dgm:cxn modelId="{9237FB95-AAE4-4782-A035-E972BC25A8C0}" srcId="{C08B51AF-7FB4-4273-9C0A-B42792CBD5E3}" destId="{624CD88B-6D02-4A78-9A17-1D35C2EDC1B1}" srcOrd="3" destOrd="0" parTransId="{D458B274-6683-444E-AFE7-1D910547A7F2}" sibTransId="{9E4008A5-ABC0-4A50-A4E4-51FB415CF9A0}"/>
    <dgm:cxn modelId="{CB2A9AFC-ACB1-42D0-A407-C8A1E3354743}" type="presOf" srcId="{90AA3B6B-8A79-4885-9524-3F9FBEDF5993}" destId="{DDD8CE26-D43D-42F1-B630-513760EF899A}" srcOrd="1" destOrd="3" presId="urn:microsoft.com/office/officeart/2005/8/layout/hList7"/>
    <dgm:cxn modelId="{6A43D565-4BD8-4FAD-A339-9919CD3B6ABD}" srcId="{804C95BB-F959-45BB-99BE-9C046E2C42A6}" destId="{AC84FA74-7B36-41D5-ADD9-AF33A4714380}" srcOrd="2" destOrd="0" parTransId="{57244224-600D-40E3-ACE4-D1053617A124}" sibTransId="{5D14F27D-1776-4E62-8D4F-3B2CAFC15B85}"/>
    <dgm:cxn modelId="{EBB48B04-855A-4C64-B664-8DAE638BA6DB}" srcId="{A7F971DA-BA0A-41E5-B368-FDF442BC3928}" destId="{34B02E59-AAF0-4C74-A3B8-21EFFF96AA3B}" srcOrd="0" destOrd="0" parTransId="{7B40076C-7C9C-4200-9B4E-EAF97B7D0FE0}" sibTransId="{A26C3A14-318B-493B-B5EC-B38557F56B77}"/>
    <dgm:cxn modelId="{333B73CF-C0B3-4290-AFF9-2984EE807B52}" type="presOf" srcId="{A7F971DA-BA0A-41E5-B368-FDF442BC3928}" destId="{7FB7EC5B-04A2-48C7-A04E-85F44F14F230}" srcOrd="1" destOrd="0" presId="urn:microsoft.com/office/officeart/2005/8/layout/hList7"/>
    <dgm:cxn modelId="{EF4FAA24-C4FE-47C8-B79F-EC78BF5264F2}" srcId="{C08B51AF-7FB4-4273-9C0A-B42792CBD5E3}" destId="{90AA3B6B-8A79-4885-9524-3F9FBEDF5993}" srcOrd="2" destOrd="0" parTransId="{9DEA02ED-5127-4CEE-BB25-CD5CDC9A5F3C}" sibTransId="{4B5DBA3C-C504-4B19-B2F4-D2361CB97AC8}"/>
    <dgm:cxn modelId="{E2DF709E-F697-4D7A-9E33-A67D84D14329}" type="presOf" srcId="{34B02E59-AAF0-4C74-A3B8-21EFFF96AA3B}" destId="{87304C46-0D7A-4897-B827-6AE561DAE96C}" srcOrd="0" destOrd="1" presId="urn:microsoft.com/office/officeart/2005/8/layout/hList7"/>
    <dgm:cxn modelId="{7C0E43B1-54D3-491C-A2A6-879AF63586DC}" type="presOf" srcId="{09812CF8-5345-4379-866D-C167D960CE4E}" destId="{DDD8CE26-D43D-42F1-B630-513760EF899A}" srcOrd="1" destOrd="6" presId="urn:microsoft.com/office/officeart/2005/8/layout/hList7"/>
    <dgm:cxn modelId="{7DD747D7-EB82-42CA-BA70-99EA9D96298B}" type="presOf" srcId="{AC84FA74-7B36-41D5-ADD9-AF33A4714380}" destId="{741E7740-13F0-4A8B-8C66-339265F11C1E}" srcOrd="0" destOrd="0" presId="urn:microsoft.com/office/officeart/2005/8/layout/hList7"/>
    <dgm:cxn modelId="{45683FE4-E3EB-4828-9732-8C6D4CAC671D}" type="presOf" srcId="{1B3D85A3-4309-4674-A5EE-2390C12F31BB}" destId="{741E7740-13F0-4A8B-8C66-339265F11C1E}" srcOrd="0" destOrd="3" presId="urn:microsoft.com/office/officeart/2005/8/layout/hList7"/>
    <dgm:cxn modelId="{B47DD742-4802-42C5-930C-FFBB1319053F}" type="presOf" srcId="{A7F971DA-BA0A-41E5-B368-FDF442BC3928}" destId="{87304C46-0D7A-4897-B827-6AE561DAE96C}" srcOrd="0" destOrd="0" presId="urn:microsoft.com/office/officeart/2005/8/layout/hList7"/>
    <dgm:cxn modelId="{62E91641-ABDE-47AA-9B10-A2601F4D8D37}" type="presOf" srcId="{90AA3B6B-8A79-4885-9524-3F9FBEDF5993}" destId="{476CF2A2-DE0A-484D-8BAB-1165A7C581BF}" srcOrd="0" destOrd="3" presId="urn:microsoft.com/office/officeart/2005/8/layout/hList7"/>
    <dgm:cxn modelId="{9D07DAF1-495D-4929-BD80-99C86003DA5C}" type="presOf" srcId="{C08B51AF-7FB4-4273-9C0A-B42792CBD5E3}" destId="{476CF2A2-DE0A-484D-8BAB-1165A7C581BF}" srcOrd="0" destOrd="0" presId="urn:microsoft.com/office/officeart/2005/8/layout/hList7"/>
    <dgm:cxn modelId="{1ABFAB12-BC42-462B-941F-F82031930D81}" type="presOf" srcId="{4CEB4143-2236-459A-AB7A-1724CABF27DD}" destId="{DDD8CE26-D43D-42F1-B630-513760EF899A}" srcOrd="1" destOrd="1" presId="urn:microsoft.com/office/officeart/2005/8/layout/hList7"/>
    <dgm:cxn modelId="{DABEC9CF-F6AD-4D75-8423-E2407F0A0EC2}" type="presOf" srcId="{C08B51AF-7FB4-4273-9C0A-B42792CBD5E3}" destId="{DDD8CE26-D43D-42F1-B630-513760EF899A}" srcOrd="1" destOrd="0" presId="urn:microsoft.com/office/officeart/2005/8/layout/hList7"/>
    <dgm:cxn modelId="{1E5E6EB1-DCAD-4602-B774-0C6174CB9AA1}" type="presOf" srcId="{1BC3B0E0-A618-4C85-9749-4F16EAA21B76}" destId="{741E7740-13F0-4A8B-8C66-339265F11C1E}" srcOrd="0" destOrd="1" presId="urn:microsoft.com/office/officeart/2005/8/layout/hList7"/>
    <dgm:cxn modelId="{286CCD35-A0FB-4DDC-9EE1-9332F738BC4B}" type="presOf" srcId="{09812CF8-5345-4379-866D-C167D960CE4E}" destId="{476CF2A2-DE0A-484D-8BAB-1165A7C581BF}" srcOrd="0" destOrd="6" presId="urn:microsoft.com/office/officeart/2005/8/layout/hList7"/>
    <dgm:cxn modelId="{2021C2AA-37E3-4FFD-A123-16AD7B68C77E}" type="presOf" srcId="{624CD88B-6D02-4A78-9A17-1D35C2EDC1B1}" destId="{DDD8CE26-D43D-42F1-B630-513760EF899A}" srcOrd="1" destOrd="4" presId="urn:microsoft.com/office/officeart/2005/8/layout/hList7"/>
    <dgm:cxn modelId="{AB3B12C9-8D90-4CA6-A8A0-EA2000CB572D}" srcId="{A7F971DA-BA0A-41E5-B368-FDF442BC3928}" destId="{A8D7C9B1-BDA9-4996-9575-173ED1C5A9E0}" srcOrd="3" destOrd="0" parTransId="{8EB374EF-C685-4172-BFC5-25A2FBD43FDF}" sibTransId="{0CAE5D91-1203-4A10-8B61-3C0E0E24AB14}"/>
    <dgm:cxn modelId="{DB0A1B2F-D38A-428D-9F04-65B5C02CF22C}" srcId="{C08B51AF-7FB4-4273-9C0A-B42792CBD5E3}" destId="{FE3E9857-DEA4-4316-A2DF-B74774082EB8}" srcOrd="4" destOrd="0" parTransId="{456424D9-1C46-479D-BBD5-CDE4346CBF28}" sibTransId="{7B72BB43-791F-4CA9-9837-BF831B9BFD93}"/>
    <dgm:cxn modelId="{738CAA63-A548-4286-BF17-3CC722B31074}" type="presOf" srcId="{88CDE132-1AE8-4985-B739-E9AA3BF151D7}" destId="{84D1D176-A914-4A47-8496-4D3F9BFC61C5}" srcOrd="0" destOrd="0" presId="urn:microsoft.com/office/officeart/2005/8/layout/hList7"/>
    <dgm:cxn modelId="{E875154E-6015-497E-B17F-665F1E018A2A}" type="presParOf" srcId="{900F7102-295B-465D-ACC2-3B035241FCAB}" destId="{C28F167D-CA70-48BF-ACC0-8BD9A3817BD4}" srcOrd="0" destOrd="0" presId="urn:microsoft.com/office/officeart/2005/8/layout/hList7"/>
    <dgm:cxn modelId="{297401B9-8E64-40DB-834B-19207CED3088}" type="presParOf" srcId="{900F7102-295B-465D-ACC2-3B035241FCAB}" destId="{E2AD96FB-CC8B-460C-8DC0-9AA327636A4F}" srcOrd="1" destOrd="0" presId="urn:microsoft.com/office/officeart/2005/8/layout/hList7"/>
    <dgm:cxn modelId="{18CC1129-99E0-48FF-8778-AF8B4A4F569B}" type="presParOf" srcId="{E2AD96FB-CC8B-460C-8DC0-9AA327636A4F}" destId="{04232BCB-DAFD-4CC8-84C5-BB24FA84DA8D}" srcOrd="0" destOrd="0" presId="urn:microsoft.com/office/officeart/2005/8/layout/hList7"/>
    <dgm:cxn modelId="{E44848BF-F7DD-49D0-B972-8F7D1784EAE8}" type="presParOf" srcId="{04232BCB-DAFD-4CC8-84C5-BB24FA84DA8D}" destId="{476CF2A2-DE0A-484D-8BAB-1165A7C581BF}" srcOrd="0" destOrd="0" presId="urn:microsoft.com/office/officeart/2005/8/layout/hList7"/>
    <dgm:cxn modelId="{3E634D5E-77D0-4104-B4BB-13D8C81FF9AD}" type="presParOf" srcId="{04232BCB-DAFD-4CC8-84C5-BB24FA84DA8D}" destId="{DDD8CE26-D43D-42F1-B630-513760EF899A}" srcOrd="1" destOrd="0" presId="urn:microsoft.com/office/officeart/2005/8/layout/hList7"/>
    <dgm:cxn modelId="{FA3B04FD-7AA7-47D8-A94B-13878F86AF64}" type="presParOf" srcId="{04232BCB-DAFD-4CC8-84C5-BB24FA84DA8D}" destId="{1012B2C4-5090-48A0-B146-C1555295A94E}" srcOrd="2" destOrd="0" presId="urn:microsoft.com/office/officeart/2005/8/layout/hList7"/>
    <dgm:cxn modelId="{E889D5E1-5CA4-4FDF-83E4-1232E2E48A91}" type="presParOf" srcId="{04232BCB-DAFD-4CC8-84C5-BB24FA84DA8D}" destId="{EB71052A-99EB-4CD7-9587-4330C8875279}" srcOrd="3" destOrd="0" presId="urn:microsoft.com/office/officeart/2005/8/layout/hList7"/>
    <dgm:cxn modelId="{C9DF03CD-2419-48E3-AFE9-32D85ECD3F87}" type="presParOf" srcId="{E2AD96FB-CC8B-460C-8DC0-9AA327636A4F}" destId="{2C6B0D2B-417E-48E3-9EDC-78D684F77F54}" srcOrd="1" destOrd="0" presId="urn:microsoft.com/office/officeart/2005/8/layout/hList7"/>
    <dgm:cxn modelId="{B14AA9AE-94EE-43F6-ACCB-714B5139F295}" type="presParOf" srcId="{E2AD96FB-CC8B-460C-8DC0-9AA327636A4F}" destId="{2C59B547-6709-4E8E-969B-A17C7835186A}" srcOrd="2" destOrd="0" presId="urn:microsoft.com/office/officeart/2005/8/layout/hList7"/>
    <dgm:cxn modelId="{5FB0EA25-AF91-4FAB-809C-2BCD46D4D479}" type="presParOf" srcId="{2C59B547-6709-4E8E-969B-A17C7835186A}" destId="{87304C46-0D7A-4897-B827-6AE561DAE96C}" srcOrd="0" destOrd="0" presId="urn:microsoft.com/office/officeart/2005/8/layout/hList7"/>
    <dgm:cxn modelId="{28AE1AF5-9D18-4DC1-A89F-A8AE5A8E7B34}" type="presParOf" srcId="{2C59B547-6709-4E8E-969B-A17C7835186A}" destId="{7FB7EC5B-04A2-48C7-A04E-85F44F14F230}" srcOrd="1" destOrd="0" presId="urn:microsoft.com/office/officeart/2005/8/layout/hList7"/>
    <dgm:cxn modelId="{39022233-E1E6-4FE4-B583-8E2A002EE5DA}" type="presParOf" srcId="{2C59B547-6709-4E8E-969B-A17C7835186A}" destId="{51FFCACC-2DD2-472C-A228-C2B13C0BF9DA}" srcOrd="2" destOrd="0" presId="urn:microsoft.com/office/officeart/2005/8/layout/hList7"/>
    <dgm:cxn modelId="{12E014BB-5DE9-434B-ADB7-2158EA9F601E}" type="presParOf" srcId="{2C59B547-6709-4E8E-969B-A17C7835186A}" destId="{15140394-69ED-413B-A5CA-4E25AC2619D6}" srcOrd="3" destOrd="0" presId="urn:microsoft.com/office/officeart/2005/8/layout/hList7"/>
    <dgm:cxn modelId="{A10583E8-B353-4D1E-ADB3-A7313E4CD1E3}" type="presParOf" srcId="{E2AD96FB-CC8B-460C-8DC0-9AA327636A4F}" destId="{84D1D176-A914-4A47-8496-4D3F9BFC61C5}" srcOrd="3" destOrd="0" presId="urn:microsoft.com/office/officeart/2005/8/layout/hList7"/>
    <dgm:cxn modelId="{1713F1D1-9EBB-41F4-B079-05B5EBFAB32C}" type="presParOf" srcId="{E2AD96FB-CC8B-460C-8DC0-9AA327636A4F}" destId="{A254D991-084A-4A4F-B4FF-4857969B40FB}" srcOrd="4" destOrd="0" presId="urn:microsoft.com/office/officeart/2005/8/layout/hList7"/>
    <dgm:cxn modelId="{9B00128B-7158-4E0D-85C9-73954D66E9BF}" type="presParOf" srcId="{A254D991-084A-4A4F-B4FF-4857969B40FB}" destId="{741E7740-13F0-4A8B-8C66-339265F11C1E}" srcOrd="0" destOrd="0" presId="urn:microsoft.com/office/officeart/2005/8/layout/hList7"/>
    <dgm:cxn modelId="{C7D1114C-59B1-4230-8BCE-0E0646506DA7}" type="presParOf" srcId="{A254D991-084A-4A4F-B4FF-4857969B40FB}" destId="{9ECC3C1F-C173-46D6-BEE0-5D92A49CD2F5}" srcOrd="1" destOrd="0" presId="urn:microsoft.com/office/officeart/2005/8/layout/hList7"/>
    <dgm:cxn modelId="{7ACCF01E-0428-408E-BF3E-22626A9A2566}" type="presParOf" srcId="{A254D991-084A-4A4F-B4FF-4857969B40FB}" destId="{F6B6FAAC-468A-4843-AB14-D9E71CE1BA84}" srcOrd="2" destOrd="0" presId="urn:microsoft.com/office/officeart/2005/8/layout/hList7"/>
    <dgm:cxn modelId="{70FB2AF7-2B4F-4C57-B1E7-B89E88981A23}" type="presParOf" srcId="{A254D991-084A-4A4F-B4FF-4857969B40FB}" destId="{184FE389-7209-444C-977B-4B0A2A9486B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6/25/2013 2:53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6/25/2013 2:53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6/25/2013 2:53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6/25/2013 2:56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57</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6/25/2013 2:58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1831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59</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6/25/2013 2:56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6/25/2013 2:53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4</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6/25/2013 2:53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endParaRPr lang="en-US" dirty="0"/>
          </a:p>
        </p:txBody>
      </p:sp>
      <p:sp>
        <p:nvSpPr>
          <p:cNvPr id="256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A90A556-8B80-4411-A517-D160F87CA319}" type="slidenum">
              <a:rPr lang="en-US"/>
              <a:pPr eaLnBrk="1" hangingPunct="1"/>
              <a:t>28</a:t>
            </a:fld>
            <a:endParaRPr lang="en-US" dirty="0"/>
          </a:p>
        </p:txBody>
      </p:sp>
    </p:spTree>
    <p:extLst>
      <p:ext uri="{BB962C8B-B14F-4D97-AF65-F5344CB8AC3E}">
        <p14:creationId xmlns:p14="http://schemas.microsoft.com/office/powerpoint/2010/main" val="735610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2560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endParaRPr lang="en-US" dirty="0"/>
          </a:p>
        </p:txBody>
      </p:sp>
      <p:sp>
        <p:nvSpPr>
          <p:cNvPr id="256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A90A556-8B80-4411-A517-D160F87CA319}" type="slidenum">
              <a:rPr lang="en-US"/>
              <a:pPr eaLnBrk="1" hangingPunct="1"/>
              <a:t>37</a:t>
            </a:fld>
            <a:endParaRPr lang="en-US" dirty="0"/>
          </a:p>
        </p:txBody>
      </p:sp>
    </p:spTree>
    <p:extLst>
      <p:ext uri="{BB962C8B-B14F-4D97-AF65-F5344CB8AC3E}">
        <p14:creationId xmlns:p14="http://schemas.microsoft.com/office/powerpoint/2010/main" val="210823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355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endParaRPr lang="en-US"/>
          </a:p>
        </p:txBody>
      </p:sp>
      <p:sp>
        <p:nvSpPr>
          <p:cNvPr id="2355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A6C02D7A-F9DB-419D-9603-F2DC6668E543}" type="slidenum">
              <a:rPr lang="en-US"/>
              <a:pPr eaLnBrk="1" hangingPunct="1"/>
              <a:t>42</a:t>
            </a:fld>
            <a:endParaRPr lang="en-US"/>
          </a:p>
        </p:txBody>
      </p:sp>
    </p:spTree>
    <p:extLst>
      <p:ext uri="{BB962C8B-B14F-4D97-AF65-F5344CB8AC3E}">
        <p14:creationId xmlns:p14="http://schemas.microsoft.com/office/powerpoint/2010/main" val="103031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458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endParaRPr lang="en-US"/>
          </a:p>
        </p:txBody>
      </p:sp>
      <p:sp>
        <p:nvSpPr>
          <p:cNvPr id="245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43FC59D7-263B-4AE8-B5C7-23C2A6A95F76}" type="slidenum">
              <a:rPr lang="en-US"/>
              <a:pPr eaLnBrk="1" hangingPunct="1"/>
              <a:t>43</a:t>
            </a:fld>
            <a:endParaRPr lang="en-US"/>
          </a:p>
        </p:txBody>
      </p:sp>
    </p:spTree>
    <p:extLst>
      <p:ext uri="{BB962C8B-B14F-4D97-AF65-F5344CB8AC3E}">
        <p14:creationId xmlns:p14="http://schemas.microsoft.com/office/powerpoint/2010/main" val="2499203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55</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6/25/2013 2:56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8571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56</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6/25/2013 2:56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12678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55235" y="6070296"/>
            <a:ext cx="2901844" cy="372394"/>
          </a:xfrm>
          <a:prstGeom prst="rect">
            <a:avLst/>
          </a:prstGeom>
        </p:spPr>
        <p:txBody>
          <a:bodyPr/>
          <a:lstStyle/>
          <a:p>
            <a:fld id="{13DC7F0A-A9D4-478A-BA08-BBBF6B846359}" type="datetime1">
              <a:rPr lang="en-US" smtClean="0"/>
              <a:t>6/25/2013</a:t>
            </a:fld>
            <a:endParaRPr lang="en-US"/>
          </a:p>
        </p:txBody>
      </p:sp>
      <p:sp>
        <p:nvSpPr>
          <p:cNvPr id="3" name="Footer Placeholder 2"/>
          <p:cNvSpPr>
            <a:spLocks noGrp="1"/>
          </p:cNvSpPr>
          <p:nvPr>
            <p:ph type="ftr" sz="quarter" idx="11"/>
          </p:nvPr>
        </p:nvSpPr>
        <p:spPr>
          <a:xfrm>
            <a:off x="1606169" y="6070296"/>
            <a:ext cx="7149068"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778856" y="6070296"/>
            <a:ext cx="827313" cy="372394"/>
          </a:xfrm>
          <a:prstGeom prst="rect">
            <a:avLst/>
          </a:prstGeom>
        </p:spPr>
        <p:txBody>
          <a:bodyPr/>
          <a:lstStyle>
            <a:lvl1pPr>
              <a:defRPr>
                <a:solidFill>
                  <a:schemeClr val="bg1"/>
                </a:solidFill>
              </a:defRPr>
            </a:lvl1pPr>
          </a:lstStyle>
          <a:p>
            <a:fld id="{B2141D75-E2EA-B04A-86CA-13F46B7A7152}" type="slidenum">
              <a:rPr lang="en-US" smtClean="0"/>
              <a:pPr/>
              <a:t>‹#›</a:t>
            </a:fld>
            <a:endParaRPr lang="en-US"/>
          </a:p>
        </p:txBody>
      </p:sp>
      <p:sp>
        <p:nvSpPr>
          <p:cNvPr id="5" name="Title 1"/>
          <p:cNvSpPr>
            <a:spLocks noGrp="1"/>
          </p:cNvSpPr>
          <p:nvPr>
            <p:ph type="title"/>
          </p:nvPr>
        </p:nvSpPr>
        <p:spPr>
          <a:xfrm>
            <a:off x="203288" y="150007"/>
            <a:ext cx="9315624" cy="116575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7396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55235" y="6070296"/>
            <a:ext cx="2901844" cy="372394"/>
          </a:xfrm>
          <a:prstGeom prst="rect">
            <a:avLst/>
          </a:prstGeom>
        </p:spPr>
        <p:txBody>
          <a:bodyPr/>
          <a:lstStyle/>
          <a:p>
            <a:fld id="{13DC7F0A-A9D4-478A-BA08-BBBF6B846359}" type="datetime1">
              <a:rPr lang="en-US" smtClean="0"/>
              <a:t>6/25/2013</a:t>
            </a:fld>
            <a:endParaRPr lang="en-US"/>
          </a:p>
        </p:txBody>
      </p:sp>
      <p:sp>
        <p:nvSpPr>
          <p:cNvPr id="3" name="Footer Placeholder 2"/>
          <p:cNvSpPr>
            <a:spLocks noGrp="1"/>
          </p:cNvSpPr>
          <p:nvPr>
            <p:ph type="ftr" sz="quarter" idx="11"/>
          </p:nvPr>
        </p:nvSpPr>
        <p:spPr>
          <a:xfrm>
            <a:off x="1606169" y="6070296"/>
            <a:ext cx="7149068"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778856" y="6070296"/>
            <a:ext cx="827313" cy="372394"/>
          </a:xfrm>
          <a:prstGeom prst="rect">
            <a:avLst/>
          </a:prstGeom>
        </p:spPr>
        <p:txBody>
          <a:bodyPr/>
          <a:lstStyle>
            <a:lvl1pPr>
              <a:defRPr>
                <a:solidFill>
                  <a:schemeClr val="bg1"/>
                </a:solidFill>
              </a:defRPr>
            </a:lvl1pPr>
          </a:lstStyle>
          <a:p>
            <a:fld id="{B2141D75-E2EA-B04A-86CA-13F46B7A7152}" type="slidenum">
              <a:rPr lang="en-US" smtClean="0"/>
              <a:pPr/>
              <a:t>‹#›</a:t>
            </a:fld>
            <a:endParaRPr lang="en-US"/>
          </a:p>
        </p:txBody>
      </p:sp>
      <p:sp>
        <p:nvSpPr>
          <p:cNvPr id="5" name="Title 1"/>
          <p:cNvSpPr>
            <a:spLocks noGrp="1"/>
          </p:cNvSpPr>
          <p:nvPr>
            <p:ph type="title"/>
          </p:nvPr>
        </p:nvSpPr>
        <p:spPr>
          <a:xfrm>
            <a:off x="203288" y="150007"/>
            <a:ext cx="9315624" cy="116575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20834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55235" y="6070296"/>
            <a:ext cx="2901844" cy="372394"/>
          </a:xfrm>
          <a:prstGeom prst="rect">
            <a:avLst/>
          </a:prstGeom>
        </p:spPr>
        <p:txBody>
          <a:bodyPr/>
          <a:lstStyle/>
          <a:p>
            <a:fld id="{13DC7F0A-A9D4-478A-BA08-BBBF6B846359}" type="datetime1">
              <a:rPr lang="en-US" smtClean="0"/>
              <a:t>6/25/2013</a:t>
            </a:fld>
            <a:endParaRPr lang="en-US"/>
          </a:p>
        </p:txBody>
      </p:sp>
      <p:sp>
        <p:nvSpPr>
          <p:cNvPr id="3" name="Footer Placeholder 2"/>
          <p:cNvSpPr>
            <a:spLocks noGrp="1"/>
          </p:cNvSpPr>
          <p:nvPr>
            <p:ph type="ftr" sz="quarter" idx="11"/>
          </p:nvPr>
        </p:nvSpPr>
        <p:spPr>
          <a:xfrm>
            <a:off x="1606169" y="6070296"/>
            <a:ext cx="7149068"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778856" y="6070296"/>
            <a:ext cx="827313" cy="372394"/>
          </a:xfrm>
          <a:prstGeom prst="rect">
            <a:avLst/>
          </a:prstGeom>
        </p:spPr>
        <p:txBody>
          <a:bodyPr/>
          <a:lstStyle>
            <a:lvl1pPr>
              <a:defRPr>
                <a:solidFill>
                  <a:schemeClr val="bg1"/>
                </a:solidFill>
              </a:defRPr>
            </a:lvl1pPr>
          </a:lstStyle>
          <a:p>
            <a:fld id="{B2141D75-E2EA-B04A-86CA-13F46B7A7152}" type="slidenum">
              <a:rPr lang="en-US" smtClean="0"/>
              <a:pPr/>
              <a:t>‹#›</a:t>
            </a:fld>
            <a:endParaRPr lang="en-US"/>
          </a:p>
        </p:txBody>
      </p:sp>
      <p:sp>
        <p:nvSpPr>
          <p:cNvPr id="5" name="Title 1"/>
          <p:cNvSpPr>
            <a:spLocks noGrp="1"/>
          </p:cNvSpPr>
          <p:nvPr>
            <p:ph type="title"/>
          </p:nvPr>
        </p:nvSpPr>
        <p:spPr>
          <a:xfrm>
            <a:off x="203288" y="150007"/>
            <a:ext cx="9315624" cy="116575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9767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2" r:id="rId23"/>
    <p:sldLayoutId id="2147484193" r:id="rId24"/>
    <p:sldLayoutId id="2147484194"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prevnet.ca/Bullying/tabid/94/Default.aspx" TargetMode="External"/><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upload.wikimedia.org/wikipedia/en/7/78/Trollface.svg" TargetMode="Externa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www.nvdaily.com/news/2012/01/the_dark_side_of_social_media-print.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http://microsoft.com/twc"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invisible army policing Facebook has access to our most intimate secrets - The dark side of Facebook"/>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734137" y="-1"/>
            <a:ext cx="6701455" cy="6994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244" name="Rectangle 4"/>
          <p:cNvSpPr>
            <a:spLocks noGrp="1" noChangeArrowheads="1"/>
          </p:cNvSpPr>
          <p:nvPr>
            <p:ph type="body" idx="4294967295"/>
          </p:nvPr>
        </p:nvSpPr>
        <p:spPr>
          <a:xfrm>
            <a:off x="-32757" y="1592644"/>
            <a:ext cx="5859307" cy="5596005"/>
          </a:xfrm>
          <a:prstGeom prst="rect">
            <a:avLst/>
          </a:prstGeom>
          <a:ln/>
        </p:spPr>
        <p:txBody>
          <a:bodyPr>
            <a:noAutofit/>
          </a:bodyPr>
          <a:lstStyle/>
          <a:p>
            <a:r>
              <a:rPr lang="en-GB" sz="2720" dirty="0">
                <a:solidFill>
                  <a:schemeClr val="tx1"/>
                </a:solidFill>
              </a:rPr>
              <a:t>One hypothesis is that "popular" people will have connections both in the real as well as in the virtual world</a:t>
            </a:r>
          </a:p>
          <a:p>
            <a:r>
              <a:rPr lang="en-GB" sz="2720" dirty="0">
                <a:solidFill>
                  <a:schemeClr val="tx1"/>
                </a:solidFill>
              </a:rPr>
              <a:t>Another hypothesis may be that people who are less popular in the real world may somehow "compensate" for their lack of charm by over-indulging in virtual social networking sites (and, thus, spend more time in the virtual world than in the real world</a:t>
            </a:r>
          </a:p>
          <a:p>
            <a:endParaRPr lang="en-GB" sz="2720" dirty="0">
              <a:solidFill>
                <a:schemeClr val="tx1"/>
              </a:solidFill>
            </a:endParaRPr>
          </a:p>
          <a:p>
            <a:endParaRPr lang="en-GB" sz="2720" dirty="0">
              <a:solidFill>
                <a:schemeClr val="tx1"/>
              </a:solidFill>
            </a:endParaRPr>
          </a:p>
        </p:txBody>
      </p:sp>
      <p:sp>
        <p:nvSpPr>
          <p:cNvPr id="10243" name="Rectangle 3"/>
          <p:cNvSpPr>
            <a:spLocks noGrp="1" noChangeArrowheads="1"/>
          </p:cNvSpPr>
          <p:nvPr>
            <p:ph type="title" idx="4294967295"/>
          </p:nvPr>
        </p:nvSpPr>
        <p:spPr>
          <a:xfrm>
            <a:off x="244996" y="192396"/>
            <a:ext cx="11389850" cy="1207851"/>
          </a:xfrm>
          <a:prstGeom prst="rect">
            <a:avLst/>
          </a:prstGeom>
          <a:ln/>
        </p:spPr>
        <p:txBody>
          <a:bodyPr>
            <a:normAutofit/>
          </a:bodyPr>
          <a:lstStyle/>
          <a:p>
            <a:pPr algn="l"/>
            <a:r>
              <a:rPr lang="en-US" sz="3808" dirty="0">
                <a:solidFill>
                  <a:schemeClr val="tx1"/>
                </a:solidFill>
              </a:rPr>
              <a:t>The Psychology of Social Networking</a:t>
            </a:r>
            <a:br>
              <a:rPr lang="en-US" sz="3808" dirty="0">
                <a:solidFill>
                  <a:schemeClr val="tx1"/>
                </a:solidFill>
              </a:rPr>
            </a:br>
            <a:r>
              <a:rPr lang="en-US" sz="2720" dirty="0">
                <a:solidFill>
                  <a:schemeClr val="tx1"/>
                </a:solidFill>
              </a:rPr>
              <a:t>The Need to Belong!</a:t>
            </a:r>
            <a:endParaRPr lang="en-US" sz="3264" dirty="0">
              <a:solidFill>
                <a:schemeClr val="tx1"/>
              </a:solidFill>
            </a:endParaRPr>
          </a:p>
        </p:txBody>
      </p:sp>
    </p:spTree>
    <p:extLst>
      <p:ext uri="{BB962C8B-B14F-4D97-AF65-F5344CB8AC3E}">
        <p14:creationId xmlns:p14="http://schemas.microsoft.com/office/powerpoint/2010/main" val="238897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468969" cy="7013795"/>
          </a:xfrm>
          <a:prstGeom prst="rect">
            <a:avLst/>
          </a:prstGeom>
        </p:spPr>
      </p:pic>
    </p:spTree>
    <p:extLst>
      <p:ext uri="{BB962C8B-B14F-4D97-AF65-F5344CB8AC3E}">
        <p14:creationId xmlns:p14="http://schemas.microsoft.com/office/powerpoint/2010/main" val="175818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416" y="-6955"/>
            <a:ext cx="9688535" cy="7001480"/>
          </a:xfrm>
          <a:prstGeom prst="rect">
            <a:avLst/>
          </a:prstGeom>
        </p:spPr>
      </p:pic>
      <p:sp>
        <p:nvSpPr>
          <p:cNvPr id="4" name="Rectangle 3"/>
          <p:cNvSpPr/>
          <p:nvPr/>
        </p:nvSpPr>
        <p:spPr>
          <a:xfrm>
            <a:off x="9108518" y="6686748"/>
            <a:ext cx="3327957" cy="307777"/>
          </a:xfrm>
          <a:prstGeom prst="rect">
            <a:avLst/>
          </a:prstGeom>
        </p:spPr>
        <p:txBody>
          <a:bodyPr wrap="square">
            <a:spAutoFit/>
          </a:bodyPr>
          <a:lstStyle/>
          <a:p>
            <a:pPr algn="r"/>
            <a:r>
              <a:rPr lang="en-GB" sz="1400" dirty="0">
                <a:solidFill>
                  <a:schemeClr val="bg1"/>
                </a:solidFill>
              </a:rPr>
              <a:t>http://</a:t>
            </a:r>
            <a:r>
              <a:rPr lang="en-GB" sz="1400" dirty="0" smtClean="0">
                <a:solidFill>
                  <a:schemeClr val="bg1"/>
                </a:solidFill>
              </a:rPr>
              <a:t>www.intelfreepress.com</a:t>
            </a:r>
            <a:endParaRPr lang="en-GB" sz="1400" dirty="0">
              <a:solidFill>
                <a:schemeClr val="bg1"/>
              </a:solidFill>
            </a:endParaRPr>
          </a:p>
        </p:txBody>
      </p:sp>
    </p:spTree>
    <p:extLst>
      <p:ext uri="{BB962C8B-B14F-4D97-AF65-F5344CB8AC3E}">
        <p14:creationId xmlns:p14="http://schemas.microsoft.com/office/powerpoint/2010/main" val="159375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39882" y="-379"/>
            <a:ext cx="6995711" cy="699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881" y="1714500"/>
            <a:ext cx="6985890" cy="5242785"/>
          </a:xfrm>
          <a:prstGeom prst="rect">
            <a:avLst/>
          </a:prstGeom>
          <a:ln/>
        </p:spPr>
        <p:txBody>
          <a:bodyPr>
            <a:noAutofit/>
          </a:bodyPr>
          <a:lstStyle/>
          <a:p>
            <a:r>
              <a:rPr lang="en-GB" sz="2720" dirty="0">
                <a:solidFill>
                  <a:schemeClr val="tx1"/>
                </a:solidFill>
              </a:rPr>
              <a:t>Free Advertising</a:t>
            </a:r>
          </a:p>
          <a:p>
            <a:r>
              <a:rPr lang="en-GB" sz="2720" dirty="0">
                <a:solidFill>
                  <a:schemeClr val="tx1"/>
                </a:solidFill>
              </a:rPr>
              <a:t>Generate Business Trust through Openness </a:t>
            </a:r>
          </a:p>
          <a:p>
            <a:r>
              <a:rPr lang="en-GB" sz="2720" dirty="0">
                <a:solidFill>
                  <a:schemeClr val="tx1"/>
                </a:solidFill>
              </a:rPr>
              <a:t>Reach a Worldwide Market</a:t>
            </a:r>
          </a:p>
          <a:p>
            <a:r>
              <a:rPr lang="en-GB" sz="2720" dirty="0">
                <a:solidFill>
                  <a:schemeClr val="tx1"/>
                </a:solidFill>
              </a:rPr>
              <a:t>It’s Replacing traditional media, such as Advertising, Yellow Pages etc. Potentially Saving Thousands</a:t>
            </a:r>
          </a:p>
          <a:p>
            <a:r>
              <a:rPr lang="en-GB" sz="2720" dirty="0">
                <a:solidFill>
                  <a:schemeClr val="tx1"/>
                </a:solidFill>
              </a:rPr>
              <a:t>Allows Companies to Push it’s Corporate Image</a:t>
            </a:r>
          </a:p>
          <a:p>
            <a:r>
              <a:rPr lang="en-GB" sz="2720" dirty="0">
                <a:solidFill>
                  <a:schemeClr val="tx1"/>
                </a:solidFill>
              </a:rPr>
              <a:t>Keep Customers Informed</a:t>
            </a:r>
          </a:p>
          <a:p>
            <a:r>
              <a:rPr lang="en-GB" sz="2720" dirty="0">
                <a:solidFill>
                  <a:schemeClr val="tx1"/>
                </a:solidFill>
              </a:rPr>
              <a:t>It’s Very Low Cost!!</a:t>
            </a:r>
          </a:p>
        </p:txBody>
      </p:sp>
      <p:sp>
        <p:nvSpPr>
          <p:cNvPr id="10243" name="Rectangle 3"/>
          <p:cNvSpPr>
            <a:spLocks noGrp="1" noChangeArrowheads="1"/>
          </p:cNvSpPr>
          <p:nvPr>
            <p:ph type="title" idx="4294967295"/>
          </p:nvPr>
        </p:nvSpPr>
        <p:spPr>
          <a:xfrm>
            <a:off x="244996" y="192396"/>
            <a:ext cx="11389850" cy="1207851"/>
          </a:xfrm>
          <a:prstGeom prst="rect">
            <a:avLst/>
          </a:prstGeom>
          <a:ln/>
        </p:spPr>
        <p:txBody>
          <a:bodyPr>
            <a:normAutofit/>
          </a:bodyPr>
          <a:lstStyle/>
          <a:p>
            <a:pPr algn="l"/>
            <a:r>
              <a:rPr lang="en-US" sz="3808" dirty="0">
                <a:solidFill>
                  <a:schemeClr val="tx1"/>
                </a:solidFill>
              </a:rPr>
              <a:t>Social Networking</a:t>
            </a:r>
            <a:br>
              <a:rPr lang="en-US" sz="3808" dirty="0">
                <a:solidFill>
                  <a:schemeClr val="tx1"/>
                </a:solidFill>
              </a:rPr>
            </a:br>
            <a:r>
              <a:rPr lang="en-US" sz="3264" dirty="0">
                <a:solidFill>
                  <a:schemeClr val="tx1"/>
                </a:solidFill>
              </a:rPr>
              <a:t>The Business Pro’s</a:t>
            </a:r>
          </a:p>
        </p:txBody>
      </p:sp>
    </p:spTree>
    <p:extLst>
      <p:ext uri="{BB962C8B-B14F-4D97-AF65-F5344CB8AC3E}">
        <p14:creationId xmlns:p14="http://schemas.microsoft.com/office/powerpoint/2010/main" val="417996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59300" y="10602"/>
            <a:ext cx="7877175" cy="6946683"/>
          </a:xfrm>
          <a:prstGeom prst="rect">
            <a:avLst/>
          </a:prstGeom>
        </p:spPr>
      </p:pic>
      <p:sp>
        <p:nvSpPr>
          <p:cNvPr id="10244" name="Rectangle 4"/>
          <p:cNvSpPr>
            <a:spLocks noGrp="1" noChangeArrowheads="1"/>
          </p:cNvSpPr>
          <p:nvPr>
            <p:ph type="body" idx="4294967295"/>
          </p:nvPr>
        </p:nvSpPr>
        <p:spPr>
          <a:xfrm>
            <a:off x="0" y="1672132"/>
            <a:ext cx="5743427" cy="4988786"/>
          </a:xfrm>
          <a:prstGeom prst="rect">
            <a:avLst/>
          </a:prstGeom>
          <a:ln/>
        </p:spPr>
        <p:txBody>
          <a:bodyPr anchor="t" anchorCtr="0">
            <a:normAutofit/>
          </a:bodyPr>
          <a:lstStyle/>
          <a:p>
            <a:r>
              <a:rPr lang="en-GB" sz="2800" dirty="0">
                <a:solidFill>
                  <a:schemeClr val="tx1"/>
                </a:solidFill>
              </a:rPr>
              <a:t>Loss of Corporate media Control</a:t>
            </a:r>
          </a:p>
          <a:p>
            <a:r>
              <a:rPr lang="en-GB" sz="2800" dirty="0">
                <a:solidFill>
                  <a:schemeClr val="tx1"/>
                </a:solidFill>
              </a:rPr>
              <a:t>One slip of the Tongue or Finger on the Keyboard Could Cost you Everything!</a:t>
            </a:r>
          </a:p>
          <a:p>
            <a:r>
              <a:rPr lang="en-GB" sz="2800" dirty="0">
                <a:solidFill>
                  <a:schemeClr val="tx1"/>
                </a:solidFill>
              </a:rPr>
              <a:t>Remember Once it’s out there, You can’t Take it Back!</a:t>
            </a:r>
          </a:p>
          <a:p>
            <a:r>
              <a:rPr lang="en-GB" sz="2800" dirty="0">
                <a:solidFill>
                  <a:schemeClr val="tx1"/>
                </a:solidFill>
              </a:rPr>
              <a:t>Plausible Deniability</a:t>
            </a:r>
          </a:p>
          <a:p>
            <a:r>
              <a:rPr lang="en-GB" sz="2800" dirty="0">
                <a:solidFill>
                  <a:schemeClr val="tx1"/>
                </a:solidFill>
              </a:rPr>
              <a:t>Public Opinion Can Differ Greatly from Corporate Image</a:t>
            </a:r>
          </a:p>
        </p:txBody>
      </p:sp>
      <p:sp>
        <p:nvSpPr>
          <p:cNvPr id="10243" name="Rectangle 3"/>
          <p:cNvSpPr>
            <a:spLocks noGrp="1" noChangeArrowheads="1"/>
          </p:cNvSpPr>
          <p:nvPr>
            <p:ph type="title" idx="4294967295"/>
          </p:nvPr>
        </p:nvSpPr>
        <p:spPr>
          <a:xfrm>
            <a:off x="342918" y="237999"/>
            <a:ext cx="11389850" cy="1137766"/>
          </a:xfrm>
          <a:prstGeom prst="rect">
            <a:avLst/>
          </a:prstGeom>
          <a:ln/>
        </p:spPr>
        <p:txBody>
          <a:bodyPr>
            <a:normAutofit fontScale="90000"/>
          </a:bodyPr>
          <a:lstStyle/>
          <a:p>
            <a:pPr algn="l"/>
            <a:r>
              <a:rPr lang="en-US" dirty="0" smtClean="0">
                <a:solidFill>
                  <a:schemeClr val="tx1"/>
                </a:solidFill>
              </a:rPr>
              <a:t>Social Networking</a:t>
            </a:r>
            <a:br>
              <a:rPr lang="en-US" dirty="0" smtClean="0">
                <a:solidFill>
                  <a:schemeClr val="tx1"/>
                </a:solidFill>
              </a:rPr>
            </a:br>
            <a:r>
              <a:rPr lang="en-US" sz="3264" dirty="0">
                <a:solidFill>
                  <a:schemeClr val="tx1"/>
                </a:solidFill>
              </a:rPr>
              <a:t> The Business Con’s</a:t>
            </a:r>
          </a:p>
        </p:txBody>
      </p:sp>
    </p:spTree>
    <p:extLst>
      <p:ext uri="{BB962C8B-B14F-4D97-AF65-F5344CB8AC3E}">
        <p14:creationId xmlns:p14="http://schemas.microsoft.com/office/powerpoint/2010/main" val="81585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990511" y="-1"/>
            <a:ext cx="7445082" cy="697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147075" y="1626435"/>
            <a:ext cx="5503448" cy="4808487"/>
          </a:xfrm>
          <a:prstGeom prst="rect">
            <a:avLst/>
          </a:prstGeom>
          <a:ln/>
        </p:spPr>
        <p:txBody>
          <a:bodyPr>
            <a:noAutofit/>
          </a:bodyPr>
          <a:lstStyle/>
          <a:p>
            <a:r>
              <a:rPr lang="en-GB" sz="2400" dirty="0">
                <a:solidFill>
                  <a:schemeClr val="tx1"/>
                </a:solidFill>
              </a:rPr>
              <a:t>S</a:t>
            </a:r>
            <a:r>
              <a:rPr lang="en-GB" sz="2800" dirty="0">
                <a:solidFill>
                  <a:schemeClr val="tx1"/>
                </a:solidFill>
              </a:rPr>
              <a:t>ocial media sites are Making Organizations Rethink External Communication</a:t>
            </a:r>
          </a:p>
          <a:p>
            <a:r>
              <a:rPr lang="en-GB" sz="2800" dirty="0">
                <a:solidFill>
                  <a:schemeClr val="tx1"/>
                </a:solidFill>
              </a:rPr>
              <a:t>How should a Company Confront a crisis? – Can Social Media Help or Hinder</a:t>
            </a:r>
          </a:p>
          <a:p>
            <a:r>
              <a:rPr lang="en-GB" sz="2800" dirty="0">
                <a:solidFill>
                  <a:schemeClr val="tx1"/>
                </a:solidFill>
              </a:rPr>
              <a:t>Should Employees be Empowered to participate</a:t>
            </a:r>
          </a:p>
          <a:p>
            <a:r>
              <a:rPr lang="en-GB" sz="2800" dirty="0">
                <a:solidFill>
                  <a:schemeClr val="tx1"/>
                </a:solidFill>
              </a:rPr>
              <a:t>Consider Policies and Guidelines in Social Media Participation</a:t>
            </a:r>
          </a:p>
          <a:p>
            <a:r>
              <a:rPr lang="en-GB" sz="2800" dirty="0">
                <a:solidFill>
                  <a:schemeClr val="tx1"/>
                </a:solidFill>
              </a:rPr>
              <a:t>It’s a Minefield…</a:t>
            </a:r>
          </a:p>
          <a:p>
            <a:pPr>
              <a:spcBef>
                <a:spcPct val="0"/>
              </a:spcBef>
              <a:buFontTx/>
              <a:buBlip>
                <a:blip r:embed="rId3"/>
              </a:buBlip>
            </a:pPr>
            <a:endParaRPr lang="en-GB" sz="2400" dirty="0">
              <a:solidFill>
                <a:schemeClr val="tx1"/>
              </a:solidFill>
            </a:endParaRPr>
          </a:p>
        </p:txBody>
      </p:sp>
      <p:sp>
        <p:nvSpPr>
          <p:cNvPr id="10243" name="Rectangle 3"/>
          <p:cNvSpPr>
            <a:spLocks noGrp="1" noChangeArrowheads="1"/>
          </p:cNvSpPr>
          <p:nvPr>
            <p:ph type="title" idx="4294967295"/>
          </p:nvPr>
        </p:nvSpPr>
        <p:spPr>
          <a:xfrm>
            <a:off x="396380" y="192396"/>
            <a:ext cx="11389850" cy="1434040"/>
          </a:xfrm>
          <a:prstGeom prst="rect">
            <a:avLst/>
          </a:prstGeom>
          <a:ln/>
        </p:spPr>
        <p:txBody>
          <a:bodyPr>
            <a:normAutofit/>
          </a:bodyPr>
          <a:lstStyle/>
          <a:p>
            <a:pPr algn="l"/>
            <a:r>
              <a:rPr lang="en-US" sz="4352" dirty="0">
                <a:solidFill>
                  <a:schemeClr val="tx1"/>
                </a:solidFill>
              </a:rPr>
              <a:t>Social Networking</a:t>
            </a:r>
            <a:br>
              <a:rPr lang="en-US" sz="4352" dirty="0">
                <a:solidFill>
                  <a:schemeClr val="tx1"/>
                </a:solidFill>
              </a:rPr>
            </a:br>
            <a:r>
              <a:rPr lang="en-US" sz="3264" dirty="0">
                <a:solidFill>
                  <a:schemeClr val="tx1"/>
                </a:solidFill>
              </a:rPr>
              <a:t>The Business Moral Dilemma</a:t>
            </a:r>
          </a:p>
        </p:txBody>
      </p:sp>
    </p:spTree>
    <p:extLst>
      <p:ext uri="{BB962C8B-B14F-4D97-AF65-F5344CB8AC3E}">
        <p14:creationId xmlns:p14="http://schemas.microsoft.com/office/powerpoint/2010/main" val="95802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630705" y="0"/>
            <a:ext cx="6804887" cy="701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882" y="1543679"/>
            <a:ext cx="6627528" cy="5304250"/>
          </a:xfrm>
          <a:prstGeom prst="rect">
            <a:avLst/>
          </a:prstGeom>
          <a:ln/>
        </p:spPr>
        <p:txBody>
          <a:bodyPr anchor="t" anchorCtr="0">
            <a:noAutofit/>
          </a:bodyPr>
          <a:lstStyle/>
          <a:p>
            <a:r>
              <a:rPr lang="en-GB" sz="2800" dirty="0">
                <a:solidFill>
                  <a:schemeClr val="tx1"/>
                </a:solidFill>
              </a:rPr>
              <a:t>Facebook has broke the 1 billion user mark in 2012, but its numbers have flattened out in the U.S and are expected to fall!</a:t>
            </a:r>
          </a:p>
          <a:p>
            <a:r>
              <a:rPr lang="en-GB" sz="2800" dirty="0">
                <a:solidFill>
                  <a:schemeClr val="tx1"/>
                </a:solidFill>
              </a:rPr>
              <a:t>Twitter is growing; it may have as many 700 million users, but no one knows how many people are really active users </a:t>
            </a:r>
          </a:p>
          <a:p>
            <a:r>
              <a:rPr lang="en-GB" sz="2800" dirty="0">
                <a:solidFill>
                  <a:schemeClr val="tx1"/>
                </a:solidFill>
              </a:rPr>
              <a:t>Google+ is growing steadily, but is still well behind the two most established networks and much of the public is unaware of its existence</a:t>
            </a:r>
          </a:p>
          <a:p>
            <a:pPr marL="0" indent="0">
              <a:spcBef>
                <a:spcPct val="0"/>
              </a:spcBef>
              <a:buNone/>
            </a:pPr>
            <a:endParaRPr lang="en-GB" sz="2800" dirty="0">
              <a:solidFill>
                <a:schemeClr val="tx1"/>
              </a:solidFill>
            </a:endParaRPr>
          </a:p>
          <a:p>
            <a:endParaRPr lang="en-GB" sz="2800" dirty="0">
              <a:solidFill>
                <a:schemeClr val="tx1"/>
              </a:solidFill>
            </a:endParaRPr>
          </a:p>
        </p:txBody>
      </p:sp>
      <p:sp>
        <p:nvSpPr>
          <p:cNvPr id="10243" name="Rectangle 3"/>
          <p:cNvSpPr>
            <a:spLocks noGrp="1" noChangeArrowheads="1"/>
          </p:cNvSpPr>
          <p:nvPr>
            <p:ph type="title" idx="4294967295"/>
          </p:nvPr>
        </p:nvSpPr>
        <p:spPr>
          <a:xfrm>
            <a:off x="342918" y="167914"/>
            <a:ext cx="11389850" cy="1207851"/>
          </a:xfrm>
          <a:prstGeom prst="rect">
            <a:avLst/>
          </a:prstGeom>
          <a:ln/>
        </p:spPr>
        <p:txBody>
          <a:bodyPr>
            <a:normAutofit/>
          </a:bodyPr>
          <a:lstStyle/>
          <a:p>
            <a:r>
              <a:rPr lang="en-US" sz="4352" dirty="0"/>
              <a:t>Social/Digital Exhaustion</a:t>
            </a:r>
            <a:br>
              <a:rPr lang="en-US" sz="4352" dirty="0"/>
            </a:br>
            <a:r>
              <a:rPr lang="en-US" sz="2720" dirty="0">
                <a:solidFill>
                  <a:schemeClr val="tx1"/>
                </a:solidFill>
              </a:rPr>
              <a:t>Perhaps the Beginning of the End!</a:t>
            </a:r>
          </a:p>
        </p:txBody>
      </p:sp>
    </p:spTree>
    <p:extLst>
      <p:ext uri="{BB962C8B-B14F-4D97-AF65-F5344CB8AC3E}">
        <p14:creationId xmlns:p14="http://schemas.microsoft.com/office/powerpoint/2010/main" val="253115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74" y="169580"/>
            <a:ext cx="11191240" cy="881298"/>
          </a:xfrm>
        </p:spPr>
        <p:txBody>
          <a:bodyPr/>
          <a:lstStyle/>
          <a:p>
            <a:r>
              <a:rPr lang="en-GB" sz="4800" dirty="0" smtClean="0"/>
              <a:t>Just What are the Risks?</a:t>
            </a:r>
            <a:endParaRPr lang="en-GB" sz="4800" dirty="0"/>
          </a:p>
        </p:txBody>
      </p:sp>
      <p:graphicFrame>
        <p:nvGraphicFramePr>
          <p:cNvPr id="3" name="Diagram 2"/>
          <p:cNvGraphicFramePr/>
          <p:nvPr>
            <p:extLst>
              <p:ext uri="{D42A27DB-BD31-4B8C-83A1-F6EECF244321}">
                <p14:modId xmlns:p14="http://schemas.microsoft.com/office/powerpoint/2010/main" val="4021243380"/>
              </p:ext>
            </p:extLst>
          </p:nvPr>
        </p:nvGraphicFramePr>
        <p:xfrm>
          <a:off x="1354548" y="1408144"/>
          <a:ext cx="9526566" cy="5091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67637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96" y="2811808"/>
            <a:ext cx="5973241" cy="1165754"/>
          </a:xfrm>
        </p:spPr>
        <p:txBody>
          <a:bodyPr>
            <a:noAutofit/>
          </a:bodyPr>
          <a:lstStyle/>
          <a:p>
            <a:pPr algn="l"/>
            <a:r>
              <a:rPr lang="en-GB" sz="15639" dirty="0"/>
              <a:t>Video</a:t>
            </a:r>
          </a:p>
        </p:txBody>
      </p:sp>
      <p:sp>
        <p:nvSpPr>
          <p:cNvPr id="3" name="Title 1"/>
          <p:cNvSpPr txBox="1">
            <a:spLocks/>
          </p:cNvSpPr>
          <p:nvPr/>
        </p:nvSpPr>
        <p:spPr>
          <a:xfrm>
            <a:off x="342918" y="4378560"/>
            <a:ext cx="5973241" cy="1165754"/>
          </a:xfrm>
          <a:prstGeom prst="rect">
            <a:avLst/>
          </a:prstGeom>
        </p:spPr>
        <p:txBody>
          <a:bodyPr vert="horz" lIns="124347" tIns="62174" rIns="124347" bIns="62174" rtlCol="0" anchor="ctr">
            <a:normAutofit fontScale="82500" lnSpcReduction="10000"/>
          </a:bodyPr>
          <a:lstStyle>
            <a:lvl1pPr algn="ctr" defTabSz="914400" rtl="0" eaLnBrk="1" latinLnBrk="0" hangingPunct="1">
              <a:spcBef>
                <a:spcPct val="0"/>
              </a:spcBef>
              <a:buNone/>
              <a:defRPr sz="3600" kern="1200">
                <a:solidFill>
                  <a:srgbClr val="C00000"/>
                </a:solidFill>
                <a:latin typeface="Segoe UI Light" pitchFamily="34" charset="0"/>
                <a:ea typeface="+mj-ea"/>
                <a:cs typeface="+mj-cs"/>
              </a:defRPr>
            </a:lvl1pPr>
          </a:lstStyle>
          <a:p>
            <a:pPr algn="l"/>
            <a:r>
              <a:rPr lang="en-GB" sz="4896" dirty="0">
                <a:solidFill>
                  <a:schemeClr val="tx1"/>
                </a:solidFill>
              </a:rPr>
              <a:t>Internet Safety Campaign</a:t>
            </a:r>
          </a:p>
        </p:txBody>
      </p:sp>
    </p:spTree>
    <p:extLst>
      <p:ext uri="{BB962C8B-B14F-4D97-AF65-F5344CB8AC3E}">
        <p14:creationId xmlns:p14="http://schemas.microsoft.com/office/powerpoint/2010/main" val="18597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74" y="2713886"/>
            <a:ext cx="8133326" cy="1165754"/>
          </a:xfrm>
        </p:spPr>
        <p:txBody>
          <a:bodyPr/>
          <a:lstStyle/>
          <a:p>
            <a:pPr algn="l"/>
            <a:r>
              <a:rPr lang="en-GB" dirty="0" smtClean="0"/>
              <a:t>Creepy Technologies…</a:t>
            </a:r>
            <a:endParaRPr lang="en-GB" dirty="0"/>
          </a:p>
        </p:txBody>
      </p:sp>
    </p:spTree>
    <p:extLst>
      <p:ext uri="{BB962C8B-B14F-4D97-AF65-F5344CB8AC3E}">
        <p14:creationId xmlns:p14="http://schemas.microsoft.com/office/powerpoint/2010/main" val="23102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400" dirty="0"/>
              <a:t>A Journey to the </a:t>
            </a:r>
            <a:r>
              <a:rPr lang="en-GB" sz="4400" dirty="0" smtClean="0">
                <a:solidFill>
                  <a:srgbClr val="FF0000"/>
                </a:solidFill>
              </a:rPr>
              <a:t>Dark </a:t>
            </a:r>
            <a:r>
              <a:rPr lang="en-GB" sz="4400" dirty="0">
                <a:solidFill>
                  <a:srgbClr val="FF0000"/>
                </a:solidFill>
              </a:rPr>
              <a:t>Side</a:t>
            </a:r>
            <a:r>
              <a:rPr lang="en-GB" sz="4400" dirty="0">
                <a:solidFill>
                  <a:schemeClr val="tx1"/>
                </a:solidFill>
              </a:rPr>
              <a:t> </a:t>
            </a:r>
            <a:r>
              <a:rPr lang="en-GB" sz="4400" dirty="0" smtClean="0">
                <a:solidFill>
                  <a:schemeClr val="tx1"/>
                </a:solidFill>
              </a:rPr>
              <a:t/>
            </a:r>
            <a:br>
              <a:rPr lang="en-GB" sz="4400" dirty="0" smtClean="0">
                <a:solidFill>
                  <a:schemeClr val="tx1"/>
                </a:solidFill>
              </a:rPr>
            </a:br>
            <a:r>
              <a:rPr lang="en-GB" sz="4400" dirty="0" smtClean="0"/>
              <a:t>of </a:t>
            </a:r>
            <a:r>
              <a:rPr lang="en-GB" sz="4400" dirty="0"/>
              <a:t>Social </a:t>
            </a:r>
            <a:r>
              <a:rPr lang="en-GB" sz="4400" dirty="0" smtClean="0"/>
              <a:t>Networking!</a:t>
            </a:r>
            <a:endParaRPr lang="en-US" sz="4400" dirty="0"/>
          </a:p>
        </p:txBody>
      </p:sp>
      <p:sp>
        <p:nvSpPr>
          <p:cNvPr id="5" name="Text Placeholder 4"/>
          <p:cNvSpPr>
            <a:spLocks noGrp="1"/>
          </p:cNvSpPr>
          <p:nvPr>
            <p:ph type="body" sz="quarter" idx="12"/>
          </p:nvPr>
        </p:nvSpPr>
        <p:spPr/>
        <p:txBody>
          <a:bodyPr/>
          <a:lstStyle/>
          <a:p>
            <a:r>
              <a:rPr lang="en-US" dirty="0" smtClean="0"/>
              <a:t>Andy Malone MVP</a:t>
            </a:r>
            <a:r>
              <a:rPr lang="en-US" dirty="0"/>
              <a:t>, </a:t>
            </a:r>
            <a:r>
              <a:rPr lang="en-US" dirty="0" smtClean="0"/>
              <a:t>MCT</a:t>
            </a:r>
          </a:p>
          <a:p>
            <a:endParaRPr lang="en-US" sz="1800" dirty="0" smtClean="0"/>
          </a:p>
          <a:p>
            <a:r>
              <a:rPr lang="en-US" sz="1800" dirty="0" smtClean="0"/>
              <a:t>Quality </a:t>
            </a:r>
            <a:r>
              <a:rPr lang="en-US" sz="1800" dirty="0"/>
              <a:t>Training (UK) Senior Instructor / Consultant</a:t>
            </a:r>
          </a:p>
          <a:p>
            <a:r>
              <a:rPr lang="en-US" sz="1800" dirty="0"/>
              <a:t>Andrew.malone@quality-training.co.uk</a:t>
            </a:r>
          </a:p>
          <a:p>
            <a:r>
              <a:rPr lang="en-US" sz="1800" dirty="0"/>
              <a:t>www.divedeeperevents.com </a:t>
            </a:r>
          </a:p>
          <a:p>
            <a:endParaRPr lang="en-US" sz="1800" dirty="0" smtClean="0"/>
          </a:p>
        </p:txBody>
      </p:sp>
      <p:sp>
        <p:nvSpPr>
          <p:cNvPr id="14" name="Text Placeholder 13"/>
          <p:cNvSpPr>
            <a:spLocks noGrp="1"/>
          </p:cNvSpPr>
          <p:nvPr>
            <p:ph type="body" sz="quarter" idx="13"/>
          </p:nvPr>
        </p:nvSpPr>
        <p:spPr/>
        <p:txBody>
          <a:bodyPr/>
          <a:lstStyle/>
          <a:p>
            <a:r>
              <a:rPr lang="en-US" dirty="0"/>
              <a:t>ATC-B202</a:t>
            </a:r>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s://www.worldwithoutme.com/blog/wp-content/uploads/2011/10/stalking_creepy_accep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864" y="89010"/>
            <a:ext cx="7525591" cy="6839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 y="-1"/>
            <a:ext cx="12434711" cy="69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3.digitaltrends.com/wp-content/uploads/2011/03/creepy-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748" y="-59125"/>
            <a:ext cx="8540102" cy="705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84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cdn.sdlmedia.com/g6n9d9u8/cds/image/634641293811570000B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 y="657524"/>
            <a:ext cx="12362752" cy="565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5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699"/>
          <a:stretch/>
        </p:blipFill>
        <p:spPr>
          <a:xfrm>
            <a:off x="882" y="0"/>
            <a:ext cx="12434711" cy="7022454"/>
          </a:xfrm>
          <a:prstGeom prst="rect">
            <a:avLst/>
          </a:prstGeom>
        </p:spPr>
      </p:pic>
    </p:spTree>
    <p:extLst>
      <p:ext uri="{BB962C8B-B14F-4D97-AF65-F5344CB8AC3E}">
        <p14:creationId xmlns:p14="http://schemas.microsoft.com/office/powerpoint/2010/main" val="31522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69" y="0"/>
            <a:ext cx="10450804" cy="6969380"/>
          </a:xfrm>
          <a:prstGeom prst="rect">
            <a:avLst/>
          </a:prstGeom>
        </p:spPr>
      </p:pic>
      <p:sp>
        <p:nvSpPr>
          <p:cNvPr id="10244" name="Rectangle 4"/>
          <p:cNvSpPr>
            <a:spLocks noGrp="1" noChangeArrowheads="1"/>
          </p:cNvSpPr>
          <p:nvPr>
            <p:ph type="body" idx="4294967295"/>
          </p:nvPr>
        </p:nvSpPr>
        <p:spPr>
          <a:xfrm>
            <a:off x="304818" y="1701800"/>
            <a:ext cx="6658695" cy="5262824"/>
          </a:xfrm>
          <a:prstGeom prst="rect">
            <a:avLst/>
          </a:prstGeom>
          <a:ln/>
        </p:spPr>
        <p:txBody>
          <a:bodyPr>
            <a:noAutofit/>
          </a:bodyPr>
          <a:lstStyle/>
          <a:p>
            <a:pPr>
              <a:spcBef>
                <a:spcPct val="0"/>
              </a:spcBef>
            </a:pPr>
            <a:r>
              <a:rPr lang="en-GB" sz="3264" dirty="0">
                <a:solidFill>
                  <a:schemeClr val="tx1"/>
                </a:solidFill>
              </a:rPr>
              <a:t>More and more cameras have GPS built right into them</a:t>
            </a:r>
          </a:p>
          <a:p>
            <a:pPr>
              <a:spcBef>
                <a:spcPct val="0"/>
              </a:spcBef>
            </a:pPr>
            <a:r>
              <a:rPr lang="en-GB" sz="3264" dirty="0">
                <a:solidFill>
                  <a:schemeClr val="tx1"/>
                </a:solidFill>
              </a:rPr>
              <a:t>The moment you take a photo, your camera records exactly where you took it</a:t>
            </a:r>
          </a:p>
          <a:p>
            <a:pPr>
              <a:spcBef>
                <a:spcPct val="0"/>
              </a:spcBef>
            </a:pPr>
            <a:r>
              <a:rPr lang="en-GB" sz="3264" dirty="0">
                <a:solidFill>
                  <a:schemeClr val="tx1"/>
                </a:solidFill>
              </a:rPr>
              <a:t>You can then locate the co-ordinates in you favourite mapping tool</a:t>
            </a:r>
          </a:p>
          <a:p>
            <a:pPr>
              <a:spcBef>
                <a:spcPct val="0"/>
              </a:spcBef>
            </a:pPr>
            <a:r>
              <a:rPr lang="en-GB" sz="3264" dirty="0">
                <a:solidFill>
                  <a:schemeClr val="tx1"/>
                </a:solidFill>
              </a:rPr>
              <a:t>Then I can Find You…</a:t>
            </a:r>
          </a:p>
        </p:txBody>
      </p:sp>
      <p:sp>
        <p:nvSpPr>
          <p:cNvPr id="10243" name="Rectangle 3"/>
          <p:cNvSpPr>
            <a:spLocks noGrp="1" noChangeArrowheads="1"/>
          </p:cNvSpPr>
          <p:nvPr>
            <p:ph type="title" idx="4294967295"/>
          </p:nvPr>
        </p:nvSpPr>
        <p:spPr>
          <a:xfrm>
            <a:off x="402740" y="69993"/>
            <a:ext cx="9942535" cy="1207851"/>
          </a:xfrm>
          <a:prstGeom prst="rect">
            <a:avLst/>
          </a:prstGeom>
          <a:ln/>
        </p:spPr>
        <p:txBody>
          <a:bodyPr>
            <a:normAutofit fontScale="90000"/>
          </a:bodyPr>
          <a:lstStyle/>
          <a:p>
            <a:pPr algn="l"/>
            <a:r>
              <a:rPr lang="en-US" sz="5440" dirty="0">
                <a:solidFill>
                  <a:schemeClr val="tx1"/>
                </a:solidFill>
              </a:rPr>
              <a:t>Geotagging</a:t>
            </a:r>
            <a:r>
              <a:rPr lang="en-US" sz="3264" dirty="0">
                <a:solidFill>
                  <a:schemeClr val="tx1"/>
                </a:solidFill>
              </a:rPr>
              <a:t/>
            </a:r>
            <a:br>
              <a:rPr lang="en-US" sz="3264" dirty="0">
                <a:solidFill>
                  <a:schemeClr val="tx1"/>
                </a:solidFill>
              </a:rPr>
            </a:br>
            <a:r>
              <a:rPr lang="en-US" sz="3264" dirty="0">
                <a:solidFill>
                  <a:schemeClr val="tx1"/>
                </a:solidFill>
              </a:rPr>
              <a:t>Creepy </a:t>
            </a:r>
            <a:r>
              <a:rPr lang="en-US" sz="3264">
                <a:solidFill>
                  <a:schemeClr val="tx1"/>
                </a:solidFill>
              </a:rPr>
              <a:t>or What!</a:t>
            </a:r>
            <a:endParaRPr lang="en-US" sz="2720" dirty="0">
              <a:solidFill>
                <a:schemeClr val="tx1"/>
              </a:solidFill>
            </a:endParaRPr>
          </a:p>
        </p:txBody>
      </p:sp>
    </p:spTree>
    <p:extLst>
      <p:ext uri="{BB962C8B-B14F-4D97-AF65-F5344CB8AC3E}">
        <p14:creationId xmlns:p14="http://schemas.microsoft.com/office/powerpoint/2010/main" val="374447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208127" y="4274432"/>
            <a:ext cx="12179196" cy="932603"/>
          </a:xfrm>
          <a:ln/>
        </p:spPr>
        <p:txBody>
          <a:bodyPr>
            <a:normAutofit/>
          </a:bodyPr>
          <a:lstStyle/>
          <a:p>
            <a:pPr algn="l"/>
            <a:r>
              <a:rPr lang="en-US" sz="4800" dirty="0" smtClean="0"/>
              <a:t>Now I Know where you are…</a:t>
            </a:r>
            <a:endParaRPr lang="en-US" sz="3200" dirty="0"/>
          </a:p>
        </p:txBody>
      </p:sp>
      <p:sp>
        <p:nvSpPr>
          <p:cNvPr id="5" name="Title 1"/>
          <p:cNvSpPr txBox="1">
            <a:spLocks/>
          </p:cNvSpPr>
          <p:nvPr/>
        </p:nvSpPr>
        <p:spPr>
          <a:xfrm>
            <a:off x="244996" y="2811808"/>
            <a:ext cx="5973241" cy="1165754"/>
          </a:xfrm>
          <a:prstGeom prst="rect">
            <a:avLst/>
          </a:prstGeom>
        </p:spPr>
        <p:txBody>
          <a:bodyPr vert="horz" lIns="124347" tIns="62174" rIns="124347" bIns="62174" rtlCol="0" anchor="ctr">
            <a:noAutofit/>
          </a:bodyPr>
          <a:lstStyle>
            <a:lvl1pPr algn="l" defTabSz="914400" rtl="0" eaLnBrk="1" latinLnBrk="0" hangingPunct="1">
              <a:spcBef>
                <a:spcPct val="0"/>
              </a:spcBef>
              <a:buNone/>
              <a:defRPr sz="2800" b="0" kern="1200">
                <a:solidFill>
                  <a:srgbClr val="C00000"/>
                </a:solidFill>
                <a:latin typeface="Segoe UI Light" pitchFamily="34" charset="0"/>
                <a:ea typeface="+mj-ea"/>
                <a:cs typeface="+mj-cs"/>
              </a:defRPr>
            </a:lvl1pPr>
          </a:lstStyle>
          <a:p>
            <a:r>
              <a:rPr lang="en-GB" sz="15639" dirty="0">
                <a:solidFill>
                  <a:schemeClr val="tx1"/>
                </a:solidFill>
              </a:rPr>
              <a:t>Demo</a:t>
            </a:r>
          </a:p>
        </p:txBody>
      </p:sp>
    </p:spTree>
    <p:extLst>
      <p:ext uri="{BB962C8B-B14F-4D97-AF65-F5344CB8AC3E}">
        <p14:creationId xmlns:p14="http://schemas.microsoft.com/office/powerpoint/2010/main" val="51200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hiding the beas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 y="0"/>
            <a:ext cx="12434711" cy="727203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44996" y="135786"/>
            <a:ext cx="5973241" cy="931014"/>
          </a:xfrm>
        </p:spPr>
        <p:txBody>
          <a:bodyPr/>
          <a:lstStyle/>
          <a:p>
            <a:r>
              <a:rPr lang="en-GB" dirty="0" smtClean="0">
                <a:solidFill>
                  <a:schemeClr val="bg1"/>
                </a:solidFill>
              </a:rPr>
              <a:t>What Lies Beneath…</a:t>
            </a:r>
            <a:endParaRPr lang="en-GB" dirty="0">
              <a:solidFill>
                <a:schemeClr val="bg1"/>
              </a:solidFill>
            </a:endParaRPr>
          </a:p>
        </p:txBody>
      </p:sp>
    </p:spTree>
    <p:extLst>
      <p:ext uri="{BB962C8B-B14F-4D97-AF65-F5344CB8AC3E}">
        <p14:creationId xmlns:p14="http://schemas.microsoft.com/office/powerpoint/2010/main" val="345100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597"/>
            <a:ext cx="11358951" cy="716326"/>
          </a:xfrm>
        </p:spPr>
        <p:txBody>
          <a:bodyPr>
            <a:normAutofit fontScale="90000"/>
          </a:bodyPr>
          <a:lstStyle/>
          <a:p>
            <a:pPr algn="l"/>
            <a:r>
              <a:rPr lang="en-US" dirty="0" smtClean="0">
                <a:cs typeface="Trebuchet MS"/>
              </a:rPr>
              <a:t>Your Social Network </a:t>
            </a:r>
            <a:r>
              <a:rPr lang="en-US" dirty="0">
                <a:cs typeface="Trebuchet MS"/>
              </a:rPr>
              <a:t>could </a:t>
            </a:r>
            <a:r>
              <a:rPr lang="en-US" dirty="0" smtClean="0">
                <a:cs typeface="Trebuchet MS"/>
              </a:rPr>
              <a:t>be a liability</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74" y="853369"/>
            <a:ext cx="7593504" cy="5998868"/>
          </a:xfrm>
          <a:prstGeom prst="rect">
            <a:avLst/>
          </a:prstGeom>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591" y="1832588"/>
            <a:ext cx="5679122" cy="4507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45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36939" y="1151"/>
            <a:ext cx="7098653" cy="699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883" y="1765300"/>
            <a:ext cx="6508795" cy="5191987"/>
          </a:xfrm>
          <a:prstGeom prst="rect">
            <a:avLst/>
          </a:prstGeom>
          <a:ln/>
        </p:spPr>
        <p:txBody>
          <a:bodyPr>
            <a:noAutofit/>
          </a:bodyPr>
          <a:lstStyle/>
          <a:p>
            <a:r>
              <a:rPr lang="en-GB" sz="3200" dirty="0">
                <a:solidFill>
                  <a:schemeClr val="tx1"/>
                </a:solidFill>
              </a:rPr>
              <a:t>Rise in Malicious Malware</a:t>
            </a:r>
          </a:p>
          <a:p>
            <a:r>
              <a:rPr lang="en-GB" sz="3200" dirty="0">
                <a:solidFill>
                  <a:schemeClr val="tx1"/>
                </a:solidFill>
              </a:rPr>
              <a:t>Rise in Anti Social Media</a:t>
            </a:r>
          </a:p>
          <a:p>
            <a:r>
              <a:rPr lang="en-GB" sz="3200" dirty="0">
                <a:solidFill>
                  <a:schemeClr val="tx1"/>
                </a:solidFill>
              </a:rPr>
              <a:t>The Rise of the Middle Man</a:t>
            </a:r>
          </a:p>
          <a:p>
            <a:r>
              <a:rPr lang="en-GB" sz="3200" dirty="0">
                <a:solidFill>
                  <a:schemeClr val="tx1"/>
                </a:solidFill>
              </a:rPr>
              <a:t>Improved Social Media Attacks</a:t>
            </a:r>
          </a:p>
          <a:p>
            <a:r>
              <a:rPr lang="en-GB" sz="3200" dirty="0">
                <a:solidFill>
                  <a:schemeClr val="tx1"/>
                </a:solidFill>
              </a:rPr>
              <a:t>Massive Growth in Cybercrime Predicted</a:t>
            </a:r>
          </a:p>
          <a:p>
            <a:r>
              <a:rPr lang="en-GB" sz="3200" dirty="0">
                <a:solidFill>
                  <a:schemeClr val="tx1"/>
                </a:solidFill>
              </a:rPr>
              <a:t>Cyber bullying Trend looks set to get Worse…</a:t>
            </a:r>
          </a:p>
          <a:p>
            <a:endParaRPr lang="en-GB" sz="3200" dirty="0">
              <a:solidFill>
                <a:schemeClr val="tx1"/>
              </a:solidFill>
            </a:endParaRPr>
          </a:p>
          <a:p>
            <a:endParaRPr lang="en-GB" sz="3200" dirty="0">
              <a:solidFill>
                <a:schemeClr val="tx1"/>
              </a:solidFill>
            </a:endParaRPr>
          </a:p>
        </p:txBody>
      </p:sp>
      <p:sp>
        <p:nvSpPr>
          <p:cNvPr id="10243" name="Rectangle 3"/>
          <p:cNvSpPr>
            <a:spLocks noGrp="1" noChangeArrowheads="1"/>
          </p:cNvSpPr>
          <p:nvPr>
            <p:ph type="title" idx="4294967295"/>
          </p:nvPr>
        </p:nvSpPr>
        <p:spPr>
          <a:xfrm>
            <a:off x="147074" y="167914"/>
            <a:ext cx="11389850" cy="1207851"/>
          </a:xfrm>
          <a:prstGeom prst="rect">
            <a:avLst/>
          </a:prstGeom>
          <a:ln/>
        </p:spPr>
        <p:txBody>
          <a:bodyPr>
            <a:noAutofit/>
          </a:bodyPr>
          <a:lstStyle/>
          <a:p>
            <a:pPr algn="l"/>
            <a:r>
              <a:rPr lang="en-US" sz="4400" dirty="0"/>
              <a:t>Technical Threats Lurking Inside Social Media</a:t>
            </a:r>
            <a:br>
              <a:rPr lang="en-US" sz="4400" dirty="0"/>
            </a:br>
            <a:r>
              <a:rPr lang="en-US" sz="3200" dirty="0">
                <a:solidFill>
                  <a:schemeClr val="tx1"/>
                </a:solidFill>
              </a:rPr>
              <a:t>What Lies Beneath…</a:t>
            </a:r>
          </a:p>
        </p:txBody>
      </p:sp>
    </p:spTree>
    <p:extLst>
      <p:ext uri="{BB962C8B-B14F-4D97-AF65-F5344CB8AC3E}">
        <p14:creationId xmlns:p14="http://schemas.microsoft.com/office/powerpoint/2010/main" val="294908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171C"/>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00"/>
          <a:stretch/>
        </p:blipFill>
        <p:spPr bwMode="auto">
          <a:xfrm>
            <a:off x="3770187" y="-14774"/>
            <a:ext cx="8665405" cy="700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5100" y="3968262"/>
            <a:ext cx="10287000" cy="1543538"/>
          </a:xfrm>
        </p:spPr>
        <p:txBody>
          <a:bodyPr>
            <a:noAutofit/>
          </a:bodyPr>
          <a:lstStyle/>
          <a:p>
            <a:r>
              <a:rPr lang="en-GB" dirty="0" smtClean="0">
                <a:solidFill>
                  <a:srgbClr val="FF0000"/>
                </a:solidFill>
              </a:rPr>
              <a:t>Warning!</a:t>
            </a:r>
            <a:r>
              <a:rPr lang="en-GB" sz="4352" dirty="0"/>
              <a:t/>
            </a:r>
            <a:br>
              <a:rPr lang="en-GB" sz="4352" dirty="0"/>
            </a:br>
            <a:r>
              <a:rPr lang="en-GB" sz="2800" dirty="0"/>
              <a:t>This Presentation Contains </a:t>
            </a:r>
            <a:r>
              <a:rPr lang="en-GB" sz="2800" dirty="0" smtClean="0"/>
              <a:t>Occasional Bad </a:t>
            </a:r>
            <a:r>
              <a:rPr lang="en-GB" sz="2800" dirty="0"/>
              <a:t>Language &amp; </a:t>
            </a:r>
            <a:r>
              <a:rPr lang="en-GB" sz="2800" dirty="0" smtClean="0"/>
              <a:t>Subject Matter </a:t>
            </a:r>
            <a:br>
              <a:rPr lang="en-GB" sz="2800" dirty="0" smtClean="0"/>
            </a:br>
            <a:r>
              <a:rPr lang="en-GB" sz="2800" dirty="0" smtClean="0"/>
              <a:t>that </a:t>
            </a:r>
            <a:r>
              <a:rPr lang="en-GB" sz="2800" dirty="0"/>
              <a:t>some May find Disturbing</a:t>
            </a:r>
            <a:r>
              <a:rPr lang="en-GB" sz="1400" dirty="0"/>
              <a:t> </a:t>
            </a:r>
            <a:endParaRPr lang="en-GB" sz="4400" dirty="0"/>
          </a:p>
        </p:txBody>
      </p:sp>
    </p:spTree>
    <p:extLst>
      <p:ext uri="{BB962C8B-B14F-4D97-AF65-F5344CB8AC3E}">
        <p14:creationId xmlns:p14="http://schemas.microsoft.com/office/powerpoint/2010/main" val="3344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861" y="42121"/>
            <a:ext cx="7000731" cy="700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7074" y="265837"/>
            <a:ext cx="11750639" cy="440648"/>
          </a:xfrm>
        </p:spPr>
        <p:txBody>
          <a:bodyPr>
            <a:noAutofit/>
          </a:bodyPr>
          <a:lstStyle/>
          <a:p>
            <a:r>
              <a:rPr lang="en-GB" sz="4800" dirty="0" smtClean="0"/>
              <a:t>Technical Threats </a:t>
            </a:r>
            <a:r>
              <a:rPr lang="en-GB" sz="4800" dirty="0"/>
              <a:t>Lurking inside Social </a:t>
            </a:r>
            <a:r>
              <a:rPr lang="en-GB" sz="4800" dirty="0" smtClean="0"/>
              <a:t>Media</a:t>
            </a:r>
            <a:endParaRPr lang="en-GB" sz="4800" dirty="0"/>
          </a:p>
        </p:txBody>
      </p:sp>
      <p:sp>
        <p:nvSpPr>
          <p:cNvPr id="3" name="Content Placeholder 2"/>
          <p:cNvSpPr>
            <a:spLocks noGrp="1"/>
          </p:cNvSpPr>
          <p:nvPr>
            <p:ph idx="4294967295"/>
          </p:nvPr>
        </p:nvSpPr>
        <p:spPr>
          <a:xfrm>
            <a:off x="147074" y="1245056"/>
            <a:ext cx="6169085" cy="5340197"/>
          </a:xfrm>
          <a:prstGeom prst="rect">
            <a:avLst/>
          </a:prstGeom>
        </p:spPr>
        <p:txBody>
          <a:bodyPr>
            <a:noAutofit/>
          </a:bodyPr>
          <a:lstStyle/>
          <a:p>
            <a:r>
              <a:rPr lang="en-GB" sz="2400" dirty="0">
                <a:solidFill>
                  <a:schemeClr val="tx1"/>
                </a:solidFill>
              </a:rPr>
              <a:t>Malware – Net Autorun – USB Autorun – Social engineering LARGEST 65%</a:t>
            </a:r>
          </a:p>
          <a:p>
            <a:r>
              <a:rPr lang="en-GB" sz="2400" dirty="0">
                <a:solidFill>
                  <a:schemeClr val="tx1"/>
                </a:solidFill>
              </a:rPr>
              <a:t>1900s Fake letters / seals long lost family</a:t>
            </a:r>
          </a:p>
          <a:p>
            <a:r>
              <a:rPr lang="en-GB" sz="2400" dirty="0">
                <a:solidFill>
                  <a:schemeClr val="tx1"/>
                </a:solidFill>
              </a:rPr>
              <a:t>Scalability - Can now talk to all rather than 1 to 1</a:t>
            </a:r>
          </a:p>
          <a:p>
            <a:r>
              <a:rPr lang="en-GB" sz="2400" dirty="0">
                <a:solidFill>
                  <a:schemeClr val="tx1"/>
                </a:solidFill>
              </a:rPr>
              <a:t>Reach – All of you!</a:t>
            </a:r>
          </a:p>
          <a:p>
            <a:r>
              <a:rPr lang="en-GB" sz="2400" dirty="0">
                <a:solidFill>
                  <a:schemeClr val="tx1"/>
                </a:solidFill>
              </a:rPr>
              <a:t>Anonymous – Plausible deniability </a:t>
            </a:r>
          </a:p>
          <a:p>
            <a:r>
              <a:rPr lang="en-GB" sz="2400" dirty="0">
                <a:solidFill>
                  <a:schemeClr val="tx1"/>
                </a:solidFill>
              </a:rPr>
              <a:t>Jurisdiction</a:t>
            </a:r>
          </a:p>
          <a:p>
            <a:r>
              <a:rPr lang="en-GB" sz="2400" dirty="0">
                <a:solidFill>
                  <a:schemeClr val="tx1"/>
                </a:solidFill>
              </a:rPr>
              <a:t>Economics – Microsoft online help &gt; help to clean up machine, Scammer</a:t>
            </a:r>
          </a:p>
          <a:p>
            <a:r>
              <a:rPr lang="en-GB" sz="2400" dirty="0">
                <a:solidFill>
                  <a:schemeClr val="tx1"/>
                </a:solidFill>
              </a:rPr>
              <a:t>RSA Attack – 2011 recruitment plan</a:t>
            </a:r>
          </a:p>
          <a:p>
            <a:r>
              <a:rPr lang="en-GB" sz="2400" dirty="0">
                <a:solidFill>
                  <a:schemeClr val="tx1"/>
                </a:solidFill>
              </a:rPr>
              <a:t>Attracted to free stuff! – USB Keys</a:t>
            </a:r>
          </a:p>
          <a:p>
            <a:endParaRPr lang="en-GB" sz="2400" dirty="0">
              <a:solidFill>
                <a:schemeClr val="tx1"/>
              </a:solidFill>
            </a:endParaRPr>
          </a:p>
        </p:txBody>
      </p:sp>
    </p:spTree>
    <p:extLst>
      <p:ext uri="{BB962C8B-B14F-4D97-AF65-F5344CB8AC3E}">
        <p14:creationId xmlns:p14="http://schemas.microsoft.com/office/powerpoint/2010/main" val="53270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6" y="12665"/>
            <a:ext cx="12412197" cy="698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6903691" y="1636744"/>
            <a:ext cx="5226879" cy="4994021"/>
          </a:xfrm>
          <a:prstGeom prst="rect">
            <a:avLst/>
          </a:prstGeom>
          <a:ln/>
        </p:spPr>
        <p:txBody>
          <a:bodyPr anchor="t" anchorCtr="0">
            <a:noAutofit/>
          </a:bodyPr>
          <a:lstStyle/>
          <a:p>
            <a:r>
              <a:rPr lang="en-GB" sz="2720" dirty="0">
                <a:solidFill>
                  <a:schemeClr val="tx1"/>
                </a:solidFill>
              </a:rPr>
              <a:t>Poor Privacy / Compliance Management</a:t>
            </a:r>
          </a:p>
          <a:p>
            <a:r>
              <a:rPr lang="en-GB" sz="2720" dirty="0">
                <a:solidFill>
                  <a:schemeClr val="tx1"/>
                </a:solidFill>
              </a:rPr>
              <a:t>Commercially Driven</a:t>
            </a:r>
          </a:p>
          <a:p>
            <a:r>
              <a:rPr lang="en-GB" sz="2720" dirty="0">
                <a:solidFill>
                  <a:schemeClr val="tx1"/>
                </a:solidFill>
              </a:rPr>
              <a:t>Weak Identity Controls</a:t>
            </a:r>
            <a:endParaRPr lang="en-GB" sz="1632" dirty="0">
              <a:solidFill>
                <a:schemeClr val="tx1"/>
              </a:solidFill>
            </a:endParaRPr>
          </a:p>
          <a:p>
            <a:r>
              <a:rPr lang="en-GB" sz="2720" dirty="0">
                <a:solidFill>
                  <a:schemeClr val="tx1"/>
                </a:solidFill>
              </a:rPr>
              <a:t>Lack of Regulatory Ownership &amp; Control</a:t>
            </a:r>
          </a:p>
          <a:p>
            <a:r>
              <a:rPr lang="en-GB" sz="2720" dirty="0">
                <a:solidFill>
                  <a:schemeClr val="tx1"/>
                </a:solidFill>
              </a:rPr>
              <a:t>Plausible Deniability</a:t>
            </a:r>
          </a:p>
          <a:p>
            <a:r>
              <a:rPr lang="en-GB" sz="2720" dirty="0">
                <a:solidFill>
                  <a:schemeClr val="tx1"/>
                </a:solidFill>
              </a:rPr>
              <a:t>Gross Misuse of Technology</a:t>
            </a:r>
          </a:p>
          <a:p>
            <a:r>
              <a:rPr lang="en-GB" sz="2720" dirty="0">
                <a:solidFill>
                  <a:schemeClr val="tx1"/>
                </a:solidFill>
              </a:rPr>
              <a:t>Poor Child Protection</a:t>
            </a:r>
          </a:p>
          <a:p>
            <a:r>
              <a:rPr lang="en-GB" sz="2720" dirty="0">
                <a:solidFill>
                  <a:schemeClr val="tx1"/>
                </a:solidFill>
              </a:rPr>
              <a:t>Inadequate Training for User</a:t>
            </a:r>
            <a:endParaRPr lang="en-GB" sz="1632" dirty="0">
              <a:solidFill>
                <a:schemeClr val="tx1"/>
              </a:solidFill>
            </a:endParaRPr>
          </a:p>
        </p:txBody>
      </p:sp>
      <p:sp>
        <p:nvSpPr>
          <p:cNvPr id="10243" name="Rectangle 3"/>
          <p:cNvSpPr>
            <a:spLocks noGrp="1" noChangeArrowheads="1"/>
          </p:cNvSpPr>
          <p:nvPr>
            <p:ph type="title" idx="4294967295"/>
          </p:nvPr>
        </p:nvSpPr>
        <p:spPr>
          <a:xfrm>
            <a:off x="195344" y="150893"/>
            <a:ext cx="11389850" cy="1424482"/>
          </a:xfrm>
          <a:prstGeom prst="rect">
            <a:avLst/>
          </a:prstGeom>
          <a:ln/>
        </p:spPr>
        <p:txBody>
          <a:bodyPr>
            <a:normAutofit/>
          </a:bodyPr>
          <a:lstStyle/>
          <a:p>
            <a:pPr algn="r"/>
            <a:r>
              <a:rPr lang="en-US" sz="4000" dirty="0">
                <a:solidFill>
                  <a:schemeClr val="tx1"/>
                </a:solidFill>
              </a:rPr>
              <a:t>Threats Lurking Inside Social Media</a:t>
            </a:r>
            <a:br>
              <a:rPr lang="en-US" sz="4000" dirty="0">
                <a:solidFill>
                  <a:schemeClr val="tx1"/>
                </a:solidFill>
              </a:rPr>
            </a:br>
            <a:r>
              <a:rPr lang="en-US" sz="3600" dirty="0">
                <a:solidFill>
                  <a:schemeClr val="tx1"/>
                </a:solidFill>
              </a:rPr>
              <a:t>What Lies Beneath…</a:t>
            </a:r>
          </a:p>
        </p:txBody>
      </p:sp>
    </p:spTree>
    <p:extLst>
      <p:ext uri="{BB962C8B-B14F-4D97-AF65-F5344CB8AC3E}">
        <p14:creationId xmlns:p14="http://schemas.microsoft.com/office/powerpoint/2010/main" val="46292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96" y="2430808"/>
            <a:ext cx="5973241" cy="1165754"/>
          </a:xfrm>
        </p:spPr>
        <p:txBody>
          <a:bodyPr>
            <a:noAutofit/>
          </a:bodyPr>
          <a:lstStyle/>
          <a:p>
            <a:pPr algn="l"/>
            <a:r>
              <a:rPr lang="en-GB" sz="15639" dirty="0"/>
              <a:t>Video</a:t>
            </a:r>
          </a:p>
        </p:txBody>
      </p:sp>
      <p:sp>
        <p:nvSpPr>
          <p:cNvPr id="3" name="Title 1"/>
          <p:cNvSpPr txBox="1">
            <a:spLocks/>
          </p:cNvSpPr>
          <p:nvPr/>
        </p:nvSpPr>
        <p:spPr>
          <a:xfrm>
            <a:off x="342918" y="4378560"/>
            <a:ext cx="8648682" cy="1165754"/>
          </a:xfrm>
          <a:prstGeom prst="rect">
            <a:avLst/>
          </a:prstGeom>
        </p:spPr>
        <p:txBody>
          <a:bodyPr vert="horz" lIns="124347" tIns="62174" rIns="124347" bIns="62174" rtlCol="0" anchor="ctr">
            <a:normAutofit fontScale="90000"/>
          </a:bodyPr>
          <a:lstStyle>
            <a:lvl1pPr algn="ctr" defTabSz="914400" rtl="0" eaLnBrk="1" latinLnBrk="0" hangingPunct="1">
              <a:spcBef>
                <a:spcPct val="0"/>
              </a:spcBef>
              <a:buNone/>
              <a:defRPr sz="3600" kern="1200">
                <a:solidFill>
                  <a:srgbClr val="C00000"/>
                </a:solidFill>
                <a:latin typeface="Segoe UI Light" pitchFamily="34" charset="0"/>
                <a:ea typeface="+mj-ea"/>
                <a:cs typeface="+mj-cs"/>
              </a:defRPr>
            </a:lvl1pPr>
          </a:lstStyle>
          <a:p>
            <a:pPr algn="l"/>
            <a:r>
              <a:rPr lang="en-GB" sz="4896" dirty="0">
                <a:solidFill>
                  <a:schemeClr val="tx1"/>
                </a:solidFill>
              </a:rPr>
              <a:t>The Dark Side of Social networking</a:t>
            </a:r>
          </a:p>
        </p:txBody>
      </p:sp>
    </p:spTree>
    <p:extLst>
      <p:ext uri="{BB962C8B-B14F-4D97-AF65-F5344CB8AC3E}">
        <p14:creationId xmlns:p14="http://schemas.microsoft.com/office/powerpoint/2010/main" val="147200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329" y="15174"/>
            <a:ext cx="7704805" cy="706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6" name="Rectangle 4"/>
          <p:cNvSpPr>
            <a:spLocks noGrp="1" noChangeArrowheads="1"/>
          </p:cNvSpPr>
          <p:nvPr>
            <p:ph type="title"/>
          </p:nvPr>
        </p:nvSpPr>
        <p:spPr>
          <a:xfrm>
            <a:off x="105298" y="116196"/>
            <a:ext cx="9689274" cy="942879"/>
          </a:xfrm>
        </p:spPr>
        <p:txBody>
          <a:bodyPr>
            <a:normAutofit/>
          </a:bodyPr>
          <a:lstStyle/>
          <a:p>
            <a:r>
              <a:rPr lang="en-US" sz="4352" dirty="0">
                <a:solidFill>
                  <a:schemeClr val="tx1"/>
                </a:solidFill>
              </a:rPr>
              <a:t>Cyber-bullying hurts</a:t>
            </a:r>
            <a:endParaRPr lang="en-CA" sz="4352" dirty="0">
              <a:solidFill>
                <a:schemeClr val="tx1"/>
              </a:solidFill>
            </a:endParaRPr>
          </a:p>
        </p:txBody>
      </p:sp>
      <p:sp>
        <p:nvSpPr>
          <p:cNvPr id="84997" name="Rectangle 5"/>
          <p:cNvSpPr>
            <a:spLocks noChangeArrowheads="1"/>
          </p:cNvSpPr>
          <p:nvPr/>
        </p:nvSpPr>
        <p:spPr bwMode="auto">
          <a:xfrm>
            <a:off x="244996" y="1823050"/>
            <a:ext cx="5091943" cy="369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CA" sz="2720" dirty="0">
                <a:latin typeface="Segoe UI Light" pitchFamily="34" charset="0"/>
              </a:rPr>
              <a:t>“Electronic or Cyber-bullying includes the use of  email, cell phones, text messages, and internet sites to threaten, harass, embarrass, socially exclude, or damage reputations and friendships.” </a:t>
            </a:r>
          </a:p>
          <a:p>
            <a:endParaRPr lang="en-CA" sz="2720" dirty="0">
              <a:latin typeface="Segoe UI Light" pitchFamily="34" charset="0"/>
            </a:endParaRPr>
          </a:p>
          <a:p>
            <a:r>
              <a:rPr lang="en-CA" sz="1632" dirty="0">
                <a:latin typeface="Segoe UI Light" pitchFamily="34" charset="0"/>
                <a:hlinkClick r:id="rId3"/>
              </a:rPr>
              <a:t>http://prevnet.ca/Bullying/tabid/94/Default.aspx</a:t>
            </a:r>
            <a:endParaRPr lang="en-CA" sz="1632" dirty="0">
              <a:latin typeface="Segoe UI Light" pitchFamily="34" charset="0"/>
            </a:endParaRPr>
          </a:p>
        </p:txBody>
      </p:sp>
    </p:spTree>
    <p:extLst>
      <p:ext uri="{BB962C8B-B14F-4D97-AF65-F5344CB8AC3E}">
        <p14:creationId xmlns:p14="http://schemas.microsoft.com/office/powerpoint/2010/main" val="55276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244" name="Rectangle 4"/>
          <p:cNvSpPr>
            <a:spLocks noGrp="1" noChangeArrowheads="1"/>
          </p:cNvSpPr>
          <p:nvPr>
            <p:ph type="body" idx="4294967295"/>
          </p:nvPr>
        </p:nvSpPr>
        <p:spPr>
          <a:xfrm>
            <a:off x="5821147" y="1165064"/>
            <a:ext cx="5440017" cy="5287787"/>
          </a:xfrm>
          <a:prstGeom prst="rect">
            <a:avLst/>
          </a:prstGeom>
          <a:ln/>
        </p:spPr>
        <p:txBody>
          <a:bodyPr>
            <a:noAutofit/>
          </a:bodyPr>
          <a:lstStyle/>
          <a:p>
            <a:r>
              <a:rPr lang="en-GB" sz="3600" dirty="0">
                <a:solidFill>
                  <a:schemeClr val="tx1"/>
                </a:solidFill>
              </a:rPr>
              <a:t>How to Spot Problems:</a:t>
            </a:r>
          </a:p>
          <a:p>
            <a:pPr lvl="1"/>
            <a:r>
              <a:rPr lang="en-GB" sz="2800" dirty="0">
                <a:solidFill>
                  <a:schemeClr val="tx1"/>
                </a:solidFill>
                <a:latin typeface="+mj-lt"/>
              </a:rPr>
              <a:t>Changes in eating or sleeping habits</a:t>
            </a:r>
          </a:p>
          <a:p>
            <a:pPr lvl="1"/>
            <a:r>
              <a:rPr lang="en-GB" sz="2800" dirty="0">
                <a:solidFill>
                  <a:schemeClr val="tx1"/>
                </a:solidFill>
                <a:latin typeface="+mj-lt"/>
              </a:rPr>
              <a:t>Headaches or stomachaches</a:t>
            </a:r>
          </a:p>
          <a:p>
            <a:pPr lvl="1"/>
            <a:r>
              <a:rPr lang="en-GB" sz="2800" dirty="0">
                <a:solidFill>
                  <a:schemeClr val="tx1"/>
                </a:solidFill>
                <a:latin typeface="+mj-lt"/>
              </a:rPr>
              <a:t>Poor concentration</a:t>
            </a:r>
          </a:p>
          <a:p>
            <a:pPr lvl="1"/>
            <a:r>
              <a:rPr lang="en-GB" sz="2800" dirty="0">
                <a:solidFill>
                  <a:schemeClr val="tx1"/>
                </a:solidFill>
                <a:latin typeface="+mj-lt"/>
              </a:rPr>
              <a:t>Anxiety and depression</a:t>
            </a:r>
          </a:p>
          <a:p>
            <a:pPr lvl="1"/>
            <a:r>
              <a:rPr lang="en-GB" sz="2800" dirty="0">
                <a:solidFill>
                  <a:schemeClr val="tx1"/>
                </a:solidFill>
                <a:latin typeface="+mj-lt"/>
              </a:rPr>
              <a:t>Refusal to go to school</a:t>
            </a:r>
          </a:p>
          <a:p>
            <a:pPr lvl="1"/>
            <a:r>
              <a:rPr lang="en-GB" sz="2800" dirty="0">
                <a:solidFill>
                  <a:schemeClr val="tx1"/>
                </a:solidFill>
                <a:latin typeface="+mj-lt"/>
              </a:rPr>
              <a:t>Self-mutilation</a:t>
            </a:r>
          </a:p>
          <a:p>
            <a:r>
              <a:rPr lang="en-GB" sz="3600" dirty="0">
                <a:solidFill>
                  <a:schemeClr val="tx1"/>
                </a:solidFill>
              </a:rPr>
              <a:t>Remember it’s Not Just Kids!!</a:t>
            </a:r>
          </a:p>
        </p:txBody>
      </p:sp>
      <p:sp>
        <p:nvSpPr>
          <p:cNvPr id="10243" name="Rectangle 3"/>
          <p:cNvSpPr>
            <a:spLocks noGrp="1" noChangeArrowheads="1"/>
          </p:cNvSpPr>
          <p:nvPr>
            <p:ph type="title" idx="4294967295"/>
          </p:nvPr>
        </p:nvSpPr>
        <p:spPr>
          <a:xfrm>
            <a:off x="5251620" y="118955"/>
            <a:ext cx="6579069" cy="1046110"/>
          </a:xfrm>
          <a:prstGeom prst="rect">
            <a:avLst/>
          </a:prstGeom>
          <a:ln/>
        </p:spPr>
        <p:txBody>
          <a:bodyPr>
            <a:normAutofit/>
          </a:bodyPr>
          <a:lstStyle/>
          <a:p>
            <a:r>
              <a:rPr lang="en-US" sz="4800" dirty="0"/>
              <a:t>Spotting the Problem!</a:t>
            </a:r>
            <a:endParaRPr lang="en-US" sz="4400" dirty="0">
              <a:solidFill>
                <a:schemeClr val="bg1"/>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6146" r="1620"/>
          <a:stretch/>
        </p:blipFill>
        <p:spPr>
          <a:xfrm>
            <a:off x="0" y="0"/>
            <a:ext cx="5251621" cy="6994525"/>
          </a:xfrm>
          <a:prstGeom prst="rect">
            <a:avLst/>
          </a:prstGeom>
        </p:spPr>
      </p:pic>
    </p:spTree>
    <p:extLst>
      <p:ext uri="{BB962C8B-B14F-4D97-AF65-F5344CB8AC3E}">
        <p14:creationId xmlns:p14="http://schemas.microsoft.com/office/powerpoint/2010/main" val="117775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 y="-10188"/>
            <a:ext cx="7000731" cy="700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6692899" y="1636744"/>
            <a:ext cx="5448927" cy="5106956"/>
          </a:xfrm>
          <a:prstGeom prst="rect">
            <a:avLst/>
          </a:prstGeom>
          <a:ln/>
        </p:spPr>
        <p:txBody>
          <a:bodyPr>
            <a:noAutofit/>
          </a:bodyPr>
          <a:lstStyle/>
          <a:p>
            <a:r>
              <a:rPr lang="en-GB" sz="2800" dirty="0">
                <a:solidFill>
                  <a:schemeClr val="tx1"/>
                </a:solidFill>
              </a:rPr>
              <a:t>Huge Growth</a:t>
            </a:r>
          </a:p>
          <a:p>
            <a:r>
              <a:rPr lang="en-GB" sz="2800" dirty="0">
                <a:solidFill>
                  <a:schemeClr val="tx1"/>
                </a:solidFill>
              </a:rPr>
              <a:t>Has Directly Caused Both Children &amp; Adults to Commit Suicide</a:t>
            </a:r>
          </a:p>
          <a:p>
            <a:r>
              <a:rPr lang="en-GB" sz="2800" dirty="0">
                <a:solidFill>
                  <a:schemeClr val="tx1"/>
                </a:solidFill>
              </a:rPr>
              <a:t>Affects Millions of Users</a:t>
            </a:r>
          </a:p>
          <a:p>
            <a:r>
              <a:rPr lang="en-GB" sz="2800" dirty="0">
                <a:solidFill>
                  <a:schemeClr val="tx1"/>
                </a:solidFill>
              </a:rPr>
              <a:t>Trolls are Individuals who’s primary aim is to cause distress and anger</a:t>
            </a:r>
          </a:p>
          <a:p>
            <a:r>
              <a:rPr lang="en-GB" sz="2800" dirty="0">
                <a:solidFill>
                  <a:schemeClr val="tx1"/>
                </a:solidFill>
              </a:rPr>
              <a:t>The Law Seems very Weak in Punishing this type of Criminal Behaviour</a:t>
            </a:r>
          </a:p>
          <a:p>
            <a:endParaRPr lang="en-GB" sz="2800" dirty="0">
              <a:solidFill>
                <a:schemeClr val="tx1"/>
              </a:solidFill>
            </a:endParaRPr>
          </a:p>
        </p:txBody>
      </p:sp>
      <p:sp>
        <p:nvSpPr>
          <p:cNvPr id="10243" name="Rectangle 3"/>
          <p:cNvSpPr>
            <a:spLocks noGrp="1" noChangeArrowheads="1"/>
          </p:cNvSpPr>
          <p:nvPr>
            <p:ph type="title" idx="4294967295"/>
          </p:nvPr>
        </p:nvSpPr>
        <p:spPr>
          <a:xfrm>
            <a:off x="7001613" y="192395"/>
            <a:ext cx="4633233" cy="1246062"/>
          </a:xfrm>
          <a:prstGeom prst="rect">
            <a:avLst/>
          </a:prstGeom>
          <a:ln/>
        </p:spPr>
        <p:txBody>
          <a:bodyPr>
            <a:normAutofit fontScale="90000"/>
          </a:bodyPr>
          <a:lstStyle/>
          <a:p>
            <a:r>
              <a:rPr lang="en-US" dirty="0" smtClean="0">
                <a:solidFill>
                  <a:schemeClr val="tx1"/>
                </a:solidFill>
              </a:rPr>
              <a:t>Cyber Bullying</a:t>
            </a:r>
            <a:br>
              <a:rPr lang="en-US" dirty="0" smtClean="0">
                <a:solidFill>
                  <a:schemeClr val="tx1"/>
                </a:solidFill>
              </a:rPr>
            </a:br>
            <a:r>
              <a:rPr lang="en-US" sz="2992" dirty="0">
                <a:solidFill>
                  <a:schemeClr val="tx1"/>
                </a:solidFill>
              </a:rPr>
              <a:t>From Bully to Troll</a:t>
            </a:r>
          </a:p>
        </p:txBody>
      </p:sp>
    </p:spTree>
    <p:extLst>
      <p:ext uri="{BB962C8B-B14F-4D97-AF65-F5344CB8AC3E}">
        <p14:creationId xmlns:p14="http://schemas.microsoft.com/office/powerpoint/2010/main" val="298227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body" idx="4294967295"/>
          </p:nvPr>
        </p:nvSpPr>
        <p:spPr>
          <a:xfrm>
            <a:off x="881" y="1538822"/>
            <a:ext cx="6706966" cy="4637854"/>
          </a:xfrm>
          <a:prstGeom prst="rect">
            <a:avLst/>
          </a:prstGeom>
          <a:ln/>
        </p:spPr>
        <p:txBody>
          <a:bodyPr>
            <a:noAutofit/>
          </a:bodyPr>
          <a:lstStyle/>
          <a:p>
            <a:r>
              <a:rPr lang="en-GB" sz="2720" dirty="0">
                <a:solidFill>
                  <a:schemeClr val="tx1"/>
                </a:solidFill>
              </a:rPr>
              <a:t>In Internet slang, a troll is someone who posts inflammatory, extraneous, or off-topic messages in an online community, such as an online discussion forum, chat room, or blog, with the primary intent of provoking readers into an emotional response] or of otherwise disrupting normal on-topic discussion</a:t>
            </a:r>
          </a:p>
          <a:p>
            <a:r>
              <a:rPr lang="en-GB" sz="2720" dirty="0">
                <a:solidFill>
                  <a:schemeClr val="tx1"/>
                </a:solidFill>
              </a:rPr>
              <a:t>mass media has used troll to describe "a person who defaces Internet tribute sites with the aim of causing grief to families</a:t>
            </a:r>
          </a:p>
        </p:txBody>
      </p:sp>
      <p:sp>
        <p:nvSpPr>
          <p:cNvPr id="10243" name="Rectangle 3"/>
          <p:cNvSpPr>
            <a:spLocks noGrp="1" noChangeArrowheads="1"/>
          </p:cNvSpPr>
          <p:nvPr>
            <p:ph type="title" idx="4294967295"/>
          </p:nvPr>
        </p:nvSpPr>
        <p:spPr>
          <a:xfrm>
            <a:off x="244996" y="192395"/>
            <a:ext cx="11389850" cy="1246062"/>
          </a:xfrm>
          <a:prstGeom prst="rect">
            <a:avLst/>
          </a:prstGeom>
          <a:ln/>
        </p:spPr>
        <p:txBody>
          <a:bodyPr>
            <a:normAutofit fontScale="90000"/>
          </a:bodyPr>
          <a:lstStyle/>
          <a:p>
            <a:pPr algn="l"/>
            <a:r>
              <a:rPr lang="en-US" dirty="0" smtClean="0"/>
              <a:t>The Internet Troll</a:t>
            </a:r>
            <a:br>
              <a:rPr lang="en-US" dirty="0" smtClean="0"/>
            </a:br>
            <a:r>
              <a:rPr lang="en-US" sz="2720" dirty="0">
                <a:solidFill>
                  <a:schemeClr val="tx1"/>
                </a:solidFill>
              </a:rPr>
              <a:t>The Lowest of the Low!</a:t>
            </a:r>
          </a:p>
        </p:txBody>
      </p:sp>
      <p:pic>
        <p:nvPicPr>
          <p:cNvPr id="23554" name="Picture 2" descr="File:Trollface.sv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197458" y="1340640"/>
            <a:ext cx="4607910" cy="405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4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223" y="-1"/>
            <a:ext cx="5452043" cy="69945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74" y="-1"/>
            <a:ext cx="6520148" cy="6994525"/>
          </a:xfrm>
          <a:prstGeom prst="rect">
            <a:avLst/>
          </a:prstGeom>
        </p:spPr>
      </p:pic>
    </p:spTree>
    <p:extLst>
      <p:ext uri="{BB962C8B-B14F-4D97-AF65-F5344CB8AC3E}">
        <p14:creationId xmlns:p14="http://schemas.microsoft.com/office/powerpoint/2010/main" val="289760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body" idx="4294967295"/>
          </p:nvPr>
        </p:nvSpPr>
        <p:spPr>
          <a:xfrm>
            <a:off x="0" y="1004175"/>
            <a:ext cx="7226300" cy="5686424"/>
          </a:xfrm>
          <a:prstGeom prst="rect">
            <a:avLst/>
          </a:prstGeom>
          <a:ln/>
        </p:spPr>
        <p:txBody>
          <a:bodyPr>
            <a:noAutofit/>
          </a:bodyPr>
          <a:lstStyle/>
          <a:p>
            <a:r>
              <a:rPr lang="en-GB" sz="2400" b="1" dirty="0">
                <a:solidFill>
                  <a:schemeClr val="tx1"/>
                </a:solidFill>
              </a:rPr>
              <a:t>Playtime Trolls</a:t>
            </a:r>
            <a:r>
              <a:rPr lang="en-GB" sz="2400" dirty="0">
                <a:solidFill>
                  <a:schemeClr val="tx1"/>
                </a:solidFill>
              </a:rPr>
              <a:t>: </a:t>
            </a:r>
            <a:r>
              <a:rPr lang="en-GB" sz="2400" dirty="0" smtClean="0">
                <a:solidFill>
                  <a:schemeClr val="tx1"/>
                </a:solidFill>
              </a:rPr>
              <a:t>Their attacks </a:t>
            </a:r>
            <a:r>
              <a:rPr lang="en-GB" sz="2400" dirty="0">
                <a:solidFill>
                  <a:schemeClr val="tx1"/>
                </a:solidFill>
              </a:rPr>
              <a:t>or provocation is fairly blatant, and the persona is fairly two-dimensional.</a:t>
            </a:r>
          </a:p>
          <a:p>
            <a:r>
              <a:rPr lang="en-GB" sz="2400" b="1" dirty="0">
                <a:solidFill>
                  <a:schemeClr val="tx1"/>
                </a:solidFill>
              </a:rPr>
              <a:t>Tactical Trolls</a:t>
            </a:r>
            <a:r>
              <a:rPr lang="en-GB" sz="2400" dirty="0">
                <a:solidFill>
                  <a:schemeClr val="tx1"/>
                </a:solidFill>
              </a:rPr>
              <a:t>: </a:t>
            </a:r>
            <a:r>
              <a:rPr lang="en-GB" sz="2400" dirty="0" smtClean="0">
                <a:solidFill>
                  <a:schemeClr val="tx1"/>
                </a:solidFill>
              </a:rPr>
              <a:t>More </a:t>
            </a:r>
            <a:r>
              <a:rPr lang="en-GB" sz="2400" dirty="0">
                <a:solidFill>
                  <a:schemeClr val="tx1"/>
                </a:solidFill>
              </a:rPr>
              <a:t>serious, creates a credible persona to gain confidence of others, and provokes strife in a subtle and invidious way.</a:t>
            </a:r>
          </a:p>
          <a:p>
            <a:r>
              <a:rPr lang="en-GB" sz="2400" b="1" dirty="0">
                <a:solidFill>
                  <a:schemeClr val="tx1"/>
                </a:solidFill>
              </a:rPr>
              <a:t>Strategic Trolls</a:t>
            </a:r>
            <a:r>
              <a:rPr lang="en-GB" sz="2400" dirty="0">
                <a:solidFill>
                  <a:schemeClr val="tx1"/>
                </a:solidFill>
              </a:rPr>
              <a:t>: </a:t>
            </a:r>
            <a:r>
              <a:rPr lang="en-GB" sz="2400" dirty="0" smtClean="0">
                <a:solidFill>
                  <a:schemeClr val="tx1"/>
                </a:solidFill>
              </a:rPr>
              <a:t>Involves production </a:t>
            </a:r>
            <a:r>
              <a:rPr lang="en-GB" sz="2400" dirty="0">
                <a:solidFill>
                  <a:schemeClr val="tx1"/>
                </a:solidFill>
              </a:rPr>
              <a:t>of an overall strategy that can take months or years to develop. </a:t>
            </a:r>
            <a:r>
              <a:rPr lang="en-GB" sz="2400" dirty="0" smtClean="0">
                <a:solidFill>
                  <a:schemeClr val="tx1"/>
                </a:solidFill>
              </a:rPr>
              <a:t>Can also </a:t>
            </a:r>
            <a:r>
              <a:rPr lang="en-GB" sz="2400" dirty="0">
                <a:solidFill>
                  <a:schemeClr val="tx1"/>
                </a:solidFill>
              </a:rPr>
              <a:t>involve a number of people acting </a:t>
            </a:r>
            <a:r>
              <a:rPr lang="en-GB" sz="2400" dirty="0" smtClean="0">
                <a:solidFill>
                  <a:schemeClr val="tx1"/>
                </a:solidFill>
              </a:rPr>
              <a:t>together.</a:t>
            </a:r>
            <a:endParaRPr lang="en-GB" sz="2400" dirty="0">
              <a:solidFill>
                <a:schemeClr val="tx1"/>
              </a:solidFill>
            </a:endParaRPr>
          </a:p>
          <a:p>
            <a:r>
              <a:rPr lang="en-GB" sz="2400" b="1" dirty="0">
                <a:solidFill>
                  <a:schemeClr val="tx1"/>
                </a:solidFill>
              </a:rPr>
              <a:t>Domination Trolls</a:t>
            </a:r>
            <a:r>
              <a:rPr lang="en-GB" sz="2400" dirty="0">
                <a:solidFill>
                  <a:schemeClr val="tx1"/>
                </a:solidFill>
              </a:rPr>
              <a:t>: </a:t>
            </a:r>
            <a:r>
              <a:rPr lang="en-GB" sz="2400" dirty="0" smtClean="0">
                <a:solidFill>
                  <a:schemeClr val="tx1"/>
                </a:solidFill>
              </a:rPr>
              <a:t>Strategy </a:t>
            </a:r>
            <a:r>
              <a:rPr lang="en-GB" sz="2400" dirty="0">
                <a:solidFill>
                  <a:schemeClr val="tx1"/>
                </a:solidFill>
              </a:rPr>
              <a:t>extends to the creation and running of apparently bona-fide mailing lists.</a:t>
            </a:r>
          </a:p>
          <a:p>
            <a:r>
              <a:rPr lang="en-GB" sz="2400" b="1" dirty="0">
                <a:solidFill>
                  <a:schemeClr val="tx1"/>
                </a:solidFill>
              </a:rPr>
              <a:t>Psycho Trolls</a:t>
            </a:r>
            <a:r>
              <a:rPr lang="en-GB" sz="2400" dirty="0">
                <a:solidFill>
                  <a:schemeClr val="tx1"/>
                </a:solidFill>
              </a:rPr>
              <a:t>: </a:t>
            </a:r>
            <a:r>
              <a:rPr lang="en-GB" sz="2400" dirty="0" smtClean="0">
                <a:solidFill>
                  <a:schemeClr val="tx1"/>
                </a:solidFill>
              </a:rPr>
              <a:t>Have </a:t>
            </a:r>
            <a:r>
              <a:rPr lang="en-GB" sz="2400" dirty="0">
                <a:solidFill>
                  <a:schemeClr val="tx1"/>
                </a:solidFill>
              </a:rPr>
              <a:t>an </a:t>
            </a:r>
            <a:r>
              <a:rPr lang="en-GB" sz="2400" i="1" dirty="0">
                <a:solidFill>
                  <a:schemeClr val="tx1"/>
                </a:solidFill>
              </a:rPr>
              <a:t>unconscious</a:t>
            </a:r>
            <a:r>
              <a:rPr lang="en-GB" sz="2400" dirty="0">
                <a:solidFill>
                  <a:schemeClr val="tx1"/>
                </a:solidFill>
              </a:rPr>
              <a:t> psychological need to feel good by making others feel bad. Such people may use their real names on the internet, and they may not even realise that they are "trolling".</a:t>
            </a:r>
          </a:p>
          <a:p>
            <a:endParaRPr lang="en-GB" sz="2400" dirty="0">
              <a:solidFill>
                <a:schemeClr val="tx1"/>
              </a:solidFill>
            </a:endParaRPr>
          </a:p>
        </p:txBody>
      </p:sp>
      <p:sp>
        <p:nvSpPr>
          <p:cNvPr id="10243" name="Rectangle 3"/>
          <p:cNvSpPr>
            <a:spLocks noGrp="1" noChangeArrowheads="1"/>
          </p:cNvSpPr>
          <p:nvPr>
            <p:ph type="title" idx="4294967295"/>
          </p:nvPr>
        </p:nvSpPr>
        <p:spPr>
          <a:xfrm>
            <a:off x="244996" y="222737"/>
            <a:ext cx="11389850" cy="890989"/>
          </a:xfrm>
          <a:prstGeom prst="rect">
            <a:avLst/>
          </a:prstGeom>
          <a:ln/>
        </p:spPr>
        <p:txBody>
          <a:bodyPr>
            <a:normAutofit fontScale="90000"/>
          </a:bodyPr>
          <a:lstStyle/>
          <a:p>
            <a:pPr algn="l"/>
            <a:r>
              <a:rPr lang="en-US" sz="4352" dirty="0">
                <a:solidFill>
                  <a:schemeClr val="tx1"/>
                </a:solidFill>
              </a:rPr>
              <a:t>The Internet </a:t>
            </a:r>
            <a:r>
              <a:rPr lang="en-US" sz="4352" dirty="0" smtClean="0">
                <a:solidFill>
                  <a:schemeClr val="tx1"/>
                </a:solidFill>
              </a:rPr>
              <a:t>Troll: Types</a:t>
            </a:r>
            <a:r>
              <a:rPr lang="en-US" sz="4352" dirty="0">
                <a:solidFill>
                  <a:schemeClr val="tx1"/>
                </a:solidFill>
              </a:rPr>
              <a:t/>
            </a:r>
            <a:br>
              <a:rPr lang="en-US" sz="4352" dirty="0">
                <a:solidFill>
                  <a:schemeClr val="tx1"/>
                </a:solidFill>
              </a:rPr>
            </a:br>
            <a:endParaRPr lang="en-US" sz="2720" dirty="0">
              <a:solidFill>
                <a:schemeClr val="tx1"/>
              </a:solidFill>
            </a:endParaRPr>
          </a:p>
        </p:txBody>
      </p:sp>
      <p:pic>
        <p:nvPicPr>
          <p:cNvPr id="27650" name="Picture 2" descr="Sean Duffy, the Internet 'troll' jailed for leaving offensive comments on memorial sites for dead teenagers. (Photo: 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9145" y="755447"/>
            <a:ext cx="4037391" cy="2518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2" name="Picture 4" descr="http://www.seogate.net/wp-content/plugins/pe/pics/acc79_trollhunt_320x2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978" y="3399340"/>
            <a:ext cx="4037391" cy="3091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35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9784"/>
            <a:ext cx="4896100" cy="2720125"/>
          </a:xfrm>
        </p:spPr>
        <p:txBody>
          <a:bodyPr>
            <a:noAutofit/>
          </a:bodyPr>
          <a:lstStyle/>
          <a:p>
            <a:r>
              <a:rPr lang="en-GB" sz="4352" dirty="0" smtClean="0"/>
              <a:t>The Victim!</a:t>
            </a:r>
            <a:br>
              <a:rPr lang="en-GB" sz="4352" dirty="0" smtClean="0"/>
            </a:br>
            <a:r>
              <a:rPr lang="en-GB" sz="4352" dirty="0" smtClean="0"/>
              <a:t/>
            </a:r>
            <a:br>
              <a:rPr lang="en-GB" sz="4352" dirty="0" smtClean="0"/>
            </a:br>
            <a:r>
              <a:rPr lang="en-GB" sz="4352" dirty="0" smtClean="0"/>
              <a:t>Jessica </a:t>
            </a:r>
            <a:r>
              <a:rPr lang="en-GB" sz="4352" dirty="0"/>
              <a:t>Leonhardt</a:t>
            </a:r>
            <a:br>
              <a:rPr lang="en-GB" sz="4352" dirty="0"/>
            </a:br>
            <a:r>
              <a:rPr lang="en-GB" sz="1904" dirty="0"/>
              <a:t>(Screen Name Jessie Slaughter)</a:t>
            </a:r>
            <a:r>
              <a:rPr lang="en-GB" sz="4352" dirty="0"/>
              <a:t/>
            </a:r>
            <a:br>
              <a:rPr lang="en-GB" sz="4352" dirty="0"/>
            </a:br>
            <a:r>
              <a:rPr lang="en-GB" sz="4352" dirty="0"/>
              <a:t>Age 11</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651485" y="-1"/>
            <a:ext cx="7784107" cy="7009772"/>
          </a:xfrm>
          <a:prstGeom prst="rect">
            <a:avLst/>
          </a:prstGeom>
        </p:spPr>
      </p:pic>
    </p:spTree>
    <p:extLst>
      <p:ext uri="{BB962C8B-B14F-4D97-AF65-F5344CB8AC3E}">
        <p14:creationId xmlns:p14="http://schemas.microsoft.com/office/powerpoint/2010/main" val="313982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400" dirty="0"/>
              <a:t>A Journey to the </a:t>
            </a:r>
            <a:r>
              <a:rPr lang="en-GB" sz="4400" dirty="0">
                <a:solidFill>
                  <a:srgbClr val="FF0000"/>
                </a:solidFill>
              </a:rPr>
              <a:t>Dark Side</a:t>
            </a:r>
            <a:r>
              <a:rPr lang="en-GB" sz="4400" dirty="0">
                <a:solidFill>
                  <a:schemeClr val="tx1"/>
                </a:solidFill>
              </a:rPr>
              <a:t> </a:t>
            </a:r>
            <a:br>
              <a:rPr lang="en-GB" sz="4400" dirty="0">
                <a:solidFill>
                  <a:schemeClr val="tx1"/>
                </a:solidFill>
              </a:rPr>
            </a:br>
            <a:r>
              <a:rPr lang="en-GB" sz="4400" dirty="0"/>
              <a:t>of Social Networking!</a:t>
            </a:r>
            <a:endParaRPr lang="en-US" sz="4400" dirty="0"/>
          </a:p>
        </p:txBody>
      </p:sp>
      <p:sp>
        <p:nvSpPr>
          <p:cNvPr id="5" name="Text Placeholder 4"/>
          <p:cNvSpPr>
            <a:spLocks noGrp="1"/>
          </p:cNvSpPr>
          <p:nvPr>
            <p:ph type="body" sz="quarter" idx="12"/>
          </p:nvPr>
        </p:nvSpPr>
        <p:spPr/>
        <p:txBody>
          <a:bodyPr/>
          <a:lstStyle/>
          <a:p>
            <a:r>
              <a:rPr lang="en-US" dirty="0"/>
              <a:t>Andy Malone MVP, MCT</a:t>
            </a:r>
          </a:p>
          <a:p>
            <a:endParaRPr lang="en-US" sz="2000" dirty="0" smtClean="0"/>
          </a:p>
          <a:p>
            <a:r>
              <a:rPr lang="en-US" sz="2000" dirty="0" smtClean="0"/>
              <a:t>Quality </a:t>
            </a:r>
            <a:r>
              <a:rPr lang="en-US" sz="2000" dirty="0"/>
              <a:t>Training (UK) Senior Instructor / Consultant</a:t>
            </a:r>
          </a:p>
          <a:p>
            <a:r>
              <a:rPr lang="en-US" sz="2000" dirty="0"/>
              <a:t>Andrew.malone@quality-training.co.uk</a:t>
            </a:r>
          </a:p>
          <a:p>
            <a:r>
              <a:rPr lang="en-US" sz="2000" dirty="0"/>
              <a:t>www.divedeeperevents.com </a:t>
            </a:r>
          </a:p>
          <a:p>
            <a:endParaRPr lang="en-US" sz="2000" dirty="0"/>
          </a:p>
          <a:p>
            <a:endParaRPr lang="en-US" sz="2000" dirty="0"/>
          </a:p>
        </p:txBody>
      </p:sp>
      <p:sp>
        <p:nvSpPr>
          <p:cNvPr id="9" name="Text Placeholder 8"/>
          <p:cNvSpPr>
            <a:spLocks noGrp="1"/>
          </p:cNvSpPr>
          <p:nvPr>
            <p:ph type="body" sz="quarter" idx="13"/>
          </p:nvPr>
        </p:nvSpPr>
        <p:spPr>
          <a:xfrm>
            <a:off x="6492620" y="434695"/>
            <a:ext cx="5486400" cy="923330"/>
          </a:xfrm>
        </p:spPr>
        <p:txBody>
          <a:bodyPr/>
          <a:lstStyle/>
          <a:p>
            <a:r>
              <a:rPr lang="en-US" dirty="0"/>
              <a:t>ATC-B202</a:t>
            </a:r>
          </a:p>
        </p:txBody>
      </p:sp>
    </p:spTree>
    <p:extLst>
      <p:ext uri="{BB962C8B-B14F-4D97-AF65-F5344CB8AC3E}">
        <p14:creationId xmlns:p14="http://schemas.microsoft.com/office/powerpoint/2010/main" val="13083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ess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24233"/>
            <a:ext cx="12615365" cy="7096143"/>
          </a:xfrm>
          <a:prstGeom prst="rect">
            <a:avLst/>
          </a:prstGeom>
        </p:spPr>
      </p:pic>
    </p:spTree>
    <p:extLst>
      <p:ext uri="{BB962C8B-B14F-4D97-AF65-F5344CB8AC3E}">
        <p14:creationId xmlns:p14="http://schemas.microsoft.com/office/powerpoint/2010/main" val="29297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flayme.com/images/z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770" y="951291"/>
            <a:ext cx="5344969" cy="5344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244" name="Rectangle 4"/>
          <p:cNvSpPr>
            <a:spLocks noGrp="1" noChangeArrowheads="1"/>
          </p:cNvSpPr>
          <p:nvPr>
            <p:ph type="body" idx="4294967295"/>
          </p:nvPr>
        </p:nvSpPr>
        <p:spPr>
          <a:xfrm>
            <a:off x="-12217" y="1147134"/>
            <a:ext cx="6706966" cy="5777397"/>
          </a:xfrm>
          <a:prstGeom prst="rect">
            <a:avLst/>
          </a:prstGeom>
          <a:ln/>
        </p:spPr>
        <p:txBody>
          <a:bodyPr>
            <a:noAutofit/>
          </a:bodyPr>
          <a:lstStyle/>
          <a:p>
            <a:r>
              <a:rPr lang="en-GB" sz="2000" dirty="0">
                <a:solidFill>
                  <a:schemeClr val="tx1"/>
                </a:solidFill>
              </a:rPr>
              <a:t>Before you </a:t>
            </a:r>
            <a:r>
              <a:rPr lang="en-GB" sz="2000" dirty="0" smtClean="0">
                <a:solidFill>
                  <a:schemeClr val="tx1"/>
                </a:solidFill>
              </a:rPr>
              <a:t>trust </a:t>
            </a:r>
            <a:r>
              <a:rPr lang="en-GB" sz="2000" dirty="0">
                <a:solidFill>
                  <a:schemeClr val="tx1"/>
                </a:solidFill>
              </a:rPr>
              <a:t>- either emotional or financial Verify their nature from multiple known, reliable and independent sources.</a:t>
            </a:r>
          </a:p>
          <a:p>
            <a:r>
              <a:rPr lang="en-GB" sz="2000" dirty="0" smtClean="0">
                <a:solidFill>
                  <a:schemeClr val="tx1"/>
                </a:solidFill>
              </a:rPr>
              <a:t>Beware </a:t>
            </a:r>
            <a:r>
              <a:rPr lang="en-GB" sz="2000" dirty="0">
                <a:solidFill>
                  <a:schemeClr val="tx1"/>
                </a:solidFill>
              </a:rPr>
              <a:t>of off-list emails that praise and flatter, or seem to evoke sympathy. Ask first: how much do I know about them from real life sources?</a:t>
            </a:r>
          </a:p>
          <a:p>
            <a:r>
              <a:rPr lang="en-GB" sz="2000" dirty="0">
                <a:solidFill>
                  <a:schemeClr val="tx1"/>
                </a:solidFill>
              </a:rPr>
              <a:t>If you do get involved with anyone via the internet, seek out verifiable data. Real people will provide information about themselves that is open-ended and leads to a myriad of sources which enable you to verify their genuine status.</a:t>
            </a:r>
          </a:p>
          <a:p>
            <a:r>
              <a:rPr lang="en-GB" sz="2000" dirty="0">
                <a:solidFill>
                  <a:schemeClr val="tx1"/>
                </a:solidFill>
              </a:rPr>
              <a:t>if you are concerned by email list/group postings, write to the List master about it.</a:t>
            </a:r>
            <a:br>
              <a:rPr lang="en-GB" sz="2000" dirty="0">
                <a:solidFill>
                  <a:schemeClr val="tx1"/>
                </a:solidFill>
              </a:rPr>
            </a:br>
            <a:r>
              <a:rPr lang="en-GB" sz="2000" dirty="0">
                <a:solidFill>
                  <a:schemeClr val="tx1"/>
                </a:solidFill>
              </a:rPr>
              <a:t>List masters can also make their lists restricted, and conduct a security analysis of each list application before allowing them to subscribe. This is probably easier to do in areas that have professional associations or qualifications.</a:t>
            </a:r>
          </a:p>
          <a:p>
            <a:endParaRPr lang="en-GB" sz="2000" dirty="0">
              <a:solidFill>
                <a:schemeClr val="tx1"/>
              </a:solidFill>
            </a:endParaRPr>
          </a:p>
        </p:txBody>
      </p:sp>
      <p:sp>
        <p:nvSpPr>
          <p:cNvPr id="10243" name="Rectangle 3"/>
          <p:cNvSpPr>
            <a:spLocks noGrp="1" noChangeArrowheads="1"/>
          </p:cNvSpPr>
          <p:nvPr>
            <p:ph type="title" idx="4294967295"/>
          </p:nvPr>
        </p:nvSpPr>
        <p:spPr>
          <a:xfrm>
            <a:off x="244996" y="115491"/>
            <a:ext cx="11389850" cy="853369"/>
          </a:xfrm>
          <a:prstGeom prst="rect">
            <a:avLst/>
          </a:prstGeom>
          <a:ln/>
        </p:spPr>
        <p:txBody>
          <a:bodyPr>
            <a:normAutofit/>
          </a:bodyPr>
          <a:lstStyle/>
          <a:p>
            <a:pPr algn="l"/>
            <a:r>
              <a:rPr lang="en-US" sz="4352" dirty="0" smtClean="0">
                <a:solidFill>
                  <a:schemeClr val="tx1"/>
                </a:solidFill>
              </a:rPr>
              <a:t>Time to Fight Back!</a:t>
            </a:r>
            <a:endParaRPr lang="en-US" sz="2720" dirty="0">
              <a:solidFill>
                <a:schemeClr val="tx1"/>
              </a:solidFill>
            </a:endParaRPr>
          </a:p>
        </p:txBody>
      </p:sp>
    </p:spTree>
    <p:extLst>
      <p:ext uri="{BB962C8B-B14F-4D97-AF65-F5344CB8AC3E}">
        <p14:creationId xmlns:p14="http://schemas.microsoft.com/office/powerpoint/2010/main" val="30561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C1D1F"/>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329" y="23626"/>
            <a:ext cx="7574790" cy="696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10"/>
          <p:cNvSpPr txBox="1">
            <a:spLocks noChangeArrowheads="1"/>
          </p:cNvSpPr>
          <p:nvPr/>
        </p:nvSpPr>
        <p:spPr bwMode="auto">
          <a:xfrm>
            <a:off x="221262" y="1342978"/>
            <a:ext cx="7367883" cy="494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466310" indent="-466310" defTabSz="621746" eaLnBrk="1" hangingPunct="1">
              <a:spcBef>
                <a:spcPct val="20000"/>
              </a:spcBef>
              <a:spcAft>
                <a:spcPts val="816"/>
              </a:spcAft>
              <a:buClr>
                <a:schemeClr val="tx2"/>
              </a:buClr>
              <a:buFont typeface="Wingdings" pitchFamily="2" charset="2"/>
              <a:buChar char="§"/>
            </a:pPr>
            <a:r>
              <a:rPr lang="en-US" sz="2448" dirty="0">
                <a:latin typeface="Segoe UI Light" pitchFamily="34" charset="0"/>
              </a:rPr>
              <a:t>The longer you communicate, the more likely that you would reveal information about yourself</a:t>
            </a:r>
          </a:p>
          <a:p>
            <a:pPr marL="466310" indent="-466310" defTabSz="621746" eaLnBrk="1" hangingPunct="1">
              <a:spcBef>
                <a:spcPct val="20000"/>
              </a:spcBef>
              <a:spcAft>
                <a:spcPts val="816"/>
              </a:spcAft>
              <a:buClr>
                <a:schemeClr val="tx2"/>
              </a:buClr>
              <a:buFont typeface="Wingdings" pitchFamily="2" charset="2"/>
              <a:buChar char="§"/>
            </a:pPr>
            <a:r>
              <a:rPr lang="en-US" sz="2448" dirty="0">
                <a:latin typeface="Segoe UI Light" pitchFamily="34" charset="0"/>
              </a:rPr>
              <a:t>The more data/pictures you put online, the more you endanger your privacy</a:t>
            </a:r>
          </a:p>
          <a:p>
            <a:pPr marL="466310" indent="-466310" defTabSz="621746" eaLnBrk="1" hangingPunct="1">
              <a:spcBef>
                <a:spcPct val="20000"/>
              </a:spcBef>
              <a:spcAft>
                <a:spcPts val="816"/>
              </a:spcAft>
              <a:buClr>
                <a:schemeClr val="tx2"/>
              </a:buClr>
              <a:buFont typeface="Wingdings" pitchFamily="2" charset="2"/>
              <a:buChar char="§"/>
            </a:pPr>
            <a:r>
              <a:rPr lang="en-US" sz="2448" dirty="0">
                <a:latin typeface="Segoe UI Light" pitchFamily="34" charset="0"/>
              </a:rPr>
              <a:t>The more friends you have, the easier you could be tracked, exploited</a:t>
            </a:r>
          </a:p>
          <a:p>
            <a:pPr marL="466310" indent="-466310" defTabSz="621746" eaLnBrk="1" hangingPunct="1">
              <a:spcBef>
                <a:spcPct val="20000"/>
              </a:spcBef>
              <a:spcAft>
                <a:spcPts val="816"/>
              </a:spcAft>
              <a:buClr>
                <a:schemeClr val="tx2"/>
              </a:buClr>
              <a:buFont typeface="Wingdings" pitchFamily="2" charset="2"/>
              <a:buChar char="§"/>
            </a:pPr>
            <a:r>
              <a:rPr lang="en-US" sz="2448" dirty="0">
                <a:latin typeface="Segoe UI Light" pitchFamily="34" charset="0"/>
              </a:rPr>
              <a:t>Bullying, abuse, exploitation, threats, intimidation, etc. are on the rise</a:t>
            </a:r>
          </a:p>
          <a:p>
            <a:pPr marL="466310" lvl="1" indent="-466310" defTabSz="621746" eaLnBrk="1" hangingPunct="1">
              <a:spcBef>
                <a:spcPct val="20000"/>
              </a:spcBef>
              <a:spcAft>
                <a:spcPts val="816"/>
              </a:spcAft>
              <a:buClr>
                <a:schemeClr val="tx2"/>
              </a:buClr>
              <a:buFont typeface="Wingdings" pitchFamily="2" charset="2"/>
              <a:buChar char="§"/>
            </a:pPr>
            <a:r>
              <a:rPr lang="en-US" sz="2448" dirty="0">
                <a:latin typeface="Segoe UI Light" pitchFamily="34" charset="0"/>
              </a:rPr>
              <a:t>“Facebook seems to be a place where people aren't being cautious enough” - </a:t>
            </a:r>
            <a:r>
              <a:rPr lang="en-US" sz="2448" dirty="0" err="1">
                <a:latin typeface="Segoe UI Light" pitchFamily="34" charset="0"/>
              </a:rPr>
              <a:t>DeDomenico</a:t>
            </a:r>
            <a:r>
              <a:rPr lang="en-US" sz="2448" dirty="0">
                <a:latin typeface="Segoe UI Light" pitchFamily="34" charset="0"/>
              </a:rPr>
              <a:t>-Payne (</a:t>
            </a:r>
            <a:r>
              <a:rPr lang="en-US" sz="2448" dirty="0">
                <a:latin typeface="Segoe UI Light" pitchFamily="34" charset="0"/>
                <a:hlinkClick r:id="rId4"/>
              </a:rPr>
              <a:t>The dark side of social media</a:t>
            </a:r>
            <a:r>
              <a:rPr lang="en-US" sz="2448" dirty="0">
                <a:latin typeface="Segoe UI Light" pitchFamily="34" charset="0"/>
              </a:rPr>
              <a:t>)</a:t>
            </a:r>
          </a:p>
        </p:txBody>
      </p:sp>
      <p:sp>
        <p:nvSpPr>
          <p:cNvPr id="2" name="Title 1"/>
          <p:cNvSpPr>
            <a:spLocks noGrp="1"/>
          </p:cNvSpPr>
          <p:nvPr>
            <p:ph type="title"/>
          </p:nvPr>
        </p:nvSpPr>
        <p:spPr>
          <a:xfrm>
            <a:off x="31205" y="175845"/>
            <a:ext cx="9314303" cy="1020951"/>
          </a:xfrm>
        </p:spPr>
        <p:txBody>
          <a:bodyPr>
            <a:normAutofit/>
          </a:bodyPr>
          <a:lstStyle/>
          <a:p>
            <a:pPr algn="l"/>
            <a:r>
              <a:rPr lang="en-GB" sz="4400" dirty="0">
                <a:solidFill>
                  <a:schemeClr val="tx1"/>
                </a:solidFill>
              </a:rPr>
              <a:t>Good Advice</a:t>
            </a:r>
            <a:r>
              <a:rPr lang="en-GB" sz="4400" dirty="0" smtClean="0">
                <a:solidFill>
                  <a:schemeClr val="tx1"/>
                </a:solidFill>
              </a:rPr>
              <a:t>!</a:t>
            </a:r>
            <a:endParaRPr lang="en-GB" sz="4400" dirty="0">
              <a:solidFill>
                <a:schemeClr val="tx1"/>
              </a:solidFill>
            </a:endParaRPr>
          </a:p>
        </p:txBody>
      </p:sp>
    </p:spTree>
    <p:extLst>
      <p:ext uri="{BB962C8B-B14F-4D97-AF65-F5344CB8AC3E}">
        <p14:creationId xmlns:p14="http://schemas.microsoft.com/office/powerpoint/2010/main" val="420744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415372" y="134425"/>
            <a:ext cx="5388375" cy="12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sz="3808" dirty="0">
                <a:latin typeface="Segoe UI Light" pitchFamily="34" charset="0"/>
                <a:ea typeface="+mj-ea"/>
                <a:cs typeface="+mj-cs"/>
              </a:rPr>
              <a:t>Social Network Addiction is No Joke!</a:t>
            </a: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669" y="674051"/>
            <a:ext cx="4783404" cy="5524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215" y="1930510"/>
            <a:ext cx="4700256" cy="470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7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540" t="11837" r="21675" b="12753"/>
          <a:stretch/>
        </p:blipFill>
        <p:spPr bwMode="auto">
          <a:xfrm>
            <a:off x="3479758" y="-23893"/>
            <a:ext cx="8956717" cy="698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342918" y="1412718"/>
            <a:ext cx="7833759" cy="5551905"/>
          </a:xfrm>
          <a:prstGeom prst="rect">
            <a:avLst/>
          </a:prstGeom>
          <a:ln/>
        </p:spPr>
        <p:txBody>
          <a:bodyPr>
            <a:noAutofit/>
          </a:bodyPr>
          <a:lstStyle/>
          <a:p>
            <a:r>
              <a:rPr lang="en-GB" sz="2800" dirty="0">
                <a:solidFill>
                  <a:schemeClr val="tx1"/>
                </a:solidFill>
              </a:rPr>
              <a:t>Social-networking sites allow seemingly trivial gossip to be distributed to a worldwide audience, sometimes making people the butt of rumours shared by millions of users across the Internet</a:t>
            </a:r>
          </a:p>
          <a:p>
            <a:r>
              <a:rPr lang="en-GB" sz="2800" dirty="0">
                <a:solidFill>
                  <a:schemeClr val="tx1"/>
                </a:solidFill>
              </a:rPr>
              <a:t>Public sharing of private lives has led to a rethinking of our current conceptions of privacy</a:t>
            </a:r>
          </a:p>
          <a:p>
            <a:r>
              <a:rPr lang="en-GB" sz="2800" dirty="0">
                <a:solidFill>
                  <a:schemeClr val="tx1"/>
                </a:solidFill>
              </a:rPr>
              <a:t>Existing law should be extended to allow some privacy protection for things that people say and do in what would have previously been considered the public domain</a:t>
            </a:r>
          </a:p>
          <a:p>
            <a:pPr>
              <a:spcBef>
                <a:spcPct val="0"/>
              </a:spcBef>
              <a:buFontTx/>
              <a:buBlip>
                <a:blip r:embed="rId3"/>
              </a:buBlip>
            </a:pPr>
            <a:endParaRPr lang="en-GB" sz="2800" dirty="0">
              <a:solidFill>
                <a:schemeClr val="tx1"/>
              </a:solidFill>
            </a:endParaRPr>
          </a:p>
        </p:txBody>
      </p:sp>
      <p:sp>
        <p:nvSpPr>
          <p:cNvPr id="10243" name="Rectangle 3"/>
          <p:cNvSpPr>
            <a:spLocks noGrp="1" noChangeArrowheads="1"/>
          </p:cNvSpPr>
          <p:nvPr>
            <p:ph type="title" idx="4294967295"/>
          </p:nvPr>
        </p:nvSpPr>
        <p:spPr>
          <a:xfrm>
            <a:off x="440840" y="69992"/>
            <a:ext cx="9942535" cy="1207851"/>
          </a:xfrm>
          <a:prstGeom prst="rect">
            <a:avLst/>
          </a:prstGeom>
          <a:ln/>
        </p:spPr>
        <p:txBody>
          <a:bodyPr>
            <a:normAutofit/>
          </a:bodyPr>
          <a:lstStyle/>
          <a:p>
            <a:pPr algn="l"/>
            <a:r>
              <a:rPr lang="en-US" sz="4000" dirty="0">
                <a:solidFill>
                  <a:schemeClr val="tx1"/>
                </a:solidFill>
              </a:rPr>
              <a:t>Social Networking</a:t>
            </a:r>
            <a:br>
              <a:rPr lang="en-US" sz="4000" dirty="0">
                <a:solidFill>
                  <a:schemeClr val="tx1"/>
                </a:solidFill>
              </a:rPr>
            </a:br>
            <a:r>
              <a:rPr lang="en-US" sz="3200" dirty="0">
                <a:solidFill>
                  <a:schemeClr val="tx1"/>
                </a:solidFill>
              </a:rPr>
              <a:t>The Privacy Dilemma</a:t>
            </a:r>
          </a:p>
        </p:txBody>
      </p:sp>
    </p:spTree>
    <p:extLst>
      <p:ext uri="{BB962C8B-B14F-4D97-AF65-F5344CB8AC3E}">
        <p14:creationId xmlns:p14="http://schemas.microsoft.com/office/powerpoint/2010/main" val="8375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11403" y="-1"/>
            <a:ext cx="7024189" cy="69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684461"/>
            <a:ext cx="5777397" cy="1625600"/>
          </a:xfrm>
        </p:spPr>
        <p:txBody>
          <a:bodyPr>
            <a:noAutofit/>
          </a:bodyPr>
          <a:lstStyle/>
          <a:p>
            <a:r>
              <a:rPr lang="en-GB" sz="4352" dirty="0"/>
              <a:t>Be </a:t>
            </a:r>
            <a:r>
              <a:rPr lang="en-GB" sz="4352" dirty="0" smtClean="0"/>
              <a:t>careful Once </a:t>
            </a:r>
            <a:r>
              <a:rPr lang="en-GB" sz="4352" dirty="0"/>
              <a:t>Online </a:t>
            </a:r>
            <a:br>
              <a:rPr lang="en-GB" sz="4352" dirty="0"/>
            </a:br>
            <a:r>
              <a:rPr lang="en-GB" sz="4352" dirty="0"/>
              <a:t>Always Online!</a:t>
            </a:r>
          </a:p>
        </p:txBody>
      </p:sp>
    </p:spTree>
    <p:extLst>
      <p:ext uri="{BB962C8B-B14F-4D97-AF65-F5344CB8AC3E}">
        <p14:creationId xmlns:p14="http://schemas.microsoft.com/office/powerpoint/2010/main" val="18952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4" y="1110075"/>
            <a:ext cx="6058662" cy="5618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53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6978" y="1121837"/>
            <a:ext cx="6122423" cy="5606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4141" y="150007"/>
            <a:ext cx="9314303" cy="801284"/>
          </a:xfrm>
        </p:spPr>
        <p:txBody>
          <a:bodyPr>
            <a:normAutofit fontScale="90000"/>
          </a:bodyPr>
          <a:lstStyle/>
          <a:p>
            <a:pPr algn="l"/>
            <a:r>
              <a:rPr lang="en-GB" dirty="0" smtClean="0"/>
              <a:t>Facebook Privacy…Confusing!</a:t>
            </a:r>
            <a:endParaRPr lang="en-GB" dirty="0"/>
          </a:p>
        </p:txBody>
      </p:sp>
    </p:spTree>
    <p:extLst>
      <p:ext uri="{BB962C8B-B14F-4D97-AF65-F5344CB8AC3E}">
        <p14:creationId xmlns:p14="http://schemas.microsoft.com/office/powerpoint/2010/main" val="64642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0093"/>
          <a:stretch/>
        </p:blipFill>
        <p:spPr bwMode="auto">
          <a:xfrm>
            <a:off x="6185700" y="21118"/>
            <a:ext cx="6249893" cy="697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147074" y="1117600"/>
            <a:ext cx="6658695" cy="5709009"/>
          </a:xfrm>
          <a:prstGeom prst="rect">
            <a:avLst/>
          </a:prstGeom>
          <a:ln/>
        </p:spPr>
        <p:txBody>
          <a:bodyPr>
            <a:noAutofit/>
          </a:bodyPr>
          <a:lstStyle/>
          <a:p>
            <a:r>
              <a:rPr lang="en-GB" sz="2312" dirty="0">
                <a:solidFill>
                  <a:schemeClr val="tx1"/>
                </a:solidFill>
              </a:rPr>
              <a:t>Regulators have told Social Networking sites to take notice and to offer the same warnings they did more than a decade ago when e-mail and instant messaging (IM) became common. </a:t>
            </a:r>
          </a:p>
          <a:p>
            <a:r>
              <a:rPr lang="en-GB" sz="2312" dirty="0">
                <a:solidFill>
                  <a:schemeClr val="tx1"/>
                </a:solidFill>
              </a:rPr>
              <a:t>However, controlling communications on social networking Web sites is far more complex for companies</a:t>
            </a:r>
          </a:p>
          <a:p>
            <a:r>
              <a:rPr lang="en-GB" sz="2312" dirty="0">
                <a:solidFill>
                  <a:schemeClr val="tx1"/>
                </a:solidFill>
              </a:rPr>
              <a:t>Companies attempting to control communications on Web sites that are outside their IT systems and that are almost continuously changing or adding to the number of applications that can be used to network.</a:t>
            </a:r>
          </a:p>
          <a:p>
            <a:r>
              <a:rPr lang="en-GB" sz="2312" dirty="0">
                <a:solidFill>
                  <a:schemeClr val="tx1"/>
                </a:solidFill>
              </a:rPr>
              <a:t>Unlike Email / IM Social Media uses Common Ports &amp; Protocols which Make it Difficult to Lock Down</a:t>
            </a:r>
          </a:p>
          <a:p>
            <a:r>
              <a:rPr lang="en-GB" sz="2312" dirty="0">
                <a:solidFill>
                  <a:schemeClr val="tx1"/>
                </a:solidFill>
              </a:rPr>
              <a:t>So it looks like the Big Guns are moving in!</a:t>
            </a:r>
            <a:br>
              <a:rPr lang="en-GB" sz="2312" dirty="0">
                <a:solidFill>
                  <a:schemeClr val="tx1"/>
                </a:solidFill>
              </a:rPr>
            </a:br>
            <a:endParaRPr lang="en-GB" sz="2312" dirty="0">
              <a:solidFill>
                <a:schemeClr val="tx1"/>
              </a:solidFill>
            </a:endParaRPr>
          </a:p>
        </p:txBody>
      </p:sp>
      <p:sp>
        <p:nvSpPr>
          <p:cNvPr id="10243" name="Rectangle 3"/>
          <p:cNvSpPr>
            <a:spLocks noGrp="1" noChangeArrowheads="1"/>
          </p:cNvSpPr>
          <p:nvPr>
            <p:ph type="title" idx="4294967295"/>
          </p:nvPr>
        </p:nvSpPr>
        <p:spPr>
          <a:xfrm>
            <a:off x="244996" y="29684"/>
            <a:ext cx="11389850" cy="685454"/>
          </a:xfrm>
          <a:prstGeom prst="rect">
            <a:avLst/>
          </a:prstGeom>
          <a:ln/>
        </p:spPr>
        <p:txBody>
          <a:bodyPr>
            <a:noAutofit/>
          </a:bodyPr>
          <a:lstStyle/>
          <a:p>
            <a:pPr algn="l"/>
            <a:r>
              <a:rPr lang="en-US" sz="4400" dirty="0">
                <a:solidFill>
                  <a:schemeClr val="tx1"/>
                </a:solidFill>
              </a:rPr>
              <a:t>Social Networking &amp; The Law!</a:t>
            </a:r>
            <a:endParaRPr lang="en-US" sz="4000" dirty="0">
              <a:solidFill>
                <a:schemeClr val="tx1"/>
              </a:solidFill>
            </a:endParaRPr>
          </a:p>
        </p:txBody>
      </p:sp>
    </p:spTree>
    <p:extLst>
      <p:ext uri="{BB962C8B-B14F-4D97-AF65-F5344CB8AC3E}">
        <p14:creationId xmlns:p14="http://schemas.microsoft.com/office/powerpoint/2010/main" val="59080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97" r="21948"/>
          <a:stretch/>
        </p:blipFill>
        <p:spPr bwMode="auto">
          <a:xfrm>
            <a:off x="5734136" y="-1"/>
            <a:ext cx="6701457" cy="7035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244996" y="1630853"/>
            <a:ext cx="6071163" cy="5097834"/>
          </a:xfrm>
          <a:prstGeom prst="rect">
            <a:avLst/>
          </a:prstGeom>
          <a:ln/>
        </p:spPr>
        <p:txBody>
          <a:bodyPr>
            <a:noAutofit/>
          </a:bodyPr>
          <a:lstStyle/>
          <a:p>
            <a:r>
              <a:rPr lang="en-GB" sz="2448" dirty="0">
                <a:solidFill>
                  <a:schemeClr val="tx1"/>
                </a:solidFill>
              </a:rPr>
              <a:t>ENISA (European Network and Information Security Agency), Andreas </a:t>
            </a:r>
            <a:r>
              <a:rPr lang="en-GB" sz="2448" dirty="0" err="1">
                <a:solidFill>
                  <a:schemeClr val="tx1"/>
                </a:solidFill>
              </a:rPr>
              <a:t>Pirotti</a:t>
            </a:r>
            <a:r>
              <a:rPr lang="en-GB" sz="2448" dirty="0">
                <a:solidFill>
                  <a:schemeClr val="tx1"/>
                </a:solidFill>
              </a:rPr>
              <a:t>, recently called for expanding EU legislation "to cover the taking of photos of people and posting them on the Internet," </a:t>
            </a:r>
          </a:p>
          <a:p>
            <a:r>
              <a:rPr lang="en-GB" sz="2448" dirty="0">
                <a:solidFill>
                  <a:schemeClr val="tx1"/>
                </a:solidFill>
              </a:rPr>
              <a:t>the U.S. hasn't considered social network regulation before, although here it often focuses on the safety of children. We have the controversial "Deleting Online Predators Act," (DOPA)</a:t>
            </a:r>
          </a:p>
          <a:p>
            <a:r>
              <a:rPr lang="en-GB" sz="2448" dirty="0">
                <a:solidFill>
                  <a:schemeClr val="tx1"/>
                </a:solidFill>
              </a:rPr>
              <a:t>BUT…What are the Privacy Implications if SN’s are Regulated?</a:t>
            </a:r>
          </a:p>
        </p:txBody>
      </p:sp>
      <p:sp>
        <p:nvSpPr>
          <p:cNvPr id="10243" name="Rectangle 3"/>
          <p:cNvSpPr>
            <a:spLocks noGrp="1" noChangeArrowheads="1"/>
          </p:cNvSpPr>
          <p:nvPr>
            <p:ph type="title" idx="4294967295"/>
          </p:nvPr>
        </p:nvSpPr>
        <p:spPr>
          <a:xfrm>
            <a:off x="244996" y="192395"/>
            <a:ext cx="11389850" cy="1246062"/>
          </a:xfrm>
          <a:prstGeom prst="rect">
            <a:avLst/>
          </a:prstGeom>
          <a:ln/>
        </p:spPr>
        <p:txBody>
          <a:bodyPr>
            <a:normAutofit fontScale="90000"/>
          </a:bodyPr>
          <a:lstStyle/>
          <a:p>
            <a:pPr algn="l"/>
            <a:r>
              <a:rPr lang="en-US" dirty="0" smtClean="0">
                <a:solidFill>
                  <a:schemeClr val="tx1"/>
                </a:solidFill>
              </a:rPr>
              <a:t>Social Networking</a:t>
            </a:r>
            <a:r>
              <a:rPr lang="en-US" sz="3264" dirty="0">
                <a:solidFill>
                  <a:schemeClr val="tx1"/>
                </a:solidFill>
              </a:rPr>
              <a:t/>
            </a:r>
            <a:br>
              <a:rPr lang="en-US" sz="3264" dirty="0">
                <a:solidFill>
                  <a:schemeClr val="tx1"/>
                </a:solidFill>
              </a:rPr>
            </a:br>
            <a:r>
              <a:rPr lang="en-US" sz="2720" dirty="0">
                <a:solidFill>
                  <a:schemeClr val="tx1"/>
                </a:solidFill>
              </a:rPr>
              <a:t>Regulations &amp; Compliance</a:t>
            </a:r>
          </a:p>
        </p:txBody>
      </p:sp>
    </p:spTree>
    <p:extLst>
      <p:ext uri="{BB962C8B-B14F-4D97-AF65-F5344CB8AC3E}">
        <p14:creationId xmlns:p14="http://schemas.microsoft.com/office/powerpoint/2010/main" val="19956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title" idx="4294967295"/>
          </p:nvPr>
        </p:nvSpPr>
        <p:spPr>
          <a:xfrm>
            <a:off x="244996" y="192395"/>
            <a:ext cx="11389850" cy="1246062"/>
          </a:xfrm>
          <a:prstGeom prst="rect">
            <a:avLst/>
          </a:prstGeom>
          <a:ln/>
        </p:spPr>
        <p:txBody>
          <a:bodyPr>
            <a:normAutofit/>
          </a:bodyPr>
          <a:lstStyle/>
          <a:p>
            <a:pPr algn="l"/>
            <a:r>
              <a:rPr lang="en-US" sz="4000" dirty="0"/>
              <a:t>Social Networking</a:t>
            </a:r>
            <a:br>
              <a:rPr lang="en-US" sz="4000" dirty="0"/>
            </a:br>
            <a:r>
              <a:rPr lang="en-US" sz="3200" dirty="0">
                <a:solidFill>
                  <a:schemeClr val="tx1"/>
                </a:solidFill>
              </a:rPr>
              <a:t>Regulations &amp; Compliance</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50" y="1783645"/>
            <a:ext cx="5091943" cy="5210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862" y="951290"/>
            <a:ext cx="6744554" cy="4406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59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719" y="-1"/>
            <a:ext cx="6859756" cy="6994525"/>
          </a:xfrm>
          <a:prstGeom prst="rect">
            <a:avLst/>
          </a:prstGeom>
        </p:spPr>
      </p:pic>
      <p:sp>
        <p:nvSpPr>
          <p:cNvPr id="2" name="Subtitle 1"/>
          <p:cNvSpPr>
            <a:spLocks noGrp="1"/>
          </p:cNvSpPr>
          <p:nvPr>
            <p:ph type="subTitle" idx="4294967295"/>
          </p:nvPr>
        </p:nvSpPr>
        <p:spPr>
          <a:xfrm>
            <a:off x="0" y="5286375"/>
            <a:ext cx="5305778" cy="1470025"/>
          </a:xfrm>
        </p:spPr>
        <p:txBody>
          <a:bodyPr>
            <a:noAutofit/>
          </a:bodyPr>
          <a:lstStyle/>
          <a:p>
            <a:pPr marL="0" indent="0">
              <a:buNone/>
            </a:pPr>
            <a:r>
              <a:rPr lang="en-GB" sz="1600" dirty="0">
                <a:solidFill>
                  <a:schemeClr val="tx1"/>
                </a:solidFill>
                <a:latin typeface="News Gothic" pitchFamily="34" charset="0"/>
              </a:rPr>
              <a:t>Microsoft  MVP (Enterprise Security)</a:t>
            </a:r>
          </a:p>
          <a:p>
            <a:pPr marL="0" indent="0">
              <a:buNone/>
            </a:pPr>
            <a:r>
              <a:rPr lang="en-GB" sz="1600" dirty="0">
                <a:solidFill>
                  <a:schemeClr val="tx1"/>
                </a:solidFill>
                <a:latin typeface="News Gothic" pitchFamily="34" charset="0"/>
              </a:rPr>
              <a:t>Founder: Cybercrime Security Forum!</a:t>
            </a:r>
          </a:p>
          <a:p>
            <a:pPr marL="0" indent="0">
              <a:buNone/>
            </a:pPr>
            <a:r>
              <a:rPr lang="en-GB" sz="1600" dirty="0">
                <a:solidFill>
                  <a:schemeClr val="tx1"/>
                </a:solidFill>
                <a:latin typeface="News Gothic" pitchFamily="34" charset="0"/>
              </a:rPr>
              <a:t>Microsoft International Event Speaker</a:t>
            </a:r>
          </a:p>
          <a:p>
            <a:pPr marL="0" indent="0">
              <a:buNone/>
            </a:pPr>
            <a:r>
              <a:rPr lang="en-GB" sz="1600" dirty="0">
                <a:solidFill>
                  <a:schemeClr val="tx1"/>
                </a:solidFill>
                <a:latin typeface="News Gothic" pitchFamily="34" charset="0"/>
              </a:rPr>
              <a:t>MCT (18 Years)</a:t>
            </a:r>
          </a:p>
          <a:p>
            <a:pPr marL="0" indent="0">
              <a:buNone/>
            </a:pPr>
            <a:r>
              <a:rPr lang="en-GB" sz="1600" dirty="0">
                <a:solidFill>
                  <a:schemeClr val="tx1"/>
                </a:solidFill>
                <a:latin typeface="News Gothic" pitchFamily="34" charset="0"/>
              </a:rPr>
              <a:t>Winner: Microsoft Speaker Idol 2006</a:t>
            </a:r>
          </a:p>
          <a:p>
            <a:endParaRPr lang="en-GB" sz="1600" dirty="0">
              <a:solidFill>
                <a:schemeClr val="tx1"/>
              </a:solidFill>
            </a:endParaRPr>
          </a:p>
        </p:txBody>
      </p:sp>
      <p:sp>
        <p:nvSpPr>
          <p:cNvPr id="3" name="Title 2"/>
          <p:cNvSpPr>
            <a:spLocks noGrp="1"/>
          </p:cNvSpPr>
          <p:nvPr>
            <p:ph type="ctrTitle" idx="4294967295"/>
          </p:nvPr>
        </p:nvSpPr>
        <p:spPr>
          <a:xfrm>
            <a:off x="0" y="2811463"/>
            <a:ext cx="6757988" cy="958850"/>
          </a:xfrm>
        </p:spPr>
        <p:txBody>
          <a:bodyPr/>
          <a:lstStyle/>
          <a:p>
            <a:r>
              <a:rPr lang="en-GB" sz="6528" dirty="0">
                <a:solidFill>
                  <a:schemeClr val="tx1"/>
                </a:solidFill>
              </a:rPr>
              <a:t>Andy Malone</a:t>
            </a:r>
          </a:p>
        </p:txBody>
      </p:sp>
      <p:sp>
        <p:nvSpPr>
          <p:cNvPr id="5" name="Subtitle 1"/>
          <p:cNvSpPr txBox="1">
            <a:spLocks/>
          </p:cNvSpPr>
          <p:nvPr/>
        </p:nvSpPr>
        <p:spPr>
          <a:xfrm>
            <a:off x="0" y="167913"/>
            <a:ext cx="5090984" cy="396531"/>
          </a:xfrm>
          <a:prstGeom prst="rect">
            <a:avLst/>
          </a:prstGeom>
        </p:spPr>
        <p:txBody>
          <a:bodyPr vert="horz" lIns="124347" tIns="62174" rIns="124347" bIns="62174" rtlCol="0">
            <a:noAutofit/>
          </a:bodyPr>
          <a:lstStyle>
            <a:lvl1pPr marL="0" indent="0" algn="l" defTabSz="914400" rtl="0" eaLnBrk="1" latinLnBrk="0" hangingPunct="1">
              <a:spcBef>
                <a:spcPct val="20000"/>
              </a:spcBef>
              <a:buFont typeface="Arial" pitchFamily="34" charset="0"/>
              <a:buNone/>
              <a:defRPr sz="2000" kern="1200">
                <a:solidFill>
                  <a:schemeClr val="bg1"/>
                </a:solidFill>
                <a:latin typeface="Segoe UI Light" pitchFamily="34" charset="0"/>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Segoe UI Light" pitchFamily="34" charset="0"/>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Segoe UI Light" pitchFamily="34" charset="0"/>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Segoe UI Light" pitchFamily="34" charset="0"/>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Segoe UI Light"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a:solidFill>
                  <a:schemeClr val="tx1"/>
                </a:solidFill>
                <a:latin typeface="+mj-lt"/>
              </a:rPr>
              <a:t>Follow me on Twitter #AndyMalone</a:t>
            </a:r>
          </a:p>
          <a:p>
            <a:endParaRPr lang="en-GB" sz="1100" dirty="0">
              <a:solidFill>
                <a:schemeClr val="tx1"/>
              </a:solidFill>
              <a:latin typeface="+mj-lt"/>
            </a:endParaRPr>
          </a:p>
        </p:txBody>
      </p:sp>
    </p:spTree>
    <p:extLst>
      <p:ext uri="{BB962C8B-B14F-4D97-AF65-F5344CB8AC3E}">
        <p14:creationId xmlns:p14="http://schemas.microsoft.com/office/powerpoint/2010/main" val="314550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title" idx="4294967295"/>
          </p:nvPr>
        </p:nvSpPr>
        <p:spPr>
          <a:xfrm>
            <a:off x="244996" y="192395"/>
            <a:ext cx="11389850" cy="1246062"/>
          </a:xfrm>
          <a:prstGeom prst="rect">
            <a:avLst/>
          </a:prstGeom>
          <a:ln/>
        </p:spPr>
        <p:txBody>
          <a:bodyPr>
            <a:normAutofit/>
          </a:bodyPr>
          <a:lstStyle/>
          <a:p>
            <a:pPr algn="l"/>
            <a:r>
              <a:rPr lang="en-US" sz="4000" dirty="0"/>
              <a:t>Social Networking</a:t>
            </a:r>
            <a:br>
              <a:rPr lang="en-US" sz="4000" dirty="0"/>
            </a:br>
            <a:r>
              <a:rPr lang="en-US" sz="3200" dirty="0">
                <a:solidFill>
                  <a:schemeClr val="tx1"/>
                </a:solidFill>
              </a:rPr>
              <a:t>Regulations &amp; Compliance</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40" y="1492506"/>
            <a:ext cx="4886523" cy="535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8365" y="212991"/>
            <a:ext cx="3643875" cy="6745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0577" y="1897709"/>
            <a:ext cx="6071163" cy="4293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6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257279" y="4158982"/>
            <a:ext cx="12179196" cy="932603"/>
          </a:xfrm>
          <a:ln/>
        </p:spPr>
        <p:txBody>
          <a:bodyPr>
            <a:normAutofit/>
          </a:bodyPr>
          <a:lstStyle/>
          <a:p>
            <a:pPr algn="l"/>
            <a:r>
              <a:rPr lang="en-US" sz="3808" dirty="0"/>
              <a:t>Protecting your Privacy (Canadian Style)</a:t>
            </a:r>
            <a:endParaRPr lang="en-US" sz="3264" dirty="0"/>
          </a:p>
        </p:txBody>
      </p:sp>
      <p:sp>
        <p:nvSpPr>
          <p:cNvPr id="5" name="Title 1"/>
          <p:cNvSpPr txBox="1">
            <a:spLocks/>
          </p:cNvSpPr>
          <p:nvPr/>
        </p:nvSpPr>
        <p:spPr>
          <a:xfrm>
            <a:off x="244996" y="2811808"/>
            <a:ext cx="5973241" cy="1165754"/>
          </a:xfrm>
          <a:prstGeom prst="rect">
            <a:avLst/>
          </a:prstGeom>
        </p:spPr>
        <p:txBody>
          <a:bodyPr vert="horz" lIns="124347" tIns="62174" rIns="124347" bIns="62174" rtlCol="0" anchor="ctr">
            <a:noAutofit/>
          </a:bodyPr>
          <a:lstStyle>
            <a:lvl1pPr algn="l" defTabSz="914400" rtl="0" eaLnBrk="1" latinLnBrk="0" hangingPunct="1">
              <a:spcBef>
                <a:spcPct val="0"/>
              </a:spcBef>
              <a:buNone/>
              <a:defRPr sz="2800" b="0" kern="1200">
                <a:solidFill>
                  <a:srgbClr val="C00000"/>
                </a:solidFill>
                <a:latin typeface="Segoe UI Light" pitchFamily="34" charset="0"/>
                <a:ea typeface="+mj-ea"/>
                <a:cs typeface="+mj-cs"/>
              </a:defRPr>
            </a:lvl1pPr>
          </a:lstStyle>
          <a:p>
            <a:r>
              <a:rPr lang="en-GB" sz="13000" dirty="0">
                <a:solidFill>
                  <a:schemeClr val="tx1"/>
                </a:solidFill>
              </a:rPr>
              <a:t>Video</a:t>
            </a:r>
          </a:p>
        </p:txBody>
      </p:sp>
    </p:spTree>
    <p:extLst>
      <p:ext uri="{BB962C8B-B14F-4D97-AF65-F5344CB8AC3E}">
        <p14:creationId xmlns:p14="http://schemas.microsoft.com/office/powerpoint/2010/main" val="339605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762" y="27536"/>
            <a:ext cx="9295713" cy="69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244995" y="1752600"/>
            <a:ext cx="6706966" cy="5189299"/>
          </a:xfrm>
          <a:prstGeom prst="rect">
            <a:avLst/>
          </a:prstGeom>
          <a:ln/>
        </p:spPr>
        <p:txBody>
          <a:bodyPr>
            <a:noAutofit/>
          </a:bodyPr>
          <a:lstStyle/>
          <a:p>
            <a:r>
              <a:rPr lang="en-GB" sz="2720" dirty="0">
                <a:solidFill>
                  <a:schemeClr val="tx1"/>
                </a:solidFill>
              </a:rPr>
              <a:t>Over-sharing company activities</a:t>
            </a:r>
          </a:p>
          <a:p>
            <a:r>
              <a:rPr lang="en-GB" sz="2720" dirty="0">
                <a:solidFill>
                  <a:schemeClr val="tx1"/>
                </a:solidFill>
              </a:rPr>
              <a:t>Avoid Mixing personal with professional</a:t>
            </a:r>
          </a:p>
          <a:p>
            <a:r>
              <a:rPr lang="en-GB" sz="2720" dirty="0">
                <a:solidFill>
                  <a:schemeClr val="tx1"/>
                </a:solidFill>
              </a:rPr>
              <a:t>Avoid in Engaging in Tweeting (or Facebook/LinkedIn/</a:t>
            </a:r>
            <a:r>
              <a:rPr lang="en-GB" sz="2720" dirty="0" err="1">
                <a:solidFill>
                  <a:schemeClr val="tx1"/>
                </a:solidFill>
              </a:rPr>
              <a:t>Myspace</a:t>
            </a:r>
            <a:r>
              <a:rPr lang="en-GB" sz="2720" dirty="0">
                <a:solidFill>
                  <a:schemeClr val="tx1"/>
                </a:solidFill>
              </a:rPr>
              <a:t>) rage</a:t>
            </a:r>
          </a:p>
          <a:p>
            <a:r>
              <a:rPr lang="en-GB" sz="2720" dirty="0">
                <a:solidFill>
                  <a:schemeClr val="tx1"/>
                </a:solidFill>
              </a:rPr>
              <a:t>Believing he/she who dies with the most connections wins </a:t>
            </a:r>
          </a:p>
          <a:p>
            <a:r>
              <a:rPr lang="en-GB" sz="2720" dirty="0">
                <a:solidFill>
                  <a:schemeClr val="tx1"/>
                </a:solidFill>
              </a:rPr>
              <a:t>Avoid Password sloth </a:t>
            </a:r>
          </a:p>
          <a:p>
            <a:r>
              <a:rPr lang="en-GB" sz="2720" dirty="0">
                <a:solidFill>
                  <a:schemeClr val="tx1"/>
                </a:solidFill>
              </a:rPr>
              <a:t>Be careful with the Trigger finger (clicking everything, especially on Facebook) </a:t>
            </a:r>
          </a:p>
          <a:p>
            <a:r>
              <a:rPr lang="en-GB" sz="2720" dirty="0">
                <a:solidFill>
                  <a:schemeClr val="tx1"/>
                </a:solidFill>
              </a:rPr>
              <a:t>Endangering yourself and others</a:t>
            </a:r>
          </a:p>
          <a:p>
            <a:pPr lvl="1"/>
            <a:r>
              <a:rPr lang="en-GB" sz="2448" dirty="0">
                <a:solidFill>
                  <a:schemeClr val="tx1"/>
                </a:solidFill>
              </a:rPr>
              <a:t>Birthday’s Photo’s </a:t>
            </a:r>
            <a:r>
              <a:rPr lang="en-GB" sz="2448" dirty="0" err="1">
                <a:solidFill>
                  <a:schemeClr val="tx1"/>
                </a:solidFill>
              </a:rPr>
              <a:t>etc</a:t>
            </a:r>
            <a:r>
              <a:rPr lang="en-GB" sz="2720" dirty="0">
                <a:solidFill>
                  <a:schemeClr val="tx1"/>
                </a:solidFill>
              </a:rPr>
              <a:t/>
            </a:r>
            <a:br>
              <a:rPr lang="en-GB" sz="2720" dirty="0">
                <a:solidFill>
                  <a:schemeClr val="tx1"/>
                </a:solidFill>
              </a:rPr>
            </a:br>
            <a:endParaRPr lang="en-GB" sz="2720" dirty="0">
              <a:solidFill>
                <a:schemeClr val="tx1"/>
              </a:solidFill>
            </a:endParaRPr>
          </a:p>
        </p:txBody>
      </p:sp>
      <p:sp>
        <p:nvSpPr>
          <p:cNvPr id="10243" name="Rectangle 3"/>
          <p:cNvSpPr>
            <a:spLocks noGrp="1" noChangeArrowheads="1"/>
          </p:cNvSpPr>
          <p:nvPr>
            <p:ph type="title" idx="4294967295"/>
          </p:nvPr>
        </p:nvSpPr>
        <p:spPr>
          <a:xfrm>
            <a:off x="244996" y="192395"/>
            <a:ext cx="11389850" cy="1246062"/>
          </a:xfrm>
          <a:prstGeom prst="rect">
            <a:avLst/>
          </a:prstGeom>
          <a:ln/>
        </p:spPr>
        <p:txBody>
          <a:bodyPr>
            <a:normAutofit fontScale="90000"/>
          </a:bodyPr>
          <a:lstStyle/>
          <a:p>
            <a:pPr algn="l"/>
            <a:r>
              <a:rPr lang="en-US" sz="5440" dirty="0" smtClean="0"/>
              <a:t>Final Thoughts: Social </a:t>
            </a:r>
            <a:r>
              <a:rPr lang="en-US" sz="5440" dirty="0"/>
              <a:t>Networking</a:t>
            </a:r>
            <a:br>
              <a:rPr lang="en-US" sz="5440" dirty="0"/>
            </a:br>
            <a:r>
              <a:rPr lang="en-US" sz="2720" dirty="0">
                <a:solidFill>
                  <a:schemeClr val="tx1"/>
                </a:solidFill>
              </a:rPr>
              <a:t>The Seven Deadly Sins</a:t>
            </a:r>
          </a:p>
        </p:txBody>
      </p:sp>
    </p:spTree>
    <p:extLst>
      <p:ext uri="{BB962C8B-B14F-4D97-AF65-F5344CB8AC3E}">
        <p14:creationId xmlns:p14="http://schemas.microsoft.com/office/powerpoint/2010/main" val="345116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342917" y="4574404"/>
            <a:ext cx="12179196" cy="932603"/>
          </a:xfrm>
          <a:ln/>
        </p:spPr>
        <p:txBody>
          <a:bodyPr>
            <a:normAutofit/>
          </a:bodyPr>
          <a:lstStyle/>
          <a:p>
            <a:pPr algn="l"/>
            <a:r>
              <a:rPr lang="en-US" sz="3808" dirty="0"/>
              <a:t>What do you think?</a:t>
            </a:r>
            <a:endParaRPr lang="en-US" sz="3264" dirty="0"/>
          </a:p>
        </p:txBody>
      </p:sp>
      <p:sp>
        <p:nvSpPr>
          <p:cNvPr id="5" name="Title 1"/>
          <p:cNvSpPr txBox="1">
            <a:spLocks/>
          </p:cNvSpPr>
          <p:nvPr/>
        </p:nvSpPr>
        <p:spPr>
          <a:xfrm>
            <a:off x="244996" y="2811808"/>
            <a:ext cx="5973241" cy="1165754"/>
          </a:xfrm>
          <a:prstGeom prst="rect">
            <a:avLst/>
          </a:prstGeom>
        </p:spPr>
        <p:txBody>
          <a:bodyPr vert="horz" lIns="124347" tIns="62174" rIns="124347" bIns="62174" rtlCol="0" anchor="ctr">
            <a:noAutofit/>
          </a:bodyPr>
          <a:lstStyle>
            <a:lvl1pPr algn="l" defTabSz="914400" rtl="0" eaLnBrk="1" latinLnBrk="0" hangingPunct="1">
              <a:spcBef>
                <a:spcPct val="0"/>
              </a:spcBef>
              <a:buNone/>
              <a:defRPr sz="2800" b="0" kern="1200">
                <a:solidFill>
                  <a:srgbClr val="C00000"/>
                </a:solidFill>
                <a:latin typeface="Segoe UI Light" pitchFamily="34" charset="0"/>
                <a:ea typeface="+mj-ea"/>
                <a:cs typeface="+mj-cs"/>
              </a:defRPr>
            </a:lvl1pPr>
          </a:lstStyle>
          <a:p>
            <a:r>
              <a:rPr lang="en-GB" sz="15639" dirty="0">
                <a:solidFill>
                  <a:schemeClr val="tx1"/>
                </a:solidFill>
              </a:rPr>
              <a:t>Q&amp;A</a:t>
            </a:r>
          </a:p>
        </p:txBody>
      </p:sp>
    </p:spTree>
    <p:extLst>
      <p:ext uri="{BB962C8B-B14F-4D97-AF65-F5344CB8AC3E}">
        <p14:creationId xmlns:p14="http://schemas.microsoft.com/office/powerpoint/2010/main" val="33748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body" idx="4294967295"/>
          </p:nvPr>
        </p:nvSpPr>
        <p:spPr>
          <a:xfrm>
            <a:off x="884" y="1368143"/>
            <a:ext cx="7588262" cy="5164701"/>
          </a:xfrm>
          <a:prstGeom prst="rect">
            <a:avLst/>
          </a:prstGeom>
          <a:ln/>
        </p:spPr>
        <p:txBody>
          <a:bodyPr>
            <a:noAutofit/>
          </a:bodyPr>
          <a:lstStyle/>
          <a:p>
            <a:pPr>
              <a:spcBef>
                <a:spcPct val="0"/>
              </a:spcBef>
            </a:pPr>
            <a:r>
              <a:rPr lang="en-GB" sz="3264" dirty="0">
                <a:solidFill>
                  <a:schemeClr val="tx1"/>
                </a:solidFill>
              </a:rPr>
              <a:t>The Changing Face of Social Media</a:t>
            </a:r>
          </a:p>
          <a:p>
            <a:pPr>
              <a:spcBef>
                <a:spcPct val="0"/>
              </a:spcBef>
            </a:pPr>
            <a:r>
              <a:rPr lang="en-GB" sz="3264" dirty="0">
                <a:solidFill>
                  <a:schemeClr val="tx1"/>
                </a:solidFill>
              </a:rPr>
              <a:t>The Rise of the Social Technical Society</a:t>
            </a:r>
          </a:p>
          <a:p>
            <a:pPr>
              <a:spcBef>
                <a:spcPct val="0"/>
              </a:spcBef>
            </a:pPr>
            <a:r>
              <a:rPr lang="en-GB" sz="3264" dirty="0">
                <a:solidFill>
                  <a:schemeClr val="tx1"/>
                </a:solidFill>
              </a:rPr>
              <a:t>The Evolving Change</a:t>
            </a:r>
          </a:p>
          <a:p>
            <a:pPr>
              <a:spcBef>
                <a:spcPct val="0"/>
              </a:spcBef>
            </a:pPr>
            <a:r>
              <a:rPr lang="en-GB" sz="3264" dirty="0">
                <a:solidFill>
                  <a:schemeClr val="tx1"/>
                </a:solidFill>
              </a:rPr>
              <a:t>Threats Lurking inside Social Media</a:t>
            </a:r>
          </a:p>
          <a:p>
            <a:pPr>
              <a:spcBef>
                <a:spcPct val="0"/>
              </a:spcBef>
            </a:pPr>
            <a:r>
              <a:rPr lang="en-GB" sz="3264" dirty="0">
                <a:solidFill>
                  <a:schemeClr val="tx1"/>
                </a:solidFill>
              </a:rPr>
              <a:t>The Human Cost… When Social Networking Goes Wrong!</a:t>
            </a:r>
          </a:p>
          <a:p>
            <a:pPr>
              <a:spcBef>
                <a:spcPct val="0"/>
              </a:spcBef>
            </a:pPr>
            <a:r>
              <a:rPr lang="en-GB" sz="3264" dirty="0">
                <a:solidFill>
                  <a:schemeClr val="tx1"/>
                </a:solidFill>
              </a:rPr>
              <a:t>Security Challenges</a:t>
            </a:r>
          </a:p>
          <a:p>
            <a:pPr lvl="1">
              <a:spcBef>
                <a:spcPct val="0"/>
              </a:spcBef>
            </a:pPr>
            <a:r>
              <a:rPr lang="en-GB" dirty="0" smtClean="0">
                <a:solidFill>
                  <a:schemeClr val="tx1"/>
                </a:solidFill>
                <a:latin typeface="+mj-lt"/>
              </a:rPr>
              <a:t>Privacy  - Compliance - Security</a:t>
            </a:r>
          </a:p>
          <a:p>
            <a:pPr>
              <a:spcBef>
                <a:spcPct val="0"/>
              </a:spcBef>
            </a:pPr>
            <a:r>
              <a:rPr lang="en-GB" sz="3264" dirty="0">
                <a:solidFill>
                  <a:schemeClr val="tx1"/>
                </a:solidFill>
              </a:rPr>
              <a:t>Review &amp; Q&amp;A</a:t>
            </a:r>
          </a:p>
          <a:p>
            <a:pPr>
              <a:spcBef>
                <a:spcPct val="0"/>
              </a:spcBef>
            </a:pPr>
            <a:endParaRPr lang="en-GB" sz="3264" dirty="0">
              <a:solidFill>
                <a:schemeClr val="tx1"/>
              </a:solidFill>
            </a:endParaRPr>
          </a:p>
          <a:p>
            <a:pPr>
              <a:spcBef>
                <a:spcPct val="0"/>
              </a:spcBef>
            </a:pPr>
            <a:endParaRPr lang="en-GB" sz="3264" dirty="0">
              <a:solidFill>
                <a:schemeClr val="tx1"/>
              </a:solidFill>
            </a:endParaRPr>
          </a:p>
        </p:txBody>
      </p:sp>
      <p:sp>
        <p:nvSpPr>
          <p:cNvPr id="10243" name="Rectangle 3"/>
          <p:cNvSpPr>
            <a:spLocks noGrp="1" noChangeArrowheads="1"/>
          </p:cNvSpPr>
          <p:nvPr>
            <p:ph type="title" idx="4294967295"/>
          </p:nvPr>
        </p:nvSpPr>
        <p:spPr>
          <a:xfrm>
            <a:off x="881" y="69992"/>
            <a:ext cx="11389850" cy="1207851"/>
          </a:xfrm>
          <a:prstGeom prst="rect">
            <a:avLst/>
          </a:prstGeom>
          <a:ln/>
        </p:spPr>
        <p:txBody>
          <a:bodyPr>
            <a:noAutofit/>
          </a:bodyPr>
          <a:lstStyle/>
          <a:p>
            <a:r>
              <a:rPr lang="en-US" sz="5984" dirty="0"/>
              <a:t>Review</a:t>
            </a:r>
            <a:r>
              <a:rPr lang="en-US" sz="2720" dirty="0"/>
              <a:t>:</a:t>
            </a:r>
            <a:endParaRPr lang="en-US" sz="3264" dirty="0"/>
          </a:p>
        </p:txBody>
      </p:sp>
      <p:sp>
        <p:nvSpPr>
          <p:cNvPr id="5" name="Rectangle 4"/>
          <p:cNvSpPr/>
          <p:nvPr/>
        </p:nvSpPr>
        <p:spPr>
          <a:xfrm>
            <a:off x="881" y="6623144"/>
            <a:ext cx="10497497" cy="307777"/>
          </a:xfrm>
          <a:prstGeom prst="rect">
            <a:avLst/>
          </a:prstGeom>
        </p:spPr>
        <p:txBody>
          <a:bodyPr wrap="square">
            <a:spAutoFit/>
          </a:bodyPr>
          <a:lstStyle/>
          <a:p>
            <a:pPr marL="342900" lvl="0" indent="-342900">
              <a:spcAft>
                <a:spcPts val="0"/>
              </a:spcAft>
              <a:buFont typeface="Symbol" panose="05050102010706020507" pitchFamily="18" charset="2"/>
              <a:buChar char=""/>
            </a:pPr>
            <a:r>
              <a:rPr lang="en-US" sz="1400" dirty="0">
                <a:latin typeface="Segoe UI" panose="020B0502040204020203" pitchFamily="34" charset="0"/>
                <a:ea typeface="Calibri" panose="020F0502020204030204" pitchFamily="34" charset="0"/>
                <a:cs typeface="Times New Roman" panose="02020603050405020304" pitchFamily="18" charset="0"/>
              </a:rPr>
              <a:t>“</a:t>
            </a:r>
            <a:r>
              <a:rPr lang="en-US" sz="1400" i="1" dirty="0">
                <a:latin typeface="Segoe UI" panose="020B0502040204020203" pitchFamily="34" charset="0"/>
                <a:ea typeface="Calibri" panose="020F0502020204030204" pitchFamily="34" charset="0"/>
                <a:cs typeface="Times New Roman" panose="02020603050405020304" pitchFamily="18" charset="0"/>
              </a:rPr>
              <a:t>All </a:t>
            </a:r>
            <a:r>
              <a:rPr lang="en-US" sz="1400" i="1" dirty="0" smtClean="0">
                <a:latin typeface="Segoe UI" panose="020B0502040204020203" pitchFamily="34" charset="0"/>
                <a:ea typeface="Calibri" panose="020F0502020204030204" pitchFamily="34" charset="0"/>
                <a:cs typeface="Times New Roman" panose="02020603050405020304" pitchFamily="18" charset="0"/>
              </a:rPr>
              <a:t>Logos &amp; trademarks used with permission &amp; remain the </a:t>
            </a:r>
            <a:r>
              <a:rPr lang="en-US" sz="1400" i="1" dirty="0">
                <a:latin typeface="Segoe UI" panose="020B0502040204020203" pitchFamily="34" charset="0"/>
                <a:ea typeface="Calibri" panose="020F0502020204030204" pitchFamily="34" charset="0"/>
                <a:cs typeface="Times New Roman" panose="02020603050405020304" pitchFamily="18" charset="0"/>
              </a:rPr>
              <a:t>property of their respective owners.</a:t>
            </a:r>
            <a:r>
              <a:rPr lang="en-US" sz="1400" dirty="0">
                <a:latin typeface="Segoe UI" panose="020B0502040204020203" pitchFamily="34"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992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19"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4228850"/>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ATC-B306 - </a:t>
            </a:r>
            <a:r>
              <a:rPr lang="en-GB" sz="3200" dirty="0">
                <a:gradFill>
                  <a:gsLst>
                    <a:gs pos="1250">
                      <a:schemeClr val="tx1"/>
                    </a:gs>
                    <a:gs pos="100000">
                      <a:schemeClr val="tx1"/>
                    </a:gs>
                  </a:gsLst>
                  <a:lin ang="5400000" scaled="0"/>
                </a:gradFill>
                <a:latin typeface="+mj-lt"/>
              </a:rPr>
              <a:t>Cybercrime: The 2013 Ultimate Survival </a:t>
            </a:r>
            <a:r>
              <a:rPr lang="en-GB" sz="3200" dirty="0" smtClean="0">
                <a:gradFill>
                  <a:gsLst>
                    <a:gs pos="1250">
                      <a:schemeClr val="tx1"/>
                    </a:gs>
                    <a:gs pos="100000">
                      <a:schemeClr val="tx1"/>
                    </a:gs>
                  </a:gsLst>
                  <a:lin ang="5400000" scaled="0"/>
                </a:gradFill>
                <a:latin typeface="+mj-lt"/>
              </a:rPr>
              <a:t>Guide</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ATC-B312 – Security Panel Discussion</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ATC-B202 – A Journey to the Dark Side of Social Networking!</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ATC-B314 - </a:t>
            </a:r>
            <a:r>
              <a:rPr lang="en-GB" sz="3200" dirty="0">
                <a:gradFill>
                  <a:gsLst>
                    <a:gs pos="1250">
                      <a:schemeClr val="tx1"/>
                    </a:gs>
                    <a:gs pos="100000">
                      <a:schemeClr val="tx1"/>
                    </a:gs>
                  </a:gsLst>
                  <a:lin ang="5400000" scaled="0"/>
                </a:gradFill>
                <a:latin typeface="+mj-lt"/>
              </a:rPr>
              <a:t>The Inside Man: Surviving the Ultimate Cyber Threat </a:t>
            </a:r>
            <a:endParaRPr lang="en-GB" sz="3200" dirty="0" smtClean="0">
              <a:gradFill>
                <a:gsLst>
                  <a:gs pos="1250">
                    <a:schemeClr val="tx1"/>
                  </a:gs>
                  <a:gs pos="100000">
                    <a:schemeClr val="tx1"/>
                  </a:gs>
                </a:gsLst>
                <a:lin ang="5400000" scaled="0"/>
              </a:gradFill>
              <a:latin typeface="+mj-lt"/>
            </a:endParaRP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ATC-B201 - </a:t>
            </a:r>
            <a:r>
              <a:rPr lang="en-GB" sz="3200" dirty="0">
                <a:gradFill>
                  <a:gsLst>
                    <a:gs pos="1250">
                      <a:schemeClr val="tx1"/>
                    </a:gs>
                    <a:gs pos="100000">
                      <a:schemeClr val="tx1"/>
                    </a:gs>
                  </a:gsLst>
                  <a:lin ang="5400000" scaled="0"/>
                </a:gradFill>
                <a:latin typeface="+mj-lt"/>
              </a:rPr>
              <a:t>1984: 21st Century Security Surveillance vs. the </a:t>
            </a:r>
            <a:r>
              <a:rPr lang="en-GB" sz="3200" dirty="0" smtClean="0">
                <a:gradFill>
                  <a:gsLst>
                    <a:gs pos="1250">
                      <a:schemeClr val="tx1"/>
                    </a:gs>
                    <a:gs pos="100000">
                      <a:schemeClr val="tx1"/>
                    </a:gs>
                  </a:gsLst>
                  <a:lin ang="5400000" scaled="0"/>
                </a:gradFill>
                <a:latin typeface="+mj-lt"/>
              </a:rPr>
              <a:t>Erosion </a:t>
            </a:r>
            <a:r>
              <a:rPr lang="en-GB" sz="3200" dirty="0">
                <a:gradFill>
                  <a:gsLst>
                    <a:gs pos="1250">
                      <a:schemeClr val="tx1"/>
                    </a:gs>
                    <a:gs pos="100000">
                      <a:schemeClr val="tx1"/>
                    </a:gs>
                  </a:gsLst>
                  <a:lin ang="5400000" scaled="0"/>
                </a:gradFill>
                <a:latin typeface="+mj-lt"/>
              </a:rPr>
              <a:t>of </a:t>
            </a:r>
            <a:r>
              <a:rPr lang="en-GB" sz="3200" dirty="0" smtClean="0">
                <a:gradFill>
                  <a:gsLst>
                    <a:gs pos="1250">
                      <a:schemeClr val="tx1"/>
                    </a:gs>
                    <a:gs pos="100000">
                      <a:schemeClr val="tx1"/>
                    </a:gs>
                  </a:gsLst>
                  <a:lin ang="5400000" scaled="0"/>
                </a:gradFill>
                <a:latin typeface="+mj-lt"/>
              </a:rPr>
              <a:t>Freedom!</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ATC-B213 - </a:t>
            </a:r>
            <a:r>
              <a:rPr lang="en-GB" sz="3200" dirty="0">
                <a:gradFill>
                  <a:gsLst>
                    <a:gs pos="1250">
                      <a:schemeClr val="tx1"/>
                    </a:gs>
                    <a:gs pos="100000">
                      <a:schemeClr val="tx1"/>
                    </a:gs>
                  </a:gsLst>
                  <a:lin ang="5400000" scaled="0"/>
                </a:gradFill>
                <a:latin typeface="+mj-lt"/>
              </a:rPr>
              <a:t>The Cloud: Making the Move to a Hybrid </a:t>
            </a:r>
            <a:r>
              <a:rPr lang="en-GB" sz="3200" dirty="0" smtClean="0">
                <a:gradFill>
                  <a:gsLst>
                    <a:gs pos="1250">
                      <a:schemeClr val="tx1"/>
                    </a:gs>
                    <a:gs pos="100000">
                      <a:schemeClr val="tx1"/>
                    </a:gs>
                  </a:gsLst>
                  <a:lin ang="5400000" scaled="0"/>
                </a:gradFill>
                <a:latin typeface="+mj-lt"/>
              </a:rPr>
              <a:t>World</a:t>
            </a:r>
          </a:p>
          <a:p>
            <a:pPr marL="571500" lvl="0" indent="-571500">
              <a:lnSpc>
                <a:spcPct val="90000"/>
              </a:lnSpc>
              <a:spcBef>
                <a:spcPct val="20000"/>
              </a:spcBef>
              <a:buSzPct val="105000"/>
              <a:buBlip>
                <a:blip r:embed="rId3"/>
              </a:buBlip>
            </a:pPr>
            <a:r>
              <a:rPr lang="en-GB" sz="3200" dirty="0" smtClean="0">
                <a:latin typeface="+mj-lt"/>
              </a:rPr>
              <a:t>SES-B307 - </a:t>
            </a:r>
            <a:r>
              <a:rPr lang="en-GB" sz="3200" dirty="0" smtClean="0">
                <a:gradFill>
                  <a:gsLst>
                    <a:gs pos="1250">
                      <a:schemeClr val="tx1"/>
                    </a:gs>
                    <a:gs pos="100000">
                      <a:schemeClr val="tx1"/>
                    </a:gs>
                  </a:gsLst>
                  <a:lin ang="5400000" scaled="0"/>
                </a:gradFill>
                <a:latin typeface="+mj-lt"/>
              </a:rPr>
              <a:t>Office </a:t>
            </a:r>
            <a:r>
              <a:rPr lang="en-GB" sz="3200" dirty="0">
                <a:gradFill>
                  <a:gsLst>
                    <a:gs pos="1250">
                      <a:schemeClr val="tx1"/>
                    </a:gs>
                    <a:gs pos="100000">
                      <a:schemeClr val="tx1"/>
                    </a:gs>
                  </a:gsLst>
                  <a:lin ang="5400000" scaled="0"/>
                </a:gradFill>
                <a:latin typeface="+mj-lt"/>
              </a:rPr>
              <a:t>365 Identity Solutions: Notes from the Field </a:t>
            </a:r>
            <a:endParaRPr lang="en-GB" sz="3200" dirty="0" smtClean="0">
              <a:gradFill>
                <a:gsLst>
                  <a:gs pos="1250">
                    <a:schemeClr val="tx1"/>
                  </a:gs>
                  <a:gs pos="100000">
                    <a:schemeClr val="tx1"/>
                  </a:gs>
                </a:gsLst>
                <a:lin ang="5400000" scaled="0"/>
              </a:gradFill>
              <a:latin typeface="+mj-lt"/>
            </a:endParaRPr>
          </a:p>
        </p:txBody>
      </p:sp>
      <p:sp>
        <p:nvSpPr>
          <p:cNvPr id="12" name="Rectangle 11"/>
          <p:cNvSpPr/>
          <p:nvPr/>
        </p:nvSpPr>
        <p:spPr>
          <a:xfrm>
            <a:off x="371669" y="5624837"/>
            <a:ext cx="11790169" cy="9787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Find Me Later At...Trustworthy Computing / Cloud Security Table at the Ask the Experts Session.</a:t>
            </a:r>
            <a:endParaRPr lang="en-US" sz="32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547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Trustworthy Computing Resources</a:t>
            </a:r>
            <a:endParaRPr lang="en-US" dirty="0"/>
          </a:p>
        </p:txBody>
      </p:sp>
      <p:sp>
        <p:nvSpPr>
          <p:cNvPr id="3" name="Text Placeholder 2"/>
          <p:cNvSpPr>
            <a:spLocks noGrp="1"/>
          </p:cNvSpPr>
          <p:nvPr>
            <p:ph type="body" sz="quarter" idx="10"/>
          </p:nvPr>
        </p:nvSpPr>
        <p:spPr/>
        <p:txBody>
          <a:bodyPr/>
          <a:lstStyle/>
          <a:p>
            <a:endParaRPr lang="en-US"/>
          </a:p>
        </p:txBody>
      </p:sp>
      <p:sp>
        <p:nvSpPr>
          <p:cNvPr id="6" name="Rectangle 5"/>
          <p:cNvSpPr/>
          <p:nvPr/>
        </p:nvSpPr>
        <p:spPr bwMode="auto">
          <a:xfrm>
            <a:off x="273455" y="1214472"/>
            <a:ext cx="11889564" cy="548319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invGray">
          <a:xfrm>
            <a:off x="420342" y="1219563"/>
            <a:ext cx="11790169" cy="6463308"/>
          </a:xfrm>
          <a:prstGeom prst="rect">
            <a:avLst/>
          </a:prstGeom>
        </p:spPr>
        <p:txBody>
          <a:bodyPr wrap="square">
            <a:spAutoFit/>
          </a:bodyPr>
          <a:lstStyle/>
          <a:p>
            <a:r>
              <a:rPr lang="en-US" sz="3600" dirty="0">
                <a:solidFill>
                  <a:srgbClr val="FFFFFF"/>
                </a:solidFill>
              </a:rPr>
              <a:t>Trustworthy Computing (</a:t>
            </a:r>
            <a:r>
              <a:rPr lang="en-US" sz="3600" dirty="0" err="1">
                <a:solidFill>
                  <a:srgbClr val="FFFFFF"/>
                </a:solidFill>
              </a:rPr>
              <a:t>TwC</a:t>
            </a:r>
            <a:r>
              <a:rPr lang="en-US" sz="3600" dirty="0">
                <a:solidFill>
                  <a:srgbClr val="FFFFFF"/>
                </a:solidFill>
              </a:rPr>
              <a:t>) is a long-term, </a:t>
            </a:r>
            <a:r>
              <a:rPr lang="en-US" sz="3600" dirty="0" smtClean="0">
                <a:solidFill>
                  <a:srgbClr val="FFFFFF"/>
                </a:solidFill>
              </a:rPr>
              <a:t>collaborative </a:t>
            </a:r>
            <a:r>
              <a:rPr lang="en-US" sz="3600" dirty="0">
                <a:solidFill>
                  <a:srgbClr val="FFFFFF"/>
                </a:solidFill>
              </a:rPr>
              <a:t>effort to deliver more secure, private, </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and </a:t>
            </a:r>
            <a:r>
              <a:rPr lang="en-US" sz="3600" dirty="0">
                <a:solidFill>
                  <a:srgbClr val="FFFFFF"/>
                </a:solidFill>
              </a:rPr>
              <a:t>reliable computing experiences for everyone</a:t>
            </a:r>
            <a:r>
              <a:rPr lang="en-US" sz="3600" dirty="0" smtClean="0">
                <a:solidFill>
                  <a:srgbClr val="FFFFFF"/>
                </a:solidFill>
              </a:rPr>
              <a:t>. </a:t>
            </a:r>
          </a:p>
          <a:p>
            <a:r>
              <a:rPr lang="en-US" sz="3600" dirty="0" smtClean="0">
                <a:solidFill>
                  <a:srgbClr val="FFFFFF"/>
                </a:solidFill>
              </a:rPr>
              <a:t>Learn more at:</a:t>
            </a:r>
            <a:endParaRPr lang="en-US" sz="3600" dirty="0" smtClean="0">
              <a:gradFill>
                <a:gsLst>
                  <a:gs pos="1250">
                    <a:srgbClr val="FFFFFF"/>
                  </a:gs>
                  <a:gs pos="100000">
                    <a:srgbClr val="FFFFFF"/>
                  </a:gs>
                </a:gsLst>
                <a:lin ang="5400000" scaled="0"/>
              </a:gradFill>
            </a:endParaRPr>
          </a:p>
          <a:p>
            <a:pPr>
              <a:lnSpc>
                <a:spcPct val="90000"/>
              </a:lnSpc>
              <a:spcBef>
                <a:spcPct val="20000"/>
              </a:spcBef>
              <a:buSzPct val="105000"/>
            </a:pPr>
            <a:r>
              <a:rPr lang="en-US" sz="3600" dirty="0" smtClean="0">
                <a:gradFill>
                  <a:gsLst>
                    <a:gs pos="1250">
                      <a:srgbClr val="FFFFFF"/>
                    </a:gs>
                    <a:gs pos="100000">
                      <a:srgbClr val="FFFFFF"/>
                    </a:gs>
                  </a:gsLst>
                  <a:lin ang="5400000" scaled="0"/>
                </a:gradFill>
                <a:hlinkClick r:id="rId3"/>
              </a:rPr>
              <a:t>http://microsoft.com/twc</a:t>
            </a:r>
            <a:endParaRPr lang="en-US" sz="3600" dirty="0" smtClean="0">
              <a:gradFill>
                <a:gsLst>
                  <a:gs pos="1250">
                    <a:srgbClr val="FFFFFF"/>
                  </a:gs>
                  <a:gs pos="100000">
                    <a:srgbClr val="FFFFFF"/>
                  </a:gs>
                </a:gsLst>
                <a:lin ang="5400000" scaled="0"/>
              </a:gradFill>
            </a:endParaRPr>
          </a:p>
          <a:p>
            <a:pPr marL="571500" indent="-571500">
              <a:lnSpc>
                <a:spcPct val="90000"/>
              </a:lnSpc>
              <a:spcBef>
                <a:spcPct val="20000"/>
              </a:spcBef>
              <a:buSzPct val="105000"/>
              <a:buFontTx/>
              <a:buBlip>
                <a:blip r:embed="rId4"/>
              </a:buBlip>
            </a:pPr>
            <a:r>
              <a:rPr lang="en-US" sz="3600" dirty="0" smtClean="0">
                <a:gradFill>
                  <a:gsLst>
                    <a:gs pos="1250">
                      <a:srgbClr val="FFFFFF"/>
                    </a:gs>
                    <a:gs pos="100000">
                      <a:srgbClr val="FFFFFF"/>
                    </a:gs>
                  </a:gsLst>
                  <a:lin ang="5400000" scaled="0"/>
                </a:gradFill>
                <a:latin typeface="Segoe UI Light"/>
              </a:rPr>
              <a:t>Cloud </a:t>
            </a:r>
            <a:r>
              <a:rPr lang="en-US" sz="3600" dirty="0">
                <a:gradFill>
                  <a:gsLst>
                    <a:gs pos="1250">
                      <a:srgbClr val="FFFFFF"/>
                    </a:gs>
                    <a:gs pos="100000">
                      <a:srgbClr val="FFFFFF"/>
                    </a:gs>
                  </a:gsLst>
                  <a:lin ang="5400000" scaled="0"/>
                </a:gradFill>
                <a:latin typeface="Segoe UI Light"/>
              </a:rPr>
              <a:t>Security Readiness Tool</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Pass the Hash Guidance</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Data, Insights and Guidance </a:t>
            </a:r>
            <a:r>
              <a:rPr lang="en-US" sz="2400" dirty="0">
                <a:gradFill>
                  <a:gsLst>
                    <a:gs pos="1250">
                      <a:srgbClr val="FFFFFF"/>
                    </a:gs>
                    <a:gs pos="100000">
                      <a:srgbClr val="FFFFFF"/>
                    </a:gs>
                  </a:gsLst>
                  <a:lin ang="5400000" scaled="0"/>
                </a:gradFill>
                <a:latin typeface="Segoe UI Light"/>
              </a:rPr>
              <a:t>(Security Intelligence Report, volume 14)</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and more…</a:t>
            </a:r>
          </a:p>
          <a:p>
            <a:endParaRPr lang="en-US" sz="3600" dirty="0" smtClean="0">
              <a:solidFill>
                <a:srgbClr val="FFFFFF"/>
              </a:solidFill>
              <a:latin typeface="Segoe UI Light"/>
            </a:endParaRPr>
          </a:p>
          <a:p>
            <a:endParaRPr lang="en-US" sz="3600" dirty="0">
              <a:solidFill>
                <a:srgbClr val="FFFFFF"/>
              </a:solidFill>
              <a:latin typeface="Segoe UI Ligh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459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224196522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body" idx="4294967295"/>
          </p:nvPr>
        </p:nvSpPr>
        <p:spPr>
          <a:xfrm>
            <a:off x="884" y="1676400"/>
            <a:ext cx="7588262" cy="4856444"/>
          </a:xfrm>
          <a:prstGeom prst="rect">
            <a:avLst/>
          </a:prstGeom>
          <a:ln/>
        </p:spPr>
        <p:txBody>
          <a:bodyPr>
            <a:noAutofit/>
          </a:bodyPr>
          <a:lstStyle/>
          <a:p>
            <a:pPr>
              <a:spcBef>
                <a:spcPct val="0"/>
              </a:spcBef>
            </a:pPr>
            <a:r>
              <a:rPr lang="en-GB" sz="3264" dirty="0">
                <a:solidFill>
                  <a:schemeClr val="tx1"/>
                </a:solidFill>
              </a:rPr>
              <a:t>The Rise of the Social Technical Society</a:t>
            </a:r>
          </a:p>
          <a:p>
            <a:pPr>
              <a:spcBef>
                <a:spcPct val="0"/>
              </a:spcBef>
            </a:pPr>
            <a:r>
              <a:rPr lang="en-GB" sz="3264" dirty="0">
                <a:solidFill>
                  <a:schemeClr val="tx1"/>
                </a:solidFill>
              </a:rPr>
              <a:t>The Changing Face of Social Media</a:t>
            </a:r>
          </a:p>
          <a:p>
            <a:pPr>
              <a:spcBef>
                <a:spcPct val="0"/>
              </a:spcBef>
            </a:pPr>
            <a:r>
              <a:rPr lang="en-GB" sz="3264" dirty="0">
                <a:solidFill>
                  <a:schemeClr val="tx1"/>
                </a:solidFill>
              </a:rPr>
              <a:t>The Evolving Change</a:t>
            </a:r>
          </a:p>
          <a:p>
            <a:pPr>
              <a:spcBef>
                <a:spcPct val="0"/>
              </a:spcBef>
            </a:pPr>
            <a:r>
              <a:rPr lang="en-GB" sz="3264" dirty="0">
                <a:solidFill>
                  <a:schemeClr val="tx1"/>
                </a:solidFill>
              </a:rPr>
              <a:t>Threats Lurking inside Social Media</a:t>
            </a:r>
          </a:p>
          <a:p>
            <a:pPr>
              <a:spcBef>
                <a:spcPct val="0"/>
              </a:spcBef>
            </a:pPr>
            <a:r>
              <a:rPr lang="en-GB" sz="3264" dirty="0">
                <a:solidFill>
                  <a:schemeClr val="tx1"/>
                </a:solidFill>
              </a:rPr>
              <a:t>The Human Cost… When Social Networking Goes Wrong!</a:t>
            </a:r>
          </a:p>
          <a:p>
            <a:pPr>
              <a:spcBef>
                <a:spcPct val="0"/>
              </a:spcBef>
            </a:pPr>
            <a:r>
              <a:rPr lang="en-GB" sz="3264" dirty="0">
                <a:solidFill>
                  <a:schemeClr val="tx1"/>
                </a:solidFill>
              </a:rPr>
              <a:t>Security Challenges</a:t>
            </a:r>
          </a:p>
          <a:p>
            <a:pPr lvl="1">
              <a:spcBef>
                <a:spcPct val="0"/>
              </a:spcBef>
            </a:pPr>
            <a:r>
              <a:rPr lang="en-GB" dirty="0" smtClean="0">
                <a:solidFill>
                  <a:schemeClr val="tx1"/>
                </a:solidFill>
                <a:latin typeface="+mj-lt"/>
              </a:rPr>
              <a:t>Privacy  - Compliance - Security</a:t>
            </a:r>
          </a:p>
          <a:p>
            <a:pPr>
              <a:spcBef>
                <a:spcPct val="0"/>
              </a:spcBef>
            </a:pPr>
            <a:r>
              <a:rPr lang="en-GB" sz="3264" dirty="0">
                <a:solidFill>
                  <a:schemeClr val="tx1"/>
                </a:solidFill>
              </a:rPr>
              <a:t>Review &amp; Q&amp;A</a:t>
            </a:r>
          </a:p>
          <a:p>
            <a:pPr>
              <a:spcBef>
                <a:spcPct val="0"/>
              </a:spcBef>
            </a:pPr>
            <a:endParaRPr lang="en-GB" sz="3264" dirty="0">
              <a:solidFill>
                <a:schemeClr val="tx1"/>
              </a:solidFill>
            </a:endParaRPr>
          </a:p>
          <a:p>
            <a:pPr>
              <a:spcBef>
                <a:spcPct val="0"/>
              </a:spcBef>
            </a:pPr>
            <a:endParaRPr lang="en-GB" sz="3264" dirty="0">
              <a:solidFill>
                <a:schemeClr val="tx1"/>
              </a:solidFill>
            </a:endParaRPr>
          </a:p>
        </p:txBody>
      </p:sp>
      <p:sp>
        <p:nvSpPr>
          <p:cNvPr id="10243" name="Rectangle 3"/>
          <p:cNvSpPr>
            <a:spLocks noGrp="1" noChangeArrowheads="1"/>
          </p:cNvSpPr>
          <p:nvPr>
            <p:ph type="title" idx="4294967295"/>
          </p:nvPr>
        </p:nvSpPr>
        <p:spPr>
          <a:xfrm>
            <a:off x="881" y="69992"/>
            <a:ext cx="11389850" cy="1207851"/>
          </a:xfrm>
          <a:prstGeom prst="rect">
            <a:avLst/>
          </a:prstGeom>
          <a:ln/>
        </p:spPr>
        <p:txBody>
          <a:bodyPr>
            <a:noAutofit/>
          </a:bodyPr>
          <a:lstStyle/>
          <a:p>
            <a:r>
              <a:rPr lang="en-US" sz="5984" dirty="0"/>
              <a:t>Agenda</a:t>
            </a:r>
            <a:r>
              <a:rPr lang="en-US" sz="3808" dirty="0"/>
              <a:t/>
            </a:r>
            <a:br>
              <a:rPr lang="en-US" sz="3808" dirty="0"/>
            </a:br>
            <a:r>
              <a:rPr lang="en-US" sz="2720" dirty="0"/>
              <a:t>This Session will cover:</a:t>
            </a:r>
            <a:endParaRPr lang="en-US" sz="3264" dirty="0"/>
          </a:p>
        </p:txBody>
      </p:sp>
    </p:spTree>
    <p:extLst>
      <p:ext uri="{BB962C8B-B14F-4D97-AF65-F5344CB8AC3E}">
        <p14:creationId xmlns:p14="http://schemas.microsoft.com/office/powerpoint/2010/main" val="287036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49" y="167914"/>
            <a:ext cx="11791494" cy="1165754"/>
          </a:xfrm>
        </p:spPr>
        <p:txBody>
          <a:bodyPr/>
          <a:lstStyle/>
          <a:p>
            <a:pPr algn="l"/>
            <a:r>
              <a:rPr lang="en-GB" dirty="0" smtClean="0"/>
              <a:t>The Rise of the Socio - Technical Society</a:t>
            </a:r>
            <a:endParaRPr lang="en-GB" dirty="0"/>
          </a:p>
        </p:txBody>
      </p:sp>
      <p:sp>
        <p:nvSpPr>
          <p:cNvPr id="5" name="Text Placeholder 4"/>
          <p:cNvSpPr>
            <a:spLocks noGrp="1"/>
          </p:cNvSpPr>
          <p:nvPr>
            <p:ph type="body" sz="quarter" idx="4294967295"/>
          </p:nvPr>
        </p:nvSpPr>
        <p:spPr>
          <a:xfrm>
            <a:off x="165432" y="1147136"/>
            <a:ext cx="12582285" cy="489610"/>
          </a:xfrm>
        </p:spPr>
        <p:txBody>
          <a:bodyPr>
            <a:normAutofit/>
          </a:bodyPr>
          <a:lstStyle/>
          <a:p>
            <a:pPr marL="0" indent="0">
              <a:buNone/>
            </a:pPr>
            <a:r>
              <a:rPr lang="en-GB" sz="2176" dirty="0">
                <a:solidFill>
                  <a:schemeClr val="tx1"/>
                </a:solidFill>
              </a:rPr>
              <a:t>The interaction between society's complex infrastructures and human behaviour</a:t>
            </a:r>
          </a:p>
        </p:txBody>
      </p:sp>
      <p:pic>
        <p:nvPicPr>
          <p:cNvPr id="1026" name="Picture 2" descr="http://blogs.rsvp.com.au/Group-of-frie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72" y="1832588"/>
            <a:ext cx="4308566" cy="3220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613" y="1832588"/>
            <a:ext cx="4504412" cy="3220936"/>
          </a:xfrm>
          <a:prstGeom prst="rect">
            <a:avLst/>
          </a:prstGeom>
          <a:ln>
            <a:noFill/>
          </a:ln>
          <a:effectLst>
            <a:outerShdw blurRad="292100" dist="139700" dir="2700000" algn="tl" rotWithShape="0">
              <a:srgbClr val="333333">
                <a:alpha val="65000"/>
              </a:srgbClr>
            </a:outerShdw>
          </a:effectLst>
        </p:spPr>
      </p:pic>
      <p:sp>
        <p:nvSpPr>
          <p:cNvPr id="8" name="Text Placeholder 4"/>
          <p:cNvSpPr txBox="1">
            <a:spLocks/>
          </p:cNvSpPr>
          <p:nvPr/>
        </p:nvSpPr>
        <p:spPr>
          <a:xfrm>
            <a:off x="832527" y="5382256"/>
            <a:ext cx="11358951" cy="489610"/>
          </a:xfrm>
          <a:prstGeom prst="rect">
            <a:avLst/>
          </a:prstGeom>
        </p:spPr>
        <p:txBody>
          <a:bodyPr vert="horz" lIns="124347" tIns="62174" rIns="124347" bIns="62174" rtlCol="0" anchor="ctr">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3808" dirty="0">
                <a:latin typeface="Segoe UI Light" pitchFamily="34" charset="0"/>
              </a:rPr>
              <a:t>Facebook: 0 to 1 Billion Users </a:t>
            </a:r>
            <a:r>
              <a:rPr lang="en-GB" sz="3808" dirty="0" smtClean="0">
                <a:latin typeface="Segoe UI Light" pitchFamily="34" charset="0"/>
              </a:rPr>
              <a:t>in </a:t>
            </a:r>
            <a:r>
              <a:rPr lang="en-GB" sz="3808" dirty="0">
                <a:latin typeface="Segoe UI Light" pitchFamily="34" charset="0"/>
              </a:rPr>
              <a:t>11 Years…</a:t>
            </a:r>
          </a:p>
        </p:txBody>
      </p:sp>
    </p:spTree>
    <p:extLst>
      <p:ext uri="{BB962C8B-B14F-4D97-AF65-F5344CB8AC3E}">
        <p14:creationId xmlns:p14="http://schemas.microsoft.com/office/powerpoint/2010/main" val="236990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810075" y="20740"/>
            <a:ext cx="6625518" cy="695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4"/>
          <p:cNvSpPr>
            <a:spLocks noGrp="1" noChangeArrowheads="1"/>
          </p:cNvSpPr>
          <p:nvPr>
            <p:ph type="body" idx="4294967295"/>
          </p:nvPr>
        </p:nvSpPr>
        <p:spPr>
          <a:xfrm>
            <a:off x="882" y="1559503"/>
            <a:ext cx="7392419" cy="5397782"/>
          </a:xfrm>
          <a:prstGeom prst="rect">
            <a:avLst/>
          </a:prstGeom>
          <a:ln/>
        </p:spPr>
        <p:txBody>
          <a:bodyPr>
            <a:normAutofit/>
          </a:bodyPr>
          <a:lstStyle/>
          <a:p>
            <a:r>
              <a:rPr lang="en-GB" sz="2448" dirty="0">
                <a:solidFill>
                  <a:schemeClr val="tx1"/>
                </a:solidFill>
              </a:rPr>
              <a:t>Apparently we’re Living in the Socio Technical Society.</a:t>
            </a:r>
          </a:p>
          <a:p>
            <a:r>
              <a:rPr lang="en-GB" sz="2448" dirty="0">
                <a:solidFill>
                  <a:schemeClr val="tx1"/>
                </a:solidFill>
              </a:rPr>
              <a:t>It’s a massive shift in how we Communicate, Interact and Socialize.</a:t>
            </a:r>
          </a:p>
          <a:p>
            <a:r>
              <a:rPr lang="en-GB" sz="2448" dirty="0">
                <a:solidFill>
                  <a:schemeClr val="tx1"/>
                </a:solidFill>
              </a:rPr>
              <a:t>There are Hundreds of Social Networking Sites on almost any topic</a:t>
            </a:r>
          </a:p>
          <a:p>
            <a:r>
              <a:rPr lang="en-GB" sz="2448" dirty="0">
                <a:solidFill>
                  <a:schemeClr val="tx1"/>
                </a:solidFill>
              </a:rPr>
              <a:t>Facebook alone Now has over 1 Billion Users. If it was a Country it Would be the 4th Largest Country on Earth</a:t>
            </a:r>
          </a:p>
          <a:p>
            <a:r>
              <a:rPr lang="en-GB" sz="2448" dirty="0">
                <a:solidFill>
                  <a:schemeClr val="tx1"/>
                </a:solidFill>
              </a:rPr>
              <a:t>Are we Powerless to Stop it?</a:t>
            </a:r>
          </a:p>
          <a:p>
            <a:r>
              <a:rPr lang="en-GB" sz="2448" dirty="0">
                <a:solidFill>
                  <a:schemeClr val="tx1"/>
                </a:solidFill>
              </a:rPr>
              <a:t>How do we Control it?</a:t>
            </a:r>
          </a:p>
          <a:p>
            <a:r>
              <a:rPr lang="en-GB" sz="2448" dirty="0">
                <a:solidFill>
                  <a:schemeClr val="tx1"/>
                </a:solidFill>
              </a:rPr>
              <a:t>Wait a Minute that Sounds like CENSORSHIP!</a:t>
            </a:r>
          </a:p>
          <a:p>
            <a:pPr marL="0" indent="0">
              <a:spcBef>
                <a:spcPct val="0"/>
              </a:spcBef>
              <a:buNone/>
            </a:pPr>
            <a:endParaRPr lang="en-GB" sz="4352" dirty="0">
              <a:solidFill>
                <a:schemeClr val="tx1"/>
              </a:solidFill>
            </a:endParaRPr>
          </a:p>
        </p:txBody>
      </p:sp>
      <p:sp>
        <p:nvSpPr>
          <p:cNvPr id="10243" name="Rectangle 3"/>
          <p:cNvSpPr>
            <a:spLocks noGrp="1" noChangeArrowheads="1"/>
          </p:cNvSpPr>
          <p:nvPr>
            <p:ph type="title" idx="4294967295"/>
          </p:nvPr>
        </p:nvSpPr>
        <p:spPr>
          <a:xfrm>
            <a:off x="440840" y="186196"/>
            <a:ext cx="10188710" cy="1207851"/>
          </a:xfrm>
          <a:prstGeom prst="rect">
            <a:avLst/>
          </a:prstGeom>
          <a:ln/>
        </p:spPr>
        <p:txBody>
          <a:bodyPr>
            <a:normAutofit fontScale="90000"/>
          </a:bodyPr>
          <a:lstStyle/>
          <a:p>
            <a:pPr algn="l"/>
            <a:r>
              <a:rPr lang="en-US" sz="5440" dirty="0">
                <a:solidFill>
                  <a:schemeClr val="tx1"/>
                </a:solidFill>
              </a:rPr>
              <a:t>Social Networking</a:t>
            </a:r>
            <a:r>
              <a:rPr lang="en-US" sz="3808" dirty="0">
                <a:solidFill>
                  <a:schemeClr val="tx1"/>
                </a:solidFill>
              </a:rPr>
              <a:t/>
            </a:r>
            <a:br>
              <a:rPr lang="en-US" sz="3808" dirty="0">
                <a:solidFill>
                  <a:schemeClr val="tx1"/>
                </a:solidFill>
              </a:rPr>
            </a:br>
            <a:r>
              <a:rPr lang="en-US" sz="3264" dirty="0">
                <a:solidFill>
                  <a:schemeClr val="tx1"/>
                </a:solidFill>
              </a:rPr>
              <a:t>Evolution Vs. Revolution</a:t>
            </a:r>
          </a:p>
        </p:txBody>
      </p:sp>
    </p:spTree>
    <p:extLst>
      <p:ext uri="{BB962C8B-B14F-4D97-AF65-F5344CB8AC3E}">
        <p14:creationId xmlns:p14="http://schemas.microsoft.com/office/powerpoint/2010/main" val="6107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432" y="-1"/>
            <a:ext cx="10502043" cy="6994525"/>
          </a:xfrm>
          <a:prstGeom prst="rect">
            <a:avLst/>
          </a:prstGeom>
        </p:spPr>
      </p:pic>
      <p:sp>
        <p:nvSpPr>
          <p:cNvPr id="2" name="Title 1"/>
          <p:cNvSpPr>
            <a:spLocks noGrp="1"/>
          </p:cNvSpPr>
          <p:nvPr>
            <p:ph type="title"/>
          </p:nvPr>
        </p:nvSpPr>
        <p:spPr>
          <a:xfrm>
            <a:off x="244996" y="265836"/>
            <a:ext cx="8333725" cy="942879"/>
          </a:xfrm>
        </p:spPr>
        <p:txBody>
          <a:bodyPr>
            <a:normAutofit/>
          </a:bodyPr>
          <a:lstStyle/>
          <a:p>
            <a:r>
              <a:rPr lang="en-GB" sz="4352" dirty="0"/>
              <a:t>What is a Social Network?</a:t>
            </a:r>
          </a:p>
        </p:txBody>
      </p:sp>
      <p:sp>
        <p:nvSpPr>
          <p:cNvPr id="3" name="Content Placeholder 2"/>
          <p:cNvSpPr>
            <a:spLocks noGrp="1"/>
          </p:cNvSpPr>
          <p:nvPr>
            <p:ph idx="4294967295"/>
          </p:nvPr>
        </p:nvSpPr>
        <p:spPr>
          <a:xfrm>
            <a:off x="636684" y="1587784"/>
            <a:ext cx="5875319" cy="4479930"/>
          </a:xfrm>
          <a:prstGeom prst="rect">
            <a:avLst/>
          </a:prstGeom>
        </p:spPr>
        <p:txBody>
          <a:bodyPr anchor="t" anchorCtr="0">
            <a:noAutofit/>
          </a:bodyPr>
          <a:lstStyle/>
          <a:p>
            <a:r>
              <a:rPr lang="en-GB" sz="3200" dirty="0">
                <a:solidFill>
                  <a:schemeClr val="tx1"/>
                </a:solidFill>
              </a:rPr>
              <a:t>A social network is a social structure made up of a set of actors (such as individuals or organizations) and the dyadic ties between these actors (such as relationships, connections, or interactions)</a:t>
            </a:r>
          </a:p>
        </p:txBody>
      </p:sp>
    </p:spTree>
    <p:extLst>
      <p:ext uri="{BB962C8B-B14F-4D97-AF65-F5344CB8AC3E}">
        <p14:creationId xmlns:p14="http://schemas.microsoft.com/office/powerpoint/2010/main" val="962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TechEd 2013 Speaker PPT Template</Template>
  <TotalTime>0</TotalTime>
  <Words>3016</Words>
  <Application>Microsoft Office PowerPoint</Application>
  <PresentationFormat>Custom</PresentationFormat>
  <Paragraphs>279</Paragraphs>
  <Slides>59</Slides>
  <Notes>12</Notes>
  <HiddenSlides>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Wingdings 2</vt:lpstr>
      <vt:lpstr>Consolas</vt:lpstr>
      <vt:lpstr>Tahoma</vt:lpstr>
      <vt:lpstr>Trebuchet MS</vt:lpstr>
      <vt:lpstr>Symbol</vt:lpstr>
      <vt:lpstr>Calibri</vt:lpstr>
      <vt:lpstr>Wingdings</vt:lpstr>
      <vt:lpstr>Arial</vt:lpstr>
      <vt:lpstr>Times New Roman</vt:lpstr>
      <vt:lpstr>Segoe UI Light</vt:lpstr>
      <vt:lpstr>News Gothic</vt:lpstr>
      <vt:lpstr>Segoe UI</vt:lpstr>
      <vt:lpstr>TechEd_2013_Template_r09</vt:lpstr>
      <vt:lpstr>PowerPoint Presentation</vt:lpstr>
      <vt:lpstr>A Journey to the Dark Side  of Social Networking!</vt:lpstr>
      <vt:lpstr>Warning! This Presentation Contains Occasional Bad Language &amp; Subject Matter  that some May find Disturbing </vt:lpstr>
      <vt:lpstr>A Journey to the Dark Side  of Social Networking!</vt:lpstr>
      <vt:lpstr>Andy Malone</vt:lpstr>
      <vt:lpstr>Agenda This Session will cover:</vt:lpstr>
      <vt:lpstr>The Rise of the Socio - Technical Society</vt:lpstr>
      <vt:lpstr>Social Networking Evolution Vs. Revolution</vt:lpstr>
      <vt:lpstr>What is a Social Network?</vt:lpstr>
      <vt:lpstr>The Psychology of Social Networking The Need to Belong!</vt:lpstr>
      <vt:lpstr>PowerPoint Presentation</vt:lpstr>
      <vt:lpstr>PowerPoint Presentation</vt:lpstr>
      <vt:lpstr>Social Networking The Business Pro’s</vt:lpstr>
      <vt:lpstr>Social Networking  The Business Con’s</vt:lpstr>
      <vt:lpstr>Social Networking The Business Moral Dilemma</vt:lpstr>
      <vt:lpstr>Social/Digital Exhaustion Perhaps the Beginning of the End!</vt:lpstr>
      <vt:lpstr>Just What are the Risks?</vt:lpstr>
      <vt:lpstr>Video</vt:lpstr>
      <vt:lpstr>Creepy Technologies…</vt:lpstr>
      <vt:lpstr>PowerPoint Presentation</vt:lpstr>
      <vt:lpstr>PowerPoint Presentation</vt:lpstr>
      <vt:lpstr>PowerPoint Presentation</vt:lpstr>
      <vt:lpstr>PowerPoint Presentation</vt:lpstr>
      <vt:lpstr>PowerPoint Presentation</vt:lpstr>
      <vt:lpstr>Geotagging Creepy or What!</vt:lpstr>
      <vt:lpstr>Now I Know where you are…</vt:lpstr>
      <vt:lpstr>What Lies Beneath…</vt:lpstr>
      <vt:lpstr>Your Social Network could be a liability</vt:lpstr>
      <vt:lpstr>Technical Threats Lurking Inside Social Media What Lies Beneath…</vt:lpstr>
      <vt:lpstr>Technical Threats Lurking inside Social Media</vt:lpstr>
      <vt:lpstr>Threats Lurking Inside Social Media What Lies Beneath…</vt:lpstr>
      <vt:lpstr>Video</vt:lpstr>
      <vt:lpstr>Cyber-bullying hurts</vt:lpstr>
      <vt:lpstr>Spotting the Problem!</vt:lpstr>
      <vt:lpstr>Cyber Bullying From Bully to Troll</vt:lpstr>
      <vt:lpstr>The Internet Troll The Lowest of the Low!</vt:lpstr>
      <vt:lpstr>PowerPoint Presentation</vt:lpstr>
      <vt:lpstr>The Internet Troll: Types </vt:lpstr>
      <vt:lpstr>The Victim!  Jessica Leonhardt (Screen Name Jessie Slaughter) Age 11</vt:lpstr>
      <vt:lpstr>PowerPoint Presentation</vt:lpstr>
      <vt:lpstr>Time to Fight Back!</vt:lpstr>
      <vt:lpstr>Good Advice!</vt:lpstr>
      <vt:lpstr>PowerPoint Presentation</vt:lpstr>
      <vt:lpstr>Social Networking The Privacy Dilemma</vt:lpstr>
      <vt:lpstr>Be careful Once Online  Always Online!</vt:lpstr>
      <vt:lpstr>Facebook Privacy…Confusing!</vt:lpstr>
      <vt:lpstr>Social Networking &amp; The Law!</vt:lpstr>
      <vt:lpstr>Social Networking Regulations &amp; Compliance</vt:lpstr>
      <vt:lpstr>Social Networking Regulations &amp; Compliance</vt:lpstr>
      <vt:lpstr>Social Networking Regulations &amp; Compliance</vt:lpstr>
      <vt:lpstr>Protecting your Privacy (Canadian Style)</vt:lpstr>
      <vt:lpstr>Final Thoughts: Social Networking The Seven Deadly Sins</vt:lpstr>
      <vt:lpstr>What do you think?</vt:lpstr>
      <vt:lpstr>Review:</vt:lpstr>
      <vt:lpstr>Related content</vt:lpstr>
      <vt:lpstr>Trustworthy Computing Resources</vt:lpstr>
      <vt:lpstr>Resources</vt:lpstr>
      <vt:lpstr>Evaluate this session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ATC-B202: A Journey to the Dark Side of Social Networking!</dc:title>
  <dc:subject>TechEd 2013</dc:subject>
  <dc:creator/>
  <cp:keywords>TechEd 2013</cp:keywords>
  <dc:description>Template by: Jordan Cayabyab, Artitudes Design, Inc.
Formatting by:  Jeremy Jenkins, Silver Fox Productions, Inc.
Audience Type: Internal/External</dc:description>
  <cp:lastModifiedBy/>
  <cp:revision>1</cp:revision>
  <dcterms:created xsi:type="dcterms:W3CDTF">2013-05-15T07:49:05Z</dcterms:created>
  <dcterms:modified xsi:type="dcterms:W3CDTF">2013-06-25T13:00:30Z</dcterms:modified>
</cp:coreProperties>
</file>