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1.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40"/>
  </p:notesMasterIdLst>
  <p:handoutMasterIdLst>
    <p:handoutMasterId r:id="rId41"/>
  </p:handoutMasterIdLst>
  <p:sldIdLst>
    <p:sldId id="1135" r:id="rId5"/>
    <p:sldId id="1054" r:id="rId6"/>
    <p:sldId id="1183" r:id="rId7"/>
    <p:sldId id="1181" r:id="rId8"/>
    <p:sldId id="1178" r:id="rId9"/>
    <p:sldId id="1176" r:id="rId10"/>
    <p:sldId id="1182" r:id="rId11"/>
    <p:sldId id="1177" r:id="rId12"/>
    <p:sldId id="1190" r:id="rId13"/>
    <p:sldId id="1155" r:id="rId14"/>
    <p:sldId id="1189" r:id="rId15"/>
    <p:sldId id="1186" r:id="rId16"/>
    <p:sldId id="1188" r:id="rId17"/>
    <p:sldId id="1187" r:id="rId18"/>
    <p:sldId id="1171" r:id="rId19"/>
    <p:sldId id="1192" r:id="rId20"/>
    <p:sldId id="1193" r:id="rId21"/>
    <p:sldId id="1194" r:id="rId22"/>
    <p:sldId id="1195" r:id="rId23"/>
    <p:sldId id="1196" r:id="rId24"/>
    <p:sldId id="1197" r:id="rId25"/>
    <p:sldId id="1199" r:id="rId26"/>
    <p:sldId id="1200" r:id="rId27"/>
    <p:sldId id="1201" r:id="rId28"/>
    <p:sldId id="1202" r:id="rId29"/>
    <p:sldId id="1203" r:id="rId30"/>
    <p:sldId id="1204" r:id="rId31"/>
    <p:sldId id="1208" r:id="rId32"/>
    <p:sldId id="1205" r:id="rId33"/>
    <p:sldId id="1207" r:id="rId34"/>
    <p:sldId id="1206" r:id="rId35"/>
    <p:sldId id="1209" r:id="rId36"/>
    <p:sldId id="1150" r:id="rId37"/>
    <p:sldId id="1211" r:id="rId38"/>
    <p:sldId id="1076" r:id="rId39"/>
  </p:sldIdLst>
  <p:sldSz cx="12436475" cy="6994525"/>
  <p:notesSz cx="6858000" cy="9144000"/>
  <p:embeddedFontLst>
    <p:embeddedFont>
      <p:font typeface="Consolas" panose="020B0609020204030204" pitchFamily="49" charset="0"/>
      <p:regular r:id="rId42"/>
      <p:bold r:id="rId43"/>
      <p:italic r:id="rId44"/>
      <p:boldItalic r:id="rId45"/>
    </p:embeddedFont>
    <p:embeddedFont>
      <p:font typeface="Segoe UI Semibold" panose="020B0702040204020203" pitchFamily="34" charset="0"/>
      <p:bold r:id="rId46"/>
      <p:boldItalic r:id="rId47"/>
    </p:embeddedFont>
    <p:embeddedFont>
      <p:font typeface="Segoe UI Light" panose="020B0502040204020203" pitchFamily="34" charset="0"/>
      <p:regular r:id="rId48"/>
      <p:italic r:id="rId49"/>
    </p:embeddedFont>
    <p:embeddedFont>
      <p:font typeface="Segoe UI" panose="020B0502040204020203" pitchFamily="34" charset="0"/>
      <p:regular r:id="rId50"/>
      <p:bold r:id="rId51"/>
      <p:italic r:id="rId52"/>
      <p:boldItalic r:id="rId53"/>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83"/>
            <p14:sldId id="1181"/>
            <p14:sldId id="1178"/>
            <p14:sldId id="1176"/>
            <p14:sldId id="1182"/>
            <p14:sldId id="1177"/>
            <p14:sldId id="1190"/>
            <p14:sldId id="1155"/>
            <p14:sldId id="1189"/>
            <p14:sldId id="1186"/>
            <p14:sldId id="1188"/>
            <p14:sldId id="1187"/>
            <p14:sldId id="1171"/>
            <p14:sldId id="1192"/>
            <p14:sldId id="1193"/>
            <p14:sldId id="1194"/>
            <p14:sldId id="1195"/>
            <p14:sldId id="1196"/>
            <p14:sldId id="1197"/>
            <p14:sldId id="1199"/>
            <p14:sldId id="1200"/>
            <p14:sldId id="1201"/>
            <p14:sldId id="1202"/>
            <p14:sldId id="1203"/>
            <p14:sldId id="1204"/>
            <p14:sldId id="1208"/>
            <p14:sldId id="1205"/>
            <p14:sldId id="1207"/>
            <p14:sldId id="1206"/>
          </p14:sldIdLst>
        </p14:section>
        <p14:section name="Special content" id="{6925D2A1-AD53-4951-AB34-79DFA02CD676}">
          <p14:sldIdLst>
            <p14:sldId id="1209"/>
            <p14:sldId id="1150"/>
            <p14:sldId id="121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233"/>
    <a:srgbClr val="7FBA00"/>
    <a:srgbClr val="B0B186"/>
    <a:srgbClr val="0072C6"/>
    <a:srgbClr val="B4009E"/>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6" autoAdjust="0"/>
    <p:restoredTop sz="84520" autoAdjust="0"/>
  </p:normalViewPr>
  <p:slideViewPr>
    <p:cSldViewPr snapToGrid="0">
      <p:cViewPr varScale="1">
        <p:scale>
          <a:sx n="94" d="100"/>
          <a:sy n="94" d="100"/>
        </p:scale>
        <p:origin x="1212"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11:42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11:42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39096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12763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6497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284935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15</a:t>
            </a:fld>
            <a:endParaRPr lang="en-US" dirty="0"/>
          </a:p>
        </p:txBody>
      </p:sp>
    </p:spTree>
    <p:extLst>
      <p:ext uri="{BB962C8B-B14F-4D97-AF65-F5344CB8AC3E}">
        <p14:creationId xmlns:p14="http://schemas.microsoft.com/office/powerpoint/2010/main" val="1406641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4209279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534823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30</a:t>
            </a:fld>
            <a:endParaRPr lang="en-US" dirty="0"/>
          </a:p>
        </p:txBody>
      </p:sp>
    </p:spTree>
    <p:extLst>
      <p:ext uri="{BB962C8B-B14F-4D97-AF65-F5344CB8AC3E}">
        <p14:creationId xmlns:p14="http://schemas.microsoft.com/office/powerpoint/2010/main" val="140664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700762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32</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11:46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63488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11:46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55743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11:46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3</a:t>
            </a:fld>
            <a:endParaRPr lang="en-US" dirty="0"/>
          </a:p>
        </p:txBody>
      </p:sp>
    </p:spTree>
    <p:extLst>
      <p:ext uri="{BB962C8B-B14F-4D97-AF65-F5344CB8AC3E}">
        <p14:creationId xmlns:p14="http://schemas.microsoft.com/office/powerpoint/2010/main" val="110403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324827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41150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17014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566585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257159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A0B823-0CED-4185-8601-DE81D651172B}" type="slidenum">
              <a:rPr lang="en-GB" smtClean="0"/>
              <a:pPr>
                <a:defRPr/>
              </a:pPr>
              <a:t>9</a:t>
            </a:fld>
            <a:endParaRPr lang="en-US" dirty="0"/>
          </a:p>
        </p:txBody>
      </p:sp>
    </p:spTree>
    <p:extLst>
      <p:ext uri="{BB962C8B-B14F-4D97-AF65-F5344CB8AC3E}">
        <p14:creationId xmlns:p14="http://schemas.microsoft.com/office/powerpoint/2010/main" val="1406641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5.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83704797"/>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115"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custDataLst>
              <p:tags r:id="rId4"/>
            </p:custDataLst>
          </p:nvPr>
        </p:nvSpPr>
        <p:spPr>
          <a:xfrm>
            <a:off x="529660"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32296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57.xml"/><Relationship Id="rId7" Type="http://schemas.openxmlformats.org/officeDocument/2006/relationships/slideLayout" Target="../slideLayouts/slideLayout23.xml"/><Relationship Id="rId2" Type="http://schemas.openxmlformats.org/officeDocument/2006/relationships/tags" Target="../tags/tag56.xml"/><Relationship Id="rId1" Type="http://schemas.openxmlformats.org/officeDocument/2006/relationships/vmlDrawing" Target="../drawings/vmlDrawing5.vml"/><Relationship Id="rId6" Type="http://schemas.openxmlformats.org/officeDocument/2006/relationships/tags" Target="../tags/tag60.xml"/><Relationship Id="rId11" Type="http://schemas.openxmlformats.org/officeDocument/2006/relationships/image" Target="../media/image14.png"/><Relationship Id="rId5" Type="http://schemas.openxmlformats.org/officeDocument/2006/relationships/tags" Target="../tags/tag59.xml"/><Relationship Id="rId10" Type="http://schemas.openxmlformats.org/officeDocument/2006/relationships/image" Target="../media/image5.emf"/><Relationship Id="rId4" Type="http://schemas.openxmlformats.org/officeDocument/2006/relationships/tags" Target="../tags/tag58.xml"/><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14.png"/><Relationship Id="rId5" Type="http://schemas.openxmlformats.org/officeDocument/2006/relationships/tags" Target="../tags/tag65.xml"/><Relationship Id="rId10" Type="http://schemas.openxmlformats.org/officeDocument/2006/relationships/notesSlide" Target="../notesSlides/notesSlide11.xml"/><Relationship Id="rId4" Type="http://schemas.openxmlformats.org/officeDocument/2006/relationships/tags" Target="../tags/tag64.xml"/><Relationship Id="rId9"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oleObject" Target="../embeddings/oleObject6.bin"/><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notesSlide" Target="../notesSlides/notesSlide12.xml"/><Relationship Id="rId2" Type="http://schemas.openxmlformats.org/officeDocument/2006/relationships/tags" Target="../tags/tag69.xml"/><Relationship Id="rId1" Type="http://schemas.openxmlformats.org/officeDocument/2006/relationships/vmlDrawing" Target="../drawings/vmlDrawing6.vml"/><Relationship Id="rId6" Type="http://schemas.openxmlformats.org/officeDocument/2006/relationships/tags" Target="../tags/tag73.xml"/><Relationship Id="rId11" Type="http://schemas.openxmlformats.org/officeDocument/2006/relationships/slideLayout" Target="../slideLayouts/slideLayout23.xml"/><Relationship Id="rId5" Type="http://schemas.openxmlformats.org/officeDocument/2006/relationships/tags" Target="../tags/tag72.xml"/><Relationship Id="rId15" Type="http://schemas.openxmlformats.org/officeDocument/2006/relationships/image" Target="../media/image14.png"/><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oleObject" Target="../embeddings/oleObject7.bin"/><Relationship Id="rId3" Type="http://schemas.openxmlformats.org/officeDocument/2006/relationships/tags" Target="../tags/tag79.xml"/><Relationship Id="rId21" Type="http://schemas.openxmlformats.org/officeDocument/2006/relationships/tags" Target="../tags/tag97.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notesSlide" Target="../notesSlides/notesSlide15.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1" Type="http://schemas.openxmlformats.org/officeDocument/2006/relationships/vmlDrawing" Target="../drawings/vmlDrawing7.v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slideLayout" Target="../slideLayouts/slideLayout16.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10" Type="http://schemas.openxmlformats.org/officeDocument/2006/relationships/tags" Target="../tags/tag86.xml"/><Relationship Id="rId19" Type="http://schemas.openxmlformats.org/officeDocument/2006/relationships/tags" Target="../tags/tag95.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image" Target="../media/image5.emf"/></Relationships>
</file>

<file path=ppt/slides/_rels/slide16.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17.jp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4.png"/><Relationship Id="rId5" Type="http://schemas.openxmlformats.org/officeDocument/2006/relationships/tags" Target="../tags/tag104.xml"/><Relationship Id="rId10" Type="http://schemas.openxmlformats.org/officeDocument/2006/relationships/notesSlide" Target="../notesSlides/notesSlide16.xml"/><Relationship Id="rId4" Type="http://schemas.openxmlformats.org/officeDocument/2006/relationships/tags" Target="../tags/tag103.xml"/><Relationship Id="rId9"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14.png"/><Relationship Id="rId5" Type="http://schemas.openxmlformats.org/officeDocument/2006/relationships/tags" Target="../tags/tag112.xml"/><Relationship Id="rId10" Type="http://schemas.openxmlformats.org/officeDocument/2006/relationships/notesSlide" Target="../notesSlides/notesSlide18.xml"/><Relationship Id="rId4" Type="http://schemas.openxmlformats.org/officeDocument/2006/relationships/tags" Target="../tags/tag111.xml"/><Relationship Id="rId9"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mailto:paula@cqure.p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paula@idesign.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tags" Target="../tags/tag123.xml"/><Relationship Id="rId3" Type="http://schemas.openxmlformats.org/officeDocument/2006/relationships/tags" Target="../tags/tag118.xml"/><Relationship Id="rId7" Type="http://schemas.openxmlformats.org/officeDocument/2006/relationships/tags" Target="../tags/tag122.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14.png"/><Relationship Id="rId5" Type="http://schemas.openxmlformats.org/officeDocument/2006/relationships/tags" Target="../tags/tag120.xml"/><Relationship Id="rId10" Type="http://schemas.openxmlformats.org/officeDocument/2006/relationships/notesSlide" Target="../notesSlides/notesSlide19.xml"/><Relationship Id="rId4" Type="http://schemas.openxmlformats.org/officeDocument/2006/relationships/tags" Target="../tags/tag119.xml"/><Relationship Id="rId9"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image" Target="../media/image18.jpe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image" Target="../media/image14.png"/><Relationship Id="rId5" Type="http://schemas.openxmlformats.org/officeDocument/2006/relationships/tags" Target="../tags/tag128.xml"/><Relationship Id="rId10" Type="http://schemas.openxmlformats.org/officeDocument/2006/relationships/notesSlide" Target="../notesSlides/notesSlide20.xml"/><Relationship Id="rId4" Type="http://schemas.openxmlformats.org/officeDocument/2006/relationships/tags" Target="../tags/tag127.xml"/><Relationship Id="rId9"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19.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image" Target="../media/image14.png"/><Relationship Id="rId5" Type="http://schemas.openxmlformats.org/officeDocument/2006/relationships/tags" Target="../tags/tag136.xml"/><Relationship Id="rId10" Type="http://schemas.openxmlformats.org/officeDocument/2006/relationships/notesSlide" Target="../notesSlides/notesSlide21.xml"/><Relationship Id="rId4" Type="http://schemas.openxmlformats.org/officeDocument/2006/relationships/tags" Target="../tags/tag135.xml"/><Relationship Id="rId9"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20.jpe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hyperlink" Target="http://www.google.pl/url?sa=i&amp;rct=j&amp;q=&amp;esrc=s&amp;frm=1&amp;source=images&amp;cd=&amp;cad=rja&amp;docid=wtKH_Z6lwekbYM&amp;tbnid=dLiPHJwyZQYDkM:&amp;ved=0CAUQjRw&amp;url=http://commons.wikimedia.org/wiki/File:Woodstock_festival_mud.jpg&amp;ei=KP-mUbbUNsjYPMfYgbgJ&amp;bvm=bv.47244034,d.Yms&amp;psig=AFQjCNEwvUAoglZf2tEuCAFJAZtW4eHsYQ&amp;ust=1369985184910722" TargetMode="Externa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14.png"/><Relationship Id="rId5" Type="http://schemas.openxmlformats.org/officeDocument/2006/relationships/tags" Target="../tags/tag144.xml"/><Relationship Id="rId10" Type="http://schemas.openxmlformats.org/officeDocument/2006/relationships/notesSlide" Target="../notesSlides/notesSlide22.xml"/><Relationship Id="rId4" Type="http://schemas.openxmlformats.org/officeDocument/2006/relationships/tags" Target="../tags/tag143.xml"/><Relationship Id="rId9"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oleObject" Target="../embeddings/oleObject2.bin"/><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notesSlide" Target="../notesSlides/notesSlide3.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slideLayout" Target="../slideLayouts/slideLayout1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image" Target="../media/image5.emf"/></Relationships>
</file>

<file path=ppt/slides/_rels/slide30.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26" Type="http://schemas.openxmlformats.org/officeDocument/2006/relationships/oleObject" Target="../embeddings/oleObject8.bin"/><Relationship Id="rId3" Type="http://schemas.openxmlformats.org/officeDocument/2006/relationships/tags" Target="../tags/tag149.xml"/><Relationship Id="rId21" Type="http://schemas.openxmlformats.org/officeDocument/2006/relationships/tags" Target="../tags/tag167.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5" Type="http://schemas.openxmlformats.org/officeDocument/2006/relationships/notesSlide" Target="../notesSlides/notesSlide23.xml"/><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1" Type="http://schemas.openxmlformats.org/officeDocument/2006/relationships/vmlDrawing" Target="../drawings/vmlDrawing8.v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slideLayout" Target="../slideLayouts/slideLayout16.xml"/><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tags" Target="../tags/tag169.xml"/><Relationship Id="rId10" Type="http://schemas.openxmlformats.org/officeDocument/2006/relationships/tags" Target="../tags/tag156.xml"/><Relationship Id="rId19" Type="http://schemas.openxmlformats.org/officeDocument/2006/relationships/tags" Target="../tags/tag165.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tags" Target="../tags/tag168.xml"/><Relationship Id="rId27" Type="http://schemas.openxmlformats.org/officeDocument/2006/relationships/image" Target="../media/image5.emf"/></Relationships>
</file>

<file path=ppt/slides/_rels/slide31.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image" Target="../media/image14.png"/><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notesSlide" Target="../notesSlides/notesSlide24.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slideLayout" Target="../slideLayouts/slideLayout16.xml"/><Relationship Id="rId5" Type="http://schemas.openxmlformats.org/officeDocument/2006/relationships/tags" Target="../tags/tag174.xml"/><Relationship Id="rId15" Type="http://schemas.openxmlformats.org/officeDocument/2006/relationships/image" Target="../media/image21.jpeg"/><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hyperlink" Target="http://www.google.pl/url?sa=i&amp;rct=j&amp;q=&amp;esrc=s&amp;frm=1&amp;source=images&amp;cd=&amp;cad=rja&amp;docid=r9hTwoujGyltkM&amp;tbnid=7nPDG8vtvsJZRM:&amp;ved=0CAUQjRw&amp;url=http://www.ingramgallery.com/artists/mimi-matte/matte_2010.htm&amp;ei=pYORUdr2B9DktQbrooHwDw&amp;bvm=bv.46471029,d.Yms&amp;psig=AFQjCNFLn9vqnhgWl-8AU9L5SsCJScTpgQ&amp;ust=136857728396333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microsoft.com/twc"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google.pl/url?sa=i&amp;rct=j&amp;q=&amp;esrc=s&amp;frm=1&amp;source=images&amp;cd=&amp;cad=rja&amp;docid=ePAOeGOn7Z75sM&amp;tbnid=h5Ni86fzqR_qjM:&amp;ved=0CAUQjRw&amp;url=http://www.iconfinder.com/icondetails/65837/64/&amp;ei=yDGkUeT6BK314QTMmIFg&amp;bvm=bv.47008514,d.bGE&amp;psig=AFQjCNEaDAinyh-9XA1roI_aNx4xQjoXSw&amp;ust=1369801435366753" TargetMode="External"/><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5.emf"/><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oleObject" Target="../embeddings/oleObject3.bin"/><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tags" Target="../tags/tag30.xml"/><Relationship Id="rId11" Type="http://schemas.openxmlformats.org/officeDocument/2006/relationships/notesSlide" Target="../notesSlides/notesSlide7.xml"/><Relationship Id="rId5" Type="http://schemas.openxmlformats.org/officeDocument/2006/relationships/tags" Target="../tags/tag29.xml"/><Relationship Id="rId10" Type="http://schemas.openxmlformats.org/officeDocument/2006/relationships/slideLayout" Target="../slideLayouts/slideLayout16.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oleObject" Target="../embeddings/oleObject4.bin"/><Relationship Id="rId3" Type="http://schemas.openxmlformats.org/officeDocument/2006/relationships/tags" Target="../tags/tag35.xml"/><Relationship Id="rId21" Type="http://schemas.openxmlformats.org/officeDocument/2006/relationships/tags" Target="../tags/tag53.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notesSlide" Target="../notesSlides/notesSlide9.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1" Type="http://schemas.openxmlformats.org/officeDocument/2006/relationships/vmlDrawing" Target="../drawings/vmlDrawing4.v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slideLayout" Target="../slideLayouts/slideLayout16.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10" Type="http://schemas.openxmlformats.org/officeDocument/2006/relationships/tags" Target="../tags/tag42.xml"/><Relationship Id="rId19" Type="http://schemas.openxmlformats.org/officeDocument/2006/relationships/tags" Target="../tags/tag51.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61238084"/>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5168"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621" y="1620"/>
                        <a:ext cx="1619" cy="1619"/>
                      </a:xfrm>
                      <a:prstGeom prst="rect">
                        <a:avLst/>
                      </a:prstGeom>
                    </p:spPr>
                  </p:pic>
                </p:oleObj>
              </mc:Fallback>
            </mc:AlternateContent>
          </a:graphicData>
        </a:graphic>
      </p:graphicFrame>
      <p:sp>
        <p:nvSpPr>
          <p:cNvPr id="16" name="Rectangle 15"/>
          <p:cNvSpPr/>
          <p:nvPr>
            <p:custDataLst>
              <p:tags r:id="rId3"/>
            </p:custDataLst>
          </p:nvPr>
        </p:nvSpPr>
        <p:spPr bwMode="auto">
          <a:xfrm>
            <a:off x="529661" y="1476621"/>
            <a:ext cx="11906814" cy="3394923"/>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custDataLst>
              <p:tags r:id="rId4"/>
            </p:custDataLst>
          </p:nvPr>
        </p:nvSpPr>
        <p:spPr/>
        <p:txBody>
          <a:bodyPr/>
          <a:lstStyle/>
          <a:p>
            <a:r>
              <a:rPr lang="pl-PL" smtClean="0"/>
              <a:t>Chasing the obvious: NTDS.DIT, SAM</a:t>
            </a:r>
            <a:endParaRPr lang="en-US" dirty="0"/>
          </a:p>
        </p:txBody>
      </p:sp>
      <p:sp>
        <p:nvSpPr>
          <p:cNvPr id="15" name="TextBox 14"/>
          <p:cNvSpPr txBox="1"/>
          <p:nvPr>
            <p:custDataLst>
              <p:tags r:id="rId5"/>
            </p:custDataLst>
          </p:nvPr>
        </p:nvSpPr>
        <p:spPr>
          <a:xfrm>
            <a:off x="596011" y="5393761"/>
            <a:ext cx="11242833" cy="1109852"/>
          </a:xfrm>
          <a:prstGeom prst="rect">
            <a:avLst/>
          </a:prstGeom>
          <a:noFill/>
        </p:spPr>
        <p:txBody>
          <a:bodyPr wrap="square" lIns="186556" tIns="46639" rIns="93278" bIns="46639" rtlCol="0">
            <a:spAutoFit/>
          </a:bodyPr>
          <a:lstStyle/>
          <a:p>
            <a:pPr>
              <a:buSzPct val="90000"/>
            </a:pPr>
            <a:r>
              <a:rPr lang="en-US" sz="3300" spc="-153" dirty="0">
                <a:gradFill>
                  <a:gsLst>
                    <a:gs pos="0">
                      <a:srgbClr val="FFFFFF"/>
                    </a:gs>
                    <a:gs pos="100000">
                      <a:srgbClr val="FFFFFF"/>
                    </a:gs>
                  </a:gsLst>
                  <a:lin ang="5400000" scaled="0"/>
                </a:gradFill>
                <a:ea typeface="Segoe UI" pitchFamily="34" charset="0"/>
                <a:cs typeface="Segoe UI" pitchFamily="34" charset="0"/>
              </a:rPr>
              <a:t>The above </a:t>
            </a:r>
            <a:r>
              <a:rPr lang="en-US" sz="3300" spc="-153" dirty="0" smtClean="0">
                <a:gradFill>
                  <a:gsLst>
                    <a:gs pos="0">
                      <a:srgbClr val="FFFFFF"/>
                    </a:gs>
                    <a:gs pos="100000">
                      <a:srgbClr val="FFFFFF"/>
                    </a:gs>
                  </a:gsLst>
                  <a:lin ang="5400000" scaled="0"/>
                </a:gradFill>
                <a:ea typeface="Segoe UI" pitchFamily="34" charset="0"/>
                <a:cs typeface="Segoe UI" pitchFamily="34" charset="0"/>
              </a:rPr>
              <a:t>means</a:t>
            </a:r>
            <a:r>
              <a:rPr lang="pl-PL" sz="3300" spc="-153" dirty="0" smtClean="0">
                <a:gradFill>
                  <a:gsLst>
                    <a:gs pos="0">
                      <a:srgbClr val="FFFFFF"/>
                    </a:gs>
                    <a:gs pos="100000">
                      <a:srgbClr val="FFFFFF"/>
                    </a:gs>
                  </a:gsLst>
                  <a:lin ang="5400000" scaled="0"/>
                </a:gradFill>
                <a:ea typeface="Segoe UI" pitchFamily="34" charset="0"/>
                <a:cs typeface="Segoe UI" pitchFamily="34" charset="0"/>
              </a:rPr>
              <a:t>:</a:t>
            </a:r>
            <a:r>
              <a:rPr lang="en-US" sz="3300" spc="-153" dirty="0" smtClean="0">
                <a:gradFill>
                  <a:gsLst>
                    <a:gs pos="0">
                      <a:srgbClr val="FFFFFF"/>
                    </a:gs>
                    <a:gs pos="100000">
                      <a:srgbClr val="FFFFFF"/>
                    </a:gs>
                  </a:gsLst>
                  <a:lin ang="5400000" scaled="0"/>
                </a:gradFill>
                <a:ea typeface="Segoe UI" pitchFamily="34" charset="0"/>
                <a:cs typeface="Segoe UI" pitchFamily="34" charset="0"/>
              </a:rPr>
              <a:t> </a:t>
            </a:r>
            <a:br>
              <a:rPr lang="en-US" sz="3300" spc="-153" dirty="0" smtClean="0">
                <a:gradFill>
                  <a:gsLst>
                    <a:gs pos="0">
                      <a:srgbClr val="FFFFFF"/>
                    </a:gs>
                    <a:gs pos="100000">
                      <a:srgbClr val="FFFFFF"/>
                    </a:gs>
                  </a:gsLst>
                  <a:lin ang="5400000" scaled="0"/>
                </a:gradFill>
                <a:ea typeface="Segoe UI" pitchFamily="34" charset="0"/>
                <a:cs typeface="Segoe UI" pitchFamily="34" charset="0"/>
              </a:rPr>
            </a:br>
            <a:r>
              <a:rPr lang="en-US" sz="3300" b="1" spc="-153" dirty="0">
                <a:gradFill>
                  <a:gsLst>
                    <a:gs pos="0">
                      <a:srgbClr val="FFFFFF"/>
                    </a:gs>
                    <a:gs pos="100000">
                      <a:srgbClr val="FFFFFF"/>
                    </a:gs>
                  </a:gsLst>
                  <a:lin ang="5400000" scaled="0"/>
                </a:gradFill>
                <a:ea typeface="Segoe UI" pitchFamily="34" charset="0"/>
                <a:cs typeface="Segoe UI" pitchFamily="34" charset="0"/>
              </a:rPr>
              <a:t>T</a:t>
            </a:r>
            <a:r>
              <a:rPr lang="pl-PL" sz="3300" b="1" spc="-153" dirty="0" smtClean="0">
                <a:gradFill>
                  <a:gsLst>
                    <a:gs pos="0">
                      <a:srgbClr val="FFFFFF"/>
                    </a:gs>
                    <a:gs pos="100000">
                      <a:srgbClr val="FFFFFF"/>
                    </a:gs>
                  </a:gsLst>
                  <a:lin ang="5400000" scaled="0"/>
                </a:gradFill>
                <a:ea typeface="Segoe UI" pitchFamily="34" charset="0"/>
                <a:cs typeface="Segoe UI" pitchFamily="34" charset="0"/>
              </a:rPr>
              <a:t>o read the clear text password you</a:t>
            </a:r>
            <a:r>
              <a:rPr lang="pl-PL" sz="3300" b="1" spc="-153" dirty="0">
                <a:gradFill>
                  <a:gsLst>
                    <a:gs pos="0">
                      <a:srgbClr val="FFFFFF"/>
                    </a:gs>
                    <a:gs pos="100000">
                      <a:srgbClr val="FFFFFF"/>
                    </a:gs>
                  </a:gsLst>
                  <a:lin ang="5400000" scaled="0"/>
                </a:gradFill>
                <a:ea typeface="Segoe UI" pitchFamily="34" charset="0"/>
                <a:cs typeface="Segoe UI" pitchFamily="34" charset="0"/>
              </a:rPr>
              <a:t> </a:t>
            </a:r>
            <a:r>
              <a:rPr lang="pl-PL" sz="3300" b="1" spc="-153" dirty="0" smtClean="0">
                <a:gradFill>
                  <a:gsLst>
                    <a:gs pos="0">
                      <a:srgbClr val="FFFFFF"/>
                    </a:gs>
                    <a:gs pos="100000">
                      <a:srgbClr val="FFFFFF"/>
                    </a:gs>
                  </a:gsLst>
                  <a:lin ang="5400000" scaled="0"/>
                </a:gradFill>
                <a:ea typeface="Segoe UI" pitchFamily="34" charset="0"/>
                <a:cs typeface="Segoe UI" pitchFamily="34" charset="0"/>
              </a:rPr>
              <a:t>need to struggle!</a:t>
            </a:r>
            <a:endParaRPr lang="en-US" sz="3300" b="1" spc="-153" dirty="0">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4"/>
          <p:cNvSpPr txBox="1">
            <a:spLocks/>
          </p:cNvSpPr>
          <p:nvPr>
            <p:custDataLst>
              <p:tags r:id="rId6"/>
            </p:custDataLst>
          </p:nvPr>
        </p:nvSpPr>
        <p:spPr>
          <a:xfrm>
            <a:off x="529660" y="1476623"/>
            <a:ext cx="11375536" cy="3016550"/>
          </a:xfrm>
          <a:prstGeom prst="rect">
            <a:avLst/>
          </a:prstGeom>
        </p:spPr>
        <p:txBody>
          <a:bodyPr lIns="186556" tIns="93278" rIns="93278" bIns="93278"/>
          <a:lstStyle>
            <a:lvl1pPr marL="460375" indent="-460375" algn="l" defTabSz="914363" rtl="0" eaLnBrk="1" latinLnBrk="0" hangingPunct="1">
              <a:lnSpc>
                <a:spcPct val="90000"/>
              </a:lnSpc>
              <a:spcBef>
                <a:spcPct val="20000"/>
              </a:spcBef>
              <a:buSzPct val="90000"/>
              <a:buFontTx/>
              <a:buBlip>
                <a:blip r:embed="rId1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spcBef>
                <a:spcPts val="1224"/>
              </a:spcBef>
              <a:buNone/>
            </a:pPr>
            <a:r>
              <a:rPr lang="pl-PL" sz="3200" dirty="0" smtClean="0">
                <a:gradFill>
                  <a:gsLst>
                    <a:gs pos="0">
                      <a:srgbClr val="FFFFFF"/>
                    </a:gs>
                    <a:gs pos="100000">
                      <a:srgbClr val="FFFFFF"/>
                    </a:gs>
                  </a:gsLst>
                  <a:lin ang="5400000" scaled="0"/>
                </a:gradFill>
              </a:rPr>
              <a:t>T</a:t>
            </a:r>
            <a:r>
              <a:rPr lang="en-US" sz="3200" dirty="0" smtClean="0">
                <a:gradFill>
                  <a:gsLst>
                    <a:gs pos="0">
                      <a:srgbClr val="FFFFFF"/>
                    </a:gs>
                    <a:gs pos="100000">
                      <a:srgbClr val="FFFFFF"/>
                    </a:gs>
                  </a:gsLst>
                  <a:lin ang="5400000" scaled="0"/>
                </a:gradFill>
              </a:rPr>
              <a:t>o </a:t>
            </a:r>
            <a:r>
              <a:rPr lang="en-US" sz="3200" dirty="0">
                <a:gradFill>
                  <a:gsLst>
                    <a:gs pos="0">
                      <a:srgbClr val="FFFFFF"/>
                    </a:gs>
                    <a:gs pos="100000">
                      <a:srgbClr val="FFFFFF"/>
                    </a:gs>
                  </a:gsLst>
                  <a:lin ang="5400000" scaled="0"/>
                </a:gradFill>
              </a:rPr>
              <a:t>perform </a:t>
            </a:r>
            <a:r>
              <a:rPr lang="en-US" sz="3200" dirty="0" smtClean="0">
                <a:gradFill>
                  <a:gsLst>
                    <a:gs pos="0">
                      <a:srgbClr val="FFFFFF"/>
                    </a:gs>
                    <a:gs pos="100000">
                      <a:srgbClr val="FFFFFF"/>
                    </a:gs>
                  </a:gsLst>
                  <a:lin ang="5400000" scaled="0"/>
                </a:gradFill>
              </a:rPr>
              <a:t>a</a:t>
            </a:r>
            <a:r>
              <a:rPr lang="pl-PL" sz="3200" dirty="0" smtClean="0">
                <a:gradFill>
                  <a:gsLst>
                    <a:gs pos="0">
                      <a:srgbClr val="FFFFFF"/>
                    </a:gs>
                    <a:gs pos="100000">
                      <a:srgbClr val="FFFFFF"/>
                    </a:gs>
                  </a:gsLst>
                  <a:lin ang="5400000" scaled="0"/>
                </a:gradFill>
              </a:rPr>
              <a:t>n </a:t>
            </a:r>
            <a:r>
              <a:rPr lang="en-US" sz="3200" dirty="0" smtClean="0">
                <a:gradFill>
                  <a:gsLst>
                    <a:gs pos="0">
                      <a:srgbClr val="FFFFFF"/>
                    </a:gs>
                    <a:gs pos="100000">
                      <a:srgbClr val="FFFFFF"/>
                    </a:gs>
                  </a:gsLst>
                  <a:lin ang="5400000" scaled="0"/>
                </a:gradFill>
              </a:rPr>
              <a:t>analysis </a:t>
            </a:r>
            <a:r>
              <a:rPr lang="en-US" sz="3200" dirty="0">
                <a:gradFill>
                  <a:gsLst>
                    <a:gs pos="0">
                      <a:srgbClr val="FFFFFF"/>
                    </a:gs>
                    <a:gs pos="100000">
                      <a:srgbClr val="FFFFFF"/>
                    </a:gs>
                  </a:gsLst>
                  <a:lin ang="5400000" scaled="0"/>
                </a:gradFill>
              </a:rPr>
              <a:t>on NTDS.DIT the following information sources </a:t>
            </a:r>
            <a:r>
              <a:rPr lang="en-US" sz="3200" dirty="0" smtClean="0">
                <a:gradFill>
                  <a:gsLst>
                    <a:gs pos="0">
                      <a:srgbClr val="FFFFFF"/>
                    </a:gs>
                    <a:gs pos="100000">
                      <a:srgbClr val="FFFFFF"/>
                    </a:gs>
                  </a:gsLst>
                  <a:lin ang="5400000" scaled="0"/>
                </a:gradFill>
              </a:rPr>
              <a:t>are</a:t>
            </a:r>
            <a:r>
              <a:rPr lang="pl-PL" sz="3200" dirty="0" smtClean="0">
                <a:gradFill>
                  <a:gsLst>
                    <a:gs pos="0">
                      <a:srgbClr val="FFFFFF"/>
                    </a:gs>
                    <a:gs pos="100000">
                      <a:srgbClr val="FFFFFF"/>
                    </a:gs>
                  </a:gsLst>
                  <a:lin ang="5400000" scaled="0"/>
                </a:gradFill>
              </a:rPr>
              <a:t> </a:t>
            </a:r>
            <a:r>
              <a:rPr lang="en-US" sz="3200" dirty="0" smtClean="0">
                <a:gradFill>
                  <a:gsLst>
                    <a:gs pos="0">
                      <a:srgbClr val="FFFFFF"/>
                    </a:gs>
                    <a:gs pos="100000">
                      <a:srgbClr val="FFFFFF"/>
                    </a:gs>
                  </a:gsLst>
                  <a:lin ang="5400000" scaled="0"/>
                </a:gradFill>
              </a:rPr>
              <a:t>needed </a:t>
            </a:r>
            <a:r>
              <a:rPr lang="en-US" sz="3200" dirty="0">
                <a:gradFill>
                  <a:gsLst>
                    <a:gs pos="0">
                      <a:srgbClr val="FFFFFF"/>
                    </a:gs>
                    <a:gs pos="100000">
                      <a:srgbClr val="FFFFFF"/>
                    </a:gs>
                  </a:gsLst>
                  <a:lin ang="5400000" scaled="0"/>
                </a:gradFill>
              </a:rPr>
              <a:t>from the domain controller:</a:t>
            </a:r>
          </a:p>
          <a:p>
            <a:pPr marL="806458" lvl="2">
              <a:lnSpc>
                <a:spcPct val="100000"/>
              </a:lnSpc>
              <a:spcBef>
                <a:spcPts val="612"/>
              </a:spcBef>
            </a:pPr>
            <a:r>
              <a:rPr lang="en-US" sz="2800" dirty="0" smtClean="0">
                <a:gradFill>
                  <a:gsLst>
                    <a:gs pos="0">
                      <a:srgbClr val="FFFFFF"/>
                    </a:gs>
                    <a:gs pos="100000">
                      <a:srgbClr val="FFFFFF"/>
                    </a:gs>
                  </a:gsLst>
                  <a:lin ang="5400000" scaled="0"/>
                </a:gradFill>
              </a:rPr>
              <a:t>NTDS.DIT</a:t>
            </a:r>
            <a:endParaRPr lang="en-US" sz="2800" dirty="0">
              <a:gradFill>
                <a:gsLst>
                  <a:gs pos="0">
                    <a:srgbClr val="FFFFFF"/>
                  </a:gs>
                  <a:gs pos="100000">
                    <a:srgbClr val="FFFFFF"/>
                  </a:gs>
                </a:gsLst>
                <a:lin ang="5400000" scaled="0"/>
              </a:gradFill>
            </a:endParaRPr>
          </a:p>
          <a:p>
            <a:pPr marL="806458" lvl="2">
              <a:lnSpc>
                <a:spcPct val="100000"/>
              </a:lnSpc>
              <a:spcBef>
                <a:spcPts val="612"/>
              </a:spcBef>
            </a:pPr>
            <a:r>
              <a:rPr lang="en-US" sz="2800" dirty="0" smtClean="0">
                <a:gradFill>
                  <a:gsLst>
                    <a:gs pos="0">
                      <a:srgbClr val="FFFFFF"/>
                    </a:gs>
                    <a:gs pos="100000">
                      <a:srgbClr val="FFFFFF"/>
                    </a:gs>
                  </a:gsLst>
                  <a:lin ang="5400000" scaled="0"/>
                </a:gradFill>
              </a:rPr>
              <a:t>Registry </a:t>
            </a:r>
            <a:r>
              <a:rPr lang="en-US" sz="2800" dirty="0">
                <a:gradFill>
                  <a:gsLst>
                    <a:gs pos="0">
                      <a:srgbClr val="FFFFFF"/>
                    </a:gs>
                    <a:gs pos="100000">
                      <a:srgbClr val="FFFFFF"/>
                    </a:gs>
                  </a:gsLst>
                  <a:lin ang="5400000" scaled="0"/>
                </a:gradFill>
              </a:rPr>
              <a:t>hives (at least the SYSTEM hive)</a:t>
            </a:r>
          </a:p>
          <a:p>
            <a:pPr marL="7945" lvl="1" indent="0">
              <a:lnSpc>
                <a:spcPct val="100000"/>
              </a:lnSpc>
              <a:spcBef>
                <a:spcPts val="612"/>
              </a:spcBef>
              <a:buNone/>
            </a:pPr>
            <a:r>
              <a:rPr lang="pl-PL" sz="3200" dirty="0" smtClean="0">
                <a:gradFill>
                  <a:gsLst>
                    <a:gs pos="0">
                      <a:srgbClr val="FFFFFF"/>
                    </a:gs>
                    <a:gs pos="100000">
                      <a:srgbClr val="FFFFFF"/>
                    </a:gs>
                  </a:gsLst>
                  <a:lin ang="5400000" scaled="0"/>
                </a:gradFill>
              </a:rPr>
              <a:t>SAM, </a:t>
            </a:r>
            <a:r>
              <a:rPr lang="pl-PL" sz="3200" dirty="0" err="1" smtClean="0">
                <a:gradFill>
                  <a:gsLst>
                    <a:gs pos="0">
                      <a:srgbClr val="FFFFFF"/>
                    </a:gs>
                    <a:gs pos="100000">
                      <a:srgbClr val="FFFFFF"/>
                    </a:gs>
                  </a:gsLst>
                  <a:lin ang="5400000" scaled="0"/>
                </a:gradFill>
              </a:rPr>
              <a:t>ntds.dit</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are</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stored</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locally</a:t>
            </a:r>
            <a:r>
              <a:rPr lang="pl-PL" sz="3200" dirty="0" smtClean="0">
                <a:gradFill>
                  <a:gsLst>
                    <a:gs pos="0">
                      <a:srgbClr val="FFFFFF"/>
                    </a:gs>
                    <a:gs pos="100000">
                      <a:srgbClr val="FFFFFF"/>
                    </a:gs>
                  </a:gsLst>
                  <a:lin ang="5400000" scaled="0"/>
                </a:gradFill>
              </a:rPr>
              <a:t> on the </a:t>
            </a:r>
            <a:r>
              <a:rPr lang="pl-PL" sz="3200" dirty="0" err="1" smtClean="0">
                <a:gradFill>
                  <a:gsLst>
                    <a:gs pos="0">
                      <a:srgbClr val="FFFFFF"/>
                    </a:gs>
                    <a:gs pos="100000">
                      <a:srgbClr val="FFFFFF"/>
                    </a:gs>
                  </a:gsLst>
                  <a:lin ang="5400000" scaled="0"/>
                </a:gradFill>
              </a:rPr>
              <a:t>server’s</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drive</a:t>
            </a:r>
            <a:endParaRPr lang="en-US" sz="3200" dirty="0">
              <a:gradFill>
                <a:gsLst>
                  <a:gs pos="0">
                    <a:srgbClr val="FFFFFF"/>
                  </a:gs>
                  <a:gs pos="100000">
                    <a:srgbClr val="FFFFFF"/>
                  </a:gs>
                </a:gsLst>
                <a:lin ang="5400000" scaled="0"/>
              </a:gradFill>
            </a:endParaRPr>
          </a:p>
          <a:p>
            <a:pPr marL="7945" lvl="1" indent="0">
              <a:lnSpc>
                <a:spcPct val="100000"/>
              </a:lnSpc>
              <a:spcBef>
                <a:spcPts val="612"/>
              </a:spcBef>
              <a:buNone/>
            </a:pPr>
            <a:r>
              <a:rPr lang="pl-PL" sz="3200" dirty="0" err="1" smtClean="0">
                <a:gradFill>
                  <a:gsLst>
                    <a:gs pos="0">
                      <a:srgbClr val="FFFFFF"/>
                    </a:gs>
                    <a:gs pos="100000">
                      <a:srgbClr val="FFFFFF"/>
                    </a:gs>
                  </a:gsLst>
                  <a:lin ang="5400000" scaled="0"/>
                </a:gradFill>
              </a:rPr>
              <a:t>They</a:t>
            </a:r>
            <a:r>
              <a:rPr lang="pl-PL" sz="3200" dirty="0" smtClean="0">
                <a:gradFill>
                  <a:gsLst>
                    <a:gs pos="0">
                      <a:srgbClr val="FFFFFF"/>
                    </a:gs>
                    <a:gs pos="100000">
                      <a:srgbClr val="FFFFFF"/>
                    </a:gs>
                  </a:gsLst>
                  <a:lin ang="5400000" scaled="0"/>
                </a:gradFill>
              </a:rPr>
              <a:t> </a:t>
            </a:r>
            <a:r>
              <a:rPr lang="pl-PL" sz="3200" b="1" dirty="0" smtClean="0">
                <a:gradFill>
                  <a:gsLst>
                    <a:gs pos="0">
                      <a:srgbClr val="FFFFFF"/>
                    </a:gs>
                    <a:gs pos="100000">
                      <a:srgbClr val="FFFFFF"/>
                    </a:gs>
                  </a:gsLst>
                  <a:lin ang="5400000" scaled="0"/>
                </a:gradFill>
              </a:rPr>
              <a:t>do not </a:t>
            </a:r>
            <a:r>
              <a:rPr lang="pl-PL" sz="3200" dirty="0" err="1" smtClean="0">
                <a:gradFill>
                  <a:gsLst>
                    <a:gs pos="0">
                      <a:srgbClr val="FFFFFF"/>
                    </a:gs>
                    <a:gs pos="100000">
                      <a:srgbClr val="FFFFFF"/>
                    </a:gs>
                  </a:gsLst>
                  <a:lin ang="5400000" scaled="0"/>
                </a:gradFill>
              </a:rPr>
              <a:t>contain</a:t>
            </a:r>
            <a:r>
              <a:rPr lang="pl-PL" sz="3200" dirty="0" smtClean="0">
                <a:gradFill>
                  <a:gsLst>
                    <a:gs pos="0">
                      <a:srgbClr val="FFFFFF"/>
                    </a:gs>
                    <a:gs pos="100000">
                      <a:srgbClr val="FFFFFF"/>
                    </a:gs>
                  </a:gsLst>
                  <a:lin ang="5400000" scaled="0"/>
                </a:gradFill>
              </a:rPr>
              <a:t> </a:t>
            </a:r>
            <a:r>
              <a:rPr lang="pl-PL" sz="3200" dirty="0" err="1" smtClean="0">
                <a:gradFill>
                  <a:gsLst>
                    <a:gs pos="0">
                      <a:srgbClr val="FFFFFF"/>
                    </a:gs>
                    <a:gs pos="100000">
                      <a:srgbClr val="FFFFFF"/>
                    </a:gs>
                  </a:gsLst>
                  <a:lin ang="5400000" scaled="0"/>
                </a:gradFill>
              </a:rPr>
              <a:t>passwords</a:t>
            </a:r>
            <a:endParaRPr lang="en-US" sz="3200" dirty="0">
              <a:gradFill>
                <a:gsLst>
                  <a:gs pos="0">
                    <a:srgbClr val="FFFFFF"/>
                  </a:gs>
                  <a:gs pos="100000">
                    <a:srgbClr val="FFFFFF"/>
                  </a:gs>
                </a:gsLst>
                <a:lin ang="5400000" scaled="0"/>
              </a:gradFill>
            </a:endParaRPr>
          </a:p>
        </p:txBody>
      </p:sp>
      <p:sp useBgFill="1">
        <p:nvSpPr>
          <p:cNvPr id="6" name="Rectangle 5"/>
          <p:cNvSpPr/>
          <p:nvPr/>
        </p:nvSpPr>
        <p:spPr bwMode="auto">
          <a:xfrm>
            <a:off x="0" y="5249917"/>
            <a:ext cx="756745" cy="174460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7589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CPAU: Information</a:t>
            </a:r>
            <a:endParaRPr lang="en-US" dirty="0"/>
          </a:p>
        </p:txBody>
      </p:sp>
      <p:grpSp>
        <p:nvGrpSpPr>
          <p:cNvPr id="5" name="Group 4"/>
          <p:cNvGrpSpPr/>
          <p:nvPr>
            <p:custDataLst>
              <p:tags r:id="rId1"/>
            </p:custDataLst>
          </p:nvPr>
        </p:nvGrpSpPr>
        <p:grpSpPr>
          <a:xfrm>
            <a:off x="529661" y="1475865"/>
            <a:ext cx="11105290" cy="791847"/>
            <a:chOff x="519114" y="1447058"/>
            <a:chExt cx="10884147" cy="776391"/>
          </a:xfrm>
        </p:grpSpPr>
        <p:sp>
          <p:nvSpPr>
            <p:cNvPr id="6" name="Rectangle 5"/>
            <p:cNvSpPr/>
            <p:nvPr/>
          </p:nvSpPr>
          <p:spPr bwMode="auto">
            <a:xfrm>
              <a:off x="519114" y="1447058"/>
              <a:ext cx="10884147" cy="77639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8"/>
              </p:custDataLst>
            </p:nvPr>
          </p:nvSpPr>
          <p:spPr>
            <a:xfrm>
              <a:off x="584143" y="1518395"/>
              <a:ext cx="6090938"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dirty="0" smtClean="0">
                  <a:gradFill>
                    <a:gsLst>
                      <a:gs pos="0">
                        <a:srgbClr val="FFFFFF"/>
                      </a:gs>
                      <a:gs pos="99000">
                        <a:srgbClr val="FFFFFF"/>
                      </a:gs>
                    </a:gsLst>
                    <a:lin ang="5400000" scaled="1"/>
                  </a:gradFill>
                </a:rPr>
                <a:t>Created by and found on:</a:t>
              </a:r>
              <a:endParaRPr lang="en-US" sz="3200" dirty="0">
                <a:gradFill>
                  <a:gsLst>
                    <a:gs pos="0">
                      <a:srgbClr val="FFFFFF"/>
                    </a:gs>
                    <a:gs pos="99000">
                      <a:srgbClr val="FFFFFF"/>
                    </a:gs>
                  </a:gsLst>
                  <a:lin ang="5400000" scaled="1"/>
                </a:gradFill>
              </a:endParaRPr>
            </a:p>
          </p:txBody>
        </p:sp>
      </p:grpSp>
      <p:sp>
        <p:nvSpPr>
          <p:cNvPr id="9" name="Rectangle 8"/>
          <p:cNvSpPr/>
          <p:nvPr/>
        </p:nvSpPr>
        <p:spPr>
          <a:xfrm>
            <a:off x="1236050" y="2361765"/>
            <a:ext cx="6142211" cy="523220"/>
          </a:xfrm>
          <a:prstGeom prst="rect">
            <a:avLst/>
          </a:prstGeom>
        </p:spPr>
        <p:txBody>
          <a:bodyPr wrap="square">
            <a:spAutoFit/>
          </a:bodyPr>
          <a:lstStyle/>
          <a:p>
            <a:pPr marL="16194" lvl="1">
              <a:spcBef>
                <a:spcPts val="612"/>
              </a:spcBef>
              <a:buSzPct val="90000"/>
            </a:pPr>
            <a:r>
              <a:rPr lang="en-US" sz="2800" dirty="0" smtClean="0">
                <a:gradFill>
                  <a:gsLst>
                    <a:gs pos="0">
                      <a:srgbClr val="FFFFFF"/>
                    </a:gs>
                    <a:gs pos="99000">
                      <a:srgbClr val="FFFFFF"/>
                    </a:gs>
                  </a:gsLst>
                  <a:lin ang="5400000" scaled="1"/>
                </a:gradFill>
              </a:rPr>
              <a:t>http://www.joeware.net/freetools/</a:t>
            </a:r>
            <a:endParaRPr lang="en-US" sz="2800" dirty="0">
              <a:gradFill>
                <a:gsLst>
                  <a:gs pos="0">
                    <a:srgbClr val="FFFFFF"/>
                  </a:gs>
                  <a:gs pos="99000">
                    <a:srgbClr val="FFFFFF"/>
                  </a:gs>
                </a:gsLst>
                <a:lin ang="5400000" scaled="1"/>
              </a:gradFill>
            </a:endParaRPr>
          </a:p>
        </p:txBody>
      </p:sp>
      <p:grpSp>
        <p:nvGrpSpPr>
          <p:cNvPr id="15" name="Group 14"/>
          <p:cNvGrpSpPr/>
          <p:nvPr>
            <p:custDataLst>
              <p:tags r:id="rId2"/>
            </p:custDataLst>
          </p:nvPr>
        </p:nvGrpSpPr>
        <p:grpSpPr>
          <a:xfrm>
            <a:off x="529660" y="3072640"/>
            <a:ext cx="11105291" cy="791847"/>
            <a:chOff x="519113" y="1447058"/>
            <a:chExt cx="10884148" cy="776391"/>
          </a:xfrm>
        </p:grpSpPr>
        <p:sp>
          <p:nvSpPr>
            <p:cNvPr id="16" name="Rectangle 15"/>
            <p:cNvSpPr/>
            <p:nvPr/>
          </p:nvSpPr>
          <p:spPr bwMode="auto">
            <a:xfrm>
              <a:off x="519113" y="1447058"/>
              <a:ext cx="10884148"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7"/>
              </p:custDataLst>
            </p:nvPr>
          </p:nvSpPr>
          <p:spPr>
            <a:xfrm>
              <a:off x="584143" y="1518395"/>
              <a:ext cx="6647194"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dirty="0" smtClean="0">
                  <a:gradFill>
                    <a:gsLst>
                      <a:gs pos="0">
                        <a:srgbClr val="FFFFFF"/>
                      </a:gs>
                      <a:gs pos="99000">
                        <a:srgbClr val="FFFFFF"/>
                      </a:gs>
                    </a:gsLst>
                    <a:lin ang="5400000" scaled="1"/>
                  </a:gradFill>
                </a:rPr>
                <a:t>Used by administrators by years</a:t>
              </a:r>
              <a:endParaRPr lang="en-US" sz="3200" dirty="0">
                <a:gradFill>
                  <a:gsLst>
                    <a:gs pos="0">
                      <a:srgbClr val="FFFFFF"/>
                    </a:gs>
                    <a:gs pos="99000">
                      <a:srgbClr val="FFFFFF"/>
                    </a:gs>
                  </a:gsLst>
                  <a:lin ang="5400000" scaled="1"/>
                </a:gradFill>
              </a:endParaRPr>
            </a:p>
          </p:txBody>
        </p:sp>
      </p:grpSp>
      <p:grpSp>
        <p:nvGrpSpPr>
          <p:cNvPr id="18" name="Group 17"/>
          <p:cNvGrpSpPr/>
          <p:nvPr>
            <p:custDataLst>
              <p:tags r:id="rId3"/>
            </p:custDataLst>
          </p:nvPr>
        </p:nvGrpSpPr>
        <p:grpSpPr>
          <a:xfrm>
            <a:off x="529659" y="4150365"/>
            <a:ext cx="11105292" cy="791847"/>
            <a:chOff x="519113" y="1447058"/>
            <a:chExt cx="10884149" cy="776391"/>
          </a:xfrm>
        </p:grpSpPr>
        <p:sp>
          <p:nvSpPr>
            <p:cNvPr id="19" name="Rectangle 18"/>
            <p:cNvSpPr/>
            <p:nvPr/>
          </p:nvSpPr>
          <p:spPr bwMode="auto">
            <a:xfrm>
              <a:off x="519113" y="1447058"/>
              <a:ext cx="10884149"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custDataLst>
                <p:tags r:id="rId6"/>
              </p:custDataLst>
            </p:nvPr>
          </p:nvSpPr>
          <p:spPr>
            <a:xfrm>
              <a:off x="584143" y="1518395"/>
              <a:ext cx="7636096"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dirty="0" smtClean="0">
                  <a:gradFill>
                    <a:gsLst>
                      <a:gs pos="0">
                        <a:srgbClr val="FFFFFF"/>
                      </a:gs>
                      <a:gs pos="99000">
                        <a:srgbClr val="FFFFFF"/>
                      </a:gs>
                    </a:gsLst>
                    <a:lin ang="5400000" scaled="1"/>
                  </a:gradFill>
                </a:rPr>
                <a:t>Unofficially this is a </a:t>
              </a:r>
              <a:r>
                <a:rPr lang="en-US" sz="3200" i="1" dirty="0" err="1" smtClean="0">
                  <a:gradFill>
                    <a:gsLst>
                      <a:gs pos="0">
                        <a:srgbClr val="FFFFFF"/>
                      </a:gs>
                      <a:gs pos="99000">
                        <a:srgbClr val="FFFFFF"/>
                      </a:gs>
                    </a:gsLst>
                    <a:lin ang="5400000" scaled="1"/>
                  </a:gradFill>
                </a:rPr>
                <a:t>runas</a:t>
              </a:r>
              <a:r>
                <a:rPr lang="en-US" sz="3200" dirty="0" smtClean="0">
                  <a:gradFill>
                    <a:gsLst>
                      <a:gs pos="0">
                        <a:srgbClr val="FFFFFF"/>
                      </a:gs>
                      <a:gs pos="99000">
                        <a:srgbClr val="FFFFFF"/>
                      </a:gs>
                    </a:gsLst>
                    <a:lin ang="5400000" scaled="1"/>
                  </a:gradFill>
                </a:rPr>
                <a:t> replacement</a:t>
              </a:r>
              <a:endParaRPr lang="en-US" sz="3200" dirty="0">
                <a:gradFill>
                  <a:gsLst>
                    <a:gs pos="0">
                      <a:srgbClr val="FFFFFF"/>
                    </a:gs>
                    <a:gs pos="99000">
                      <a:srgbClr val="FFFFFF"/>
                    </a:gs>
                  </a:gsLst>
                  <a:lin ang="5400000" scaled="1"/>
                </a:gradFill>
              </a:endParaRPr>
            </a:p>
          </p:txBody>
        </p:sp>
      </p:grpSp>
      <p:grpSp>
        <p:nvGrpSpPr>
          <p:cNvPr id="21" name="Group 20"/>
          <p:cNvGrpSpPr/>
          <p:nvPr>
            <p:custDataLst>
              <p:tags r:id="rId4"/>
            </p:custDataLst>
          </p:nvPr>
        </p:nvGrpSpPr>
        <p:grpSpPr>
          <a:xfrm>
            <a:off x="529658" y="5228090"/>
            <a:ext cx="11105293" cy="791847"/>
            <a:chOff x="519113" y="1447058"/>
            <a:chExt cx="10884150" cy="776391"/>
          </a:xfrm>
        </p:grpSpPr>
        <p:sp>
          <p:nvSpPr>
            <p:cNvPr id="22" name="Rectangle 21"/>
            <p:cNvSpPr/>
            <p:nvPr/>
          </p:nvSpPr>
          <p:spPr bwMode="auto">
            <a:xfrm>
              <a:off x="519113" y="1447058"/>
              <a:ext cx="10884150" cy="77639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3" name="TextBox 22"/>
            <p:cNvSpPr txBox="1"/>
            <p:nvPr>
              <p:custDataLst>
                <p:tags r:id="rId5"/>
              </p:custDataLst>
            </p:nvPr>
          </p:nvSpPr>
          <p:spPr>
            <a:xfrm>
              <a:off x="584143" y="1518395"/>
              <a:ext cx="7759707"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1"/>
                </a:buBlip>
              </a:pPr>
              <a:r>
                <a:rPr lang="en-US" sz="3200" dirty="0" smtClean="0">
                  <a:gradFill>
                    <a:gsLst>
                      <a:gs pos="0">
                        <a:srgbClr val="FFFFFF"/>
                      </a:gs>
                      <a:gs pos="99000">
                        <a:srgbClr val="FFFFFF"/>
                      </a:gs>
                    </a:gsLst>
                    <a:lin ang="5400000" scaled="1"/>
                  </a:gradFill>
                </a:rPr>
                <a:t>Allows to create job files, that encodes:</a:t>
              </a:r>
              <a:endParaRPr lang="en-US" sz="3200" dirty="0">
                <a:gradFill>
                  <a:gsLst>
                    <a:gs pos="0">
                      <a:srgbClr val="FFFFFF"/>
                    </a:gs>
                    <a:gs pos="99000">
                      <a:srgbClr val="FFFFFF"/>
                    </a:gs>
                  </a:gsLst>
                  <a:lin ang="5400000" scaled="1"/>
                </a:gradFill>
              </a:endParaRPr>
            </a:p>
          </p:txBody>
        </p:sp>
      </p:grpSp>
      <p:sp>
        <p:nvSpPr>
          <p:cNvPr id="24" name="Rectangle 23"/>
          <p:cNvSpPr/>
          <p:nvPr/>
        </p:nvSpPr>
        <p:spPr>
          <a:xfrm>
            <a:off x="1236048" y="6113990"/>
            <a:ext cx="10840338" cy="461665"/>
          </a:xfrm>
          <a:prstGeom prst="rect">
            <a:avLst/>
          </a:prstGeom>
        </p:spPr>
        <p:txBody>
          <a:bodyPr wrap="square">
            <a:spAutoFit/>
          </a:bodyPr>
          <a:lstStyle/>
          <a:p>
            <a:pPr marL="16194" lvl="1">
              <a:spcBef>
                <a:spcPts val="612"/>
              </a:spcBef>
              <a:buSzPct val="90000"/>
            </a:pPr>
            <a:r>
              <a:rPr lang="en-US" sz="2400" dirty="0" smtClean="0">
                <a:gradFill>
                  <a:gsLst>
                    <a:gs pos="0">
                      <a:srgbClr val="FFFFFF"/>
                    </a:gs>
                    <a:gs pos="99000">
                      <a:srgbClr val="FFFFFF"/>
                    </a:gs>
                  </a:gsLst>
                  <a:lin ang="5400000" scaled="1"/>
                </a:gradFill>
              </a:rPr>
              <a:t>ID, password and command line in a file</a:t>
            </a:r>
            <a:r>
              <a:rPr lang="en-US" sz="2400" dirty="0">
                <a:gradFill>
                  <a:gsLst>
                    <a:gs pos="0">
                      <a:srgbClr val="FFFFFF"/>
                    </a:gs>
                    <a:gs pos="99000">
                      <a:srgbClr val="FFFFFF"/>
                    </a:gs>
                  </a:gsLst>
                  <a:lin ang="5400000" scaled="1"/>
                </a:gradFill>
              </a:rPr>
              <a:t> </a:t>
            </a:r>
            <a:r>
              <a:rPr lang="en-US" sz="2400" dirty="0" smtClean="0">
                <a:gradFill>
                  <a:gsLst>
                    <a:gs pos="0">
                      <a:srgbClr val="FFFFFF"/>
                    </a:gs>
                    <a:gs pos="99000">
                      <a:srgbClr val="FFFFFF"/>
                    </a:gs>
                  </a:gsLst>
                  <a:lin ang="5400000" scaled="1"/>
                </a:gradFill>
              </a:rPr>
              <a:t>so it can be used by normal users</a:t>
            </a:r>
          </a:p>
        </p:txBody>
      </p:sp>
      <p:sp useBgFill="1">
        <p:nvSpPr>
          <p:cNvPr id="10" name="Rectangle 9"/>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3456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decel="10000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0-#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decel="10000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75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1951939904"/>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29733"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pl-PL" dirty="0" smtClean="0"/>
              <a:t>CPAU: </a:t>
            </a:r>
            <a:r>
              <a:rPr lang="pl-PL" dirty="0" err="1" smtClean="0"/>
              <a:t>Getting</a:t>
            </a:r>
            <a:r>
              <a:rPr lang="pl-PL" dirty="0" smtClean="0"/>
              <a:t> the </a:t>
            </a:r>
            <a:r>
              <a:rPr lang="pl-PL" dirty="0" err="1" smtClean="0"/>
              <a:t>Password</a:t>
            </a:r>
            <a:endParaRPr lang="en-US" sz="4800" dirty="0"/>
          </a:p>
        </p:txBody>
      </p:sp>
      <p:sp>
        <p:nvSpPr>
          <p:cNvPr id="14" name="TextBox 13"/>
          <p:cNvSpPr txBox="1"/>
          <p:nvPr>
            <p:custDataLst>
              <p:tags r:id="rId4"/>
            </p:custDataLst>
          </p:nvPr>
        </p:nvSpPr>
        <p:spPr>
          <a:xfrm>
            <a:off x="596011" y="6226365"/>
            <a:ext cx="11242833" cy="596416"/>
          </a:xfrm>
          <a:prstGeom prst="rect">
            <a:avLst/>
          </a:prstGeom>
          <a:noFill/>
        </p:spPr>
        <p:txBody>
          <a:bodyPr wrap="square" lIns="186556" tIns="46639" rIns="93278" bIns="46639" rtlCol="0">
            <a:spAutoFit/>
          </a:bodyPr>
          <a:lstStyle/>
          <a:p>
            <a:pPr algn="ctr">
              <a:buSzPct val="90000"/>
            </a:pPr>
            <a:r>
              <a:rPr lang="en-US" sz="3300" spc="-153" dirty="0">
                <a:gradFill>
                  <a:gsLst>
                    <a:gs pos="0">
                      <a:srgbClr val="FFFFFF"/>
                    </a:gs>
                    <a:gs pos="100000">
                      <a:srgbClr val="FFFFFF"/>
                    </a:gs>
                  </a:gsLst>
                  <a:lin ang="5400000" scaled="0"/>
                </a:gradFill>
                <a:latin typeface="Segoe UI Semibold" pitchFamily="34" charset="0"/>
              </a:rPr>
              <a:t>New Security Motto: </a:t>
            </a:r>
            <a:r>
              <a:rPr lang="pl-PL" sz="3300" spc="-153" dirty="0">
                <a:gradFill>
                  <a:gsLst>
                    <a:gs pos="0">
                      <a:srgbClr val="FFFFFF"/>
                    </a:gs>
                    <a:gs pos="100000">
                      <a:srgbClr val="FFFFFF"/>
                    </a:gs>
                  </a:gsLst>
                  <a:lin ang="5400000" scaled="0"/>
                </a:gradFill>
                <a:latin typeface="Segoe UI Semibold" pitchFamily="34" charset="0"/>
              </a:rPr>
              <a:t> </a:t>
            </a:r>
            <a:r>
              <a:rPr lang="pl-PL" sz="3300" spc="-153" dirty="0" err="1" smtClean="0">
                <a:gradFill>
                  <a:gsLst>
                    <a:gs pos="0">
                      <a:srgbClr val="FFFFFF"/>
                    </a:gs>
                    <a:gs pos="100000">
                      <a:srgbClr val="FFFFFF"/>
                    </a:gs>
                  </a:gsLst>
                  <a:lin ang="5400000" scaled="0"/>
                </a:gradFill>
                <a:latin typeface="Segoe UI Semibold" pitchFamily="34" charset="0"/>
              </a:rPr>
              <a:t>Know</a:t>
            </a:r>
            <a:r>
              <a:rPr lang="pl-PL" sz="3300" spc="-153" dirty="0" smtClean="0">
                <a:gradFill>
                  <a:gsLst>
                    <a:gs pos="0">
                      <a:srgbClr val="FFFFFF"/>
                    </a:gs>
                    <a:gs pos="100000">
                      <a:srgbClr val="FFFFFF"/>
                    </a:gs>
                  </a:gsLst>
                  <a:lin ang="5400000" scaled="0"/>
                </a:gradFill>
                <a:latin typeface="Segoe UI Semibold" pitchFamily="34" charset="0"/>
              </a:rPr>
              <a:t> </a:t>
            </a:r>
            <a:r>
              <a:rPr lang="pl-PL" sz="3300" spc="-153" dirty="0" err="1" smtClean="0">
                <a:gradFill>
                  <a:gsLst>
                    <a:gs pos="0">
                      <a:srgbClr val="FFFFFF"/>
                    </a:gs>
                    <a:gs pos="100000">
                      <a:srgbClr val="FFFFFF"/>
                    </a:gs>
                  </a:gsLst>
                  <a:lin ang="5400000" scaled="0"/>
                </a:gradFill>
                <a:latin typeface="Segoe UI Semibold" pitchFamily="34" charset="0"/>
              </a:rPr>
              <a:t>how</a:t>
            </a:r>
            <a:r>
              <a:rPr lang="pl-PL" sz="3300" spc="-153" dirty="0" smtClean="0">
                <a:gradFill>
                  <a:gsLst>
                    <a:gs pos="0">
                      <a:srgbClr val="FFFFFF"/>
                    </a:gs>
                    <a:gs pos="100000">
                      <a:srgbClr val="FFFFFF"/>
                    </a:gs>
                  </a:gsLst>
                  <a:lin ang="5400000" scaled="0"/>
                </a:gradFill>
                <a:latin typeface="Segoe UI Semibold" pitchFamily="34" charset="0"/>
              </a:rPr>
              <a:t> </a:t>
            </a:r>
            <a:r>
              <a:rPr lang="pl-PL" sz="3300" spc="-153" dirty="0" err="1" smtClean="0">
                <a:gradFill>
                  <a:gsLst>
                    <a:gs pos="0">
                      <a:srgbClr val="FFFFFF"/>
                    </a:gs>
                    <a:gs pos="100000">
                      <a:srgbClr val="FFFFFF"/>
                    </a:gs>
                  </a:gsLst>
                  <a:lin ang="5400000" scaled="0"/>
                </a:gradFill>
                <a:latin typeface="Segoe UI Semibold" pitchFamily="34" charset="0"/>
              </a:rPr>
              <a:t>your</a:t>
            </a:r>
            <a:r>
              <a:rPr lang="pl-PL" sz="3300" spc="-153" dirty="0" smtClean="0">
                <a:gradFill>
                  <a:gsLst>
                    <a:gs pos="0">
                      <a:srgbClr val="FFFFFF"/>
                    </a:gs>
                    <a:gs pos="100000">
                      <a:srgbClr val="FFFFFF"/>
                    </a:gs>
                  </a:gsLst>
                  <a:lin ang="5400000" scaled="0"/>
                </a:gradFill>
                <a:latin typeface="Segoe UI Semibold" pitchFamily="34" charset="0"/>
              </a:rPr>
              <a:t> </a:t>
            </a:r>
            <a:r>
              <a:rPr lang="pl-PL" sz="3300" spc="-153" dirty="0" err="1" smtClean="0">
                <a:gradFill>
                  <a:gsLst>
                    <a:gs pos="0">
                      <a:srgbClr val="FFFFFF"/>
                    </a:gs>
                    <a:gs pos="100000">
                      <a:srgbClr val="FFFFFF"/>
                    </a:gs>
                  </a:gsLst>
                  <a:lin ang="5400000" scaled="0"/>
                </a:gradFill>
                <a:latin typeface="Segoe UI Semibold" pitchFamily="34" charset="0"/>
              </a:rPr>
              <a:t>app</a:t>
            </a:r>
            <a:r>
              <a:rPr lang="pl-PL" sz="3300" spc="-153" dirty="0" smtClean="0">
                <a:gradFill>
                  <a:gsLst>
                    <a:gs pos="0">
                      <a:srgbClr val="FFFFFF"/>
                    </a:gs>
                    <a:gs pos="100000">
                      <a:srgbClr val="FFFFFF"/>
                    </a:gs>
                  </a:gsLst>
                  <a:lin ang="5400000" scaled="0"/>
                </a:gradFill>
                <a:latin typeface="Segoe UI Semibold" pitchFamily="34" charset="0"/>
              </a:rPr>
              <a:t> </a:t>
            </a:r>
            <a:r>
              <a:rPr lang="pl-PL" sz="3300" spc="-153" dirty="0" err="1" smtClean="0">
                <a:gradFill>
                  <a:gsLst>
                    <a:gs pos="0">
                      <a:srgbClr val="FFFFFF"/>
                    </a:gs>
                    <a:gs pos="100000">
                      <a:srgbClr val="FFFFFF"/>
                    </a:gs>
                  </a:gsLst>
                  <a:lin ang="5400000" scaled="0"/>
                </a:gradFill>
                <a:latin typeface="Segoe UI Semibold" pitchFamily="34" charset="0"/>
              </a:rPr>
              <a:t>works</a:t>
            </a:r>
            <a:r>
              <a:rPr lang="pl-PL" sz="3300" spc="-153" dirty="0" smtClean="0">
                <a:gradFill>
                  <a:gsLst>
                    <a:gs pos="0">
                      <a:srgbClr val="FFFFFF"/>
                    </a:gs>
                    <a:gs pos="100000">
                      <a:srgbClr val="FFFFFF"/>
                    </a:gs>
                  </a:gsLst>
                  <a:lin ang="5400000" scaled="0"/>
                </a:gradFill>
                <a:latin typeface="Segoe UI Semibold" pitchFamily="34" charset="0"/>
              </a:rPr>
              <a:t>!</a:t>
            </a:r>
            <a:endParaRPr lang="en-US" sz="3300" spc="-153" dirty="0">
              <a:gradFill>
                <a:gsLst>
                  <a:gs pos="0">
                    <a:srgbClr val="FFFFFF"/>
                  </a:gs>
                  <a:gs pos="100000">
                    <a:srgbClr val="FFFFFF"/>
                  </a:gs>
                </a:gsLst>
                <a:lin ang="5400000" scaled="0"/>
              </a:gradFill>
              <a:latin typeface="Segoe UI Semibold" pitchFamily="34" charset="0"/>
            </a:endParaRPr>
          </a:p>
        </p:txBody>
      </p:sp>
      <p:grpSp>
        <p:nvGrpSpPr>
          <p:cNvPr id="15" name="Group 14"/>
          <p:cNvGrpSpPr/>
          <p:nvPr>
            <p:custDataLst>
              <p:tags r:id="rId5"/>
            </p:custDataLst>
          </p:nvPr>
        </p:nvGrpSpPr>
        <p:grpSpPr>
          <a:xfrm>
            <a:off x="529660" y="1475865"/>
            <a:ext cx="11546725" cy="791847"/>
            <a:chOff x="519113" y="1447058"/>
            <a:chExt cx="11316792" cy="776391"/>
          </a:xfrm>
        </p:grpSpPr>
        <p:sp>
          <p:nvSpPr>
            <p:cNvPr id="16" name="Rectangle 15"/>
            <p:cNvSpPr/>
            <p:nvPr/>
          </p:nvSpPr>
          <p:spPr bwMode="auto">
            <a:xfrm>
              <a:off x="519113" y="1447058"/>
              <a:ext cx="11316792"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7" name="TextBox 16"/>
            <p:cNvSpPr txBox="1"/>
            <p:nvPr>
              <p:custDataLst>
                <p:tags r:id="rId10"/>
              </p:custDataLst>
            </p:nvPr>
          </p:nvSpPr>
          <p:spPr>
            <a:xfrm>
              <a:off x="584143" y="1518395"/>
              <a:ext cx="7790610"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5"/>
                </a:buBlip>
              </a:pPr>
              <a:r>
                <a:rPr lang="en-US" sz="3200" dirty="0" smtClean="0">
                  <a:gradFill>
                    <a:gsLst>
                      <a:gs pos="0">
                        <a:srgbClr val="FFFFFF"/>
                      </a:gs>
                      <a:gs pos="99000">
                        <a:srgbClr val="FFFFFF"/>
                      </a:gs>
                    </a:gsLst>
                    <a:lin ang="5400000" scaled="1"/>
                  </a:gradFill>
                </a:rPr>
                <a:t>Wait for the application to react</a:t>
              </a:r>
              <a:endParaRPr lang="en-US" sz="3200" dirty="0">
                <a:gradFill>
                  <a:gsLst>
                    <a:gs pos="0">
                      <a:srgbClr val="FFFFFF"/>
                    </a:gs>
                    <a:gs pos="99000">
                      <a:srgbClr val="FFFFFF"/>
                    </a:gs>
                  </a:gsLst>
                  <a:lin ang="5400000" scaled="1"/>
                </a:gradFill>
              </a:endParaRPr>
            </a:p>
          </p:txBody>
        </p:sp>
      </p:grpSp>
      <p:sp>
        <p:nvSpPr>
          <p:cNvPr id="18" name="Rectangle 17"/>
          <p:cNvSpPr/>
          <p:nvPr/>
        </p:nvSpPr>
        <p:spPr>
          <a:xfrm>
            <a:off x="1236050" y="2361765"/>
            <a:ext cx="10840336" cy="461665"/>
          </a:xfrm>
          <a:prstGeom prst="rect">
            <a:avLst/>
          </a:prstGeom>
        </p:spPr>
        <p:txBody>
          <a:bodyPr wrap="square">
            <a:spAutoFit/>
          </a:bodyPr>
          <a:lstStyle/>
          <a:p>
            <a:pPr marL="16194" lvl="1">
              <a:spcBef>
                <a:spcPts val="612"/>
              </a:spcBef>
              <a:buSzPct val="90000"/>
            </a:pPr>
            <a:r>
              <a:rPr lang="en-US" sz="2400" dirty="0" smtClean="0">
                <a:gradFill>
                  <a:gsLst>
                    <a:gs pos="0">
                      <a:srgbClr val="FFFFFF"/>
                    </a:gs>
                    <a:gs pos="99000">
                      <a:srgbClr val="FFFFFF"/>
                    </a:gs>
                  </a:gsLst>
                  <a:lin ang="5400000" scaled="1"/>
                </a:gradFill>
              </a:rPr>
              <a:t>Whatever the cryptography is used, let’s allow application to use the password </a:t>
            </a:r>
            <a:endParaRPr lang="en-US" sz="2400" dirty="0">
              <a:gradFill>
                <a:gsLst>
                  <a:gs pos="0">
                    <a:srgbClr val="FFFFFF"/>
                  </a:gs>
                  <a:gs pos="99000">
                    <a:srgbClr val="FFFFFF"/>
                  </a:gs>
                </a:gsLst>
                <a:lin ang="5400000" scaled="1"/>
              </a:gradFill>
            </a:endParaRPr>
          </a:p>
        </p:txBody>
      </p:sp>
      <p:grpSp>
        <p:nvGrpSpPr>
          <p:cNvPr id="20" name="Group 19"/>
          <p:cNvGrpSpPr/>
          <p:nvPr>
            <p:custDataLst>
              <p:tags r:id="rId6"/>
            </p:custDataLst>
          </p:nvPr>
        </p:nvGrpSpPr>
        <p:grpSpPr>
          <a:xfrm>
            <a:off x="529659" y="2990906"/>
            <a:ext cx="11546725" cy="791847"/>
            <a:chOff x="519113" y="1447058"/>
            <a:chExt cx="11316792" cy="776391"/>
          </a:xfrm>
        </p:grpSpPr>
        <p:sp>
          <p:nvSpPr>
            <p:cNvPr id="21" name="Rectangle 20"/>
            <p:cNvSpPr/>
            <p:nvPr/>
          </p:nvSpPr>
          <p:spPr bwMode="auto">
            <a:xfrm>
              <a:off x="519113" y="1447058"/>
              <a:ext cx="11316792" cy="776391"/>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2" name="TextBox 21"/>
            <p:cNvSpPr txBox="1"/>
            <p:nvPr>
              <p:custDataLst>
                <p:tags r:id="rId9"/>
              </p:custDataLst>
            </p:nvPr>
          </p:nvSpPr>
          <p:spPr>
            <a:xfrm>
              <a:off x="584143" y="1518395"/>
              <a:ext cx="7790610"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5"/>
                </a:buBlip>
              </a:pPr>
              <a:r>
                <a:rPr lang="en-US" sz="3200" dirty="0" smtClean="0">
                  <a:gradFill>
                    <a:gsLst>
                      <a:gs pos="0">
                        <a:srgbClr val="FFFFFF"/>
                      </a:gs>
                      <a:gs pos="99000">
                        <a:srgbClr val="FFFFFF"/>
                      </a:gs>
                    </a:gsLst>
                    <a:lin ang="5400000" scaled="1"/>
                  </a:gradFill>
                </a:rPr>
                <a:t>Wait for password to go out</a:t>
              </a:r>
              <a:endParaRPr lang="en-US" sz="3200" dirty="0">
                <a:gradFill>
                  <a:gsLst>
                    <a:gs pos="0">
                      <a:srgbClr val="FFFFFF"/>
                    </a:gs>
                    <a:gs pos="99000">
                      <a:srgbClr val="FFFFFF"/>
                    </a:gs>
                  </a:gsLst>
                  <a:lin ang="5400000" scaled="1"/>
                </a:gradFill>
              </a:endParaRPr>
            </a:p>
          </p:txBody>
        </p:sp>
      </p:grpSp>
      <p:sp>
        <p:nvSpPr>
          <p:cNvPr id="23" name="Rectangle 22"/>
          <p:cNvSpPr/>
          <p:nvPr/>
        </p:nvSpPr>
        <p:spPr>
          <a:xfrm>
            <a:off x="1236049" y="3876806"/>
            <a:ext cx="10840336" cy="907941"/>
          </a:xfrm>
          <a:prstGeom prst="rect">
            <a:avLst/>
          </a:prstGeom>
        </p:spPr>
        <p:txBody>
          <a:bodyPr wrap="square">
            <a:spAutoFit/>
          </a:bodyPr>
          <a:lstStyle/>
          <a:p>
            <a:pPr marL="16194" lvl="1">
              <a:spcBef>
                <a:spcPts val="612"/>
              </a:spcBef>
              <a:buSzPct val="90000"/>
            </a:pPr>
            <a:r>
              <a:rPr lang="en-US" sz="2400" dirty="0" smtClean="0">
                <a:gradFill>
                  <a:gsLst>
                    <a:gs pos="0">
                      <a:srgbClr val="FFFFFF"/>
                    </a:gs>
                    <a:gs pos="99000">
                      <a:srgbClr val="FFFFFF"/>
                    </a:gs>
                  </a:gsLst>
                  <a:lin ang="5400000" scaled="1"/>
                </a:gradFill>
              </a:rPr>
              <a:t>Send through the network, stored in </a:t>
            </a:r>
            <a:r>
              <a:rPr lang="en-US" sz="2400" dirty="0" err="1" smtClean="0">
                <a:gradFill>
                  <a:gsLst>
                    <a:gs pos="0">
                      <a:srgbClr val="FFFFFF"/>
                    </a:gs>
                    <a:gs pos="99000">
                      <a:srgbClr val="FFFFFF"/>
                    </a:gs>
                  </a:gsLst>
                  <a:lin ang="5400000" scaled="1"/>
                </a:gradFill>
              </a:rPr>
              <a:t>logfiles</a:t>
            </a:r>
            <a:r>
              <a:rPr lang="en-US" sz="2400" dirty="0" smtClean="0">
                <a:gradFill>
                  <a:gsLst>
                    <a:gs pos="0">
                      <a:srgbClr val="FFFFFF"/>
                    </a:gs>
                    <a:gs pos="99000">
                      <a:srgbClr val="FFFFFF"/>
                    </a:gs>
                  </a:gsLst>
                  <a:lin ang="5400000" scaled="1"/>
                </a:gradFill>
              </a:rPr>
              <a:t>, etc.</a:t>
            </a:r>
          </a:p>
          <a:p>
            <a:pPr marL="16194" lvl="1">
              <a:spcBef>
                <a:spcPts val="612"/>
              </a:spcBef>
              <a:buSzPct val="90000"/>
            </a:pPr>
            <a:r>
              <a:rPr lang="en-US" sz="2400" dirty="0" smtClean="0">
                <a:gradFill>
                  <a:gsLst>
                    <a:gs pos="0">
                      <a:srgbClr val="FFFFFF"/>
                    </a:gs>
                    <a:gs pos="99000">
                      <a:srgbClr val="FFFFFF"/>
                    </a:gs>
                  </a:gsLst>
                  <a:lin ang="5400000" scaled="1"/>
                </a:gradFill>
              </a:rPr>
              <a:t>Loaded in the memory</a:t>
            </a:r>
            <a:endParaRPr lang="en-US" sz="2400" dirty="0">
              <a:gradFill>
                <a:gsLst>
                  <a:gs pos="0">
                    <a:srgbClr val="FFFFFF"/>
                  </a:gs>
                  <a:gs pos="99000">
                    <a:srgbClr val="FFFFFF"/>
                  </a:gs>
                </a:gsLst>
                <a:lin ang="5400000" scaled="1"/>
              </a:gradFill>
            </a:endParaRPr>
          </a:p>
        </p:txBody>
      </p:sp>
      <p:grpSp>
        <p:nvGrpSpPr>
          <p:cNvPr id="24" name="Group 23"/>
          <p:cNvGrpSpPr/>
          <p:nvPr>
            <p:custDataLst>
              <p:tags r:id="rId7"/>
            </p:custDataLst>
          </p:nvPr>
        </p:nvGrpSpPr>
        <p:grpSpPr>
          <a:xfrm>
            <a:off x="529659" y="4878800"/>
            <a:ext cx="11546725" cy="791847"/>
            <a:chOff x="519113" y="1447058"/>
            <a:chExt cx="11316792" cy="776391"/>
          </a:xfrm>
        </p:grpSpPr>
        <p:sp>
          <p:nvSpPr>
            <p:cNvPr id="25" name="Rectangle 24"/>
            <p:cNvSpPr/>
            <p:nvPr/>
          </p:nvSpPr>
          <p:spPr bwMode="auto">
            <a:xfrm>
              <a:off x="519113" y="1447058"/>
              <a:ext cx="11316792"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6" name="TextBox 25"/>
            <p:cNvSpPr txBox="1"/>
            <p:nvPr>
              <p:custDataLst>
                <p:tags r:id="rId8"/>
              </p:custDataLst>
            </p:nvPr>
          </p:nvSpPr>
          <p:spPr>
            <a:xfrm>
              <a:off x="584143" y="1518395"/>
              <a:ext cx="7790610" cy="573361"/>
            </a:xfrm>
            <a:prstGeom prst="rect">
              <a:avLst/>
            </a:prstGeom>
            <a:noFill/>
          </p:spPr>
          <p:txBody>
            <a:bodyPr wrap="square" lIns="182880" tIns="45720" rIns="91440" bIns="45720" rtlCol="0">
              <a:spAutoFit/>
            </a:bodyPr>
            <a:lstStyle/>
            <a:p>
              <a:pPr marL="568325" lvl="1" indent="-552450">
                <a:spcBef>
                  <a:spcPts val="612"/>
                </a:spcBef>
                <a:buSzPct val="90000"/>
                <a:buBlip>
                  <a:blip r:embed="rId15"/>
                </a:buBlip>
              </a:pPr>
              <a:r>
                <a:rPr lang="en-US" sz="3200" dirty="0" smtClean="0">
                  <a:gradFill>
                    <a:gsLst>
                      <a:gs pos="0">
                        <a:srgbClr val="FFFFFF"/>
                      </a:gs>
                      <a:gs pos="99000">
                        <a:srgbClr val="FFFFFF"/>
                      </a:gs>
                    </a:gsLst>
                    <a:lin ang="5400000" scaled="1"/>
                  </a:gradFill>
                </a:rPr>
                <a:t>Wait for password to be internally used</a:t>
              </a:r>
              <a:endParaRPr lang="en-US" sz="3200" dirty="0">
                <a:gradFill>
                  <a:gsLst>
                    <a:gs pos="0">
                      <a:srgbClr val="FFFFFF"/>
                    </a:gs>
                    <a:gs pos="99000">
                      <a:srgbClr val="FFFFFF"/>
                    </a:gs>
                  </a:gsLst>
                  <a:lin ang="5400000" scaled="1"/>
                </a:gradFill>
              </a:endParaRPr>
            </a:p>
          </p:txBody>
        </p:sp>
      </p:grpSp>
      <p:sp>
        <p:nvSpPr>
          <p:cNvPr id="27" name="Rectangle 26"/>
          <p:cNvSpPr/>
          <p:nvPr/>
        </p:nvSpPr>
        <p:spPr>
          <a:xfrm>
            <a:off x="1236049" y="5764700"/>
            <a:ext cx="10840336" cy="461665"/>
          </a:xfrm>
          <a:prstGeom prst="rect">
            <a:avLst/>
          </a:prstGeom>
        </p:spPr>
        <p:txBody>
          <a:bodyPr wrap="square">
            <a:spAutoFit/>
          </a:bodyPr>
          <a:lstStyle/>
          <a:p>
            <a:pPr marL="16194" lvl="1">
              <a:spcBef>
                <a:spcPts val="612"/>
              </a:spcBef>
              <a:buSzPct val="90000"/>
            </a:pPr>
            <a:r>
              <a:rPr lang="en-US" sz="2400" dirty="0" smtClean="0">
                <a:gradFill>
                  <a:gsLst>
                    <a:gs pos="0">
                      <a:srgbClr val="FFFFFF"/>
                    </a:gs>
                    <a:gs pos="99000">
                      <a:srgbClr val="FFFFFF"/>
                    </a:gs>
                  </a:gsLst>
                  <a:lin ang="5400000" scaled="1"/>
                </a:gradFill>
              </a:rPr>
              <a:t>In between operating system mechanisms that can be listened to</a:t>
            </a:r>
            <a:endParaRPr lang="en-US" sz="2400" dirty="0">
              <a:gradFill>
                <a:gsLst>
                  <a:gs pos="0">
                    <a:srgbClr val="FFFFFF"/>
                  </a:gs>
                  <a:gs pos="99000">
                    <a:srgbClr val="FFFFFF"/>
                  </a:gs>
                </a:gsLst>
                <a:lin ang="5400000" scaled="1"/>
              </a:gradFill>
            </a:endParaRPr>
          </a:p>
        </p:txBody>
      </p:sp>
      <p:sp useBgFill="1">
        <p:nvSpPr>
          <p:cNvPr id="19" name="Rectangle 18"/>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28" name="Rectangle 27"/>
          <p:cNvSpPr/>
          <p:nvPr/>
        </p:nvSpPr>
        <p:spPr bwMode="auto">
          <a:xfrm>
            <a:off x="0" y="6226365"/>
            <a:ext cx="2049517" cy="76816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17048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75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1000" fill="hold"/>
                                        <p:tgtEl>
                                          <p:spTgt spid="20"/>
                                        </p:tgtEl>
                                        <p:attrNameLst>
                                          <p:attrName>ppt_x</p:attrName>
                                        </p:attrNameLst>
                                      </p:cBhvr>
                                      <p:tavLst>
                                        <p:tav tm="0">
                                          <p:val>
                                            <p:strVal val="0-#ppt_w/2"/>
                                          </p:val>
                                        </p:tav>
                                        <p:tav tm="100000">
                                          <p:val>
                                            <p:strVal val="#ppt_x"/>
                                          </p:val>
                                        </p:tav>
                                      </p:tavLst>
                                    </p:anim>
                                    <p:anim calcmode="lin" valueType="num">
                                      <p:cBhvr additive="base">
                                        <p:cTn id="17" dur="1000" fill="hold"/>
                                        <p:tgtEl>
                                          <p:spTgt spid="20"/>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75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75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1000" fill="hold"/>
                                        <p:tgtEl>
                                          <p:spTgt spid="24"/>
                                        </p:tgtEl>
                                        <p:attrNameLst>
                                          <p:attrName>ppt_x</p:attrName>
                                        </p:attrNameLst>
                                      </p:cBhvr>
                                      <p:tavLst>
                                        <p:tav tm="0">
                                          <p:val>
                                            <p:strVal val="0-#ppt_w/2"/>
                                          </p:val>
                                        </p:tav>
                                        <p:tav tm="100000">
                                          <p:val>
                                            <p:strVal val="#ppt_x"/>
                                          </p:val>
                                        </p:tav>
                                      </p:tavLst>
                                    </p:anim>
                                    <p:anim calcmode="lin" valueType="num">
                                      <p:cBhvr additive="base">
                                        <p:cTn id="26" dur="1000" fill="hold"/>
                                        <p:tgtEl>
                                          <p:spTgt spid="24"/>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75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75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decel="10000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0-#ppt_w/2"/>
                                          </p:val>
                                        </p:tav>
                                        <p:tav tm="100000">
                                          <p:val>
                                            <p:strVal val="#ppt_x"/>
                                          </p:val>
                                        </p:tav>
                                      </p:tavLst>
                                    </p:anim>
                                    <p:anim calcmode="lin" valueType="num">
                                      <p:cBhvr additive="base">
                                        <p:cTn id="3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CPAU: </a:t>
            </a:r>
            <a:r>
              <a:rPr lang="pl-PL" dirty="0" err="1" smtClean="0"/>
              <a:t>Waiting</a:t>
            </a:r>
            <a:r>
              <a:rPr lang="pl-PL" dirty="0" smtClean="0"/>
              <a:t> for the </a:t>
            </a:r>
            <a:r>
              <a:rPr lang="pl-PL" dirty="0" err="1" smtClean="0"/>
              <a:t>reaction</a:t>
            </a:r>
            <a:endParaRPr lang="en-US" dirty="0"/>
          </a:p>
        </p:txBody>
      </p:sp>
      <p:sp>
        <p:nvSpPr>
          <p:cNvPr id="3" name="TextBox 2"/>
          <p:cNvSpPr txBox="1"/>
          <p:nvPr/>
        </p:nvSpPr>
        <p:spPr>
          <a:xfrm>
            <a:off x="306298" y="2032087"/>
            <a:ext cx="2869324" cy="627864"/>
          </a:xfrm>
          <a:prstGeom prst="rect">
            <a:avLst/>
          </a:prstGeom>
          <a:noFill/>
        </p:spPr>
        <p:txBody>
          <a:bodyPr wrap="square" lIns="182880" tIns="146304" rIns="182880" bIns="146304" rtlCol="0">
            <a:spAutoFit/>
          </a:bodyPr>
          <a:lstStyle/>
          <a:p>
            <a:pPr>
              <a:lnSpc>
                <a:spcPct val="90000"/>
              </a:lnSpc>
              <a:spcAft>
                <a:spcPts val="600"/>
              </a:spcAft>
            </a:pPr>
            <a:r>
              <a:rPr lang="pl-PL" sz="2400" dirty="0" smtClean="0">
                <a:gradFill>
                  <a:gsLst>
                    <a:gs pos="2917">
                      <a:schemeClr val="tx1"/>
                    </a:gs>
                    <a:gs pos="30000">
                      <a:schemeClr val="tx1"/>
                    </a:gs>
                  </a:gsLst>
                  <a:lin ang="5400000" scaled="0"/>
                </a:gradFill>
              </a:rPr>
              <a:t>[PUSH to </a:t>
            </a:r>
            <a:r>
              <a:rPr lang="pl-PL" sz="2400" dirty="0" err="1" smtClean="0">
                <a:gradFill>
                  <a:gsLst>
                    <a:gs pos="2917">
                      <a:schemeClr val="tx1"/>
                    </a:gs>
                    <a:gs pos="30000">
                      <a:schemeClr val="tx1"/>
                    </a:gs>
                  </a:gsLst>
                  <a:lin ang="5400000" scaled="0"/>
                </a:gradFill>
              </a:rPr>
              <a:t>Stack</a:t>
            </a:r>
            <a:r>
              <a:rPr lang="pl-PL" sz="2400" dirty="0" smtClean="0">
                <a:gradFill>
                  <a:gsLst>
                    <a:gs pos="2917">
                      <a:schemeClr val="tx1"/>
                    </a:gs>
                    <a:gs pos="30000">
                      <a:schemeClr val="tx1"/>
                    </a:gs>
                  </a:gsLst>
                  <a:lin ang="5400000" scaled="0"/>
                </a:gradFill>
              </a:rPr>
              <a:t>]</a:t>
            </a:r>
          </a:p>
        </p:txBody>
      </p:sp>
      <p:pic>
        <p:nvPicPr>
          <p:cNvPr id="31746" name="Picture 2"/>
          <p:cNvPicPr>
            <a:picLocks noChangeAspect="1" noChangeArrowheads="1"/>
          </p:cNvPicPr>
          <p:nvPr/>
        </p:nvPicPr>
        <p:blipFill>
          <a:blip r:embed="rId3">
            <a:biLevel thresh="25000"/>
            <a:extLst>
              <a:ext uri="{BEBA8EAE-BF5A-486C-A8C5-ECC9F3942E4B}">
                <a14:imgProps xmlns:a14="http://schemas.microsoft.com/office/drawing/2010/main">
                  <a14:imgLayer r:embed="rId4">
                    <a14:imgEffect>
                      <a14:backgroundRemoval t="9006" b="89869" l="1501" r="98874">
                        <a14:foregroundMark x1="64728" y1="42214" x2="64728" y2="42214"/>
                        <a14:foregroundMark x1="80300" y1="39587" x2="80300" y2="39587"/>
                        <a14:foregroundMark x1="85929" y1="21201" x2="85929" y2="21201"/>
                      </a14:backgroundRemoval>
                    </a14:imgEffect>
                  </a14:imgLayer>
                </a14:imgProps>
              </a:ext>
              <a:ext uri="{28A0092B-C50C-407E-A947-70E740481C1C}">
                <a14:useLocalDpi xmlns:a14="http://schemas.microsoft.com/office/drawing/2010/main" val="0"/>
              </a:ext>
            </a:extLst>
          </a:blip>
          <a:srcRect/>
          <a:stretch>
            <a:fillRect/>
          </a:stretch>
        </p:blipFill>
        <p:spPr bwMode="auto">
          <a:xfrm>
            <a:off x="929532" y="5688985"/>
            <a:ext cx="1134517" cy="1134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rc 4"/>
          <p:cNvSpPr/>
          <p:nvPr/>
        </p:nvSpPr>
        <p:spPr>
          <a:xfrm rot="5692432" flipH="1" flipV="1">
            <a:off x="7527066" y="-4036317"/>
            <a:ext cx="2036931" cy="13484840"/>
          </a:xfrm>
          <a:prstGeom prst="arc">
            <a:avLst>
              <a:gd name="adj1" fmla="val 16237205"/>
              <a:gd name="adj2" fmla="val 3999047"/>
            </a:avLst>
          </a:prstGeom>
          <a:ln w="57150" cap="rnd">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55405" y="5154404"/>
            <a:ext cx="3171111" cy="627864"/>
          </a:xfrm>
          <a:prstGeom prst="rect">
            <a:avLst/>
          </a:prstGeom>
          <a:noFill/>
        </p:spPr>
        <p:txBody>
          <a:bodyPr wrap="square" lIns="182880" tIns="146304" rIns="182880" bIns="146304" rtlCol="0">
            <a:spAutoFit/>
          </a:bodyPr>
          <a:lstStyle/>
          <a:p>
            <a:pPr>
              <a:lnSpc>
                <a:spcPct val="90000"/>
              </a:lnSpc>
              <a:spcAft>
                <a:spcPts val="600"/>
              </a:spcAft>
            </a:pPr>
            <a:r>
              <a:rPr lang="pl-PL" sz="2400" dirty="0" smtClean="0">
                <a:gradFill>
                  <a:gsLst>
                    <a:gs pos="2917">
                      <a:schemeClr val="tx1"/>
                    </a:gs>
                    <a:gs pos="30000">
                      <a:schemeClr val="tx1"/>
                    </a:gs>
                  </a:gsLst>
                  <a:lin ang="5400000" scaled="0"/>
                </a:gradFill>
              </a:rPr>
              <a:t>[Call API </a:t>
            </a:r>
            <a:r>
              <a:rPr lang="pl-PL" sz="2400" dirty="0" err="1" smtClean="0">
                <a:gradFill>
                  <a:gsLst>
                    <a:gs pos="2917">
                      <a:schemeClr val="tx1"/>
                    </a:gs>
                    <a:gs pos="30000">
                      <a:schemeClr val="tx1"/>
                    </a:gs>
                  </a:gsLst>
                  <a:lin ang="5400000" scaled="0"/>
                </a:gradFill>
              </a:rPr>
              <a:t>Function</a:t>
            </a:r>
            <a:r>
              <a:rPr lang="pl-PL" sz="2400" dirty="0" smtClean="0">
                <a:gradFill>
                  <a:gsLst>
                    <a:gs pos="2917">
                      <a:schemeClr val="tx1"/>
                    </a:gs>
                    <a:gs pos="30000">
                      <a:schemeClr val="tx1"/>
                    </a:gs>
                  </a:gsLst>
                  <a:lin ang="5400000" scaled="0"/>
                </a:gradFill>
              </a:rPr>
              <a:t>]</a:t>
            </a:r>
          </a:p>
        </p:txBody>
      </p:sp>
      <p:sp>
        <p:nvSpPr>
          <p:cNvPr id="6" name="Rectangle 5"/>
          <p:cNvSpPr/>
          <p:nvPr/>
        </p:nvSpPr>
        <p:spPr>
          <a:xfrm>
            <a:off x="376130" y="3571156"/>
            <a:ext cx="2241319" cy="584775"/>
          </a:xfrm>
          <a:prstGeom prst="rect">
            <a:avLst/>
          </a:prstGeom>
        </p:spPr>
        <p:txBody>
          <a:bodyPr wrap="none">
            <a:spAutoFit/>
          </a:bodyPr>
          <a:lstStyle/>
          <a:p>
            <a:r>
              <a:rPr lang="en-US" sz="3200" dirty="0"/>
              <a:t>Application</a:t>
            </a:r>
          </a:p>
        </p:txBody>
      </p:sp>
      <p:sp>
        <p:nvSpPr>
          <p:cNvPr id="9" name="Flowchart: Connector 8"/>
          <p:cNvSpPr/>
          <p:nvPr/>
        </p:nvSpPr>
        <p:spPr bwMode="auto">
          <a:xfrm>
            <a:off x="1102651" y="2677157"/>
            <a:ext cx="788276" cy="788276"/>
          </a:xfrm>
          <a:prstGeom prst="flowChartConnector">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pl-PL" sz="2800" b="1" dirty="0" smtClean="0">
                <a:gradFill>
                  <a:gsLst>
                    <a:gs pos="0">
                      <a:srgbClr val="FFFFFF"/>
                    </a:gs>
                    <a:gs pos="100000">
                      <a:srgbClr val="FFFFFF"/>
                    </a:gs>
                  </a:gsLst>
                  <a:lin ang="5400000" scaled="0"/>
                </a:gradFill>
                <a:ea typeface="Segoe UI" pitchFamily="34" charset="0"/>
                <a:cs typeface="Segoe UI" pitchFamily="34" charset="0"/>
              </a:rPr>
              <a:t>1</a:t>
            </a:r>
            <a:endParaRPr lang="en-US" sz="28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Flowchart: Connector 10"/>
          <p:cNvSpPr/>
          <p:nvPr/>
        </p:nvSpPr>
        <p:spPr bwMode="auto">
          <a:xfrm>
            <a:off x="1108557" y="4250527"/>
            <a:ext cx="788276" cy="788276"/>
          </a:xfrm>
          <a:prstGeom prst="flowChartConnector">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pl-PL" sz="2800" b="1" dirty="0">
                <a:gradFill>
                  <a:gsLst>
                    <a:gs pos="0">
                      <a:srgbClr val="FFFFFF"/>
                    </a:gs>
                    <a:gs pos="100000">
                      <a:srgbClr val="FFFFFF"/>
                    </a:gs>
                  </a:gsLst>
                  <a:lin ang="5400000" scaled="0"/>
                </a:gradFill>
                <a:ea typeface="Segoe UI" pitchFamily="34" charset="0"/>
                <a:cs typeface="Segoe UI" pitchFamily="34" charset="0"/>
              </a:rPr>
              <a:t>2</a:t>
            </a:r>
            <a:endParaRPr lang="en-US" sz="2800" b="1" dirty="0">
              <a:gradFill>
                <a:gsLst>
                  <a:gs pos="0">
                    <a:srgbClr val="FFFFFF"/>
                  </a:gs>
                  <a:gs pos="100000">
                    <a:srgbClr val="FFFFFF"/>
                  </a:gs>
                </a:gsLst>
                <a:lin ang="5400000" scaled="0"/>
              </a:gradFill>
              <a:ea typeface="Segoe UI" pitchFamily="34" charset="0"/>
              <a:cs typeface="Segoe UI" pitchFamily="34" charset="0"/>
            </a:endParaRPr>
          </a:p>
        </p:txBody>
      </p:sp>
      <p:sp>
        <p:nvSpPr>
          <p:cNvPr id="14" name="Freeform 13"/>
          <p:cNvSpPr/>
          <p:nvPr/>
        </p:nvSpPr>
        <p:spPr bwMode="auto">
          <a:xfrm>
            <a:off x="2273455" y="5568396"/>
            <a:ext cx="6574220" cy="1041220"/>
          </a:xfrm>
          <a:custGeom>
            <a:avLst/>
            <a:gdLst>
              <a:gd name="connsiteX0" fmla="*/ 0 w 6574220"/>
              <a:gd name="connsiteY0" fmla="*/ 1103586 h 1623848"/>
              <a:gd name="connsiteX1" fmla="*/ 47296 w 6574220"/>
              <a:gd name="connsiteY1" fmla="*/ 1024758 h 1623848"/>
              <a:gd name="connsiteX2" fmla="*/ 94593 w 6574220"/>
              <a:gd name="connsiteY2" fmla="*/ 977462 h 1623848"/>
              <a:gd name="connsiteX3" fmla="*/ 268013 w 6574220"/>
              <a:gd name="connsiteY3" fmla="*/ 851338 h 1623848"/>
              <a:gd name="connsiteX4" fmla="*/ 315310 w 6574220"/>
              <a:gd name="connsiteY4" fmla="*/ 804041 h 1623848"/>
              <a:gd name="connsiteX5" fmla="*/ 520262 w 6574220"/>
              <a:gd name="connsiteY5" fmla="*/ 740979 h 1623848"/>
              <a:gd name="connsiteX6" fmla="*/ 567558 w 6574220"/>
              <a:gd name="connsiteY6" fmla="*/ 756745 h 1623848"/>
              <a:gd name="connsiteX7" fmla="*/ 693682 w 6574220"/>
              <a:gd name="connsiteY7" fmla="*/ 898634 h 1623848"/>
              <a:gd name="connsiteX8" fmla="*/ 740979 w 6574220"/>
              <a:gd name="connsiteY8" fmla="*/ 1072055 h 1623848"/>
              <a:gd name="connsiteX9" fmla="*/ 819807 w 6574220"/>
              <a:gd name="connsiteY9" fmla="*/ 1292772 h 1623848"/>
              <a:gd name="connsiteX10" fmla="*/ 882869 w 6574220"/>
              <a:gd name="connsiteY10" fmla="*/ 1481958 h 1623848"/>
              <a:gd name="connsiteX11" fmla="*/ 914400 w 6574220"/>
              <a:gd name="connsiteY11" fmla="*/ 1529255 h 1623848"/>
              <a:gd name="connsiteX12" fmla="*/ 977462 w 6574220"/>
              <a:gd name="connsiteY12" fmla="*/ 1545021 h 1623848"/>
              <a:gd name="connsiteX13" fmla="*/ 1056289 w 6574220"/>
              <a:gd name="connsiteY13" fmla="*/ 1497724 h 1623848"/>
              <a:gd name="connsiteX14" fmla="*/ 1166648 w 6574220"/>
              <a:gd name="connsiteY14" fmla="*/ 1292772 h 1623848"/>
              <a:gd name="connsiteX15" fmla="*/ 1198179 w 6574220"/>
              <a:gd name="connsiteY15" fmla="*/ 1245476 h 1623848"/>
              <a:gd name="connsiteX16" fmla="*/ 1245475 w 6574220"/>
              <a:gd name="connsiteY16" fmla="*/ 1166648 h 1623848"/>
              <a:gd name="connsiteX17" fmla="*/ 1277007 w 6574220"/>
              <a:gd name="connsiteY17" fmla="*/ 1135117 h 1623848"/>
              <a:gd name="connsiteX18" fmla="*/ 1324303 w 6574220"/>
              <a:gd name="connsiteY18" fmla="*/ 1072055 h 1623848"/>
              <a:gd name="connsiteX19" fmla="*/ 1387365 w 6574220"/>
              <a:gd name="connsiteY19" fmla="*/ 1008993 h 1623848"/>
              <a:gd name="connsiteX20" fmla="*/ 1513489 w 6574220"/>
              <a:gd name="connsiteY20" fmla="*/ 882869 h 1623848"/>
              <a:gd name="connsiteX21" fmla="*/ 1560786 w 6574220"/>
              <a:gd name="connsiteY21" fmla="*/ 867103 h 1623848"/>
              <a:gd name="connsiteX22" fmla="*/ 1734207 w 6574220"/>
              <a:gd name="connsiteY22" fmla="*/ 977462 h 1623848"/>
              <a:gd name="connsiteX23" fmla="*/ 1876096 w 6574220"/>
              <a:gd name="connsiteY23" fmla="*/ 1182414 h 1623848"/>
              <a:gd name="connsiteX24" fmla="*/ 1891862 w 6574220"/>
              <a:gd name="connsiteY24" fmla="*/ 1245476 h 1623848"/>
              <a:gd name="connsiteX25" fmla="*/ 2065282 w 6574220"/>
              <a:gd name="connsiteY25" fmla="*/ 1450427 h 1623848"/>
              <a:gd name="connsiteX26" fmla="*/ 2096813 w 6574220"/>
              <a:gd name="connsiteY26" fmla="*/ 1497724 h 1623848"/>
              <a:gd name="connsiteX27" fmla="*/ 2238703 w 6574220"/>
              <a:gd name="connsiteY27" fmla="*/ 1623848 h 1623848"/>
              <a:gd name="connsiteX28" fmla="*/ 2364827 w 6574220"/>
              <a:gd name="connsiteY28" fmla="*/ 1545021 h 1623848"/>
              <a:gd name="connsiteX29" fmla="*/ 2459420 w 6574220"/>
              <a:gd name="connsiteY29" fmla="*/ 1355834 h 1623848"/>
              <a:gd name="connsiteX30" fmla="*/ 2538248 w 6574220"/>
              <a:gd name="connsiteY30" fmla="*/ 1119352 h 1623848"/>
              <a:gd name="connsiteX31" fmla="*/ 2569779 w 6574220"/>
              <a:gd name="connsiteY31" fmla="*/ 1008993 h 1623848"/>
              <a:gd name="connsiteX32" fmla="*/ 2632841 w 6574220"/>
              <a:gd name="connsiteY32" fmla="*/ 882869 h 1623848"/>
              <a:gd name="connsiteX33" fmla="*/ 2806262 w 6574220"/>
              <a:gd name="connsiteY33" fmla="*/ 646386 h 1623848"/>
              <a:gd name="connsiteX34" fmla="*/ 2900855 w 6574220"/>
              <a:gd name="connsiteY34" fmla="*/ 614855 h 1623848"/>
              <a:gd name="connsiteX35" fmla="*/ 3153103 w 6574220"/>
              <a:gd name="connsiteY35" fmla="*/ 677917 h 1623848"/>
              <a:gd name="connsiteX36" fmla="*/ 3373820 w 6574220"/>
              <a:gd name="connsiteY36" fmla="*/ 914400 h 1623848"/>
              <a:gd name="connsiteX37" fmla="*/ 3421117 w 6574220"/>
              <a:gd name="connsiteY37" fmla="*/ 961696 h 1623848"/>
              <a:gd name="connsiteX38" fmla="*/ 3626069 w 6574220"/>
              <a:gd name="connsiteY38" fmla="*/ 1245476 h 1623848"/>
              <a:gd name="connsiteX39" fmla="*/ 3720662 w 6574220"/>
              <a:gd name="connsiteY39" fmla="*/ 1371600 h 1623848"/>
              <a:gd name="connsiteX40" fmla="*/ 3815255 w 6574220"/>
              <a:gd name="connsiteY40" fmla="*/ 1403131 h 1623848"/>
              <a:gd name="connsiteX41" fmla="*/ 3941379 w 6574220"/>
              <a:gd name="connsiteY41" fmla="*/ 1182414 h 1623848"/>
              <a:gd name="connsiteX42" fmla="*/ 3972910 w 6574220"/>
              <a:gd name="connsiteY42" fmla="*/ 1072055 h 1623848"/>
              <a:gd name="connsiteX43" fmla="*/ 4004441 w 6574220"/>
              <a:gd name="connsiteY43" fmla="*/ 1008993 h 1623848"/>
              <a:gd name="connsiteX44" fmla="*/ 4051738 w 6574220"/>
              <a:gd name="connsiteY44" fmla="*/ 819807 h 1623848"/>
              <a:gd name="connsiteX45" fmla="*/ 4067503 w 6574220"/>
              <a:gd name="connsiteY45" fmla="*/ 740979 h 1623848"/>
              <a:gd name="connsiteX46" fmla="*/ 4193627 w 6574220"/>
              <a:gd name="connsiteY46" fmla="*/ 536027 h 1623848"/>
              <a:gd name="connsiteX47" fmla="*/ 4256689 w 6574220"/>
              <a:gd name="connsiteY47" fmla="*/ 457200 h 1623848"/>
              <a:gd name="connsiteX48" fmla="*/ 4398579 w 6574220"/>
              <a:gd name="connsiteY48" fmla="*/ 409903 h 1623848"/>
              <a:gd name="connsiteX49" fmla="*/ 4587765 w 6574220"/>
              <a:gd name="connsiteY49" fmla="*/ 425669 h 1623848"/>
              <a:gd name="connsiteX50" fmla="*/ 4729655 w 6574220"/>
              <a:gd name="connsiteY50" fmla="*/ 488731 h 1623848"/>
              <a:gd name="connsiteX51" fmla="*/ 4840013 w 6574220"/>
              <a:gd name="connsiteY51" fmla="*/ 520262 h 1623848"/>
              <a:gd name="connsiteX52" fmla="*/ 4903075 w 6574220"/>
              <a:gd name="connsiteY52" fmla="*/ 409903 h 1623848"/>
              <a:gd name="connsiteX53" fmla="*/ 4950372 w 6574220"/>
              <a:gd name="connsiteY53" fmla="*/ 346841 h 1623848"/>
              <a:gd name="connsiteX54" fmla="*/ 4981903 w 6574220"/>
              <a:gd name="connsiteY54" fmla="*/ 283779 h 1623848"/>
              <a:gd name="connsiteX55" fmla="*/ 5123793 w 6574220"/>
              <a:gd name="connsiteY55" fmla="*/ 157655 h 1623848"/>
              <a:gd name="connsiteX56" fmla="*/ 5360275 w 6574220"/>
              <a:gd name="connsiteY56" fmla="*/ 0 h 1623848"/>
              <a:gd name="connsiteX57" fmla="*/ 5612524 w 6574220"/>
              <a:gd name="connsiteY57" fmla="*/ 15765 h 1623848"/>
              <a:gd name="connsiteX58" fmla="*/ 5691351 w 6574220"/>
              <a:gd name="connsiteY58" fmla="*/ 31531 h 1623848"/>
              <a:gd name="connsiteX59" fmla="*/ 5817475 w 6574220"/>
              <a:gd name="connsiteY59" fmla="*/ 47296 h 1623848"/>
              <a:gd name="connsiteX60" fmla="*/ 6053958 w 6574220"/>
              <a:gd name="connsiteY60" fmla="*/ 78827 h 1623848"/>
              <a:gd name="connsiteX61" fmla="*/ 6511158 w 6574220"/>
              <a:gd name="connsiteY61" fmla="*/ 63062 h 1623848"/>
              <a:gd name="connsiteX62" fmla="*/ 6574220 w 6574220"/>
              <a:gd name="connsiteY62" fmla="*/ 31531 h 162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574220" h="1623848">
                <a:moveTo>
                  <a:pt x="0" y="1103586"/>
                </a:moveTo>
                <a:cubicBezTo>
                  <a:pt x="15765" y="1077310"/>
                  <a:pt x="28910" y="1049272"/>
                  <a:pt x="47296" y="1024758"/>
                </a:cubicBezTo>
                <a:cubicBezTo>
                  <a:pt x="60673" y="1006921"/>
                  <a:pt x="78095" y="992460"/>
                  <a:pt x="94593" y="977462"/>
                </a:cubicBezTo>
                <a:cubicBezTo>
                  <a:pt x="225017" y="858895"/>
                  <a:pt x="170162" y="883954"/>
                  <a:pt x="268013" y="851338"/>
                </a:cubicBezTo>
                <a:cubicBezTo>
                  <a:pt x="283779" y="835572"/>
                  <a:pt x="295368" y="814012"/>
                  <a:pt x="315310" y="804041"/>
                </a:cubicBezTo>
                <a:cubicBezTo>
                  <a:pt x="369453" y="776970"/>
                  <a:pt x="455904" y="757069"/>
                  <a:pt x="520262" y="740979"/>
                </a:cubicBezTo>
                <a:cubicBezTo>
                  <a:pt x="536027" y="746234"/>
                  <a:pt x="553129" y="748500"/>
                  <a:pt x="567558" y="756745"/>
                </a:cubicBezTo>
                <a:cubicBezTo>
                  <a:pt x="642980" y="799844"/>
                  <a:pt x="641942" y="821024"/>
                  <a:pt x="693682" y="898634"/>
                </a:cubicBezTo>
                <a:cubicBezTo>
                  <a:pt x="706342" y="949274"/>
                  <a:pt x="725363" y="1028330"/>
                  <a:pt x="740979" y="1072055"/>
                </a:cubicBezTo>
                <a:cubicBezTo>
                  <a:pt x="844932" y="1363126"/>
                  <a:pt x="737526" y="1004800"/>
                  <a:pt x="819807" y="1292772"/>
                </a:cubicBezTo>
                <a:cubicBezTo>
                  <a:pt x="840016" y="1454446"/>
                  <a:pt x="809416" y="1379124"/>
                  <a:pt x="882869" y="1481958"/>
                </a:cubicBezTo>
                <a:cubicBezTo>
                  <a:pt x="893882" y="1497377"/>
                  <a:pt x="898634" y="1518744"/>
                  <a:pt x="914400" y="1529255"/>
                </a:cubicBezTo>
                <a:cubicBezTo>
                  <a:pt x="932428" y="1541274"/>
                  <a:pt x="956441" y="1539766"/>
                  <a:pt x="977462" y="1545021"/>
                </a:cubicBezTo>
                <a:cubicBezTo>
                  <a:pt x="1003738" y="1529255"/>
                  <a:pt x="1034622" y="1519392"/>
                  <a:pt x="1056289" y="1497724"/>
                </a:cubicBezTo>
                <a:cubicBezTo>
                  <a:pt x="1118560" y="1435453"/>
                  <a:pt x="1128705" y="1368657"/>
                  <a:pt x="1166648" y="1292772"/>
                </a:cubicBezTo>
                <a:cubicBezTo>
                  <a:pt x="1175122" y="1275825"/>
                  <a:pt x="1188137" y="1261544"/>
                  <a:pt x="1198179" y="1245476"/>
                </a:cubicBezTo>
                <a:cubicBezTo>
                  <a:pt x="1214420" y="1219491"/>
                  <a:pt x="1227664" y="1191583"/>
                  <a:pt x="1245475" y="1166648"/>
                </a:cubicBezTo>
                <a:cubicBezTo>
                  <a:pt x="1254115" y="1154553"/>
                  <a:pt x="1267491" y="1146536"/>
                  <a:pt x="1277007" y="1135117"/>
                </a:cubicBezTo>
                <a:cubicBezTo>
                  <a:pt x="1293828" y="1114931"/>
                  <a:pt x="1307000" y="1091830"/>
                  <a:pt x="1324303" y="1072055"/>
                </a:cubicBezTo>
                <a:cubicBezTo>
                  <a:pt x="1343879" y="1049683"/>
                  <a:pt x="1367478" y="1031089"/>
                  <a:pt x="1387365" y="1008993"/>
                </a:cubicBezTo>
                <a:cubicBezTo>
                  <a:pt x="1443435" y="946694"/>
                  <a:pt x="1448148" y="915540"/>
                  <a:pt x="1513489" y="882869"/>
                </a:cubicBezTo>
                <a:cubicBezTo>
                  <a:pt x="1528353" y="875437"/>
                  <a:pt x="1545020" y="872358"/>
                  <a:pt x="1560786" y="867103"/>
                </a:cubicBezTo>
                <a:cubicBezTo>
                  <a:pt x="1663174" y="901232"/>
                  <a:pt x="1662576" y="885365"/>
                  <a:pt x="1734207" y="977462"/>
                </a:cubicBezTo>
                <a:cubicBezTo>
                  <a:pt x="1785220" y="1043051"/>
                  <a:pt x="1876096" y="1182414"/>
                  <a:pt x="1876096" y="1182414"/>
                </a:cubicBezTo>
                <a:cubicBezTo>
                  <a:pt x="1881351" y="1203435"/>
                  <a:pt x="1879367" y="1227774"/>
                  <a:pt x="1891862" y="1245476"/>
                </a:cubicBezTo>
                <a:cubicBezTo>
                  <a:pt x="1943471" y="1318588"/>
                  <a:pt x="2015641" y="1375965"/>
                  <a:pt x="2065282" y="1450427"/>
                </a:cubicBezTo>
                <a:cubicBezTo>
                  <a:pt x="2075792" y="1466193"/>
                  <a:pt x="2084225" y="1483562"/>
                  <a:pt x="2096813" y="1497724"/>
                </a:cubicBezTo>
                <a:cubicBezTo>
                  <a:pt x="2175351" y="1586078"/>
                  <a:pt x="2166820" y="1575926"/>
                  <a:pt x="2238703" y="1623848"/>
                </a:cubicBezTo>
                <a:cubicBezTo>
                  <a:pt x="2280744" y="1597572"/>
                  <a:pt x="2333311" y="1583291"/>
                  <a:pt x="2364827" y="1545021"/>
                </a:cubicBezTo>
                <a:cubicBezTo>
                  <a:pt x="2409648" y="1490595"/>
                  <a:pt x="2437124" y="1422722"/>
                  <a:pt x="2459420" y="1355834"/>
                </a:cubicBezTo>
                <a:cubicBezTo>
                  <a:pt x="2485696" y="1277007"/>
                  <a:pt x="2515421" y="1199246"/>
                  <a:pt x="2538248" y="1119352"/>
                </a:cubicBezTo>
                <a:cubicBezTo>
                  <a:pt x="2548758" y="1082566"/>
                  <a:pt x="2555570" y="1044515"/>
                  <a:pt x="2569779" y="1008993"/>
                </a:cubicBezTo>
                <a:cubicBezTo>
                  <a:pt x="2587236" y="965351"/>
                  <a:pt x="2613391" y="925660"/>
                  <a:pt x="2632841" y="882869"/>
                </a:cubicBezTo>
                <a:cubicBezTo>
                  <a:pt x="2676629" y="786537"/>
                  <a:pt x="2627780" y="705880"/>
                  <a:pt x="2806262" y="646386"/>
                </a:cubicBezTo>
                <a:lnTo>
                  <a:pt x="2900855" y="614855"/>
                </a:lnTo>
                <a:cubicBezTo>
                  <a:pt x="2943556" y="622619"/>
                  <a:pt x="3096098" y="638452"/>
                  <a:pt x="3153103" y="677917"/>
                </a:cubicBezTo>
                <a:cubicBezTo>
                  <a:pt x="3290214" y="772840"/>
                  <a:pt x="3272578" y="790660"/>
                  <a:pt x="3373820" y="914400"/>
                </a:cubicBezTo>
                <a:cubicBezTo>
                  <a:pt x="3387939" y="931656"/>
                  <a:pt x="3407605" y="943961"/>
                  <a:pt x="3421117" y="961696"/>
                </a:cubicBezTo>
                <a:cubicBezTo>
                  <a:pt x="3491833" y="1054510"/>
                  <a:pt x="3557224" y="1151266"/>
                  <a:pt x="3626069" y="1245476"/>
                </a:cubicBezTo>
                <a:cubicBezTo>
                  <a:pt x="3657075" y="1287906"/>
                  <a:pt x="3670807" y="1354982"/>
                  <a:pt x="3720662" y="1371600"/>
                </a:cubicBezTo>
                <a:lnTo>
                  <a:pt x="3815255" y="1403131"/>
                </a:lnTo>
                <a:cubicBezTo>
                  <a:pt x="3890299" y="1290565"/>
                  <a:pt x="3906285" y="1287697"/>
                  <a:pt x="3941379" y="1182414"/>
                </a:cubicBezTo>
                <a:cubicBezTo>
                  <a:pt x="3953477" y="1146119"/>
                  <a:pt x="3959836" y="1108010"/>
                  <a:pt x="3972910" y="1072055"/>
                </a:cubicBezTo>
                <a:cubicBezTo>
                  <a:pt x="3980942" y="1049968"/>
                  <a:pt x="3997431" y="1031425"/>
                  <a:pt x="4004441" y="1008993"/>
                </a:cubicBezTo>
                <a:cubicBezTo>
                  <a:pt x="4023830" y="946949"/>
                  <a:pt x="4038990" y="883548"/>
                  <a:pt x="4051738" y="819807"/>
                </a:cubicBezTo>
                <a:cubicBezTo>
                  <a:pt x="4056993" y="793531"/>
                  <a:pt x="4058346" y="766162"/>
                  <a:pt x="4067503" y="740979"/>
                </a:cubicBezTo>
                <a:cubicBezTo>
                  <a:pt x="4095628" y="663635"/>
                  <a:pt x="4144821" y="601102"/>
                  <a:pt x="4193627" y="536027"/>
                </a:cubicBezTo>
                <a:cubicBezTo>
                  <a:pt x="4213817" y="509107"/>
                  <a:pt x="4231365" y="479358"/>
                  <a:pt x="4256689" y="457200"/>
                </a:cubicBezTo>
                <a:cubicBezTo>
                  <a:pt x="4295369" y="423355"/>
                  <a:pt x="4351833" y="419252"/>
                  <a:pt x="4398579" y="409903"/>
                </a:cubicBezTo>
                <a:cubicBezTo>
                  <a:pt x="4461641" y="415158"/>
                  <a:pt x="4525345" y="415266"/>
                  <a:pt x="4587765" y="425669"/>
                </a:cubicBezTo>
                <a:cubicBezTo>
                  <a:pt x="4709786" y="446006"/>
                  <a:pt x="4649315" y="448561"/>
                  <a:pt x="4729655" y="488731"/>
                </a:cubicBezTo>
                <a:cubicBezTo>
                  <a:pt x="4752269" y="500038"/>
                  <a:pt x="4819812" y="515212"/>
                  <a:pt x="4840013" y="520262"/>
                </a:cubicBezTo>
                <a:cubicBezTo>
                  <a:pt x="4933532" y="457916"/>
                  <a:pt x="4849757" y="529869"/>
                  <a:pt x="4903075" y="409903"/>
                </a:cubicBezTo>
                <a:cubicBezTo>
                  <a:pt x="4913747" y="385892"/>
                  <a:pt x="4936446" y="369123"/>
                  <a:pt x="4950372" y="346841"/>
                </a:cubicBezTo>
                <a:cubicBezTo>
                  <a:pt x="4962828" y="326912"/>
                  <a:pt x="4968243" y="302903"/>
                  <a:pt x="4981903" y="283779"/>
                </a:cubicBezTo>
                <a:cubicBezTo>
                  <a:pt x="5003655" y="253327"/>
                  <a:pt x="5112526" y="166322"/>
                  <a:pt x="5123793" y="157655"/>
                </a:cubicBezTo>
                <a:cubicBezTo>
                  <a:pt x="5217089" y="85888"/>
                  <a:pt x="5258770" y="63440"/>
                  <a:pt x="5360275" y="0"/>
                </a:cubicBezTo>
                <a:cubicBezTo>
                  <a:pt x="5444358" y="5255"/>
                  <a:pt x="5528656" y="7778"/>
                  <a:pt x="5612524" y="15765"/>
                </a:cubicBezTo>
                <a:cubicBezTo>
                  <a:pt x="5639199" y="18306"/>
                  <a:pt x="5664867" y="27456"/>
                  <a:pt x="5691351" y="31531"/>
                </a:cubicBezTo>
                <a:cubicBezTo>
                  <a:pt x="5733227" y="37973"/>
                  <a:pt x="5775532" y="41304"/>
                  <a:pt x="5817475" y="47296"/>
                </a:cubicBezTo>
                <a:cubicBezTo>
                  <a:pt x="6065170" y="82681"/>
                  <a:pt x="5722260" y="41973"/>
                  <a:pt x="6053958" y="78827"/>
                </a:cubicBezTo>
                <a:cubicBezTo>
                  <a:pt x="6206358" y="73572"/>
                  <a:pt x="6358964" y="72574"/>
                  <a:pt x="6511158" y="63062"/>
                </a:cubicBezTo>
                <a:cubicBezTo>
                  <a:pt x="6549805" y="60647"/>
                  <a:pt x="6553725" y="52026"/>
                  <a:pt x="6574220" y="31531"/>
                </a:cubicBezTo>
              </a:path>
            </a:pathLst>
          </a:custGeom>
          <a:ln w="57150" cap="rnd">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
        <p:nvSpPr>
          <p:cNvPr id="15" name="TextBox 14"/>
          <p:cNvSpPr txBox="1"/>
          <p:nvPr/>
        </p:nvSpPr>
        <p:spPr>
          <a:xfrm rot="21292312">
            <a:off x="3611852" y="5449335"/>
            <a:ext cx="3473259" cy="627864"/>
          </a:xfrm>
          <a:prstGeom prst="rect">
            <a:avLst/>
          </a:prstGeom>
          <a:noFill/>
        </p:spPr>
        <p:txBody>
          <a:bodyPr wrap="none" lIns="182880" tIns="146304" rIns="182880" bIns="146304" rtlCol="0">
            <a:spAutoFit/>
          </a:bodyPr>
          <a:lstStyle/>
          <a:p>
            <a:pPr>
              <a:lnSpc>
                <a:spcPct val="90000"/>
              </a:lnSpc>
              <a:spcAft>
                <a:spcPts val="600"/>
              </a:spcAft>
            </a:pPr>
            <a:r>
              <a:rPr lang="pl-PL" sz="2400" dirty="0" smtClean="0">
                <a:gradFill>
                  <a:gsLst>
                    <a:gs pos="2917">
                      <a:schemeClr val="tx1"/>
                    </a:gs>
                    <a:gs pos="30000">
                      <a:schemeClr val="tx1"/>
                    </a:gs>
                  </a:gsLst>
                  <a:lin ang="5400000" scaled="0"/>
                </a:gradFill>
              </a:rPr>
              <a:t>OS [Start API </a:t>
            </a:r>
            <a:r>
              <a:rPr lang="pl-PL" sz="2400" dirty="0" err="1" smtClean="0">
                <a:gradFill>
                  <a:gsLst>
                    <a:gs pos="2917">
                      <a:schemeClr val="tx1"/>
                    </a:gs>
                    <a:gs pos="30000">
                      <a:schemeClr val="tx1"/>
                    </a:gs>
                  </a:gsLst>
                  <a:lin ang="5400000" scaled="0"/>
                </a:gradFill>
              </a:rPr>
              <a:t>Function</a:t>
            </a:r>
            <a:r>
              <a:rPr lang="pl-PL" sz="2400" dirty="0" smtClean="0">
                <a:gradFill>
                  <a:gsLst>
                    <a:gs pos="2917">
                      <a:schemeClr val="tx1"/>
                    </a:gs>
                    <a:gs pos="30000">
                      <a:schemeClr val="tx1"/>
                    </a:gs>
                  </a:gsLst>
                  <a:lin ang="5400000" scaled="0"/>
                </a:gradFill>
              </a:rPr>
              <a:t>]</a:t>
            </a:r>
            <a:endParaRPr lang="en-US" sz="2400" dirty="0" err="1" smtClean="0">
              <a:gradFill>
                <a:gsLst>
                  <a:gs pos="2917">
                    <a:schemeClr val="tx1"/>
                  </a:gs>
                  <a:gs pos="30000">
                    <a:schemeClr val="tx1"/>
                  </a:gs>
                </a:gsLst>
                <a:lin ang="5400000" scaled="0"/>
              </a:gradFill>
            </a:endParaRPr>
          </a:p>
        </p:txBody>
      </p:sp>
      <p:sp>
        <p:nvSpPr>
          <p:cNvPr id="19" name="TextBox 18"/>
          <p:cNvSpPr txBox="1"/>
          <p:nvPr/>
        </p:nvSpPr>
        <p:spPr>
          <a:xfrm>
            <a:off x="8914857" y="6073933"/>
            <a:ext cx="1934376" cy="627864"/>
          </a:xfrm>
          <a:prstGeom prst="rect">
            <a:avLst/>
          </a:prstGeom>
          <a:noFill/>
        </p:spPr>
        <p:txBody>
          <a:bodyPr wrap="none" lIns="182880" tIns="146304" rIns="182880" bIns="146304" rtlCol="0">
            <a:spAutoFit/>
          </a:bodyPr>
          <a:lstStyle/>
          <a:p>
            <a:pPr>
              <a:lnSpc>
                <a:spcPct val="90000"/>
              </a:lnSpc>
              <a:spcAft>
                <a:spcPts val="600"/>
              </a:spcAft>
            </a:pPr>
            <a:r>
              <a:rPr lang="pl-PL" sz="2400" dirty="0" smtClean="0">
                <a:gradFill>
                  <a:gsLst>
                    <a:gs pos="2917">
                      <a:schemeClr val="tx1"/>
                    </a:gs>
                    <a:gs pos="30000">
                      <a:schemeClr val="tx1"/>
                    </a:gs>
                  </a:gsLst>
                  <a:lin ang="5400000" scaled="0"/>
                </a:gradFill>
              </a:rPr>
              <a:t>Trap = DBG</a:t>
            </a:r>
            <a:endParaRPr lang="en-US" sz="2400" dirty="0" err="1" smtClean="0">
              <a:gradFill>
                <a:gsLst>
                  <a:gs pos="2917">
                    <a:schemeClr val="tx1"/>
                  </a:gs>
                  <a:gs pos="30000">
                    <a:schemeClr val="tx1"/>
                  </a:gs>
                </a:gsLst>
                <a:lin ang="5400000" scaled="0"/>
              </a:gradFill>
            </a:endParaRPr>
          </a:p>
        </p:txBody>
      </p:sp>
      <p:sp>
        <p:nvSpPr>
          <p:cNvPr id="21" name="TextBox 20"/>
          <p:cNvSpPr txBox="1"/>
          <p:nvPr/>
        </p:nvSpPr>
        <p:spPr>
          <a:xfrm>
            <a:off x="8303897" y="3060228"/>
            <a:ext cx="3210815" cy="627864"/>
          </a:xfrm>
          <a:prstGeom prst="rect">
            <a:avLst/>
          </a:prstGeom>
          <a:noFill/>
        </p:spPr>
        <p:txBody>
          <a:bodyPr wrap="none" lIns="182880" tIns="146304" rIns="182880" bIns="146304" rtlCol="0">
            <a:spAutoFit/>
          </a:bodyPr>
          <a:lstStyle/>
          <a:p>
            <a:pPr>
              <a:lnSpc>
                <a:spcPct val="90000"/>
              </a:lnSpc>
              <a:spcAft>
                <a:spcPts val="600"/>
              </a:spcAft>
            </a:pPr>
            <a:r>
              <a:rPr lang="pl-PL" sz="2400" dirty="0" smtClean="0">
                <a:gradFill>
                  <a:gsLst>
                    <a:gs pos="2917">
                      <a:schemeClr val="tx1"/>
                    </a:gs>
                    <a:gs pos="30000">
                      <a:schemeClr val="tx1"/>
                    </a:gs>
                  </a:gsLst>
                  <a:lin ang="5400000" scaled="0"/>
                </a:gradFill>
              </a:rPr>
              <a:t>OS [POP </a:t>
            </a:r>
            <a:r>
              <a:rPr lang="pl-PL" sz="2400" dirty="0" err="1" smtClean="0">
                <a:gradFill>
                  <a:gsLst>
                    <a:gs pos="2917">
                      <a:schemeClr val="tx1"/>
                    </a:gs>
                    <a:gs pos="30000">
                      <a:schemeClr val="tx1"/>
                    </a:gs>
                  </a:gsLst>
                  <a:lin ang="5400000" scaled="0"/>
                </a:gradFill>
              </a:rPr>
              <a:t>Parameters</a:t>
            </a:r>
            <a:r>
              <a:rPr lang="pl-PL" sz="2400" dirty="0" smtClean="0">
                <a:gradFill>
                  <a:gsLst>
                    <a:gs pos="2917">
                      <a:schemeClr val="tx1"/>
                    </a:gs>
                    <a:gs pos="30000">
                      <a:schemeClr val="tx1"/>
                    </a:gs>
                  </a:gsLst>
                  <a:lin ang="5400000" scaled="0"/>
                </a:gradFill>
              </a:rPr>
              <a:t>]</a:t>
            </a:r>
            <a:endParaRPr lang="en-US" sz="2400" dirty="0" err="1" smtClean="0">
              <a:gradFill>
                <a:gsLst>
                  <a:gs pos="2917">
                    <a:schemeClr val="tx1"/>
                  </a:gs>
                  <a:gs pos="30000">
                    <a:schemeClr val="tx1"/>
                  </a:gs>
                </a:gsLst>
                <a:lin ang="5400000" scaled="0"/>
              </a:gradFill>
            </a:endParaRPr>
          </a:p>
        </p:txBody>
      </p:sp>
      <p:sp>
        <p:nvSpPr>
          <p:cNvPr id="22" name="Flowchart: Connector 21"/>
          <p:cNvSpPr/>
          <p:nvPr/>
        </p:nvSpPr>
        <p:spPr bwMode="auto">
          <a:xfrm>
            <a:off x="4859747" y="6035226"/>
            <a:ext cx="788276" cy="788276"/>
          </a:xfrm>
          <a:prstGeom prst="flowChartConnector">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pl-PL" sz="2800" b="1" dirty="0">
                <a:gradFill>
                  <a:gsLst>
                    <a:gs pos="0">
                      <a:srgbClr val="FFFFFF"/>
                    </a:gs>
                    <a:gs pos="100000">
                      <a:srgbClr val="FFFFFF"/>
                    </a:gs>
                  </a:gsLst>
                  <a:lin ang="5400000" scaled="0"/>
                </a:gradFill>
                <a:ea typeface="Segoe UI" pitchFamily="34" charset="0"/>
                <a:cs typeface="Segoe UI" pitchFamily="34" charset="0"/>
              </a:rPr>
              <a:t>3</a:t>
            </a:r>
            <a:endParaRPr lang="en-US" sz="2800" b="1" dirty="0">
              <a:gradFill>
                <a:gsLst>
                  <a:gs pos="0">
                    <a:srgbClr val="FFFFFF"/>
                  </a:gs>
                  <a:gs pos="100000">
                    <a:srgbClr val="FFFFFF"/>
                  </a:gs>
                </a:gsLst>
                <a:lin ang="5400000" scaled="0"/>
              </a:gradFill>
              <a:ea typeface="Segoe UI" pitchFamily="34" charset="0"/>
              <a:cs typeface="Segoe UI" pitchFamily="34" charset="0"/>
            </a:endParaRPr>
          </a:p>
        </p:txBody>
      </p:sp>
      <p:sp>
        <p:nvSpPr>
          <p:cNvPr id="23" name="Flowchart: Connector 22"/>
          <p:cNvSpPr/>
          <p:nvPr/>
        </p:nvSpPr>
        <p:spPr bwMode="auto">
          <a:xfrm>
            <a:off x="10914518" y="4688476"/>
            <a:ext cx="788276" cy="788276"/>
          </a:xfrm>
          <a:prstGeom prst="flowChartConnector">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pl-PL" sz="2800" b="1" dirty="0" smtClean="0">
                <a:gradFill>
                  <a:gsLst>
                    <a:gs pos="0">
                      <a:srgbClr val="FFFFFF"/>
                    </a:gs>
                    <a:gs pos="100000">
                      <a:srgbClr val="FFFFFF"/>
                    </a:gs>
                  </a:gsLst>
                  <a:lin ang="5400000" scaled="0"/>
                </a:gradFill>
                <a:ea typeface="Segoe UI" pitchFamily="34" charset="0"/>
                <a:cs typeface="Segoe UI" pitchFamily="34" charset="0"/>
              </a:rPr>
              <a:t>4</a:t>
            </a:r>
            <a:endParaRPr lang="en-US" sz="2800" b="1" dirty="0">
              <a:gradFill>
                <a:gsLst>
                  <a:gs pos="0">
                    <a:srgbClr val="FFFFFF"/>
                  </a:gs>
                  <a:gs pos="100000">
                    <a:srgbClr val="FFFFFF"/>
                  </a:gs>
                </a:gsLst>
                <a:lin ang="5400000" scaled="0"/>
              </a:gradFill>
              <a:ea typeface="Segoe UI" pitchFamily="34" charset="0"/>
              <a:cs typeface="Segoe UI" pitchFamily="34" charset="0"/>
            </a:endParaRPr>
          </a:p>
        </p:txBody>
      </p:sp>
      <p:sp>
        <p:nvSpPr>
          <p:cNvPr id="24" name="Flowchart: Connector 23"/>
          <p:cNvSpPr/>
          <p:nvPr/>
        </p:nvSpPr>
        <p:spPr bwMode="auto">
          <a:xfrm>
            <a:off x="11514712" y="2980022"/>
            <a:ext cx="788276" cy="788276"/>
          </a:xfrm>
          <a:prstGeom prst="flowChartConnector">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pl-PL" sz="2800" b="1" dirty="0">
                <a:gradFill>
                  <a:gsLst>
                    <a:gs pos="0">
                      <a:srgbClr val="FFFFFF"/>
                    </a:gs>
                    <a:gs pos="100000">
                      <a:srgbClr val="FFFFFF"/>
                    </a:gs>
                  </a:gsLst>
                  <a:lin ang="5400000" scaled="0"/>
                </a:gradFill>
                <a:ea typeface="Segoe UI" pitchFamily="34" charset="0"/>
                <a:cs typeface="Segoe UI" pitchFamily="34" charset="0"/>
              </a:rPr>
              <a:t>5</a:t>
            </a:r>
            <a:endParaRPr lang="en-US" sz="2800" b="1"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520937127"/>
              </p:ext>
            </p:extLst>
          </p:nvPr>
        </p:nvGraphicFramePr>
        <p:xfrm>
          <a:off x="3175622" y="2059156"/>
          <a:ext cx="8774640" cy="596575"/>
        </p:xfrm>
        <a:graphic>
          <a:graphicData uri="http://schemas.openxmlformats.org/drawingml/2006/table">
            <a:tbl>
              <a:tblPr firstRow="1" bandRow="1">
                <a:tableStyleId>{00A15C55-8517-42AA-B614-E9B94910E393}</a:tableStyleId>
              </a:tblPr>
              <a:tblGrid>
                <a:gridCol w="1754928"/>
                <a:gridCol w="1893996"/>
                <a:gridCol w="1615860"/>
                <a:gridCol w="1754928"/>
                <a:gridCol w="1754928"/>
              </a:tblGrid>
              <a:tr h="596575">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pl-PL" dirty="0" err="1" smtClean="0">
                          <a:gradFill>
                            <a:gsLst>
                              <a:gs pos="0">
                                <a:srgbClr val="FFFFFF"/>
                              </a:gs>
                              <a:gs pos="100000">
                                <a:srgbClr val="FFFFFF"/>
                              </a:gs>
                            </a:gsLst>
                            <a:lin ang="5400000" scaled="0"/>
                          </a:gradFill>
                        </a:rPr>
                        <a:t>lpProcessInfo</a:t>
                      </a:r>
                      <a:endParaRPr lang="en-US" dirty="0" smtClean="0">
                        <a:gradFill>
                          <a:gsLst>
                            <a:gs pos="0">
                              <a:srgbClr val="FFFFFF"/>
                            </a:gs>
                            <a:gs pos="100000">
                              <a:srgbClr val="FFFFFF"/>
                            </a:gs>
                          </a:gsLst>
                          <a:lin ang="5400000" scaled="0"/>
                        </a:gradFill>
                      </a:endParaRPr>
                    </a:p>
                  </a:txBody>
                  <a:tcPr anchor="ctr">
                    <a:lnL w="12700" cap="flat" cmpd="sng" algn="ctr">
                      <a:no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pl-PL" dirty="0" err="1" smtClean="0">
                          <a:gradFill>
                            <a:gsLst>
                              <a:gs pos="0">
                                <a:srgbClr val="FFFFFF"/>
                              </a:gs>
                              <a:gs pos="100000">
                                <a:srgbClr val="FFFFFF"/>
                              </a:gs>
                            </a:gsLst>
                            <a:lin ang="5400000" scaled="0"/>
                          </a:gradFill>
                        </a:rPr>
                        <a:t>lpStartupInfo</a:t>
                      </a:r>
                      <a:r>
                        <a:rPr lang="pl-PL" dirty="0" smtClean="0">
                          <a:gradFill>
                            <a:gsLst>
                              <a:gs pos="0">
                                <a:srgbClr val="FFFFFF"/>
                              </a:gs>
                              <a:gs pos="100000">
                                <a:srgbClr val="FFFFFF"/>
                              </a:gs>
                            </a:gsLst>
                            <a:lin ang="5400000" scaled="0"/>
                          </a:gradFill>
                        </a:rPr>
                        <a:t>…</a:t>
                      </a:r>
                      <a:endParaRPr lang="en-US" dirty="0">
                        <a:gradFill>
                          <a:gsLst>
                            <a:gs pos="0">
                              <a:srgbClr val="FFFFFF"/>
                            </a:gs>
                            <a:gs pos="100000">
                              <a:srgbClr val="FFFFFF"/>
                            </a:gs>
                          </a:gsLst>
                          <a:lin ang="5400000" scaled="0"/>
                        </a:gra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pl-PL" dirty="0" err="1" smtClean="0">
                          <a:gradFill>
                            <a:gsLst>
                              <a:gs pos="0">
                                <a:srgbClr val="FFFFFF"/>
                              </a:gs>
                              <a:gs pos="100000">
                                <a:srgbClr val="FFFFFF"/>
                              </a:gs>
                            </a:gsLst>
                            <a:lin ang="5400000" scaled="0"/>
                          </a:gradFill>
                        </a:rPr>
                        <a:t>lpPassword</a:t>
                      </a:r>
                      <a:endParaRPr lang="en-US" dirty="0">
                        <a:gradFill>
                          <a:gsLst>
                            <a:gs pos="0">
                              <a:srgbClr val="FFFFFF"/>
                            </a:gs>
                            <a:gs pos="100000">
                              <a:srgbClr val="FFFFFF"/>
                            </a:gs>
                          </a:gsLst>
                          <a:lin ang="5400000" scaled="0"/>
                        </a:gra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pl-PL" sz="1800" b="1" kern="1200" dirty="0" err="1" smtClean="0">
                          <a:gradFill>
                            <a:gsLst>
                              <a:gs pos="0">
                                <a:srgbClr val="FFFFFF"/>
                              </a:gs>
                              <a:gs pos="100000">
                                <a:srgbClr val="FFFFFF"/>
                              </a:gs>
                            </a:gsLst>
                            <a:lin ang="5400000" scaled="0"/>
                          </a:gradFill>
                          <a:effectLst/>
                          <a:latin typeface="+mn-lt"/>
                          <a:ea typeface="+mn-ea"/>
                          <a:cs typeface="+mn-cs"/>
                        </a:rPr>
                        <a:t>lpDomain</a:t>
                      </a:r>
                      <a:endParaRPr lang="en-US" dirty="0">
                        <a:gradFill>
                          <a:gsLst>
                            <a:gs pos="0">
                              <a:srgbClr val="FFFFFF"/>
                            </a:gs>
                            <a:gs pos="100000">
                              <a:srgbClr val="FFFFFF"/>
                            </a:gs>
                          </a:gsLst>
                          <a:lin ang="5400000" scaled="0"/>
                        </a:gradFill>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pl-PL" dirty="0" err="1" smtClean="0">
                          <a:gradFill>
                            <a:gsLst>
                              <a:gs pos="0">
                                <a:srgbClr val="FFFFFF"/>
                              </a:gs>
                              <a:gs pos="100000">
                                <a:srgbClr val="FFFFFF"/>
                              </a:gs>
                            </a:gsLst>
                            <a:lin ang="5400000" scaled="0"/>
                          </a:gradFill>
                        </a:rPr>
                        <a:t>lpUsername</a:t>
                      </a:r>
                      <a:endParaRPr lang="en-US" dirty="0">
                        <a:gradFill>
                          <a:gsLst>
                            <a:gs pos="0">
                              <a:srgbClr val="FFFFFF"/>
                            </a:gs>
                            <a:gs pos="100000">
                              <a:srgbClr val="FFFFFF"/>
                            </a:gs>
                          </a:gsLst>
                          <a:lin ang="5400000" scaled="0"/>
                        </a:gradFill>
                      </a:endParaRPr>
                    </a:p>
                  </a:txBody>
                  <a:tcPr anchor="ctr">
                    <a:lnL w="381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bl>
          </a:graphicData>
        </a:graphic>
      </p:graphicFrame>
      <p:sp>
        <p:nvSpPr>
          <p:cNvPr id="12" name="Freeform 5"/>
          <p:cNvSpPr>
            <a:spLocks noEditPoints="1"/>
          </p:cNvSpPr>
          <p:nvPr/>
        </p:nvSpPr>
        <p:spPr bwMode="auto">
          <a:xfrm>
            <a:off x="8966999" y="3693624"/>
            <a:ext cx="1830092" cy="2354173"/>
          </a:xfrm>
          <a:custGeom>
            <a:avLst/>
            <a:gdLst>
              <a:gd name="T0" fmla="*/ 212 w 736"/>
              <a:gd name="T1" fmla="*/ 432 h 948"/>
              <a:gd name="T2" fmla="*/ 239 w 736"/>
              <a:gd name="T3" fmla="*/ 456 h 948"/>
              <a:gd name="T4" fmla="*/ 239 w 736"/>
              <a:gd name="T5" fmla="*/ 456 h 948"/>
              <a:gd name="T6" fmla="*/ 293 w 736"/>
              <a:gd name="T7" fmla="*/ 456 h 948"/>
              <a:gd name="T8" fmla="*/ 252 w 736"/>
              <a:gd name="T9" fmla="*/ 432 h 948"/>
              <a:gd name="T10" fmla="*/ 236 w 736"/>
              <a:gd name="T11" fmla="*/ 429 h 948"/>
              <a:gd name="T12" fmla="*/ 452 w 736"/>
              <a:gd name="T13" fmla="*/ 702 h 948"/>
              <a:gd name="T14" fmla="*/ 277 w 736"/>
              <a:gd name="T15" fmla="*/ 784 h 948"/>
              <a:gd name="T16" fmla="*/ 276 w 736"/>
              <a:gd name="T17" fmla="*/ 432 h 948"/>
              <a:gd name="T18" fmla="*/ 292 w 736"/>
              <a:gd name="T19" fmla="*/ 412 h 948"/>
              <a:gd name="T20" fmla="*/ 172 w 736"/>
              <a:gd name="T21" fmla="*/ 432 h 948"/>
              <a:gd name="T22" fmla="*/ 501 w 736"/>
              <a:gd name="T23" fmla="*/ 712 h 948"/>
              <a:gd name="T24" fmla="*/ 501 w 736"/>
              <a:gd name="T25" fmla="*/ 712 h 948"/>
              <a:gd name="T26" fmla="*/ 213 w 736"/>
              <a:gd name="T27" fmla="*/ 456 h 948"/>
              <a:gd name="T28" fmla="*/ 502 w 736"/>
              <a:gd name="T29" fmla="*/ 456 h 948"/>
              <a:gd name="T30" fmla="*/ 568 w 736"/>
              <a:gd name="T31" fmla="*/ 429 h 948"/>
              <a:gd name="T32" fmla="*/ 565 w 736"/>
              <a:gd name="T33" fmla="*/ 412 h 948"/>
              <a:gd name="T34" fmla="*/ 177 w 736"/>
              <a:gd name="T35" fmla="*/ 388 h 948"/>
              <a:gd name="T36" fmla="*/ 252 w 736"/>
              <a:gd name="T37" fmla="*/ 388 h 948"/>
              <a:gd name="T38" fmla="*/ 332 w 736"/>
              <a:gd name="T39" fmla="*/ 388 h 948"/>
              <a:gd name="T40" fmla="*/ 316 w 736"/>
              <a:gd name="T41" fmla="*/ 432 h 948"/>
              <a:gd name="T42" fmla="*/ 325 w 736"/>
              <a:gd name="T43" fmla="*/ 209 h 948"/>
              <a:gd name="T44" fmla="*/ 213 w 736"/>
              <a:gd name="T45" fmla="*/ 84 h 948"/>
              <a:gd name="T46" fmla="*/ 528 w 736"/>
              <a:gd name="T47" fmla="*/ 429 h 948"/>
              <a:gd name="T48" fmla="*/ 528 w 736"/>
              <a:gd name="T49" fmla="*/ 412 h 948"/>
              <a:gd name="T50" fmla="*/ 605 w 736"/>
              <a:gd name="T51" fmla="*/ 0 h 948"/>
              <a:gd name="T52" fmla="*/ 519 w 736"/>
              <a:gd name="T53" fmla="*/ 654 h 948"/>
              <a:gd name="T54" fmla="*/ 347 w 736"/>
              <a:gd name="T55" fmla="*/ 704 h 948"/>
              <a:gd name="T56" fmla="*/ 216 w 736"/>
              <a:gd name="T57" fmla="*/ 690 h 948"/>
              <a:gd name="T58" fmla="*/ 183 w 736"/>
              <a:gd name="T59" fmla="*/ 780 h 948"/>
              <a:gd name="T60" fmla="*/ 361 w 736"/>
              <a:gd name="T61" fmla="*/ 797 h 948"/>
              <a:gd name="T62" fmla="*/ 429 w 736"/>
              <a:gd name="T63" fmla="*/ 792 h 948"/>
              <a:gd name="T64" fmla="*/ 624 w 736"/>
              <a:gd name="T65" fmla="*/ 415 h 948"/>
              <a:gd name="T66" fmla="*/ 380 w 736"/>
              <a:gd name="T67" fmla="*/ 60 h 948"/>
              <a:gd name="T68" fmla="*/ 356 w 736"/>
              <a:gd name="T69" fmla="*/ 60 h 948"/>
              <a:gd name="T70" fmla="*/ 115 w 736"/>
              <a:gd name="T71" fmla="*/ 415 h 948"/>
              <a:gd name="T72" fmla="*/ 160 w 736"/>
              <a:gd name="T73" fmla="*/ 516 h 948"/>
              <a:gd name="T74" fmla="*/ 225 w 736"/>
              <a:gd name="T75" fmla="*/ 477 h 948"/>
              <a:gd name="T76" fmla="*/ 305 w 736"/>
              <a:gd name="T77" fmla="*/ 477 h 948"/>
              <a:gd name="T78" fmla="*/ 319 w 736"/>
              <a:gd name="T79" fmla="*/ 456 h 948"/>
              <a:gd name="T80" fmla="*/ 334 w 736"/>
              <a:gd name="T81" fmla="*/ 573 h 948"/>
              <a:gd name="T82" fmla="*/ 551 w 736"/>
              <a:gd name="T83" fmla="*/ 637 h 948"/>
              <a:gd name="T84" fmla="*/ 380 w 736"/>
              <a:gd name="T85" fmla="*/ 572 h 948"/>
              <a:gd name="T86" fmla="*/ 396 w 736"/>
              <a:gd name="T87" fmla="*/ 476 h 948"/>
              <a:gd name="T88" fmla="*/ 476 w 736"/>
              <a:gd name="T89" fmla="*/ 476 h 948"/>
              <a:gd name="T90" fmla="*/ 567 w 736"/>
              <a:gd name="T91" fmla="*/ 456 h 948"/>
              <a:gd name="T92" fmla="*/ 604 w 736"/>
              <a:gd name="T93" fmla="*/ 516 h 948"/>
              <a:gd name="T94" fmla="*/ 531 w 736"/>
              <a:gd name="T95" fmla="*/ 84 h 948"/>
              <a:gd name="T96" fmla="*/ 418 w 736"/>
              <a:gd name="T97" fmla="*/ 209 h 948"/>
              <a:gd name="T98" fmla="*/ 424 w 736"/>
              <a:gd name="T99" fmla="*/ 432 h 948"/>
              <a:gd name="T100" fmla="*/ 408 w 736"/>
              <a:gd name="T101" fmla="*/ 388 h 948"/>
              <a:gd name="T102" fmla="*/ 488 w 736"/>
              <a:gd name="T103" fmla="*/ 388 h 948"/>
              <a:gd name="T104" fmla="*/ 563 w 736"/>
              <a:gd name="T105" fmla="*/ 388 h 948"/>
              <a:gd name="T106" fmla="*/ 444 w 736"/>
              <a:gd name="T107" fmla="*/ 465 h 948"/>
              <a:gd name="T108" fmla="*/ 444 w 736"/>
              <a:gd name="T109" fmla="*/ 465 h 948"/>
              <a:gd name="T110" fmla="*/ 448 w 736"/>
              <a:gd name="T111" fmla="*/ 432 h 948"/>
              <a:gd name="T112" fmla="*/ 524 w 736"/>
              <a:gd name="T113" fmla="*/ 465 h 948"/>
              <a:gd name="T114" fmla="*/ 524 w 736"/>
              <a:gd name="T115" fmla="*/ 465 h 948"/>
              <a:gd name="T116" fmla="*/ 488 w 736"/>
              <a:gd name="T117" fmla="*/ 432 h 948"/>
              <a:gd name="T118" fmla="*/ 736 w 736"/>
              <a:gd name="T119" fmla="*/ 884 h 948"/>
              <a:gd name="T120" fmla="*/ 736 w 736"/>
              <a:gd name="T121" fmla="*/ 88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6" h="948">
                <a:moveTo>
                  <a:pt x="212" y="412"/>
                </a:moveTo>
                <a:cubicBezTo>
                  <a:pt x="214" y="412"/>
                  <a:pt x="215" y="412"/>
                  <a:pt x="216" y="411"/>
                </a:cubicBezTo>
                <a:cubicBezTo>
                  <a:pt x="213" y="417"/>
                  <a:pt x="212" y="423"/>
                  <a:pt x="212" y="429"/>
                </a:cubicBezTo>
                <a:cubicBezTo>
                  <a:pt x="212" y="432"/>
                  <a:pt x="212" y="432"/>
                  <a:pt x="212" y="432"/>
                </a:cubicBezTo>
                <a:cubicBezTo>
                  <a:pt x="196" y="432"/>
                  <a:pt x="196" y="432"/>
                  <a:pt x="196" y="432"/>
                </a:cubicBezTo>
                <a:cubicBezTo>
                  <a:pt x="196" y="429"/>
                  <a:pt x="196" y="429"/>
                  <a:pt x="196" y="429"/>
                </a:cubicBezTo>
                <a:cubicBezTo>
                  <a:pt x="196" y="419"/>
                  <a:pt x="203" y="412"/>
                  <a:pt x="212" y="412"/>
                </a:cubicBezTo>
                <a:close/>
                <a:moveTo>
                  <a:pt x="239" y="456"/>
                </a:moveTo>
                <a:cubicBezTo>
                  <a:pt x="242" y="461"/>
                  <a:pt x="247" y="464"/>
                  <a:pt x="253" y="464"/>
                </a:cubicBezTo>
                <a:cubicBezTo>
                  <a:pt x="254" y="464"/>
                  <a:pt x="255" y="464"/>
                  <a:pt x="256" y="464"/>
                </a:cubicBezTo>
                <a:cubicBezTo>
                  <a:pt x="255" y="462"/>
                  <a:pt x="254" y="459"/>
                  <a:pt x="253" y="456"/>
                </a:cubicBezTo>
                <a:lnTo>
                  <a:pt x="239" y="456"/>
                </a:lnTo>
                <a:close/>
                <a:moveTo>
                  <a:pt x="279" y="456"/>
                </a:moveTo>
                <a:cubicBezTo>
                  <a:pt x="282" y="461"/>
                  <a:pt x="287" y="464"/>
                  <a:pt x="293" y="464"/>
                </a:cubicBezTo>
                <a:cubicBezTo>
                  <a:pt x="294" y="464"/>
                  <a:pt x="295" y="464"/>
                  <a:pt x="296" y="464"/>
                </a:cubicBezTo>
                <a:cubicBezTo>
                  <a:pt x="295" y="462"/>
                  <a:pt x="294" y="459"/>
                  <a:pt x="293" y="456"/>
                </a:cubicBezTo>
                <a:lnTo>
                  <a:pt x="279" y="456"/>
                </a:lnTo>
                <a:close/>
                <a:moveTo>
                  <a:pt x="236" y="429"/>
                </a:moveTo>
                <a:cubicBezTo>
                  <a:pt x="236" y="432"/>
                  <a:pt x="236" y="432"/>
                  <a:pt x="236" y="432"/>
                </a:cubicBezTo>
                <a:cubicBezTo>
                  <a:pt x="252" y="432"/>
                  <a:pt x="252" y="432"/>
                  <a:pt x="252" y="432"/>
                </a:cubicBezTo>
                <a:cubicBezTo>
                  <a:pt x="252" y="429"/>
                  <a:pt x="252" y="429"/>
                  <a:pt x="252" y="429"/>
                </a:cubicBezTo>
                <a:cubicBezTo>
                  <a:pt x="252" y="423"/>
                  <a:pt x="253" y="417"/>
                  <a:pt x="256" y="411"/>
                </a:cubicBezTo>
                <a:cubicBezTo>
                  <a:pt x="255" y="412"/>
                  <a:pt x="254" y="412"/>
                  <a:pt x="252" y="412"/>
                </a:cubicBezTo>
                <a:cubicBezTo>
                  <a:pt x="243" y="412"/>
                  <a:pt x="236" y="419"/>
                  <a:pt x="236" y="429"/>
                </a:cubicBezTo>
                <a:close/>
                <a:moveTo>
                  <a:pt x="423" y="673"/>
                </a:moveTo>
                <a:cubicBezTo>
                  <a:pt x="405" y="674"/>
                  <a:pt x="395" y="686"/>
                  <a:pt x="394" y="702"/>
                </a:cubicBezTo>
                <a:cubicBezTo>
                  <a:pt x="393" y="718"/>
                  <a:pt x="407" y="731"/>
                  <a:pt x="423" y="731"/>
                </a:cubicBezTo>
                <a:cubicBezTo>
                  <a:pt x="439" y="731"/>
                  <a:pt x="452" y="718"/>
                  <a:pt x="452" y="702"/>
                </a:cubicBezTo>
                <a:cubicBezTo>
                  <a:pt x="452" y="686"/>
                  <a:pt x="439" y="673"/>
                  <a:pt x="423" y="673"/>
                </a:cubicBezTo>
                <a:close/>
                <a:moveTo>
                  <a:pt x="277" y="720"/>
                </a:moveTo>
                <a:cubicBezTo>
                  <a:pt x="259" y="720"/>
                  <a:pt x="245" y="734"/>
                  <a:pt x="245" y="752"/>
                </a:cubicBezTo>
                <a:cubicBezTo>
                  <a:pt x="245" y="770"/>
                  <a:pt x="259" y="784"/>
                  <a:pt x="277" y="784"/>
                </a:cubicBezTo>
                <a:cubicBezTo>
                  <a:pt x="294" y="784"/>
                  <a:pt x="309" y="770"/>
                  <a:pt x="309" y="752"/>
                </a:cubicBezTo>
                <a:cubicBezTo>
                  <a:pt x="309" y="734"/>
                  <a:pt x="294" y="720"/>
                  <a:pt x="277" y="720"/>
                </a:cubicBezTo>
                <a:close/>
                <a:moveTo>
                  <a:pt x="276" y="429"/>
                </a:moveTo>
                <a:cubicBezTo>
                  <a:pt x="276" y="432"/>
                  <a:pt x="276" y="432"/>
                  <a:pt x="276" y="432"/>
                </a:cubicBezTo>
                <a:cubicBezTo>
                  <a:pt x="292" y="432"/>
                  <a:pt x="292" y="432"/>
                  <a:pt x="292" y="432"/>
                </a:cubicBezTo>
                <a:cubicBezTo>
                  <a:pt x="292" y="429"/>
                  <a:pt x="292" y="429"/>
                  <a:pt x="292" y="429"/>
                </a:cubicBezTo>
                <a:cubicBezTo>
                  <a:pt x="292" y="423"/>
                  <a:pt x="293" y="417"/>
                  <a:pt x="296" y="411"/>
                </a:cubicBezTo>
                <a:cubicBezTo>
                  <a:pt x="295" y="412"/>
                  <a:pt x="294" y="412"/>
                  <a:pt x="292" y="412"/>
                </a:cubicBezTo>
                <a:cubicBezTo>
                  <a:pt x="283" y="412"/>
                  <a:pt x="276" y="419"/>
                  <a:pt x="276" y="429"/>
                </a:cubicBezTo>
                <a:close/>
                <a:moveTo>
                  <a:pt x="160" y="429"/>
                </a:moveTo>
                <a:cubicBezTo>
                  <a:pt x="160" y="432"/>
                  <a:pt x="160" y="432"/>
                  <a:pt x="160" y="432"/>
                </a:cubicBezTo>
                <a:cubicBezTo>
                  <a:pt x="172" y="432"/>
                  <a:pt x="172" y="432"/>
                  <a:pt x="172" y="432"/>
                </a:cubicBezTo>
                <a:cubicBezTo>
                  <a:pt x="172" y="429"/>
                  <a:pt x="172" y="429"/>
                  <a:pt x="172" y="429"/>
                </a:cubicBezTo>
                <a:cubicBezTo>
                  <a:pt x="172" y="423"/>
                  <a:pt x="173" y="417"/>
                  <a:pt x="176" y="412"/>
                </a:cubicBezTo>
                <a:cubicBezTo>
                  <a:pt x="167" y="413"/>
                  <a:pt x="160" y="420"/>
                  <a:pt x="160" y="429"/>
                </a:cubicBezTo>
                <a:close/>
                <a:moveTo>
                  <a:pt x="501" y="712"/>
                </a:moveTo>
                <a:cubicBezTo>
                  <a:pt x="484" y="712"/>
                  <a:pt x="471" y="725"/>
                  <a:pt x="471" y="741"/>
                </a:cubicBezTo>
                <a:cubicBezTo>
                  <a:pt x="471" y="758"/>
                  <a:pt x="484" y="771"/>
                  <a:pt x="501" y="771"/>
                </a:cubicBezTo>
                <a:cubicBezTo>
                  <a:pt x="517" y="771"/>
                  <a:pt x="530" y="758"/>
                  <a:pt x="530" y="742"/>
                </a:cubicBezTo>
                <a:cubicBezTo>
                  <a:pt x="530" y="725"/>
                  <a:pt x="517" y="712"/>
                  <a:pt x="501" y="712"/>
                </a:cubicBezTo>
                <a:close/>
                <a:moveTo>
                  <a:pt x="199" y="456"/>
                </a:moveTo>
                <a:cubicBezTo>
                  <a:pt x="202" y="461"/>
                  <a:pt x="207" y="464"/>
                  <a:pt x="213" y="464"/>
                </a:cubicBezTo>
                <a:cubicBezTo>
                  <a:pt x="214" y="464"/>
                  <a:pt x="215" y="464"/>
                  <a:pt x="216" y="464"/>
                </a:cubicBezTo>
                <a:cubicBezTo>
                  <a:pt x="215" y="462"/>
                  <a:pt x="214" y="459"/>
                  <a:pt x="213" y="456"/>
                </a:cubicBezTo>
                <a:lnTo>
                  <a:pt x="199" y="456"/>
                </a:lnTo>
                <a:close/>
                <a:moveTo>
                  <a:pt x="484" y="465"/>
                </a:moveTo>
                <a:cubicBezTo>
                  <a:pt x="485" y="464"/>
                  <a:pt x="486" y="464"/>
                  <a:pt x="488" y="464"/>
                </a:cubicBezTo>
                <a:cubicBezTo>
                  <a:pt x="494" y="464"/>
                  <a:pt x="499" y="461"/>
                  <a:pt x="502" y="456"/>
                </a:cubicBezTo>
                <a:cubicBezTo>
                  <a:pt x="487" y="456"/>
                  <a:pt x="487" y="456"/>
                  <a:pt x="487" y="456"/>
                </a:cubicBezTo>
                <a:cubicBezTo>
                  <a:pt x="486" y="459"/>
                  <a:pt x="485" y="462"/>
                  <a:pt x="484" y="465"/>
                </a:cubicBezTo>
                <a:close/>
                <a:moveTo>
                  <a:pt x="565" y="412"/>
                </a:moveTo>
                <a:cubicBezTo>
                  <a:pt x="567" y="417"/>
                  <a:pt x="568" y="423"/>
                  <a:pt x="568" y="429"/>
                </a:cubicBezTo>
                <a:cubicBezTo>
                  <a:pt x="568" y="432"/>
                  <a:pt x="568" y="432"/>
                  <a:pt x="568" y="432"/>
                </a:cubicBezTo>
                <a:cubicBezTo>
                  <a:pt x="580" y="432"/>
                  <a:pt x="580" y="432"/>
                  <a:pt x="580" y="432"/>
                </a:cubicBezTo>
                <a:cubicBezTo>
                  <a:pt x="580" y="429"/>
                  <a:pt x="580" y="429"/>
                  <a:pt x="580" y="429"/>
                </a:cubicBezTo>
                <a:cubicBezTo>
                  <a:pt x="580" y="420"/>
                  <a:pt x="573" y="413"/>
                  <a:pt x="565" y="412"/>
                </a:cubicBezTo>
                <a:close/>
                <a:moveTo>
                  <a:pt x="196" y="101"/>
                </a:moveTo>
                <a:cubicBezTo>
                  <a:pt x="196" y="104"/>
                  <a:pt x="196" y="104"/>
                  <a:pt x="196" y="104"/>
                </a:cubicBezTo>
                <a:cubicBezTo>
                  <a:pt x="140" y="411"/>
                  <a:pt x="140" y="411"/>
                  <a:pt x="140" y="411"/>
                </a:cubicBezTo>
                <a:cubicBezTo>
                  <a:pt x="147" y="397"/>
                  <a:pt x="161" y="388"/>
                  <a:pt x="177" y="388"/>
                </a:cubicBezTo>
                <a:cubicBezTo>
                  <a:pt x="182" y="388"/>
                  <a:pt x="187" y="391"/>
                  <a:pt x="188" y="396"/>
                </a:cubicBezTo>
                <a:cubicBezTo>
                  <a:pt x="195" y="391"/>
                  <a:pt x="203" y="388"/>
                  <a:pt x="212" y="388"/>
                </a:cubicBezTo>
                <a:cubicBezTo>
                  <a:pt x="219" y="388"/>
                  <a:pt x="224" y="393"/>
                  <a:pt x="224" y="400"/>
                </a:cubicBezTo>
                <a:cubicBezTo>
                  <a:pt x="232" y="392"/>
                  <a:pt x="242" y="388"/>
                  <a:pt x="252" y="388"/>
                </a:cubicBezTo>
                <a:cubicBezTo>
                  <a:pt x="259" y="388"/>
                  <a:pt x="264" y="393"/>
                  <a:pt x="264" y="400"/>
                </a:cubicBezTo>
                <a:cubicBezTo>
                  <a:pt x="272" y="392"/>
                  <a:pt x="282" y="388"/>
                  <a:pt x="292" y="388"/>
                </a:cubicBezTo>
                <a:cubicBezTo>
                  <a:pt x="299" y="388"/>
                  <a:pt x="304" y="393"/>
                  <a:pt x="304" y="400"/>
                </a:cubicBezTo>
                <a:cubicBezTo>
                  <a:pt x="312" y="392"/>
                  <a:pt x="322" y="388"/>
                  <a:pt x="332" y="388"/>
                </a:cubicBezTo>
                <a:cubicBezTo>
                  <a:pt x="339" y="388"/>
                  <a:pt x="344" y="393"/>
                  <a:pt x="344" y="400"/>
                </a:cubicBezTo>
                <a:cubicBezTo>
                  <a:pt x="344" y="407"/>
                  <a:pt x="339" y="412"/>
                  <a:pt x="332" y="412"/>
                </a:cubicBezTo>
                <a:cubicBezTo>
                  <a:pt x="323" y="412"/>
                  <a:pt x="316" y="419"/>
                  <a:pt x="316" y="429"/>
                </a:cubicBezTo>
                <a:cubicBezTo>
                  <a:pt x="316" y="432"/>
                  <a:pt x="316" y="432"/>
                  <a:pt x="316" y="432"/>
                </a:cubicBezTo>
                <a:cubicBezTo>
                  <a:pt x="356" y="432"/>
                  <a:pt x="356" y="432"/>
                  <a:pt x="356" y="432"/>
                </a:cubicBezTo>
                <a:cubicBezTo>
                  <a:pt x="356" y="153"/>
                  <a:pt x="356" y="153"/>
                  <a:pt x="356" y="153"/>
                </a:cubicBezTo>
                <a:cubicBezTo>
                  <a:pt x="345" y="161"/>
                  <a:pt x="337" y="178"/>
                  <a:pt x="337" y="197"/>
                </a:cubicBezTo>
                <a:cubicBezTo>
                  <a:pt x="337" y="204"/>
                  <a:pt x="332" y="209"/>
                  <a:pt x="325" y="209"/>
                </a:cubicBezTo>
                <a:cubicBezTo>
                  <a:pt x="318" y="209"/>
                  <a:pt x="313" y="204"/>
                  <a:pt x="313" y="197"/>
                </a:cubicBezTo>
                <a:cubicBezTo>
                  <a:pt x="313" y="163"/>
                  <a:pt x="331" y="135"/>
                  <a:pt x="356" y="126"/>
                </a:cubicBezTo>
                <a:cubicBezTo>
                  <a:pt x="356" y="84"/>
                  <a:pt x="356" y="84"/>
                  <a:pt x="356" y="84"/>
                </a:cubicBezTo>
                <a:cubicBezTo>
                  <a:pt x="213" y="84"/>
                  <a:pt x="213" y="84"/>
                  <a:pt x="213" y="84"/>
                </a:cubicBezTo>
                <a:cubicBezTo>
                  <a:pt x="204" y="84"/>
                  <a:pt x="196" y="92"/>
                  <a:pt x="196" y="101"/>
                </a:cubicBezTo>
                <a:close/>
                <a:moveTo>
                  <a:pt x="528" y="412"/>
                </a:moveTo>
                <a:cubicBezTo>
                  <a:pt x="527" y="412"/>
                  <a:pt x="525" y="412"/>
                  <a:pt x="524" y="411"/>
                </a:cubicBezTo>
                <a:cubicBezTo>
                  <a:pt x="527" y="417"/>
                  <a:pt x="528" y="423"/>
                  <a:pt x="528" y="429"/>
                </a:cubicBezTo>
                <a:cubicBezTo>
                  <a:pt x="528" y="432"/>
                  <a:pt x="528" y="432"/>
                  <a:pt x="528" y="432"/>
                </a:cubicBezTo>
                <a:cubicBezTo>
                  <a:pt x="544" y="432"/>
                  <a:pt x="544" y="432"/>
                  <a:pt x="544" y="432"/>
                </a:cubicBezTo>
                <a:cubicBezTo>
                  <a:pt x="544" y="429"/>
                  <a:pt x="544" y="429"/>
                  <a:pt x="544" y="429"/>
                </a:cubicBezTo>
                <a:cubicBezTo>
                  <a:pt x="544" y="419"/>
                  <a:pt x="537" y="412"/>
                  <a:pt x="528" y="412"/>
                </a:cubicBezTo>
                <a:close/>
                <a:moveTo>
                  <a:pt x="735" y="872"/>
                </a:moveTo>
                <a:cubicBezTo>
                  <a:pt x="1" y="872"/>
                  <a:pt x="1" y="872"/>
                  <a:pt x="1" y="872"/>
                </a:cubicBezTo>
                <a:cubicBezTo>
                  <a:pt x="131" y="0"/>
                  <a:pt x="131" y="0"/>
                  <a:pt x="131" y="0"/>
                </a:cubicBezTo>
                <a:cubicBezTo>
                  <a:pt x="605" y="0"/>
                  <a:pt x="605" y="0"/>
                  <a:pt x="605" y="0"/>
                </a:cubicBezTo>
                <a:lnTo>
                  <a:pt x="735" y="872"/>
                </a:lnTo>
                <a:close/>
                <a:moveTo>
                  <a:pt x="556" y="688"/>
                </a:moveTo>
                <a:cubicBezTo>
                  <a:pt x="548" y="692"/>
                  <a:pt x="540" y="693"/>
                  <a:pt x="533" y="690"/>
                </a:cubicBezTo>
                <a:cubicBezTo>
                  <a:pt x="519" y="684"/>
                  <a:pt x="512" y="668"/>
                  <a:pt x="519" y="654"/>
                </a:cubicBezTo>
                <a:cubicBezTo>
                  <a:pt x="519" y="653"/>
                  <a:pt x="519" y="652"/>
                  <a:pt x="520" y="651"/>
                </a:cubicBezTo>
                <a:cubicBezTo>
                  <a:pt x="461" y="654"/>
                  <a:pt x="403" y="658"/>
                  <a:pt x="343" y="662"/>
                </a:cubicBezTo>
                <a:cubicBezTo>
                  <a:pt x="351" y="668"/>
                  <a:pt x="356" y="676"/>
                  <a:pt x="355" y="685"/>
                </a:cubicBezTo>
                <a:cubicBezTo>
                  <a:pt x="355" y="693"/>
                  <a:pt x="352" y="699"/>
                  <a:pt x="347" y="704"/>
                </a:cubicBezTo>
                <a:cubicBezTo>
                  <a:pt x="337" y="713"/>
                  <a:pt x="322" y="713"/>
                  <a:pt x="312" y="704"/>
                </a:cubicBezTo>
                <a:cubicBezTo>
                  <a:pt x="303" y="695"/>
                  <a:pt x="296" y="684"/>
                  <a:pt x="313" y="664"/>
                </a:cubicBezTo>
                <a:cubicBezTo>
                  <a:pt x="276" y="666"/>
                  <a:pt x="240" y="669"/>
                  <a:pt x="203" y="671"/>
                </a:cubicBezTo>
                <a:cubicBezTo>
                  <a:pt x="211" y="676"/>
                  <a:pt x="215" y="682"/>
                  <a:pt x="216" y="690"/>
                </a:cubicBezTo>
                <a:cubicBezTo>
                  <a:pt x="218" y="708"/>
                  <a:pt x="202" y="723"/>
                  <a:pt x="185" y="719"/>
                </a:cubicBezTo>
                <a:cubicBezTo>
                  <a:pt x="183" y="718"/>
                  <a:pt x="180" y="718"/>
                  <a:pt x="180" y="718"/>
                </a:cubicBezTo>
                <a:cubicBezTo>
                  <a:pt x="180" y="739"/>
                  <a:pt x="180" y="760"/>
                  <a:pt x="180" y="782"/>
                </a:cubicBezTo>
                <a:cubicBezTo>
                  <a:pt x="180" y="781"/>
                  <a:pt x="183" y="781"/>
                  <a:pt x="183" y="780"/>
                </a:cubicBezTo>
                <a:cubicBezTo>
                  <a:pt x="192" y="775"/>
                  <a:pt x="202" y="774"/>
                  <a:pt x="211" y="780"/>
                </a:cubicBezTo>
                <a:cubicBezTo>
                  <a:pt x="220" y="785"/>
                  <a:pt x="224" y="793"/>
                  <a:pt x="224" y="804"/>
                </a:cubicBezTo>
                <a:cubicBezTo>
                  <a:pt x="224" y="804"/>
                  <a:pt x="224" y="805"/>
                  <a:pt x="224" y="807"/>
                </a:cubicBezTo>
                <a:cubicBezTo>
                  <a:pt x="270" y="803"/>
                  <a:pt x="315" y="800"/>
                  <a:pt x="361" y="797"/>
                </a:cubicBezTo>
                <a:cubicBezTo>
                  <a:pt x="355" y="783"/>
                  <a:pt x="356" y="771"/>
                  <a:pt x="369" y="761"/>
                </a:cubicBezTo>
                <a:cubicBezTo>
                  <a:pt x="378" y="755"/>
                  <a:pt x="390" y="755"/>
                  <a:pt x="398" y="761"/>
                </a:cubicBezTo>
                <a:cubicBezTo>
                  <a:pt x="408" y="768"/>
                  <a:pt x="411" y="778"/>
                  <a:pt x="407" y="794"/>
                </a:cubicBezTo>
                <a:cubicBezTo>
                  <a:pt x="415" y="793"/>
                  <a:pt x="422" y="793"/>
                  <a:pt x="429" y="792"/>
                </a:cubicBezTo>
                <a:cubicBezTo>
                  <a:pt x="468" y="790"/>
                  <a:pt x="507" y="787"/>
                  <a:pt x="546" y="784"/>
                </a:cubicBezTo>
                <a:cubicBezTo>
                  <a:pt x="550" y="784"/>
                  <a:pt x="552" y="782"/>
                  <a:pt x="556" y="778"/>
                </a:cubicBezTo>
                <a:cubicBezTo>
                  <a:pt x="556" y="748"/>
                  <a:pt x="556" y="718"/>
                  <a:pt x="556" y="688"/>
                </a:cubicBezTo>
                <a:close/>
                <a:moveTo>
                  <a:pt x="624" y="415"/>
                </a:moveTo>
                <a:cubicBezTo>
                  <a:pt x="624" y="414"/>
                  <a:pt x="624" y="414"/>
                  <a:pt x="624" y="414"/>
                </a:cubicBezTo>
                <a:cubicBezTo>
                  <a:pt x="572" y="100"/>
                  <a:pt x="572" y="100"/>
                  <a:pt x="572" y="100"/>
                </a:cubicBezTo>
                <a:cubicBezTo>
                  <a:pt x="571" y="78"/>
                  <a:pt x="553" y="60"/>
                  <a:pt x="531" y="60"/>
                </a:cubicBezTo>
                <a:cubicBezTo>
                  <a:pt x="380" y="60"/>
                  <a:pt x="380" y="60"/>
                  <a:pt x="380" y="60"/>
                </a:cubicBezTo>
                <a:cubicBezTo>
                  <a:pt x="380" y="28"/>
                  <a:pt x="380" y="28"/>
                  <a:pt x="380" y="28"/>
                </a:cubicBezTo>
                <a:cubicBezTo>
                  <a:pt x="380" y="21"/>
                  <a:pt x="375" y="16"/>
                  <a:pt x="368" y="16"/>
                </a:cubicBezTo>
                <a:cubicBezTo>
                  <a:pt x="361" y="16"/>
                  <a:pt x="356" y="21"/>
                  <a:pt x="356" y="28"/>
                </a:cubicBezTo>
                <a:cubicBezTo>
                  <a:pt x="356" y="60"/>
                  <a:pt x="356" y="60"/>
                  <a:pt x="356" y="60"/>
                </a:cubicBezTo>
                <a:cubicBezTo>
                  <a:pt x="213" y="60"/>
                  <a:pt x="213" y="60"/>
                  <a:pt x="213" y="60"/>
                </a:cubicBezTo>
                <a:cubicBezTo>
                  <a:pt x="191" y="60"/>
                  <a:pt x="172" y="78"/>
                  <a:pt x="172" y="100"/>
                </a:cubicBezTo>
                <a:cubicBezTo>
                  <a:pt x="116" y="412"/>
                  <a:pt x="116" y="412"/>
                  <a:pt x="116" y="412"/>
                </a:cubicBezTo>
                <a:cubicBezTo>
                  <a:pt x="115" y="415"/>
                  <a:pt x="115" y="415"/>
                  <a:pt x="115" y="415"/>
                </a:cubicBezTo>
                <a:cubicBezTo>
                  <a:pt x="115" y="430"/>
                  <a:pt x="124" y="443"/>
                  <a:pt x="136" y="450"/>
                </a:cubicBezTo>
                <a:cubicBezTo>
                  <a:pt x="136" y="516"/>
                  <a:pt x="136" y="516"/>
                  <a:pt x="136" y="516"/>
                </a:cubicBezTo>
                <a:cubicBezTo>
                  <a:pt x="136" y="523"/>
                  <a:pt x="141" y="528"/>
                  <a:pt x="148" y="528"/>
                </a:cubicBezTo>
                <a:cubicBezTo>
                  <a:pt x="155" y="528"/>
                  <a:pt x="160" y="523"/>
                  <a:pt x="160" y="516"/>
                </a:cubicBezTo>
                <a:cubicBezTo>
                  <a:pt x="160" y="456"/>
                  <a:pt x="160" y="456"/>
                  <a:pt x="160" y="456"/>
                </a:cubicBezTo>
                <a:cubicBezTo>
                  <a:pt x="173" y="456"/>
                  <a:pt x="173" y="456"/>
                  <a:pt x="173" y="456"/>
                </a:cubicBezTo>
                <a:cubicBezTo>
                  <a:pt x="177" y="474"/>
                  <a:pt x="193" y="488"/>
                  <a:pt x="213" y="488"/>
                </a:cubicBezTo>
                <a:cubicBezTo>
                  <a:pt x="219" y="488"/>
                  <a:pt x="224" y="483"/>
                  <a:pt x="225" y="477"/>
                </a:cubicBezTo>
                <a:cubicBezTo>
                  <a:pt x="232" y="484"/>
                  <a:pt x="242" y="488"/>
                  <a:pt x="253" y="488"/>
                </a:cubicBezTo>
                <a:cubicBezTo>
                  <a:pt x="259" y="488"/>
                  <a:pt x="264" y="483"/>
                  <a:pt x="265" y="477"/>
                </a:cubicBezTo>
                <a:cubicBezTo>
                  <a:pt x="272" y="484"/>
                  <a:pt x="282" y="488"/>
                  <a:pt x="293" y="488"/>
                </a:cubicBezTo>
                <a:cubicBezTo>
                  <a:pt x="299" y="488"/>
                  <a:pt x="304" y="483"/>
                  <a:pt x="305" y="477"/>
                </a:cubicBezTo>
                <a:cubicBezTo>
                  <a:pt x="312" y="484"/>
                  <a:pt x="322" y="488"/>
                  <a:pt x="333" y="488"/>
                </a:cubicBezTo>
                <a:cubicBezTo>
                  <a:pt x="339" y="488"/>
                  <a:pt x="345" y="483"/>
                  <a:pt x="345" y="476"/>
                </a:cubicBezTo>
                <a:cubicBezTo>
                  <a:pt x="345" y="469"/>
                  <a:pt x="339" y="464"/>
                  <a:pt x="333" y="464"/>
                </a:cubicBezTo>
                <a:cubicBezTo>
                  <a:pt x="327" y="464"/>
                  <a:pt x="322" y="461"/>
                  <a:pt x="319" y="456"/>
                </a:cubicBezTo>
                <a:cubicBezTo>
                  <a:pt x="356" y="456"/>
                  <a:pt x="356" y="456"/>
                  <a:pt x="356" y="456"/>
                </a:cubicBezTo>
                <a:cubicBezTo>
                  <a:pt x="356" y="572"/>
                  <a:pt x="356" y="572"/>
                  <a:pt x="356" y="572"/>
                </a:cubicBezTo>
                <a:cubicBezTo>
                  <a:pt x="352" y="572"/>
                  <a:pt x="348" y="572"/>
                  <a:pt x="344" y="572"/>
                </a:cubicBezTo>
                <a:cubicBezTo>
                  <a:pt x="341" y="572"/>
                  <a:pt x="337" y="572"/>
                  <a:pt x="334" y="573"/>
                </a:cubicBezTo>
                <a:cubicBezTo>
                  <a:pt x="327" y="575"/>
                  <a:pt x="319" y="575"/>
                  <a:pt x="313" y="579"/>
                </a:cubicBezTo>
                <a:cubicBezTo>
                  <a:pt x="273" y="605"/>
                  <a:pt x="232" y="631"/>
                  <a:pt x="191" y="658"/>
                </a:cubicBezTo>
                <a:cubicBezTo>
                  <a:pt x="191" y="658"/>
                  <a:pt x="190" y="659"/>
                  <a:pt x="188" y="660"/>
                </a:cubicBezTo>
                <a:cubicBezTo>
                  <a:pt x="310" y="653"/>
                  <a:pt x="430" y="645"/>
                  <a:pt x="551" y="637"/>
                </a:cubicBezTo>
                <a:cubicBezTo>
                  <a:pt x="549" y="635"/>
                  <a:pt x="548" y="634"/>
                  <a:pt x="547" y="632"/>
                </a:cubicBezTo>
                <a:cubicBezTo>
                  <a:pt x="534" y="619"/>
                  <a:pt x="518" y="609"/>
                  <a:pt x="501" y="601"/>
                </a:cubicBezTo>
                <a:cubicBezTo>
                  <a:pt x="464" y="583"/>
                  <a:pt x="424" y="577"/>
                  <a:pt x="384" y="572"/>
                </a:cubicBezTo>
                <a:cubicBezTo>
                  <a:pt x="382" y="572"/>
                  <a:pt x="381" y="572"/>
                  <a:pt x="380" y="572"/>
                </a:cubicBezTo>
                <a:cubicBezTo>
                  <a:pt x="380" y="456"/>
                  <a:pt x="380" y="456"/>
                  <a:pt x="380" y="456"/>
                </a:cubicBezTo>
                <a:cubicBezTo>
                  <a:pt x="422" y="456"/>
                  <a:pt x="422" y="456"/>
                  <a:pt x="422" y="456"/>
                </a:cubicBezTo>
                <a:cubicBezTo>
                  <a:pt x="419" y="461"/>
                  <a:pt x="414" y="464"/>
                  <a:pt x="408" y="464"/>
                </a:cubicBezTo>
                <a:cubicBezTo>
                  <a:pt x="401" y="464"/>
                  <a:pt x="396" y="469"/>
                  <a:pt x="396" y="476"/>
                </a:cubicBezTo>
                <a:cubicBezTo>
                  <a:pt x="396" y="483"/>
                  <a:pt x="401" y="488"/>
                  <a:pt x="408" y="488"/>
                </a:cubicBezTo>
                <a:cubicBezTo>
                  <a:pt x="418" y="488"/>
                  <a:pt x="428" y="484"/>
                  <a:pt x="436" y="476"/>
                </a:cubicBezTo>
                <a:cubicBezTo>
                  <a:pt x="436" y="483"/>
                  <a:pt x="441" y="488"/>
                  <a:pt x="448" y="488"/>
                </a:cubicBezTo>
                <a:cubicBezTo>
                  <a:pt x="458" y="488"/>
                  <a:pt x="468" y="484"/>
                  <a:pt x="476" y="476"/>
                </a:cubicBezTo>
                <a:cubicBezTo>
                  <a:pt x="476" y="483"/>
                  <a:pt x="481" y="488"/>
                  <a:pt x="488" y="488"/>
                </a:cubicBezTo>
                <a:cubicBezTo>
                  <a:pt x="498" y="488"/>
                  <a:pt x="508" y="484"/>
                  <a:pt x="516" y="476"/>
                </a:cubicBezTo>
                <a:cubicBezTo>
                  <a:pt x="516" y="483"/>
                  <a:pt x="521" y="488"/>
                  <a:pt x="528" y="488"/>
                </a:cubicBezTo>
                <a:cubicBezTo>
                  <a:pt x="547" y="488"/>
                  <a:pt x="563" y="474"/>
                  <a:pt x="567" y="456"/>
                </a:cubicBezTo>
                <a:cubicBezTo>
                  <a:pt x="580" y="456"/>
                  <a:pt x="580" y="456"/>
                  <a:pt x="580" y="456"/>
                </a:cubicBezTo>
                <a:cubicBezTo>
                  <a:pt x="580" y="516"/>
                  <a:pt x="580" y="516"/>
                  <a:pt x="580" y="516"/>
                </a:cubicBezTo>
                <a:cubicBezTo>
                  <a:pt x="580" y="523"/>
                  <a:pt x="585" y="528"/>
                  <a:pt x="592" y="528"/>
                </a:cubicBezTo>
                <a:cubicBezTo>
                  <a:pt x="599" y="528"/>
                  <a:pt x="604" y="523"/>
                  <a:pt x="604" y="516"/>
                </a:cubicBezTo>
                <a:cubicBezTo>
                  <a:pt x="604" y="450"/>
                  <a:pt x="604" y="450"/>
                  <a:pt x="604" y="450"/>
                </a:cubicBezTo>
                <a:cubicBezTo>
                  <a:pt x="615" y="443"/>
                  <a:pt x="624" y="430"/>
                  <a:pt x="624" y="415"/>
                </a:cubicBezTo>
                <a:close/>
                <a:moveTo>
                  <a:pt x="548" y="101"/>
                </a:moveTo>
                <a:cubicBezTo>
                  <a:pt x="548" y="92"/>
                  <a:pt x="540" y="84"/>
                  <a:pt x="531" y="84"/>
                </a:cubicBezTo>
                <a:cubicBezTo>
                  <a:pt x="380" y="84"/>
                  <a:pt x="380" y="84"/>
                  <a:pt x="380" y="84"/>
                </a:cubicBezTo>
                <a:cubicBezTo>
                  <a:pt x="380" y="124"/>
                  <a:pt x="380" y="124"/>
                  <a:pt x="380" y="124"/>
                </a:cubicBezTo>
                <a:cubicBezTo>
                  <a:pt x="408" y="129"/>
                  <a:pt x="430" y="160"/>
                  <a:pt x="430" y="197"/>
                </a:cubicBezTo>
                <a:cubicBezTo>
                  <a:pt x="430" y="204"/>
                  <a:pt x="425" y="209"/>
                  <a:pt x="418" y="209"/>
                </a:cubicBezTo>
                <a:cubicBezTo>
                  <a:pt x="411" y="209"/>
                  <a:pt x="406" y="204"/>
                  <a:pt x="406" y="197"/>
                </a:cubicBezTo>
                <a:cubicBezTo>
                  <a:pt x="406" y="174"/>
                  <a:pt x="395" y="154"/>
                  <a:pt x="380" y="149"/>
                </a:cubicBezTo>
                <a:cubicBezTo>
                  <a:pt x="380" y="432"/>
                  <a:pt x="380" y="432"/>
                  <a:pt x="380" y="432"/>
                </a:cubicBezTo>
                <a:cubicBezTo>
                  <a:pt x="424" y="432"/>
                  <a:pt x="424" y="432"/>
                  <a:pt x="424" y="432"/>
                </a:cubicBezTo>
                <a:cubicBezTo>
                  <a:pt x="424" y="429"/>
                  <a:pt x="424" y="429"/>
                  <a:pt x="424" y="429"/>
                </a:cubicBezTo>
                <a:cubicBezTo>
                  <a:pt x="424" y="419"/>
                  <a:pt x="417" y="412"/>
                  <a:pt x="408" y="412"/>
                </a:cubicBezTo>
                <a:cubicBezTo>
                  <a:pt x="401" y="412"/>
                  <a:pt x="396" y="407"/>
                  <a:pt x="396" y="400"/>
                </a:cubicBezTo>
                <a:cubicBezTo>
                  <a:pt x="396" y="393"/>
                  <a:pt x="401" y="388"/>
                  <a:pt x="408" y="388"/>
                </a:cubicBezTo>
                <a:cubicBezTo>
                  <a:pt x="419" y="388"/>
                  <a:pt x="429" y="392"/>
                  <a:pt x="436" y="399"/>
                </a:cubicBezTo>
                <a:cubicBezTo>
                  <a:pt x="436" y="393"/>
                  <a:pt x="441" y="388"/>
                  <a:pt x="448" y="388"/>
                </a:cubicBezTo>
                <a:cubicBezTo>
                  <a:pt x="459" y="388"/>
                  <a:pt x="469" y="392"/>
                  <a:pt x="476" y="399"/>
                </a:cubicBezTo>
                <a:cubicBezTo>
                  <a:pt x="476" y="393"/>
                  <a:pt x="481" y="388"/>
                  <a:pt x="488" y="388"/>
                </a:cubicBezTo>
                <a:cubicBezTo>
                  <a:pt x="499" y="388"/>
                  <a:pt x="509" y="392"/>
                  <a:pt x="516" y="399"/>
                </a:cubicBezTo>
                <a:cubicBezTo>
                  <a:pt x="516" y="393"/>
                  <a:pt x="521" y="388"/>
                  <a:pt x="528" y="388"/>
                </a:cubicBezTo>
                <a:cubicBezTo>
                  <a:pt x="537" y="388"/>
                  <a:pt x="545" y="391"/>
                  <a:pt x="552" y="396"/>
                </a:cubicBezTo>
                <a:cubicBezTo>
                  <a:pt x="554" y="391"/>
                  <a:pt x="558" y="388"/>
                  <a:pt x="563" y="388"/>
                </a:cubicBezTo>
                <a:cubicBezTo>
                  <a:pt x="579" y="388"/>
                  <a:pt x="593" y="398"/>
                  <a:pt x="600" y="411"/>
                </a:cubicBezTo>
                <a:cubicBezTo>
                  <a:pt x="548" y="102"/>
                  <a:pt x="548" y="102"/>
                  <a:pt x="548" y="102"/>
                </a:cubicBezTo>
                <a:lnTo>
                  <a:pt x="548" y="101"/>
                </a:lnTo>
                <a:close/>
                <a:moveTo>
                  <a:pt x="444" y="465"/>
                </a:moveTo>
                <a:cubicBezTo>
                  <a:pt x="445" y="464"/>
                  <a:pt x="446" y="464"/>
                  <a:pt x="448" y="464"/>
                </a:cubicBezTo>
                <a:cubicBezTo>
                  <a:pt x="454" y="464"/>
                  <a:pt x="459" y="461"/>
                  <a:pt x="462" y="456"/>
                </a:cubicBezTo>
                <a:cubicBezTo>
                  <a:pt x="447" y="456"/>
                  <a:pt x="447" y="456"/>
                  <a:pt x="447" y="456"/>
                </a:cubicBezTo>
                <a:cubicBezTo>
                  <a:pt x="446" y="459"/>
                  <a:pt x="445" y="462"/>
                  <a:pt x="444" y="465"/>
                </a:cubicBezTo>
                <a:close/>
                <a:moveTo>
                  <a:pt x="448" y="412"/>
                </a:moveTo>
                <a:cubicBezTo>
                  <a:pt x="447" y="412"/>
                  <a:pt x="445" y="412"/>
                  <a:pt x="444" y="411"/>
                </a:cubicBezTo>
                <a:cubicBezTo>
                  <a:pt x="447" y="417"/>
                  <a:pt x="448" y="423"/>
                  <a:pt x="448" y="429"/>
                </a:cubicBezTo>
                <a:cubicBezTo>
                  <a:pt x="448" y="432"/>
                  <a:pt x="448" y="432"/>
                  <a:pt x="448" y="432"/>
                </a:cubicBezTo>
                <a:cubicBezTo>
                  <a:pt x="464" y="432"/>
                  <a:pt x="464" y="432"/>
                  <a:pt x="464" y="432"/>
                </a:cubicBezTo>
                <a:cubicBezTo>
                  <a:pt x="464" y="429"/>
                  <a:pt x="464" y="429"/>
                  <a:pt x="464" y="429"/>
                </a:cubicBezTo>
                <a:cubicBezTo>
                  <a:pt x="464" y="419"/>
                  <a:pt x="457" y="412"/>
                  <a:pt x="448" y="412"/>
                </a:cubicBezTo>
                <a:close/>
                <a:moveTo>
                  <a:pt x="524" y="465"/>
                </a:moveTo>
                <a:cubicBezTo>
                  <a:pt x="525" y="464"/>
                  <a:pt x="526" y="464"/>
                  <a:pt x="528" y="464"/>
                </a:cubicBezTo>
                <a:cubicBezTo>
                  <a:pt x="534" y="464"/>
                  <a:pt x="539" y="461"/>
                  <a:pt x="542" y="456"/>
                </a:cubicBezTo>
                <a:cubicBezTo>
                  <a:pt x="527" y="456"/>
                  <a:pt x="527" y="456"/>
                  <a:pt x="527" y="456"/>
                </a:cubicBezTo>
                <a:cubicBezTo>
                  <a:pt x="526" y="459"/>
                  <a:pt x="525" y="462"/>
                  <a:pt x="524" y="465"/>
                </a:cubicBezTo>
                <a:close/>
                <a:moveTo>
                  <a:pt x="488" y="412"/>
                </a:moveTo>
                <a:cubicBezTo>
                  <a:pt x="487" y="412"/>
                  <a:pt x="485" y="412"/>
                  <a:pt x="484" y="411"/>
                </a:cubicBezTo>
                <a:cubicBezTo>
                  <a:pt x="487" y="417"/>
                  <a:pt x="488" y="423"/>
                  <a:pt x="488" y="429"/>
                </a:cubicBezTo>
                <a:cubicBezTo>
                  <a:pt x="488" y="432"/>
                  <a:pt x="488" y="432"/>
                  <a:pt x="488" y="432"/>
                </a:cubicBezTo>
                <a:cubicBezTo>
                  <a:pt x="504" y="432"/>
                  <a:pt x="504" y="432"/>
                  <a:pt x="504" y="432"/>
                </a:cubicBezTo>
                <a:cubicBezTo>
                  <a:pt x="504" y="429"/>
                  <a:pt x="504" y="429"/>
                  <a:pt x="504" y="429"/>
                </a:cubicBezTo>
                <a:cubicBezTo>
                  <a:pt x="504" y="419"/>
                  <a:pt x="497" y="412"/>
                  <a:pt x="488" y="412"/>
                </a:cubicBezTo>
                <a:close/>
                <a:moveTo>
                  <a:pt x="736" y="884"/>
                </a:moveTo>
                <a:cubicBezTo>
                  <a:pt x="0" y="884"/>
                  <a:pt x="0" y="884"/>
                  <a:pt x="0" y="884"/>
                </a:cubicBezTo>
                <a:cubicBezTo>
                  <a:pt x="0" y="948"/>
                  <a:pt x="0" y="948"/>
                  <a:pt x="0" y="948"/>
                </a:cubicBezTo>
                <a:cubicBezTo>
                  <a:pt x="736" y="948"/>
                  <a:pt x="736" y="948"/>
                  <a:pt x="736" y="948"/>
                </a:cubicBezTo>
                <a:lnTo>
                  <a:pt x="736" y="88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pic>
        <p:nvPicPr>
          <p:cNvPr id="25" name="Picture 4" descr="http://www.bygosh.com/Features/082000/trap.gif"/>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679594" y="7597389"/>
            <a:ext cx="1229710" cy="158484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rot="21332842">
            <a:off x="3875866" y="5199064"/>
            <a:ext cx="2945230" cy="369332"/>
          </a:xfrm>
          <a:prstGeom prst="rect">
            <a:avLst/>
          </a:prstGeom>
        </p:spPr>
        <p:txBody>
          <a:bodyPr wrap="none">
            <a:spAutoFit/>
          </a:bodyPr>
          <a:lstStyle/>
          <a:p>
            <a:r>
              <a:rPr lang="pl-PL" dirty="0" err="1"/>
              <a:t>CreateProcessWithLogonW</a:t>
            </a:r>
            <a:endParaRPr lang="en-US" dirty="0"/>
          </a:p>
        </p:txBody>
      </p:sp>
      <p:sp>
        <p:nvSpPr>
          <p:cNvPr id="27" name="Flowchart: Connector 26"/>
          <p:cNvSpPr/>
          <p:nvPr/>
        </p:nvSpPr>
        <p:spPr bwMode="auto">
          <a:xfrm>
            <a:off x="7310056" y="3407788"/>
            <a:ext cx="788276" cy="788276"/>
          </a:xfrm>
          <a:prstGeom prst="flowChartConnector">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pl-PL" sz="2800" b="1" dirty="0" smtClean="0">
                <a:gradFill>
                  <a:gsLst>
                    <a:gs pos="0">
                      <a:srgbClr val="FFFFFF"/>
                    </a:gs>
                    <a:gs pos="100000">
                      <a:srgbClr val="FFFFFF"/>
                    </a:gs>
                  </a:gsLst>
                  <a:lin ang="5400000" scaled="0"/>
                </a:gradFill>
                <a:ea typeface="Segoe UI" pitchFamily="34" charset="0"/>
                <a:cs typeface="Segoe UI" pitchFamily="34" charset="0"/>
              </a:rPr>
              <a:t>6</a:t>
            </a:r>
            <a:endParaRPr lang="en-US" sz="2800" b="1" dirty="0">
              <a:gradFill>
                <a:gsLst>
                  <a:gs pos="0">
                    <a:srgbClr val="FFFFFF"/>
                  </a:gs>
                  <a:gs pos="100000">
                    <a:srgbClr val="FFFFFF"/>
                  </a:gs>
                </a:gsLst>
                <a:lin ang="5400000" scaled="0"/>
              </a:gradFill>
              <a:ea typeface="Segoe UI" pitchFamily="34" charset="0"/>
              <a:cs typeface="Segoe UI" pitchFamily="34" charset="0"/>
            </a:endParaRPr>
          </a:p>
        </p:txBody>
      </p:sp>
      <p:cxnSp>
        <p:nvCxnSpPr>
          <p:cNvPr id="8" name="Straight Arrow Connector 7"/>
          <p:cNvCxnSpPr>
            <a:stCxn id="21" idx="1"/>
          </p:cNvCxnSpPr>
          <p:nvPr/>
        </p:nvCxnSpPr>
        <p:spPr>
          <a:xfrm flipH="1" flipV="1">
            <a:off x="4438185" y="2832410"/>
            <a:ext cx="3865712" cy="541750"/>
          </a:xfrm>
          <a:prstGeom prst="straightConnector1">
            <a:avLst/>
          </a:prstGeom>
          <a:ln w="57150">
            <a:solidFill>
              <a:schemeClr val="tx1"/>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rot="509630">
            <a:off x="5377542" y="3173377"/>
            <a:ext cx="1776448" cy="461665"/>
          </a:xfrm>
          <a:prstGeom prst="rect">
            <a:avLst/>
          </a:prstGeom>
        </p:spPr>
        <p:txBody>
          <a:bodyPr wrap="none">
            <a:spAutoFit/>
          </a:bodyPr>
          <a:lstStyle/>
          <a:p>
            <a:r>
              <a:rPr lang="pl-PL" sz="2400" dirty="0" err="1" smtClean="0"/>
              <a:t>Buahahaha</a:t>
            </a:r>
            <a:r>
              <a:rPr lang="pl-PL" sz="2400" dirty="0" smtClean="0"/>
              <a:t>!</a:t>
            </a:r>
            <a:endParaRPr lang="en-US" sz="2400" dirty="0"/>
          </a:p>
        </p:txBody>
      </p:sp>
      <p:cxnSp>
        <p:nvCxnSpPr>
          <p:cNvPr id="29" name="Straight Arrow Connector 28"/>
          <p:cNvCxnSpPr/>
          <p:nvPr/>
        </p:nvCxnSpPr>
        <p:spPr>
          <a:xfrm flipH="1">
            <a:off x="2617449" y="2885090"/>
            <a:ext cx="1418524" cy="978454"/>
          </a:xfrm>
          <a:prstGeom prst="straightConnector1">
            <a:avLst/>
          </a:prstGeom>
          <a:ln w="57150">
            <a:solidFill>
              <a:schemeClr val="tx2"/>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19488965">
            <a:off x="2644881" y="2927183"/>
            <a:ext cx="1081193" cy="461665"/>
          </a:xfrm>
          <a:prstGeom prst="rect">
            <a:avLst/>
          </a:prstGeom>
        </p:spPr>
        <p:txBody>
          <a:bodyPr wrap="none">
            <a:spAutoFit/>
          </a:bodyPr>
          <a:lstStyle/>
          <a:p>
            <a:r>
              <a:rPr lang="pl-PL" sz="2400" dirty="0" smtClean="0"/>
              <a:t>Return</a:t>
            </a:r>
            <a:endParaRPr lang="en-US" sz="2400" dirty="0"/>
          </a:p>
        </p:txBody>
      </p:sp>
    </p:spTree>
    <p:extLst>
      <p:ext uri="{BB962C8B-B14F-4D97-AF65-F5344CB8AC3E}">
        <p14:creationId xmlns:p14="http://schemas.microsoft.com/office/powerpoint/2010/main" val="29748620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right)">
                                      <p:cBhvr>
                                        <p:cTn id="50" dur="500"/>
                                        <p:tgtEl>
                                          <p:spTgt spid="8"/>
                                        </p:tgtEl>
                                      </p:cBhvr>
                                    </p:animEffec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par>
                                <p:cTn id="61" presetID="22" presetClass="entr" presetSubtype="2"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right)">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animBg="1"/>
      <p:bldP spid="14" grpId="0" animBg="1"/>
      <p:bldP spid="15" grpId="0"/>
      <p:bldP spid="19" grpId="0"/>
      <p:bldP spid="21" grpId="0"/>
      <p:bldP spid="22" grpId="0" animBg="1"/>
      <p:bldP spid="23" grpId="0" animBg="1"/>
      <p:bldP spid="24" grpId="0" animBg="1"/>
      <p:bldP spid="12" grpId="0" animBg="1"/>
      <p:bldP spid="26" grpId="0"/>
      <p:bldP spid="27" grpId="0" animBg="1"/>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CPAU</a:t>
            </a:r>
            <a:endParaRPr lang="en-US" dirty="0"/>
          </a:p>
        </p:txBody>
      </p:sp>
      <p:sp>
        <p:nvSpPr>
          <p:cNvPr id="4" name="Text Placeholder 3"/>
          <p:cNvSpPr>
            <a:spLocks noGrp="1"/>
          </p:cNvSpPr>
          <p:nvPr>
            <p:ph type="body" sz="quarter" idx="12"/>
          </p:nvPr>
        </p:nvSpPr>
        <p:spPr/>
        <p:txBody>
          <a:bodyPr/>
          <a:lstStyle/>
          <a:p>
            <a:r>
              <a:rPr lang="pl-PL" dirty="0" smtClean="0"/>
              <a:t>… </a:t>
            </a:r>
            <a:r>
              <a:rPr lang="pl-PL" dirty="0" err="1" smtClean="0"/>
              <a:t>get</a:t>
            </a:r>
            <a:r>
              <a:rPr lang="pl-PL" dirty="0" smtClean="0"/>
              <a:t> the </a:t>
            </a:r>
            <a:r>
              <a:rPr lang="pl-PL" dirty="0" err="1" smtClean="0"/>
              <a:t>password</a:t>
            </a:r>
            <a:r>
              <a:rPr lang="pl-PL" dirty="0" smtClean="0"/>
              <a:t> </a:t>
            </a:r>
            <a:r>
              <a:rPr lang="pl-PL" dirty="0" err="1" smtClean="0"/>
              <a:t>now</a:t>
            </a:r>
            <a:r>
              <a:rPr lang="pl-PL" dirty="0"/>
              <a:t>!</a:t>
            </a:r>
            <a:endParaRPr lang="en-US" dirty="0"/>
          </a:p>
        </p:txBody>
      </p:sp>
    </p:spTree>
    <p:extLst>
      <p:ext uri="{BB962C8B-B14F-4D97-AF65-F5344CB8AC3E}">
        <p14:creationId xmlns:p14="http://schemas.microsoft.com/office/powerpoint/2010/main" val="4614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045480769"/>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19496"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26" name="Group 25"/>
          <p:cNvGrpSpPr/>
          <p:nvPr/>
        </p:nvGrpSpPr>
        <p:grpSpPr>
          <a:xfrm>
            <a:off x="1079467" y="2005576"/>
            <a:ext cx="4609821" cy="2432300"/>
            <a:chOff x="1079467" y="2005576"/>
            <a:chExt cx="4609821" cy="2432300"/>
          </a:xfrm>
        </p:grpSpPr>
        <p:sp>
          <p:nvSpPr>
            <p:cNvPr id="29" name="TextBox 28"/>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0" name="TextBox 29"/>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Passwords</a:t>
              </a:r>
              <a:r>
                <a:rPr lang="en-US" sz="2800" dirty="0" smtClean="0">
                  <a:gradFill>
                    <a:gsLst>
                      <a:gs pos="0">
                        <a:srgbClr val="FFFFFF"/>
                      </a:gs>
                      <a:gs pos="100000">
                        <a:srgbClr val="FFFFFF"/>
                      </a:gs>
                    </a:gsLst>
                    <a:lin ang="5400000" scaled="0"/>
                  </a:gradFill>
                </a:rPr>
                <a:t> </a:t>
              </a:r>
              <a:r>
                <a:rPr lang="en-US" sz="2800" dirty="0">
                  <a:gradFill>
                    <a:gsLst>
                      <a:gs pos="0">
                        <a:srgbClr val="FFFFFF"/>
                      </a:gs>
                      <a:gs pos="100000">
                        <a:srgbClr val="FFFFFF"/>
                      </a:gs>
                    </a:gsLst>
                    <a:lin ang="5400000" scaled="0"/>
                  </a:gradFill>
                </a:rPr>
                <a:t>Idea</a:t>
              </a:r>
            </a:p>
          </p:txBody>
        </p:sp>
        <p:sp>
          <p:nvSpPr>
            <p:cNvPr id="31" name="Right Triangle 3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Rectangle 32"/>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TextBox 40"/>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46" name="Group 45"/>
          <p:cNvGrpSpPr/>
          <p:nvPr/>
        </p:nvGrpSpPr>
        <p:grpSpPr>
          <a:xfrm>
            <a:off x="5608612" y="2005576"/>
            <a:ext cx="5690887" cy="2432300"/>
            <a:chOff x="5608612" y="2005576"/>
            <a:chExt cx="5690887" cy="2432300"/>
          </a:xfrm>
        </p:grpSpPr>
        <p:sp>
          <p:nvSpPr>
            <p:cNvPr id="47" name="TextBox 46"/>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8" name="TextBox 47"/>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SystemPasswordGet</a:t>
              </a:r>
              <a:r>
                <a:rPr lang="pl-PL" sz="2800" dirty="0" smtClean="0">
                  <a:gradFill>
                    <a:gsLst>
                      <a:gs pos="0">
                        <a:srgbClr val="FFFFFF"/>
                      </a:gs>
                      <a:gs pos="100000">
                        <a:srgbClr val="FFFFFF"/>
                      </a:gs>
                    </a:gsLst>
                    <a:lin ang="5400000" scaled="0"/>
                  </a:gradFill>
                </a:rPr>
                <a:t>()</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51" name="Right Triangle 50"/>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2" name="Group 51"/>
          <p:cNvGrpSpPr/>
          <p:nvPr/>
        </p:nvGrpSpPr>
        <p:grpSpPr>
          <a:xfrm>
            <a:off x="1079467" y="3393360"/>
            <a:ext cx="4609821" cy="2428234"/>
            <a:chOff x="1079467" y="3393360"/>
            <a:chExt cx="4609821" cy="2428234"/>
          </a:xfrm>
        </p:grpSpPr>
        <p:sp>
          <p:nvSpPr>
            <p:cNvPr id="53" name="Rectangle 52"/>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5" name="TextBox 54"/>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6" name="TextBox 55"/>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AppPasswordGet</a:t>
              </a:r>
              <a:r>
                <a:rPr lang="pl-PL" sz="2800" dirty="0" smtClean="0">
                  <a:gradFill>
                    <a:gsLst>
                      <a:gs pos="0">
                        <a:srgbClr val="FFFFFF"/>
                      </a:gs>
                      <a:gs pos="100000">
                        <a:srgbClr val="FFFFFF"/>
                      </a:gs>
                    </a:gsLst>
                    <a:lin ang="5400000" scaled="0"/>
                  </a:gradFill>
                </a:rPr>
                <a:t>()</a:t>
              </a:r>
              <a:endParaRPr lang="en-US" sz="2800" dirty="0">
                <a:gradFill>
                  <a:gsLst>
                    <a:gs pos="0">
                      <a:srgbClr val="FFFFFF"/>
                    </a:gs>
                    <a:gs pos="100000">
                      <a:srgbClr val="FFFFFF"/>
                    </a:gs>
                  </a:gsLst>
                  <a:lin ang="5400000" scaled="0"/>
                </a:gradFill>
              </a:endParaRPr>
            </a:p>
          </p:txBody>
        </p:sp>
        <p:sp>
          <p:nvSpPr>
            <p:cNvPr id="57" name="Right Triangle 56"/>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8" name="Group 57"/>
          <p:cNvGrpSpPr/>
          <p:nvPr/>
        </p:nvGrpSpPr>
        <p:grpSpPr>
          <a:xfrm>
            <a:off x="6753911" y="3393360"/>
            <a:ext cx="4609821" cy="2428234"/>
            <a:chOff x="6753911" y="3393360"/>
            <a:chExt cx="4609821" cy="2428234"/>
          </a:xfrm>
        </p:grpSpPr>
        <p:sp>
          <p:nvSpPr>
            <p:cNvPr id="59" name="Rectangle 58"/>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TextBox 59"/>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61" name="TextBox 60"/>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62" name="TextBox 61"/>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3" name="Right Triangle 62"/>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82512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smtClean="0"/>
              <a:t>Data </a:t>
            </a:r>
            <a:r>
              <a:rPr lang="pl-PL" dirty="0" err="1" smtClean="0"/>
              <a:t>Protection</a:t>
            </a:r>
            <a:r>
              <a:rPr lang="pl-PL" dirty="0" smtClean="0"/>
              <a:t> API</a:t>
            </a:r>
            <a:endParaRPr lang="en-US" dirty="0"/>
          </a:p>
        </p:txBody>
      </p:sp>
      <p:grpSp>
        <p:nvGrpSpPr>
          <p:cNvPr id="11" name="Group 10"/>
          <p:cNvGrpSpPr/>
          <p:nvPr>
            <p:custDataLst>
              <p:tags r:id="rId2"/>
            </p:custDataLst>
          </p:nvPr>
        </p:nvGrpSpPr>
        <p:grpSpPr>
          <a:xfrm>
            <a:off x="529660" y="1450607"/>
            <a:ext cx="7195443"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8"/>
              </p:custDataLst>
            </p:nvPr>
          </p:nvSpPr>
          <p:spPr>
            <a:xfrm>
              <a:off x="584143" y="1438792"/>
              <a:ext cx="11018952" cy="1000274"/>
            </a:xfrm>
            <a:prstGeom prst="rect">
              <a:avLst/>
            </a:prstGeom>
            <a:no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Based on the following components:</a:t>
              </a:r>
            </a:p>
            <a:p>
              <a:pPr marL="419427" lvl="1" indent="-403233">
                <a:spcBef>
                  <a:spcPts val="612"/>
                </a:spcBef>
                <a:buSzPct val="90000"/>
                <a:buBlip>
                  <a:blip r:embed="rId11"/>
                </a:buBlip>
              </a:pPr>
              <a:r>
                <a:rPr lang="en-US" sz="2200" smtClean="0">
                  <a:solidFill>
                    <a:schemeClr val="tx1">
                      <a:alpha val="99000"/>
                    </a:schemeClr>
                  </a:solidFill>
                </a:rPr>
                <a:t>Password, data blob, entrophy</a:t>
              </a:r>
              <a:endParaRPr lang="en-US" sz="2200">
                <a:solidFill>
                  <a:schemeClr val="tx1">
                    <a:alpha val="99000"/>
                  </a:schemeClr>
                </a:solidFill>
              </a:endParaRPr>
            </a:p>
          </p:txBody>
        </p:sp>
      </p:grpSp>
      <p:grpSp>
        <p:nvGrpSpPr>
          <p:cNvPr id="10" name="Group 9"/>
          <p:cNvGrpSpPr/>
          <p:nvPr>
            <p:custDataLst>
              <p:tags r:id="rId3"/>
            </p:custDataLst>
          </p:nvPr>
        </p:nvGrpSpPr>
        <p:grpSpPr>
          <a:xfrm>
            <a:off x="529660" y="2588407"/>
            <a:ext cx="7195443"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7"/>
              </p:custDataLst>
            </p:nvPr>
          </p:nvSpPr>
          <p:spPr>
            <a:xfrm>
              <a:off x="584143" y="2663346"/>
              <a:ext cx="11018952" cy="1415772"/>
            </a:xfrm>
            <a:prstGeom prst="rect">
              <a:avLst/>
            </a:prstGeom>
            <a:grpFill/>
          </p:spPr>
          <p:txBody>
            <a:bodyPr wrap="square" lIns="182880" tIns="45720" rIns="91440" bIns="45720" rtlCol="0">
              <a:spAutoFit/>
            </a:bodyPr>
            <a:lstStyle/>
            <a:p>
              <a:pPr>
                <a:spcBef>
                  <a:spcPts val="1224"/>
                </a:spcBef>
                <a:buSzPct val="90000"/>
              </a:pPr>
              <a:r>
                <a:rPr lang="en-US" sz="3300" dirty="0" smtClean="0">
                  <a:solidFill>
                    <a:schemeClr val="tx1">
                      <a:alpha val="99000"/>
                    </a:schemeClr>
                  </a:solidFill>
                </a:rPr>
                <a:t>Is not prone to password resets!  </a:t>
              </a:r>
            </a:p>
            <a:p>
              <a:pPr marL="419427" lvl="1" indent="-403233">
                <a:spcBef>
                  <a:spcPts val="612"/>
                </a:spcBef>
                <a:buSzPct val="90000"/>
                <a:buBlip>
                  <a:blip r:embed="rId11"/>
                </a:buBlip>
              </a:pPr>
              <a:r>
                <a:rPr lang="en-US" sz="2200" dirty="0" smtClean="0">
                  <a:solidFill>
                    <a:schemeClr val="tx1">
                      <a:alpha val="99000"/>
                    </a:schemeClr>
                  </a:solidFill>
                </a:rPr>
                <a:t>Protects from outsiders when being in offline access </a:t>
              </a:r>
            </a:p>
            <a:p>
              <a:pPr marL="419427" lvl="1" indent="-403233">
                <a:spcBef>
                  <a:spcPts val="612"/>
                </a:spcBef>
                <a:buSzPct val="90000"/>
                <a:buBlip>
                  <a:blip r:embed="rId11"/>
                </a:buBlip>
              </a:pPr>
              <a:r>
                <a:rPr lang="en-US" sz="2200" dirty="0" smtClean="0">
                  <a:solidFill>
                    <a:schemeClr val="tx1">
                      <a:alpha val="99000"/>
                    </a:schemeClr>
                  </a:solidFill>
                </a:rPr>
                <a:t>Effectively protects users data</a:t>
              </a:r>
              <a:endParaRPr lang="en-US" sz="2200" dirty="0">
                <a:solidFill>
                  <a:schemeClr val="tx1">
                    <a:alpha val="99000"/>
                  </a:schemeClr>
                </a:solidFill>
              </a:endParaRPr>
            </a:p>
          </p:txBody>
        </p:sp>
      </p:grpSp>
      <p:grpSp>
        <p:nvGrpSpPr>
          <p:cNvPr id="3" name="Group 2"/>
          <p:cNvGrpSpPr/>
          <p:nvPr>
            <p:custDataLst>
              <p:tags r:id="rId4"/>
            </p:custDataLst>
          </p:nvPr>
        </p:nvGrpSpPr>
        <p:grpSpPr>
          <a:xfrm>
            <a:off x="529660" y="4117902"/>
            <a:ext cx="7195443" cy="1376136"/>
            <a:chOff x="519113" y="4286899"/>
            <a:chExt cx="11149012" cy="1035895"/>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6"/>
              </p:custDataLst>
            </p:nvPr>
          </p:nvSpPr>
          <p:spPr>
            <a:xfrm>
              <a:off x="584144" y="4303398"/>
              <a:ext cx="11018952" cy="1019396"/>
            </a:xfrm>
            <a:prstGeom prst="rect">
              <a:avLst/>
            </a:prstGeom>
            <a:grp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Stores the password history</a:t>
              </a:r>
            </a:p>
            <a:p>
              <a:pPr marL="419427" lvl="1" indent="-403233">
                <a:spcBef>
                  <a:spcPts val="612"/>
                </a:spcBef>
                <a:buSzPct val="90000"/>
                <a:buBlip>
                  <a:blip r:embed="rId11"/>
                </a:buBlip>
              </a:pPr>
              <a:r>
                <a:rPr lang="en-US" sz="2200" smtClean="0">
                  <a:solidFill>
                    <a:schemeClr val="tx1">
                      <a:alpha val="99000"/>
                    </a:schemeClr>
                  </a:solidFill>
                </a:rPr>
                <a:t>You need to be able to get access to some of your passwords from the past</a:t>
              </a:r>
              <a:endParaRPr lang="en-US" sz="2200">
                <a:solidFill>
                  <a:schemeClr val="tx1">
                    <a:alpha val="99000"/>
                  </a:schemeClr>
                </a:solidFill>
              </a:endParaRPr>
            </a:p>
          </p:txBody>
        </p:sp>
      </p:grpSp>
      <p:sp>
        <p:nvSpPr>
          <p:cNvPr id="14" name="TextBox 13"/>
          <p:cNvSpPr txBox="1"/>
          <p:nvPr>
            <p:custDataLst>
              <p:tags r:id="rId5"/>
            </p:custDataLst>
          </p:nvPr>
        </p:nvSpPr>
        <p:spPr>
          <a:xfrm>
            <a:off x="596011" y="5774340"/>
            <a:ext cx="11242833" cy="602020"/>
          </a:xfrm>
          <a:prstGeom prst="rect">
            <a:avLst/>
          </a:prstGeom>
          <a:noFill/>
        </p:spPr>
        <p:txBody>
          <a:bodyPr wrap="square" lIns="186556" tIns="46639" rIns="93278" bIns="46639" rtlCol="0">
            <a:spAutoFit/>
          </a:bodyPr>
          <a:lstStyle/>
          <a:p>
            <a:pPr algn="ctr">
              <a:buSzPct val="90000"/>
            </a:pPr>
            <a:r>
              <a:rPr lang="pl-PL" sz="3300" spc="-153" dirty="0" err="1" smtClean="0">
                <a:solidFill>
                  <a:schemeClr val="tx1">
                    <a:alpha val="99000"/>
                  </a:schemeClr>
                </a:solidFill>
                <a:latin typeface="Segoe UI Semibold" pitchFamily="34" charset="0"/>
              </a:rPr>
              <a:t>Conclusion</a:t>
            </a:r>
            <a:r>
              <a:rPr lang="pl-PL" sz="3300" spc="-153" dirty="0" smtClean="0">
                <a:solidFill>
                  <a:schemeClr val="tx1">
                    <a:alpha val="99000"/>
                  </a:schemeClr>
                </a:solidFill>
                <a:latin typeface="Segoe UI Semibold" pitchFamily="34" charset="0"/>
              </a:rPr>
              <a:t>: OS </a:t>
            </a:r>
            <a:r>
              <a:rPr lang="pl-PL" sz="3300" spc="-153" dirty="0" err="1" smtClean="0">
                <a:solidFill>
                  <a:schemeClr val="tx1">
                    <a:alpha val="99000"/>
                  </a:schemeClr>
                </a:solidFill>
                <a:latin typeface="Segoe UI Semibold" pitchFamily="34" charset="0"/>
              </a:rPr>
              <a:t>greatly</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helps</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us</a:t>
            </a:r>
            <a:r>
              <a:rPr lang="pl-PL" sz="3300" spc="-153" dirty="0" smtClean="0">
                <a:solidFill>
                  <a:schemeClr val="tx1">
                    <a:alpha val="99000"/>
                  </a:schemeClr>
                </a:solidFill>
                <a:latin typeface="Segoe UI Semibold" pitchFamily="34" charset="0"/>
              </a:rPr>
              <a:t> to </a:t>
            </a:r>
            <a:r>
              <a:rPr lang="pl-PL" sz="3300" spc="-153" dirty="0" err="1" smtClean="0">
                <a:solidFill>
                  <a:schemeClr val="tx1">
                    <a:alpha val="99000"/>
                  </a:schemeClr>
                </a:solidFill>
                <a:latin typeface="Segoe UI Semibold" pitchFamily="34" charset="0"/>
              </a:rPr>
              <a:t>protect</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passwords</a:t>
            </a:r>
            <a:endParaRPr lang="en-US" sz="3300" spc="-153" dirty="0">
              <a:solidFill>
                <a:schemeClr val="tx1">
                  <a:alpha val="99000"/>
                </a:schemeClr>
              </a:solidFill>
              <a:latin typeface="Segoe UI Semibold" pitchFamily="34" charset="0"/>
            </a:endParaRPr>
          </a:p>
        </p:txBody>
      </p:sp>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7805" y="1467433"/>
            <a:ext cx="4001199" cy="40011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2529311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DPAPI</a:t>
            </a:r>
            <a:endParaRPr lang="en-US" dirty="0"/>
          </a:p>
        </p:txBody>
      </p:sp>
      <p:sp>
        <p:nvSpPr>
          <p:cNvPr id="4" name="Text Placeholder 3"/>
          <p:cNvSpPr>
            <a:spLocks noGrp="1"/>
          </p:cNvSpPr>
          <p:nvPr>
            <p:ph type="body" sz="quarter" idx="12"/>
          </p:nvPr>
        </p:nvSpPr>
        <p:spPr/>
        <p:txBody>
          <a:bodyPr/>
          <a:lstStyle/>
          <a:p>
            <a:r>
              <a:rPr lang="pl-PL" dirty="0" err="1" smtClean="0"/>
              <a:t>Positive</a:t>
            </a:r>
            <a:r>
              <a:rPr lang="pl-PL" dirty="0" smtClean="0"/>
              <a:t> </a:t>
            </a:r>
            <a:r>
              <a:rPr lang="pl-PL" dirty="0" err="1" smtClean="0"/>
              <a:t>scenario</a:t>
            </a:r>
            <a:r>
              <a:rPr lang="pl-PL" dirty="0"/>
              <a:t> </a:t>
            </a:r>
            <a:r>
              <a:rPr lang="pl-PL" dirty="0" err="1" smtClean="0"/>
              <a:t>first</a:t>
            </a:r>
            <a:r>
              <a:rPr lang="pl-PL" dirty="0" smtClean="0"/>
              <a:t>!</a:t>
            </a:r>
            <a:endParaRPr lang="en-US" dirty="0"/>
          </a:p>
        </p:txBody>
      </p:sp>
    </p:spTree>
    <p:extLst>
      <p:ext uri="{BB962C8B-B14F-4D97-AF65-F5344CB8AC3E}">
        <p14:creationId xmlns:p14="http://schemas.microsoft.com/office/powerpoint/2010/main" val="395374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DPAPI</a:t>
            </a:r>
            <a:endParaRPr lang="en-US" dirty="0"/>
          </a:p>
        </p:txBody>
      </p:sp>
      <p:sp>
        <p:nvSpPr>
          <p:cNvPr id="4" name="Text Placeholder 3"/>
          <p:cNvSpPr>
            <a:spLocks noGrp="1"/>
          </p:cNvSpPr>
          <p:nvPr>
            <p:ph type="body" sz="quarter" idx="12"/>
          </p:nvPr>
        </p:nvSpPr>
        <p:spPr/>
        <p:txBody>
          <a:bodyPr/>
          <a:lstStyle/>
          <a:p>
            <a:r>
              <a:rPr lang="pl-PL" dirty="0" err="1" smtClean="0"/>
              <a:t>Negative</a:t>
            </a:r>
            <a:r>
              <a:rPr lang="pl-PL" dirty="0" smtClean="0"/>
              <a:t> </a:t>
            </a:r>
            <a:r>
              <a:rPr lang="pl-PL" dirty="0" err="1" smtClean="0"/>
              <a:t>scenario</a:t>
            </a:r>
            <a:r>
              <a:rPr lang="pl-PL" dirty="0" smtClean="0"/>
              <a:t> </a:t>
            </a:r>
            <a:r>
              <a:rPr lang="pl-PL" dirty="0" err="1" smtClean="0"/>
              <a:t>last</a:t>
            </a:r>
            <a:r>
              <a:rPr lang="pl-PL" dirty="0" smtClean="0"/>
              <a:t>!</a:t>
            </a:r>
            <a:endParaRPr lang="en-US" dirty="0"/>
          </a:p>
        </p:txBody>
      </p:sp>
    </p:spTree>
    <p:extLst>
      <p:ext uri="{BB962C8B-B14F-4D97-AF65-F5344CB8AC3E}">
        <p14:creationId xmlns:p14="http://schemas.microsoft.com/office/powerpoint/2010/main" val="150958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smtClean="0"/>
              <a:t>Application </a:t>
            </a:r>
            <a:r>
              <a:rPr lang="pl-PL" dirty="0" err="1" smtClean="0"/>
              <a:t>Pools</a:t>
            </a:r>
            <a:endParaRPr lang="en-US" dirty="0"/>
          </a:p>
        </p:txBody>
      </p:sp>
      <p:grpSp>
        <p:nvGrpSpPr>
          <p:cNvPr id="11" name="Group 10"/>
          <p:cNvGrpSpPr/>
          <p:nvPr>
            <p:custDataLst>
              <p:tags r:id="rId2"/>
            </p:custDataLst>
          </p:nvPr>
        </p:nvGrpSpPr>
        <p:grpSpPr>
          <a:xfrm>
            <a:off x="529660" y="1450607"/>
            <a:ext cx="11375535"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8"/>
              </p:custDataLst>
            </p:nvPr>
          </p:nvSpPr>
          <p:spPr>
            <a:xfrm>
              <a:off x="584143" y="1438791"/>
              <a:ext cx="11018951" cy="1000274"/>
            </a:xfrm>
            <a:prstGeom prst="rect">
              <a:avLst/>
            </a:prstGeom>
            <a:no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Used to group one or more Web Applications</a:t>
              </a:r>
            </a:p>
            <a:p>
              <a:pPr marL="419427" lvl="1" indent="-403233">
                <a:spcBef>
                  <a:spcPts val="612"/>
                </a:spcBef>
                <a:buSzPct val="90000"/>
                <a:buBlip>
                  <a:blip r:embed="rId11"/>
                </a:buBlip>
              </a:pPr>
              <a:r>
                <a:rPr lang="en-US" sz="2200" smtClean="0">
                  <a:solidFill>
                    <a:schemeClr val="tx1">
                      <a:alpha val="99000"/>
                    </a:schemeClr>
                  </a:solidFill>
                </a:rPr>
                <a:t>Purpose: Assign resources, serve as a security sandbox</a:t>
              </a:r>
              <a:endParaRPr lang="en-US" sz="2200">
                <a:solidFill>
                  <a:schemeClr val="tx1">
                    <a:alpha val="99000"/>
                  </a:schemeClr>
                </a:solidFill>
              </a:endParaRPr>
            </a:p>
          </p:txBody>
        </p:sp>
      </p:grpSp>
      <p:grpSp>
        <p:nvGrpSpPr>
          <p:cNvPr id="10" name="Group 9"/>
          <p:cNvGrpSpPr/>
          <p:nvPr>
            <p:custDataLst>
              <p:tags r:id="rId3"/>
            </p:custDataLst>
          </p:nvPr>
        </p:nvGrpSpPr>
        <p:grpSpPr>
          <a:xfrm>
            <a:off x="529660" y="2588407"/>
            <a:ext cx="11375535"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7"/>
              </p:custDataLst>
            </p:nvPr>
          </p:nvSpPr>
          <p:spPr>
            <a:xfrm>
              <a:off x="584143" y="2663346"/>
              <a:ext cx="11018952" cy="1415772"/>
            </a:xfrm>
            <a:prstGeom prst="rect">
              <a:avLst/>
            </a:prstGeom>
            <a:grp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Use Worker Processes (w3wp.exe)</a:t>
              </a:r>
            </a:p>
            <a:p>
              <a:pPr marL="419427" lvl="1" indent="-403233">
                <a:spcBef>
                  <a:spcPts val="612"/>
                </a:spcBef>
                <a:buSzPct val="90000"/>
                <a:buBlip>
                  <a:blip r:embed="rId11"/>
                </a:buBlip>
              </a:pPr>
              <a:r>
                <a:rPr lang="en-US" sz="2200" smtClean="0">
                  <a:solidFill>
                    <a:schemeClr val="tx1">
                      <a:alpha val="99000"/>
                    </a:schemeClr>
                  </a:solidFill>
                </a:rPr>
                <a:t>Their identity is definded in Application Pool settings</a:t>
              </a:r>
            </a:p>
            <a:p>
              <a:pPr marL="419427" lvl="1" indent="-403233">
                <a:spcBef>
                  <a:spcPts val="612"/>
                </a:spcBef>
                <a:buSzPct val="90000"/>
                <a:buBlip>
                  <a:blip r:embed="rId11"/>
                </a:buBlip>
              </a:pPr>
              <a:r>
                <a:rPr lang="en-US" sz="2200" smtClean="0">
                  <a:solidFill>
                    <a:schemeClr val="tx1">
                      <a:alpha val="99000"/>
                    </a:schemeClr>
                  </a:solidFill>
                </a:rPr>
                <a:t>Processes HTTP and non-HTTP resources</a:t>
              </a:r>
              <a:endParaRPr lang="en-US" sz="2200">
                <a:solidFill>
                  <a:schemeClr val="tx1">
                    <a:alpha val="99000"/>
                  </a:schemeClr>
                </a:solidFill>
              </a:endParaRPr>
            </a:p>
          </p:txBody>
        </p:sp>
      </p:grpSp>
      <p:grpSp>
        <p:nvGrpSpPr>
          <p:cNvPr id="3" name="Group 2"/>
          <p:cNvGrpSpPr/>
          <p:nvPr>
            <p:custDataLst>
              <p:tags r:id="rId4"/>
            </p:custDataLst>
          </p:nvPr>
        </p:nvGrpSpPr>
        <p:grpSpPr>
          <a:xfrm>
            <a:off x="529660" y="4117901"/>
            <a:ext cx="11375535" cy="1053842"/>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6"/>
              </p:custDataLst>
            </p:nvPr>
          </p:nvSpPr>
          <p:spPr>
            <a:xfrm>
              <a:off x="584143" y="4303399"/>
              <a:ext cx="11018952" cy="995838"/>
            </a:xfrm>
            <a:prstGeom prst="rect">
              <a:avLst/>
            </a:prstGeom>
            <a:grp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Passwords for AppPool identity can be ’decrypted’</a:t>
              </a:r>
            </a:p>
            <a:p>
              <a:pPr marL="419427" lvl="1" indent="-403233">
                <a:spcBef>
                  <a:spcPts val="612"/>
                </a:spcBef>
                <a:buSzPct val="90000"/>
                <a:buBlip>
                  <a:blip r:embed="rId11"/>
                </a:buBlip>
              </a:pPr>
              <a:r>
                <a:rPr lang="en-US" sz="2200" smtClean="0">
                  <a:solidFill>
                    <a:schemeClr val="tx1">
                      <a:alpha val="99000"/>
                    </a:schemeClr>
                  </a:solidFill>
                </a:rPr>
                <a:t>They are stored in the encrypted form in applicationHost.config</a:t>
              </a:r>
              <a:endParaRPr lang="en-US" sz="2200">
                <a:solidFill>
                  <a:schemeClr val="tx1">
                    <a:alpha val="99000"/>
                  </a:schemeClr>
                </a:solidFill>
              </a:endParaRPr>
            </a:p>
          </p:txBody>
        </p:sp>
      </p:grpSp>
      <p:sp>
        <p:nvSpPr>
          <p:cNvPr id="14" name="TextBox 13"/>
          <p:cNvSpPr txBox="1"/>
          <p:nvPr>
            <p:custDataLst>
              <p:tags r:id="rId5"/>
            </p:custDataLst>
          </p:nvPr>
        </p:nvSpPr>
        <p:spPr>
          <a:xfrm>
            <a:off x="596011" y="5490552"/>
            <a:ext cx="11242833" cy="596416"/>
          </a:xfrm>
          <a:prstGeom prst="rect">
            <a:avLst/>
          </a:prstGeom>
          <a:noFill/>
        </p:spPr>
        <p:txBody>
          <a:bodyPr wrap="square" lIns="186556" tIns="46639" rIns="93278" bIns="46639" rtlCol="0">
            <a:spAutoFit/>
          </a:bodyPr>
          <a:lstStyle/>
          <a:p>
            <a:pPr algn="ctr">
              <a:buSzPct val="90000"/>
            </a:pPr>
            <a:r>
              <a:rPr lang="en-US" sz="3300" spc="-153" dirty="0" smtClean="0">
                <a:solidFill>
                  <a:schemeClr val="tx1">
                    <a:alpha val="99000"/>
                  </a:schemeClr>
                </a:solidFill>
                <a:latin typeface="Segoe UI Semibold" pitchFamily="34" charset="0"/>
              </a:rPr>
              <a:t>Conclusion: Another place where password</a:t>
            </a:r>
            <a:r>
              <a:rPr lang="pl-PL" sz="3300" spc="-153" dirty="0" smtClean="0">
                <a:solidFill>
                  <a:schemeClr val="tx1">
                    <a:alpha val="99000"/>
                  </a:schemeClr>
                </a:solidFill>
                <a:latin typeface="Segoe UI Semibold" pitchFamily="34" charset="0"/>
              </a:rPr>
              <a:t>s</a:t>
            </a:r>
            <a:r>
              <a:rPr lang="en-US"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are</a:t>
            </a:r>
            <a:r>
              <a:rPr lang="en-US" sz="3300" spc="-153" dirty="0" smtClean="0">
                <a:solidFill>
                  <a:schemeClr val="tx1">
                    <a:alpha val="99000"/>
                  </a:schemeClr>
                </a:solidFill>
                <a:latin typeface="Segoe UI Semibold" pitchFamily="34" charset="0"/>
              </a:rPr>
              <a:t> stored</a:t>
            </a:r>
            <a:endParaRPr lang="en-US" sz="3300" spc="-153" dirty="0">
              <a:solidFill>
                <a:schemeClr val="tx1">
                  <a:alpha val="99000"/>
                </a:schemeClr>
              </a:solidFill>
              <a:latin typeface="Segoe UI Semibold" pitchFamily="34" charset="0"/>
            </a:endParaRPr>
          </a:p>
        </p:txBody>
      </p:sp>
    </p:spTree>
    <p:extLst>
      <p:ext uri="{BB962C8B-B14F-4D97-AF65-F5344CB8AC3E}">
        <p14:creationId xmlns:p14="http://schemas.microsoft.com/office/powerpoint/2010/main" val="6759238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Adventures in </a:t>
            </a:r>
            <a:r>
              <a:rPr lang="en-US" dirty="0" err="1"/>
              <a:t>Underland</a:t>
            </a:r>
            <a:r>
              <a:rPr lang="en-US" dirty="0"/>
              <a:t>: </a:t>
            </a:r>
            <a:r>
              <a:rPr lang="en-US" sz="3600" dirty="0"/>
              <a:t>What Passwords Do When No One Is Watching </a:t>
            </a:r>
          </a:p>
        </p:txBody>
      </p:sp>
      <p:sp>
        <p:nvSpPr>
          <p:cNvPr id="5" name="Text Placeholder 4"/>
          <p:cNvSpPr>
            <a:spLocks noGrp="1"/>
          </p:cNvSpPr>
          <p:nvPr>
            <p:ph type="body" sz="quarter" idx="12"/>
          </p:nvPr>
        </p:nvSpPr>
        <p:spPr/>
        <p:txBody>
          <a:bodyPr/>
          <a:lstStyle/>
          <a:p>
            <a:r>
              <a:rPr lang="pl-PL" dirty="0" smtClean="0"/>
              <a:t>Paula Januszkiewicz</a:t>
            </a:r>
          </a:p>
          <a:p>
            <a:r>
              <a:rPr lang="en-US" sz="2000" dirty="0" smtClean="0"/>
              <a:t>MVP</a:t>
            </a:r>
            <a:r>
              <a:rPr lang="en-US" sz="2000" dirty="0"/>
              <a:t>: Enterprise Security, MCT</a:t>
            </a:r>
          </a:p>
          <a:p>
            <a:r>
              <a:rPr lang="en-US" sz="2000" dirty="0" smtClean="0"/>
              <a:t>CQURE</a:t>
            </a:r>
            <a:r>
              <a:rPr lang="pl-PL" sz="2000" dirty="0" smtClean="0"/>
              <a:t>: CEO, </a:t>
            </a:r>
            <a:r>
              <a:rPr lang="pl-PL" sz="2000" dirty="0" err="1" smtClean="0"/>
              <a:t>Penetration</a:t>
            </a:r>
            <a:r>
              <a:rPr lang="pl-PL" sz="2000" dirty="0" smtClean="0"/>
              <a:t> Tester | </a:t>
            </a:r>
            <a:r>
              <a:rPr lang="pl-PL" sz="2000" dirty="0" smtClean="0">
                <a:hlinkClick r:id="rId3"/>
              </a:rPr>
              <a:t>paula@cqure.pl</a:t>
            </a:r>
            <a:r>
              <a:rPr lang="pl-PL" sz="2000" dirty="0" smtClean="0"/>
              <a:t> </a:t>
            </a:r>
          </a:p>
          <a:p>
            <a:r>
              <a:rPr lang="pl-PL" sz="2000" dirty="0" smtClean="0"/>
              <a:t>IDesign</a:t>
            </a:r>
            <a:r>
              <a:rPr lang="en-US" sz="2000" dirty="0" smtClean="0"/>
              <a:t>: </a:t>
            </a:r>
            <a:r>
              <a:rPr lang="pl-PL" sz="2000" dirty="0" smtClean="0"/>
              <a:t>Security Architect | </a:t>
            </a:r>
            <a:r>
              <a:rPr lang="pl-PL" sz="2000" dirty="0" smtClean="0">
                <a:hlinkClick r:id="rId4"/>
              </a:rPr>
              <a:t>pa</a:t>
            </a:r>
            <a:r>
              <a:rPr lang="en-US" sz="2000" dirty="0" err="1">
                <a:hlinkClick r:id="rId4"/>
              </a:rPr>
              <a:t>ula</a:t>
            </a:r>
            <a:r>
              <a:rPr lang="en-US" sz="2000" dirty="0">
                <a:hlinkClick r:id="rId4"/>
              </a:rPr>
              <a:t>@</a:t>
            </a:r>
            <a:r>
              <a:rPr lang="pl-PL" sz="2000" dirty="0" smtClean="0">
                <a:hlinkClick r:id="rId4"/>
              </a:rPr>
              <a:t>idesign.net</a:t>
            </a:r>
            <a:endParaRPr lang="pl-PL" sz="2000" dirty="0"/>
          </a:p>
        </p:txBody>
      </p:sp>
      <p:sp>
        <p:nvSpPr>
          <p:cNvPr id="14" name="Text Placeholder 13"/>
          <p:cNvSpPr>
            <a:spLocks noGrp="1"/>
          </p:cNvSpPr>
          <p:nvPr>
            <p:ph type="body" sz="quarter" idx="13"/>
          </p:nvPr>
        </p:nvSpPr>
        <p:spPr/>
        <p:txBody>
          <a:bodyPr/>
          <a:lstStyle/>
          <a:p>
            <a:r>
              <a:rPr lang="en-US" dirty="0" smtClean="0"/>
              <a:t>ATC-B301</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Application </a:t>
            </a:r>
            <a:r>
              <a:rPr lang="pl-PL" dirty="0" err="1" smtClean="0"/>
              <a:t>Pools</a:t>
            </a:r>
            <a:endParaRPr lang="en-US" dirty="0"/>
          </a:p>
        </p:txBody>
      </p:sp>
      <p:sp>
        <p:nvSpPr>
          <p:cNvPr id="4" name="Text Placeholder 3"/>
          <p:cNvSpPr>
            <a:spLocks noGrp="1"/>
          </p:cNvSpPr>
          <p:nvPr>
            <p:ph type="body" sz="quarter" idx="12"/>
          </p:nvPr>
        </p:nvSpPr>
        <p:spPr/>
        <p:txBody>
          <a:bodyPr/>
          <a:lstStyle/>
          <a:p>
            <a:r>
              <a:rPr lang="pl-PL" dirty="0" err="1" smtClean="0"/>
              <a:t>Getting</a:t>
            </a:r>
            <a:r>
              <a:rPr lang="pl-PL" dirty="0" smtClean="0"/>
              <a:t> </a:t>
            </a:r>
            <a:r>
              <a:rPr lang="pl-PL" dirty="0" err="1" smtClean="0"/>
              <a:t>password</a:t>
            </a:r>
            <a:r>
              <a:rPr lang="pl-PL" dirty="0" smtClean="0"/>
              <a:t> from IIS </a:t>
            </a:r>
            <a:r>
              <a:rPr lang="pl-PL" dirty="0" err="1" smtClean="0"/>
              <a:t>configuration</a:t>
            </a:r>
            <a:endParaRPr lang="en-US" dirty="0"/>
          </a:p>
        </p:txBody>
      </p:sp>
    </p:spTree>
    <p:extLst>
      <p:ext uri="{BB962C8B-B14F-4D97-AF65-F5344CB8AC3E}">
        <p14:creationId xmlns:p14="http://schemas.microsoft.com/office/powerpoint/2010/main" val="199732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Application </a:t>
            </a:r>
            <a:r>
              <a:rPr lang="pl-PL" dirty="0" err="1" smtClean="0"/>
              <a:t>Pools</a:t>
            </a:r>
            <a:endParaRPr lang="en-US" dirty="0"/>
          </a:p>
        </p:txBody>
      </p:sp>
      <p:sp>
        <p:nvSpPr>
          <p:cNvPr id="4" name="Text Placeholder 3"/>
          <p:cNvSpPr>
            <a:spLocks noGrp="1"/>
          </p:cNvSpPr>
          <p:nvPr>
            <p:ph type="body" sz="quarter" idx="12"/>
          </p:nvPr>
        </p:nvSpPr>
        <p:spPr/>
        <p:txBody>
          <a:bodyPr/>
          <a:lstStyle/>
          <a:p>
            <a:r>
              <a:rPr lang="pl-PL" dirty="0" err="1" smtClean="0"/>
              <a:t>Encrypt</a:t>
            </a:r>
            <a:r>
              <a:rPr lang="pl-PL" dirty="0" smtClean="0"/>
              <a:t> the </a:t>
            </a:r>
            <a:r>
              <a:rPr lang="pl-PL" dirty="0" err="1" smtClean="0"/>
              <a:t>configuration</a:t>
            </a:r>
            <a:r>
              <a:rPr lang="pl-PL" dirty="0" smtClean="0"/>
              <a:t> file</a:t>
            </a:r>
            <a:endParaRPr lang="en-US" dirty="0"/>
          </a:p>
        </p:txBody>
      </p:sp>
    </p:spTree>
    <p:extLst>
      <p:ext uri="{BB962C8B-B14F-4D97-AF65-F5344CB8AC3E}">
        <p14:creationId xmlns:p14="http://schemas.microsoft.com/office/powerpoint/2010/main" val="163698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smtClean="0"/>
              <a:t>Services</a:t>
            </a:r>
            <a:endParaRPr lang="en-US" dirty="0"/>
          </a:p>
        </p:txBody>
      </p:sp>
      <p:grpSp>
        <p:nvGrpSpPr>
          <p:cNvPr id="11" name="Group 10"/>
          <p:cNvGrpSpPr/>
          <p:nvPr>
            <p:custDataLst>
              <p:tags r:id="rId2"/>
            </p:custDataLst>
          </p:nvPr>
        </p:nvGrpSpPr>
        <p:grpSpPr>
          <a:xfrm>
            <a:off x="529660" y="1450607"/>
            <a:ext cx="11375535"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8"/>
              </p:custDataLst>
            </p:nvPr>
          </p:nvSpPr>
          <p:spPr>
            <a:xfrm>
              <a:off x="584143" y="1438792"/>
              <a:ext cx="11018952" cy="1000274"/>
            </a:xfrm>
            <a:prstGeom prst="rect">
              <a:avLst/>
            </a:prstGeom>
            <a:no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Store configuration in the registry</a:t>
              </a:r>
            </a:p>
            <a:p>
              <a:pPr marL="419427" lvl="1" indent="-403233">
                <a:spcBef>
                  <a:spcPts val="612"/>
                </a:spcBef>
                <a:buSzPct val="90000"/>
                <a:buBlip>
                  <a:blip r:embed="rId11"/>
                </a:buBlip>
              </a:pPr>
              <a:r>
                <a:rPr lang="en-US" sz="2200" smtClean="0">
                  <a:solidFill>
                    <a:schemeClr val="tx1">
                      <a:alpha val="99000"/>
                    </a:schemeClr>
                  </a:solidFill>
                </a:rPr>
                <a:t>Always need some identity to run the executable! </a:t>
              </a:r>
              <a:endParaRPr lang="en-US" sz="2200">
                <a:solidFill>
                  <a:schemeClr val="tx1">
                    <a:alpha val="99000"/>
                  </a:schemeClr>
                </a:solidFill>
              </a:endParaRPr>
            </a:p>
          </p:txBody>
        </p:sp>
      </p:grpSp>
      <p:grpSp>
        <p:nvGrpSpPr>
          <p:cNvPr id="10" name="Group 9"/>
          <p:cNvGrpSpPr/>
          <p:nvPr>
            <p:custDataLst>
              <p:tags r:id="rId3"/>
            </p:custDataLst>
          </p:nvPr>
        </p:nvGrpSpPr>
        <p:grpSpPr>
          <a:xfrm>
            <a:off x="529660" y="2588407"/>
            <a:ext cx="11375535"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7"/>
              </p:custDataLst>
            </p:nvPr>
          </p:nvSpPr>
          <p:spPr>
            <a:xfrm>
              <a:off x="584143" y="2663346"/>
              <a:ext cx="11018952" cy="1403227"/>
            </a:xfrm>
            <a:prstGeom prst="rect">
              <a:avLst/>
            </a:prstGeom>
            <a:grp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Local Security Authority (LSA) Secrets</a:t>
              </a:r>
            </a:p>
            <a:p>
              <a:pPr marL="419427" lvl="1" indent="-403233">
                <a:spcBef>
                  <a:spcPts val="612"/>
                </a:spcBef>
                <a:buSzPct val="90000"/>
                <a:buBlip>
                  <a:blip r:embed="rId11"/>
                </a:buBlip>
              </a:pPr>
              <a:r>
                <a:rPr lang="en-US" sz="2200" smtClean="0">
                  <a:solidFill>
                    <a:schemeClr val="tx1">
                      <a:alpha val="99000"/>
                    </a:schemeClr>
                  </a:solidFill>
                </a:rPr>
                <a:t>Must be stored locally, especially when domain credentials are used</a:t>
              </a:r>
            </a:p>
            <a:p>
              <a:pPr marL="419427" lvl="1" indent="-403233">
                <a:spcBef>
                  <a:spcPts val="612"/>
                </a:spcBef>
                <a:buSzPct val="90000"/>
                <a:buBlip>
                  <a:blip r:embed="rId11"/>
                </a:buBlip>
              </a:pPr>
              <a:r>
                <a:rPr lang="en-US" sz="2200" smtClean="0">
                  <a:solidFill>
                    <a:schemeClr val="tx1">
                      <a:alpha val="99000"/>
                    </a:schemeClr>
                  </a:solidFill>
                </a:rPr>
                <a:t>Can be accessed when we impersonate to Local System </a:t>
              </a:r>
              <a:endParaRPr lang="en-US" sz="2200">
                <a:solidFill>
                  <a:schemeClr val="tx1">
                    <a:alpha val="99000"/>
                  </a:schemeClr>
                </a:solidFill>
              </a:endParaRPr>
            </a:p>
          </p:txBody>
        </p:sp>
      </p:grpSp>
      <p:grpSp>
        <p:nvGrpSpPr>
          <p:cNvPr id="3" name="Group 2"/>
          <p:cNvGrpSpPr/>
          <p:nvPr>
            <p:custDataLst>
              <p:tags r:id="rId4"/>
            </p:custDataLst>
          </p:nvPr>
        </p:nvGrpSpPr>
        <p:grpSpPr>
          <a:xfrm>
            <a:off x="529660" y="4117901"/>
            <a:ext cx="11375535" cy="1053842"/>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6"/>
              </p:custDataLst>
            </p:nvPr>
          </p:nvSpPr>
          <p:spPr>
            <a:xfrm>
              <a:off x="584143" y="4303398"/>
              <a:ext cx="11083982" cy="995839"/>
            </a:xfrm>
            <a:prstGeom prst="rect">
              <a:avLst/>
            </a:prstGeom>
            <a:grp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Their accounts should be monitored </a:t>
              </a:r>
            </a:p>
            <a:p>
              <a:pPr marL="419427" lvl="1" indent="-403233">
                <a:spcBef>
                  <a:spcPts val="612"/>
                </a:spcBef>
                <a:buSzPct val="90000"/>
                <a:buBlip>
                  <a:blip r:embed="rId11"/>
                </a:buBlip>
              </a:pPr>
              <a:r>
                <a:rPr lang="en-US" sz="2200" smtClean="0">
                  <a:solidFill>
                    <a:schemeClr val="tx1">
                      <a:alpha val="99000"/>
                    </a:schemeClr>
                  </a:solidFill>
                </a:rPr>
                <a:t>If you cannot use gMSA, MSA, use subscription for svc_ accounts (naming convention)</a:t>
              </a:r>
              <a:endParaRPr lang="en-US" sz="2200">
                <a:solidFill>
                  <a:schemeClr val="tx1">
                    <a:alpha val="99000"/>
                  </a:schemeClr>
                </a:solidFill>
              </a:endParaRPr>
            </a:p>
          </p:txBody>
        </p:sp>
      </p:grpSp>
      <p:sp>
        <p:nvSpPr>
          <p:cNvPr id="14" name="TextBox 13"/>
          <p:cNvSpPr txBox="1"/>
          <p:nvPr>
            <p:custDataLst>
              <p:tags r:id="rId5"/>
            </p:custDataLst>
          </p:nvPr>
        </p:nvSpPr>
        <p:spPr>
          <a:xfrm>
            <a:off x="596011" y="5490552"/>
            <a:ext cx="11242833" cy="1109852"/>
          </a:xfrm>
          <a:prstGeom prst="rect">
            <a:avLst/>
          </a:prstGeom>
          <a:noFill/>
        </p:spPr>
        <p:txBody>
          <a:bodyPr wrap="square" lIns="186556" tIns="46639" rIns="93278" bIns="46639" rtlCol="0">
            <a:spAutoFit/>
          </a:bodyPr>
          <a:lstStyle/>
          <a:p>
            <a:pPr algn="ctr">
              <a:buSzPct val="90000"/>
            </a:pPr>
            <a:r>
              <a:rPr lang="en-US" sz="3300" spc="-153" dirty="0" smtClean="0">
                <a:solidFill>
                  <a:schemeClr val="tx1">
                    <a:alpha val="99000"/>
                  </a:schemeClr>
                </a:solidFill>
                <a:latin typeface="Segoe UI Semibold" pitchFamily="34" charset="0"/>
              </a:rPr>
              <a:t>Conclusion: </a:t>
            </a:r>
            <a:r>
              <a:rPr lang="en-US" sz="3300" b="1" spc="-153" dirty="0" smtClean="0">
                <a:solidFill>
                  <a:schemeClr val="tx1">
                    <a:alpha val="99000"/>
                  </a:schemeClr>
                </a:solidFill>
                <a:latin typeface="Segoe UI Semibold" pitchFamily="34" charset="0"/>
              </a:rPr>
              <a:t>Never</a:t>
            </a:r>
            <a:r>
              <a:rPr lang="en-US" sz="3300" spc="-153" dirty="0" smtClean="0">
                <a:solidFill>
                  <a:schemeClr val="tx1">
                    <a:alpha val="99000"/>
                  </a:schemeClr>
                </a:solidFill>
                <a:latin typeface="Segoe UI Semibold" pitchFamily="34" charset="0"/>
              </a:rPr>
              <a:t> run service on Administrative account, </a:t>
            </a:r>
            <a:br>
              <a:rPr lang="en-US" sz="3300" spc="-153" dirty="0" smtClean="0">
                <a:solidFill>
                  <a:schemeClr val="tx1">
                    <a:alpha val="99000"/>
                  </a:schemeClr>
                </a:solidFill>
                <a:latin typeface="Segoe UI Semibold" pitchFamily="34" charset="0"/>
              </a:rPr>
            </a:br>
            <a:r>
              <a:rPr lang="en-US" sz="3300" spc="-153" dirty="0" smtClean="0">
                <a:solidFill>
                  <a:schemeClr val="tx1">
                    <a:alpha val="99000"/>
                  </a:schemeClr>
                </a:solidFill>
                <a:latin typeface="Segoe UI Semibold" pitchFamily="34" charset="0"/>
              </a:rPr>
              <a:t>use </a:t>
            </a:r>
            <a:r>
              <a:rPr lang="en-US" sz="3300" spc="-153" dirty="0" err="1" smtClean="0">
                <a:solidFill>
                  <a:schemeClr val="tx1">
                    <a:alpha val="99000"/>
                  </a:schemeClr>
                </a:solidFill>
                <a:latin typeface="Segoe UI Semibold" pitchFamily="34" charset="0"/>
              </a:rPr>
              <a:t>gMSA</a:t>
            </a:r>
            <a:endParaRPr lang="en-US" sz="3300" spc="-153" dirty="0">
              <a:solidFill>
                <a:schemeClr val="tx1">
                  <a:alpha val="99000"/>
                </a:schemeClr>
              </a:solidFill>
              <a:latin typeface="Segoe UI Semibold" pitchFamily="34" charset="0"/>
            </a:endParaRPr>
          </a:p>
        </p:txBody>
      </p:sp>
    </p:spTree>
    <p:extLst>
      <p:ext uri="{BB962C8B-B14F-4D97-AF65-F5344CB8AC3E}">
        <p14:creationId xmlns:p14="http://schemas.microsoft.com/office/powerpoint/2010/main" val="44540116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Services</a:t>
            </a:r>
            <a:endParaRPr lang="en-US" dirty="0"/>
          </a:p>
        </p:txBody>
      </p:sp>
      <p:sp>
        <p:nvSpPr>
          <p:cNvPr id="4" name="Text Placeholder 3"/>
          <p:cNvSpPr>
            <a:spLocks noGrp="1"/>
          </p:cNvSpPr>
          <p:nvPr>
            <p:ph type="body" sz="quarter" idx="12"/>
          </p:nvPr>
        </p:nvSpPr>
        <p:spPr/>
        <p:txBody>
          <a:bodyPr/>
          <a:lstStyle/>
          <a:p>
            <a:r>
              <a:rPr lang="pl-PL" dirty="0" err="1" smtClean="0"/>
              <a:t>Getting</a:t>
            </a:r>
            <a:r>
              <a:rPr lang="pl-PL" dirty="0" smtClean="0"/>
              <a:t> </a:t>
            </a:r>
            <a:r>
              <a:rPr lang="pl-PL" dirty="0" err="1" smtClean="0"/>
              <a:t>password</a:t>
            </a:r>
            <a:r>
              <a:rPr lang="pl-PL" dirty="0" smtClean="0"/>
              <a:t> from LSA </a:t>
            </a:r>
            <a:r>
              <a:rPr lang="pl-PL" dirty="0" err="1" smtClean="0"/>
              <a:t>Secrets</a:t>
            </a:r>
            <a:endParaRPr lang="en-US" dirty="0"/>
          </a:p>
        </p:txBody>
      </p:sp>
    </p:spTree>
    <p:extLst>
      <p:ext uri="{BB962C8B-B14F-4D97-AF65-F5344CB8AC3E}">
        <p14:creationId xmlns:p14="http://schemas.microsoft.com/office/powerpoint/2010/main" val="92169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Scheduled</a:t>
            </a:r>
            <a:r>
              <a:rPr lang="pl-PL" dirty="0" smtClean="0"/>
              <a:t> </a:t>
            </a:r>
            <a:r>
              <a:rPr lang="pl-PL" dirty="0" err="1" smtClean="0"/>
              <a:t>Tasks</a:t>
            </a:r>
            <a:endParaRPr lang="en-US" dirty="0"/>
          </a:p>
        </p:txBody>
      </p:sp>
      <p:grpSp>
        <p:nvGrpSpPr>
          <p:cNvPr id="11" name="Group 10"/>
          <p:cNvGrpSpPr/>
          <p:nvPr>
            <p:custDataLst>
              <p:tags r:id="rId2"/>
            </p:custDataLst>
          </p:nvPr>
        </p:nvGrpSpPr>
        <p:grpSpPr>
          <a:xfrm>
            <a:off x="529660" y="1450607"/>
            <a:ext cx="7353099"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8"/>
              </p:custDataLst>
            </p:nvPr>
          </p:nvSpPr>
          <p:spPr>
            <a:xfrm>
              <a:off x="584143" y="1438792"/>
              <a:ext cx="11018952" cy="1000274"/>
            </a:xfrm>
            <a:prstGeom prst="rect">
              <a:avLst/>
            </a:prstGeom>
            <a:no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Run on a specific account</a:t>
              </a:r>
            </a:p>
            <a:p>
              <a:pPr marL="419427" lvl="1" indent="-403233">
                <a:spcBef>
                  <a:spcPts val="612"/>
                </a:spcBef>
                <a:buSzPct val="90000"/>
                <a:buBlip>
                  <a:blip r:embed="rId11"/>
                </a:buBlip>
              </a:pPr>
              <a:r>
                <a:rPr lang="en-US" sz="2200" smtClean="0">
                  <a:solidFill>
                    <a:schemeClr val="tx1">
                      <a:alpha val="99000"/>
                    </a:schemeClr>
                  </a:solidFill>
                </a:rPr>
                <a:t>As in case of services – password can be revealed</a:t>
              </a:r>
              <a:endParaRPr lang="en-US" sz="2200">
                <a:solidFill>
                  <a:schemeClr val="tx1">
                    <a:alpha val="99000"/>
                  </a:schemeClr>
                </a:solidFill>
              </a:endParaRPr>
            </a:p>
          </p:txBody>
        </p:sp>
      </p:grpSp>
      <p:grpSp>
        <p:nvGrpSpPr>
          <p:cNvPr id="10" name="Group 9"/>
          <p:cNvGrpSpPr/>
          <p:nvPr>
            <p:custDataLst>
              <p:tags r:id="rId3"/>
            </p:custDataLst>
          </p:nvPr>
        </p:nvGrpSpPr>
        <p:grpSpPr>
          <a:xfrm>
            <a:off x="529660" y="2588407"/>
            <a:ext cx="7353099"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7"/>
              </p:custDataLst>
            </p:nvPr>
          </p:nvSpPr>
          <p:spPr>
            <a:xfrm>
              <a:off x="584143" y="2663346"/>
              <a:ext cx="11018953" cy="1282518"/>
            </a:xfrm>
            <a:prstGeom prst="rect">
              <a:avLst/>
            </a:prstGeom>
            <a:grpFill/>
          </p:spPr>
          <p:txBody>
            <a:bodyPr wrap="square" lIns="182880" tIns="45720" rIns="91440" bIns="45720" rtlCol="0">
              <a:spAutoFit/>
            </a:bodyPr>
            <a:lstStyle/>
            <a:p>
              <a:pPr>
                <a:spcBef>
                  <a:spcPts val="1224"/>
                </a:spcBef>
                <a:buSzPct val="90000"/>
              </a:pPr>
              <a:r>
                <a:rPr lang="en-US" sz="3300" dirty="0" smtClean="0">
                  <a:solidFill>
                    <a:schemeClr val="tx1">
                      <a:alpha val="99000"/>
                    </a:schemeClr>
                  </a:solidFill>
                </a:rPr>
                <a:t>Passwords</a:t>
              </a:r>
            </a:p>
            <a:p>
              <a:pPr marL="419427" lvl="1" indent="-403233">
                <a:spcBef>
                  <a:spcPts val="612"/>
                </a:spcBef>
                <a:buSzPct val="90000"/>
                <a:buBlip>
                  <a:blip r:embed="rId11"/>
                </a:buBlip>
              </a:pPr>
              <a:r>
                <a:rPr lang="en-US" dirty="0" smtClean="0">
                  <a:solidFill>
                    <a:schemeClr val="tx1">
                      <a:alpha val="99000"/>
                    </a:schemeClr>
                  </a:solidFill>
                </a:rPr>
                <a:t>Saved in user’s Credential Manager </a:t>
              </a:r>
            </a:p>
            <a:p>
              <a:pPr marL="419427" lvl="1" indent="-403233">
                <a:spcBef>
                  <a:spcPts val="612"/>
                </a:spcBef>
                <a:buSzPct val="90000"/>
                <a:buBlip>
                  <a:blip r:embed="rId11"/>
                </a:buBlip>
              </a:pPr>
              <a:r>
                <a:rPr lang="en-US" dirty="0" smtClean="0">
                  <a:solidFill>
                    <a:schemeClr val="tx1">
                      <a:alpha val="99000"/>
                    </a:schemeClr>
                  </a:solidFill>
                </a:rPr>
                <a:t>User’s password can be used to get access to the task’s password</a:t>
              </a:r>
              <a:endParaRPr lang="en-US" dirty="0">
                <a:solidFill>
                  <a:schemeClr val="tx1">
                    <a:alpha val="99000"/>
                  </a:schemeClr>
                </a:solidFill>
              </a:endParaRPr>
            </a:p>
          </p:txBody>
        </p:sp>
      </p:grpSp>
      <p:grpSp>
        <p:nvGrpSpPr>
          <p:cNvPr id="3" name="Group 2"/>
          <p:cNvGrpSpPr/>
          <p:nvPr>
            <p:custDataLst>
              <p:tags r:id="rId4"/>
            </p:custDataLst>
          </p:nvPr>
        </p:nvGrpSpPr>
        <p:grpSpPr>
          <a:xfrm>
            <a:off x="529660" y="4117901"/>
            <a:ext cx="7353099" cy="1053842"/>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6"/>
              </p:custDataLst>
            </p:nvPr>
          </p:nvSpPr>
          <p:spPr>
            <a:xfrm>
              <a:off x="584143" y="4303398"/>
              <a:ext cx="11018952" cy="1000274"/>
            </a:xfrm>
            <a:prstGeom prst="rect">
              <a:avLst/>
            </a:prstGeom>
            <a:grpFill/>
          </p:spPr>
          <p:txBody>
            <a:bodyPr wrap="square" lIns="182880" tIns="45720" rIns="91440" bIns="45720" rtlCol="0">
              <a:spAutoFit/>
            </a:bodyPr>
            <a:lstStyle/>
            <a:p>
              <a:pPr>
                <a:spcBef>
                  <a:spcPts val="1224"/>
                </a:spcBef>
                <a:buSzPct val="90000"/>
              </a:pPr>
              <a:r>
                <a:rPr lang="en-US" sz="3300" smtClean="0">
                  <a:solidFill>
                    <a:schemeClr val="tx1">
                      <a:alpha val="99000"/>
                    </a:schemeClr>
                  </a:solidFill>
                </a:rPr>
                <a:t>History</a:t>
              </a:r>
            </a:p>
            <a:p>
              <a:pPr marL="419427" lvl="1" indent="-403233">
                <a:spcBef>
                  <a:spcPts val="612"/>
                </a:spcBef>
                <a:buSzPct val="90000"/>
                <a:buBlip>
                  <a:blip r:embed="rId11"/>
                </a:buBlip>
              </a:pPr>
              <a:r>
                <a:rPr lang="en-US" sz="2200" smtClean="0">
                  <a:solidFill>
                    <a:schemeClr val="tx1">
                      <a:alpha val="99000"/>
                    </a:schemeClr>
                  </a:solidFill>
                </a:rPr>
                <a:t>After changing the password – it still runs</a:t>
              </a:r>
              <a:endParaRPr lang="en-US" sz="2200">
                <a:solidFill>
                  <a:schemeClr val="tx1">
                    <a:alpha val="99000"/>
                  </a:schemeClr>
                </a:solidFill>
              </a:endParaRPr>
            </a:p>
          </p:txBody>
        </p:sp>
      </p:grpSp>
      <p:sp>
        <p:nvSpPr>
          <p:cNvPr id="14" name="TextBox 13"/>
          <p:cNvSpPr txBox="1"/>
          <p:nvPr>
            <p:custDataLst>
              <p:tags r:id="rId5"/>
            </p:custDataLst>
          </p:nvPr>
        </p:nvSpPr>
        <p:spPr>
          <a:xfrm>
            <a:off x="596011" y="5490552"/>
            <a:ext cx="11242833" cy="596416"/>
          </a:xfrm>
          <a:prstGeom prst="rect">
            <a:avLst/>
          </a:prstGeom>
          <a:noFill/>
        </p:spPr>
        <p:txBody>
          <a:bodyPr wrap="square" lIns="186556" tIns="46639" rIns="93278" bIns="46639" rtlCol="0">
            <a:spAutoFit/>
          </a:bodyPr>
          <a:lstStyle/>
          <a:p>
            <a:pPr algn="ctr">
              <a:buSzPct val="90000"/>
            </a:pPr>
            <a:r>
              <a:rPr lang="pl-PL" sz="3300" spc="-153" dirty="0" err="1" smtClean="0">
                <a:solidFill>
                  <a:schemeClr val="tx1">
                    <a:alpha val="99000"/>
                  </a:schemeClr>
                </a:solidFill>
                <a:latin typeface="Segoe UI Semibold" pitchFamily="34" charset="0"/>
              </a:rPr>
              <a:t>Conclusion</a:t>
            </a:r>
            <a:r>
              <a:rPr lang="en-US"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Use</a:t>
            </a:r>
            <a:r>
              <a:rPr lang="pl-PL" sz="3300" spc="-153" dirty="0" smtClean="0">
                <a:solidFill>
                  <a:schemeClr val="tx1">
                    <a:alpha val="99000"/>
                  </a:schemeClr>
                </a:solidFill>
                <a:latin typeface="Segoe UI Semibold" pitchFamily="34" charset="0"/>
              </a:rPr>
              <a:t> less </a:t>
            </a:r>
            <a:r>
              <a:rPr lang="pl-PL" sz="3300" spc="-153" dirty="0" err="1" smtClean="0">
                <a:solidFill>
                  <a:schemeClr val="tx1">
                    <a:alpha val="99000"/>
                  </a:schemeClr>
                </a:solidFill>
                <a:latin typeface="Segoe UI Semibold" pitchFamily="34" charset="0"/>
              </a:rPr>
              <a:t>privileged</a:t>
            </a:r>
            <a:r>
              <a:rPr lang="pl-PL" sz="3300" spc="-153" dirty="0" smtClean="0">
                <a:solidFill>
                  <a:schemeClr val="tx1">
                    <a:alpha val="99000"/>
                  </a:schemeClr>
                </a:solidFill>
                <a:latin typeface="Segoe UI Semibold" pitchFamily="34" charset="0"/>
              </a:rPr>
              <a:t> </a:t>
            </a:r>
            <a:r>
              <a:rPr lang="pl-PL" sz="3300" spc="-153" dirty="0" err="1" smtClean="0">
                <a:solidFill>
                  <a:schemeClr val="tx1">
                    <a:alpha val="99000"/>
                  </a:schemeClr>
                </a:solidFill>
                <a:latin typeface="Segoe UI Semibold" pitchFamily="34" charset="0"/>
              </a:rPr>
              <a:t>accounts</a:t>
            </a:r>
            <a:endParaRPr lang="en-US" sz="3300" spc="-153" dirty="0">
              <a:solidFill>
                <a:schemeClr val="tx1">
                  <a:alpha val="99000"/>
                </a:schemeClr>
              </a:solidFill>
              <a:latin typeface="Segoe UI Semibold" pitchFamily="34" charset="0"/>
            </a:endParaRPr>
          </a:p>
        </p:txBody>
      </p:sp>
      <p:pic>
        <p:nvPicPr>
          <p:cNvPr id="13344" name="Picture 32" descr="http://www.funnyvooz.com/wp-content/uploads/2012/09/417031_373569562660528_319052266_n.jpg"/>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7976293" y="1467435"/>
            <a:ext cx="4031525" cy="3687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0415119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dirty="0" err="1" smtClean="0"/>
              <a:t>Scheduled</a:t>
            </a:r>
            <a:r>
              <a:rPr lang="pl-PL" dirty="0" smtClean="0"/>
              <a:t> </a:t>
            </a:r>
            <a:r>
              <a:rPr lang="pl-PL" dirty="0" err="1" smtClean="0"/>
              <a:t>Tasks</a:t>
            </a:r>
            <a:endParaRPr lang="en-US" dirty="0"/>
          </a:p>
        </p:txBody>
      </p:sp>
      <p:sp>
        <p:nvSpPr>
          <p:cNvPr id="4" name="Text Placeholder 3"/>
          <p:cNvSpPr>
            <a:spLocks noGrp="1"/>
          </p:cNvSpPr>
          <p:nvPr>
            <p:ph type="body" sz="quarter" idx="12"/>
          </p:nvPr>
        </p:nvSpPr>
        <p:spPr/>
        <p:txBody>
          <a:bodyPr/>
          <a:lstStyle/>
          <a:p>
            <a:r>
              <a:rPr lang="pl-PL" dirty="0" err="1" smtClean="0"/>
              <a:t>Getting</a:t>
            </a:r>
            <a:r>
              <a:rPr lang="pl-PL" dirty="0" smtClean="0"/>
              <a:t> </a:t>
            </a:r>
            <a:r>
              <a:rPr lang="pl-PL" dirty="0" err="1" smtClean="0"/>
              <a:t>password</a:t>
            </a:r>
            <a:r>
              <a:rPr lang="pl-PL" dirty="0" smtClean="0"/>
              <a:t> from LSA </a:t>
            </a:r>
            <a:r>
              <a:rPr lang="pl-PL" dirty="0" err="1" smtClean="0"/>
              <a:t>Secrets</a:t>
            </a:r>
            <a:endParaRPr lang="en-US" dirty="0"/>
          </a:p>
        </p:txBody>
      </p:sp>
    </p:spTree>
    <p:extLst>
      <p:ext uri="{BB962C8B-B14F-4D97-AF65-F5344CB8AC3E}">
        <p14:creationId xmlns:p14="http://schemas.microsoft.com/office/powerpoint/2010/main" val="16136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Memory Dumps: For </a:t>
            </a:r>
            <a:r>
              <a:rPr lang="pl-PL" dirty="0" smtClean="0"/>
              <a:t>’</a:t>
            </a:r>
            <a:r>
              <a:rPr lang="en-US" dirty="0" smtClean="0"/>
              <a:t>troubleshooting</a:t>
            </a:r>
            <a:r>
              <a:rPr lang="pl-PL" dirty="0" smtClean="0"/>
              <a:t>’</a:t>
            </a:r>
            <a:endParaRPr lang="en-US" dirty="0"/>
          </a:p>
        </p:txBody>
      </p:sp>
      <p:grpSp>
        <p:nvGrpSpPr>
          <p:cNvPr id="11" name="Group 10"/>
          <p:cNvGrpSpPr/>
          <p:nvPr>
            <p:custDataLst>
              <p:tags r:id="rId2"/>
            </p:custDataLst>
          </p:nvPr>
        </p:nvGrpSpPr>
        <p:grpSpPr>
          <a:xfrm>
            <a:off x="529661" y="1450607"/>
            <a:ext cx="6996739"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8"/>
              </p:custDataLst>
            </p:nvPr>
          </p:nvSpPr>
          <p:spPr>
            <a:xfrm>
              <a:off x="584143" y="1438792"/>
              <a:ext cx="11018953" cy="1000274"/>
            </a:xfrm>
            <a:prstGeom prst="rect">
              <a:avLst/>
            </a:prstGeom>
            <a:no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Whatever</a:t>
              </a:r>
              <a:r>
                <a:rPr lang="pl-PL" sz="3300" dirty="0" smtClean="0">
                  <a:solidFill>
                    <a:schemeClr val="tx1">
                      <a:alpha val="99000"/>
                    </a:schemeClr>
                  </a:solidFill>
                </a:rPr>
                <a:t> </a:t>
              </a:r>
              <a:r>
                <a:rPr lang="pl-PL" sz="3300" dirty="0" err="1" smtClean="0">
                  <a:solidFill>
                    <a:schemeClr val="tx1">
                      <a:alpha val="99000"/>
                    </a:schemeClr>
                  </a:solidFill>
                </a:rPr>
                <a:t>runs</a:t>
              </a:r>
              <a:r>
                <a:rPr lang="pl-PL" sz="3300" dirty="0" smtClean="0">
                  <a:solidFill>
                    <a:schemeClr val="tx1">
                      <a:alpha val="99000"/>
                    </a:schemeClr>
                  </a:solidFill>
                </a:rPr>
                <a:t> – </a:t>
              </a:r>
              <a:r>
                <a:rPr lang="pl-PL" sz="3300" dirty="0" err="1" smtClean="0">
                  <a:solidFill>
                    <a:schemeClr val="tx1">
                      <a:alpha val="99000"/>
                    </a:schemeClr>
                  </a:solidFill>
                </a:rPr>
                <a:t>it</a:t>
              </a:r>
              <a:r>
                <a:rPr lang="pl-PL" sz="3300" dirty="0" smtClean="0">
                  <a:solidFill>
                    <a:schemeClr val="tx1">
                      <a:alpha val="99000"/>
                    </a:schemeClr>
                  </a:solidFill>
                </a:rPr>
                <a:t> </a:t>
              </a:r>
              <a:r>
                <a:rPr lang="pl-PL" sz="3300" dirty="0" err="1" smtClean="0">
                  <a:solidFill>
                    <a:schemeClr val="tx1">
                      <a:alpha val="99000"/>
                    </a:schemeClr>
                  </a:solidFill>
                </a:rPr>
                <a:t>is</a:t>
              </a:r>
              <a:r>
                <a:rPr lang="pl-PL" sz="3300" dirty="0" smtClean="0">
                  <a:solidFill>
                    <a:schemeClr val="tx1">
                      <a:alpha val="99000"/>
                    </a:schemeClr>
                  </a:solidFill>
                </a:rPr>
                <a:t> in the </a:t>
              </a:r>
              <a:r>
                <a:rPr lang="pl-PL" sz="3300" dirty="0" err="1" smtClean="0">
                  <a:solidFill>
                    <a:schemeClr val="tx1">
                      <a:alpha val="99000"/>
                    </a:schemeClr>
                  </a:solidFill>
                </a:rPr>
                <a:t>memory</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err="1" smtClean="0">
                  <a:solidFill>
                    <a:schemeClr val="tx1">
                      <a:alpha val="99000"/>
                    </a:schemeClr>
                  </a:solidFill>
                </a:rPr>
                <a:t>Whatever</a:t>
              </a:r>
              <a:r>
                <a:rPr lang="pl-PL" sz="2200" dirty="0" smtClean="0">
                  <a:solidFill>
                    <a:schemeClr val="tx1">
                      <a:alpha val="99000"/>
                    </a:schemeClr>
                  </a:solidFill>
                </a:rPr>
                <a:t> </a:t>
              </a:r>
              <a:r>
                <a:rPr lang="pl-PL" sz="2200" dirty="0" err="1" smtClean="0">
                  <a:solidFill>
                    <a:schemeClr val="tx1">
                      <a:alpha val="99000"/>
                    </a:schemeClr>
                  </a:solidFill>
                </a:rPr>
                <a:t>sensitive</a:t>
              </a:r>
              <a:r>
                <a:rPr lang="pl-PL" sz="2200" dirty="0" smtClean="0">
                  <a:solidFill>
                    <a:schemeClr val="tx1">
                      <a:alpha val="99000"/>
                    </a:schemeClr>
                  </a:solidFill>
                </a:rPr>
                <a:t> was </a:t>
              </a:r>
              <a:r>
                <a:rPr lang="pl-PL" sz="2200" dirty="0" err="1" smtClean="0">
                  <a:solidFill>
                    <a:schemeClr val="tx1">
                      <a:alpha val="99000"/>
                    </a:schemeClr>
                  </a:solidFill>
                </a:rPr>
                <a:t>used</a:t>
              </a:r>
              <a:r>
                <a:rPr lang="pl-PL" sz="2200" dirty="0" smtClean="0">
                  <a:solidFill>
                    <a:schemeClr val="tx1">
                      <a:alpha val="99000"/>
                    </a:schemeClr>
                  </a:solidFill>
                </a:rPr>
                <a:t> – </a:t>
              </a:r>
              <a:r>
                <a:rPr lang="pl-PL" sz="2200" dirty="0" err="1" smtClean="0">
                  <a:solidFill>
                    <a:schemeClr val="tx1">
                      <a:alpha val="99000"/>
                    </a:schemeClr>
                  </a:solidFill>
                </a:rPr>
                <a:t>it</a:t>
              </a:r>
              <a:r>
                <a:rPr lang="pl-PL" sz="2200" dirty="0" smtClean="0">
                  <a:solidFill>
                    <a:schemeClr val="tx1">
                      <a:alpha val="99000"/>
                    </a:schemeClr>
                  </a:solidFill>
                </a:rPr>
                <a:t> </a:t>
              </a:r>
              <a:r>
                <a:rPr lang="pl-PL" sz="2200" dirty="0" err="1" smtClean="0">
                  <a:solidFill>
                    <a:schemeClr val="tx1">
                      <a:alpha val="99000"/>
                    </a:schemeClr>
                  </a:solidFill>
                </a:rPr>
                <a:t>is</a:t>
              </a:r>
              <a:r>
                <a:rPr lang="pl-PL" sz="2200" dirty="0" smtClean="0">
                  <a:solidFill>
                    <a:schemeClr val="tx1">
                      <a:alpha val="99000"/>
                    </a:schemeClr>
                  </a:solidFill>
                </a:rPr>
                <a:t> in the </a:t>
              </a:r>
              <a:r>
                <a:rPr lang="pl-PL" sz="2200" dirty="0" err="1" smtClean="0">
                  <a:solidFill>
                    <a:schemeClr val="tx1">
                      <a:alpha val="99000"/>
                    </a:schemeClr>
                  </a:solidFill>
                </a:rPr>
                <a:t>memory</a:t>
              </a:r>
              <a:endParaRPr lang="en-US" sz="2200" dirty="0">
                <a:solidFill>
                  <a:schemeClr val="tx1">
                    <a:alpha val="99000"/>
                  </a:schemeClr>
                </a:solidFill>
              </a:endParaRPr>
            </a:p>
          </p:txBody>
        </p:sp>
      </p:grpSp>
      <p:grpSp>
        <p:nvGrpSpPr>
          <p:cNvPr id="10" name="Group 9"/>
          <p:cNvGrpSpPr/>
          <p:nvPr>
            <p:custDataLst>
              <p:tags r:id="rId3"/>
            </p:custDataLst>
          </p:nvPr>
        </p:nvGrpSpPr>
        <p:grpSpPr>
          <a:xfrm>
            <a:off x="529661" y="2588407"/>
            <a:ext cx="6996740"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7"/>
              </p:custDataLst>
            </p:nvPr>
          </p:nvSpPr>
          <p:spPr>
            <a:xfrm>
              <a:off x="584143" y="2663346"/>
              <a:ext cx="11018952" cy="1415772"/>
            </a:xfrm>
            <a:prstGeom prst="rect">
              <a:avLst/>
            </a:prstGeom>
            <a:grp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Done</a:t>
              </a:r>
              <a:r>
                <a:rPr lang="pl-PL" sz="3300" dirty="0" smtClean="0">
                  <a:solidFill>
                    <a:schemeClr val="tx1">
                      <a:alpha val="99000"/>
                    </a:schemeClr>
                  </a:solidFill>
                </a:rPr>
                <a:t> </a:t>
              </a:r>
              <a:r>
                <a:rPr lang="pl-PL" sz="3300" dirty="0" err="1" smtClean="0">
                  <a:solidFill>
                    <a:schemeClr val="tx1">
                      <a:alpha val="99000"/>
                    </a:schemeClr>
                  </a:solidFill>
                </a:rPr>
                <a:t>automatically</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err="1" smtClean="0">
                  <a:solidFill>
                    <a:schemeClr val="tx1">
                      <a:alpha val="99000"/>
                    </a:schemeClr>
                  </a:solidFill>
                </a:rPr>
                <a:t>Used</a:t>
              </a:r>
              <a:r>
                <a:rPr lang="pl-PL" sz="2200" dirty="0" smtClean="0">
                  <a:solidFill>
                    <a:schemeClr val="tx1">
                      <a:alpha val="99000"/>
                    </a:schemeClr>
                  </a:solidFill>
                </a:rPr>
                <a:t> for </a:t>
              </a:r>
              <a:r>
                <a:rPr lang="pl-PL" sz="2200" dirty="0" err="1" smtClean="0">
                  <a:solidFill>
                    <a:schemeClr val="tx1">
                      <a:alpha val="99000"/>
                    </a:schemeClr>
                  </a:solidFill>
                </a:rPr>
                <a:t>detect</a:t>
              </a:r>
              <a:r>
                <a:rPr lang="pl-PL" sz="2200" dirty="0" smtClean="0">
                  <a:solidFill>
                    <a:schemeClr val="tx1">
                      <a:alpha val="99000"/>
                    </a:schemeClr>
                  </a:solidFill>
                </a:rPr>
                <a:t> </a:t>
              </a:r>
              <a:r>
                <a:rPr lang="pl-PL" sz="2200" dirty="0" err="1" smtClean="0">
                  <a:solidFill>
                    <a:schemeClr val="tx1">
                      <a:alpha val="99000"/>
                    </a:schemeClr>
                  </a:solidFill>
                </a:rPr>
                <a:t>suspicious</a:t>
              </a:r>
              <a:r>
                <a:rPr lang="pl-PL" sz="2200" dirty="0" smtClean="0">
                  <a:solidFill>
                    <a:schemeClr val="tx1">
                      <a:alpha val="99000"/>
                    </a:schemeClr>
                  </a:solidFill>
                </a:rPr>
                <a:t> </a:t>
              </a:r>
              <a:r>
                <a:rPr lang="pl-PL" sz="2200" dirty="0" err="1" smtClean="0">
                  <a:solidFill>
                    <a:schemeClr val="tx1">
                      <a:alpha val="99000"/>
                    </a:schemeClr>
                  </a:solidFill>
                </a:rPr>
                <a:t>behaviour</a:t>
              </a:r>
              <a:r>
                <a:rPr lang="pl-PL" sz="2200" dirty="0" smtClean="0">
                  <a:solidFill>
                    <a:schemeClr val="tx1">
                      <a:alpha val="99000"/>
                    </a:schemeClr>
                  </a:solidFill>
                </a:rPr>
                <a:t> of </a:t>
              </a:r>
              <a:r>
                <a:rPr lang="pl-PL" sz="2200" dirty="0" err="1" smtClean="0">
                  <a:solidFill>
                    <a:schemeClr val="tx1">
                      <a:alpha val="99000"/>
                    </a:schemeClr>
                  </a:solidFill>
                </a:rPr>
                <a:t>processes</a:t>
              </a:r>
              <a:endParaRPr lang="en-US" sz="2200" dirty="0" smtClean="0">
                <a:solidFill>
                  <a:schemeClr val="tx1">
                    <a:alpha val="99000"/>
                  </a:schemeClr>
                </a:solidFill>
              </a:endParaRPr>
            </a:p>
            <a:p>
              <a:pPr marL="419427" lvl="1" indent="-403233">
                <a:spcBef>
                  <a:spcPts val="612"/>
                </a:spcBef>
                <a:buSzPct val="90000"/>
                <a:buBlip>
                  <a:blip r:embed="rId11"/>
                </a:buBlip>
              </a:pPr>
              <a:r>
                <a:rPr lang="pl-PL" sz="2200" dirty="0" err="1" smtClean="0">
                  <a:solidFill>
                    <a:schemeClr val="tx1">
                      <a:alpha val="99000"/>
                    </a:schemeClr>
                  </a:solidFill>
                </a:rPr>
                <a:t>Saved</a:t>
              </a:r>
              <a:r>
                <a:rPr lang="pl-PL" sz="2200" dirty="0" smtClean="0">
                  <a:solidFill>
                    <a:schemeClr val="tx1">
                      <a:alpha val="99000"/>
                    </a:schemeClr>
                  </a:solidFill>
                </a:rPr>
                <a:t> in %</a:t>
              </a:r>
              <a:r>
                <a:rPr lang="pl-PL" sz="2200" dirty="0" err="1" smtClean="0">
                  <a:solidFill>
                    <a:schemeClr val="tx1">
                      <a:alpha val="99000"/>
                    </a:schemeClr>
                  </a:solidFill>
                </a:rPr>
                <a:t>windir</a:t>
              </a:r>
              <a:r>
                <a:rPr lang="pl-PL" sz="2200" dirty="0" smtClean="0">
                  <a:solidFill>
                    <a:schemeClr val="tx1">
                      <a:alpha val="99000"/>
                    </a:schemeClr>
                  </a:solidFill>
                </a:rPr>
                <a:t>%</a:t>
              </a:r>
              <a:endParaRPr lang="en-US" sz="2200" dirty="0">
                <a:solidFill>
                  <a:schemeClr val="tx1">
                    <a:alpha val="99000"/>
                  </a:schemeClr>
                </a:solidFill>
              </a:endParaRPr>
            </a:p>
          </p:txBody>
        </p:sp>
      </p:grpSp>
      <p:grpSp>
        <p:nvGrpSpPr>
          <p:cNvPr id="3" name="Group 2"/>
          <p:cNvGrpSpPr/>
          <p:nvPr>
            <p:custDataLst>
              <p:tags r:id="rId4"/>
            </p:custDataLst>
          </p:nvPr>
        </p:nvGrpSpPr>
        <p:grpSpPr>
          <a:xfrm>
            <a:off x="529661" y="4117901"/>
            <a:ext cx="6955930" cy="1053842"/>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6"/>
              </p:custDataLst>
            </p:nvPr>
          </p:nvSpPr>
          <p:spPr>
            <a:xfrm>
              <a:off x="584144" y="4303398"/>
              <a:ext cx="11018952" cy="995839"/>
            </a:xfrm>
            <a:prstGeom prst="rect">
              <a:avLst/>
            </a:prstGeom>
            <a:grp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Sharing</a:t>
              </a:r>
              <a:r>
                <a:rPr lang="pl-PL" sz="3300" dirty="0" smtClean="0">
                  <a:solidFill>
                    <a:schemeClr val="tx1">
                      <a:alpha val="99000"/>
                    </a:schemeClr>
                  </a:solidFill>
                </a:rPr>
                <a:t> </a:t>
              </a:r>
              <a:r>
                <a:rPr lang="pl-PL" sz="3300" dirty="0" err="1" smtClean="0">
                  <a:solidFill>
                    <a:schemeClr val="tx1">
                      <a:alpha val="99000"/>
                    </a:schemeClr>
                  </a:solidFill>
                </a:rPr>
                <a:t>is</a:t>
              </a:r>
              <a:r>
                <a:rPr lang="pl-PL" sz="3300" dirty="0" smtClean="0">
                  <a:solidFill>
                    <a:schemeClr val="tx1">
                      <a:alpha val="99000"/>
                    </a:schemeClr>
                  </a:solidFill>
                </a:rPr>
                <a:t> </a:t>
              </a:r>
              <a:r>
                <a:rPr lang="pl-PL" sz="3300" dirty="0" err="1" smtClean="0">
                  <a:solidFill>
                    <a:schemeClr val="tx1">
                      <a:alpha val="99000"/>
                    </a:schemeClr>
                  </a:solidFill>
                </a:rPr>
                <a:t>caring</a:t>
              </a:r>
              <a:endParaRPr lang="en-US" sz="3300" dirty="0" smtClean="0">
                <a:solidFill>
                  <a:schemeClr val="tx1">
                    <a:alpha val="99000"/>
                  </a:schemeClr>
                </a:solidFill>
              </a:endParaRPr>
            </a:p>
            <a:p>
              <a:pPr marL="419427" lvl="1" indent="-403233">
                <a:spcBef>
                  <a:spcPts val="612"/>
                </a:spcBef>
                <a:buSzPct val="90000"/>
                <a:buBlip>
                  <a:blip r:embed="rId11"/>
                </a:buBlip>
              </a:pPr>
              <a:r>
                <a:rPr lang="pl-PL" sz="2200" dirty="0" err="1" smtClean="0">
                  <a:solidFill>
                    <a:schemeClr val="tx1">
                      <a:alpha val="99000"/>
                    </a:schemeClr>
                  </a:solidFill>
                </a:rPr>
                <a:t>Published</a:t>
              </a:r>
              <a:r>
                <a:rPr lang="pl-PL" sz="2200" dirty="0" smtClean="0">
                  <a:solidFill>
                    <a:schemeClr val="tx1">
                      <a:alpha val="99000"/>
                    </a:schemeClr>
                  </a:solidFill>
                </a:rPr>
                <a:t> </a:t>
              </a:r>
              <a:r>
                <a:rPr lang="pl-PL" sz="2200" dirty="0" err="1" smtClean="0">
                  <a:solidFill>
                    <a:schemeClr val="tx1">
                      <a:alpha val="99000"/>
                    </a:schemeClr>
                  </a:solidFill>
                </a:rPr>
                <a:t>carelessly</a:t>
              </a:r>
              <a:r>
                <a:rPr lang="pl-PL" sz="2200" dirty="0" smtClean="0">
                  <a:solidFill>
                    <a:schemeClr val="tx1">
                      <a:alpha val="99000"/>
                    </a:schemeClr>
                  </a:solidFill>
                </a:rPr>
                <a:t> on the public </a:t>
              </a:r>
              <a:r>
                <a:rPr lang="pl-PL" sz="2200" dirty="0" err="1" smtClean="0">
                  <a:solidFill>
                    <a:schemeClr val="tx1">
                      <a:alpha val="99000"/>
                    </a:schemeClr>
                  </a:solidFill>
                </a:rPr>
                <a:t>forums</a:t>
              </a:r>
              <a:endParaRPr lang="en-US" sz="2200" dirty="0">
                <a:solidFill>
                  <a:schemeClr val="tx1">
                    <a:alpha val="99000"/>
                  </a:schemeClr>
                </a:solidFill>
              </a:endParaRPr>
            </a:p>
          </p:txBody>
        </p:sp>
      </p:grpSp>
      <p:sp>
        <p:nvSpPr>
          <p:cNvPr id="14" name="TextBox 13"/>
          <p:cNvSpPr txBox="1"/>
          <p:nvPr>
            <p:custDataLst>
              <p:tags r:id="rId5"/>
            </p:custDataLst>
          </p:nvPr>
        </p:nvSpPr>
        <p:spPr>
          <a:xfrm>
            <a:off x="596011" y="5490552"/>
            <a:ext cx="11242833" cy="596416"/>
          </a:xfrm>
          <a:prstGeom prst="rect">
            <a:avLst/>
          </a:prstGeom>
          <a:noFill/>
        </p:spPr>
        <p:txBody>
          <a:bodyPr wrap="square" lIns="186556" tIns="46639" rIns="93278" bIns="46639" rtlCol="0">
            <a:spAutoFit/>
          </a:bodyPr>
          <a:lstStyle/>
          <a:p>
            <a:pPr algn="ctr">
              <a:buSzPct val="90000"/>
            </a:pPr>
            <a:r>
              <a:rPr lang="en-US" sz="3300" spc="-153" smtClean="0">
                <a:solidFill>
                  <a:schemeClr val="tx1">
                    <a:alpha val="99000"/>
                  </a:schemeClr>
                </a:solidFill>
                <a:latin typeface="Segoe UI Semibold" pitchFamily="34" charset="0"/>
              </a:rPr>
              <a:t>Conlusion: Never share your memory dump!</a:t>
            </a:r>
            <a:endParaRPr lang="en-US" sz="3300" spc="-153">
              <a:solidFill>
                <a:schemeClr val="tx1">
                  <a:alpha val="99000"/>
                </a:schemeClr>
              </a:solidFill>
              <a:latin typeface="Segoe UI Semibold" pitchFamily="34" charset="0"/>
            </a:endParaRPr>
          </a:p>
        </p:txBody>
      </p:sp>
      <p:pic>
        <p:nvPicPr>
          <p:cNvPr id="32776" name="Picture 8" descr="http://www.oriste.com/photos/knossou-dump/Knossou%20dump%202008-03-19-8.jpg"/>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7620997" y="1467433"/>
            <a:ext cx="4005288" cy="3687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598234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Memory </a:t>
            </a:r>
            <a:r>
              <a:rPr lang="pl-PL" dirty="0" err="1" smtClean="0"/>
              <a:t>dumps</a:t>
            </a:r>
            <a:endParaRPr lang="en-US" dirty="0"/>
          </a:p>
        </p:txBody>
      </p:sp>
      <p:sp>
        <p:nvSpPr>
          <p:cNvPr id="4" name="Text Placeholder 3"/>
          <p:cNvSpPr>
            <a:spLocks noGrp="1"/>
          </p:cNvSpPr>
          <p:nvPr>
            <p:ph type="body" sz="quarter" idx="12"/>
          </p:nvPr>
        </p:nvSpPr>
        <p:spPr/>
        <p:txBody>
          <a:bodyPr/>
          <a:lstStyle/>
          <a:p>
            <a:r>
              <a:rPr lang="pl-PL" dirty="0" err="1" smtClean="0"/>
              <a:t>Sharing</a:t>
            </a:r>
            <a:r>
              <a:rPr lang="pl-PL" dirty="0" smtClean="0"/>
              <a:t> </a:t>
            </a:r>
            <a:r>
              <a:rPr lang="pl-PL" dirty="0" err="1" smtClean="0"/>
              <a:t>is</a:t>
            </a:r>
            <a:r>
              <a:rPr lang="pl-PL" dirty="0" smtClean="0"/>
              <a:t> </a:t>
            </a:r>
            <a:r>
              <a:rPr lang="pl-PL" dirty="0" err="1" smtClean="0"/>
              <a:t>caring</a:t>
            </a:r>
            <a:r>
              <a:rPr lang="pl-PL" dirty="0"/>
              <a:t>!</a:t>
            </a:r>
            <a:endParaRPr lang="en-US" dirty="0"/>
          </a:p>
        </p:txBody>
      </p:sp>
    </p:spTree>
    <p:extLst>
      <p:ext uri="{BB962C8B-B14F-4D97-AF65-F5344CB8AC3E}">
        <p14:creationId xmlns:p14="http://schemas.microsoft.com/office/powerpoint/2010/main" val="33931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Dirty</a:t>
            </a:r>
            <a:r>
              <a:rPr lang="pl-PL" dirty="0" smtClean="0"/>
              <a:t> Games: </a:t>
            </a:r>
            <a:r>
              <a:rPr lang="pl-PL" dirty="0" err="1" smtClean="0"/>
              <a:t>Remotely</a:t>
            </a:r>
            <a:endParaRPr lang="en-US" dirty="0"/>
          </a:p>
        </p:txBody>
      </p:sp>
      <p:grpSp>
        <p:nvGrpSpPr>
          <p:cNvPr id="11" name="Group 10"/>
          <p:cNvGrpSpPr/>
          <p:nvPr>
            <p:custDataLst>
              <p:tags r:id="rId2"/>
            </p:custDataLst>
          </p:nvPr>
        </p:nvGrpSpPr>
        <p:grpSpPr>
          <a:xfrm>
            <a:off x="529661" y="1450607"/>
            <a:ext cx="6417550" cy="1053842"/>
            <a:chOff x="519113" y="1422293"/>
            <a:chExt cx="11149012" cy="1033272"/>
          </a:xfrm>
        </p:grpSpPr>
        <p:sp>
          <p:nvSpPr>
            <p:cNvPr id="4" name="Rectangle 3"/>
            <p:cNvSpPr/>
            <p:nvPr/>
          </p:nvSpPr>
          <p:spPr bwMode="auto">
            <a:xfrm>
              <a:off x="519113" y="1422293"/>
              <a:ext cx="11149012" cy="10332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5" name="TextBox 4"/>
            <p:cNvSpPr txBox="1"/>
            <p:nvPr>
              <p:custDataLst>
                <p:tags r:id="rId8"/>
              </p:custDataLst>
            </p:nvPr>
          </p:nvSpPr>
          <p:spPr>
            <a:xfrm>
              <a:off x="584143" y="1438792"/>
              <a:ext cx="11018952" cy="1000274"/>
            </a:xfrm>
            <a:prstGeom prst="rect">
              <a:avLst/>
            </a:prstGeom>
            <a:noFill/>
          </p:spPr>
          <p:txBody>
            <a:bodyPr wrap="square" lIns="182880" tIns="45720" rIns="91440" bIns="45720" rtlCol="0">
              <a:spAutoFit/>
            </a:bodyPr>
            <a:lstStyle/>
            <a:p>
              <a:pPr>
                <a:spcBef>
                  <a:spcPts val="1224"/>
                </a:spcBef>
                <a:buSzPct val="90000"/>
              </a:pPr>
              <a:r>
                <a:rPr lang="pl-PL" sz="3300" dirty="0" smtClean="0">
                  <a:solidFill>
                    <a:schemeClr val="tx1">
                      <a:alpha val="99000"/>
                    </a:schemeClr>
                  </a:solidFill>
                </a:rPr>
                <a:t>Windows Debugging </a:t>
              </a:r>
              <a:endParaRPr lang="en-US" sz="3300" dirty="0">
                <a:solidFill>
                  <a:schemeClr val="tx1">
                    <a:alpha val="99000"/>
                  </a:schemeClr>
                </a:solidFill>
              </a:endParaRPr>
            </a:p>
            <a:p>
              <a:pPr marL="419427" lvl="1" indent="-403233">
                <a:spcBef>
                  <a:spcPts val="612"/>
                </a:spcBef>
                <a:buSzPct val="90000"/>
                <a:buBlip>
                  <a:blip r:embed="rId11"/>
                </a:buBlip>
              </a:pPr>
              <a:r>
                <a:rPr lang="pl-PL" sz="2200" dirty="0" smtClean="0">
                  <a:solidFill>
                    <a:schemeClr val="tx1">
                      <a:alpha val="99000"/>
                    </a:schemeClr>
                  </a:solidFill>
                </a:rPr>
                <a:t>Through the network </a:t>
              </a:r>
              <a:r>
                <a:rPr lang="pl-PL" sz="2200" dirty="0" err="1" smtClean="0">
                  <a:solidFill>
                    <a:schemeClr val="tx1">
                      <a:alpha val="99000"/>
                    </a:schemeClr>
                  </a:solidFill>
                </a:rPr>
                <a:t>since</a:t>
              </a:r>
              <a:r>
                <a:rPr lang="pl-PL" sz="2200" dirty="0" smtClean="0">
                  <a:solidFill>
                    <a:schemeClr val="tx1">
                      <a:alpha val="99000"/>
                    </a:schemeClr>
                  </a:solidFill>
                </a:rPr>
                <a:t> Windows 8</a:t>
              </a:r>
              <a:endParaRPr lang="en-US" sz="2200" dirty="0">
                <a:solidFill>
                  <a:schemeClr val="tx1">
                    <a:alpha val="99000"/>
                  </a:schemeClr>
                </a:solidFill>
              </a:endParaRPr>
            </a:p>
          </p:txBody>
        </p:sp>
      </p:grpSp>
      <p:grpSp>
        <p:nvGrpSpPr>
          <p:cNvPr id="10" name="Group 9"/>
          <p:cNvGrpSpPr/>
          <p:nvPr>
            <p:custDataLst>
              <p:tags r:id="rId3"/>
            </p:custDataLst>
          </p:nvPr>
        </p:nvGrpSpPr>
        <p:grpSpPr>
          <a:xfrm>
            <a:off x="529660" y="2588407"/>
            <a:ext cx="6417551" cy="1445535"/>
            <a:chOff x="519113" y="2662572"/>
            <a:chExt cx="11149012" cy="1417320"/>
          </a:xfrm>
          <a:solidFill>
            <a:schemeClr val="accent3"/>
          </a:solidFill>
        </p:grpSpPr>
        <p:sp>
          <p:nvSpPr>
            <p:cNvPr id="6" name="Rectangle 5"/>
            <p:cNvSpPr/>
            <p:nvPr/>
          </p:nvSpPr>
          <p:spPr bwMode="auto">
            <a:xfrm>
              <a:off x="519113" y="2662572"/>
              <a:ext cx="11149012" cy="1417320"/>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7" name="TextBox 6"/>
            <p:cNvSpPr txBox="1"/>
            <p:nvPr>
              <p:custDataLst>
                <p:tags r:id="rId7"/>
              </p:custDataLst>
            </p:nvPr>
          </p:nvSpPr>
          <p:spPr>
            <a:xfrm>
              <a:off x="584143" y="2663346"/>
              <a:ext cx="11018953" cy="1282519"/>
            </a:xfrm>
            <a:prstGeom prst="rect">
              <a:avLst/>
            </a:prstGeom>
            <a:grp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Sensitive</a:t>
              </a:r>
              <a:r>
                <a:rPr lang="pl-PL" sz="3300" dirty="0" smtClean="0">
                  <a:solidFill>
                    <a:schemeClr val="tx1">
                      <a:alpha val="99000"/>
                    </a:schemeClr>
                  </a:solidFill>
                </a:rPr>
                <a:t> </a:t>
              </a:r>
              <a:r>
                <a:rPr lang="pl-PL" sz="3300" dirty="0" err="1" smtClean="0">
                  <a:solidFill>
                    <a:schemeClr val="tx1">
                      <a:alpha val="99000"/>
                    </a:schemeClr>
                  </a:solidFill>
                </a:rPr>
                <a:t>information</a:t>
              </a:r>
              <a:r>
                <a:rPr lang="pl-PL" sz="3300" dirty="0" smtClean="0">
                  <a:solidFill>
                    <a:schemeClr val="tx1">
                      <a:alpha val="99000"/>
                    </a:schemeClr>
                  </a:solidFill>
                </a:rPr>
                <a:t> </a:t>
              </a:r>
              <a:r>
                <a:rPr lang="pl-PL" sz="3300" dirty="0" err="1" smtClean="0">
                  <a:solidFill>
                    <a:schemeClr val="tx1">
                      <a:alpha val="99000"/>
                    </a:schemeClr>
                  </a:solidFill>
                </a:rPr>
                <a:t>revealed</a:t>
              </a:r>
              <a:endParaRPr lang="en-US" sz="3300" dirty="0">
                <a:solidFill>
                  <a:schemeClr val="tx1">
                    <a:alpha val="99000"/>
                  </a:schemeClr>
                </a:solidFill>
              </a:endParaRPr>
            </a:p>
            <a:p>
              <a:pPr marL="419427" lvl="1" indent="-403233">
                <a:spcBef>
                  <a:spcPts val="612"/>
                </a:spcBef>
                <a:buSzPct val="90000"/>
                <a:buBlip>
                  <a:blip r:embed="rId11"/>
                </a:buBlip>
              </a:pPr>
              <a:r>
                <a:rPr lang="pl-PL" dirty="0" err="1" smtClean="0">
                  <a:solidFill>
                    <a:schemeClr val="tx1">
                      <a:alpha val="99000"/>
                    </a:schemeClr>
                  </a:solidFill>
                </a:rPr>
                <a:t>You</a:t>
              </a:r>
              <a:r>
                <a:rPr lang="pl-PL" dirty="0" smtClean="0">
                  <a:solidFill>
                    <a:schemeClr val="tx1">
                      <a:alpha val="99000"/>
                    </a:schemeClr>
                  </a:solidFill>
                </a:rPr>
                <a:t> </a:t>
              </a:r>
              <a:r>
                <a:rPr lang="pl-PL" dirty="0" err="1" smtClean="0">
                  <a:solidFill>
                    <a:schemeClr val="tx1">
                      <a:alpha val="99000"/>
                    </a:schemeClr>
                  </a:solidFill>
                </a:rPr>
                <a:t>allow</a:t>
              </a:r>
              <a:r>
                <a:rPr lang="pl-PL" dirty="0" smtClean="0">
                  <a:solidFill>
                    <a:schemeClr val="tx1">
                      <a:alpha val="99000"/>
                    </a:schemeClr>
                  </a:solidFill>
                </a:rPr>
                <a:t> </a:t>
              </a:r>
              <a:r>
                <a:rPr lang="pl-PL" dirty="0" err="1" smtClean="0">
                  <a:solidFill>
                    <a:schemeClr val="tx1">
                      <a:alpha val="99000"/>
                    </a:schemeClr>
                  </a:solidFill>
                </a:rPr>
                <a:t>somebody</a:t>
              </a:r>
              <a:r>
                <a:rPr lang="pl-PL" dirty="0" smtClean="0">
                  <a:solidFill>
                    <a:schemeClr val="tx1">
                      <a:alpha val="99000"/>
                    </a:schemeClr>
                  </a:solidFill>
                </a:rPr>
                <a:t> to </a:t>
              </a:r>
              <a:r>
                <a:rPr lang="pl-PL" dirty="0" err="1" smtClean="0">
                  <a:solidFill>
                    <a:schemeClr val="tx1">
                      <a:alpha val="99000"/>
                    </a:schemeClr>
                  </a:solidFill>
                </a:rPr>
                <a:t>dig</a:t>
              </a:r>
              <a:r>
                <a:rPr lang="pl-PL" dirty="0" smtClean="0">
                  <a:solidFill>
                    <a:schemeClr val="tx1">
                      <a:alpha val="99000"/>
                    </a:schemeClr>
                  </a:solidFill>
                </a:rPr>
                <a:t> </a:t>
              </a:r>
              <a:r>
                <a:rPr lang="pl-PL" dirty="0" err="1" smtClean="0">
                  <a:solidFill>
                    <a:schemeClr val="tx1">
                      <a:alpha val="99000"/>
                    </a:schemeClr>
                  </a:solidFill>
                </a:rPr>
                <a:t>into</a:t>
              </a:r>
              <a:r>
                <a:rPr lang="pl-PL" dirty="0" smtClean="0">
                  <a:solidFill>
                    <a:schemeClr val="tx1">
                      <a:alpha val="99000"/>
                    </a:schemeClr>
                  </a:solidFill>
                </a:rPr>
                <a:t> the </a:t>
              </a:r>
              <a:r>
                <a:rPr lang="pl-PL" dirty="0" err="1" smtClean="0">
                  <a:solidFill>
                    <a:schemeClr val="tx1">
                      <a:alpha val="99000"/>
                    </a:schemeClr>
                  </a:solidFill>
                </a:rPr>
                <a:t>kernel</a:t>
              </a:r>
              <a:r>
                <a:rPr lang="pl-PL" dirty="0" smtClean="0">
                  <a:solidFill>
                    <a:schemeClr val="tx1">
                      <a:alpha val="99000"/>
                    </a:schemeClr>
                  </a:solidFill>
                </a:rPr>
                <a:t> of </a:t>
              </a:r>
              <a:r>
                <a:rPr lang="pl-PL" dirty="0" err="1" smtClean="0">
                  <a:solidFill>
                    <a:schemeClr val="tx1">
                      <a:alpha val="99000"/>
                    </a:schemeClr>
                  </a:solidFill>
                </a:rPr>
                <a:t>your</a:t>
              </a:r>
              <a:r>
                <a:rPr lang="pl-PL" dirty="0" smtClean="0">
                  <a:solidFill>
                    <a:schemeClr val="tx1">
                      <a:alpha val="99000"/>
                    </a:schemeClr>
                  </a:solidFill>
                </a:rPr>
                <a:t> OS</a:t>
              </a:r>
            </a:p>
            <a:p>
              <a:pPr marL="419427" lvl="1" indent="-403233">
                <a:spcBef>
                  <a:spcPts val="612"/>
                </a:spcBef>
                <a:buSzPct val="90000"/>
                <a:buBlip>
                  <a:blip r:embed="rId11"/>
                </a:buBlip>
              </a:pPr>
              <a:r>
                <a:rPr lang="pl-PL" dirty="0" err="1" smtClean="0">
                  <a:solidFill>
                    <a:schemeClr val="tx1">
                      <a:alpha val="99000"/>
                    </a:schemeClr>
                  </a:solidFill>
                </a:rPr>
                <a:t>Each</a:t>
              </a:r>
              <a:r>
                <a:rPr lang="pl-PL" dirty="0" smtClean="0">
                  <a:solidFill>
                    <a:schemeClr val="tx1">
                      <a:alpha val="99000"/>
                    </a:schemeClr>
                  </a:solidFill>
                </a:rPr>
                <a:t> </a:t>
              </a:r>
              <a:r>
                <a:rPr lang="pl-PL" dirty="0" err="1" smtClean="0">
                  <a:solidFill>
                    <a:schemeClr val="tx1">
                      <a:alpha val="99000"/>
                    </a:schemeClr>
                  </a:solidFill>
                </a:rPr>
                <a:t>chunk</a:t>
              </a:r>
              <a:r>
                <a:rPr lang="pl-PL" dirty="0" smtClean="0">
                  <a:solidFill>
                    <a:schemeClr val="tx1">
                      <a:alpha val="99000"/>
                    </a:schemeClr>
                  </a:solidFill>
                </a:rPr>
                <a:t> of </a:t>
              </a:r>
              <a:r>
                <a:rPr lang="pl-PL" dirty="0" err="1" smtClean="0">
                  <a:solidFill>
                    <a:schemeClr val="tx1">
                      <a:alpha val="99000"/>
                    </a:schemeClr>
                  </a:solidFill>
                </a:rPr>
                <a:t>your</a:t>
              </a:r>
              <a:r>
                <a:rPr lang="pl-PL" dirty="0" smtClean="0">
                  <a:solidFill>
                    <a:schemeClr val="tx1">
                      <a:alpha val="99000"/>
                    </a:schemeClr>
                  </a:solidFill>
                </a:rPr>
                <a:t> data </a:t>
              </a:r>
              <a:r>
                <a:rPr lang="pl-PL" dirty="0" err="1" smtClean="0">
                  <a:solidFill>
                    <a:schemeClr val="tx1">
                      <a:alpha val="99000"/>
                    </a:schemeClr>
                  </a:solidFill>
                </a:rPr>
                <a:t>is</a:t>
              </a:r>
              <a:r>
                <a:rPr lang="pl-PL" dirty="0" smtClean="0">
                  <a:solidFill>
                    <a:schemeClr val="tx1">
                      <a:alpha val="99000"/>
                    </a:schemeClr>
                  </a:solidFill>
                </a:rPr>
                <a:t> </a:t>
              </a:r>
              <a:r>
                <a:rPr lang="pl-PL" dirty="0" err="1" smtClean="0">
                  <a:solidFill>
                    <a:schemeClr val="tx1">
                      <a:alpha val="99000"/>
                    </a:schemeClr>
                  </a:solidFill>
                </a:rPr>
                <a:t>exposed</a:t>
              </a:r>
              <a:endParaRPr lang="en-US" dirty="0">
                <a:solidFill>
                  <a:schemeClr val="tx1">
                    <a:alpha val="99000"/>
                  </a:schemeClr>
                </a:solidFill>
              </a:endParaRPr>
            </a:p>
          </p:txBody>
        </p:sp>
      </p:grpSp>
      <p:grpSp>
        <p:nvGrpSpPr>
          <p:cNvPr id="3" name="Group 2"/>
          <p:cNvGrpSpPr/>
          <p:nvPr>
            <p:custDataLst>
              <p:tags r:id="rId4"/>
            </p:custDataLst>
          </p:nvPr>
        </p:nvGrpSpPr>
        <p:grpSpPr>
          <a:xfrm>
            <a:off x="529660" y="4117901"/>
            <a:ext cx="6417551" cy="1053842"/>
            <a:chOff x="519113" y="4286899"/>
            <a:chExt cx="11149012" cy="1033272"/>
          </a:xfrm>
          <a:solidFill>
            <a:srgbClr val="7FBA00"/>
          </a:solidFill>
        </p:grpSpPr>
        <p:sp>
          <p:nvSpPr>
            <p:cNvPr id="8" name="Rectangle 7"/>
            <p:cNvSpPr/>
            <p:nvPr/>
          </p:nvSpPr>
          <p:spPr bwMode="auto">
            <a:xfrm>
              <a:off x="519113" y="4286899"/>
              <a:ext cx="11149012" cy="1033272"/>
            </a:xfrm>
            <a:prstGeom prst="rect">
              <a:avLst/>
            </a:prstGeom>
            <a:grp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 name="TextBox 8"/>
            <p:cNvSpPr txBox="1"/>
            <p:nvPr>
              <p:custDataLst>
                <p:tags r:id="rId6"/>
              </p:custDataLst>
            </p:nvPr>
          </p:nvSpPr>
          <p:spPr>
            <a:xfrm>
              <a:off x="584143" y="4303398"/>
              <a:ext cx="11018952" cy="1000274"/>
            </a:xfrm>
            <a:prstGeom prst="rect">
              <a:avLst/>
            </a:prstGeom>
            <a:grpFill/>
          </p:spPr>
          <p:txBody>
            <a:bodyPr wrap="square" lIns="182880" tIns="45720" rIns="91440" bIns="45720" rtlCol="0">
              <a:spAutoFit/>
            </a:bodyPr>
            <a:lstStyle/>
            <a:p>
              <a:pPr>
                <a:spcBef>
                  <a:spcPts val="1224"/>
                </a:spcBef>
                <a:buSzPct val="90000"/>
              </a:pPr>
              <a:r>
                <a:rPr lang="pl-PL" sz="3300" dirty="0" err="1" smtClean="0">
                  <a:solidFill>
                    <a:schemeClr val="tx1">
                      <a:alpha val="99000"/>
                    </a:schemeClr>
                  </a:solidFill>
                </a:rPr>
                <a:t>Command</a:t>
              </a:r>
              <a:r>
                <a:rPr lang="pl-PL" sz="3300" dirty="0" smtClean="0">
                  <a:solidFill>
                    <a:schemeClr val="tx1">
                      <a:alpha val="99000"/>
                    </a:schemeClr>
                  </a:solidFill>
                </a:rPr>
                <a:t> to </a:t>
              </a:r>
              <a:r>
                <a:rPr lang="pl-PL" sz="3300" dirty="0" err="1" smtClean="0">
                  <a:solidFill>
                    <a:schemeClr val="tx1">
                      <a:alpha val="99000"/>
                    </a:schemeClr>
                  </a:solidFill>
                </a:rPr>
                <a:t>enable</a:t>
              </a:r>
              <a:r>
                <a:rPr lang="pl-PL" sz="3300" dirty="0" smtClean="0">
                  <a:solidFill>
                    <a:schemeClr val="tx1">
                      <a:alpha val="99000"/>
                    </a:schemeClr>
                  </a:solidFill>
                </a:rPr>
                <a:t> </a:t>
              </a:r>
              <a:r>
                <a:rPr lang="pl-PL" sz="3300" dirty="0" err="1" smtClean="0">
                  <a:solidFill>
                    <a:schemeClr val="tx1">
                      <a:alpha val="99000"/>
                    </a:schemeClr>
                  </a:solidFill>
                </a:rPr>
                <a:t>debugging</a:t>
              </a:r>
              <a:endParaRPr lang="en-US" sz="3300" dirty="0">
                <a:solidFill>
                  <a:schemeClr val="tx1">
                    <a:alpha val="99000"/>
                  </a:schemeClr>
                </a:solidFill>
              </a:endParaRPr>
            </a:p>
            <a:p>
              <a:pPr marL="419427" lvl="1" indent="-403233">
                <a:spcBef>
                  <a:spcPts val="612"/>
                </a:spcBef>
                <a:buSzPct val="90000"/>
                <a:buBlip>
                  <a:blip r:embed="rId11"/>
                </a:buBlip>
              </a:pPr>
              <a:r>
                <a:rPr lang="pl-PL" sz="2200" dirty="0" err="1" smtClean="0">
                  <a:solidFill>
                    <a:schemeClr val="tx1">
                      <a:alpha val="99000"/>
                    </a:schemeClr>
                  </a:solidFill>
                </a:rPr>
                <a:t>Bcdedit</a:t>
              </a:r>
              <a:r>
                <a:rPr lang="pl-PL" sz="2200" dirty="0" smtClean="0">
                  <a:solidFill>
                    <a:schemeClr val="tx1">
                      <a:alpha val="99000"/>
                    </a:schemeClr>
                  </a:solidFill>
                </a:rPr>
                <a:t> /</a:t>
              </a:r>
              <a:r>
                <a:rPr lang="pl-PL" sz="2200" dirty="0" err="1" smtClean="0">
                  <a:solidFill>
                    <a:schemeClr val="tx1">
                      <a:alpha val="99000"/>
                    </a:schemeClr>
                  </a:solidFill>
                </a:rPr>
                <a:t>debug</a:t>
              </a:r>
              <a:r>
                <a:rPr lang="pl-PL" sz="2200" dirty="0" smtClean="0">
                  <a:solidFill>
                    <a:schemeClr val="tx1">
                      <a:alpha val="99000"/>
                    </a:schemeClr>
                  </a:solidFill>
                </a:rPr>
                <a:t> ON – </a:t>
              </a:r>
              <a:r>
                <a:rPr lang="pl-PL" sz="2200" b="1" dirty="0" err="1" smtClean="0">
                  <a:solidFill>
                    <a:schemeClr val="tx1">
                      <a:alpha val="99000"/>
                    </a:schemeClr>
                  </a:solidFill>
                </a:rPr>
                <a:t>invisible</a:t>
              </a:r>
              <a:r>
                <a:rPr lang="pl-PL" sz="2200" b="1" dirty="0" smtClean="0">
                  <a:solidFill>
                    <a:schemeClr val="tx1">
                      <a:alpha val="99000"/>
                    </a:schemeClr>
                  </a:solidFill>
                </a:rPr>
                <a:t>!</a:t>
              </a:r>
              <a:endParaRPr lang="en-US" sz="2200" b="1" dirty="0">
                <a:solidFill>
                  <a:schemeClr val="tx1">
                    <a:alpha val="99000"/>
                  </a:schemeClr>
                </a:solidFill>
              </a:endParaRPr>
            </a:p>
          </p:txBody>
        </p:sp>
      </p:grpSp>
      <p:sp>
        <p:nvSpPr>
          <p:cNvPr id="14" name="TextBox 13"/>
          <p:cNvSpPr txBox="1"/>
          <p:nvPr>
            <p:custDataLst>
              <p:tags r:id="rId5"/>
            </p:custDataLst>
          </p:nvPr>
        </p:nvSpPr>
        <p:spPr>
          <a:xfrm>
            <a:off x="596011" y="5490552"/>
            <a:ext cx="11242833" cy="602020"/>
          </a:xfrm>
          <a:prstGeom prst="rect">
            <a:avLst/>
          </a:prstGeom>
          <a:noFill/>
        </p:spPr>
        <p:txBody>
          <a:bodyPr wrap="square" lIns="186556" tIns="46639" rIns="93278" bIns="46639" rtlCol="0">
            <a:spAutoFit/>
          </a:bodyPr>
          <a:lstStyle/>
          <a:p>
            <a:pPr algn="ctr">
              <a:buSzPct val="90000"/>
            </a:pPr>
            <a:r>
              <a:rPr lang="pl-PL" sz="3300" spc="-153" dirty="0" err="1" smtClean="0">
                <a:solidFill>
                  <a:schemeClr val="tx1">
                    <a:alpha val="99000"/>
                  </a:schemeClr>
                </a:solidFill>
                <a:latin typeface="Segoe UI Semibold" pitchFamily="34" charset="0"/>
              </a:rPr>
              <a:t>Conclusion</a:t>
            </a:r>
            <a:r>
              <a:rPr lang="en-US" sz="3300" spc="-153" dirty="0" smtClean="0">
                <a:solidFill>
                  <a:schemeClr val="tx1">
                    <a:alpha val="99000"/>
                  </a:schemeClr>
                </a:solidFill>
                <a:latin typeface="Segoe UI Semibold" pitchFamily="34" charset="0"/>
              </a:rPr>
              <a:t>:</a:t>
            </a:r>
            <a:r>
              <a:rPr lang="pl-PL" sz="3300" spc="-153" dirty="0" smtClean="0">
                <a:solidFill>
                  <a:schemeClr val="tx1">
                    <a:alpha val="99000"/>
                  </a:schemeClr>
                </a:solidFill>
                <a:latin typeface="Segoe UI Semibold" pitchFamily="34" charset="0"/>
              </a:rPr>
              <a:t> Debugging = Full Control</a:t>
            </a:r>
            <a:endParaRPr lang="en-US" sz="3300" spc="-153" dirty="0">
              <a:solidFill>
                <a:schemeClr val="tx1">
                  <a:alpha val="99000"/>
                </a:schemeClr>
              </a:solidFill>
              <a:latin typeface="Segoe UI Semibold" pitchFamily="34" charset="0"/>
            </a:endParaRPr>
          </a:p>
        </p:txBody>
      </p:sp>
      <p:pic>
        <p:nvPicPr>
          <p:cNvPr id="32770" name="Picture 2" descr="http://upload.wikimedia.org/wikipedia/commons/a/a0/Woodstock_festival_mud.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5851" y="1450607"/>
            <a:ext cx="4941247" cy="3704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7874918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sz="5400" dirty="0" smtClean="0"/>
              <a:t>Debugging </a:t>
            </a:r>
            <a:r>
              <a:rPr lang="pl-PL" sz="5400" dirty="0" err="1" smtClean="0"/>
              <a:t>over</a:t>
            </a:r>
            <a:r>
              <a:rPr lang="pl-PL" sz="5400" dirty="0" smtClean="0"/>
              <a:t> Network</a:t>
            </a:r>
            <a:endParaRPr lang="en-US" sz="5400" dirty="0"/>
          </a:p>
        </p:txBody>
      </p:sp>
      <p:sp>
        <p:nvSpPr>
          <p:cNvPr id="4" name="Text Placeholder 3"/>
          <p:cNvSpPr>
            <a:spLocks noGrp="1"/>
          </p:cNvSpPr>
          <p:nvPr>
            <p:ph type="body" sz="quarter" idx="12"/>
          </p:nvPr>
        </p:nvSpPr>
        <p:spPr/>
        <p:txBody>
          <a:bodyPr/>
          <a:lstStyle/>
          <a:p>
            <a:r>
              <a:rPr lang="pl-PL" dirty="0" err="1" smtClean="0"/>
              <a:t>Well</a:t>
            </a:r>
            <a:r>
              <a:rPr lang="pl-PL" dirty="0" smtClean="0"/>
              <a:t>, </a:t>
            </a:r>
            <a:r>
              <a:rPr lang="pl-PL" dirty="0" err="1" smtClean="0"/>
              <a:t>well</a:t>
            </a:r>
            <a:r>
              <a:rPr lang="pl-PL" dirty="0" smtClean="0"/>
              <a:t>, </a:t>
            </a:r>
            <a:r>
              <a:rPr lang="pl-PL" dirty="0" err="1" smtClean="0"/>
              <a:t>well</a:t>
            </a:r>
            <a:r>
              <a:rPr lang="pl-PL" dirty="0" smtClean="0"/>
              <a:t>…</a:t>
            </a:r>
            <a:endParaRPr lang="en-US" dirty="0"/>
          </a:p>
        </p:txBody>
      </p:sp>
    </p:spTree>
    <p:extLst>
      <p:ext uri="{BB962C8B-B14F-4D97-AF65-F5344CB8AC3E}">
        <p14:creationId xmlns:p14="http://schemas.microsoft.com/office/powerpoint/2010/main" val="51677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48137382"/>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27683"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4" name="Group 3"/>
          <p:cNvGrpSpPr/>
          <p:nvPr/>
        </p:nvGrpSpPr>
        <p:grpSpPr>
          <a:xfrm>
            <a:off x="1079467" y="2005576"/>
            <a:ext cx="4609821" cy="2432300"/>
            <a:chOff x="1079467" y="2005576"/>
            <a:chExt cx="4609821" cy="2432300"/>
          </a:xfrm>
        </p:grpSpPr>
        <p:sp>
          <p:nvSpPr>
            <p:cNvPr id="31" name="TextBox 30"/>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3" name="TextBox 32"/>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Passwords</a:t>
              </a:r>
              <a:r>
                <a:rPr lang="en-US" sz="2800" dirty="0" smtClean="0">
                  <a:gradFill>
                    <a:gsLst>
                      <a:gs pos="0">
                        <a:srgbClr val="FFFFFF"/>
                      </a:gs>
                      <a:gs pos="100000">
                        <a:srgbClr val="FFFFFF"/>
                      </a:gs>
                    </a:gsLst>
                    <a:lin ang="5400000" scaled="0"/>
                  </a:gradFill>
                </a:rPr>
                <a:t> </a:t>
              </a:r>
              <a:r>
                <a:rPr lang="en-US" sz="2800" dirty="0">
                  <a:gradFill>
                    <a:gsLst>
                      <a:gs pos="0">
                        <a:srgbClr val="FFFFFF"/>
                      </a:gs>
                      <a:gs pos="100000">
                        <a:srgbClr val="FFFFFF"/>
                      </a:gs>
                    </a:gsLst>
                    <a:lin ang="5400000" scaled="0"/>
                  </a:gradFill>
                </a:rPr>
                <a:t>Idea</a:t>
              </a:r>
            </a:p>
          </p:txBody>
        </p:sp>
        <p:sp>
          <p:nvSpPr>
            <p:cNvPr id="41" name="Right Triangle 4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6" name="Group 5"/>
          <p:cNvGrpSpPr/>
          <p:nvPr/>
        </p:nvGrpSpPr>
        <p:grpSpPr>
          <a:xfrm>
            <a:off x="5608612" y="2005576"/>
            <a:ext cx="5690887" cy="2432300"/>
            <a:chOff x="5608612" y="2005576"/>
            <a:chExt cx="5690887" cy="2432300"/>
          </a:xfrm>
        </p:grpSpPr>
        <p:sp>
          <p:nvSpPr>
            <p:cNvPr id="46" name="TextBox 45"/>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7" name="TextBox 46"/>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AppPasswordGet</a:t>
              </a:r>
              <a:r>
                <a:rPr lang="pl-PL" sz="2800" dirty="0" smtClean="0">
                  <a:gradFill>
                    <a:gsLst>
                      <a:gs pos="0">
                        <a:srgbClr val="FFFFFF"/>
                      </a:gs>
                      <a:gs pos="100000">
                        <a:srgbClr val="FFFFFF"/>
                      </a:gs>
                    </a:gsLst>
                    <a:lin ang="5400000" scaled="0"/>
                  </a:gradFill>
                </a:rPr>
                <a:t>()</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60" name="Right Triangle 59"/>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 name="Group 4"/>
          <p:cNvGrpSpPr/>
          <p:nvPr/>
        </p:nvGrpSpPr>
        <p:grpSpPr>
          <a:xfrm>
            <a:off x="1079467" y="3393360"/>
            <a:ext cx="4609821" cy="2428234"/>
            <a:chOff x="1079467" y="3393360"/>
            <a:chExt cx="4609821" cy="2428234"/>
          </a:xfrm>
        </p:grpSpPr>
        <p:sp>
          <p:nvSpPr>
            <p:cNvPr id="51" name="Rectangle 50"/>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3" name="TextBox 52"/>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6" name="TextBox 55"/>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7" name="TextBox 56"/>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SystemPasswordGet</a:t>
              </a:r>
              <a:r>
                <a:rPr lang="pl-PL" sz="2800" dirty="0" smtClean="0">
                  <a:gradFill>
                    <a:gsLst>
                      <a:gs pos="0">
                        <a:srgbClr val="FFFFFF"/>
                      </a:gs>
                      <a:gs pos="100000">
                        <a:srgbClr val="FFFFFF"/>
                      </a:gs>
                    </a:gsLst>
                    <a:lin ang="5400000" scaled="0"/>
                  </a:gradFill>
                </a:rPr>
                <a:t>()</a:t>
              </a:r>
              <a:endParaRPr lang="en-US" sz="2800" dirty="0">
                <a:gradFill>
                  <a:gsLst>
                    <a:gs pos="0">
                      <a:srgbClr val="FFFFFF"/>
                    </a:gs>
                    <a:gs pos="100000">
                      <a:srgbClr val="FFFFFF"/>
                    </a:gs>
                  </a:gsLst>
                  <a:lin ang="5400000" scaled="0"/>
                </a:gradFill>
              </a:endParaRPr>
            </a:p>
          </p:txBody>
        </p:sp>
        <p:sp>
          <p:nvSpPr>
            <p:cNvPr id="61" name="Right Triangle 60"/>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 name="Group 6"/>
          <p:cNvGrpSpPr/>
          <p:nvPr/>
        </p:nvGrpSpPr>
        <p:grpSpPr>
          <a:xfrm>
            <a:off x="6753911" y="3393360"/>
            <a:ext cx="4609821" cy="2428234"/>
            <a:chOff x="6753911" y="3393360"/>
            <a:chExt cx="4609821" cy="2428234"/>
          </a:xfrm>
        </p:grpSpPr>
        <p:sp>
          <p:nvSpPr>
            <p:cNvPr id="52" name="Rectangle 51"/>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5" name="TextBox 54"/>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58" name="TextBox 57"/>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9" name="TextBox 58"/>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2" name="Right Triangle 61"/>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20642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29400030"/>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1759"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26" name="Group 25"/>
          <p:cNvGrpSpPr/>
          <p:nvPr/>
        </p:nvGrpSpPr>
        <p:grpSpPr>
          <a:xfrm>
            <a:off x="1079467" y="2005576"/>
            <a:ext cx="4609821" cy="2432300"/>
            <a:chOff x="1079467" y="2005576"/>
            <a:chExt cx="4609821" cy="2432300"/>
          </a:xfrm>
        </p:grpSpPr>
        <p:sp>
          <p:nvSpPr>
            <p:cNvPr id="29" name="TextBox 28"/>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0" name="TextBox 29"/>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Passwords</a:t>
              </a:r>
              <a:r>
                <a:rPr lang="en-US" sz="2800" dirty="0" smtClean="0">
                  <a:gradFill>
                    <a:gsLst>
                      <a:gs pos="0">
                        <a:srgbClr val="FFFFFF"/>
                      </a:gs>
                      <a:gs pos="100000">
                        <a:srgbClr val="FFFFFF"/>
                      </a:gs>
                    </a:gsLst>
                    <a:lin ang="5400000" scaled="0"/>
                  </a:gradFill>
                </a:rPr>
                <a:t> </a:t>
              </a:r>
              <a:r>
                <a:rPr lang="en-US" sz="2800" dirty="0">
                  <a:gradFill>
                    <a:gsLst>
                      <a:gs pos="0">
                        <a:srgbClr val="FFFFFF"/>
                      </a:gs>
                      <a:gs pos="100000">
                        <a:srgbClr val="FFFFFF"/>
                      </a:gs>
                    </a:gsLst>
                    <a:lin ang="5400000" scaled="0"/>
                  </a:gradFill>
                </a:rPr>
                <a:t>Idea</a:t>
              </a:r>
            </a:p>
          </p:txBody>
        </p:sp>
        <p:sp>
          <p:nvSpPr>
            <p:cNvPr id="31" name="Right Triangle 3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Rectangle 32"/>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TextBox 40"/>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46" name="Group 45"/>
          <p:cNvGrpSpPr/>
          <p:nvPr/>
        </p:nvGrpSpPr>
        <p:grpSpPr>
          <a:xfrm>
            <a:off x="5608612" y="2005576"/>
            <a:ext cx="5690887" cy="2432300"/>
            <a:chOff x="5608612" y="2005576"/>
            <a:chExt cx="5690887" cy="2432300"/>
          </a:xfrm>
        </p:grpSpPr>
        <p:sp>
          <p:nvSpPr>
            <p:cNvPr id="47" name="TextBox 46"/>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8" name="TextBox 47"/>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SystemPasswordGet</a:t>
              </a:r>
              <a:r>
                <a:rPr lang="pl-PL" sz="2800" dirty="0" smtClean="0">
                  <a:gradFill>
                    <a:gsLst>
                      <a:gs pos="0">
                        <a:srgbClr val="FFFFFF"/>
                      </a:gs>
                      <a:gs pos="100000">
                        <a:srgbClr val="FFFFFF"/>
                      </a:gs>
                    </a:gsLst>
                    <a:lin ang="5400000" scaled="0"/>
                  </a:gradFill>
                </a:rPr>
                <a:t>()</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51" name="Right Triangle 50"/>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2" name="Group 51"/>
          <p:cNvGrpSpPr/>
          <p:nvPr/>
        </p:nvGrpSpPr>
        <p:grpSpPr>
          <a:xfrm>
            <a:off x="1079467" y="3393360"/>
            <a:ext cx="4609821" cy="2428234"/>
            <a:chOff x="1079467" y="3393360"/>
            <a:chExt cx="4609821" cy="2428234"/>
          </a:xfrm>
        </p:grpSpPr>
        <p:sp>
          <p:nvSpPr>
            <p:cNvPr id="53" name="Rectangle 52"/>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5" name="TextBox 54"/>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6" name="TextBox 55"/>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AppPasswordGet</a:t>
              </a:r>
              <a:r>
                <a:rPr lang="pl-PL" sz="2800" dirty="0" smtClean="0">
                  <a:gradFill>
                    <a:gsLst>
                      <a:gs pos="0">
                        <a:srgbClr val="FFFFFF"/>
                      </a:gs>
                      <a:gs pos="100000">
                        <a:srgbClr val="FFFFFF"/>
                      </a:gs>
                    </a:gsLst>
                    <a:lin ang="5400000" scaled="0"/>
                  </a:gradFill>
                </a:rPr>
                <a:t>()</a:t>
              </a:r>
              <a:endParaRPr lang="en-US" sz="2800" dirty="0">
                <a:gradFill>
                  <a:gsLst>
                    <a:gs pos="0">
                      <a:srgbClr val="FFFFFF"/>
                    </a:gs>
                    <a:gs pos="100000">
                      <a:srgbClr val="FFFFFF"/>
                    </a:gs>
                  </a:gsLst>
                  <a:lin ang="5400000" scaled="0"/>
                </a:gradFill>
              </a:endParaRPr>
            </a:p>
          </p:txBody>
        </p:sp>
        <p:sp>
          <p:nvSpPr>
            <p:cNvPr id="57" name="Right Triangle 56"/>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8" name="Group 57"/>
          <p:cNvGrpSpPr/>
          <p:nvPr/>
        </p:nvGrpSpPr>
        <p:grpSpPr>
          <a:xfrm>
            <a:off x="6753911" y="3393360"/>
            <a:ext cx="4609821" cy="2428234"/>
            <a:chOff x="6753911" y="3393360"/>
            <a:chExt cx="4609821" cy="2428234"/>
          </a:xfrm>
        </p:grpSpPr>
        <p:sp>
          <p:nvSpPr>
            <p:cNvPr id="59" name="Rectangle 58"/>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TextBox 59"/>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61" name="TextBox 60"/>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62" name="TextBox 61"/>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3" name="Right Triangle 62"/>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2850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pl-PL" dirty="0" err="1" smtClean="0"/>
              <a:t>Summary</a:t>
            </a:r>
            <a:r>
              <a:rPr lang="pl-PL" dirty="0" smtClean="0"/>
              <a:t>: Man-In-The-Middle</a:t>
            </a:r>
            <a:endParaRPr lang="en-US" dirty="0"/>
          </a:p>
        </p:txBody>
      </p:sp>
      <p:grpSp>
        <p:nvGrpSpPr>
          <p:cNvPr id="9" name="Group 8"/>
          <p:cNvGrpSpPr/>
          <p:nvPr/>
        </p:nvGrpSpPr>
        <p:grpSpPr>
          <a:xfrm>
            <a:off x="514198" y="1460682"/>
            <a:ext cx="5704041" cy="1065119"/>
            <a:chOff x="503958" y="1432171"/>
            <a:chExt cx="5922321" cy="1044329"/>
          </a:xfrm>
        </p:grpSpPr>
        <p:sp>
          <p:nvSpPr>
            <p:cNvPr id="3" name="Rectangle 2"/>
            <p:cNvSpPr/>
            <p:nvPr>
              <p:custDataLst>
                <p:tags r:id="rId9"/>
              </p:custDataLst>
            </p:nvPr>
          </p:nvSpPr>
          <p:spPr bwMode="auto">
            <a:xfrm>
              <a:off x="503958" y="1432171"/>
              <a:ext cx="5922321" cy="1044329"/>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10"/>
              </p:custDataLst>
            </p:nvPr>
          </p:nvSpPr>
          <p:spPr>
            <a:xfrm>
              <a:off x="547567" y="1477282"/>
              <a:ext cx="5853234" cy="965661"/>
            </a:xfrm>
            <a:prstGeom prst="rect">
              <a:avLst/>
            </a:prstGeom>
            <a:noFill/>
          </p:spPr>
          <p:txBody>
            <a:bodyPr wrap="square" lIns="182880" tIns="45720" rIns="91440" bIns="45720" rtlCol="0">
              <a:spAutoFit/>
            </a:bodyPr>
            <a:lstStyle/>
            <a:p>
              <a:pPr marL="419427" lvl="1" indent="-403233">
                <a:buSzPct val="90000"/>
                <a:buBlip>
                  <a:blip r:embed="rId13"/>
                </a:buBlip>
              </a:pPr>
              <a:r>
                <a:rPr lang="pl-PL" sz="2900" dirty="0" err="1" smtClean="0">
                  <a:solidFill>
                    <a:schemeClr val="tx1">
                      <a:alpha val="99000"/>
                    </a:schemeClr>
                  </a:solidFill>
                </a:rPr>
                <a:t>Know</a:t>
              </a:r>
              <a:r>
                <a:rPr lang="pl-PL" sz="2900" dirty="0" smtClean="0">
                  <a:solidFill>
                    <a:schemeClr val="tx1">
                      <a:alpha val="99000"/>
                    </a:schemeClr>
                  </a:solidFill>
                </a:rPr>
                <a:t> </a:t>
              </a:r>
              <a:r>
                <a:rPr lang="pl-PL" sz="2900" dirty="0" err="1" smtClean="0">
                  <a:solidFill>
                    <a:schemeClr val="tx1">
                      <a:alpha val="99000"/>
                    </a:schemeClr>
                  </a:solidFill>
                </a:rPr>
                <a:t>how</a:t>
              </a:r>
              <a:r>
                <a:rPr lang="pl-PL" sz="2900" dirty="0" smtClean="0">
                  <a:solidFill>
                    <a:schemeClr val="tx1">
                      <a:alpha val="99000"/>
                    </a:schemeClr>
                  </a:solidFill>
                </a:rPr>
                <a:t> </a:t>
              </a:r>
              <a:r>
                <a:rPr lang="pl-PL" sz="2900" dirty="0" err="1" smtClean="0">
                  <a:solidFill>
                    <a:schemeClr val="tx1">
                      <a:alpha val="99000"/>
                    </a:schemeClr>
                  </a:solidFill>
                </a:rPr>
                <a:t>your</a:t>
              </a:r>
              <a:r>
                <a:rPr lang="pl-PL" sz="2900" dirty="0" smtClean="0">
                  <a:solidFill>
                    <a:schemeClr val="tx1">
                      <a:alpha val="99000"/>
                    </a:schemeClr>
                  </a:solidFill>
                </a:rPr>
                <a:t> </a:t>
              </a:r>
              <a:r>
                <a:rPr lang="pl-PL" sz="2900" dirty="0" err="1" smtClean="0">
                  <a:solidFill>
                    <a:schemeClr val="tx1">
                      <a:alpha val="99000"/>
                    </a:schemeClr>
                  </a:solidFill>
                </a:rPr>
                <a:t>application</a:t>
              </a:r>
              <a:r>
                <a:rPr lang="pl-PL" sz="2900" dirty="0" smtClean="0">
                  <a:solidFill>
                    <a:schemeClr val="tx1">
                      <a:alpha val="99000"/>
                    </a:schemeClr>
                  </a:solidFill>
                </a:rPr>
                <a:t> </a:t>
              </a:r>
              <a:r>
                <a:rPr lang="pl-PL" sz="2900" dirty="0" err="1" smtClean="0">
                  <a:solidFill>
                    <a:schemeClr val="tx1">
                      <a:alpha val="99000"/>
                    </a:schemeClr>
                  </a:solidFill>
                </a:rPr>
                <a:t>works</a:t>
              </a:r>
              <a:endParaRPr lang="en-US" sz="2900" dirty="0">
                <a:solidFill>
                  <a:schemeClr val="tx1">
                    <a:alpha val="99000"/>
                  </a:schemeClr>
                </a:solidFill>
              </a:endParaRPr>
            </a:p>
          </p:txBody>
        </p:sp>
      </p:grpSp>
      <p:grpSp>
        <p:nvGrpSpPr>
          <p:cNvPr id="15" name="Group 14"/>
          <p:cNvGrpSpPr/>
          <p:nvPr/>
        </p:nvGrpSpPr>
        <p:grpSpPr>
          <a:xfrm>
            <a:off x="514198" y="3389193"/>
            <a:ext cx="5704041" cy="1025864"/>
            <a:chOff x="503958" y="3726478"/>
            <a:chExt cx="5922321" cy="1005840"/>
          </a:xfrm>
        </p:grpSpPr>
        <p:sp>
          <p:nvSpPr>
            <p:cNvPr id="7" name="Rectangle 6"/>
            <p:cNvSpPr/>
            <p:nvPr>
              <p:custDataLst>
                <p:tags r:id="rId7"/>
              </p:custDataLst>
            </p:nvPr>
          </p:nvSpPr>
          <p:spPr bwMode="auto">
            <a:xfrm>
              <a:off x="503958" y="3726478"/>
              <a:ext cx="5922321" cy="100584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8" name="TextBox 7"/>
            <p:cNvSpPr txBox="1"/>
            <p:nvPr>
              <p:custDataLst>
                <p:tags r:id="rId8"/>
              </p:custDataLst>
            </p:nvPr>
          </p:nvSpPr>
          <p:spPr>
            <a:xfrm>
              <a:off x="547567" y="3752345"/>
              <a:ext cx="5853234" cy="965661"/>
            </a:xfrm>
            <a:prstGeom prst="rect">
              <a:avLst/>
            </a:prstGeom>
            <a:noFill/>
          </p:spPr>
          <p:txBody>
            <a:bodyPr wrap="square" lIns="182880" tIns="45720" rIns="91440" bIns="45720" rtlCol="0">
              <a:spAutoFit/>
            </a:bodyPr>
            <a:lstStyle/>
            <a:p>
              <a:pPr marL="419427" lvl="1" indent="-403233">
                <a:buSzPct val="90000"/>
                <a:buBlip>
                  <a:blip r:embed="rId13"/>
                </a:buBlip>
              </a:pPr>
              <a:r>
                <a:rPr lang="en-US" sz="2900" dirty="0">
                  <a:solidFill>
                    <a:schemeClr val="tx1">
                      <a:alpha val="99000"/>
                    </a:schemeClr>
                  </a:solidFill>
                </a:rPr>
                <a:t>Eliminate </a:t>
              </a:r>
              <a:r>
                <a:rPr lang="pl-PL" sz="2900" dirty="0" smtClean="0">
                  <a:solidFill>
                    <a:schemeClr val="tx1">
                      <a:alpha val="99000"/>
                    </a:schemeClr>
                  </a:solidFill>
                </a:rPr>
                <a:t>services </a:t>
              </a:r>
              <a:r>
                <a:rPr lang="pl-PL" sz="2900" dirty="0" err="1" smtClean="0">
                  <a:solidFill>
                    <a:schemeClr val="tx1">
                      <a:alpha val="99000"/>
                    </a:schemeClr>
                  </a:solidFill>
                </a:rPr>
                <a:t>running</a:t>
              </a:r>
              <a:r>
                <a:rPr lang="pl-PL" sz="2900" dirty="0" smtClean="0">
                  <a:solidFill>
                    <a:schemeClr val="tx1">
                      <a:alpha val="99000"/>
                    </a:schemeClr>
                  </a:solidFill>
                </a:rPr>
                <a:t> on the high </a:t>
              </a:r>
              <a:r>
                <a:rPr lang="pl-PL" sz="2900" dirty="0" err="1" smtClean="0">
                  <a:solidFill>
                    <a:schemeClr val="tx1">
                      <a:alpha val="99000"/>
                    </a:schemeClr>
                  </a:solidFill>
                </a:rPr>
                <a:t>privileged</a:t>
              </a:r>
              <a:r>
                <a:rPr lang="pl-PL" sz="2900" dirty="0" smtClean="0">
                  <a:solidFill>
                    <a:schemeClr val="tx1">
                      <a:alpha val="99000"/>
                    </a:schemeClr>
                  </a:solidFill>
                </a:rPr>
                <a:t> </a:t>
              </a:r>
              <a:r>
                <a:rPr lang="pl-PL" sz="2900" dirty="0" err="1" smtClean="0">
                  <a:solidFill>
                    <a:schemeClr val="tx1">
                      <a:alpha val="99000"/>
                    </a:schemeClr>
                  </a:solidFill>
                </a:rPr>
                <a:t>accounts</a:t>
              </a:r>
              <a:endParaRPr lang="en-US" sz="2900" dirty="0">
                <a:solidFill>
                  <a:schemeClr val="tx1">
                    <a:alpha val="99000"/>
                  </a:schemeClr>
                </a:solidFill>
              </a:endParaRPr>
            </a:p>
          </p:txBody>
        </p:sp>
      </p:grpSp>
      <p:grpSp>
        <p:nvGrpSpPr>
          <p:cNvPr id="16" name="Group 15"/>
          <p:cNvGrpSpPr/>
          <p:nvPr/>
        </p:nvGrpSpPr>
        <p:grpSpPr>
          <a:xfrm>
            <a:off x="514198" y="4543657"/>
            <a:ext cx="5704041" cy="1025864"/>
            <a:chOff x="503958" y="4834147"/>
            <a:chExt cx="5922321" cy="1005840"/>
          </a:xfrm>
        </p:grpSpPr>
        <p:sp>
          <p:nvSpPr>
            <p:cNvPr id="10" name="Rectangle 9"/>
            <p:cNvSpPr/>
            <p:nvPr>
              <p:custDataLst>
                <p:tags r:id="rId5"/>
              </p:custDataLst>
            </p:nvPr>
          </p:nvSpPr>
          <p:spPr bwMode="auto">
            <a:xfrm>
              <a:off x="503958" y="4834147"/>
              <a:ext cx="5922321" cy="1005840"/>
            </a:xfrm>
            <a:prstGeom prst="rect">
              <a:avLst/>
            </a:prstGeom>
            <a:solidFill>
              <a:srgbClr val="00723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1" name="TextBox 10"/>
            <p:cNvSpPr txBox="1"/>
            <p:nvPr>
              <p:custDataLst>
                <p:tags r:id="rId6"/>
              </p:custDataLst>
            </p:nvPr>
          </p:nvSpPr>
          <p:spPr>
            <a:xfrm>
              <a:off x="547567" y="4860014"/>
              <a:ext cx="5853234" cy="528096"/>
            </a:xfrm>
            <a:prstGeom prst="rect">
              <a:avLst/>
            </a:prstGeom>
            <a:noFill/>
          </p:spPr>
          <p:txBody>
            <a:bodyPr wrap="square" lIns="182880" tIns="45720" rIns="91440" bIns="45720" rtlCol="0">
              <a:spAutoFit/>
            </a:bodyPr>
            <a:lstStyle/>
            <a:p>
              <a:pPr marL="419427" lvl="1" indent="-403233">
                <a:buSzPct val="90000"/>
                <a:buBlip>
                  <a:blip r:embed="rId13"/>
                </a:buBlip>
              </a:pPr>
              <a:r>
                <a:rPr lang="pl-PL" sz="2900" dirty="0" err="1" smtClean="0">
                  <a:solidFill>
                    <a:schemeClr val="tx1">
                      <a:alpha val="99000"/>
                    </a:schemeClr>
                  </a:solidFill>
                </a:rPr>
                <a:t>Use</a:t>
              </a:r>
              <a:r>
                <a:rPr lang="pl-PL" sz="2900" dirty="0" smtClean="0">
                  <a:solidFill>
                    <a:schemeClr val="tx1">
                      <a:alpha val="99000"/>
                    </a:schemeClr>
                  </a:solidFill>
                </a:rPr>
                <a:t> </a:t>
              </a:r>
              <a:r>
                <a:rPr lang="pl-PL" sz="2900" dirty="0" err="1" smtClean="0">
                  <a:solidFill>
                    <a:schemeClr val="tx1">
                      <a:alpha val="99000"/>
                    </a:schemeClr>
                  </a:solidFill>
                </a:rPr>
                <a:t>password</a:t>
              </a:r>
              <a:r>
                <a:rPr lang="pl-PL" sz="2900" dirty="0">
                  <a:solidFill>
                    <a:schemeClr val="tx1">
                      <a:alpha val="99000"/>
                    </a:schemeClr>
                  </a:solidFill>
                </a:rPr>
                <a:t> </a:t>
              </a:r>
              <a:r>
                <a:rPr lang="pl-PL" sz="2900" dirty="0" err="1" smtClean="0">
                  <a:solidFill>
                    <a:schemeClr val="tx1">
                      <a:alpha val="99000"/>
                    </a:schemeClr>
                  </a:solidFill>
                </a:rPr>
                <a:t>history</a:t>
              </a:r>
              <a:r>
                <a:rPr lang="pl-PL" sz="2900" dirty="0" smtClean="0">
                  <a:solidFill>
                    <a:schemeClr val="tx1">
                      <a:alpha val="99000"/>
                    </a:schemeClr>
                  </a:solidFill>
                </a:rPr>
                <a:t> policy</a:t>
              </a:r>
              <a:endParaRPr lang="en-US" sz="2900" dirty="0">
                <a:solidFill>
                  <a:schemeClr val="tx1">
                    <a:alpha val="99000"/>
                  </a:schemeClr>
                </a:solidFill>
              </a:endParaRPr>
            </a:p>
          </p:txBody>
        </p:sp>
      </p:grpSp>
      <p:grpSp>
        <p:nvGrpSpPr>
          <p:cNvPr id="18" name="Group 17"/>
          <p:cNvGrpSpPr/>
          <p:nvPr/>
        </p:nvGrpSpPr>
        <p:grpSpPr>
          <a:xfrm>
            <a:off x="514198" y="5698120"/>
            <a:ext cx="5704041" cy="606192"/>
            <a:chOff x="503958" y="5941814"/>
            <a:chExt cx="5922321" cy="594360"/>
          </a:xfrm>
        </p:grpSpPr>
        <p:sp>
          <p:nvSpPr>
            <p:cNvPr id="13" name="Rectangle 12"/>
            <p:cNvSpPr/>
            <p:nvPr>
              <p:custDataLst>
                <p:tags r:id="rId3"/>
              </p:custDataLst>
            </p:nvPr>
          </p:nvSpPr>
          <p:spPr bwMode="auto">
            <a:xfrm>
              <a:off x="503958" y="5941814"/>
              <a:ext cx="5922321" cy="59436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4" name="TextBox 13"/>
            <p:cNvSpPr txBox="1"/>
            <p:nvPr>
              <p:custDataLst>
                <p:tags r:id="rId4"/>
              </p:custDataLst>
            </p:nvPr>
          </p:nvSpPr>
          <p:spPr>
            <a:xfrm>
              <a:off x="547567" y="5977384"/>
              <a:ext cx="5853234" cy="523220"/>
            </a:xfrm>
            <a:prstGeom prst="rect">
              <a:avLst/>
            </a:prstGeom>
            <a:noFill/>
          </p:spPr>
          <p:txBody>
            <a:bodyPr wrap="square" lIns="182880" tIns="45720" rIns="91440" bIns="45720" rtlCol="0">
              <a:spAutoFit/>
            </a:bodyPr>
            <a:lstStyle/>
            <a:p>
              <a:pPr marL="419427" lvl="1" indent="-403233">
                <a:buSzPct val="90000"/>
                <a:buBlip>
                  <a:blip r:embed="rId13"/>
                </a:buBlip>
              </a:pPr>
              <a:r>
                <a:rPr lang="en-US" sz="2900" dirty="0">
                  <a:solidFill>
                    <a:schemeClr val="tx1">
                      <a:alpha val="99000"/>
                    </a:schemeClr>
                  </a:solidFill>
                </a:rPr>
                <a:t>Audit your environment</a:t>
              </a:r>
            </a:p>
          </p:txBody>
        </p:sp>
      </p:grpSp>
      <p:sp>
        <p:nvSpPr>
          <p:cNvPr id="21" name="Rectangle 20"/>
          <p:cNvSpPr/>
          <p:nvPr>
            <p:custDataLst>
              <p:tags r:id="rId2"/>
            </p:custDataLst>
          </p:nvPr>
        </p:nvSpPr>
        <p:spPr bwMode="auto">
          <a:xfrm>
            <a:off x="514198" y="2654401"/>
            <a:ext cx="5704041" cy="60619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419427" lvl="1" indent="-403233">
              <a:buSzPct val="90000"/>
              <a:buBlip>
                <a:blip r:embed="rId13"/>
              </a:buBlip>
            </a:pPr>
            <a:r>
              <a:rPr lang="pl-PL" sz="2400" dirty="0" err="1" smtClean="0">
                <a:solidFill>
                  <a:srgbClr val="FFFFFF">
                    <a:alpha val="99000"/>
                  </a:srgbClr>
                </a:solidFill>
              </a:rPr>
              <a:t>Pay</a:t>
            </a:r>
            <a:r>
              <a:rPr lang="pl-PL" sz="2400" dirty="0" smtClean="0">
                <a:solidFill>
                  <a:srgbClr val="FFFFFF">
                    <a:alpha val="99000"/>
                  </a:srgbClr>
                </a:solidFill>
              </a:rPr>
              <a:t> </a:t>
            </a:r>
            <a:r>
              <a:rPr lang="pl-PL" sz="2400" dirty="0" err="1" smtClean="0">
                <a:solidFill>
                  <a:srgbClr val="FFFFFF">
                    <a:alpha val="99000"/>
                  </a:srgbClr>
                </a:solidFill>
              </a:rPr>
              <a:t>attention</a:t>
            </a:r>
            <a:r>
              <a:rPr lang="pl-PL" sz="2400" dirty="0" smtClean="0">
                <a:solidFill>
                  <a:srgbClr val="FFFFFF">
                    <a:alpha val="99000"/>
                  </a:srgbClr>
                </a:solidFill>
              </a:rPr>
              <a:t> to </a:t>
            </a:r>
            <a:r>
              <a:rPr lang="pl-PL" sz="2400" dirty="0" err="1" smtClean="0">
                <a:solidFill>
                  <a:srgbClr val="FFFFFF">
                    <a:alpha val="99000"/>
                  </a:srgbClr>
                </a:solidFill>
              </a:rPr>
              <a:t>installation</a:t>
            </a:r>
            <a:r>
              <a:rPr lang="pl-PL" sz="2400" dirty="0" smtClean="0">
                <a:solidFill>
                  <a:srgbClr val="FFFFFF">
                    <a:alpha val="99000"/>
                  </a:srgbClr>
                </a:solidFill>
              </a:rPr>
              <a:t> </a:t>
            </a:r>
            <a:r>
              <a:rPr lang="pl-PL" sz="2400" dirty="0" err="1" smtClean="0">
                <a:solidFill>
                  <a:srgbClr val="FFFFFF">
                    <a:alpha val="99000"/>
                  </a:srgbClr>
                </a:solidFill>
              </a:rPr>
              <a:t>wizard</a:t>
            </a:r>
            <a:endParaRPr lang="en-US" sz="2400" dirty="0">
              <a:solidFill>
                <a:srgbClr val="FFFFFF">
                  <a:alpha val="99000"/>
                </a:srgbClr>
              </a:solidFill>
            </a:endParaRPr>
          </a:p>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7" name="Rectangle 16"/>
          <p:cNvSpPr/>
          <p:nvPr/>
        </p:nvSpPr>
        <p:spPr>
          <a:xfrm>
            <a:off x="6360776" y="6006445"/>
            <a:ext cx="1480520" cy="219733"/>
          </a:xfrm>
          <a:prstGeom prst="rect">
            <a:avLst/>
          </a:prstGeom>
        </p:spPr>
        <p:txBody>
          <a:bodyPr wrap="none" lIns="93278" tIns="46639" rIns="93278" bIns="46639">
            <a:spAutoFit/>
          </a:bodyPr>
          <a:lstStyle/>
          <a:p>
            <a:r>
              <a:rPr lang="pl-PL" sz="800" dirty="0">
                <a:solidFill>
                  <a:srgbClr val="000000">
                    <a:alpha val="99000"/>
                  </a:srgbClr>
                </a:solidFill>
                <a:latin typeface="Segoe UI" pitchFamily="34" charset="0"/>
              </a:rPr>
              <a:t>Source: </a:t>
            </a:r>
            <a:r>
              <a:rPr lang="en-US" sz="800" dirty="0">
                <a:solidFill>
                  <a:srgbClr val="000000">
                    <a:alpha val="99000"/>
                  </a:srgbClr>
                </a:solidFill>
              </a:rPr>
              <a:t>Heard.TypePad.com</a:t>
            </a:r>
          </a:p>
        </p:txBody>
      </p:sp>
      <p:pic>
        <p:nvPicPr>
          <p:cNvPr id="20484" name="Picture 4" descr="http://www.ingramgallery.com/artists/mimi-matte/images/Matte_man_in_the_middle.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60776" y="1529928"/>
            <a:ext cx="5485259" cy="47028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6756978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Trustworthy Computing Resources</a:t>
            </a:r>
            <a:endParaRPr lang="en-US" dirty="0"/>
          </a:p>
        </p:txBody>
      </p:sp>
      <p:sp>
        <p:nvSpPr>
          <p:cNvPr id="3" name="Text Placeholder 2"/>
          <p:cNvSpPr>
            <a:spLocks noGrp="1"/>
          </p:cNvSpPr>
          <p:nvPr>
            <p:ph type="body" sz="quarter" idx="10"/>
          </p:nvPr>
        </p:nvSpPr>
        <p:spPr/>
        <p:txBody>
          <a:bodyPr/>
          <a:lstStyle/>
          <a:p>
            <a:endParaRPr lang="en-US"/>
          </a:p>
        </p:txBody>
      </p:sp>
      <p:sp>
        <p:nvSpPr>
          <p:cNvPr id="6" name="Rectangle 5"/>
          <p:cNvSpPr/>
          <p:nvPr/>
        </p:nvSpPr>
        <p:spPr bwMode="auto">
          <a:xfrm>
            <a:off x="273455" y="1214472"/>
            <a:ext cx="11889564" cy="548319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invGray">
          <a:xfrm>
            <a:off x="420342" y="1219563"/>
            <a:ext cx="11790169" cy="6463308"/>
          </a:xfrm>
          <a:prstGeom prst="rect">
            <a:avLst/>
          </a:prstGeom>
        </p:spPr>
        <p:txBody>
          <a:bodyPr wrap="square">
            <a:spAutoFit/>
          </a:bodyPr>
          <a:lstStyle/>
          <a:p>
            <a:r>
              <a:rPr lang="en-US" sz="3600" dirty="0"/>
              <a:t>Trustworthy Computing (</a:t>
            </a:r>
            <a:r>
              <a:rPr lang="en-US" sz="3600" dirty="0" err="1"/>
              <a:t>TwC</a:t>
            </a:r>
            <a:r>
              <a:rPr lang="en-US" sz="3600" dirty="0"/>
              <a:t>) is a long-term, </a:t>
            </a:r>
            <a:r>
              <a:rPr lang="en-US" sz="3600" dirty="0" smtClean="0"/>
              <a:t>collaborative </a:t>
            </a:r>
            <a:r>
              <a:rPr lang="en-US" sz="3600" dirty="0"/>
              <a:t>effort to deliver more secure, private, </a:t>
            </a:r>
            <a:r>
              <a:rPr lang="en-US" sz="3600" dirty="0" smtClean="0"/>
              <a:t/>
            </a:r>
            <a:br>
              <a:rPr lang="en-US" sz="3600" dirty="0" smtClean="0"/>
            </a:br>
            <a:r>
              <a:rPr lang="en-US" sz="3600" dirty="0" smtClean="0"/>
              <a:t>and </a:t>
            </a:r>
            <a:r>
              <a:rPr lang="en-US" sz="3600" dirty="0"/>
              <a:t>reliable computing experiences for everyone</a:t>
            </a:r>
            <a:r>
              <a:rPr lang="en-US" sz="3600" dirty="0" smtClean="0"/>
              <a:t>. </a:t>
            </a:r>
          </a:p>
          <a:p>
            <a:r>
              <a:rPr lang="en-US" sz="3600" dirty="0" smtClean="0"/>
              <a:t>Learn more at:</a:t>
            </a:r>
            <a:endParaRPr lang="en-US" sz="3600" dirty="0" smtClean="0">
              <a:gradFill>
                <a:gsLst>
                  <a:gs pos="1250">
                    <a:schemeClr val="tx1"/>
                  </a:gs>
                  <a:gs pos="100000">
                    <a:schemeClr val="tx1"/>
                  </a:gs>
                </a:gsLst>
                <a:lin ang="5400000" scaled="0"/>
              </a:gradFill>
            </a:endParaRPr>
          </a:p>
          <a:p>
            <a:pPr>
              <a:lnSpc>
                <a:spcPct val="90000"/>
              </a:lnSpc>
              <a:spcBef>
                <a:spcPct val="20000"/>
              </a:spcBef>
              <a:buSzPct val="105000"/>
            </a:pPr>
            <a:r>
              <a:rPr lang="en-US" sz="3600" dirty="0" smtClean="0">
                <a:gradFill>
                  <a:gsLst>
                    <a:gs pos="1250">
                      <a:schemeClr val="tx1"/>
                    </a:gs>
                    <a:gs pos="100000">
                      <a:schemeClr val="tx1"/>
                    </a:gs>
                  </a:gsLst>
                  <a:lin ang="5400000" scaled="0"/>
                </a:gradFill>
                <a:hlinkClick r:id="rId3"/>
              </a:rPr>
              <a:t>http://microsoft.com/twc</a:t>
            </a:r>
            <a:endParaRPr lang="en-US" sz="3600" dirty="0" smtClean="0">
              <a:gradFill>
                <a:gsLst>
                  <a:gs pos="1250">
                    <a:schemeClr val="tx1"/>
                  </a:gs>
                  <a:gs pos="100000">
                    <a:schemeClr val="tx1"/>
                  </a:gs>
                </a:gsLst>
                <a:lin ang="5400000" scaled="0"/>
              </a:gradFill>
            </a:endParaRPr>
          </a:p>
          <a:p>
            <a:pPr marL="571500" indent="-571500">
              <a:lnSpc>
                <a:spcPct val="90000"/>
              </a:lnSpc>
              <a:spcBef>
                <a:spcPct val="20000"/>
              </a:spcBef>
              <a:buSzPct val="105000"/>
              <a:buBlip>
                <a:blip r:embed="rId4"/>
              </a:buBlip>
            </a:pPr>
            <a:r>
              <a:rPr lang="en-US" sz="3600" dirty="0" smtClean="0">
                <a:gradFill>
                  <a:gsLst>
                    <a:gs pos="1250">
                      <a:schemeClr val="tx1"/>
                    </a:gs>
                    <a:gs pos="100000">
                      <a:schemeClr val="tx1"/>
                    </a:gs>
                  </a:gsLst>
                  <a:lin ang="5400000" scaled="0"/>
                </a:gradFill>
                <a:latin typeface="+mj-lt"/>
              </a:rPr>
              <a:t>Cloud </a:t>
            </a:r>
            <a:r>
              <a:rPr lang="en-US" sz="3600" dirty="0">
                <a:gradFill>
                  <a:gsLst>
                    <a:gs pos="1250">
                      <a:schemeClr val="tx1"/>
                    </a:gs>
                    <a:gs pos="100000">
                      <a:schemeClr val="tx1"/>
                    </a:gs>
                  </a:gsLst>
                  <a:lin ang="5400000" scaled="0"/>
                </a:gradFill>
                <a:latin typeface="+mj-lt"/>
              </a:rPr>
              <a:t>Security Readiness Tool</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Pass the Hash Guidance</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Data, Insights and Guidance </a:t>
            </a:r>
            <a:r>
              <a:rPr lang="en-US" sz="2400" dirty="0">
                <a:gradFill>
                  <a:gsLst>
                    <a:gs pos="1250">
                      <a:schemeClr val="tx1"/>
                    </a:gs>
                    <a:gs pos="100000">
                      <a:schemeClr val="tx1"/>
                    </a:gs>
                  </a:gsLst>
                  <a:lin ang="5400000" scaled="0"/>
                </a:gradFill>
                <a:latin typeface="+mj-lt"/>
              </a:rPr>
              <a:t>(Security Intelligence Report, volume 14)</a:t>
            </a:r>
          </a:p>
          <a:p>
            <a:pPr marL="571500" indent="-571500">
              <a:lnSpc>
                <a:spcPct val="90000"/>
              </a:lnSpc>
              <a:spcBef>
                <a:spcPct val="20000"/>
              </a:spcBef>
              <a:buSzPct val="105000"/>
              <a:buBlip>
                <a:blip r:embed="rId4"/>
              </a:buBlip>
            </a:pPr>
            <a:r>
              <a:rPr lang="en-US" sz="3600" dirty="0">
                <a:gradFill>
                  <a:gsLst>
                    <a:gs pos="1250">
                      <a:schemeClr val="tx1"/>
                    </a:gs>
                    <a:gs pos="100000">
                      <a:schemeClr val="tx1"/>
                    </a:gs>
                  </a:gsLst>
                  <a:lin ang="5400000" scaled="0"/>
                </a:gradFill>
                <a:latin typeface="+mj-lt"/>
              </a:rPr>
              <a:t>and more…</a:t>
            </a:r>
          </a:p>
          <a:p>
            <a:endParaRPr lang="en-US" sz="3600" dirty="0" smtClean="0">
              <a:latin typeface="+mj-lt"/>
            </a:endParaRPr>
          </a:p>
          <a:p>
            <a:endParaRPr lang="en-US" sz="3600" dirty="0">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5926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83366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The Longest </a:t>
            </a:r>
            <a:r>
              <a:rPr lang="en-US" dirty="0" smtClean="0"/>
              <a:t/>
            </a:r>
            <a:br>
              <a:rPr lang="en-US" dirty="0" smtClean="0"/>
            </a:br>
            <a:r>
              <a:rPr lang="pl-PL" dirty="0" smtClean="0"/>
              <a:t>Password </a:t>
            </a:r>
            <a:r>
              <a:rPr lang="pl-PL" dirty="0"/>
              <a:t>’</a:t>
            </a:r>
            <a:r>
              <a:rPr lang="pl-PL" dirty="0" smtClean="0"/>
              <a:t>Ever’</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6803206" y="0"/>
            <a:ext cx="5663113" cy="3778358"/>
          </a:xfrm>
          <a:prstGeom prst="rect">
            <a:avLst/>
          </a:prstGeom>
        </p:spPr>
      </p:pic>
      <p:sp>
        <p:nvSpPr>
          <p:cNvPr id="4" name="Rectangle 3"/>
          <p:cNvSpPr/>
          <p:nvPr/>
        </p:nvSpPr>
        <p:spPr bwMode="auto">
          <a:xfrm>
            <a:off x="-1" y="3778358"/>
            <a:ext cx="12436476" cy="32161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ts val="1800"/>
              </a:spcAft>
            </a:pPr>
            <a:r>
              <a:rPr lang="en-US" sz="2600" dirty="0" smtClean="0">
                <a:gradFill>
                  <a:gsLst>
                    <a:gs pos="0">
                      <a:srgbClr val="FFFFFF"/>
                    </a:gs>
                    <a:gs pos="100000">
                      <a:srgbClr val="FFFFFF"/>
                    </a:gs>
                  </a:gsLst>
                  <a:lin ang="5400000" scaled="0"/>
                </a:gradFill>
                <a:ea typeface="Segoe UI" pitchFamily="34" charset="0"/>
                <a:cs typeface="Segoe UI" pitchFamily="34" charset="0"/>
              </a:rPr>
              <a:t>During a recent password audit by a company, it was found that an employee was using the following password:</a:t>
            </a:r>
          </a:p>
          <a:p>
            <a:pPr algn="ctr" defTabSz="932472" fontAlgn="base">
              <a:lnSpc>
                <a:spcPct val="90000"/>
              </a:lnSpc>
              <a:spcBef>
                <a:spcPct val="0"/>
              </a:spcBef>
              <a:spcAft>
                <a:spcPts val="1800"/>
              </a:spcAft>
            </a:pPr>
            <a:r>
              <a:rPr lang="en-US" sz="2800" b="1" dirty="0" smtClean="0">
                <a:gradFill>
                  <a:gsLst>
                    <a:gs pos="0">
                      <a:srgbClr val="FFFFFF"/>
                    </a:gs>
                    <a:gs pos="100000">
                      <a:srgbClr val="FFFFFF"/>
                    </a:gs>
                  </a:gsLst>
                  <a:lin ang="5400000" scaled="0"/>
                </a:gradFill>
                <a:ea typeface="Segoe UI" pitchFamily="34" charset="0"/>
                <a:cs typeface="Segoe UI" pitchFamily="34" charset="0"/>
              </a:rPr>
              <a:t>“</a:t>
            </a:r>
            <a:r>
              <a:rPr lang="en-US" sz="2800" b="1" dirty="0" err="1" smtClean="0">
                <a:gradFill>
                  <a:gsLst>
                    <a:gs pos="0">
                      <a:srgbClr val="FFFFFF"/>
                    </a:gs>
                    <a:gs pos="100000">
                      <a:srgbClr val="FFFFFF"/>
                    </a:gs>
                  </a:gsLst>
                  <a:lin ang="5400000" scaled="0"/>
                </a:gradFill>
                <a:ea typeface="Segoe UI" pitchFamily="34" charset="0"/>
                <a:cs typeface="Segoe UI" pitchFamily="34" charset="0"/>
              </a:rPr>
              <a:t>MickeyMinniePlutoHueyLouieDeweyDonaldGoofySacramento</a:t>
            </a:r>
            <a:r>
              <a:rPr lang="en-US" sz="2800" b="1" dirty="0" smtClean="0">
                <a:gradFill>
                  <a:gsLst>
                    <a:gs pos="0">
                      <a:srgbClr val="FFFFFF"/>
                    </a:gs>
                    <a:gs pos="100000">
                      <a:srgbClr val="FFFFFF"/>
                    </a:gs>
                  </a:gsLst>
                  <a:lin ang="5400000" scaled="0"/>
                </a:gradFill>
                <a:ea typeface="Segoe UI" pitchFamily="34" charset="0"/>
                <a:cs typeface="Segoe UI" pitchFamily="34" charset="0"/>
              </a:rPr>
              <a:t>”</a:t>
            </a:r>
          </a:p>
          <a:p>
            <a:pPr defTabSz="932472" fontAlgn="base">
              <a:lnSpc>
                <a:spcPct val="90000"/>
              </a:lnSpc>
              <a:spcBef>
                <a:spcPct val="0"/>
              </a:spcBef>
              <a:spcAft>
                <a:spcPts val="1800"/>
              </a:spcAft>
            </a:pPr>
            <a:r>
              <a:rPr lang="en-US" sz="2600" dirty="0" smtClean="0">
                <a:gradFill>
                  <a:gsLst>
                    <a:gs pos="0">
                      <a:srgbClr val="FFFFFF"/>
                    </a:gs>
                    <a:gs pos="100000">
                      <a:srgbClr val="FFFFFF"/>
                    </a:gs>
                  </a:gsLst>
                  <a:lin ang="5400000" scaled="0"/>
                </a:gradFill>
                <a:ea typeface="Segoe UI" pitchFamily="34" charset="0"/>
                <a:cs typeface="Segoe UI" pitchFamily="34" charset="0"/>
              </a:rPr>
              <a:t>When asked why she had such a long password, she rolled her eyes and said: </a:t>
            </a:r>
          </a:p>
          <a:p>
            <a:pPr defTabSz="932472" fontAlgn="base">
              <a:lnSpc>
                <a:spcPct val="90000"/>
              </a:lnSpc>
              <a:spcBef>
                <a:spcPct val="0"/>
              </a:spcBef>
              <a:spcAft>
                <a:spcPts val="1800"/>
              </a:spcAft>
            </a:pPr>
            <a:r>
              <a:rPr lang="en-US" sz="2600" dirty="0" smtClean="0">
                <a:gradFill>
                  <a:gsLst>
                    <a:gs pos="0">
                      <a:srgbClr val="FFFFFF"/>
                    </a:gs>
                    <a:gs pos="100000">
                      <a:srgbClr val="FFFFFF"/>
                    </a:gs>
                  </a:gsLst>
                  <a:lin ang="5400000" scaled="0"/>
                </a:gradFill>
                <a:ea typeface="Segoe UI" pitchFamily="34" charset="0"/>
                <a:cs typeface="Segoe UI" pitchFamily="34" charset="0"/>
              </a:rPr>
              <a:t>“</a:t>
            </a:r>
            <a:r>
              <a:rPr lang="en-US" sz="2600" i="1" dirty="0" smtClean="0">
                <a:gradFill>
                  <a:gsLst>
                    <a:gs pos="0">
                      <a:srgbClr val="FFFFFF"/>
                    </a:gs>
                    <a:gs pos="100000">
                      <a:srgbClr val="FFFFFF"/>
                    </a:gs>
                  </a:gsLst>
                  <a:lin ang="5400000" scaled="0"/>
                </a:gradFill>
                <a:ea typeface="Segoe UI" pitchFamily="34" charset="0"/>
                <a:cs typeface="Segoe UI" pitchFamily="34" charset="0"/>
              </a:rPr>
              <a:t>Hello! It has to be at least 8 characters and include at least one capital.</a:t>
            </a:r>
            <a:r>
              <a:rPr lang="en-US" sz="2600" dirty="0" smtClean="0">
                <a:gradFill>
                  <a:gsLst>
                    <a:gs pos="0">
                      <a:srgbClr val="FFFFFF"/>
                    </a:gs>
                    <a:gs pos="100000">
                      <a:srgbClr val="FFFFFF"/>
                    </a:gs>
                  </a:gsLst>
                  <a:lin ang="5400000" scaled="0"/>
                </a:gradFill>
                <a:ea typeface="Segoe UI" pitchFamily="34" charset="0"/>
                <a:cs typeface="Segoe UI" pitchFamily="34" charset="0"/>
              </a:rPr>
              <a:t>”</a:t>
            </a:r>
          </a:p>
        </p:txBody>
      </p:sp>
    </p:spTree>
    <p:extLst>
      <p:ext uri="{BB962C8B-B14F-4D97-AF65-F5344CB8AC3E}">
        <p14:creationId xmlns:p14="http://schemas.microsoft.com/office/powerpoint/2010/main" val="29175563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74638" y="2125663"/>
            <a:ext cx="11887200" cy="1831975"/>
          </a:xfrm>
        </p:spPr>
        <p:txBody>
          <a:bodyPr/>
          <a:lstStyle/>
          <a:p>
            <a:r>
              <a:rPr lang="pl-PL" sz="8000" dirty="0" smtClean="0"/>
              <a:t>How </a:t>
            </a:r>
            <a:r>
              <a:rPr lang="pl-PL" sz="8000" dirty="0" err="1" smtClean="0"/>
              <a:t>often</a:t>
            </a:r>
            <a:r>
              <a:rPr lang="pl-PL" sz="8000" dirty="0" smtClean="0"/>
              <a:t> do </a:t>
            </a:r>
            <a:r>
              <a:rPr lang="pl-PL" sz="8000" dirty="0" err="1" smtClean="0"/>
              <a:t>you</a:t>
            </a:r>
            <a:r>
              <a:rPr lang="pl-PL" sz="8000" dirty="0" smtClean="0"/>
              <a:t> </a:t>
            </a:r>
            <a:r>
              <a:rPr lang="pl-PL" sz="8000" dirty="0" err="1" smtClean="0"/>
              <a:t>share</a:t>
            </a:r>
            <a:r>
              <a:rPr lang="pl-PL" sz="8000" dirty="0" smtClean="0"/>
              <a:t> </a:t>
            </a:r>
            <a:r>
              <a:rPr lang="pl-PL" sz="8000" dirty="0" err="1" smtClean="0"/>
              <a:t>your</a:t>
            </a:r>
            <a:r>
              <a:rPr lang="pl-PL" sz="8000" dirty="0" smtClean="0"/>
              <a:t> </a:t>
            </a:r>
            <a:r>
              <a:rPr lang="pl-PL" sz="8000" dirty="0" err="1" smtClean="0"/>
              <a:t>password</a:t>
            </a:r>
            <a:r>
              <a:rPr lang="pl-PL" sz="8000" dirty="0" smtClean="0"/>
              <a:t> with </a:t>
            </a:r>
            <a:r>
              <a:rPr lang="pl-PL" sz="8000" dirty="0" err="1" smtClean="0"/>
              <a:t>others</a:t>
            </a:r>
            <a:r>
              <a:rPr lang="pl-PL" sz="8000" dirty="0" smtClean="0"/>
              <a:t>?</a:t>
            </a:r>
            <a:endParaRPr lang="en-US" sz="8000" dirty="0"/>
          </a:p>
        </p:txBody>
      </p:sp>
    </p:spTree>
    <p:extLst>
      <p:ext uri="{BB962C8B-B14F-4D97-AF65-F5344CB8AC3E}">
        <p14:creationId xmlns:p14="http://schemas.microsoft.com/office/powerpoint/2010/main" val="3096108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275" y="344488"/>
            <a:ext cx="11887200" cy="1831975"/>
          </a:xfrm>
        </p:spPr>
        <p:txBody>
          <a:bodyPr/>
          <a:lstStyle/>
          <a:p>
            <a:r>
              <a:rPr lang="en-US" sz="4000" b="1" dirty="0"/>
              <a:t>90 percent </a:t>
            </a:r>
            <a:r>
              <a:rPr lang="en-US" sz="2800" dirty="0"/>
              <a:t>of user-generated passwords at risk of </a:t>
            </a:r>
            <a:r>
              <a:rPr lang="en-US" sz="2800" dirty="0" smtClean="0"/>
              <a:t>being</a:t>
            </a:r>
            <a:r>
              <a:rPr lang="pl-PL" sz="2800" dirty="0" smtClean="0"/>
              <a:t> </a:t>
            </a:r>
            <a:r>
              <a:rPr lang="en-US" sz="2800" dirty="0" smtClean="0"/>
              <a:t>compromised </a:t>
            </a:r>
            <a:r>
              <a:rPr lang="en-US" sz="2800" dirty="0"/>
              <a:t>in </a:t>
            </a:r>
            <a:r>
              <a:rPr lang="en-US" sz="2800" dirty="0" smtClean="0"/>
              <a:t>2013</a:t>
            </a:r>
            <a:endParaRPr lang="en-US" sz="2800" dirty="0"/>
          </a:p>
        </p:txBody>
      </p:sp>
      <p:sp>
        <p:nvSpPr>
          <p:cNvPr id="5" name="TextBox 4"/>
          <p:cNvSpPr txBox="1"/>
          <p:nvPr/>
        </p:nvSpPr>
        <p:spPr>
          <a:xfrm>
            <a:off x="9333184" y="835564"/>
            <a:ext cx="2822029" cy="440890"/>
          </a:xfrm>
          <a:prstGeom prst="rect">
            <a:avLst/>
          </a:prstGeom>
          <a:noFill/>
        </p:spPr>
        <p:txBody>
          <a:bodyPr wrap="square" lIns="182880" tIns="146304" rIns="182880" bIns="146304" rtlCol="0">
            <a:spAutoFit/>
          </a:bodyPr>
          <a:lstStyle/>
          <a:p>
            <a:pPr algn="r">
              <a:lnSpc>
                <a:spcPct val="90000"/>
              </a:lnSpc>
              <a:spcAft>
                <a:spcPts val="600"/>
              </a:spcAft>
            </a:pPr>
            <a:r>
              <a:rPr lang="pl-PL" sz="1050" dirty="0" smtClean="0"/>
              <a:t>[2013] </a:t>
            </a:r>
            <a:r>
              <a:rPr lang="en-US" sz="1050" dirty="0" smtClean="0"/>
              <a:t>Deloitte Technology</a:t>
            </a:r>
            <a:r>
              <a:rPr lang="pl-PL" sz="1050" dirty="0" smtClean="0"/>
              <a:t> Report</a:t>
            </a:r>
            <a:endParaRPr lang="en-US" sz="1050" dirty="0" smtClean="0">
              <a:gradFill>
                <a:gsLst>
                  <a:gs pos="2917">
                    <a:schemeClr val="tx1"/>
                  </a:gs>
                  <a:gs pos="30000">
                    <a:schemeClr val="tx1"/>
                  </a:gs>
                </a:gsLst>
                <a:lin ang="5400000" scaled="0"/>
              </a:gradFill>
            </a:endParaRPr>
          </a:p>
        </p:txBody>
      </p:sp>
      <p:cxnSp>
        <p:nvCxnSpPr>
          <p:cNvPr id="8" name="Elbow Connector 7"/>
          <p:cNvCxnSpPr/>
          <p:nvPr/>
        </p:nvCxnSpPr>
        <p:spPr>
          <a:xfrm>
            <a:off x="693683" y="1129460"/>
            <a:ext cx="2522482" cy="652043"/>
          </a:xfrm>
          <a:prstGeom prst="bentConnector3">
            <a:avLst>
              <a:gd name="adj1" fmla="val 88750"/>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11215" y="1521401"/>
            <a:ext cx="9254359" cy="523220"/>
          </a:xfrm>
          <a:prstGeom prst="rect">
            <a:avLst/>
          </a:prstGeom>
        </p:spPr>
        <p:txBody>
          <a:bodyPr wrap="square">
            <a:spAutoFit/>
          </a:bodyPr>
          <a:lstStyle/>
          <a:p>
            <a:pPr algn="r"/>
            <a:r>
              <a:rPr lang="pl-PL" sz="2800" b="1" dirty="0" smtClean="0">
                <a:latin typeface="+mj-lt"/>
              </a:rPr>
              <a:t>75 p</a:t>
            </a:r>
            <a:r>
              <a:rPr lang="en-US" sz="2800" b="1" dirty="0" err="1" smtClean="0">
                <a:latin typeface="+mj-lt"/>
              </a:rPr>
              <a:t>ercent</a:t>
            </a:r>
            <a:r>
              <a:rPr lang="en-US" sz="2800" b="1" dirty="0" smtClean="0">
                <a:latin typeface="+mj-lt"/>
              </a:rPr>
              <a:t> </a:t>
            </a:r>
            <a:r>
              <a:rPr lang="en-US" sz="2400" dirty="0" smtClean="0">
                <a:latin typeface="+mj-lt"/>
              </a:rPr>
              <a:t>of</a:t>
            </a:r>
            <a:r>
              <a:rPr lang="pl-PL" sz="2400" dirty="0" smtClean="0">
                <a:latin typeface="+mj-lt"/>
              </a:rPr>
              <a:t> </a:t>
            </a:r>
            <a:r>
              <a:rPr lang="pl-PL" sz="2400" dirty="0" err="1" smtClean="0">
                <a:latin typeface="+mj-lt"/>
              </a:rPr>
              <a:t>people</a:t>
            </a:r>
            <a:r>
              <a:rPr lang="pl-PL" sz="2400" dirty="0" smtClean="0">
                <a:latin typeface="+mj-lt"/>
              </a:rPr>
              <a:t> u</a:t>
            </a:r>
            <a:r>
              <a:rPr lang="en-US" sz="2400" dirty="0" smtClean="0">
                <a:latin typeface="+mj-lt"/>
              </a:rPr>
              <a:t>se </a:t>
            </a:r>
            <a:r>
              <a:rPr lang="pl-PL" sz="2400" dirty="0" smtClean="0">
                <a:latin typeface="+mj-lt"/>
              </a:rPr>
              <a:t>s</a:t>
            </a:r>
            <a:r>
              <a:rPr lang="en-US" sz="2400" dirty="0" err="1" smtClean="0">
                <a:latin typeface="+mj-lt"/>
              </a:rPr>
              <a:t>ame</a:t>
            </a:r>
            <a:r>
              <a:rPr lang="en-US" sz="2400" dirty="0" smtClean="0">
                <a:latin typeface="+mj-lt"/>
              </a:rPr>
              <a:t> </a:t>
            </a:r>
            <a:r>
              <a:rPr lang="pl-PL" sz="2400" dirty="0">
                <a:latin typeface="+mj-lt"/>
              </a:rPr>
              <a:t>p</a:t>
            </a:r>
            <a:r>
              <a:rPr lang="en-US" sz="2400" dirty="0" err="1" smtClean="0">
                <a:latin typeface="+mj-lt"/>
              </a:rPr>
              <a:t>assword</a:t>
            </a:r>
            <a:r>
              <a:rPr lang="en-US" sz="2400" dirty="0" smtClean="0">
                <a:latin typeface="+mj-lt"/>
              </a:rPr>
              <a:t> </a:t>
            </a:r>
            <a:r>
              <a:rPr lang="en-US" sz="2400" dirty="0">
                <a:latin typeface="+mj-lt"/>
              </a:rPr>
              <a:t>for </a:t>
            </a:r>
            <a:r>
              <a:rPr lang="pl-PL" sz="2400" dirty="0" smtClean="0">
                <a:latin typeface="+mj-lt"/>
              </a:rPr>
              <a:t>s</a:t>
            </a:r>
            <a:r>
              <a:rPr lang="en-US" sz="2400" dirty="0" err="1" smtClean="0">
                <a:latin typeface="+mj-lt"/>
              </a:rPr>
              <a:t>ocial</a:t>
            </a:r>
            <a:r>
              <a:rPr lang="en-US" sz="2400" dirty="0" smtClean="0">
                <a:latin typeface="+mj-lt"/>
              </a:rPr>
              <a:t> </a:t>
            </a:r>
            <a:r>
              <a:rPr lang="pl-PL" sz="2400" dirty="0" smtClean="0">
                <a:latin typeface="+mj-lt"/>
              </a:rPr>
              <a:t>portal </a:t>
            </a:r>
            <a:r>
              <a:rPr lang="en-US" sz="2400" dirty="0" smtClean="0">
                <a:latin typeface="+mj-lt"/>
              </a:rPr>
              <a:t>and </a:t>
            </a:r>
            <a:r>
              <a:rPr lang="pl-PL" sz="2400" dirty="0" smtClean="0">
                <a:latin typeface="+mj-lt"/>
              </a:rPr>
              <a:t>e</a:t>
            </a:r>
            <a:r>
              <a:rPr lang="en-US" sz="2400" dirty="0" smtClean="0">
                <a:latin typeface="+mj-lt"/>
              </a:rPr>
              <a:t>mail</a:t>
            </a:r>
            <a:endParaRPr lang="en-US" sz="2400" dirty="0">
              <a:latin typeface="+mj-lt"/>
            </a:endParaRPr>
          </a:p>
        </p:txBody>
      </p:sp>
      <p:sp>
        <p:nvSpPr>
          <p:cNvPr id="19" name="Rectangle 18"/>
          <p:cNvSpPr/>
          <p:nvPr/>
        </p:nvSpPr>
        <p:spPr>
          <a:xfrm>
            <a:off x="10528128" y="1950025"/>
            <a:ext cx="1705915" cy="253916"/>
          </a:xfrm>
          <a:prstGeom prst="rect">
            <a:avLst/>
          </a:prstGeom>
        </p:spPr>
        <p:txBody>
          <a:bodyPr wrap="none">
            <a:spAutoFit/>
          </a:bodyPr>
          <a:lstStyle/>
          <a:p>
            <a:pPr algn="r"/>
            <a:r>
              <a:rPr lang="pl-PL" sz="1050" dirty="0" smtClean="0"/>
              <a:t>[2010] </a:t>
            </a:r>
            <a:r>
              <a:rPr lang="en-US" sz="1050" dirty="0" err="1" smtClean="0"/>
              <a:t>BitDefender</a:t>
            </a:r>
            <a:r>
              <a:rPr lang="pl-PL" sz="1050" dirty="0" smtClean="0"/>
              <a:t> </a:t>
            </a:r>
            <a:r>
              <a:rPr lang="pl-PL" sz="1050" dirty="0" err="1" smtClean="0"/>
              <a:t>Study</a:t>
            </a:r>
            <a:r>
              <a:rPr lang="pl-PL" sz="1050" dirty="0" smtClean="0"/>
              <a:t> </a:t>
            </a:r>
            <a:endParaRPr lang="en-US" sz="1050" dirty="0"/>
          </a:p>
        </p:txBody>
      </p:sp>
      <p:pic>
        <p:nvPicPr>
          <p:cNvPr id="22545" name="Picture 17" descr="http://cdn1.iconfinder.com/data/icons/social/512/picons41.png">
            <a:hlinkClick r:id="rId3"/>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4573284" y="2301645"/>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2544" name="Picture 22543"/>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467712" y="2301645"/>
            <a:ext cx="1080000" cy="1080000"/>
          </a:xfrm>
          <a:prstGeom prst="rect">
            <a:avLst/>
          </a:prstGeom>
        </p:spPr>
      </p:pic>
      <p:pic>
        <p:nvPicPr>
          <p:cNvPr id="22547" name="Picture 22546"/>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8607974" y="2301645"/>
            <a:ext cx="1080000" cy="1080000"/>
          </a:xfrm>
          <a:prstGeom prst="rect">
            <a:avLst/>
          </a:prstGeom>
        </p:spPr>
      </p:pic>
      <p:pic>
        <p:nvPicPr>
          <p:cNvPr id="22548" name="Picture 22547"/>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10744198" y="2301645"/>
            <a:ext cx="1080000" cy="1080000"/>
          </a:xfrm>
          <a:prstGeom prst="rect">
            <a:avLst/>
          </a:prstGeom>
        </p:spPr>
      </p:pic>
      <p:pic>
        <p:nvPicPr>
          <p:cNvPr id="22549" name="Picture 22548"/>
          <p:cNvPicPr>
            <a:picLocks noChangeAspect="1"/>
          </p:cNvPicPr>
          <p:nvPr/>
        </p:nvPicPr>
        <p:blipFill>
          <a:blip r:embed="rId8">
            <a:biLevel thresh="25000"/>
            <a:extLst>
              <a:ext uri="{28A0092B-C50C-407E-A947-70E740481C1C}">
                <a14:useLocalDpi xmlns:a14="http://schemas.microsoft.com/office/drawing/2010/main" val="0"/>
              </a:ext>
            </a:extLst>
          </a:blip>
          <a:stretch>
            <a:fillRect/>
          </a:stretch>
        </p:blipFill>
        <p:spPr>
          <a:xfrm>
            <a:off x="6689836" y="2301645"/>
            <a:ext cx="1080000" cy="1080000"/>
          </a:xfrm>
          <a:prstGeom prst="rect">
            <a:avLst/>
          </a:prstGeom>
        </p:spPr>
      </p:pic>
      <p:pic>
        <p:nvPicPr>
          <p:cNvPr id="22550" name="Picture 22549"/>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2408153" y="2301645"/>
            <a:ext cx="1080000" cy="1080000"/>
          </a:xfrm>
          <a:prstGeom prst="rect">
            <a:avLst/>
          </a:prstGeom>
        </p:spPr>
      </p:pic>
      <p:sp>
        <p:nvSpPr>
          <p:cNvPr id="22551" name="Rectangle 22550"/>
          <p:cNvSpPr/>
          <p:nvPr/>
        </p:nvSpPr>
        <p:spPr>
          <a:xfrm>
            <a:off x="499243" y="3811890"/>
            <a:ext cx="3090398" cy="369332"/>
          </a:xfrm>
          <a:prstGeom prst="rect">
            <a:avLst/>
          </a:prstGeom>
        </p:spPr>
        <p:txBody>
          <a:bodyPr wrap="none">
            <a:spAutoFit/>
          </a:bodyPr>
          <a:lstStyle/>
          <a:p>
            <a:r>
              <a:rPr lang="pl-PL" dirty="0" smtClean="0"/>
              <a:t>… </a:t>
            </a:r>
            <a:r>
              <a:rPr lang="en-US" dirty="0" smtClean="0"/>
              <a:t>6 </a:t>
            </a:r>
            <a:r>
              <a:rPr lang="en-US" dirty="0"/>
              <a:t>million </a:t>
            </a:r>
            <a:r>
              <a:rPr lang="en-US" dirty="0" smtClean="0"/>
              <a:t>passwords </a:t>
            </a:r>
            <a:r>
              <a:rPr lang="en-US" dirty="0"/>
              <a:t>stolen</a:t>
            </a:r>
          </a:p>
        </p:txBody>
      </p:sp>
      <p:sp>
        <p:nvSpPr>
          <p:cNvPr id="22553" name="Rectangle 22552"/>
          <p:cNvSpPr/>
          <p:nvPr/>
        </p:nvSpPr>
        <p:spPr>
          <a:xfrm>
            <a:off x="228808" y="4841701"/>
            <a:ext cx="5974713" cy="369332"/>
          </a:xfrm>
          <a:prstGeom prst="rect">
            <a:avLst/>
          </a:prstGeom>
        </p:spPr>
        <p:txBody>
          <a:bodyPr wrap="none">
            <a:spAutoFit/>
          </a:bodyPr>
          <a:lstStyle/>
          <a:p>
            <a:r>
              <a:rPr lang="pl-PL" dirty="0" smtClean="0"/>
              <a:t>…</a:t>
            </a:r>
            <a:r>
              <a:rPr lang="en-US" dirty="0" smtClean="0"/>
              <a:t>personal </a:t>
            </a:r>
            <a:r>
              <a:rPr lang="en-US" dirty="0"/>
              <a:t>data for more than 50 million users was stolen</a:t>
            </a:r>
          </a:p>
        </p:txBody>
      </p:sp>
      <p:sp>
        <p:nvSpPr>
          <p:cNvPr id="22555" name="Rectangle 22554"/>
          <p:cNvSpPr/>
          <p:nvPr/>
        </p:nvSpPr>
        <p:spPr>
          <a:xfrm>
            <a:off x="4573284" y="3644670"/>
            <a:ext cx="5664308" cy="369332"/>
          </a:xfrm>
          <a:prstGeom prst="rect">
            <a:avLst/>
          </a:prstGeom>
        </p:spPr>
        <p:txBody>
          <a:bodyPr wrap="none">
            <a:spAutoFit/>
          </a:bodyPr>
          <a:lstStyle/>
          <a:p>
            <a:r>
              <a:rPr lang="pl-PL" dirty="0" smtClean="0"/>
              <a:t>…</a:t>
            </a:r>
            <a:r>
              <a:rPr lang="en-US" dirty="0" smtClean="0"/>
              <a:t>hackers </a:t>
            </a:r>
            <a:r>
              <a:rPr lang="en-US" dirty="0"/>
              <a:t>may have stolen passwords of 250,000 users</a:t>
            </a:r>
          </a:p>
        </p:txBody>
      </p:sp>
      <p:sp>
        <p:nvSpPr>
          <p:cNvPr id="22558" name="Rectangle 22557"/>
          <p:cNvSpPr/>
          <p:nvPr/>
        </p:nvSpPr>
        <p:spPr>
          <a:xfrm>
            <a:off x="2408153" y="4264213"/>
            <a:ext cx="11374413" cy="369332"/>
          </a:xfrm>
          <a:prstGeom prst="rect">
            <a:avLst/>
          </a:prstGeom>
        </p:spPr>
        <p:txBody>
          <a:bodyPr wrap="square">
            <a:spAutoFit/>
          </a:bodyPr>
          <a:lstStyle/>
          <a:p>
            <a:r>
              <a:rPr lang="pl-PL" dirty="0" smtClean="0"/>
              <a:t>…</a:t>
            </a:r>
            <a:r>
              <a:rPr lang="en-US" dirty="0" smtClean="0"/>
              <a:t>hacker </a:t>
            </a:r>
            <a:r>
              <a:rPr lang="en-US" dirty="0"/>
              <a:t>group </a:t>
            </a:r>
            <a:r>
              <a:rPr lang="en-US" dirty="0" smtClean="0"/>
              <a:t>has </a:t>
            </a:r>
            <a:r>
              <a:rPr lang="en-US" dirty="0"/>
              <a:t>apparently dumped 453,492 usernames and passwords obtained in plaintext </a:t>
            </a:r>
          </a:p>
        </p:txBody>
      </p:sp>
      <p:sp>
        <p:nvSpPr>
          <p:cNvPr id="22559" name="TextBox 22558"/>
          <p:cNvSpPr txBox="1"/>
          <p:nvPr/>
        </p:nvSpPr>
        <p:spPr>
          <a:xfrm>
            <a:off x="6338795" y="5479055"/>
            <a:ext cx="2599198" cy="627864"/>
          </a:xfrm>
          <a:prstGeom prst="rect">
            <a:avLst/>
          </a:prstGeom>
          <a:noFill/>
        </p:spPr>
        <p:txBody>
          <a:bodyPr wrap="square" lIns="182880" tIns="146304" rIns="182880" bIns="146304" rtlCol="0">
            <a:spAutoFit/>
          </a:bodyPr>
          <a:lstStyle/>
          <a:p>
            <a:pPr>
              <a:lnSpc>
                <a:spcPct val="90000"/>
              </a:lnSpc>
              <a:spcAft>
                <a:spcPts val="600"/>
              </a:spcAft>
            </a:pPr>
            <a:r>
              <a:rPr lang="pl-PL" sz="2400" b="1" dirty="0" err="1" smtClean="0">
                <a:gradFill>
                  <a:gsLst>
                    <a:gs pos="2917">
                      <a:schemeClr val="tx1"/>
                    </a:gs>
                    <a:gs pos="30000">
                      <a:schemeClr val="tx1"/>
                    </a:gs>
                  </a:gsLst>
                  <a:lin ang="5400000" scaled="0"/>
                </a:gradFill>
                <a:latin typeface="+mj-lt"/>
              </a:rPr>
              <a:t>Blah</a:t>
            </a:r>
            <a:r>
              <a:rPr lang="pl-PL" sz="2400" b="1" dirty="0" smtClean="0">
                <a:gradFill>
                  <a:gsLst>
                    <a:gs pos="2917">
                      <a:schemeClr val="tx1"/>
                    </a:gs>
                    <a:gs pos="30000">
                      <a:schemeClr val="tx1"/>
                    </a:gs>
                  </a:gsLst>
                  <a:lin ang="5400000" scaled="0"/>
                </a:gradFill>
                <a:latin typeface="+mj-lt"/>
              </a:rPr>
              <a:t>. </a:t>
            </a:r>
            <a:r>
              <a:rPr lang="pl-PL" sz="2400" b="1" dirty="0" err="1" smtClean="0">
                <a:gradFill>
                  <a:gsLst>
                    <a:gs pos="2917">
                      <a:schemeClr val="tx1"/>
                    </a:gs>
                    <a:gs pos="30000">
                      <a:schemeClr val="tx1"/>
                    </a:gs>
                  </a:gsLst>
                  <a:lin ang="5400000" scaled="0"/>
                </a:gradFill>
                <a:latin typeface="+mj-lt"/>
              </a:rPr>
              <a:t>Blah</a:t>
            </a:r>
            <a:r>
              <a:rPr lang="pl-PL" sz="2400" b="1" dirty="0" smtClean="0">
                <a:gradFill>
                  <a:gsLst>
                    <a:gs pos="2917">
                      <a:schemeClr val="tx1"/>
                    </a:gs>
                    <a:gs pos="30000">
                      <a:schemeClr val="tx1"/>
                    </a:gs>
                  </a:gsLst>
                  <a:lin ang="5400000" scaled="0"/>
                </a:gradFill>
                <a:latin typeface="+mj-lt"/>
              </a:rPr>
              <a:t>. </a:t>
            </a:r>
            <a:r>
              <a:rPr lang="pl-PL" sz="2400" b="1" dirty="0" err="1" smtClean="0">
                <a:gradFill>
                  <a:gsLst>
                    <a:gs pos="2917">
                      <a:schemeClr val="tx1"/>
                    </a:gs>
                    <a:gs pos="30000">
                      <a:schemeClr val="tx1"/>
                    </a:gs>
                  </a:gsLst>
                  <a:lin ang="5400000" scaled="0"/>
                </a:gradFill>
                <a:latin typeface="+mj-lt"/>
              </a:rPr>
              <a:t>blah</a:t>
            </a:r>
            <a:r>
              <a:rPr lang="pl-PL" sz="2400" b="1" dirty="0" smtClean="0">
                <a:gradFill>
                  <a:gsLst>
                    <a:gs pos="2917">
                      <a:schemeClr val="tx1"/>
                    </a:gs>
                    <a:gs pos="30000">
                      <a:schemeClr val="tx1"/>
                    </a:gs>
                  </a:gsLst>
                  <a:lin ang="5400000" scaled="0"/>
                </a:gradFill>
                <a:latin typeface="+mj-lt"/>
              </a:rPr>
              <a:t>. </a:t>
            </a:r>
            <a:endParaRPr lang="en-US" sz="2400" b="1" dirty="0" err="1" smtClean="0">
              <a:gradFill>
                <a:gsLst>
                  <a:gs pos="2917">
                    <a:schemeClr val="tx1"/>
                  </a:gs>
                  <a:gs pos="30000">
                    <a:schemeClr val="tx1"/>
                  </a:gs>
                </a:gsLst>
                <a:lin ang="5400000" scaled="0"/>
              </a:gradFill>
              <a:latin typeface="+mj-lt"/>
            </a:endParaRPr>
          </a:p>
        </p:txBody>
      </p:sp>
      <p:pic>
        <p:nvPicPr>
          <p:cNvPr id="67" name="Picture 20" descr="http://cdn.memegenerator.net/instances/400x/27922802.jpg"/>
          <p:cNvPicPr>
            <a:picLocks noChangeAspect="1" noChangeArrowheads="1"/>
          </p:cNvPicPr>
          <p:nvPr/>
        </p:nvPicPr>
        <p:blipFill rotWithShape="1">
          <a:blip r:embed="rId10">
            <a:extLst>
              <a:ext uri="{28A0092B-C50C-407E-A947-70E740481C1C}">
                <a14:useLocalDpi xmlns:a14="http://schemas.microsoft.com/office/drawing/2010/main" val="0"/>
              </a:ext>
            </a:extLst>
          </a:blip>
          <a:srcRect t="1579" b="3612"/>
          <a:stretch/>
        </p:blipFill>
        <p:spPr bwMode="auto">
          <a:xfrm>
            <a:off x="9040467" y="4841701"/>
            <a:ext cx="2078987" cy="19710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330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551"/>
                                        </p:tgtEl>
                                        <p:attrNameLst>
                                          <p:attrName>style.visibility</p:attrName>
                                        </p:attrNameLst>
                                      </p:cBhvr>
                                      <p:to>
                                        <p:strVal val="visible"/>
                                      </p:to>
                                    </p:set>
                                    <p:animEffect transition="in" filter="wipe(left)">
                                      <p:cBhvr>
                                        <p:cTn id="33" dur="500"/>
                                        <p:tgtEl>
                                          <p:spTgt spid="2255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2555"/>
                                        </p:tgtEl>
                                        <p:attrNameLst>
                                          <p:attrName>style.visibility</p:attrName>
                                        </p:attrNameLst>
                                      </p:cBhvr>
                                      <p:to>
                                        <p:strVal val="visible"/>
                                      </p:to>
                                    </p:set>
                                    <p:animEffect transition="in" filter="wipe(left)">
                                      <p:cBhvr>
                                        <p:cTn id="36" dur="500"/>
                                        <p:tgtEl>
                                          <p:spTgt spid="22555"/>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2558"/>
                                        </p:tgtEl>
                                        <p:attrNameLst>
                                          <p:attrName>style.visibility</p:attrName>
                                        </p:attrNameLst>
                                      </p:cBhvr>
                                      <p:to>
                                        <p:strVal val="visible"/>
                                      </p:to>
                                    </p:set>
                                    <p:animEffect transition="in" filter="wipe(left)">
                                      <p:cBhvr>
                                        <p:cTn id="40" dur="500"/>
                                        <p:tgtEl>
                                          <p:spTgt spid="2255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2553"/>
                                        </p:tgtEl>
                                        <p:attrNameLst>
                                          <p:attrName>style.visibility</p:attrName>
                                        </p:attrNameLst>
                                      </p:cBhvr>
                                      <p:to>
                                        <p:strVal val="visible"/>
                                      </p:to>
                                    </p:set>
                                    <p:animEffect transition="in" filter="wipe(left)">
                                      <p:cBhvr>
                                        <p:cTn id="43" dur="500"/>
                                        <p:tgtEl>
                                          <p:spTgt spid="2255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2559"/>
                                        </p:tgtEl>
                                        <p:attrNameLst>
                                          <p:attrName>style.visibility</p:attrName>
                                        </p:attrNameLst>
                                      </p:cBhvr>
                                      <p:to>
                                        <p:strVal val="visible"/>
                                      </p:to>
                                    </p:set>
                                    <p:animEffect transition="in" filter="wipe(left)">
                                      <p:cBhvr>
                                        <p:cTn id="48" dur="500"/>
                                        <p:tgtEl>
                                          <p:spTgt spid="225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2551" grpId="0"/>
      <p:bldP spid="22553" grpId="0"/>
      <p:bldP spid="22555" grpId="0"/>
      <p:bldP spid="22558" grpId="0"/>
      <p:bldP spid="225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ext uri="{D42A27DB-BD31-4B8C-83A1-F6EECF244321}">
                <p14:modId xmlns:p14="http://schemas.microsoft.com/office/powerpoint/2010/main" val="3702229339"/>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26661"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p>
            <a:r>
              <a:rPr lang="pl-PL" dirty="0" err="1" smtClean="0"/>
              <a:t>Conclusions</a:t>
            </a:r>
            <a:endParaRPr lang="en-US" dirty="0"/>
          </a:p>
        </p:txBody>
      </p:sp>
      <p:grpSp>
        <p:nvGrpSpPr>
          <p:cNvPr id="11" name="Group 10"/>
          <p:cNvGrpSpPr/>
          <p:nvPr>
            <p:custDataLst>
              <p:tags r:id="rId4"/>
            </p:custDataLst>
          </p:nvPr>
        </p:nvGrpSpPr>
        <p:grpSpPr>
          <a:xfrm>
            <a:off x="529660" y="1475865"/>
            <a:ext cx="11375535" cy="791847"/>
            <a:chOff x="519113" y="1447058"/>
            <a:chExt cx="11149012" cy="776391"/>
          </a:xfrm>
        </p:grpSpPr>
        <p:sp>
          <p:nvSpPr>
            <p:cNvPr id="3" name="Rectangle 2"/>
            <p:cNvSpPr/>
            <p:nvPr/>
          </p:nvSpPr>
          <p:spPr bwMode="auto">
            <a:xfrm>
              <a:off x="519113" y="1447058"/>
              <a:ext cx="11149012" cy="776391"/>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4" name="TextBox 3"/>
            <p:cNvSpPr txBox="1"/>
            <p:nvPr>
              <p:custDataLst>
                <p:tags r:id="rId9"/>
              </p:custDataLst>
            </p:nvPr>
          </p:nvSpPr>
          <p:spPr>
            <a:xfrm>
              <a:off x="584143" y="1518395"/>
              <a:ext cx="11018952" cy="633715"/>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pl-PL" sz="3600" dirty="0">
                  <a:gradFill>
                    <a:gsLst>
                      <a:gs pos="0">
                        <a:srgbClr val="FFFFFF"/>
                      </a:gs>
                      <a:gs pos="99000">
                        <a:srgbClr val="FFFFFF"/>
                      </a:gs>
                    </a:gsLst>
                    <a:lin ang="5400000" scaled="1"/>
                  </a:gradFill>
                </a:rPr>
                <a:t>We </a:t>
              </a:r>
              <a:r>
                <a:rPr lang="en-US" sz="3600" dirty="0">
                  <a:gradFill>
                    <a:gsLst>
                      <a:gs pos="0">
                        <a:srgbClr val="FFFFFF"/>
                      </a:gs>
                      <a:gs pos="99000">
                        <a:srgbClr val="FFFFFF"/>
                      </a:gs>
                    </a:gsLst>
                    <a:lin ang="5400000" scaled="1"/>
                  </a:gradFill>
                </a:rPr>
                <a:t>share our passwords with others </a:t>
              </a:r>
            </a:p>
          </p:txBody>
        </p:sp>
      </p:grpSp>
      <p:sp>
        <p:nvSpPr>
          <p:cNvPr id="13" name="Rectangle 12"/>
          <p:cNvSpPr/>
          <p:nvPr/>
        </p:nvSpPr>
        <p:spPr>
          <a:xfrm>
            <a:off x="1236050" y="2361765"/>
            <a:ext cx="10795273" cy="907941"/>
          </a:xfrm>
          <a:prstGeom prst="rect">
            <a:avLst/>
          </a:prstGeom>
        </p:spPr>
        <p:txBody>
          <a:bodyPr wrap="square">
            <a:spAutoFit/>
          </a:bodyPr>
          <a:lstStyle/>
          <a:p>
            <a:pPr marL="16194" lvl="1">
              <a:spcBef>
                <a:spcPts val="612"/>
              </a:spcBef>
              <a:buSzPct val="90000"/>
            </a:pPr>
            <a:r>
              <a:rPr lang="pl-PL" sz="2400" dirty="0">
                <a:gradFill>
                  <a:gsLst>
                    <a:gs pos="0">
                      <a:srgbClr val="FFFFFF"/>
                    </a:gs>
                    <a:gs pos="99000">
                      <a:srgbClr val="FFFFFF"/>
                    </a:gs>
                  </a:gsLst>
                  <a:lin ang="5400000" scaled="1"/>
                </a:gradFill>
              </a:rPr>
              <a:t>Because solution requires it</a:t>
            </a:r>
            <a:endParaRPr lang="en-US" sz="2400" dirty="0">
              <a:gradFill>
                <a:gsLst>
                  <a:gs pos="0">
                    <a:srgbClr val="FFFFFF"/>
                  </a:gs>
                  <a:gs pos="99000">
                    <a:srgbClr val="FFFFFF"/>
                  </a:gs>
                </a:gsLst>
                <a:lin ang="5400000" scaled="1"/>
              </a:gradFill>
            </a:endParaRPr>
          </a:p>
          <a:p>
            <a:pPr marL="16194" lvl="1">
              <a:spcBef>
                <a:spcPts val="612"/>
              </a:spcBef>
              <a:buSzPct val="90000"/>
            </a:pPr>
            <a:r>
              <a:rPr lang="pl-PL" sz="2400" dirty="0">
                <a:gradFill>
                  <a:gsLst>
                    <a:gs pos="0">
                      <a:srgbClr val="FFFFFF"/>
                    </a:gs>
                    <a:gs pos="99000">
                      <a:srgbClr val="FFFFFF"/>
                    </a:gs>
                  </a:gsLst>
                  <a:lin ang="5400000" scaled="1"/>
                </a:gradFill>
              </a:rPr>
              <a:t>Because we need to confirm that we are who we are</a:t>
            </a:r>
            <a:endParaRPr lang="en-US" sz="2400" dirty="0">
              <a:gradFill>
                <a:gsLst>
                  <a:gs pos="0">
                    <a:srgbClr val="FFFFFF"/>
                  </a:gs>
                  <a:gs pos="99000">
                    <a:srgbClr val="FFFFFF"/>
                  </a:gs>
                </a:gsLst>
                <a:lin ang="5400000" scaled="1"/>
              </a:gradFill>
            </a:endParaRPr>
          </a:p>
        </p:txBody>
      </p:sp>
      <p:grpSp>
        <p:nvGrpSpPr>
          <p:cNvPr id="14" name="Group 13"/>
          <p:cNvGrpSpPr/>
          <p:nvPr>
            <p:custDataLst>
              <p:tags r:id="rId5"/>
            </p:custDataLst>
          </p:nvPr>
        </p:nvGrpSpPr>
        <p:grpSpPr>
          <a:xfrm>
            <a:off x="529660" y="3397552"/>
            <a:ext cx="11375535" cy="791847"/>
            <a:chOff x="519113" y="1447058"/>
            <a:chExt cx="11149012" cy="776391"/>
          </a:xfrm>
        </p:grpSpPr>
        <p:sp>
          <p:nvSpPr>
            <p:cNvPr id="15" name="Rectangle 14"/>
            <p:cNvSpPr/>
            <p:nvPr/>
          </p:nvSpPr>
          <p:spPr bwMode="auto">
            <a:xfrm>
              <a:off x="519113" y="1447058"/>
              <a:ext cx="11149012" cy="77639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6" name="TextBox 15"/>
            <p:cNvSpPr txBox="1"/>
            <p:nvPr>
              <p:custDataLst>
                <p:tags r:id="rId8"/>
              </p:custDataLst>
            </p:nvPr>
          </p:nvSpPr>
          <p:spPr>
            <a:xfrm>
              <a:off x="584143" y="1518395"/>
              <a:ext cx="11018952" cy="633715"/>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en-US" sz="3600" dirty="0">
                  <a:gradFill>
                    <a:gsLst>
                      <a:gs pos="0">
                        <a:srgbClr val="FFFFFF"/>
                      </a:gs>
                      <a:gs pos="99000">
                        <a:srgbClr val="FFFFFF"/>
                      </a:gs>
                    </a:gsLst>
                    <a:lin ang="5400000" scaled="1"/>
                  </a:gradFill>
                </a:rPr>
                <a:t>We believe that others will use it wisely</a:t>
              </a:r>
            </a:p>
          </p:txBody>
        </p:sp>
      </p:grpSp>
      <p:sp>
        <p:nvSpPr>
          <p:cNvPr id="17" name="Rectangle 16"/>
          <p:cNvSpPr/>
          <p:nvPr/>
        </p:nvSpPr>
        <p:spPr>
          <a:xfrm>
            <a:off x="1236050" y="4283452"/>
            <a:ext cx="10795273" cy="461665"/>
          </a:xfrm>
          <a:prstGeom prst="rect">
            <a:avLst/>
          </a:prstGeom>
        </p:spPr>
        <p:txBody>
          <a:bodyPr wrap="square">
            <a:spAutoFit/>
          </a:bodyPr>
          <a:lstStyle/>
          <a:p>
            <a:pPr marL="16194" lvl="1">
              <a:spcBef>
                <a:spcPts val="612"/>
              </a:spcBef>
              <a:buSzPct val="90000"/>
            </a:pPr>
            <a:r>
              <a:rPr lang="en-US" sz="2400" dirty="0" smtClean="0">
                <a:gradFill>
                  <a:gsLst>
                    <a:gs pos="0">
                      <a:srgbClr val="FFFFFF"/>
                    </a:gs>
                    <a:gs pos="99000">
                      <a:srgbClr val="FFFFFF"/>
                    </a:gs>
                  </a:gsLst>
                  <a:lin ang="5400000" scaled="1"/>
                </a:gradFill>
              </a:rPr>
              <a:t>But we do not know how this data is stored</a:t>
            </a:r>
            <a:endParaRPr lang="en-US" sz="2400" dirty="0">
              <a:gradFill>
                <a:gsLst>
                  <a:gs pos="0">
                    <a:srgbClr val="FFFFFF"/>
                  </a:gs>
                  <a:gs pos="99000">
                    <a:srgbClr val="FFFFFF"/>
                  </a:gs>
                </a:gsLst>
                <a:lin ang="5400000" scaled="1"/>
              </a:gradFill>
            </a:endParaRPr>
          </a:p>
        </p:txBody>
      </p:sp>
      <p:grpSp>
        <p:nvGrpSpPr>
          <p:cNvPr id="18" name="Group 17"/>
          <p:cNvGrpSpPr/>
          <p:nvPr>
            <p:custDataLst>
              <p:tags r:id="rId6"/>
            </p:custDataLst>
          </p:nvPr>
        </p:nvGrpSpPr>
        <p:grpSpPr>
          <a:xfrm>
            <a:off x="529659" y="4923315"/>
            <a:ext cx="11375535" cy="791847"/>
            <a:chOff x="519113" y="1447058"/>
            <a:chExt cx="11149012" cy="776391"/>
          </a:xfrm>
        </p:grpSpPr>
        <p:sp>
          <p:nvSpPr>
            <p:cNvPr id="19" name="Rectangle 18"/>
            <p:cNvSpPr/>
            <p:nvPr/>
          </p:nvSpPr>
          <p:spPr bwMode="auto">
            <a:xfrm>
              <a:off x="519113" y="1447058"/>
              <a:ext cx="11149012" cy="776391"/>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472"/>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0" name="TextBox 19"/>
            <p:cNvSpPr txBox="1"/>
            <p:nvPr>
              <p:custDataLst>
                <p:tags r:id="rId7"/>
              </p:custDataLst>
            </p:nvPr>
          </p:nvSpPr>
          <p:spPr>
            <a:xfrm>
              <a:off x="584143" y="1518395"/>
              <a:ext cx="11018952" cy="633715"/>
            </a:xfrm>
            <a:prstGeom prst="rect">
              <a:avLst/>
            </a:prstGeom>
            <a:noFill/>
          </p:spPr>
          <p:txBody>
            <a:bodyPr wrap="square" lIns="182880" tIns="45720" rIns="91440" bIns="45720" rtlCol="0">
              <a:spAutoFit/>
            </a:bodyPr>
            <a:lstStyle/>
            <a:p>
              <a:pPr marL="568325" lvl="1" indent="-552450">
                <a:spcBef>
                  <a:spcPts val="612"/>
                </a:spcBef>
                <a:buSzPct val="90000"/>
                <a:buBlip>
                  <a:blip r:embed="rId14"/>
                </a:buBlip>
              </a:pPr>
              <a:r>
                <a:rPr lang="en-US" sz="3600" b="1" dirty="0" smtClean="0">
                  <a:gradFill>
                    <a:gsLst>
                      <a:gs pos="0">
                        <a:srgbClr val="FFFFFF"/>
                      </a:gs>
                      <a:gs pos="99000">
                        <a:srgbClr val="FFFFFF"/>
                      </a:gs>
                    </a:gsLst>
                    <a:lin ang="5400000" scaled="1"/>
                  </a:gradFill>
                </a:rPr>
                <a:t>Major conclusion:</a:t>
              </a:r>
              <a:r>
                <a:rPr lang="en-US" sz="3600" dirty="0" smtClean="0">
                  <a:gradFill>
                    <a:gsLst>
                      <a:gs pos="0">
                        <a:srgbClr val="FFFFFF"/>
                      </a:gs>
                      <a:gs pos="99000">
                        <a:srgbClr val="FFFFFF"/>
                      </a:gs>
                    </a:gsLst>
                    <a:lin ang="5400000" scaled="1"/>
                  </a:gradFill>
                </a:rPr>
                <a:t> Intentions </a:t>
              </a:r>
              <a:r>
                <a:rPr lang="pl-PL" sz="3600" dirty="0" smtClean="0">
                  <a:gradFill>
                    <a:gsLst>
                      <a:gs pos="0">
                        <a:srgbClr val="FFFFFF"/>
                      </a:gs>
                      <a:gs pos="99000">
                        <a:srgbClr val="FFFFFF"/>
                      </a:gs>
                    </a:gsLst>
                    <a:lin ang="5400000" scaled="1"/>
                  </a:gradFill>
                </a:rPr>
                <a:t>!= </a:t>
              </a:r>
              <a:r>
                <a:rPr lang="en-US" sz="3600" dirty="0" smtClean="0">
                  <a:gradFill>
                    <a:gsLst>
                      <a:gs pos="0">
                        <a:srgbClr val="FFFFFF"/>
                      </a:gs>
                      <a:gs pos="99000">
                        <a:srgbClr val="FFFFFF"/>
                      </a:gs>
                    </a:gsLst>
                    <a:lin ang="5400000" scaled="1"/>
                  </a:gradFill>
                </a:rPr>
                <a:t>Skills</a:t>
              </a:r>
              <a:endParaRPr lang="en-US" sz="3600" dirty="0">
                <a:gradFill>
                  <a:gsLst>
                    <a:gs pos="0">
                      <a:srgbClr val="FFFFFF"/>
                    </a:gs>
                    <a:gs pos="99000">
                      <a:srgbClr val="FFFFFF"/>
                    </a:gs>
                  </a:gsLst>
                  <a:lin ang="5400000" scaled="1"/>
                </a:gradFill>
              </a:endParaRPr>
            </a:p>
          </p:txBody>
        </p:sp>
      </p:grpSp>
      <p:sp useBgFill="1">
        <p:nvSpPr>
          <p:cNvPr id="21" name="Rectangle 20"/>
          <p:cNvSpPr/>
          <p:nvPr/>
        </p:nvSpPr>
        <p:spPr bwMode="auto">
          <a:xfrm>
            <a:off x="0" y="1214472"/>
            <a:ext cx="529659" cy="578005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75181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5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decel="10000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0-#ppt_w/2"/>
                                          </p:val>
                                        </p:tav>
                                        <p:tav tm="100000">
                                          <p:val>
                                            <p:strVal val="#ppt_x"/>
                                          </p:val>
                                        </p:tav>
                                      </p:tavLst>
                                    </p:anim>
                                    <p:anim calcmode="lin" valueType="num">
                                      <p:cBhvr additive="base">
                                        <p:cTn id="17" dur="1000" fill="hold"/>
                                        <p:tgtEl>
                                          <p:spTgt spid="14"/>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7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75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pl-PL" dirty="0" smtClean="0"/>
              <a:t>Demo: </a:t>
            </a:r>
            <a:r>
              <a:rPr lang="pl-PL" dirty="0" err="1" smtClean="0"/>
              <a:t>Introduction</a:t>
            </a:r>
            <a:endParaRPr lang="en-US" dirty="0"/>
          </a:p>
        </p:txBody>
      </p:sp>
      <p:sp>
        <p:nvSpPr>
          <p:cNvPr id="4" name="Text Placeholder 3"/>
          <p:cNvSpPr>
            <a:spLocks noGrp="1"/>
          </p:cNvSpPr>
          <p:nvPr>
            <p:ph type="body" sz="quarter" idx="12"/>
          </p:nvPr>
        </p:nvSpPr>
        <p:spPr/>
        <p:txBody>
          <a:bodyPr/>
          <a:lstStyle/>
          <a:p>
            <a:r>
              <a:rPr lang="pl-PL" dirty="0" smtClean="0"/>
              <a:t>File to be a </a:t>
            </a:r>
            <a:r>
              <a:rPr lang="pl-PL" dirty="0" err="1" smtClean="0"/>
              <a:t>little</a:t>
            </a:r>
            <a:r>
              <a:rPr lang="pl-PL" dirty="0" smtClean="0"/>
              <a:t> bit </a:t>
            </a:r>
            <a:r>
              <a:rPr lang="pl-PL" dirty="0" err="1" smtClean="0"/>
              <a:t>zilla</a:t>
            </a:r>
            <a:endParaRPr lang="en-US" dirty="0"/>
          </a:p>
        </p:txBody>
      </p:sp>
    </p:spTree>
    <p:extLst>
      <p:ext uri="{BB962C8B-B14F-4D97-AF65-F5344CB8AC3E}">
        <p14:creationId xmlns:p14="http://schemas.microsoft.com/office/powerpoint/2010/main" val="341595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285144943"/>
              </p:ext>
            </p:extLst>
          </p:nvPr>
        </p:nvGraphicFramePr>
        <p:xfrm>
          <a:off x="1621" y="1620"/>
          <a:ext cx="1619" cy="1619"/>
        </p:xfrm>
        <a:graphic>
          <a:graphicData uri="http://schemas.openxmlformats.org/presentationml/2006/ole">
            <mc:AlternateContent xmlns:mc="http://schemas.openxmlformats.org/markup-compatibility/2006">
              <mc:Choice xmlns:v="urn:schemas-microsoft-com:vml" Requires="v">
                <p:oleObj spid="_x0000_s30735" name="think-cell Slide" r:id="rId26" imgW="270" imgH="270" progId="TCLayout.ActiveDocument.1">
                  <p:embed/>
                </p:oleObj>
              </mc:Choice>
              <mc:Fallback>
                <p:oleObj name="think-cell Slide" r:id="rId26" imgW="270" imgH="270" progId="TCLayout.ActiveDocument.1">
                  <p:embed/>
                  <p:pic>
                    <p:nvPicPr>
                      <p:cNvPr id="0" name=""/>
                      <p:cNvPicPr/>
                      <p:nvPr/>
                    </p:nvPicPr>
                    <p:blipFill>
                      <a:blip r:embed="rId27"/>
                      <a:stretch>
                        <a:fillRect/>
                      </a:stretch>
                    </p:blipFill>
                    <p:spPr>
                      <a:xfrm>
                        <a:off x="1621"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prstGeom prst="rect">
            <a:avLst/>
          </a:prstGeom>
        </p:spPr>
        <p:txBody>
          <a:bodyPr/>
          <a:lstStyle/>
          <a:p>
            <a:r>
              <a:rPr lang="en-GB" dirty="0" smtClean="0"/>
              <a:t>Agenda</a:t>
            </a:r>
            <a:endParaRPr lang="en-GB" dirty="0"/>
          </a:p>
        </p:txBody>
      </p:sp>
      <p:grpSp>
        <p:nvGrpSpPr>
          <p:cNvPr id="26" name="Group 25"/>
          <p:cNvGrpSpPr/>
          <p:nvPr/>
        </p:nvGrpSpPr>
        <p:grpSpPr>
          <a:xfrm>
            <a:off x="1079467" y="2005576"/>
            <a:ext cx="4609821" cy="2432300"/>
            <a:chOff x="1079467" y="2005576"/>
            <a:chExt cx="4609821" cy="2432300"/>
          </a:xfrm>
        </p:grpSpPr>
        <p:sp>
          <p:nvSpPr>
            <p:cNvPr id="29" name="TextBox 28"/>
            <p:cNvSpPr txBox="1"/>
            <p:nvPr>
              <p:custDataLst>
                <p:tags r:id="rId19"/>
              </p:custDataLst>
            </p:nvPr>
          </p:nvSpPr>
          <p:spPr>
            <a:xfrm>
              <a:off x="1079467" y="2005576"/>
              <a:ext cx="4609821" cy="61937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30" name="TextBox 29"/>
            <p:cNvSpPr txBox="1"/>
            <p:nvPr>
              <p:custDataLst>
                <p:tags r:id="rId20"/>
              </p:custDataLst>
            </p:nvPr>
          </p:nvSpPr>
          <p:spPr>
            <a:xfrm>
              <a:off x="1396328" y="2052724"/>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Passwords</a:t>
              </a:r>
              <a:r>
                <a:rPr lang="en-US" sz="2800" dirty="0" smtClean="0">
                  <a:gradFill>
                    <a:gsLst>
                      <a:gs pos="0">
                        <a:srgbClr val="FFFFFF"/>
                      </a:gs>
                      <a:gs pos="100000">
                        <a:srgbClr val="FFFFFF"/>
                      </a:gs>
                    </a:gsLst>
                    <a:lin ang="5400000" scaled="0"/>
                  </a:gradFill>
                </a:rPr>
                <a:t> </a:t>
              </a:r>
              <a:r>
                <a:rPr lang="en-US" sz="2800" dirty="0">
                  <a:gradFill>
                    <a:gsLst>
                      <a:gs pos="0">
                        <a:srgbClr val="FFFFFF"/>
                      </a:gs>
                      <a:gs pos="100000">
                        <a:srgbClr val="FFFFFF"/>
                      </a:gs>
                    </a:gsLst>
                    <a:lin ang="5400000" scaled="0"/>
                  </a:gradFill>
                </a:rPr>
                <a:t>Idea</a:t>
              </a:r>
            </a:p>
          </p:txBody>
        </p:sp>
        <p:sp>
          <p:nvSpPr>
            <p:cNvPr id="31" name="Right Triangle 30"/>
            <p:cNvSpPr/>
            <p:nvPr>
              <p:custDataLst>
                <p:tags r:id="rId21"/>
              </p:custDataLst>
            </p:nvPr>
          </p:nvSpPr>
          <p:spPr bwMode="auto">
            <a:xfrm rot="10800000" flipV="1">
              <a:off x="2046692" y="2743672"/>
              <a:ext cx="451948" cy="649688"/>
            </a:xfrm>
            <a:prstGeom prst="rtTriangle">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Rectangle 32"/>
            <p:cNvSpPr/>
            <p:nvPr>
              <p:custDataLst>
                <p:tags r:id="rId22"/>
              </p:custDataLst>
            </p:nvPr>
          </p:nvSpPr>
          <p:spPr bwMode="auto">
            <a:xfrm>
              <a:off x="1457971" y="3393360"/>
              <a:ext cx="1494841" cy="10445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TextBox 40"/>
            <p:cNvSpPr txBox="1"/>
            <p:nvPr>
              <p:custDataLst>
                <p:tags r:id="rId23"/>
              </p:custDataLst>
            </p:nvPr>
          </p:nvSpPr>
          <p:spPr>
            <a:xfrm>
              <a:off x="191214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1</a:t>
              </a:r>
            </a:p>
          </p:txBody>
        </p:sp>
      </p:grpSp>
      <p:grpSp>
        <p:nvGrpSpPr>
          <p:cNvPr id="46" name="Group 45"/>
          <p:cNvGrpSpPr/>
          <p:nvPr/>
        </p:nvGrpSpPr>
        <p:grpSpPr>
          <a:xfrm>
            <a:off x="5608612" y="2005576"/>
            <a:ext cx="5690887" cy="2432300"/>
            <a:chOff x="5608612" y="2005576"/>
            <a:chExt cx="5690887" cy="2432300"/>
          </a:xfrm>
        </p:grpSpPr>
        <p:sp>
          <p:nvSpPr>
            <p:cNvPr id="47" name="TextBox 46"/>
            <p:cNvSpPr txBox="1"/>
            <p:nvPr>
              <p:custDataLst>
                <p:tags r:id="rId14"/>
              </p:custDataLst>
            </p:nvPr>
          </p:nvSpPr>
          <p:spPr>
            <a:xfrm>
              <a:off x="6689678" y="2005576"/>
              <a:ext cx="4609821" cy="61937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rgbClr val="FFFFFF">
                      <a:alpha val="98824"/>
                    </a:srgbClr>
                  </a:solidFill>
                  <a:latin typeface="Segoe UI" pitchFamily="34" charset="0"/>
                  <a:ea typeface="Segoe UI" pitchFamily="34" charset="0"/>
                  <a:cs typeface="Segoe UI" pitchFamily="34" charset="0"/>
                </a:defRPr>
              </a:lvl1pPr>
            </a:lstStyle>
            <a:p>
              <a:endParaRPr lang="en-US" dirty="0">
                <a:ln>
                  <a:solidFill>
                    <a:schemeClr val="tx1">
                      <a:alpha val="99000"/>
                    </a:schemeClr>
                  </a:solidFill>
                </a:ln>
                <a:gradFill>
                  <a:gsLst>
                    <a:gs pos="0">
                      <a:srgbClr val="FFFFFF"/>
                    </a:gs>
                    <a:gs pos="100000">
                      <a:srgbClr val="FFFFFF"/>
                    </a:gs>
                  </a:gsLst>
                  <a:lin ang="5400000" scaled="0"/>
                </a:gradFill>
              </a:endParaRPr>
            </a:p>
          </p:txBody>
        </p:sp>
        <p:sp>
          <p:nvSpPr>
            <p:cNvPr id="48" name="TextBox 47"/>
            <p:cNvSpPr txBox="1"/>
            <p:nvPr>
              <p:custDataLst>
                <p:tags r:id="rId15"/>
              </p:custDataLst>
            </p:nvPr>
          </p:nvSpPr>
          <p:spPr>
            <a:xfrm>
              <a:off x="7006539" y="2052724"/>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SystemPasswordGet</a:t>
              </a:r>
              <a:r>
                <a:rPr lang="pl-PL" sz="2800" dirty="0" smtClean="0">
                  <a:gradFill>
                    <a:gsLst>
                      <a:gs pos="0">
                        <a:srgbClr val="FFFFFF"/>
                      </a:gs>
                      <a:gs pos="100000">
                        <a:srgbClr val="FFFFFF"/>
                      </a:gs>
                    </a:gsLst>
                    <a:lin ang="5400000" scaled="0"/>
                  </a:gradFill>
                </a:rPr>
                <a:t>()</a:t>
              </a:r>
              <a:endParaRPr lang="en-US" sz="2800" dirty="0">
                <a:gradFill>
                  <a:gsLst>
                    <a:gs pos="0">
                      <a:srgbClr val="FFFFFF"/>
                    </a:gs>
                    <a:gs pos="100000">
                      <a:srgbClr val="FFFFFF"/>
                    </a:gs>
                  </a:gsLst>
                  <a:lin ang="5400000" scaled="0"/>
                </a:gradFill>
              </a:endParaRPr>
            </a:p>
          </p:txBody>
        </p:sp>
        <p:sp>
          <p:nvSpPr>
            <p:cNvPr id="49" name="Rectangle 48"/>
            <p:cNvSpPr/>
            <p:nvPr>
              <p:custDataLst>
                <p:tags r:id="rId16"/>
              </p:custDataLst>
            </p:nvPr>
          </p:nvSpPr>
          <p:spPr bwMode="auto">
            <a:xfrm>
              <a:off x="5608612" y="3393360"/>
              <a:ext cx="3647480" cy="10445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TextBox 49"/>
            <p:cNvSpPr txBox="1"/>
            <p:nvPr>
              <p:custDataLst>
                <p:tags r:id="rId17"/>
              </p:custDataLst>
            </p:nvPr>
          </p:nvSpPr>
          <p:spPr>
            <a:xfrm>
              <a:off x="7139103"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3</a:t>
              </a:r>
            </a:p>
          </p:txBody>
        </p:sp>
        <p:sp>
          <p:nvSpPr>
            <p:cNvPr id="51" name="Right Triangle 50"/>
            <p:cNvSpPr/>
            <p:nvPr>
              <p:custDataLst>
                <p:tags r:id="rId18"/>
              </p:custDataLst>
            </p:nvPr>
          </p:nvSpPr>
          <p:spPr bwMode="auto">
            <a:xfrm rot="10800000" flipV="1">
              <a:off x="7499625" y="2743672"/>
              <a:ext cx="451948" cy="649688"/>
            </a:xfrm>
            <a:prstGeom prst="rtTriangle">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2" name="Group 51"/>
          <p:cNvGrpSpPr/>
          <p:nvPr/>
        </p:nvGrpSpPr>
        <p:grpSpPr>
          <a:xfrm>
            <a:off x="1079467" y="3393360"/>
            <a:ext cx="4609821" cy="2428234"/>
            <a:chOff x="1079467" y="3393360"/>
            <a:chExt cx="4609821" cy="2428234"/>
          </a:xfrm>
        </p:grpSpPr>
        <p:sp>
          <p:nvSpPr>
            <p:cNvPr id="53" name="Rectangle 52"/>
            <p:cNvSpPr/>
            <p:nvPr>
              <p:custDataLst>
                <p:tags r:id="rId9"/>
              </p:custDataLst>
            </p:nvPr>
          </p:nvSpPr>
          <p:spPr bwMode="auto">
            <a:xfrm>
              <a:off x="3024887" y="3393360"/>
              <a:ext cx="2511649" cy="1044516"/>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4" name="TextBox 53"/>
            <p:cNvSpPr txBox="1"/>
            <p:nvPr>
              <p:custDataLst>
                <p:tags r:id="rId10"/>
              </p:custDataLst>
            </p:nvPr>
          </p:nvSpPr>
          <p:spPr>
            <a:xfrm>
              <a:off x="3987464"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2</a:t>
              </a:r>
            </a:p>
          </p:txBody>
        </p:sp>
        <p:sp>
          <p:nvSpPr>
            <p:cNvPr id="55" name="TextBox 54"/>
            <p:cNvSpPr txBox="1"/>
            <p:nvPr>
              <p:custDataLst>
                <p:tags r:id="rId11"/>
              </p:custDataLst>
            </p:nvPr>
          </p:nvSpPr>
          <p:spPr>
            <a:xfrm>
              <a:off x="1079467" y="5202222"/>
              <a:ext cx="4609821" cy="619372"/>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56" name="TextBox 55"/>
            <p:cNvSpPr txBox="1"/>
            <p:nvPr>
              <p:custDataLst>
                <p:tags r:id="rId12"/>
              </p:custDataLst>
            </p:nvPr>
          </p:nvSpPr>
          <p:spPr>
            <a:xfrm>
              <a:off x="1396328" y="5240667"/>
              <a:ext cx="3976097" cy="525076"/>
            </a:xfrm>
            <a:prstGeom prst="rect">
              <a:avLst/>
            </a:prstGeom>
            <a:noFill/>
          </p:spPr>
          <p:txBody>
            <a:bodyPr wrap="square" lIns="93278" tIns="46639" rIns="93278" bIns="46639" rtlCol="0">
              <a:spAutoFit/>
            </a:bodyPr>
            <a:lstStyle/>
            <a:p>
              <a:pPr algn="ctr">
                <a:buSzPct val="90000"/>
              </a:pPr>
              <a:r>
                <a:rPr lang="pl-PL" sz="2800" dirty="0" err="1" smtClean="0">
                  <a:gradFill>
                    <a:gsLst>
                      <a:gs pos="0">
                        <a:srgbClr val="FFFFFF"/>
                      </a:gs>
                      <a:gs pos="100000">
                        <a:srgbClr val="FFFFFF"/>
                      </a:gs>
                    </a:gsLst>
                    <a:lin ang="5400000" scaled="0"/>
                  </a:gradFill>
                </a:rPr>
                <a:t>AppPasswordGet</a:t>
              </a:r>
              <a:r>
                <a:rPr lang="pl-PL" sz="2800" dirty="0" smtClean="0">
                  <a:gradFill>
                    <a:gsLst>
                      <a:gs pos="0">
                        <a:srgbClr val="FFFFFF"/>
                      </a:gs>
                      <a:gs pos="100000">
                        <a:srgbClr val="FFFFFF"/>
                      </a:gs>
                    </a:gsLst>
                    <a:lin ang="5400000" scaled="0"/>
                  </a:gradFill>
                </a:rPr>
                <a:t>()</a:t>
              </a:r>
              <a:endParaRPr lang="en-US" sz="2800" dirty="0">
                <a:gradFill>
                  <a:gsLst>
                    <a:gs pos="0">
                      <a:srgbClr val="FFFFFF"/>
                    </a:gs>
                    <a:gs pos="100000">
                      <a:srgbClr val="FFFFFF"/>
                    </a:gs>
                  </a:gsLst>
                  <a:lin ang="5400000" scaled="0"/>
                </a:gradFill>
              </a:endParaRPr>
            </a:p>
          </p:txBody>
        </p:sp>
        <p:sp>
          <p:nvSpPr>
            <p:cNvPr id="57" name="Right Triangle 56"/>
            <p:cNvSpPr/>
            <p:nvPr>
              <p:custDataLst>
                <p:tags r:id="rId13"/>
              </p:custDataLst>
            </p:nvPr>
          </p:nvSpPr>
          <p:spPr bwMode="auto">
            <a:xfrm flipV="1">
              <a:off x="3987462" y="4437876"/>
              <a:ext cx="451948" cy="649688"/>
            </a:xfrm>
            <a:prstGeom prst="rtTriangle">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8" name="Group 57"/>
          <p:cNvGrpSpPr/>
          <p:nvPr/>
        </p:nvGrpSpPr>
        <p:grpSpPr>
          <a:xfrm>
            <a:off x="6753911" y="3393360"/>
            <a:ext cx="4609821" cy="2428234"/>
            <a:chOff x="6753911" y="3393360"/>
            <a:chExt cx="4609821" cy="2428234"/>
          </a:xfrm>
        </p:grpSpPr>
        <p:sp>
          <p:nvSpPr>
            <p:cNvPr id="59" name="Rectangle 58"/>
            <p:cNvSpPr/>
            <p:nvPr>
              <p:custDataLst>
                <p:tags r:id="rId4"/>
              </p:custDataLst>
            </p:nvPr>
          </p:nvSpPr>
          <p:spPr bwMode="auto">
            <a:xfrm>
              <a:off x="9328166" y="3393360"/>
              <a:ext cx="1494841" cy="10445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sz="2200"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TextBox 59"/>
            <p:cNvSpPr txBox="1"/>
            <p:nvPr>
              <p:custDataLst>
                <p:tags r:id="rId5"/>
              </p:custDataLst>
            </p:nvPr>
          </p:nvSpPr>
          <p:spPr>
            <a:xfrm>
              <a:off x="9782338" y="3542397"/>
              <a:ext cx="586498" cy="742376"/>
            </a:xfrm>
            <a:prstGeom prst="rect">
              <a:avLst/>
            </a:prstGeom>
            <a:noFill/>
          </p:spPr>
          <p:txBody>
            <a:bodyPr wrap="square" lIns="93278" tIns="93278" rIns="93278" bIns="93278" rtlCol="0">
              <a:spAutoFit/>
            </a:bodyPr>
            <a:lstStyle/>
            <a:p>
              <a:pPr algn="ctr">
                <a:buSzPct val="90000"/>
              </a:pPr>
              <a:r>
                <a:rPr lang="en-US" sz="3600" dirty="0">
                  <a:gradFill>
                    <a:gsLst>
                      <a:gs pos="0">
                        <a:srgbClr val="FFFFFF"/>
                      </a:gs>
                      <a:gs pos="100000">
                        <a:srgbClr val="FFFFFF"/>
                      </a:gs>
                    </a:gsLst>
                    <a:lin ang="5400000" scaled="0"/>
                  </a:gradFill>
                </a:rPr>
                <a:t>4</a:t>
              </a:r>
            </a:p>
          </p:txBody>
        </p:sp>
        <p:sp>
          <p:nvSpPr>
            <p:cNvPr id="61" name="TextBox 60"/>
            <p:cNvSpPr txBox="1"/>
            <p:nvPr>
              <p:custDataLst>
                <p:tags r:id="rId6"/>
              </p:custDataLst>
            </p:nvPr>
          </p:nvSpPr>
          <p:spPr>
            <a:xfrm>
              <a:off x="6753911" y="5202222"/>
              <a:ext cx="4609821" cy="61937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defPPr>
                <a:defRPr lang="en-US"/>
              </a:defPPr>
              <a:lvl1pPr algn="ctr" defTabSz="914099">
                <a:defRPr sz="2200">
                  <a:solidFill>
                    <a:schemeClr val="tx1">
                      <a:lumMod val="20000"/>
                      <a:lumOff val="80000"/>
                      <a:alpha val="99000"/>
                    </a:schemeClr>
                  </a:solidFill>
                  <a:latin typeface="Segoe UI" pitchFamily="34" charset="0"/>
                  <a:ea typeface="Segoe UI" pitchFamily="34" charset="0"/>
                  <a:cs typeface="Segoe UI" pitchFamily="34" charset="0"/>
                </a:defRPr>
              </a:lvl1pPr>
            </a:lstStyle>
            <a:p>
              <a:endParaRPr lang="en-US" sz="1800" dirty="0">
                <a:ln>
                  <a:solidFill>
                    <a:schemeClr val="tx1">
                      <a:alpha val="99000"/>
                    </a:schemeClr>
                  </a:solidFill>
                </a:ln>
                <a:gradFill>
                  <a:gsLst>
                    <a:gs pos="0">
                      <a:srgbClr val="FFFFFF"/>
                    </a:gs>
                    <a:gs pos="100000">
                      <a:srgbClr val="FFFFFF"/>
                    </a:gs>
                  </a:gsLst>
                  <a:lin ang="5400000" scaled="0"/>
                </a:gradFill>
              </a:endParaRPr>
            </a:p>
          </p:txBody>
        </p:sp>
        <p:sp>
          <p:nvSpPr>
            <p:cNvPr id="62" name="TextBox 61"/>
            <p:cNvSpPr txBox="1"/>
            <p:nvPr>
              <p:custDataLst>
                <p:tags r:id="rId7"/>
              </p:custDataLst>
            </p:nvPr>
          </p:nvSpPr>
          <p:spPr>
            <a:xfrm>
              <a:off x="7070772" y="5247182"/>
              <a:ext cx="3976097" cy="525076"/>
            </a:xfrm>
            <a:prstGeom prst="rect">
              <a:avLst/>
            </a:prstGeom>
            <a:noFill/>
          </p:spPr>
          <p:txBody>
            <a:bodyPr wrap="square" lIns="93278" tIns="46639" rIns="93278" bIns="46639" rtlCol="0">
              <a:spAutoFit/>
            </a:bodyPr>
            <a:lstStyle/>
            <a:p>
              <a:pPr algn="ctr">
                <a:buSzPct val="90000"/>
              </a:pPr>
              <a:r>
                <a:rPr lang="en-US" sz="2800" dirty="0">
                  <a:gradFill>
                    <a:gsLst>
                      <a:gs pos="0">
                        <a:srgbClr val="FFFFFF"/>
                      </a:gs>
                      <a:gs pos="100000">
                        <a:srgbClr val="FFFFFF"/>
                      </a:gs>
                    </a:gsLst>
                    <a:lin ang="5400000" scaled="0"/>
                  </a:gradFill>
                </a:rPr>
                <a:t>Summary </a:t>
              </a:r>
            </a:p>
          </p:txBody>
        </p:sp>
        <p:sp>
          <p:nvSpPr>
            <p:cNvPr id="63" name="Right Triangle 62"/>
            <p:cNvSpPr/>
            <p:nvPr>
              <p:custDataLst>
                <p:tags r:id="rId8"/>
              </p:custDataLst>
            </p:nvPr>
          </p:nvSpPr>
          <p:spPr bwMode="auto">
            <a:xfrm flipV="1">
              <a:off x="9924515" y="4437876"/>
              <a:ext cx="451948" cy="649688"/>
            </a:xfrm>
            <a:prstGeom prst="rtTriangle">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prstTxWarp prst="textNoShape">
                <a:avLst/>
              </a:prstTxWarp>
            </a:bodyPr>
            <a:lstStyle/>
            <a:p>
              <a:pPr algn="ctr" defTabSz="932472"/>
              <a:endParaRPr lang="en-US" dirty="0">
                <a:ln>
                  <a:solidFill>
                    <a:schemeClr val="tx1">
                      <a:alpha val="99000"/>
                    </a:schemeClr>
                  </a:solidFill>
                </a:ln>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77571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81Dk6V8yBEmpOLfqtV.EW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dR4MJLBJcEmpTQzLMW7Ge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czhUYvxeHEmY.tZqrwxzG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8cCZfLqg10uJh8IQOkDHd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cJa8EsIGRkOt8Ya7MAf2M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lHr3aY.kl0qcuZEZMQjHy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LyWaB43YwUyXdB3ajNlXv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MHikipfBw0m3MUMqGjmx9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gTgzQEFyBEOGPUcHC3FIr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Y0UFq_oEkkq.DMAGlv.zD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tMRtWVJRx0SIHmphtIKge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1_d5ddZ.oU6hNrLxefKx0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9eEYE2mSZkeUoSUJrGuQ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7cz2sUYl063FwExDpts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VGxxlf2HwEKeorpe9yUmP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kokYrgWb0Ui5LjmOTgxLw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4zrwiPqZE6ja3old0BYe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Zq8a17j8LkaZhidCgmz47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VUZxh6xR3kK966M.Tgfa.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bMz.w3lvk.y6G9f025tP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ebH9hOHWukmtvzoioE0cU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U2aQCVmr50e9LYemgMn9e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OOtxd0CpaEmEIlAnkrRwA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zcW3ZCJkkC_YBJxyfTM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t6rvPEJhkkiU9aCQ5.Ppv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heme/theme1.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5929</TotalTime>
  <Words>2872</Words>
  <Application>Microsoft Office PowerPoint</Application>
  <PresentationFormat>Custom</PresentationFormat>
  <Paragraphs>283</Paragraphs>
  <Slides>35</Slides>
  <Notes>28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Consolas</vt:lpstr>
      <vt:lpstr>Wingdings</vt:lpstr>
      <vt:lpstr>Arial</vt:lpstr>
      <vt:lpstr>Segoe UI Semibold</vt:lpstr>
      <vt:lpstr>Segoe UI Light</vt:lpstr>
      <vt:lpstr>Segoe UI</vt:lpstr>
      <vt:lpstr>TechEd 2013 Speaker PPT Template</vt:lpstr>
      <vt:lpstr>think-cell Slide</vt:lpstr>
      <vt:lpstr>PowerPoint Presentation</vt:lpstr>
      <vt:lpstr>Adventures in Underland: What Passwords Do When No One Is Watching </vt:lpstr>
      <vt:lpstr>Agenda</vt:lpstr>
      <vt:lpstr>The Longest  Password ’Ever’</vt:lpstr>
      <vt:lpstr>How often do you share your password with others?</vt:lpstr>
      <vt:lpstr>90 percent of user-generated passwords at risk of being compromised in 2013</vt:lpstr>
      <vt:lpstr>Conclusions</vt:lpstr>
      <vt:lpstr>Demo: Introduction</vt:lpstr>
      <vt:lpstr>Agenda</vt:lpstr>
      <vt:lpstr>Chasing the obvious: NTDS.DIT, SAM</vt:lpstr>
      <vt:lpstr>CPAU: Information</vt:lpstr>
      <vt:lpstr>CPAU: Getting the Password</vt:lpstr>
      <vt:lpstr>CPAU: Waiting for the reaction</vt:lpstr>
      <vt:lpstr>Demo: CPAU</vt:lpstr>
      <vt:lpstr>Agenda</vt:lpstr>
      <vt:lpstr>Data Protection API</vt:lpstr>
      <vt:lpstr>Demo: DPAPI</vt:lpstr>
      <vt:lpstr>Demo: DPAPI</vt:lpstr>
      <vt:lpstr>Application Pools</vt:lpstr>
      <vt:lpstr>Demo: Application Pools</vt:lpstr>
      <vt:lpstr>Demo: Application Pools</vt:lpstr>
      <vt:lpstr>Services</vt:lpstr>
      <vt:lpstr>Demo: Services</vt:lpstr>
      <vt:lpstr>Scheduled Tasks</vt:lpstr>
      <vt:lpstr>Demo: Scheduled Tasks</vt:lpstr>
      <vt:lpstr>Memory Dumps: For ’troubleshooting’</vt:lpstr>
      <vt:lpstr>Demo: Memory dumps</vt:lpstr>
      <vt:lpstr>Dirty Games: Remotely</vt:lpstr>
      <vt:lpstr>Demo: Debugging over Network</vt:lpstr>
      <vt:lpstr>Agenda</vt:lpstr>
      <vt:lpstr>Summary: Man-In-The-Middle</vt:lpstr>
      <vt:lpstr>Trustworthy Computing Resources</vt:lpstr>
      <vt:lpstr>Resources</vt:lpstr>
      <vt:lpstr>Evaluate this session</vt:lpstr>
      <vt:lpstr>PowerPoint Presentation</vt:lpstr>
    </vt:vector>
  </TitlesOfParts>
  <Manager>&lt;Comms manager/speech writer&gt;</Manager>
  <Company>CQURE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ATC-B301: Adventures in Underland: What Passwords Do When No One Is Watching</dc:title>
  <dc:subject>TechEd 2013</dc:subject>
  <dc:creator>Paula Januszkiewicz</dc:creator>
  <cp:keywords>TechEd 2013</cp:keywords>
  <dc:description>Template by: Jordan Cayabyab, Artitudes Design, Inc.
ATC-B301: Adventures in Underland: What Passwords Do When No One Is Watching 
Author: Paula Januszkiewicz
Formatting by: Priscila Mandryk, Silver Fox Productions, Inc.
Audience Type: Internal/External</dc:description>
  <cp:lastModifiedBy>Shows</cp:lastModifiedBy>
  <cp:revision>80</cp:revision>
  <dcterms:created xsi:type="dcterms:W3CDTF">2013-05-13T13:49:17Z</dcterms:created>
  <dcterms:modified xsi:type="dcterms:W3CDTF">2013-06-23T09:46:20Z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