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28"/>
  </p:notesMasterIdLst>
  <p:handoutMasterIdLst>
    <p:handoutMasterId r:id="rId29"/>
  </p:handoutMasterIdLst>
  <p:sldIdLst>
    <p:sldId id="1135" r:id="rId5"/>
    <p:sldId id="1151" r:id="rId6"/>
    <p:sldId id="1162" r:id="rId7"/>
    <p:sldId id="1173" r:id="rId8"/>
    <p:sldId id="1167" r:id="rId9"/>
    <p:sldId id="1138" r:id="rId10"/>
    <p:sldId id="1158" r:id="rId11"/>
    <p:sldId id="1184" r:id="rId12"/>
    <p:sldId id="1176" r:id="rId13"/>
    <p:sldId id="1177" r:id="rId14"/>
    <p:sldId id="1178" r:id="rId15"/>
    <p:sldId id="1175" r:id="rId16"/>
    <p:sldId id="1183" r:id="rId17"/>
    <p:sldId id="1185" r:id="rId18"/>
    <p:sldId id="1189" r:id="rId19"/>
    <p:sldId id="1186" r:id="rId20"/>
    <p:sldId id="1187" r:id="rId21"/>
    <p:sldId id="1188" r:id="rId22"/>
    <p:sldId id="1190" r:id="rId23"/>
    <p:sldId id="1192" r:id="rId24"/>
    <p:sldId id="1195" r:id="rId25"/>
    <p:sldId id="1193" r:id="rId26"/>
    <p:sldId id="1194" r:id="rId27"/>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151"/>
            <p14:sldId id="1162"/>
            <p14:sldId id="1173"/>
            <p14:sldId id="1167"/>
            <p14:sldId id="1138"/>
            <p14:sldId id="1158"/>
            <p14:sldId id="1184"/>
            <p14:sldId id="1176"/>
            <p14:sldId id="1177"/>
            <p14:sldId id="1178"/>
            <p14:sldId id="1175"/>
            <p14:sldId id="1183"/>
            <p14:sldId id="1185"/>
            <p14:sldId id="1189"/>
            <p14:sldId id="1186"/>
            <p14:sldId id="1187"/>
            <p14:sldId id="1188"/>
            <p14:sldId id="1190"/>
            <p14:sldId id="1192"/>
            <p14:sldId id="1195"/>
            <p14:sldId id="1193"/>
            <p14:sldId id="1194"/>
          </p14:sldIdLst>
        </p14:section>
        <p14:section name="Special content" id="{6925D2A1-AD53-4951-AB34-79DFA02CD6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58" autoAdjust="0"/>
    <p:restoredTop sz="96305" autoAdjust="0"/>
  </p:normalViewPr>
  <p:slideViewPr>
    <p:cSldViewPr snapToGrid="0">
      <p:cViewPr varScale="1">
        <p:scale>
          <a:sx n="111" d="100"/>
          <a:sy n="111" d="100"/>
        </p:scale>
        <p:origin x="390" y="96"/>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snapToGrid="0" showGuides="1">
      <p:cViewPr>
        <p:scale>
          <a:sx n="41" d="100"/>
          <a:sy n="41" d="100"/>
        </p:scale>
        <p:origin x="-3792" y="-84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6/23/2013 11:45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6/23/2013 11:42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6/23/2013 11:42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11</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6/23/2013 11:45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018023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13</a:t>
            </a:fld>
            <a:endParaRPr lang="en-US" dirty="0"/>
          </a:p>
        </p:txBody>
      </p:sp>
      <p:sp>
        <p:nvSpPr>
          <p:cNvPr id="10" name="Date Placeholder 9"/>
          <p:cNvSpPr>
            <a:spLocks noGrp="1"/>
          </p:cNvSpPr>
          <p:nvPr>
            <p:ph type="dt" idx="13"/>
          </p:nvPr>
        </p:nvSpPr>
        <p:spPr/>
        <p:txBody>
          <a:bodyPr/>
          <a:lstStyle/>
          <a:p>
            <a:fld id="{495562DE-B93B-4FA5-ACB5-9EF3421E072B}" type="datetime8">
              <a:rPr lang="en-US" smtClean="0"/>
              <a:t>6/23/2013 11:45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189240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14</a:t>
            </a:fld>
            <a:endParaRPr lang="en-US" dirty="0"/>
          </a:p>
        </p:txBody>
      </p:sp>
      <p:sp>
        <p:nvSpPr>
          <p:cNvPr id="10" name="Date Placeholder 9"/>
          <p:cNvSpPr>
            <a:spLocks noGrp="1"/>
          </p:cNvSpPr>
          <p:nvPr>
            <p:ph type="dt" idx="13"/>
          </p:nvPr>
        </p:nvSpPr>
        <p:spPr/>
        <p:txBody>
          <a:bodyPr/>
          <a:lstStyle/>
          <a:p>
            <a:fld id="{495562DE-B93B-4FA5-ACB5-9EF3421E072B}" type="datetime8">
              <a:rPr lang="en-US" smtClean="0"/>
              <a:t>6/23/2013 11:45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888729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15</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6/23/2013 11:45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658955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16</a:t>
            </a:fld>
            <a:endParaRPr lang="en-US" dirty="0"/>
          </a:p>
        </p:txBody>
      </p:sp>
      <p:sp>
        <p:nvSpPr>
          <p:cNvPr id="10" name="Date Placeholder 9"/>
          <p:cNvSpPr>
            <a:spLocks noGrp="1"/>
          </p:cNvSpPr>
          <p:nvPr>
            <p:ph type="dt" idx="13"/>
          </p:nvPr>
        </p:nvSpPr>
        <p:spPr/>
        <p:txBody>
          <a:bodyPr/>
          <a:lstStyle/>
          <a:p>
            <a:fld id="{495562DE-B93B-4FA5-ACB5-9EF3421E072B}" type="datetime8">
              <a:rPr lang="en-US" smtClean="0"/>
              <a:t>6/23/2013 11:45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4260392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17</a:t>
            </a:fld>
            <a:endParaRPr lang="en-US" dirty="0"/>
          </a:p>
        </p:txBody>
      </p:sp>
      <p:sp>
        <p:nvSpPr>
          <p:cNvPr id="10" name="Date Placeholder 9"/>
          <p:cNvSpPr>
            <a:spLocks noGrp="1"/>
          </p:cNvSpPr>
          <p:nvPr>
            <p:ph type="dt" idx="13"/>
          </p:nvPr>
        </p:nvSpPr>
        <p:spPr/>
        <p:txBody>
          <a:bodyPr/>
          <a:lstStyle/>
          <a:p>
            <a:fld id="{495562DE-B93B-4FA5-ACB5-9EF3421E072B}" type="datetime8">
              <a:rPr lang="en-US" smtClean="0"/>
              <a:t>6/23/2013 11:45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520062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18</a:t>
            </a:fld>
            <a:endParaRPr lang="en-US" dirty="0"/>
          </a:p>
        </p:txBody>
      </p:sp>
      <p:sp>
        <p:nvSpPr>
          <p:cNvPr id="10" name="Date Placeholder 9"/>
          <p:cNvSpPr>
            <a:spLocks noGrp="1"/>
          </p:cNvSpPr>
          <p:nvPr>
            <p:ph type="dt" idx="13"/>
          </p:nvPr>
        </p:nvSpPr>
        <p:spPr/>
        <p:txBody>
          <a:bodyPr/>
          <a:lstStyle/>
          <a:p>
            <a:fld id="{495562DE-B93B-4FA5-ACB5-9EF3421E072B}" type="datetime8">
              <a:rPr lang="en-US" smtClean="0"/>
              <a:t>6/23/2013 11:45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574507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19</a:t>
            </a:fld>
            <a:endParaRPr lang="en-US" dirty="0"/>
          </a:p>
        </p:txBody>
      </p:sp>
      <p:sp>
        <p:nvSpPr>
          <p:cNvPr id="10" name="Date Placeholder 9"/>
          <p:cNvSpPr>
            <a:spLocks noGrp="1"/>
          </p:cNvSpPr>
          <p:nvPr>
            <p:ph type="dt" idx="13"/>
          </p:nvPr>
        </p:nvSpPr>
        <p:spPr/>
        <p:txBody>
          <a:bodyPr/>
          <a:lstStyle/>
          <a:p>
            <a:fld id="{495562DE-B93B-4FA5-ACB5-9EF3421E072B}" type="datetime8">
              <a:rPr lang="en-US" smtClean="0"/>
              <a:t>6/23/2013 11:45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7842860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20</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6/23/2013 11:45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488805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B263312-38AA-4E1E-B2B5-0F8F122B24FE}" type="slidenum">
              <a:rPr lang="en-US" smtClean="0"/>
              <a:pPr/>
              <a:t>21</a:t>
            </a:fld>
            <a:endParaRPr lang="en-US" dirty="0"/>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endParaRPr lang="en-US"/>
          </a:p>
        </p:txBody>
      </p:sp>
      <p:sp>
        <p:nvSpPr>
          <p:cNvPr id="16" name="Date Placeholder 15"/>
          <p:cNvSpPr>
            <a:spLocks noGrp="1"/>
          </p:cNvSpPr>
          <p:nvPr>
            <p:ph type="dt" idx="13"/>
          </p:nvPr>
        </p:nvSpPr>
        <p:spPr/>
        <p:txBody>
          <a:bodyPr/>
          <a:lstStyle/>
          <a:p>
            <a:fld id="{E976D732-92A1-4639-A0E1-31571E261172}" type="datetime8">
              <a:rPr lang="en-US" smtClean="0"/>
              <a:t>6/23/2013 11:45 AM</a:t>
            </a:fld>
            <a:endParaRPr lang="en-US" dirty="0"/>
          </a:p>
        </p:txBody>
      </p:sp>
      <p:sp>
        <p:nvSpPr>
          <p:cNvPr id="17" name="Footer Placeholder 16"/>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8" name="Header Placeholder 17"/>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65737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6/23/2013 11:42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5078816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6/23/2013 11:45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4426706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23</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6/23/2013 11:45 AM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983304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B263312-38AA-4E1E-B2B5-0F8F122B24FE}" type="slidenum">
              <a:rPr lang="en-US" smtClean="0"/>
              <a:pPr/>
              <a:t>3</a:t>
            </a:fld>
            <a:endParaRPr lang="en-US" dirty="0"/>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endParaRPr lang="en-US"/>
          </a:p>
        </p:txBody>
      </p:sp>
      <p:sp>
        <p:nvSpPr>
          <p:cNvPr id="16" name="Date Placeholder 15"/>
          <p:cNvSpPr>
            <a:spLocks noGrp="1"/>
          </p:cNvSpPr>
          <p:nvPr>
            <p:ph type="dt" idx="13"/>
          </p:nvPr>
        </p:nvSpPr>
        <p:spPr/>
        <p:txBody>
          <a:bodyPr/>
          <a:lstStyle/>
          <a:p>
            <a:fld id="{E976D732-92A1-4639-A0E1-31571E261172}" type="datetime8">
              <a:rPr lang="en-US" smtClean="0"/>
              <a:t>6/23/2013 11:42 AM</a:t>
            </a:fld>
            <a:endParaRPr lang="en-US" dirty="0"/>
          </a:p>
        </p:txBody>
      </p:sp>
      <p:sp>
        <p:nvSpPr>
          <p:cNvPr id="17" name="Footer Placeholder 16"/>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8" name="Header Placeholder 17"/>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007664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4</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6/23/2013 11:42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093261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B263312-38AA-4E1E-B2B5-0F8F122B24FE}" type="slidenum">
              <a:rPr lang="en-US" smtClean="0"/>
              <a:pPr/>
              <a:t>5</a:t>
            </a:fld>
            <a:endParaRPr lang="en-US" dirty="0"/>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endParaRPr lang="en-US"/>
          </a:p>
        </p:txBody>
      </p:sp>
      <p:sp>
        <p:nvSpPr>
          <p:cNvPr id="16" name="Date Placeholder 15"/>
          <p:cNvSpPr>
            <a:spLocks noGrp="1"/>
          </p:cNvSpPr>
          <p:nvPr>
            <p:ph type="dt" idx="13"/>
          </p:nvPr>
        </p:nvSpPr>
        <p:spPr/>
        <p:txBody>
          <a:bodyPr/>
          <a:lstStyle/>
          <a:p>
            <a:fld id="{E976D732-92A1-4639-A0E1-31571E261172}" type="datetime8">
              <a:rPr lang="en-US" smtClean="0"/>
              <a:t>6/23/2013 11:42 AM</a:t>
            </a:fld>
            <a:endParaRPr lang="en-US" dirty="0"/>
          </a:p>
        </p:txBody>
      </p:sp>
      <p:sp>
        <p:nvSpPr>
          <p:cNvPr id="17" name="Footer Placeholder 16"/>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8" name="Header Placeholder 17"/>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813301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6</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6/23/2013 11:45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839611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7</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6/23/2013 11:45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227058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8</a:t>
            </a:fld>
            <a:endParaRPr lang="en-US" dirty="0"/>
          </a:p>
        </p:txBody>
      </p:sp>
      <p:sp>
        <p:nvSpPr>
          <p:cNvPr id="10" name="Date Placeholder 9"/>
          <p:cNvSpPr>
            <a:spLocks noGrp="1"/>
          </p:cNvSpPr>
          <p:nvPr>
            <p:ph type="dt" idx="13"/>
          </p:nvPr>
        </p:nvSpPr>
        <p:spPr/>
        <p:txBody>
          <a:bodyPr/>
          <a:lstStyle/>
          <a:p>
            <a:fld id="{495562DE-B93B-4FA5-ACB5-9EF3421E072B}" type="datetime8">
              <a:rPr lang="en-US" smtClean="0"/>
              <a:t>6/23/2013 11:45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852702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10</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6/23/2013 11:45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4154501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hyperlink" Target="http://blogs.technet.com/b/microsoft_blog/archive/2012/07/02/microsoft-names-defendants-in-zeus-botnets-case-provides-new-evidence-to-fbi.aspx"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hyperlink" Target="https://zeustracker.abuse.ch/" TargetMode="External"/><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hyperlink" Target="https://spyeyetracker.abuse.ch/"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6.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a:t>IRC </a:t>
            </a:r>
            <a:r>
              <a:rPr lang="en-US" dirty="0" smtClean="0"/>
              <a:t>Botnet</a:t>
            </a:r>
          </a:p>
          <a:p>
            <a:endParaRPr lang="en-US" dirty="0" smtClean="0"/>
          </a:p>
          <a:p>
            <a:r>
              <a:rPr lang="en-US" dirty="0" smtClean="0"/>
              <a:t>Waiting orders </a:t>
            </a:r>
            <a:r>
              <a:rPr lang="en-US" dirty="0" smtClean="0">
                <a:sym typeface="Wingdings" panose="05000000000000000000" pitchFamily="2" charset="2"/>
              </a:rPr>
              <a:t></a:t>
            </a:r>
            <a:endParaRPr lang="el-GR" dirty="0"/>
          </a:p>
        </p:txBody>
      </p:sp>
    </p:spTree>
    <p:extLst>
      <p:ext uri="{BB962C8B-B14F-4D97-AF65-F5344CB8AC3E}">
        <p14:creationId xmlns:p14="http://schemas.microsoft.com/office/powerpoint/2010/main" val="372309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a:t>You got mail </a:t>
            </a:r>
            <a:r>
              <a:rPr lang="en-US" dirty="0" smtClean="0"/>
              <a:t>!</a:t>
            </a:r>
          </a:p>
          <a:p>
            <a:endParaRPr lang="en-US" dirty="0"/>
          </a:p>
          <a:p>
            <a:r>
              <a:rPr lang="en-US" dirty="0" err="1" smtClean="0"/>
              <a:t>Emmm</a:t>
            </a:r>
            <a:r>
              <a:rPr lang="en-US" dirty="0" smtClean="0"/>
              <a:t>, spam?</a:t>
            </a:r>
            <a:endParaRPr lang="el-GR" dirty="0"/>
          </a:p>
        </p:txBody>
      </p:sp>
    </p:spTree>
    <p:extLst>
      <p:ext uri="{BB962C8B-B14F-4D97-AF65-F5344CB8AC3E}">
        <p14:creationId xmlns:p14="http://schemas.microsoft.com/office/powerpoint/2010/main" val="25081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274320" y="296897"/>
            <a:ext cx="11889564" cy="917575"/>
          </a:xfrm>
        </p:spPr>
        <p:txBody>
          <a:bodyPr/>
          <a:lstStyle/>
          <a:p>
            <a:r>
              <a:rPr lang="en-US" dirty="0" smtClean="0"/>
              <a:t>Further analysis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807" y="1236506"/>
            <a:ext cx="11220590" cy="5420757"/>
          </a:xfrm>
          <a:prstGeom prst="rect">
            <a:avLst/>
          </a:prstGeom>
        </p:spPr>
      </p:pic>
    </p:spTree>
    <p:extLst>
      <p:ext uri="{BB962C8B-B14F-4D97-AF65-F5344CB8AC3E}">
        <p14:creationId xmlns:p14="http://schemas.microsoft.com/office/powerpoint/2010/main" val="59719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0"/>
          </p:nvPr>
        </p:nvSpPr>
        <p:spPr>
          <a:xfrm>
            <a:off x="519112" y="1890727"/>
            <a:ext cx="11149013" cy="3693319"/>
          </a:xfrm>
        </p:spPr>
        <p:txBody>
          <a:bodyPr>
            <a:normAutofit lnSpcReduction="10000"/>
          </a:bodyPr>
          <a:lstStyle/>
          <a:p>
            <a:pPr marL="571500" indent="-571500">
              <a:buFont typeface="Arial" pitchFamily="34" charset="0"/>
              <a:buChar char="•"/>
            </a:pPr>
            <a:r>
              <a:rPr lang="en-US" dirty="0" smtClean="0"/>
              <a:t>Automated ways of exploitation and payload transfer</a:t>
            </a:r>
          </a:p>
          <a:p>
            <a:pPr marL="571500" indent="-571500">
              <a:buFont typeface="Arial" pitchFamily="34" charset="0"/>
              <a:buChar char="•"/>
            </a:pPr>
            <a:r>
              <a:rPr lang="en-US" dirty="0" smtClean="0"/>
              <a:t>Victim connects “somehow” to the kit </a:t>
            </a:r>
          </a:p>
          <a:p>
            <a:pPr marL="571500" indent="-571500">
              <a:buFont typeface="Arial" pitchFamily="34" charset="0"/>
              <a:buChar char="•"/>
            </a:pPr>
            <a:r>
              <a:rPr lang="en-US" dirty="0" smtClean="0"/>
              <a:t>Victim gets scanned for a number of vulnerabilities</a:t>
            </a:r>
          </a:p>
          <a:p>
            <a:pPr marL="571500" indent="-571500">
              <a:buFont typeface="Arial" pitchFamily="34" charset="0"/>
              <a:buChar char="•"/>
            </a:pPr>
            <a:r>
              <a:rPr lang="en-US" dirty="0" smtClean="0"/>
              <a:t>Successful exploitation equals malware infection</a:t>
            </a:r>
          </a:p>
        </p:txBody>
      </p:sp>
      <p:sp>
        <p:nvSpPr>
          <p:cNvPr id="6" name="Title 2"/>
          <p:cNvSpPr>
            <a:spLocks noGrp="1"/>
          </p:cNvSpPr>
          <p:nvPr>
            <p:ph type="title"/>
          </p:nvPr>
        </p:nvSpPr>
        <p:spPr>
          <a:xfrm>
            <a:off x="519112" y="228600"/>
            <a:ext cx="11149013" cy="1495794"/>
          </a:xfrm>
        </p:spPr>
        <p:txBody>
          <a:bodyPr/>
          <a:lstStyle/>
          <a:p>
            <a:r>
              <a:rPr lang="en-US" dirty="0" smtClean="0"/>
              <a:t>Exploitation as a Service (</a:t>
            </a:r>
            <a:r>
              <a:rPr lang="en-US" dirty="0" err="1" smtClean="0"/>
              <a:t>EaaS</a:t>
            </a:r>
            <a:r>
              <a:rPr lang="en-US" dirty="0" smtClean="0"/>
              <a:t>)</a:t>
            </a:r>
            <a:endParaRPr lang="en-US" dirty="0"/>
          </a:p>
        </p:txBody>
      </p:sp>
      <p:sp>
        <p:nvSpPr>
          <p:cNvPr id="4" name="Title 2"/>
          <p:cNvSpPr txBox="1">
            <a:spLocks/>
          </p:cNvSpPr>
          <p:nvPr/>
        </p:nvSpPr>
        <p:spPr>
          <a:xfrm>
            <a:off x="4373675" y="5750379"/>
            <a:ext cx="3439886" cy="1495794"/>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b="1" dirty="0" smtClean="0"/>
              <a:t>Exploit Kits</a:t>
            </a:r>
            <a:endParaRPr lang="en-US" b="1" dirty="0"/>
          </a:p>
        </p:txBody>
      </p:sp>
    </p:spTree>
    <p:extLst>
      <p:ext uri="{BB962C8B-B14F-4D97-AF65-F5344CB8AC3E}">
        <p14:creationId xmlns:p14="http://schemas.microsoft.com/office/powerpoint/2010/main" val="3690890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4812" y="1447799"/>
            <a:ext cx="11149013" cy="553998"/>
          </a:xfrm>
        </p:spPr>
        <p:txBody>
          <a:bodyPr>
            <a:normAutofit fontScale="85000" lnSpcReduction="20000"/>
          </a:bodyPr>
          <a:lstStyle/>
          <a:p>
            <a:r>
              <a:rPr lang="en-US" dirty="0" smtClean="0"/>
              <a:t>Amy </a:t>
            </a:r>
            <a:r>
              <a:rPr lang="en-US" dirty="0"/>
              <a:t>Winehouse</a:t>
            </a:r>
          </a:p>
        </p:txBody>
      </p:sp>
      <p:sp>
        <p:nvSpPr>
          <p:cNvPr id="3" name="Title 2"/>
          <p:cNvSpPr>
            <a:spLocks noGrp="1"/>
          </p:cNvSpPr>
          <p:nvPr>
            <p:ph type="title"/>
          </p:nvPr>
        </p:nvSpPr>
        <p:spPr>
          <a:xfrm>
            <a:off x="837982" y="365126"/>
            <a:ext cx="10512862" cy="1325563"/>
          </a:xfrm>
        </p:spPr>
        <p:txBody>
          <a:bodyPr/>
          <a:lstStyle/>
          <a:p>
            <a:r>
              <a:rPr lang="en-US" dirty="0" smtClean="0"/>
              <a:t>New ways of attracting victims</a:t>
            </a:r>
            <a:endParaRPr lang="en-US" dirty="0"/>
          </a:p>
        </p:txBody>
      </p:sp>
      <p:sp>
        <p:nvSpPr>
          <p:cNvPr id="4" name="Text Placeholder 1"/>
          <p:cNvSpPr txBox="1">
            <a:spLocks/>
          </p:cNvSpPr>
          <p:nvPr/>
        </p:nvSpPr>
        <p:spPr>
          <a:xfrm>
            <a:off x="514349" y="2138409"/>
            <a:ext cx="11149013" cy="470898"/>
          </a:xfrm>
          <a:prstGeom prst="rect">
            <a:avLst/>
          </a:prstGeom>
        </p:spPr>
        <p:txBody>
          <a:bodyPr vert="horz" lIns="0" tIns="0" rIns="0" bIns="0" rtlCol="0">
            <a:spAutoFit/>
          </a:bodyPr>
          <a:lstStyle>
            <a:lvl1pPr marL="0" marR="0" indent="0" algn="l" defTabSz="914363" rtl="0" eaLnBrk="1" fontAlgn="auto" latinLnBrk="0" hangingPunct="1">
              <a:lnSpc>
                <a:spcPct val="90000"/>
              </a:lnSpc>
              <a:spcBef>
                <a:spcPts val="2400"/>
              </a:spcBef>
              <a:spcAft>
                <a:spcPts val="0"/>
              </a:spcAft>
              <a:buClrTx/>
              <a:buSzPct val="90000"/>
              <a:buFont typeface="Arial" pitchFamily="34" charset="0"/>
              <a:buNone/>
              <a:tabLst/>
              <a:defRPr sz="4000" kern="1200" spc="-70" baseline="0">
                <a:gradFill>
                  <a:gsLst>
                    <a:gs pos="100000">
                      <a:schemeClr val="tx2"/>
                    </a:gs>
                    <a:gs pos="0">
                      <a:schemeClr val="tx2"/>
                    </a:gs>
                  </a:gsLst>
                  <a:lin ang="5400000" scaled="0"/>
                </a:gradFill>
                <a:latin typeface="+mj-lt"/>
                <a:ea typeface="+mn-ea"/>
                <a:cs typeface="+mn-cs"/>
              </a:defRPr>
            </a:lvl1pPr>
            <a:lvl2pPr marL="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000" kern="1200" spc="0" baseline="0">
                <a:gradFill>
                  <a:gsLst>
                    <a:gs pos="100000">
                      <a:schemeClr val="tx1"/>
                    </a:gs>
                    <a:gs pos="6000">
                      <a:schemeClr val="tx1"/>
                    </a:gs>
                  </a:gsLst>
                  <a:lin ang="5400000" scaled="0"/>
                </a:gradFill>
                <a:latin typeface="+mn-lt"/>
                <a:ea typeface="+mn-ea"/>
                <a:cs typeface="+mn-cs"/>
              </a:defRPr>
            </a:lvl2pPr>
            <a:lvl3pPr marL="231775"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798513" algn="l"/>
              </a:tabLst>
              <a:defRPr sz="2000" kern="1200" spc="0" baseline="0">
                <a:gradFill>
                  <a:gsLst>
                    <a:gs pos="100000">
                      <a:schemeClr val="tx1"/>
                    </a:gs>
                    <a:gs pos="6000">
                      <a:schemeClr val="tx1"/>
                    </a:gs>
                  </a:gsLst>
                  <a:lin ang="5400000" scaled="0"/>
                </a:gradFill>
                <a:latin typeface="+mn-lt"/>
                <a:ea typeface="+mn-ea"/>
                <a:cs typeface="+mn-cs"/>
              </a:defRPr>
            </a:lvl3pPr>
            <a:lvl4pPr marL="45720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000" kern="1200" spc="0" baseline="0">
                <a:gradFill>
                  <a:gsLst>
                    <a:gs pos="100000">
                      <a:schemeClr val="tx1"/>
                    </a:gs>
                    <a:gs pos="6000">
                      <a:schemeClr val="tx1"/>
                    </a:gs>
                  </a:gsLst>
                  <a:lin ang="5400000" scaled="0"/>
                </a:gradFill>
                <a:latin typeface="+mn-lt"/>
                <a:ea typeface="+mn-ea"/>
                <a:cs typeface="+mn-cs"/>
              </a:defRPr>
            </a:lvl4pPr>
            <a:lvl5pPr marL="693738"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1255713" algn="l"/>
              </a:tabLst>
              <a:defRPr sz="2000" kern="1200" spc="0" baseline="0">
                <a:gradFill>
                  <a:gsLst>
                    <a:gs pos="100000">
                      <a:schemeClr val="tx1"/>
                    </a:gs>
                    <a:gs pos="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400" spc="0" dirty="0" err="1">
                <a:gradFill>
                  <a:gsLst>
                    <a:gs pos="1250">
                      <a:schemeClr val="tx1"/>
                    </a:gs>
                    <a:gs pos="99000">
                      <a:schemeClr val="tx1"/>
                    </a:gs>
                  </a:gsLst>
                  <a:lin ang="5400000" scaled="0"/>
                </a:gradFill>
              </a:rPr>
              <a:t>Moammar</a:t>
            </a:r>
            <a:r>
              <a:rPr lang="en-US" sz="3400" spc="0" dirty="0">
                <a:gradFill>
                  <a:gsLst>
                    <a:gs pos="1250">
                      <a:schemeClr val="tx1"/>
                    </a:gs>
                    <a:gs pos="99000">
                      <a:schemeClr val="tx1"/>
                    </a:gs>
                  </a:gsLst>
                  <a:lin ang="5400000" scaled="0"/>
                </a:gradFill>
              </a:rPr>
              <a:t> Gadhafi</a:t>
            </a:r>
          </a:p>
        </p:txBody>
      </p:sp>
      <p:sp>
        <p:nvSpPr>
          <p:cNvPr id="5" name="Text Placeholder 1"/>
          <p:cNvSpPr txBox="1">
            <a:spLocks/>
          </p:cNvSpPr>
          <p:nvPr/>
        </p:nvSpPr>
        <p:spPr>
          <a:xfrm>
            <a:off x="514348" y="2890878"/>
            <a:ext cx="11149013" cy="470898"/>
          </a:xfrm>
          <a:prstGeom prst="rect">
            <a:avLst/>
          </a:prstGeom>
        </p:spPr>
        <p:txBody>
          <a:bodyPr vert="horz" lIns="0" tIns="0" rIns="0" bIns="0" rtlCol="0">
            <a:spAutoFit/>
          </a:bodyPr>
          <a:lstStyle>
            <a:lvl1pPr marL="0" marR="0" indent="0" algn="l" defTabSz="914363" rtl="0" eaLnBrk="1" fontAlgn="auto" latinLnBrk="0" hangingPunct="1">
              <a:lnSpc>
                <a:spcPct val="90000"/>
              </a:lnSpc>
              <a:spcBef>
                <a:spcPts val="2400"/>
              </a:spcBef>
              <a:spcAft>
                <a:spcPts val="0"/>
              </a:spcAft>
              <a:buClrTx/>
              <a:buSzPct val="90000"/>
              <a:buFont typeface="Arial" pitchFamily="34" charset="0"/>
              <a:buNone/>
              <a:tabLst/>
              <a:defRPr sz="4000" kern="1200" spc="-70" baseline="0">
                <a:gradFill>
                  <a:gsLst>
                    <a:gs pos="100000">
                      <a:schemeClr val="tx2"/>
                    </a:gs>
                    <a:gs pos="0">
                      <a:schemeClr val="tx2"/>
                    </a:gs>
                  </a:gsLst>
                  <a:lin ang="5400000" scaled="0"/>
                </a:gradFill>
                <a:latin typeface="+mj-lt"/>
                <a:ea typeface="+mn-ea"/>
                <a:cs typeface="+mn-cs"/>
              </a:defRPr>
            </a:lvl1pPr>
            <a:lvl2pPr marL="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000" kern="1200" spc="0" baseline="0">
                <a:gradFill>
                  <a:gsLst>
                    <a:gs pos="100000">
                      <a:schemeClr val="tx1"/>
                    </a:gs>
                    <a:gs pos="6000">
                      <a:schemeClr val="tx1"/>
                    </a:gs>
                  </a:gsLst>
                  <a:lin ang="5400000" scaled="0"/>
                </a:gradFill>
                <a:latin typeface="+mn-lt"/>
                <a:ea typeface="+mn-ea"/>
                <a:cs typeface="+mn-cs"/>
              </a:defRPr>
            </a:lvl2pPr>
            <a:lvl3pPr marL="231775"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798513" algn="l"/>
              </a:tabLst>
              <a:defRPr sz="2000" kern="1200" spc="0" baseline="0">
                <a:gradFill>
                  <a:gsLst>
                    <a:gs pos="100000">
                      <a:schemeClr val="tx1"/>
                    </a:gs>
                    <a:gs pos="6000">
                      <a:schemeClr val="tx1"/>
                    </a:gs>
                  </a:gsLst>
                  <a:lin ang="5400000" scaled="0"/>
                </a:gradFill>
                <a:latin typeface="+mn-lt"/>
                <a:ea typeface="+mn-ea"/>
                <a:cs typeface="+mn-cs"/>
              </a:defRPr>
            </a:lvl3pPr>
            <a:lvl4pPr marL="45720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000" kern="1200" spc="0" baseline="0">
                <a:gradFill>
                  <a:gsLst>
                    <a:gs pos="100000">
                      <a:schemeClr val="tx1"/>
                    </a:gs>
                    <a:gs pos="6000">
                      <a:schemeClr val="tx1"/>
                    </a:gs>
                  </a:gsLst>
                  <a:lin ang="5400000" scaled="0"/>
                </a:gradFill>
                <a:latin typeface="+mn-lt"/>
                <a:ea typeface="+mn-ea"/>
                <a:cs typeface="+mn-cs"/>
              </a:defRPr>
            </a:lvl4pPr>
            <a:lvl5pPr marL="693738"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1255713" algn="l"/>
              </a:tabLst>
              <a:defRPr sz="2000" kern="1200" spc="0" baseline="0">
                <a:gradFill>
                  <a:gsLst>
                    <a:gs pos="100000">
                      <a:schemeClr val="tx1"/>
                    </a:gs>
                    <a:gs pos="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400" spc="0" dirty="0">
                <a:gradFill>
                  <a:gsLst>
                    <a:gs pos="1250">
                      <a:schemeClr val="tx1"/>
                    </a:gs>
                    <a:gs pos="99000">
                      <a:schemeClr val="tx1"/>
                    </a:gs>
                  </a:gsLst>
                  <a:lin ang="5400000" scaled="0"/>
                </a:gradFill>
              </a:rPr>
              <a:t>Osama Bin </a:t>
            </a:r>
            <a:r>
              <a:rPr lang="en-US" sz="3400" spc="0" dirty="0" err="1">
                <a:gradFill>
                  <a:gsLst>
                    <a:gs pos="1250">
                      <a:schemeClr val="tx1"/>
                    </a:gs>
                    <a:gs pos="99000">
                      <a:schemeClr val="tx1"/>
                    </a:gs>
                  </a:gsLst>
                  <a:lin ang="5400000" scaled="0"/>
                </a:gradFill>
              </a:rPr>
              <a:t>Landen</a:t>
            </a:r>
            <a:r>
              <a:rPr lang="en-US" sz="3400" spc="0" dirty="0">
                <a:gradFill>
                  <a:gsLst>
                    <a:gs pos="1250">
                      <a:schemeClr val="tx1"/>
                    </a:gs>
                    <a:gs pos="99000">
                      <a:schemeClr val="tx1"/>
                    </a:gs>
                  </a:gsLst>
                  <a:lin ang="5400000" scaled="0"/>
                </a:gradFill>
              </a:rPr>
              <a:t> </a:t>
            </a:r>
          </a:p>
        </p:txBody>
      </p:sp>
      <p:sp>
        <p:nvSpPr>
          <p:cNvPr id="6" name="Text Placeholder 1"/>
          <p:cNvSpPr txBox="1">
            <a:spLocks/>
          </p:cNvSpPr>
          <p:nvPr/>
        </p:nvSpPr>
        <p:spPr>
          <a:xfrm>
            <a:off x="514349" y="3715564"/>
            <a:ext cx="11149013" cy="470898"/>
          </a:xfrm>
          <a:prstGeom prst="rect">
            <a:avLst/>
          </a:prstGeom>
        </p:spPr>
        <p:txBody>
          <a:bodyPr vert="horz" lIns="0" tIns="0" rIns="0" bIns="0" rtlCol="0">
            <a:spAutoFit/>
          </a:bodyPr>
          <a:lstStyle>
            <a:lvl1pPr marL="0" marR="0" indent="0" algn="l" defTabSz="914363" rtl="0" eaLnBrk="1" fontAlgn="auto" latinLnBrk="0" hangingPunct="1">
              <a:lnSpc>
                <a:spcPct val="90000"/>
              </a:lnSpc>
              <a:spcBef>
                <a:spcPts val="2400"/>
              </a:spcBef>
              <a:spcAft>
                <a:spcPts val="0"/>
              </a:spcAft>
              <a:buClrTx/>
              <a:buSzPct val="90000"/>
              <a:buFont typeface="Arial" pitchFamily="34" charset="0"/>
              <a:buNone/>
              <a:tabLst/>
              <a:defRPr sz="4000" kern="1200" spc="-70" baseline="0">
                <a:gradFill>
                  <a:gsLst>
                    <a:gs pos="100000">
                      <a:schemeClr val="tx2"/>
                    </a:gs>
                    <a:gs pos="0">
                      <a:schemeClr val="tx2"/>
                    </a:gs>
                  </a:gsLst>
                  <a:lin ang="5400000" scaled="0"/>
                </a:gradFill>
                <a:latin typeface="+mj-lt"/>
                <a:ea typeface="+mn-ea"/>
                <a:cs typeface="+mn-cs"/>
              </a:defRPr>
            </a:lvl1pPr>
            <a:lvl2pPr marL="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000" kern="1200" spc="0" baseline="0">
                <a:gradFill>
                  <a:gsLst>
                    <a:gs pos="100000">
                      <a:schemeClr val="tx1"/>
                    </a:gs>
                    <a:gs pos="6000">
                      <a:schemeClr val="tx1"/>
                    </a:gs>
                  </a:gsLst>
                  <a:lin ang="5400000" scaled="0"/>
                </a:gradFill>
                <a:latin typeface="+mn-lt"/>
                <a:ea typeface="+mn-ea"/>
                <a:cs typeface="+mn-cs"/>
              </a:defRPr>
            </a:lvl2pPr>
            <a:lvl3pPr marL="231775"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798513" algn="l"/>
              </a:tabLst>
              <a:defRPr sz="2000" kern="1200" spc="0" baseline="0">
                <a:gradFill>
                  <a:gsLst>
                    <a:gs pos="100000">
                      <a:schemeClr val="tx1"/>
                    </a:gs>
                    <a:gs pos="6000">
                      <a:schemeClr val="tx1"/>
                    </a:gs>
                  </a:gsLst>
                  <a:lin ang="5400000" scaled="0"/>
                </a:gradFill>
                <a:latin typeface="+mn-lt"/>
                <a:ea typeface="+mn-ea"/>
                <a:cs typeface="+mn-cs"/>
              </a:defRPr>
            </a:lvl3pPr>
            <a:lvl4pPr marL="45720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000" kern="1200" spc="0" baseline="0">
                <a:gradFill>
                  <a:gsLst>
                    <a:gs pos="100000">
                      <a:schemeClr val="tx1"/>
                    </a:gs>
                    <a:gs pos="6000">
                      <a:schemeClr val="tx1"/>
                    </a:gs>
                  </a:gsLst>
                  <a:lin ang="5400000" scaled="0"/>
                </a:gradFill>
                <a:latin typeface="+mn-lt"/>
                <a:ea typeface="+mn-ea"/>
                <a:cs typeface="+mn-cs"/>
              </a:defRPr>
            </a:lvl4pPr>
            <a:lvl5pPr marL="693738"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1255713" algn="l"/>
              </a:tabLst>
              <a:defRPr sz="2000" kern="1200" spc="0" baseline="0">
                <a:gradFill>
                  <a:gsLst>
                    <a:gs pos="100000">
                      <a:schemeClr val="tx1"/>
                    </a:gs>
                    <a:gs pos="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400" spc="0" dirty="0">
                <a:gradFill>
                  <a:gsLst>
                    <a:gs pos="1250">
                      <a:schemeClr val="tx1"/>
                    </a:gs>
                    <a:gs pos="99000">
                      <a:schemeClr val="tx1"/>
                    </a:gs>
                  </a:gsLst>
                  <a:lin ang="5400000" scaled="0"/>
                </a:gradFill>
              </a:rPr>
              <a:t>Mickey </a:t>
            </a:r>
            <a:r>
              <a:rPr lang="en-US" sz="3400" spc="0" dirty="0" err="1">
                <a:gradFill>
                  <a:gsLst>
                    <a:gs pos="1250">
                      <a:schemeClr val="tx1"/>
                    </a:gs>
                    <a:gs pos="99000">
                      <a:schemeClr val="tx1"/>
                    </a:gs>
                  </a:gsLst>
                  <a:lin ang="5400000" scaled="0"/>
                </a:gradFill>
              </a:rPr>
              <a:t>Rourke</a:t>
            </a:r>
            <a:endParaRPr lang="en-US" sz="3400" spc="0" dirty="0">
              <a:gradFill>
                <a:gsLst>
                  <a:gs pos="1250">
                    <a:schemeClr val="tx1"/>
                  </a:gs>
                  <a:gs pos="99000">
                    <a:schemeClr val="tx1"/>
                  </a:gs>
                </a:gsLst>
                <a:lin ang="5400000" scaled="0"/>
              </a:gradFill>
            </a:endParaRPr>
          </a:p>
        </p:txBody>
      </p:sp>
      <p:pic>
        <p:nvPicPr>
          <p:cNvPr id="7" name="Picture 2" descr="http://community.websense.com/resized-image.ashx/__size/550x0/__key/CommunityServer.Blogs.Components.WeblogFiles/securitylabs/5861.Tragedy_5F005F00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2814" y="1408053"/>
            <a:ext cx="7146765" cy="22209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Gaddafi malware atta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6098" y="1973263"/>
            <a:ext cx="4743450" cy="29718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countermeasures.trendmicro.eu/wp-content/uploads/2011/05/cha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7266" y="3287714"/>
            <a:ext cx="2543175" cy="300037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6"/>
          <a:stretch>
            <a:fillRect/>
          </a:stretch>
        </p:blipFill>
        <p:spPr>
          <a:xfrm>
            <a:off x="5435122" y="1758563"/>
            <a:ext cx="4508978" cy="4977070"/>
          </a:xfrm>
          <a:prstGeom prst="rect">
            <a:avLst/>
          </a:prstGeom>
        </p:spPr>
      </p:pic>
      <p:sp>
        <p:nvSpPr>
          <p:cNvPr id="12" name="Text Placeholder 1"/>
          <p:cNvSpPr txBox="1">
            <a:spLocks/>
          </p:cNvSpPr>
          <p:nvPr/>
        </p:nvSpPr>
        <p:spPr>
          <a:xfrm>
            <a:off x="529589" y="4588054"/>
            <a:ext cx="11149013" cy="470898"/>
          </a:xfrm>
          <a:prstGeom prst="rect">
            <a:avLst/>
          </a:prstGeom>
        </p:spPr>
        <p:txBody>
          <a:bodyPr vert="horz" lIns="0" tIns="0" rIns="0" bIns="0" rtlCol="0">
            <a:spAutoFit/>
          </a:bodyPr>
          <a:lstStyle>
            <a:lvl1pPr marL="0" marR="0" indent="0" algn="l" defTabSz="914363" rtl="0" eaLnBrk="1" fontAlgn="auto" latinLnBrk="0" hangingPunct="1">
              <a:lnSpc>
                <a:spcPct val="90000"/>
              </a:lnSpc>
              <a:spcBef>
                <a:spcPts val="2400"/>
              </a:spcBef>
              <a:spcAft>
                <a:spcPts val="0"/>
              </a:spcAft>
              <a:buClrTx/>
              <a:buSzPct val="90000"/>
              <a:buFont typeface="Arial" pitchFamily="34" charset="0"/>
              <a:buNone/>
              <a:tabLst/>
              <a:defRPr sz="4000" kern="1200" spc="-70" baseline="0">
                <a:gradFill>
                  <a:gsLst>
                    <a:gs pos="100000">
                      <a:schemeClr val="tx2"/>
                    </a:gs>
                    <a:gs pos="0">
                      <a:schemeClr val="tx2"/>
                    </a:gs>
                  </a:gsLst>
                  <a:lin ang="5400000" scaled="0"/>
                </a:gradFill>
                <a:latin typeface="+mj-lt"/>
                <a:ea typeface="+mn-ea"/>
                <a:cs typeface="+mn-cs"/>
              </a:defRPr>
            </a:lvl1pPr>
            <a:lvl2pPr marL="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000" kern="1200" spc="0" baseline="0">
                <a:gradFill>
                  <a:gsLst>
                    <a:gs pos="100000">
                      <a:schemeClr val="tx1"/>
                    </a:gs>
                    <a:gs pos="6000">
                      <a:schemeClr val="tx1"/>
                    </a:gs>
                  </a:gsLst>
                  <a:lin ang="5400000" scaled="0"/>
                </a:gradFill>
                <a:latin typeface="+mn-lt"/>
                <a:ea typeface="+mn-ea"/>
                <a:cs typeface="+mn-cs"/>
              </a:defRPr>
            </a:lvl2pPr>
            <a:lvl3pPr marL="231775"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798513" algn="l"/>
              </a:tabLst>
              <a:defRPr sz="2000" kern="1200" spc="0" baseline="0">
                <a:gradFill>
                  <a:gsLst>
                    <a:gs pos="100000">
                      <a:schemeClr val="tx1"/>
                    </a:gs>
                    <a:gs pos="6000">
                      <a:schemeClr val="tx1"/>
                    </a:gs>
                  </a:gsLst>
                  <a:lin ang="5400000" scaled="0"/>
                </a:gradFill>
                <a:latin typeface="+mn-lt"/>
                <a:ea typeface="+mn-ea"/>
                <a:cs typeface="+mn-cs"/>
              </a:defRPr>
            </a:lvl3pPr>
            <a:lvl4pPr marL="45720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000" kern="1200" spc="0" baseline="0">
                <a:gradFill>
                  <a:gsLst>
                    <a:gs pos="100000">
                      <a:schemeClr val="tx1"/>
                    </a:gs>
                    <a:gs pos="6000">
                      <a:schemeClr val="tx1"/>
                    </a:gs>
                  </a:gsLst>
                  <a:lin ang="5400000" scaled="0"/>
                </a:gradFill>
                <a:latin typeface="+mn-lt"/>
                <a:ea typeface="+mn-ea"/>
                <a:cs typeface="+mn-cs"/>
              </a:defRPr>
            </a:lvl4pPr>
            <a:lvl5pPr marL="693738"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1255713" algn="l"/>
              </a:tabLst>
              <a:defRPr sz="2000" kern="1200" spc="0" baseline="0">
                <a:gradFill>
                  <a:gsLst>
                    <a:gs pos="100000">
                      <a:schemeClr val="tx1"/>
                    </a:gs>
                    <a:gs pos="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400" spc="0" dirty="0" smtClean="0">
                <a:gradFill>
                  <a:gsLst>
                    <a:gs pos="1250">
                      <a:schemeClr val="tx1"/>
                    </a:gs>
                    <a:gs pos="99000">
                      <a:schemeClr val="tx1"/>
                    </a:gs>
                  </a:gsLst>
                  <a:lin ang="5400000" scaled="0"/>
                </a:gradFill>
              </a:rPr>
              <a:t>Mysql.com</a:t>
            </a:r>
            <a:endParaRPr lang="en-US" sz="3400" spc="0" dirty="0">
              <a:gradFill>
                <a:gsLst>
                  <a:gs pos="1250">
                    <a:schemeClr val="tx1"/>
                  </a:gs>
                  <a:gs pos="99000">
                    <a:schemeClr val="tx1"/>
                  </a:gs>
                </a:gsLst>
                <a:lin ang="5400000" scaled="0"/>
              </a:gradFill>
            </a:endParaRPr>
          </a:p>
        </p:txBody>
      </p:sp>
      <p:pic>
        <p:nvPicPr>
          <p:cNvPr id="10" name="Picture 6" descr="http://3.bp.blogspot.com/-iWZxaKgShQo/ToC3w8k7RCI/AAAAAAAADCc/nCMmyon-bx4/s640/mysql.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8853" y="3715564"/>
            <a:ext cx="5800725" cy="2781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8"/>
          <a:stretch>
            <a:fillRect/>
          </a:stretch>
        </p:blipFill>
        <p:spPr>
          <a:xfrm>
            <a:off x="3685309" y="3831676"/>
            <a:ext cx="8388667" cy="2932742"/>
          </a:xfrm>
          <a:prstGeom prst="rect">
            <a:avLst/>
          </a:prstGeom>
        </p:spPr>
      </p:pic>
    </p:spTree>
    <p:extLst>
      <p:ext uri="{BB962C8B-B14F-4D97-AF65-F5344CB8AC3E}">
        <p14:creationId xmlns:p14="http://schemas.microsoft.com/office/powerpoint/2010/main" val="4169504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fade">
                                      <p:cBhvr>
                                        <p:cTn id="26" dur="500"/>
                                        <p:tgtEl>
                                          <p:spTgt spid="6">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2">
                                            <p:txEl>
                                              <p:pRg st="0" end="0"/>
                                            </p:txEl>
                                          </p:spTgt>
                                        </p:tgtEl>
                                        <p:attrNameLst>
                                          <p:attrName>style.visibility</p:attrName>
                                        </p:attrNameLst>
                                      </p:cBhvr>
                                      <p:to>
                                        <p:strVal val="visible"/>
                                      </p:to>
                                    </p:set>
                                    <p:animEffect transition="in" filter="fade">
                                      <p:cBhvr>
                                        <p:cTn id="34" dur="500"/>
                                        <p:tgtEl>
                                          <p:spTgt spid="12">
                                            <p:txEl>
                                              <p:pRg st="0" end="0"/>
                                            </p:txEl>
                                          </p:spTgt>
                                        </p:tgtEl>
                                      </p:cBhvr>
                                    </p:animEffect>
                                  </p:childTnLst>
                                </p:cTn>
                              </p:par>
                              <p:par>
                                <p:cTn id="35" presetID="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t>Exploit Kits</a:t>
            </a:r>
          </a:p>
          <a:p>
            <a:endParaRPr lang="en-US" dirty="0"/>
          </a:p>
          <a:p>
            <a:r>
              <a:rPr lang="en-US" dirty="0" smtClean="0"/>
              <a:t>New business models</a:t>
            </a:r>
            <a:endParaRPr lang="el-GR" dirty="0"/>
          </a:p>
        </p:txBody>
      </p:sp>
    </p:spTree>
    <p:extLst>
      <p:ext uri="{BB962C8B-B14F-4D97-AF65-F5344CB8AC3E}">
        <p14:creationId xmlns:p14="http://schemas.microsoft.com/office/powerpoint/2010/main" val="2989578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0"/>
          </p:nvPr>
        </p:nvSpPr>
        <p:spPr>
          <a:xfrm>
            <a:off x="519112" y="1447799"/>
            <a:ext cx="11149013" cy="3139321"/>
          </a:xfrm>
        </p:spPr>
        <p:txBody>
          <a:bodyPr>
            <a:normAutofit/>
          </a:bodyPr>
          <a:lstStyle/>
          <a:p>
            <a:pPr marL="571500" indent="-571500">
              <a:buFont typeface="Arial" pitchFamily="34" charset="0"/>
              <a:buChar char="•"/>
            </a:pPr>
            <a:r>
              <a:rPr lang="en-US" dirty="0"/>
              <a:t>Exploit kit creator provides “updates” </a:t>
            </a:r>
            <a:endParaRPr lang="en-US" dirty="0" smtClean="0"/>
          </a:p>
          <a:p>
            <a:pPr marL="571500" indent="-571500">
              <a:buFont typeface="Arial" pitchFamily="34" charset="0"/>
              <a:buChar char="•"/>
            </a:pPr>
            <a:r>
              <a:rPr lang="en-US" dirty="0" smtClean="0"/>
              <a:t>The number of vulnerabilities define the price</a:t>
            </a:r>
          </a:p>
          <a:p>
            <a:pPr marL="571500" indent="-571500">
              <a:buFont typeface="Arial" pitchFamily="34" charset="0"/>
              <a:buChar char="•"/>
            </a:pPr>
            <a:r>
              <a:rPr lang="en-US" dirty="0" smtClean="0"/>
              <a:t>Almost 50 different kits exist for you to choose</a:t>
            </a:r>
            <a:endParaRPr lang="en-US" dirty="0"/>
          </a:p>
          <a:p>
            <a:endParaRPr lang="en-US" dirty="0"/>
          </a:p>
        </p:txBody>
      </p:sp>
      <p:sp>
        <p:nvSpPr>
          <p:cNvPr id="4" name="Title 2"/>
          <p:cNvSpPr>
            <a:spLocks noGrp="1"/>
          </p:cNvSpPr>
          <p:nvPr>
            <p:ph type="title"/>
          </p:nvPr>
        </p:nvSpPr>
        <p:spPr>
          <a:xfrm>
            <a:off x="837982" y="365126"/>
            <a:ext cx="10512862" cy="1325563"/>
          </a:xfrm>
        </p:spPr>
        <p:txBody>
          <a:bodyPr/>
          <a:lstStyle/>
          <a:p>
            <a:r>
              <a:rPr lang="en-US" dirty="0" smtClean="0"/>
              <a:t>Exploit kits, $$$</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6584" y="1157287"/>
            <a:ext cx="8304680" cy="530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730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9112" y="1447799"/>
            <a:ext cx="11149013" cy="3139321"/>
          </a:xfrm>
        </p:spPr>
        <p:txBody>
          <a:bodyPr>
            <a:normAutofit fontScale="92500" lnSpcReduction="20000"/>
          </a:bodyPr>
          <a:lstStyle/>
          <a:p>
            <a:pPr marL="571500" indent="-571500">
              <a:buFont typeface="Arial" pitchFamily="34" charset="0"/>
              <a:buChar char="•"/>
            </a:pPr>
            <a:r>
              <a:rPr lang="en-US" dirty="0" smtClean="0"/>
              <a:t>Zeus</a:t>
            </a:r>
            <a:endParaRPr lang="en-US" dirty="0"/>
          </a:p>
          <a:p>
            <a:pPr marL="571500" indent="-571500">
              <a:buFont typeface="Arial" pitchFamily="34" charset="0"/>
              <a:buChar char="•"/>
            </a:pPr>
            <a:r>
              <a:rPr lang="en-US" dirty="0" err="1" smtClean="0"/>
              <a:t>Spyeye</a:t>
            </a:r>
            <a:endParaRPr lang="en-US" dirty="0" smtClean="0"/>
          </a:p>
          <a:p>
            <a:pPr marL="571500" indent="-571500">
              <a:buFont typeface="Arial" pitchFamily="34" charset="0"/>
              <a:buChar char="•"/>
            </a:pPr>
            <a:r>
              <a:rPr lang="en-US" dirty="0" err="1" smtClean="0"/>
              <a:t>Zemra</a:t>
            </a:r>
            <a:endParaRPr lang="en-US" dirty="0" smtClean="0"/>
          </a:p>
          <a:p>
            <a:pPr marL="571500" indent="-571500">
              <a:buFont typeface="Arial" pitchFamily="34" charset="0"/>
              <a:buChar char="•"/>
            </a:pPr>
            <a:r>
              <a:rPr lang="en-US" dirty="0" err="1" smtClean="0"/>
              <a:t>Carberp</a:t>
            </a:r>
            <a:endParaRPr lang="en-US" dirty="0" smtClean="0"/>
          </a:p>
          <a:p>
            <a:pPr marL="571500" indent="-571500">
              <a:buFont typeface="Arial" pitchFamily="34" charset="0"/>
              <a:buChar char="•"/>
            </a:pPr>
            <a:r>
              <a:rPr lang="en-US" dirty="0" smtClean="0"/>
              <a:t>Citadel</a:t>
            </a:r>
          </a:p>
          <a:p>
            <a:pPr marL="571500" indent="-571500">
              <a:buFont typeface="Arial" pitchFamily="34" charset="0"/>
              <a:buChar char="•"/>
            </a:pPr>
            <a:r>
              <a:rPr lang="en-US" dirty="0" smtClean="0"/>
              <a:t>Etc….</a:t>
            </a:r>
          </a:p>
        </p:txBody>
      </p:sp>
      <p:sp>
        <p:nvSpPr>
          <p:cNvPr id="3" name="Title 2"/>
          <p:cNvSpPr>
            <a:spLocks noGrp="1"/>
          </p:cNvSpPr>
          <p:nvPr>
            <p:ph type="title"/>
          </p:nvPr>
        </p:nvSpPr>
        <p:spPr>
          <a:xfrm>
            <a:off x="837982" y="365126"/>
            <a:ext cx="10512862" cy="1325563"/>
          </a:xfrm>
        </p:spPr>
        <p:txBody>
          <a:bodyPr/>
          <a:lstStyle/>
          <a:p>
            <a:r>
              <a:rPr lang="en-US" dirty="0" smtClean="0"/>
              <a:t>Sophisticated Botnets (http)</a:t>
            </a:r>
            <a:endParaRPr lang="en-US" dirty="0"/>
          </a:p>
        </p:txBody>
      </p:sp>
    </p:spTree>
    <p:extLst>
      <p:ext uri="{BB962C8B-B14F-4D97-AF65-F5344CB8AC3E}">
        <p14:creationId xmlns:p14="http://schemas.microsoft.com/office/powerpoint/2010/main" val="22999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p:cNvSpPr>
            <a:spLocks noGrp="1"/>
          </p:cNvSpPr>
          <p:nvPr>
            <p:ph type="body" sz="quarter" idx="10"/>
          </p:nvPr>
        </p:nvSpPr>
        <p:spPr>
          <a:xfrm>
            <a:off x="519112" y="1447798"/>
            <a:ext cx="11149013" cy="5281446"/>
          </a:xfrm>
        </p:spPr>
        <p:txBody>
          <a:bodyPr>
            <a:normAutofit/>
          </a:bodyPr>
          <a:lstStyle/>
          <a:p>
            <a:r>
              <a:rPr lang="en-US" sz="3200" dirty="0"/>
              <a:t>2 Jul </a:t>
            </a:r>
            <a:r>
              <a:rPr lang="en-US" sz="3200" dirty="0" smtClean="0"/>
              <a:t>2012: </a:t>
            </a:r>
            <a:r>
              <a:rPr lang="en-US" sz="3200" b="1" dirty="0" smtClean="0"/>
              <a:t>Microsoft </a:t>
            </a:r>
            <a:r>
              <a:rPr lang="en-US" sz="3200" b="1" dirty="0"/>
              <a:t>Names Defendants in Zeus Botnets Case; Provides New Evidence to FBI</a:t>
            </a:r>
          </a:p>
          <a:p>
            <a:endParaRPr lang="en-US" sz="2400" dirty="0"/>
          </a:p>
          <a:p>
            <a:endParaRPr lang="en-US" sz="2400" dirty="0" smtClean="0"/>
          </a:p>
          <a:p>
            <a:endParaRPr lang="en-US" sz="2400" dirty="0" smtClean="0"/>
          </a:p>
          <a:p>
            <a:endParaRPr lang="en-US" sz="3200" b="1" dirty="0" smtClean="0"/>
          </a:p>
          <a:p>
            <a:endParaRPr lang="en-US" sz="3200" b="1" dirty="0"/>
          </a:p>
          <a:p>
            <a:r>
              <a:rPr lang="en-US" sz="2400" dirty="0" smtClean="0"/>
              <a:t>Source: </a:t>
            </a:r>
            <a:r>
              <a:rPr lang="en-US" sz="2400" dirty="0" smtClean="0">
                <a:hlinkClick r:id="rId3"/>
              </a:rPr>
              <a:t>http</a:t>
            </a:r>
            <a:r>
              <a:rPr lang="en-US" sz="2400" dirty="0">
                <a:hlinkClick r:id="rId3"/>
              </a:rPr>
              <a:t>://blogs.technet.com/b/microsoft_blog/archive/2012/07/02/microsoft-names-defendants-in-zeus-botnets-case-provides-new-evidence-to-fbi.aspx</a:t>
            </a:r>
            <a:endParaRPr lang="en-US" sz="2400" dirty="0"/>
          </a:p>
        </p:txBody>
      </p:sp>
      <p:sp>
        <p:nvSpPr>
          <p:cNvPr id="3" name="Title 2"/>
          <p:cNvSpPr>
            <a:spLocks noGrp="1"/>
          </p:cNvSpPr>
          <p:nvPr>
            <p:ph type="title"/>
          </p:nvPr>
        </p:nvSpPr>
        <p:spPr>
          <a:xfrm>
            <a:off x="837982" y="365126"/>
            <a:ext cx="10512862" cy="1325563"/>
          </a:xfrm>
        </p:spPr>
        <p:txBody>
          <a:bodyPr/>
          <a:lstStyle/>
          <a:p>
            <a:r>
              <a:rPr lang="en-US" dirty="0" smtClean="0"/>
              <a:t>Damage caused by Zeus??</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418" y="79252"/>
            <a:ext cx="10058400" cy="6842703"/>
          </a:xfrm>
          <a:prstGeom prst="rect">
            <a:avLst/>
          </a:prstGeom>
        </p:spPr>
      </p:pic>
    </p:spTree>
    <p:extLst>
      <p:ext uri="{BB962C8B-B14F-4D97-AF65-F5344CB8AC3E}">
        <p14:creationId xmlns:p14="http://schemas.microsoft.com/office/powerpoint/2010/main" val="3498428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9112" y="1447799"/>
            <a:ext cx="11149013" cy="3139321"/>
          </a:xfrm>
        </p:spPr>
        <p:txBody>
          <a:bodyPr>
            <a:normAutofit/>
          </a:bodyPr>
          <a:lstStyle/>
          <a:p>
            <a:r>
              <a:rPr lang="en-US" dirty="0" smtClean="0"/>
              <a:t>Zeus</a:t>
            </a:r>
          </a:p>
          <a:p>
            <a:r>
              <a:rPr lang="en-US" dirty="0">
                <a:hlinkClick r:id="rId3"/>
              </a:rPr>
              <a:t>https://zeustracker.abuse.ch</a:t>
            </a:r>
            <a:r>
              <a:rPr lang="en-US" dirty="0" smtClean="0">
                <a:hlinkClick r:id="rId3"/>
              </a:rPr>
              <a:t>/</a:t>
            </a:r>
            <a:endParaRPr lang="en-US" dirty="0" smtClean="0"/>
          </a:p>
          <a:p>
            <a:r>
              <a:rPr lang="en-US" dirty="0" err="1" smtClean="0"/>
              <a:t>Spyeye</a:t>
            </a:r>
            <a:endParaRPr lang="en-US" dirty="0" smtClean="0"/>
          </a:p>
          <a:p>
            <a:r>
              <a:rPr lang="en-US" dirty="0">
                <a:hlinkClick r:id="rId4"/>
              </a:rPr>
              <a:t>https://spyeyetracker.abuse.ch</a:t>
            </a:r>
            <a:r>
              <a:rPr lang="en-US" dirty="0" smtClean="0">
                <a:hlinkClick r:id="rId4"/>
              </a:rPr>
              <a:t>/</a:t>
            </a:r>
            <a:r>
              <a:rPr lang="en-US" dirty="0" smtClean="0"/>
              <a:t> </a:t>
            </a:r>
            <a:endParaRPr lang="en-US" dirty="0"/>
          </a:p>
        </p:txBody>
      </p:sp>
      <p:sp>
        <p:nvSpPr>
          <p:cNvPr id="3" name="Title 2"/>
          <p:cNvSpPr>
            <a:spLocks noGrp="1"/>
          </p:cNvSpPr>
          <p:nvPr>
            <p:ph type="title"/>
          </p:nvPr>
        </p:nvSpPr>
        <p:spPr>
          <a:xfrm>
            <a:off x="837982" y="365126"/>
            <a:ext cx="10512862" cy="1325563"/>
          </a:xfrm>
        </p:spPr>
        <p:txBody>
          <a:bodyPr/>
          <a:lstStyle/>
          <a:p>
            <a:r>
              <a:rPr lang="en-US" dirty="0" smtClean="0"/>
              <a:t>Extra info</a:t>
            </a:r>
            <a:endParaRPr lang="en-US" dirty="0"/>
          </a:p>
        </p:txBody>
      </p:sp>
    </p:spTree>
    <p:extLst>
      <p:ext uri="{BB962C8B-B14F-4D97-AF65-F5344CB8AC3E}">
        <p14:creationId xmlns:p14="http://schemas.microsoft.com/office/powerpoint/2010/main" val="167331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Cybercrime Practical Overview</a:t>
            </a:r>
            <a:endParaRPr lang="en-US" dirty="0"/>
          </a:p>
        </p:txBody>
      </p:sp>
      <p:sp>
        <p:nvSpPr>
          <p:cNvPr id="5" name="Text Placeholder 4"/>
          <p:cNvSpPr>
            <a:spLocks noGrp="1"/>
          </p:cNvSpPr>
          <p:nvPr>
            <p:ph type="body" sz="quarter" idx="12"/>
          </p:nvPr>
        </p:nvSpPr>
        <p:spPr/>
        <p:txBody>
          <a:bodyPr/>
          <a:lstStyle/>
          <a:p>
            <a:r>
              <a:rPr lang="en-US" dirty="0" smtClean="0"/>
              <a:t>Thanassis Diogos</a:t>
            </a:r>
          </a:p>
          <a:p>
            <a:r>
              <a:rPr lang="en-US" dirty="0" smtClean="0"/>
              <a:t>Senior Premier Field Engineer</a:t>
            </a:r>
          </a:p>
          <a:p>
            <a:r>
              <a:rPr lang="en-US" dirty="0" smtClean="0"/>
              <a:t>CISSP</a:t>
            </a:r>
            <a:endParaRPr lang="en-US" dirty="0"/>
          </a:p>
        </p:txBody>
      </p:sp>
      <p:sp>
        <p:nvSpPr>
          <p:cNvPr id="9" name="Text Placeholder 8"/>
          <p:cNvSpPr>
            <a:spLocks noGrp="1"/>
          </p:cNvSpPr>
          <p:nvPr>
            <p:ph type="body" sz="quarter" idx="13"/>
          </p:nvPr>
        </p:nvSpPr>
        <p:spPr/>
        <p:txBody>
          <a:bodyPr/>
          <a:lstStyle/>
          <a:p>
            <a:r>
              <a:rPr lang="en-US" dirty="0"/>
              <a:t>ATC-B305</a:t>
            </a:r>
          </a:p>
        </p:txBody>
      </p:sp>
    </p:spTree>
    <p:extLst>
      <p:ext uri="{BB962C8B-B14F-4D97-AF65-F5344CB8AC3E}">
        <p14:creationId xmlns:p14="http://schemas.microsoft.com/office/powerpoint/2010/main" val="130830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t>I love pdf files</a:t>
            </a:r>
          </a:p>
          <a:p>
            <a:endParaRPr lang="en-US" dirty="0"/>
          </a:p>
          <a:p>
            <a:r>
              <a:rPr lang="en-US" dirty="0"/>
              <a:t>a</a:t>
            </a:r>
            <a:r>
              <a:rPr lang="en-US" dirty="0" smtClean="0"/>
              <a:t>nd sophisticated botnets </a:t>
            </a:r>
            <a:r>
              <a:rPr lang="en-US" dirty="0" smtClean="0">
                <a:sym typeface="Wingdings" panose="05000000000000000000" pitchFamily="2" charset="2"/>
              </a:rPr>
              <a:t></a:t>
            </a:r>
            <a:endParaRPr lang="el-GR" dirty="0"/>
          </a:p>
        </p:txBody>
      </p:sp>
    </p:spTree>
    <p:extLst>
      <p:ext uri="{BB962C8B-B14F-4D97-AF65-F5344CB8AC3E}">
        <p14:creationId xmlns:p14="http://schemas.microsoft.com/office/powerpoint/2010/main" val="17105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quarter" idx="10"/>
          </p:nvPr>
        </p:nvSpPr>
        <p:spPr>
          <a:xfrm>
            <a:off x="274638" y="1911142"/>
            <a:ext cx="11887200" cy="3120854"/>
          </a:xfrm>
        </p:spPr>
        <p:txBody>
          <a:bodyPr/>
          <a:lstStyle/>
          <a:p>
            <a:r>
              <a:rPr lang="en-US" sz="3600" dirty="0" smtClean="0"/>
              <a:t>Passwords, weak authentication</a:t>
            </a:r>
          </a:p>
          <a:p>
            <a:r>
              <a:rPr lang="en-US" sz="3600" dirty="0" smtClean="0"/>
              <a:t>Software staying secure, not only MS!</a:t>
            </a:r>
          </a:p>
          <a:p>
            <a:r>
              <a:rPr lang="en-US" sz="3600" dirty="0" smtClean="0"/>
              <a:t>People staying alert, exploit kits, training</a:t>
            </a:r>
          </a:p>
          <a:p>
            <a:endParaRPr lang="en-US" sz="3600" dirty="0" smtClean="0"/>
          </a:p>
          <a:p>
            <a:endParaRPr lang="en-US" sz="3600" dirty="0"/>
          </a:p>
        </p:txBody>
      </p:sp>
      <p:sp>
        <p:nvSpPr>
          <p:cNvPr id="4" name="Text Placeholder 2"/>
          <p:cNvSpPr txBox="1">
            <a:spLocks/>
          </p:cNvSpPr>
          <p:nvPr/>
        </p:nvSpPr>
        <p:spPr>
          <a:xfrm>
            <a:off x="1927225" y="4436004"/>
            <a:ext cx="8582025" cy="1292662"/>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8000" dirty="0" smtClean="0"/>
              <a:t>Know Your Enemy?</a:t>
            </a:r>
          </a:p>
        </p:txBody>
      </p:sp>
      <p:sp>
        <p:nvSpPr>
          <p:cNvPr id="5" name="Text Placeholder 2"/>
          <p:cNvSpPr txBox="1">
            <a:spLocks/>
          </p:cNvSpPr>
          <p:nvPr/>
        </p:nvSpPr>
        <p:spPr>
          <a:xfrm>
            <a:off x="948532" y="5478998"/>
            <a:ext cx="10539412" cy="1292662"/>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8000" dirty="0"/>
              <a:t>Know Your Environment</a:t>
            </a:r>
          </a:p>
        </p:txBody>
      </p:sp>
      <p:sp>
        <p:nvSpPr>
          <p:cNvPr id="7" name="Title 1"/>
          <p:cNvSpPr>
            <a:spLocks noGrp="1"/>
          </p:cNvSpPr>
          <p:nvPr>
            <p:ph type="title"/>
          </p:nvPr>
        </p:nvSpPr>
        <p:spPr>
          <a:xfrm>
            <a:off x="274320" y="296897"/>
            <a:ext cx="11889564" cy="917575"/>
          </a:xfrm>
        </p:spPr>
        <p:txBody>
          <a:bodyPr/>
          <a:lstStyle/>
          <a:p>
            <a:r>
              <a:rPr lang="en-US" dirty="0" smtClean="0"/>
              <a:t>Long way we ‘ve come…</a:t>
            </a:r>
            <a:endParaRPr lang="en-US" sz="3600" dirty="0"/>
          </a:p>
        </p:txBody>
      </p:sp>
    </p:spTree>
    <p:extLst>
      <p:ext uri="{BB962C8B-B14F-4D97-AF65-F5344CB8AC3E}">
        <p14:creationId xmlns:p14="http://schemas.microsoft.com/office/powerpoint/2010/main" val="3077068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2249" y="2143592"/>
            <a:ext cx="4572318" cy="3003899"/>
          </a:xfrm>
          <a:prstGeom prst="rect">
            <a:avLst/>
          </a:prstGeom>
          <a:noFill/>
        </p:spPr>
        <p:txBody>
          <a:bodyPr wrap="square" lIns="182880" tIns="146304" rIns="182880" bIns="146304" rtlCol="0">
            <a:spAutoFit/>
          </a:bodyPr>
          <a:lstStyle/>
          <a:p>
            <a:r>
              <a:rPr lang="en-US" sz="4400" b="1" dirty="0" smtClean="0">
                <a:gradFill>
                  <a:gsLst>
                    <a:gs pos="83000">
                      <a:schemeClr val="tx1"/>
                    </a:gs>
                    <a:gs pos="100000">
                      <a:schemeClr val="accent1">
                        <a:lumMod val="30000"/>
                        <a:lumOff val="70000"/>
                      </a:schemeClr>
                    </a:gs>
                  </a:gsLst>
                  <a:lin ang="5400000" scaled="1"/>
                </a:gradFill>
              </a:rPr>
              <a:t>Scan </a:t>
            </a:r>
            <a:r>
              <a:rPr lang="en-US" sz="4400" b="1" dirty="0">
                <a:gradFill>
                  <a:gsLst>
                    <a:gs pos="83000">
                      <a:schemeClr val="tx1"/>
                    </a:gs>
                    <a:gs pos="100000">
                      <a:schemeClr val="accent1">
                        <a:lumMod val="30000"/>
                        <a:lumOff val="70000"/>
                      </a:schemeClr>
                    </a:gs>
                  </a:gsLst>
                  <a:lin ang="5400000" scaled="1"/>
                </a:gradFill>
              </a:rPr>
              <a:t>this QR code </a:t>
            </a:r>
            <a:r>
              <a:rPr lang="en-US" sz="4400" dirty="0">
                <a:gradFill>
                  <a:gsLst>
                    <a:gs pos="83000">
                      <a:schemeClr val="tx1"/>
                    </a:gs>
                    <a:gs pos="100000">
                      <a:schemeClr val="accent1">
                        <a:lumMod val="30000"/>
                        <a:lumOff val="70000"/>
                      </a:schemeClr>
                    </a:gs>
                  </a:gsLst>
                  <a:lin ang="5400000" scaled="1"/>
                </a:gradFill>
              </a:rPr>
              <a:t>to </a:t>
            </a:r>
          </a:p>
          <a:p>
            <a:r>
              <a:rPr lang="en-US" sz="4400" dirty="0">
                <a:gradFill>
                  <a:gsLst>
                    <a:gs pos="83000">
                      <a:schemeClr val="tx1"/>
                    </a:gs>
                    <a:gs pos="100000">
                      <a:schemeClr val="accent1">
                        <a:lumMod val="30000"/>
                        <a:lumOff val="70000"/>
                      </a:schemeClr>
                    </a:gs>
                  </a:gsLst>
                  <a:lin ang="5400000" scaled="1"/>
                </a:gradFill>
              </a:rPr>
              <a:t>evaluate this session.</a:t>
            </a: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183242385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673258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sz="3600" dirty="0"/>
          </a:p>
        </p:txBody>
      </p:sp>
      <p:sp>
        <p:nvSpPr>
          <p:cNvPr id="3" name="Text Placeholder 2"/>
          <p:cNvSpPr>
            <a:spLocks noGrp="1"/>
          </p:cNvSpPr>
          <p:nvPr>
            <p:ph sz="quarter" idx="10"/>
          </p:nvPr>
        </p:nvSpPr>
        <p:spPr>
          <a:xfrm>
            <a:off x="274638" y="1911142"/>
            <a:ext cx="11887200" cy="3945696"/>
          </a:xfrm>
        </p:spPr>
        <p:txBody>
          <a:bodyPr/>
          <a:lstStyle/>
          <a:p>
            <a:pPr marL="342900" lvl="1" indent="-342900"/>
            <a:r>
              <a:rPr lang="en-US" sz="3200" dirty="0"/>
              <a:t>Everybody talks about it but …</a:t>
            </a:r>
          </a:p>
          <a:p>
            <a:pPr lvl="1"/>
            <a:r>
              <a:rPr lang="en-US" sz="2000" dirty="0" smtClean="0"/>
              <a:t>Techniques &amp; tools used by malware operators</a:t>
            </a:r>
          </a:p>
          <a:p>
            <a:pPr marL="342900" lvl="1" indent="-342900"/>
            <a:endParaRPr lang="en-US" sz="3200" dirty="0" smtClean="0"/>
          </a:p>
          <a:p>
            <a:pPr marL="342900" lvl="1" indent="-342900"/>
            <a:r>
              <a:rPr lang="en-US" sz="3200" dirty="0" smtClean="0"/>
              <a:t>Security </a:t>
            </a:r>
            <a:r>
              <a:rPr lang="en-US" sz="3200" dirty="0"/>
              <a:t>updates management</a:t>
            </a:r>
            <a:endParaRPr lang="el-GR" sz="3200" dirty="0"/>
          </a:p>
          <a:p>
            <a:pPr lvl="1"/>
            <a:r>
              <a:rPr lang="en-US" sz="2000" dirty="0" smtClean="0"/>
              <a:t>Keeping up-to-date is hard but …</a:t>
            </a:r>
          </a:p>
          <a:p>
            <a:endParaRPr lang="en-US" sz="3600" dirty="0" smtClean="0"/>
          </a:p>
          <a:p>
            <a:r>
              <a:rPr lang="en-US" sz="3200" dirty="0">
                <a:latin typeface="+mn-lt"/>
              </a:rPr>
              <a:t>KYE</a:t>
            </a:r>
          </a:p>
          <a:p>
            <a:pPr lvl="1"/>
            <a:r>
              <a:rPr lang="en-US" sz="2000" dirty="0" smtClean="0"/>
              <a:t>Know Your Enemy? </a:t>
            </a:r>
          </a:p>
        </p:txBody>
      </p:sp>
    </p:spTree>
    <p:extLst>
      <p:ext uri="{BB962C8B-B14F-4D97-AF65-F5344CB8AC3E}">
        <p14:creationId xmlns:p14="http://schemas.microsoft.com/office/powerpoint/2010/main" val="3476945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432735" y="1303683"/>
            <a:ext cx="9448800" cy="5295900"/>
          </a:xfrm>
          <a:prstGeom prst="rect">
            <a:avLst/>
          </a:prstGeom>
        </p:spPr>
      </p:pic>
      <p:sp>
        <p:nvSpPr>
          <p:cNvPr id="3" name="Title 2"/>
          <p:cNvSpPr>
            <a:spLocks noGrp="1"/>
          </p:cNvSpPr>
          <p:nvPr>
            <p:ph type="title"/>
          </p:nvPr>
        </p:nvSpPr>
        <p:spPr>
          <a:xfrm>
            <a:off x="274638" y="28638"/>
            <a:ext cx="11887200" cy="1831975"/>
          </a:xfrm>
        </p:spPr>
        <p:txBody>
          <a:bodyPr/>
          <a:lstStyle/>
          <a:p>
            <a:r>
              <a:rPr lang="en-US" dirty="0"/>
              <a:t>Cybercriminals goals!</a:t>
            </a:r>
          </a:p>
        </p:txBody>
      </p:sp>
      <p:sp>
        <p:nvSpPr>
          <p:cNvPr id="2" name="Rounded Rectangle 1"/>
          <p:cNvSpPr/>
          <p:nvPr/>
        </p:nvSpPr>
        <p:spPr bwMode="auto">
          <a:xfrm>
            <a:off x="4432852" y="2176670"/>
            <a:ext cx="4094922" cy="695739"/>
          </a:xfrm>
          <a:prstGeom prst="round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l-GR"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ounded Rectangle 5"/>
          <p:cNvSpPr/>
          <p:nvPr/>
        </p:nvSpPr>
        <p:spPr bwMode="auto">
          <a:xfrm>
            <a:off x="9613744" y="2814686"/>
            <a:ext cx="2279375" cy="841385"/>
          </a:xfrm>
          <a:prstGeom prst="round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l-GR"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ounded Rectangle 6"/>
          <p:cNvSpPr/>
          <p:nvPr/>
        </p:nvSpPr>
        <p:spPr bwMode="auto">
          <a:xfrm>
            <a:off x="2597425" y="5867400"/>
            <a:ext cx="9295693" cy="732183"/>
          </a:xfrm>
          <a:prstGeom prst="round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l-GR"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88838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 </a:t>
            </a:r>
            <a:r>
              <a:rPr lang="en-US" dirty="0" smtClean="0"/>
              <a:t>Your Enemy, </a:t>
            </a:r>
            <a:r>
              <a:rPr lang="en-US" dirty="0"/>
              <a:t>through </a:t>
            </a:r>
            <a:r>
              <a:rPr lang="en-US" dirty="0" smtClean="0"/>
              <a:t>honeypots!</a:t>
            </a:r>
            <a:endParaRPr lang="en-US" sz="3600" dirty="0"/>
          </a:p>
        </p:txBody>
      </p:sp>
      <p:sp>
        <p:nvSpPr>
          <p:cNvPr id="3" name="Text Placeholder 2"/>
          <p:cNvSpPr>
            <a:spLocks noGrp="1"/>
          </p:cNvSpPr>
          <p:nvPr>
            <p:ph sz="quarter" idx="10"/>
          </p:nvPr>
        </p:nvSpPr>
        <p:spPr>
          <a:xfrm>
            <a:off x="274638" y="1911142"/>
            <a:ext cx="11887200" cy="1902059"/>
          </a:xfrm>
        </p:spPr>
        <p:txBody>
          <a:bodyPr/>
          <a:lstStyle/>
          <a:p>
            <a:pPr marL="571500" indent="-571500"/>
            <a:r>
              <a:rPr lang="en-US" sz="3600" dirty="0" smtClean="0"/>
              <a:t>Exposed </a:t>
            </a:r>
            <a:r>
              <a:rPr lang="en-US" sz="3600" dirty="0"/>
              <a:t>computer systems</a:t>
            </a:r>
          </a:p>
          <a:p>
            <a:pPr marL="571500" indent="-571500"/>
            <a:r>
              <a:rPr lang="en-US" sz="3600" dirty="0" smtClean="0"/>
              <a:t>Monitor OS &amp; Network</a:t>
            </a:r>
            <a:endParaRPr lang="en-US" sz="3600" dirty="0"/>
          </a:p>
          <a:p>
            <a:pPr marL="571500" indent="-571500"/>
            <a:r>
              <a:rPr lang="en-US" sz="3600" dirty="0" smtClean="0"/>
              <a:t>Analysis </a:t>
            </a:r>
            <a:r>
              <a:rPr lang="en-US" sz="3600" dirty="0"/>
              <a:t>provides valuable </a:t>
            </a:r>
            <a:r>
              <a:rPr lang="en-US" sz="3600" dirty="0" smtClean="0"/>
              <a:t>output</a:t>
            </a:r>
            <a:endParaRPr lang="en-US" sz="3600" dirty="0"/>
          </a:p>
        </p:txBody>
      </p:sp>
    </p:spTree>
    <p:extLst>
      <p:ext uri="{BB962C8B-B14F-4D97-AF65-F5344CB8AC3E}">
        <p14:creationId xmlns:p14="http://schemas.microsoft.com/office/powerpoint/2010/main" val="4115544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r>
              <a:rPr lang="en-US" dirty="0"/>
              <a:t>FTP Server under </a:t>
            </a:r>
            <a:r>
              <a:rPr lang="en-US" dirty="0" smtClean="0"/>
              <a:t>attack</a:t>
            </a:r>
          </a:p>
          <a:p>
            <a:endParaRPr lang="en-US" sz="2800" dirty="0" smtClean="0"/>
          </a:p>
          <a:p>
            <a:r>
              <a:rPr lang="en-US" sz="2800" dirty="0" smtClean="0"/>
              <a:t>Administrator</a:t>
            </a:r>
            <a:endParaRPr lang="en-US" sz="2800" dirty="0"/>
          </a:p>
          <a:p>
            <a:r>
              <a:rPr lang="en-US" sz="2800" dirty="0" smtClean="0"/>
              <a:t>P@ssw0rd</a:t>
            </a:r>
            <a:endParaRPr lang="en-US" sz="2800" dirty="0"/>
          </a:p>
          <a:p>
            <a:endParaRPr lang="el-GR" dirty="0"/>
          </a:p>
        </p:txBody>
      </p:sp>
    </p:spTree>
    <p:extLst>
      <p:ext uri="{BB962C8B-B14F-4D97-AF65-F5344CB8AC3E}">
        <p14:creationId xmlns:p14="http://schemas.microsoft.com/office/powerpoint/2010/main" val="253674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a:t>…could allow remote code execution</a:t>
            </a:r>
            <a:r>
              <a:rPr lang="en-US" dirty="0" smtClean="0"/>
              <a:t>….</a:t>
            </a:r>
          </a:p>
          <a:p>
            <a:endParaRPr lang="en-US" dirty="0" smtClean="0"/>
          </a:p>
          <a:p>
            <a:r>
              <a:rPr lang="en-US" dirty="0" smtClean="0"/>
              <a:t>MS08-67</a:t>
            </a:r>
            <a:endParaRPr lang="en-US" dirty="0"/>
          </a:p>
        </p:txBody>
      </p:sp>
    </p:spTree>
    <p:extLst>
      <p:ext uri="{BB962C8B-B14F-4D97-AF65-F5344CB8AC3E}">
        <p14:creationId xmlns:p14="http://schemas.microsoft.com/office/powerpoint/2010/main" val="2451214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1948" y="1432904"/>
            <a:ext cx="11370961" cy="5587484"/>
          </a:xfrm>
        </p:spPr>
        <p:txBody>
          <a:bodyPr>
            <a:normAutofit/>
          </a:bodyPr>
          <a:lstStyle/>
          <a:p>
            <a:pPr marL="582873" indent="-582873">
              <a:buFont typeface="Arial" pitchFamily="34" charset="0"/>
              <a:buChar char="•"/>
            </a:pPr>
            <a:r>
              <a:rPr lang="en-US" dirty="0" smtClean="0"/>
              <a:t>IRC Based </a:t>
            </a:r>
          </a:p>
          <a:p>
            <a:pPr marL="582873" lvl="1" indent="-582873">
              <a:buFont typeface="Arial" pitchFamily="34" charset="0"/>
              <a:buChar char="•"/>
            </a:pPr>
            <a:r>
              <a:rPr lang="en-US" dirty="0" smtClean="0"/>
              <a:t>Bots (infected computers) connect to an IRC channel specially modified for botnet operation</a:t>
            </a:r>
            <a:endParaRPr lang="el-GR" dirty="0" smtClean="0"/>
          </a:p>
          <a:p>
            <a:pPr marL="582873" lvl="1" indent="-582873">
              <a:buFont typeface="Arial" pitchFamily="34" charset="0"/>
              <a:buChar char="•"/>
            </a:pPr>
            <a:r>
              <a:rPr lang="en-US" dirty="0" smtClean="0"/>
              <a:t>Large footprint</a:t>
            </a:r>
            <a:endParaRPr lang="en-US" dirty="0"/>
          </a:p>
          <a:p>
            <a:pPr marL="582873" indent="-582873">
              <a:buFont typeface="Arial" pitchFamily="34" charset="0"/>
              <a:buChar char="•"/>
            </a:pPr>
            <a:r>
              <a:rPr lang="en-US" dirty="0" smtClean="0"/>
              <a:t>Http Based</a:t>
            </a:r>
          </a:p>
          <a:p>
            <a:pPr marL="582873" lvl="1" indent="-582873">
              <a:buFont typeface="Arial" pitchFamily="34" charset="0"/>
              <a:buChar char="•"/>
            </a:pPr>
            <a:r>
              <a:rPr lang="en-US" dirty="0" smtClean="0"/>
              <a:t>Communication between bot and C&amp;C uses http protocol</a:t>
            </a:r>
          </a:p>
          <a:p>
            <a:pPr marL="582873" lvl="1" indent="-582873">
              <a:buFont typeface="Arial" pitchFamily="34" charset="0"/>
              <a:buChar char="•"/>
            </a:pPr>
            <a:r>
              <a:rPr lang="en-US" dirty="0" smtClean="0"/>
              <a:t>Difficult to identify and more sophisticated</a:t>
            </a:r>
            <a:endParaRPr lang="el-GR" dirty="0" smtClean="0"/>
          </a:p>
          <a:p>
            <a:pPr marL="582873" lvl="1" indent="-582873">
              <a:buFont typeface="Arial" pitchFamily="34" charset="0"/>
              <a:buChar char="•"/>
            </a:pPr>
            <a:r>
              <a:rPr lang="en-US" dirty="0" smtClean="0"/>
              <a:t>Small footprint</a:t>
            </a:r>
          </a:p>
          <a:p>
            <a:pPr marL="582873" indent="-582873">
              <a:buFont typeface="Arial" pitchFamily="34" charset="0"/>
              <a:buChar char="•"/>
            </a:pPr>
            <a:r>
              <a:rPr lang="en-US" dirty="0" smtClean="0"/>
              <a:t>Other</a:t>
            </a:r>
            <a:endParaRPr lang="en-US" dirty="0"/>
          </a:p>
          <a:p>
            <a:pPr marL="349724" indent="-349724">
              <a:buFont typeface="Arial" pitchFamily="34" charset="0"/>
              <a:buChar char="•"/>
            </a:pPr>
            <a:r>
              <a:rPr lang="en-US" sz="2040" dirty="0">
                <a:gradFill>
                  <a:gsLst>
                    <a:gs pos="100000">
                      <a:schemeClr val="tx1"/>
                    </a:gs>
                    <a:gs pos="6000">
                      <a:schemeClr val="tx1"/>
                    </a:gs>
                  </a:gsLst>
                  <a:lin ang="5400000" scaled="0"/>
                </a:gradFill>
                <a:latin typeface="+mn-lt"/>
              </a:rPr>
              <a:t>    Aurora was using UDP protocol for the whole communication</a:t>
            </a:r>
          </a:p>
          <a:p>
            <a:pPr marL="349724" indent="-349724">
              <a:buFont typeface="Arial" pitchFamily="34" charset="0"/>
              <a:buChar char="•"/>
            </a:pPr>
            <a:r>
              <a:rPr lang="en-US" sz="2040" dirty="0">
                <a:gradFill>
                  <a:gsLst>
                    <a:gs pos="100000">
                      <a:schemeClr val="tx1"/>
                    </a:gs>
                    <a:gs pos="6000">
                      <a:schemeClr val="tx1"/>
                    </a:gs>
                  </a:gsLst>
                  <a:lin ang="5400000" scaled="0"/>
                </a:gradFill>
                <a:latin typeface="+mn-lt"/>
              </a:rPr>
              <a:t>    Mariposa was also using UDP protocol for communications </a:t>
            </a:r>
          </a:p>
          <a:p>
            <a:pPr marL="582873" lvl="1" indent="-582873">
              <a:buFont typeface="Arial" pitchFamily="34" charset="0"/>
              <a:buChar char="•"/>
            </a:pPr>
            <a:endParaRPr lang="en-US" dirty="0"/>
          </a:p>
        </p:txBody>
      </p:sp>
      <p:sp>
        <p:nvSpPr>
          <p:cNvPr id="3" name="Title 2"/>
          <p:cNvSpPr>
            <a:spLocks noGrp="1"/>
          </p:cNvSpPr>
          <p:nvPr>
            <p:ph type="title"/>
          </p:nvPr>
        </p:nvSpPr>
        <p:spPr>
          <a:xfrm>
            <a:off x="274320" y="296897"/>
            <a:ext cx="11889564" cy="917575"/>
          </a:xfrm>
        </p:spPr>
        <p:txBody>
          <a:bodyPr/>
          <a:lstStyle/>
          <a:p>
            <a:r>
              <a:rPr lang="en-US" dirty="0" smtClean="0"/>
              <a:t>Botnet types and operations</a:t>
            </a:r>
            <a:endParaRPr lang="en-US" dirty="0"/>
          </a:p>
        </p:txBody>
      </p:sp>
    </p:spTree>
    <p:extLst>
      <p:ext uri="{BB962C8B-B14F-4D97-AF65-F5344CB8AC3E}">
        <p14:creationId xmlns:p14="http://schemas.microsoft.com/office/powerpoint/2010/main" val="725920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948" y="233151"/>
            <a:ext cx="11370961" cy="762786"/>
          </a:xfrm>
        </p:spPr>
        <p:txBody>
          <a:bodyPr/>
          <a:lstStyle/>
          <a:p>
            <a:r>
              <a:rPr lang="en-US" dirty="0" err="1" smtClean="0"/>
              <a:t>Waledac</a:t>
            </a:r>
            <a:endParaRPr lang="en-US" dirty="0"/>
          </a:p>
        </p:txBody>
      </p:sp>
      <p:pic>
        <p:nvPicPr>
          <p:cNvPr id="3" name="Picture 2"/>
          <p:cNvPicPr>
            <a:picLocks noChangeAspect="1"/>
          </p:cNvPicPr>
          <p:nvPr/>
        </p:nvPicPr>
        <p:blipFill>
          <a:blip r:embed="rId2"/>
          <a:stretch>
            <a:fillRect/>
          </a:stretch>
        </p:blipFill>
        <p:spPr>
          <a:xfrm>
            <a:off x="102252" y="233151"/>
            <a:ext cx="12237956" cy="6535719"/>
          </a:xfrm>
          <a:prstGeom prst="rect">
            <a:avLst/>
          </a:prstGeom>
        </p:spPr>
      </p:pic>
    </p:spTree>
    <p:extLst>
      <p:ext uri="{BB962C8B-B14F-4D97-AF65-F5344CB8AC3E}">
        <p14:creationId xmlns:p14="http://schemas.microsoft.com/office/powerpoint/2010/main" val="3059908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chEd_Europe_2013_Speaker_PPT_Template">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Europe_2013_Speaker_PPT_Template.potx" id="{AF8D925A-DB13-4D66-BFED-96786326D843}" vid="{C1298A41-419E-440C-B489-D47393D0BC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tdiogos</Template>
  <TotalTime>11014</TotalTime>
  <Words>2986</Words>
  <Application>Microsoft Office PowerPoint</Application>
  <PresentationFormat>Custom</PresentationFormat>
  <Paragraphs>172</Paragraphs>
  <Slides>23</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Consolas</vt:lpstr>
      <vt:lpstr>Segoe UI</vt:lpstr>
      <vt:lpstr>Segoe UI Light</vt:lpstr>
      <vt:lpstr>Wingdings</vt:lpstr>
      <vt:lpstr>TechEd_Europe_2013_Speaker_PPT_Template</vt:lpstr>
      <vt:lpstr>PowerPoint Presentation</vt:lpstr>
      <vt:lpstr>Cybercrime Practical Overview</vt:lpstr>
      <vt:lpstr>Goals</vt:lpstr>
      <vt:lpstr>Cybercriminals goals!</vt:lpstr>
      <vt:lpstr>Know Your Enemy, through honeypots!</vt:lpstr>
      <vt:lpstr>Demo</vt:lpstr>
      <vt:lpstr>Demo</vt:lpstr>
      <vt:lpstr>Botnet types and operations</vt:lpstr>
      <vt:lpstr>Waledac</vt:lpstr>
      <vt:lpstr>Demo</vt:lpstr>
      <vt:lpstr>Demo</vt:lpstr>
      <vt:lpstr>Further analysis</vt:lpstr>
      <vt:lpstr>Exploitation as a Service (EaaS)</vt:lpstr>
      <vt:lpstr>New ways of attracting victims</vt:lpstr>
      <vt:lpstr>Demo</vt:lpstr>
      <vt:lpstr>Exploit kits, $$$</vt:lpstr>
      <vt:lpstr>Sophisticated Botnets (http)</vt:lpstr>
      <vt:lpstr>Damage caused by Zeus??</vt:lpstr>
      <vt:lpstr>Extra info</vt:lpstr>
      <vt:lpstr>Demo</vt:lpstr>
      <vt:lpstr>Long way we ‘ve come…</vt:lpstr>
      <vt:lpstr>Evaluate this session</vt:lpstr>
      <vt:lpstr>PowerPoint Presentation</vt:lpstr>
    </vt:vector>
  </TitlesOfParts>
  <Manager>&lt;Comms manager/speech writer&gt;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ATC-B305: Cybercrime Practical Overview</dc:title>
  <dc:subject>TechEd 2013</dc:subject>
  <dc:creator>Thanassis Diogos</dc:creator>
  <cp:keywords>TechEd 2013</cp:keywords>
  <dc:description>Template by: Jordan Cayabyab, Artitudes Design, Inc.
Formatting by: Priscila Mandryk, Silver Fox Productions, Inc.
Audience Type: Internal/External</dc:description>
  <cp:lastModifiedBy>Shows</cp:lastModifiedBy>
  <cp:revision>46</cp:revision>
  <dcterms:created xsi:type="dcterms:W3CDTF">2013-06-04T14:19:59Z</dcterms:created>
  <dcterms:modified xsi:type="dcterms:W3CDTF">2013-06-23T09:45:35Z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