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4082" r:id="rId1"/>
  </p:sldMasterIdLst>
  <p:notesMasterIdLst>
    <p:notesMasterId r:id="rId98"/>
  </p:notesMasterIdLst>
  <p:handoutMasterIdLst>
    <p:handoutMasterId r:id="rId99"/>
  </p:handoutMasterIdLst>
  <p:sldIdLst>
    <p:sldId id="1135" r:id="rId2"/>
    <p:sldId id="1244" r:id="rId3"/>
    <p:sldId id="1151" r:id="rId4"/>
    <p:sldId id="1152" r:id="rId5"/>
    <p:sldId id="1153" r:id="rId6"/>
    <p:sldId id="1154" r:id="rId7"/>
    <p:sldId id="1155" r:id="rId8"/>
    <p:sldId id="1156" r:id="rId9"/>
    <p:sldId id="1157" r:id="rId10"/>
    <p:sldId id="1158" r:id="rId11"/>
    <p:sldId id="1159" r:id="rId12"/>
    <p:sldId id="1160" r:id="rId13"/>
    <p:sldId id="1161" r:id="rId14"/>
    <p:sldId id="1162" r:id="rId15"/>
    <p:sldId id="1163" r:id="rId16"/>
    <p:sldId id="1165" r:id="rId17"/>
    <p:sldId id="1164" r:id="rId18"/>
    <p:sldId id="1166" r:id="rId19"/>
    <p:sldId id="1167" r:id="rId20"/>
    <p:sldId id="1168" r:id="rId21"/>
    <p:sldId id="1169" r:id="rId22"/>
    <p:sldId id="1170" r:id="rId23"/>
    <p:sldId id="1171" r:id="rId24"/>
    <p:sldId id="1172" r:id="rId25"/>
    <p:sldId id="1173" r:id="rId26"/>
    <p:sldId id="1174" r:id="rId27"/>
    <p:sldId id="1175" r:id="rId28"/>
    <p:sldId id="1176" r:id="rId29"/>
    <p:sldId id="1179" r:id="rId30"/>
    <p:sldId id="1180" r:id="rId31"/>
    <p:sldId id="1177" r:id="rId32"/>
    <p:sldId id="1178" r:id="rId33"/>
    <p:sldId id="1182" r:id="rId34"/>
    <p:sldId id="1183" r:id="rId35"/>
    <p:sldId id="1184" r:id="rId36"/>
    <p:sldId id="1185" r:id="rId37"/>
    <p:sldId id="1186" r:id="rId38"/>
    <p:sldId id="1187" r:id="rId39"/>
    <p:sldId id="1188" r:id="rId40"/>
    <p:sldId id="1189" r:id="rId41"/>
    <p:sldId id="1190" r:id="rId42"/>
    <p:sldId id="1191" r:id="rId43"/>
    <p:sldId id="1192" r:id="rId44"/>
    <p:sldId id="1193" r:id="rId45"/>
    <p:sldId id="1194" r:id="rId46"/>
    <p:sldId id="1195" r:id="rId47"/>
    <p:sldId id="1196" r:id="rId48"/>
    <p:sldId id="1200" r:id="rId49"/>
    <p:sldId id="1199" r:id="rId50"/>
    <p:sldId id="1245" r:id="rId51"/>
    <p:sldId id="1201" r:id="rId52"/>
    <p:sldId id="1202" r:id="rId53"/>
    <p:sldId id="1203" r:id="rId54"/>
    <p:sldId id="1204" r:id="rId55"/>
    <p:sldId id="1205" r:id="rId56"/>
    <p:sldId id="1208" r:id="rId57"/>
    <p:sldId id="1209" r:id="rId58"/>
    <p:sldId id="1210" r:id="rId59"/>
    <p:sldId id="1212" r:id="rId60"/>
    <p:sldId id="1206" r:id="rId61"/>
    <p:sldId id="1211" r:id="rId62"/>
    <p:sldId id="1213" r:id="rId63"/>
    <p:sldId id="1214" r:id="rId64"/>
    <p:sldId id="1215" r:id="rId65"/>
    <p:sldId id="1216" r:id="rId66"/>
    <p:sldId id="1219" r:id="rId67"/>
    <p:sldId id="1218" r:id="rId68"/>
    <p:sldId id="1217" r:id="rId69"/>
    <p:sldId id="1221" r:id="rId70"/>
    <p:sldId id="1222" r:id="rId71"/>
    <p:sldId id="1223" r:id="rId72"/>
    <p:sldId id="1224" r:id="rId73"/>
    <p:sldId id="1225" r:id="rId74"/>
    <p:sldId id="1226" r:id="rId75"/>
    <p:sldId id="1227" r:id="rId76"/>
    <p:sldId id="1228" r:id="rId77"/>
    <p:sldId id="1229" r:id="rId78"/>
    <p:sldId id="1230" r:id="rId79"/>
    <p:sldId id="1232" r:id="rId80"/>
    <p:sldId id="1231" r:id="rId81"/>
    <p:sldId id="1233" r:id="rId82"/>
    <p:sldId id="1234" r:id="rId83"/>
    <p:sldId id="1246" r:id="rId84"/>
    <p:sldId id="1236" r:id="rId85"/>
    <p:sldId id="1237" r:id="rId86"/>
    <p:sldId id="1238" r:id="rId87"/>
    <p:sldId id="1239" r:id="rId88"/>
    <p:sldId id="1241" r:id="rId89"/>
    <p:sldId id="1242" r:id="rId90"/>
    <p:sldId id="1243" r:id="rId91"/>
    <p:sldId id="1144" r:id="rId92"/>
    <p:sldId id="1145" r:id="rId93"/>
    <p:sldId id="1150" r:id="rId94"/>
    <p:sldId id="1147" r:id="rId95"/>
    <p:sldId id="1148" r:id="rId96"/>
    <p:sldId id="1076" r:id="rId97"/>
  </p:sldIdLst>
  <p:sldSz cx="12436475" cy="6994525"/>
  <p:notesSz cx="6858000" cy="9144000"/>
  <p:embeddedFontLst>
    <p:embeddedFont>
      <p:font typeface="Consolas" panose="020B0609020204030204" pitchFamily="49" charset="0"/>
      <p:regular r:id="rId100"/>
      <p:bold r:id="rId101"/>
      <p:italic r:id="rId102"/>
      <p:boldItalic r:id="rId103"/>
    </p:embeddedFont>
    <p:embeddedFont>
      <p:font typeface="X-Files" panose="020B0604020202020204"/>
      <p:regular r:id="rId104"/>
    </p:embeddedFont>
    <p:embeddedFont>
      <p:font typeface="Segoe UI Light" panose="020B0502040204020203" pitchFamily="34" charset="0"/>
      <p:regular r:id="rId105"/>
      <p:italic r:id="rId106"/>
    </p:embeddedFont>
    <p:embeddedFont>
      <p:font typeface="Segoe UI" panose="020B0502040204020203" pitchFamily="34" charset="0"/>
      <p:regular r:id="rId107"/>
      <p:bold r:id="rId108"/>
      <p:italic r:id="rId109"/>
      <p:boldItalic r:id="rId110"/>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244"/>
            <p14:sldId id="1151"/>
            <p14:sldId id="1152"/>
            <p14:sldId id="1153"/>
            <p14:sldId id="1154"/>
            <p14:sldId id="1155"/>
            <p14:sldId id="1156"/>
            <p14:sldId id="1157"/>
            <p14:sldId id="1158"/>
            <p14:sldId id="1159"/>
            <p14:sldId id="1160"/>
            <p14:sldId id="1161"/>
            <p14:sldId id="1162"/>
            <p14:sldId id="1163"/>
            <p14:sldId id="1165"/>
            <p14:sldId id="1164"/>
            <p14:sldId id="1166"/>
            <p14:sldId id="1167"/>
            <p14:sldId id="1168"/>
            <p14:sldId id="1169"/>
            <p14:sldId id="1170"/>
            <p14:sldId id="1171"/>
            <p14:sldId id="1172"/>
            <p14:sldId id="1173"/>
            <p14:sldId id="1174"/>
            <p14:sldId id="1175"/>
            <p14:sldId id="1176"/>
            <p14:sldId id="1179"/>
            <p14:sldId id="1180"/>
            <p14:sldId id="1177"/>
            <p14:sldId id="1178"/>
            <p14:sldId id="1182"/>
            <p14:sldId id="1183"/>
            <p14:sldId id="1184"/>
            <p14:sldId id="1185"/>
            <p14:sldId id="1186"/>
            <p14:sldId id="1187"/>
            <p14:sldId id="1188"/>
            <p14:sldId id="1189"/>
            <p14:sldId id="1190"/>
            <p14:sldId id="1191"/>
            <p14:sldId id="1192"/>
            <p14:sldId id="1193"/>
            <p14:sldId id="1194"/>
            <p14:sldId id="1195"/>
            <p14:sldId id="1196"/>
            <p14:sldId id="1200"/>
            <p14:sldId id="1199"/>
            <p14:sldId id="1245"/>
            <p14:sldId id="1201"/>
            <p14:sldId id="1202"/>
            <p14:sldId id="1203"/>
            <p14:sldId id="1204"/>
            <p14:sldId id="1205"/>
            <p14:sldId id="1208"/>
            <p14:sldId id="1209"/>
            <p14:sldId id="1210"/>
            <p14:sldId id="1212"/>
            <p14:sldId id="1206"/>
            <p14:sldId id="1211"/>
            <p14:sldId id="1213"/>
            <p14:sldId id="1214"/>
            <p14:sldId id="1215"/>
            <p14:sldId id="1216"/>
            <p14:sldId id="1219"/>
            <p14:sldId id="1218"/>
            <p14:sldId id="1217"/>
            <p14:sldId id="1221"/>
            <p14:sldId id="1222"/>
            <p14:sldId id="1223"/>
            <p14:sldId id="1224"/>
            <p14:sldId id="1225"/>
            <p14:sldId id="1226"/>
            <p14:sldId id="1227"/>
            <p14:sldId id="1228"/>
            <p14:sldId id="1229"/>
            <p14:sldId id="1230"/>
            <p14:sldId id="1232"/>
            <p14:sldId id="1231"/>
            <p14:sldId id="1233"/>
            <p14:sldId id="1234"/>
            <p14:sldId id="1246"/>
            <p14:sldId id="1236"/>
            <p14:sldId id="1237"/>
            <p14:sldId id="1238"/>
            <p14:sldId id="1239"/>
            <p14:sldId id="1241"/>
            <p14:sldId id="1242"/>
            <p14:sldId id="1243"/>
          </p14:sldIdLst>
        </p14:section>
        <p14:section name="Special content" id="{6925D2A1-AD53-4951-AB34-79DFA02CD676}">
          <p14:sldIdLst>
            <p14:sldId id="1144"/>
            <p14:sldId id="1145"/>
            <p14:sldId id="1150"/>
            <p14:sldId id="1147"/>
            <p14:sldId id="1148"/>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A"/>
    <a:srgbClr val="0B0B0B"/>
    <a:srgbClr val="3F3A36"/>
    <a:srgbClr val="0E0C00"/>
    <a:srgbClr val="4373A2"/>
    <a:srgbClr val="64B472"/>
    <a:srgbClr val="020707"/>
    <a:srgbClr val="0145AA"/>
    <a:srgbClr val="006BCE"/>
    <a:srgbClr val="003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5781" autoAdjust="0"/>
  </p:normalViewPr>
  <p:slideViewPr>
    <p:cSldViewPr snapToGrid="0">
      <p:cViewPr varScale="1">
        <p:scale>
          <a:sx n="95" d="100"/>
          <a:sy n="95" d="100"/>
        </p:scale>
        <p:origin x="1116" y="8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22"/>
    </p:cViewPr>
  </p:sorterViewPr>
  <p:notesViewPr>
    <p:cSldViewPr snapToGrid="0" showGuides="1">
      <p:cViewPr>
        <p:scale>
          <a:sx n="41" d="100"/>
          <a:sy n="41" d="100"/>
        </p:scale>
        <p:origin x="-2952" y="-53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3.fntdata"/><Relationship Id="rId110" Type="http://schemas.openxmlformats.org/officeDocument/2006/relationships/font" Target="fonts/font11.fntdata"/><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4.fntdata"/><Relationship Id="rId10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7.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j-lt"/>
                <a:ea typeface="+mn-ea"/>
                <a:cs typeface="+mn-cs"/>
              </a:defRPr>
            </a:pPr>
            <a:r>
              <a:rPr lang="en-GB">
                <a:latin typeface="+mj-lt"/>
              </a:rPr>
              <a:t>Android Malware Discovery Trends</a:t>
            </a:r>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j-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2009</c:v>
                </c:pt>
              </c:strCache>
            </c:strRef>
          </c:tx>
          <c:spPr>
            <a:gradFill>
              <a:gsLst>
                <a:gs pos="100000">
                  <a:schemeClr val="accent1">
                    <a:alpha val="0"/>
                  </a:schemeClr>
                </a:gs>
                <a:gs pos="50000">
                  <a:schemeClr val="accent1"/>
                </a:gs>
              </a:gsLst>
              <a:lin ang="5400000" scaled="0"/>
            </a:gradFill>
            <a:ln>
              <a:noFill/>
            </a:ln>
            <a:effectLst/>
            <a:sp3d/>
          </c:spPr>
          <c:invertIfNegative val="0"/>
          <c:cat>
            <c:strRef>
              <c:f>Sheet1!$A$2</c:f>
              <c:strCache>
                <c:ptCount val="1"/>
                <c:pt idx="0">
                  <c:v>Malware Duscoveries by Year</c:v>
                </c:pt>
              </c:strCache>
            </c:strRef>
          </c:cat>
          <c:val>
            <c:numRef>
              <c:f>Sheet1!$B$2</c:f>
              <c:numCache>
                <c:formatCode>#,##0</c:formatCode>
                <c:ptCount val="1"/>
                <c:pt idx="0">
                  <c:v>1649</c:v>
                </c:pt>
              </c:numCache>
            </c:numRef>
          </c:val>
        </c:ser>
        <c:ser>
          <c:idx val="1"/>
          <c:order val="1"/>
          <c:tx>
            <c:strRef>
              <c:f>Sheet1!$C$1</c:f>
              <c:strCache>
                <c:ptCount val="1"/>
                <c:pt idx="0">
                  <c:v>2010</c:v>
                </c:pt>
              </c:strCache>
            </c:strRef>
          </c:tx>
          <c:spPr>
            <a:gradFill>
              <a:gsLst>
                <a:gs pos="100000">
                  <a:schemeClr val="accent2">
                    <a:alpha val="0"/>
                  </a:schemeClr>
                </a:gs>
                <a:gs pos="50000">
                  <a:schemeClr val="accent2"/>
                </a:gs>
              </a:gsLst>
              <a:lin ang="5400000" scaled="0"/>
            </a:gradFill>
            <a:ln>
              <a:noFill/>
            </a:ln>
            <a:effectLst/>
            <a:sp3d/>
          </c:spPr>
          <c:invertIfNegative val="0"/>
          <c:cat>
            <c:strRef>
              <c:f>Sheet1!$A$2</c:f>
              <c:strCache>
                <c:ptCount val="1"/>
                <c:pt idx="0">
                  <c:v>Malware Duscoveries by Year</c:v>
                </c:pt>
              </c:strCache>
            </c:strRef>
          </c:cat>
          <c:val>
            <c:numRef>
              <c:f>Sheet1!$C$2</c:f>
              <c:numCache>
                <c:formatCode>#,##0</c:formatCode>
                <c:ptCount val="1"/>
                <c:pt idx="0">
                  <c:v>6760</c:v>
                </c:pt>
              </c:numCache>
            </c:numRef>
          </c:val>
        </c:ser>
        <c:ser>
          <c:idx val="2"/>
          <c:order val="2"/>
          <c:tx>
            <c:strRef>
              <c:f>Sheet1!$D$1</c:f>
              <c:strCache>
                <c:ptCount val="1"/>
                <c:pt idx="0">
                  <c:v>2011</c:v>
                </c:pt>
              </c:strCache>
            </c:strRef>
          </c:tx>
          <c:spPr>
            <a:gradFill>
              <a:gsLst>
                <a:gs pos="100000">
                  <a:schemeClr val="accent3">
                    <a:alpha val="0"/>
                  </a:schemeClr>
                </a:gs>
                <a:gs pos="50000">
                  <a:schemeClr val="accent3"/>
                </a:gs>
              </a:gsLst>
              <a:lin ang="5400000" scaled="0"/>
            </a:gradFill>
            <a:ln>
              <a:noFill/>
            </a:ln>
            <a:effectLst/>
            <a:sp3d/>
          </c:spPr>
          <c:invertIfNegative val="0"/>
          <c:cat>
            <c:strRef>
              <c:f>Sheet1!$A$2</c:f>
              <c:strCache>
                <c:ptCount val="1"/>
                <c:pt idx="0">
                  <c:v>Malware Duscoveries by Year</c:v>
                </c:pt>
              </c:strCache>
            </c:strRef>
          </c:cat>
          <c:val>
            <c:numRef>
              <c:f>Sheet1!$D$2</c:f>
              <c:numCache>
                <c:formatCode>#,##0</c:formatCode>
                <c:ptCount val="1"/>
                <c:pt idx="0">
                  <c:v>24794</c:v>
                </c:pt>
              </c:numCache>
            </c:numRef>
          </c:val>
        </c:ser>
        <c:ser>
          <c:idx val="3"/>
          <c:order val="3"/>
          <c:tx>
            <c:strRef>
              <c:f>Sheet1!$E$1</c:f>
              <c:strCache>
                <c:ptCount val="1"/>
                <c:pt idx="0">
                  <c:v>2012</c:v>
                </c:pt>
              </c:strCache>
            </c:strRef>
          </c:tx>
          <c:spPr>
            <a:gradFill>
              <a:gsLst>
                <a:gs pos="100000">
                  <a:schemeClr val="accent4">
                    <a:alpha val="0"/>
                  </a:schemeClr>
                </a:gs>
                <a:gs pos="50000">
                  <a:schemeClr val="accent4"/>
                </a:gs>
              </a:gsLst>
              <a:lin ang="5400000" scaled="0"/>
            </a:gradFill>
            <a:ln>
              <a:noFill/>
            </a:ln>
            <a:effectLst/>
            <a:sp3d/>
          </c:spPr>
          <c:invertIfNegative val="0"/>
          <c:cat>
            <c:strRef>
              <c:f>Sheet1!$A$2</c:f>
              <c:strCache>
                <c:ptCount val="1"/>
                <c:pt idx="0">
                  <c:v>Malware Duscoveries by Year</c:v>
                </c:pt>
              </c:strCache>
            </c:strRef>
          </c:cat>
          <c:val>
            <c:numRef>
              <c:f>Sheet1!$E$2</c:f>
              <c:numCache>
                <c:formatCode>#,##0</c:formatCode>
                <c:ptCount val="1"/>
                <c:pt idx="0">
                  <c:v>65227</c:v>
                </c:pt>
              </c:numCache>
            </c:numRef>
          </c:val>
        </c:ser>
        <c:dLbls>
          <c:showLegendKey val="0"/>
          <c:showVal val="0"/>
          <c:showCatName val="0"/>
          <c:showSerName val="0"/>
          <c:showPercent val="0"/>
          <c:showBubbleSize val="0"/>
        </c:dLbls>
        <c:gapWidth val="150"/>
        <c:gapDepth val="0"/>
        <c:shape val="box"/>
        <c:axId val="324514480"/>
        <c:axId val="324516832"/>
        <c:axId val="0"/>
      </c:bar3DChart>
      <c:catAx>
        <c:axId val="324514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516832"/>
        <c:crosses val="autoZero"/>
        <c:auto val="1"/>
        <c:lblAlgn val="ctr"/>
        <c:lblOffset val="100"/>
        <c:noMultiLvlLbl val="0"/>
      </c:catAx>
      <c:valAx>
        <c:axId val="324516832"/>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51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6/25/2013 3:19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6/25/2013 3:19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3:22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94</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3:22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95</a:t>
            </a:fld>
            <a:endParaRPr lang="en-US" dirty="0"/>
          </a:p>
        </p:txBody>
      </p:sp>
    </p:spTree>
    <p:extLst>
      <p:ext uri="{BB962C8B-B14F-4D97-AF65-F5344CB8AC3E}">
        <p14:creationId xmlns:p14="http://schemas.microsoft.com/office/powerpoint/2010/main" val="3040969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96</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6/25/2013 3:22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3:22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34161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3:22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965415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3:22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206704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3:22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81</a:t>
            </a:fld>
            <a:endParaRPr lang="en-US" dirty="0"/>
          </a:p>
        </p:txBody>
      </p:sp>
    </p:spTree>
    <p:extLst>
      <p:ext uri="{BB962C8B-B14F-4D97-AF65-F5344CB8AC3E}">
        <p14:creationId xmlns:p14="http://schemas.microsoft.com/office/powerpoint/2010/main" val="382685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91</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6/25/2013 3:22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92</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6/25/2013 3:22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9978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3:22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93</a:t>
            </a:fld>
            <a:endParaRPr lang="en-US" dirty="0"/>
          </a:p>
        </p:txBody>
      </p:sp>
    </p:spTree>
    <p:extLst>
      <p:ext uri="{BB962C8B-B14F-4D97-AF65-F5344CB8AC3E}">
        <p14:creationId xmlns:p14="http://schemas.microsoft.com/office/powerpoint/2010/main" val="686665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55235" y="6070296"/>
            <a:ext cx="2901844" cy="372394"/>
          </a:xfrm>
          <a:prstGeom prst="rect">
            <a:avLst/>
          </a:prstGeom>
        </p:spPr>
        <p:txBody>
          <a:bodyPr/>
          <a:lstStyle/>
          <a:p>
            <a:fld id="{13DC7F0A-A9D4-478A-BA08-BBBF6B846359}" type="datetime1">
              <a:rPr lang="en-US" smtClean="0"/>
              <a:t>6/25/2013</a:t>
            </a:fld>
            <a:endParaRPr lang="en-US"/>
          </a:p>
        </p:txBody>
      </p:sp>
      <p:sp>
        <p:nvSpPr>
          <p:cNvPr id="3" name="Footer Placeholder 2"/>
          <p:cNvSpPr>
            <a:spLocks noGrp="1"/>
          </p:cNvSpPr>
          <p:nvPr>
            <p:ph type="ftr" sz="quarter" idx="11"/>
          </p:nvPr>
        </p:nvSpPr>
        <p:spPr>
          <a:xfrm>
            <a:off x="1606169" y="6070296"/>
            <a:ext cx="7149068"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778856" y="6070296"/>
            <a:ext cx="827313" cy="372394"/>
          </a:xfrm>
          <a:prstGeom prst="rect">
            <a:avLst/>
          </a:prstGeom>
        </p:spPr>
        <p:txBody>
          <a:bodyPr/>
          <a:lstStyle>
            <a:lvl1pPr>
              <a:defRPr>
                <a:solidFill>
                  <a:schemeClr val="bg1"/>
                </a:solidFill>
              </a:defRPr>
            </a:lvl1pPr>
          </a:lstStyle>
          <a:p>
            <a:fld id="{B2141D75-E2EA-B04A-86CA-13F46B7A7152}" type="slidenum">
              <a:rPr lang="en-US" smtClean="0"/>
              <a:pPr/>
              <a:t>‹#›</a:t>
            </a:fld>
            <a:endParaRPr lang="en-US"/>
          </a:p>
        </p:txBody>
      </p:sp>
      <p:sp>
        <p:nvSpPr>
          <p:cNvPr id="5" name="Title 1"/>
          <p:cNvSpPr>
            <a:spLocks noGrp="1"/>
          </p:cNvSpPr>
          <p:nvPr>
            <p:ph type="title"/>
          </p:nvPr>
        </p:nvSpPr>
        <p:spPr>
          <a:xfrm>
            <a:off x="203288" y="150007"/>
            <a:ext cx="9315624" cy="116575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765161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878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0" r:id="rId23"/>
    <p:sldLayoutId id="2147484191" r:id="rId2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3.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 Id="rId9" Type="http://schemas.openxmlformats.org/officeDocument/2006/relationships/image" Target="../media/image94.jpeg"/></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97.png"/><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93689"/>
            <a:ext cx="8333725" cy="942879"/>
          </a:xfrm>
        </p:spPr>
        <p:txBody>
          <a:bodyPr>
            <a:normAutofit/>
          </a:bodyPr>
          <a:lstStyle/>
          <a:p>
            <a:r>
              <a:rPr lang="en-GB" sz="4352" dirty="0">
                <a:solidFill>
                  <a:schemeClr val="tx1"/>
                </a:solidFill>
              </a:rPr>
              <a:t>Choose your Weapon!</a:t>
            </a:r>
          </a:p>
        </p:txBody>
      </p:sp>
      <p:sp>
        <p:nvSpPr>
          <p:cNvPr id="5" name="Content Placeholder 4"/>
          <p:cNvSpPr>
            <a:spLocks noGrp="1"/>
          </p:cNvSpPr>
          <p:nvPr>
            <p:ph idx="4294967295"/>
          </p:nvPr>
        </p:nvSpPr>
        <p:spPr>
          <a:xfrm>
            <a:off x="244996" y="1245056"/>
            <a:ext cx="5483631" cy="5581553"/>
          </a:xfrm>
          <a:prstGeom prst="rect">
            <a:avLst/>
          </a:prstGeom>
        </p:spPr>
        <p:txBody>
          <a:bodyPr>
            <a:normAutofit/>
          </a:bodyPr>
          <a:lstStyle/>
          <a:p>
            <a:r>
              <a:rPr lang="en-GB" sz="3808" dirty="0" err="1">
                <a:solidFill>
                  <a:schemeClr val="tx1"/>
                </a:solidFill>
              </a:rPr>
              <a:t>Asprox</a:t>
            </a:r>
            <a:r>
              <a:rPr lang="en-GB" sz="3808" dirty="0">
                <a:solidFill>
                  <a:schemeClr val="tx1"/>
                </a:solidFill>
              </a:rPr>
              <a:t> Botnet</a:t>
            </a:r>
          </a:p>
          <a:p>
            <a:r>
              <a:rPr lang="en-GB" sz="3808" dirty="0" err="1">
                <a:solidFill>
                  <a:schemeClr val="tx1"/>
                </a:solidFill>
              </a:rPr>
              <a:t>Gumblar</a:t>
            </a:r>
            <a:r>
              <a:rPr lang="en-GB" sz="3808" dirty="0">
                <a:solidFill>
                  <a:schemeClr val="tx1"/>
                </a:solidFill>
              </a:rPr>
              <a:t> Botnet</a:t>
            </a:r>
          </a:p>
          <a:p>
            <a:r>
              <a:rPr lang="en-GB" sz="3808" dirty="0" err="1">
                <a:solidFill>
                  <a:schemeClr val="tx1"/>
                </a:solidFill>
              </a:rPr>
              <a:t>Koobface</a:t>
            </a:r>
            <a:r>
              <a:rPr lang="en-GB" sz="3808" dirty="0">
                <a:solidFill>
                  <a:schemeClr val="tx1"/>
                </a:solidFill>
              </a:rPr>
              <a:t> Botnet</a:t>
            </a:r>
          </a:p>
          <a:p>
            <a:r>
              <a:rPr lang="en-GB" sz="3808" dirty="0">
                <a:solidFill>
                  <a:schemeClr val="tx1"/>
                </a:solidFill>
              </a:rPr>
              <a:t>Mariposa Botnet</a:t>
            </a:r>
          </a:p>
          <a:p>
            <a:r>
              <a:rPr lang="en-GB" sz="3808" dirty="0">
                <a:solidFill>
                  <a:schemeClr val="tx1"/>
                </a:solidFill>
              </a:rPr>
              <a:t>Storm Botnet</a:t>
            </a:r>
          </a:p>
          <a:p>
            <a:r>
              <a:rPr lang="en-GB" sz="3808" dirty="0" err="1">
                <a:solidFill>
                  <a:schemeClr val="tx1"/>
                </a:solidFill>
              </a:rPr>
              <a:t>Waledec</a:t>
            </a:r>
            <a:r>
              <a:rPr lang="en-GB" sz="3808" dirty="0">
                <a:solidFill>
                  <a:schemeClr val="tx1"/>
                </a:solidFill>
              </a:rPr>
              <a:t> Botnet</a:t>
            </a:r>
          </a:p>
          <a:p>
            <a:r>
              <a:rPr lang="en-GB" sz="3808" dirty="0">
                <a:solidFill>
                  <a:schemeClr val="tx1"/>
                </a:solidFill>
              </a:rPr>
              <a:t>Zeus Botnet</a:t>
            </a:r>
          </a:p>
          <a:p>
            <a:r>
              <a:rPr lang="en-GB" sz="3808" dirty="0">
                <a:solidFill>
                  <a:schemeClr val="tx1"/>
                </a:solidFill>
              </a:rPr>
              <a:t>Plus Many More…</a:t>
            </a:r>
          </a:p>
          <a:p>
            <a:endParaRPr lang="en-GB" sz="3808" dirty="0">
              <a:solidFill>
                <a:schemeClr val="tx1"/>
              </a:solidFill>
            </a:endParaRPr>
          </a:p>
          <a:p>
            <a:endParaRPr lang="en-GB" sz="3808" dirty="0">
              <a:solidFill>
                <a:schemeClr val="tx1"/>
              </a:solidFill>
            </a:endParaRPr>
          </a:p>
          <a:p>
            <a:endParaRPr lang="en-GB" sz="3808" dirty="0">
              <a:solidFill>
                <a:schemeClr val="tx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64429" y="-1"/>
            <a:ext cx="6071163" cy="6994525"/>
          </a:xfrm>
          <a:prstGeom prst="rect">
            <a:avLst/>
          </a:prstGeom>
        </p:spPr>
      </p:pic>
    </p:spTree>
    <p:extLst>
      <p:ext uri="{BB962C8B-B14F-4D97-AF65-F5344CB8AC3E}">
        <p14:creationId xmlns:p14="http://schemas.microsoft.com/office/powerpoint/2010/main" val="204689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6287" y="3203496"/>
            <a:ext cx="3525192" cy="881298"/>
          </a:xfrm>
        </p:spPr>
        <p:txBody>
          <a:bodyPr>
            <a:noAutofit/>
          </a:bodyPr>
          <a:lstStyle/>
          <a:p>
            <a:r>
              <a:rPr lang="en-US" sz="5440" dirty="0" smtClean="0">
                <a:solidFill>
                  <a:schemeClr val="tx1"/>
                </a:solidFill>
              </a:rPr>
              <a:t>DIY Kits…</a:t>
            </a:r>
            <a:endParaRPr lang="en-GB" sz="5440" dirty="0">
              <a:solidFill>
                <a:schemeClr val="tx1"/>
              </a:solidFill>
            </a:endParaRPr>
          </a:p>
        </p:txBody>
      </p:sp>
      <p:pic>
        <p:nvPicPr>
          <p:cNvPr id="3" name="Picture 2"/>
          <p:cNvPicPr>
            <a:picLocks noChangeAspect="1"/>
          </p:cNvPicPr>
          <p:nvPr/>
        </p:nvPicPr>
        <p:blipFill>
          <a:blip r:embed="rId2"/>
          <a:stretch>
            <a:fillRect/>
          </a:stretch>
        </p:blipFill>
        <p:spPr>
          <a:xfrm>
            <a:off x="882" y="-1"/>
            <a:ext cx="8414554" cy="6994525"/>
          </a:xfrm>
          <a:prstGeom prst="rect">
            <a:avLst/>
          </a:prstGeom>
        </p:spPr>
      </p:pic>
    </p:spTree>
    <p:extLst>
      <p:ext uri="{BB962C8B-B14F-4D97-AF65-F5344CB8AC3E}">
        <p14:creationId xmlns:p14="http://schemas.microsoft.com/office/powerpoint/2010/main" val="260602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8762" y="-1"/>
            <a:ext cx="11108954" cy="6994525"/>
          </a:xfrm>
          <a:prstGeom prst="rect">
            <a:avLst/>
          </a:prstGeom>
        </p:spPr>
      </p:pic>
      <p:sp>
        <p:nvSpPr>
          <p:cNvPr id="2" name="Title 1"/>
          <p:cNvSpPr>
            <a:spLocks noGrp="1"/>
          </p:cNvSpPr>
          <p:nvPr>
            <p:ph type="title"/>
          </p:nvPr>
        </p:nvSpPr>
        <p:spPr>
          <a:xfrm>
            <a:off x="3084733" y="657524"/>
            <a:ext cx="6658695" cy="881298"/>
          </a:xfrm>
        </p:spPr>
        <p:txBody>
          <a:bodyPr>
            <a:noAutofit/>
          </a:bodyPr>
          <a:lstStyle/>
          <a:p>
            <a:r>
              <a:rPr lang="en-US" sz="5440" dirty="0">
                <a:solidFill>
                  <a:schemeClr val="tx1"/>
                </a:solidFill>
              </a:rPr>
              <a:t>Contain the </a:t>
            </a:r>
            <a:r>
              <a:rPr lang="en-US" sz="5440" dirty="0">
                <a:solidFill>
                  <a:srgbClr val="FF0000"/>
                </a:solidFill>
              </a:rPr>
              <a:t>Infection!</a:t>
            </a:r>
            <a:endParaRPr lang="en-GB" sz="5440" dirty="0">
              <a:solidFill>
                <a:srgbClr val="FF0000"/>
              </a:solidFill>
            </a:endParaRPr>
          </a:p>
        </p:txBody>
      </p:sp>
    </p:spTree>
    <p:extLst>
      <p:ext uri="{BB962C8B-B14F-4D97-AF65-F5344CB8AC3E}">
        <p14:creationId xmlns:p14="http://schemas.microsoft.com/office/powerpoint/2010/main" val="342207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352" dirty="0">
                <a:solidFill>
                  <a:schemeClr val="tx1"/>
                </a:solidFill>
              </a:rPr>
              <a:t>Mitigation</a:t>
            </a:r>
          </a:p>
        </p:txBody>
      </p:sp>
      <p:sp>
        <p:nvSpPr>
          <p:cNvPr id="5" name="Content Placeholder 4"/>
          <p:cNvSpPr>
            <a:spLocks noGrp="1"/>
          </p:cNvSpPr>
          <p:nvPr>
            <p:ph type="body" sz="quarter" idx="10"/>
          </p:nvPr>
        </p:nvSpPr>
        <p:spPr>
          <a:xfrm>
            <a:off x="274320" y="1311704"/>
            <a:ext cx="11887200" cy="5274447"/>
          </a:xfrm>
        </p:spPr>
        <p:txBody>
          <a:bodyPr>
            <a:noAutofit/>
          </a:bodyPr>
          <a:lstStyle/>
          <a:p>
            <a:pPr marL="571500" indent="-571500" defTabSz="622300">
              <a:buFont typeface="Arial" panose="020B0604020202020204" pitchFamily="34" charset="0"/>
              <a:buChar char="•"/>
            </a:pPr>
            <a:r>
              <a:rPr lang="en-GB" sz="4400" dirty="0"/>
              <a:t>Requirements for protection</a:t>
            </a:r>
          </a:p>
          <a:p>
            <a:pPr marL="571500" lvl="2" indent="-342900">
              <a:buFont typeface="Arial" panose="020B0604020202020204" pitchFamily="34" charset="0"/>
              <a:buChar char="•"/>
            </a:pPr>
            <a:r>
              <a:rPr lang="en-GB" sz="2400" dirty="0">
                <a:latin typeface="+mj-lt"/>
              </a:rPr>
              <a:t>End User Education</a:t>
            </a:r>
          </a:p>
          <a:p>
            <a:pPr marL="571500" lvl="2" indent="-342900">
              <a:buFont typeface="Arial" panose="020B0604020202020204" pitchFamily="34" charset="0"/>
              <a:buChar char="•"/>
            </a:pPr>
            <a:r>
              <a:rPr lang="en-GB" sz="2400" dirty="0">
                <a:latin typeface="+mj-lt"/>
              </a:rPr>
              <a:t>Host-based anti-virus &amp; Anti Spyware</a:t>
            </a:r>
          </a:p>
          <a:p>
            <a:pPr marL="571500" lvl="2" indent="-342900">
              <a:buFont typeface="Arial" panose="020B0604020202020204" pitchFamily="34" charset="0"/>
              <a:buChar char="•"/>
            </a:pPr>
            <a:r>
              <a:rPr lang="en-GB" sz="2400" dirty="0">
                <a:latin typeface="+mj-lt"/>
              </a:rPr>
              <a:t>Many Cloud based Services Exist to </a:t>
            </a:r>
            <a:r>
              <a:rPr lang="en-GB" sz="2400" dirty="0" smtClean="0">
                <a:latin typeface="+mj-lt"/>
              </a:rPr>
              <a:t>help Reduce </a:t>
            </a:r>
            <a:r>
              <a:rPr lang="en-GB" sz="2400" dirty="0">
                <a:latin typeface="+mj-lt"/>
              </a:rPr>
              <a:t>Risks</a:t>
            </a:r>
          </a:p>
          <a:p>
            <a:pPr marL="571500" lvl="2" indent="-342900">
              <a:buFont typeface="Arial" panose="020B0604020202020204" pitchFamily="34" charset="0"/>
              <a:buChar char="•"/>
            </a:pPr>
            <a:r>
              <a:rPr lang="en-GB" sz="2400" dirty="0">
                <a:latin typeface="+mj-lt"/>
              </a:rPr>
              <a:t>Ensure Firewall is Enabled</a:t>
            </a:r>
          </a:p>
          <a:p>
            <a:pPr marL="571500" lvl="2" indent="-342900">
              <a:buFont typeface="Arial" panose="020B0604020202020204" pitchFamily="34" charset="0"/>
              <a:buChar char="•"/>
            </a:pPr>
            <a:r>
              <a:rPr lang="en-GB" sz="2400" dirty="0">
                <a:latin typeface="+mj-lt"/>
              </a:rPr>
              <a:t>Implement a Network I</a:t>
            </a:r>
            <a:r>
              <a:rPr lang="en-GB" sz="2400" dirty="0" smtClean="0">
                <a:latin typeface="+mj-lt"/>
              </a:rPr>
              <a:t>ntrusion Detection </a:t>
            </a:r>
            <a:r>
              <a:rPr lang="en-GB" sz="2400" dirty="0">
                <a:latin typeface="+mj-lt"/>
              </a:rPr>
              <a:t>/ Prevention</a:t>
            </a:r>
          </a:p>
          <a:p>
            <a:pPr marL="571500" lvl="2" indent="-342900">
              <a:buFont typeface="Arial" panose="020B0604020202020204" pitchFamily="34" charset="0"/>
              <a:buChar char="•"/>
            </a:pPr>
            <a:r>
              <a:rPr lang="en-GB" sz="2400" dirty="0">
                <a:latin typeface="+mj-lt"/>
              </a:rPr>
              <a:t>Prevention signatures sets</a:t>
            </a:r>
          </a:p>
          <a:p>
            <a:pPr marL="571500" indent="-571500">
              <a:buFont typeface="Arial" panose="020B0604020202020204" pitchFamily="34" charset="0"/>
              <a:buChar char="•"/>
            </a:pPr>
            <a:r>
              <a:rPr lang="en-GB" sz="4400" dirty="0"/>
              <a:t>Beware!	</a:t>
            </a:r>
          </a:p>
          <a:p>
            <a:pPr marL="571500" lvl="2" indent="-342900">
              <a:buFont typeface="Arial" panose="020B0604020202020204" pitchFamily="34" charset="0"/>
              <a:buChar char="•"/>
            </a:pPr>
            <a:r>
              <a:rPr lang="en-GB" sz="2400" dirty="0">
                <a:latin typeface="+mj-lt"/>
              </a:rPr>
              <a:t>Evidence now shows that more bots are capable of launching multiple exploits</a:t>
            </a:r>
          </a:p>
          <a:p>
            <a:pPr marL="571500" lvl="2" indent="-342900">
              <a:buFont typeface="Arial" panose="020B0604020202020204" pitchFamily="34" charset="0"/>
              <a:buChar char="•"/>
            </a:pPr>
            <a:r>
              <a:rPr lang="en-GB" sz="2400" dirty="0">
                <a:latin typeface="+mj-lt"/>
              </a:rPr>
              <a:t>Are becoming Harder to Detect</a:t>
            </a:r>
          </a:p>
          <a:p>
            <a:pPr marL="571500" lvl="2" indent="-342900">
              <a:buFont typeface="Arial" panose="020B0604020202020204" pitchFamily="34" charset="0"/>
              <a:buChar char="•"/>
            </a:pPr>
            <a:r>
              <a:rPr lang="en-GB" sz="2400" dirty="0">
                <a:latin typeface="+mj-lt"/>
              </a:rPr>
              <a:t>Larger botnets attacks</a:t>
            </a:r>
          </a:p>
          <a:p>
            <a:endParaRPr lang="en-GB" sz="4400" dirty="0"/>
          </a:p>
        </p:txBody>
      </p:sp>
    </p:spTree>
    <p:extLst>
      <p:ext uri="{BB962C8B-B14F-4D97-AF65-F5344CB8AC3E}">
        <p14:creationId xmlns:p14="http://schemas.microsoft.com/office/powerpoint/2010/main" val="155551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659" y="-1"/>
            <a:ext cx="8743156" cy="6994525"/>
          </a:xfrm>
          <a:prstGeom prst="rect">
            <a:avLst/>
          </a:prstGeom>
        </p:spPr>
      </p:pic>
    </p:spTree>
    <p:extLst>
      <p:ext uri="{BB962C8B-B14F-4D97-AF65-F5344CB8AC3E}">
        <p14:creationId xmlns:p14="http://schemas.microsoft.com/office/powerpoint/2010/main" val="42795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28" y="0"/>
            <a:ext cx="10157254" cy="7039681"/>
          </a:xfrm>
          <a:prstGeom prst="rect">
            <a:avLst/>
          </a:prstGeom>
        </p:spPr>
      </p:pic>
      <p:sp>
        <p:nvSpPr>
          <p:cNvPr id="5" name="Title 1"/>
          <p:cNvSpPr>
            <a:spLocks noGrp="1"/>
          </p:cNvSpPr>
          <p:nvPr>
            <p:ph type="title"/>
          </p:nvPr>
        </p:nvSpPr>
        <p:spPr>
          <a:xfrm>
            <a:off x="3126259" y="167915"/>
            <a:ext cx="9189423" cy="881298"/>
          </a:xfrm>
        </p:spPr>
        <p:txBody>
          <a:bodyPr>
            <a:normAutofit fontScale="90000"/>
          </a:bodyPr>
          <a:lstStyle/>
          <a:p>
            <a:pPr algn="r"/>
            <a:r>
              <a:rPr lang="en-GB" sz="4400" dirty="0" smtClean="0">
                <a:solidFill>
                  <a:schemeClr val="tx1"/>
                </a:solidFill>
              </a:rPr>
              <a:t>Distributed Denial </a:t>
            </a:r>
            <a:r>
              <a:rPr lang="en-GB" sz="4400" dirty="0">
                <a:solidFill>
                  <a:schemeClr val="tx1"/>
                </a:solidFill>
              </a:rPr>
              <a:t>of Service Attack DDOS</a:t>
            </a:r>
          </a:p>
        </p:txBody>
      </p:sp>
    </p:spTree>
    <p:extLst>
      <p:ext uri="{BB962C8B-B14F-4D97-AF65-F5344CB8AC3E}">
        <p14:creationId xmlns:p14="http://schemas.microsoft.com/office/powerpoint/2010/main" val="12760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96" y="265836"/>
            <a:ext cx="8333725" cy="942879"/>
          </a:xfrm>
        </p:spPr>
        <p:txBody>
          <a:bodyPr>
            <a:normAutofit/>
          </a:bodyPr>
          <a:lstStyle/>
          <a:p>
            <a:r>
              <a:rPr lang="en-GB" sz="4352" dirty="0">
                <a:solidFill>
                  <a:schemeClr val="tx1"/>
                </a:solidFill>
              </a:rPr>
              <a:t>What is a DDOS?</a:t>
            </a:r>
          </a:p>
        </p:txBody>
      </p:sp>
      <p:sp>
        <p:nvSpPr>
          <p:cNvPr id="3" name="Content Placeholder 2"/>
          <p:cNvSpPr>
            <a:spLocks noGrp="1"/>
          </p:cNvSpPr>
          <p:nvPr>
            <p:ph idx="4294967295"/>
          </p:nvPr>
        </p:nvSpPr>
        <p:spPr>
          <a:xfrm>
            <a:off x="342918" y="1481474"/>
            <a:ext cx="4994021" cy="4479930"/>
          </a:xfrm>
          <a:prstGeom prst="rect">
            <a:avLst/>
          </a:prstGeom>
        </p:spPr>
        <p:txBody>
          <a:bodyPr anchor="t" anchorCtr="0">
            <a:noAutofit/>
          </a:bodyPr>
          <a:lstStyle/>
          <a:p>
            <a:r>
              <a:rPr lang="en-GB" sz="3600" dirty="0">
                <a:solidFill>
                  <a:schemeClr val="tx1"/>
                </a:solidFill>
              </a:rPr>
              <a:t>A Denial of Service attack simply overloads the victim's servers by flooding them with data, more data than the servers can handle. </a:t>
            </a:r>
            <a:endParaRPr lang="en-GB" sz="3600" dirty="0" smtClean="0">
              <a:solidFill>
                <a:schemeClr val="tx1"/>
              </a:solidFill>
            </a:endParaRPr>
          </a:p>
          <a:p>
            <a:r>
              <a:rPr lang="en-GB" sz="3600" dirty="0" smtClean="0">
                <a:solidFill>
                  <a:schemeClr val="tx1"/>
                </a:solidFill>
              </a:rPr>
              <a:t>This </a:t>
            </a:r>
            <a:r>
              <a:rPr lang="en-GB" sz="3600" dirty="0">
                <a:solidFill>
                  <a:schemeClr val="tx1"/>
                </a:solidFill>
              </a:rPr>
              <a:t>can disrupt the victim's business, or knock its website </a:t>
            </a:r>
            <a:r>
              <a:rPr lang="en-GB" sz="3600" dirty="0" smtClean="0">
                <a:solidFill>
                  <a:schemeClr val="tx1"/>
                </a:solidFill>
              </a:rPr>
              <a:t>offline</a:t>
            </a:r>
            <a:endParaRPr lang="en-GB" sz="36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148" y="-6921"/>
            <a:ext cx="7001445" cy="7001445"/>
          </a:xfrm>
          <a:prstGeom prst="rect">
            <a:avLst/>
          </a:prstGeom>
        </p:spPr>
      </p:pic>
    </p:spTree>
    <p:extLst>
      <p:ext uri="{BB962C8B-B14F-4D97-AF65-F5344CB8AC3E}">
        <p14:creationId xmlns:p14="http://schemas.microsoft.com/office/powerpoint/2010/main" val="240834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28" y="0"/>
            <a:ext cx="11283427" cy="6766674"/>
          </a:xfrm>
          <a:prstGeom prst="rect">
            <a:avLst/>
          </a:prstGeom>
        </p:spPr>
      </p:pic>
    </p:spTree>
    <p:extLst>
      <p:ext uri="{BB962C8B-B14F-4D97-AF65-F5344CB8AC3E}">
        <p14:creationId xmlns:p14="http://schemas.microsoft.com/office/powerpoint/2010/main" val="411438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65836"/>
            <a:ext cx="8333725" cy="942879"/>
          </a:xfrm>
        </p:spPr>
        <p:txBody>
          <a:bodyPr>
            <a:normAutofit/>
          </a:bodyPr>
          <a:lstStyle/>
          <a:p>
            <a:r>
              <a:rPr lang="en-GB" sz="4352" dirty="0">
                <a:solidFill>
                  <a:schemeClr val="bg1"/>
                </a:solidFill>
              </a:rPr>
              <a:t>What is a DDOS?</a:t>
            </a:r>
          </a:p>
        </p:txBody>
      </p:sp>
      <p:sp>
        <p:nvSpPr>
          <p:cNvPr id="3" name="Content Placeholder 2"/>
          <p:cNvSpPr>
            <a:spLocks noGrp="1"/>
          </p:cNvSpPr>
          <p:nvPr>
            <p:ph idx="4294967295"/>
          </p:nvPr>
        </p:nvSpPr>
        <p:spPr>
          <a:xfrm>
            <a:off x="342917" y="1481474"/>
            <a:ext cx="4602334" cy="4479930"/>
          </a:xfrm>
          <a:prstGeom prst="rect">
            <a:avLst/>
          </a:prstGeom>
        </p:spPr>
        <p:txBody>
          <a:bodyPr anchor="t" anchorCtr="0">
            <a:noAutofit/>
          </a:bodyPr>
          <a:lstStyle/>
          <a:p>
            <a:r>
              <a:rPr lang="en-GB" dirty="0">
                <a:solidFill>
                  <a:schemeClr val="bg1"/>
                </a:solidFill>
              </a:rPr>
              <a:t>A Denial of Service attack simply overloads the victim's servers by flooding them with data, more data than the servers can handle. This can disrupt the victim's business, or knock its website </a:t>
            </a:r>
            <a:r>
              <a:rPr lang="en-GB" dirty="0" smtClean="0">
                <a:solidFill>
                  <a:schemeClr val="bg1"/>
                </a:solidFill>
              </a:rPr>
              <a:t>offline</a:t>
            </a:r>
            <a:endParaRPr lang="en-GB"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86"/>
          <a:stretch/>
        </p:blipFill>
        <p:spPr>
          <a:xfrm>
            <a:off x="-146692" y="-1"/>
            <a:ext cx="12631937" cy="6994525"/>
          </a:xfrm>
          <a:prstGeom prst="rect">
            <a:avLst/>
          </a:prstGeom>
        </p:spPr>
      </p:pic>
    </p:spTree>
    <p:extLst>
      <p:ext uri="{BB962C8B-B14F-4D97-AF65-F5344CB8AC3E}">
        <p14:creationId xmlns:p14="http://schemas.microsoft.com/office/powerpoint/2010/main" val="295900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93270" y="-48175"/>
            <a:ext cx="6462851" cy="6994525"/>
          </a:xfrm>
          <a:prstGeom prst="rect">
            <a:avLst/>
          </a:prstGeom>
        </p:spPr>
      </p:pic>
      <p:sp>
        <p:nvSpPr>
          <p:cNvPr id="2" name="Title 1"/>
          <p:cNvSpPr>
            <a:spLocks noGrp="1"/>
          </p:cNvSpPr>
          <p:nvPr>
            <p:ph type="title"/>
          </p:nvPr>
        </p:nvSpPr>
        <p:spPr>
          <a:xfrm>
            <a:off x="244996" y="265836"/>
            <a:ext cx="10771419" cy="942879"/>
          </a:xfrm>
        </p:spPr>
        <p:txBody>
          <a:bodyPr>
            <a:normAutofit/>
          </a:bodyPr>
          <a:lstStyle/>
          <a:p>
            <a:r>
              <a:rPr lang="en-GB" sz="4352" dirty="0">
                <a:solidFill>
                  <a:schemeClr val="tx1"/>
                </a:solidFill>
              </a:rPr>
              <a:t>DDOS: Recent Victims</a:t>
            </a:r>
          </a:p>
        </p:txBody>
      </p:sp>
      <p:sp>
        <p:nvSpPr>
          <p:cNvPr id="3" name="Content Placeholder 2"/>
          <p:cNvSpPr>
            <a:spLocks noGrp="1"/>
          </p:cNvSpPr>
          <p:nvPr>
            <p:ph idx="4294967295"/>
          </p:nvPr>
        </p:nvSpPr>
        <p:spPr>
          <a:xfrm>
            <a:off x="342917" y="1481474"/>
            <a:ext cx="4602334" cy="4953448"/>
          </a:xfrm>
          <a:prstGeom prst="rect">
            <a:avLst/>
          </a:prstGeom>
        </p:spPr>
        <p:txBody>
          <a:bodyPr anchor="t" anchorCtr="0">
            <a:noAutofit/>
          </a:bodyPr>
          <a:lstStyle/>
          <a:p>
            <a:r>
              <a:rPr lang="en-GB" sz="3600" dirty="0" smtClean="0">
                <a:solidFill>
                  <a:schemeClr val="tx1"/>
                </a:solidFill>
              </a:rPr>
              <a:t>Spamhaus</a:t>
            </a:r>
          </a:p>
          <a:p>
            <a:r>
              <a:rPr lang="en-GB" sz="3600" dirty="0" err="1" smtClean="0">
                <a:solidFill>
                  <a:schemeClr val="tx1"/>
                </a:solidFill>
              </a:rPr>
              <a:t>BitCoin</a:t>
            </a:r>
            <a:endParaRPr lang="en-GB" sz="3600" dirty="0" smtClean="0">
              <a:solidFill>
                <a:schemeClr val="tx1"/>
              </a:solidFill>
            </a:endParaRPr>
          </a:p>
          <a:p>
            <a:r>
              <a:rPr lang="en-GB" sz="3600" dirty="0" smtClean="0">
                <a:solidFill>
                  <a:schemeClr val="tx1"/>
                </a:solidFill>
              </a:rPr>
              <a:t>WordPress</a:t>
            </a:r>
          </a:p>
          <a:p>
            <a:r>
              <a:rPr lang="en-GB" sz="3600" dirty="0" smtClean="0">
                <a:solidFill>
                  <a:schemeClr val="tx1"/>
                </a:solidFill>
              </a:rPr>
              <a:t>CNN</a:t>
            </a:r>
          </a:p>
          <a:p>
            <a:r>
              <a:rPr lang="en-GB" sz="3600" dirty="0" smtClean="0">
                <a:solidFill>
                  <a:schemeClr val="tx1"/>
                </a:solidFill>
              </a:rPr>
              <a:t>The White House</a:t>
            </a:r>
          </a:p>
          <a:p>
            <a:r>
              <a:rPr lang="en-GB" sz="3600" dirty="0" smtClean="0">
                <a:solidFill>
                  <a:schemeClr val="tx1"/>
                </a:solidFill>
              </a:rPr>
              <a:t>Ascent Builders</a:t>
            </a:r>
          </a:p>
          <a:p>
            <a:r>
              <a:rPr lang="en-GB" sz="3600" dirty="0">
                <a:solidFill>
                  <a:schemeClr val="tx1"/>
                </a:solidFill>
              </a:rPr>
              <a:t>Bank of the West </a:t>
            </a:r>
            <a:endParaRPr lang="en-GB" sz="3600" dirty="0" smtClean="0">
              <a:solidFill>
                <a:schemeClr val="tx1"/>
              </a:solidFill>
            </a:endParaRPr>
          </a:p>
          <a:p>
            <a:r>
              <a:rPr lang="en-GB" sz="3600" dirty="0" smtClean="0">
                <a:solidFill>
                  <a:schemeClr val="tx1"/>
                </a:solidFill>
              </a:rPr>
              <a:t>…</a:t>
            </a:r>
          </a:p>
          <a:p>
            <a:endParaRPr lang="en-GB" sz="3600" dirty="0" smtClean="0">
              <a:solidFill>
                <a:schemeClr val="tx1"/>
              </a:solidFill>
            </a:endParaRPr>
          </a:p>
          <a:p>
            <a:endParaRPr lang="en-GB" sz="3600" dirty="0">
              <a:solidFill>
                <a:schemeClr val="tx1"/>
              </a:solidFill>
            </a:endParaRPr>
          </a:p>
        </p:txBody>
      </p:sp>
    </p:spTree>
    <p:extLst>
      <p:ext uri="{BB962C8B-B14F-4D97-AF65-F5344CB8AC3E}">
        <p14:creationId xmlns:p14="http://schemas.microsoft.com/office/powerpoint/2010/main" val="235142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342885"/>
            <a:ext cx="5973241" cy="1165754"/>
          </a:xfrm>
        </p:spPr>
        <p:txBody>
          <a:bodyPr>
            <a:noAutofit/>
          </a:bodyPr>
          <a:lstStyle/>
          <a:p>
            <a:pPr algn="l"/>
            <a:r>
              <a:rPr lang="en-GB" sz="8800" dirty="0" smtClean="0">
                <a:solidFill>
                  <a:schemeClr val="tx1"/>
                </a:solidFill>
              </a:rPr>
              <a:t>The Extras…</a:t>
            </a:r>
            <a:endParaRPr lang="en-GB" sz="8800" dirty="0">
              <a:solidFill>
                <a:schemeClr val="tx1"/>
              </a:solidFill>
            </a:endParaRPr>
          </a:p>
        </p:txBody>
      </p:sp>
      <p:sp>
        <p:nvSpPr>
          <p:cNvPr id="3" name="Title 1"/>
          <p:cNvSpPr txBox="1">
            <a:spLocks/>
          </p:cNvSpPr>
          <p:nvPr/>
        </p:nvSpPr>
        <p:spPr>
          <a:xfrm>
            <a:off x="424979" y="3593113"/>
            <a:ext cx="11567729" cy="1165754"/>
          </a:xfrm>
          <a:prstGeom prst="rect">
            <a:avLst/>
          </a:prstGeom>
        </p:spPr>
        <p:txBody>
          <a:bodyPr vert="horz" lIns="124347" tIns="62174" rIns="124347" bIns="62174" rtlCol="0" anchor="ctr">
            <a:normAutofit fontScale="90000"/>
          </a:bodyPr>
          <a:lstStyle>
            <a:lvl1pPr algn="ctr" defTabSz="914400" rtl="0" eaLnBrk="1" latinLnBrk="0" hangingPunct="1">
              <a:spcBef>
                <a:spcPct val="0"/>
              </a:spcBef>
              <a:buNone/>
              <a:defRPr sz="3600" kern="1200">
                <a:solidFill>
                  <a:srgbClr val="C00000"/>
                </a:solidFill>
                <a:latin typeface="Segoe UI Light" pitchFamily="34" charset="0"/>
                <a:ea typeface="+mj-ea"/>
                <a:cs typeface="+mj-cs"/>
              </a:defRPr>
            </a:lvl1pPr>
          </a:lstStyle>
          <a:p>
            <a:pPr algn="l"/>
            <a:r>
              <a:rPr lang="en-GB" sz="4896" dirty="0" smtClean="0">
                <a:solidFill>
                  <a:schemeClr val="tx1"/>
                </a:solidFill>
              </a:rPr>
              <a:t>Follow @</a:t>
            </a:r>
            <a:r>
              <a:rPr lang="en-GB" sz="4896" dirty="0" err="1" smtClean="0">
                <a:solidFill>
                  <a:schemeClr val="tx1"/>
                </a:solidFill>
              </a:rPr>
              <a:t>AndyMalone</a:t>
            </a:r>
            <a:r>
              <a:rPr lang="en-GB" sz="4896" dirty="0" smtClean="0">
                <a:solidFill>
                  <a:schemeClr val="tx1"/>
                </a:solidFill>
              </a:rPr>
              <a:t> &amp; Get my SkyDrive Link</a:t>
            </a:r>
            <a:endParaRPr lang="en-GB" sz="4896" dirty="0">
              <a:solidFill>
                <a:schemeClr val="tx1"/>
              </a:solidFill>
            </a:endParaRPr>
          </a:p>
        </p:txBody>
      </p:sp>
    </p:spTree>
    <p:extLst>
      <p:ext uri="{BB962C8B-B14F-4D97-AF65-F5344CB8AC3E}">
        <p14:creationId xmlns:p14="http://schemas.microsoft.com/office/powerpoint/2010/main" val="268087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736"/>
            <a:ext cx="3477693" cy="942879"/>
          </a:xfrm>
        </p:spPr>
        <p:txBody>
          <a:bodyPr>
            <a:normAutofit fontScale="90000"/>
          </a:bodyPr>
          <a:lstStyle/>
          <a:p>
            <a:pPr algn="ctr"/>
            <a:r>
              <a:rPr lang="en-GB" sz="4352" dirty="0">
                <a:solidFill>
                  <a:schemeClr val="tx1"/>
                </a:solidFill>
              </a:rPr>
              <a:t>Types of Attack!</a:t>
            </a:r>
          </a:p>
        </p:txBody>
      </p:sp>
      <p:sp>
        <p:nvSpPr>
          <p:cNvPr id="3" name="Content Placeholder 2"/>
          <p:cNvSpPr>
            <a:spLocks noGrp="1"/>
          </p:cNvSpPr>
          <p:nvPr>
            <p:ph idx="4294967295"/>
          </p:nvPr>
        </p:nvSpPr>
        <p:spPr>
          <a:xfrm>
            <a:off x="221373" y="1240431"/>
            <a:ext cx="3034945" cy="5344879"/>
          </a:xfrm>
          <a:prstGeom prst="rect">
            <a:avLst/>
          </a:prstGeom>
        </p:spPr>
        <p:txBody>
          <a:bodyPr anchor="t" anchorCtr="0">
            <a:noAutofit/>
          </a:bodyPr>
          <a:lstStyle/>
          <a:p>
            <a:r>
              <a:rPr lang="en-GB" sz="2800" dirty="0">
                <a:solidFill>
                  <a:schemeClr val="tx1"/>
                </a:solidFill>
              </a:rPr>
              <a:t>Volumetric attacks</a:t>
            </a:r>
          </a:p>
          <a:p>
            <a:pPr lvl="1"/>
            <a:r>
              <a:rPr lang="en-GB" sz="2800" dirty="0">
                <a:solidFill>
                  <a:schemeClr val="tx1"/>
                </a:solidFill>
                <a:latin typeface="+mj-lt"/>
              </a:rPr>
              <a:t>Overwhelm WAN circuits with tens of gigabits per second of meaningless traffic</a:t>
            </a:r>
          </a:p>
          <a:p>
            <a:pPr lvl="1"/>
            <a:r>
              <a:rPr lang="en-GB" sz="2800" dirty="0">
                <a:solidFill>
                  <a:schemeClr val="tx1"/>
                </a:solidFill>
                <a:latin typeface="+mj-lt"/>
              </a:rPr>
              <a:t>So-called ICMP or UDP floods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693" y="-7179"/>
            <a:ext cx="8957900" cy="6994525"/>
          </a:xfrm>
          <a:prstGeom prst="rect">
            <a:avLst/>
          </a:prstGeom>
        </p:spPr>
      </p:pic>
    </p:spTree>
    <p:extLst>
      <p:ext uri="{BB962C8B-B14F-4D97-AF65-F5344CB8AC3E}">
        <p14:creationId xmlns:p14="http://schemas.microsoft.com/office/powerpoint/2010/main" val="322758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65836"/>
            <a:ext cx="8333725" cy="942879"/>
          </a:xfrm>
        </p:spPr>
        <p:txBody>
          <a:bodyPr>
            <a:normAutofit/>
          </a:bodyPr>
          <a:lstStyle/>
          <a:p>
            <a:r>
              <a:rPr lang="en-GB" sz="4352" dirty="0">
                <a:solidFill>
                  <a:schemeClr val="tx1"/>
                </a:solidFill>
              </a:rPr>
              <a:t>Types of Attack!</a:t>
            </a:r>
          </a:p>
        </p:txBody>
      </p:sp>
      <p:sp>
        <p:nvSpPr>
          <p:cNvPr id="3" name="Content Placeholder 2"/>
          <p:cNvSpPr>
            <a:spLocks noGrp="1"/>
          </p:cNvSpPr>
          <p:nvPr>
            <p:ph idx="4294967295"/>
          </p:nvPr>
        </p:nvSpPr>
        <p:spPr>
          <a:xfrm>
            <a:off x="342918" y="1481474"/>
            <a:ext cx="11163107" cy="5247214"/>
          </a:xfrm>
          <a:prstGeom prst="rect">
            <a:avLst/>
          </a:prstGeom>
        </p:spPr>
        <p:txBody>
          <a:bodyPr anchor="t" anchorCtr="0">
            <a:noAutofit/>
          </a:bodyPr>
          <a:lstStyle/>
          <a:p>
            <a:r>
              <a:rPr lang="en-GB" sz="3200" b="1" dirty="0">
                <a:solidFill>
                  <a:schemeClr val="tx1"/>
                </a:solidFill>
              </a:rPr>
              <a:t>Layer 3 attacks </a:t>
            </a:r>
            <a:r>
              <a:rPr lang="en-GB" sz="3200" dirty="0">
                <a:solidFill>
                  <a:schemeClr val="tx1"/>
                </a:solidFill>
              </a:rPr>
              <a:t>abuse TCP. For example, SYN floods overload network equipment by starting but never completing thousands of TCP sessions using forged sender </a:t>
            </a:r>
            <a:r>
              <a:rPr lang="en-GB" sz="3200" dirty="0" smtClean="0">
                <a:solidFill>
                  <a:schemeClr val="tx1"/>
                </a:solidFill>
              </a:rPr>
              <a:t>addresses </a:t>
            </a:r>
          </a:p>
          <a:p>
            <a:r>
              <a:rPr lang="en-GB" sz="3200" dirty="0" smtClean="0">
                <a:solidFill>
                  <a:schemeClr val="tx1"/>
                </a:solidFill>
              </a:rPr>
              <a:t>SYN </a:t>
            </a:r>
            <a:r>
              <a:rPr lang="en-GB" sz="3200" dirty="0">
                <a:solidFill>
                  <a:schemeClr val="tx1"/>
                </a:solidFill>
              </a:rPr>
              <a:t>floods can be in excess of 1 million packets per </a:t>
            </a:r>
            <a:r>
              <a:rPr lang="en-GB" sz="3200" dirty="0" smtClean="0">
                <a:solidFill>
                  <a:schemeClr val="tx1"/>
                </a:solidFill>
              </a:rPr>
              <a:t>second</a:t>
            </a:r>
          </a:p>
          <a:p>
            <a:r>
              <a:rPr lang="en-GB" sz="3200" b="1" dirty="0" smtClean="0">
                <a:solidFill>
                  <a:schemeClr val="tx1"/>
                </a:solidFill>
              </a:rPr>
              <a:t>Layer </a:t>
            </a:r>
            <a:r>
              <a:rPr lang="en-GB" sz="3200" b="1" dirty="0">
                <a:solidFill>
                  <a:schemeClr val="tx1"/>
                </a:solidFill>
              </a:rPr>
              <a:t>7 floods </a:t>
            </a:r>
            <a:r>
              <a:rPr lang="en-GB" sz="3200" dirty="0">
                <a:solidFill>
                  <a:schemeClr val="tx1"/>
                </a:solidFill>
              </a:rPr>
              <a:t>use HTTP GET or POST requests to overload application and Web servers. From the attacker's perspective, L7 exploits aren't anonymous. The attacking client's identity (IP address) is exposed because a TCP handshake must be completed. </a:t>
            </a:r>
          </a:p>
        </p:txBody>
      </p:sp>
    </p:spTree>
    <p:extLst>
      <p:ext uri="{BB962C8B-B14F-4D97-AF65-F5344CB8AC3E}">
        <p14:creationId xmlns:p14="http://schemas.microsoft.com/office/powerpoint/2010/main" val="129133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811808"/>
            <a:ext cx="5973241" cy="1165754"/>
          </a:xfrm>
        </p:spPr>
        <p:txBody>
          <a:bodyPr>
            <a:noAutofit/>
          </a:bodyPr>
          <a:lstStyle/>
          <a:p>
            <a:pPr algn="l"/>
            <a:r>
              <a:rPr lang="en-GB" sz="15639" dirty="0">
                <a:solidFill>
                  <a:schemeClr val="tx1"/>
                </a:solidFill>
              </a:rPr>
              <a:t>Demo</a:t>
            </a:r>
          </a:p>
        </p:txBody>
      </p:sp>
      <p:sp>
        <p:nvSpPr>
          <p:cNvPr id="3" name="Title 1"/>
          <p:cNvSpPr txBox="1">
            <a:spLocks/>
          </p:cNvSpPr>
          <p:nvPr/>
        </p:nvSpPr>
        <p:spPr>
          <a:xfrm>
            <a:off x="342918" y="4378560"/>
            <a:ext cx="5973241" cy="1165754"/>
          </a:xfrm>
          <a:prstGeom prst="rect">
            <a:avLst/>
          </a:prstGeom>
        </p:spPr>
        <p:txBody>
          <a:bodyPr vert="horz" lIns="124347" tIns="62174" rIns="124347" bIns="62174" rtlCol="0" anchor="ctr">
            <a:normAutofit fontScale="97500"/>
          </a:bodyPr>
          <a:lstStyle>
            <a:lvl1pPr algn="ctr" defTabSz="914400" rtl="0" eaLnBrk="1" latinLnBrk="0" hangingPunct="1">
              <a:spcBef>
                <a:spcPct val="0"/>
              </a:spcBef>
              <a:buNone/>
              <a:defRPr sz="3600" kern="1200">
                <a:solidFill>
                  <a:srgbClr val="C00000"/>
                </a:solidFill>
                <a:latin typeface="Segoe UI Light" pitchFamily="34" charset="0"/>
                <a:ea typeface="+mj-ea"/>
                <a:cs typeface="+mj-cs"/>
              </a:defRPr>
            </a:lvl1pPr>
          </a:lstStyle>
          <a:p>
            <a:pPr algn="l"/>
            <a:r>
              <a:rPr lang="en-GB" sz="4896" dirty="0" err="1">
                <a:solidFill>
                  <a:schemeClr val="tx1"/>
                </a:solidFill>
              </a:rPr>
              <a:t>DDos</a:t>
            </a:r>
            <a:r>
              <a:rPr lang="en-GB" sz="4896" dirty="0">
                <a:solidFill>
                  <a:schemeClr val="tx1"/>
                </a:solidFill>
              </a:rPr>
              <a:t> Software</a:t>
            </a:r>
          </a:p>
        </p:txBody>
      </p:sp>
    </p:spTree>
    <p:extLst>
      <p:ext uri="{BB962C8B-B14F-4D97-AF65-F5344CB8AC3E}">
        <p14:creationId xmlns:p14="http://schemas.microsoft.com/office/powerpoint/2010/main" val="20377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71" y="-1"/>
            <a:ext cx="8704133" cy="6994525"/>
          </a:xfrm>
          <a:prstGeom prst="rect">
            <a:avLst/>
          </a:prstGeom>
        </p:spPr>
      </p:pic>
    </p:spTree>
    <p:extLst>
      <p:ext uri="{BB962C8B-B14F-4D97-AF65-F5344CB8AC3E}">
        <p14:creationId xmlns:p14="http://schemas.microsoft.com/office/powerpoint/2010/main" val="125711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0"/>
            <a:ext cx="12434711" cy="6994525"/>
          </a:xfrm>
          <a:prstGeom prst="rect">
            <a:avLst/>
          </a:prstGeom>
        </p:spPr>
      </p:pic>
      <p:sp>
        <p:nvSpPr>
          <p:cNvPr id="4" name="TextBox 3"/>
          <p:cNvSpPr txBox="1"/>
          <p:nvPr/>
        </p:nvSpPr>
        <p:spPr>
          <a:xfrm>
            <a:off x="6414081" y="2518043"/>
            <a:ext cx="1664674" cy="469039"/>
          </a:xfrm>
          <a:prstGeom prst="rect">
            <a:avLst/>
          </a:prstGeom>
          <a:solidFill>
            <a:schemeClr val="tx1"/>
          </a:solidFill>
        </p:spPr>
        <p:txBody>
          <a:bodyPr wrap="square" rtlCol="0">
            <a:spAutoFit/>
          </a:bodyPr>
          <a:lstStyle/>
          <a:p>
            <a:endParaRPr lang="en-GB" sz="2448" dirty="0"/>
          </a:p>
        </p:txBody>
      </p:sp>
    </p:spTree>
    <p:extLst>
      <p:ext uri="{BB962C8B-B14F-4D97-AF65-F5344CB8AC3E}">
        <p14:creationId xmlns:p14="http://schemas.microsoft.com/office/powerpoint/2010/main" val="47751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994" y="-1"/>
            <a:ext cx="9402896" cy="6994525"/>
          </a:xfrm>
          <a:prstGeom prst="rect">
            <a:avLst/>
          </a:prstGeom>
        </p:spPr>
      </p:pic>
      <p:sp>
        <p:nvSpPr>
          <p:cNvPr id="2" name="Title 1"/>
          <p:cNvSpPr>
            <a:spLocks noGrp="1"/>
          </p:cNvSpPr>
          <p:nvPr>
            <p:ph type="title"/>
          </p:nvPr>
        </p:nvSpPr>
        <p:spPr>
          <a:xfrm>
            <a:off x="244996" y="265836"/>
            <a:ext cx="8333725" cy="942879"/>
          </a:xfrm>
        </p:spPr>
        <p:txBody>
          <a:bodyPr>
            <a:normAutofit/>
          </a:bodyPr>
          <a:lstStyle/>
          <a:p>
            <a:r>
              <a:rPr lang="en-GB" sz="4352" dirty="0">
                <a:solidFill>
                  <a:schemeClr val="tx1"/>
                </a:solidFill>
              </a:rPr>
              <a:t>Mitigation</a:t>
            </a:r>
          </a:p>
        </p:txBody>
      </p:sp>
      <p:sp>
        <p:nvSpPr>
          <p:cNvPr id="3" name="Content Placeholder 2"/>
          <p:cNvSpPr>
            <a:spLocks noGrp="1"/>
          </p:cNvSpPr>
          <p:nvPr>
            <p:ph idx="4294967295"/>
          </p:nvPr>
        </p:nvSpPr>
        <p:spPr>
          <a:xfrm>
            <a:off x="244996" y="1014732"/>
            <a:ext cx="7735837" cy="5345136"/>
          </a:xfrm>
          <a:prstGeom prst="rect">
            <a:avLst/>
          </a:prstGeom>
        </p:spPr>
        <p:txBody>
          <a:bodyPr anchor="t" anchorCtr="0">
            <a:noAutofit/>
          </a:bodyPr>
          <a:lstStyle/>
          <a:p>
            <a:r>
              <a:rPr lang="en-GB" sz="2800" dirty="0">
                <a:solidFill>
                  <a:schemeClr val="tx1"/>
                </a:solidFill>
              </a:rPr>
              <a:t>Unfortunately there is No single answer</a:t>
            </a:r>
          </a:p>
          <a:p>
            <a:r>
              <a:rPr lang="en-GB" sz="2800" dirty="0">
                <a:solidFill>
                  <a:schemeClr val="tx1"/>
                </a:solidFill>
              </a:rPr>
              <a:t>Awareness! In a Recent Survey 85% Recipients did </a:t>
            </a:r>
            <a:r>
              <a:rPr lang="en-GB" sz="2800" dirty="0" smtClean="0">
                <a:solidFill>
                  <a:schemeClr val="tx1"/>
                </a:solidFill>
              </a:rPr>
              <a:t>not </a:t>
            </a:r>
            <a:r>
              <a:rPr lang="en-GB" sz="2800" dirty="0">
                <a:solidFill>
                  <a:schemeClr val="tx1"/>
                </a:solidFill>
              </a:rPr>
              <a:t>know what a DDOS Attack was!</a:t>
            </a:r>
          </a:p>
          <a:p>
            <a:r>
              <a:rPr lang="en-GB" sz="2800" dirty="0">
                <a:solidFill>
                  <a:schemeClr val="tx1"/>
                </a:solidFill>
              </a:rPr>
              <a:t>Create a DDOS Response Plan</a:t>
            </a:r>
          </a:p>
          <a:p>
            <a:r>
              <a:rPr lang="en-GB" sz="2800" dirty="0">
                <a:solidFill>
                  <a:schemeClr val="tx1"/>
                </a:solidFill>
              </a:rPr>
              <a:t>Implement On Premises Defence Measures, IDS, IPS and establish legitimate usage profiles in order to identify suspicious traffic and respond accordingly</a:t>
            </a:r>
          </a:p>
          <a:p>
            <a:r>
              <a:rPr lang="en-GB" sz="2800" dirty="0">
                <a:solidFill>
                  <a:schemeClr val="tx1"/>
                </a:solidFill>
              </a:rPr>
              <a:t>Implement DNS Sec on your DNS </a:t>
            </a:r>
            <a:r>
              <a:rPr lang="en-GB" sz="2800" dirty="0" smtClean="0">
                <a:solidFill>
                  <a:schemeClr val="tx1"/>
                </a:solidFill>
              </a:rPr>
              <a:t>Servers</a:t>
            </a:r>
          </a:p>
          <a:p>
            <a:pPr lvl="1"/>
            <a:r>
              <a:rPr lang="en-GB" sz="1800" dirty="0"/>
              <a:t>Disable recursion on authoritative name servers</a:t>
            </a:r>
          </a:p>
          <a:p>
            <a:pPr lvl="1"/>
            <a:r>
              <a:rPr lang="en-GB" sz="1800" dirty="0"/>
              <a:t>Limit recursion to authorized clients, and</a:t>
            </a:r>
          </a:p>
          <a:p>
            <a:pPr lvl="1"/>
            <a:r>
              <a:rPr lang="en-GB" sz="1800" dirty="0"/>
              <a:t>Rate limit responses of recursive name servers</a:t>
            </a:r>
          </a:p>
          <a:p>
            <a:endParaRPr lang="en-GB" sz="2800" dirty="0">
              <a:solidFill>
                <a:schemeClr val="tx1"/>
              </a:solidFill>
            </a:endParaRPr>
          </a:p>
          <a:p>
            <a:endParaRPr lang="en-GB" sz="2800" dirty="0">
              <a:solidFill>
                <a:schemeClr val="tx1"/>
              </a:solidFill>
            </a:endParaRPr>
          </a:p>
          <a:p>
            <a:endParaRPr lang="en-GB" sz="2800" dirty="0">
              <a:solidFill>
                <a:schemeClr val="tx1"/>
              </a:solidFill>
            </a:endParaRPr>
          </a:p>
        </p:txBody>
      </p:sp>
    </p:spTree>
    <p:extLst>
      <p:ext uri="{BB962C8B-B14F-4D97-AF65-F5344CB8AC3E}">
        <p14:creationId xmlns:p14="http://schemas.microsoft.com/office/powerpoint/2010/main" val="66675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10C0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8333725" cy="942879"/>
          </a:xfrm>
        </p:spPr>
        <p:txBody>
          <a:bodyPr>
            <a:normAutofit/>
          </a:bodyPr>
          <a:lstStyle/>
          <a:p>
            <a:r>
              <a:rPr lang="en-GB" sz="4352" dirty="0">
                <a:solidFill>
                  <a:schemeClr val="tx1"/>
                </a:solidFill>
              </a:rPr>
              <a:t>Mitigation</a:t>
            </a:r>
          </a:p>
        </p:txBody>
      </p:sp>
      <p:sp>
        <p:nvSpPr>
          <p:cNvPr id="3" name="Content Placeholder 2"/>
          <p:cNvSpPr>
            <a:spLocks noGrp="1"/>
          </p:cNvSpPr>
          <p:nvPr>
            <p:ph idx="4294967295"/>
          </p:nvPr>
        </p:nvSpPr>
        <p:spPr>
          <a:xfrm>
            <a:off x="269381" y="1102362"/>
            <a:ext cx="5973241" cy="5345136"/>
          </a:xfrm>
          <a:prstGeom prst="rect">
            <a:avLst/>
          </a:prstGeom>
        </p:spPr>
        <p:txBody>
          <a:bodyPr anchor="t" anchorCtr="0">
            <a:noAutofit/>
          </a:bodyPr>
          <a:lstStyle/>
          <a:p>
            <a:r>
              <a:rPr lang="en-GB" sz="2700" dirty="0">
                <a:solidFill>
                  <a:schemeClr val="tx1"/>
                </a:solidFill>
              </a:rPr>
              <a:t>Utilise your web host’s anti-</a:t>
            </a:r>
            <a:r>
              <a:rPr lang="en-GB" sz="2700" dirty="0" err="1">
                <a:solidFill>
                  <a:schemeClr val="tx1"/>
                </a:solidFill>
              </a:rPr>
              <a:t>DDoS</a:t>
            </a:r>
            <a:r>
              <a:rPr lang="en-GB" sz="2700" dirty="0">
                <a:solidFill>
                  <a:schemeClr val="tx1"/>
                </a:solidFill>
              </a:rPr>
              <a:t> settings.</a:t>
            </a:r>
          </a:p>
          <a:p>
            <a:r>
              <a:rPr lang="en-GB" sz="2700" dirty="0">
                <a:solidFill>
                  <a:schemeClr val="tx1"/>
                </a:solidFill>
              </a:rPr>
              <a:t>Redundancy of web services allow a backup for your clients in case of attack.</a:t>
            </a:r>
          </a:p>
          <a:p>
            <a:r>
              <a:rPr lang="en-GB" sz="2700" dirty="0">
                <a:solidFill>
                  <a:schemeClr val="tx1"/>
                </a:solidFill>
              </a:rPr>
              <a:t>Ensure you have sufficient bandwidth and CPU overhead, and investigate other methods of handling extreme traffic.</a:t>
            </a:r>
          </a:p>
          <a:p>
            <a:r>
              <a:rPr lang="en-GB" sz="2700" dirty="0">
                <a:solidFill>
                  <a:schemeClr val="tx1"/>
                </a:solidFill>
              </a:rPr>
              <a:t>Keep your DNS records’ TTL settings low so changes are detected quickly.</a:t>
            </a:r>
          </a:p>
          <a:p>
            <a:r>
              <a:rPr lang="en-GB" sz="2700" dirty="0">
                <a:solidFill>
                  <a:schemeClr val="tx1"/>
                </a:solidFill>
              </a:rPr>
              <a:t>Internal and external monitoring for quick alerting of attacks.</a:t>
            </a:r>
          </a:p>
          <a:p>
            <a:r>
              <a:rPr lang="en-GB" sz="2700" dirty="0">
                <a:solidFill>
                  <a:schemeClr val="tx1"/>
                </a:solidFill>
              </a:rPr>
              <a:t>Have a plan in case of attack.</a:t>
            </a:r>
          </a:p>
          <a:p>
            <a:endParaRPr lang="en-GB" sz="2700" dirty="0">
              <a:solidFill>
                <a:schemeClr val="tx1"/>
              </a:solidFill>
            </a:endParaRPr>
          </a:p>
          <a:p>
            <a:endParaRPr lang="en-GB" sz="27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003" y="-1"/>
            <a:ext cx="5995307" cy="6994525"/>
          </a:xfrm>
          <a:prstGeom prst="rect">
            <a:avLst/>
          </a:prstGeom>
        </p:spPr>
      </p:pic>
    </p:spTree>
    <p:extLst>
      <p:ext uri="{BB962C8B-B14F-4D97-AF65-F5344CB8AC3E}">
        <p14:creationId xmlns:p14="http://schemas.microsoft.com/office/powerpoint/2010/main" val="32481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372" y="-1"/>
            <a:ext cx="10464677" cy="6994525"/>
          </a:xfrm>
          <a:prstGeom prst="rect">
            <a:avLst/>
          </a:prstGeom>
        </p:spPr>
      </p:pic>
    </p:spTree>
    <p:extLst>
      <p:ext uri="{BB962C8B-B14F-4D97-AF65-F5344CB8AC3E}">
        <p14:creationId xmlns:p14="http://schemas.microsoft.com/office/powerpoint/2010/main" val="142149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953" y="6556"/>
            <a:ext cx="8371639" cy="6985668"/>
          </a:xfrm>
          <a:prstGeom prst="rect">
            <a:avLst/>
          </a:prstGeom>
        </p:spPr>
      </p:pic>
      <p:sp>
        <p:nvSpPr>
          <p:cNvPr id="5" name="Title 1"/>
          <p:cNvSpPr>
            <a:spLocks noGrp="1"/>
          </p:cNvSpPr>
          <p:nvPr>
            <p:ph type="title"/>
          </p:nvPr>
        </p:nvSpPr>
        <p:spPr>
          <a:xfrm>
            <a:off x="416014" y="3058740"/>
            <a:ext cx="6977287" cy="1417742"/>
          </a:xfrm>
        </p:spPr>
        <p:txBody>
          <a:bodyPr>
            <a:noAutofit/>
          </a:bodyPr>
          <a:lstStyle/>
          <a:p>
            <a:pPr algn="l"/>
            <a:r>
              <a:rPr lang="en-GB" sz="5440" dirty="0">
                <a:solidFill>
                  <a:schemeClr val="tx1"/>
                </a:solidFill>
              </a:rPr>
              <a:t>“So Just how safe is my stuff in the Cloud?”</a:t>
            </a:r>
          </a:p>
        </p:txBody>
      </p:sp>
    </p:spTree>
    <p:extLst>
      <p:ext uri="{BB962C8B-B14F-4D97-AF65-F5344CB8AC3E}">
        <p14:creationId xmlns:p14="http://schemas.microsoft.com/office/powerpoint/2010/main" val="26536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96" y="136062"/>
            <a:ext cx="11456873" cy="942879"/>
          </a:xfrm>
        </p:spPr>
        <p:txBody>
          <a:bodyPr>
            <a:normAutofit/>
          </a:bodyPr>
          <a:lstStyle/>
          <a:p>
            <a:r>
              <a:rPr lang="en-GB" sz="4352" dirty="0">
                <a:solidFill>
                  <a:schemeClr val="tx1"/>
                </a:solidFill>
              </a:rPr>
              <a:t>Cloud Computing: The 7 Deadly Sins </a:t>
            </a:r>
          </a:p>
        </p:txBody>
      </p:sp>
      <p:sp>
        <p:nvSpPr>
          <p:cNvPr id="3" name="Content Placeholder 2"/>
          <p:cNvSpPr>
            <a:spLocks noGrp="1"/>
          </p:cNvSpPr>
          <p:nvPr>
            <p:ph idx="4294967295"/>
          </p:nvPr>
        </p:nvSpPr>
        <p:spPr>
          <a:xfrm>
            <a:off x="391879" y="1257297"/>
            <a:ext cx="10820380" cy="5569313"/>
          </a:xfrm>
          <a:prstGeom prst="rect">
            <a:avLst/>
          </a:prstGeom>
        </p:spPr>
        <p:txBody>
          <a:bodyPr anchor="t" anchorCtr="0">
            <a:noAutofit/>
          </a:bodyPr>
          <a:lstStyle/>
          <a:p>
            <a:pPr marL="621746" indent="-621746">
              <a:buFont typeface="+mj-lt"/>
              <a:buAutoNum type="arabicPeriod"/>
            </a:pPr>
            <a:r>
              <a:rPr lang="en-GB" sz="2800" b="1" dirty="0">
                <a:solidFill>
                  <a:schemeClr val="tx1"/>
                </a:solidFill>
              </a:rPr>
              <a:t>Ignorance</a:t>
            </a:r>
            <a:r>
              <a:rPr lang="en-GB" sz="2800" dirty="0">
                <a:solidFill>
                  <a:schemeClr val="tx1"/>
                </a:solidFill>
              </a:rPr>
              <a:t> – Implementing cloud services without the knowledge or approval of senior management or the IT department, and without a full understanding of the potential security risks </a:t>
            </a:r>
          </a:p>
          <a:p>
            <a:pPr marL="621746" indent="-621746">
              <a:buFont typeface="+mj-lt"/>
              <a:buAutoNum type="arabicPeriod"/>
            </a:pPr>
            <a:r>
              <a:rPr lang="en-GB" sz="2800" b="1" dirty="0">
                <a:solidFill>
                  <a:schemeClr val="tx1"/>
                </a:solidFill>
              </a:rPr>
              <a:t>Ambiguity</a:t>
            </a:r>
            <a:r>
              <a:rPr lang="en-GB" sz="2800" dirty="0">
                <a:solidFill>
                  <a:schemeClr val="tx1"/>
                </a:solidFill>
              </a:rPr>
              <a:t> – Agreeing to contracts with external cloud service providers without proper authorization or review, and without addressing the security risks or requirements </a:t>
            </a:r>
          </a:p>
          <a:p>
            <a:pPr marL="621746" indent="-621746">
              <a:buFont typeface="+mj-lt"/>
              <a:buAutoNum type="arabicPeriod"/>
            </a:pPr>
            <a:r>
              <a:rPr lang="en-GB" sz="2800" b="1" dirty="0">
                <a:solidFill>
                  <a:schemeClr val="tx1"/>
                </a:solidFill>
              </a:rPr>
              <a:t>Doubt</a:t>
            </a:r>
            <a:r>
              <a:rPr lang="en-GB" sz="2800" dirty="0">
                <a:solidFill>
                  <a:schemeClr val="tx1"/>
                </a:solidFill>
              </a:rPr>
              <a:t> – Obtaining little or no assurance regarding cloud providers’ security arrangements and how they will protect a company’s information, leading to difficulty in auditing such arrangements </a:t>
            </a:r>
          </a:p>
          <a:p>
            <a:pPr marL="621746" indent="-621746">
              <a:buFont typeface="+mj-lt"/>
              <a:buAutoNum type="arabicPeriod"/>
            </a:pPr>
            <a:r>
              <a:rPr lang="en-GB" sz="2800" b="1" dirty="0">
                <a:solidFill>
                  <a:schemeClr val="tx1"/>
                </a:solidFill>
              </a:rPr>
              <a:t>Trespass</a:t>
            </a:r>
            <a:r>
              <a:rPr lang="en-GB" sz="2800" dirty="0">
                <a:solidFill>
                  <a:schemeClr val="tx1"/>
                </a:solidFill>
              </a:rPr>
              <a:t> – Putting data in the cloud is potentially illegal, and by storing data in unknown locations, organizations may be in breach of privacy and data </a:t>
            </a:r>
            <a:r>
              <a:rPr lang="en-GB" sz="2800" dirty="0" smtClean="0">
                <a:solidFill>
                  <a:schemeClr val="tx1"/>
                </a:solidFill>
              </a:rPr>
              <a:t>controls </a:t>
            </a:r>
            <a:endParaRPr lang="en-GB" sz="2800" dirty="0">
              <a:solidFill>
                <a:schemeClr val="tx1"/>
              </a:solidFill>
            </a:endParaRPr>
          </a:p>
          <a:p>
            <a:endParaRPr lang="en-GB" sz="2800" dirty="0">
              <a:solidFill>
                <a:schemeClr val="tx1"/>
              </a:solidFill>
            </a:endParaRPr>
          </a:p>
        </p:txBody>
      </p:sp>
    </p:spTree>
    <p:extLst>
      <p:ext uri="{BB962C8B-B14F-4D97-AF65-F5344CB8AC3E}">
        <p14:creationId xmlns:p14="http://schemas.microsoft.com/office/powerpoint/2010/main" val="307372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GB" sz="4400" dirty="0">
                <a:gradFill>
                  <a:gsLst>
                    <a:gs pos="1250">
                      <a:schemeClr val="tx1"/>
                    </a:gs>
                    <a:gs pos="100000">
                      <a:schemeClr val="tx1"/>
                    </a:gs>
                  </a:gsLst>
                  <a:lin ang="5400000" scaled="0"/>
                </a:gradFill>
              </a:rPr>
              <a:t>Cybercrime: </a:t>
            </a:r>
            <a:r>
              <a:rPr lang="en-GB" sz="4400" dirty="0" smtClean="0">
                <a:gradFill>
                  <a:gsLst>
                    <a:gs pos="1250">
                      <a:schemeClr val="tx1"/>
                    </a:gs>
                    <a:gs pos="100000">
                      <a:schemeClr val="tx1"/>
                    </a:gs>
                  </a:gsLst>
                  <a:lin ang="5400000" scaled="0"/>
                </a:gradFill>
              </a:rPr>
              <a:t/>
            </a:r>
            <a:br>
              <a:rPr lang="en-GB" sz="4400" dirty="0" smtClean="0">
                <a:gradFill>
                  <a:gsLst>
                    <a:gs pos="1250">
                      <a:schemeClr val="tx1"/>
                    </a:gs>
                    <a:gs pos="100000">
                      <a:schemeClr val="tx1"/>
                    </a:gs>
                  </a:gsLst>
                  <a:lin ang="5400000" scaled="0"/>
                </a:gradFill>
              </a:rPr>
            </a:br>
            <a:r>
              <a:rPr lang="en-GB" sz="4400" dirty="0" smtClean="0">
                <a:gradFill>
                  <a:gsLst>
                    <a:gs pos="1250">
                      <a:schemeClr val="tx1"/>
                    </a:gs>
                    <a:gs pos="100000">
                      <a:schemeClr val="tx1"/>
                    </a:gs>
                  </a:gsLst>
                  <a:lin ang="5400000" scaled="0"/>
                </a:gradFill>
              </a:rPr>
              <a:t>The </a:t>
            </a:r>
            <a:r>
              <a:rPr lang="en-GB" sz="4400" dirty="0">
                <a:gradFill>
                  <a:gsLst>
                    <a:gs pos="1250">
                      <a:schemeClr val="tx1"/>
                    </a:gs>
                    <a:gs pos="100000">
                      <a:schemeClr val="tx1"/>
                    </a:gs>
                  </a:gsLst>
                  <a:lin ang="5400000" scaled="0"/>
                </a:gradFill>
              </a:rPr>
              <a:t>2013 Ultimate Survival Guide</a:t>
            </a:r>
            <a:br>
              <a:rPr lang="en-GB" sz="4400" dirty="0">
                <a:gradFill>
                  <a:gsLst>
                    <a:gs pos="1250">
                      <a:schemeClr val="tx1"/>
                    </a:gs>
                    <a:gs pos="100000">
                      <a:schemeClr val="tx1"/>
                    </a:gs>
                  </a:gsLst>
                  <a:lin ang="5400000" scaled="0"/>
                </a:gradFill>
              </a:rPr>
            </a:br>
            <a:endParaRPr lang="en-US" sz="4400" dirty="0"/>
          </a:p>
        </p:txBody>
      </p:sp>
      <p:sp>
        <p:nvSpPr>
          <p:cNvPr id="5" name="Text Placeholder 4"/>
          <p:cNvSpPr>
            <a:spLocks noGrp="1"/>
          </p:cNvSpPr>
          <p:nvPr>
            <p:ph type="body" sz="quarter" idx="12"/>
          </p:nvPr>
        </p:nvSpPr>
        <p:spPr/>
        <p:txBody>
          <a:bodyPr/>
          <a:lstStyle/>
          <a:p>
            <a:r>
              <a:rPr lang="en-US" dirty="0"/>
              <a:t>Andy Malone MVP, MCT</a:t>
            </a:r>
          </a:p>
          <a:p>
            <a:endParaRPr lang="en-US" sz="2000" dirty="0" smtClean="0"/>
          </a:p>
          <a:p>
            <a:r>
              <a:rPr lang="en-US" sz="2000" dirty="0" smtClean="0"/>
              <a:t>Quality </a:t>
            </a:r>
            <a:r>
              <a:rPr lang="en-US" sz="2000" dirty="0"/>
              <a:t>Training (UK) Senior Instructor / Consultant</a:t>
            </a:r>
          </a:p>
          <a:p>
            <a:r>
              <a:rPr lang="en-US" sz="2000" dirty="0"/>
              <a:t>Andrew.malone@quality-training.co.uk</a:t>
            </a:r>
          </a:p>
          <a:p>
            <a:r>
              <a:rPr lang="en-US" sz="2000" dirty="0"/>
              <a:t>www.divedeeperevents.com </a:t>
            </a:r>
          </a:p>
          <a:p>
            <a:endParaRPr lang="en-US" sz="2000" dirty="0"/>
          </a:p>
          <a:p>
            <a:endParaRPr lang="en-US" sz="2000" dirty="0"/>
          </a:p>
        </p:txBody>
      </p:sp>
      <p:sp>
        <p:nvSpPr>
          <p:cNvPr id="9" name="Text Placeholder 8"/>
          <p:cNvSpPr>
            <a:spLocks noGrp="1"/>
          </p:cNvSpPr>
          <p:nvPr>
            <p:ph type="body" sz="quarter" idx="13"/>
          </p:nvPr>
        </p:nvSpPr>
        <p:spPr>
          <a:xfrm>
            <a:off x="6492620" y="434695"/>
            <a:ext cx="5486400" cy="923330"/>
          </a:xfrm>
        </p:spPr>
        <p:txBody>
          <a:bodyPr/>
          <a:lstStyle/>
          <a:p>
            <a:r>
              <a:rPr lang="en-US" dirty="0"/>
              <a:t>ATC-B306</a:t>
            </a:r>
          </a:p>
        </p:txBody>
      </p:sp>
    </p:spTree>
    <p:extLst>
      <p:ext uri="{BB962C8B-B14F-4D97-AF65-F5344CB8AC3E}">
        <p14:creationId xmlns:p14="http://schemas.microsoft.com/office/powerpoint/2010/main" val="13083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3638"/>
            <a:ext cx="9596355" cy="942879"/>
          </a:xfrm>
        </p:spPr>
        <p:txBody>
          <a:bodyPr>
            <a:noAutofit/>
          </a:bodyPr>
          <a:lstStyle/>
          <a:p>
            <a:r>
              <a:rPr lang="en-GB" sz="4352" dirty="0">
                <a:solidFill>
                  <a:schemeClr val="tx1"/>
                </a:solidFill>
              </a:rPr>
              <a:t>Cloud Computing: The 7 Deadly Sins</a:t>
            </a:r>
          </a:p>
        </p:txBody>
      </p:sp>
      <p:sp>
        <p:nvSpPr>
          <p:cNvPr id="3" name="Content Placeholder 2"/>
          <p:cNvSpPr>
            <a:spLocks noGrp="1"/>
          </p:cNvSpPr>
          <p:nvPr>
            <p:ph idx="4294967295"/>
          </p:nvPr>
        </p:nvSpPr>
        <p:spPr>
          <a:xfrm>
            <a:off x="391879" y="1257297"/>
            <a:ext cx="11505834" cy="5569313"/>
          </a:xfrm>
          <a:prstGeom prst="rect">
            <a:avLst/>
          </a:prstGeom>
        </p:spPr>
        <p:txBody>
          <a:bodyPr anchor="t" anchorCtr="0">
            <a:noAutofit/>
          </a:bodyPr>
          <a:lstStyle/>
          <a:p>
            <a:pPr marL="621746" indent="-621746">
              <a:buFont typeface="+mj-lt"/>
              <a:buAutoNum type="arabicPeriod" startAt="5"/>
            </a:pPr>
            <a:r>
              <a:rPr lang="en-GB" sz="2800" b="1" dirty="0">
                <a:solidFill>
                  <a:schemeClr val="tx1"/>
                </a:solidFill>
              </a:rPr>
              <a:t>Disorde</a:t>
            </a:r>
            <a:r>
              <a:rPr lang="en-GB" sz="2800" dirty="0">
                <a:solidFill>
                  <a:schemeClr val="tx1"/>
                </a:solidFill>
              </a:rPr>
              <a:t>r – information placed in the cloud is not classified correctly, stored appropriately or destroyed completely. For highly regulated industries, like finance and pharmaceuticals, this lack of formalized access control procedures could be very damaging </a:t>
            </a:r>
          </a:p>
          <a:p>
            <a:pPr marL="621746" indent="-621746">
              <a:buFont typeface="+mj-lt"/>
              <a:buAutoNum type="arabicPeriod" startAt="5"/>
            </a:pPr>
            <a:r>
              <a:rPr lang="en-GB" sz="2800" b="1" dirty="0">
                <a:solidFill>
                  <a:schemeClr val="tx1"/>
                </a:solidFill>
              </a:rPr>
              <a:t>Conceit</a:t>
            </a:r>
            <a:r>
              <a:rPr lang="en-GB" sz="2800" dirty="0">
                <a:solidFill>
                  <a:schemeClr val="tx1"/>
                </a:solidFill>
              </a:rPr>
              <a:t> – a misguided belief that enterprise infrastructure is ready for the cloud when it is not. There is no corporate security architecture defined for cloud services and no standard approach to identity and access management. The security of organizations’ encryption solutions could also be compromised, as keys are also stored in cloud providers’ systems </a:t>
            </a:r>
          </a:p>
          <a:p>
            <a:pPr marL="621746" indent="-621746">
              <a:buFont typeface="+mj-lt"/>
              <a:buAutoNum type="arabicPeriod" startAt="5"/>
            </a:pPr>
            <a:r>
              <a:rPr lang="en-GB" sz="2800" b="1" dirty="0">
                <a:solidFill>
                  <a:schemeClr val="tx1"/>
                </a:solidFill>
              </a:rPr>
              <a:t>Complacency</a:t>
            </a:r>
            <a:r>
              <a:rPr lang="en-GB" sz="2800" dirty="0">
                <a:solidFill>
                  <a:schemeClr val="tx1"/>
                </a:solidFill>
              </a:rPr>
              <a:t> – most purchasers of cloud services assume they will have full availability, but experience shows that a variety of incidents can, and often do, cause cloud outages.</a:t>
            </a:r>
          </a:p>
          <a:p>
            <a:endParaRPr lang="en-GB" sz="2800" dirty="0">
              <a:solidFill>
                <a:schemeClr val="tx1"/>
              </a:solidFill>
            </a:endParaRPr>
          </a:p>
          <a:p>
            <a:endParaRPr lang="en-GB" sz="2800" dirty="0">
              <a:solidFill>
                <a:schemeClr val="tx1"/>
              </a:solidFill>
            </a:endParaRPr>
          </a:p>
          <a:p>
            <a:endParaRPr lang="en-GB" sz="2800" dirty="0">
              <a:solidFill>
                <a:schemeClr val="tx1"/>
              </a:solidFill>
            </a:endParaRPr>
          </a:p>
          <a:p>
            <a:endParaRPr lang="en-GB" sz="2800" dirty="0">
              <a:solidFill>
                <a:schemeClr val="tx1"/>
              </a:solidFill>
            </a:endParaRPr>
          </a:p>
        </p:txBody>
      </p:sp>
    </p:spTree>
    <p:extLst>
      <p:ext uri="{BB962C8B-B14F-4D97-AF65-F5344CB8AC3E}">
        <p14:creationId xmlns:p14="http://schemas.microsoft.com/office/powerpoint/2010/main" val="353289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74" y="853369"/>
            <a:ext cx="9416703" cy="457234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30705" y="366757"/>
            <a:ext cx="5445617" cy="29661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53597" y="2081871"/>
            <a:ext cx="4020306" cy="372103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94917" y="1833484"/>
            <a:ext cx="4335781" cy="396390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807" y="3301418"/>
            <a:ext cx="3885847" cy="3238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05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96" y="-3638"/>
            <a:ext cx="9596355" cy="942879"/>
          </a:xfrm>
        </p:spPr>
        <p:txBody>
          <a:bodyPr>
            <a:noAutofit/>
          </a:bodyPr>
          <a:lstStyle/>
          <a:p>
            <a:r>
              <a:rPr lang="en-GB" sz="4352" dirty="0">
                <a:solidFill>
                  <a:schemeClr val="tx1"/>
                </a:solidFill>
              </a:rPr>
              <a:t>Cloud Computing: Mitigations</a:t>
            </a:r>
          </a:p>
        </p:txBody>
      </p:sp>
      <p:sp>
        <p:nvSpPr>
          <p:cNvPr id="3" name="Content Placeholder 2"/>
          <p:cNvSpPr>
            <a:spLocks noGrp="1"/>
          </p:cNvSpPr>
          <p:nvPr>
            <p:ph idx="4294967295"/>
          </p:nvPr>
        </p:nvSpPr>
        <p:spPr>
          <a:xfrm>
            <a:off x="342918" y="1049213"/>
            <a:ext cx="6315968" cy="5569313"/>
          </a:xfrm>
          <a:prstGeom prst="rect">
            <a:avLst/>
          </a:prstGeom>
        </p:spPr>
        <p:txBody>
          <a:bodyPr anchor="t" anchorCtr="0">
            <a:noAutofit/>
          </a:bodyPr>
          <a:lstStyle/>
          <a:p>
            <a:r>
              <a:rPr lang="en-GB" sz="2720" dirty="0">
                <a:solidFill>
                  <a:schemeClr val="tx1"/>
                </a:solidFill>
              </a:rPr>
              <a:t>As a business, do not rely on FREE Services</a:t>
            </a:r>
          </a:p>
          <a:p>
            <a:r>
              <a:rPr lang="en-GB" sz="2720" dirty="0">
                <a:solidFill>
                  <a:schemeClr val="tx1"/>
                </a:solidFill>
              </a:rPr>
              <a:t>Try Before you Buy!</a:t>
            </a:r>
          </a:p>
          <a:p>
            <a:r>
              <a:rPr lang="en-GB" sz="2720" dirty="0">
                <a:solidFill>
                  <a:schemeClr val="tx1"/>
                </a:solidFill>
              </a:rPr>
              <a:t>Ensure you Back up your Data</a:t>
            </a:r>
          </a:p>
          <a:p>
            <a:r>
              <a:rPr lang="en-GB" sz="2720" dirty="0">
                <a:solidFill>
                  <a:schemeClr val="tx1"/>
                </a:solidFill>
              </a:rPr>
              <a:t>Scrutinize the vendors SLA</a:t>
            </a:r>
          </a:p>
          <a:p>
            <a:r>
              <a:rPr lang="en-GB" sz="2720" dirty="0">
                <a:solidFill>
                  <a:schemeClr val="tx1"/>
                </a:solidFill>
              </a:rPr>
              <a:t>What Compliance features does the Vendor guarantee?</a:t>
            </a:r>
          </a:p>
          <a:p>
            <a:r>
              <a:rPr lang="en-GB" sz="2720" dirty="0">
                <a:solidFill>
                  <a:schemeClr val="tx1"/>
                </a:solidFill>
              </a:rPr>
              <a:t>Consider using 3</a:t>
            </a:r>
            <a:r>
              <a:rPr lang="en-GB" sz="2720" baseline="30000" dirty="0">
                <a:solidFill>
                  <a:schemeClr val="tx1"/>
                </a:solidFill>
              </a:rPr>
              <a:t>rd</a:t>
            </a:r>
            <a:r>
              <a:rPr lang="en-GB" sz="2720" dirty="0">
                <a:solidFill>
                  <a:schemeClr val="tx1"/>
                </a:solidFill>
              </a:rPr>
              <a:t> Party Encryption Tools.</a:t>
            </a:r>
          </a:p>
          <a:p>
            <a:r>
              <a:rPr lang="en-GB" sz="2720" dirty="0">
                <a:solidFill>
                  <a:schemeClr val="tx1"/>
                </a:solidFill>
              </a:rPr>
              <a:t>Check the Vendor does not “Share” you Information </a:t>
            </a:r>
            <a:r>
              <a:rPr lang="en-GB" sz="2720" dirty="0" err="1">
                <a:solidFill>
                  <a:schemeClr val="tx1"/>
                </a:solidFill>
              </a:rPr>
              <a:t>etc</a:t>
            </a:r>
            <a:endParaRPr lang="en-GB" sz="2720" dirty="0">
              <a:solidFill>
                <a:schemeClr val="tx1"/>
              </a:solidFill>
            </a:endParaRPr>
          </a:p>
          <a:p>
            <a:r>
              <a:rPr lang="en-GB" sz="2720" dirty="0">
                <a:solidFill>
                  <a:schemeClr val="tx1"/>
                </a:solidFill>
              </a:rPr>
              <a:t>Be Aware of your Responsibilities</a:t>
            </a:r>
          </a:p>
          <a:p>
            <a:endParaRPr lang="en-GB" sz="2720" dirty="0">
              <a:solidFill>
                <a:schemeClr val="tx1"/>
              </a:solidFill>
            </a:endParaRPr>
          </a:p>
          <a:p>
            <a:endParaRPr lang="en-GB" sz="2720" dirty="0">
              <a:solidFill>
                <a:schemeClr val="tx1"/>
              </a:solidFill>
            </a:endParaRPr>
          </a:p>
          <a:p>
            <a:endParaRPr lang="en-GB" sz="2720" dirty="0">
              <a:solidFill>
                <a:schemeClr val="tx1"/>
              </a:solidFill>
            </a:endParaRPr>
          </a:p>
          <a:p>
            <a:endParaRPr lang="en-GB" sz="2720" dirty="0">
              <a:solidFill>
                <a:schemeClr val="tx1"/>
              </a:solidFill>
            </a:endParaRPr>
          </a:p>
          <a:p>
            <a:endParaRPr lang="en-GB" sz="2720" dirty="0">
              <a:solidFill>
                <a:schemeClr val="tx1"/>
              </a:solidFill>
            </a:endParaRPr>
          </a:p>
          <a:p>
            <a:endParaRPr lang="en-GB" sz="2720" dirty="0">
              <a:solidFill>
                <a:schemeClr val="tx1"/>
              </a:solidFil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93069" y="1257297"/>
            <a:ext cx="4994021" cy="4994021"/>
          </a:xfrm>
          <a:prstGeom prst="rect">
            <a:avLst/>
          </a:prstGeom>
        </p:spPr>
      </p:pic>
    </p:spTree>
    <p:extLst>
      <p:ext uri="{BB962C8B-B14F-4D97-AF65-F5344CB8AC3E}">
        <p14:creationId xmlns:p14="http://schemas.microsoft.com/office/powerpoint/2010/main" val="286313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136062"/>
            <a:ext cx="11456873" cy="942879"/>
          </a:xfrm>
        </p:spPr>
        <p:txBody>
          <a:bodyPr>
            <a:normAutofit/>
          </a:bodyPr>
          <a:lstStyle/>
          <a:p>
            <a:r>
              <a:rPr lang="en-GB" sz="4352" dirty="0" err="1">
                <a:solidFill>
                  <a:schemeClr val="tx1"/>
                </a:solidFill>
              </a:rPr>
              <a:t>Eg</a:t>
            </a:r>
            <a:r>
              <a:rPr lang="en-GB" sz="4352" dirty="0">
                <a:solidFill>
                  <a:schemeClr val="tx1"/>
                </a:solidFill>
              </a:rPr>
              <a:t>: How Office 365 Secures Data</a:t>
            </a:r>
          </a:p>
        </p:txBody>
      </p:sp>
      <p:sp>
        <p:nvSpPr>
          <p:cNvPr id="3" name="Content Placeholder 2"/>
          <p:cNvSpPr>
            <a:spLocks noGrp="1"/>
          </p:cNvSpPr>
          <p:nvPr>
            <p:ph idx="4294967295"/>
          </p:nvPr>
        </p:nvSpPr>
        <p:spPr>
          <a:xfrm>
            <a:off x="342918" y="1286835"/>
            <a:ext cx="10820380" cy="5569313"/>
          </a:xfrm>
          <a:prstGeom prst="rect">
            <a:avLst/>
          </a:prstGeom>
        </p:spPr>
        <p:txBody>
          <a:bodyPr anchor="t" anchorCtr="0">
            <a:noAutofit/>
          </a:bodyPr>
          <a:lstStyle/>
          <a:p>
            <a:r>
              <a:rPr lang="en-US" sz="2448" dirty="0" smtClean="0">
                <a:solidFill>
                  <a:schemeClr val="tx1"/>
                </a:solidFill>
              </a:rPr>
              <a:t>Email </a:t>
            </a:r>
            <a:r>
              <a:rPr lang="en-US" sz="2448" dirty="0">
                <a:solidFill>
                  <a:schemeClr val="tx1"/>
                </a:solidFill>
              </a:rPr>
              <a:t>content is encrypted on disk using BitLocker 256-bit AES Encryption. </a:t>
            </a:r>
          </a:p>
          <a:p>
            <a:r>
              <a:rPr lang="en-US" sz="2448" dirty="0">
                <a:solidFill>
                  <a:schemeClr val="tx1"/>
                </a:solidFill>
              </a:rPr>
              <a:t>Protection covers disks on mailbox servers, including databases, transaction logs, search content index files, transport database files, transaction </a:t>
            </a:r>
            <a:r>
              <a:rPr lang="en-US" sz="2448" dirty="0" err="1">
                <a:solidFill>
                  <a:schemeClr val="tx1"/>
                </a:solidFill>
              </a:rPr>
              <a:t>loga</a:t>
            </a:r>
            <a:r>
              <a:rPr lang="en-US" sz="2448" dirty="0">
                <a:solidFill>
                  <a:schemeClr val="tx1"/>
                </a:solidFill>
              </a:rPr>
              <a:t> and page file OS system disk tracing / message tracking logs</a:t>
            </a:r>
          </a:p>
          <a:p>
            <a:r>
              <a:rPr lang="en-US" sz="2448" dirty="0">
                <a:solidFill>
                  <a:schemeClr val="tx1"/>
                </a:solidFill>
              </a:rPr>
              <a:t>Office 365 also transports and stores Secure/Multipurpose Internet Mail Extensions (S/MIME) messages. Office 365 will transport and store messages that are encrypted using client-side, third-party encryption solutions such as PGP.</a:t>
            </a:r>
          </a:p>
          <a:p>
            <a:r>
              <a:rPr lang="en-US" sz="2448" dirty="0">
                <a:solidFill>
                  <a:schemeClr val="tx1"/>
                </a:solidFill>
              </a:rPr>
              <a:t>Office 365 does not host the public keys, nor does it provide key repository, key management, or key directory services. </a:t>
            </a:r>
            <a:endParaRPr lang="en-GB" sz="2448" dirty="0">
              <a:solidFill>
                <a:schemeClr val="tx1"/>
              </a:solidFill>
            </a:endParaRPr>
          </a:p>
          <a:p>
            <a:r>
              <a:rPr lang="en-US" sz="2448" dirty="0">
                <a:solidFill>
                  <a:schemeClr val="tx1"/>
                </a:solidFill>
              </a:rPr>
              <a:t>For SharePoint – data is not encrypted at rest. The customer can use RMS and client side encryption can do this. However, if SharePoint-land is not setup as a trusted endpoint it does impact some areas of functionality (web apps, search indexing </a:t>
            </a:r>
            <a:r>
              <a:rPr lang="en-US" sz="2448" dirty="0" err="1">
                <a:solidFill>
                  <a:schemeClr val="tx1"/>
                </a:solidFill>
              </a:rPr>
              <a:t>etc</a:t>
            </a:r>
            <a:r>
              <a:rPr lang="en-US" sz="2448" dirty="0">
                <a:solidFill>
                  <a:schemeClr val="tx1"/>
                </a:solidFill>
              </a:rPr>
              <a:t>)</a:t>
            </a:r>
            <a:endParaRPr lang="en-GB" sz="2448" dirty="0">
              <a:solidFill>
                <a:schemeClr val="tx1"/>
              </a:solidFill>
            </a:endParaRPr>
          </a:p>
          <a:p>
            <a:endParaRPr lang="en-GB" sz="2448" dirty="0">
              <a:solidFill>
                <a:schemeClr val="tx1"/>
              </a:solidFill>
            </a:endParaRPr>
          </a:p>
        </p:txBody>
      </p:sp>
    </p:spTree>
    <p:extLst>
      <p:ext uri="{BB962C8B-B14F-4D97-AF65-F5344CB8AC3E}">
        <p14:creationId xmlns:p14="http://schemas.microsoft.com/office/powerpoint/2010/main" val="2192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811808"/>
            <a:ext cx="5973241" cy="1165754"/>
          </a:xfrm>
        </p:spPr>
        <p:txBody>
          <a:bodyPr>
            <a:noAutofit/>
          </a:bodyPr>
          <a:lstStyle/>
          <a:p>
            <a:pPr algn="l"/>
            <a:r>
              <a:rPr lang="en-GB" sz="15639" dirty="0">
                <a:solidFill>
                  <a:schemeClr val="tx1"/>
                </a:solidFill>
              </a:rPr>
              <a:t>Demo</a:t>
            </a:r>
          </a:p>
        </p:txBody>
      </p:sp>
      <p:sp>
        <p:nvSpPr>
          <p:cNvPr id="3" name="Title 1"/>
          <p:cNvSpPr txBox="1">
            <a:spLocks/>
          </p:cNvSpPr>
          <p:nvPr/>
        </p:nvSpPr>
        <p:spPr>
          <a:xfrm>
            <a:off x="415489" y="4731656"/>
            <a:ext cx="9280053" cy="683785"/>
          </a:xfrm>
          <a:prstGeom prst="rect">
            <a:avLst/>
          </a:prstGeom>
        </p:spPr>
        <p:txBody>
          <a:bodyPr vert="horz" lIns="124347" tIns="62174" rIns="124347" bIns="62174" rtlCol="0" anchor="ctr">
            <a:noAutofit/>
          </a:bodyPr>
          <a:lstStyle>
            <a:lvl1pPr algn="ctr" defTabSz="914400" rtl="0" eaLnBrk="1" latinLnBrk="0" hangingPunct="1">
              <a:spcBef>
                <a:spcPct val="0"/>
              </a:spcBef>
              <a:buNone/>
              <a:defRPr sz="3600" kern="1200">
                <a:solidFill>
                  <a:srgbClr val="C00000"/>
                </a:solidFill>
                <a:latin typeface="Segoe UI Light" pitchFamily="34" charset="0"/>
                <a:ea typeface="+mj-ea"/>
                <a:cs typeface="+mj-cs"/>
              </a:defRPr>
            </a:lvl1pPr>
          </a:lstStyle>
          <a:p>
            <a:pPr algn="l"/>
            <a:r>
              <a:rPr lang="en-GB" sz="2720" dirty="0" smtClean="0">
                <a:solidFill>
                  <a:schemeClr val="tx1"/>
                </a:solidFill>
              </a:rPr>
              <a:t>Ensuring Security &amp; Compliance in the Cloud  </a:t>
            </a:r>
            <a:r>
              <a:rPr lang="en-GB" sz="2720" dirty="0">
                <a:solidFill>
                  <a:schemeClr val="tx1"/>
                </a:solidFill>
              </a:rPr>
              <a:t>with Office 365</a:t>
            </a:r>
          </a:p>
        </p:txBody>
      </p:sp>
    </p:spTree>
    <p:extLst>
      <p:ext uri="{BB962C8B-B14F-4D97-AF65-F5344CB8AC3E}">
        <p14:creationId xmlns:p14="http://schemas.microsoft.com/office/powerpoint/2010/main" val="337061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0A0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904" y="0"/>
            <a:ext cx="8715057" cy="6972046"/>
          </a:xfrm>
          <a:prstGeom prst="rect">
            <a:avLst/>
          </a:prstGeom>
        </p:spPr>
      </p:pic>
    </p:spTree>
    <p:extLst>
      <p:ext uri="{BB962C8B-B14F-4D97-AF65-F5344CB8AC3E}">
        <p14:creationId xmlns:p14="http://schemas.microsoft.com/office/powerpoint/2010/main" val="346674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32088"/>
          <a:stretch/>
        </p:blipFill>
        <p:spPr bwMode="auto">
          <a:xfrm>
            <a:off x="5287287" y="-9966"/>
            <a:ext cx="7148305" cy="700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40839" y="2610981"/>
            <a:ext cx="4700256" cy="1762596"/>
          </a:xfrm>
        </p:spPr>
        <p:txBody>
          <a:bodyPr>
            <a:noAutofit/>
          </a:bodyPr>
          <a:lstStyle/>
          <a:p>
            <a:pPr algn="l"/>
            <a:r>
              <a:rPr lang="en-GB" sz="5984" dirty="0">
                <a:solidFill>
                  <a:schemeClr val="tx1"/>
                </a:solidFill>
              </a:rPr>
              <a:t>The Rise of </a:t>
            </a:r>
            <a:br>
              <a:rPr lang="en-GB" sz="5984" dirty="0">
                <a:solidFill>
                  <a:schemeClr val="tx1"/>
                </a:solidFill>
              </a:rPr>
            </a:br>
            <a:r>
              <a:rPr lang="en-GB" sz="5984" dirty="0">
                <a:solidFill>
                  <a:schemeClr val="tx1"/>
                </a:solidFill>
              </a:rPr>
              <a:t>the </a:t>
            </a:r>
            <a:r>
              <a:rPr lang="en-GB" sz="5984" dirty="0">
                <a:solidFill>
                  <a:srgbClr val="C10C06"/>
                </a:solidFill>
              </a:rPr>
              <a:t>Hactivist</a:t>
            </a:r>
          </a:p>
        </p:txBody>
      </p:sp>
    </p:spTree>
    <p:extLst>
      <p:ext uri="{BB962C8B-B14F-4D97-AF65-F5344CB8AC3E}">
        <p14:creationId xmlns:p14="http://schemas.microsoft.com/office/powerpoint/2010/main" val="350667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03" y="139985"/>
            <a:ext cx="11191240" cy="881298"/>
          </a:xfrm>
        </p:spPr>
        <p:txBody>
          <a:bodyPr>
            <a:normAutofit/>
          </a:bodyPr>
          <a:lstStyle/>
          <a:p>
            <a:pPr algn="l"/>
            <a:r>
              <a:rPr lang="en-GB" sz="4352" dirty="0">
                <a:solidFill>
                  <a:schemeClr val="tx1"/>
                </a:solidFill>
              </a:rPr>
              <a:t>Hactivists</a:t>
            </a:r>
          </a:p>
        </p:txBody>
      </p:sp>
      <p:sp>
        <p:nvSpPr>
          <p:cNvPr id="5" name="Content Placeholder 4"/>
          <p:cNvSpPr>
            <a:spLocks noGrp="1"/>
          </p:cNvSpPr>
          <p:nvPr>
            <p:ph idx="4294967295"/>
          </p:nvPr>
        </p:nvSpPr>
        <p:spPr>
          <a:xfrm>
            <a:off x="227803" y="919683"/>
            <a:ext cx="6773810" cy="5707404"/>
          </a:xfrm>
          <a:prstGeom prst="rect">
            <a:avLst/>
          </a:prstGeom>
        </p:spPr>
        <p:txBody>
          <a:bodyPr>
            <a:noAutofit/>
          </a:bodyPr>
          <a:lstStyle/>
          <a:p>
            <a:r>
              <a:rPr lang="en-GB" sz="2800" dirty="0">
                <a:solidFill>
                  <a:schemeClr val="tx1"/>
                </a:solidFill>
              </a:rPr>
              <a:t>Hactivists are motivated by religious or political beliefs. </a:t>
            </a:r>
          </a:p>
          <a:p>
            <a:r>
              <a:rPr lang="en-GB" sz="2800" dirty="0">
                <a:solidFill>
                  <a:schemeClr val="tx1"/>
                </a:solidFill>
              </a:rPr>
              <a:t>They are unpredictable and will inflict harm without regard for profit.</a:t>
            </a:r>
          </a:p>
          <a:p>
            <a:r>
              <a:rPr lang="en-GB" sz="2800" dirty="0">
                <a:solidFill>
                  <a:schemeClr val="tx1"/>
                </a:solidFill>
              </a:rPr>
              <a:t>Anonymous is the most famous activist hactivist group. </a:t>
            </a:r>
          </a:p>
          <a:p>
            <a:r>
              <a:rPr lang="en-GB" sz="2800" dirty="0">
                <a:solidFill>
                  <a:schemeClr val="tx1"/>
                </a:solidFill>
              </a:rPr>
              <a:t>They are known for supporting WikiLeaks by launching DDOS attacks against Amazon, PayPal, MasterCard and Visa. </a:t>
            </a:r>
          </a:p>
          <a:p>
            <a:r>
              <a:rPr lang="en-GB" sz="2800" dirty="0">
                <a:solidFill>
                  <a:schemeClr val="tx1"/>
                </a:solidFill>
              </a:rPr>
              <a:t>Most recently, they attacked the North Korean Government</a:t>
            </a:r>
          </a:p>
          <a:p>
            <a:r>
              <a:rPr lang="en-GB" sz="2800" dirty="0" err="1">
                <a:solidFill>
                  <a:schemeClr val="tx1"/>
                </a:solidFill>
              </a:rPr>
              <a:t>LulzSec</a:t>
            </a:r>
            <a:r>
              <a:rPr lang="en-GB" sz="2800" dirty="0">
                <a:solidFill>
                  <a:schemeClr val="tx1"/>
                </a:solidFill>
              </a:rPr>
              <a:t> is an up and coming group who made headlines this year by hacking into PBS, Sony and </a:t>
            </a:r>
            <a:r>
              <a:rPr lang="en-GB" sz="2800" dirty="0" err="1">
                <a:solidFill>
                  <a:schemeClr val="tx1"/>
                </a:solidFill>
              </a:rPr>
              <a:t>InfraGard</a:t>
            </a:r>
            <a:r>
              <a:rPr lang="en-GB" sz="2800" dirty="0">
                <a:solidFill>
                  <a:schemeClr val="tx1"/>
                </a:solidFill>
              </a:rPr>
              <a:t>.</a:t>
            </a:r>
          </a:p>
          <a:p>
            <a:endParaRPr lang="en-GB" sz="2800" dirty="0">
              <a:solidFill>
                <a:schemeClr val="tx1"/>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186846" y="-1"/>
            <a:ext cx="5248747" cy="6994525"/>
          </a:xfrm>
          <a:prstGeom prst="rect">
            <a:avLst/>
          </a:prstGeom>
        </p:spPr>
      </p:pic>
    </p:spTree>
    <p:extLst>
      <p:ext uri="{BB962C8B-B14F-4D97-AF65-F5344CB8AC3E}">
        <p14:creationId xmlns:p14="http://schemas.microsoft.com/office/powerpoint/2010/main" val="386963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279" y="-1"/>
            <a:ext cx="6452314" cy="6994525"/>
          </a:xfrm>
          <a:prstGeom prst="rect">
            <a:avLst/>
          </a:prstGeom>
        </p:spPr>
      </p:pic>
      <p:sp>
        <p:nvSpPr>
          <p:cNvPr id="2" name="Title 1"/>
          <p:cNvSpPr>
            <a:spLocks noGrp="1"/>
          </p:cNvSpPr>
          <p:nvPr>
            <p:ph type="title"/>
          </p:nvPr>
        </p:nvSpPr>
        <p:spPr/>
        <p:txBody>
          <a:bodyPr>
            <a:normAutofit fontScale="90000"/>
          </a:bodyPr>
          <a:lstStyle/>
          <a:p>
            <a:r>
              <a:rPr lang="en-US" dirty="0" smtClean="0">
                <a:solidFill>
                  <a:schemeClr val="tx1"/>
                </a:solidFill>
              </a:rPr>
              <a:t>Anonymous: Principles?</a:t>
            </a:r>
            <a:endParaRPr lang="en-GB" dirty="0">
              <a:solidFill>
                <a:schemeClr val="tx1"/>
              </a:solidFill>
            </a:endParaRPr>
          </a:p>
        </p:txBody>
      </p:sp>
      <p:sp>
        <p:nvSpPr>
          <p:cNvPr id="5" name="Content Placeholder 4"/>
          <p:cNvSpPr>
            <a:spLocks noGrp="1"/>
          </p:cNvSpPr>
          <p:nvPr>
            <p:ph idx="4294967295"/>
          </p:nvPr>
        </p:nvSpPr>
        <p:spPr>
          <a:xfrm>
            <a:off x="274320" y="1511370"/>
            <a:ext cx="7148305" cy="4565050"/>
          </a:xfrm>
          <a:prstGeom prst="rect">
            <a:avLst/>
          </a:prstGeom>
        </p:spPr>
        <p:txBody>
          <a:bodyPr>
            <a:noAutofit/>
          </a:bodyPr>
          <a:lstStyle/>
          <a:p>
            <a:r>
              <a:rPr lang="en-GB" sz="3600" dirty="0" smtClean="0">
                <a:solidFill>
                  <a:schemeClr val="tx1"/>
                </a:solidFill>
              </a:rPr>
              <a:t>To Work Together as One Body</a:t>
            </a:r>
          </a:p>
          <a:p>
            <a:r>
              <a:rPr lang="en-GB" sz="3600" dirty="0" smtClean="0">
                <a:solidFill>
                  <a:schemeClr val="tx1"/>
                </a:solidFill>
              </a:rPr>
              <a:t>Present a Unified Voice</a:t>
            </a:r>
          </a:p>
          <a:p>
            <a:r>
              <a:rPr lang="en-GB" sz="3600" dirty="0" smtClean="0">
                <a:solidFill>
                  <a:schemeClr val="tx1"/>
                </a:solidFill>
              </a:rPr>
              <a:t>Defend Truth &amp; Justice</a:t>
            </a:r>
          </a:p>
          <a:p>
            <a:r>
              <a:rPr lang="en-GB" sz="3600" dirty="0" smtClean="0">
                <a:solidFill>
                  <a:schemeClr val="tx1"/>
                </a:solidFill>
              </a:rPr>
              <a:t>Honesty &amp; Openness </a:t>
            </a:r>
          </a:p>
          <a:p>
            <a:r>
              <a:rPr lang="en-GB" sz="3600" dirty="0" smtClean="0">
                <a:solidFill>
                  <a:schemeClr val="tx1"/>
                </a:solidFill>
              </a:rPr>
              <a:t>Freedom from Oppression</a:t>
            </a:r>
          </a:p>
          <a:p>
            <a:r>
              <a:rPr lang="en-GB" sz="3600" dirty="0" smtClean="0">
                <a:solidFill>
                  <a:schemeClr val="tx1"/>
                </a:solidFill>
              </a:rPr>
              <a:t>Intellectual Freedom</a:t>
            </a:r>
          </a:p>
          <a:p>
            <a:r>
              <a:rPr lang="en-GB" sz="3600" dirty="0" smtClean="0">
                <a:solidFill>
                  <a:schemeClr val="tx1"/>
                </a:solidFill>
              </a:rPr>
              <a:t>Religious Freedom</a:t>
            </a:r>
          </a:p>
          <a:p>
            <a:endParaRPr lang="en-GB" sz="3600" dirty="0" smtClean="0">
              <a:solidFill>
                <a:schemeClr val="tx1"/>
              </a:solidFill>
            </a:endParaRPr>
          </a:p>
        </p:txBody>
      </p:sp>
    </p:spTree>
    <p:extLst>
      <p:ext uri="{BB962C8B-B14F-4D97-AF65-F5344CB8AC3E}">
        <p14:creationId xmlns:p14="http://schemas.microsoft.com/office/powerpoint/2010/main" val="21249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14081" y="32071"/>
            <a:ext cx="6021512" cy="6990383"/>
          </a:xfrm>
          <a:prstGeom prst="rect">
            <a:avLst/>
          </a:prstGeom>
        </p:spPr>
      </p:pic>
      <p:sp>
        <p:nvSpPr>
          <p:cNvPr id="2" name="Title 1"/>
          <p:cNvSpPr>
            <a:spLocks noGrp="1"/>
          </p:cNvSpPr>
          <p:nvPr>
            <p:ph type="title"/>
          </p:nvPr>
        </p:nvSpPr>
        <p:spPr/>
        <p:txBody>
          <a:bodyPr/>
          <a:lstStyle/>
          <a:p>
            <a:r>
              <a:rPr lang="en-US" dirty="0" smtClean="0">
                <a:solidFill>
                  <a:schemeClr val="tx1"/>
                </a:solidFill>
              </a:rPr>
              <a:t>The Dangers of Being “Anonymous”</a:t>
            </a:r>
            <a:endParaRPr lang="en-GB" dirty="0">
              <a:solidFill>
                <a:schemeClr val="tx1"/>
              </a:solidFill>
            </a:endParaRPr>
          </a:p>
        </p:txBody>
      </p:sp>
      <p:sp>
        <p:nvSpPr>
          <p:cNvPr id="5" name="Content Placeholder 4"/>
          <p:cNvSpPr>
            <a:spLocks noGrp="1"/>
          </p:cNvSpPr>
          <p:nvPr>
            <p:ph idx="4294967295"/>
          </p:nvPr>
        </p:nvSpPr>
        <p:spPr>
          <a:xfrm>
            <a:off x="244997" y="1408829"/>
            <a:ext cx="6613004" cy="5417781"/>
          </a:xfrm>
          <a:prstGeom prst="rect">
            <a:avLst/>
          </a:prstGeom>
        </p:spPr>
        <p:txBody>
          <a:bodyPr>
            <a:noAutofit/>
          </a:bodyPr>
          <a:lstStyle/>
          <a:p>
            <a:r>
              <a:rPr lang="en-GB" sz="2800" dirty="0">
                <a:solidFill>
                  <a:schemeClr val="tx1"/>
                </a:solidFill>
              </a:rPr>
              <a:t>With no leader or structure, the group is fragmented and lacks cohesion </a:t>
            </a:r>
          </a:p>
          <a:p>
            <a:r>
              <a:rPr lang="en-GB" sz="2800" dirty="0">
                <a:solidFill>
                  <a:schemeClr val="tx1"/>
                </a:solidFill>
              </a:rPr>
              <a:t>Easily Infiltrated by Government Agencies</a:t>
            </a:r>
          </a:p>
          <a:p>
            <a:r>
              <a:rPr lang="en-GB" sz="2800" dirty="0">
                <a:solidFill>
                  <a:schemeClr val="tx1"/>
                </a:solidFill>
              </a:rPr>
              <a:t>Plausible Deniability “Anyone can be Anonymous”</a:t>
            </a:r>
          </a:p>
          <a:p>
            <a:r>
              <a:rPr lang="en-GB" sz="2800" dirty="0">
                <a:solidFill>
                  <a:schemeClr val="tx1"/>
                </a:solidFill>
              </a:rPr>
              <a:t>Now heavily Monitored via US &amp; European Cyber control Centres</a:t>
            </a:r>
          </a:p>
          <a:p>
            <a:r>
              <a:rPr lang="en-GB" sz="2800" dirty="0">
                <a:solidFill>
                  <a:schemeClr val="tx1"/>
                </a:solidFill>
              </a:rPr>
              <a:t>Easily infiltrated by terrorist organisations </a:t>
            </a:r>
          </a:p>
          <a:p>
            <a:r>
              <a:rPr lang="en-GB" sz="2800" dirty="0">
                <a:solidFill>
                  <a:schemeClr val="tx1"/>
                </a:solidFill>
              </a:rPr>
              <a:t>Known members monitored and brought to justice</a:t>
            </a:r>
          </a:p>
          <a:p>
            <a:endParaRPr lang="en-GB" sz="2800" dirty="0">
              <a:solidFill>
                <a:schemeClr val="tx1"/>
              </a:solidFill>
            </a:endParaRPr>
          </a:p>
        </p:txBody>
      </p:sp>
    </p:spTree>
    <p:extLst>
      <p:ext uri="{BB962C8B-B14F-4D97-AF65-F5344CB8AC3E}">
        <p14:creationId xmlns:p14="http://schemas.microsoft.com/office/powerpoint/2010/main" val="342667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719" y="-1"/>
            <a:ext cx="6859756" cy="6994525"/>
          </a:xfrm>
          <a:prstGeom prst="rect">
            <a:avLst/>
          </a:prstGeom>
        </p:spPr>
      </p:pic>
      <p:sp>
        <p:nvSpPr>
          <p:cNvPr id="2" name="Subtitle 1"/>
          <p:cNvSpPr>
            <a:spLocks noGrp="1"/>
          </p:cNvSpPr>
          <p:nvPr>
            <p:ph type="subTitle" idx="4294967295"/>
          </p:nvPr>
        </p:nvSpPr>
        <p:spPr>
          <a:xfrm>
            <a:off x="0" y="5286375"/>
            <a:ext cx="5305778" cy="1470025"/>
          </a:xfrm>
        </p:spPr>
        <p:txBody>
          <a:bodyPr>
            <a:noAutofit/>
          </a:bodyPr>
          <a:lstStyle/>
          <a:p>
            <a:pPr marL="0" indent="0">
              <a:buNone/>
            </a:pPr>
            <a:r>
              <a:rPr lang="en-GB" sz="1600" dirty="0">
                <a:solidFill>
                  <a:schemeClr val="tx1"/>
                </a:solidFill>
              </a:rPr>
              <a:t>Microsoft  MVP (Enterprise Security)</a:t>
            </a:r>
          </a:p>
          <a:p>
            <a:pPr marL="0" indent="0">
              <a:buNone/>
            </a:pPr>
            <a:r>
              <a:rPr lang="en-GB" sz="1600" dirty="0">
                <a:solidFill>
                  <a:schemeClr val="tx1"/>
                </a:solidFill>
              </a:rPr>
              <a:t>Founder: Cybercrime Security Forum!</a:t>
            </a:r>
          </a:p>
          <a:p>
            <a:pPr marL="0" indent="0">
              <a:buNone/>
            </a:pPr>
            <a:r>
              <a:rPr lang="en-GB" sz="1600" dirty="0">
                <a:solidFill>
                  <a:schemeClr val="tx1"/>
                </a:solidFill>
              </a:rPr>
              <a:t>Microsoft International Event Speaker</a:t>
            </a:r>
          </a:p>
          <a:p>
            <a:pPr marL="0" indent="0">
              <a:buNone/>
            </a:pPr>
            <a:r>
              <a:rPr lang="en-GB" sz="1600" dirty="0">
                <a:solidFill>
                  <a:schemeClr val="tx1"/>
                </a:solidFill>
              </a:rPr>
              <a:t>MCT (18 Years)</a:t>
            </a:r>
          </a:p>
          <a:p>
            <a:pPr marL="0" indent="0">
              <a:buNone/>
            </a:pPr>
            <a:r>
              <a:rPr lang="en-GB" sz="1600" dirty="0">
                <a:solidFill>
                  <a:schemeClr val="tx1"/>
                </a:solidFill>
              </a:rPr>
              <a:t>Winner: Microsoft Speaker Idol 2006</a:t>
            </a:r>
          </a:p>
          <a:p>
            <a:endParaRPr lang="en-GB" sz="1600" dirty="0">
              <a:solidFill>
                <a:schemeClr val="tx1"/>
              </a:solidFill>
            </a:endParaRPr>
          </a:p>
        </p:txBody>
      </p:sp>
      <p:sp>
        <p:nvSpPr>
          <p:cNvPr id="3" name="Title 2"/>
          <p:cNvSpPr>
            <a:spLocks noGrp="1"/>
          </p:cNvSpPr>
          <p:nvPr>
            <p:ph type="ctrTitle" idx="4294967295"/>
          </p:nvPr>
        </p:nvSpPr>
        <p:spPr>
          <a:xfrm>
            <a:off x="0" y="2811463"/>
            <a:ext cx="6757988" cy="958850"/>
          </a:xfrm>
        </p:spPr>
        <p:txBody>
          <a:bodyPr/>
          <a:lstStyle/>
          <a:p>
            <a:r>
              <a:rPr lang="en-GB" sz="6528" dirty="0">
                <a:solidFill>
                  <a:schemeClr val="tx1"/>
                </a:solidFill>
              </a:rPr>
              <a:t>Andy Malone</a:t>
            </a:r>
          </a:p>
        </p:txBody>
      </p:sp>
      <p:sp>
        <p:nvSpPr>
          <p:cNvPr id="5" name="Subtitle 1"/>
          <p:cNvSpPr txBox="1">
            <a:spLocks/>
          </p:cNvSpPr>
          <p:nvPr/>
        </p:nvSpPr>
        <p:spPr>
          <a:xfrm>
            <a:off x="0" y="167913"/>
            <a:ext cx="5090984" cy="396531"/>
          </a:xfrm>
          <a:prstGeom prst="rect">
            <a:avLst/>
          </a:prstGeom>
        </p:spPr>
        <p:txBody>
          <a:bodyPr vert="horz" lIns="124347" tIns="62174" rIns="124347" bIns="62174" rtlCol="0">
            <a:noAutofit/>
          </a:bodyPr>
          <a:lstStyle>
            <a:lvl1pPr marL="0" indent="0" algn="l" defTabSz="914400" rtl="0" eaLnBrk="1" latinLnBrk="0" hangingPunct="1">
              <a:spcBef>
                <a:spcPct val="20000"/>
              </a:spcBef>
              <a:buFont typeface="Arial" pitchFamily="34" charset="0"/>
              <a:buNone/>
              <a:defRPr sz="2000" kern="1200">
                <a:solidFill>
                  <a:schemeClr val="bg1"/>
                </a:solidFill>
                <a:latin typeface="Segoe UI Light" pitchFamily="34" charset="0"/>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Segoe UI Light" pitchFamily="34" charset="0"/>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Segoe UI Light" pitchFamily="34" charset="0"/>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Segoe UI Light" pitchFamily="34" charset="0"/>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Segoe UI Light"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a:solidFill>
                  <a:schemeClr val="tx1"/>
                </a:solidFill>
                <a:latin typeface="+mj-lt"/>
              </a:rPr>
              <a:t>Follow me on Twitter </a:t>
            </a:r>
            <a:r>
              <a:rPr lang="en-GB" dirty="0" smtClean="0">
                <a:solidFill>
                  <a:schemeClr val="tx1"/>
                </a:solidFill>
                <a:latin typeface="+mj-lt"/>
              </a:rPr>
              <a:t>@</a:t>
            </a:r>
            <a:r>
              <a:rPr lang="en-GB" dirty="0" err="1" smtClean="0">
                <a:solidFill>
                  <a:schemeClr val="tx1"/>
                </a:solidFill>
                <a:latin typeface="+mj-lt"/>
              </a:rPr>
              <a:t>AndyMalone</a:t>
            </a:r>
            <a:endParaRPr lang="en-GB" dirty="0">
              <a:solidFill>
                <a:schemeClr val="tx1"/>
              </a:solidFill>
              <a:latin typeface="+mj-lt"/>
            </a:endParaRPr>
          </a:p>
          <a:p>
            <a:endParaRPr lang="en-GB" sz="1100" dirty="0">
              <a:solidFill>
                <a:schemeClr val="tx1"/>
              </a:solidFill>
              <a:latin typeface="+mj-lt"/>
            </a:endParaRPr>
          </a:p>
        </p:txBody>
      </p:sp>
    </p:spTree>
    <p:extLst>
      <p:ext uri="{BB962C8B-B14F-4D97-AF65-F5344CB8AC3E}">
        <p14:creationId xmlns:p14="http://schemas.microsoft.com/office/powerpoint/2010/main" val="314550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796" y="3176"/>
            <a:ext cx="9321797" cy="6991348"/>
          </a:xfrm>
          <a:prstGeom prst="rect">
            <a:avLst/>
          </a:prstGeom>
        </p:spPr>
      </p:pic>
      <p:sp>
        <p:nvSpPr>
          <p:cNvPr id="4" name="Rectangle 3"/>
          <p:cNvSpPr/>
          <p:nvPr/>
        </p:nvSpPr>
        <p:spPr>
          <a:xfrm>
            <a:off x="342918" y="4476483"/>
            <a:ext cx="6338595" cy="929485"/>
          </a:xfrm>
          <a:prstGeom prst="rect">
            <a:avLst/>
          </a:prstGeom>
        </p:spPr>
        <p:txBody>
          <a:bodyPr wrap="none">
            <a:spAutoFit/>
          </a:bodyPr>
          <a:lstStyle/>
          <a:p>
            <a:r>
              <a:rPr lang="en-GB" sz="5440" dirty="0">
                <a:solidFill>
                  <a:srgbClr val="C00000"/>
                </a:solidFill>
                <a:latin typeface="Segoe UI Light" pitchFamily="34" charset="0"/>
                <a:ea typeface="Segoe UI" pitchFamily="34" charset="0"/>
                <a:cs typeface="Segoe UI" pitchFamily="34" charset="0"/>
              </a:rPr>
              <a:t>Plausible</a:t>
            </a:r>
            <a:r>
              <a:rPr lang="en-GB" sz="5440" dirty="0">
                <a:solidFill>
                  <a:schemeClr val="bg1"/>
                </a:solidFill>
                <a:latin typeface="Segoe UI Light" pitchFamily="34" charset="0"/>
                <a:ea typeface="Segoe UI" pitchFamily="34" charset="0"/>
                <a:cs typeface="Segoe UI" pitchFamily="34" charset="0"/>
              </a:rPr>
              <a:t> </a:t>
            </a:r>
            <a:r>
              <a:rPr lang="en-GB" sz="5440" dirty="0">
                <a:latin typeface="Segoe UI Light" pitchFamily="34" charset="0"/>
                <a:ea typeface="Segoe UI" pitchFamily="34" charset="0"/>
                <a:cs typeface="Segoe UI" pitchFamily="34" charset="0"/>
              </a:rPr>
              <a:t>Deniability!!</a:t>
            </a:r>
          </a:p>
        </p:txBody>
      </p:sp>
    </p:spTree>
    <p:extLst>
      <p:ext uri="{BB962C8B-B14F-4D97-AF65-F5344CB8AC3E}">
        <p14:creationId xmlns:p14="http://schemas.microsoft.com/office/powerpoint/2010/main" val="88106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 y="70367"/>
            <a:ext cx="12434711" cy="6946841"/>
          </a:xfrm>
          <a:prstGeom prst="rect">
            <a:avLst/>
          </a:prstGeom>
        </p:spPr>
      </p:pic>
    </p:spTree>
    <p:extLst>
      <p:ext uri="{BB962C8B-B14F-4D97-AF65-F5344CB8AC3E}">
        <p14:creationId xmlns:p14="http://schemas.microsoft.com/office/powerpoint/2010/main" val="217099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atic.tumblr.com/ip3bwvl/LKem1hhh3/312562_10150362311522677_502012676_8451819_224262543_n.jpg"/>
          <p:cNvPicPr>
            <a:picLocks noChangeAspect="1" noChangeArrowheads="1"/>
          </p:cNvPicPr>
          <p:nvPr/>
        </p:nvPicPr>
        <p:blipFill rotWithShape="1">
          <a:blip r:embed="rId2">
            <a:extLst>
              <a:ext uri="{28A0092B-C50C-407E-A947-70E740481C1C}">
                <a14:useLocalDpi xmlns:a14="http://schemas.microsoft.com/office/drawing/2010/main"/>
              </a:ext>
            </a:extLst>
          </a:blip>
          <a:srcRect b="25000"/>
          <a:stretch/>
        </p:blipFill>
        <p:spPr bwMode="auto">
          <a:xfrm>
            <a:off x="881" y="25400"/>
            <a:ext cx="12484363" cy="70224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1097" y="6043234"/>
            <a:ext cx="10947677" cy="762068"/>
          </a:xfrm>
          <a:prstGeom prst="rect">
            <a:avLst/>
          </a:prstGeom>
        </p:spPr>
        <p:txBody>
          <a:bodyPr wrap="none">
            <a:spAutoFit/>
          </a:bodyPr>
          <a:lstStyle/>
          <a:p>
            <a:r>
              <a:rPr lang="en-GB" sz="4352" dirty="0">
                <a:latin typeface="Segoe UI Light" pitchFamily="34" charset="0"/>
                <a:ea typeface="Segoe UI" pitchFamily="34" charset="0"/>
                <a:cs typeface="Segoe UI" pitchFamily="34" charset="0"/>
              </a:rPr>
              <a:t>Activist Vs. </a:t>
            </a:r>
            <a:r>
              <a:rPr lang="en-GB" sz="4352" dirty="0">
                <a:solidFill>
                  <a:srgbClr val="C00000"/>
                </a:solidFill>
                <a:latin typeface="Segoe UI Light" pitchFamily="34" charset="0"/>
                <a:ea typeface="Segoe UI" pitchFamily="34" charset="0"/>
                <a:cs typeface="Segoe UI" pitchFamily="34" charset="0"/>
              </a:rPr>
              <a:t>Fanatic</a:t>
            </a:r>
            <a:r>
              <a:rPr lang="en-GB" sz="4352" dirty="0">
                <a:solidFill>
                  <a:schemeClr val="bg1"/>
                </a:solidFill>
                <a:latin typeface="Segoe UI Light" pitchFamily="34" charset="0"/>
                <a:ea typeface="Segoe UI" pitchFamily="34" charset="0"/>
                <a:cs typeface="Segoe UI" pitchFamily="34" charset="0"/>
              </a:rPr>
              <a:t> </a:t>
            </a:r>
            <a:r>
              <a:rPr lang="en-GB" sz="4352" dirty="0">
                <a:latin typeface="Segoe UI Light" pitchFamily="34" charset="0"/>
                <a:ea typeface="Segoe UI" pitchFamily="34" charset="0"/>
                <a:cs typeface="Segoe UI" pitchFamily="34" charset="0"/>
              </a:rPr>
              <a:t>What is the Tipping Point?…</a:t>
            </a:r>
          </a:p>
        </p:txBody>
      </p:sp>
    </p:spTree>
    <p:extLst>
      <p:ext uri="{BB962C8B-B14F-4D97-AF65-F5344CB8AC3E}">
        <p14:creationId xmlns:p14="http://schemas.microsoft.com/office/powerpoint/2010/main" val="337894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145A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03599" y="0"/>
            <a:ext cx="5765801" cy="6994525"/>
          </a:xfrm>
          <a:prstGeom prst="rect">
            <a:avLst/>
          </a:prstGeom>
        </p:spPr>
      </p:pic>
    </p:spTree>
    <p:extLst>
      <p:ext uri="{BB962C8B-B14F-4D97-AF65-F5344CB8AC3E}">
        <p14:creationId xmlns:p14="http://schemas.microsoft.com/office/powerpoint/2010/main" val="38257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a:stretch/>
        </p:blipFill>
        <p:spPr>
          <a:xfrm>
            <a:off x="1811748" y="32450"/>
            <a:ext cx="8665405" cy="6872563"/>
          </a:xfrm>
          <a:prstGeom prst="rect">
            <a:avLst/>
          </a:prstGeom>
        </p:spPr>
      </p:pic>
    </p:spTree>
    <p:extLst>
      <p:ext uri="{BB962C8B-B14F-4D97-AF65-F5344CB8AC3E}">
        <p14:creationId xmlns:p14="http://schemas.microsoft.com/office/powerpoint/2010/main" val="423735495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253019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05" y="1245057"/>
            <a:ext cx="11194273" cy="544787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12003" y="265837"/>
            <a:ext cx="5091943" cy="5863450"/>
          </a:xfrm>
          <a:prstGeom prst="rect">
            <a:avLst/>
          </a:prstGeom>
        </p:spPr>
      </p:pic>
      <p:sp>
        <p:nvSpPr>
          <p:cNvPr id="5" name="Title 1"/>
          <p:cNvSpPr>
            <a:spLocks noGrp="1"/>
          </p:cNvSpPr>
          <p:nvPr>
            <p:ph type="title"/>
          </p:nvPr>
        </p:nvSpPr>
        <p:spPr>
          <a:xfrm>
            <a:off x="244996" y="265836"/>
            <a:ext cx="11191240" cy="881298"/>
          </a:xfrm>
        </p:spPr>
        <p:txBody>
          <a:bodyPr>
            <a:normAutofit/>
          </a:bodyPr>
          <a:lstStyle/>
          <a:p>
            <a:pPr algn="l"/>
            <a:r>
              <a:rPr lang="en-US" sz="4352" dirty="0">
                <a:solidFill>
                  <a:schemeClr val="tx1"/>
                </a:solidFill>
              </a:rPr>
              <a:t>Beware False Prophets!</a:t>
            </a:r>
            <a:endParaRPr lang="en-GB" sz="4352" dirty="0">
              <a:solidFill>
                <a:schemeClr val="tx1"/>
              </a:solidFill>
            </a:endParaRPr>
          </a:p>
        </p:txBody>
      </p:sp>
    </p:spTree>
    <p:extLst>
      <p:ext uri="{BB962C8B-B14F-4D97-AF65-F5344CB8AC3E}">
        <p14:creationId xmlns:p14="http://schemas.microsoft.com/office/powerpoint/2010/main" val="414528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3" y="-27930"/>
            <a:ext cx="12434711" cy="707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28372" y="265836"/>
            <a:ext cx="11191240" cy="881298"/>
          </a:xfrm>
        </p:spPr>
        <p:txBody>
          <a:bodyPr/>
          <a:lstStyle/>
          <a:p>
            <a:pPr algn="r"/>
            <a:r>
              <a:rPr lang="en-US" sz="4800" dirty="0" smtClean="0">
                <a:solidFill>
                  <a:schemeClr val="tx1"/>
                </a:solidFill>
              </a:rPr>
              <a:t>The Internet &amp; the Trust Dilemma</a:t>
            </a:r>
            <a:endParaRPr lang="en-GB" sz="4800" dirty="0">
              <a:solidFill>
                <a:schemeClr val="tx1"/>
              </a:solidFill>
            </a:endParaRPr>
          </a:p>
        </p:txBody>
      </p:sp>
      <p:sp>
        <p:nvSpPr>
          <p:cNvPr id="5" name="Content Placeholder 4"/>
          <p:cNvSpPr>
            <a:spLocks noGrp="1"/>
          </p:cNvSpPr>
          <p:nvPr>
            <p:ph idx="4294967295"/>
          </p:nvPr>
        </p:nvSpPr>
        <p:spPr>
          <a:xfrm>
            <a:off x="5434861" y="1255689"/>
            <a:ext cx="6854539" cy="5679475"/>
          </a:xfrm>
          <a:prstGeom prst="rect">
            <a:avLst/>
          </a:prstGeom>
        </p:spPr>
        <p:txBody>
          <a:bodyPr>
            <a:noAutofit/>
          </a:bodyPr>
          <a:lstStyle/>
          <a:p>
            <a:r>
              <a:rPr lang="en-GB" sz="3200" dirty="0" smtClean="0">
                <a:solidFill>
                  <a:schemeClr val="tx1"/>
                </a:solidFill>
              </a:rPr>
              <a:t>Individuals &amp; Organisations rely </a:t>
            </a:r>
            <a:r>
              <a:rPr lang="en-GB" sz="3200" dirty="0">
                <a:solidFill>
                  <a:schemeClr val="tx1"/>
                </a:solidFill>
              </a:rPr>
              <a:t>more and more on the Internet as a mechanism for </a:t>
            </a:r>
            <a:r>
              <a:rPr lang="en-GB" sz="3200" dirty="0" smtClean="0">
                <a:solidFill>
                  <a:schemeClr val="tx1"/>
                </a:solidFill>
              </a:rPr>
              <a:t>delivering </a:t>
            </a:r>
            <a:r>
              <a:rPr lang="en-GB" sz="3200" dirty="0">
                <a:solidFill>
                  <a:schemeClr val="tx1"/>
                </a:solidFill>
              </a:rPr>
              <a:t>products and </a:t>
            </a:r>
            <a:r>
              <a:rPr lang="en-GB" sz="3200" dirty="0" smtClean="0">
                <a:solidFill>
                  <a:schemeClr val="tx1"/>
                </a:solidFill>
              </a:rPr>
              <a:t>services</a:t>
            </a:r>
          </a:p>
          <a:p>
            <a:r>
              <a:rPr lang="en-GB" sz="3200" dirty="0" smtClean="0">
                <a:solidFill>
                  <a:schemeClr val="tx1"/>
                </a:solidFill>
              </a:rPr>
              <a:t>Moving </a:t>
            </a:r>
            <a:r>
              <a:rPr lang="en-GB" sz="3200" dirty="0">
                <a:solidFill>
                  <a:schemeClr val="tx1"/>
                </a:solidFill>
              </a:rPr>
              <a:t>to the </a:t>
            </a:r>
            <a:r>
              <a:rPr lang="en-GB" sz="3200" dirty="0" smtClean="0">
                <a:solidFill>
                  <a:schemeClr val="tx1"/>
                </a:solidFill>
              </a:rPr>
              <a:t>Internet expands the </a:t>
            </a:r>
            <a:r>
              <a:rPr lang="en-GB" sz="3200" dirty="0">
                <a:solidFill>
                  <a:schemeClr val="tx1"/>
                </a:solidFill>
              </a:rPr>
              <a:t>threat landscape from </a:t>
            </a:r>
            <a:r>
              <a:rPr lang="en-GB" sz="3200" dirty="0" smtClean="0">
                <a:solidFill>
                  <a:schemeClr val="tx1"/>
                </a:solidFill>
              </a:rPr>
              <a:t>local threats, to regional or even global</a:t>
            </a:r>
          </a:p>
          <a:p>
            <a:r>
              <a:rPr lang="en-GB" sz="3200" dirty="0" smtClean="0">
                <a:solidFill>
                  <a:schemeClr val="tx1"/>
                </a:solidFill>
              </a:rPr>
              <a:t>Must </a:t>
            </a:r>
            <a:r>
              <a:rPr lang="en-GB" sz="3200" dirty="0">
                <a:solidFill>
                  <a:schemeClr val="tx1"/>
                </a:solidFill>
              </a:rPr>
              <a:t>be diligent to </a:t>
            </a:r>
            <a:r>
              <a:rPr lang="en-GB" sz="3200" dirty="0" smtClean="0">
                <a:solidFill>
                  <a:schemeClr val="tx1"/>
                </a:solidFill>
              </a:rPr>
              <a:t>protect both ourselves </a:t>
            </a:r>
            <a:r>
              <a:rPr lang="en-GB" sz="3200" dirty="0">
                <a:solidFill>
                  <a:schemeClr val="tx1"/>
                </a:solidFill>
              </a:rPr>
              <a:t>and </a:t>
            </a:r>
            <a:r>
              <a:rPr lang="en-GB" sz="3200" dirty="0" smtClean="0">
                <a:solidFill>
                  <a:schemeClr val="tx1"/>
                </a:solidFill>
              </a:rPr>
              <a:t>customers </a:t>
            </a:r>
            <a:r>
              <a:rPr lang="en-GB" sz="3200" dirty="0">
                <a:solidFill>
                  <a:schemeClr val="tx1"/>
                </a:solidFill>
              </a:rPr>
              <a:t>from unwanted </a:t>
            </a:r>
            <a:r>
              <a:rPr lang="en-GB" sz="3200" dirty="0" smtClean="0">
                <a:solidFill>
                  <a:schemeClr val="tx1"/>
                </a:solidFill>
              </a:rPr>
              <a:t>attacks</a:t>
            </a:r>
          </a:p>
        </p:txBody>
      </p:sp>
    </p:spTree>
    <p:extLst>
      <p:ext uri="{BB962C8B-B14F-4D97-AF65-F5344CB8AC3E}">
        <p14:creationId xmlns:p14="http://schemas.microsoft.com/office/powerpoint/2010/main" val="29390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Mitigation</a:t>
            </a:r>
            <a:endParaRPr lang="en-GB" dirty="0">
              <a:solidFill>
                <a:schemeClr val="tx1"/>
              </a:solidFill>
            </a:endParaRPr>
          </a:p>
        </p:txBody>
      </p:sp>
      <p:sp>
        <p:nvSpPr>
          <p:cNvPr id="5" name="Content Placeholder 4"/>
          <p:cNvSpPr>
            <a:spLocks noGrp="1"/>
          </p:cNvSpPr>
          <p:nvPr>
            <p:ph idx="4294967295"/>
          </p:nvPr>
        </p:nvSpPr>
        <p:spPr>
          <a:xfrm>
            <a:off x="244996" y="1511370"/>
            <a:ext cx="6756617" cy="5315239"/>
          </a:xfrm>
          <a:prstGeom prst="rect">
            <a:avLst/>
          </a:prstGeom>
        </p:spPr>
        <p:txBody>
          <a:bodyPr>
            <a:noAutofit/>
          </a:bodyPr>
          <a:lstStyle/>
          <a:p>
            <a:pPr lvl="0"/>
            <a:r>
              <a:rPr lang="en-GB" sz="2720" b="1" dirty="0">
                <a:solidFill>
                  <a:schemeClr val="tx1"/>
                </a:solidFill>
              </a:rPr>
              <a:t>Secure website </a:t>
            </a:r>
            <a:r>
              <a:rPr lang="en-GB" sz="2720" dirty="0">
                <a:solidFill>
                  <a:schemeClr val="tx1"/>
                </a:solidFill>
              </a:rPr>
              <a:t>– All sign-in pages and forms should be secure (encrypted via SSL); however, it is best to totally secure the website</a:t>
            </a:r>
          </a:p>
          <a:p>
            <a:pPr lvl="0"/>
            <a:r>
              <a:rPr lang="en-GB" sz="2720" b="1" dirty="0">
                <a:solidFill>
                  <a:schemeClr val="tx1"/>
                </a:solidFill>
              </a:rPr>
              <a:t>Train staff &amp; Customers </a:t>
            </a:r>
            <a:r>
              <a:rPr lang="en-GB" sz="2720" dirty="0">
                <a:solidFill>
                  <a:schemeClr val="tx1"/>
                </a:solidFill>
              </a:rPr>
              <a:t>to look for the normal indications of a secure website (Padlock) or https:// </a:t>
            </a:r>
          </a:p>
          <a:p>
            <a:pPr lvl="0"/>
            <a:r>
              <a:rPr lang="en-GB" sz="2720" b="1" dirty="0">
                <a:solidFill>
                  <a:schemeClr val="tx1"/>
                </a:solidFill>
              </a:rPr>
              <a:t>Testing</a:t>
            </a:r>
            <a:r>
              <a:rPr lang="en-GB" sz="2720" dirty="0">
                <a:solidFill>
                  <a:schemeClr val="tx1"/>
                </a:solidFill>
              </a:rPr>
              <a:t> – Conduct regular external security Audits to see how visible and vulnerable you are from the outside</a:t>
            </a:r>
          </a:p>
          <a:p>
            <a:pPr lvl="0"/>
            <a:r>
              <a:rPr lang="en-GB" sz="2720" b="1" dirty="0">
                <a:solidFill>
                  <a:schemeClr val="tx1"/>
                </a:solidFill>
              </a:rPr>
              <a:t>Ensure staff </a:t>
            </a:r>
            <a:r>
              <a:rPr lang="en-GB" sz="2720" dirty="0">
                <a:solidFill>
                  <a:schemeClr val="tx1"/>
                </a:solidFill>
              </a:rPr>
              <a:t>know how to spot malicious webpages &amp; emails</a:t>
            </a:r>
          </a:p>
          <a:p>
            <a:endParaRPr lang="en-GB" sz="272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329" y="-1"/>
            <a:ext cx="5199264" cy="6994525"/>
          </a:xfrm>
          <a:prstGeom prst="rect">
            <a:avLst/>
          </a:prstGeom>
        </p:spPr>
      </p:pic>
    </p:spTree>
    <p:extLst>
      <p:ext uri="{BB962C8B-B14F-4D97-AF65-F5344CB8AC3E}">
        <p14:creationId xmlns:p14="http://schemas.microsoft.com/office/powerpoint/2010/main" val="19272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068" y="-1"/>
            <a:ext cx="6994525" cy="6994525"/>
          </a:xfrm>
          <a:prstGeom prst="rect">
            <a:avLst/>
          </a:prstGeom>
        </p:spPr>
      </p:pic>
      <p:sp>
        <p:nvSpPr>
          <p:cNvPr id="2" name="Title 1"/>
          <p:cNvSpPr>
            <a:spLocks noGrp="1"/>
          </p:cNvSpPr>
          <p:nvPr>
            <p:ph type="title"/>
          </p:nvPr>
        </p:nvSpPr>
        <p:spPr/>
        <p:txBody>
          <a:bodyPr/>
          <a:lstStyle/>
          <a:p>
            <a:r>
              <a:rPr lang="en-US" dirty="0" smtClean="0">
                <a:solidFill>
                  <a:schemeClr val="tx1"/>
                </a:solidFill>
              </a:rPr>
              <a:t>Mitigation</a:t>
            </a:r>
            <a:endParaRPr lang="en-GB" dirty="0">
              <a:solidFill>
                <a:schemeClr val="tx1"/>
              </a:solidFill>
            </a:endParaRPr>
          </a:p>
        </p:txBody>
      </p:sp>
      <p:sp>
        <p:nvSpPr>
          <p:cNvPr id="5" name="Content Placeholder 4"/>
          <p:cNvSpPr>
            <a:spLocks noGrp="1"/>
          </p:cNvSpPr>
          <p:nvPr>
            <p:ph idx="4294967295"/>
          </p:nvPr>
        </p:nvSpPr>
        <p:spPr>
          <a:xfrm>
            <a:off x="244996" y="1320800"/>
            <a:ext cx="5091943" cy="5505809"/>
          </a:xfrm>
          <a:prstGeom prst="rect">
            <a:avLst/>
          </a:prstGeom>
        </p:spPr>
        <p:txBody>
          <a:bodyPr>
            <a:noAutofit/>
          </a:bodyPr>
          <a:lstStyle/>
          <a:p>
            <a:r>
              <a:rPr lang="en-GB" sz="2720" b="1" dirty="0">
                <a:solidFill>
                  <a:schemeClr val="tx1"/>
                </a:solidFill>
              </a:rPr>
              <a:t>Firewall, Intrusion Detection System </a:t>
            </a:r>
            <a:r>
              <a:rPr lang="en-GB" sz="2720" dirty="0">
                <a:solidFill>
                  <a:schemeClr val="tx1"/>
                </a:solidFill>
              </a:rPr>
              <a:t>(IDS), patch management, antivirus software, etc.</a:t>
            </a:r>
          </a:p>
          <a:p>
            <a:r>
              <a:rPr lang="en-GB" sz="2720" b="1" dirty="0">
                <a:solidFill>
                  <a:schemeClr val="tx1"/>
                </a:solidFill>
              </a:rPr>
              <a:t>Multifactor authentication </a:t>
            </a:r>
            <a:r>
              <a:rPr lang="en-GB" sz="2720" dirty="0">
                <a:solidFill>
                  <a:schemeClr val="tx1"/>
                </a:solidFill>
              </a:rPr>
              <a:t>can be used to authenticate or verify the identity of a person </a:t>
            </a:r>
          </a:p>
          <a:p>
            <a:r>
              <a:rPr lang="en-GB" sz="2720" dirty="0">
                <a:solidFill>
                  <a:schemeClr val="tx1"/>
                </a:solidFill>
              </a:rPr>
              <a:t>The can Include: something you know (i.e. password), something you have (i.e. debit card), and something you are (i.e. finger print).</a:t>
            </a:r>
          </a:p>
          <a:p>
            <a:endParaRPr lang="en-GB" sz="2720" dirty="0">
              <a:solidFill>
                <a:schemeClr val="tx1"/>
              </a:solidFill>
            </a:endParaRPr>
          </a:p>
        </p:txBody>
      </p:sp>
    </p:spTree>
    <p:extLst>
      <p:ext uri="{BB962C8B-B14F-4D97-AF65-F5344CB8AC3E}">
        <p14:creationId xmlns:p14="http://schemas.microsoft.com/office/powerpoint/2010/main" val="332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p:cNvSpPr/>
          <p:nvPr/>
        </p:nvSpPr>
        <p:spPr>
          <a:xfrm>
            <a:off x="147073" y="2028432"/>
            <a:ext cx="3818958" cy="3440942"/>
          </a:xfrm>
          <a:prstGeom prst="rect">
            <a:avLst/>
          </a:prstGeom>
        </p:spPr>
        <p:txBody>
          <a:bodyPr wrap="square">
            <a:spAutoFit/>
          </a:bodyPr>
          <a:lstStyle/>
          <a:p>
            <a:pPr algn="ctr"/>
            <a:r>
              <a:rPr lang="en-GB" sz="5400" dirty="0">
                <a:latin typeface="Segoe UI Light" pitchFamily="34" charset="0"/>
                <a:ea typeface="Segoe UI" pitchFamily="34" charset="0"/>
                <a:cs typeface="Segoe UI" pitchFamily="34" charset="0"/>
              </a:rPr>
              <a:t>The Cybercrime </a:t>
            </a:r>
          </a:p>
          <a:p>
            <a:pPr algn="ctr"/>
            <a:r>
              <a:rPr lang="en-GB" sz="5440" dirty="0">
                <a:latin typeface="Segoe UI Light" pitchFamily="34" charset="0"/>
                <a:ea typeface="Segoe UI" pitchFamily="34" charset="0"/>
                <a:cs typeface="Segoe UI" pitchFamily="34" charset="0"/>
              </a:rPr>
              <a:t>Top 10</a:t>
            </a:r>
          </a:p>
          <a:p>
            <a:pPr algn="ctr"/>
            <a:endParaRPr lang="en-GB" sz="5440" dirty="0">
              <a:latin typeface="Segoe UI Light" pitchFamily="34" charset="0"/>
              <a:ea typeface="Segoe UI" pitchFamily="34" charset="0"/>
              <a:cs typeface="Segoe UI"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875" y="0"/>
            <a:ext cx="8343136" cy="7034781"/>
          </a:xfrm>
          <a:prstGeom prst="rect">
            <a:avLst/>
          </a:prstGeom>
        </p:spPr>
      </p:pic>
    </p:spTree>
    <p:extLst>
      <p:ext uri="{BB962C8B-B14F-4D97-AF65-F5344CB8AC3E}">
        <p14:creationId xmlns:p14="http://schemas.microsoft.com/office/powerpoint/2010/main" val="118770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811808"/>
            <a:ext cx="5973241" cy="1165754"/>
          </a:xfrm>
        </p:spPr>
        <p:txBody>
          <a:bodyPr>
            <a:noAutofit/>
          </a:bodyPr>
          <a:lstStyle/>
          <a:p>
            <a:pPr algn="l"/>
            <a:r>
              <a:rPr lang="en-GB" sz="15639" dirty="0">
                <a:solidFill>
                  <a:schemeClr val="tx1"/>
                </a:solidFill>
              </a:rPr>
              <a:t>Demo</a:t>
            </a:r>
          </a:p>
        </p:txBody>
      </p:sp>
      <p:sp>
        <p:nvSpPr>
          <p:cNvPr id="3" name="Title 1"/>
          <p:cNvSpPr txBox="1">
            <a:spLocks/>
          </p:cNvSpPr>
          <p:nvPr/>
        </p:nvSpPr>
        <p:spPr>
          <a:xfrm>
            <a:off x="430004" y="4712388"/>
            <a:ext cx="7734282" cy="440183"/>
          </a:xfrm>
          <a:prstGeom prst="rect">
            <a:avLst/>
          </a:prstGeom>
        </p:spPr>
        <p:txBody>
          <a:bodyPr vert="horz" lIns="124347" tIns="62174" rIns="124347" bIns="62174" rtlCol="0" anchor="ctr">
            <a:noAutofit/>
          </a:bodyPr>
          <a:lstStyle>
            <a:lvl1pPr algn="ctr" defTabSz="914400" rtl="0" eaLnBrk="1" latinLnBrk="0" hangingPunct="1">
              <a:spcBef>
                <a:spcPct val="0"/>
              </a:spcBef>
              <a:buNone/>
              <a:defRPr sz="3600" kern="1200">
                <a:solidFill>
                  <a:srgbClr val="C00000"/>
                </a:solidFill>
                <a:latin typeface="Segoe UI Light" pitchFamily="34" charset="0"/>
                <a:ea typeface="+mj-ea"/>
                <a:cs typeface="+mj-cs"/>
              </a:defRPr>
            </a:lvl1pPr>
          </a:lstStyle>
          <a:p>
            <a:pPr algn="l"/>
            <a:r>
              <a:rPr lang="en-GB" sz="2800" dirty="0" smtClean="0">
                <a:solidFill>
                  <a:schemeClr val="tx1"/>
                </a:solidFill>
              </a:rPr>
              <a:t>Discovering Web Site Weakness</a:t>
            </a:r>
            <a:endParaRPr lang="en-GB" sz="2800" dirty="0">
              <a:solidFill>
                <a:schemeClr val="tx1"/>
              </a:solidFill>
            </a:endParaRPr>
          </a:p>
        </p:txBody>
      </p:sp>
    </p:spTree>
    <p:extLst>
      <p:ext uri="{BB962C8B-B14F-4D97-AF65-F5344CB8AC3E}">
        <p14:creationId xmlns:p14="http://schemas.microsoft.com/office/powerpoint/2010/main" val="40497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96" y="0"/>
            <a:ext cx="11505143" cy="6949106"/>
          </a:xfrm>
          <a:prstGeom prst="rect">
            <a:avLst/>
          </a:prstGeom>
        </p:spPr>
      </p:pic>
    </p:spTree>
    <p:extLst>
      <p:ext uri="{BB962C8B-B14F-4D97-AF65-F5344CB8AC3E}">
        <p14:creationId xmlns:p14="http://schemas.microsoft.com/office/powerpoint/2010/main" val="220976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4861" y="0"/>
            <a:ext cx="7000731" cy="700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152" y="2518042"/>
            <a:ext cx="6071165" cy="2436308"/>
          </a:xfrm>
          <a:prstGeom prst="rect">
            <a:avLst/>
          </a:prstGeom>
        </p:spPr>
        <p:txBody>
          <a:bodyPr wrap="square">
            <a:spAutoFit/>
          </a:bodyPr>
          <a:lstStyle/>
          <a:p>
            <a:pPr algn="ctr"/>
            <a:r>
              <a:rPr lang="en-GB" sz="3808" dirty="0">
                <a:latin typeface="Segoe UI Light" pitchFamily="34" charset="0"/>
                <a:ea typeface="Segoe UI" pitchFamily="34" charset="0"/>
                <a:cs typeface="Segoe UI" pitchFamily="34" charset="0"/>
              </a:rPr>
              <a:t>Organised</a:t>
            </a:r>
            <a:r>
              <a:rPr lang="en-GB" sz="3808" dirty="0">
                <a:solidFill>
                  <a:schemeClr val="bg1"/>
                </a:solidFill>
                <a:latin typeface="Segoe UI Light" pitchFamily="34" charset="0"/>
                <a:ea typeface="Segoe UI" pitchFamily="34" charset="0"/>
                <a:cs typeface="Segoe UI" pitchFamily="34" charset="0"/>
              </a:rPr>
              <a:t> </a:t>
            </a:r>
            <a:r>
              <a:rPr lang="en-GB" sz="3808" dirty="0">
                <a:solidFill>
                  <a:srgbClr val="FF0000"/>
                </a:solidFill>
                <a:latin typeface="Segoe UI Light" pitchFamily="34" charset="0"/>
                <a:ea typeface="Segoe UI" pitchFamily="34" charset="0"/>
                <a:cs typeface="Segoe UI" pitchFamily="34" charset="0"/>
              </a:rPr>
              <a:t>Crime</a:t>
            </a:r>
          </a:p>
          <a:p>
            <a:pPr algn="ctr"/>
            <a:r>
              <a:rPr lang="en-GB" sz="3808" dirty="0">
                <a:latin typeface="Segoe UI Light" pitchFamily="34" charset="0"/>
                <a:ea typeface="Segoe UI" pitchFamily="34" charset="0"/>
                <a:cs typeface="Segoe UI" pitchFamily="34" charset="0"/>
              </a:rPr>
              <a:t>&amp;</a:t>
            </a:r>
          </a:p>
          <a:p>
            <a:pPr algn="ctr"/>
            <a:r>
              <a:rPr lang="en-GB" sz="3808" dirty="0">
                <a:latin typeface="Segoe UI Light" pitchFamily="34" charset="0"/>
                <a:ea typeface="Segoe UI" pitchFamily="34" charset="0"/>
                <a:cs typeface="Segoe UI" pitchFamily="34" charset="0"/>
              </a:rPr>
              <a:t>State Sponsored </a:t>
            </a:r>
            <a:r>
              <a:rPr lang="en-GB" sz="3808" dirty="0">
                <a:solidFill>
                  <a:srgbClr val="FF0000"/>
                </a:solidFill>
                <a:latin typeface="Segoe UI Light" pitchFamily="34" charset="0"/>
                <a:ea typeface="Segoe UI" pitchFamily="34" charset="0"/>
                <a:cs typeface="Segoe UI" pitchFamily="34" charset="0"/>
              </a:rPr>
              <a:t>Crime</a:t>
            </a:r>
          </a:p>
          <a:p>
            <a:pPr algn="ctr"/>
            <a:endParaRPr lang="en-GB" sz="3808" dirty="0">
              <a:solidFill>
                <a:srgbClr val="FF0000"/>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15356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72741" y="1"/>
            <a:ext cx="6462851" cy="6994524"/>
          </a:xfrm>
          <a:prstGeom prst="rect">
            <a:avLst/>
          </a:prstGeom>
        </p:spPr>
      </p:pic>
      <p:sp>
        <p:nvSpPr>
          <p:cNvPr id="112642" name="Rectangle 2"/>
          <p:cNvSpPr>
            <a:spLocks noGrp="1" noChangeArrowheads="1"/>
          </p:cNvSpPr>
          <p:nvPr>
            <p:ph type="title"/>
          </p:nvPr>
        </p:nvSpPr>
        <p:spPr/>
        <p:txBody>
          <a:bodyPr/>
          <a:lstStyle/>
          <a:p>
            <a:r>
              <a:rPr lang="en-US" dirty="0">
                <a:solidFill>
                  <a:schemeClr val="tx1"/>
                </a:solidFill>
              </a:rPr>
              <a:t>Basic Cybercrime Organizations</a:t>
            </a:r>
          </a:p>
        </p:txBody>
      </p:sp>
      <p:sp>
        <p:nvSpPr>
          <p:cNvPr id="112643" name="Rectangle 3"/>
          <p:cNvSpPr>
            <a:spLocks noGrp="1" noChangeArrowheads="1"/>
          </p:cNvSpPr>
          <p:nvPr>
            <p:ph type="body" sz="half" idx="4294967295"/>
          </p:nvPr>
        </p:nvSpPr>
        <p:spPr>
          <a:xfrm>
            <a:off x="272296" y="1342979"/>
            <a:ext cx="7131803" cy="5804666"/>
          </a:xfrm>
        </p:spPr>
        <p:txBody>
          <a:bodyPr/>
          <a:lstStyle/>
          <a:p>
            <a:r>
              <a:rPr lang="en-US" sz="3200" dirty="0">
                <a:solidFill>
                  <a:schemeClr val="tx1"/>
                </a:solidFill>
              </a:rPr>
              <a:t>Fluid and often change members frequently</a:t>
            </a:r>
          </a:p>
          <a:p>
            <a:r>
              <a:rPr lang="en-US" sz="3200" dirty="0">
                <a:solidFill>
                  <a:schemeClr val="tx1"/>
                </a:solidFill>
              </a:rPr>
              <a:t>Will form and disband on a “per project” basis</a:t>
            </a:r>
          </a:p>
          <a:p>
            <a:r>
              <a:rPr lang="en-US" sz="3200" dirty="0">
                <a:solidFill>
                  <a:schemeClr val="tx1"/>
                </a:solidFill>
              </a:rPr>
              <a:t>Rife with amateurs, take a lot of risk considering the small payoffs</a:t>
            </a:r>
          </a:p>
          <a:p>
            <a:r>
              <a:rPr lang="en-US" sz="3200" dirty="0">
                <a:solidFill>
                  <a:schemeClr val="tx1"/>
                </a:solidFill>
              </a:rPr>
              <a:t>Although the most troublesome, they are considered the bottom feeders</a:t>
            </a:r>
          </a:p>
          <a:p>
            <a:pPr lvl="1"/>
            <a:r>
              <a:rPr lang="en-US" sz="2800" dirty="0">
                <a:solidFill>
                  <a:schemeClr val="tx1"/>
                </a:solidFill>
                <a:latin typeface="+mj-lt"/>
              </a:rPr>
              <a:t>Think criminal script kiddies</a:t>
            </a:r>
          </a:p>
          <a:p>
            <a:pPr lvl="1"/>
            <a:r>
              <a:rPr lang="en-US" sz="2800" dirty="0">
                <a:solidFill>
                  <a:schemeClr val="tx1"/>
                </a:solidFill>
                <a:latin typeface="+mj-lt"/>
              </a:rPr>
              <a:t>This is usually who the Feds get, not the big guys</a:t>
            </a:r>
          </a:p>
        </p:txBody>
      </p:sp>
    </p:spTree>
    <p:extLst>
      <p:ext uri="{BB962C8B-B14F-4D97-AF65-F5344CB8AC3E}">
        <p14:creationId xmlns:p14="http://schemas.microsoft.com/office/powerpoint/2010/main" val="3271916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9620" y="22014"/>
            <a:ext cx="5205973" cy="6950243"/>
          </a:xfrm>
          <a:prstGeom prst="rect">
            <a:avLst/>
          </a:prstGeom>
        </p:spPr>
      </p:pic>
      <p:sp>
        <p:nvSpPr>
          <p:cNvPr id="2" name="Title 1"/>
          <p:cNvSpPr>
            <a:spLocks noGrp="1"/>
          </p:cNvSpPr>
          <p:nvPr>
            <p:ph type="title"/>
          </p:nvPr>
        </p:nvSpPr>
        <p:spPr>
          <a:xfrm>
            <a:off x="244996" y="69992"/>
            <a:ext cx="11191240" cy="881298"/>
          </a:xfrm>
        </p:spPr>
        <p:txBody>
          <a:bodyPr>
            <a:normAutofit/>
          </a:bodyPr>
          <a:lstStyle/>
          <a:p>
            <a:pPr algn="l"/>
            <a:r>
              <a:rPr lang="en-GB" sz="4400" dirty="0">
                <a:solidFill>
                  <a:schemeClr val="tx1"/>
                </a:solidFill>
              </a:rPr>
              <a:t>Advanced Cybercrime Gangs</a:t>
            </a:r>
          </a:p>
        </p:txBody>
      </p:sp>
      <p:sp>
        <p:nvSpPr>
          <p:cNvPr id="5" name="Content Placeholder 4"/>
          <p:cNvSpPr>
            <a:spLocks noGrp="1"/>
          </p:cNvSpPr>
          <p:nvPr>
            <p:ph idx="4294967295"/>
          </p:nvPr>
        </p:nvSpPr>
        <p:spPr>
          <a:xfrm>
            <a:off x="227803" y="1181100"/>
            <a:ext cx="7912897" cy="5547587"/>
          </a:xfrm>
          <a:prstGeom prst="rect">
            <a:avLst/>
          </a:prstGeom>
        </p:spPr>
        <p:txBody>
          <a:bodyPr>
            <a:noAutofit/>
          </a:bodyPr>
          <a:lstStyle/>
          <a:p>
            <a:r>
              <a:rPr lang="en-GB" sz="2720" dirty="0">
                <a:solidFill>
                  <a:schemeClr val="tx1"/>
                </a:solidFill>
              </a:rPr>
              <a:t>Well organised gangs have developed Cyber-divisions</a:t>
            </a:r>
          </a:p>
          <a:p>
            <a:r>
              <a:rPr lang="en-GB" sz="2720" dirty="0">
                <a:solidFill>
                  <a:schemeClr val="tx1"/>
                </a:solidFill>
              </a:rPr>
              <a:t>Financially Motivated!!!</a:t>
            </a:r>
          </a:p>
          <a:p>
            <a:r>
              <a:rPr lang="en-GB" sz="2720" dirty="0">
                <a:solidFill>
                  <a:schemeClr val="tx1"/>
                </a:solidFill>
              </a:rPr>
              <a:t>Often seen as a “Safer” option than drugs or prostitution </a:t>
            </a:r>
          </a:p>
          <a:p>
            <a:r>
              <a:rPr lang="en-GB" sz="2720" dirty="0">
                <a:solidFill>
                  <a:schemeClr val="tx1"/>
                </a:solidFill>
              </a:rPr>
              <a:t>Often used to Compliment other illicit activities</a:t>
            </a:r>
          </a:p>
          <a:p>
            <a:r>
              <a:rPr lang="en-GB" sz="2720" dirty="0">
                <a:solidFill>
                  <a:schemeClr val="tx1"/>
                </a:solidFill>
              </a:rPr>
              <a:t>Recruit hackers through chat rooms, boards, security conferences </a:t>
            </a:r>
            <a:r>
              <a:rPr lang="en-GB" sz="2720" dirty="0" err="1">
                <a:solidFill>
                  <a:schemeClr val="tx1"/>
                </a:solidFill>
              </a:rPr>
              <a:t>etc</a:t>
            </a:r>
            <a:endParaRPr lang="en-GB" sz="2720" dirty="0">
              <a:solidFill>
                <a:schemeClr val="tx1"/>
              </a:solidFill>
            </a:endParaRPr>
          </a:p>
          <a:p>
            <a:r>
              <a:rPr lang="en-GB" sz="2720" dirty="0">
                <a:solidFill>
                  <a:schemeClr val="tx1"/>
                </a:solidFill>
              </a:rPr>
              <a:t>Common attack methods include Drive by attacks, Malware, Fake websites, Spam, Malicious mobile software.</a:t>
            </a:r>
          </a:p>
          <a:p>
            <a:r>
              <a:rPr lang="en-GB" sz="2720" dirty="0">
                <a:solidFill>
                  <a:schemeClr val="tx1"/>
                </a:solidFill>
              </a:rPr>
              <a:t>Getting in is often easy, Getting out…Not so Much!</a:t>
            </a:r>
          </a:p>
          <a:p>
            <a:endParaRPr lang="en-GB" sz="2720" dirty="0">
              <a:solidFill>
                <a:schemeClr val="tx1"/>
              </a:solidFill>
            </a:endParaRPr>
          </a:p>
          <a:p>
            <a:endParaRPr lang="en-GB" sz="2720" dirty="0">
              <a:solidFill>
                <a:schemeClr val="tx1"/>
              </a:solidFill>
            </a:endParaRPr>
          </a:p>
          <a:p>
            <a:endParaRPr lang="en-GB" sz="2720" dirty="0">
              <a:solidFill>
                <a:schemeClr val="tx1"/>
              </a:solidFill>
            </a:endParaRPr>
          </a:p>
          <a:p>
            <a:endParaRPr lang="en-GB" sz="2720" dirty="0">
              <a:solidFill>
                <a:schemeClr val="tx1"/>
              </a:solidFill>
            </a:endParaRPr>
          </a:p>
        </p:txBody>
      </p:sp>
    </p:spTree>
    <p:extLst>
      <p:ext uri="{BB962C8B-B14F-4D97-AF65-F5344CB8AC3E}">
        <p14:creationId xmlns:p14="http://schemas.microsoft.com/office/powerpoint/2010/main" val="108967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996" y="2224277"/>
            <a:ext cx="6462851" cy="3022302"/>
          </a:xfrm>
          <a:prstGeom prst="rect">
            <a:avLst/>
          </a:prstGeom>
        </p:spPr>
        <p:txBody>
          <a:bodyPr wrap="square">
            <a:spAutoFit/>
          </a:bodyPr>
          <a:lstStyle/>
          <a:p>
            <a:r>
              <a:rPr lang="en-GB" sz="3808" dirty="0">
                <a:latin typeface="Segoe UI Light" pitchFamily="34" charset="0"/>
                <a:ea typeface="Segoe UI" pitchFamily="34" charset="0"/>
                <a:cs typeface="Segoe UI" pitchFamily="34" charset="0"/>
              </a:rPr>
              <a:t>“State-sponsored cybercrime is now taking place on an industrial scale“</a:t>
            </a:r>
          </a:p>
          <a:p>
            <a:endParaRPr lang="en-GB" sz="3808" dirty="0">
              <a:latin typeface="Segoe UI Light" pitchFamily="34" charset="0"/>
              <a:ea typeface="Segoe UI" pitchFamily="34" charset="0"/>
              <a:cs typeface="Segoe UI" pitchFamily="34" charset="0"/>
            </a:endParaRPr>
          </a:p>
          <a:p>
            <a:r>
              <a:rPr lang="en-GB" sz="2448" dirty="0">
                <a:latin typeface="Segoe UI Light" pitchFamily="34" charset="0"/>
                <a:ea typeface="Segoe UI" pitchFamily="34" charset="0"/>
                <a:cs typeface="Segoe UI" pitchFamily="34" charset="0"/>
              </a:rPr>
              <a:t>Sir Johnathan Evans – MI5</a:t>
            </a:r>
            <a:r>
              <a:rPr lang="en-GB" sz="3808" dirty="0">
                <a:latin typeface="Segoe UI Light" pitchFamily="34" charset="0"/>
                <a:ea typeface="Segoe UI" pitchFamily="34" charset="0"/>
                <a:cs typeface="Segoe UI"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381" y="-1"/>
            <a:ext cx="5678212" cy="6994525"/>
          </a:xfrm>
          <a:prstGeom prst="rect">
            <a:avLst/>
          </a:prstGeom>
        </p:spPr>
      </p:pic>
    </p:spTree>
    <p:extLst>
      <p:ext uri="{BB962C8B-B14F-4D97-AF65-F5344CB8AC3E}">
        <p14:creationId xmlns:p14="http://schemas.microsoft.com/office/powerpoint/2010/main" val="29553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F3A3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42540" y="-1"/>
            <a:ext cx="6493053" cy="6983812"/>
          </a:xfrm>
          <a:prstGeom prst="rect">
            <a:avLst/>
          </a:prstGeom>
        </p:spPr>
      </p:pic>
      <p:sp>
        <p:nvSpPr>
          <p:cNvPr id="2" name="Title 1"/>
          <p:cNvSpPr>
            <a:spLocks noGrp="1"/>
          </p:cNvSpPr>
          <p:nvPr>
            <p:ph type="title"/>
          </p:nvPr>
        </p:nvSpPr>
        <p:spPr>
          <a:xfrm>
            <a:off x="244997" y="138764"/>
            <a:ext cx="8333725" cy="942879"/>
          </a:xfrm>
        </p:spPr>
        <p:txBody>
          <a:bodyPr>
            <a:normAutofit/>
          </a:bodyPr>
          <a:lstStyle/>
          <a:p>
            <a:r>
              <a:rPr lang="en-GB" sz="4352" dirty="0">
                <a:solidFill>
                  <a:schemeClr val="tx1"/>
                </a:solidFill>
              </a:rPr>
              <a:t>Mitigation</a:t>
            </a:r>
          </a:p>
        </p:txBody>
      </p:sp>
      <p:sp>
        <p:nvSpPr>
          <p:cNvPr id="3" name="Content Placeholder 2"/>
          <p:cNvSpPr>
            <a:spLocks noGrp="1"/>
          </p:cNvSpPr>
          <p:nvPr>
            <p:ph idx="4294967295"/>
          </p:nvPr>
        </p:nvSpPr>
        <p:spPr>
          <a:xfrm>
            <a:off x="244997" y="1081643"/>
            <a:ext cx="5965304" cy="5345136"/>
          </a:xfrm>
          <a:prstGeom prst="rect">
            <a:avLst/>
          </a:prstGeom>
        </p:spPr>
        <p:txBody>
          <a:bodyPr anchor="t" anchorCtr="0">
            <a:noAutofit/>
          </a:bodyPr>
          <a:lstStyle/>
          <a:p>
            <a:r>
              <a:rPr lang="en-GB" sz="2720" dirty="0">
                <a:solidFill>
                  <a:schemeClr val="tx1"/>
                </a:solidFill>
              </a:rPr>
              <a:t>Many attacks are “Professionally” Delivered so Detection is Difficult</a:t>
            </a:r>
          </a:p>
          <a:p>
            <a:r>
              <a:rPr lang="en-GB" sz="2720" dirty="0">
                <a:solidFill>
                  <a:schemeClr val="tx1"/>
                </a:solidFill>
              </a:rPr>
              <a:t>Awareness! In a Recent Survey 85% Recipients did not know what a </a:t>
            </a:r>
            <a:r>
              <a:rPr lang="en-GB" sz="2720" dirty="0" err="1">
                <a:solidFill>
                  <a:schemeClr val="tx1"/>
                </a:solidFill>
              </a:rPr>
              <a:t>DDos</a:t>
            </a:r>
            <a:r>
              <a:rPr lang="en-GB" sz="2720" dirty="0">
                <a:solidFill>
                  <a:schemeClr val="tx1"/>
                </a:solidFill>
              </a:rPr>
              <a:t> Attack was!</a:t>
            </a:r>
          </a:p>
          <a:p>
            <a:r>
              <a:rPr lang="en-GB" sz="2720" dirty="0">
                <a:solidFill>
                  <a:schemeClr val="tx1"/>
                </a:solidFill>
              </a:rPr>
              <a:t>Create a Attack Response &amp; Recovery  Plan</a:t>
            </a:r>
          </a:p>
          <a:p>
            <a:r>
              <a:rPr lang="en-GB" sz="2720" dirty="0">
                <a:solidFill>
                  <a:schemeClr val="tx1"/>
                </a:solidFill>
              </a:rPr>
              <a:t>Implement On Premises Defence Measures, IDS, IPS and establish legitimate usage profiles in order to identify suspicious traffic and respond accordingly</a:t>
            </a:r>
          </a:p>
          <a:p>
            <a:r>
              <a:rPr lang="en-GB" sz="2720" dirty="0">
                <a:solidFill>
                  <a:schemeClr val="tx1"/>
                </a:solidFill>
              </a:rPr>
              <a:t>Implement DNS Sec on your DNS Servers</a:t>
            </a:r>
          </a:p>
          <a:p>
            <a:endParaRPr lang="en-GB" sz="2720" dirty="0">
              <a:solidFill>
                <a:schemeClr val="tx1"/>
              </a:solidFill>
            </a:endParaRPr>
          </a:p>
          <a:p>
            <a:endParaRPr lang="en-GB" sz="2720" dirty="0">
              <a:solidFill>
                <a:schemeClr val="tx1"/>
              </a:solidFill>
            </a:endParaRPr>
          </a:p>
        </p:txBody>
      </p:sp>
    </p:spTree>
    <p:extLst>
      <p:ext uri="{BB962C8B-B14F-4D97-AF65-F5344CB8AC3E}">
        <p14:creationId xmlns:p14="http://schemas.microsoft.com/office/powerpoint/2010/main" val="33306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28" y="-1"/>
            <a:ext cx="10500255" cy="6994525"/>
          </a:xfrm>
          <a:prstGeom prst="rect">
            <a:avLst/>
          </a:prstGeom>
        </p:spPr>
      </p:pic>
    </p:spTree>
    <p:extLst>
      <p:ext uri="{BB962C8B-B14F-4D97-AF65-F5344CB8AC3E}">
        <p14:creationId xmlns:p14="http://schemas.microsoft.com/office/powerpoint/2010/main" val="56911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27" y="-1"/>
            <a:ext cx="11191240" cy="6994525"/>
          </a:xfrm>
          <a:prstGeom prst="rect">
            <a:avLst/>
          </a:prstGeom>
        </p:spPr>
      </p:pic>
      <p:sp>
        <p:nvSpPr>
          <p:cNvPr id="4" name="Rectangle 3"/>
          <p:cNvSpPr/>
          <p:nvPr/>
        </p:nvSpPr>
        <p:spPr>
          <a:xfrm>
            <a:off x="5728627" y="69992"/>
            <a:ext cx="6364929" cy="762068"/>
          </a:xfrm>
          <a:prstGeom prst="rect">
            <a:avLst/>
          </a:prstGeom>
        </p:spPr>
        <p:txBody>
          <a:bodyPr wrap="square">
            <a:spAutoFit/>
          </a:bodyPr>
          <a:lstStyle/>
          <a:p>
            <a:r>
              <a:rPr lang="en-GB" sz="4352" dirty="0">
                <a:latin typeface="Segoe UI Light" pitchFamily="34" charset="0"/>
                <a:ea typeface="Segoe UI" pitchFamily="34" charset="0"/>
                <a:cs typeface="Segoe UI" pitchFamily="34" charset="0"/>
              </a:rPr>
              <a:t>This time it’s </a:t>
            </a:r>
            <a:r>
              <a:rPr lang="en-GB" sz="4352" dirty="0">
                <a:solidFill>
                  <a:srgbClr val="C00000"/>
                </a:solidFill>
                <a:latin typeface="Segoe UI Light" pitchFamily="34" charset="0"/>
                <a:ea typeface="Segoe UI" pitchFamily="34" charset="0"/>
                <a:cs typeface="Segoe UI" pitchFamily="34" charset="0"/>
              </a:rPr>
              <a:t>Cyber</a:t>
            </a:r>
            <a:r>
              <a:rPr lang="en-GB" sz="4352" dirty="0">
                <a:latin typeface="Segoe UI Light" pitchFamily="34" charset="0"/>
                <a:ea typeface="Segoe UI" pitchFamily="34" charset="0"/>
                <a:cs typeface="Segoe UI" pitchFamily="34" charset="0"/>
              </a:rPr>
              <a:t> War…</a:t>
            </a:r>
          </a:p>
        </p:txBody>
      </p:sp>
    </p:spTree>
    <p:extLst>
      <p:ext uri="{BB962C8B-B14F-4D97-AF65-F5344CB8AC3E}">
        <p14:creationId xmlns:p14="http://schemas.microsoft.com/office/powerpoint/2010/main" val="231002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69992"/>
            <a:ext cx="11191240" cy="881298"/>
          </a:xfrm>
        </p:spPr>
        <p:txBody>
          <a:bodyPr/>
          <a:lstStyle/>
          <a:p>
            <a:r>
              <a:rPr lang="en-US" sz="4800" dirty="0" smtClean="0">
                <a:solidFill>
                  <a:schemeClr val="tx1"/>
                </a:solidFill>
              </a:rPr>
              <a:t>Cyber-War: This is no Game!</a:t>
            </a:r>
            <a:endParaRPr lang="en-GB" sz="4800" dirty="0">
              <a:solidFill>
                <a:schemeClr val="tx1"/>
              </a:solidFill>
            </a:endParaRPr>
          </a:p>
        </p:txBody>
      </p:sp>
      <p:sp>
        <p:nvSpPr>
          <p:cNvPr id="5" name="Content Placeholder 4"/>
          <p:cNvSpPr>
            <a:spLocks noGrp="1"/>
          </p:cNvSpPr>
          <p:nvPr>
            <p:ph idx="4294967295"/>
          </p:nvPr>
        </p:nvSpPr>
        <p:spPr>
          <a:xfrm>
            <a:off x="244996" y="1245056"/>
            <a:ext cx="7609891" cy="5175821"/>
          </a:xfrm>
          <a:prstGeom prst="rect">
            <a:avLst/>
          </a:prstGeom>
        </p:spPr>
        <p:txBody>
          <a:bodyPr>
            <a:noAutofit/>
          </a:bodyPr>
          <a:lstStyle/>
          <a:p>
            <a:pPr lvl="0"/>
            <a:r>
              <a:rPr lang="en-GB" sz="2800" dirty="0" err="1">
                <a:solidFill>
                  <a:schemeClr val="tx1"/>
                </a:solidFill>
              </a:rPr>
              <a:t>Cyberwarfare</a:t>
            </a:r>
            <a:r>
              <a:rPr lang="en-GB" sz="2800" dirty="0">
                <a:solidFill>
                  <a:schemeClr val="tx1"/>
                </a:solidFill>
              </a:rPr>
              <a:t> refers to politically motivated hacking to conduct sabotage and </a:t>
            </a:r>
            <a:r>
              <a:rPr lang="en-GB" sz="2800" dirty="0" smtClean="0">
                <a:solidFill>
                  <a:schemeClr val="tx1"/>
                </a:solidFill>
              </a:rPr>
              <a:t>espionage </a:t>
            </a:r>
          </a:p>
          <a:p>
            <a:pPr lvl="0"/>
            <a:r>
              <a:rPr lang="en-GB" sz="2800" dirty="0" smtClean="0">
                <a:solidFill>
                  <a:schemeClr val="tx1"/>
                </a:solidFill>
              </a:rPr>
              <a:t>It </a:t>
            </a:r>
            <a:r>
              <a:rPr lang="en-GB" sz="2800" dirty="0">
                <a:solidFill>
                  <a:schemeClr val="tx1"/>
                </a:solidFill>
              </a:rPr>
              <a:t>is a form of information warfare sometimes seen as analogous to conventional warfare</a:t>
            </a:r>
          </a:p>
          <a:p>
            <a:pPr lvl="0"/>
            <a:r>
              <a:rPr lang="en-GB" sz="2800" dirty="0">
                <a:solidFill>
                  <a:schemeClr val="tx1"/>
                </a:solidFill>
              </a:rPr>
              <a:t>Attacks Can Include:</a:t>
            </a:r>
          </a:p>
          <a:p>
            <a:pPr lvl="1"/>
            <a:r>
              <a:rPr lang="en-GB" sz="2800" dirty="0">
                <a:solidFill>
                  <a:schemeClr val="tx1"/>
                </a:solidFill>
                <a:latin typeface="+mj-lt"/>
              </a:rPr>
              <a:t>Espionage and national security </a:t>
            </a:r>
            <a:r>
              <a:rPr lang="en-GB" sz="2800" dirty="0" smtClean="0">
                <a:solidFill>
                  <a:schemeClr val="tx1"/>
                </a:solidFill>
                <a:latin typeface="+mj-lt"/>
              </a:rPr>
              <a:t>breaches</a:t>
            </a:r>
          </a:p>
          <a:p>
            <a:pPr lvl="1"/>
            <a:r>
              <a:rPr lang="en-GB" sz="2800" dirty="0" smtClean="0">
                <a:solidFill>
                  <a:schemeClr val="tx1"/>
                </a:solidFill>
                <a:latin typeface="+mj-lt"/>
              </a:rPr>
              <a:t>Sabotage</a:t>
            </a:r>
          </a:p>
          <a:p>
            <a:pPr lvl="1"/>
            <a:r>
              <a:rPr lang="en-GB" sz="2800" dirty="0">
                <a:solidFill>
                  <a:schemeClr val="tx1"/>
                </a:solidFill>
                <a:latin typeface="+mj-lt"/>
              </a:rPr>
              <a:t>Denial-of-service </a:t>
            </a:r>
            <a:r>
              <a:rPr lang="en-GB" sz="2800" dirty="0" smtClean="0">
                <a:solidFill>
                  <a:schemeClr val="tx1"/>
                </a:solidFill>
                <a:latin typeface="+mj-lt"/>
              </a:rPr>
              <a:t>attack</a:t>
            </a:r>
          </a:p>
          <a:p>
            <a:pPr lvl="1"/>
            <a:r>
              <a:rPr lang="en-GB" sz="2800" dirty="0">
                <a:solidFill>
                  <a:schemeClr val="tx1"/>
                </a:solidFill>
                <a:latin typeface="+mj-lt"/>
              </a:rPr>
              <a:t>Hospitals and medical units are </a:t>
            </a:r>
            <a:r>
              <a:rPr lang="en-GB" sz="2800" dirty="0" smtClean="0">
                <a:solidFill>
                  <a:schemeClr val="tx1"/>
                </a:solidFill>
                <a:latin typeface="+mj-lt"/>
              </a:rPr>
              <a:t>protected </a:t>
            </a:r>
            <a:r>
              <a:rPr lang="en-GB" sz="2800" dirty="0">
                <a:solidFill>
                  <a:schemeClr val="tx1"/>
                </a:solidFill>
                <a:latin typeface="+mj-lt"/>
              </a:rPr>
              <a:t>under the rules governing traditional </a:t>
            </a:r>
            <a:r>
              <a:rPr lang="en-GB" sz="2800" dirty="0" smtClean="0">
                <a:solidFill>
                  <a:schemeClr val="tx1"/>
                </a:solidFill>
                <a:latin typeface="+mj-lt"/>
              </a:rPr>
              <a:t>warfare (NATO)</a:t>
            </a:r>
          </a:p>
          <a:p>
            <a:pPr marL="0" indent="0">
              <a:buNone/>
            </a:pPr>
            <a:endParaRPr lang="en-GB" sz="2800" dirty="0">
              <a:solidFill>
                <a:schemeClr val="tx1"/>
              </a:solidFill>
            </a:endParaRPr>
          </a:p>
          <a:p>
            <a:endParaRPr lang="en-GB" sz="2800" dirty="0">
              <a:solidFill>
                <a:schemeClr val="tx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74599" y="-22478"/>
            <a:ext cx="4160994" cy="7017281"/>
          </a:xfrm>
          <a:prstGeom prst="rect">
            <a:avLst/>
          </a:prstGeom>
        </p:spPr>
      </p:pic>
    </p:spTree>
    <p:extLst>
      <p:ext uri="{BB962C8B-B14F-4D97-AF65-F5344CB8AC3E}">
        <p14:creationId xmlns:p14="http://schemas.microsoft.com/office/powerpoint/2010/main" val="228664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74343" y="0"/>
            <a:ext cx="5973241" cy="6990550"/>
          </a:xfrm>
          <a:prstGeom prst="rect">
            <a:avLst/>
          </a:prstGeom>
        </p:spPr>
      </p:pic>
    </p:spTree>
    <p:extLst>
      <p:ext uri="{BB962C8B-B14F-4D97-AF65-F5344CB8AC3E}">
        <p14:creationId xmlns:p14="http://schemas.microsoft.com/office/powerpoint/2010/main" val="136252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87067" y="-1"/>
            <a:ext cx="4748526" cy="6994525"/>
          </a:xfrm>
          <a:prstGeom prst="rect">
            <a:avLst/>
          </a:prstGeom>
        </p:spPr>
      </p:pic>
      <p:sp>
        <p:nvSpPr>
          <p:cNvPr id="2" name="Title 1"/>
          <p:cNvSpPr>
            <a:spLocks noGrp="1"/>
          </p:cNvSpPr>
          <p:nvPr>
            <p:ph type="title"/>
          </p:nvPr>
        </p:nvSpPr>
        <p:spPr>
          <a:xfrm>
            <a:off x="244996" y="69992"/>
            <a:ext cx="11191240" cy="881298"/>
          </a:xfrm>
        </p:spPr>
        <p:txBody>
          <a:bodyPr/>
          <a:lstStyle/>
          <a:p>
            <a:r>
              <a:rPr lang="en-US" sz="4400" dirty="0">
                <a:solidFill>
                  <a:schemeClr val="tx1"/>
                </a:solidFill>
              </a:rPr>
              <a:t>Cyber-War: This is no Game!</a:t>
            </a:r>
            <a:endParaRPr lang="en-GB" sz="4400" dirty="0">
              <a:solidFill>
                <a:schemeClr val="tx1"/>
              </a:solidFill>
            </a:endParaRPr>
          </a:p>
        </p:txBody>
      </p:sp>
      <p:sp>
        <p:nvSpPr>
          <p:cNvPr id="5" name="Content Placeholder 4"/>
          <p:cNvSpPr>
            <a:spLocks noGrp="1"/>
          </p:cNvSpPr>
          <p:nvPr>
            <p:ph idx="4294967295"/>
          </p:nvPr>
        </p:nvSpPr>
        <p:spPr>
          <a:xfrm>
            <a:off x="273020" y="1155701"/>
            <a:ext cx="7316125" cy="4800600"/>
          </a:xfrm>
          <a:prstGeom prst="rect">
            <a:avLst/>
          </a:prstGeom>
        </p:spPr>
        <p:txBody>
          <a:bodyPr>
            <a:noAutofit/>
          </a:bodyPr>
          <a:lstStyle/>
          <a:p>
            <a:r>
              <a:rPr lang="en-GB" sz="3200" dirty="0">
                <a:solidFill>
                  <a:schemeClr val="tx1"/>
                </a:solidFill>
              </a:rPr>
              <a:t>Whether it </a:t>
            </a:r>
            <a:r>
              <a:rPr lang="en-GB" sz="3200" dirty="0" smtClean="0">
                <a:solidFill>
                  <a:schemeClr val="tx1"/>
                </a:solidFill>
              </a:rPr>
              <a:t>malware </a:t>
            </a:r>
            <a:r>
              <a:rPr lang="en-GB" sz="3200" dirty="0">
                <a:solidFill>
                  <a:schemeClr val="tx1"/>
                </a:solidFill>
              </a:rPr>
              <a:t>to infiltrate Iranian nuclear systems, </a:t>
            </a:r>
            <a:r>
              <a:rPr lang="en-GB" sz="3200" dirty="0" smtClean="0">
                <a:solidFill>
                  <a:schemeClr val="tx1"/>
                </a:solidFill>
              </a:rPr>
              <a:t>or </a:t>
            </a:r>
            <a:r>
              <a:rPr lang="en-GB" sz="3200" dirty="0">
                <a:solidFill>
                  <a:schemeClr val="tx1"/>
                </a:solidFill>
              </a:rPr>
              <a:t>who would want to break into computers </a:t>
            </a:r>
            <a:r>
              <a:rPr lang="en-GB" sz="3200" dirty="0" smtClean="0">
                <a:solidFill>
                  <a:schemeClr val="tx1"/>
                </a:solidFill>
              </a:rPr>
              <a:t>at a </a:t>
            </a:r>
            <a:r>
              <a:rPr lang="en-GB" sz="3200" dirty="0">
                <a:solidFill>
                  <a:schemeClr val="tx1"/>
                </a:solidFill>
              </a:rPr>
              <a:t>Japanese submarine manufacturing plants, or the British speaking bullishly about its willingness to launch a pre-emptive strike across the internet against </a:t>
            </a:r>
            <a:r>
              <a:rPr lang="en-GB" sz="3200" dirty="0" smtClean="0">
                <a:solidFill>
                  <a:schemeClr val="tx1"/>
                </a:solidFill>
              </a:rPr>
              <a:t>aggressors </a:t>
            </a:r>
          </a:p>
          <a:p>
            <a:r>
              <a:rPr lang="en-GB" sz="3200" dirty="0" smtClean="0">
                <a:solidFill>
                  <a:schemeClr val="tx1"/>
                </a:solidFill>
              </a:rPr>
              <a:t>It </a:t>
            </a:r>
            <a:r>
              <a:rPr lang="en-GB" sz="3200" dirty="0">
                <a:solidFill>
                  <a:schemeClr val="tx1"/>
                </a:solidFill>
              </a:rPr>
              <a:t>would be naive to think that countries are not using the net for such </a:t>
            </a:r>
            <a:r>
              <a:rPr lang="en-GB" sz="3200" dirty="0" smtClean="0">
                <a:solidFill>
                  <a:schemeClr val="tx1"/>
                </a:solidFill>
              </a:rPr>
              <a:t>purposes</a:t>
            </a:r>
          </a:p>
        </p:txBody>
      </p:sp>
    </p:spTree>
    <p:extLst>
      <p:ext uri="{BB962C8B-B14F-4D97-AF65-F5344CB8AC3E}">
        <p14:creationId xmlns:p14="http://schemas.microsoft.com/office/powerpoint/2010/main" val="6525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198710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805769" y="-1"/>
            <a:ext cx="5629824" cy="6994525"/>
          </a:xfrm>
          <a:prstGeom prst="rect">
            <a:avLst/>
          </a:prstGeom>
        </p:spPr>
      </p:pic>
      <p:sp>
        <p:nvSpPr>
          <p:cNvPr id="2" name="Title 1"/>
          <p:cNvSpPr>
            <a:spLocks noGrp="1"/>
          </p:cNvSpPr>
          <p:nvPr>
            <p:ph type="title"/>
          </p:nvPr>
        </p:nvSpPr>
        <p:spPr>
          <a:xfrm>
            <a:off x="244996" y="69992"/>
            <a:ext cx="11191240" cy="881298"/>
          </a:xfrm>
        </p:spPr>
        <p:txBody>
          <a:bodyPr/>
          <a:lstStyle/>
          <a:p>
            <a:r>
              <a:rPr lang="en-US" dirty="0" smtClean="0">
                <a:solidFill>
                  <a:schemeClr val="tx1"/>
                </a:solidFill>
              </a:rPr>
              <a:t>Possible Attack Scenarios:</a:t>
            </a:r>
            <a:endParaRPr lang="en-GB" dirty="0">
              <a:solidFill>
                <a:schemeClr val="tx1"/>
              </a:solidFill>
            </a:endParaRPr>
          </a:p>
        </p:txBody>
      </p:sp>
      <p:sp>
        <p:nvSpPr>
          <p:cNvPr id="5" name="Content Placeholder 4"/>
          <p:cNvSpPr>
            <a:spLocks noGrp="1"/>
          </p:cNvSpPr>
          <p:nvPr>
            <p:ph idx="4294967295"/>
          </p:nvPr>
        </p:nvSpPr>
        <p:spPr>
          <a:xfrm>
            <a:off x="273020" y="1148862"/>
            <a:ext cx="6756617" cy="5677747"/>
          </a:xfrm>
          <a:prstGeom prst="rect">
            <a:avLst/>
          </a:prstGeom>
        </p:spPr>
        <p:txBody>
          <a:bodyPr>
            <a:noAutofit/>
          </a:bodyPr>
          <a:lstStyle/>
          <a:p>
            <a:r>
              <a:rPr lang="en-GB" sz="2800" dirty="0">
                <a:solidFill>
                  <a:srgbClr val="FF0000"/>
                </a:solidFill>
              </a:rPr>
              <a:t>Power grid Disruption</a:t>
            </a:r>
          </a:p>
          <a:p>
            <a:r>
              <a:rPr lang="en-GB" sz="2800" dirty="0">
                <a:solidFill>
                  <a:srgbClr val="FF0000"/>
                </a:solidFill>
              </a:rPr>
              <a:t>Internet &amp; Communications</a:t>
            </a:r>
          </a:p>
          <a:p>
            <a:r>
              <a:rPr lang="en-GB" sz="2800" dirty="0">
                <a:solidFill>
                  <a:srgbClr val="FF0000"/>
                </a:solidFill>
              </a:rPr>
              <a:t>Air Traffic Control Disruption</a:t>
            </a:r>
          </a:p>
          <a:p>
            <a:r>
              <a:rPr lang="en-GB" sz="2800" dirty="0">
                <a:solidFill>
                  <a:srgbClr val="FF0000"/>
                </a:solidFill>
              </a:rPr>
              <a:t>Water / Food Pollution</a:t>
            </a:r>
          </a:p>
          <a:p>
            <a:r>
              <a:rPr lang="en-GB" sz="2800" dirty="0">
                <a:solidFill>
                  <a:schemeClr val="tx1"/>
                </a:solidFill>
              </a:rPr>
              <a:t>Financial Infrastructure Damage</a:t>
            </a:r>
          </a:p>
          <a:p>
            <a:r>
              <a:rPr lang="en-GB" sz="2800" dirty="0">
                <a:solidFill>
                  <a:schemeClr val="tx1"/>
                </a:solidFill>
              </a:rPr>
              <a:t>Cell Phone Jamming</a:t>
            </a:r>
          </a:p>
          <a:p>
            <a:r>
              <a:rPr lang="en-GB" sz="2800" dirty="0">
                <a:solidFill>
                  <a:schemeClr val="tx1"/>
                </a:solidFill>
              </a:rPr>
              <a:t>GPS Tracking Disruption</a:t>
            </a:r>
          </a:p>
          <a:p>
            <a:r>
              <a:rPr lang="en-GB" sz="2800" dirty="0">
                <a:solidFill>
                  <a:schemeClr val="tx1"/>
                </a:solidFill>
              </a:rPr>
              <a:t>Satellite Communication Disruption</a:t>
            </a:r>
          </a:p>
          <a:p>
            <a:r>
              <a:rPr lang="en-GB" sz="2800" dirty="0">
                <a:solidFill>
                  <a:schemeClr val="tx1"/>
                </a:solidFill>
              </a:rPr>
              <a:t>Transportation Disruption / Lockdown</a:t>
            </a:r>
          </a:p>
          <a:p>
            <a:r>
              <a:rPr lang="en-GB" sz="2800" dirty="0">
                <a:solidFill>
                  <a:schemeClr val="tx1"/>
                </a:solidFill>
              </a:rPr>
              <a:t>Denial of Service Attacks</a:t>
            </a:r>
          </a:p>
          <a:p>
            <a:r>
              <a:rPr lang="en-GB" sz="2800" dirty="0">
                <a:solidFill>
                  <a:schemeClr val="tx1"/>
                </a:solidFill>
              </a:rPr>
              <a:t>May Coincide with Military Operations</a:t>
            </a:r>
          </a:p>
          <a:p>
            <a:pPr lvl="1"/>
            <a:endParaRPr lang="en-GB" sz="2800" dirty="0">
              <a:solidFill>
                <a:schemeClr val="tx1"/>
              </a:solidFill>
            </a:endParaRPr>
          </a:p>
          <a:p>
            <a:pPr lvl="0"/>
            <a:endParaRPr lang="en-GB" sz="2800" dirty="0">
              <a:solidFill>
                <a:schemeClr val="tx1"/>
              </a:solidFill>
            </a:endParaRPr>
          </a:p>
          <a:p>
            <a:endParaRPr lang="en-GB" sz="2800" dirty="0">
              <a:solidFill>
                <a:schemeClr val="tx1"/>
              </a:solidFill>
            </a:endParaRPr>
          </a:p>
        </p:txBody>
      </p:sp>
    </p:spTree>
    <p:extLst>
      <p:ext uri="{BB962C8B-B14F-4D97-AF65-F5344CB8AC3E}">
        <p14:creationId xmlns:p14="http://schemas.microsoft.com/office/powerpoint/2010/main" val="370352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40" y="3007652"/>
            <a:ext cx="11191240" cy="881298"/>
          </a:xfrm>
        </p:spPr>
        <p:txBody>
          <a:bodyPr>
            <a:noAutofit/>
          </a:bodyPr>
          <a:lstStyle/>
          <a:p>
            <a:r>
              <a:rPr lang="en-US" sz="5440" dirty="0">
                <a:solidFill>
                  <a:schemeClr val="tx1"/>
                </a:solidFill>
              </a:rPr>
              <a:t>Mitigation: </a:t>
            </a:r>
            <a:r>
              <a:rPr lang="en-US" sz="5440" dirty="0">
                <a:solidFill>
                  <a:srgbClr val="FF0000"/>
                </a:solidFill>
              </a:rPr>
              <a:t>Classified</a:t>
            </a:r>
            <a:endParaRPr lang="en-GB" sz="5440" dirty="0">
              <a:solidFill>
                <a:srgbClr val="FF0000"/>
              </a:solidFill>
            </a:endParaRPr>
          </a:p>
        </p:txBody>
      </p:sp>
    </p:spTree>
    <p:extLst>
      <p:ext uri="{BB962C8B-B14F-4D97-AF65-F5344CB8AC3E}">
        <p14:creationId xmlns:p14="http://schemas.microsoft.com/office/powerpoint/2010/main" val="19359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0000" b="100000" l="2667" r="68000"/>
                    </a14:imgEffect>
                  </a14:imgLayer>
                </a14:imgProps>
              </a:ext>
              <a:ext uri="{28A0092B-C50C-407E-A947-70E740481C1C}">
                <a14:useLocalDpi xmlns:a14="http://schemas.microsoft.com/office/drawing/2010/main" val="0"/>
              </a:ext>
            </a:extLst>
          </a:blip>
          <a:stretch>
            <a:fillRect/>
          </a:stretch>
        </p:blipFill>
        <p:spPr>
          <a:xfrm>
            <a:off x="4259797" y="-55859"/>
            <a:ext cx="5287787" cy="7050383"/>
          </a:xfrm>
          <a:prstGeom prst="rect">
            <a:avLst/>
          </a:prstGeom>
        </p:spPr>
      </p:pic>
    </p:spTree>
    <p:extLst>
      <p:ext uri="{BB962C8B-B14F-4D97-AF65-F5344CB8AC3E}">
        <p14:creationId xmlns:p14="http://schemas.microsoft.com/office/powerpoint/2010/main" val="302150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93438"/>
            <a:ext cx="12827781" cy="1599156"/>
          </a:xfrm>
          <a:prstGeom prst="rect">
            <a:avLst/>
          </a:prstGeom>
        </p:spPr>
        <p:txBody>
          <a:bodyPr wrap="square">
            <a:spAutoFit/>
          </a:bodyPr>
          <a:lstStyle/>
          <a:p>
            <a:pPr algn="ctr"/>
            <a:r>
              <a:rPr lang="en-GB" sz="4896" dirty="0">
                <a:latin typeface="Segoe UI Light" pitchFamily="34" charset="0"/>
                <a:ea typeface="Segoe UI" pitchFamily="34" charset="0"/>
                <a:cs typeface="Segoe UI" pitchFamily="34" charset="0"/>
              </a:rPr>
              <a:t>“A Game of </a:t>
            </a:r>
            <a:r>
              <a:rPr lang="en-GB" sz="4896" dirty="0">
                <a:solidFill>
                  <a:srgbClr val="FF0000"/>
                </a:solidFill>
                <a:latin typeface="Segoe UI Light" pitchFamily="34" charset="0"/>
                <a:ea typeface="Segoe UI" pitchFamily="34" charset="0"/>
                <a:cs typeface="Segoe UI" pitchFamily="34" charset="0"/>
              </a:rPr>
              <a:t>Phones</a:t>
            </a:r>
            <a:r>
              <a:rPr lang="en-GB" sz="4896" dirty="0">
                <a:latin typeface="Segoe UI Light" pitchFamily="34" charset="0"/>
                <a:ea typeface="Segoe UI" pitchFamily="34" charset="0"/>
                <a:cs typeface="Segoe UI" pitchFamily="34" charset="0"/>
              </a:rPr>
              <a:t>”</a:t>
            </a:r>
          </a:p>
          <a:p>
            <a:pPr algn="ctr"/>
            <a:r>
              <a:rPr lang="en-GB" sz="4896" dirty="0">
                <a:latin typeface="Segoe UI Light" pitchFamily="34" charset="0"/>
                <a:ea typeface="Segoe UI" pitchFamily="34" charset="0"/>
                <a:cs typeface="Segoe UI" pitchFamily="34" charset="0"/>
              </a:rPr>
              <a:t>The New Modern…”Attack Surface”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90" y="0"/>
            <a:ext cx="10537364" cy="51942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9281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43" y="-26003"/>
            <a:ext cx="12480936" cy="7020527"/>
          </a:xfrm>
          <a:prstGeom prst="rect">
            <a:avLst/>
          </a:prstGeom>
        </p:spPr>
      </p:pic>
      <p:sp>
        <p:nvSpPr>
          <p:cNvPr id="10244" name="Rectangle 4"/>
          <p:cNvSpPr>
            <a:spLocks noGrp="1" noChangeArrowheads="1"/>
          </p:cNvSpPr>
          <p:nvPr>
            <p:ph type="body" idx="4294967295"/>
          </p:nvPr>
        </p:nvSpPr>
        <p:spPr>
          <a:xfrm>
            <a:off x="6407827" y="1145209"/>
            <a:ext cx="5679475" cy="5552876"/>
          </a:xfrm>
          <a:prstGeom prst="rect">
            <a:avLst/>
          </a:prstGeom>
          <a:ln/>
        </p:spPr>
        <p:txBody>
          <a:bodyPr>
            <a:normAutofit/>
          </a:bodyPr>
          <a:lstStyle/>
          <a:p>
            <a:pPr algn="r">
              <a:spcBef>
                <a:spcPct val="0"/>
              </a:spcBef>
            </a:pPr>
            <a:r>
              <a:rPr lang="en-GB" b="1" dirty="0" err="1">
                <a:solidFill>
                  <a:schemeClr val="tx1"/>
                </a:solidFill>
              </a:rPr>
              <a:t>Geinimi</a:t>
            </a:r>
            <a:r>
              <a:rPr lang="en-GB" b="1" dirty="0">
                <a:solidFill>
                  <a:schemeClr val="tx1"/>
                </a:solidFill>
              </a:rPr>
              <a:t> Trojan</a:t>
            </a:r>
          </a:p>
          <a:p>
            <a:pPr algn="r">
              <a:spcBef>
                <a:spcPct val="0"/>
              </a:spcBef>
            </a:pPr>
            <a:r>
              <a:rPr lang="en-GB" dirty="0">
                <a:solidFill>
                  <a:schemeClr val="tx1"/>
                </a:solidFill>
              </a:rPr>
              <a:t>SMS Android Trojan</a:t>
            </a:r>
          </a:p>
          <a:p>
            <a:pPr algn="r">
              <a:spcBef>
                <a:spcPct val="0"/>
              </a:spcBef>
            </a:pPr>
            <a:r>
              <a:rPr lang="en-GB" dirty="0">
                <a:solidFill>
                  <a:schemeClr val="tx1"/>
                </a:solidFill>
              </a:rPr>
              <a:t>3D Anti-terrorist</a:t>
            </a:r>
          </a:p>
          <a:p>
            <a:pPr algn="r">
              <a:spcBef>
                <a:spcPct val="0"/>
              </a:spcBef>
            </a:pPr>
            <a:r>
              <a:rPr lang="en-GB" dirty="0" err="1">
                <a:solidFill>
                  <a:schemeClr val="tx1"/>
                </a:solidFill>
              </a:rPr>
              <a:t>TapSnake</a:t>
            </a:r>
            <a:endParaRPr lang="en-GB" dirty="0">
              <a:solidFill>
                <a:schemeClr val="tx1"/>
              </a:solidFill>
            </a:endParaRPr>
          </a:p>
          <a:p>
            <a:pPr algn="r">
              <a:spcBef>
                <a:spcPct val="0"/>
              </a:spcBef>
            </a:pPr>
            <a:r>
              <a:rPr lang="en-GB" dirty="0">
                <a:solidFill>
                  <a:schemeClr val="tx1"/>
                </a:solidFill>
              </a:rPr>
              <a:t>Red Bunny Trojan</a:t>
            </a:r>
          </a:p>
          <a:p>
            <a:pPr algn="r">
              <a:spcBef>
                <a:spcPct val="0"/>
              </a:spcBef>
            </a:pPr>
            <a:r>
              <a:rPr lang="en-GB" dirty="0" err="1">
                <a:solidFill>
                  <a:schemeClr val="tx1"/>
                </a:solidFill>
              </a:rPr>
              <a:t>Ikee</a:t>
            </a:r>
            <a:r>
              <a:rPr lang="en-GB" dirty="0">
                <a:solidFill>
                  <a:schemeClr val="tx1"/>
                </a:solidFill>
              </a:rPr>
              <a:t> Worm</a:t>
            </a:r>
          </a:p>
          <a:p>
            <a:pPr marL="0" indent="0" algn="r">
              <a:spcBef>
                <a:spcPct val="0"/>
              </a:spcBef>
              <a:buNone/>
            </a:pPr>
            <a:r>
              <a:rPr lang="en-GB" dirty="0">
                <a:solidFill>
                  <a:schemeClr val="tx1"/>
                </a:solidFill>
              </a:rPr>
              <a:t>…</a:t>
            </a:r>
          </a:p>
          <a:p>
            <a:pPr algn="r">
              <a:spcBef>
                <a:spcPct val="0"/>
              </a:spcBef>
            </a:pPr>
            <a:r>
              <a:rPr lang="en-GB" dirty="0" smtClean="0">
                <a:solidFill>
                  <a:schemeClr val="tx1"/>
                </a:solidFill>
              </a:rPr>
              <a:t>{{</a:t>
            </a:r>
            <a:endParaRPr lang="en-GB" dirty="0">
              <a:solidFill>
                <a:schemeClr val="tx1"/>
              </a:solidFill>
            </a:endParaRPr>
          </a:p>
        </p:txBody>
      </p:sp>
      <p:sp>
        <p:nvSpPr>
          <p:cNvPr id="10243" name="Rectangle 3"/>
          <p:cNvSpPr>
            <a:spLocks noGrp="1" noChangeArrowheads="1"/>
          </p:cNvSpPr>
          <p:nvPr>
            <p:ph type="title" idx="4294967295"/>
          </p:nvPr>
        </p:nvSpPr>
        <p:spPr>
          <a:xfrm>
            <a:off x="746021" y="167914"/>
            <a:ext cx="11390390" cy="783376"/>
          </a:xfrm>
          <a:prstGeom prst="rect">
            <a:avLst/>
          </a:prstGeom>
          <a:ln/>
        </p:spPr>
        <p:txBody>
          <a:bodyPr>
            <a:noAutofit/>
          </a:bodyPr>
          <a:lstStyle/>
          <a:p>
            <a:pPr algn="r"/>
            <a:r>
              <a:rPr lang="en-US" dirty="0" smtClean="0">
                <a:solidFill>
                  <a:schemeClr val="tx1"/>
                </a:solidFill>
              </a:rPr>
              <a:t>Invasion of the Android Malware</a:t>
            </a:r>
            <a:r>
              <a:rPr lang="en-US" dirty="0">
                <a:solidFill>
                  <a:schemeClr val="tx1"/>
                </a:solidFill>
              </a:rPr>
              <a:t>!</a:t>
            </a:r>
            <a:endParaRPr lang="en-US" sz="3808" dirty="0">
              <a:solidFill>
                <a:schemeClr val="tx1"/>
              </a:solidFill>
            </a:endParaRPr>
          </a:p>
        </p:txBody>
      </p:sp>
    </p:spTree>
    <p:extLst>
      <p:ext uri="{BB962C8B-B14F-4D97-AF65-F5344CB8AC3E}">
        <p14:creationId xmlns:p14="http://schemas.microsoft.com/office/powerpoint/2010/main" val="130756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872" y="12953"/>
            <a:ext cx="10232731" cy="6968619"/>
          </a:xfrm>
          <a:prstGeom prst="rect">
            <a:avLst/>
          </a:prstGeom>
        </p:spPr>
      </p:pic>
    </p:spTree>
    <p:extLst>
      <p:ext uri="{BB962C8B-B14F-4D97-AF65-F5344CB8AC3E}">
        <p14:creationId xmlns:p14="http://schemas.microsoft.com/office/powerpoint/2010/main" val="162088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solidFill>
                  <a:schemeClr val="tx1"/>
                </a:solidFill>
              </a:rPr>
              <a:t>Mobile Malware: A Worrying Trend!</a:t>
            </a:r>
            <a:endParaRPr lang="en-GB" sz="4800" dirty="0">
              <a:solidFill>
                <a:schemeClr val="tx1"/>
              </a:solidFill>
            </a:endParaRPr>
          </a:p>
        </p:txBody>
      </p:sp>
      <p:graphicFrame>
        <p:nvGraphicFramePr>
          <p:cNvPr id="54" name="Content Placeholder 53"/>
          <p:cNvGraphicFramePr>
            <a:graphicFrameLocks noGrp="1"/>
          </p:cNvGraphicFramePr>
          <p:nvPr>
            <p:ph idx="4294967295"/>
            <p:extLst>
              <p:ext uri="{D42A27DB-BD31-4B8C-83A1-F6EECF244321}">
                <p14:modId xmlns:p14="http://schemas.microsoft.com/office/powerpoint/2010/main" val="2489158048"/>
              </p:ext>
            </p:extLst>
          </p:nvPr>
        </p:nvGraphicFramePr>
        <p:xfrm>
          <a:off x="244827" y="1245631"/>
          <a:ext cx="11191240" cy="5090460"/>
        </p:xfrm>
        <a:graphic>
          <a:graphicData uri="http://schemas.openxmlformats.org/drawingml/2006/chart">
            <c:chart xmlns:c="http://schemas.openxmlformats.org/drawingml/2006/chart" xmlns:r="http://schemas.openxmlformats.org/officeDocument/2006/relationships" r:id="rId2"/>
          </a:graphicData>
        </a:graphic>
      </p:graphicFrame>
      <p:sp>
        <p:nvSpPr>
          <p:cNvPr id="55" name="Rectangle 54"/>
          <p:cNvSpPr/>
          <p:nvPr/>
        </p:nvSpPr>
        <p:spPr>
          <a:xfrm>
            <a:off x="881" y="6638768"/>
            <a:ext cx="2839738" cy="312073"/>
          </a:xfrm>
          <a:prstGeom prst="rect">
            <a:avLst/>
          </a:prstGeom>
        </p:spPr>
        <p:txBody>
          <a:bodyPr wrap="square">
            <a:spAutoFit/>
          </a:bodyPr>
          <a:lstStyle/>
          <a:p>
            <a:r>
              <a:rPr lang="en-GB" sz="1428" dirty="0">
                <a:solidFill>
                  <a:schemeClr val="bg1"/>
                </a:solidFill>
                <a:latin typeface="Segoe UI Light" panose="020B0502040204020203" pitchFamily="34" charset="0"/>
                <a:cs typeface="Segoe UI Light" panose="020B0502040204020203" pitchFamily="34" charset="0"/>
              </a:rPr>
              <a:t>Source: NQ Mobile</a:t>
            </a:r>
            <a:endParaRPr lang="en-GB" sz="1428" dirty="0">
              <a:latin typeface="Segoe UI Light" panose="020B0502040204020203" pitchFamily="34" charset="0"/>
              <a:cs typeface="Segoe UI Light" panose="020B0502040204020203" pitchFamily="34" charset="0"/>
            </a:endParaRPr>
          </a:p>
        </p:txBody>
      </p:sp>
      <p:sp>
        <p:nvSpPr>
          <p:cNvPr id="56" name="Up Arrow 55"/>
          <p:cNvSpPr/>
          <p:nvPr/>
        </p:nvSpPr>
        <p:spPr>
          <a:xfrm>
            <a:off x="9057975" y="2028432"/>
            <a:ext cx="293766" cy="293766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48" b="1">
              <a:ln w="22225">
                <a:solidFill>
                  <a:schemeClr val="accent2"/>
                </a:solidFill>
                <a:prstDash val="solid"/>
              </a:ln>
              <a:solidFill>
                <a:schemeClr val="accent2">
                  <a:lumMod val="40000"/>
                  <a:lumOff val="60000"/>
                </a:schemeClr>
              </a:solidFill>
            </a:endParaRPr>
          </a:p>
        </p:txBody>
      </p:sp>
      <p:sp>
        <p:nvSpPr>
          <p:cNvPr id="57" name="Rectangle 56"/>
          <p:cNvSpPr/>
          <p:nvPr/>
        </p:nvSpPr>
        <p:spPr>
          <a:xfrm>
            <a:off x="8568365" y="5231632"/>
            <a:ext cx="1272986" cy="1096839"/>
          </a:xfrm>
          <a:prstGeom prst="rect">
            <a:avLst/>
          </a:prstGeom>
        </p:spPr>
        <p:txBody>
          <a:bodyPr wrap="square">
            <a:spAutoFit/>
          </a:bodyPr>
          <a:lstStyle/>
          <a:p>
            <a:pPr algn="ctr"/>
            <a:r>
              <a:rPr lang="en-GB" sz="2176" dirty="0">
                <a:latin typeface="Segoe UI Light" panose="020B0502040204020203" pitchFamily="34" charset="0"/>
                <a:cs typeface="Segoe UI Light" panose="020B0502040204020203" pitchFamily="34" charset="0"/>
              </a:rPr>
              <a:t>163% Increase in 1 year</a:t>
            </a:r>
          </a:p>
        </p:txBody>
      </p:sp>
    </p:spTree>
    <p:extLst>
      <p:ext uri="{BB962C8B-B14F-4D97-AF65-F5344CB8AC3E}">
        <p14:creationId xmlns:p14="http://schemas.microsoft.com/office/powerpoint/2010/main" val="3774063125"/>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98"/>
          <a:stretch/>
        </p:blipFill>
        <p:spPr>
          <a:xfrm>
            <a:off x="-48771" y="14526"/>
            <a:ext cx="12534015" cy="6994525"/>
          </a:xfrm>
          <a:prstGeom prst="rect">
            <a:avLst/>
          </a:prstGeom>
        </p:spPr>
      </p:pic>
    </p:spTree>
    <p:extLst>
      <p:ext uri="{BB962C8B-B14F-4D97-AF65-F5344CB8AC3E}">
        <p14:creationId xmlns:p14="http://schemas.microsoft.com/office/powerpoint/2010/main" val="124096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03436" y="2207"/>
            <a:ext cx="9609963" cy="6992318"/>
          </a:xfrm>
          <a:prstGeom prst="rect">
            <a:avLst/>
          </a:prstGeom>
        </p:spPr>
      </p:pic>
      <p:sp>
        <p:nvSpPr>
          <p:cNvPr id="2" name="Title 1"/>
          <p:cNvSpPr>
            <a:spLocks noGrp="1"/>
          </p:cNvSpPr>
          <p:nvPr>
            <p:ph type="title"/>
          </p:nvPr>
        </p:nvSpPr>
        <p:spPr>
          <a:xfrm>
            <a:off x="5728627" y="363758"/>
            <a:ext cx="6462851" cy="881298"/>
          </a:xfrm>
        </p:spPr>
        <p:txBody>
          <a:bodyPr>
            <a:noAutofit/>
          </a:bodyPr>
          <a:lstStyle/>
          <a:p>
            <a:r>
              <a:rPr lang="en-US" sz="5440" dirty="0">
                <a:solidFill>
                  <a:schemeClr val="tx1"/>
                </a:solidFill>
              </a:rPr>
              <a:t>A</a:t>
            </a:r>
            <a:r>
              <a:rPr lang="en-US" sz="5440" dirty="0">
                <a:solidFill>
                  <a:schemeClr val="bg1"/>
                </a:solidFill>
              </a:rPr>
              <a:t> </a:t>
            </a:r>
            <a:r>
              <a:rPr lang="en-US" sz="5440" dirty="0">
                <a:solidFill>
                  <a:srgbClr val="FF0000"/>
                </a:solidFill>
              </a:rPr>
              <a:t>Zombie</a:t>
            </a:r>
            <a:r>
              <a:rPr lang="en-US" sz="5440" dirty="0">
                <a:solidFill>
                  <a:schemeClr val="bg1"/>
                </a:solidFill>
              </a:rPr>
              <a:t> </a:t>
            </a:r>
            <a:r>
              <a:rPr lang="en-US" sz="5440" dirty="0">
                <a:solidFill>
                  <a:schemeClr val="tx1"/>
                </a:solidFill>
              </a:rPr>
              <a:t>Will Rise!”</a:t>
            </a:r>
            <a:endParaRPr lang="en-GB" sz="5440" dirty="0">
              <a:solidFill>
                <a:schemeClr val="tx1"/>
              </a:solidFill>
            </a:endParaRPr>
          </a:p>
        </p:txBody>
      </p:sp>
    </p:spTree>
    <p:extLst>
      <p:ext uri="{BB962C8B-B14F-4D97-AF65-F5344CB8AC3E}">
        <p14:creationId xmlns:p14="http://schemas.microsoft.com/office/powerpoint/2010/main" val="343991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32782" y="-1"/>
            <a:ext cx="6902811" cy="6994525"/>
          </a:xfrm>
          <a:prstGeom prst="rect">
            <a:avLst/>
          </a:prstGeom>
        </p:spPr>
      </p:pic>
      <p:sp>
        <p:nvSpPr>
          <p:cNvPr id="2" name="Title 1"/>
          <p:cNvSpPr>
            <a:spLocks noGrp="1"/>
          </p:cNvSpPr>
          <p:nvPr>
            <p:ph type="title"/>
          </p:nvPr>
        </p:nvSpPr>
        <p:spPr>
          <a:xfrm>
            <a:off x="244996" y="265836"/>
            <a:ext cx="8333725" cy="942879"/>
          </a:xfrm>
        </p:spPr>
        <p:txBody>
          <a:bodyPr>
            <a:normAutofit/>
          </a:bodyPr>
          <a:lstStyle/>
          <a:p>
            <a:r>
              <a:rPr lang="en-GB" sz="4352" dirty="0">
                <a:solidFill>
                  <a:schemeClr val="tx1"/>
                </a:solidFill>
              </a:rPr>
              <a:t>Mitigations</a:t>
            </a:r>
          </a:p>
        </p:txBody>
      </p:sp>
      <p:sp>
        <p:nvSpPr>
          <p:cNvPr id="3" name="Content Placeholder 2"/>
          <p:cNvSpPr>
            <a:spLocks noGrp="1"/>
          </p:cNvSpPr>
          <p:nvPr>
            <p:ph idx="4294967295"/>
          </p:nvPr>
        </p:nvSpPr>
        <p:spPr>
          <a:xfrm>
            <a:off x="391879" y="1320800"/>
            <a:ext cx="4994021" cy="5505810"/>
          </a:xfrm>
          <a:prstGeom prst="rect">
            <a:avLst/>
          </a:prstGeom>
        </p:spPr>
        <p:txBody>
          <a:bodyPr anchor="t" anchorCtr="0">
            <a:noAutofit/>
          </a:bodyPr>
          <a:lstStyle/>
          <a:p>
            <a:r>
              <a:rPr lang="en-GB" sz="2720" dirty="0">
                <a:solidFill>
                  <a:schemeClr val="tx1"/>
                </a:solidFill>
              </a:rPr>
              <a:t>Don’t Jailbreak Phones</a:t>
            </a:r>
          </a:p>
          <a:p>
            <a:r>
              <a:rPr lang="en-GB" sz="2720" dirty="0">
                <a:solidFill>
                  <a:schemeClr val="tx1"/>
                </a:solidFill>
              </a:rPr>
              <a:t>Use a PIN Number</a:t>
            </a:r>
          </a:p>
          <a:p>
            <a:r>
              <a:rPr lang="en-GB" sz="2720" dirty="0">
                <a:solidFill>
                  <a:schemeClr val="tx1"/>
                </a:solidFill>
              </a:rPr>
              <a:t>Install reputable Anti Virus Software</a:t>
            </a:r>
          </a:p>
          <a:p>
            <a:r>
              <a:rPr lang="en-GB" sz="2720" dirty="0">
                <a:solidFill>
                  <a:schemeClr val="tx1"/>
                </a:solidFill>
              </a:rPr>
              <a:t>Consider subscribing to a Phone tracking Service</a:t>
            </a:r>
          </a:p>
          <a:p>
            <a:r>
              <a:rPr lang="en-GB" sz="2720" dirty="0">
                <a:solidFill>
                  <a:schemeClr val="tx1"/>
                </a:solidFill>
              </a:rPr>
              <a:t>Implement Phone Security Policies (Remote Wipe </a:t>
            </a:r>
            <a:r>
              <a:rPr lang="en-GB" sz="2720" dirty="0" err="1">
                <a:solidFill>
                  <a:schemeClr val="tx1"/>
                </a:solidFill>
              </a:rPr>
              <a:t>etc</a:t>
            </a:r>
            <a:r>
              <a:rPr lang="en-GB" sz="2720" dirty="0">
                <a:solidFill>
                  <a:schemeClr val="tx1"/>
                </a:solidFill>
              </a:rPr>
              <a:t>)</a:t>
            </a:r>
          </a:p>
          <a:p>
            <a:r>
              <a:rPr lang="en-GB" sz="2720" dirty="0">
                <a:solidFill>
                  <a:schemeClr val="tx1"/>
                </a:solidFill>
              </a:rPr>
              <a:t>Remember there is no such thing as a Free Lunch! Only Download from Reputable Sources.</a:t>
            </a:r>
          </a:p>
          <a:p>
            <a:endParaRPr lang="en-GB" sz="2720" dirty="0">
              <a:solidFill>
                <a:schemeClr val="tx1"/>
              </a:solidFill>
            </a:endParaRPr>
          </a:p>
          <a:p>
            <a:endParaRPr lang="en-GB" sz="2720" dirty="0">
              <a:solidFill>
                <a:schemeClr val="tx1"/>
              </a:solidFill>
            </a:endParaRPr>
          </a:p>
          <a:p>
            <a:endParaRPr lang="en-GB" sz="2720" dirty="0">
              <a:solidFill>
                <a:schemeClr val="tx1"/>
              </a:solidFill>
            </a:endParaRPr>
          </a:p>
        </p:txBody>
      </p:sp>
    </p:spTree>
    <p:extLst>
      <p:ext uri="{BB962C8B-B14F-4D97-AF65-F5344CB8AC3E}">
        <p14:creationId xmlns:p14="http://schemas.microsoft.com/office/powerpoint/2010/main" val="17697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80468"/>
            <a:ext cx="8333725" cy="942879"/>
          </a:xfrm>
        </p:spPr>
        <p:txBody>
          <a:bodyPr>
            <a:normAutofit/>
          </a:bodyPr>
          <a:lstStyle/>
          <a:p>
            <a:r>
              <a:rPr lang="en-GB" sz="4352" dirty="0">
                <a:solidFill>
                  <a:schemeClr val="tx1"/>
                </a:solidFill>
              </a:rPr>
              <a:t>Mitigations</a:t>
            </a:r>
          </a:p>
        </p:txBody>
      </p:sp>
      <p:sp>
        <p:nvSpPr>
          <p:cNvPr id="3" name="Content Placeholder 2"/>
          <p:cNvSpPr>
            <a:spLocks noGrp="1"/>
          </p:cNvSpPr>
          <p:nvPr>
            <p:ph idx="4294967295"/>
          </p:nvPr>
        </p:nvSpPr>
        <p:spPr>
          <a:xfrm>
            <a:off x="244996" y="1375747"/>
            <a:ext cx="11407912" cy="5228254"/>
          </a:xfrm>
          <a:prstGeom prst="rect">
            <a:avLst/>
          </a:prstGeom>
        </p:spPr>
        <p:txBody>
          <a:bodyPr anchor="t" anchorCtr="0">
            <a:noAutofit/>
          </a:bodyPr>
          <a:lstStyle/>
          <a:p>
            <a:r>
              <a:rPr lang="en-GB" sz="2400" b="1" dirty="0">
                <a:solidFill>
                  <a:schemeClr val="tx1"/>
                </a:solidFill>
              </a:rPr>
              <a:t>Microsoft Exchange </a:t>
            </a:r>
            <a:r>
              <a:rPr lang="en-GB" sz="2400" dirty="0">
                <a:solidFill>
                  <a:schemeClr val="tx1"/>
                </a:solidFill>
              </a:rPr>
              <a:t>- iPhones and Windows Mobile devices can be managed through Exchange including remote wipe, enforce password, minimum password length, maximum failed password attempts, password complexity, and lock after inactivity. </a:t>
            </a:r>
            <a:endParaRPr lang="en-GB" sz="2000" dirty="0">
              <a:solidFill>
                <a:schemeClr val="tx1"/>
              </a:solidFill>
            </a:endParaRPr>
          </a:p>
          <a:p>
            <a:r>
              <a:rPr lang="en-GB" sz="2400" b="1" dirty="0">
                <a:solidFill>
                  <a:schemeClr val="tx1"/>
                </a:solidFill>
              </a:rPr>
              <a:t>Blackberry Server </a:t>
            </a:r>
            <a:r>
              <a:rPr lang="en-GB" sz="2400" dirty="0">
                <a:solidFill>
                  <a:schemeClr val="tx1"/>
                </a:solidFill>
              </a:rPr>
              <a:t>– Managed through a central Blackberry Server, and security controls can be pushed through IT policies., including password controls, remote wipe, and encryption.</a:t>
            </a:r>
          </a:p>
          <a:p>
            <a:pPr lvl="0"/>
            <a:r>
              <a:rPr lang="en-GB" sz="2400" b="1" dirty="0">
                <a:solidFill>
                  <a:schemeClr val="tx1"/>
                </a:solidFill>
              </a:rPr>
              <a:t>Patch management </a:t>
            </a:r>
            <a:r>
              <a:rPr lang="en-GB" sz="2400" dirty="0">
                <a:solidFill>
                  <a:schemeClr val="tx1"/>
                </a:solidFill>
              </a:rPr>
              <a:t>– Vulnerabilities in smart phones continue to be found, and new patches are released; however, for most smart phones, there is currently not a good way to force patches to the devices. In many cases, updating the software on smart phones turns into a manual process.</a:t>
            </a:r>
          </a:p>
          <a:p>
            <a:pPr lvl="0"/>
            <a:r>
              <a:rPr lang="en-GB" sz="2400" b="1" dirty="0">
                <a:solidFill>
                  <a:schemeClr val="tx1"/>
                </a:solidFill>
              </a:rPr>
              <a:t>Training</a:t>
            </a:r>
            <a:r>
              <a:rPr lang="en-GB" sz="2400" dirty="0">
                <a:solidFill>
                  <a:schemeClr val="tx1"/>
                </a:solidFill>
              </a:rPr>
              <a:t> – Train employees to treat their smart phones (phones that receive email or store data) similar to a laptop. Keep it safe and secure, and report it immediately if it is lost or stolen. </a:t>
            </a:r>
          </a:p>
          <a:p>
            <a:endParaRPr lang="en-GB" sz="1800" dirty="0">
              <a:solidFill>
                <a:schemeClr val="tx1"/>
              </a:solidFill>
            </a:endParaRPr>
          </a:p>
          <a:p>
            <a:endParaRPr lang="en-GB" sz="1800" dirty="0">
              <a:solidFill>
                <a:schemeClr val="tx1"/>
              </a:solidFill>
            </a:endParaRPr>
          </a:p>
          <a:p>
            <a:endParaRPr lang="en-GB" sz="1800" dirty="0">
              <a:solidFill>
                <a:schemeClr val="tx1"/>
              </a:solidFill>
            </a:endParaRPr>
          </a:p>
        </p:txBody>
      </p:sp>
    </p:spTree>
    <p:extLst>
      <p:ext uri="{BB962C8B-B14F-4D97-AF65-F5344CB8AC3E}">
        <p14:creationId xmlns:p14="http://schemas.microsoft.com/office/powerpoint/2010/main" val="41632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2" y="-49107"/>
            <a:ext cx="12434711" cy="7084146"/>
          </a:xfrm>
          <a:prstGeom prst="rect">
            <a:avLst/>
          </a:prstGeom>
        </p:spPr>
      </p:pic>
    </p:spTree>
    <p:extLst>
      <p:ext uri="{BB962C8B-B14F-4D97-AF65-F5344CB8AC3E}">
        <p14:creationId xmlns:p14="http://schemas.microsoft.com/office/powerpoint/2010/main" val="29452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5181"/>
            <a:ext cx="12434711" cy="6984163"/>
          </a:xfrm>
          <a:prstGeom prst="rect">
            <a:avLst/>
          </a:prstGeom>
        </p:spPr>
      </p:pic>
    </p:spTree>
    <p:extLst>
      <p:ext uri="{BB962C8B-B14F-4D97-AF65-F5344CB8AC3E}">
        <p14:creationId xmlns:p14="http://schemas.microsoft.com/office/powerpoint/2010/main" val="187311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1" y="27929"/>
            <a:ext cx="12484363" cy="6994525"/>
          </a:xfrm>
          <a:prstGeom prst="rect">
            <a:avLst/>
          </a:prstGeom>
        </p:spPr>
      </p:pic>
      <p:sp>
        <p:nvSpPr>
          <p:cNvPr id="4" name="Rectangle 3"/>
          <p:cNvSpPr/>
          <p:nvPr/>
        </p:nvSpPr>
        <p:spPr>
          <a:xfrm>
            <a:off x="440840" y="3019046"/>
            <a:ext cx="5015027" cy="1599156"/>
          </a:xfrm>
          <a:prstGeom prst="rect">
            <a:avLst/>
          </a:prstGeom>
        </p:spPr>
        <p:txBody>
          <a:bodyPr wrap="none">
            <a:spAutoFit/>
          </a:bodyPr>
          <a:lstStyle/>
          <a:p>
            <a:r>
              <a:rPr lang="en-GB" sz="4896" dirty="0">
                <a:latin typeface="Segoe UI Light" pitchFamily="34" charset="0"/>
                <a:ea typeface="Segoe UI" pitchFamily="34" charset="0"/>
                <a:cs typeface="Segoe UI" pitchFamily="34" charset="0"/>
              </a:rPr>
              <a:t>The Rise &amp; Rise </a:t>
            </a:r>
          </a:p>
          <a:p>
            <a:r>
              <a:rPr lang="en-GB" sz="4896" dirty="0">
                <a:latin typeface="Segoe UI Light" pitchFamily="34" charset="0"/>
                <a:ea typeface="Segoe UI" pitchFamily="34" charset="0"/>
                <a:cs typeface="Segoe UI" pitchFamily="34" charset="0"/>
              </a:rPr>
              <a:t>of the </a:t>
            </a:r>
            <a:r>
              <a:rPr lang="en-GB" sz="4896" dirty="0">
                <a:solidFill>
                  <a:srgbClr val="C00000"/>
                </a:solidFill>
                <a:latin typeface="X-Files" panose="020B0603050302020204" pitchFamily="34" charset="0"/>
                <a:ea typeface="Segoe UI" pitchFamily="34" charset="0"/>
                <a:cs typeface="Segoe UI" pitchFamily="34" charset="0"/>
              </a:rPr>
              <a:t>Dark</a:t>
            </a:r>
            <a:r>
              <a:rPr lang="en-GB" sz="4896" dirty="0">
                <a:solidFill>
                  <a:schemeClr val="bg1"/>
                </a:solidFill>
                <a:latin typeface="Segoe UI Light" pitchFamily="34" charset="0"/>
                <a:ea typeface="Segoe UI" pitchFamily="34" charset="0"/>
                <a:cs typeface="Segoe UI" pitchFamily="34" charset="0"/>
              </a:rPr>
              <a:t> </a:t>
            </a:r>
            <a:r>
              <a:rPr lang="en-GB" sz="4896" dirty="0">
                <a:latin typeface="Segoe UI Light" pitchFamily="34" charset="0"/>
                <a:ea typeface="Segoe UI" pitchFamily="34" charset="0"/>
                <a:cs typeface="Segoe UI" pitchFamily="34" charset="0"/>
              </a:rPr>
              <a:t>Web!</a:t>
            </a:r>
          </a:p>
        </p:txBody>
      </p:sp>
    </p:spTree>
    <p:extLst>
      <p:ext uri="{BB962C8B-B14F-4D97-AF65-F5344CB8AC3E}">
        <p14:creationId xmlns:p14="http://schemas.microsoft.com/office/powerpoint/2010/main" val="425431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36939" y="-4411"/>
            <a:ext cx="7098653" cy="6989005"/>
          </a:xfrm>
          <a:prstGeom prst="rect">
            <a:avLst/>
          </a:prstGeom>
        </p:spPr>
      </p:pic>
      <p:sp>
        <p:nvSpPr>
          <p:cNvPr id="2" name="Title 1"/>
          <p:cNvSpPr>
            <a:spLocks noGrp="1"/>
          </p:cNvSpPr>
          <p:nvPr>
            <p:ph type="title"/>
          </p:nvPr>
        </p:nvSpPr>
        <p:spPr>
          <a:xfrm>
            <a:off x="244996" y="69992"/>
            <a:ext cx="11191240" cy="881298"/>
          </a:xfrm>
        </p:spPr>
        <p:txBody>
          <a:bodyPr/>
          <a:lstStyle/>
          <a:p>
            <a:r>
              <a:rPr lang="en-US" dirty="0" smtClean="0">
                <a:solidFill>
                  <a:schemeClr val="tx1"/>
                </a:solidFill>
              </a:rPr>
              <a:t>The</a:t>
            </a:r>
            <a:r>
              <a:rPr lang="en-US" dirty="0" smtClean="0">
                <a:solidFill>
                  <a:schemeClr val="bg1"/>
                </a:solidFill>
              </a:rPr>
              <a:t> </a:t>
            </a:r>
            <a:r>
              <a:rPr lang="en-US" dirty="0" smtClean="0">
                <a:solidFill>
                  <a:srgbClr val="FF0000"/>
                </a:solidFill>
              </a:rPr>
              <a:t>Dark</a:t>
            </a:r>
            <a:r>
              <a:rPr lang="en-US" dirty="0" smtClean="0">
                <a:solidFill>
                  <a:schemeClr val="tx1"/>
                </a:solidFill>
              </a:rPr>
              <a:t> Web</a:t>
            </a:r>
            <a:endParaRPr lang="en-GB" dirty="0">
              <a:solidFill>
                <a:schemeClr val="tx1"/>
              </a:solidFill>
            </a:endParaRPr>
          </a:p>
        </p:txBody>
      </p:sp>
      <p:sp>
        <p:nvSpPr>
          <p:cNvPr id="5" name="Content Placeholder 4"/>
          <p:cNvSpPr>
            <a:spLocks noGrp="1"/>
          </p:cNvSpPr>
          <p:nvPr>
            <p:ph idx="4294967295"/>
          </p:nvPr>
        </p:nvSpPr>
        <p:spPr>
          <a:xfrm>
            <a:off x="244996" y="1181100"/>
            <a:ext cx="7707813" cy="5705866"/>
          </a:xfrm>
          <a:prstGeom prst="rect">
            <a:avLst/>
          </a:prstGeom>
        </p:spPr>
        <p:txBody>
          <a:bodyPr>
            <a:noAutofit/>
          </a:bodyPr>
          <a:lstStyle/>
          <a:p>
            <a:pPr lvl="0"/>
            <a:r>
              <a:rPr lang="en-GB" sz="2800" b="1" dirty="0">
                <a:solidFill>
                  <a:schemeClr val="tx1"/>
                </a:solidFill>
              </a:rPr>
              <a:t>1000s of Reputed Websites, boards, chartrooms, hosting “Black market” goods &amp; services. Weapons, Drugs, Prostitution, Children and even Slaves</a:t>
            </a:r>
          </a:p>
          <a:p>
            <a:pPr lvl="0"/>
            <a:r>
              <a:rPr lang="en-GB" sz="2800" b="1" dirty="0">
                <a:solidFill>
                  <a:schemeClr val="tx1"/>
                </a:solidFill>
              </a:rPr>
              <a:t>Rumoured to be Larger than the Internet!</a:t>
            </a:r>
          </a:p>
          <a:p>
            <a:pPr lvl="0"/>
            <a:r>
              <a:rPr lang="en-GB" sz="2800" b="1" dirty="0">
                <a:solidFill>
                  <a:schemeClr val="tx1"/>
                </a:solidFill>
              </a:rPr>
              <a:t>Heavily controlled / influenced by Organised Crime</a:t>
            </a:r>
          </a:p>
          <a:p>
            <a:pPr lvl="0"/>
            <a:r>
              <a:rPr lang="en-GB" sz="2800" b="1" dirty="0">
                <a:solidFill>
                  <a:schemeClr val="tx1"/>
                </a:solidFill>
              </a:rPr>
              <a:t>With stealth IP addressing &amp; bogus DNS servers, tracing becomes difficult</a:t>
            </a:r>
          </a:p>
          <a:p>
            <a:pPr lvl="0"/>
            <a:r>
              <a:rPr lang="en-GB" sz="2800" b="1" dirty="0">
                <a:solidFill>
                  <a:schemeClr val="tx1"/>
                </a:solidFill>
              </a:rPr>
              <a:t>Sites have seen a massive growth in the use of Bit Coin virtual currency. Often seen as an avenue to money laundering</a:t>
            </a:r>
          </a:p>
          <a:p>
            <a:endParaRPr lang="en-GB" sz="2800" dirty="0">
              <a:solidFill>
                <a:schemeClr val="tx1"/>
              </a:solidFill>
            </a:endParaRPr>
          </a:p>
        </p:txBody>
      </p:sp>
    </p:spTree>
    <p:extLst>
      <p:ext uri="{BB962C8B-B14F-4D97-AF65-F5344CB8AC3E}">
        <p14:creationId xmlns:p14="http://schemas.microsoft.com/office/powerpoint/2010/main" val="409977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219"/>
          <a:stretch/>
        </p:blipFill>
        <p:spPr>
          <a:xfrm>
            <a:off x="881" y="-1"/>
            <a:ext cx="12484363" cy="6994525"/>
          </a:xfrm>
          <a:prstGeom prst="rect">
            <a:avLst/>
          </a:prstGeom>
        </p:spPr>
      </p:pic>
    </p:spTree>
    <p:extLst>
      <p:ext uri="{BB962C8B-B14F-4D97-AF65-F5344CB8AC3E}">
        <p14:creationId xmlns:p14="http://schemas.microsoft.com/office/powerpoint/2010/main" val="239754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070" y="-1"/>
            <a:ext cx="9792335" cy="6994525"/>
          </a:xfrm>
          <a:prstGeom prst="rect">
            <a:avLst/>
          </a:prstGeom>
        </p:spPr>
      </p:pic>
    </p:spTree>
    <p:extLst>
      <p:ext uri="{BB962C8B-B14F-4D97-AF65-F5344CB8AC3E}">
        <p14:creationId xmlns:p14="http://schemas.microsoft.com/office/powerpoint/2010/main" val="5520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0535"/>
          <a:stretch/>
        </p:blipFill>
        <p:spPr>
          <a:xfrm>
            <a:off x="882" y="0"/>
            <a:ext cx="12434711" cy="7022454"/>
          </a:xfrm>
          <a:prstGeom prst="rect">
            <a:avLst/>
          </a:prstGeom>
        </p:spPr>
      </p:pic>
    </p:spTree>
    <p:extLst>
      <p:ext uri="{BB962C8B-B14F-4D97-AF65-F5344CB8AC3E}">
        <p14:creationId xmlns:p14="http://schemas.microsoft.com/office/powerpoint/2010/main" val="95039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442" y="479772"/>
            <a:ext cx="10743590" cy="6034980"/>
          </a:xfrm>
          <a:prstGeom prst="rect">
            <a:avLst/>
          </a:prstGeom>
        </p:spPr>
      </p:pic>
    </p:spTree>
    <p:extLst>
      <p:ext uri="{BB962C8B-B14F-4D97-AF65-F5344CB8AC3E}">
        <p14:creationId xmlns:p14="http://schemas.microsoft.com/office/powerpoint/2010/main" val="383564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2030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56430" y="-1"/>
            <a:ext cx="8179162" cy="6994525"/>
          </a:xfrm>
          <a:prstGeom prst="rect">
            <a:avLst/>
          </a:prstGeom>
          <a:solidFill>
            <a:schemeClr val="bg1"/>
          </a:solidFill>
        </p:spPr>
      </p:pic>
      <p:sp>
        <p:nvSpPr>
          <p:cNvPr id="2" name="Title 1"/>
          <p:cNvSpPr>
            <a:spLocks noGrp="1"/>
          </p:cNvSpPr>
          <p:nvPr>
            <p:ph type="title"/>
          </p:nvPr>
        </p:nvSpPr>
        <p:spPr>
          <a:xfrm>
            <a:off x="244996" y="93689"/>
            <a:ext cx="8333725" cy="942879"/>
          </a:xfrm>
        </p:spPr>
        <p:txBody>
          <a:bodyPr>
            <a:normAutofit/>
          </a:bodyPr>
          <a:lstStyle/>
          <a:p>
            <a:r>
              <a:rPr lang="en-GB" sz="4400" dirty="0">
                <a:solidFill>
                  <a:schemeClr val="tx1"/>
                </a:solidFill>
              </a:rPr>
              <a:t>A Weapon of Mass Destruction!</a:t>
            </a:r>
          </a:p>
        </p:txBody>
      </p:sp>
      <p:sp>
        <p:nvSpPr>
          <p:cNvPr id="5" name="Content Placeholder 4"/>
          <p:cNvSpPr>
            <a:spLocks noGrp="1"/>
          </p:cNvSpPr>
          <p:nvPr>
            <p:ph idx="4294967295"/>
          </p:nvPr>
        </p:nvSpPr>
        <p:spPr>
          <a:xfrm>
            <a:off x="203072" y="1038154"/>
            <a:ext cx="8910901" cy="5581553"/>
          </a:xfrm>
          <a:prstGeom prst="rect">
            <a:avLst/>
          </a:prstGeom>
        </p:spPr>
        <p:txBody>
          <a:bodyPr>
            <a:noAutofit/>
          </a:bodyPr>
          <a:lstStyle/>
          <a:p>
            <a:r>
              <a:rPr lang="en-GB" sz="3200" dirty="0">
                <a:solidFill>
                  <a:schemeClr val="tx1"/>
                </a:solidFill>
              </a:rPr>
              <a:t>Botnets are used for everything from delivering spam and phishing attacks, to distributed denial-of-service </a:t>
            </a:r>
            <a:r>
              <a:rPr lang="en-GB" sz="3200" dirty="0" smtClean="0">
                <a:solidFill>
                  <a:schemeClr val="tx1"/>
                </a:solidFill>
              </a:rPr>
              <a:t>attacks </a:t>
            </a:r>
          </a:p>
          <a:p>
            <a:r>
              <a:rPr lang="en-GB" sz="3200" dirty="0" smtClean="0">
                <a:solidFill>
                  <a:schemeClr val="tx1"/>
                </a:solidFill>
              </a:rPr>
              <a:t>Most </a:t>
            </a:r>
            <a:r>
              <a:rPr lang="en-GB" sz="3200" dirty="0">
                <a:solidFill>
                  <a:schemeClr val="tx1"/>
                </a:solidFill>
              </a:rPr>
              <a:t>botnets sell "space" or "services" on the botnet to bidders who may then deliver additional malware or use it for additional malicious </a:t>
            </a:r>
            <a:r>
              <a:rPr lang="en-GB" sz="3200" dirty="0" smtClean="0">
                <a:solidFill>
                  <a:schemeClr val="tx1"/>
                </a:solidFill>
              </a:rPr>
              <a:t>purposes </a:t>
            </a:r>
          </a:p>
          <a:p>
            <a:r>
              <a:rPr lang="en-GB" sz="3200" dirty="0" smtClean="0">
                <a:solidFill>
                  <a:schemeClr val="tx1"/>
                </a:solidFill>
              </a:rPr>
              <a:t>These </a:t>
            </a:r>
            <a:r>
              <a:rPr lang="en-GB" sz="3200" dirty="0">
                <a:solidFill>
                  <a:schemeClr val="tx1"/>
                </a:solidFill>
              </a:rPr>
              <a:t>botnets-for-hire make it difficult to define what any specific botnet is intended to do, as that intent may change depending on the </a:t>
            </a:r>
            <a:r>
              <a:rPr lang="en-GB" sz="3200" dirty="0" smtClean="0">
                <a:solidFill>
                  <a:schemeClr val="tx1"/>
                </a:solidFill>
              </a:rPr>
              <a:t>bidder</a:t>
            </a:r>
            <a:endParaRPr lang="en-GB" sz="3200" dirty="0">
              <a:solidFill>
                <a:schemeClr val="tx1"/>
              </a:solidFill>
            </a:endParaRPr>
          </a:p>
          <a:p>
            <a:endParaRPr lang="en-GB" sz="3200" dirty="0">
              <a:solidFill>
                <a:schemeClr val="tx1"/>
              </a:solidFill>
            </a:endParaRPr>
          </a:p>
          <a:p>
            <a:endParaRPr lang="en-GB" sz="3200" dirty="0">
              <a:solidFill>
                <a:schemeClr val="tx1"/>
              </a:solidFill>
            </a:endParaRPr>
          </a:p>
        </p:txBody>
      </p:sp>
    </p:spTree>
    <p:extLst>
      <p:ext uri="{BB962C8B-B14F-4D97-AF65-F5344CB8AC3E}">
        <p14:creationId xmlns:p14="http://schemas.microsoft.com/office/powerpoint/2010/main" val="46193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957"/>
          <a:stretch/>
        </p:blipFill>
        <p:spPr>
          <a:xfrm>
            <a:off x="882" y="1"/>
            <a:ext cx="12434711" cy="7022454"/>
          </a:xfrm>
          <a:prstGeom prst="rect">
            <a:avLst/>
          </a:prstGeom>
        </p:spPr>
      </p:pic>
    </p:spTree>
    <p:extLst>
      <p:ext uri="{BB962C8B-B14F-4D97-AF65-F5344CB8AC3E}">
        <p14:creationId xmlns:p14="http://schemas.microsoft.com/office/powerpoint/2010/main" val="362192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96" y="2811808"/>
            <a:ext cx="5973241" cy="1165754"/>
          </a:xfrm>
        </p:spPr>
        <p:txBody>
          <a:bodyPr>
            <a:noAutofit/>
          </a:bodyPr>
          <a:lstStyle/>
          <a:p>
            <a:pPr algn="l"/>
            <a:r>
              <a:rPr lang="en-GB" sz="15639" dirty="0">
                <a:solidFill>
                  <a:schemeClr val="tx1"/>
                </a:solidFill>
              </a:rPr>
              <a:t>Demo</a:t>
            </a:r>
          </a:p>
        </p:txBody>
      </p:sp>
      <p:sp>
        <p:nvSpPr>
          <p:cNvPr id="3" name="Title 1"/>
          <p:cNvSpPr txBox="1">
            <a:spLocks/>
          </p:cNvSpPr>
          <p:nvPr/>
        </p:nvSpPr>
        <p:spPr>
          <a:xfrm>
            <a:off x="342918" y="4378560"/>
            <a:ext cx="8623282" cy="1762596"/>
          </a:xfrm>
          <a:prstGeom prst="rect">
            <a:avLst/>
          </a:prstGeom>
        </p:spPr>
        <p:txBody>
          <a:bodyPr vert="horz" lIns="124347" tIns="62174" rIns="124347" bIns="62174" rtlCol="0" anchor="ctr">
            <a:normAutofit fontScale="97500"/>
          </a:bodyPr>
          <a:lstStyle>
            <a:lvl1pPr algn="ctr" defTabSz="914400" rtl="0" eaLnBrk="1" latinLnBrk="0" hangingPunct="1">
              <a:spcBef>
                <a:spcPct val="0"/>
              </a:spcBef>
              <a:buNone/>
              <a:defRPr sz="3600" kern="1200">
                <a:solidFill>
                  <a:srgbClr val="C00000"/>
                </a:solidFill>
                <a:latin typeface="Segoe UI Light" pitchFamily="34" charset="0"/>
                <a:ea typeface="+mj-ea"/>
                <a:cs typeface="+mj-cs"/>
              </a:defRPr>
            </a:lvl1pPr>
          </a:lstStyle>
          <a:p>
            <a:pPr algn="l"/>
            <a:r>
              <a:rPr lang="en-GB" sz="3808" dirty="0">
                <a:solidFill>
                  <a:schemeClr val="tx1"/>
                </a:solidFill>
              </a:rPr>
              <a:t>The Rise &amp; Rise of the </a:t>
            </a:r>
            <a:r>
              <a:rPr lang="en-GB" sz="3808" dirty="0"/>
              <a:t>Dark</a:t>
            </a:r>
            <a:r>
              <a:rPr lang="en-GB" sz="3808" dirty="0">
                <a:solidFill>
                  <a:schemeClr val="bg1"/>
                </a:solidFill>
              </a:rPr>
              <a:t> </a:t>
            </a:r>
            <a:r>
              <a:rPr lang="en-GB" sz="3808" dirty="0">
                <a:solidFill>
                  <a:schemeClr val="tx1"/>
                </a:solidFill>
              </a:rPr>
              <a:t>Web</a:t>
            </a:r>
          </a:p>
        </p:txBody>
      </p:sp>
    </p:spTree>
    <p:extLst>
      <p:ext uri="{BB962C8B-B14F-4D97-AF65-F5344CB8AC3E}">
        <p14:creationId xmlns:p14="http://schemas.microsoft.com/office/powerpoint/2010/main" val="418853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B0B0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446" y="-1"/>
            <a:ext cx="9829583" cy="6994525"/>
          </a:xfrm>
          <a:prstGeom prst="rect">
            <a:avLst/>
          </a:prstGeom>
        </p:spPr>
      </p:pic>
    </p:spTree>
    <p:extLst>
      <p:ext uri="{BB962C8B-B14F-4D97-AF65-F5344CB8AC3E}">
        <p14:creationId xmlns:p14="http://schemas.microsoft.com/office/powerpoint/2010/main" val="329362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8826"/>
          <a:stretch/>
        </p:blipFill>
        <p:spPr>
          <a:xfrm>
            <a:off x="0" y="0"/>
            <a:ext cx="12462934" cy="6994525"/>
          </a:xfrm>
          <a:prstGeom prst="rect">
            <a:avLst/>
          </a:prstGeom>
        </p:spPr>
      </p:pic>
      <p:sp>
        <p:nvSpPr>
          <p:cNvPr id="4" name="Rectangle 2"/>
          <p:cNvSpPr>
            <a:spLocks noGrp="1" noChangeArrowheads="1"/>
          </p:cNvSpPr>
          <p:nvPr>
            <p:ph type="title"/>
          </p:nvPr>
        </p:nvSpPr>
        <p:spPr>
          <a:xfrm>
            <a:off x="313150" y="5922546"/>
            <a:ext cx="5269380" cy="881298"/>
          </a:xfrm>
        </p:spPr>
        <p:txBody>
          <a:bodyPr>
            <a:normAutofit fontScale="90000"/>
          </a:bodyPr>
          <a:lstStyle/>
          <a:p>
            <a:pPr algn="r"/>
            <a:r>
              <a:rPr lang="en-US" dirty="0" smtClean="0">
                <a:solidFill>
                  <a:schemeClr val="bg1"/>
                </a:solidFill>
              </a:rPr>
              <a:t>The </a:t>
            </a:r>
            <a:r>
              <a:rPr lang="en-US" dirty="0" smtClean="0">
                <a:solidFill>
                  <a:srgbClr val="FF0000"/>
                </a:solidFill>
              </a:rPr>
              <a:t>Weakest</a:t>
            </a:r>
            <a:r>
              <a:rPr lang="en-US" dirty="0" smtClean="0">
                <a:solidFill>
                  <a:schemeClr val="bg1"/>
                </a:solidFill>
              </a:rPr>
              <a:t> Link…</a:t>
            </a:r>
            <a:endParaRPr lang="en-US" dirty="0">
              <a:solidFill>
                <a:schemeClr val="bg1"/>
              </a:solidFill>
            </a:endParaRPr>
          </a:p>
        </p:txBody>
      </p:sp>
    </p:spTree>
    <p:extLst>
      <p:ext uri="{BB962C8B-B14F-4D97-AF65-F5344CB8AC3E}">
        <p14:creationId xmlns:p14="http://schemas.microsoft.com/office/powerpoint/2010/main" val="195130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28" y="10840"/>
            <a:ext cx="10724938" cy="6994525"/>
          </a:xfrm>
          <a:prstGeom prst="rect">
            <a:avLst/>
          </a:prstGeom>
        </p:spPr>
      </p:pic>
      <p:sp>
        <p:nvSpPr>
          <p:cNvPr id="5" name="Rectangle 2"/>
          <p:cNvSpPr>
            <a:spLocks noGrp="1" noChangeArrowheads="1"/>
          </p:cNvSpPr>
          <p:nvPr>
            <p:ph type="title"/>
          </p:nvPr>
        </p:nvSpPr>
        <p:spPr>
          <a:xfrm>
            <a:off x="2790967" y="6124067"/>
            <a:ext cx="8457263" cy="881298"/>
          </a:xfrm>
        </p:spPr>
        <p:txBody>
          <a:bodyPr>
            <a:noAutofit/>
          </a:bodyPr>
          <a:lstStyle/>
          <a:p>
            <a:pPr algn="l"/>
            <a:r>
              <a:rPr lang="en-US" sz="5440" dirty="0">
                <a:solidFill>
                  <a:schemeClr val="tx1"/>
                </a:solidFill>
              </a:rPr>
              <a:t>Ignorance is </a:t>
            </a:r>
            <a:r>
              <a:rPr lang="en-US" sz="5440" dirty="0">
                <a:solidFill>
                  <a:srgbClr val="FF0000"/>
                </a:solidFill>
              </a:rPr>
              <a:t>No</a:t>
            </a:r>
            <a:r>
              <a:rPr lang="en-US" sz="5440" dirty="0">
                <a:solidFill>
                  <a:schemeClr val="bg1"/>
                </a:solidFill>
              </a:rPr>
              <a:t> </a:t>
            </a:r>
            <a:r>
              <a:rPr lang="en-US" sz="5440" dirty="0">
                <a:solidFill>
                  <a:schemeClr val="tx1"/>
                </a:solidFill>
              </a:rPr>
              <a:t>Excuse</a:t>
            </a:r>
            <a:r>
              <a:rPr lang="en-US" sz="5440" dirty="0">
                <a:solidFill>
                  <a:schemeClr val="bg1"/>
                </a:solidFill>
              </a:rPr>
              <a:t>!</a:t>
            </a:r>
          </a:p>
        </p:txBody>
      </p:sp>
    </p:spTree>
    <p:extLst>
      <p:ext uri="{BB962C8B-B14F-4D97-AF65-F5344CB8AC3E}">
        <p14:creationId xmlns:p14="http://schemas.microsoft.com/office/powerpoint/2010/main" val="142797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511" y="1"/>
            <a:ext cx="10518082" cy="6994525"/>
          </a:xfrm>
          <a:prstGeom prst="rect">
            <a:avLst/>
          </a:prstGeom>
        </p:spPr>
      </p:pic>
      <p:sp>
        <p:nvSpPr>
          <p:cNvPr id="5" name="Rectangle 2"/>
          <p:cNvSpPr>
            <a:spLocks noGrp="1" noChangeArrowheads="1"/>
          </p:cNvSpPr>
          <p:nvPr>
            <p:ph type="title"/>
          </p:nvPr>
        </p:nvSpPr>
        <p:spPr>
          <a:xfrm>
            <a:off x="458681" y="2909730"/>
            <a:ext cx="6756617" cy="881298"/>
          </a:xfrm>
        </p:spPr>
        <p:txBody>
          <a:bodyPr>
            <a:noAutofit/>
          </a:bodyPr>
          <a:lstStyle/>
          <a:p>
            <a:pPr algn="l"/>
            <a:r>
              <a:rPr lang="en-US" sz="5440" dirty="0">
                <a:solidFill>
                  <a:schemeClr val="tx1"/>
                </a:solidFill>
              </a:rPr>
              <a:t>The</a:t>
            </a:r>
            <a:r>
              <a:rPr lang="en-US" sz="5440" dirty="0">
                <a:solidFill>
                  <a:schemeClr val="bg1"/>
                </a:solidFill>
              </a:rPr>
              <a:t> </a:t>
            </a:r>
            <a:r>
              <a:rPr lang="en-US" sz="5440" dirty="0">
                <a:solidFill>
                  <a:srgbClr val="FF0000"/>
                </a:solidFill>
              </a:rPr>
              <a:t>Fear</a:t>
            </a:r>
            <a:r>
              <a:rPr lang="en-US" sz="5440" dirty="0">
                <a:solidFill>
                  <a:schemeClr val="bg1"/>
                </a:solidFill>
              </a:rPr>
              <a:t> </a:t>
            </a:r>
            <a:r>
              <a:rPr lang="en-US" sz="5440" dirty="0">
                <a:solidFill>
                  <a:schemeClr val="tx1"/>
                </a:solidFill>
              </a:rPr>
              <a:t>Factor</a:t>
            </a:r>
            <a:r>
              <a:rPr lang="en-US" sz="5440" dirty="0">
                <a:solidFill>
                  <a:schemeClr val="bg1"/>
                </a:solidFill>
              </a:rPr>
              <a:t>…</a:t>
            </a:r>
          </a:p>
        </p:txBody>
      </p:sp>
    </p:spTree>
    <p:extLst>
      <p:ext uri="{BB962C8B-B14F-4D97-AF65-F5344CB8AC3E}">
        <p14:creationId xmlns:p14="http://schemas.microsoft.com/office/powerpoint/2010/main" val="333662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40840" y="2713886"/>
            <a:ext cx="3996960" cy="2056362"/>
          </a:xfrm>
        </p:spPr>
        <p:txBody>
          <a:bodyPr>
            <a:noAutofit/>
          </a:bodyPr>
          <a:lstStyle/>
          <a:p>
            <a:pPr algn="l"/>
            <a:r>
              <a:rPr lang="en-US" sz="5440" dirty="0" smtClean="0">
                <a:solidFill>
                  <a:schemeClr val="tx1"/>
                </a:solidFill>
              </a:rPr>
              <a:t>Don’t </a:t>
            </a:r>
            <a:r>
              <a:rPr lang="en-US" sz="5440" smtClean="0">
                <a:solidFill>
                  <a:schemeClr val="tx1"/>
                </a:solidFill>
              </a:rPr>
              <a:t>be too </a:t>
            </a:r>
            <a:r>
              <a:rPr lang="en-US" sz="5440" smtClean="0">
                <a:solidFill>
                  <a:srgbClr val="FF0000"/>
                </a:solidFill>
              </a:rPr>
              <a:t>Social</a:t>
            </a:r>
            <a:r>
              <a:rPr lang="en-US" sz="5440" dirty="0">
                <a:solidFill>
                  <a:srgbClr val="FF0000"/>
                </a:solidFill>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740" y="-1"/>
            <a:ext cx="7833868" cy="6994525"/>
          </a:xfrm>
          <a:prstGeom prst="rect">
            <a:avLst/>
          </a:prstGeom>
        </p:spPr>
      </p:pic>
    </p:spTree>
    <p:extLst>
      <p:ext uri="{BB962C8B-B14F-4D97-AF65-F5344CB8AC3E}">
        <p14:creationId xmlns:p14="http://schemas.microsoft.com/office/powerpoint/2010/main" val="234619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3" y="-27930"/>
            <a:ext cx="12434711" cy="7050383"/>
          </a:xfrm>
          <a:prstGeom prst="rect">
            <a:avLst/>
          </a:prstGeom>
        </p:spPr>
      </p:pic>
      <p:sp>
        <p:nvSpPr>
          <p:cNvPr id="5" name="Rectangle 2"/>
          <p:cNvSpPr>
            <a:spLocks noGrp="1" noChangeArrowheads="1"/>
          </p:cNvSpPr>
          <p:nvPr>
            <p:ph type="title"/>
          </p:nvPr>
        </p:nvSpPr>
        <p:spPr>
          <a:xfrm>
            <a:off x="147074" y="167914"/>
            <a:ext cx="7344149" cy="881298"/>
          </a:xfrm>
        </p:spPr>
        <p:txBody>
          <a:bodyPr>
            <a:noAutofit/>
          </a:bodyPr>
          <a:lstStyle/>
          <a:p>
            <a:pPr algn="l"/>
            <a:r>
              <a:rPr lang="en-US" sz="5440" dirty="0">
                <a:solidFill>
                  <a:schemeClr val="tx1"/>
                </a:solidFill>
              </a:rPr>
              <a:t>The One Rotten Apple!</a:t>
            </a:r>
          </a:p>
        </p:txBody>
      </p:sp>
    </p:spTree>
    <p:extLst>
      <p:ext uri="{BB962C8B-B14F-4D97-AF65-F5344CB8AC3E}">
        <p14:creationId xmlns:p14="http://schemas.microsoft.com/office/powerpoint/2010/main" val="45918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463" y="0"/>
            <a:ext cx="5181130" cy="6994525"/>
          </a:xfrm>
          <a:prstGeom prst="rect">
            <a:avLst/>
          </a:prstGeom>
        </p:spPr>
      </p:pic>
      <p:sp>
        <p:nvSpPr>
          <p:cNvPr id="2" name="Title 1"/>
          <p:cNvSpPr>
            <a:spLocks noGrp="1"/>
          </p:cNvSpPr>
          <p:nvPr>
            <p:ph type="title"/>
          </p:nvPr>
        </p:nvSpPr>
        <p:spPr>
          <a:xfrm>
            <a:off x="230076" y="96923"/>
            <a:ext cx="11191240" cy="881298"/>
          </a:xfrm>
        </p:spPr>
        <p:txBody>
          <a:bodyPr>
            <a:normAutofit/>
          </a:bodyPr>
          <a:lstStyle/>
          <a:p>
            <a:pPr algn="l"/>
            <a:r>
              <a:rPr lang="en-GB" sz="4352" dirty="0">
                <a:solidFill>
                  <a:schemeClr val="tx1"/>
                </a:solidFill>
              </a:rPr>
              <a:t>Mitigation</a:t>
            </a:r>
          </a:p>
        </p:txBody>
      </p:sp>
      <p:sp>
        <p:nvSpPr>
          <p:cNvPr id="5" name="Content Placeholder 4"/>
          <p:cNvSpPr>
            <a:spLocks noGrp="1"/>
          </p:cNvSpPr>
          <p:nvPr>
            <p:ph idx="4294967295"/>
          </p:nvPr>
        </p:nvSpPr>
        <p:spPr>
          <a:xfrm>
            <a:off x="230077" y="1255838"/>
            <a:ext cx="6773810" cy="5777397"/>
          </a:xfrm>
          <a:prstGeom prst="rect">
            <a:avLst/>
          </a:prstGeom>
        </p:spPr>
        <p:txBody>
          <a:bodyPr>
            <a:noAutofit/>
          </a:bodyPr>
          <a:lstStyle/>
          <a:p>
            <a:r>
              <a:rPr lang="en-GB" sz="3200" dirty="0">
                <a:solidFill>
                  <a:schemeClr val="tx1"/>
                </a:solidFill>
              </a:rPr>
              <a:t>Develop sound HR &amp; Security Policies that include:</a:t>
            </a:r>
          </a:p>
          <a:p>
            <a:r>
              <a:rPr lang="en-GB" sz="3200" dirty="0">
                <a:solidFill>
                  <a:schemeClr val="tx1"/>
                </a:solidFill>
              </a:rPr>
              <a:t>Full &amp; On-Going Background Checks</a:t>
            </a:r>
          </a:p>
          <a:p>
            <a:r>
              <a:rPr lang="en-GB" sz="3200" dirty="0">
                <a:solidFill>
                  <a:schemeClr val="tx1"/>
                </a:solidFill>
              </a:rPr>
              <a:t>Social Network Checks</a:t>
            </a:r>
          </a:p>
          <a:p>
            <a:r>
              <a:rPr lang="en-GB" sz="3200" dirty="0">
                <a:solidFill>
                  <a:schemeClr val="tx1"/>
                </a:solidFill>
              </a:rPr>
              <a:t>Resume &amp; Reference Checking</a:t>
            </a:r>
          </a:p>
          <a:p>
            <a:r>
              <a:rPr lang="en-GB" sz="3200" dirty="0">
                <a:solidFill>
                  <a:schemeClr val="tx1"/>
                </a:solidFill>
              </a:rPr>
              <a:t>Implement an On-going Employee development Programme</a:t>
            </a:r>
          </a:p>
          <a:p>
            <a:r>
              <a:rPr lang="en-GB" sz="3200" dirty="0">
                <a:solidFill>
                  <a:schemeClr val="tx1"/>
                </a:solidFill>
              </a:rPr>
              <a:t>Action on Internal Review Processes</a:t>
            </a:r>
          </a:p>
          <a:p>
            <a:r>
              <a:rPr lang="en-GB" sz="3200" dirty="0">
                <a:solidFill>
                  <a:schemeClr val="tx1"/>
                </a:solidFill>
              </a:rPr>
              <a:t>If Problems Occur have steps in place to deal with offenders </a:t>
            </a:r>
          </a:p>
          <a:p>
            <a:endParaRPr lang="en-GB" sz="3200" dirty="0">
              <a:solidFill>
                <a:schemeClr val="tx1"/>
              </a:solidFill>
            </a:endParaRPr>
          </a:p>
        </p:txBody>
      </p:sp>
    </p:spTree>
    <p:extLst>
      <p:ext uri="{BB962C8B-B14F-4D97-AF65-F5344CB8AC3E}">
        <p14:creationId xmlns:p14="http://schemas.microsoft.com/office/powerpoint/2010/main" val="105947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60"/>
          <a:stretch/>
        </p:blipFill>
        <p:spPr>
          <a:xfrm>
            <a:off x="4933850" y="1049210"/>
            <a:ext cx="7293012" cy="5189867"/>
          </a:xfrm>
          <a:prstGeom prst="rect">
            <a:avLst/>
          </a:prstGeom>
        </p:spPr>
      </p:pic>
      <p:sp>
        <p:nvSpPr>
          <p:cNvPr id="11267" name="Rectangle 3"/>
          <p:cNvSpPr>
            <a:spLocks noGrp="1" noChangeArrowheads="1"/>
          </p:cNvSpPr>
          <p:nvPr>
            <p:ph type="title"/>
          </p:nvPr>
        </p:nvSpPr>
        <p:spPr>
          <a:xfrm>
            <a:off x="342918" y="2345505"/>
            <a:ext cx="4590932" cy="3102795"/>
          </a:xfrm>
          <a:ln/>
        </p:spPr>
        <p:txBody>
          <a:bodyPr>
            <a:normAutofit fontScale="90000"/>
          </a:bodyPr>
          <a:lstStyle/>
          <a:p>
            <a:pPr algn="l"/>
            <a:r>
              <a:rPr lang="en-US" sz="3808" dirty="0">
                <a:solidFill>
                  <a:schemeClr val="tx1"/>
                </a:solidFill>
              </a:rPr>
              <a:t>This poster reduced theft in Newcastle by Two Thirds in Twelve Months</a:t>
            </a:r>
            <a:r>
              <a:rPr lang="en-US" sz="3808" dirty="0" smtClean="0">
                <a:solidFill>
                  <a:schemeClr val="tx1"/>
                </a:solidFill>
              </a:rPr>
              <a:t>…</a:t>
            </a:r>
            <a:br>
              <a:rPr lang="en-US" sz="3808" dirty="0" smtClean="0">
                <a:solidFill>
                  <a:schemeClr val="tx1"/>
                </a:solidFill>
              </a:rPr>
            </a:br>
            <a:r>
              <a:rPr lang="en-US" sz="3808" dirty="0">
                <a:solidFill>
                  <a:schemeClr val="tx1"/>
                </a:solidFill>
              </a:rPr>
              <a:t/>
            </a:r>
            <a:br>
              <a:rPr lang="en-US" sz="3808" dirty="0">
                <a:solidFill>
                  <a:schemeClr val="tx1"/>
                </a:solidFill>
              </a:rPr>
            </a:br>
            <a:r>
              <a:rPr lang="en-US" sz="3808" dirty="0" smtClean="0">
                <a:solidFill>
                  <a:schemeClr val="tx1"/>
                </a:solidFill>
              </a:rPr>
              <a:t>Deterrent's Work!</a:t>
            </a:r>
            <a:endParaRPr lang="en-US" sz="3264" dirty="0">
              <a:solidFill>
                <a:schemeClr val="tx1"/>
              </a:solidFill>
            </a:endParaRPr>
          </a:p>
        </p:txBody>
      </p:sp>
      <p:sp>
        <p:nvSpPr>
          <p:cNvPr id="11268" name="Rectangle 4"/>
          <p:cNvSpPr>
            <a:spLocks noGrp="1" noChangeArrowheads="1"/>
          </p:cNvSpPr>
          <p:nvPr>
            <p:ph idx="4294967295"/>
          </p:nvPr>
        </p:nvSpPr>
        <p:spPr>
          <a:xfrm>
            <a:off x="0" y="58336"/>
            <a:ext cx="11401076" cy="685454"/>
          </a:xfrm>
          <a:prstGeom prst="rect">
            <a:avLst/>
          </a:prstGeom>
          <a:ln/>
        </p:spPr>
        <p:txBody>
          <a:bodyPr>
            <a:noAutofit/>
          </a:bodyPr>
          <a:lstStyle/>
          <a:p>
            <a:pPr marL="0" indent="0">
              <a:spcBef>
                <a:spcPct val="0"/>
              </a:spcBef>
              <a:buNone/>
            </a:pPr>
            <a:r>
              <a:rPr lang="en-US" sz="5440" dirty="0">
                <a:solidFill>
                  <a:schemeClr val="tx1"/>
                </a:solidFill>
              </a:rPr>
              <a:t>A Final Thought!</a:t>
            </a:r>
          </a:p>
        </p:txBody>
      </p:sp>
    </p:spTree>
    <p:extLst>
      <p:ext uri="{BB962C8B-B14F-4D97-AF65-F5344CB8AC3E}">
        <p14:creationId xmlns:p14="http://schemas.microsoft.com/office/powerpoint/2010/main" val="11780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93689"/>
            <a:ext cx="8333725" cy="942879"/>
          </a:xfrm>
        </p:spPr>
        <p:txBody>
          <a:bodyPr>
            <a:normAutofit/>
          </a:bodyPr>
          <a:lstStyle/>
          <a:p>
            <a:r>
              <a:rPr lang="en-GB" sz="4352" dirty="0">
                <a:solidFill>
                  <a:schemeClr val="tx1"/>
                </a:solidFill>
              </a:rPr>
              <a:t>An Ideal Attack Platform</a:t>
            </a:r>
          </a:p>
        </p:txBody>
      </p:sp>
      <p:sp>
        <p:nvSpPr>
          <p:cNvPr id="5" name="Content Placeholder 4"/>
          <p:cNvSpPr>
            <a:spLocks noGrp="1"/>
          </p:cNvSpPr>
          <p:nvPr>
            <p:ph idx="4294967295"/>
          </p:nvPr>
        </p:nvSpPr>
        <p:spPr>
          <a:xfrm>
            <a:off x="244996" y="1245056"/>
            <a:ext cx="5483631" cy="5581553"/>
          </a:xfrm>
          <a:prstGeom prst="rect">
            <a:avLst/>
          </a:prstGeom>
        </p:spPr>
        <p:txBody>
          <a:bodyPr>
            <a:normAutofit fontScale="85000" lnSpcReduction="10000"/>
          </a:bodyPr>
          <a:lstStyle/>
          <a:p>
            <a:r>
              <a:rPr lang="en-GB" sz="3808" dirty="0">
                <a:solidFill>
                  <a:schemeClr val="tx1"/>
                </a:solidFill>
              </a:rPr>
              <a:t>Fully Automated Delivery</a:t>
            </a:r>
          </a:p>
          <a:p>
            <a:r>
              <a:rPr lang="en-GB" sz="3808" dirty="0">
                <a:solidFill>
                  <a:schemeClr val="tx1"/>
                </a:solidFill>
              </a:rPr>
              <a:t>Spam forwarding (75% of all spam?)</a:t>
            </a:r>
          </a:p>
          <a:p>
            <a:r>
              <a:rPr lang="en-GB" sz="3808" dirty="0">
                <a:solidFill>
                  <a:schemeClr val="tx1"/>
                </a:solidFill>
              </a:rPr>
              <a:t>Click fraud (Drive by Attack)</a:t>
            </a:r>
          </a:p>
          <a:p>
            <a:r>
              <a:rPr lang="en-GB" sz="3808" dirty="0">
                <a:solidFill>
                  <a:schemeClr val="tx1"/>
                </a:solidFill>
              </a:rPr>
              <a:t>Key logging</a:t>
            </a:r>
          </a:p>
          <a:p>
            <a:r>
              <a:rPr lang="en-GB" sz="3808" dirty="0">
                <a:solidFill>
                  <a:schemeClr val="tx1"/>
                </a:solidFill>
              </a:rPr>
              <a:t>Distributed denial of service attacks (</a:t>
            </a:r>
            <a:r>
              <a:rPr lang="en-GB" sz="3808" dirty="0" err="1">
                <a:solidFill>
                  <a:schemeClr val="tx1"/>
                </a:solidFill>
              </a:rPr>
              <a:t>DDos</a:t>
            </a:r>
            <a:r>
              <a:rPr lang="en-GB" sz="3808" dirty="0">
                <a:solidFill>
                  <a:schemeClr val="tx1"/>
                </a:solidFill>
              </a:rPr>
              <a:t>)</a:t>
            </a:r>
          </a:p>
          <a:p>
            <a:r>
              <a:rPr lang="en-GB" sz="3808" dirty="0">
                <a:solidFill>
                  <a:schemeClr val="tx1"/>
                </a:solidFill>
              </a:rPr>
              <a:t>Growing &amp; Serious problem</a:t>
            </a:r>
          </a:p>
          <a:p>
            <a:pPr lvl="1"/>
            <a:r>
              <a:rPr lang="en-GB" sz="3264" dirty="0">
                <a:solidFill>
                  <a:schemeClr val="tx1"/>
                </a:solidFill>
                <a:latin typeface="+mj-lt"/>
              </a:rPr>
              <a:t>For Governments,  banks, online merchants</a:t>
            </a:r>
          </a:p>
          <a:p>
            <a:pPr lvl="1"/>
            <a:r>
              <a:rPr lang="en-GB" sz="3264" dirty="0" err="1">
                <a:solidFill>
                  <a:schemeClr val="tx1"/>
                </a:solidFill>
                <a:latin typeface="+mj-lt"/>
              </a:rPr>
              <a:t>Vint</a:t>
            </a:r>
            <a:r>
              <a:rPr lang="en-GB" sz="3264" dirty="0">
                <a:solidFill>
                  <a:schemeClr val="tx1"/>
                </a:solidFill>
                <a:latin typeface="+mj-lt"/>
              </a:rPr>
              <a:t> Cerf: ¼ of hosts connected to Internet</a:t>
            </a:r>
          </a:p>
          <a:p>
            <a:endParaRPr lang="en-GB" sz="3808" dirty="0">
              <a:solidFill>
                <a:schemeClr val="tx1"/>
              </a:solidFill>
            </a:endParaRPr>
          </a:p>
          <a:p>
            <a:endParaRPr lang="en-GB" sz="3808" dirty="0">
              <a:solidFill>
                <a:schemeClr val="tx1"/>
              </a:solidFill>
            </a:endParaRPr>
          </a:p>
          <a:p>
            <a:endParaRPr lang="en-GB" sz="3808" dirty="0">
              <a:solidFill>
                <a:schemeClr val="tx1"/>
              </a:solidFil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03096" y="-1"/>
            <a:ext cx="6267007" cy="6994525"/>
          </a:xfrm>
          <a:prstGeom prst="rect">
            <a:avLst/>
          </a:prstGeom>
        </p:spPr>
      </p:pic>
    </p:spTree>
    <p:extLst>
      <p:ext uri="{BB962C8B-B14F-4D97-AF65-F5344CB8AC3E}">
        <p14:creationId xmlns:p14="http://schemas.microsoft.com/office/powerpoint/2010/main" val="209664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4"/>
          <p:cNvSpPr>
            <a:spLocks noGrp="1" noChangeArrowheads="1"/>
          </p:cNvSpPr>
          <p:nvPr>
            <p:ph type="body" idx="4294967295"/>
          </p:nvPr>
        </p:nvSpPr>
        <p:spPr>
          <a:xfrm>
            <a:off x="244996" y="956693"/>
            <a:ext cx="8715057" cy="5552876"/>
          </a:xfrm>
          <a:prstGeom prst="rect">
            <a:avLst/>
          </a:prstGeom>
          <a:ln/>
        </p:spPr>
        <p:txBody>
          <a:bodyPr>
            <a:noAutofit/>
          </a:bodyPr>
          <a:lstStyle/>
          <a:p>
            <a:pPr>
              <a:spcBef>
                <a:spcPct val="0"/>
              </a:spcBef>
            </a:pPr>
            <a:r>
              <a:rPr lang="en-GB" sz="3600" dirty="0">
                <a:solidFill>
                  <a:schemeClr val="tx1"/>
                </a:solidFill>
              </a:rPr>
              <a:t>The Security Top 10 Nightmares 2013</a:t>
            </a:r>
          </a:p>
          <a:p>
            <a:pPr marL="1243493" lvl="1" indent="-621746">
              <a:spcBef>
                <a:spcPct val="0"/>
              </a:spcBef>
              <a:buFont typeface="+mj-lt"/>
              <a:buAutoNum type="arabicPeriod"/>
            </a:pPr>
            <a:r>
              <a:rPr lang="en-GB" sz="2800" dirty="0">
                <a:solidFill>
                  <a:schemeClr val="tx1"/>
                </a:solidFill>
                <a:latin typeface="+mj-lt"/>
              </a:rPr>
              <a:t>People – Still the Weakest Link!</a:t>
            </a:r>
          </a:p>
          <a:p>
            <a:pPr marL="1243493" lvl="1" indent="-621746">
              <a:spcBef>
                <a:spcPct val="0"/>
              </a:spcBef>
              <a:buFont typeface="+mj-lt"/>
              <a:buAutoNum type="arabicPeriod"/>
            </a:pPr>
            <a:r>
              <a:rPr lang="en-GB" sz="2800" dirty="0">
                <a:solidFill>
                  <a:schemeClr val="tx1"/>
                </a:solidFill>
                <a:latin typeface="+mj-lt"/>
              </a:rPr>
              <a:t>The Rise &amp; Rise of the Dark web</a:t>
            </a:r>
          </a:p>
          <a:p>
            <a:pPr marL="1243493" lvl="1" indent="-621746">
              <a:spcBef>
                <a:spcPct val="0"/>
              </a:spcBef>
              <a:buFont typeface="+mj-lt"/>
              <a:buAutoNum type="arabicPeriod"/>
            </a:pPr>
            <a:r>
              <a:rPr lang="en-GB" sz="2800" dirty="0">
                <a:solidFill>
                  <a:schemeClr val="tx1"/>
                </a:solidFill>
                <a:latin typeface="+mj-lt"/>
              </a:rPr>
              <a:t>Attack of the Phones</a:t>
            </a:r>
          </a:p>
          <a:p>
            <a:pPr marL="1243493" lvl="1" indent="-621746">
              <a:spcBef>
                <a:spcPct val="0"/>
              </a:spcBef>
              <a:buFont typeface="+mj-lt"/>
              <a:buAutoNum type="arabicPeriod"/>
            </a:pPr>
            <a:r>
              <a:rPr lang="en-GB" sz="2800" dirty="0">
                <a:solidFill>
                  <a:schemeClr val="tx1"/>
                </a:solidFill>
                <a:latin typeface="+mj-lt"/>
              </a:rPr>
              <a:t>This time it’s Cyber-war!</a:t>
            </a:r>
          </a:p>
          <a:p>
            <a:pPr marL="1243493" lvl="1" indent="-621746">
              <a:spcBef>
                <a:spcPct val="0"/>
              </a:spcBef>
              <a:buFont typeface="+mj-lt"/>
              <a:buAutoNum type="arabicPeriod"/>
            </a:pPr>
            <a:r>
              <a:rPr lang="en-GB" sz="2800" dirty="0">
                <a:solidFill>
                  <a:schemeClr val="tx1"/>
                </a:solidFill>
                <a:latin typeface="+mj-lt"/>
              </a:rPr>
              <a:t>Traditional Cybercrime </a:t>
            </a:r>
            <a:r>
              <a:rPr lang="en-GB" sz="2800" dirty="0" err="1">
                <a:solidFill>
                  <a:schemeClr val="tx1"/>
                </a:solidFill>
                <a:latin typeface="+mj-lt"/>
              </a:rPr>
              <a:t>Vs</a:t>
            </a:r>
            <a:r>
              <a:rPr lang="en-GB" sz="2800" dirty="0">
                <a:solidFill>
                  <a:schemeClr val="tx1"/>
                </a:solidFill>
                <a:latin typeface="+mj-lt"/>
              </a:rPr>
              <a:t> State Sponsored Cybercrime</a:t>
            </a:r>
          </a:p>
          <a:p>
            <a:pPr marL="1243493" lvl="1" indent="-621746">
              <a:spcBef>
                <a:spcPct val="0"/>
              </a:spcBef>
              <a:buFont typeface="+mj-lt"/>
              <a:buAutoNum type="arabicPeriod"/>
            </a:pPr>
            <a:r>
              <a:rPr lang="en-GB" sz="2800" dirty="0">
                <a:solidFill>
                  <a:schemeClr val="tx1"/>
                </a:solidFill>
                <a:latin typeface="+mj-lt"/>
              </a:rPr>
              <a:t>The Failure of Trust</a:t>
            </a:r>
          </a:p>
          <a:p>
            <a:pPr marL="1243493" lvl="1" indent="-621746">
              <a:spcBef>
                <a:spcPct val="0"/>
              </a:spcBef>
              <a:buFont typeface="+mj-lt"/>
              <a:buAutoNum type="arabicPeriod"/>
            </a:pPr>
            <a:r>
              <a:rPr lang="en-GB" sz="2800" dirty="0">
                <a:solidFill>
                  <a:schemeClr val="tx1"/>
                </a:solidFill>
                <a:latin typeface="+mj-lt"/>
              </a:rPr>
              <a:t>The Rise of the Hactivist!</a:t>
            </a:r>
          </a:p>
          <a:p>
            <a:pPr marL="1243493" lvl="1" indent="-621746">
              <a:spcBef>
                <a:spcPct val="0"/>
              </a:spcBef>
              <a:buFont typeface="+mj-lt"/>
              <a:buAutoNum type="arabicPeriod"/>
            </a:pPr>
            <a:r>
              <a:rPr lang="en-GB" sz="2800" dirty="0">
                <a:solidFill>
                  <a:schemeClr val="tx1"/>
                </a:solidFill>
                <a:latin typeface="+mj-lt"/>
              </a:rPr>
              <a:t>How Safe is Your Cloud?</a:t>
            </a:r>
          </a:p>
          <a:p>
            <a:pPr marL="1243493" lvl="1" indent="-621746">
              <a:spcBef>
                <a:spcPct val="0"/>
              </a:spcBef>
              <a:buFont typeface="+mj-lt"/>
              <a:buAutoNum type="arabicPeriod"/>
            </a:pPr>
            <a:r>
              <a:rPr lang="en-GB" sz="2800" dirty="0">
                <a:solidFill>
                  <a:schemeClr val="tx1"/>
                </a:solidFill>
                <a:latin typeface="+mj-lt"/>
              </a:rPr>
              <a:t>Distributed Denial Of Service Attacks</a:t>
            </a:r>
          </a:p>
          <a:p>
            <a:pPr marL="1243493" lvl="1" indent="-621746">
              <a:spcBef>
                <a:spcPct val="0"/>
              </a:spcBef>
              <a:buFont typeface="+mj-lt"/>
              <a:buAutoNum type="arabicPeriod"/>
            </a:pPr>
            <a:r>
              <a:rPr lang="en-GB" sz="2800" dirty="0">
                <a:solidFill>
                  <a:schemeClr val="tx1"/>
                </a:solidFill>
                <a:latin typeface="+mj-lt"/>
              </a:rPr>
              <a:t>Botnet &amp; Zombie Networks</a:t>
            </a:r>
          </a:p>
          <a:p>
            <a:pPr>
              <a:spcBef>
                <a:spcPct val="0"/>
              </a:spcBef>
            </a:pPr>
            <a:r>
              <a:rPr lang="en-GB" sz="3600" dirty="0">
                <a:solidFill>
                  <a:schemeClr val="tx1"/>
                </a:solidFill>
              </a:rPr>
              <a:t>Review</a:t>
            </a:r>
          </a:p>
          <a:p>
            <a:pPr>
              <a:spcBef>
                <a:spcPct val="0"/>
              </a:spcBef>
            </a:pPr>
            <a:endParaRPr lang="en-GB" sz="3600" dirty="0">
              <a:solidFill>
                <a:schemeClr val="tx1"/>
              </a:solidFill>
            </a:endParaRPr>
          </a:p>
        </p:txBody>
      </p:sp>
      <p:sp>
        <p:nvSpPr>
          <p:cNvPr id="10243" name="Rectangle 3"/>
          <p:cNvSpPr>
            <a:spLocks noGrp="1" noChangeArrowheads="1"/>
          </p:cNvSpPr>
          <p:nvPr>
            <p:ph type="title" idx="4294967295"/>
          </p:nvPr>
        </p:nvSpPr>
        <p:spPr>
          <a:xfrm>
            <a:off x="244996" y="167914"/>
            <a:ext cx="11390390" cy="783376"/>
          </a:xfrm>
          <a:prstGeom prst="rect">
            <a:avLst/>
          </a:prstGeom>
          <a:ln/>
        </p:spPr>
        <p:txBody>
          <a:bodyPr>
            <a:noAutofit/>
          </a:bodyPr>
          <a:lstStyle/>
          <a:p>
            <a:pPr algn="l"/>
            <a:r>
              <a:rPr lang="en-US" sz="4352" dirty="0" smtClean="0">
                <a:solidFill>
                  <a:schemeClr val="tx1"/>
                </a:solidFill>
              </a:rPr>
              <a:t>So There you </a:t>
            </a:r>
            <a:r>
              <a:rPr lang="en-US" sz="4352" dirty="0">
                <a:solidFill>
                  <a:schemeClr val="tx1"/>
                </a:solidFill>
              </a:rPr>
              <a:t>H</a:t>
            </a:r>
            <a:r>
              <a:rPr lang="en-US" sz="4352" dirty="0" smtClean="0">
                <a:solidFill>
                  <a:schemeClr val="tx1"/>
                </a:solidFill>
              </a:rPr>
              <a:t>ave it!</a:t>
            </a:r>
            <a:endParaRPr lang="en-US" sz="3264"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643" y="-37162"/>
            <a:ext cx="4709950" cy="6994525"/>
          </a:xfrm>
          <a:prstGeom prst="rect">
            <a:avLst/>
          </a:prstGeom>
        </p:spPr>
      </p:pic>
    </p:spTree>
    <p:extLst>
      <p:ext uri="{BB962C8B-B14F-4D97-AF65-F5344CB8AC3E}">
        <p14:creationId xmlns:p14="http://schemas.microsoft.com/office/powerpoint/2010/main" val="261773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19"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3687163"/>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ATC-B306 - </a:t>
            </a:r>
            <a:r>
              <a:rPr lang="en-GB" sz="3200" dirty="0">
                <a:gradFill>
                  <a:gsLst>
                    <a:gs pos="1250">
                      <a:schemeClr val="tx1"/>
                    </a:gs>
                    <a:gs pos="100000">
                      <a:schemeClr val="tx1"/>
                    </a:gs>
                  </a:gsLst>
                  <a:lin ang="5400000" scaled="0"/>
                </a:gradFill>
                <a:latin typeface="+mj-lt"/>
              </a:rPr>
              <a:t>Cybercrime: The 2013 Ultimate Survival </a:t>
            </a:r>
            <a:r>
              <a:rPr lang="en-GB" sz="3200" dirty="0" smtClean="0">
                <a:gradFill>
                  <a:gsLst>
                    <a:gs pos="1250">
                      <a:schemeClr val="tx1"/>
                    </a:gs>
                    <a:gs pos="100000">
                      <a:schemeClr val="tx1"/>
                    </a:gs>
                  </a:gsLst>
                  <a:lin ang="5400000" scaled="0"/>
                </a:gradFill>
                <a:latin typeface="+mj-lt"/>
              </a:rPr>
              <a:t>Guide</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ATC-B312 – Security Panel Discussion</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ATC-B202 – A Journey to the Dark Side of Social Networking!</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ATC-B314 - </a:t>
            </a:r>
            <a:r>
              <a:rPr lang="en-GB" sz="3200" dirty="0">
                <a:gradFill>
                  <a:gsLst>
                    <a:gs pos="1250">
                      <a:schemeClr val="tx1"/>
                    </a:gs>
                    <a:gs pos="100000">
                      <a:schemeClr val="tx1"/>
                    </a:gs>
                  </a:gsLst>
                  <a:lin ang="5400000" scaled="0"/>
                </a:gradFill>
                <a:latin typeface="+mj-lt"/>
              </a:rPr>
              <a:t>The Inside Man: Surviving the Ultimate Cyber Threat </a:t>
            </a:r>
            <a:endParaRPr lang="en-GB" sz="3200" dirty="0" smtClean="0">
              <a:gradFill>
                <a:gsLst>
                  <a:gs pos="1250">
                    <a:schemeClr val="tx1"/>
                  </a:gs>
                  <a:gs pos="100000">
                    <a:schemeClr val="tx1"/>
                  </a:gs>
                </a:gsLst>
                <a:lin ang="5400000" scaled="0"/>
              </a:gradFill>
              <a:latin typeface="+mj-lt"/>
            </a:endParaRP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ATC-B201 - </a:t>
            </a:r>
            <a:r>
              <a:rPr lang="en-GB" sz="3200" dirty="0">
                <a:gradFill>
                  <a:gsLst>
                    <a:gs pos="1250">
                      <a:schemeClr val="tx1"/>
                    </a:gs>
                    <a:gs pos="100000">
                      <a:schemeClr val="tx1"/>
                    </a:gs>
                  </a:gsLst>
                  <a:lin ang="5400000" scaled="0"/>
                </a:gradFill>
                <a:latin typeface="+mj-lt"/>
              </a:rPr>
              <a:t>1984: 21st Century Security Surveillance vs. the </a:t>
            </a:r>
            <a:r>
              <a:rPr lang="en-GB" sz="3200" dirty="0" smtClean="0">
                <a:gradFill>
                  <a:gsLst>
                    <a:gs pos="1250">
                      <a:schemeClr val="tx1"/>
                    </a:gs>
                    <a:gs pos="100000">
                      <a:schemeClr val="tx1"/>
                    </a:gs>
                  </a:gsLst>
                  <a:lin ang="5400000" scaled="0"/>
                </a:gradFill>
                <a:latin typeface="+mj-lt"/>
              </a:rPr>
              <a:t>Erosion </a:t>
            </a:r>
            <a:r>
              <a:rPr lang="en-GB" sz="3200" dirty="0">
                <a:gradFill>
                  <a:gsLst>
                    <a:gs pos="1250">
                      <a:schemeClr val="tx1"/>
                    </a:gs>
                    <a:gs pos="100000">
                      <a:schemeClr val="tx1"/>
                    </a:gs>
                  </a:gsLst>
                  <a:lin ang="5400000" scaled="0"/>
                </a:gradFill>
                <a:latin typeface="+mj-lt"/>
              </a:rPr>
              <a:t>of </a:t>
            </a:r>
            <a:r>
              <a:rPr lang="en-GB" sz="3200" dirty="0" smtClean="0">
                <a:gradFill>
                  <a:gsLst>
                    <a:gs pos="1250">
                      <a:schemeClr val="tx1"/>
                    </a:gs>
                    <a:gs pos="100000">
                      <a:schemeClr val="tx1"/>
                    </a:gs>
                  </a:gsLst>
                  <a:lin ang="5400000" scaled="0"/>
                </a:gradFill>
                <a:latin typeface="+mj-lt"/>
              </a:rPr>
              <a:t>Freedom!</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ATC-B213 - </a:t>
            </a:r>
            <a:r>
              <a:rPr lang="en-GB" sz="3200" dirty="0">
                <a:gradFill>
                  <a:gsLst>
                    <a:gs pos="1250">
                      <a:schemeClr val="tx1"/>
                    </a:gs>
                    <a:gs pos="100000">
                      <a:schemeClr val="tx1"/>
                    </a:gs>
                  </a:gsLst>
                  <a:lin ang="5400000" scaled="0"/>
                </a:gradFill>
                <a:latin typeface="+mj-lt"/>
              </a:rPr>
              <a:t>The Cloud: Making the Move to a Hybrid </a:t>
            </a:r>
            <a:r>
              <a:rPr lang="en-GB" sz="3200" dirty="0" smtClean="0">
                <a:gradFill>
                  <a:gsLst>
                    <a:gs pos="1250">
                      <a:schemeClr val="tx1"/>
                    </a:gs>
                    <a:gs pos="100000">
                      <a:schemeClr val="tx1"/>
                    </a:gs>
                  </a:gsLst>
                  <a:lin ang="5400000" scaled="0"/>
                </a:gradFill>
                <a:latin typeface="+mj-lt"/>
              </a:rPr>
              <a:t>World</a:t>
            </a:r>
          </a:p>
        </p:txBody>
      </p:sp>
      <p:sp>
        <p:nvSpPr>
          <p:cNvPr id="12" name="Rectangle 11"/>
          <p:cNvSpPr/>
          <p:nvPr/>
        </p:nvSpPr>
        <p:spPr>
          <a:xfrm>
            <a:off x="371668" y="5264665"/>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At...Trustworthy Computing / Cloud Security Table at the Ask the Experts Session.</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Resource 1</a:t>
            </a:r>
            <a:endParaRPr lang="en-US" sz="3600"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Resource 2</a:t>
            </a:r>
            <a:endParaRPr lang="en-US" sz="3600"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Resource 3</a:t>
            </a:r>
            <a:endParaRPr lang="en-US" sz="3600" dirty="0">
              <a:gradFill>
                <a:gsLst>
                  <a:gs pos="1250">
                    <a:schemeClr val="tx1"/>
                  </a:gs>
                  <a:gs pos="100000">
                    <a:schemeClr val="tx1"/>
                  </a:gs>
                </a:gsLst>
                <a:lin ang="5400000" scaled="0"/>
              </a:gradFill>
              <a:latin typeface="+mj-lt"/>
            </a:endParaRPr>
          </a:p>
        </p:txBody>
      </p:sp>
      <p:sp>
        <p:nvSpPr>
          <p:cNvPr id="10" name="Rectangle 9"/>
          <p:cNvSpPr/>
          <p:nvPr/>
        </p:nvSpPr>
        <p:spPr>
          <a:xfrm>
            <a:off x="371669" y="4130880"/>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Resource 4</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218612" y="116030"/>
            <a:ext cx="2854754" cy="2462213"/>
          </a:xfrm>
          <a:prstGeom prst="rect">
            <a:avLst/>
          </a:prstGeom>
          <a:solidFill>
            <a:schemeClr val="accent6"/>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smtClean="0">
                <a:gradFill>
                  <a:gsLst>
                    <a:gs pos="1250">
                      <a:schemeClr val="tx1"/>
                    </a:gs>
                    <a:gs pos="100000">
                      <a:schemeClr val="tx1"/>
                    </a:gs>
                  </a:gsLst>
                  <a:lin ang="5400000" scaled="0"/>
                </a:gradFill>
              </a:rPr>
              <a:t>Required Slide</a:t>
            </a:r>
          </a:p>
          <a:p>
            <a:pPr defTabSz="914099" fontAlgn="base">
              <a:spcBef>
                <a:spcPct val="0"/>
              </a:spcBef>
              <a:spcAft>
                <a:spcPct val="0"/>
              </a:spcAft>
            </a:pPr>
            <a:r>
              <a:rPr lang="en-US" sz="1200" dirty="0" smtClean="0">
                <a:gradFill>
                  <a:gsLst>
                    <a:gs pos="1250">
                      <a:schemeClr val="tx1"/>
                    </a:gs>
                    <a:gs pos="100000">
                      <a:schemeClr val="tx1"/>
                    </a:gs>
                  </a:gsLst>
                  <a:lin ang="5400000" scaled="0"/>
                </a:gradFill>
              </a:rPr>
              <a:t>*delete this box when your slide is finalized</a:t>
            </a:r>
          </a:p>
          <a:p>
            <a:pPr defTabSz="914099" fontAlgn="base">
              <a:spcBef>
                <a:spcPct val="0"/>
              </a:spcBef>
              <a:spcAft>
                <a:spcPct val="0"/>
              </a:spcAft>
            </a:pPr>
            <a:endParaRPr lang="en-US" dirty="0" smtClean="0">
              <a:gradFill>
                <a:gsLst>
                  <a:gs pos="1250">
                    <a:schemeClr val="tx1"/>
                  </a:gs>
                  <a:gs pos="100000">
                    <a:schemeClr val="tx1"/>
                  </a:gs>
                </a:gsLst>
                <a:lin ang="5400000" scaled="0"/>
              </a:gradFill>
            </a:endParaRPr>
          </a:p>
          <a:p>
            <a:pPr defTabSz="914099" fontAlgn="base">
              <a:spcBef>
                <a:spcPct val="0"/>
              </a:spcBef>
              <a:spcAft>
                <a:spcPct val="0"/>
              </a:spcAft>
            </a:pPr>
            <a:r>
              <a:rPr lang="en-US" dirty="0">
                <a:gradFill>
                  <a:gsLst>
                    <a:gs pos="1250">
                      <a:schemeClr val="tx1"/>
                    </a:gs>
                    <a:gs pos="100000">
                      <a:schemeClr val="tx1"/>
                    </a:gs>
                  </a:gsLst>
                  <a:lin ang="5400000" scaled="0"/>
                </a:gradFill>
              </a:rPr>
              <a:t>Track PMs will supply the content for this slide, which will be inserted during the final scrub. </a:t>
            </a:r>
          </a:p>
        </p:txBody>
      </p:sp>
    </p:spTree>
    <p:extLst>
      <p:ext uri="{BB962C8B-B14F-4D97-AF65-F5344CB8AC3E}">
        <p14:creationId xmlns:p14="http://schemas.microsoft.com/office/powerpoint/2010/main" val="15744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MS tag</a:t>
            </a:r>
            <a:endParaRPr lang="en-US" dirty="0"/>
          </a:p>
        </p:txBody>
      </p:sp>
      <p:pic>
        <p:nvPicPr>
          <p:cNvPr id="4" name="Picture 2" descr="C:\Users\v-jicoop\AppData\Local\Microsoft\Windows\Temporary Internet Files\Content.IE5\BE7UVQL0\PPT_Test_-_BW_20114415486.pn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342453"/>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chemeClr val="tx1"/>
                    </a:gs>
                    <a:gs pos="100000">
                      <a:schemeClr val="tx1"/>
                    </a:gs>
                  </a:gsLst>
                  <a:lin ang="5400000" scaled="0"/>
                </a:gradFill>
              </a:rPr>
              <a:t>Scan the Tag</a:t>
            </a:r>
            <a:r>
              <a:rPr lang="en-US" sz="4400" dirty="0" smtClean="0">
                <a:gradFill>
                  <a:gsLst>
                    <a:gs pos="1250">
                      <a:schemeClr val="tx1"/>
                    </a:gs>
                    <a:gs pos="100000">
                      <a:schemeClr val="tx1"/>
                    </a:gs>
                  </a:gsLst>
                  <a:lin ang="5400000" scaled="0"/>
                </a:gradFill>
              </a:rPr>
              <a:t/>
            </a:r>
            <a:br>
              <a:rPr lang="en-US" sz="4400" dirty="0" smtClean="0">
                <a:gradFill>
                  <a:gsLst>
                    <a:gs pos="1250">
                      <a:schemeClr val="tx1"/>
                    </a:gs>
                    <a:gs pos="100000">
                      <a:schemeClr val="tx1"/>
                    </a:gs>
                  </a:gsLst>
                  <a:lin ang="5400000" scaled="0"/>
                </a:gradFill>
              </a:rPr>
            </a:br>
            <a:r>
              <a:rPr lang="en-US" sz="4400" dirty="0" smtClean="0">
                <a:gradFill>
                  <a:gsLst>
                    <a:gs pos="1250">
                      <a:schemeClr val="tx1"/>
                    </a:gs>
                    <a:gs pos="100000">
                      <a:schemeClr val="tx1"/>
                    </a:gs>
                  </a:gsLst>
                  <a:lin ang="5400000" scaled="0"/>
                </a:gradFill>
              </a:rPr>
              <a:t>to evaluate this session now on </a:t>
            </a:r>
            <a:r>
              <a:rPr lang="en-US" sz="4400" b="1" dirty="0" err="1" smtClean="0">
                <a:gradFill>
                  <a:gsLst>
                    <a:gs pos="1250">
                      <a:schemeClr val="tx1"/>
                    </a:gs>
                    <a:gs pos="100000">
                      <a:schemeClr val="tx1"/>
                    </a:gs>
                  </a:gsLst>
                  <a:lin ang="5400000" scaled="0"/>
                </a:gradFill>
              </a:rPr>
              <a:t>myTechEd</a:t>
            </a:r>
            <a:r>
              <a:rPr lang="en-US" sz="4400" b="1" dirty="0" smtClean="0">
                <a:gradFill>
                  <a:gsLst>
                    <a:gs pos="1250">
                      <a:schemeClr val="tx1"/>
                    </a:gs>
                    <a:gs pos="100000">
                      <a:schemeClr val="tx1"/>
                    </a:gs>
                  </a:gsLst>
                  <a:lin ang="5400000" scaled="0"/>
                </a:gradFill>
              </a:rPr>
              <a:t> Mobile</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Tree>
    <p:extLst>
      <p:ext uri="{BB962C8B-B14F-4D97-AF65-F5344CB8AC3E}">
        <p14:creationId xmlns:p14="http://schemas.microsoft.com/office/powerpoint/2010/main" val="37734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TechEd 2013 Speaker PPT Template</Template>
  <TotalTime>0</TotalTime>
  <Words>4153</Words>
  <Application>Microsoft Office PowerPoint</Application>
  <PresentationFormat>Custom</PresentationFormat>
  <Paragraphs>370</Paragraphs>
  <Slides>96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Consolas</vt:lpstr>
      <vt:lpstr>X-Files</vt:lpstr>
      <vt:lpstr>Wingdings</vt:lpstr>
      <vt:lpstr>Arial</vt:lpstr>
      <vt:lpstr>Segoe UI Light</vt:lpstr>
      <vt:lpstr>Segoe UI</vt:lpstr>
      <vt:lpstr>TechEd_2013_Template_r09</vt:lpstr>
      <vt:lpstr>PowerPoint Presentation</vt:lpstr>
      <vt:lpstr>The Extras…</vt:lpstr>
      <vt:lpstr>Cybercrime:  The 2013 Ultimate Survival Guide </vt:lpstr>
      <vt:lpstr>Andy Malone</vt:lpstr>
      <vt:lpstr>PowerPoint Presentation</vt:lpstr>
      <vt:lpstr>PowerPoint Presentation</vt:lpstr>
      <vt:lpstr>A Zombie Will Rise!”</vt:lpstr>
      <vt:lpstr>A Weapon of Mass Destruction!</vt:lpstr>
      <vt:lpstr>An Ideal Attack Platform</vt:lpstr>
      <vt:lpstr>Choose your Weapon!</vt:lpstr>
      <vt:lpstr>DIY Kits…</vt:lpstr>
      <vt:lpstr>Contain the Infection!</vt:lpstr>
      <vt:lpstr>Mitigation</vt:lpstr>
      <vt:lpstr>PowerPoint Presentation</vt:lpstr>
      <vt:lpstr>Distributed Denial of Service Attack DDOS</vt:lpstr>
      <vt:lpstr>What is a DDOS?</vt:lpstr>
      <vt:lpstr>PowerPoint Presentation</vt:lpstr>
      <vt:lpstr>What is a DDOS?</vt:lpstr>
      <vt:lpstr>DDOS: Recent Victims</vt:lpstr>
      <vt:lpstr>Types of Attack!</vt:lpstr>
      <vt:lpstr>Types of Attack!</vt:lpstr>
      <vt:lpstr>Demo</vt:lpstr>
      <vt:lpstr>PowerPoint Presentation</vt:lpstr>
      <vt:lpstr>PowerPoint Presentation</vt:lpstr>
      <vt:lpstr>Mitigation</vt:lpstr>
      <vt:lpstr>Mitigation</vt:lpstr>
      <vt:lpstr>PowerPoint Presentation</vt:lpstr>
      <vt:lpstr>“So Just how safe is my stuff in the Cloud?”</vt:lpstr>
      <vt:lpstr>Cloud Computing: The 7 Deadly Sins </vt:lpstr>
      <vt:lpstr>Cloud Computing: The 7 Deadly Sins</vt:lpstr>
      <vt:lpstr>PowerPoint Presentation</vt:lpstr>
      <vt:lpstr>Cloud Computing: Mitigations</vt:lpstr>
      <vt:lpstr>Eg: How Office 365 Secures Data</vt:lpstr>
      <vt:lpstr>Demo</vt:lpstr>
      <vt:lpstr>PowerPoint Presentation</vt:lpstr>
      <vt:lpstr>The Rise of  the Hactivist</vt:lpstr>
      <vt:lpstr>Hactivists</vt:lpstr>
      <vt:lpstr>Anonymous: Principles?</vt:lpstr>
      <vt:lpstr>The Dangers of Being “Anonymous”</vt:lpstr>
      <vt:lpstr>PowerPoint Presentation</vt:lpstr>
      <vt:lpstr>PowerPoint Presentation</vt:lpstr>
      <vt:lpstr>PowerPoint Presentation</vt:lpstr>
      <vt:lpstr>PowerPoint Presentation</vt:lpstr>
      <vt:lpstr>PowerPoint Presentation</vt:lpstr>
      <vt:lpstr>PowerPoint Presentation</vt:lpstr>
      <vt:lpstr>Beware False Prophets!</vt:lpstr>
      <vt:lpstr>The Internet &amp; the Trust Dilemma</vt:lpstr>
      <vt:lpstr>Mitigation</vt:lpstr>
      <vt:lpstr>Mitigation</vt:lpstr>
      <vt:lpstr>Demo</vt:lpstr>
      <vt:lpstr>PowerPoint Presentation</vt:lpstr>
      <vt:lpstr>PowerPoint Presentation</vt:lpstr>
      <vt:lpstr>Basic Cybercrime Organizations</vt:lpstr>
      <vt:lpstr>Advanced Cybercrime Gangs</vt:lpstr>
      <vt:lpstr>PowerPoint Presentation</vt:lpstr>
      <vt:lpstr>Mitigation</vt:lpstr>
      <vt:lpstr>PowerPoint Presentation</vt:lpstr>
      <vt:lpstr>PowerPoint Presentation</vt:lpstr>
      <vt:lpstr>Cyber-War: This is no Game!</vt:lpstr>
      <vt:lpstr>Cyber-War: This is no Game!</vt:lpstr>
      <vt:lpstr>PowerPoint Presentation</vt:lpstr>
      <vt:lpstr>Possible Attack Scenarios:</vt:lpstr>
      <vt:lpstr>Mitigation: Classified</vt:lpstr>
      <vt:lpstr>PowerPoint Presentation</vt:lpstr>
      <vt:lpstr>PowerPoint Presentation</vt:lpstr>
      <vt:lpstr>Invasion of the Android Malware!</vt:lpstr>
      <vt:lpstr>PowerPoint Presentation</vt:lpstr>
      <vt:lpstr>Mobile Malware: A Worrying Trend!</vt:lpstr>
      <vt:lpstr>PowerPoint Presentation</vt:lpstr>
      <vt:lpstr>Mitigations</vt:lpstr>
      <vt:lpstr>Mitigations</vt:lpstr>
      <vt:lpstr>PowerPoint Presentation</vt:lpstr>
      <vt:lpstr>PowerPoint Presentation</vt:lpstr>
      <vt:lpstr>PowerPoint Presentation</vt:lpstr>
      <vt:lpstr>The Dark Web</vt:lpstr>
      <vt:lpstr>PowerPoint Presentation</vt:lpstr>
      <vt:lpstr>PowerPoint Presentation</vt:lpstr>
      <vt:lpstr>PowerPoint Presentation</vt:lpstr>
      <vt:lpstr>PowerPoint Presentation</vt:lpstr>
      <vt:lpstr>PowerPoint Presentation</vt:lpstr>
      <vt:lpstr>Demo</vt:lpstr>
      <vt:lpstr>PowerPoint Presentation</vt:lpstr>
      <vt:lpstr>The Weakest Link…</vt:lpstr>
      <vt:lpstr>Ignorance is No Excuse!</vt:lpstr>
      <vt:lpstr>The Fear Factor…</vt:lpstr>
      <vt:lpstr>Don’t be too Social…</vt:lpstr>
      <vt:lpstr>The One Rotten Apple!</vt:lpstr>
      <vt:lpstr>Mitigation</vt:lpstr>
      <vt:lpstr>This poster reduced theft in Newcastle by Two Thirds in Twelve Months…  Deterrent's Work!</vt:lpstr>
      <vt:lpstr>So There you Have it!</vt:lpstr>
      <vt:lpstr>Related content</vt:lpstr>
      <vt:lpstr>Track resources</vt:lpstr>
      <vt:lpstr>Resources</vt:lpstr>
      <vt:lpstr>Complete an evaluation on CommNet and enter to win!</vt:lpstr>
      <vt:lpstr>MS tag</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ATC-B306: Cybercrime: The 2013 Ultimate Survival Guide</dc:title>
  <dc:subject>TechEd 2013</dc:subject>
  <dc:creator/>
  <cp:keywords>TechEd 2013</cp:keywords>
  <dc:description>Template by: Jordan Cayabyab, Artitudes Design, Inc.
Formatting by:  Jeremy Jenkins, Silver Fox Productions, Inc.
Audience Type: Internal/External</dc:description>
  <cp:lastModifiedBy/>
  <cp:revision>1</cp:revision>
  <dcterms:created xsi:type="dcterms:W3CDTF">2013-05-15T07:50:14Z</dcterms:created>
  <dcterms:modified xsi:type="dcterms:W3CDTF">2013-06-25T13:22:43Z</dcterms:modified>
</cp:coreProperties>
</file>