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44"/>
  </p:notesMasterIdLst>
  <p:handoutMasterIdLst>
    <p:handoutMasterId r:id="rId45"/>
  </p:handoutMasterIdLst>
  <p:sldIdLst>
    <p:sldId id="1135" r:id="rId5"/>
    <p:sldId id="1054" r:id="rId6"/>
    <p:sldId id="1151" r:id="rId7"/>
    <p:sldId id="1195" r:id="rId8"/>
    <p:sldId id="1196" r:id="rId9"/>
    <p:sldId id="1197" r:id="rId10"/>
    <p:sldId id="1198" r:id="rId11"/>
    <p:sldId id="1199" r:id="rId12"/>
    <p:sldId id="1200" r:id="rId13"/>
    <p:sldId id="1201" r:id="rId14"/>
    <p:sldId id="1202" r:id="rId15"/>
    <p:sldId id="1203" r:id="rId16"/>
    <p:sldId id="1204" r:id="rId17"/>
    <p:sldId id="1205" r:id="rId18"/>
    <p:sldId id="1206" r:id="rId19"/>
    <p:sldId id="1207" r:id="rId20"/>
    <p:sldId id="1208" r:id="rId21"/>
    <p:sldId id="1209" r:id="rId22"/>
    <p:sldId id="1210" r:id="rId23"/>
    <p:sldId id="1211" r:id="rId24"/>
    <p:sldId id="1212" r:id="rId25"/>
    <p:sldId id="1213" r:id="rId26"/>
    <p:sldId id="1214" r:id="rId27"/>
    <p:sldId id="1215" r:id="rId28"/>
    <p:sldId id="1216" r:id="rId29"/>
    <p:sldId id="1217" r:id="rId30"/>
    <p:sldId id="1218" r:id="rId31"/>
    <p:sldId id="1219" r:id="rId32"/>
    <p:sldId id="1220" r:id="rId33"/>
    <p:sldId id="1221" r:id="rId34"/>
    <p:sldId id="1222" r:id="rId35"/>
    <p:sldId id="1223" r:id="rId36"/>
    <p:sldId id="1224" r:id="rId37"/>
    <p:sldId id="1225" r:id="rId38"/>
    <p:sldId id="1226" r:id="rId39"/>
    <p:sldId id="1150" r:id="rId40"/>
    <p:sldId id="1147" r:id="rId41"/>
    <p:sldId id="1148" r:id="rId42"/>
    <p:sldId id="1076" r:id="rId43"/>
  </p:sldIdLst>
  <p:sldSz cx="12436475" cy="6994525"/>
  <p:notesSz cx="6858000" cy="9144000"/>
  <p:embeddedFontLst>
    <p:embeddedFont>
      <p:font typeface="Segoe Semibold" panose="020B0702040504020203" pitchFamily="34" charset="0"/>
      <p:bold r:id="rId46"/>
      <p:boldItalic r:id="rId47"/>
    </p:embeddedFont>
    <p:embeddedFont>
      <p:font typeface="Segoe UI Light" panose="020B0502040204020203" pitchFamily="34" charset="0"/>
      <p:regular r:id="rId48"/>
      <p:italic r:id="rId49"/>
    </p:embeddedFont>
    <p:embeddedFont>
      <p:font typeface="Segoe UI" panose="020B0502040204020203" pitchFamily="34" charset="0"/>
      <p:regular r:id="rId50"/>
      <p:bold r:id="rId51"/>
      <p:italic r:id="rId52"/>
      <p:boldItalic r:id="rId53"/>
    </p:embeddedFont>
    <p:embeddedFont>
      <p:font typeface="Lucida Console" panose="020B0609040504020204" pitchFamily="49" charset="0"/>
      <p:regular r:id="rId54"/>
    </p:embeddedFont>
    <p:embeddedFont>
      <p:font typeface="Consolas" panose="020B0609020204030204" pitchFamily="49" charset="0"/>
      <p:regular r:id="rId55"/>
      <p:bold r:id="rId56"/>
      <p:italic r:id="rId57"/>
      <p:boldItalic r:id="rId58"/>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520" autoAdjust="0"/>
  </p:normalViewPr>
  <p:slideViewPr>
    <p:cSldViewPr snapToGrid="0">
      <p:cViewPr varScale="1">
        <p:scale>
          <a:sx n="76" d="100"/>
          <a:sy n="76" d="100"/>
        </p:scale>
        <p:origin x="54" y="1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5:21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5:21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6/27/2013 5:21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6/27/2013 5:21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5:21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5:21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 using new Win8 private ETW logger which enables better coexistence</a:t>
            </a:r>
            <a:r>
              <a:rPr lang="en-US" baseline="0" dirty="0" smtClean="0"/>
              <a:t> with other ETW tools.</a:t>
            </a: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014619E-4D16-4AED-950F-FCD2AAD666AC}"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57713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05236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5:21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040969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06752183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channel9.msdn.com/Events/TechEd/NorthAmerica/2011/WCL312" TargetMode="External"/><Relationship Id="rId2" Type="http://schemas.openxmlformats.org/officeDocument/2006/relationships/hyperlink" Target="http://channel9.msdn.com/Events/TechEd/NorthAmerica/2010/WCL314" TargetMode="External"/><Relationship Id="rId1" Type="http://schemas.openxmlformats.org/officeDocument/2006/relationships/slideLayout" Target="../slideLayouts/slideLayout23.xml"/><Relationship Id="rId4" Type="http://schemas.openxmlformats.org/officeDocument/2006/relationships/hyperlink" Target="http://channel9.msdn.com/events/TechEd/Europe/2012/SIA311"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amazon.com/Windows-Sysinternals-Administrators-Reference-Russinovich/dp/073565672X" TargetMode="External"/><Relationship Id="rId3" Type="http://schemas.openxmlformats.org/officeDocument/2006/relationships/hyperlink" Target="http://www.sysinternals.com/" TargetMode="External"/><Relationship Id="rId7" Type="http://schemas.openxmlformats.org/officeDocument/2006/relationships/hyperlink" Target="http://shop.oreilly.com/product/0790145316974.do"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blogs.technet.com/MarkRussinovich" TargetMode="External"/><Relationship Id="rId5" Type="http://schemas.openxmlformats.org/officeDocument/2006/relationships/hyperlink" Target="http://blogs.technet.com/b/sysinternals" TargetMode="External"/><Relationship Id="rId4" Type="http://schemas.openxmlformats.org/officeDocument/2006/relationships/hyperlink" Target="http://technet.microsoft.com/sysinternal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hannel9.msdn.com/Shows/Defrag-Tools/Defrag-Tools-11-ProcDump-Windows-8--Process-Monitor" TargetMode="External"/><Relationship Id="rId3" Type="http://schemas.openxmlformats.org/officeDocument/2006/relationships/hyperlink" Target="http://blogs.technet.com/fdcc" TargetMode="External"/><Relationship Id="rId7" Type="http://schemas.openxmlformats.org/officeDocument/2006/relationships/hyperlink" Target="http://channel9.msdn.com/Shows/Defrag-Tools/Defrag-Tools-10-ProcDump-Triggers" TargetMode="External"/><Relationship Id="rId2" Type="http://schemas.openxmlformats.org/officeDocument/2006/relationships/hyperlink" Target="http://blogs.msdn.com/aaron_margosis" TargetMode="External"/><Relationship Id="rId1" Type="http://schemas.openxmlformats.org/officeDocument/2006/relationships/slideLayout" Target="../slideLayouts/slideLayout23.xml"/><Relationship Id="rId6" Type="http://schemas.openxmlformats.org/officeDocument/2006/relationships/hyperlink" Target="http://channel9.msdn.com/Shows/Defrag-Tools/Defrag-Tools-9-ProcDump" TargetMode="External"/><Relationship Id="rId5" Type="http://schemas.openxmlformats.org/officeDocument/2006/relationships/hyperlink" Target="http://channel9.msdn.com/Shows/Defrag-Tools" TargetMode="External"/><Relationship Id="rId4" Type="http://schemas.openxmlformats.org/officeDocument/2006/relationships/hyperlink" Target="http://blogs.msdn.com/b/andrew_richards/" TargetMode="External"/><Relationship Id="rId9" Type="http://schemas.openxmlformats.org/officeDocument/2006/relationships/hyperlink" Target="http://msdn.microsoft.com/en-us/magazine/hh580738.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27746" cy="6994525"/>
          </a:xfrm>
          <a:prstGeom prst="rect">
            <a:avLst/>
          </a:prstGeom>
        </p:spPr>
      </p:pic>
      <p:sp>
        <p:nvSpPr>
          <p:cNvPr id="6" name="new features"/>
          <p:cNvSpPr/>
          <p:nvPr/>
        </p:nvSpPr>
        <p:spPr bwMode="auto">
          <a:xfrm>
            <a:off x="6071706" y="1048990"/>
            <a:ext cx="6378014" cy="59455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a:t>Main window:</a:t>
            </a:r>
          </a:p>
          <a:p>
            <a:pPr marL="285750" lvl="0" indent="-285750">
              <a:spcAft>
                <a:spcPts val="600"/>
              </a:spcAft>
              <a:buFont typeface="Arial" pitchFamily="34" charset="0"/>
              <a:buChar char="•"/>
            </a:pPr>
            <a:r>
              <a:rPr lang="en-US" sz="1400" dirty="0"/>
              <a:t>Heat map for CPU, commit, working set, and GPU columns </a:t>
            </a:r>
            <a:r>
              <a:rPr lang="en-US" sz="1400" dirty="0" smtClean="0"/>
              <a:t>(new!)</a:t>
            </a:r>
            <a:endParaRPr lang="en-US" sz="1400" dirty="0"/>
          </a:p>
          <a:p>
            <a:pPr marL="285750" lvl="0" indent="-285750">
              <a:spcAft>
                <a:spcPts val="600"/>
              </a:spcAft>
              <a:buFont typeface="Arial" pitchFamily="34" charset="0"/>
              <a:buChar char="•"/>
            </a:pPr>
            <a:r>
              <a:rPr lang="en-US" sz="1400" dirty="0"/>
              <a:t>New highlight color for “immersive” apps</a:t>
            </a:r>
          </a:p>
          <a:p>
            <a:pPr marL="285750" lvl="0" indent="-285750">
              <a:spcAft>
                <a:spcPts val="600"/>
              </a:spcAft>
              <a:buFont typeface="Arial" pitchFamily="34" charset="0"/>
              <a:buChar char="•"/>
            </a:pPr>
            <a:r>
              <a:rPr lang="en-US" sz="1400" dirty="0"/>
              <a:t>Suspended processes say “Suspended” in the CPU column</a:t>
            </a:r>
          </a:p>
          <a:p>
            <a:pPr marL="285750" lvl="0" indent="-285750">
              <a:spcAft>
                <a:spcPts val="600"/>
              </a:spcAft>
              <a:buFont typeface="Arial" pitchFamily="34" charset="0"/>
              <a:buChar char="•"/>
            </a:pPr>
            <a:r>
              <a:rPr lang="en-US" sz="1400" dirty="0"/>
              <a:t>Tooltips:  tasks in Win8 </a:t>
            </a:r>
            <a:r>
              <a:rPr lang="en-US" sz="1400" dirty="0" err="1"/>
              <a:t>Taskhostex</a:t>
            </a:r>
            <a:r>
              <a:rPr lang="en-US" sz="1400" dirty="0"/>
              <a:t> processes; Win8 app package names</a:t>
            </a:r>
          </a:p>
          <a:p>
            <a:pPr marL="285750" lvl="0" indent="-285750">
              <a:spcAft>
                <a:spcPts val="600"/>
              </a:spcAft>
              <a:buFont typeface="Arial" pitchFamily="34" charset="0"/>
              <a:buChar char="•"/>
            </a:pPr>
            <a:r>
              <a:rPr lang="en-US" sz="1400" dirty="0"/>
              <a:t>Process context menu:  “create dump” creates 32-bit dumps for 32-bit </a:t>
            </a:r>
            <a:r>
              <a:rPr lang="en-US" sz="1400" dirty="0" smtClean="0"/>
              <a:t>processes (new!); </a:t>
            </a:r>
            <a:r>
              <a:rPr lang="en-US" sz="1400" dirty="0"/>
              <a:t>background priority (which sets the CPU, memory and I/O priorities of a process to Low).</a:t>
            </a:r>
          </a:p>
          <a:p>
            <a:pPr marL="285750" lvl="0" indent="-285750">
              <a:spcAft>
                <a:spcPts val="600"/>
              </a:spcAft>
              <a:buFont typeface="Arial" pitchFamily="34" charset="0"/>
              <a:buChar char="•"/>
            </a:pPr>
            <a:r>
              <a:rPr lang="en-US" sz="1400" dirty="0"/>
              <a:t>New columns:  GPU usage and memory, Win8 app package name, paged pol, non-paged pool, Autostart location, process timeline</a:t>
            </a:r>
          </a:p>
          <a:p>
            <a:pPr>
              <a:spcAft>
                <a:spcPts val="600"/>
              </a:spcAft>
            </a:pPr>
            <a:r>
              <a:rPr lang="en-US" sz="1400" dirty="0"/>
              <a:t>Find dialog:  </a:t>
            </a:r>
            <a:r>
              <a:rPr lang="en-US" sz="1400" dirty="0" smtClean="0"/>
              <a:t>reports </a:t>
            </a:r>
            <a:r>
              <a:rPr lang="en-US" sz="1400" dirty="0"/>
              <a:t>types of items found.</a:t>
            </a:r>
          </a:p>
          <a:p>
            <a:pPr>
              <a:spcAft>
                <a:spcPts val="600"/>
              </a:spcAft>
            </a:pPr>
            <a:r>
              <a:rPr lang="en-US" sz="1400" dirty="0"/>
              <a:t>Process Details:</a:t>
            </a:r>
          </a:p>
          <a:p>
            <a:pPr marL="285750" lvl="0" indent="-285750">
              <a:spcAft>
                <a:spcPts val="600"/>
              </a:spcAft>
              <a:buFont typeface="Arial" pitchFamily="34" charset="0"/>
              <a:buChar char="•"/>
            </a:pPr>
            <a:r>
              <a:rPr lang="en-US" sz="1400" dirty="0" smtClean="0"/>
              <a:t>Image tab</a:t>
            </a:r>
            <a:r>
              <a:rPr lang="en-US" sz="1400" dirty="0"/>
              <a:t>:  Win8 ASLR types, Autostart location + Explore to (DLL property dialog too</a:t>
            </a:r>
            <a:r>
              <a:rPr lang="en-US" sz="1400" dirty="0" smtClean="0"/>
              <a:t>)</a:t>
            </a:r>
            <a:endParaRPr lang="en-US" sz="1400" dirty="0"/>
          </a:p>
          <a:p>
            <a:pPr marL="285750" lvl="0" indent="-285750">
              <a:spcAft>
                <a:spcPts val="600"/>
              </a:spcAft>
              <a:buFont typeface="Arial" pitchFamily="34" charset="0"/>
              <a:buChar char="•"/>
            </a:pPr>
            <a:r>
              <a:rPr lang="en-US" sz="1400" dirty="0"/>
              <a:t>Security tab:  Win8 </a:t>
            </a:r>
            <a:r>
              <a:rPr lang="en-US" sz="1400" dirty="0" err="1"/>
              <a:t>AppContainer</a:t>
            </a:r>
            <a:r>
              <a:rPr lang="en-US" sz="1400" dirty="0"/>
              <a:t> and Capability SIDs, LSA logon session ID, sortable columns, view protected </a:t>
            </a:r>
            <a:r>
              <a:rPr lang="en-US" sz="1400" dirty="0" smtClean="0"/>
              <a:t>processes</a:t>
            </a:r>
            <a:endParaRPr lang="en-US" sz="1400" dirty="0"/>
          </a:p>
          <a:p>
            <a:pPr marL="285750" lvl="0" indent="-285750">
              <a:spcAft>
                <a:spcPts val="600"/>
              </a:spcAft>
              <a:buFont typeface="Arial" pitchFamily="34" charset="0"/>
              <a:buChar char="•"/>
            </a:pPr>
            <a:r>
              <a:rPr lang="en-US" sz="1400" dirty="0"/>
              <a:t>Services tab:  restart</a:t>
            </a:r>
          </a:p>
          <a:p>
            <a:pPr marL="285750" lvl="0" indent="-285750">
              <a:spcAft>
                <a:spcPts val="600"/>
              </a:spcAft>
              <a:buFont typeface="Arial" pitchFamily="34" charset="0"/>
              <a:buChar char="•"/>
            </a:pPr>
            <a:r>
              <a:rPr lang="en-US" sz="1400" dirty="0"/>
              <a:t>Threads:  show stacks of .NET processes</a:t>
            </a:r>
          </a:p>
          <a:p>
            <a:pPr marL="285750" lvl="0" indent="-285750">
              <a:spcAft>
                <a:spcPts val="600"/>
              </a:spcAft>
              <a:buFont typeface="Arial" pitchFamily="34" charset="0"/>
              <a:buChar char="•"/>
            </a:pPr>
            <a:r>
              <a:rPr lang="en-US" sz="1400" dirty="0"/>
              <a:t>DLL View:  Autostart column, property</a:t>
            </a:r>
          </a:p>
          <a:p>
            <a:pPr>
              <a:spcAft>
                <a:spcPts val="600"/>
              </a:spcAft>
            </a:pPr>
            <a:r>
              <a:rPr lang="en-US" sz="1400" dirty="0"/>
              <a:t>GPU support:  utilization and memory monitoring (Vista+)</a:t>
            </a:r>
          </a:p>
          <a:p>
            <a:pPr>
              <a:spcAft>
                <a:spcPts val="600"/>
              </a:spcAft>
            </a:pPr>
            <a:r>
              <a:rPr lang="en-US" sz="1400" dirty="0"/>
              <a:t>Modern color scheme</a:t>
            </a:r>
          </a:p>
        </p:txBody>
      </p:sp>
      <p:pic>
        <p:nvPicPr>
          <p:cNvPr id="9" name="old color sche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837" y="1123995"/>
            <a:ext cx="7344801" cy="4896534"/>
          </a:xfrm>
          <a:prstGeom prst="rect">
            <a:avLst/>
          </a:prstGeom>
        </p:spPr>
      </p:pic>
      <p:pic>
        <p:nvPicPr>
          <p:cNvPr id="8" name="new color sche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837" y="1123995"/>
            <a:ext cx="7344801" cy="4896534"/>
          </a:xfrm>
          <a:prstGeom prst="rect">
            <a:avLst/>
          </a:prstGeom>
        </p:spPr>
      </p:pic>
    </p:spTree>
    <p:extLst>
      <p:ext uri="{BB962C8B-B14F-4D97-AF65-F5344CB8AC3E}">
        <p14:creationId xmlns:p14="http://schemas.microsoft.com/office/powerpoint/2010/main" val="1331854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5"/>
                                      </p:to>
                                    </p:set>
                                    <p:animEffect filter="image" prLst="opacity: 0.5">
                                      <p:cBhvr rctx="IE">
                                        <p:cTn id="15" dur="indefinite"/>
                                        <p:tgtEl>
                                          <p:spTgt spid="6"/>
                                        </p:tgtEl>
                                      </p:cBhvr>
                                    </p:animEffect>
                                  </p:childTnLst>
                                </p:cTn>
                              </p:par>
                              <p:par>
                                <p:cTn id="16" presetID="9" presetClass="emph" presetSubtype="0" nodeType="withEffect">
                                  <p:stCondLst>
                                    <p:cond delay="0"/>
                                  </p:stCondLst>
                                  <p:childTnLst>
                                    <p:set>
                                      <p:cBhvr rctx="PPT">
                                        <p:cTn id="17" dur="indefinite"/>
                                        <p:tgtEl>
                                          <p:spTgt spid="4"/>
                                        </p:tgtEl>
                                        <p:attrNameLst>
                                          <p:attrName>style.opacity</p:attrName>
                                        </p:attrNameLst>
                                      </p:cBhvr>
                                      <p:to>
                                        <p:strVal val="0.5"/>
                                      </p:to>
                                    </p:set>
                                    <p:animEffect filter="image" prLst="opacity: 0.5">
                                      <p:cBhvr rctx="IE">
                                        <p:cTn id="18" dur="indefinite"/>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0007911" cy="8537823"/>
          </a:xfrm>
          <a:prstGeom prst="rect">
            <a:avLst/>
          </a:prstGeom>
        </p:spPr>
      </p:pic>
      <p:sp>
        <p:nvSpPr>
          <p:cNvPr id="6" name="new features"/>
          <p:cNvSpPr/>
          <p:nvPr/>
        </p:nvSpPr>
        <p:spPr bwMode="auto">
          <a:xfrm>
            <a:off x="6071706" y="3137222"/>
            <a:ext cx="6378014" cy="385730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smtClean="0"/>
              <a:t>Bookmarks:</a:t>
            </a:r>
          </a:p>
          <a:p>
            <a:pPr marL="285750" indent="-285750">
              <a:spcAft>
                <a:spcPts val="600"/>
              </a:spcAft>
              <a:buFont typeface="Arial" pitchFamily="34" charset="0"/>
              <a:buChar char="•"/>
            </a:pPr>
            <a:r>
              <a:rPr lang="en-US" sz="1400" dirty="0" smtClean="0"/>
              <a:t>Toggle with </a:t>
            </a:r>
            <a:r>
              <a:rPr lang="en-US" sz="1400" dirty="0" err="1" smtClean="0"/>
              <a:t>Ctrl+B</a:t>
            </a:r>
            <a:endParaRPr lang="en-US" sz="1400" dirty="0" smtClean="0"/>
          </a:p>
          <a:p>
            <a:pPr marL="285750" indent="-285750">
              <a:spcAft>
                <a:spcPts val="600"/>
              </a:spcAft>
              <a:buFont typeface="Arial" pitchFamily="34" charset="0"/>
              <a:buChar char="•"/>
            </a:pPr>
            <a:r>
              <a:rPr lang="en-US" sz="1400" dirty="0" smtClean="0"/>
              <a:t>Navigate with F6, Shift+F6</a:t>
            </a:r>
          </a:p>
          <a:p>
            <a:pPr marL="285750" indent="-285750">
              <a:spcAft>
                <a:spcPts val="600"/>
              </a:spcAft>
              <a:buFont typeface="Arial" pitchFamily="34" charset="0"/>
              <a:buChar char="•"/>
            </a:pPr>
            <a:r>
              <a:rPr lang="en-US" sz="1400" dirty="0" smtClean="0"/>
              <a:t>Saved in PML log files</a:t>
            </a:r>
          </a:p>
          <a:p>
            <a:pPr marL="285750" indent="-285750">
              <a:spcAft>
                <a:spcPts val="600"/>
              </a:spcAft>
              <a:buFont typeface="Arial" pitchFamily="34" charset="0"/>
              <a:buChar char="•"/>
            </a:pPr>
            <a:endParaRPr lang="en-US" sz="1400" dirty="0"/>
          </a:p>
          <a:p>
            <a:pPr>
              <a:spcAft>
                <a:spcPts val="600"/>
              </a:spcAft>
            </a:pPr>
            <a:r>
              <a:rPr lang="en-US" sz="1400" dirty="0" smtClean="0"/>
              <a:t>Convert Highlight filters to Include filters</a:t>
            </a:r>
          </a:p>
          <a:p>
            <a:pPr>
              <a:spcAft>
                <a:spcPts val="600"/>
              </a:spcAft>
            </a:pPr>
            <a:endParaRPr lang="en-US" sz="1400" dirty="0"/>
          </a:p>
          <a:p>
            <a:pPr>
              <a:spcAft>
                <a:spcPts val="600"/>
              </a:spcAft>
            </a:pPr>
            <a:r>
              <a:rPr lang="en-US" sz="1400" dirty="0" smtClean="0"/>
              <a:t>Navigate highlighted events with F4, Shift+F4</a:t>
            </a:r>
          </a:p>
          <a:p>
            <a:pPr>
              <a:spcAft>
                <a:spcPts val="600"/>
              </a:spcAft>
            </a:pPr>
            <a:endParaRPr lang="en-US" sz="1400" dirty="0"/>
          </a:p>
          <a:p>
            <a:pPr>
              <a:spcAft>
                <a:spcPts val="600"/>
              </a:spcAft>
            </a:pPr>
            <a:r>
              <a:rPr lang="en-US" sz="1400" dirty="0" smtClean="0"/>
              <a:t>Process Start events capture current directory and environment variables</a:t>
            </a:r>
          </a:p>
          <a:p>
            <a:pPr>
              <a:spcAft>
                <a:spcPts val="600"/>
              </a:spcAft>
            </a:pPr>
            <a:endParaRPr lang="en-US" sz="1400" dirty="0"/>
          </a:p>
          <a:p>
            <a:pPr>
              <a:spcAft>
                <a:spcPts val="600"/>
              </a:spcAft>
            </a:pPr>
            <a:r>
              <a:rPr lang="en-US" sz="1400" dirty="0"/>
              <a:t>Support for Windows 8 control </a:t>
            </a:r>
            <a:r>
              <a:rPr lang="en-US" sz="1400" dirty="0" smtClean="0"/>
              <a:t>codes</a:t>
            </a:r>
            <a:endParaRPr lang="en-US" sz="1400" dirty="0"/>
          </a:p>
        </p:txBody>
      </p:sp>
    </p:spTree>
    <p:extLst>
      <p:ext uri="{BB962C8B-B14F-4D97-AF65-F5344CB8AC3E}">
        <p14:creationId xmlns:p14="http://schemas.microsoft.com/office/powerpoint/2010/main" val="177437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07911" cy="7249061"/>
          </a:xfrm>
          <a:prstGeom prst="rect">
            <a:avLst/>
          </a:prstGeom>
        </p:spPr>
      </p:pic>
      <p:sp>
        <p:nvSpPr>
          <p:cNvPr id="6" name="new features"/>
          <p:cNvSpPr/>
          <p:nvPr/>
        </p:nvSpPr>
        <p:spPr bwMode="auto">
          <a:xfrm>
            <a:off x="6071706" y="3863788"/>
            <a:ext cx="6378014" cy="31307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a:t>New autostart locations</a:t>
            </a:r>
          </a:p>
          <a:p>
            <a:pPr>
              <a:spcAft>
                <a:spcPts val="600"/>
              </a:spcAft>
            </a:pPr>
            <a:r>
              <a:rPr lang="en-US" sz="1400" dirty="0"/>
              <a:t>“Jump to </a:t>
            </a:r>
            <a:r>
              <a:rPr lang="en-US" sz="1400" dirty="0" smtClean="0"/>
              <a:t>image”</a:t>
            </a:r>
          </a:p>
          <a:p>
            <a:pPr>
              <a:spcAft>
                <a:spcPts val="600"/>
              </a:spcAft>
            </a:pPr>
            <a:r>
              <a:rPr lang="en-US" sz="1400" dirty="0" smtClean="0"/>
              <a:t>Timestamp of image file</a:t>
            </a:r>
            <a:endParaRPr lang="en-US" sz="1400" dirty="0"/>
          </a:p>
          <a:p>
            <a:pPr>
              <a:spcAft>
                <a:spcPts val="600"/>
              </a:spcAft>
            </a:pPr>
            <a:r>
              <a:rPr lang="en-US" sz="1400" dirty="0"/>
              <a:t>Highlights suspicious images (unsigned, no company name or description)</a:t>
            </a:r>
          </a:p>
          <a:p>
            <a:pPr>
              <a:spcAft>
                <a:spcPts val="600"/>
              </a:spcAft>
            </a:pPr>
            <a:r>
              <a:rPr lang="en-US" sz="1400" dirty="0"/>
              <a:t>Active filter in the status bar</a:t>
            </a:r>
          </a:p>
          <a:p>
            <a:pPr>
              <a:spcAft>
                <a:spcPts val="600"/>
              </a:spcAft>
            </a:pPr>
            <a:r>
              <a:rPr lang="en-US" sz="1400" dirty="0"/>
              <a:t>Better support for browsing folders on WinPE</a:t>
            </a:r>
          </a:p>
          <a:p>
            <a:pPr>
              <a:spcAft>
                <a:spcPts val="600"/>
              </a:spcAft>
            </a:pPr>
            <a:r>
              <a:rPr lang="en-US" sz="1400" dirty="0"/>
              <a:t>File association for *.ARN files</a:t>
            </a:r>
          </a:p>
          <a:p>
            <a:pPr>
              <a:spcAft>
                <a:spcPts val="600"/>
              </a:spcAft>
            </a:pPr>
            <a:r>
              <a:rPr lang="en-US" sz="1400" dirty="0"/>
              <a:t>Better reporting of targets of shortcuts, Rundll32 and other host </a:t>
            </a:r>
            <a:r>
              <a:rPr lang="en-US" sz="1400" dirty="0" err="1"/>
              <a:t>executables</a:t>
            </a:r>
            <a:endParaRPr lang="en-US" sz="1400" dirty="0"/>
          </a:p>
          <a:p>
            <a:pPr>
              <a:spcAft>
                <a:spcPts val="600"/>
              </a:spcAft>
            </a:pPr>
            <a:r>
              <a:rPr lang="en-US" sz="1400" dirty="0" err="1"/>
              <a:t>AutorunsC</a:t>
            </a:r>
            <a:r>
              <a:rPr lang="en-US" sz="1400" dirty="0"/>
              <a:t>:  switches for file hashes and for </a:t>
            </a:r>
            <a:r>
              <a:rPr lang="en-US" sz="1400" dirty="0" err="1"/>
              <a:t>autostarts</a:t>
            </a:r>
            <a:r>
              <a:rPr lang="en-US" sz="1400" dirty="0"/>
              <a:t> for all </a:t>
            </a:r>
            <a:r>
              <a:rPr lang="en-US" sz="1400" dirty="0" smtClean="0"/>
              <a:t>users</a:t>
            </a:r>
          </a:p>
          <a:p>
            <a:pPr>
              <a:spcAft>
                <a:spcPts val="600"/>
              </a:spcAft>
            </a:pPr>
            <a:r>
              <a:rPr lang="en-US" sz="1400" dirty="0" err="1" smtClean="0"/>
              <a:t>AutorunsC</a:t>
            </a:r>
            <a:r>
              <a:rPr lang="en-US" sz="1400" dirty="0"/>
              <a:t>:  reports Authenticode SHA1 and SHA256 </a:t>
            </a:r>
            <a:r>
              <a:rPr lang="en-US" sz="1400" dirty="0" smtClean="0"/>
              <a:t>hashes</a:t>
            </a:r>
          </a:p>
        </p:txBody>
      </p:sp>
    </p:spTree>
    <p:extLst>
      <p:ext uri="{BB962C8B-B14F-4D97-AF65-F5344CB8AC3E}">
        <p14:creationId xmlns:p14="http://schemas.microsoft.com/office/powerpoint/2010/main" val="2498475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 y="22211"/>
            <a:ext cx="9877252" cy="8083563"/>
          </a:xfrm>
          <a:prstGeom prst="rect">
            <a:avLst/>
          </a:prstGeom>
        </p:spPr>
      </p:pic>
      <p:sp>
        <p:nvSpPr>
          <p:cNvPr id="6" name="new features"/>
          <p:cNvSpPr/>
          <p:nvPr/>
        </p:nvSpPr>
        <p:spPr bwMode="auto">
          <a:xfrm>
            <a:off x="6071706" y="4937422"/>
            <a:ext cx="6378014" cy="20571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smtClean="0"/>
              <a:t>PsExec 2.0 (not yet released):  adds [-r </a:t>
            </a:r>
            <a:r>
              <a:rPr lang="en-US" sz="1400" i="1" dirty="0" err="1" smtClean="0"/>
              <a:t>servicename</a:t>
            </a:r>
            <a:r>
              <a:rPr lang="en-US" sz="1400" dirty="0" smtClean="0"/>
              <a:t>]</a:t>
            </a:r>
          </a:p>
          <a:p>
            <a:pPr>
              <a:spcAft>
                <a:spcPts val="600"/>
              </a:spcAft>
            </a:pPr>
            <a:endParaRPr lang="en-US" sz="1400" dirty="0"/>
          </a:p>
          <a:p>
            <a:pPr>
              <a:spcAft>
                <a:spcPts val="600"/>
              </a:spcAft>
            </a:pPr>
            <a:r>
              <a:rPr lang="en-US" sz="1400" dirty="0" smtClean="0"/>
              <a:t>PsPasswd:  book version released Oct 2011 (new syntax for domain accounts)</a:t>
            </a:r>
          </a:p>
          <a:p>
            <a:pPr>
              <a:spcAft>
                <a:spcPts val="600"/>
              </a:spcAft>
            </a:pPr>
            <a:endParaRPr lang="en-US" sz="1400" dirty="0"/>
          </a:p>
          <a:p>
            <a:pPr>
              <a:spcAft>
                <a:spcPts val="600"/>
              </a:spcAft>
            </a:pPr>
            <a:r>
              <a:rPr lang="en-US" sz="1400" dirty="0" err="1" smtClean="0"/>
              <a:t>PsPing</a:t>
            </a:r>
            <a:r>
              <a:rPr lang="en-US" sz="1400" dirty="0" smtClean="0"/>
              <a:t>:  </a:t>
            </a:r>
            <a:r>
              <a:rPr lang="en-US" sz="1400" b="1" i="1" dirty="0" smtClean="0"/>
              <a:t>new utility!</a:t>
            </a:r>
            <a:endParaRPr lang="en-US" sz="1400" b="1" i="1" dirty="0"/>
          </a:p>
        </p:txBody>
      </p:sp>
    </p:spTree>
    <p:extLst>
      <p:ext uri="{BB962C8B-B14F-4D97-AF65-F5344CB8AC3E}">
        <p14:creationId xmlns:p14="http://schemas.microsoft.com/office/powerpoint/2010/main" val="3352797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smtClean="0"/>
              <a:t>PsPing</a:t>
            </a:r>
            <a:endParaRPr lang="en-US" dirty="0"/>
          </a:p>
        </p:txBody>
      </p:sp>
      <p:sp>
        <p:nvSpPr>
          <p:cNvPr id="6" name="Text Placeholder 5"/>
          <p:cNvSpPr>
            <a:spLocks noGrp="1"/>
          </p:cNvSpPr>
          <p:nvPr>
            <p:ph type="body" sz="quarter" idx="10"/>
          </p:nvPr>
        </p:nvSpPr>
        <p:spPr>
          <a:xfrm>
            <a:off x="274638" y="1212850"/>
            <a:ext cx="11887200" cy="3200876"/>
          </a:xfrm>
        </p:spPr>
        <p:txBody>
          <a:bodyPr/>
          <a:lstStyle/>
          <a:p>
            <a:r>
              <a:rPr lang="en-US" dirty="0">
                <a:gradFill>
                  <a:gsLst>
                    <a:gs pos="1250">
                      <a:schemeClr val="tx1"/>
                    </a:gs>
                    <a:gs pos="99000">
                      <a:schemeClr val="tx1"/>
                    </a:gs>
                  </a:gsLst>
                  <a:lin ang="5400000" scaled="0"/>
                </a:gradFill>
              </a:rPr>
              <a:t>Measures network performance to 0.01 </a:t>
            </a:r>
            <a:r>
              <a:rPr lang="en-US" dirty="0" err="1">
                <a:gradFill>
                  <a:gsLst>
                    <a:gs pos="1250">
                      <a:schemeClr val="tx1"/>
                    </a:gs>
                    <a:gs pos="99000">
                      <a:schemeClr val="tx1"/>
                    </a:gs>
                  </a:gsLst>
                  <a:lin ang="5400000" scaled="0"/>
                </a:gradFill>
              </a:rPr>
              <a:t>ms</a:t>
            </a:r>
            <a:r>
              <a:rPr lang="en-US" dirty="0">
                <a:gradFill>
                  <a:gsLst>
                    <a:gs pos="1250">
                      <a:schemeClr val="tx1"/>
                    </a:gs>
                    <a:gs pos="99000">
                      <a:schemeClr val="tx1"/>
                    </a:gs>
                  </a:gsLst>
                  <a:lin ang="5400000" scaled="0"/>
                </a:gradFill>
              </a:rPr>
              <a:t> resolution</a:t>
            </a:r>
          </a:p>
          <a:p>
            <a:pPr lvl="1"/>
            <a:r>
              <a:rPr lang="en-US" dirty="0"/>
              <a:t>Standard ICMP ping functionality</a:t>
            </a:r>
          </a:p>
          <a:p>
            <a:pPr lvl="1"/>
            <a:r>
              <a:rPr lang="en-US" dirty="0"/>
              <a:t>TCP connection latency</a:t>
            </a:r>
          </a:p>
          <a:p>
            <a:pPr lvl="1"/>
            <a:r>
              <a:rPr lang="en-US" dirty="0"/>
              <a:t>TCP round-trip time</a:t>
            </a:r>
          </a:p>
          <a:p>
            <a:pPr lvl="1"/>
            <a:r>
              <a:rPr lang="en-US" dirty="0"/>
              <a:t>TCP bandwidth</a:t>
            </a:r>
          </a:p>
          <a:p>
            <a:r>
              <a:rPr lang="en-US" dirty="0">
                <a:gradFill>
                  <a:gsLst>
                    <a:gs pos="1250">
                      <a:schemeClr val="tx1"/>
                    </a:gs>
                    <a:gs pos="99000">
                      <a:schemeClr val="tx1"/>
                    </a:gs>
                  </a:gsLst>
                  <a:lin ang="5400000" scaled="0"/>
                </a:gradFill>
              </a:rPr>
              <a:t>Generates histograms</a:t>
            </a:r>
          </a:p>
          <a:p>
            <a:pPr lvl="1"/>
            <a:endParaRPr lang="en-US" dirty="0" smtClean="0"/>
          </a:p>
          <a:p>
            <a:pPr lvl="1"/>
            <a:endParaRPr lang="en-US" dirty="0"/>
          </a:p>
        </p:txBody>
      </p:sp>
    </p:spTree>
    <p:extLst>
      <p:ext uri="{BB962C8B-B14F-4D97-AF65-F5344CB8AC3E}">
        <p14:creationId xmlns:p14="http://schemas.microsoft.com/office/powerpoint/2010/main" val="17797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ICMP ping usage</a:t>
            </a:r>
            <a:endParaRPr lang="en-US" dirty="0"/>
          </a:p>
        </p:txBody>
      </p:sp>
      <p:sp>
        <p:nvSpPr>
          <p:cNvPr id="5" name="Text Placeholder 4"/>
          <p:cNvSpPr>
            <a:spLocks noGrp="1"/>
          </p:cNvSpPr>
          <p:nvPr>
            <p:ph type="body" sz="quarter" idx="10"/>
          </p:nvPr>
        </p:nvSpPr>
        <p:spPr>
          <a:xfrm>
            <a:off x="274638" y="1221157"/>
            <a:ext cx="11887199" cy="5139869"/>
          </a:xfrm>
        </p:spPr>
        <p:txBody>
          <a:bodyPr/>
          <a:lstStyle/>
          <a:p>
            <a:r>
              <a:rPr lang="en-US" sz="2000" dirty="0" err="1" smtClean="0">
                <a:latin typeface="Lucida Console" pitchFamily="49" charset="0"/>
              </a:rPr>
              <a:t>psping</a:t>
            </a:r>
            <a:r>
              <a:rPr lang="en-US" sz="2000" dirty="0" smtClean="0">
                <a:latin typeface="Lucida Console" pitchFamily="49" charset="0"/>
              </a:rPr>
              <a:t> </a:t>
            </a:r>
            <a:r>
              <a:rPr lang="en-US" sz="2000" dirty="0">
                <a:latin typeface="Lucida Console" pitchFamily="49" charset="0"/>
              </a:rPr>
              <a:t>[[-6]|[-4]] [-h [buckets]] [-i &lt;interval&gt;] [-l &lt;</a:t>
            </a:r>
            <a:r>
              <a:rPr lang="en-US" sz="2000" dirty="0" err="1">
                <a:latin typeface="Lucida Console" pitchFamily="49" charset="0"/>
              </a:rPr>
              <a:t>requestsize</a:t>
            </a:r>
            <a:r>
              <a:rPr lang="en-US" sz="2000" dirty="0">
                <a:latin typeface="Lucida Console" pitchFamily="49" charset="0"/>
              </a:rPr>
              <a:t>&gt; [-q] </a:t>
            </a:r>
            <a:r>
              <a:rPr lang="en-US" sz="2000" dirty="0" smtClean="0">
                <a:latin typeface="Lucida Console" pitchFamily="49" charset="0"/>
              </a:rPr>
              <a:t/>
            </a:r>
            <a:br>
              <a:rPr lang="en-US" sz="2000" dirty="0" smtClean="0">
                <a:latin typeface="Lucida Console" pitchFamily="49" charset="0"/>
              </a:rPr>
            </a:br>
            <a:r>
              <a:rPr lang="en-US" sz="2000" dirty="0" smtClean="0">
                <a:latin typeface="Lucida Console" pitchFamily="49" charset="0"/>
              </a:rPr>
              <a:t>[-</a:t>
            </a:r>
            <a:r>
              <a:rPr lang="en-US" sz="2000" dirty="0">
                <a:latin typeface="Lucida Console" pitchFamily="49" charset="0"/>
              </a:rPr>
              <a:t>t|-n &lt;count&gt;] </a:t>
            </a:r>
            <a:r>
              <a:rPr lang="en-US" sz="2000" dirty="0" smtClean="0">
                <a:latin typeface="Lucida Console" pitchFamily="49" charset="0"/>
              </a:rPr>
              <a:t>[-</a:t>
            </a:r>
            <a:r>
              <a:rPr lang="en-US" sz="2000" dirty="0">
                <a:latin typeface="Lucida Console" pitchFamily="49" charset="0"/>
              </a:rPr>
              <a:t>w &lt;count&gt;] &lt;destination</a:t>
            </a:r>
            <a:r>
              <a:rPr lang="en-US" sz="2000" dirty="0" smtClean="0">
                <a:latin typeface="Lucida Console" pitchFamily="49" charset="0"/>
              </a:rPr>
              <a:t>&gt;</a:t>
            </a:r>
          </a:p>
          <a:p>
            <a:endParaRPr lang="en-US" sz="2000" dirty="0">
              <a:latin typeface="Lucida Console" pitchFamily="49" charset="0"/>
            </a:endParaRPr>
          </a:p>
          <a:p>
            <a:r>
              <a:rPr lang="en-US" sz="2000" dirty="0">
                <a:latin typeface="Lucida Console" pitchFamily="49" charset="0"/>
              </a:rPr>
              <a:t>  -h    Print histogram (default bucket count is 20).</a:t>
            </a:r>
          </a:p>
          <a:p>
            <a:r>
              <a:rPr lang="en-US" sz="2000" dirty="0">
                <a:latin typeface="Lucida Console" pitchFamily="49" charset="0"/>
              </a:rPr>
              <a:t>  -i    Interval in seconds. Specify 0 for fast ping.</a:t>
            </a:r>
          </a:p>
          <a:p>
            <a:r>
              <a:rPr lang="en-US" sz="2000" dirty="0">
                <a:latin typeface="Lucida Console" pitchFamily="49" charset="0"/>
              </a:rPr>
              <a:t>  -l    Request size.</a:t>
            </a:r>
          </a:p>
          <a:p>
            <a:r>
              <a:rPr lang="en-US" sz="2000" dirty="0">
                <a:latin typeface="Lucida Console" pitchFamily="49" charset="0"/>
              </a:rPr>
              <a:t>  -n    Number of pings.</a:t>
            </a:r>
          </a:p>
          <a:p>
            <a:r>
              <a:rPr lang="en-US" sz="2000" dirty="0">
                <a:latin typeface="Lucida Console" pitchFamily="49" charset="0"/>
              </a:rPr>
              <a:t>  -q    Don't output during pings.</a:t>
            </a:r>
          </a:p>
          <a:p>
            <a:r>
              <a:rPr lang="en-US" sz="2000" dirty="0">
                <a:latin typeface="Lucida Console" pitchFamily="49" charset="0"/>
              </a:rPr>
              <a:t>  -t    Ping until stopped with </a:t>
            </a:r>
            <a:r>
              <a:rPr lang="en-US" sz="2000" dirty="0" err="1">
                <a:latin typeface="Lucida Console" pitchFamily="49" charset="0"/>
              </a:rPr>
              <a:t>Ctrl+C</a:t>
            </a:r>
            <a:r>
              <a:rPr lang="en-US" sz="2000" dirty="0">
                <a:latin typeface="Lucida Console" pitchFamily="49" charset="0"/>
              </a:rPr>
              <a:t> and type </a:t>
            </a:r>
            <a:r>
              <a:rPr lang="en-US" sz="2000" dirty="0" err="1">
                <a:latin typeface="Lucida Console" pitchFamily="49" charset="0"/>
              </a:rPr>
              <a:t>Ctrl+Break</a:t>
            </a:r>
            <a:endParaRPr lang="en-US" sz="2000" dirty="0">
              <a:latin typeface="Lucida Console" pitchFamily="49" charset="0"/>
            </a:endParaRPr>
          </a:p>
          <a:p>
            <a:r>
              <a:rPr lang="en-US" sz="2000" dirty="0">
                <a:latin typeface="Lucida Console" pitchFamily="49" charset="0"/>
              </a:rPr>
              <a:t>        for statistics.</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with the specified number of iterations (default is 1).</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For high-speed ping tests use -q and -i 0</a:t>
            </a:r>
            <a:r>
              <a:rPr lang="en-US" sz="2000" dirty="0" smtClean="0">
                <a:latin typeface="Lucida Console" pitchFamily="49" charset="0"/>
              </a:rPr>
              <a:t>.</a:t>
            </a:r>
            <a:endParaRPr lang="en-US" sz="3200" dirty="0">
              <a:latin typeface="Lucida Console" pitchFamily="49" charset="0"/>
            </a:endParaRPr>
          </a:p>
        </p:txBody>
      </p:sp>
    </p:spTree>
    <p:extLst>
      <p:ext uri="{BB962C8B-B14F-4D97-AF65-F5344CB8AC3E}">
        <p14:creationId xmlns:p14="http://schemas.microsoft.com/office/powerpoint/2010/main" val="26429858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TCP ping usage</a:t>
            </a:r>
            <a:endParaRPr lang="en-US" dirty="0"/>
          </a:p>
        </p:txBody>
      </p:sp>
      <p:sp>
        <p:nvSpPr>
          <p:cNvPr id="5" name="Text Placeholder 4"/>
          <p:cNvSpPr>
            <a:spLocks noGrp="1"/>
          </p:cNvSpPr>
          <p:nvPr>
            <p:ph type="body" sz="quarter" idx="10"/>
          </p:nvPr>
        </p:nvSpPr>
        <p:spPr>
          <a:xfrm>
            <a:off x="274638" y="1221157"/>
            <a:ext cx="11887199" cy="5139869"/>
          </a:xfrm>
        </p:spPr>
        <p:txBody>
          <a:bodyPr/>
          <a:lstStyle/>
          <a:p>
            <a:r>
              <a:rPr lang="en-US" sz="2000" dirty="0" err="1" smtClean="0">
                <a:latin typeface="Lucida Console" pitchFamily="49" charset="0"/>
              </a:rPr>
              <a:t>psping</a:t>
            </a:r>
            <a:r>
              <a:rPr lang="en-US" sz="2000" dirty="0" smtClean="0">
                <a:latin typeface="Lucida Console" pitchFamily="49" charset="0"/>
              </a:rPr>
              <a:t> </a:t>
            </a:r>
            <a:r>
              <a:rPr lang="en-US" sz="2000" dirty="0">
                <a:latin typeface="Lucida Console" pitchFamily="49" charset="0"/>
              </a:rPr>
              <a:t>[[-6]|[-4]] [-h [buckets]] [-i &lt;interval&gt;] [-l &lt;</a:t>
            </a:r>
            <a:r>
              <a:rPr lang="en-US" sz="2000" dirty="0" err="1">
                <a:latin typeface="Lucida Console" pitchFamily="49" charset="0"/>
              </a:rPr>
              <a:t>requestsize</a:t>
            </a:r>
            <a:r>
              <a:rPr lang="en-US" sz="2000" dirty="0">
                <a:latin typeface="Lucida Console" pitchFamily="49" charset="0"/>
              </a:rPr>
              <a:t>&gt; [-q] </a:t>
            </a:r>
            <a:r>
              <a:rPr lang="en-US" sz="2000" dirty="0" smtClean="0">
                <a:latin typeface="Lucida Console" pitchFamily="49" charset="0"/>
              </a:rPr>
              <a:t/>
            </a:r>
            <a:br>
              <a:rPr lang="en-US" sz="2000" dirty="0" smtClean="0">
                <a:latin typeface="Lucida Console" pitchFamily="49" charset="0"/>
              </a:rPr>
            </a:br>
            <a:r>
              <a:rPr lang="en-US" sz="2000" dirty="0" smtClean="0">
                <a:latin typeface="Lucida Console" pitchFamily="49" charset="0"/>
              </a:rPr>
              <a:t>[-</a:t>
            </a:r>
            <a:r>
              <a:rPr lang="en-US" sz="2000" dirty="0">
                <a:latin typeface="Lucida Console" pitchFamily="49" charset="0"/>
              </a:rPr>
              <a:t>t|-n &lt;count&gt;] </a:t>
            </a:r>
            <a:r>
              <a:rPr lang="en-US" sz="2000" dirty="0" smtClean="0">
                <a:latin typeface="Lucida Console" pitchFamily="49" charset="0"/>
              </a:rPr>
              <a:t>[-</a:t>
            </a:r>
            <a:r>
              <a:rPr lang="en-US" sz="2000" dirty="0">
                <a:latin typeface="Lucida Console" pitchFamily="49" charset="0"/>
              </a:rPr>
              <a:t>w &lt;count&gt;] &lt;</a:t>
            </a:r>
            <a:r>
              <a:rPr lang="en-US" sz="2000" dirty="0" err="1">
                <a:latin typeface="Lucida Console" pitchFamily="49" charset="0"/>
              </a:rPr>
              <a:t>destination</a:t>
            </a:r>
            <a:r>
              <a:rPr lang="en-US" sz="2000" b="1" dirty="0" err="1">
                <a:solidFill>
                  <a:schemeClr val="accent3"/>
                </a:solidFill>
                <a:latin typeface="Lucida Console" pitchFamily="49" charset="0"/>
              </a:rPr>
              <a:t>:destport</a:t>
            </a:r>
            <a:r>
              <a:rPr lang="en-US" sz="2000" dirty="0">
                <a:latin typeface="Lucida Console" pitchFamily="49" charset="0"/>
              </a:rPr>
              <a:t>&gt;</a:t>
            </a:r>
          </a:p>
          <a:p>
            <a:endParaRPr lang="en-US" sz="2000" dirty="0">
              <a:latin typeface="Lucida Console" pitchFamily="49" charset="0"/>
            </a:endParaRPr>
          </a:p>
          <a:p>
            <a:r>
              <a:rPr lang="en-US" sz="2000" dirty="0">
                <a:latin typeface="Lucida Console" pitchFamily="49" charset="0"/>
              </a:rPr>
              <a:t>  -h    Print histogram (default bucket count is 20).</a:t>
            </a:r>
          </a:p>
          <a:p>
            <a:r>
              <a:rPr lang="en-US" sz="2000" dirty="0">
                <a:latin typeface="Lucida Console" pitchFamily="49" charset="0"/>
              </a:rPr>
              <a:t>  -i    Interval in seconds. Specify 0 for fast ping.</a:t>
            </a:r>
          </a:p>
          <a:p>
            <a:r>
              <a:rPr lang="en-US" sz="2000" dirty="0">
                <a:latin typeface="Lucida Console" pitchFamily="49" charset="0"/>
              </a:rPr>
              <a:t>  -l    Request size.</a:t>
            </a:r>
          </a:p>
          <a:p>
            <a:r>
              <a:rPr lang="en-US" sz="2000" dirty="0">
                <a:latin typeface="Lucida Console" pitchFamily="49" charset="0"/>
              </a:rPr>
              <a:t>  -n    Number of pings.</a:t>
            </a:r>
          </a:p>
          <a:p>
            <a:r>
              <a:rPr lang="en-US" sz="2000" dirty="0">
                <a:latin typeface="Lucida Console" pitchFamily="49" charset="0"/>
              </a:rPr>
              <a:t>  -q    Don't output during pings.</a:t>
            </a:r>
          </a:p>
          <a:p>
            <a:r>
              <a:rPr lang="en-US" sz="2000" dirty="0">
                <a:latin typeface="Lucida Console" pitchFamily="49" charset="0"/>
              </a:rPr>
              <a:t>  -t    Ping until stopped with </a:t>
            </a:r>
            <a:r>
              <a:rPr lang="en-US" sz="2000" dirty="0" err="1">
                <a:latin typeface="Lucida Console" pitchFamily="49" charset="0"/>
              </a:rPr>
              <a:t>Ctrl+C</a:t>
            </a:r>
            <a:r>
              <a:rPr lang="en-US" sz="2000" dirty="0">
                <a:latin typeface="Lucida Console" pitchFamily="49" charset="0"/>
              </a:rPr>
              <a:t> and type </a:t>
            </a:r>
            <a:r>
              <a:rPr lang="en-US" sz="2000" dirty="0" err="1">
                <a:latin typeface="Lucida Console" pitchFamily="49" charset="0"/>
              </a:rPr>
              <a:t>Ctrl+Break</a:t>
            </a:r>
            <a:endParaRPr lang="en-US" sz="2000" dirty="0">
              <a:latin typeface="Lucida Console" pitchFamily="49" charset="0"/>
            </a:endParaRPr>
          </a:p>
          <a:p>
            <a:r>
              <a:rPr lang="en-US" sz="2000" dirty="0">
                <a:latin typeface="Lucida Console" pitchFamily="49" charset="0"/>
              </a:rPr>
              <a:t>        for statistics.</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with the specified number of iterations (default is 1).</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For high-speed ping tests use -q and -i 0</a:t>
            </a:r>
            <a:r>
              <a:rPr lang="en-US" sz="2000" dirty="0" smtClean="0">
                <a:latin typeface="Lucida Console" pitchFamily="49" charset="0"/>
              </a:rPr>
              <a:t>.</a:t>
            </a:r>
            <a:endParaRPr lang="en-US" sz="3200" dirty="0">
              <a:latin typeface="Lucida Console" pitchFamily="49" charset="0"/>
            </a:endParaRPr>
          </a:p>
        </p:txBody>
      </p:sp>
    </p:spTree>
    <p:extLst>
      <p:ext uri="{BB962C8B-B14F-4D97-AF65-F5344CB8AC3E}">
        <p14:creationId xmlns:p14="http://schemas.microsoft.com/office/powerpoint/2010/main" val="16691491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TCP latency usage</a:t>
            </a:r>
            <a:endParaRPr lang="en-US" dirty="0"/>
          </a:p>
        </p:txBody>
      </p:sp>
      <p:sp>
        <p:nvSpPr>
          <p:cNvPr id="5" name="Text Placeholder 4"/>
          <p:cNvSpPr>
            <a:spLocks noGrp="1"/>
          </p:cNvSpPr>
          <p:nvPr>
            <p:ph type="body" sz="quarter" idx="10"/>
          </p:nvPr>
        </p:nvSpPr>
        <p:spPr>
          <a:xfrm>
            <a:off x="274638" y="1221157"/>
            <a:ext cx="11887199" cy="4739759"/>
          </a:xfrm>
        </p:spPr>
        <p:txBody>
          <a:bodyPr/>
          <a:lstStyle/>
          <a:p>
            <a:r>
              <a:rPr lang="en-US" sz="2000" dirty="0" smtClean="0">
                <a:latin typeface="Lucida Console" pitchFamily="49" charset="0"/>
              </a:rPr>
              <a:t>server</a:t>
            </a:r>
            <a:r>
              <a:rPr lang="en-US" sz="2000" dirty="0">
                <a:latin typeface="Lucida Console" pitchFamily="49" charset="0"/>
              </a:rPr>
              <a:t>: </a:t>
            </a:r>
            <a:r>
              <a:rPr lang="en-US" sz="2000" dirty="0" err="1">
                <a:latin typeface="Lucida Console" pitchFamily="49" charset="0"/>
              </a:rPr>
              <a:t>psping</a:t>
            </a:r>
            <a:r>
              <a:rPr lang="en-US" sz="2000" dirty="0">
                <a:latin typeface="Lucida Console" pitchFamily="49" charset="0"/>
              </a:rPr>
              <a:t> [[-6]|[-4]] &lt;-s </a:t>
            </a:r>
            <a:r>
              <a:rPr lang="en-US" sz="2000" dirty="0" err="1">
                <a:latin typeface="Lucida Console" pitchFamily="49" charset="0"/>
              </a:rPr>
              <a:t>source:sourceport</a:t>
            </a:r>
            <a:r>
              <a:rPr lang="en-US" sz="2000" dirty="0">
                <a:latin typeface="Lucida Console" pitchFamily="49" charset="0"/>
              </a:rPr>
              <a:t>&gt;</a:t>
            </a:r>
          </a:p>
          <a:p>
            <a:r>
              <a:rPr lang="en-US" sz="2000" dirty="0">
                <a:latin typeface="Lucida Console" pitchFamily="49" charset="0"/>
              </a:rPr>
              <a:t>client: </a:t>
            </a:r>
            <a:r>
              <a:rPr lang="en-US" sz="2000" dirty="0" err="1">
                <a:latin typeface="Lucida Console" pitchFamily="49" charset="0"/>
              </a:rPr>
              <a:t>psping</a:t>
            </a:r>
            <a:r>
              <a:rPr lang="en-US" sz="2000" dirty="0">
                <a:latin typeface="Lucida Console" pitchFamily="49" charset="0"/>
              </a:rPr>
              <a:t> [[-6]|[-4]] [-h [buckets]] [-r] &lt;-l </a:t>
            </a:r>
            <a:r>
              <a:rPr lang="en-US" sz="2000" dirty="0" err="1">
                <a:latin typeface="Lucida Console" pitchFamily="49" charset="0"/>
              </a:rPr>
              <a:t>requestsize</a:t>
            </a:r>
            <a:r>
              <a:rPr lang="en-US" sz="2000" dirty="0">
                <a:latin typeface="Lucida Console" pitchFamily="49" charset="0"/>
              </a:rPr>
              <a:t>&gt;] </a:t>
            </a:r>
            <a:r>
              <a:rPr lang="en-US" sz="2000" dirty="0" smtClean="0">
                <a:latin typeface="Lucida Console" pitchFamily="49" charset="0"/>
              </a:rPr>
              <a:t/>
            </a:r>
            <a:br>
              <a:rPr lang="en-US" sz="2000" dirty="0" smtClean="0">
                <a:latin typeface="Lucida Console" pitchFamily="49" charset="0"/>
              </a:rPr>
            </a:br>
            <a:r>
              <a:rPr lang="en-US" sz="2000" dirty="0" smtClean="0">
                <a:latin typeface="Lucida Console" pitchFamily="49" charset="0"/>
              </a:rPr>
              <a:t>&lt;-</a:t>
            </a:r>
            <a:r>
              <a:rPr lang="en-US" sz="2000" dirty="0">
                <a:latin typeface="Lucida Console" pitchFamily="49" charset="0"/>
              </a:rPr>
              <a:t>n count&gt; [-w &lt;count&gt;] &lt;</a:t>
            </a:r>
            <a:r>
              <a:rPr lang="en-US" sz="2000" dirty="0" err="1">
                <a:latin typeface="Lucida Console" pitchFamily="49" charset="0"/>
              </a:rPr>
              <a:t>destination:destport</a:t>
            </a:r>
            <a:r>
              <a:rPr lang="en-US" sz="2000" dirty="0" smtClean="0">
                <a:latin typeface="Lucida Console" pitchFamily="49" charset="0"/>
              </a:rPr>
              <a:t>&gt;</a:t>
            </a:r>
          </a:p>
          <a:p>
            <a:endParaRPr lang="en-US" sz="2000" dirty="0">
              <a:latin typeface="Lucida Console" pitchFamily="49" charset="0"/>
            </a:endParaRPr>
          </a:p>
          <a:p>
            <a:r>
              <a:rPr lang="en-US" sz="2000" dirty="0">
                <a:latin typeface="Lucida Console" pitchFamily="49" charset="0"/>
              </a:rPr>
              <a:t>  -h    Print histogram (default bucket count is 20).</a:t>
            </a:r>
          </a:p>
          <a:p>
            <a:r>
              <a:rPr lang="en-US" sz="2000" dirty="0">
                <a:latin typeface="Lucida Console" pitchFamily="49" charset="0"/>
              </a:rPr>
              <a:t>  -l    Request size.</a:t>
            </a:r>
          </a:p>
          <a:p>
            <a:r>
              <a:rPr lang="en-US" sz="2000" dirty="0">
                <a:latin typeface="Lucida Console" pitchFamily="49" charset="0"/>
              </a:rPr>
              <a:t>  -n    Number of sends/receives.</a:t>
            </a:r>
          </a:p>
          <a:p>
            <a:r>
              <a:rPr lang="en-US" sz="2000" dirty="0">
                <a:latin typeface="Lucida Console" pitchFamily="49" charset="0"/>
              </a:rPr>
              <a:t>  -r    Receive from the server instead of sending.</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with the specified number of iterations (default is 5).</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The server can serve both latency and bandwidth tests and remains active until you terminate it with Control-C</a:t>
            </a:r>
            <a:r>
              <a:rPr lang="en-US" sz="2000" dirty="0" smtClean="0">
                <a:latin typeface="Lucida Console" pitchFamily="49" charset="0"/>
              </a:rPr>
              <a:t>.</a:t>
            </a:r>
            <a:endParaRPr lang="en-US" sz="3200" dirty="0">
              <a:latin typeface="Lucida Console" pitchFamily="49" charset="0"/>
            </a:endParaRPr>
          </a:p>
        </p:txBody>
      </p:sp>
    </p:spTree>
    <p:extLst>
      <p:ext uri="{BB962C8B-B14F-4D97-AF65-F5344CB8AC3E}">
        <p14:creationId xmlns:p14="http://schemas.microsoft.com/office/powerpoint/2010/main" val="29961976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TCP bandwidth usage</a:t>
            </a:r>
          </a:p>
        </p:txBody>
      </p:sp>
      <p:sp>
        <p:nvSpPr>
          <p:cNvPr id="5" name="Text Placeholder 4"/>
          <p:cNvSpPr>
            <a:spLocks noGrp="1"/>
          </p:cNvSpPr>
          <p:nvPr>
            <p:ph type="body" sz="quarter" idx="10"/>
          </p:nvPr>
        </p:nvSpPr>
        <p:spPr>
          <a:xfrm>
            <a:off x="274638" y="1221157"/>
            <a:ext cx="11887199" cy="5416868"/>
          </a:xfrm>
        </p:spPr>
        <p:txBody>
          <a:bodyPr/>
          <a:lstStyle/>
          <a:p>
            <a:r>
              <a:rPr lang="en-US" sz="2000" dirty="0" smtClean="0">
                <a:latin typeface="Lucida Console" pitchFamily="49" charset="0"/>
              </a:rPr>
              <a:t>server</a:t>
            </a:r>
            <a:r>
              <a:rPr lang="en-US" sz="2000" dirty="0">
                <a:latin typeface="Lucida Console" pitchFamily="49" charset="0"/>
              </a:rPr>
              <a:t>: </a:t>
            </a:r>
            <a:r>
              <a:rPr lang="en-US" sz="2000" dirty="0" err="1">
                <a:latin typeface="Lucida Console" pitchFamily="49" charset="0"/>
              </a:rPr>
              <a:t>psping</a:t>
            </a:r>
            <a:r>
              <a:rPr lang="en-US" sz="2000" dirty="0">
                <a:latin typeface="Lucida Console" pitchFamily="49" charset="0"/>
              </a:rPr>
              <a:t> [[-6]|[-4]] &lt;-s </a:t>
            </a:r>
            <a:r>
              <a:rPr lang="en-US" sz="2000" dirty="0" err="1">
                <a:latin typeface="Lucida Console" pitchFamily="49" charset="0"/>
              </a:rPr>
              <a:t>source:sourceport</a:t>
            </a:r>
            <a:r>
              <a:rPr lang="en-US" sz="2000" dirty="0">
                <a:latin typeface="Lucida Console" pitchFamily="49" charset="0"/>
              </a:rPr>
              <a:t>&gt;</a:t>
            </a:r>
          </a:p>
          <a:p>
            <a:r>
              <a:rPr lang="en-US" sz="2000" dirty="0">
                <a:latin typeface="Lucida Console" pitchFamily="49" charset="0"/>
              </a:rPr>
              <a:t>client: </a:t>
            </a:r>
            <a:r>
              <a:rPr lang="en-US" sz="2000" dirty="0" err="1">
                <a:latin typeface="Lucida Console" pitchFamily="49" charset="0"/>
              </a:rPr>
              <a:t>psping</a:t>
            </a:r>
            <a:r>
              <a:rPr lang="en-US" sz="2000" dirty="0">
                <a:latin typeface="Lucida Console" pitchFamily="49" charset="0"/>
              </a:rPr>
              <a:t> [[-6]|[-4]] -b [-h [buckets]] [-r] &lt;-l </a:t>
            </a:r>
            <a:r>
              <a:rPr lang="en-US" sz="2000" dirty="0" err="1">
                <a:latin typeface="Lucida Console" pitchFamily="49" charset="0"/>
              </a:rPr>
              <a:t>requestsize</a:t>
            </a:r>
            <a:r>
              <a:rPr lang="en-US" sz="2000" dirty="0">
                <a:latin typeface="Lucida Console" pitchFamily="49" charset="0"/>
              </a:rPr>
              <a:t>&gt; &lt;-n count&gt; [-i &lt;outstanding&gt;] [-w &lt;count&gt;] &lt;</a:t>
            </a:r>
            <a:r>
              <a:rPr lang="en-US" sz="2000" dirty="0" err="1">
                <a:latin typeface="Lucida Console" pitchFamily="49" charset="0"/>
              </a:rPr>
              <a:t>destination:destport</a:t>
            </a:r>
            <a:r>
              <a:rPr lang="en-US" sz="2000" dirty="0" smtClean="0">
                <a:latin typeface="Lucida Console" pitchFamily="49" charset="0"/>
              </a:rPr>
              <a:t>&gt;</a:t>
            </a:r>
          </a:p>
          <a:p>
            <a:endParaRPr lang="en-US" sz="2000" dirty="0">
              <a:latin typeface="Lucida Console" pitchFamily="49" charset="0"/>
            </a:endParaRPr>
          </a:p>
          <a:p>
            <a:r>
              <a:rPr lang="en-US" sz="2000" dirty="0">
                <a:latin typeface="Lucida Console" pitchFamily="49" charset="0"/>
              </a:rPr>
              <a:t>  -b    Bandwidth test.</a:t>
            </a:r>
          </a:p>
          <a:p>
            <a:r>
              <a:rPr lang="en-US" sz="2000" dirty="0">
                <a:latin typeface="Lucida Console" pitchFamily="49" charset="0"/>
              </a:rPr>
              <a:t>  -h    Print histogram (default bucket count is 20).</a:t>
            </a:r>
          </a:p>
          <a:p>
            <a:r>
              <a:rPr lang="en-US" sz="2000" dirty="0">
                <a:latin typeface="Lucida Console" pitchFamily="49" charset="0"/>
              </a:rPr>
              <a:t>  -i    Number of outstanding I/</a:t>
            </a:r>
            <a:r>
              <a:rPr lang="en-US" sz="2000" dirty="0" err="1">
                <a:latin typeface="Lucida Console" pitchFamily="49" charset="0"/>
              </a:rPr>
              <a:t>Os</a:t>
            </a:r>
            <a:r>
              <a:rPr lang="en-US" sz="2000" dirty="0">
                <a:latin typeface="Lucida Console" pitchFamily="49" charset="0"/>
              </a:rPr>
              <a:t> (default is min of 16 and 2x CPU cores).</a:t>
            </a:r>
          </a:p>
          <a:p>
            <a:r>
              <a:rPr lang="en-US" sz="2000" dirty="0">
                <a:latin typeface="Lucida Console" pitchFamily="49" charset="0"/>
              </a:rPr>
              <a:t>  -l    Request size.</a:t>
            </a:r>
          </a:p>
          <a:p>
            <a:r>
              <a:rPr lang="en-US" sz="2000" dirty="0">
                <a:latin typeface="Lucida Console" pitchFamily="49" charset="0"/>
              </a:rPr>
              <a:t>  -n    Number of sends/receives.</a:t>
            </a:r>
          </a:p>
          <a:p>
            <a:r>
              <a:rPr lang="en-US" sz="2000" dirty="0">
                <a:latin typeface="Lucida Console" pitchFamily="49" charset="0"/>
              </a:rPr>
              <a:t>  -r    Receive from the server instead of sending.</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for the specified iterations (default is 2x CPU cores).</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The server can serve both latency and bandwidth tests and remains active until you terminate it with Control-C</a:t>
            </a:r>
            <a:r>
              <a:rPr lang="en-US" sz="2000" dirty="0" smtClean="0">
                <a:latin typeface="Lucida Console" pitchFamily="49" charset="0"/>
              </a:rPr>
              <a:t>.</a:t>
            </a:r>
            <a:endParaRPr lang="en-US" dirty="0">
              <a:latin typeface="Lucida Console" pitchFamily="49" charset="0"/>
            </a:endParaRPr>
          </a:p>
        </p:txBody>
      </p:sp>
    </p:spTree>
    <p:extLst>
      <p:ext uri="{BB962C8B-B14F-4D97-AF65-F5344CB8AC3E}">
        <p14:creationId xmlns:p14="http://schemas.microsoft.com/office/powerpoint/2010/main" val="282678999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 y="-11799"/>
            <a:ext cx="9594872" cy="8083563"/>
          </a:xfrm>
          <a:prstGeom prst="rect">
            <a:avLst/>
          </a:prstGeom>
        </p:spPr>
      </p:pic>
      <p:sp>
        <p:nvSpPr>
          <p:cNvPr id="6" name="new features"/>
          <p:cNvSpPr/>
          <p:nvPr/>
        </p:nvSpPr>
        <p:spPr bwMode="auto">
          <a:xfrm>
            <a:off x="6071706" y="1697062"/>
            <a:ext cx="6378014" cy="5297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VMMap</a:t>
            </a:r>
          </a:p>
          <a:p>
            <a:pPr marL="285750" indent="-285750">
              <a:buFont typeface="Arial" pitchFamily="34" charset="0"/>
              <a:buChar char="•"/>
            </a:pPr>
            <a:r>
              <a:rPr lang="en-US" sz="1400" dirty="0"/>
              <a:t>Shows the ASLR status of </a:t>
            </a:r>
            <a:r>
              <a:rPr lang="en-US" sz="1400" dirty="0" smtClean="0"/>
              <a:t>image regions</a:t>
            </a:r>
          </a:p>
          <a:p>
            <a:pPr marL="285750" indent="-285750">
              <a:buFont typeface="Arial" pitchFamily="34" charset="0"/>
              <a:buChar char="•"/>
            </a:pPr>
            <a:r>
              <a:rPr lang="en-US" sz="1400" dirty="0" smtClean="0"/>
              <a:t>Shows “unusable</a:t>
            </a:r>
            <a:r>
              <a:rPr lang="en-US" sz="1400" dirty="0"/>
              <a:t>” virtual memory </a:t>
            </a:r>
            <a:r>
              <a:rPr lang="en-US" sz="1400" dirty="0" smtClean="0"/>
              <a:t>regions</a:t>
            </a:r>
            <a:endParaRPr lang="en-US" sz="1400" dirty="0"/>
          </a:p>
          <a:p>
            <a:pPr marL="285750" indent="-285750">
              <a:buFont typeface="Arial" pitchFamily="34" charset="0"/>
              <a:buChar char="•"/>
            </a:pPr>
            <a:r>
              <a:rPr lang="en-US" sz="1400" dirty="0" smtClean="0"/>
              <a:t>Timeline shows commit </a:t>
            </a:r>
            <a:r>
              <a:rPr lang="en-US" sz="1400" dirty="0"/>
              <a:t>usage instead of working </a:t>
            </a:r>
            <a:r>
              <a:rPr lang="en-US" sz="1400" dirty="0" smtClean="0"/>
              <a:t>set</a:t>
            </a:r>
            <a:endParaRPr lang="en-US" sz="1400" dirty="0"/>
          </a:p>
          <a:p>
            <a:pPr>
              <a:spcBef>
                <a:spcPts val="1200"/>
              </a:spcBef>
            </a:pPr>
            <a:r>
              <a:rPr lang="en-US" sz="1400" dirty="0" smtClean="0"/>
              <a:t>ProcDump</a:t>
            </a:r>
          </a:p>
          <a:p>
            <a:pPr marL="285750" indent="-285750">
              <a:buFont typeface="Arial" pitchFamily="34" charset="0"/>
              <a:buChar char="•"/>
            </a:pPr>
            <a:r>
              <a:rPr lang="en-US" sz="1400" dirty="0" smtClean="0"/>
              <a:t>Three major updates, four minor updates (!!!)</a:t>
            </a:r>
            <a:endParaRPr lang="en-US" sz="1400" dirty="0"/>
          </a:p>
          <a:p>
            <a:pPr>
              <a:spcBef>
                <a:spcPts val="1200"/>
              </a:spcBef>
            </a:pPr>
            <a:r>
              <a:rPr lang="en-US" sz="1400" dirty="0" smtClean="0"/>
              <a:t>DebugView</a:t>
            </a:r>
            <a:endParaRPr lang="en-US" sz="1400" dirty="0"/>
          </a:p>
          <a:p>
            <a:pPr marL="285750" indent="-285750">
              <a:buFont typeface="Arial" pitchFamily="34" charset="0"/>
              <a:buChar char="•"/>
            </a:pPr>
            <a:r>
              <a:rPr lang="en-US" sz="1400" dirty="0" smtClean="0"/>
              <a:t>Book describes 4.77 </a:t>
            </a:r>
            <a:r>
              <a:rPr lang="en-US" sz="1400" dirty="0"/>
              <a:t>(published Sept </a:t>
            </a:r>
            <a:r>
              <a:rPr lang="en-US" sz="1400" dirty="0" smtClean="0"/>
              <a:t>2011) with big syntax changes</a:t>
            </a:r>
            <a:endParaRPr lang="en-US" sz="1400" dirty="0"/>
          </a:p>
          <a:p>
            <a:pPr marL="285750" indent="-285750">
              <a:buFont typeface="Arial" pitchFamily="34" charset="0"/>
              <a:buChar char="•"/>
            </a:pPr>
            <a:r>
              <a:rPr lang="en-US" sz="1400" dirty="0" smtClean="0"/>
              <a:t>Captures output </a:t>
            </a:r>
            <a:r>
              <a:rPr lang="en-US" sz="1400" dirty="0"/>
              <a:t>generated by “modern apps” on Windows 8</a:t>
            </a:r>
          </a:p>
          <a:p>
            <a:pPr marL="285750" indent="-285750">
              <a:buFont typeface="Arial" pitchFamily="34" charset="0"/>
              <a:buChar char="•"/>
            </a:pPr>
            <a:r>
              <a:rPr lang="en-US" sz="1400" dirty="0" smtClean="0"/>
              <a:t>Option </a:t>
            </a:r>
            <a:r>
              <a:rPr lang="en-US" sz="1400" dirty="0"/>
              <a:t>/q to terminate a running instance. </a:t>
            </a:r>
            <a:r>
              <a:rPr lang="en-US" sz="1400" dirty="0" smtClean="0"/>
              <a:t>(Not </a:t>
            </a:r>
            <a:r>
              <a:rPr lang="en-US" sz="1400" dirty="0"/>
              <a:t>yet released)</a:t>
            </a:r>
          </a:p>
          <a:p>
            <a:pPr>
              <a:spcBef>
                <a:spcPts val="1200"/>
              </a:spcBef>
            </a:pPr>
            <a:r>
              <a:rPr lang="en-US" sz="1400" dirty="0" smtClean="0"/>
              <a:t>LiveKd</a:t>
            </a:r>
          </a:p>
          <a:p>
            <a:pPr marL="285750" indent="-285750">
              <a:buFont typeface="Arial" pitchFamily="34" charset="0"/>
              <a:buChar char="•"/>
            </a:pPr>
            <a:r>
              <a:rPr lang="en-US" sz="1400" dirty="0" smtClean="0"/>
              <a:t>-m </a:t>
            </a:r>
            <a:r>
              <a:rPr lang="en-US" sz="1400" dirty="0"/>
              <a:t>option </a:t>
            </a:r>
            <a:r>
              <a:rPr lang="en-US" sz="1400" dirty="0" smtClean="0"/>
              <a:t>(“mirror dump”) captures a </a:t>
            </a:r>
            <a:r>
              <a:rPr lang="en-US" sz="1400" dirty="0"/>
              <a:t>fully-consistent kernel dump </a:t>
            </a:r>
            <a:r>
              <a:rPr lang="en-US" sz="1400" dirty="0" smtClean="0"/>
              <a:t>of </a:t>
            </a:r>
            <a:r>
              <a:rPr lang="en-US" sz="1400" dirty="0"/>
              <a:t>a running </a:t>
            </a:r>
            <a:r>
              <a:rPr lang="en-US" sz="1400" dirty="0" smtClean="0"/>
              <a:t>system</a:t>
            </a:r>
            <a:endParaRPr lang="en-US" sz="1400" dirty="0"/>
          </a:p>
          <a:p>
            <a:pPr marL="285750" indent="-285750">
              <a:buFont typeface="Arial" pitchFamily="34" charset="0"/>
              <a:buChar char="•"/>
            </a:pPr>
            <a:r>
              <a:rPr lang="en-US" sz="1400" dirty="0"/>
              <a:t>Support for Windows </a:t>
            </a:r>
            <a:r>
              <a:rPr lang="en-US" sz="1400" dirty="0" smtClean="0"/>
              <a:t>8</a:t>
            </a:r>
          </a:p>
          <a:p>
            <a:pPr marL="285750" indent="-285750">
              <a:buFont typeface="Arial" pitchFamily="34" charset="0"/>
              <a:buChar char="•"/>
            </a:pPr>
            <a:r>
              <a:rPr lang="en-US" sz="1400" dirty="0"/>
              <a:t>Supports newer Intel processors that implement the XSAVE </a:t>
            </a:r>
            <a:r>
              <a:rPr lang="en-US" sz="1400" dirty="0" smtClean="0"/>
              <a:t>instruction</a:t>
            </a:r>
            <a:endParaRPr lang="en-US" sz="1400" dirty="0"/>
          </a:p>
          <a:p>
            <a:pPr>
              <a:spcBef>
                <a:spcPts val="1200"/>
              </a:spcBef>
            </a:pPr>
            <a:r>
              <a:rPr lang="en-US" sz="1400" dirty="0" smtClean="0"/>
              <a:t>ListDLLs</a:t>
            </a:r>
          </a:p>
          <a:p>
            <a:pPr marL="285750" indent="-285750">
              <a:buFont typeface="Arial" pitchFamily="34" charset="0"/>
              <a:buChar char="•"/>
            </a:pPr>
            <a:r>
              <a:rPr lang="en-US" sz="1400" dirty="0" smtClean="0"/>
              <a:t>-v option dumps full </a:t>
            </a:r>
            <a:r>
              <a:rPr lang="en-US" sz="1400" dirty="0"/>
              <a:t>file version information including </a:t>
            </a:r>
            <a:r>
              <a:rPr lang="en-US" sz="1400" dirty="0" smtClean="0"/>
              <a:t>signatures</a:t>
            </a:r>
          </a:p>
          <a:p>
            <a:pPr marL="285750" indent="-285750">
              <a:buFont typeface="Arial" pitchFamily="34" charset="0"/>
              <a:buChar char="•"/>
            </a:pPr>
            <a:r>
              <a:rPr lang="en-US" sz="1400" dirty="0" smtClean="0"/>
              <a:t>-u option reports </a:t>
            </a:r>
            <a:r>
              <a:rPr lang="en-US" sz="1400" dirty="0"/>
              <a:t>only unsigned </a:t>
            </a:r>
            <a:r>
              <a:rPr lang="en-US" sz="1400" dirty="0" smtClean="0"/>
              <a:t>DLLs</a:t>
            </a:r>
            <a:endParaRPr lang="en-US" sz="1400" dirty="0"/>
          </a:p>
          <a:p>
            <a:pPr>
              <a:spcBef>
                <a:spcPts val="1200"/>
              </a:spcBef>
            </a:pPr>
            <a:r>
              <a:rPr lang="en-US" sz="1400" dirty="0"/>
              <a:t>Handle</a:t>
            </a:r>
          </a:p>
          <a:p>
            <a:pPr marL="285750" indent="-285750">
              <a:buFont typeface="Arial" pitchFamily="34" charset="0"/>
              <a:buChar char="•"/>
            </a:pPr>
            <a:r>
              <a:rPr lang="en-US" sz="1400" dirty="0" smtClean="0"/>
              <a:t>Updated to match Process Explorer’s new driver</a:t>
            </a:r>
            <a:endParaRPr lang="en-US" sz="1400" dirty="0"/>
          </a:p>
        </p:txBody>
      </p:sp>
    </p:spTree>
    <p:extLst>
      <p:ext uri="{BB962C8B-B14F-4D97-AF65-F5344CB8AC3E}">
        <p14:creationId xmlns:p14="http://schemas.microsoft.com/office/powerpoint/2010/main" val="811518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254" y="540365"/>
            <a:ext cx="9975221" cy="10009539"/>
          </a:xfrm>
          <a:prstGeom prst="rect">
            <a:avLst/>
          </a:prstGeom>
        </p:spPr>
      </p:pic>
      <p:sp>
        <p:nvSpPr>
          <p:cNvPr id="4" name="Title 3"/>
          <p:cNvSpPr>
            <a:spLocks noGrp="1"/>
          </p:cNvSpPr>
          <p:nvPr>
            <p:ph type="title"/>
          </p:nvPr>
        </p:nvSpPr>
        <p:spPr/>
        <p:txBody>
          <a:bodyPr/>
          <a:lstStyle/>
          <a:p>
            <a:r>
              <a:rPr lang="en-US" dirty="0" smtClean="0"/>
              <a:t>Sysinternals Primer:</a:t>
            </a:r>
            <a:br>
              <a:rPr lang="en-US" dirty="0" smtClean="0"/>
            </a:br>
            <a:r>
              <a:rPr lang="en-US" dirty="0" smtClean="0"/>
              <a:t>TechEd 2013 Edition</a:t>
            </a:r>
            <a:endParaRPr lang="en-US" dirty="0"/>
          </a:p>
        </p:txBody>
      </p:sp>
      <p:sp>
        <p:nvSpPr>
          <p:cNvPr id="5" name="Text Placeholder 4"/>
          <p:cNvSpPr>
            <a:spLocks noGrp="1"/>
          </p:cNvSpPr>
          <p:nvPr>
            <p:ph type="body" sz="quarter" idx="12"/>
          </p:nvPr>
        </p:nvSpPr>
        <p:spPr/>
        <p:txBody>
          <a:bodyPr/>
          <a:lstStyle/>
          <a:p>
            <a:r>
              <a:rPr lang="en-US" dirty="0"/>
              <a:t>Aaron Margosis</a:t>
            </a:r>
          </a:p>
          <a:p>
            <a:r>
              <a:rPr lang="en-US" dirty="0"/>
              <a:t>Principal Consultant</a:t>
            </a:r>
          </a:p>
          <a:p>
            <a:r>
              <a:rPr lang="en-US" dirty="0"/>
              <a:t>Microsoft </a:t>
            </a:r>
            <a:r>
              <a:rPr lang="en-US" dirty="0" err="1"/>
              <a:t>Cybersecurity</a:t>
            </a:r>
            <a:r>
              <a:rPr lang="en-US" dirty="0"/>
              <a:t> </a:t>
            </a:r>
            <a:r>
              <a:rPr lang="en-US" dirty="0" err="1" smtClean="0"/>
              <a:t>Svcs</a:t>
            </a:r>
            <a:endParaRPr lang="en-US" dirty="0"/>
          </a:p>
        </p:txBody>
      </p:sp>
      <p:sp>
        <p:nvSpPr>
          <p:cNvPr id="14" name="Text Placeholder 1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gtEl>
                                        <p:attrNameLst>
                                          <p:attrName>style.opacity</p:attrName>
                                        </p:attrNameLst>
                                      </p:cBhvr>
                                      <p:to>
                                        <p:strVal val="0.2"/>
                                      </p:to>
                                    </p:set>
                                    <p:animEffect filter="image" prLst="opacity: 0.2">
                                      <p:cBhvr rctx="IE">
                                        <p:cTn id="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65" y="106893"/>
            <a:ext cx="10271125" cy="686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1296" y="106893"/>
            <a:ext cx="8506613" cy="684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3079699" y="2740041"/>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F</a:t>
            </a: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rot="19473532">
            <a:off x="3079699" y="4229316"/>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ML</a:t>
            </a:r>
            <a:endParaRPr lang="en-US" sz="2000" dirty="0">
              <a:gradFill>
                <a:gsLst>
                  <a:gs pos="0">
                    <a:srgbClr val="FFFFFF"/>
                  </a:gs>
                  <a:gs pos="100000">
                    <a:srgbClr val="FFFFFF"/>
                  </a:gs>
                </a:gsLst>
                <a:lin ang="5400000" scaled="0"/>
              </a:gradFill>
            </a:endParaRPr>
          </a:p>
        </p:txBody>
      </p:sp>
      <p:sp>
        <p:nvSpPr>
          <p:cNvPr id="17" name="Right Arrow 16"/>
          <p:cNvSpPr/>
          <p:nvPr/>
        </p:nvSpPr>
        <p:spPr bwMode="auto">
          <a:xfrm rot="10436121">
            <a:off x="4547469" y="320736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a:t>
            </a:r>
            <a:endParaRPr lang="en-US" sz="2000" dirty="0">
              <a:gradFill>
                <a:gsLst>
                  <a:gs pos="0">
                    <a:srgbClr val="FFFFFF"/>
                  </a:gs>
                  <a:gs pos="100000">
                    <a:srgbClr val="FFFFFF"/>
                  </a:gs>
                </a:gsLst>
                <a:lin ang="5400000" scaled="0"/>
              </a:gradFill>
            </a:endParaRPr>
          </a:p>
        </p:txBody>
      </p:sp>
      <p:sp>
        <p:nvSpPr>
          <p:cNvPr id="18" name="Right Arrow 17"/>
          <p:cNvSpPr/>
          <p:nvPr/>
        </p:nvSpPr>
        <p:spPr bwMode="auto">
          <a:xfrm rot="20783866">
            <a:off x="3098105" y="3637687"/>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L</a:t>
            </a:r>
          </a:p>
        </p:txBody>
      </p:sp>
      <p:sp>
        <p:nvSpPr>
          <p:cNvPr id="19" name="Right Arrow 18"/>
          <p:cNvSpPr/>
          <p:nvPr/>
        </p:nvSpPr>
        <p:spPr bwMode="auto">
          <a:xfrm>
            <a:off x="3079699" y="5502952"/>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PL</a:t>
            </a:r>
            <a:endParaRPr lang="en-US" sz="2000" dirty="0">
              <a:gradFill>
                <a:gsLst>
                  <a:gs pos="0">
                    <a:srgbClr val="FFFFFF"/>
                  </a:gs>
                  <a:gs pos="100000">
                    <a:srgbClr val="FFFFFF"/>
                  </a:gs>
                </a:gsLst>
                <a:lin ang="5400000" scaled="0"/>
              </a:gradFill>
            </a:endParaRPr>
          </a:p>
        </p:txBody>
      </p:sp>
      <p:sp>
        <p:nvSpPr>
          <p:cNvPr id="20" name="Right Arrow 19"/>
          <p:cNvSpPr/>
          <p:nvPr/>
        </p:nvSpPr>
        <p:spPr bwMode="auto">
          <a:xfrm rot="1605018">
            <a:off x="3148016" y="186784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a:t>
            </a:r>
            <a:endParaRPr lang="en-US" sz="2000" dirty="0">
              <a:gradFill>
                <a:gsLst>
                  <a:gs pos="0">
                    <a:srgbClr val="FFFFFF"/>
                  </a:gs>
                  <a:gs pos="100000">
                    <a:srgbClr val="FFFFFF"/>
                  </a:gs>
                </a:gsLst>
                <a:lin ang="5400000" scaled="0"/>
              </a:gradFill>
            </a:endParaRPr>
          </a:p>
        </p:txBody>
      </p:sp>
      <p:sp>
        <p:nvSpPr>
          <p:cNvPr id="21" name="Right Arrow 20"/>
          <p:cNvSpPr/>
          <p:nvPr/>
        </p:nvSpPr>
        <p:spPr bwMode="auto">
          <a:xfrm rot="1182367">
            <a:off x="3079699" y="231986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E</a:t>
            </a:r>
          </a:p>
        </p:txBody>
      </p:sp>
      <p:sp>
        <p:nvSpPr>
          <p:cNvPr id="22" name="Right Arrow 21"/>
          <p:cNvSpPr/>
          <p:nvPr/>
        </p:nvSpPr>
        <p:spPr bwMode="auto">
          <a:xfrm>
            <a:off x="3079699" y="6279732"/>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X</a:t>
            </a:r>
            <a:endParaRPr lang="en-US" sz="2000" dirty="0">
              <a:gradFill>
                <a:gsLst>
                  <a:gs pos="0">
                    <a:srgbClr val="FFFFFF"/>
                  </a:gs>
                  <a:gs pos="100000">
                    <a:srgbClr val="FFFFFF"/>
                  </a:gs>
                </a:gsLst>
                <a:lin ang="5400000" scaled="0"/>
              </a:gradFill>
            </a:endParaRPr>
          </a:p>
        </p:txBody>
      </p:sp>
      <p:sp>
        <p:nvSpPr>
          <p:cNvPr id="23" name="Right Arrow 22"/>
          <p:cNvSpPr/>
          <p:nvPr/>
        </p:nvSpPr>
        <p:spPr bwMode="auto">
          <a:xfrm rot="21304330">
            <a:off x="3079699" y="3183586"/>
            <a:ext cx="1008112" cy="43280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G</a:t>
            </a:r>
            <a:endParaRPr lang="en-US" sz="2000" dirty="0">
              <a:gradFill>
                <a:gsLst>
                  <a:gs pos="0">
                    <a:srgbClr val="FFFFFF"/>
                  </a:gs>
                  <a:gs pos="100000">
                    <a:srgbClr val="FFFFFF"/>
                  </a:gs>
                </a:gsLst>
                <a:lin ang="5400000" scaled="0"/>
              </a:gradFill>
            </a:endParaRPr>
          </a:p>
        </p:txBody>
      </p:sp>
      <p:sp>
        <p:nvSpPr>
          <p:cNvPr id="13" name="Right Arrow 12"/>
          <p:cNvSpPr/>
          <p:nvPr/>
        </p:nvSpPr>
        <p:spPr bwMode="auto">
          <a:xfrm rot="15716890">
            <a:off x="5427437" y="183580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ight Arrow 13"/>
          <p:cNvSpPr/>
          <p:nvPr/>
        </p:nvSpPr>
        <p:spPr bwMode="auto">
          <a:xfrm rot="15716890">
            <a:off x="10908921" y="1614582"/>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70797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P spid="21" grpId="0" animBg="1"/>
      <p:bldP spid="22" grpId="0" animBg="1"/>
      <p:bldP spid="23"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73" y="268644"/>
            <a:ext cx="4658375" cy="54681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045" y="268645"/>
            <a:ext cx="4725060" cy="6611273"/>
          </a:xfrm>
          <a:prstGeom prst="rect">
            <a:avLst/>
          </a:prstGeom>
        </p:spPr>
      </p:pic>
      <p:sp>
        <p:nvSpPr>
          <p:cNvPr id="6" name="new features"/>
          <p:cNvSpPr/>
          <p:nvPr/>
        </p:nvSpPr>
        <p:spPr bwMode="auto">
          <a:xfrm>
            <a:off x="9201861" y="1769070"/>
            <a:ext cx="3234614" cy="138859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000" dirty="0" smtClean="0"/>
              <a:t>“Client” </a:t>
            </a:r>
            <a:r>
              <a:rPr lang="en-US" sz="2000" dirty="0" smtClean="0">
                <a:sym typeface="Wingdings" pitchFamily="2" charset="2"/>
              </a:rPr>
              <a:t> “Agent”</a:t>
            </a:r>
          </a:p>
          <a:p>
            <a:endParaRPr lang="en-US" sz="1000" dirty="0" smtClean="0">
              <a:sym typeface="Wingdings" pitchFamily="2" charset="2"/>
            </a:endParaRPr>
          </a:p>
          <a:p>
            <a:r>
              <a:rPr lang="en-US" sz="2000" dirty="0" smtClean="0">
                <a:sym typeface="Wingdings" pitchFamily="2" charset="2"/>
              </a:rPr>
              <a:t>“Server  “Viewer”</a:t>
            </a:r>
            <a:endParaRPr lang="en-US" sz="2000" dirty="0"/>
          </a:p>
        </p:txBody>
      </p:sp>
      <p:cxnSp>
        <p:nvCxnSpPr>
          <p:cNvPr id="8" name="Straight Arrow Connector 7"/>
          <p:cNvCxnSpPr/>
          <p:nvPr/>
        </p:nvCxnSpPr>
        <p:spPr>
          <a:xfrm>
            <a:off x="2570760" y="1769070"/>
            <a:ext cx="2639365" cy="0"/>
          </a:xfrm>
          <a:prstGeom prst="straightConnector1">
            <a:avLst/>
          </a:prstGeom>
          <a:ln w="73025" cap="sq">
            <a:solidFill>
              <a:schemeClr val="accent6"/>
            </a:solidFill>
            <a:beve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4899948" y="4217342"/>
            <a:ext cx="3982585" cy="504056"/>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ounded Rectangle 9"/>
          <p:cNvSpPr/>
          <p:nvPr/>
        </p:nvSpPr>
        <p:spPr bwMode="auto">
          <a:xfrm>
            <a:off x="4899948" y="3785294"/>
            <a:ext cx="3982585" cy="360040"/>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ounded Rectangle 12"/>
          <p:cNvSpPr/>
          <p:nvPr/>
        </p:nvSpPr>
        <p:spPr bwMode="auto">
          <a:xfrm>
            <a:off x="4899948" y="2345134"/>
            <a:ext cx="3982585" cy="360040"/>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Ver 4.76"/>
          <p:cNvSpPr txBox="1"/>
          <p:nvPr/>
        </p:nvSpPr>
        <p:spPr>
          <a:xfrm>
            <a:off x="1249685" y="6054358"/>
            <a:ext cx="2592288"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dirty="0" err="1" smtClean="0">
                <a:solidFill>
                  <a:schemeClr val="accent3"/>
                </a:solidFill>
              </a:rPr>
              <a:t>Ver</a:t>
            </a:r>
            <a:r>
              <a:rPr lang="en-US" sz="3600" dirty="0" smtClean="0">
                <a:solidFill>
                  <a:schemeClr val="accent3"/>
                </a:solidFill>
              </a:rPr>
              <a:t> 4.76</a:t>
            </a:r>
          </a:p>
        </p:txBody>
      </p:sp>
      <p:sp>
        <p:nvSpPr>
          <p:cNvPr id="12" name="Ver 4.82"/>
          <p:cNvSpPr txBox="1"/>
          <p:nvPr/>
        </p:nvSpPr>
        <p:spPr>
          <a:xfrm>
            <a:off x="5404004" y="6054358"/>
            <a:ext cx="2758449"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dirty="0" err="1" smtClean="0">
                <a:solidFill>
                  <a:schemeClr val="accent3"/>
                </a:solidFill>
              </a:rPr>
              <a:t>Ver</a:t>
            </a:r>
            <a:r>
              <a:rPr lang="en-US" sz="3600" dirty="0" smtClean="0">
                <a:solidFill>
                  <a:schemeClr val="accent3"/>
                </a:solidFill>
              </a:rPr>
              <a:t> 4.82</a:t>
            </a:r>
          </a:p>
        </p:txBody>
      </p:sp>
      <p:sp>
        <p:nvSpPr>
          <p:cNvPr id="14" name="Rounded Rectangle 13"/>
          <p:cNvSpPr/>
          <p:nvPr/>
        </p:nvSpPr>
        <p:spPr bwMode="auto">
          <a:xfrm>
            <a:off x="4899948" y="5441478"/>
            <a:ext cx="3982585" cy="295280"/>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53490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animBg="1"/>
      <p:bldP spid="11" grpId="0"/>
      <p:bldP spid="12"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 y="-11799"/>
            <a:ext cx="9594872" cy="8083563"/>
          </a:xfrm>
          <a:prstGeom prst="rect">
            <a:avLst/>
          </a:prstGeom>
        </p:spPr>
      </p:pic>
      <p:sp>
        <p:nvSpPr>
          <p:cNvPr id="6" name="new features"/>
          <p:cNvSpPr/>
          <p:nvPr/>
        </p:nvSpPr>
        <p:spPr bwMode="auto">
          <a:xfrm>
            <a:off x="6071706" y="1697062"/>
            <a:ext cx="6378014" cy="5297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VMMap</a:t>
            </a:r>
          </a:p>
          <a:p>
            <a:pPr marL="285750" indent="-285750">
              <a:buFont typeface="Arial" pitchFamily="34" charset="0"/>
              <a:buChar char="•"/>
            </a:pPr>
            <a:r>
              <a:rPr lang="en-US" sz="1400" dirty="0"/>
              <a:t>Shows the ASLR status of </a:t>
            </a:r>
            <a:r>
              <a:rPr lang="en-US" sz="1400" dirty="0" smtClean="0"/>
              <a:t>image regions</a:t>
            </a:r>
          </a:p>
          <a:p>
            <a:pPr marL="285750" indent="-285750">
              <a:buFont typeface="Arial" pitchFamily="34" charset="0"/>
              <a:buChar char="•"/>
            </a:pPr>
            <a:r>
              <a:rPr lang="en-US" sz="1400" dirty="0" smtClean="0"/>
              <a:t>Shows “unusable</a:t>
            </a:r>
            <a:r>
              <a:rPr lang="en-US" sz="1400" dirty="0"/>
              <a:t>” virtual memory </a:t>
            </a:r>
            <a:r>
              <a:rPr lang="en-US" sz="1400" dirty="0" smtClean="0"/>
              <a:t>regions</a:t>
            </a:r>
            <a:endParaRPr lang="en-US" sz="1400" dirty="0"/>
          </a:p>
          <a:p>
            <a:pPr marL="285750" indent="-285750">
              <a:buFont typeface="Arial" pitchFamily="34" charset="0"/>
              <a:buChar char="•"/>
            </a:pPr>
            <a:r>
              <a:rPr lang="en-US" sz="1400" dirty="0" smtClean="0"/>
              <a:t>Timeline shows commit </a:t>
            </a:r>
            <a:r>
              <a:rPr lang="en-US" sz="1400" dirty="0"/>
              <a:t>usage instead of working </a:t>
            </a:r>
            <a:r>
              <a:rPr lang="en-US" sz="1400" dirty="0" smtClean="0"/>
              <a:t>set</a:t>
            </a:r>
            <a:endParaRPr lang="en-US" sz="1400" dirty="0"/>
          </a:p>
          <a:p>
            <a:pPr>
              <a:spcBef>
                <a:spcPts val="1200"/>
              </a:spcBef>
            </a:pPr>
            <a:r>
              <a:rPr lang="en-US" sz="1400" dirty="0" smtClean="0"/>
              <a:t>ProcDump</a:t>
            </a:r>
          </a:p>
          <a:p>
            <a:pPr marL="285750" indent="-285750">
              <a:buFont typeface="Arial" pitchFamily="34" charset="0"/>
              <a:buChar char="•"/>
            </a:pPr>
            <a:r>
              <a:rPr lang="en-US" sz="1400" dirty="0" smtClean="0"/>
              <a:t>Two major updates, five minor updates (!!!)</a:t>
            </a:r>
            <a:endParaRPr lang="en-US" sz="1400" dirty="0"/>
          </a:p>
          <a:p>
            <a:pPr>
              <a:spcBef>
                <a:spcPts val="1200"/>
              </a:spcBef>
            </a:pPr>
            <a:r>
              <a:rPr lang="en-US" sz="1400" dirty="0" smtClean="0"/>
              <a:t>DebugView</a:t>
            </a:r>
            <a:endParaRPr lang="en-US" sz="1400" dirty="0"/>
          </a:p>
          <a:p>
            <a:pPr marL="285750" indent="-285750">
              <a:buFont typeface="Arial" pitchFamily="34" charset="0"/>
              <a:buChar char="•"/>
            </a:pPr>
            <a:r>
              <a:rPr lang="en-US" sz="1400" dirty="0" smtClean="0"/>
              <a:t>Book describes 4.77 </a:t>
            </a:r>
            <a:r>
              <a:rPr lang="en-US" sz="1400" dirty="0"/>
              <a:t>(published Sept </a:t>
            </a:r>
            <a:r>
              <a:rPr lang="en-US" sz="1400" dirty="0" smtClean="0"/>
              <a:t>2011) with big syntax changes</a:t>
            </a:r>
            <a:endParaRPr lang="en-US" sz="1400" dirty="0"/>
          </a:p>
          <a:p>
            <a:pPr marL="285750" indent="-285750">
              <a:buFont typeface="Arial" pitchFamily="34" charset="0"/>
              <a:buChar char="•"/>
            </a:pPr>
            <a:r>
              <a:rPr lang="en-US" sz="1400" dirty="0" smtClean="0"/>
              <a:t>Captures output </a:t>
            </a:r>
            <a:r>
              <a:rPr lang="en-US" sz="1400" dirty="0"/>
              <a:t>generated by “modern apps” on Windows 8</a:t>
            </a:r>
          </a:p>
          <a:p>
            <a:pPr marL="285750" indent="-285750">
              <a:buFont typeface="Arial" pitchFamily="34" charset="0"/>
              <a:buChar char="•"/>
            </a:pPr>
            <a:r>
              <a:rPr lang="en-US" sz="1400" dirty="0" smtClean="0"/>
              <a:t>Option </a:t>
            </a:r>
            <a:r>
              <a:rPr lang="en-US" sz="1400" dirty="0"/>
              <a:t>/q to terminate a running instance. </a:t>
            </a:r>
            <a:r>
              <a:rPr lang="en-US" sz="1400" dirty="0" smtClean="0"/>
              <a:t>(Not </a:t>
            </a:r>
            <a:r>
              <a:rPr lang="en-US" sz="1400" dirty="0"/>
              <a:t>yet released)</a:t>
            </a:r>
          </a:p>
          <a:p>
            <a:pPr>
              <a:spcBef>
                <a:spcPts val="1200"/>
              </a:spcBef>
            </a:pPr>
            <a:r>
              <a:rPr lang="en-US" sz="1400" dirty="0" smtClean="0"/>
              <a:t>LiveKd</a:t>
            </a:r>
          </a:p>
          <a:p>
            <a:pPr marL="285750" indent="-285750">
              <a:buFont typeface="Arial" pitchFamily="34" charset="0"/>
              <a:buChar char="•"/>
            </a:pPr>
            <a:r>
              <a:rPr lang="en-US" sz="1400" dirty="0" smtClean="0"/>
              <a:t>-m </a:t>
            </a:r>
            <a:r>
              <a:rPr lang="en-US" sz="1400" dirty="0"/>
              <a:t>option </a:t>
            </a:r>
            <a:r>
              <a:rPr lang="en-US" sz="1400" dirty="0" smtClean="0"/>
              <a:t>(“mirror dump”) captures a </a:t>
            </a:r>
            <a:r>
              <a:rPr lang="en-US" sz="1400" dirty="0"/>
              <a:t>fully-consistent kernel dump </a:t>
            </a:r>
            <a:r>
              <a:rPr lang="en-US" sz="1400" dirty="0" smtClean="0"/>
              <a:t>of </a:t>
            </a:r>
            <a:r>
              <a:rPr lang="en-US" sz="1400" dirty="0"/>
              <a:t>a running </a:t>
            </a:r>
            <a:r>
              <a:rPr lang="en-US" sz="1400" dirty="0" smtClean="0"/>
              <a:t>system</a:t>
            </a:r>
            <a:endParaRPr lang="en-US" sz="1400" dirty="0"/>
          </a:p>
          <a:p>
            <a:pPr marL="285750" indent="-285750">
              <a:buFont typeface="Arial" pitchFamily="34" charset="0"/>
              <a:buChar char="•"/>
            </a:pPr>
            <a:r>
              <a:rPr lang="en-US" sz="1400" dirty="0"/>
              <a:t>Support for Windows </a:t>
            </a:r>
            <a:r>
              <a:rPr lang="en-US" sz="1400" dirty="0" smtClean="0"/>
              <a:t>8</a:t>
            </a:r>
          </a:p>
          <a:p>
            <a:pPr marL="285750" indent="-285750">
              <a:buFont typeface="Arial" pitchFamily="34" charset="0"/>
              <a:buChar char="•"/>
            </a:pPr>
            <a:r>
              <a:rPr lang="en-US" sz="1400" dirty="0"/>
              <a:t>Supports newer Intel processors that implement the XSAVE </a:t>
            </a:r>
            <a:r>
              <a:rPr lang="en-US" sz="1400" dirty="0" smtClean="0"/>
              <a:t>instruction</a:t>
            </a:r>
            <a:endParaRPr lang="en-US" sz="1400" dirty="0"/>
          </a:p>
          <a:p>
            <a:pPr>
              <a:spcBef>
                <a:spcPts val="1200"/>
              </a:spcBef>
            </a:pPr>
            <a:r>
              <a:rPr lang="en-US" sz="1400" dirty="0" smtClean="0"/>
              <a:t>ListDLLs</a:t>
            </a:r>
          </a:p>
          <a:p>
            <a:pPr marL="285750" indent="-285750">
              <a:buFont typeface="Arial" pitchFamily="34" charset="0"/>
              <a:buChar char="•"/>
            </a:pPr>
            <a:r>
              <a:rPr lang="en-US" sz="1400" dirty="0" smtClean="0"/>
              <a:t>-v option dumps full </a:t>
            </a:r>
            <a:r>
              <a:rPr lang="en-US" sz="1400" dirty="0"/>
              <a:t>file version information including </a:t>
            </a:r>
            <a:r>
              <a:rPr lang="en-US" sz="1400" dirty="0" smtClean="0"/>
              <a:t>signatures</a:t>
            </a:r>
          </a:p>
          <a:p>
            <a:pPr marL="285750" indent="-285750">
              <a:buFont typeface="Arial" pitchFamily="34" charset="0"/>
              <a:buChar char="•"/>
            </a:pPr>
            <a:r>
              <a:rPr lang="en-US" sz="1400" dirty="0" smtClean="0"/>
              <a:t>-u option reports </a:t>
            </a:r>
            <a:r>
              <a:rPr lang="en-US" sz="1400" dirty="0"/>
              <a:t>only unsigned </a:t>
            </a:r>
            <a:r>
              <a:rPr lang="en-US" sz="1400" dirty="0" smtClean="0"/>
              <a:t>DLLs</a:t>
            </a:r>
            <a:endParaRPr lang="en-US" sz="1400" dirty="0"/>
          </a:p>
          <a:p>
            <a:pPr>
              <a:spcBef>
                <a:spcPts val="1200"/>
              </a:spcBef>
            </a:pPr>
            <a:r>
              <a:rPr lang="en-US" sz="1400" dirty="0"/>
              <a:t>Handle</a:t>
            </a:r>
          </a:p>
          <a:p>
            <a:pPr marL="285750" indent="-285750">
              <a:buFont typeface="Arial" pitchFamily="34" charset="0"/>
              <a:buChar char="•"/>
            </a:pPr>
            <a:r>
              <a:rPr lang="en-US" sz="1400" dirty="0" smtClean="0"/>
              <a:t>Updated to match Process Explorer’s new driver</a:t>
            </a:r>
            <a:endParaRPr lang="en-US" sz="1400" dirty="0"/>
          </a:p>
        </p:txBody>
      </p:sp>
    </p:spTree>
    <p:extLst>
      <p:ext uri="{BB962C8B-B14F-4D97-AF65-F5344CB8AC3E}">
        <p14:creationId xmlns:p14="http://schemas.microsoft.com/office/powerpoint/2010/main" val="31676154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 y="0"/>
            <a:ext cx="9594872" cy="7604652"/>
          </a:xfrm>
          <a:prstGeom prst="rect">
            <a:avLst/>
          </a:prstGeom>
        </p:spPr>
      </p:pic>
      <p:sp>
        <p:nvSpPr>
          <p:cNvPr id="6" name="new features"/>
          <p:cNvSpPr/>
          <p:nvPr/>
        </p:nvSpPr>
        <p:spPr bwMode="auto">
          <a:xfrm>
            <a:off x="6071706" y="3510116"/>
            <a:ext cx="6378014" cy="34844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SigCheck</a:t>
            </a:r>
          </a:p>
          <a:p>
            <a:pPr marL="285750" indent="-285750">
              <a:buFont typeface="Arial" pitchFamily="34" charset="0"/>
              <a:buChar char="•"/>
            </a:pPr>
            <a:r>
              <a:rPr lang="en-US" sz="1400" dirty="0"/>
              <a:t>-i now reports detailed certificate information</a:t>
            </a:r>
          </a:p>
          <a:p>
            <a:pPr marL="285750" indent="-285750">
              <a:buFont typeface="Arial" pitchFamily="34" charset="0"/>
              <a:buChar char="•"/>
            </a:pPr>
            <a:r>
              <a:rPr lang="en-US" sz="1400" dirty="0"/>
              <a:t>For unsigned PE images, the embedded link date is reported instead of file system date</a:t>
            </a:r>
          </a:p>
          <a:p>
            <a:pPr marL="285750" indent="-285750">
              <a:buFont typeface="Arial" pitchFamily="34" charset="0"/>
              <a:buChar char="•"/>
            </a:pPr>
            <a:r>
              <a:rPr lang="en-US" sz="1400" dirty="0"/>
              <a:t>Returns exit code that can be used in scripts (0 for all signed, 1 if </a:t>
            </a:r>
            <a:r>
              <a:rPr lang="en-US" sz="1400" dirty="0" smtClean="0"/>
              <a:t>any not </a:t>
            </a:r>
            <a:r>
              <a:rPr lang="en-US" sz="1400" dirty="0"/>
              <a:t>signed</a:t>
            </a:r>
            <a:r>
              <a:rPr lang="en-US" sz="1400" dirty="0" smtClean="0"/>
              <a:t>)</a:t>
            </a:r>
          </a:p>
          <a:p>
            <a:pPr marL="285750" indent="-285750">
              <a:buFont typeface="Arial" pitchFamily="34" charset="0"/>
              <a:buChar char="•"/>
            </a:pPr>
            <a:r>
              <a:rPr lang="en-US" sz="1400" dirty="0" smtClean="0"/>
              <a:t>Reports Authenticode SHA256 hashes</a:t>
            </a:r>
            <a:endParaRPr lang="en-US" sz="1400" dirty="0"/>
          </a:p>
          <a:p>
            <a:r>
              <a:rPr lang="en-US" sz="1400" dirty="0"/>
              <a:t>AccessChk</a:t>
            </a:r>
          </a:p>
          <a:p>
            <a:pPr marL="285750" indent="-285750">
              <a:buFont typeface="Arial" pitchFamily="34" charset="0"/>
              <a:buChar char="•"/>
            </a:pPr>
            <a:r>
              <a:rPr lang="en-US" sz="1400" dirty="0"/>
              <a:t>-l option shows more security descriptor detail, including object owner and flags</a:t>
            </a:r>
          </a:p>
          <a:p>
            <a:pPr marL="285750" indent="-285750">
              <a:buFont typeface="Arial" pitchFamily="34" charset="0"/>
              <a:buChar char="•"/>
            </a:pPr>
            <a:r>
              <a:rPr lang="en-US" sz="1400" dirty="0"/>
              <a:t>Reports Windows 8 claims and capabilities in token contents</a:t>
            </a:r>
          </a:p>
          <a:p>
            <a:pPr marL="285750" indent="-285750">
              <a:buFont typeface="Arial" pitchFamily="34" charset="0"/>
              <a:buChar char="•"/>
            </a:pPr>
            <a:r>
              <a:rPr lang="en-US" sz="1400" dirty="0"/>
              <a:t>Includes </a:t>
            </a:r>
            <a:r>
              <a:rPr lang="en-US" sz="1400" dirty="0" err="1"/>
              <a:t>RemoteInteractive</a:t>
            </a:r>
            <a:r>
              <a:rPr lang="en-US" sz="1400" dirty="0"/>
              <a:t> in access </a:t>
            </a:r>
            <a:r>
              <a:rPr lang="en-US" sz="1400" dirty="0" smtClean="0"/>
              <a:t>rights</a:t>
            </a:r>
          </a:p>
          <a:p>
            <a:pPr marL="285750" indent="-285750">
              <a:buFont typeface="Arial" pitchFamily="34" charset="0"/>
              <a:buChar char="•"/>
            </a:pPr>
            <a:r>
              <a:rPr lang="en-US" sz="1400" dirty="0" smtClean="0"/>
              <a:t>Prefixes </a:t>
            </a:r>
            <a:r>
              <a:rPr lang="en-US" sz="1400" dirty="0" err="1" smtClean="0"/>
              <a:t>AppContainer</a:t>
            </a:r>
            <a:r>
              <a:rPr lang="en-US" sz="1400" dirty="0" smtClean="0"/>
              <a:t> SIDs with “Package\”</a:t>
            </a:r>
            <a:endParaRPr lang="en-US" sz="1400" dirty="0"/>
          </a:p>
          <a:p>
            <a:r>
              <a:rPr lang="en-US" sz="1400" dirty="0"/>
              <a:t>SDelete</a:t>
            </a:r>
          </a:p>
          <a:p>
            <a:pPr marL="285750" indent="-285750">
              <a:buFont typeface="Arial" pitchFamily="34" charset="0"/>
              <a:buChar char="•"/>
            </a:pPr>
            <a:r>
              <a:rPr lang="en-US" sz="1400" dirty="0"/>
              <a:t>Meanings of –z and –c swapped (book is correct)</a:t>
            </a:r>
          </a:p>
          <a:p>
            <a:endParaRPr lang="en-US" sz="1400" dirty="0"/>
          </a:p>
        </p:txBody>
      </p:sp>
    </p:spTree>
    <p:extLst>
      <p:ext uri="{BB962C8B-B14F-4D97-AF65-F5344CB8AC3E}">
        <p14:creationId xmlns:p14="http://schemas.microsoft.com/office/powerpoint/2010/main" val="1749922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70 sign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55" y="0"/>
            <a:ext cx="11021964" cy="8516539"/>
          </a:xfrm>
          <a:prstGeom prst="rect">
            <a:avLst/>
          </a:prstGeom>
        </p:spPr>
      </p:pic>
      <p:sp>
        <p:nvSpPr>
          <p:cNvPr id="7" name="box 170 signed"/>
          <p:cNvSpPr/>
          <p:nvPr/>
        </p:nvSpPr>
        <p:spPr bwMode="auto">
          <a:xfrm>
            <a:off x="7874421" y="616942"/>
            <a:ext cx="3386891" cy="1279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v1.70</a:t>
            </a:r>
          </a:p>
          <a:p>
            <a:r>
              <a:rPr lang="en-US" sz="3200" dirty="0" smtClean="0">
                <a:latin typeface="+mj-lt"/>
              </a:rPr>
              <a:t>shows signed file</a:t>
            </a:r>
            <a:endParaRPr lang="en-US" sz="3200" dirty="0">
              <a:latin typeface="+mj-lt"/>
            </a:endParaRPr>
          </a:p>
        </p:txBody>
      </p:sp>
      <p:pic>
        <p:nvPicPr>
          <p:cNvPr id="5" name="1.91 sign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55" y="0"/>
            <a:ext cx="11021964" cy="8516539"/>
          </a:xfrm>
          <a:prstGeom prst="rect">
            <a:avLst/>
          </a:prstGeom>
        </p:spPr>
      </p:pic>
      <p:sp>
        <p:nvSpPr>
          <p:cNvPr id="8" name="box 191 signed"/>
          <p:cNvSpPr/>
          <p:nvPr/>
        </p:nvSpPr>
        <p:spPr bwMode="auto">
          <a:xfrm>
            <a:off x="7874421" y="616942"/>
            <a:ext cx="3386891" cy="1279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v1.91</a:t>
            </a:r>
          </a:p>
          <a:p>
            <a:r>
              <a:rPr lang="en-US" sz="3200" dirty="0" smtClean="0">
                <a:latin typeface="+mj-lt"/>
              </a:rPr>
              <a:t>shows signed file</a:t>
            </a:r>
            <a:endParaRPr lang="en-US" sz="3200" dirty="0">
              <a:latin typeface="+mj-lt"/>
            </a:endParaRPr>
          </a:p>
        </p:txBody>
      </p:sp>
      <p:pic>
        <p:nvPicPr>
          <p:cNvPr id="12" name="1.70 unsign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21" y="-1"/>
            <a:ext cx="22043928" cy="17033078"/>
          </a:xfrm>
          <a:prstGeom prst="rect">
            <a:avLst/>
          </a:prstGeom>
        </p:spPr>
      </p:pic>
      <p:sp>
        <p:nvSpPr>
          <p:cNvPr id="11" name="box 170 unsigned"/>
          <p:cNvSpPr/>
          <p:nvPr/>
        </p:nvSpPr>
        <p:spPr bwMode="auto">
          <a:xfrm>
            <a:off x="8591986" y="616942"/>
            <a:ext cx="3386891" cy="1766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v1.70</a:t>
            </a:r>
          </a:p>
          <a:p>
            <a:r>
              <a:rPr lang="en-US" sz="3200" dirty="0" smtClean="0">
                <a:latin typeface="+mj-lt"/>
              </a:rPr>
              <a:t>shows unsigned program file</a:t>
            </a:r>
            <a:endParaRPr lang="en-US" sz="3200" dirty="0">
              <a:latin typeface="+mj-lt"/>
            </a:endParaRPr>
          </a:p>
        </p:txBody>
      </p:sp>
      <p:pic>
        <p:nvPicPr>
          <p:cNvPr id="13" name="1.91 unsign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21" y="-1"/>
            <a:ext cx="22043928" cy="17033078"/>
          </a:xfrm>
          <a:prstGeom prst="rect">
            <a:avLst/>
          </a:prstGeom>
        </p:spPr>
      </p:pic>
      <p:sp>
        <p:nvSpPr>
          <p:cNvPr id="9" name="box 191 unsigned"/>
          <p:cNvSpPr/>
          <p:nvPr/>
        </p:nvSpPr>
        <p:spPr bwMode="auto">
          <a:xfrm>
            <a:off x="8591986" y="616942"/>
            <a:ext cx="3386891" cy="1766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v1.91</a:t>
            </a:r>
          </a:p>
          <a:p>
            <a:r>
              <a:rPr lang="en-US" sz="3200" dirty="0" smtClean="0">
                <a:latin typeface="+mj-lt"/>
              </a:rPr>
              <a:t>shows unsigned program file</a:t>
            </a:r>
            <a:endParaRPr lang="en-US" sz="3200" dirty="0">
              <a:latin typeface="+mj-lt"/>
            </a:endParaRPr>
          </a:p>
        </p:txBody>
      </p:sp>
      <p:cxnSp>
        <p:nvCxnSpPr>
          <p:cNvPr id="15" name="Straight Arrow Connector 14"/>
          <p:cNvCxnSpPr/>
          <p:nvPr/>
        </p:nvCxnSpPr>
        <p:spPr>
          <a:xfrm>
            <a:off x="-118467" y="2345134"/>
            <a:ext cx="2088232" cy="0"/>
          </a:xfrm>
          <a:prstGeom prst="straightConnector1">
            <a:avLst/>
          </a:prstGeom>
          <a:ln w="1079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0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2613" cy="8445864"/>
          </a:xfrm>
          <a:prstGeom prst="rect">
            <a:avLst/>
          </a:prstGeom>
        </p:spPr>
      </p:pic>
      <p:sp>
        <p:nvSpPr>
          <p:cNvPr id="6" name="new features"/>
          <p:cNvSpPr/>
          <p:nvPr/>
        </p:nvSpPr>
        <p:spPr bwMode="auto">
          <a:xfrm>
            <a:off x="8306468" y="4865414"/>
            <a:ext cx="4143251" cy="21291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smtClean="0"/>
              <a:t>BgInfo</a:t>
            </a:r>
            <a:endParaRPr lang="en-US" sz="1400" dirty="0"/>
          </a:p>
          <a:p>
            <a:pPr marL="285750" indent="-285750">
              <a:buFont typeface="Arial" pitchFamily="34" charset="0"/>
              <a:buChar char="•"/>
            </a:pPr>
            <a:r>
              <a:rPr lang="en-US" sz="1400" dirty="0" smtClean="0"/>
              <a:t>Reports Windows 8 </a:t>
            </a:r>
            <a:r>
              <a:rPr lang="en-US" sz="1400" i="1" dirty="0" smtClean="0"/>
              <a:t>(not yet released!)</a:t>
            </a:r>
            <a:endParaRPr lang="en-US" sz="1400" i="1" dirty="0"/>
          </a:p>
          <a:p>
            <a:r>
              <a:rPr lang="en-US" sz="1400" dirty="0" smtClean="0"/>
              <a:t>Desktops</a:t>
            </a:r>
            <a:endParaRPr lang="en-US" sz="1400" dirty="0"/>
          </a:p>
          <a:p>
            <a:pPr marL="285750" indent="-285750">
              <a:buFont typeface="Arial" pitchFamily="34" charset="0"/>
              <a:buChar char="•"/>
            </a:pPr>
            <a:r>
              <a:rPr lang="en-US" sz="1400" dirty="0"/>
              <a:t>Compatible with Windows 8</a:t>
            </a:r>
          </a:p>
          <a:p>
            <a:r>
              <a:rPr lang="en-US" sz="1400" dirty="0"/>
              <a:t>ZoomIt</a:t>
            </a:r>
          </a:p>
          <a:p>
            <a:pPr marL="285750" indent="-285750">
              <a:buFont typeface="Arial" pitchFamily="34" charset="0"/>
              <a:buChar char="•"/>
            </a:pPr>
            <a:r>
              <a:rPr lang="en-US" sz="1400" dirty="0"/>
              <a:t>Configure for autostart</a:t>
            </a:r>
          </a:p>
          <a:p>
            <a:pPr marL="285750" indent="-285750">
              <a:buFont typeface="Arial" pitchFamily="34" charset="0"/>
              <a:buChar char="•"/>
            </a:pPr>
            <a:r>
              <a:rPr lang="en-US" sz="1400" dirty="0"/>
              <a:t>Specify initial default zoom level</a:t>
            </a:r>
          </a:p>
          <a:p>
            <a:pPr marL="285750" indent="-285750">
              <a:buFont typeface="Arial" pitchFamily="34" charset="0"/>
              <a:buChar char="•"/>
            </a:pPr>
            <a:r>
              <a:rPr lang="en-US" sz="1400" dirty="0"/>
              <a:t>Disable animation</a:t>
            </a:r>
          </a:p>
        </p:txBody>
      </p:sp>
    </p:spTree>
    <p:extLst>
      <p:ext uri="{BB962C8B-B14F-4D97-AF65-F5344CB8AC3E}">
        <p14:creationId xmlns:p14="http://schemas.microsoft.com/office/powerpoint/2010/main" val="1041396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2613" cy="8375567"/>
          </a:xfrm>
          <a:prstGeom prst="rect">
            <a:avLst/>
          </a:prstGeom>
        </p:spPr>
      </p:pic>
      <p:sp>
        <p:nvSpPr>
          <p:cNvPr id="6" name="new features"/>
          <p:cNvSpPr/>
          <p:nvPr/>
        </p:nvSpPr>
        <p:spPr bwMode="auto">
          <a:xfrm>
            <a:off x="7442374" y="4865414"/>
            <a:ext cx="5007346" cy="1800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Strings</a:t>
            </a:r>
          </a:p>
          <a:p>
            <a:pPr marL="285750" indent="-285750">
              <a:buFont typeface="Arial" pitchFamily="34" charset="0"/>
              <a:buChar char="•"/>
            </a:pPr>
            <a:r>
              <a:rPr lang="en-US" sz="1400" dirty="0"/>
              <a:t>-f option specifies file offset at which to start scanning</a:t>
            </a:r>
          </a:p>
          <a:p>
            <a:endParaRPr lang="en-US" sz="1400" dirty="0" smtClean="0"/>
          </a:p>
          <a:p>
            <a:r>
              <a:rPr lang="en-US" sz="1400" dirty="0" smtClean="0"/>
              <a:t>Disk </a:t>
            </a:r>
            <a:r>
              <a:rPr lang="en-US" sz="1400" dirty="0"/>
              <a:t>Usage (DU)</a:t>
            </a:r>
          </a:p>
          <a:p>
            <a:pPr marL="285750" indent="-285750">
              <a:buFont typeface="Arial" pitchFamily="34" charset="0"/>
              <a:buChar char="•"/>
            </a:pPr>
            <a:r>
              <a:rPr lang="en-US" sz="1400" dirty="0"/>
              <a:t>-c </a:t>
            </a:r>
            <a:r>
              <a:rPr lang="en-US" sz="1400" dirty="0" smtClean="0"/>
              <a:t>and -</a:t>
            </a:r>
            <a:r>
              <a:rPr lang="en-US" sz="1400" dirty="0" err="1" smtClean="0"/>
              <a:t>ct</a:t>
            </a:r>
            <a:r>
              <a:rPr lang="en-US" sz="1400" dirty="0" smtClean="0"/>
              <a:t> options </a:t>
            </a:r>
            <a:r>
              <a:rPr lang="en-US" sz="1400" dirty="0"/>
              <a:t>to print output as </a:t>
            </a:r>
            <a:r>
              <a:rPr lang="en-US" sz="1400" dirty="0" smtClean="0"/>
              <a:t>CSV</a:t>
            </a:r>
          </a:p>
          <a:p>
            <a:pPr marL="285750" indent="-285750">
              <a:buFont typeface="Arial" pitchFamily="34" charset="0"/>
              <a:buChar char="•"/>
            </a:pPr>
            <a:r>
              <a:rPr lang="en-US" sz="1400" dirty="0" smtClean="0"/>
              <a:t>Additional data with CSV</a:t>
            </a:r>
          </a:p>
          <a:p>
            <a:pPr marL="285750" indent="-285750">
              <a:buFont typeface="Arial" pitchFamily="34" charset="0"/>
              <a:buChar char="•"/>
            </a:pPr>
            <a:r>
              <a:rPr lang="en-US" sz="1400" dirty="0" smtClean="0"/>
              <a:t>-u option to count each instance of a </a:t>
            </a:r>
            <a:r>
              <a:rPr lang="en-US" sz="1400" dirty="0" err="1" smtClean="0"/>
              <a:t>hardlinked</a:t>
            </a:r>
            <a:r>
              <a:rPr lang="en-US" sz="1400" dirty="0" smtClean="0"/>
              <a:t> file</a:t>
            </a:r>
            <a:endParaRPr lang="en-US" sz="1400" dirty="0"/>
          </a:p>
        </p:txBody>
      </p:sp>
    </p:spTree>
    <p:extLst>
      <p:ext uri="{BB962C8B-B14F-4D97-AF65-F5344CB8AC3E}">
        <p14:creationId xmlns:p14="http://schemas.microsoft.com/office/powerpoint/2010/main" val="3606577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 y="0"/>
            <a:ext cx="9478232" cy="8375567"/>
          </a:xfrm>
          <a:prstGeom prst="rect">
            <a:avLst/>
          </a:prstGeom>
        </p:spPr>
      </p:pic>
      <p:sp>
        <p:nvSpPr>
          <p:cNvPr id="6" name="new features"/>
          <p:cNvSpPr/>
          <p:nvPr/>
        </p:nvSpPr>
        <p:spPr bwMode="auto">
          <a:xfrm>
            <a:off x="6650285" y="5297462"/>
            <a:ext cx="5799435" cy="1697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smtClean="0"/>
              <a:t>Contig</a:t>
            </a:r>
            <a:endParaRPr lang="en-US" sz="1400" dirty="0"/>
          </a:p>
          <a:p>
            <a:pPr marL="285750" indent="-285750">
              <a:buFont typeface="Arial" pitchFamily="34" charset="0"/>
              <a:buChar char="•"/>
            </a:pPr>
            <a:r>
              <a:rPr lang="en-US" sz="1400" dirty="0"/>
              <a:t>Supports defragmentation of NTFS metadata files, including the MFT</a:t>
            </a:r>
          </a:p>
          <a:p>
            <a:pPr marL="285750" indent="-285750">
              <a:buFont typeface="Arial" pitchFamily="34" charset="0"/>
              <a:buChar char="•"/>
            </a:pPr>
            <a:r>
              <a:rPr lang="en-US" sz="1400" dirty="0"/>
              <a:t>More detailed fragmentation analysis reporting</a:t>
            </a:r>
          </a:p>
          <a:p>
            <a:pPr marL="285750" indent="-285750">
              <a:buFont typeface="Arial" pitchFamily="34" charset="0"/>
              <a:buChar char="•"/>
            </a:pPr>
            <a:r>
              <a:rPr lang="en-US" sz="1400" dirty="0"/>
              <a:t>-f option to analyze free space fragmentation</a:t>
            </a:r>
          </a:p>
          <a:p>
            <a:pPr marL="285750" indent="-285750">
              <a:buFont typeface="Arial" pitchFamily="34" charset="0"/>
              <a:buChar char="•"/>
            </a:pPr>
            <a:r>
              <a:rPr lang="en-US" sz="1400" dirty="0"/>
              <a:t>-l option to set data length for quick file creation</a:t>
            </a:r>
          </a:p>
        </p:txBody>
      </p:sp>
    </p:spTree>
    <p:extLst>
      <p:ext uri="{BB962C8B-B14F-4D97-AF65-F5344CB8AC3E}">
        <p14:creationId xmlns:p14="http://schemas.microsoft.com/office/powerpoint/2010/main" val="1454981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 y="15174"/>
            <a:ext cx="9478232" cy="8345219"/>
          </a:xfrm>
          <a:prstGeom prst="rect">
            <a:avLst/>
          </a:prstGeom>
        </p:spPr>
      </p:pic>
      <p:sp>
        <p:nvSpPr>
          <p:cNvPr id="6" name="new features"/>
          <p:cNvSpPr/>
          <p:nvPr/>
        </p:nvSpPr>
        <p:spPr bwMode="auto">
          <a:xfrm>
            <a:off x="6650285" y="5657502"/>
            <a:ext cx="5799435" cy="13370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err="1" smtClean="0"/>
              <a:t>Whois</a:t>
            </a:r>
            <a:endParaRPr lang="en-US" sz="1400" dirty="0"/>
          </a:p>
          <a:p>
            <a:pPr marL="285750" indent="-285750">
              <a:buFont typeface="Arial" pitchFamily="34" charset="0"/>
              <a:buChar char="•"/>
            </a:pPr>
            <a:r>
              <a:rPr lang="en-US" sz="1400" dirty="0"/>
              <a:t>-v option prints verbose information about domain registration referrals</a:t>
            </a:r>
          </a:p>
        </p:txBody>
      </p:sp>
    </p:spTree>
    <p:extLst>
      <p:ext uri="{BB962C8B-B14F-4D97-AF65-F5344CB8AC3E}">
        <p14:creationId xmlns:p14="http://schemas.microsoft.com/office/powerpoint/2010/main" val="255310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78232" cy="8296387"/>
          </a:xfrm>
          <a:prstGeom prst="rect">
            <a:avLst/>
          </a:prstGeom>
        </p:spPr>
      </p:pic>
      <p:sp>
        <p:nvSpPr>
          <p:cNvPr id="6" name="new features"/>
          <p:cNvSpPr/>
          <p:nvPr/>
        </p:nvSpPr>
        <p:spPr bwMode="auto">
          <a:xfrm>
            <a:off x="6650285" y="2417142"/>
            <a:ext cx="5799435" cy="457738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smtClean="0"/>
              <a:t>RU:  </a:t>
            </a:r>
            <a:r>
              <a:rPr lang="en-US" sz="1400" b="1" i="1" dirty="0" smtClean="0"/>
              <a:t>new utility!</a:t>
            </a:r>
          </a:p>
          <a:p>
            <a:endParaRPr lang="en-US" sz="1400" dirty="0" smtClean="0"/>
          </a:p>
          <a:p>
            <a:r>
              <a:rPr lang="en-US" sz="1400" dirty="0" smtClean="0"/>
              <a:t>RAMMap</a:t>
            </a:r>
            <a:endParaRPr lang="en-US" sz="1400" dirty="0"/>
          </a:p>
          <a:p>
            <a:pPr marL="285750" indent="-285750">
              <a:buFont typeface="Arial" pitchFamily="34" charset="0"/>
              <a:buChar char="•"/>
            </a:pPr>
            <a:r>
              <a:rPr lang="en-US" sz="1400" dirty="0"/>
              <a:t>Command line options to scan to a file and to import from a saved file; creates a file association.</a:t>
            </a:r>
          </a:p>
          <a:p>
            <a:pPr marL="285750" indent="-285750">
              <a:buFont typeface="Arial" pitchFamily="34" charset="0"/>
              <a:buChar char="•"/>
            </a:pPr>
            <a:r>
              <a:rPr lang="en-US" sz="1400" dirty="0"/>
              <a:t>Support for Windows 8 and for systems with more than 16GB RAM</a:t>
            </a:r>
            <a:r>
              <a:rPr lang="en-US" sz="1400" dirty="0" smtClean="0"/>
              <a:t>.</a:t>
            </a:r>
          </a:p>
          <a:p>
            <a:endParaRPr lang="en-US" sz="1400" dirty="0"/>
          </a:p>
          <a:p>
            <a:r>
              <a:rPr lang="en-US" sz="1400" dirty="0"/>
              <a:t>CoreInfo</a:t>
            </a:r>
          </a:p>
          <a:p>
            <a:pPr marL="285750" indent="-285750">
              <a:buFont typeface="Arial" pitchFamily="34" charset="0"/>
              <a:buChar char="•"/>
            </a:pPr>
            <a:r>
              <a:rPr lang="en-US" sz="1400" dirty="0"/>
              <a:t>New command line options:</a:t>
            </a:r>
          </a:p>
          <a:p>
            <a:pPr marL="1080000" lvl="1" indent="-457200"/>
            <a:r>
              <a:rPr lang="en-US" sz="1400" dirty="0"/>
              <a:t>-f reports only core feature information</a:t>
            </a:r>
          </a:p>
          <a:p>
            <a:pPr marL="1080000" lvl="1" indent="-457200"/>
            <a:r>
              <a:rPr lang="en-US" sz="1400" dirty="0"/>
              <a:t>-v reports only virtualization-related features (requires admin rights on Intel systems)</a:t>
            </a:r>
          </a:p>
          <a:p>
            <a:pPr marL="285750" indent="-285750">
              <a:buFont typeface="Arial" pitchFamily="34" charset="0"/>
              <a:buChar char="•"/>
            </a:pPr>
            <a:r>
              <a:rPr lang="en-US" sz="1400" dirty="0"/>
              <a:t>Support for </a:t>
            </a:r>
            <a:r>
              <a:rPr lang="en-US" sz="1400" i="1" dirty="0"/>
              <a:t>many</a:t>
            </a:r>
            <a:r>
              <a:rPr lang="en-US" sz="1400" dirty="0"/>
              <a:t> additional features, including:  hardware-assisted virtualization, SLAT, SMAP, RDSEED, BMI1, ADX, HLE, RTM, INVPCID, RDRAND, LAHF/SAHF, </a:t>
            </a:r>
            <a:r>
              <a:rPr lang="en-US" sz="1400" dirty="0" err="1"/>
              <a:t>Prefetchw</a:t>
            </a:r>
            <a:r>
              <a:rPr lang="en-US" sz="1400" dirty="0"/>
              <a:t>, Intel </a:t>
            </a:r>
            <a:r>
              <a:rPr lang="en-US" sz="1400" dirty="0" err="1"/>
              <a:t>Speedstep</a:t>
            </a:r>
            <a:r>
              <a:rPr lang="en-US" sz="1400" dirty="0"/>
              <a:t>, </a:t>
            </a:r>
            <a:r>
              <a:rPr lang="en-US" sz="1400" dirty="0" err="1"/>
              <a:t>hyperthreading</a:t>
            </a:r>
            <a:r>
              <a:rPr lang="en-US" sz="1400" dirty="0"/>
              <a:t> support on AMD multicore systems,  TSC (timestamp counter) Invariant support, Microsoft’s SLAT term for Intel’s Extended Page Table, </a:t>
            </a:r>
            <a:r>
              <a:rPr lang="en-US" sz="1400" dirty="0" smtClean="0"/>
              <a:t>and AMD’s </a:t>
            </a:r>
            <a:r>
              <a:rPr lang="en-US" sz="1400" dirty="0"/>
              <a:t>Nested Paging virtualization </a:t>
            </a:r>
            <a:r>
              <a:rPr lang="en-US" sz="1400" dirty="0" smtClean="0"/>
              <a:t>features</a:t>
            </a:r>
            <a:r>
              <a:rPr lang="en-US" sz="1400" dirty="0"/>
              <a:t>.</a:t>
            </a:r>
          </a:p>
        </p:txBody>
      </p:sp>
    </p:spTree>
    <p:extLst>
      <p:ext uri="{BB962C8B-B14F-4D97-AF65-F5344CB8AC3E}">
        <p14:creationId xmlns:p14="http://schemas.microsoft.com/office/powerpoint/2010/main" val="4136961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Sysinternals Primer:</a:t>
            </a:r>
            <a:br>
              <a:rPr lang="en-US" dirty="0" smtClean="0"/>
            </a:br>
            <a:r>
              <a:rPr lang="en-US" dirty="0" smtClean="0"/>
              <a:t>TechEd 2013 Edition</a:t>
            </a:r>
            <a:endParaRPr lang="en-US" dirty="0"/>
          </a:p>
        </p:txBody>
      </p:sp>
      <p:sp>
        <p:nvSpPr>
          <p:cNvPr id="5" name="Text Placeholder 4"/>
          <p:cNvSpPr>
            <a:spLocks noGrp="1"/>
          </p:cNvSpPr>
          <p:nvPr>
            <p:ph type="body" sz="quarter" idx="12"/>
          </p:nvPr>
        </p:nvSpPr>
        <p:spPr/>
        <p:txBody>
          <a:bodyPr/>
          <a:lstStyle/>
          <a:p>
            <a:r>
              <a:rPr lang="en-US" dirty="0" smtClean="0"/>
              <a:t>Aaron Margosis</a:t>
            </a:r>
          </a:p>
          <a:p>
            <a:r>
              <a:rPr lang="en-US" dirty="0" smtClean="0"/>
              <a:t>Principal Consultant</a:t>
            </a:r>
          </a:p>
          <a:p>
            <a:r>
              <a:rPr lang="en-US" dirty="0" smtClean="0"/>
              <a:t>Microsoft </a:t>
            </a:r>
            <a:r>
              <a:rPr lang="en-US" dirty="0" err="1" smtClean="0"/>
              <a:t>Cybersecurity</a:t>
            </a:r>
            <a:r>
              <a:rPr lang="en-US" dirty="0" smtClean="0"/>
              <a:t> </a:t>
            </a:r>
            <a:r>
              <a:rPr lang="en-US" dirty="0" err="1" smtClean="0"/>
              <a:t>Svcs</a:t>
            </a:r>
            <a:endParaRPr lang="en-US" dirty="0"/>
          </a:p>
        </p:txBody>
      </p:sp>
      <p:sp>
        <p:nvSpPr>
          <p:cNvPr id="9" name="Text Placeholder 8"/>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254" y="540365"/>
            <a:ext cx="9975221" cy="10009539"/>
          </a:xfrm>
          <a:prstGeom prst="rect">
            <a:avLst/>
          </a:prstGeom>
        </p:spPr>
      </p:pic>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gtEl>
                                        <p:attrNameLst>
                                          <p:attrName>style.opacity</p:attrName>
                                        </p:attrNameLst>
                                      </p:cBhvr>
                                      <p:to>
                                        <p:strVal val="0.2"/>
                                      </p:to>
                                    </p:set>
                                    <p:animEffect filter="image" prLst="opacity: 0.2">
                                      <p:cBhvr rctx="IE">
                                        <p:cTn id="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RU – Registry Usage</a:t>
            </a:r>
            <a:endParaRPr lang="en-US" dirty="0"/>
          </a:p>
        </p:txBody>
      </p:sp>
      <p:sp>
        <p:nvSpPr>
          <p:cNvPr id="6" name="Text Placeholder 5"/>
          <p:cNvSpPr>
            <a:spLocks noGrp="1"/>
          </p:cNvSpPr>
          <p:nvPr>
            <p:ph type="body" sz="quarter" idx="10"/>
          </p:nvPr>
        </p:nvSpPr>
        <p:spPr>
          <a:xfrm>
            <a:off x="274638" y="1212850"/>
            <a:ext cx="11887200" cy="2252924"/>
          </a:xfrm>
        </p:spPr>
        <p:txBody>
          <a:bodyPr/>
          <a:lstStyle/>
          <a:p>
            <a:r>
              <a:rPr lang="en-US" dirty="0" smtClean="0">
                <a:solidFill>
                  <a:schemeClr val="tx1"/>
                </a:solidFill>
              </a:rPr>
              <a:t>New utility, released March 27</a:t>
            </a:r>
          </a:p>
          <a:p>
            <a:r>
              <a:rPr lang="en-US" dirty="0" smtClean="0">
                <a:solidFill>
                  <a:schemeClr val="tx1"/>
                </a:solidFill>
              </a:rPr>
              <a:t>Shows per-key registry usage</a:t>
            </a:r>
          </a:p>
          <a:p>
            <a:r>
              <a:rPr lang="en-US" dirty="0" smtClean="0">
                <a:solidFill>
                  <a:schemeClr val="tx1"/>
                </a:solidFill>
              </a:rPr>
              <a:t>Helps find registry bloat</a:t>
            </a:r>
          </a:p>
          <a:p>
            <a:r>
              <a:rPr lang="en-US" dirty="0" smtClean="0">
                <a:solidFill>
                  <a:schemeClr val="tx1"/>
                </a:solidFill>
              </a:rPr>
              <a:t>Syntax identical to that of DU</a:t>
            </a:r>
          </a:p>
        </p:txBody>
      </p:sp>
    </p:spTree>
    <p:extLst>
      <p:ext uri="{BB962C8B-B14F-4D97-AF65-F5344CB8AC3E}">
        <p14:creationId xmlns:p14="http://schemas.microsoft.com/office/powerpoint/2010/main" val="74551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 – Registry Usage</a:t>
            </a:r>
            <a:endParaRPr lang="en-US" dirty="0"/>
          </a:p>
        </p:txBody>
      </p:sp>
      <p:sp>
        <p:nvSpPr>
          <p:cNvPr id="5" name="Text Placeholder 4"/>
          <p:cNvSpPr>
            <a:spLocks noGrp="1"/>
          </p:cNvSpPr>
          <p:nvPr>
            <p:ph type="body" sz="quarter" idx="10"/>
          </p:nvPr>
        </p:nvSpPr>
        <p:spPr>
          <a:xfrm>
            <a:off x="274638" y="1221157"/>
            <a:ext cx="11887199" cy="3170099"/>
          </a:xfrm>
        </p:spPr>
        <p:txBody>
          <a:bodyPr/>
          <a:lstStyle/>
          <a:p>
            <a:r>
              <a:rPr lang="en-US" sz="2000" dirty="0">
                <a:latin typeface="Lucida Console" pitchFamily="49" charset="0"/>
              </a:rPr>
              <a:t>usage: </a:t>
            </a:r>
            <a:r>
              <a:rPr lang="en-US" sz="2000" dirty="0" err="1">
                <a:latin typeface="Lucida Console" pitchFamily="49" charset="0"/>
              </a:rPr>
              <a:t>ru</a:t>
            </a:r>
            <a:r>
              <a:rPr lang="en-US" sz="2000" dirty="0">
                <a:latin typeface="Lucida Console" pitchFamily="49" charset="0"/>
              </a:rPr>
              <a:t> [-c[t]] [-l &lt;levels&gt; | -n | -v] [-q] &lt;path&gt;</a:t>
            </a:r>
          </a:p>
          <a:p>
            <a:r>
              <a:rPr lang="en-US" sz="2000" dirty="0">
                <a:latin typeface="Lucida Console" pitchFamily="49" charset="0"/>
              </a:rPr>
              <a:t>   -c     Print output as CSV. Specify -</a:t>
            </a:r>
            <a:r>
              <a:rPr lang="en-US" sz="2000" dirty="0" err="1">
                <a:latin typeface="Lucida Console" pitchFamily="49" charset="0"/>
              </a:rPr>
              <a:t>ct</a:t>
            </a:r>
            <a:r>
              <a:rPr lang="en-US" sz="2000" dirty="0">
                <a:latin typeface="Lucida Console" pitchFamily="49" charset="0"/>
              </a:rPr>
              <a:t> for tab delimiting.</a:t>
            </a:r>
          </a:p>
          <a:p>
            <a:r>
              <a:rPr lang="en-US" sz="2000" dirty="0">
                <a:latin typeface="Lucida Console" pitchFamily="49" charset="0"/>
              </a:rPr>
              <a:t>   -l     Specify </a:t>
            </a:r>
            <a:r>
              <a:rPr lang="en-US" sz="2000" dirty="0" err="1">
                <a:latin typeface="Lucida Console" pitchFamily="49" charset="0"/>
              </a:rPr>
              <a:t>subkey</a:t>
            </a:r>
            <a:r>
              <a:rPr lang="en-US" sz="2000" dirty="0">
                <a:latin typeface="Lucida Console" pitchFamily="49" charset="0"/>
              </a:rPr>
              <a:t> depth of information (default is one level).</a:t>
            </a:r>
          </a:p>
          <a:p>
            <a:r>
              <a:rPr lang="en-US" sz="2000" dirty="0">
                <a:latin typeface="Lucida Console" pitchFamily="49" charset="0"/>
              </a:rPr>
              <a:t>   -n     Do not </a:t>
            </a:r>
            <a:r>
              <a:rPr lang="en-US" sz="2000" dirty="0" err="1">
                <a:latin typeface="Lucida Console" pitchFamily="49" charset="0"/>
              </a:rPr>
              <a:t>recurse</a:t>
            </a:r>
            <a:r>
              <a:rPr lang="en-US" sz="2000" dirty="0">
                <a:latin typeface="Lucida Console" pitchFamily="49" charset="0"/>
              </a:rPr>
              <a:t>.</a:t>
            </a:r>
          </a:p>
          <a:p>
            <a:r>
              <a:rPr lang="en-US" sz="2000" dirty="0">
                <a:latin typeface="Lucida Console" pitchFamily="49" charset="0"/>
              </a:rPr>
              <a:t>   -q     Quiet (no banner).</a:t>
            </a:r>
          </a:p>
          <a:p>
            <a:r>
              <a:rPr lang="en-US" sz="2000" dirty="0">
                <a:latin typeface="Lucida Console" pitchFamily="49" charset="0"/>
              </a:rPr>
              <a:t>   -v     Show size of all subkeys.</a:t>
            </a:r>
          </a:p>
          <a:p>
            <a:endParaRPr lang="en-US" sz="2000" dirty="0">
              <a:latin typeface="Lucida Console" pitchFamily="49" charset="0"/>
            </a:endParaRPr>
          </a:p>
          <a:p>
            <a:r>
              <a:rPr lang="en-US" sz="2000" dirty="0">
                <a:latin typeface="Lucida Console" pitchFamily="49" charset="0"/>
              </a:rPr>
              <a:t>CSV output is formatted as:</a:t>
            </a:r>
          </a:p>
          <a:p>
            <a:r>
              <a:rPr lang="en-US" sz="2000" dirty="0">
                <a:latin typeface="Lucida Console" pitchFamily="49" charset="0"/>
              </a:rPr>
              <a:t>Path,CurrentValueCount,CurrentValueSize,ValueCount,KeyCount,KeySize</a:t>
            </a:r>
          </a:p>
        </p:txBody>
      </p:sp>
    </p:spTree>
    <p:extLst>
      <p:ext uri="{BB962C8B-B14F-4D97-AF65-F5344CB8AC3E}">
        <p14:creationId xmlns:p14="http://schemas.microsoft.com/office/powerpoint/2010/main" val="336739590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Sysinternals Primers at TechEd</a:t>
            </a:r>
            <a:endParaRPr lang="en-US" dirty="0"/>
          </a:p>
        </p:txBody>
      </p:sp>
      <p:sp>
        <p:nvSpPr>
          <p:cNvPr id="3" name="Text Placeholder 2"/>
          <p:cNvSpPr>
            <a:spLocks noGrp="1"/>
          </p:cNvSpPr>
          <p:nvPr>
            <p:ph type="body" sz="quarter" idx="10"/>
          </p:nvPr>
        </p:nvSpPr>
        <p:spPr>
          <a:xfrm>
            <a:off x="274638" y="1212850"/>
            <a:ext cx="11887200" cy="4204228"/>
          </a:xfrm>
        </p:spPr>
        <p:txBody>
          <a:bodyPr/>
          <a:lstStyle/>
          <a:p>
            <a:r>
              <a:rPr lang="en-US" sz="3600" dirty="0">
                <a:solidFill>
                  <a:schemeClr val="tx1"/>
                </a:solidFill>
              </a:rPr>
              <a:t>Process Explorer, Process Monitor, and PsExec</a:t>
            </a:r>
          </a:p>
          <a:p>
            <a:r>
              <a:rPr lang="en-US" sz="2000" dirty="0">
                <a:solidFill>
                  <a:schemeClr val="tx1"/>
                </a:solidFill>
                <a:latin typeface="Lucida Console" pitchFamily="49" charset="0"/>
                <a:hlinkClick r:id="rId2"/>
              </a:rPr>
              <a:t>http://</a:t>
            </a:r>
            <a:r>
              <a:rPr lang="en-US" sz="2000" dirty="0" smtClean="0">
                <a:solidFill>
                  <a:schemeClr val="tx1"/>
                </a:solidFill>
                <a:latin typeface="Lucida Console" pitchFamily="49" charset="0"/>
                <a:hlinkClick r:id="rId2"/>
              </a:rPr>
              <a:t>channel9.msdn.com/Events/TechEd/NorthAmerica/2010/WCL314</a:t>
            </a:r>
            <a:endParaRPr lang="en-US" sz="2000" dirty="0" smtClean="0">
              <a:solidFill>
                <a:schemeClr val="tx1"/>
              </a:solidFill>
              <a:latin typeface="Lucida Console" pitchFamily="49" charset="0"/>
            </a:endParaRPr>
          </a:p>
          <a:p>
            <a:endParaRPr lang="en-US" sz="2000" dirty="0" smtClean="0">
              <a:solidFill>
                <a:schemeClr val="tx1"/>
              </a:solidFill>
              <a:latin typeface="Lucida Console" pitchFamily="49" charset="0"/>
            </a:endParaRPr>
          </a:p>
          <a:p>
            <a:r>
              <a:rPr lang="en-US" sz="3600" dirty="0" smtClean="0">
                <a:solidFill>
                  <a:schemeClr val="tx1"/>
                </a:solidFill>
              </a:rPr>
              <a:t>Autoruns</a:t>
            </a:r>
            <a:r>
              <a:rPr lang="en-US" sz="3600" dirty="0">
                <a:solidFill>
                  <a:schemeClr val="tx1"/>
                </a:solidFill>
              </a:rPr>
              <a:t>, Disk2Vhd, ProcDump, BgInfo and AccessChk</a:t>
            </a:r>
          </a:p>
          <a:p>
            <a:r>
              <a:rPr lang="en-US" sz="2000" dirty="0">
                <a:solidFill>
                  <a:schemeClr val="tx1"/>
                </a:solidFill>
                <a:latin typeface="Lucida Console" pitchFamily="49" charset="0"/>
                <a:hlinkClick r:id="rId3"/>
              </a:rPr>
              <a:t>http://</a:t>
            </a:r>
            <a:r>
              <a:rPr lang="en-US" sz="2000" dirty="0" smtClean="0">
                <a:solidFill>
                  <a:schemeClr val="tx1"/>
                </a:solidFill>
                <a:latin typeface="Lucida Console" pitchFamily="49" charset="0"/>
                <a:hlinkClick r:id="rId3"/>
              </a:rPr>
              <a:t>channel9.msdn.com/Events/TechEd/NorthAmerica/2011/WCL312</a:t>
            </a:r>
            <a:endParaRPr lang="en-US" sz="2000" dirty="0" smtClean="0">
              <a:solidFill>
                <a:schemeClr val="tx1"/>
              </a:solidFill>
              <a:latin typeface="Lucida Console" pitchFamily="49" charset="0"/>
            </a:endParaRPr>
          </a:p>
          <a:p>
            <a:endParaRPr lang="en-US" sz="2000" dirty="0" smtClean="0">
              <a:solidFill>
                <a:schemeClr val="tx1"/>
              </a:solidFill>
              <a:latin typeface="Lucida Console" pitchFamily="49" charset="0"/>
            </a:endParaRPr>
          </a:p>
          <a:p>
            <a:r>
              <a:rPr lang="en-US" sz="3600" dirty="0" smtClean="0">
                <a:solidFill>
                  <a:schemeClr val="tx1"/>
                </a:solidFill>
              </a:rPr>
              <a:t>"</a:t>
            </a:r>
            <a:r>
              <a:rPr lang="en-US" sz="3600" dirty="0">
                <a:solidFill>
                  <a:schemeClr val="tx1"/>
                </a:solidFill>
              </a:rPr>
              <a:t>Gems"</a:t>
            </a:r>
          </a:p>
          <a:p>
            <a:r>
              <a:rPr lang="en-US" sz="2000" dirty="0">
                <a:solidFill>
                  <a:schemeClr val="tx1"/>
                </a:solidFill>
                <a:latin typeface="Lucida Console" pitchFamily="49" charset="0"/>
                <a:hlinkClick r:id="rId4"/>
              </a:rPr>
              <a:t>http://</a:t>
            </a:r>
            <a:r>
              <a:rPr lang="en-US" sz="2000" dirty="0" smtClean="0">
                <a:solidFill>
                  <a:schemeClr val="tx1"/>
                </a:solidFill>
                <a:latin typeface="Lucida Console" pitchFamily="49" charset="0"/>
                <a:hlinkClick r:id="rId4"/>
              </a:rPr>
              <a:t>channel9.msdn.com/events/TechEd/Europe/2012/SIA311</a:t>
            </a:r>
            <a:endParaRPr lang="en-US" sz="2000" dirty="0" smtClean="0">
              <a:solidFill>
                <a:schemeClr val="tx1"/>
              </a:solidFill>
              <a:latin typeface="Lucida Console" pitchFamily="49" charset="0"/>
            </a:endParaRPr>
          </a:p>
          <a:p>
            <a:endParaRPr lang="en-US" sz="3600" dirty="0"/>
          </a:p>
        </p:txBody>
      </p:sp>
    </p:spTree>
    <p:extLst>
      <p:ext uri="{BB962C8B-B14F-4D97-AF65-F5344CB8AC3E}">
        <p14:creationId xmlns:p14="http://schemas.microsoft.com/office/powerpoint/2010/main" val="276126693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Sysinternals Resources</a:t>
            </a:r>
            <a:endParaRPr lang="en-US" dirty="0"/>
          </a:p>
        </p:txBody>
      </p:sp>
      <p:sp>
        <p:nvSpPr>
          <p:cNvPr id="3" name="Text Placeholder 2"/>
          <p:cNvSpPr>
            <a:spLocks noGrp="1"/>
          </p:cNvSpPr>
          <p:nvPr>
            <p:ph type="body" sz="quarter" idx="10"/>
          </p:nvPr>
        </p:nvSpPr>
        <p:spPr>
          <a:xfrm>
            <a:off x="529660" y="1476621"/>
            <a:ext cx="11375536" cy="5299912"/>
          </a:xfrm>
        </p:spPr>
        <p:txBody>
          <a:bodyPr/>
          <a:lstStyle/>
          <a:p>
            <a:r>
              <a:rPr lang="en-US" sz="3600" dirty="0">
                <a:solidFill>
                  <a:schemeClr val="tx1"/>
                </a:solidFill>
              </a:rPr>
              <a:t>Sysinternals web site</a:t>
            </a:r>
          </a:p>
          <a:p>
            <a:pPr marL="466390"/>
            <a:r>
              <a:rPr lang="en-US" sz="2000" dirty="0">
                <a:solidFill>
                  <a:schemeClr val="tx1"/>
                </a:solidFill>
                <a:latin typeface="Lucida Console" pitchFamily="49" charset="0"/>
                <a:hlinkClick r:id="rId3"/>
              </a:rPr>
              <a:t>http://</a:t>
            </a:r>
            <a:r>
              <a:rPr lang="en-US" sz="2000" dirty="0" smtClean="0">
                <a:solidFill>
                  <a:schemeClr val="tx1"/>
                </a:solidFill>
                <a:latin typeface="Lucida Console" pitchFamily="49" charset="0"/>
                <a:hlinkClick r:id="rId3"/>
              </a:rPr>
              <a:t>www.Sysinternals.com</a:t>
            </a:r>
            <a:r>
              <a:rPr lang="en-US" sz="2000" dirty="0" smtClean="0">
                <a:solidFill>
                  <a:schemeClr val="tx1"/>
                </a:solidFill>
                <a:latin typeface="Lucida Console" pitchFamily="49" charset="0"/>
              </a:rPr>
              <a:t> </a:t>
            </a:r>
            <a:br>
              <a:rPr lang="en-US" sz="2000" dirty="0" smtClean="0">
                <a:solidFill>
                  <a:schemeClr val="tx1"/>
                </a:solidFill>
                <a:latin typeface="Lucida Console" pitchFamily="49" charset="0"/>
              </a:rPr>
            </a:br>
            <a:r>
              <a:rPr lang="en-US" sz="2000" dirty="0" smtClean="0">
                <a:solidFill>
                  <a:schemeClr val="tx1"/>
                </a:solidFill>
                <a:latin typeface="Lucida Console" pitchFamily="49" charset="0"/>
                <a:sym typeface="Wingdings" pitchFamily="2" charset="2"/>
                <a:hlinkClick r:id="rId4"/>
              </a:rPr>
              <a:t>http</a:t>
            </a:r>
            <a:r>
              <a:rPr lang="en-US" sz="2000" dirty="0">
                <a:solidFill>
                  <a:schemeClr val="tx1"/>
                </a:solidFill>
                <a:latin typeface="Lucida Console" pitchFamily="49" charset="0"/>
                <a:sym typeface="Wingdings" pitchFamily="2" charset="2"/>
                <a:hlinkClick r:id="rId4"/>
              </a:rPr>
              <a:t>://</a:t>
            </a:r>
            <a:r>
              <a:rPr lang="en-US" sz="2000" dirty="0" smtClean="0">
                <a:solidFill>
                  <a:schemeClr val="tx1"/>
                </a:solidFill>
                <a:latin typeface="Lucida Console" pitchFamily="49" charset="0"/>
                <a:sym typeface="Wingdings" pitchFamily="2" charset="2"/>
                <a:hlinkClick r:id="rId4"/>
              </a:rPr>
              <a:t>technet.microsoft.com/sysinternals</a:t>
            </a:r>
            <a:r>
              <a:rPr lang="en-US" sz="2000" dirty="0" smtClean="0">
                <a:solidFill>
                  <a:schemeClr val="tx1"/>
                </a:solidFill>
                <a:latin typeface="Lucida Console" pitchFamily="49" charset="0"/>
                <a:sym typeface="Wingdings" pitchFamily="2" charset="2"/>
              </a:rPr>
              <a:t> </a:t>
            </a:r>
            <a:endParaRPr lang="en-US" sz="2000" dirty="0" smtClean="0">
              <a:solidFill>
                <a:schemeClr val="tx1"/>
              </a:solidFill>
              <a:latin typeface="+mn-lt"/>
            </a:endParaRPr>
          </a:p>
          <a:p>
            <a:r>
              <a:rPr lang="en-US" sz="3600" dirty="0">
                <a:solidFill>
                  <a:schemeClr val="tx1"/>
                </a:solidFill>
              </a:rPr>
              <a:t>Sysinternals blog (announces updates)</a:t>
            </a:r>
          </a:p>
          <a:p>
            <a:pPr marL="466390"/>
            <a:r>
              <a:rPr lang="en-US" sz="2000" dirty="0">
                <a:solidFill>
                  <a:schemeClr val="tx1"/>
                </a:solidFill>
                <a:latin typeface="Lucida Console" pitchFamily="49" charset="0"/>
                <a:hlinkClick r:id="rId5"/>
              </a:rPr>
              <a:t>http://</a:t>
            </a:r>
            <a:r>
              <a:rPr lang="en-US" sz="2000" dirty="0" smtClean="0">
                <a:solidFill>
                  <a:schemeClr val="tx1"/>
                </a:solidFill>
                <a:latin typeface="Lucida Console" pitchFamily="49" charset="0"/>
                <a:hlinkClick r:id="rId5"/>
              </a:rPr>
              <a:t>blogs.technet.com/b/sysinternals</a:t>
            </a:r>
            <a:r>
              <a:rPr lang="en-US" sz="2000" dirty="0" smtClean="0">
                <a:solidFill>
                  <a:schemeClr val="tx1"/>
                </a:solidFill>
                <a:latin typeface="Lucida Console" pitchFamily="49" charset="0"/>
              </a:rPr>
              <a:t> </a:t>
            </a:r>
            <a:endParaRPr lang="en-US" sz="2000" dirty="0">
              <a:solidFill>
                <a:schemeClr val="tx1"/>
              </a:solidFill>
            </a:endParaRPr>
          </a:p>
          <a:p>
            <a:r>
              <a:rPr lang="en-US" sz="3600" dirty="0">
                <a:solidFill>
                  <a:schemeClr val="tx1"/>
                </a:solidFill>
              </a:rPr>
              <a:t>Mark </a:t>
            </a:r>
            <a:r>
              <a:rPr lang="en-US" sz="3600" dirty="0" err="1">
                <a:solidFill>
                  <a:schemeClr val="tx1"/>
                </a:solidFill>
              </a:rPr>
              <a:t>Russinovich’s</a:t>
            </a:r>
            <a:r>
              <a:rPr lang="en-US" sz="3600" dirty="0">
                <a:solidFill>
                  <a:schemeClr val="tx1"/>
                </a:solidFill>
              </a:rPr>
              <a:t> blog:</a:t>
            </a:r>
          </a:p>
          <a:p>
            <a:pPr marL="466390" lvl="1"/>
            <a:r>
              <a:rPr lang="en-US" dirty="0">
                <a:solidFill>
                  <a:schemeClr val="tx1"/>
                </a:solidFill>
                <a:latin typeface="Lucida Console" pitchFamily="49" charset="0"/>
                <a:hlinkClick r:id="rId6"/>
              </a:rPr>
              <a:t>http://blogs.technet.com/MarkRussinovich</a:t>
            </a:r>
            <a:r>
              <a:rPr lang="en-US" dirty="0">
                <a:solidFill>
                  <a:schemeClr val="tx1"/>
                </a:solidFill>
                <a:latin typeface="Lucida Console" pitchFamily="49" charset="0"/>
              </a:rPr>
              <a:t> </a:t>
            </a:r>
          </a:p>
          <a:p>
            <a:pPr lvl="0"/>
            <a:r>
              <a:rPr lang="en-US" sz="3600" dirty="0" smtClean="0">
                <a:solidFill>
                  <a:schemeClr val="tx1"/>
                </a:solidFill>
              </a:rPr>
              <a:t>Windows </a:t>
            </a:r>
            <a:r>
              <a:rPr lang="en-US" sz="3600" dirty="0">
                <a:solidFill>
                  <a:schemeClr val="tx1"/>
                </a:solidFill>
              </a:rPr>
              <a:t>Sysinternals Administrator’s Reference</a:t>
            </a:r>
          </a:p>
          <a:p>
            <a:pPr marL="466390" lvl="0"/>
            <a:r>
              <a:rPr lang="en-US" sz="2000" dirty="0">
                <a:solidFill>
                  <a:srgbClr val="FFFFFF"/>
                </a:solidFill>
                <a:latin typeface="Lucida Console" pitchFamily="49" charset="0"/>
                <a:hlinkClick r:id="rId7"/>
              </a:rPr>
              <a:t>http://</a:t>
            </a:r>
            <a:r>
              <a:rPr lang="en-US" sz="2000" dirty="0" smtClean="0">
                <a:solidFill>
                  <a:srgbClr val="FFFFFF"/>
                </a:solidFill>
                <a:latin typeface="Lucida Console" pitchFamily="49" charset="0"/>
                <a:hlinkClick r:id="rId7"/>
              </a:rPr>
              <a:t>shop.oreilly.com/product/0790145316974.do</a:t>
            </a:r>
            <a:r>
              <a:rPr lang="en-US" sz="2000" dirty="0" smtClean="0">
                <a:solidFill>
                  <a:srgbClr val="FFFFFF"/>
                </a:solidFill>
                <a:latin typeface="Lucida Console" pitchFamily="49" charset="0"/>
              </a:rPr>
              <a:t> </a:t>
            </a:r>
          </a:p>
          <a:p>
            <a:pPr marL="466390" lvl="0"/>
            <a:r>
              <a:rPr lang="en-US" sz="2000" dirty="0">
                <a:solidFill>
                  <a:srgbClr val="FFFFFF"/>
                </a:solidFill>
                <a:latin typeface="Lucida Console" pitchFamily="49" charset="0"/>
                <a:hlinkClick r:id="rId8"/>
              </a:rPr>
              <a:t>http://</a:t>
            </a:r>
            <a:r>
              <a:rPr lang="en-US" sz="2000" dirty="0" smtClean="0">
                <a:solidFill>
                  <a:srgbClr val="FFFFFF"/>
                </a:solidFill>
                <a:latin typeface="Lucida Console" pitchFamily="49" charset="0"/>
                <a:hlinkClick r:id="rId8"/>
              </a:rPr>
              <a:t>www.amazon.com/Windows-Sysinternals-Administrators-Reference-Russinovich/dp/073565672X</a:t>
            </a:r>
            <a:r>
              <a:rPr lang="en-US" sz="2000" dirty="0" smtClean="0">
                <a:solidFill>
                  <a:srgbClr val="FFFFFF"/>
                </a:solidFill>
                <a:latin typeface="Lucida Console" pitchFamily="49" charset="0"/>
              </a:rPr>
              <a:t> </a:t>
            </a:r>
            <a:endParaRPr lang="en-US" sz="2000" dirty="0">
              <a:solidFill>
                <a:srgbClr val="FFFFFF"/>
              </a:solidFill>
              <a:latin typeface="Lucida Console" pitchFamily="49" charset="0"/>
            </a:endParaRPr>
          </a:p>
          <a:p>
            <a:endParaRPr lang="en-US" dirty="0" smtClean="0"/>
          </a:p>
        </p:txBody>
      </p:sp>
    </p:spTree>
    <p:extLst>
      <p:ext uri="{BB962C8B-B14F-4D97-AF65-F5344CB8AC3E}">
        <p14:creationId xmlns:p14="http://schemas.microsoft.com/office/powerpoint/2010/main" val="26542119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Sysinternals Resources</a:t>
            </a:r>
            <a:endParaRPr lang="en-US" dirty="0"/>
          </a:p>
        </p:txBody>
      </p:sp>
      <p:sp>
        <p:nvSpPr>
          <p:cNvPr id="3" name="Text Placeholder 2"/>
          <p:cNvSpPr>
            <a:spLocks noGrp="1"/>
          </p:cNvSpPr>
          <p:nvPr>
            <p:ph type="body" sz="quarter" idx="10"/>
          </p:nvPr>
        </p:nvSpPr>
        <p:spPr>
          <a:xfrm>
            <a:off x="529660" y="1476621"/>
            <a:ext cx="11375536" cy="5632311"/>
          </a:xfrm>
        </p:spPr>
        <p:txBody>
          <a:bodyPr/>
          <a:lstStyle/>
          <a:p>
            <a:r>
              <a:rPr lang="en-US" sz="3600" dirty="0" smtClean="0">
                <a:solidFill>
                  <a:schemeClr val="tx1"/>
                </a:solidFill>
              </a:rPr>
              <a:t>Blog </a:t>
            </a:r>
            <a:r>
              <a:rPr lang="en-US" sz="3600" dirty="0">
                <a:solidFill>
                  <a:schemeClr val="tx1"/>
                </a:solidFill>
              </a:rPr>
              <a:t>posts and utilities by Aaron Margosis</a:t>
            </a:r>
          </a:p>
          <a:p>
            <a:pPr lvl="1"/>
            <a:r>
              <a:rPr lang="en-US" dirty="0">
                <a:hlinkClick r:id="rId2"/>
              </a:rPr>
              <a:t>http://</a:t>
            </a:r>
            <a:r>
              <a:rPr lang="en-US" dirty="0" smtClean="0">
                <a:hlinkClick r:id="rId2"/>
              </a:rPr>
              <a:t>blogs.msdn.com/aaron_margosis</a:t>
            </a:r>
            <a:r>
              <a:rPr lang="en-US" dirty="0" smtClean="0"/>
              <a:t> </a:t>
            </a:r>
            <a:endParaRPr lang="en-US" dirty="0"/>
          </a:p>
          <a:p>
            <a:pPr lvl="1"/>
            <a:r>
              <a:rPr lang="en-US" dirty="0">
                <a:hlinkClick r:id="rId3"/>
              </a:rPr>
              <a:t>http://</a:t>
            </a:r>
            <a:r>
              <a:rPr lang="en-US" dirty="0" smtClean="0">
                <a:hlinkClick r:id="rId3"/>
              </a:rPr>
              <a:t>blogs.technet.com/fdcc</a:t>
            </a:r>
            <a:r>
              <a:rPr lang="en-US" dirty="0" smtClean="0"/>
              <a:t> </a:t>
            </a:r>
            <a:endParaRPr lang="en-US" dirty="0"/>
          </a:p>
          <a:p>
            <a:r>
              <a:rPr lang="en-US" sz="3600" dirty="0">
                <a:solidFill>
                  <a:schemeClr val="tx1"/>
                </a:solidFill>
              </a:rPr>
              <a:t>Andrew Richards’ blog &amp; </a:t>
            </a:r>
            <a:r>
              <a:rPr lang="en-US" sz="3600" i="1" dirty="0">
                <a:solidFill>
                  <a:schemeClr val="tx1"/>
                </a:solidFill>
              </a:rPr>
              <a:t>Defrag Tools </a:t>
            </a:r>
            <a:r>
              <a:rPr lang="en-US" sz="3600" dirty="0">
                <a:solidFill>
                  <a:schemeClr val="tx1"/>
                </a:solidFill>
              </a:rPr>
              <a:t>on Channel 9</a:t>
            </a:r>
          </a:p>
          <a:p>
            <a:pPr lvl="1"/>
            <a:r>
              <a:rPr lang="en-US" dirty="0" smtClean="0">
                <a:hlinkClick r:id="rId4"/>
              </a:rPr>
              <a:t>http</a:t>
            </a:r>
            <a:r>
              <a:rPr lang="en-US" dirty="0">
                <a:hlinkClick r:id="rId4"/>
              </a:rPr>
              <a:t>://blogs.msdn.com/b/andrew_richards</a:t>
            </a:r>
            <a:r>
              <a:rPr lang="en-US" dirty="0" smtClean="0">
                <a:hlinkClick r:id="rId4"/>
              </a:rPr>
              <a:t>/</a:t>
            </a:r>
            <a:r>
              <a:rPr lang="en-US" dirty="0" smtClean="0"/>
              <a:t> </a:t>
            </a:r>
            <a:endParaRPr lang="en-US" dirty="0"/>
          </a:p>
          <a:p>
            <a:pPr lvl="1"/>
            <a:r>
              <a:rPr lang="en-US" dirty="0" smtClean="0">
                <a:hlinkClick r:id="rId5"/>
              </a:rPr>
              <a:t>http</a:t>
            </a:r>
            <a:r>
              <a:rPr lang="en-US" dirty="0">
                <a:hlinkClick r:id="rId5"/>
              </a:rPr>
              <a:t>://</a:t>
            </a:r>
            <a:r>
              <a:rPr lang="en-US" dirty="0" smtClean="0">
                <a:hlinkClick r:id="rId5"/>
              </a:rPr>
              <a:t>channel9.msdn.com/Shows/Defrag-Tools</a:t>
            </a:r>
            <a:r>
              <a:rPr lang="en-US" dirty="0" smtClean="0"/>
              <a:t> </a:t>
            </a:r>
          </a:p>
          <a:p>
            <a:pPr lvl="1"/>
            <a:r>
              <a:rPr lang="en-US" dirty="0" smtClean="0"/>
              <a:t>Defrag Tools programs about ProcDump:</a:t>
            </a:r>
            <a:endParaRPr lang="en-US" dirty="0"/>
          </a:p>
          <a:p>
            <a:pPr lvl="1"/>
            <a:r>
              <a:rPr lang="en-US" dirty="0">
                <a:hlinkClick r:id="rId6"/>
              </a:rPr>
              <a:t>http://</a:t>
            </a:r>
            <a:r>
              <a:rPr lang="en-US" dirty="0" smtClean="0">
                <a:hlinkClick r:id="rId6"/>
              </a:rPr>
              <a:t>channel9.msdn.com/Shows/Defrag-Tools/Defrag-Tools-9-ProcDump</a:t>
            </a:r>
            <a:r>
              <a:rPr lang="en-US" dirty="0" smtClean="0"/>
              <a:t> </a:t>
            </a:r>
            <a:endParaRPr lang="en-US" dirty="0"/>
          </a:p>
          <a:p>
            <a:pPr lvl="1"/>
            <a:r>
              <a:rPr lang="en-US" dirty="0">
                <a:hlinkClick r:id="rId7"/>
              </a:rPr>
              <a:t>http://</a:t>
            </a:r>
            <a:r>
              <a:rPr lang="en-US" dirty="0" smtClean="0">
                <a:hlinkClick r:id="rId7"/>
              </a:rPr>
              <a:t>channel9.msdn.com/Shows/Defrag-Tools/Defrag-Tools-10-ProcDump-Triggers</a:t>
            </a:r>
            <a:r>
              <a:rPr lang="en-US" dirty="0" smtClean="0"/>
              <a:t> </a:t>
            </a:r>
            <a:endParaRPr lang="en-US" dirty="0"/>
          </a:p>
          <a:p>
            <a:pPr lvl="1"/>
            <a:r>
              <a:rPr lang="en-US" dirty="0">
                <a:hlinkClick r:id="rId8"/>
              </a:rPr>
              <a:t>http://channel9.msdn.com/Shows/Defrag-Tools/Defrag-Tools-11-ProcDump-Windows-8--</a:t>
            </a:r>
            <a:r>
              <a:rPr lang="en-US" dirty="0" smtClean="0">
                <a:hlinkClick r:id="rId8"/>
              </a:rPr>
              <a:t>Process-Monitor</a:t>
            </a:r>
            <a:r>
              <a:rPr lang="en-US" dirty="0" smtClean="0"/>
              <a:t> </a:t>
            </a:r>
            <a:endParaRPr lang="en-US" dirty="0"/>
          </a:p>
          <a:p>
            <a:pPr lvl="1"/>
            <a:r>
              <a:rPr lang="en-US" dirty="0" smtClean="0"/>
              <a:t>Andrew Richards in MSDN Magazine:  Writing </a:t>
            </a:r>
            <a:r>
              <a:rPr lang="en-US" dirty="0"/>
              <a:t>a Plug-in for Sysinternals ProcDump v4.0</a:t>
            </a:r>
          </a:p>
          <a:p>
            <a:pPr lvl="1"/>
            <a:r>
              <a:rPr lang="en-US" dirty="0">
                <a:hlinkClick r:id="rId9"/>
              </a:rPr>
              <a:t>http://</a:t>
            </a:r>
            <a:r>
              <a:rPr lang="en-US" dirty="0" smtClean="0">
                <a:hlinkClick r:id="rId9"/>
              </a:rPr>
              <a:t>msdn.microsoft.com/en-us/magazine/hh580738.aspx</a:t>
            </a:r>
            <a:r>
              <a:rPr lang="en-US" dirty="0" smtClean="0"/>
              <a:t> </a:t>
            </a:r>
            <a:endParaRPr lang="en-US" dirty="0"/>
          </a:p>
          <a:p>
            <a:pPr lvl="1"/>
            <a:endParaRPr lang="en-US" dirty="0" smtClean="0"/>
          </a:p>
          <a:p>
            <a:pPr lvl="1"/>
            <a:endParaRPr lang="en-US" dirty="0"/>
          </a:p>
        </p:txBody>
      </p:sp>
    </p:spTree>
    <p:extLst>
      <p:ext uri="{BB962C8B-B14F-4D97-AF65-F5344CB8AC3E}">
        <p14:creationId xmlns:p14="http://schemas.microsoft.com/office/powerpoint/2010/main" val="59193170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369331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r>
              <a:rPr lang="en-US" sz="3600" dirty="0">
                <a:gradFill>
                  <a:gsLst>
                    <a:gs pos="1250">
                      <a:schemeClr val="tx1"/>
                    </a:gs>
                    <a:gs pos="100000">
                      <a:schemeClr val="tx1"/>
                    </a:gs>
                  </a:gsLst>
                  <a:lin ang="5400000" scaled="0"/>
                </a:gradFill>
                <a:latin typeface="+mj-lt"/>
              </a:rPr>
              <a:t/>
            </a:r>
            <a:br>
              <a:rPr lang="en-US" sz="3600" dirty="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ATC-B308 - </a:t>
            </a:r>
            <a:r>
              <a:rPr lang="en-US" sz="3200" dirty="0">
                <a:gradFill>
                  <a:gsLst>
                    <a:gs pos="1250">
                      <a:schemeClr val="tx1"/>
                    </a:gs>
                    <a:gs pos="100000">
                      <a:schemeClr val="tx1"/>
                    </a:gs>
                  </a:gsLst>
                  <a:lin ang="5400000" scaled="0"/>
                </a:gradFill>
                <a:latin typeface="+mj-lt"/>
              </a:rPr>
              <a:t>License to Kill: Malware Hunting with the Sysinternals </a:t>
            </a:r>
            <a:r>
              <a:rPr lang="en-US" sz="3200" dirty="0" smtClean="0">
                <a:gradFill>
                  <a:gsLst>
                    <a:gs pos="1250">
                      <a:schemeClr val="tx1"/>
                    </a:gs>
                    <a:gs pos="100000">
                      <a:schemeClr val="tx1"/>
                    </a:gs>
                  </a:gsLst>
                  <a:lin ang="5400000" scaled="0"/>
                </a:gradFill>
                <a:latin typeface="+mj-lt"/>
              </a:rPr>
              <a:t>Tools</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ATC-B318 - </a:t>
            </a:r>
            <a:r>
              <a:rPr lang="en-US" sz="3200" dirty="0">
                <a:gradFill>
                  <a:gsLst>
                    <a:gs pos="1250">
                      <a:schemeClr val="tx1"/>
                    </a:gs>
                    <a:gs pos="100000">
                      <a:schemeClr val="tx1"/>
                    </a:gs>
                  </a:gsLst>
                  <a:lin ang="5400000" scaled="0"/>
                </a:gradFill>
                <a:latin typeface="+mj-lt"/>
              </a:rPr>
              <a:t>Windows 8 Security </a:t>
            </a:r>
            <a:r>
              <a:rPr lang="en-US" sz="3200" dirty="0" smtClean="0">
                <a:gradFill>
                  <a:gsLst>
                    <a:gs pos="1250">
                      <a:schemeClr val="tx1"/>
                    </a:gs>
                    <a:gs pos="100000">
                      <a:schemeClr val="tx1"/>
                    </a:gs>
                  </a:gsLst>
                  <a:lin ang="5400000" scaled="0"/>
                </a:gradFill>
                <a:latin typeface="+mj-lt"/>
              </a:rPr>
              <a:t>Internals</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WCA-B306 - </a:t>
            </a:r>
            <a:r>
              <a:rPr lang="en-US" sz="3200" dirty="0">
                <a:gradFill>
                  <a:gsLst>
                    <a:gs pos="1250">
                      <a:schemeClr val="tx1"/>
                    </a:gs>
                    <a:gs pos="100000">
                      <a:schemeClr val="tx1"/>
                    </a:gs>
                  </a:gsLst>
                  <a:lin ang="5400000" scaled="0"/>
                </a:gradFill>
                <a:latin typeface="+mj-lt"/>
              </a:rPr>
              <a:t>Case of the Unexplained 2013: Windows Troubleshooting with Mark </a:t>
            </a:r>
            <a:r>
              <a:rPr lang="en-US" sz="3200" dirty="0" smtClean="0">
                <a:gradFill>
                  <a:gsLst>
                    <a:gs pos="1250">
                      <a:schemeClr val="tx1"/>
                    </a:gs>
                    <a:gs pos="100000">
                      <a:schemeClr val="tx1"/>
                    </a:gs>
                  </a:gsLst>
                  <a:lin ang="5400000" scaled="0"/>
                </a:gradFill>
                <a:latin typeface="+mj-lt"/>
              </a:rPr>
              <a:t>Russinovich</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WCA-B303 - App </a:t>
            </a:r>
            <a:r>
              <a:rPr lang="en-US" sz="3200" dirty="0">
                <a:gradFill>
                  <a:gsLst>
                    <a:gs pos="1250">
                      <a:schemeClr val="tx1"/>
                    </a:gs>
                    <a:gs pos="100000">
                      <a:schemeClr val="tx1"/>
                    </a:gs>
                  </a:gsLst>
                  <a:lin ang="5400000" scaled="0"/>
                </a:gradFill>
                <a:latin typeface="+mj-lt"/>
              </a:rPr>
              <a:t>Compat for </a:t>
            </a:r>
            <a:r>
              <a:rPr lang="en-US" sz="3200" dirty="0" smtClean="0">
                <a:gradFill>
                  <a:gsLst>
                    <a:gs pos="1250">
                      <a:schemeClr val="tx1"/>
                    </a:gs>
                    <a:gs pos="100000">
                      <a:schemeClr val="tx1"/>
                    </a:gs>
                  </a:gsLst>
                  <a:lin ang="5400000" scaled="0"/>
                </a:gradFill>
                <a:latin typeface="+mj-lt"/>
              </a:rPr>
              <a:t>Nerds</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WCA-B401 - Hardcore Debugging</a:t>
            </a:r>
            <a:endParaRPr lang="en-US" sz="3200" dirty="0">
              <a:gradFill>
                <a:gsLst>
                  <a:gs pos="1250">
                    <a:schemeClr val="tx1"/>
                  </a:gs>
                  <a:gs pos="100000">
                    <a:schemeClr val="tx1"/>
                  </a:gs>
                </a:gsLst>
                <a:lin ang="5400000" scaled="0"/>
              </a:gradFill>
              <a:latin typeface="+mj-lt"/>
            </a:endParaRPr>
          </a:p>
        </p:txBody>
      </p:sp>
      <p:sp>
        <p:nvSpPr>
          <p:cNvPr id="12" name="Rectangle 11"/>
          <p:cNvSpPr/>
          <p:nvPr/>
        </p:nvSpPr>
        <p:spPr>
          <a:xfrm>
            <a:off x="371668" y="5419042"/>
            <a:ext cx="11790169" cy="10341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Webcast</a:t>
            </a:r>
            <a:br>
              <a:rPr lang="en-US" sz="3600" dirty="0">
                <a:gradFill>
                  <a:gsLst>
                    <a:gs pos="1250">
                      <a:schemeClr val="tx1"/>
                    </a:gs>
                    <a:gs pos="100000">
                      <a:schemeClr val="tx1"/>
                    </a:gs>
                  </a:gsLst>
                  <a:lin ang="5400000" scaled="0"/>
                </a:gradFill>
                <a:latin typeface="+mj-lt"/>
              </a:rPr>
            </a:br>
            <a:r>
              <a:rPr lang="en-US" sz="3200" dirty="0">
                <a:gradFill>
                  <a:gsLst>
                    <a:gs pos="1250">
                      <a:schemeClr val="tx1"/>
                    </a:gs>
                    <a:gs pos="100000">
                      <a:schemeClr val="tx1"/>
                    </a:gs>
                  </a:gsLst>
                  <a:lin ang="5400000" scaled="0"/>
                </a:gradFill>
                <a:latin typeface="+mj-lt"/>
              </a:rPr>
              <a:t>Defrag Tools Live </a:t>
            </a:r>
            <a:r>
              <a:rPr lang="en-US" sz="3200" dirty="0" smtClean="0">
                <a:gradFill>
                  <a:gsLst>
                    <a:gs pos="1250">
                      <a:schemeClr val="tx1"/>
                    </a:gs>
                    <a:gs pos="100000">
                      <a:schemeClr val="tx1"/>
                    </a:gs>
                  </a:gsLst>
                  <a:lin ang="5400000" scaled="0"/>
                </a:gradFill>
                <a:latin typeface="+mj-lt"/>
              </a:rPr>
              <a:t>– http://channel9.msdn.com (Thurs noon)</a:t>
            </a:r>
            <a:endParaRPr lang="en-US" sz="32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6852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MS tag</a:t>
            </a:r>
            <a:endParaRPr lang="en-US" dirty="0"/>
          </a:p>
        </p:txBody>
      </p:sp>
      <p:pic>
        <p:nvPicPr>
          <p:cNvPr id="4" name="Picture 2" descr="C:\Users\v-jicoop\AppData\Local\Microsoft\Windows\Temporary Internet Files\Content.IE5\BE7UVQL0\PPT_Test_-_BW_20114415486.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342453"/>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chemeClr val="tx1"/>
                    </a:gs>
                    <a:gs pos="100000">
                      <a:schemeClr val="tx1"/>
                    </a:gs>
                  </a:gsLst>
                  <a:lin ang="5400000" scaled="0"/>
                </a:gradFill>
              </a:rPr>
              <a:t>Scan the Tag</a:t>
            </a:r>
            <a:r>
              <a:rPr lang="en-US" sz="4400" dirty="0" smtClean="0">
                <a:gradFill>
                  <a:gsLst>
                    <a:gs pos="1250">
                      <a:schemeClr val="tx1"/>
                    </a:gs>
                    <a:gs pos="100000">
                      <a:schemeClr val="tx1"/>
                    </a:gs>
                  </a:gsLst>
                  <a:lin ang="5400000" scaled="0"/>
                </a:gradFill>
              </a:rPr>
              <a:t/>
            </a:r>
            <a:br>
              <a:rPr lang="en-US" sz="4400" dirty="0" smtClean="0">
                <a:gradFill>
                  <a:gsLst>
                    <a:gs pos="1250">
                      <a:schemeClr val="tx1"/>
                    </a:gs>
                    <a:gs pos="100000">
                      <a:schemeClr val="tx1"/>
                    </a:gs>
                  </a:gsLst>
                  <a:lin ang="5400000" scaled="0"/>
                </a:gradFill>
              </a:rPr>
            </a:br>
            <a:r>
              <a:rPr lang="en-US" sz="4400" dirty="0" smtClean="0">
                <a:gradFill>
                  <a:gsLst>
                    <a:gs pos="1250">
                      <a:schemeClr val="tx1"/>
                    </a:gs>
                    <a:gs pos="100000">
                      <a:schemeClr val="tx1"/>
                    </a:gs>
                  </a:gsLst>
                  <a:lin ang="5400000" scaled="0"/>
                </a:gradFill>
              </a:rPr>
              <a:t>to evaluate this session now on </a:t>
            </a:r>
            <a:r>
              <a:rPr lang="en-US" sz="4400" b="1" dirty="0" err="1" smtClean="0">
                <a:gradFill>
                  <a:gsLst>
                    <a:gs pos="1250">
                      <a:schemeClr val="tx1"/>
                    </a:gs>
                    <a:gs pos="100000">
                      <a:schemeClr val="tx1"/>
                    </a:gs>
                  </a:gsLst>
                  <a:lin ang="5400000" scaled="0"/>
                </a:gradFill>
              </a:rPr>
              <a:t>myTechEd</a:t>
            </a:r>
            <a:r>
              <a:rPr lang="en-US" sz="4400" b="1" dirty="0" smtClean="0">
                <a:gradFill>
                  <a:gsLst>
                    <a:gs pos="1250">
                      <a:schemeClr val="tx1"/>
                    </a:gs>
                    <a:gs pos="100000">
                      <a:schemeClr val="tx1"/>
                    </a:gs>
                  </a:gsLst>
                  <a:lin ang="5400000" scaled="0"/>
                </a:gradFill>
              </a:rPr>
              <a:t> Mobile</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37734700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The Sysinternals Administrator’s Reference</a:t>
            </a:r>
          </a:p>
        </p:txBody>
      </p:sp>
      <p:sp>
        <p:nvSpPr>
          <p:cNvPr id="3" name="Text Placeholder 2"/>
          <p:cNvSpPr>
            <a:spLocks noGrp="1"/>
          </p:cNvSpPr>
          <p:nvPr>
            <p:ph type="body" sz="quarter" idx="10"/>
          </p:nvPr>
        </p:nvSpPr>
        <p:spPr>
          <a:xfrm>
            <a:off x="529660" y="1476621"/>
            <a:ext cx="11375536" cy="5096780"/>
          </a:xfrm>
        </p:spPr>
        <p:txBody>
          <a:bodyPr/>
          <a:lstStyle/>
          <a:p>
            <a:r>
              <a:rPr lang="en-US" dirty="0">
                <a:solidFill>
                  <a:schemeClr val="tx1"/>
                </a:solidFill>
              </a:rPr>
              <a:t>The official guide to the Sysinternals tools</a:t>
            </a:r>
          </a:p>
          <a:p>
            <a:pPr lvl="1"/>
            <a:r>
              <a:rPr lang="en-US" sz="2800" dirty="0" smtClean="0"/>
              <a:t>  Covers </a:t>
            </a:r>
            <a:r>
              <a:rPr lang="en-US" sz="2800" dirty="0"/>
              <a:t>every tool, every feature, with tips</a:t>
            </a:r>
          </a:p>
          <a:p>
            <a:pPr lvl="1"/>
            <a:r>
              <a:rPr lang="en-US" sz="2800" dirty="0" smtClean="0"/>
              <a:t>  Written </a:t>
            </a:r>
            <a:r>
              <a:rPr lang="en-US" sz="2800" dirty="0"/>
              <a:t>by Mark Russinovich and Aaron Margosis</a:t>
            </a:r>
          </a:p>
          <a:p>
            <a:r>
              <a:rPr lang="en-US" dirty="0">
                <a:solidFill>
                  <a:schemeClr val="tx1"/>
                </a:solidFill>
              </a:rPr>
              <a:t>Full chapters on the major tools:</a:t>
            </a:r>
          </a:p>
          <a:p>
            <a:pPr lvl="1"/>
            <a:r>
              <a:rPr lang="en-US" sz="2800" dirty="0" smtClean="0"/>
              <a:t>  Process </a:t>
            </a:r>
            <a:r>
              <a:rPr lang="en-US" sz="2800" dirty="0"/>
              <a:t>Explorer</a:t>
            </a:r>
          </a:p>
          <a:p>
            <a:pPr lvl="1"/>
            <a:r>
              <a:rPr lang="en-US" sz="2800" dirty="0" smtClean="0"/>
              <a:t>  Process </a:t>
            </a:r>
            <a:r>
              <a:rPr lang="en-US" sz="2800" dirty="0"/>
              <a:t>Monitor</a:t>
            </a:r>
          </a:p>
          <a:p>
            <a:pPr lvl="1"/>
            <a:r>
              <a:rPr lang="en-US" sz="2800" dirty="0" smtClean="0"/>
              <a:t>  Autoruns</a:t>
            </a:r>
            <a:endParaRPr lang="en-US" sz="2800" dirty="0"/>
          </a:p>
          <a:p>
            <a:r>
              <a:rPr lang="en-US" dirty="0">
                <a:solidFill>
                  <a:schemeClr val="tx1"/>
                </a:solidFill>
              </a:rPr>
              <a:t>Other chapters by tool group</a:t>
            </a:r>
          </a:p>
          <a:p>
            <a:pPr lvl="1"/>
            <a:r>
              <a:rPr lang="en-US" sz="2800" dirty="0" smtClean="0"/>
              <a:t>  Security</a:t>
            </a:r>
            <a:r>
              <a:rPr lang="en-US" sz="2800" dirty="0"/>
              <a:t>, process, AD, desktop, </a:t>
            </a:r>
            <a:r>
              <a:rPr lang="en-US" sz="2800" dirty="0" smtClean="0"/>
              <a:t>…</a:t>
            </a:r>
          </a:p>
          <a:p>
            <a:pPr lvl="1"/>
            <a:r>
              <a:rPr lang="en-US" sz="3200" dirty="0">
                <a:solidFill>
                  <a:schemeClr val="tx1"/>
                </a:solidFill>
                <a:latin typeface="+mj-lt"/>
              </a:rPr>
              <a:t>Case of the Unexplained</a:t>
            </a:r>
          </a:p>
        </p:txBody>
      </p:sp>
      <p:pic>
        <p:nvPicPr>
          <p:cNvPr id="4" name="Book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691" y="0"/>
            <a:ext cx="5725095" cy="6994525"/>
          </a:xfrm>
          <a:prstGeom prst="rect">
            <a:avLst/>
          </a:prstGeom>
        </p:spPr>
      </p:pic>
    </p:spTree>
    <p:custDataLst>
      <p:tags r:id="rId1"/>
    </p:custDataLst>
    <p:extLst>
      <p:ext uri="{BB962C8B-B14F-4D97-AF65-F5344CB8AC3E}">
        <p14:creationId xmlns:p14="http://schemas.microsoft.com/office/powerpoint/2010/main" val="1610944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par>
                          <p:cTn id="8" fill="hold">
                            <p:stCondLst>
                              <p:cond delay="3000"/>
                            </p:stCondLst>
                            <p:childTnLst>
                              <p:par>
                                <p:cTn id="9" presetID="42" presetClass="path" presetSubtype="0" accel="50000" decel="50000" fill="hold" nodeType="afterEffect">
                                  <p:stCondLst>
                                    <p:cond delay="0"/>
                                  </p:stCondLst>
                                  <p:childTnLst>
                                    <p:animMotion origin="layout" path="M 0 -1.54843E-6 L 0.32292 0.12585 " pathEditMode="relative" rAng="0" ptsTypes="AA">
                                      <p:cBhvr>
                                        <p:cTn id="10" dur="2000" fill="hold"/>
                                        <p:tgtEl>
                                          <p:spTgt spid="4"/>
                                        </p:tgtEl>
                                        <p:attrNameLst>
                                          <p:attrName>ppt_x</p:attrName>
                                          <p:attrName>ppt_y</p:attrName>
                                        </p:attrNameLst>
                                      </p:cBhvr>
                                      <p:rCtr x="16146" y="6292"/>
                                    </p:animMotion>
                                  </p:childTnLst>
                                </p:cTn>
                              </p:par>
                              <p:par>
                                <p:cTn id="11" presetID="6" presetClass="emph" presetSubtype="0" fill="hold" nodeType="withEffect">
                                  <p:stCondLst>
                                    <p:cond delay="0"/>
                                  </p:stCondLst>
                                  <p:childTnLst>
                                    <p:animScale>
                                      <p:cBhvr>
                                        <p:cTn id="12" dur="2000" fill="hold"/>
                                        <p:tgtEl>
                                          <p:spTgt spid="4"/>
                                        </p:tgtEl>
                                      </p:cBhvr>
                                      <p:by x="50000" y="50000"/>
                                    </p:animScale>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Sysinternals Primer Series</a:t>
            </a:r>
            <a:endParaRPr lang="en-US" dirty="0"/>
          </a:p>
        </p:txBody>
      </p:sp>
      <p:sp>
        <p:nvSpPr>
          <p:cNvPr id="3" name="Text Placeholder 2"/>
          <p:cNvSpPr>
            <a:spLocks noGrp="1"/>
          </p:cNvSpPr>
          <p:nvPr>
            <p:ph type="body" sz="quarter" idx="10"/>
          </p:nvPr>
        </p:nvSpPr>
        <p:spPr>
          <a:xfrm>
            <a:off x="274638" y="1212850"/>
            <a:ext cx="11887200" cy="5669244"/>
          </a:xfrm>
        </p:spPr>
        <p:txBody>
          <a:bodyPr/>
          <a:lstStyle/>
          <a:p>
            <a:pPr marL="2778125" indent="-2778125">
              <a:spcBef>
                <a:spcPts val="1800"/>
              </a:spcBef>
              <a:spcAft>
                <a:spcPts val="1800"/>
              </a:spcAft>
            </a:pPr>
            <a:r>
              <a:rPr lang="en-US" dirty="0" smtClean="0">
                <a:solidFill>
                  <a:schemeClr val="tx1"/>
                </a:solidFill>
              </a:rPr>
              <a:t>TechEd 2010:  </a:t>
            </a:r>
            <a:r>
              <a:rPr lang="en-US" dirty="0">
                <a:solidFill>
                  <a:schemeClr val="tx1"/>
                </a:solidFill>
              </a:rPr>
              <a:t>Process Explorer, Process Monitor, PsExec</a:t>
            </a:r>
          </a:p>
          <a:p>
            <a:pPr marL="2778125" indent="-2778125">
              <a:spcBef>
                <a:spcPts val="1800"/>
              </a:spcBef>
              <a:spcAft>
                <a:spcPts val="1800"/>
              </a:spcAft>
            </a:pPr>
            <a:r>
              <a:rPr lang="en-US" dirty="0" smtClean="0">
                <a:solidFill>
                  <a:schemeClr val="tx1"/>
                </a:solidFill>
              </a:rPr>
              <a:t>TechEd 2011:  </a:t>
            </a:r>
            <a:r>
              <a:rPr lang="en-US" dirty="0">
                <a:solidFill>
                  <a:schemeClr val="tx1"/>
                </a:solidFill>
              </a:rPr>
              <a:t>Autoruns, Disk2Vhd, ProcDump, </a:t>
            </a:r>
            <a:r>
              <a:rPr lang="en-US" dirty="0" smtClean="0">
                <a:solidFill>
                  <a:schemeClr val="tx1"/>
                </a:solidFill>
              </a:rPr>
              <a:t>BgInfo, AccessChk</a:t>
            </a:r>
            <a:endParaRPr lang="en-US" dirty="0">
              <a:solidFill>
                <a:schemeClr val="tx1"/>
              </a:solidFill>
            </a:endParaRPr>
          </a:p>
          <a:p>
            <a:pPr marL="2778125" indent="-2778125">
              <a:spcBef>
                <a:spcPts val="1800"/>
              </a:spcBef>
              <a:spcAft>
                <a:spcPts val="1800"/>
              </a:spcAft>
            </a:pPr>
            <a:r>
              <a:rPr lang="en-US" dirty="0" smtClean="0">
                <a:solidFill>
                  <a:schemeClr val="tx1"/>
                </a:solidFill>
              </a:rPr>
              <a:t>TechEd 2012:  </a:t>
            </a:r>
            <a:r>
              <a:rPr lang="en-US" dirty="0">
                <a:solidFill>
                  <a:schemeClr val="tx1"/>
                </a:solidFill>
              </a:rPr>
              <a:t>“Gems</a:t>
            </a:r>
            <a:r>
              <a:rPr lang="en-US" dirty="0" smtClean="0">
                <a:solidFill>
                  <a:schemeClr val="tx1"/>
                </a:solidFill>
              </a:rPr>
              <a:t>”</a:t>
            </a:r>
            <a:br>
              <a:rPr lang="en-US" dirty="0" smtClean="0">
                <a:solidFill>
                  <a:schemeClr val="tx1"/>
                </a:solidFill>
              </a:rPr>
            </a:br>
            <a:r>
              <a:rPr lang="en-US" sz="2800" dirty="0" smtClean="0">
                <a:solidFill>
                  <a:schemeClr val="tx1"/>
                </a:solidFill>
              </a:rPr>
              <a:t>(</a:t>
            </a:r>
            <a:r>
              <a:rPr lang="en-US" sz="2800" dirty="0">
                <a:solidFill>
                  <a:schemeClr val="tx1"/>
                </a:solidFill>
              </a:rPr>
              <a:t>Procmon tricks, nerd-out on TS </a:t>
            </a:r>
            <a:r>
              <a:rPr lang="en-US" sz="2800" dirty="0" smtClean="0">
                <a:solidFill>
                  <a:schemeClr val="tx1"/>
                </a:solidFill>
              </a:rPr>
              <a:t>sessions/</a:t>
            </a:r>
            <a:r>
              <a:rPr lang="en-US" sz="2800" dirty="0" err="1" smtClean="0">
                <a:solidFill>
                  <a:schemeClr val="tx1"/>
                </a:solidFill>
              </a:rPr>
              <a:t>winsta</a:t>
            </a:r>
            <a:r>
              <a:rPr lang="en-US" sz="2800" dirty="0" smtClean="0">
                <a:solidFill>
                  <a:schemeClr val="tx1"/>
                </a:solidFill>
              </a:rPr>
              <a:t>/desktops</a:t>
            </a:r>
            <a:r>
              <a:rPr lang="en-US" sz="2800" dirty="0">
                <a:solidFill>
                  <a:schemeClr val="tx1"/>
                </a:solidFill>
              </a:rPr>
              <a:t>, LogonSessions, DU</a:t>
            </a:r>
            <a:r>
              <a:rPr lang="en-US" sz="2800" dirty="0" smtClean="0">
                <a:solidFill>
                  <a:schemeClr val="tx1"/>
                </a:solidFill>
              </a:rPr>
              <a:t>)</a:t>
            </a:r>
            <a:endParaRPr lang="en-US" dirty="0" smtClean="0">
              <a:solidFill>
                <a:schemeClr val="tx1"/>
              </a:solidFill>
            </a:endParaRPr>
          </a:p>
          <a:p>
            <a:pPr marL="2778125" indent="-2778125">
              <a:spcBef>
                <a:spcPts val="1800"/>
              </a:spcBef>
              <a:spcAft>
                <a:spcPts val="1800"/>
              </a:spcAft>
            </a:pPr>
            <a:r>
              <a:rPr lang="en-US" dirty="0" smtClean="0">
                <a:solidFill>
                  <a:schemeClr val="tx1"/>
                </a:solidFill>
              </a:rPr>
              <a:t>TechEd 2013:  What’s New/Updated Since the Book</a:t>
            </a:r>
            <a:endParaRPr lang="en-US" dirty="0">
              <a:solidFill>
                <a:schemeClr val="tx1"/>
              </a:solidFill>
            </a:endParaRPr>
          </a:p>
        </p:txBody>
      </p:sp>
    </p:spTree>
    <p:extLst>
      <p:ext uri="{BB962C8B-B14F-4D97-AF65-F5344CB8AC3E}">
        <p14:creationId xmlns:p14="http://schemas.microsoft.com/office/powerpoint/2010/main" val="764848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orld 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55" y="-85250"/>
            <a:ext cx="13721544" cy="7110904"/>
          </a:xfrm>
          <a:prstGeom prst="rect">
            <a:avLst/>
          </a:prstGeom>
        </p:spPr>
      </p:pic>
      <p:pic>
        <p:nvPicPr>
          <p:cNvPr id="4" name="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881" y="184894"/>
            <a:ext cx="6408712" cy="6408712"/>
          </a:xfrm>
          <a:prstGeom prst="rect">
            <a:avLst/>
          </a:prstGeom>
        </p:spPr>
      </p:pic>
      <p:grpSp>
        <p:nvGrpSpPr>
          <p:cNvPr id="6" name="author names"/>
          <p:cNvGrpSpPr/>
          <p:nvPr/>
        </p:nvGrpSpPr>
        <p:grpSpPr>
          <a:xfrm>
            <a:off x="2329805" y="1985094"/>
            <a:ext cx="7416824" cy="2808312"/>
            <a:chOff x="2257797" y="1700696"/>
            <a:chExt cx="7416824" cy="2808312"/>
          </a:xfrm>
        </p:grpSpPr>
        <p:sp>
          <p:nvSpPr>
            <p:cNvPr id="2" name="Rectangular Callout 1"/>
            <p:cNvSpPr/>
            <p:nvPr/>
          </p:nvSpPr>
          <p:spPr bwMode="auto">
            <a:xfrm>
              <a:off x="2257797" y="1700696"/>
              <a:ext cx="7416824" cy="2808312"/>
            </a:xfrm>
            <a:prstGeom prst="wedgeRectCallout">
              <a:avLst>
                <a:gd name="adj1" fmla="val 18750"/>
                <a:gd name="adj2" fmla="val -8896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837" y="2057102"/>
              <a:ext cx="6762750" cy="2095500"/>
            </a:xfrm>
            <a:prstGeom prst="rect">
              <a:avLst/>
            </a:prstGeom>
          </p:spPr>
        </p:pic>
      </p:grpSp>
      <p:sp>
        <p:nvSpPr>
          <p:cNvPr id="7" name="sizer"/>
          <p:cNvSpPr txBox="1"/>
          <p:nvPr/>
        </p:nvSpPr>
        <p:spPr>
          <a:xfrm>
            <a:off x="2689845" y="2437291"/>
            <a:ext cx="432048" cy="987963"/>
          </a:xfrm>
          <a:prstGeom prst="rect">
            <a:avLst/>
          </a:prstGeom>
          <a:noFill/>
        </p:spPr>
        <p:txBody>
          <a:bodyPr wrap="square" lIns="182880" tIns="146304" rIns="182880" bIns="146304" rtlCol="0">
            <a:spAutoFit/>
          </a:bodyPr>
          <a:lstStyle/>
          <a:p>
            <a:pPr>
              <a:lnSpc>
                <a:spcPct val="90000"/>
              </a:lnSpc>
              <a:spcAft>
                <a:spcPts val="600"/>
              </a:spcAft>
            </a:pPr>
            <a:r>
              <a:rPr lang="en-US" sz="5000" b="1" dirty="0" smtClean="0">
                <a:solidFill>
                  <a:schemeClr val="accent6"/>
                </a:solidFill>
              </a:rPr>
              <a:t>{</a:t>
            </a:r>
          </a:p>
        </p:txBody>
      </p:sp>
    </p:spTree>
    <p:extLst>
      <p:ext uri="{BB962C8B-B14F-4D97-AF65-F5344CB8AC3E}">
        <p14:creationId xmlns:p14="http://schemas.microsoft.com/office/powerpoint/2010/main" val="3266197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42" presetClass="path" presetSubtype="0" accel="50000" decel="50000" fill="hold" nodeType="withEffect">
                                  <p:stCondLst>
                                    <p:cond delay="1000"/>
                                  </p:stCondLst>
                                  <p:childTnLst>
                                    <p:animMotion origin="layout" path="M 0.2259 -0.2164 L -4.8142E-6 9.17348E-7 " pathEditMode="relative" rAng="0" ptsTypes="AA">
                                      <p:cBhvr>
                                        <p:cTn id="11" dur="2000" fill="hold"/>
                                        <p:tgtEl>
                                          <p:spTgt spid="4"/>
                                        </p:tgtEl>
                                        <p:attrNameLst>
                                          <p:attrName>ppt_x</p:attrName>
                                          <p:attrName>ppt_y</p:attrName>
                                        </p:attrNameLst>
                                      </p:cBhvr>
                                      <p:rCtr x="-11301" y="10808"/>
                                    </p:animMotion>
                                  </p:childTnLst>
                                </p:cTn>
                              </p:par>
                              <p:par>
                                <p:cTn id="12" presetID="10" presetClass="exit" presetSubtype="0" fill="hold" nodeType="withEffect">
                                  <p:stCondLst>
                                    <p:cond delay="2000"/>
                                  </p:stCondLst>
                                  <p:childTnLst>
                                    <p:animEffect transition="out" filter="fade">
                                      <p:cBhvr>
                                        <p:cTn id="13" dur="5000"/>
                                        <p:tgtEl>
                                          <p:spTgt spid="8"/>
                                        </p:tgtEl>
                                      </p:cBhvr>
                                    </p:animEffect>
                                    <p:set>
                                      <p:cBhvr>
                                        <p:cTn id="14" dur="1" fill="hold">
                                          <p:stCondLst>
                                            <p:cond delay="49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par>
                                <p:cTn id="22" presetID="42" presetClass="path" presetSubtype="0" accel="50000" decel="50000" fill="hold" nodeType="withEffect">
                                  <p:stCondLst>
                                    <p:cond delay="0"/>
                                  </p:stCondLst>
                                  <p:childTnLst>
                                    <p:animMotion origin="layout" path="M 0.09552 -0.27271 L -1.71626E-6 5.08629E-7 " pathEditMode="relative" rAng="0" ptsTypes="AA">
                                      <p:cBhvr>
                                        <p:cTn id="23" dur="1000" fill="hold"/>
                                        <p:tgtEl>
                                          <p:spTgt spid="6"/>
                                        </p:tgtEl>
                                        <p:attrNameLst>
                                          <p:attrName>ppt_x</p:attrName>
                                          <p:attrName>ppt_y</p:attrName>
                                        </p:attrNameLst>
                                      </p:cBhvr>
                                      <p:rCtr x="-4776" y="13624"/>
                                    </p:animMotion>
                                  </p:childTnLst>
                                </p:cTn>
                              </p:par>
                            </p:childTnLst>
                          </p:cTn>
                        </p:par>
                        <p:par>
                          <p:cTn id="24" fill="hold">
                            <p:stCondLst>
                              <p:cond delay="1000"/>
                            </p:stCondLst>
                            <p:childTnLst>
                              <p:par>
                                <p:cTn id="25" presetID="2" presetClass="entr" presetSubtype="8"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path" presetSubtype="0" repeatCount="3000" accel="50000" decel="50000" autoRev="1" fill="hold" grpId="1" nodeType="afterEffect">
                                  <p:stCondLst>
                                    <p:cond delay="0"/>
                                  </p:stCondLst>
                                  <p:childTnLst>
                                    <p:animMotion origin="layout" path="M 2.85933E-6 7.60499E-7 L 0.02897 0.12213 " pathEditMode="relative" rAng="0" ptsTypes="AA">
                                      <p:cBhvr>
                                        <p:cTn id="31" dur="2000" fill="hold"/>
                                        <p:tgtEl>
                                          <p:spTgt spid="7"/>
                                        </p:tgtEl>
                                        <p:attrNameLst>
                                          <p:attrName>ppt_x</p:attrName>
                                          <p:attrName>ppt_y</p:attrName>
                                        </p:attrNameLst>
                                      </p:cBhvr>
                                      <p:rCtr x="1442" y="6107"/>
                                    </p:animMotion>
                                  </p:childTnLst>
                                </p:cTn>
                              </p:par>
                            </p:childTnLst>
                          </p:cTn>
                        </p:par>
                        <p:par>
                          <p:cTn id="32" fill="hold">
                            <p:stCondLst>
                              <p:cond delay="14000"/>
                            </p:stCondLst>
                            <p:childTnLst>
                              <p:par>
                                <p:cTn id="33" presetID="10" presetClass="exit" presetSubtype="0" fill="hold" grpId="2" nodeType="after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94" y="0"/>
            <a:ext cx="9808486" cy="9617942"/>
          </a:xfrm>
          <a:prstGeom prst="rect">
            <a:avLst/>
          </a:prstGeom>
        </p:spPr>
      </p:pic>
      <p:sp>
        <p:nvSpPr>
          <p:cNvPr id="4" name="Procexp"/>
          <p:cNvSpPr/>
          <p:nvPr/>
        </p:nvSpPr>
        <p:spPr bwMode="auto">
          <a:xfrm>
            <a:off x="1357697" y="4217342"/>
            <a:ext cx="9721080" cy="2664296"/>
          </a:xfrm>
          <a:prstGeom prst="roundRect">
            <a:avLst/>
          </a:prstGeom>
          <a:noFill/>
          <a:ln w="13652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42444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54642E-6 -3.83288E-6 L -1.54642E-6 -0.37284 " pathEditMode="relative" rAng="0" ptsTypes="AA">
                                      <p:cBhvr>
                                        <p:cTn id="6" dur="2000" fill="hold"/>
                                        <p:tgtEl>
                                          <p:spTgt spid="5"/>
                                        </p:tgtEl>
                                        <p:attrNameLst>
                                          <p:attrName>ppt_x</p:attrName>
                                          <p:attrName>ppt_y</p:attrName>
                                        </p:attrNameLst>
                                      </p:cBhvr>
                                      <p:rCtr x="0" y="-18642"/>
                                    </p:animMotion>
                                  </p:childTnLst>
                                </p:cTn>
                              </p:par>
                              <p:par>
                                <p:cTn id="7" presetID="55"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strVal val="#ppt_w*0.70"/>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Updates for x64 support</a:t>
            </a:r>
            <a:endParaRPr lang="en-US" dirty="0"/>
          </a:p>
        </p:txBody>
      </p:sp>
      <p:sp>
        <p:nvSpPr>
          <p:cNvPr id="6" name="Text Placeholder 5"/>
          <p:cNvSpPr>
            <a:spLocks noGrp="1"/>
          </p:cNvSpPr>
          <p:nvPr>
            <p:ph type="body" sz="quarter" idx="10"/>
          </p:nvPr>
        </p:nvSpPr>
        <p:spPr>
          <a:xfrm>
            <a:off x="274638" y="1212850"/>
            <a:ext cx="11887200" cy="4767459"/>
          </a:xfrm>
        </p:spPr>
        <p:txBody>
          <a:bodyPr/>
          <a:lstStyle/>
          <a:p>
            <a:pPr>
              <a:spcBef>
                <a:spcPts val="3000"/>
              </a:spcBef>
            </a:pPr>
            <a:endParaRPr lang="en-US" smtClean="0">
              <a:solidFill>
                <a:schemeClr val="tx1"/>
              </a:solidFill>
            </a:endParaRPr>
          </a:p>
          <a:p>
            <a:pPr>
              <a:spcBef>
                <a:spcPts val="3000"/>
              </a:spcBef>
            </a:pPr>
            <a:r>
              <a:rPr lang="en-US" smtClean="0">
                <a:solidFill>
                  <a:schemeClr val="tx1"/>
                </a:solidFill>
              </a:rPr>
              <a:t>Autologon</a:t>
            </a:r>
            <a:endParaRPr lang="en-US" dirty="0">
              <a:solidFill>
                <a:schemeClr val="tx1"/>
              </a:solidFill>
            </a:endParaRPr>
          </a:p>
          <a:p>
            <a:pPr>
              <a:spcBef>
                <a:spcPts val="3000"/>
              </a:spcBef>
            </a:pPr>
            <a:r>
              <a:rPr lang="en-US" dirty="0" err="1" smtClean="0">
                <a:solidFill>
                  <a:schemeClr val="tx1"/>
                </a:solidFill>
              </a:rPr>
              <a:t>RegJump</a:t>
            </a:r>
            <a:endParaRPr lang="en-US" dirty="0">
              <a:solidFill>
                <a:schemeClr val="tx1"/>
              </a:solidFill>
            </a:endParaRPr>
          </a:p>
          <a:p>
            <a:pPr>
              <a:spcBef>
                <a:spcPts val="3000"/>
              </a:spcBef>
            </a:pPr>
            <a:r>
              <a:rPr lang="en-US" dirty="0" err="1" smtClean="0">
                <a:solidFill>
                  <a:schemeClr val="tx1"/>
                </a:solidFill>
              </a:rPr>
              <a:t>MoveFile</a:t>
            </a:r>
            <a:endParaRPr lang="en-US" dirty="0">
              <a:solidFill>
                <a:schemeClr val="tx1"/>
              </a:solidFill>
            </a:endParaRPr>
          </a:p>
          <a:p>
            <a:pPr>
              <a:spcBef>
                <a:spcPts val="3000"/>
              </a:spcBef>
            </a:pPr>
            <a:r>
              <a:rPr lang="en-US" dirty="0" err="1" smtClean="0">
                <a:solidFill>
                  <a:schemeClr val="tx1"/>
                </a:solidFill>
              </a:rPr>
              <a:t>PendMoves</a:t>
            </a:r>
            <a:endParaRPr lang="en-US" dirty="0"/>
          </a:p>
          <a:p>
            <a:pPr>
              <a:spcBef>
                <a:spcPts val="3000"/>
              </a:spcBef>
            </a:pPr>
            <a:endParaRPr lang="en-US" dirty="0" smtClean="0"/>
          </a:p>
        </p:txBody>
      </p:sp>
    </p:spTree>
    <p:extLst>
      <p:ext uri="{BB962C8B-B14F-4D97-AF65-F5344CB8AC3E}">
        <p14:creationId xmlns:p14="http://schemas.microsoft.com/office/powerpoint/2010/main" val="15513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Updates for Windows 8 support</a:t>
            </a:r>
            <a:endParaRPr lang="en-US" dirty="0"/>
          </a:p>
        </p:txBody>
      </p:sp>
      <p:sp>
        <p:nvSpPr>
          <p:cNvPr id="6" name="Text Placeholder 5"/>
          <p:cNvSpPr>
            <a:spLocks noGrp="1"/>
          </p:cNvSpPr>
          <p:nvPr>
            <p:ph type="body" sz="quarter" idx="10"/>
          </p:nvPr>
        </p:nvSpPr>
        <p:spPr>
          <a:xfrm>
            <a:off x="274638" y="1212850"/>
            <a:ext cx="11887200" cy="5558445"/>
          </a:xfrm>
        </p:spPr>
        <p:txBody>
          <a:bodyPr/>
          <a:lstStyle/>
          <a:p>
            <a:r>
              <a:rPr lang="en-US" sz="3600" dirty="0">
                <a:gradFill>
                  <a:gsLst>
                    <a:gs pos="1250">
                      <a:schemeClr val="tx1"/>
                    </a:gs>
                    <a:gs pos="99000">
                      <a:schemeClr val="tx1"/>
                    </a:gs>
                  </a:gsLst>
                  <a:lin ang="5400000" scaled="0"/>
                </a:gradFill>
              </a:rPr>
              <a:t>Process Explorer</a:t>
            </a:r>
          </a:p>
          <a:p>
            <a:r>
              <a:rPr lang="en-US" sz="3600" dirty="0">
                <a:gradFill>
                  <a:gsLst>
                    <a:gs pos="1250">
                      <a:schemeClr val="tx1"/>
                    </a:gs>
                    <a:gs pos="99000">
                      <a:schemeClr val="tx1"/>
                    </a:gs>
                  </a:gsLst>
                  <a:lin ang="5400000" scaled="0"/>
                </a:gradFill>
              </a:rPr>
              <a:t>Process Monitor</a:t>
            </a:r>
          </a:p>
          <a:p>
            <a:r>
              <a:rPr lang="en-US" sz="3600" dirty="0">
                <a:gradFill>
                  <a:gsLst>
                    <a:gs pos="1250">
                      <a:schemeClr val="tx1"/>
                    </a:gs>
                    <a:gs pos="99000">
                      <a:schemeClr val="tx1"/>
                    </a:gs>
                  </a:gsLst>
                  <a:lin ang="5400000" scaled="0"/>
                </a:gradFill>
              </a:rPr>
              <a:t>ProcDump</a:t>
            </a:r>
          </a:p>
          <a:p>
            <a:r>
              <a:rPr lang="en-US" sz="3600" dirty="0">
                <a:gradFill>
                  <a:gsLst>
                    <a:gs pos="1250">
                      <a:schemeClr val="tx1"/>
                    </a:gs>
                    <a:gs pos="99000">
                      <a:schemeClr val="tx1"/>
                    </a:gs>
                  </a:gsLst>
                  <a:lin ang="5400000" scaled="0"/>
                </a:gradFill>
              </a:rPr>
              <a:t>DebugView</a:t>
            </a:r>
          </a:p>
          <a:p>
            <a:r>
              <a:rPr lang="en-US" sz="3600" dirty="0">
                <a:gradFill>
                  <a:gsLst>
                    <a:gs pos="1250">
                      <a:schemeClr val="tx1"/>
                    </a:gs>
                    <a:gs pos="99000">
                      <a:schemeClr val="tx1"/>
                    </a:gs>
                  </a:gsLst>
                  <a:lin ang="5400000" scaled="0"/>
                </a:gradFill>
              </a:rPr>
              <a:t>LiveKd</a:t>
            </a:r>
          </a:p>
          <a:p>
            <a:r>
              <a:rPr lang="en-US" sz="3600" dirty="0">
                <a:gradFill>
                  <a:gsLst>
                    <a:gs pos="1250">
                      <a:schemeClr val="tx1"/>
                    </a:gs>
                    <a:gs pos="99000">
                      <a:schemeClr val="tx1"/>
                    </a:gs>
                  </a:gsLst>
                  <a:lin ang="5400000" scaled="0"/>
                </a:gradFill>
              </a:rPr>
              <a:t>AccessChk</a:t>
            </a:r>
          </a:p>
          <a:p>
            <a:r>
              <a:rPr lang="en-US" sz="3600" dirty="0">
                <a:gradFill>
                  <a:gsLst>
                    <a:gs pos="1250">
                      <a:schemeClr val="tx1"/>
                    </a:gs>
                    <a:gs pos="99000">
                      <a:schemeClr val="tx1"/>
                    </a:gs>
                  </a:gsLst>
                  <a:lin ang="5400000" scaled="0"/>
                </a:gradFill>
              </a:rPr>
              <a:t>Desktops</a:t>
            </a:r>
          </a:p>
          <a:p>
            <a:r>
              <a:rPr lang="en-US" sz="3600" dirty="0" err="1">
                <a:gradFill>
                  <a:gsLst>
                    <a:gs pos="1250">
                      <a:schemeClr val="tx1"/>
                    </a:gs>
                    <a:gs pos="99000">
                      <a:schemeClr val="tx1"/>
                    </a:gs>
                  </a:gsLst>
                  <a:lin ang="5400000" scaled="0"/>
                </a:gradFill>
              </a:rPr>
              <a:t>TcpView</a:t>
            </a:r>
            <a:endParaRPr lang="en-US" sz="3600" dirty="0">
              <a:gradFill>
                <a:gsLst>
                  <a:gs pos="1250">
                    <a:schemeClr val="tx1"/>
                  </a:gs>
                  <a:gs pos="99000">
                    <a:schemeClr val="tx1"/>
                  </a:gs>
                </a:gsLst>
                <a:lin ang="5400000" scaled="0"/>
              </a:gradFill>
            </a:endParaRPr>
          </a:p>
          <a:p>
            <a:r>
              <a:rPr lang="en-US" sz="3600" dirty="0">
                <a:gradFill>
                  <a:gsLst>
                    <a:gs pos="1250">
                      <a:schemeClr val="tx1"/>
                    </a:gs>
                    <a:gs pos="99000">
                      <a:schemeClr val="tx1"/>
                    </a:gs>
                  </a:gsLst>
                  <a:lin ang="5400000" scaled="0"/>
                </a:gradFill>
              </a:rPr>
              <a:t>RAMMap</a:t>
            </a:r>
          </a:p>
        </p:txBody>
      </p:sp>
      <p:sp>
        <p:nvSpPr>
          <p:cNvPr id="4" name="Rectangle 3"/>
          <p:cNvSpPr/>
          <p:nvPr/>
        </p:nvSpPr>
        <p:spPr bwMode="auto">
          <a:xfrm>
            <a:off x="8594501" y="2057102"/>
            <a:ext cx="3569702" cy="33123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4000" dirty="0" smtClean="0">
                <a:gradFill>
                  <a:gsLst>
                    <a:gs pos="5417">
                      <a:srgbClr val="FFFFFF"/>
                    </a:gs>
                    <a:gs pos="28000">
                      <a:srgbClr val="FFFFFF"/>
                    </a:gs>
                  </a:gsLst>
                  <a:lin ang="5400000" scaled="0"/>
                </a:gradFill>
                <a:latin typeface="+mj-lt"/>
                <a:ea typeface="Segoe UI" pitchFamily="34" charset="0"/>
                <a:cs typeface="Segoe UI" pitchFamily="34" charset="0"/>
              </a:rPr>
              <a:t>FAQ:  Any Sysinternals for Windows RT?</a:t>
            </a:r>
          </a:p>
          <a:p>
            <a:pPr defTabSz="932472" fontAlgn="base">
              <a:spcBef>
                <a:spcPct val="0"/>
              </a:spcBef>
              <a:spcAft>
                <a:spcPct val="0"/>
              </a:spcAft>
            </a:pPr>
            <a:endParaRPr lang="en-US" sz="4000" dirty="0">
              <a:gradFill>
                <a:gsLst>
                  <a:gs pos="5417">
                    <a:srgbClr val="FFFFFF"/>
                  </a:gs>
                  <a:gs pos="28000">
                    <a:srgbClr val="FFFFFF"/>
                  </a:gs>
                </a:gsLst>
                <a:lin ang="5400000" scaled="0"/>
              </a:gradFill>
              <a:latin typeface="+mj-lt"/>
              <a:ea typeface="Segoe UI" pitchFamily="34" charset="0"/>
              <a:cs typeface="Segoe UI" pitchFamily="34" charset="0"/>
            </a:endParaRPr>
          </a:p>
          <a:p>
            <a:pPr defTabSz="932472" fontAlgn="base">
              <a:spcBef>
                <a:spcPct val="0"/>
              </a:spcBef>
              <a:spcAft>
                <a:spcPct val="0"/>
              </a:spcAft>
            </a:pPr>
            <a:r>
              <a:rPr lang="en-US" sz="4000" dirty="0" smtClean="0">
                <a:gradFill>
                  <a:gsLst>
                    <a:gs pos="5417">
                      <a:srgbClr val="FFFFFF"/>
                    </a:gs>
                    <a:gs pos="28000">
                      <a:srgbClr val="FFFFFF"/>
                    </a:gs>
                  </a:gsLst>
                  <a:lin ang="5400000" scaled="0"/>
                </a:gradFill>
                <a:latin typeface="+mj-lt"/>
                <a:ea typeface="Segoe UI" pitchFamily="34" charset="0"/>
                <a:cs typeface="Segoe UI" pitchFamily="34" charset="0"/>
              </a:rPr>
              <a:t>No.</a:t>
            </a:r>
            <a:endParaRPr lang="en-US" sz="4000" dirty="0">
              <a:gradFill>
                <a:gsLst>
                  <a:gs pos="5417">
                    <a:srgbClr val="FFFFFF"/>
                  </a:gs>
                  <a:gs pos="28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80003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620</TotalTime>
  <Words>2914</Words>
  <Application>Microsoft Office PowerPoint</Application>
  <PresentationFormat>Custom</PresentationFormat>
  <Paragraphs>360</Paragraphs>
  <Slides>39</Slides>
  <Notes>10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Wingdings</vt:lpstr>
      <vt:lpstr>Arial</vt:lpstr>
      <vt:lpstr>Segoe Semibold</vt:lpstr>
      <vt:lpstr>Segoe UI Light</vt:lpstr>
      <vt:lpstr>Segoe UI</vt:lpstr>
      <vt:lpstr>Lucida Console</vt:lpstr>
      <vt:lpstr>Consolas</vt:lpstr>
      <vt:lpstr>TechEd 2013 Speaker PPT Template</vt:lpstr>
      <vt:lpstr>PowerPoint Presentation</vt:lpstr>
      <vt:lpstr>Sysinternals Primer: TechEd 2013 Edition</vt:lpstr>
      <vt:lpstr>Sysinternals Primer: TechEd 2013 Edition</vt:lpstr>
      <vt:lpstr>The Sysinternals Administrator’s Reference</vt:lpstr>
      <vt:lpstr>The Sysinternals Primer Series</vt:lpstr>
      <vt:lpstr>PowerPoint Presentation</vt:lpstr>
      <vt:lpstr>PowerPoint Presentation</vt:lpstr>
      <vt:lpstr>Updates for x64 support</vt:lpstr>
      <vt:lpstr>Updates for Windows 8 support</vt:lpstr>
      <vt:lpstr>PowerPoint Presentation</vt:lpstr>
      <vt:lpstr>PowerPoint Presentation</vt:lpstr>
      <vt:lpstr>PowerPoint Presentation</vt:lpstr>
      <vt:lpstr>PowerPoint Presentation</vt:lpstr>
      <vt:lpstr>PsPing</vt:lpstr>
      <vt:lpstr>ICMP ping usage</vt:lpstr>
      <vt:lpstr>TCP ping usage</vt:lpstr>
      <vt:lpstr>TCP latency usage</vt:lpstr>
      <vt:lpstr>TCP bandwidth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 – Registry Usage</vt:lpstr>
      <vt:lpstr>RU – Registry Usage</vt:lpstr>
      <vt:lpstr>Sysinternals Primers at TechEd</vt:lpstr>
      <vt:lpstr>Sysinternals Resources</vt:lpstr>
      <vt:lpstr>More Sysinternals Resources</vt:lpstr>
      <vt:lpstr>Related sessions</vt:lpstr>
      <vt:lpstr>Resources</vt:lpstr>
      <vt:lpstr>Complete an evaluation on CommNet and enter to win!</vt:lpstr>
      <vt:lpstr>MS tag</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Sysinternals Primer:TechEd 2013 Edition</dc:title>
  <dc:subject>TechEd 2013</dc:subject>
  <dc:creator>Aaron Margosis</dc:creator>
  <cp:keywords>TechEd 2013</cp:keywords>
  <dc:description>Template by: Jordan Cayabyab, Artitudes Design, Inc.
Formatting by: Jeremy Jenkins, Silver Fox Productions, Inc.
Audience Type: Internal/External</dc:description>
  <cp:lastModifiedBy>Shows</cp:lastModifiedBy>
  <cp:revision>18</cp:revision>
  <dcterms:created xsi:type="dcterms:W3CDTF">2013-06-03T01:13:13Z</dcterms:created>
  <dcterms:modified xsi:type="dcterms:W3CDTF">2013-06-27T15:31:42Z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