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3" r:id="rId5"/>
  </p:sldMasterIdLst>
  <p:notesMasterIdLst>
    <p:notesMasterId r:id="rId33"/>
  </p:notesMasterIdLst>
  <p:handoutMasterIdLst>
    <p:handoutMasterId r:id="rId34"/>
  </p:handoutMasterIdLst>
  <p:sldIdLst>
    <p:sldId id="1135" r:id="rId6"/>
    <p:sldId id="1151" r:id="rId7"/>
    <p:sldId id="1158" r:id="rId8"/>
    <p:sldId id="1186" r:id="rId9"/>
    <p:sldId id="1159" r:id="rId10"/>
    <p:sldId id="1160" r:id="rId11"/>
    <p:sldId id="1161" r:id="rId12"/>
    <p:sldId id="1162" r:id="rId13"/>
    <p:sldId id="1163" r:id="rId14"/>
    <p:sldId id="1164" r:id="rId15"/>
    <p:sldId id="1165" r:id="rId16"/>
    <p:sldId id="1166" r:id="rId17"/>
    <p:sldId id="1177" r:id="rId18"/>
    <p:sldId id="1178" r:id="rId19"/>
    <p:sldId id="1191" r:id="rId20"/>
    <p:sldId id="1179" r:id="rId21"/>
    <p:sldId id="1192" r:id="rId22"/>
    <p:sldId id="1180" r:id="rId23"/>
    <p:sldId id="1184" r:id="rId24"/>
    <p:sldId id="1187" r:id="rId25"/>
    <p:sldId id="1188" r:id="rId26"/>
    <p:sldId id="1185" r:id="rId27"/>
    <p:sldId id="1190" r:id="rId28"/>
    <p:sldId id="1144" r:id="rId29"/>
    <p:sldId id="1150" r:id="rId30"/>
    <p:sldId id="1157" r:id="rId31"/>
    <p:sldId id="1076" r:id="rId3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58"/>
            <p14:sldId id="1186"/>
            <p14:sldId id="1159"/>
            <p14:sldId id="1160"/>
            <p14:sldId id="1161"/>
            <p14:sldId id="1162"/>
            <p14:sldId id="1163"/>
            <p14:sldId id="1164"/>
            <p14:sldId id="1165"/>
            <p14:sldId id="1166"/>
            <p14:sldId id="1177"/>
            <p14:sldId id="1178"/>
            <p14:sldId id="1191"/>
            <p14:sldId id="1179"/>
            <p14:sldId id="1192"/>
            <p14:sldId id="1180"/>
            <p14:sldId id="1184"/>
            <p14:sldId id="1187"/>
            <p14:sldId id="1188"/>
            <p14:sldId id="1185"/>
            <p14:sldId id="1190"/>
          </p14:sldIdLst>
        </p14:section>
        <p14:section name="Special content" id="{6925D2A1-AD53-4951-AB34-79DFA02CD676}">
          <p14:sldIdLst>
            <p14:sldId id="1144"/>
            <p14:sldId id="1150"/>
            <p14:sldId id="1157"/>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33"/>
    <a:srgbClr val="7FBA00"/>
    <a:srgbClr val="FFFFFF"/>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6305" autoAdjust="0"/>
  </p:normalViewPr>
  <p:slideViewPr>
    <p:cSldViewPr snapToGrid="0">
      <p:cViewPr varScale="1">
        <p:scale>
          <a:sx n="111" d="100"/>
          <a:sy n="111" d="100"/>
        </p:scale>
        <p:origin x="390"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 per GB of PC Class Memory</a:t>
            </a:r>
          </a:p>
        </c:rich>
      </c:tx>
      <c:overlay val="0"/>
    </c:title>
    <c:autoTitleDeleted val="0"/>
    <c:plotArea>
      <c:layout/>
      <c:lineChart>
        <c:grouping val="standard"/>
        <c:varyColors val="0"/>
        <c:ser>
          <c:idx val="0"/>
          <c:order val="0"/>
          <c:spPr>
            <a:effectLst>
              <a:glow rad="63500">
                <a:srgbClr val="C0504D">
                  <a:lumMod val="40000"/>
                  <a:lumOff val="60000"/>
                  <a:alpha val="40000"/>
                </a:srgbClr>
              </a:glow>
              <a:outerShdw blurRad="50800" dist="38100" dir="2700000" algn="tl" rotWithShape="0">
                <a:prstClr val="black">
                  <a:alpha val="40000"/>
                </a:prstClr>
              </a:outerShdw>
            </a:effectLst>
          </c:spPr>
          <c:marker>
            <c:symbol val="none"/>
          </c:marker>
          <c:cat>
            <c:numRef>
              <c:f>Sheet2!$B$3:$B$206</c:f>
              <c:numCache>
                <c:formatCode>General</c:formatCode>
                <c:ptCount val="204"/>
                <c:pt idx="0">
                  <c:v>1990</c:v>
                </c:pt>
                <c:pt idx="1">
                  <c:v>1990</c:v>
                </c:pt>
                <c:pt idx="2">
                  <c:v>1990</c:v>
                </c:pt>
                <c:pt idx="3">
                  <c:v>1990</c:v>
                </c:pt>
                <c:pt idx="4">
                  <c:v>1991</c:v>
                </c:pt>
                <c:pt idx="5">
                  <c:v>1991</c:v>
                </c:pt>
                <c:pt idx="6">
                  <c:v>1991</c:v>
                </c:pt>
                <c:pt idx="7">
                  <c:v>1991</c:v>
                </c:pt>
                <c:pt idx="8">
                  <c:v>1991</c:v>
                </c:pt>
                <c:pt idx="9">
                  <c:v>1991</c:v>
                </c:pt>
                <c:pt idx="10">
                  <c:v>1991</c:v>
                </c:pt>
                <c:pt idx="11">
                  <c:v>1991</c:v>
                </c:pt>
                <c:pt idx="12">
                  <c:v>1991</c:v>
                </c:pt>
                <c:pt idx="13">
                  <c:v>1991</c:v>
                </c:pt>
                <c:pt idx="14">
                  <c:v>1991</c:v>
                </c:pt>
                <c:pt idx="15">
                  <c:v>1991</c:v>
                </c:pt>
                <c:pt idx="16">
                  <c:v>1992</c:v>
                </c:pt>
                <c:pt idx="17">
                  <c:v>1992</c:v>
                </c:pt>
                <c:pt idx="18">
                  <c:v>1992</c:v>
                </c:pt>
                <c:pt idx="19">
                  <c:v>1992</c:v>
                </c:pt>
                <c:pt idx="20">
                  <c:v>1992</c:v>
                </c:pt>
                <c:pt idx="21">
                  <c:v>1992</c:v>
                </c:pt>
                <c:pt idx="22">
                  <c:v>1992</c:v>
                </c:pt>
                <c:pt idx="23">
                  <c:v>1992</c:v>
                </c:pt>
                <c:pt idx="24">
                  <c:v>1992</c:v>
                </c:pt>
                <c:pt idx="25">
                  <c:v>1992</c:v>
                </c:pt>
                <c:pt idx="26">
                  <c:v>1992</c:v>
                </c:pt>
                <c:pt idx="27">
                  <c:v>1992</c:v>
                </c:pt>
                <c:pt idx="28">
                  <c:v>1993</c:v>
                </c:pt>
                <c:pt idx="29">
                  <c:v>1993</c:v>
                </c:pt>
                <c:pt idx="30">
                  <c:v>1993</c:v>
                </c:pt>
                <c:pt idx="31">
                  <c:v>1993</c:v>
                </c:pt>
                <c:pt idx="32">
                  <c:v>1993</c:v>
                </c:pt>
                <c:pt idx="33">
                  <c:v>1993</c:v>
                </c:pt>
                <c:pt idx="34">
                  <c:v>1993</c:v>
                </c:pt>
                <c:pt idx="35">
                  <c:v>1993</c:v>
                </c:pt>
                <c:pt idx="36">
                  <c:v>1993</c:v>
                </c:pt>
                <c:pt idx="37">
                  <c:v>1993</c:v>
                </c:pt>
                <c:pt idx="38">
                  <c:v>1993</c:v>
                </c:pt>
                <c:pt idx="39">
                  <c:v>1993</c:v>
                </c:pt>
                <c:pt idx="40">
                  <c:v>1994</c:v>
                </c:pt>
                <c:pt idx="41">
                  <c:v>1994</c:v>
                </c:pt>
                <c:pt idx="42">
                  <c:v>1994</c:v>
                </c:pt>
                <c:pt idx="43">
                  <c:v>1994</c:v>
                </c:pt>
                <c:pt idx="44">
                  <c:v>1994</c:v>
                </c:pt>
                <c:pt idx="45">
                  <c:v>1994</c:v>
                </c:pt>
                <c:pt idx="46">
                  <c:v>1994</c:v>
                </c:pt>
                <c:pt idx="47">
                  <c:v>1994</c:v>
                </c:pt>
                <c:pt idx="48">
                  <c:v>1994</c:v>
                </c:pt>
                <c:pt idx="49">
                  <c:v>1994</c:v>
                </c:pt>
                <c:pt idx="50">
                  <c:v>1994</c:v>
                </c:pt>
                <c:pt idx="51">
                  <c:v>1994</c:v>
                </c:pt>
                <c:pt idx="52">
                  <c:v>1995</c:v>
                </c:pt>
                <c:pt idx="53">
                  <c:v>1995</c:v>
                </c:pt>
                <c:pt idx="54">
                  <c:v>1995</c:v>
                </c:pt>
                <c:pt idx="55">
                  <c:v>1995</c:v>
                </c:pt>
                <c:pt idx="56">
                  <c:v>1995</c:v>
                </c:pt>
                <c:pt idx="57">
                  <c:v>1995</c:v>
                </c:pt>
                <c:pt idx="58">
                  <c:v>1995</c:v>
                </c:pt>
                <c:pt idx="59">
                  <c:v>1995</c:v>
                </c:pt>
                <c:pt idx="60">
                  <c:v>1995</c:v>
                </c:pt>
                <c:pt idx="61">
                  <c:v>1995</c:v>
                </c:pt>
                <c:pt idx="62">
                  <c:v>1995</c:v>
                </c:pt>
                <c:pt idx="63">
                  <c:v>1995</c:v>
                </c:pt>
                <c:pt idx="64">
                  <c:v>1996</c:v>
                </c:pt>
                <c:pt idx="65">
                  <c:v>1996</c:v>
                </c:pt>
                <c:pt idx="66">
                  <c:v>1996</c:v>
                </c:pt>
                <c:pt idx="67">
                  <c:v>1996</c:v>
                </c:pt>
                <c:pt idx="68">
                  <c:v>1996</c:v>
                </c:pt>
                <c:pt idx="69">
                  <c:v>1996</c:v>
                </c:pt>
                <c:pt idx="70">
                  <c:v>1996</c:v>
                </c:pt>
                <c:pt idx="71">
                  <c:v>1996</c:v>
                </c:pt>
                <c:pt idx="72">
                  <c:v>1996</c:v>
                </c:pt>
                <c:pt idx="73">
                  <c:v>1996</c:v>
                </c:pt>
                <c:pt idx="74">
                  <c:v>1996</c:v>
                </c:pt>
                <c:pt idx="75">
                  <c:v>1996</c:v>
                </c:pt>
                <c:pt idx="76">
                  <c:v>1997</c:v>
                </c:pt>
                <c:pt idx="77">
                  <c:v>1997</c:v>
                </c:pt>
                <c:pt idx="78">
                  <c:v>1997</c:v>
                </c:pt>
                <c:pt idx="79">
                  <c:v>1997</c:v>
                </c:pt>
                <c:pt idx="80">
                  <c:v>1997</c:v>
                </c:pt>
                <c:pt idx="81">
                  <c:v>1997</c:v>
                </c:pt>
                <c:pt idx="82">
                  <c:v>1997</c:v>
                </c:pt>
                <c:pt idx="83">
                  <c:v>1997</c:v>
                </c:pt>
                <c:pt idx="84">
                  <c:v>1997</c:v>
                </c:pt>
                <c:pt idx="85">
                  <c:v>1997</c:v>
                </c:pt>
                <c:pt idx="86">
                  <c:v>1997</c:v>
                </c:pt>
                <c:pt idx="87">
                  <c:v>1997</c:v>
                </c:pt>
                <c:pt idx="88">
                  <c:v>1998</c:v>
                </c:pt>
                <c:pt idx="89">
                  <c:v>1998</c:v>
                </c:pt>
                <c:pt idx="90">
                  <c:v>1998</c:v>
                </c:pt>
                <c:pt idx="91">
                  <c:v>1998</c:v>
                </c:pt>
                <c:pt idx="92">
                  <c:v>1998</c:v>
                </c:pt>
                <c:pt idx="93">
                  <c:v>1998</c:v>
                </c:pt>
                <c:pt idx="94">
                  <c:v>1998</c:v>
                </c:pt>
                <c:pt idx="95">
                  <c:v>1998</c:v>
                </c:pt>
                <c:pt idx="96">
                  <c:v>1998</c:v>
                </c:pt>
                <c:pt idx="97">
                  <c:v>1998</c:v>
                </c:pt>
                <c:pt idx="98">
                  <c:v>1998</c:v>
                </c:pt>
                <c:pt idx="99">
                  <c:v>1998</c:v>
                </c:pt>
                <c:pt idx="100">
                  <c:v>1999</c:v>
                </c:pt>
                <c:pt idx="101">
                  <c:v>1999</c:v>
                </c:pt>
                <c:pt idx="102">
                  <c:v>1999</c:v>
                </c:pt>
                <c:pt idx="103">
                  <c:v>1999</c:v>
                </c:pt>
                <c:pt idx="104">
                  <c:v>1999</c:v>
                </c:pt>
                <c:pt idx="105">
                  <c:v>1999</c:v>
                </c:pt>
                <c:pt idx="106">
                  <c:v>1999</c:v>
                </c:pt>
                <c:pt idx="107">
                  <c:v>1999</c:v>
                </c:pt>
                <c:pt idx="108">
                  <c:v>1999</c:v>
                </c:pt>
                <c:pt idx="109">
                  <c:v>1999</c:v>
                </c:pt>
                <c:pt idx="110">
                  <c:v>2000</c:v>
                </c:pt>
                <c:pt idx="111">
                  <c:v>2000</c:v>
                </c:pt>
                <c:pt idx="112">
                  <c:v>2000</c:v>
                </c:pt>
                <c:pt idx="113">
                  <c:v>2000</c:v>
                </c:pt>
                <c:pt idx="114">
                  <c:v>2000</c:v>
                </c:pt>
                <c:pt idx="115">
                  <c:v>2000</c:v>
                </c:pt>
                <c:pt idx="116">
                  <c:v>2000</c:v>
                </c:pt>
                <c:pt idx="117">
                  <c:v>2000</c:v>
                </c:pt>
                <c:pt idx="118">
                  <c:v>2000</c:v>
                </c:pt>
                <c:pt idx="119">
                  <c:v>2000</c:v>
                </c:pt>
                <c:pt idx="120">
                  <c:v>2000</c:v>
                </c:pt>
                <c:pt idx="121">
                  <c:v>2001</c:v>
                </c:pt>
                <c:pt idx="122">
                  <c:v>2001</c:v>
                </c:pt>
                <c:pt idx="123">
                  <c:v>2001</c:v>
                </c:pt>
                <c:pt idx="124">
                  <c:v>2001</c:v>
                </c:pt>
                <c:pt idx="125">
                  <c:v>2001</c:v>
                </c:pt>
                <c:pt idx="126">
                  <c:v>2001</c:v>
                </c:pt>
                <c:pt idx="127">
                  <c:v>2001</c:v>
                </c:pt>
                <c:pt idx="128">
                  <c:v>2001</c:v>
                </c:pt>
                <c:pt idx="129">
                  <c:v>2001</c:v>
                </c:pt>
                <c:pt idx="130">
                  <c:v>2001</c:v>
                </c:pt>
                <c:pt idx="131">
                  <c:v>2001</c:v>
                </c:pt>
                <c:pt idx="132">
                  <c:v>2001</c:v>
                </c:pt>
                <c:pt idx="133">
                  <c:v>2002</c:v>
                </c:pt>
                <c:pt idx="134">
                  <c:v>2002</c:v>
                </c:pt>
                <c:pt idx="135">
                  <c:v>2002</c:v>
                </c:pt>
                <c:pt idx="136">
                  <c:v>2002</c:v>
                </c:pt>
                <c:pt idx="137">
                  <c:v>2002</c:v>
                </c:pt>
                <c:pt idx="138">
                  <c:v>2002</c:v>
                </c:pt>
                <c:pt idx="139">
                  <c:v>2002</c:v>
                </c:pt>
                <c:pt idx="140">
                  <c:v>2002</c:v>
                </c:pt>
                <c:pt idx="141">
                  <c:v>2002</c:v>
                </c:pt>
                <c:pt idx="142">
                  <c:v>2002</c:v>
                </c:pt>
                <c:pt idx="143">
                  <c:v>2002</c:v>
                </c:pt>
                <c:pt idx="144">
                  <c:v>2003</c:v>
                </c:pt>
                <c:pt idx="145">
                  <c:v>2003</c:v>
                </c:pt>
                <c:pt idx="146">
                  <c:v>2003</c:v>
                </c:pt>
                <c:pt idx="147">
                  <c:v>2003</c:v>
                </c:pt>
                <c:pt idx="148">
                  <c:v>2004</c:v>
                </c:pt>
                <c:pt idx="149">
                  <c:v>2004</c:v>
                </c:pt>
                <c:pt idx="150">
                  <c:v>2004</c:v>
                </c:pt>
                <c:pt idx="151">
                  <c:v>2004</c:v>
                </c:pt>
                <c:pt idx="152">
                  <c:v>2004</c:v>
                </c:pt>
                <c:pt idx="153">
                  <c:v>2004</c:v>
                </c:pt>
                <c:pt idx="154">
                  <c:v>2004</c:v>
                </c:pt>
                <c:pt idx="155">
                  <c:v>2004</c:v>
                </c:pt>
                <c:pt idx="156">
                  <c:v>2004</c:v>
                </c:pt>
                <c:pt idx="157">
                  <c:v>2004</c:v>
                </c:pt>
                <c:pt idx="158">
                  <c:v>2005</c:v>
                </c:pt>
                <c:pt idx="159">
                  <c:v>2005</c:v>
                </c:pt>
                <c:pt idx="160">
                  <c:v>2005</c:v>
                </c:pt>
                <c:pt idx="161">
                  <c:v>2006</c:v>
                </c:pt>
                <c:pt idx="162">
                  <c:v>2006</c:v>
                </c:pt>
                <c:pt idx="163">
                  <c:v>2006</c:v>
                </c:pt>
                <c:pt idx="164">
                  <c:v>2006</c:v>
                </c:pt>
                <c:pt idx="165">
                  <c:v>2007</c:v>
                </c:pt>
                <c:pt idx="166">
                  <c:v>2007</c:v>
                </c:pt>
                <c:pt idx="167">
                  <c:v>2007</c:v>
                </c:pt>
                <c:pt idx="168">
                  <c:v>2007</c:v>
                </c:pt>
                <c:pt idx="169">
                  <c:v>2007</c:v>
                </c:pt>
                <c:pt idx="170">
                  <c:v>2007</c:v>
                </c:pt>
                <c:pt idx="171">
                  <c:v>2007</c:v>
                </c:pt>
                <c:pt idx="172">
                  <c:v>2007</c:v>
                </c:pt>
                <c:pt idx="173">
                  <c:v>2007</c:v>
                </c:pt>
                <c:pt idx="174">
                  <c:v>2008</c:v>
                </c:pt>
                <c:pt idx="175">
                  <c:v>2008</c:v>
                </c:pt>
                <c:pt idx="176">
                  <c:v>2008</c:v>
                </c:pt>
                <c:pt idx="177">
                  <c:v>2008</c:v>
                </c:pt>
                <c:pt idx="178">
                  <c:v>2008</c:v>
                </c:pt>
                <c:pt idx="179">
                  <c:v>2008</c:v>
                </c:pt>
                <c:pt idx="180">
                  <c:v>2008</c:v>
                </c:pt>
                <c:pt idx="181">
                  <c:v>2008</c:v>
                </c:pt>
                <c:pt idx="182">
                  <c:v>2009</c:v>
                </c:pt>
                <c:pt idx="183">
                  <c:v>2009</c:v>
                </c:pt>
                <c:pt idx="184">
                  <c:v>2009</c:v>
                </c:pt>
                <c:pt idx="185">
                  <c:v>2009</c:v>
                </c:pt>
                <c:pt idx="186">
                  <c:v>2009</c:v>
                </c:pt>
                <c:pt idx="187">
                  <c:v>2009</c:v>
                </c:pt>
                <c:pt idx="188">
                  <c:v>2009</c:v>
                </c:pt>
                <c:pt idx="189">
                  <c:v>2009</c:v>
                </c:pt>
                <c:pt idx="190">
                  <c:v>2009</c:v>
                </c:pt>
                <c:pt idx="191">
                  <c:v>2010</c:v>
                </c:pt>
                <c:pt idx="192">
                  <c:v>2010</c:v>
                </c:pt>
                <c:pt idx="193">
                  <c:v>2010</c:v>
                </c:pt>
                <c:pt idx="194">
                  <c:v>2010</c:v>
                </c:pt>
                <c:pt idx="195">
                  <c:v>2010</c:v>
                </c:pt>
                <c:pt idx="196">
                  <c:v>2010</c:v>
                </c:pt>
                <c:pt idx="197">
                  <c:v>2010</c:v>
                </c:pt>
                <c:pt idx="198">
                  <c:v>2010</c:v>
                </c:pt>
                <c:pt idx="199">
                  <c:v>2011</c:v>
                </c:pt>
                <c:pt idx="200">
                  <c:v>2011</c:v>
                </c:pt>
                <c:pt idx="201">
                  <c:v>2011</c:v>
                </c:pt>
                <c:pt idx="202">
                  <c:v>2011</c:v>
                </c:pt>
                <c:pt idx="203">
                  <c:v>2011</c:v>
                </c:pt>
              </c:numCache>
            </c:numRef>
          </c:cat>
          <c:val>
            <c:numRef>
              <c:f>Sheet2!$F$3:$F$206</c:f>
              <c:numCache>
                <c:formatCode>General</c:formatCode>
                <c:ptCount val="204"/>
                <c:pt idx="0">
                  <c:v>108928</c:v>
                </c:pt>
                <c:pt idx="1">
                  <c:v>100608</c:v>
                </c:pt>
                <c:pt idx="2">
                  <c:v>100608</c:v>
                </c:pt>
                <c:pt idx="3">
                  <c:v>91648</c:v>
                </c:pt>
                <c:pt idx="4">
                  <c:v>84736</c:v>
                </c:pt>
                <c:pt idx="5">
                  <c:v>83072</c:v>
                </c:pt>
                <c:pt idx="6">
                  <c:v>73216</c:v>
                </c:pt>
                <c:pt idx="7">
                  <c:v>60416</c:v>
                </c:pt>
                <c:pt idx="8">
                  <c:v>52224</c:v>
                </c:pt>
                <c:pt idx="9">
                  <c:v>46592</c:v>
                </c:pt>
                <c:pt idx="10">
                  <c:v>45568</c:v>
                </c:pt>
                <c:pt idx="11">
                  <c:v>45568</c:v>
                </c:pt>
                <c:pt idx="12">
                  <c:v>46080</c:v>
                </c:pt>
                <c:pt idx="13">
                  <c:v>46080</c:v>
                </c:pt>
                <c:pt idx="14">
                  <c:v>46080</c:v>
                </c:pt>
                <c:pt idx="15">
                  <c:v>44800</c:v>
                </c:pt>
                <c:pt idx="16">
                  <c:v>44800</c:v>
                </c:pt>
                <c:pt idx="17">
                  <c:v>42240</c:v>
                </c:pt>
                <c:pt idx="18">
                  <c:v>47360</c:v>
                </c:pt>
                <c:pt idx="19">
                  <c:v>46080</c:v>
                </c:pt>
                <c:pt idx="20">
                  <c:v>40704</c:v>
                </c:pt>
                <c:pt idx="21">
                  <c:v>40704</c:v>
                </c:pt>
                <c:pt idx="22">
                  <c:v>37120</c:v>
                </c:pt>
                <c:pt idx="23">
                  <c:v>37120</c:v>
                </c:pt>
                <c:pt idx="24">
                  <c:v>37120</c:v>
                </c:pt>
                <c:pt idx="25">
                  <c:v>35584</c:v>
                </c:pt>
                <c:pt idx="26">
                  <c:v>30720</c:v>
                </c:pt>
                <c:pt idx="27">
                  <c:v>33280</c:v>
                </c:pt>
                <c:pt idx="28">
                  <c:v>34304</c:v>
                </c:pt>
                <c:pt idx="29">
                  <c:v>31744</c:v>
                </c:pt>
                <c:pt idx="30">
                  <c:v>28160</c:v>
                </c:pt>
                <c:pt idx="31">
                  <c:v>26880</c:v>
                </c:pt>
                <c:pt idx="32">
                  <c:v>26880</c:v>
                </c:pt>
                <c:pt idx="33">
                  <c:v>26880</c:v>
                </c:pt>
                <c:pt idx="34">
                  <c:v>33856</c:v>
                </c:pt>
                <c:pt idx="35">
                  <c:v>28160</c:v>
                </c:pt>
                <c:pt idx="36">
                  <c:v>28160</c:v>
                </c:pt>
                <c:pt idx="37">
                  <c:v>28160</c:v>
                </c:pt>
                <c:pt idx="38">
                  <c:v>28160</c:v>
                </c:pt>
                <c:pt idx="39">
                  <c:v>30720</c:v>
                </c:pt>
                <c:pt idx="40">
                  <c:v>30720</c:v>
                </c:pt>
                <c:pt idx="41">
                  <c:v>30720</c:v>
                </c:pt>
                <c:pt idx="42">
                  <c:v>30720</c:v>
                </c:pt>
                <c:pt idx="43">
                  <c:v>36864</c:v>
                </c:pt>
                <c:pt idx="44">
                  <c:v>40704</c:v>
                </c:pt>
                <c:pt idx="45">
                  <c:v>36608</c:v>
                </c:pt>
                <c:pt idx="46">
                  <c:v>36608</c:v>
                </c:pt>
                <c:pt idx="47">
                  <c:v>36608</c:v>
                </c:pt>
                <c:pt idx="48">
                  <c:v>36864</c:v>
                </c:pt>
                <c:pt idx="49">
                  <c:v>38144</c:v>
                </c:pt>
                <c:pt idx="50">
                  <c:v>38144</c:v>
                </c:pt>
                <c:pt idx="51">
                  <c:v>38144</c:v>
                </c:pt>
                <c:pt idx="52">
                  <c:v>39424</c:v>
                </c:pt>
                <c:pt idx="53">
                  <c:v>37888</c:v>
                </c:pt>
                <c:pt idx="54">
                  <c:v>34816</c:v>
                </c:pt>
                <c:pt idx="55">
                  <c:v>34304</c:v>
                </c:pt>
                <c:pt idx="56">
                  <c:v>33024</c:v>
                </c:pt>
                <c:pt idx="57">
                  <c:v>33024</c:v>
                </c:pt>
                <c:pt idx="58">
                  <c:v>33024</c:v>
                </c:pt>
                <c:pt idx="59">
                  <c:v>32768</c:v>
                </c:pt>
                <c:pt idx="60">
                  <c:v>32768</c:v>
                </c:pt>
                <c:pt idx="61">
                  <c:v>31936</c:v>
                </c:pt>
                <c:pt idx="62">
                  <c:v>31936</c:v>
                </c:pt>
                <c:pt idx="63">
                  <c:v>31872</c:v>
                </c:pt>
                <c:pt idx="64">
                  <c:v>31936</c:v>
                </c:pt>
                <c:pt idx="65">
                  <c:v>31296</c:v>
                </c:pt>
                <c:pt idx="66">
                  <c:v>33856</c:v>
                </c:pt>
                <c:pt idx="67">
                  <c:v>33856</c:v>
                </c:pt>
                <c:pt idx="68">
                  <c:v>31616</c:v>
                </c:pt>
                <c:pt idx="69">
                  <c:v>31616</c:v>
                </c:pt>
                <c:pt idx="70">
                  <c:v>30592</c:v>
                </c:pt>
                <c:pt idx="71">
                  <c:v>29440</c:v>
                </c:pt>
                <c:pt idx="72">
                  <c:v>26752</c:v>
                </c:pt>
                <c:pt idx="73">
                  <c:v>25280</c:v>
                </c:pt>
                <c:pt idx="74">
                  <c:v>17600</c:v>
                </c:pt>
                <c:pt idx="75">
                  <c:v>15232</c:v>
                </c:pt>
                <c:pt idx="76">
                  <c:v>11520</c:v>
                </c:pt>
                <c:pt idx="77">
                  <c:v>9280</c:v>
                </c:pt>
                <c:pt idx="78">
                  <c:v>8640</c:v>
                </c:pt>
                <c:pt idx="79">
                  <c:v>8192</c:v>
                </c:pt>
                <c:pt idx="80">
                  <c:v>5376</c:v>
                </c:pt>
                <c:pt idx="81">
                  <c:v>5376</c:v>
                </c:pt>
                <c:pt idx="82">
                  <c:v>4736</c:v>
                </c:pt>
                <c:pt idx="83">
                  <c:v>3712</c:v>
                </c:pt>
                <c:pt idx="84">
                  <c:v>3072</c:v>
                </c:pt>
                <c:pt idx="85">
                  <c:v>3072</c:v>
                </c:pt>
                <c:pt idx="86">
                  <c:v>3072</c:v>
                </c:pt>
                <c:pt idx="87">
                  <c:v>3776</c:v>
                </c:pt>
                <c:pt idx="88">
                  <c:v>4096</c:v>
                </c:pt>
                <c:pt idx="89">
                  <c:v>4224</c:v>
                </c:pt>
                <c:pt idx="90">
                  <c:v>3712</c:v>
                </c:pt>
                <c:pt idx="91">
                  <c:v>3488</c:v>
                </c:pt>
                <c:pt idx="92">
                  <c:v>3328</c:v>
                </c:pt>
                <c:pt idx="93">
                  <c:v>2208</c:v>
                </c:pt>
                <c:pt idx="94">
                  <c:v>2208</c:v>
                </c:pt>
                <c:pt idx="95">
                  <c:v>928</c:v>
                </c:pt>
                <c:pt idx="96">
                  <c:v>992</c:v>
                </c:pt>
                <c:pt idx="97">
                  <c:v>1248</c:v>
                </c:pt>
                <c:pt idx="98">
                  <c:v>1216</c:v>
                </c:pt>
                <c:pt idx="99">
                  <c:v>992</c:v>
                </c:pt>
                <c:pt idx="100">
                  <c:v>1056</c:v>
                </c:pt>
                <c:pt idx="101">
                  <c:v>992</c:v>
                </c:pt>
                <c:pt idx="102">
                  <c:v>1184</c:v>
                </c:pt>
                <c:pt idx="103">
                  <c:v>864</c:v>
                </c:pt>
                <c:pt idx="104">
                  <c:v>864</c:v>
                </c:pt>
                <c:pt idx="105">
                  <c:v>1472</c:v>
                </c:pt>
                <c:pt idx="106">
                  <c:v>864</c:v>
                </c:pt>
                <c:pt idx="107">
                  <c:v>1279.8399999999999</c:v>
                </c:pt>
                <c:pt idx="108">
                  <c:v>1279.8399999999999</c:v>
                </c:pt>
                <c:pt idx="109">
                  <c:v>879.84</c:v>
                </c:pt>
                <c:pt idx="110">
                  <c:v>799.92</c:v>
                </c:pt>
                <c:pt idx="111">
                  <c:v>889.12</c:v>
                </c:pt>
                <c:pt idx="112">
                  <c:v>1063.8399999999999</c:v>
                </c:pt>
                <c:pt idx="113">
                  <c:v>1367.92</c:v>
                </c:pt>
                <c:pt idx="114">
                  <c:v>2404.7199999999998</c:v>
                </c:pt>
                <c:pt idx="115">
                  <c:v>1598.24</c:v>
                </c:pt>
                <c:pt idx="116">
                  <c:v>1511.84</c:v>
                </c:pt>
                <c:pt idx="117">
                  <c:v>1104</c:v>
                </c:pt>
                <c:pt idx="118">
                  <c:v>863.84</c:v>
                </c:pt>
                <c:pt idx="119">
                  <c:v>712</c:v>
                </c:pt>
                <c:pt idx="120">
                  <c:v>921.44</c:v>
                </c:pt>
                <c:pt idx="121">
                  <c:v>792</c:v>
                </c:pt>
                <c:pt idx="122">
                  <c:v>863.84</c:v>
                </c:pt>
                <c:pt idx="123">
                  <c:v>1094.24</c:v>
                </c:pt>
                <c:pt idx="124">
                  <c:v>1151.8399999999999</c:v>
                </c:pt>
                <c:pt idx="125">
                  <c:v>1151.8399999999999</c:v>
                </c:pt>
                <c:pt idx="126">
                  <c:v>921.44</c:v>
                </c:pt>
                <c:pt idx="127">
                  <c:v>763.04</c:v>
                </c:pt>
                <c:pt idx="128">
                  <c:v>475.12</c:v>
                </c:pt>
                <c:pt idx="129">
                  <c:v>475.12</c:v>
                </c:pt>
                <c:pt idx="130">
                  <c:v>392</c:v>
                </c:pt>
                <c:pt idx="131">
                  <c:v>395.92</c:v>
                </c:pt>
                <c:pt idx="132">
                  <c:v>312</c:v>
                </c:pt>
                <c:pt idx="133">
                  <c:v>359.96</c:v>
                </c:pt>
                <c:pt idx="134">
                  <c:v>276</c:v>
                </c:pt>
                <c:pt idx="135">
                  <c:v>196</c:v>
                </c:pt>
                <c:pt idx="136">
                  <c:v>196</c:v>
                </c:pt>
                <c:pt idx="137">
                  <c:v>172.72</c:v>
                </c:pt>
                <c:pt idx="138">
                  <c:v>151.12</c:v>
                </c:pt>
                <c:pt idx="139">
                  <c:v>136.76</c:v>
                </c:pt>
                <c:pt idx="140">
                  <c:v>212.36</c:v>
                </c:pt>
                <c:pt idx="141">
                  <c:v>198</c:v>
                </c:pt>
                <c:pt idx="142">
                  <c:v>198</c:v>
                </c:pt>
                <c:pt idx="143">
                  <c:v>338.32</c:v>
                </c:pt>
                <c:pt idx="144">
                  <c:v>197.96</c:v>
                </c:pt>
                <c:pt idx="145">
                  <c:v>197.96</c:v>
                </c:pt>
                <c:pt idx="146">
                  <c:v>180</c:v>
                </c:pt>
                <c:pt idx="147">
                  <c:v>78</c:v>
                </c:pt>
                <c:pt idx="148">
                  <c:v>131.97999999999999</c:v>
                </c:pt>
                <c:pt idx="149">
                  <c:v>145.97999999999999</c:v>
                </c:pt>
                <c:pt idx="150">
                  <c:v>151.97999999999999</c:v>
                </c:pt>
                <c:pt idx="151">
                  <c:v>163.98</c:v>
                </c:pt>
                <c:pt idx="152">
                  <c:v>169.98</c:v>
                </c:pt>
                <c:pt idx="153">
                  <c:v>178</c:v>
                </c:pt>
                <c:pt idx="154">
                  <c:v>152</c:v>
                </c:pt>
                <c:pt idx="155">
                  <c:v>150</c:v>
                </c:pt>
                <c:pt idx="156">
                  <c:v>160</c:v>
                </c:pt>
                <c:pt idx="157">
                  <c:v>208</c:v>
                </c:pt>
                <c:pt idx="158">
                  <c:v>180</c:v>
                </c:pt>
                <c:pt idx="159">
                  <c:v>189</c:v>
                </c:pt>
                <c:pt idx="160">
                  <c:v>153</c:v>
                </c:pt>
                <c:pt idx="161">
                  <c:v>119</c:v>
                </c:pt>
                <c:pt idx="162">
                  <c:v>189</c:v>
                </c:pt>
                <c:pt idx="163">
                  <c:v>114.905</c:v>
                </c:pt>
                <c:pt idx="164">
                  <c:v>74.495000000000005</c:v>
                </c:pt>
                <c:pt idx="165">
                  <c:v>83.99</c:v>
                </c:pt>
                <c:pt idx="166">
                  <c:v>74.995000000000005</c:v>
                </c:pt>
                <c:pt idx="167">
                  <c:v>89.99</c:v>
                </c:pt>
                <c:pt idx="168">
                  <c:v>99.995000000000005</c:v>
                </c:pt>
                <c:pt idx="169">
                  <c:v>93.98</c:v>
                </c:pt>
                <c:pt idx="170">
                  <c:v>83.98</c:v>
                </c:pt>
                <c:pt idx="171">
                  <c:v>79.98</c:v>
                </c:pt>
                <c:pt idx="172">
                  <c:v>67.489999999999995</c:v>
                </c:pt>
                <c:pt idx="173">
                  <c:v>47.494999999999997</c:v>
                </c:pt>
                <c:pt idx="174">
                  <c:v>39.49</c:v>
                </c:pt>
                <c:pt idx="175">
                  <c:v>35.99</c:v>
                </c:pt>
                <c:pt idx="176">
                  <c:v>32.99</c:v>
                </c:pt>
                <c:pt idx="177">
                  <c:v>24.99</c:v>
                </c:pt>
                <c:pt idx="178">
                  <c:v>24.975000000000001</c:v>
                </c:pt>
                <c:pt idx="179">
                  <c:v>23.747499999999999</c:v>
                </c:pt>
                <c:pt idx="180">
                  <c:v>22.495000000000001</c:v>
                </c:pt>
                <c:pt idx="181">
                  <c:v>22.495000000000001</c:v>
                </c:pt>
                <c:pt idx="182">
                  <c:v>21.245000000000001</c:v>
                </c:pt>
                <c:pt idx="183">
                  <c:v>17.995000000000001</c:v>
                </c:pt>
                <c:pt idx="184">
                  <c:v>14.994999999999999</c:v>
                </c:pt>
                <c:pt idx="185">
                  <c:v>11.2475</c:v>
                </c:pt>
                <c:pt idx="186">
                  <c:v>9.9975000000000005</c:v>
                </c:pt>
                <c:pt idx="187">
                  <c:v>9.9975000000000005</c:v>
                </c:pt>
                <c:pt idx="188">
                  <c:v>10.994999999999999</c:v>
                </c:pt>
                <c:pt idx="189">
                  <c:v>10.7475</c:v>
                </c:pt>
                <c:pt idx="190">
                  <c:v>11.7475</c:v>
                </c:pt>
                <c:pt idx="191">
                  <c:v>11.2475</c:v>
                </c:pt>
                <c:pt idx="192">
                  <c:v>12.9975</c:v>
                </c:pt>
                <c:pt idx="193">
                  <c:v>18.747499999999999</c:v>
                </c:pt>
                <c:pt idx="194">
                  <c:v>20.995000000000001</c:v>
                </c:pt>
                <c:pt idx="195">
                  <c:v>19.497499999999999</c:v>
                </c:pt>
                <c:pt idx="196">
                  <c:v>20.695</c:v>
                </c:pt>
                <c:pt idx="197">
                  <c:v>19.995000000000001</c:v>
                </c:pt>
                <c:pt idx="198">
                  <c:v>24.745000000000001</c:v>
                </c:pt>
                <c:pt idx="199">
                  <c:v>21.495000000000001</c:v>
                </c:pt>
                <c:pt idx="200">
                  <c:v>22.497499999999999</c:v>
                </c:pt>
                <c:pt idx="201">
                  <c:v>17.497499999999999</c:v>
                </c:pt>
                <c:pt idx="202">
                  <c:v>14.9975</c:v>
                </c:pt>
                <c:pt idx="203">
                  <c:v>12.498749999999999</c:v>
                </c:pt>
              </c:numCache>
            </c:numRef>
          </c:val>
          <c:smooth val="1"/>
        </c:ser>
        <c:dLbls>
          <c:showLegendKey val="0"/>
          <c:showVal val="0"/>
          <c:showCatName val="0"/>
          <c:showSerName val="0"/>
          <c:showPercent val="0"/>
          <c:showBubbleSize val="0"/>
        </c:dLbls>
        <c:smooth val="0"/>
        <c:axId val="456672984"/>
        <c:axId val="456671808"/>
      </c:lineChart>
      <c:catAx>
        <c:axId val="456672984"/>
        <c:scaling>
          <c:orientation val="minMax"/>
        </c:scaling>
        <c:delete val="0"/>
        <c:axPos val="b"/>
        <c:numFmt formatCode="General" sourceLinked="1"/>
        <c:majorTickMark val="none"/>
        <c:minorTickMark val="none"/>
        <c:tickLblPos val="nextTo"/>
        <c:spPr>
          <a:solidFill>
            <a:srgbClr val="0F3F76"/>
          </a:solidFill>
        </c:spPr>
        <c:txPr>
          <a:bodyPr rot="-5400000" vert="horz"/>
          <a:lstStyle/>
          <a:p>
            <a:pPr>
              <a:defRPr>
                <a:solidFill>
                  <a:schemeClr val="bg1"/>
                </a:solidFill>
              </a:defRPr>
            </a:pPr>
            <a:endParaRPr lang="en-US"/>
          </a:p>
        </c:txPr>
        <c:crossAx val="456671808"/>
        <c:crosses val="autoZero"/>
        <c:auto val="1"/>
        <c:lblAlgn val="ctr"/>
        <c:lblOffset val="100"/>
        <c:tickLblSkip val="10"/>
        <c:tickMarkSkip val="10"/>
        <c:noMultiLvlLbl val="0"/>
      </c:catAx>
      <c:valAx>
        <c:axId val="456671808"/>
        <c:scaling>
          <c:logBase val="10"/>
          <c:orientation val="minMax"/>
          <c:min val="1"/>
        </c:scaling>
        <c:delete val="0"/>
        <c:axPos val="l"/>
        <c:majorGridlines/>
        <c:title>
          <c:tx>
            <c:rich>
              <a:bodyPr/>
              <a:lstStyle/>
              <a:p>
                <a:pPr>
                  <a:defRPr sz="1100"/>
                </a:pPr>
                <a:r>
                  <a:rPr lang="en-US" sz="1100"/>
                  <a:t>US$/GB</a:t>
                </a:r>
              </a:p>
            </c:rich>
          </c:tx>
          <c:overlay val="0"/>
        </c:title>
        <c:numFmt formatCode="General" sourceLinked="1"/>
        <c:majorTickMark val="out"/>
        <c:minorTickMark val="none"/>
        <c:tickLblPos val="nextTo"/>
        <c:crossAx val="456672984"/>
        <c:crosses val="autoZero"/>
        <c:crossBetween val="between"/>
      </c:valAx>
      <c:spPr>
        <a:gradFill rotWithShape="1">
          <a:gsLst>
            <a:gs pos="0">
              <a:srgbClr val="FFEFD1"/>
            </a:gs>
            <a:gs pos="64999">
              <a:srgbClr val="F0EBD5"/>
            </a:gs>
            <a:gs pos="100000">
              <a:srgbClr val="D1C39F"/>
            </a:gs>
          </a:gsLst>
          <a:lin ang="16200000" scaled="0"/>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spPr>
    <a:solidFill>
      <a:srgbClr val="0F3F76"/>
    </a:solidFill>
  </c:spPr>
  <c:txPr>
    <a:bodyPr/>
    <a:lstStyle/>
    <a:p>
      <a:pPr>
        <a:defRPr baseline="0">
          <a:solidFill>
            <a:schemeClr val="bg1"/>
          </a:solidFil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6/25/2013 3:49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6/25/2013 3:46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6/25/2013 3:46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1E8F868-135F-4084-8BEF-D4E1A0373E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38472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FAE85-20FE-844F-9354-E6E61F84E3F4}" type="slidenum">
              <a:rPr lang="en-US" smtClean="0"/>
              <a:pPr/>
              <a:t>13</a:t>
            </a:fld>
            <a:endParaRPr lang="en-US" dirty="0"/>
          </a:p>
        </p:txBody>
      </p:sp>
    </p:spTree>
    <p:extLst>
      <p:ext uri="{BB962C8B-B14F-4D97-AF65-F5344CB8AC3E}">
        <p14:creationId xmlns:p14="http://schemas.microsoft.com/office/powerpoint/2010/main" val="2061264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FAE85-20FE-844F-9354-E6E61F84E3F4}" type="slidenum">
              <a:rPr lang="en-US" smtClean="0"/>
              <a:pPr/>
              <a:t>18</a:t>
            </a:fld>
            <a:endParaRPr lang="en-US" dirty="0"/>
          </a:p>
        </p:txBody>
      </p:sp>
    </p:spTree>
    <p:extLst>
      <p:ext uri="{BB962C8B-B14F-4D97-AF65-F5344CB8AC3E}">
        <p14:creationId xmlns:p14="http://schemas.microsoft.com/office/powerpoint/2010/main" val="1956833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8F868-135F-4084-8BEF-D4E1A0373E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139414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6/25/2013 3:49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916021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6/25/2013 3:49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3:49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6/25/2013 3:49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508576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6/25/2013 3:49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6/25/2013 3:46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154D69-DF26-4183-9862-93EBBC1DE3E9}" type="slidenum">
              <a:rPr lang="en-US" smtClean="0"/>
              <a:pPr/>
              <a:t>3</a:t>
            </a:fld>
            <a:endParaRPr lang="en-US" dirty="0"/>
          </a:p>
        </p:txBody>
      </p:sp>
    </p:spTree>
    <p:extLst>
      <p:ext uri="{BB962C8B-B14F-4D97-AF65-F5344CB8AC3E}">
        <p14:creationId xmlns:p14="http://schemas.microsoft.com/office/powerpoint/2010/main" val="92253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FAE85-20FE-844F-9354-E6E61F84E3F4}" type="slidenum">
              <a:rPr lang="en-US" smtClean="0"/>
              <a:pPr/>
              <a:t>5</a:t>
            </a:fld>
            <a:endParaRPr lang="en-US" dirty="0"/>
          </a:p>
        </p:txBody>
      </p:sp>
    </p:spTree>
    <p:extLst>
      <p:ext uri="{BB962C8B-B14F-4D97-AF65-F5344CB8AC3E}">
        <p14:creationId xmlns:p14="http://schemas.microsoft.com/office/powerpoint/2010/main" val="187609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6/25/2013 3:49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75617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99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FAE85-20FE-844F-9354-E6E61F84E3F4}" type="slidenum">
              <a:rPr lang="en-US" smtClean="0"/>
              <a:pPr/>
              <a:t>9</a:t>
            </a:fld>
            <a:endParaRPr lang="en-US" dirty="0"/>
          </a:p>
        </p:txBody>
      </p:sp>
    </p:spTree>
    <p:extLst>
      <p:ext uri="{BB962C8B-B14F-4D97-AF65-F5344CB8AC3E}">
        <p14:creationId xmlns:p14="http://schemas.microsoft.com/office/powerpoint/2010/main" val="1718724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A4A6A90D-C55B-4BD1-A409-42A9D0B2F44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90844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FAE85-20FE-844F-9354-E6E61F84E3F4}" type="slidenum">
              <a:rPr lang="en-US" smtClean="0"/>
              <a:pPr/>
              <a:t>11</a:t>
            </a:fld>
            <a:endParaRPr lang="en-US" dirty="0"/>
          </a:p>
        </p:txBody>
      </p:sp>
    </p:spTree>
    <p:extLst>
      <p:ext uri="{BB962C8B-B14F-4D97-AF65-F5344CB8AC3E}">
        <p14:creationId xmlns:p14="http://schemas.microsoft.com/office/powerpoint/2010/main" val="3484740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7883180" y="6632707"/>
            <a:ext cx="3938217" cy="372394"/>
          </a:xfrm>
          <a:prstGeom prst="rect">
            <a:avLst/>
          </a:prstGeom>
        </p:spPr>
        <p:txBody>
          <a:bodyPr lIns="91416" tIns="0" rIns="91416" bIns="45708" anchor="ctr"/>
          <a:lstStyle>
            <a:lvl1pPr algn="r">
              <a:defRPr sz="1496">
                <a:solidFill>
                  <a:schemeClr val="bg1"/>
                </a:solidFill>
                <a:latin typeface="+mn-lt"/>
              </a:defRPr>
            </a:lvl1pPr>
          </a:lstStyle>
          <a:p>
            <a:pPr defTabSz="932520"/>
            <a:endParaRPr lang="en-US" dirty="0" smtClean="0">
              <a:solidFill>
                <a:prstClr val="white"/>
              </a:solidFill>
              <a:cs typeface="Arial"/>
            </a:endParaRPr>
          </a:p>
        </p:txBody>
      </p:sp>
    </p:spTree>
    <p:extLst>
      <p:ext uri="{BB962C8B-B14F-4D97-AF65-F5344CB8AC3E}">
        <p14:creationId xmlns:p14="http://schemas.microsoft.com/office/powerpoint/2010/main" val="90986801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39614044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697636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743805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824865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31643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22364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229483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1603217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7944195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9470452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168763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670601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725901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17108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217045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971985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01149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21748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93816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35814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911517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477099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8952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217"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2631343"/>
      </p:ext>
    </p:extLst>
  </p:cSld>
  <p:clrMap bg1="dk1" tx1="lt1" bg2="dk2" tx2="lt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jodebrui@microsoft.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9.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hyperlink" Target="http://www.gotw.ca/publications/concurrency-ddj.htm" TargetMode="Externa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467057" y="2904125"/>
            <a:ext cx="2611660" cy="657455"/>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defTabSz="621792"/>
            <a:r>
              <a:rPr lang="en-US" sz="1900" b="1" dirty="0">
                <a:solidFill>
                  <a:schemeClr val="tx1"/>
                </a:solidFill>
                <a:latin typeface="Segoe UI Light" pitchFamily="34" charset="0"/>
              </a:rPr>
              <a:t>SQL Server Integration</a:t>
            </a:r>
            <a:endParaRPr lang="en-US" sz="1900" dirty="0">
              <a:solidFill>
                <a:schemeClr val="tx1"/>
              </a:solidFill>
              <a:latin typeface="Segoe UI Light" pitchFamily="34" charset="0"/>
            </a:endParaRPr>
          </a:p>
        </p:txBody>
      </p:sp>
      <p:sp>
        <p:nvSpPr>
          <p:cNvPr id="10" name="Rectangle 9"/>
          <p:cNvSpPr/>
          <p:nvPr/>
        </p:nvSpPr>
        <p:spPr>
          <a:xfrm>
            <a:off x="9467057" y="3581400"/>
            <a:ext cx="2611660" cy="1622380"/>
          </a:xfrm>
          <a:prstGeom prst="rect">
            <a:avLst/>
          </a:prstGeom>
          <a:solidFill>
            <a:schemeClr val="tx2">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t"/>
          <a:lstStyle/>
          <a:p>
            <a:pPr marL="233172" indent="-233172" defTabSz="621792">
              <a:buFont typeface="Arial" pitchFamily="34" charset="0"/>
              <a:buChar char="•"/>
            </a:pPr>
            <a:r>
              <a:rPr lang="en-US" sz="1400" b="1" dirty="0">
                <a:solidFill>
                  <a:schemeClr val="bg1"/>
                </a:solidFill>
                <a:latin typeface="Segoe UI Light" pitchFamily="34" charset="0"/>
              </a:rPr>
              <a:t>Same manageability, administration &amp; development experience</a:t>
            </a:r>
            <a:endParaRPr lang="en-US" sz="1400" dirty="0">
              <a:solidFill>
                <a:schemeClr val="bg1"/>
              </a:solidFill>
              <a:latin typeface="Segoe UI Light" pitchFamily="34" charset="0"/>
            </a:endParaRPr>
          </a:p>
          <a:p>
            <a:pPr marL="233172" indent="-233172" defTabSz="621792">
              <a:buFont typeface="Arial" pitchFamily="34" charset="0"/>
              <a:buChar char="•"/>
            </a:pPr>
            <a:r>
              <a:rPr lang="en-US" sz="1400" b="1" dirty="0">
                <a:solidFill>
                  <a:schemeClr val="bg1"/>
                </a:solidFill>
                <a:latin typeface="Segoe UI Light" pitchFamily="34" charset="0"/>
              </a:rPr>
              <a:t>Integrated queries &amp; transactions</a:t>
            </a:r>
            <a:endParaRPr lang="en-US" sz="1400" dirty="0">
              <a:solidFill>
                <a:schemeClr val="bg1"/>
              </a:solidFill>
              <a:latin typeface="Segoe UI Light" pitchFamily="34" charset="0"/>
            </a:endParaRPr>
          </a:p>
          <a:p>
            <a:pPr marL="233172" indent="-233172" defTabSz="621792">
              <a:buFont typeface="Arial" pitchFamily="34" charset="0"/>
              <a:buChar char="•"/>
            </a:pPr>
            <a:r>
              <a:rPr lang="en-US" sz="1400" b="1" dirty="0">
                <a:solidFill>
                  <a:schemeClr val="bg1"/>
                </a:solidFill>
                <a:latin typeface="Segoe UI Light" pitchFamily="34" charset="0"/>
              </a:rPr>
              <a:t>Integrated HA and backup/restore</a:t>
            </a:r>
            <a:endParaRPr lang="en-US" sz="1400" dirty="0">
              <a:solidFill>
                <a:schemeClr val="bg1"/>
              </a:solidFill>
              <a:latin typeface="Segoe UI Light" pitchFamily="34" charset="0"/>
            </a:endParaRPr>
          </a:p>
        </p:txBody>
      </p:sp>
      <p:sp>
        <p:nvSpPr>
          <p:cNvPr id="11" name="Rectangle 10"/>
          <p:cNvSpPr/>
          <p:nvPr/>
        </p:nvSpPr>
        <p:spPr>
          <a:xfrm>
            <a:off x="805744" y="2902121"/>
            <a:ext cx="2611660" cy="657455"/>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defTabSz="621792"/>
            <a:r>
              <a:rPr lang="en-US" sz="1900" b="1" dirty="0">
                <a:solidFill>
                  <a:schemeClr val="tx1"/>
                </a:solidFill>
                <a:latin typeface="Segoe UI Light" pitchFamily="34" charset="0"/>
              </a:rPr>
              <a:t>Main-Memory Optimized</a:t>
            </a:r>
            <a:endParaRPr lang="en-US" sz="1900" dirty="0">
              <a:solidFill>
                <a:schemeClr val="tx1"/>
              </a:solidFill>
              <a:latin typeface="Segoe UI Light" pitchFamily="34" charset="0"/>
            </a:endParaRPr>
          </a:p>
        </p:txBody>
      </p:sp>
      <p:sp>
        <p:nvSpPr>
          <p:cNvPr id="12" name="Rectangle 11"/>
          <p:cNvSpPr/>
          <p:nvPr/>
        </p:nvSpPr>
        <p:spPr>
          <a:xfrm>
            <a:off x="805744" y="3581405"/>
            <a:ext cx="2611660" cy="1622375"/>
          </a:xfrm>
          <a:prstGeom prst="rect">
            <a:avLst/>
          </a:prstGeom>
          <a:solidFill>
            <a:schemeClr val="tx2">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t"/>
          <a:lstStyle/>
          <a:p>
            <a:pPr marL="233172" indent="-233172" defTabSz="621792">
              <a:buFont typeface="Arial" pitchFamily="34" charset="0"/>
              <a:buChar char="•"/>
            </a:pPr>
            <a:r>
              <a:rPr lang="en-US" sz="1400" b="1" dirty="0">
                <a:solidFill>
                  <a:schemeClr val="bg1"/>
                </a:solidFill>
                <a:latin typeface="Segoe UI Light" pitchFamily="34" charset="0"/>
              </a:rPr>
              <a:t>Optimized for in-memory data</a:t>
            </a:r>
            <a:endParaRPr lang="en-US" sz="1400" dirty="0">
              <a:solidFill>
                <a:schemeClr val="bg1"/>
              </a:solidFill>
              <a:latin typeface="Segoe UI Light" pitchFamily="34" charset="0"/>
            </a:endParaRPr>
          </a:p>
          <a:p>
            <a:pPr marL="233172" indent="-233172" defTabSz="621792">
              <a:buFont typeface="Arial" pitchFamily="34" charset="0"/>
              <a:buChar char="•"/>
            </a:pPr>
            <a:r>
              <a:rPr lang="en-US" sz="1400" b="1" dirty="0">
                <a:solidFill>
                  <a:schemeClr val="bg1"/>
                </a:solidFill>
                <a:latin typeface="Segoe UI Light" pitchFamily="34" charset="0"/>
              </a:rPr>
              <a:t>Indexes (hash and range) exist only in memory</a:t>
            </a:r>
            <a:endParaRPr lang="en-US" sz="1400" dirty="0">
              <a:solidFill>
                <a:schemeClr val="bg1"/>
              </a:solidFill>
              <a:latin typeface="Segoe UI Light" pitchFamily="34" charset="0"/>
            </a:endParaRPr>
          </a:p>
          <a:p>
            <a:pPr marL="233172" indent="-233172" defTabSz="621792">
              <a:buFont typeface="Arial" pitchFamily="34" charset="0"/>
              <a:buChar char="•"/>
            </a:pPr>
            <a:r>
              <a:rPr lang="en-US" sz="1400" b="1" dirty="0">
                <a:solidFill>
                  <a:schemeClr val="bg1"/>
                </a:solidFill>
                <a:latin typeface="Segoe UI Light" pitchFamily="34" charset="0"/>
              </a:rPr>
              <a:t>No buffer pool, B-trees</a:t>
            </a:r>
            <a:endParaRPr lang="en-US" sz="1400" dirty="0">
              <a:solidFill>
                <a:schemeClr val="bg1"/>
              </a:solidFill>
              <a:latin typeface="Segoe UI Light" pitchFamily="34" charset="0"/>
            </a:endParaRPr>
          </a:p>
          <a:p>
            <a:pPr marL="233172" indent="-233172" defTabSz="621792">
              <a:buFont typeface="Arial" pitchFamily="34" charset="0"/>
              <a:buChar char="•"/>
            </a:pPr>
            <a:r>
              <a:rPr lang="en-US" sz="1400" b="1" dirty="0">
                <a:solidFill>
                  <a:schemeClr val="bg1"/>
                </a:solidFill>
                <a:latin typeface="Segoe UI Light" pitchFamily="34" charset="0"/>
              </a:rPr>
              <a:t>Stream-based storage</a:t>
            </a:r>
            <a:endParaRPr lang="en-US" sz="1400" dirty="0">
              <a:solidFill>
                <a:schemeClr val="bg1"/>
              </a:solidFill>
              <a:latin typeface="Segoe UI Light" pitchFamily="34" charset="0"/>
            </a:endParaRPr>
          </a:p>
        </p:txBody>
      </p:sp>
      <p:sp>
        <p:nvSpPr>
          <p:cNvPr id="15" name="Rectangle 14"/>
          <p:cNvSpPr/>
          <p:nvPr/>
        </p:nvSpPr>
        <p:spPr>
          <a:xfrm>
            <a:off x="3719272" y="2902330"/>
            <a:ext cx="2611660" cy="657455"/>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defTabSz="621792"/>
            <a:r>
              <a:rPr lang="en-US" sz="1900" b="1" dirty="0">
                <a:solidFill>
                  <a:schemeClr val="tx1"/>
                </a:solidFill>
                <a:latin typeface="Segoe UI Light" pitchFamily="34" charset="0"/>
              </a:rPr>
              <a:t>T-SQL Compiled to Machine Code</a:t>
            </a:r>
            <a:endParaRPr lang="en-US" sz="1900" dirty="0">
              <a:solidFill>
                <a:schemeClr val="tx1"/>
              </a:solidFill>
              <a:latin typeface="Segoe UI Light" pitchFamily="34" charset="0"/>
            </a:endParaRPr>
          </a:p>
        </p:txBody>
      </p:sp>
      <p:sp>
        <p:nvSpPr>
          <p:cNvPr id="16" name="Rectangle 15"/>
          <p:cNvSpPr/>
          <p:nvPr/>
        </p:nvSpPr>
        <p:spPr>
          <a:xfrm>
            <a:off x="3708874" y="3581400"/>
            <a:ext cx="2611660" cy="1622380"/>
          </a:xfrm>
          <a:prstGeom prst="rect">
            <a:avLst/>
          </a:prstGeom>
          <a:solidFill>
            <a:schemeClr val="tx2">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t"/>
          <a:lstStyle/>
          <a:p>
            <a:pPr marL="233172" indent="-233172" defTabSz="621792">
              <a:buFont typeface="Arial" pitchFamily="34" charset="0"/>
              <a:buChar char="•"/>
            </a:pPr>
            <a:r>
              <a:rPr lang="en-US" sz="1400" b="1" dirty="0">
                <a:solidFill>
                  <a:schemeClr val="bg1"/>
                </a:solidFill>
                <a:latin typeface="Segoe UI Light" pitchFamily="34" charset="0"/>
              </a:rPr>
              <a:t>T-SQL compiled to machine code via C code generator and VC</a:t>
            </a:r>
            <a:endParaRPr lang="en-US" sz="1400" dirty="0">
              <a:solidFill>
                <a:schemeClr val="bg1"/>
              </a:solidFill>
              <a:latin typeface="Segoe UI Light" pitchFamily="34" charset="0"/>
            </a:endParaRPr>
          </a:p>
          <a:p>
            <a:pPr marL="233172" indent="-233172" defTabSz="621792">
              <a:buFont typeface="Arial" pitchFamily="34" charset="0"/>
              <a:buChar char="•"/>
            </a:pPr>
            <a:r>
              <a:rPr lang="en-US" sz="1400" b="1" dirty="0">
                <a:solidFill>
                  <a:schemeClr val="bg1"/>
                </a:solidFill>
                <a:latin typeface="Segoe UI Light" pitchFamily="34" charset="0"/>
              </a:rPr>
              <a:t>Invoking a procedure is just a DLL entry-point</a:t>
            </a:r>
            <a:endParaRPr lang="en-US" sz="1400" dirty="0">
              <a:solidFill>
                <a:schemeClr val="bg1"/>
              </a:solidFill>
              <a:latin typeface="Segoe UI Light" pitchFamily="34" charset="0"/>
            </a:endParaRPr>
          </a:p>
          <a:p>
            <a:pPr marL="233172" indent="-233172" defTabSz="621792">
              <a:buFont typeface="Arial" pitchFamily="34" charset="0"/>
              <a:buChar char="•"/>
            </a:pPr>
            <a:r>
              <a:rPr lang="en-US" sz="1400" b="1" dirty="0">
                <a:solidFill>
                  <a:schemeClr val="bg1"/>
                </a:solidFill>
                <a:latin typeface="Segoe UI Light" pitchFamily="34" charset="0"/>
              </a:rPr>
              <a:t>Aggressive optimizations @ compile-time</a:t>
            </a:r>
            <a:endParaRPr lang="en-US" sz="1400" dirty="0">
              <a:solidFill>
                <a:schemeClr val="bg1"/>
              </a:solidFill>
              <a:latin typeface="Segoe UI Light" pitchFamily="34" charset="0"/>
            </a:endParaRPr>
          </a:p>
        </p:txBody>
      </p:sp>
      <p:sp>
        <p:nvSpPr>
          <p:cNvPr id="17" name="Rectangle 16"/>
          <p:cNvSpPr/>
          <p:nvPr/>
        </p:nvSpPr>
        <p:spPr>
          <a:xfrm>
            <a:off x="805744" y="5919719"/>
            <a:ext cx="2611660" cy="697326"/>
          </a:xfrm>
          <a:prstGeom prst="rect">
            <a:avLst/>
          </a:prstGeom>
          <a:solidFill>
            <a:srgbClr val="B400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defTabSz="621792"/>
            <a:r>
              <a:rPr lang="en-US" sz="1600" b="1" dirty="0">
                <a:solidFill>
                  <a:schemeClr val="tx1"/>
                </a:solidFill>
                <a:latin typeface="Segoe UI Light" pitchFamily="34" charset="0"/>
              </a:rPr>
              <a:t>Steadily declining memory price, NVRAM</a:t>
            </a:r>
            <a:endParaRPr lang="en-US" sz="1600" dirty="0">
              <a:solidFill>
                <a:schemeClr val="tx1"/>
              </a:solidFill>
              <a:latin typeface="Segoe UI Light" pitchFamily="34" charset="0"/>
            </a:endParaRPr>
          </a:p>
        </p:txBody>
      </p:sp>
      <p:sp>
        <p:nvSpPr>
          <p:cNvPr id="18" name="Rectangle 17"/>
          <p:cNvSpPr/>
          <p:nvPr/>
        </p:nvSpPr>
        <p:spPr>
          <a:xfrm>
            <a:off x="6596865" y="5919125"/>
            <a:ext cx="2611660" cy="697326"/>
          </a:xfrm>
          <a:prstGeom prst="rect">
            <a:avLst/>
          </a:prstGeom>
          <a:solidFill>
            <a:srgbClr val="B400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defTabSz="621792"/>
            <a:r>
              <a:rPr lang="en-US" sz="1600" b="1" dirty="0">
                <a:solidFill>
                  <a:schemeClr val="tx1"/>
                </a:solidFill>
                <a:latin typeface="Segoe UI Light" pitchFamily="34" charset="0"/>
              </a:rPr>
              <a:t>Many-core processors</a:t>
            </a:r>
            <a:endParaRPr lang="en-US" sz="1600" dirty="0">
              <a:solidFill>
                <a:schemeClr val="tx1"/>
              </a:solidFill>
              <a:latin typeface="Segoe UI Light" pitchFamily="34" charset="0"/>
            </a:endParaRPr>
          </a:p>
        </p:txBody>
      </p:sp>
      <p:sp>
        <p:nvSpPr>
          <p:cNvPr id="19" name="Rectangle 18"/>
          <p:cNvSpPr/>
          <p:nvPr/>
        </p:nvSpPr>
        <p:spPr>
          <a:xfrm>
            <a:off x="3697644" y="5919719"/>
            <a:ext cx="2611660" cy="697326"/>
          </a:xfrm>
          <a:prstGeom prst="rect">
            <a:avLst/>
          </a:prstGeom>
          <a:solidFill>
            <a:srgbClr val="B400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defTabSz="621792"/>
            <a:r>
              <a:rPr lang="en-US" sz="1600" b="1" dirty="0">
                <a:solidFill>
                  <a:schemeClr val="tx1"/>
                </a:solidFill>
                <a:latin typeface="Segoe UI Light" pitchFamily="34" charset="0"/>
              </a:rPr>
              <a:t>Stalling CPU clock rate</a:t>
            </a:r>
            <a:endParaRPr lang="en-US" sz="1600" dirty="0">
              <a:solidFill>
                <a:schemeClr val="tx1"/>
              </a:solidFill>
              <a:latin typeface="Segoe UI Light" pitchFamily="34" charset="0"/>
            </a:endParaRPr>
          </a:p>
        </p:txBody>
      </p:sp>
      <p:sp>
        <p:nvSpPr>
          <p:cNvPr id="22" name="Rectangle 21"/>
          <p:cNvSpPr/>
          <p:nvPr/>
        </p:nvSpPr>
        <p:spPr>
          <a:xfrm>
            <a:off x="9467057" y="5919719"/>
            <a:ext cx="2611660" cy="697326"/>
          </a:xfrm>
          <a:prstGeom prst="rect">
            <a:avLst/>
          </a:prstGeom>
          <a:solidFill>
            <a:srgbClr val="B400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defTabSz="621792"/>
            <a:r>
              <a:rPr lang="en-US" sz="1600" b="1" dirty="0">
                <a:solidFill>
                  <a:schemeClr val="tx1"/>
                </a:solidFill>
                <a:latin typeface="Segoe UI Light" pitchFamily="34" charset="0"/>
              </a:rPr>
              <a:t>TCO</a:t>
            </a:r>
            <a:endParaRPr lang="en-US" sz="1600" dirty="0">
              <a:solidFill>
                <a:schemeClr val="tx1"/>
              </a:solidFill>
              <a:latin typeface="Segoe UI Light" pitchFamily="34" charset="0"/>
            </a:endParaRPr>
          </a:p>
        </p:txBody>
      </p:sp>
      <p:sp>
        <p:nvSpPr>
          <p:cNvPr id="26" name="TextBox 25"/>
          <p:cNvSpPr txBox="1"/>
          <p:nvPr/>
        </p:nvSpPr>
        <p:spPr>
          <a:xfrm>
            <a:off x="805745" y="5465794"/>
            <a:ext cx="8395460" cy="460392"/>
          </a:xfrm>
          <a:prstGeom prst="rect">
            <a:avLst/>
          </a:prstGeom>
          <a:solidFill>
            <a:srgbClr val="00B050"/>
          </a:solidFill>
          <a:effectLst/>
        </p:spPr>
        <p:txBody>
          <a:bodyPr wrap="square" lIns="124358" tIns="62179" rIns="124358" bIns="62179" rtlCol="0">
            <a:spAutoFit/>
          </a:bodyPr>
          <a:lstStyle/>
          <a:p>
            <a:pPr algn="ctr" defTabSz="621792"/>
            <a:r>
              <a:rPr lang="en-US" sz="2200" b="1" dirty="0">
                <a:solidFill>
                  <a:prstClr val="white"/>
                </a:solidFill>
                <a:latin typeface="Segoe UI Light" pitchFamily="34" charset="0"/>
              </a:rPr>
              <a:t>Hardware trends</a:t>
            </a:r>
            <a:endParaRPr lang="en-US" sz="2200" dirty="0">
              <a:solidFill>
                <a:prstClr val="white"/>
              </a:solidFill>
              <a:latin typeface="Segoe UI Light" pitchFamily="34" charset="0"/>
            </a:endParaRPr>
          </a:p>
        </p:txBody>
      </p:sp>
      <p:sp>
        <p:nvSpPr>
          <p:cNvPr id="27" name="TextBox 26"/>
          <p:cNvSpPr txBox="1"/>
          <p:nvPr/>
        </p:nvSpPr>
        <p:spPr>
          <a:xfrm>
            <a:off x="9467062" y="5458733"/>
            <a:ext cx="2611661" cy="460392"/>
          </a:xfrm>
          <a:prstGeom prst="rect">
            <a:avLst/>
          </a:prstGeom>
          <a:solidFill>
            <a:srgbClr val="00B050"/>
          </a:solidFill>
          <a:effectLst/>
        </p:spPr>
        <p:txBody>
          <a:bodyPr wrap="square" lIns="124358" tIns="62179" rIns="124358" bIns="62179" rtlCol="0">
            <a:spAutoFit/>
          </a:bodyPr>
          <a:lstStyle/>
          <a:p>
            <a:pPr algn="ctr" defTabSz="621792"/>
            <a:r>
              <a:rPr lang="en-US" sz="2200" b="1" dirty="0">
                <a:solidFill>
                  <a:prstClr val="white"/>
                </a:solidFill>
                <a:latin typeface="Segoe UI Light" pitchFamily="34" charset="0"/>
              </a:rPr>
              <a:t>Business</a:t>
            </a:r>
            <a:endParaRPr lang="en-US" sz="2200" dirty="0">
              <a:solidFill>
                <a:prstClr val="white"/>
              </a:solidFill>
              <a:latin typeface="Segoe UI Light" pitchFamily="34" charset="0"/>
            </a:endParaRPr>
          </a:p>
        </p:txBody>
      </p:sp>
      <p:sp>
        <p:nvSpPr>
          <p:cNvPr id="32" name="Title 31"/>
          <p:cNvSpPr>
            <a:spLocks noGrp="1"/>
          </p:cNvSpPr>
          <p:nvPr>
            <p:ph type="title"/>
          </p:nvPr>
        </p:nvSpPr>
        <p:spPr>
          <a:prstGeom prst="rect">
            <a:avLst/>
          </a:prstGeom>
        </p:spPr>
        <p:txBody>
          <a:bodyPr/>
          <a:lstStyle/>
          <a:p>
            <a:r>
              <a:rPr lang="en-US" sz="3800" dirty="0" smtClean="0"/>
              <a:t> In-Memory OLTP – Architectural </a:t>
            </a:r>
            <a:r>
              <a:rPr lang="en-US" sz="3800" dirty="0"/>
              <a:t>Pillars</a:t>
            </a:r>
          </a:p>
        </p:txBody>
      </p:sp>
      <p:sp>
        <p:nvSpPr>
          <p:cNvPr id="21" name="Rectangle 20"/>
          <p:cNvSpPr/>
          <p:nvPr/>
        </p:nvSpPr>
        <p:spPr>
          <a:xfrm>
            <a:off x="9462683" y="1814222"/>
            <a:ext cx="2611660" cy="65745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defTabSz="621792"/>
            <a:r>
              <a:rPr lang="en-US" sz="1900" b="1" dirty="0">
                <a:solidFill>
                  <a:prstClr val="white"/>
                </a:solidFill>
                <a:latin typeface="Segoe UI Light" pitchFamily="34" charset="0"/>
              </a:rPr>
              <a:t>Hybrid engine and integrated experience</a:t>
            </a:r>
          </a:p>
        </p:txBody>
      </p:sp>
      <p:sp>
        <p:nvSpPr>
          <p:cNvPr id="23" name="Rectangle 22"/>
          <p:cNvSpPr/>
          <p:nvPr/>
        </p:nvSpPr>
        <p:spPr>
          <a:xfrm>
            <a:off x="812898" y="1814222"/>
            <a:ext cx="2611660" cy="65745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defTabSz="621792"/>
            <a:r>
              <a:rPr lang="en-US" sz="1900" b="1" dirty="0">
                <a:solidFill>
                  <a:prstClr val="white"/>
                </a:solidFill>
                <a:latin typeface="Segoe UI Light" pitchFamily="34" charset="0"/>
              </a:rPr>
              <a:t>High performance data operations</a:t>
            </a:r>
          </a:p>
        </p:txBody>
      </p:sp>
      <p:sp>
        <p:nvSpPr>
          <p:cNvPr id="25" name="Rectangle 24"/>
          <p:cNvSpPr/>
          <p:nvPr/>
        </p:nvSpPr>
        <p:spPr>
          <a:xfrm>
            <a:off x="3697644" y="1814222"/>
            <a:ext cx="2611660" cy="65745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defTabSz="621792"/>
            <a:r>
              <a:rPr lang="en-US" sz="1900" b="1" dirty="0" smtClean="0">
                <a:solidFill>
                  <a:prstClr val="white"/>
                </a:solidFill>
                <a:latin typeface="Segoe UI Light" pitchFamily="34" charset="0"/>
              </a:rPr>
              <a:t>Efficient </a:t>
            </a:r>
            <a:r>
              <a:rPr lang="en-US" sz="1900" b="1" dirty="0">
                <a:solidFill>
                  <a:prstClr val="white"/>
                </a:solidFill>
                <a:latin typeface="Segoe UI Light" pitchFamily="34" charset="0"/>
              </a:rPr>
              <a:t>business-logic processing</a:t>
            </a:r>
          </a:p>
        </p:txBody>
      </p:sp>
      <p:sp>
        <p:nvSpPr>
          <p:cNvPr id="28" name="Rectangle 27"/>
          <p:cNvSpPr/>
          <p:nvPr/>
        </p:nvSpPr>
        <p:spPr>
          <a:xfrm>
            <a:off x="120636" y="1660496"/>
            <a:ext cx="397550" cy="1033692"/>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defTabSz="621792"/>
            <a:r>
              <a:rPr lang="en-US" sz="1400" b="1" dirty="0">
                <a:solidFill>
                  <a:prstClr val="black"/>
                </a:solidFill>
                <a:latin typeface="Segoe UI Light" pitchFamily="34" charset="0"/>
              </a:rPr>
              <a:t>Customer Benefits</a:t>
            </a:r>
            <a:endParaRPr lang="en-US" sz="1400" dirty="0">
              <a:solidFill>
                <a:prstClr val="black"/>
              </a:solidFill>
              <a:latin typeface="Segoe UI Light" pitchFamily="34" charset="0"/>
            </a:endParaRPr>
          </a:p>
        </p:txBody>
      </p:sp>
      <p:sp>
        <p:nvSpPr>
          <p:cNvPr id="30" name="Rectangle 29"/>
          <p:cNvSpPr/>
          <p:nvPr/>
        </p:nvSpPr>
        <p:spPr>
          <a:xfrm>
            <a:off x="126045" y="2904115"/>
            <a:ext cx="392139" cy="2299661"/>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defTabSz="621792"/>
            <a:r>
              <a:rPr lang="en-US" sz="1500" b="1" dirty="0" smtClean="0">
                <a:solidFill>
                  <a:prstClr val="black"/>
                </a:solidFill>
                <a:latin typeface="Segoe UI Light" pitchFamily="34" charset="0"/>
              </a:rPr>
              <a:t>Architectural </a:t>
            </a:r>
            <a:r>
              <a:rPr lang="en-US" sz="1500" b="1" dirty="0">
                <a:solidFill>
                  <a:prstClr val="black"/>
                </a:solidFill>
                <a:latin typeface="Segoe UI Light" pitchFamily="34" charset="0"/>
              </a:rPr>
              <a:t>Pillars</a:t>
            </a:r>
            <a:endParaRPr lang="en-US" sz="1500" dirty="0">
              <a:solidFill>
                <a:prstClr val="black"/>
              </a:solidFill>
              <a:latin typeface="Segoe UI Light" pitchFamily="34" charset="0"/>
            </a:endParaRPr>
          </a:p>
        </p:txBody>
      </p:sp>
      <p:sp>
        <p:nvSpPr>
          <p:cNvPr id="33" name="Rectangle 32"/>
          <p:cNvSpPr/>
          <p:nvPr/>
        </p:nvSpPr>
        <p:spPr>
          <a:xfrm>
            <a:off x="131450" y="5465794"/>
            <a:ext cx="386733" cy="1150657"/>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124358" tIns="62179" rIns="124358" bIns="62179" rtlCol="0" anchor="ctr"/>
          <a:lstStyle/>
          <a:p>
            <a:pPr algn="ctr" defTabSz="621792"/>
            <a:r>
              <a:rPr lang="en-US" sz="1500" b="1" dirty="0">
                <a:solidFill>
                  <a:prstClr val="black"/>
                </a:solidFill>
                <a:latin typeface="Segoe UI Light" pitchFamily="34" charset="0"/>
              </a:rPr>
              <a:t>Drivers</a:t>
            </a:r>
            <a:endParaRPr lang="en-US" sz="1500" dirty="0">
              <a:solidFill>
                <a:prstClr val="black"/>
              </a:solidFill>
              <a:latin typeface="Segoe UI Light" pitchFamily="34" charset="0"/>
            </a:endParaRPr>
          </a:p>
        </p:txBody>
      </p:sp>
      <p:sp>
        <p:nvSpPr>
          <p:cNvPr id="29" name="Rectangle 28"/>
          <p:cNvSpPr/>
          <p:nvPr/>
        </p:nvSpPr>
        <p:spPr>
          <a:xfrm>
            <a:off x="6589544" y="2902330"/>
            <a:ext cx="2611660" cy="657455"/>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defTabSz="621792"/>
            <a:r>
              <a:rPr lang="en-US" sz="1900" b="1" dirty="0">
                <a:solidFill>
                  <a:schemeClr val="tx1"/>
                </a:solidFill>
                <a:latin typeface="Segoe UI Light" pitchFamily="34" charset="0"/>
              </a:rPr>
              <a:t>High Concurrency</a:t>
            </a:r>
            <a:endParaRPr lang="en-US" sz="1900" dirty="0">
              <a:solidFill>
                <a:schemeClr val="tx1"/>
              </a:solidFill>
              <a:latin typeface="Segoe UI Light" pitchFamily="34" charset="0"/>
            </a:endParaRPr>
          </a:p>
        </p:txBody>
      </p:sp>
      <p:sp>
        <p:nvSpPr>
          <p:cNvPr id="31" name="Rectangle 30"/>
          <p:cNvSpPr/>
          <p:nvPr/>
        </p:nvSpPr>
        <p:spPr>
          <a:xfrm>
            <a:off x="6589544" y="3581406"/>
            <a:ext cx="2611660" cy="1622380"/>
          </a:xfrm>
          <a:prstGeom prst="rect">
            <a:avLst/>
          </a:prstGeom>
          <a:solidFill>
            <a:schemeClr val="tx2">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t"/>
          <a:lstStyle/>
          <a:p>
            <a:pPr marL="233172" indent="-233172" defTabSz="621792">
              <a:buFont typeface="Arial" pitchFamily="34" charset="0"/>
              <a:buChar char="•"/>
            </a:pPr>
            <a:r>
              <a:rPr lang="en-US" sz="1400" b="1" dirty="0">
                <a:solidFill>
                  <a:schemeClr val="bg1"/>
                </a:solidFill>
                <a:latin typeface="Segoe UI Light" pitchFamily="34" charset="0"/>
              </a:rPr>
              <a:t>Multi-version optimistic concurrency control with full ACID support</a:t>
            </a:r>
            <a:endParaRPr lang="en-US" sz="1400" dirty="0">
              <a:solidFill>
                <a:schemeClr val="bg1"/>
              </a:solidFill>
              <a:latin typeface="Segoe UI Light" pitchFamily="34" charset="0"/>
            </a:endParaRPr>
          </a:p>
          <a:p>
            <a:pPr marL="233172" indent="-233172" defTabSz="621792">
              <a:buFont typeface="Arial" pitchFamily="34" charset="0"/>
              <a:buChar char="•"/>
            </a:pPr>
            <a:r>
              <a:rPr lang="en-US" sz="1400" b="1" dirty="0">
                <a:solidFill>
                  <a:schemeClr val="bg1"/>
                </a:solidFill>
                <a:latin typeface="Segoe UI Light" pitchFamily="34" charset="0"/>
              </a:rPr>
              <a:t>Core engine uses lock-free algorithms</a:t>
            </a:r>
            <a:endParaRPr lang="en-US" sz="1400" dirty="0">
              <a:solidFill>
                <a:schemeClr val="bg1"/>
              </a:solidFill>
              <a:latin typeface="Segoe UI Light" pitchFamily="34" charset="0"/>
            </a:endParaRPr>
          </a:p>
          <a:p>
            <a:pPr marL="233172" indent="-233172" defTabSz="621792">
              <a:buFont typeface="Arial" pitchFamily="34" charset="0"/>
              <a:buChar char="•"/>
            </a:pPr>
            <a:r>
              <a:rPr lang="en-US" sz="1400" b="1" dirty="0">
                <a:solidFill>
                  <a:schemeClr val="bg1"/>
                </a:solidFill>
                <a:latin typeface="Segoe UI Light" pitchFamily="34" charset="0"/>
              </a:rPr>
              <a:t>No lock manager, latches or spinlocks</a:t>
            </a:r>
            <a:endParaRPr lang="en-US" sz="1400" dirty="0">
              <a:solidFill>
                <a:schemeClr val="bg1"/>
              </a:solidFill>
              <a:latin typeface="Segoe UI Light" pitchFamily="34" charset="0"/>
            </a:endParaRPr>
          </a:p>
        </p:txBody>
      </p:sp>
      <p:sp>
        <p:nvSpPr>
          <p:cNvPr id="34" name="Rectangle 33"/>
          <p:cNvSpPr/>
          <p:nvPr/>
        </p:nvSpPr>
        <p:spPr>
          <a:xfrm>
            <a:off x="6589544" y="1814222"/>
            <a:ext cx="2611660" cy="65745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defTabSz="621792"/>
            <a:r>
              <a:rPr lang="en-US" sz="1900" b="1" dirty="0">
                <a:solidFill>
                  <a:prstClr val="white"/>
                </a:solidFill>
                <a:latin typeface="Segoe UI Light" pitchFamily="34" charset="0"/>
              </a:rPr>
              <a:t>Frictionless scale-up</a:t>
            </a:r>
          </a:p>
        </p:txBody>
      </p:sp>
    </p:spTree>
    <p:extLst>
      <p:ext uri="{BB962C8B-B14F-4D97-AF65-F5344CB8AC3E}">
        <p14:creationId xmlns:p14="http://schemas.microsoft.com/office/powerpoint/2010/main" val="23166627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P spid="21" grpId="0" animBg="1"/>
      <p:bldP spid="23" grpId="0" animBg="1"/>
      <p:bldP spid="25" grpId="0" animBg="1"/>
      <p:bldP spid="29" grpId="0" animBg="1"/>
      <p:bldP spid="31"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#3: </a:t>
            </a:r>
            <a:endParaRPr lang="en-US" dirty="0"/>
          </a:p>
        </p:txBody>
      </p:sp>
      <p:sp>
        <p:nvSpPr>
          <p:cNvPr id="3" name="Text Placeholder 2"/>
          <p:cNvSpPr>
            <a:spLocks noGrp="1"/>
          </p:cNvSpPr>
          <p:nvPr>
            <p:ph type="body" sz="quarter" idx="10"/>
          </p:nvPr>
        </p:nvSpPr>
        <p:spPr>
          <a:xfrm>
            <a:off x="275481" y="1213174"/>
            <a:ext cx="11885514" cy="738664"/>
          </a:xfrm>
        </p:spPr>
        <p:txBody>
          <a:bodyPr/>
          <a:lstStyle/>
          <a:p>
            <a:r>
              <a:rPr lang="en-US" dirty="0" smtClean="0"/>
              <a:t>In-Memory </a:t>
            </a:r>
            <a:r>
              <a:rPr lang="en-US" dirty="0"/>
              <a:t>Databases are new separate products</a:t>
            </a:r>
          </a:p>
        </p:txBody>
      </p:sp>
      <p:sp>
        <p:nvSpPr>
          <p:cNvPr id="4" name="TextBox 3"/>
          <p:cNvSpPr txBox="1"/>
          <p:nvPr/>
        </p:nvSpPr>
        <p:spPr>
          <a:xfrm>
            <a:off x="275481" y="3551159"/>
            <a:ext cx="2249602" cy="1043320"/>
          </a:xfrm>
          <a:prstGeom prst="rect">
            <a:avLst/>
          </a:prstGeom>
          <a:noFill/>
        </p:spPr>
        <p:txBody>
          <a:bodyPr wrap="none" lIns="182854" tIns="146283" rIns="182854" bIns="146283" rtlCol="0">
            <a:spAutoFit/>
          </a:bodyPr>
          <a:lstStyle/>
          <a:p>
            <a:pPr>
              <a:lnSpc>
                <a:spcPct val="90000"/>
              </a:lnSpc>
              <a:spcAft>
                <a:spcPts val="600"/>
              </a:spcAft>
            </a:pPr>
            <a:r>
              <a:rPr lang="en-US" sz="5400" dirty="0" smtClean="0">
                <a:gradFill>
                  <a:gsLst>
                    <a:gs pos="2917">
                      <a:schemeClr val="tx1"/>
                    </a:gs>
                    <a:gs pos="30000">
                      <a:schemeClr val="tx1"/>
                    </a:gs>
                  </a:gsLst>
                  <a:lin ang="5400000" scaled="0"/>
                </a:gradFill>
                <a:latin typeface="+mj-lt"/>
              </a:rPr>
              <a:t>Reality</a:t>
            </a:r>
            <a:endParaRPr lang="en-US" sz="5400" dirty="0">
              <a:gradFill>
                <a:gsLst>
                  <a:gs pos="2917">
                    <a:schemeClr val="tx1"/>
                  </a:gs>
                  <a:gs pos="30000">
                    <a:schemeClr val="tx1"/>
                  </a:gs>
                </a:gsLst>
                <a:lin ang="5400000" scaled="0"/>
              </a:gradFill>
              <a:latin typeface="+mj-lt"/>
            </a:endParaRPr>
          </a:p>
        </p:txBody>
      </p:sp>
      <p:sp>
        <p:nvSpPr>
          <p:cNvPr id="6" name="TextBox 5"/>
          <p:cNvSpPr txBox="1"/>
          <p:nvPr/>
        </p:nvSpPr>
        <p:spPr>
          <a:xfrm>
            <a:off x="280321" y="4685801"/>
            <a:ext cx="8772124" cy="1403162"/>
          </a:xfrm>
          <a:prstGeom prst="rect">
            <a:avLst/>
          </a:prstGeom>
          <a:noFill/>
        </p:spPr>
        <p:txBody>
          <a:bodyPr wrap="square" lIns="182854" tIns="146283" rIns="182854" bIns="146283" rtlCol="0">
            <a:spAutoFit/>
          </a:bodyPr>
          <a:lstStyle/>
          <a:p>
            <a:pPr>
              <a:lnSpc>
                <a:spcPct val="90000"/>
              </a:lnSpc>
              <a:spcAft>
                <a:spcPts val="600"/>
              </a:spcAft>
            </a:pPr>
            <a:r>
              <a:rPr lang="en-US" sz="3999" dirty="0" smtClean="0">
                <a:gradFill>
                  <a:gsLst>
                    <a:gs pos="2917">
                      <a:schemeClr val="tx1"/>
                    </a:gs>
                    <a:gs pos="30000">
                      <a:schemeClr val="tx1"/>
                    </a:gs>
                  </a:gsLst>
                  <a:lin ang="5400000" scaled="0"/>
                </a:gradFill>
                <a:latin typeface="+mj-lt"/>
              </a:rPr>
              <a:t>In-Memory OLTP is </a:t>
            </a:r>
            <a:r>
              <a:rPr lang="en-US" sz="3999" dirty="0">
                <a:gradFill>
                  <a:gsLst>
                    <a:gs pos="2917">
                      <a:schemeClr val="tx1"/>
                    </a:gs>
                    <a:gs pos="30000">
                      <a:schemeClr val="tx1"/>
                    </a:gs>
                  </a:gsLst>
                  <a:lin ang="5400000" scaled="0"/>
                </a:gradFill>
                <a:latin typeface="+mj-lt"/>
              </a:rPr>
              <a:t>a feature fully integrated into </a:t>
            </a:r>
            <a:r>
              <a:rPr lang="en-US" sz="3999" dirty="0" smtClean="0">
                <a:gradFill>
                  <a:gsLst>
                    <a:gs pos="2917">
                      <a:schemeClr val="tx1"/>
                    </a:gs>
                    <a:gs pos="30000">
                      <a:schemeClr val="tx1"/>
                    </a:gs>
                  </a:gsLst>
                  <a:lin ang="5400000" scaled="0"/>
                </a:gradFill>
                <a:latin typeface="+mj-lt"/>
              </a:rPr>
              <a:t>SQL Server 2014</a:t>
            </a:r>
            <a:endParaRPr lang="en-US" sz="3999" dirty="0">
              <a:gradFill>
                <a:gsLst>
                  <a:gs pos="2917">
                    <a:schemeClr val="tx1"/>
                  </a:gs>
                  <a:gs pos="30000">
                    <a:schemeClr val="tx1"/>
                  </a:gs>
                </a:gsLst>
                <a:lin ang="5400000" scaled="0"/>
              </a:gradFill>
              <a:latin typeface="+mj-l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1205" y="4594376"/>
            <a:ext cx="1731187" cy="1504756"/>
          </a:xfrm>
          <a:prstGeom prst="rect">
            <a:avLst/>
          </a:prstGeom>
        </p:spPr>
      </p:pic>
    </p:spTree>
    <p:extLst>
      <p:ext uri="{BB962C8B-B14F-4D97-AF65-F5344CB8AC3E}">
        <p14:creationId xmlns:p14="http://schemas.microsoft.com/office/powerpoint/2010/main" val="4034725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owchart: Magnetic Disk 43"/>
          <p:cNvSpPr/>
          <p:nvPr/>
        </p:nvSpPr>
        <p:spPr>
          <a:xfrm>
            <a:off x="245687" y="5069669"/>
            <a:ext cx="3058546" cy="1599411"/>
          </a:xfrm>
          <a:prstGeom prst="flowChartMagneticDisk">
            <a:avLst/>
          </a:prstGeom>
          <a:solidFill>
            <a:srgbClr val="DDDDDD"/>
          </a:solidFill>
          <a:effectLst/>
        </p:spPr>
        <p:style>
          <a:lnRef idx="2">
            <a:schemeClr val="accent1">
              <a:shade val="50000"/>
            </a:schemeClr>
          </a:lnRef>
          <a:fillRef idx="1">
            <a:schemeClr val="accent1"/>
          </a:fillRef>
          <a:effectRef idx="0">
            <a:schemeClr val="accent1"/>
          </a:effectRef>
          <a:fontRef idx="minor">
            <a:schemeClr val="lt1"/>
          </a:fontRef>
        </p:style>
        <p:txBody>
          <a:bodyPr tIns="124329" bIns="497318" rtlCol="0" anchor="ctr"/>
          <a:lstStyle/>
          <a:p>
            <a:pPr algn="ctr" defTabSz="621705"/>
            <a:endParaRPr lang="en-US" sz="1496" dirty="0">
              <a:solidFill>
                <a:prstClr val="black"/>
              </a:solidFill>
              <a:latin typeface="Segoe UI Light" pitchFamily="34" charset="0"/>
            </a:endParaRPr>
          </a:p>
          <a:p>
            <a:pPr algn="ctr" defTabSz="621705"/>
            <a:endParaRPr lang="en-US" sz="1496" dirty="0">
              <a:solidFill>
                <a:prstClr val="black"/>
              </a:solidFill>
              <a:latin typeface="Segoe UI Light" pitchFamily="34" charset="0"/>
            </a:endParaRPr>
          </a:p>
          <a:p>
            <a:pPr algn="ctr" defTabSz="621705"/>
            <a:endParaRPr lang="en-US" sz="1496" dirty="0">
              <a:solidFill>
                <a:prstClr val="black"/>
              </a:solidFill>
              <a:latin typeface="Segoe UI Light" pitchFamily="34" charset="0"/>
            </a:endParaRPr>
          </a:p>
          <a:p>
            <a:pPr algn="ctr" defTabSz="621705"/>
            <a:endParaRPr lang="en-US" sz="1496" dirty="0">
              <a:solidFill>
                <a:prstClr val="black"/>
              </a:solidFill>
              <a:latin typeface="Segoe UI Light" pitchFamily="34" charset="0"/>
            </a:endParaRPr>
          </a:p>
          <a:p>
            <a:pPr algn="ctr" defTabSz="621705"/>
            <a:r>
              <a:rPr lang="en-US" sz="1496" b="1" dirty="0">
                <a:solidFill>
                  <a:prstClr val="black"/>
                </a:solidFill>
                <a:latin typeface="Segoe UI Light" pitchFamily="34" charset="0"/>
              </a:rPr>
              <a:t>Memory Optimized </a:t>
            </a:r>
            <a:r>
              <a:rPr lang="en-US" sz="1496" b="1" dirty="0" smtClean="0">
                <a:solidFill>
                  <a:prstClr val="black"/>
                </a:solidFill>
                <a:latin typeface="Segoe UI Light" pitchFamily="34" charset="0"/>
              </a:rPr>
              <a:t>Data </a:t>
            </a:r>
            <a:r>
              <a:rPr lang="en-US" sz="1496" b="1" dirty="0" err="1" smtClean="0">
                <a:solidFill>
                  <a:prstClr val="black"/>
                </a:solidFill>
                <a:latin typeface="Segoe UI Light" pitchFamily="34" charset="0"/>
              </a:rPr>
              <a:t>Filegroup</a:t>
            </a:r>
            <a:endParaRPr lang="en-US" sz="1496" dirty="0">
              <a:solidFill>
                <a:prstClr val="black"/>
              </a:solidFill>
              <a:latin typeface="Segoe UI Light" pitchFamily="34" charset="0"/>
            </a:endParaRPr>
          </a:p>
        </p:txBody>
      </p:sp>
      <p:sp>
        <p:nvSpPr>
          <p:cNvPr id="5" name="Flowchart: Magnetic Disk 4"/>
          <p:cNvSpPr/>
          <p:nvPr/>
        </p:nvSpPr>
        <p:spPr>
          <a:xfrm>
            <a:off x="7231803" y="5069281"/>
            <a:ext cx="3058546" cy="1597613"/>
          </a:xfrm>
          <a:prstGeom prst="flowChartMagneticDisk">
            <a:avLst/>
          </a:prstGeom>
          <a:solidFill>
            <a:srgbClr val="DDDDDD"/>
          </a:solidFill>
          <a:effectLst/>
        </p:spPr>
        <p:style>
          <a:lnRef idx="2">
            <a:schemeClr val="accent1">
              <a:shade val="50000"/>
            </a:schemeClr>
          </a:lnRef>
          <a:fillRef idx="1">
            <a:schemeClr val="accent1"/>
          </a:fillRef>
          <a:effectRef idx="0">
            <a:schemeClr val="accent1"/>
          </a:effectRef>
          <a:fontRef idx="minor">
            <a:schemeClr val="lt1"/>
          </a:fontRef>
        </p:style>
        <p:txBody>
          <a:bodyPr tIns="124329" bIns="497318" rtlCol="0" anchor="ctr"/>
          <a:lstStyle/>
          <a:p>
            <a:pPr algn="ctr" defTabSz="621705"/>
            <a:endParaRPr lang="en-US" sz="1496" dirty="0">
              <a:solidFill>
                <a:prstClr val="black"/>
              </a:solidFill>
              <a:latin typeface="Segoe UI Light" pitchFamily="34" charset="0"/>
            </a:endParaRPr>
          </a:p>
          <a:p>
            <a:pPr algn="ctr" defTabSz="621705"/>
            <a:endParaRPr lang="en-US" sz="1496" dirty="0">
              <a:solidFill>
                <a:prstClr val="black"/>
              </a:solidFill>
              <a:latin typeface="Segoe UI Light" pitchFamily="34" charset="0"/>
            </a:endParaRPr>
          </a:p>
          <a:p>
            <a:pPr algn="ctr" defTabSz="621705"/>
            <a:endParaRPr lang="en-US" sz="1496" dirty="0">
              <a:solidFill>
                <a:prstClr val="black"/>
              </a:solidFill>
              <a:latin typeface="Segoe UI Light" pitchFamily="34" charset="0"/>
            </a:endParaRPr>
          </a:p>
          <a:p>
            <a:pPr algn="ctr" defTabSz="621705"/>
            <a:endParaRPr lang="en-US" sz="1496" dirty="0">
              <a:solidFill>
                <a:prstClr val="black"/>
              </a:solidFill>
              <a:latin typeface="Segoe UI Light" pitchFamily="34" charset="0"/>
            </a:endParaRPr>
          </a:p>
          <a:p>
            <a:pPr algn="ctr" defTabSz="621705"/>
            <a:endParaRPr lang="en-US" sz="1496" dirty="0">
              <a:solidFill>
                <a:prstClr val="black"/>
              </a:solidFill>
              <a:latin typeface="Segoe UI Light" pitchFamily="34" charset="0"/>
            </a:endParaRPr>
          </a:p>
          <a:p>
            <a:pPr algn="ctr" defTabSz="621705"/>
            <a:r>
              <a:rPr lang="en-US" sz="1496" b="1" dirty="0">
                <a:solidFill>
                  <a:prstClr val="black"/>
                </a:solidFill>
                <a:latin typeface="Segoe UI Light" pitchFamily="34" charset="0"/>
              </a:rPr>
              <a:t>Data </a:t>
            </a:r>
            <a:r>
              <a:rPr lang="en-US" sz="1496" b="1" dirty="0" err="1">
                <a:solidFill>
                  <a:prstClr val="black"/>
                </a:solidFill>
                <a:latin typeface="Segoe UI Light" pitchFamily="34" charset="0"/>
              </a:rPr>
              <a:t>Filegroup</a:t>
            </a:r>
            <a:endParaRPr lang="en-US" sz="1496" dirty="0">
              <a:solidFill>
                <a:prstClr val="black"/>
              </a:solidFill>
              <a:latin typeface="Segoe UI Light" pitchFamily="34" charset="0"/>
            </a:endParaRPr>
          </a:p>
        </p:txBody>
      </p:sp>
      <p:sp>
        <p:nvSpPr>
          <p:cNvPr id="4" name="Rectangle 3"/>
          <p:cNvSpPr/>
          <p:nvPr/>
        </p:nvSpPr>
        <p:spPr>
          <a:xfrm>
            <a:off x="255382" y="1606797"/>
            <a:ext cx="10020585" cy="3462484"/>
          </a:xfrm>
          <a:prstGeom prst="rect">
            <a:avLst/>
          </a:prstGeom>
          <a:solidFill>
            <a:srgbClr val="DDDDDD"/>
          </a:solidFill>
          <a:effectLst/>
        </p:spPr>
        <p:style>
          <a:lnRef idx="2">
            <a:schemeClr val="accent1">
              <a:shade val="50000"/>
            </a:schemeClr>
          </a:lnRef>
          <a:fillRef idx="1">
            <a:schemeClr val="accent1"/>
          </a:fillRef>
          <a:effectRef idx="0">
            <a:schemeClr val="accent1"/>
          </a:effectRef>
          <a:fontRef idx="minor">
            <a:schemeClr val="lt1"/>
          </a:fontRef>
        </p:style>
        <p:txBody>
          <a:bodyPr tIns="124329" rIns="124329" bIns="248659" rtlCol="0" anchor="b" anchorCtr="0"/>
          <a:lstStyle/>
          <a:p>
            <a:pPr algn="ctr" defTabSz="621705"/>
            <a:r>
              <a:rPr lang="en-US" sz="1632" dirty="0">
                <a:solidFill>
                  <a:prstClr val="black"/>
                </a:solidFill>
                <a:latin typeface="Segoe UI Light" pitchFamily="34" charset="0"/>
              </a:rPr>
              <a:t>SQL Server.exe</a:t>
            </a:r>
          </a:p>
        </p:txBody>
      </p:sp>
      <p:sp>
        <p:nvSpPr>
          <p:cNvPr id="11" name="Rectangle 10"/>
          <p:cNvSpPr/>
          <p:nvPr/>
        </p:nvSpPr>
        <p:spPr>
          <a:xfrm>
            <a:off x="441926" y="3152340"/>
            <a:ext cx="3921150" cy="1687615"/>
          </a:xfrm>
          <a:prstGeom prst="rect">
            <a:avLst/>
          </a:prstGeom>
          <a:solidFill>
            <a:schemeClr val="accent1">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0" tIns="1740613" rIns="0" bIns="248659" rtlCol="0" anchor="b" anchorCtr="1"/>
          <a:lstStyle/>
          <a:p>
            <a:pPr algn="ctr" defTabSz="621705"/>
            <a:r>
              <a:rPr lang="en-US" sz="1632" b="1" dirty="0">
                <a:solidFill>
                  <a:prstClr val="black"/>
                </a:solidFill>
                <a:latin typeface="Segoe UI Light" pitchFamily="34" charset="0"/>
              </a:rPr>
              <a:t>Memory Optimized Tables &amp; Indexes</a:t>
            </a:r>
          </a:p>
        </p:txBody>
      </p:sp>
      <p:sp>
        <p:nvSpPr>
          <p:cNvPr id="70" name="Rectangle 69"/>
          <p:cNvSpPr/>
          <p:nvPr/>
        </p:nvSpPr>
        <p:spPr>
          <a:xfrm>
            <a:off x="253500" y="1248068"/>
            <a:ext cx="10020585" cy="358723"/>
          </a:xfrm>
          <a:prstGeom prst="rect">
            <a:avLst/>
          </a:prstGeom>
          <a:solidFill>
            <a:srgbClr val="DDDDDD"/>
          </a:solidFill>
          <a:effectLst/>
        </p:spPr>
        <p:style>
          <a:lnRef idx="2">
            <a:schemeClr val="accent1">
              <a:shade val="50000"/>
            </a:schemeClr>
          </a:lnRef>
          <a:fillRef idx="1">
            <a:schemeClr val="accent1"/>
          </a:fillRef>
          <a:effectRef idx="0">
            <a:schemeClr val="accent1"/>
          </a:effectRef>
          <a:fontRef idx="minor">
            <a:schemeClr val="lt1"/>
          </a:fontRef>
        </p:style>
        <p:txBody>
          <a:bodyPr tIns="124329" rIns="124329" bIns="124329" rtlCol="0" anchor="ctr"/>
          <a:lstStyle/>
          <a:p>
            <a:pPr algn="ctr" defTabSz="621705"/>
            <a:r>
              <a:rPr lang="en-US" sz="1632" b="1" dirty="0">
                <a:solidFill>
                  <a:prstClr val="black"/>
                </a:solidFill>
                <a:latin typeface="Segoe UI Light" pitchFamily="34" charset="0"/>
              </a:rPr>
              <a:t>TDS Handler and Session Management</a:t>
            </a:r>
          </a:p>
        </p:txBody>
      </p:sp>
      <p:sp>
        <p:nvSpPr>
          <p:cNvPr id="2" name="Title 1"/>
          <p:cNvSpPr>
            <a:spLocks noGrp="1"/>
          </p:cNvSpPr>
          <p:nvPr>
            <p:ph type="title" idx="4294967295"/>
          </p:nvPr>
        </p:nvSpPr>
        <p:spPr>
          <a:xfrm>
            <a:off x="881" y="0"/>
            <a:ext cx="10036281" cy="686500"/>
          </a:xfrm>
          <a:prstGeom prst="rect">
            <a:avLst/>
          </a:prstGeom>
          <a:effectLst>
            <a:reflection stA="45000" endPos="21000" dist="50800" dir="5400000" sy="-100000" algn="bl" rotWithShape="0"/>
          </a:effectLst>
        </p:spPr>
        <p:txBody>
          <a:bodyPr>
            <a:noAutofit/>
          </a:bodyPr>
          <a:lstStyle/>
          <a:p>
            <a:r>
              <a:rPr lang="en-US" sz="3264" dirty="0" smtClean="0"/>
              <a:t>In-Memory OLTP Integration </a:t>
            </a:r>
            <a:r>
              <a:rPr lang="en-US" sz="3264" dirty="0"/>
              <a:t>and Application Migration</a:t>
            </a:r>
          </a:p>
        </p:txBody>
      </p:sp>
      <p:sp>
        <p:nvSpPr>
          <p:cNvPr id="15" name="Rectangle 14"/>
          <p:cNvSpPr/>
          <p:nvPr/>
        </p:nvSpPr>
        <p:spPr>
          <a:xfrm>
            <a:off x="441927" y="2034764"/>
            <a:ext cx="2076005" cy="573509"/>
          </a:xfrm>
          <a:prstGeom prst="rect">
            <a:avLst/>
          </a:prstGeom>
          <a:solidFill>
            <a:srgbClr val="92D05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r>
              <a:rPr lang="en-US" sz="1632" b="1" dirty="0">
                <a:solidFill>
                  <a:prstClr val="black"/>
                </a:solidFill>
                <a:latin typeface="Segoe UI Light" pitchFamily="34" charset="0"/>
              </a:rPr>
              <a:t>Natively Compiled SPs and Schema</a:t>
            </a:r>
          </a:p>
        </p:txBody>
      </p:sp>
      <p:cxnSp>
        <p:nvCxnSpPr>
          <p:cNvPr id="17" name="Straight Arrow Connector 16"/>
          <p:cNvCxnSpPr>
            <a:stCxn id="15" idx="2"/>
          </p:cNvCxnSpPr>
          <p:nvPr/>
        </p:nvCxnSpPr>
        <p:spPr>
          <a:xfrm>
            <a:off x="1479928" y="2608273"/>
            <a:ext cx="0" cy="544069"/>
          </a:xfrm>
          <a:prstGeom prst="straightConnector1">
            <a:avLst/>
          </a:prstGeom>
          <a:ln w="22225">
            <a:solidFill>
              <a:schemeClr val="accent1"/>
            </a:solidFill>
            <a:headEnd type="none"/>
            <a:tailEnd type="arrow"/>
          </a:ln>
          <a:effectLst/>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526328" y="3152341"/>
            <a:ext cx="3615447" cy="1684773"/>
          </a:xfrm>
          <a:prstGeom prst="rect">
            <a:avLst/>
          </a:prstGeom>
          <a:solidFill>
            <a:srgbClr val="DDDDDD"/>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21705"/>
            <a:endParaRPr lang="en-US" sz="1632" dirty="0">
              <a:solidFill>
                <a:prstClr val="white"/>
              </a:solidFill>
              <a:latin typeface="Segoe UI Light" pitchFamily="34" charset="0"/>
            </a:endParaRPr>
          </a:p>
          <a:p>
            <a:pPr algn="ctr" defTabSz="621705"/>
            <a:endParaRPr lang="en-US" sz="1632" dirty="0">
              <a:solidFill>
                <a:prstClr val="white"/>
              </a:solidFill>
              <a:latin typeface="Segoe UI Light" pitchFamily="34" charset="0"/>
            </a:endParaRPr>
          </a:p>
          <a:p>
            <a:pPr algn="ctr" defTabSz="621705"/>
            <a:endParaRPr lang="en-US" sz="1632" dirty="0">
              <a:solidFill>
                <a:prstClr val="white"/>
              </a:solidFill>
              <a:latin typeface="Segoe UI Light" pitchFamily="34" charset="0"/>
            </a:endParaRPr>
          </a:p>
          <a:p>
            <a:pPr algn="ctr" defTabSz="621705"/>
            <a:endParaRPr lang="en-US" sz="1632" dirty="0">
              <a:solidFill>
                <a:prstClr val="white"/>
              </a:solidFill>
              <a:latin typeface="Segoe UI Light" pitchFamily="34" charset="0"/>
            </a:endParaRPr>
          </a:p>
          <a:p>
            <a:pPr algn="ctr" defTabSz="621705"/>
            <a:endParaRPr lang="en-US" sz="1632" dirty="0">
              <a:solidFill>
                <a:prstClr val="white"/>
              </a:solidFill>
              <a:latin typeface="Segoe UI Light" pitchFamily="34" charset="0"/>
            </a:endParaRPr>
          </a:p>
          <a:p>
            <a:pPr algn="ctr" defTabSz="621705"/>
            <a:r>
              <a:rPr lang="en-US" sz="1632" b="1" dirty="0">
                <a:solidFill>
                  <a:prstClr val="black"/>
                </a:solidFill>
                <a:latin typeface="Segoe UI Light" pitchFamily="34" charset="0"/>
              </a:rPr>
              <a:t>Buffer Pool for Tables &amp; Indexes</a:t>
            </a:r>
            <a:endParaRPr lang="en-US" sz="1632" dirty="0">
              <a:solidFill>
                <a:prstClr val="black"/>
              </a:solidFill>
              <a:latin typeface="Segoe UI Light" pitchFamily="34" charset="0"/>
            </a:endParaRPr>
          </a:p>
        </p:txBody>
      </p:sp>
      <p:sp>
        <p:nvSpPr>
          <p:cNvPr id="32" name="Rectangle 31"/>
          <p:cNvSpPr/>
          <p:nvPr/>
        </p:nvSpPr>
        <p:spPr>
          <a:xfrm>
            <a:off x="1891123" y="754481"/>
            <a:ext cx="6745325" cy="322635"/>
          </a:xfrm>
          <a:prstGeom prst="rect">
            <a:avLst/>
          </a:prstGeom>
          <a:solidFill>
            <a:srgbClr val="95512B"/>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r>
              <a:rPr lang="en-US" sz="1632" b="1" dirty="0">
                <a:solidFill>
                  <a:prstClr val="white"/>
                </a:solidFill>
                <a:latin typeface="Segoe UI Light" pitchFamily="34" charset="0"/>
              </a:rPr>
              <a:t>Client App</a:t>
            </a:r>
          </a:p>
        </p:txBody>
      </p:sp>
      <p:sp>
        <p:nvSpPr>
          <p:cNvPr id="41" name="Flowchart: Magnetic Disk 40"/>
          <p:cNvSpPr/>
          <p:nvPr/>
        </p:nvSpPr>
        <p:spPr>
          <a:xfrm>
            <a:off x="3827800" y="5069281"/>
            <a:ext cx="2860190" cy="1597613"/>
          </a:xfrm>
          <a:prstGeom prst="flowChartMagneticDisk">
            <a:avLst/>
          </a:prstGeom>
          <a:solidFill>
            <a:srgbClr val="DDDDDD"/>
          </a:solidFill>
          <a:effectLst/>
        </p:spPr>
        <p:style>
          <a:lnRef idx="2">
            <a:schemeClr val="accent1">
              <a:shade val="50000"/>
            </a:schemeClr>
          </a:lnRef>
          <a:fillRef idx="1">
            <a:schemeClr val="accent1"/>
          </a:fillRef>
          <a:effectRef idx="0">
            <a:schemeClr val="accent1"/>
          </a:effectRef>
          <a:fontRef idx="minor">
            <a:schemeClr val="lt1"/>
          </a:fontRef>
        </p:style>
        <p:txBody>
          <a:bodyPr tIns="124329" bIns="497318" rtlCol="0" anchor="ctr"/>
          <a:lstStyle/>
          <a:p>
            <a:pPr algn="ctr" defTabSz="621705"/>
            <a:endParaRPr lang="en-US" sz="1496" dirty="0">
              <a:solidFill>
                <a:prstClr val="black"/>
              </a:solidFill>
              <a:latin typeface="Segoe UI Light" pitchFamily="34" charset="0"/>
            </a:endParaRPr>
          </a:p>
          <a:p>
            <a:pPr algn="ctr" defTabSz="621705"/>
            <a:endParaRPr lang="en-US" sz="1496" dirty="0">
              <a:solidFill>
                <a:prstClr val="black"/>
              </a:solidFill>
              <a:latin typeface="Segoe UI Light" pitchFamily="34" charset="0"/>
            </a:endParaRPr>
          </a:p>
          <a:p>
            <a:pPr algn="ctr" defTabSz="621705"/>
            <a:endParaRPr lang="en-US" sz="1496" dirty="0">
              <a:solidFill>
                <a:prstClr val="black"/>
              </a:solidFill>
              <a:latin typeface="Segoe UI Light" pitchFamily="34" charset="0"/>
            </a:endParaRPr>
          </a:p>
          <a:p>
            <a:pPr algn="ctr" defTabSz="621705"/>
            <a:endParaRPr lang="en-US" sz="1496" dirty="0">
              <a:solidFill>
                <a:prstClr val="black"/>
              </a:solidFill>
              <a:latin typeface="Segoe UI Light" pitchFamily="34" charset="0"/>
            </a:endParaRPr>
          </a:p>
          <a:p>
            <a:pPr algn="ctr" defTabSz="621705"/>
            <a:endParaRPr lang="en-US" sz="1496" dirty="0">
              <a:solidFill>
                <a:prstClr val="black"/>
              </a:solidFill>
              <a:latin typeface="Segoe UI Light" pitchFamily="34" charset="0"/>
            </a:endParaRPr>
          </a:p>
          <a:p>
            <a:pPr algn="ctr" defTabSz="621705"/>
            <a:r>
              <a:rPr lang="en-US" sz="1496" b="1" dirty="0">
                <a:solidFill>
                  <a:prstClr val="black"/>
                </a:solidFill>
                <a:latin typeface="Segoe UI Light" pitchFamily="34" charset="0"/>
              </a:rPr>
              <a:t>Transaction Log</a:t>
            </a:r>
            <a:endParaRPr lang="en-US" sz="1496" dirty="0">
              <a:solidFill>
                <a:prstClr val="black"/>
              </a:solidFill>
              <a:latin typeface="Segoe UI Light" pitchFamily="34" charset="0"/>
            </a:endParaRPr>
          </a:p>
        </p:txBody>
      </p:sp>
      <p:sp>
        <p:nvSpPr>
          <p:cNvPr id="3" name="TextBox 2"/>
          <p:cNvSpPr txBox="1"/>
          <p:nvPr/>
        </p:nvSpPr>
        <p:spPr>
          <a:xfrm>
            <a:off x="4793815" y="3068194"/>
            <a:ext cx="937330" cy="594650"/>
          </a:xfrm>
          <a:prstGeom prst="rect">
            <a:avLst/>
          </a:prstGeom>
          <a:solidFill>
            <a:schemeClr val="accent4">
              <a:alpha val="77000"/>
            </a:schemeClr>
          </a:solidFill>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pPr defTabSz="621705"/>
            <a:r>
              <a:rPr lang="en-US" sz="1632" dirty="0">
                <a:solidFill>
                  <a:schemeClr val="bg2"/>
                </a:solidFill>
                <a:latin typeface="Segoe UI Light" pitchFamily="34" charset="0"/>
              </a:rPr>
              <a:t>Query </a:t>
            </a:r>
            <a:r>
              <a:rPr lang="en-US" sz="1632" dirty="0" err="1">
                <a:solidFill>
                  <a:schemeClr val="bg2"/>
                </a:solidFill>
                <a:latin typeface="Segoe UI Light" pitchFamily="34" charset="0"/>
              </a:rPr>
              <a:t>Interop</a:t>
            </a:r>
            <a:endParaRPr lang="en-US" sz="1632" dirty="0">
              <a:solidFill>
                <a:schemeClr val="bg2"/>
              </a:solidFill>
              <a:latin typeface="Segoe UI Light" pitchFamily="34" charset="0"/>
            </a:endParaRPr>
          </a:p>
        </p:txBody>
      </p:sp>
      <p:sp>
        <p:nvSpPr>
          <p:cNvPr id="50" name="Rectangle 49"/>
          <p:cNvSpPr/>
          <p:nvPr/>
        </p:nvSpPr>
        <p:spPr>
          <a:xfrm>
            <a:off x="6812440" y="3274139"/>
            <a:ext cx="479994" cy="459277"/>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r>
              <a:rPr lang="en-US" sz="1632" dirty="0">
                <a:solidFill>
                  <a:prstClr val="white"/>
                </a:solidFill>
                <a:latin typeface="Segoe UI Light" pitchFamily="34" charset="0"/>
              </a:rPr>
              <a:t>T1</a:t>
            </a:r>
          </a:p>
        </p:txBody>
      </p:sp>
      <p:sp>
        <p:nvSpPr>
          <p:cNvPr id="57" name="Rectangle 56"/>
          <p:cNvSpPr/>
          <p:nvPr/>
        </p:nvSpPr>
        <p:spPr>
          <a:xfrm>
            <a:off x="8487904" y="3286395"/>
            <a:ext cx="479994" cy="459277"/>
          </a:xfrm>
          <a:prstGeom prst="rect">
            <a:avLst/>
          </a:prstGeom>
          <a:solidFill>
            <a:srgbClr val="FFFF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r>
              <a:rPr lang="en-US" sz="1632" dirty="0">
                <a:solidFill>
                  <a:prstClr val="black"/>
                </a:solidFill>
                <a:latin typeface="Segoe UI Light" pitchFamily="34" charset="0"/>
              </a:rPr>
              <a:t>T3</a:t>
            </a:r>
          </a:p>
        </p:txBody>
      </p:sp>
      <p:sp>
        <p:nvSpPr>
          <p:cNvPr id="58" name="Rectangle 57"/>
          <p:cNvSpPr/>
          <p:nvPr/>
        </p:nvSpPr>
        <p:spPr>
          <a:xfrm>
            <a:off x="7652867" y="3274797"/>
            <a:ext cx="479994" cy="459277"/>
          </a:xfrm>
          <a:prstGeom prst="rect">
            <a:avLst/>
          </a:prstGeom>
          <a:solidFill>
            <a:srgbClr val="00B05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r>
              <a:rPr lang="en-US" sz="1632" dirty="0">
                <a:solidFill>
                  <a:prstClr val="white"/>
                </a:solidFill>
                <a:latin typeface="Segoe UI Light" pitchFamily="34" charset="0"/>
              </a:rPr>
              <a:t>T2</a:t>
            </a:r>
          </a:p>
        </p:txBody>
      </p:sp>
      <p:sp>
        <p:nvSpPr>
          <p:cNvPr id="60" name="Rectangle 59"/>
          <p:cNvSpPr/>
          <p:nvPr/>
        </p:nvSpPr>
        <p:spPr>
          <a:xfrm>
            <a:off x="6817764" y="3835993"/>
            <a:ext cx="479994" cy="459277"/>
          </a:xfrm>
          <a:prstGeom prst="rect">
            <a:avLst/>
          </a:prstGeom>
          <a:pattFill prst="plaid">
            <a:fgClr>
              <a:schemeClr val="accent1"/>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endParaRPr lang="en-US" sz="1632" dirty="0">
              <a:solidFill>
                <a:prstClr val="white"/>
              </a:solidFill>
              <a:latin typeface="Segoe UI Light" pitchFamily="34" charset="0"/>
            </a:endParaRPr>
          </a:p>
        </p:txBody>
      </p:sp>
      <p:sp>
        <p:nvSpPr>
          <p:cNvPr id="62" name="Rectangle 61"/>
          <p:cNvSpPr/>
          <p:nvPr/>
        </p:nvSpPr>
        <p:spPr>
          <a:xfrm>
            <a:off x="8481025" y="3848251"/>
            <a:ext cx="479994" cy="459277"/>
          </a:xfrm>
          <a:prstGeom prst="rect">
            <a:avLst/>
          </a:prstGeom>
          <a:pattFill prst="plaid">
            <a:fgClr>
              <a:srgbClr val="FFFF0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endParaRPr lang="en-US" sz="1632" b="1" dirty="0">
              <a:solidFill>
                <a:prstClr val="black"/>
              </a:solidFill>
              <a:latin typeface="Segoe UI Light" pitchFamily="34" charset="0"/>
            </a:endParaRPr>
          </a:p>
        </p:txBody>
      </p:sp>
      <p:sp>
        <p:nvSpPr>
          <p:cNvPr id="63" name="Rectangle 62"/>
          <p:cNvSpPr/>
          <p:nvPr/>
        </p:nvSpPr>
        <p:spPr>
          <a:xfrm>
            <a:off x="7658191" y="3836650"/>
            <a:ext cx="479994" cy="459277"/>
          </a:xfrm>
          <a:prstGeom prst="rect">
            <a:avLst/>
          </a:prstGeom>
          <a:pattFill prst="plaid">
            <a:fgClr>
              <a:srgbClr val="00B05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endParaRPr lang="en-US" sz="1632" dirty="0">
              <a:solidFill>
                <a:prstClr val="white"/>
              </a:solidFill>
              <a:latin typeface="Segoe UI Light" pitchFamily="34" charset="0"/>
            </a:endParaRPr>
          </a:p>
        </p:txBody>
      </p:sp>
      <p:sp>
        <p:nvSpPr>
          <p:cNvPr id="65" name="Rectangle 64"/>
          <p:cNvSpPr/>
          <p:nvPr/>
        </p:nvSpPr>
        <p:spPr>
          <a:xfrm>
            <a:off x="7538048" y="5167338"/>
            <a:ext cx="479994" cy="459277"/>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r>
              <a:rPr lang="en-US" sz="1632" dirty="0">
                <a:solidFill>
                  <a:prstClr val="white"/>
                </a:solidFill>
                <a:latin typeface="Segoe UI Light" pitchFamily="34" charset="0"/>
              </a:rPr>
              <a:t>T1</a:t>
            </a:r>
          </a:p>
        </p:txBody>
      </p:sp>
      <p:sp>
        <p:nvSpPr>
          <p:cNvPr id="67" name="Rectangle 66"/>
          <p:cNvSpPr/>
          <p:nvPr/>
        </p:nvSpPr>
        <p:spPr>
          <a:xfrm>
            <a:off x="9486711" y="5163018"/>
            <a:ext cx="479994" cy="459277"/>
          </a:xfrm>
          <a:prstGeom prst="rect">
            <a:avLst/>
          </a:prstGeom>
          <a:solidFill>
            <a:srgbClr val="FFFF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r>
              <a:rPr lang="en-US" sz="1632" dirty="0">
                <a:solidFill>
                  <a:prstClr val="black"/>
                </a:solidFill>
                <a:latin typeface="Segoe UI Light" pitchFamily="34" charset="0"/>
              </a:rPr>
              <a:t>T3</a:t>
            </a:r>
          </a:p>
        </p:txBody>
      </p:sp>
      <p:sp>
        <p:nvSpPr>
          <p:cNvPr id="68" name="Rectangle 67"/>
          <p:cNvSpPr/>
          <p:nvPr/>
        </p:nvSpPr>
        <p:spPr>
          <a:xfrm>
            <a:off x="8503888" y="5167997"/>
            <a:ext cx="479994" cy="459277"/>
          </a:xfrm>
          <a:prstGeom prst="rect">
            <a:avLst/>
          </a:prstGeom>
          <a:solidFill>
            <a:srgbClr val="00B05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r>
              <a:rPr lang="en-US" sz="1632" dirty="0">
                <a:solidFill>
                  <a:prstClr val="white"/>
                </a:solidFill>
                <a:latin typeface="Segoe UI Light" pitchFamily="34" charset="0"/>
              </a:rPr>
              <a:t>T2</a:t>
            </a:r>
          </a:p>
        </p:txBody>
      </p:sp>
      <p:sp>
        <p:nvSpPr>
          <p:cNvPr id="69" name="Rectangle 68"/>
          <p:cNvSpPr/>
          <p:nvPr/>
        </p:nvSpPr>
        <p:spPr>
          <a:xfrm>
            <a:off x="7543391" y="5729192"/>
            <a:ext cx="479994" cy="459277"/>
          </a:xfrm>
          <a:prstGeom prst="rect">
            <a:avLst/>
          </a:prstGeom>
          <a:pattFill prst="plaid">
            <a:fgClr>
              <a:schemeClr val="accent1"/>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endParaRPr lang="en-US" sz="1632" dirty="0">
              <a:solidFill>
                <a:prstClr val="white"/>
              </a:solidFill>
              <a:latin typeface="Segoe UI Light" pitchFamily="34" charset="0"/>
            </a:endParaRPr>
          </a:p>
        </p:txBody>
      </p:sp>
      <p:sp>
        <p:nvSpPr>
          <p:cNvPr id="72" name="Rectangle 71"/>
          <p:cNvSpPr/>
          <p:nvPr/>
        </p:nvSpPr>
        <p:spPr>
          <a:xfrm>
            <a:off x="9486711" y="5741452"/>
            <a:ext cx="479994" cy="459277"/>
          </a:xfrm>
          <a:prstGeom prst="rect">
            <a:avLst/>
          </a:prstGeom>
          <a:pattFill prst="plaid">
            <a:fgClr>
              <a:srgbClr val="FFFF0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endParaRPr lang="en-US" sz="1632" dirty="0">
              <a:solidFill>
                <a:prstClr val="black"/>
              </a:solidFill>
              <a:latin typeface="Segoe UI Light" pitchFamily="34" charset="0"/>
            </a:endParaRPr>
          </a:p>
        </p:txBody>
      </p:sp>
      <p:sp>
        <p:nvSpPr>
          <p:cNvPr id="74" name="Rectangle 73"/>
          <p:cNvSpPr/>
          <p:nvPr/>
        </p:nvSpPr>
        <p:spPr>
          <a:xfrm>
            <a:off x="8509226" y="5729853"/>
            <a:ext cx="479994" cy="459277"/>
          </a:xfrm>
          <a:prstGeom prst="rect">
            <a:avLst/>
          </a:prstGeom>
          <a:pattFill prst="plaid">
            <a:fgClr>
              <a:srgbClr val="00B05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endParaRPr lang="en-US" sz="1632" dirty="0">
              <a:solidFill>
                <a:prstClr val="white"/>
              </a:solidFill>
              <a:latin typeface="Segoe UI Light" pitchFamily="34" charset="0"/>
            </a:endParaRPr>
          </a:p>
        </p:txBody>
      </p:sp>
      <p:sp>
        <p:nvSpPr>
          <p:cNvPr id="33" name="TextBox 32"/>
          <p:cNvSpPr txBox="1"/>
          <p:nvPr/>
        </p:nvSpPr>
        <p:spPr>
          <a:xfrm>
            <a:off x="9135419" y="3362542"/>
            <a:ext cx="903248" cy="343492"/>
          </a:xfrm>
          <a:prstGeom prst="rect">
            <a:avLst/>
          </a:prstGeom>
          <a:noFill/>
          <a:effectLst/>
        </p:spPr>
        <p:txBody>
          <a:bodyPr wrap="square" rtlCol="0">
            <a:spAutoFit/>
          </a:bodyPr>
          <a:lstStyle/>
          <a:p>
            <a:pPr defTabSz="621705"/>
            <a:r>
              <a:rPr lang="en-US" sz="1632" b="1" dirty="0">
                <a:solidFill>
                  <a:prstClr val="black"/>
                </a:solidFill>
                <a:latin typeface="Segoe UI Light" pitchFamily="34" charset="0"/>
              </a:rPr>
              <a:t>Tables</a:t>
            </a:r>
            <a:endParaRPr lang="en-US" sz="1632" dirty="0">
              <a:solidFill>
                <a:prstClr val="black"/>
              </a:solidFill>
              <a:latin typeface="Segoe UI Light" pitchFamily="34" charset="0"/>
            </a:endParaRPr>
          </a:p>
        </p:txBody>
      </p:sp>
      <p:sp>
        <p:nvSpPr>
          <p:cNvPr id="75" name="TextBox 74"/>
          <p:cNvSpPr txBox="1"/>
          <p:nvPr/>
        </p:nvSpPr>
        <p:spPr>
          <a:xfrm>
            <a:off x="9135419" y="3936656"/>
            <a:ext cx="1062880" cy="343492"/>
          </a:xfrm>
          <a:prstGeom prst="rect">
            <a:avLst/>
          </a:prstGeom>
          <a:noFill/>
          <a:effectLst/>
        </p:spPr>
        <p:txBody>
          <a:bodyPr wrap="square" rtlCol="0">
            <a:spAutoFit/>
          </a:bodyPr>
          <a:lstStyle/>
          <a:p>
            <a:pPr defTabSz="621705"/>
            <a:r>
              <a:rPr lang="en-US" sz="1632" b="1" dirty="0">
                <a:solidFill>
                  <a:prstClr val="black"/>
                </a:solidFill>
                <a:latin typeface="Segoe UI Light" pitchFamily="34" charset="0"/>
              </a:rPr>
              <a:t>Indexes</a:t>
            </a:r>
            <a:endParaRPr lang="en-US" sz="1632" dirty="0">
              <a:solidFill>
                <a:prstClr val="black"/>
              </a:solidFill>
              <a:latin typeface="Segoe UI Light" pitchFamily="34" charset="0"/>
            </a:endParaRPr>
          </a:p>
        </p:txBody>
      </p:sp>
      <p:sp>
        <p:nvSpPr>
          <p:cNvPr id="77" name="Rectangle 76"/>
          <p:cNvSpPr/>
          <p:nvPr/>
        </p:nvSpPr>
        <p:spPr>
          <a:xfrm>
            <a:off x="6766666" y="1861429"/>
            <a:ext cx="3137855" cy="1005703"/>
          </a:xfrm>
          <a:prstGeom prst="rect">
            <a:avLst/>
          </a:prstGeom>
          <a:solidFill>
            <a:srgbClr val="DDDDDD"/>
          </a:solidFill>
          <a:effectLst/>
        </p:spPr>
        <p:style>
          <a:lnRef idx="2">
            <a:schemeClr val="accent1">
              <a:shade val="50000"/>
            </a:schemeClr>
          </a:lnRef>
          <a:fillRef idx="1">
            <a:schemeClr val="accent1"/>
          </a:fillRef>
          <a:effectRef idx="0">
            <a:schemeClr val="accent1"/>
          </a:effectRef>
          <a:fontRef idx="minor">
            <a:schemeClr val="lt1"/>
          </a:fontRef>
        </p:style>
        <p:txBody>
          <a:bodyPr tIns="124329" rIns="124329" bIns="124329" rtlCol="0" anchor="ctr"/>
          <a:lstStyle/>
          <a:p>
            <a:pPr algn="ctr" defTabSz="621705"/>
            <a:r>
              <a:rPr lang="en-US" sz="1632" b="1" dirty="0">
                <a:solidFill>
                  <a:prstClr val="black"/>
                </a:solidFill>
                <a:latin typeface="Segoe UI Light" pitchFamily="34" charset="0"/>
              </a:rPr>
              <a:t>T-SQL Query Execution</a:t>
            </a:r>
          </a:p>
        </p:txBody>
      </p:sp>
      <p:cxnSp>
        <p:nvCxnSpPr>
          <p:cNvPr id="79" name="Elbow Connector 78"/>
          <p:cNvCxnSpPr>
            <a:stCxn id="77" idx="1"/>
            <a:endCxn id="11" idx="3"/>
          </p:cNvCxnSpPr>
          <p:nvPr/>
        </p:nvCxnSpPr>
        <p:spPr>
          <a:xfrm rot="10800000" flipV="1">
            <a:off x="4363077" y="2364280"/>
            <a:ext cx="2403590" cy="1631868"/>
          </a:xfrm>
          <a:prstGeom prst="curvedConnector3">
            <a:avLst>
              <a:gd name="adj1" fmla="val 19094"/>
            </a:avLst>
          </a:prstGeom>
          <a:ln w="22225">
            <a:tailEnd type="triangle"/>
          </a:ln>
          <a:effectLst/>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77" idx="2"/>
            <a:endCxn id="18" idx="0"/>
          </p:cNvCxnSpPr>
          <p:nvPr/>
        </p:nvCxnSpPr>
        <p:spPr>
          <a:xfrm rot="5400000">
            <a:off x="8192221" y="3008966"/>
            <a:ext cx="285208" cy="1542"/>
          </a:xfrm>
          <a:prstGeom prst="bentConnector3">
            <a:avLst>
              <a:gd name="adj1" fmla="val 50000"/>
            </a:avLst>
          </a:prstGeom>
          <a:ln w="22225">
            <a:tailEnd type="triangle"/>
          </a:ln>
          <a:effectLst/>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32" idx="2"/>
            <a:endCxn id="70" idx="0"/>
          </p:cNvCxnSpPr>
          <p:nvPr/>
        </p:nvCxnSpPr>
        <p:spPr>
          <a:xfrm>
            <a:off x="5263787" y="1077118"/>
            <a:ext cx="5" cy="170951"/>
          </a:xfrm>
          <a:prstGeom prst="straightConnector1">
            <a:avLst/>
          </a:prstGeom>
          <a:ln w="22225">
            <a:headEnd type="none"/>
            <a:tailEnd type="arrow"/>
          </a:ln>
          <a:effectLst/>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4095835" y="5162337"/>
            <a:ext cx="479994" cy="459277"/>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r>
              <a:rPr lang="en-US" sz="1632" dirty="0">
                <a:solidFill>
                  <a:prstClr val="white"/>
                </a:solidFill>
                <a:latin typeface="Segoe UI Light" pitchFamily="34" charset="0"/>
              </a:rPr>
              <a:t>T1</a:t>
            </a:r>
          </a:p>
        </p:txBody>
      </p:sp>
      <p:sp>
        <p:nvSpPr>
          <p:cNvPr id="112" name="Rectangle 111"/>
          <p:cNvSpPr/>
          <p:nvPr/>
        </p:nvSpPr>
        <p:spPr>
          <a:xfrm>
            <a:off x="5930600" y="5165438"/>
            <a:ext cx="479994" cy="459277"/>
          </a:xfrm>
          <a:prstGeom prst="rect">
            <a:avLst/>
          </a:prstGeom>
          <a:solidFill>
            <a:srgbClr val="FFFF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r>
              <a:rPr lang="en-US" sz="1632" dirty="0">
                <a:solidFill>
                  <a:prstClr val="black"/>
                </a:solidFill>
                <a:latin typeface="Segoe UI Light" pitchFamily="34" charset="0"/>
              </a:rPr>
              <a:t>T3</a:t>
            </a:r>
          </a:p>
        </p:txBody>
      </p:sp>
      <p:sp>
        <p:nvSpPr>
          <p:cNvPr id="113" name="Rectangle 112"/>
          <p:cNvSpPr/>
          <p:nvPr/>
        </p:nvSpPr>
        <p:spPr>
          <a:xfrm>
            <a:off x="5001524" y="5162994"/>
            <a:ext cx="479994" cy="459277"/>
          </a:xfrm>
          <a:prstGeom prst="rect">
            <a:avLst/>
          </a:prstGeom>
          <a:solidFill>
            <a:srgbClr val="00B05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r>
              <a:rPr lang="en-US" sz="1632" dirty="0">
                <a:solidFill>
                  <a:prstClr val="white"/>
                </a:solidFill>
                <a:latin typeface="Segoe UI Light" pitchFamily="34" charset="0"/>
              </a:rPr>
              <a:t>T2</a:t>
            </a:r>
          </a:p>
        </p:txBody>
      </p:sp>
      <p:sp>
        <p:nvSpPr>
          <p:cNvPr id="114" name="Rectangle 113"/>
          <p:cNvSpPr/>
          <p:nvPr/>
        </p:nvSpPr>
        <p:spPr>
          <a:xfrm>
            <a:off x="4101158" y="5724189"/>
            <a:ext cx="479994" cy="459277"/>
          </a:xfrm>
          <a:prstGeom prst="rect">
            <a:avLst/>
          </a:prstGeom>
          <a:pattFill prst="plaid">
            <a:fgClr>
              <a:schemeClr val="accent1"/>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endParaRPr lang="en-US" sz="1632" dirty="0">
              <a:solidFill>
                <a:prstClr val="white"/>
              </a:solidFill>
              <a:latin typeface="Segoe UI Light" pitchFamily="34" charset="0"/>
            </a:endParaRPr>
          </a:p>
        </p:txBody>
      </p:sp>
      <p:sp>
        <p:nvSpPr>
          <p:cNvPr id="116" name="Rectangle 115"/>
          <p:cNvSpPr/>
          <p:nvPr/>
        </p:nvSpPr>
        <p:spPr>
          <a:xfrm>
            <a:off x="5921095" y="5736448"/>
            <a:ext cx="479994" cy="459277"/>
          </a:xfrm>
          <a:prstGeom prst="rect">
            <a:avLst/>
          </a:prstGeom>
          <a:pattFill prst="plaid">
            <a:fgClr>
              <a:srgbClr val="FFFF0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endParaRPr lang="en-US" sz="1632" dirty="0">
              <a:solidFill>
                <a:prstClr val="black"/>
              </a:solidFill>
              <a:latin typeface="Segoe UI Light" pitchFamily="34" charset="0"/>
            </a:endParaRPr>
          </a:p>
        </p:txBody>
      </p:sp>
      <p:sp>
        <p:nvSpPr>
          <p:cNvPr id="117" name="Rectangle 116"/>
          <p:cNvSpPr/>
          <p:nvPr/>
        </p:nvSpPr>
        <p:spPr>
          <a:xfrm>
            <a:off x="5006835" y="5724847"/>
            <a:ext cx="479994" cy="459277"/>
          </a:xfrm>
          <a:prstGeom prst="rect">
            <a:avLst/>
          </a:prstGeom>
          <a:pattFill prst="plaid">
            <a:fgClr>
              <a:srgbClr val="00B05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endParaRPr lang="en-US" sz="1632" dirty="0">
              <a:solidFill>
                <a:prstClr val="white"/>
              </a:solidFill>
              <a:latin typeface="Segoe UI Light" pitchFamily="34" charset="0"/>
            </a:endParaRPr>
          </a:p>
        </p:txBody>
      </p:sp>
      <p:cxnSp>
        <p:nvCxnSpPr>
          <p:cNvPr id="127" name="Elbow Connector 126"/>
          <p:cNvCxnSpPr>
            <a:stCxn id="70" idx="2"/>
            <a:endCxn id="77" idx="0"/>
          </p:cNvCxnSpPr>
          <p:nvPr/>
        </p:nvCxnSpPr>
        <p:spPr>
          <a:xfrm rot="16200000" flipH="1">
            <a:off x="6672375" y="198208"/>
            <a:ext cx="254638" cy="3071801"/>
          </a:xfrm>
          <a:prstGeom prst="bentConnector3">
            <a:avLst>
              <a:gd name="adj1" fmla="val 11888"/>
            </a:avLst>
          </a:prstGeom>
          <a:ln w="22225">
            <a:tailEnd type="triangle"/>
          </a:ln>
          <a:effectLst/>
        </p:spPr>
        <p:style>
          <a:lnRef idx="1">
            <a:schemeClr val="accent1"/>
          </a:lnRef>
          <a:fillRef idx="0">
            <a:schemeClr val="accent1"/>
          </a:fillRef>
          <a:effectRef idx="0">
            <a:schemeClr val="accent1"/>
          </a:effectRef>
          <a:fontRef idx="minor">
            <a:schemeClr val="tx1"/>
          </a:fontRef>
        </p:style>
      </p:cxnSp>
      <p:cxnSp>
        <p:nvCxnSpPr>
          <p:cNvPr id="135" name="Elbow Connector 134"/>
          <p:cNvCxnSpPr>
            <a:endCxn id="15" idx="0"/>
          </p:cNvCxnSpPr>
          <p:nvPr/>
        </p:nvCxnSpPr>
        <p:spPr>
          <a:xfrm rot="10800000" flipV="1">
            <a:off x="1479928" y="1636189"/>
            <a:ext cx="3785755" cy="398576"/>
          </a:xfrm>
          <a:prstGeom prst="bentConnector2">
            <a:avLst/>
          </a:prstGeom>
          <a:ln w="22225">
            <a:tailEnd type="triangle"/>
          </a:ln>
          <a:effectLst/>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a:xfrm>
            <a:off x="4606902" y="1767939"/>
            <a:ext cx="1319579" cy="1099194"/>
          </a:xfrm>
          <a:prstGeom prst="rect">
            <a:avLst/>
          </a:prstGeom>
          <a:solidFill>
            <a:srgbClr val="DDDDDD"/>
          </a:solidFill>
          <a:effectLst/>
        </p:spPr>
        <p:style>
          <a:lnRef idx="2">
            <a:schemeClr val="accent1">
              <a:shade val="50000"/>
            </a:schemeClr>
          </a:lnRef>
          <a:fillRef idx="1">
            <a:schemeClr val="accent1"/>
          </a:fillRef>
          <a:effectRef idx="0">
            <a:schemeClr val="accent1"/>
          </a:effectRef>
          <a:fontRef idx="minor">
            <a:schemeClr val="lt1"/>
          </a:fontRef>
        </p:style>
        <p:txBody>
          <a:bodyPr tIns="124329" rIns="124329" bIns="124329" rtlCol="0" anchor="ctr"/>
          <a:lstStyle/>
          <a:p>
            <a:pPr algn="ctr" defTabSz="621705"/>
            <a:r>
              <a:rPr lang="en-US" sz="1632" b="1" dirty="0">
                <a:solidFill>
                  <a:prstClr val="black"/>
                </a:solidFill>
                <a:latin typeface="Segoe UI Light" pitchFamily="34" charset="0"/>
              </a:rPr>
              <a:t>Parser</a:t>
            </a:r>
            <a:r>
              <a:rPr lang="en-US" sz="1632" b="1">
                <a:solidFill>
                  <a:prstClr val="black"/>
                </a:solidFill>
                <a:latin typeface="Segoe UI Light" pitchFamily="34" charset="0"/>
              </a:rPr>
              <a:t>, Catalog, </a:t>
            </a:r>
            <a:r>
              <a:rPr lang="en-US" sz="1632" b="1" dirty="0">
                <a:solidFill>
                  <a:prstClr val="black"/>
                </a:solidFill>
                <a:latin typeface="Segoe UI Light" pitchFamily="34" charset="0"/>
              </a:rPr>
              <a:t>Optimizer</a:t>
            </a:r>
          </a:p>
        </p:txBody>
      </p:sp>
      <p:sp>
        <p:nvSpPr>
          <p:cNvPr id="206" name="Rectangle 205"/>
          <p:cNvSpPr/>
          <p:nvPr/>
        </p:nvSpPr>
        <p:spPr>
          <a:xfrm>
            <a:off x="2849243" y="2052539"/>
            <a:ext cx="1486588" cy="536686"/>
          </a:xfrm>
          <a:prstGeom prst="rect">
            <a:avLst/>
          </a:prstGeom>
          <a:solidFill>
            <a:schemeClr val="accent1">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r>
              <a:rPr lang="en-US" sz="1632" b="1" dirty="0" smtClean="0">
                <a:solidFill>
                  <a:prstClr val="black"/>
                </a:solidFill>
                <a:latin typeface="Segoe UI Light" pitchFamily="34" charset="0"/>
              </a:rPr>
              <a:t>Native Compiler</a:t>
            </a:r>
            <a:endParaRPr lang="en-US" sz="1632" b="1" dirty="0">
              <a:solidFill>
                <a:prstClr val="black"/>
              </a:solidFill>
              <a:latin typeface="Segoe UI Light" pitchFamily="34" charset="0"/>
            </a:endParaRPr>
          </a:p>
        </p:txBody>
      </p:sp>
      <p:cxnSp>
        <p:nvCxnSpPr>
          <p:cNvPr id="207" name="Elbow Connector 206"/>
          <p:cNvCxnSpPr>
            <a:stCxn id="199" idx="1"/>
            <a:endCxn id="206" idx="3"/>
          </p:cNvCxnSpPr>
          <p:nvPr/>
        </p:nvCxnSpPr>
        <p:spPr>
          <a:xfrm flipH="1">
            <a:off x="4335831" y="2317537"/>
            <a:ext cx="271071" cy="3345"/>
          </a:xfrm>
          <a:prstGeom prst="straightConnector1">
            <a:avLst/>
          </a:prstGeom>
          <a:ln w="22225">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5933673" y="1946011"/>
            <a:ext cx="832994" cy="1"/>
          </a:xfrm>
          <a:prstGeom prst="straightConnector1">
            <a:avLst/>
          </a:prstGeom>
          <a:ln w="22225">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218" name="Elbow Connector 217"/>
          <p:cNvCxnSpPr>
            <a:stCxn id="206" idx="1"/>
            <a:endCxn id="15" idx="3"/>
          </p:cNvCxnSpPr>
          <p:nvPr/>
        </p:nvCxnSpPr>
        <p:spPr>
          <a:xfrm rot="10800000" flipV="1">
            <a:off x="2517932" y="2320882"/>
            <a:ext cx="331311" cy="636"/>
          </a:xfrm>
          <a:prstGeom prst="bentConnector3">
            <a:avLst>
              <a:gd name="adj1" fmla="val 50000"/>
            </a:avLst>
          </a:prstGeom>
          <a:ln w="22225">
            <a:prstDash val="sysDash"/>
            <a:tailEnd type="triangle"/>
          </a:ln>
          <a:effectLst/>
        </p:spPr>
        <p:style>
          <a:lnRef idx="1">
            <a:schemeClr val="accent1"/>
          </a:lnRef>
          <a:fillRef idx="0">
            <a:schemeClr val="accent1"/>
          </a:fillRef>
          <a:effectRef idx="0">
            <a:schemeClr val="accent1"/>
          </a:effectRef>
          <a:fontRef idx="minor">
            <a:schemeClr val="tx1"/>
          </a:fontRef>
        </p:style>
      </p:cxnSp>
      <p:sp>
        <p:nvSpPr>
          <p:cNvPr id="35" name="Rectangle 79"/>
          <p:cNvSpPr/>
          <p:nvPr/>
        </p:nvSpPr>
        <p:spPr>
          <a:xfrm>
            <a:off x="10759855" y="2570608"/>
            <a:ext cx="1381898" cy="593053"/>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r>
              <a:rPr lang="en-US" sz="1632" b="1" dirty="0" smtClean="0">
                <a:solidFill>
                  <a:prstClr val="black"/>
                </a:solidFill>
                <a:latin typeface="Segoe UI Light" pitchFamily="34" charset="0"/>
              </a:rPr>
              <a:t>In-</a:t>
            </a:r>
            <a:r>
              <a:rPr lang="en-US" sz="1632" b="1" dirty="0" err="1" smtClean="0">
                <a:solidFill>
                  <a:prstClr val="black"/>
                </a:solidFill>
                <a:latin typeface="Segoe UI Light" pitchFamily="34" charset="0"/>
              </a:rPr>
              <a:t>mem</a:t>
            </a:r>
            <a:r>
              <a:rPr lang="en-US" sz="1632" b="1" dirty="0" smtClean="0">
                <a:solidFill>
                  <a:prstClr val="black"/>
                </a:solidFill>
                <a:latin typeface="Segoe UI Light" pitchFamily="34" charset="0"/>
              </a:rPr>
              <a:t> OLTP Component</a:t>
            </a:r>
            <a:endParaRPr lang="en-US" sz="1632" b="1" dirty="0">
              <a:solidFill>
                <a:prstClr val="black"/>
              </a:solidFill>
              <a:latin typeface="Segoe UI Light" pitchFamily="34" charset="0"/>
            </a:endParaRPr>
          </a:p>
        </p:txBody>
      </p:sp>
      <p:sp>
        <p:nvSpPr>
          <p:cNvPr id="36" name="TextBox 80"/>
          <p:cNvSpPr txBox="1"/>
          <p:nvPr/>
        </p:nvSpPr>
        <p:spPr>
          <a:xfrm>
            <a:off x="10759856" y="1358822"/>
            <a:ext cx="1375531" cy="343492"/>
          </a:xfrm>
          <a:prstGeom prst="rect">
            <a:avLst/>
          </a:prstGeom>
          <a:solidFill>
            <a:schemeClr val="bg1">
              <a:lumMod val="50000"/>
              <a:lumOff val="50000"/>
            </a:schemeClr>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621705"/>
            <a:r>
              <a:rPr lang="en-US" sz="1632" b="1" dirty="0">
                <a:solidFill>
                  <a:schemeClr val="bg2"/>
                </a:solidFill>
                <a:latin typeface="Segoe UI Light" pitchFamily="34" charset="0"/>
              </a:rPr>
              <a:t>Key</a:t>
            </a:r>
          </a:p>
        </p:txBody>
      </p:sp>
      <p:sp>
        <p:nvSpPr>
          <p:cNvPr id="37" name="Rectangle 81"/>
          <p:cNvSpPr/>
          <p:nvPr/>
        </p:nvSpPr>
        <p:spPr>
          <a:xfrm>
            <a:off x="10759874" y="1791310"/>
            <a:ext cx="1375531" cy="725455"/>
          </a:xfrm>
          <a:prstGeom prst="rect">
            <a:avLst/>
          </a:prstGeom>
          <a:solidFill>
            <a:srgbClr val="DDDD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24329" rIns="124329" bIns="124329" rtlCol="0" anchor="ctr"/>
          <a:lstStyle/>
          <a:p>
            <a:pPr algn="ctr" defTabSz="621705"/>
            <a:r>
              <a:rPr lang="en-US" sz="1632" b="1" dirty="0">
                <a:solidFill>
                  <a:prstClr val="black"/>
                </a:solidFill>
                <a:latin typeface="Segoe UI Light" pitchFamily="34" charset="0"/>
              </a:rPr>
              <a:t>Existing SQL Component</a:t>
            </a:r>
          </a:p>
        </p:txBody>
      </p:sp>
      <p:sp>
        <p:nvSpPr>
          <p:cNvPr id="38" name="Rectangle 83"/>
          <p:cNvSpPr/>
          <p:nvPr/>
        </p:nvSpPr>
        <p:spPr>
          <a:xfrm>
            <a:off x="10759875" y="3220509"/>
            <a:ext cx="1385574" cy="599355"/>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05"/>
            <a:r>
              <a:rPr lang="en-US" sz="1632" b="1" dirty="0">
                <a:solidFill>
                  <a:prstClr val="black"/>
                </a:solidFill>
                <a:latin typeface="Segoe UI Light" pitchFamily="34" charset="0"/>
              </a:rPr>
              <a:t>Generated .</a:t>
            </a:r>
            <a:r>
              <a:rPr lang="en-US" sz="1632" b="1" dirty="0" err="1">
                <a:solidFill>
                  <a:prstClr val="black"/>
                </a:solidFill>
                <a:latin typeface="Segoe UI Light" pitchFamily="34" charset="0"/>
              </a:rPr>
              <a:t>dll</a:t>
            </a:r>
            <a:endParaRPr lang="en-US" sz="1632" b="1" dirty="0">
              <a:solidFill>
                <a:prstClr val="black"/>
              </a:solidFill>
              <a:latin typeface="Segoe UI Light" pitchFamily="34" charset="0"/>
            </a:endParaRPr>
          </a:p>
        </p:txBody>
      </p:sp>
      <p:sp>
        <p:nvSpPr>
          <p:cNvPr id="20" name="Oval 19"/>
          <p:cNvSpPr/>
          <p:nvPr/>
        </p:nvSpPr>
        <p:spPr bwMode="auto">
          <a:xfrm>
            <a:off x="4289072" y="2780703"/>
            <a:ext cx="1902213" cy="1244125"/>
          </a:xfrm>
          <a:prstGeom prst="ellipse">
            <a:avLst/>
          </a:prstGeom>
          <a:noFill/>
          <a:ln w="57150">
            <a:solidFill>
              <a:srgbClr val="FF0000"/>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3" name="Oval 72"/>
          <p:cNvSpPr/>
          <p:nvPr/>
        </p:nvSpPr>
        <p:spPr bwMode="auto">
          <a:xfrm>
            <a:off x="184120" y="1424244"/>
            <a:ext cx="4639912" cy="2281741"/>
          </a:xfrm>
          <a:prstGeom prst="ellipse">
            <a:avLst/>
          </a:prstGeom>
          <a:noFill/>
          <a:ln w="57150">
            <a:solidFill>
              <a:srgbClr val="FF0000"/>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5" name="Right Arrow 24"/>
          <p:cNvSpPr/>
          <p:nvPr/>
        </p:nvSpPr>
        <p:spPr bwMode="auto">
          <a:xfrm rot="10800000">
            <a:off x="4016775" y="4057499"/>
            <a:ext cx="2587736" cy="623278"/>
          </a:xfrm>
          <a:prstGeom prst="rightArrow">
            <a:avLst/>
          </a:prstGeom>
          <a:solidFill>
            <a:srgbClr val="FF0000"/>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2" name="Oval 51"/>
          <p:cNvSpPr/>
          <p:nvPr/>
        </p:nvSpPr>
        <p:spPr bwMode="auto">
          <a:xfrm>
            <a:off x="1769956" y="5098672"/>
            <a:ext cx="1369315" cy="1244125"/>
          </a:xfrm>
          <a:prstGeom prst="ellipse">
            <a:avLst/>
          </a:prstGeom>
          <a:noFill/>
          <a:ln w="57150">
            <a:solidFill>
              <a:srgbClr val="FF0000"/>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3" name="Oval 52"/>
          <p:cNvSpPr/>
          <p:nvPr/>
        </p:nvSpPr>
        <p:spPr bwMode="auto">
          <a:xfrm>
            <a:off x="4568513" y="5051356"/>
            <a:ext cx="1338200" cy="1244125"/>
          </a:xfrm>
          <a:prstGeom prst="ellipse">
            <a:avLst/>
          </a:prstGeom>
          <a:noFill/>
          <a:ln w="57150">
            <a:solidFill>
              <a:srgbClr val="FF0000"/>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ounded Rectangular Callout 5"/>
          <p:cNvSpPr/>
          <p:nvPr/>
        </p:nvSpPr>
        <p:spPr bwMode="auto">
          <a:xfrm>
            <a:off x="3833482" y="2632623"/>
            <a:ext cx="1981099" cy="811597"/>
          </a:xfrm>
          <a:prstGeom prst="wedgeRoundRectCallout">
            <a:avLst>
              <a:gd name="adj1" fmla="val -91414"/>
              <a:gd name="adj2" fmla="val 47085"/>
              <a:gd name="adj3" fmla="val 16667"/>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Non-durable table</a:t>
            </a:r>
          </a:p>
        </p:txBody>
      </p:sp>
    </p:spTree>
    <p:extLst>
      <p:ext uri="{BB962C8B-B14F-4D97-AF65-F5344CB8AC3E}">
        <p14:creationId xmlns:p14="http://schemas.microsoft.com/office/powerpoint/2010/main" val="36988389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par>
                          <p:cTn id="15" fill="hold">
                            <p:stCondLst>
                              <p:cond delay="0"/>
                            </p:stCondLst>
                            <p:childTnLst>
                              <p:par>
                                <p:cTn id="16" presetID="42" presetClass="path" presetSubtype="0" accel="50000" decel="50000" fill="hold" grpId="0" nodeType="afterEffect">
                                  <p:stCondLst>
                                    <p:cond delay="0"/>
                                  </p:stCondLst>
                                  <p:childTnLst>
                                    <p:animMotion origin="layout" path="M 4.42686E-6 2.14707E-6 L -0.49043 2.14707E-6 " pathEditMode="relative" rAng="0" ptsTypes="AA">
                                      <p:cBhvr>
                                        <p:cTn id="17" dur="2000" fill="hold"/>
                                        <p:tgtEl>
                                          <p:spTgt spid="50"/>
                                        </p:tgtEl>
                                        <p:attrNameLst>
                                          <p:attrName>ppt_x</p:attrName>
                                          <p:attrName>ppt_y</p:attrName>
                                        </p:attrNameLst>
                                      </p:cBhvr>
                                      <p:rCtr x="-24521" y="0"/>
                                    </p:animMotion>
                                  </p:childTnLst>
                                </p:cTn>
                              </p:par>
                              <p:par>
                                <p:cTn id="18" presetID="42" presetClass="path" presetSubtype="0" accel="50000" decel="50000" fill="hold" grpId="0" nodeType="withEffect">
                                  <p:stCondLst>
                                    <p:cond delay="0"/>
                                  </p:stCondLst>
                                  <p:childTnLst>
                                    <p:animMotion origin="layout" path="M 0.00038 2.14707E-6 L -0.42954 -0.00023 " pathEditMode="relative" rAng="0" ptsTypes="AA">
                                      <p:cBhvr>
                                        <p:cTn id="19" dur="2000" fill="hold"/>
                                        <p:tgtEl>
                                          <p:spTgt spid="58"/>
                                        </p:tgtEl>
                                        <p:attrNameLst>
                                          <p:attrName>ppt_x</p:attrName>
                                          <p:attrName>ppt_y</p:attrName>
                                        </p:attrNameLst>
                                      </p:cBhvr>
                                      <p:rCtr x="-21496" y="-23"/>
                                    </p:animMotion>
                                  </p:childTnLst>
                                </p:cTn>
                              </p:par>
                              <p:par>
                                <p:cTn id="20" presetID="42" presetClass="path" presetSubtype="0" accel="50000" decel="50000" fill="hold" grpId="0" nodeType="withEffect">
                                  <p:stCondLst>
                                    <p:cond delay="0"/>
                                  </p:stCondLst>
                                  <p:childTnLst>
                                    <p:animMotion origin="layout" path="M 3.83201E-6 -2.83704E-6 L -0.49094 0.00023 " pathEditMode="relative" rAng="0" ptsTypes="AA">
                                      <p:cBhvr>
                                        <p:cTn id="21" dur="2000" fill="hold"/>
                                        <p:tgtEl>
                                          <p:spTgt spid="60"/>
                                        </p:tgtEl>
                                        <p:attrNameLst>
                                          <p:attrName>ppt_x</p:attrName>
                                          <p:attrName>ppt_y</p:attrName>
                                        </p:attrNameLst>
                                      </p:cBhvr>
                                      <p:rCtr x="-24547" y="0"/>
                                    </p:animMotion>
                                  </p:childTnLst>
                                </p:cTn>
                              </p:par>
                              <p:par>
                                <p:cTn id="22" presetID="42" presetClass="path" presetSubtype="0" accel="50000" decel="50000" fill="hold" grpId="0" nodeType="withEffect">
                                  <p:stCondLst>
                                    <p:cond delay="0"/>
                                  </p:stCondLst>
                                  <p:childTnLst>
                                    <p:animMotion origin="layout" path="M -2.33597E-6 -2.83704E-6 L -0.43017 -0.00022 " pathEditMode="relative" rAng="0" ptsTypes="AA">
                                      <p:cBhvr>
                                        <p:cTn id="23" dur="2000" fill="hold"/>
                                        <p:tgtEl>
                                          <p:spTgt spid="63"/>
                                        </p:tgtEl>
                                        <p:attrNameLst>
                                          <p:attrName>ppt_x</p:attrName>
                                          <p:attrName>ppt_y</p:attrName>
                                        </p:attrNameLst>
                                      </p:cBhvr>
                                      <p:rCtr x="-21509" y="-23"/>
                                    </p:animMotion>
                                  </p:childTnLst>
                                </p:cTn>
                              </p:par>
                              <p:par>
                                <p:cTn id="24" presetID="42" presetClass="path" presetSubtype="0" accel="50000" decel="50000" fill="hold" grpId="0" nodeType="withEffect">
                                  <p:stCondLst>
                                    <p:cond delay="0"/>
                                  </p:stCondLst>
                                  <p:childTnLst>
                                    <p:animMotion origin="layout" path="M 0.08667 0.00023 L -0.55144 0.04018 " pathEditMode="relative" rAng="0" ptsTypes="AA">
                                      <p:cBhvr>
                                        <p:cTn id="25" dur="2000" fill="hold"/>
                                        <p:tgtEl>
                                          <p:spTgt spid="65"/>
                                        </p:tgtEl>
                                        <p:attrNameLst>
                                          <p:attrName>ppt_x</p:attrName>
                                          <p:attrName>ppt_y</p:attrName>
                                        </p:attrNameLst>
                                      </p:cBhvr>
                                      <p:rCtr x="-31912" y="1997"/>
                                    </p:animMotion>
                                  </p:childTnLst>
                                </p:cTn>
                              </p:par>
                              <p:par>
                                <p:cTn id="26" presetID="42" presetClass="path" presetSubtype="0" accel="50000" decel="50000" fill="hold" grpId="0" nodeType="withEffect">
                                  <p:stCondLst>
                                    <p:cond delay="0"/>
                                  </p:stCondLst>
                                  <p:childTnLst>
                                    <p:animMotion origin="layout" path="M 9.012E-7 -4.98865E-6 L -0.49068 0.03995 " pathEditMode="relative" rAng="0" ptsTypes="AA">
                                      <p:cBhvr>
                                        <p:cTn id="27" dur="2000" fill="hold"/>
                                        <p:tgtEl>
                                          <p:spTgt spid="68"/>
                                        </p:tgtEl>
                                        <p:attrNameLst>
                                          <p:attrName>ppt_x</p:attrName>
                                          <p:attrName>ppt_y</p:attrName>
                                        </p:attrNameLst>
                                      </p:cBhvr>
                                      <p:rCtr x="-24534" y="1997"/>
                                    </p:animMotion>
                                  </p:childTnLst>
                                </p:cTn>
                              </p:par>
                              <p:par>
                                <p:cTn id="28" presetID="10" presetClass="exit" presetSubtype="0" fill="hold" grpId="0" nodeType="withEffect">
                                  <p:stCondLst>
                                    <p:cond delay="0"/>
                                  </p:stCondLst>
                                  <p:childTnLst>
                                    <p:animEffect transition="out" filter="fade">
                                      <p:cBhvr>
                                        <p:cTn id="29" dur="500"/>
                                        <p:tgtEl>
                                          <p:spTgt spid="69"/>
                                        </p:tgtEl>
                                      </p:cBhvr>
                                    </p:animEffect>
                                    <p:set>
                                      <p:cBhvr>
                                        <p:cTn id="30" dur="1" fill="hold">
                                          <p:stCondLst>
                                            <p:cond delay="499"/>
                                          </p:stCondLst>
                                        </p:cTn>
                                        <p:tgtEl>
                                          <p:spTgt spid="6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74"/>
                                        </p:tgtEl>
                                      </p:cBhvr>
                                    </p:animEffect>
                                    <p:set>
                                      <p:cBhvr>
                                        <p:cTn id="33" dur="1" fill="hold">
                                          <p:stCondLst>
                                            <p:cond delay="499"/>
                                          </p:stCondLst>
                                        </p:cTn>
                                        <p:tgtEl>
                                          <p:spTgt spid="74"/>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14"/>
                                        </p:tgtEl>
                                      </p:cBhvr>
                                    </p:animEffect>
                                    <p:set>
                                      <p:cBhvr>
                                        <p:cTn id="36" dur="1" fill="hold">
                                          <p:stCondLst>
                                            <p:cond delay="499"/>
                                          </p:stCondLst>
                                        </p:cTn>
                                        <p:tgtEl>
                                          <p:spTgt spid="114"/>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17"/>
                                        </p:tgtEl>
                                      </p:cBhvr>
                                    </p:animEffect>
                                    <p:set>
                                      <p:cBhvr>
                                        <p:cTn id="39" dur="1" fill="hold">
                                          <p:stCondLst>
                                            <p:cond delay="499"/>
                                          </p:stCondLst>
                                        </p:cTn>
                                        <p:tgtEl>
                                          <p:spTgt spid="1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25"/>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500"/>
                                        <p:tgtEl>
                                          <p:spTgt spid="135"/>
                                        </p:tgtEl>
                                      </p:cBhvr>
                                    </p:animEffect>
                                  </p:childTnLst>
                                </p:cTn>
                              </p:par>
                              <p:par>
                                <p:cTn id="64" presetID="10" presetClass="entr" presetSubtype="0" fill="hold" nodeType="withEffect">
                                  <p:stCondLst>
                                    <p:cond delay="0"/>
                                  </p:stCondLst>
                                  <p:childTnLst>
                                    <p:set>
                                      <p:cBhvr>
                                        <p:cTn id="65" dur="1" fill="hold">
                                          <p:stCondLst>
                                            <p:cond delay="0"/>
                                          </p:stCondLst>
                                        </p:cTn>
                                        <p:tgtEl>
                                          <p:spTgt spid="207"/>
                                        </p:tgtEl>
                                        <p:attrNameLst>
                                          <p:attrName>style.visibility</p:attrName>
                                        </p:attrNameLst>
                                      </p:cBhvr>
                                      <p:to>
                                        <p:strVal val="visible"/>
                                      </p:to>
                                    </p:set>
                                    <p:animEffect transition="in" filter="fade">
                                      <p:cBhvr>
                                        <p:cTn id="66" dur="500"/>
                                        <p:tgtEl>
                                          <p:spTgt spid="20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06"/>
                                        </p:tgtEl>
                                        <p:attrNameLst>
                                          <p:attrName>style.visibility</p:attrName>
                                        </p:attrNameLst>
                                      </p:cBhvr>
                                      <p:to>
                                        <p:strVal val="visible"/>
                                      </p:to>
                                    </p:set>
                                    <p:animEffect transition="in" filter="fade">
                                      <p:cBhvr>
                                        <p:cTn id="69" dur="500"/>
                                        <p:tgtEl>
                                          <p:spTgt spid="206"/>
                                        </p:tgtEl>
                                      </p:cBhvr>
                                    </p:animEffect>
                                  </p:childTnLst>
                                </p:cTn>
                              </p:par>
                              <p:par>
                                <p:cTn id="70" presetID="10" presetClass="entr" presetSubtype="0" fill="hold" nodeType="withEffect">
                                  <p:stCondLst>
                                    <p:cond delay="0"/>
                                  </p:stCondLst>
                                  <p:childTnLst>
                                    <p:set>
                                      <p:cBhvr>
                                        <p:cTn id="71" dur="1" fill="hold">
                                          <p:stCondLst>
                                            <p:cond delay="0"/>
                                          </p:stCondLst>
                                        </p:cTn>
                                        <p:tgtEl>
                                          <p:spTgt spid="218"/>
                                        </p:tgtEl>
                                        <p:attrNameLst>
                                          <p:attrName>style.visibility</p:attrName>
                                        </p:attrNameLst>
                                      </p:cBhvr>
                                      <p:to>
                                        <p:strVal val="visible"/>
                                      </p:to>
                                    </p:set>
                                    <p:animEffect transition="in" filter="fade">
                                      <p:cBhvr>
                                        <p:cTn id="72" dur="500"/>
                                        <p:tgtEl>
                                          <p:spTgt spid="218"/>
                                        </p:tgtEl>
                                      </p:cBhvr>
                                    </p:animEffect>
                                  </p:childTnLst>
                                </p:cTn>
                              </p:par>
                              <p:par>
                                <p:cTn id="73" presetID="1" presetClass="exit" presetSubtype="0" fill="hold" grpId="1" nodeType="withEffect">
                                  <p:stCondLst>
                                    <p:cond delay="0"/>
                                  </p:stCondLst>
                                  <p:childTnLst>
                                    <p:set>
                                      <p:cBhvr>
                                        <p:cTn id="74" dur="1" fill="hold">
                                          <p:stCondLst>
                                            <p:cond delay="0"/>
                                          </p:stCondLst>
                                        </p:cTn>
                                        <p:tgtEl>
                                          <p:spTgt spid="20"/>
                                        </p:tgtEl>
                                        <p:attrNameLst>
                                          <p:attrName>style.visibility</p:attrName>
                                        </p:attrNameLst>
                                      </p:cBhvr>
                                      <p:to>
                                        <p:strVal val="hidden"/>
                                      </p:to>
                                    </p:set>
                                  </p:childTnLst>
                                </p:cTn>
                              </p:par>
                            </p:childTnLst>
                          </p:cTn>
                        </p:par>
                        <p:par>
                          <p:cTn id="75" fill="hold">
                            <p:stCondLst>
                              <p:cond delay="500"/>
                            </p:stCondLst>
                            <p:childTnLst>
                              <p:par>
                                <p:cTn id="76" presetID="1" presetClass="entr" presetSubtype="0" fill="hold" grpId="0" nodeType="afterEffect">
                                  <p:stCondLst>
                                    <p:cond delay="0"/>
                                  </p:stCondLst>
                                  <p:childTnLst>
                                    <p:set>
                                      <p:cBhvr>
                                        <p:cTn id="77" dur="1" fill="hold">
                                          <p:stCondLst>
                                            <p:cond delay="0"/>
                                          </p:stCondLst>
                                        </p:cTn>
                                        <p:tgtEl>
                                          <p:spTgt spid="7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73"/>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113"/>
                                        </p:tgtEl>
                                      </p:cBhvr>
                                    </p:animEffect>
                                    <p:set>
                                      <p:cBhvr>
                                        <p:cTn id="84" dur="1" fill="hold">
                                          <p:stCondLst>
                                            <p:cond delay="499"/>
                                          </p:stCondLst>
                                        </p:cTn>
                                        <p:tgtEl>
                                          <p:spTgt spid="113"/>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68"/>
                                        </p:tgtEl>
                                      </p:cBhvr>
                                    </p:animEffect>
                                    <p:set>
                                      <p:cBhvr>
                                        <p:cTn id="87" dur="1" fill="hold">
                                          <p:stCondLst>
                                            <p:cond delay="499"/>
                                          </p:stCondLst>
                                        </p:cTn>
                                        <p:tgtEl>
                                          <p:spTgt spid="68"/>
                                        </p:tgtEl>
                                        <p:attrNameLst>
                                          <p:attrName>style.visibility</p:attrName>
                                        </p:attrNameLst>
                                      </p:cBhvr>
                                      <p:to>
                                        <p:strVal val="hidden"/>
                                      </p:to>
                                    </p:set>
                                  </p:childTnLst>
                                </p:cTn>
                              </p:par>
                              <p:par>
                                <p:cTn id="88" presetID="1" presetClass="entr" presetSubtype="0" fill="hold" grpId="0" nodeType="withEffect">
                                  <p:stCondLst>
                                    <p:cond delay="0"/>
                                  </p:stCondLst>
                                  <p:childTnLst>
                                    <p:set>
                                      <p:cBhvr>
                                        <p:cTn id="89" dur="1" fill="hold">
                                          <p:stCondLst>
                                            <p:cond delay="0"/>
                                          </p:stCondLst>
                                        </p:cTn>
                                        <p:tgtEl>
                                          <p:spTgt spid="6"/>
                                        </p:tgtEl>
                                        <p:attrNameLst>
                                          <p:attrName>style.visibility</p:attrName>
                                        </p:attrNameLst>
                                      </p:cBhvr>
                                      <p:to>
                                        <p:strVal val="visible"/>
                                      </p:to>
                                    </p:set>
                                  </p:childTnLst>
                                </p:cTn>
                              </p:par>
                            </p:childTnLst>
                          </p:cTn>
                        </p:par>
                        <p:par>
                          <p:cTn id="90" fill="hold">
                            <p:stCondLst>
                              <p:cond delay="500"/>
                            </p:stCondLst>
                            <p:childTnLst>
                              <p:par>
                                <p:cTn id="91" presetID="1" presetClass="entr" presetSubtype="0"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1" grpId="0" animBg="1"/>
      <p:bldP spid="15" grpId="0" animBg="1"/>
      <p:bldP spid="3" grpId="0" animBg="1"/>
      <p:bldP spid="50" grpId="0" animBg="1"/>
      <p:bldP spid="58" grpId="0" animBg="1"/>
      <p:bldP spid="60" grpId="0" animBg="1"/>
      <p:bldP spid="63" grpId="0" animBg="1"/>
      <p:bldP spid="65" grpId="0" animBg="1"/>
      <p:bldP spid="68" grpId="0" animBg="1"/>
      <p:bldP spid="68" grpId="1" animBg="1"/>
      <p:bldP spid="69" grpId="0" animBg="1"/>
      <p:bldP spid="74" grpId="0" animBg="1"/>
      <p:bldP spid="113" grpId="0" animBg="1"/>
      <p:bldP spid="114" grpId="0" animBg="1"/>
      <p:bldP spid="117" grpId="0" animBg="1"/>
      <p:bldP spid="206" grpId="0" animBg="1"/>
      <p:bldP spid="20" grpId="0" animBg="1"/>
      <p:bldP spid="20" grpId="1" animBg="1"/>
      <p:bldP spid="73" grpId="0" animBg="1"/>
      <p:bldP spid="73" grpId="1" animBg="1"/>
      <p:bldP spid="25" grpId="0" animBg="1"/>
      <p:bldP spid="25" grpId="1" animBg="1"/>
      <p:bldP spid="52" grpId="0" animBg="1"/>
      <p:bldP spid="5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#4: </a:t>
            </a:r>
            <a:endParaRPr lang="en-US" dirty="0"/>
          </a:p>
        </p:txBody>
      </p:sp>
      <p:sp>
        <p:nvSpPr>
          <p:cNvPr id="3" name="Text Placeholder 2"/>
          <p:cNvSpPr>
            <a:spLocks noGrp="1"/>
          </p:cNvSpPr>
          <p:nvPr>
            <p:ph type="body" sz="quarter" idx="10"/>
          </p:nvPr>
        </p:nvSpPr>
        <p:spPr>
          <a:xfrm>
            <a:off x="275481" y="1213174"/>
            <a:ext cx="11885514" cy="1292662"/>
          </a:xfrm>
        </p:spPr>
        <p:txBody>
          <a:bodyPr/>
          <a:lstStyle/>
          <a:p>
            <a:r>
              <a:rPr lang="en-US" dirty="0" smtClean="0"/>
              <a:t>You </a:t>
            </a:r>
            <a:r>
              <a:rPr lang="en-US" dirty="0"/>
              <a:t>can use In-Memory OLTP in an existing SQL Server app with NO changes whatsoever</a:t>
            </a:r>
          </a:p>
        </p:txBody>
      </p:sp>
      <p:sp>
        <p:nvSpPr>
          <p:cNvPr id="4" name="TextBox 3"/>
          <p:cNvSpPr txBox="1"/>
          <p:nvPr/>
        </p:nvSpPr>
        <p:spPr>
          <a:xfrm>
            <a:off x="274320" y="2805908"/>
            <a:ext cx="2249602" cy="1043320"/>
          </a:xfrm>
          <a:prstGeom prst="rect">
            <a:avLst/>
          </a:prstGeom>
          <a:noFill/>
        </p:spPr>
        <p:txBody>
          <a:bodyPr wrap="none" lIns="182854" tIns="146283" rIns="182854" bIns="146283" rtlCol="0">
            <a:spAutoFit/>
          </a:bodyPr>
          <a:lstStyle/>
          <a:p>
            <a:pPr>
              <a:lnSpc>
                <a:spcPct val="90000"/>
              </a:lnSpc>
              <a:spcAft>
                <a:spcPts val="600"/>
              </a:spcAft>
            </a:pPr>
            <a:r>
              <a:rPr lang="en-US" sz="5400" dirty="0" smtClean="0">
                <a:gradFill>
                  <a:gsLst>
                    <a:gs pos="2917">
                      <a:schemeClr val="tx1"/>
                    </a:gs>
                    <a:gs pos="30000">
                      <a:schemeClr val="tx1"/>
                    </a:gs>
                  </a:gsLst>
                  <a:lin ang="5400000" scaled="0"/>
                </a:gradFill>
                <a:latin typeface="+mj-lt"/>
              </a:rPr>
              <a:t>Reality</a:t>
            </a:r>
            <a:endParaRPr lang="en-US" sz="5400" dirty="0">
              <a:gradFill>
                <a:gsLst>
                  <a:gs pos="2917">
                    <a:schemeClr val="tx1"/>
                  </a:gs>
                  <a:gs pos="30000">
                    <a:schemeClr val="tx1"/>
                  </a:gs>
                </a:gsLst>
                <a:lin ang="5400000" scaled="0"/>
              </a:gradFill>
              <a:latin typeface="+mj-lt"/>
            </a:endParaRPr>
          </a:p>
        </p:txBody>
      </p:sp>
      <p:sp>
        <p:nvSpPr>
          <p:cNvPr id="6" name="TextBox 5"/>
          <p:cNvSpPr txBox="1"/>
          <p:nvPr/>
        </p:nvSpPr>
        <p:spPr>
          <a:xfrm>
            <a:off x="280319" y="3954393"/>
            <a:ext cx="10247305" cy="1480106"/>
          </a:xfrm>
          <a:prstGeom prst="rect">
            <a:avLst/>
          </a:prstGeom>
          <a:noFill/>
        </p:spPr>
        <p:txBody>
          <a:bodyPr wrap="none" lIns="182854" tIns="146283" rIns="182854" bIns="146283" rtlCol="0">
            <a:spAutoFit/>
          </a:bodyPr>
          <a:lstStyle/>
          <a:p>
            <a:pPr>
              <a:lnSpc>
                <a:spcPct val="90000"/>
              </a:lnSpc>
              <a:spcAft>
                <a:spcPts val="600"/>
              </a:spcAft>
            </a:pPr>
            <a:r>
              <a:rPr lang="en-US" sz="3999" dirty="0">
                <a:gradFill>
                  <a:gsLst>
                    <a:gs pos="2917">
                      <a:schemeClr val="tx1"/>
                    </a:gs>
                    <a:gs pos="30000">
                      <a:schemeClr val="tx1"/>
                    </a:gs>
                  </a:gsLst>
                  <a:lin ang="5400000" scaled="0"/>
                </a:gradFill>
                <a:latin typeface="+mj-lt"/>
              </a:rPr>
              <a:t>There are at least some changes, at minimum </a:t>
            </a:r>
          </a:p>
          <a:p>
            <a:pPr>
              <a:lnSpc>
                <a:spcPct val="90000"/>
              </a:lnSpc>
              <a:spcAft>
                <a:spcPts val="600"/>
              </a:spcAft>
            </a:pPr>
            <a:r>
              <a:rPr lang="en-US" sz="3999" dirty="0">
                <a:gradFill>
                  <a:gsLst>
                    <a:gs pos="2917">
                      <a:schemeClr val="tx1"/>
                    </a:gs>
                    <a:gs pos="30000">
                      <a:schemeClr val="tx1"/>
                    </a:gs>
                  </a:gsLst>
                  <a:lin ang="5400000" scaled="0"/>
                </a:gradFill>
                <a:latin typeface="+mj-lt"/>
              </a:rPr>
              <a:t>changing </a:t>
            </a:r>
            <a:r>
              <a:rPr lang="en-US" sz="3999" dirty="0" smtClean="0">
                <a:gradFill>
                  <a:gsLst>
                    <a:gs pos="2917">
                      <a:schemeClr val="tx1"/>
                    </a:gs>
                    <a:gs pos="30000">
                      <a:schemeClr val="tx1"/>
                    </a:gs>
                  </a:gsLst>
                  <a:lin ang="5400000" scaled="0"/>
                </a:gradFill>
                <a:latin typeface="+mj-lt"/>
              </a:rPr>
              <a:t>some of the schema</a:t>
            </a:r>
            <a:endParaRPr lang="en-US" sz="3999" dirty="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3396709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Code Changes for the Demo (I)</a:t>
            </a:r>
            <a:endParaRPr lang="en-US" dirty="0"/>
          </a:p>
        </p:txBody>
      </p:sp>
      <p:pic>
        <p:nvPicPr>
          <p:cNvPr id="5" name="Picture 4"/>
          <p:cNvPicPr>
            <a:picLocks noChangeAspect="1"/>
          </p:cNvPicPr>
          <p:nvPr/>
        </p:nvPicPr>
        <p:blipFill>
          <a:blip r:embed="rId2"/>
          <a:stretch>
            <a:fillRect/>
          </a:stretch>
        </p:blipFill>
        <p:spPr>
          <a:xfrm>
            <a:off x="3202212" y="1316072"/>
            <a:ext cx="6033779" cy="5567328"/>
          </a:xfrm>
          <a:prstGeom prst="rect">
            <a:avLst/>
          </a:prstGeom>
        </p:spPr>
      </p:pic>
    </p:spTree>
    <p:extLst>
      <p:ext uri="{BB962C8B-B14F-4D97-AF65-F5344CB8AC3E}">
        <p14:creationId xmlns:p14="http://schemas.microsoft.com/office/powerpoint/2010/main" val="54047862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Code Changes for the Demo (I)</a:t>
            </a:r>
            <a:endParaRPr lang="en-US" dirty="0"/>
          </a:p>
        </p:txBody>
      </p:sp>
      <p:pic>
        <p:nvPicPr>
          <p:cNvPr id="5" name="Picture 4"/>
          <p:cNvPicPr>
            <a:picLocks noChangeAspect="1"/>
          </p:cNvPicPr>
          <p:nvPr/>
        </p:nvPicPr>
        <p:blipFill>
          <a:blip r:embed="rId2"/>
          <a:stretch>
            <a:fillRect/>
          </a:stretch>
        </p:blipFill>
        <p:spPr>
          <a:xfrm>
            <a:off x="524422" y="1214472"/>
            <a:ext cx="11389360" cy="5667818"/>
          </a:xfrm>
          <a:prstGeom prst="rect">
            <a:avLst/>
          </a:prstGeom>
        </p:spPr>
      </p:pic>
    </p:spTree>
    <p:extLst>
      <p:ext uri="{BB962C8B-B14F-4D97-AF65-F5344CB8AC3E}">
        <p14:creationId xmlns:p14="http://schemas.microsoft.com/office/powerpoint/2010/main" val="230194779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Changes for the Demo (II)</a:t>
            </a:r>
            <a:endParaRPr lang="en-US" dirty="0"/>
          </a:p>
        </p:txBody>
      </p:sp>
      <p:pic>
        <p:nvPicPr>
          <p:cNvPr id="4" name="Picture 3"/>
          <p:cNvPicPr>
            <a:picLocks noChangeAspect="1"/>
          </p:cNvPicPr>
          <p:nvPr/>
        </p:nvPicPr>
        <p:blipFill>
          <a:blip r:embed="rId2"/>
          <a:stretch>
            <a:fillRect/>
          </a:stretch>
        </p:blipFill>
        <p:spPr>
          <a:xfrm>
            <a:off x="3058411" y="1214472"/>
            <a:ext cx="6321382" cy="5643528"/>
          </a:xfrm>
          <a:prstGeom prst="rect">
            <a:avLst/>
          </a:prstGeom>
        </p:spPr>
      </p:pic>
    </p:spTree>
    <p:extLst>
      <p:ext uri="{BB962C8B-B14F-4D97-AF65-F5344CB8AC3E}">
        <p14:creationId xmlns:p14="http://schemas.microsoft.com/office/powerpoint/2010/main" val="378075283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Changes for the Demo (II)</a:t>
            </a:r>
            <a:endParaRPr lang="en-US" dirty="0"/>
          </a:p>
        </p:txBody>
      </p:sp>
      <p:pic>
        <p:nvPicPr>
          <p:cNvPr id="4" name="Picture 3"/>
          <p:cNvPicPr>
            <a:picLocks noChangeAspect="1"/>
          </p:cNvPicPr>
          <p:nvPr/>
        </p:nvPicPr>
        <p:blipFill>
          <a:blip r:embed="rId2"/>
          <a:stretch>
            <a:fillRect/>
          </a:stretch>
        </p:blipFill>
        <p:spPr>
          <a:xfrm>
            <a:off x="448857" y="1224280"/>
            <a:ext cx="11540490" cy="5770245"/>
          </a:xfrm>
          <a:prstGeom prst="rect">
            <a:avLst/>
          </a:prstGeom>
        </p:spPr>
      </p:pic>
    </p:spTree>
    <p:extLst>
      <p:ext uri="{BB962C8B-B14F-4D97-AF65-F5344CB8AC3E}">
        <p14:creationId xmlns:p14="http://schemas.microsoft.com/office/powerpoint/2010/main" val="258980401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#5: </a:t>
            </a:r>
            <a:endParaRPr lang="en-US" dirty="0"/>
          </a:p>
        </p:txBody>
      </p:sp>
      <p:sp>
        <p:nvSpPr>
          <p:cNvPr id="3" name="Text Placeholder 2"/>
          <p:cNvSpPr>
            <a:spLocks noGrp="1"/>
          </p:cNvSpPr>
          <p:nvPr>
            <p:ph type="body" sz="quarter" idx="10"/>
          </p:nvPr>
        </p:nvSpPr>
        <p:spPr>
          <a:xfrm>
            <a:off x="275481" y="1213174"/>
            <a:ext cx="11885514" cy="1292662"/>
          </a:xfrm>
        </p:spPr>
        <p:txBody>
          <a:bodyPr/>
          <a:lstStyle/>
          <a:p>
            <a:r>
              <a:rPr lang="en-US" dirty="0" smtClean="0"/>
              <a:t>Since </a:t>
            </a:r>
            <a:r>
              <a:rPr lang="en-US" dirty="0"/>
              <a:t>tables are in memory, the data is not Durable or Highly Available – I will lose it after server crash</a:t>
            </a:r>
          </a:p>
        </p:txBody>
      </p:sp>
      <p:sp>
        <p:nvSpPr>
          <p:cNvPr id="4" name="TextBox 3"/>
          <p:cNvSpPr txBox="1"/>
          <p:nvPr/>
        </p:nvSpPr>
        <p:spPr>
          <a:xfrm>
            <a:off x="274320" y="3085309"/>
            <a:ext cx="2249602" cy="1043320"/>
          </a:xfrm>
          <a:prstGeom prst="rect">
            <a:avLst/>
          </a:prstGeom>
          <a:noFill/>
        </p:spPr>
        <p:txBody>
          <a:bodyPr wrap="none" lIns="182854" tIns="146283" rIns="182854" bIns="146283" rtlCol="0">
            <a:spAutoFit/>
          </a:bodyPr>
          <a:lstStyle/>
          <a:p>
            <a:pPr>
              <a:lnSpc>
                <a:spcPct val="90000"/>
              </a:lnSpc>
              <a:spcAft>
                <a:spcPts val="600"/>
              </a:spcAft>
            </a:pPr>
            <a:r>
              <a:rPr lang="en-US" sz="5400" dirty="0" smtClean="0">
                <a:gradFill>
                  <a:gsLst>
                    <a:gs pos="2917">
                      <a:schemeClr val="tx1"/>
                    </a:gs>
                    <a:gs pos="30000">
                      <a:schemeClr val="tx1"/>
                    </a:gs>
                  </a:gsLst>
                  <a:lin ang="5400000" scaled="0"/>
                </a:gradFill>
                <a:latin typeface="+mj-lt"/>
              </a:rPr>
              <a:t>Reality</a:t>
            </a:r>
            <a:endParaRPr lang="en-US" sz="5400" dirty="0">
              <a:gradFill>
                <a:gsLst>
                  <a:gs pos="2917">
                    <a:schemeClr val="tx1"/>
                  </a:gs>
                  <a:gs pos="30000">
                    <a:schemeClr val="tx1"/>
                  </a:gs>
                </a:gsLst>
                <a:lin ang="5400000" scaled="0"/>
              </a:gradFill>
              <a:latin typeface="+mj-lt"/>
            </a:endParaRPr>
          </a:p>
        </p:txBody>
      </p:sp>
      <p:sp>
        <p:nvSpPr>
          <p:cNvPr id="6" name="TextBox 5"/>
          <p:cNvSpPr txBox="1"/>
          <p:nvPr/>
        </p:nvSpPr>
        <p:spPr>
          <a:xfrm>
            <a:off x="280318" y="3954393"/>
            <a:ext cx="11545922" cy="2587846"/>
          </a:xfrm>
          <a:prstGeom prst="rect">
            <a:avLst/>
          </a:prstGeom>
          <a:noFill/>
        </p:spPr>
        <p:txBody>
          <a:bodyPr wrap="square" lIns="182854" tIns="146283" rIns="182854" bIns="146283" rtlCol="0">
            <a:spAutoFit/>
          </a:bodyPr>
          <a:lstStyle/>
          <a:p>
            <a:pPr>
              <a:lnSpc>
                <a:spcPct val="90000"/>
              </a:lnSpc>
              <a:spcAft>
                <a:spcPts val="600"/>
              </a:spcAft>
            </a:pPr>
            <a:r>
              <a:rPr lang="en-US" sz="3999" dirty="0" smtClean="0">
                <a:gradFill>
                  <a:gsLst>
                    <a:gs pos="2917">
                      <a:schemeClr val="tx1"/>
                    </a:gs>
                    <a:gs pos="30000">
                      <a:schemeClr val="tx1"/>
                    </a:gs>
                  </a:gsLst>
                  <a:lin ang="5400000" scaled="0"/>
                </a:gradFill>
                <a:latin typeface="+mj-lt"/>
              </a:rPr>
              <a:t>In-Memory OLTP is </a:t>
            </a:r>
            <a:r>
              <a:rPr lang="en-US" sz="3999" dirty="0">
                <a:gradFill>
                  <a:gsLst>
                    <a:gs pos="2917">
                      <a:schemeClr val="tx1"/>
                    </a:gs>
                    <a:gs pos="30000">
                      <a:schemeClr val="tx1"/>
                    </a:gs>
                  </a:gsLst>
                  <a:lin ang="5400000" scaled="0"/>
                </a:gradFill>
                <a:latin typeface="+mj-lt"/>
              </a:rPr>
              <a:t>fully </a:t>
            </a:r>
            <a:r>
              <a:rPr lang="en-US" sz="3999" dirty="0" smtClean="0">
                <a:gradFill>
                  <a:gsLst>
                    <a:gs pos="2917">
                      <a:schemeClr val="tx1"/>
                    </a:gs>
                    <a:gs pos="30000">
                      <a:schemeClr val="tx1"/>
                    </a:gs>
                  </a:gsLst>
                  <a:lin ang="5400000" scaled="0"/>
                </a:gradFill>
                <a:latin typeface="+mj-lt"/>
              </a:rPr>
              <a:t>durable, and </a:t>
            </a:r>
            <a:r>
              <a:rPr lang="en-US" sz="3999" dirty="0">
                <a:gradFill>
                  <a:gsLst>
                    <a:gs pos="2917">
                      <a:schemeClr val="tx1"/>
                    </a:gs>
                    <a:gs pos="30000">
                      <a:schemeClr val="tx1"/>
                    </a:gs>
                  </a:gsLst>
                  <a:lin ang="5400000" scaled="0"/>
                </a:gradFill>
                <a:latin typeface="+mj-lt"/>
              </a:rPr>
              <a:t>includes several HA features, including </a:t>
            </a:r>
            <a:r>
              <a:rPr lang="en-US" sz="3999" dirty="0" err="1" smtClean="0">
                <a:gradFill>
                  <a:gsLst>
                    <a:gs pos="2917">
                      <a:schemeClr val="tx1"/>
                    </a:gs>
                    <a:gs pos="30000">
                      <a:schemeClr val="tx1"/>
                    </a:gs>
                  </a:gsLst>
                  <a:lin ang="5400000" scaled="0"/>
                </a:gradFill>
                <a:latin typeface="+mj-lt"/>
              </a:rPr>
              <a:t>AlwaysOn</a:t>
            </a:r>
            <a:endParaRPr lang="en-US" sz="3999" dirty="0" smtClean="0">
              <a:gradFill>
                <a:gsLst>
                  <a:gs pos="2917">
                    <a:schemeClr val="tx1"/>
                  </a:gs>
                  <a:gs pos="30000">
                    <a:schemeClr val="tx1"/>
                  </a:gs>
                </a:gsLst>
                <a:lin ang="5400000" scaled="0"/>
              </a:gradFill>
              <a:latin typeface="+mj-lt"/>
            </a:endParaRPr>
          </a:p>
          <a:p>
            <a:pPr>
              <a:lnSpc>
                <a:spcPct val="90000"/>
              </a:lnSpc>
              <a:spcAft>
                <a:spcPts val="600"/>
              </a:spcAft>
            </a:pPr>
            <a:r>
              <a:rPr lang="en-US" sz="3999" dirty="0" smtClean="0">
                <a:gradFill>
                  <a:gsLst>
                    <a:gs pos="2917">
                      <a:schemeClr val="tx1"/>
                    </a:gs>
                    <a:gs pos="30000">
                      <a:schemeClr val="tx1"/>
                    </a:gs>
                  </a:gsLst>
                  <a:lin ang="5400000" scaled="0"/>
                </a:gradFill>
                <a:latin typeface="+mj-lt"/>
              </a:rPr>
              <a:t>Data is persisted on disk, and will survive server crash</a:t>
            </a:r>
            <a:endParaRPr lang="en-US" sz="3999" dirty="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3616746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owchart: Magnetic Disk 43"/>
          <p:cNvSpPr/>
          <p:nvPr/>
        </p:nvSpPr>
        <p:spPr>
          <a:xfrm>
            <a:off x="3153391" y="5517750"/>
            <a:ext cx="2161063" cy="1155488"/>
          </a:xfrm>
          <a:prstGeom prst="flowChartMagneticDisk">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tIns="124329" bIns="497318" rtlCol="0" anchor="ctr"/>
          <a:lstStyle/>
          <a:p>
            <a:pPr algn="ctr"/>
            <a:endParaRPr lang="en-US" sz="1632" dirty="0">
              <a:solidFill>
                <a:schemeClr val="tx1"/>
              </a:solidFill>
              <a:latin typeface="Segoe UI Light" pitchFamily="34" charset="0"/>
            </a:endParaRPr>
          </a:p>
          <a:p>
            <a:pPr algn="ctr"/>
            <a:endParaRPr lang="en-US" sz="1632" dirty="0">
              <a:solidFill>
                <a:schemeClr val="tx1"/>
              </a:solidFill>
              <a:latin typeface="Segoe UI Light" pitchFamily="34" charset="0"/>
            </a:endParaRPr>
          </a:p>
          <a:p>
            <a:pPr algn="ctr"/>
            <a:endParaRPr lang="en-US" sz="1632" dirty="0">
              <a:solidFill>
                <a:schemeClr val="tx1"/>
              </a:solidFill>
              <a:latin typeface="Segoe UI Light" pitchFamily="34" charset="0"/>
            </a:endParaRPr>
          </a:p>
          <a:p>
            <a:pPr algn="ctr"/>
            <a:r>
              <a:rPr lang="en-US" sz="1632" b="1" dirty="0">
                <a:solidFill>
                  <a:schemeClr val="tx1"/>
                </a:solidFill>
                <a:latin typeface="Segoe UI Light" pitchFamily="34" charset="0"/>
              </a:rPr>
              <a:t>Memory-optimized Table </a:t>
            </a:r>
            <a:r>
              <a:rPr lang="en-US" sz="1632" b="1" dirty="0" err="1">
                <a:solidFill>
                  <a:schemeClr val="tx1"/>
                </a:solidFill>
                <a:latin typeface="Segoe UI Light" pitchFamily="34" charset="0"/>
              </a:rPr>
              <a:t>Filegroup</a:t>
            </a:r>
            <a:endParaRPr lang="en-US" sz="1632" dirty="0">
              <a:solidFill>
                <a:schemeClr val="tx1"/>
              </a:solidFill>
              <a:latin typeface="Segoe UI Light" pitchFamily="34" charset="0"/>
            </a:endParaRPr>
          </a:p>
        </p:txBody>
      </p:sp>
      <p:sp>
        <p:nvSpPr>
          <p:cNvPr id="5" name="Flowchart: Magnetic Disk 4"/>
          <p:cNvSpPr/>
          <p:nvPr/>
        </p:nvSpPr>
        <p:spPr>
          <a:xfrm>
            <a:off x="8521955" y="5516862"/>
            <a:ext cx="2161063" cy="1154188"/>
          </a:xfrm>
          <a:prstGeom prst="flowChartMagneticDisk">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124329" bIns="497318" rtlCol="0" anchor="ctr"/>
          <a:lstStyle/>
          <a:p>
            <a:pPr algn="ctr"/>
            <a:endParaRPr lang="en-US" sz="1632" dirty="0">
              <a:solidFill>
                <a:prstClr val="black"/>
              </a:solidFill>
              <a:latin typeface="Segoe UI Light" pitchFamily="34" charset="0"/>
            </a:endParaRPr>
          </a:p>
          <a:p>
            <a:pPr algn="ctr"/>
            <a:endParaRPr lang="en-US" sz="1632" dirty="0">
              <a:solidFill>
                <a:prstClr val="black"/>
              </a:solidFill>
              <a:latin typeface="Segoe UI Light" pitchFamily="34" charset="0"/>
            </a:endParaRPr>
          </a:p>
          <a:p>
            <a:pPr algn="ctr"/>
            <a:endParaRPr lang="en-US" sz="1632" dirty="0">
              <a:solidFill>
                <a:prstClr val="black"/>
              </a:solidFill>
              <a:latin typeface="Segoe UI Light" pitchFamily="34" charset="0"/>
            </a:endParaRPr>
          </a:p>
          <a:p>
            <a:pPr algn="ctr"/>
            <a:r>
              <a:rPr lang="en-US" sz="1632" b="1" dirty="0">
                <a:solidFill>
                  <a:prstClr val="black"/>
                </a:solidFill>
                <a:latin typeface="Segoe UI Light" pitchFamily="34" charset="0"/>
              </a:rPr>
              <a:t>Data </a:t>
            </a:r>
            <a:r>
              <a:rPr lang="en-US" sz="1632" b="1" dirty="0" err="1">
                <a:solidFill>
                  <a:prstClr val="black"/>
                </a:solidFill>
                <a:latin typeface="Segoe UI Light" pitchFamily="34" charset="0"/>
              </a:rPr>
              <a:t>Filegroup</a:t>
            </a:r>
            <a:endParaRPr lang="en-US" sz="1632" dirty="0">
              <a:solidFill>
                <a:prstClr val="black"/>
              </a:solidFill>
              <a:latin typeface="Segoe UI Light" pitchFamily="34" charset="0"/>
            </a:endParaRPr>
          </a:p>
        </p:txBody>
      </p:sp>
      <p:sp>
        <p:nvSpPr>
          <p:cNvPr id="4" name="Rectangle 3"/>
          <p:cNvSpPr/>
          <p:nvPr/>
        </p:nvSpPr>
        <p:spPr>
          <a:xfrm>
            <a:off x="3167582" y="1322008"/>
            <a:ext cx="7515434" cy="4025298"/>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tIns="124329" rIns="124329" bIns="248659" rtlCol="0" anchor="b" anchorCtr="0"/>
          <a:lstStyle/>
          <a:p>
            <a:pPr algn="ctr"/>
            <a:r>
              <a:rPr lang="en-US" sz="1632" dirty="0">
                <a:solidFill>
                  <a:prstClr val="black"/>
                </a:solidFill>
                <a:latin typeface="Segoe UI Light" pitchFamily="34" charset="0"/>
              </a:rPr>
              <a:t>SQL Server.exe</a:t>
            </a:r>
          </a:p>
        </p:txBody>
      </p:sp>
      <p:sp>
        <p:nvSpPr>
          <p:cNvPr id="11" name="Rectangle 10"/>
          <p:cNvSpPr/>
          <p:nvPr/>
        </p:nvSpPr>
        <p:spPr>
          <a:xfrm>
            <a:off x="3431849" y="3891301"/>
            <a:ext cx="2703199" cy="115601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124329" tIns="124329" rIns="124329" bIns="124329" rtlCol="0" anchor="ctr" anchorCtr="0"/>
          <a:lstStyle/>
          <a:p>
            <a:pPr algn="ctr"/>
            <a:r>
              <a:rPr lang="en-US" sz="1632" b="1" dirty="0" smtClean="0">
                <a:solidFill>
                  <a:schemeClr val="tx1"/>
                </a:solidFill>
                <a:latin typeface="Segoe UI Light" pitchFamily="34" charset="0"/>
              </a:rPr>
              <a:t>Engine </a:t>
            </a:r>
            <a:r>
              <a:rPr lang="en-US" sz="1632" b="1" dirty="0">
                <a:solidFill>
                  <a:schemeClr val="tx1"/>
                </a:solidFill>
                <a:latin typeface="Segoe UI Light" pitchFamily="34" charset="0"/>
              </a:rPr>
              <a:t>for </a:t>
            </a:r>
            <a:r>
              <a:rPr lang="en-US" sz="1632" b="1" dirty="0" err="1">
                <a:solidFill>
                  <a:schemeClr val="tx1"/>
                </a:solidFill>
                <a:latin typeface="Segoe UI Light" pitchFamily="34" charset="0"/>
              </a:rPr>
              <a:t>Memory_optimized</a:t>
            </a:r>
            <a:r>
              <a:rPr lang="en-US" sz="1632" b="1" dirty="0">
                <a:solidFill>
                  <a:schemeClr val="tx1"/>
                </a:solidFill>
                <a:latin typeface="Segoe UI Light" pitchFamily="34" charset="0"/>
              </a:rPr>
              <a:t> Tables &amp; Indexes</a:t>
            </a:r>
          </a:p>
        </p:txBody>
      </p:sp>
      <p:sp>
        <p:nvSpPr>
          <p:cNvPr id="70" name="Rectangle 69"/>
          <p:cNvSpPr/>
          <p:nvPr/>
        </p:nvSpPr>
        <p:spPr>
          <a:xfrm>
            <a:off x="3166035" y="1274916"/>
            <a:ext cx="7516983" cy="434055"/>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124329" rIns="124329" bIns="124329" rtlCol="0" anchor="ctr"/>
          <a:lstStyle/>
          <a:p>
            <a:pPr algn="ctr"/>
            <a:r>
              <a:rPr lang="en-US" sz="1632" b="1" dirty="0">
                <a:solidFill>
                  <a:schemeClr val="bg2"/>
                </a:solidFill>
                <a:latin typeface="Segoe UI Light" pitchFamily="34" charset="0"/>
              </a:rPr>
              <a:t>TDS Handler and Session Management</a:t>
            </a:r>
          </a:p>
        </p:txBody>
      </p:sp>
      <p:sp>
        <p:nvSpPr>
          <p:cNvPr id="2" name="Title 1"/>
          <p:cNvSpPr>
            <a:spLocks noGrp="1"/>
          </p:cNvSpPr>
          <p:nvPr>
            <p:ph type="title"/>
          </p:nvPr>
        </p:nvSpPr>
        <p:spPr>
          <a:xfrm>
            <a:off x="272274" y="70736"/>
            <a:ext cx="11889564" cy="917575"/>
          </a:xfrm>
          <a:prstGeom prst="rect">
            <a:avLst/>
          </a:prstGeom>
        </p:spPr>
        <p:txBody>
          <a:bodyPr>
            <a:normAutofit fontScale="90000"/>
          </a:bodyPr>
          <a:lstStyle/>
          <a:p>
            <a:r>
              <a:rPr lang="en-US" dirty="0" smtClean="0"/>
              <a:t>Performance Gains</a:t>
            </a:r>
            <a:endParaRPr lang="en-US" dirty="0"/>
          </a:p>
        </p:txBody>
      </p:sp>
      <p:sp>
        <p:nvSpPr>
          <p:cNvPr id="15" name="Rectangle 14"/>
          <p:cNvSpPr/>
          <p:nvPr/>
        </p:nvSpPr>
        <p:spPr>
          <a:xfrm>
            <a:off x="3589819" y="2802642"/>
            <a:ext cx="1724635" cy="79202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b="1" dirty="0">
                <a:solidFill>
                  <a:schemeClr val="tx1"/>
                </a:solidFill>
                <a:latin typeface="Segoe UI Light" pitchFamily="34" charset="0"/>
              </a:rPr>
              <a:t>Natively Compiled SPs and Schema</a:t>
            </a:r>
          </a:p>
        </p:txBody>
      </p:sp>
      <p:sp>
        <p:nvSpPr>
          <p:cNvPr id="18" name="Rectangle 17"/>
          <p:cNvSpPr/>
          <p:nvPr/>
        </p:nvSpPr>
        <p:spPr>
          <a:xfrm>
            <a:off x="7871899" y="3863165"/>
            <a:ext cx="2697545" cy="1114787"/>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lIns="124329" tIns="124329" rIns="124329" bIns="124329" rtlCol="0" anchor="ctr" anchorCtr="0"/>
          <a:lstStyle/>
          <a:p>
            <a:pPr algn="ctr"/>
            <a:endParaRPr lang="en-US" sz="1632" dirty="0">
              <a:solidFill>
                <a:prstClr val="white"/>
              </a:solidFill>
              <a:latin typeface="Segoe UI Light" pitchFamily="34" charset="0"/>
            </a:endParaRPr>
          </a:p>
          <a:p>
            <a:pPr algn="ctr"/>
            <a:r>
              <a:rPr lang="en-US" sz="1632" b="1" dirty="0">
                <a:solidFill>
                  <a:prstClr val="black"/>
                </a:solidFill>
                <a:latin typeface="Segoe UI Light" pitchFamily="34" charset="0"/>
              </a:rPr>
              <a:t>Buffer Pool for Tables &amp; Indexes</a:t>
            </a:r>
            <a:endParaRPr lang="en-US" sz="1632" dirty="0">
              <a:solidFill>
                <a:prstClr val="black"/>
              </a:solidFill>
              <a:latin typeface="Segoe UI Light" pitchFamily="34" charset="0"/>
            </a:endParaRPr>
          </a:p>
        </p:txBody>
      </p:sp>
      <p:sp>
        <p:nvSpPr>
          <p:cNvPr id="32" name="Rectangle 31"/>
          <p:cNvSpPr/>
          <p:nvPr/>
        </p:nvSpPr>
        <p:spPr>
          <a:xfrm>
            <a:off x="4256171" y="814287"/>
            <a:ext cx="5341887" cy="32263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b="1" dirty="0">
                <a:solidFill>
                  <a:prstClr val="white"/>
                </a:solidFill>
                <a:latin typeface="Segoe UI Light" pitchFamily="34" charset="0"/>
              </a:rPr>
              <a:t>Client App</a:t>
            </a:r>
          </a:p>
        </p:txBody>
      </p:sp>
      <p:sp>
        <p:nvSpPr>
          <p:cNvPr id="41" name="Flowchart: Magnetic Disk 40"/>
          <p:cNvSpPr/>
          <p:nvPr/>
        </p:nvSpPr>
        <p:spPr>
          <a:xfrm>
            <a:off x="5624947" y="5516862"/>
            <a:ext cx="2020910" cy="1154188"/>
          </a:xfrm>
          <a:prstGeom prst="flowChartMagneticDisk">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124329" bIns="497318" rtlCol="0" anchor="ctr"/>
          <a:lstStyle/>
          <a:p>
            <a:pPr algn="ctr"/>
            <a:endParaRPr lang="en-US" sz="1632" dirty="0">
              <a:solidFill>
                <a:prstClr val="black"/>
              </a:solidFill>
              <a:latin typeface="Segoe UI Light" pitchFamily="34" charset="0"/>
            </a:endParaRPr>
          </a:p>
          <a:p>
            <a:pPr algn="ctr"/>
            <a:endParaRPr lang="en-US" sz="1632" dirty="0">
              <a:solidFill>
                <a:prstClr val="black"/>
              </a:solidFill>
              <a:latin typeface="Segoe UI Light" pitchFamily="34" charset="0"/>
            </a:endParaRPr>
          </a:p>
          <a:p>
            <a:pPr algn="ctr"/>
            <a:endParaRPr lang="en-US" sz="1632" dirty="0">
              <a:solidFill>
                <a:prstClr val="black"/>
              </a:solidFill>
              <a:latin typeface="Segoe UI Light" pitchFamily="34" charset="0"/>
            </a:endParaRPr>
          </a:p>
          <a:p>
            <a:pPr algn="ctr"/>
            <a:r>
              <a:rPr lang="en-US" sz="1632" b="1" dirty="0">
                <a:solidFill>
                  <a:prstClr val="black"/>
                </a:solidFill>
                <a:latin typeface="Segoe UI Light" pitchFamily="34" charset="0"/>
              </a:rPr>
              <a:t>Transaction Log</a:t>
            </a:r>
            <a:endParaRPr lang="en-US" sz="1632" dirty="0">
              <a:solidFill>
                <a:prstClr val="black"/>
              </a:solidFill>
              <a:latin typeface="Segoe UI Light" pitchFamily="34" charset="0"/>
            </a:endParaRPr>
          </a:p>
        </p:txBody>
      </p:sp>
      <p:sp>
        <p:nvSpPr>
          <p:cNvPr id="3" name="TextBox 2"/>
          <p:cNvSpPr txBox="1"/>
          <p:nvPr/>
        </p:nvSpPr>
        <p:spPr>
          <a:xfrm>
            <a:off x="6556379" y="3743000"/>
            <a:ext cx="991240" cy="594650"/>
          </a:xfrm>
          <a:prstGeom prst="rect">
            <a:avLst/>
          </a:prstGeom>
          <a:solidFill>
            <a:schemeClr val="accent1">
              <a:alpha val="77000"/>
            </a:schemeClr>
          </a:solidFill>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1632" dirty="0">
                <a:solidFill>
                  <a:schemeClr val="bg1"/>
                </a:solidFill>
                <a:latin typeface="Segoe UI Light" pitchFamily="34" charset="0"/>
              </a:rPr>
              <a:t>Query </a:t>
            </a:r>
            <a:r>
              <a:rPr lang="en-US" sz="1632" dirty="0" err="1">
                <a:solidFill>
                  <a:schemeClr val="bg1"/>
                </a:solidFill>
                <a:latin typeface="Segoe UI Light" pitchFamily="34" charset="0"/>
              </a:rPr>
              <a:t>Interop</a:t>
            </a:r>
            <a:endParaRPr lang="en-US" sz="1632" dirty="0">
              <a:solidFill>
                <a:schemeClr val="bg1"/>
              </a:solidFill>
              <a:latin typeface="Segoe UI Light" pitchFamily="34" charset="0"/>
            </a:endParaRPr>
          </a:p>
        </p:txBody>
      </p:sp>
      <p:sp>
        <p:nvSpPr>
          <p:cNvPr id="77" name="Rectangle 76"/>
          <p:cNvSpPr/>
          <p:nvPr/>
        </p:nvSpPr>
        <p:spPr>
          <a:xfrm>
            <a:off x="7874992" y="2087929"/>
            <a:ext cx="2697545" cy="977064"/>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124329" rIns="124329" bIns="124329" rtlCol="0" anchor="ctr"/>
          <a:lstStyle/>
          <a:p>
            <a:pPr algn="ctr"/>
            <a:r>
              <a:rPr lang="en-US" sz="1632" b="1" dirty="0" smtClean="0">
                <a:solidFill>
                  <a:schemeClr val="bg2"/>
                </a:solidFill>
                <a:latin typeface="Segoe UI Light" pitchFamily="34" charset="0"/>
              </a:rPr>
              <a:t>T-SQL Query Execution</a:t>
            </a:r>
            <a:endParaRPr lang="en-US" sz="1632" b="1" dirty="0">
              <a:solidFill>
                <a:schemeClr val="bg2"/>
              </a:solidFill>
              <a:latin typeface="Segoe UI Light" pitchFamily="34" charset="0"/>
            </a:endParaRPr>
          </a:p>
        </p:txBody>
      </p:sp>
      <p:cxnSp>
        <p:nvCxnSpPr>
          <p:cNvPr id="79" name="Elbow Connector 78"/>
          <p:cNvCxnSpPr>
            <a:stCxn id="77" idx="1"/>
            <a:endCxn id="11" idx="3"/>
          </p:cNvCxnSpPr>
          <p:nvPr/>
        </p:nvCxnSpPr>
        <p:spPr>
          <a:xfrm rot="10800000" flipV="1">
            <a:off x="6135048" y="2576461"/>
            <a:ext cx="1739944" cy="1892846"/>
          </a:xfrm>
          <a:prstGeom prst="bentConnector3">
            <a:avLst>
              <a:gd name="adj1" fmla="val 8564"/>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77" idx="2"/>
            <a:endCxn id="18" idx="0"/>
          </p:cNvCxnSpPr>
          <p:nvPr/>
        </p:nvCxnSpPr>
        <p:spPr>
          <a:xfrm rot="5400000">
            <a:off x="8823133" y="3462533"/>
            <a:ext cx="798172" cy="3093"/>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32" idx="2"/>
            <a:endCxn id="70" idx="0"/>
          </p:cNvCxnSpPr>
          <p:nvPr/>
        </p:nvCxnSpPr>
        <p:spPr>
          <a:xfrm flipH="1">
            <a:off x="6924528" y="1136924"/>
            <a:ext cx="2588" cy="137993"/>
          </a:xfrm>
          <a:prstGeom prst="straightConnector1">
            <a:avLst/>
          </a:prstGeom>
          <a:ln w="22225">
            <a:solidFill>
              <a:schemeClr val="tx1"/>
            </a:solidFill>
            <a:headEnd type="none"/>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70" idx="2"/>
            <a:endCxn id="77" idx="0"/>
          </p:cNvCxnSpPr>
          <p:nvPr/>
        </p:nvCxnSpPr>
        <p:spPr>
          <a:xfrm rot="16200000" flipH="1">
            <a:off x="7884667" y="748831"/>
            <a:ext cx="378958" cy="2299238"/>
          </a:xfrm>
          <a:prstGeom prst="bentConnector3">
            <a:avLst>
              <a:gd name="adj1" fmla="val 36595"/>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35" name="Elbow Connector 134"/>
          <p:cNvCxnSpPr>
            <a:stCxn id="70" idx="2"/>
            <a:endCxn id="15" idx="0"/>
          </p:cNvCxnSpPr>
          <p:nvPr/>
        </p:nvCxnSpPr>
        <p:spPr>
          <a:xfrm rot="5400000">
            <a:off x="5141495" y="1019613"/>
            <a:ext cx="1093673" cy="2472390"/>
          </a:xfrm>
          <a:prstGeom prst="bentConnector3">
            <a:avLst>
              <a:gd name="adj1" fmla="val 13054"/>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80" name="Elbow Connector 179"/>
          <p:cNvCxnSpPr>
            <a:stCxn id="77" idx="1"/>
            <a:endCxn id="15" idx="3"/>
          </p:cNvCxnSpPr>
          <p:nvPr/>
        </p:nvCxnSpPr>
        <p:spPr>
          <a:xfrm rot="10800000" flipV="1">
            <a:off x="5314454" y="2576460"/>
            <a:ext cx="2560538" cy="622193"/>
          </a:xfrm>
          <a:prstGeom prst="bentConnector3">
            <a:avLst>
              <a:gd name="adj1" fmla="val 599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a:xfrm>
            <a:off x="6268208" y="1939681"/>
            <a:ext cx="1319579" cy="1048182"/>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124329" rIns="124329" bIns="124329" rtlCol="0" anchor="ctr"/>
          <a:lstStyle/>
          <a:p>
            <a:pPr algn="ctr"/>
            <a:r>
              <a:rPr lang="en-US" sz="1632" b="1" dirty="0">
                <a:solidFill>
                  <a:schemeClr val="bg2"/>
                </a:solidFill>
                <a:latin typeface="Segoe UI Light" pitchFamily="34" charset="0"/>
              </a:rPr>
              <a:t>Parser, Catalog</a:t>
            </a:r>
            <a:r>
              <a:rPr lang="en-US" sz="1632" b="1" dirty="0" smtClean="0">
                <a:solidFill>
                  <a:schemeClr val="bg2"/>
                </a:solidFill>
                <a:latin typeface="Segoe UI Light" pitchFamily="34" charset="0"/>
              </a:rPr>
              <a:t>, </a:t>
            </a:r>
            <a:r>
              <a:rPr lang="en-US" sz="1632" b="1" dirty="0">
                <a:solidFill>
                  <a:schemeClr val="bg2"/>
                </a:solidFill>
                <a:latin typeface="Segoe UI Light" pitchFamily="34" charset="0"/>
              </a:rPr>
              <a:t>Optimizer</a:t>
            </a:r>
          </a:p>
        </p:txBody>
      </p:sp>
      <p:sp>
        <p:nvSpPr>
          <p:cNvPr id="206" name="Rectangle 205"/>
          <p:cNvSpPr/>
          <p:nvPr/>
        </p:nvSpPr>
        <p:spPr>
          <a:xfrm>
            <a:off x="4948022" y="2171069"/>
            <a:ext cx="1110898" cy="5369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b="1" dirty="0" smtClean="0">
                <a:solidFill>
                  <a:schemeClr val="tx1"/>
                </a:solidFill>
                <a:latin typeface="Segoe UI Light" pitchFamily="34" charset="0"/>
              </a:rPr>
              <a:t>Native Compiler</a:t>
            </a:r>
            <a:endParaRPr lang="en-US" sz="1632" b="1" dirty="0">
              <a:solidFill>
                <a:schemeClr val="tx1"/>
              </a:solidFill>
              <a:latin typeface="Segoe UI Light" pitchFamily="34" charset="0"/>
            </a:endParaRPr>
          </a:p>
        </p:txBody>
      </p:sp>
      <p:cxnSp>
        <p:nvCxnSpPr>
          <p:cNvPr id="207" name="Elbow Connector 206"/>
          <p:cNvCxnSpPr/>
          <p:nvPr/>
        </p:nvCxnSpPr>
        <p:spPr>
          <a:xfrm flipH="1">
            <a:off x="6058920" y="2326445"/>
            <a:ext cx="209288" cy="0"/>
          </a:xfrm>
          <a:prstGeom prst="straightConnector1">
            <a:avLst/>
          </a:prstGeom>
          <a:ln w="2222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a:off x="7587787" y="2314056"/>
            <a:ext cx="284112" cy="0"/>
          </a:xfrm>
          <a:prstGeom prst="straightConnector1">
            <a:avLst/>
          </a:prstGeom>
          <a:ln w="2222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8" name="Elbow Connector 217"/>
          <p:cNvCxnSpPr>
            <a:stCxn id="206" idx="1"/>
          </p:cNvCxnSpPr>
          <p:nvPr/>
        </p:nvCxnSpPr>
        <p:spPr>
          <a:xfrm rot="10800000" flipV="1">
            <a:off x="4719712" y="2439548"/>
            <a:ext cx="228311" cy="369052"/>
          </a:xfrm>
          <a:prstGeom prst="bentConnector2">
            <a:avLst/>
          </a:prstGeom>
          <a:ln w="2222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1" idx="2"/>
            <a:endCxn id="44" idx="1"/>
          </p:cNvCxnSpPr>
          <p:nvPr/>
        </p:nvCxnSpPr>
        <p:spPr>
          <a:xfrm flipH="1">
            <a:off x="4233923" y="5047312"/>
            <a:ext cx="549526" cy="47043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73" name="Rounded Rectangular Callout 72"/>
          <p:cNvSpPr/>
          <p:nvPr/>
        </p:nvSpPr>
        <p:spPr>
          <a:xfrm>
            <a:off x="170128" y="3127460"/>
            <a:ext cx="2676248" cy="467205"/>
          </a:xfrm>
          <a:prstGeom prst="wedgeRoundRectCallout">
            <a:avLst>
              <a:gd name="adj1" fmla="val 57566"/>
              <a:gd name="adj2" fmla="val 12659"/>
              <a:gd name="adj3" fmla="val 16667"/>
            </a:avLst>
          </a:prstGeom>
          <a:solidFill>
            <a:schemeClr val="accent2"/>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904" dirty="0">
                <a:solidFill>
                  <a:schemeClr val="tx1"/>
                </a:solidFill>
              </a:rPr>
              <a:t>10-30x more </a:t>
            </a:r>
            <a:r>
              <a:rPr lang="en-US" sz="1904" dirty="0" smtClean="0">
                <a:solidFill>
                  <a:schemeClr val="tx1"/>
                </a:solidFill>
              </a:rPr>
              <a:t>efficient</a:t>
            </a:r>
          </a:p>
        </p:txBody>
      </p:sp>
      <p:sp>
        <p:nvSpPr>
          <p:cNvPr id="95" name="Rounded Rectangular Callout 94"/>
          <p:cNvSpPr/>
          <p:nvPr/>
        </p:nvSpPr>
        <p:spPr>
          <a:xfrm>
            <a:off x="170128" y="4648200"/>
            <a:ext cx="2676248" cy="771747"/>
          </a:xfrm>
          <a:prstGeom prst="wedgeRoundRectCallout">
            <a:avLst>
              <a:gd name="adj1" fmla="val 158661"/>
              <a:gd name="adj2" fmla="val 41919"/>
              <a:gd name="adj3" fmla="val 16667"/>
            </a:avLst>
          </a:prstGeom>
          <a:solidFill>
            <a:schemeClr val="accent2"/>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904" dirty="0" smtClean="0">
                <a:solidFill>
                  <a:schemeClr val="tx1"/>
                </a:solidFill>
              </a:rPr>
              <a:t>Reduced bandwidth. Latency </a:t>
            </a:r>
            <a:r>
              <a:rPr lang="en-US" sz="1904" dirty="0">
                <a:solidFill>
                  <a:schemeClr val="tx1"/>
                </a:solidFill>
              </a:rPr>
              <a:t>remains</a:t>
            </a:r>
          </a:p>
        </p:txBody>
      </p:sp>
      <p:cxnSp>
        <p:nvCxnSpPr>
          <p:cNvPr id="118" name="Straight Arrow Connector 117"/>
          <p:cNvCxnSpPr>
            <a:stCxn id="11" idx="2"/>
            <a:endCxn id="41" idx="1"/>
          </p:cNvCxnSpPr>
          <p:nvPr/>
        </p:nvCxnSpPr>
        <p:spPr>
          <a:xfrm>
            <a:off x="4783449" y="5047312"/>
            <a:ext cx="1851953" cy="46955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21" name="Rounded Rectangular Callout 120"/>
          <p:cNvSpPr/>
          <p:nvPr/>
        </p:nvSpPr>
        <p:spPr>
          <a:xfrm>
            <a:off x="179230" y="5670035"/>
            <a:ext cx="2676248" cy="803447"/>
          </a:xfrm>
          <a:prstGeom prst="wedgeRoundRectCallout">
            <a:avLst>
              <a:gd name="adj1" fmla="val 102909"/>
              <a:gd name="adj2" fmla="val -78603"/>
              <a:gd name="adj3" fmla="val 16667"/>
            </a:avLst>
          </a:prstGeom>
          <a:solidFill>
            <a:schemeClr val="accent2"/>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904" dirty="0" smtClean="0">
                <a:solidFill>
                  <a:schemeClr val="tx1"/>
                </a:solidFill>
              </a:rPr>
              <a:t>Persistence uses sequential </a:t>
            </a:r>
            <a:r>
              <a:rPr lang="en-US" sz="1904" dirty="0">
                <a:solidFill>
                  <a:schemeClr val="tx1"/>
                </a:solidFill>
              </a:rPr>
              <a:t>IO</a:t>
            </a:r>
          </a:p>
        </p:txBody>
      </p:sp>
      <p:sp>
        <p:nvSpPr>
          <p:cNvPr id="140" name="Rounded Rectangular Callout 139"/>
          <p:cNvSpPr/>
          <p:nvPr/>
        </p:nvSpPr>
        <p:spPr>
          <a:xfrm>
            <a:off x="170128" y="1491944"/>
            <a:ext cx="2676248" cy="1264192"/>
          </a:xfrm>
          <a:prstGeom prst="wedgeRoundRectCallout">
            <a:avLst>
              <a:gd name="adj1" fmla="val 64177"/>
              <a:gd name="adj2" fmla="val -11630"/>
              <a:gd name="adj3" fmla="val 16667"/>
            </a:avLst>
          </a:prstGeom>
          <a:solidFill>
            <a:schemeClr val="accent2"/>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904" dirty="0">
                <a:solidFill>
                  <a:schemeClr val="tx1"/>
                </a:solidFill>
              </a:rPr>
              <a:t>No improvements in communication stack, parameter passing, result set generation </a:t>
            </a:r>
          </a:p>
        </p:txBody>
      </p:sp>
      <p:sp>
        <p:nvSpPr>
          <p:cNvPr id="142" name="Oval 141"/>
          <p:cNvSpPr/>
          <p:nvPr/>
        </p:nvSpPr>
        <p:spPr>
          <a:xfrm>
            <a:off x="3222923" y="1136922"/>
            <a:ext cx="1347101" cy="1571103"/>
          </a:xfrm>
          <a:prstGeom prst="ellipse">
            <a:avLst/>
          </a:prstGeom>
          <a:solidFill>
            <a:schemeClr val="accent2">
              <a:alpha val="32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146" name="Rectangle 79"/>
          <p:cNvSpPr/>
          <p:nvPr/>
        </p:nvSpPr>
        <p:spPr>
          <a:xfrm>
            <a:off x="10811659" y="2630414"/>
            <a:ext cx="1381898" cy="5930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b="1" dirty="0" smtClean="0">
                <a:solidFill>
                  <a:schemeClr val="tx1"/>
                </a:solidFill>
                <a:latin typeface="Segoe UI Light" pitchFamily="34" charset="0"/>
              </a:rPr>
              <a:t>In-</a:t>
            </a:r>
            <a:r>
              <a:rPr lang="en-US" sz="1632" b="1" dirty="0" err="1" smtClean="0">
                <a:solidFill>
                  <a:schemeClr val="tx1"/>
                </a:solidFill>
                <a:latin typeface="Segoe UI Light" pitchFamily="34" charset="0"/>
              </a:rPr>
              <a:t>mem</a:t>
            </a:r>
            <a:r>
              <a:rPr lang="en-US" sz="1632" b="1" dirty="0" smtClean="0">
                <a:solidFill>
                  <a:schemeClr val="tx1"/>
                </a:solidFill>
                <a:latin typeface="Segoe UI Light" pitchFamily="34" charset="0"/>
              </a:rPr>
              <a:t> OLTP Component</a:t>
            </a:r>
            <a:endParaRPr lang="en-US" sz="1632" b="1" dirty="0">
              <a:solidFill>
                <a:schemeClr val="tx1"/>
              </a:solidFill>
              <a:latin typeface="Segoe UI Light" pitchFamily="34" charset="0"/>
            </a:endParaRPr>
          </a:p>
        </p:txBody>
      </p:sp>
      <p:sp>
        <p:nvSpPr>
          <p:cNvPr id="147" name="TextBox 80"/>
          <p:cNvSpPr txBox="1"/>
          <p:nvPr/>
        </p:nvSpPr>
        <p:spPr>
          <a:xfrm>
            <a:off x="10811661" y="1418628"/>
            <a:ext cx="1375531" cy="343492"/>
          </a:xfrm>
          <a:prstGeom prst="rect">
            <a:avLst/>
          </a:prstGeom>
          <a:solidFill>
            <a:schemeClr val="bg1">
              <a:lumMod val="50000"/>
              <a:lumOff val="5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1632" b="1" dirty="0">
                <a:solidFill>
                  <a:schemeClr val="bg2"/>
                </a:solidFill>
                <a:latin typeface="Segoe UI Light" pitchFamily="34" charset="0"/>
              </a:rPr>
              <a:t>Key</a:t>
            </a:r>
          </a:p>
        </p:txBody>
      </p:sp>
      <p:sp>
        <p:nvSpPr>
          <p:cNvPr id="148" name="Rectangle 81"/>
          <p:cNvSpPr/>
          <p:nvPr/>
        </p:nvSpPr>
        <p:spPr>
          <a:xfrm>
            <a:off x="10811677" y="1851116"/>
            <a:ext cx="1375531" cy="725455"/>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124329" rIns="124329" bIns="124329" rtlCol="0" anchor="ctr"/>
          <a:lstStyle/>
          <a:p>
            <a:pPr algn="ctr"/>
            <a:r>
              <a:rPr lang="en-US" sz="1632" b="1" dirty="0">
                <a:solidFill>
                  <a:schemeClr val="bg2"/>
                </a:solidFill>
                <a:latin typeface="Segoe UI Light" pitchFamily="34" charset="0"/>
              </a:rPr>
              <a:t>Existing SQL Component</a:t>
            </a:r>
          </a:p>
        </p:txBody>
      </p:sp>
      <p:sp>
        <p:nvSpPr>
          <p:cNvPr id="149" name="Rectangle 83"/>
          <p:cNvSpPr/>
          <p:nvPr/>
        </p:nvSpPr>
        <p:spPr>
          <a:xfrm>
            <a:off x="10811678" y="3280315"/>
            <a:ext cx="1385574" cy="59935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b="1" dirty="0">
                <a:solidFill>
                  <a:schemeClr val="tx1"/>
                </a:solidFill>
                <a:latin typeface="Segoe UI Light" pitchFamily="34" charset="0"/>
              </a:rPr>
              <a:t>Generated .</a:t>
            </a:r>
            <a:r>
              <a:rPr lang="en-US" sz="1632" b="1" dirty="0" err="1">
                <a:solidFill>
                  <a:schemeClr val="tx1"/>
                </a:solidFill>
                <a:latin typeface="Segoe UI Light" pitchFamily="34" charset="0"/>
              </a:rPr>
              <a:t>dll</a:t>
            </a:r>
            <a:endParaRPr lang="en-US" sz="1632" b="1" dirty="0">
              <a:solidFill>
                <a:schemeClr val="tx1"/>
              </a:solidFill>
              <a:latin typeface="Segoe UI Light" pitchFamily="34" charset="0"/>
            </a:endParaRPr>
          </a:p>
        </p:txBody>
      </p:sp>
      <p:cxnSp>
        <p:nvCxnSpPr>
          <p:cNvPr id="57" name="Elbow Connector 56"/>
          <p:cNvCxnSpPr>
            <a:stCxn id="15" idx="2"/>
          </p:cNvCxnSpPr>
          <p:nvPr/>
        </p:nvCxnSpPr>
        <p:spPr>
          <a:xfrm flipH="1">
            <a:off x="4452136" y="3594665"/>
            <a:ext cx="1" cy="29663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2971185" y="2708023"/>
            <a:ext cx="3367759" cy="2269928"/>
          </a:xfrm>
          <a:prstGeom prst="ellipse">
            <a:avLst/>
          </a:prstGeom>
          <a:solidFill>
            <a:schemeClr val="accent2">
              <a:alpha val="34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62" name="Rounded Rectangular Callout 61"/>
          <p:cNvSpPr/>
          <p:nvPr/>
        </p:nvSpPr>
        <p:spPr>
          <a:xfrm>
            <a:off x="179230" y="3814565"/>
            <a:ext cx="2676248" cy="683390"/>
          </a:xfrm>
          <a:prstGeom prst="wedgeRoundRectCallout">
            <a:avLst>
              <a:gd name="adj1" fmla="val 92999"/>
              <a:gd name="adj2" fmla="val 18854"/>
              <a:gd name="adj3" fmla="val 16667"/>
            </a:avLst>
          </a:prstGeom>
          <a:solidFill>
            <a:schemeClr val="accent2"/>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904" dirty="0" smtClean="0">
                <a:solidFill>
                  <a:schemeClr val="tx1"/>
                </a:solidFill>
              </a:rPr>
              <a:t>Removes lock and latch contention</a:t>
            </a:r>
            <a:endParaRPr lang="en-US" sz="1904" dirty="0">
              <a:solidFill>
                <a:schemeClr val="tx1"/>
              </a:solidFill>
            </a:endParaRPr>
          </a:p>
        </p:txBody>
      </p:sp>
    </p:spTree>
    <p:extLst>
      <p:ext uri="{BB962C8B-B14F-4D97-AF65-F5344CB8AC3E}">
        <p14:creationId xmlns:p14="http://schemas.microsoft.com/office/powerpoint/2010/main" val="3107449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5"/>
                                        </p:tgtEl>
                                        <p:attrNameLst>
                                          <p:attrName>style.visibility</p:attrName>
                                        </p:attrNameLst>
                                      </p:cBhvr>
                                      <p:to>
                                        <p:strVal val="visible"/>
                                      </p:to>
                                    </p:set>
                                    <p:animEffect transition="in" filter="fade">
                                      <p:cBhvr>
                                        <p:cTn id="20" dur="500"/>
                                        <p:tgtEl>
                                          <p:spTgt spid="9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0"/>
                                        </p:tgtEl>
                                        <p:attrNameLst>
                                          <p:attrName>style.visibility</p:attrName>
                                        </p:attrNameLst>
                                      </p:cBhvr>
                                      <p:to>
                                        <p:strVal val="visible"/>
                                      </p:to>
                                    </p:set>
                                    <p:animEffect transition="in" filter="fade">
                                      <p:cBhvr>
                                        <p:cTn id="30" dur="500"/>
                                        <p:tgtEl>
                                          <p:spTgt spid="1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2"/>
                                        </p:tgtEl>
                                        <p:attrNameLst>
                                          <p:attrName>style.visibility</p:attrName>
                                        </p:attrNameLst>
                                      </p:cBhvr>
                                      <p:to>
                                        <p:strVal val="visible"/>
                                      </p:to>
                                    </p:set>
                                    <p:animEffect transition="in" filter="fade">
                                      <p:cBhvr>
                                        <p:cTn id="33"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95" grpId="0" animBg="1"/>
      <p:bldP spid="121" grpId="0" animBg="1"/>
      <p:bldP spid="140" grpId="0" animBg="1"/>
      <p:bldP spid="142" grpId="0" animBg="1"/>
      <p:bldP spid="128" grpId="0" animBg="1"/>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Microsoft SQL Server 2014 In-Memory OLTP: Overview </a:t>
            </a:r>
          </a:p>
        </p:txBody>
      </p:sp>
      <p:sp>
        <p:nvSpPr>
          <p:cNvPr id="5" name="Text Placeholder 4"/>
          <p:cNvSpPr>
            <a:spLocks noGrp="1"/>
          </p:cNvSpPr>
          <p:nvPr>
            <p:ph type="body" sz="quarter" idx="12"/>
          </p:nvPr>
        </p:nvSpPr>
        <p:spPr/>
        <p:txBody>
          <a:bodyPr/>
          <a:lstStyle/>
          <a:p>
            <a:r>
              <a:rPr lang="en-US" dirty="0" smtClean="0"/>
              <a:t>Jos de Bruijn </a:t>
            </a:r>
          </a:p>
          <a:p>
            <a:r>
              <a:rPr lang="en-US" sz="2800" dirty="0" smtClean="0">
                <a:hlinkClick r:id="rId3"/>
              </a:rPr>
              <a:t>jodebrui@microsoft.com</a:t>
            </a:r>
            <a:endParaRPr lang="en-US" sz="2800" dirty="0" smtClean="0"/>
          </a:p>
          <a:p>
            <a:endParaRPr lang="en-US" sz="2800" dirty="0"/>
          </a:p>
        </p:txBody>
      </p:sp>
      <p:sp>
        <p:nvSpPr>
          <p:cNvPr id="9" name="Text Placeholder 8"/>
          <p:cNvSpPr>
            <a:spLocks noGrp="1"/>
          </p:cNvSpPr>
          <p:nvPr>
            <p:ph type="body" sz="quarter" idx="13"/>
          </p:nvPr>
        </p:nvSpPr>
        <p:spPr/>
        <p:txBody>
          <a:bodyPr/>
          <a:lstStyle/>
          <a:p>
            <a:r>
              <a:rPr lang="en-US" dirty="0" smtClean="0"/>
              <a:t>DBI-B204</a:t>
            </a:r>
            <a:endParaRPr lang="en-US"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gains in the demo (I)</a:t>
            </a:r>
            <a:endParaRPr lang="en-US" dirty="0"/>
          </a:p>
        </p:txBody>
      </p:sp>
      <p:pic>
        <p:nvPicPr>
          <p:cNvPr id="5" name="Picture 4"/>
          <p:cNvPicPr>
            <a:picLocks noChangeAspect="1"/>
          </p:cNvPicPr>
          <p:nvPr/>
        </p:nvPicPr>
        <p:blipFill>
          <a:blip r:embed="rId2"/>
          <a:stretch>
            <a:fillRect/>
          </a:stretch>
        </p:blipFill>
        <p:spPr>
          <a:xfrm>
            <a:off x="463394" y="1214472"/>
            <a:ext cx="3583778" cy="3306728"/>
          </a:xfrm>
          <a:prstGeom prst="rect">
            <a:avLst/>
          </a:prstGeom>
        </p:spPr>
      </p:pic>
      <p:sp>
        <p:nvSpPr>
          <p:cNvPr id="6" name="Oval 5"/>
          <p:cNvSpPr/>
          <p:nvPr/>
        </p:nvSpPr>
        <p:spPr>
          <a:xfrm>
            <a:off x="493249" y="3576320"/>
            <a:ext cx="3093231" cy="660400"/>
          </a:xfrm>
          <a:prstGeom prst="ellipse">
            <a:avLst/>
          </a:prstGeom>
          <a:solidFill>
            <a:schemeClr val="accent2">
              <a:alpha val="34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7" name="Rounded Rectangular Callout 6"/>
          <p:cNvSpPr/>
          <p:nvPr/>
        </p:nvSpPr>
        <p:spPr>
          <a:xfrm>
            <a:off x="660400" y="5915178"/>
            <a:ext cx="2833876" cy="683390"/>
          </a:xfrm>
          <a:prstGeom prst="wedgeRoundRectCallout">
            <a:avLst>
              <a:gd name="adj1" fmla="val -2775"/>
              <a:gd name="adj2" fmla="val -278487"/>
              <a:gd name="adj3" fmla="val 16667"/>
            </a:avLst>
          </a:prstGeom>
          <a:solidFill>
            <a:schemeClr val="accent2"/>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904" dirty="0" smtClean="0">
                <a:solidFill>
                  <a:schemeClr val="tx1"/>
                </a:solidFill>
              </a:rPr>
              <a:t>Performance Bottleneck:</a:t>
            </a:r>
          </a:p>
          <a:p>
            <a:pPr algn="ctr"/>
            <a:r>
              <a:rPr lang="en-US" sz="1904" dirty="0" smtClean="0">
                <a:solidFill>
                  <a:schemeClr val="tx1"/>
                </a:solidFill>
              </a:rPr>
              <a:t>Latch contention</a:t>
            </a:r>
            <a:endParaRPr lang="en-US" sz="1904" dirty="0">
              <a:solidFill>
                <a:schemeClr val="tx1"/>
              </a:solidFill>
            </a:endParaRPr>
          </a:p>
        </p:txBody>
      </p:sp>
      <p:sp>
        <p:nvSpPr>
          <p:cNvPr id="8" name="Right Arrow 7"/>
          <p:cNvSpPr/>
          <p:nvPr/>
        </p:nvSpPr>
        <p:spPr bwMode="auto">
          <a:xfrm>
            <a:off x="4443763" y="2156636"/>
            <a:ext cx="3413760" cy="141968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Migrate table</a:t>
            </a:r>
          </a:p>
        </p:txBody>
      </p:sp>
      <p:pic>
        <p:nvPicPr>
          <p:cNvPr id="10" name="Picture 9"/>
          <p:cNvPicPr>
            <a:picLocks noChangeAspect="1"/>
          </p:cNvPicPr>
          <p:nvPr/>
        </p:nvPicPr>
        <p:blipFill>
          <a:blip r:embed="rId3"/>
          <a:stretch>
            <a:fillRect/>
          </a:stretch>
        </p:blipFill>
        <p:spPr>
          <a:xfrm>
            <a:off x="8254114" y="1214472"/>
            <a:ext cx="3562317" cy="3286926"/>
          </a:xfrm>
          <a:prstGeom prst="rect">
            <a:avLst/>
          </a:prstGeom>
        </p:spPr>
      </p:pic>
      <p:sp>
        <p:nvSpPr>
          <p:cNvPr id="11" name="Oval 10"/>
          <p:cNvSpPr/>
          <p:nvPr/>
        </p:nvSpPr>
        <p:spPr>
          <a:xfrm>
            <a:off x="8254114" y="3616960"/>
            <a:ext cx="3093231" cy="660400"/>
          </a:xfrm>
          <a:prstGeom prst="ellipse">
            <a:avLst/>
          </a:prstGeom>
          <a:solidFill>
            <a:srgbClr val="007233">
              <a:alpha val="34000"/>
            </a:srgb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12" name="Rounded Rectangular Callout 11"/>
          <p:cNvSpPr/>
          <p:nvPr/>
        </p:nvSpPr>
        <p:spPr>
          <a:xfrm>
            <a:off x="8421265" y="5955818"/>
            <a:ext cx="2833876" cy="683390"/>
          </a:xfrm>
          <a:prstGeom prst="wedgeRoundRectCallout">
            <a:avLst>
              <a:gd name="adj1" fmla="val -2775"/>
              <a:gd name="adj2" fmla="val -278487"/>
              <a:gd name="adj3" fmla="val 16667"/>
            </a:avLst>
          </a:prstGeom>
          <a:solidFill>
            <a:srgbClr val="00B050"/>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904" dirty="0" smtClean="0">
                <a:solidFill>
                  <a:schemeClr val="tx1"/>
                </a:solidFill>
              </a:rPr>
              <a:t>Bottleneck resolved:</a:t>
            </a:r>
          </a:p>
          <a:p>
            <a:pPr algn="ctr"/>
            <a:r>
              <a:rPr lang="en-US" sz="1904" dirty="0" smtClean="0">
                <a:solidFill>
                  <a:schemeClr val="tx1"/>
                </a:solidFill>
              </a:rPr>
              <a:t>7X </a:t>
            </a:r>
            <a:r>
              <a:rPr lang="en-US" sz="1904" dirty="0" err="1" smtClean="0">
                <a:solidFill>
                  <a:schemeClr val="tx1"/>
                </a:solidFill>
              </a:rPr>
              <a:t>perf</a:t>
            </a:r>
            <a:r>
              <a:rPr lang="en-US" sz="1904" dirty="0" smtClean="0">
                <a:solidFill>
                  <a:schemeClr val="tx1"/>
                </a:solidFill>
              </a:rPr>
              <a:t> gain</a:t>
            </a:r>
            <a:endParaRPr lang="en-US" sz="1904" dirty="0">
              <a:solidFill>
                <a:schemeClr val="tx1"/>
              </a:solidFill>
            </a:endParaRPr>
          </a:p>
        </p:txBody>
      </p:sp>
    </p:spTree>
    <p:extLst>
      <p:ext uri="{BB962C8B-B14F-4D97-AF65-F5344CB8AC3E}">
        <p14:creationId xmlns:p14="http://schemas.microsoft.com/office/powerpoint/2010/main" val="1430466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8286165" y="1214472"/>
            <a:ext cx="3681724" cy="3286926"/>
          </a:xfrm>
          <a:prstGeom prst="rect">
            <a:avLst/>
          </a:prstGeom>
        </p:spPr>
      </p:pic>
      <p:pic>
        <p:nvPicPr>
          <p:cNvPr id="10" name="Picture 9"/>
          <p:cNvPicPr>
            <a:picLocks noChangeAspect="1"/>
          </p:cNvPicPr>
          <p:nvPr/>
        </p:nvPicPr>
        <p:blipFill>
          <a:blip r:embed="rId3"/>
          <a:stretch>
            <a:fillRect/>
          </a:stretch>
        </p:blipFill>
        <p:spPr>
          <a:xfrm>
            <a:off x="452804" y="1214472"/>
            <a:ext cx="3562317" cy="3286926"/>
          </a:xfrm>
          <a:prstGeom prst="rect">
            <a:avLst/>
          </a:prstGeom>
        </p:spPr>
      </p:pic>
      <p:sp>
        <p:nvSpPr>
          <p:cNvPr id="2" name="Title 1"/>
          <p:cNvSpPr>
            <a:spLocks noGrp="1"/>
          </p:cNvSpPr>
          <p:nvPr>
            <p:ph type="title"/>
          </p:nvPr>
        </p:nvSpPr>
        <p:spPr/>
        <p:txBody>
          <a:bodyPr/>
          <a:lstStyle/>
          <a:p>
            <a:r>
              <a:rPr lang="en-US" dirty="0" smtClean="0"/>
              <a:t>Performance gains in the demo (II)</a:t>
            </a:r>
            <a:endParaRPr lang="en-US" dirty="0"/>
          </a:p>
        </p:txBody>
      </p:sp>
      <p:sp>
        <p:nvSpPr>
          <p:cNvPr id="6" name="Oval 5"/>
          <p:cNvSpPr/>
          <p:nvPr/>
        </p:nvSpPr>
        <p:spPr>
          <a:xfrm>
            <a:off x="452804" y="3078480"/>
            <a:ext cx="3093231" cy="660400"/>
          </a:xfrm>
          <a:prstGeom prst="ellipse">
            <a:avLst/>
          </a:prstGeom>
          <a:solidFill>
            <a:schemeClr val="accent2">
              <a:alpha val="34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7" name="Rounded Rectangular Callout 6"/>
          <p:cNvSpPr/>
          <p:nvPr/>
        </p:nvSpPr>
        <p:spPr>
          <a:xfrm>
            <a:off x="660400" y="5915178"/>
            <a:ext cx="2833876" cy="683390"/>
          </a:xfrm>
          <a:prstGeom prst="wedgeRoundRectCallout">
            <a:avLst>
              <a:gd name="adj1" fmla="val -8870"/>
              <a:gd name="adj2" fmla="val -366203"/>
              <a:gd name="adj3" fmla="val 16667"/>
            </a:avLst>
          </a:prstGeom>
          <a:solidFill>
            <a:schemeClr val="accent2"/>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904" dirty="0" smtClean="0">
                <a:solidFill>
                  <a:schemeClr val="tx1"/>
                </a:solidFill>
              </a:rPr>
              <a:t>Performance Bottleneck:</a:t>
            </a:r>
          </a:p>
          <a:p>
            <a:pPr algn="ctr"/>
            <a:r>
              <a:rPr lang="en-US" sz="1904" dirty="0" smtClean="0">
                <a:solidFill>
                  <a:schemeClr val="tx1"/>
                </a:solidFill>
              </a:rPr>
              <a:t>CPU</a:t>
            </a:r>
            <a:endParaRPr lang="en-US" sz="1904" dirty="0">
              <a:solidFill>
                <a:schemeClr val="tx1"/>
              </a:solidFill>
            </a:endParaRPr>
          </a:p>
        </p:txBody>
      </p:sp>
      <p:sp>
        <p:nvSpPr>
          <p:cNvPr id="8" name="Right Arrow 7"/>
          <p:cNvSpPr/>
          <p:nvPr/>
        </p:nvSpPr>
        <p:spPr bwMode="auto">
          <a:xfrm>
            <a:off x="4443763" y="2042160"/>
            <a:ext cx="3413760" cy="172720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Migrate stored procedures</a:t>
            </a:r>
          </a:p>
        </p:txBody>
      </p:sp>
      <p:sp>
        <p:nvSpPr>
          <p:cNvPr id="11" name="Oval 10"/>
          <p:cNvSpPr/>
          <p:nvPr/>
        </p:nvSpPr>
        <p:spPr>
          <a:xfrm>
            <a:off x="8291587" y="3108960"/>
            <a:ext cx="3093231" cy="660400"/>
          </a:xfrm>
          <a:prstGeom prst="ellipse">
            <a:avLst/>
          </a:prstGeom>
          <a:solidFill>
            <a:srgbClr val="007233">
              <a:alpha val="34000"/>
            </a:srgb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12" name="Rounded Rectangular Callout 11"/>
          <p:cNvSpPr/>
          <p:nvPr/>
        </p:nvSpPr>
        <p:spPr>
          <a:xfrm>
            <a:off x="8421264" y="5955818"/>
            <a:ext cx="3191615" cy="683390"/>
          </a:xfrm>
          <a:prstGeom prst="wedgeRoundRectCallout">
            <a:avLst>
              <a:gd name="adj1" fmla="val -10462"/>
              <a:gd name="adj2" fmla="val -363229"/>
              <a:gd name="adj3" fmla="val 16667"/>
            </a:avLst>
          </a:prstGeom>
          <a:solidFill>
            <a:srgbClr val="00B050"/>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904" dirty="0" smtClean="0">
                <a:solidFill>
                  <a:schemeClr val="tx1"/>
                </a:solidFill>
              </a:rPr>
              <a:t>More efficient use of CPU: another 4X </a:t>
            </a:r>
            <a:r>
              <a:rPr lang="en-US" sz="1904" dirty="0" err="1" smtClean="0">
                <a:solidFill>
                  <a:schemeClr val="tx1"/>
                </a:solidFill>
              </a:rPr>
              <a:t>perf</a:t>
            </a:r>
            <a:r>
              <a:rPr lang="en-US" sz="1904" dirty="0" smtClean="0">
                <a:solidFill>
                  <a:schemeClr val="tx1"/>
                </a:solidFill>
              </a:rPr>
              <a:t> gain</a:t>
            </a:r>
            <a:endParaRPr lang="en-US" sz="1904" dirty="0">
              <a:solidFill>
                <a:schemeClr val="tx1"/>
              </a:solidFill>
            </a:endParaRPr>
          </a:p>
        </p:txBody>
      </p:sp>
    </p:spTree>
    <p:extLst>
      <p:ext uri="{BB962C8B-B14F-4D97-AF65-F5344CB8AC3E}">
        <p14:creationId xmlns:p14="http://schemas.microsoft.com/office/powerpoint/2010/main" val="158734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Suitable Application Characteristics</a:t>
            </a:r>
          </a:p>
        </p:txBody>
      </p:sp>
      <p:sp>
        <p:nvSpPr>
          <p:cNvPr id="5" name="Text Placeholder 4"/>
          <p:cNvSpPr>
            <a:spLocks noGrp="1"/>
          </p:cNvSpPr>
          <p:nvPr>
            <p:ph type="body" sz="quarter" idx="10"/>
          </p:nvPr>
        </p:nvSpPr>
        <p:spPr>
          <a:xfrm>
            <a:off x="274638" y="1212850"/>
            <a:ext cx="11887200" cy="5139869"/>
          </a:xfrm>
        </p:spPr>
        <p:txBody>
          <a:bodyPr/>
          <a:lstStyle/>
          <a:p>
            <a:r>
              <a:rPr lang="en-US" dirty="0"/>
              <a:t>Application is suited for in-memory processing</a:t>
            </a:r>
          </a:p>
          <a:p>
            <a:pPr lvl="1"/>
            <a:r>
              <a:rPr lang="en-US" dirty="0"/>
              <a:t>All performance critical data already fits in memory</a:t>
            </a:r>
          </a:p>
          <a:p>
            <a:pPr lvl="1"/>
            <a:r>
              <a:rPr lang="en-US" dirty="0"/>
              <a:t>Transaction locking or physical latching causing stalls and blocking</a:t>
            </a:r>
          </a:p>
          <a:p>
            <a:r>
              <a:rPr lang="en-US" dirty="0"/>
              <a:t>Application is “OLTP-Like”</a:t>
            </a:r>
          </a:p>
          <a:p>
            <a:pPr lvl="1"/>
            <a:r>
              <a:rPr lang="en-US" dirty="0"/>
              <a:t>Relatively short-lived transactions</a:t>
            </a:r>
          </a:p>
          <a:p>
            <a:pPr lvl="1"/>
            <a:r>
              <a:rPr lang="en-US" dirty="0"/>
              <a:t>High degree of concurrent transactions from many connections</a:t>
            </a:r>
          </a:p>
          <a:p>
            <a:pPr lvl="1"/>
            <a:r>
              <a:rPr lang="en-US" dirty="0"/>
              <a:t>Examples: Stock trading, travel reservations, order processing</a:t>
            </a:r>
          </a:p>
          <a:p>
            <a:r>
              <a:rPr lang="en-US"/>
              <a:t>Application </a:t>
            </a:r>
            <a:r>
              <a:rPr lang="en-US" smtClean="0"/>
              <a:t>migration simplified </a:t>
            </a:r>
            <a:r>
              <a:rPr lang="en-US" dirty="0"/>
              <a:t>if</a:t>
            </a:r>
          </a:p>
          <a:p>
            <a:pPr lvl="1"/>
            <a:r>
              <a:rPr lang="en-US" dirty="0"/>
              <a:t>Stored procedures used</a:t>
            </a:r>
          </a:p>
          <a:p>
            <a:pPr lvl="1"/>
            <a:r>
              <a:rPr lang="en-US" dirty="0"/>
              <a:t>Performance problems isolated to subset of tables and SPs</a:t>
            </a:r>
          </a:p>
          <a:p>
            <a:endParaRPr lang="en-US" dirty="0"/>
          </a:p>
        </p:txBody>
      </p:sp>
    </p:spTree>
    <p:extLst>
      <p:ext uri="{BB962C8B-B14F-4D97-AF65-F5344CB8AC3E}">
        <p14:creationId xmlns:p14="http://schemas.microsoft.com/office/powerpoint/2010/main" val="123239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Performance of Natively Compiled Stored Procedures</a:t>
            </a:r>
            <a:endParaRPr lang="en-US" dirty="0"/>
          </a:p>
        </p:txBody>
      </p:sp>
    </p:spTree>
    <p:extLst>
      <p:ext uri="{BB962C8B-B14F-4D97-AF65-F5344CB8AC3E}">
        <p14:creationId xmlns:p14="http://schemas.microsoft.com/office/powerpoint/2010/main" val="337393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322993" y="105681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646330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a:t>
            </a:r>
          </a:p>
          <a:p>
            <a:pPr marL="1037871"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DBI-B307 </a:t>
            </a:r>
            <a:r>
              <a:rPr lang="en-US" sz="3600" dirty="0">
                <a:gradFill>
                  <a:gsLst>
                    <a:gs pos="1250">
                      <a:schemeClr val="tx1"/>
                    </a:gs>
                    <a:gs pos="100000">
                      <a:schemeClr val="tx1"/>
                    </a:gs>
                  </a:gsLst>
                  <a:lin ang="5400000" scaled="0"/>
                </a:gradFill>
                <a:latin typeface="+mj-lt"/>
              </a:rPr>
              <a:t>Microsoft SQL Server 2014 In-Memory OLTP: DB Developer Deep Dive </a:t>
            </a:r>
            <a:r>
              <a:rPr lang="en-US" sz="3600" dirty="0" smtClean="0">
                <a:gradFill>
                  <a:gsLst>
                    <a:gs pos="1250">
                      <a:schemeClr val="tx1"/>
                    </a:gs>
                    <a:gs pos="100000">
                      <a:schemeClr val="tx1"/>
                    </a:gs>
                  </a:gsLst>
                  <a:lin ang="5400000" scaled="0"/>
                </a:gradFill>
                <a:latin typeface="+mj-lt"/>
              </a:rPr>
              <a:t>– Wed 15:15</a:t>
            </a:r>
          </a:p>
          <a:p>
            <a:pPr marL="1037871" lvl="1"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DBI-B308 Microsoft SQL Server 2014 In-Memory OLTP: Management Deep Dive </a:t>
            </a:r>
            <a:r>
              <a:rPr lang="en-US" sz="3600" dirty="0" smtClean="0">
                <a:gradFill>
                  <a:gsLst>
                    <a:gs pos="1250">
                      <a:schemeClr val="tx1"/>
                    </a:gs>
                    <a:gs pos="100000">
                      <a:schemeClr val="tx1"/>
                    </a:gs>
                  </a:gsLst>
                  <a:lin ang="5400000" scaled="0"/>
                </a:gradFill>
                <a:latin typeface="+mj-lt"/>
              </a:rPr>
              <a:t>– Thu 15:15</a:t>
            </a:r>
          </a:p>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Hands-On Lab: SQL Server Project “</a:t>
            </a:r>
            <a:r>
              <a:rPr lang="en-US" sz="3600" dirty="0" err="1" smtClean="0">
                <a:gradFill>
                  <a:gsLst>
                    <a:gs pos="1250">
                      <a:schemeClr val="tx1"/>
                    </a:gs>
                    <a:gs pos="100000">
                      <a:schemeClr val="tx1"/>
                    </a:gs>
                  </a:gsLst>
                  <a:lin ang="5400000" scaled="0"/>
                </a:gradFill>
                <a:latin typeface="+mj-lt"/>
              </a:rPr>
              <a:t>Hekaton</a:t>
            </a:r>
            <a:r>
              <a:rPr lang="en-US" sz="3600" smtClean="0">
                <a:gradFill>
                  <a:gsLst>
                    <a:gs pos="1250">
                      <a:schemeClr val="tx1"/>
                    </a:gs>
                    <a:gs pos="100000">
                      <a:schemeClr val="tx1"/>
                    </a:gs>
                  </a:gsLst>
                  <a:lin ang="5400000" scaled="0"/>
                </a:gradFill>
                <a:latin typeface="+mj-lt"/>
              </a:rPr>
              <a:t>”</a:t>
            </a:r>
            <a:endParaRPr lang="en-US" sz="3600" dirty="0" smtClean="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a:t>
            </a:r>
          </a:p>
          <a:p>
            <a:pPr marL="1037871" lvl="1"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MSE – Server Cloud </a:t>
            </a:r>
            <a:r>
              <a:rPr lang="en-US" sz="3600" dirty="0" smtClean="0">
                <a:gradFill>
                  <a:gsLst>
                    <a:gs pos="1250">
                      <a:schemeClr val="tx1"/>
                    </a:gs>
                    <a:gs pos="100000">
                      <a:schemeClr val="tx1"/>
                    </a:gs>
                  </a:gsLst>
                  <a:lin ang="5400000" scaled="0"/>
                </a:gradFill>
                <a:latin typeface="+mj-lt"/>
              </a:rPr>
              <a:t>Tools….This evening and Friday</a:t>
            </a:r>
            <a:endParaRPr lang="en-US" sz="3600" dirty="0">
              <a:gradFill>
                <a:gsLst>
                  <a:gs pos="1250">
                    <a:schemeClr val="tx1"/>
                  </a:gs>
                  <a:gs pos="100000">
                    <a:schemeClr val="tx1"/>
                  </a:gs>
                </a:gsLst>
                <a:lin ang="5400000" scaled="0"/>
              </a:gradFill>
              <a:latin typeface="+mj-lt"/>
            </a:endParaRPr>
          </a:p>
          <a:p>
            <a:pPr marL="1037871" lvl="1"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Ask The </a:t>
            </a:r>
            <a:r>
              <a:rPr lang="en-US" sz="3600" dirty="0" smtClean="0">
                <a:gradFill>
                  <a:gsLst>
                    <a:gs pos="1250">
                      <a:schemeClr val="tx1"/>
                    </a:gs>
                    <a:gs pos="100000">
                      <a:schemeClr val="tx1"/>
                    </a:gs>
                  </a:gsLst>
                  <a:lin ang="5400000" scaled="0"/>
                </a:gradFill>
                <a:latin typeface="+mj-lt"/>
              </a:rPr>
              <a:t>Experts…..Thursday evening</a:t>
            </a:r>
          </a:p>
          <a:p>
            <a:pPr lvl="1">
              <a:lnSpc>
                <a:spcPct val="90000"/>
              </a:lnSpc>
              <a:spcBef>
                <a:spcPct val="20000"/>
              </a:spcBef>
              <a:buSzPct val="105000"/>
            </a:pPr>
            <a:endParaRPr lang="en-US" sz="3600" dirty="0" smtClean="0">
              <a:gradFill>
                <a:gsLst>
                  <a:gs pos="1250">
                    <a:schemeClr val="tx1"/>
                  </a:gs>
                  <a:gs pos="100000">
                    <a:schemeClr val="tx1"/>
                  </a:gs>
                </a:gsLst>
                <a:lin ang="5400000" scaled="0"/>
              </a:gradFill>
              <a:latin typeface="+mj-lt"/>
            </a:endParaRPr>
          </a:p>
          <a:p>
            <a:pPr marL="1037871" lvl="1" indent="-571500">
              <a:lnSpc>
                <a:spcPct val="90000"/>
              </a:lnSpc>
              <a:spcBef>
                <a:spcPct val="20000"/>
              </a:spcBef>
              <a:buSzPct val="105000"/>
              <a:buBlip>
                <a:blip r:embed="rId3"/>
              </a:buBlip>
            </a:pPr>
            <a:endParaRPr lang="en-US" sz="3600" dirty="0" smtClean="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70797747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type="body" sz="quarter" idx="10"/>
          </p:nvPr>
        </p:nvSpPr>
        <p:spPr/>
        <p:txBody>
          <a:bodyPr>
            <a:noAutofit/>
          </a:bodyPr>
          <a:lstStyle/>
          <a:p>
            <a:r>
              <a:rPr lang="en-US" sz="3200" dirty="0" smtClean="0">
                <a:solidFill>
                  <a:schemeClr val="tx1"/>
                </a:solidFill>
              </a:rPr>
              <a:t>In-Memory OLTP is </a:t>
            </a:r>
            <a:r>
              <a:rPr lang="en-US" sz="3200" dirty="0">
                <a:solidFill>
                  <a:schemeClr val="tx1"/>
                </a:solidFill>
              </a:rPr>
              <a:t>one of many SQL Server initiatives to take advantage plentiful memory and processor cores</a:t>
            </a:r>
          </a:p>
          <a:p>
            <a:endParaRPr lang="en-US" sz="2400" dirty="0">
              <a:solidFill>
                <a:schemeClr val="tx1"/>
              </a:solidFill>
            </a:endParaRPr>
          </a:p>
          <a:p>
            <a:r>
              <a:rPr lang="en-US" sz="3200" dirty="0">
                <a:solidFill>
                  <a:schemeClr val="tx1"/>
                </a:solidFill>
              </a:rPr>
              <a:t>Specialized database engines for particular </a:t>
            </a:r>
            <a:r>
              <a:rPr lang="en-US" sz="3200" dirty="0" smtClean="0">
                <a:solidFill>
                  <a:schemeClr val="tx1"/>
                </a:solidFill>
              </a:rPr>
              <a:t>workloads:</a:t>
            </a:r>
          </a:p>
          <a:p>
            <a:pPr marL="466280" lvl="1" indent="-466280"/>
            <a:r>
              <a:rPr lang="en-US" dirty="0" smtClean="0"/>
              <a:t>C</a:t>
            </a:r>
            <a:r>
              <a:rPr lang="en-US" sz="2000" dirty="0" smtClean="0"/>
              <a:t>olumn </a:t>
            </a:r>
            <a:r>
              <a:rPr lang="en-US" sz="2000" dirty="0"/>
              <a:t>store </a:t>
            </a:r>
            <a:r>
              <a:rPr lang="en-US" sz="2000" dirty="0" smtClean="0"/>
              <a:t>indexes </a:t>
            </a:r>
            <a:r>
              <a:rPr lang="en-US" sz="2000" dirty="0"/>
              <a:t>for SQL Server </a:t>
            </a:r>
            <a:r>
              <a:rPr lang="en-US" sz="2000" dirty="0" smtClean="0"/>
              <a:t>2012/2014 </a:t>
            </a:r>
            <a:r>
              <a:rPr lang="en-US" sz="2000" dirty="0"/>
              <a:t>and PDW</a:t>
            </a:r>
          </a:p>
          <a:p>
            <a:pPr marL="466280" lvl="1" indent="-466280"/>
            <a:r>
              <a:rPr lang="en-US" dirty="0" smtClean="0"/>
              <a:t>I</a:t>
            </a:r>
            <a:r>
              <a:rPr lang="en-US" sz="2000" dirty="0" smtClean="0"/>
              <a:t>n-Memory </a:t>
            </a:r>
            <a:r>
              <a:rPr lang="en-US" sz="2000" dirty="0"/>
              <a:t>Analytics – Power Pivot for Excel 2010</a:t>
            </a:r>
          </a:p>
          <a:p>
            <a:pPr marL="466280" lvl="1" indent="-466280"/>
            <a:r>
              <a:rPr lang="en-US" sz="2000" dirty="0" smtClean="0"/>
              <a:t>App </a:t>
            </a:r>
            <a:r>
              <a:rPr lang="en-US" sz="2000" dirty="0"/>
              <a:t>Fabric Cache - mid tier caching solution </a:t>
            </a:r>
          </a:p>
          <a:p>
            <a:pPr marL="466280" lvl="1" indent="-466280"/>
            <a:r>
              <a:rPr lang="en-US" sz="2000" dirty="0"/>
              <a:t>Stream Insight : Real time data stream analytics </a:t>
            </a:r>
            <a:endParaRPr lang="en-US" sz="2000" dirty="0" smtClean="0"/>
          </a:p>
          <a:p>
            <a:pPr marL="466280" lvl="1" indent="-466280"/>
            <a:r>
              <a:rPr lang="en-US" b="1" dirty="0"/>
              <a:t>In-Memory OLTP for SQL Server 2014 </a:t>
            </a:r>
            <a:endParaRPr lang="en-US" sz="2000" dirty="0"/>
          </a:p>
          <a:p>
            <a:pPr marL="466280" lvl="1"/>
            <a:endParaRPr lang="en-US" sz="2000" dirty="0"/>
          </a:p>
          <a:p>
            <a:r>
              <a:rPr lang="en-US" sz="3200" dirty="0">
                <a:solidFill>
                  <a:schemeClr val="tx1"/>
                </a:solidFill>
              </a:rPr>
              <a:t>SQL Server is well positioned to take full advantage of changing hardware trends and application requirements</a:t>
            </a:r>
          </a:p>
          <a:p>
            <a:pPr lvl="1"/>
            <a:endParaRPr lang="en-US" dirty="0">
              <a:solidFill>
                <a:schemeClr val="tx1"/>
              </a:solidFill>
            </a:endParaRPr>
          </a:p>
        </p:txBody>
      </p:sp>
    </p:spTree>
    <p:extLst>
      <p:ext uri="{BB962C8B-B14F-4D97-AF65-F5344CB8AC3E}">
        <p14:creationId xmlns:p14="http://schemas.microsoft.com/office/powerpoint/2010/main" val="120023795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Myths About In-Memory OLTP</a:t>
            </a:r>
            <a:endParaRPr lang="en-US" b="1" dirty="0"/>
          </a:p>
        </p:txBody>
      </p:sp>
      <p:sp>
        <p:nvSpPr>
          <p:cNvPr id="10" name="Text Placeholder 9"/>
          <p:cNvSpPr>
            <a:spLocks noGrp="1"/>
          </p:cNvSpPr>
          <p:nvPr>
            <p:ph type="body" sz="quarter" idx="10"/>
          </p:nvPr>
        </p:nvSpPr>
        <p:spPr>
          <a:xfrm>
            <a:off x="274638" y="1212850"/>
            <a:ext cx="11887200" cy="4616648"/>
          </a:xfrm>
        </p:spPr>
        <p:txBody>
          <a:bodyPr/>
          <a:lstStyle/>
          <a:p>
            <a:pPr marL="742950" indent="-742950">
              <a:buFont typeface="+mj-lt"/>
              <a:buAutoNum type="arabicPeriod"/>
            </a:pPr>
            <a:r>
              <a:rPr lang="en-US" sz="3600" dirty="0" smtClean="0"/>
              <a:t>SQL </a:t>
            </a:r>
            <a:r>
              <a:rPr lang="en-US" sz="3600" dirty="0"/>
              <a:t>Server In-Memory OLTP is a recent response to competitors’ offerings</a:t>
            </a:r>
          </a:p>
          <a:p>
            <a:pPr marL="742950" indent="-742950">
              <a:buFont typeface="+mj-lt"/>
              <a:buAutoNum type="arabicPeriod"/>
            </a:pPr>
            <a:r>
              <a:rPr lang="en-US" sz="3600" dirty="0" smtClean="0"/>
              <a:t>In-Memory </a:t>
            </a:r>
            <a:r>
              <a:rPr lang="en-US" sz="3600" dirty="0"/>
              <a:t>OLTP is like DBCC PINTABLE</a:t>
            </a:r>
          </a:p>
          <a:p>
            <a:pPr marL="742950" indent="-742950">
              <a:buFont typeface="+mj-lt"/>
              <a:buAutoNum type="arabicPeriod"/>
            </a:pPr>
            <a:r>
              <a:rPr lang="en-US" sz="3600" dirty="0" smtClean="0"/>
              <a:t>In-Memory </a:t>
            </a:r>
            <a:r>
              <a:rPr lang="en-US" sz="3600" dirty="0"/>
              <a:t>Databases are new separate products</a:t>
            </a:r>
          </a:p>
          <a:p>
            <a:pPr marL="742950" indent="-742950">
              <a:buFont typeface="+mj-lt"/>
              <a:buAutoNum type="arabicPeriod"/>
            </a:pPr>
            <a:r>
              <a:rPr lang="en-US" sz="3600" dirty="0" smtClean="0"/>
              <a:t>You </a:t>
            </a:r>
            <a:r>
              <a:rPr lang="en-US" sz="3600" dirty="0"/>
              <a:t>can use In-Memory OLTP in an existing SQL Server app with NO changes whatsoever</a:t>
            </a:r>
          </a:p>
          <a:p>
            <a:pPr marL="742950" indent="-742950">
              <a:buFont typeface="+mj-lt"/>
              <a:buAutoNum type="arabicPeriod"/>
            </a:pPr>
            <a:r>
              <a:rPr lang="en-US" sz="3600" dirty="0" smtClean="0"/>
              <a:t>Since </a:t>
            </a:r>
            <a:r>
              <a:rPr lang="en-US" sz="3600" dirty="0"/>
              <a:t>tables are in memory, the data is not Durable or Highly Available – I will lose it after server </a:t>
            </a:r>
            <a:r>
              <a:rPr lang="en-US" sz="3600" dirty="0" smtClean="0"/>
              <a:t>crash</a:t>
            </a:r>
            <a:endParaRPr lang="en-US" sz="3600" dirty="0"/>
          </a:p>
        </p:txBody>
      </p:sp>
    </p:spTree>
    <p:extLst>
      <p:ext uri="{BB962C8B-B14F-4D97-AF65-F5344CB8AC3E}">
        <p14:creationId xmlns:p14="http://schemas.microsoft.com/office/powerpoint/2010/main" val="5086956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#1: </a:t>
            </a:r>
            <a:endParaRPr lang="en-US" dirty="0"/>
          </a:p>
        </p:txBody>
      </p:sp>
      <p:sp>
        <p:nvSpPr>
          <p:cNvPr id="3" name="Text Placeholder 2"/>
          <p:cNvSpPr>
            <a:spLocks noGrp="1"/>
          </p:cNvSpPr>
          <p:nvPr>
            <p:ph type="body" sz="quarter" idx="10"/>
          </p:nvPr>
        </p:nvSpPr>
        <p:spPr>
          <a:xfrm>
            <a:off x="275481" y="1213174"/>
            <a:ext cx="11885514" cy="1292662"/>
          </a:xfrm>
        </p:spPr>
        <p:txBody>
          <a:bodyPr/>
          <a:lstStyle/>
          <a:p>
            <a:r>
              <a:rPr lang="en-US" dirty="0" smtClean="0"/>
              <a:t>SQL </a:t>
            </a:r>
            <a:r>
              <a:rPr lang="en-US" dirty="0"/>
              <a:t>Server In-Memory OLTP is a recent response to competitors’ offerings</a:t>
            </a:r>
          </a:p>
        </p:txBody>
      </p:sp>
      <p:sp>
        <p:nvSpPr>
          <p:cNvPr id="4" name="TextBox 3"/>
          <p:cNvSpPr txBox="1"/>
          <p:nvPr/>
        </p:nvSpPr>
        <p:spPr>
          <a:xfrm>
            <a:off x="275481" y="2704310"/>
            <a:ext cx="2249602" cy="1043320"/>
          </a:xfrm>
          <a:prstGeom prst="rect">
            <a:avLst/>
          </a:prstGeom>
          <a:noFill/>
        </p:spPr>
        <p:txBody>
          <a:bodyPr wrap="none" lIns="182854" tIns="146283" rIns="182854" bIns="146283" rtlCol="0">
            <a:spAutoFit/>
          </a:bodyPr>
          <a:lstStyle/>
          <a:p>
            <a:pPr>
              <a:lnSpc>
                <a:spcPct val="90000"/>
              </a:lnSpc>
              <a:spcAft>
                <a:spcPts val="600"/>
              </a:spcAft>
            </a:pPr>
            <a:r>
              <a:rPr lang="en-US" sz="5400" dirty="0" smtClean="0">
                <a:gradFill>
                  <a:gsLst>
                    <a:gs pos="2917">
                      <a:schemeClr val="tx1"/>
                    </a:gs>
                    <a:gs pos="30000">
                      <a:schemeClr val="tx1"/>
                    </a:gs>
                  </a:gsLst>
                  <a:lin ang="5400000" scaled="0"/>
                </a:gradFill>
                <a:latin typeface="+mj-lt"/>
              </a:rPr>
              <a:t>Reality</a:t>
            </a:r>
            <a:endParaRPr lang="en-US" sz="5400" dirty="0">
              <a:gradFill>
                <a:gsLst>
                  <a:gs pos="2917">
                    <a:schemeClr val="tx1"/>
                  </a:gs>
                  <a:gs pos="30000">
                    <a:schemeClr val="tx1"/>
                  </a:gs>
                </a:gsLst>
                <a:lin ang="5400000" scaled="0"/>
              </a:gradFill>
              <a:latin typeface="+mj-lt"/>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794" t="9538" r="9863" b="4614"/>
          <a:stretch/>
        </p:blipFill>
        <p:spPr>
          <a:xfrm>
            <a:off x="7772480" y="2419916"/>
            <a:ext cx="4114172" cy="4002979"/>
          </a:xfrm>
          <a:prstGeom prst="rect">
            <a:avLst/>
          </a:prstGeom>
        </p:spPr>
      </p:pic>
      <p:sp>
        <p:nvSpPr>
          <p:cNvPr id="6" name="TextBox 5"/>
          <p:cNvSpPr txBox="1"/>
          <p:nvPr/>
        </p:nvSpPr>
        <p:spPr>
          <a:xfrm>
            <a:off x="275480" y="3768189"/>
            <a:ext cx="7039869" cy="2920244"/>
          </a:xfrm>
          <a:prstGeom prst="rect">
            <a:avLst/>
          </a:prstGeom>
          <a:noFill/>
        </p:spPr>
        <p:txBody>
          <a:bodyPr wrap="square" lIns="182854" tIns="146283" rIns="182854" bIns="146283" rtlCol="0">
            <a:spAutoFit/>
          </a:bodyPr>
          <a:lstStyle/>
          <a:p>
            <a:pPr>
              <a:lnSpc>
                <a:spcPct val="90000"/>
              </a:lnSpc>
              <a:spcAft>
                <a:spcPts val="600"/>
              </a:spcAft>
            </a:pPr>
            <a:r>
              <a:rPr lang="en-US" sz="3999" dirty="0" smtClean="0">
                <a:gradFill>
                  <a:gsLst>
                    <a:gs pos="2917">
                      <a:schemeClr val="tx1"/>
                    </a:gs>
                    <a:gs pos="30000">
                      <a:schemeClr val="tx1"/>
                    </a:gs>
                  </a:gsLst>
                  <a:lin ang="5400000" scaled="0"/>
                </a:gradFill>
                <a:latin typeface="+mj-lt"/>
              </a:rPr>
              <a:t>Project “Hekaton” </a:t>
            </a:r>
            <a:r>
              <a:rPr lang="en-US" sz="3999" dirty="0">
                <a:gradFill>
                  <a:gsLst>
                    <a:gs pos="2917">
                      <a:schemeClr val="tx1"/>
                    </a:gs>
                    <a:gs pos="30000">
                      <a:schemeClr val="tx1"/>
                    </a:gs>
                  </a:gsLst>
                  <a:lin ang="5400000" scaled="0"/>
                </a:gradFill>
                <a:latin typeface="+mj-lt"/>
              </a:rPr>
              <a:t>was started around 4 years ago in response to business and hardware trends</a:t>
            </a:r>
          </a:p>
          <a:p>
            <a:pPr>
              <a:lnSpc>
                <a:spcPct val="90000"/>
              </a:lnSpc>
              <a:spcAft>
                <a:spcPts val="600"/>
              </a:spcAft>
            </a:pPr>
            <a:endParaRPr 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706394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Trends</a:t>
            </a:r>
            <a:endParaRPr lang="en-US" dirty="0"/>
          </a:p>
        </p:txBody>
      </p:sp>
      <p:sp>
        <p:nvSpPr>
          <p:cNvPr id="3" name="Content Placeholder 2"/>
          <p:cNvSpPr>
            <a:spLocks noGrp="1"/>
          </p:cNvSpPr>
          <p:nvPr>
            <p:ph type="body" sz="quarter" idx="10"/>
          </p:nvPr>
        </p:nvSpPr>
        <p:spPr>
          <a:xfrm>
            <a:off x="274638" y="1212850"/>
            <a:ext cx="11887200" cy="4124206"/>
          </a:xfrm>
        </p:spPr>
        <p:txBody>
          <a:bodyPr/>
          <a:lstStyle/>
          <a:p>
            <a:r>
              <a:rPr lang="en-US" dirty="0"/>
              <a:t>Market </a:t>
            </a:r>
            <a:r>
              <a:rPr lang="en-US" dirty="0" smtClean="0"/>
              <a:t>need in OLTP space</a:t>
            </a:r>
          </a:p>
          <a:p>
            <a:pPr lvl="1"/>
            <a:r>
              <a:rPr lang="en-US" dirty="0" smtClean="0"/>
              <a:t>ever </a:t>
            </a:r>
            <a:r>
              <a:rPr lang="en-US" dirty="0"/>
              <a:t>higher throughput </a:t>
            </a:r>
          </a:p>
          <a:p>
            <a:pPr lvl="1"/>
            <a:r>
              <a:rPr lang="en-US" dirty="0" smtClean="0"/>
              <a:t>lower latency </a:t>
            </a:r>
          </a:p>
          <a:p>
            <a:pPr lvl="1"/>
            <a:r>
              <a:rPr lang="en-US" dirty="0" smtClean="0"/>
              <a:t>at </a:t>
            </a:r>
            <a:r>
              <a:rPr lang="en-US" dirty="0"/>
              <a:t>a lower </a:t>
            </a:r>
            <a:r>
              <a:rPr lang="en-US" dirty="0" smtClean="0"/>
              <a:t>cost</a:t>
            </a:r>
          </a:p>
          <a:p>
            <a:endParaRPr lang="en-US" dirty="0"/>
          </a:p>
          <a:p>
            <a:r>
              <a:rPr lang="en-US" dirty="0" smtClean="0"/>
              <a:t>Examples</a:t>
            </a:r>
          </a:p>
          <a:p>
            <a:pPr lvl="1"/>
            <a:r>
              <a:rPr lang="en-US" dirty="0"/>
              <a:t>Credit-card transactions: validate, authorize and complete the transaction</a:t>
            </a:r>
          </a:p>
          <a:p>
            <a:pPr lvl="1"/>
            <a:r>
              <a:rPr lang="en-US" dirty="0"/>
              <a:t>Online-betting: Ability to place the bet quickly</a:t>
            </a:r>
          </a:p>
          <a:p>
            <a:pPr lvl="1"/>
            <a:endParaRPr lang="en-US" dirty="0"/>
          </a:p>
        </p:txBody>
      </p:sp>
    </p:spTree>
    <p:extLst>
      <p:ext uri="{BB962C8B-B14F-4D97-AF65-F5344CB8AC3E}">
        <p14:creationId xmlns:p14="http://schemas.microsoft.com/office/powerpoint/2010/main" val="269881008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U trends graph"/>
          <p:cNvPicPr>
            <a:picLocks noChangeAspect="1" noChangeArrowheads="1"/>
          </p:cNvPicPr>
          <p:nvPr/>
        </p:nvPicPr>
        <p:blipFill>
          <a:blip r:embed="rId3" cstate="print"/>
          <a:srcRect/>
          <a:stretch>
            <a:fillRect/>
          </a:stretch>
        </p:blipFill>
        <p:spPr bwMode="auto">
          <a:xfrm>
            <a:off x="394799" y="1297819"/>
            <a:ext cx="6280107" cy="5125077"/>
          </a:xfrm>
          <a:prstGeom prst="rect">
            <a:avLst/>
          </a:prstGeom>
          <a:solidFill>
            <a:schemeClr val="tx1"/>
          </a:solidFill>
        </p:spPr>
      </p:pic>
      <p:graphicFrame>
        <p:nvGraphicFramePr>
          <p:cNvPr id="9" name="Chart 3"/>
          <p:cNvGraphicFramePr>
            <a:graphicFrameLocks/>
          </p:cNvGraphicFramePr>
          <p:nvPr>
            <p:extLst/>
          </p:nvPr>
        </p:nvGraphicFramePr>
        <p:xfrm>
          <a:off x="7347471" y="4260591"/>
          <a:ext cx="4880027" cy="2401783"/>
        </p:xfrm>
        <a:graphic>
          <a:graphicData uri="http://schemas.openxmlformats.org/drawingml/2006/chart">
            <c:chart xmlns:c="http://schemas.openxmlformats.org/drawingml/2006/chart" xmlns:r="http://schemas.openxmlformats.org/officeDocument/2006/relationships" r:id="rId4"/>
          </a:graphicData>
        </a:graphic>
      </p:graphicFrame>
      <p:sp>
        <p:nvSpPr>
          <p:cNvPr id="10" name="Rounded Rectangular Callout 9"/>
          <p:cNvSpPr/>
          <p:nvPr/>
        </p:nvSpPr>
        <p:spPr>
          <a:xfrm>
            <a:off x="6949645" y="1303038"/>
            <a:ext cx="3377453" cy="527691"/>
          </a:xfrm>
          <a:prstGeom prst="wedgeRoundRectCallout">
            <a:avLst>
              <a:gd name="adj1" fmla="val -69029"/>
              <a:gd name="adj2" fmla="val 2299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21705"/>
            <a:r>
              <a:rPr lang="en-US" sz="1496" b="1" dirty="0">
                <a:solidFill>
                  <a:prstClr val="white"/>
                </a:solidFill>
                <a:latin typeface="Segoe UI Light" pitchFamily="34" charset="0"/>
              </a:rPr>
              <a:t>Moore’s Law means more transistors and therefore cores, but…</a:t>
            </a:r>
          </a:p>
        </p:txBody>
      </p:sp>
      <p:sp>
        <p:nvSpPr>
          <p:cNvPr id="11" name="Rounded Rectangular Callout 10"/>
          <p:cNvSpPr/>
          <p:nvPr/>
        </p:nvSpPr>
        <p:spPr>
          <a:xfrm>
            <a:off x="6968972" y="2401444"/>
            <a:ext cx="3163913" cy="455836"/>
          </a:xfrm>
          <a:prstGeom prst="wedgeRoundRectCallout">
            <a:avLst>
              <a:gd name="adj1" fmla="val -72256"/>
              <a:gd name="adj2" fmla="val 184531"/>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21705"/>
            <a:r>
              <a:rPr lang="en-US" sz="1496" b="1" dirty="0">
                <a:solidFill>
                  <a:prstClr val="white"/>
                </a:solidFill>
                <a:latin typeface="Segoe UI Light" pitchFamily="34" charset="0"/>
              </a:rPr>
              <a:t>CPU clock rate stalled…</a:t>
            </a:r>
          </a:p>
        </p:txBody>
      </p:sp>
      <p:sp>
        <p:nvSpPr>
          <p:cNvPr id="2" name="Title 1"/>
          <p:cNvSpPr>
            <a:spLocks noGrp="1"/>
          </p:cNvSpPr>
          <p:nvPr>
            <p:ph type="title"/>
          </p:nvPr>
        </p:nvSpPr>
        <p:spPr/>
        <p:txBody>
          <a:bodyPr/>
          <a:lstStyle/>
          <a:p>
            <a:r>
              <a:rPr lang="en-US" smtClean="0"/>
              <a:t>Hardware Trends</a:t>
            </a:r>
            <a:endParaRPr lang="en-US" dirty="0"/>
          </a:p>
        </p:txBody>
      </p:sp>
      <p:sp>
        <p:nvSpPr>
          <p:cNvPr id="12" name="Rounded Rectangular Callout 11"/>
          <p:cNvSpPr/>
          <p:nvPr/>
        </p:nvSpPr>
        <p:spPr>
          <a:xfrm>
            <a:off x="10223384" y="3314410"/>
            <a:ext cx="1979421" cy="533684"/>
          </a:xfrm>
          <a:prstGeom prst="wedgeRoundRectCallout">
            <a:avLst>
              <a:gd name="adj1" fmla="val 20894"/>
              <a:gd name="adj2" fmla="val 273634"/>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21705"/>
            <a:r>
              <a:rPr lang="en-US" sz="1496" b="1" dirty="0">
                <a:solidFill>
                  <a:prstClr val="white"/>
                </a:solidFill>
                <a:latin typeface="Segoe UI Light" pitchFamily="34" charset="0"/>
              </a:rPr>
              <a:t>Meanwhile RAM cost continues to drop</a:t>
            </a:r>
          </a:p>
        </p:txBody>
      </p:sp>
      <p:sp>
        <p:nvSpPr>
          <p:cNvPr id="13" name="Content Placeholder 2"/>
          <p:cNvSpPr txBox="1">
            <a:spLocks/>
          </p:cNvSpPr>
          <p:nvPr/>
        </p:nvSpPr>
        <p:spPr>
          <a:xfrm>
            <a:off x="351375" y="6477272"/>
            <a:ext cx="3124081" cy="363919"/>
          </a:xfrm>
          <a:prstGeom prst="rect">
            <a:avLst/>
          </a:prstGeom>
        </p:spPr>
        <p:txBody>
          <a:bodyPr>
            <a:normAutofit fontScale="250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9"/>
              <a:t>Chart reference </a:t>
            </a:r>
            <a:r>
              <a:rPr lang="en-US" sz="3999">
                <a:hlinkClick r:id="rId5"/>
              </a:rPr>
              <a:t>http://www.gotw.ca/publications/concurrency-ddj.htm</a:t>
            </a:r>
            <a:endParaRPr lang="en-US" sz="3999"/>
          </a:p>
          <a:p>
            <a:endParaRPr lang="en-US" sz="3999" dirty="0"/>
          </a:p>
        </p:txBody>
      </p:sp>
    </p:spTree>
    <p:extLst>
      <p:ext uri="{BB962C8B-B14F-4D97-AF65-F5344CB8AC3E}">
        <p14:creationId xmlns:p14="http://schemas.microsoft.com/office/powerpoint/2010/main" val="11098275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SQL Server In-Memory OLTP?</a:t>
            </a:r>
            <a:endParaRPr lang="en-US" dirty="0"/>
          </a:p>
        </p:txBody>
      </p:sp>
      <p:sp>
        <p:nvSpPr>
          <p:cNvPr id="3" name="Content Placeholder 2"/>
          <p:cNvSpPr>
            <a:spLocks noGrp="1"/>
          </p:cNvSpPr>
          <p:nvPr>
            <p:ph type="body" sz="quarter" idx="10"/>
          </p:nvPr>
        </p:nvSpPr>
        <p:spPr>
          <a:xfrm>
            <a:off x="274638" y="1212850"/>
            <a:ext cx="11887200" cy="4929766"/>
          </a:xfrm>
          <a:prstGeom prst="rect">
            <a:avLst/>
          </a:prstGeom>
        </p:spPr>
        <p:txBody>
          <a:bodyPr lIns="124358" tIns="62179" rIns="124358" bIns="62179">
            <a:normAutofit/>
          </a:bodyPr>
          <a:lstStyle/>
          <a:p>
            <a:r>
              <a:rPr lang="en-US" dirty="0" smtClean="0"/>
              <a:t>1. High performance </a:t>
            </a:r>
            <a:endParaRPr lang="en-US" dirty="0"/>
          </a:p>
          <a:p>
            <a:r>
              <a:rPr lang="en-US" dirty="0" smtClean="0"/>
              <a:t>2. Main memory-optimized </a:t>
            </a:r>
            <a:endParaRPr lang="en-US" dirty="0"/>
          </a:p>
          <a:p>
            <a:r>
              <a:rPr lang="en-US" dirty="0" smtClean="0"/>
              <a:t>3. OLTP </a:t>
            </a:r>
            <a:r>
              <a:rPr lang="en-US" dirty="0"/>
              <a:t>scenarios </a:t>
            </a:r>
          </a:p>
          <a:p>
            <a:r>
              <a:rPr lang="en-US" dirty="0" smtClean="0"/>
              <a:t>4. Integrated </a:t>
            </a:r>
            <a:r>
              <a:rPr lang="en-US" dirty="0"/>
              <a:t>into SQL Server </a:t>
            </a:r>
          </a:p>
          <a:p>
            <a:r>
              <a:rPr lang="en-US" dirty="0" smtClean="0"/>
              <a:t>5. Architected </a:t>
            </a:r>
            <a:r>
              <a:rPr lang="en-US" dirty="0"/>
              <a:t>for modern hardware trends</a:t>
            </a:r>
          </a:p>
          <a:p>
            <a:endParaRPr lang="en-US" dirty="0"/>
          </a:p>
        </p:txBody>
      </p:sp>
    </p:spTree>
    <p:extLst>
      <p:ext uri="{BB962C8B-B14F-4D97-AF65-F5344CB8AC3E}">
        <p14:creationId xmlns:p14="http://schemas.microsoft.com/office/powerpoint/2010/main" val="2584663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#2: </a:t>
            </a:r>
            <a:endParaRPr lang="en-US" dirty="0"/>
          </a:p>
        </p:txBody>
      </p:sp>
      <p:sp>
        <p:nvSpPr>
          <p:cNvPr id="3" name="Text Placeholder 2"/>
          <p:cNvSpPr>
            <a:spLocks noGrp="1"/>
          </p:cNvSpPr>
          <p:nvPr>
            <p:ph type="body" sz="quarter" idx="10"/>
          </p:nvPr>
        </p:nvSpPr>
        <p:spPr>
          <a:xfrm>
            <a:off x="275481" y="1213174"/>
            <a:ext cx="11885514" cy="738664"/>
          </a:xfrm>
        </p:spPr>
        <p:txBody>
          <a:bodyPr/>
          <a:lstStyle/>
          <a:p>
            <a:r>
              <a:rPr lang="en-US" dirty="0" smtClean="0"/>
              <a:t>In-Memory </a:t>
            </a:r>
            <a:r>
              <a:rPr lang="en-US" dirty="0"/>
              <a:t>OLTP is like DBCC PINTABLE</a:t>
            </a:r>
          </a:p>
        </p:txBody>
      </p:sp>
      <p:sp>
        <p:nvSpPr>
          <p:cNvPr id="4" name="TextBox 3"/>
          <p:cNvSpPr txBox="1"/>
          <p:nvPr/>
        </p:nvSpPr>
        <p:spPr>
          <a:xfrm>
            <a:off x="275481" y="2475709"/>
            <a:ext cx="2249602" cy="1043320"/>
          </a:xfrm>
          <a:prstGeom prst="rect">
            <a:avLst/>
          </a:prstGeom>
          <a:noFill/>
        </p:spPr>
        <p:txBody>
          <a:bodyPr wrap="none" lIns="182854" tIns="146283" rIns="182854" bIns="146283" rtlCol="0">
            <a:spAutoFit/>
          </a:bodyPr>
          <a:lstStyle/>
          <a:p>
            <a:pPr>
              <a:lnSpc>
                <a:spcPct val="90000"/>
              </a:lnSpc>
              <a:spcAft>
                <a:spcPts val="600"/>
              </a:spcAft>
            </a:pPr>
            <a:r>
              <a:rPr lang="en-US" sz="5400" dirty="0" smtClean="0">
                <a:gradFill>
                  <a:gsLst>
                    <a:gs pos="2917">
                      <a:schemeClr val="tx1"/>
                    </a:gs>
                    <a:gs pos="30000">
                      <a:schemeClr val="tx1"/>
                    </a:gs>
                  </a:gsLst>
                  <a:lin ang="5400000" scaled="0"/>
                </a:gradFill>
                <a:latin typeface="+mj-lt"/>
              </a:rPr>
              <a:t>Reality</a:t>
            </a:r>
            <a:endParaRPr lang="en-US" sz="5400" dirty="0">
              <a:gradFill>
                <a:gsLst>
                  <a:gs pos="2917">
                    <a:schemeClr val="tx1"/>
                  </a:gs>
                  <a:gs pos="30000">
                    <a:schemeClr val="tx1"/>
                  </a:gs>
                </a:gsLst>
                <a:lin ang="5400000" scaled="0"/>
              </a:gradFill>
              <a:latin typeface="+mj-lt"/>
            </a:endParaRPr>
          </a:p>
        </p:txBody>
      </p:sp>
      <p:sp>
        <p:nvSpPr>
          <p:cNvPr id="6" name="TextBox 5"/>
          <p:cNvSpPr txBox="1"/>
          <p:nvPr/>
        </p:nvSpPr>
        <p:spPr>
          <a:xfrm>
            <a:off x="275479" y="3768189"/>
            <a:ext cx="11278233" cy="2587846"/>
          </a:xfrm>
          <a:prstGeom prst="rect">
            <a:avLst/>
          </a:prstGeom>
          <a:noFill/>
        </p:spPr>
        <p:txBody>
          <a:bodyPr wrap="square" lIns="182854" tIns="146283" rIns="182854" bIns="146283" rtlCol="0">
            <a:spAutoFit/>
          </a:bodyPr>
          <a:lstStyle/>
          <a:p>
            <a:pPr>
              <a:lnSpc>
                <a:spcPct val="90000"/>
              </a:lnSpc>
              <a:spcAft>
                <a:spcPts val="600"/>
              </a:spcAft>
            </a:pPr>
            <a:r>
              <a:rPr lang="en-US" sz="3999" dirty="0" smtClean="0">
                <a:gradFill>
                  <a:gsLst>
                    <a:gs pos="2917">
                      <a:schemeClr val="tx1"/>
                    </a:gs>
                    <a:gs pos="30000">
                      <a:schemeClr val="tx1"/>
                    </a:gs>
                  </a:gsLst>
                  <a:lin ang="5400000" scaled="0"/>
                </a:gradFill>
                <a:latin typeface="+mj-lt"/>
              </a:rPr>
              <a:t>In-memory OLTP is </a:t>
            </a:r>
            <a:r>
              <a:rPr lang="en-US" sz="3999" dirty="0">
                <a:gradFill>
                  <a:gsLst>
                    <a:gs pos="2917">
                      <a:schemeClr val="tx1"/>
                    </a:gs>
                    <a:gs pos="30000">
                      <a:schemeClr val="tx1"/>
                    </a:gs>
                  </a:gsLst>
                  <a:lin ang="5400000" scaled="0"/>
                </a:gradFill>
                <a:latin typeface="+mj-lt"/>
              </a:rPr>
              <a:t>completely new </a:t>
            </a:r>
            <a:r>
              <a:rPr lang="en-US" sz="3999" dirty="0" smtClean="0">
                <a:gradFill>
                  <a:gsLst>
                    <a:gs pos="2917">
                      <a:schemeClr val="tx1"/>
                    </a:gs>
                    <a:gs pos="30000">
                      <a:schemeClr val="tx1"/>
                    </a:gs>
                  </a:gsLst>
                  <a:lin ang="5400000" scaled="0"/>
                </a:gradFill>
                <a:latin typeface="+mj-lt"/>
              </a:rPr>
              <a:t>design </a:t>
            </a:r>
            <a:r>
              <a:rPr lang="en-US" sz="3999" dirty="0">
                <a:gradFill>
                  <a:gsLst>
                    <a:gs pos="2917">
                      <a:schemeClr val="tx1"/>
                    </a:gs>
                    <a:gs pos="30000">
                      <a:schemeClr val="tx1"/>
                    </a:gs>
                  </a:gsLst>
                  <a:lin ang="5400000" scaled="0"/>
                </a:gradFill>
                <a:latin typeface="+mj-lt"/>
              </a:rPr>
              <a:t>to optimize for efficient In-Memory data operations. </a:t>
            </a:r>
            <a:endParaRPr lang="en-US" sz="3999" dirty="0" smtClean="0">
              <a:gradFill>
                <a:gsLst>
                  <a:gs pos="2917">
                    <a:schemeClr val="tx1"/>
                  </a:gs>
                  <a:gs pos="30000">
                    <a:schemeClr val="tx1"/>
                  </a:gs>
                </a:gsLst>
                <a:lin ang="5400000" scaled="0"/>
              </a:gradFill>
              <a:latin typeface="+mj-lt"/>
            </a:endParaRPr>
          </a:p>
          <a:p>
            <a:pPr>
              <a:lnSpc>
                <a:spcPct val="90000"/>
              </a:lnSpc>
              <a:spcAft>
                <a:spcPts val="600"/>
              </a:spcAft>
            </a:pPr>
            <a:r>
              <a:rPr lang="en-US" sz="3999" dirty="0" smtClean="0">
                <a:gradFill>
                  <a:gsLst>
                    <a:gs pos="2917">
                      <a:schemeClr val="tx1"/>
                    </a:gs>
                    <a:gs pos="30000">
                      <a:schemeClr val="tx1"/>
                    </a:gs>
                  </a:gsLst>
                  <a:lin ang="5400000" scaled="0"/>
                </a:gradFill>
                <a:latin typeface="+mj-lt"/>
              </a:rPr>
              <a:t>There are </a:t>
            </a:r>
            <a:r>
              <a:rPr lang="en-US" sz="3999" dirty="0">
                <a:gradFill>
                  <a:gsLst>
                    <a:gs pos="2917">
                      <a:schemeClr val="tx1"/>
                    </a:gs>
                    <a:gs pos="30000">
                      <a:schemeClr val="tx1"/>
                    </a:gs>
                  </a:gsLst>
                  <a:lin ang="5400000" scaled="0"/>
                </a:gradFill>
                <a:latin typeface="+mj-lt"/>
              </a:rPr>
              <a:t>no </a:t>
            </a:r>
            <a:r>
              <a:rPr lang="en-US" sz="3999" dirty="0" smtClean="0">
                <a:gradFill>
                  <a:gsLst>
                    <a:gs pos="2917">
                      <a:schemeClr val="tx1"/>
                    </a:gs>
                    <a:gs pos="30000">
                      <a:schemeClr val="tx1"/>
                    </a:gs>
                  </a:gsLst>
                  <a:lin ang="5400000" scaled="0"/>
                </a:gradFill>
                <a:latin typeface="+mj-lt"/>
              </a:rPr>
              <a:t>pages </a:t>
            </a:r>
            <a:r>
              <a:rPr lang="en-US" sz="3999" dirty="0">
                <a:gradFill>
                  <a:gsLst>
                    <a:gs pos="2917">
                      <a:schemeClr val="tx1"/>
                    </a:gs>
                    <a:gs pos="30000">
                      <a:schemeClr val="tx1"/>
                    </a:gs>
                  </a:gsLst>
                  <a:lin ang="5400000" scaled="0"/>
                </a:gradFill>
                <a:latin typeface="+mj-lt"/>
              </a:rPr>
              <a:t>or </a:t>
            </a:r>
            <a:r>
              <a:rPr lang="en-US" sz="3999" dirty="0" smtClean="0">
                <a:gradFill>
                  <a:gsLst>
                    <a:gs pos="2917">
                      <a:schemeClr val="tx1"/>
                    </a:gs>
                    <a:gs pos="30000">
                      <a:schemeClr val="tx1"/>
                    </a:gs>
                  </a:gsLst>
                  <a:lin ang="5400000" scaled="0"/>
                </a:gradFill>
                <a:latin typeface="+mj-lt"/>
              </a:rPr>
              <a:t>buffer pool for memory-optimized tables.</a:t>
            </a:r>
            <a:endParaRPr lang="en-US" sz="3999" dirty="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1579509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TechEd_Europe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429A50D-5444-426E-B16B-206C003980D0}" vid="{F3074CAC-D03D-4B6A-B5DB-C1DCB02F2DC8}"/>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429A50D-5444-426E-B16B-206C003980D0}" vid="{D0BF8ED0-978F-4096-AFC6-F054B52376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BF38BD6E774F418C8C86FF6F9D3F4A" ma:contentTypeVersion="0" ma:contentTypeDescription="Create a new document." ma:contentTypeScope="" ma:versionID="81b72f612bd9c08726f2af6206760fae">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D6C99CE7-A8D2-4777-A088-DB32AB3CF2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InMemOLTP-Overview</Template>
  <TotalTime>224</TotalTime>
  <Words>2096</Words>
  <Application>Microsoft Office PowerPoint</Application>
  <PresentationFormat>Custom</PresentationFormat>
  <Paragraphs>272</Paragraphs>
  <Slides>27</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Consolas</vt:lpstr>
      <vt:lpstr>Segoe UI</vt:lpstr>
      <vt:lpstr>Segoe UI Light</vt:lpstr>
      <vt:lpstr>Wingdings</vt:lpstr>
      <vt:lpstr>TechEd_Europe_2013_Speaker_PPT_Template</vt:lpstr>
      <vt:lpstr>TechEd_2013_Template_16x9</vt:lpstr>
      <vt:lpstr>PowerPoint Presentation</vt:lpstr>
      <vt:lpstr>Microsoft SQL Server 2014 In-Memory OLTP: Overview </vt:lpstr>
      <vt:lpstr>Context</vt:lpstr>
      <vt:lpstr>Myths About In-Memory OLTP</vt:lpstr>
      <vt:lpstr>Myth #1: </vt:lpstr>
      <vt:lpstr>Business Trends</vt:lpstr>
      <vt:lpstr>Hardware Trends</vt:lpstr>
      <vt:lpstr>What is SQL Server In-Memory OLTP?</vt:lpstr>
      <vt:lpstr>Myth #2: </vt:lpstr>
      <vt:lpstr> In-Memory OLTP – Architectural Pillars</vt:lpstr>
      <vt:lpstr>Myth #3: </vt:lpstr>
      <vt:lpstr>In-Memory OLTP Integration and Application Migration</vt:lpstr>
      <vt:lpstr>Myth #4: </vt:lpstr>
      <vt:lpstr>Code Changes for the Demo (I)</vt:lpstr>
      <vt:lpstr>Code Changes for the Demo (I)</vt:lpstr>
      <vt:lpstr>Code Changes for the Demo (II)</vt:lpstr>
      <vt:lpstr>Code Changes for the Demo (II)</vt:lpstr>
      <vt:lpstr>Myth #5: </vt:lpstr>
      <vt:lpstr>Performance Gains</vt:lpstr>
      <vt:lpstr>Performance gains in the demo (I)</vt:lpstr>
      <vt:lpstr>Performance gains in the demo (II)</vt:lpstr>
      <vt:lpstr>Suitable Application Characteristics</vt:lpstr>
      <vt:lpstr>Demo</vt:lpstr>
      <vt:lpstr>Related content</vt:lpstr>
      <vt:lpstr>Resources</vt:lpstr>
      <vt:lpstr>Evaluate this session</vt:lpstr>
      <vt:lpstr>PowerPoint Presentation</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DBI-B204: Microsoft SQL Server 2014 In-Memory OLTP: Overview</dc:title>
  <dc:subject>TechEd 2013</dc:subject>
  <dc:creator>Jos de Bruijn</dc:creator>
  <cp:keywords>TechEd 2013</cp:keywords>
  <dc:description>Template by: Jordan Cayabyab, Artitudes Design, Inc.
Formatting by: Priscila Mandryk, Silver Fox Productions, Inc.
Audience Type: Internal/External</dc:description>
  <cp:lastModifiedBy>Shows</cp:lastModifiedBy>
  <cp:revision>37</cp:revision>
  <dcterms:created xsi:type="dcterms:W3CDTF">2013-06-19T20:35:10Z</dcterms:created>
  <dcterms:modified xsi:type="dcterms:W3CDTF">2013-06-25T13:50:07Z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0x0101008EBF38BD6E774F418C8C86FF6F9D3F4A</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