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5" r:id="rId2"/>
    <p:sldMasterId id="2147483729" r:id="rId3"/>
  </p:sldMasterIdLst>
  <p:notesMasterIdLst>
    <p:notesMasterId r:id="rId33"/>
  </p:notesMasterIdLst>
  <p:sldIdLst>
    <p:sldId id="283" r:id="rId4"/>
    <p:sldId id="257" r:id="rId5"/>
    <p:sldId id="284" r:id="rId6"/>
    <p:sldId id="259" r:id="rId7"/>
    <p:sldId id="260" r:id="rId8"/>
    <p:sldId id="281" r:id="rId9"/>
    <p:sldId id="265" r:id="rId10"/>
    <p:sldId id="266" r:id="rId11"/>
    <p:sldId id="261" r:id="rId12"/>
    <p:sldId id="262" r:id="rId13"/>
    <p:sldId id="263" r:id="rId14"/>
    <p:sldId id="264" r:id="rId15"/>
    <p:sldId id="280"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2" r:id="rId29"/>
    <p:sldId id="279"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1" autoAdjust="0"/>
  </p:normalViewPr>
  <p:slideViewPr>
    <p:cSldViewPr snapToGrid="0">
      <p:cViewPr varScale="1">
        <p:scale>
          <a:sx n="88" d="100"/>
          <a:sy n="88"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D0107-D7AE-40F3-B80A-2614D63AA64B}" type="datetimeFigureOut">
              <a:rPr lang="en-US" smtClean="0"/>
              <a:t>6/23/2013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42EDF-22C0-4C23-BE1B-3B64B216F3B8}" type="slidenum">
              <a:rPr lang="en-US" smtClean="0"/>
              <a:t>‹#›</a:t>
            </a:fld>
            <a:endParaRPr lang="en-US"/>
          </a:p>
        </p:txBody>
      </p:sp>
    </p:spTree>
    <p:extLst>
      <p:ext uri="{BB962C8B-B14F-4D97-AF65-F5344CB8AC3E}">
        <p14:creationId xmlns:p14="http://schemas.microsoft.com/office/powerpoint/2010/main" val="104701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3</a:t>
            </a:fld>
            <a:endParaRPr lang="en-US" dirty="0"/>
          </a:p>
        </p:txBody>
      </p:sp>
    </p:spTree>
    <p:extLst>
      <p:ext uri="{BB962C8B-B14F-4D97-AF65-F5344CB8AC3E}">
        <p14:creationId xmlns:p14="http://schemas.microsoft.com/office/powerpoint/2010/main" val="251379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19</a:t>
            </a:fld>
            <a:endParaRPr lang="en-US"/>
          </a:p>
        </p:txBody>
      </p:sp>
    </p:spTree>
    <p:extLst>
      <p:ext uri="{BB962C8B-B14F-4D97-AF65-F5344CB8AC3E}">
        <p14:creationId xmlns:p14="http://schemas.microsoft.com/office/powerpoint/2010/main" val="4026928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21</a:t>
            </a:fld>
            <a:endParaRPr lang="en-US"/>
          </a:p>
        </p:txBody>
      </p:sp>
    </p:spTree>
    <p:extLst>
      <p:ext uri="{BB962C8B-B14F-4D97-AF65-F5344CB8AC3E}">
        <p14:creationId xmlns:p14="http://schemas.microsoft.com/office/powerpoint/2010/main" val="336493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22</a:t>
            </a:fld>
            <a:endParaRPr lang="en-US"/>
          </a:p>
        </p:txBody>
      </p:sp>
    </p:spTree>
    <p:extLst>
      <p:ext uri="{BB962C8B-B14F-4D97-AF65-F5344CB8AC3E}">
        <p14:creationId xmlns:p14="http://schemas.microsoft.com/office/powerpoint/2010/main" val="93023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23</a:t>
            </a:fld>
            <a:endParaRPr lang="en-US"/>
          </a:p>
        </p:txBody>
      </p:sp>
    </p:spTree>
    <p:extLst>
      <p:ext uri="{BB962C8B-B14F-4D97-AF65-F5344CB8AC3E}">
        <p14:creationId xmlns:p14="http://schemas.microsoft.com/office/powerpoint/2010/main" val="38238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24</a:t>
            </a:fld>
            <a:endParaRPr lang="en-US"/>
          </a:p>
        </p:txBody>
      </p:sp>
    </p:spTree>
    <p:extLst>
      <p:ext uri="{BB962C8B-B14F-4D97-AF65-F5344CB8AC3E}">
        <p14:creationId xmlns:p14="http://schemas.microsoft.com/office/powerpoint/2010/main" val="354501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25</a:t>
            </a:fld>
            <a:endParaRPr lang="en-US"/>
          </a:p>
        </p:txBody>
      </p:sp>
    </p:spTree>
    <p:extLst>
      <p:ext uri="{BB962C8B-B14F-4D97-AF65-F5344CB8AC3E}">
        <p14:creationId xmlns:p14="http://schemas.microsoft.com/office/powerpoint/2010/main" val="40842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57B97C-E448-4B3B-942D-EDDFC69CC4B6}" type="slidenum">
              <a:rPr lang="en-US" smtClean="0"/>
              <a:pPr/>
              <a:t>27</a:t>
            </a:fld>
            <a:endParaRPr lang="en-US"/>
          </a:p>
        </p:txBody>
      </p:sp>
    </p:spTree>
    <p:extLst>
      <p:ext uri="{BB962C8B-B14F-4D97-AF65-F5344CB8AC3E}">
        <p14:creationId xmlns:p14="http://schemas.microsoft.com/office/powerpoint/2010/main" val="72939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3:02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02586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6/23/2013 3:02 AM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3833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6</a:t>
            </a:fld>
            <a:endParaRPr lang="en-US"/>
          </a:p>
        </p:txBody>
      </p:sp>
    </p:spTree>
    <p:extLst>
      <p:ext uri="{BB962C8B-B14F-4D97-AF65-F5344CB8AC3E}">
        <p14:creationId xmlns:p14="http://schemas.microsoft.com/office/powerpoint/2010/main" val="39574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7</a:t>
            </a:fld>
            <a:endParaRPr lang="en-US"/>
          </a:p>
        </p:txBody>
      </p:sp>
    </p:spTree>
    <p:extLst>
      <p:ext uri="{BB962C8B-B14F-4D97-AF65-F5344CB8AC3E}">
        <p14:creationId xmlns:p14="http://schemas.microsoft.com/office/powerpoint/2010/main" val="119217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10</a:t>
            </a:fld>
            <a:endParaRPr lang="en-US"/>
          </a:p>
        </p:txBody>
      </p:sp>
    </p:spTree>
    <p:extLst>
      <p:ext uri="{BB962C8B-B14F-4D97-AF65-F5344CB8AC3E}">
        <p14:creationId xmlns:p14="http://schemas.microsoft.com/office/powerpoint/2010/main" val="160075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11</a:t>
            </a:fld>
            <a:endParaRPr lang="en-US"/>
          </a:p>
        </p:txBody>
      </p:sp>
    </p:spTree>
    <p:extLst>
      <p:ext uri="{BB962C8B-B14F-4D97-AF65-F5344CB8AC3E}">
        <p14:creationId xmlns:p14="http://schemas.microsoft.com/office/powerpoint/2010/main" val="124000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13</a:t>
            </a:fld>
            <a:endParaRPr lang="en-US"/>
          </a:p>
        </p:txBody>
      </p:sp>
    </p:spTree>
    <p:extLst>
      <p:ext uri="{BB962C8B-B14F-4D97-AF65-F5344CB8AC3E}">
        <p14:creationId xmlns:p14="http://schemas.microsoft.com/office/powerpoint/2010/main" val="305505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15</a:t>
            </a:fld>
            <a:endParaRPr lang="en-US"/>
          </a:p>
        </p:txBody>
      </p:sp>
    </p:spTree>
    <p:extLst>
      <p:ext uri="{BB962C8B-B14F-4D97-AF65-F5344CB8AC3E}">
        <p14:creationId xmlns:p14="http://schemas.microsoft.com/office/powerpoint/2010/main" val="380925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17</a:t>
            </a:fld>
            <a:endParaRPr lang="en-US"/>
          </a:p>
        </p:txBody>
      </p:sp>
    </p:spTree>
    <p:extLst>
      <p:ext uri="{BB962C8B-B14F-4D97-AF65-F5344CB8AC3E}">
        <p14:creationId xmlns:p14="http://schemas.microsoft.com/office/powerpoint/2010/main" val="385633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42EDF-22C0-4C23-BE1B-3B64B216F3B8}" type="slidenum">
              <a:rPr lang="en-US" smtClean="0"/>
              <a:t>18</a:t>
            </a:fld>
            <a:endParaRPr lang="en-US"/>
          </a:p>
        </p:txBody>
      </p:sp>
    </p:spTree>
    <p:extLst>
      <p:ext uri="{BB962C8B-B14F-4D97-AF65-F5344CB8AC3E}">
        <p14:creationId xmlns:p14="http://schemas.microsoft.com/office/powerpoint/2010/main" val="4292962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193810350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4079648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60615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316905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998267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77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97685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210964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47494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78382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15254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grpSp>
        <p:nvGrpSpPr>
          <p:cNvPr id="98" name="Group 97"/>
          <p:cNvGrpSpPr/>
          <p:nvPr/>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1991047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26860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935435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059049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3618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0AE4948-C274-4A2F-B02F-0ED5F8BA93C7}" type="datetimeFigureOut">
              <a:rPr lang="en-US" smtClean="0"/>
              <a:t>6/23/2013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885252B-6DE0-4CD9-8460-B331F3AA75C0}" type="slidenum">
              <a:rPr lang="en-US" smtClean="0"/>
              <a:t>‹#›</a:t>
            </a:fld>
            <a:endParaRPr lang="en-US"/>
          </a:p>
        </p:txBody>
      </p:sp>
    </p:spTree>
    <p:extLst>
      <p:ext uri="{BB962C8B-B14F-4D97-AF65-F5344CB8AC3E}">
        <p14:creationId xmlns:p14="http://schemas.microsoft.com/office/powerpoint/2010/main" val="203522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0AE4948-C274-4A2F-B02F-0ED5F8BA93C7}" type="datetimeFigureOut">
              <a:rPr lang="en-US" smtClean="0"/>
              <a:t>6/23/2013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885252B-6DE0-4CD9-8460-B331F3AA75C0}" type="slidenum">
              <a:rPr lang="en-US" smtClean="0"/>
              <a:t>‹#›</a:t>
            </a:fld>
            <a:endParaRPr lang="en-US"/>
          </a:p>
        </p:txBody>
      </p:sp>
    </p:spTree>
    <p:extLst>
      <p:ext uri="{BB962C8B-B14F-4D97-AF65-F5344CB8AC3E}">
        <p14:creationId xmlns:p14="http://schemas.microsoft.com/office/powerpoint/2010/main" val="230127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463796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33087185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userDrawn="1"/>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grpSp>
        <p:nvGrpSpPr>
          <p:cNvPr id="98" name="Group 97"/>
          <p:cNvGrpSpPr/>
          <p:nvPr userDrawn="1"/>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spTree>
    <p:extLst>
      <p:ext uri="{BB962C8B-B14F-4D97-AF65-F5344CB8AC3E}">
        <p14:creationId xmlns:p14="http://schemas.microsoft.com/office/powerpoint/2010/main" val="4152269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userDrawn="1"/>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spTree>
    <p:extLst>
      <p:ext uri="{BB962C8B-B14F-4D97-AF65-F5344CB8AC3E}">
        <p14:creationId xmlns:p14="http://schemas.microsoft.com/office/powerpoint/2010/main" val="1093071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695927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70372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73656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56033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78854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2590415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3061291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216145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342828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810840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4152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78526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969406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98333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637519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91636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6549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2038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36185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115785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421939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76920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18444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104968736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userDrawn="1"/>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grpSp>
        <p:nvGrpSpPr>
          <p:cNvPr id="98" name="Group 97"/>
          <p:cNvGrpSpPr/>
          <p:nvPr userDrawn="1"/>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spTree>
    <p:extLst>
      <p:ext uri="{BB962C8B-B14F-4D97-AF65-F5344CB8AC3E}">
        <p14:creationId xmlns:p14="http://schemas.microsoft.com/office/powerpoint/2010/main" val="2236886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userDrawn="1"/>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spTree>
    <p:extLst>
      <p:ext uri="{BB962C8B-B14F-4D97-AF65-F5344CB8AC3E}">
        <p14:creationId xmlns:p14="http://schemas.microsoft.com/office/powerpoint/2010/main" val="924094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1490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15413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15170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3903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6085296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8639357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5188661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12879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119555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572772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776058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811743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833607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872376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08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276285"/>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58045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12715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41738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823629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48218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3513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187401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3805684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heme" Target="../theme/theme2.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theme" Target="../theme/theme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916379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876210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0711971"/>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microsoft.com/sqlserverlab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9524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Recovery Model</a:t>
            </a:r>
            <a:endParaRPr lang="en-US" dirty="0"/>
          </a:p>
        </p:txBody>
      </p:sp>
      <p:sp>
        <p:nvSpPr>
          <p:cNvPr id="3" name="Content Placeholder 2"/>
          <p:cNvSpPr>
            <a:spLocks noGrp="1"/>
          </p:cNvSpPr>
          <p:nvPr>
            <p:ph sz="quarter" idx="10"/>
          </p:nvPr>
        </p:nvSpPr>
        <p:spPr/>
        <p:txBody>
          <a:bodyPr/>
          <a:lstStyle/>
          <a:p>
            <a:r>
              <a:rPr lang="en-US" dirty="0" smtClean="0"/>
              <a:t>Minimal Logging</a:t>
            </a:r>
          </a:p>
          <a:p>
            <a:r>
              <a:rPr lang="en-US" dirty="0" smtClean="0"/>
              <a:t>No Point In Time Recovery</a:t>
            </a:r>
          </a:p>
          <a:p>
            <a:r>
              <a:rPr lang="en-US" dirty="0" smtClean="0"/>
              <a:t>Does Not Disable Logging</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924" y="2231755"/>
            <a:ext cx="5260276" cy="3945207"/>
          </a:xfrm>
          <a:prstGeom prst="rect">
            <a:avLst/>
          </a:prstGeom>
        </p:spPr>
      </p:pic>
      <p:sp>
        <p:nvSpPr>
          <p:cNvPr id="6" name="TextBox 5"/>
          <p:cNvSpPr txBox="1"/>
          <p:nvPr/>
        </p:nvSpPr>
        <p:spPr>
          <a:xfrm>
            <a:off x="0" y="6580909"/>
            <a:ext cx="12192000" cy="261610"/>
          </a:xfrm>
          <a:prstGeom prst="rect">
            <a:avLst/>
          </a:prstGeom>
          <a:noFill/>
        </p:spPr>
        <p:txBody>
          <a:bodyPr wrap="square" rtlCol="0">
            <a:spAutoFit/>
          </a:bodyPr>
          <a:lstStyle/>
          <a:p>
            <a:pPr algn="ctr"/>
            <a:r>
              <a:rPr lang="en-US" sz="1050" dirty="0" smtClean="0"/>
              <a:t>http://www.flickr.com/photos/noii/1337970464/</a:t>
            </a:r>
            <a:endParaRPr lang="en-US" sz="1050" dirty="0"/>
          </a:p>
        </p:txBody>
      </p:sp>
    </p:spTree>
    <p:extLst>
      <p:ext uri="{BB962C8B-B14F-4D97-AF65-F5344CB8AC3E}">
        <p14:creationId xmlns:p14="http://schemas.microsoft.com/office/powerpoint/2010/main" val="3844310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Logged Recovery Model</a:t>
            </a:r>
            <a:endParaRPr lang="en-US" dirty="0"/>
          </a:p>
        </p:txBody>
      </p:sp>
      <p:sp>
        <p:nvSpPr>
          <p:cNvPr id="3" name="Content Placeholder 2"/>
          <p:cNvSpPr>
            <a:spLocks noGrp="1"/>
          </p:cNvSpPr>
          <p:nvPr>
            <p:ph sz="quarter" idx="10"/>
          </p:nvPr>
        </p:nvSpPr>
        <p:spPr/>
        <p:txBody>
          <a:bodyPr/>
          <a:lstStyle/>
          <a:p>
            <a:r>
              <a:rPr lang="en-US" dirty="0" smtClean="0"/>
              <a:t>Some commands are bulk logged</a:t>
            </a:r>
          </a:p>
          <a:p>
            <a:r>
              <a:rPr lang="en-US" dirty="0" smtClean="0"/>
              <a:t>Most commands are fully logged</a:t>
            </a:r>
          </a:p>
          <a:p>
            <a:r>
              <a:rPr lang="en-US" dirty="0" smtClean="0"/>
              <a:t>Point In Time Recovery Supported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687" y="3100102"/>
            <a:ext cx="4347421" cy="3260566"/>
          </a:xfrm>
          <a:prstGeom prst="rect">
            <a:avLst/>
          </a:prstGeom>
        </p:spPr>
      </p:pic>
      <p:sp>
        <p:nvSpPr>
          <p:cNvPr id="5" name="TextBox 4"/>
          <p:cNvSpPr txBox="1"/>
          <p:nvPr/>
        </p:nvSpPr>
        <p:spPr>
          <a:xfrm>
            <a:off x="0" y="6580910"/>
            <a:ext cx="12192000" cy="261610"/>
          </a:xfrm>
          <a:prstGeom prst="rect">
            <a:avLst/>
          </a:prstGeom>
          <a:noFill/>
        </p:spPr>
        <p:txBody>
          <a:bodyPr wrap="square" rtlCol="0">
            <a:spAutoFit/>
          </a:bodyPr>
          <a:lstStyle/>
          <a:p>
            <a:pPr algn="ctr"/>
            <a:r>
              <a:rPr lang="en-US" sz="1050" dirty="0" smtClean="0"/>
              <a:t>http://www.flickr.com/photos/4nitsirk/3778043845/</a:t>
            </a:r>
            <a:endParaRPr lang="en-US" sz="1050" dirty="0"/>
          </a:p>
        </p:txBody>
      </p:sp>
    </p:spTree>
    <p:extLst>
      <p:ext uri="{BB962C8B-B14F-4D97-AF65-F5344CB8AC3E}">
        <p14:creationId xmlns:p14="http://schemas.microsoft.com/office/powerpoint/2010/main" val="1898230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Recovery</a:t>
            </a:r>
            <a:endParaRPr lang="en-US" dirty="0"/>
          </a:p>
        </p:txBody>
      </p:sp>
      <p:sp>
        <p:nvSpPr>
          <p:cNvPr id="4" name="Content Placeholder 3"/>
          <p:cNvSpPr>
            <a:spLocks noGrp="1"/>
          </p:cNvSpPr>
          <p:nvPr>
            <p:ph sz="quarter" idx="10"/>
          </p:nvPr>
        </p:nvSpPr>
        <p:spPr>
          <a:xfrm>
            <a:off x="269239" y="1190734"/>
            <a:ext cx="11653523" cy="2718821"/>
          </a:xfrm>
        </p:spPr>
        <p:txBody>
          <a:bodyPr/>
          <a:lstStyle/>
          <a:p>
            <a:r>
              <a:rPr lang="en-US" dirty="0"/>
              <a:t>Almost nothing is bulk logged</a:t>
            </a:r>
          </a:p>
          <a:p>
            <a:r>
              <a:rPr lang="en-US" dirty="0"/>
              <a:t>Point in time recovery is supported</a:t>
            </a:r>
          </a:p>
          <a:p>
            <a:r>
              <a:rPr lang="en-US" dirty="0"/>
              <a:t>Full Data Protection</a:t>
            </a:r>
          </a:p>
          <a:p>
            <a:endParaRPr lang="en-US" dirty="0"/>
          </a:p>
        </p:txBody>
      </p:sp>
      <p:sp>
        <p:nvSpPr>
          <p:cNvPr id="10"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841" y="2550144"/>
            <a:ext cx="5201920" cy="3378200"/>
          </a:xfrm>
          <a:prstGeom prst="rect">
            <a:avLst/>
          </a:prstGeom>
        </p:spPr>
      </p:pic>
      <p:sp>
        <p:nvSpPr>
          <p:cNvPr id="11" name="TextBox 10"/>
          <p:cNvSpPr txBox="1"/>
          <p:nvPr/>
        </p:nvSpPr>
        <p:spPr>
          <a:xfrm>
            <a:off x="0" y="6580910"/>
            <a:ext cx="12192000" cy="261610"/>
          </a:xfrm>
          <a:prstGeom prst="rect">
            <a:avLst/>
          </a:prstGeom>
          <a:noFill/>
        </p:spPr>
        <p:txBody>
          <a:bodyPr wrap="square" rtlCol="0">
            <a:spAutoFit/>
          </a:bodyPr>
          <a:lstStyle/>
          <a:p>
            <a:pPr algn="ctr"/>
            <a:r>
              <a:rPr lang="en-US" sz="1050" dirty="0"/>
              <a:t>http://</a:t>
            </a:r>
            <a:r>
              <a:rPr lang="en-US" sz="1050" dirty="0" smtClean="0"/>
              <a:t>www.flickr.com/photos/dok1/5623000758/</a:t>
            </a:r>
            <a:endParaRPr lang="en-US" sz="1050" dirty="0"/>
          </a:p>
        </p:txBody>
      </p:sp>
    </p:spTree>
    <p:extLst>
      <p:ext uri="{BB962C8B-B14F-4D97-AF65-F5344CB8AC3E}">
        <p14:creationId xmlns:p14="http://schemas.microsoft.com/office/powerpoint/2010/main" val="31996419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Restoring Data</a:t>
            </a:r>
            <a:endParaRPr lang="en-US" dirty="0"/>
          </a:p>
        </p:txBody>
      </p:sp>
      <p:sp>
        <p:nvSpPr>
          <p:cNvPr id="3" name="Content Placeholder 2"/>
          <p:cNvSpPr>
            <a:spLocks noGrp="1"/>
          </p:cNvSpPr>
          <p:nvPr>
            <p:ph sz="quarter" idx="10"/>
          </p:nvPr>
        </p:nvSpPr>
        <p:spPr>
          <a:xfrm>
            <a:off x="269239" y="1190734"/>
            <a:ext cx="11653523" cy="5101578"/>
          </a:xfrm>
        </p:spPr>
        <p:txBody>
          <a:bodyPr/>
          <a:lstStyle/>
          <a:p>
            <a:r>
              <a:rPr lang="en-US" dirty="0" smtClean="0"/>
              <a:t>Full Restore</a:t>
            </a:r>
          </a:p>
          <a:p>
            <a:r>
              <a:rPr lang="en-US" dirty="0" smtClean="0"/>
              <a:t>Differential Restore</a:t>
            </a:r>
          </a:p>
          <a:p>
            <a:r>
              <a:rPr lang="en-US" dirty="0" smtClean="0"/>
              <a:t>Transaction Log Restore</a:t>
            </a:r>
          </a:p>
          <a:p>
            <a:r>
              <a:rPr lang="en-US" dirty="0" smtClean="0"/>
              <a:t>Page Level Restore</a:t>
            </a:r>
          </a:p>
          <a:p>
            <a:r>
              <a:rPr lang="en-US" dirty="0" smtClean="0"/>
              <a:t>File Group Restore</a:t>
            </a:r>
            <a:endParaRPr lang="en-US" dirty="0"/>
          </a:p>
        </p:txBody>
      </p:sp>
      <p:sp>
        <p:nvSpPr>
          <p:cNvPr id="4" name="TextBox 3"/>
          <p:cNvSpPr txBox="1"/>
          <p:nvPr/>
        </p:nvSpPr>
        <p:spPr>
          <a:xfrm>
            <a:off x="-1" y="6592525"/>
            <a:ext cx="12192001" cy="261610"/>
          </a:xfrm>
          <a:prstGeom prst="rect">
            <a:avLst/>
          </a:prstGeom>
          <a:noFill/>
        </p:spPr>
        <p:txBody>
          <a:bodyPr wrap="square" rtlCol="0">
            <a:spAutoFit/>
          </a:bodyPr>
          <a:lstStyle/>
          <a:p>
            <a:pPr algn="ctr"/>
            <a:r>
              <a:rPr lang="en-US" sz="1050"/>
              <a:t>http://www.flickr.com/photos/fun_flying/2959307155/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8762" y="1410063"/>
            <a:ext cx="5934627" cy="3958350"/>
          </a:xfrm>
          <a:prstGeom prst="rect">
            <a:avLst/>
          </a:prstGeom>
        </p:spPr>
      </p:pic>
    </p:spTree>
    <p:extLst>
      <p:ext uri="{BB962C8B-B14F-4D97-AF65-F5344CB8AC3E}">
        <p14:creationId xmlns:p14="http://schemas.microsoft.com/office/powerpoint/2010/main" val="4135723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Maintenance</a:t>
            </a:r>
            <a:endParaRPr lang="en-US" dirty="0"/>
          </a:p>
        </p:txBody>
      </p:sp>
      <p:sp>
        <p:nvSpPr>
          <p:cNvPr id="3" name="Content Placeholder 2"/>
          <p:cNvSpPr>
            <a:spLocks noGrp="1"/>
          </p:cNvSpPr>
          <p:nvPr>
            <p:ph sz="quarter" idx="10"/>
          </p:nvPr>
        </p:nvSpPr>
        <p:spPr>
          <a:xfrm>
            <a:off x="269239" y="1190734"/>
            <a:ext cx="11653523" cy="4900100"/>
          </a:xfrm>
        </p:spPr>
        <p:txBody>
          <a:bodyPr/>
          <a:lstStyle/>
          <a:p>
            <a:r>
              <a:rPr lang="en-US" dirty="0" smtClean="0"/>
              <a:t>Databases need TLC</a:t>
            </a:r>
          </a:p>
          <a:p>
            <a:r>
              <a:rPr lang="en-US" dirty="0" smtClean="0"/>
              <a:t>Index Rebuilding</a:t>
            </a:r>
          </a:p>
          <a:p>
            <a:r>
              <a:rPr lang="en-US" dirty="0" smtClean="0"/>
              <a:t>Index Defragmenting</a:t>
            </a:r>
          </a:p>
          <a:p>
            <a:r>
              <a:rPr lang="en-US" dirty="0" smtClean="0"/>
              <a:t>Update Statistics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364672"/>
            <a:ext cx="6096000" cy="4572000"/>
          </a:xfrm>
          <a:prstGeom prst="rect">
            <a:avLst/>
          </a:prstGeom>
        </p:spPr>
      </p:pic>
      <p:sp>
        <p:nvSpPr>
          <p:cNvPr id="7" name="TextBox 6"/>
          <p:cNvSpPr txBox="1"/>
          <p:nvPr/>
        </p:nvSpPr>
        <p:spPr>
          <a:xfrm>
            <a:off x="0" y="6580909"/>
            <a:ext cx="12192000" cy="261610"/>
          </a:xfrm>
          <a:prstGeom prst="rect">
            <a:avLst/>
          </a:prstGeom>
          <a:noFill/>
        </p:spPr>
        <p:txBody>
          <a:bodyPr wrap="square" rtlCol="0">
            <a:spAutoFit/>
          </a:bodyPr>
          <a:lstStyle/>
          <a:p>
            <a:pPr algn="ctr"/>
            <a:r>
              <a:rPr lang="en-US" sz="1050" dirty="0" smtClean="0"/>
              <a:t>http://www.flickr.com/photos/wjlonien/6309343565/</a:t>
            </a:r>
            <a:endParaRPr lang="en-US" sz="1050" dirty="0"/>
          </a:p>
        </p:txBody>
      </p:sp>
    </p:spTree>
    <p:extLst>
      <p:ext uri="{BB962C8B-B14F-4D97-AF65-F5344CB8AC3E}">
        <p14:creationId xmlns:p14="http://schemas.microsoft.com/office/powerpoint/2010/main" val="3868071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Maintenance</a:t>
            </a:r>
            <a:endParaRPr lang="en-US" dirty="0"/>
          </a:p>
        </p:txBody>
      </p:sp>
      <p:sp>
        <p:nvSpPr>
          <p:cNvPr id="3" name="Text Placeholder 2"/>
          <p:cNvSpPr>
            <a:spLocks noGrp="1"/>
          </p:cNvSpPr>
          <p:nvPr>
            <p:ph type="body" idx="1"/>
          </p:nvPr>
        </p:nvSpPr>
        <p:spPr>
          <a:xfrm>
            <a:off x="1120000" y="1436670"/>
            <a:ext cx="5025216" cy="572464"/>
          </a:xfrm>
        </p:spPr>
        <p:txBody>
          <a:bodyPr/>
          <a:lstStyle/>
          <a:p>
            <a:r>
              <a:rPr lang="en-US" sz="2800" dirty="0" smtClean="0"/>
              <a:t>Index Rebuild</a:t>
            </a:r>
            <a:endParaRPr lang="en-US" sz="2800" dirty="0"/>
          </a:p>
        </p:txBody>
      </p:sp>
      <p:sp>
        <p:nvSpPr>
          <p:cNvPr id="4" name="Content Placeholder 3"/>
          <p:cNvSpPr>
            <a:spLocks noGrp="1"/>
          </p:cNvSpPr>
          <p:nvPr>
            <p:ph sz="half" idx="2"/>
          </p:nvPr>
        </p:nvSpPr>
        <p:spPr>
          <a:xfrm>
            <a:off x="1120000" y="2009134"/>
            <a:ext cx="5025216" cy="3684588"/>
          </a:xfrm>
        </p:spPr>
        <p:txBody>
          <a:bodyPr/>
          <a:lstStyle/>
          <a:p>
            <a:r>
              <a:rPr lang="en-US" dirty="0" smtClean="0"/>
              <a:t>Can be online or offline depending on version, edition and column data types</a:t>
            </a:r>
          </a:p>
          <a:p>
            <a:r>
              <a:rPr lang="en-US" dirty="0" smtClean="0"/>
              <a:t>Creates new indexes then drops old index</a:t>
            </a:r>
          </a:p>
          <a:p>
            <a:r>
              <a:rPr lang="en-US" dirty="0" smtClean="0"/>
              <a:t>Updates Statistics on index</a:t>
            </a:r>
            <a:endParaRPr lang="en-US" dirty="0"/>
          </a:p>
        </p:txBody>
      </p:sp>
      <p:sp>
        <p:nvSpPr>
          <p:cNvPr id="5" name="Text Placeholder 4"/>
          <p:cNvSpPr>
            <a:spLocks noGrp="1"/>
          </p:cNvSpPr>
          <p:nvPr>
            <p:ph type="body" sz="quarter" idx="3"/>
          </p:nvPr>
        </p:nvSpPr>
        <p:spPr>
          <a:xfrm>
            <a:off x="6319840" y="1185222"/>
            <a:ext cx="5035548" cy="823912"/>
          </a:xfrm>
        </p:spPr>
        <p:txBody>
          <a:bodyPr>
            <a:normAutofit/>
          </a:bodyPr>
          <a:lstStyle/>
          <a:p>
            <a:r>
              <a:rPr lang="en-US" sz="2800" dirty="0" smtClean="0"/>
              <a:t>Index Defrag</a:t>
            </a:r>
            <a:endParaRPr lang="en-US" sz="2800" dirty="0"/>
          </a:p>
        </p:txBody>
      </p:sp>
      <p:sp>
        <p:nvSpPr>
          <p:cNvPr id="6" name="Content Placeholder 5"/>
          <p:cNvSpPr>
            <a:spLocks noGrp="1"/>
          </p:cNvSpPr>
          <p:nvPr>
            <p:ph sz="quarter" idx="4"/>
          </p:nvPr>
        </p:nvSpPr>
        <p:spPr>
          <a:xfrm>
            <a:off x="6319840" y="2009134"/>
            <a:ext cx="5035548" cy="3684588"/>
          </a:xfrm>
        </p:spPr>
        <p:txBody>
          <a:bodyPr/>
          <a:lstStyle/>
          <a:p>
            <a:r>
              <a:rPr lang="en-US" dirty="0" smtClean="0"/>
              <a:t>Always Online</a:t>
            </a:r>
          </a:p>
          <a:p>
            <a:r>
              <a:rPr lang="en-US" dirty="0" smtClean="0"/>
              <a:t>Moves data around pages row by row</a:t>
            </a:r>
          </a:p>
          <a:p>
            <a:r>
              <a:rPr lang="en-US" dirty="0" smtClean="0"/>
              <a:t>Only moves rows that need to be moved</a:t>
            </a:r>
            <a:endParaRPr lang="en-US" dirty="0"/>
          </a:p>
        </p:txBody>
      </p:sp>
      <p:sp>
        <p:nvSpPr>
          <p:cNvPr id="7" name="TextBox 6"/>
          <p:cNvSpPr txBox="1"/>
          <p:nvPr/>
        </p:nvSpPr>
        <p:spPr>
          <a:xfrm>
            <a:off x="0" y="6623532"/>
            <a:ext cx="12192000" cy="261610"/>
          </a:xfrm>
          <a:prstGeom prst="rect">
            <a:avLst/>
          </a:prstGeom>
          <a:noFill/>
        </p:spPr>
        <p:txBody>
          <a:bodyPr wrap="square" rtlCol="0">
            <a:spAutoFit/>
          </a:bodyPr>
          <a:lstStyle/>
          <a:p>
            <a:pPr algn="ctr"/>
            <a:r>
              <a:rPr lang="en-US" sz="1050" dirty="0" smtClean="0"/>
              <a:t>http://www.flickr.com/photos/usnavy/5488581781/</a:t>
            </a:r>
            <a:endParaRPr lang="en-US" sz="105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1559" y="98510"/>
            <a:ext cx="3427634" cy="1984948"/>
          </a:xfrm>
          <a:prstGeom prst="rect">
            <a:avLst/>
          </a:prstGeom>
        </p:spPr>
      </p:pic>
    </p:spTree>
    <p:extLst>
      <p:ext uri="{BB962C8B-B14F-4D97-AF65-F5344CB8AC3E}">
        <p14:creationId xmlns:p14="http://schemas.microsoft.com/office/powerpoint/2010/main" val="14987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anim calcmode="lin" valueType="num">
                                      <p:cBhvr>
                                        <p:cTn id="5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fade">
                                      <p:cBhvr>
                                        <p:cTn id="56" dur="1000"/>
                                        <p:tgtEl>
                                          <p:spTgt spid="6">
                                            <p:txEl>
                                              <p:pRg st="2" end="2"/>
                                            </p:txEl>
                                          </p:spTgt>
                                        </p:tgtEl>
                                      </p:cBhvr>
                                    </p:animEffect>
                                    <p:anim calcmode="lin" valueType="num">
                                      <p:cBhvr>
                                        <p:cTn id="5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7" name="Content Placeholder 6"/>
          <p:cNvSpPr>
            <a:spLocks noGrp="1"/>
          </p:cNvSpPr>
          <p:nvPr>
            <p:ph sz="quarter" idx="10"/>
          </p:nvPr>
        </p:nvSpPr>
        <p:spPr>
          <a:xfrm>
            <a:off x="269239" y="1190734"/>
            <a:ext cx="11653523" cy="5241063"/>
          </a:xfrm>
        </p:spPr>
        <p:txBody>
          <a:bodyPr/>
          <a:lstStyle/>
          <a:p>
            <a:r>
              <a:rPr lang="en-US" dirty="0" smtClean="0"/>
              <a:t>How SQL Server figures out how to access data</a:t>
            </a:r>
          </a:p>
          <a:p>
            <a:r>
              <a:rPr lang="en-US" dirty="0" smtClean="0"/>
              <a:t>Statistics are used to create an execution plan</a:t>
            </a:r>
          </a:p>
          <a:p>
            <a:r>
              <a:rPr lang="en-US" dirty="0" smtClean="0"/>
              <a:t>Statistics are a sampling of the values within a table or index</a:t>
            </a:r>
          </a:p>
          <a:p>
            <a:r>
              <a:rPr lang="en-US" dirty="0" smtClean="0"/>
              <a:t>Statistics contain up to 200 samples of the values within the table</a:t>
            </a:r>
          </a:p>
          <a:p>
            <a:r>
              <a:rPr lang="en-US" dirty="0" smtClean="0"/>
              <a:t>Statistics track the number of values between sampled values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3513434"/>
            <a:ext cx="3856337" cy="2572900"/>
          </a:xfrm>
          <a:prstGeom prst="rect">
            <a:avLst/>
          </a:prstGeom>
        </p:spPr>
      </p:pic>
      <p:sp>
        <p:nvSpPr>
          <p:cNvPr id="4" name="TextBox 3"/>
          <p:cNvSpPr txBox="1"/>
          <p:nvPr/>
        </p:nvSpPr>
        <p:spPr>
          <a:xfrm>
            <a:off x="10616339" y="6727195"/>
            <a:ext cx="12192000" cy="261610"/>
          </a:xfrm>
          <a:prstGeom prst="rect">
            <a:avLst/>
          </a:prstGeom>
          <a:noFill/>
        </p:spPr>
        <p:txBody>
          <a:bodyPr wrap="square" rtlCol="0">
            <a:spAutoFit/>
          </a:bodyPr>
          <a:lstStyle/>
          <a:p>
            <a:pPr algn="ctr"/>
            <a:r>
              <a:rPr lang="en-US" sz="1050" dirty="0"/>
              <a:t>http://www.flickr.com/photos/franganillo/3676227162/</a:t>
            </a:r>
          </a:p>
        </p:txBody>
      </p:sp>
    </p:spTree>
    <p:extLst>
      <p:ext uri="{BB962C8B-B14F-4D97-AF65-F5344CB8AC3E}">
        <p14:creationId xmlns:p14="http://schemas.microsoft.com/office/powerpoint/2010/main" val="3908526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pic>
        <p:nvPicPr>
          <p:cNvPr id="4" name="Picture 3"/>
          <p:cNvPicPr>
            <a:picLocks noChangeAspect="1"/>
          </p:cNvPicPr>
          <p:nvPr/>
        </p:nvPicPr>
        <p:blipFill>
          <a:blip r:embed="rId3"/>
          <a:stretch>
            <a:fillRect/>
          </a:stretch>
        </p:blipFill>
        <p:spPr>
          <a:xfrm>
            <a:off x="248889" y="1960562"/>
            <a:ext cx="11694221" cy="4351338"/>
          </a:xfrm>
          <a:prstGeom prst="rect">
            <a:avLst/>
          </a:prstGeom>
        </p:spPr>
      </p:pic>
    </p:spTree>
    <p:extLst>
      <p:ext uri="{BB962C8B-B14F-4D97-AF65-F5344CB8AC3E}">
        <p14:creationId xmlns:p14="http://schemas.microsoft.com/office/powerpoint/2010/main" val="15287994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092963" y="365126"/>
            <a:ext cx="4718318" cy="4718318"/>
          </a:xfrm>
        </p:spPr>
      </p:pic>
      <p:sp>
        <p:nvSpPr>
          <p:cNvPr id="5" name="TextBox 4"/>
          <p:cNvSpPr txBox="1"/>
          <p:nvPr/>
        </p:nvSpPr>
        <p:spPr>
          <a:xfrm>
            <a:off x="0" y="6577780"/>
            <a:ext cx="12192000" cy="261610"/>
          </a:xfrm>
          <a:prstGeom prst="rect">
            <a:avLst/>
          </a:prstGeom>
          <a:noFill/>
        </p:spPr>
        <p:txBody>
          <a:bodyPr wrap="square" rtlCol="0">
            <a:spAutoFit/>
          </a:bodyPr>
          <a:lstStyle/>
          <a:p>
            <a:pPr algn="ctr"/>
            <a:r>
              <a:rPr lang="en-US" sz="1050" dirty="0"/>
              <a:t>http://www.flickr.com/photos/aussiegall/316350537/</a:t>
            </a:r>
          </a:p>
        </p:txBody>
      </p:sp>
      <p:sp>
        <p:nvSpPr>
          <p:cNvPr id="6" name="Content Placeholder 6"/>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Saves space within:</a:t>
            </a:r>
          </a:p>
          <a:p>
            <a:pPr lvl="1"/>
            <a:r>
              <a:rPr lang="en-US" dirty="0" smtClean="0"/>
              <a:t>The database</a:t>
            </a:r>
          </a:p>
          <a:p>
            <a:pPr lvl="1"/>
            <a:r>
              <a:rPr lang="en-US" dirty="0" smtClean="0"/>
              <a:t>Memory</a:t>
            </a:r>
          </a:p>
          <a:p>
            <a:pPr lvl="1"/>
            <a:r>
              <a:rPr lang="en-US" dirty="0" smtClean="0"/>
              <a:t>Backups</a:t>
            </a:r>
          </a:p>
          <a:p>
            <a:r>
              <a:rPr lang="en-US" dirty="0" smtClean="0"/>
              <a:t>Costs CPU speed, but usually worth it</a:t>
            </a:r>
          </a:p>
          <a:p>
            <a:r>
              <a:rPr lang="en-US" dirty="0" smtClean="0"/>
              <a:t>Data Compression is Page or Row</a:t>
            </a:r>
          </a:p>
          <a:p>
            <a:r>
              <a:rPr lang="en-US" dirty="0" smtClean="0"/>
              <a:t>Backup Compression is an on or off</a:t>
            </a:r>
          </a:p>
        </p:txBody>
      </p:sp>
    </p:spTree>
    <p:extLst>
      <p:ext uri="{BB962C8B-B14F-4D97-AF65-F5344CB8AC3E}">
        <p14:creationId xmlns:p14="http://schemas.microsoft.com/office/powerpoint/2010/main" val="3240479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Corruption</a:t>
            </a:r>
            <a:endParaRPr lang="en-US" dirty="0"/>
          </a:p>
        </p:txBody>
      </p:sp>
      <p:sp>
        <p:nvSpPr>
          <p:cNvPr id="3" name="Content Placeholder 2"/>
          <p:cNvSpPr>
            <a:spLocks noGrp="1"/>
          </p:cNvSpPr>
          <p:nvPr>
            <p:ph sz="quarter" idx="10"/>
          </p:nvPr>
        </p:nvSpPr>
        <p:spPr>
          <a:xfrm>
            <a:off x="269239" y="1190734"/>
            <a:ext cx="11653523" cy="5318554"/>
          </a:xfrm>
        </p:spPr>
        <p:txBody>
          <a:bodyPr/>
          <a:lstStyle/>
          <a:p>
            <a:r>
              <a:rPr lang="en-US" dirty="0" smtClean="0"/>
              <a:t>All databases can become corrupt</a:t>
            </a:r>
          </a:p>
          <a:p>
            <a:r>
              <a:rPr lang="en-US" dirty="0" smtClean="0"/>
              <a:t>Corruption is usually a hardware problem</a:t>
            </a:r>
          </a:p>
          <a:p>
            <a:r>
              <a:rPr lang="en-US" dirty="0" smtClean="0"/>
              <a:t>Corruption should be checked for regularly</a:t>
            </a:r>
          </a:p>
          <a:p>
            <a:r>
              <a:rPr lang="en-US" dirty="0" smtClean="0"/>
              <a:t>Depending on what is corrupt it may be repaired without data loss</a:t>
            </a:r>
          </a:p>
          <a:p>
            <a:r>
              <a:rPr lang="en-US" dirty="0" smtClean="0"/>
              <a:t>Corruption is checked for and repaired using DBCC CHECKDB</a:t>
            </a:r>
          </a:p>
          <a:p>
            <a:r>
              <a:rPr lang="en-US" dirty="0" smtClean="0"/>
              <a:t>Corruption will happen, how you prepare for it will determine how easily you can survive it</a:t>
            </a:r>
          </a:p>
          <a:p>
            <a:r>
              <a:rPr lang="en-US" dirty="0" smtClean="0"/>
              <a:t>Some corruption can’t be repaired and must be restored from a backup</a:t>
            </a:r>
          </a:p>
          <a:p>
            <a:endParaRPr lang="en-US" dirty="0" smtClean="0"/>
          </a:p>
          <a:p>
            <a:endParaRPr lang="en-US" dirty="0" smtClean="0"/>
          </a:p>
          <a:p>
            <a:endParaRPr lang="en-US" dirty="0"/>
          </a:p>
        </p:txBody>
      </p:sp>
    </p:spTree>
    <p:extLst>
      <p:ext uri="{BB962C8B-B14F-4D97-AF65-F5344CB8AC3E}">
        <p14:creationId xmlns:p14="http://schemas.microsoft.com/office/powerpoint/2010/main" val="4152735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Microsoft SQL </a:t>
            </a:r>
            <a:r>
              <a:rPr lang="en-US" sz="4800" dirty="0" smtClean="0"/>
              <a:t>Server Management </a:t>
            </a:r>
            <a:r>
              <a:rPr lang="en-US" sz="4800" dirty="0"/>
              <a:t>Basics for Non-DBAs</a:t>
            </a:r>
          </a:p>
        </p:txBody>
      </p:sp>
      <p:sp>
        <p:nvSpPr>
          <p:cNvPr id="3" name="Subtitle 2"/>
          <p:cNvSpPr>
            <a:spLocks noGrp="1"/>
          </p:cNvSpPr>
          <p:nvPr>
            <p:ph type="body" sz="quarter" idx="12"/>
          </p:nvPr>
        </p:nvSpPr>
        <p:spPr/>
        <p:txBody>
          <a:bodyPr>
            <a:normAutofit/>
          </a:bodyPr>
          <a:lstStyle/>
          <a:p>
            <a:r>
              <a:rPr lang="en-US" sz="2800" dirty="0"/>
              <a:t>Denny Cherry</a:t>
            </a:r>
          </a:p>
          <a:p>
            <a:r>
              <a:rPr lang="en-US" sz="2800" dirty="0" smtClean="0"/>
              <a:t>mrdenny@dcac.co</a:t>
            </a:r>
            <a:endParaRPr lang="en-US" sz="2800" dirty="0"/>
          </a:p>
          <a:p>
            <a:r>
              <a:rPr lang="en-US" sz="2800" dirty="0"/>
              <a:t>twitter.com/mrdenny</a:t>
            </a:r>
          </a:p>
          <a:p>
            <a:endParaRPr lang="en-US" dirty="0"/>
          </a:p>
        </p:txBody>
      </p:sp>
      <p:sp>
        <p:nvSpPr>
          <p:cNvPr id="4" name="Text Placeholder 3"/>
          <p:cNvSpPr>
            <a:spLocks noGrp="1"/>
          </p:cNvSpPr>
          <p:nvPr>
            <p:ph type="body" sz="quarter" idx="13"/>
          </p:nvPr>
        </p:nvSpPr>
        <p:spPr/>
        <p:txBody>
          <a:bodyPr/>
          <a:lstStyle/>
          <a:p>
            <a:r>
              <a:rPr lang="en-US" dirty="0"/>
              <a:t>DBI-B205</a:t>
            </a:r>
          </a:p>
        </p:txBody>
      </p:sp>
    </p:spTree>
    <p:extLst>
      <p:ext uri="{BB962C8B-B14F-4D97-AF65-F5344CB8AC3E}">
        <p14:creationId xmlns:p14="http://schemas.microsoft.com/office/powerpoint/2010/main" val="2064048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Level</a:t>
            </a:r>
            <a:endParaRPr lang="en-US" dirty="0"/>
          </a:p>
        </p:txBody>
      </p:sp>
      <p:sp>
        <p:nvSpPr>
          <p:cNvPr id="3" name="Content Placeholder 2"/>
          <p:cNvSpPr>
            <a:spLocks noGrp="1"/>
          </p:cNvSpPr>
          <p:nvPr>
            <p:ph sz="quarter" idx="10"/>
          </p:nvPr>
        </p:nvSpPr>
        <p:spPr/>
        <p:txBody>
          <a:bodyPr/>
          <a:lstStyle/>
          <a:p>
            <a:r>
              <a:rPr lang="en-US" dirty="0" smtClean="0"/>
              <a:t>Compatibility levels tell SQL Server which language syntax to support</a:t>
            </a:r>
          </a:p>
          <a:p>
            <a:r>
              <a:rPr lang="en-US" dirty="0" smtClean="0"/>
              <a:t>Does not effect the version of the SQL Server the database can be restored to</a:t>
            </a:r>
          </a:p>
          <a:p>
            <a:r>
              <a:rPr lang="en-US" dirty="0" smtClean="0"/>
              <a:t>SQL Supports several down level compatibility levels.</a:t>
            </a:r>
          </a:p>
          <a:p>
            <a:pPr lvl="1"/>
            <a:r>
              <a:rPr lang="en-US" dirty="0" smtClean="0"/>
              <a:t>SQL 2012 supports SQL 2005 and up</a:t>
            </a:r>
          </a:p>
          <a:p>
            <a:pPr lvl="1"/>
            <a:r>
              <a:rPr lang="en-US" dirty="0" smtClean="0"/>
              <a:t>SQL 2008 R2 and below support SQL 6.5 and up</a:t>
            </a:r>
            <a:endParaRPr lang="en-US" dirty="0"/>
          </a:p>
        </p:txBody>
      </p:sp>
    </p:spTree>
    <p:extLst>
      <p:ext uri="{BB962C8B-B14F-4D97-AF65-F5344CB8AC3E}">
        <p14:creationId xmlns:p14="http://schemas.microsoft.com/office/powerpoint/2010/main" val="880165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492" y="3205514"/>
            <a:ext cx="4516014" cy="3387011"/>
          </a:xfrm>
          <a:prstGeom prst="rect">
            <a:avLst/>
          </a:prstGeom>
        </p:spPr>
      </p:pic>
      <p:sp>
        <p:nvSpPr>
          <p:cNvPr id="2" name="Title 1"/>
          <p:cNvSpPr>
            <a:spLocks noGrp="1"/>
          </p:cNvSpPr>
          <p:nvPr>
            <p:ph type="title"/>
          </p:nvPr>
        </p:nvSpPr>
        <p:spPr/>
        <p:txBody>
          <a:bodyPr/>
          <a:lstStyle/>
          <a:p>
            <a:r>
              <a:rPr lang="en-US" dirty="0" smtClean="0"/>
              <a:t>Indexes</a:t>
            </a:r>
            <a:endParaRPr lang="en-US" dirty="0"/>
          </a:p>
        </p:txBody>
      </p:sp>
      <p:sp>
        <p:nvSpPr>
          <p:cNvPr id="3" name="Content Placeholder 2"/>
          <p:cNvSpPr>
            <a:spLocks noGrp="1"/>
          </p:cNvSpPr>
          <p:nvPr>
            <p:ph sz="quarter" idx="10"/>
          </p:nvPr>
        </p:nvSpPr>
        <p:spPr/>
        <p:txBody>
          <a:bodyPr/>
          <a:lstStyle/>
          <a:p>
            <a:r>
              <a:rPr lang="en-US" dirty="0" smtClean="0"/>
              <a:t>Used to speed up queries</a:t>
            </a:r>
          </a:p>
          <a:p>
            <a:r>
              <a:rPr lang="en-US" dirty="0" smtClean="0"/>
              <a:t>Sorted based on the columns within the index</a:t>
            </a:r>
          </a:p>
          <a:p>
            <a:r>
              <a:rPr lang="en-US" dirty="0" smtClean="0"/>
              <a:t>Causes duplicate data to be stored</a:t>
            </a:r>
          </a:p>
          <a:p>
            <a:r>
              <a:rPr lang="en-US" dirty="0" smtClean="0"/>
              <a:t>Trades space for speed</a:t>
            </a:r>
          </a:p>
          <a:p>
            <a:r>
              <a:rPr lang="en-US" dirty="0" smtClean="0"/>
              <a:t>Indexes are ½ art and ½ science</a:t>
            </a:r>
          </a:p>
          <a:p>
            <a:endParaRPr lang="en-US" dirty="0"/>
          </a:p>
        </p:txBody>
      </p:sp>
      <p:sp>
        <p:nvSpPr>
          <p:cNvPr id="4" name="TextBox 3"/>
          <p:cNvSpPr txBox="1"/>
          <p:nvPr/>
        </p:nvSpPr>
        <p:spPr>
          <a:xfrm>
            <a:off x="0" y="6592525"/>
            <a:ext cx="12192000" cy="261610"/>
          </a:xfrm>
          <a:prstGeom prst="rect">
            <a:avLst/>
          </a:prstGeom>
          <a:noFill/>
        </p:spPr>
        <p:txBody>
          <a:bodyPr wrap="square" rtlCol="0">
            <a:spAutoFit/>
          </a:bodyPr>
          <a:lstStyle/>
          <a:p>
            <a:pPr algn="ctr"/>
            <a:r>
              <a:rPr lang="en-US" sz="1050" dirty="0"/>
              <a:t>http://www.flickr.com/photos/annarbor/4350627292/</a:t>
            </a:r>
          </a:p>
        </p:txBody>
      </p:sp>
    </p:spTree>
    <p:extLst>
      <p:ext uri="{BB962C8B-B14F-4D97-AF65-F5344CB8AC3E}">
        <p14:creationId xmlns:p14="http://schemas.microsoft.com/office/powerpoint/2010/main" val="2679727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Indexes</a:t>
            </a:r>
            <a:endParaRPr lang="en-US" dirty="0"/>
          </a:p>
        </p:txBody>
      </p:sp>
      <p:sp>
        <p:nvSpPr>
          <p:cNvPr id="3" name="Content Placeholder 2"/>
          <p:cNvSpPr>
            <a:spLocks noGrp="1"/>
          </p:cNvSpPr>
          <p:nvPr>
            <p:ph sz="quarter" idx="10"/>
          </p:nvPr>
        </p:nvSpPr>
        <p:spPr/>
        <p:txBody>
          <a:bodyPr/>
          <a:lstStyle/>
          <a:p>
            <a:r>
              <a:rPr lang="en-US" dirty="0" smtClean="0"/>
              <a:t>Clustered</a:t>
            </a:r>
          </a:p>
          <a:p>
            <a:r>
              <a:rPr lang="en-US" dirty="0" err="1" smtClean="0"/>
              <a:t>Nonclustered</a:t>
            </a:r>
            <a:endParaRPr lang="en-US" dirty="0" smtClean="0"/>
          </a:p>
          <a:p>
            <a:r>
              <a:rPr lang="en-US" dirty="0" smtClean="0"/>
              <a:t>Full Text</a:t>
            </a:r>
          </a:p>
          <a:p>
            <a:r>
              <a:rPr lang="en-US" dirty="0" smtClean="0"/>
              <a:t>Spatial</a:t>
            </a:r>
          </a:p>
          <a:p>
            <a:r>
              <a:rPr lang="en-US" dirty="0" err="1" smtClean="0"/>
              <a:t>ColumnStore</a:t>
            </a:r>
            <a:endParaRPr lang="en-US" dirty="0" smtClean="0"/>
          </a:p>
          <a:p>
            <a:r>
              <a:rPr lang="en-US" dirty="0" smtClean="0"/>
              <a:t>XML</a:t>
            </a:r>
          </a:p>
          <a:p>
            <a:r>
              <a:rPr lang="en-US" dirty="0" smtClean="0"/>
              <a:t>Semantic Search</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71379"/>
            <a:ext cx="764765" cy="541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223863"/>
            <a:ext cx="764765" cy="541001"/>
          </a:xfrm>
          <a:prstGeom prst="rect">
            <a:avLst/>
          </a:prstGeom>
        </p:spPr>
      </p:pic>
      <p:sp>
        <p:nvSpPr>
          <p:cNvPr id="6" name="TextBox 5"/>
          <p:cNvSpPr txBox="1"/>
          <p:nvPr/>
        </p:nvSpPr>
        <p:spPr>
          <a:xfrm>
            <a:off x="0" y="6592529"/>
            <a:ext cx="12192000" cy="261610"/>
          </a:xfrm>
          <a:prstGeom prst="rect">
            <a:avLst/>
          </a:prstGeom>
          <a:noFill/>
        </p:spPr>
        <p:txBody>
          <a:bodyPr wrap="square" rtlCol="0">
            <a:spAutoFit/>
          </a:bodyPr>
          <a:lstStyle/>
          <a:p>
            <a:pPr algn="ctr"/>
            <a:r>
              <a:rPr lang="en-US" sz="1050" dirty="0"/>
              <a:t>http://www.flickr.com/photos/tryingyouth/2456237/</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825625"/>
            <a:ext cx="5044932" cy="3351276"/>
          </a:xfrm>
          <a:prstGeom prst="rect">
            <a:avLst/>
          </a:prstGeom>
        </p:spPr>
      </p:pic>
    </p:spTree>
    <p:extLst>
      <p:ext uri="{BB962C8B-B14F-4D97-AF65-F5344CB8AC3E}">
        <p14:creationId xmlns:p14="http://schemas.microsoft.com/office/powerpoint/2010/main" val="1579730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Indexes</a:t>
            </a:r>
            <a:endParaRPr lang="en-US" dirty="0"/>
          </a:p>
        </p:txBody>
      </p:sp>
      <p:pic>
        <p:nvPicPr>
          <p:cNvPr id="4" name="Content Placeholder 3"/>
          <p:cNvPicPr>
            <a:picLocks noGrp="1" noChangeAspect="1"/>
          </p:cNvPicPr>
          <p:nvPr>
            <p:ph sz="quarter" idx="10"/>
          </p:nvPr>
        </p:nvPicPr>
        <p:blipFill>
          <a:blip r:embed="rId3"/>
          <a:stretch>
            <a:fillRect/>
          </a:stretch>
        </p:blipFill>
        <p:spPr>
          <a:xfrm>
            <a:off x="838200" y="1690688"/>
            <a:ext cx="6626404" cy="1784032"/>
          </a:xfrm>
          <a:prstGeom prst="rect">
            <a:avLst/>
          </a:prstGeom>
        </p:spPr>
      </p:pic>
      <p:pic>
        <p:nvPicPr>
          <p:cNvPr id="5" name="Picture 4"/>
          <p:cNvPicPr>
            <a:picLocks noChangeAspect="1"/>
          </p:cNvPicPr>
          <p:nvPr/>
        </p:nvPicPr>
        <p:blipFill>
          <a:blip r:embed="rId4"/>
          <a:stretch>
            <a:fillRect/>
          </a:stretch>
        </p:blipFill>
        <p:spPr>
          <a:xfrm>
            <a:off x="1658302" y="3943104"/>
            <a:ext cx="10152698" cy="2183376"/>
          </a:xfrm>
          <a:prstGeom prst="rect">
            <a:avLst/>
          </a:prstGeom>
        </p:spPr>
      </p:pic>
    </p:spTree>
    <p:extLst>
      <p:ext uri="{BB962C8B-B14F-4D97-AF65-F5344CB8AC3E}">
        <p14:creationId xmlns:p14="http://schemas.microsoft.com/office/powerpoint/2010/main" val="299469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Indexes</a:t>
            </a:r>
            <a:endParaRPr lang="en-US" dirty="0"/>
          </a:p>
        </p:txBody>
      </p:sp>
      <p:sp>
        <p:nvSpPr>
          <p:cNvPr id="3" name="Content Placeholder 2"/>
          <p:cNvSpPr>
            <a:spLocks noGrp="1"/>
          </p:cNvSpPr>
          <p:nvPr>
            <p:ph sz="quarter" idx="10"/>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237619473"/>
              </p:ext>
            </p:extLst>
          </p:nvPr>
        </p:nvGraphicFramePr>
        <p:xfrm>
          <a:off x="1402631" y="1528456"/>
          <a:ext cx="5573355" cy="1986542"/>
        </p:xfrm>
        <a:graphic>
          <a:graphicData uri="http://schemas.openxmlformats.org/presentationml/2006/ole">
            <mc:AlternateContent xmlns:mc="http://schemas.openxmlformats.org/markup-compatibility/2006">
              <mc:Choice xmlns:v="urn:schemas-microsoft-com:vml" Requires="v">
                <p:oleObj spid="_x0000_s1101" name="Bitmap Image" r:id="rId4" imgW="1924200" imgH="685800" progId="Paint.Picture">
                  <p:embed/>
                </p:oleObj>
              </mc:Choice>
              <mc:Fallback>
                <p:oleObj name="Bitmap Image" r:id="rId4" imgW="1924200" imgH="685800" progId="Paint.Picture">
                  <p:embed/>
                  <p:pic>
                    <p:nvPicPr>
                      <p:cNvPr id="0" name=""/>
                      <p:cNvPicPr/>
                      <p:nvPr/>
                    </p:nvPicPr>
                    <p:blipFill>
                      <a:blip r:embed="rId5"/>
                      <a:stretch>
                        <a:fillRect/>
                      </a:stretch>
                    </p:blipFill>
                    <p:spPr>
                      <a:xfrm>
                        <a:off x="1402631" y="1528456"/>
                        <a:ext cx="5573355" cy="198654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65937167"/>
              </p:ext>
            </p:extLst>
          </p:nvPr>
        </p:nvGraphicFramePr>
        <p:xfrm>
          <a:off x="2803728" y="3649935"/>
          <a:ext cx="7033446" cy="2273971"/>
        </p:xfrm>
        <a:graphic>
          <a:graphicData uri="http://schemas.openxmlformats.org/presentationml/2006/ole">
            <mc:AlternateContent xmlns:mc="http://schemas.openxmlformats.org/markup-compatibility/2006">
              <mc:Choice xmlns:v="urn:schemas-microsoft-com:vml" Requires="v">
                <p:oleObj spid="_x0000_s1102" name="Bitmap Image" r:id="rId6" imgW="2533680" imgH="819000" progId="Paint.Picture">
                  <p:embed/>
                </p:oleObj>
              </mc:Choice>
              <mc:Fallback>
                <p:oleObj name="Bitmap Image" r:id="rId6" imgW="2533680" imgH="819000" progId="Paint.Picture">
                  <p:embed/>
                  <p:pic>
                    <p:nvPicPr>
                      <p:cNvPr id="0" name=""/>
                      <p:cNvPicPr/>
                      <p:nvPr/>
                    </p:nvPicPr>
                    <p:blipFill>
                      <a:blip r:embed="rId7"/>
                      <a:stretch>
                        <a:fillRect/>
                      </a:stretch>
                    </p:blipFill>
                    <p:spPr>
                      <a:xfrm>
                        <a:off x="2803728" y="3649935"/>
                        <a:ext cx="7033446" cy="2273971"/>
                      </a:xfrm>
                      <a:prstGeom prst="rect">
                        <a:avLst/>
                      </a:prstGeom>
                    </p:spPr>
                  </p:pic>
                </p:oleObj>
              </mc:Fallback>
            </mc:AlternateContent>
          </a:graphicData>
        </a:graphic>
      </p:graphicFrame>
    </p:spTree>
    <p:extLst>
      <p:ext uri="{BB962C8B-B14F-4D97-AF65-F5344CB8AC3E}">
        <p14:creationId xmlns:p14="http://schemas.microsoft.com/office/powerpoint/2010/main" val="399431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Indexes</a:t>
            </a:r>
            <a:endParaRPr lang="en-US" dirty="0"/>
          </a:p>
        </p:txBody>
      </p:sp>
      <p:sp>
        <p:nvSpPr>
          <p:cNvPr id="3" name="Content Placeholder 2"/>
          <p:cNvSpPr>
            <a:spLocks noGrp="1"/>
          </p:cNvSpPr>
          <p:nvPr>
            <p:ph sz="quarter" idx="10"/>
          </p:nvPr>
        </p:nvSpPr>
        <p:spPr/>
        <p:txBody>
          <a:bodyPr/>
          <a:lstStyle/>
          <a:p>
            <a:r>
              <a:rPr lang="en-US" dirty="0" smtClean="0"/>
              <a:t>Indexes aren’t free</a:t>
            </a:r>
          </a:p>
          <a:p>
            <a:r>
              <a:rPr lang="en-US" dirty="0" smtClean="0"/>
              <a:t>Every index added slows down INSERT/UPDATE/DELETE operations</a:t>
            </a:r>
          </a:p>
          <a:p>
            <a:r>
              <a:rPr lang="en-US" dirty="0" smtClean="0"/>
              <a:t>Only create indexes where the cost of having the index is worth it</a:t>
            </a:r>
          </a:p>
          <a:p>
            <a:r>
              <a:rPr lang="en-US" dirty="0" smtClean="0"/>
              <a:t>Unused indexes can be removed from the database</a:t>
            </a:r>
            <a:endParaRPr lang="en-US" dirty="0"/>
          </a:p>
        </p:txBody>
      </p:sp>
    </p:spTree>
    <p:extLst>
      <p:ext uri="{BB962C8B-B14F-4D97-AF65-F5344CB8AC3E}">
        <p14:creationId xmlns:p14="http://schemas.microsoft.com/office/powerpoint/2010/main" val="1340904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Reading…</a:t>
            </a:r>
            <a:endParaRPr lang="en-US" dirty="0"/>
          </a:p>
        </p:txBody>
      </p:sp>
      <p:sp>
        <p:nvSpPr>
          <p:cNvPr id="3" name="Content Placeholder 2"/>
          <p:cNvSpPr>
            <a:spLocks noGrp="1"/>
          </p:cNvSpPr>
          <p:nvPr>
            <p:ph sz="quarter" idx="10"/>
          </p:nvPr>
        </p:nvSpPr>
        <p:spPr>
          <a:xfrm>
            <a:off x="269239" y="1190734"/>
            <a:ext cx="11653523" cy="727700"/>
          </a:xfrm>
        </p:spPr>
        <p:txBody>
          <a:bodyPr/>
          <a:lstStyle/>
          <a:p>
            <a:r>
              <a:rPr lang="en-US" dirty="0"/>
              <a:t>http://dcac.co/res/teched2013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052" y="2431472"/>
            <a:ext cx="6230500" cy="4170831"/>
          </a:xfrm>
          <a:prstGeom prst="rect">
            <a:avLst/>
          </a:prstGeom>
        </p:spPr>
      </p:pic>
    </p:spTree>
    <p:extLst>
      <p:ext uri="{BB962C8B-B14F-4D97-AF65-F5344CB8AC3E}">
        <p14:creationId xmlns:p14="http://schemas.microsoft.com/office/powerpoint/2010/main" val="15117773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638" y="1229519"/>
            <a:ext cx="8963025" cy="1792287"/>
          </a:xfrm>
        </p:spPr>
        <p:txBody>
          <a:bodyPr/>
          <a:lstStyle/>
          <a:p>
            <a:r>
              <a:rPr lang="en-US" dirty="0" smtClean="0"/>
              <a:t>Denny Cherry</a:t>
            </a:r>
            <a:endParaRPr lang="en-US" dirty="0"/>
          </a:p>
        </p:txBody>
      </p:sp>
      <p:sp>
        <p:nvSpPr>
          <p:cNvPr id="3" name="Subtitle 2"/>
          <p:cNvSpPr>
            <a:spLocks noGrp="1"/>
          </p:cNvSpPr>
          <p:nvPr>
            <p:ph type="body" sz="quarter" idx="4294967295"/>
          </p:nvPr>
        </p:nvSpPr>
        <p:spPr>
          <a:xfrm>
            <a:off x="274638" y="2303463"/>
            <a:ext cx="6614160" cy="1792287"/>
          </a:xfrm>
        </p:spPr>
        <p:txBody>
          <a:bodyPr>
            <a:normAutofit lnSpcReduction="10000"/>
          </a:bodyPr>
          <a:lstStyle/>
          <a:p>
            <a:r>
              <a:rPr lang="en-US" dirty="0" smtClean="0"/>
              <a:t>mrdenny@dcac.co</a:t>
            </a:r>
          </a:p>
          <a:p>
            <a:r>
              <a:rPr lang="en-US" sz="3500" dirty="0" smtClean="0"/>
              <a:t>http://www.dcac.co</a:t>
            </a:r>
          </a:p>
          <a:p>
            <a:r>
              <a:rPr lang="en-US" sz="3500" dirty="0" smtClean="0"/>
              <a:t>http://www.twitter.com/mrdenny</a:t>
            </a:r>
            <a:endParaRPr lang="en-US" sz="3500" dirty="0"/>
          </a:p>
        </p:txBody>
      </p:sp>
    </p:spTree>
    <p:extLst>
      <p:ext uri="{BB962C8B-B14F-4D97-AF65-F5344CB8AC3E}">
        <p14:creationId xmlns:p14="http://schemas.microsoft.com/office/powerpoint/2010/main" val="10070845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437257" y="2980729"/>
            <a:ext cx="4464549" cy="885262"/>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1364" y="1191085"/>
            <a:ext cx="4482124" cy="44821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6504" y="2101941"/>
            <a:ext cx="4482436" cy="2944849"/>
          </a:xfrm>
          <a:prstGeom prst="rect">
            <a:avLst/>
          </a:prstGeom>
          <a:noFill/>
        </p:spPr>
        <p:txBody>
          <a:bodyPr wrap="square" lIns="179285" tIns="143428" rIns="179285" bIns="143428" rtlCol="0">
            <a:spAutoFit/>
          </a:bodyPr>
          <a:lstStyle/>
          <a:p>
            <a:pPr defTabSz="914367"/>
            <a:r>
              <a:rPr lang="en-US" sz="4313" b="1" dirty="0">
                <a:gradFill>
                  <a:gsLst>
                    <a:gs pos="83000">
                      <a:srgbClr val="FFFFFF"/>
                    </a:gs>
                    <a:gs pos="100000">
                      <a:srgbClr val="0072C6">
                        <a:lumMod val="30000"/>
                        <a:lumOff val="70000"/>
                      </a:srgbClr>
                    </a:gs>
                  </a:gsLst>
                  <a:lin ang="5400000" scaled="1"/>
                </a:gradFill>
              </a:rPr>
              <a:t>Scan this QR code </a:t>
            </a:r>
            <a:r>
              <a:rPr lang="en-US" sz="4313" dirty="0">
                <a:gradFill>
                  <a:gsLst>
                    <a:gs pos="83000">
                      <a:srgbClr val="FFFFFF"/>
                    </a:gs>
                    <a:gs pos="100000">
                      <a:srgbClr val="0072C6">
                        <a:lumMod val="30000"/>
                        <a:lumOff val="70000"/>
                      </a:srgbClr>
                    </a:gs>
                  </a:gsLst>
                  <a:lin ang="5400000" scaled="1"/>
                </a:gradFill>
              </a:rPr>
              <a:t>to </a:t>
            </a:r>
          </a:p>
          <a:p>
            <a:pPr defTabSz="914367"/>
            <a:r>
              <a:rPr lang="en-US" sz="4313"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747669" y="1528953"/>
            <a:ext cx="1878113" cy="4126680"/>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037394" y="113728"/>
            <a:ext cx="2798636" cy="2142257"/>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89639" tIns="134464" rIns="89639" bIns="134464" numCol="1" rtlCol="0" anchor="t" anchorCtr="0" compatLnSpc="1">
            <a:prstTxWarp prst="textNoShape">
              <a:avLst/>
            </a:prstTxWarp>
            <a:spAutoFit/>
          </a:bodyPr>
          <a:lstStyle/>
          <a:p>
            <a:pPr defTabSz="896091" fontAlgn="base">
              <a:spcBef>
                <a:spcPct val="0"/>
              </a:spcBef>
              <a:spcAft>
                <a:spcPct val="0"/>
              </a:spcAft>
            </a:pPr>
            <a:r>
              <a:rPr lang="en-US" sz="2745" b="1" dirty="0">
                <a:solidFill>
                  <a:srgbClr val="FFFFFF">
                    <a:alpha val="99000"/>
                  </a:srgbClr>
                </a:solidFill>
              </a:rPr>
              <a:t>Required Slide </a:t>
            </a:r>
          </a:p>
          <a:p>
            <a:pPr defTabSz="896091" fontAlgn="base">
              <a:spcBef>
                <a:spcPct val="0"/>
              </a:spcBef>
              <a:spcAft>
                <a:spcPct val="0"/>
              </a:spcAft>
            </a:pPr>
            <a:r>
              <a:rPr lang="en-US" sz="1176" dirty="0">
                <a:solidFill>
                  <a:srgbClr val="FFFFFF">
                    <a:alpha val="99000"/>
                  </a:srgbClr>
                </a:solidFill>
              </a:rPr>
              <a:t>*delete this box when your slide is finalized</a:t>
            </a:r>
          </a:p>
          <a:p>
            <a:pPr defTabSz="896091" fontAlgn="base">
              <a:spcBef>
                <a:spcPct val="0"/>
              </a:spcBef>
              <a:spcAft>
                <a:spcPct val="0"/>
              </a:spcAft>
            </a:pPr>
            <a:endParaRPr lang="en-US" sz="1765" dirty="0">
              <a:solidFill>
                <a:srgbClr val="FFFFFF">
                  <a:alpha val="99000"/>
                </a:srgbClr>
              </a:solidFill>
            </a:endParaRPr>
          </a:p>
          <a:p>
            <a:pPr defTabSz="914367"/>
            <a:r>
              <a:rPr lang="en-US" sz="1765"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6093564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924"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65986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31" name="Group 30"/>
          <p:cNvGrpSpPr/>
          <p:nvPr/>
        </p:nvGrpSpPr>
        <p:grpSpPr>
          <a:xfrm>
            <a:off x="2123551" y="1611960"/>
            <a:ext cx="3927455" cy="3528111"/>
            <a:chOff x="1805440" y="1627669"/>
            <a:chExt cx="4267200" cy="3833311"/>
          </a:xfrm>
        </p:grpSpPr>
        <p:sp>
          <p:nvSpPr>
            <p:cNvPr id="32" name="Rectangle 31"/>
            <p:cNvSpPr/>
            <p:nvPr/>
          </p:nvSpPr>
          <p:spPr bwMode="auto">
            <a:xfrm>
              <a:off x="1805440" y="1627669"/>
              <a:ext cx="4267200"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34" name="Group 33"/>
            <p:cNvGrpSpPr/>
            <p:nvPr/>
          </p:nvGrpSpPr>
          <p:grpSpPr>
            <a:xfrm>
              <a:off x="1827212" y="4688018"/>
              <a:ext cx="4245427" cy="772962"/>
              <a:chOff x="609600" y="4688018"/>
              <a:chExt cx="3810000" cy="772962"/>
            </a:xfrm>
          </p:grpSpPr>
          <p:sp>
            <p:nvSpPr>
              <p:cNvPr id="35" name="Rectangle 34"/>
              <p:cNvSpPr/>
              <p:nvPr/>
            </p:nvSpPr>
            <p:spPr bwMode="auto">
              <a:xfrm>
                <a:off x="609600" y="4688018"/>
                <a:ext cx="3810000"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lnSpc>
                    <a:spcPct val="85000"/>
                  </a:lnSpc>
                  <a:spcBef>
                    <a:spcPct val="20000"/>
                  </a:spcBef>
                  <a:spcAft>
                    <a:spcPct val="0"/>
                  </a:spcAft>
                </a:pPr>
                <a:endParaRPr lang="en-US" b="1" dirty="0">
                  <a:solidFill>
                    <a:schemeClr val="bg1"/>
                  </a:solidFill>
                  <a:latin typeface="Segoe Semibold" pitchFamily="34" charset="0"/>
                </a:endParaRPr>
              </a:p>
            </p:txBody>
          </p:sp>
          <p:pic>
            <p:nvPicPr>
              <p:cNvPr id="36" name="Picture 35" descr="MCM(rgb)_1262"/>
              <p:cNvPicPr/>
              <p:nvPr/>
            </p:nvPicPr>
            <p:blipFill>
              <a:blip r:embed="rId3">
                <a:extLst>
                  <a:ext uri="{28A0092B-C50C-407E-A947-70E740481C1C}">
                    <a14:useLocalDpi xmlns:a14="http://schemas.microsoft.com/office/drawing/2010/main" val="0"/>
                  </a:ext>
                </a:extLst>
              </a:blip>
              <a:srcRect/>
              <a:stretch>
                <a:fillRect/>
              </a:stretch>
            </p:blipFill>
            <p:spPr bwMode="auto">
              <a:xfrm>
                <a:off x="745671" y="4797095"/>
                <a:ext cx="1836306" cy="578515"/>
              </a:xfrm>
              <a:prstGeom prst="rect">
                <a:avLst/>
              </a:prstGeom>
              <a:noFill/>
              <a:ln>
                <a:noFill/>
              </a:ln>
            </p:spPr>
          </p:pic>
        </p:grpSp>
      </p:grpSp>
      <p:sp>
        <p:nvSpPr>
          <p:cNvPr id="49" name="Rectangle 48"/>
          <p:cNvSpPr/>
          <p:nvPr/>
        </p:nvSpPr>
        <p:spPr bwMode="auto">
          <a:xfrm>
            <a:off x="6152708" y="3422586"/>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a:solidFill>
                  <a:schemeClr val="tx1"/>
                </a:solidFill>
                <a:latin typeface="Segoe UI" pitchFamily="34" charset="0"/>
                <a:ea typeface="Segoe UI" pitchFamily="34" charset="0"/>
                <a:cs typeface="Segoe UI" pitchFamily="34" charset="0"/>
              </a:rPr>
              <a:t>Denny</a:t>
            </a:r>
          </a:p>
          <a:p>
            <a:pPr defTabSz="685666" fontAlgn="base">
              <a:spcBef>
                <a:spcPct val="0"/>
              </a:spcBef>
              <a:spcAft>
                <a:spcPct val="0"/>
              </a:spcAft>
            </a:pPr>
            <a:r>
              <a:rPr lang="en-US" sz="2800" dirty="0">
                <a:solidFill>
                  <a:schemeClr val="tx1"/>
                </a:solidFill>
                <a:latin typeface="Segoe UI" pitchFamily="34" charset="0"/>
                <a:ea typeface="Segoe UI" pitchFamily="34" charset="0"/>
                <a:cs typeface="Segoe UI" pitchFamily="34" charset="0"/>
              </a:rPr>
              <a:t>Cherry</a:t>
            </a:r>
          </a:p>
        </p:txBody>
      </p:sp>
      <p:sp>
        <p:nvSpPr>
          <p:cNvPr id="47" name="Rectangle 46">
            <a:hlinkClick r:id="rId4"/>
          </p:cNvPr>
          <p:cNvSpPr/>
          <p:nvPr/>
        </p:nvSpPr>
        <p:spPr bwMode="auto">
          <a:xfrm>
            <a:off x="6150550" y="1611960"/>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300" dirty="0" smtClean="0">
                <a:solidFill>
                  <a:schemeClr val="tx1"/>
                </a:solidFill>
                <a:latin typeface="Segoe UI" pitchFamily="34" charset="0"/>
                <a:ea typeface="Segoe UI" pitchFamily="34" charset="0"/>
                <a:cs typeface="Segoe UI" pitchFamily="34" charset="0"/>
              </a:rPr>
              <a:t>mrdenny@dcac.co</a:t>
            </a:r>
            <a:endParaRPr lang="en-US" sz="1300" dirty="0">
              <a:solidFill>
                <a:schemeClr val="tx1"/>
              </a:solidFill>
              <a:latin typeface="Segoe UI" pitchFamily="34" charset="0"/>
              <a:ea typeface="Segoe UI" pitchFamily="34" charset="0"/>
              <a:cs typeface="Segoe UI" pitchFamily="34" charset="0"/>
            </a:endParaRPr>
          </a:p>
        </p:txBody>
      </p:sp>
      <p:grpSp>
        <p:nvGrpSpPr>
          <p:cNvPr id="53" name="Group 52"/>
          <p:cNvGrpSpPr/>
          <p:nvPr/>
        </p:nvGrpSpPr>
        <p:grpSpPr>
          <a:xfrm>
            <a:off x="6401462" y="1883215"/>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14" name="Group 13"/>
          <p:cNvGrpSpPr/>
          <p:nvPr/>
        </p:nvGrpSpPr>
        <p:grpSpPr>
          <a:xfrm>
            <a:off x="8160717" y="1600201"/>
            <a:ext cx="1907735" cy="1721637"/>
            <a:chOff x="8159128" y="1600200"/>
            <a:chExt cx="1907735" cy="1721637"/>
          </a:xfrm>
        </p:grpSpPr>
        <p:sp>
          <p:nvSpPr>
            <p:cNvPr id="8" name="Rectangle 7">
              <a:hlinkClick r:id="rId4"/>
            </p:cNvPr>
            <p:cNvSpPr/>
            <p:nvPr/>
          </p:nvSpPr>
          <p:spPr bwMode="auto">
            <a:xfrm>
              <a:off x="8159128" y="1600200"/>
              <a:ext cx="1907735" cy="172163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300" dirty="0" smtClean="0">
                  <a:solidFill>
                    <a:schemeClr val="tx1"/>
                  </a:solidFill>
                  <a:latin typeface="Segoe UI" pitchFamily="34" charset="0"/>
                  <a:ea typeface="Segoe UI" pitchFamily="34" charset="0"/>
                  <a:cs typeface="Segoe UI" pitchFamily="34" charset="0"/>
                </a:rPr>
                <a:t>www.dcac.co</a:t>
              </a:r>
              <a:endParaRPr lang="en-US" sz="1300" dirty="0">
                <a:solidFill>
                  <a:schemeClr val="tx1"/>
                </a:solidFill>
                <a:latin typeface="Segoe UI" pitchFamily="34" charset="0"/>
                <a:ea typeface="Segoe UI" pitchFamily="34" charset="0"/>
                <a:cs typeface="Segoe UI" pitchFamily="34" charset="0"/>
              </a:endParaRPr>
            </a:p>
          </p:txBody>
        </p:sp>
        <p:sp>
          <p:nvSpPr>
            <p:cNvPr id="57" name="Freeform 56"/>
            <p:cNvSpPr>
              <a:spLocks noEditPoints="1"/>
            </p:cNvSpPr>
            <p:nvPr/>
          </p:nvSpPr>
          <p:spPr bwMode="black">
            <a:xfrm>
              <a:off x="8424550" y="1883214"/>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chemeClr val="tx1"/>
                </a:solidFill>
                <a:latin typeface="Segoe UI Light" pitchFamily="34" charset="0"/>
              </a:endParaRPr>
            </a:p>
          </p:txBody>
        </p:sp>
      </p:grpSp>
      <p:grpSp>
        <p:nvGrpSpPr>
          <p:cNvPr id="11" name="Group 10"/>
          <p:cNvGrpSpPr/>
          <p:nvPr/>
        </p:nvGrpSpPr>
        <p:grpSpPr>
          <a:xfrm>
            <a:off x="8160717" y="3418434"/>
            <a:ext cx="1907735" cy="1721637"/>
            <a:chOff x="8159128" y="3418433"/>
            <a:chExt cx="1907735" cy="1721637"/>
          </a:xfrm>
        </p:grpSpPr>
        <p:sp>
          <p:nvSpPr>
            <p:cNvPr id="20" name="Rectangle 19">
              <a:hlinkClick r:id="rId4"/>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chemeClr val="tx1"/>
                  </a:solidFill>
                  <a:latin typeface="Segoe UI" pitchFamily="34" charset="0"/>
                  <a:ea typeface="Segoe UI" pitchFamily="34" charset="0"/>
                  <a:cs typeface="Segoe UI" pitchFamily="34" charset="0"/>
                </a:rPr>
                <a:t>@mrdenny</a:t>
              </a:r>
            </a:p>
          </p:txBody>
        </p:sp>
        <p:sp>
          <p:nvSpPr>
            <p:cNvPr id="58" name="Freeform 13"/>
            <p:cNvSpPr>
              <a:spLocks noEditPoints="1"/>
            </p:cNvSpPr>
            <p:nvPr/>
          </p:nvSpPr>
          <p:spPr bwMode="black">
            <a:xfrm>
              <a:off x="8598277" y="369765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924" y="4525727"/>
            <a:ext cx="1295399" cy="523918"/>
          </a:xfrm>
          <a:prstGeom prst="rect">
            <a:avLst/>
          </a:prstGeom>
        </p:spPr>
      </p:pic>
      <p:pic>
        <p:nvPicPr>
          <p:cNvPr id="1026" name="Picture 2" descr="http://avatar.xboxlive.com/avatar/mrd3nny/avatar-bod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2902" y="1392401"/>
            <a:ext cx="142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142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a:xfrm>
            <a:off x="269239" y="1190734"/>
            <a:ext cx="11653523" cy="5396046"/>
          </a:xfrm>
        </p:spPr>
        <p:txBody>
          <a:bodyPr>
            <a:normAutofit/>
          </a:bodyPr>
          <a:lstStyle/>
          <a:p>
            <a:r>
              <a:rPr lang="en-US" dirty="0" smtClean="0"/>
              <a:t>Files, File Groups, Disks</a:t>
            </a:r>
          </a:p>
          <a:p>
            <a:r>
              <a:rPr lang="en-US" dirty="0" smtClean="0"/>
              <a:t>Backups</a:t>
            </a:r>
          </a:p>
          <a:p>
            <a:r>
              <a:rPr lang="en-US" dirty="0" smtClean="0"/>
              <a:t>Recovery Model</a:t>
            </a:r>
          </a:p>
          <a:p>
            <a:r>
              <a:rPr lang="en-US" dirty="0" smtClean="0"/>
              <a:t>Database Maintenance</a:t>
            </a:r>
          </a:p>
          <a:p>
            <a:r>
              <a:rPr lang="en-US" dirty="0" smtClean="0"/>
              <a:t>Compression</a:t>
            </a:r>
          </a:p>
          <a:p>
            <a:r>
              <a:rPr lang="en-US" dirty="0" smtClean="0"/>
              <a:t>Corruption</a:t>
            </a:r>
          </a:p>
          <a:p>
            <a:r>
              <a:rPr lang="en-US" dirty="0" smtClean="0"/>
              <a:t>Compatibility Level</a:t>
            </a:r>
          </a:p>
          <a:p>
            <a:r>
              <a:rPr lang="en-US" dirty="0" smtClean="0"/>
              <a:t>Indexes</a:t>
            </a:r>
            <a:endParaRPr lang="en-US" dirty="0"/>
          </a:p>
        </p:txBody>
      </p:sp>
    </p:spTree>
    <p:extLst>
      <p:ext uri="{BB962C8B-B14F-4D97-AF65-F5344CB8AC3E}">
        <p14:creationId xmlns:p14="http://schemas.microsoft.com/office/powerpoint/2010/main" val="37761814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743" y="1700573"/>
            <a:ext cx="4475019" cy="3356264"/>
          </a:xfrm>
          <a:prstGeom prst="rect">
            <a:avLst/>
          </a:prstGeom>
        </p:spPr>
      </p:pic>
      <p:sp>
        <p:nvSpPr>
          <p:cNvPr id="2" name="Title 1"/>
          <p:cNvSpPr>
            <a:spLocks noGrp="1"/>
          </p:cNvSpPr>
          <p:nvPr>
            <p:ph type="title"/>
          </p:nvPr>
        </p:nvSpPr>
        <p:spPr/>
        <p:txBody>
          <a:bodyPr>
            <a:normAutofit fontScale="90000"/>
          </a:bodyPr>
          <a:lstStyle/>
          <a:p>
            <a:r>
              <a:rPr lang="en-US" dirty="0" smtClean="0"/>
              <a:t>Files, File Groups, Disks</a:t>
            </a:r>
            <a:endParaRPr lang="en-US" dirty="0"/>
          </a:p>
        </p:txBody>
      </p:sp>
      <p:sp>
        <p:nvSpPr>
          <p:cNvPr id="3" name="Content Placeholder 2"/>
          <p:cNvSpPr>
            <a:spLocks noGrp="1"/>
          </p:cNvSpPr>
          <p:nvPr>
            <p:ph sz="quarter" idx="10"/>
          </p:nvPr>
        </p:nvSpPr>
        <p:spPr/>
        <p:txBody>
          <a:bodyPr/>
          <a:lstStyle/>
          <a:p>
            <a:r>
              <a:rPr lang="en-US" dirty="0" smtClean="0"/>
              <a:t>File Groups are made up of files</a:t>
            </a:r>
          </a:p>
          <a:p>
            <a:r>
              <a:rPr lang="en-US" dirty="0" smtClean="0"/>
              <a:t>Files hold the data</a:t>
            </a:r>
          </a:p>
          <a:p>
            <a:r>
              <a:rPr lang="en-US" dirty="0" smtClean="0"/>
              <a:t>Disks Hold Files</a:t>
            </a:r>
          </a:p>
          <a:p>
            <a:endParaRPr lang="en-US" dirty="0"/>
          </a:p>
        </p:txBody>
      </p:sp>
      <p:pic>
        <p:nvPicPr>
          <p:cNvPr id="4" name="Picture 3"/>
          <p:cNvPicPr>
            <a:picLocks noChangeAspect="1"/>
          </p:cNvPicPr>
          <p:nvPr/>
        </p:nvPicPr>
        <p:blipFill>
          <a:blip r:embed="rId3"/>
          <a:stretch>
            <a:fillRect/>
          </a:stretch>
        </p:blipFill>
        <p:spPr>
          <a:xfrm>
            <a:off x="6096000" y="3713633"/>
            <a:ext cx="3910817" cy="2433710"/>
          </a:xfrm>
          <a:prstGeom prst="rect">
            <a:avLst/>
          </a:prstGeom>
        </p:spPr>
      </p:pic>
      <p:sp>
        <p:nvSpPr>
          <p:cNvPr id="6" name="TextBox 5"/>
          <p:cNvSpPr txBox="1"/>
          <p:nvPr/>
        </p:nvSpPr>
        <p:spPr>
          <a:xfrm>
            <a:off x="0" y="6608620"/>
            <a:ext cx="12192000" cy="253916"/>
          </a:xfrm>
          <a:prstGeom prst="rect">
            <a:avLst/>
          </a:prstGeom>
          <a:noFill/>
        </p:spPr>
        <p:txBody>
          <a:bodyPr wrap="square" rtlCol="0">
            <a:spAutoFit/>
          </a:bodyPr>
          <a:lstStyle/>
          <a:p>
            <a:pPr algn="ctr"/>
            <a:r>
              <a:rPr lang="en-US" sz="1050" dirty="0" smtClean="0"/>
              <a:t>http://www.flickr.com/photos/photomequickbooth/4011249096/</a:t>
            </a:r>
            <a:endParaRPr lang="en-US" sz="1050" dirty="0"/>
          </a:p>
        </p:txBody>
      </p:sp>
    </p:spTree>
    <p:extLst>
      <p:ext uri="{BB962C8B-B14F-4D97-AF65-F5344CB8AC3E}">
        <p14:creationId xmlns:p14="http://schemas.microsoft.com/office/powerpoint/2010/main" val="195319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Files, File Groups, Disks</a:t>
            </a:r>
          </a:p>
        </p:txBody>
      </p:sp>
      <p:sp>
        <p:nvSpPr>
          <p:cNvPr id="3" name="Content Placeholder 2"/>
          <p:cNvSpPr>
            <a:spLocks noGrp="1"/>
          </p:cNvSpPr>
          <p:nvPr>
            <p:ph sz="quarter" idx="10"/>
          </p:nvPr>
        </p:nvSpPr>
        <p:spPr/>
        <p:txBody>
          <a:bodyPr/>
          <a:lstStyle/>
          <a:p>
            <a:r>
              <a:rPr lang="en-US" dirty="0" smtClean="0"/>
              <a:t>Each database is made up of at least two files</a:t>
            </a:r>
          </a:p>
          <a:p>
            <a:r>
              <a:rPr lang="en-US" dirty="0" smtClean="0"/>
              <a:t>One file is data</a:t>
            </a:r>
          </a:p>
          <a:p>
            <a:r>
              <a:rPr lang="en-US" dirty="0" smtClean="0"/>
              <a:t>One file is transaction log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781" y="2323162"/>
            <a:ext cx="4475019" cy="3356264"/>
          </a:xfrm>
          <a:prstGeom prst="rect">
            <a:avLst/>
          </a:prstGeom>
        </p:spPr>
      </p:pic>
      <p:sp>
        <p:nvSpPr>
          <p:cNvPr id="5" name="TextBox 4"/>
          <p:cNvSpPr txBox="1"/>
          <p:nvPr/>
        </p:nvSpPr>
        <p:spPr>
          <a:xfrm>
            <a:off x="0" y="6608620"/>
            <a:ext cx="12192000" cy="253916"/>
          </a:xfrm>
          <a:prstGeom prst="rect">
            <a:avLst/>
          </a:prstGeom>
          <a:noFill/>
        </p:spPr>
        <p:txBody>
          <a:bodyPr wrap="square" rtlCol="0">
            <a:spAutoFit/>
          </a:bodyPr>
          <a:lstStyle/>
          <a:p>
            <a:pPr algn="ctr"/>
            <a:r>
              <a:rPr lang="en-US" sz="1050" dirty="0" smtClean="0"/>
              <a:t>http://www.flickr.com/photos/photomequickbooth/4011249096/</a:t>
            </a:r>
            <a:endParaRPr lang="en-US" sz="1050" dirty="0"/>
          </a:p>
        </p:txBody>
      </p:sp>
    </p:spTree>
    <p:extLst>
      <p:ext uri="{BB962C8B-B14F-4D97-AF65-F5344CB8AC3E}">
        <p14:creationId xmlns:p14="http://schemas.microsoft.com/office/powerpoint/2010/main" val="666451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sz="quarter" idx="10"/>
          </p:nvPr>
        </p:nvSpPr>
        <p:spPr/>
        <p:txBody>
          <a:bodyPr/>
          <a:lstStyle/>
          <a:p>
            <a:r>
              <a:rPr lang="en-US" dirty="0" smtClean="0"/>
              <a:t>3 Different Kinds of Backups</a:t>
            </a:r>
          </a:p>
          <a:p>
            <a:pPr lvl="1"/>
            <a:r>
              <a:rPr lang="en-US" dirty="0" smtClean="0"/>
              <a:t>Full Backups</a:t>
            </a:r>
          </a:p>
          <a:p>
            <a:pPr lvl="1"/>
            <a:r>
              <a:rPr lang="en-US" dirty="0" smtClean="0"/>
              <a:t>Differential Backups</a:t>
            </a:r>
          </a:p>
          <a:p>
            <a:pPr lvl="1"/>
            <a:r>
              <a:rPr lang="en-US" dirty="0" smtClean="0"/>
              <a:t>Transaction Log Backups</a:t>
            </a:r>
          </a:p>
          <a:p>
            <a:r>
              <a:rPr lang="en-US" dirty="0" smtClean="0"/>
              <a:t>Advanced Backup Options</a:t>
            </a:r>
          </a:p>
          <a:p>
            <a:pPr lvl="1"/>
            <a:r>
              <a:rPr lang="en-US" dirty="0" smtClean="0"/>
              <a:t>File Group Backups</a:t>
            </a:r>
          </a:p>
          <a:p>
            <a:r>
              <a:rPr lang="en-US" dirty="0" smtClean="0"/>
              <a:t>Backups Saved On Another Machine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945" y="740934"/>
            <a:ext cx="4508820" cy="3381615"/>
          </a:xfrm>
          <a:prstGeom prst="rect">
            <a:avLst/>
          </a:prstGeom>
        </p:spPr>
      </p:pic>
      <p:sp>
        <p:nvSpPr>
          <p:cNvPr id="5" name="TextBox 4"/>
          <p:cNvSpPr txBox="1"/>
          <p:nvPr/>
        </p:nvSpPr>
        <p:spPr>
          <a:xfrm>
            <a:off x="0" y="6580910"/>
            <a:ext cx="12192000" cy="261610"/>
          </a:xfrm>
          <a:prstGeom prst="rect">
            <a:avLst/>
          </a:prstGeom>
          <a:noFill/>
        </p:spPr>
        <p:txBody>
          <a:bodyPr wrap="square" rtlCol="0">
            <a:spAutoFit/>
          </a:bodyPr>
          <a:lstStyle/>
          <a:p>
            <a:pPr algn="ctr"/>
            <a:r>
              <a:rPr lang="en-US" sz="1050" dirty="0" smtClean="0"/>
              <a:t>http://www.flickr.com/photos/gemstone/406866312/</a:t>
            </a:r>
            <a:endParaRPr lang="en-US" sz="1050" dirty="0"/>
          </a:p>
        </p:txBody>
      </p:sp>
    </p:spTree>
    <p:extLst>
      <p:ext uri="{BB962C8B-B14F-4D97-AF65-F5344CB8AC3E}">
        <p14:creationId xmlns:p14="http://schemas.microsoft.com/office/powerpoint/2010/main" val="3727790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Backups</a:t>
            </a:r>
            <a:endParaRPr lang="en-US" dirty="0"/>
          </a:p>
        </p:txBody>
      </p:sp>
      <p:sp>
        <p:nvSpPr>
          <p:cNvPr id="3" name="Content Placeholder 2"/>
          <p:cNvSpPr>
            <a:spLocks noGrp="1"/>
          </p:cNvSpPr>
          <p:nvPr>
            <p:ph sz="quarter" idx="10"/>
          </p:nvPr>
        </p:nvSpPr>
        <p:spPr/>
        <p:txBody>
          <a:bodyPr/>
          <a:lstStyle/>
          <a:p>
            <a:r>
              <a:rPr lang="en-US" dirty="0" smtClean="0"/>
              <a:t>Makes a point in time copy of the database</a:t>
            </a:r>
          </a:p>
          <a:p>
            <a:r>
              <a:rPr lang="en-US" dirty="0" smtClean="0"/>
              <a:t>Database is in the state the database was at the end of the backup</a:t>
            </a:r>
          </a:p>
          <a:p>
            <a:r>
              <a:rPr lang="en-US" dirty="0" smtClean="0"/>
              <a:t>Should be done daily or weekly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190" y="3151698"/>
            <a:ext cx="4514572" cy="3160201"/>
          </a:xfrm>
          <a:prstGeom prst="rect">
            <a:avLst/>
          </a:prstGeom>
        </p:spPr>
      </p:pic>
    </p:spTree>
    <p:extLst>
      <p:ext uri="{BB962C8B-B14F-4D97-AF65-F5344CB8AC3E}">
        <p14:creationId xmlns:p14="http://schemas.microsoft.com/office/powerpoint/2010/main" val="2271503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Models</a:t>
            </a:r>
            <a:endParaRPr lang="en-US" dirty="0"/>
          </a:p>
        </p:txBody>
      </p:sp>
      <p:sp>
        <p:nvSpPr>
          <p:cNvPr id="3" name="Content Placeholder 2"/>
          <p:cNvSpPr>
            <a:spLocks noGrp="1"/>
          </p:cNvSpPr>
          <p:nvPr>
            <p:ph sz="quarter" idx="10"/>
          </p:nvPr>
        </p:nvSpPr>
        <p:spPr>
          <a:xfrm>
            <a:off x="269239" y="1190734"/>
            <a:ext cx="11653523" cy="3249864"/>
          </a:xfrm>
        </p:spPr>
        <p:txBody>
          <a:bodyPr/>
          <a:lstStyle/>
          <a:p>
            <a:r>
              <a:rPr lang="en-US" dirty="0" smtClean="0"/>
              <a:t>Three Recovery Models Available</a:t>
            </a:r>
          </a:p>
          <a:p>
            <a:pPr lvl="1"/>
            <a:r>
              <a:rPr lang="en-US" dirty="0" smtClean="0"/>
              <a:t>Simple</a:t>
            </a:r>
          </a:p>
          <a:p>
            <a:pPr lvl="1"/>
            <a:r>
              <a:rPr lang="en-US" dirty="0" smtClean="0"/>
              <a:t>Bulk-Logged</a:t>
            </a:r>
          </a:p>
          <a:p>
            <a:pPr lvl="1"/>
            <a:r>
              <a:rPr lang="en-US" dirty="0" smtClean="0"/>
              <a:t>Full</a:t>
            </a:r>
          </a:p>
          <a:p>
            <a:r>
              <a:rPr lang="en-US" dirty="0" smtClean="0"/>
              <a:t>Used to control amount of logging</a:t>
            </a:r>
          </a:p>
          <a:p>
            <a:r>
              <a:rPr lang="en-US" dirty="0" smtClean="0"/>
              <a:t>Controls recoverability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436" y="3177153"/>
            <a:ext cx="3865325" cy="2868071"/>
          </a:xfrm>
          <a:prstGeom prst="rect">
            <a:avLst/>
          </a:prstGeom>
        </p:spPr>
      </p:pic>
      <p:sp>
        <p:nvSpPr>
          <p:cNvPr id="5" name="TextBox 4"/>
          <p:cNvSpPr txBox="1"/>
          <p:nvPr/>
        </p:nvSpPr>
        <p:spPr>
          <a:xfrm>
            <a:off x="0" y="6596390"/>
            <a:ext cx="12192000" cy="261610"/>
          </a:xfrm>
          <a:prstGeom prst="rect">
            <a:avLst/>
          </a:prstGeom>
          <a:noFill/>
        </p:spPr>
        <p:txBody>
          <a:bodyPr wrap="square" rtlCol="0">
            <a:spAutoFit/>
          </a:bodyPr>
          <a:lstStyle/>
          <a:p>
            <a:pPr algn="ctr"/>
            <a:r>
              <a:rPr lang="en-US" sz="1050" smtClean="0"/>
              <a:t>http://www.flickr.com/photos/decade_null/142235888/</a:t>
            </a:r>
            <a:endParaRPr lang="en-US" sz="1050"/>
          </a:p>
        </p:txBody>
      </p:sp>
    </p:spTree>
    <p:extLst>
      <p:ext uri="{BB962C8B-B14F-4D97-AF65-F5344CB8AC3E}">
        <p14:creationId xmlns:p14="http://schemas.microsoft.com/office/powerpoint/2010/main" val="1962614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C1298A41-419E-440C-B489-D47393D0BC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TechEd 2013 Speaker PPT Template</Template>
  <TotalTime>448</TotalTime>
  <Words>1030</Words>
  <Application>Microsoft Office PowerPoint</Application>
  <PresentationFormat>Widescreen</PresentationFormat>
  <Paragraphs>181</Paragraphs>
  <Slides>29</Slides>
  <Notes>18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41" baseType="lpstr">
      <vt:lpstr>Arial</vt:lpstr>
      <vt:lpstr>Calibri</vt:lpstr>
      <vt:lpstr>Consolas</vt:lpstr>
      <vt:lpstr>Segoe Light</vt:lpstr>
      <vt:lpstr>Segoe Semibold</vt:lpstr>
      <vt:lpstr>Segoe UI</vt:lpstr>
      <vt:lpstr>Segoe UI Light</vt:lpstr>
      <vt:lpstr>Wingdings</vt:lpstr>
      <vt:lpstr>TechEd_2013_Template_r09</vt:lpstr>
      <vt:lpstr>TechEd_2013_Template_16x9</vt:lpstr>
      <vt:lpstr>TechEd_Europe_2013_Speaker_PPT_Template</vt:lpstr>
      <vt:lpstr>Bitmap Image</vt:lpstr>
      <vt:lpstr>PowerPoint Presentation</vt:lpstr>
      <vt:lpstr>Microsoft SQL Server Management Basics for Non-DBAs</vt:lpstr>
      <vt:lpstr>PowerPoint Presentation</vt:lpstr>
      <vt:lpstr>Agenda</vt:lpstr>
      <vt:lpstr>Files, File Groups, Disks</vt:lpstr>
      <vt:lpstr>Files, File Groups, Disks</vt:lpstr>
      <vt:lpstr>Backups</vt:lpstr>
      <vt:lpstr>Full Backups</vt:lpstr>
      <vt:lpstr>Recovery Models</vt:lpstr>
      <vt:lpstr>Snapshot Recovery Model</vt:lpstr>
      <vt:lpstr>Bulk Logged Recovery Model</vt:lpstr>
      <vt:lpstr>Full Recovery</vt:lpstr>
      <vt:lpstr>Restoring Data</vt:lpstr>
      <vt:lpstr>Database Maintenance</vt:lpstr>
      <vt:lpstr>Database Maintenance</vt:lpstr>
      <vt:lpstr>Statistics?</vt:lpstr>
      <vt:lpstr>Statistics?</vt:lpstr>
      <vt:lpstr>Compression</vt:lpstr>
      <vt:lpstr>Corruption</vt:lpstr>
      <vt:lpstr>Compatibility Level</vt:lpstr>
      <vt:lpstr>Indexes</vt:lpstr>
      <vt:lpstr>Indexes</vt:lpstr>
      <vt:lpstr>Indexes</vt:lpstr>
      <vt:lpstr>Indexes</vt:lpstr>
      <vt:lpstr>Indexes</vt:lpstr>
      <vt:lpstr>Additional Reading…</vt:lpstr>
      <vt:lpstr>Denny Cherry</vt:lpstr>
      <vt:lpstr>Evaluate this session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DBI-B205: Microsoft SQL Server Management Basics for Non-DBAs</dc:title>
  <dc:subject>TechEd 2013</dc:subject>
  <dc:creator>Denny Cherry</dc:creator>
  <dc:description>Formatting: Priscila Mandryk, Silver Fox Productions, Inc.</dc:description>
  <cp:lastModifiedBy>Jeremy Jenkins</cp:lastModifiedBy>
  <cp:revision>69</cp:revision>
  <dcterms:created xsi:type="dcterms:W3CDTF">2012-09-09T18:28:10Z</dcterms:created>
  <dcterms:modified xsi:type="dcterms:W3CDTF">2013-06-23T01:03:09Z</dcterms:modified>
</cp:coreProperties>
</file>