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082" r:id="rId1"/>
  </p:sldMasterIdLst>
  <p:notesMasterIdLst>
    <p:notesMasterId r:id="rId34"/>
  </p:notesMasterIdLst>
  <p:handoutMasterIdLst>
    <p:handoutMasterId r:id="rId35"/>
  </p:handoutMasterIdLst>
  <p:sldIdLst>
    <p:sldId id="1135" r:id="rId2"/>
    <p:sldId id="1151" r:id="rId3"/>
    <p:sldId id="1187" r:id="rId4"/>
    <p:sldId id="1188" r:id="rId5"/>
    <p:sldId id="1158" r:id="rId6"/>
    <p:sldId id="1159" r:id="rId7"/>
    <p:sldId id="1160" r:id="rId8"/>
    <p:sldId id="1196" r:id="rId9"/>
    <p:sldId id="1161" r:id="rId10"/>
    <p:sldId id="1193" r:id="rId11"/>
    <p:sldId id="1194" r:id="rId12"/>
    <p:sldId id="1195" r:id="rId13"/>
    <p:sldId id="1197" r:id="rId14"/>
    <p:sldId id="1162" r:id="rId15"/>
    <p:sldId id="1163" r:id="rId16"/>
    <p:sldId id="1164" r:id="rId17"/>
    <p:sldId id="1165" r:id="rId18"/>
    <p:sldId id="1166" r:id="rId19"/>
    <p:sldId id="1167" r:id="rId20"/>
    <p:sldId id="1168" r:id="rId21"/>
    <p:sldId id="1169" r:id="rId22"/>
    <p:sldId id="1170" r:id="rId23"/>
    <p:sldId id="1171" r:id="rId24"/>
    <p:sldId id="1172" r:id="rId25"/>
    <p:sldId id="1173" r:id="rId26"/>
    <p:sldId id="1174" r:id="rId27"/>
    <p:sldId id="1175" r:id="rId28"/>
    <p:sldId id="1199" r:id="rId29"/>
    <p:sldId id="1144" r:id="rId30"/>
    <p:sldId id="1150" r:id="rId31"/>
    <p:sldId id="1200" r:id="rId32"/>
    <p:sldId id="1076" r:id="rId33"/>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151"/>
            <p14:sldId id="1187"/>
            <p14:sldId id="1188"/>
            <p14:sldId id="1158"/>
            <p14:sldId id="1159"/>
            <p14:sldId id="1160"/>
            <p14:sldId id="1196"/>
            <p14:sldId id="1161"/>
            <p14:sldId id="1193"/>
            <p14:sldId id="1194"/>
            <p14:sldId id="1195"/>
            <p14:sldId id="1197"/>
            <p14:sldId id="1162"/>
            <p14:sldId id="1163"/>
            <p14:sldId id="1164"/>
            <p14:sldId id="1165"/>
            <p14:sldId id="1166"/>
            <p14:sldId id="1167"/>
            <p14:sldId id="1168"/>
            <p14:sldId id="1169"/>
            <p14:sldId id="1170"/>
            <p14:sldId id="1171"/>
            <p14:sldId id="1172"/>
            <p14:sldId id="1173"/>
            <p14:sldId id="1174"/>
            <p14:sldId id="1175"/>
            <p14:sldId id="1199"/>
          </p14:sldIdLst>
        </p14:section>
        <p14:section name="Special content" id="{6925D2A1-AD53-4951-AB34-79DFA02CD676}">
          <p14:sldIdLst>
            <p14:sldId id="1144"/>
            <p14:sldId id="1150"/>
            <p14:sldId id="1200"/>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81" autoAdjust="0"/>
    <p:restoredTop sz="96305" autoAdjust="0"/>
  </p:normalViewPr>
  <p:slideViewPr>
    <p:cSldViewPr snapToGrid="0">
      <p:cViewPr varScale="1">
        <p:scale>
          <a:sx n="111" d="100"/>
          <a:sy n="111" d="100"/>
        </p:scale>
        <p:origin x="726" y="96"/>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27C7A-F154-48B3-934C-75C0EDAA126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53FC0BB-B47F-4EBC-8C86-F502869620C5}">
      <dgm:prSet phldrT="[Text]"/>
      <dgm:spPr>
        <a:solidFill>
          <a:schemeClr val="bg2">
            <a:lumMod val="60000"/>
            <a:lumOff val="40000"/>
          </a:schemeClr>
        </a:solidFill>
      </dgm:spPr>
      <dgm:t>
        <a:bodyPr/>
        <a:lstStyle/>
        <a:p>
          <a:r>
            <a:rPr lang="en-US" dirty="0" smtClean="0"/>
            <a:t>CREATE TABLE DDL</a:t>
          </a:r>
          <a:endParaRPr lang="en-US" dirty="0"/>
        </a:p>
      </dgm:t>
    </dgm:pt>
    <dgm:pt modelId="{722BA0D8-3134-400E-9F11-C1043ED9662B}" type="parTrans" cxnId="{A68BF345-F8AA-4500-AA84-9260206064FC}">
      <dgm:prSet/>
      <dgm:spPr/>
      <dgm:t>
        <a:bodyPr/>
        <a:lstStyle/>
        <a:p>
          <a:endParaRPr lang="en-US"/>
        </a:p>
      </dgm:t>
    </dgm:pt>
    <dgm:pt modelId="{11C0C308-5E52-4935-9D1D-1B30B1E4BC64}" type="sibTrans" cxnId="{A68BF345-F8AA-4500-AA84-9260206064FC}">
      <dgm:prSet/>
      <dgm:spPr/>
      <dgm:t>
        <a:bodyPr/>
        <a:lstStyle/>
        <a:p>
          <a:endParaRPr lang="en-US"/>
        </a:p>
      </dgm:t>
    </dgm:pt>
    <dgm:pt modelId="{CFA61C7C-A311-452C-9169-2DED96954F54}">
      <dgm:prSet phldrT="[Text]"/>
      <dgm:spPr>
        <a:solidFill>
          <a:schemeClr val="bg2">
            <a:lumMod val="60000"/>
            <a:lumOff val="40000"/>
          </a:schemeClr>
        </a:solidFill>
      </dgm:spPr>
      <dgm:t>
        <a:bodyPr/>
        <a:lstStyle/>
        <a:p>
          <a:r>
            <a:rPr lang="en-US" dirty="0" smtClean="0"/>
            <a:t>Code generation and compilation</a:t>
          </a:r>
          <a:endParaRPr lang="en-US" dirty="0"/>
        </a:p>
      </dgm:t>
    </dgm:pt>
    <dgm:pt modelId="{DFCCF2AC-E1EE-4014-A5EE-B00846C3A7E8}" type="parTrans" cxnId="{C2ED7BD6-1EB5-4D5D-AD24-B41A639A6197}">
      <dgm:prSet/>
      <dgm:spPr/>
      <dgm:t>
        <a:bodyPr/>
        <a:lstStyle/>
        <a:p>
          <a:endParaRPr lang="en-US"/>
        </a:p>
      </dgm:t>
    </dgm:pt>
    <dgm:pt modelId="{61D39B9F-DC2F-4D1A-9B1F-48579874B95A}" type="sibTrans" cxnId="{C2ED7BD6-1EB5-4D5D-AD24-B41A639A6197}">
      <dgm:prSet/>
      <dgm:spPr/>
      <dgm:t>
        <a:bodyPr/>
        <a:lstStyle/>
        <a:p>
          <a:endParaRPr lang="en-US"/>
        </a:p>
      </dgm:t>
    </dgm:pt>
    <dgm:pt modelId="{E725470E-0591-492C-93FF-06E5856726E5}">
      <dgm:prSet phldrT="[Text]"/>
      <dgm:spPr>
        <a:solidFill>
          <a:schemeClr val="bg2">
            <a:lumMod val="60000"/>
            <a:lumOff val="40000"/>
          </a:schemeClr>
        </a:solidFill>
      </dgm:spPr>
      <dgm:t>
        <a:bodyPr/>
        <a:lstStyle/>
        <a:p>
          <a:r>
            <a:rPr lang="en-US" dirty="0" smtClean="0"/>
            <a:t>Table DLL loaded</a:t>
          </a:r>
          <a:endParaRPr lang="en-US" dirty="0"/>
        </a:p>
      </dgm:t>
    </dgm:pt>
    <dgm:pt modelId="{C9720EC3-8D4C-4384-B99A-76BF93C1A972}" type="parTrans" cxnId="{705897D7-0D38-4EAD-A744-4D86C76AEA90}">
      <dgm:prSet/>
      <dgm:spPr/>
      <dgm:t>
        <a:bodyPr/>
        <a:lstStyle/>
        <a:p>
          <a:endParaRPr lang="en-US"/>
        </a:p>
      </dgm:t>
    </dgm:pt>
    <dgm:pt modelId="{52B9E0EC-BE68-4807-B017-6D0996B6FF73}" type="sibTrans" cxnId="{705897D7-0D38-4EAD-A744-4D86C76AEA90}">
      <dgm:prSet/>
      <dgm:spPr/>
      <dgm:t>
        <a:bodyPr/>
        <a:lstStyle/>
        <a:p>
          <a:endParaRPr lang="en-US"/>
        </a:p>
      </dgm:t>
    </dgm:pt>
    <dgm:pt modelId="{52336474-C2A2-4CD7-A611-EE79FEBCA3C4}">
      <dgm:prSet phldrT="[Text]"/>
      <dgm:spPr>
        <a:solidFill>
          <a:schemeClr val="bg2">
            <a:lumMod val="60000"/>
            <a:lumOff val="40000"/>
          </a:schemeClr>
        </a:solidFill>
      </dgm:spPr>
      <dgm:t>
        <a:bodyPr/>
        <a:lstStyle/>
        <a:p>
          <a:r>
            <a:rPr lang="en-US" dirty="0" smtClean="0"/>
            <a:t>Table DLL produced</a:t>
          </a:r>
          <a:endParaRPr lang="en-US" dirty="0"/>
        </a:p>
      </dgm:t>
    </dgm:pt>
    <dgm:pt modelId="{F6A4444C-4562-40EB-BDE1-ABFFDBC7986B}" type="parTrans" cxnId="{AAE21B46-FF55-4C19-AD7B-5D28FD112AE5}">
      <dgm:prSet/>
      <dgm:spPr/>
      <dgm:t>
        <a:bodyPr/>
        <a:lstStyle/>
        <a:p>
          <a:endParaRPr lang="en-US"/>
        </a:p>
      </dgm:t>
    </dgm:pt>
    <dgm:pt modelId="{3DD7661E-61BA-41A9-96D1-12E353AC817E}" type="sibTrans" cxnId="{AAE21B46-FF55-4C19-AD7B-5D28FD112AE5}">
      <dgm:prSet/>
      <dgm:spPr/>
      <dgm:t>
        <a:bodyPr/>
        <a:lstStyle/>
        <a:p>
          <a:endParaRPr lang="en-US"/>
        </a:p>
      </dgm:t>
    </dgm:pt>
    <dgm:pt modelId="{BF3F61BA-73BD-44B9-B6BF-6897F33336EA}" type="pres">
      <dgm:prSet presAssocID="{CB127C7A-F154-48B3-934C-75C0EDAA1264}" presName="outerComposite" presStyleCnt="0">
        <dgm:presLayoutVars>
          <dgm:chMax val="5"/>
          <dgm:dir/>
          <dgm:resizeHandles val="exact"/>
        </dgm:presLayoutVars>
      </dgm:prSet>
      <dgm:spPr/>
      <dgm:t>
        <a:bodyPr/>
        <a:lstStyle/>
        <a:p>
          <a:endParaRPr lang="en-US"/>
        </a:p>
      </dgm:t>
    </dgm:pt>
    <dgm:pt modelId="{E188BF81-E209-42F6-B367-E4EECD577028}" type="pres">
      <dgm:prSet presAssocID="{CB127C7A-F154-48B3-934C-75C0EDAA1264}" presName="dummyMaxCanvas" presStyleCnt="0">
        <dgm:presLayoutVars/>
      </dgm:prSet>
      <dgm:spPr/>
    </dgm:pt>
    <dgm:pt modelId="{1D41257D-A125-478F-B324-84F6946641AF}" type="pres">
      <dgm:prSet presAssocID="{CB127C7A-F154-48B3-934C-75C0EDAA1264}" presName="FourNodes_1" presStyleLbl="node1" presStyleIdx="0" presStyleCnt="4">
        <dgm:presLayoutVars>
          <dgm:bulletEnabled val="1"/>
        </dgm:presLayoutVars>
      </dgm:prSet>
      <dgm:spPr/>
      <dgm:t>
        <a:bodyPr/>
        <a:lstStyle/>
        <a:p>
          <a:endParaRPr lang="en-US"/>
        </a:p>
      </dgm:t>
    </dgm:pt>
    <dgm:pt modelId="{C201C036-CA5A-409C-A018-78E1CCDDF4CD}" type="pres">
      <dgm:prSet presAssocID="{CB127C7A-F154-48B3-934C-75C0EDAA1264}" presName="FourNodes_2" presStyleLbl="node1" presStyleIdx="1" presStyleCnt="4">
        <dgm:presLayoutVars>
          <dgm:bulletEnabled val="1"/>
        </dgm:presLayoutVars>
      </dgm:prSet>
      <dgm:spPr/>
      <dgm:t>
        <a:bodyPr/>
        <a:lstStyle/>
        <a:p>
          <a:endParaRPr lang="en-US"/>
        </a:p>
      </dgm:t>
    </dgm:pt>
    <dgm:pt modelId="{114E5021-8D1D-411E-B929-916007A7CCDD}" type="pres">
      <dgm:prSet presAssocID="{CB127C7A-F154-48B3-934C-75C0EDAA1264}" presName="FourNodes_3" presStyleLbl="node1" presStyleIdx="2" presStyleCnt="4">
        <dgm:presLayoutVars>
          <dgm:bulletEnabled val="1"/>
        </dgm:presLayoutVars>
      </dgm:prSet>
      <dgm:spPr/>
      <dgm:t>
        <a:bodyPr/>
        <a:lstStyle/>
        <a:p>
          <a:endParaRPr lang="en-US"/>
        </a:p>
      </dgm:t>
    </dgm:pt>
    <dgm:pt modelId="{1352006F-C70A-4866-B2D1-FD0B2C2FD56F}" type="pres">
      <dgm:prSet presAssocID="{CB127C7A-F154-48B3-934C-75C0EDAA1264}" presName="FourNodes_4" presStyleLbl="node1" presStyleIdx="3" presStyleCnt="4">
        <dgm:presLayoutVars>
          <dgm:bulletEnabled val="1"/>
        </dgm:presLayoutVars>
      </dgm:prSet>
      <dgm:spPr/>
      <dgm:t>
        <a:bodyPr/>
        <a:lstStyle/>
        <a:p>
          <a:endParaRPr lang="en-US"/>
        </a:p>
      </dgm:t>
    </dgm:pt>
    <dgm:pt modelId="{98942C5A-CD6E-4615-9683-55E9A1619662}" type="pres">
      <dgm:prSet presAssocID="{CB127C7A-F154-48B3-934C-75C0EDAA1264}" presName="FourConn_1-2" presStyleLbl="fgAccFollowNode1" presStyleIdx="0" presStyleCnt="3">
        <dgm:presLayoutVars>
          <dgm:bulletEnabled val="1"/>
        </dgm:presLayoutVars>
      </dgm:prSet>
      <dgm:spPr/>
      <dgm:t>
        <a:bodyPr/>
        <a:lstStyle/>
        <a:p>
          <a:endParaRPr lang="en-US"/>
        </a:p>
      </dgm:t>
    </dgm:pt>
    <dgm:pt modelId="{FA910D14-6DCE-4A63-9BE0-6FDE98E3C1C1}" type="pres">
      <dgm:prSet presAssocID="{CB127C7A-F154-48B3-934C-75C0EDAA1264}" presName="FourConn_2-3" presStyleLbl="fgAccFollowNode1" presStyleIdx="1" presStyleCnt="3">
        <dgm:presLayoutVars>
          <dgm:bulletEnabled val="1"/>
        </dgm:presLayoutVars>
      </dgm:prSet>
      <dgm:spPr/>
      <dgm:t>
        <a:bodyPr/>
        <a:lstStyle/>
        <a:p>
          <a:endParaRPr lang="en-US"/>
        </a:p>
      </dgm:t>
    </dgm:pt>
    <dgm:pt modelId="{5AEB6692-58A7-4964-AC16-5A1F90A964BA}" type="pres">
      <dgm:prSet presAssocID="{CB127C7A-F154-48B3-934C-75C0EDAA1264}" presName="FourConn_3-4" presStyleLbl="fgAccFollowNode1" presStyleIdx="2" presStyleCnt="3">
        <dgm:presLayoutVars>
          <dgm:bulletEnabled val="1"/>
        </dgm:presLayoutVars>
      </dgm:prSet>
      <dgm:spPr/>
      <dgm:t>
        <a:bodyPr/>
        <a:lstStyle/>
        <a:p>
          <a:endParaRPr lang="en-US"/>
        </a:p>
      </dgm:t>
    </dgm:pt>
    <dgm:pt modelId="{885319C4-D9EF-4973-BE70-A65ECF5CBFBB}" type="pres">
      <dgm:prSet presAssocID="{CB127C7A-F154-48B3-934C-75C0EDAA1264}" presName="FourNodes_1_text" presStyleLbl="node1" presStyleIdx="3" presStyleCnt="4">
        <dgm:presLayoutVars>
          <dgm:bulletEnabled val="1"/>
        </dgm:presLayoutVars>
      </dgm:prSet>
      <dgm:spPr/>
      <dgm:t>
        <a:bodyPr/>
        <a:lstStyle/>
        <a:p>
          <a:endParaRPr lang="en-US"/>
        </a:p>
      </dgm:t>
    </dgm:pt>
    <dgm:pt modelId="{3FA48F4D-8B27-4A87-B95F-D223D47C2510}" type="pres">
      <dgm:prSet presAssocID="{CB127C7A-F154-48B3-934C-75C0EDAA1264}" presName="FourNodes_2_text" presStyleLbl="node1" presStyleIdx="3" presStyleCnt="4">
        <dgm:presLayoutVars>
          <dgm:bulletEnabled val="1"/>
        </dgm:presLayoutVars>
      </dgm:prSet>
      <dgm:spPr/>
      <dgm:t>
        <a:bodyPr/>
        <a:lstStyle/>
        <a:p>
          <a:endParaRPr lang="en-US"/>
        </a:p>
      </dgm:t>
    </dgm:pt>
    <dgm:pt modelId="{DDDE4AA5-C9E2-4798-AAD6-8845D632F1F8}" type="pres">
      <dgm:prSet presAssocID="{CB127C7A-F154-48B3-934C-75C0EDAA1264}" presName="FourNodes_3_text" presStyleLbl="node1" presStyleIdx="3" presStyleCnt="4">
        <dgm:presLayoutVars>
          <dgm:bulletEnabled val="1"/>
        </dgm:presLayoutVars>
      </dgm:prSet>
      <dgm:spPr/>
      <dgm:t>
        <a:bodyPr/>
        <a:lstStyle/>
        <a:p>
          <a:endParaRPr lang="en-US"/>
        </a:p>
      </dgm:t>
    </dgm:pt>
    <dgm:pt modelId="{44CBDE14-8B02-495E-8994-10A65E9D5498}" type="pres">
      <dgm:prSet presAssocID="{CB127C7A-F154-48B3-934C-75C0EDAA1264}" presName="FourNodes_4_text" presStyleLbl="node1" presStyleIdx="3" presStyleCnt="4">
        <dgm:presLayoutVars>
          <dgm:bulletEnabled val="1"/>
        </dgm:presLayoutVars>
      </dgm:prSet>
      <dgm:spPr/>
      <dgm:t>
        <a:bodyPr/>
        <a:lstStyle/>
        <a:p>
          <a:endParaRPr lang="en-US"/>
        </a:p>
      </dgm:t>
    </dgm:pt>
  </dgm:ptLst>
  <dgm:cxnLst>
    <dgm:cxn modelId="{EECB7073-15CF-48E6-9A5F-C036A59D178F}" type="presOf" srcId="{CFA61C7C-A311-452C-9169-2DED96954F54}" destId="{3FA48F4D-8B27-4A87-B95F-D223D47C2510}" srcOrd="1" destOrd="0" presId="urn:microsoft.com/office/officeart/2005/8/layout/vProcess5"/>
    <dgm:cxn modelId="{C2ED7BD6-1EB5-4D5D-AD24-B41A639A6197}" srcId="{CB127C7A-F154-48B3-934C-75C0EDAA1264}" destId="{CFA61C7C-A311-452C-9169-2DED96954F54}" srcOrd="1" destOrd="0" parTransId="{DFCCF2AC-E1EE-4014-A5EE-B00846C3A7E8}" sibTransId="{61D39B9F-DC2F-4D1A-9B1F-48579874B95A}"/>
    <dgm:cxn modelId="{436CE3B8-ACE7-4CED-A35B-5C1471B76B75}" type="presOf" srcId="{3DD7661E-61BA-41A9-96D1-12E353AC817E}" destId="{5AEB6692-58A7-4964-AC16-5A1F90A964BA}" srcOrd="0" destOrd="0" presId="urn:microsoft.com/office/officeart/2005/8/layout/vProcess5"/>
    <dgm:cxn modelId="{705897D7-0D38-4EAD-A744-4D86C76AEA90}" srcId="{CB127C7A-F154-48B3-934C-75C0EDAA1264}" destId="{E725470E-0591-492C-93FF-06E5856726E5}" srcOrd="3" destOrd="0" parTransId="{C9720EC3-8D4C-4384-B99A-76BF93C1A972}" sibTransId="{52B9E0EC-BE68-4807-B017-6D0996B6FF73}"/>
    <dgm:cxn modelId="{A68BF345-F8AA-4500-AA84-9260206064FC}" srcId="{CB127C7A-F154-48B3-934C-75C0EDAA1264}" destId="{A53FC0BB-B47F-4EBC-8C86-F502869620C5}" srcOrd="0" destOrd="0" parTransId="{722BA0D8-3134-400E-9F11-C1043ED9662B}" sibTransId="{11C0C308-5E52-4935-9D1D-1B30B1E4BC64}"/>
    <dgm:cxn modelId="{520ED535-8A8F-4348-B084-7707D6096876}" type="presOf" srcId="{61D39B9F-DC2F-4D1A-9B1F-48579874B95A}" destId="{FA910D14-6DCE-4A63-9BE0-6FDE98E3C1C1}" srcOrd="0" destOrd="0" presId="urn:microsoft.com/office/officeart/2005/8/layout/vProcess5"/>
    <dgm:cxn modelId="{6CB931CA-FBF8-4DF7-8914-103E45A6CD9A}" type="presOf" srcId="{CFA61C7C-A311-452C-9169-2DED96954F54}" destId="{C201C036-CA5A-409C-A018-78E1CCDDF4CD}" srcOrd="0" destOrd="0" presId="urn:microsoft.com/office/officeart/2005/8/layout/vProcess5"/>
    <dgm:cxn modelId="{C16BA634-17DE-463A-8D81-C113732AD478}" type="presOf" srcId="{E725470E-0591-492C-93FF-06E5856726E5}" destId="{1352006F-C70A-4866-B2D1-FD0B2C2FD56F}" srcOrd="0" destOrd="0" presId="urn:microsoft.com/office/officeart/2005/8/layout/vProcess5"/>
    <dgm:cxn modelId="{7DC55DFB-E317-43C5-855A-C49F442A2367}" type="presOf" srcId="{52336474-C2A2-4CD7-A611-EE79FEBCA3C4}" destId="{DDDE4AA5-C9E2-4798-AAD6-8845D632F1F8}" srcOrd="1" destOrd="0" presId="urn:microsoft.com/office/officeart/2005/8/layout/vProcess5"/>
    <dgm:cxn modelId="{D9445879-E131-49AA-8CEE-DF1F5C320FEA}" type="presOf" srcId="{52336474-C2A2-4CD7-A611-EE79FEBCA3C4}" destId="{114E5021-8D1D-411E-B929-916007A7CCDD}" srcOrd="0" destOrd="0" presId="urn:microsoft.com/office/officeart/2005/8/layout/vProcess5"/>
    <dgm:cxn modelId="{9FC0FF0C-02BF-4E04-B250-00CCBA415614}" type="presOf" srcId="{A53FC0BB-B47F-4EBC-8C86-F502869620C5}" destId="{1D41257D-A125-478F-B324-84F6946641AF}" srcOrd="0" destOrd="0" presId="urn:microsoft.com/office/officeart/2005/8/layout/vProcess5"/>
    <dgm:cxn modelId="{AAE21B46-FF55-4C19-AD7B-5D28FD112AE5}" srcId="{CB127C7A-F154-48B3-934C-75C0EDAA1264}" destId="{52336474-C2A2-4CD7-A611-EE79FEBCA3C4}" srcOrd="2" destOrd="0" parTransId="{F6A4444C-4562-40EB-BDE1-ABFFDBC7986B}" sibTransId="{3DD7661E-61BA-41A9-96D1-12E353AC817E}"/>
    <dgm:cxn modelId="{6541F7AE-660F-4BFF-9FD8-921C71F42838}" type="presOf" srcId="{CB127C7A-F154-48B3-934C-75C0EDAA1264}" destId="{BF3F61BA-73BD-44B9-B6BF-6897F33336EA}" srcOrd="0" destOrd="0" presId="urn:microsoft.com/office/officeart/2005/8/layout/vProcess5"/>
    <dgm:cxn modelId="{FE046C4A-0594-40C8-9284-121978A7A307}" type="presOf" srcId="{A53FC0BB-B47F-4EBC-8C86-F502869620C5}" destId="{885319C4-D9EF-4973-BE70-A65ECF5CBFBB}" srcOrd="1" destOrd="0" presId="urn:microsoft.com/office/officeart/2005/8/layout/vProcess5"/>
    <dgm:cxn modelId="{97140232-338E-41C4-8884-8E2029A5B6B6}" type="presOf" srcId="{11C0C308-5E52-4935-9D1D-1B30B1E4BC64}" destId="{98942C5A-CD6E-4615-9683-55E9A1619662}" srcOrd="0" destOrd="0" presId="urn:microsoft.com/office/officeart/2005/8/layout/vProcess5"/>
    <dgm:cxn modelId="{6A43F4F8-8B17-443F-AB22-ABDB65C61292}" type="presOf" srcId="{E725470E-0591-492C-93FF-06E5856726E5}" destId="{44CBDE14-8B02-495E-8994-10A65E9D5498}" srcOrd="1" destOrd="0" presId="urn:microsoft.com/office/officeart/2005/8/layout/vProcess5"/>
    <dgm:cxn modelId="{888D16C7-CC88-4AF2-A7DE-C80A82DB5390}" type="presParOf" srcId="{BF3F61BA-73BD-44B9-B6BF-6897F33336EA}" destId="{E188BF81-E209-42F6-B367-E4EECD577028}" srcOrd="0" destOrd="0" presId="urn:microsoft.com/office/officeart/2005/8/layout/vProcess5"/>
    <dgm:cxn modelId="{C52ECDE0-1646-45C8-8F8F-FFFC79D65A6C}" type="presParOf" srcId="{BF3F61BA-73BD-44B9-B6BF-6897F33336EA}" destId="{1D41257D-A125-478F-B324-84F6946641AF}" srcOrd="1" destOrd="0" presId="urn:microsoft.com/office/officeart/2005/8/layout/vProcess5"/>
    <dgm:cxn modelId="{F27A38B2-36E7-4874-A262-2E3A2239F698}" type="presParOf" srcId="{BF3F61BA-73BD-44B9-B6BF-6897F33336EA}" destId="{C201C036-CA5A-409C-A018-78E1CCDDF4CD}" srcOrd="2" destOrd="0" presId="urn:microsoft.com/office/officeart/2005/8/layout/vProcess5"/>
    <dgm:cxn modelId="{1C40CDE4-61C6-4BDA-BAB7-25FE0BC603CC}" type="presParOf" srcId="{BF3F61BA-73BD-44B9-B6BF-6897F33336EA}" destId="{114E5021-8D1D-411E-B929-916007A7CCDD}" srcOrd="3" destOrd="0" presId="urn:microsoft.com/office/officeart/2005/8/layout/vProcess5"/>
    <dgm:cxn modelId="{3412DBBC-69B0-4AE4-AF5B-443E3E4A468A}" type="presParOf" srcId="{BF3F61BA-73BD-44B9-B6BF-6897F33336EA}" destId="{1352006F-C70A-4866-B2D1-FD0B2C2FD56F}" srcOrd="4" destOrd="0" presId="urn:microsoft.com/office/officeart/2005/8/layout/vProcess5"/>
    <dgm:cxn modelId="{48FABD0E-8315-4FFD-9300-3357BBBC997B}" type="presParOf" srcId="{BF3F61BA-73BD-44B9-B6BF-6897F33336EA}" destId="{98942C5A-CD6E-4615-9683-55E9A1619662}" srcOrd="5" destOrd="0" presId="urn:microsoft.com/office/officeart/2005/8/layout/vProcess5"/>
    <dgm:cxn modelId="{001BC6C3-858A-4CE7-B7EC-B47198FB8F4E}" type="presParOf" srcId="{BF3F61BA-73BD-44B9-B6BF-6897F33336EA}" destId="{FA910D14-6DCE-4A63-9BE0-6FDE98E3C1C1}" srcOrd="6" destOrd="0" presId="urn:microsoft.com/office/officeart/2005/8/layout/vProcess5"/>
    <dgm:cxn modelId="{1582DC21-D378-466F-B215-C9AD5B9B1B1C}" type="presParOf" srcId="{BF3F61BA-73BD-44B9-B6BF-6897F33336EA}" destId="{5AEB6692-58A7-4964-AC16-5A1F90A964BA}" srcOrd="7" destOrd="0" presId="urn:microsoft.com/office/officeart/2005/8/layout/vProcess5"/>
    <dgm:cxn modelId="{458C0337-BC47-4B7E-BE41-9519501955CF}" type="presParOf" srcId="{BF3F61BA-73BD-44B9-B6BF-6897F33336EA}" destId="{885319C4-D9EF-4973-BE70-A65ECF5CBFBB}" srcOrd="8" destOrd="0" presId="urn:microsoft.com/office/officeart/2005/8/layout/vProcess5"/>
    <dgm:cxn modelId="{F1AB5522-F41F-43D3-ADE1-1EAE0BC64D78}" type="presParOf" srcId="{BF3F61BA-73BD-44B9-B6BF-6897F33336EA}" destId="{3FA48F4D-8B27-4A87-B95F-D223D47C2510}" srcOrd="9" destOrd="0" presId="urn:microsoft.com/office/officeart/2005/8/layout/vProcess5"/>
    <dgm:cxn modelId="{B4EC9F05-39A3-48F2-A561-4D57171C94C1}" type="presParOf" srcId="{BF3F61BA-73BD-44B9-B6BF-6897F33336EA}" destId="{DDDE4AA5-C9E2-4798-AAD6-8845D632F1F8}" srcOrd="10" destOrd="0" presId="urn:microsoft.com/office/officeart/2005/8/layout/vProcess5"/>
    <dgm:cxn modelId="{8F3ADB86-AFC0-4C4F-A842-04B5AB6257A8}" type="presParOf" srcId="{BF3F61BA-73BD-44B9-B6BF-6897F33336EA}" destId="{44CBDE14-8B02-495E-8994-10A65E9D5498}"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127C7A-F154-48B3-934C-75C0EDAA126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53FC0BB-B47F-4EBC-8C86-F502869620C5}">
      <dgm:prSet phldrT="[Text]"/>
      <dgm:spPr>
        <a:solidFill>
          <a:schemeClr val="bg2">
            <a:lumMod val="60000"/>
            <a:lumOff val="40000"/>
          </a:schemeClr>
        </a:solidFill>
      </dgm:spPr>
      <dgm:t>
        <a:bodyPr/>
        <a:lstStyle/>
        <a:p>
          <a:r>
            <a:rPr lang="en-US" dirty="0" smtClean="0"/>
            <a:t>CREATE PROC DDL</a:t>
          </a:r>
          <a:endParaRPr lang="en-US" dirty="0"/>
        </a:p>
      </dgm:t>
    </dgm:pt>
    <dgm:pt modelId="{722BA0D8-3134-400E-9F11-C1043ED9662B}" type="parTrans" cxnId="{A68BF345-F8AA-4500-AA84-9260206064FC}">
      <dgm:prSet/>
      <dgm:spPr/>
      <dgm:t>
        <a:bodyPr/>
        <a:lstStyle/>
        <a:p>
          <a:endParaRPr lang="en-US"/>
        </a:p>
      </dgm:t>
    </dgm:pt>
    <dgm:pt modelId="{11C0C308-5E52-4935-9D1D-1B30B1E4BC64}" type="sibTrans" cxnId="{A68BF345-F8AA-4500-AA84-9260206064FC}">
      <dgm:prSet/>
      <dgm:spPr/>
      <dgm:t>
        <a:bodyPr/>
        <a:lstStyle/>
        <a:p>
          <a:endParaRPr lang="en-US"/>
        </a:p>
      </dgm:t>
    </dgm:pt>
    <dgm:pt modelId="{DD51987F-85C3-4312-9F07-296587EB33DD}">
      <dgm:prSet phldrT="[Text]"/>
      <dgm:spPr>
        <a:solidFill>
          <a:schemeClr val="bg2">
            <a:lumMod val="60000"/>
            <a:lumOff val="40000"/>
          </a:schemeClr>
        </a:solidFill>
      </dgm:spPr>
      <dgm:t>
        <a:bodyPr/>
        <a:lstStyle/>
        <a:p>
          <a:r>
            <a:rPr lang="en-US" smtClean="0"/>
            <a:t>Query </a:t>
          </a:r>
          <a:r>
            <a:rPr lang="en-US" dirty="0" smtClean="0"/>
            <a:t>optimization</a:t>
          </a:r>
          <a:endParaRPr lang="en-US" dirty="0"/>
        </a:p>
      </dgm:t>
    </dgm:pt>
    <dgm:pt modelId="{4BBAA38C-EF80-4926-BE7E-5B4C3E2332E3}" type="parTrans" cxnId="{62A26FEC-2EFF-4AE3-BC8B-815CFDA56D19}">
      <dgm:prSet/>
      <dgm:spPr/>
      <dgm:t>
        <a:bodyPr/>
        <a:lstStyle/>
        <a:p>
          <a:endParaRPr lang="en-US"/>
        </a:p>
      </dgm:t>
    </dgm:pt>
    <dgm:pt modelId="{FEB90126-45F7-4A29-95F2-DE50B2074564}" type="sibTrans" cxnId="{62A26FEC-2EFF-4AE3-BC8B-815CFDA56D19}">
      <dgm:prSet/>
      <dgm:spPr/>
      <dgm:t>
        <a:bodyPr/>
        <a:lstStyle/>
        <a:p>
          <a:endParaRPr lang="en-US"/>
        </a:p>
      </dgm:t>
    </dgm:pt>
    <dgm:pt modelId="{CFA61C7C-A311-452C-9169-2DED96954F54}">
      <dgm:prSet phldrT="[Text]"/>
      <dgm:spPr>
        <a:solidFill>
          <a:schemeClr val="bg2">
            <a:lumMod val="60000"/>
            <a:lumOff val="40000"/>
          </a:schemeClr>
        </a:solidFill>
      </dgm:spPr>
      <dgm:t>
        <a:bodyPr/>
        <a:lstStyle/>
        <a:p>
          <a:r>
            <a:rPr lang="en-US" dirty="0" smtClean="0"/>
            <a:t>Code generation and compilation</a:t>
          </a:r>
          <a:endParaRPr lang="en-US" dirty="0"/>
        </a:p>
      </dgm:t>
    </dgm:pt>
    <dgm:pt modelId="{DFCCF2AC-E1EE-4014-A5EE-B00846C3A7E8}" type="parTrans" cxnId="{C2ED7BD6-1EB5-4D5D-AD24-B41A639A6197}">
      <dgm:prSet/>
      <dgm:spPr/>
      <dgm:t>
        <a:bodyPr/>
        <a:lstStyle/>
        <a:p>
          <a:endParaRPr lang="en-US"/>
        </a:p>
      </dgm:t>
    </dgm:pt>
    <dgm:pt modelId="{61D39B9F-DC2F-4D1A-9B1F-48579874B95A}" type="sibTrans" cxnId="{C2ED7BD6-1EB5-4D5D-AD24-B41A639A6197}">
      <dgm:prSet/>
      <dgm:spPr/>
      <dgm:t>
        <a:bodyPr/>
        <a:lstStyle/>
        <a:p>
          <a:endParaRPr lang="en-US"/>
        </a:p>
      </dgm:t>
    </dgm:pt>
    <dgm:pt modelId="{E725470E-0591-492C-93FF-06E5856726E5}">
      <dgm:prSet phldrT="[Text]"/>
      <dgm:spPr>
        <a:solidFill>
          <a:schemeClr val="bg2">
            <a:lumMod val="60000"/>
            <a:lumOff val="40000"/>
          </a:schemeClr>
        </a:solidFill>
      </dgm:spPr>
      <dgm:t>
        <a:bodyPr/>
        <a:lstStyle/>
        <a:p>
          <a:r>
            <a:rPr lang="en-US" dirty="0" smtClean="0"/>
            <a:t>Procedure DLL loaded</a:t>
          </a:r>
          <a:endParaRPr lang="en-US" dirty="0"/>
        </a:p>
      </dgm:t>
    </dgm:pt>
    <dgm:pt modelId="{C9720EC3-8D4C-4384-B99A-76BF93C1A972}" type="parTrans" cxnId="{705897D7-0D38-4EAD-A744-4D86C76AEA90}">
      <dgm:prSet/>
      <dgm:spPr/>
      <dgm:t>
        <a:bodyPr/>
        <a:lstStyle/>
        <a:p>
          <a:endParaRPr lang="en-US"/>
        </a:p>
      </dgm:t>
    </dgm:pt>
    <dgm:pt modelId="{52B9E0EC-BE68-4807-B017-6D0996B6FF73}" type="sibTrans" cxnId="{705897D7-0D38-4EAD-A744-4D86C76AEA90}">
      <dgm:prSet/>
      <dgm:spPr/>
      <dgm:t>
        <a:bodyPr/>
        <a:lstStyle/>
        <a:p>
          <a:endParaRPr lang="en-US"/>
        </a:p>
      </dgm:t>
    </dgm:pt>
    <dgm:pt modelId="{52336474-C2A2-4CD7-A611-EE79FEBCA3C4}">
      <dgm:prSet phldrT="[Text]"/>
      <dgm:spPr>
        <a:solidFill>
          <a:schemeClr val="bg2">
            <a:lumMod val="60000"/>
            <a:lumOff val="40000"/>
          </a:schemeClr>
        </a:solidFill>
      </dgm:spPr>
      <dgm:t>
        <a:bodyPr/>
        <a:lstStyle/>
        <a:p>
          <a:r>
            <a:rPr lang="en-US" dirty="0" smtClean="0"/>
            <a:t>Procedure DLL produced</a:t>
          </a:r>
          <a:endParaRPr lang="en-US" dirty="0"/>
        </a:p>
      </dgm:t>
    </dgm:pt>
    <dgm:pt modelId="{F6A4444C-4562-40EB-BDE1-ABFFDBC7986B}" type="parTrans" cxnId="{AAE21B46-FF55-4C19-AD7B-5D28FD112AE5}">
      <dgm:prSet/>
      <dgm:spPr/>
      <dgm:t>
        <a:bodyPr/>
        <a:lstStyle/>
        <a:p>
          <a:endParaRPr lang="en-US"/>
        </a:p>
      </dgm:t>
    </dgm:pt>
    <dgm:pt modelId="{3DD7661E-61BA-41A9-96D1-12E353AC817E}" type="sibTrans" cxnId="{AAE21B46-FF55-4C19-AD7B-5D28FD112AE5}">
      <dgm:prSet/>
      <dgm:spPr/>
      <dgm:t>
        <a:bodyPr/>
        <a:lstStyle/>
        <a:p>
          <a:endParaRPr lang="en-US"/>
        </a:p>
      </dgm:t>
    </dgm:pt>
    <dgm:pt modelId="{BF3F61BA-73BD-44B9-B6BF-6897F33336EA}" type="pres">
      <dgm:prSet presAssocID="{CB127C7A-F154-48B3-934C-75C0EDAA1264}" presName="outerComposite" presStyleCnt="0">
        <dgm:presLayoutVars>
          <dgm:chMax val="5"/>
          <dgm:dir/>
          <dgm:resizeHandles val="exact"/>
        </dgm:presLayoutVars>
      </dgm:prSet>
      <dgm:spPr/>
      <dgm:t>
        <a:bodyPr/>
        <a:lstStyle/>
        <a:p>
          <a:endParaRPr lang="en-US"/>
        </a:p>
      </dgm:t>
    </dgm:pt>
    <dgm:pt modelId="{E188BF81-E209-42F6-B367-E4EECD577028}" type="pres">
      <dgm:prSet presAssocID="{CB127C7A-F154-48B3-934C-75C0EDAA1264}" presName="dummyMaxCanvas" presStyleCnt="0">
        <dgm:presLayoutVars/>
      </dgm:prSet>
      <dgm:spPr/>
    </dgm:pt>
    <dgm:pt modelId="{EA01F7E4-1873-4010-A26C-C28F01047E9D}" type="pres">
      <dgm:prSet presAssocID="{CB127C7A-F154-48B3-934C-75C0EDAA1264}" presName="FiveNodes_1" presStyleLbl="node1" presStyleIdx="0" presStyleCnt="5">
        <dgm:presLayoutVars>
          <dgm:bulletEnabled val="1"/>
        </dgm:presLayoutVars>
      </dgm:prSet>
      <dgm:spPr/>
      <dgm:t>
        <a:bodyPr/>
        <a:lstStyle/>
        <a:p>
          <a:endParaRPr lang="en-US"/>
        </a:p>
      </dgm:t>
    </dgm:pt>
    <dgm:pt modelId="{BE6FEB83-1F1D-421E-B793-71652E8BC39C}" type="pres">
      <dgm:prSet presAssocID="{CB127C7A-F154-48B3-934C-75C0EDAA1264}" presName="FiveNodes_2" presStyleLbl="node1" presStyleIdx="1" presStyleCnt="5">
        <dgm:presLayoutVars>
          <dgm:bulletEnabled val="1"/>
        </dgm:presLayoutVars>
      </dgm:prSet>
      <dgm:spPr/>
      <dgm:t>
        <a:bodyPr/>
        <a:lstStyle/>
        <a:p>
          <a:endParaRPr lang="en-US"/>
        </a:p>
      </dgm:t>
    </dgm:pt>
    <dgm:pt modelId="{46B3C2B3-F400-4171-B7AE-2AF133427C86}" type="pres">
      <dgm:prSet presAssocID="{CB127C7A-F154-48B3-934C-75C0EDAA1264}" presName="FiveNodes_3" presStyleLbl="node1" presStyleIdx="2" presStyleCnt="5">
        <dgm:presLayoutVars>
          <dgm:bulletEnabled val="1"/>
        </dgm:presLayoutVars>
      </dgm:prSet>
      <dgm:spPr/>
      <dgm:t>
        <a:bodyPr/>
        <a:lstStyle/>
        <a:p>
          <a:endParaRPr lang="en-US"/>
        </a:p>
      </dgm:t>
    </dgm:pt>
    <dgm:pt modelId="{A48BF25B-32F7-48FD-A1EB-12DA6C4EFF80}" type="pres">
      <dgm:prSet presAssocID="{CB127C7A-F154-48B3-934C-75C0EDAA1264}" presName="FiveNodes_4" presStyleLbl="node1" presStyleIdx="3" presStyleCnt="5">
        <dgm:presLayoutVars>
          <dgm:bulletEnabled val="1"/>
        </dgm:presLayoutVars>
      </dgm:prSet>
      <dgm:spPr/>
      <dgm:t>
        <a:bodyPr/>
        <a:lstStyle/>
        <a:p>
          <a:endParaRPr lang="en-US"/>
        </a:p>
      </dgm:t>
    </dgm:pt>
    <dgm:pt modelId="{757EF3CF-4699-4041-A45B-A8288EFA007B}" type="pres">
      <dgm:prSet presAssocID="{CB127C7A-F154-48B3-934C-75C0EDAA1264}" presName="FiveNodes_5" presStyleLbl="node1" presStyleIdx="4" presStyleCnt="5">
        <dgm:presLayoutVars>
          <dgm:bulletEnabled val="1"/>
        </dgm:presLayoutVars>
      </dgm:prSet>
      <dgm:spPr/>
      <dgm:t>
        <a:bodyPr/>
        <a:lstStyle/>
        <a:p>
          <a:endParaRPr lang="en-US"/>
        </a:p>
      </dgm:t>
    </dgm:pt>
    <dgm:pt modelId="{D63B3585-7E2B-40F7-AA4D-8244AC11A997}" type="pres">
      <dgm:prSet presAssocID="{CB127C7A-F154-48B3-934C-75C0EDAA1264}" presName="FiveConn_1-2" presStyleLbl="fgAccFollowNode1" presStyleIdx="0" presStyleCnt="4">
        <dgm:presLayoutVars>
          <dgm:bulletEnabled val="1"/>
        </dgm:presLayoutVars>
      </dgm:prSet>
      <dgm:spPr/>
      <dgm:t>
        <a:bodyPr/>
        <a:lstStyle/>
        <a:p>
          <a:endParaRPr lang="en-US"/>
        </a:p>
      </dgm:t>
    </dgm:pt>
    <dgm:pt modelId="{C6C576A8-7744-435D-8490-C0B8C9F12FE4}" type="pres">
      <dgm:prSet presAssocID="{CB127C7A-F154-48B3-934C-75C0EDAA1264}" presName="FiveConn_2-3" presStyleLbl="fgAccFollowNode1" presStyleIdx="1" presStyleCnt="4">
        <dgm:presLayoutVars>
          <dgm:bulletEnabled val="1"/>
        </dgm:presLayoutVars>
      </dgm:prSet>
      <dgm:spPr/>
      <dgm:t>
        <a:bodyPr/>
        <a:lstStyle/>
        <a:p>
          <a:endParaRPr lang="en-US"/>
        </a:p>
      </dgm:t>
    </dgm:pt>
    <dgm:pt modelId="{72938354-6445-49F8-9D20-4F8CD673FC4B}" type="pres">
      <dgm:prSet presAssocID="{CB127C7A-F154-48B3-934C-75C0EDAA1264}" presName="FiveConn_3-4" presStyleLbl="fgAccFollowNode1" presStyleIdx="2" presStyleCnt="4">
        <dgm:presLayoutVars>
          <dgm:bulletEnabled val="1"/>
        </dgm:presLayoutVars>
      </dgm:prSet>
      <dgm:spPr/>
      <dgm:t>
        <a:bodyPr/>
        <a:lstStyle/>
        <a:p>
          <a:endParaRPr lang="en-US"/>
        </a:p>
      </dgm:t>
    </dgm:pt>
    <dgm:pt modelId="{98E1E58B-065E-4513-9B93-15B53B70EA58}" type="pres">
      <dgm:prSet presAssocID="{CB127C7A-F154-48B3-934C-75C0EDAA1264}" presName="FiveConn_4-5" presStyleLbl="fgAccFollowNode1" presStyleIdx="3" presStyleCnt="4">
        <dgm:presLayoutVars>
          <dgm:bulletEnabled val="1"/>
        </dgm:presLayoutVars>
      </dgm:prSet>
      <dgm:spPr/>
      <dgm:t>
        <a:bodyPr/>
        <a:lstStyle/>
        <a:p>
          <a:endParaRPr lang="en-US"/>
        </a:p>
      </dgm:t>
    </dgm:pt>
    <dgm:pt modelId="{0B5F2CBB-ED11-4FDC-BA3B-192642983112}" type="pres">
      <dgm:prSet presAssocID="{CB127C7A-F154-48B3-934C-75C0EDAA1264}" presName="FiveNodes_1_text" presStyleLbl="node1" presStyleIdx="4" presStyleCnt="5">
        <dgm:presLayoutVars>
          <dgm:bulletEnabled val="1"/>
        </dgm:presLayoutVars>
      </dgm:prSet>
      <dgm:spPr/>
      <dgm:t>
        <a:bodyPr/>
        <a:lstStyle/>
        <a:p>
          <a:endParaRPr lang="en-US"/>
        </a:p>
      </dgm:t>
    </dgm:pt>
    <dgm:pt modelId="{C8E96EB7-6DA4-470C-A92F-2126E12EDBBE}" type="pres">
      <dgm:prSet presAssocID="{CB127C7A-F154-48B3-934C-75C0EDAA1264}" presName="FiveNodes_2_text" presStyleLbl="node1" presStyleIdx="4" presStyleCnt="5">
        <dgm:presLayoutVars>
          <dgm:bulletEnabled val="1"/>
        </dgm:presLayoutVars>
      </dgm:prSet>
      <dgm:spPr/>
      <dgm:t>
        <a:bodyPr/>
        <a:lstStyle/>
        <a:p>
          <a:endParaRPr lang="en-US"/>
        </a:p>
      </dgm:t>
    </dgm:pt>
    <dgm:pt modelId="{C962769C-5D82-437E-A086-364401590FB5}" type="pres">
      <dgm:prSet presAssocID="{CB127C7A-F154-48B3-934C-75C0EDAA1264}" presName="FiveNodes_3_text" presStyleLbl="node1" presStyleIdx="4" presStyleCnt="5">
        <dgm:presLayoutVars>
          <dgm:bulletEnabled val="1"/>
        </dgm:presLayoutVars>
      </dgm:prSet>
      <dgm:spPr/>
      <dgm:t>
        <a:bodyPr/>
        <a:lstStyle/>
        <a:p>
          <a:endParaRPr lang="en-US"/>
        </a:p>
      </dgm:t>
    </dgm:pt>
    <dgm:pt modelId="{66958252-F146-48F2-9714-45D86B32AE1F}" type="pres">
      <dgm:prSet presAssocID="{CB127C7A-F154-48B3-934C-75C0EDAA1264}" presName="FiveNodes_4_text" presStyleLbl="node1" presStyleIdx="4" presStyleCnt="5">
        <dgm:presLayoutVars>
          <dgm:bulletEnabled val="1"/>
        </dgm:presLayoutVars>
      </dgm:prSet>
      <dgm:spPr/>
      <dgm:t>
        <a:bodyPr/>
        <a:lstStyle/>
        <a:p>
          <a:endParaRPr lang="en-US"/>
        </a:p>
      </dgm:t>
    </dgm:pt>
    <dgm:pt modelId="{B3A8543D-13A7-4847-8AB4-2A97C92555A3}" type="pres">
      <dgm:prSet presAssocID="{CB127C7A-F154-48B3-934C-75C0EDAA1264}" presName="FiveNodes_5_text" presStyleLbl="node1" presStyleIdx="4" presStyleCnt="5">
        <dgm:presLayoutVars>
          <dgm:bulletEnabled val="1"/>
        </dgm:presLayoutVars>
      </dgm:prSet>
      <dgm:spPr/>
      <dgm:t>
        <a:bodyPr/>
        <a:lstStyle/>
        <a:p>
          <a:endParaRPr lang="en-US"/>
        </a:p>
      </dgm:t>
    </dgm:pt>
  </dgm:ptLst>
  <dgm:cxnLst>
    <dgm:cxn modelId="{0160B9FC-6611-4C2B-9799-3EB950C17378}" type="presOf" srcId="{CFA61C7C-A311-452C-9169-2DED96954F54}" destId="{C962769C-5D82-437E-A086-364401590FB5}" srcOrd="1" destOrd="0" presId="urn:microsoft.com/office/officeart/2005/8/layout/vProcess5"/>
    <dgm:cxn modelId="{E552E16A-93C0-4C77-B982-73F52397F6C0}" type="presOf" srcId="{CB127C7A-F154-48B3-934C-75C0EDAA1264}" destId="{BF3F61BA-73BD-44B9-B6BF-6897F33336EA}" srcOrd="0" destOrd="0" presId="urn:microsoft.com/office/officeart/2005/8/layout/vProcess5"/>
    <dgm:cxn modelId="{830173A3-2CF6-4C6F-BDFD-8233B677FACE}" type="presOf" srcId="{E725470E-0591-492C-93FF-06E5856726E5}" destId="{B3A8543D-13A7-4847-8AB4-2A97C92555A3}" srcOrd="1" destOrd="0" presId="urn:microsoft.com/office/officeart/2005/8/layout/vProcess5"/>
    <dgm:cxn modelId="{62A26FEC-2EFF-4AE3-BC8B-815CFDA56D19}" srcId="{CB127C7A-F154-48B3-934C-75C0EDAA1264}" destId="{DD51987F-85C3-4312-9F07-296587EB33DD}" srcOrd="1" destOrd="0" parTransId="{4BBAA38C-EF80-4926-BE7E-5B4C3E2332E3}" sibTransId="{FEB90126-45F7-4A29-95F2-DE50B2074564}"/>
    <dgm:cxn modelId="{ACFBB12D-28A1-41E3-AA0D-BA3DF5248CDD}" type="presOf" srcId="{DD51987F-85C3-4312-9F07-296587EB33DD}" destId="{BE6FEB83-1F1D-421E-B793-71652E8BC39C}" srcOrd="0" destOrd="0" presId="urn:microsoft.com/office/officeart/2005/8/layout/vProcess5"/>
    <dgm:cxn modelId="{001390B1-487E-4B0A-8A51-068AA3261C39}" type="presOf" srcId="{FEB90126-45F7-4A29-95F2-DE50B2074564}" destId="{C6C576A8-7744-435D-8490-C0B8C9F12FE4}" srcOrd="0" destOrd="0" presId="urn:microsoft.com/office/officeart/2005/8/layout/vProcess5"/>
    <dgm:cxn modelId="{C2ED7BD6-1EB5-4D5D-AD24-B41A639A6197}" srcId="{CB127C7A-F154-48B3-934C-75C0EDAA1264}" destId="{CFA61C7C-A311-452C-9169-2DED96954F54}" srcOrd="2" destOrd="0" parTransId="{DFCCF2AC-E1EE-4014-A5EE-B00846C3A7E8}" sibTransId="{61D39B9F-DC2F-4D1A-9B1F-48579874B95A}"/>
    <dgm:cxn modelId="{295F4F4B-FFD0-4CF4-A220-53000BAF518A}" type="presOf" srcId="{52336474-C2A2-4CD7-A611-EE79FEBCA3C4}" destId="{66958252-F146-48F2-9714-45D86B32AE1F}" srcOrd="1" destOrd="0" presId="urn:microsoft.com/office/officeart/2005/8/layout/vProcess5"/>
    <dgm:cxn modelId="{A93C5F43-FB87-4A21-8073-2825C4A5EF25}" type="presOf" srcId="{3DD7661E-61BA-41A9-96D1-12E353AC817E}" destId="{98E1E58B-065E-4513-9B93-15B53B70EA58}" srcOrd="0" destOrd="0" presId="urn:microsoft.com/office/officeart/2005/8/layout/vProcess5"/>
    <dgm:cxn modelId="{D8FDABFE-2624-4DB1-BFFA-73FC23B4C1E2}" type="presOf" srcId="{11C0C308-5E52-4935-9D1D-1B30B1E4BC64}" destId="{D63B3585-7E2B-40F7-AA4D-8244AC11A997}" srcOrd="0" destOrd="0" presId="urn:microsoft.com/office/officeart/2005/8/layout/vProcess5"/>
    <dgm:cxn modelId="{053A3C1C-0821-4F91-A981-8CF0280812AA}" type="presOf" srcId="{DD51987F-85C3-4312-9F07-296587EB33DD}" destId="{C8E96EB7-6DA4-470C-A92F-2126E12EDBBE}" srcOrd="1" destOrd="0" presId="urn:microsoft.com/office/officeart/2005/8/layout/vProcess5"/>
    <dgm:cxn modelId="{705897D7-0D38-4EAD-A744-4D86C76AEA90}" srcId="{CB127C7A-F154-48B3-934C-75C0EDAA1264}" destId="{E725470E-0591-492C-93FF-06E5856726E5}" srcOrd="4" destOrd="0" parTransId="{C9720EC3-8D4C-4384-B99A-76BF93C1A972}" sibTransId="{52B9E0EC-BE68-4807-B017-6D0996B6FF73}"/>
    <dgm:cxn modelId="{A68BF345-F8AA-4500-AA84-9260206064FC}" srcId="{CB127C7A-F154-48B3-934C-75C0EDAA1264}" destId="{A53FC0BB-B47F-4EBC-8C86-F502869620C5}" srcOrd="0" destOrd="0" parTransId="{722BA0D8-3134-400E-9F11-C1043ED9662B}" sibTransId="{11C0C308-5E52-4935-9D1D-1B30B1E4BC64}"/>
    <dgm:cxn modelId="{0F3E90DE-E65D-44DC-A573-CCE964CA5F3E}" type="presOf" srcId="{61D39B9F-DC2F-4D1A-9B1F-48579874B95A}" destId="{72938354-6445-49F8-9D20-4F8CD673FC4B}" srcOrd="0" destOrd="0" presId="urn:microsoft.com/office/officeart/2005/8/layout/vProcess5"/>
    <dgm:cxn modelId="{AAE21B46-FF55-4C19-AD7B-5D28FD112AE5}" srcId="{CB127C7A-F154-48B3-934C-75C0EDAA1264}" destId="{52336474-C2A2-4CD7-A611-EE79FEBCA3C4}" srcOrd="3" destOrd="0" parTransId="{F6A4444C-4562-40EB-BDE1-ABFFDBC7986B}" sibTransId="{3DD7661E-61BA-41A9-96D1-12E353AC817E}"/>
    <dgm:cxn modelId="{25858514-7780-404E-983D-76C20CDFD21A}" type="presOf" srcId="{A53FC0BB-B47F-4EBC-8C86-F502869620C5}" destId="{EA01F7E4-1873-4010-A26C-C28F01047E9D}" srcOrd="0" destOrd="0" presId="urn:microsoft.com/office/officeart/2005/8/layout/vProcess5"/>
    <dgm:cxn modelId="{19511C34-4484-4687-94F6-64F88B85EFB0}" type="presOf" srcId="{E725470E-0591-492C-93FF-06E5856726E5}" destId="{757EF3CF-4699-4041-A45B-A8288EFA007B}" srcOrd="0" destOrd="0" presId="urn:microsoft.com/office/officeart/2005/8/layout/vProcess5"/>
    <dgm:cxn modelId="{5FFBB7F3-8A54-41FE-8B92-2C798DD40886}" type="presOf" srcId="{CFA61C7C-A311-452C-9169-2DED96954F54}" destId="{46B3C2B3-F400-4171-B7AE-2AF133427C86}" srcOrd="0" destOrd="0" presId="urn:microsoft.com/office/officeart/2005/8/layout/vProcess5"/>
    <dgm:cxn modelId="{280243B6-BABC-4D17-94B3-55F38F9DCB09}" type="presOf" srcId="{52336474-C2A2-4CD7-A611-EE79FEBCA3C4}" destId="{A48BF25B-32F7-48FD-A1EB-12DA6C4EFF80}" srcOrd="0" destOrd="0" presId="urn:microsoft.com/office/officeart/2005/8/layout/vProcess5"/>
    <dgm:cxn modelId="{84A07429-A970-405D-AAE1-202AA4479778}" type="presOf" srcId="{A53FC0BB-B47F-4EBC-8C86-F502869620C5}" destId="{0B5F2CBB-ED11-4FDC-BA3B-192642983112}" srcOrd="1" destOrd="0" presId="urn:microsoft.com/office/officeart/2005/8/layout/vProcess5"/>
    <dgm:cxn modelId="{368D0971-B1AA-46D7-8D39-922937F38C8A}" type="presParOf" srcId="{BF3F61BA-73BD-44B9-B6BF-6897F33336EA}" destId="{E188BF81-E209-42F6-B367-E4EECD577028}" srcOrd="0" destOrd="0" presId="urn:microsoft.com/office/officeart/2005/8/layout/vProcess5"/>
    <dgm:cxn modelId="{52CCEE3A-0F52-446D-8280-0B739EB68716}" type="presParOf" srcId="{BF3F61BA-73BD-44B9-B6BF-6897F33336EA}" destId="{EA01F7E4-1873-4010-A26C-C28F01047E9D}" srcOrd="1" destOrd="0" presId="urn:microsoft.com/office/officeart/2005/8/layout/vProcess5"/>
    <dgm:cxn modelId="{5BE0D8CD-8AA4-44A7-8190-DFE76B3E751C}" type="presParOf" srcId="{BF3F61BA-73BD-44B9-B6BF-6897F33336EA}" destId="{BE6FEB83-1F1D-421E-B793-71652E8BC39C}" srcOrd="2" destOrd="0" presId="urn:microsoft.com/office/officeart/2005/8/layout/vProcess5"/>
    <dgm:cxn modelId="{4DAED631-53D9-4D89-9AA3-9DFBD6633AD9}" type="presParOf" srcId="{BF3F61BA-73BD-44B9-B6BF-6897F33336EA}" destId="{46B3C2B3-F400-4171-B7AE-2AF133427C86}" srcOrd="3" destOrd="0" presId="urn:microsoft.com/office/officeart/2005/8/layout/vProcess5"/>
    <dgm:cxn modelId="{23813168-7F09-4218-ADBF-00802113B1B9}" type="presParOf" srcId="{BF3F61BA-73BD-44B9-B6BF-6897F33336EA}" destId="{A48BF25B-32F7-48FD-A1EB-12DA6C4EFF80}" srcOrd="4" destOrd="0" presId="urn:microsoft.com/office/officeart/2005/8/layout/vProcess5"/>
    <dgm:cxn modelId="{F3221A92-C08F-482D-B29C-FA06BC5623E0}" type="presParOf" srcId="{BF3F61BA-73BD-44B9-B6BF-6897F33336EA}" destId="{757EF3CF-4699-4041-A45B-A8288EFA007B}" srcOrd="5" destOrd="0" presId="urn:microsoft.com/office/officeart/2005/8/layout/vProcess5"/>
    <dgm:cxn modelId="{1FC9DBF2-6821-465E-9167-BDA7ABB58DB6}" type="presParOf" srcId="{BF3F61BA-73BD-44B9-B6BF-6897F33336EA}" destId="{D63B3585-7E2B-40F7-AA4D-8244AC11A997}" srcOrd="6" destOrd="0" presId="urn:microsoft.com/office/officeart/2005/8/layout/vProcess5"/>
    <dgm:cxn modelId="{3789CACD-B2D0-4D2E-A0AC-A94387FE2A11}" type="presParOf" srcId="{BF3F61BA-73BD-44B9-B6BF-6897F33336EA}" destId="{C6C576A8-7744-435D-8490-C0B8C9F12FE4}" srcOrd="7" destOrd="0" presId="urn:microsoft.com/office/officeart/2005/8/layout/vProcess5"/>
    <dgm:cxn modelId="{72C17996-95E7-4A4B-8D70-09C6A69CB718}" type="presParOf" srcId="{BF3F61BA-73BD-44B9-B6BF-6897F33336EA}" destId="{72938354-6445-49F8-9D20-4F8CD673FC4B}" srcOrd="8" destOrd="0" presId="urn:microsoft.com/office/officeart/2005/8/layout/vProcess5"/>
    <dgm:cxn modelId="{A17B1805-7BB3-4564-8E6C-46EA845FBED8}" type="presParOf" srcId="{BF3F61BA-73BD-44B9-B6BF-6897F33336EA}" destId="{98E1E58B-065E-4513-9B93-15B53B70EA58}" srcOrd="9" destOrd="0" presId="urn:microsoft.com/office/officeart/2005/8/layout/vProcess5"/>
    <dgm:cxn modelId="{E7C01109-09F8-48B1-AE21-0743D89C7B92}" type="presParOf" srcId="{BF3F61BA-73BD-44B9-B6BF-6897F33336EA}" destId="{0B5F2CBB-ED11-4FDC-BA3B-192642983112}" srcOrd="10" destOrd="0" presId="urn:microsoft.com/office/officeart/2005/8/layout/vProcess5"/>
    <dgm:cxn modelId="{F7704ECC-094D-4221-8D76-3079B3ECD9DF}" type="presParOf" srcId="{BF3F61BA-73BD-44B9-B6BF-6897F33336EA}" destId="{C8E96EB7-6DA4-470C-A92F-2126E12EDBBE}" srcOrd="11" destOrd="0" presId="urn:microsoft.com/office/officeart/2005/8/layout/vProcess5"/>
    <dgm:cxn modelId="{19C31FA4-FE53-41F7-837B-844267687201}" type="presParOf" srcId="{BF3F61BA-73BD-44B9-B6BF-6897F33336EA}" destId="{C962769C-5D82-437E-A086-364401590FB5}" srcOrd="12" destOrd="0" presId="urn:microsoft.com/office/officeart/2005/8/layout/vProcess5"/>
    <dgm:cxn modelId="{04A3E6A1-7B46-4864-B273-64A17BB30D99}" type="presParOf" srcId="{BF3F61BA-73BD-44B9-B6BF-6897F33336EA}" destId="{66958252-F146-48F2-9714-45D86B32AE1F}" srcOrd="13" destOrd="0" presId="urn:microsoft.com/office/officeart/2005/8/layout/vProcess5"/>
    <dgm:cxn modelId="{EEBB1260-9133-4A81-B352-8030157C0BA5}" type="presParOf" srcId="{BF3F61BA-73BD-44B9-B6BF-6897F33336EA}" destId="{B3A8543D-13A7-4847-8AB4-2A97C92555A3}"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6/26/2013 1:36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6/26/2013 1:36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536832-554E-4168-B051-664A2F68C9E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46111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536832-554E-4168-B051-664A2F68C9E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2136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536832-554E-4168-B051-664A2F68C9E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963483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14</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455687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15</a:t>
            </a:fld>
            <a:endParaRPr lang="en-US" dirty="0"/>
          </a:p>
        </p:txBody>
      </p:sp>
      <p:sp>
        <p:nvSpPr>
          <p:cNvPr id="10" name="Date Placeholder 9"/>
          <p:cNvSpPr>
            <a:spLocks noGrp="1"/>
          </p:cNvSpPr>
          <p:nvPr>
            <p:ph type="dt" idx="13"/>
          </p:nvPr>
        </p:nvSpPr>
        <p:spPr/>
        <p:txBody>
          <a:bodyPr/>
          <a:lstStyle/>
          <a:p>
            <a:fld id="{BBAE7D8C-9E2F-45FA-96B6-A943807ADE88}"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04679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E8F868-135F-4084-8BEF-D4E1A0373E25}" type="slidenum">
              <a:rPr lang="en-US" smtClean="0"/>
              <a:pPr/>
              <a:t>16</a:t>
            </a:fld>
            <a:endParaRPr lang="en-US"/>
          </a:p>
        </p:txBody>
      </p:sp>
    </p:spTree>
    <p:extLst>
      <p:ext uri="{BB962C8B-B14F-4D97-AF65-F5344CB8AC3E}">
        <p14:creationId xmlns:p14="http://schemas.microsoft.com/office/powerpoint/2010/main" val="352675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E8F868-135F-4084-8BEF-D4E1A0373E25}" type="slidenum">
              <a:rPr lang="en-US" smtClean="0"/>
              <a:pPr/>
              <a:t>17</a:t>
            </a:fld>
            <a:endParaRPr lang="en-US"/>
          </a:p>
        </p:txBody>
      </p:sp>
    </p:spTree>
    <p:extLst>
      <p:ext uri="{BB962C8B-B14F-4D97-AF65-F5344CB8AC3E}">
        <p14:creationId xmlns:p14="http://schemas.microsoft.com/office/powerpoint/2010/main" val="3785622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smtClean="0"/>
              <a:t>TechReady 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6FFFF38-7BC9-4C40-9892-D1F38FF30731}" type="datetime1">
              <a:rPr lang="en-US" smtClean="0"/>
              <a:t>6/26/2013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18</a:t>
            </a:fld>
            <a:endParaRPr lang="en-US" dirty="0"/>
          </a:p>
        </p:txBody>
      </p:sp>
    </p:spTree>
    <p:extLst>
      <p:ext uri="{BB962C8B-B14F-4D97-AF65-F5344CB8AC3E}">
        <p14:creationId xmlns:p14="http://schemas.microsoft.com/office/powerpoint/2010/main" val="4021515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19</a:t>
            </a:fld>
            <a:endParaRPr lang="en-US" dirty="0"/>
          </a:p>
        </p:txBody>
      </p:sp>
      <p:sp>
        <p:nvSpPr>
          <p:cNvPr id="10" name="Date Placeholder 9"/>
          <p:cNvSpPr>
            <a:spLocks noGrp="1"/>
          </p:cNvSpPr>
          <p:nvPr>
            <p:ph type="dt" idx="13"/>
          </p:nvPr>
        </p:nvSpPr>
        <p:spPr/>
        <p:txBody>
          <a:bodyPr/>
          <a:lstStyle/>
          <a:p>
            <a:fld id="{AFB65307-F325-4886-864A-056DC91B9BDE}"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75231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20</a:t>
            </a:fld>
            <a:endParaRPr lang="en-US" dirty="0"/>
          </a:p>
        </p:txBody>
      </p:sp>
      <p:sp>
        <p:nvSpPr>
          <p:cNvPr id="10" name="Date Placeholder 9"/>
          <p:cNvSpPr>
            <a:spLocks noGrp="1"/>
          </p:cNvSpPr>
          <p:nvPr>
            <p:ph type="dt" idx="13"/>
          </p:nvPr>
        </p:nvSpPr>
        <p:spPr/>
        <p:txBody>
          <a:bodyPr/>
          <a:lstStyle/>
          <a:p>
            <a:fld id="{0D046133-B40E-4F18-BD39-DC756E7BE64C}"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681672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07881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t>TechReady 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ED6F1DBF-B293-40A9-86B1-D44A0EED8330}" type="datetime1">
              <a:rPr lang="en-US" smtClean="0"/>
              <a:t>6/26/2013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21</a:t>
            </a:fld>
            <a:endParaRPr lang="en-US" dirty="0"/>
          </a:p>
        </p:txBody>
      </p:sp>
    </p:spTree>
    <p:extLst>
      <p:ext uri="{BB962C8B-B14F-4D97-AF65-F5344CB8AC3E}">
        <p14:creationId xmlns:p14="http://schemas.microsoft.com/office/powerpoint/2010/main" val="590833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22</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93985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E8F868-135F-4084-8BEF-D4E1A0373E25}" type="slidenum">
              <a:rPr lang="en-US" smtClean="0"/>
              <a:t>23</a:t>
            </a:fld>
            <a:endParaRPr lang="en-US"/>
          </a:p>
        </p:txBody>
      </p:sp>
    </p:spTree>
    <p:extLst>
      <p:ext uri="{BB962C8B-B14F-4D97-AF65-F5344CB8AC3E}">
        <p14:creationId xmlns:p14="http://schemas.microsoft.com/office/powerpoint/2010/main" val="1265053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E8F868-135F-4084-8BEF-D4E1A0373E25}" type="slidenum">
              <a:rPr lang="en-US" smtClean="0"/>
              <a:t>24</a:t>
            </a:fld>
            <a:endParaRPr lang="en-US"/>
          </a:p>
        </p:txBody>
      </p:sp>
    </p:spTree>
    <p:extLst>
      <p:ext uri="{BB962C8B-B14F-4D97-AF65-F5344CB8AC3E}">
        <p14:creationId xmlns:p14="http://schemas.microsoft.com/office/powerpoint/2010/main" val="12607144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E8F868-135F-4084-8BEF-D4E1A0373E25}" type="slidenum">
              <a:rPr lang="en-US" smtClean="0"/>
              <a:t>25</a:t>
            </a:fld>
            <a:endParaRPr lang="en-US"/>
          </a:p>
        </p:txBody>
      </p:sp>
    </p:spTree>
    <p:extLst>
      <p:ext uri="{BB962C8B-B14F-4D97-AF65-F5344CB8AC3E}">
        <p14:creationId xmlns:p14="http://schemas.microsoft.com/office/powerpoint/2010/main" val="3660435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E8F868-135F-4084-8BEF-D4E1A0373E25}" type="slidenum">
              <a:rPr lang="en-US" smtClean="0"/>
              <a:t>26</a:t>
            </a:fld>
            <a:endParaRPr lang="en-US"/>
          </a:p>
        </p:txBody>
      </p:sp>
    </p:spTree>
    <p:extLst>
      <p:ext uri="{BB962C8B-B14F-4D97-AF65-F5344CB8AC3E}">
        <p14:creationId xmlns:p14="http://schemas.microsoft.com/office/powerpoint/2010/main" val="24650925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27</a:t>
            </a:fld>
            <a:endParaRPr lang="en-US" dirty="0"/>
          </a:p>
        </p:txBody>
      </p:sp>
      <p:sp>
        <p:nvSpPr>
          <p:cNvPr id="10" name="Date Placeholder 9"/>
          <p:cNvSpPr>
            <a:spLocks noGrp="1"/>
          </p:cNvSpPr>
          <p:nvPr>
            <p:ph type="dt" idx="13"/>
          </p:nvPr>
        </p:nvSpPr>
        <p:spPr/>
        <p:txBody>
          <a:bodyPr/>
          <a:lstStyle/>
          <a:p>
            <a:fld id="{AFB65307-F325-4886-864A-056DC91B9BDE}"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0983627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28</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607738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29</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6/26/2013 1:36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6588603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6/26/2013 1:36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30</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88712" lvl="1" indent="-171450">
              <a:buFontTx/>
              <a:buChar char="-"/>
            </a:pPr>
            <a:endParaRPr lang="en-US" dirty="0"/>
          </a:p>
        </p:txBody>
      </p:sp>
      <p:sp>
        <p:nvSpPr>
          <p:cNvPr id="4" name="Header Placeholder 3"/>
          <p:cNvSpPr>
            <a:spLocks noGrp="1"/>
          </p:cNvSpPr>
          <p:nvPr>
            <p:ph type="hdr" sz="quarter" idx="10"/>
          </p:nvPr>
        </p:nvSpPr>
        <p:spPr/>
        <p:txBody>
          <a:bodyPr/>
          <a:lstStyle/>
          <a:p>
            <a:r>
              <a:rPr lang="en-US" smtClean="0"/>
              <a:t>TechReady 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8098842B-C4EC-48E3-ACDB-C3C9A1E60A87}" type="datetime1">
              <a:rPr lang="en-US" smtClean="0"/>
              <a:t>6/26/2013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3282082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6/26/2013 1:36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24180957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32</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6/26/2013 1:36 PM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5</a:t>
            </a:fld>
            <a:endParaRPr lang="en-US" dirty="0"/>
          </a:p>
        </p:txBody>
      </p:sp>
      <p:sp>
        <p:nvSpPr>
          <p:cNvPr id="10" name="Date Placeholder 9"/>
          <p:cNvSpPr>
            <a:spLocks noGrp="1"/>
          </p:cNvSpPr>
          <p:nvPr>
            <p:ph type="dt" idx="13"/>
          </p:nvPr>
        </p:nvSpPr>
        <p:spPr/>
        <p:txBody>
          <a:bodyPr/>
          <a:lstStyle/>
          <a:p>
            <a:fld id="{20C21322-687B-4FB5-9B87-4A26FB21CF38}" type="datetime8">
              <a:rPr lang="en-US" smtClean="0"/>
              <a:t>6/26/2013 1:36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4103683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E8F868-135F-4084-8BEF-D4E1A0373E25}" type="slidenum">
              <a:rPr lang="en-US" smtClean="0"/>
              <a:pPr/>
              <a:t>6</a:t>
            </a:fld>
            <a:endParaRPr lang="en-US"/>
          </a:p>
        </p:txBody>
      </p:sp>
    </p:spTree>
    <p:extLst>
      <p:ext uri="{BB962C8B-B14F-4D97-AF65-F5344CB8AC3E}">
        <p14:creationId xmlns:p14="http://schemas.microsoft.com/office/powerpoint/2010/main" val="1210555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E8F868-135F-4084-8BEF-D4E1A0373E25}" type="slidenum">
              <a:rPr lang="en-US" smtClean="0"/>
              <a:pPr/>
              <a:t>7</a:t>
            </a:fld>
            <a:endParaRPr lang="en-US"/>
          </a:p>
        </p:txBody>
      </p:sp>
    </p:spTree>
    <p:extLst>
      <p:ext uri="{BB962C8B-B14F-4D97-AF65-F5344CB8AC3E}">
        <p14:creationId xmlns:p14="http://schemas.microsoft.com/office/powerpoint/2010/main" val="3140611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536832-554E-4168-B051-664A2F68C9E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232459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536832-554E-4168-B051-664A2F68C9E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018102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536832-554E-4168-B051-664A2F68C9E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4125042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jodebrui@microsoft.co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16.xml"/><Relationship Id="rId5" Type="http://schemas.openxmlformats.org/officeDocument/2006/relationships/image" Target="../media/image9.png"/><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Memory </a:t>
            </a:r>
            <a:r>
              <a:rPr lang="en-US" dirty="0"/>
              <a:t>O</a:t>
            </a:r>
            <a:r>
              <a:rPr lang="en-US" dirty="0" smtClean="0"/>
              <a:t>ptimized Tables and Indexes</a:t>
            </a:r>
            <a:endParaRPr lang="en-US" dirty="0"/>
          </a:p>
        </p:txBody>
      </p:sp>
      <p:grpSp>
        <p:nvGrpSpPr>
          <p:cNvPr id="8" name="Group 105"/>
          <p:cNvGrpSpPr/>
          <p:nvPr/>
        </p:nvGrpSpPr>
        <p:grpSpPr>
          <a:xfrm>
            <a:off x="1992719" y="2593507"/>
            <a:ext cx="4894589" cy="423336"/>
            <a:chOff x="4791381" y="4876800"/>
            <a:chExt cx="2447619" cy="228602"/>
          </a:xfrm>
          <a:solidFill>
            <a:schemeClr val="accent6">
              <a:lumMod val="20000"/>
              <a:lumOff val="80000"/>
            </a:schemeClr>
          </a:solidFill>
        </p:grpSpPr>
        <p:sp>
          <p:nvSpPr>
            <p:cNvPr id="105" name="Rectangle 104"/>
            <p:cNvSpPr/>
            <p:nvPr/>
          </p:nvSpPr>
          <p:spPr>
            <a:xfrm>
              <a:off x="4791381" y="4876802"/>
              <a:ext cx="683846"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50,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106" name="Rectangle 105"/>
            <p:cNvSpPr/>
            <p:nvPr/>
          </p:nvSpPr>
          <p:spPr>
            <a:xfrm>
              <a:off x="5939692" y="4876800"/>
              <a:ext cx="547077"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Jane</a:t>
              </a:r>
            </a:p>
          </p:txBody>
        </p:sp>
        <p:sp>
          <p:nvSpPr>
            <p:cNvPr id="107" name="Rectangle 106"/>
            <p:cNvSpPr/>
            <p:nvPr/>
          </p:nvSpPr>
          <p:spPr>
            <a:xfrm>
              <a:off x="5475827" y="4876800"/>
              <a:ext cx="4638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108" name="Rectangle 107"/>
            <p:cNvSpPr/>
            <p:nvPr/>
          </p:nvSpPr>
          <p:spPr>
            <a:xfrm>
              <a:off x="6486769" y="4876800"/>
              <a:ext cx="752231"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Prague</a:t>
              </a:r>
            </a:p>
          </p:txBody>
        </p:sp>
      </p:grpSp>
      <p:sp>
        <p:nvSpPr>
          <p:cNvPr id="89" name="Rectangle 88"/>
          <p:cNvSpPr/>
          <p:nvPr/>
        </p:nvSpPr>
        <p:spPr>
          <a:xfrm>
            <a:off x="1440375" y="1421548"/>
            <a:ext cx="1742002"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Timestamps</a:t>
            </a:r>
          </a:p>
        </p:txBody>
      </p:sp>
      <p:sp>
        <p:nvSpPr>
          <p:cNvPr id="90" name="Rectangle 89"/>
          <p:cNvSpPr/>
          <p:nvPr/>
        </p:nvSpPr>
        <p:spPr>
          <a:xfrm>
            <a:off x="4740266" y="1421548"/>
            <a:ext cx="1395018"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Name</a:t>
            </a:r>
          </a:p>
        </p:txBody>
      </p:sp>
      <p:sp>
        <p:nvSpPr>
          <p:cNvPr id="91" name="Rectangle 90"/>
          <p:cNvSpPr/>
          <p:nvPr/>
        </p:nvSpPr>
        <p:spPr>
          <a:xfrm>
            <a:off x="3182376" y="1421548"/>
            <a:ext cx="1557887"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Chain </a:t>
            </a:r>
            <a:r>
              <a:rPr lang="en-US" sz="2176" kern="0" dirty="0" err="1">
                <a:solidFill>
                  <a:sysClr val="windowText" lastClr="000000"/>
                </a:solidFill>
              </a:rPr>
              <a:t>ptrs</a:t>
            </a:r>
            <a:endParaRPr lang="en-US" sz="2176" kern="0" dirty="0">
              <a:solidFill>
                <a:sysClr val="windowText" lastClr="000000"/>
              </a:solidFill>
            </a:endParaRPr>
          </a:p>
        </p:txBody>
      </p:sp>
      <p:sp>
        <p:nvSpPr>
          <p:cNvPr id="92" name="Rectangle 91"/>
          <p:cNvSpPr/>
          <p:nvPr/>
        </p:nvSpPr>
        <p:spPr>
          <a:xfrm>
            <a:off x="6135284" y="1421549"/>
            <a:ext cx="1713676"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City</a:t>
            </a:r>
          </a:p>
        </p:txBody>
      </p:sp>
      <p:cxnSp>
        <p:nvCxnSpPr>
          <p:cNvPr id="93" name="Straight Connector 92"/>
          <p:cNvCxnSpPr/>
          <p:nvPr/>
        </p:nvCxnSpPr>
        <p:spPr>
          <a:xfrm flipH="1" flipV="1">
            <a:off x="1440377" y="1844099"/>
            <a:ext cx="552342" cy="757273"/>
          </a:xfrm>
          <a:prstGeom prst="line">
            <a:avLst/>
          </a:prstGeom>
          <a:noFill/>
          <a:ln w="19050" cap="flat" cmpd="sng" algn="ctr">
            <a:solidFill>
              <a:sysClr val="windowText" lastClr="000000">
                <a:lumMod val="50000"/>
                <a:lumOff val="50000"/>
              </a:sysClr>
            </a:solidFill>
            <a:prstDash val="solid"/>
          </a:ln>
          <a:effectLst/>
        </p:spPr>
      </p:cxnSp>
      <p:cxnSp>
        <p:nvCxnSpPr>
          <p:cNvPr id="94" name="Straight Connector 93"/>
          <p:cNvCxnSpPr/>
          <p:nvPr/>
        </p:nvCxnSpPr>
        <p:spPr>
          <a:xfrm flipV="1">
            <a:off x="6887706" y="1844099"/>
            <a:ext cx="960856" cy="766843"/>
          </a:xfrm>
          <a:prstGeom prst="line">
            <a:avLst/>
          </a:prstGeom>
          <a:noFill/>
          <a:ln w="19050" cap="flat" cmpd="sng" algn="ctr">
            <a:solidFill>
              <a:sysClr val="windowText" lastClr="000000">
                <a:lumMod val="50000"/>
                <a:lumOff val="50000"/>
              </a:sysClr>
            </a:solidFill>
            <a:prstDash val="solid"/>
          </a:ln>
          <a:effectLst/>
        </p:spPr>
      </p:cxnSp>
      <p:cxnSp>
        <p:nvCxnSpPr>
          <p:cNvPr id="84" name="Curved Connector 66"/>
          <p:cNvCxnSpPr/>
          <p:nvPr/>
        </p:nvCxnSpPr>
        <p:spPr>
          <a:xfrm rot="10800000">
            <a:off x="2641677" y="2590034"/>
            <a:ext cx="8017618" cy="738416"/>
          </a:xfrm>
          <a:prstGeom prst="curvedConnector4">
            <a:avLst>
              <a:gd name="adj1" fmla="val 38766"/>
              <a:gd name="adj2" fmla="val 155725"/>
            </a:avLst>
          </a:prstGeom>
          <a:noFill/>
          <a:ln w="19050" cap="flat" cmpd="sng" algn="ctr">
            <a:solidFill>
              <a:srgbClr val="C00000"/>
            </a:solidFill>
            <a:prstDash val="solid"/>
            <a:headEnd type="oval"/>
            <a:tailEnd type="stealth" w="lg" len="lg"/>
          </a:ln>
          <a:effectLst/>
        </p:spPr>
      </p:cxnSp>
      <p:grpSp>
        <p:nvGrpSpPr>
          <p:cNvPr id="13" name="Group 12"/>
          <p:cNvGrpSpPr/>
          <p:nvPr/>
        </p:nvGrpSpPr>
        <p:grpSpPr>
          <a:xfrm>
            <a:off x="9986831" y="1970446"/>
            <a:ext cx="1749085" cy="2329622"/>
            <a:chOff x="9987365" y="1970228"/>
            <a:chExt cx="1749333" cy="2329953"/>
          </a:xfrm>
        </p:grpSpPr>
        <p:grpSp>
          <p:nvGrpSpPr>
            <p:cNvPr id="5" name="Group 43"/>
            <p:cNvGrpSpPr/>
            <p:nvPr/>
          </p:nvGrpSpPr>
          <p:grpSpPr>
            <a:xfrm>
              <a:off x="10464553" y="2634313"/>
              <a:ext cx="460352" cy="1665868"/>
              <a:chOff x="7162798" y="2667000"/>
              <a:chExt cx="381002" cy="1828800"/>
            </a:xfrm>
          </p:grpSpPr>
          <p:sp>
            <p:nvSpPr>
              <p:cNvPr id="117" name="Rectangle 13"/>
              <p:cNvSpPr/>
              <p:nvPr/>
            </p:nvSpPr>
            <p:spPr>
              <a:xfrm>
                <a:off x="7162800" y="38862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8" name="Rectangle 14"/>
              <p:cNvSpPr/>
              <p:nvPr/>
            </p:nvSpPr>
            <p:spPr>
              <a:xfrm>
                <a:off x="7162800" y="4191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9" name="Rectangle 17"/>
              <p:cNvSpPr/>
              <p:nvPr/>
            </p:nvSpPr>
            <p:spPr>
              <a:xfrm>
                <a:off x="7162798" y="2667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0" name="Rectangle 18"/>
              <p:cNvSpPr/>
              <p:nvPr/>
            </p:nvSpPr>
            <p:spPr>
              <a:xfrm>
                <a:off x="7162800" y="29718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1" name="Rectangle 120"/>
              <p:cNvSpPr/>
              <p:nvPr/>
            </p:nvSpPr>
            <p:spPr>
              <a:xfrm>
                <a:off x="7162800" y="32766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2" name="Rectangle 121"/>
              <p:cNvSpPr/>
              <p:nvPr/>
            </p:nvSpPr>
            <p:spPr>
              <a:xfrm>
                <a:off x="7162800" y="35814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grpSp>
        <p:sp>
          <p:nvSpPr>
            <p:cNvPr id="96" name="TextBox 95"/>
            <p:cNvSpPr txBox="1"/>
            <p:nvPr/>
          </p:nvSpPr>
          <p:spPr>
            <a:xfrm>
              <a:off x="9987365" y="1970228"/>
              <a:ext cx="1749333" cy="732584"/>
            </a:xfrm>
            <a:prstGeom prst="rect">
              <a:avLst/>
            </a:prstGeom>
            <a:noFill/>
          </p:spPr>
          <p:txBody>
            <a:bodyPr wrap="square" lIns="103605" tIns="51802" rIns="103605" bIns="51802" rtlCol="0">
              <a:spAutoFit/>
            </a:bodyPr>
            <a:lstStyle/>
            <a:p>
              <a:pPr defTabSz="1036135">
                <a:defRPr/>
              </a:pPr>
              <a:r>
                <a:rPr lang="en-US" sz="2040" kern="0" dirty="0">
                  <a:solidFill>
                    <a:srgbClr val="C00000"/>
                  </a:solidFill>
                </a:rPr>
                <a:t>Hash index on City</a:t>
              </a:r>
            </a:p>
          </p:txBody>
        </p:sp>
      </p:grpSp>
      <p:cxnSp>
        <p:nvCxnSpPr>
          <p:cNvPr id="79" name="Curved Connector 78"/>
          <p:cNvCxnSpPr/>
          <p:nvPr/>
        </p:nvCxnSpPr>
        <p:spPr>
          <a:xfrm flipV="1">
            <a:off x="1176467" y="2791681"/>
            <a:ext cx="828509" cy="67870"/>
          </a:xfrm>
          <a:prstGeom prst="curvedConnector3">
            <a:avLst>
              <a:gd name="adj1" fmla="val 50000"/>
            </a:avLst>
          </a:prstGeom>
          <a:noFill/>
          <a:ln w="19050" cap="flat" cmpd="sng" algn="ctr">
            <a:solidFill>
              <a:srgbClr val="0070C0"/>
            </a:solidFill>
            <a:prstDash val="solid"/>
            <a:headEnd type="oval"/>
            <a:tailEnd type="stealth" w="lg" len="lg"/>
          </a:ln>
          <a:effectLst/>
        </p:spPr>
      </p:cxnSp>
      <p:grpSp>
        <p:nvGrpSpPr>
          <p:cNvPr id="14" name="Group 13"/>
          <p:cNvGrpSpPr/>
          <p:nvPr/>
        </p:nvGrpSpPr>
        <p:grpSpPr>
          <a:xfrm>
            <a:off x="340251" y="2059200"/>
            <a:ext cx="1749084" cy="2900879"/>
            <a:chOff x="339417" y="2058995"/>
            <a:chExt cx="1749332" cy="2901291"/>
          </a:xfrm>
        </p:grpSpPr>
        <p:sp>
          <p:nvSpPr>
            <p:cNvPr id="65" name="Rectangle 64"/>
            <p:cNvSpPr/>
            <p:nvPr/>
          </p:nvSpPr>
          <p:spPr>
            <a:xfrm>
              <a:off x="979348" y="384970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6" name="Rectangle 65"/>
            <p:cNvSpPr/>
            <p:nvPr/>
          </p:nvSpPr>
          <p:spPr>
            <a:xfrm>
              <a:off x="979348" y="4127352"/>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7" name="Rectangle 66"/>
            <p:cNvSpPr/>
            <p:nvPr/>
          </p:nvSpPr>
          <p:spPr>
            <a:xfrm>
              <a:off x="979348" y="4404997"/>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8" name="Rectangle 67"/>
            <p:cNvSpPr/>
            <p:nvPr/>
          </p:nvSpPr>
          <p:spPr>
            <a:xfrm>
              <a:off x="979348" y="4682641"/>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9" name="Rectangle 68"/>
            <p:cNvSpPr/>
            <p:nvPr/>
          </p:nvSpPr>
          <p:spPr>
            <a:xfrm>
              <a:off x="979348" y="2739129"/>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0" name="Rectangle 69"/>
            <p:cNvSpPr/>
            <p:nvPr/>
          </p:nvSpPr>
          <p:spPr>
            <a:xfrm>
              <a:off x="979348" y="3016774"/>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1" name="Rectangle 70"/>
            <p:cNvSpPr/>
            <p:nvPr/>
          </p:nvSpPr>
          <p:spPr>
            <a:xfrm>
              <a:off x="979348" y="329441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2" name="Rectangle 71"/>
            <p:cNvSpPr/>
            <p:nvPr/>
          </p:nvSpPr>
          <p:spPr>
            <a:xfrm>
              <a:off x="979348" y="3572063"/>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95" name="TextBox 94"/>
            <p:cNvSpPr txBox="1"/>
            <p:nvPr/>
          </p:nvSpPr>
          <p:spPr>
            <a:xfrm>
              <a:off x="339417" y="2058995"/>
              <a:ext cx="1749332" cy="732584"/>
            </a:xfrm>
            <a:prstGeom prst="rect">
              <a:avLst/>
            </a:prstGeom>
            <a:noFill/>
          </p:spPr>
          <p:txBody>
            <a:bodyPr wrap="square" lIns="103605" tIns="51802" rIns="103605" bIns="51802" rtlCol="0">
              <a:spAutoFit/>
            </a:bodyPr>
            <a:lstStyle/>
            <a:p>
              <a:pPr defTabSz="1036135">
                <a:defRPr/>
              </a:pPr>
              <a:r>
                <a:rPr lang="en-US" sz="2040" kern="0" dirty="0">
                  <a:solidFill>
                    <a:srgbClr val="0070C0"/>
                  </a:solidFill>
                </a:rPr>
                <a:t>Hash index on Name</a:t>
              </a:r>
            </a:p>
          </p:txBody>
        </p:sp>
      </p:grpSp>
      <p:sp>
        <p:nvSpPr>
          <p:cNvPr id="3" name="TextBox 2"/>
          <p:cNvSpPr txBox="1"/>
          <p:nvPr/>
        </p:nvSpPr>
        <p:spPr>
          <a:xfrm>
            <a:off x="1176466" y="6258560"/>
            <a:ext cx="4256678"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solidFill>
                  <a:schemeClr val="bg1"/>
                </a:solidFill>
              </a:rPr>
              <a:t>T100: INSERT (John, Prague) </a:t>
            </a:r>
          </a:p>
        </p:txBody>
      </p:sp>
      <p:grpSp>
        <p:nvGrpSpPr>
          <p:cNvPr id="53" name="Group 104"/>
          <p:cNvGrpSpPr/>
          <p:nvPr/>
        </p:nvGrpSpPr>
        <p:grpSpPr>
          <a:xfrm>
            <a:off x="2109790" y="3478064"/>
            <a:ext cx="4882332" cy="424375"/>
            <a:chOff x="4661448" y="3733800"/>
            <a:chExt cx="2577552" cy="228600"/>
          </a:xfrm>
          <a:solidFill>
            <a:schemeClr val="accent6">
              <a:lumMod val="20000"/>
              <a:lumOff val="80000"/>
            </a:schemeClr>
          </a:solidFill>
        </p:grpSpPr>
        <p:sp>
          <p:nvSpPr>
            <p:cNvPr id="54" name="Rectangle 53"/>
            <p:cNvSpPr/>
            <p:nvPr/>
          </p:nvSpPr>
          <p:spPr>
            <a:xfrm>
              <a:off x="4661448" y="3733800"/>
              <a:ext cx="821904" cy="228042"/>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100,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55" name="Rectangle 54"/>
            <p:cNvSpPr/>
            <p:nvPr/>
          </p:nvSpPr>
          <p:spPr>
            <a:xfrm>
              <a:off x="5867283" y="3733800"/>
              <a:ext cx="5775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John</a:t>
              </a:r>
            </a:p>
          </p:txBody>
        </p:sp>
        <p:sp>
          <p:nvSpPr>
            <p:cNvPr id="56" name="Rectangle 55"/>
            <p:cNvSpPr/>
            <p:nvPr/>
          </p:nvSpPr>
          <p:spPr>
            <a:xfrm>
              <a:off x="5376933" y="3733800"/>
              <a:ext cx="490350"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57" name="Rectangle 56"/>
            <p:cNvSpPr/>
            <p:nvPr/>
          </p:nvSpPr>
          <p:spPr>
            <a:xfrm>
              <a:off x="6444848" y="3733800"/>
              <a:ext cx="794152"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smtClean="0">
                  <a:solidFill>
                    <a:sysClr val="windowText" lastClr="000000"/>
                  </a:solidFill>
                </a:rPr>
                <a:t>Prague</a:t>
              </a:r>
              <a:endParaRPr lang="en-US" sz="2176" kern="0" dirty="0">
                <a:solidFill>
                  <a:sysClr val="windowText" lastClr="000000"/>
                </a:solidFill>
              </a:endParaRPr>
            </a:p>
          </p:txBody>
        </p:sp>
      </p:grpSp>
      <p:cxnSp>
        <p:nvCxnSpPr>
          <p:cNvPr id="58" name="Curved Connector 57"/>
          <p:cNvCxnSpPr>
            <a:endCxn id="54" idx="1"/>
          </p:cNvCxnSpPr>
          <p:nvPr/>
        </p:nvCxnSpPr>
        <p:spPr>
          <a:xfrm>
            <a:off x="1176466" y="3467253"/>
            <a:ext cx="933324" cy="222481"/>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73" name="Curved Connector 66"/>
          <p:cNvCxnSpPr>
            <a:endCxn id="54" idx="0"/>
          </p:cNvCxnSpPr>
          <p:nvPr/>
        </p:nvCxnSpPr>
        <p:spPr>
          <a:xfrm rot="10800000" flipV="1">
            <a:off x="2888206" y="2825616"/>
            <a:ext cx="1125957" cy="652448"/>
          </a:xfrm>
          <a:prstGeom prst="curvedConnector2">
            <a:avLst/>
          </a:prstGeom>
          <a:noFill/>
          <a:ln w="19050" cap="flat" cmpd="sng" algn="ctr">
            <a:solidFill>
              <a:srgbClr val="C00000"/>
            </a:solidFill>
            <a:prstDash val="solid"/>
            <a:headEnd type="oval"/>
            <a:tailEnd type="stealth" w="lg" len="lg"/>
          </a:ln>
          <a:effectLst/>
        </p:spPr>
      </p:cxnSp>
      <p:grpSp>
        <p:nvGrpSpPr>
          <p:cNvPr id="74" name="Group 106"/>
          <p:cNvGrpSpPr/>
          <p:nvPr/>
        </p:nvGrpSpPr>
        <p:grpSpPr>
          <a:xfrm>
            <a:off x="2158550" y="5361897"/>
            <a:ext cx="4833572" cy="413517"/>
            <a:chOff x="1828800" y="4191000"/>
            <a:chExt cx="2415118" cy="228604"/>
          </a:xfrm>
          <a:solidFill>
            <a:schemeClr val="accent6">
              <a:lumMod val="20000"/>
              <a:lumOff val="80000"/>
            </a:schemeClr>
          </a:solidFill>
        </p:grpSpPr>
        <p:sp>
          <p:nvSpPr>
            <p:cNvPr id="75" name="Rectangle 74"/>
            <p:cNvSpPr/>
            <p:nvPr/>
          </p:nvSpPr>
          <p:spPr>
            <a:xfrm>
              <a:off x="1828800" y="4191000"/>
              <a:ext cx="683846"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smtClean="0">
                  <a:solidFill>
                    <a:sysClr val="windowText" lastClr="000000"/>
                  </a:solidFill>
                </a:rPr>
                <a:t>90,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76" name="Rectangle 75"/>
            <p:cNvSpPr/>
            <p:nvPr/>
          </p:nvSpPr>
          <p:spPr>
            <a:xfrm>
              <a:off x="2944610" y="4191004"/>
              <a:ext cx="547077"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Susan</a:t>
              </a:r>
            </a:p>
          </p:txBody>
        </p:sp>
        <p:sp>
          <p:nvSpPr>
            <p:cNvPr id="77" name="Rectangle 76"/>
            <p:cNvSpPr/>
            <p:nvPr/>
          </p:nvSpPr>
          <p:spPr>
            <a:xfrm>
              <a:off x="2512646" y="4191000"/>
              <a:ext cx="435820"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endParaRPr lang="en-US" sz="2176" kern="0" dirty="0">
                <a:solidFill>
                  <a:sysClr val="window" lastClr="FFFFFF"/>
                </a:solidFill>
              </a:endParaRPr>
            </a:p>
          </p:txBody>
        </p:sp>
        <p:sp>
          <p:nvSpPr>
            <p:cNvPr id="78" name="Rectangle 77"/>
            <p:cNvSpPr/>
            <p:nvPr/>
          </p:nvSpPr>
          <p:spPr>
            <a:xfrm>
              <a:off x="3491687" y="4191000"/>
              <a:ext cx="752231"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Bogota</a:t>
              </a:r>
            </a:p>
          </p:txBody>
        </p:sp>
      </p:grpSp>
      <p:cxnSp>
        <p:nvCxnSpPr>
          <p:cNvPr id="80" name="Curved Connector 79"/>
          <p:cNvCxnSpPr>
            <a:endCxn id="75" idx="1"/>
          </p:cNvCxnSpPr>
          <p:nvPr/>
        </p:nvCxnSpPr>
        <p:spPr>
          <a:xfrm rot="16200000" flipH="1">
            <a:off x="755612" y="4165714"/>
            <a:ext cx="1823792" cy="982084"/>
          </a:xfrm>
          <a:prstGeom prst="curvedConnector2">
            <a:avLst/>
          </a:prstGeom>
          <a:noFill/>
          <a:ln w="19050" cap="flat" cmpd="sng" algn="ctr">
            <a:solidFill>
              <a:srgbClr val="0070C0"/>
            </a:solidFill>
            <a:prstDash val="solid"/>
            <a:headEnd type="oval"/>
            <a:tailEnd type="stealth" w="lg" len="lg"/>
          </a:ln>
          <a:effectLst/>
        </p:spPr>
      </p:cxnSp>
      <p:cxnSp>
        <p:nvCxnSpPr>
          <p:cNvPr id="81" name="Curved Connector 66"/>
          <p:cNvCxnSpPr>
            <a:endCxn id="75" idx="2"/>
          </p:cNvCxnSpPr>
          <p:nvPr/>
        </p:nvCxnSpPr>
        <p:spPr>
          <a:xfrm rot="10800000" flipV="1">
            <a:off x="2842870" y="4161327"/>
            <a:ext cx="7849171" cy="1614079"/>
          </a:xfrm>
          <a:prstGeom prst="curvedConnector4">
            <a:avLst>
              <a:gd name="adj1" fmla="val 24672"/>
              <a:gd name="adj2" fmla="val 114163"/>
            </a:avLst>
          </a:prstGeom>
          <a:noFill/>
          <a:ln w="19050" cap="flat" cmpd="sng" algn="ctr">
            <a:solidFill>
              <a:srgbClr val="C00000"/>
            </a:solidFill>
            <a:prstDash val="solid"/>
            <a:headEnd type="oval"/>
            <a:tailEnd type="stealth" w="lg" len="lg"/>
          </a:ln>
          <a:effectLst/>
        </p:spPr>
      </p:cxnSp>
      <p:sp>
        <p:nvSpPr>
          <p:cNvPr id="83" name="TextBox 82"/>
          <p:cNvSpPr txBox="1"/>
          <p:nvPr/>
        </p:nvSpPr>
        <p:spPr>
          <a:xfrm>
            <a:off x="2593" y="3152115"/>
            <a:ext cx="1050609"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(John)</a:t>
            </a:r>
          </a:p>
        </p:txBody>
      </p:sp>
      <p:sp>
        <p:nvSpPr>
          <p:cNvPr id="85" name="TextBox 84"/>
          <p:cNvSpPr txBox="1"/>
          <p:nvPr/>
        </p:nvSpPr>
        <p:spPr>
          <a:xfrm>
            <a:off x="10924236" y="3056068"/>
            <a:ext cx="1287853"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(Prague)</a:t>
            </a:r>
          </a:p>
        </p:txBody>
      </p:sp>
    </p:spTree>
    <p:extLst>
      <p:ext uri="{BB962C8B-B14F-4D97-AF65-F5344CB8AC3E}">
        <p14:creationId xmlns:p14="http://schemas.microsoft.com/office/powerpoint/2010/main" val="8758636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106"/>
          <p:cNvGrpSpPr/>
          <p:nvPr/>
        </p:nvGrpSpPr>
        <p:grpSpPr>
          <a:xfrm>
            <a:off x="2158550" y="5341577"/>
            <a:ext cx="4833572" cy="413517"/>
            <a:chOff x="1828800" y="4191000"/>
            <a:chExt cx="2415118" cy="228604"/>
          </a:xfrm>
          <a:solidFill>
            <a:schemeClr val="accent6">
              <a:lumMod val="20000"/>
              <a:lumOff val="80000"/>
            </a:schemeClr>
          </a:solidFill>
        </p:grpSpPr>
        <p:sp>
          <p:nvSpPr>
            <p:cNvPr id="60" name="Rectangle 59"/>
            <p:cNvSpPr/>
            <p:nvPr/>
          </p:nvSpPr>
          <p:spPr>
            <a:xfrm>
              <a:off x="1828800" y="4191000"/>
              <a:ext cx="683846"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smtClean="0">
                  <a:solidFill>
                    <a:sysClr val="windowText" lastClr="000000"/>
                  </a:solidFill>
                </a:rPr>
                <a:t>90,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61" name="Rectangle 60"/>
            <p:cNvSpPr/>
            <p:nvPr/>
          </p:nvSpPr>
          <p:spPr>
            <a:xfrm>
              <a:off x="2944610" y="4191004"/>
              <a:ext cx="547077"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Susan</a:t>
              </a:r>
            </a:p>
          </p:txBody>
        </p:sp>
        <p:sp>
          <p:nvSpPr>
            <p:cNvPr id="62" name="Rectangle 61"/>
            <p:cNvSpPr/>
            <p:nvPr/>
          </p:nvSpPr>
          <p:spPr>
            <a:xfrm>
              <a:off x="2512646" y="4191000"/>
              <a:ext cx="435820"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endParaRPr lang="en-US" sz="2176" kern="0" dirty="0">
                <a:solidFill>
                  <a:sysClr val="window" lastClr="FFFFFF"/>
                </a:solidFill>
              </a:endParaRPr>
            </a:p>
          </p:txBody>
        </p:sp>
        <p:sp>
          <p:nvSpPr>
            <p:cNvPr id="63" name="Rectangle 62"/>
            <p:cNvSpPr/>
            <p:nvPr/>
          </p:nvSpPr>
          <p:spPr>
            <a:xfrm>
              <a:off x="3491687" y="4191000"/>
              <a:ext cx="752231"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Bogota</a:t>
              </a:r>
            </a:p>
          </p:txBody>
        </p:sp>
      </p:grpSp>
      <p:sp>
        <p:nvSpPr>
          <p:cNvPr id="2" name="Title 1"/>
          <p:cNvSpPr>
            <a:spLocks noGrp="1"/>
          </p:cNvSpPr>
          <p:nvPr>
            <p:ph type="title"/>
          </p:nvPr>
        </p:nvSpPr>
        <p:spPr/>
        <p:txBody>
          <a:bodyPr>
            <a:normAutofit fontScale="90000"/>
          </a:bodyPr>
          <a:lstStyle/>
          <a:p>
            <a:r>
              <a:rPr lang="en-US" dirty="0" smtClean="0"/>
              <a:t>Memory </a:t>
            </a:r>
            <a:r>
              <a:rPr lang="en-US" dirty="0"/>
              <a:t>O</a:t>
            </a:r>
            <a:r>
              <a:rPr lang="en-US" dirty="0" smtClean="0"/>
              <a:t>ptimized Tables and Indexes</a:t>
            </a:r>
            <a:endParaRPr lang="en-US" dirty="0"/>
          </a:p>
        </p:txBody>
      </p:sp>
      <p:grpSp>
        <p:nvGrpSpPr>
          <p:cNvPr id="8" name="Group 105"/>
          <p:cNvGrpSpPr/>
          <p:nvPr/>
        </p:nvGrpSpPr>
        <p:grpSpPr>
          <a:xfrm>
            <a:off x="1992719" y="2593507"/>
            <a:ext cx="4894589" cy="423336"/>
            <a:chOff x="4791381" y="4876800"/>
            <a:chExt cx="2447619" cy="228602"/>
          </a:xfrm>
          <a:solidFill>
            <a:schemeClr val="accent6">
              <a:lumMod val="20000"/>
              <a:lumOff val="80000"/>
            </a:schemeClr>
          </a:solidFill>
        </p:grpSpPr>
        <p:sp>
          <p:nvSpPr>
            <p:cNvPr id="105" name="Rectangle 104"/>
            <p:cNvSpPr/>
            <p:nvPr/>
          </p:nvSpPr>
          <p:spPr>
            <a:xfrm>
              <a:off x="4791381" y="4876802"/>
              <a:ext cx="683846"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50,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106" name="Rectangle 105"/>
            <p:cNvSpPr/>
            <p:nvPr/>
          </p:nvSpPr>
          <p:spPr>
            <a:xfrm>
              <a:off x="5939692" y="4876800"/>
              <a:ext cx="547077"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Jane</a:t>
              </a:r>
            </a:p>
          </p:txBody>
        </p:sp>
        <p:sp>
          <p:nvSpPr>
            <p:cNvPr id="107" name="Rectangle 106"/>
            <p:cNvSpPr/>
            <p:nvPr/>
          </p:nvSpPr>
          <p:spPr>
            <a:xfrm>
              <a:off x="5475827" y="4876800"/>
              <a:ext cx="4638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108" name="Rectangle 107"/>
            <p:cNvSpPr/>
            <p:nvPr/>
          </p:nvSpPr>
          <p:spPr>
            <a:xfrm>
              <a:off x="6486769" y="4876800"/>
              <a:ext cx="752231"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Prague</a:t>
              </a:r>
            </a:p>
          </p:txBody>
        </p:sp>
      </p:grpSp>
      <p:sp>
        <p:nvSpPr>
          <p:cNvPr id="89" name="Rectangle 88"/>
          <p:cNvSpPr/>
          <p:nvPr/>
        </p:nvSpPr>
        <p:spPr>
          <a:xfrm>
            <a:off x="1440375" y="1421548"/>
            <a:ext cx="1742002"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Timestamps</a:t>
            </a:r>
          </a:p>
        </p:txBody>
      </p:sp>
      <p:sp>
        <p:nvSpPr>
          <p:cNvPr id="90" name="Rectangle 89"/>
          <p:cNvSpPr/>
          <p:nvPr/>
        </p:nvSpPr>
        <p:spPr>
          <a:xfrm>
            <a:off x="4740266" y="1421548"/>
            <a:ext cx="1395018"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Name</a:t>
            </a:r>
          </a:p>
        </p:txBody>
      </p:sp>
      <p:sp>
        <p:nvSpPr>
          <p:cNvPr id="91" name="Rectangle 90"/>
          <p:cNvSpPr/>
          <p:nvPr/>
        </p:nvSpPr>
        <p:spPr>
          <a:xfrm>
            <a:off x="3182376" y="1421548"/>
            <a:ext cx="1557887"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Chain </a:t>
            </a:r>
            <a:r>
              <a:rPr lang="en-US" sz="2176" kern="0" dirty="0" err="1">
                <a:solidFill>
                  <a:sysClr val="windowText" lastClr="000000"/>
                </a:solidFill>
              </a:rPr>
              <a:t>ptrs</a:t>
            </a:r>
            <a:endParaRPr lang="en-US" sz="2176" kern="0" dirty="0">
              <a:solidFill>
                <a:sysClr val="windowText" lastClr="000000"/>
              </a:solidFill>
            </a:endParaRPr>
          </a:p>
        </p:txBody>
      </p:sp>
      <p:sp>
        <p:nvSpPr>
          <p:cNvPr id="92" name="Rectangle 91"/>
          <p:cNvSpPr/>
          <p:nvPr/>
        </p:nvSpPr>
        <p:spPr>
          <a:xfrm>
            <a:off x="6135284" y="1421549"/>
            <a:ext cx="1713676"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City</a:t>
            </a:r>
          </a:p>
        </p:txBody>
      </p:sp>
      <p:cxnSp>
        <p:nvCxnSpPr>
          <p:cNvPr id="93" name="Straight Connector 92"/>
          <p:cNvCxnSpPr/>
          <p:nvPr/>
        </p:nvCxnSpPr>
        <p:spPr>
          <a:xfrm flipH="1" flipV="1">
            <a:off x="1440377" y="1844099"/>
            <a:ext cx="552342" cy="757273"/>
          </a:xfrm>
          <a:prstGeom prst="line">
            <a:avLst/>
          </a:prstGeom>
          <a:noFill/>
          <a:ln w="19050" cap="flat" cmpd="sng" algn="ctr">
            <a:solidFill>
              <a:sysClr val="windowText" lastClr="000000">
                <a:lumMod val="50000"/>
                <a:lumOff val="50000"/>
              </a:sysClr>
            </a:solidFill>
            <a:prstDash val="solid"/>
          </a:ln>
          <a:effectLst/>
        </p:spPr>
      </p:cxnSp>
      <p:cxnSp>
        <p:nvCxnSpPr>
          <p:cNvPr id="94" name="Straight Connector 93"/>
          <p:cNvCxnSpPr/>
          <p:nvPr/>
        </p:nvCxnSpPr>
        <p:spPr>
          <a:xfrm flipV="1">
            <a:off x="6887706" y="1844099"/>
            <a:ext cx="960856" cy="766843"/>
          </a:xfrm>
          <a:prstGeom prst="line">
            <a:avLst/>
          </a:prstGeom>
          <a:noFill/>
          <a:ln w="19050" cap="flat" cmpd="sng" algn="ctr">
            <a:solidFill>
              <a:sysClr val="windowText" lastClr="000000">
                <a:lumMod val="50000"/>
                <a:lumOff val="50000"/>
              </a:sysClr>
            </a:solidFill>
            <a:prstDash val="solid"/>
          </a:ln>
          <a:effectLst/>
        </p:spPr>
      </p:cxnSp>
      <p:cxnSp>
        <p:nvCxnSpPr>
          <p:cNvPr id="84" name="Curved Connector 66"/>
          <p:cNvCxnSpPr/>
          <p:nvPr/>
        </p:nvCxnSpPr>
        <p:spPr>
          <a:xfrm rot="10800000">
            <a:off x="2641677" y="2590034"/>
            <a:ext cx="8017618" cy="738416"/>
          </a:xfrm>
          <a:prstGeom prst="curvedConnector4">
            <a:avLst>
              <a:gd name="adj1" fmla="val 38766"/>
              <a:gd name="adj2" fmla="val 152973"/>
            </a:avLst>
          </a:prstGeom>
          <a:noFill/>
          <a:ln w="19050" cap="flat" cmpd="sng" algn="ctr">
            <a:solidFill>
              <a:srgbClr val="C00000"/>
            </a:solidFill>
            <a:prstDash val="solid"/>
            <a:headEnd type="oval"/>
            <a:tailEnd type="stealth" w="lg" len="lg"/>
          </a:ln>
          <a:effectLst/>
        </p:spPr>
      </p:cxnSp>
      <p:grpSp>
        <p:nvGrpSpPr>
          <p:cNvPr id="13" name="Group 12"/>
          <p:cNvGrpSpPr/>
          <p:nvPr/>
        </p:nvGrpSpPr>
        <p:grpSpPr>
          <a:xfrm>
            <a:off x="9986831" y="1970446"/>
            <a:ext cx="1749085" cy="2329622"/>
            <a:chOff x="9987365" y="1970228"/>
            <a:chExt cx="1749333" cy="2329953"/>
          </a:xfrm>
        </p:grpSpPr>
        <p:grpSp>
          <p:nvGrpSpPr>
            <p:cNvPr id="5" name="Group 43"/>
            <p:cNvGrpSpPr/>
            <p:nvPr/>
          </p:nvGrpSpPr>
          <p:grpSpPr>
            <a:xfrm>
              <a:off x="10464553" y="2634313"/>
              <a:ext cx="460352" cy="1665868"/>
              <a:chOff x="7162798" y="2667000"/>
              <a:chExt cx="381002" cy="1828800"/>
            </a:xfrm>
          </p:grpSpPr>
          <p:sp>
            <p:nvSpPr>
              <p:cNvPr id="117" name="Rectangle 13"/>
              <p:cNvSpPr/>
              <p:nvPr/>
            </p:nvSpPr>
            <p:spPr>
              <a:xfrm>
                <a:off x="7162800" y="38862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8" name="Rectangle 14"/>
              <p:cNvSpPr/>
              <p:nvPr/>
            </p:nvSpPr>
            <p:spPr>
              <a:xfrm>
                <a:off x="7162800" y="4191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9" name="Rectangle 17"/>
              <p:cNvSpPr/>
              <p:nvPr/>
            </p:nvSpPr>
            <p:spPr>
              <a:xfrm>
                <a:off x="7162798" y="2667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0" name="Rectangle 18"/>
              <p:cNvSpPr/>
              <p:nvPr/>
            </p:nvSpPr>
            <p:spPr>
              <a:xfrm>
                <a:off x="7162800" y="29718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1" name="Rectangle 120"/>
              <p:cNvSpPr/>
              <p:nvPr/>
            </p:nvSpPr>
            <p:spPr>
              <a:xfrm>
                <a:off x="7162800" y="32766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2" name="Rectangle 121"/>
              <p:cNvSpPr/>
              <p:nvPr/>
            </p:nvSpPr>
            <p:spPr>
              <a:xfrm>
                <a:off x="7162800" y="35814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grpSp>
        <p:sp>
          <p:nvSpPr>
            <p:cNvPr id="96" name="TextBox 95"/>
            <p:cNvSpPr txBox="1"/>
            <p:nvPr/>
          </p:nvSpPr>
          <p:spPr>
            <a:xfrm>
              <a:off x="9987365" y="1970228"/>
              <a:ext cx="1749333" cy="732584"/>
            </a:xfrm>
            <a:prstGeom prst="rect">
              <a:avLst/>
            </a:prstGeom>
            <a:noFill/>
          </p:spPr>
          <p:txBody>
            <a:bodyPr wrap="square" lIns="103605" tIns="51802" rIns="103605" bIns="51802" rtlCol="0">
              <a:spAutoFit/>
            </a:bodyPr>
            <a:lstStyle/>
            <a:p>
              <a:pPr defTabSz="1036135">
                <a:defRPr/>
              </a:pPr>
              <a:r>
                <a:rPr lang="en-US" sz="2040" kern="0" dirty="0">
                  <a:solidFill>
                    <a:srgbClr val="C00000"/>
                  </a:solidFill>
                </a:rPr>
                <a:t>Hash index on City</a:t>
              </a:r>
            </a:p>
          </p:txBody>
        </p:sp>
      </p:grpSp>
      <p:cxnSp>
        <p:nvCxnSpPr>
          <p:cNvPr id="79" name="Curved Connector 78"/>
          <p:cNvCxnSpPr/>
          <p:nvPr/>
        </p:nvCxnSpPr>
        <p:spPr>
          <a:xfrm flipV="1">
            <a:off x="1176467" y="2791681"/>
            <a:ext cx="828509" cy="67870"/>
          </a:xfrm>
          <a:prstGeom prst="curvedConnector3">
            <a:avLst>
              <a:gd name="adj1" fmla="val 50000"/>
            </a:avLst>
          </a:prstGeom>
          <a:noFill/>
          <a:ln w="19050" cap="flat" cmpd="sng" algn="ctr">
            <a:solidFill>
              <a:srgbClr val="0070C0"/>
            </a:solidFill>
            <a:prstDash val="solid"/>
            <a:headEnd type="oval"/>
            <a:tailEnd type="stealth" w="lg" len="lg"/>
          </a:ln>
          <a:effectLst/>
        </p:spPr>
      </p:cxnSp>
      <p:grpSp>
        <p:nvGrpSpPr>
          <p:cNvPr id="14" name="Group 13"/>
          <p:cNvGrpSpPr/>
          <p:nvPr/>
        </p:nvGrpSpPr>
        <p:grpSpPr>
          <a:xfrm>
            <a:off x="340251" y="2059200"/>
            <a:ext cx="1749084" cy="2900879"/>
            <a:chOff x="339417" y="2058995"/>
            <a:chExt cx="1749332" cy="2901291"/>
          </a:xfrm>
        </p:grpSpPr>
        <p:sp>
          <p:nvSpPr>
            <p:cNvPr id="65" name="Rectangle 64"/>
            <p:cNvSpPr/>
            <p:nvPr/>
          </p:nvSpPr>
          <p:spPr>
            <a:xfrm>
              <a:off x="979348" y="384970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6" name="Rectangle 65"/>
            <p:cNvSpPr/>
            <p:nvPr/>
          </p:nvSpPr>
          <p:spPr>
            <a:xfrm>
              <a:off x="979348" y="4127352"/>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7" name="Rectangle 66"/>
            <p:cNvSpPr/>
            <p:nvPr/>
          </p:nvSpPr>
          <p:spPr>
            <a:xfrm>
              <a:off x="979348" y="4404997"/>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8" name="Rectangle 67"/>
            <p:cNvSpPr/>
            <p:nvPr/>
          </p:nvSpPr>
          <p:spPr>
            <a:xfrm>
              <a:off x="979348" y="4682641"/>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9" name="Rectangle 68"/>
            <p:cNvSpPr/>
            <p:nvPr/>
          </p:nvSpPr>
          <p:spPr>
            <a:xfrm>
              <a:off x="979348" y="2739129"/>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0" name="Rectangle 69"/>
            <p:cNvSpPr/>
            <p:nvPr/>
          </p:nvSpPr>
          <p:spPr>
            <a:xfrm>
              <a:off x="979348" y="3016774"/>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1" name="Rectangle 70"/>
            <p:cNvSpPr/>
            <p:nvPr/>
          </p:nvSpPr>
          <p:spPr>
            <a:xfrm>
              <a:off x="979348" y="329441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2" name="Rectangle 71"/>
            <p:cNvSpPr/>
            <p:nvPr/>
          </p:nvSpPr>
          <p:spPr>
            <a:xfrm>
              <a:off x="979348" y="3572063"/>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95" name="TextBox 94"/>
            <p:cNvSpPr txBox="1"/>
            <p:nvPr/>
          </p:nvSpPr>
          <p:spPr>
            <a:xfrm>
              <a:off x="339417" y="2058995"/>
              <a:ext cx="1749332" cy="732584"/>
            </a:xfrm>
            <a:prstGeom prst="rect">
              <a:avLst/>
            </a:prstGeom>
            <a:noFill/>
          </p:spPr>
          <p:txBody>
            <a:bodyPr wrap="square" lIns="103605" tIns="51802" rIns="103605" bIns="51802" rtlCol="0">
              <a:spAutoFit/>
            </a:bodyPr>
            <a:lstStyle/>
            <a:p>
              <a:pPr defTabSz="1036135">
                <a:defRPr/>
              </a:pPr>
              <a:r>
                <a:rPr lang="en-US" sz="2040" kern="0" dirty="0">
                  <a:solidFill>
                    <a:srgbClr val="0070C0"/>
                  </a:solidFill>
                </a:rPr>
                <a:t>Hash index on Name</a:t>
              </a:r>
            </a:p>
          </p:txBody>
        </p:sp>
      </p:grpSp>
      <p:sp>
        <p:nvSpPr>
          <p:cNvPr id="3" name="TextBox 2"/>
          <p:cNvSpPr txBox="1"/>
          <p:nvPr/>
        </p:nvSpPr>
        <p:spPr>
          <a:xfrm>
            <a:off x="1176466" y="6258560"/>
            <a:ext cx="4462375"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solidFill>
                  <a:schemeClr val="bg1"/>
                </a:solidFill>
              </a:rPr>
              <a:t>T150: DELETE (Susan, Bogota) </a:t>
            </a:r>
          </a:p>
        </p:txBody>
      </p:sp>
      <p:grpSp>
        <p:nvGrpSpPr>
          <p:cNvPr id="53" name="Group 104"/>
          <p:cNvGrpSpPr/>
          <p:nvPr/>
        </p:nvGrpSpPr>
        <p:grpSpPr>
          <a:xfrm>
            <a:off x="2109790" y="3478064"/>
            <a:ext cx="4882332" cy="424375"/>
            <a:chOff x="4661448" y="3733800"/>
            <a:chExt cx="2577552" cy="228600"/>
          </a:xfrm>
          <a:solidFill>
            <a:schemeClr val="accent6">
              <a:lumMod val="20000"/>
              <a:lumOff val="80000"/>
            </a:schemeClr>
          </a:solidFill>
        </p:grpSpPr>
        <p:sp>
          <p:nvSpPr>
            <p:cNvPr id="54" name="Rectangle 53"/>
            <p:cNvSpPr/>
            <p:nvPr/>
          </p:nvSpPr>
          <p:spPr>
            <a:xfrm>
              <a:off x="4661448" y="3733800"/>
              <a:ext cx="821904" cy="228042"/>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100,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55" name="Rectangle 54"/>
            <p:cNvSpPr/>
            <p:nvPr/>
          </p:nvSpPr>
          <p:spPr>
            <a:xfrm>
              <a:off x="5867283" y="3733800"/>
              <a:ext cx="5775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John</a:t>
              </a:r>
            </a:p>
          </p:txBody>
        </p:sp>
        <p:sp>
          <p:nvSpPr>
            <p:cNvPr id="56" name="Rectangle 55"/>
            <p:cNvSpPr/>
            <p:nvPr/>
          </p:nvSpPr>
          <p:spPr>
            <a:xfrm>
              <a:off x="5376933" y="3733800"/>
              <a:ext cx="490350"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57" name="Rectangle 56"/>
            <p:cNvSpPr/>
            <p:nvPr/>
          </p:nvSpPr>
          <p:spPr>
            <a:xfrm>
              <a:off x="6444848" y="3733800"/>
              <a:ext cx="794152"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smtClean="0">
                  <a:solidFill>
                    <a:sysClr val="windowText" lastClr="000000"/>
                  </a:solidFill>
                </a:rPr>
                <a:t>Prague</a:t>
              </a:r>
              <a:endParaRPr lang="en-US" sz="2176" kern="0" dirty="0">
                <a:solidFill>
                  <a:sysClr val="windowText" lastClr="000000"/>
                </a:solidFill>
              </a:endParaRPr>
            </a:p>
          </p:txBody>
        </p:sp>
      </p:grpSp>
      <p:cxnSp>
        <p:nvCxnSpPr>
          <p:cNvPr id="58" name="Curved Connector 57"/>
          <p:cNvCxnSpPr>
            <a:endCxn id="54" idx="1"/>
          </p:cNvCxnSpPr>
          <p:nvPr/>
        </p:nvCxnSpPr>
        <p:spPr>
          <a:xfrm>
            <a:off x="1176466" y="3467253"/>
            <a:ext cx="933324" cy="222481"/>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73" name="Curved Connector 66"/>
          <p:cNvCxnSpPr>
            <a:endCxn id="54" idx="0"/>
          </p:cNvCxnSpPr>
          <p:nvPr/>
        </p:nvCxnSpPr>
        <p:spPr>
          <a:xfrm rot="10800000" flipV="1">
            <a:off x="2888206" y="2825616"/>
            <a:ext cx="1125957" cy="652448"/>
          </a:xfrm>
          <a:prstGeom prst="curvedConnector2">
            <a:avLst/>
          </a:prstGeom>
          <a:noFill/>
          <a:ln w="19050" cap="flat" cmpd="sng" algn="ctr">
            <a:solidFill>
              <a:srgbClr val="C00000"/>
            </a:solidFill>
            <a:prstDash val="solid"/>
            <a:headEnd type="oval"/>
            <a:tailEnd type="stealth" w="lg" len="lg"/>
          </a:ln>
          <a:effectLst/>
        </p:spPr>
      </p:cxnSp>
      <p:sp>
        <p:nvSpPr>
          <p:cNvPr id="50" name="Rectangle 49"/>
          <p:cNvSpPr/>
          <p:nvPr/>
        </p:nvSpPr>
        <p:spPr>
          <a:xfrm>
            <a:off x="2158550" y="5341577"/>
            <a:ext cx="1368637" cy="41351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smtClean="0">
                <a:solidFill>
                  <a:sysClr val="windowText" lastClr="000000"/>
                </a:solidFill>
              </a:rPr>
              <a:t>90, 150</a:t>
            </a:r>
            <a:endParaRPr lang="en-US" sz="2176" kern="0" dirty="0">
              <a:solidFill>
                <a:sysClr val="windowText" lastClr="000000"/>
              </a:solidFill>
            </a:endParaRPr>
          </a:p>
        </p:txBody>
      </p:sp>
      <p:sp>
        <p:nvSpPr>
          <p:cNvPr id="4" name="Oval 3"/>
          <p:cNvSpPr/>
          <p:nvPr/>
        </p:nvSpPr>
        <p:spPr bwMode="auto">
          <a:xfrm>
            <a:off x="2699018" y="5243834"/>
            <a:ext cx="762000" cy="680720"/>
          </a:xfrm>
          <a:prstGeom prst="ellipse">
            <a:avLst/>
          </a:prstGeom>
          <a:noFill/>
          <a:ln w="38100">
            <a:solidFill>
              <a:srgbClr val="FF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64" name="Curved Connector 63"/>
          <p:cNvCxnSpPr>
            <a:endCxn id="60" idx="1"/>
          </p:cNvCxnSpPr>
          <p:nvPr/>
        </p:nvCxnSpPr>
        <p:spPr>
          <a:xfrm rot="16200000" flipH="1">
            <a:off x="755612" y="4145394"/>
            <a:ext cx="1823792" cy="982084"/>
          </a:xfrm>
          <a:prstGeom prst="curvedConnector2">
            <a:avLst/>
          </a:prstGeom>
          <a:noFill/>
          <a:ln w="19050" cap="flat" cmpd="sng" algn="ctr">
            <a:solidFill>
              <a:srgbClr val="0070C0"/>
            </a:solidFill>
            <a:prstDash val="solid"/>
            <a:headEnd type="oval"/>
            <a:tailEnd type="stealth" w="lg" len="lg"/>
          </a:ln>
          <a:effectLst/>
        </p:spPr>
      </p:cxnSp>
      <p:cxnSp>
        <p:nvCxnSpPr>
          <p:cNvPr id="74" name="Curved Connector 66"/>
          <p:cNvCxnSpPr>
            <a:endCxn id="60" idx="2"/>
          </p:cNvCxnSpPr>
          <p:nvPr/>
        </p:nvCxnSpPr>
        <p:spPr>
          <a:xfrm rot="10800000" flipV="1">
            <a:off x="2842870" y="4141007"/>
            <a:ext cx="7849171" cy="1614079"/>
          </a:xfrm>
          <a:prstGeom prst="curvedConnector4">
            <a:avLst>
              <a:gd name="adj1" fmla="val 24672"/>
              <a:gd name="adj2" fmla="val 114163"/>
            </a:avLst>
          </a:prstGeom>
          <a:noFill/>
          <a:ln w="19050" cap="flat" cmpd="sng" algn="ctr">
            <a:solidFill>
              <a:srgbClr val="C00000"/>
            </a:solidFill>
            <a:prstDash val="solid"/>
            <a:headEnd type="oval"/>
            <a:tailEnd type="stealth" w="lg" len="lg"/>
          </a:ln>
          <a:effectLst/>
        </p:spPr>
      </p:cxnSp>
    </p:spTree>
    <p:extLst>
      <p:ext uri="{BB962C8B-B14F-4D97-AF65-F5344CB8AC3E}">
        <p14:creationId xmlns:p14="http://schemas.microsoft.com/office/powerpoint/2010/main" val="22542845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Memory </a:t>
            </a:r>
            <a:r>
              <a:rPr lang="en-US" dirty="0"/>
              <a:t>O</a:t>
            </a:r>
            <a:r>
              <a:rPr lang="en-US" dirty="0" smtClean="0"/>
              <a:t>ptimized Tables and Indexes</a:t>
            </a:r>
            <a:endParaRPr lang="en-US" dirty="0"/>
          </a:p>
        </p:txBody>
      </p:sp>
      <p:grpSp>
        <p:nvGrpSpPr>
          <p:cNvPr id="7" name="Group 106"/>
          <p:cNvGrpSpPr/>
          <p:nvPr/>
        </p:nvGrpSpPr>
        <p:grpSpPr>
          <a:xfrm>
            <a:off x="2158550" y="5361897"/>
            <a:ext cx="4833572" cy="413517"/>
            <a:chOff x="1828800" y="4191000"/>
            <a:chExt cx="2415118" cy="228604"/>
          </a:xfrm>
          <a:solidFill>
            <a:schemeClr val="accent6">
              <a:lumMod val="20000"/>
              <a:lumOff val="80000"/>
            </a:schemeClr>
          </a:solidFill>
        </p:grpSpPr>
        <p:sp>
          <p:nvSpPr>
            <p:cNvPr id="109" name="Rectangle 108"/>
            <p:cNvSpPr/>
            <p:nvPr/>
          </p:nvSpPr>
          <p:spPr>
            <a:xfrm>
              <a:off x="1828800" y="4191000"/>
              <a:ext cx="683846"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smtClean="0">
                  <a:solidFill>
                    <a:sysClr val="windowText" lastClr="000000"/>
                  </a:solidFill>
                </a:rPr>
                <a:t>90, 150</a:t>
              </a:r>
              <a:endParaRPr lang="en-US" sz="2176" kern="0" dirty="0">
                <a:solidFill>
                  <a:sysClr val="windowText" lastClr="000000"/>
                </a:solidFill>
              </a:endParaRPr>
            </a:p>
          </p:txBody>
        </p:sp>
        <p:sp>
          <p:nvSpPr>
            <p:cNvPr id="110" name="Rectangle 109"/>
            <p:cNvSpPr/>
            <p:nvPr/>
          </p:nvSpPr>
          <p:spPr>
            <a:xfrm>
              <a:off x="2944610" y="4191004"/>
              <a:ext cx="547077"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Susan</a:t>
              </a:r>
            </a:p>
          </p:txBody>
        </p:sp>
        <p:sp>
          <p:nvSpPr>
            <p:cNvPr id="111" name="Rectangle 110"/>
            <p:cNvSpPr/>
            <p:nvPr/>
          </p:nvSpPr>
          <p:spPr>
            <a:xfrm>
              <a:off x="2512646" y="4191000"/>
              <a:ext cx="435820"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endParaRPr lang="en-US" sz="2176" kern="0" dirty="0">
                <a:solidFill>
                  <a:sysClr val="window" lastClr="FFFFFF"/>
                </a:solidFill>
              </a:endParaRPr>
            </a:p>
          </p:txBody>
        </p:sp>
        <p:sp>
          <p:nvSpPr>
            <p:cNvPr id="112" name="Rectangle 111"/>
            <p:cNvSpPr/>
            <p:nvPr/>
          </p:nvSpPr>
          <p:spPr>
            <a:xfrm>
              <a:off x="3491687" y="4191000"/>
              <a:ext cx="752231"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Bogota</a:t>
              </a:r>
            </a:p>
          </p:txBody>
        </p:sp>
      </p:grpSp>
      <p:grpSp>
        <p:nvGrpSpPr>
          <p:cNvPr id="8" name="Group 105"/>
          <p:cNvGrpSpPr/>
          <p:nvPr/>
        </p:nvGrpSpPr>
        <p:grpSpPr>
          <a:xfrm>
            <a:off x="1992719" y="2593507"/>
            <a:ext cx="4894589" cy="423336"/>
            <a:chOff x="4791381" y="4876800"/>
            <a:chExt cx="2447619" cy="228602"/>
          </a:xfrm>
          <a:solidFill>
            <a:schemeClr val="accent6">
              <a:lumMod val="20000"/>
              <a:lumOff val="80000"/>
            </a:schemeClr>
          </a:solidFill>
        </p:grpSpPr>
        <p:sp>
          <p:nvSpPr>
            <p:cNvPr id="105" name="Rectangle 104"/>
            <p:cNvSpPr/>
            <p:nvPr/>
          </p:nvSpPr>
          <p:spPr>
            <a:xfrm>
              <a:off x="4791381" y="4876802"/>
              <a:ext cx="683846"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50,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106" name="Rectangle 105"/>
            <p:cNvSpPr/>
            <p:nvPr/>
          </p:nvSpPr>
          <p:spPr>
            <a:xfrm>
              <a:off x="5939692" y="4876800"/>
              <a:ext cx="547077"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Jane</a:t>
              </a:r>
            </a:p>
          </p:txBody>
        </p:sp>
        <p:sp>
          <p:nvSpPr>
            <p:cNvPr id="107" name="Rectangle 106"/>
            <p:cNvSpPr/>
            <p:nvPr/>
          </p:nvSpPr>
          <p:spPr>
            <a:xfrm>
              <a:off x="5475827" y="4876800"/>
              <a:ext cx="4638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108" name="Rectangle 107"/>
            <p:cNvSpPr/>
            <p:nvPr/>
          </p:nvSpPr>
          <p:spPr>
            <a:xfrm>
              <a:off x="6486769" y="4876800"/>
              <a:ext cx="752231"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Prague</a:t>
              </a:r>
            </a:p>
          </p:txBody>
        </p:sp>
      </p:grpSp>
      <p:sp>
        <p:nvSpPr>
          <p:cNvPr id="89" name="Rectangle 88"/>
          <p:cNvSpPr/>
          <p:nvPr/>
        </p:nvSpPr>
        <p:spPr>
          <a:xfrm>
            <a:off x="1440375" y="1421548"/>
            <a:ext cx="1742002"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Timestamps</a:t>
            </a:r>
          </a:p>
        </p:txBody>
      </p:sp>
      <p:sp>
        <p:nvSpPr>
          <p:cNvPr id="90" name="Rectangle 89"/>
          <p:cNvSpPr/>
          <p:nvPr/>
        </p:nvSpPr>
        <p:spPr>
          <a:xfrm>
            <a:off x="4740266" y="1421548"/>
            <a:ext cx="1395018"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Name</a:t>
            </a:r>
          </a:p>
        </p:txBody>
      </p:sp>
      <p:sp>
        <p:nvSpPr>
          <p:cNvPr id="91" name="Rectangle 90"/>
          <p:cNvSpPr/>
          <p:nvPr/>
        </p:nvSpPr>
        <p:spPr>
          <a:xfrm>
            <a:off x="3182376" y="1421548"/>
            <a:ext cx="1557887"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Chain </a:t>
            </a:r>
            <a:r>
              <a:rPr lang="en-US" sz="2176" kern="0" dirty="0" err="1">
                <a:solidFill>
                  <a:sysClr val="windowText" lastClr="000000"/>
                </a:solidFill>
              </a:rPr>
              <a:t>ptrs</a:t>
            </a:r>
            <a:endParaRPr lang="en-US" sz="2176" kern="0" dirty="0">
              <a:solidFill>
                <a:sysClr val="windowText" lastClr="000000"/>
              </a:solidFill>
            </a:endParaRPr>
          </a:p>
        </p:txBody>
      </p:sp>
      <p:sp>
        <p:nvSpPr>
          <p:cNvPr id="92" name="Rectangle 91"/>
          <p:cNvSpPr/>
          <p:nvPr/>
        </p:nvSpPr>
        <p:spPr>
          <a:xfrm>
            <a:off x="6135284" y="1421549"/>
            <a:ext cx="1713676"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City</a:t>
            </a:r>
          </a:p>
        </p:txBody>
      </p:sp>
      <p:cxnSp>
        <p:nvCxnSpPr>
          <p:cNvPr id="93" name="Straight Connector 92"/>
          <p:cNvCxnSpPr/>
          <p:nvPr/>
        </p:nvCxnSpPr>
        <p:spPr>
          <a:xfrm flipH="1" flipV="1">
            <a:off x="1440377" y="1844099"/>
            <a:ext cx="552342" cy="757273"/>
          </a:xfrm>
          <a:prstGeom prst="line">
            <a:avLst/>
          </a:prstGeom>
          <a:noFill/>
          <a:ln w="19050" cap="flat" cmpd="sng" algn="ctr">
            <a:solidFill>
              <a:sysClr val="windowText" lastClr="000000">
                <a:lumMod val="50000"/>
                <a:lumOff val="50000"/>
              </a:sysClr>
            </a:solidFill>
            <a:prstDash val="solid"/>
          </a:ln>
          <a:effectLst/>
        </p:spPr>
      </p:cxnSp>
      <p:cxnSp>
        <p:nvCxnSpPr>
          <p:cNvPr id="94" name="Straight Connector 93"/>
          <p:cNvCxnSpPr/>
          <p:nvPr/>
        </p:nvCxnSpPr>
        <p:spPr>
          <a:xfrm flipV="1">
            <a:off x="6887706" y="1844099"/>
            <a:ext cx="960856" cy="766843"/>
          </a:xfrm>
          <a:prstGeom prst="line">
            <a:avLst/>
          </a:prstGeom>
          <a:noFill/>
          <a:ln w="19050" cap="flat" cmpd="sng" algn="ctr">
            <a:solidFill>
              <a:sysClr val="windowText" lastClr="000000">
                <a:lumMod val="50000"/>
                <a:lumOff val="50000"/>
              </a:sysClr>
            </a:solidFill>
            <a:prstDash val="solid"/>
          </a:ln>
          <a:effectLst/>
        </p:spPr>
      </p:cxnSp>
      <p:cxnSp>
        <p:nvCxnSpPr>
          <p:cNvPr id="84" name="Curved Connector 66"/>
          <p:cNvCxnSpPr/>
          <p:nvPr/>
        </p:nvCxnSpPr>
        <p:spPr>
          <a:xfrm rot="10800000">
            <a:off x="2641677" y="2590034"/>
            <a:ext cx="8017618" cy="738416"/>
          </a:xfrm>
          <a:prstGeom prst="curvedConnector4">
            <a:avLst>
              <a:gd name="adj1" fmla="val 38766"/>
              <a:gd name="adj2" fmla="val 155725"/>
            </a:avLst>
          </a:prstGeom>
          <a:noFill/>
          <a:ln w="19050" cap="flat" cmpd="sng" algn="ctr">
            <a:solidFill>
              <a:srgbClr val="C00000"/>
            </a:solidFill>
            <a:prstDash val="solid"/>
            <a:headEnd type="oval"/>
            <a:tailEnd type="stealth" w="lg" len="lg"/>
          </a:ln>
          <a:effectLst/>
        </p:spPr>
      </p:cxnSp>
      <p:grpSp>
        <p:nvGrpSpPr>
          <p:cNvPr id="13" name="Group 12"/>
          <p:cNvGrpSpPr/>
          <p:nvPr/>
        </p:nvGrpSpPr>
        <p:grpSpPr>
          <a:xfrm>
            <a:off x="9986831" y="1970446"/>
            <a:ext cx="1749085" cy="2329622"/>
            <a:chOff x="9987365" y="1970228"/>
            <a:chExt cx="1749333" cy="2329953"/>
          </a:xfrm>
        </p:grpSpPr>
        <p:grpSp>
          <p:nvGrpSpPr>
            <p:cNvPr id="5" name="Group 43"/>
            <p:cNvGrpSpPr/>
            <p:nvPr/>
          </p:nvGrpSpPr>
          <p:grpSpPr>
            <a:xfrm>
              <a:off x="10464553" y="2634313"/>
              <a:ext cx="460352" cy="1665868"/>
              <a:chOff x="7162798" y="2667000"/>
              <a:chExt cx="381002" cy="1828800"/>
            </a:xfrm>
          </p:grpSpPr>
          <p:sp>
            <p:nvSpPr>
              <p:cNvPr id="117" name="Rectangle 13"/>
              <p:cNvSpPr/>
              <p:nvPr/>
            </p:nvSpPr>
            <p:spPr>
              <a:xfrm>
                <a:off x="7162800" y="38862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8" name="Rectangle 14"/>
              <p:cNvSpPr/>
              <p:nvPr/>
            </p:nvSpPr>
            <p:spPr>
              <a:xfrm>
                <a:off x="7162800" y="4191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9" name="Rectangle 17"/>
              <p:cNvSpPr/>
              <p:nvPr/>
            </p:nvSpPr>
            <p:spPr>
              <a:xfrm>
                <a:off x="7162798" y="2667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0" name="Rectangle 18"/>
              <p:cNvSpPr/>
              <p:nvPr/>
            </p:nvSpPr>
            <p:spPr>
              <a:xfrm>
                <a:off x="7162800" y="29718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1" name="Rectangle 120"/>
              <p:cNvSpPr/>
              <p:nvPr/>
            </p:nvSpPr>
            <p:spPr>
              <a:xfrm>
                <a:off x="7162800" y="32766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2" name="Rectangle 121"/>
              <p:cNvSpPr/>
              <p:nvPr/>
            </p:nvSpPr>
            <p:spPr>
              <a:xfrm>
                <a:off x="7162800" y="35814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grpSp>
        <p:sp>
          <p:nvSpPr>
            <p:cNvPr id="96" name="TextBox 95"/>
            <p:cNvSpPr txBox="1"/>
            <p:nvPr/>
          </p:nvSpPr>
          <p:spPr>
            <a:xfrm>
              <a:off x="9987365" y="1970228"/>
              <a:ext cx="1749333" cy="732584"/>
            </a:xfrm>
            <a:prstGeom prst="rect">
              <a:avLst/>
            </a:prstGeom>
            <a:noFill/>
          </p:spPr>
          <p:txBody>
            <a:bodyPr wrap="square" lIns="103605" tIns="51802" rIns="103605" bIns="51802" rtlCol="0">
              <a:spAutoFit/>
            </a:bodyPr>
            <a:lstStyle/>
            <a:p>
              <a:pPr defTabSz="1036135">
                <a:defRPr/>
              </a:pPr>
              <a:r>
                <a:rPr lang="en-US" sz="2040" kern="0" dirty="0">
                  <a:solidFill>
                    <a:srgbClr val="C00000"/>
                  </a:solidFill>
                </a:rPr>
                <a:t>Hash index on City</a:t>
              </a:r>
            </a:p>
          </p:txBody>
        </p:sp>
      </p:grpSp>
      <p:cxnSp>
        <p:nvCxnSpPr>
          <p:cNvPr id="79" name="Curved Connector 78"/>
          <p:cNvCxnSpPr/>
          <p:nvPr/>
        </p:nvCxnSpPr>
        <p:spPr>
          <a:xfrm flipV="1">
            <a:off x="1176467" y="2791681"/>
            <a:ext cx="828509" cy="67870"/>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82" name="Curved Connector 81"/>
          <p:cNvCxnSpPr>
            <a:endCxn id="109" idx="1"/>
          </p:cNvCxnSpPr>
          <p:nvPr/>
        </p:nvCxnSpPr>
        <p:spPr>
          <a:xfrm rot="16200000" flipH="1">
            <a:off x="755612" y="4165714"/>
            <a:ext cx="1823792" cy="982084"/>
          </a:xfrm>
          <a:prstGeom prst="curvedConnector2">
            <a:avLst/>
          </a:prstGeom>
          <a:noFill/>
          <a:ln w="19050" cap="flat" cmpd="sng" algn="ctr">
            <a:solidFill>
              <a:srgbClr val="0070C0"/>
            </a:solidFill>
            <a:prstDash val="solid"/>
            <a:headEnd type="oval"/>
            <a:tailEnd type="stealth" w="lg" len="lg"/>
          </a:ln>
          <a:effectLst/>
        </p:spPr>
      </p:cxnSp>
      <p:grpSp>
        <p:nvGrpSpPr>
          <p:cNvPr id="14" name="Group 13"/>
          <p:cNvGrpSpPr/>
          <p:nvPr/>
        </p:nvGrpSpPr>
        <p:grpSpPr>
          <a:xfrm>
            <a:off x="340251" y="2059200"/>
            <a:ext cx="1749084" cy="2900879"/>
            <a:chOff x="339417" y="2058995"/>
            <a:chExt cx="1749332" cy="2901291"/>
          </a:xfrm>
        </p:grpSpPr>
        <p:sp>
          <p:nvSpPr>
            <p:cNvPr id="65" name="Rectangle 64"/>
            <p:cNvSpPr/>
            <p:nvPr/>
          </p:nvSpPr>
          <p:spPr>
            <a:xfrm>
              <a:off x="979348" y="384970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6" name="Rectangle 65"/>
            <p:cNvSpPr/>
            <p:nvPr/>
          </p:nvSpPr>
          <p:spPr>
            <a:xfrm>
              <a:off x="979348" y="4127352"/>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7" name="Rectangle 66"/>
            <p:cNvSpPr/>
            <p:nvPr/>
          </p:nvSpPr>
          <p:spPr>
            <a:xfrm>
              <a:off x="979348" y="4404997"/>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8" name="Rectangle 67"/>
            <p:cNvSpPr/>
            <p:nvPr/>
          </p:nvSpPr>
          <p:spPr>
            <a:xfrm>
              <a:off x="979348" y="4682641"/>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9" name="Rectangle 68"/>
            <p:cNvSpPr/>
            <p:nvPr/>
          </p:nvSpPr>
          <p:spPr>
            <a:xfrm>
              <a:off x="979348" y="2739129"/>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0" name="Rectangle 69"/>
            <p:cNvSpPr/>
            <p:nvPr/>
          </p:nvSpPr>
          <p:spPr>
            <a:xfrm>
              <a:off x="979348" y="3016774"/>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1" name="Rectangle 70"/>
            <p:cNvSpPr/>
            <p:nvPr/>
          </p:nvSpPr>
          <p:spPr>
            <a:xfrm>
              <a:off x="979348" y="329441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2" name="Rectangle 71"/>
            <p:cNvSpPr/>
            <p:nvPr/>
          </p:nvSpPr>
          <p:spPr>
            <a:xfrm>
              <a:off x="979348" y="3572063"/>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95" name="TextBox 94"/>
            <p:cNvSpPr txBox="1"/>
            <p:nvPr/>
          </p:nvSpPr>
          <p:spPr>
            <a:xfrm>
              <a:off x="339417" y="2058995"/>
              <a:ext cx="1749332" cy="732584"/>
            </a:xfrm>
            <a:prstGeom prst="rect">
              <a:avLst/>
            </a:prstGeom>
            <a:noFill/>
          </p:spPr>
          <p:txBody>
            <a:bodyPr wrap="square" lIns="103605" tIns="51802" rIns="103605" bIns="51802" rtlCol="0">
              <a:spAutoFit/>
            </a:bodyPr>
            <a:lstStyle/>
            <a:p>
              <a:pPr defTabSz="1036135">
                <a:defRPr/>
              </a:pPr>
              <a:r>
                <a:rPr lang="en-US" sz="2040" kern="0" dirty="0">
                  <a:solidFill>
                    <a:srgbClr val="0070C0"/>
                  </a:solidFill>
                </a:rPr>
                <a:t>Hash index on Name</a:t>
              </a:r>
            </a:p>
          </p:txBody>
        </p:sp>
      </p:grpSp>
      <p:sp>
        <p:nvSpPr>
          <p:cNvPr id="3" name="TextBox 2"/>
          <p:cNvSpPr txBox="1"/>
          <p:nvPr/>
        </p:nvSpPr>
        <p:spPr>
          <a:xfrm>
            <a:off x="1176466" y="6258560"/>
            <a:ext cx="6727804"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solidFill>
                  <a:schemeClr val="bg1"/>
                </a:solidFill>
              </a:rPr>
              <a:t>T200: UPDATE (John, Prague) to (John, Beijing) </a:t>
            </a:r>
          </a:p>
        </p:txBody>
      </p:sp>
      <p:grpSp>
        <p:nvGrpSpPr>
          <p:cNvPr id="53" name="Group 104"/>
          <p:cNvGrpSpPr/>
          <p:nvPr/>
        </p:nvGrpSpPr>
        <p:grpSpPr>
          <a:xfrm>
            <a:off x="2109790" y="3478064"/>
            <a:ext cx="4882332" cy="424375"/>
            <a:chOff x="4661448" y="3733800"/>
            <a:chExt cx="2577552" cy="228600"/>
          </a:xfrm>
          <a:solidFill>
            <a:schemeClr val="accent6">
              <a:lumMod val="20000"/>
              <a:lumOff val="80000"/>
            </a:schemeClr>
          </a:solidFill>
        </p:grpSpPr>
        <p:sp>
          <p:nvSpPr>
            <p:cNvPr id="54" name="Rectangle 53"/>
            <p:cNvSpPr/>
            <p:nvPr/>
          </p:nvSpPr>
          <p:spPr>
            <a:xfrm>
              <a:off x="4661448" y="3733800"/>
              <a:ext cx="715485" cy="228042"/>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100,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55" name="Rectangle 54"/>
            <p:cNvSpPr/>
            <p:nvPr/>
          </p:nvSpPr>
          <p:spPr>
            <a:xfrm>
              <a:off x="5867283" y="3733800"/>
              <a:ext cx="5775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John</a:t>
              </a:r>
            </a:p>
          </p:txBody>
        </p:sp>
        <p:sp>
          <p:nvSpPr>
            <p:cNvPr id="56" name="Rectangle 55"/>
            <p:cNvSpPr/>
            <p:nvPr/>
          </p:nvSpPr>
          <p:spPr>
            <a:xfrm>
              <a:off x="5376933" y="3733800"/>
              <a:ext cx="490350"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57" name="Rectangle 56"/>
            <p:cNvSpPr/>
            <p:nvPr/>
          </p:nvSpPr>
          <p:spPr>
            <a:xfrm>
              <a:off x="6444848" y="3733800"/>
              <a:ext cx="794152"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smtClean="0">
                  <a:solidFill>
                    <a:sysClr val="windowText" lastClr="000000"/>
                  </a:solidFill>
                </a:rPr>
                <a:t>Prague</a:t>
              </a:r>
              <a:endParaRPr lang="en-US" sz="2176" kern="0" dirty="0">
                <a:solidFill>
                  <a:sysClr val="windowText" lastClr="000000"/>
                </a:solidFill>
              </a:endParaRPr>
            </a:p>
          </p:txBody>
        </p:sp>
      </p:grpSp>
      <p:cxnSp>
        <p:nvCxnSpPr>
          <p:cNvPr id="58" name="Curved Connector 57"/>
          <p:cNvCxnSpPr>
            <a:endCxn id="54" idx="1"/>
          </p:cNvCxnSpPr>
          <p:nvPr/>
        </p:nvCxnSpPr>
        <p:spPr>
          <a:xfrm>
            <a:off x="1176466" y="3467253"/>
            <a:ext cx="933324" cy="222481"/>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73" name="Curved Connector 66"/>
          <p:cNvCxnSpPr>
            <a:endCxn id="54" idx="0"/>
          </p:cNvCxnSpPr>
          <p:nvPr/>
        </p:nvCxnSpPr>
        <p:spPr>
          <a:xfrm rot="10800000" flipV="1">
            <a:off x="2787418" y="2825616"/>
            <a:ext cx="1226749" cy="652448"/>
          </a:xfrm>
          <a:prstGeom prst="curvedConnector2">
            <a:avLst/>
          </a:prstGeom>
          <a:noFill/>
          <a:ln w="19050" cap="flat" cmpd="sng" algn="ctr">
            <a:solidFill>
              <a:srgbClr val="C00000"/>
            </a:solidFill>
            <a:prstDash val="solid"/>
            <a:headEnd type="oval"/>
            <a:tailEnd type="stealth" w="lg" len="lg"/>
          </a:ln>
          <a:effectLst/>
        </p:spPr>
      </p:cxnSp>
      <p:grpSp>
        <p:nvGrpSpPr>
          <p:cNvPr id="59" name="Group 100"/>
          <p:cNvGrpSpPr/>
          <p:nvPr/>
        </p:nvGrpSpPr>
        <p:grpSpPr>
          <a:xfrm>
            <a:off x="2483912" y="4380469"/>
            <a:ext cx="4884222" cy="417596"/>
            <a:chOff x="1676400" y="3124200"/>
            <a:chExt cx="2220099" cy="228600"/>
          </a:xfrm>
        </p:grpSpPr>
        <p:sp>
          <p:nvSpPr>
            <p:cNvPr id="60" name="Rectangle 59"/>
            <p:cNvSpPr/>
            <p:nvPr/>
          </p:nvSpPr>
          <p:spPr>
            <a:xfrm>
              <a:off x="1676400" y="3124200"/>
              <a:ext cx="683846"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200,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61" name="Rectangle 60"/>
            <p:cNvSpPr/>
            <p:nvPr/>
          </p:nvSpPr>
          <p:spPr>
            <a:xfrm>
              <a:off x="2673391" y="3124200"/>
              <a:ext cx="547077"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John</a:t>
              </a:r>
            </a:p>
          </p:txBody>
        </p:sp>
        <p:sp>
          <p:nvSpPr>
            <p:cNvPr id="62" name="Rectangle 61"/>
            <p:cNvSpPr/>
            <p:nvPr/>
          </p:nvSpPr>
          <p:spPr>
            <a:xfrm>
              <a:off x="2293282" y="3124200"/>
              <a:ext cx="424721"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endParaRPr lang="en-US" sz="2176" kern="0" dirty="0">
                <a:solidFill>
                  <a:sysClr val="windowText" lastClr="000000"/>
                </a:solidFill>
              </a:endParaRPr>
            </a:p>
          </p:txBody>
        </p:sp>
        <p:sp>
          <p:nvSpPr>
            <p:cNvPr id="63" name="Rectangle 62"/>
            <p:cNvSpPr/>
            <p:nvPr/>
          </p:nvSpPr>
          <p:spPr>
            <a:xfrm>
              <a:off x="3220468" y="3124200"/>
              <a:ext cx="676031"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Beijing</a:t>
              </a:r>
            </a:p>
          </p:txBody>
        </p:sp>
      </p:grpSp>
      <p:sp>
        <p:nvSpPr>
          <p:cNvPr id="74" name="Rectangle 73"/>
          <p:cNvSpPr/>
          <p:nvPr/>
        </p:nvSpPr>
        <p:spPr>
          <a:xfrm>
            <a:off x="2109790" y="3478064"/>
            <a:ext cx="1355253" cy="423339"/>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100</a:t>
            </a:r>
            <a:r>
              <a:rPr lang="en-US" sz="2176" kern="0" dirty="0" smtClean="0">
                <a:solidFill>
                  <a:sysClr val="windowText" lastClr="000000"/>
                </a:solidFill>
              </a:rPr>
              <a:t>, 200</a:t>
            </a:r>
            <a:endParaRPr lang="en-US" sz="2176" kern="0" dirty="0">
              <a:solidFill>
                <a:sysClr val="windowText" lastClr="000000"/>
              </a:solidFill>
            </a:endParaRPr>
          </a:p>
        </p:txBody>
      </p:sp>
      <p:sp>
        <p:nvSpPr>
          <p:cNvPr id="75" name="Oval 74"/>
          <p:cNvSpPr/>
          <p:nvPr/>
        </p:nvSpPr>
        <p:spPr bwMode="auto">
          <a:xfrm>
            <a:off x="2700981" y="3366387"/>
            <a:ext cx="762000" cy="680720"/>
          </a:xfrm>
          <a:prstGeom prst="ellipse">
            <a:avLst/>
          </a:prstGeom>
          <a:noFill/>
          <a:ln w="38100">
            <a:solidFill>
              <a:srgbClr val="FF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76" name="Curved Connector 66"/>
          <p:cNvCxnSpPr>
            <a:endCxn id="109" idx="2"/>
          </p:cNvCxnSpPr>
          <p:nvPr/>
        </p:nvCxnSpPr>
        <p:spPr>
          <a:xfrm rot="10800000" flipV="1">
            <a:off x="2842870" y="4161327"/>
            <a:ext cx="7849171" cy="1614079"/>
          </a:xfrm>
          <a:prstGeom prst="curvedConnector4">
            <a:avLst>
              <a:gd name="adj1" fmla="val 24672"/>
              <a:gd name="adj2" fmla="val 114163"/>
            </a:avLst>
          </a:prstGeom>
          <a:noFill/>
          <a:ln w="19050" cap="flat" cmpd="sng" algn="ctr">
            <a:solidFill>
              <a:srgbClr val="C00000"/>
            </a:solidFill>
            <a:prstDash val="solid"/>
            <a:headEnd type="oval"/>
            <a:tailEnd type="stealth" w="lg" len="lg"/>
          </a:ln>
          <a:effectLst/>
        </p:spPr>
      </p:cxnSp>
      <p:cxnSp>
        <p:nvCxnSpPr>
          <p:cNvPr id="77" name="Curved Connector 76"/>
          <p:cNvCxnSpPr/>
          <p:nvPr/>
        </p:nvCxnSpPr>
        <p:spPr>
          <a:xfrm rot="16200000" flipH="1">
            <a:off x="3460307" y="3947987"/>
            <a:ext cx="892426" cy="375920"/>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78" name="Curved Connector 77"/>
          <p:cNvCxnSpPr>
            <a:endCxn id="60" idx="2"/>
          </p:cNvCxnSpPr>
          <p:nvPr/>
        </p:nvCxnSpPr>
        <p:spPr>
          <a:xfrm rot="10800000">
            <a:off x="3236144" y="4798066"/>
            <a:ext cx="929457" cy="770589"/>
          </a:xfrm>
          <a:prstGeom prst="curvedConnector2">
            <a:avLst/>
          </a:prstGeom>
          <a:noFill/>
          <a:ln w="19050" cap="flat" cmpd="sng" algn="ctr">
            <a:solidFill>
              <a:srgbClr val="C00000"/>
            </a:solidFill>
            <a:prstDash val="solid"/>
            <a:headEnd type="oval"/>
            <a:tailEnd type="stealth" w="lg" len="lg"/>
          </a:ln>
          <a:effectLst/>
        </p:spPr>
      </p:cxnSp>
      <p:sp>
        <p:nvSpPr>
          <p:cNvPr id="80" name="TextBox 79"/>
          <p:cNvSpPr txBox="1"/>
          <p:nvPr/>
        </p:nvSpPr>
        <p:spPr>
          <a:xfrm>
            <a:off x="10945558" y="3906408"/>
            <a:ext cx="1262205"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(Beijing)</a:t>
            </a:r>
          </a:p>
        </p:txBody>
      </p:sp>
      <p:sp>
        <p:nvSpPr>
          <p:cNvPr id="81" name="TextBox 80"/>
          <p:cNvSpPr txBox="1"/>
          <p:nvPr/>
        </p:nvSpPr>
        <p:spPr>
          <a:xfrm>
            <a:off x="2593" y="3152115"/>
            <a:ext cx="1050609"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(John)</a:t>
            </a:r>
          </a:p>
        </p:txBody>
      </p:sp>
    </p:spTree>
    <p:extLst>
      <p:ext uri="{BB962C8B-B14F-4D97-AF65-F5344CB8AC3E}">
        <p14:creationId xmlns:p14="http://schemas.microsoft.com/office/powerpoint/2010/main" val="28962289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75"/>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5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5" grpId="1" animBg="1"/>
      <p:bldP spid="80" grpId="0"/>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Memory </a:t>
            </a:r>
            <a:r>
              <a:rPr lang="en-US" dirty="0"/>
              <a:t>O</a:t>
            </a:r>
            <a:r>
              <a:rPr lang="en-US" dirty="0" smtClean="0"/>
              <a:t>ptimized Tables and Indexes</a:t>
            </a:r>
            <a:endParaRPr lang="en-US" dirty="0"/>
          </a:p>
        </p:txBody>
      </p:sp>
      <p:grpSp>
        <p:nvGrpSpPr>
          <p:cNvPr id="7" name="Group 106"/>
          <p:cNvGrpSpPr/>
          <p:nvPr/>
        </p:nvGrpSpPr>
        <p:grpSpPr>
          <a:xfrm>
            <a:off x="2158550" y="5361897"/>
            <a:ext cx="4833572" cy="413517"/>
            <a:chOff x="1828800" y="4191000"/>
            <a:chExt cx="2415118" cy="228604"/>
          </a:xfrm>
          <a:solidFill>
            <a:schemeClr val="accent6">
              <a:lumMod val="20000"/>
              <a:lumOff val="80000"/>
            </a:schemeClr>
          </a:solidFill>
        </p:grpSpPr>
        <p:sp>
          <p:nvSpPr>
            <p:cNvPr id="109" name="Rectangle 108"/>
            <p:cNvSpPr/>
            <p:nvPr/>
          </p:nvSpPr>
          <p:spPr>
            <a:xfrm>
              <a:off x="1828800" y="4191000"/>
              <a:ext cx="683846"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smtClean="0">
                  <a:solidFill>
                    <a:sysClr val="windowText" lastClr="000000"/>
                  </a:solidFill>
                </a:rPr>
                <a:t>90, 150</a:t>
              </a:r>
              <a:endParaRPr lang="en-US" sz="2176" kern="0" dirty="0">
                <a:solidFill>
                  <a:sysClr val="windowText" lastClr="000000"/>
                </a:solidFill>
              </a:endParaRPr>
            </a:p>
          </p:txBody>
        </p:sp>
        <p:sp>
          <p:nvSpPr>
            <p:cNvPr id="110" name="Rectangle 109"/>
            <p:cNvSpPr/>
            <p:nvPr/>
          </p:nvSpPr>
          <p:spPr>
            <a:xfrm>
              <a:off x="2944610" y="4191004"/>
              <a:ext cx="547077"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Susan</a:t>
              </a:r>
            </a:p>
          </p:txBody>
        </p:sp>
        <p:sp>
          <p:nvSpPr>
            <p:cNvPr id="111" name="Rectangle 110"/>
            <p:cNvSpPr/>
            <p:nvPr/>
          </p:nvSpPr>
          <p:spPr>
            <a:xfrm>
              <a:off x="2512646" y="4191000"/>
              <a:ext cx="435820"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endParaRPr lang="en-US" sz="2176" kern="0" dirty="0">
                <a:solidFill>
                  <a:sysClr val="window" lastClr="FFFFFF"/>
                </a:solidFill>
              </a:endParaRPr>
            </a:p>
          </p:txBody>
        </p:sp>
        <p:sp>
          <p:nvSpPr>
            <p:cNvPr id="112" name="Rectangle 111"/>
            <p:cNvSpPr/>
            <p:nvPr/>
          </p:nvSpPr>
          <p:spPr>
            <a:xfrm>
              <a:off x="3491687" y="4191000"/>
              <a:ext cx="752231"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Bogota</a:t>
              </a:r>
            </a:p>
          </p:txBody>
        </p:sp>
      </p:grpSp>
      <p:grpSp>
        <p:nvGrpSpPr>
          <p:cNvPr id="8" name="Group 105"/>
          <p:cNvGrpSpPr/>
          <p:nvPr/>
        </p:nvGrpSpPr>
        <p:grpSpPr>
          <a:xfrm>
            <a:off x="1992719" y="2593507"/>
            <a:ext cx="4894589" cy="423336"/>
            <a:chOff x="4791381" y="4876800"/>
            <a:chExt cx="2447619" cy="228602"/>
          </a:xfrm>
          <a:solidFill>
            <a:schemeClr val="accent6">
              <a:lumMod val="20000"/>
              <a:lumOff val="80000"/>
            </a:schemeClr>
          </a:solidFill>
        </p:grpSpPr>
        <p:sp>
          <p:nvSpPr>
            <p:cNvPr id="105" name="Rectangle 104"/>
            <p:cNvSpPr/>
            <p:nvPr/>
          </p:nvSpPr>
          <p:spPr>
            <a:xfrm>
              <a:off x="4791381" y="4876802"/>
              <a:ext cx="683846"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50,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106" name="Rectangle 105"/>
            <p:cNvSpPr/>
            <p:nvPr/>
          </p:nvSpPr>
          <p:spPr>
            <a:xfrm>
              <a:off x="5939692" y="4876800"/>
              <a:ext cx="547077"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Jane</a:t>
              </a:r>
            </a:p>
          </p:txBody>
        </p:sp>
        <p:sp>
          <p:nvSpPr>
            <p:cNvPr id="107" name="Rectangle 106"/>
            <p:cNvSpPr/>
            <p:nvPr/>
          </p:nvSpPr>
          <p:spPr>
            <a:xfrm>
              <a:off x="5475827" y="4876800"/>
              <a:ext cx="4638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108" name="Rectangle 107"/>
            <p:cNvSpPr/>
            <p:nvPr/>
          </p:nvSpPr>
          <p:spPr>
            <a:xfrm>
              <a:off x="6486769" y="4876800"/>
              <a:ext cx="752231"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Prague</a:t>
              </a:r>
            </a:p>
          </p:txBody>
        </p:sp>
      </p:grpSp>
      <p:sp>
        <p:nvSpPr>
          <p:cNvPr id="89" name="Rectangle 88"/>
          <p:cNvSpPr/>
          <p:nvPr/>
        </p:nvSpPr>
        <p:spPr>
          <a:xfrm>
            <a:off x="1440375" y="1421548"/>
            <a:ext cx="1742002"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Timestamps</a:t>
            </a:r>
          </a:p>
        </p:txBody>
      </p:sp>
      <p:sp>
        <p:nvSpPr>
          <p:cNvPr id="90" name="Rectangle 89"/>
          <p:cNvSpPr/>
          <p:nvPr/>
        </p:nvSpPr>
        <p:spPr>
          <a:xfrm>
            <a:off x="4740266" y="1421548"/>
            <a:ext cx="1395018"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Name</a:t>
            </a:r>
          </a:p>
        </p:txBody>
      </p:sp>
      <p:sp>
        <p:nvSpPr>
          <p:cNvPr id="91" name="Rectangle 90"/>
          <p:cNvSpPr/>
          <p:nvPr/>
        </p:nvSpPr>
        <p:spPr>
          <a:xfrm>
            <a:off x="3182376" y="1421548"/>
            <a:ext cx="1557887"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Chain </a:t>
            </a:r>
            <a:r>
              <a:rPr lang="en-US" sz="2176" kern="0" dirty="0" err="1">
                <a:solidFill>
                  <a:sysClr val="windowText" lastClr="000000"/>
                </a:solidFill>
              </a:rPr>
              <a:t>ptrs</a:t>
            </a:r>
            <a:endParaRPr lang="en-US" sz="2176" kern="0" dirty="0">
              <a:solidFill>
                <a:sysClr val="windowText" lastClr="000000"/>
              </a:solidFill>
            </a:endParaRPr>
          </a:p>
        </p:txBody>
      </p:sp>
      <p:sp>
        <p:nvSpPr>
          <p:cNvPr id="92" name="Rectangle 91"/>
          <p:cNvSpPr/>
          <p:nvPr/>
        </p:nvSpPr>
        <p:spPr>
          <a:xfrm>
            <a:off x="6135284" y="1421549"/>
            <a:ext cx="1713676"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City</a:t>
            </a:r>
          </a:p>
        </p:txBody>
      </p:sp>
      <p:cxnSp>
        <p:nvCxnSpPr>
          <p:cNvPr id="93" name="Straight Connector 92"/>
          <p:cNvCxnSpPr/>
          <p:nvPr/>
        </p:nvCxnSpPr>
        <p:spPr>
          <a:xfrm flipH="1" flipV="1">
            <a:off x="1440377" y="1844099"/>
            <a:ext cx="552342" cy="757273"/>
          </a:xfrm>
          <a:prstGeom prst="line">
            <a:avLst/>
          </a:prstGeom>
          <a:noFill/>
          <a:ln w="19050" cap="flat" cmpd="sng" algn="ctr">
            <a:solidFill>
              <a:sysClr val="windowText" lastClr="000000">
                <a:lumMod val="50000"/>
                <a:lumOff val="50000"/>
              </a:sysClr>
            </a:solidFill>
            <a:prstDash val="solid"/>
          </a:ln>
          <a:effectLst/>
        </p:spPr>
      </p:cxnSp>
      <p:cxnSp>
        <p:nvCxnSpPr>
          <p:cNvPr id="94" name="Straight Connector 93"/>
          <p:cNvCxnSpPr/>
          <p:nvPr/>
        </p:nvCxnSpPr>
        <p:spPr>
          <a:xfrm flipV="1">
            <a:off x="6887706" y="1844099"/>
            <a:ext cx="960856" cy="766843"/>
          </a:xfrm>
          <a:prstGeom prst="line">
            <a:avLst/>
          </a:prstGeom>
          <a:noFill/>
          <a:ln w="19050" cap="flat" cmpd="sng" algn="ctr">
            <a:solidFill>
              <a:sysClr val="windowText" lastClr="000000">
                <a:lumMod val="50000"/>
                <a:lumOff val="50000"/>
              </a:sysClr>
            </a:solidFill>
            <a:prstDash val="solid"/>
          </a:ln>
          <a:effectLst/>
        </p:spPr>
      </p:cxnSp>
      <p:cxnSp>
        <p:nvCxnSpPr>
          <p:cNvPr id="84" name="Curved Connector 66"/>
          <p:cNvCxnSpPr/>
          <p:nvPr/>
        </p:nvCxnSpPr>
        <p:spPr>
          <a:xfrm rot="10800000">
            <a:off x="2641677" y="2590034"/>
            <a:ext cx="8017618" cy="738416"/>
          </a:xfrm>
          <a:prstGeom prst="curvedConnector4">
            <a:avLst>
              <a:gd name="adj1" fmla="val 38766"/>
              <a:gd name="adj2" fmla="val 155725"/>
            </a:avLst>
          </a:prstGeom>
          <a:noFill/>
          <a:ln w="19050" cap="flat" cmpd="sng" algn="ctr">
            <a:solidFill>
              <a:srgbClr val="C00000"/>
            </a:solidFill>
            <a:prstDash val="solid"/>
            <a:headEnd type="oval"/>
            <a:tailEnd type="stealth" w="lg" len="lg"/>
          </a:ln>
          <a:effectLst/>
        </p:spPr>
      </p:cxnSp>
      <p:grpSp>
        <p:nvGrpSpPr>
          <p:cNvPr id="13" name="Group 12"/>
          <p:cNvGrpSpPr/>
          <p:nvPr/>
        </p:nvGrpSpPr>
        <p:grpSpPr>
          <a:xfrm>
            <a:off x="9986831" y="1970446"/>
            <a:ext cx="1749085" cy="2329622"/>
            <a:chOff x="9987365" y="1970228"/>
            <a:chExt cx="1749333" cy="2329953"/>
          </a:xfrm>
        </p:grpSpPr>
        <p:grpSp>
          <p:nvGrpSpPr>
            <p:cNvPr id="5" name="Group 43"/>
            <p:cNvGrpSpPr/>
            <p:nvPr/>
          </p:nvGrpSpPr>
          <p:grpSpPr>
            <a:xfrm>
              <a:off x="10464553" y="2634313"/>
              <a:ext cx="460352" cy="1665868"/>
              <a:chOff x="7162798" y="2667000"/>
              <a:chExt cx="381002" cy="1828800"/>
            </a:xfrm>
          </p:grpSpPr>
          <p:sp>
            <p:nvSpPr>
              <p:cNvPr id="117" name="Rectangle 13"/>
              <p:cNvSpPr/>
              <p:nvPr/>
            </p:nvSpPr>
            <p:spPr>
              <a:xfrm>
                <a:off x="7162800" y="38862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8" name="Rectangle 14"/>
              <p:cNvSpPr/>
              <p:nvPr/>
            </p:nvSpPr>
            <p:spPr>
              <a:xfrm>
                <a:off x="7162800" y="4191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9" name="Rectangle 17"/>
              <p:cNvSpPr/>
              <p:nvPr/>
            </p:nvSpPr>
            <p:spPr>
              <a:xfrm>
                <a:off x="7162798" y="2667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0" name="Rectangle 18"/>
              <p:cNvSpPr/>
              <p:nvPr/>
            </p:nvSpPr>
            <p:spPr>
              <a:xfrm>
                <a:off x="7162800" y="29718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1" name="Rectangle 120"/>
              <p:cNvSpPr/>
              <p:nvPr/>
            </p:nvSpPr>
            <p:spPr>
              <a:xfrm>
                <a:off x="7162800" y="32766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2" name="Rectangle 121"/>
              <p:cNvSpPr/>
              <p:nvPr/>
            </p:nvSpPr>
            <p:spPr>
              <a:xfrm>
                <a:off x="7162800" y="35814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grpSp>
        <p:sp>
          <p:nvSpPr>
            <p:cNvPr id="96" name="TextBox 95"/>
            <p:cNvSpPr txBox="1"/>
            <p:nvPr/>
          </p:nvSpPr>
          <p:spPr>
            <a:xfrm>
              <a:off x="9987365" y="1970228"/>
              <a:ext cx="1749333" cy="732584"/>
            </a:xfrm>
            <a:prstGeom prst="rect">
              <a:avLst/>
            </a:prstGeom>
            <a:noFill/>
          </p:spPr>
          <p:txBody>
            <a:bodyPr wrap="square" lIns="103605" tIns="51802" rIns="103605" bIns="51802" rtlCol="0">
              <a:spAutoFit/>
            </a:bodyPr>
            <a:lstStyle/>
            <a:p>
              <a:pPr defTabSz="1036135">
                <a:defRPr/>
              </a:pPr>
              <a:r>
                <a:rPr lang="en-US" sz="2040" kern="0" dirty="0">
                  <a:solidFill>
                    <a:srgbClr val="C00000"/>
                  </a:solidFill>
                </a:rPr>
                <a:t>Hash index on City</a:t>
              </a:r>
            </a:p>
          </p:txBody>
        </p:sp>
      </p:grpSp>
      <p:cxnSp>
        <p:nvCxnSpPr>
          <p:cNvPr id="79" name="Curved Connector 78"/>
          <p:cNvCxnSpPr/>
          <p:nvPr/>
        </p:nvCxnSpPr>
        <p:spPr>
          <a:xfrm flipV="1">
            <a:off x="1176467" y="2791681"/>
            <a:ext cx="828509" cy="67870"/>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82" name="Curved Connector 81"/>
          <p:cNvCxnSpPr>
            <a:endCxn id="109" idx="1"/>
          </p:cNvCxnSpPr>
          <p:nvPr/>
        </p:nvCxnSpPr>
        <p:spPr>
          <a:xfrm rot="16200000" flipH="1">
            <a:off x="755612" y="4165714"/>
            <a:ext cx="1823792" cy="982084"/>
          </a:xfrm>
          <a:prstGeom prst="curvedConnector2">
            <a:avLst/>
          </a:prstGeom>
          <a:noFill/>
          <a:ln w="19050" cap="flat" cmpd="sng" algn="ctr">
            <a:solidFill>
              <a:srgbClr val="0070C0"/>
            </a:solidFill>
            <a:prstDash val="solid"/>
            <a:headEnd type="oval"/>
            <a:tailEnd type="stealth" w="lg" len="lg"/>
          </a:ln>
          <a:effectLst/>
        </p:spPr>
      </p:cxnSp>
      <p:grpSp>
        <p:nvGrpSpPr>
          <p:cNvPr id="14" name="Group 13"/>
          <p:cNvGrpSpPr/>
          <p:nvPr/>
        </p:nvGrpSpPr>
        <p:grpSpPr>
          <a:xfrm>
            <a:off x="340251" y="2059200"/>
            <a:ext cx="1749084" cy="2900879"/>
            <a:chOff x="339417" y="2058995"/>
            <a:chExt cx="1749332" cy="2901291"/>
          </a:xfrm>
        </p:grpSpPr>
        <p:sp>
          <p:nvSpPr>
            <p:cNvPr id="65" name="Rectangle 64"/>
            <p:cNvSpPr/>
            <p:nvPr/>
          </p:nvSpPr>
          <p:spPr>
            <a:xfrm>
              <a:off x="979348" y="384970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6" name="Rectangle 65"/>
            <p:cNvSpPr/>
            <p:nvPr/>
          </p:nvSpPr>
          <p:spPr>
            <a:xfrm>
              <a:off x="979348" y="4127352"/>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7" name="Rectangle 66"/>
            <p:cNvSpPr/>
            <p:nvPr/>
          </p:nvSpPr>
          <p:spPr>
            <a:xfrm>
              <a:off x="979348" y="4404997"/>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8" name="Rectangle 67"/>
            <p:cNvSpPr/>
            <p:nvPr/>
          </p:nvSpPr>
          <p:spPr>
            <a:xfrm>
              <a:off x="979348" y="4682641"/>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9" name="Rectangle 68"/>
            <p:cNvSpPr/>
            <p:nvPr/>
          </p:nvSpPr>
          <p:spPr>
            <a:xfrm>
              <a:off x="979348" y="2739129"/>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0" name="Rectangle 69"/>
            <p:cNvSpPr/>
            <p:nvPr/>
          </p:nvSpPr>
          <p:spPr>
            <a:xfrm>
              <a:off x="979348" y="3016774"/>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1" name="Rectangle 70"/>
            <p:cNvSpPr/>
            <p:nvPr/>
          </p:nvSpPr>
          <p:spPr>
            <a:xfrm>
              <a:off x="979348" y="329441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2" name="Rectangle 71"/>
            <p:cNvSpPr/>
            <p:nvPr/>
          </p:nvSpPr>
          <p:spPr>
            <a:xfrm>
              <a:off x="979348" y="3572063"/>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95" name="TextBox 94"/>
            <p:cNvSpPr txBox="1"/>
            <p:nvPr/>
          </p:nvSpPr>
          <p:spPr>
            <a:xfrm>
              <a:off x="339417" y="2058995"/>
              <a:ext cx="1749332" cy="732584"/>
            </a:xfrm>
            <a:prstGeom prst="rect">
              <a:avLst/>
            </a:prstGeom>
            <a:noFill/>
          </p:spPr>
          <p:txBody>
            <a:bodyPr wrap="square" lIns="103605" tIns="51802" rIns="103605" bIns="51802" rtlCol="0">
              <a:spAutoFit/>
            </a:bodyPr>
            <a:lstStyle/>
            <a:p>
              <a:pPr defTabSz="1036135">
                <a:defRPr/>
              </a:pPr>
              <a:r>
                <a:rPr lang="en-US" sz="2040" kern="0" dirty="0">
                  <a:solidFill>
                    <a:srgbClr val="0070C0"/>
                  </a:solidFill>
                </a:rPr>
                <a:t>Hash index on Name</a:t>
              </a:r>
            </a:p>
          </p:txBody>
        </p:sp>
      </p:grpSp>
      <p:sp>
        <p:nvSpPr>
          <p:cNvPr id="3" name="TextBox 2"/>
          <p:cNvSpPr txBox="1"/>
          <p:nvPr/>
        </p:nvSpPr>
        <p:spPr>
          <a:xfrm>
            <a:off x="1176466" y="6258560"/>
            <a:ext cx="3885038"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solidFill>
                  <a:schemeClr val="bg1"/>
                </a:solidFill>
              </a:rPr>
              <a:t>T250: </a:t>
            </a:r>
            <a:r>
              <a:rPr lang="en-US" sz="2400" b="1" i="1" dirty="0" smtClean="0">
                <a:solidFill>
                  <a:schemeClr val="bg1"/>
                </a:solidFill>
              </a:rPr>
              <a:t>Garbage collection</a:t>
            </a:r>
          </a:p>
        </p:txBody>
      </p:sp>
      <p:grpSp>
        <p:nvGrpSpPr>
          <p:cNvPr id="53" name="Group 104"/>
          <p:cNvGrpSpPr/>
          <p:nvPr/>
        </p:nvGrpSpPr>
        <p:grpSpPr>
          <a:xfrm>
            <a:off x="2109790" y="3478064"/>
            <a:ext cx="4882332" cy="424375"/>
            <a:chOff x="4661448" y="3733800"/>
            <a:chExt cx="2577552" cy="228600"/>
          </a:xfrm>
          <a:solidFill>
            <a:schemeClr val="accent6">
              <a:lumMod val="20000"/>
              <a:lumOff val="80000"/>
            </a:schemeClr>
          </a:solidFill>
        </p:grpSpPr>
        <p:sp>
          <p:nvSpPr>
            <p:cNvPr id="54" name="Rectangle 53"/>
            <p:cNvSpPr/>
            <p:nvPr/>
          </p:nvSpPr>
          <p:spPr>
            <a:xfrm>
              <a:off x="4661448" y="3733800"/>
              <a:ext cx="715485" cy="228042"/>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100</a:t>
              </a:r>
              <a:r>
                <a:rPr lang="en-US" sz="2176" kern="0" dirty="0" smtClean="0">
                  <a:solidFill>
                    <a:sysClr val="windowText" lastClr="000000"/>
                  </a:solidFill>
                </a:rPr>
                <a:t>, 200</a:t>
              </a:r>
              <a:endParaRPr lang="en-US" sz="2176" kern="0" dirty="0">
                <a:solidFill>
                  <a:sysClr val="windowText" lastClr="000000"/>
                </a:solidFill>
              </a:endParaRPr>
            </a:p>
          </p:txBody>
        </p:sp>
        <p:sp>
          <p:nvSpPr>
            <p:cNvPr id="55" name="Rectangle 54"/>
            <p:cNvSpPr/>
            <p:nvPr/>
          </p:nvSpPr>
          <p:spPr>
            <a:xfrm>
              <a:off x="5867283" y="3733800"/>
              <a:ext cx="5775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John</a:t>
              </a:r>
            </a:p>
          </p:txBody>
        </p:sp>
        <p:sp>
          <p:nvSpPr>
            <p:cNvPr id="56" name="Rectangle 55"/>
            <p:cNvSpPr/>
            <p:nvPr/>
          </p:nvSpPr>
          <p:spPr>
            <a:xfrm>
              <a:off x="5376933" y="3733800"/>
              <a:ext cx="490350"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57" name="Rectangle 56"/>
            <p:cNvSpPr/>
            <p:nvPr/>
          </p:nvSpPr>
          <p:spPr>
            <a:xfrm>
              <a:off x="6444848" y="3733800"/>
              <a:ext cx="794152"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smtClean="0">
                  <a:solidFill>
                    <a:sysClr val="windowText" lastClr="000000"/>
                  </a:solidFill>
                </a:rPr>
                <a:t>Prague</a:t>
              </a:r>
              <a:endParaRPr lang="en-US" sz="2176" kern="0" dirty="0">
                <a:solidFill>
                  <a:sysClr val="windowText" lastClr="000000"/>
                </a:solidFill>
              </a:endParaRPr>
            </a:p>
          </p:txBody>
        </p:sp>
      </p:grpSp>
      <p:cxnSp>
        <p:nvCxnSpPr>
          <p:cNvPr id="58" name="Curved Connector 57"/>
          <p:cNvCxnSpPr/>
          <p:nvPr/>
        </p:nvCxnSpPr>
        <p:spPr>
          <a:xfrm>
            <a:off x="1176466" y="3467253"/>
            <a:ext cx="933324" cy="222481"/>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73" name="Curved Connector 66"/>
          <p:cNvCxnSpPr>
            <a:endCxn id="54" idx="0"/>
          </p:cNvCxnSpPr>
          <p:nvPr/>
        </p:nvCxnSpPr>
        <p:spPr>
          <a:xfrm rot="10800000" flipV="1">
            <a:off x="2787418" y="2825616"/>
            <a:ext cx="1226749" cy="652448"/>
          </a:xfrm>
          <a:prstGeom prst="curvedConnector2">
            <a:avLst/>
          </a:prstGeom>
          <a:noFill/>
          <a:ln w="19050" cap="flat" cmpd="sng" algn="ctr">
            <a:solidFill>
              <a:srgbClr val="C00000"/>
            </a:solidFill>
            <a:prstDash val="solid"/>
            <a:headEnd type="oval"/>
            <a:tailEnd type="stealth" w="lg" len="lg"/>
          </a:ln>
          <a:effectLst/>
        </p:spPr>
      </p:cxnSp>
      <p:grpSp>
        <p:nvGrpSpPr>
          <p:cNvPr id="59" name="Group 100"/>
          <p:cNvGrpSpPr/>
          <p:nvPr/>
        </p:nvGrpSpPr>
        <p:grpSpPr>
          <a:xfrm>
            <a:off x="2483912" y="4380469"/>
            <a:ext cx="4884222" cy="417596"/>
            <a:chOff x="1676400" y="3124200"/>
            <a:chExt cx="2220099" cy="228600"/>
          </a:xfrm>
        </p:grpSpPr>
        <p:sp>
          <p:nvSpPr>
            <p:cNvPr id="60" name="Rectangle 59"/>
            <p:cNvSpPr/>
            <p:nvPr/>
          </p:nvSpPr>
          <p:spPr>
            <a:xfrm>
              <a:off x="1676400" y="3124200"/>
              <a:ext cx="683846"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200,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61" name="Rectangle 60"/>
            <p:cNvSpPr/>
            <p:nvPr/>
          </p:nvSpPr>
          <p:spPr>
            <a:xfrm>
              <a:off x="2673391" y="3124200"/>
              <a:ext cx="547077"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John</a:t>
              </a:r>
            </a:p>
          </p:txBody>
        </p:sp>
        <p:sp>
          <p:nvSpPr>
            <p:cNvPr id="62" name="Rectangle 61"/>
            <p:cNvSpPr/>
            <p:nvPr/>
          </p:nvSpPr>
          <p:spPr>
            <a:xfrm>
              <a:off x="2293282" y="3124200"/>
              <a:ext cx="424721"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endParaRPr lang="en-US" sz="2176" kern="0" dirty="0">
                <a:solidFill>
                  <a:sysClr val="windowText" lastClr="000000"/>
                </a:solidFill>
              </a:endParaRPr>
            </a:p>
          </p:txBody>
        </p:sp>
        <p:sp>
          <p:nvSpPr>
            <p:cNvPr id="63" name="Rectangle 62"/>
            <p:cNvSpPr/>
            <p:nvPr/>
          </p:nvSpPr>
          <p:spPr>
            <a:xfrm>
              <a:off x="3220468" y="3124200"/>
              <a:ext cx="676031"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Beijing</a:t>
              </a:r>
            </a:p>
          </p:txBody>
        </p:sp>
      </p:grpSp>
      <p:cxnSp>
        <p:nvCxnSpPr>
          <p:cNvPr id="76" name="Curved Connector 66"/>
          <p:cNvCxnSpPr/>
          <p:nvPr/>
        </p:nvCxnSpPr>
        <p:spPr>
          <a:xfrm rot="10800000" flipV="1">
            <a:off x="2842870" y="4161327"/>
            <a:ext cx="7849171" cy="1614079"/>
          </a:xfrm>
          <a:prstGeom prst="curvedConnector4">
            <a:avLst>
              <a:gd name="adj1" fmla="val 24672"/>
              <a:gd name="adj2" fmla="val 114163"/>
            </a:avLst>
          </a:prstGeom>
          <a:noFill/>
          <a:ln w="19050" cap="flat" cmpd="sng" algn="ctr">
            <a:solidFill>
              <a:srgbClr val="C00000"/>
            </a:solidFill>
            <a:prstDash val="solid"/>
            <a:headEnd type="oval"/>
            <a:tailEnd type="stealth" w="lg" len="lg"/>
          </a:ln>
          <a:effectLst/>
        </p:spPr>
      </p:cxnSp>
      <p:cxnSp>
        <p:nvCxnSpPr>
          <p:cNvPr id="77" name="Curved Connector 76"/>
          <p:cNvCxnSpPr/>
          <p:nvPr/>
        </p:nvCxnSpPr>
        <p:spPr>
          <a:xfrm rot="16200000" flipH="1">
            <a:off x="3460307" y="3947987"/>
            <a:ext cx="892426" cy="375920"/>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78" name="Curved Connector 77"/>
          <p:cNvCxnSpPr>
            <a:endCxn id="60" idx="2"/>
          </p:cNvCxnSpPr>
          <p:nvPr/>
        </p:nvCxnSpPr>
        <p:spPr>
          <a:xfrm rot="10800000">
            <a:off x="3236144" y="4798066"/>
            <a:ext cx="929457" cy="770589"/>
          </a:xfrm>
          <a:prstGeom prst="curvedConnector2">
            <a:avLst/>
          </a:prstGeom>
          <a:noFill/>
          <a:ln w="19050" cap="flat" cmpd="sng" algn="ctr">
            <a:solidFill>
              <a:srgbClr val="C00000"/>
            </a:solidFill>
            <a:prstDash val="solid"/>
            <a:headEnd type="oval"/>
            <a:tailEnd type="stealth" w="lg" len="lg"/>
          </a:ln>
          <a:effectLst/>
        </p:spPr>
      </p:cxnSp>
      <p:cxnSp>
        <p:nvCxnSpPr>
          <p:cNvPr id="64" name="Curved Connector 66"/>
          <p:cNvCxnSpPr>
            <a:endCxn id="60" idx="2"/>
          </p:cNvCxnSpPr>
          <p:nvPr/>
        </p:nvCxnSpPr>
        <p:spPr>
          <a:xfrm rot="10800000" flipV="1">
            <a:off x="3236143" y="4167975"/>
            <a:ext cx="7423154" cy="630090"/>
          </a:xfrm>
          <a:prstGeom prst="curvedConnector4">
            <a:avLst>
              <a:gd name="adj1" fmla="val 37131"/>
              <a:gd name="adj2" fmla="val 176593"/>
            </a:avLst>
          </a:prstGeom>
          <a:noFill/>
          <a:ln w="19050" cap="flat" cmpd="sng" algn="ctr">
            <a:solidFill>
              <a:srgbClr val="C00000"/>
            </a:solidFill>
            <a:prstDash val="solid"/>
            <a:headEnd type="oval"/>
            <a:tailEnd type="stealth" w="lg" len="lg"/>
          </a:ln>
          <a:effectLst/>
        </p:spPr>
      </p:cxnSp>
      <p:cxnSp>
        <p:nvCxnSpPr>
          <p:cNvPr id="81" name="Curved Connector 80"/>
          <p:cNvCxnSpPr>
            <a:endCxn id="60" idx="1"/>
          </p:cNvCxnSpPr>
          <p:nvPr/>
        </p:nvCxnSpPr>
        <p:spPr>
          <a:xfrm>
            <a:off x="1145967" y="3463234"/>
            <a:ext cx="1337945" cy="1126033"/>
          </a:xfrm>
          <a:prstGeom prst="curvedConnector3">
            <a:avLst>
              <a:gd name="adj1" fmla="val 50000"/>
            </a:avLst>
          </a:prstGeom>
          <a:noFill/>
          <a:ln w="19050" cap="flat" cmpd="sng" algn="ctr">
            <a:solidFill>
              <a:srgbClr val="0070C0"/>
            </a:solidFill>
            <a:prstDash val="solid"/>
            <a:headEnd type="oval"/>
            <a:tailEnd type="stealth" w="lg" len="lg"/>
          </a:ln>
          <a:effectLst/>
        </p:spPr>
      </p:cxnSp>
      <p:sp>
        <p:nvSpPr>
          <p:cNvPr id="83" name="TextBox 82"/>
          <p:cNvSpPr txBox="1"/>
          <p:nvPr/>
        </p:nvSpPr>
        <p:spPr>
          <a:xfrm>
            <a:off x="2593" y="3152115"/>
            <a:ext cx="1050609"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(John)</a:t>
            </a:r>
          </a:p>
        </p:txBody>
      </p:sp>
      <p:sp>
        <p:nvSpPr>
          <p:cNvPr id="85" name="TextBox 84"/>
          <p:cNvSpPr txBox="1"/>
          <p:nvPr/>
        </p:nvSpPr>
        <p:spPr>
          <a:xfrm>
            <a:off x="1189" y="2587168"/>
            <a:ext cx="1020344"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(Jane)</a:t>
            </a:r>
          </a:p>
        </p:txBody>
      </p:sp>
      <p:sp>
        <p:nvSpPr>
          <p:cNvPr id="86" name="TextBox 85"/>
          <p:cNvSpPr txBox="1"/>
          <p:nvPr/>
        </p:nvSpPr>
        <p:spPr>
          <a:xfrm>
            <a:off x="10945558" y="3906408"/>
            <a:ext cx="1262205"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(Beijing)</a:t>
            </a:r>
          </a:p>
        </p:txBody>
      </p:sp>
      <p:sp>
        <p:nvSpPr>
          <p:cNvPr id="87" name="TextBox 86"/>
          <p:cNvSpPr txBox="1"/>
          <p:nvPr/>
        </p:nvSpPr>
        <p:spPr>
          <a:xfrm>
            <a:off x="10924236" y="3056068"/>
            <a:ext cx="1287853"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(Prague)</a:t>
            </a:r>
          </a:p>
        </p:txBody>
      </p:sp>
    </p:spTree>
    <p:extLst>
      <p:ext uri="{BB962C8B-B14F-4D97-AF65-F5344CB8AC3E}">
        <p14:creationId xmlns:p14="http://schemas.microsoft.com/office/powerpoint/2010/main" val="40619601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3"/>
                                        </p:tgtEl>
                                      </p:cBhvr>
                                    </p:animEffect>
                                    <p:set>
                                      <p:cBhvr>
                                        <p:cTn id="10" dur="1" fill="hold">
                                          <p:stCondLst>
                                            <p:cond delay="499"/>
                                          </p:stCondLst>
                                        </p:cTn>
                                        <p:tgtEl>
                                          <p:spTgt spid="5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800"/>
                                        <p:tgtEl>
                                          <p:spTgt spid="73"/>
                                        </p:tgtEl>
                                      </p:cBhvr>
                                    </p:animEffect>
                                    <p:set>
                                      <p:cBhvr>
                                        <p:cTn id="15" dur="1" fill="hold">
                                          <p:stCondLst>
                                            <p:cond delay="799"/>
                                          </p:stCondLst>
                                        </p:cTn>
                                        <p:tgtEl>
                                          <p:spTgt spid="73"/>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800"/>
                                        <p:tgtEl>
                                          <p:spTgt spid="58"/>
                                        </p:tgtEl>
                                      </p:cBhvr>
                                    </p:animEffect>
                                    <p:set>
                                      <p:cBhvr>
                                        <p:cTn id="18" dur="1" fill="hold">
                                          <p:stCondLst>
                                            <p:cond delay="799"/>
                                          </p:stCondLst>
                                        </p:cTn>
                                        <p:tgtEl>
                                          <p:spTgt spid="58"/>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800"/>
                                        <p:tgtEl>
                                          <p:spTgt spid="77"/>
                                        </p:tgtEl>
                                      </p:cBhvr>
                                    </p:animEffect>
                                    <p:set>
                                      <p:cBhvr>
                                        <p:cTn id="21" dur="1" fill="hold">
                                          <p:stCondLst>
                                            <p:cond delay="799"/>
                                          </p:stCondLst>
                                        </p:cTn>
                                        <p:tgtEl>
                                          <p:spTgt spid="77"/>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800"/>
                                        <p:tgtEl>
                                          <p:spTgt spid="76"/>
                                        </p:tgtEl>
                                      </p:cBhvr>
                                    </p:animEffect>
                                    <p:set>
                                      <p:cBhvr>
                                        <p:cTn id="24" dur="1" fill="hold">
                                          <p:stCondLst>
                                            <p:cond delay="799"/>
                                          </p:stCondLst>
                                        </p:cTn>
                                        <p:tgtEl>
                                          <p:spTgt spid="76"/>
                                        </p:tgtEl>
                                        <p:attrNameLst>
                                          <p:attrName>style.visibility</p:attrName>
                                        </p:attrNameLst>
                                      </p:cBhvr>
                                      <p:to>
                                        <p:strVal val="hidden"/>
                                      </p:to>
                                    </p:set>
                                  </p:childTnLst>
                                </p:cTn>
                              </p:par>
                              <p:par>
                                <p:cTn id="25" presetID="10" presetClass="exit" presetSubtype="0" fill="hold" nodeType="withEffect">
                                  <p:stCondLst>
                                    <p:cond delay="100"/>
                                  </p:stCondLst>
                                  <p:childTnLst>
                                    <p:animEffect transition="out" filter="fade">
                                      <p:cBhvr>
                                        <p:cTn id="26" dur="800"/>
                                        <p:tgtEl>
                                          <p:spTgt spid="78"/>
                                        </p:tgtEl>
                                      </p:cBhvr>
                                    </p:animEffect>
                                    <p:set>
                                      <p:cBhvr>
                                        <p:cTn id="27" dur="1" fill="hold">
                                          <p:stCondLst>
                                            <p:cond delay="799"/>
                                          </p:stCondLst>
                                        </p:cTn>
                                        <p:tgtEl>
                                          <p:spTgt spid="78"/>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1000"/>
                                        <p:tgtEl>
                                          <p:spTgt spid="82"/>
                                        </p:tgtEl>
                                      </p:cBhvr>
                                    </p:animEffect>
                                    <p:set>
                                      <p:cBhvr>
                                        <p:cTn id="30" dur="1" fill="hold">
                                          <p:stCondLst>
                                            <p:cond delay="999"/>
                                          </p:stCondLst>
                                        </p:cTn>
                                        <p:tgtEl>
                                          <p:spTgt spid="82"/>
                                        </p:tgtEl>
                                        <p:attrNameLst>
                                          <p:attrName>style.visibility</p:attrName>
                                        </p:attrNameLst>
                                      </p:cBhvr>
                                      <p:to>
                                        <p:strVal val="hidden"/>
                                      </p:to>
                                    </p:se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fade">
                                      <p:cBhvr>
                                        <p:cTn id="34" dur="1500"/>
                                        <p:tgtEl>
                                          <p:spTgt spid="64"/>
                                        </p:tgtEl>
                                      </p:cBhvr>
                                    </p:animEffect>
                                  </p:childTnLst>
                                </p:cTn>
                              </p:par>
                              <p:par>
                                <p:cTn id="35" presetID="10" presetClass="entr" presetSubtype="0" fill="hold" nodeType="with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fade">
                                      <p:cBhvr>
                                        <p:cTn id="37" dur="1500"/>
                                        <p:tgtEl>
                                          <p:spTgt spid="81"/>
                                        </p:tgtEl>
                                      </p:cBhvr>
                                    </p:animEffect>
                                  </p:childTnLst>
                                </p:cTn>
                              </p:par>
                            </p:childTnLst>
                          </p:cTn>
                        </p:par>
                        <p:par>
                          <p:cTn id="38" fill="hold">
                            <p:stCondLst>
                              <p:cond delay="2500"/>
                            </p:stCondLst>
                            <p:childTnLst>
                              <p:par>
                                <p:cTn id="39" presetID="1"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5" grpId="0"/>
      <p:bldP spid="86" grpId="0"/>
      <p:bldP spid="8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Limitations on Tables in SQL 2014</a:t>
            </a:r>
            <a:endParaRPr lang="en-US" dirty="0"/>
          </a:p>
        </p:txBody>
      </p:sp>
      <p:sp>
        <p:nvSpPr>
          <p:cNvPr id="6" name="Text Placeholder 5"/>
          <p:cNvSpPr>
            <a:spLocks noGrp="1"/>
          </p:cNvSpPr>
          <p:nvPr>
            <p:ph type="body" sz="quarter" idx="10"/>
          </p:nvPr>
        </p:nvSpPr>
        <p:spPr>
          <a:xfrm>
            <a:off x="274638" y="1212850"/>
            <a:ext cx="11887200" cy="4801314"/>
          </a:xfrm>
        </p:spPr>
        <p:txBody>
          <a:bodyPr/>
          <a:lstStyle/>
          <a:p>
            <a:r>
              <a:rPr lang="en-US" dirty="0"/>
              <a:t>Optimized for high-throughput OLTP</a:t>
            </a:r>
          </a:p>
          <a:p>
            <a:pPr lvl="1"/>
            <a:r>
              <a:rPr lang="en-US" dirty="0"/>
              <a:t>No DML triggers</a:t>
            </a:r>
          </a:p>
          <a:p>
            <a:pPr lvl="1"/>
            <a:r>
              <a:rPr lang="en-US" dirty="0"/>
              <a:t>No XML and no CLR data types</a:t>
            </a:r>
          </a:p>
          <a:p>
            <a:r>
              <a:rPr lang="en-US" dirty="0"/>
              <a:t>Optimized for in-memory</a:t>
            </a:r>
          </a:p>
          <a:p>
            <a:pPr lvl="1"/>
            <a:r>
              <a:rPr lang="en-US" dirty="0"/>
              <a:t>Rows are at most 8060 bytes – no off row data</a:t>
            </a:r>
          </a:p>
          <a:p>
            <a:pPr lvl="1"/>
            <a:r>
              <a:rPr lang="en-US" dirty="0"/>
              <a:t>No Large Object (LOB) types like </a:t>
            </a:r>
            <a:r>
              <a:rPr lang="en-US" dirty="0" err="1"/>
              <a:t>varchar</a:t>
            </a:r>
            <a:r>
              <a:rPr lang="en-US" dirty="0"/>
              <a:t>(max)</a:t>
            </a:r>
          </a:p>
          <a:p>
            <a:r>
              <a:rPr lang="en-US" dirty="0"/>
              <a:t>Scoping limitations</a:t>
            </a:r>
          </a:p>
          <a:p>
            <a:pPr lvl="1"/>
            <a:r>
              <a:rPr lang="en-US" dirty="0"/>
              <a:t>No FOREIGN KEY and no CHECK constraints</a:t>
            </a:r>
          </a:p>
          <a:p>
            <a:pPr lvl="1"/>
            <a:r>
              <a:rPr lang="en-US" dirty="0"/>
              <a:t>No IDENTITY</a:t>
            </a:r>
          </a:p>
          <a:p>
            <a:pPr lvl="1"/>
            <a:r>
              <a:rPr lang="en-US" dirty="0"/>
              <a:t>No schema changes (ALTER TABLE) – need to drop/recreate table</a:t>
            </a:r>
          </a:p>
          <a:p>
            <a:pPr lvl="1"/>
            <a:r>
              <a:rPr lang="en-US" dirty="0"/>
              <a:t>No add/remove index – need to drop/recreate table</a:t>
            </a:r>
          </a:p>
        </p:txBody>
      </p:sp>
    </p:spTree>
    <p:extLst>
      <p:ext uri="{BB962C8B-B14F-4D97-AF65-F5344CB8AC3E}">
        <p14:creationId xmlns:p14="http://schemas.microsoft.com/office/powerpoint/2010/main" val="407021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Accessing memory optimized tables</a:t>
            </a:r>
          </a:p>
        </p:txBody>
      </p:sp>
    </p:spTree>
    <p:extLst>
      <p:ext uri="{BB962C8B-B14F-4D97-AF65-F5344CB8AC3E}">
        <p14:creationId xmlns:p14="http://schemas.microsoft.com/office/powerpoint/2010/main" val="1854484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Procedure DDL</a:t>
            </a:r>
            <a:endParaRPr lang="en-US" dirty="0"/>
          </a:p>
        </p:txBody>
      </p:sp>
      <p:sp>
        <p:nvSpPr>
          <p:cNvPr id="3" name="Text Placeholder 2"/>
          <p:cNvSpPr>
            <a:spLocks noGrp="1"/>
          </p:cNvSpPr>
          <p:nvPr>
            <p:ph type="body" sz="quarter" idx="10"/>
          </p:nvPr>
        </p:nvSpPr>
        <p:spPr>
          <a:xfrm>
            <a:off x="275482" y="1221480"/>
            <a:ext cx="11885513" cy="5274008"/>
          </a:xfrm>
        </p:spPr>
        <p:txBody>
          <a:bodyPr/>
          <a:lstStyle/>
          <a:p>
            <a:r>
              <a:rPr lang="en-US" sz="2176" dirty="0">
                <a:solidFill>
                  <a:srgbClr val="0000FF"/>
                </a:solidFill>
              </a:rPr>
              <a:t>CREATE</a:t>
            </a:r>
            <a:r>
              <a:rPr lang="en-US" sz="2176" dirty="0">
                <a:solidFill>
                  <a:prstClr val="black"/>
                </a:solidFill>
              </a:rPr>
              <a:t> </a:t>
            </a:r>
            <a:r>
              <a:rPr lang="en-US" sz="2176" dirty="0">
                <a:solidFill>
                  <a:srgbClr val="0000FF"/>
                </a:solidFill>
              </a:rPr>
              <a:t>PROCEDURE</a:t>
            </a:r>
            <a:r>
              <a:rPr lang="en-US" sz="2176" dirty="0">
                <a:solidFill>
                  <a:prstClr val="black"/>
                </a:solidFill>
              </a:rPr>
              <a:t> </a:t>
            </a:r>
            <a:r>
              <a:rPr lang="en-US" sz="2176" dirty="0">
                <a:solidFill>
                  <a:srgbClr val="008080"/>
                </a:solidFill>
              </a:rPr>
              <a:t>[</a:t>
            </a:r>
            <a:r>
              <a:rPr lang="en-US" sz="2176" dirty="0" err="1">
                <a:solidFill>
                  <a:srgbClr val="008080"/>
                </a:solidFill>
              </a:rPr>
              <a:t>dbo</a:t>
            </a:r>
            <a:r>
              <a:rPr lang="en-US" sz="2176" dirty="0">
                <a:solidFill>
                  <a:srgbClr val="008080"/>
                </a:solidFill>
              </a:rPr>
              <a:t>]</a:t>
            </a:r>
            <a:r>
              <a:rPr lang="en-US" sz="2176" dirty="0">
                <a:solidFill>
                  <a:srgbClr val="808080"/>
                </a:solidFill>
              </a:rPr>
              <a:t>.</a:t>
            </a:r>
            <a:r>
              <a:rPr lang="en-US" sz="2176" dirty="0">
                <a:solidFill>
                  <a:srgbClr val="008080"/>
                </a:solidFill>
              </a:rPr>
              <a:t>[</a:t>
            </a:r>
            <a:r>
              <a:rPr lang="en-US" sz="2176" dirty="0" err="1">
                <a:solidFill>
                  <a:srgbClr val="008080"/>
                </a:solidFill>
              </a:rPr>
              <a:t>InsertOrder</a:t>
            </a:r>
            <a:r>
              <a:rPr lang="en-US" sz="2176" dirty="0">
                <a:solidFill>
                  <a:srgbClr val="008080"/>
                </a:solidFill>
              </a:rPr>
              <a:t>]</a:t>
            </a:r>
            <a:r>
              <a:rPr lang="en-US" sz="2176" dirty="0">
                <a:solidFill>
                  <a:prstClr val="black"/>
                </a:solidFill>
              </a:rPr>
              <a:t> </a:t>
            </a:r>
            <a:r>
              <a:rPr lang="en-US" sz="2176" dirty="0">
                <a:solidFill>
                  <a:srgbClr val="008080"/>
                </a:solidFill>
              </a:rPr>
              <a:t>@id</a:t>
            </a:r>
            <a:r>
              <a:rPr lang="en-US" sz="2176" dirty="0">
                <a:solidFill>
                  <a:prstClr val="black"/>
                </a:solidFill>
              </a:rPr>
              <a:t> </a:t>
            </a:r>
            <a:r>
              <a:rPr lang="en-US" sz="2176" dirty="0">
                <a:solidFill>
                  <a:srgbClr val="0000FF"/>
                </a:solidFill>
              </a:rPr>
              <a:t>INT</a:t>
            </a:r>
            <a:r>
              <a:rPr lang="en-US" sz="2176" dirty="0">
                <a:solidFill>
                  <a:srgbClr val="808080"/>
                </a:solidFill>
              </a:rPr>
              <a:t>,</a:t>
            </a:r>
            <a:r>
              <a:rPr lang="en-US" sz="2176" dirty="0">
                <a:solidFill>
                  <a:prstClr val="black"/>
                </a:solidFill>
              </a:rPr>
              <a:t> </a:t>
            </a:r>
            <a:r>
              <a:rPr lang="en-US" sz="2176" dirty="0">
                <a:solidFill>
                  <a:srgbClr val="008080"/>
                </a:solidFill>
              </a:rPr>
              <a:t>@date</a:t>
            </a:r>
            <a:r>
              <a:rPr lang="en-US" sz="2176" dirty="0">
                <a:solidFill>
                  <a:prstClr val="black"/>
                </a:solidFill>
              </a:rPr>
              <a:t> </a:t>
            </a:r>
            <a:r>
              <a:rPr lang="en-US" sz="2176" dirty="0" smtClean="0">
                <a:solidFill>
                  <a:srgbClr val="0000FF"/>
                </a:solidFill>
              </a:rPr>
              <a:t>DATETIME</a:t>
            </a:r>
          </a:p>
          <a:p>
            <a:r>
              <a:rPr lang="en-US" sz="2176" dirty="0" smtClean="0">
                <a:solidFill>
                  <a:prstClr val="black"/>
                </a:solidFill>
              </a:rPr>
              <a:t>  </a:t>
            </a:r>
            <a:r>
              <a:rPr lang="en-US" sz="2176" dirty="0">
                <a:solidFill>
                  <a:srgbClr val="0000FF"/>
                </a:solidFill>
              </a:rPr>
              <a:t>WITH</a:t>
            </a:r>
            <a:r>
              <a:rPr lang="en-US" sz="2176" dirty="0">
                <a:solidFill>
                  <a:prstClr val="black"/>
                </a:solidFill>
              </a:rPr>
              <a:t> </a:t>
            </a:r>
          </a:p>
          <a:p>
            <a:r>
              <a:rPr lang="en-US" sz="2176" dirty="0">
                <a:solidFill>
                  <a:prstClr val="black"/>
                </a:solidFill>
              </a:rPr>
              <a:t>    </a:t>
            </a:r>
            <a:r>
              <a:rPr lang="en-US" sz="2176" dirty="0">
                <a:solidFill>
                  <a:srgbClr val="0000FF"/>
                </a:solidFill>
              </a:rPr>
              <a:t>NATIVE_COMPILATION</a:t>
            </a:r>
            <a:r>
              <a:rPr lang="en-US" sz="2176" dirty="0">
                <a:solidFill>
                  <a:srgbClr val="808080"/>
                </a:solidFill>
              </a:rPr>
              <a:t>,</a:t>
            </a:r>
            <a:r>
              <a:rPr lang="en-US" sz="2176" dirty="0">
                <a:solidFill>
                  <a:prstClr val="black"/>
                </a:solidFill>
              </a:rPr>
              <a:t> </a:t>
            </a:r>
          </a:p>
          <a:p>
            <a:r>
              <a:rPr lang="en-US" sz="2176" dirty="0">
                <a:solidFill>
                  <a:prstClr val="black"/>
                </a:solidFill>
              </a:rPr>
              <a:t>    </a:t>
            </a:r>
            <a:r>
              <a:rPr lang="en-US" sz="2176" dirty="0">
                <a:solidFill>
                  <a:srgbClr val="0000FF"/>
                </a:solidFill>
              </a:rPr>
              <a:t>SCHEMABINDING</a:t>
            </a:r>
            <a:r>
              <a:rPr lang="en-US" sz="2176" dirty="0">
                <a:solidFill>
                  <a:srgbClr val="808080"/>
                </a:solidFill>
              </a:rPr>
              <a:t>,</a:t>
            </a:r>
            <a:r>
              <a:rPr lang="en-US" sz="2176" dirty="0">
                <a:solidFill>
                  <a:prstClr val="black"/>
                </a:solidFill>
              </a:rPr>
              <a:t> </a:t>
            </a:r>
          </a:p>
          <a:p>
            <a:r>
              <a:rPr lang="en-US" sz="2176" dirty="0">
                <a:solidFill>
                  <a:prstClr val="black"/>
                </a:solidFill>
              </a:rPr>
              <a:t>    </a:t>
            </a:r>
            <a:r>
              <a:rPr lang="en-US" sz="2176" dirty="0">
                <a:solidFill>
                  <a:srgbClr val="0000FF"/>
                </a:solidFill>
              </a:rPr>
              <a:t>EXECUTE</a:t>
            </a:r>
            <a:r>
              <a:rPr lang="en-US" sz="2176" dirty="0">
                <a:solidFill>
                  <a:prstClr val="black"/>
                </a:solidFill>
              </a:rPr>
              <a:t> </a:t>
            </a:r>
            <a:r>
              <a:rPr lang="en-US" sz="2176" dirty="0">
                <a:solidFill>
                  <a:srgbClr val="0000FF"/>
                </a:solidFill>
              </a:rPr>
              <a:t>AS</a:t>
            </a:r>
            <a:r>
              <a:rPr lang="en-US" sz="2176" dirty="0">
                <a:solidFill>
                  <a:prstClr val="black"/>
                </a:solidFill>
              </a:rPr>
              <a:t> </a:t>
            </a:r>
            <a:r>
              <a:rPr lang="en-US" sz="2176" dirty="0">
                <a:solidFill>
                  <a:srgbClr val="0000FF"/>
                </a:solidFill>
              </a:rPr>
              <a:t>OWNER</a:t>
            </a:r>
            <a:endParaRPr lang="en-US" sz="2176" dirty="0">
              <a:solidFill>
                <a:prstClr val="black"/>
              </a:solidFill>
            </a:endParaRPr>
          </a:p>
          <a:p>
            <a:r>
              <a:rPr lang="en-US" sz="2176" dirty="0">
                <a:solidFill>
                  <a:srgbClr val="0000FF"/>
                </a:solidFill>
              </a:rPr>
              <a:t>AS</a:t>
            </a:r>
            <a:r>
              <a:rPr lang="en-US" sz="2176" dirty="0">
                <a:solidFill>
                  <a:prstClr val="black"/>
                </a:solidFill>
              </a:rPr>
              <a:t> </a:t>
            </a:r>
          </a:p>
          <a:p>
            <a:r>
              <a:rPr lang="en-US" sz="2176" dirty="0">
                <a:solidFill>
                  <a:srgbClr val="0000FF"/>
                </a:solidFill>
              </a:rPr>
              <a:t>BEGIN</a:t>
            </a:r>
            <a:r>
              <a:rPr lang="en-US" sz="2176" dirty="0">
                <a:solidFill>
                  <a:prstClr val="black"/>
                </a:solidFill>
              </a:rPr>
              <a:t> </a:t>
            </a:r>
            <a:r>
              <a:rPr lang="en-US" sz="2176" dirty="0">
                <a:solidFill>
                  <a:srgbClr val="0000FF"/>
                </a:solidFill>
              </a:rPr>
              <a:t>ATOMIC</a:t>
            </a:r>
            <a:r>
              <a:rPr lang="en-US" sz="2176" dirty="0">
                <a:solidFill>
                  <a:prstClr val="black"/>
                </a:solidFill>
              </a:rPr>
              <a:t> </a:t>
            </a:r>
          </a:p>
          <a:p>
            <a:r>
              <a:rPr lang="en-US" sz="2176" dirty="0">
                <a:solidFill>
                  <a:prstClr val="black"/>
                </a:solidFill>
              </a:rPr>
              <a:t>  </a:t>
            </a:r>
            <a:r>
              <a:rPr lang="en-US" sz="2176" dirty="0">
                <a:solidFill>
                  <a:srgbClr val="0000FF"/>
                </a:solidFill>
              </a:rPr>
              <a:t>WITH</a:t>
            </a:r>
            <a:r>
              <a:rPr lang="en-US" sz="2176" dirty="0">
                <a:solidFill>
                  <a:prstClr val="black"/>
                </a:solidFill>
              </a:rPr>
              <a:t> </a:t>
            </a:r>
          </a:p>
          <a:p>
            <a:r>
              <a:rPr lang="en-US" sz="2176" dirty="0">
                <a:solidFill>
                  <a:srgbClr val="808080"/>
                </a:solidFill>
              </a:rPr>
              <a:t>(</a:t>
            </a:r>
            <a:r>
              <a:rPr lang="en-US" sz="2176" dirty="0">
                <a:solidFill>
                  <a:srgbClr val="0000FF"/>
                </a:solidFill>
              </a:rPr>
              <a:t>TRANSACTION</a:t>
            </a:r>
            <a:r>
              <a:rPr lang="en-US" sz="2176" dirty="0">
                <a:solidFill>
                  <a:prstClr val="black"/>
                </a:solidFill>
              </a:rPr>
              <a:t> </a:t>
            </a:r>
          </a:p>
          <a:p>
            <a:r>
              <a:rPr lang="en-US" sz="2176" dirty="0">
                <a:solidFill>
                  <a:prstClr val="black"/>
                </a:solidFill>
              </a:rPr>
              <a:t>   </a:t>
            </a:r>
            <a:r>
              <a:rPr lang="en-US" sz="2176" dirty="0">
                <a:solidFill>
                  <a:srgbClr val="0000FF"/>
                </a:solidFill>
              </a:rPr>
              <a:t>ISOLATION</a:t>
            </a:r>
            <a:r>
              <a:rPr lang="en-US" sz="2176" dirty="0">
                <a:solidFill>
                  <a:prstClr val="black"/>
                </a:solidFill>
              </a:rPr>
              <a:t> </a:t>
            </a:r>
            <a:r>
              <a:rPr lang="en-US" sz="2176" dirty="0">
                <a:solidFill>
                  <a:srgbClr val="0000FF"/>
                </a:solidFill>
              </a:rPr>
              <a:t>LEVEL</a:t>
            </a:r>
            <a:r>
              <a:rPr lang="en-US" sz="2176" dirty="0">
                <a:solidFill>
                  <a:prstClr val="black"/>
                </a:solidFill>
              </a:rPr>
              <a:t> </a:t>
            </a:r>
            <a:r>
              <a:rPr lang="en-US" sz="2176" dirty="0">
                <a:solidFill>
                  <a:srgbClr val="808080"/>
                </a:solidFill>
              </a:rPr>
              <a:t>=</a:t>
            </a:r>
            <a:r>
              <a:rPr lang="en-US" sz="2176" dirty="0">
                <a:solidFill>
                  <a:prstClr val="black"/>
                </a:solidFill>
              </a:rPr>
              <a:t> </a:t>
            </a:r>
            <a:r>
              <a:rPr lang="en-US" sz="2176" dirty="0">
                <a:solidFill>
                  <a:srgbClr val="0000FF"/>
                </a:solidFill>
              </a:rPr>
              <a:t>SNAPSHOT</a:t>
            </a:r>
            <a:r>
              <a:rPr lang="en-US" sz="2176" dirty="0">
                <a:solidFill>
                  <a:srgbClr val="808080"/>
                </a:solidFill>
              </a:rPr>
              <a:t>,</a:t>
            </a:r>
            <a:endParaRPr lang="en-US" sz="2176" dirty="0">
              <a:solidFill>
                <a:prstClr val="black"/>
              </a:solidFill>
            </a:endParaRPr>
          </a:p>
          <a:p>
            <a:r>
              <a:rPr lang="en-US" sz="2176" dirty="0">
                <a:solidFill>
                  <a:srgbClr val="0000FF"/>
                </a:solidFill>
              </a:rPr>
              <a:t> LANGUAGE</a:t>
            </a:r>
            <a:r>
              <a:rPr lang="en-US" sz="2176" dirty="0">
                <a:solidFill>
                  <a:prstClr val="black"/>
                </a:solidFill>
              </a:rPr>
              <a:t> </a:t>
            </a:r>
            <a:r>
              <a:rPr lang="en-US" sz="2176" dirty="0">
                <a:solidFill>
                  <a:srgbClr val="808080"/>
                </a:solidFill>
              </a:rPr>
              <a:t>=</a:t>
            </a:r>
            <a:r>
              <a:rPr lang="en-US" sz="2176" dirty="0">
                <a:solidFill>
                  <a:prstClr val="black"/>
                </a:solidFill>
              </a:rPr>
              <a:t> </a:t>
            </a:r>
            <a:r>
              <a:rPr lang="en-US" sz="2176" dirty="0">
                <a:solidFill>
                  <a:srgbClr val="FF0000"/>
                </a:solidFill>
              </a:rPr>
              <a:t>'</a:t>
            </a:r>
            <a:r>
              <a:rPr lang="en-US" sz="2176" dirty="0" err="1" smtClean="0">
                <a:solidFill>
                  <a:srgbClr val="FF0000"/>
                </a:solidFill>
              </a:rPr>
              <a:t>us_english</a:t>
            </a:r>
            <a:r>
              <a:rPr lang="en-US" sz="2176" dirty="0">
                <a:solidFill>
                  <a:srgbClr val="FF0000"/>
                </a:solidFill>
              </a:rPr>
              <a:t>'</a:t>
            </a:r>
            <a:r>
              <a:rPr lang="en-US" sz="2176" dirty="0">
                <a:solidFill>
                  <a:srgbClr val="808080"/>
                </a:solidFill>
              </a:rPr>
              <a:t>)</a:t>
            </a:r>
            <a:endParaRPr lang="en-US" sz="2176" dirty="0">
              <a:solidFill>
                <a:prstClr val="black"/>
              </a:solidFill>
            </a:endParaRPr>
          </a:p>
          <a:p>
            <a:endParaRPr lang="en-US" sz="2176" dirty="0">
              <a:solidFill>
                <a:prstClr val="black"/>
              </a:solidFill>
            </a:endParaRPr>
          </a:p>
          <a:p>
            <a:r>
              <a:rPr lang="en-US" sz="2176" dirty="0">
                <a:solidFill>
                  <a:prstClr val="black"/>
                </a:solidFill>
              </a:rPr>
              <a:t>  </a:t>
            </a:r>
            <a:r>
              <a:rPr lang="en-US" sz="2176" dirty="0">
                <a:solidFill>
                  <a:srgbClr val="008000"/>
                </a:solidFill>
              </a:rPr>
              <a:t>-- insert T-SQL here</a:t>
            </a:r>
            <a:endParaRPr lang="en-US" sz="2176" dirty="0">
              <a:solidFill>
                <a:prstClr val="black"/>
              </a:solidFill>
            </a:endParaRPr>
          </a:p>
          <a:p>
            <a:r>
              <a:rPr lang="en-US" sz="2176" dirty="0">
                <a:solidFill>
                  <a:srgbClr val="0000FF"/>
                </a:solidFill>
              </a:rPr>
              <a:t>END</a:t>
            </a:r>
          </a:p>
        </p:txBody>
      </p:sp>
      <p:sp>
        <p:nvSpPr>
          <p:cNvPr id="14" name="Rectangular Callout 13"/>
          <p:cNvSpPr/>
          <p:nvPr/>
        </p:nvSpPr>
        <p:spPr>
          <a:xfrm>
            <a:off x="9016585" y="1836464"/>
            <a:ext cx="3157844" cy="680327"/>
          </a:xfrm>
          <a:prstGeom prst="wedgeRectCallout">
            <a:avLst>
              <a:gd name="adj1" fmla="val -204354"/>
              <a:gd name="adj2" fmla="val 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76" dirty="0">
                <a:solidFill>
                  <a:schemeClr val="bg2"/>
                </a:solidFill>
              </a:rPr>
              <a:t>This </a:t>
            </a:r>
            <a:r>
              <a:rPr lang="en-US" sz="2176" dirty="0" err="1">
                <a:solidFill>
                  <a:schemeClr val="bg2"/>
                </a:solidFill>
              </a:rPr>
              <a:t>proc</a:t>
            </a:r>
            <a:r>
              <a:rPr lang="en-US" sz="2176" dirty="0">
                <a:solidFill>
                  <a:schemeClr val="bg2"/>
                </a:solidFill>
              </a:rPr>
              <a:t> is natively compiled</a:t>
            </a:r>
          </a:p>
        </p:txBody>
      </p:sp>
      <p:sp>
        <p:nvSpPr>
          <p:cNvPr id="16" name="Rectangular Callout 15"/>
          <p:cNvSpPr/>
          <p:nvPr/>
        </p:nvSpPr>
        <p:spPr>
          <a:xfrm>
            <a:off x="9016585" y="2631764"/>
            <a:ext cx="3157844" cy="668136"/>
          </a:xfrm>
          <a:prstGeom prst="wedgeRectCallout">
            <a:avLst>
              <a:gd name="adj1" fmla="val -229722"/>
              <a:gd name="adj2" fmla="val -495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76" dirty="0">
                <a:solidFill>
                  <a:schemeClr val="bg2"/>
                </a:solidFill>
              </a:rPr>
              <a:t>Native </a:t>
            </a:r>
            <a:r>
              <a:rPr lang="en-US" sz="2176" dirty="0" err="1">
                <a:solidFill>
                  <a:schemeClr val="bg2"/>
                </a:solidFill>
              </a:rPr>
              <a:t>procs</a:t>
            </a:r>
            <a:r>
              <a:rPr lang="en-US" sz="2176" dirty="0">
                <a:solidFill>
                  <a:schemeClr val="bg2"/>
                </a:solidFill>
              </a:rPr>
              <a:t> must be schema-bound</a:t>
            </a:r>
          </a:p>
        </p:txBody>
      </p:sp>
      <p:sp>
        <p:nvSpPr>
          <p:cNvPr id="17" name="Rectangular Callout 16"/>
          <p:cNvSpPr/>
          <p:nvPr/>
        </p:nvSpPr>
        <p:spPr>
          <a:xfrm>
            <a:off x="9015401" y="4238584"/>
            <a:ext cx="3145593" cy="1805251"/>
          </a:xfrm>
          <a:prstGeom prst="wedgeRectCallout">
            <a:avLst>
              <a:gd name="adj1" fmla="val -253752"/>
              <a:gd name="adj2" fmla="val -707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76" dirty="0">
                <a:solidFill>
                  <a:schemeClr val="bg2"/>
                </a:solidFill>
              </a:rPr>
              <a:t>Atomic blocks </a:t>
            </a:r>
          </a:p>
          <a:p>
            <a:pPr marL="388591" indent="-388591">
              <a:buFont typeface="Arial" panose="020B0604020202020204" pitchFamily="34" charset="0"/>
              <a:buChar char="•"/>
            </a:pPr>
            <a:r>
              <a:rPr lang="en-US" sz="2176" dirty="0">
                <a:solidFill>
                  <a:schemeClr val="bg2"/>
                </a:solidFill>
              </a:rPr>
              <a:t>Create a transaction if there is none</a:t>
            </a:r>
          </a:p>
          <a:p>
            <a:pPr marL="388591" indent="-388591">
              <a:buFont typeface="Arial" panose="020B0604020202020204" pitchFamily="34" charset="0"/>
              <a:buChar char="•"/>
            </a:pPr>
            <a:r>
              <a:rPr lang="en-US" sz="2176" dirty="0">
                <a:solidFill>
                  <a:schemeClr val="bg2"/>
                </a:solidFill>
              </a:rPr>
              <a:t>Otherwise, create a </a:t>
            </a:r>
            <a:r>
              <a:rPr lang="en-US" sz="2176" dirty="0" err="1">
                <a:solidFill>
                  <a:schemeClr val="bg2"/>
                </a:solidFill>
              </a:rPr>
              <a:t>savepoint</a:t>
            </a:r>
            <a:endParaRPr lang="en-US" sz="2176" dirty="0">
              <a:solidFill>
                <a:schemeClr val="bg2"/>
              </a:solidFill>
            </a:endParaRPr>
          </a:p>
        </p:txBody>
      </p:sp>
      <p:sp>
        <p:nvSpPr>
          <p:cNvPr id="7" name="Rectangular Callout 6"/>
          <p:cNvSpPr/>
          <p:nvPr/>
        </p:nvSpPr>
        <p:spPr>
          <a:xfrm>
            <a:off x="9015401" y="3414871"/>
            <a:ext cx="3145593" cy="708740"/>
          </a:xfrm>
          <a:prstGeom prst="wedgeRectCallout">
            <a:avLst>
              <a:gd name="adj1" fmla="val -221111"/>
              <a:gd name="adj2" fmla="val -10157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76" dirty="0">
                <a:solidFill>
                  <a:schemeClr val="bg2"/>
                </a:solidFill>
              </a:rPr>
              <a:t>Execution context is required</a:t>
            </a:r>
          </a:p>
        </p:txBody>
      </p:sp>
      <p:sp>
        <p:nvSpPr>
          <p:cNvPr id="4" name="Rectangle 3"/>
          <p:cNvSpPr/>
          <p:nvPr/>
        </p:nvSpPr>
        <p:spPr bwMode="auto">
          <a:xfrm>
            <a:off x="746475" y="1944795"/>
            <a:ext cx="3199911" cy="504721"/>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9" name="Rectangle 8"/>
          <p:cNvSpPr/>
          <p:nvPr/>
        </p:nvSpPr>
        <p:spPr bwMode="auto">
          <a:xfrm>
            <a:off x="879441" y="2324878"/>
            <a:ext cx="2333744" cy="504721"/>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0" name="Rectangle 9"/>
          <p:cNvSpPr/>
          <p:nvPr/>
        </p:nvSpPr>
        <p:spPr bwMode="auto">
          <a:xfrm>
            <a:off x="902499" y="2672073"/>
            <a:ext cx="2670192" cy="504721"/>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1" name="Rectangle 10"/>
          <p:cNvSpPr/>
          <p:nvPr/>
        </p:nvSpPr>
        <p:spPr bwMode="auto">
          <a:xfrm>
            <a:off x="354237" y="3439179"/>
            <a:ext cx="1992192" cy="504721"/>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2" name="Rectangular Callout 11"/>
          <p:cNvSpPr/>
          <p:nvPr/>
        </p:nvSpPr>
        <p:spPr>
          <a:xfrm>
            <a:off x="5302581" y="6043835"/>
            <a:ext cx="3424275" cy="844168"/>
          </a:xfrm>
          <a:prstGeom prst="wedgeRectCallout">
            <a:avLst>
              <a:gd name="adj1" fmla="val -53880"/>
              <a:gd name="adj2" fmla="val -10490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76" dirty="0">
                <a:solidFill>
                  <a:schemeClr val="bg2"/>
                </a:solidFill>
              </a:rPr>
              <a:t>Session settings are fixed at create time</a:t>
            </a:r>
          </a:p>
        </p:txBody>
      </p:sp>
      <p:sp>
        <p:nvSpPr>
          <p:cNvPr id="13" name="Rectangle 12"/>
          <p:cNvSpPr/>
          <p:nvPr/>
        </p:nvSpPr>
        <p:spPr bwMode="auto">
          <a:xfrm>
            <a:off x="351592" y="4132553"/>
            <a:ext cx="4662443" cy="1260842"/>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25861477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7" grpId="0" animBg="1"/>
      <p:bldP spid="4" grpId="0" animBg="1"/>
      <p:bldP spid="4" grpId="1" animBg="1"/>
      <p:bldP spid="9" grpId="0" animBg="1"/>
      <p:bldP spid="9" grpId="1" animBg="1"/>
      <p:bldP spid="10" grpId="0" animBg="1"/>
      <p:bldP spid="10" grpId="1" animBg="1"/>
      <p:bldP spid="11" grpId="0" animBg="1"/>
      <p:bldP spid="11" grpId="1"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060" y="295757"/>
            <a:ext cx="11888533" cy="917491"/>
          </a:xfrm>
          <a:prstGeom prst="rect">
            <a:avLst/>
          </a:prstGeom>
        </p:spPr>
        <p:txBody>
          <a:bodyPr/>
          <a:lstStyle/>
          <a:p>
            <a:r>
              <a:rPr lang="en-US" dirty="0" smtClean="0"/>
              <a:t>Procedure Creation</a:t>
            </a:r>
            <a:endParaRPr lang="en-US" dirty="0"/>
          </a:p>
        </p:txBody>
      </p:sp>
      <p:graphicFrame>
        <p:nvGraphicFramePr>
          <p:cNvPr id="5" name="Diagram 4"/>
          <p:cNvGraphicFramePr/>
          <p:nvPr>
            <p:extLst/>
          </p:nvPr>
        </p:nvGraphicFramePr>
        <p:xfrm>
          <a:off x="736438" y="1582871"/>
          <a:ext cx="9626116" cy="467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731210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6054739" y="1485889"/>
            <a:ext cx="5831912" cy="5032171"/>
          </a:xfrm>
          <a:prstGeom prst="rect">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1" name="Title 16"/>
          <p:cNvSpPr txBox="1">
            <a:spLocks/>
          </p:cNvSpPr>
          <p:nvPr/>
        </p:nvSpPr>
        <p:spPr>
          <a:xfrm>
            <a:off x="275481" y="295274"/>
            <a:ext cx="11887878" cy="9175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40"/>
              <a:t>Accessing Memory Optimized Tables</a:t>
            </a:r>
            <a:endParaRPr lang="en-US" sz="5440" dirty="0"/>
          </a:p>
        </p:txBody>
      </p:sp>
      <p:sp>
        <p:nvSpPr>
          <p:cNvPr id="12" name="Text Placeholder 5"/>
          <p:cNvSpPr txBox="1">
            <a:spLocks/>
          </p:cNvSpPr>
          <p:nvPr/>
        </p:nvSpPr>
        <p:spPr>
          <a:xfrm>
            <a:off x="6035386" y="1447761"/>
            <a:ext cx="5942752" cy="336051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dirty="0"/>
              <a:t>Natively Compiled </a:t>
            </a:r>
            <a:r>
              <a:rPr lang="en-US" sz="2800" b="1" dirty="0" err="1"/>
              <a:t>Procs</a:t>
            </a:r>
            <a:endParaRPr lang="en-US" sz="2800" b="1" dirty="0"/>
          </a:p>
          <a:p>
            <a:pPr lvl="1"/>
            <a:r>
              <a:rPr lang="en-US" sz="2448" dirty="0"/>
              <a:t>Access only memory optimized tables</a:t>
            </a:r>
          </a:p>
          <a:p>
            <a:pPr lvl="1"/>
            <a:r>
              <a:rPr lang="en-US" sz="2448" dirty="0"/>
              <a:t>Maximum performance</a:t>
            </a:r>
          </a:p>
          <a:p>
            <a:pPr lvl="1"/>
            <a:r>
              <a:rPr lang="en-US" sz="2448" dirty="0"/>
              <a:t>Limited T-SQL surface area</a:t>
            </a:r>
            <a:endParaRPr lang="en-US" sz="3808" dirty="0"/>
          </a:p>
          <a:p>
            <a:r>
              <a:rPr lang="en-US" sz="2800" dirty="0"/>
              <a:t>When to use</a:t>
            </a:r>
          </a:p>
          <a:p>
            <a:pPr lvl="1"/>
            <a:r>
              <a:rPr lang="en-US" sz="2448" dirty="0"/>
              <a:t>OLTP-style operations</a:t>
            </a:r>
          </a:p>
          <a:p>
            <a:pPr lvl="1"/>
            <a:r>
              <a:rPr lang="en-US" sz="2448" dirty="0"/>
              <a:t>Optimize performance critical business logic</a:t>
            </a:r>
          </a:p>
        </p:txBody>
      </p:sp>
      <p:sp>
        <p:nvSpPr>
          <p:cNvPr id="13" name="Rectangle 12"/>
          <p:cNvSpPr/>
          <p:nvPr/>
        </p:nvSpPr>
        <p:spPr bwMode="auto">
          <a:xfrm>
            <a:off x="275482" y="1482151"/>
            <a:ext cx="5687773" cy="5032171"/>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4" name="Text Placeholder 4"/>
          <p:cNvSpPr txBox="1">
            <a:spLocks/>
          </p:cNvSpPr>
          <p:nvPr/>
        </p:nvSpPr>
        <p:spPr>
          <a:xfrm>
            <a:off x="275483" y="1447759"/>
            <a:ext cx="5485621" cy="372987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dirty="0"/>
              <a:t>Interpreted T-SQL Access</a:t>
            </a:r>
          </a:p>
          <a:p>
            <a:pPr lvl="1"/>
            <a:r>
              <a:rPr lang="en-US" sz="2448" dirty="0"/>
              <a:t>Access both memory- and disk-based tables </a:t>
            </a:r>
          </a:p>
          <a:p>
            <a:pPr lvl="1"/>
            <a:r>
              <a:rPr lang="en-US" sz="2448" dirty="0" smtClean="0"/>
              <a:t>Less </a:t>
            </a:r>
            <a:r>
              <a:rPr lang="en-US" sz="2448" dirty="0" err="1"/>
              <a:t>performant</a:t>
            </a:r>
            <a:endParaRPr lang="en-US" sz="2448" dirty="0"/>
          </a:p>
          <a:p>
            <a:pPr lvl="1"/>
            <a:r>
              <a:rPr lang="en-US" sz="2448" dirty="0" smtClean="0"/>
              <a:t>Virtually </a:t>
            </a:r>
            <a:r>
              <a:rPr lang="en-US" sz="2448" dirty="0"/>
              <a:t>full T-SQL surface</a:t>
            </a:r>
            <a:endParaRPr lang="en-US" sz="3808" dirty="0"/>
          </a:p>
          <a:p>
            <a:r>
              <a:rPr lang="en-US" sz="2800" dirty="0" smtClean="0"/>
              <a:t>When </a:t>
            </a:r>
            <a:r>
              <a:rPr lang="en-US" sz="2800" dirty="0"/>
              <a:t>to use</a:t>
            </a:r>
          </a:p>
          <a:p>
            <a:pPr lvl="1"/>
            <a:r>
              <a:rPr lang="en-US" sz="2448" dirty="0"/>
              <a:t>Ad hoc queries</a:t>
            </a:r>
          </a:p>
          <a:p>
            <a:pPr lvl="1"/>
            <a:r>
              <a:rPr lang="en-US" sz="2448" dirty="0" smtClean="0"/>
              <a:t>Reporting-style </a:t>
            </a:r>
            <a:r>
              <a:rPr lang="en-US" sz="2448" dirty="0"/>
              <a:t>queries</a:t>
            </a:r>
          </a:p>
          <a:p>
            <a:pPr lvl="1"/>
            <a:r>
              <a:rPr lang="en-US" sz="2448" dirty="0"/>
              <a:t>Speeding up app migration</a:t>
            </a:r>
          </a:p>
        </p:txBody>
      </p:sp>
    </p:spTree>
    <p:extLst>
      <p:ext uri="{BB962C8B-B14F-4D97-AF65-F5344CB8AC3E}">
        <p14:creationId xmlns:p14="http://schemas.microsoft.com/office/powerpoint/2010/main" val="853801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r>
              <a:rPr lang="en-US" dirty="0" smtClean="0"/>
              <a:t>Accessing Memory Optimized Tables</a:t>
            </a:r>
            <a:endParaRPr lang="en-US" dirty="0"/>
          </a:p>
        </p:txBody>
      </p:sp>
    </p:spTree>
    <p:extLst>
      <p:ext uri="{BB962C8B-B14F-4D97-AF65-F5344CB8AC3E}">
        <p14:creationId xmlns:p14="http://schemas.microsoft.com/office/powerpoint/2010/main" val="303226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SQL </a:t>
            </a:r>
            <a:r>
              <a:rPr lang="en-US" dirty="0"/>
              <a:t>Server </a:t>
            </a:r>
            <a:r>
              <a:rPr lang="en-US" dirty="0" smtClean="0"/>
              <a:t>In-Memory </a:t>
            </a:r>
            <a:r>
              <a:rPr lang="en-US" dirty="0"/>
              <a:t>OLTP</a:t>
            </a:r>
            <a:r>
              <a:rPr lang="en-US" dirty="0" smtClean="0"/>
              <a:t>: Developer Deep Dive</a:t>
            </a:r>
            <a:endParaRPr lang="en-US" dirty="0"/>
          </a:p>
        </p:txBody>
      </p:sp>
      <p:sp>
        <p:nvSpPr>
          <p:cNvPr id="5" name="Text Placeholder 4"/>
          <p:cNvSpPr>
            <a:spLocks noGrp="1"/>
          </p:cNvSpPr>
          <p:nvPr>
            <p:ph type="body" sz="quarter" idx="12"/>
          </p:nvPr>
        </p:nvSpPr>
        <p:spPr/>
        <p:txBody>
          <a:bodyPr/>
          <a:lstStyle/>
          <a:p>
            <a:r>
              <a:rPr lang="en-US" dirty="0" smtClean="0"/>
              <a:t>Jos de Bruijn </a:t>
            </a:r>
          </a:p>
          <a:p>
            <a:endParaRPr lang="en-US" dirty="0" smtClean="0"/>
          </a:p>
          <a:p>
            <a:r>
              <a:rPr lang="en-US" sz="2800" dirty="0" smtClean="0">
                <a:hlinkClick r:id="rId3"/>
              </a:rPr>
              <a:t>jodebrui@microsoft.com</a:t>
            </a:r>
            <a:endParaRPr lang="en-US" sz="2800" dirty="0" smtClean="0"/>
          </a:p>
          <a:p>
            <a:endParaRPr lang="en-US" sz="2800" dirty="0" smtClean="0"/>
          </a:p>
          <a:p>
            <a:endParaRPr lang="en-US" sz="2800" dirty="0"/>
          </a:p>
        </p:txBody>
      </p:sp>
      <p:sp>
        <p:nvSpPr>
          <p:cNvPr id="9" name="Text Placeholder 8"/>
          <p:cNvSpPr>
            <a:spLocks noGrp="1"/>
          </p:cNvSpPr>
          <p:nvPr>
            <p:ph type="body" sz="quarter" idx="13"/>
          </p:nvPr>
        </p:nvSpPr>
        <p:spPr/>
        <p:txBody>
          <a:bodyPr/>
          <a:lstStyle/>
          <a:p>
            <a:r>
              <a:rPr lang="en-US" smtClean="0"/>
              <a:t>DBI-B307</a:t>
            </a:r>
            <a:endParaRPr lang="en-US" dirty="0"/>
          </a:p>
        </p:txBody>
      </p:sp>
    </p:spTree>
    <p:extLst>
      <p:ext uri="{BB962C8B-B14F-4D97-AF65-F5344CB8AC3E}">
        <p14:creationId xmlns:p14="http://schemas.microsoft.com/office/powerpoint/2010/main" val="130830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Transactions on memory optimized tables</a:t>
            </a:r>
          </a:p>
        </p:txBody>
      </p:sp>
    </p:spTree>
    <p:extLst>
      <p:ext uri="{BB962C8B-B14F-4D97-AF65-F5344CB8AC3E}">
        <p14:creationId xmlns:p14="http://schemas.microsoft.com/office/powerpoint/2010/main" val="7953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060" y="295757"/>
            <a:ext cx="11888533" cy="917491"/>
          </a:xfrm>
          <a:prstGeom prst="rect">
            <a:avLst/>
          </a:prstGeom>
        </p:spPr>
        <p:txBody>
          <a:bodyPr/>
          <a:lstStyle/>
          <a:p>
            <a:r>
              <a:rPr lang="en-US" dirty="0" smtClean="0"/>
              <a:t>In-Memory OLTP Concurrency Control</a:t>
            </a:r>
            <a:endParaRPr lang="en-US" dirty="0"/>
          </a:p>
        </p:txBody>
      </p:sp>
      <p:sp>
        <p:nvSpPr>
          <p:cNvPr id="4" name="Rectangle 3"/>
          <p:cNvSpPr/>
          <p:nvPr/>
        </p:nvSpPr>
        <p:spPr bwMode="auto">
          <a:xfrm>
            <a:off x="2606270" y="1577317"/>
            <a:ext cx="2697098" cy="2194225"/>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1801" dirty="0">
                <a:gradFill>
                  <a:gsLst>
                    <a:gs pos="0">
                      <a:srgbClr val="FFFFFF"/>
                    </a:gs>
                    <a:gs pos="100000">
                      <a:srgbClr val="FFFFFF"/>
                    </a:gs>
                  </a:gsLst>
                  <a:lin ang="5400000" scaled="0"/>
                </a:gradFill>
                <a:ea typeface="Segoe UI" pitchFamily="34" charset="0"/>
                <a:cs typeface="Segoe UI" pitchFamily="34" charset="0"/>
              </a:rPr>
              <a:t>Multi-version data store</a:t>
            </a:r>
          </a:p>
        </p:txBody>
      </p:sp>
      <p:sp>
        <p:nvSpPr>
          <p:cNvPr id="5" name="Rectangle 4"/>
          <p:cNvSpPr/>
          <p:nvPr/>
        </p:nvSpPr>
        <p:spPr bwMode="auto">
          <a:xfrm>
            <a:off x="7041680" y="1577317"/>
            <a:ext cx="2697098" cy="219422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1801" dirty="0">
                <a:gradFill>
                  <a:gsLst>
                    <a:gs pos="0">
                      <a:srgbClr val="FFFFFF"/>
                    </a:gs>
                    <a:gs pos="100000">
                      <a:srgbClr val="FFFFFF"/>
                    </a:gs>
                  </a:gsLst>
                  <a:lin ang="5400000" scaled="0"/>
                </a:gradFill>
                <a:ea typeface="Segoe UI" pitchFamily="34" charset="0"/>
                <a:cs typeface="Segoe UI" pitchFamily="34" charset="0"/>
              </a:rPr>
              <a:t>Snapshot-based transaction isolation</a:t>
            </a:r>
          </a:p>
          <a:p>
            <a:pPr defTabSz="932411" fontAlgn="base">
              <a:lnSpc>
                <a:spcPct val="90000"/>
              </a:lnSpc>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lnSpc>
                <a:spcPct val="90000"/>
              </a:lnSpc>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lnSpc>
                <a:spcPct val="90000"/>
              </a:lnSpc>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lnSpc>
                <a:spcPct val="90000"/>
              </a:lnSpc>
              <a:spcBef>
                <a:spcPct val="0"/>
              </a:spcBef>
              <a:spcAft>
                <a:spcPct val="0"/>
              </a:spcAft>
            </a:pPr>
            <a:r>
              <a:rPr lang="en-US" sz="1801" dirty="0">
                <a:gradFill>
                  <a:gsLst>
                    <a:gs pos="0">
                      <a:srgbClr val="FFFFFF"/>
                    </a:gs>
                    <a:gs pos="100000">
                      <a:srgbClr val="FFFFFF"/>
                    </a:gs>
                  </a:gsLst>
                  <a:lin ang="5400000" scaled="0"/>
                </a:gradFill>
                <a:ea typeface="Segoe UI" pitchFamily="34" charset="0"/>
                <a:cs typeface="Segoe UI" pitchFamily="34" charset="0"/>
              </a:rPr>
              <a:t>No </a:t>
            </a:r>
            <a:r>
              <a:rPr lang="en-US" sz="1801" dirty="0" err="1">
                <a:gradFill>
                  <a:gsLst>
                    <a:gs pos="0">
                      <a:srgbClr val="FFFFFF"/>
                    </a:gs>
                    <a:gs pos="100000">
                      <a:srgbClr val="FFFFFF"/>
                    </a:gs>
                  </a:gsLst>
                  <a:lin ang="5400000" scaled="0"/>
                </a:gradFill>
                <a:ea typeface="Segoe UI" pitchFamily="34" charset="0"/>
                <a:cs typeface="Segoe UI" pitchFamily="34" charset="0"/>
              </a:rPr>
              <a:t>TempDB</a:t>
            </a: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7041071" y="3827455"/>
            <a:ext cx="2697707" cy="2194225"/>
          </a:xfrm>
          <a:prstGeom prst="rect">
            <a:avLst/>
          </a:prstGeom>
          <a:solidFill>
            <a:schemeClr val="accent5">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1801" dirty="0">
                <a:gradFill>
                  <a:gsLst>
                    <a:gs pos="0">
                      <a:srgbClr val="FFFFFF"/>
                    </a:gs>
                    <a:gs pos="100000">
                      <a:srgbClr val="FFFFFF"/>
                    </a:gs>
                  </a:gsLst>
                  <a:lin ang="5400000" scaled="0"/>
                </a:gradFill>
                <a:ea typeface="Segoe UI" pitchFamily="34" charset="0"/>
                <a:cs typeface="Segoe UI" pitchFamily="34" charset="0"/>
              </a:rPr>
              <a:t>Conflict detection to ensure isolation</a:t>
            </a:r>
          </a:p>
          <a:p>
            <a:pPr defTabSz="932411" fontAlgn="base">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r>
              <a:rPr lang="en-US" sz="1801" dirty="0">
                <a:gradFill>
                  <a:gsLst>
                    <a:gs pos="0">
                      <a:srgbClr val="FFFFFF"/>
                    </a:gs>
                    <a:gs pos="100000">
                      <a:srgbClr val="FFFFFF"/>
                    </a:gs>
                  </a:gsLst>
                  <a:lin ang="5400000" scaled="0"/>
                </a:gradFill>
                <a:ea typeface="Segoe UI" pitchFamily="34" charset="0"/>
                <a:cs typeface="Segoe UI" pitchFamily="34" charset="0"/>
              </a:rPr>
              <a:t>No deadlocks</a:t>
            </a:r>
          </a:p>
        </p:txBody>
      </p:sp>
      <p:sp>
        <p:nvSpPr>
          <p:cNvPr id="7" name="Rectangle 6"/>
          <p:cNvSpPr/>
          <p:nvPr/>
        </p:nvSpPr>
        <p:spPr bwMode="auto">
          <a:xfrm>
            <a:off x="2604942" y="3827455"/>
            <a:ext cx="2697098" cy="2194225"/>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1801" dirty="0">
                <a:gradFill>
                  <a:gsLst>
                    <a:gs pos="0">
                      <a:srgbClr val="FFFFFF"/>
                    </a:gs>
                    <a:gs pos="100000">
                      <a:srgbClr val="FFFFFF"/>
                    </a:gs>
                  </a:gsLst>
                  <a:lin ang="5400000" scaled="0"/>
                </a:gradFill>
                <a:ea typeface="Segoe UI" pitchFamily="34" charset="0"/>
                <a:cs typeface="Segoe UI" pitchFamily="34" charset="0"/>
              </a:rPr>
              <a:t>No locks, no latches, minimal context switches</a:t>
            </a:r>
          </a:p>
          <a:p>
            <a:pPr defTabSz="932411" fontAlgn="base">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endParaRPr lang="en-US" sz="1801"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r>
              <a:rPr lang="en-US" sz="1801" dirty="0">
                <a:gradFill>
                  <a:gsLst>
                    <a:gs pos="0">
                      <a:srgbClr val="FFFFFF"/>
                    </a:gs>
                    <a:gs pos="100000">
                      <a:srgbClr val="FFFFFF"/>
                    </a:gs>
                  </a:gsLst>
                  <a:lin ang="5400000" scaled="0"/>
                </a:gradFill>
                <a:ea typeface="Segoe UI" pitchFamily="34" charset="0"/>
                <a:cs typeface="Segoe UI" pitchFamily="34" charset="0"/>
              </a:rPr>
              <a:t>No blocking</a:t>
            </a:r>
          </a:p>
        </p:txBody>
      </p:sp>
      <p:sp>
        <p:nvSpPr>
          <p:cNvPr id="8" name="TextBox 7"/>
          <p:cNvSpPr txBox="1"/>
          <p:nvPr/>
        </p:nvSpPr>
        <p:spPr>
          <a:xfrm>
            <a:off x="321377" y="2360543"/>
            <a:ext cx="2174582" cy="627822"/>
          </a:xfrm>
          <a:prstGeom prst="rect">
            <a:avLst/>
          </a:prstGeom>
          <a:noFill/>
        </p:spPr>
        <p:txBody>
          <a:bodyPr wrap="none" lIns="182854" tIns="146283" rIns="182854" bIns="146283" rtlCol="0">
            <a:spAutoFit/>
          </a:bodyPr>
          <a:lstStyle/>
          <a:p>
            <a:pPr>
              <a:lnSpc>
                <a:spcPct val="90000"/>
              </a:lnSpc>
              <a:spcAft>
                <a:spcPts val="600"/>
              </a:spcAft>
            </a:pPr>
            <a:r>
              <a:rPr lang="en-US" sz="2400" dirty="0">
                <a:gradFill>
                  <a:gsLst>
                    <a:gs pos="2917">
                      <a:schemeClr val="tx1"/>
                    </a:gs>
                    <a:gs pos="30000">
                      <a:schemeClr val="tx1"/>
                    </a:gs>
                  </a:gsLst>
                  <a:lin ang="5400000" scaled="0"/>
                </a:gradFill>
              </a:rPr>
              <a:t>Multi-version</a:t>
            </a:r>
          </a:p>
        </p:txBody>
      </p:sp>
      <p:sp>
        <p:nvSpPr>
          <p:cNvPr id="9" name="TextBox 8"/>
          <p:cNvSpPr txBox="1"/>
          <p:nvPr/>
        </p:nvSpPr>
        <p:spPr>
          <a:xfrm>
            <a:off x="321377" y="4646192"/>
            <a:ext cx="1754274" cy="627822"/>
          </a:xfrm>
          <a:prstGeom prst="rect">
            <a:avLst/>
          </a:prstGeom>
          <a:noFill/>
        </p:spPr>
        <p:txBody>
          <a:bodyPr wrap="none" lIns="182854" tIns="146283" rIns="182854" bIns="146283" rtlCol="0">
            <a:spAutoFit/>
          </a:bodyPr>
          <a:lstStyle/>
          <a:p>
            <a:pPr>
              <a:lnSpc>
                <a:spcPct val="90000"/>
              </a:lnSpc>
              <a:spcAft>
                <a:spcPts val="600"/>
              </a:spcAft>
            </a:pPr>
            <a:r>
              <a:rPr lang="en-US" sz="2400" dirty="0">
                <a:gradFill>
                  <a:gsLst>
                    <a:gs pos="2917">
                      <a:schemeClr val="tx1"/>
                    </a:gs>
                    <a:gs pos="30000">
                      <a:schemeClr val="tx1"/>
                    </a:gs>
                  </a:gsLst>
                  <a:lin ang="5400000" scaled="0"/>
                </a:gradFill>
              </a:rPr>
              <a:t>Optimistic</a:t>
            </a:r>
          </a:p>
        </p:txBody>
      </p:sp>
      <p:sp>
        <p:nvSpPr>
          <p:cNvPr id="10" name="Right Arrow 9"/>
          <p:cNvSpPr/>
          <p:nvPr/>
        </p:nvSpPr>
        <p:spPr bwMode="auto">
          <a:xfrm>
            <a:off x="5486829" y="2451966"/>
            <a:ext cx="1279965" cy="405314"/>
          </a:xfrm>
          <a:prstGeom prst="rightArrow">
            <a:avLst/>
          </a:pr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1" name="Right Arrow 10"/>
          <p:cNvSpPr/>
          <p:nvPr/>
        </p:nvSpPr>
        <p:spPr bwMode="auto">
          <a:xfrm>
            <a:off x="5469085" y="4645880"/>
            <a:ext cx="1279965" cy="405314"/>
          </a:xfrm>
          <a:prstGeom prst="rightArrow">
            <a:avLst/>
          </a:pr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34893186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Supported Isolation Levels</a:t>
            </a:r>
          </a:p>
        </p:txBody>
      </p:sp>
      <p:sp>
        <p:nvSpPr>
          <p:cNvPr id="6" name="Text Placeholder 5"/>
          <p:cNvSpPr>
            <a:spLocks noGrp="1"/>
          </p:cNvSpPr>
          <p:nvPr>
            <p:ph type="body" sz="quarter" idx="10"/>
          </p:nvPr>
        </p:nvSpPr>
        <p:spPr>
          <a:xfrm>
            <a:off x="274638" y="1212850"/>
            <a:ext cx="11887200" cy="4307782"/>
          </a:xfrm>
        </p:spPr>
        <p:txBody>
          <a:bodyPr/>
          <a:lstStyle/>
          <a:p>
            <a:r>
              <a:rPr lang="en-US" sz="2720" dirty="0">
                <a:solidFill>
                  <a:schemeClr val="tx1"/>
                </a:solidFill>
              </a:rPr>
              <a:t>SNAPSHOT</a:t>
            </a:r>
          </a:p>
          <a:p>
            <a:pPr lvl="1"/>
            <a:r>
              <a:rPr lang="en-US" sz="2448" dirty="0"/>
              <a:t>Reads are consistent as of start of the transaction</a:t>
            </a:r>
          </a:p>
          <a:p>
            <a:pPr lvl="1"/>
            <a:r>
              <a:rPr lang="en-US" sz="2448" dirty="0"/>
              <a:t>Writes are always consistent</a:t>
            </a:r>
          </a:p>
          <a:p>
            <a:pPr lvl="1"/>
            <a:endParaRPr lang="en-US" sz="2448" dirty="0"/>
          </a:p>
          <a:p>
            <a:r>
              <a:rPr lang="en-US" sz="2720" dirty="0">
                <a:solidFill>
                  <a:schemeClr val="tx1"/>
                </a:solidFill>
              </a:rPr>
              <a:t>REPEATABLE READ</a:t>
            </a:r>
          </a:p>
          <a:p>
            <a:pPr lvl="1"/>
            <a:r>
              <a:rPr lang="en-US" sz="2448" dirty="0"/>
              <a:t>Read operations yield same row versions if repeated at commit time</a:t>
            </a:r>
          </a:p>
          <a:p>
            <a:pPr lvl="1"/>
            <a:endParaRPr lang="en-US" sz="2448" dirty="0"/>
          </a:p>
          <a:p>
            <a:r>
              <a:rPr lang="en-US" sz="2720" dirty="0">
                <a:solidFill>
                  <a:schemeClr val="tx1"/>
                </a:solidFill>
              </a:rPr>
              <a:t>SERIALIZABLE</a:t>
            </a:r>
          </a:p>
          <a:p>
            <a:pPr lvl="1"/>
            <a:r>
              <a:rPr lang="en-US" sz="2448" dirty="0"/>
              <a:t>Transaction is executed as if there are no concurrent transactions – all actions happen at a single serialization point (commit time)</a:t>
            </a:r>
          </a:p>
        </p:txBody>
      </p:sp>
    </p:spTree>
    <p:extLst>
      <p:ext uri="{BB962C8B-B14F-4D97-AF65-F5344CB8AC3E}">
        <p14:creationId xmlns:p14="http://schemas.microsoft.com/office/powerpoint/2010/main" val="167757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Write conflict</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514849248"/>
              </p:ext>
            </p:extLst>
          </p:nvPr>
        </p:nvGraphicFramePr>
        <p:xfrm>
          <a:off x="882" y="1778245"/>
          <a:ext cx="11189654" cy="2927959"/>
        </p:xfrm>
        <a:graphic>
          <a:graphicData uri="http://schemas.openxmlformats.org/drawingml/2006/table">
            <a:tbl>
              <a:tblPr firstRow="1" bandRow="1">
                <a:tableStyleId>{C4B1156A-380E-4F78-BDF5-A606A8083BF9}</a:tableStyleId>
              </a:tblPr>
              <a:tblGrid>
                <a:gridCol w="1036079"/>
                <a:gridCol w="4765963"/>
                <a:gridCol w="5387612"/>
              </a:tblGrid>
              <a:tr h="453803">
                <a:tc>
                  <a:txBody>
                    <a:bodyPr/>
                    <a:lstStyle/>
                    <a:p>
                      <a:r>
                        <a:rPr lang="en-US" sz="2200" dirty="0" smtClean="0">
                          <a:solidFill>
                            <a:schemeClr val="bg2"/>
                          </a:solidFill>
                        </a:rPr>
                        <a:t>Time</a:t>
                      </a:r>
                      <a:endParaRPr lang="en-US" sz="2200" dirty="0">
                        <a:solidFill>
                          <a:schemeClr val="bg2"/>
                        </a:solidFill>
                      </a:endParaRPr>
                    </a:p>
                  </a:txBody>
                  <a:tcPr marL="124329" marR="124329" marT="55948" marB="55948"/>
                </a:tc>
                <a:tc>
                  <a:txBody>
                    <a:bodyPr/>
                    <a:lstStyle/>
                    <a:p>
                      <a:r>
                        <a:rPr lang="en-US" sz="2200" dirty="0" smtClean="0">
                          <a:solidFill>
                            <a:schemeClr val="bg2"/>
                          </a:solidFill>
                        </a:rPr>
                        <a:t>Transaction</a:t>
                      </a:r>
                      <a:r>
                        <a:rPr lang="en-US" sz="2200" baseline="0" dirty="0" smtClean="0">
                          <a:solidFill>
                            <a:schemeClr val="bg2"/>
                          </a:solidFill>
                        </a:rPr>
                        <a:t> </a:t>
                      </a:r>
                      <a:r>
                        <a:rPr lang="en-US" sz="2200" dirty="0" smtClean="0">
                          <a:solidFill>
                            <a:schemeClr val="bg2"/>
                          </a:solidFill>
                        </a:rPr>
                        <a:t>T1 (SNAPSHOT)</a:t>
                      </a:r>
                      <a:endParaRPr lang="en-US" sz="2200" dirty="0">
                        <a:solidFill>
                          <a:schemeClr val="bg2"/>
                        </a:solidFill>
                      </a:endParaRPr>
                    </a:p>
                  </a:txBody>
                  <a:tcPr marL="124329" marR="124329" marT="55948" marB="55948"/>
                </a:tc>
                <a:tc>
                  <a:txBody>
                    <a:bodyPr/>
                    <a:lstStyle/>
                    <a:p>
                      <a:r>
                        <a:rPr lang="en-US" sz="2200" dirty="0" smtClean="0">
                          <a:solidFill>
                            <a:schemeClr val="bg2"/>
                          </a:solidFill>
                        </a:rPr>
                        <a:t>Transaction T2 (SNAPSHOT)</a:t>
                      </a:r>
                      <a:endParaRPr lang="en-US" sz="2200" dirty="0">
                        <a:solidFill>
                          <a:schemeClr val="bg2"/>
                        </a:solidFill>
                      </a:endParaRPr>
                    </a:p>
                  </a:txBody>
                  <a:tcPr marL="124329" marR="124329" marT="55948" marB="55948"/>
                </a:tc>
              </a:tr>
              <a:tr h="453803">
                <a:tc>
                  <a:txBody>
                    <a:bodyPr/>
                    <a:lstStyle/>
                    <a:p>
                      <a:r>
                        <a:rPr lang="en-US" sz="2200" dirty="0" smtClean="0">
                          <a:solidFill>
                            <a:schemeClr val="bg2"/>
                          </a:solidFill>
                        </a:rPr>
                        <a:t>1</a:t>
                      </a:r>
                      <a:endParaRPr lang="en-US" sz="2200" dirty="0">
                        <a:solidFill>
                          <a:schemeClr val="bg2"/>
                        </a:solidFill>
                      </a:endParaRPr>
                    </a:p>
                  </a:txBody>
                  <a:tcPr marL="124329" marR="124329" marT="55948" marB="55948"/>
                </a:tc>
                <a:tc>
                  <a:txBody>
                    <a:bodyPr/>
                    <a:lstStyle/>
                    <a:p>
                      <a:r>
                        <a:rPr lang="en-US" sz="2200" dirty="0" smtClean="0">
                          <a:solidFill>
                            <a:schemeClr val="bg2"/>
                          </a:solidFill>
                        </a:rPr>
                        <a:t>BEGIN</a:t>
                      </a:r>
                      <a:endParaRPr lang="en-US" sz="2200" dirty="0">
                        <a:solidFill>
                          <a:schemeClr val="bg2"/>
                        </a:solidFill>
                      </a:endParaRPr>
                    </a:p>
                  </a:txBody>
                  <a:tcPr marL="124329" marR="124329" marT="55948" marB="55948"/>
                </a:tc>
                <a:tc>
                  <a:txBody>
                    <a:bodyPr/>
                    <a:lstStyle/>
                    <a:p>
                      <a:endParaRPr lang="en-US" sz="2200" dirty="0">
                        <a:solidFill>
                          <a:schemeClr val="bg2"/>
                        </a:solidFill>
                      </a:endParaRPr>
                    </a:p>
                  </a:txBody>
                  <a:tcPr marL="124329" marR="124329" marT="55948" marB="55948"/>
                </a:tc>
              </a:tr>
              <a:tr h="453803">
                <a:tc>
                  <a:txBody>
                    <a:bodyPr/>
                    <a:lstStyle/>
                    <a:p>
                      <a:r>
                        <a:rPr lang="en-US" sz="2200" dirty="0" smtClean="0">
                          <a:solidFill>
                            <a:schemeClr val="bg2"/>
                          </a:solidFill>
                        </a:rPr>
                        <a:t>2</a:t>
                      </a:r>
                      <a:endParaRPr lang="en-US" sz="2200" dirty="0">
                        <a:solidFill>
                          <a:schemeClr val="bg2"/>
                        </a:solidFill>
                      </a:endParaRPr>
                    </a:p>
                  </a:txBody>
                  <a:tcPr marL="124329" marR="124329" marT="55948" marB="55948"/>
                </a:tc>
                <a:tc>
                  <a:txBody>
                    <a:bodyPr/>
                    <a:lstStyle/>
                    <a:p>
                      <a:endParaRPr lang="en-US" sz="2200" dirty="0">
                        <a:solidFill>
                          <a:schemeClr val="bg2"/>
                        </a:solidFill>
                      </a:endParaRPr>
                    </a:p>
                  </a:txBody>
                  <a:tcPr marL="124329" marR="124329" marT="55948" marB="55948"/>
                </a:tc>
                <a:tc>
                  <a:txBody>
                    <a:bodyPr/>
                    <a:lstStyle/>
                    <a:p>
                      <a:r>
                        <a:rPr lang="en-US" sz="2200" dirty="0" smtClean="0">
                          <a:solidFill>
                            <a:schemeClr val="bg2"/>
                          </a:solidFill>
                        </a:rPr>
                        <a:t>BEGIN</a:t>
                      </a:r>
                      <a:endParaRPr lang="en-US" sz="2200" dirty="0">
                        <a:solidFill>
                          <a:schemeClr val="bg2"/>
                        </a:solidFill>
                      </a:endParaRPr>
                    </a:p>
                  </a:txBody>
                  <a:tcPr marL="124329" marR="124329" marT="55948" marB="55948"/>
                </a:tc>
              </a:tr>
              <a:tr h="783275">
                <a:tc>
                  <a:txBody>
                    <a:bodyPr/>
                    <a:lstStyle/>
                    <a:p>
                      <a:r>
                        <a:rPr lang="en-US" sz="2200" dirty="0" smtClean="0">
                          <a:solidFill>
                            <a:schemeClr val="bg2"/>
                          </a:solidFill>
                        </a:rPr>
                        <a:t>3</a:t>
                      </a:r>
                      <a:endParaRPr lang="en-US" sz="2200" dirty="0">
                        <a:solidFill>
                          <a:schemeClr val="bg2"/>
                        </a:solidFill>
                      </a:endParaRPr>
                    </a:p>
                  </a:txBody>
                  <a:tcPr marL="124329" marR="124329" marT="55948" marB="55948"/>
                </a:tc>
                <a:tc>
                  <a:txBody>
                    <a:bodyPr/>
                    <a:lstStyle/>
                    <a:p>
                      <a:endParaRPr lang="en-US" sz="2200" dirty="0">
                        <a:solidFill>
                          <a:schemeClr val="bg2"/>
                        </a:solidFill>
                      </a:endParaRPr>
                    </a:p>
                  </a:txBody>
                  <a:tcPr marL="124329" marR="124329" marT="55948" marB="55948"/>
                </a:tc>
                <a:tc>
                  <a:txBody>
                    <a:bodyPr/>
                    <a:lstStyle/>
                    <a:p>
                      <a:r>
                        <a:rPr lang="en-US" sz="2200" dirty="0" smtClean="0">
                          <a:solidFill>
                            <a:schemeClr val="bg2"/>
                          </a:solidFill>
                        </a:rPr>
                        <a:t>UPDATE t</a:t>
                      </a:r>
                      <a:r>
                        <a:rPr lang="en-US" sz="2200" baseline="0" dirty="0" smtClean="0">
                          <a:solidFill>
                            <a:schemeClr val="bg2"/>
                          </a:solidFill>
                        </a:rPr>
                        <a:t> SET c1=‘value2’ WHERE c2=123</a:t>
                      </a:r>
                      <a:endParaRPr lang="en-US" sz="2200" dirty="0">
                        <a:solidFill>
                          <a:schemeClr val="bg2"/>
                        </a:solidFill>
                      </a:endParaRPr>
                    </a:p>
                  </a:txBody>
                  <a:tcPr marL="124329" marR="124329" marT="55948" marB="55948">
                    <a:solidFill>
                      <a:srgbClr val="92D050"/>
                    </a:solidFill>
                  </a:tcPr>
                </a:tc>
              </a:tr>
              <a:tr h="783275">
                <a:tc>
                  <a:txBody>
                    <a:bodyPr/>
                    <a:lstStyle/>
                    <a:p>
                      <a:r>
                        <a:rPr lang="en-US" sz="2200" dirty="0" smtClean="0">
                          <a:solidFill>
                            <a:schemeClr val="bg2"/>
                          </a:solidFill>
                        </a:rPr>
                        <a:t>4</a:t>
                      </a:r>
                      <a:endParaRPr lang="en-US" sz="2200" dirty="0">
                        <a:solidFill>
                          <a:schemeClr val="bg2"/>
                        </a:solidFill>
                      </a:endParaRPr>
                    </a:p>
                  </a:txBody>
                  <a:tcPr marL="124329" marR="124329" marT="55948" marB="55948"/>
                </a:tc>
                <a:tc>
                  <a:txBody>
                    <a:bodyPr/>
                    <a:lstStyle/>
                    <a:p>
                      <a:r>
                        <a:rPr lang="en-US" sz="2200" dirty="0" smtClean="0">
                          <a:solidFill>
                            <a:schemeClr val="bg2"/>
                          </a:solidFill>
                        </a:rPr>
                        <a:t>UPDATE t</a:t>
                      </a:r>
                      <a:r>
                        <a:rPr lang="en-US" sz="2200" baseline="0" dirty="0" smtClean="0">
                          <a:solidFill>
                            <a:schemeClr val="bg2"/>
                          </a:solidFill>
                        </a:rPr>
                        <a:t> SET c1=‘value1’ WHERE c2=123 (write conflict)</a:t>
                      </a:r>
                      <a:endParaRPr lang="en-US" sz="2200" dirty="0">
                        <a:solidFill>
                          <a:schemeClr val="bg2"/>
                        </a:solidFill>
                      </a:endParaRPr>
                    </a:p>
                  </a:txBody>
                  <a:tcPr marL="124329" marR="124329" marT="55948" marB="55948">
                    <a:solidFill>
                      <a:srgbClr val="FF0000"/>
                    </a:solidFill>
                  </a:tcPr>
                </a:tc>
                <a:tc>
                  <a:txBody>
                    <a:bodyPr/>
                    <a:lstStyle/>
                    <a:p>
                      <a:endParaRPr lang="en-US" sz="2200" dirty="0">
                        <a:solidFill>
                          <a:schemeClr val="bg2"/>
                        </a:solidFill>
                      </a:endParaRPr>
                    </a:p>
                  </a:txBody>
                  <a:tcPr marL="124329" marR="124329" marT="55948" marB="55948"/>
                </a:tc>
              </a:tr>
            </a:tbl>
          </a:graphicData>
        </a:graphic>
      </p:graphicFrame>
      <p:sp>
        <p:nvSpPr>
          <p:cNvPr id="3" name="Rectangular Callout 2"/>
          <p:cNvSpPr/>
          <p:nvPr/>
        </p:nvSpPr>
        <p:spPr>
          <a:xfrm>
            <a:off x="8585904" y="5276390"/>
            <a:ext cx="1773046" cy="983826"/>
          </a:xfrm>
          <a:prstGeom prst="wedgeRectCallout">
            <a:avLst>
              <a:gd name="adj1" fmla="val -51930"/>
              <a:gd name="adj2" fmla="val -175962"/>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48" dirty="0">
                <a:solidFill>
                  <a:schemeClr val="bg2"/>
                </a:solidFill>
                <a:latin typeface="Segoe UI" pitchFamily="34" charset="0"/>
                <a:ea typeface="Segoe UI" pitchFamily="34" charset="0"/>
                <a:cs typeface="Segoe UI" pitchFamily="34" charset="0"/>
              </a:rPr>
              <a:t>First writer wins</a:t>
            </a:r>
          </a:p>
        </p:txBody>
      </p:sp>
    </p:spTree>
    <p:extLst>
      <p:ext uri="{BB962C8B-B14F-4D97-AF65-F5344CB8AC3E}">
        <p14:creationId xmlns:p14="http://schemas.microsoft.com/office/powerpoint/2010/main" val="13745618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060" y="295757"/>
            <a:ext cx="11888533" cy="917491"/>
          </a:xfrm>
          <a:prstGeom prst="rect">
            <a:avLst/>
          </a:prstGeom>
        </p:spPr>
        <p:txBody>
          <a:bodyPr/>
          <a:lstStyle/>
          <a:p>
            <a:r>
              <a:rPr lang="en-US" dirty="0" smtClean="0"/>
              <a:t>Guidelines for usage</a:t>
            </a:r>
            <a:endParaRPr lang="en-US" dirty="0"/>
          </a:p>
        </p:txBody>
      </p:sp>
      <p:sp>
        <p:nvSpPr>
          <p:cNvPr id="5" name="Text Placeholder 4"/>
          <p:cNvSpPr>
            <a:spLocks noGrp="1"/>
          </p:cNvSpPr>
          <p:nvPr>
            <p:ph type="body" sz="quarter" idx="4294967295"/>
          </p:nvPr>
        </p:nvSpPr>
        <p:spPr>
          <a:xfrm>
            <a:off x="462013" y="1213247"/>
            <a:ext cx="11973580" cy="4339906"/>
          </a:xfrm>
          <a:prstGeom prst="rect">
            <a:avLst/>
          </a:prstGeom>
        </p:spPr>
        <p:txBody>
          <a:bodyPr/>
          <a:lstStyle/>
          <a:p>
            <a:pPr marL="699420" indent="-699420">
              <a:buFont typeface="+mj-lt"/>
              <a:buAutoNum type="arabicPeriod"/>
            </a:pPr>
            <a:endParaRPr lang="en-US" sz="3600" dirty="0"/>
          </a:p>
          <a:p>
            <a:pPr marL="699420" indent="-699420">
              <a:buFont typeface="+mj-lt"/>
              <a:buAutoNum type="arabicPeriod"/>
            </a:pPr>
            <a:r>
              <a:rPr lang="en-US" sz="3600" dirty="0"/>
              <a:t>Declare isolation level – no locking hints</a:t>
            </a:r>
          </a:p>
          <a:p>
            <a:pPr marL="1243411" lvl="1" indent="-699420">
              <a:buFont typeface="+mj-lt"/>
              <a:buAutoNum type="arabicPeriod"/>
            </a:pPr>
            <a:endParaRPr lang="en-US" sz="1801" dirty="0"/>
          </a:p>
          <a:p>
            <a:pPr marL="699420" indent="-699420">
              <a:buFont typeface="+mj-lt"/>
              <a:buAutoNum type="arabicPeriod"/>
            </a:pPr>
            <a:r>
              <a:rPr lang="en-US" sz="3600" dirty="0"/>
              <a:t>Use retry logic to handle conflicts and validation failures</a:t>
            </a:r>
          </a:p>
          <a:p>
            <a:pPr marL="543993" lvl="1"/>
            <a:endParaRPr lang="en-US" sz="1801" dirty="0"/>
          </a:p>
          <a:p>
            <a:pPr marL="699420" indent="-699420">
              <a:buFont typeface="+mj-lt"/>
              <a:buAutoNum type="arabicPeriod"/>
            </a:pPr>
            <a:r>
              <a:rPr lang="en-US" sz="3600" dirty="0"/>
              <a:t>Avoid using long-running transactions</a:t>
            </a:r>
          </a:p>
          <a:p>
            <a:endParaRPr lang="en-US" sz="3600" dirty="0"/>
          </a:p>
          <a:p>
            <a:endParaRPr lang="en-US" sz="3600" dirty="0"/>
          </a:p>
        </p:txBody>
      </p:sp>
    </p:spTree>
    <p:extLst>
      <p:ext uri="{BB962C8B-B14F-4D97-AF65-F5344CB8AC3E}">
        <p14:creationId xmlns:p14="http://schemas.microsoft.com/office/powerpoint/2010/main" val="20375887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882" y="388585"/>
            <a:ext cx="11398485" cy="945556"/>
          </a:xfrm>
          <a:prstGeom prst="rect">
            <a:avLst/>
          </a:prstGeom>
        </p:spPr>
        <p:txBody>
          <a:bodyPr/>
          <a:lstStyle/>
          <a:p>
            <a:r>
              <a:rPr lang="en-US" dirty="0" smtClean="0"/>
              <a:t>Cross-container transactions</a:t>
            </a:r>
            <a:endParaRPr lang="en-US" dirty="0"/>
          </a:p>
        </p:txBody>
      </p:sp>
      <p:sp>
        <p:nvSpPr>
          <p:cNvPr id="5" name="Rectangle 4"/>
          <p:cNvSpPr/>
          <p:nvPr/>
        </p:nvSpPr>
        <p:spPr>
          <a:xfrm>
            <a:off x="627363" y="2443519"/>
            <a:ext cx="4888456" cy="22623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4"/>
          </a:p>
        </p:txBody>
      </p:sp>
      <p:sp>
        <p:nvSpPr>
          <p:cNvPr id="6" name="Rectangle 5"/>
          <p:cNvSpPr/>
          <p:nvPr/>
        </p:nvSpPr>
        <p:spPr>
          <a:xfrm>
            <a:off x="6890597" y="2443519"/>
            <a:ext cx="4888456" cy="22623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4"/>
          </a:p>
        </p:txBody>
      </p:sp>
      <p:sp>
        <p:nvSpPr>
          <p:cNvPr id="7" name="TextBox 6"/>
          <p:cNvSpPr txBox="1"/>
          <p:nvPr/>
        </p:nvSpPr>
        <p:spPr>
          <a:xfrm>
            <a:off x="797533" y="2552969"/>
            <a:ext cx="2090637" cy="385362"/>
          </a:xfrm>
          <a:prstGeom prst="rect">
            <a:avLst/>
          </a:prstGeom>
          <a:noFill/>
        </p:spPr>
        <p:txBody>
          <a:bodyPr wrap="none" rtlCol="0">
            <a:spAutoFit/>
          </a:bodyPr>
          <a:lstStyle/>
          <a:p>
            <a:r>
              <a:rPr lang="en-US" sz="1904" dirty="0">
                <a:latin typeface="Segoe UI" pitchFamily="34" charset="0"/>
                <a:ea typeface="Segoe UI" pitchFamily="34" charset="0"/>
                <a:cs typeface="Segoe UI" pitchFamily="34" charset="0"/>
              </a:rPr>
              <a:t>Disk-based tables</a:t>
            </a:r>
          </a:p>
        </p:txBody>
      </p:sp>
      <p:sp>
        <p:nvSpPr>
          <p:cNvPr id="8" name="TextBox 7"/>
          <p:cNvSpPr txBox="1"/>
          <p:nvPr/>
        </p:nvSpPr>
        <p:spPr>
          <a:xfrm>
            <a:off x="7060767" y="2552969"/>
            <a:ext cx="2988447" cy="385362"/>
          </a:xfrm>
          <a:prstGeom prst="rect">
            <a:avLst/>
          </a:prstGeom>
          <a:noFill/>
        </p:spPr>
        <p:txBody>
          <a:bodyPr wrap="none" rtlCol="0">
            <a:spAutoFit/>
          </a:bodyPr>
          <a:lstStyle/>
          <a:p>
            <a:r>
              <a:rPr lang="en-US" sz="1904" dirty="0">
                <a:latin typeface="Segoe UI" pitchFamily="34" charset="0"/>
                <a:ea typeface="Segoe UI" pitchFamily="34" charset="0"/>
                <a:cs typeface="Segoe UI" pitchFamily="34" charset="0"/>
              </a:rPr>
              <a:t>Memory-optimized tables</a:t>
            </a:r>
          </a:p>
        </p:txBody>
      </p:sp>
      <p:sp>
        <p:nvSpPr>
          <p:cNvPr id="9" name="Rectangle 8"/>
          <p:cNvSpPr/>
          <p:nvPr/>
        </p:nvSpPr>
        <p:spPr>
          <a:xfrm>
            <a:off x="2726486" y="3124494"/>
            <a:ext cx="842082" cy="1267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96" dirty="0">
                <a:solidFill>
                  <a:srgbClr val="FFFFFF"/>
                </a:solidFill>
              </a:rPr>
              <a:t>Tab1</a:t>
            </a:r>
          </a:p>
          <a:p>
            <a:pPr algn="ctr"/>
            <a:endParaRPr lang="en-US" sz="1496" dirty="0">
              <a:solidFill>
                <a:srgbClr val="FFFFFF"/>
              </a:solidFill>
            </a:endParaRPr>
          </a:p>
          <a:p>
            <a:pPr algn="ctr"/>
            <a:endParaRPr lang="en-US" sz="1496" dirty="0">
              <a:solidFill>
                <a:srgbClr val="FFFFFF"/>
              </a:solidFill>
            </a:endParaRPr>
          </a:p>
          <a:p>
            <a:pPr algn="ctr"/>
            <a:endParaRPr lang="en-US" sz="2448" dirty="0">
              <a:solidFill>
                <a:srgbClr val="FFFFFF"/>
              </a:solidFill>
            </a:endParaRPr>
          </a:p>
        </p:txBody>
      </p:sp>
      <p:sp>
        <p:nvSpPr>
          <p:cNvPr id="12" name="Rectangle 11"/>
          <p:cNvSpPr/>
          <p:nvPr/>
        </p:nvSpPr>
        <p:spPr>
          <a:xfrm>
            <a:off x="4258107" y="3124494"/>
            <a:ext cx="842082" cy="1267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96" dirty="0" err="1">
                <a:solidFill>
                  <a:srgbClr val="FFFFFF"/>
                </a:solidFill>
              </a:rPr>
              <a:t>Tab</a:t>
            </a:r>
            <a:r>
              <a:rPr lang="en-US" sz="1496" i="1" dirty="0" err="1">
                <a:solidFill>
                  <a:srgbClr val="FFFFFF"/>
                </a:solidFill>
              </a:rPr>
              <a:t>n</a:t>
            </a:r>
            <a:endParaRPr lang="en-US" sz="1496" i="1" dirty="0">
              <a:solidFill>
                <a:srgbClr val="FFFFFF"/>
              </a:solidFill>
            </a:endParaRPr>
          </a:p>
          <a:p>
            <a:pPr algn="ctr"/>
            <a:endParaRPr lang="en-US" sz="1496" dirty="0">
              <a:solidFill>
                <a:srgbClr val="FFFFFF"/>
              </a:solidFill>
            </a:endParaRPr>
          </a:p>
          <a:p>
            <a:pPr algn="ctr"/>
            <a:endParaRPr lang="en-US" sz="1496" dirty="0">
              <a:solidFill>
                <a:srgbClr val="FFFFFF"/>
              </a:solidFill>
            </a:endParaRPr>
          </a:p>
          <a:p>
            <a:pPr algn="ctr"/>
            <a:endParaRPr lang="en-US" sz="2448" dirty="0">
              <a:solidFill>
                <a:srgbClr val="FFFFFF"/>
              </a:solidFill>
            </a:endParaRPr>
          </a:p>
        </p:txBody>
      </p:sp>
      <p:sp>
        <p:nvSpPr>
          <p:cNvPr id="13" name="Rectangle 12"/>
          <p:cNvSpPr/>
          <p:nvPr/>
        </p:nvSpPr>
        <p:spPr>
          <a:xfrm>
            <a:off x="7290627" y="3124494"/>
            <a:ext cx="842082" cy="1267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96" dirty="0">
                <a:solidFill>
                  <a:srgbClr val="FFFFFF"/>
                </a:solidFill>
              </a:rPr>
              <a:t>Tab1</a:t>
            </a:r>
          </a:p>
          <a:p>
            <a:pPr algn="ctr"/>
            <a:endParaRPr lang="en-US" sz="1496" dirty="0">
              <a:solidFill>
                <a:srgbClr val="FFFFFF"/>
              </a:solidFill>
            </a:endParaRPr>
          </a:p>
          <a:p>
            <a:pPr algn="ctr"/>
            <a:endParaRPr lang="en-US" sz="1496" dirty="0">
              <a:solidFill>
                <a:srgbClr val="FFFFFF"/>
              </a:solidFill>
            </a:endParaRPr>
          </a:p>
          <a:p>
            <a:pPr algn="ctr"/>
            <a:endParaRPr lang="en-US" sz="2448" dirty="0">
              <a:solidFill>
                <a:srgbClr val="FFFFFF"/>
              </a:solidFill>
            </a:endParaRPr>
          </a:p>
        </p:txBody>
      </p:sp>
      <p:sp>
        <p:nvSpPr>
          <p:cNvPr id="14" name="Rectangle 13"/>
          <p:cNvSpPr/>
          <p:nvPr/>
        </p:nvSpPr>
        <p:spPr>
          <a:xfrm>
            <a:off x="8761909" y="3124494"/>
            <a:ext cx="842082" cy="1267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96" dirty="0" err="1">
                <a:solidFill>
                  <a:srgbClr val="FFFFFF"/>
                </a:solidFill>
              </a:rPr>
              <a:t>Tab</a:t>
            </a:r>
            <a:r>
              <a:rPr lang="en-US" sz="1496" i="1" dirty="0" err="1">
                <a:solidFill>
                  <a:srgbClr val="FFFFFF"/>
                </a:solidFill>
              </a:rPr>
              <a:t>m</a:t>
            </a:r>
            <a:endParaRPr lang="en-US" sz="1496" i="1" dirty="0">
              <a:solidFill>
                <a:srgbClr val="FFFFFF"/>
              </a:solidFill>
            </a:endParaRPr>
          </a:p>
          <a:p>
            <a:pPr algn="ctr"/>
            <a:endParaRPr lang="en-US" sz="1496" dirty="0">
              <a:solidFill>
                <a:srgbClr val="FFFFFF"/>
              </a:solidFill>
            </a:endParaRPr>
          </a:p>
          <a:p>
            <a:pPr algn="ctr"/>
            <a:endParaRPr lang="en-US" sz="1496" dirty="0">
              <a:solidFill>
                <a:srgbClr val="FFFFFF"/>
              </a:solidFill>
            </a:endParaRPr>
          </a:p>
          <a:p>
            <a:pPr algn="ctr"/>
            <a:endParaRPr lang="en-US" sz="2448" dirty="0">
              <a:solidFill>
                <a:srgbClr val="FFFFFF"/>
              </a:solidFill>
            </a:endParaRPr>
          </a:p>
        </p:txBody>
      </p:sp>
      <p:grpSp>
        <p:nvGrpSpPr>
          <p:cNvPr id="2" name="Group 1"/>
          <p:cNvGrpSpPr/>
          <p:nvPr/>
        </p:nvGrpSpPr>
        <p:grpSpPr>
          <a:xfrm>
            <a:off x="1007049" y="3589608"/>
            <a:ext cx="4385372" cy="451539"/>
            <a:chOff x="739896" y="2470974"/>
            <a:chExt cx="3224831" cy="332044"/>
          </a:xfrm>
        </p:grpSpPr>
        <p:sp>
          <p:nvSpPr>
            <p:cNvPr id="15" name="Rectangle 14"/>
            <p:cNvSpPr/>
            <p:nvPr/>
          </p:nvSpPr>
          <p:spPr>
            <a:xfrm>
              <a:off x="739896" y="2470974"/>
              <a:ext cx="3224831" cy="332044"/>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solidFill>
                  <a:schemeClr val="tx1"/>
                </a:solidFill>
              </a:endParaRPr>
            </a:p>
          </p:txBody>
        </p:sp>
        <p:sp>
          <p:nvSpPr>
            <p:cNvPr id="17" name="TextBox 16"/>
            <p:cNvSpPr txBox="1"/>
            <p:nvPr/>
          </p:nvSpPr>
          <p:spPr>
            <a:xfrm>
              <a:off x="794216" y="2513884"/>
              <a:ext cx="1170252" cy="221800"/>
            </a:xfrm>
            <a:prstGeom prst="rect">
              <a:avLst/>
            </a:prstGeom>
            <a:noFill/>
            <a:ln w="28575">
              <a:noFill/>
            </a:ln>
          </p:spPr>
          <p:txBody>
            <a:bodyPr wrap="none" rtlCol="0">
              <a:spAutoFit/>
            </a:bodyPr>
            <a:lstStyle/>
            <a:p>
              <a:r>
                <a:rPr lang="en-US" sz="1360" dirty="0">
                  <a:latin typeface="Segoe UI" pitchFamily="34" charset="0"/>
                  <a:ea typeface="Segoe UI" pitchFamily="34" charset="0"/>
                  <a:cs typeface="Segoe UI" pitchFamily="34" charset="0"/>
                </a:rPr>
                <a:t>Regular </a:t>
              </a:r>
              <a:r>
                <a:rPr lang="en-US" sz="1360" dirty="0" err="1">
                  <a:latin typeface="Segoe UI" pitchFamily="34" charset="0"/>
                  <a:ea typeface="Segoe UI" pitchFamily="34" charset="0"/>
                  <a:cs typeface="Segoe UI" pitchFamily="34" charset="0"/>
                </a:rPr>
                <a:t>Tx</a:t>
              </a:r>
              <a:r>
                <a:rPr lang="en-US" sz="1360" dirty="0">
                  <a:latin typeface="Segoe UI" pitchFamily="34" charset="0"/>
                  <a:ea typeface="Segoe UI" pitchFamily="34" charset="0"/>
                  <a:cs typeface="Segoe UI" pitchFamily="34" charset="0"/>
                </a:rPr>
                <a:t> context</a:t>
              </a:r>
            </a:p>
          </p:txBody>
        </p:sp>
      </p:grpSp>
      <p:grpSp>
        <p:nvGrpSpPr>
          <p:cNvPr id="10" name="Group 9"/>
          <p:cNvGrpSpPr/>
          <p:nvPr/>
        </p:nvGrpSpPr>
        <p:grpSpPr>
          <a:xfrm>
            <a:off x="7060767" y="3589611"/>
            <a:ext cx="4385372" cy="451539"/>
            <a:chOff x="5191563" y="2470974"/>
            <a:chExt cx="3224831" cy="332044"/>
          </a:xfrm>
        </p:grpSpPr>
        <p:sp>
          <p:nvSpPr>
            <p:cNvPr id="18" name="Rectangle 17"/>
            <p:cNvSpPr/>
            <p:nvPr/>
          </p:nvSpPr>
          <p:spPr>
            <a:xfrm>
              <a:off x="5191563" y="2470974"/>
              <a:ext cx="3224831" cy="332044"/>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solidFill>
                  <a:schemeClr val="tx1"/>
                </a:solidFill>
              </a:endParaRPr>
            </a:p>
          </p:txBody>
        </p:sp>
        <p:sp>
          <p:nvSpPr>
            <p:cNvPr id="19" name="TextBox 18"/>
            <p:cNvSpPr txBox="1"/>
            <p:nvPr/>
          </p:nvSpPr>
          <p:spPr>
            <a:xfrm>
              <a:off x="7135289" y="2513885"/>
              <a:ext cx="1281105" cy="221800"/>
            </a:xfrm>
            <a:prstGeom prst="rect">
              <a:avLst/>
            </a:prstGeom>
            <a:noFill/>
            <a:ln w="28575">
              <a:noFill/>
            </a:ln>
          </p:spPr>
          <p:txBody>
            <a:bodyPr wrap="none" rtlCol="0">
              <a:spAutoFit/>
            </a:bodyPr>
            <a:lstStyle/>
            <a:p>
              <a:pPr algn="r"/>
              <a:r>
                <a:rPr lang="en-US" sz="1360" dirty="0" err="1" smtClean="0">
                  <a:latin typeface="Segoe UI" pitchFamily="34" charset="0"/>
                  <a:ea typeface="Segoe UI" pitchFamily="34" charset="0"/>
                  <a:cs typeface="Segoe UI" pitchFamily="34" charset="0"/>
                </a:rPr>
                <a:t>Mem</a:t>
              </a:r>
              <a:r>
                <a:rPr lang="en-US" sz="1360" dirty="0" smtClean="0">
                  <a:latin typeface="Segoe UI" pitchFamily="34" charset="0"/>
                  <a:ea typeface="Segoe UI" pitchFamily="34" charset="0"/>
                  <a:cs typeface="Segoe UI" pitchFamily="34" charset="0"/>
                </a:rPr>
                <a:t>-opt </a:t>
              </a:r>
              <a:r>
                <a:rPr lang="en-US" sz="1360" dirty="0" err="1" smtClean="0">
                  <a:latin typeface="Segoe UI" pitchFamily="34" charset="0"/>
                  <a:ea typeface="Segoe UI" pitchFamily="34" charset="0"/>
                  <a:cs typeface="Segoe UI" pitchFamily="34" charset="0"/>
                </a:rPr>
                <a:t>Tx</a:t>
              </a:r>
              <a:r>
                <a:rPr lang="en-US" sz="1360" dirty="0" smtClean="0">
                  <a:latin typeface="Segoe UI" pitchFamily="34" charset="0"/>
                  <a:ea typeface="Segoe UI" pitchFamily="34" charset="0"/>
                  <a:cs typeface="Segoe UI" pitchFamily="34" charset="0"/>
                </a:rPr>
                <a:t> </a:t>
              </a:r>
              <a:r>
                <a:rPr lang="en-US" sz="1360" dirty="0">
                  <a:latin typeface="Segoe UI" pitchFamily="34" charset="0"/>
                  <a:ea typeface="Segoe UI" pitchFamily="34" charset="0"/>
                  <a:cs typeface="Segoe UI" pitchFamily="34" charset="0"/>
                </a:rPr>
                <a:t>context</a:t>
              </a:r>
            </a:p>
          </p:txBody>
        </p:sp>
      </p:grpSp>
      <p:sp>
        <p:nvSpPr>
          <p:cNvPr id="20" name="Rectangle 19"/>
          <p:cNvSpPr/>
          <p:nvPr/>
        </p:nvSpPr>
        <p:spPr>
          <a:xfrm>
            <a:off x="878904" y="3447228"/>
            <a:ext cx="10673920" cy="740388"/>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p>
        </p:txBody>
      </p:sp>
    </p:spTree>
    <p:extLst>
      <p:ext uri="{BB962C8B-B14F-4D97-AF65-F5344CB8AC3E}">
        <p14:creationId xmlns:p14="http://schemas.microsoft.com/office/powerpoint/2010/main" val="2221926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animBg="1"/>
      <p:bldP spid="12" grpId="0" animBg="1"/>
      <p:bldP spid="13" grpId="0" animBg="1"/>
      <p:bldP spid="14"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736250" y="527811"/>
          <a:ext cx="10302932" cy="2701097"/>
        </p:xfrm>
        <a:graphic>
          <a:graphicData uri="http://schemas.openxmlformats.org/drawingml/2006/table">
            <a:tbl>
              <a:tblPr firstRow="1" bandRow="1">
                <a:tableStyleId>{00A15C55-8517-42AA-B614-E9B94910E393}</a:tableStyleId>
              </a:tblPr>
              <a:tblGrid>
                <a:gridCol w="2268624"/>
                <a:gridCol w="2494496"/>
                <a:gridCol w="5539812"/>
              </a:tblGrid>
              <a:tr h="504297">
                <a:tc>
                  <a:txBody>
                    <a:bodyPr/>
                    <a:lstStyle/>
                    <a:p>
                      <a:r>
                        <a:rPr lang="en-US" sz="1900" dirty="0" smtClean="0">
                          <a:solidFill>
                            <a:schemeClr val="bg2"/>
                          </a:solidFill>
                        </a:rPr>
                        <a:t>Disk-based</a:t>
                      </a:r>
                      <a:endParaRPr lang="en-US" sz="1900" b="1" dirty="0">
                        <a:solidFill>
                          <a:schemeClr val="bg2"/>
                        </a:solidFill>
                        <a:latin typeface="Segoe UI" pitchFamily="34" charset="0"/>
                        <a:ea typeface="Segoe UI" pitchFamily="34" charset="0"/>
                        <a:cs typeface="Segoe UI" pitchFamily="34" charset="0"/>
                      </a:endParaRPr>
                    </a:p>
                  </a:txBody>
                  <a:tcPr marL="124347" marR="124347" marT="62174" marB="62174"/>
                </a:tc>
                <a:tc>
                  <a:txBody>
                    <a:bodyPr/>
                    <a:lstStyle/>
                    <a:p>
                      <a:r>
                        <a:rPr lang="en-US" sz="1900" dirty="0" smtClean="0">
                          <a:solidFill>
                            <a:schemeClr val="bg2"/>
                          </a:solidFill>
                        </a:rPr>
                        <a:t>Memory optimized</a:t>
                      </a:r>
                      <a:endParaRPr lang="en-US" sz="1900" b="1" dirty="0">
                        <a:solidFill>
                          <a:schemeClr val="bg2"/>
                        </a:solidFill>
                        <a:latin typeface="Segoe UI" pitchFamily="34" charset="0"/>
                        <a:ea typeface="Segoe UI" pitchFamily="34" charset="0"/>
                        <a:cs typeface="Segoe UI" pitchFamily="34" charset="0"/>
                      </a:endParaRPr>
                    </a:p>
                  </a:txBody>
                  <a:tcPr marL="124347" marR="124347" marT="62174" marB="62174"/>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dirty="0" smtClean="0">
                          <a:solidFill>
                            <a:schemeClr val="bg2"/>
                          </a:solidFill>
                        </a:rPr>
                        <a:t>Usage recommendations</a:t>
                      </a:r>
                      <a:endParaRPr lang="en-US" sz="1900" b="1" dirty="0" smtClean="0">
                        <a:solidFill>
                          <a:schemeClr val="bg2"/>
                        </a:solidFill>
                        <a:latin typeface="Segoe UI" pitchFamily="34" charset="0"/>
                        <a:ea typeface="Segoe UI" pitchFamily="34" charset="0"/>
                        <a:cs typeface="Segoe UI" pitchFamily="34" charset="0"/>
                      </a:endParaRPr>
                    </a:p>
                  </a:txBody>
                  <a:tcPr marL="124347" marR="124347" marT="62174" marB="62174"/>
                </a:tc>
              </a:tr>
              <a:tr h="621736">
                <a:tc>
                  <a:txBody>
                    <a:bodyPr/>
                    <a:lstStyle/>
                    <a:p>
                      <a:r>
                        <a:rPr lang="en-US" sz="1900" b="1" dirty="0" smtClean="0">
                          <a:solidFill>
                            <a:schemeClr val="bg2"/>
                          </a:solidFill>
                          <a:latin typeface="Consolas" panose="020B0609020204030204" pitchFamily="49" charset="0"/>
                          <a:cs typeface="Consolas" panose="020B0609020204030204" pitchFamily="49" charset="0"/>
                        </a:rPr>
                        <a:t>READCOMMITTED</a:t>
                      </a:r>
                      <a:endParaRPr lang="en-US" sz="1600" b="1" dirty="0" smtClean="0">
                        <a:solidFill>
                          <a:schemeClr val="bg2"/>
                        </a:solidFill>
                        <a:latin typeface="Consolas" panose="020B0609020204030204" pitchFamily="49" charset="0"/>
                        <a:cs typeface="Consolas" panose="020B0609020204030204" pitchFamily="49" charset="0"/>
                      </a:endParaRPr>
                    </a:p>
                  </a:txBody>
                  <a:tcPr marL="124347" marR="124347" marT="62174" marB="62174"/>
                </a:tc>
                <a:tc>
                  <a:txBody>
                    <a:bodyPr/>
                    <a:lstStyle/>
                    <a:p>
                      <a:r>
                        <a:rPr lang="en-US" sz="1900" b="1" dirty="0" smtClean="0">
                          <a:solidFill>
                            <a:schemeClr val="bg2"/>
                          </a:solidFill>
                          <a:latin typeface="Consolas" panose="020B0609020204030204" pitchFamily="49" charset="0"/>
                          <a:cs typeface="Consolas" panose="020B0609020204030204" pitchFamily="49" charset="0"/>
                        </a:rPr>
                        <a:t>SNAPSHOT</a:t>
                      </a:r>
                    </a:p>
                  </a:txBody>
                  <a:tcPr marL="124347" marR="124347" marT="62174" marB="62174"/>
                </a:tc>
                <a:tc>
                  <a:txBody>
                    <a:bodyPr/>
                    <a:lstStyle/>
                    <a:p>
                      <a:pPr marL="171450" indent="-171450">
                        <a:buFont typeface="Arial" pitchFamily="34" charset="0"/>
                        <a:buChar char="•"/>
                      </a:pPr>
                      <a:r>
                        <a:rPr lang="en-US" sz="1600" baseline="0" dirty="0" smtClean="0">
                          <a:solidFill>
                            <a:schemeClr val="bg2"/>
                          </a:solidFill>
                        </a:rPr>
                        <a:t>Baseline combination – most cases that use READCOMMITTED today</a:t>
                      </a:r>
                      <a:endParaRPr lang="en-US" sz="1600" dirty="0" smtClean="0">
                        <a:solidFill>
                          <a:schemeClr val="bg2"/>
                        </a:solidFill>
                        <a:latin typeface="Segoe UI" pitchFamily="34" charset="0"/>
                      </a:endParaRPr>
                    </a:p>
                  </a:txBody>
                  <a:tcPr marL="124347" marR="124347" marT="62174" marB="62174"/>
                </a:tc>
              </a:tr>
              <a:tr h="704634">
                <a:tc>
                  <a:txBody>
                    <a:bodyPr/>
                    <a:lstStyle/>
                    <a:p>
                      <a:r>
                        <a:rPr lang="en-US" sz="1900" b="1" dirty="0" smtClean="0">
                          <a:solidFill>
                            <a:schemeClr val="bg2"/>
                          </a:solidFill>
                          <a:latin typeface="Consolas" panose="020B0609020204030204" pitchFamily="49" charset="0"/>
                          <a:cs typeface="Consolas" panose="020B0609020204030204" pitchFamily="49" charset="0"/>
                        </a:rPr>
                        <a:t>READCOMMITTED</a:t>
                      </a:r>
                    </a:p>
                  </a:txBody>
                  <a:tcPr marL="124347" marR="124347" marT="62174" marB="62174"/>
                </a:tc>
                <a:tc>
                  <a:txBody>
                    <a:bodyPr/>
                    <a:lstStyle/>
                    <a:p>
                      <a:r>
                        <a:rPr lang="en-US" sz="1900" b="1" dirty="0" smtClean="0">
                          <a:solidFill>
                            <a:schemeClr val="bg2"/>
                          </a:solidFill>
                          <a:latin typeface="Consolas" panose="020B0609020204030204" pitchFamily="49" charset="0"/>
                          <a:cs typeface="Consolas" panose="020B0609020204030204" pitchFamily="49" charset="0"/>
                        </a:rPr>
                        <a:t>REPEATABLEREAD/</a:t>
                      </a:r>
                    </a:p>
                    <a:p>
                      <a:r>
                        <a:rPr lang="en-US" sz="1900" b="1" dirty="0" smtClean="0">
                          <a:solidFill>
                            <a:schemeClr val="bg2"/>
                          </a:solidFill>
                          <a:latin typeface="Consolas" panose="020B0609020204030204" pitchFamily="49" charset="0"/>
                          <a:cs typeface="Consolas" panose="020B0609020204030204" pitchFamily="49" charset="0"/>
                        </a:rPr>
                        <a:t>SERIALIZABLE</a:t>
                      </a:r>
                    </a:p>
                  </a:txBody>
                  <a:tcPr marL="124347" marR="124347" marT="62174" marB="62174"/>
                </a:tc>
                <a:tc>
                  <a:txBody>
                    <a:bodyPr/>
                    <a:lstStyle/>
                    <a:p>
                      <a:pPr marL="171450" indent="-171450">
                        <a:buFont typeface="Arial" pitchFamily="34" charset="0"/>
                        <a:buChar char="•"/>
                      </a:pPr>
                      <a:r>
                        <a:rPr lang="en-US" sz="1600" dirty="0" smtClean="0">
                          <a:solidFill>
                            <a:schemeClr val="bg2"/>
                          </a:solidFill>
                        </a:rPr>
                        <a:t>Data migration </a:t>
                      </a:r>
                    </a:p>
                    <a:p>
                      <a:pPr marL="171450" indent="-171450">
                        <a:buFont typeface="Arial" pitchFamily="34" charset="0"/>
                        <a:buChar char="•"/>
                      </a:pPr>
                      <a:r>
                        <a:rPr lang="en-US" sz="1600" dirty="0" smtClean="0">
                          <a:solidFill>
                            <a:schemeClr val="bg2"/>
                          </a:solidFill>
                        </a:rPr>
                        <a:t>Hekaton-only Interop</a:t>
                      </a:r>
                      <a:endParaRPr lang="en-US" sz="1600" dirty="0" smtClean="0">
                        <a:solidFill>
                          <a:schemeClr val="bg2"/>
                        </a:solidFill>
                        <a:latin typeface="Segoe UI" pitchFamily="34" charset="0"/>
                      </a:endParaRPr>
                    </a:p>
                  </a:txBody>
                  <a:tcPr marL="124347" marR="124347" marT="62174" marB="62174"/>
                </a:tc>
              </a:tr>
              <a:tr h="870430">
                <a:tc>
                  <a:txBody>
                    <a:bodyPr/>
                    <a:lstStyle/>
                    <a:p>
                      <a:r>
                        <a:rPr lang="en-US" sz="1900" b="1" dirty="0" smtClean="0">
                          <a:solidFill>
                            <a:schemeClr val="bg2"/>
                          </a:solidFill>
                          <a:latin typeface="Consolas" panose="020B0609020204030204" pitchFamily="49" charset="0"/>
                          <a:cs typeface="Consolas" panose="020B0609020204030204" pitchFamily="49" charset="0"/>
                        </a:rPr>
                        <a:t>REPEATABLEREAD/</a:t>
                      </a:r>
                    </a:p>
                    <a:p>
                      <a:r>
                        <a:rPr lang="en-US" sz="1900" b="1" dirty="0" smtClean="0">
                          <a:solidFill>
                            <a:schemeClr val="bg2"/>
                          </a:solidFill>
                          <a:latin typeface="Consolas" panose="020B0609020204030204" pitchFamily="49" charset="0"/>
                          <a:cs typeface="Consolas" panose="020B0609020204030204" pitchFamily="49" charset="0"/>
                        </a:rPr>
                        <a:t>SERIALIZABLE</a:t>
                      </a:r>
                    </a:p>
                  </a:txBody>
                  <a:tcPr marL="124347" marR="124347" marT="62174" marB="62174"/>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1" dirty="0" smtClean="0">
                          <a:solidFill>
                            <a:schemeClr val="bg2"/>
                          </a:solidFill>
                          <a:latin typeface="Consolas" panose="020B0609020204030204" pitchFamily="49" charset="0"/>
                          <a:cs typeface="Consolas" panose="020B0609020204030204" pitchFamily="49" charset="0"/>
                        </a:rPr>
                        <a:t>SNAPSHOT</a:t>
                      </a:r>
                    </a:p>
                    <a:p>
                      <a:endParaRPr lang="en-US" sz="1900" b="1" dirty="0" smtClean="0">
                        <a:solidFill>
                          <a:schemeClr val="bg2"/>
                        </a:solidFill>
                        <a:latin typeface="Consolas" panose="020B0609020204030204" pitchFamily="49" charset="0"/>
                        <a:cs typeface="Consolas" panose="020B0609020204030204" pitchFamily="49" charset="0"/>
                      </a:endParaRPr>
                    </a:p>
                  </a:txBody>
                  <a:tcPr marL="124347" marR="124347" marT="62174" marB="62174"/>
                </a:tc>
                <a:tc>
                  <a:txBody>
                    <a:bodyPr/>
                    <a:lstStyle/>
                    <a:p>
                      <a:pPr marL="171450" indent="-171450">
                        <a:buFont typeface="Arial" pitchFamily="34" charset="0"/>
                        <a:buChar char="•"/>
                      </a:pPr>
                      <a:r>
                        <a:rPr lang="en-US" sz="1600" dirty="0" smtClean="0">
                          <a:solidFill>
                            <a:schemeClr val="bg2"/>
                          </a:solidFill>
                        </a:rPr>
                        <a:t>Memory-optimized table access is INSERT-only</a:t>
                      </a:r>
                    </a:p>
                    <a:p>
                      <a:pPr marL="171450" marR="0" indent="-1714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bg2"/>
                          </a:solidFill>
                        </a:rPr>
                        <a:t>Useful for data migration and if </a:t>
                      </a:r>
                      <a:r>
                        <a:rPr lang="en-US" sz="1600" baseline="0" dirty="0" smtClean="0">
                          <a:solidFill>
                            <a:schemeClr val="bg2"/>
                          </a:solidFill>
                        </a:rPr>
                        <a:t>no concurrent writes on memory-optimized tables (e.g., ETL)</a:t>
                      </a:r>
                      <a:endParaRPr lang="en-US" sz="1600" dirty="0" smtClean="0">
                        <a:solidFill>
                          <a:schemeClr val="bg2"/>
                        </a:solidFill>
                        <a:latin typeface="Segoe UI" pitchFamily="34" charset="0"/>
                      </a:endParaRPr>
                    </a:p>
                  </a:txBody>
                  <a:tcPr marL="124347" marR="124347" marT="62174" marB="62174"/>
                </a:tc>
              </a:tr>
            </a:tbl>
          </a:graphicData>
        </a:graphic>
      </p:graphicFrame>
      <p:graphicFrame>
        <p:nvGraphicFramePr>
          <p:cNvPr id="5" name="Table 4"/>
          <p:cNvGraphicFramePr>
            <a:graphicFrameLocks noGrp="1"/>
          </p:cNvGraphicFramePr>
          <p:nvPr>
            <p:extLst/>
          </p:nvPr>
        </p:nvGraphicFramePr>
        <p:xfrm>
          <a:off x="1728453" y="4436981"/>
          <a:ext cx="5154235" cy="1872116"/>
        </p:xfrm>
        <a:graphic>
          <a:graphicData uri="http://schemas.openxmlformats.org/drawingml/2006/table">
            <a:tbl>
              <a:tblPr firstRow="1" bandRow="1">
                <a:tableStyleId>{00A15C55-8517-42AA-B614-E9B94910E393}</a:tableStyleId>
              </a:tblPr>
              <a:tblGrid>
                <a:gridCol w="2316083"/>
                <a:gridCol w="2838152"/>
              </a:tblGrid>
              <a:tr h="504297">
                <a:tc>
                  <a:txBody>
                    <a:bodyPr/>
                    <a:lstStyle/>
                    <a:p>
                      <a:r>
                        <a:rPr lang="en-US" sz="1900" dirty="0" smtClean="0">
                          <a:solidFill>
                            <a:schemeClr val="bg2"/>
                          </a:solidFill>
                        </a:rPr>
                        <a:t>Disk-based</a:t>
                      </a:r>
                      <a:endParaRPr lang="en-US" sz="1900" b="1" dirty="0">
                        <a:solidFill>
                          <a:schemeClr val="bg2"/>
                        </a:solidFill>
                        <a:latin typeface="Segoe UI" pitchFamily="34" charset="0"/>
                        <a:ea typeface="Segoe UI" pitchFamily="34" charset="0"/>
                        <a:cs typeface="Segoe UI" pitchFamily="34" charset="0"/>
                      </a:endParaRPr>
                    </a:p>
                  </a:txBody>
                  <a:tcPr marL="124347" marR="124347" marT="62174" marB="62174"/>
                </a:tc>
                <a:tc>
                  <a:txBody>
                    <a:bodyPr/>
                    <a:lstStyle/>
                    <a:p>
                      <a:r>
                        <a:rPr lang="en-US" sz="1900" dirty="0" smtClean="0">
                          <a:solidFill>
                            <a:schemeClr val="bg2"/>
                          </a:solidFill>
                        </a:rPr>
                        <a:t>Memory optimized</a:t>
                      </a:r>
                      <a:endParaRPr lang="en-US" sz="1900" b="1" dirty="0">
                        <a:solidFill>
                          <a:schemeClr val="bg2"/>
                        </a:solidFill>
                        <a:latin typeface="Segoe UI" pitchFamily="34" charset="0"/>
                        <a:ea typeface="Segoe UI" pitchFamily="34" charset="0"/>
                        <a:cs typeface="Segoe UI" pitchFamily="34" charset="0"/>
                      </a:endParaRPr>
                    </a:p>
                  </a:txBody>
                  <a:tcPr marL="124347" marR="124347" marT="62174" marB="62174"/>
                </a:tc>
              </a:tr>
              <a:tr h="66318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1" dirty="0" smtClean="0">
                          <a:solidFill>
                            <a:schemeClr val="bg2"/>
                          </a:solidFill>
                          <a:latin typeface="Consolas" panose="020B0609020204030204" pitchFamily="49" charset="0"/>
                          <a:cs typeface="Consolas" panose="020B0609020204030204" pitchFamily="49" charset="0"/>
                        </a:rPr>
                        <a:t>SNAPSHOT</a:t>
                      </a:r>
                    </a:p>
                    <a:p>
                      <a:endParaRPr lang="en-US" sz="1600" b="1" dirty="0" smtClean="0">
                        <a:solidFill>
                          <a:schemeClr val="bg2"/>
                        </a:solidFill>
                        <a:latin typeface="Segoe UI" pitchFamily="34" charset="0"/>
                      </a:endParaRPr>
                    </a:p>
                  </a:txBody>
                  <a:tcPr marL="124347" marR="124347" marT="62174" marB="62174"/>
                </a:tc>
                <a:tc>
                  <a:txBody>
                    <a:bodyPr/>
                    <a:lstStyle/>
                    <a:p>
                      <a:r>
                        <a:rPr lang="en-US" sz="1900" b="1" dirty="0" smtClean="0">
                          <a:solidFill>
                            <a:schemeClr val="bg2"/>
                          </a:solidFill>
                        </a:rPr>
                        <a:t>Any</a:t>
                      </a:r>
                      <a:r>
                        <a:rPr lang="en-US" sz="1900" b="1" baseline="0" dirty="0" smtClean="0">
                          <a:solidFill>
                            <a:schemeClr val="bg2"/>
                          </a:solidFill>
                        </a:rPr>
                        <a:t> isolation level</a:t>
                      </a:r>
                      <a:endParaRPr lang="en-US" sz="1900" b="1" dirty="0" smtClean="0">
                        <a:solidFill>
                          <a:schemeClr val="bg2"/>
                        </a:solidFill>
                        <a:latin typeface="Segoe UI" pitchFamily="34" charset="0"/>
                      </a:endParaRPr>
                    </a:p>
                  </a:txBody>
                  <a:tcPr marL="124347" marR="124347" marT="62174" marB="62174"/>
                </a:tc>
              </a:tr>
              <a:tr h="704634">
                <a:tc>
                  <a:txBody>
                    <a:bodyPr/>
                    <a:lstStyle/>
                    <a:p>
                      <a:r>
                        <a:rPr lang="en-US" sz="1900" b="1" dirty="0" smtClean="0">
                          <a:solidFill>
                            <a:schemeClr val="bg2"/>
                          </a:solidFill>
                          <a:latin typeface="Consolas" panose="020B0609020204030204" pitchFamily="49" charset="0"/>
                          <a:cs typeface="Consolas" panose="020B0609020204030204" pitchFamily="49" charset="0"/>
                        </a:rPr>
                        <a:t>REPEATABLEREAD/</a:t>
                      </a:r>
                    </a:p>
                    <a:p>
                      <a:r>
                        <a:rPr lang="en-US" sz="1900" b="1" dirty="0" smtClean="0">
                          <a:solidFill>
                            <a:schemeClr val="bg2"/>
                          </a:solidFill>
                          <a:latin typeface="Consolas" panose="020B0609020204030204" pitchFamily="49" charset="0"/>
                          <a:cs typeface="Consolas" panose="020B0609020204030204" pitchFamily="49" charset="0"/>
                        </a:rPr>
                        <a:t>SERIALIZABLE</a:t>
                      </a:r>
                    </a:p>
                  </a:txBody>
                  <a:tcPr marL="124347" marR="124347" marT="62174" marB="62174"/>
                </a:tc>
                <a:tc>
                  <a:txBody>
                    <a:bodyPr/>
                    <a:lstStyle/>
                    <a:p>
                      <a:r>
                        <a:rPr lang="en-US" sz="1900" b="1" dirty="0" smtClean="0">
                          <a:solidFill>
                            <a:schemeClr val="bg2"/>
                          </a:solidFill>
                          <a:latin typeface="Consolas" panose="020B0609020204030204" pitchFamily="49" charset="0"/>
                          <a:cs typeface="Consolas" panose="020B0609020204030204" pitchFamily="49" charset="0"/>
                        </a:rPr>
                        <a:t>REPEATABLEREAD/</a:t>
                      </a:r>
                    </a:p>
                    <a:p>
                      <a:r>
                        <a:rPr lang="en-US" sz="1900" b="1" dirty="0" smtClean="0">
                          <a:solidFill>
                            <a:schemeClr val="bg2"/>
                          </a:solidFill>
                          <a:latin typeface="Consolas" panose="020B0609020204030204" pitchFamily="49" charset="0"/>
                          <a:cs typeface="Consolas" panose="020B0609020204030204" pitchFamily="49" charset="0"/>
                        </a:rPr>
                        <a:t>SERIALIZABLE</a:t>
                      </a:r>
                    </a:p>
                  </a:txBody>
                  <a:tcPr marL="124347" marR="124347" marT="62174" marB="62174"/>
                </a:tc>
              </a:tr>
            </a:tbl>
          </a:graphicData>
        </a:graphic>
      </p:graphicFrame>
      <p:grpSp>
        <p:nvGrpSpPr>
          <p:cNvPr id="6" name="Group 5"/>
          <p:cNvGrpSpPr/>
          <p:nvPr/>
        </p:nvGrpSpPr>
        <p:grpSpPr>
          <a:xfrm>
            <a:off x="386793" y="927248"/>
            <a:ext cx="869156" cy="2251335"/>
            <a:chOff x="4311701" y="2307484"/>
            <a:chExt cx="639143" cy="1655544"/>
          </a:xfrm>
        </p:grpSpPr>
        <p:sp>
          <p:nvSpPr>
            <p:cNvPr id="7" name="Rectangle 6"/>
            <p:cNvSpPr/>
            <p:nvPr/>
          </p:nvSpPr>
          <p:spPr>
            <a:xfrm rot="3807865">
              <a:off x="3895674" y="3364104"/>
              <a:ext cx="1000155" cy="168102"/>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p>
          </p:txBody>
        </p:sp>
        <p:sp>
          <p:nvSpPr>
            <p:cNvPr id="8" name="Rectangle 7"/>
            <p:cNvSpPr/>
            <p:nvPr/>
          </p:nvSpPr>
          <p:spPr>
            <a:xfrm rot="6733942">
              <a:off x="4039514" y="3051697"/>
              <a:ext cx="1655544" cy="16711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p>
          </p:txBody>
        </p:sp>
      </p:grpSp>
      <p:grpSp>
        <p:nvGrpSpPr>
          <p:cNvPr id="14" name="Group 13"/>
          <p:cNvGrpSpPr/>
          <p:nvPr/>
        </p:nvGrpSpPr>
        <p:grpSpPr>
          <a:xfrm>
            <a:off x="776669" y="4287728"/>
            <a:ext cx="260986" cy="2257085"/>
            <a:chOff x="517796" y="3055073"/>
            <a:chExt cx="191919" cy="1659772"/>
          </a:xfrm>
        </p:grpSpPr>
        <p:sp>
          <p:nvSpPr>
            <p:cNvPr id="10" name="Rectangle 9"/>
            <p:cNvSpPr/>
            <p:nvPr/>
          </p:nvSpPr>
          <p:spPr>
            <a:xfrm rot="7591718">
              <a:off x="-213189" y="3801244"/>
              <a:ext cx="1656293" cy="17090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p>
          </p:txBody>
        </p:sp>
        <p:sp>
          <p:nvSpPr>
            <p:cNvPr id="11" name="Rectangle 10"/>
            <p:cNvSpPr/>
            <p:nvPr/>
          </p:nvSpPr>
          <p:spPr>
            <a:xfrm rot="3081741">
              <a:off x="-197326" y="3770195"/>
              <a:ext cx="1622164" cy="1919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p>
          </p:txBody>
        </p:sp>
      </p:grpSp>
      <p:sp>
        <p:nvSpPr>
          <p:cNvPr id="12" name="TextBox 11"/>
          <p:cNvSpPr txBox="1"/>
          <p:nvPr/>
        </p:nvSpPr>
        <p:spPr>
          <a:xfrm>
            <a:off x="96935" y="25566"/>
            <a:ext cx="6224717" cy="469039"/>
          </a:xfrm>
          <a:prstGeom prst="rect">
            <a:avLst/>
          </a:prstGeom>
          <a:noFill/>
        </p:spPr>
        <p:txBody>
          <a:bodyPr wrap="none" rtlCol="0">
            <a:spAutoFit/>
          </a:bodyPr>
          <a:lstStyle/>
          <a:p>
            <a:r>
              <a:rPr lang="en-US" sz="2448" dirty="0">
                <a:latin typeface="Segoe UI" pitchFamily="34" charset="0"/>
                <a:ea typeface="Segoe UI" pitchFamily="34" charset="0"/>
                <a:cs typeface="Segoe UI" pitchFamily="34" charset="0"/>
              </a:rPr>
              <a:t>Supported isolation level combinations (V1)</a:t>
            </a:r>
          </a:p>
        </p:txBody>
      </p:sp>
      <p:sp>
        <p:nvSpPr>
          <p:cNvPr id="13" name="TextBox 12"/>
          <p:cNvSpPr txBox="1"/>
          <p:nvPr/>
        </p:nvSpPr>
        <p:spPr>
          <a:xfrm>
            <a:off x="96936" y="3934736"/>
            <a:ext cx="6585393" cy="469039"/>
          </a:xfrm>
          <a:prstGeom prst="rect">
            <a:avLst/>
          </a:prstGeom>
          <a:noFill/>
        </p:spPr>
        <p:txBody>
          <a:bodyPr wrap="none" rtlCol="0">
            <a:spAutoFit/>
          </a:bodyPr>
          <a:lstStyle/>
          <a:p>
            <a:r>
              <a:rPr lang="en-US" sz="2448" dirty="0">
                <a:latin typeface="Segoe UI" pitchFamily="34" charset="0"/>
                <a:ea typeface="Segoe UI" pitchFamily="34" charset="0"/>
                <a:cs typeface="Segoe UI" pitchFamily="34" charset="0"/>
              </a:rPr>
              <a:t>Unsupported isolation level combinations (V1)</a:t>
            </a:r>
          </a:p>
        </p:txBody>
      </p:sp>
    </p:spTree>
    <p:extLst>
      <p:ext uri="{BB962C8B-B14F-4D97-AF65-F5344CB8AC3E}">
        <p14:creationId xmlns:p14="http://schemas.microsoft.com/office/powerpoint/2010/main" val="36308543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r>
              <a:rPr lang="en-US" dirty="0" smtClean="0"/>
              <a:t>Transaction Isolation</a:t>
            </a:r>
            <a:endParaRPr lang="en-US" dirty="0"/>
          </a:p>
        </p:txBody>
      </p:sp>
    </p:spTree>
    <p:extLst>
      <p:ext uri="{BB962C8B-B14F-4D97-AF65-F5344CB8AC3E}">
        <p14:creationId xmlns:p14="http://schemas.microsoft.com/office/powerpoint/2010/main" val="2773803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Recap</a:t>
            </a:r>
            <a:endParaRPr lang="en-US" dirty="0"/>
          </a:p>
        </p:txBody>
      </p:sp>
      <p:sp>
        <p:nvSpPr>
          <p:cNvPr id="6" name="Text Placeholder 5"/>
          <p:cNvSpPr>
            <a:spLocks noGrp="1"/>
          </p:cNvSpPr>
          <p:nvPr>
            <p:ph type="body" sz="quarter" idx="10"/>
          </p:nvPr>
        </p:nvSpPr>
        <p:spPr>
          <a:xfrm>
            <a:off x="274638" y="1212850"/>
            <a:ext cx="11887200" cy="4801314"/>
          </a:xfrm>
        </p:spPr>
        <p:txBody>
          <a:bodyPr/>
          <a:lstStyle/>
          <a:p>
            <a:r>
              <a:rPr lang="en-US" dirty="0"/>
              <a:t>Memory optimized tables and indexes</a:t>
            </a:r>
          </a:p>
          <a:p>
            <a:pPr lvl="1"/>
            <a:r>
              <a:rPr lang="en-US" dirty="0"/>
              <a:t>Are natively compiled on create</a:t>
            </a:r>
          </a:p>
          <a:p>
            <a:pPr lvl="1"/>
            <a:r>
              <a:rPr lang="en-US" dirty="0"/>
              <a:t>New hash indexes – </a:t>
            </a:r>
            <a:r>
              <a:rPr lang="en-US" dirty="0" smtClean="0"/>
              <a:t>ordered indexes </a:t>
            </a:r>
            <a:r>
              <a:rPr lang="en-US" dirty="0"/>
              <a:t>in pipeline for </a:t>
            </a:r>
            <a:r>
              <a:rPr lang="en-US" dirty="0" smtClean="0"/>
              <a:t>CTP2</a:t>
            </a:r>
            <a:endParaRPr lang="en-US" dirty="0"/>
          </a:p>
          <a:p>
            <a:pPr lvl="1"/>
            <a:r>
              <a:rPr lang="en-US" dirty="0"/>
              <a:t>Multi-versioned data store</a:t>
            </a:r>
          </a:p>
          <a:p>
            <a:r>
              <a:rPr lang="en-US" dirty="0"/>
              <a:t>Accessing memory optimized tables</a:t>
            </a:r>
          </a:p>
          <a:p>
            <a:pPr lvl="1"/>
            <a:r>
              <a:rPr lang="en-US" dirty="0"/>
              <a:t>Natively compiled stored procedures – best </a:t>
            </a:r>
            <a:r>
              <a:rPr lang="en-US" dirty="0" smtClean="0"/>
              <a:t>performance, but T-SQL limitations</a:t>
            </a:r>
            <a:endParaRPr lang="en-US" dirty="0"/>
          </a:p>
          <a:p>
            <a:pPr lvl="1"/>
            <a:r>
              <a:rPr lang="en-US" dirty="0"/>
              <a:t>Interpreted T-SQL access – full T-SQL surface area, and joins with disk-based tables</a:t>
            </a:r>
          </a:p>
          <a:p>
            <a:r>
              <a:rPr lang="en-US" dirty="0"/>
              <a:t>Transaction semantics</a:t>
            </a:r>
          </a:p>
          <a:p>
            <a:pPr lvl="1"/>
            <a:r>
              <a:rPr lang="en-US" dirty="0"/>
              <a:t>Multi-versioned, snapshot-based isolation</a:t>
            </a:r>
          </a:p>
          <a:p>
            <a:pPr lvl="1"/>
            <a:r>
              <a:rPr lang="en-US" dirty="0" smtClean="0"/>
              <a:t>Optimistic: </a:t>
            </a:r>
            <a:r>
              <a:rPr lang="en-US" dirty="0"/>
              <a:t>no locking – conflict detection</a:t>
            </a:r>
          </a:p>
          <a:p>
            <a:pPr lvl="1"/>
            <a:r>
              <a:rPr lang="en-US" dirty="0"/>
              <a:t>Cross-container transactions – limitations on isolation levels</a:t>
            </a:r>
          </a:p>
        </p:txBody>
      </p:sp>
    </p:spTree>
    <p:extLst>
      <p:ext uri="{BB962C8B-B14F-4D97-AF65-F5344CB8AC3E}">
        <p14:creationId xmlns:p14="http://schemas.microsoft.com/office/powerpoint/2010/main" val="2679529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content</a:t>
            </a:r>
            <a:endParaRPr lang="en-US" dirty="0"/>
          </a:p>
        </p:txBody>
      </p:sp>
      <p:sp>
        <p:nvSpPr>
          <p:cNvPr id="6" name="Rectangle 5"/>
          <p:cNvSpPr/>
          <p:nvPr/>
        </p:nvSpPr>
        <p:spPr bwMode="auto">
          <a:xfrm>
            <a:off x="322993" y="105681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6463308"/>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Breakout Sessions</a:t>
            </a:r>
          </a:p>
          <a:p>
            <a:pPr marL="1037871" lvl="1"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DBI-B204 Microsoft SQL Server 2014 In-Memory OLTP</a:t>
            </a:r>
            <a:r>
              <a:rPr lang="en-US" sz="3600" dirty="0" smtClean="0">
                <a:gradFill>
                  <a:gsLst>
                    <a:gs pos="1250">
                      <a:schemeClr val="tx1"/>
                    </a:gs>
                    <a:gs pos="100000">
                      <a:schemeClr val="tx1"/>
                    </a:gs>
                  </a:gsLst>
                  <a:lin ang="5400000" scaled="0"/>
                </a:gradFill>
                <a:latin typeface="+mj-lt"/>
              </a:rPr>
              <a:t>: Overview</a:t>
            </a:r>
            <a:endParaRPr lang="en-US" sz="3600" dirty="0">
              <a:gradFill>
                <a:gsLst>
                  <a:gs pos="1250">
                    <a:schemeClr val="tx1"/>
                  </a:gs>
                  <a:gs pos="100000">
                    <a:schemeClr val="tx1"/>
                  </a:gs>
                </a:gsLst>
                <a:lin ang="5400000" scaled="0"/>
              </a:gradFill>
              <a:latin typeface="+mj-lt"/>
            </a:endParaRPr>
          </a:p>
          <a:p>
            <a:pPr marL="1037871" lvl="1"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DBI-B308 </a:t>
            </a:r>
            <a:r>
              <a:rPr lang="en-US" sz="3600" dirty="0">
                <a:gradFill>
                  <a:gsLst>
                    <a:gs pos="1250">
                      <a:schemeClr val="tx1"/>
                    </a:gs>
                    <a:gs pos="100000">
                      <a:schemeClr val="tx1"/>
                    </a:gs>
                  </a:gsLst>
                  <a:lin ang="5400000" scaled="0"/>
                </a:gradFill>
                <a:latin typeface="+mj-lt"/>
              </a:rPr>
              <a:t>Microsoft SQL Server 2014 In-Memory OLTP: Management Deep Dive </a:t>
            </a:r>
            <a:r>
              <a:rPr lang="en-US" sz="3600" dirty="0" smtClean="0">
                <a:gradFill>
                  <a:gsLst>
                    <a:gs pos="1250">
                      <a:schemeClr val="tx1"/>
                    </a:gs>
                    <a:gs pos="100000">
                      <a:schemeClr val="tx1"/>
                    </a:gs>
                  </a:gsLst>
                  <a:lin ang="5400000" scaled="0"/>
                </a:gradFill>
                <a:latin typeface="+mj-lt"/>
              </a:rPr>
              <a:t>– Thu 15:15</a:t>
            </a:r>
          </a:p>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Hands-On Lab: SQL Server Project “Hekaton”</a:t>
            </a:r>
          </a:p>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Find Me Later At…</a:t>
            </a:r>
          </a:p>
          <a:p>
            <a:pPr marL="1037871" lvl="1"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Ask The Experts…..Thursday evening</a:t>
            </a:r>
          </a:p>
          <a:p>
            <a:pPr marL="1037871" lvl="1"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MSE – Server Cloud Tools…. Friday</a:t>
            </a:r>
          </a:p>
          <a:p>
            <a:pPr lvl="1">
              <a:lnSpc>
                <a:spcPct val="90000"/>
              </a:lnSpc>
              <a:spcBef>
                <a:spcPct val="20000"/>
              </a:spcBef>
              <a:buSzPct val="105000"/>
            </a:pPr>
            <a:endParaRPr lang="en-US" sz="3600" dirty="0" smtClean="0">
              <a:gradFill>
                <a:gsLst>
                  <a:gs pos="1250">
                    <a:schemeClr val="tx1"/>
                  </a:gs>
                  <a:gs pos="100000">
                    <a:schemeClr val="tx1"/>
                  </a:gs>
                </a:gsLst>
                <a:lin ang="5400000" scaled="0"/>
              </a:gradFill>
              <a:latin typeface="+mj-lt"/>
            </a:endParaRPr>
          </a:p>
          <a:p>
            <a:pPr marL="1037871" lvl="1" indent="-571500">
              <a:lnSpc>
                <a:spcPct val="90000"/>
              </a:lnSpc>
              <a:spcBef>
                <a:spcPct val="20000"/>
              </a:spcBef>
              <a:buSzPct val="105000"/>
              <a:buBlip>
                <a:blip r:embed="rId3"/>
              </a:buBlip>
            </a:pPr>
            <a:endParaRPr lang="en-US" sz="3600" dirty="0" smtClean="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45498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269853" y="3221368"/>
            <a:ext cx="2697098" cy="274439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Memory optimized table and index structures</a:t>
            </a:r>
          </a:p>
          <a:p>
            <a:pPr defTabSz="932411"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a:p>
            <a:pPr defTabSz="932411" fontAlgn="base">
              <a:lnSpc>
                <a:spcPct val="90000"/>
              </a:lnSpc>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27" name="Rectangle 26"/>
          <p:cNvSpPr/>
          <p:nvPr/>
        </p:nvSpPr>
        <p:spPr bwMode="auto">
          <a:xfrm>
            <a:off x="3012420" y="3221368"/>
            <a:ext cx="2697098" cy="274439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Native compilation of business logic in stored procedures</a:t>
            </a:r>
          </a:p>
        </p:txBody>
      </p:sp>
      <p:sp>
        <p:nvSpPr>
          <p:cNvPr id="29" name="Rectangle 28"/>
          <p:cNvSpPr/>
          <p:nvPr/>
        </p:nvSpPr>
        <p:spPr bwMode="auto">
          <a:xfrm>
            <a:off x="8497556" y="3221368"/>
            <a:ext cx="2742811" cy="2744398"/>
          </a:xfrm>
          <a:prstGeom prst="rect">
            <a:avLst/>
          </a:prstGeom>
          <a:solidFill>
            <a:schemeClr val="accent5">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Fully </a:t>
            </a:r>
            <a:r>
              <a:rPr lang="en-US" sz="2000" dirty="0">
                <a:gradFill>
                  <a:gsLst>
                    <a:gs pos="0">
                      <a:srgbClr val="FFFFFF"/>
                    </a:gs>
                    <a:gs pos="100000">
                      <a:srgbClr val="FFFFFF"/>
                    </a:gs>
                  </a:gsLst>
                  <a:lin ang="5400000" scaled="0"/>
                </a:gradFill>
                <a:ea typeface="Segoe UI" pitchFamily="34" charset="0"/>
                <a:cs typeface="Segoe UI" pitchFamily="34" charset="0"/>
              </a:rPr>
              <a:t>integrated into SQL Server</a:t>
            </a:r>
          </a:p>
        </p:txBody>
      </p:sp>
      <p:sp>
        <p:nvSpPr>
          <p:cNvPr id="31" name="Rectangle 30"/>
          <p:cNvSpPr/>
          <p:nvPr/>
        </p:nvSpPr>
        <p:spPr bwMode="auto">
          <a:xfrm>
            <a:off x="5754988" y="3221368"/>
            <a:ext cx="2697098" cy="2744398"/>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Latch- and lock-free data structures</a:t>
            </a:r>
          </a:p>
        </p:txBody>
      </p:sp>
      <p:sp>
        <p:nvSpPr>
          <p:cNvPr id="3" name="Title 2"/>
          <p:cNvSpPr>
            <a:spLocks noGrp="1"/>
          </p:cNvSpPr>
          <p:nvPr>
            <p:ph type="title" idx="4294967295"/>
          </p:nvPr>
        </p:nvSpPr>
        <p:spPr>
          <a:xfrm>
            <a:off x="547060" y="295757"/>
            <a:ext cx="11888533" cy="917491"/>
          </a:xfrm>
          <a:prstGeom prst="rect">
            <a:avLst/>
          </a:prstGeom>
        </p:spPr>
        <p:txBody>
          <a:bodyPr/>
          <a:lstStyle/>
          <a:p>
            <a:r>
              <a:rPr lang="en-US" dirty="0" smtClean="0"/>
              <a:t>In-Memory OLTP Recap</a:t>
            </a:r>
            <a:endParaRPr lang="en-US" dirty="0"/>
          </a:p>
        </p:txBody>
      </p:sp>
      <p:sp>
        <p:nvSpPr>
          <p:cNvPr id="4" name="Text Placeholder 3"/>
          <p:cNvSpPr>
            <a:spLocks noGrp="1"/>
          </p:cNvSpPr>
          <p:nvPr>
            <p:ph type="body" sz="quarter" idx="4294967295"/>
          </p:nvPr>
        </p:nvSpPr>
        <p:spPr>
          <a:xfrm>
            <a:off x="882" y="1213248"/>
            <a:ext cx="11886375" cy="1350199"/>
          </a:xfrm>
          <a:prstGeom prst="rect">
            <a:avLst/>
          </a:prstGeom>
        </p:spPr>
        <p:txBody>
          <a:bodyPr vert="horz" wrap="square" lIns="182854" tIns="146283" rIns="182854" bIns="146283" rtlCol="0">
            <a:spAutoFit/>
          </a:bodyPr>
          <a:lstStyle/>
          <a:p>
            <a:pPr marL="0" indent="0">
              <a:buNone/>
            </a:pPr>
            <a:r>
              <a:rPr lang="en-US" sz="3808" dirty="0" smtClean="0">
                <a:solidFill>
                  <a:schemeClr val="tx1"/>
                </a:solidFill>
              </a:rPr>
              <a:t>SQL Server 2014 adds </a:t>
            </a:r>
            <a:r>
              <a:rPr lang="en-US" sz="3808" dirty="0">
                <a:solidFill>
                  <a:schemeClr val="tx1"/>
                </a:solidFill>
              </a:rPr>
              <a:t>in-memory technology to boost performance of OLTP </a:t>
            </a:r>
            <a:r>
              <a:rPr lang="en-US" sz="3808" dirty="0" smtClean="0">
                <a:solidFill>
                  <a:schemeClr val="tx1"/>
                </a:solidFill>
              </a:rPr>
              <a:t>workloads</a:t>
            </a:r>
            <a:endParaRPr lang="en-US" sz="3808" dirty="0">
              <a:solidFill>
                <a:schemeClr val="tx1"/>
              </a:solidFill>
            </a:endParaRPr>
          </a:p>
        </p:txBody>
      </p:sp>
    </p:spTree>
    <p:extLst>
      <p:ext uri="{BB962C8B-B14F-4D97-AF65-F5344CB8AC3E}">
        <p14:creationId xmlns:p14="http://schemas.microsoft.com/office/powerpoint/2010/main" val="332292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9" grpId="0" animBg="1"/>
      <p:bldP spid="3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94837016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In-Memory OLTP for DB Developers</a:t>
            </a:r>
            <a:endParaRPr lang="en-US" dirty="0"/>
          </a:p>
        </p:txBody>
      </p:sp>
      <p:sp>
        <p:nvSpPr>
          <p:cNvPr id="5" name="Text Placeholder 4"/>
          <p:cNvSpPr>
            <a:spLocks noGrp="1"/>
          </p:cNvSpPr>
          <p:nvPr>
            <p:ph type="body" sz="quarter" idx="10"/>
          </p:nvPr>
        </p:nvSpPr>
        <p:spPr/>
        <p:txBody>
          <a:bodyPr/>
          <a:lstStyle/>
          <a:p>
            <a:endParaRPr lang="en-US"/>
          </a:p>
        </p:txBody>
      </p:sp>
      <p:sp>
        <p:nvSpPr>
          <p:cNvPr id="6" name="Rectangle 5"/>
          <p:cNvSpPr/>
          <p:nvPr/>
        </p:nvSpPr>
        <p:spPr bwMode="auto">
          <a:xfrm>
            <a:off x="1317529" y="2130425"/>
            <a:ext cx="10063833" cy="1396447"/>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2800" dirty="0">
                <a:gradFill>
                  <a:gsLst>
                    <a:gs pos="0">
                      <a:srgbClr val="FFFFFF"/>
                    </a:gs>
                    <a:gs pos="100000">
                      <a:srgbClr val="FFFFFF"/>
                    </a:gs>
                  </a:gsLst>
                  <a:lin ang="5400000" scaled="0"/>
                </a:gradFill>
                <a:ea typeface="Segoe UI" pitchFamily="34" charset="0"/>
                <a:cs typeface="Segoe UI" pitchFamily="34" charset="0"/>
              </a:rPr>
              <a:t>Memory optimized </a:t>
            </a:r>
            <a:r>
              <a:rPr lang="en-US" sz="2800" dirty="0" smtClean="0">
                <a:gradFill>
                  <a:gsLst>
                    <a:gs pos="0">
                      <a:srgbClr val="FFFFFF"/>
                    </a:gs>
                    <a:gs pos="100000">
                      <a:srgbClr val="FFFFFF"/>
                    </a:gs>
                  </a:gsLst>
                  <a:lin ang="5400000" scaled="0"/>
                </a:gradFill>
                <a:ea typeface="Segoe UI" pitchFamily="34" charset="0"/>
                <a:cs typeface="Segoe UI" pitchFamily="34" charset="0"/>
              </a:rPr>
              <a:t>tables </a:t>
            </a:r>
            <a:r>
              <a:rPr lang="en-US" sz="2800" dirty="0">
                <a:gradFill>
                  <a:gsLst>
                    <a:gs pos="0">
                      <a:srgbClr val="FFFFFF"/>
                    </a:gs>
                    <a:gs pos="100000">
                      <a:srgbClr val="FFFFFF"/>
                    </a:gs>
                  </a:gsLst>
                  <a:lin ang="5400000" scaled="0"/>
                </a:gradFill>
                <a:ea typeface="Segoe UI" pitchFamily="34" charset="0"/>
                <a:cs typeface="Segoe UI" pitchFamily="34" charset="0"/>
              </a:rPr>
              <a:t>and </a:t>
            </a:r>
            <a:r>
              <a:rPr lang="en-US" sz="2800" dirty="0" smtClean="0">
                <a:gradFill>
                  <a:gsLst>
                    <a:gs pos="0">
                      <a:srgbClr val="FFFFFF"/>
                    </a:gs>
                    <a:gs pos="100000">
                      <a:srgbClr val="FFFFFF"/>
                    </a:gs>
                  </a:gsLst>
                  <a:lin ang="5400000" scaled="0"/>
                </a:gradFill>
                <a:ea typeface="Segoe UI" pitchFamily="34" charset="0"/>
                <a:cs typeface="Segoe UI" pitchFamily="34" charset="0"/>
              </a:rPr>
              <a:t>indexes</a:t>
            </a:r>
            <a:endParaRPr lang="en-US" sz="2800" dirty="0">
              <a:gradFill>
                <a:gsLst>
                  <a:gs pos="0">
                    <a:srgbClr val="FFFFFF"/>
                  </a:gs>
                  <a:gs pos="100000">
                    <a:srgbClr val="FFFFFF"/>
                  </a:gs>
                </a:gsLst>
                <a:lin ang="5400000" scaled="0"/>
              </a:gradFill>
              <a:ea typeface="Segoe UI" pitchFamily="34" charset="0"/>
              <a:cs typeface="Segoe UI" pitchFamily="34" charset="0"/>
            </a:endParaRPr>
          </a:p>
          <a:p>
            <a:pPr defTabSz="932411" fontAlgn="base">
              <a:spcBef>
                <a:spcPct val="0"/>
              </a:spcBef>
              <a:spcAft>
                <a:spcPct val="0"/>
              </a:spcAft>
            </a:pPr>
            <a:endParaRPr lang="en-US" sz="2800" dirty="0">
              <a:gradFill>
                <a:gsLst>
                  <a:gs pos="0">
                    <a:srgbClr val="FFFFFF"/>
                  </a:gs>
                  <a:gs pos="100000">
                    <a:srgbClr val="FFFFFF"/>
                  </a:gs>
                </a:gsLst>
                <a:lin ang="5400000" scaled="0"/>
              </a:gradFill>
              <a:ea typeface="Segoe UI" pitchFamily="34" charset="0"/>
              <a:cs typeface="Segoe UI" pitchFamily="34" charset="0"/>
            </a:endParaRPr>
          </a:p>
          <a:p>
            <a:pPr defTabSz="932411" fontAlgn="base">
              <a:lnSpc>
                <a:spcPct val="90000"/>
              </a:lnSpc>
              <a:spcBef>
                <a:spcPct val="0"/>
              </a:spcBef>
              <a:spcAft>
                <a:spcPct val="0"/>
              </a:spcAft>
            </a:pPr>
            <a:endParaRPr lang="en-US" sz="2800"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a:off x="1317529" y="3965768"/>
            <a:ext cx="4494179" cy="1655372"/>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2800" dirty="0" smtClean="0">
                <a:gradFill>
                  <a:gsLst>
                    <a:gs pos="0">
                      <a:srgbClr val="FFFFFF"/>
                    </a:gs>
                    <a:gs pos="100000">
                      <a:srgbClr val="FFFFFF"/>
                    </a:gs>
                  </a:gsLst>
                  <a:lin ang="5400000" scaled="0"/>
                </a:gradFill>
                <a:ea typeface="Segoe UI" pitchFamily="34" charset="0"/>
                <a:cs typeface="Segoe UI" pitchFamily="34" charset="0"/>
              </a:rPr>
              <a:t>Accessing memory-optimized tables</a:t>
            </a:r>
            <a:endParaRPr lang="en-US" sz="2800" dirty="0">
              <a:gradFill>
                <a:gsLst>
                  <a:gs pos="0">
                    <a:srgbClr val="FFFFFF"/>
                  </a:gs>
                  <a:gs pos="100000">
                    <a:srgbClr val="FFFFFF"/>
                  </a:gs>
                </a:gsLst>
                <a:lin ang="5400000" scaled="0"/>
              </a:gradFill>
              <a:ea typeface="Segoe UI" pitchFamily="34" charset="0"/>
              <a:cs typeface="Segoe UI" pitchFamily="34" charset="0"/>
            </a:endParaRPr>
          </a:p>
        </p:txBody>
      </p:sp>
      <p:sp>
        <p:nvSpPr>
          <p:cNvPr id="8" name="Rectangle 7"/>
          <p:cNvSpPr/>
          <p:nvPr/>
        </p:nvSpPr>
        <p:spPr bwMode="auto">
          <a:xfrm>
            <a:off x="6883065" y="3965768"/>
            <a:ext cx="4498297" cy="1655372"/>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defTabSz="932411" fontAlgn="base">
              <a:spcBef>
                <a:spcPct val="0"/>
              </a:spcBef>
              <a:spcAft>
                <a:spcPct val="0"/>
              </a:spcAft>
            </a:pPr>
            <a:r>
              <a:rPr lang="en-US" sz="2800" dirty="0" smtClean="0">
                <a:gradFill>
                  <a:gsLst>
                    <a:gs pos="0">
                      <a:srgbClr val="FFFFFF"/>
                    </a:gs>
                    <a:gs pos="100000">
                      <a:srgbClr val="FFFFFF"/>
                    </a:gs>
                  </a:gsLst>
                  <a:lin ang="5400000" scaled="0"/>
                </a:gradFill>
                <a:ea typeface="Segoe UI" pitchFamily="34" charset="0"/>
                <a:cs typeface="Segoe UI" pitchFamily="34" charset="0"/>
              </a:rPr>
              <a:t>Transactions on memory optimized tables</a:t>
            </a:r>
            <a:endParaRPr lang="en-US" sz="28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6302464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Memory optimized tables and indexes</a:t>
            </a:r>
          </a:p>
        </p:txBody>
      </p:sp>
    </p:spTree>
    <p:extLst>
      <p:ext uri="{BB962C8B-B14F-4D97-AF65-F5344CB8AC3E}">
        <p14:creationId xmlns:p14="http://schemas.microsoft.com/office/powerpoint/2010/main" val="346482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Table DDL</a:t>
            </a:r>
            <a:endParaRPr lang="en-US" dirty="0"/>
          </a:p>
        </p:txBody>
      </p:sp>
      <p:sp>
        <p:nvSpPr>
          <p:cNvPr id="3" name="Text Placeholder 2"/>
          <p:cNvSpPr>
            <a:spLocks noGrp="1"/>
          </p:cNvSpPr>
          <p:nvPr>
            <p:ph type="body" sz="quarter" idx="10"/>
          </p:nvPr>
        </p:nvSpPr>
        <p:spPr>
          <a:xfrm>
            <a:off x="275482" y="1221481"/>
            <a:ext cx="11885513" cy="3508653"/>
          </a:xfrm>
        </p:spPr>
        <p:txBody>
          <a:bodyPr/>
          <a:lstStyle/>
          <a:p>
            <a:r>
              <a:rPr lang="en-US" sz="2000" dirty="0">
                <a:solidFill>
                  <a:srgbClr val="0000FF"/>
                </a:solidFill>
                <a:latin typeface="Consolas"/>
              </a:rPr>
              <a:t>CREATE</a:t>
            </a:r>
            <a:r>
              <a:rPr lang="en-US" sz="2000" dirty="0">
                <a:solidFill>
                  <a:prstClr val="black"/>
                </a:solidFill>
                <a:latin typeface="Consolas"/>
              </a:rPr>
              <a:t> </a:t>
            </a:r>
            <a:r>
              <a:rPr lang="en-US" sz="2000" dirty="0">
                <a:solidFill>
                  <a:srgbClr val="0000FF"/>
                </a:solidFill>
                <a:latin typeface="Consolas"/>
              </a:rPr>
              <a:t>TABLE</a:t>
            </a:r>
            <a:r>
              <a:rPr lang="en-US" sz="2000" dirty="0">
                <a:solidFill>
                  <a:prstClr val="black"/>
                </a:solidFill>
                <a:latin typeface="Consolas"/>
              </a:rPr>
              <a:t> </a:t>
            </a:r>
            <a:r>
              <a:rPr lang="en-US" sz="2000" dirty="0">
                <a:solidFill>
                  <a:srgbClr val="008080"/>
                </a:solidFill>
                <a:latin typeface="Consolas"/>
              </a:rPr>
              <a:t>[Customer]</a:t>
            </a:r>
            <a:r>
              <a:rPr lang="en-US" sz="2000" dirty="0">
                <a:solidFill>
                  <a:srgbClr val="808080"/>
                </a:solidFill>
                <a:latin typeface="Consolas"/>
              </a:rPr>
              <a:t>(</a:t>
            </a:r>
            <a:endParaRPr lang="en-US" sz="2000" dirty="0">
              <a:solidFill>
                <a:prstClr val="black"/>
              </a:solidFill>
              <a:latin typeface="Consolas"/>
            </a:endParaRPr>
          </a:p>
          <a:p>
            <a:r>
              <a:rPr lang="en-US" sz="2000" dirty="0">
                <a:solidFill>
                  <a:prstClr val="black"/>
                </a:solidFill>
                <a:latin typeface="Consolas"/>
              </a:rPr>
              <a:t>    </a:t>
            </a:r>
            <a:r>
              <a:rPr lang="en-US" sz="2000" dirty="0">
                <a:solidFill>
                  <a:srgbClr val="008080"/>
                </a:solidFill>
                <a:latin typeface="Consolas"/>
              </a:rPr>
              <a:t>[</a:t>
            </a:r>
            <a:r>
              <a:rPr lang="en-US" sz="2000" dirty="0" err="1">
                <a:solidFill>
                  <a:srgbClr val="008080"/>
                </a:solidFill>
                <a:latin typeface="Consolas"/>
              </a:rPr>
              <a:t>CustomerID</a:t>
            </a:r>
            <a:r>
              <a:rPr lang="en-US" sz="2000" dirty="0">
                <a:solidFill>
                  <a:srgbClr val="008080"/>
                </a:solidFill>
                <a:latin typeface="Consolas"/>
              </a:rPr>
              <a:t>]</a:t>
            </a:r>
            <a:r>
              <a:rPr lang="en-US" sz="2000" dirty="0">
                <a:solidFill>
                  <a:prstClr val="black"/>
                </a:solidFill>
                <a:latin typeface="Consolas"/>
              </a:rPr>
              <a:t> </a:t>
            </a:r>
            <a:r>
              <a:rPr lang="en-US" sz="2000" dirty="0">
                <a:solidFill>
                  <a:srgbClr val="0000FF"/>
                </a:solidFill>
                <a:latin typeface="Consolas"/>
              </a:rPr>
              <a:t>INT</a:t>
            </a:r>
            <a:r>
              <a:rPr lang="en-US" sz="2000" dirty="0">
                <a:solidFill>
                  <a:prstClr val="black"/>
                </a:solidFill>
                <a:latin typeface="Consolas"/>
              </a:rPr>
              <a:t> </a:t>
            </a:r>
            <a:r>
              <a:rPr lang="en-US" sz="2000" dirty="0">
                <a:solidFill>
                  <a:srgbClr val="808080"/>
                </a:solidFill>
                <a:latin typeface="Consolas"/>
              </a:rPr>
              <a:t>NOT</a:t>
            </a:r>
            <a:r>
              <a:rPr lang="en-US" sz="2000" dirty="0">
                <a:solidFill>
                  <a:prstClr val="black"/>
                </a:solidFill>
                <a:latin typeface="Consolas"/>
              </a:rPr>
              <a:t> </a:t>
            </a:r>
            <a:r>
              <a:rPr lang="en-US" sz="2000" dirty="0">
                <a:solidFill>
                  <a:srgbClr val="808080"/>
                </a:solidFill>
                <a:latin typeface="Consolas"/>
              </a:rPr>
              <a:t>NULL</a:t>
            </a:r>
            <a:r>
              <a:rPr lang="en-US" sz="2000" dirty="0">
                <a:solidFill>
                  <a:prstClr val="black"/>
                </a:solidFill>
                <a:latin typeface="Consolas"/>
              </a:rPr>
              <a:t> </a:t>
            </a:r>
          </a:p>
          <a:p>
            <a:r>
              <a:rPr lang="en-US" sz="2000" dirty="0">
                <a:solidFill>
                  <a:prstClr val="black"/>
                </a:solidFill>
                <a:latin typeface="Consolas"/>
              </a:rPr>
              <a:t>		</a:t>
            </a:r>
            <a:r>
              <a:rPr lang="en-US" sz="2000" dirty="0">
                <a:solidFill>
                  <a:srgbClr val="0000FF"/>
                </a:solidFill>
                <a:latin typeface="Consolas"/>
              </a:rPr>
              <a:t>PRIMARY</a:t>
            </a:r>
            <a:r>
              <a:rPr lang="en-US" sz="2000" dirty="0">
                <a:solidFill>
                  <a:prstClr val="black"/>
                </a:solidFill>
                <a:latin typeface="Consolas"/>
              </a:rPr>
              <a:t> </a:t>
            </a:r>
            <a:r>
              <a:rPr lang="en-US" sz="2000" dirty="0">
                <a:solidFill>
                  <a:srgbClr val="0000FF"/>
                </a:solidFill>
                <a:latin typeface="Consolas"/>
              </a:rPr>
              <a:t>KEY</a:t>
            </a:r>
            <a:r>
              <a:rPr lang="en-US" sz="2000" dirty="0">
                <a:solidFill>
                  <a:prstClr val="black"/>
                </a:solidFill>
                <a:latin typeface="Consolas"/>
              </a:rPr>
              <a:t> </a:t>
            </a:r>
            <a:r>
              <a:rPr lang="en-US" sz="2000" dirty="0">
                <a:solidFill>
                  <a:srgbClr val="0000FF"/>
                </a:solidFill>
                <a:latin typeface="Consolas"/>
              </a:rPr>
              <a:t>NONCLUSTERED HASH</a:t>
            </a:r>
            <a:r>
              <a:rPr lang="en-US" sz="2000" dirty="0">
                <a:solidFill>
                  <a:prstClr val="black"/>
                </a:solidFill>
                <a:latin typeface="Consolas"/>
              </a:rPr>
              <a:t> </a:t>
            </a:r>
            <a:r>
              <a:rPr lang="en-US" sz="2000" dirty="0">
                <a:solidFill>
                  <a:srgbClr val="0000FF"/>
                </a:solidFill>
                <a:latin typeface="Consolas"/>
              </a:rPr>
              <a:t>WITH </a:t>
            </a:r>
            <a:r>
              <a:rPr lang="en-US" sz="2000" dirty="0">
                <a:solidFill>
                  <a:srgbClr val="808080"/>
                </a:solidFill>
                <a:latin typeface="Consolas"/>
              </a:rPr>
              <a:t>(</a:t>
            </a:r>
            <a:r>
              <a:rPr lang="en-US" sz="2000" dirty="0">
                <a:solidFill>
                  <a:srgbClr val="0000FF"/>
                </a:solidFill>
                <a:latin typeface="Consolas"/>
              </a:rPr>
              <a:t>BUCKET_COUNT</a:t>
            </a:r>
            <a:r>
              <a:rPr lang="en-US" sz="2000" dirty="0">
                <a:solidFill>
                  <a:srgbClr val="008080"/>
                </a:solidFill>
                <a:latin typeface="Consolas"/>
              </a:rPr>
              <a:t> </a:t>
            </a:r>
            <a:r>
              <a:rPr lang="en-US" sz="2000" dirty="0">
                <a:solidFill>
                  <a:srgbClr val="808080"/>
                </a:solidFill>
                <a:latin typeface="Consolas"/>
              </a:rPr>
              <a:t>=</a:t>
            </a:r>
            <a:r>
              <a:rPr lang="en-US" sz="2000" dirty="0">
                <a:solidFill>
                  <a:prstClr val="black"/>
                </a:solidFill>
                <a:latin typeface="Consolas"/>
              </a:rPr>
              <a:t> </a:t>
            </a:r>
            <a:r>
              <a:rPr lang="en-US" sz="2000" dirty="0">
                <a:solidFill>
                  <a:srgbClr val="808080"/>
                </a:solidFill>
                <a:latin typeface="Consolas"/>
              </a:rPr>
              <a:t>1000000),</a:t>
            </a:r>
            <a:endParaRPr lang="en-US" sz="2000" dirty="0">
              <a:solidFill>
                <a:prstClr val="black"/>
              </a:solidFill>
              <a:latin typeface="Consolas"/>
            </a:endParaRPr>
          </a:p>
          <a:p>
            <a:r>
              <a:rPr lang="en-US" sz="2000" dirty="0">
                <a:solidFill>
                  <a:prstClr val="black"/>
                </a:solidFill>
                <a:latin typeface="Consolas"/>
              </a:rPr>
              <a:t>    </a:t>
            </a:r>
            <a:r>
              <a:rPr lang="en-US" sz="2000" dirty="0">
                <a:solidFill>
                  <a:srgbClr val="008080"/>
                </a:solidFill>
                <a:latin typeface="Consolas"/>
              </a:rPr>
              <a:t>[Name]</a:t>
            </a:r>
            <a:r>
              <a:rPr lang="en-US" sz="2000" dirty="0">
                <a:solidFill>
                  <a:prstClr val="black"/>
                </a:solidFill>
                <a:latin typeface="Consolas"/>
              </a:rPr>
              <a:t> </a:t>
            </a:r>
            <a:r>
              <a:rPr lang="en-US" sz="2000" dirty="0">
                <a:solidFill>
                  <a:srgbClr val="0000FF"/>
                </a:solidFill>
                <a:latin typeface="Consolas"/>
              </a:rPr>
              <a:t>NVARCHAR</a:t>
            </a:r>
            <a:r>
              <a:rPr lang="en-US" sz="2000" dirty="0">
                <a:solidFill>
                  <a:srgbClr val="808080"/>
                </a:solidFill>
                <a:latin typeface="Consolas"/>
              </a:rPr>
              <a:t>(</a:t>
            </a:r>
            <a:r>
              <a:rPr lang="en-US" sz="2000" dirty="0">
                <a:solidFill>
                  <a:prstClr val="black"/>
                </a:solidFill>
                <a:latin typeface="Consolas"/>
              </a:rPr>
              <a:t>250</a:t>
            </a:r>
            <a:r>
              <a:rPr lang="en-US" sz="2000" dirty="0">
                <a:solidFill>
                  <a:srgbClr val="808080"/>
                </a:solidFill>
                <a:latin typeface="Consolas"/>
              </a:rPr>
              <a:t>)</a:t>
            </a:r>
            <a:r>
              <a:rPr lang="en-US" sz="2000" dirty="0">
                <a:solidFill>
                  <a:prstClr val="black"/>
                </a:solidFill>
                <a:latin typeface="Consolas"/>
              </a:rPr>
              <a:t> </a:t>
            </a:r>
            <a:r>
              <a:rPr lang="en-US" sz="2000" dirty="0">
                <a:solidFill>
                  <a:srgbClr val="808080"/>
                </a:solidFill>
                <a:latin typeface="Consolas"/>
              </a:rPr>
              <a:t>NOT</a:t>
            </a:r>
            <a:r>
              <a:rPr lang="en-US" sz="2000" dirty="0">
                <a:solidFill>
                  <a:prstClr val="black"/>
                </a:solidFill>
                <a:latin typeface="Consolas"/>
              </a:rPr>
              <a:t> </a:t>
            </a:r>
            <a:r>
              <a:rPr lang="en-US" sz="2000" dirty="0">
                <a:solidFill>
                  <a:srgbClr val="808080"/>
                </a:solidFill>
                <a:latin typeface="Consolas"/>
              </a:rPr>
              <a:t>NULL</a:t>
            </a:r>
          </a:p>
          <a:p>
            <a:pPr>
              <a:buNone/>
            </a:pPr>
            <a:r>
              <a:rPr lang="en-US" sz="2000" dirty="0">
                <a:solidFill>
                  <a:srgbClr val="808080"/>
                </a:solidFill>
                <a:latin typeface="Consolas"/>
              </a:rPr>
              <a:t>		</a:t>
            </a:r>
            <a:r>
              <a:rPr lang="en-US" sz="2000" dirty="0">
                <a:solidFill>
                  <a:srgbClr val="0000FF"/>
                </a:solidFill>
                <a:latin typeface="Consolas"/>
              </a:rPr>
              <a:t>INDEX </a:t>
            </a:r>
            <a:r>
              <a:rPr lang="en-US" sz="2000" dirty="0">
                <a:solidFill>
                  <a:srgbClr val="008080"/>
                </a:solidFill>
                <a:latin typeface="Consolas"/>
              </a:rPr>
              <a:t>[</a:t>
            </a:r>
            <a:r>
              <a:rPr lang="en-US" sz="2000" dirty="0" err="1">
                <a:solidFill>
                  <a:srgbClr val="008080"/>
                </a:solidFill>
                <a:latin typeface="Consolas"/>
              </a:rPr>
              <a:t>IName</a:t>
            </a:r>
            <a:r>
              <a:rPr lang="en-US" sz="2000" dirty="0">
                <a:solidFill>
                  <a:srgbClr val="008080"/>
                </a:solidFill>
                <a:latin typeface="Consolas"/>
              </a:rPr>
              <a:t>] </a:t>
            </a:r>
            <a:r>
              <a:rPr lang="en-US" sz="2000" dirty="0">
                <a:solidFill>
                  <a:srgbClr val="0000FF"/>
                </a:solidFill>
                <a:latin typeface="Consolas"/>
              </a:rPr>
              <a:t>HASH WITH </a:t>
            </a:r>
            <a:r>
              <a:rPr lang="en-US" sz="2000" dirty="0">
                <a:solidFill>
                  <a:srgbClr val="808080"/>
                </a:solidFill>
                <a:latin typeface="Consolas"/>
              </a:rPr>
              <a:t>(</a:t>
            </a:r>
            <a:r>
              <a:rPr lang="en-US" sz="2000" dirty="0">
                <a:solidFill>
                  <a:srgbClr val="0000FF"/>
                </a:solidFill>
                <a:latin typeface="Consolas"/>
              </a:rPr>
              <a:t>BUCKET_COUNT</a:t>
            </a:r>
            <a:r>
              <a:rPr lang="en-US" sz="2000" dirty="0">
                <a:solidFill>
                  <a:srgbClr val="008080"/>
                </a:solidFill>
                <a:latin typeface="Consolas"/>
              </a:rPr>
              <a:t> </a:t>
            </a:r>
            <a:r>
              <a:rPr lang="en-US" sz="2000" dirty="0">
                <a:solidFill>
                  <a:srgbClr val="808080"/>
                </a:solidFill>
                <a:latin typeface="Consolas"/>
              </a:rPr>
              <a:t>= 1000000),</a:t>
            </a:r>
            <a:endParaRPr lang="en-US" sz="2000" dirty="0">
              <a:solidFill>
                <a:prstClr val="black"/>
              </a:solidFill>
              <a:latin typeface="Consolas"/>
            </a:endParaRPr>
          </a:p>
          <a:p>
            <a:r>
              <a:rPr lang="en-US" sz="2000" dirty="0">
                <a:solidFill>
                  <a:prstClr val="black"/>
                </a:solidFill>
                <a:latin typeface="Consolas"/>
              </a:rPr>
              <a:t>    </a:t>
            </a:r>
            <a:r>
              <a:rPr lang="en-US" sz="2000" dirty="0">
                <a:solidFill>
                  <a:srgbClr val="008080"/>
                </a:solidFill>
                <a:latin typeface="Consolas"/>
              </a:rPr>
              <a:t>[</a:t>
            </a:r>
            <a:r>
              <a:rPr lang="en-US" sz="2000" dirty="0" err="1">
                <a:solidFill>
                  <a:srgbClr val="008080"/>
                </a:solidFill>
                <a:latin typeface="Consolas"/>
              </a:rPr>
              <a:t>CustomerSince</a:t>
            </a:r>
            <a:r>
              <a:rPr lang="en-US" sz="2000" dirty="0">
                <a:solidFill>
                  <a:srgbClr val="008080"/>
                </a:solidFill>
                <a:latin typeface="Consolas"/>
              </a:rPr>
              <a:t>]</a:t>
            </a:r>
            <a:r>
              <a:rPr lang="en-US" sz="2000" dirty="0">
                <a:solidFill>
                  <a:prstClr val="black"/>
                </a:solidFill>
                <a:latin typeface="Consolas"/>
              </a:rPr>
              <a:t> </a:t>
            </a:r>
            <a:r>
              <a:rPr lang="en-US" sz="2000" dirty="0">
                <a:solidFill>
                  <a:srgbClr val="0000FF"/>
                </a:solidFill>
                <a:latin typeface="Consolas"/>
              </a:rPr>
              <a:t>DATETIME</a:t>
            </a:r>
            <a:r>
              <a:rPr lang="en-US" sz="2000" dirty="0">
                <a:solidFill>
                  <a:prstClr val="black"/>
                </a:solidFill>
                <a:latin typeface="Consolas"/>
              </a:rPr>
              <a:t> </a:t>
            </a:r>
            <a:r>
              <a:rPr lang="en-US" sz="2000" dirty="0">
                <a:solidFill>
                  <a:srgbClr val="808080"/>
                </a:solidFill>
                <a:latin typeface="Consolas"/>
              </a:rPr>
              <a:t>NULL</a:t>
            </a:r>
            <a:endParaRPr lang="en-US" sz="2000" dirty="0">
              <a:solidFill>
                <a:prstClr val="black"/>
              </a:solidFill>
              <a:latin typeface="Consolas"/>
            </a:endParaRPr>
          </a:p>
          <a:p>
            <a:r>
              <a:rPr lang="en-US" sz="2000" dirty="0">
                <a:solidFill>
                  <a:srgbClr val="808080"/>
                </a:solidFill>
                <a:latin typeface="Consolas"/>
              </a:rPr>
              <a:t>)</a:t>
            </a:r>
          </a:p>
          <a:p>
            <a:r>
              <a:rPr lang="en-US" sz="2000" dirty="0">
                <a:solidFill>
                  <a:srgbClr val="0000FF"/>
                </a:solidFill>
                <a:latin typeface="Consolas"/>
              </a:rPr>
              <a:t>WITH </a:t>
            </a:r>
            <a:r>
              <a:rPr lang="en-US" sz="2000" dirty="0">
                <a:solidFill>
                  <a:srgbClr val="808080"/>
                </a:solidFill>
                <a:latin typeface="Consolas"/>
              </a:rPr>
              <a:t>(</a:t>
            </a:r>
            <a:r>
              <a:rPr lang="en-US" sz="2000" dirty="0">
                <a:solidFill>
                  <a:srgbClr val="0000FF"/>
                </a:solidFill>
                <a:latin typeface="Consolas"/>
              </a:rPr>
              <a:t>MEMORY_OPTIMIZED</a:t>
            </a:r>
            <a:r>
              <a:rPr lang="en-US" sz="2000" dirty="0">
                <a:solidFill>
                  <a:prstClr val="black"/>
                </a:solidFill>
                <a:latin typeface="Consolas"/>
              </a:rPr>
              <a:t> </a:t>
            </a:r>
            <a:r>
              <a:rPr lang="en-US" sz="2000" dirty="0">
                <a:solidFill>
                  <a:srgbClr val="808080"/>
                </a:solidFill>
                <a:latin typeface="Consolas"/>
              </a:rPr>
              <a:t>=</a:t>
            </a:r>
            <a:r>
              <a:rPr lang="en-US" sz="2000" dirty="0">
                <a:solidFill>
                  <a:prstClr val="black"/>
                </a:solidFill>
                <a:latin typeface="Consolas"/>
              </a:rPr>
              <a:t> </a:t>
            </a:r>
            <a:r>
              <a:rPr lang="en-US" sz="2000" dirty="0">
                <a:solidFill>
                  <a:srgbClr val="0000FF"/>
                </a:solidFill>
                <a:latin typeface="Consolas"/>
              </a:rPr>
              <a:t>ON</a:t>
            </a:r>
            <a:r>
              <a:rPr lang="en-US" sz="2000" dirty="0">
                <a:solidFill>
                  <a:srgbClr val="808080"/>
                </a:solidFill>
                <a:latin typeface="Consolas"/>
              </a:rPr>
              <a:t>,</a:t>
            </a:r>
            <a:r>
              <a:rPr lang="en-US" sz="2000" dirty="0">
                <a:solidFill>
                  <a:prstClr val="black"/>
                </a:solidFill>
                <a:latin typeface="Consolas"/>
              </a:rPr>
              <a:t> </a:t>
            </a:r>
            <a:r>
              <a:rPr lang="en-US" sz="2000" dirty="0">
                <a:solidFill>
                  <a:srgbClr val="0000FF"/>
                </a:solidFill>
                <a:latin typeface="Consolas"/>
              </a:rPr>
              <a:t>DURABILITY</a:t>
            </a:r>
            <a:r>
              <a:rPr lang="en-US" sz="2000" dirty="0">
                <a:solidFill>
                  <a:prstClr val="black"/>
                </a:solidFill>
                <a:latin typeface="Consolas"/>
              </a:rPr>
              <a:t> </a:t>
            </a:r>
            <a:r>
              <a:rPr lang="en-US" sz="2000" dirty="0">
                <a:solidFill>
                  <a:srgbClr val="808080"/>
                </a:solidFill>
                <a:latin typeface="Consolas"/>
              </a:rPr>
              <a:t>=</a:t>
            </a:r>
            <a:r>
              <a:rPr lang="en-US" sz="2000" dirty="0">
                <a:solidFill>
                  <a:prstClr val="black"/>
                </a:solidFill>
                <a:latin typeface="Consolas"/>
              </a:rPr>
              <a:t> </a:t>
            </a:r>
            <a:r>
              <a:rPr lang="en-US" sz="2000" dirty="0">
                <a:solidFill>
                  <a:srgbClr val="0000FF"/>
                </a:solidFill>
                <a:latin typeface="Consolas"/>
              </a:rPr>
              <a:t>SCHEMA_AND_DATA</a:t>
            </a:r>
            <a:r>
              <a:rPr lang="en-US" sz="2000" dirty="0">
                <a:solidFill>
                  <a:srgbClr val="808080"/>
                </a:solidFill>
                <a:latin typeface="Consolas"/>
              </a:rPr>
              <a:t>);</a:t>
            </a:r>
            <a:endParaRPr lang="en-US" sz="2000" dirty="0">
              <a:solidFill>
                <a:prstClr val="black"/>
              </a:solidFill>
              <a:latin typeface="Consolas"/>
            </a:endParaRPr>
          </a:p>
          <a:p>
            <a:endParaRPr lang="en-US" sz="2000" dirty="0">
              <a:solidFill>
                <a:srgbClr val="0000FF"/>
              </a:solidFill>
              <a:latin typeface="Consolas"/>
            </a:endParaRPr>
          </a:p>
          <a:p>
            <a:endParaRPr lang="en-US" sz="2000" dirty="0">
              <a:solidFill>
                <a:srgbClr val="0000FF"/>
              </a:solidFill>
              <a:latin typeface="Consolas"/>
            </a:endParaRPr>
          </a:p>
        </p:txBody>
      </p:sp>
      <p:sp>
        <p:nvSpPr>
          <p:cNvPr id="14" name="Rectangular Callout 13"/>
          <p:cNvSpPr/>
          <p:nvPr/>
        </p:nvSpPr>
        <p:spPr>
          <a:xfrm>
            <a:off x="275481" y="5605254"/>
            <a:ext cx="2986765" cy="855932"/>
          </a:xfrm>
          <a:prstGeom prst="wedgeRectCallout">
            <a:avLst>
              <a:gd name="adj1" fmla="val 54304"/>
              <a:gd name="adj2" fmla="val -2197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48" dirty="0">
                <a:solidFill>
                  <a:schemeClr val="bg2"/>
                </a:solidFill>
              </a:rPr>
              <a:t>This table is memory optimized</a:t>
            </a:r>
          </a:p>
        </p:txBody>
      </p:sp>
      <p:sp>
        <p:nvSpPr>
          <p:cNvPr id="16" name="Rectangular Callout 15"/>
          <p:cNvSpPr/>
          <p:nvPr/>
        </p:nvSpPr>
        <p:spPr>
          <a:xfrm>
            <a:off x="9060861" y="5630298"/>
            <a:ext cx="3157844" cy="622206"/>
          </a:xfrm>
          <a:prstGeom prst="wedgeRectCallout">
            <a:avLst>
              <a:gd name="adj1" fmla="val -100813"/>
              <a:gd name="adj2" fmla="val -2699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48" dirty="0">
                <a:solidFill>
                  <a:schemeClr val="bg2"/>
                </a:solidFill>
              </a:rPr>
              <a:t>This table is durable</a:t>
            </a:r>
          </a:p>
        </p:txBody>
      </p:sp>
      <p:sp>
        <p:nvSpPr>
          <p:cNvPr id="17" name="Rectangular Callout 16"/>
          <p:cNvSpPr/>
          <p:nvPr/>
        </p:nvSpPr>
        <p:spPr>
          <a:xfrm>
            <a:off x="9168865" y="3280491"/>
            <a:ext cx="2941837" cy="800282"/>
          </a:xfrm>
          <a:prstGeom prst="wedgeRectCallout">
            <a:avLst>
              <a:gd name="adj1" fmla="val -192841"/>
              <a:gd name="adj2" fmla="val -7779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48" dirty="0">
                <a:solidFill>
                  <a:schemeClr val="bg2"/>
                </a:solidFill>
              </a:rPr>
              <a:t>Secondary Indexes are specified inline</a:t>
            </a:r>
          </a:p>
        </p:txBody>
      </p:sp>
      <p:sp>
        <p:nvSpPr>
          <p:cNvPr id="7" name="Rectangular Callout 6"/>
          <p:cNvSpPr/>
          <p:nvPr/>
        </p:nvSpPr>
        <p:spPr>
          <a:xfrm>
            <a:off x="9583839" y="2413399"/>
            <a:ext cx="1914960" cy="500178"/>
          </a:xfrm>
          <a:prstGeom prst="wedgeRectCallout">
            <a:avLst>
              <a:gd name="adj1" fmla="val -256991"/>
              <a:gd name="adj2" fmla="val -6659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48" dirty="0">
                <a:solidFill>
                  <a:schemeClr val="bg2"/>
                </a:solidFill>
              </a:rPr>
              <a:t>Hash Index</a:t>
            </a:r>
          </a:p>
        </p:txBody>
      </p:sp>
      <p:sp>
        <p:nvSpPr>
          <p:cNvPr id="4" name="Rectangle 3"/>
          <p:cNvSpPr/>
          <p:nvPr/>
        </p:nvSpPr>
        <p:spPr bwMode="auto">
          <a:xfrm>
            <a:off x="1139513" y="3580612"/>
            <a:ext cx="3199911" cy="504721"/>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9" name="Rectangle 8"/>
          <p:cNvSpPr/>
          <p:nvPr/>
        </p:nvSpPr>
        <p:spPr bwMode="auto">
          <a:xfrm>
            <a:off x="4442983" y="3576052"/>
            <a:ext cx="4114170" cy="504721"/>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0" name="Rectangle 9"/>
          <p:cNvSpPr/>
          <p:nvPr/>
        </p:nvSpPr>
        <p:spPr bwMode="auto">
          <a:xfrm>
            <a:off x="3906701" y="1839480"/>
            <a:ext cx="6856952" cy="504721"/>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1" name="Rectangle 10"/>
          <p:cNvSpPr/>
          <p:nvPr/>
        </p:nvSpPr>
        <p:spPr bwMode="auto">
          <a:xfrm>
            <a:off x="2203909" y="2541922"/>
            <a:ext cx="6856952" cy="504721"/>
          </a:xfrm>
          <a:prstGeom prst="rect">
            <a:avLst/>
          </a:prstGeom>
          <a:noFill/>
          <a:ln w="38100">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0" rIns="0" bIns="46630" numCol="1" rtlCol="0" anchor="ctr" anchorCtr="0" compatLnSpc="1">
            <a:prstTxWarp prst="textNoShape">
              <a:avLst/>
            </a:prstTxWarp>
          </a:bodyPr>
          <a:lstStyle/>
          <a:p>
            <a:pPr algn="ctr" defTabSz="932411" fontAlgn="base">
              <a:spcBef>
                <a:spcPct val="0"/>
              </a:spcBef>
              <a:spcAft>
                <a:spcPct val="0"/>
              </a:spcAft>
            </a:pPr>
            <a:endParaRPr lang="en-US" sz="2000"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28504047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7" grpId="0" animBg="1"/>
      <p:bldP spid="4" grpId="0" animBg="1"/>
      <p:bldP spid="4" grpId="1" animBg="1"/>
      <p:bldP spid="9" grpId="0" animBg="1"/>
      <p:bldP spid="9" grpId="1" animBg="1"/>
      <p:bldP spid="10" grpId="0" animBg="1"/>
      <p:bldP spid="10"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060" y="295757"/>
            <a:ext cx="11888533" cy="917491"/>
          </a:xfrm>
          <a:prstGeom prst="rect">
            <a:avLst/>
          </a:prstGeom>
        </p:spPr>
        <p:txBody>
          <a:bodyPr/>
          <a:lstStyle/>
          <a:p>
            <a:r>
              <a:rPr lang="en-US" dirty="0" smtClean="0"/>
              <a:t>Memory Optimized Table Creation</a:t>
            </a:r>
            <a:endParaRPr lang="en-US" dirty="0"/>
          </a:p>
        </p:txBody>
      </p:sp>
      <p:graphicFrame>
        <p:nvGraphicFramePr>
          <p:cNvPr id="5" name="Diagram 4"/>
          <p:cNvGraphicFramePr/>
          <p:nvPr>
            <p:extLst/>
          </p:nvPr>
        </p:nvGraphicFramePr>
        <p:xfrm>
          <a:off x="736438" y="1582871"/>
          <a:ext cx="9626116" cy="4677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923770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Hash Indexes</a:t>
            </a:r>
            <a:endParaRPr lang="en-US" dirty="0"/>
          </a:p>
        </p:txBody>
      </p:sp>
      <p:grpSp>
        <p:nvGrpSpPr>
          <p:cNvPr id="14" name="Group 13"/>
          <p:cNvGrpSpPr/>
          <p:nvPr/>
        </p:nvGrpSpPr>
        <p:grpSpPr>
          <a:xfrm>
            <a:off x="5633372" y="3562198"/>
            <a:ext cx="460285" cy="2220842"/>
            <a:chOff x="979348" y="2739129"/>
            <a:chExt cx="460350" cy="2221157"/>
          </a:xfrm>
        </p:grpSpPr>
        <p:sp>
          <p:nvSpPr>
            <p:cNvPr id="65" name="Rectangle 64"/>
            <p:cNvSpPr/>
            <p:nvPr/>
          </p:nvSpPr>
          <p:spPr>
            <a:xfrm>
              <a:off x="979348" y="384970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r>
                <a:rPr lang="en-US" sz="2040" kern="0" dirty="0" smtClean="0">
                  <a:solidFill>
                    <a:schemeClr val="bg1"/>
                  </a:solidFill>
                </a:rPr>
                <a:t>4</a:t>
              </a:r>
              <a:endParaRPr lang="en-US" sz="2040" kern="0" dirty="0">
                <a:solidFill>
                  <a:schemeClr val="bg1"/>
                </a:solidFill>
              </a:endParaRPr>
            </a:p>
          </p:txBody>
        </p:sp>
        <p:sp>
          <p:nvSpPr>
            <p:cNvPr id="66" name="Rectangle 65"/>
            <p:cNvSpPr/>
            <p:nvPr/>
          </p:nvSpPr>
          <p:spPr>
            <a:xfrm>
              <a:off x="979348" y="4127352"/>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r>
                <a:rPr lang="en-US" sz="2040" kern="0" dirty="0" smtClean="0">
                  <a:solidFill>
                    <a:schemeClr val="bg1"/>
                  </a:solidFill>
                </a:rPr>
                <a:t>5</a:t>
              </a:r>
              <a:endParaRPr lang="en-US" sz="2040" kern="0" dirty="0">
                <a:solidFill>
                  <a:schemeClr val="bg1"/>
                </a:solidFill>
              </a:endParaRPr>
            </a:p>
          </p:txBody>
        </p:sp>
        <p:sp>
          <p:nvSpPr>
            <p:cNvPr id="67" name="Rectangle 66"/>
            <p:cNvSpPr/>
            <p:nvPr/>
          </p:nvSpPr>
          <p:spPr>
            <a:xfrm>
              <a:off x="979348" y="4404997"/>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r>
                <a:rPr lang="en-US" sz="2040" kern="0" dirty="0" smtClean="0">
                  <a:solidFill>
                    <a:schemeClr val="bg1"/>
                  </a:solidFill>
                </a:rPr>
                <a:t>6</a:t>
              </a:r>
              <a:endParaRPr lang="en-US" sz="2040" kern="0" dirty="0">
                <a:solidFill>
                  <a:schemeClr val="bg1"/>
                </a:solidFill>
              </a:endParaRPr>
            </a:p>
          </p:txBody>
        </p:sp>
        <p:sp>
          <p:nvSpPr>
            <p:cNvPr id="68" name="Rectangle 67"/>
            <p:cNvSpPr/>
            <p:nvPr/>
          </p:nvSpPr>
          <p:spPr>
            <a:xfrm>
              <a:off x="979348" y="4682641"/>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r>
                <a:rPr lang="en-US" sz="2040" kern="0" dirty="0" smtClean="0">
                  <a:solidFill>
                    <a:schemeClr val="bg1"/>
                  </a:solidFill>
                </a:rPr>
                <a:t>7</a:t>
              </a:r>
              <a:endParaRPr lang="en-US" sz="2040" kern="0" dirty="0">
                <a:solidFill>
                  <a:schemeClr val="bg1"/>
                </a:solidFill>
              </a:endParaRPr>
            </a:p>
          </p:txBody>
        </p:sp>
        <p:sp>
          <p:nvSpPr>
            <p:cNvPr id="69" name="Rectangle 68"/>
            <p:cNvSpPr/>
            <p:nvPr/>
          </p:nvSpPr>
          <p:spPr>
            <a:xfrm>
              <a:off x="979348" y="2739129"/>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r>
                <a:rPr lang="en-US" sz="2040" kern="0" dirty="0" smtClean="0">
                  <a:solidFill>
                    <a:schemeClr val="bg1"/>
                  </a:solidFill>
                </a:rPr>
                <a:t>0</a:t>
              </a:r>
              <a:endParaRPr lang="en-US" sz="2040" kern="0" dirty="0">
                <a:solidFill>
                  <a:schemeClr val="bg1"/>
                </a:solidFill>
              </a:endParaRPr>
            </a:p>
          </p:txBody>
        </p:sp>
        <p:sp>
          <p:nvSpPr>
            <p:cNvPr id="70" name="Rectangle 69"/>
            <p:cNvSpPr/>
            <p:nvPr/>
          </p:nvSpPr>
          <p:spPr>
            <a:xfrm>
              <a:off x="979348" y="3016774"/>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r>
                <a:rPr lang="en-US" sz="2040" kern="0" dirty="0" smtClean="0">
                  <a:solidFill>
                    <a:schemeClr val="bg1"/>
                  </a:solidFill>
                </a:rPr>
                <a:t>1</a:t>
              </a:r>
              <a:endParaRPr lang="en-US" sz="2040" kern="0" dirty="0">
                <a:solidFill>
                  <a:schemeClr val="bg1"/>
                </a:solidFill>
              </a:endParaRPr>
            </a:p>
          </p:txBody>
        </p:sp>
        <p:sp>
          <p:nvSpPr>
            <p:cNvPr id="71" name="Rectangle 70"/>
            <p:cNvSpPr/>
            <p:nvPr/>
          </p:nvSpPr>
          <p:spPr>
            <a:xfrm>
              <a:off x="979348" y="329441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r>
                <a:rPr lang="en-US" sz="2040" kern="0" dirty="0" smtClean="0">
                  <a:solidFill>
                    <a:schemeClr val="bg1"/>
                  </a:solidFill>
                </a:rPr>
                <a:t>2</a:t>
              </a:r>
              <a:endParaRPr lang="en-US" sz="2040" kern="0" dirty="0">
                <a:solidFill>
                  <a:schemeClr val="bg1"/>
                </a:solidFill>
              </a:endParaRPr>
            </a:p>
          </p:txBody>
        </p:sp>
        <p:sp>
          <p:nvSpPr>
            <p:cNvPr id="72" name="Rectangle 71"/>
            <p:cNvSpPr/>
            <p:nvPr/>
          </p:nvSpPr>
          <p:spPr>
            <a:xfrm>
              <a:off x="979348" y="3572063"/>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r>
                <a:rPr lang="en-US" sz="2040" kern="0" dirty="0" smtClean="0">
                  <a:solidFill>
                    <a:schemeClr val="bg1"/>
                  </a:solidFill>
                </a:rPr>
                <a:t>3</a:t>
              </a:r>
              <a:endParaRPr lang="en-US" sz="2040" kern="0" dirty="0">
                <a:solidFill>
                  <a:schemeClr val="bg1"/>
                </a:solidFill>
              </a:endParaRPr>
            </a:p>
          </p:txBody>
        </p:sp>
      </p:grpSp>
      <p:sp>
        <p:nvSpPr>
          <p:cNvPr id="3" name="Left Brace 2"/>
          <p:cNvSpPr/>
          <p:nvPr/>
        </p:nvSpPr>
        <p:spPr>
          <a:xfrm>
            <a:off x="2174240" y="3416649"/>
            <a:ext cx="640080" cy="2511939"/>
          </a:xfrm>
          <a:prstGeom prst="leftBrace">
            <a:avLst/>
          </a:prstGeom>
          <a:ln>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solidFill>
            </a:endParaRPr>
          </a:p>
        </p:txBody>
      </p:sp>
      <p:sp>
        <p:nvSpPr>
          <p:cNvPr id="4" name="TextBox 3"/>
          <p:cNvSpPr txBox="1"/>
          <p:nvPr/>
        </p:nvSpPr>
        <p:spPr>
          <a:xfrm>
            <a:off x="407838" y="3744671"/>
            <a:ext cx="1519775" cy="1855893"/>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solidFill>
                  <a:schemeClr val="bg1"/>
                </a:solidFill>
              </a:rPr>
              <a:t>Array of</a:t>
            </a:r>
          </a:p>
          <a:p>
            <a:pPr>
              <a:lnSpc>
                <a:spcPct val="90000"/>
              </a:lnSpc>
              <a:spcAft>
                <a:spcPts val="600"/>
              </a:spcAft>
            </a:pPr>
            <a:r>
              <a:rPr lang="en-US" sz="2400" dirty="0" smtClean="0">
                <a:solidFill>
                  <a:schemeClr val="bg1"/>
                </a:solidFill>
              </a:rPr>
              <a:t>8-byte</a:t>
            </a:r>
          </a:p>
          <a:p>
            <a:pPr>
              <a:lnSpc>
                <a:spcPct val="90000"/>
              </a:lnSpc>
              <a:spcAft>
                <a:spcPts val="600"/>
              </a:spcAft>
            </a:pPr>
            <a:r>
              <a:rPr lang="en-US" sz="2400" dirty="0" smtClean="0">
                <a:solidFill>
                  <a:schemeClr val="bg1"/>
                </a:solidFill>
              </a:rPr>
              <a:t>Memory</a:t>
            </a:r>
          </a:p>
          <a:p>
            <a:pPr>
              <a:lnSpc>
                <a:spcPct val="90000"/>
              </a:lnSpc>
              <a:spcAft>
                <a:spcPts val="600"/>
              </a:spcAft>
            </a:pPr>
            <a:r>
              <a:rPr lang="en-US" sz="2400" dirty="0" smtClean="0">
                <a:solidFill>
                  <a:schemeClr val="bg1"/>
                </a:solidFill>
              </a:rPr>
              <a:t>pointers</a:t>
            </a:r>
          </a:p>
        </p:txBody>
      </p:sp>
      <p:sp>
        <p:nvSpPr>
          <p:cNvPr id="44" name="TextBox 43"/>
          <p:cNvSpPr txBox="1"/>
          <p:nvPr/>
        </p:nvSpPr>
        <p:spPr>
          <a:xfrm>
            <a:off x="3272041" y="1492076"/>
            <a:ext cx="5182946" cy="627864"/>
          </a:xfrm>
          <a:prstGeom prst="rect">
            <a:avLst/>
          </a:prstGeom>
          <a:noFill/>
        </p:spPr>
        <p:txBody>
          <a:bodyPr wrap="square" lIns="182880" tIns="146304" rIns="182880" bIns="146304" rtlCol="0">
            <a:spAutoFit/>
          </a:bodyPr>
          <a:lstStyle/>
          <a:p>
            <a:pPr algn="ctr">
              <a:lnSpc>
                <a:spcPct val="90000"/>
              </a:lnSpc>
              <a:spcAft>
                <a:spcPts val="600"/>
              </a:spcAft>
            </a:pPr>
            <a:r>
              <a:rPr lang="en-US" sz="2400" dirty="0" smtClean="0">
                <a:solidFill>
                  <a:schemeClr val="bg1"/>
                </a:solidFill>
              </a:rPr>
              <a:t>Hash index with (</a:t>
            </a:r>
            <a:r>
              <a:rPr lang="en-US" sz="2400" dirty="0" err="1" smtClean="0">
                <a:solidFill>
                  <a:schemeClr val="bg1"/>
                </a:solidFill>
              </a:rPr>
              <a:t>bucket_count</a:t>
            </a:r>
            <a:r>
              <a:rPr lang="en-US" sz="2400" dirty="0" smtClean="0">
                <a:solidFill>
                  <a:schemeClr val="bg1"/>
                </a:solidFill>
              </a:rPr>
              <a:t>=8): </a:t>
            </a:r>
          </a:p>
        </p:txBody>
      </p:sp>
      <p:sp>
        <p:nvSpPr>
          <p:cNvPr id="6" name="TextBox 5"/>
          <p:cNvSpPr txBox="1"/>
          <p:nvPr/>
        </p:nvSpPr>
        <p:spPr>
          <a:xfrm>
            <a:off x="8811876" y="1532814"/>
            <a:ext cx="3364575" cy="1689693"/>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solidFill>
                  <a:schemeClr val="bg1"/>
                </a:solidFill>
              </a:rPr>
              <a:t>Hash function </a:t>
            </a:r>
            <a:r>
              <a:rPr lang="en-US" sz="2400" i="1" dirty="0" smtClean="0">
                <a:solidFill>
                  <a:schemeClr val="bg1"/>
                </a:solidFill>
              </a:rPr>
              <a:t>f</a:t>
            </a:r>
            <a:r>
              <a:rPr lang="en-US" sz="2400" dirty="0" smtClean="0">
                <a:solidFill>
                  <a:schemeClr val="bg1"/>
                </a:solidFill>
              </a:rPr>
              <a:t>:</a:t>
            </a:r>
          </a:p>
          <a:p>
            <a:pPr marL="342900" indent="-342900">
              <a:lnSpc>
                <a:spcPct val="90000"/>
              </a:lnSpc>
              <a:spcAft>
                <a:spcPts val="600"/>
              </a:spcAft>
              <a:buFont typeface="Arial" panose="020B0604020202020204" pitchFamily="34" charset="0"/>
              <a:buChar char="•"/>
            </a:pPr>
            <a:r>
              <a:rPr lang="en-US" sz="2000" dirty="0" smtClean="0">
                <a:solidFill>
                  <a:schemeClr val="bg1"/>
                </a:solidFill>
              </a:rPr>
              <a:t>Maps values to buckets</a:t>
            </a:r>
          </a:p>
          <a:p>
            <a:pPr marL="342900" indent="-342900">
              <a:lnSpc>
                <a:spcPct val="90000"/>
              </a:lnSpc>
              <a:spcAft>
                <a:spcPts val="600"/>
              </a:spcAft>
              <a:buFont typeface="Arial" panose="020B0604020202020204" pitchFamily="34" charset="0"/>
              <a:buChar char="•"/>
            </a:pPr>
            <a:r>
              <a:rPr lang="en-US" sz="2000" dirty="0" smtClean="0">
                <a:solidFill>
                  <a:schemeClr val="bg1"/>
                </a:solidFill>
              </a:rPr>
              <a:t>Built into the system</a:t>
            </a:r>
          </a:p>
          <a:p>
            <a:pPr marL="342900" indent="-342900">
              <a:lnSpc>
                <a:spcPct val="90000"/>
              </a:lnSpc>
              <a:spcAft>
                <a:spcPts val="600"/>
              </a:spcAft>
              <a:buFont typeface="Arial" panose="020B0604020202020204" pitchFamily="34" charset="0"/>
              <a:buChar char="•"/>
            </a:pPr>
            <a:endParaRPr lang="en-US" sz="2000" dirty="0" smtClean="0">
              <a:solidFill>
                <a:schemeClr val="bg1"/>
              </a:solidFill>
            </a:endParaRPr>
          </a:p>
        </p:txBody>
      </p:sp>
      <p:sp>
        <p:nvSpPr>
          <p:cNvPr id="9" name="TextBox 8"/>
          <p:cNvSpPr txBox="1"/>
          <p:nvPr/>
        </p:nvSpPr>
        <p:spPr>
          <a:xfrm>
            <a:off x="4826050" y="2501423"/>
            <a:ext cx="2074927" cy="572464"/>
          </a:xfrm>
          <a:prstGeom prst="rect">
            <a:avLst/>
          </a:prstGeom>
          <a:noFill/>
        </p:spPr>
        <p:txBody>
          <a:bodyPr wrap="none" lIns="182880" tIns="146304" rIns="182880" bIns="146304" rtlCol="0">
            <a:spAutoFit/>
          </a:bodyPr>
          <a:lstStyle/>
          <a:p>
            <a:pPr>
              <a:lnSpc>
                <a:spcPct val="90000"/>
              </a:lnSpc>
              <a:spcAft>
                <a:spcPts val="600"/>
              </a:spcAft>
            </a:pPr>
            <a:r>
              <a:rPr lang="en-US" sz="2000" dirty="0" smtClean="0">
                <a:solidFill>
                  <a:schemeClr val="bg1"/>
                </a:solidFill>
              </a:rPr>
              <a:t>Hash mapping:</a:t>
            </a:r>
          </a:p>
        </p:txBody>
      </p:sp>
      <p:sp>
        <p:nvSpPr>
          <p:cNvPr id="48" name="TextBox 47"/>
          <p:cNvSpPr txBox="1"/>
          <p:nvPr/>
        </p:nvSpPr>
        <p:spPr>
          <a:xfrm>
            <a:off x="4556178" y="3442468"/>
            <a:ext cx="1020344"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(Jane)</a:t>
            </a:r>
          </a:p>
        </p:txBody>
      </p:sp>
      <p:sp>
        <p:nvSpPr>
          <p:cNvPr id="49" name="TextBox 48"/>
          <p:cNvSpPr txBox="1"/>
          <p:nvPr/>
        </p:nvSpPr>
        <p:spPr>
          <a:xfrm>
            <a:off x="4556178" y="3997678"/>
            <a:ext cx="1050609"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(John)</a:t>
            </a:r>
          </a:p>
        </p:txBody>
      </p:sp>
      <p:sp>
        <p:nvSpPr>
          <p:cNvPr id="50" name="TextBox 49"/>
          <p:cNvSpPr txBox="1"/>
          <p:nvPr/>
        </p:nvSpPr>
        <p:spPr>
          <a:xfrm>
            <a:off x="4556178" y="4275284"/>
            <a:ext cx="1172437"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(Susan)</a:t>
            </a:r>
          </a:p>
        </p:txBody>
      </p:sp>
      <p:sp>
        <p:nvSpPr>
          <p:cNvPr id="51" name="TextBox 50"/>
          <p:cNvSpPr txBox="1"/>
          <p:nvPr/>
        </p:nvSpPr>
        <p:spPr>
          <a:xfrm>
            <a:off x="6160619" y="3997678"/>
            <a:ext cx="1287853"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(Prague)</a:t>
            </a:r>
          </a:p>
        </p:txBody>
      </p:sp>
      <p:sp>
        <p:nvSpPr>
          <p:cNvPr id="52" name="TextBox 51"/>
          <p:cNvSpPr txBox="1"/>
          <p:nvPr/>
        </p:nvSpPr>
        <p:spPr>
          <a:xfrm>
            <a:off x="6160618" y="4814087"/>
            <a:ext cx="2313775"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(Bogota), </a:t>
            </a:r>
            <a:r>
              <a:rPr lang="en-US" i="1" dirty="0" smtClean="0">
                <a:solidFill>
                  <a:schemeClr val="bg1"/>
                </a:solidFill>
              </a:rPr>
              <a:t>f</a:t>
            </a:r>
            <a:r>
              <a:rPr lang="en-US" dirty="0" smtClean="0">
                <a:solidFill>
                  <a:schemeClr val="bg1"/>
                </a:solidFill>
              </a:rPr>
              <a:t>(Beijing)</a:t>
            </a:r>
          </a:p>
        </p:txBody>
      </p:sp>
      <p:sp>
        <p:nvSpPr>
          <p:cNvPr id="10" name="Right Arrow 9"/>
          <p:cNvSpPr/>
          <p:nvPr/>
        </p:nvSpPr>
        <p:spPr bwMode="auto">
          <a:xfrm rot="10800000">
            <a:off x="8454987" y="4965520"/>
            <a:ext cx="546773" cy="195759"/>
          </a:xfrm>
          <a:prstGeom prst="rightArrow">
            <a:avLst>
              <a:gd name="adj1" fmla="val 35872"/>
              <a:gd name="adj2" fmla="val 50000"/>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4" name="TextBox 53"/>
          <p:cNvSpPr txBox="1"/>
          <p:nvPr/>
        </p:nvSpPr>
        <p:spPr>
          <a:xfrm>
            <a:off x="9384385" y="4170816"/>
            <a:ext cx="1443344" cy="926407"/>
          </a:xfrm>
          <a:prstGeom prst="rect">
            <a:avLst/>
          </a:prstGeom>
          <a:noFill/>
        </p:spPr>
        <p:txBody>
          <a:bodyPr wrap="none" lIns="182880" tIns="146304" rIns="182880" bIns="146304" rtlCol="0">
            <a:spAutoFit/>
          </a:bodyPr>
          <a:lstStyle/>
          <a:p>
            <a:pPr algn="ctr">
              <a:lnSpc>
                <a:spcPct val="90000"/>
              </a:lnSpc>
              <a:spcAft>
                <a:spcPts val="600"/>
              </a:spcAft>
            </a:pPr>
            <a:r>
              <a:rPr lang="en-US" sz="2000" dirty="0" smtClean="0">
                <a:solidFill>
                  <a:schemeClr val="bg1"/>
                </a:solidFill>
              </a:rPr>
              <a:t>Hash </a:t>
            </a:r>
          </a:p>
          <a:p>
            <a:pPr algn="ctr">
              <a:lnSpc>
                <a:spcPct val="90000"/>
              </a:lnSpc>
              <a:spcAft>
                <a:spcPts val="600"/>
              </a:spcAft>
            </a:pPr>
            <a:r>
              <a:rPr lang="en-US" sz="2000" dirty="0" smtClean="0">
                <a:solidFill>
                  <a:schemeClr val="bg1"/>
                </a:solidFill>
              </a:rPr>
              <a:t>Collisions</a:t>
            </a:r>
          </a:p>
        </p:txBody>
      </p:sp>
      <p:sp>
        <p:nvSpPr>
          <p:cNvPr id="55" name="Right Arrow 54"/>
          <p:cNvSpPr/>
          <p:nvPr/>
        </p:nvSpPr>
        <p:spPr bwMode="auto">
          <a:xfrm rot="10800000">
            <a:off x="8454986" y="4158330"/>
            <a:ext cx="546773" cy="195759"/>
          </a:xfrm>
          <a:prstGeom prst="rightArrow">
            <a:avLst>
              <a:gd name="adj1" fmla="val 35872"/>
              <a:gd name="adj2" fmla="val 50000"/>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8084508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P spid="9" grpId="0"/>
      <p:bldP spid="48" grpId="0"/>
      <p:bldP spid="49" grpId="0"/>
      <p:bldP spid="50" grpId="0"/>
      <p:bldP spid="51" grpId="0"/>
      <p:bldP spid="52" grpId="0"/>
      <p:bldP spid="10" grpId="0" animBg="1"/>
      <p:bldP spid="54" grpId="0"/>
      <p:bldP spid="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Memory </a:t>
            </a:r>
            <a:r>
              <a:rPr lang="en-US" dirty="0"/>
              <a:t>O</a:t>
            </a:r>
            <a:r>
              <a:rPr lang="en-US" dirty="0" smtClean="0"/>
              <a:t>ptimized Tables and Indexes</a:t>
            </a:r>
            <a:endParaRPr lang="en-US" dirty="0"/>
          </a:p>
        </p:txBody>
      </p:sp>
      <p:grpSp>
        <p:nvGrpSpPr>
          <p:cNvPr id="8" name="Group 105"/>
          <p:cNvGrpSpPr/>
          <p:nvPr/>
        </p:nvGrpSpPr>
        <p:grpSpPr>
          <a:xfrm>
            <a:off x="1992719" y="2593507"/>
            <a:ext cx="4894589" cy="430415"/>
            <a:chOff x="4791381" y="4876800"/>
            <a:chExt cx="2447619" cy="228600"/>
          </a:xfrm>
          <a:solidFill>
            <a:schemeClr val="accent6">
              <a:lumMod val="20000"/>
              <a:lumOff val="80000"/>
            </a:schemeClr>
          </a:solidFill>
        </p:grpSpPr>
        <p:sp>
          <p:nvSpPr>
            <p:cNvPr id="105" name="Rectangle 104"/>
            <p:cNvSpPr/>
            <p:nvPr/>
          </p:nvSpPr>
          <p:spPr>
            <a:xfrm>
              <a:off x="4791381" y="4876800"/>
              <a:ext cx="683846"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50,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106" name="Rectangle 105"/>
            <p:cNvSpPr/>
            <p:nvPr/>
          </p:nvSpPr>
          <p:spPr>
            <a:xfrm>
              <a:off x="5939692" y="4876800"/>
              <a:ext cx="547077"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Jane</a:t>
              </a:r>
            </a:p>
          </p:txBody>
        </p:sp>
        <p:sp>
          <p:nvSpPr>
            <p:cNvPr id="107" name="Rectangle 106"/>
            <p:cNvSpPr/>
            <p:nvPr/>
          </p:nvSpPr>
          <p:spPr>
            <a:xfrm>
              <a:off x="5475827" y="4876800"/>
              <a:ext cx="4638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endParaRPr lang="en-US" sz="2176" kern="0" dirty="0">
                <a:solidFill>
                  <a:sysClr val="window" lastClr="FFFFFF"/>
                </a:solidFill>
              </a:endParaRPr>
            </a:p>
          </p:txBody>
        </p:sp>
        <p:sp>
          <p:nvSpPr>
            <p:cNvPr id="108" name="Rectangle 107"/>
            <p:cNvSpPr/>
            <p:nvPr/>
          </p:nvSpPr>
          <p:spPr>
            <a:xfrm>
              <a:off x="6486769" y="4876800"/>
              <a:ext cx="752231"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1036135">
                <a:defRPr/>
              </a:pPr>
              <a:r>
                <a:rPr lang="en-US" sz="2176" kern="0" dirty="0">
                  <a:solidFill>
                    <a:sysClr val="windowText" lastClr="000000"/>
                  </a:solidFill>
                </a:rPr>
                <a:t>Prague</a:t>
              </a:r>
            </a:p>
          </p:txBody>
        </p:sp>
      </p:grpSp>
      <p:sp>
        <p:nvSpPr>
          <p:cNvPr id="89" name="Rectangle 88"/>
          <p:cNvSpPr/>
          <p:nvPr/>
        </p:nvSpPr>
        <p:spPr>
          <a:xfrm>
            <a:off x="1440375" y="1421548"/>
            <a:ext cx="1742002"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Timestamps</a:t>
            </a:r>
          </a:p>
        </p:txBody>
      </p:sp>
      <p:sp>
        <p:nvSpPr>
          <p:cNvPr id="90" name="Rectangle 89"/>
          <p:cNvSpPr/>
          <p:nvPr/>
        </p:nvSpPr>
        <p:spPr>
          <a:xfrm>
            <a:off x="4740266" y="1421548"/>
            <a:ext cx="1395018"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Name</a:t>
            </a:r>
          </a:p>
        </p:txBody>
      </p:sp>
      <p:sp>
        <p:nvSpPr>
          <p:cNvPr id="91" name="Rectangle 90"/>
          <p:cNvSpPr/>
          <p:nvPr/>
        </p:nvSpPr>
        <p:spPr>
          <a:xfrm>
            <a:off x="3182376" y="1421548"/>
            <a:ext cx="1557887"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Chain </a:t>
            </a:r>
            <a:r>
              <a:rPr lang="en-US" sz="2176" kern="0" dirty="0" err="1">
                <a:solidFill>
                  <a:sysClr val="windowText" lastClr="000000"/>
                </a:solidFill>
              </a:rPr>
              <a:t>ptrs</a:t>
            </a:r>
            <a:endParaRPr lang="en-US" sz="2176" kern="0" dirty="0">
              <a:solidFill>
                <a:sysClr val="windowText" lastClr="000000"/>
              </a:solidFill>
            </a:endParaRPr>
          </a:p>
        </p:txBody>
      </p:sp>
      <p:sp>
        <p:nvSpPr>
          <p:cNvPr id="92" name="Rectangle 91"/>
          <p:cNvSpPr/>
          <p:nvPr/>
        </p:nvSpPr>
        <p:spPr>
          <a:xfrm>
            <a:off x="6135284" y="1421549"/>
            <a:ext cx="1713676" cy="422552"/>
          </a:xfrm>
          <a:prstGeom prst="rect">
            <a:avLst/>
          </a:prstGeom>
          <a:noFill/>
          <a:ln w="25400" cap="flat" cmpd="sng" algn="ctr">
            <a:solidFill>
              <a:sysClr val="windowText" lastClr="000000">
                <a:lumMod val="50000"/>
                <a:lumOff val="50000"/>
              </a:sysClr>
            </a:solidFill>
            <a:prstDash val="solid"/>
          </a:ln>
          <a:effectLst/>
        </p:spPr>
        <p:txBody>
          <a:bodyPr lIns="0" tIns="51802" rIns="0" bIns="51802" rtlCol="0" anchor="ctr"/>
          <a:lstStyle/>
          <a:p>
            <a:pPr algn="ctr" defTabSz="1036135">
              <a:defRPr/>
            </a:pPr>
            <a:r>
              <a:rPr lang="en-US" sz="2176" kern="0" dirty="0">
                <a:solidFill>
                  <a:sysClr val="windowText" lastClr="000000"/>
                </a:solidFill>
              </a:rPr>
              <a:t>City</a:t>
            </a:r>
          </a:p>
        </p:txBody>
      </p:sp>
      <p:cxnSp>
        <p:nvCxnSpPr>
          <p:cNvPr id="93" name="Straight Connector 92"/>
          <p:cNvCxnSpPr/>
          <p:nvPr/>
        </p:nvCxnSpPr>
        <p:spPr>
          <a:xfrm flipH="1" flipV="1">
            <a:off x="1440377" y="1844099"/>
            <a:ext cx="552342" cy="757273"/>
          </a:xfrm>
          <a:prstGeom prst="line">
            <a:avLst/>
          </a:prstGeom>
          <a:noFill/>
          <a:ln w="19050" cap="flat" cmpd="sng" algn="ctr">
            <a:solidFill>
              <a:sysClr val="windowText" lastClr="000000">
                <a:lumMod val="50000"/>
                <a:lumOff val="50000"/>
              </a:sysClr>
            </a:solidFill>
            <a:prstDash val="solid"/>
          </a:ln>
          <a:effectLst/>
        </p:spPr>
      </p:cxnSp>
      <p:cxnSp>
        <p:nvCxnSpPr>
          <p:cNvPr id="94" name="Straight Connector 93"/>
          <p:cNvCxnSpPr/>
          <p:nvPr/>
        </p:nvCxnSpPr>
        <p:spPr>
          <a:xfrm flipV="1">
            <a:off x="6887706" y="1844099"/>
            <a:ext cx="960856" cy="766843"/>
          </a:xfrm>
          <a:prstGeom prst="line">
            <a:avLst/>
          </a:prstGeom>
          <a:noFill/>
          <a:ln w="19050" cap="flat" cmpd="sng" algn="ctr">
            <a:solidFill>
              <a:sysClr val="windowText" lastClr="000000">
                <a:lumMod val="50000"/>
                <a:lumOff val="50000"/>
              </a:sysClr>
            </a:solidFill>
            <a:prstDash val="solid"/>
          </a:ln>
          <a:effectLst/>
        </p:spPr>
      </p:cxnSp>
      <p:grpSp>
        <p:nvGrpSpPr>
          <p:cNvPr id="13" name="Group 12"/>
          <p:cNvGrpSpPr/>
          <p:nvPr/>
        </p:nvGrpSpPr>
        <p:grpSpPr>
          <a:xfrm>
            <a:off x="9986831" y="1970446"/>
            <a:ext cx="1749085" cy="2329622"/>
            <a:chOff x="9987365" y="1970228"/>
            <a:chExt cx="1749333" cy="2329953"/>
          </a:xfrm>
        </p:grpSpPr>
        <p:grpSp>
          <p:nvGrpSpPr>
            <p:cNvPr id="5" name="Group 43"/>
            <p:cNvGrpSpPr/>
            <p:nvPr/>
          </p:nvGrpSpPr>
          <p:grpSpPr>
            <a:xfrm>
              <a:off x="10464553" y="2634313"/>
              <a:ext cx="460352" cy="1665868"/>
              <a:chOff x="7162798" y="2667000"/>
              <a:chExt cx="381002" cy="1828800"/>
            </a:xfrm>
          </p:grpSpPr>
          <p:sp>
            <p:nvSpPr>
              <p:cNvPr id="117" name="Rectangle 13"/>
              <p:cNvSpPr/>
              <p:nvPr/>
            </p:nvSpPr>
            <p:spPr>
              <a:xfrm>
                <a:off x="7162800" y="38862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8" name="Rectangle 14"/>
              <p:cNvSpPr/>
              <p:nvPr/>
            </p:nvSpPr>
            <p:spPr>
              <a:xfrm>
                <a:off x="7162800" y="4191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19" name="Rectangle 17"/>
              <p:cNvSpPr/>
              <p:nvPr/>
            </p:nvSpPr>
            <p:spPr>
              <a:xfrm>
                <a:off x="7162798" y="26670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0" name="Rectangle 18"/>
              <p:cNvSpPr/>
              <p:nvPr/>
            </p:nvSpPr>
            <p:spPr>
              <a:xfrm>
                <a:off x="7162800" y="29718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1" name="Rectangle 120"/>
              <p:cNvSpPr/>
              <p:nvPr/>
            </p:nvSpPr>
            <p:spPr>
              <a:xfrm>
                <a:off x="7162800" y="32766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sp>
            <p:nvSpPr>
              <p:cNvPr id="122" name="Rectangle 121"/>
              <p:cNvSpPr/>
              <p:nvPr/>
            </p:nvSpPr>
            <p:spPr>
              <a:xfrm>
                <a:off x="7162800" y="3581400"/>
                <a:ext cx="381000" cy="304800"/>
              </a:xfrm>
              <a:prstGeom prst="rect">
                <a:avLst/>
              </a:prstGeom>
              <a:noFill/>
              <a:ln w="25400" cap="flat" cmpd="sng" algn="ctr">
                <a:solidFill>
                  <a:srgbClr val="C00000"/>
                </a:solidFill>
                <a:prstDash val="solid"/>
              </a:ln>
              <a:effectLst/>
            </p:spPr>
            <p:txBody>
              <a:bodyPr rtlCol="0" anchor="ctr"/>
              <a:lstStyle/>
              <a:p>
                <a:pPr algn="ctr" defTabSz="1036135">
                  <a:defRPr/>
                </a:pPr>
                <a:endParaRPr lang="en-US" sz="2040" kern="0" dirty="0">
                  <a:solidFill>
                    <a:sysClr val="window" lastClr="FFFFFF"/>
                  </a:solidFill>
                </a:endParaRPr>
              </a:p>
            </p:txBody>
          </p:sp>
        </p:grpSp>
        <p:sp>
          <p:nvSpPr>
            <p:cNvPr id="96" name="TextBox 95"/>
            <p:cNvSpPr txBox="1"/>
            <p:nvPr/>
          </p:nvSpPr>
          <p:spPr>
            <a:xfrm>
              <a:off x="9987365" y="1970228"/>
              <a:ext cx="1749333" cy="732584"/>
            </a:xfrm>
            <a:prstGeom prst="rect">
              <a:avLst/>
            </a:prstGeom>
            <a:noFill/>
          </p:spPr>
          <p:txBody>
            <a:bodyPr wrap="square" lIns="103605" tIns="51802" rIns="103605" bIns="51802" rtlCol="0">
              <a:spAutoFit/>
            </a:bodyPr>
            <a:lstStyle/>
            <a:p>
              <a:pPr defTabSz="1036135">
                <a:defRPr/>
              </a:pPr>
              <a:r>
                <a:rPr lang="en-US" sz="2040" kern="0" dirty="0">
                  <a:solidFill>
                    <a:srgbClr val="C00000"/>
                  </a:solidFill>
                </a:rPr>
                <a:t>Hash index on City</a:t>
              </a:r>
            </a:p>
          </p:txBody>
        </p:sp>
      </p:grpSp>
      <p:cxnSp>
        <p:nvCxnSpPr>
          <p:cNvPr id="79" name="Curved Connector 78"/>
          <p:cNvCxnSpPr>
            <a:endCxn id="113" idx="1"/>
          </p:cNvCxnSpPr>
          <p:nvPr/>
        </p:nvCxnSpPr>
        <p:spPr>
          <a:xfrm flipV="1">
            <a:off x="1176467" y="2791681"/>
            <a:ext cx="828509" cy="67870"/>
          </a:xfrm>
          <a:prstGeom prst="curvedConnector3">
            <a:avLst>
              <a:gd name="adj1" fmla="val 50000"/>
            </a:avLst>
          </a:prstGeom>
          <a:noFill/>
          <a:ln w="19050" cap="flat" cmpd="sng" algn="ctr">
            <a:solidFill>
              <a:srgbClr val="0070C0"/>
            </a:solidFill>
            <a:prstDash val="solid"/>
            <a:headEnd type="oval"/>
            <a:tailEnd type="stealth" w="lg" len="lg"/>
          </a:ln>
          <a:effectLst/>
        </p:spPr>
      </p:cxnSp>
      <p:grpSp>
        <p:nvGrpSpPr>
          <p:cNvPr id="14" name="Group 13"/>
          <p:cNvGrpSpPr/>
          <p:nvPr/>
        </p:nvGrpSpPr>
        <p:grpSpPr>
          <a:xfrm>
            <a:off x="340251" y="2059200"/>
            <a:ext cx="1749084" cy="2900879"/>
            <a:chOff x="339417" y="2058995"/>
            <a:chExt cx="1749332" cy="2901291"/>
          </a:xfrm>
        </p:grpSpPr>
        <p:sp>
          <p:nvSpPr>
            <p:cNvPr id="65" name="Rectangle 64"/>
            <p:cNvSpPr/>
            <p:nvPr/>
          </p:nvSpPr>
          <p:spPr>
            <a:xfrm>
              <a:off x="979348" y="384970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6" name="Rectangle 65"/>
            <p:cNvSpPr/>
            <p:nvPr/>
          </p:nvSpPr>
          <p:spPr>
            <a:xfrm>
              <a:off x="979348" y="4127352"/>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7" name="Rectangle 66"/>
            <p:cNvSpPr/>
            <p:nvPr/>
          </p:nvSpPr>
          <p:spPr>
            <a:xfrm>
              <a:off x="979348" y="4404997"/>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8" name="Rectangle 67"/>
            <p:cNvSpPr/>
            <p:nvPr/>
          </p:nvSpPr>
          <p:spPr>
            <a:xfrm>
              <a:off x="979348" y="4682641"/>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69" name="Rectangle 68"/>
            <p:cNvSpPr/>
            <p:nvPr/>
          </p:nvSpPr>
          <p:spPr>
            <a:xfrm>
              <a:off x="979348" y="2739129"/>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0" name="Rectangle 69"/>
            <p:cNvSpPr/>
            <p:nvPr/>
          </p:nvSpPr>
          <p:spPr>
            <a:xfrm>
              <a:off x="979348" y="3016774"/>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1" name="Rectangle 70"/>
            <p:cNvSpPr/>
            <p:nvPr/>
          </p:nvSpPr>
          <p:spPr>
            <a:xfrm>
              <a:off x="979348" y="3294418"/>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72" name="Rectangle 71"/>
            <p:cNvSpPr/>
            <p:nvPr/>
          </p:nvSpPr>
          <p:spPr>
            <a:xfrm>
              <a:off x="979348" y="3572063"/>
              <a:ext cx="460350" cy="277645"/>
            </a:xfrm>
            <a:prstGeom prst="rect">
              <a:avLst/>
            </a:prstGeom>
            <a:noFill/>
            <a:ln w="25400" cap="flat" cmpd="sng" algn="ctr">
              <a:solidFill>
                <a:srgbClr val="0070C0"/>
              </a:solidFill>
              <a:prstDash val="solid"/>
            </a:ln>
            <a:effectLst/>
          </p:spPr>
          <p:txBody>
            <a:bodyPr lIns="103605" tIns="51802" rIns="103605" bIns="51802" rtlCol="0" anchor="ctr"/>
            <a:lstStyle/>
            <a:p>
              <a:pPr algn="ctr" defTabSz="1036135">
                <a:defRPr/>
              </a:pPr>
              <a:endParaRPr lang="en-US" sz="2040" kern="0" dirty="0">
                <a:solidFill>
                  <a:sysClr val="window" lastClr="FFFFFF"/>
                </a:solidFill>
              </a:endParaRPr>
            </a:p>
          </p:txBody>
        </p:sp>
        <p:sp>
          <p:nvSpPr>
            <p:cNvPr id="95" name="TextBox 94"/>
            <p:cNvSpPr txBox="1"/>
            <p:nvPr/>
          </p:nvSpPr>
          <p:spPr>
            <a:xfrm>
              <a:off x="339417" y="2058995"/>
              <a:ext cx="1749332" cy="732584"/>
            </a:xfrm>
            <a:prstGeom prst="rect">
              <a:avLst/>
            </a:prstGeom>
            <a:noFill/>
          </p:spPr>
          <p:txBody>
            <a:bodyPr wrap="square" lIns="103605" tIns="51802" rIns="103605" bIns="51802" rtlCol="0">
              <a:spAutoFit/>
            </a:bodyPr>
            <a:lstStyle/>
            <a:p>
              <a:pPr defTabSz="1036135">
                <a:defRPr/>
              </a:pPr>
              <a:r>
                <a:rPr lang="en-US" sz="2040" kern="0" dirty="0">
                  <a:solidFill>
                    <a:srgbClr val="0070C0"/>
                  </a:solidFill>
                </a:rPr>
                <a:t>Hash index on Name</a:t>
              </a:r>
            </a:p>
          </p:txBody>
        </p:sp>
      </p:grpSp>
      <p:cxnSp>
        <p:nvCxnSpPr>
          <p:cNvPr id="83" name="Curved Connector 66"/>
          <p:cNvCxnSpPr/>
          <p:nvPr/>
        </p:nvCxnSpPr>
        <p:spPr>
          <a:xfrm rot="10800000">
            <a:off x="2641677" y="2590034"/>
            <a:ext cx="8017618" cy="738416"/>
          </a:xfrm>
          <a:prstGeom prst="curvedConnector4">
            <a:avLst>
              <a:gd name="adj1" fmla="val 38766"/>
              <a:gd name="adj2" fmla="val 155725"/>
            </a:avLst>
          </a:prstGeom>
          <a:noFill/>
          <a:ln w="19050" cap="flat" cmpd="sng" algn="ctr">
            <a:solidFill>
              <a:srgbClr val="C00000"/>
            </a:solidFill>
            <a:prstDash val="solid"/>
            <a:headEnd type="oval"/>
            <a:tailEnd type="stealth" w="lg" len="lg"/>
          </a:ln>
          <a:effectLst/>
        </p:spPr>
      </p:cxnSp>
      <p:grpSp>
        <p:nvGrpSpPr>
          <p:cNvPr id="86" name="Group 106"/>
          <p:cNvGrpSpPr/>
          <p:nvPr/>
        </p:nvGrpSpPr>
        <p:grpSpPr>
          <a:xfrm>
            <a:off x="2158550" y="5361897"/>
            <a:ext cx="4833572" cy="413517"/>
            <a:chOff x="1828800" y="4191000"/>
            <a:chExt cx="2415118" cy="228604"/>
          </a:xfrm>
          <a:solidFill>
            <a:schemeClr val="accent6">
              <a:lumMod val="20000"/>
              <a:lumOff val="80000"/>
            </a:schemeClr>
          </a:solidFill>
        </p:grpSpPr>
        <p:sp>
          <p:nvSpPr>
            <p:cNvPr id="97" name="Rectangle 96"/>
            <p:cNvSpPr/>
            <p:nvPr/>
          </p:nvSpPr>
          <p:spPr>
            <a:xfrm>
              <a:off x="1828800" y="4191000"/>
              <a:ext cx="683846"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smtClean="0">
                  <a:solidFill>
                    <a:sysClr val="windowText" lastClr="000000"/>
                  </a:solidFill>
                </a:rPr>
                <a:t>90, </a:t>
              </a:r>
              <a:r>
                <a:rPr lang="en-US" sz="2176" kern="0" dirty="0">
                  <a:solidFill>
                    <a:sysClr val="windowText" lastClr="000000"/>
                  </a:solidFill>
                  <a:latin typeface="Lucida Sans Unicode"/>
                  <a:cs typeface="Lucida Sans Unicode"/>
                </a:rPr>
                <a:t>∞</a:t>
              </a:r>
              <a:endParaRPr lang="en-US" sz="2176" kern="0" dirty="0">
                <a:solidFill>
                  <a:sysClr val="windowText" lastClr="000000"/>
                </a:solidFill>
              </a:endParaRPr>
            </a:p>
          </p:txBody>
        </p:sp>
        <p:sp>
          <p:nvSpPr>
            <p:cNvPr id="98" name="Rectangle 97"/>
            <p:cNvSpPr/>
            <p:nvPr/>
          </p:nvSpPr>
          <p:spPr>
            <a:xfrm>
              <a:off x="2944610" y="4191004"/>
              <a:ext cx="547077"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Susan</a:t>
              </a:r>
            </a:p>
          </p:txBody>
        </p:sp>
        <p:sp>
          <p:nvSpPr>
            <p:cNvPr id="99" name="Rectangle 98"/>
            <p:cNvSpPr/>
            <p:nvPr/>
          </p:nvSpPr>
          <p:spPr>
            <a:xfrm>
              <a:off x="2512646" y="4191000"/>
              <a:ext cx="435820"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endParaRPr lang="en-US" sz="2176" kern="0" dirty="0">
                <a:solidFill>
                  <a:sysClr val="window" lastClr="FFFFFF"/>
                </a:solidFill>
              </a:endParaRPr>
            </a:p>
          </p:txBody>
        </p:sp>
        <p:sp>
          <p:nvSpPr>
            <p:cNvPr id="100" name="Rectangle 99"/>
            <p:cNvSpPr/>
            <p:nvPr/>
          </p:nvSpPr>
          <p:spPr>
            <a:xfrm>
              <a:off x="3491687" y="4191000"/>
              <a:ext cx="752231"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1036135">
                <a:defRPr/>
              </a:pPr>
              <a:r>
                <a:rPr lang="en-US" sz="2176" kern="0" dirty="0">
                  <a:solidFill>
                    <a:sysClr val="windowText" lastClr="000000"/>
                  </a:solidFill>
                </a:rPr>
                <a:t>Bogota</a:t>
              </a:r>
            </a:p>
          </p:txBody>
        </p:sp>
      </p:grpSp>
      <p:cxnSp>
        <p:nvCxnSpPr>
          <p:cNvPr id="123" name="Curved Connector 122"/>
          <p:cNvCxnSpPr>
            <a:endCxn id="97" idx="1"/>
          </p:cNvCxnSpPr>
          <p:nvPr/>
        </p:nvCxnSpPr>
        <p:spPr>
          <a:xfrm rot="16200000" flipH="1">
            <a:off x="755612" y="4165714"/>
            <a:ext cx="1823792" cy="982084"/>
          </a:xfrm>
          <a:prstGeom prst="curvedConnector2">
            <a:avLst/>
          </a:prstGeom>
          <a:noFill/>
          <a:ln w="19050" cap="flat" cmpd="sng" algn="ctr">
            <a:solidFill>
              <a:srgbClr val="0070C0"/>
            </a:solidFill>
            <a:prstDash val="solid"/>
            <a:headEnd type="oval"/>
            <a:tailEnd type="stealth" w="lg" len="lg"/>
          </a:ln>
          <a:effectLst/>
        </p:spPr>
      </p:cxnSp>
      <p:cxnSp>
        <p:nvCxnSpPr>
          <p:cNvPr id="124" name="Curved Connector 66"/>
          <p:cNvCxnSpPr>
            <a:endCxn id="97" idx="2"/>
          </p:cNvCxnSpPr>
          <p:nvPr/>
        </p:nvCxnSpPr>
        <p:spPr>
          <a:xfrm rot="10800000" flipV="1">
            <a:off x="2842870" y="4161327"/>
            <a:ext cx="7849171" cy="1614079"/>
          </a:xfrm>
          <a:prstGeom prst="curvedConnector4">
            <a:avLst>
              <a:gd name="adj1" fmla="val 24672"/>
              <a:gd name="adj2" fmla="val 114163"/>
            </a:avLst>
          </a:prstGeom>
          <a:noFill/>
          <a:ln w="19050" cap="flat" cmpd="sng" algn="ctr">
            <a:solidFill>
              <a:srgbClr val="C00000"/>
            </a:solidFill>
            <a:prstDash val="solid"/>
            <a:headEnd type="oval"/>
            <a:tailEnd type="stealth" w="lg" len="lg"/>
          </a:ln>
          <a:effectLst/>
        </p:spPr>
      </p:cxnSp>
      <p:sp>
        <p:nvSpPr>
          <p:cNvPr id="125" name="TextBox 124"/>
          <p:cNvSpPr txBox="1"/>
          <p:nvPr/>
        </p:nvSpPr>
        <p:spPr>
          <a:xfrm>
            <a:off x="-69931" y="2587168"/>
            <a:ext cx="1020344"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(Jane)</a:t>
            </a:r>
          </a:p>
        </p:txBody>
      </p:sp>
      <p:sp>
        <p:nvSpPr>
          <p:cNvPr id="126" name="TextBox 125"/>
          <p:cNvSpPr txBox="1"/>
          <p:nvPr/>
        </p:nvSpPr>
        <p:spPr>
          <a:xfrm>
            <a:off x="-69931" y="3419984"/>
            <a:ext cx="1172437"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(Susan)</a:t>
            </a:r>
          </a:p>
        </p:txBody>
      </p:sp>
      <p:sp>
        <p:nvSpPr>
          <p:cNvPr id="127" name="TextBox 126"/>
          <p:cNvSpPr txBox="1"/>
          <p:nvPr/>
        </p:nvSpPr>
        <p:spPr>
          <a:xfrm>
            <a:off x="10924236" y="3056068"/>
            <a:ext cx="1287853"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(Prague)</a:t>
            </a:r>
          </a:p>
        </p:txBody>
      </p:sp>
      <p:sp>
        <p:nvSpPr>
          <p:cNvPr id="128" name="TextBox 127"/>
          <p:cNvSpPr txBox="1"/>
          <p:nvPr/>
        </p:nvSpPr>
        <p:spPr>
          <a:xfrm>
            <a:off x="10924235" y="3872477"/>
            <a:ext cx="1308692" cy="544765"/>
          </a:xfrm>
          <a:prstGeom prst="rect">
            <a:avLst/>
          </a:prstGeom>
          <a:noFill/>
        </p:spPr>
        <p:txBody>
          <a:bodyPr wrap="none" lIns="182880" tIns="146304" rIns="182880" bIns="146304" rtlCol="0">
            <a:spAutoFit/>
          </a:bodyPr>
          <a:lstStyle/>
          <a:p>
            <a:pPr>
              <a:lnSpc>
                <a:spcPct val="90000"/>
              </a:lnSpc>
              <a:spcAft>
                <a:spcPts val="600"/>
              </a:spcAft>
            </a:pPr>
            <a:r>
              <a:rPr lang="en-US" i="1" dirty="0" smtClean="0">
                <a:solidFill>
                  <a:schemeClr val="bg1"/>
                </a:solidFill>
              </a:rPr>
              <a:t>f</a:t>
            </a:r>
            <a:r>
              <a:rPr lang="en-US" dirty="0" smtClean="0">
                <a:solidFill>
                  <a:schemeClr val="bg1"/>
                </a:solidFill>
              </a:rPr>
              <a:t>(Bogota)</a:t>
            </a:r>
          </a:p>
        </p:txBody>
      </p:sp>
    </p:spTree>
    <p:extLst>
      <p:ext uri="{BB962C8B-B14F-4D97-AF65-F5344CB8AC3E}">
        <p14:creationId xmlns:p14="http://schemas.microsoft.com/office/powerpoint/2010/main" val="38016469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p:bldP spid="126" grpId="0"/>
      <p:bldP spid="127" grpId="0"/>
      <p:bldP spid="128" grpId="0"/>
    </p:bldLst>
  </p:timing>
</p:sld>
</file>

<file path=ppt/theme/theme1.xml><?xml version="1.0" encoding="utf-8"?>
<a:theme xmlns:a="http://schemas.openxmlformats.org/drawingml/2006/main" name="TechEd_Europe_2013_Speaker_PPT_Template">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InMemOLTP-Developer.potx" id="{B46035D6-8738-4CCD-B46D-2EA016690FBE}" vid="{9A3FC8F8-6ED6-4CFA-A335-8261AC11E0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InMemOLTP-Developer</Template>
  <TotalTime>0</TotalTime>
  <Words>3259</Words>
  <Application>Microsoft Office PowerPoint</Application>
  <PresentationFormat>Custom</PresentationFormat>
  <Paragraphs>423</Paragraphs>
  <Slides>32</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Consolas</vt:lpstr>
      <vt:lpstr>Lucida Sans Unicode</vt:lpstr>
      <vt:lpstr>Segoe UI</vt:lpstr>
      <vt:lpstr>Segoe UI Light</vt:lpstr>
      <vt:lpstr>Wingdings</vt:lpstr>
      <vt:lpstr>TechEd_Europe_2013_Speaker_PPT_Template</vt:lpstr>
      <vt:lpstr>PowerPoint Presentation</vt:lpstr>
      <vt:lpstr>SQL Server In-Memory OLTP: Developer Deep Dive</vt:lpstr>
      <vt:lpstr>In-Memory OLTP Recap</vt:lpstr>
      <vt:lpstr>In-Memory OLTP for DB Developers</vt:lpstr>
      <vt:lpstr>Memory optimized tables and indexes</vt:lpstr>
      <vt:lpstr>Create Table DDL</vt:lpstr>
      <vt:lpstr>Memory Optimized Table Creation</vt:lpstr>
      <vt:lpstr>Hash Indexes</vt:lpstr>
      <vt:lpstr>Memory Optimized Tables and Indexes</vt:lpstr>
      <vt:lpstr>Memory Optimized Tables and Indexes</vt:lpstr>
      <vt:lpstr>Memory Optimized Tables and Indexes</vt:lpstr>
      <vt:lpstr>Memory Optimized Tables and Indexes</vt:lpstr>
      <vt:lpstr>Memory Optimized Tables and Indexes</vt:lpstr>
      <vt:lpstr>Limitations on Tables in SQL 2014</vt:lpstr>
      <vt:lpstr>Accessing memory optimized tables</vt:lpstr>
      <vt:lpstr>Create Procedure DDL</vt:lpstr>
      <vt:lpstr>Procedure Creation</vt:lpstr>
      <vt:lpstr>PowerPoint Presentation</vt:lpstr>
      <vt:lpstr>Demo</vt:lpstr>
      <vt:lpstr>Transactions on memory optimized tables</vt:lpstr>
      <vt:lpstr>In-Memory OLTP Concurrency Control</vt:lpstr>
      <vt:lpstr>Supported Isolation Levels</vt:lpstr>
      <vt:lpstr>Example: Write conflict</vt:lpstr>
      <vt:lpstr>Guidelines for usage</vt:lpstr>
      <vt:lpstr>Cross-container transactions</vt:lpstr>
      <vt:lpstr>PowerPoint Presentation</vt:lpstr>
      <vt:lpstr>Demo</vt:lpstr>
      <vt:lpstr>Recap</vt:lpstr>
      <vt:lpstr>Related content</vt:lpstr>
      <vt:lpstr>Resources</vt:lpstr>
      <vt:lpstr>Evaluate this session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2013-06-26T11:36:41Z</dcterms:created>
  <dcterms:modified xsi:type="dcterms:W3CDTF">2013-06-26T11:37:03Z</dcterms:modified>
</cp:coreProperties>
</file>