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0" r:id="rId5"/>
  </p:sldMasterIdLst>
  <p:notesMasterIdLst>
    <p:notesMasterId r:id="rId39"/>
  </p:notesMasterIdLst>
  <p:handoutMasterIdLst>
    <p:handoutMasterId r:id="rId40"/>
  </p:handoutMasterIdLst>
  <p:sldIdLst>
    <p:sldId id="1135" r:id="rId6"/>
    <p:sldId id="1178" r:id="rId7"/>
    <p:sldId id="1157" r:id="rId8"/>
    <p:sldId id="1180" r:id="rId9"/>
    <p:sldId id="1183" r:id="rId10"/>
    <p:sldId id="1182" r:id="rId11"/>
    <p:sldId id="1167" r:id="rId12"/>
    <p:sldId id="1159" r:id="rId13"/>
    <p:sldId id="1160" r:id="rId14"/>
    <p:sldId id="1176" r:id="rId15"/>
    <p:sldId id="1161" r:id="rId16"/>
    <p:sldId id="1166" r:id="rId17"/>
    <p:sldId id="1162" r:id="rId18"/>
    <p:sldId id="1163" r:id="rId19"/>
    <p:sldId id="1164" r:id="rId20"/>
    <p:sldId id="1184" r:id="rId21"/>
    <p:sldId id="1165" r:id="rId22"/>
    <p:sldId id="1168" r:id="rId23"/>
    <p:sldId id="1169" r:id="rId24"/>
    <p:sldId id="1171" r:id="rId25"/>
    <p:sldId id="1172" r:id="rId26"/>
    <p:sldId id="1173" r:id="rId27"/>
    <p:sldId id="1174" r:id="rId28"/>
    <p:sldId id="1185" r:id="rId29"/>
    <p:sldId id="1187" r:id="rId30"/>
    <p:sldId id="1188" r:id="rId31"/>
    <p:sldId id="1186" r:id="rId32"/>
    <p:sldId id="1189" r:id="rId33"/>
    <p:sldId id="1158" r:id="rId34"/>
    <p:sldId id="1175" r:id="rId35"/>
    <p:sldId id="1150" r:id="rId36"/>
    <p:sldId id="1190" r:id="rId37"/>
    <p:sldId id="1076" r:id="rId3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78"/>
            <p14:sldId id="1157"/>
            <p14:sldId id="1180"/>
            <p14:sldId id="1183"/>
            <p14:sldId id="1182"/>
            <p14:sldId id="1167"/>
            <p14:sldId id="1159"/>
            <p14:sldId id="1160"/>
            <p14:sldId id="1176"/>
            <p14:sldId id="1161"/>
            <p14:sldId id="1166"/>
            <p14:sldId id="1162"/>
            <p14:sldId id="1163"/>
            <p14:sldId id="1164"/>
            <p14:sldId id="1184"/>
            <p14:sldId id="1165"/>
            <p14:sldId id="1168"/>
            <p14:sldId id="1169"/>
            <p14:sldId id="1171"/>
            <p14:sldId id="1172"/>
            <p14:sldId id="1173"/>
            <p14:sldId id="1174"/>
            <p14:sldId id="1185"/>
            <p14:sldId id="1187"/>
            <p14:sldId id="1188"/>
            <p14:sldId id="1186"/>
            <p14:sldId id="1189"/>
            <p14:sldId id="1158"/>
            <p14:sldId id="1175"/>
          </p14:sldIdLst>
        </p14:section>
        <p14:section name="Special content" id="{6925D2A1-AD53-4951-AB34-79DFA02CD676}">
          <p14:sldIdLst>
            <p14:sldId id="1150"/>
            <p14:sldId id="1190"/>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Shane O Sullivan" initials="SOS" lastIdx="1" clrIdx="2">
    <p:extLst>
      <p:ext uri="{19B8F6BF-5375-455C-9EA6-DF929625EA0E}">
        <p15:presenceInfo xmlns:p15="http://schemas.microsoft.com/office/powerpoint/2012/main" userId="05f844be098a729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1826" autoAdjust="0"/>
  </p:normalViewPr>
  <p:slideViewPr>
    <p:cSldViewPr snapToGrid="0">
      <p:cViewPr varScale="1">
        <p:scale>
          <a:sx n="79" d="100"/>
          <a:sy n="79" d="100"/>
        </p:scale>
        <p:origin x="1482"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11:43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11:42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11:42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11:43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99756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11462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392903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11:43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591388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541881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11:43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16765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11:43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280524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849414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11:43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32600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11:43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21566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11:42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007347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11:43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40214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856749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DD65AC4-17B0-4E19-8496-B264E70A18D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15714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11:43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1405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28</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E976D732-92A1-4639-A0E1-31571E261172}" type="datetime8">
              <a:rPr lang="en-US" smtClean="0"/>
              <a:t>6/23/2013 11:43 AM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797847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29</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E976D732-92A1-4639-A0E1-31571E261172}" type="datetime8">
              <a:rPr lang="en-US" smtClean="0"/>
              <a:t>6/23/2013 11:43 AM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21747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30</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E976D732-92A1-4639-A0E1-31571E261172}" type="datetime8">
              <a:rPr lang="en-US" smtClean="0"/>
              <a:t>6/23/2013 11:43 AM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078900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11:43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012880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11:43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E976D732-92A1-4639-A0E1-31571E261172}" type="datetime8">
              <a:rPr lang="en-US" smtClean="0"/>
              <a:t>6/23/2013 11:42 AM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4707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11:42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20010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967120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956">
              <a:spcAft>
                <a:spcPts val="347"/>
              </a:spcAft>
              <a:defRPr/>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24157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11:43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3639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02932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11:43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57528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49021255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461112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21794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1816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6174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3260235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410992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7509284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2801593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529994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70508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364006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793594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264264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60265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553820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25422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2667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89297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02340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284356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646383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12044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5255458"/>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 id="2147484209" r:id="rId19"/>
    <p:sldLayoutId id="2147484210" r:id="rId20"/>
    <p:sldLayoutId id="2147484211" r:id="rId21"/>
    <p:sldLayoutId id="2147484212" r:id="rId22"/>
    <p:sldLayoutId id="214748421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hadoopsdk.codeplex.com/"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www.github.com/windowsazur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8.xml"/><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74320" y="5325984"/>
            <a:ext cx="8543893" cy="421786"/>
            <a:chOff x="2839453" y="5073319"/>
            <a:chExt cx="6311338" cy="292774"/>
          </a:xfrm>
        </p:grpSpPr>
        <p:cxnSp>
          <p:nvCxnSpPr>
            <p:cNvPr id="5" name="Straight Connector 4"/>
            <p:cNvCxnSpPr/>
            <p:nvPr/>
          </p:nvCxnSpPr>
          <p:spPr>
            <a:xfrm>
              <a:off x="2839453" y="5366093"/>
              <a:ext cx="6303321" cy="0"/>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47470" y="5073319"/>
              <a:ext cx="6303321" cy="0"/>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z="4800" dirty="0" smtClean="0"/>
              <a:t>Windows Azure HDInsight Service</a:t>
            </a:r>
            <a:endParaRPr lang="en-US" sz="4800" dirty="0"/>
          </a:p>
        </p:txBody>
      </p:sp>
      <p:sp>
        <p:nvSpPr>
          <p:cNvPr id="3" name="Rectangle 2"/>
          <p:cNvSpPr/>
          <p:nvPr/>
        </p:nvSpPr>
        <p:spPr bwMode="auto">
          <a:xfrm>
            <a:off x="274321" y="2935705"/>
            <a:ext cx="8566484" cy="217773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Hadoop </a:t>
            </a:r>
          </a:p>
        </p:txBody>
      </p:sp>
      <p:sp>
        <p:nvSpPr>
          <p:cNvPr id="14" name="Rectangle 13"/>
          <p:cNvSpPr/>
          <p:nvPr/>
        </p:nvSpPr>
        <p:spPr bwMode="auto">
          <a:xfrm>
            <a:off x="4899843" y="5939595"/>
            <a:ext cx="3918371" cy="617618"/>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Windows Azure Blob Storage</a:t>
            </a:r>
          </a:p>
        </p:txBody>
      </p:sp>
      <p:sp>
        <p:nvSpPr>
          <p:cNvPr id="15" name="Rectangle 14"/>
          <p:cNvSpPr/>
          <p:nvPr/>
        </p:nvSpPr>
        <p:spPr bwMode="auto">
          <a:xfrm>
            <a:off x="274321" y="5939595"/>
            <a:ext cx="4519868" cy="61761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HDFS</a:t>
            </a:r>
          </a:p>
        </p:txBody>
      </p:sp>
      <p:sp>
        <p:nvSpPr>
          <p:cNvPr id="8" name="TextBox 7"/>
          <p:cNvSpPr txBox="1"/>
          <p:nvPr/>
        </p:nvSpPr>
        <p:spPr>
          <a:xfrm>
            <a:off x="3234085" y="5274181"/>
            <a:ext cx="3982453"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Hadoop </a:t>
            </a:r>
            <a:r>
              <a:rPr lang="en-US" dirty="0" err="1" smtClean="0">
                <a:gradFill>
                  <a:gsLst>
                    <a:gs pos="2917">
                      <a:schemeClr val="tx1"/>
                    </a:gs>
                    <a:gs pos="30000">
                      <a:schemeClr val="tx1"/>
                    </a:gs>
                  </a:gsLst>
                  <a:lin ang="5400000" scaled="0"/>
                </a:gradFill>
              </a:rPr>
              <a:t>Filesystem</a:t>
            </a:r>
            <a:r>
              <a:rPr lang="en-US" dirty="0" smtClean="0">
                <a:gradFill>
                  <a:gsLst>
                    <a:gs pos="2917">
                      <a:schemeClr val="tx1"/>
                    </a:gs>
                    <a:gs pos="30000">
                      <a:schemeClr val="tx1"/>
                    </a:gs>
                  </a:gsLst>
                  <a:lin ang="5400000" scaled="0"/>
                </a:gradFill>
              </a:rPr>
              <a:t> Interface</a:t>
            </a:r>
          </a:p>
        </p:txBody>
      </p:sp>
      <p:sp>
        <p:nvSpPr>
          <p:cNvPr id="9" name="TextBox 8"/>
          <p:cNvSpPr txBox="1"/>
          <p:nvPr/>
        </p:nvSpPr>
        <p:spPr>
          <a:xfrm>
            <a:off x="1910000" y="3509887"/>
            <a:ext cx="878917" cy="544765"/>
          </a:xfrm>
          <a:prstGeom prst="rect">
            <a:avLst/>
          </a:prstGeom>
          <a:solidFill>
            <a:schemeClr val="accent1">
              <a:lumMod val="40000"/>
              <a:lumOff val="60000"/>
            </a:schemeClr>
          </a:solid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Hive</a:t>
            </a:r>
          </a:p>
        </p:txBody>
      </p:sp>
      <p:sp>
        <p:nvSpPr>
          <p:cNvPr id="24" name="TextBox 23"/>
          <p:cNvSpPr txBox="1"/>
          <p:nvPr/>
        </p:nvSpPr>
        <p:spPr>
          <a:xfrm>
            <a:off x="2904611" y="3509887"/>
            <a:ext cx="878917" cy="544765"/>
          </a:xfrm>
          <a:prstGeom prst="rect">
            <a:avLst/>
          </a:prstGeom>
          <a:solidFill>
            <a:schemeClr val="accent1">
              <a:lumMod val="40000"/>
              <a:lumOff val="60000"/>
            </a:schemeClr>
          </a:solid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Pig </a:t>
            </a:r>
          </a:p>
        </p:txBody>
      </p:sp>
      <p:sp>
        <p:nvSpPr>
          <p:cNvPr id="25" name="TextBox 24"/>
          <p:cNvSpPr txBox="1"/>
          <p:nvPr/>
        </p:nvSpPr>
        <p:spPr>
          <a:xfrm>
            <a:off x="3849871" y="3509887"/>
            <a:ext cx="1646152" cy="544765"/>
          </a:xfrm>
          <a:prstGeom prst="rect">
            <a:avLst/>
          </a:prstGeom>
          <a:solidFill>
            <a:schemeClr val="accent1">
              <a:lumMod val="40000"/>
              <a:lumOff val="60000"/>
            </a:schemeClr>
          </a:solid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Map Reduce</a:t>
            </a:r>
          </a:p>
        </p:txBody>
      </p:sp>
      <p:sp>
        <p:nvSpPr>
          <p:cNvPr id="10" name="TextBox 9"/>
          <p:cNvSpPr txBox="1"/>
          <p:nvPr/>
        </p:nvSpPr>
        <p:spPr>
          <a:xfrm>
            <a:off x="153991" y="3365506"/>
            <a:ext cx="2766039" cy="926407"/>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Query &amp; </a:t>
            </a:r>
          </a:p>
          <a:p>
            <a:pPr>
              <a:lnSpc>
                <a:spcPct val="90000"/>
              </a:lnSpc>
              <a:spcAft>
                <a:spcPts val="600"/>
              </a:spcAft>
            </a:pPr>
            <a:r>
              <a:rPr lang="en-US" sz="2000" dirty="0" smtClean="0">
                <a:gradFill>
                  <a:gsLst>
                    <a:gs pos="2917">
                      <a:schemeClr val="tx1"/>
                    </a:gs>
                    <a:gs pos="30000">
                      <a:schemeClr val="tx1"/>
                    </a:gs>
                  </a:gsLst>
                  <a:lin ang="5400000" scaled="0"/>
                </a:gradFill>
              </a:rPr>
              <a:t>Metadata:</a:t>
            </a:r>
          </a:p>
        </p:txBody>
      </p:sp>
      <p:sp>
        <p:nvSpPr>
          <p:cNvPr id="26" name="TextBox 25"/>
          <p:cNvSpPr txBox="1"/>
          <p:nvPr/>
        </p:nvSpPr>
        <p:spPr>
          <a:xfrm>
            <a:off x="1930051" y="4293761"/>
            <a:ext cx="1135590" cy="544765"/>
          </a:xfrm>
          <a:prstGeom prst="rect">
            <a:avLst/>
          </a:prstGeom>
          <a:solidFill>
            <a:schemeClr val="accent1">
              <a:lumMod val="40000"/>
              <a:lumOff val="60000"/>
            </a:schemeClr>
          </a:solidFill>
        </p:spPr>
        <p:txBody>
          <a:bodyPr wrap="square" lIns="182880" tIns="146304" rIns="182880" bIns="146304" rtlCol="0">
            <a:spAutoFit/>
          </a:bodyPr>
          <a:lstStyle/>
          <a:p>
            <a:pPr algn="ctr">
              <a:lnSpc>
                <a:spcPct val="90000"/>
              </a:lnSpc>
              <a:spcAft>
                <a:spcPts val="600"/>
              </a:spcAft>
            </a:pPr>
            <a:r>
              <a:rPr lang="en-US" dirty="0" err="1" smtClean="0">
                <a:gradFill>
                  <a:gsLst>
                    <a:gs pos="2917">
                      <a:schemeClr val="tx1"/>
                    </a:gs>
                    <a:gs pos="30000">
                      <a:schemeClr val="tx1"/>
                    </a:gs>
                  </a:gsLst>
                  <a:lin ang="5400000" scaled="0"/>
                </a:gradFill>
              </a:rPr>
              <a:t>Sqoop</a:t>
            </a:r>
            <a:endParaRPr lang="en-US" dirty="0" smtClean="0">
              <a:gradFill>
                <a:gsLst>
                  <a:gs pos="2917">
                    <a:schemeClr val="tx1"/>
                  </a:gs>
                  <a:gs pos="30000">
                    <a:schemeClr val="tx1"/>
                  </a:gs>
                </a:gsLst>
                <a:lin ang="5400000" scaled="0"/>
              </a:gradFill>
            </a:endParaRPr>
          </a:p>
        </p:txBody>
      </p:sp>
      <p:sp>
        <p:nvSpPr>
          <p:cNvPr id="29" name="TextBox 28"/>
          <p:cNvSpPr txBox="1"/>
          <p:nvPr/>
        </p:nvSpPr>
        <p:spPr>
          <a:xfrm>
            <a:off x="163404" y="4186967"/>
            <a:ext cx="2506582" cy="9048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Data          Movement</a:t>
            </a:r>
            <a:r>
              <a:rPr lang="en-US" sz="2400" dirty="0" smtClean="0">
                <a:gradFill>
                  <a:gsLst>
                    <a:gs pos="2917">
                      <a:schemeClr val="tx1"/>
                    </a:gs>
                    <a:gs pos="30000">
                      <a:schemeClr val="tx1"/>
                    </a:gs>
                  </a:gsLst>
                  <a:lin ang="5400000" scaled="0"/>
                </a:gradFill>
              </a:rPr>
              <a:t>:</a:t>
            </a:r>
          </a:p>
        </p:txBody>
      </p:sp>
      <p:sp>
        <p:nvSpPr>
          <p:cNvPr id="30" name="TextBox 29"/>
          <p:cNvSpPr txBox="1"/>
          <p:nvPr/>
        </p:nvSpPr>
        <p:spPr>
          <a:xfrm>
            <a:off x="4588710" y="4293761"/>
            <a:ext cx="1135590" cy="544765"/>
          </a:xfrm>
          <a:prstGeom prst="rect">
            <a:avLst/>
          </a:prstGeom>
          <a:solidFill>
            <a:schemeClr val="accent1">
              <a:lumMod val="40000"/>
              <a:lumOff val="60000"/>
            </a:schemeClr>
          </a:solidFill>
        </p:spPr>
        <p:txBody>
          <a:bodyPr wrap="square" lIns="182880" tIns="146304" rIns="182880" bIns="146304" rtlCol="0">
            <a:spAutoFit/>
          </a:bodyPr>
          <a:lstStyle/>
          <a:p>
            <a:pPr algn="ctr">
              <a:lnSpc>
                <a:spcPct val="90000"/>
              </a:lnSpc>
              <a:spcAft>
                <a:spcPts val="600"/>
              </a:spcAft>
            </a:pPr>
            <a:r>
              <a:rPr lang="en-US" dirty="0" err="1" smtClean="0">
                <a:gradFill>
                  <a:gsLst>
                    <a:gs pos="2917">
                      <a:schemeClr val="tx1"/>
                    </a:gs>
                    <a:gs pos="30000">
                      <a:schemeClr val="tx1"/>
                    </a:gs>
                  </a:gsLst>
                  <a:lin ang="5400000" scaled="0"/>
                </a:gradFill>
              </a:rPr>
              <a:t>Oozie</a:t>
            </a:r>
            <a:endParaRPr lang="en-US" dirty="0" smtClean="0">
              <a:gradFill>
                <a:gsLst>
                  <a:gs pos="2917">
                    <a:schemeClr val="tx1"/>
                  </a:gs>
                  <a:gs pos="30000">
                    <a:schemeClr val="tx1"/>
                  </a:gs>
                </a:gsLst>
                <a:lin ang="5400000" scaled="0"/>
              </a:gradFill>
            </a:endParaRPr>
          </a:p>
        </p:txBody>
      </p:sp>
      <p:sp>
        <p:nvSpPr>
          <p:cNvPr id="31" name="TextBox 30"/>
          <p:cNvSpPr txBox="1"/>
          <p:nvPr/>
        </p:nvSpPr>
        <p:spPr>
          <a:xfrm>
            <a:off x="3143209" y="4230383"/>
            <a:ext cx="1823403" cy="6278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Workflow</a:t>
            </a:r>
            <a:r>
              <a:rPr lang="en-US" sz="2400" dirty="0" smtClean="0">
                <a:gradFill>
                  <a:gsLst>
                    <a:gs pos="2917">
                      <a:schemeClr val="tx1"/>
                    </a:gs>
                    <a:gs pos="30000">
                      <a:schemeClr val="tx1"/>
                    </a:gs>
                  </a:gsLst>
                  <a:lin ang="5400000" scaled="0"/>
                </a:gradFill>
              </a:rPr>
              <a:t>:</a:t>
            </a:r>
          </a:p>
        </p:txBody>
      </p:sp>
      <p:sp>
        <p:nvSpPr>
          <p:cNvPr id="32" name="TextBox 31"/>
          <p:cNvSpPr txBox="1"/>
          <p:nvPr/>
        </p:nvSpPr>
        <p:spPr>
          <a:xfrm>
            <a:off x="5556525" y="3509887"/>
            <a:ext cx="1646152" cy="544765"/>
          </a:xfrm>
          <a:prstGeom prst="rect">
            <a:avLst/>
          </a:prstGeom>
          <a:solidFill>
            <a:schemeClr val="accent1">
              <a:lumMod val="40000"/>
              <a:lumOff val="60000"/>
            </a:schemeClr>
          </a:solidFill>
        </p:spPr>
        <p:txBody>
          <a:bodyPr wrap="square" lIns="182880" tIns="146304" rIns="182880" bIns="146304" rtlCol="0">
            <a:spAutoFit/>
          </a:bodyPr>
          <a:lstStyle/>
          <a:p>
            <a:pPr algn="ctr">
              <a:lnSpc>
                <a:spcPct val="90000"/>
              </a:lnSpc>
              <a:spcAft>
                <a:spcPts val="600"/>
              </a:spcAft>
            </a:pPr>
            <a:r>
              <a:rPr lang="en-US" dirty="0" err="1" smtClean="0">
                <a:gradFill>
                  <a:gsLst>
                    <a:gs pos="2917">
                      <a:schemeClr val="tx1"/>
                    </a:gs>
                    <a:gs pos="30000">
                      <a:schemeClr val="tx1"/>
                    </a:gs>
                  </a:gsLst>
                  <a:lin ang="5400000" scaled="0"/>
                </a:gradFill>
              </a:rPr>
              <a:t>HCatalog</a:t>
            </a:r>
            <a:endParaRPr lang="en-US" dirty="0" smtClean="0">
              <a:gradFill>
                <a:gsLst>
                  <a:gs pos="2917">
                    <a:schemeClr val="tx1"/>
                  </a:gs>
                  <a:gs pos="30000">
                    <a:schemeClr val="tx1"/>
                  </a:gs>
                </a:gsLst>
                <a:lin ang="5400000" scaled="0"/>
              </a:gradFill>
            </a:endParaRPr>
          </a:p>
        </p:txBody>
      </p:sp>
      <p:sp>
        <p:nvSpPr>
          <p:cNvPr id="34" name="Rectangle 33"/>
          <p:cNvSpPr/>
          <p:nvPr/>
        </p:nvSpPr>
        <p:spPr bwMode="auto">
          <a:xfrm>
            <a:off x="280483" y="2418347"/>
            <a:ext cx="8566484" cy="4421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Gateway (REST APIs)</a:t>
            </a:r>
          </a:p>
        </p:txBody>
      </p:sp>
      <p:sp>
        <p:nvSpPr>
          <p:cNvPr id="35" name="Down Arrow 34"/>
          <p:cNvSpPr/>
          <p:nvPr/>
        </p:nvSpPr>
        <p:spPr bwMode="auto">
          <a:xfrm>
            <a:off x="4244206" y="1856204"/>
            <a:ext cx="523513" cy="494314"/>
          </a:xfrm>
          <a:prstGeom prst="downArrow">
            <a:avLst/>
          </a:prstGeom>
          <a:solidFill>
            <a:schemeClr val="accent4">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TextBox 36"/>
          <p:cNvSpPr txBox="1"/>
          <p:nvPr/>
        </p:nvSpPr>
        <p:spPr>
          <a:xfrm>
            <a:off x="9175750" y="5594691"/>
            <a:ext cx="2819733"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Data upload/download</a:t>
            </a:r>
          </a:p>
        </p:txBody>
      </p:sp>
      <p:sp>
        <p:nvSpPr>
          <p:cNvPr id="42" name="TextBox 41"/>
          <p:cNvSpPr txBox="1"/>
          <p:nvPr/>
        </p:nvSpPr>
        <p:spPr>
          <a:xfrm>
            <a:off x="7448225" y="4301777"/>
            <a:ext cx="1135590" cy="544765"/>
          </a:xfrm>
          <a:prstGeom prst="rect">
            <a:avLst/>
          </a:prstGeom>
          <a:solidFill>
            <a:schemeClr val="accent1">
              <a:lumMod val="40000"/>
              <a:lumOff val="60000"/>
            </a:schemeClr>
          </a:solidFill>
        </p:spPr>
        <p:txBody>
          <a:bodyPr wrap="square" lIns="182880" tIns="146304" rIns="182880" bIns="146304" rtlCol="0">
            <a:spAutoFit/>
          </a:bodyPr>
          <a:lstStyle/>
          <a:p>
            <a:pPr algn="ctr">
              <a:lnSpc>
                <a:spcPct val="90000"/>
              </a:lnSpc>
              <a:spcAft>
                <a:spcPts val="600"/>
              </a:spcAft>
            </a:pPr>
            <a:r>
              <a:rPr lang="en-US" dirty="0" err="1" smtClean="0">
                <a:gradFill>
                  <a:gsLst>
                    <a:gs pos="2917">
                      <a:schemeClr val="tx1"/>
                    </a:gs>
                    <a:gs pos="30000">
                      <a:schemeClr val="tx1"/>
                    </a:gs>
                  </a:gsLst>
                  <a:lin ang="5400000" scaled="0"/>
                </a:gradFill>
              </a:rPr>
              <a:t>Ambari</a:t>
            </a:r>
            <a:endParaRPr lang="en-US" dirty="0" smtClean="0">
              <a:gradFill>
                <a:gsLst>
                  <a:gs pos="2917">
                    <a:schemeClr val="tx1"/>
                  </a:gs>
                  <a:gs pos="30000">
                    <a:schemeClr val="tx1"/>
                  </a:gs>
                </a:gsLst>
                <a:lin ang="5400000" scaled="0"/>
              </a:gradFill>
            </a:endParaRPr>
          </a:p>
        </p:txBody>
      </p:sp>
      <p:sp>
        <p:nvSpPr>
          <p:cNvPr id="43" name="TextBox 42"/>
          <p:cNvSpPr txBox="1"/>
          <p:nvPr/>
        </p:nvSpPr>
        <p:spPr>
          <a:xfrm>
            <a:off x="5798184" y="4238399"/>
            <a:ext cx="1823403" cy="6278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Monitoring</a:t>
            </a:r>
            <a:r>
              <a:rPr lang="en-US" sz="2400" dirty="0" smtClean="0">
                <a:gradFill>
                  <a:gsLst>
                    <a:gs pos="2917">
                      <a:schemeClr val="tx1"/>
                    </a:gs>
                    <a:gs pos="30000">
                      <a:schemeClr val="tx1"/>
                    </a:gs>
                  </a:gsLst>
                  <a:lin ang="5400000" scaled="0"/>
                </a:gradFill>
              </a:rPr>
              <a:t>:</a:t>
            </a:r>
          </a:p>
        </p:txBody>
      </p:sp>
      <p:sp>
        <p:nvSpPr>
          <p:cNvPr id="44" name="Left-Right Arrow 43"/>
          <p:cNvSpPr/>
          <p:nvPr/>
        </p:nvSpPr>
        <p:spPr bwMode="auto">
          <a:xfrm>
            <a:off x="9300411" y="5979697"/>
            <a:ext cx="2394284" cy="577516"/>
          </a:xfrm>
          <a:prstGeom prst="leftRightArrow">
            <a:avLst/>
          </a:prstGeom>
          <a:solidFill>
            <a:schemeClr val="accent4">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TextBox 44"/>
          <p:cNvSpPr txBox="1"/>
          <p:nvPr/>
        </p:nvSpPr>
        <p:spPr>
          <a:xfrm>
            <a:off x="2879224" y="1452147"/>
            <a:ext cx="4412599"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Job submission (hive query, </a:t>
            </a:r>
            <a:r>
              <a:rPr lang="en-US" dirty="0" err="1" smtClean="0">
                <a:gradFill>
                  <a:gsLst>
                    <a:gs pos="2917">
                      <a:schemeClr val="tx1"/>
                    </a:gs>
                    <a:gs pos="30000">
                      <a:schemeClr val="tx1"/>
                    </a:gs>
                  </a:gsLst>
                  <a:lin ang="5400000" scaled="0"/>
                </a:gradFill>
              </a:rPr>
              <a:t>etc</a:t>
            </a:r>
            <a:r>
              <a:rPr lang="en-US" dirty="0" smtClean="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127957948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Windows Azure HDInsight Service</a:t>
            </a:r>
            <a:endParaRPr lang="en-US" sz="4800" dirty="0"/>
          </a:p>
        </p:txBody>
      </p:sp>
      <p:sp>
        <p:nvSpPr>
          <p:cNvPr id="7" name="Rectangle 6"/>
          <p:cNvSpPr/>
          <p:nvPr/>
        </p:nvSpPr>
        <p:spPr bwMode="auto">
          <a:xfrm>
            <a:off x="2691066" y="4515148"/>
            <a:ext cx="1447799" cy="853527"/>
          </a:xfrm>
          <a:prstGeom prst="rect">
            <a:avLst/>
          </a:prstGeom>
          <a:solidFill>
            <a:schemeClr val="accent1"/>
          </a:solidFill>
          <a:ln>
            <a:solidFill>
              <a:schemeClr val="accent1">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Compute Node</a:t>
            </a:r>
          </a:p>
        </p:txBody>
      </p:sp>
      <p:sp>
        <p:nvSpPr>
          <p:cNvPr id="11" name="Rectangle 10"/>
          <p:cNvSpPr/>
          <p:nvPr/>
        </p:nvSpPr>
        <p:spPr bwMode="auto">
          <a:xfrm>
            <a:off x="2843466" y="4667548"/>
            <a:ext cx="1447799" cy="853527"/>
          </a:xfrm>
          <a:prstGeom prst="rect">
            <a:avLst/>
          </a:prstGeom>
          <a:solidFill>
            <a:schemeClr val="accent1"/>
          </a:solidFill>
          <a:ln>
            <a:solidFill>
              <a:schemeClr val="accent1">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Compute Node</a:t>
            </a:r>
          </a:p>
        </p:txBody>
      </p:sp>
      <p:sp>
        <p:nvSpPr>
          <p:cNvPr id="12" name="Rectangle 11"/>
          <p:cNvSpPr/>
          <p:nvPr/>
        </p:nvSpPr>
        <p:spPr bwMode="auto">
          <a:xfrm>
            <a:off x="2995866" y="4819948"/>
            <a:ext cx="1447799" cy="853527"/>
          </a:xfrm>
          <a:prstGeom prst="rect">
            <a:avLst/>
          </a:prstGeom>
          <a:solidFill>
            <a:schemeClr val="accent1"/>
          </a:solidFill>
          <a:ln>
            <a:solidFill>
              <a:schemeClr val="accent1">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Compute Node</a:t>
            </a:r>
          </a:p>
        </p:txBody>
      </p:sp>
      <p:sp>
        <p:nvSpPr>
          <p:cNvPr id="13" name="Rectangle 12"/>
          <p:cNvSpPr/>
          <p:nvPr/>
        </p:nvSpPr>
        <p:spPr bwMode="auto">
          <a:xfrm>
            <a:off x="3148266" y="4972348"/>
            <a:ext cx="1447799" cy="853527"/>
          </a:xfrm>
          <a:prstGeom prst="rect">
            <a:avLst/>
          </a:prstGeom>
          <a:solidFill>
            <a:schemeClr val="accent1"/>
          </a:solidFill>
          <a:ln>
            <a:solidFill>
              <a:schemeClr val="accent1">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Compute Node</a:t>
            </a:r>
          </a:p>
        </p:txBody>
      </p:sp>
      <p:sp>
        <p:nvSpPr>
          <p:cNvPr id="18" name="Left-Right Arrow 17"/>
          <p:cNvSpPr/>
          <p:nvPr/>
        </p:nvSpPr>
        <p:spPr bwMode="auto">
          <a:xfrm>
            <a:off x="5510463" y="4298576"/>
            <a:ext cx="1756611" cy="304800"/>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Left-Right Arrow 18"/>
          <p:cNvSpPr/>
          <p:nvPr/>
        </p:nvSpPr>
        <p:spPr bwMode="auto">
          <a:xfrm>
            <a:off x="5518483" y="4607390"/>
            <a:ext cx="1756611" cy="304800"/>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Left-Right Arrow 19"/>
          <p:cNvSpPr/>
          <p:nvPr/>
        </p:nvSpPr>
        <p:spPr bwMode="auto">
          <a:xfrm>
            <a:off x="5518483" y="4912190"/>
            <a:ext cx="1756611" cy="304800"/>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Left-Right Arrow 20"/>
          <p:cNvSpPr/>
          <p:nvPr/>
        </p:nvSpPr>
        <p:spPr bwMode="auto">
          <a:xfrm>
            <a:off x="5526503" y="5196940"/>
            <a:ext cx="1756611" cy="304800"/>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7968912" y="4362749"/>
            <a:ext cx="3172329" cy="113899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 Azure Blob Storage</a:t>
            </a:r>
          </a:p>
        </p:txBody>
      </p:sp>
      <p:sp>
        <p:nvSpPr>
          <p:cNvPr id="23" name="Rectangle 22"/>
          <p:cNvSpPr/>
          <p:nvPr/>
        </p:nvSpPr>
        <p:spPr bwMode="auto">
          <a:xfrm>
            <a:off x="830184" y="4558548"/>
            <a:ext cx="1479884" cy="9625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Head Node</a:t>
            </a:r>
          </a:p>
        </p:txBody>
      </p:sp>
      <p:sp>
        <p:nvSpPr>
          <p:cNvPr id="24" name="Rectangle 23"/>
          <p:cNvSpPr/>
          <p:nvPr/>
        </p:nvSpPr>
        <p:spPr bwMode="auto">
          <a:xfrm>
            <a:off x="637674" y="3344786"/>
            <a:ext cx="4174958" cy="56949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Gateway (REST APIs)</a:t>
            </a:r>
          </a:p>
        </p:txBody>
      </p:sp>
      <p:sp>
        <p:nvSpPr>
          <p:cNvPr id="26" name="Rectangle 25"/>
          <p:cNvSpPr/>
          <p:nvPr/>
        </p:nvSpPr>
        <p:spPr bwMode="auto">
          <a:xfrm>
            <a:off x="637674" y="4066681"/>
            <a:ext cx="4174958" cy="1876926"/>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Hadoop Cluster</a:t>
            </a:r>
          </a:p>
        </p:txBody>
      </p:sp>
      <p:sp>
        <p:nvSpPr>
          <p:cNvPr id="27" name="Down Arrow 26"/>
          <p:cNvSpPr/>
          <p:nvPr/>
        </p:nvSpPr>
        <p:spPr bwMode="auto">
          <a:xfrm>
            <a:off x="3185257" y="1913286"/>
            <a:ext cx="523513" cy="1279099"/>
          </a:xfrm>
          <a:prstGeom prst="downArrow">
            <a:avLst/>
          </a:prstGeom>
          <a:solidFill>
            <a:schemeClr val="accent4">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TextBox 27"/>
          <p:cNvSpPr txBox="1"/>
          <p:nvPr/>
        </p:nvSpPr>
        <p:spPr>
          <a:xfrm>
            <a:off x="941966" y="1509230"/>
            <a:ext cx="4412599"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Job submission (hive query, </a:t>
            </a:r>
            <a:r>
              <a:rPr lang="en-US" dirty="0" err="1" smtClean="0">
                <a:gradFill>
                  <a:gsLst>
                    <a:gs pos="2917">
                      <a:schemeClr val="tx1"/>
                    </a:gs>
                    <a:gs pos="30000">
                      <a:schemeClr val="tx1"/>
                    </a:gs>
                  </a:gsLst>
                  <a:lin ang="5400000" scaled="0"/>
                </a:gradFill>
              </a:rPr>
              <a:t>etc</a:t>
            </a:r>
            <a:r>
              <a:rPr lang="en-US" dirty="0" smtClean="0">
                <a:gradFill>
                  <a:gsLst>
                    <a:gs pos="2917">
                      <a:schemeClr val="tx1"/>
                    </a:gs>
                    <a:gs pos="30000">
                      <a:schemeClr val="tx1"/>
                    </a:gs>
                  </a:gsLst>
                  <a:lin ang="5400000" scaled="0"/>
                </a:gradFill>
              </a:rPr>
              <a:t>)</a:t>
            </a:r>
          </a:p>
        </p:txBody>
      </p:sp>
      <p:sp>
        <p:nvSpPr>
          <p:cNvPr id="29" name="Rectangle 28"/>
          <p:cNvSpPr/>
          <p:nvPr/>
        </p:nvSpPr>
        <p:spPr bwMode="auto">
          <a:xfrm>
            <a:off x="639683" y="2357849"/>
            <a:ext cx="2392279" cy="80102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Cluster Dashboard UI</a:t>
            </a:r>
          </a:p>
        </p:txBody>
      </p:sp>
      <p:sp>
        <p:nvSpPr>
          <p:cNvPr id="30" name="Down Arrow 29"/>
          <p:cNvSpPr/>
          <p:nvPr/>
        </p:nvSpPr>
        <p:spPr bwMode="auto">
          <a:xfrm>
            <a:off x="1574065" y="1926606"/>
            <a:ext cx="523513" cy="431243"/>
          </a:xfrm>
          <a:prstGeom prst="downArrow">
            <a:avLst/>
          </a:prstGeom>
          <a:solidFill>
            <a:schemeClr val="accent4">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2766874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5638" y="4146504"/>
            <a:ext cx="11887200" cy="1831975"/>
          </a:xfrm>
        </p:spPr>
        <p:txBody>
          <a:bodyPr/>
          <a:lstStyle/>
          <a:p>
            <a:r>
              <a:rPr lang="en-US" dirty="0" smtClean="0"/>
              <a:t/>
            </a:r>
            <a:br>
              <a:rPr lang="en-US" dirty="0" smtClean="0"/>
            </a:br>
            <a:r>
              <a:rPr lang="en-US" sz="6000" dirty="0" smtClean="0"/>
              <a:t>Storing Data in HDInsight</a:t>
            </a:r>
            <a:endParaRPr lang="en-US" dirty="0"/>
          </a:p>
        </p:txBody>
      </p:sp>
    </p:spTree>
    <p:extLst>
      <p:ext uri="{BB962C8B-B14F-4D97-AF65-F5344CB8AC3E}">
        <p14:creationId xmlns:p14="http://schemas.microsoft.com/office/powerpoint/2010/main" val="140630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261" y="2143246"/>
            <a:ext cx="11887200" cy="1831975"/>
          </a:xfrm>
        </p:spPr>
        <p:txBody>
          <a:bodyPr/>
          <a:lstStyle/>
          <a:p>
            <a:r>
              <a:rPr lang="en-US" dirty="0" smtClean="0"/>
              <a:t>DEMO</a:t>
            </a:r>
            <a:br>
              <a:rPr lang="en-US" dirty="0" smtClean="0"/>
            </a:br>
            <a:r>
              <a:rPr lang="en-US" sz="4400" dirty="0" smtClean="0"/>
              <a:t>Creating a Hadoop Cluster, Explore </a:t>
            </a:r>
            <a:r>
              <a:rPr lang="en-US" sz="4400" dirty="0" err="1" smtClean="0"/>
              <a:t>Filesystem</a:t>
            </a:r>
            <a:endParaRPr lang="en-US" dirty="0"/>
          </a:p>
        </p:txBody>
      </p:sp>
    </p:spTree>
    <p:extLst>
      <p:ext uri="{BB962C8B-B14F-4D97-AF65-F5344CB8AC3E}">
        <p14:creationId xmlns:p14="http://schemas.microsoft.com/office/powerpoint/2010/main" val="424709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Storing Data for use with HDInsight Service</a:t>
            </a:r>
            <a:endParaRPr lang="en-US" sz="4800" dirty="0"/>
          </a:p>
        </p:txBody>
      </p:sp>
      <p:sp>
        <p:nvSpPr>
          <p:cNvPr id="3" name="Content Placeholder 2"/>
          <p:cNvSpPr>
            <a:spLocks noGrp="1"/>
          </p:cNvSpPr>
          <p:nvPr>
            <p:ph sz="quarter" idx="10"/>
          </p:nvPr>
        </p:nvSpPr>
        <p:spPr>
          <a:xfrm>
            <a:off x="274320" y="1486995"/>
            <a:ext cx="11887200" cy="4678204"/>
          </a:xfrm>
        </p:spPr>
        <p:txBody>
          <a:bodyPr/>
          <a:lstStyle/>
          <a:p>
            <a:r>
              <a:rPr lang="en-US" sz="2000" dirty="0" smtClean="0">
                <a:solidFill>
                  <a:srgbClr val="FFC000"/>
                </a:solidFill>
              </a:rPr>
              <a:t>WHERE</a:t>
            </a:r>
            <a:r>
              <a:rPr lang="en-US" sz="2000" dirty="0" smtClean="0"/>
              <a:t>: All persistent data stored in </a:t>
            </a:r>
            <a:r>
              <a:rPr lang="en-US" sz="2000" b="1" dirty="0" smtClean="0"/>
              <a:t>Windows Azure Blob Storage</a:t>
            </a:r>
          </a:p>
          <a:p>
            <a:pPr lvl="1"/>
            <a:r>
              <a:rPr lang="en-US" sz="2000" dirty="0" smtClean="0">
                <a:latin typeface="+mj-lt"/>
              </a:rPr>
              <a:t>Provides </a:t>
            </a:r>
            <a:r>
              <a:rPr lang="en-US" sz="2000" dirty="0">
                <a:latin typeface="+mj-lt"/>
              </a:rPr>
              <a:t>sharable, persistent, highly-scalable </a:t>
            </a:r>
            <a:r>
              <a:rPr lang="en-US" sz="2000" dirty="0" smtClean="0">
                <a:latin typeface="+mj-lt"/>
              </a:rPr>
              <a:t>storage </a:t>
            </a:r>
            <a:r>
              <a:rPr lang="en-US" sz="2000" dirty="0">
                <a:latin typeface="+mj-lt"/>
              </a:rPr>
              <a:t>with </a:t>
            </a:r>
            <a:r>
              <a:rPr lang="en-US" sz="2000" dirty="0" smtClean="0">
                <a:latin typeface="+mj-lt"/>
              </a:rPr>
              <a:t>Geo DR</a:t>
            </a:r>
          </a:p>
          <a:p>
            <a:pPr lvl="1"/>
            <a:r>
              <a:rPr lang="en-US" sz="2000" dirty="0">
                <a:latin typeface="+mj-lt"/>
              </a:rPr>
              <a:t>HDInsight has been optimized for fast access from its compute nodes to </a:t>
            </a:r>
            <a:r>
              <a:rPr lang="en-US" sz="2000" dirty="0" smtClean="0">
                <a:latin typeface="+mj-lt"/>
              </a:rPr>
              <a:t>blob </a:t>
            </a:r>
            <a:r>
              <a:rPr lang="en-US" sz="2000" dirty="0">
                <a:latin typeface="+mj-lt"/>
              </a:rPr>
              <a:t>storage in </a:t>
            </a:r>
            <a:r>
              <a:rPr lang="en-US" sz="2000" dirty="0" smtClean="0">
                <a:latin typeface="+mj-lt"/>
              </a:rPr>
              <a:t>the same </a:t>
            </a:r>
            <a:r>
              <a:rPr lang="en-US" sz="2000" dirty="0">
                <a:latin typeface="+mj-lt"/>
              </a:rPr>
              <a:t>Azure region (east, west, </a:t>
            </a:r>
            <a:r>
              <a:rPr lang="en-US" sz="2000" dirty="0" err="1">
                <a:latin typeface="+mj-lt"/>
              </a:rPr>
              <a:t>etc</a:t>
            </a:r>
            <a:r>
              <a:rPr lang="en-US" sz="2000" dirty="0">
                <a:latin typeface="+mj-lt"/>
              </a:rPr>
              <a:t>)</a:t>
            </a:r>
          </a:p>
          <a:p>
            <a:pPr marL="257142" indent="-257142"/>
            <a:r>
              <a:rPr lang="en-US" sz="2000" dirty="0" smtClean="0">
                <a:solidFill>
                  <a:srgbClr val="FFC000"/>
                </a:solidFill>
              </a:rPr>
              <a:t>WHAT</a:t>
            </a:r>
            <a:r>
              <a:rPr lang="en-US" sz="2000" dirty="0" smtClean="0"/>
              <a:t>: File format used in blob storage is up you, but using a format with existing </a:t>
            </a:r>
            <a:r>
              <a:rPr lang="en-US" sz="2000" dirty="0" err="1" smtClean="0"/>
              <a:t>serializer</a:t>
            </a:r>
            <a:r>
              <a:rPr lang="en-US" sz="2000" dirty="0" smtClean="0"/>
              <a:t>/</a:t>
            </a:r>
            <a:r>
              <a:rPr lang="en-US" sz="2000" dirty="0" err="1" smtClean="0"/>
              <a:t>deserializers</a:t>
            </a:r>
            <a:r>
              <a:rPr lang="en-US" sz="2000" dirty="0" smtClean="0"/>
              <a:t> (aka </a:t>
            </a:r>
            <a:r>
              <a:rPr lang="en-US" sz="2000" dirty="0" err="1" smtClean="0"/>
              <a:t>SerDe</a:t>
            </a:r>
            <a:r>
              <a:rPr lang="en-US" sz="2000" dirty="0" smtClean="0"/>
              <a:t>) is often a good choice (e.g. comma </a:t>
            </a:r>
            <a:r>
              <a:rPr lang="en-US" sz="2000" dirty="0" err="1" smtClean="0"/>
              <a:t>delim</a:t>
            </a:r>
            <a:r>
              <a:rPr lang="en-US" sz="2000" dirty="0" smtClean="0"/>
              <a:t>, Avro, JSON, </a:t>
            </a:r>
            <a:r>
              <a:rPr lang="en-US" sz="2000" dirty="0" err="1" smtClean="0"/>
              <a:t>etc</a:t>
            </a:r>
            <a:r>
              <a:rPr lang="en-US" sz="2000" dirty="0" smtClean="0"/>
              <a:t>)</a:t>
            </a:r>
          </a:p>
          <a:p>
            <a:pPr marL="257142" indent="-257142"/>
            <a:r>
              <a:rPr lang="en-US" sz="2000" dirty="0" smtClean="0">
                <a:solidFill>
                  <a:srgbClr val="FFC000"/>
                </a:solidFill>
              </a:rPr>
              <a:t>WHY</a:t>
            </a:r>
            <a:r>
              <a:rPr lang="en-US" sz="2000" dirty="0" smtClean="0"/>
              <a:t>: By separating HDInsight compute nodes from persistent storage you can:</a:t>
            </a:r>
          </a:p>
          <a:p>
            <a:pPr marL="498442" lvl="1" indent="-257142"/>
            <a:r>
              <a:rPr lang="en-US" sz="2000" dirty="0" smtClean="0">
                <a:latin typeface="+mj-lt"/>
              </a:rPr>
              <a:t>Pay only for what you need: drop </a:t>
            </a:r>
            <a:r>
              <a:rPr lang="en-US" sz="2000" dirty="0">
                <a:latin typeface="+mj-lt"/>
              </a:rPr>
              <a:t>your HDInsight cluster whenever you don’t have work to </a:t>
            </a:r>
            <a:r>
              <a:rPr lang="en-US" sz="2000" dirty="0" smtClean="0">
                <a:latin typeface="+mj-lt"/>
              </a:rPr>
              <a:t>do</a:t>
            </a:r>
          </a:p>
          <a:p>
            <a:pPr marL="498442" lvl="1" indent="-257142"/>
            <a:r>
              <a:rPr lang="en-US" sz="2000" dirty="0" smtClean="0">
                <a:latin typeface="+mj-lt"/>
              </a:rPr>
              <a:t>Multiple </a:t>
            </a:r>
            <a:r>
              <a:rPr lang="en-US" sz="2000" dirty="0">
                <a:latin typeface="+mj-lt"/>
              </a:rPr>
              <a:t>clusters access the same </a:t>
            </a:r>
            <a:r>
              <a:rPr lang="en-US" sz="2000" dirty="0" smtClean="0">
                <a:latin typeface="+mj-lt"/>
              </a:rPr>
              <a:t>data, </a:t>
            </a:r>
            <a:r>
              <a:rPr lang="en-US" sz="2000" dirty="0">
                <a:latin typeface="+mj-lt"/>
              </a:rPr>
              <a:t>but isolate the compute resources by </a:t>
            </a:r>
            <a:r>
              <a:rPr lang="en-US" sz="2000" dirty="0" smtClean="0">
                <a:latin typeface="+mj-lt"/>
              </a:rPr>
              <a:t>org/job/team/etc.</a:t>
            </a:r>
          </a:p>
          <a:p>
            <a:pPr marL="257142" indent="-257142"/>
            <a:r>
              <a:rPr lang="en-US" sz="2000" dirty="0" smtClean="0">
                <a:solidFill>
                  <a:srgbClr val="FFC000"/>
                </a:solidFill>
              </a:rPr>
              <a:t>HOW</a:t>
            </a:r>
            <a:r>
              <a:rPr lang="en-US" sz="2000" dirty="0" smtClean="0"/>
              <a:t>: </a:t>
            </a:r>
          </a:p>
          <a:p>
            <a:pPr marL="498442" lvl="1" indent="-257142"/>
            <a:r>
              <a:rPr lang="en-US" sz="2000" dirty="0">
                <a:latin typeface="+mj-lt"/>
              </a:rPr>
              <a:t>All data access in Hadoop goes through a pluggable file system interface</a:t>
            </a:r>
          </a:p>
          <a:p>
            <a:pPr marL="498442" lvl="1" indent="-257142"/>
            <a:r>
              <a:rPr lang="en-US" sz="2000" dirty="0">
                <a:latin typeface="+mj-lt"/>
              </a:rPr>
              <a:t>In on-</a:t>
            </a:r>
            <a:r>
              <a:rPr lang="en-US" sz="2000" dirty="0" err="1">
                <a:latin typeface="+mj-lt"/>
              </a:rPr>
              <a:t>prem</a:t>
            </a:r>
            <a:r>
              <a:rPr lang="en-US" sz="2000" dirty="0">
                <a:latin typeface="+mj-lt"/>
              </a:rPr>
              <a:t> Hadoop </a:t>
            </a:r>
            <a:r>
              <a:rPr lang="en-US" sz="2000" dirty="0" smtClean="0">
                <a:latin typeface="+mj-lt"/>
              </a:rPr>
              <a:t>installations, </a:t>
            </a:r>
            <a:r>
              <a:rPr lang="en-US" sz="2000" dirty="0">
                <a:latin typeface="+mj-lt"/>
              </a:rPr>
              <a:t>this interface is implemented by Hadoop Distributed File System (HDFS)</a:t>
            </a:r>
          </a:p>
          <a:p>
            <a:pPr marL="498442" lvl="1" indent="-257142"/>
            <a:r>
              <a:rPr lang="en-US" sz="2000" dirty="0">
                <a:latin typeface="+mj-lt"/>
              </a:rPr>
              <a:t>In Azure, HDInsight </a:t>
            </a:r>
            <a:r>
              <a:rPr lang="en-US" sz="2000" dirty="0" smtClean="0">
                <a:latin typeface="+mj-lt"/>
              </a:rPr>
              <a:t>clusters use this mechanism to be wired to blob storage accounts by default</a:t>
            </a:r>
            <a:endParaRPr lang="en-US" sz="2000" dirty="0">
              <a:latin typeface="+mj-lt"/>
            </a:endParaRPr>
          </a:p>
        </p:txBody>
      </p:sp>
    </p:spTree>
    <p:extLst>
      <p:ext uri="{BB962C8B-B14F-4D97-AF65-F5344CB8AC3E}">
        <p14:creationId xmlns:p14="http://schemas.microsoft.com/office/powerpoint/2010/main" val="137276109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Blob Storage From HDInsight</a:t>
            </a:r>
            <a:endParaRPr lang="en-US" dirty="0"/>
          </a:p>
        </p:txBody>
      </p:sp>
      <p:sp>
        <p:nvSpPr>
          <p:cNvPr id="4" name="Rectangle 3"/>
          <p:cNvSpPr/>
          <p:nvPr/>
        </p:nvSpPr>
        <p:spPr bwMode="auto">
          <a:xfrm>
            <a:off x="474785" y="2722671"/>
            <a:ext cx="11342077" cy="7678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57142" indent="-257142"/>
            <a:r>
              <a:rPr lang="en-US" sz="2400" dirty="0" err="1" smtClean="0">
                <a:latin typeface="Consolas" pitchFamily="49" charset="0"/>
                <a:cs typeface="Consolas" pitchFamily="49" charset="0"/>
              </a:rPr>
              <a:t>asv</a:t>
            </a:r>
            <a:r>
              <a:rPr lang="en-US" sz="2400" dirty="0" smtClean="0">
                <a:latin typeface="Consolas" pitchFamily="49" charset="0"/>
                <a:cs typeface="Consolas" pitchFamily="49" charset="0"/>
              </a:rPr>
              <a:t>[s]://&lt;</a:t>
            </a:r>
            <a:r>
              <a:rPr lang="en-US" sz="2400" dirty="0">
                <a:latin typeface="Consolas" pitchFamily="49" charset="0"/>
                <a:cs typeface="Consolas" pitchFamily="49" charset="0"/>
              </a:rPr>
              <a:t>container&gt;@&lt;account&gt;.blob.core.windows.net/&lt;path&gt;</a:t>
            </a: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474784" y="4482442"/>
            <a:ext cx="11342077" cy="160705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latin typeface="Consolas" pitchFamily="49" charset="0"/>
                <a:cs typeface="Consolas" pitchFamily="49" charset="0"/>
              </a:rPr>
              <a:t>&lt;</a:t>
            </a:r>
            <a:r>
              <a:rPr lang="en-US" sz="2400" dirty="0">
                <a:latin typeface="Consolas" pitchFamily="49" charset="0"/>
                <a:cs typeface="Consolas" pitchFamily="49" charset="0"/>
              </a:rPr>
              <a:t>property&gt;</a:t>
            </a:r>
            <a:br>
              <a:rPr lang="en-US" sz="2400" dirty="0">
                <a:latin typeface="Consolas" pitchFamily="49" charset="0"/>
                <a:cs typeface="Consolas" pitchFamily="49" charset="0"/>
              </a:rPr>
            </a:br>
            <a:r>
              <a:rPr lang="en-US" sz="2400" dirty="0">
                <a:latin typeface="Consolas" pitchFamily="49" charset="0"/>
                <a:cs typeface="Consolas" pitchFamily="49" charset="0"/>
              </a:rPr>
              <a:t>  &lt;name&gt;</a:t>
            </a:r>
            <a:r>
              <a:rPr lang="en-US" sz="2400" dirty="0" err="1">
                <a:latin typeface="Consolas" pitchFamily="49" charset="0"/>
                <a:cs typeface="Consolas" pitchFamily="49" charset="0"/>
              </a:rPr>
              <a:t>fs.azure.account.key.accountname</a:t>
            </a:r>
            <a:r>
              <a:rPr lang="en-US" sz="2400" dirty="0">
                <a:latin typeface="Consolas" pitchFamily="49" charset="0"/>
                <a:cs typeface="Consolas" pitchFamily="49" charset="0"/>
              </a:rPr>
              <a:t>&lt;/name&gt;</a:t>
            </a:r>
            <a:br>
              <a:rPr lang="en-US" sz="2400" dirty="0">
                <a:latin typeface="Consolas" pitchFamily="49" charset="0"/>
                <a:cs typeface="Consolas" pitchFamily="49" charset="0"/>
              </a:rPr>
            </a:br>
            <a:r>
              <a:rPr lang="en-US" sz="2400" dirty="0">
                <a:latin typeface="Consolas" pitchFamily="49" charset="0"/>
                <a:cs typeface="Consolas" pitchFamily="49" charset="0"/>
              </a:rPr>
              <a:t>  &lt;value&gt;</a:t>
            </a:r>
            <a:r>
              <a:rPr lang="en-US" sz="2400" dirty="0" err="1">
                <a:latin typeface="Consolas" pitchFamily="49" charset="0"/>
                <a:cs typeface="Consolas" pitchFamily="49" charset="0"/>
              </a:rPr>
              <a:t>enterthekeyvaluehere</a:t>
            </a:r>
            <a:r>
              <a:rPr lang="en-US" sz="2400" dirty="0">
                <a:latin typeface="Consolas" pitchFamily="49" charset="0"/>
                <a:cs typeface="Consolas" pitchFamily="49" charset="0"/>
              </a:rPr>
              <a:t>&lt;/value&gt;</a:t>
            </a:r>
            <a:br>
              <a:rPr lang="en-US" sz="2400" dirty="0">
                <a:latin typeface="Consolas" pitchFamily="49" charset="0"/>
                <a:cs typeface="Consolas" pitchFamily="49" charset="0"/>
              </a:rPr>
            </a:br>
            <a:r>
              <a:rPr lang="en-US" sz="2400" dirty="0">
                <a:latin typeface="Consolas" pitchFamily="49" charset="0"/>
                <a:cs typeface="Consolas" pitchFamily="49" charset="0"/>
              </a:rPr>
              <a:t>&lt;/property&gt;</a:t>
            </a: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Content Placeholder 2"/>
          <p:cNvSpPr>
            <a:spLocks noGrp="1"/>
          </p:cNvSpPr>
          <p:nvPr>
            <p:ph sz="quarter" idx="10"/>
          </p:nvPr>
        </p:nvSpPr>
        <p:spPr>
          <a:xfrm>
            <a:off x="274320" y="1504580"/>
            <a:ext cx="11887200" cy="1138773"/>
          </a:xfrm>
        </p:spPr>
        <p:txBody>
          <a:bodyPr/>
          <a:lstStyle/>
          <a:p>
            <a:r>
              <a:rPr lang="en-US" sz="2000" b="1" dirty="0" smtClean="0"/>
              <a:t>An HDInsight cluster is bound to one “default” blob storage account &amp; container at cluster create time </a:t>
            </a:r>
          </a:p>
          <a:p>
            <a:r>
              <a:rPr lang="en-US" sz="2000" b="1" dirty="0" smtClean="0"/>
              <a:t>Using the “default” container requires no special addressing to access (“/” == root folder, </a:t>
            </a:r>
            <a:r>
              <a:rPr lang="en-US" sz="2000" b="1" dirty="0" err="1" smtClean="0"/>
              <a:t>etc</a:t>
            </a:r>
            <a:r>
              <a:rPr lang="en-US" sz="2000" b="1" dirty="0" smtClean="0"/>
              <a:t>)</a:t>
            </a:r>
          </a:p>
          <a:p>
            <a:r>
              <a:rPr lang="en-US" sz="2000" b="1" dirty="0" smtClean="0">
                <a:latin typeface="+mj-lt"/>
              </a:rPr>
              <a:t>To access additional blob storage accounts or containers: </a:t>
            </a:r>
            <a:endParaRPr lang="en-US" sz="2000" dirty="0">
              <a:latin typeface="+mj-lt"/>
            </a:endParaRPr>
          </a:p>
        </p:txBody>
      </p:sp>
      <p:sp>
        <p:nvSpPr>
          <p:cNvPr id="7" name="Content Placeholder 2"/>
          <p:cNvSpPr txBox="1">
            <a:spLocks/>
          </p:cNvSpPr>
          <p:nvPr/>
        </p:nvSpPr>
        <p:spPr>
          <a:xfrm>
            <a:off x="365173" y="3635249"/>
            <a:ext cx="11887200" cy="800219"/>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b="1" dirty="0" smtClean="0"/>
          </a:p>
          <a:p>
            <a:r>
              <a:rPr lang="en-US" sz="2000" b="1" dirty="0" smtClean="0"/>
              <a:t>Storage accounts other than the default need to be registered in site-config.xml:</a:t>
            </a:r>
            <a:endParaRPr lang="en-US" sz="2000" dirty="0"/>
          </a:p>
        </p:txBody>
      </p:sp>
    </p:spTree>
    <p:extLst>
      <p:ext uri="{BB962C8B-B14F-4D97-AF65-F5344CB8AC3E}">
        <p14:creationId xmlns:p14="http://schemas.microsoft.com/office/powerpoint/2010/main" val="131724194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5638" y="4146504"/>
            <a:ext cx="11887200" cy="1831975"/>
          </a:xfrm>
        </p:spPr>
        <p:txBody>
          <a:bodyPr/>
          <a:lstStyle/>
          <a:p>
            <a:r>
              <a:rPr lang="en-US" dirty="0" smtClean="0"/>
              <a:t/>
            </a:r>
            <a:br>
              <a:rPr lang="en-US" dirty="0" smtClean="0"/>
            </a:br>
            <a:r>
              <a:rPr lang="en-US" sz="6000" dirty="0" smtClean="0"/>
              <a:t>Transferring Data in HDInsight</a:t>
            </a:r>
            <a:endParaRPr lang="en-US" dirty="0"/>
          </a:p>
        </p:txBody>
      </p:sp>
    </p:spTree>
    <p:extLst>
      <p:ext uri="{BB962C8B-B14F-4D97-AF65-F5344CB8AC3E}">
        <p14:creationId xmlns:p14="http://schemas.microsoft.com/office/powerpoint/2010/main" val="16176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Data to Blob Storage </a:t>
            </a:r>
            <a:endParaRPr lang="en-US" dirty="0"/>
          </a:p>
        </p:txBody>
      </p:sp>
      <p:sp>
        <p:nvSpPr>
          <p:cNvPr id="3" name="Content Placeholder 2"/>
          <p:cNvSpPr>
            <a:spLocks noGrp="1"/>
          </p:cNvSpPr>
          <p:nvPr>
            <p:ph sz="quarter" idx="10"/>
          </p:nvPr>
        </p:nvSpPr>
        <p:spPr>
          <a:xfrm>
            <a:off x="274638" y="1684421"/>
            <a:ext cx="11887200" cy="3594830"/>
          </a:xfrm>
        </p:spPr>
        <p:txBody>
          <a:bodyPr/>
          <a:lstStyle/>
          <a:p>
            <a:r>
              <a:rPr lang="en-US" dirty="0" smtClean="0"/>
              <a:t>For prototyping / samples: </a:t>
            </a:r>
            <a:r>
              <a:rPr lang="en-US" sz="3200" dirty="0">
                <a:latin typeface="+mn-lt"/>
              </a:rPr>
              <a:t>#put</a:t>
            </a:r>
          </a:p>
          <a:p>
            <a:r>
              <a:rPr lang="en-US" dirty="0" smtClean="0"/>
              <a:t>For production data interact directly with blob storage APIs.  </a:t>
            </a:r>
          </a:p>
          <a:p>
            <a:pPr lvl="1"/>
            <a:r>
              <a:rPr lang="en-US" sz="3200" dirty="0" err="1" smtClean="0"/>
              <a:t>AzCopy</a:t>
            </a:r>
            <a:r>
              <a:rPr lang="en-US" sz="3200" dirty="0" smtClean="0"/>
              <a:t> Command Line</a:t>
            </a:r>
          </a:p>
          <a:p>
            <a:pPr lvl="1"/>
            <a:r>
              <a:rPr lang="en-US" sz="3200" dirty="0" err="1" smtClean="0"/>
              <a:t>CopyBlob</a:t>
            </a:r>
            <a:r>
              <a:rPr lang="en-US" sz="3200" dirty="0" smtClean="0"/>
              <a:t> REST API</a:t>
            </a:r>
          </a:p>
          <a:p>
            <a:pPr lvl="1"/>
            <a:r>
              <a:rPr lang="en-US" sz="3200" dirty="0" smtClean="0"/>
              <a:t>Third party upload/download tools:  </a:t>
            </a:r>
            <a:endParaRPr lang="en-US" dirty="0"/>
          </a:p>
        </p:txBody>
      </p:sp>
    </p:spTree>
    <p:extLst>
      <p:ext uri="{BB962C8B-B14F-4D97-AF65-F5344CB8AC3E}">
        <p14:creationId xmlns:p14="http://schemas.microsoft.com/office/powerpoint/2010/main" val="180041426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AzCopy</a:t>
            </a:r>
            <a:r>
              <a:rPr lang="en-US" dirty="0" smtClean="0"/>
              <a:t> Example</a:t>
            </a:r>
            <a:endParaRPr lang="en-US" dirty="0"/>
          </a:p>
        </p:txBody>
      </p:sp>
      <p:sp>
        <p:nvSpPr>
          <p:cNvPr id="4" name="Rectangle 3"/>
          <p:cNvSpPr/>
          <p:nvPr/>
        </p:nvSpPr>
        <p:spPr bwMode="auto">
          <a:xfrm>
            <a:off x="324853" y="3284622"/>
            <a:ext cx="3657600" cy="18889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C:\blobs\a.txt</a:t>
            </a:r>
          </a:p>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C:\blobs\b.txt</a:t>
            </a:r>
          </a:p>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C:\blobs\dir1\c.txt</a:t>
            </a:r>
          </a:p>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C:\blobs\dir1\dir2\d.txt</a:t>
            </a:r>
          </a:p>
        </p:txBody>
      </p:sp>
      <p:sp>
        <p:nvSpPr>
          <p:cNvPr id="5" name="Rectangle 4"/>
          <p:cNvSpPr/>
          <p:nvPr/>
        </p:nvSpPr>
        <p:spPr bwMode="auto">
          <a:xfrm>
            <a:off x="360948" y="1918678"/>
            <a:ext cx="11802936" cy="63767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b="1" i="1" dirty="0" err="1">
                <a:gradFill>
                  <a:gsLst>
                    <a:gs pos="0">
                      <a:srgbClr val="FFFFFF"/>
                    </a:gs>
                    <a:gs pos="100000">
                      <a:srgbClr val="FFFFFF"/>
                    </a:gs>
                  </a:gsLst>
                  <a:lin ang="5400000" scaled="0"/>
                </a:gradFill>
                <a:ea typeface="Segoe UI" pitchFamily="34" charset="0"/>
                <a:cs typeface="Segoe UI" pitchFamily="34" charset="0"/>
              </a:rPr>
              <a:t>AzCopy</a:t>
            </a:r>
            <a:r>
              <a:rPr lang="en-US" sz="2000" b="1" i="1" dirty="0">
                <a:gradFill>
                  <a:gsLst>
                    <a:gs pos="0">
                      <a:srgbClr val="FFFFFF"/>
                    </a:gs>
                    <a:gs pos="100000">
                      <a:srgbClr val="FFFFFF"/>
                    </a:gs>
                  </a:gsLst>
                  <a:lin ang="5400000" scaled="0"/>
                </a:gradFill>
                <a:ea typeface="Segoe UI" pitchFamily="34" charset="0"/>
                <a:cs typeface="Segoe UI" pitchFamily="34" charset="0"/>
              </a:rPr>
              <a:t> </a:t>
            </a:r>
            <a:r>
              <a:rPr lang="en-US" sz="2000" b="1" i="1" dirty="0" smtClean="0">
                <a:gradFill>
                  <a:gsLst>
                    <a:gs pos="0">
                      <a:srgbClr val="FFFFFF"/>
                    </a:gs>
                    <a:gs pos="100000">
                      <a:srgbClr val="FFFFFF"/>
                    </a:gs>
                  </a:gsLst>
                  <a:lin ang="5400000" scaled="0"/>
                </a:gradFill>
                <a:ea typeface="Segoe UI" pitchFamily="34" charset="0"/>
                <a:cs typeface="Segoe UI" pitchFamily="34" charset="0"/>
              </a:rPr>
              <a:t>c:\blobs </a:t>
            </a:r>
            <a:r>
              <a:rPr lang="en-US" sz="2000" b="1" i="1" dirty="0">
                <a:gradFill>
                  <a:gsLst>
                    <a:gs pos="0">
                      <a:srgbClr val="FFFFFF"/>
                    </a:gs>
                    <a:gs pos="100000">
                      <a:srgbClr val="FFFFFF"/>
                    </a:gs>
                  </a:gsLst>
                  <a:lin ang="5400000" scaled="0"/>
                </a:gradFill>
                <a:ea typeface="Segoe UI" pitchFamily="34" charset="0"/>
                <a:cs typeface="Segoe UI" pitchFamily="34" charset="0"/>
              </a:rPr>
              <a:t>https</a:t>
            </a:r>
            <a:r>
              <a:rPr lang="en-US" sz="2000" b="1" i="1" dirty="0" smtClean="0">
                <a:gradFill>
                  <a:gsLst>
                    <a:gs pos="0">
                      <a:srgbClr val="FFFFFF"/>
                    </a:gs>
                    <a:gs pos="100000">
                      <a:srgbClr val="FFFFFF"/>
                    </a:gs>
                  </a:gsLst>
                  <a:lin ang="5400000" scaled="0"/>
                </a:gradFill>
                <a:ea typeface="Segoe UI" pitchFamily="34" charset="0"/>
                <a:cs typeface="Segoe UI" pitchFamily="34" charset="0"/>
              </a:rPr>
              <a:t>://&lt;account&gt;.blob.core.windows.net/mycontainer</a:t>
            </a:r>
            <a:r>
              <a:rPr lang="en-US" sz="2000" b="1" i="1" dirty="0">
                <a:gradFill>
                  <a:gsLst>
                    <a:gs pos="0">
                      <a:srgbClr val="FFFFFF"/>
                    </a:gs>
                    <a:gs pos="100000">
                      <a:srgbClr val="FFFFFF"/>
                    </a:gs>
                  </a:gsLst>
                  <a:lin ang="5400000" scaled="0"/>
                </a:gradFill>
                <a:ea typeface="Segoe UI" pitchFamily="34" charset="0"/>
                <a:cs typeface="Segoe UI" pitchFamily="34" charset="0"/>
              </a:rPr>
              <a:t>/ /</a:t>
            </a:r>
            <a:r>
              <a:rPr lang="en-US" sz="2000" b="1" i="1" dirty="0" err="1" smtClean="0">
                <a:gradFill>
                  <a:gsLst>
                    <a:gs pos="0">
                      <a:srgbClr val="FFFFFF"/>
                    </a:gs>
                    <a:gs pos="100000">
                      <a:srgbClr val="FFFFFF"/>
                    </a:gs>
                  </a:gsLst>
                  <a:lin ang="5400000" scaled="0"/>
                </a:gradFill>
                <a:ea typeface="Segoe UI" pitchFamily="34" charset="0"/>
                <a:cs typeface="Segoe UI" pitchFamily="34" charset="0"/>
              </a:rPr>
              <a:t>destkey</a:t>
            </a:r>
            <a:r>
              <a:rPr lang="en-US" sz="2000" b="1" i="1" dirty="0" smtClean="0">
                <a:gradFill>
                  <a:gsLst>
                    <a:gs pos="0">
                      <a:srgbClr val="FFFFFF"/>
                    </a:gs>
                    <a:gs pos="100000">
                      <a:srgbClr val="FFFFFF"/>
                    </a:gs>
                  </a:gsLst>
                  <a:lin ang="5400000" scaled="0"/>
                </a:gradFill>
                <a:ea typeface="Segoe UI" pitchFamily="34" charset="0"/>
                <a:cs typeface="Segoe UI" pitchFamily="34" charset="0"/>
              </a:rPr>
              <a:t>:&lt;key&gt; </a:t>
            </a:r>
            <a:r>
              <a:rPr lang="en-US" sz="2000" b="1" i="1" dirty="0">
                <a:gradFill>
                  <a:gsLst>
                    <a:gs pos="0">
                      <a:srgbClr val="FFFFFF"/>
                    </a:gs>
                    <a:gs pos="100000">
                      <a:srgbClr val="FFFFFF"/>
                    </a:gs>
                  </a:gsLst>
                  <a:lin ang="5400000" scaled="0"/>
                </a:gradFill>
                <a:ea typeface="Segoe UI" pitchFamily="34" charset="0"/>
                <a:cs typeface="Segoe UI" pitchFamily="34" charset="0"/>
              </a:rPr>
              <a:t>/S</a:t>
            </a:r>
            <a:endParaRPr lang="en-US" sz="2000" b="1" i="1" dirty="0"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82447909"/>
              </p:ext>
            </p:extLst>
          </p:nvPr>
        </p:nvGraphicFramePr>
        <p:xfrm>
          <a:off x="5031290" y="3319379"/>
          <a:ext cx="6999064" cy="1854200"/>
        </p:xfrm>
        <a:graphic>
          <a:graphicData uri="http://schemas.openxmlformats.org/drawingml/2006/table">
            <a:tbl>
              <a:tblPr firstRow="1" bandRow="1">
                <a:tableStyleId>{5C22544A-7EE6-4342-B048-85BDC9FD1C3A}</a:tableStyleId>
              </a:tblPr>
              <a:tblGrid>
                <a:gridCol w="2434831"/>
                <a:gridCol w="4564233"/>
              </a:tblGrid>
              <a:tr h="370840">
                <a:tc>
                  <a:txBody>
                    <a:bodyPr/>
                    <a:lstStyle/>
                    <a:p>
                      <a:r>
                        <a:rPr lang="en-US" smtClean="0"/>
                        <a:t>Container</a:t>
                      </a:r>
                      <a:endParaRPr lang="en-US" dirty="0"/>
                    </a:p>
                  </a:txBody>
                  <a:tcPr/>
                </a:tc>
                <a:tc>
                  <a:txBody>
                    <a:bodyPr/>
                    <a:lstStyle/>
                    <a:p>
                      <a:r>
                        <a:rPr lang="en-US" dirty="0" smtClean="0"/>
                        <a:t>Blob Name</a:t>
                      </a:r>
                      <a:endParaRPr lang="en-US" dirty="0"/>
                    </a:p>
                  </a:txBody>
                  <a:tcPr/>
                </a:tc>
              </a:tr>
              <a:tr h="370840">
                <a:tc>
                  <a:txBody>
                    <a:bodyPr/>
                    <a:lstStyle/>
                    <a:p>
                      <a:r>
                        <a:rPr lang="en-US" dirty="0" err="1" smtClean="0"/>
                        <a:t>mycontainer</a:t>
                      </a:r>
                      <a:endParaRPr lang="en-US" dirty="0"/>
                    </a:p>
                  </a:txBody>
                  <a:tcPr/>
                </a:tc>
                <a:tc>
                  <a:txBody>
                    <a:bodyPr/>
                    <a:lstStyle/>
                    <a:p>
                      <a:r>
                        <a:rPr lang="en-US" dirty="0" smtClean="0"/>
                        <a:t>a.txt</a:t>
                      </a:r>
                      <a:endParaRPr lang="en-US" dirty="0"/>
                    </a:p>
                  </a:txBody>
                  <a:tcPr/>
                </a:tc>
              </a:tr>
              <a:tr h="370840">
                <a:tc>
                  <a:txBody>
                    <a:bodyPr/>
                    <a:lstStyle/>
                    <a:p>
                      <a:r>
                        <a:rPr lang="en-US" dirty="0" err="1" smtClean="0"/>
                        <a:t>mycontainer</a:t>
                      </a:r>
                      <a:endParaRPr lang="en-US" dirty="0"/>
                    </a:p>
                  </a:txBody>
                  <a:tcPr/>
                </a:tc>
                <a:tc>
                  <a:txBody>
                    <a:bodyPr/>
                    <a:lstStyle/>
                    <a:p>
                      <a:r>
                        <a:rPr lang="en-US" dirty="0" smtClean="0"/>
                        <a:t>b.txt</a:t>
                      </a:r>
                      <a:endParaRPr lang="en-US" dirty="0"/>
                    </a:p>
                  </a:txBody>
                  <a:tcPr/>
                </a:tc>
              </a:tr>
              <a:tr h="370840">
                <a:tc>
                  <a:txBody>
                    <a:bodyPr/>
                    <a:lstStyle/>
                    <a:p>
                      <a:r>
                        <a:rPr lang="en-US" dirty="0" err="1" smtClean="0"/>
                        <a:t>mycontainer</a:t>
                      </a:r>
                      <a:endParaRPr lang="en-US" dirty="0"/>
                    </a:p>
                  </a:txBody>
                  <a:tcPr/>
                </a:tc>
                <a:tc>
                  <a:txBody>
                    <a:bodyPr/>
                    <a:lstStyle/>
                    <a:p>
                      <a:r>
                        <a:rPr lang="en-US" dirty="0" smtClean="0"/>
                        <a:t>dir1\c.txt</a:t>
                      </a:r>
                      <a:endParaRPr lang="en-US" dirty="0"/>
                    </a:p>
                  </a:txBody>
                  <a:tcPr/>
                </a:tc>
              </a:tr>
              <a:tr h="370840">
                <a:tc>
                  <a:txBody>
                    <a:bodyPr/>
                    <a:lstStyle/>
                    <a:p>
                      <a:r>
                        <a:rPr lang="en-US" dirty="0" err="1" smtClean="0"/>
                        <a:t>mycontainer</a:t>
                      </a:r>
                      <a:endParaRPr lang="en-US" dirty="0"/>
                    </a:p>
                  </a:txBody>
                  <a:tcPr/>
                </a:tc>
                <a:tc>
                  <a:txBody>
                    <a:bodyPr/>
                    <a:lstStyle/>
                    <a:p>
                      <a:r>
                        <a:rPr lang="en-US" dirty="0" smtClean="0"/>
                        <a:t>dir1\dir2\d.txt</a:t>
                      </a:r>
                      <a:endParaRPr lang="en-US" dirty="0"/>
                    </a:p>
                  </a:txBody>
                  <a:tcPr/>
                </a:tc>
              </a:tr>
            </a:tbl>
          </a:graphicData>
        </a:graphic>
      </p:graphicFrame>
      <p:sp>
        <p:nvSpPr>
          <p:cNvPr id="8" name="TextBox 7"/>
          <p:cNvSpPr txBox="1"/>
          <p:nvPr/>
        </p:nvSpPr>
        <p:spPr>
          <a:xfrm>
            <a:off x="4834288" y="2787172"/>
            <a:ext cx="317633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Blob Storage:</a:t>
            </a:r>
          </a:p>
        </p:txBody>
      </p:sp>
      <p:sp>
        <p:nvSpPr>
          <p:cNvPr id="9" name="TextBox 8"/>
          <p:cNvSpPr txBox="1"/>
          <p:nvPr/>
        </p:nvSpPr>
        <p:spPr>
          <a:xfrm>
            <a:off x="162023" y="2809158"/>
            <a:ext cx="317633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File System:</a:t>
            </a:r>
          </a:p>
        </p:txBody>
      </p:sp>
      <p:sp>
        <p:nvSpPr>
          <p:cNvPr id="10" name="Right Arrow 9"/>
          <p:cNvSpPr/>
          <p:nvPr/>
        </p:nvSpPr>
        <p:spPr bwMode="auto">
          <a:xfrm>
            <a:off x="4223084" y="3898232"/>
            <a:ext cx="611204" cy="44516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162023" y="1383951"/>
            <a:ext cx="317633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Command Line:</a:t>
            </a:r>
          </a:p>
        </p:txBody>
      </p:sp>
      <p:sp>
        <p:nvSpPr>
          <p:cNvPr id="15" name="Line Callout 2 (No Border) 14"/>
          <p:cNvSpPr/>
          <p:nvPr/>
        </p:nvSpPr>
        <p:spPr bwMode="auto">
          <a:xfrm>
            <a:off x="6422456" y="5883442"/>
            <a:ext cx="2721544" cy="914400"/>
          </a:xfrm>
          <a:prstGeom prst="callout2">
            <a:avLst>
              <a:gd name="adj1" fmla="val -1885"/>
              <a:gd name="adj2" fmla="val 76606"/>
              <a:gd name="adj3" fmla="val -22249"/>
              <a:gd name="adj4" fmla="val 75643"/>
              <a:gd name="adj5" fmla="val -69810"/>
              <a:gd name="adj6" fmla="val 83856"/>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HDInsight will treat this as a file in a 2-level </a:t>
            </a:r>
            <a:r>
              <a:rPr lang="en-US" sz="1600" dirty="0" err="1" smtClean="0">
                <a:gradFill>
                  <a:gsLst>
                    <a:gs pos="0">
                      <a:srgbClr val="FFFFFF"/>
                    </a:gs>
                    <a:gs pos="100000">
                      <a:srgbClr val="FFFFFF"/>
                    </a:gs>
                  </a:gsLst>
                  <a:lin ang="5400000" scaled="0"/>
                </a:gradFill>
                <a:ea typeface="Segoe UI" pitchFamily="34" charset="0"/>
                <a:cs typeface="Segoe UI" pitchFamily="34" charset="0"/>
              </a:rPr>
              <a:t>dir</a:t>
            </a:r>
            <a:r>
              <a:rPr lang="en-US" sz="1600" dirty="0" smtClean="0">
                <a:gradFill>
                  <a:gsLst>
                    <a:gs pos="0">
                      <a:srgbClr val="FFFFFF"/>
                    </a:gs>
                    <a:gs pos="100000">
                      <a:srgbClr val="FFFFFF"/>
                    </a:gs>
                  </a:gsLst>
                  <a:lin ang="5400000" scaled="0"/>
                </a:gradFill>
                <a:ea typeface="Segoe UI" pitchFamily="34" charset="0"/>
                <a:cs typeface="Segoe UI" pitchFamily="34" charset="0"/>
              </a:rPr>
              <a:t> structure</a:t>
            </a:r>
          </a:p>
        </p:txBody>
      </p:sp>
    </p:spTree>
    <p:extLst>
      <p:ext uri="{BB962C8B-B14F-4D97-AF65-F5344CB8AC3E}">
        <p14:creationId xmlns:p14="http://schemas.microsoft.com/office/powerpoint/2010/main" val="159702286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261" y="2143246"/>
            <a:ext cx="11887200" cy="1831975"/>
          </a:xfrm>
        </p:spPr>
        <p:txBody>
          <a:bodyPr/>
          <a:lstStyle/>
          <a:p>
            <a:r>
              <a:rPr lang="en-US" dirty="0" smtClean="0"/>
              <a:t>DEMO</a:t>
            </a:r>
            <a:br>
              <a:rPr lang="en-US" dirty="0" smtClean="0"/>
            </a:br>
            <a:r>
              <a:rPr lang="en-US" sz="4400" dirty="0" smtClean="0"/>
              <a:t>Copy blob, Query with Hive</a:t>
            </a:r>
            <a:endParaRPr lang="en-US" dirty="0"/>
          </a:p>
        </p:txBody>
      </p:sp>
    </p:spTree>
    <p:extLst>
      <p:ext uri="{BB962C8B-B14F-4D97-AF65-F5344CB8AC3E}">
        <p14:creationId xmlns:p14="http://schemas.microsoft.com/office/powerpoint/2010/main" val="383921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Data Management in Microsoft HDInsight: </a:t>
            </a:r>
            <a:r>
              <a:rPr lang="en-US" sz="2000" dirty="0"/>
              <a:t>How to Move and Store Your Data</a:t>
            </a:r>
          </a:p>
        </p:txBody>
      </p:sp>
      <p:sp>
        <p:nvSpPr>
          <p:cNvPr id="5" name="Text Placeholder 4"/>
          <p:cNvSpPr>
            <a:spLocks noGrp="1"/>
          </p:cNvSpPr>
          <p:nvPr>
            <p:ph type="body" sz="quarter" idx="12"/>
          </p:nvPr>
        </p:nvSpPr>
        <p:spPr/>
        <p:txBody>
          <a:bodyPr/>
          <a:lstStyle/>
          <a:p>
            <a:r>
              <a:rPr lang="en-US" dirty="0" smtClean="0"/>
              <a:t>Andrew Conrad</a:t>
            </a:r>
          </a:p>
          <a:p>
            <a:r>
              <a:rPr lang="en-US" sz="2000" dirty="0" smtClean="0"/>
              <a:t>Development Lead </a:t>
            </a:r>
          </a:p>
          <a:p>
            <a:r>
              <a:rPr lang="en-US" sz="2000" dirty="0" smtClean="0"/>
              <a:t>HDInsight Team</a:t>
            </a:r>
          </a:p>
          <a:p>
            <a:endParaRPr lang="en-US" dirty="0"/>
          </a:p>
        </p:txBody>
      </p:sp>
      <p:sp>
        <p:nvSpPr>
          <p:cNvPr id="9" name="Text Placeholder 8"/>
          <p:cNvSpPr>
            <a:spLocks noGrp="1"/>
          </p:cNvSpPr>
          <p:nvPr>
            <p:ph type="body" sz="quarter" idx="13"/>
          </p:nvPr>
        </p:nvSpPr>
        <p:spPr/>
        <p:txBody>
          <a:bodyPr/>
          <a:lstStyle/>
          <a:p>
            <a:r>
              <a:rPr lang="en-US" dirty="0"/>
              <a:t>DBI-B334</a:t>
            </a:r>
          </a:p>
        </p:txBody>
      </p:sp>
    </p:spTree>
    <p:extLst>
      <p:ext uri="{BB962C8B-B14F-4D97-AF65-F5344CB8AC3E}">
        <p14:creationId xmlns:p14="http://schemas.microsoft.com/office/powerpoint/2010/main" val="353089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5638" y="4146504"/>
            <a:ext cx="11887200" cy="1831975"/>
          </a:xfrm>
        </p:spPr>
        <p:txBody>
          <a:bodyPr/>
          <a:lstStyle/>
          <a:p>
            <a:r>
              <a:rPr lang="en-US" dirty="0" smtClean="0"/>
              <a:t/>
            </a:r>
            <a:br>
              <a:rPr lang="en-US" dirty="0" smtClean="0"/>
            </a:br>
            <a:r>
              <a:rPr lang="en-US" sz="6000" dirty="0" smtClean="0"/>
              <a:t>Sharing and Consuming results</a:t>
            </a:r>
            <a:endParaRPr lang="en-US" dirty="0"/>
          </a:p>
        </p:txBody>
      </p:sp>
    </p:spTree>
    <p:extLst>
      <p:ext uri="{BB962C8B-B14F-4D97-AF65-F5344CB8AC3E}">
        <p14:creationId xmlns:p14="http://schemas.microsoft.com/office/powerpoint/2010/main" val="302154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Consuming HDInsight Result Sets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32720912"/>
              </p:ext>
            </p:extLst>
          </p:nvPr>
        </p:nvGraphicFramePr>
        <p:xfrm>
          <a:off x="580836" y="1744258"/>
          <a:ext cx="11149959" cy="3566160"/>
        </p:xfrm>
        <a:graphic>
          <a:graphicData uri="http://schemas.openxmlformats.org/drawingml/2006/table">
            <a:tbl>
              <a:tblPr firstRow="1" bandRow="1">
                <a:tableStyleId>{5C22544A-7EE6-4342-B048-85BDC9FD1C3A}</a:tableStyleId>
              </a:tblPr>
              <a:tblGrid>
                <a:gridCol w="2601136"/>
                <a:gridCol w="5045206"/>
                <a:gridCol w="3503617"/>
              </a:tblGrid>
              <a:tr h="370840">
                <a:tc>
                  <a:txBody>
                    <a:bodyPr/>
                    <a:lstStyle/>
                    <a:p>
                      <a:r>
                        <a:rPr lang="en-US" dirty="0" smtClean="0"/>
                        <a:t>Target Destination </a:t>
                      </a:r>
                      <a:endParaRPr lang="en-US" dirty="0"/>
                    </a:p>
                  </a:txBody>
                  <a:tcPr/>
                </a:tc>
                <a:tc>
                  <a:txBody>
                    <a:bodyPr/>
                    <a:lstStyle/>
                    <a:p>
                      <a:r>
                        <a:rPr lang="en-US" dirty="0" smtClean="0"/>
                        <a:t>Tool / Library</a:t>
                      </a:r>
                      <a:endParaRPr lang="en-US" dirty="0"/>
                    </a:p>
                  </a:txBody>
                  <a:tcPr/>
                </a:tc>
                <a:tc>
                  <a:txBody>
                    <a:bodyPr/>
                    <a:lstStyle/>
                    <a:p>
                      <a:r>
                        <a:rPr lang="en-US" dirty="0" smtClean="0"/>
                        <a:t>Requires Active</a:t>
                      </a:r>
                      <a:r>
                        <a:rPr lang="en-US" baseline="0" dirty="0" smtClean="0"/>
                        <a:t> HDInsight Cluster</a:t>
                      </a:r>
                      <a:r>
                        <a:rPr lang="en-US" dirty="0" smtClean="0"/>
                        <a:t> </a:t>
                      </a:r>
                      <a:endParaRPr lang="en-US" dirty="0"/>
                    </a:p>
                  </a:txBody>
                  <a:tcPr/>
                </a:tc>
              </a:tr>
              <a:tr h="370840">
                <a:tc>
                  <a:txBody>
                    <a:bodyPr/>
                    <a:lstStyle/>
                    <a:p>
                      <a:r>
                        <a:rPr lang="en-US" dirty="0" smtClean="0"/>
                        <a:t>SQL</a:t>
                      </a:r>
                      <a:r>
                        <a:rPr lang="en-US" baseline="0" dirty="0" smtClean="0"/>
                        <a:t> Server,</a:t>
                      </a:r>
                    </a:p>
                    <a:p>
                      <a:r>
                        <a:rPr lang="en-US" baseline="0" dirty="0" smtClean="0"/>
                        <a:t>Azure SQL DB</a:t>
                      </a:r>
                      <a:endParaRPr lang="en-US" dirty="0"/>
                    </a:p>
                  </a:txBody>
                  <a:tcPr/>
                </a:tc>
                <a:tc>
                  <a:txBody>
                    <a:bodyPr/>
                    <a:lstStyle/>
                    <a:p>
                      <a:r>
                        <a:rPr lang="en-US" dirty="0" err="1" smtClean="0"/>
                        <a:t>Sqoop</a:t>
                      </a:r>
                      <a:r>
                        <a:rPr lang="en-US" dirty="0" smtClean="0"/>
                        <a:t>  (Hadoop</a:t>
                      </a:r>
                      <a:r>
                        <a:rPr lang="en-US" baseline="0" dirty="0" smtClean="0"/>
                        <a:t> ecosystem project)</a:t>
                      </a:r>
                      <a:endParaRPr lang="en-US" dirty="0"/>
                    </a:p>
                  </a:txBody>
                  <a:tcPr/>
                </a:tc>
                <a:tc>
                  <a:txBody>
                    <a:bodyPr/>
                    <a:lstStyle/>
                    <a:p>
                      <a:r>
                        <a:rPr lang="en-US" dirty="0" smtClean="0"/>
                        <a:t>Yes</a:t>
                      </a:r>
                      <a:endParaRPr lang="en-US" dirty="0"/>
                    </a:p>
                  </a:txBody>
                  <a:tcPr/>
                </a:tc>
              </a:tr>
              <a:tr h="156469">
                <a:tc>
                  <a:txBody>
                    <a:bodyPr/>
                    <a:lstStyle/>
                    <a:p>
                      <a:r>
                        <a:rPr lang="en-US" dirty="0" smtClean="0"/>
                        <a:t>Excel</a:t>
                      </a:r>
                      <a:endParaRPr lang="en-US" dirty="0"/>
                    </a:p>
                  </a:txBody>
                  <a:tcPr/>
                </a:tc>
                <a:tc>
                  <a:txBody>
                    <a:bodyPr/>
                    <a:lstStyle/>
                    <a:p>
                      <a:r>
                        <a:rPr lang="en-US" dirty="0" smtClean="0"/>
                        <a:t>Codename “Data Explorer” </a:t>
                      </a:r>
                      <a:endParaRPr lang="en-US" dirty="0"/>
                    </a:p>
                  </a:txBody>
                  <a:tcPr/>
                </a:tc>
                <a:tc>
                  <a:txBody>
                    <a:bodyPr/>
                    <a:lstStyle/>
                    <a:p>
                      <a:r>
                        <a:rPr lang="en-US" dirty="0" smtClean="0"/>
                        <a:t>No</a:t>
                      </a:r>
                      <a:endParaRPr lang="en-US" dirty="0"/>
                    </a:p>
                  </a:txBody>
                  <a:tcPr/>
                </a:tc>
              </a:tr>
              <a:tr h="370840">
                <a:tc>
                  <a:txBody>
                    <a:bodyPr/>
                    <a:lstStyle/>
                    <a:p>
                      <a:r>
                        <a:rPr lang="en-US" dirty="0" smtClean="0"/>
                        <a:t>Another</a:t>
                      </a:r>
                      <a:r>
                        <a:rPr lang="en-US" baseline="0" dirty="0" smtClean="0"/>
                        <a:t> Blob Storage Account</a:t>
                      </a:r>
                      <a:endParaRPr lang="en-US" dirty="0"/>
                    </a:p>
                  </a:txBody>
                  <a:tcPr/>
                </a:tc>
                <a:tc>
                  <a:txBody>
                    <a:bodyPr/>
                    <a:lstStyle/>
                    <a:p>
                      <a:r>
                        <a:rPr lang="en-US" baseline="0" dirty="0" smtClean="0"/>
                        <a:t>Azure Blob Storage REST APIs (Copy Blob, </a:t>
                      </a:r>
                      <a:r>
                        <a:rPr lang="en-US" baseline="0" dirty="0" err="1" smtClean="0"/>
                        <a:t>etc</a:t>
                      </a:r>
                      <a:r>
                        <a:rPr lang="en-US" baseline="0" dirty="0" smtClean="0"/>
                        <a:t>)</a:t>
                      </a:r>
                      <a:endParaRPr lang="en-US" dirty="0"/>
                    </a:p>
                  </a:txBody>
                  <a:tcPr/>
                </a:tc>
                <a:tc>
                  <a:txBody>
                    <a:bodyPr/>
                    <a:lstStyle/>
                    <a:p>
                      <a:r>
                        <a:rPr lang="en-US" dirty="0" smtClean="0"/>
                        <a:t>No</a:t>
                      </a:r>
                      <a:endParaRPr lang="en-US" dirty="0"/>
                    </a:p>
                  </a:txBody>
                  <a:tcPr/>
                </a:tc>
              </a:tr>
              <a:tr h="370840">
                <a:tc>
                  <a:txBody>
                    <a:bodyPr/>
                    <a:lstStyle/>
                    <a:p>
                      <a:r>
                        <a:rPr lang="en-US" dirty="0" smtClean="0"/>
                        <a:t>SQL Server</a:t>
                      </a:r>
                      <a:r>
                        <a:rPr lang="en-US" baseline="0" dirty="0" smtClean="0"/>
                        <a:t> Analysis Services</a:t>
                      </a:r>
                      <a:endParaRPr lang="en-US" dirty="0"/>
                    </a:p>
                  </a:txBody>
                  <a:tcPr/>
                </a:tc>
                <a:tc>
                  <a:txBody>
                    <a:bodyPr/>
                    <a:lstStyle/>
                    <a:p>
                      <a:r>
                        <a:rPr lang="en-US" dirty="0" smtClean="0"/>
                        <a:t>Hive</a:t>
                      </a:r>
                      <a:r>
                        <a:rPr lang="en-US" baseline="0" dirty="0" smtClean="0"/>
                        <a:t> </a:t>
                      </a:r>
                      <a:r>
                        <a:rPr lang="en-US" dirty="0" smtClean="0"/>
                        <a:t>ODBC Driver</a:t>
                      </a:r>
                      <a:endParaRPr lang="en-US" dirty="0"/>
                    </a:p>
                  </a:txBody>
                  <a:tcPr/>
                </a:tc>
                <a:tc>
                  <a:txBody>
                    <a:bodyPr/>
                    <a:lstStyle/>
                    <a:p>
                      <a:r>
                        <a:rPr lang="en-US" dirty="0" smtClean="0"/>
                        <a:t>Yes</a:t>
                      </a:r>
                      <a:endParaRPr lang="en-US" dirty="0"/>
                    </a:p>
                  </a:txBody>
                  <a:tcPr/>
                </a:tc>
              </a:tr>
              <a:tr h="370840">
                <a:tc>
                  <a:txBody>
                    <a:bodyPr/>
                    <a:lstStyle/>
                    <a:p>
                      <a:r>
                        <a:rPr lang="en-US" dirty="0" smtClean="0"/>
                        <a:t>Existing</a:t>
                      </a:r>
                      <a:r>
                        <a:rPr lang="en-US" baseline="0" dirty="0" smtClean="0"/>
                        <a:t> </a:t>
                      </a:r>
                      <a:r>
                        <a:rPr lang="en-US" dirty="0" smtClean="0"/>
                        <a:t>BI</a:t>
                      </a:r>
                      <a:r>
                        <a:rPr lang="en-US" baseline="0" dirty="0" smtClean="0"/>
                        <a:t> Apps </a:t>
                      </a:r>
                      <a:endParaRPr lang="en-US" dirty="0"/>
                    </a:p>
                  </a:txBody>
                  <a:tcPr/>
                </a:tc>
                <a:tc>
                  <a:txBody>
                    <a:bodyPr/>
                    <a:lstStyle/>
                    <a:p>
                      <a:r>
                        <a:rPr lang="en-US" dirty="0" smtClean="0"/>
                        <a:t>Hive</a:t>
                      </a:r>
                      <a:r>
                        <a:rPr lang="en-US" baseline="0" dirty="0" smtClean="0"/>
                        <a:t> ODBC Driver (assumes app supports ODBC connections to data sources)</a:t>
                      </a:r>
                      <a:endParaRPr lang="en-US" dirty="0"/>
                    </a:p>
                  </a:txBody>
                  <a:tcPr/>
                </a:tc>
                <a:tc>
                  <a:txBody>
                    <a:bodyPr/>
                    <a:lstStyle/>
                    <a:p>
                      <a:r>
                        <a:rPr lang="en-US" dirty="0" smtClean="0"/>
                        <a:t>Yes</a:t>
                      </a:r>
                      <a:endParaRPr lang="en-US" dirty="0"/>
                    </a:p>
                  </a:txBody>
                  <a:tcPr/>
                </a:tc>
              </a:tr>
            </a:tbl>
          </a:graphicData>
        </a:graphic>
      </p:graphicFrame>
    </p:spTree>
    <p:extLst>
      <p:ext uri="{BB962C8B-B14F-4D97-AF65-F5344CB8AC3E}">
        <p14:creationId xmlns:p14="http://schemas.microsoft.com/office/powerpoint/2010/main" val="183374859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261" y="2143246"/>
            <a:ext cx="11887200" cy="1831975"/>
          </a:xfrm>
        </p:spPr>
        <p:txBody>
          <a:bodyPr/>
          <a:lstStyle/>
          <a:p>
            <a:r>
              <a:rPr lang="en-US" dirty="0" smtClean="0"/>
              <a:t>DEMO</a:t>
            </a:r>
            <a:br>
              <a:rPr lang="en-US" dirty="0" smtClean="0"/>
            </a:br>
            <a:r>
              <a:rPr lang="en-US" sz="4400" dirty="0" smtClean="0"/>
              <a:t>Consume Result Sets – SQL DB</a:t>
            </a:r>
            <a:endParaRPr lang="en-US" dirty="0"/>
          </a:p>
        </p:txBody>
      </p:sp>
    </p:spTree>
    <p:extLst>
      <p:ext uri="{BB962C8B-B14F-4D97-AF65-F5344CB8AC3E}">
        <p14:creationId xmlns:p14="http://schemas.microsoft.com/office/powerpoint/2010/main" val="281775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261" y="2143246"/>
            <a:ext cx="11887200" cy="1831975"/>
          </a:xfrm>
        </p:spPr>
        <p:txBody>
          <a:bodyPr/>
          <a:lstStyle/>
          <a:p>
            <a:r>
              <a:rPr lang="en-US" dirty="0" smtClean="0"/>
              <a:t>DEMO</a:t>
            </a:r>
            <a:br>
              <a:rPr lang="en-US" dirty="0" smtClean="0"/>
            </a:br>
            <a:r>
              <a:rPr lang="en-US" sz="4400" dirty="0" smtClean="0"/>
              <a:t>Consume Result Sets – Excel &amp; “Data Explorer”</a:t>
            </a:r>
            <a:endParaRPr lang="en-US" dirty="0"/>
          </a:p>
        </p:txBody>
      </p:sp>
    </p:spTree>
    <p:extLst>
      <p:ext uri="{BB962C8B-B14F-4D97-AF65-F5344CB8AC3E}">
        <p14:creationId xmlns:p14="http://schemas.microsoft.com/office/powerpoint/2010/main" val="10733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5638" y="4146504"/>
            <a:ext cx="11887200" cy="1831975"/>
          </a:xfrm>
        </p:spPr>
        <p:txBody>
          <a:bodyPr/>
          <a:lstStyle/>
          <a:p>
            <a:r>
              <a:rPr lang="en-US" dirty="0" smtClean="0"/>
              <a:t/>
            </a:r>
            <a:br>
              <a:rPr lang="en-US" dirty="0" smtClean="0"/>
            </a:br>
            <a:r>
              <a:rPr lang="en-US" sz="6000" dirty="0" smtClean="0"/>
              <a:t>ETL Big Data style</a:t>
            </a:r>
            <a:endParaRPr lang="en-US" dirty="0"/>
          </a:p>
        </p:txBody>
      </p:sp>
    </p:spTree>
    <p:extLst>
      <p:ext uri="{BB962C8B-B14F-4D97-AF65-F5344CB8AC3E}">
        <p14:creationId xmlns:p14="http://schemas.microsoft.com/office/powerpoint/2010/main" val="281567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HDInsight ETL pipeline</a:t>
            </a:r>
            <a:endParaRPr lang="en-US" dirty="0"/>
          </a:p>
        </p:txBody>
      </p:sp>
      <p:sp>
        <p:nvSpPr>
          <p:cNvPr id="3" name="Content Placeholder 2"/>
          <p:cNvSpPr>
            <a:spLocks noGrp="1"/>
          </p:cNvSpPr>
          <p:nvPr>
            <p:ph sz="quarter" idx="10"/>
          </p:nvPr>
        </p:nvSpPr>
        <p:spPr>
          <a:xfrm>
            <a:off x="274638" y="1684421"/>
            <a:ext cx="11887200" cy="3607141"/>
          </a:xfrm>
        </p:spPr>
        <p:txBody>
          <a:bodyPr/>
          <a:lstStyle/>
          <a:p>
            <a:r>
              <a:rPr lang="en-US" b="1" i="1" dirty="0" smtClean="0"/>
              <a:t>Extract</a:t>
            </a:r>
            <a:r>
              <a:rPr lang="en-US" dirty="0" smtClean="0"/>
              <a:t> data from multiple sources into Azure Blob Storage</a:t>
            </a:r>
            <a:endParaRPr lang="en-US" sz="3200" dirty="0">
              <a:latin typeface="+mn-lt"/>
            </a:endParaRPr>
          </a:p>
          <a:p>
            <a:r>
              <a:rPr lang="en-US" b="1" i="1" dirty="0" smtClean="0"/>
              <a:t>Transform</a:t>
            </a:r>
            <a:r>
              <a:rPr lang="en-US" dirty="0" smtClean="0"/>
              <a:t> data using Hive, Pig, and Map/Reduce</a:t>
            </a:r>
          </a:p>
          <a:p>
            <a:r>
              <a:rPr lang="en-US" b="1" i="1" dirty="0" smtClean="0"/>
              <a:t>Load</a:t>
            </a:r>
            <a:r>
              <a:rPr lang="en-US" dirty="0" smtClean="0"/>
              <a:t> data into applications for analysis and visualization</a:t>
            </a:r>
          </a:p>
          <a:p>
            <a:pPr marL="342900" lvl="1" indent="0">
              <a:buNone/>
            </a:pPr>
            <a:endParaRPr lang="en-US" dirty="0"/>
          </a:p>
        </p:txBody>
      </p:sp>
    </p:spTree>
    <p:extLst>
      <p:ext uri="{BB962C8B-B14F-4D97-AF65-F5344CB8AC3E}">
        <p14:creationId xmlns:p14="http://schemas.microsoft.com/office/powerpoint/2010/main" val="283081659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Programming </a:t>
            </a:r>
            <a:r>
              <a:rPr lang="en-US" b="1" dirty="0" err="1" smtClean="0"/>
              <a:t>HDInsight</a:t>
            </a:r>
            <a:endParaRPr lang="en-US" b="1" dirty="0"/>
          </a:p>
        </p:txBody>
      </p:sp>
      <p:grpSp>
        <p:nvGrpSpPr>
          <p:cNvPr id="24" name="Group 23"/>
          <p:cNvGrpSpPr/>
          <p:nvPr/>
        </p:nvGrpSpPr>
        <p:grpSpPr>
          <a:xfrm>
            <a:off x="1157430" y="1388239"/>
            <a:ext cx="10103202" cy="1174010"/>
            <a:chOff x="1148444" y="3034793"/>
            <a:chExt cx="9905999" cy="1151095"/>
          </a:xfrm>
        </p:grpSpPr>
        <p:sp>
          <p:nvSpPr>
            <p:cNvPr id="99" name="Rectangle 98"/>
            <p:cNvSpPr/>
            <p:nvPr/>
          </p:nvSpPr>
          <p:spPr bwMode="auto">
            <a:xfrm>
              <a:off x="2916059" y="3034793"/>
              <a:ext cx="8138384" cy="1151095"/>
            </a:xfrm>
            <a:prstGeom prst="rect">
              <a:avLst/>
            </a:prstGeom>
            <a:solidFill>
              <a:schemeClr val="accent3"/>
            </a:solidFill>
            <a:ln w="38100" cap="flat" cmpd="sng" algn="ctr">
              <a:noFill/>
              <a:prstDash val="solid"/>
              <a:headEnd type="none" w="med" len="med"/>
              <a:tailEnd type="none" w="med" len="med"/>
            </a:ln>
            <a:effectLst/>
          </p:spPr>
          <p:txBody>
            <a:bodyPr vert="horz" wrap="square" lIns="77712" tIns="38856" rIns="77712" bIns="38856" numCol="1" rtlCol="0" anchor="ctr" anchorCtr="0" compatLnSpc="1">
              <a:prstTxWarp prst="textNoShape">
                <a:avLst/>
              </a:prstTxWarp>
            </a:bodyPr>
            <a:lstStyle/>
            <a:p>
              <a:pPr algn="ctr" defTabSz="776870" fontAlgn="base">
                <a:spcBef>
                  <a:spcPct val="0"/>
                </a:spcBef>
                <a:spcAft>
                  <a:spcPct val="0"/>
                </a:spcAft>
                <a:defRPr/>
              </a:pPr>
              <a:endParaRPr lang="en-US" sz="1530" kern="0" dirty="0" err="1">
                <a:gradFill>
                  <a:gsLst>
                    <a:gs pos="0">
                      <a:srgbClr val="FFFFFF"/>
                    </a:gs>
                    <a:gs pos="100000">
                      <a:srgbClr val="FFFFFF"/>
                    </a:gs>
                  </a:gsLst>
                  <a:lin ang="5400000" scaled="0"/>
                </a:gradFill>
                <a:latin typeface="Segoe"/>
              </a:endParaRPr>
            </a:p>
          </p:txBody>
        </p:sp>
        <p:sp>
          <p:nvSpPr>
            <p:cNvPr id="100" name="Rectangle 99"/>
            <p:cNvSpPr/>
            <p:nvPr/>
          </p:nvSpPr>
          <p:spPr bwMode="auto">
            <a:xfrm>
              <a:off x="1148444" y="3034793"/>
              <a:ext cx="1767617" cy="1151095"/>
            </a:xfrm>
            <a:prstGeom prst="rect">
              <a:avLst/>
            </a:prstGeom>
            <a:solidFill>
              <a:schemeClr val="accent3">
                <a:lumMod val="50000"/>
              </a:schemeClr>
            </a:solidFill>
            <a:ln w="38100" cap="flat" cmpd="sng" algn="ctr">
              <a:noFill/>
              <a:prstDash val="solid"/>
              <a:headEnd type="none" w="med" len="med"/>
              <a:tailEnd type="none" w="med" len="med"/>
            </a:ln>
            <a:effectLst/>
          </p:spPr>
          <p:txBody>
            <a:bodyPr vert="horz" wrap="square" lIns="77712" tIns="38856" rIns="77712" bIns="38856" numCol="1" rtlCol="0" anchor="ctr" anchorCtr="0" compatLnSpc="1">
              <a:prstTxWarp prst="textNoShape">
                <a:avLst/>
              </a:prstTxWarp>
            </a:bodyPr>
            <a:lstStyle/>
            <a:p>
              <a:pPr algn="ctr" defTabSz="776870" fontAlgn="base">
                <a:spcBef>
                  <a:spcPct val="0"/>
                </a:spcBef>
                <a:spcAft>
                  <a:spcPct val="0"/>
                </a:spcAft>
                <a:defRPr/>
              </a:pPr>
              <a:endParaRPr lang="en-US" sz="1530" kern="0" dirty="0" err="1">
                <a:gradFill>
                  <a:gsLst>
                    <a:gs pos="0">
                      <a:srgbClr val="FFFFFF"/>
                    </a:gs>
                    <a:gs pos="100000">
                      <a:srgbClr val="FFFFFF"/>
                    </a:gs>
                  </a:gsLst>
                  <a:lin ang="5400000" scaled="0"/>
                </a:gradFill>
                <a:latin typeface="Segoe"/>
              </a:endParaRPr>
            </a:p>
          </p:txBody>
        </p:sp>
        <p:sp>
          <p:nvSpPr>
            <p:cNvPr id="61" name="TextBox 60"/>
            <p:cNvSpPr txBox="1"/>
            <p:nvPr/>
          </p:nvSpPr>
          <p:spPr>
            <a:xfrm>
              <a:off x="1292443" y="3321571"/>
              <a:ext cx="1340054" cy="627864"/>
            </a:xfrm>
            <a:prstGeom prst="rect">
              <a:avLst/>
            </a:prstGeom>
            <a:noFill/>
          </p:spPr>
          <p:txBody>
            <a:bodyPr wrap="square" lIns="0" tIns="0" rIns="0" bIns="0" rtlCol="0">
              <a:spAutoFit/>
            </a:bodyPr>
            <a:lstStyle/>
            <a:p>
              <a:r>
                <a:rPr lang="en-US" sz="2040" spc="-71" dirty="0">
                  <a:gradFill>
                    <a:gsLst>
                      <a:gs pos="2917">
                        <a:srgbClr val="FFFFFF"/>
                      </a:gs>
                      <a:gs pos="30000">
                        <a:srgbClr val="FFFFFF"/>
                      </a:gs>
                    </a:gsLst>
                    <a:lin ang="5400000" scaled="0"/>
                  </a:gradFill>
                </a:rPr>
                <a:t>Existing Ecosystem</a:t>
              </a:r>
            </a:p>
          </p:txBody>
        </p:sp>
        <p:sp>
          <p:nvSpPr>
            <p:cNvPr id="81" name="TextBox 80"/>
            <p:cNvSpPr txBox="1"/>
            <p:nvPr/>
          </p:nvSpPr>
          <p:spPr>
            <a:xfrm>
              <a:off x="2949556" y="3494228"/>
              <a:ext cx="7994171" cy="282513"/>
            </a:xfrm>
            <a:prstGeom prst="rect">
              <a:avLst/>
            </a:prstGeom>
            <a:noFill/>
          </p:spPr>
          <p:txBody>
            <a:bodyPr wrap="square" lIns="0" tIns="0" rIns="0" bIns="0" rtlCol="0">
              <a:spAutoFit/>
            </a:bodyPr>
            <a:lstStyle/>
            <a:p>
              <a:pPr defTabSz="777125">
                <a:defRPr/>
              </a:pPr>
              <a:r>
                <a:rPr lang="en-US" sz="1836" kern="0" dirty="0">
                  <a:solidFill>
                    <a:srgbClr val="FFFFFF"/>
                  </a:solidFill>
                  <a:cs typeface="Segoe UI" pitchFamily="34" charset="0"/>
                </a:rPr>
                <a:t>Hive, Pig, Mahout, Cascading, Scalding, </a:t>
              </a:r>
              <a:r>
                <a:rPr lang="en-US" sz="1836" kern="0" dirty="0" err="1">
                  <a:solidFill>
                    <a:srgbClr val="FFFFFF"/>
                  </a:solidFill>
                  <a:cs typeface="Segoe UI" pitchFamily="34" charset="0"/>
                </a:rPr>
                <a:t>Scoobi</a:t>
              </a:r>
              <a:r>
                <a:rPr lang="en-US" sz="1836" kern="0" dirty="0">
                  <a:solidFill>
                    <a:srgbClr val="FFFFFF"/>
                  </a:solidFill>
                  <a:cs typeface="Segoe UI" pitchFamily="34" charset="0"/>
                </a:rPr>
                <a:t>, Pegasus…</a:t>
              </a:r>
            </a:p>
          </p:txBody>
        </p:sp>
      </p:grpSp>
      <p:grpSp>
        <p:nvGrpSpPr>
          <p:cNvPr id="3" name="Group 2"/>
          <p:cNvGrpSpPr/>
          <p:nvPr/>
        </p:nvGrpSpPr>
        <p:grpSpPr>
          <a:xfrm>
            <a:off x="1157428" y="2782277"/>
            <a:ext cx="10103204" cy="1174010"/>
            <a:chOff x="1148442" y="1645493"/>
            <a:chExt cx="9906001" cy="1151095"/>
          </a:xfrm>
        </p:grpSpPr>
        <p:sp>
          <p:nvSpPr>
            <p:cNvPr id="101" name="Rectangle 100"/>
            <p:cNvSpPr/>
            <p:nvPr/>
          </p:nvSpPr>
          <p:spPr bwMode="auto">
            <a:xfrm>
              <a:off x="2916059" y="1645493"/>
              <a:ext cx="8138384" cy="1151095"/>
            </a:xfrm>
            <a:prstGeom prst="rect">
              <a:avLst/>
            </a:prstGeom>
            <a:solidFill>
              <a:schemeClr val="accent5"/>
            </a:solidFill>
            <a:ln w="38100" cap="flat" cmpd="sng" algn="ctr">
              <a:noFill/>
              <a:prstDash val="solid"/>
              <a:headEnd type="none" w="med" len="med"/>
              <a:tailEnd type="none" w="med" len="med"/>
            </a:ln>
            <a:effectLst/>
          </p:spPr>
          <p:txBody>
            <a:bodyPr vert="horz" wrap="square" lIns="77712" tIns="38856" rIns="77712" bIns="38856" numCol="1" rtlCol="0" anchor="ctr" anchorCtr="0" compatLnSpc="1">
              <a:prstTxWarp prst="textNoShape">
                <a:avLst/>
              </a:prstTxWarp>
            </a:bodyPr>
            <a:lstStyle/>
            <a:p>
              <a:pPr algn="ctr" defTabSz="776870" fontAlgn="base">
                <a:spcBef>
                  <a:spcPct val="0"/>
                </a:spcBef>
                <a:spcAft>
                  <a:spcPct val="0"/>
                </a:spcAft>
                <a:defRPr/>
              </a:pPr>
              <a:endParaRPr lang="en-US" sz="1530" kern="0" dirty="0" err="1">
                <a:gradFill>
                  <a:gsLst>
                    <a:gs pos="0">
                      <a:srgbClr val="FFFFFF"/>
                    </a:gs>
                    <a:gs pos="100000">
                      <a:srgbClr val="FFFFFF"/>
                    </a:gs>
                  </a:gsLst>
                  <a:lin ang="5400000" scaled="0"/>
                </a:gradFill>
                <a:latin typeface="Segoe"/>
              </a:endParaRPr>
            </a:p>
          </p:txBody>
        </p:sp>
        <p:sp>
          <p:nvSpPr>
            <p:cNvPr id="102" name="Rectangle 101"/>
            <p:cNvSpPr/>
            <p:nvPr/>
          </p:nvSpPr>
          <p:spPr bwMode="auto">
            <a:xfrm>
              <a:off x="1148442" y="1645493"/>
              <a:ext cx="1767617" cy="1151095"/>
            </a:xfrm>
            <a:prstGeom prst="rect">
              <a:avLst/>
            </a:prstGeom>
            <a:solidFill>
              <a:schemeClr val="accent5">
                <a:lumMod val="50000"/>
              </a:schemeClr>
            </a:solidFill>
            <a:ln w="38100" cap="flat" cmpd="sng" algn="ctr">
              <a:noFill/>
              <a:prstDash val="solid"/>
              <a:headEnd type="none" w="med" len="med"/>
              <a:tailEnd type="none" w="med" len="med"/>
            </a:ln>
            <a:effectLst/>
          </p:spPr>
          <p:txBody>
            <a:bodyPr vert="horz" wrap="square" lIns="77712" tIns="38856" rIns="77712" bIns="38856" numCol="1" rtlCol="0" anchor="ctr" anchorCtr="0" compatLnSpc="1">
              <a:prstTxWarp prst="textNoShape">
                <a:avLst/>
              </a:prstTxWarp>
            </a:bodyPr>
            <a:lstStyle/>
            <a:p>
              <a:pPr algn="ctr" defTabSz="776870" fontAlgn="base">
                <a:spcBef>
                  <a:spcPct val="0"/>
                </a:spcBef>
                <a:spcAft>
                  <a:spcPct val="0"/>
                </a:spcAft>
                <a:defRPr/>
              </a:pPr>
              <a:endParaRPr lang="en-US" sz="1530" kern="0" dirty="0" err="1">
                <a:gradFill>
                  <a:gsLst>
                    <a:gs pos="0">
                      <a:srgbClr val="FFFFFF"/>
                    </a:gs>
                    <a:gs pos="100000">
                      <a:srgbClr val="FFFFFF"/>
                    </a:gs>
                  </a:gsLst>
                  <a:lin ang="5400000" scaled="0"/>
                </a:gradFill>
                <a:latin typeface="Segoe"/>
              </a:endParaRPr>
            </a:p>
          </p:txBody>
        </p:sp>
        <p:sp>
          <p:nvSpPr>
            <p:cNvPr id="62" name="TextBox 61"/>
            <p:cNvSpPr txBox="1"/>
            <p:nvPr/>
          </p:nvSpPr>
          <p:spPr>
            <a:xfrm>
              <a:off x="1292443" y="2023929"/>
              <a:ext cx="1496673" cy="313932"/>
            </a:xfrm>
            <a:prstGeom prst="rect">
              <a:avLst/>
            </a:prstGeom>
            <a:noFill/>
          </p:spPr>
          <p:txBody>
            <a:bodyPr wrap="square" lIns="0" tIns="0" rIns="0" bIns="0" rtlCol="0">
              <a:spAutoFit/>
            </a:bodyPr>
            <a:lstStyle/>
            <a:p>
              <a:r>
                <a:rPr lang="en-US" sz="2040" spc="-71" dirty="0">
                  <a:gradFill>
                    <a:gsLst>
                      <a:gs pos="2917">
                        <a:srgbClr val="FFFFFF"/>
                      </a:gs>
                      <a:gs pos="30000">
                        <a:srgbClr val="FFFFFF"/>
                      </a:gs>
                    </a:gsLst>
                    <a:lin ang="5400000" scaled="0"/>
                  </a:gradFill>
                </a:rPr>
                <a:t>.NET</a:t>
              </a:r>
            </a:p>
          </p:txBody>
        </p:sp>
      </p:grpSp>
      <p:grpSp>
        <p:nvGrpSpPr>
          <p:cNvPr id="2" name="Group 1"/>
          <p:cNvGrpSpPr/>
          <p:nvPr/>
        </p:nvGrpSpPr>
        <p:grpSpPr>
          <a:xfrm>
            <a:off x="1157428" y="4176315"/>
            <a:ext cx="10112412" cy="1174010"/>
            <a:chOff x="1133972" y="4423855"/>
            <a:chExt cx="9915029" cy="1151095"/>
          </a:xfrm>
          <a:solidFill>
            <a:schemeClr val="accent4"/>
          </a:solidFill>
        </p:grpSpPr>
        <p:sp>
          <p:nvSpPr>
            <p:cNvPr id="97" name="Rectangle 96"/>
            <p:cNvSpPr/>
            <p:nvPr/>
          </p:nvSpPr>
          <p:spPr bwMode="auto">
            <a:xfrm>
              <a:off x="2901589" y="4423855"/>
              <a:ext cx="8147412" cy="1151095"/>
            </a:xfrm>
            <a:prstGeom prst="rect">
              <a:avLst/>
            </a:prstGeom>
            <a:grpFill/>
            <a:ln w="38100" cap="flat" cmpd="sng" algn="ctr">
              <a:noFill/>
              <a:prstDash val="solid"/>
              <a:headEnd type="none" w="med" len="med"/>
              <a:tailEnd type="none" w="med" len="med"/>
            </a:ln>
            <a:effectLst/>
          </p:spPr>
          <p:txBody>
            <a:bodyPr vert="horz" wrap="square" lIns="77712" tIns="38856" rIns="77712" bIns="38856" numCol="1" rtlCol="0" anchor="ctr" anchorCtr="0" compatLnSpc="1">
              <a:prstTxWarp prst="textNoShape">
                <a:avLst/>
              </a:prstTxWarp>
            </a:bodyPr>
            <a:lstStyle/>
            <a:p>
              <a:pPr algn="ctr" defTabSz="776870" fontAlgn="base">
                <a:spcBef>
                  <a:spcPct val="0"/>
                </a:spcBef>
                <a:spcAft>
                  <a:spcPct val="0"/>
                </a:spcAft>
                <a:defRPr/>
              </a:pPr>
              <a:endParaRPr lang="en-US" sz="1530" kern="0" dirty="0" err="1">
                <a:gradFill>
                  <a:gsLst>
                    <a:gs pos="0">
                      <a:srgbClr val="FFFFFF"/>
                    </a:gs>
                    <a:gs pos="100000">
                      <a:srgbClr val="FFFFFF"/>
                    </a:gs>
                  </a:gsLst>
                  <a:lin ang="5400000" scaled="0"/>
                </a:gradFill>
                <a:latin typeface="Segoe"/>
              </a:endParaRPr>
            </a:p>
          </p:txBody>
        </p:sp>
        <p:sp>
          <p:nvSpPr>
            <p:cNvPr id="98" name="Rectangle 97"/>
            <p:cNvSpPr/>
            <p:nvPr/>
          </p:nvSpPr>
          <p:spPr bwMode="auto">
            <a:xfrm>
              <a:off x="1133972" y="4423855"/>
              <a:ext cx="1767617" cy="1151095"/>
            </a:xfrm>
            <a:prstGeom prst="rect">
              <a:avLst/>
            </a:prstGeom>
            <a:solidFill>
              <a:schemeClr val="accent4">
                <a:lumMod val="50000"/>
              </a:schemeClr>
            </a:solidFill>
            <a:ln w="38100" cap="flat" cmpd="sng" algn="ctr">
              <a:noFill/>
              <a:prstDash val="solid"/>
              <a:headEnd type="none" w="med" len="med"/>
              <a:tailEnd type="none" w="med" len="med"/>
            </a:ln>
            <a:effectLst/>
          </p:spPr>
          <p:txBody>
            <a:bodyPr vert="horz" wrap="square" lIns="77712" tIns="38856" rIns="77712" bIns="38856" numCol="1" rtlCol="0" anchor="ctr" anchorCtr="0" compatLnSpc="1">
              <a:prstTxWarp prst="textNoShape">
                <a:avLst/>
              </a:prstTxWarp>
            </a:bodyPr>
            <a:lstStyle/>
            <a:p>
              <a:pPr algn="ctr" defTabSz="776870" fontAlgn="base">
                <a:spcBef>
                  <a:spcPct val="0"/>
                </a:spcBef>
                <a:spcAft>
                  <a:spcPct val="0"/>
                </a:spcAft>
                <a:defRPr/>
              </a:pPr>
              <a:endParaRPr lang="en-US" sz="1530" kern="0" dirty="0" err="1">
                <a:gradFill>
                  <a:gsLst>
                    <a:gs pos="0">
                      <a:srgbClr val="FFFFFF"/>
                    </a:gs>
                    <a:gs pos="100000">
                      <a:srgbClr val="FFFFFF"/>
                    </a:gs>
                  </a:gsLst>
                  <a:lin ang="5400000" scaled="0"/>
                </a:gradFill>
                <a:latin typeface="Segoe"/>
              </a:endParaRPr>
            </a:p>
          </p:txBody>
        </p:sp>
        <p:sp>
          <p:nvSpPr>
            <p:cNvPr id="12" name="TextBox 11"/>
            <p:cNvSpPr txBox="1"/>
            <p:nvPr/>
          </p:nvSpPr>
          <p:spPr>
            <a:xfrm>
              <a:off x="1285182" y="4821029"/>
              <a:ext cx="1344117" cy="313932"/>
            </a:xfrm>
            <a:prstGeom prst="rect">
              <a:avLst/>
            </a:prstGeom>
            <a:solidFill>
              <a:schemeClr val="accent4">
                <a:lumMod val="50000"/>
              </a:schemeClr>
            </a:solidFill>
          </p:spPr>
          <p:txBody>
            <a:bodyPr wrap="square" lIns="0" tIns="0" rIns="0" bIns="0" rtlCol="0">
              <a:spAutoFit/>
            </a:bodyPr>
            <a:lstStyle/>
            <a:p>
              <a:r>
                <a:rPr lang="en-US" sz="2040" spc="-71" dirty="0">
                  <a:gradFill>
                    <a:gsLst>
                      <a:gs pos="2917">
                        <a:srgbClr val="FFFFFF"/>
                      </a:gs>
                      <a:gs pos="30000">
                        <a:srgbClr val="FFFFFF"/>
                      </a:gs>
                    </a:gsLst>
                    <a:lin ang="5400000" scaled="0"/>
                  </a:gradFill>
                </a:rPr>
                <a:t>JavaScript</a:t>
              </a:r>
            </a:p>
          </p:txBody>
        </p:sp>
      </p:grpSp>
      <p:grpSp>
        <p:nvGrpSpPr>
          <p:cNvPr id="36" name="Group 35"/>
          <p:cNvGrpSpPr/>
          <p:nvPr/>
        </p:nvGrpSpPr>
        <p:grpSpPr>
          <a:xfrm>
            <a:off x="1150024" y="5570352"/>
            <a:ext cx="10112412" cy="1174010"/>
            <a:chOff x="1133972" y="4423855"/>
            <a:chExt cx="9915029" cy="1151095"/>
          </a:xfrm>
        </p:grpSpPr>
        <p:sp>
          <p:nvSpPr>
            <p:cNvPr id="38" name="Rectangle 37"/>
            <p:cNvSpPr/>
            <p:nvPr/>
          </p:nvSpPr>
          <p:spPr bwMode="auto">
            <a:xfrm>
              <a:off x="2901589" y="4423855"/>
              <a:ext cx="8147412" cy="1151095"/>
            </a:xfrm>
            <a:prstGeom prst="rect">
              <a:avLst/>
            </a:prstGeom>
            <a:solidFill>
              <a:schemeClr val="accent6"/>
            </a:solidFill>
            <a:ln w="38100" cap="flat" cmpd="sng" algn="ctr">
              <a:noFill/>
              <a:prstDash val="solid"/>
              <a:headEnd type="none" w="med" len="med"/>
              <a:tailEnd type="none" w="med" len="med"/>
            </a:ln>
            <a:effectLst/>
          </p:spPr>
          <p:txBody>
            <a:bodyPr vert="horz" wrap="square" lIns="77712" tIns="38856" rIns="77712" bIns="38856" numCol="1" rtlCol="0" anchor="ctr" anchorCtr="0" compatLnSpc="1">
              <a:prstTxWarp prst="textNoShape">
                <a:avLst/>
              </a:prstTxWarp>
            </a:bodyPr>
            <a:lstStyle/>
            <a:p>
              <a:pPr algn="ctr" defTabSz="776870" fontAlgn="base">
                <a:spcBef>
                  <a:spcPct val="0"/>
                </a:spcBef>
                <a:spcAft>
                  <a:spcPct val="0"/>
                </a:spcAft>
                <a:defRPr/>
              </a:pPr>
              <a:endParaRPr lang="en-US" sz="1530" kern="0" dirty="0" err="1">
                <a:gradFill>
                  <a:gsLst>
                    <a:gs pos="0">
                      <a:srgbClr val="FFFFFF"/>
                    </a:gs>
                    <a:gs pos="100000">
                      <a:srgbClr val="FFFFFF"/>
                    </a:gs>
                  </a:gsLst>
                  <a:lin ang="5400000" scaled="0"/>
                </a:gradFill>
                <a:latin typeface="Segoe"/>
              </a:endParaRPr>
            </a:p>
          </p:txBody>
        </p:sp>
        <p:sp>
          <p:nvSpPr>
            <p:cNvPr id="39" name="Rectangle 38"/>
            <p:cNvSpPr/>
            <p:nvPr/>
          </p:nvSpPr>
          <p:spPr bwMode="auto">
            <a:xfrm>
              <a:off x="1133972" y="4423855"/>
              <a:ext cx="1767617" cy="1151095"/>
            </a:xfrm>
            <a:prstGeom prst="rect">
              <a:avLst/>
            </a:prstGeom>
            <a:solidFill>
              <a:schemeClr val="accent6">
                <a:lumMod val="50000"/>
              </a:schemeClr>
            </a:solidFill>
            <a:ln w="38100" cap="flat" cmpd="sng" algn="ctr">
              <a:noFill/>
              <a:prstDash val="solid"/>
              <a:headEnd type="none" w="med" len="med"/>
              <a:tailEnd type="none" w="med" len="med"/>
            </a:ln>
            <a:effectLst/>
          </p:spPr>
          <p:txBody>
            <a:bodyPr vert="horz" wrap="square" lIns="77712" tIns="38856" rIns="77712" bIns="38856" numCol="1" rtlCol="0" anchor="ctr" anchorCtr="0" compatLnSpc="1">
              <a:prstTxWarp prst="textNoShape">
                <a:avLst/>
              </a:prstTxWarp>
            </a:bodyPr>
            <a:lstStyle/>
            <a:p>
              <a:pPr algn="ctr" defTabSz="776870" fontAlgn="base">
                <a:spcBef>
                  <a:spcPct val="0"/>
                </a:spcBef>
                <a:spcAft>
                  <a:spcPct val="0"/>
                </a:spcAft>
                <a:defRPr/>
              </a:pPr>
              <a:endParaRPr lang="en-US" sz="1530" kern="0" dirty="0" err="1">
                <a:gradFill>
                  <a:gsLst>
                    <a:gs pos="0">
                      <a:srgbClr val="FFFFFF"/>
                    </a:gs>
                    <a:gs pos="100000">
                      <a:srgbClr val="FFFFFF"/>
                    </a:gs>
                  </a:gsLst>
                  <a:lin ang="5400000" scaled="0"/>
                </a:gradFill>
                <a:latin typeface="Segoe"/>
              </a:endParaRPr>
            </a:p>
          </p:txBody>
        </p:sp>
        <p:sp>
          <p:nvSpPr>
            <p:cNvPr id="41" name="TextBox 40"/>
            <p:cNvSpPr txBox="1"/>
            <p:nvPr/>
          </p:nvSpPr>
          <p:spPr>
            <a:xfrm>
              <a:off x="1292442" y="4753180"/>
              <a:ext cx="1344117" cy="627864"/>
            </a:xfrm>
            <a:prstGeom prst="rect">
              <a:avLst/>
            </a:prstGeom>
            <a:noFill/>
          </p:spPr>
          <p:txBody>
            <a:bodyPr wrap="square" lIns="0" tIns="0" rIns="0" bIns="0" rtlCol="0">
              <a:spAutoFit/>
            </a:bodyPr>
            <a:lstStyle/>
            <a:p>
              <a:r>
                <a:rPr lang="en-US" sz="2040" spc="-71" dirty="0" err="1">
                  <a:gradFill>
                    <a:gsLst>
                      <a:gs pos="2917">
                        <a:srgbClr val="FFFFFF"/>
                      </a:gs>
                      <a:gs pos="30000">
                        <a:srgbClr val="FFFFFF"/>
                      </a:gs>
                    </a:gsLst>
                    <a:lin ang="5400000" scaled="0"/>
                  </a:gradFill>
                </a:rPr>
                <a:t>DevOps</a:t>
              </a:r>
              <a:r>
                <a:rPr lang="en-US" sz="2040" spc="-71" dirty="0">
                  <a:gradFill>
                    <a:gsLst>
                      <a:gs pos="2917">
                        <a:srgbClr val="FFFFFF"/>
                      </a:gs>
                      <a:gs pos="30000">
                        <a:srgbClr val="FFFFFF"/>
                      </a:gs>
                    </a:gsLst>
                    <a:lin ang="5400000" scaled="0"/>
                  </a:gradFill>
                </a:rPr>
                <a:t> / IT Pros</a:t>
              </a:r>
            </a:p>
          </p:txBody>
        </p:sp>
      </p:grpSp>
      <p:sp>
        <p:nvSpPr>
          <p:cNvPr id="45" name="TextBox 44"/>
          <p:cNvSpPr txBox="1"/>
          <p:nvPr/>
        </p:nvSpPr>
        <p:spPr>
          <a:xfrm>
            <a:off x="2952830" y="3161919"/>
            <a:ext cx="8153314" cy="288137"/>
          </a:xfrm>
          <a:prstGeom prst="rect">
            <a:avLst/>
          </a:prstGeom>
          <a:noFill/>
        </p:spPr>
        <p:txBody>
          <a:bodyPr wrap="square" lIns="0" tIns="0" rIns="0" bIns="0" rtlCol="0">
            <a:spAutoFit/>
          </a:bodyPr>
          <a:lstStyle/>
          <a:p>
            <a:pPr defTabSz="777125">
              <a:defRPr/>
            </a:pPr>
            <a:r>
              <a:rPr lang="en-US" sz="1836" kern="0" dirty="0">
                <a:solidFill>
                  <a:srgbClr val="FFFFFF"/>
                </a:solidFill>
                <a:cs typeface="Segoe UI" pitchFamily="34" charset="0"/>
              </a:rPr>
              <a:t> C#, F# Map/Reduce, LINQ to Hive, .NET management clients</a:t>
            </a:r>
          </a:p>
        </p:txBody>
      </p:sp>
      <p:sp>
        <p:nvSpPr>
          <p:cNvPr id="46" name="TextBox 45"/>
          <p:cNvSpPr txBox="1"/>
          <p:nvPr/>
        </p:nvSpPr>
        <p:spPr>
          <a:xfrm>
            <a:off x="2994397" y="4581396"/>
            <a:ext cx="8153314" cy="288137"/>
          </a:xfrm>
          <a:prstGeom prst="rect">
            <a:avLst/>
          </a:prstGeom>
          <a:noFill/>
        </p:spPr>
        <p:txBody>
          <a:bodyPr wrap="square" lIns="0" tIns="0" rIns="0" bIns="0" rtlCol="0">
            <a:spAutoFit/>
          </a:bodyPr>
          <a:lstStyle/>
          <a:p>
            <a:pPr defTabSz="777125">
              <a:defRPr/>
            </a:pPr>
            <a:r>
              <a:rPr lang="en-US" sz="1836" kern="0" dirty="0">
                <a:solidFill>
                  <a:srgbClr val="FFFFFF"/>
                </a:solidFill>
                <a:cs typeface="Segoe UI" pitchFamily="34" charset="0"/>
              </a:rPr>
              <a:t>JavaScript Map/Reduce, Browser hosted console, Node.js management clients</a:t>
            </a:r>
          </a:p>
        </p:txBody>
      </p:sp>
      <p:sp>
        <p:nvSpPr>
          <p:cNvPr id="48" name="TextBox 47"/>
          <p:cNvSpPr txBox="1"/>
          <p:nvPr/>
        </p:nvSpPr>
        <p:spPr>
          <a:xfrm>
            <a:off x="3038379" y="5951655"/>
            <a:ext cx="8153314" cy="288137"/>
          </a:xfrm>
          <a:prstGeom prst="rect">
            <a:avLst/>
          </a:prstGeom>
          <a:noFill/>
        </p:spPr>
        <p:txBody>
          <a:bodyPr wrap="square" lIns="0" tIns="0" rIns="0" bIns="0" rtlCol="0">
            <a:spAutoFit/>
          </a:bodyPr>
          <a:lstStyle/>
          <a:p>
            <a:pPr defTabSz="777125">
              <a:defRPr/>
            </a:pPr>
            <a:r>
              <a:rPr lang="en-US" sz="1836" kern="0" dirty="0">
                <a:solidFill>
                  <a:srgbClr val="FFFFFF"/>
                </a:solidFill>
                <a:cs typeface="Segoe UI" pitchFamily="34" charset="0"/>
              </a:rPr>
              <a:t>PowerShell, Cross Platform CLI </a:t>
            </a:r>
            <a:r>
              <a:rPr lang="en-US" sz="1836" kern="0" dirty="0" smtClean="0">
                <a:solidFill>
                  <a:srgbClr val="FFFFFF"/>
                </a:solidFill>
                <a:cs typeface="Segoe UI" pitchFamily="34" charset="0"/>
              </a:rPr>
              <a:t>tools, SSIS Custom tasks</a:t>
            </a:r>
            <a:endParaRPr lang="en-US" sz="1836" kern="0" dirty="0">
              <a:solidFill>
                <a:srgbClr val="FFFFFF"/>
              </a:solidFill>
              <a:cs typeface="Segoe UI" pitchFamily="34" charset="0"/>
            </a:endParaRPr>
          </a:p>
        </p:txBody>
      </p:sp>
    </p:spTree>
    <p:extLst>
      <p:ext uri="{BB962C8B-B14F-4D97-AF65-F5344CB8AC3E}">
        <p14:creationId xmlns:p14="http://schemas.microsoft.com/office/powerpoint/2010/main" val="414686716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261" y="2143246"/>
            <a:ext cx="11887200" cy="1831975"/>
          </a:xfrm>
        </p:spPr>
        <p:txBody>
          <a:bodyPr/>
          <a:lstStyle/>
          <a:p>
            <a:r>
              <a:rPr lang="en-US" dirty="0" smtClean="0"/>
              <a:t>DEMO</a:t>
            </a:r>
            <a:br>
              <a:rPr lang="en-US" dirty="0" smtClean="0"/>
            </a:br>
            <a:r>
              <a:rPr lang="en-US" sz="4400" dirty="0" smtClean="0"/>
              <a:t>HDInsight Big Data </a:t>
            </a:r>
            <a:r>
              <a:rPr lang="en-US" sz="4400" dirty="0"/>
              <a:t>p</a:t>
            </a:r>
            <a:r>
              <a:rPr lang="en-US" sz="4400" dirty="0" smtClean="0"/>
              <a:t>ipeline using SSIS</a:t>
            </a:r>
            <a:endParaRPr lang="en-US" dirty="0"/>
          </a:p>
        </p:txBody>
      </p:sp>
    </p:spTree>
    <p:extLst>
      <p:ext uri="{BB962C8B-B14F-4D97-AF65-F5344CB8AC3E}">
        <p14:creationId xmlns:p14="http://schemas.microsoft.com/office/powerpoint/2010/main" val="173875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SDK</a:t>
            </a:r>
            <a:br>
              <a:rPr lang="en-US" dirty="0" smtClean="0"/>
            </a:br>
            <a:endParaRPr lang="en-US" sz="3600" dirty="0"/>
          </a:p>
        </p:txBody>
      </p:sp>
      <p:sp>
        <p:nvSpPr>
          <p:cNvPr id="3" name="Text Placeholder 2"/>
          <p:cNvSpPr>
            <a:spLocks noGrp="1"/>
          </p:cNvSpPr>
          <p:nvPr>
            <p:ph sz="quarter" idx="10"/>
          </p:nvPr>
        </p:nvSpPr>
        <p:spPr>
          <a:xfrm>
            <a:off x="274638" y="1911142"/>
            <a:ext cx="11887200" cy="4395049"/>
          </a:xfrm>
        </p:spPr>
        <p:txBody>
          <a:bodyPr/>
          <a:lstStyle/>
          <a:p>
            <a:pPr marL="460393" indent="-457219">
              <a:lnSpc>
                <a:spcPct val="100000"/>
              </a:lnSpc>
              <a:buClr>
                <a:srgbClr val="0070C0"/>
              </a:buClr>
              <a:buFont typeface="Wingdings" pitchFamily="2" charset="2"/>
              <a:buChar char=""/>
            </a:pPr>
            <a:r>
              <a:rPr lang="en-US" sz="2800" dirty="0">
                <a:solidFill>
                  <a:schemeClr val="tx1"/>
                </a:solidFill>
              </a:rPr>
              <a:t>Sources</a:t>
            </a:r>
          </a:p>
          <a:p>
            <a:pPr marL="693756" lvl="1" indent="-457219">
              <a:lnSpc>
                <a:spcPct val="100000"/>
              </a:lnSpc>
              <a:buClr>
                <a:srgbClr val="0070C0"/>
              </a:buClr>
              <a:buFont typeface="Wingdings" pitchFamily="2" charset="2"/>
              <a:buChar char=""/>
            </a:pPr>
            <a:r>
              <a:rPr lang="en-US" sz="2000" dirty="0">
                <a:solidFill>
                  <a:schemeClr val="tx1"/>
                </a:solidFill>
                <a:hlinkClick r:id="rId3"/>
              </a:rPr>
              <a:t>http://hadoopsdk.codeplex.com</a:t>
            </a:r>
            <a:endParaRPr lang="en-US" sz="2000" dirty="0">
              <a:solidFill>
                <a:schemeClr val="tx1"/>
              </a:solidFill>
            </a:endParaRPr>
          </a:p>
          <a:p>
            <a:pPr marL="693756" lvl="1" indent="-457219">
              <a:lnSpc>
                <a:spcPct val="100000"/>
              </a:lnSpc>
              <a:buClr>
                <a:srgbClr val="0070C0"/>
              </a:buClr>
              <a:buFont typeface="Wingdings" pitchFamily="2" charset="2"/>
              <a:buChar char=""/>
            </a:pPr>
            <a:r>
              <a:rPr lang="en-US" sz="2000" dirty="0">
                <a:solidFill>
                  <a:schemeClr val="tx1"/>
                </a:solidFill>
                <a:hlinkClick r:id="rId4"/>
              </a:rPr>
              <a:t>http://www.github.com/windowsazure</a:t>
            </a:r>
            <a:endParaRPr lang="en-US" sz="2000" dirty="0">
              <a:solidFill>
                <a:schemeClr val="tx1"/>
              </a:solidFill>
            </a:endParaRPr>
          </a:p>
          <a:p>
            <a:pPr marL="460393" indent="-457219">
              <a:lnSpc>
                <a:spcPct val="100000"/>
              </a:lnSpc>
              <a:buClr>
                <a:srgbClr val="0070C0"/>
              </a:buClr>
              <a:buFont typeface="Wingdings" pitchFamily="2" charset="2"/>
              <a:buChar char=""/>
            </a:pPr>
            <a:r>
              <a:rPr lang="en-US" sz="2800" dirty="0" err="1">
                <a:solidFill>
                  <a:schemeClr val="tx1"/>
                </a:solidFill>
              </a:rPr>
              <a:t>NuGet</a:t>
            </a:r>
            <a:r>
              <a:rPr lang="en-US" sz="2800" dirty="0">
                <a:solidFill>
                  <a:schemeClr val="tx1"/>
                </a:solidFill>
              </a:rPr>
              <a:t> packages</a:t>
            </a:r>
          </a:p>
          <a:p>
            <a:pPr marL="693756" lvl="1" indent="-457219">
              <a:lnSpc>
                <a:spcPct val="100000"/>
              </a:lnSpc>
              <a:buClr>
                <a:srgbClr val="0070C0"/>
              </a:buClr>
              <a:buFont typeface="Wingdings" pitchFamily="2" charset="2"/>
              <a:buChar char=""/>
            </a:pPr>
            <a:r>
              <a:rPr lang="en-US" sz="2000" dirty="0" err="1">
                <a:solidFill>
                  <a:schemeClr val="tx1"/>
                </a:solidFill>
              </a:rPr>
              <a:t>Microsoft.Hadoop.MapReduce</a:t>
            </a:r>
            <a:endParaRPr lang="en-US" sz="2000" dirty="0">
              <a:solidFill>
                <a:schemeClr val="tx1"/>
              </a:solidFill>
            </a:endParaRPr>
          </a:p>
          <a:p>
            <a:pPr marL="693756" lvl="1" indent="-457219">
              <a:lnSpc>
                <a:spcPct val="100000"/>
              </a:lnSpc>
              <a:buClr>
                <a:srgbClr val="0070C0"/>
              </a:buClr>
              <a:buFont typeface="Wingdings" pitchFamily="2" charset="2"/>
              <a:buChar char=""/>
            </a:pPr>
            <a:r>
              <a:rPr lang="en-US" sz="2000" dirty="0" err="1">
                <a:solidFill>
                  <a:schemeClr val="tx1"/>
                </a:solidFill>
              </a:rPr>
              <a:t>Microsoft.Hadoop.Hive</a:t>
            </a:r>
            <a:endParaRPr lang="en-US" sz="2000" dirty="0">
              <a:solidFill>
                <a:schemeClr val="tx1"/>
              </a:solidFill>
            </a:endParaRPr>
          </a:p>
          <a:p>
            <a:pPr marL="693756" lvl="1" indent="-457219">
              <a:lnSpc>
                <a:spcPct val="100000"/>
              </a:lnSpc>
              <a:buClr>
                <a:srgbClr val="0070C0"/>
              </a:buClr>
              <a:buFont typeface="Wingdings" pitchFamily="2" charset="2"/>
              <a:buChar char=""/>
            </a:pPr>
            <a:r>
              <a:rPr lang="en-US" sz="2000" dirty="0" err="1">
                <a:solidFill>
                  <a:schemeClr val="tx1"/>
                </a:solidFill>
              </a:rPr>
              <a:t>Microsoft.Hadoop.WebHDFS</a:t>
            </a:r>
            <a:r>
              <a:rPr lang="en-US" sz="2000" dirty="0">
                <a:solidFill>
                  <a:schemeClr val="tx1"/>
                </a:solidFill>
              </a:rPr>
              <a:t> =&gt; </a:t>
            </a:r>
            <a:r>
              <a:rPr lang="en-US" sz="2000" dirty="0" err="1">
                <a:solidFill>
                  <a:schemeClr val="tx1"/>
                </a:solidFill>
              </a:rPr>
              <a:t>WebClient</a:t>
            </a:r>
            <a:endParaRPr lang="en-US" sz="2000" dirty="0">
              <a:solidFill>
                <a:schemeClr val="tx1"/>
              </a:solidFill>
            </a:endParaRPr>
          </a:p>
          <a:p>
            <a:pPr marL="460393" indent="-457219">
              <a:lnSpc>
                <a:spcPct val="100000"/>
              </a:lnSpc>
              <a:buClr>
                <a:srgbClr val="0070C0"/>
              </a:buClr>
              <a:buFont typeface="Wingdings" pitchFamily="2" charset="2"/>
              <a:buChar char=""/>
            </a:pPr>
            <a:r>
              <a:rPr lang="en-US" sz="2800" dirty="0">
                <a:solidFill>
                  <a:schemeClr val="tx1"/>
                </a:solidFill>
              </a:rPr>
              <a:t>NPM packages</a:t>
            </a:r>
          </a:p>
          <a:p>
            <a:pPr marL="693756" lvl="1" indent="-457219">
              <a:lnSpc>
                <a:spcPct val="100000"/>
              </a:lnSpc>
              <a:buClr>
                <a:srgbClr val="0070C0"/>
              </a:buClr>
              <a:buFont typeface="Wingdings" pitchFamily="2" charset="2"/>
              <a:buChar char=""/>
            </a:pPr>
            <a:r>
              <a:rPr lang="en-US" sz="2000" dirty="0">
                <a:solidFill>
                  <a:schemeClr val="tx1"/>
                </a:solidFill>
              </a:rPr>
              <a:t>Azure</a:t>
            </a:r>
          </a:p>
          <a:p>
            <a:pPr marL="693756" lvl="1" indent="-457219">
              <a:lnSpc>
                <a:spcPct val="100000"/>
              </a:lnSpc>
              <a:buClr>
                <a:srgbClr val="0070C0"/>
              </a:buClr>
              <a:buFont typeface="Wingdings" pitchFamily="2" charset="2"/>
              <a:buChar char=""/>
            </a:pPr>
            <a:r>
              <a:rPr lang="en-US" sz="2000" dirty="0">
                <a:solidFill>
                  <a:schemeClr val="tx1"/>
                </a:solidFill>
              </a:rPr>
              <a:t>Azure-cli</a:t>
            </a:r>
          </a:p>
        </p:txBody>
      </p:sp>
    </p:spTree>
    <p:extLst>
      <p:ext uri="{BB962C8B-B14F-4D97-AF65-F5344CB8AC3E}">
        <p14:creationId xmlns:p14="http://schemas.microsoft.com/office/powerpoint/2010/main" val="304499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br>
              <a:rPr lang="en-US" dirty="0" smtClean="0"/>
            </a:br>
            <a:endParaRPr lang="en-US" sz="3600" dirty="0"/>
          </a:p>
        </p:txBody>
      </p:sp>
      <p:sp>
        <p:nvSpPr>
          <p:cNvPr id="3" name="Text Placeholder 2"/>
          <p:cNvSpPr>
            <a:spLocks noGrp="1"/>
          </p:cNvSpPr>
          <p:nvPr>
            <p:ph sz="quarter" idx="10"/>
          </p:nvPr>
        </p:nvSpPr>
        <p:spPr>
          <a:xfrm>
            <a:off x="274638" y="1911142"/>
            <a:ext cx="11887200" cy="4395049"/>
          </a:xfrm>
        </p:spPr>
        <p:txBody>
          <a:bodyPr/>
          <a:lstStyle/>
          <a:p>
            <a:r>
              <a:rPr lang="en-US" sz="3600" dirty="0" smtClean="0"/>
              <a:t>HDInsight is an enterprise grade Hadoop-based big data storage/processing platform</a:t>
            </a:r>
            <a:r>
              <a:rPr lang="en-US" sz="3600" dirty="0"/>
              <a:t> </a:t>
            </a:r>
          </a:p>
          <a:p>
            <a:r>
              <a:rPr lang="en-US" sz="3600" dirty="0" smtClean="0"/>
              <a:t>Azure Blob Storage + HDInsight == Simple big data storage and processing in the cloud and is available to try today</a:t>
            </a:r>
          </a:p>
          <a:p>
            <a:r>
              <a:rPr lang="en-US" sz="3600" dirty="0" smtClean="0"/>
              <a:t>Consuming results from HDInsight into familiar tools, app, </a:t>
            </a:r>
            <a:r>
              <a:rPr lang="en-US" sz="3600" dirty="0" err="1" smtClean="0"/>
              <a:t>etc</a:t>
            </a:r>
            <a:r>
              <a:rPr lang="en-US" sz="3600" dirty="0" smtClean="0"/>
              <a:t> (Excel, </a:t>
            </a:r>
            <a:r>
              <a:rPr lang="en-US" sz="3600" dirty="0" err="1" smtClean="0"/>
              <a:t>etc</a:t>
            </a:r>
            <a:r>
              <a:rPr lang="en-US" sz="3600" dirty="0" smtClean="0"/>
              <a:t>) is simple with Data Explorer, Azure Blob APIs, </a:t>
            </a:r>
            <a:r>
              <a:rPr lang="en-US" sz="3600" dirty="0" err="1" smtClean="0"/>
              <a:t>Sqoop</a:t>
            </a:r>
            <a:r>
              <a:rPr lang="en-US" sz="3600" dirty="0" smtClean="0"/>
              <a:t>, ODBC, etc.</a:t>
            </a:r>
          </a:p>
        </p:txBody>
      </p:sp>
    </p:spTree>
    <p:extLst>
      <p:ext uri="{BB962C8B-B14F-4D97-AF65-F5344CB8AC3E}">
        <p14:creationId xmlns:p14="http://schemas.microsoft.com/office/powerpoint/2010/main" val="218824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sz="3600" dirty="0"/>
          </a:p>
        </p:txBody>
      </p:sp>
      <p:sp>
        <p:nvSpPr>
          <p:cNvPr id="3" name="Text Placeholder 2"/>
          <p:cNvSpPr>
            <a:spLocks noGrp="1"/>
          </p:cNvSpPr>
          <p:nvPr>
            <p:ph sz="quarter" idx="10"/>
          </p:nvPr>
        </p:nvSpPr>
        <p:spPr>
          <a:xfrm>
            <a:off x="274638" y="1911142"/>
            <a:ext cx="11887200" cy="3865674"/>
          </a:xfrm>
        </p:spPr>
        <p:txBody>
          <a:bodyPr/>
          <a:lstStyle/>
          <a:p>
            <a:r>
              <a:rPr lang="en-US" sz="3600" dirty="0" smtClean="0"/>
              <a:t>What is HDInsight</a:t>
            </a:r>
          </a:p>
          <a:p>
            <a:pPr lvl="1"/>
            <a:r>
              <a:rPr lang="en-US" sz="2000" dirty="0" smtClean="0"/>
              <a:t>Hadoop, OSS and HDInsight </a:t>
            </a:r>
          </a:p>
          <a:p>
            <a:pPr lvl="1"/>
            <a:r>
              <a:rPr lang="en-US" sz="2000" dirty="0" smtClean="0"/>
              <a:t>HDInsight Architecture</a:t>
            </a:r>
          </a:p>
          <a:p>
            <a:r>
              <a:rPr lang="en-US" sz="3600" dirty="0" smtClean="0"/>
              <a:t>Working with Data in HDInsight</a:t>
            </a:r>
          </a:p>
          <a:p>
            <a:pPr lvl="1"/>
            <a:r>
              <a:rPr lang="en-US" sz="2000" dirty="0" smtClean="0"/>
              <a:t>Where &amp; how to store data for easy “big data” processing</a:t>
            </a:r>
          </a:p>
          <a:p>
            <a:r>
              <a:rPr lang="en-US" sz="3600" dirty="0" smtClean="0"/>
              <a:t>Consuming Result Sets from HDInsight Queries/Jobs</a:t>
            </a:r>
          </a:p>
          <a:p>
            <a:pPr lvl="1"/>
            <a:r>
              <a:rPr lang="en-US" sz="2000" dirty="0" smtClean="0"/>
              <a:t>How to move result sets into familiar tools/solutions (Excel, RDBMS, </a:t>
            </a:r>
            <a:r>
              <a:rPr lang="en-US" sz="2000" dirty="0" err="1" smtClean="0"/>
              <a:t>etc</a:t>
            </a:r>
            <a:r>
              <a:rPr lang="en-US" sz="2000" dirty="0" smtClean="0"/>
              <a:t>)</a:t>
            </a:r>
          </a:p>
          <a:p>
            <a:r>
              <a:rPr lang="en-US" sz="3600" dirty="0" smtClean="0"/>
              <a:t>Questions </a:t>
            </a:r>
          </a:p>
        </p:txBody>
      </p:sp>
    </p:spTree>
    <p:extLst>
      <p:ext uri="{BB962C8B-B14F-4D97-AF65-F5344CB8AC3E}">
        <p14:creationId xmlns:p14="http://schemas.microsoft.com/office/powerpoint/2010/main" val="123159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0"/>
          </p:nvPr>
        </p:nvSpPr>
        <p:spPr>
          <a:xfrm>
            <a:off x="274638" y="2416467"/>
            <a:ext cx="11887200" cy="1181862"/>
          </a:xfrm>
        </p:spPr>
        <p:txBody>
          <a:bodyPr/>
          <a:lstStyle/>
          <a:p>
            <a:pPr marL="0" indent="0" algn="ctr">
              <a:buNone/>
            </a:pPr>
            <a:r>
              <a:rPr lang="en-US" sz="7200" b="1" dirty="0" smtClean="0"/>
              <a:t>Questions?</a:t>
            </a:r>
          </a:p>
        </p:txBody>
      </p:sp>
    </p:spTree>
    <p:extLst>
      <p:ext uri="{BB962C8B-B14F-4D97-AF65-F5344CB8AC3E}">
        <p14:creationId xmlns:p14="http://schemas.microsoft.com/office/powerpoint/2010/main" val="276688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smtClean="0">
                  <a:hlinkClick r:id="rId5"/>
                </a:rPr>
                <a:t>http://channel9.msdn.com/Events/TechEd</a:t>
              </a:r>
              <a:r>
                <a:rPr lang="en-US" u="sng" dirty="0" smtClean="0">
                  <a:solidFill>
                    <a:schemeClr val="accent1"/>
                  </a:solidFill>
                </a:rPr>
                <a:t>Europe</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25919804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5638" y="4146504"/>
            <a:ext cx="11887200" cy="1831975"/>
          </a:xfrm>
        </p:spPr>
        <p:txBody>
          <a:bodyPr/>
          <a:lstStyle/>
          <a:p>
            <a:r>
              <a:rPr lang="en-US" dirty="0" smtClean="0"/>
              <a:t/>
            </a:r>
            <a:br>
              <a:rPr lang="en-US" dirty="0" smtClean="0"/>
            </a:br>
            <a:r>
              <a:rPr lang="en-US" sz="6000" dirty="0" smtClean="0"/>
              <a:t>What is Big Data?</a:t>
            </a:r>
            <a:endParaRPr lang="en-US" dirty="0"/>
          </a:p>
        </p:txBody>
      </p:sp>
    </p:spTree>
    <p:extLst>
      <p:ext uri="{BB962C8B-B14F-4D97-AF65-F5344CB8AC3E}">
        <p14:creationId xmlns:p14="http://schemas.microsoft.com/office/powerpoint/2010/main" val="294508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according to Wikipedia</a:t>
            </a:r>
            <a:endParaRPr lang="en-US" dirty="0"/>
          </a:p>
        </p:txBody>
      </p:sp>
      <p:sp>
        <p:nvSpPr>
          <p:cNvPr id="3" name="Content Placeholder 2"/>
          <p:cNvSpPr>
            <a:spLocks noGrp="1"/>
          </p:cNvSpPr>
          <p:nvPr>
            <p:ph sz="quarter" idx="10"/>
          </p:nvPr>
        </p:nvSpPr>
        <p:spPr>
          <a:xfrm>
            <a:off x="274638" y="1724393"/>
            <a:ext cx="11887200" cy="3508653"/>
          </a:xfrm>
        </p:spPr>
        <p:txBody>
          <a:bodyPr/>
          <a:lstStyle/>
          <a:p>
            <a:pPr marL="0" indent="0">
              <a:buNone/>
            </a:pPr>
            <a:r>
              <a:rPr lang="en-US" b="1" dirty="0">
                <a:solidFill>
                  <a:schemeClr val="tx1"/>
                </a:solidFill>
              </a:rPr>
              <a:t>Big D</a:t>
            </a:r>
            <a:r>
              <a:rPr lang="en-US" b="1" dirty="0" smtClean="0">
                <a:solidFill>
                  <a:schemeClr val="tx1"/>
                </a:solidFill>
              </a:rPr>
              <a:t>ata </a:t>
            </a:r>
            <a:r>
              <a:rPr lang="en-US" dirty="0"/>
              <a:t>is a collection </a:t>
            </a:r>
            <a:r>
              <a:rPr lang="en-US" dirty="0" smtClean="0"/>
              <a:t>of data sets so </a:t>
            </a:r>
            <a:r>
              <a:rPr lang="en-US" dirty="0"/>
              <a:t>large and complex that it becomes difficult to process using on-hand database management tools or traditional data processing applications. The challenges include </a:t>
            </a:r>
            <a:r>
              <a:rPr lang="en-US" dirty="0">
                <a:solidFill>
                  <a:schemeClr val="tx1"/>
                </a:solidFill>
              </a:rPr>
              <a:t>capture</a:t>
            </a:r>
            <a:r>
              <a:rPr lang="en-US" dirty="0"/>
              <a:t>, </a:t>
            </a:r>
            <a:r>
              <a:rPr lang="en-US" dirty="0" err="1"/>
              <a:t>curation</a:t>
            </a:r>
            <a:r>
              <a:rPr lang="en-US" dirty="0"/>
              <a:t>, </a:t>
            </a:r>
            <a:r>
              <a:rPr lang="en-US" b="1" dirty="0">
                <a:solidFill>
                  <a:schemeClr val="bg2">
                    <a:lumMod val="25000"/>
                    <a:lumOff val="75000"/>
                  </a:schemeClr>
                </a:solidFill>
              </a:rPr>
              <a:t>storage</a:t>
            </a:r>
            <a:r>
              <a:rPr lang="en-US" dirty="0" smtClean="0"/>
              <a:t>, </a:t>
            </a:r>
            <a:r>
              <a:rPr lang="en-US" dirty="0"/>
              <a:t>search, </a:t>
            </a:r>
            <a:r>
              <a:rPr lang="en-US" b="1" dirty="0">
                <a:solidFill>
                  <a:schemeClr val="bg2">
                    <a:lumMod val="25000"/>
                    <a:lumOff val="75000"/>
                  </a:schemeClr>
                </a:solidFill>
              </a:rPr>
              <a:t>sharing</a:t>
            </a:r>
            <a:r>
              <a:rPr lang="en-US" dirty="0"/>
              <a:t>, </a:t>
            </a:r>
            <a:r>
              <a:rPr lang="en-US" b="1" dirty="0">
                <a:solidFill>
                  <a:schemeClr val="bg2">
                    <a:lumMod val="25000"/>
                    <a:lumOff val="75000"/>
                  </a:schemeClr>
                </a:solidFill>
              </a:rPr>
              <a:t>transfer</a:t>
            </a:r>
            <a:r>
              <a:rPr lang="en-US" dirty="0"/>
              <a:t>, analysis</a:t>
            </a:r>
            <a:r>
              <a:rPr lang="en-US" dirty="0" smtClean="0"/>
              <a:t>, </a:t>
            </a:r>
            <a:r>
              <a:rPr lang="en-US" dirty="0"/>
              <a:t>and visualization.</a:t>
            </a:r>
          </a:p>
        </p:txBody>
      </p:sp>
    </p:spTree>
    <p:extLst>
      <p:ext uri="{BB962C8B-B14F-4D97-AF65-F5344CB8AC3E}">
        <p14:creationId xmlns:p14="http://schemas.microsoft.com/office/powerpoint/2010/main" val="419619938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6253842" y="1555551"/>
            <a:ext cx="3611880" cy="1664208"/>
            <a:chOff x="6253842" y="1555551"/>
            <a:chExt cx="3611880" cy="1664208"/>
          </a:xfrm>
        </p:grpSpPr>
        <p:sp>
          <p:nvSpPr>
            <p:cNvPr id="40" name="Rectangle 39"/>
            <p:cNvSpPr/>
            <p:nvPr/>
          </p:nvSpPr>
          <p:spPr bwMode="auto">
            <a:xfrm>
              <a:off x="6253842" y="1555551"/>
              <a:ext cx="3611880" cy="166420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46304" rIns="182880" bIns="146304"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nSpc>
                  <a:spcPct val="90000"/>
                </a:lnSpc>
              </a:pPr>
              <a:r>
                <a:rPr lang="en-US" sz="2400" dirty="0">
                  <a:gradFill>
                    <a:gsLst>
                      <a:gs pos="26549">
                        <a:schemeClr val="tx1"/>
                      </a:gs>
                      <a:gs pos="59000">
                        <a:schemeClr val="tx1"/>
                      </a:gs>
                    </a:gsLst>
                    <a:lin ang="5400000" scaled="1"/>
                  </a:gradFill>
                </a:rPr>
                <a:t>Hardware </a:t>
              </a:r>
              <a:r>
                <a:rPr lang="en-US" sz="2400" dirty="0" smtClean="0">
                  <a:gradFill>
                    <a:gsLst>
                      <a:gs pos="26549">
                        <a:schemeClr val="tx1"/>
                      </a:gs>
                      <a:gs pos="59000">
                        <a:schemeClr val="tx1"/>
                      </a:gs>
                    </a:gsLst>
                    <a:lin ang="5400000" scaled="1"/>
                  </a:gradFill>
                </a:rPr>
                <a:t/>
              </a:r>
              <a:br>
                <a:rPr lang="en-US" sz="2400" dirty="0" smtClean="0">
                  <a:gradFill>
                    <a:gsLst>
                      <a:gs pos="26549">
                        <a:schemeClr val="tx1"/>
                      </a:gs>
                      <a:gs pos="59000">
                        <a:schemeClr val="tx1"/>
                      </a:gs>
                    </a:gsLst>
                    <a:lin ang="5400000" scaled="1"/>
                  </a:gradFill>
                </a:rPr>
              </a:br>
              <a:r>
                <a:rPr lang="en-US" sz="2400" dirty="0" smtClean="0">
                  <a:gradFill>
                    <a:gsLst>
                      <a:gs pos="26549">
                        <a:schemeClr val="tx1"/>
                      </a:gs>
                      <a:gs pos="59000">
                        <a:schemeClr val="tx1"/>
                      </a:gs>
                    </a:gsLst>
                    <a:lin ang="5400000" scaled="1"/>
                  </a:gradFill>
                </a:rPr>
                <a:t>and storage </a:t>
              </a:r>
              <a:br>
                <a:rPr lang="en-US" sz="2400" dirty="0" smtClean="0">
                  <a:gradFill>
                    <a:gsLst>
                      <a:gs pos="26549">
                        <a:schemeClr val="tx1"/>
                      </a:gs>
                      <a:gs pos="59000">
                        <a:schemeClr val="tx1"/>
                      </a:gs>
                    </a:gsLst>
                    <a:lin ang="5400000" scaled="1"/>
                  </a:gradFill>
                </a:rPr>
              </a:br>
              <a:r>
                <a:rPr lang="en-US" sz="2400" dirty="0" smtClean="0">
                  <a:gradFill>
                    <a:gsLst>
                      <a:gs pos="26549">
                        <a:schemeClr val="tx1"/>
                      </a:gs>
                      <a:gs pos="59000">
                        <a:schemeClr val="tx1"/>
                      </a:gs>
                    </a:gsLst>
                    <a:lin ang="5400000" scaled="1"/>
                  </a:gradFill>
                </a:rPr>
                <a:t>economics</a:t>
              </a:r>
              <a:endParaRPr lang="en-US" sz="2400" dirty="0">
                <a:gradFill>
                  <a:gsLst>
                    <a:gs pos="26549">
                      <a:schemeClr val="tx1"/>
                    </a:gs>
                    <a:gs pos="59000">
                      <a:schemeClr val="tx1"/>
                    </a:gs>
                  </a:gsLst>
                  <a:lin ang="5400000" scaled="1"/>
                </a:gradFill>
              </a:endParaRPr>
            </a:p>
          </p:txBody>
        </p:sp>
        <p:sp>
          <p:nvSpPr>
            <p:cNvPr id="52" name="Freeform 79"/>
            <p:cNvSpPr>
              <a:spLocks noChangeAspect="1" noEditPoints="1"/>
            </p:cNvSpPr>
            <p:nvPr/>
          </p:nvSpPr>
          <p:spPr bwMode="black">
            <a:xfrm>
              <a:off x="8829162" y="1910680"/>
              <a:ext cx="705652" cy="95395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8" name="Group 67"/>
          <p:cNvGrpSpPr/>
          <p:nvPr/>
        </p:nvGrpSpPr>
        <p:grpSpPr>
          <a:xfrm>
            <a:off x="6253842" y="3294503"/>
            <a:ext cx="3611880" cy="1664208"/>
            <a:chOff x="6253842" y="3294503"/>
            <a:chExt cx="3611880" cy="1664208"/>
          </a:xfrm>
        </p:grpSpPr>
        <p:sp>
          <p:nvSpPr>
            <p:cNvPr id="41" name="Rectangle 40"/>
            <p:cNvSpPr/>
            <p:nvPr/>
          </p:nvSpPr>
          <p:spPr bwMode="auto">
            <a:xfrm>
              <a:off x="6253842" y="3294503"/>
              <a:ext cx="3611880" cy="166420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46304" rIns="182880" bIns="146304"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defTabSz="932472" fontAlgn="base">
                <a:lnSpc>
                  <a:spcPct val="90000"/>
                </a:lnSpc>
                <a:spcBef>
                  <a:spcPct val="0"/>
                </a:spcBef>
                <a:spcAft>
                  <a:spcPts val="612"/>
                </a:spcAft>
              </a:pPr>
              <a:r>
                <a:rPr lang="en-US" sz="2400" dirty="0">
                  <a:gradFill>
                    <a:gsLst>
                      <a:gs pos="0">
                        <a:srgbClr val="FFFFFF"/>
                      </a:gs>
                      <a:gs pos="100000">
                        <a:srgbClr val="FFFFFF"/>
                      </a:gs>
                    </a:gsLst>
                    <a:lin ang="5400000" scaled="0"/>
                  </a:gradFill>
                  <a:ea typeface="Segoe UI" pitchFamily="34" charset="0"/>
                  <a:cs typeface="Segoe UI" pitchFamily="34" charset="0"/>
                </a:rPr>
                <a:t>User </a:t>
              </a:r>
              <a:br>
                <a:rPr lang="en-US" sz="2400" dirty="0">
                  <a:gradFill>
                    <a:gsLst>
                      <a:gs pos="0">
                        <a:srgbClr val="FFFFFF"/>
                      </a:gs>
                      <a:gs pos="100000">
                        <a:srgbClr val="FFFFFF"/>
                      </a:gs>
                    </a:gsLst>
                    <a:lin ang="5400000" scaled="0"/>
                  </a:gradFill>
                  <a:ea typeface="Segoe UI" pitchFamily="34" charset="0"/>
                  <a:cs typeface="Segoe UI" pitchFamily="34" charset="0"/>
                </a:rPr>
              </a:br>
              <a:r>
                <a:rPr lang="en-US" sz="2400" dirty="0">
                  <a:gradFill>
                    <a:gsLst>
                      <a:gs pos="0">
                        <a:srgbClr val="FFFFFF"/>
                      </a:gs>
                      <a:gs pos="100000">
                        <a:srgbClr val="FFFFFF"/>
                      </a:gs>
                    </a:gsLst>
                    <a:lin ang="5400000" scaled="0"/>
                  </a:gradFill>
                  <a:ea typeface="Segoe UI" pitchFamily="34" charset="0"/>
                  <a:cs typeface="Segoe UI" pitchFamily="34" charset="0"/>
                </a:rPr>
                <a:t>Expectations</a:t>
              </a:r>
            </a:p>
          </p:txBody>
        </p:sp>
        <p:grpSp>
          <p:nvGrpSpPr>
            <p:cNvPr id="6" name="Group 5"/>
            <p:cNvGrpSpPr/>
            <p:nvPr/>
          </p:nvGrpSpPr>
          <p:grpSpPr>
            <a:xfrm>
              <a:off x="8681630" y="3777612"/>
              <a:ext cx="986734" cy="794388"/>
              <a:chOff x="7777893" y="2923582"/>
              <a:chExt cx="1307774" cy="1052847"/>
            </a:xfrm>
          </p:grpSpPr>
          <p:sp>
            <p:nvSpPr>
              <p:cNvPr id="55" name="Freeform 57"/>
              <p:cNvSpPr>
                <a:spLocks/>
              </p:cNvSpPr>
              <p:nvPr/>
            </p:nvSpPr>
            <p:spPr bwMode="auto">
              <a:xfrm>
                <a:off x="8593658" y="2923582"/>
                <a:ext cx="492009" cy="904988"/>
              </a:xfrm>
              <a:custGeom>
                <a:avLst/>
                <a:gdLst>
                  <a:gd name="T0" fmla="*/ 146 w 150"/>
                  <a:gd name="T1" fmla="*/ 130 h 275"/>
                  <a:gd name="T2" fmla="*/ 98 w 150"/>
                  <a:gd name="T3" fmla="*/ 105 h 275"/>
                  <a:gd name="T4" fmla="*/ 98 w 150"/>
                  <a:gd name="T5" fmla="*/ 88 h 275"/>
                  <a:gd name="T6" fmla="*/ 105 w 150"/>
                  <a:gd name="T7" fmla="*/ 75 h 275"/>
                  <a:gd name="T8" fmla="*/ 111 w 150"/>
                  <a:gd name="T9" fmla="*/ 67 h 275"/>
                  <a:gd name="T10" fmla="*/ 113 w 150"/>
                  <a:gd name="T11" fmla="*/ 54 h 275"/>
                  <a:gd name="T12" fmla="*/ 109 w 150"/>
                  <a:gd name="T13" fmla="*/ 46 h 275"/>
                  <a:gd name="T14" fmla="*/ 70 w 150"/>
                  <a:gd name="T15" fmla="*/ 0 h 275"/>
                  <a:gd name="T16" fmla="*/ 32 w 150"/>
                  <a:gd name="T17" fmla="*/ 46 h 275"/>
                  <a:gd name="T18" fmla="*/ 28 w 150"/>
                  <a:gd name="T19" fmla="*/ 54 h 275"/>
                  <a:gd name="T20" fmla="*/ 30 w 150"/>
                  <a:gd name="T21" fmla="*/ 67 h 275"/>
                  <a:gd name="T22" fmla="*/ 36 w 150"/>
                  <a:gd name="T23" fmla="*/ 75 h 275"/>
                  <a:gd name="T24" fmla="*/ 43 w 150"/>
                  <a:gd name="T25" fmla="*/ 88 h 275"/>
                  <a:gd name="T26" fmla="*/ 43 w 150"/>
                  <a:gd name="T27" fmla="*/ 105 h 275"/>
                  <a:gd name="T28" fmla="*/ 0 w 150"/>
                  <a:gd name="T29" fmla="*/ 124 h 275"/>
                  <a:gd name="T30" fmla="*/ 22 w 150"/>
                  <a:gd name="T31" fmla="*/ 133 h 275"/>
                  <a:gd name="T32" fmla="*/ 50 w 150"/>
                  <a:gd name="T33" fmla="*/ 159 h 275"/>
                  <a:gd name="T34" fmla="*/ 51 w 150"/>
                  <a:gd name="T35" fmla="*/ 275 h 275"/>
                  <a:gd name="T36" fmla="*/ 70 w 150"/>
                  <a:gd name="T37" fmla="*/ 275 h 275"/>
                  <a:gd name="T38" fmla="*/ 146 w 150"/>
                  <a:gd name="T39" fmla="*/ 249 h 275"/>
                  <a:gd name="T40" fmla="*/ 146 w 150"/>
                  <a:gd name="T41" fmla="*/ 13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275">
                    <a:moveTo>
                      <a:pt x="146" y="130"/>
                    </a:moveTo>
                    <a:cubicBezTo>
                      <a:pt x="145" y="123"/>
                      <a:pt x="116" y="110"/>
                      <a:pt x="98" y="105"/>
                    </a:cubicBezTo>
                    <a:cubicBezTo>
                      <a:pt x="98" y="88"/>
                      <a:pt x="98" y="88"/>
                      <a:pt x="98" y="88"/>
                    </a:cubicBezTo>
                    <a:cubicBezTo>
                      <a:pt x="101" y="84"/>
                      <a:pt x="103" y="80"/>
                      <a:pt x="105" y="75"/>
                    </a:cubicBezTo>
                    <a:cubicBezTo>
                      <a:pt x="108" y="74"/>
                      <a:pt x="111" y="71"/>
                      <a:pt x="111" y="67"/>
                    </a:cubicBezTo>
                    <a:cubicBezTo>
                      <a:pt x="113" y="54"/>
                      <a:pt x="113" y="54"/>
                      <a:pt x="113" y="54"/>
                    </a:cubicBezTo>
                    <a:cubicBezTo>
                      <a:pt x="113" y="51"/>
                      <a:pt x="112" y="47"/>
                      <a:pt x="109" y="46"/>
                    </a:cubicBezTo>
                    <a:cubicBezTo>
                      <a:pt x="108" y="17"/>
                      <a:pt x="99" y="0"/>
                      <a:pt x="70" y="0"/>
                    </a:cubicBezTo>
                    <a:cubicBezTo>
                      <a:pt x="42" y="0"/>
                      <a:pt x="32" y="17"/>
                      <a:pt x="32" y="46"/>
                    </a:cubicBezTo>
                    <a:cubicBezTo>
                      <a:pt x="29" y="47"/>
                      <a:pt x="28" y="51"/>
                      <a:pt x="28" y="54"/>
                    </a:cubicBezTo>
                    <a:cubicBezTo>
                      <a:pt x="30" y="67"/>
                      <a:pt x="30" y="67"/>
                      <a:pt x="30" y="67"/>
                    </a:cubicBezTo>
                    <a:cubicBezTo>
                      <a:pt x="30" y="71"/>
                      <a:pt x="33" y="74"/>
                      <a:pt x="36" y="75"/>
                    </a:cubicBezTo>
                    <a:cubicBezTo>
                      <a:pt x="38" y="80"/>
                      <a:pt x="40" y="84"/>
                      <a:pt x="43" y="88"/>
                    </a:cubicBezTo>
                    <a:cubicBezTo>
                      <a:pt x="43" y="105"/>
                      <a:pt x="43" y="105"/>
                      <a:pt x="43" y="105"/>
                    </a:cubicBezTo>
                    <a:cubicBezTo>
                      <a:pt x="29" y="109"/>
                      <a:pt x="9" y="117"/>
                      <a:pt x="0" y="124"/>
                    </a:cubicBezTo>
                    <a:cubicBezTo>
                      <a:pt x="7" y="126"/>
                      <a:pt x="15" y="129"/>
                      <a:pt x="22" y="133"/>
                    </a:cubicBezTo>
                    <a:cubicBezTo>
                      <a:pt x="40" y="142"/>
                      <a:pt x="48" y="149"/>
                      <a:pt x="50" y="159"/>
                    </a:cubicBezTo>
                    <a:cubicBezTo>
                      <a:pt x="52" y="174"/>
                      <a:pt x="54" y="228"/>
                      <a:pt x="51" y="275"/>
                    </a:cubicBezTo>
                    <a:cubicBezTo>
                      <a:pt x="57" y="275"/>
                      <a:pt x="64" y="275"/>
                      <a:pt x="70" y="275"/>
                    </a:cubicBezTo>
                    <a:cubicBezTo>
                      <a:pt x="110" y="275"/>
                      <a:pt x="144" y="270"/>
                      <a:pt x="146" y="249"/>
                    </a:cubicBezTo>
                    <a:cubicBezTo>
                      <a:pt x="150" y="203"/>
                      <a:pt x="148" y="144"/>
                      <a:pt x="146" y="13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58"/>
              <p:cNvSpPr>
                <a:spLocks/>
              </p:cNvSpPr>
              <p:nvPr/>
            </p:nvSpPr>
            <p:spPr bwMode="auto">
              <a:xfrm>
                <a:off x="7777893" y="2923582"/>
                <a:ext cx="494558" cy="904988"/>
              </a:xfrm>
              <a:custGeom>
                <a:avLst/>
                <a:gdLst>
                  <a:gd name="T0" fmla="*/ 101 w 150"/>
                  <a:gd name="T1" fmla="*/ 159 h 275"/>
                  <a:gd name="T2" fmla="*/ 129 w 150"/>
                  <a:gd name="T3" fmla="*/ 133 h 275"/>
                  <a:gd name="T4" fmla="*/ 150 w 150"/>
                  <a:gd name="T5" fmla="*/ 124 h 275"/>
                  <a:gd name="T6" fmla="*/ 108 w 150"/>
                  <a:gd name="T7" fmla="*/ 105 h 275"/>
                  <a:gd name="T8" fmla="*/ 108 w 150"/>
                  <a:gd name="T9" fmla="*/ 88 h 275"/>
                  <a:gd name="T10" fmla="*/ 114 w 150"/>
                  <a:gd name="T11" fmla="*/ 75 h 275"/>
                  <a:gd name="T12" fmla="*/ 121 w 150"/>
                  <a:gd name="T13" fmla="*/ 67 h 275"/>
                  <a:gd name="T14" fmla="*/ 122 w 150"/>
                  <a:gd name="T15" fmla="*/ 54 h 275"/>
                  <a:gd name="T16" fmla="*/ 119 w 150"/>
                  <a:gd name="T17" fmla="*/ 46 h 275"/>
                  <a:gd name="T18" fmla="*/ 80 w 150"/>
                  <a:gd name="T19" fmla="*/ 0 h 275"/>
                  <a:gd name="T20" fmla="*/ 41 w 150"/>
                  <a:gd name="T21" fmla="*/ 46 h 275"/>
                  <a:gd name="T22" fmla="*/ 38 w 150"/>
                  <a:gd name="T23" fmla="*/ 54 h 275"/>
                  <a:gd name="T24" fmla="*/ 39 w 150"/>
                  <a:gd name="T25" fmla="*/ 67 h 275"/>
                  <a:gd name="T26" fmla="*/ 46 w 150"/>
                  <a:gd name="T27" fmla="*/ 75 h 275"/>
                  <a:gd name="T28" fmla="*/ 52 w 150"/>
                  <a:gd name="T29" fmla="*/ 88 h 275"/>
                  <a:gd name="T30" fmla="*/ 52 w 150"/>
                  <a:gd name="T31" fmla="*/ 105 h 275"/>
                  <a:gd name="T32" fmla="*/ 4 w 150"/>
                  <a:gd name="T33" fmla="*/ 130 h 275"/>
                  <a:gd name="T34" fmla="*/ 4 w 150"/>
                  <a:gd name="T35" fmla="*/ 249 h 275"/>
                  <a:gd name="T36" fmla="*/ 80 w 150"/>
                  <a:gd name="T37" fmla="*/ 275 h 275"/>
                  <a:gd name="T38" fmla="*/ 99 w 150"/>
                  <a:gd name="T39" fmla="*/ 275 h 275"/>
                  <a:gd name="T40" fmla="*/ 101 w 150"/>
                  <a:gd name="T41" fmla="*/ 15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275">
                    <a:moveTo>
                      <a:pt x="101" y="159"/>
                    </a:moveTo>
                    <a:cubicBezTo>
                      <a:pt x="102" y="149"/>
                      <a:pt x="110" y="142"/>
                      <a:pt x="129" y="133"/>
                    </a:cubicBezTo>
                    <a:cubicBezTo>
                      <a:pt x="135" y="129"/>
                      <a:pt x="143" y="126"/>
                      <a:pt x="150" y="124"/>
                    </a:cubicBezTo>
                    <a:cubicBezTo>
                      <a:pt x="141" y="117"/>
                      <a:pt x="122" y="109"/>
                      <a:pt x="108" y="105"/>
                    </a:cubicBezTo>
                    <a:cubicBezTo>
                      <a:pt x="108" y="88"/>
                      <a:pt x="108" y="88"/>
                      <a:pt x="108" y="88"/>
                    </a:cubicBezTo>
                    <a:cubicBezTo>
                      <a:pt x="110" y="84"/>
                      <a:pt x="113" y="80"/>
                      <a:pt x="114" y="75"/>
                    </a:cubicBezTo>
                    <a:cubicBezTo>
                      <a:pt x="118" y="74"/>
                      <a:pt x="120" y="71"/>
                      <a:pt x="121" y="67"/>
                    </a:cubicBezTo>
                    <a:cubicBezTo>
                      <a:pt x="122" y="54"/>
                      <a:pt x="122" y="54"/>
                      <a:pt x="122" y="54"/>
                    </a:cubicBezTo>
                    <a:cubicBezTo>
                      <a:pt x="123" y="51"/>
                      <a:pt x="121" y="47"/>
                      <a:pt x="119" y="46"/>
                    </a:cubicBezTo>
                    <a:cubicBezTo>
                      <a:pt x="118" y="17"/>
                      <a:pt x="109" y="0"/>
                      <a:pt x="80" y="0"/>
                    </a:cubicBezTo>
                    <a:cubicBezTo>
                      <a:pt x="51" y="0"/>
                      <a:pt x="42" y="17"/>
                      <a:pt x="41" y="46"/>
                    </a:cubicBezTo>
                    <a:cubicBezTo>
                      <a:pt x="39" y="47"/>
                      <a:pt x="37" y="51"/>
                      <a:pt x="38" y="54"/>
                    </a:cubicBezTo>
                    <a:cubicBezTo>
                      <a:pt x="39" y="67"/>
                      <a:pt x="39" y="67"/>
                      <a:pt x="39" y="67"/>
                    </a:cubicBezTo>
                    <a:cubicBezTo>
                      <a:pt x="40" y="71"/>
                      <a:pt x="42" y="74"/>
                      <a:pt x="46" y="75"/>
                    </a:cubicBezTo>
                    <a:cubicBezTo>
                      <a:pt x="47" y="80"/>
                      <a:pt x="50" y="84"/>
                      <a:pt x="52" y="88"/>
                    </a:cubicBezTo>
                    <a:cubicBezTo>
                      <a:pt x="52" y="105"/>
                      <a:pt x="52" y="105"/>
                      <a:pt x="52" y="105"/>
                    </a:cubicBezTo>
                    <a:cubicBezTo>
                      <a:pt x="34" y="110"/>
                      <a:pt x="5" y="123"/>
                      <a:pt x="4" y="130"/>
                    </a:cubicBezTo>
                    <a:cubicBezTo>
                      <a:pt x="2" y="144"/>
                      <a:pt x="0" y="203"/>
                      <a:pt x="4" y="249"/>
                    </a:cubicBezTo>
                    <a:cubicBezTo>
                      <a:pt x="6" y="270"/>
                      <a:pt x="40" y="275"/>
                      <a:pt x="80" y="275"/>
                    </a:cubicBezTo>
                    <a:cubicBezTo>
                      <a:pt x="87" y="275"/>
                      <a:pt x="93" y="275"/>
                      <a:pt x="99" y="275"/>
                    </a:cubicBezTo>
                    <a:cubicBezTo>
                      <a:pt x="97" y="228"/>
                      <a:pt x="98" y="174"/>
                      <a:pt x="101" y="15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59"/>
              <p:cNvSpPr>
                <a:spLocks/>
              </p:cNvSpPr>
              <p:nvPr/>
            </p:nvSpPr>
            <p:spPr bwMode="auto">
              <a:xfrm>
                <a:off x="8280099" y="2989863"/>
                <a:ext cx="305911" cy="384939"/>
              </a:xfrm>
              <a:custGeom>
                <a:avLst/>
                <a:gdLst>
                  <a:gd name="T0" fmla="*/ 76 w 93"/>
                  <a:gd name="T1" fmla="*/ 110 h 117"/>
                  <a:gd name="T2" fmla="*/ 76 w 93"/>
                  <a:gd name="T3" fmla="*/ 96 h 117"/>
                  <a:gd name="T4" fmla="*/ 84 w 93"/>
                  <a:gd name="T5" fmla="*/ 81 h 117"/>
                  <a:gd name="T6" fmla="*/ 91 w 93"/>
                  <a:gd name="T7" fmla="*/ 73 h 117"/>
                  <a:gd name="T8" fmla="*/ 92 w 93"/>
                  <a:gd name="T9" fmla="*/ 59 h 117"/>
                  <a:gd name="T10" fmla="*/ 88 w 93"/>
                  <a:gd name="T11" fmla="*/ 50 h 117"/>
                  <a:gd name="T12" fmla="*/ 46 w 93"/>
                  <a:gd name="T13" fmla="*/ 0 h 117"/>
                  <a:gd name="T14" fmla="*/ 4 w 93"/>
                  <a:gd name="T15" fmla="*/ 50 h 117"/>
                  <a:gd name="T16" fmla="*/ 0 w 93"/>
                  <a:gd name="T17" fmla="*/ 59 h 117"/>
                  <a:gd name="T18" fmla="*/ 2 w 93"/>
                  <a:gd name="T19" fmla="*/ 73 h 117"/>
                  <a:gd name="T20" fmla="*/ 9 w 93"/>
                  <a:gd name="T21" fmla="*/ 81 h 117"/>
                  <a:gd name="T22" fmla="*/ 16 w 93"/>
                  <a:gd name="T23" fmla="*/ 96 h 117"/>
                  <a:gd name="T24" fmla="*/ 16 w 93"/>
                  <a:gd name="T25" fmla="*/ 110 h 117"/>
                  <a:gd name="T26" fmla="*/ 46 w 93"/>
                  <a:gd name="T27" fmla="*/ 117 h 117"/>
                  <a:gd name="T28" fmla="*/ 76 w 93"/>
                  <a:gd name="T29" fmla="*/ 1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17">
                    <a:moveTo>
                      <a:pt x="76" y="110"/>
                    </a:moveTo>
                    <a:cubicBezTo>
                      <a:pt x="76" y="96"/>
                      <a:pt x="76" y="96"/>
                      <a:pt x="76" y="96"/>
                    </a:cubicBezTo>
                    <a:cubicBezTo>
                      <a:pt x="79" y="92"/>
                      <a:pt x="82" y="87"/>
                      <a:pt x="84" y="81"/>
                    </a:cubicBezTo>
                    <a:cubicBezTo>
                      <a:pt x="87" y="80"/>
                      <a:pt x="90" y="77"/>
                      <a:pt x="91" y="73"/>
                    </a:cubicBezTo>
                    <a:cubicBezTo>
                      <a:pt x="92" y="59"/>
                      <a:pt x="92" y="59"/>
                      <a:pt x="92" y="59"/>
                    </a:cubicBezTo>
                    <a:cubicBezTo>
                      <a:pt x="93" y="55"/>
                      <a:pt x="91" y="52"/>
                      <a:pt x="88" y="50"/>
                    </a:cubicBezTo>
                    <a:cubicBezTo>
                      <a:pt x="88" y="18"/>
                      <a:pt x="77" y="0"/>
                      <a:pt x="46" y="0"/>
                    </a:cubicBezTo>
                    <a:cubicBezTo>
                      <a:pt x="15" y="0"/>
                      <a:pt x="5" y="18"/>
                      <a:pt x="4" y="50"/>
                    </a:cubicBezTo>
                    <a:cubicBezTo>
                      <a:pt x="1" y="52"/>
                      <a:pt x="0" y="55"/>
                      <a:pt x="0" y="59"/>
                    </a:cubicBezTo>
                    <a:cubicBezTo>
                      <a:pt x="2" y="73"/>
                      <a:pt x="2" y="73"/>
                      <a:pt x="2" y="73"/>
                    </a:cubicBezTo>
                    <a:cubicBezTo>
                      <a:pt x="2" y="77"/>
                      <a:pt x="5" y="80"/>
                      <a:pt x="9" y="81"/>
                    </a:cubicBezTo>
                    <a:cubicBezTo>
                      <a:pt x="11" y="87"/>
                      <a:pt x="13" y="92"/>
                      <a:pt x="16" y="96"/>
                    </a:cubicBezTo>
                    <a:cubicBezTo>
                      <a:pt x="16" y="110"/>
                      <a:pt x="16" y="110"/>
                      <a:pt x="16" y="110"/>
                    </a:cubicBezTo>
                    <a:cubicBezTo>
                      <a:pt x="27" y="115"/>
                      <a:pt x="37" y="117"/>
                      <a:pt x="46" y="117"/>
                    </a:cubicBezTo>
                    <a:cubicBezTo>
                      <a:pt x="55" y="117"/>
                      <a:pt x="65" y="115"/>
                      <a:pt x="76" y="11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60"/>
              <p:cNvSpPr>
                <a:spLocks/>
              </p:cNvSpPr>
              <p:nvPr/>
            </p:nvSpPr>
            <p:spPr bwMode="auto">
              <a:xfrm>
                <a:off x="8147537" y="3369703"/>
                <a:ext cx="571035" cy="606726"/>
              </a:xfrm>
              <a:custGeom>
                <a:avLst/>
                <a:gdLst>
                  <a:gd name="T0" fmla="*/ 170 w 174"/>
                  <a:gd name="T1" fmla="*/ 25 h 184"/>
                  <a:gd name="T2" fmla="*/ 123 w 174"/>
                  <a:gd name="T3" fmla="*/ 0 h 184"/>
                  <a:gd name="T4" fmla="*/ 117 w 174"/>
                  <a:gd name="T5" fmla="*/ 17 h 184"/>
                  <a:gd name="T6" fmla="*/ 127 w 174"/>
                  <a:gd name="T7" fmla="*/ 92 h 184"/>
                  <a:gd name="T8" fmla="*/ 105 w 174"/>
                  <a:gd name="T9" fmla="*/ 118 h 184"/>
                  <a:gd name="T10" fmla="*/ 93 w 174"/>
                  <a:gd name="T11" fmla="*/ 38 h 184"/>
                  <a:gd name="T12" fmla="*/ 101 w 174"/>
                  <a:gd name="T13" fmla="*/ 34 h 184"/>
                  <a:gd name="T14" fmla="*/ 95 w 174"/>
                  <a:gd name="T15" fmla="*/ 14 h 184"/>
                  <a:gd name="T16" fmla="*/ 79 w 174"/>
                  <a:gd name="T17" fmla="*/ 14 h 184"/>
                  <a:gd name="T18" fmla="*/ 73 w 174"/>
                  <a:gd name="T19" fmla="*/ 34 h 184"/>
                  <a:gd name="T20" fmla="*/ 81 w 174"/>
                  <a:gd name="T21" fmla="*/ 38 h 184"/>
                  <a:gd name="T22" fmla="*/ 69 w 174"/>
                  <a:gd name="T23" fmla="*/ 118 h 184"/>
                  <a:gd name="T24" fmla="*/ 48 w 174"/>
                  <a:gd name="T25" fmla="*/ 92 h 184"/>
                  <a:gd name="T26" fmla="*/ 58 w 174"/>
                  <a:gd name="T27" fmla="*/ 17 h 184"/>
                  <a:gd name="T28" fmla="*/ 52 w 174"/>
                  <a:gd name="T29" fmla="*/ 0 h 184"/>
                  <a:gd name="T30" fmla="*/ 5 w 174"/>
                  <a:gd name="T31" fmla="*/ 25 h 184"/>
                  <a:gd name="T32" fmla="*/ 5 w 174"/>
                  <a:gd name="T33" fmla="*/ 156 h 184"/>
                  <a:gd name="T34" fmla="*/ 87 w 174"/>
                  <a:gd name="T35" fmla="*/ 184 h 184"/>
                  <a:gd name="T36" fmla="*/ 170 w 174"/>
                  <a:gd name="T37" fmla="*/ 156 h 184"/>
                  <a:gd name="T38" fmla="*/ 170 w 174"/>
                  <a:gd name="T39" fmla="*/ 2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184">
                    <a:moveTo>
                      <a:pt x="170" y="25"/>
                    </a:moveTo>
                    <a:cubicBezTo>
                      <a:pt x="169" y="18"/>
                      <a:pt x="143" y="6"/>
                      <a:pt x="123" y="0"/>
                    </a:cubicBezTo>
                    <a:cubicBezTo>
                      <a:pt x="122" y="5"/>
                      <a:pt x="120" y="11"/>
                      <a:pt x="117" y="17"/>
                    </a:cubicBezTo>
                    <a:cubicBezTo>
                      <a:pt x="127" y="92"/>
                      <a:pt x="127" y="92"/>
                      <a:pt x="127" y="92"/>
                    </a:cubicBezTo>
                    <a:cubicBezTo>
                      <a:pt x="105" y="118"/>
                      <a:pt x="105" y="118"/>
                      <a:pt x="105" y="118"/>
                    </a:cubicBezTo>
                    <a:cubicBezTo>
                      <a:pt x="93" y="38"/>
                      <a:pt x="93" y="38"/>
                      <a:pt x="93" y="38"/>
                    </a:cubicBezTo>
                    <a:cubicBezTo>
                      <a:pt x="101" y="34"/>
                      <a:pt x="101" y="34"/>
                      <a:pt x="101" y="34"/>
                    </a:cubicBezTo>
                    <a:cubicBezTo>
                      <a:pt x="95" y="14"/>
                      <a:pt x="95" y="14"/>
                      <a:pt x="95" y="14"/>
                    </a:cubicBezTo>
                    <a:cubicBezTo>
                      <a:pt x="79" y="14"/>
                      <a:pt x="79" y="14"/>
                      <a:pt x="79" y="14"/>
                    </a:cubicBezTo>
                    <a:cubicBezTo>
                      <a:pt x="73" y="34"/>
                      <a:pt x="73" y="34"/>
                      <a:pt x="73" y="34"/>
                    </a:cubicBezTo>
                    <a:cubicBezTo>
                      <a:pt x="81" y="38"/>
                      <a:pt x="81" y="38"/>
                      <a:pt x="81" y="38"/>
                    </a:cubicBezTo>
                    <a:cubicBezTo>
                      <a:pt x="69" y="118"/>
                      <a:pt x="69" y="118"/>
                      <a:pt x="69" y="118"/>
                    </a:cubicBezTo>
                    <a:cubicBezTo>
                      <a:pt x="48" y="92"/>
                      <a:pt x="48" y="92"/>
                      <a:pt x="48" y="92"/>
                    </a:cubicBezTo>
                    <a:cubicBezTo>
                      <a:pt x="58" y="17"/>
                      <a:pt x="58" y="17"/>
                      <a:pt x="58" y="17"/>
                    </a:cubicBezTo>
                    <a:cubicBezTo>
                      <a:pt x="55" y="11"/>
                      <a:pt x="53" y="6"/>
                      <a:pt x="52" y="0"/>
                    </a:cubicBezTo>
                    <a:cubicBezTo>
                      <a:pt x="32" y="6"/>
                      <a:pt x="6" y="18"/>
                      <a:pt x="5" y="25"/>
                    </a:cubicBezTo>
                    <a:cubicBezTo>
                      <a:pt x="2" y="41"/>
                      <a:pt x="0" y="106"/>
                      <a:pt x="5" y="156"/>
                    </a:cubicBezTo>
                    <a:cubicBezTo>
                      <a:pt x="6" y="178"/>
                      <a:pt x="44" y="184"/>
                      <a:pt x="87" y="184"/>
                    </a:cubicBezTo>
                    <a:cubicBezTo>
                      <a:pt x="131" y="184"/>
                      <a:pt x="168" y="178"/>
                      <a:pt x="170" y="156"/>
                    </a:cubicBezTo>
                    <a:cubicBezTo>
                      <a:pt x="174" y="106"/>
                      <a:pt x="172" y="41"/>
                      <a:pt x="170" y="25"/>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grpSp>
      </p:grpSp>
      <p:grpSp>
        <p:nvGrpSpPr>
          <p:cNvPr id="66" name="Group 65"/>
          <p:cNvGrpSpPr/>
          <p:nvPr/>
        </p:nvGrpSpPr>
        <p:grpSpPr>
          <a:xfrm>
            <a:off x="6253842" y="5033455"/>
            <a:ext cx="3611880" cy="1664208"/>
            <a:chOff x="6253842" y="5033455"/>
            <a:chExt cx="3611880" cy="1664208"/>
          </a:xfrm>
        </p:grpSpPr>
        <p:sp>
          <p:nvSpPr>
            <p:cNvPr id="42" name="Rectangle 41"/>
            <p:cNvSpPr/>
            <p:nvPr/>
          </p:nvSpPr>
          <p:spPr bwMode="auto">
            <a:xfrm>
              <a:off x="6253842" y="5033455"/>
              <a:ext cx="3611880" cy="166420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46304" rIns="182880" bIns="146304"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nSpc>
                  <a:spcPct val="90000"/>
                </a:lnSpc>
              </a:pPr>
              <a:r>
                <a:rPr lang="en-US" sz="2400" dirty="0">
                  <a:gradFill>
                    <a:gsLst>
                      <a:gs pos="26549">
                        <a:schemeClr val="tx1"/>
                      </a:gs>
                      <a:gs pos="59000">
                        <a:schemeClr val="tx1"/>
                      </a:gs>
                    </a:gsLst>
                    <a:lin ang="5400000" scaled="1"/>
                  </a:gradFill>
                </a:rPr>
                <a:t>Multiple </a:t>
              </a:r>
              <a:r>
                <a:rPr lang="en-US" sz="2400" dirty="0" smtClean="0">
                  <a:gradFill>
                    <a:gsLst>
                      <a:gs pos="26549">
                        <a:schemeClr val="tx1"/>
                      </a:gs>
                      <a:gs pos="59000">
                        <a:schemeClr val="tx1"/>
                      </a:gs>
                    </a:gsLst>
                    <a:lin ang="5400000" scaled="1"/>
                  </a:gradFill>
                </a:rPr>
                <a:t/>
              </a:r>
              <a:br>
                <a:rPr lang="en-US" sz="2400" dirty="0" smtClean="0">
                  <a:gradFill>
                    <a:gsLst>
                      <a:gs pos="26549">
                        <a:schemeClr val="tx1"/>
                      </a:gs>
                      <a:gs pos="59000">
                        <a:schemeClr val="tx1"/>
                      </a:gs>
                    </a:gsLst>
                    <a:lin ang="5400000" scaled="1"/>
                  </a:gradFill>
                </a:rPr>
              </a:br>
              <a:r>
                <a:rPr lang="en-US" sz="2400" dirty="0" smtClean="0">
                  <a:gradFill>
                    <a:gsLst>
                      <a:gs pos="26549">
                        <a:schemeClr val="tx1"/>
                      </a:gs>
                      <a:gs pos="59000">
                        <a:schemeClr val="tx1"/>
                      </a:gs>
                    </a:gsLst>
                    <a:lin ang="5400000" scaled="1"/>
                  </a:gradFill>
                </a:rPr>
                <a:t>sources</a:t>
              </a:r>
              <a:endParaRPr lang="en-US" sz="2400" dirty="0">
                <a:gradFill>
                  <a:gsLst>
                    <a:gs pos="26549">
                      <a:schemeClr val="tx1"/>
                    </a:gs>
                    <a:gs pos="59000">
                      <a:schemeClr val="tx1"/>
                    </a:gs>
                  </a:gsLst>
                  <a:lin ang="5400000" scaled="1"/>
                </a:gradFill>
              </a:endParaRPr>
            </a:p>
          </p:txBody>
        </p:sp>
        <p:grpSp>
          <p:nvGrpSpPr>
            <p:cNvPr id="8" name="Group 4"/>
            <p:cNvGrpSpPr>
              <a:grpSpLocks noChangeAspect="1"/>
            </p:cNvGrpSpPr>
            <p:nvPr/>
          </p:nvGrpSpPr>
          <p:grpSpPr bwMode="auto">
            <a:xfrm>
              <a:off x="8681630" y="5378578"/>
              <a:ext cx="986734" cy="973963"/>
              <a:chOff x="2021" y="335"/>
              <a:chExt cx="3786" cy="3737"/>
            </a:xfrm>
          </p:grpSpPr>
          <p:sp>
            <p:nvSpPr>
              <p:cNvPr id="11" name="Freeform 6"/>
              <p:cNvSpPr>
                <a:spLocks/>
              </p:cNvSpPr>
              <p:nvPr/>
            </p:nvSpPr>
            <p:spPr bwMode="auto">
              <a:xfrm>
                <a:off x="3495" y="1041"/>
                <a:ext cx="806" cy="552"/>
              </a:xfrm>
              <a:custGeom>
                <a:avLst/>
                <a:gdLst>
                  <a:gd name="T0" fmla="*/ 535 w 806"/>
                  <a:gd name="T1" fmla="*/ 40 h 552"/>
                  <a:gd name="T2" fmla="*/ 536 w 806"/>
                  <a:gd name="T3" fmla="*/ 98 h 552"/>
                  <a:gd name="T4" fmla="*/ 536 w 806"/>
                  <a:gd name="T5" fmla="*/ 130 h 552"/>
                  <a:gd name="T6" fmla="*/ 536 w 806"/>
                  <a:gd name="T7" fmla="*/ 145 h 552"/>
                  <a:gd name="T8" fmla="*/ 536 w 806"/>
                  <a:gd name="T9" fmla="*/ 148 h 552"/>
                  <a:gd name="T10" fmla="*/ 590 w 806"/>
                  <a:gd name="T11" fmla="*/ 147 h 552"/>
                  <a:gd name="T12" fmla="*/ 675 w 806"/>
                  <a:gd name="T13" fmla="*/ 146 h 552"/>
                  <a:gd name="T14" fmla="*/ 735 w 806"/>
                  <a:gd name="T15" fmla="*/ 146 h 552"/>
                  <a:gd name="T16" fmla="*/ 772 w 806"/>
                  <a:gd name="T17" fmla="*/ 145 h 552"/>
                  <a:gd name="T18" fmla="*/ 793 w 806"/>
                  <a:gd name="T19" fmla="*/ 145 h 552"/>
                  <a:gd name="T20" fmla="*/ 803 w 806"/>
                  <a:gd name="T21" fmla="*/ 145 h 552"/>
                  <a:gd name="T22" fmla="*/ 806 w 806"/>
                  <a:gd name="T23" fmla="*/ 145 h 552"/>
                  <a:gd name="T24" fmla="*/ 756 w 806"/>
                  <a:gd name="T25" fmla="*/ 196 h 552"/>
                  <a:gd name="T26" fmla="*/ 669 w 806"/>
                  <a:gd name="T27" fmla="*/ 284 h 552"/>
                  <a:gd name="T28" fmla="*/ 598 w 806"/>
                  <a:gd name="T29" fmla="*/ 357 h 552"/>
                  <a:gd name="T30" fmla="*/ 542 w 806"/>
                  <a:gd name="T31" fmla="*/ 415 h 552"/>
                  <a:gd name="T32" fmla="*/ 497 w 806"/>
                  <a:gd name="T33" fmla="*/ 460 h 552"/>
                  <a:gd name="T34" fmla="*/ 463 w 806"/>
                  <a:gd name="T35" fmla="*/ 493 h 552"/>
                  <a:gd name="T36" fmla="*/ 439 w 806"/>
                  <a:gd name="T37" fmla="*/ 519 h 552"/>
                  <a:gd name="T38" fmla="*/ 423 w 806"/>
                  <a:gd name="T39" fmla="*/ 535 h 552"/>
                  <a:gd name="T40" fmla="*/ 414 w 806"/>
                  <a:gd name="T41" fmla="*/ 544 h 552"/>
                  <a:gd name="T42" fmla="*/ 409 w 806"/>
                  <a:gd name="T43" fmla="*/ 550 h 552"/>
                  <a:gd name="T44" fmla="*/ 407 w 806"/>
                  <a:gd name="T45" fmla="*/ 551 h 552"/>
                  <a:gd name="T46" fmla="*/ 407 w 806"/>
                  <a:gd name="T47" fmla="*/ 552 h 552"/>
                  <a:gd name="T48" fmla="*/ 309 w 806"/>
                  <a:gd name="T49" fmla="*/ 457 h 552"/>
                  <a:gd name="T50" fmla="*/ 229 w 806"/>
                  <a:gd name="T51" fmla="*/ 378 h 552"/>
                  <a:gd name="T52" fmla="*/ 165 w 806"/>
                  <a:gd name="T53" fmla="*/ 315 h 552"/>
                  <a:gd name="T54" fmla="*/ 113 w 806"/>
                  <a:gd name="T55" fmla="*/ 266 h 552"/>
                  <a:gd name="T56" fmla="*/ 74 w 806"/>
                  <a:gd name="T57" fmla="*/ 227 h 552"/>
                  <a:gd name="T58" fmla="*/ 45 w 806"/>
                  <a:gd name="T59" fmla="*/ 199 h 552"/>
                  <a:gd name="T60" fmla="*/ 24 w 806"/>
                  <a:gd name="T61" fmla="*/ 179 h 552"/>
                  <a:gd name="T62" fmla="*/ 12 w 806"/>
                  <a:gd name="T63" fmla="*/ 167 h 552"/>
                  <a:gd name="T64" fmla="*/ 5 w 806"/>
                  <a:gd name="T65" fmla="*/ 160 h 552"/>
                  <a:gd name="T66" fmla="*/ 1 w 806"/>
                  <a:gd name="T67" fmla="*/ 156 h 552"/>
                  <a:gd name="T68" fmla="*/ 0 w 806"/>
                  <a:gd name="T69" fmla="*/ 155 h 552"/>
                  <a:gd name="T70" fmla="*/ 54 w 806"/>
                  <a:gd name="T71" fmla="*/ 154 h 552"/>
                  <a:gd name="T72" fmla="*/ 140 w 806"/>
                  <a:gd name="T73" fmla="*/ 154 h 552"/>
                  <a:gd name="T74" fmla="*/ 200 w 806"/>
                  <a:gd name="T75" fmla="*/ 153 h 552"/>
                  <a:gd name="T76" fmla="*/ 238 w 806"/>
                  <a:gd name="T77" fmla="*/ 152 h 552"/>
                  <a:gd name="T78" fmla="*/ 260 w 806"/>
                  <a:gd name="T79" fmla="*/ 152 h 552"/>
                  <a:gd name="T80" fmla="*/ 269 w 806"/>
                  <a:gd name="T81" fmla="*/ 152 h 552"/>
                  <a:gd name="T82" fmla="*/ 273 w 806"/>
                  <a:gd name="T83" fmla="*/ 152 h 552"/>
                  <a:gd name="T84" fmla="*/ 271 w 806"/>
                  <a:gd name="T85" fmla="*/ 112 h 552"/>
                  <a:gd name="T86" fmla="*/ 271 w 806"/>
                  <a:gd name="T87" fmla="*/ 54 h 552"/>
                  <a:gd name="T88" fmla="*/ 270 w 806"/>
                  <a:gd name="T89" fmla="*/ 22 h 552"/>
                  <a:gd name="T90" fmla="*/ 270 w 806"/>
                  <a:gd name="T91" fmla="*/ 7 h 552"/>
                  <a:gd name="T92" fmla="*/ 270 w 806"/>
                  <a:gd name="T93" fmla="*/ 4 h 552"/>
                  <a:gd name="T94" fmla="*/ 535 w 806"/>
                  <a:gd name="T9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6" h="552">
                    <a:moveTo>
                      <a:pt x="535" y="0"/>
                    </a:moveTo>
                    <a:lnTo>
                      <a:pt x="535" y="40"/>
                    </a:lnTo>
                    <a:lnTo>
                      <a:pt x="536" y="73"/>
                    </a:lnTo>
                    <a:lnTo>
                      <a:pt x="536" y="98"/>
                    </a:lnTo>
                    <a:lnTo>
                      <a:pt x="536" y="116"/>
                    </a:lnTo>
                    <a:lnTo>
                      <a:pt x="536" y="130"/>
                    </a:lnTo>
                    <a:lnTo>
                      <a:pt x="536" y="139"/>
                    </a:lnTo>
                    <a:lnTo>
                      <a:pt x="536" y="145"/>
                    </a:lnTo>
                    <a:lnTo>
                      <a:pt x="536" y="147"/>
                    </a:lnTo>
                    <a:lnTo>
                      <a:pt x="536" y="148"/>
                    </a:lnTo>
                    <a:lnTo>
                      <a:pt x="536" y="148"/>
                    </a:lnTo>
                    <a:lnTo>
                      <a:pt x="590" y="147"/>
                    </a:lnTo>
                    <a:lnTo>
                      <a:pt x="636" y="147"/>
                    </a:lnTo>
                    <a:lnTo>
                      <a:pt x="675" y="146"/>
                    </a:lnTo>
                    <a:lnTo>
                      <a:pt x="707" y="146"/>
                    </a:lnTo>
                    <a:lnTo>
                      <a:pt x="735" y="146"/>
                    </a:lnTo>
                    <a:lnTo>
                      <a:pt x="755" y="146"/>
                    </a:lnTo>
                    <a:lnTo>
                      <a:pt x="772" y="145"/>
                    </a:lnTo>
                    <a:lnTo>
                      <a:pt x="784" y="145"/>
                    </a:lnTo>
                    <a:lnTo>
                      <a:pt x="793" y="145"/>
                    </a:lnTo>
                    <a:lnTo>
                      <a:pt x="799" y="145"/>
                    </a:lnTo>
                    <a:lnTo>
                      <a:pt x="803" y="145"/>
                    </a:lnTo>
                    <a:lnTo>
                      <a:pt x="805" y="145"/>
                    </a:lnTo>
                    <a:lnTo>
                      <a:pt x="806" y="145"/>
                    </a:lnTo>
                    <a:lnTo>
                      <a:pt x="806" y="145"/>
                    </a:lnTo>
                    <a:lnTo>
                      <a:pt x="756" y="196"/>
                    </a:lnTo>
                    <a:lnTo>
                      <a:pt x="710" y="242"/>
                    </a:lnTo>
                    <a:lnTo>
                      <a:pt x="669" y="284"/>
                    </a:lnTo>
                    <a:lnTo>
                      <a:pt x="631" y="322"/>
                    </a:lnTo>
                    <a:lnTo>
                      <a:pt x="598" y="357"/>
                    </a:lnTo>
                    <a:lnTo>
                      <a:pt x="568" y="388"/>
                    </a:lnTo>
                    <a:lnTo>
                      <a:pt x="542" y="415"/>
                    </a:lnTo>
                    <a:lnTo>
                      <a:pt x="517" y="439"/>
                    </a:lnTo>
                    <a:lnTo>
                      <a:pt x="497" y="460"/>
                    </a:lnTo>
                    <a:lnTo>
                      <a:pt x="478" y="478"/>
                    </a:lnTo>
                    <a:lnTo>
                      <a:pt x="463" y="493"/>
                    </a:lnTo>
                    <a:lnTo>
                      <a:pt x="451" y="507"/>
                    </a:lnTo>
                    <a:lnTo>
                      <a:pt x="439" y="519"/>
                    </a:lnTo>
                    <a:lnTo>
                      <a:pt x="431" y="527"/>
                    </a:lnTo>
                    <a:lnTo>
                      <a:pt x="423" y="535"/>
                    </a:lnTo>
                    <a:lnTo>
                      <a:pt x="419" y="541"/>
                    </a:lnTo>
                    <a:lnTo>
                      <a:pt x="414" y="544"/>
                    </a:lnTo>
                    <a:lnTo>
                      <a:pt x="411" y="547"/>
                    </a:lnTo>
                    <a:lnTo>
                      <a:pt x="409" y="550"/>
                    </a:lnTo>
                    <a:lnTo>
                      <a:pt x="408" y="551"/>
                    </a:lnTo>
                    <a:lnTo>
                      <a:pt x="407" y="551"/>
                    </a:lnTo>
                    <a:lnTo>
                      <a:pt x="407" y="552"/>
                    </a:lnTo>
                    <a:lnTo>
                      <a:pt x="407" y="552"/>
                    </a:lnTo>
                    <a:lnTo>
                      <a:pt x="357" y="503"/>
                    </a:lnTo>
                    <a:lnTo>
                      <a:pt x="309" y="457"/>
                    </a:lnTo>
                    <a:lnTo>
                      <a:pt x="268" y="416"/>
                    </a:lnTo>
                    <a:lnTo>
                      <a:pt x="229" y="378"/>
                    </a:lnTo>
                    <a:lnTo>
                      <a:pt x="196" y="345"/>
                    </a:lnTo>
                    <a:lnTo>
                      <a:pt x="165" y="315"/>
                    </a:lnTo>
                    <a:lnTo>
                      <a:pt x="137" y="289"/>
                    </a:lnTo>
                    <a:lnTo>
                      <a:pt x="113" y="266"/>
                    </a:lnTo>
                    <a:lnTo>
                      <a:pt x="92" y="245"/>
                    </a:lnTo>
                    <a:lnTo>
                      <a:pt x="74" y="227"/>
                    </a:lnTo>
                    <a:lnTo>
                      <a:pt x="58" y="212"/>
                    </a:lnTo>
                    <a:lnTo>
                      <a:pt x="45" y="199"/>
                    </a:lnTo>
                    <a:lnTo>
                      <a:pt x="34" y="188"/>
                    </a:lnTo>
                    <a:lnTo>
                      <a:pt x="24" y="179"/>
                    </a:lnTo>
                    <a:lnTo>
                      <a:pt x="18" y="173"/>
                    </a:lnTo>
                    <a:lnTo>
                      <a:pt x="12" y="167"/>
                    </a:lnTo>
                    <a:lnTo>
                      <a:pt x="7" y="162"/>
                    </a:lnTo>
                    <a:lnTo>
                      <a:pt x="5" y="160"/>
                    </a:lnTo>
                    <a:lnTo>
                      <a:pt x="3" y="158"/>
                    </a:lnTo>
                    <a:lnTo>
                      <a:pt x="1" y="156"/>
                    </a:lnTo>
                    <a:lnTo>
                      <a:pt x="0" y="155"/>
                    </a:lnTo>
                    <a:lnTo>
                      <a:pt x="0" y="155"/>
                    </a:lnTo>
                    <a:lnTo>
                      <a:pt x="0" y="155"/>
                    </a:lnTo>
                    <a:lnTo>
                      <a:pt x="54" y="154"/>
                    </a:lnTo>
                    <a:lnTo>
                      <a:pt x="101" y="154"/>
                    </a:lnTo>
                    <a:lnTo>
                      <a:pt x="140" y="154"/>
                    </a:lnTo>
                    <a:lnTo>
                      <a:pt x="173" y="153"/>
                    </a:lnTo>
                    <a:lnTo>
                      <a:pt x="200" y="153"/>
                    </a:lnTo>
                    <a:lnTo>
                      <a:pt x="222" y="153"/>
                    </a:lnTo>
                    <a:lnTo>
                      <a:pt x="238" y="152"/>
                    </a:lnTo>
                    <a:lnTo>
                      <a:pt x="251" y="152"/>
                    </a:lnTo>
                    <a:lnTo>
                      <a:pt x="260" y="152"/>
                    </a:lnTo>
                    <a:lnTo>
                      <a:pt x="266" y="152"/>
                    </a:lnTo>
                    <a:lnTo>
                      <a:pt x="269" y="152"/>
                    </a:lnTo>
                    <a:lnTo>
                      <a:pt x="271" y="152"/>
                    </a:lnTo>
                    <a:lnTo>
                      <a:pt x="273" y="152"/>
                    </a:lnTo>
                    <a:lnTo>
                      <a:pt x="273" y="152"/>
                    </a:lnTo>
                    <a:lnTo>
                      <a:pt x="271" y="112"/>
                    </a:lnTo>
                    <a:lnTo>
                      <a:pt x="271" y="79"/>
                    </a:lnTo>
                    <a:lnTo>
                      <a:pt x="271" y="54"/>
                    </a:lnTo>
                    <a:lnTo>
                      <a:pt x="270" y="36"/>
                    </a:lnTo>
                    <a:lnTo>
                      <a:pt x="270" y="22"/>
                    </a:lnTo>
                    <a:lnTo>
                      <a:pt x="270" y="13"/>
                    </a:lnTo>
                    <a:lnTo>
                      <a:pt x="270" y="7"/>
                    </a:lnTo>
                    <a:lnTo>
                      <a:pt x="270" y="5"/>
                    </a:lnTo>
                    <a:lnTo>
                      <a:pt x="270" y="4"/>
                    </a:lnTo>
                    <a:lnTo>
                      <a:pt x="270" y="4"/>
                    </a:lnTo>
                    <a:lnTo>
                      <a:pt x="53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p:nvSpPr>
            <p:spPr bwMode="auto">
              <a:xfrm>
                <a:off x="5016" y="1876"/>
                <a:ext cx="791" cy="778"/>
              </a:xfrm>
              <a:custGeom>
                <a:avLst/>
                <a:gdLst>
                  <a:gd name="T0" fmla="*/ 341 w 791"/>
                  <a:gd name="T1" fmla="*/ 366 h 778"/>
                  <a:gd name="T2" fmla="*/ 382 w 791"/>
                  <a:gd name="T3" fmla="*/ 460 h 778"/>
                  <a:gd name="T4" fmla="*/ 475 w 791"/>
                  <a:gd name="T5" fmla="*/ 418 h 778"/>
                  <a:gd name="T6" fmla="*/ 434 w 791"/>
                  <a:gd name="T7" fmla="*/ 324 h 778"/>
                  <a:gd name="T8" fmla="*/ 440 w 791"/>
                  <a:gd name="T9" fmla="*/ 11 h 778"/>
                  <a:gd name="T10" fmla="*/ 450 w 791"/>
                  <a:gd name="T11" fmla="*/ 49 h 778"/>
                  <a:gd name="T12" fmla="*/ 501 w 791"/>
                  <a:gd name="T13" fmla="*/ 130 h 778"/>
                  <a:gd name="T14" fmla="*/ 522 w 791"/>
                  <a:gd name="T15" fmla="*/ 110 h 778"/>
                  <a:gd name="T16" fmla="*/ 601 w 791"/>
                  <a:gd name="T17" fmla="*/ 52 h 778"/>
                  <a:gd name="T18" fmla="*/ 618 w 791"/>
                  <a:gd name="T19" fmla="*/ 63 h 778"/>
                  <a:gd name="T20" fmla="*/ 674 w 791"/>
                  <a:gd name="T21" fmla="*/ 114 h 778"/>
                  <a:gd name="T22" fmla="*/ 667 w 791"/>
                  <a:gd name="T23" fmla="*/ 134 h 778"/>
                  <a:gd name="T24" fmla="*/ 636 w 791"/>
                  <a:gd name="T25" fmla="*/ 238 h 778"/>
                  <a:gd name="T26" fmla="*/ 775 w 791"/>
                  <a:gd name="T27" fmla="*/ 264 h 778"/>
                  <a:gd name="T28" fmla="*/ 786 w 791"/>
                  <a:gd name="T29" fmla="*/ 313 h 778"/>
                  <a:gd name="T30" fmla="*/ 782 w 791"/>
                  <a:gd name="T31" fmla="*/ 359 h 778"/>
                  <a:gd name="T32" fmla="*/ 730 w 791"/>
                  <a:gd name="T33" fmla="*/ 383 h 778"/>
                  <a:gd name="T34" fmla="*/ 681 w 791"/>
                  <a:gd name="T35" fmla="*/ 424 h 778"/>
                  <a:gd name="T36" fmla="*/ 679 w 791"/>
                  <a:gd name="T37" fmla="*/ 438 h 778"/>
                  <a:gd name="T38" fmla="*/ 712 w 791"/>
                  <a:gd name="T39" fmla="*/ 466 h 778"/>
                  <a:gd name="T40" fmla="*/ 769 w 791"/>
                  <a:gd name="T41" fmla="*/ 535 h 778"/>
                  <a:gd name="T42" fmla="*/ 757 w 791"/>
                  <a:gd name="T43" fmla="*/ 562 h 778"/>
                  <a:gd name="T44" fmla="*/ 714 w 791"/>
                  <a:gd name="T45" fmla="*/ 608 h 778"/>
                  <a:gd name="T46" fmla="*/ 677 w 791"/>
                  <a:gd name="T47" fmla="*/ 600 h 778"/>
                  <a:gd name="T48" fmla="*/ 586 w 791"/>
                  <a:gd name="T49" fmla="*/ 604 h 778"/>
                  <a:gd name="T50" fmla="*/ 596 w 791"/>
                  <a:gd name="T51" fmla="*/ 661 h 778"/>
                  <a:gd name="T52" fmla="*/ 596 w 791"/>
                  <a:gd name="T53" fmla="*/ 735 h 778"/>
                  <a:gd name="T54" fmla="*/ 564 w 791"/>
                  <a:gd name="T55" fmla="*/ 750 h 778"/>
                  <a:gd name="T56" fmla="*/ 505 w 791"/>
                  <a:gd name="T57" fmla="*/ 760 h 778"/>
                  <a:gd name="T58" fmla="*/ 489 w 791"/>
                  <a:gd name="T59" fmla="*/ 736 h 778"/>
                  <a:gd name="T60" fmla="*/ 406 w 791"/>
                  <a:gd name="T61" fmla="*/ 671 h 778"/>
                  <a:gd name="T62" fmla="*/ 395 w 791"/>
                  <a:gd name="T63" fmla="*/ 693 h 778"/>
                  <a:gd name="T64" fmla="*/ 339 w 791"/>
                  <a:gd name="T65" fmla="*/ 778 h 778"/>
                  <a:gd name="T66" fmla="*/ 313 w 791"/>
                  <a:gd name="T67" fmla="*/ 774 h 778"/>
                  <a:gd name="T68" fmla="*/ 248 w 791"/>
                  <a:gd name="T69" fmla="*/ 738 h 778"/>
                  <a:gd name="T70" fmla="*/ 249 w 791"/>
                  <a:gd name="T71" fmla="*/ 705 h 778"/>
                  <a:gd name="T72" fmla="*/ 228 w 791"/>
                  <a:gd name="T73" fmla="*/ 608 h 778"/>
                  <a:gd name="T74" fmla="*/ 206 w 791"/>
                  <a:gd name="T75" fmla="*/ 616 h 778"/>
                  <a:gd name="T76" fmla="*/ 109 w 791"/>
                  <a:gd name="T77" fmla="*/ 645 h 778"/>
                  <a:gd name="T78" fmla="*/ 95 w 791"/>
                  <a:gd name="T79" fmla="*/ 628 h 778"/>
                  <a:gd name="T80" fmla="*/ 59 w 791"/>
                  <a:gd name="T81" fmla="*/ 562 h 778"/>
                  <a:gd name="T82" fmla="*/ 71 w 791"/>
                  <a:gd name="T83" fmla="*/ 546 h 778"/>
                  <a:gd name="T84" fmla="*/ 143 w 791"/>
                  <a:gd name="T85" fmla="*/ 474 h 778"/>
                  <a:gd name="T86" fmla="*/ 128 w 791"/>
                  <a:gd name="T87" fmla="*/ 444 h 778"/>
                  <a:gd name="T88" fmla="*/ 43 w 791"/>
                  <a:gd name="T89" fmla="*/ 415 h 778"/>
                  <a:gd name="T90" fmla="*/ 0 w 791"/>
                  <a:gd name="T91" fmla="*/ 385 h 778"/>
                  <a:gd name="T92" fmla="*/ 5 w 791"/>
                  <a:gd name="T93" fmla="*/ 333 h 778"/>
                  <a:gd name="T94" fmla="*/ 20 w 791"/>
                  <a:gd name="T95" fmla="*/ 293 h 778"/>
                  <a:gd name="T96" fmla="*/ 41 w 791"/>
                  <a:gd name="T97" fmla="*/ 291 h 778"/>
                  <a:gd name="T98" fmla="*/ 158 w 791"/>
                  <a:gd name="T99" fmla="*/ 267 h 778"/>
                  <a:gd name="T100" fmla="*/ 162 w 791"/>
                  <a:gd name="T101" fmla="*/ 245 h 778"/>
                  <a:gd name="T102" fmla="*/ 108 w 791"/>
                  <a:gd name="T103" fmla="*/ 160 h 778"/>
                  <a:gd name="T104" fmla="*/ 114 w 791"/>
                  <a:gd name="T105" fmla="*/ 133 h 778"/>
                  <a:gd name="T106" fmla="*/ 165 w 791"/>
                  <a:gd name="T107" fmla="*/ 83 h 778"/>
                  <a:gd name="T108" fmla="*/ 191 w 791"/>
                  <a:gd name="T109" fmla="*/ 82 h 778"/>
                  <a:gd name="T110" fmla="*/ 240 w 791"/>
                  <a:gd name="T111" fmla="*/ 115 h 778"/>
                  <a:gd name="T112" fmla="*/ 311 w 791"/>
                  <a:gd name="T113" fmla="*/ 129 h 778"/>
                  <a:gd name="T114" fmla="*/ 322 w 791"/>
                  <a:gd name="T115" fmla="*/ 54 h 778"/>
                  <a:gd name="T116" fmla="*/ 351 w 791"/>
                  <a:gd name="T117" fmla="*/ 3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 h="778">
                    <a:moveTo>
                      <a:pt x="414" y="320"/>
                    </a:moveTo>
                    <a:lnTo>
                      <a:pt x="396" y="321"/>
                    </a:lnTo>
                    <a:lnTo>
                      <a:pt x="379" y="325"/>
                    </a:lnTo>
                    <a:lnTo>
                      <a:pt x="363" y="336"/>
                    </a:lnTo>
                    <a:lnTo>
                      <a:pt x="350" y="349"/>
                    </a:lnTo>
                    <a:lnTo>
                      <a:pt x="341" y="366"/>
                    </a:lnTo>
                    <a:lnTo>
                      <a:pt x="335" y="385"/>
                    </a:lnTo>
                    <a:lnTo>
                      <a:pt x="336" y="405"/>
                    </a:lnTo>
                    <a:lnTo>
                      <a:pt x="342" y="422"/>
                    </a:lnTo>
                    <a:lnTo>
                      <a:pt x="351" y="438"/>
                    </a:lnTo>
                    <a:lnTo>
                      <a:pt x="365" y="451"/>
                    </a:lnTo>
                    <a:lnTo>
                      <a:pt x="382" y="460"/>
                    </a:lnTo>
                    <a:lnTo>
                      <a:pt x="401" y="466"/>
                    </a:lnTo>
                    <a:lnTo>
                      <a:pt x="420" y="464"/>
                    </a:lnTo>
                    <a:lnTo>
                      <a:pt x="437" y="459"/>
                    </a:lnTo>
                    <a:lnTo>
                      <a:pt x="453" y="448"/>
                    </a:lnTo>
                    <a:lnTo>
                      <a:pt x="466" y="436"/>
                    </a:lnTo>
                    <a:lnTo>
                      <a:pt x="475" y="418"/>
                    </a:lnTo>
                    <a:lnTo>
                      <a:pt x="481" y="399"/>
                    </a:lnTo>
                    <a:lnTo>
                      <a:pt x="480" y="380"/>
                    </a:lnTo>
                    <a:lnTo>
                      <a:pt x="474" y="362"/>
                    </a:lnTo>
                    <a:lnTo>
                      <a:pt x="464" y="347"/>
                    </a:lnTo>
                    <a:lnTo>
                      <a:pt x="451" y="334"/>
                    </a:lnTo>
                    <a:lnTo>
                      <a:pt x="434" y="324"/>
                    </a:lnTo>
                    <a:lnTo>
                      <a:pt x="414" y="320"/>
                    </a:lnTo>
                    <a:close/>
                    <a:moveTo>
                      <a:pt x="418" y="0"/>
                    </a:moveTo>
                    <a:lnTo>
                      <a:pt x="427" y="1"/>
                    </a:lnTo>
                    <a:lnTo>
                      <a:pt x="435" y="4"/>
                    </a:lnTo>
                    <a:lnTo>
                      <a:pt x="440" y="11"/>
                    </a:lnTo>
                    <a:lnTo>
                      <a:pt x="440" y="11"/>
                    </a:lnTo>
                    <a:lnTo>
                      <a:pt x="440" y="13"/>
                    </a:lnTo>
                    <a:lnTo>
                      <a:pt x="441" y="14"/>
                    </a:lnTo>
                    <a:lnTo>
                      <a:pt x="442" y="18"/>
                    </a:lnTo>
                    <a:lnTo>
                      <a:pt x="443" y="25"/>
                    </a:lnTo>
                    <a:lnTo>
                      <a:pt x="447" y="36"/>
                    </a:lnTo>
                    <a:lnTo>
                      <a:pt x="450" y="49"/>
                    </a:lnTo>
                    <a:lnTo>
                      <a:pt x="455" y="68"/>
                    </a:lnTo>
                    <a:lnTo>
                      <a:pt x="461" y="92"/>
                    </a:lnTo>
                    <a:lnTo>
                      <a:pt x="470" y="122"/>
                    </a:lnTo>
                    <a:lnTo>
                      <a:pt x="484" y="125"/>
                    </a:lnTo>
                    <a:lnTo>
                      <a:pt x="501" y="130"/>
                    </a:lnTo>
                    <a:lnTo>
                      <a:pt x="501" y="130"/>
                    </a:lnTo>
                    <a:lnTo>
                      <a:pt x="501" y="129"/>
                    </a:lnTo>
                    <a:lnTo>
                      <a:pt x="502" y="128"/>
                    </a:lnTo>
                    <a:lnTo>
                      <a:pt x="504" y="126"/>
                    </a:lnTo>
                    <a:lnTo>
                      <a:pt x="507" y="123"/>
                    </a:lnTo>
                    <a:lnTo>
                      <a:pt x="514" y="117"/>
                    </a:lnTo>
                    <a:lnTo>
                      <a:pt x="522" y="110"/>
                    </a:lnTo>
                    <a:lnTo>
                      <a:pt x="533" y="101"/>
                    </a:lnTo>
                    <a:lnTo>
                      <a:pt x="546" y="88"/>
                    </a:lnTo>
                    <a:lnTo>
                      <a:pt x="564" y="73"/>
                    </a:lnTo>
                    <a:lnTo>
                      <a:pt x="586" y="55"/>
                    </a:lnTo>
                    <a:lnTo>
                      <a:pt x="592" y="52"/>
                    </a:lnTo>
                    <a:lnTo>
                      <a:pt x="601" y="52"/>
                    </a:lnTo>
                    <a:lnTo>
                      <a:pt x="607" y="55"/>
                    </a:lnTo>
                    <a:lnTo>
                      <a:pt x="607" y="55"/>
                    </a:lnTo>
                    <a:lnTo>
                      <a:pt x="607" y="56"/>
                    </a:lnTo>
                    <a:lnTo>
                      <a:pt x="610" y="57"/>
                    </a:lnTo>
                    <a:lnTo>
                      <a:pt x="612" y="60"/>
                    </a:lnTo>
                    <a:lnTo>
                      <a:pt x="618" y="63"/>
                    </a:lnTo>
                    <a:lnTo>
                      <a:pt x="625" y="69"/>
                    </a:lnTo>
                    <a:lnTo>
                      <a:pt x="636" y="76"/>
                    </a:lnTo>
                    <a:lnTo>
                      <a:pt x="650" y="86"/>
                    </a:lnTo>
                    <a:lnTo>
                      <a:pt x="667" y="99"/>
                    </a:lnTo>
                    <a:lnTo>
                      <a:pt x="672" y="105"/>
                    </a:lnTo>
                    <a:lnTo>
                      <a:pt x="674" y="114"/>
                    </a:lnTo>
                    <a:lnTo>
                      <a:pt x="673" y="122"/>
                    </a:lnTo>
                    <a:lnTo>
                      <a:pt x="673" y="122"/>
                    </a:lnTo>
                    <a:lnTo>
                      <a:pt x="673" y="122"/>
                    </a:lnTo>
                    <a:lnTo>
                      <a:pt x="672" y="124"/>
                    </a:lnTo>
                    <a:lnTo>
                      <a:pt x="671" y="128"/>
                    </a:lnTo>
                    <a:lnTo>
                      <a:pt x="667" y="134"/>
                    </a:lnTo>
                    <a:lnTo>
                      <a:pt x="663" y="144"/>
                    </a:lnTo>
                    <a:lnTo>
                      <a:pt x="657" y="157"/>
                    </a:lnTo>
                    <a:lnTo>
                      <a:pt x="649" y="175"/>
                    </a:lnTo>
                    <a:lnTo>
                      <a:pt x="640" y="198"/>
                    </a:lnTo>
                    <a:lnTo>
                      <a:pt x="626" y="226"/>
                    </a:lnTo>
                    <a:lnTo>
                      <a:pt x="636" y="238"/>
                    </a:lnTo>
                    <a:lnTo>
                      <a:pt x="645" y="251"/>
                    </a:lnTo>
                    <a:lnTo>
                      <a:pt x="756" y="251"/>
                    </a:lnTo>
                    <a:lnTo>
                      <a:pt x="765" y="252"/>
                    </a:lnTo>
                    <a:lnTo>
                      <a:pt x="772" y="256"/>
                    </a:lnTo>
                    <a:lnTo>
                      <a:pt x="775" y="264"/>
                    </a:lnTo>
                    <a:lnTo>
                      <a:pt x="775" y="264"/>
                    </a:lnTo>
                    <a:lnTo>
                      <a:pt x="775" y="265"/>
                    </a:lnTo>
                    <a:lnTo>
                      <a:pt x="775" y="268"/>
                    </a:lnTo>
                    <a:lnTo>
                      <a:pt x="776" y="274"/>
                    </a:lnTo>
                    <a:lnTo>
                      <a:pt x="779" y="282"/>
                    </a:lnTo>
                    <a:lnTo>
                      <a:pt x="782" y="294"/>
                    </a:lnTo>
                    <a:lnTo>
                      <a:pt x="786" y="313"/>
                    </a:lnTo>
                    <a:lnTo>
                      <a:pt x="791" y="336"/>
                    </a:lnTo>
                    <a:lnTo>
                      <a:pt x="791" y="345"/>
                    </a:lnTo>
                    <a:lnTo>
                      <a:pt x="788" y="353"/>
                    </a:lnTo>
                    <a:lnTo>
                      <a:pt x="783" y="357"/>
                    </a:lnTo>
                    <a:lnTo>
                      <a:pt x="783" y="357"/>
                    </a:lnTo>
                    <a:lnTo>
                      <a:pt x="782" y="359"/>
                    </a:lnTo>
                    <a:lnTo>
                      <a:pt x="780" y="360"/>
                    </a:lnTo>
                    <a:lnTo>
                      <a:pt x="776" y="361"/>
                    </a:lnTo>
                    <a:lnTo>
                      <a:pt x="771" y="364"/>
                    </a:lnTo>
                    <a:lnTo>
                      <a:pt x="761" y="369"/>
                    </a:lnTo>
                    <a:lnTo>
                      <a:pt x="748" y="375"/>
                    </a:lnTo>
                    <a:lnTo>
                      <a:pt x="730" y="383"/>
                    </a:lnTo>
                    <a:lnTo>
                      <a:pt x="709" y="394"/>
                    </a:lnTo>
                    <a:lnTo>
                      <a:pt x="681" y="407"/>
                    </a:lnTo>
                    <a:lnTo>
                      <a:pt x="682" y="412"/>
                    </a:lnTo>
                    <a:lnTo>
                      <a:pt x="682" y="416"/>
                    </a:lnTo>
                    <a:lnTo>
                      <a:pt x="682" y="420"/>
                    </a:lnTo>
                    <a:lnTo>
                      <a:pt x="681" y="424"/>
                    </a:lnTo>
                    <a:lnTo>
                      <a:pt x="681" y="428"/>
                    </a:lnTo>
                    <a:lnTo>
                      <a:pt x="680" y="432"/>
                    </a:lnTo>
                    <a:lnTo>
                      <a:pt x="679" y="436"/>
                    </a:lnTo>
                    <a:lnTo>
                      <a:pt x="679" y="438"/>
                    </a:lnTo>
                    <a:lnTo>
                      <a:pt x="679" y="438"/>
                    </a:lnTo>
                    <a:lnTo>
                      <a:pt x="679" y="438"/>
                    </a:lnTo>
                    <a:lnTo>
                      <a:pt x="680" y="439"/>
                    </a:lnTo>
                    <a:lnTo>
                      <a:pt x="683" y="441"/>
                    </a:lnTo>
                    <a:lnTo>
                      <a:pt x="687" y="445"/>
                    </a:lnTo>
                    <a:lnTo>
                      <a:pt x="692" y="449"/>
                    </a:lnTo>
                    <a:lnTo>
                      <a:pt x="702" y="456"/>
                    </a:lnTo>
                    <a:lnTo>
                      <a:pt x="712" y="466"/>
                    </a:lnTo>
                    <a:lnTo>
                      <a:pt x="727" y="477"/>
                    </a:lnTo>
                    <a:lnTo>
                      <a:pt x="744" y="492"/>
                    </a:lnTo>
                    <a:lnTo>
                      <a:pt x="766" y="509"/>
                    </a:lnTo>
                    <a:lnTo>
                      <a:pt x="771" y="516"/>
                    </a:lnTo>
                    <a:lnTo>
                      <a:pt x="771" y="525"/>
                    </a:lnTo>
                    <a:lnTo>
                      <a:pt x="769" y="535"/>
                    </a:lnTo>
                    <a:lnTo>
                      <a:pt x="769" y="535"/>
                    </a:lnTo>
                    <a:lnTo>
                      <a:pt x="768" y="535"/>
                    </a:lnTo>
                    <a:lnTo>
                      <a:pt x="767" y="538"/>
                    </a:lnTo>
                    <a:lnTo>
                      <a:pt x="766" y="543"/>
                    </a:lnTo>
                    <a:lnTo>
                      <a:pt x="761" y="551"/>
                    </a:lnTo>
                    <a:lnTo>
                      <a:pt x="757" y="562"/>
                    </a:lnTo>
                    <a:lnTo>
                      <a:pt x="749" y="578"/>
                    </a:lnTo>
                    <a:lnTo>
                      <a:pt x="740" y="600"/>
                    </a:lnTo>
                    <a:lnTo>
                      <a:pt x="733" y="607"/>
                    </a:lnTo>
                    <a:lnTo>
                      <a:pt x="725" y="609"/>
                    </a:lnTo>
                    <a:lnTo>
                      <a:pt x="714" y="608"/>
                    </a:lnTo>
                    <a:lnTo>
                      <a:pt x="714" y="608"/>
                    </a:lnTo>
                    <a:lnTo>
                      <a:pt x="713" y="608"/>
                    </a:lnTo>
                    <a:lnTo>
                      <a:pt x="712" y="608"/>
                    </a:lnTo>
                    <a:lnTo>
                      <a:pt x="707" y="607"/>
                    </a:lnTo>
                    <a:lnTo>
                      <a:pt x="700" y="605"/>
                    </a:lnTo>
                    <a:lnTo>
                      <a:pt x="691" y="602"/>
                    </a:lnTo>
                    <a:lnTo>
                      <a:pt x="677" y="600"/>
                    </a:lnTo>
                    <a:lnTo>
                      <a:pt x="659" y="595"/>
                    </a:lnTo>
                    <a:lnTo>
                      <a:pt x="636" y="590"/>
                    </a:lnTo>
                    <a:lnTo>
                      <a:pt x="607" y="584"/>
                    </a:lnTo>
                    <a:lnTo>
                      <a:pt x="597" y="593"/>
                    </a:lnTo>
                    <a:lnTo>
                      <a:pt x="586" y="602"/>
                    </a:lnTo>
                    <a:lnTo>
                      <a:pt x="586" y="604"/>
                    </a:lnTo>
                    <a:lnTo>
                      <a:pt x="586" y="606"/>
                    </a:lnTo>
                    <a:lnTo>
                      <a:pt x="587" y="610"/>
                    </a:lnTo>
                    <a:lnTo>
                      <a:pt x="588" y="617"/>
                    </a:lnTo>
                    <a:lnTo>
                      <a:pt x="590" y="628"/>
                    </a:lnTo>
                    <a:lnTo>
                      <a:pt x="592" y="641"/>
                    </a:lnTo>
                    <a:lnTo>
                      <a:pt x="596" y="661"/>
                    </a:lnTo>
                    <a:lnTo>
                      <a:pt x="602" y="685"/>
                    </a:lnTo>
                    <a:lnTo>
                      <a:pt x="607" y="715"/>
                    </a:lnTo>
                    <a:lnTo>
                      <a:pt x="606" y="723"/>
                    </a:lnTo>
                    <a:lnTo>
                      <a:pt x="602" y="730"/>
                    </a:lnTo>
                    <a:lnTo>
                      <a:pt x="596" y="735"/>
                    </a:lnTo>
                    <a:lnTo>
                      <a:pt x="596" y="735"/>
                    </a:lnTo>
                    <a:lnTo>
                      <a:pt x="596" y="735"/>
                    </a:lnTo>
                    <a:lnTo>
                      <a:pt x="594" y="736"/>
                    </a:lnTo>
                    <a:lnTo>
                      <a:pt x="590" y="737"/>
                    </a:lnTo>
                    <a:lnTo>
                      <a:pt x="584" y="740"/>
                    </a:lnTo>
                    <a:lnTo>
                      <a:pt x="576" y="744"/>
                    </a:lnTo>
                    <a:lnTo>
                      <a:pt x="564" y="750"/>
                    </a:lnTo>
                    <a:lnTo>
                      <a:pt x="548" y="756"/>
                    </a:lnTo>
                    <a:lnTo>
                      <a:pt x="527" y="764"/>
                    </a:lnTo>
                    <a:lnTo>
                      <a:pt x="519" y="767"/>
                    </a:lnTo>
                    <a:lnTo>
                      <a:pt x="512" y="764"/>
                    </a:lnTo>
                    <a:lnTo>
                      <a:pt x="505" y="760"/>
                    </a:lnTo>
                    <a:lnTo>
                      <a:pt x="505" y="760"/>
                    </a:lnTo>
                    <a:lnTo>
                      <a:pt x="505" y="759"/>
                    </a:lnTo>
                    <a:lnTo>
                      <a:pt x="504" y="758"/>
                    </a:lnTo>
                    <a:lnTo>
                      <a:pt x="503" y="755"/>
                    </a:lnTo>
                    <a:lnTo>
                      <a:pt x="499" y="751"/>
                    </a:lnTo>
                    <a:lnTo>
                      <a:pt x="495" y="745"/>
                    </a:lnTo>
                    <a:lnTo>
                      <a:pt x="489" y="736"/>
                    </a:lnTo>
                    <a:lnTo>
                      <a:pt x="480" y="724"/>
                    </a:lnTo>
                    <a:lnTo>
                      <a:pt x="470" y="709"/>
                    </a:lnTo>
                    <a:lnTo>
                      <a:pt x="456" y="691"/>
                    </a:lnTo>
                    <a:lnTo>
                      <a:pt x="440" y="669"/>
                    </a:lnTo>
                    <a:lnTo>
                      <a:pt x="424" y="670"/>
                    </a:lnTo>
                    <a:lnTo>
                      <a:pt x="406" y="671"/>
                    </a:lnTo>
                    <a:lnTo>
                      <a:pt x="406" y="671"/>
                    </a:lnTo>
                    <a:lnTo>
                      <a:pt x="406" y="673"/>
                    </a:lnTo>
                    <a:lnTo>
                      <a:pt x="405" y="674"/>
                    </a:lnTo>
                    <a:lnTo>
                      <a:pt x="403" y="678"/>
                    </a:lnTo>
                    <a:lnTo>
                      <a:pt x="401" y="684"/>
                    </a:lnTo>
                    <a:lnTo>
                      <a:pt x="395" y="693"/>
                    </a:lnTo>
                    <a:lnTo>
                      <a:pt x="389" y="706"/>
                    </a:lnTo>
                    <a:lnTo>
                      <a:pt x="380" y="722"/>
                    </a:lnTo>
                    <a:lnTo>
                      <a:pt x="368" y="744"/>
                    </a:lnTo>
                    <a:lnTo>
                      <a:pt x="355" y="770"/>
                    </a:lnTo>
                    <a:lnTo>
                      <a:pt x="348" y="776"/>
                    </a:lnTo>
                    <a:lnTo>
                      <a:pt x="339" y="778"/>
                    </a:lnTo>
                    <a:lnTo>
                      <a:pt x="329" y="778"/>
                    </a:lnTo>
                    <a:lnTo>
                      <a:pt x="329" y="778"/>
                    </a:lnTo>
                    <a:lnTo>
                      <a:pt x="328" y="778"/>
                    </a:lnTo>
                    <a:lnTo>
                      <a:pt x="326" y="777"/>
                    </a:lnTo>
                    <a:lnTo>
                      <a:pt x="321" y="776"/>
                    </a:lnTo>
                    <a:lnTo>
                      <a:pt x="313" y="774"/>
                    </a:lnTo>
                    <a:lnTo>
                      <a:pt x="301" y="769"/>
                    </a:lnTo>
                    <a:lnTo>
                      <a:pt x="283" y="764"/>
                    </a:lnTo>
                    <a:lnTo>
                      <a:pt x="260" y="756"/>
                    </a:lnTo>
                    <a:lnTo>
                      <a:pt x="253" y="753"/>
                    </a:lnTo>
                    <a:lnTo>
                      <a:pt x="248" y="746"/>
                    </a:lnTo>
                    <a:lnTo>
                      <a:pt x="248" y="738"/>
                    </a:lnTo>
                    <a:lnTo>
                      <a:pt x="248" y="737"/>
                    </a:lnTo>
                    <a:lnTo>
                      <a:pt x="248" y="737"/>
                    </a:lnTo>
                    <a:lnTo>
                      <a:pt x="248" y="733"/>
                    </a:lnTo>
                    <a:lnTo>
                      <a:pt x="248" y="728"/>
                    </a:lnTo>
                    <a:lnTo>
                      <a:pt x="248" y="719"/>
                    </a:lnTo>
                    <a:lnTo>
                      <a:pt x="249" y="705"/>
                    </a:lnTo>
                    <a:lnTo>
                      <a:pt x="250" y="686"/>
                    </a:lnTo>
                    <a:lnTo>
                      <a:pt x="251" y="660"/>
                    </a:lnTo>
                    <a:lnTo>
                      <a:pt x="252" y="628"/>
                    </a:lnTo>
                    <a:lnTo>
                      <a:pt x="245" y="620"/>
                    </a:lnTo>
                    <a:lnTo>
                      <a:pt x="236" y="614"/>
                    </a:lnTo>
                    <a:lnTo>
                      <a:pt x="228" y="608"/>
                    </a:lnTo>
                    <a:lnTo>
                      <a:pt x="228" y="608"/>
                    </a:lnTo>
                    <a:lnTo>
                      <a:pt x="227" y="608"/>
                    </a:lnTo>
                    <a:lnTo>
                      <a:pt x="225" y="609"/>
                    </a:lnTo>
                    <a:lnTo>
                      <a:pt x="221" y="610"/>
                    </a:lnTo>
                    <a:lnTo>
                      <a:pt x="216" y="613"/>
                    </a:lnTo>
                    <a:lnTo>
                      <a:pt x="206" y="616"/>
                    </a:lnTo>
                    <a:lnTo>
                      <a:pt x="193" y="622"/>
                    </a:lnTo>
                    <a:lnTo>
                      <a:pt x="175" y="628"/>
                    </a:lnTo>
                    <a:lnTo>
                      <a:pt x="154" y="637"/>
                    </a:lnTo>
                    <a:lnTo>
                      <a:pt x="126" y="647"/>
                    </a:lnTo>
                    <a:lnTo>
                      <a:pt x="118" y="647"/>
                    </a:lnTo>
                    <a:lnTo>
                      <a:pt x="109" y="645"/>
                    </a:lnTo>
                    <a:lnTo>
                      <a:pt x="102" y="638"/>
                    </a:lnTo>
                    <a:lnTo>
                      <a:pt x="102" y="638"/>
                    </a:lnTo>
                    <a:lnTo>
                      <a:pt x="101" y="638"/>
                    </a:lnTo>
                    <a:lnTo>
                      <a:pt x="100" y="636"/>
                    </a:lnTo>
                    <a:lnTo>
                      <a:pt x="98" y="633"/>
                    </a:lnTo>
                    <a:lnTo>
                      <a:pt x="95" y="628"/>
                    </a:lnTo>
                    <a:lnTo>
                      <a:pt x="89" y="621"/>
                    </a:lnTo>
                    <a:lnTo>
                      <a:pt x="82" y="610"/>
                    </a:lnTo>
                    <a:lnTo>
                      <a:pt x="73" y="595"/>
                    </a:lnTo>
                    <a:lnTo>
                      <a:pt x="60" y="578"/>
                    </a:lnTo>
                    <a:lnTo>
                      <a:pt x="57" y="571"/>
                    </a:lnTo>
                    <a:lnTo>
                      <a:pt x="59" y="562"/>
                    </a:lnTo>
                    <a:lnTo>
                      <a:pt x="63" y="553"/>
                    </a:lnTo>
                    <a:lnTo>
                      <a:pt x="63" y="553"/>
                    </a:lnTo>
                    <a:lnTo>
                      <a:pt x="64" y="553"/>
                    </a:lnTo>
                    <a:lnTo>
                      <a:pt x="65" y="552"/>
                    </a:lnTo>
                    <a:lnTo>
                      <a:pt x="67" y="549"/>
                    </a:lnTo>
                    <a:lnTo>
                      <a:pt x="71" y="546"/>
                    </a:lnTo>
                    <a:lnTo>
                      <a:pt x="77" y="540"/>
                    </a:lnTo>
                    <a:lnTo>
                      <a:pt x="83" y="532"/>
                    </a:lnTo>
                    <a:lnTo>
                      <a:pt x="94" y="523"/>
                    </a:lnTo>
                    <a:lnTo>
                      <a:pt x="106" y="509"/>
                    </a:lnTo>
                    <a:lnTo>
                      <a:pt x="122" y="493"/>
                    </a:lnTo>
                    <a:lnTo>
                      <a:pt x="143" y="474"/>
                    </a:lnTo>
                    <a:lnTo>
                      <a:pt x="137" y="461"/>
                    </a:lnTo>
                    <a:lnTo>
                      <a:pt x="134" y="446"/>
                    </a:lnTo>
                    <a:lnTo>
                      <a:pt x="134" y="446"/>
                    </a:lnTo>
                    <a:lnTo>
                      <a:pt x="134" y="446"/>
                    </a:lnTo>
                    <a:lnTo>
                      <a:pt x="132" y="445"/>
                    </a:lnTo>
                    <a:lnTo>
                      <a:pt x="128" y="444"/>
                    </a:lnTo>
                    <a:lnTo>
                      <a:pt x="124" y="443"/>
                    </a:lnTo>
                    <a:lnTo>
                      <a:pt x="114" y="439"/>
                    </a:lnTo>
                    <a:lnTo>
                      <a:pt x="103" y="436"/>
                    </a:lnTo>
                    <a:lnTo>
                      <a:pt x="88" y="430"/>
                    </a:lnTo>
                    <a:lnTo>
                      <a:pt x="68" y="423"/>
                    </a:lnTo>
                    <a:lnTo>
                      <a:pt x="43" y="415"/>
                    </a:lnTo>
                    <a:lnTo>
                      <a:pt x="13" y="405"/>
                    </a:lnTo>
                    <a:lnTo>
                      <a:pt x="8" y="401"/>
                    </a:lnTo>
                    <a:lnTo>
                      <a:pt x="3" y="397"/>
                    </a:lnTo>
                    <a:lnTo>
                      <a:pt x="0" y="391"/>
                    </a:lnTo>
                    <a:lnTo>
                      <a:pt x="0" y="385"/>
                    </a:lnTo>
                    <a:lnTo>
                      <a:pt x="0" y="385"/>
                    </a:lnTo>
                    <a:lnTo>
                      <a:pt x="0" y="384"/>
                    </a:lnTo>
                    <a:lnTo>
                      <a:pt x="1" y="382"/>
                    </a:lnTo>
                    <a:lnTo>
                      <a:pt x="1" y="376"/>
                    </a:lnTo>
                    <a:lnTo>
                      <a:pt x="2" y="367"/>
                    </a:lnTo>
                    <a:lnTo>
                      <a:pt x="3" y="353"/>
                    </a:lnTo>
                    <a:lnTo>
                      <a:pt x="5" y="333"/>
                    </a:lnTo>
                    <a:lnTo>
                      <a:pt x="8" y="308"/>
                    </a:lnTo>
                    <a:lnTo>
                      <a:pt x="9" y="305"/>
                    </a:lnTo>
                    <a:lnTo>
                      <a:pt x="11" y="301"/>
                    </a:lnTo>
                    <a:lnTo>
                      <a:pt x="13" y="298"/>
                    </a:lnTo>
                    <a:lnTo>
                      <a:pt x="17" y="295"/>
                    </a:lnTo>
                    <a:lnTo>
                      <a:pt x="20" y="293"/>
                    </a:lnTo>
                    <a:lnTo>
                      <a:pt x="25" y="292"/>
                    </a:lnTo>
                    <a:lnTo>
                      <a:pt x="25" y="292"/>
                    </a:lnTo>
                    <a:lnTo>
                      <a:pt x="26" y="292"/>
                    </a:lnTo>
                    <a:lnTo>
                      <a:pt x="28" y="292"/>
                    </a:lnTo>
                    <a:lnTo>
                      <a:pt x="33" y="291"/>
                    </a:lnTo>
                    <a:lnTo>
                      <a:pt x="41" y="291"/>
                    </a:lnTo>
                    <a:lnTo>
                      <a:pt x="52" y="290"/>
                    </a:lnTo>
                    <a:lnTo>
                      <a:pt x="68" y="288"/>
                    </a:lnTo>
                    <a:lnTo>
                      <a:pt x="90" y="286"/>
                    </a:lnTo>
                    <a:lnTo>
                      <a:pt x="119" y="284"/>
                    </a:lnTo>
                    <a:lnTo>
                      <a:pt x="154" y="280"/>
                    </a:lnTo>
                    <a:lnTo>
                      <a:pt x="158" y="267"/>
                    </a:lnTo>
                    <a:lnTo>
                      <a:pt x="167" y="253"/>
                    </a:lnTo>
                    <a:lnTo>
                      <a:pt x="167" y="253"/>
                    </a:lnTo>
                    <a:lnTo>
                      <a:pt x="167" y="253"/>
                    </a:lnTo>
                    <a:lnTo>
                      <a:pt x="166" y="252"/>
                    </a:lnTo>
                    <a:lnTo>
                      <a:pt x="165" y="249"/>
                    </a:lnTo>
                    <a:lnTo>
                      <a:pt x="162" y="245"/>
                    </a:lnTo>
                    <a:lnTo>
                      <a:pt x="158" y="238"/>
                    </a:lnTo>
                    <a:lnTo>
                      <a:pt x="152" y="229"/>
                    </a:lnTo>
                    <a:lnTo>
                      <a:pt x="144" y="217"/>
                    </a:lnTo>
                    <a:lnTo>
                      <a:pt x="134" y="202"/>
                    </a:lnTo>
                    <a:lnTo>
                      <a:pt x="122" y="183"/>
                    </a:lnTo>
                    <a:lnTo>
                      <a:pt x="108" y="160"/>
                    </a:lnTo>
                    <a:lnTo>
                      <a:pt x="105" y="149"/>
                    </a:lnTo>
                    <a:lnTo>
                      <a:pt x="106" y="141"/>
                    </a:lnTo>
                    <a:lnTo>
                      <a:pt x="112" y="136"/>
                    </a:lnTo>
                    <a:lnTo>
                      <a:pt x="112" y="136"/>
                    </a:lnTo>
                    <a:lnTo>
                      <a:pt x="113" y="134"/>
                    </a:lnTo>
                    <a:lnTo>
                      <a:pt x="114" y="133"/>
                    </a:lnTo>
                    <a:lnTo>
                      <a:pt x="117" y="131"/>
                    </a:lnTo>
                    <a:lnTo>
                      <a:pt x="121" y="126"/>
                    </a:lnTo>
                    <a:lnTo>
                      <a:pt x="128" y="119"/>
                    </a:lnTo>
                    <a:lnTo>
                      <a:pt x="137" y="110"/>
                    </a:lnTo>
                    <a:lnTo>
                      <a:pt x="149" y="99"/>
                    </a:lnTo>
                    <a:lnTo>
                      <a:pt x="165" y="83"/>
                    </a:lnTo>
                    <a:lnTo>
                      <a:pt x="172" y="78"/>
                    </a:lnTo>
                    <a:lnTo>
                      <a:pt x="181" y="77"/>
                    </a:lnTo>
                    <a:lnTo>
                      <a:pt x="189" y="80"/>
                    </a:lnTo>
                    <a:lnTo>
                      <a:pt x="189" y="80"/>
                    </a:lnTo>
                    <a:lnTo>
                      <a:pt x="190" y="80"/>
                    </a:lnTo>
                    <a:lnTo>
                      <a:pt x="191" y="82"/>
                    </a:lnTo>
                    <a:lnTo>
                      <a:pt x="194" y="83"/>
                    </a:lnTo>
                    <a:lnTo>
                      <a:pt x="198" y="86"/>
                    </a:lnTo>
                    <a:lnTo>
                      <a:pt x="204" y="91"/>
                    </a:lnTo>
                    <a:lnTo>
                      <a:pt x="213" y="96"/>
                    </a:lnTo>
                    <a:lnTo>
                      <a:pt x="225" y="105"/>
                    </a:lnTo>
                    <a:lnTo>
                      <a:pt x="240" y="115"/>
                    </a:lnTo>
                    <a:lnTo>
                      <a:pt x="258" y="128"/>
                    </a:lnTo>
                    <a:lnTo>
                      <a:pt x="280" y="144"/>
                    </a:lnTo>
                    <a:lnTo>
                      <a:pt x="296" y="137"/>
                    </a:lnTo>
                    <a:lnTo>
                      <a:pt x="311" y="130"/>
                    </a:lnTo>
                    <a:lnTo>
                      <a:pt x="311" y="130"/>
                    </a:lnTo>
                    <a:lnTo>
                      <a:pt x="311" y="129"/>
                    </a:lnTo>
                    <a:lnTo>
                      <a:pt x="311" y="125"/>
                    </a:lnTo>
                    <a:lnTo>
                      <a:pt x="312" y="121"/>
                    </a:lnTo>
                    <a:lnTo>
                      <a:pt x="313" y="111"/>
                    </a:lnTo>
                    <a:lnTo>
                      <a:pt x="316" y="98"/>
                    </a:lnTo>
                    <a:lnTo>
                      <a:pt x="318" y="79"/>
                    </a:lnTo>
                    <a:lnTo>
                      <a:pt x="322" y="54"/>
                    </a:lnTo>
                    <a:lnTo>
                      <a:pt x="327" y="22"/>
                    </a:lnTo>
                    <a:lnTo>
                      <a:pt x="335" y="9"/>
                    </a:lnTo>
                    <a:lnTo>
                      <a:pt x="347" y="3"/>
                    </a:lnTo>
                    <a:lnTo>
                      <a:pt x="347" y="3"/>
                    </a:lnTo>
                    <a:lnTo>
                      <a:pt x="348" y="3"/>
                    </a:lnTo>
                    <a:lnTo>
                      <a:pt x="351" y="3"/>
                    </a:lnTo>
                    <a:lnTo>
                      <a:pt x="359" y="2"/>
                    </a:lnTo>
                    <a:lnTo>
                      <a:pt x="372" y="2"/>
                    </a:lnTo>
                    <a:lnTo>
                      <a:pt x="391" y="1"/>
                    </a:lnTo>
                    <a:lnTo>
                      <a:pt x="41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986" y="1554"/>
                <a:ext cx="428" cy="410"/>
              </a:xfrm>
              <a:custGeom>
                <a:avLst/>
                <a:gdLst>
                  <a:gd name="T0" fmla="*/ 178 w 428"/>
                  <a:gd name="T1" fmla="*/ 159 h 410"/>
                  <a:gd name="T2" fmla="*/ 156 w 428"/>
                  <a:gd name="T3" fmla="*/ 216 h 410"/>
                  <a:gd name="T4" fmla="*/ 209 w 428"/>
                  <a:gd name="T5" fmla="*/ 264 h 410"/>
                  <a:gd name="T6" fmla="*/ 267 w 428"/>
                  <a:gd name="T7" fmla="*/ 230 h 410"/>
                  <a:gd name="T8" fmla="*/ 254 w 428"/>
                  <a:gd name="T9" fmla="*/ 161 h 410"/>
                  <a:gd name="T10" fmla="*/ 156 w 428"/>
                  <a:gd name="T11" fmla="*/ 0 h 410"/>
                  <a:gd name="T12" fmla="*/ 169 w 428"/>
                  <a:gd name="T13" fmla="*/ 6 h 410"/>
                  <a:gd name="T14" fmla="*/ 172 w 428"/>
                  <a:gd name="T15" fmla="*/ 11 h 410"/>
                  <a:gd name="T16" fmla="*/ 192 w 428"/>
                  <a:gd name="T17" fmla="*/ 40 h 410"/>
                  <a:gd name="T18" fmla="*/ 247 w 428"/>
                  <a:gd name="T19" fmla="*/ 56 h 410"/>
                  <a:gd name="T20" fmla="*/ 263 w 428"/>
                  <a:gd name="T21" fmla="*/ 59 h 410"/>
                  <a:gd name="T22" fmla="*/ 290 w 428"/>
                  <a:gd name="T23" fmla="*/ 36 h 410"/>
                  <a:gd name="T24" fmla="*/ 315 w 428"/>
                  <a:gd name="T25" fmla="*/ 18 h 410"/>
                  <a:gd name="T26" fmla="*/ 325 w 428"/>
                  <a:gd name="T27" fmla="*/ 19 h 410"/>
                  <a:gd name="T28" fmla="*/ 331 w 428"/>
                  <a:gd name="T29" fmla="*/ 23 h 410"/>
                  <a:gd name="T30" fmla="*/ 363 w 428"/>
                  <a:gd name="T31" fmla="*/ 53 h 410"/>
                  <a:gd name="T32" fmla="*/ 365 w 428"/>
                  <a:gd name="T33" fmla="*/ 69 h 410"/>
                  <a:gd name="T34" fmla="*/ 360 w 428"/>
                  <a:gd name="T35" fmla="*/ 78 h 410"/>
                  <a:gd name="T36" fmla="*/ 350 w 428"/>
                  <a:gd name="T37" fmla="*/ 136 h 410"/>
                  <a:gd name="T38" fmla="*/ 364 w 428"/>
                  <a:gd name="T39" fmla="*/ 174 h 410"/>
                  <a:gd name="T40" fmla="*/ 397 w 428"/>
                  <a:gd name="T41" fmla="*/ 184 h 410"/>
                  <a:gd name="T42" fmla="*/ 428 w 428"/>
                  <a:gd name="T43" fmla="*/ 209 h 410"/>
                  <a:gd name="T44" fmla="*/ 427 w 428"/>
                  <a:gd name="T45" fmla="*/ 221 h 410"/>
                  <a:gd name="T46" fmla="*/ 421 w 428"/>
                  <a:gd name="T47" fmla="*/ 256 h 410"/>
                  <a:gd name="T48" fmla="*/ 409 w 428"/>
                  <a:gd name="T49" fmla="*/ 264 h 410"/>
                  <a:gd name="T50" fmla="*/ 397 w 428"/>
                  <a:gd name="T51" fmla="*/ 266 h 410"/>
                  <a:gd name="T52" fmla="*/ 340 w 428"/>
                  <a:gd name="T53" fmla="*/ 287 h 410"/>
                  <a:gd name="T54" fmla="*/ 319 w 428"/>
                  <a:gd name="T55" fmla="*/ 318 h 410"/>
                  <a:gd name="T56" fmla="*/ 325 w 428"/>
                  <a:gd name="T57" fmla="*/ 353 h 410"/>
                  <a:gd name="T58" fmla="*/ 326 w 428"/>
                  <a:gd name="T59" fmla="*/ 387 h 410"/>
                  <a:gd name="T60" fmla="*/ 315 w 428"/>
                  <a:gd name="T61" fmla="*/ 394 h 410"/>
                  <a:gd name="T62" fmla="*/ 282 w 428"/>
                  <a:gd name="T63" fmla="*/ 410 h 410"/>
                  <a:gd name="T64" fmla="*/ 260 w 428"/>
                  <a:gd name="T65" fmla="*/ 405 h 410"/>
                  <a:gd name="T66" fmla="*/ 257 w 428"/>
                  <a:gd name="T67" fmla="*/ 399 h 410"/>
                  <a:gd name="T68" fmla="*/ 227 w 428"/>
                  <a:gd name="T69" fmla="*/ 355 h 410"/>
                  <a:gd name="T70" fmla="*/ 184 w 428"/>
                  <a:gd name="T71" fmla="*/ 353 h 410"/>
                  <a:gd name="T72" fmla="*/ 167 w 428"/>
                  <a:gd name="T73" fmla="*/ 349 h 410"/>
                  <a:gd name="T74" fmla="*/ 141 w 428"/>
                  <a:gd name="T75" fmla="*/ 375 h 410"/>
                  <a:gd name="T76" fmla="*/ 112 w 428"/>
                  <a:gd name="T77" fmla="*/ 394 h 410"/>
                  <a:gd name="T78" fmla="*/ 101 w 428"/>
                  <a:gd name="T79" fmla="*/ 389 h 410"/>
                  <a:gd name="T80" fmla="*/ 93 w 428"/>
                  <a:gd name="T81" fmla="*/ 382 h 410"/>
                  <a:gd name="T82" fmla="*/ 67 w 428"/>
                  <a:gd name="T83" fmla="*/ 359 h 410"/>
                  <a:gd name="T84" fmla="*/ 65 w 428"/>
                  <a:gd name="T85" fmla="*/ 346 h 410"/>
                  <a:gd name="T86" fmla="*/ 67 w 428"/>
                  <a:gd name="T87" fmla="*/ 341 h 410"/>
                  <a:gd name="T88" fmla="*/ 82 w 428"/>
                  <a:gd name="T89" fmla="*/ 307 h 410"/>
                  <a:gd name="T90" fmla="*/ 69 w 428"/>
                  <a:gd name="T91" fmla="*/ 240 h 410"/>
                  <a:gd name="T92" fmla="*/ 58 w 428"/>
                  <a:gd name="T93" fmla="*/ 236 h 410"/>
                  <a:gd name="T94" fmla="*/ 8 w 428"/>
                  <a:gd name="T95" fmla="*/ 216 h 410"/>
                  <a:gd name="T96" fmla="*/ 0 w 428"/>
                  <a:gd name="T97" fmla="*/ 199 h 410"/>
                  <a:gd name="T98" fmla="*/ 1 w 428"/>
                  <a:gd name="T99" fmla="*/ 178 h 410"/>
                  <a:gd name="T100" fmla="*/ 21 w 428"/>
                  <a:gd name="T101" fmla="*/ 146 h 410"/>
                  <a:gd name="T102" fmla="*/ 33 w 428"/>
                  <a:gd name="T103" fmla="*/ 145 h 410"/>
                  <a:gd name="T104" fmla="*/ 87 w 428"/>
                  <a:gd name="T105" fmla="*/ 124 h 410"/>
                  <a:gd name="T106" fmla="*/ 109 w 428"/>
                  <a:gd name="T107" fmla="*/ 93 h 410"/>
                  <a:gd name="T108" fmla="*/ 104 w 428"/>
                  <a:gd name="T109" fmla="*/ 60 h 410"/>
                  <a:gd name="T110" fmla="*/ 107 w 428"/>
                  <a:gd name="T111" fmla="*/ 19 h 410"/>
                  <a:gd name="T112" fmla="*/ 117 w 428"/>
                  <a:gd name="T113" fmla="*/ 1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0">
                    <a:moveTo>
                      <a:pt x="219" y="146"/>
                    </a:moveTo>
                    <a:lnTo>
                      <a:pt x="204" y="147"/>
                    </a:lnTo>
                    <a:lnTo>
                      <a:pt x="190" y="152"/>
                    </a:lnTo>
                    <a:lnTo>
                      <a:pt x="178" y="159"/>
                    </a:lnTo>
                    <a:lnTo>
                      <a:pt x="167" y="170"/>
                    </a:lnTo>
                    <a:lnTo>
                      <a:pt x="159" y="183"/>
                    </a:lnTo>
                    <a:lnTo>
                      <a:pt x="156" y="199"/>
                    </a:lnTo>
                    <a:lnTo>
                      <a:pt x="156" y="216"/>
                    </a:lnTo>
                    <a:lnTo>
                      <a:pt x="163" y="233"/>
                    </a:lnTo>
                    <a:lnTo>
                      <a:pt x="174" y="247"/>
                    </a:lnTo>
                    <a:lnTo>
                      <a:pt x="190" y="259"/>
                    </a:lnTo>
                    <a:lnTo>
                      <a:pt x="209" y="264"/>
                    </a:lnTo>
                    <a:lnTo>
                      <a:pt x="226" y="263"/>
                    </a:lnTo>
                    <a:lnTo>
                      <a:pt x="243" y="256"/>
                    </a:lnTo>
                    <a:lnTo>
                      <a:pt x="257" y="245"/>
                    </a:lnTo>
                    <a:lnTo>
                      <a:pt x="267" y="230"/>
                    </a:lnTo>
                    <a:lnTo>
                      <a:pt x="272" y="213"/>
                    </a:lnTo>
                    <a:lnTo>
                      <a:pt x="272" y="193"/>
                    </a:lnTo>
                    <a:lnTo>
                      <a:pt x="265" y="176"/>
                    </a:lnTo>
                    <a:lnTo>
                      <a:pt x="254" y="161"/>
                    </a:lnTo>
                    <a:lnTo>
                      <a:pt x="239" y="151"/>
                    </a:lnTo>
                    <a:lnTo>
                      <a:pt x="219" y="146"/>
                    </a:lnTo>
                    <a:close/>
                    <a:moveTo>
                      <a:pt x="146" y="0"/>
                    </a:moveTo>
                    <a:lnTo>
                      <a:pt x="156" y="0"/>
                    </a:lnTo>
                    <a:lnTo>
                      <a:pt x="159" y="2"/>
                    </a:lnTo>
                    <a:lnTo>
                      <a:pt x="163" y="3"/>
                    </a:lnTo>
                    <a:lnTo>
                      <a:pt x="165" y="5"/>
                    </a:lnTo>
                    <a:lnTo>
                      <a:pt x="169" y="6"/>
                    </a:lnTo>
                    <a:lnTo>
                      <a:pt x="170" y="9"/>
                    </a:lnTo>
                    <a:lnTo>
                      <a:pt x="170" y="9"/>
                    </a:lnTo>
                    <a:lnTo>
                      <a:pt x="171" y="9"/>
                    </a:lnTo>
                    <a:lnTo>
                      <a:pt x="172" y="11"/>
                    </a:lnTo>
                    <a:lnTo>
                      <a:pt x="174" y="15"/>
                    </a:lnTo>
                    <a:lnTo>
                      <a:pt x="178" y="21"/>
                    </a:lnTo>
                    <a:lnTo>
                      <a:pt x="184" y="29"/>
                    </a:lnTo>
                    <a:lnTo>
                      <a:pt x="192" y="40"/>
                    </a:lnTo>
                    <a:lnTo>
                      <a:pt x="203" y="55"/>
                    </a:lnTo>
                    <a:lnTo>
                      <a:pt x="217" y="53"/>
                    </a:lnTo>
                    <a:lnTo>
                      <a:pt x="231" y="53"/>
                    </a:lnTo>
                    <a:lnTo>
                      <a:pt x="247" y="56"/>
                    </a:lnTo>
                    <a:lnTo>
                      <a:pt x="260" y="61"/>
                    </a:lnTo>
                    <a:lnTo>
                      <a:pt x="260" y="61"/>
                    </a:lnTo>
                    <a:lnTo>
                      <a:pt x="262" y="61"/>
                    </a:lnTo>
                    <a:lnTo>
                      <a:pt x="263" y="59"/>
                    </a:lnTo>
                    <a:lnTo>
                      <a:pt x="266" y="56"/>
                    </a:lnTo>
                    <a:lnTo>
                      <a:pt x="272" y="52"/>
                    </a:lnTo>
                    <a:lnTo>
                      <a:pt x="279" y="45"/>
                    </a:lnTo>
                    <a:lnTo>
                      <a:pt x="290" y="36"/>
                    </a:lnTo>
                    <a:lnTo>
                      <a:pt x="304" y="23"/>
                    </a:lnTo>
                    <a:lnTo>
                      <a:pt x="308" y="21"/>
                    </a:lnTo>
                    <a:lnTo>
                      <a:pt x="311" y="19"/>
                    </a:lnTo>
                    <a:lnTo>
                      <a:pt x="315" y="18"/>
                    </a:lnTo>
                    <a:lnTo>
                      <a:pt x="318" y="19"/>
                    </a:lnTo>
                    <a:lnTo>
                      <a:pt x="320" y="18"/>
                    </a:lnTo>
                    <a:lnTo>
                      <a:pt x="323" y="18"/>
                    </a:lnTo>
                    <a:lnTo>
                      <a:pt x="325" y="19"/>
                    </a:lnTo>
                    <a:lnTo>
                      <a:pt x="327" y="19"/>
                    </a:lnTo>
                    <a:lnTo>
                      <a:pt x="327" y="19"/>
                    </a:lnTo>
                    <a:lnTo>
                      <a:pt x="328" y="21"/>
                    </a:lnTo>
                    <a:lnTo>
                      <a:pt x="331" y="23"/>
                    </a:lnTo>
                    <a:lnTo>
                      <a:pt x="335" y="26"/>
                    </a:lnTo>
                    <a:lnTo>
                      <a:pt x="344" y="32"/>
                    </a:lnTo>
                    <a:lnTo>
                      <a:pt x="357" y="41"/>
                    </a:lnTo>
                    <a:lnTo>
                      <a:pt x="363" y="53"/>
                    </a:lnTo>
                    <a:lnTo>
                      <a:pt x="365" y="63"/>
                    </a:lnTo>
                    <a:lnTo>
                      <a:pt x="365" y="64"/>
                    </a:lnTo>
                    <a:lnTo>
                      <a:pt x="365" y="67"/>
                    </a:lnTo>
                    <a:lnTo>
                      <a:pt x="365" y="69"/>
                    </a:lnTo>
                    <a:lnTo>
                      <a:pt x="365" y="69"/>
                    </a:lnTo>
                    <a:lnTo>
                      <a:pt x="365" y="70"/>
                    </a:lnTo>
                    <a:lnTo>
                      <a:pt x="363" y="74"/>
                    </a:lnTo>
                    <a:lnTo>
                      <a:pt x="360" y="78"/>
                    </a:lnTo>
                    <a:lnTo>
                      <a:pt x="356" y="87"/>
                    </a:lnTo>
                    <a:lnTo>
                      <a:pt x="350" y="100"/>
                    </a:lnTo>
                    <a:lnTo>
                      <a:pt x="341" y="118"/>
                    </a:lnTo>
                    <a:lnTo>
                      <a:pt x="350" y="136"/>
                    </a:lnTo>
                    <a:lnTo>
                      <a:pt x="357" y="154"/>
                    </a:lnTo>
                    <a:lnTo>
                      <a:pt x="363" y="174"/>
                    </a:lnTo>
                    <a:lnTo>
                      <a:pt x="363" y="174"/>
                    </a:lnTo>
                    <a:lnTo>
                      <a:pt x="364" y="174"/>
                    </a:lnTo>
                    <a:lnTo>
                      <a:pt x="366" y="175"/>
                    </a:lnTo>
                    <a:lnTo>
                      <a:pt x="373" y="177"/>
                    </a:lnTo>
                    <a:lnTo>
                      <a:pt x="382" y="179"/>
                    </a:lnTo>
                    <a:lnTo>
                      <a:pt x="397" y="184"/>
                    </a:lnTo>
                    <a:lnTo>
                      <a:pt x="417" y="191"/>
                    </a:lnTo>
                    <a:lnTo>
                      <a:pt x="424" y="194"/>
                    </a:lnTo>
                    <a:lnTo>
                      <a:pt x="427" y="201"/>
                    </a:lnTo>
                    <a:lnTo>
                      <a:pt x="428" y="209"/>
                    </a:lnTo>
                    <a:lnTo>
                      <a:pt x="428" y="209"/>
                    </a:lnTo>
                    <a:lnTo>
                      <a:pt x="428" y="212"/>
                    </a:lnTo>
                    <a:lnTo>
                      <a:pt x="428" y="214"/>
                    </a:lnTo>
                    <a:lnTo>
                      <a:pt x="427" y="221"/>
                    </a:lnTo>
                    <a:lnTo>
                      <a:pt x="427" y="232"/>
                    </a:lnTo>
                    <a:lnTo>
                      <a:pt x="426" y="248"/>
                    </a:lnTo>
                    <a:lnTo>
                      <a:pt x="424" y="253"/>
                    </a:lnTo>
                    <a:lnTo>
                      <a:pt x="421" y="256"/>
                    </a:lnTo>
                    <a:lnTo>
                      <a:pt x="419" y="260"/>
                    </a:lnTo>
                    <a:lnTo>
                      <a:pt x="417" y="261"/>
                    </a:lnTo>
                    <a:lnTo>
                      <a:pt x="413" y="263"/>
                    </a:lnTo>
                    <a:lnTo>
                      <a:pt x="409" y="264"/>
                    </a:lnTo>
                    <a:lnTo>
                      <a:pt x="409" y="264"/>
                    </a:lnTo>
                    <a:lnTo>
                      <a:pt x="408" y="264"/>
                    </a:lnTo>
                    <a:lnTo>
                      <a:pt x="404" y="264"/>
                    </a:lnTo>
                    <a:lnTo>
                      <a:pt x="397" y="266"/>
                    </a:lnTo>
                    <a:lnTo>
                      <a:pt x="387" y="267"/>
                    </a:lnTo>
                    <a:lnTo>
                      <a:pt x="371" y="268"/>
                    </a:lnTo>
                    <a:lnTo>
                      <a:pt x="349" y="270"/>
                    </a:lnTo>
                    <a:lnTo>
                      <a:pt x="340" y="287"/>
                    </a:lnTo>
                    <a:lnTo>
                      <a:pt x="329" y="302"/>
                    </a:lnTo>
                    <a:lnTo>
                      <a:pt x="318" y="317"/>
                    </a:lnTo>
                    <a:lnTo>
                      <a:pt x="318" y="317"/>
                    </a:lnTo>
                    <a:lnTo>
                      <a:pt x="319" y="318"/>
                    </a:lnTo>
                    <a:lnTo>
                      <a:pt x="319" y="322"/>
                    </a:lnTo>
                    <a:lnTo>
                      <a:pt x="320" y="328"/>
                    </a:lnTo>
                    <a:lnTo>
                      <a:pt x="323" y="338"/>
                    </a:lnTo>
                    <a:lnTo>
                      <a:pt x="325" y="353"/>
                    </a:lnTo>
                    <a:lnTo>
                      <a:pt x="329" y="375"/>
                    </a:lnTo>
                    <a:lnTo>
                      <a:pt x="329" y="381"/>
                    </a:lnTo>
                    <a:lnTo>
                      <a:pt x="328" y="384"/>
                    </a:lnTo>
                    <a:lnTo>
                      <a:pt x="326" y="387"/>
                    </a:lnTo>
                    <a:lnTo>
                      <a:pt x="321" y="391"/>
                    </a:lnTo>
                    <a:lnTo>
                      <a:pt x="316" y="394"/>
                    </a:lnTo>
                    <a:lnTo>
                      <a:pt x="316" y="394"/>
                    </a:lnTo>
                    <a:lnTo>
                      <a:pt x="315" y="394"/>
                    </a:lnTo>
                    <a:lnTo>
                      <a:pt x="311" y="395"/>
                    </a:lnTo>
                    <a:lnTo>
                      <a:pt x="305" y="399"/>
                    </a:lnTo>
                    <a:lnTo>
                      <a:pt x="296" y="404"/>
                    </a:lnTo>
                    <a:lnTo>
                      <a:pt x="282" y="410"/>
                    </a:lnTo>
                    <a:lnTo>
                      <a:pt x="274" y="410"/>
                    </a:lnTo>
                    <a:lnTo>
                      <a:pt x="269" y="409"/>
                    </a:lnTo>
                    <a:lnTo>
                      <a:pt x="264" y="407"/>
                    </a:lnTo>
                    <a:lnTo>
                      <a:pt x="260" y="405"/>
                    </a:lnTo>
                    <a:lnTo>
                      <a:pt x="260" y="405"/>
                    </a:lnTo>
                    <a:lnTo>
                      <a:pt x="260" y="404"/>
                    </a:lnTo>
                    <a:lnTo>
                      <a:pt x="259" y="402"/>
                    </a:lnTo>
                    <a:lnTo>
                      <a:pt x="257" y="399"/>
                    </a:lnTo>
                    <a:lnTo>
                      <a:pt x="252" y="393"/>
                    </a:lnTo>
                    <a:lnTo>
                      <a:pt x="247" y="384"/>
                    </a:lnTo>
                    <a:lnTo>
                      <a:pt x="239" y="371"/>
                    </a:lnTo>
                    <a:lnTo>
                      <a:pt x="227" y="355"/>
                    </a:lnTo>
                    <a:lnTo>
                      <a:pt x="218" y="356"/>
                    </a:lnTo>
                    <a:lnTo>
                      <a:pt x="208" y="356"/>
                    </a:lnTo>
                    <a:lnTo>
                      <a:pt x="197" y="355"/>
                    </a:lnTo>
                    <a:lnTo>
                      <a:pt x="184" y="353"/>
                    </a:lnTo>
                    <a:lnTo>
                      <a:pt x="170" y="347"/>
                    </a:lnTo>
                    <a:lnTo>
                      <a:pt x="170" y="347"/>
                    </a:lnTo>
                    <a:lnTo>
                      <a:pt x="170" y="347"/>
                    </a:lnTo>
                    <a:lnTo>
                      <a:pt x="167" y="349"/>
                    </a:lnTo>
                    <a:lnTo>
                      <a:pt x="164" y="352"/>
                    </a:lnTo>
                    <a:lnTo>
                      <a:pt x="159" y="358"/>
                    </a:lnTo>
                    <a:lnTo>
                      <a:pt x="151" y="364"/>
                    </a:lnTo>
                    <a:lnTo>
                      <a:pt x="141" y="375"/>
                    </a:lnTo>
                    <a:lnTo>
                      <a:pt x="126" y="389"/>
                    </a:lnTo>
                    <a:lnTo>
                      <a:pt x="123" y="391"/>
                    </a:lnTo>
                    <a:lnTo>
                      <a:pt x="118" y="393"/>
                    </a:lnTo>
                    <a:lnTo>
                      <a:pt x="112" y="394"/>
                    </a:lnTo>
                    <a:lnTo>
                      <a:pt x="110" y="392"/>
                    </a:lnTo>
                    <a:lnTo>
                      <a:pt x="107" y="391"/>
                    </a:lnTo>
                    <a:lnTo>
                      <a:pt x="104" y="390"/>
                    </a:lnTo>
                    <a:lnTo>
                      <a:pt x="101" y="389"/>
                    </a:lnTo>
                    <a:lnTo>
                      <a:pt x="101" y="389"/>
                    </a:lnTo>
                    <a:lnTo>
                      <a:pt x="101" y="387"/>
                    </a:lnTo>
                    <a:lnTo>
                      <a:pt x="97" y="385"/>
                    </a:lnTo>
                    <a:lnTo>
                      <a:pt x="93" y="382"/>
                    </a:lnTo>
                    <a:lnTo>
                      <a:pt x="84" y="376"/>
                    </a:lnTo>
                    <a:lnTo>
                      <a:pt x="71" y="367"/>
                    </a:lnTo>
                    <a:lnTo>
                      <a:pt x="69" y="363"/>
                    </a:lnTo>
                    <a:lnTo>
                      <a:pt x="67" y="359"/>
                    </a:lnTo>
                    <a:lnTo>
                      <a:pt x="66" y="354"/>
                    </a:lnTo>
                    <a:lnTo>
                      <a:pt x="65" y="349"/>
                    </a:lnTo>
                    <a:lnTo>
                      <a:pt x="65" y="347"/>
                    </a:lnTo>
                    <a:lnTo>
                      <a:pt x="65" y="346"/>
                    </a:lnTo>
                    <a:lnTo>
                      <a:pt x="65" y="344"/>
                    </a:lnTo>
                    <a:lnTo>
                      <a:pt x="65" y="344"/>
                    </a:lnTo>
                    <a:lnTo>
                      <a:pt x="66" y="344"/>
                    </a:lnTo>
                    <a:lnTo>
                      <a:pt x="67" y="341"/>
                    </a:lnTo>
                    <a:lnTo>
                      <a:pt x="69" y="338"/>
                    </a:lnTo>
                    <a:lnTo>
                      <a:pt x="72" y="331"/>
                    </a:lnTo>
                    <a:lnTo>
                      <a:pt x="77" y="321"/>
                    </a:lnTo>
                    <a:lnTo>
                      <a:pt x="82" y="307"/>
                    </a:lnTo>
                    <a:lnTo>
                      <a:pt x="90" y="290"/>
                    </a:lnTo>
                    <a:lnTo>
                      <a:pt x="80" y="275"/>
                    </a:lnTo>
                    <a:lnTo>
                      <a:pt x="73" y="259"/>
                    </a:lnTo>
                    <a:lnTo>
                      <a:pt x="69" y="240"/>
                    </a:lnTo>
                    <a:lnTo>
                      <a:pt x="69" y="240"/>
                    </a:lnTo>
                    <a:lnTo>
                      <a:pt x="67" y="239"/>
                    </a:lnTo>
                    <a:lnTo>
                      <a:pt x="64" y="238"/>
                    </a:lnTo>
                    <a:lnTo>
                      <a:pt x="58" y="236"/>
                    </a:lnTo>
                    <a:lnTo>
                      <a:pt x="48" y="232"/>
                    </a:lnTo>
                    <a:lnTo>
                      <a:pt x="34" y="228"/>
                    </a:lnTo>
                    <a:lnTo>
                      <a:pt x="13" y="221"/>
                    </a:lnTo>
                    <a:lnTo>
                      <a:pt x="8" y="216"/>
                    </a:lnTo>
                    <a:lnTo>
                      <a:pt x="2" y="212"/>
                    </a:lnTo>
                    <a:lnTo>
                      <a:pt x="0" y="206"/>
                    </a:lnTo>
                    <a:lnTo>
                      <a:pt x="0" y="199"/>
                    </a:lnTo>
                    <a:lnTo>
                      <a:pt x="0" y="199"/>
                    </a:lnTo>
                    <a:lnTo>
                      <a:pt x="0" y="198"/>
                    </a:lnTo>
                    <a:lnTo>
                      <a:pt x="0" y="194"/>
                    </a:lnTo>
                    <a:lnTo>
                      <a:pt x="1" y="187"/>
                    </a:lnTo>
                    <a:lnTo>
                      <a:pt x="1" y="178"/>
                    </a:lnTo>
                    <a:lnTo>
                      <a:pt x="2" y="163"/>
                    </a:lnTo>
                    <a:lnTo>
                      <a:pt x="7" y="155"/>
                    </a:lnTo>
                    <a:lnTo>
                      <a:pt x="13" y="148"/>
                    </a:lnTo>
                    <a:lnTo>
                      <a:pt x="21" y="146"/>
                    </a:lnTo>
                    <a:lnTo>
                      <a:pt x="21" y="146"/>
                    </a:lnTo>
                    <a:lnTo>
                      <a:pt x="23" y="146"/>
                    </a:lnTo>
                    <a:lnTo>
                      <a:pt x="26" y="146"/>
                    </a:lnTo>
                    <a:lnTo>
                      <a:pt x="33" y="145"/>
                    </a:lnTo>
                    <a:lnTo>
                      <a:pt x="42" y="144"/>
                    </a:lnTo>
                    <a:lnTo>
                      <a:pt x="58" y="143"/>
                    </a:lnTo>
                    <a:lnTo>
                      <a:pt x="79" y="140"/>
                    </a:lnTo>
                    <a:lnTo>
                      <a:pt x="87" y="124"/>
                    </a:lnTo>
                    <a:lnTo>
                      <a:pt x="98" y="108"/>
                    </a:lnTo>
                    <a:lnTo>
                      <a:pt x="110" y="94"/>
                    </a:lnTo>
                    <a:lnTo>
                      <a:pt x="110" y="94"/>
                    </a:lnTo>
                    <a:lnTo>
                      <a:pt x="109" y="93"/>
                    </a:lnTo>
                    <a:lnTo>
                      <a:pt x="109" y="90"/>
                    </a:lnTo>
                    <a:lnTo>
                      <a:pt x="108" y="84"/>
                    </a:lnTo>
                    <a:lnTo>
                      <a:pt x="107" y="74"/>
                    </a:lnTo>
                    <a:lnTo>
                      <a:pt x="104" y="60"/>
                    </a:lnTo>
                    <a:lnTo>
                      <a:pt x="101" y="39"/>
                    </a:lnTo>
                    <a:lnTo>
                      <a:pt x="101" y="33"/>
                    </a:lnTo>
                    <a:lnTo>
                      <a:pt x="103" y="26"/>
                    </a:lnTo>
                    <a:lnTo>
                      <a:pt x="107" y="19"/>
                    </a:lnTo>
                    <a:lnTo>
                      <a:pt x="112" y="14"/>
                    </a:lnTo>
                    <a:lnTo>
                      <a:pt x="112" y="14"/>
                    </a:lnTo>
                    <a:lnTo>
                      <a:pt x="113" y="14"/>
                    </a:lnTo>
                    <a:lnTo>
                      <a:pt x="117" y="13"/>
                    </a:lnTo>
                    <a:lnTo>
                      <a:pt x="123" y="10"/>
                    </a:lnTo>
                    <a:lnTo>
                      <a:pt x="132" y="6"/>
                    </a:lnTo>
                    <a:lnTo>
                      <a:pt x="1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2835" y="1700"/>
                <a:ext cx="549" cy="806"/>
              </a:xfrm>
              <a:custGeom>
                <a:avLst/>
                <a:gdLst>
                  <a:gd name="T0" fmla="*/ 197 w 549"/>
                  <a:gd name="T1" fmla="*/ 51 h 806"/>
                  <a:gd name="T2" fmla="*/ 285 w 549"/>
                  <a:gd name="T3" fmla="*/ 139 h 806"/>
                  <a:gd name="T4" fmla="*/ 356 w 549"/>
                  <a:gd name="T5" fmla="*/ 210 h 806"/>
                  <a:gd name="T6" fmla="*/ 413 w 549"/>
                  <a:gd name="T7" fmla="*/ 268 h 806"/>
                  <a:gd name="T8" fmla="*/ 458 w 549"/>
                  <a:gd name="T9" fmla="*/ 313 h 806"/>
                  <a:gd name="T10" fmla="*/ 491 w 549"/>
                  <a:gd name="T11" fmla="*/ 347 h 806"/>
                  <a:gd name="T12" fmla="*/ 515 w 549"/>
                  <a:gd name="T13" fmla="*/ 371 h 806"/>
                  <a:gd name="T14" fmla="*/ 532 w 549"/>
                  <a:gd name="T15" fmla="*/ 387 h 806"/>
                  <a:gd name="T16" fmla="*/ 542 w 549"/>
                  <a:gd name="T17" fmla="*/ 397 h 806"/>
                  <a:gd name="T18" fmla="*/ 547 w 549"/>
                  <a:gd name="T19" fmla="*/ 402 h 806"/>
                  <a:gd name="T20" fmla="*/ 549 w 549"/>
                  <a:gd name="T21" fmla="*/ 404 h 806"/>
                  <a:gd name="T22" fmla="*/ 549 w 549"/>
                  <a:gd name="T23" fmla="*/ 404 h 806"/>
                  <a:gd name="T24" fmla="*/ 453 w 549"/>
                  <a:gd name="T25" fmla="*/ 500 h 806"/>
                  <a:gd name="T26" fmla="*/ 374 w 549"/>
                  <a:gd name="T27" fmla="*/ 579 h 806"/>
                  <a:gd name="T28" fmla="*/ 310 w 549"/>
                  <a:gd name="T29" fmla="*/ 644 h 806"/>
                  <a:gd name="T30" fmla="*/ 259 w 549"/>
                  <a:gd name="T31" fmla="*/ 694 h 806"/>
                  <a:gd name="T32" fmla="*/ 221 w 549"/>
                  <a:gd name="T33" fmla="*/ 734 h 806"/>
                  <a:gd name="T34" fmla="*/ 193 w 549"/>
                  <a:gd name="T35" fmla="*/ 762 h 806"/>
                  <a:gd name="T36" fmla="*/ 173 w 549"/>
                  <a:gd name="T37" fmla="*/ 783 h 806"/>
                  <a:gd name="T38" fmla="*/ 160 w 549"/>
                  <a:gd name="T39" fmla="*/ 796 h 806"/>
                  <a:gd name="T40" fmla="*/ 152 w 549"/>
                  <a:gd name="T41" fmla="*/ 803 h 806"/>
                  <a:gd name="T42" fmla="*/ 149 w 549"/>
                  <a:gd name="T43" fmla="*/ 806 h 806"/>
                  <a:gd name="T44" fmla="*/ 149 w 549"/>
                  <a:gd name="T45" fmla="*/ 806 h 806"/>
                  <a:gd name="T46" fmla="*/ 149 w 549"/>
                  <a:gd name="T47" fmla="*/ 752 h 806"/>
                  <a:gd name="T48" fmla="*/ 148 w 549"/>
                  <a:gd name="T49" fmla="*/ 667 h 806"/>
                  <a:gd name="T50" fmla="*/ 148 w 549"/>
                  <a:gd name="T51" fmla="*/ 607 h 806"/>
                  <a:gd name="T52" fmla="*/ 148 w 549"/>
                  <a:gd name="T53" fmla="*/ 568 h 806"/>
                  <a:gd name="T54" fmla="*/ 148 w 549"/>
                  <a:gd name="T55" fmla="*/ 546 h 806"/>
                  <a:gd name="T56" fmla="*/ 148 w 549"/>
                  <a:gd name="T57" fmla="*/ 537 h 806"/>
                  <a:gd name="T58" fmla="*/ 148 w 549"/>
                  <a:gd name="T59" fmla="*/ 535 h 806"/>
                  <a:gd name="T60" fmla="*/ 108 w 549"/>
                  <a:gd name="T61" fmla="*/ 535 h 806"/>
                  <a:gd name="T62" fmla="*/ 50 w 549"/>
                  <a:gd name="T63" fmla="*/ 535 h 806"/>
                  <a:gd name="T64" fmla="*/ 18 w 549"/>
                  <a:gd name="T65" fmla="*/ 535 h 806"/>
                  <a:gd name="T66" fmla="*/ 4 w 549"/>
                  <a:gd name="T67" fmla="*/ 535 h 806"/>
                  <a:gd name="T68" fmla="*/ 0 w 549"/>
                  <a:gd name="T69" fmla="*/ 535 h 806"/>
                  <a:gd name="T70" fmla="*/ 0 w 549"/>
                  <a:gd name="T71" fmla="*/ 270 h 806"/>
                  <a:gd name="T72" fmla="*/ 72 w 549"/>
                  <a:gd name="T73" fmla="*/ 270 h 806"/>
                  <a:gd name="T74" fmla="*/ 116 w 549"/>
                  <a:gd name="T75" fmla="*/ 270 h 806"/>
                  <a:gd name="T76" fmla="*/ 137 w 549"/>
                  <a:gd name="T77" fmla="*/ 270 h 806"/>
                  <a:gd name="T78" fmla="*/ 147 w 549"/>
                  <a:gd name="T79" fmla="*/ 270 h 806"/>
                  <a:gd name="T80" fmla="*/ 148 w 549"/>
                  <a:gd name="T81" fmla="*/ 270 h 806"/>
                  <a:gd name="T82" fmla="*/ 147 w 549"/>
                  <a:gd name="T83" fmla="*/ 170 h 806"/>
                  <a:gd name="T84" fmla="*/ 147 w 549"/>
                  <a:gd name="T85" fmla="*/ 99 h 806"/>
                  <a:gd name="T86" fmla="*/ 147 w 549"/>
                  <a:gd name="T87" fmla="*/ 51 h 806"/>
                  <a:gd name="T88" fmla="*/ 147 w 549"/>
                  <a:gd name="T89" fmla="*/ 22 h 806"/>
                  <a:gd name="T90" fmla="*/ 147 w 549"/>
                  <a:gd name="T91" fmla="*/ 7 h 806"/>
                  <a:gd name="T92" fmla="*/ 147 w 549"/>
                  <a:gd name="T93" fmla="*/ 1 h 806"/>
                  <a:gd name="T94" fmla="*/ 147 w 549"/>
                  <a:gd name="T95"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9" h="806">
                    <a:moveTo>
                      <a:pt x="147" y="0"/>
                    </a:moveTo>
                    <a:lnTo>
                      <a:pt x="197" y="51"/>
                    </a:lnTo>
                    <a:lnTo>
                      <a:pt x="243" y="97"/>
                    </a:lnTo>
                    <a:lnTo>
                      <a:pt x="285" y="139"/>
                    </a:lnTo>
                    <a:lnTo>
                      <a:pt x="322" y="177"/>
                    </a:lnTo>
                    <a:lnTo>
                      <a:pt x="356" y="210"/>
                    </a:lnTo>
                    <a:lnTo>
                      <a:pt x="387" y="241"/>
                    </a:lnTo>
                    <a:lnTo>
                      <a:pt x="413" y="268"/>
                    </a:lnTo>
                    <a:lnTo>
                      <a:pt x="437" y="292"/>
                    </a:lnTo>
                    <a:lnTo>
                      <a:pt x="458" y="313"/>
                    </a:lnTo>
                    <a:lnTo>
                      <a:pt x="476" y="331"/>
                    </a:lnTo>
                    <a:lnTo>
                      <a:pt x="491" y="347"/>
                    </a:lnTo>
                    <a:lnTo>
                      <a:pt x="505" y="360"/>
                    </a:lnTo>
                    <a:lnTo>
                      <a:pt x="515" y="371"/>
                    </a:lnTo>
                    <a:lnTo>
                      <a:pt x="525" y="379"/>
                    </a:lnTo>
                    <a:lnTo>
                      <a:pt x="532" y="387"/>
                    </a:lnTo>
                    <a:lnTo>
                      <a:pt x="537" y="392"/>
                    </a:lnTo>
                    <a:lnTo>
                      <a:pt x="542" y="397"/>
                    </a:lnTo>
                    <a:lnTo>
                      <a:pt x="544" y="400"/>
                    </a:lnTo>
                    <a:lnTo>
                      <a:pt x="547" y="402"/>
                    </a:lnTo>
                    <a:lnTo>
                      <a:pt x="548" y="404"/>
                    </a:lnTo>
                    <a:lnTo>
                      <a:pt x="549" y="404"/>
                    </a:lnTo>
                    <a:lnTo>
                      <a:pt x="549" y="404"/>
                    </a:lnTo>
                    <a:lnTo>
                      <a:pt x="549" y="404"/>
                    </a:lnTo>
                    <a:lnTo>
                      <a:pt x="499" y="454"/>
                    </a:lnTo>
                    <a:lnTo>
                      <a:pt x="453" y="500"/>
                    </a:lnTo>
                    <a:lnTo>
                      <a:pt x="412" y="542"/>
                    </a:lnTo>
                    <a:lnTo>
                      <a:pt x="374" y="579"/>
                    </a:lnTo>
                    <a:lnTo>
                      <a:pt x="341" y="614"/>
                    </a:lnTo>
                    <a:lnTo>
                      <a:pt x="310" y="644"/>
                    </a:lnTo>
                    <a:lnTo>
                      <a:pt x="283" y="671"/>
                    </a:lnTo>
                    <a:lnTo>
                      <a:pt x="259" y="694"/>
                    </a:lnTo>
                    <a:lnTo>
                      <a:pt x="239" y="716"/>
                    </a:lnTo>
                    <a:lnTo>
                      <a:pt x="221" y="734"/>
                    </a:lnTo>
                    <a:lnTo>
                      <a:pt x="205" y="750"/>
                    </a:lnTo>
                    <a:lnTo>
                      <a:pt x="193" y="762"/>
                    </a:lnTo>
                    <a:lnTo>
                      <a:pt x="181" y="774"/>
                    </a:lnTo>
                    <a:lnTo>
                      <a:pt x="173" y="783"/>
                    </a:lnTo>
                    <a:lnTo>
                      <a:pt x="165" y="790"/>
                    </a:lnTo>
                    <a:lnTo>
                      <a:pt x="160" y="796"/>
                    </a:lnTo>
                    <a:lnTo>
                      <a:pt x="156" y="799"/>
                    </a:lnTo>
                    <a:lnTo>
                      <a:pt x="152" y="803"/>
                    </a:lnTo>
                    <a:lnTo>
                      <a:pt x="151" y="805"/>
                    </a:lnTo>
                    <a:lnTo>
                      <a:pt x="149" y="806"/>
                    </a:lnTo>
                    <a:lnTo>
                      <a:pt x="149" y="806"/>
                    </a:lnTo>
                    <a:lnTo>
                      <a:pt x="149" y="806"/>
                    </a:lnTo>
                    <a:lnTo>
                      <a:pt x="149" y="806"/>
                    </a:lnTo>
                    <a:lnTo>
                      <a:pt x="149" y="752"/>
                    </a:lnTo>
                    <a:lnTo>
                      <a:pt x="148" y="706"/>
                    </a:lnTo>
                    <a:lnTo>
                      <a:pt x="148" y="667"/>
                    </a:lnTo>
                    <a:lnTo>
                      <a:pt x="148" y="634"/>
                    </a:lnTo>
                    <a:lnTo>
                      <a:pt x="148" y="607"/>
                    </a:lnTo>
                    <a:lnTo>
                      <a:pt x="148" y="585"/>
                    </a:lnTo>
                    <a:lnTo>
                      <a:pt x="148" y="568"/>
                    </a:lnTo>
                    <a:lnTo>
                      <a:pt x="148" y="555"/>
                    </a:lnTo>
                    <a:lnTo>
                      <a:pt x="148" y="546"/>
                    </a:lnTo>
                    <a:lnTo>
                      <a:pt x="148" y="540"/>
                    </a:lnTo>
                    <a:lnTo>
                      <a:pt x="148" y="537"/>
                    </a:lnTo>
                    <a:lnTo>
                      <a:pt x="148" y="535"/>
                    </a:lnTo>
                    <a:lnTo>
                      <a:pt x="148" y="535"/>
                    </a:lnTo>
                    <a:lnTo>
                      <a:pt x="148" y="535"/>
                    </a:lnTo>
                    <a:lnTo>
                      <a:pt x="108" y="535"/>
                    </a:lnTo>
                    <a:lnTo>
                      <a:pt x="75" y="535"/>
                    </a:lnTo>
                    <a:lnTo>
                      <a:pt x="50" y="535"/>
                    </a:lnTo>
                    <a:lnTo>
                      <a:pt x="32" y="535"/>
                    </a:lnTo>
                    <a:lnTo>
                      <a:pt x="18" y="535"/>
                    </a:lnTo>
                    <a:lnTo>
                      <a:pt x="9" y="535"/>
                    </a:lnTo>
                    <a:lnTo>
                      <a:pt x="4" y="535"/>
                    </a:lnTo>
                    <a:lnTo>
                      <a:pt x="1" y="535"/>
                    </a:lnTo>
                    <a:lnTo>
                      <a:pt x="0" y="535"/>
                    </a:lnTo>
                    <a:lnTo>
                      <a:pt x="0" y="535"/>
                    </a:lnTo>
                    <a:lnTo>
                      <a:pt x="0" y="270"/>
                    </a:lnTo>
                    <a:lnTo>
                      <a:pt x="40" y="270"/>
                    </a:lnTo>
                    <a:lnTo>
                      <a:pt x="72" y="270"/>
                    </a:lnTo>
                    <a:lnTo>
                      <a:pt x="96" y="270"/>
                    </a:lnTo>
                    <a:lnTo>
                      <a:pt x="116" y="270"/>
                    </a:lnTo>
                    <a:lnTo>
                      <a:pt x="129" y="270"/>
                    </a:lnTo>
                    <a:lnTo>
                      <a:pt x="137" y="270"/>
                    </a:lnTo>
                    <a:lnTo>
                      <a:pt x="143" y="270"/>
                    </a:lnTo>
                    <a:lnTo>
                      <a:pt x="147" y="270"/>
                    </a:lnTo>
                    <a:lnTo>
                      <a:pt x="148" y="270"/>
                    </a:lnTo>
                    <a:lnTo>
                      <a:pt x="148" y="270"/>
                    </a:lnTo>
                    <a:lnTo>
                      <a:pt x="148" y="216"/>
                    </a:lnTo>
                    <a:lnTo>
                      <a:pt x="147" y="170"/>
                    </a:lnTo>
                    <a:lnTo>
                      <a:pt x="147" y="131"/>
                    </a:lnTo>
                    <a:lnTo>
                      <a:pt x="147" y="99"/>
                    </a:lnTo>
                    <a:lnTo>
                      <a:pt x="147" y="72"/>
                    </a:lnTo>
                    <a:lnTo>
                      <a:pt x="147" y="51"/>
                    </a:lnTo>
                    <a:lnTo>
                      <a:pt x="147" y="34"/>
                    </a:lnTo>
                    <a:lnTo>
                      <a:pt x="147" y="22"/>
                    </a:lnTo>
                    <a:lnTo>
                      <a:pt x="147" y="13"/>
                    </a:lnTo>
                    <a:lnTo>
                      <a:pt x="147" y="7"/>
                    </a:lnTo>
                    <a:lnTo>
                      <a:pt x="147" y="3"/>
                    </a:lnTo>
                    <a:lnTo>
                      <a:pt x="147" y="1"/>
                    </a:lnTo>
                    <a:lnTo>
                      <a:pt x="147" y="1"/>
                    </a:lnTo>
                    <a:lnTo>
                      <a:pt x="14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noEditPoints="1"/>
              </p:cNvSpPr>
              <p:nvPr/>
            </p:nvSpPr>
            <p:spPr bwMode="auto">
              <a:xfrm>
                <a:off x="2296" y="1565"/>
                <a:ext cx="420" cy="1075"/>
              </a:xfrm>
              <a:custGeom>
                <a:avLst/>
                <a:gdLst>
                  <a:gd name="T0" fmla="*/ 236 w 420"/>
                  <a:gd name="T1" fmla="*/ 769 h 1075"/>
                  <a:gd name="T2" fmla="*/ 236 w 420"/>
                  <a:gd name="T3" fmla="*/ 785 h 1075"/>
                  <a:gd name="T4" fmla="*/ 236 w 420"/>
                  <a:gd name="T5" fmla="*/ 837 h 1075"/>
                  <a:gd name="T6" fmla="*/ 301 w 420"/>
                  <a:gd name="T7" fmla="*/ 867 h 1075"/>
                  <a:gd name="T8" fmla="*/ 236 w 420"/>
                  <a:gd name="T9" fmla="*/ 769 h 1075"/>
                  <a:gd name="T10" fmla="*/ 236 w 420"/>
                  <a:gd name="T11" fmla="*/ 628 h 1075"/>
                  <a:gd name="T12" fmla="*/ 236 w 420"/>
                  <a:gd name="T13" fmla="*/ 644 h 1075"/>
                  <a:gd name="T14" fmla="*/ 236 w 420"/>
                  <a:gd name="T15" fmla="*/ 697 h 1075"/>
                  <a:gd name="T16" fmla="*/ 332 w 420"/>
                  <a:gd name="T17" fmla="*/ 628 h 1075"/>
                  <a:gd name="T18" fmla="*/ 236 w 420"/>
                  <a:gd name="T19" fmla="*/ 530 h 1075"/>
                  <a:gd name="T20" fmla="*/ 332 w 420"/>
                  <a:gd name="T21" fmla="*/ 587 h 1075"/>
                  <a:gd name="T22" fmla="*/ 236 w 420"/>
                  <a:gd name="T23" fmla="*/ 350 h 1075"/>
                  <a:gd name="T24" fmla="*/ 236 w 420"/>
                  <a:gd name="T25" fmla="*/ 353 h 1075"/>
                  <a:gd name="T26" fmla="*/ 236 w 420"/>
                  <a:gd name="T27" fmla="*/ 379 h 1075"/>
                  <a:gd name="T28" fmla="*/ 236 w 420"/>
                  <a:gd name="T29" fmla="*/ 449 h 1075"/>
                  <a:gd name="T30" fmla="*/ 236 w 420"/>
                  <a:gd name="T31" fmla="*/ 350 h 1075"/>
                  <a:gd name="T32" fmla="*/ 236 w 420"/>
                  <a:gd name="T33" fmla="*/ 211 h 1075"/>
                  <a:gd name="T34" fmla="*/ 236 w 420"/>
                  <a:gd name="T35" fmla="*/ 227 h 1075"/>
                  <a:gd name="T36" fmla="*/ 236 w 420"/>
                  <a:gd name="T37" fmla="*/ 279 h 1075"/>
                  <a:gd name="T38" fmla="*/ 277 w 420"/>
                  <a:gd name="T39" fmla="*/ 309 h 1075"/>
                  <a:gd name="T40" fmla="*/ 332 w 420"/>
                  <a:gd name="T41" fmla="*/ 210 h 1075"/>
                  <a:gd name="T42" fmla="*/ 88 w 420"/>
                  <a:gd name="T43" fmla="*/ 211 h 1075"/>
                  <a:gd name="T44" fmla="*/ 88 w 420"/>
                  <a:gd name="T45" fmla="*/ 227 h 1075"/>
                  <a:gd name="T46" fmla="*/ 88 w 420"/>
                  <a:gd name="T47" fmla="*/ 279 h 1075"/>
                  <a:gd name="T48" fmla="*/ 117 w 420"/>
                  <a:gd name="T49" fmla="*/ 309 h 1075"/>
                  <a:gd name="T50" fmla="*/ 187 w 420"/>
                  <a:gd name="T51" fmla="*/ 210 h 1075"/>
                  <a:gd name="T52" fmla="*/ 140 w 420"/>
                  <a:gd name="T53" fmla="*/ 210 h 1075"/>
                  <a:gd name="T54" fmla="*/ 236 w 420"/>
                  <a:gd name="T55" fmla="*/ 113 h 1075"/>
                  <a:gd name="T56" fmla="*/ 332 w 420"/>
                  <a:gd name="T57" fmla="*/ 168 h 1075"/>
                  <a:gd name="T58" fmla="*/ 88 w 420"/>
                  <a:gd name="T59" fmla="*/ 72 h 1075"/>
                  <a:gd name="T60" fmla="*/ 88 w 420"/>
                  <a:gd name="T61" fmla="*/ 96 h 1075"/>
                  <a:gd name="T62" fmla="*/ 104 w 420"/>
                  <a:gd name="T63" fmla="*/ 168 h 1075"/>
                  <a:gd name="T64" fmla="*/ 157 w 420"/>
                  <a:gd name="T65" fmla="*/ 168 h 1075"/>
                  <a:gd name="T66" fmla="*/ 187 w 420"/>
                  <a:gd name="T67" fmla="*/ 72 h 1075"/>
                  <a:gd name="T68" fmla="*/ 170 w 420"/>
                  <a:gd name="T69" fmla="*/ 72 h 1075"/>
                  <a:gd name="T70" fmla="*/ 88 w 420"/>
                  <a:gd name="T71" fmla="*/ 72 h 1075"/>
                  <a:gd name="T72" fmla="*/ 420 w 420"/>
                  <a:gd name="T73" fmla="*/ 2 h 1075"/>
                  <a:gd name="T74" fmla="*/ 420 w 420"/>
                  <a:gd name="T75" fmla="*/ 268 h 1075"/>
                  <a:gd name="T76" fmla="*/ 420 w 420"/>
                  <a:gd name="T77" fmla="*/ 437 h 1075"/>
                  <a:gd name="T78" fmla="*/ 420 w 420"/>
                  <a:gd name="T79" fmla="*/ 665 h 1075"/>
                  <a:gd name="T80" fmla="*/ 420 w 420"/>
                  <a:gd name="T81" fmla="*/ 961 h 1075"/>
                  <a:gd name="T82" fmla="*/ 419 w 420"/>
                  <a:gd name="T83" fmla="*/ 1075 h 1075"/>
                  <a:gd name="T84" fmla="*/ 343 w 420"/>
                  <a:gd name="T85" fmla="*/ 1075 h 1075"/>
                  <a:gd name="T86" fmla="*/ 187 w 420"/>
                  <a:gd name="T87" fmla="*/ 1075 h 1075"/>
                  <a:gd name="T88" fmla="*/ 187 w 420"/>
                  <a:gd name="T89" fmla="*/ 848 h 1075"/>
                  <a:gd name="T90" fmla="*/ 187 w 420"/>
                  <a:gd name="T91" fmla="*/ 681 h 1075"/>
                  <a:gd name="T92" fmla="*/ 187 w 420"/>
                  <a:gd name="T93" fmla="*/ 449 h 1075"/>
                  <a:gd name="T94" fmla="*/ 187 w 420"/>
                  <a:gd name="T95" fmla="*/ 399 h 1075"/>
                  <a:gd name="T96" fmla="*/ 157 w 420"/>
                  <a:gd name="T97" fmla="*/ 350 h 1075"/>
                  <a:gd name="T98" fmla="*/ 88 w 420"/>
                  <a:gd name="T99" fmla="*/ 350 h 1075"/>
                  <a:gd name="T100" fmla="*/ 88 w 420"/>
                  <a:gd name="T101" fmla="*/ 367 h 1075"/>
                  <a:gd name="T102" fmla="*/ 0 w 420"/>
                  <a:gd name="T103"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 h="1075">
                    <a:moveTo>
                      <a:pt x="236" y="769"/>
                    </a:moveTo>
                    <a:lnTo>
                      <a:pt x="236" y="769"/>
                    </a:lnTo>
                    <a:lnTo>
                      <a:pt x="236" y="769"/>
                    </a:lnTo>
                    <a:lnTo>
                      <a:pt x="236" y="772"/>
                    </a:lnTo>
                    <a:lnTo>
                      <a:pt x="236" y="777"/>
                    </a:lnTo>
                    <a:lnTo>
                      <a:pt x="236" y="785"/>
                    </a:lnTo>
                    <a:lnTo>
                      <a:pt x="236" y="797"/>
                    </a:lnTo>
                    <a:lnTo>
                      <a:pt x="236" y="814"/>
                    </a:lnTo>
                    <a:lnTo>
                      <a:pt x="236" y="837"/>
                    </a:lnTo>
                    <a:lnTo>
                      <a:pt x="236" y="867"/>
                    </a:lnTo>
                    <a:lnTo>
                      <a:pt x="277" y="867"/>
                    </a:lnTo>
                    <a:lnTo>
                      <a:pt x="301" y="867"/>
                    </a:lnTo>
                    <a:lnTo>
                      <a:pt x="332" y="867"/>
                    </a:lnTo>
                    <a:lnTo>
                      <a:pt x="332" y="769"/>
                    </a:lnTo>
                    <a:lnTo>
                      <a:pt x="236" y="769"/>
                    </a:lnTo>
                    <a:close/>
                    <a:moveTo>
                      <a:pt x="236" y="628"/>
                    </a:moveTo>
                    <a:lnTo>
                      <a:pt x="236" y="628"/>
                    </a:lnTo>
                    <a:lnTo>
                      <a:pt x="236" y="628"/>
                    </a:lnTo>
                    <a:lnTo>
                      <a:pt x="236" y="632"/>
                    </a:lnTo>
                    <a:lnTo>
                      <a:pt x="236" y="636"/>
                    </a:lnTo>
                    <a:lnTo>
                      <a:pt x="236" y="644"/>
                    </a:lnTo>
                    <a:lnTo>
                      <a:pt x="236" y="657"/>
                    </a:lnTo>
                    <a:lnTo>
                      <a:pt x="236" y="674"/>
                    </a:lnTo>
                    <a:lnTo>
                      <a:pt x="236" y="697"/>
                    </a:lnTo>
                    <a:lnTo>
                      <a:pt x="236" y="727"/>
                    </a:lnTo>
                    <a:lnTo>
                      <a:pt x="332" y="727"/>
                    </a:lnTo>
                    <a:lnTo>
                      <a:pt x="332" y="628"/>
                    </a:lnTo>
                    <a:lnTo>
                      <a:pt x="236" y="628"/>
                    </a:lnTo>
                    <a:close/>
                    <a:moveTo>
                      <a:pt x="236" y="490"/>
                    </a:moveTo>
                    <a:lnTo>
                      <a:pt x="236" y="530"/>
                    </a:lnTo>
                    <a:lnTo>
                      <a:pt x="236" y="555"/>
                    </a:lnTo>
                    <a:lnTo>
                      <a:pt x="236" y="587"/>
                    </a:lnTo>
                    <a:lnTo>
                      <a:pt x="332" y="587"/>
                    </a:lnTo>
                    <a:lnTo>
                      <a:pt x="332" y="490"/>
                    </a:lnTo>
                    <a:lnTo>
                      <a:pt x="236" y="490"/>
                    </a:lnTo>
                    <a:close/>
                    <a:moveTo>
                      <a:pt x="236" y="350"/>
                    </a:moveTo>
                    <a:lnTo>
                      <a:pt x="236" y="350"/>
                    </a:lnTo>
                    <a:lnTo>
                      <a:pt x="236" y="351"/>
                    </a:lnTo>
                    <a:lnTo>
                      <a:pt x="236" y="353"/>
                    </a:lnTo>
                    <a:lnTo>
                      <a:pt x="236" y="358"/>
                    </a:lnTo>
                    <a:lnTo>
                      <a:pt x="236" y="367"/>
                    </a:lnTo>
                    <a:lnTo>
                      <a:pt x="236" y="379"/>
                    </a:lnTo>
                    <a:lnTo>
                      <a:pt x="236" y="396"/>
                    </a:lnTo>
                    <a:lnTo>
                      <a:pt x="236" y="419"/>
                    </a:lnTo>
                    <a:lnTo>
                      <a:pt x="236" y="449"/>
                    </a:lnTo>
                    <a:lnTo>
                      <a:pt x="332" y="449"/>
                    </a:lnTo>
                    <a:lnTo>
                      <a:pt x="332" y="350"/>
                    </a:lnTo>
                    <a:lnTo>
                      <a:pt x="236" y="350"/>
                    </a:lnTo>
                    <a:close/>
                    <a:moveTo>
                      <a:pt x="236" y="210"/>
                    </a:moveTo>
                    <a:lnTo>
                      <a:pt x="236" y="210"/>
                    </a:lnTo>
                    <a:lnTo>
                      <a:pt x="236" y="211"/>
                    </a:lnTo>
                    <a:lnTo>
                      <a:pt x="236" y="213"/>
                    </a:lnTo>
                    <a:lnTo>
                      <a:pt x="236" y="218"/>
                    </a:lnTo>
                    <a:lnTo>
                      <a:pt x="236" y="227"/>
                    </a:lnTo>
                    <a:lnTo>
                      <a:pt x="236" y="238"/>
                    </a:lnTo>
                    <a:lnTo>
                      <a:pt x="236" y="256"/>
                    </a:lnTo>
                    <a:lnTo>
                      <a:pt x="236" y="279"/>
                    </a:lnTo>
                    <a:lnTo>
                      <a:pt x="236" y="309"/>
                    </a:lnTo>
                    <a:lnTo>
                      <a:pt x="259" y="309"/>
                    </a:lnTo>
                    <a:lnTo>
                      <a:pt x="277" y="309"/>
                    </a:lnTo>
                    <a:lnTo>
                      <a:pt x="301" y="309"/>
                    </a:lnTo>
                    <a:lnTo>
                      <a:pt x="332" y="309"/>
                    </a:lnTo>
                    <a:lnTo>
                      <a:pt x="332" y="210"/>
                    </a:lnTo>
                    <a:lnTo>
                      <a:pt x="236" y="210"/>
                    </a:lnTo>
                    <a:close/>
                    <a:moveTo>
                      <a:pt x="88" y="210"/>
                    </a:moveTo>
                    <a:lnTo>
                      <a:pt x="88" y="211"/>
                    </a:lnTo>
                    <a:lnTo>
                      <a:pt x="88" y="213"/>
                    </a:lnTo>
                    <a:lnTo>
                      <a:pt x="88" y="218"/>
                    </a:lnTo>
                    <a:lnTo>
                      <a:pt x="88" y="227"/>
                    </a:lnTo>
                    <a:lnTo>
                      <a:pt x="88" y="238"/>
                    </a:lnTo>
                    <a:lnTo>
                      <a:pt x="88" y="256"/>
                    </a:lnTo>
                    <a:lnTo>
                      <a:pt x="88" y="279"/>
                    </a:lnTo>
                    <a:lnTo>
                      <a:pt x="88" y="309"/>
                    </a:lnTo>
                    <a:lnTo>
                      <a:pt x="104" y="309"/>
                    </a:lnTo>
                    <a:lnTo>
                      <a:pt x="117" y="309"/>
                    </a:lnTo>
                    <a:lnTo>
                      <a:pt x="134" y="309"/>
                    </a:lnTo>
                    <a:lnTo>
                      <a:pt x="187" y="309"/>
                    </a:lnTo>
                    <a:lnTo>
                      <a:pt x="187" y="210"/>
                    </a:lnTo>
                    <a:lnTo>
                      <a:pt x="170" y="210"/>
                    </a:lnTo>
                    <a:lnTo>
                      <a:pt x="157" y="210"/>
                    </a:lnTo>
                    <a:lnTo>
                      <a:pt x="140" y="210"/>
                    </a:lnTo>
                    <a:lnTo>
                      <a:pt x="88" y="210"/>
                    </a:lnTo>
                    <a:close/>
                    <a:moveTo>
                      <a:pt x="236" y="72"/>
                    </a:moveTo>
                    <a:lnTo>
                      <a:pt x="236" y="113"/>
                    </a:lnTo>
                    <a:lnTo>
                      <a:pt x="236" y="136"/>
                    </a:lnTo>
                    <a:lnTo>
                      <a:pt x="236" y="168"/>
                    </a:lnTo>
                    <a:lnTo>
                      <a:pt x="332" y="168"/>
                    </a:lnTo>
                    <a:lnTo>
                      <a:pt x="332" y="72"/>
                    </a:lnTo>
                    <a:lnTo>
                      <a:pt x="236" y="72"/>
                    </a:lnTo>
                    <a:close/>
                    <a:moveTo>
                      <a:pt x="88" y="72"/>
                    </a:moveTo>
                    <a:lnTo>
                      <a:pt x="88" y="77"/>
                    </a:lnTo>
                    <a:lnTo>
                      <a:pt x="88" y="84"/>
                    </a:lnTo>
                    <a:lnTo>
                      <a:pt x="88" y="96"/>
                    </a:lnTo>
                    <a:lnTo>
                      <a:pt x="88" y="168"/>
                    </a:lnTo>
                    <a:lnTo>
                      <a:pt x="96" y="168"/>
                    </a:lnTo>
                    <a:lnTo>
                      <a:pt x="104" y="168"/>
                    </a:lnTo>
                    <a:lnTo>
                      <a:pt x="117" y="168"/>
                    </a:lnTo>
                    <a:lnTo>
                      <a:pt x="134" y="168"/>
                    </a:lnTo>
                    <a:lnTo>
                      <a:pt x="157" y="168"/>
                    </a:lnTo>
                    <a:lnTo>
                      <a:pt x="187" y="168"/>
                    </a:lnTo>
                    <a:lnTo>
                      <a:pt x="187" y="72"/>
                    </a:lnTo>
                    <a:lnTo>
                      <a:pt x="187" y="72"/>
                    </a:lnTo>
                    <a:lnTo>
                      <a:pt x="186" y="72"/>
                    </a:lnTo>
                    <a:lnTo>
                      <a:pt x="183" y="72"/>
                    </a:lnTo>
                    <a:lnTo>
                      <a:pt x="170" y="72"/>
                    </a:lnTo>
                    <a:lnTo>
                      <a:pt x="157" y="72"/>
                    </a:lnTo>
                    <a:lnTo>
                      <a:pt x="140" y="72"/>
                    </a:lnTo>
                    <a:lnTo>
                      <a:pt x="88" y="72"/>
                    </a:lnTo>
                    <a:close/>
                    <a:moveTo>
                      <a:pt x="0" y="0"/>
                    </a:moveTo>
                    <a:lnTo>
                      <a:pt x="420" y="0"/>
                    </a:lnTo>
                    <a:lnTo>
                      <a:pt x="420" y="2"/>
                    </a:lnTo>
                    <a:lnTo>
                      <a:pt x="420" y="4"/>
                    </a:lnTo>
                    <a:lnTo>
                      <a:pt x="420" y="7"/>
                    </a:lnTo>
                    <a:lnTo>
                      <a:pt x="420" y="268"/>
                    </a:lnTo>
                    <a:lnTo>
                      <a:pt x="420" y="319"/>
                    </a:lnTo>
                    <a:lnTo>
                      <a:pt x="420" y="375"/>
                    </a:lnTo>
                    <a:lnTo>
                      <a:pt x="420" y="437"/>
                    </a:lnTo>
                    <a:lnTo>
                      <a:pt x="420" y="506"/>
                    </a:lnTo>
                    <a:lnTo>
                      <a:pt x="420" y="582"/>
                    </a:lnTo>
                    <a:lnTo>
                      <a:pt x="420" y="665"/>
                    </a:lnTo>
                    <a:lnTo>
                      <a:pt x="420" y="756"/>
                    </a:lnTo>
                    <a:lnTo>
                      <a:pt x="420" y="855"/>
                    </a:lnTo>
                    <a:lnTo>
                      <a:pt x="420" y="961"/>
                    </a:lnTo>
                    <a:lnTo>
                      <a:pt x="420" y="1075"/>
                    </a:lnTo>
                    <a:lnTo>
                      <a:pt x="420" y="1075"/>
                    </a:lnTo>
                    <a:lnTo>
                      <a:pt x="419" y="1075"/>
                    </a:lnTo>
                    <a:lnTo>
                      <a:pt x="383" y="1075"/>
                    </a:lnTo>
                    <a:lnTo>
                      <a:pt x="366" y="1075"/>
                    </a:lnTo>
                    <a:lnTo>
                      <a:pt x="343" y="1075"/>
                    </a:lnTo>
                    <a:lnTo>
                      <a:pt x="279" y="1075"/>
                    </a:lnTo>
                    <a:lnTo>
                      <a:pt x="236" y="1075"/>
                    </a:lnTo>
                    <a:lnTo>
                      <a:pt x="187" y="1075"/>
                    </a:lnTo>
                    <a:lnTo>
                      <a:pt x="187" y="927"/>
                    </a:lnTo>
                    <a:lnTo>
                      <a:pt x="187" y="890"/>
                    </a:lnTo>
                    <a:lnTo>
                      <a:pt x="187" y="848"/>
                    </a:lnTo>
                    <a:lnTo>
                      <a:pt x="187" y="798"/>
                    </a:lnTo>
                    <a:lnTo>
                      <a:pt x="187" y="743"/>
                    </a:lnTo>
                    <a:lnTo>
                      <a:pt x="187" y="681"/>
                    </a:lnTo>
                    <a:lnTo>
                      <a:pt x="187" y="611"/>
                    </a:lnTo>
                    <a:lnTo>
                      <a:pt x="187" y="534"/>
                    </a:lnTo>
                    <a:lnTo>
                      <a:pt x="187" y="449"/>
                    </a:lnTo>
                    <a:lnTo>
                      <a:pt x="187" y="417"/>
                    </a:lnTo>
                    <a:lnTo>
                      <a:pt x="187" y="410"/>
                    </a:lnTo>
                    <a:lnTo>
                      <a:pt x="187" y="399"/>
                    </a:lnTo>
                    <a:lnTo>
                      <a:pt x="187" y="350"/>
                    </a:lnTo>
                    <a:lnTo>
                      <a:pt x="170" y="350"/>
                    </a:lnTo>
                    <a:lnTo>
                      <a:pt x="157" y="350"/>
                    </a:lnTo>
                    <a:lnTo>
                      <a:pt x="140" y="350"/>
                    </a:lnTo>
                    <a:lnTo>
                      <a:pt x="88" y="350"/>
                    </a:lnTo>
                    <a:lnTo>
                      <a:pt x="88" y="350"/>
                    </a:lnTo>
                    <a:lnTo>
                      <a:pt x="88" y="352"/>
                    </a:lnTo>
                    <a:lnTo>
                      <a:pt x="88" y="357"/>
                    </a:lnTo>
                    <a:lnTo>
                      <a:pt x="88" y="367"/>
                    </a:lnTo>
                    <a:lnTo>
                      <a:pt x="88" y="383"/>
                    </a:lnTo>
                    <a:lnTo>
                      <a:pt x="0" y="383"/>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noEditPoints="1"/>
              </p:cNvSpPr>
              <p:nvPr/>
            </p:nvSpPr>
            <p:spPr bwMode="auto">
              <a:xfrm>
                <a:off x="2021" y="1986"/>
                <a:ext cx="421" cy="654"/>
              </a:xfrm>
              <a:custGeom>
                <a:avLst/>
                <a:gdLst>
                  <a:gd name="T0" fmla="*/ 237 w 421"/>
                  <a:gd name="T1" fmla="*/ 583 h 654"/>
                  <a:gd name="T2" fmla="*/ 332 w 421"/>
                  <a:gd name="T3" fmla="*/ 488 h 654"/>
                  <a:gd name="T4" fmla="*/ 186 w 421"/>
                  <a:gd name="T5" fmla="*/ 488 h 654"/>
                  <a:gd name="T6" fmla="*/ 88 w 421"/>
                  <a:gd name="T7" fmla="*/ 488 h 654"/>
                  <a:gd name="T8" fmla="*/ 187 w 421"/>
                  <a:gd name="T9" fmla="*/ 583 h 654"/>
                  <a:gd name="T10" fmla="*/ 186 w 421"/>
                  <a:gd name="T11" fmla="*/ 488 h 654"/>
                  <a:gd name="T12" fmla="*/ 237 w 421"/>
                  <a:gd name="T13" fmla="*/ 348 h 654"/>
                  <a:gd name="T14" fmla="*/ 237 w 421"/>
                  <a:gd name="T15" fmla="*/ 364 h 654"/>
                  <a:gd name="T16" fmla="*/ 237 w 421"/>
                  <a:gd name="T17" fmla="*/ 393 h 654"/>
                  <a:gd name="T18" fmla="*/ 237 w 421"/>
                  <a:gd name="T19" fmla="*/ 446 h 654"/>
                  <a:gd name="T20" fmla="*/ 301 w 421"/>
                  <a:gd name="T21" fmla="*/ 446 h 654"/>
                  <a:gd name="T22" fmla="*/ 332 w 421"/>
                  <a:gd name="T23" fmla="*/ 348 h 654"/>
                  <a:gd name="T24" fmla="*/ 88 w 421"/>
                  <a:gd name="T25" fmla="*/ 348 h 654"/>
                  <a:gd name="T26" fmla="*/ 88 w 421"/>
                  <a:gd name="T27" fmla="*/ 348 h 654"/>
                  <a:gd name="T28" fmla="*/ 88 w 421"/>
                  <a:gd name="T29" fmla="*/ 364 h 654"/>
                  <a:gd name="T30" fmla="*/ 88 w 421"/>
                  <a:gd name="T31" fmla="*/ 393 h 654"/>
                  <a:gd name="T32" fmla="*/ 88 w 421"/>
                  <a:gd name="T33" fmla="*/ 446 h 654"/>
                  <a:gd name="T34" fmla="*/ 88 w 421"/>
                  <a:gd name="T35" fmla="*/ 446 h 654"/>
                  <a:gd name="T36" fmla="*/ 105 w 421"/>
                  <a:gd name="T37" fmla="*/ 446 h 654"/>
                  <a:gd name="T38" fmla="*/ 134 w 421"/>
                  <a:gd name="T39" fmla="*/ 446 h 654"/>
                  <a:gd name="T40" fmla="*/ 187 w 421"/>
                  <a:gd name="T41" fmla="*/ 348 h 654"/>
                  <a:gd name="T42" fmla="*/ 237 w 421"/>
                  <a:gd name="T43" fmla="*/ 207 h 654"/>
                  <a:gd name="T44" fmla="*/ 237 w 421"/>
                  <a:gd name="T45" fmla="*/ 223 h 654"/>
                  <a:gd name="T46" fmla="*/ 237 w 421"/>
                  <a:gd name="T47" fmla="*/ 253 h 654"/>
                  <a:gd name="T48" fmla="*/ 237 w 421"/>
                  <a:gd name="T49" fmla="*/ 306 h 654"/>
                  <a:gd name="T50" fmla="*/ 332 w 421"/>
                  <a:gd name="T51" fmla="*/ 207 h 654"/>
                  <a:gd name="T52" fmla="*/ 88 w 421"/>
                  <a:gd name="T53" fmla="*/ 207 h 654"/>
                  <a:gd name="T54" fmla="*/ 88 w 421"/>
                  <a:gd name="T55" fmla="*/ 207 h 654"/>
                  <a:gd name="T56" fmla="*/ 88 w 421"/>
                  <a:gd name="T57" fmla="*/ 223 h 654"/>
                  <a:gd name="T58" fmla="*/ 88 w 421"/>
                  <a:gd name="T59" fmla="*/ 253 h 654"/>
                  <a:gd name="T60" fmla="*/ 88 w 421"/>
                  <a:gd name="T61" fmla="*/ 306 h 654"/>
                  <a:gd name="T62" fmla="*/ 187 w 421"/>
                  <a:gd name="T63" fmla="*/ 207 h 654"/>
                  <a:gd name="T64" fmla="*/ 237 w 421"/>
                  <a:gd name="T65" fmla="*/ 69 h 654"/>
                  <a:gd name="T66" fmla="*/ 332 w 421"/>
                  <a:gd name="T67" fmla="*/ 166 h 654"/>
                  <a:gd name="T68" fmla="*/ 237 w 421"/>
                  <a:gd name="T69" fmla="*/ 69 h 654"/>
                  <a:gd name="T70" fmla="*/ 88 w 421"/>
                  <a:gd name="T71" fmla="*/ 166 h 654"/>
                  <a:gd name="T72" fmla="*/ 134 w 421"/>
                  <a:gd name="T73" fmla="*/ 166 h 654"/>
                  <a:gd name="T74" fmla="*/ 187 w 421"/>
                  <a:gd name="T75" fmla="*/ 166 h 654"/>
                  <a:gd name="T76" fmla="*/ 88 w 421"/>
                  <a:gd name="T77" fmla="*/ 69 h 654"/>
                  <a:gd name="T78" fmla="*/ 421 w 421"/>
                  <a:gd name="T79" fmla="*/ 0 h 654"/>
                  <a:gd name="T80" fmla="*/ 421 w 421"/>
                  <a:gd name="T81" fmla="*/ 1 h 654"/>
                  <a:gd name="T82" fmla="*/ 421 w 421"/>
                  <a:gd name="T83" fmla="*/ 9 h 654"/>
                  <a:gd name="T84" fmla="*/ 421 w 421"/>
                  <a:gd name="T85" fmla="*/ 24 h 654"/>
                  <a:gd name="T86" fmla="*/ 421 w 421"/>
                  <a:gd name="T87" fmla="*/ 52 h 654"/>
                  <a:gd name="T88" fmla="*/ 421 w 421"/>
                  <a:gd name="T89" fmla="*/ 95 h 654"/>
                  <a:gd name="T90" fmla="*/ 421 w 421"/>
                  <a:gd name="T91" fmla="*/ 155 h 654"/>
                  <a:gd name="T92" fmla="*/ 421 w 421"/>
                  <a:gd name="T93" fmla="*/ 239 h 654"/>
                  <a:gd name="T94" fmla="*/ 421 w 421"/>
                  <a:gd name="T95" fmla="*/ 348 h 654"/>
                  <a:gd name="T96" fmla="*/ 421 w 421"/>
                  <a:gd name="T97" fmla="*/ 485 h 654"/>
                  <a:gd name="T98" fmla="*/ 421 w 421"/>
                  <a:gd name="T99" fmla="*/ 654 h 654"/>
                  <a:gd name="T100" fmla="*/ 307 w 421"/>
                  <a:gd name="T101" fmla="*/ 654 h 654"/>
                  <a:gd name="T102" fmla="*/ 232 w 421"/>
                  <a:gd name="T103" fmla="*/ 654 h 654"/>
                  <a:gd name="T104" fmla="*/ 0 w 421"/>
                  <a:gd name="T105"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1" h="654">
                    <a:moveTo>
                      <a:pt x="237" y="488"/>
                    </a:moveTo>
                    <a:lnTo>
                      <a:pt x="237" y="583"/>
                    </a:lnTo>
                    <a:lnTo>
                      <a:pt x="332" y="583"/>
                    </a:lnTo>
                    <a:lnTo>
                      <a:pt x="332" y="488"/>
                    </a:lnTo>
                    <a:lnTo>
                      <a:pt x="237" y="488"/>
                    </a:lnTo>
                    <a:close/>
                    <a:moveTo>
                      <a:pt x="186" y="488"/>
                    </a:moveTo>
                    <a:lnTo>
                      <a:pt x="183" y="488"/>
                    </a:lnTo>
                    <a:lnTo>
                      <a:pt x="88" y="488"/>
                    </a:lnTo>
                    <a:lnTo>
                      <a:pt x="88" y="583"/>
                    </a:lnTo>
                    <a:lnTo>
                      <a:pt x="187" y="583"/>
                    </a:lnTo>
                    <a:lnTo>
                      <a:pt x="187" y="488"/>
                    </a:lnTo>
                    <a:lnTo>
                      <a:pt x="186" y="488"/>
                    </a:lnTo>
                    <a:lnTo>
                      <a:pt x="186" y="488"/>
                    </a:lnTo>
                    <a:close/>
                    <a:moveTo>
                      <a:pt x="237" y="348"/>
                    </a:moveTo>
                    <a:lnTo>
                      <a:pt x="237" y="356"/>
                    </a:lnTo>
                    <a:lnTo>
                      <a:pt x="237" y="364"/>
                    </a:lnTo>
                    <a:lnTo>
                      <a:pt x="237" y="376"/>
                    </a:lnTo>
                    <a:lnTo>
                      <a:pt x="237" y="393"/>
                    </a:lnTo>
                    <a:lnTo>
                      <a:pt x="237" y="416"/>
                    </a:lnTo>
                    <a:lnTo>
                      <a:pt x="237" y="446"/>
                    </a:lnTo>
                    <a:lnTo>
                      <a:pt x="277" y="446"/>
                    </a:lnTo>
                    <a:lnTo>
                      <a:pt x="301" y="446"/>
                    </a:lnTo>
                    <a:lnTo>
                      <a:pt x="332" y="446"/>
                    </a:lnTo>
                    <a:lnTo>
                      <a:pt x="332" y="348"/>
                    </a:lnTo>
                    <a:lnTo>
                      <a:pt x="237" y="348"/>
                    </a:lnTo>
                    <a:close/>
                    <a:moveTo>
                      <a:pt x="88" y="348"/>
                    </a:moveTo>
                    <a:lnTo>
                      <a:pt x="88" y="348"/>
                    </a:lnTo>
                    <a:lnTo>
                      <a:pt x="88" y="348"/>
                    </a:lnTo>
                    <a:lnTo>
                      <a:pt x="88" y="351"/>
                    </a:lnTo>
                    <a:lnTo>
                      <a:pt x="88" y="364"/>
                    </a:lnTo>
                    <a:lnTo>
                      <a:pt x="88" y="376"/>
                    </a:lnTo>
                    <a:lnTo>
                      <a:pt x="88" y="393"/>
                    </a:lnTo>
                    <a:lnTo>
                      <a:pt x="88" y="416"/>
                    </a:lnTo>
                    <a:lnTo>
                      <a:pt x="88" y="446"/>
                    </a:lnTo>
                    <a:lnTo>
                      <a:pt x="88" y="446"/>
                    </a:lnTo>
                    <a:lnTo>
                      <a:pt x="88" y="446"/>
                    </a:lnTo>
                    <a:lnTo>
                      <a:pt x="92" y="446"/>
                    </a:lnTo>
                    <a:lnTo>
                      <a:pt x="105" y="446"/>
                    </a:lnTo>
                    <a:lnTo>
                      <a:pt x="117" y="446"/>
                    </a:lnTo>
                    <a:lnTo>
                      <a:pt x="134" y="446"/>
                    </a:lnTo>
                    <a:lnTo>
                      <a:pt x="187" y="446"/>
                    </a:lnTo>
                    <a:lnTo>
                      <a:pt x="187" y="348"/>
                    </a:lnTo>
                    <a:lnTo>
                      <a:pt x="88" y="348"/>
                    </a:lnTo>
                    <a:close/>
                    <a:moveTo>
                      <a:pt x="237" y="207"/>
                    </a:moveTo>
                    <a:lnTo>
                      <a:pt x="237" y="215"/>
                    </a:lnTo>
                    <a:lnTo>
                      <a:pt x="237" y="223"/>
                    </a:lnTo>
                    <a:lnTo>
                      <a:pt x="237" y="236"/>
                    </a:lnTo>
                    <a:lnTo>
                      <a:pt x="237" y="253"/>
                    </a:lnTo>
                    <a:lnTo>
                      <a:pt x="237" y="276"/>
                    </a:lnTo>
                    <a:lnTo>
                      <a:pt x="237" y="306"/>
                    </a:lnTo>
                    <a:lnTo>
                      <a:pt x="332" y="306"/>
                    </a:lnTo>
                    <a:lnTo>
                      <a:pt x="332" y="207"/>
                    </a:lnTo>
                    <a:lnTo>
                      <a:pt x="237" y="207"/>
                    </a:lnTo>
                    <a:close/>
                    <a:moveTo>
                      <a:pt x="88" y="207"/>
                    </a:moveTo>
                    <a:lnTo>
                      <a:pt x="88" y="207"/>
                    </a:lnTo>
                    <a:lnTo>
                      <a:pt x="88" y="207"/>
                    </a:lnTo>
                    <a:lnTo>
                      <a:pt x="88" y="211"/>
                    </a:lnTo>
                    <a:lnTo>
                      <a:pt x="88" y="223"/>
                    </a:lnTo>
                    <a:lnTo>
                      <a:pt x="88" y="236"/>
                    </a:lnTo>
                    <a:lnTo>
                      <a:pt x="88" y="253"/>
                    </a:lnTo>
                    <a:lnTo>
                      <a:pt x="88" y="276"/>
                    </a:lnTo>
                    <a:lnTo>
                      <a:pt x="88" y="306"/>
                    </a:lnTo>
                    <a:lnTo>
                      <a:pt x="187" y="306"/>
                    </a:lnTo>
                    <a:lnTo>
                      <a:pt x="187" y="207"/>
                    </a:lnTo>
                    <a:lnTo>
                      <a:pt x="88" y="207"/>
                    </a:lnTo>
                    <a:close/>
                    <a:moveTo>
                      <a:pt x="237" y="69"/>
                    </a:moveTo>
                    <a:lnTo>
                      <a:pt x="237" y="166"/>
                    </a:lnTo>
                    <a:lnTo>
                      <a:pt x="332" y="166"/>
                    </a:lnTo>
                    <a:lnTo>
                      <a:pt x="332" y="69"/>
                    </a:lnTo>
                    <a:lnTo>
                      <a:pt x="237" y="69"/>
                    </a:lnTo>
                    <a:close/>
                    <a:moveTo>
                      <a:pt x="88" y="69"/>
                    </a:moveTo>
                    <a:lnTo>
                      <a:pt x="88" y="166"/>
                    </a:lnTo>
                    <a:lnTo>
                      <a:pt x="117" y="166"/>
                    </a:lnTo>
                    <a:lnTo>
                      <a:pt x="134" y="166"/>
                    </a:lnTo>
                    <a:lnTo>
                      <a:pt x="157" y="166"/>
                    </a:lnTo>
                    <a:lnTo>
                      <a:pt x="187" y="166"/>
                    </a:lnTo>
                    <a:lnTo>
                      <a:pt x="187" y="69"/>
                    </a:lnTo>
                    <a:lnTo>
                      <a:pt x="88" y="69"/>
                    </a:lnTo>
                    <a:close/>
                    <a:moveTo>
                      <a:pt x="0" y="0"/>
                    </a:moveTo>
                    <a:lnTo>
                      <a:pt x="421" y="0"/>
                    </a:lnTo>
                    <a:lnTo>
                      <a:pt x="421" y="0"/>
                    </a:lnTo>
                    <a:lnTo>
                      <a:pt x="421" y="1"/>
                    </a:lnTo>
                    <a:lnTo>
                      <a:pt x="421" y="3"/>
                    </a:lnTo>
                    <a:lnTo>
                      <a:pt x="421" y="9"/>
                    </a:lnTo>
                    <a:lnTo>
                      <a:pt x="421" y="15"/>
                    </a:lnTo>
                    <a:lnTo>
                      <a:pt x="421" y="24"/>
                    </a:lnTo>
                    <a:lnTo>
                      <a:pt x="421" y="37"/>
                    </a:lnTo>
                    <a:lnTo>
                      <a:pt x="421" y="52"/>
                    </a:lnTo>
                    <a:lnTo>
                      <a:pt x="421" y="72"/>
                    </a:lnTo>
                    <a:lnTo>
                      <a:pt x="421" y="95"/>
                    </a:lnTo>
                    <a:lnTo>
                      <a:pt x="421" y="122"/>
                    </a:lnTo>
                    <a:lnTo>
                      <a:pt x="421" y="155"/>
                    </a:lnTo>
                    <a:lnTo>
                      <a:pt x="421" y="195"/>
                    </a:lnTo>
                    <a:lnTo>
                      <a:pt x="421" y="239"/>
                    </a:lnTo>
                    <a:lnTo>
                      <a:pt x="421" y="290"/>
                    </a:lnTo>
                    <a:lnTo>
                      <a:pt x="421" y="348"/>
                    </a:lnTo>
                    <a:lnTo>
                      <a:pt x="421" y="413"/>
                    </a:lnTo>
                    <a:lnTo>
                      <a:pt x="421" y="485"/>
                    </a:lnTo>
                    <a:lnTo>
                      <a:pt x="421" y="566"/>
                    </a:lnTo>
                    <a:lnTo>
                      <a:pt x="421" y="654"/>
                    </a:lnTo>
                    <a:lnTo>
                      <a:pt x="334" y="654"/>
                    </a:lnTo>
                    <a:lnTo>
                      <a:pt x="307" y="654"/>
                    </a:lnTo>
                    <a:lnTo>
                      <a:pt x="272" y="654"/>
                    </a:lnTo>
                    <a:lnTo>
                      <a:pt x="232" y="654"/>
                    </a:lnTo>
                    <a:lnTo>
                      <a:pt x="186" y="654"/>
                    </a:lnTo>
                    <a:lnTo>
                      <a:pt x="0" y="65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noEditPoints="1"/>
              </p:cNvSpPr>
              <p:nvPr/>
            </p:nvSpPr>
            <p:spPr bwMode="auto">
              <a:xfrm>
                <a:off x="3617" y="335"/>
                <a:ext cx="569" cy="422"/>
              </a:xfrm>
              <a:custGeom>
                <a:avLst/>
                <a:gdLst>
                  <a:gd name="T0" fmla="*/ 149 w 569"/>
                  <a:gd name="T1" fmla="*/ 47 h 422"/>
                  <a:gd name="T2" fmla="*/ 69 w 569"/>
                  <a:gd name="T3" fmla="*/ 50 h 422"/>
                  <a:gd name="T4" fmla="*/ 49 w 569"/>
                  <a:gd name="T5" fmla="*/ 67 h 422"/>
                  <a:gd name="T6" fmla="*/ 47 w 569"/>
                  <a:gd name="T7" fmla="*/ 342 h 422"/>
                  <a:gd name="T8" fmla="*/ 58 w 569"/>
                  <a:gd name="T9" fmla="*/ 365 h 422"/>
                  <a:gd name="T10" fmla="*/ 83 w 569"/>
                  <a:gd name="T11" fmla="*/ 375 h 422"/>
                  <a:gd name="T12" fmla="*/ 84 w 569"/>
                  <a:gd name="T13" fmla="*/ 375 h 422"/>
                  <a:gd name="T14" fmla="*/ 143 w 569"/>
                  <a:gd name="T15" fmla="*/ 375 h 422"/>
                  <a:gd name="T16" fmla="*/ 192 w 569"/>
                  <a:gd name="T17" fmla="*/ 375 h 422"/>
                  <a:gd name="T18" fmla="*/ 262 w 569"/>
                  <a:gd name="T19" fmla="*/ 375 h 422"/>
                  <a:gd name="T20" fmla="*/ 359 w 569"/>
                  <a:gd name="T21" fmla="*/ 375 h 422"/>
                  <a:gd name="T22" fmla="*/ 484 w 569"/>
                  <a:gd name="T23" fmla="*/ 375 h 422"/>
                  <a:gd name="T24" fmla="*/ 509 w 569"/>
                  <a:gd name="T25" fmla="*/ 365 h 422"/>
                  <a:gd name="T26" fmla="*/ 519 w 569"/>
                  <a:gd name="T27" fmla="*/ 342 h 422"/>
                  <a:gd name="T28" fmla="*/ 519 w 569"/>
                  <a:gd name="T29" fmla="*/ 336 h 422"/>
                  <a:gd name="T30" fmla="*/ 519 w 569"/>
                  <a:gd name="T31" fmla="*/ 81 h 422"/>
                  <a:gd name="T32" fmla="*/ 509 w 569"/>
                  <a:gd name="T33" fmla="*/ 56 h 422"/>
                  <a:gd name="T34" fmla="*/ 484 w 569"/>
                  <a:gd name="T35" fmla="*/ 47 h 422"/>
                  <a:gd name="T36" fmla="*/ 482 w 569"/>
                  <a:gd name="T37" fmla="*/ 47 h 422"/>
                  <a:gd name="T38" fmla="*/ 474 w 569"/>
                  <a:gd name="T39" fmla="*/ 47 h 422"/>
                  <a:gd name="T40" fmla="*/ 456 w 569"/>
                  <a:gd name="T41" fmla="*/ 47 h 422"/>
                  <a:gd name="T42" fmla="*/ 424 w 569"/>
                  <a:gd name="T43" fmla="*/ 47 h 422"/>
                  <a:gd name="T44" fmla="*/ 376 w 569"/>
                  <a:gd name="T45" fmla="*/ 47 h 422"/>
                  <a:gd name="T46" fmla="*/ 305 w 569"/>
                  <a:gd name="T47" fmla="*/ 47 h 422"/>
                  <a:gd name="T48" fmla="*/ 208 w 569"/>
                  <a:gd name="T49" fmla="*/ 47 h 422"/>
                  <a:gd name="T50" fmla="*/ 192 w 569"/>
                  <a:gd name="T51" fmla="*/ 0 h 422"/>
                  <a:gd name="T52" fmla="*/ 247 w 569"/>
                  <a:gd name="T53" fmla="*/ 0 h 422"/>
                  <a:gd name="T54" fmla="*/ 507 w 569"/>
                  <a:gd name="T55" fmla="*/ 4 h 422"/>
                  <a:gd name="T56" fmla="*/ 544 w 569"/>
                  <a:gd name="T57" fmla="*/ 24 h 422"/>
                  <a:gd name="T58" fmla="*/ 567 w 569"/>
                  <a:gd name="T59" fmla="*/ 59 h 422"/>
                  <a:gd name="T60" fmla="*/ 569 w 569"/>
                  <a:gd name="T61" fmla="*/ 342 h 422"/>
                  <a:gd name="T62" fmla="*/ 557 w 569"/>
                  <a:gd name="T63" fmla="*/ 382 h 422"/>
                  <a:gd name="T64" fmla="*/ 526 w 569"/>
                  <a:gd name="T65" fmla="*/ 411 h 422"/>
                  <a:gd name="T66" fmla="*/ 484 w 569"/>
                  <a:gd name="T67" fmla="*/ 422 h 422"/>
                  <a:gd name="T68" fmla="*/ 479 w 569"/>
                  <a:gd name="T69" fmla="*/ 422 h 422"/>
                  <a:gd name="T70" fmla="*/ 83 w 569"/>
                  <a:gd name="T71" fmla="*/ 422 h 422"/>
                  <a:gd name="T72" fmla="*/ 40 w 569"/>
                  <a:gd name="T73" fmla="*/ 411 h 422"/>
                  <a:gd name="T74" fmla="*/ 12 w 569"/>
                  <a:gd name="T75" fmla="*/ 382 h 422"/>
                  <a:gd name="T76" fmla="*/ 0 w 569"/>
                  <a:gd name="T77" fmla="*/ 342 h 422"/>
                  <a:gd name="T78" fmla="*/ 0 w 569"/>
                  <a:gd name="T79" fmla="*/ 321 h 422"/>
                  <a:gd name="T80" fmla="*/ 0 w 569"/>
                  <a:gd name="T81" fmla="*/ 81 h 422"/>
                  <a:gd name="T82" fmla="*/ 12 w 569"/>
                  <a:gd name="T83" fmla="*/ 40 h 422"/>
                  <a:gd name="T84" fmla="*/ 40 w 569"/>
                  <a:gd name="T85" fmla="*/ 12 h 422"/>
                  <a:gd name="T86" fmla="*/ 83 w 569"/>
                  <a:gd name="T8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9" h="422">
                    <a:moveTo>
                      <a:pt x="208" y="47"/>
                    </a:moveTo>
                    <a:lnTo>
                      <a:pt x="149" y="47"/>
                    </a:lnTo>
                    <a:lnTo>
                      <a:pt x="83" y="47"/>
                    </a:lnTo>
                    <a:lnTo>
                      <a:pt x="69" y="50"/>
                    </a:lnTo>
                    <a:lnTo>
                      <a:pt x="58" y="56"/>
                    </a:lnTo>
                    <a:lnTo>
                      <a:pt x="49" y="67"/>
                    </a:lnTo>
                    <a:lnTo>
                      <a:pt x="47" y="81"/>
                    </a:lnTo>
                    <a:lnTo>
                      <a:pt x="47" y="342"/>
                    </a:lnTo>
                    <a:lnTo>
                      <a:pt x="49" y="354"/>
                    </a:lnTo>
                    <a:lnTo>
                      <a:pt x="58" y="365"/>
                    </a:lnTo>
                    <a:lnTo>
                      <a:pt x="69" y="372"/>
                    </a:lnTo>
                    <a:lnTo>
                      <a:pt x="83" y="375"/>
                    </a:lnTo>
                    <a:lnTo>
                      <a:pt x="83" y="375"/>
                    </a:lnTo>
                    <a:lnTo>
                      <a:pt x="84" y="375"/>
                    </a:lnTo>
                    <a:lnTo>
                      <a:pt x="124" y="375"/>
                    </a:lnTo>
                    <a:lnTo>
                      <a:pt x="143" y="375"/>
                    </a:lnTo>
                    <a:lnTo>
                      <a:pt x="164" y="375"/>
                    </a:lnTo>
                    <a:lnTo>
                      <a:pt x="192" y="375"/>
                    </a:lnTo>
                    <a:lnTo>
                      <a:pt x="224" y="375"/>
                    </a:lnTo>
                    <a:lnTo>
                      <a:pt x="262" y="375"/>
                    </a:lnTo>
                    <a:lnTo>
                      <a:pt x="307" y="375"/>
                    </a:lnTo>
                    <a:lnTo>
                      <a:pt x="359" y="375"/>
                    </a:lnTo>
                    <a:lnTo>
                      <a:pt x="417" y="375"/>
                    </a:lnTo>
                    <a:lnTo>
                      <a:pt x="484" y="375"/>
                    </a:lnTo>
                    <a:lnTo>
                      <a:pt x="498" y="372"/>
                    </a:lnTo>
                    <a:lnTo>
                      <a:pt x="509" y="365"/>
                    </a:lnTo>
                    <a:lnTo>
                      <a:pt x="517" y="354"/>
                    </a:lnTo>
                    <a:lnTo>
                      <a:pt x="519" y="342"/>
                    </a:lnTo>
                    <a:lnTo>
                      <a:pt x="519" y="339"/>
                    </a:lnTo>
                    <a:lnTo>
                      <a:pt x="519" y="336"/>
                    </a:lnTo>
                    <a:lnTo>
                      <a:pt x="519" y="330"/>
                    </a:lnTo>
                    <a:lnTo>
                      <a:pt x="519" y="81"/>
                    </a:lnTo>
                    <a:lnTo>
                      <a:pt x="517" y="67"/>
                    </a:lnTo>
                    <a:lnTo>
                      <a:pt x="509" y="56"/>
                    </a:lnTo>
                    <a:lnTo>
                      <a:pt x="498" y="50"/>
                    </a:lnTo>
                    <a:lnTo>
                      <a:pt x="484" y="47"/>
                    </a:lnTo>
                    <a:lnTo>
                      <a:pt x="484" y="47"/>
                    </a:lnTo>
                    <a:lnTo>
                      <a:pt x="482" y="47"/>
                    </a:lnTo>
                    <a:lnTo>
                      <a:pt x="479" y="47"/>
                    </a:lnTo>
                    <a:lnTo>
                      <a:pt x="474" y="47"/>
                    </a:lnTo>
                    <a:lnTo>
                      <a:pt x="467" y="47"/>
                    </a:lnTo>
                    <a:lnTo>
                      <a:pt x="456" y="47"/>
                    </a:lnTo>
                    <a:lnTo>
                      <a:pt x="442" y="47"/>
                    </a:lnTo>
                    <a:lnTo>
                      <a:pt x="424" y="47"/>
                    </a:lnTo>
                    <a:lnTo>
                      <a:pt x="402" y="47"/>
                    </a:lnTo>
                    <a:lnTo>
                      <a:pt x="376" y="47"/>
                    </a:lnTo>
                    <a:lnTo>
                      <a:pt x="343" y="47"/>
                    </a:lnTo>
                    <a:lnTo>
                      <a:pt x="305" y="47"/>
                    </a:lnTo>
                    <a:lnTo>
                      <a:pt x="260" y="47"/>
                    </a:lnTo>
                    <a:lnTo>
                      <a:pt x="208" y="47"/>
                    </a:lnTo>
                    <a:close/>
                    <a:moveTo>
                      <a:pt x="83" y="0"/>
                    </a:moveTo>
                    <a:lnTo>
                      <a:pt x="192" y="0"/>
                    </a:lnTo>
                    <a:lnTo>
                      <a:pt x="224" y="0"/>
                    </a:lnTo>
                    <a:lnTo>
                      <a:pt x="247" y="0"/>
                    </a:lnTo>
                    <a:lnTo>
                      <a:pt x="484" y="0"/>
                    </a:lnTo>
                    <a:lnTo>
                      <a:pt x="507" y="4"/>
                    </a:lnTo>
                    <a:lnTo>
                      <a:pt x="526" y="12"/>
                    </a:lnTo>
                    <a:lnTo>
                      <a:pt x="544" y="24"/>
                    </a:lnTo>
                    <a:lnTo>
                      <a:pt x="557" y="40"/>
                    </a:lnTo>
                    <a:lnTo>
                      <a:pt x="567" y="59"/>
                    </a:lnTo>
                    <a:lnTo>
                      <a:pt x="569" y="81"/>
                    </a:lnTo>
                    <a:lnTo>
                      <a:pt x="569" y="342"/>
                    </a:lnTo>
                    <a:lnTo>
                      <a:pt x="567" y="363"/>
                    </a:lnTo>
                    <a:lnTo>
                      <a:pt x="557" y="382"/>
                    </a:lnTo>
                    <a:lnTo>
                      <a:pt x="544" y="398"/>
                    </a:lnTo>
                    <a:lnTo>
                      <a:pt x="526" y="411"/>
                    </a:lnTo>
                    <a:lnTo>
                      <a:pt x="507" y="419"/>
                    </a:lnTo>
                    <a:lnTo>
                      <a:pt x="484" y="422"/>
                    </a:lnTo>
                    <a:lnTo>
                      <a:pt x="482" y="422"/>
                    </a:lnTo>
                    <a:lnTo>
                      <a:pt x="479" y="422"/>
                    </a:lnTo>
                    <a:lnTo>
                      <a:pt x="474" y="422"/>
                    </a:lnTo>
                    <a:lnTo>
                      <a:pt x="83" y="422"/>
                    </a:lnTo>
                    <a:lnTo>
                      <a:pt x="61" y="419"/>
                    </a:lnTo>
                    <a:lnTo>
                      <a:pt x="40" y="411"/>
                    </a:lnTo>
                    <a:lnTo>
                      <a:pt x="24" y="398"/>
                    </a:lnTo>
                    <a:lnTo>
                      <a:pt x="12" y="382"/>
                    </a:lnTo>
                    <a:lnTo>
                      <a:pt x="4" y="363"/>
                    </a:lnTo>
                    <a:lnTo>
                      <a:pt x="0" y="342"/>
                    </a:lnTo>
                    <a:lnTo>
                      <a:pt x="0" y="330"/>
                    </a:lnTo>
                    <a:lnTo>
                      <a:pt x="0" y="321"/>
                    </a:lnTo>
                    <a:lnTo>
                      <a:pt x="0" y="309"/>
                    </a:lnTo>
                    <a:lnTo>
                      <a:pt x="0" y="81"/>
                    </a:lnTo>
                    <a:lnTo>
                      <a:pt x="4" y="59"/>
                    </a:lnTo>
                    <a:lnTo>
                      <a:pt x="12" y="40"/>
                    </a:lnTo>
                    <a:lnTo>
                      <a:pt x="24" y="24"/>
                    </a:lnTo>
                    <a:lnTo>
                      <a:pt x="40" y="12"/>
                    </a:lnTo>
                    <a:lnTo>
                      <a:pt x="61" y="4"/>
                    </a:lnTo>
                    <a:lnTo>
                      <a:pt x="8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3"/>
              <p:cNvSpPr>
                <a:spLocks/>
              </p:cNvSpPr>
              <p:nvPr/>
            </p:nvSpPr>
            <p:spPr bwMode="auto">
              <a:xfrm>
                <a:off x="3496" y="784"/>
                <a:ext cx="811" cy="195"/>
              </a:xfrm>
              <a:custGeom>
                <a:avLst/>
                <a:gdLst>
                  <a:gd name="T0" fmla="*/ 150 w 811"/>
                  <a:gd name="T1" fmla="*/ 0 h 195"/>
                  <a:gd name="T2" fmla="*/ 223 w 811"/>
                  <a:gd name="T3" fmla="*/ 0 h 195"/>
                  <a:gd name="T4" fmla="*/ 400 w 811"/>
                  <a:gd name="T5" fmla="*/ 0 h 195"/>
                  <a:gd name="T6" fmla="*/ 515 w 811"/>
                  <a:gd name="T7" fmla="*/ 0 h 195"/>
                  <a:gd name="T8" fmla="*/ 674 w 811"/>
                  <a:gd name="T9" fmla="*/ 3 h 195"/>
                  <a:gd name="T10" fmla="*/ 696 w 811"/>
                  <a:gd name="T11" fmla="*/ 17 h 195"/>
                  <a:gd name="T12" fmla="*/ 696 w 811"/>
                  <a:gd name="T13" fmla="*/ 17 h 195"/>
                  <a:gd name="T14" fmla="*/ 699 w 811"/>
                  <a:gd name="T15" fmla="*/ 20 h 195"/>
                  <a:gd name="T16" fmla="*/ 708 w 811"/>
                  <a:gd name="T17" fmla="*/ 31 h 195"/>
                  <a:gd name="T18" fmla="*/ 726 w 811"/>
                  <a:gd name="T19" fmla="*/ 50 h 195"/>
                  <a:gd name="T20" fmla="*/ 754 w 811"/>
                  <a:gd name="T21" fmla="*/ 82 h 195"/>
                  <a:gd name="T22" fmla="*/ 797 w 811"/>
                  <a:gd name="T23" fmla="*/ 129 h 195"/>
                  <a:gd name="T24" fmla="*/ 809 w 811"/>
                  <a:gd name="T25" fmla="*/ 152 h 195"/>
                  <a:gd name="T26" fmla="*/ 811 w 811"/>
                  <a:gd name="T27" fmla="*/ 173 h 195"/>
                  <a:gd name="T28" fmla="*/ 800 w 811"/>
                  <a:gd name="T29" fmla="*/ 193 h 195"/>
                  <a:gd name="T30" fmla="*/ 726 w 811"/>
                  <a:gd name="T31" fmla="*/ 195 h 195"/>
                  <a:gd name="T32" fmla="*/ 680 w 811"/>
                  <a:gd name="T33" fmla="*/ 195 h 195"/>
                  <a:gd name="T34" fmla="*/ 615 w 811"/>
                  <a:gd name="T35" fmla="*/ 195 h 195"/>
                  <a:gd name="T36" fmla="*/ 530 w 811"/>
                  <a:gd name="T37" fmla="*/ 195 h 195"/>
                  <a:gd name="T38" fmla="*/ 420 w 811"/>
                  <a:gd name="T39" fmla="*/ 195 h 195"/>
                  <a:gd name="T40" fmla="*/ 283 w 811"/>
                  <a:gd name="T41" fmla="*/ 195 h 195"/>
                  <a:gd name="T42" fmla="*/ 115 w 811"/>
                  <a:gd name="T43" fmla="*/ 195 h 195"/>
                  <a:gd name="T44" fmla="*/ 10 w 811"/>
                  <a:gd name="T45" fmla="*/ 193 h 195"/>
                  <a:gd name="T46" fmla="*/ 0 w 811"/>
                  <a:gd name="T47" fmla="*/ 173 h 195"/>
                  <a:gd name="T48" fmla="*/ 0 w 811"/>
                  <a:gd name="T49" fmla="*/ 173 h 195"/>
                  <a:gd name="T50" fmla="*/ 0 w 811"/>
                  <a:gd name="T51" fmla="*/ 170 h 195"/>
                  <a:gd name="T52" fmla="*/ 3 w 811"/>
                  <a:gd name="T53" fmla="*/ 152 h 195"/>
                  <a:gd name="T54" fmla="*/ 14 w 811"/>
                  <a:gd name="T55" fmla="*/ 129 h 195"/>
                  <a:gd name="T56" fmla="*/ 14 w 811"/>
                  <a:gd name="T57" fmla="*/ 128 h 195"/>
                  <a:gd name="T58" fmla="*/ 18 w 811"/>
                  <a:gd name="T59" fmla="*/ 125 h 195"/>
                  <a:gd name="T60" fmla="*/ 27 w 811"/>
                  <a:gd name="T61" fmla="*/ 116 h 195"/>
                  <a:gd name="T62" fmla="*/ 43 w 811"/>
                  <a:gd name="T63" fmla="*/ 96 h 195"/>
                  <a:gd name="T64" fmla="*/ 72 w 811"/>
                  <a:gd name="T65" fmla="*/ 64 h 195"/>
                  <a:gd name="T66" fmla="*/ 113 w 811"/>
                  <a:gd name="T67" fmla="*/ 17 h 195"/>
                  <a:gd name="T68" fmla="*/ 136 w 811"/>
                  <a:gd name="T69" fmla="*/ 3 h 195"/>
                  <a:gd name="T70" fmla="*/ 149 w 811"/>
                  <a:gd name="T7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1" h="195">
                    <a:moveTo>
                      <a:pt x="149" y="0"/>
                    </a:moveTo>
                    <a:lnTo>
                      <a:pt x="150" y="0"/>
                    </a:lnTo>
                    <a:lnTo>
                      <a:pt x="203" y="0"/>
                    </a:lnTo>
                    <a:lnTo>
                      <a:pt x="223" y="0"/>
                    </a:lnTo>
                    <a:lnTo>
                      <a:pt x="247" y="0"/>
                    </a:lnTo>
                    <a:lnTo>
                      <a:pt x="400" y="0"/>
                    </a:lnTo>
                    <a:lnTo>
                      <a:pt x="454" y="0"/>
                    </a:lnTo>
                    <a:lnTo>
                      <a:pt x="515" y="0"/>
                    </a:lnTo>
                    <a:lnTo>
                      <a:pt x="660" y="0"/>
                    </a:lnTo>
                    <a:lnTo>
                      <a:pt x="674" y="3"/>
                    </a:lnTo>
                    <a:lnTo>
                      <a:pt x="685" y="9"/>
                    </a:lnTo>
                    <a:lnTo>
                      <a:pt x="696" y="17"/>
                    </a:lnTo>
                    <a:lnTo>
                      <a:pt x="696" y="17"/>
                    </a:lnTo>
                    <a:lnTo>
                      <a:pt x="696" y="17"/>
                    </a:lnTo>
                    <a:lnTo>
                      <a:pt x="697" y="18"/>
                    </a:lnTo>
                    <a:lnTo>
                      <a:pt x="699" y="20"/>
                    </a:lnTo>
                    <a:lnTo>
                      <a:pt x="703" y="25"/>
                    </a:lnTo>
                    <a:lnTo>
                      <a:pt x="708" y="31"/>
                    </a:lnTo>
                    <a:lnTo>
                      <a:pt x="716" y="39"/>
                    </a:lnTo>
                    <a:lnTo>
                      <a:pt x="726" y="50"/>
                    </a:lnTo>
                    <a:lnTo>
                      <a:pt x="738" y="64"/>
                    </a:lnTo>
                    <a:lnTo>
                      <a:pt x="754" y="82"/>
                    </a:lnTo>
                    <a:lnTo>
                      <a:pt x="774" y="103"/>
                    </a:lnTo>
                    <a:lnTo>
                      <a:pt x="797" y="129"/>
                    </a:lnTo>
                    <a:lnTo>
                      <a:pt x="805" y="140"/>
                    </a:lnTo>
                    <a:lnTo>
                      <a:pt x="809" y="152"/>
                    </a:lnTo>
                    <a:lnTo>
                      <a:pt x="811" y="165"/>
                    </a:lnTo>
                    <a:lnTo>
                      <a:pt x="811" y="173"/>
                    </a:lnTo>
                    <a:lnTo>
                      <a:pt x="808" y="184"/>
                    </a:lnTo>
                    <a:lnTo>
                      <a:pt x="800" y="193"/>
                    </a:lnTo>
                    <a:lnTo>
                      <a:pt x="789" y="195"/>
                    </a:lnTo>
                    <a:lnTo>
                      <a:pt x="726" y="195"/>
                    </a:lnTo>
                    <a:lnTo>
                      <a:pt x="705" y="195"/>
                    </a:lnTo>
                    <a:lnTo>
                      <a:pt x="680" y="195"/>
                    </a:lnTo>
                    <a:lnTo>
                      <a:pt x="650" y="195"/>
                    </a:lnTo>
                    <a:lnTo>
                      <a:pt x="615" y="195"/>
                    </a:lnTo>
                    <a:lnTo>
                      <a:pt x="576" y="195"/>
                    </a:lnTo>
                    <a:lnTo>
                      <a:pt x="530" y="195"/>
                    </a:lnTo>
                    <a:lnTo>
                      <a:pt x="478" y="195"/>
                    </a:lnTo>
                    <a:lnTo>
                      <a:pt x="420" y="195"/>
                    </a:lnTo>
                    <a:lnTo>
                      <a:pt x="356" y="195"/>
                    </a:lnTo>
                    <a:lnTo>
                      <a:pt x="283" y="195"/>
                    </a:lnTo>
                    <a:lnTo>
                      <a:pt x="204" y="195"/>
                    </a:lnTo>
                    <a:lnTo>
                      <a:pt x="115" y="195"/>
                    </a:lnTo>
                    <a:lnTo>
                      <a:pt x="20" y="195"/>
                    </a:lnTo>
                    <a:lnTo>
                      <a:pt x="10" y="193"/>
                    </a:lnTo>
                    <a:lnTo>
                      <a:pt x="3" y="184"/>
                    </a:lnTo>
                    <a:lnTo>
                      <a:pt x="0" y="173"/>
                    </a:lnTo>
                    <a:lnTo>
                      <a:pt x="0" y="173"/>
                    </a:lnTo>
                    <a:lnTo>
                      <a:pt x="0" y="173"/>
                    </a:lnTo>
                    <a:lnTo>
                      <a:pt x="0" y="172"/>
                    </a:lnTo>
                    <a:lnTo>
                      <a:pt x="0" y="170"/>
                    </a:lnTo>
                    <a:lnTo>
                      <a:pt x="0" y="165"/>
                    </a:lnTo>
                    <a:lnTo>
                      <a:pt x="3" y="152"/>
                    </a:lnTo>
                    <a:lnTo>
                      <a:pt x="7" y="140"/>
                    </a:lnTo>
                    <a:lnTo>
                      <a:pt x="14" y="129"/>
                    </a:lnTo>
                    <a:lnTo>
                      <a:pt x="14" y="129"/>
                    </a:lnTo>
                    <a:lnTo>
                      <a:pt x="14" y="128"/>
                    </a:lnTo>
                    <a:lnTo>
                      <a:pt x="15" y="127"/>
                    </a:lnTo>
                    <a:lnTo>
                      <a:pt x="18" y="125"/>
                    </a:lnTo>
                    <a:lnTo>
                      <a:pt x="21" y="121"/>
                    </a:lnTo>
                    <a:lnTo>
                      <a:pt x="27" y="116"/>
                    </a:lnTo>
                    <a:lnTo>
                      <a:pt x="34" y="107"/>
                    </a:lnTo>
                    <a:lnTo>
                      <a:pt x="43" y="96"/>
                    </a:lnTo>
                    <a:lnTo>
                      <a:pt x="56" y="82"/>
                    </a:lnTo>
                    <a:lnTo>
                      <a:pt x="72" y="64"/>
                    </a:lnTo>
                    <a:lnTo>
                      <a:pt x="90" y="42"/>
                    </a:lnTo>
                    <a:lnTo>
                      <a:pt x="113" y="17"/>
                    </a:lnTo>
                    <a:lnTo>
                      <a:pt x="123" y="9"/>
                    </a:lnTo>
                    <a:lnTo>
                      <a:pt x="136" y="3"/>
                    </a:lnTo>
                    <a:lnTo>
                      <a:pt x="149" y="0"/>
                    </a:lnTo>
                    <a:lnTo>
                      <a:pt x="149"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4239" y="3397"/>
                <a:ext cx="332" cy="675"/>
              </a:xfrm>
              <a:custGeom>
                <a:avLst/>
                <a:gdLst>
                  <a:gd name="T0" fmla="*/ 245 w 332"/>
                  <a:gd name="T1" fmla="*/ 284 h 675"/>
                  <a:gd name="T2" fmla="*/ 254 w 332"/>
                  <a:gd name="T3" fmla="*/ 316 h 675"/>
                  <a:gd name="T4" fmla="*/ 285 w 332"/>
                  <a:gd name="T5" fmla="*/ 307 h 675"/>
                  <a:gd name="T6" fmla="*/ 277 w 332"/>
                  <a:gd name="T7" fmla="*/ 276 h 675"/>
                  <a:gd name="T8" fmla="*/ 254 w 332"/>
                  <a:gd name="T9" fmla="*/ 184 h 675"/>
                  <a:gd name="T10" fmla="*/ 235 w 332"/>
                  <a:gd name="T11" fmla="*/ 213 h 675"/>
                  <a:gd name="T12" fmla="*/ 254 w 332"/>
                  <a:gd name="T13" fmla="*/ 240 h 675"/>
                  <a:gd name="T14" fmla="*/ 287 w 332"/>
                  <a:gd name="T15" fmla="*/ 233 h 675"/>
                  <a:gd name="T16" fmla="*/ 294 w 332"/>
                  <a:gd name="T17" fmla="*/ 201 h 675"/>
                  <a:gd name="T18" fmla="*/ 266 w 332"/>
                  <a:gd name="T19" fmla="*/ 182 h 675"/>
                  <a:gd name="T20" fmla="*/ 46 w 332"/>
                  <a:gd name="T21" fmla="*/ 64 h 675"/>
                  <a:gd name="T22" fmla="*/ 39 w 332"/>
                  <a:gd name="T23" fmla="*/ 69 h 675"/>
                  <a:gd name="T24" fmla="*/ 38 w 332"/>
                  <a:gd name="T25" fmla="*/ 74 h 675"/>
                  <a:gd name="T26" fmla="*/ 38 w 332"/>
                  <a:gd name="T27" fmla="*/ 102 h 675"/>
                  <a:gd name="T28" fmla="*/ 42 w 332"/>
                  <a:gd name="T29" fmla="*/ 109 h 675"/>
                  <a:gd name="T30" fmla="*/ 49 w 332"/>
                  <a:gd name="T31" fmla="*/ 110 h 675"/>
                  <a:gd name="T32" fmla="*/ 56 w 332"/>
                  <a:gd name="T33" fmla="*/ 110 h 675"/>
                  <a:gd name="T34" fmla="*/ 103 w 332"/>
                  <a:gd name="T35" fmla="*/ 110 h 675"/>
                  <a:gd name="T36" fmla="*/ 190 w 332"/>
                  <a:gd name="T37" fmla="*/ 110 h 675"/>
                  <a:gd name="T38" fmla="*/ 286 w 332"/>
                  <a:gd name="T39" fmla="*/ 110 h 675"/>
                  <a:gd name="T40" fmla="*/ 293 w 332"/>
                  <a:gd name="T41" fmla="*/ 106 h 675"/>
                  <a:gd name="T42" fmla="*/ 293 w 332"/>
                  <a:gd name="T43" fmla="*/ 87 h 675"/>
                  <a:gd name="T44" fmla="*/ 292 w 332"/>
                  <a:gd name="T45" fmla="*/ 67 h 675"/>
                  <a:gd name="T46" fmla="*/ 282 w 332"/>
                  <a:gd name="T47" fmla="*/ 63 h 675"/>
                  <a:gd name="T48" fmla="*/ 246 w 332"/>
                  <a:gd name="T49" fmla="*/ 63 h 675"/>
                  <a:gd name="T50" fmla="*/ 141 w 332"/>
                  <a:gd name="T51" fmla="*/ 63 h 675"/>
                  <a:gd name="T52" fmla="*/ 8 w 332"/>
                  <a:gd name="T53" fmla="*/ 0 h 675"/>
                  <a:gd name="T54" fmla="*/ 27 w 332"/>
                  <a:gd name="T55" fmla="*/ 0 h 675"/>
                  <a:gd name="T56" fmla="*/ 213 w 332"/>
                  <a:gd name="T57" fmla="*/ 0 h 675"/>
                  <a:gd name="T58" fmla="*/ 327 w 332"/>
                  <a:gd name="T59" fmla="*/ 1 h 675"/>
                  <a:gd name="T60" fmla="*/ 332 w 332"/>
                  <a:gd name="T61" fmla="*/ 9 h 675"/>
                  <a:gd name="T62" fmla="*/ 332 w 332"/>
                  <a:gd name="T63" fmla="*/ 13 h 675"/>
                  <a:gd name="T64" fmla="*/ 332 w 332"/>
                  <a:gd name="T65" fmla="*/ 76 h 675"/>
                  <a:gd name="T66" fmla="*/ 332 w 332"/>
                  <a:gd name="T67" fmla="*/ 141 h 675"/>
                  <a:gd name="T68" fmla="*/ 332 w 332"/>
                  <a:gd name="T69" fmla="*/ 145 h 675"/>
                  <a:gd name="T70" fmla="*/ 332 w 332"/>
                  <a:gd name="T71" fmla="*/ 224 h 675"/>
                  <a:gd name="T72" fmla="*/ 332 w 332"/>
                  <a:gd name="T73" fmla="*/ 404 h 675"/>
                  <a:gd name="T74" fmla="*/ 332 w 332"/>
                  <a:gd name="T75" fmla="*/ 666 h 675"/>
                  <a:gd name="T76" fmla="*/ 327 w 332"/>
                  <a:gd name="T77" fmla="*/ 674 h 675"/>
                  <a:gd name="T78" fmla="*/ 303 w 332"/>
                  <a:gd name="T79" fmla="*/ 675 h 675"/>
                  <a:gd name="T80" fmla="*/ 4 w 332"/>
                  <a:gd name="T81" fmla="*/ 674 h 675"/>
                  <a:gd name="T82" fmla="*/ 0 w 332"/>
                  <a:gd name="T83" fmla="*/ 666 h 675"/>
                  <a:gd name="T84" fmla="*/ 0 w 332"/>
                  <a:gd name="T85" fmla="*/ 500 h 675"/>
                  <a:gd name="T86" fmla="*/ 0 w 332"/>
                  <a:gd name="T87" fmla="*/ 9 h 675"/>
                  <a:gd name="T88" fmla="*/ 4 w 332"/>
                  <a:gd name="T89" fmla="*/ 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2" h="675">
                    <a:moveTo>
                      <a:pt x="266" y="273"/>
                    </a:moveTo>
                    <a:lnTo>
                      <a:pt x="254" y="276"/>
                    </a:lnTo>
                    <a:lnTo>
                      <a:pt x="245" y="284"/>
                    </a:lnTo>
                    <a:lnTo>
                      <a:pt x="241" y="294"/>
                    </a:lnTo>
                    <a:lnTo>
                      <a:pt x="245" y="307"/>
                    </a:lnTo>
                    <a:lnTo>
                      <a:pt x="254" y="316"/>
                    </a:lnTo>
                    <a:lnTo>
                      <a:pt x="266" y="320"/>
                    </a:lnTo>
                    <a:lnTo>
                      <a:pt x="277" y="316"/>
                    </a:lnTo>
                    <a:lnTo>
                      <a:pt x="285" y="307"/>
                    </a:lnTo>
                    <a:lnTo>
                      <a:pt x="288" y="294"/>
                    </a:lnTo>
                    <a:lnTo>
                      <a:pt x="285" y="284"/>
                    </a:lnTo>
                    <a:lnTo>
                      <a:pt x="277" y="276"/>
                    </a:lnTo>
                    <a:lnTo>
                      <a:pt x="266" y="273"/>
                    </a:lnTo>
                    <a:close/>
                    <a:moveTo>
                      <a:pt x="266" y="182"/>
                    </a:moveTo>
                    <a:lnTo>
                      <a:pt x="254" y="184"/>
                    </a:lnTo>
                    <a:lnTo>
                      <a:pt x="245" y="191"/>
                    </a:lnTo>
                    <a:lnTo>
                      <a:pt x="238" y="201"/>
                    </a:lnTo>
                    <a:lnTo>
                      <a:pt x="235" y="213"/>
                    </a:lnTo>
                    <a:lnTo>
                      <a:pt x="238" y="224"/>
                    </a:lnTo>
                    <a:lnTo>
                      <a:pt x="245" y="233"/>
                    </a:lnTo>
                    <a:lnTo>
                      <a:pt x="254" y="240"/>
                    </a:lnTo>
                    <a:lnTo>
                      <a:pt x="266" y="243"/>
                    </a:lnTo>
                    <a:lnTo>
                      <a:pt x="278" y="240"/>
                    </a:lnTo>
                    <a:lnTo>
                      <a:pt x="287" y="233"/>
                    </a:lnTo>
                    <a:lnTo>
                      <a:pt x="294" y="224"/>
                    </a:lnTo>
                    <a:lnTo>
                      <a:pt x="296" y="213"/>
                    </a:lnTo>
                    <a:lnTo>
                      <a:pt x="294" y="201"/>
                    </a:lnTo>
                    <a:lnTo>
                      <a:pt x="287" y="191"/>
                    </a:lnTo>
                    <a:lnTo>
                      <a:pt x="278" y="184"/>
                    </a:lnTo>
                    <a:lnTo>
                      <a:pt x="266" y="182"/>
                    </a:lnTo>
                    <a:close/>
                    <a:moveTo>
                      <a:pt x="99" y="63"/>
                    </a:moveTo>
                    <a:lnTo>
                      <a:pt x="49" y="63"/>
                    </a:lnTo>
                    <a:lnTo>
                      <a:pt x="46" y="64"/>
                    </a:lnTo>
                    <a:lnTo>
                      <a:pt x="42" y="66"/>
                    </a:lnTo>
                    <a:lnTo>
                      <a:pt x="40" y="67"/>
                    </a:lnTo>
                    <a:lnTo>
                      <a:pt x="39" y="69"/>
                    </a:lnTo>
                    <a:lnTo>
                      <a:pt x="38" y="73"/>
                    </a:lnTo>
                    <a:lnTo>
                      <a:pt x="38" y="73"/>
                    </a:lnTo>
                    <a:lnTo>
                      <a:pt x="38" y="74"/>
                    </a:lnTo>
                    <a:lnTo>
                      <a:pt x="38" y="78"/>
                    </a:lnTo>
                    <a:lnTo>
                      <a:pt x="38" y="87"/>
                    </a:lnTo>
                    <a:lnTo>
                      <a:pt x="38" y="102"/>
                    </a:lnTo>
                    <a:lnTo>
                      <a:pt x="39" y="106"/>
                    </a:lnTo>
                    <a:lnTo>
                      <a:pt x="40" y="108"/>
                    </a:lnTo>
                    <a:lnTo>
                      <a:pt x="42" y="109"/>
                    </a:lnTo>
                    <a:lnTo>
                      <a:pt x="46" y="110"/>
                    </a:lnTo>
                    <a:lnTo>
                      <a:pt x="49" y="110"/>
                    </a:lnTo>
                    <a:lnTo>
                      <a:pt x="49" y="110"/>
                    </a:lnTo>
                    <a:lnTo>
                      <a:pt x="49" y="110"/>
                    </a:lnTo>
                    <a:lnTo>
                      <a:pt x="51" y="110"/>
                    </a:lnTo>
                    <a:lnTo>
                      <a:pt x="56" y="110"/>
                    </a:lnTo>
                    <a:lnTo>
                      <a:pt x="62" y="110"/>
                    </a:lnTo>
                    <a:lnTo>
                      <a:pt x="85" y="110"/>
                    </a:lnTo>
                    <a:lnTo>
                      <a:pt x="103" y="110"/>
                    </a:lnTo>
                    <a:lnTo>
                      <a:pt x="126" y="110"/>
                    </a:lnTo>
                    <a:lnTo>
                      <a:pt x="155" y="110"/>
                    </a:lnTo>
                    <a:lnTo>
                      <a:pt x="190" y="110"/>
                    </a:lnTo>
                    <a:lnTo>
                      <a:pt x="233" y="110"/>
                    </a:lnTo>
                    <a:lnTo>
                      <a:pt x="282" y="110"/>
                    </a:lnTo>
                    <a:lnTo>
                      <a:pt x="286" y="110"/>
                    </a:lnTo>
                    <a:lnTo>
                      <a:pt x="288" y="109"/>
                    </a:lnTo>
                    <a:lnTo>
                      <a:pt x="292" y="108"/>
                    </a:lnTo>
                    <a:lnTo>
                      <a:pt x="293" y="106"/>
                    </a:lnTo>
                    <a:lnTo>
                      <a:pt x="293" y="102"/>
                    </a:lnTo>
                    <a:lnTo>
                      <a:pt x="293" y="96"/>
                    </a:lnTo>
                    <a:lnTo>
                      <a:pt x="293" y="87"/>
                    </a:lnTo>
                    <a:lnTo>
                      <a:pt x="293" y="73"/>
                    </a:lnTo>
                    <a:lnTo>
                      <a:pt x="293" y="69"/>
                    </a:lnTo>
                    <a:lnTo>
                      <a:pt x="292" y="67"/>
                    </a:lnTo>
                    <a:lnTo>
                      <a:pt x="288" y="66"/>
                    </a:lnTo>
                    <a:lnTo>
                      <a:pt x="286" y="64"/>
                    </a:lnTo>
                    <a:lnTo>
                      <a:pt x="282" y="63"/>
                    </a:lnTo>
                    <a:lnTo>
                      <a:pt x="282" y="63"/>
                    </a:lnTo>
                    <a:lnTo>
                      <a:pt x="281" y="63"/>
                    </a:lnTo>
                    <a:lnTo>
                      <a:pt x="246" y="63"/>
                    </a:lnTo>
                    <a:lnTo>
                      <a:pt x="228" y="63"/>
                    </a:lnTo>
                    <a:lnTo>
                      <a:pt x="205" y="63"/>
                    </a:lnTo>
                    <a:lnTo>
                      <a:pt x="141" y="63"/>
                    </a:lnTo>
                    <a:lnTo>
                      <a:pt x="99" y="63"/>
                    </a:lnTo>
                    <a:close/>
                    <a:moveTo>
                      <a:pt x="8" y="0"/>
                    </a:moveTo>
                    <a:lnTo>
                      <a:pt x="8" y="0"/>
                    </a:lnTo>
                    <a:lnTo>
                      <a:pt x="10" y="0"/>
                    </a:lnTo>
                    <a:lnTo>
                      <a:pt x="14" y="0"/>
                    </a:lnTo>
                    <a:lnTo>
                      <a:pt x="27" y="0"/>
                    </a:lnTo>
                    <a:lnTo>
                      <a:pt x="40" y="0"/>
                    </a:lnTo>
                    <a:lnTo>
                      <a:pt x="56" y="0"/>
                    </a:lnTo>
                    <a:lnTo>
                      <a:pt x="213" y="0"/>
                    </a:lnTo>
                    <a:lnTo>
                      <a:pt x="264" y="0"/>
                    </a:lnTo>
                    <a:lnTo>
                      <a:pt x="324" y="0"/>
                    </a:lnTo>
                    <a:lnTo>
                      <a:pt x="327" y="1"/>
                    </a:lnTo>
                    <a:lnTo>
                      <a:pt x="330" y="2"/>
                    </a:lnTo>
                    <a:lnTo>
                      <a:pt x="332" y="5"/>
                    </a:lnTo>
                    <a:lnTo>
                      <a:pt x="332" y="9"/>
                    </a:lnTo>
                    <a:lnTo>
                      <a:pt x="332" y="9"/>
                    </a:lnTo>
                    <a:lnTo>
                      <a:pt x="332" y="10"/>
                    </a:lnTo>
                    <a:lnTo>
                      <a:pt x="332" y="13"/>
                    </a:lnTo>
                    <a:lnTo>
                      <a:pt x="332" y="37"/>
                    </a:lnTo>
                    <a:lnTo>
                      <a:pt x="332" y="54"/>
                    </a:lnTo>
                    <a:lnTo>
                      <a:pt x="332" y="76"/>
                    </a:lnTo>
                    <a:lnTo>
                      <a:pt x="332" y="105"/>
                    </a:lnTo>
                    <a:lnTo>
                      <a:pt x="332" y="140"/>
                    </a:lnTo>
                    <a:lnTo>
                      <a:pt x="332" y="141"/>
                    </a:lnTo>
                    <a:lnTo>
                      <a:pt x="332" y="141"/>
                    </a:lnTo>
                    <a:lnTo>
                      <a:pt x="332" y="143"/>
                    </a:lnTo>
                    <a:lnTo>
                      <a:pt x="332" y="145"/>
                    </a:lnTo>
                    <a:lnTo>
                      <a:pt x="332" y="150"/>
                    </a:lnTo>
                    <a:lnTo>
                      <a:pt x="332" y="204"/>
                    </a:lnTo>
                    <a:lnTo>
                      <a:pt x="332" y="224"/>
                    </a:lnTo>
                    <a:lnTo>
                      <a:pt x="332" y="250"/>
                    </a:lnTo>
                    <a:lnTo>
                      <a:pt x="332" y="279"/>
                    </a:lnTo>
                    <a:lnTo>
                      <a:pt x="332" y="404"/>
                    </a:lnTo>
                    <a:lnTo>
                      <a:pt x="332" y="458"/>
                    </a:lnTo>
                    <a:lnTo>
                      <a:pt x="332" y="520"/>
                    </a:lnTo>
                    <a:lnTo>
                      <a:pt x="332" y="666"/>
                    </a:lnTo>
                    <a:lnTo>
                      <a:pt x="332" y="670"/>
                    </a:lnTo>
                    <a:lnTo>
                      <a:pt x="330" y="673"/>
                    </a:lnTo>
                    <a:lnTo>
                      <a:pt x="327" y="674"/>
                    </a:lnTo>
                    <a:lnTo>
                      <a:pt x="324" y="675"/>
                    </a:lnTo>
                    <a:lnTo>
                      <a:pt x="312" y="675"/>
                    </a:lnTo>
                    <a:lnTo>
                      <a:pt x="303" y="675"/>
                    </a:lnTo>
                    <a:lnTo>
                      <a:pt x="296" y="675"/>
                    </a:lnTo>
                    <a:lnTo>
                      <a:pt x="8" y="675"/>
                    </a:lnTo>
                    <a:lnTo>
                      <a:pt x="4" y="674"/>
                    </a:lnTo>
                    <a:lnTo>
                      <a:pt x="1" y="673"/>
                    </a:lnTo>
                    <a:lnTo>
                      <a:pt x="0" y="670"/>
                    </a:lnTo>
                    <a:lnTo>
                      <a:pt x="0" y="666"/>
                    </a:lnTo>
                    <a:lnTo>
                      <a:pt x="0" y="566"/>
                    </a:lnTo>
                    <a:lnTo>
                      <a:pt x="0" y="536"/>
                    </a:lnTo>
                    <a:lnTo>
                      <a:pt x="0" y="500"/>
                    </a:lnTo>
                    <a:lnTo>
                      <a:pt x="0" y="460"/>
                    </a:lnTo>
                    <a:lnTo>
                      <a:pt x="0" y="412"/>
                    </a:lnTo>
                    <a:lnTo>
                      <a:pt x="0" y="9"/>
                    </a:lnTo>
                    <a:lnTo>
                      <a:pt x="0" y="5"/>
                    </a:lnTo>
                    <a:lnTo>
                      <a:pt x="1" y="2"/>
                    </a:lnTo>
                    <a:lnTo>
                      <a:pt x="4" y="1"/>
                    </a:lnTo>
                    <a:lnTo>
                      <a:pt x="8" y="0"/>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3230" y="3263"/>
                <a:ext cx="954" cy="809"/>
              </a:xfrm>
              <a:custGeom>
                <a:avLst/>
                <a:gdLst>
                  <a:gd name="T0" fmla="*/ 554 w 954"/>
                  <a:gd name="T1" fmla="*/ 52 h 809"/>
                  <a:gd name="T2" fmla="*/ 354 w 954"/>
                  <a:gd name="T3" fmla="*/ 52 h 809"/>
                  <a:gd name="T4" fmla="*/ 83 w 954"/>
                  <a:gd name="T5" fmla="*/ 52 h 809"/>
                  <a:gd name="T6" fmla="*/ 57 w 954"/>
                  <a:gd name="T7" fmla="*/ 77 h 809"/>
                  <a:gd name="T8" fmla="*/ 57 w 954"/>
                  <a:gd name="T9" fmla="*/ 251 h 809"/>
                  <a:gd name="T10" fmla="*/ 57 w 954"/>
                  <a:gd name="T11" fmla="*/ 402 h 809"/>
                  <a:gd name="T12" fmla="*/ 65 w 954"/>
                  <a:gd name="T13" fmla="*/ 641 h 809"/>
                  <a:gd name="T14" fmla="*/ 86 w 954"/>
                  <a:gd name="T15" fmla="*/ 649 h 809"/>
                  <a:gd name="T16" fmla="*/ 104 w 954"/>
                  <a:gd name="T17" fmla="*/ 649 h 809"/>
                  <a:gd name="T18" fmla="*/ 169 w 954"/>
                  <a:gd name="T19" fmla="*/ 649 h 809"/>
                  <a:gd name="T20" fmla="*/ 302 w 954"/>
                  <a:gd name="T21" fmla="*/ 649 h 809"/>
                  <a:gd name="T22" fmla="*/ 462 w 954"/>
                  <a:gd name="T23" fmla="*/ 649 h 809"/>
                  <a:gd name="T24" fmla="*/ 685 w 954"/>
                  <a:gd name="T25" fmla="*/ 649 h 809"/>
                  <a:gd name="T26" fmla="*/ 883 w 954"/>
                  <a:gd name="T27" fmla="*/ 647 h 809"/>
                  <a:gd name="T28" fmla="*/ 898 w 954"/>
                  <a:gd name="T29" fmla="*/ 622 h 809"/>
                  <a:gd name="T30" fmla="*/ 898 w 954"/>
                  <a:gd name="T31" fmla="*/ 564 h 809"/>
                  <a:gd name="T32" fmla="*/ 898 w 954"/>
                  <a:gd name="T33" fmla="*/ 77 h 809"/>
                  <a:gd name="T34" fmla="*/ 873 w 954"/>
                  <a:gd name="T35" fmla="*/ 52 h 809"/>
                  <a:gd name="T36" fmla="*/ 826 w 954"/>
                  <a:gd name="T37" fmla="*/ 52 h 809"/>
                  <a:gd name="T38" fmla="*/ 762 w 954"/>
                  <a:gd name="T39" fmla="*/ 52 h 809"/>
                  <a:gd name="T40" fmla="*/ 654 w 954"/>
                  <a:gd name="T41" fmla="*/ 52 h 809"/>
                  <a:gd name="T42" fmla="*/ 109 w 954"/>
                  <a:gd name="T43" fmla="*/ 0 h 809"/>
                  <a:gd name="T44" fmla="*/ 189 w 954"/>
                  <a:gd name="T45" fmla="*/ 0 h 809"/>
                  <a:gd name="T46" fmla="*/ 365 w 954"/>
                  <a:gd name="T47" fmla="*/ 0 h 809"/>
                  <a:gd name="T48" fmla="*/ 561 w 954"/>
                  <a:gd name="T49" fmla="*/ 0 h 809"/>
                  <a:gd name="T50" fmla="*/ 924 w 954"/>
                  <a:gd name="T51" fmla="*/ 0 h 809"/>
                  <a:gd name="T52" fmla="*/ 951 w 954"/>
                  <a:gd name="T53" fmla="*/ 18 h 809"/>
                  <a:gd name="T54" fmla="*/ 954 w 954"/>
                  <a:gd name="T55" fmla="*/ 123 h 809"/>
                  <a:gd name="T56" fmla="*/ 951 w 954"/>
                  <a:gd name="T57" fmla="*/ 683 h 809"/>
                  <a:gd name="T58" fmla="*/ 924 w 954"/>
                  <a:gd name="T59" fmla="*/ 701 h 809"/>
                  <a:gd name="T60" fmla="*/ 917 w 954"/>
                  <a:gd name="T61" fmla="*/ 701 h 809"/>
                  <a:gd name="T62" fmla="*/ 889 w 954"/>
                  <a:gd name="T63" fmla="*/ 701 h 809"/>
                  <a:gd name="T64" fmla="*/ 823 w 954"/>
                  <a:gd name="T65" fmla="*/ 701 h 809"/>
                  <a:gd name="T66" fmla="*/ 703 w 954"/>
                  <a:gd name="T67" fmla="*/ 701 h 809"/>
                  <a:gd name="T68" fmla="*/ 648 w 954"/>
                  <a:gd name="T69" fmla="*/ 748 h 809"/>
                  <a:gd name="T70" fmla="*/ 654 w 954"/>
                  <a:gd name="T71" fmla="*/ 754 h 809"/>
                  <a:gd name="T72" fmla="*/ 678 w 954"/>
                  <a:gd name="T73" fmla="*/ 777 h 809"/>
                  <a:gd name="T74" fmla="*/ 708 w 954"/>
                  <a:gd name="T75" fmla="*/ 809 h 809"/>
                  <a:gd name="T76" fmla="*/ 695 w 954"/>
                  <a:gd name="T77" fmla="*/ 809 h 809"/>
                  <a:gd name="T78" fmla="*/ 578 w 954"/>
                  <a:gd name="T79" fmla="*/ 809 h 809"/>
                  <a:gd name="T80" fmla="*/ 486 w 954"/>
                  <a:gd name="T81" fmla="*/ 809 h 809"/>
                  <a:gd name="T82" fmla="*/ 262 w 954"/>
                  <a:gd name="T83" fmla="*/ 808 h 809"/>
                  <a:gd name="T84" fmla="*/ 269 w 954"/>
                  <a:gd name="T85" fmla="*/ 801 h 809"/>
                  <a:gd name="T86" fmla="*/ 295 w 954"/>
                  <a:gd name="T87" fmla="*/ 778 h 809"/>
                  <a:gd name="T88" fmla="*/ 327 w 954"/>
                  <a:gd name="T89" fmla="*/ 748 h 809"/>
                  <a:gd name="T90" fmla="*/ 327 w 954"/>
                  <a:gd name="T91" fmla="*/ 720 h 809"/>
                  <a:gd name="T92" fmla="*/ 324 w 954"/>
                  <a:gd name="T93" fmla="*/ 701 h 809"/>
                  <a:gd name="T94" fmla="*/ 303 w 954"/>
                  <a:gd name="T95" fmla="*/ 701 h 809"/>
                  <a:gd name="T96" fmla="*/ 249 w 954"/>
                  <a:gd name="T97" fmla="*/ 701 h 809"/>
                  <a:gd name="T98" fmla="*/ 142 w 954"/>
                  <a:gd name="T99" fmla="*/ 701 h 809"/>
                  <a:gd name="T100" fmla="*/ 21 w 954"/>
                  <a:gd name="T101" fmla="*/ 699 h 809"/>
                  <a:gd name="T102" fmla="*/ 0 w 954"/>
                  <a:gd name="T103" fmla="*/ 671 h 809"/>
                  <a:gd name="T104" fmla="*/ 0 w 954"/>
                  <a:gd name="T105" fmla="*/ 602 h 809"/>
                  <a:gd name="T106" fmla="*/ 0 w 954"/>
                  <a:gd name="T107" fmla="*/ 331 h 809"/>
                  <a:gd name="T108" fmla="*/ 3 w 954"/>
                  <a:gd name="T109" fmla="*/ 18 h 809"/>
                  <a:gd name="T110" fmla="*/ 33 w 954"/>
                  <a:gd name="T111" fmla="*/ 0 h 809"/>
                  <a:gd name="T112" fmla="*/ 34 w 954"/>
                  <a:gd name="T113" fmla="*/ 0 h 809"/>
                  <a:gd name="T114" fmla="*/ 46 w 954"/>
                  <a:gd name="T11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4" h="809">
                    <a:moveTo>
                      <a:pt x="654" y="52"/>
                    </a:moveTo>
                    <a:lnTo>
                      <a:pt x="608" y="52"/>
                    </a:lnTo>
                    <a:lnTo>
                      <a:pt x="554" y="52"/>
                    </a:lnTo>
                    <a:lnTo>
                      <a:pt x="494" y="52"/>
                    </a:lnTo>
                    <a:lnTo>
                      <a:pt x="427" y="52"/>
                    </a:lnTo>
                    <a:lnTo>
                      <a:pt x="354" y="52"/>
                    </a:lnTo>
                    <a:lnTo>
                      <a:pt x="271" y="52"/>
                    </a:lnTo>
                    <a:lnTo>
                      <a:pt x="181" y="52"/>
                    </a:lnTo>
                    <a:lnTo>
                      <a:pt x="83" y="52"/>
                    </a:lnTo>
                    <a:lnTo>
                      <a:pt x="70" y="56"/>
                    </a:lnTo>
                    <a:lnTo>
                      <a:pt x="61" y="64"/>
                    </a:lnTo>
                    <a:lnTo>
                      <a:pt x="57" y="77"/>
                    </a:lnTo>
                    <a:lnTo>
                      <a:pt x="57" y="182"/>
                    </a:lnTo>
                    <a:lnTo>
                      <a:pt x="57" y="215"/>
                    </a:lnTo>
                    <a:lnTo>
                      <a:pt x="57" y="251"/>
                    </a:lnTo>
                    <a:lnTo>
                      <a:pt x="57" y="295"/>
                    </a:lnTo>
                    <a:lnTo>
                      <a:pt x="57" y="344"/>
                    </a:lnTo>
                    <a:lnTo>
                      <a:pt x="57" y="402"/>
                    </a:lnTo>
                    <a:lnTo>
                      <a:pt x="57" y="622"/>
                    </a:lnTo>
                    <a:lnTo>
                      <a:pt x="60" y="633"/>
                    </a:lnTo>
                    <a:lnTo>
                      <a:pt x="65" y="641"/>
                    </a:lnTo>
                    <a:lnTo>
                      <a:pt x="72" y="647"/>
                    </a:lnTo>
                    <a:lnTo>
                      <a:pt x="83" y="649"/>
                    </a:lnTo>
                    <a:lnTo>
                      <a:pt x="86" y="649"/>
                    </a:lnTo>
                    <a:lnTo>
                      <a:pt x="91" y="649"/>
                    </a:lnTo>
                    <a:lnTo>
                      <a:pt x="96" y="649"/>
                    </a:lnTo>
                    <a:lnTo>
                      <a:pt x="104" y="649"/>
                    </a:lnTo>
                    <a:lnTo>
                      <a:pt x="116" y="649"/>
                    </a:lnTo>
                    <a:lnTo>
                      <a:pt x="147" y="649"/>
                    </a:lnTo>
                    <a:lnTo>
                      <a:pt x="169" y="649"/>
                    </a:lnTo>
                    <a:lnTo>
                      <a:pt x="195" y="649"/>
                    </a:lnTo>
                    <a:lnTo>
                      <a:pt x="225" y="649"/>
                    </a:lnTo>
                    <a:lnTo>
                      <a:pt x="302" y="649"/>
                    </a:lnTo>
                    <a:lnTo>
                      <a:pt x="349" y="649"/>
                    </a:lnTo>
                    <a:lnTo>
                      <a:pt x="402" y="649"/>
                    </a:lnTo>
                    <a:lnTo>
                      <a:pt x="462" y="649"/>
                    </a:lnTo>
                    <a:lnTo>
                      <a:pt x="528" y="649"/>
                    </a:lnTo>
                    <a:lnTo>
                      <a:pt x="603" y="649"/>
                    </a:lnTo>
                    <a:lnTo>
                      <a:pt x="685" y="649"/>
                    </a:lnTo>
                    <a:lnTo>
                      <a:pt x="774" y="649"/>
                    </a:lnTo>
                    <a:lnTo>
                      <a:pt x="873" y="649"/>
                    </a:lnTo>
                    <a:lnTo>
                      <a:pt x="883" y="647"/>
                    </a:lnTo>
                    <a:lnTo>
                      <a:pt x="892" y="641"/>
                    </a:lnTo>
                    <a:lnTo>
                      <a:pt x="896" y="633"/>
                    </a:lnTo>
                    <a:lnTo>
                      <a:pt x="898" y="622"/>
                    </a:lnTo>
                    <a:lnTo>
                      <a:pt x="898" y="622"/>
                    </a:lnTo>
                    <a:lnTo>
                      <a:pt x="898" y="620"/>
                    </a:lnTo>
                    <a:lnTo>
                      <a:pt x="898" y="564"/>
                    </a:lnTo>
                    <a:lnTo>
                      <a:pt x="898" y="542"/>
                    </a:lnTo>
                    <a:lnTo>
                      <a:pt x="898" y="516"/>
                    </a:lnTo>
                    <a:lnTo>
                      <a:pt x="898" y="77"/>
                    </a:lnTo>
                    <a:lnTo>
                      <a:pt x="895" y="64"/>
                    </a:lnTo>
                    <a:lnTo>
                      <a:pt x="886" y="56"/>
                    </a:lnTo>
                    <a:lnTo>
                      <a:pt x="873" y="52"/>
                    </a:lnTo>
                    <a:lnTo>
                      <a:pt x="851" y="52"/>
                    </a:lnTo>
                    <a:lnTo>
                      <a:pt x="840" y="52"/>
                    </a:lnTo>
                    <a:lnTo>
                      <a:pt x="826" y="52"/>
                    </a:lnTo>
                    <a:lnTo>
                      <a:pt x="809" y="52"/>
                    </a:lnTo>
                    <a:lnTo>
                      <a:pt x="787" y="52"/>
                    </a:lnTo>
                    <a:lnTo>
                      <a:pt x="762" y="52"/>
                    </a:lnTo>
                    <a:lnTo>
                      <a:pt x="731" y="52"/>
                    </a:lnTo>
                    <a:lnTo>
                      <a:pt x="695" y="52"/>
                    </a:lnTo>
                    <a:lnTo>
                      <a:pt x="654" y="52"/>
                    </a:lnTo>
                    <a:close/>
                    <a:moveTo>
                      <a:pt x="75" y="0"/>
                    </a:moveTo>
                    <a:lnTo>
                      <a:pt x="89" y="0"/>
                    </a:lnTo>
                    <a:lnTo>
                      <a:pt x="109" y="0"/>
                    </a:lnTo>
                    <a:lnTo>
                      <a:pt x="131" y="0"/>
                    </a:lnTo>
                    <a:lnTo>
                      <a:pt x="158" y="0"/>
                    </a:lnTo>
                    <a:lnTo>
                      <a:pt x="189" y="0"/>
                    </a:lnTo>
                    <a:lnTo>
                      <a:pt x="225" y="0"/>
                    </a:lnTo>
                    <a:lnTo>
                      <a:pt x="266" y="0"/>
                    </a:lnTo>
                    <a:lnTo>
                      <a:pt x="365" y="0"/>
                    </a:lnTo>
                    <a:lnTo>
                      <a:pt x="424" y="0"/>
                    </a:lnTo>
                    <a:lnTo>
                      <a:pt x="488" y="0"/>
                    </a:lnTo>
                    <a:lnTo>
                      <a:pt x="561" y="0"/>
                    </a:lnTo>
                    <a:lnTo>
                      <a:pt x="726" y="0"/>
                    </a:lnTo>
                    <a:lnTo>
                      <a:pt x="820" y="0"/>
                    </a:lnTo>
                    <a:lnTo>
                      <a:pt x="924" y="0"/>
                    </a:lnTo>
                    <a:lnTo>
                      <a:pt x="935" y="2"/>
                    </a:lnTo>
                    <a:lnTo>
                      <a:pt x="944" y="9"/>
                    </a:lnTo>
                    <a:lnTo>
                      <a:pt x="951" y="18"/>
                    </a:lnTo>
                    <a:lnTo>
                      <a:pt x="954" y="31"/>
                    </a:lnTo>
                    <a:lnTo>
                      <a:pt x="954" y="100"/>
                    </a:lnTo>
                    <a:lnTo>
                      <a:pt x="954" y="123"/>
                    </a:lnTo>
                    <a:lnTo>
                      <a:pt x="954" y="150"/>
                    </a:lnTo>
                    <a:lnTo>
                      <a:pt x="954" y="671"/>
                    </a:lnTo>
                    <a:lnTo>
                      <a:pt x="951" y="683"/>
                    </a:lnTo>
                    <a:lnTo>
                      <a:pt x="944" y="693"/>
                    </a:lnTo>
                    <a:lnTo>
                      <a:pt x="935" y="699"/>
                    </a:lnTo>
                    <a:lnTo>
                      <a:pt x="924" y="701"/>
                    </a:lnTo>
                    <a:lnTo>
                      <a:pt x="923" y="701"/>
                    </a:lnTo>
                    <a:lnTo>
                      <a:pt x="920" y="701"/>
                    </a:lnTo>
                    <a:lnTo>
                      <a:pt x="917" y="701"/>
                    </a:lnTo>
                    <a:lnTo>
                      <a:pt x="911" y="701"/>
                    </a:lnTo>
                    <a:lnTo>
                      <a:pt x="902" y="701"/>
                    </a:lnTo>
                    <a:lnTo>
                      <a:pt x="889" y="701"/>
                    </a:lnTo>
                    <a:lnTo>
                      <a:pt x="872" y="701"/>
                    </a:lnTo>
                    <a:lnTo>
                      <a:pt x="850" y="701"/>
                    </a:lnTo>
                    <a:lnTo>
                      <a:pt x="823" y="701"/>
                    </a:lnTo>
                    <a:lnTo>
                      <a:pt x="790" y="701"/>
                    </a:lnTo>
                    <a:lnTo>
                      <a:pt x="750" y="701"/>
                    </a:lnTo>
                    <a:lnTo>
                      <a:pt x="703" y="701"/>
                    </a:lnTo>
                    <a:lnTo>
                      <a:pt x="648" y="701"/>
                    </a:lnTo>
                    <a:lnTo>
                      <a:pt x="648" y="748"/>
                    </a:lnTo>
                    <a:lnTo>
                      <a:pt x="648" y="748"/>
                    </a:lnTo>
                    <a:lnTo>
                      <a:pt x="649" y="749"/>
                    </a:lnTo>
                    <a:lnTo>
                      <a:pt x="650" y="750"/>
                    </a:lnTo>
                    <a:lnTo>
                      <a:pt x="654" y="754"/>
                    </a:lnTo>
                    <a:lnTo>
                      <a:pt x="659" y="758"/>
                    </a:lnTo>
                    <a:lnTo>
                      <a:pt x="667" y="766"/>
                    </a:lnTo>
                    <a:lnTo>
                      <a:pt x="678" y="777"/>
                    </a:lnTo>
                    <a:lnTo>
                      <a:pt x="693" y="791"/>
                    </a:lnTo>
                    <a:lnTo>
                      <a:pt x="711" y="809"/>
                    </a:lnTo>
                    <a:lnTo>
                      <a:pt x="708" y="809"/>
                    </a:lnTo>
                    <a:lnTo>
                      <a:pt x="707" y="809"/>
                    </a:lnTo>
                    <a:lnTo>
                      <a:pt x="702" y="809"/>
                    </a:lnTo>
                    <a:lnTo>
                      <a:pt x="695" y="809"/>
                    </a:lnTo>
                    <a:lnTo>
                      <a:pt x="685" y="809"/>
                    </a:lnTo>
                    <a:lnTo>
                      <a:pt x="672" y="809"/>
                    </a:lnTo>
                    <a:lnTo>
                      <a:pt x="578" y="809"/>
                    </a:lnTo>
                    <a:lnTo>
                      <a:pt x="542" y="809"/>
                    </a:lnTo>
                    <a:lnTo>
                      <a:pt x="500" y="809"/>
                    </a:lnTo>
                    <a:lnTo>
                      <a:pt x="486" y="809"/>
                    </a:lnTo>
                    <a:lnTo>
                      <a:pt x="261" y="809"/>
                    </a:lnTo>
                    <a:lnTo>
                      <a:pt x="261" y="809"/>
                    </a:lnTo>
                    <a:lnTo>
                      <a:pt x="262" y="808"/>
                    </a:lnTo>
                    <a:lnTo>
                      <a:pt x="263" y="807"/>
                    </a:lnTo>
                    <a:lnTo>
                      <a:pt x="265" y="804"/>
                    </a:lnTo>
                    <a:lnTo>
                      <a:pt x="269" y="801"/>
                    </a:lnTo>
                    <a:lnTo>
                      <a:pt x="276" y="795"/>
                    </a:lnTo>
                    <a:lnTo>
                      <a:pt x="284" y="788"/>
                    </a:lnTo>
                    <a:lnTo>
                      <a:pt x="295" y="778"/>
                    </a:lnTo>
                    <a:lnTo>
                      <a:pt x="309" y="764"/>
                    </a:lnTo>
                    <a:lnTo>
                      <a:pt x="327" y="748"/>
                    </a:lnTo>
                    <a:lnTo>
                      <a:pt x="327" y="748"/>
                    </a:lnTo>
                    <a:lnTo>
                      <a:pt x="327" y="747"/>
                    </a:lnTo>
                    <a:lnTo>
                      <a:pt x="327" y="734"/>
                    </a:lnTo>
                    <a:lnTo>
                      <a:pt x="327" y="720"/>
                    </a:lnTo>
                    <a:lnTo>
                      <a:pt x="327" y="701"/>
                    </a:lnTo>
                    <a:lnTo>
                      <a:pt x="326" y="701"/>
                    </a:lnTo>
                    <a:lnTo>
                      <a:pt x="324" y="701"/>
                    </a:lnTo>
                    <a:lnTo>
                      <a:pt x="320" y="701"/>
                    </a:lnTo>
                    <a:lnTo>
                      <a:pt x="314" y="701"/>
                    </a:lnTo>
                    <a:lnTo>
                      <a:pt x="303" y="701"/>
                    </a:lnTo>
                    <a:lnTo>
                      <a:pt x="291" y="701"/>
                    </a:lnTo>
                    <a:lnTo>
                      <a:pt x="272" y="701"/>
                    </a:lnTo>
                    <a:lnTo>
                      <a:pt x="249" y="701"/>
                    </a:lnTo>
                    <a:lnTo>
                      <a:pt x="219" y="701"/>
                    </a:lnTo>
                    <a:lnTo>
                      <a:pt x="185" y="701"/>
                    </a:lnTo>
                    <a:lnTo>
                      <a:pt x="142" y="701"/>
                    </a:lnTo>
                    <a:lnTo>
                      <a:pt x="92" y="701"/>
                    </a:lnTo>
                    <a:lnTo>
                      <a:pt x="33" y="701"/>
                    </a:lnTo>
                    <a:lnTo>
                      <a:pt x="21" y="699"/>
                    </a:lnTo>
                    <a:lnTo>
                      <a:pt x="10" y="693"/>
                    </a:lnTo>
                    <a:lnTo>
                      <a:pt x="3" y="683"/>
                    </a:lnTo>
                    <a:lnTo>
                      <a:pt x="0" y="671"/>
                    </a:lnTo>
                    <a:lnTo>
                      <a:pt x="0" y="635"/>
                    </a:lnTo>
                    <a:lnTo>
                      <a:pt x="0" y="620"/>
                    </a:lnTo>
                    <a:lnTo>
                      <a:pt x="0" y="602"/>
                    </a:lnTo>
                    <a:lnTo>
                      <a:pt x="0" y="438"/>
                    </a:lnTo>
                    <a:lnTo>
                      <a:pt x="0" y="387"/>
                    </a:lnTo>
                    <a:lnTo>
                      <a:pt x="0" y="331"/>
                    </a:lnTo>
                    <a:lnTo>
                      <a:pt x="0" y="267"/>
                    </a:lnTo>
                    <a:lnTo>
                      <a:pt x="0" y="31"/>
                    </a:lnTo>
                    <a:lnTo>
                      <a:pt x="3" y="18"/>
                    </a:lnTo>
                    <a:lnTo>
                      <a:pt x="10" y="9"/>
                    </a:lnTo>
                    <a:lnTo>
                      <a:pt x="21" y="2"/>
                    </a:lnTo>
                    <a:lnTo>
                      <a:pt x="33" y="0"/>
                    </a:lnTo>
                    <a:lnTo>
                      <a:pt x="33" y="0"/>
                    </a:lnTo>
                    <a:lnTo>
                      <a:pt x="33" y="0"/>
                    </a:lnTo>
                    <a:lnTo>
                      <a:pt x="34" y="0"/>
                    </a:lnTo>
                    <a:lnTo>
                      <a:pt x="37" y="0"/>
                    </a:lnTo>
                    <a:lnTo>
                      <a:pt x="40" y="0"/>
                    </a:lnTo>
                    <a:lnTo>
                      <a:pt x="46" y="0"/>
                    </a:lnTo>
                    <a:lnTo>
                      <a:pt x="62" y="0"/>
                    </a:lnTo>
                    <a:lnTo>
                      <a:pt x="7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p:cNvSpPr>
              <p:nvPr/>
            </p:nvSpPr>
            <p:spPr bwMode="auto">
              <a:xfrm>
                <a:off x="3498" y="2622"/>
                <a:ext cx="805" cy="551"/>
              </a:xfrm>
              <a:custGeom>
                <a:avLst/>
                <a:gdLst>
                  <a:gd name="T0" fmla="*/ 456 w 805"/>
                  <a:gd name="T1" fmla="*/ 51 h 551"/>
                  <a:gd name="T2" fmla="*/ 543 w 805"/>
                  <a:gd name="T3" fmla="*/ 138 h 551"/>
                  <a:gd name="T4" fmla="*/ 614 w 805"/>
                  <a:gd name="T5" fmla="*/ 211 h 551"/>
                  <a:gd name="T6" fmla="*/ 671 w 805"/>
                  <a:gd name="T7" fmla="*/ 268 h 551"/>
                  <a:gd name="T8" fmla="*/ 715 w 805"/>
                  <a:gd name="T9" fmla="*/ 313 h 551"/>
                  <a:gd name="T10" fmla="*/ 749 w 805"/>
                  <a:gd name="T11" fmla="*/ 346 h 551"/>
                  <a:gd name="T12" fmla="*/ 773 w 805"/>
                  <a:gd name="T13" fmla="*/ 370 h 551"/>
                  <a:gd name="T14" fmla="*/ 788 w 805"/>
                  <a:gd name="T15" fmla="*/ 386 h 551"/>
                  <a:gd name="T16" fmla="*/ 798 w 805"/>
                  <a:gd name="T17" fmla="*/ 397 h 551"/>
                  <a:gd name="T18" fmla="*/ 803 w 805"/>
                  <a:gd name="T19" fmla="*/ 401 h 551"/>
                  <a:gd name="T20" fmla="*/ 805 w 805"/>
                  <a:gd name="T21" fmla="*/ 404 h 551"/>
                  <a:gd name="T22" fmla="*/ 805 w 805"/>
                  <a:gd name="T23" fmla="*/ 404 h 551"/>
                  <a:gd name="T24" fmla="*/ 704 w 805"/>
                  <a:gd name="T25" fmla="*/ 403 h 551"/>
                  <a:gd name="T26" fmla="*/ 633 w 805"/>
                  <a:gd name="T27" fmla="*/ 403 h 551"/>
                  <a:gd name="T28" fmla="*/ 583 w 805"/>
                  <a:gd name="T29" fmla="*/ 403 h 551"/>
                  <a:gd name="T30" fmla="*/ 555 w 805"/>
                  <a:gd name="T31" fmla="*/ 403 h 551"/>
                  <a:gd name="T32" fmla="*/ 540 w 805"/>
                  <a:gd name="T33" fmla="*/ 403 h 551"/>
                  <a:gd name="T34" fmla="*/ 534 w 805"/>
                  <a:gd name="T35" fmla="*/ 403 h 551"/>
                  <a:gd name="T36" fmla="*/ 533 w 805"/>
                  <a:gd name="T37" fmla="*/ 403 h 551"/>
                  <a:gd name="T38" fmla="*/ 533 w 805"/>
                  <a:gd name="T39" fmla="*/ 475 h 551"/>
                  <a:gd name="T40" fmla="*/ 533 w 805"/>
                  <a:gd name="T41" fmla="*/ 519 h 551"/>
                  <a:gd name="T42" fmla="*/ 533 w 805"/>
                  <a:gd name="T43" fmla="*/ 542 h 551"/>
                  <a:gd name="T44" fmla="*/ 533 w 805"/>
                  <a:gd name="T45" fmla="*/ 550 h 551"/>
                  <a:gd name="T46" fmla="*/ 533 w 805"/>
                  <a:gd name="T47" fmla="*/ 551 h 551"/>
                  <a:gd name="T48" fmla="*/ 268 w 805"/>
                  <a:gd name="T49" fmla="*/ 509 h 551"/>
                  <a:gd name="T50" fmla="*/ 268 w 805"/>
                  <a:gd name="T51" fmla="*/ 452 h 551"/>
                  <a:gd name="T52" fmla="*/ 268 w 805"/>
                  <a:gd name="T53" fmla="*/ 420 h 551"/>
                  <a:gd name="T54" fmla="*/ 270 w 805"/>
                  <a:gd name="T55" fmla="*/ 405 h 551"/>
                  <a:gd name="T56" fmla="*/ 270 w 805"/>
                  <a:gd name="T57" fmla="*/ 401 h 551"/>
                  <a:gd name="T58" fmla="*/ 216 w 805"/>
                  <a:gd name="T59" fmla="*/ 400 h 551"/>
                  <a:gd name="T60" fmla="*/ 131 w 805"/>
                  <a:gd name="T61" fmla="*/ 400 h 551"/>
                  <a:gd name="T62" fmla="*/ 71 w 805"/>
                  <a:gd name="T63" fmla="*/ 400 h 551"/>
                  <a:gd name="T64" fmla="*/ 33 w 805"/>
                  <a:gd name="T65" fmla="*/ 400 h 551"/>
                  <a:gd name="T66" fmla="*/ 12 w 805"/>
                  <a:gd name="T67" fmla="*/ 399 h 551"/>
                  <a:gd name="T68" fmla="*/ 2 w 805"/>
                  <a:gd name="T69" fmla="*/ 399 h 551"/>
                  <a:gd name="T70" fmla="*/ 0 w 805"/>
                  <a:gd name="T71" fmla="*/ 399 h 551"/>
                  <a:gd name="T72" fmla="*/ 50 w 805"/>
                  <a:gd name="T73" fmla="*/ 350 h 551"/>
                  <a:gd name="T74" fmla="*/ 139 w 805"/>
                  <a:gd name="T75" fmla="*/ 262 h 551"/>
                  <a:gd name="T76" fmla="*/ 211 w 805"/>
                  <a:gd name="T77" fmla="*/ 192 h 551"/>
                  <a:gd name="T78" fmla="*/ 270 w 805"/>
                  <a:gd name="T79" fmla="*/ 135 h 551"/>
                  <a:gd name="T80" fmla="*/ 314 w 805"/>
                  <a:gd name="T81" fmla="*/ 90 h 551"/>
                  <a:gd name="T82" fmla="*/ 348 w 805"/>
                  <a:gd name="T83" fmla="*/ 56 h 551"/>
                  <a:gd name="T84" fmla="*/ 372 w 805"/>
                  <a:gd name="T85" fmla="*/ 33 h 551"/>
                  <a:gd name="T86" fmla="*/ 389 w 805"/>
                  <a:gd name="T87" fmla="*/ 17 h 551"/>
                  <a:gd name="T88" fmla="*/ 398 w 805"/>
                  <a:gd name="T89" fmla="*/ 7 h 551"/>
                  <a:gd name="T90" fmla="*/ 404 w 805"/>
                  <a:gd name="T91" fmla="*/ 2 h 551"/>
                  <a:gd name="T92" fmla="*/ 405 w 805"/>
                  <a:gd name="T93" fmla="*/ 0 h 551"/>
                  <a:gd name="T94" fmla="*/ 406 w 805"/>
                  <a:gd name="T95"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5" h="551">
                    <a:moveTo>
                      <a:pt x="406" y="0"/>
                    </a:moveTo>
                    <a:lnTo>
                      <a:pt x="456" y="51"/>
                    </a:lnTo>
                    <a:lnTo>
                      <a:pt x="502" y="97"/>
                    </a:lnTo>
                    <a:lnTo>
                      <a:pt x="543" y="138"/>
                    </a:lnTo>
                    <a:lnTo>
                      <a:pt x="580" y="176"/>
                    </a:lnTo>
                    <a:lnTo>
                      <a:pt x="614" y="211"/>
                    </a:lnTo>
                    <a:lnTo>
                      <a:pt x="644" y="240"/>
                    </a:lnTo>
                    <a:lnTo>
                      <a:pt x="671" y="268"/>
                    </a:lnTo>
                    <a:lnTo>
                      <a:pt x="695" y="292"/>
                    </a:lnTo>
                    <a:lnTo>
                      <a:pt x="715" y="313"/>
                    </a:lnTo>
                    <a:lnTo>
                      <a:pt x="733" y="330"/>
                    </a:lnTo>
                    <a:lnTo>
                      <a:pt x="749" y="346"/>
                    </a:lnTo>
                    <a:lnTo>
                      <a:pt x="761" y="359"/>
                    </a:lnTo>
                    <a:lnTo>
                      <a:pt x="773" y="370"/>
                    </a:lnTo>
                    <a:lnTo>
                      <a:pt x="781" y="380"/>
                    </a:lnTo>
                    <a:lnTo>
                      <a:pt x="788" y="386"/>
                    </a:lnTo>
                    <a:lnTo>
                      <a:pt x="794" y="392"/>
                    </a:lnTo>
                    <a:lnTo>
                      <a:pt x="798" y="397"/>
                    </a:lnTo>
                    <a:lnTo>
                      <a:pt x="802" y="399"/>
                    </a:lnTo>
                    <a:lnTo>
                      <a:pt x="803" y="401"/>
                    </a:lnTo>
                    <a:lnTo>
                      <a:pt x="804" y="403"/>
                    </a:lnTo>
                    <a:lnTo>
                      <a:pt x="805" y="404"/>
                    </a:lnTo>
                    <a:lnTo>
                      <a:pt x="805" y="404"/>
                    </a:lnTo>
                    <a:lnTo>
                      <a:pt x="805" y="404"/>
                    </a:lnTo>
                    <a:lnTo>
                      <a:pt x="751" y="404"/>
                    </a:lnTo>
                    <a:lnTo>
                      <a:pt x="704" y="403"/>
                    </a:lnTo>
                    <a:lnTo>
                      <a:pt x="665" y="403"/>
                    </a:lnTo>
                    <a:lnTo>
                      <a:pt x="633" y="403"/>
                    </a:lnTo>
                    <a:lnTo>
                      <a:pt x="605" y="403"/>
                    </a:lnTo>
                    <a:lnTo>
                      <a:pt x="583" y="403"/>
                    </a:lnTo>
                    <a:lnTo>
                      <a:pt x="567" y="403"/>
                    </a:lnTo>
                    <a:lnTo>
                      <a:pt x="555" y="403"/>
                    </a:lnTo>
                    <a:lnTo>
                      <a:pt x="545" y="403"/>
                    </a:lnTo>
                    <a:lnTo>
                      <a:pt x="540" y="403"/>
                    </a:lnTo>
                    <a:lnTo>
                      <a:pt x="536" y="403"/>
                    </a:lnTo>
                    <a:lnTo>
                      <a:pt x="534" y="403"/>
                    </a:lnTo>
                    <a:lnTo>
                      <a:pt x="533" y="403"/>
                    </a:lnTo>
                    <a:lnTo>
                      <a:pt x="533" y="403"/>
                    </a:lnTo>
                    <a:lnTo>
                      <a:pt x="533" y="443"/>
                    </a:lnTo>
                    <a:lnTo>
                      <a:pt x="533" y="475"/>
                    </a:lnTo>
                    <a:lnTo>
                      <a:pt x="533" y="500"/>
                    </a:lnTo>
                    <a:lnTo>
                      <a:pt x="533" y="519"/>
                    </a:lnTo>
                    <a:lnTo>
                      <a:pt x="533" y="532"/>
                    </a:lnTo>
                    <a:lnTo>
                      <a:pt x="533" y="542"/>
                    </a:lnTo>
                    <a:lnTo>
                      <a:pt x="533" y="546"/>
                    </a:lnTo>
                    <a:lnTo>
                      <a:pt x="533" y="550"/>
                    </a:lnTo>
                    <a:lnTo>
                      <a:pt x="533" y="551"/>
                    </a:lnTo>
                    <a:lnTo>
                      <a:pt x="533" y="551"/>
                    </a:lnTo>
                    <a:lnTo>
                      <a:pt x="268" y="550"/>
                    </a:lnTo>
                    <a:lnTo>
                      <a:pt x="268" y="509"/>
                    </a:lnTo>
                    <a:lnTo>
                      <a:pt x="268" y="477"/>
                    </a:lnTo>
                    <a:lnTo>
                      <a:pt x="268" y="452"/>
                    </a:lnTo>
                    <a:lnTo>
                      <a:pt x="268" y="432"/>
                    </a:lnTo>
                    <a:lnTo>
                      <a:pt x="268" y="420"/>
                    </a:lnTo>
                    <a:lnTo>
                      <a:pt x="270" y="411"/>
                    </a:lnTo>
                    <a:lnTo>
                      <a:pt x="270" y="405"/>
                    </a:lnTo>
                    <a:lnTo>
                      <a:pt x="270" y="403"/>
                    </a:lnTo>
                    <a:lnTo>
                      <a:pt x="270" y="401"/>
                    </a:lnTo>
                    <a:lnTo>
                      <a:pt x="270" y="401"/>
                    </a:lnTo>
                    <a:lnTo>
                      <a:pt x="216" y="400"/>
                    </a:lnTo>
                    <a:lnTo>
                      <a:pt x="170" y="400"/>
                    </a:lnTo>
                    <a:lnTo>
                      <a:pt x="131" y="400"/>
                    </a:lnTo>
                    <a:lnTo>
                      <a:pt x="98" y="400"/>
                    </a:lnTo>
                    <a:lnTo>
                      <a:pt x="71" y="400"/>
                    </a:lnTo>
                    <a:lnTo>
                      <a:pt x="50" y="400"/>
                    </a:lnTo>
                    <a:lnTo>
                      <a:pt x="33" y="400"/>
                    </a:lnTo>
                    <a:lnTo>
                      <a:pt x="21" y="399"/>
                    </a:lnTo>
                    <a:lnTo>
                      <a:pt x="12" y="399"/>
                    </a:lnTo>
                    <a:lnTo>
                      <a:pt x="6" y="399"/>
                    </a:lnTo>
                    <a:lnTo>
                      <a:pt x="2" y="399"/>
                    </a:lnTo>
                    <a:lnTo>
                      <a:pt x="1" y="399"/>
                    </a:lnTo>
                    <a:lnTo>
                      <a:pt x="0" y="399"/>
                    </a:lnTo>
                    <a:lnTo>
                      <a:pt x="0" y="399"/>
                    </a:lnTo>
                    <a:lnTo>
                      <a:pt x="50" y="350"/>
                    </a:lnTo>
                    <a:lnTo>
                      <a:pt x="97" y="304"/>
                    </a:lnTo>
                    <a:lnTo>
                      <a:pt x="139" y="262"/>
                    </a:lnTo>
                    <a:lnTo>
                      <a:pt x="177" y="225"/>
                    </a:lnTo>
                    <a:lnTo>
                      <a:pt x="211" y="192"/>
                    </a:lnTo>
                    <a:lnTo>
                      <a:pt x="242" y="161"/>
                    </a:lnTo>
                    <a:lnTo>
                      <a:pt x="270" y="135"/>
                    </a:lnTo>
                    <a:lnTo>
                      <a:pt x="293" y="110"/>
                    </a:lnTo>
                    <a:lnTo>
                      <a:pt x="314" y="90"/>
                    </a:lnTo>
                    <a:lnTo>
                      <a:pt x="333" y="73"/>
                    </a:lnTo>
                    <a:lnTo>
                      <a:pt x="348" y="56"/>
                    </a:lnTo>
                    <a:lnTo>
                      <a:pt x="362" y="44"/>
                    </a:lnTo>
                    <a:lnTo>
                      <a:pt x="372" y="33"/>
                    </a:lnTo>
                    <a:lnTo>
                      <a:pt x="381" y="24"/>
                    </a:lnTo>
                    <a:lnTo>
                      <a:pt x="389" y="17"/>
                    </a:lnTo>
                    <a:lnTo>
                      <a:pt x="395" y="12"/>
                    </a:lnTo>
                    <a:lnTo>
                      <a:pt x="398" y="7"/>
                    </a:lnTo>
                    <a:lnTo>
                      <a:pt x="402" y="5"/>
                    </a:lnTo>
                    <a:lnTo>
                      <a:pt x="404" y="2"/>
                    </a:lnTo>
                    <a:lnTo>
                      <a:pt x="405" y="1"/>
                    </a:lnTo>
                    <a:lnTo>
                      <a:pt x="405" y="0"/>
                    </a:lnTo>
                    <a:lnTo>
                      <a:pt x="405" y="0"/>
                    </a:lnTo>
                    <a:lnTo>
                      <a:pt x="40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p:cNvSpPr>
              <p:nvPr/>
            </p:nvSpPr>
            <p:spPr bwMode="auto">
              <a:xfrm>
                <a:off x="4405" y="1700"/>
                <a:ext cx="551" cy="806"/>
              </a:xfrm>
              <a:custGeom>
                <a:avLst/>
                <a:gdLst>
                  <a:gd name="T0" fmla="*/ 400 w 551"/>
                  <a:gd name="T1" fmla="*/ 55 h 806"/>
                  <a:gd name="T2" fmla="*/ 400 w 551"/>
                  <a:gd name="T3" fmla="*/ 140 h 806"/>
                  <a:gd name="T4" fmla="*/ 400 w 551"/>
                  <a:gd name="T5" fmla="*/ 200 h 806"/>
                  <a:gd name="T6" fmla="*/ 400 w 551"/>
                  <a:gd name="T7" fmla="*/ 239 h 806"/>
                  <a:gd name="T8" fmla="*/ 400 w 551"/>
                  <a:gd name="T9" fmla="*/ 260 h 806"/>
                  <a:gd name="T10" fmla="*/ 400 w 551"/>
                  <a:gd name="T11" fmla="*/ 270 h 806"/>
                  <a:gd name="T12" fmla="*/ 400 w 551"/>
                  <a:gd name="T13" fmla="*/ 272 h 806"/>
                  <a:gd name="T14" fmla="*/ 440 w 551"/>
                  <a:gd name="T15" fmla="*/ 272 h 806"/>
                  <a:gd name="T16" fmla="*/ 498 w 551"/>
                  <a:gd name="T17" fmla="*/ 272 h 806"/>
                  <a:gd name="T18" fmla="*/ 530 w 551"/>
                  <a:gd name="T19" fmla="*/ 272 h 806"/>
                  <a:gd name="T20" fmla="*/ 545 w 551"/>
                  <a:gd name="T21" fmla="*/ 272 h 806"/>
                  <a:gd name="T22" fmla="*/ 548 w 551"/>
                  <a:gd name="T23" fmla="*/ 272 h 806"/>
                  <a:gd name="T24" fmla="*/ 551 w 551"/>
                  <a:gd name="T25" fmla="*/ 536 h 806"/>
                  <a:gd name="T26" fmla="*/ 478 w 551"/>
                  <a:gd name="T27" fmla="*/ 537 h 806"/>
                  <a:gd name="T28" fmla="*/ 434 w 551"/>
                  <a:gd name="T29" fmla="*/ 537 h 806"/>
                  <a:gd name="T30" fmla="*/ 412 w 551"/>
                  <a:gd name="T31" fmla="*/ 537 h 806"/>
                  <a:gd name="T32" fmla="*/ 404 w 551"/>
                  <a:gd name="T33" fmla="*/ 537 h 806"/>
                  <a:gd name="T34" fmla="*/ 403 w 551"/>
                  <a:gd name="T35" fmla="*/ 537 h 806"/>
                  <a:gd name="T36" fmla="*/ 403 w 551"/>
                  <a:gd name="T37" fmla="*/ 637 h 806"/>
                  <a:gd name="T38" fmla="*/ 403 w 551"/>
                  <a:gd name="T39" fmla="*/ 708 h 806"/>
                  <a:gd name="T40" fmla="*/ 403 w 551"/>
                  <a:gd name="T41" fmla="*/ 757 h 806"/>
                  <a:gd name="T42" fmla="*/ 404 w 551"/>
                  <a:gd name="T43" fmla="*/ 785 h 806"/>
                  <a:gd name="T44" fmla="*/ 404 w 551"/>
                  <a:gd name="T45" fmla="*/ 800 h 806"/>
                  <a:gd name="T46" fmla="*/ 404 w 551"/>
                  <a:gd name="T47" fmla="*/ 806 h 806"/>
                  <a:gd name="T48" fmla="*/ 404 w 551"/>
                  <a:gd name="T49" fmla="*/ 806 h 806"/>
                  <a:gd name="T50" fmla="*/ 307 w 551"/>
                  <a:gd name="T51" fmla="*/ 711 h 806"/>
                  <a:gd name="T52" fmla="*/ 228 w 551"/>
                  <a:gd name="T53" fmla="*/ 631 h 806"/>
                  <a:gd name="T54" fmla="*/ 164 w 551"/>
                  <a:gd name="T55" fmla="*/ 567 h 806"/>
                  <a:gd name="T56" fmla="*/ 112 w 551"/>
                  <a:gd name="T57" fmla="*/ 515 h 806"/>
                  <a:gd name="T58" fmla="*/ 73 w 551"/>
                  <a:gd name="T59" fmla="*/ 476 h 806"/>
                  <a:gd name="T60" fmla="*/ 44 w 551"/>
                  <a:gd name="T61" fmla="*/ 448 h 806"/>
                  <a:gd name="T62" fmla="*/ 24 w 551"/>
                  <a:gd name="T63" fmla="*/ 428 h 806"/>
                  <a:gd name="T64" fmla="*/ 12 w 551"/>
                  <a:gd name="T65" fmla="*/ 415 h 806"/>
                  <a:gd name="T66" fmla="*/ 5 w 551"/>
                  <a:gd name="T67" fmla="*/ 408 h 806"/>
                  <a:gd name="T68" fmla="*/ 2 w 551"/>
                  <a:gd name="T69" fmla="*/ 405 h 806"/>
                  <a:gd name="T70" fmla="*/ 0 w 551"/>
                  <a:gd name="T71" fmla="*/ 404 h 806"/>
                  <a:gd name="T72" fmla="*/ 50 w 551"/>
                  <a:gd name="T73" fmla="*/ 353 h 806"/>
                  <a:gd name="T74" fmla="*/ 137 w 551"/>
                  <a:gd name="T75" fmla="*/ 266 h 806"/>
                  <a:gd name="T76" fmla="*/ 208 w 551"/>
                  <a:gd name="T77" fmla="*/ 194 h 806"/>
                  <a:gd name="T78" fmla="*/ 265 w 551"/>
                  <a:gd name="T79" fmla="*/ 136 h 806"/>
                  <a:gd name="T80" fmla="*/ 309 w 551"/>
                  <a:gd name="T81" fmla="*/ 91 h 806"/>
                  <a:gd name="T82" fmla="*/ 343 w 551"/>
                  <a:gd name="T83" fmla="*/ 57 h 806"/>
                  <a:gd name="T84" fmla="*/ 367 w 551"/>
                  <a:gd name="T85" fmla="*/ 33 h 806"/>
                  <a:gd name="T86" fmla="*/ 383 w 551"/>
                  <a:gd name="T87" fmla="*/ 17 h 806"/>
                  <a:gd name="T88" fmla="*/ 392 w 551"/>
                  <a:gd name="T89" fmla="*/ 8 h 806"/>
                  <a:gd name="T90" fmla="*/ 398 w 551"/>
                  <a:gd name="T91" fmla="*/ 2 h 806"/>
                  <a:gd name="T92" fmla="*/ 399 w 551"/>
                  <a:gd name="T93" fmla="*/ 1 h 806"/>
                  <a:gd name="T94" fmla="*/ 399 w 551"/>
                  <a:gd name="T95"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1" h="806">
                    <a:moveTo>
                      <a:pt x="399" y="0"/>
                    </a:moveTo>
                    <a:lnTo>
                      <a:pt x="400" y="55"/>
                    </a:lnTo>
                    <a:lnTo>
                      <a:pt x="400" y="101"/>
                    </a:lnTo>
                    <a:lnTo>
                      <a:pt x="400" y="140"/>
                    </a:lnTo>
                    <a:lnTo>
                      <a:pt x="400" y="174"/>
                    </a:lnTo>
                    <a:lnTo>
                      <a:pt x="400" y="200"/>
                    </a:lnTo>
                    <a:lnTo>
                      <a:pt x="400" y="222"/>
                    </a:lnTo>
                    <a:lnTo>
                      <a:pt x="400" y="239"/>
                    </a:lnTo>
                    <a:lnTo>
                      <a:pt x="400" y="252"/>
                    </a:lnTo>
                    <a:lnTo>
                      <a:pt x="400" y="260"/>
                    </a:lnTo>
                    <a:lnTo>
                      <a:pt x="400" y="267"/>
                    </a:lnTo>
                    <a:lnTo>
                      <a:pt x="400" y="270"/>
                    </a:lnTo>
                    <a:lnTo>
                      <a:pt x="400" y="271"/>
                    </a:lnTo>
                    <a:lnTo>
                      <a:pt x="400" y="272"/>
                    </a:lnTo>
                    <a:lnTo>
                      <a:pt x="400" y="272"/>
                    </a:lnTo>
                    <a:lnTo>
                      <a:pt x="440" y="272"/>
                    </a:lnTo>
                    <a:lnTo>
                      <a:pt x="473" y="272"/>
                    </a:lnTo>
                    <a:lnTo>
                      <a:pt x="498" y="272"/>
                    </a:lnTo>
                    <a:lnTo>
                      <a:pt x="517" y="272"/>
                    </a:lnTo>
                    <a:lnTo>
                      <a:pt x="530" y="272"/>
                    </a:lnTo>
                    <a:lnTo>
                      <a:pt x="539" y="272"/>
                    </a:lnTo>
                    <a:lnTo>
                      <a:pt x="545" y="272"/>
                    </a:lnTo>
                    <a:lnTo>
                      <a:pt x="548" y="272"/>
                    </a:lnTo>
                    <a:lnTo>
                      <a:pt x="548" y="272"/>
                    </a:lnTo>
                    <a:lnTo>
                      <a:pt x="550" y="272"/>
                    </a:lnTo>
                    <a:lnTo>
                      <a:pt x="551" y="536"/>
                    </a:lnTo>
                    <a:lnTo>
                      <a:pt x="511" y="536"/>
                    </a:lnTo>
                    <a:lnTo>
                      <a:pt x="478" y="537"/>
                    </a:lnTo>
                    <a:lnTo>
                      <a:pt x="453" y="537"/>
                    </a:lnTo>
                    <a:lnTo>
                      <a:pt x="434" y="537"/>
                    </a:lnTo>
                    <a:lnTo>
                      <a:pt x="421" y="537"/>
                    </a:lnTo>
                    <a:lnTo>
                      <a:pt x="412" y="537"/>
                    </a:lnTo>
                    <a:lnTo>
                      <a:pt x="406" y="537"/>
                    </a:lnTo>
                    <a:lnTo>
                      <a:pt x="404" y="537"/>
                    </a:lnTo>
                    <a:lnTo>
                      <a:pt x="403" y="537"/>
                    </a:lnTo>
                    <a:lnTo>
                      <a:pt x="403" y="537"/>
                    </a:lnTo>
                    <a:lnTo>
                      <a:pt x="403" y="591"/>
                    </a:lnTo>
                    <a:lnTo>
                      <a:pt x="403" y="637"/>
                    </a:lnTo>
                    <a:lnTo>
                      <a:pt x="403" y="676"/>
                    </a:lnTo>
                    <a:lnTo>
                      <a:pt x="403" y="708"/>
                    </a:lnTo>
                    <a:lnTo>
                      <a:pt x="403" y="735"/>
                    </a:lnTo>
                    <a:lnTo>
                      <a:pt x="403" y="757"/>
                    </a:lnTo>
                    <a:lnTo>
                      <a:pt x="404" y="773"/>
                    </a:lnTo>
                    <a:lnTo>
                      <a:pt x="404" y="785"/>
                    </a:lnTo>
                    <a:lnTo>
                      <a:pt x="404" y="794"/>
                    </a:lnTo>
                    <a:lnTo>
                      <a:pt x="404" y="800"/>
                    </a:lnTo>
                    <a:lnTo>
                      <a:pt x="404" y="804"/>
                    </a:lnTo>
                    <a:lnTo>
                      <a:pt x="404" y="806"/>
                    </a:lnTo>
                    <a:lnTo>
                      <a:pt x="404" y="806"/>
                    </a:lnTo>
                    <a:lnTo>
                      <a:pt x="404" y="806"/>
                    </a:lnTo>
                    <a:lnTo>
                      <a:pt x="353" y="757"/>
                    </a:lnTo>
                    <a:lnTo>
                      <a:pt x="307" y="711"/>
                    </a:lnTo>
                    <a:lnTo>
                      <a:pt x="266" y="668"/>
                    </a:lnTo>
                    <a:lnTo>
                      <a:pt x="228" y="631"/>
                    </a:lnTo>
                    <a:lnTo>
                      <a:pt x="193" y="597"/>
                    </a:lnTo>
                    <a:lnTo>
                      <a:pt x="164" y="567"/>
                    </a:lnTo>
                    <a:lnTo>
                      <a:pt x="136" y="539"/>
                    </a:lnTo>
                    <a:lnTo>
                      <a:pt x="112" y="515"/>
                    </a:lnTo>
                    <a:lnTo>
                      <a:pt x="91" y="494"/>
                    </a:lnTo>
                    <a:lnTo>
                      <a:pt x="73" y="476"/>
                    </a:lnTo>
                    <a:lnTo>
                      <a:pt x="58" y="461"/>
                    </a:lnTo>
                    <a:lnTo>
                      <a:pt x="44" y="448"/>
                    </a:lnTo>
                    <a:lnTo>
                      <a:pt x="34" y="437"/>
                    </a:lnTo>
                    <a:lnTo>
                      <a:pt x="24" y="428"/>
                    </a:lnTo>
                    <a:lnTo>
                      <a:pt x="18" y="421"/>
                    </a:lnTo>
                    <a:lnTo>
                      <a:pt x="12" y="415"/>
                    </a:lnTo>
                    <a:lnTo>
                      <a:pt x="7" y="410"/>
                    </a:lnTo>
                    <a:lnTo>
                      <a:pt x="5" y="408"/>
                    </a:lnTo>
                    <a:lnTo>
                      <a:pt x="3" y="406"/>
                    </a:lnTo>
                    <a:lnTo>
                      <a:pt x="2" y="405"/>
                    </a:lnTo>
                    <a:lnTo>
                      <a:pt x="0" y="404"/>
                    </a:lnTo>
                    <a:lnTo>
                      <a:pt x="0" y="404"/>
                    </a:lnTo>
                    <a:lnTo>
                      <a:pt x="0" y="404"/>
                    </a:lnTo>
                    <a:lnTo>
                      <a:pt x="50" y="353"/>
                    </a:lnTo>
                    <a:lnTo>
                      <a:pt x="96" y="307"/>
                    </a:lnTo>
                    <a:lnTo>
                      <a:pt x="137" y="266"/>
                    </a:lnTo>
                    <a:lnTo>
                      <a:pt x="174" y="228"/>
                    </a:lnTo>
                    <a:lnTo>
                      <a:pt x="208" y="194"/>
                    </a:lnTo>
                    <a:lnTo>
                      <a:pt x="238" y="163"/>
                    </a:lnTo>
                    <a:lnTo>
                      <a:pt x="265" y="136"/>
                    </a:lnTo>
                    <a:lnTo>
                      <a:pt x="289" y="113"/>
                    </a:lnTo>
                    <a:lnTo>
                      <a:pt x="309" y="91"/>
                    </a:lnTo>
                    <a:lnTo>
                      <a:pt x="328" y="74"/>
                    </a:lnTo>
                    <a:lnTo>
                      <a:pt x="343" y="57"/>
                    </a:lnTo>
                    <a:lnTo>
                      <a:pt x="355" y="45"/>
                    </a:lnTo>
                    <a:lnTo>
                      <a:pt x="367" y="33"/>
                    </a:lnTo>
                    <a:lnTo>
                      <a:pt x="376" y="24"/>
                    </a:lnTo>
                    <a:lnTo>
                      <a:pt x="383" y="17"/>
                    </a:lnTo>
                    <a:lnTo>
                      <a:pt x="389" y="11"/>
                    </a:lnTo>
                    <a:lnTo>
                      <a:pt x="392" y="8"/>
                    </a:lnTo>
                    <a:lnTo>
                      <a:pt x="396" y="5"/>
                    </a:lnTo>
                    <a:lnTo>
                      <a:pt x="398" y="2"/>
                    </a:lnTo>
                    <a:lnTo>
                      <a:pt x="399" y="1"/>
                    </a:lnTo>
                    <a:lnTo>
                      <a:pt x="399" y="1"/>
                    </a:lnTo>
                    <a:lnTo>
                      <a:pt x="399" y="0"/>
                    </a:lnTo>
                    <a:lnTo>
                      <a:pt x="399"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p:cNvSpPr>
              <p:nvPr/>
            </p:nvSpPr>
            <p:spPr bwMode="auto">
              <a:xfrm>
                <a:off x="3607" y="1808"/>
                <a:ext cx="589" cy="590"/>
              </a:xfrm>
              <a:custGeom>
                <a:avLst/>
                <a:gdLst>
                  <a:gd name="T0" fmla="*/ 295 w 589"/>
                  <a:gd name="T1" fmla="*/ 0 h 590"/>
                  <a:gd name="T2" fmla="*/ 339 w 589"/>
                  <a:gd name="T3" fmla="*/ 3 h 590"/>
                  <a:gd name="T4" fmla="*/ 380 w 589"/>
                  <a:gd name="T5" fmla="*/ 13 h 590"/>
                  <a:gd name="T6" fmla="*/ 419 w 589"/>
                  <a:gd name="T7" fmla="*/ 28 h 590"/>
                  <a:gd name="T8" fmla="*/ 456 w 589"/>
                  <a:gd name="T9" fmla="*/ 47 h 590"/>
                  <a:gd name="T10" fmla="*/ 488 w 589"/>
                  <a:gd name="T11" fmla="*/ 72 h 590"/>
                  <a:gd name="T12" fmla="*/ 518 w 589"/>
                  <a:gd name="T13" fmla="*/ 101 h 590"/>
                  <a:gd name="T14" fmla="*/ 542 w 589"/>
                  <a:gd name="T15" fmla="*/ 135 h 590"/>
                  <a:gd name="T16" fmla="*/ 563 w 589"/>
                  <a:gd name="T17" fmla="*/ 170 h 590"/>
                  <a:gd name="T18" fmla="*/ 578 w 589"/>
                  <a:gd name="T19" fmla="*/ 210 h 590"/>
                  <a:gd name="T20" fmla="*/ 587 w 589"/>
                  <a:gd name="T21" fmla="*/ 252 h 590"/>
                  <a:gd name="T22" fmla="*/ 589 w 589"/>
                  <a:gd name="T23" fmla="*/ 296 h 590"/>
                  <a:gd name="T24" fmla="*/ 587 w 589"/>
                  <a:gd name="T25" fmla="*/ 339 h 590"/>
                  <a:gd name="T26" fmla="*/ 578 w 589"/>
                  <a:gd name="T27" fmla="*/ 381 h 590"/>
                  <a:gd name="T28" fmla="*/ 563 w 589"/>
                  <a:gd name="T29" fmla="*/ 420 h 590"/>
                  <a:gd name="T30" fmla="*/ 542 w 589"/>
                  <a:gd name="T31" fmla="*/ 457 h 590"/>
                  <a:gd name="T32" fmla="*/ 518 w 589"/>
                  <a:gd name="T33" fmla="*/ 489 h 590"/>
                  <a:gd name="T34" fmla="*/ 488 w 589"/>
                  <a:gd name="T35" fmla="*/ 519 h 590"/>
                  <a:gd name="T36" fmla="*/ 456 w 589"/>
                  <a:gd name="T37" fmla="*/ 543 h 590"/>
                  <a:gd name="T38" fmla="*/ 419 w 589"/>
                  <a:gd name="T39" fmla="*/ 563 h 590"/>
                  <a:gd name="T40" fmla="*/ 380 w 589"/>
                  <a:gd name="T41" fmla="*/ 578 h 590"/>
                  <a:gd name="T42" fmla="*/ 339 w 589"/>
                  <a:gd name="T43" fmla="*/ 588 h 590"/>
                  <a:gd name="T44" fmla="*/ 295 w 589"/>
                  <a:gd name="T45" fmla="*/ 590 h 590"/>
                  <a:gd name="T46" fmla="*/ 251 w 589"/>
                  <a:gd name="T47" fmla="*/ 588 h 590"/>
                  <a:gd name="T48" fmla="*/ 210 w 589"/>
                  <a:gd name="T49" fmla="*/ 578 h 590"/>
                  <a:gd name="T50" fmla="*/ 171 w 589"/>
                  <a:gd name="T51" fmla="*/ 563 h 590"/>
                  <a:gd name="T52" fmla="*/ 134 w 589"/>
                  <a:gd name="T53" fmla="*/ 543 h 590"/>
                  <a:gd name="T54" fmla="*/ 101 w 589"/>
                  <a:gd name="T55" fmla="*/ 519 h 590"/>
                  <a:gd name="T56" fmla="*/ 72 w 589"/>
                  <a:gd name="T57" fmla="*/ 489 h 590"/>
                  <a:gd name="T58" fmla="*/ 47 w 589"/>
                  <a:gd name="T59" fmla="*/ 457 h 590"/>
                  <a:gd name="T60" fmla="*/ 27 w 589"/>
                  <a:gd name="T61" fmla="*/ 420 h 590"/>
                  <a:gd name="T62" fmla="*/ 12 w 589"/>
                  <a:gd name="T63" fmla="*/ 381 h 590"/>
                  <a:gd name="T64" fmla="*/ 3 w 589"/>
                  <a:gd name="T65" fmla="*/ 339 h 590"/>
                  <a:gd name="T66" fmla="*/ 0 w 589"/>
                  <a:gd name="T67" fmla="*/ 296 h 590"/>
                  <a:gd name="T68" fmla="*/ 3 w 589"/>
                  <a:gd name="T69" fmla="*/ 252 h 590"/>
                  <a:gd name="T70" fmla="*/ 12 w 589"/>
                  <a:gd name="T71" fmla="*/ 210 h 590"/>
                  <a:gd name="T72" fmla="*/ 27 w 589"/>
                  <a:gd name="T73" fmla="*/ 170 h 590"/>
                  <a:gd name="T74" fmla="*/ 47 w 589"/>
                  <a:gd name="T75" fmla="*/ 135 h 590"/>
                  <a:gd name="T76" fmla="*/ 72 w 589"/>
                  <a:gd name="T77" fmla="*/ 101 h 590"/>
                  <a:gd name="T78" fmla="*/ 101 w 589"/>
                  <a:gd name="T79" fmla="*/ 72 h 590"/>
                  <a:gd name="T80" fmla="*/ 134 w 589"/>
                  <a:gd name="T81" fmla="*/ 47 h 590"/>
                  <a:gd name="T82" fmla="*/ 171 w 589"/>
                  <a:gd name="T83" fmla="*/ 28 h 590"/>
                  <a:gd name="T84" fmla="*/ 210 w 589"/>
                  <a:gd name="T85" fmla="*/ 13 h 590"/>
                  <a:gd name="T86" fmla="*/ 251 w 589"/>
                  <a:gd name="T87" fmla="*/ 3 h 590"/>
                  <a:gd name="T88" fmla="*/ 295 w 589"/>
                  <a:gd name="T8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9" h="590">
                    <a:moveTo>
                      <a:pt x="295" y="0"/>
                    </a:moveTo>
                    <a:lnTo>
                      <a:pt x="339" y="3"/>
                    </a:lnTo>
                    <a:lnTo>
                      <a:pt x="380" y="13"/>
                    </a:lnTo>
                    <a:lnTo>
                      <a:pt x="419" y="28"/>
                    </a:lnTo>
                    <a:lnTo>
                      <a:pt x="456" y="47"/>
                    </a:lnTo>
                    <a:lnTo>
                      <a:pt x="488" y="72"/>
                    </a:lnTo>
                    <a:lnTo>
                      <a:pt x="518" y="101"/>
                    </a:lnTo>
                    <a:lnTo>
                      <a:pt x="542" y="135"/>
                    </a:lnTo>
                    <a:lnTo>
                      <a:pt x="563" y="170"/>
                    </a:lnTo>
                    <a:lnTo>
                      <a:pt x="578" y="210"/>
                    </a:lnTo>
                    <a:lnTo>
                      <a:pt x="587" y="252"/>
                    </a:lnTo>
                    <a:lnTo>
                      <a:pt x="589" y="296"/>
                    </a:lnTo>
                    <a:lnTo>
                      <a:pt x="587" y="339"/>
                    </a:lnTo>
                    <a:lnTo>
                      <a:pt x="578" y="381"/>
                    </a:lnTo>
                    <a:lnTo>
                      <a:pt x="563" y="420"/>
                    </a:lnTo>
                    <a:lnTo>
                      <a:pt x="542" y="457"/>
                    </a:lnTo>
                    <a:lnTo>
                      <a:pt x="518" y="489"/>
                    </a:lnTo>
                    <a:lnTo>
                      <a:pt x="488" y="519"/>
                    </a:lnTo>
                    <a:lnTo>
                      <a:pt x="456" y="543"/>
                    </a:lnTo>
                    <a:lnTo>
                      <a:pt x="419" y="563"/>
                    </a:lnTo>
                    <a:lnTo>
                      <a:pt x="380" y="578"/>
                    </a:lnTo>
                    <a:lnTo>
                      <a:pt x="339" y="588"/>
                    </a:lnTo>
                    <a:lnTo>
                      <a:pt x="295" y="590"/>
                    </a:lnTo>
                    <a:lnTo>
                      <a:pt x="251" y="588"/>
                    </a:lnTo>
                    <a:lnTo>
                      <a:pt x="210" y="578"/>
                    </a:lnTo>
                    <a:lnTo>
                      <a:pt x="171" y="563"/>
                    </a:lnTo>
                    <a:lnTo>
                      <a:pt x="134" y="543"/>
                    </a:lnTo>
                    <a:lnTo>
                      <a:pt x="101" y="519"/>
                    </a:lnTo>
                    <a:lnTo>
                      <a:pt x="72" y="489"/>
                    </a:lnTo>
                    <a:lnTo>
                      <a:pt x="47" y="457"/>
                    </a:lnTo>
                    <a:lnTo>
                      <a:pt x="27" y="420"/>
                    </a:lnTo>
                    <a:lnTo>
                      <a:pt x="12" y="381"/>
                    </a:lnTo>
                    <a:lnTo>
                      <a:pt x="3" y="339"/>
                    </a:lnTo>
                    <a:lnTo>
                      <a:pt x="0" y="296"/>
                    </a:lnTo>
                    <a:lnTo>
                      <a:pt x="3" y="252"/>
                    </a:lnTo>
                    <a:lnTo>
                      <a:pt x="12" y="210"/>
                    </a:lnTo>
                    <a:lnTo>
                      <a:pt x="27" y="170"/>
                    </a:lnTo>
                    <a:lnTo>
                      <a:pt x="47" y="135"/>
                    </a:lnTo>
                    <a:lnTo>
                      <a:pt x="72" y="101"/>
                    </a:lnTo>
                    <a:lnTo>
                      <a:pt x="101" y="72"/>
                    </a:lnTo>
                    <a:lnTo>
                      <a:pt x="134" y="47"/>
                    </a:lnTo>
                    <a:lnTo>
                      <a:pt x="171" y="28"/>
                    </a:lnTo>
                    <a:lnTo>
                      <a:pt x="210" y="13"/>
                    </a:lnTo>
                    <a:lnTo>
                      <a:pt x="251" y="3"/>
                    </a:lnTo>
                    <a:lnTo>
                      <a:pt x="29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Rectangle 2"/>
          <p:cNvSpPr/>
          <p:nvPr/>
        </p:nvSpPr>
        <p:spPr bwMode="auto">
          <a:xfrm>
            <a:off x="0" y="1397285"/>
            <a:ext cx="6253842" cy="559724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Why Big Data?</a:t>
            </a:r>
            <a:endParaRPr lang="en-US" dirty="0"/>
          </a:p>
        </p:txBody>
      </p:sp>
      <p:grpSp>
        <p:nvGrpSpPr>
          <p:cNvPr id="70" name="Group 69"/>
          <p:cNvGrpSpPr/>
          <p:nvPr/>
        </p:nvGrpSpPr>
        <p:grpSpPr>
          <a:xfrm>
            <a:off x="2570752" y="1555551"/>
            <a:ext cx="3611880" cy="1664208"/>
            <a:chOff x="2570752" y="1555551"/>
            <a:chExt cx="3611880" cy="1664208"/>
          </a:xfrm>
        </p:grpSpPr>
        <p:sp>
          <p:nvSpPr>
            <p:cNvPr id="29" name="Rectangle 28"/>
            <p:cNvSpPr/>
            <p:nvPr/>
          </p:nvSpPr>
          <p:spPr bwMode="auto">
            <a:xfrm>
              <a:off x="2570752" y="1555551"/>
              <a:ext cx="3611880" cy="166420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46304" rIns="182880" bIns="146304"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nSpc>
                  <a:spcPct val="90000"/>
                </a:lnSpc>
              </a:pPr>
              <a:r>
                <a:rPr lang="en-US" sz="2400" dirty="0" smtClean="0">
                  <a:gradFill>
                    <a:gsLst>
                      <a:gs pos="26549">
                        <a:schemeClr val="tx1"/>
                      </a:gs>
                      <a:gs pos="59000">
                        <a:schemeClr val="tx1"/>
                      </a:gs>
                    </a:gsLst>
                    <a:lin ang="5400000" scaled="1"/>
                  </a:gradFill>
                </a:rPr>
                <a:t>Large data </a:t>
              </a:r>
              <a:br>
                <a:rPr lang="en-US" sz="2400" dirty="0" smtClean="0">
                  <a:gradFill>
                    <a:gsLst>
                      <a:gs pos="26549">
                        <a:schemeClr val="tx1"/>
                      </a:gs>
                      <a:gs pos="59000">
                        <a:schemeClr val="tx1"/>
                      </a:gs>
                    </a:gsLst>
                    <a:lin ang="5400000" scaled="1"/>
                  </a:gradFill>
                </a:rPr>
              </a:br>
              <a:r>
                <a:rPr lang="en-US" sz="2400" dirty="0" smtClean="0">
                  <a:gradFill>
                    <a:gsLst>
                      <a:gs pos="26549">
                        <a:schemeClr val="tx1"/>
                      </a:gs>
                      <a:gs pos="59000">
                        <a:schemeClr val="tx1"/>
                      </a:gs>
                    </a:gsLst>
                    <a:lin ang="5400000" scaled="1"/>
                  </a:gradFill>
                </a:rPr>
                <a:t>volumes</a:t>
              </a:r>
              <a:endParaRPr lang="en-US" sz="2400" dirty="0">
                <a:gradFill>
                  <a:gsLst>
                    <a:gs pos="26549">
                      <a:schemeClr val="tx1"/>
                    </a:gs>
                    <a:gs pos="59000">
                      <a:schemeClr val="tx1"/>
                    </a:gs>
                  </a:gsLst>
                  <a:lin ang="5400000" scaled="1"/>
                </a:gradFill>
              </a:endParaRPr>
            </a:p>
          </p:txBody>
        </p:sp>
        <p:grpSp>
          <p:nvGrpSpPr>
            <p:cNvPr id="4" name="Group 3"/>
            <p:cNvGrpSpPr/>
            <p:nvPr/>
          </p:nvGrpSpPr>
          <p:grpSpPr>
            <a:xfrm>
              <a:off x="5126803" y="1689884"/>
              <a:ext cx="880458" cy="1395542"/>
              <a:chOff x="937441" y="2509376"/>
              <a:chExt cx="1336130" cy="2117793"/>
            </a:xfrm>
          </p:grpSpPr>
          <p:sp>
            <p:nvSpPr>
              <p:cNvPr id="50" name="Freeform 11"/>
              <p:cNvSpPr>
                <a:spLocks noChangeAspect="1" noEditPoints="1"/>
              </p:cNvSpPr>
              <p:nvPr/>
            </p:nvSpPr>
            <p:spPr bwMode="black">
              <a:xfrm>
                <a:off x="1074746" y="2509376"/>
                <a:ext cx="989746" cy="989489"/>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chemeClr val="tx1"/>
              </a:solidFill>
              <a:ln>
                <a:noFill/>
              </a:ln>
            </p:spPr>
            <p:txBody>
              <a:bodyPr vert="horz" wrap="square" lIns="82305" tIns="41153" rIns="82305" bIns="41153" numCol="1" anchor="t" anchorCtr="0" compatLnSpc="1">
                <a:prstTxWarp prst="textNoShape">
                  <a:avLst/>
                </a:prstTxWarp>
              </a:bodyPr>
              <a:lstStyle/>
              <a:p>
                <a:endParaRPr lang="en-US"/>
              </a:p>
            </p:txBody>
          </p:sp>
          <p:sp>
            <p:nvSpPr>
              <p:cNvPr id="51" name="TextBox 50"/>
              <p:cNvSpPr txBox="1"/>
              <p:nvPr/>
            </p:nvSpPr>
            <p:spPr>
              <a:xfrm>
                <a:off x="937441" y="3508941"/>
                <a:ext cx="1336130" cy="1118228"/>
              </a:xfrm>
              <a:prstGeom prst="rect">
                <a:avLst/>
              </a:prstGeom>
              <a:noFill/>
            </p:spPr>
            <p:txBody>
              <a:bodyPr wrap="square" lIns="182880" tIns="146304" rIns="182880" bIns="146304" rtlCol="0">
                <a:spAutoFit/>
              </a:bodyPr>
              <a:lstStyle/>
              <a:p>
                <a:pPr>
                  <a:lnSpc>
                    <a:spcPts val="700"/>
                  </a:lnSpc>
                  <a:spcAft>
                    <a:spcPts val="600"/>
                  </a:spcAft>
                </a:pPr>
                <a:r>
                  <a:rPr lang="en-US" sz="1400" b="1" dirty="0" smtClean="0">
                    <a:gradFill>
                      <a:gsLst>
                        <a:gs pos="26549">
                          <a:schemeClr val="tx1"/>
                        </a:gs>
                        <a:gs pos="59000">
                          <a:schemeClr val="tx1"/>
                        </a:gs>
                      </a:gsLst>
                      <a:lin ang="5400000" scaled="0"/>
                    </a:gradFill>
                  </a:rPr>
                  <a:t>01110</a:t>
                </a:r>
              </a:p>
              <a:p>
                <a:pPr>
                  <a:lnSpc>
                    <a:spcPts val="700"/>
                  </a:lnSpc>
                  <a:spcAft>
                    <a:spcPts val="600"/>
                  </a:spcAft>
                </a:pPr>
                <a:r>
                  <a:rPr lang="en-US" sz="1400" b="1" dirty="0" smtClean="0">
                    <a:gradFill>
                      <a:gsLst>
                        <a:gs pos="26549">
                          <a:schemeClr val="tx1"/>
                        </a:gs>
                        <a:gs pos="59000">
                          <a:schemeClr val="tx1"/>
                        </a:gs>
                      </a:gsLst>
                      <a:lin ang="5400000" scaled="0"/>
                    </a:gradFill>
                  </a:rPr>
                  <a:t>11010</a:t>
                </a:r>
              </a:p>
              <a:p>
                <a:pPr>
                  <a:lnSpc>
                    <a:spcPts val="700"/>
                  </a:lnSpc>
                  <a:spcAft>
                    <a:spcPts val="600"/>
                  </a:spcAft>
                </a:pPr>
                <a:r>
                  <a:rPr lang="en-US" sz="1400" b="1" dirty="0" smtClean="0">
                    <a:gradFill>
                      <a:gsLst>
                        <a:gs pos="26549">
                          <a:schemeClr val="tx1"/>
                        </a:gs>
                        <a:gs pos="59000">
                          <a:schemeClr val="tx1"/>
                        </a:gs>
                      </a:gsLst>
                      <a:lin ang="5400000" scaled="0"/>
                    </a:gradFill>
                  </a:rPr>
                  <a:t>00111</a:t>
                </a:r>
              </a:p>
            </p:txBody>
          </p:sp>
        </p:grpSp>
      </p:grpSp>
      <p:grpSp>
        <p:nvGrpSpPr>
          <p:cNvPr id="69" name="Group 68"/>
          <p:cNvGrpSpPr/>
          <p:nvPr/>
        </p:nvGrpSpPr>
        <p:grpSpPr>
          <a:xfrm>
            <a:off x="2570752" y="3294503"/>
            <a:ext cx="3611880" cy="1664208"/>
            <a:chOff x="2570752" y="3294503"/>
            <a:chExt cx="3611880" cy="1664208"/>
          </a:xfrm>
        </p:grpSpPr>
        <p:sp>
          <p:nvSpPr>
            <p:cNvPr id="30" name="Rectangle 29"/>
            <p:cNvSpPr/>
            <p:nvPr/>
          </p:nvSpPr>
          <p:spPr bwMode="auto">
            <a:xfrm>
              <a:off x="2570752" y="3294503"/>
              <a:ext cx="3611880" cy="166420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46304" rIns="182880" bIns="146304"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defTabSz="932472" fontAlgn="base">
                <a:lnSpc>
                  <a:spcPct val="90000"/>
                </a:lnSpc>
                <a:spcBef>
                  <a:spcPct val="0"/>
                </a:spcBef>
                <a:spcAft>
                  <a:spcPts val="612"/>
                </a:spcAft>
              </a:pPr>
              <a:r>
                <a:rPr lang="en-US" sz="2400" dirty="0">
                  <a:gradFill>
                    <a:gsLst>
                      <a:gs pos="0">
                        <a:srgbClr val="FFFFFF"/>
                      </a:gs>
                      <a:gs pos="100000">
                        <a:srgbClr val="FFFFFF"/>
                      </a:gs>
                    </a:gsLst>
                    <a:lin ang="5400000" scaled="0"/>
                  </a:gradFill>
                  <a:ea typeface="Segoe UI" pitchFamily="34" charset="0"/>
                  <a:cs typeface="Segoe UI" pitchFamily="34" charset="0"/>
                </a:rPr>
                <a:t>Multiple </a:t>
              </a:r>
              <a:br>
                <a:rPr lang="en-US" sz="2400" dirty="0">
                  <a:gradFill>
                    <a:gsLst>
                      <a:gs pos="0">
                        <a:srgbClr val="FFFFFF"/>
                      </a:gs>
                      <a:gs pos="100000">
                        <a:srgbClr val="FFFFFF"/>
                      </a:gs>
                    </a:gsLst>
                    <a:lin ang="5400000" scaled="0"/>
                  </a:gradFill>
                  <a:ea typeface="Segoe UI" pitchFamily="34" charset="0"/>
                  <a:cs typeface="Segoe UI" pitchFamily="34" charset="0"/>
                </a:rPr>
              </a:br>
              <a:r>
                <a:rPr lang="en-US" sz="2400" dirty="0">
                  <a:gradFill>
                    <a:gsLst>
                      <a:gs pos="0">
                        <a:srgbClr val="FFFFFF"/>
                      </a:gs>
                      <a:gs pos="100000">
                        <a:srgbClr val="FFFFFF"/>
                      </a:gs>
                    </a:gsLst>
                    <a:lin ang="5400000" scaled="0"/>
                  </a:gradFill>
                  <a:ea typeface="Segoe UI" pitchFamily="34" charset="0"/>
                  <a:cs typeface="Segoe UI" pitchFamily="34" charset="0"/>
                </a:rPr>
                <a:t>data types</a:t>
              </a:r>
            </a:p>
          </p:txBody>
        </p:sp>
        <p:grpSp>
          <p:nvGrpSpPr>
            <p:cNvPr id="5" name="Group 4"/>
            <p:cNvGrpSpPr/>
            <p:nvPr/>
          </p:nvGrpSpPr>
          <p:grpSpPr>
            <a:xfrm>
              <a:off x="5094231" y="3524224"/>
              <a:ext cx="880458" cy="1424213"/>
              <a:chOff x="5145601" y="3534498"/>
              <a:chExt cx="880458" cy="1424213"/>
            </a:xfrm>
          </p:grpSpPr>
          <p:sp>
            <p:nvSpPr>
              <p:cNvPr id="53" name="Freeform 17"/>
              <p:cNvSpPr>
                <a:spLocks noChangeAspect="1" noEditPoints="1"/>
              </p:cNvSpPr>
              <p:nvPr/>
            </p:nvSpPr>
            <p:spPr bwMode="black">
              <a:xfrm>
                <a:off x="5261218" y="3534498"/>
                <a:ext cx="649224" cy="649973"/>
              </a:xfrm>
              <a:custGeom>
                <a:avLst/>
                <a:gdLst>
                  <a:gd name="T0" fmla="*/ 112 w 300"/>
                  <a:gd name="T1" fmla="*/ 75 h 300"/>
                  <a:gd name="T2" fmla="*/ 187 w 300"/>
                  <a:gd name="T3" fmla="*/ 0 h 300"/>
                  <a:gd name="T4" fmla="*/ 150 w 300"/>
                  <a:gd name="T5" fmla="*/ 225 h 300"/>
                  <a:gd name="T6" fmla="*/ 150 w 300"/>
                  <a:gd name="T7" fmla="*/ 300 h 300"/>
                  <a:gd name="T8" fmla="*/ 150 w 300"/>
                  <a:gd name="T9" fmla="*/ 225 h 300"/>
                  <a:gd name="T10" fmla="*/ 217 w 300"/>
                  <a:gd name="T11" fmla="*/ 152 h 300"/>
                  <a:gd name="T12" fmla="*/ 197 w 300"/>
                  <a:gd name="T13" fmla="*/ 168 h 300"/>
                  <a:gd name="T14" fmla="*/ 196 w 300"/>
                  <a:gd name="T15" fmla="*/ 160 h 300"/>
                  <a:gd name="T16" fmla="*/ 159 w 300"/>
                  <a:gd name="T17" fmla="*/ 196 h 300"/>
                  <a:gd name="T18" fmla="*/ 168 w 300"/>
                  <a:gd name="T19" fmla="*/ 198 h 300"/>
                  <a:gd name="T20" fmla="*/ 151 w 300"/>
                  <a:gd name="T21" fmla="*/ 217 h 300"/>
                  <a:gd name="T22" fmla="*/ 131 w 300"/>
                  <a:gd name="T23" fmla="*/ 200 h 300"/>
                  <a:gd name="T24" fmla="*/ 139 w 300"/>
                  <a:gd name="T25" fmla="*/ 198 h 300"/>
                  <a:gd name="T26" fmla="*/ 140 w 300"/>
                  <a:gd name="T27" fmla="*/ 160 h 300"/>
                  <a:gd name="T28" fmla="*/ 103 w 300"/>
                  <a:gd name="T29" fmla="*/ 161 h 300"/>
                  <a:gd name="T30" fmla="*/ 100 w 300"/>
                  <a:gd name="T31" fmla="*/ 169 h 300"/>
                  <a:gd name="T32" fmla="*/ 83 w 300"/>
                  <a:gd name="T33" fmla="*/ 149 h 300"/>
                  <a:gd name="T34" fmla="*/ 103 w 300"/>
                  <a:gd name="T35" fmla="*/ 133 h 300"/>
                  <a:gd name="T36" fmla="*/ 104 w 300"/>
                  <a:gd name="T37" fmla="*/ 141 h 300"/>
                  <a:gd name="T38" fmla="*/ 140 w 300"/>
                  <a:gd name="T39" fmla="*/ 104 h 300"/>
                  <a:gd name="T40" fmla="*/ 132 w 300"/>
                  <a:gd name="T41" fmla="*/ 103 h 300"/>
                  <a:gd name="T42" fmla="*/ 148 w 300"/>
                  <a:gd name="T43" fmla="*/ 84 h 300"/>
                  <a:gd name="T44" fmla="*/ 169 w 300"/>
                  <a:gd name="T45" fmla="*/ 101 h 300"/>
                  <a:gd name="T46" fmla="*/ 160 w 300"/>
                  <a:gd name="T47" fmla="*/ 103 h 300"/>
                  <a:gd name="T48" fmla="*/ 159 w 300"/>
                  <a:gd name="T49" fmla="*/ 141 h 300"/>
                  <a:gd name="T50" fmla="*/ 197 w 300"/>
                  <a:gd name="T51" fmla="*/ 140 h 300"/>
                  <a:gd name="T52" fmla="*/ 200 w 300"/>
                  <a:gd name="T53" fmla="*/ 132 h 300"/>
                  <a:gd name="T54" fmla="*/ 150 w 300"/>
                  <a:gd name="T55" fmla="*/ 150 h 300"/>
                  <a:gd name="T56" fmla="*/ 150 w 300"/>
                  <a:gd name="T57" fmla="*/ 150 h 300"/>
                  <a:gd name="T58" fmla="*/ 0 w 300"/>
                  <a:gd name="T59" fmla="*/ 183 h 300"/>
                  <a:gd name="T60" fmla="*/ 37 w 300"/>
                  <a:gd name="T61" fmla="*/ 118 h 300"/>
                  <a:gd name="T62" fmla="*/ 281 w 300"/>
                  <a:gd name="T63" fmla="*/ 183 h 300"/>
                  <a:gd name="T64" fmla="*/ 281 w 300"/>
                  <a:gd name="T65" fmla="*/ 118 h 300"/>
                  <a:gd name="T66" fmla="*/ 225 w 300"/>
                  <a:gd name="T67" fmla="*/ 150 h 300"/>
                  <a:gd name="T68" fmla="*/ 281 w 300"/>
                  <a:gd name="T69" fmla="*/ 18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300">
                    <a:moveTo>
                      <a:pt x="187" y="75"/>
                    </a:moveTo>
                    <a:cubicBezTo>
                      <a:pt x="112" y="75"/>
                      <a:pt x="112" y="75"/>
                      <a:pt x="112" y="75"/>
                    </a:cubicBezTo>
                    <a:cubicBezTo>
                      <a:pt x="112" y="0"/>
                      <a:pt x="112" y="0"/>
                      <a:pt x="112" y="0"/>
                    </a:cubicBezTo>
                    <a:cubicBezTo>
                      <a:pt x="187" y="0"/>
                      <a:pt x="187" y="0"/>
                      <a:pt x="187" y="0"/>
                    </a:cubicBezTo>
                    <a:lnTo>
                      <a:pt x="187" y="75"/>
                    </a:lnTo>
                    <a:close/>
                    <a:moveTo>
                      <a:pt x="150" y="225"/>
                    </a:moveTo>
                    <a:cubicBezTo>
                      <a:pt x="129" y="225"/>
                      <a:pt x="112" y="242"/>
                      <a:pt x="112" y="263"/>
                    </a:cubicBezTo>
                    <a:cubicBezTo>
                      <a:pt x="112" y="284"/>
                      <a:pt x="129" y="300"/>
                      <a:pt x="150" y="300"/>
                    </a:cubicBezTo>
                    <a:cubicBezTo>
                      <a:pt x="171" y="300"/>
                      <a:pt x="187" y="284"/>
                      <a:pt x="187" y="263"/>
                    </a:cubicBezTo>
                    <a:cubicBezTo>
                      <a:pt x="187" y="242"/>
                      <a:pt x="171" y="225"/>
                      <a:pt x="150" y="225"/>
                    </a:cubicBezTo>
                    <a:close/>
                    <a:moveTo>
                      <a:pt x="217" y="149"/>
                    </a:moveTo>
                    <a:cubicBezTo>
                      <a:pt x="218" y="150"/>
                      <a:pt x="218" y="151"/>
                      <a:pt x="217" y="152"/>
                    </a:cubicBezTo>
                    <a:cubicBezTo>
                      <a:pt x="200" y="169"/>
                      <a:pt x="200" y="169"/>
                      <a:pt x="200" y="169"/>
                    </a:cubicBezTo>
                    <a:cubicBezTo>
                      <a:pt x="198" y="171"/>
                      <a:pt x="197" y="170"/>
                      <a:pt x="197" y="168"/>
                    </a:cubicBezTo>
                    <a:cubicBezTo>
                      <a:pt x="197" y="161"/>
                      <a:pt x="197" y="161"/>
                      <a:pt x="197" y="161"/>
                    </a:cubicBezTo>
                    <a:cubicBezTo>
                      <a:pt x="197" y="160"/>
                      <a:pt x="197" y="160"/>
                      <a:pt x="196" y="160"/>
                    </a:cubicBezTo>
                    <a:cubicBezTo>
                      <a:pt x="159" y="160"/>
                      <a:pt x="159" y="160"/>
                      <a:pt x="159" y="160"/>
                    </a:cubicBezTo>
                    <a:cubicBezTo>
                      <a:pt x="159" y="196"/>
                      <a:pt x="159" y="196"/>
                      <a:pt x="159" y="196"/>
                    </a:cubicBezTo>
                    <a:cubicBezTo>
                      <a:pt x="159" y="197"/>
                      <a:pt x="160" y="198"/>
                      <a:pt x="160" y="198"/>
                    </a:cubicBezTo>
                    <a:cubicBezTo>
                      <a:pt x="168" y="198"/>
                      <a:pt x="168" y="198"/>
                      <a:pt x="168" y="198"/>
                    </a:cubicBezTo>
                    <a:cubicBezTo>
                      <a:pt x="169" y="198"/>
                      <a:pt x="170" y="199"/>
                      <a:pt x="169" y="200"/>
                    </a:cubicBezTo>
                    <a:cubicBezTo>
                      <a:pt x="151" y="217"/>
                      <a:pt x="151" y="217"/>
                      <a:pt x="151" y="217"/>
                    </a:cubicBezTo>
                    <a:cubicBezTo>
                      <a:pt x="151" y="218"/>
                      <a:pt x="149" y="218"/>
                      <a:pt x="148" y="217"/>
                    </a:cubicBezTo>
                    <a:cubicBezTo>
                      <a:pt x="131" y="200"/>
                      <a:pt x="131" y="200"/>
                      <a:pt x="131" y="200"/>
                    </a:cubicBezTo>
                    <a:cubicBezTo>
                      <a:pt x="130" y="199"/>
                      <a:pt x="130" y="198"/>
                      <a:pt x="132" y="198"/>
                    </a:cubicBezTo>
                    <a:cubicBezTo>
                      <a:pt x="139" y="198"/>
                      <a:pt x="139" y="198"/>
                      <a:pt x="139" y="198"/>
                    </a:cubicBezTo>
                    <a:cubicBezTo>
                      <a:pt x="140" y="198"/>
                      <a:pt x="140" y="197"/>
                      <a:pt x="140" y="196"/>
                    </a:cubicBezTo>
                    <a:cubicBezTo>
                      <a:pt x="140" y="160"/>
                      <a:pt x="140" y="160"/>
                      <a:pt x="140" y="160"/>
                    </a:cubicBezTo>
                    <a:cubicBezTo>
                      <a:pt x="104" y="160"/>
                      <a:pt x="104" y="160"/>
                      <a:pt x="104" y="160"/>
                    </a:cubicBezTo>
                    <a:cubicBezTo>
                      <a:pt x="103" y="160"/>
                      <a:pt x="103" y="160"/>
                      <a:pt x="103" y="161"/>
                    </a:cubicBezTo>
                    <a:cubicBezTo>
                      <a:pt x="103" y="168"/>
                      <a:pt x="103" y="168"/>
                      <a:pt x="103" y="168"/>
                    </a:cubicBezTo>
                    <a:cubicBezTo>
                      <a:pt x="103" y="170"/>
                      <a:pt x="101" y="171"/>
                      <a:pt x="100" y="169"/>
                    </a:cubicBezTo>
                    <a:cubicBezTo>
                      <a:pt x="83" y="152"/>
                      <a:pt x="83" y="152"/>
                      <a:pt x="83" y="152"/>
                    </a:cubicBezTo>
                    <a:cubicBezTo>
                      <a:pt x="82" y="151"/>
                      <a:pt x="82" y="150"/>
                      <a:pt x="83" y="149"/>
                    </a:cubicBezTo>
                    <a:cubicBezTo>
                      <a:pt x="100" y="132"/>
                      <a:pt x="100" y="132"/>
                      <a:pt x="100" y="132"/>
                    </a:cubicBezTo>
                    <a:cubicBezTo>
                      <a:pt x="101" y="130"/>
                      <a:pt x="103" y="131"/>
                      <a:pt x="103" y="133"/>
                    </a:cubicBezTo>
                    <a:cubicBezTo>
                      <a:pt x="103" y="140"/>
                      <a:pt x="103" y="140"/>
                      <a:pt x="103" y="140"/>
                    </a:cubicBezTo>
                    <a:cubicBezTo>
                      <a:pt x="103" y="140"/>
                      <a:pt x="103" y="141"/>
                      <a:pt x="104" y="141"/>
                    </a:cubicBezTo>
                    <a:cubicBezTo>
                      <a:pt x="140" y="141"/>
                      <a:pt x="140" y="141"/>
                      <a:pt x="140" y="141"/>
                    </a:cubicBezTo>
                    <a:cubicBezTo>
                      <a:pt x="140" y="104"/>
                      <a:pt x="140" y="104"/>
                      <a:pt x="140" y="104"/>
                    </a:cubicBezTo>
                    <a:cubicBezTo>
                      <a:pt x="140" y="104"/>
                      <a:pt x="140" y="103"/>
                      <a:pt x="139" y="103"/>
                    </a:cubicBezTo>
                    <a:cubicBezTo>
                      <a:pt x="132" y="103"/>
                      <a:pt x="132" y="103"/>
                      <a:pt x="132" y="103"/>
                    </a:cubicBezTo>
                    <a:cubicBezTo>
                      <a:pt x="130" y="103"/>
                      <a:pt x="130" y="102"/>
                      <a:pt x="131" y="101"/>
                    </a:cubicBezTo>
                    <a:cubicBezTo>
                      <a:pt x="148" y="84"/>
                      <a:pt x="148" y="84"/>
                      <a:pt x="148" y="84"/>
                    </a:cubicBezTo>
                    <a:cubicBezTo>
                      <a:pt x="149" y="83"/>
                      <a:pt x="151" y="83"/>
                      <a:pt x="151" y="84"/>
                    </a:cubicBezTo>
                    <a:cubicBezTo>
                      <a:pt x="169" y="101"/>
                      <a:pt x="169" y="101"/>
                      <a:pt x="169" y="101"/>
                    </a:cubicBezTo>
                    <a:cubicBezTo>
                      <a:pt x="170" y="102"/>
                      <a:pt x="169" y="103"/>
                      <a:pt x="168" y="103"/>
                    </a:cubicBezTo>
                    <a:cubicBezTo>
                      <a:pt x="160" y="103"/>
                      <a:pt x="160" y="103"/>
                      <a:pt x="160" y="103"/>
                    </a:cubicBezTo>
                    <a:cubicBezTo>
                      <a:pt x="160" y="103"/>
                      <a:pt x="159" y="104"/>
                      <a:pt x="159" y="104"/>
                    </a:cubicBezTo>
                    <a:cubicBezTo>
                      <a:pt x="159" y="141"/>
                      <a:pt x="159" y="141"/>
                      <a:pt x="159" y="141"/>
                    </a:cubicBezTo>
                    <a:cubicBezTo>
                      <a:pt x="196" y="141"/>
                      <a:pt x="196" y="141"/>
                      <a:pt x="196" y="141"/>
                    </a:cubicBezTo>
                    <a:cubicBezTo>
                      <a:pt x="197" y="141"/>
                      <a:pt x="197" y="140"/>
                      <a:pt x="197" y="140"/>
                    </a:cubicBezTo>
                    <a:cubicBezTo>
                      <a:pt x="197" y="133"/>
                      <a:pt x="197" y="133"/>
                      <a:pt x="197" y="133"/>
                    </a:cubicBezTo>
                    <a:cubicBezTo>
                      <a:pt x="197" y="131"/>
                      <a:pt x="198" y="130"/>
                      <a:pt x="200" y="132"/>
                    </a:cubicBezTo>
                    <a:lnTo>
                      <a:pt x="217" y="149"/>
                    </a:lnTo>
                    <a:close/>
                    <a:moveTo>
                      <a:pt x="150" y="150"/>
                    </a:moveTo>
                    <a:cubicBezTo>
                      <a:pt x="150" y="150"/>
                      <a:pt x="150" y="150"/>
                      <a:pt x="150" y="150"/>
                    </a:cubicBezTo>
                    <a:cubicBezTo>
                      <a:pt x="150" y="150"/>
                      <a:pt x="150" y="150"/>
                      <a:pt x="150" y="150"/>
                    </a:cubicBezTo>
                    <a:cubicBezTo>
                      <a:pt x="150" y="150"/>
                      <a:pt x="150" y="150"/>
                      <a:pt x="150" y="150"/>
                    </a:cubicBezTo>
                    <a:close/>
                    <a:moveTo>
                      <a:pt x="0" y="183"/>
                    </a:moveTo>
                    <a:cubicBezTo>
                      <a:pt x="75" y="183"/>
                      <a:pt x="75" y="183"/>
                      <a:pt x="75" y="183"/>
                    </a:cubicBezTo>
                    <a:cubicBezTo>
                      <a:pt x="37" y="118"/>
                      <a:pt x="37" y="118"/>
                      <a:pt x="37" y="118"/>
                    </a:cubicBezTo>
                    <a:lnTo>
                      <a:pt x="0" y="183"/>
                    </a:lnTo>
                    <a:close/>
                    <a:moveTo>
                      <a:pt x="281" y="183"/>
                    </a:moveTo>
                    <a:cubicBezTo>
                      <a:pt x="300" y="150"/>
                      <a:pt x="300" y="150"/>
                      <a:pt x="300" y="150"/>
                    </a:cubicBezTo>
                    <a:cubicBezTo>
                      <a:pt x="281" y="118"/>
                      <a:pt x="281" y="118"/>
                      <a:pt x="281" y="118"/>
                    </a:cubicBezTo>
                    <a:cubicBezTo>
                      <a:pt x="244" y="118"/>
                      <a:pt x="244" y="118"/>
                      <a:pt x="244" y="118"/>
                    </a:cubicBezTo>
                    <a:cubicBezTo>
                      <a:pt x="225" y="150"/>
                      <a:pt x="225" y="150"/>
                      <a:pt x="225" y="150"/>
                    </a:cubicBezTo>
                    <a:cubicBezTo>
                      <a:pt x="244" y="183"/>
                      <a:pt x="244" y="183"/>
                      <a:pt x="244" y="183"/>
                    </a:cubicBezTo>
                    <a:lnTo>
                      <a:pt x="281" y="18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TextBox 53"/>
              <p:cNvSpPr txBox="1"/>
              <p:nvPr/>
            </p:nvSpPr>
            <p:spPr>
              <a:xfrm>
                <a:off x="5145601" y="4221843"/>
                <a:ext cx="880458" cy="736868"/>
              </a:xfrm>
              <a:prstGeom prst="rect">
                <a:avLst/>
              </a:prstGeom>
              <a:noFill/>
            </p:spPr>
            <p:txBody>
              <a:bodyPr wrap="square" lIns="182880" tIns="146304" rIns="182880" bIns="146304" rtlCol="0">
                <a:spAutoFit/>
              </a:bodyPr>
              <a:lstStyle/>
              <a:p>
                <a:pPr>
                  <a:lnSpc>
                    <a:spcPts val="700"/>
                  </a:lnSpc>
                  <a:spcAft>
                    <a:spcPts val="600"/>
                  </a:spcAft>
                </a:pPr>
                <a:r>
                  <a:rPr lang="en-US" sz="1400" b="1" dirty="0" smtClean="0">
                    <a:gradFill>
                      <a:gsLst>
                        <a:gs pos="26549">
                          <a:schemeClr val="tx1"/>
                        </a:gs>
                        <a:gs pos="59000">
                          <a:schemeClr val="tx1"/>
                        </a:gs>
                      </a:gsLst>
                      <a:lin ang="5400000" scaled="0"/>
                    </a:gradFill>
                  </a:rPr>
                  <a:t>01110</a:t>
                </a:r>
              </a:p>
              <a:p>
                <a:pPr>
                  <a:lnSpc>
                    <a:spcPts val="700"/>
                  </a:lnSpc>
                  <a:spcAft>
                    <a:spcPts val="600"/>
                  </a:spcAft>
                </a:pPr>
                <a:r>
                  <a:rPr lang="en-US" sz="1400" b="1" dirty="0" smtClean="0">
                    <a:gradFill>
                      <a:gsLst>
                        <a:gs pos="26549">
                          <a:schemeClr val="tx1"/>
                        </a:gs>
                        <a:gs pos="59000">
                          <a:schemeClr val="tx1"/>
                        </a:gs>
                      </a:gsLst>
                      <a:lin ang="5400000" scaled="0"/>
                    </a:gradFill>
                  </a:rPr>
                  <a:t>11010</a:t>
                </a:r>
              </a:p>
              <a:p>
                <a:pPr>
                  <a:lnSpc>
                    <a:spcPts val="700"/>
                  </a:lnSpc>
                  <a:spcAft>
                    <a:spcPts val="600"/>
                  </a:spcAft>
                </a:pPr>
                <a:r>
                  <a:rPr lang="en-US" sz="1400" b="1" dirty="0" smtClean="0">
                    <a:gradFill>
                      <a:gsLst>
                        <a:gs pos="26549">
                          <a:schemeClr val="tx1"/>
                        </a:gs>
                        <a:gs pos="59000">
                          <a:schemeClr val="tx1"/>
                        </a:gs>
                      </a:gsLst>
                      <a:lin ang="5400000" scaled="0"/>
                    </a:gradFill>
                  </a:rPr>
                  <a:t>00111</a:t>
                </a:r>
              </a:p>
            </p:txBody>
          </p:sp>
        </p:grpSp>
      </p:grpSp>
      <p:grpSp>
        <p:nvGrpSpPr>
          <p:cNvPr id="67" name="Group 66"/>
          <p:cNvGrpSpPr/>
          <p:nvPr/>
        </p:nvGrpSpPr>
        <p:grpSpPr>
          <a:xfrm>
            <a:off x="2570752" y="5033455"/>
            <a:ext cx="3611880" cy="1664208"/>
            <a:chOff x="2570752" y="5033455"/>
            <a:chExt cx="3611880" cy="1664208"/>
          </a:xfrm>
        </p:grpSpPr>
        <p:sp>
          <p:nvSpPr>
            <p:cNvPr id="31" name="Rectangle 30"/>
            <p:cNvSpPr/>
            <p:nvPr/>
          </p:nvSpPr>
          <p:spPr bwMode="auto">
            <a:xfrm>
              <a:off x="2570752" y="5033455"/>
              <a:ext cx="3611880" cy="166420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46304" rIns="182880" bIns="146304"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defTabSz="932472" fontAlgn="base">
                <a:lnSpc>
                  <a:spcPct val="90000"/>
                </a:lnSpc>
                <a:spcBef>
                  <a:spcPct val="0"/>
                </a:spcBef>
                <a:spcAft>
                  <a:spcPts val="612"/>
                </a:spcAft>
              </a:pPr>
              <a:r>
                <a:rPr lang="en-US" sz="2400" dirty="0">
                  <a:gradFill>
                    <a:gsLst>
                      <a:gs pos="0">
                        <a:srgbClr val="FFFFFF"/>
                      </a:gs>
                      <a:gs pos="100000">
                        <a:srgbClr val="FFFFFF"/>
                      </a:gs>
                    </a:gsLst>
                    <a:lin ang="5400000" scaled="0"/>
                  </a:gradFill>
                  <a:ea typeface="Segoe UI" pitchFamily="34" charset="0"/>
                  <a:cs typeface="Segoe UI" pitchFamily="34" charset="0"/>
                </a:rPr>
                <a:t>Real-time </a:t>
              </a:r>
              <a:br>
                <a:rPr lang="en-US" sz="2400" dirty="0">
                  <a:gradFill>
                    <a:gsLst>
                      <a:gs pos="0">
                        <a:srgbClr val="FFFFFF"/>
                      </a:gs>
                      <a:gs pos="100000">
                        <a:srgbClr val="FFFFFF"/>
                      </a:gs>
                    </a:gsLst>
                    <a:lin ang="5400000" scaled="0"/>
                  </a:gradFill>
                  <a:ea typeface="Segoe UI" pitchFamily="34" charset="0"/>
                  <a:cs typeface="Segoe UI" pitchFamily="34" charset="0"/>
                </a:rPr>
              </a:br>
              <a:r>
                <a:rPr lang="en-US" sz="2400" dirty="0">
                  <a:gradFill>
                    <a:gsLst>
                      <a:gs pos="0">
                        <a:srgbClr val="FFFFFF"/>
                      </a:gs>
                      <a:gs pos="100000">
                        <a:srgbClr val="FFFFFF"/>
                      </a:gs>
                    </a:gsLst>
                    <a:lin ang="5400000" scaled="0"/>
                  </a:gradFill>
                  <a:ea typeface="Segoe UI" pitchFamily="34" charset="0"/>
                  <a:cs typeface="Segoe UI" pitchFamily="34" charset="0"/>
                </a:rPr>
                <a:t>data creation</a:t>
              </a:r>
            </a:p>
          </p:txBody>
        </p:sp>
        <p:sp>
          <p:nvSpPr>
            <p:cNvPr id="59" name="Freeform 58"/>
            <p:cNvSpPr>
              <a:spLocks noChangeAspect="1" noEditPoints="1"/>
            </p:cNvSpPr>
            <p:nvPr/>
          </p:nvSpPr>
          <p:spPr bwMode="auto">
            <a:xfrm>
              <a:off x="4764444" y="5512109"/>
              <a:ext cx="1332519" cy="706900"/>
            </a:xfrm>
            <a:custGeom>
              <a:avLst/>
              <a:gdLst>
                <a:gd name="T0" fmla="*/ 267 w 455"/>
                <a:gd name="T1" fmla="*/ 136 h 240"/>
                <a:gd name="T2" fmla="*/ 278 w 455"/>
                <a:gd name="T3" fmla="*/ 94 h 240"/>
                <a:gd name="T4" fmla="*/ 330 w 455"/>
                <a:gd name="T5" fmla="*/ 145 h 240"/>
                <a:gd name="T6" fmla="*/ 308 w 455"/>
                <a:gd name="T7" fmla="*/ 105 h 240"/>
                <a:gd name="T8" fmla="*/ 319 w 455"/>
                <a:gd name="T9" fmla="*/ 136 h 240"/>
                <a:gd name="T10" fmla="*/ 367 w 455"/>
                <a:gd name="T11" fmla="*/ 139 h 240"/>
                <a:gd name="T12" fmla="*/ 355 w 455"/>
                <a:gd name="T13" fmla="*/ 94 h 240"/>
                <a:gd name="T14" fmla="*/ 347 w 455"/>
                <a:gd name="T15" fmla="*/ 120 h 240"/>
                <a:gd name="T16" fmla="*/ 381 w 455"/>
                <a:gd name="T17" fmla="*/ 145 h 240"/>
                <a:gd name="T18" fmla="*/ 380 w 455"/>
                <a:gd name="T19" fmla="*/ 107 h 240"/>
                <a:gd name="T20" fmla="*/ 413 w 455"/>
                <a:gd name="T21" fmla="*/ 136 h 240"/>
                <a:gd name="T22" fmla="*/ 437 w 455"/>
                <a:gd name="T23" fmla="*/ 146 h 240"/>
                <a:gd name="T24" fmla="*/ 455 w 455"/>
                <a:gd name="T25" fmla="*/ 119 h 240"/>
                <a:gd name="T26" fmla="*/ 437 w 455"/>
                <a:gd name="T27" fmla="*/ 137 h 240"/>
                <a:gd name="T28" fmla="*/ 253 w 455"/>
                <a:gd name="T29" fmla="*/ 221 h 240"/>
                <a:gd name="T30" fmla="*/ 272 w 455"/>
                <a:gd name="T31" fmla="*/ 194 h 240"/>
                <a:gd name="T32" fmla="*/ 254 w 455"/>
                <a:gd name="T33" fmla="*/ 212 h 240"/>
                <a:gd name="T34" fmla="*/ 295 w 455"/>
                <a:gd name="T35" fmla="*/ 221 h 240"/>
                <a:gd name="T36" fmla="*/ 313 w 455"/>
                <a:gd name="T37" fmla="*/ 194 h 240"/>
                <a:gd name="T38" fmla="*/ 295 w 455"/>
                <a:gd name="T39" fmla="*/ 212 h 240"/>
                <a:gd name="T40" fmla="*/ 322 w 455"/>
                <a:gd name="T41" fmla="*/ 211 h 240"/>
                <a:gd name="T42" fmla="*/ 322 w 455"/>
                <a:gd name="T43" fmla="*/ 173 h 240"/>
                <a:gd name="T44" fmla="*/ 354 w 455"/>
                <a:gd name="T45" fmla="*/ 220 h 240"/>
                <a:gd name="T46" fmla="*/ 374 w 455"/>
                <a:gd name="T47" fmla="*/ 211 h 240"/>
                <a:gd name="T48" fmla="*/ 385 w 455"/>
                <a:gd name="T49" fmla="*/ 168 h 240"/>
                <a:gd name="T50" fmla="*/ 437 w 455"/>
                <a:gd name="T51" fmla="*/ 220 h 240"/>
                <a:gd name="T52" fmla="*/ 415 w 455"/>
                <a:gd name="T53" fmla="*/ 179 h 240"/>
                <a:gd name="T54" fmla="*/ 426 w 455"/>
                <a:gd name="T55" fmla="*/ 211 h 240"/>
                <a:gd name="T56" fmla="*/ 267 w 455"/>
                <a:gd name="T57" fmla="*/ 65 h 240"/>
                <a:gd name="T58" fmla="*/ 254 w 455"/>
                <a:gd name="T59" fmla="*/ 19 h 240"/>
                <a:gd name="T60" fmla="*/ 247 w 455"/>
                <a:gd name="T61" fmla="*/ 46 h 240"/>
                <a:gd name="T62" fmla="*/ 280 w 455"/>
                <a:gd name="T63" fmla="*/ 70 h 240"/>
                <a:gd name="T64" fmla="*/ 280 w 455"/>
                <a:gd name="T65" fmla="*/ 32 h 240"/>
                <a:gd name="T66" fmla="*/ 312 w 455"/>
                <a:gd name="T67" fmla="*/ 62 h 240"/>
                <a:gd name="T68" fmla="*/ 322 w 455"/>
                <a:gd name="T69" fmla="*/ 62 h 240"/>
                <a:gd name="T70" fmla="*/ 322 w 455"/>
                <a:gd name="T71" fmla="*/ 23 h 240"/>
                <a:gd name="T72" fmla="*/ 354 w 455"/>
                <a:gd name="T73" fmla="*/ 70 h 240"/>
                <a:gd name="T74" fmla="*/ 374 w 455"/>
                <a:gd name="T75" fmla="*/ 62 h 240"/>
                <a:gd name="T76" fmla="*/ 385 w 455"/>
                <a:gd name="T77" fmla="*/ 19 h 240"/>
                <a:gd name="T78" fmla="*/ 438 w 455"/>
                <a:gd name="T79" fmla="*/ 45 h 240"/>
                <a:gd name="T80" fmla="*/ 406 w 455"/>
                <a:gd name="T81" fmla="*/ 26 h 240"/>
                <a:gd name="T82" fmla="*/ 420 w 455"/>
                <a:gd name="T83" fmla="*/ 28 h 240"/>
                <a:gd name="T84" fmla="*/ 120 w 455"/>
                <a:gd name="T85" fmla="*/ 0 h 240"/>
                <a:gd name="T86" fmla="*/ 120 w 455"/>
                <a:gd name="T87" fmla="*/ 0 h 240"/>
                <a:gd name="T88" fmla="*/ 168 w 455"/>
                <a:gd name="T89" fmla="*/ 209 h 240"/>
                <a:gd name="T90" fmla="*/ 117 w 455"/>
                <a:gd name="T91" fmla="*/ 221 h 240"/>
                <a:gd name="T92" fmla="*/ 67 w 455"/>
                <a:gd name="T93" fmla="*/ 206 h 240"/>
                <a:gd name="T94" fmla="*/ 31 w 455"/>
                <a:gd name="T95" fmla="*/ 168 h 240"/>
                <a:gd name="T96" fmla="*/ 18 w 455"/>
                <a:gd name="T97" fmla="*/ 117 h 240"/>
                <a:gd name="T98" fmla="*/ 33 w 455"/>
                <a:gd name="T99" fmla="*/ 66 h 240"/>
                <a:gd name="T100" fmla="*/ 71 w 455"/>
                <a:gd name="T101" fmla="*/ 29 h 240"/>
                <a:gd name="T102" fmla="*/ 123 w 455"/>
                <a:gd name="T103" fmla="*/ 17 h 240"/>
                <a:gd name="T104" fmla="*/ 174 w 455"/>
                <a:gd name="T105" fmla="*/ 33 h 240"/>
                <a:gd name="T106" fmla="*/ 210 w 455"/>
                <a:gd name="T107" fmla="*/ 71 h 240"/>
                <a:gd name="T108" fmla="*/ 222 w 455"/>
                <a:gd name="T109" fmla="*/ 122 h 240"/>
                <a:gd name="T110" fmla="*/ 207 w 455"/>
                <a:gd name="T111" fmla="*/ 173 h 240"/>
                <a:gd name="T112" fmla="*/ 152 w 455"/>
                <a:gd name="T113" fmla="*/ 124 h 240"/>
                <a:gd name="T114" fmla="*/ 111 w 455"/>
                <a:gd name="T115" fmla="*/ 105 h 240"/>
                <a:gd name="T116" fmla="*/ 97 w 455"/>
                <a:gd name="T117" fmla="*/ 29 h 240"/>
                <a:gd name="T118" fmla="*/ 114 w 455"/>
                <a:gd name="T119" fmla="*/ 73 h 240"/>
                <a:gd name="T120" fmla="*/ 135 w 455"/>
                <a:gd name="T121" fmla="*/ 110 h 240"/>
                <a:gd name="T122" fmla="*/ 150 w 455"/>
                <a:gd name="T123" fmla="*/ 108 h 240"/>
                <a:gd name="T124" fmla="*/ 166 w 455"/>
                <a:gd name="T125" fmla="*/ 1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5" h="240">
                  <a:moveTo>
                    <a:pt x="288" y="145"/>
                  </a:moveTo>
                  <a:cubicBezTo>
                    <a:pt x="256" y="145"/>
                    <a:pt x="256" y="145"/>
                    <a:pt x="256" y="145"/>
                  </a:cubicBezTo>
                  <a:cubicBezTo>
                    <a:pt x="256" y="136"/>
                    <a:pt x="256" y="136"/>
                    <a:pt x="256" y="136"/>
                  </a:cubicBezTo>
                  <a:cubicBezTo>
                    <a:pt x="267" y="136"/>
                    <a:pt x="267" y="136"/>
                    <a:pt x="267" y="136"/>
                  </a:cubicBezTo>
                  <a:cubicBezTo>
                    <a:pt x="267" y="105"/>
                    <a:pt x="267" y="105"/>
                    <a:pt x="267" y="105"/>
                  </a:cubicBezTo>
                  <a:cubicBezTo>
                    <a:pt x="256" y="107"/>
                    <a:pt x="256" y="107"/>
                    <a:pt x="256" y="107"/>
                  </a:cubicBezTo>
                  <a:cubicBezTo>
                    <a:pt x="256" y="98"/>
                    <a:pt x="256" y="98"/>
                    <a:pt x="256" y="98"/>
                  </a:cubicBezTo>
                  <a:cubicBezTo>
                    <a:pt x="278" y="94"/>
                    <a:pt x="278" y="94"/>
                    <a:pt x="278" y="94"/>
                  </a:cubicBezTo>
                  <a:cubicBezTo>
                    <a:pt x="278" y="136"/>
                    <a:pt x="278" y="136"/>
                    <a:pt x="278" y="136"/>
                  </a:cubicBezTo>
                  <a:cubicBezTo>
                    <a:pt x="288" y="136"/>
                    <a:pt x="288" y="136"/>
                    <a:pt x="288" y="136"/>
                  </a:cubicBezTo>
                  <a:lnTo>
                    <a:pt x="288" y="145"/>
                  </a:lnTo>
                  <a:close/>
                  <a:moveTo>
                    <a:pt x="330" y="145"/>
                  </a:moveTo>
                  <a:cubicBezTo>
                    <a:pt x="298" y="145"/>
                    <a:pt x="298" y="145"/>
                    <a:pt x="298" y="145"/>
                  </a:cubicBezTo>
                  <a:cubicBezTo>
                    <a:pt x="298" y="136"/>
                    <a:pt x="298" y="136"/>
                    <a:pt x="298" y="136"/>
                  </a:cubicBezTo>
                  <a:cubicBezTo>
                    <a:pt x="308" y="136"/>
                    <a:pt x="308" y="136"/>
                    <a:pt x="308" y="136"/>
                  </a:cubicBezTo>
                  <a:cubicBezTo>
                    <a:pt x="308" y="105"/>
                    <a:pt x="308" y="105"/>
                    <a:pt x="308" y="105"/>
                  </a:cubicBezTo>
                  <a:cubicBezTo>
                    <a:pt x="298" y="107"/>
                    <a:pt x="298" y="107"/>
                    <a:pt x="298" y="107"/>
                  </a:cubicBezTo>
                  <a:cubicBezTo>
                    <a:pt x="298" y="98"/>
                    <a:pt x="298" y="98"/>
                    <a:pt x="298" y="98"/>
                  </a:cubicBezTo>
                  <a:cubicBezTo>
                    <a:pt x="319" y="94"/>
                    <a:pt x="319" y="94"/>
                    <a:pt x="319" y="94"/>
                  </a:cubicBezTo>
                  <a:cubicBezTo>
                    <a:pt x="319" y="136"/>
                    <a:pt x="319" y="136"/>
                    <a:pt x="319" y="136"/>
                  </a:cubicBezTo>
                  <a:cubicBezTo>
                    <a:pt x="330" y="136"/>
                    <a:pt x="330" y="136"/>
                    <a:pt x="330" y="136"/>
                  </a:cubicBezTo>
                  <a:lnTo>
                    <a:pt x="330" y="145"/>
                  </a:lnTo>
                  <a:close/>
                  <a:moveTo>
                    <a:pt x="372" y="119"/>
                  </a:moveTo>
                  <a:cubicBezTo>
                    <a:pt x="372" y="128"/>
                    <a:pt x="371" y="135"/>
                    <a:pt x="367" y="139"/>
                  </a:cubicBezTo>
                  <a:cubicBezTo>
                    <a:pt x="364" y="144"/>
                    <a:pt x="360" y="146"/>
                    <a:pt x="354" y="146"/>
                  </a:cubicBezTo>
                  <a:cubicBezTo>
                    <a:pt x="342" y="146"/>
                    <a:pt x="336" y="137"/>
                    <a:pt x="336" y="121"/>
                  </a:cubicBezTo>
                  <a:cubicBezTo>
                    <a:pt x="336" y="112"/>
                    <a:pt x="337" y="105"/>
                    <a:pt x="341" y="100"/>
                  </a:cubicBezTo>
                  <a:cubicBezTo>
                    <a:pt x="344" y="96"/>
                    <a:pt x="349" y="94"/>
                    <a:pt x="355" y="94"/>
                  </a:cubicBezTo>
                  <a:cubicBezTo>
                    <a:pt x="366" y="94"/>
                    <a:pt x="372" y="102"/>
                    <a:pt x="372" y="119"/>
                  </a:cubicBezTo>
                  <a:close/>
                  <a:moveTo>
                    <a:pt x="361" y="120"/>
                  </a:moveTo>
                  <a:cubicBezTo>
                    <a:pt x="361" y="108"/>
                    <a:pt x="359" y="102"/>
                    <a:pt x="354" y="102"/>
                  </a:cubicBezTo>
                  <a:cubicBezTo>
                    <a:pt x="349" y="102"/>
                    <a:pt x="347" y="108"/>
                    <a:pt x="347" y="120"/>
                  </a:cubicBezTo>
                  <a:cubicBezTo>
                    <a:pt x="347" y="132"/>
                    <a:pt x="349" y="137"/>
                    <a:pt x="354" y="137"/>
                  </a:cubicBezTo>
                  <a:cubicBezTo>
                    <a:pt x="359" y="137"/>
                    <a:pt x="361" y="132"/>
                    <a:pt x="361" y="120"/>
                  </a:cubicBezTo>
                  <a:close/>
                  <a:moveTo>
                    <a:pt x="413" y="145"/>
                  </a:moveTo>
                  <a:cubicBezTo>
                    <a:pt x="381" y="145"/>
                    <a:pt x="381" y="145"/>
                    <a:pt x="381" y="145"/>
                  </a:cubicBezTo>
                  <a:cubicBezTo>
                    <a:pt x="381" y="136"/>
                    <a:pt x="381" y="136"/>
                    <a:pt x="381" y="136"/>
                  </a:cubicBezTo>
                  <a:cubicBezTo>
                    <a:pt x="391" y="136"/>
                    <a:pt x="391" y="136"/>
                    <a:pt x="391" y="136"/>
                  </a:cubicBezTo>
                  <a:cubicBezTo>
                    <a:pt x="391" y="105"/>
                    <a:pt x="391" y="105"/>
                    <a:pt x="391" y="105"/>
                  </a:cubicBezTo>
                  <a:cubicBezTo>
                    <a:pt x="380" y="107"/>
                    <a:pt x="380" y="107"/>
                    <a:pt x="380" y="107"/>
                  </a:cubicBezTo>
                  <a:cubicBezTo>
                    <a:pt x="380" y="98"/>
                    <a:pt x="380" y="98"/>
                    <a:pt x="380" y="98"/>
                  </a:cubicBezTo>
                  <a:cubicBezTo>
                    <a:pt x="402" y="94"/>
                    <a:pt x="402" y="94"/>
                    <a:pt x="402" y="94"/>
                  </a:cubicBezTo>
                  <a:cubicBezTo>
                    <a:pt x="402" y="136"/>
                    <a:pt x="402" y="136"/>
                    <a:pt x="402" y="136"/>
                  </a:cubicBezTo>
                  <a:cubicBezTo>
                    <a:pt x="413" y="136"/>
                    <a:pt x="413" y="136"/>
                    <a:pt x="413" y="136"/>
                  </a:cubicBezTo>
                  <a:lnTo>
                    <a:pt x="413" y="145"/>
                  </a:lnTo>
                  <a:close/>
                  <a:moveTo>
                    <a:pt x="455" y="119"/>
                  </a:moveTo>
                  <a:cubicBezTo>
                    <a:pt x="455" y="128"/>
                    <a:pt x="453" y="135"/>
                    <a:pt x="450" y="139"/>
                  </a:cubicBezTo>
                  <a:cubicBezTo>
                    <a:pt x="447" y="144"/>
                    <a:pt x="442" y="146"/>
                    <a:pt x="437" y="146"/>
                  </a:cubicBezTo>
                  <a:cubicBezTo>
                    <a:pt x="425" y="146"/>
                    <a:pt x="419" y="137"/>
                    <a:pt x="419" y="121"/>
                  </a:cubicBezTo>
                  <a:cubicBezTo>
                    <a:pt x="419" y="112"/>
                    <a:pt x="420" y="105"/>
                    <a:pt x="424" y="100"/>
                  </a:cubicBezTo>
                  <a:cubicBezTo>
                    <a:pt x="427" y="96"/>
                    <a:pt x="431" y="94"/>
                    <a:pt x="438" y="94"/>
                  </a:cubicBezTo>
                  <a:cubicBezTo>
                    <a:pt x="449" y="94"/>
                    <a:pt x="455" y="102"/>
                    <a:pt x="455" y="119"/>
                  </a:cubicBezTo>
                  <a:close/>
                  <a:moveTo>
                    <a:pt x="444" y="120"/>
                  </a:moveTo>
                  <a:cubicBezTo>
                    <a:pt x="444" y="108"/>
                    <a:pt x="442" y="102"/>
                    <a:pt x="437" y="102"/>
                  </a:cubicBezTo>
                  <a:cubicBezTo>
                    <a:pt x="432" y="102"/>
                    <a:pt x="430" y="108"/>
                    <a:pt x="430" y="120"/>
                  </a:cubicBezTo>
                  <a:cubicBezTo>
                    <a:pt x="430" y="132"/>
                    <a:pt x="432" y="137"/>
                    <a:pt x="437" y="137"/>
                  </a:cubicBezTo>
                  <a:cubicBezTo>
                    <a:pt x="442" y="137"/>
                    <a:pt x="444" y="132"/>
                    <a:pt x="444" y="120"/>
                  </a:cubicBezTo>
                  <a:close/>
                  <a:moveTo>
                    <a:pt x="272" y="194"/>
                  </a:moveTo>
                  <a:cubicBezTo>
                    <a:pt x="272" y="203"/>
                    <a:pt x="270" y="209"/>
                    <a:pt x="267" y="214"/>
                  </a:cubicBezTo>
                  <a:cubicBezTo>
                    <a:pt x="264" y="218"/>
                    <a:pt x="259" y="221"/>
                    <a:pt x="253" y="221"/>
                  </a:cubicBezTo>
                  <a:cubicBezTo>
                    <a:pt x="241" y="221"/>
                    <a:pt x="235" y="212"/>
                    <a:pt x="235" y="195"/>
                  </a:cubicBezTo>
                  <a:cubicBezTo>
                    <a:pt x="235" y="186"/>
                    <a:pt x="237" y="180"/>
                    <a:pt x="241" y="175"/>
                  </a:cubicBezTo>
                  <a:cubicBezTo>
                    <a:pt x="244" y="171"/>
                    <a:pt x="248" y="168"/>
                    <a:pt x="254" y="168"/>
                  </a:cubicBezTo>
                  <a:cubicBezTo>
                    <a:pt x="266" y="168"/>
                    <a:pt x="272" y="177"/>
                    <a:pt x="272" y="194"/>
                  </a:cubicBezTo>
                  <a:close/>
                  <a:moveTo>
                    <a:pt x="261" y="194"/>
                  </a:moveTo>
                  <a:cubicBezTo>
                    <a:pt x="261" y="183"/>
                    <a:pt x="258" y="177"/>
                    <a:pt x="254" y="177"/>
                  </a:cubicBezTo>
                  <a:cubicBezTo>
                    <a:pt x="249" y="177"/>
                    <a:pt x="247" y="183"/>
                    <a:pt x="247" y="195"/>
                  </a:cubicBezTo>
                  <a:cubicBezTo>
                    <a:pt x="247" y="206"/>
                    <a:pt x="249" y="212"/>
                    <a:pt x="254" y="212"/>
                  </a:cubicBezTo>
                  <a:cubicBezTo>
                    <a:pt x="258" y="212"/>
                    <a:pt x="261" y="206"/>
                    <a:pt x="261" y="194"/>
                  </a:cubicBezTo>
                  <a:close/>
                  <a:moveTo>
                    <a:pt x="313" y="194"/>
                  </a:moveTo>
                  <a:cubicBezTo>
                    <a:pt x="313" y="203"/>
                    <a:pt x="312" y="209"/>
                    <a:pt x="309" y="214"/>
                  </a:cubicBezTo>
                  <a:cubicBezTo>
                    <a:pt x="305" y="218"/>
                    <a:pt x="301" y="221"/>
                    <a:pt x="295" y="221"/>
                  </a:cubicBezTo>
                  <a:cubicBezTo>
                    <a:pt x="283" y="221"/>
                    <a:pt x="277" y="212"/>
                    <a:pt x="277" y="195"/>
                  </a:cubicBezTo>
                  <a:cubicBezTo>
                    <a:pt x="277" y="186"/>
                    <a:pt x="279" y="180"/>
                    <a:pt x="282" y="175"/>
                  </a:cubicBezTo>
                  <a:cubicBezTo>
                    <a:pt x="285" y="171"/>
                    <a:pt x="290" y="168"/>
                    <a:pt x="296" y="168"/>
                  </a:cubicBezTo>
                  <a:cubicBezTo>
                    <a:pt x="308" y="168"/>
                    <a:pt x="313" y="177"/>
                    <a:pt x="313" y="194"/>
                  </a:cubicBezTo>
                  <a:close/>
                  <a:moveTo>
                    <a:pt x="302" y="194"/>
                  </a:moveTo>
                  <a:cubicBezTo>
                    <a:pt x="302" y="183"/>
                    <a:pt x="300" y="177"/>
                    <a:pt x="295" y="177"/>
                  </a:cubicBezTo>
                  <a:cubicBezTo>
                    <a:pt x="291" y="177"/>
                    <a:pt x="288" y="183"/>
                    <a:pt x="288" y="195"/>
                  </a:cubicBezTo>
                  <a:cubicBezTo>
                    <a:pt x="288" y="206"/>
                    <a:pt x="291" y="212"/>
                    <a:pt x="295" y="212"/>
                  </a:cubicBezTo>
                  <a:cubicBezTo>
                    <a:pt x="300" y="212"/>
                    <a:pt x="302" y="206"/>
                    <a:pt x="302" y="194"/>
                  </a:cubicBezTo>
                  <a:close/>
                  <a:moveTo>
                    <a:pt x="354" y="220"/>
                  </a:moveTo>
                  <a:cubicBezTo>
                    <a:pt x="322" y="220"/>
                    <a:pt x="322" y="220"/>
                    <a:pt x="322" y="220"/>
                  </a:cubicBezTo>
                  <a:cubicBezTo>
                    <a:pt x="322" y="211"/>
                    <a:pt x="322" y="211"/>
                    <a:pt x="322" y="211"/>
                  </a:cubicBezTo>
                  <a:cubicBezTo>
                    <a:pt x="332" y="211"/>
                    <a:pt x="332" y="211"/>
                    <a:pt x="332" y="211"/>
                  </a:cubicBezTo>
                  <a:cubicBezTo>
                    <a:pt x="332" y="179"/>
                    <a:pt x="332" y="179"/>
                    <a:pt x="332" y="179"/>
                  </a:cubicBezTo>
                  <a:cubicBezTo>
                    <a:pt x="322" y="182"/>
                    <a:pt x="322" y="182"/>
                    <a:pt x="322" y="182"/>
                  </a:cubicBezTo>
                  <a:cubicBezTo>
                    <a:pt x="322" y="173"/>
                    <a:pt x="322" y="173"/>
                    <a:pt x="322" y="173"/>
                  </a:cubicBezTo>
                  <a:cubicBezTo>
                    <a:pt x="343" y="168"/>
                    <a:pt x="343" y="168"/>
                    <a:pt x="343" y="168"/>
                  </a:cubicBezTo>
                  <a:cubicBezTo>
                    <a:pt x="343" y="211"/>
                    <a:pt x="343" y="211"/>
                    <a:pt x="343" y="211"/>
                  </a:cubicBezTo>
                  <a:cubicBezTo>
                    <a:pt x="354" y="211"/>
                    <a:pt x="354" y="211"/>
                    <a:pt x="354" y="211"/>
                  </a:cubicBezTo>
                  <a:lnTo>
                    <a:pt x="354" y="220"/>
                  </a:lnTo>
                  <a:close/>
                  <a:moveTo>
                    <a:pt x="395" y="220"/>
                  </a:moveTo>
                  <a:cubicBezTo>
                    <a:pt x="363" y="220"/>
                    <a:pt x="363" y="220"/>
                    <a:pt x="363" y="220"/>
                  </a:cubicBezTo>
                  <a:cubicBezTo>
                    <a:pt x="363" y="211"/>
                    <a:pt x="363" y="211"/>
                    <a:pt x="363" y="211"/>
                  </a:cubicBezTo>
                  <a:cubicBezTo>
                    <a:pt x="374" y="211"/>
                    <a:pt x="374" y="211"/>
                    <a:pt x="374" y="211"/>
                  </a:cubicBezTo>
                  <a:cubicBezTo>
                    <a:pt x="374" y="179"/>
                    <a:pt x="374" y="179"/>
                    <a:pt x="374" y="179"/>
                  </a:cubicBezTo>
                  <a:cubicBezTo>
                    <a:pt x="363" y="182"/>
                    <a:pt x="363" y="182"/>
                    <a:pt x="363" y="182"/>
                  </a:cubicBezTo>
                  <a:cubicBezTo>
                    <a:pt x="363" y="173"/>
                    <a:pt x="363" y="173"/>
                    <a:pt x="363" y="173"/>
                  </a:cubicBezTo>
                  <a:cubicBezTo>
                    <a:pt x="385" y="168"/>
                    <a:pt x="385" y="168"/>
                    <a:pt x="385" y="168"/>
                  </a:cubicBezTo>
                  <a:cubicBezTo>
                    <a:pt x="385" y="211"/>
                    <a:pt x="385" y="211"/>
                    <a:pt x="385" y="211"/>
                  </a:cubicBezTo>
                  <a:cubicBezTo>
                    <a:pt x="395" y="211"/>
                    <a:pt x="395" y="211"/>
                    <a:pt x="395" y="211"/>
                  </a:cubicBezTo>
                  <a:lnTo>
                    <a:pt x="395" y="220"/>
                  </a:lnTo>
                  <a:close/>
                  <a:moveTo>
                    <a:pt x="437" y="220"/>
                  </a:moveTo>
                  <a:cubicBezTo>
                    <a:pt x="405" y="220"/>
                    <a:pt x="405" y="220"/>
                    <a:pt x="405" y="220"/>
                  </a:cubicBezTo>
                  <a:cubicBezTo>
                    <a:pt x="405" y="211"/>
                    <a:pt x="405" y="211"/>
                    <a:pt x="405" y="211"/>
                  </a:cubicBezTo>
                  <a:cubicBezTo>
                    <a:pt x="415" y="211"/>
                    <a:pt x="415" y="211"/>
                    <a:pt x="415" y="211"/>
                  </a:cubicBezTo>
                  <a:cubicBezTo>
                    <a:pt x="415" y="179"/>
                    <a:pt x="415" y="179"/>
                    <a:pt x="415" y="179"/>
                  </a:cubicBezTo>
                  <a:cubicBezTo>
                    <a:pt x="404" y="182"/>
                    <a:pt x="404" y="182"/>
                    <a:pt x="404" y="182"/>
                  </a:cubicBezTo>
                  <a:cubicBezTo>
                    <a:pt x="404" y="173"/>
                    <a:pt x="404" y="173"/>
                    <a:pt x="404" y="173"/>
                  </a:cubicBezTo>
                  <a:cubicBezTo>
                    <a:pt x="426" y="168"/>
                    <a:pt x="426" y="168"/>
                    <a:pt x="426" y="168"/>
                  </a:cubicBezTo>
                  <a:cubicBezTo>
                    <a:pt x="426" y="211"/>
                    <a:pt x="426" y="211"/>
                    <a:pt x="426" y="211"/>
                  </a:cubicBezTo>
                  <a:cubicBezTo>
                    <a:pt x="437" y="211"/>
                    <a:pt x="437" y="211"/>
                    <a:pt x="437" y="211"/>
                  </a:cubicBezTo>
                  <a:lnTo>
                    <a:pt x="437" y="220"/>
                  </a:lnTo>
                  <a:close/>
                  <a:moveTo>
                    <a:pt x="272" y="45"/>
                  </a:moveTo>
                  <a:cubicBezTo>
                    <a:pt x="272" y="53"/>
                    <a:pt x="270" y="60"/>
                    <a:pt x="267" y="65"/>
                  </a:cubicBezTo>
                  <a:cubicBezTo>
                    <a:pt x="264" y="69"/>
                    <a:pt x="259" y="71"/>
                    <a:pt x="253" y="71"/>
                  </a:cubicBezTo>
                  <a:cubicBezTo>
                    <a:pt x="241" y="71"/>
                    <a:pt x="235" y="63"/>
                    <a:pt x="235" y="46"/>
                  </a:cubicBezTo>
                  <a:cubicBezTo>
                    <a:pt x="235" y="37"/>
                    <a:pt x="237" y="30"/>
                    <a:pt x="241" y="26"/>
                  </a:cubicBezTo>
                  <a:cubicBezTo>
                    <a:pt x="244" y="21"/>
                    <a:pt x="248" y="19"/>
                    <a:pt x="254" y="19"/>
                  </a:cubicBezTo>
                  <a:cubicBezTo>
                    <a:pt x="266" y="19"/>
                    <a:pt x="272" y="28"/>
                    <a:pt x="272" y="45"/>
                  </a:cubicBezTo>
                  <a:close/>
                  <a:moveTo>
                    <a:pt x="261" y="45"/>
                  </a:moveTo>
                  <a:cubicBezTo>
                    <a:pt x="261" y="33"/>
                    <a:pt x="258" y="28"/>
                    <a:pt x="254" y="28"/>
                  </a:cubicBezTo>
                  <a:cubicBezTo>
                    <a:pt x="249" y="28"/>
                    <a:pt x="247" y="34"/>
                    <a:pt x="247" y="46"/>
                  </a:cubicBezTo>
                  <a:cubicBezTo>
                    <a:pt x="247" y="57"/>
                    <a:pt x="249" y="63"/>
                    <a:pt x="254" y="63"/>
                  </a:cubicBezTo>
                  <a:cubicBezTo>
                    <a:pt x="258" y="63"/>
                    <a:pt x="261" y="57"/>
                    <a:pt x="261" y="45"/>
                  </a:cubicBezTo>
                  <a:close/>
                  <a:moveTo>
                    <a:pt x="312" y="70"/>
                  </a:moveTo>
                  <a:cubicBezTo>
                    <a:pt x="280" y="70"/>
                    <a:pt x="280" y="70"/>
                    <a:pt x="280" y="70"/>
                  </a:cubicBezTo>
                  <a:cubicBezTo>
                    <a:pt x="280" y="62"/>
                    <a:pt x="280" y="62"/>
                    <a:pt x="280" y="62"/>
                  </a:cubicBezTo>
                  <a:cubicBezTo>
                    <a:pt x="291" y="62"/>
                    <a:pt x="291" y="62"/>
                    <a:pt x="291" y="62"/>
                  </a:cubicBezTo>
                  <a:cubicBezTo>
                    <a:pt x="291" y="30"/>
                    <a:pt x="291" y="30"/>
                    <a:pt x="291" y="30"/>
                  </a:cubicBezTo>
                  <a:cubicBezTo>
                    <a:pt x="280" y="32"/>
                    <a:pt x="280" y="32"/>
                    <a:pt x="280" y="32"/>
                  </a:cubicBezTo>
                  <a:cubicBezTo>
                    <a:pt x="280" y="23"/>
                    <a:pt x="280" y="23"/>
                    <a:pt x="280" y="23"/>
                  </a:cubicBezTo>
                  <a:cubicBezTo>
                    <a:pt x="302" y="19"/>
                    <a:pt x="302" y="19"/>
                    <a:pt x="302" y="19"/>
                  </a:cubicBezTo>
                  <a:cubicBezTo>
                    <a:pt x="302" y="62"/>
                    <a:pt x="302" y="62"/>
                    <a:pt x="302" y="62"/>
                  </a:cubicBezTo>
                  <a:cubicBezTo>
                    <a:pt x="312" y="62"/>
                    <a:pt x="312" y="62"/>
                    <a:pt x="312" y="62"/>
                  </a:cubicBezTo>
                  <a:lnTo>
                    <a:pt x="312" y="70"/>
                  </a:lnTo>
                  <a:close/>
                  <a:moveTo>
                    <a:pt x="354" y="70"/>
                  </a:moveTo>
                  <a:cubicBezTo>
                    <a:pt x="322" y="70"/>
                    <a:pt x="322" y="70"/>
                    <a:pt x="322" y="70"/>
                  </a:cubicBezTo>
                  <a:cubicBezTo>
                    <a:pt x="322" y="62"/>
                    <a:pt x="322" y="62"/>
                    <a:pt x="322" y="62"/>
                  </a:cubicBezTo>
                  <a:cubicBezTo>
                    <a:pt x="332" y="62"/>
                    <a:pt x="332" y="62"/>
                    <a:pt x="332" y="62"/>
                  </a:cubicBezTo>
                  <a:cubicBezTo>
                    <a:pt x="332" y="30"/>
                    <a:pt x="332" y="30"/>
                    <a:pt x="332" y="30"/>
                  </a:cubicBezTo>
                  <a:cubicBezTo>
                    <a:pt x="322" y="32"/>
                    <a:pt x="322" y="32"/>
                    <a:pt x="322" y="32"/>
                  </a:cubicBezTo>
                  <a:cubicBezTo>
                    <a:pt x="322" y="23"/>
                    <a:pt x="322" y="23"/>
                    <a:pt x="322" y="23"/>
                  </a:cubicBezTo>
                  <a:cubicBezTo>
                    <a:pt x="343" y="19"/>
                    <a:pt x="343" y="19"/>
                    <a:pt x="343" y="19"/>
                  </a:cubicBezTo>
                  <a:cubicBezTo>
                    <a:pt x="343" y="62"/>
                    <a:pt x="343" y="62"/>
                    <a:pt x="343" y="62"/>
                  </a:cubicBezTo>
                  <a:cubicBezTo>
                    <a:pt x="354" y="62"/>
                    <a:pt x="354" y="62"/>
                    <a:pt x="354" y="62"/>
                  </a:cubicBezTo>
                  <a:lnTo>
                    <a:pt x="354" y="70"/>
                  </a:lnTo>
                  <a:close/>
                  <a:moveTo>
                    <a:pt x="395" y="70"/>
                  </a:moveTo>
                  <a:cubicBezTo>
                    <a:pt x="363" y="70"/>
                    <a:pt x="363" y="70"/>
                    <a:pt x="363" y="70"/>
                  </a:cubicBezTo>
                  <a:cubicBezTo>
                    <a:pt x="363" y="62"/>
                    <a:pt x="363" y="62"/>
                    <a:pt x="363" y="62"/>
                  </a:cubicBezTo>
                  <a:cubicBezTo>
                    <a:pt x="374" y="62"/>
                    <a:pt x="374" y="62"/>
                    <a:pt x="374" y="62"/>
                  </a:cubicBezTo>
                  <a:cubicBezTo>
                    <a:pt x="374" y="30"/>
                    <a:pt x="374" y="30"/>
                    <a:pt x="374" y="30"/>
                  </a:cubicBezTo>
                  <a:cubicBezTo>
                    <a:pt x="363" y="32"/>
                    <a:pt x="363" y="32"/>
                    <a:pt x="363" y="32"/>
                  </a:cubicBezTo>
                  <a:cubicBezTo>
                    <a:pt x="363" y="23"/>
                    <a:pt x="363" y="23"/>
                    <a:pt x="363" y="23"/>
                  </a:cubicBezTo>
                  <a:cubicBezTo>
                    <a:pt x="385" y="19"/>
                    <a:pt x="385" y="19"/>
                    <a:pt x="385" y="19"/>
                  </a:cubicBezTo>
                  <a:cubicBezTo>
                    <a:pt x="385" y="62"/>
                    <a:pt x="385" y="62"/>
                    <a:pt x="385" y="62"/>
                  </a:cubicBezTo>
                  <a:cubicBezTo>
                    <a:pt x="395" y="62"/>
                    <a:pt x="395" y="62"/>
                    <a:pt x="395" y="62"/>
                  </a:cubicBezTo>
                  <a:lnTo>
                    <a:pt x="395" y="70"/>
                  </a:lnTo>
                  <a:close/>
                  <a:moveTo>
                    <a:pt x="438" y="45"/>
                  </a:moveTo>
                  <a:cubicBezTo>
                    <a:pt x="438" y="53"/>
                    <a:pt x="436" y="60"/>
                    <a:pt x="433" y="65"/>
                  </a:cubicBezTo>
                  <a:cubicBezTo>
                    <a:pt x="430" y="69"/>
                    <a:pt x="425" y="71"/>
                    <a:pt x="419" y="71"/>
                  </a:cubicBezTo>
                  <a:cubicBezTo>
                    <a:pt x="407" y="71"/>
                    <a:pt x="401" y="63"/>
                    <a:pt x="401" y="46"/>
                  </a:cubicBezTo>
                  <a:cubicBezTo>
                    <a:pt x="401" y="37"/>
                    <a:pt x="403" y="30"/>
                    <a:pt x="406" y="26"/>
                  </a:cubicBezTo>
                  <a:cubicBezTo>
                    <a:pt x="409" y="21"/>
                    <a:pt x="414" y="19"/>
                    <a:pt x="420" y="19"/>
                  </a:cubicBezTo>
                  <a:cubicBezTo>
                    <a:pt x="432" y="19"/>
                    <a:pt x="438" y="28"/>
                    <a:pt x="438" y="45"/>
                  </a:cubicBezTo>
                  <a:close/>
                  <a:moveTo>
                    <a:pt x="426" y="45"/>
                  </a:moveTo>
                  <a:cubicBezTo>
                    <a:pt x="426" y="33"/>
                    <a:pt x="424" y="28"/>
                    <a:pt x="420" y="28"/>
                  </a:cubicBezTo>
                  <a:cubicBezTo>
                    <a:pt x="415" y="28"/>
                    <a:pt x="412" y="34"/>
                    <a:pt x="412" y="46"/>
                  </a:cubicBezTo>
                  <a:cubicBezTo>
                    <a:pt x="412" y="57"/>
                    <a:pt x="415" y="63"/>
                    <a:pt x="419" y="63"/>
                  </a:cubicBezTo>
                  <a:cubicBezTo>
                    <a:pt x="424" y="63"/>
                    <a:pt x="426" y="57"/>
                    <a:pt x="426" y="45"/>
                  </a:cubicBezTo>
                  <a:close/>
                  <a:moveTo>
                    <a:pt x="120" y="0"/>
                  </a:moveTo>
                  <a:cubicBezTo>
                    <a:pt x="54" y="0"/>
                    <a:pt x="0" y="53"/>
                    <a:pt x="0" y="120"/>
                  </a:cubicBezTo>
                  <a:cubicBezTo>
                    <a:pt x="0" y="186"/>
                    <a:pt x="54" y="240"/>
                    <a:pt x="120" y="240"/>
                  </a:cubicBezTo>
                  <a:cubicBezTo>
                    <a:pt x="187" y="240"/>
                    <a:pt x="240" y="186"/>
                    <a:pt x="240" y="120"/>
                  </a:cubicBezTo>
                  <a:cubicBezTo>
                    <a:pt x="240" y="53"/>
                    <a:pt x="187" y="0"/>
                    <a:pt x="120" y="0"/>
                  </a:cubicBezTo>
                  <a:close/>
                  <a:moveTo>
                    <a:pt x="174" y="206"/>
                  </a:moveTo>
                  <a:cubicBezTo>
                    <a:pt x="171" y="201"/>
                    <a:pt x="171" y="201"/>
                    <a:pt x="171" y="201"/>
                  </a:cubicBezTo>
                  <a:cubicBezTo>
                    <a:pt x="166" y="205"/>
                    <a:pt x="166" y="205"/>
                    <a:pt x="166" y="205"/>
                  </a:cubicBezTo>
                  <a:cubicBezTo>
                    <a:pt x="168" y="209"/>
                    <a:pt x="168" y="209"/>
                    <a:pt x="168" y="209"/>
                  </a:cubicBezTo>
                  <a:cubicBezTo>
                    <a:pt x="155" y="217"/>
                    <a:pt x="139" y="221"/>
                    <a:pt x="123" y="221"/>
                  </a:cubicBezTo>
                  <a:cubicBezTo>
                    <a:pt x="123" y="204"/>
                    <a:pt x="123" y="204"/>
                    <a:pt x="123" y="204"/>
                  </a:cubicBezTo>
                  <a:cubicBezTo>
                    <a:pt x="117" y="204"/>
                    <a:pt x="117" y="204"/>
                    <a:pt x="117" y="204"/>
                  </a:cubicBezTo>
                  <a:cubicBezTo>
                    <a:pt x="117" y="221"/>
                    <a:pt x="117" y="221"/>
                    <a:pt x="117" y="221"/>
                  </a:cubicBezTo>
                  <a:cubicBezTo>
                    <a:pt x="101" y="221"/>
                    <a:pt x="85" y="217"/>
                    <a:pt x="71" y="209"/>
                  </a:cubicBezTo>
                  <a:cubicBezTo>
                    <a:pt x="75" y="205"/>
                    <a:pt x="75" y="205"/>
                    <a:pt x="75" y="205"/>
                  </a:cubicBezTo>
                  <a:cubicBezTo>
                    <a:pt x="70" y="201"/>
                    <a:pt x="70" y="201"/>
                    <a:pt x="70" y="201"/>
                  </a:cubicBezTo>
                  <a:cubicBezTo>
                    <a:pt x="67" y="206"/>
                    <a:pt x="67" y="206"/>
                    <a:pt x="67" y="206"/>
                  </a:cubicBezTo>
                  <a:cubicBezTo>
                    <a:pt x="53" y="198"/>
                    <a:pt x="42" y="186"/>
                    <a:pt x="33" y="173"/>
                  </a:cubicBezTo>
                  <a:cubicBezTo>
                    <a:pt x="39" y="170"/>
                    <a:pt x="39" y="170"/>
                    <a:pt x="39" y="170"/>
                  </a:cubicBezTo>
                  <a:cubicBezTo>
                    <a:pt x="35" y="165"/>
                    <a:pt x="35" y="165"/>
                    <a:pt x="35" y="165"/>
                  </a:cubicBezTo>
                  <a:cubicBezTo>
                    <a:pt x="31" y="168"/>
                    <a:pt x="31" y="168"/>
                    <a:pt x="31" y="168"/>
                  </a:cubicBezTo>
                  <a:cubicBezTo>
                    <a:pt x="23" y="154"/>
                    <a:pt x="19" y="139"/>
                    <a:pt x="18" y="122"/>
                  </a:cubicBezTo>
                  <a:cubicBezTo>
                    <a:pt x="41" y="122"/>
                    <a:pt x="41" y="122"/>
                    <a:pt x="41" y="122"/>
                  </a:cubicBezTo>
                  <a:cubicBezTo>
                    <a:pt x="41" y="117"/>
                    <a:pt x="41" y="117"/>
                    <a:pt x="41" y="117"/>
                  </a:cubicBezTo>
                  <a:cubicBezTo>
                    <a:pt x="18" y="117"/>
                    <a:pt x="18" y="117"/>
                    <a:pt x="18" y="117"/>
                  </a:cubicBezTo>
                  <a:cubicBezTo>
                    <a:pt x="19" y="100"/>
                    <a:pt x="23" y="85"/>
                    <a:pt x="31" y="71"/>
                  </a:cubicBezTo>
                  <a:cubicBezTo>
                    <a:pt x="35" y="74"/>
                    <a:pt x="35" y="74"/>
                    <a:pt x="35" y="74"/>
                  </a:cubicBezTo>
                  <a:cubicBezTo>
                    <a:pt x="39" y="69"/>
                    <a:pt x="39" y="69"/>
                    <a:pt x="39" y="69"/>
                  </a:cubicBezTo>
                  <a:cubicBezTo>
                    <a:pt x="33" y="66"/>
                    <a:pt x="33" y="66"/>
                    <a:pt x="33" y="66"/>
                  </a:cubicBezTo>
                  <a:cubicBezTo>
                    <a:pt x="42" y="53"/>
                    <a:pt x="53" y="41"/>
                    <a:pt x="67" y="33"/>
                  </a:cubicBezTo>
                  <a:cubicBezTo>
                    <a:pt x="70" y="38"/>
                    <a:pt x="70" y="38"/>
                    <a:pt x="70" y="38"/>
                  </a:cubicBezTo>
                  <a:cubicBezTo>
                    <a:pt x="75" y="35"/>
                    <a:pt x="75" y="35"/>
                    <a:pt x="75" y="35"/>
                  </a:cubicBezTo>
                  <a:cubicBezTo>
                    <a:pt x="71" y="29"/>
                    <a:pt x="71" y="29"/>
                    <a:pt x="71" y="29"/>
                  </a:cubicBezTo>
                  <a:cubicBezTo>
                    <a:pt x="85" y="22"/>
                    <a:pt x="101" y="18"/>
                    <a:pt x="117" y="17"/>
                  </a:cubicBezTo>
                  <a:cubicBezTo>
                    <a:pt x="117" y="36"/>
                    <a:pt x="117" y="36"/>
                    <a:pt x="117" y="36"/>
                  </a:cubicBezTo>
                  <a:cubicBezTo>
                    <a:pt x="123" y="36"/>
                    <a:pt x="123" y="36"/>
                    <a:pt x="123" y="36"/>
                  </a:cubicBezTo>
                  <a:cubicBezTo>
                    <a:pt x="123" y="17"/>
                    <a:pt x="123" y="17"/>
                    <a:pt x="123" y="17"/>
                  </a:cubicBezTo>
                  <a:cubicBezTo>
                    <a:pt x="139" y="18"/>
                    <a:pt x="155" y="22"/>
                    <a:pt x="168" y="29"/>
                  </a:cubicBezTo>
                  <a:cubicBezTo>
                    <a:pt x="166" y="35"/>
                    <a:pt x="166" y="35"/>
                    <a:pt x="166" y="35"/>
                  </a:cubicBezTo>
                  <a:cubicBezTo>
                    <a:pt x="171" y="38"/>
                    <a:pt x="171" y="38"/>
                    <a:pt x="171" y="38"/>
                  </a:cubicBezTo>
                  <a:cubicBezTo>
                    <a:pt x="174" y="33"/>
                    <a:pt x="174" y="33"/>
                    <a:pt x="174" y="33"/>
                  </a:cubicBezTo>
                  <a:cubicBezTo>
                    <a:pt x="187" y="41"/>
                    <a:pt x="198" y="53"/>
                    <a:pt x="207" y="66"/>
                  </a:cubicBezTo>
                  <a:cubicBezTo>
                    <a:pt x="202" y="69"/>
                    <a:pt x="202" y="69"/>
                    <a:pt x="202" y="69"/>
                  </a:cubicBezTo>
                  <a:cubicBezTo>
                    <a:pt x="205" y="74"/>
                    <a:pt x="205" y="74"/>
                    <a:pt x="205" y="74"/>
                  </a:cubicBezTo>
                  <a:cubicBezTo>
                    <a:pt x="210" y="71"/>
                    <a:pt x="210" y="71"/>
                    <a:pt x="210" y="71"/>
                  </a:cubicBezTo>
                  <a:cubicBezTo>
                    <a:pt x="217" y="85"/>
                    <a:pt x="222" y="100"/>
                    <a:pt x="222" y="117"/>
                  </a:cubicBezTo>
                  <a:cubicBezTo>
                    <a:pt x="204" y="117"/>
                    <a:pt x="204" y="117"/>
                    <a:pt x="204" y="117"/>
                  </a:cubicBezTo>
                  <a:cubicBezTo>
                    <a:pt x="204" y="122"/>
                    <a:pt x="204" y="122"/>
                    <a:pt x="204" y="122"/>
                  </a:cubicBezTo>
                  <a:cubicBezTo>
                    <a:pt x="222" y="122"/>
                    <a:pt x="222" y="122"/>
                    <a:pt x="222" y="122"/>
                  </a:cubicBezTo>
                  <a:cubicBezTo>
                    <a:pt x="221" y="139"/>
                    <a:pt x="217" y="154"/>
                    <a:pt x="210" y="168"/>
                  </a:cubicBezTo>
                  <a:cubicBezTo>
                    <a:pt x="205" y="165"/>
                    <a:pt x="205" y="165"/>
                    <a:pt x="205" y="165"/>
                  </a:cubicBezTo>
                  <a:cubicBezTo>
                    <a:pt x="202" y="170"/>
                    <a:pt x="202" y="170"/>
                    <a:pt x="202" y="170"/>
                  </a:cubicBezTo>
                  <a:cubicBezTo>
                    <a:pt x="207" y="173"/>
                    <a:pt x="207" y="173"/>
                    <a:pt x="207" y="173"/>
                  </a:cubicBezTo>
                  <a:cubicBezTo>
                    <a:pt x="198" y="186"/>
                    <a:pt x="187" y="198"/>
                    <a:pt x="174" y="206"/>
                  </a:cubicBezTo>
                  <a:close/>
                  <a:moveTo>
                    <a:pt x="166" y="120"/>
                  </a:moveTo>
                  <a:cubicBezTo>
                    <a:pt x="161" y="122"/>
                    <a:pt x="157" y="123"/>
                    <a:pt x="152" y="123"/>
                  </a:cubicBezTo>
                  <a:cubicBezTo>
                    <a:pt x="152" y="124"/>
                    <a:pt x="152" y="124"/>
                    <a:pt x="152" y="124"/>
                  </a:cubicBezTo>
                  <a:cubicBezTo>
                    <a:pt x="137" y="125"/>
                    <a:pt x="137" y="125"/>
                    <a:pt x="137" y="125"/>
                  </a:cubicBezTo>
                  <a:cubicBezTo>
                    <a:pt x="134" y="132"/>
                    <a:pt x="128" y="137"/>
                    <a:pt x="120" y="137"/>
                  </a:cubicBezTo>
                  <a:cubicBezTo>
                    <a:pt x="110" y="137"/>
                    <a:pt x="102" y="130"/>
                    <a:pt x="102" y="120"/>
                  </a:cubicBezTo>
                  <a:cubicBezTo>
                    <a:pt x="102" y="113"/>
                    <a:pt x="106" y="108"/>
                    <a:pt x="111" y="105"/>
                  </a:cubicBezTo>
                  <a:cubicBezTo>
                    <a:pt x="103" y="73"/>
                    <a:pt x="103" y="73"/>
                    <a:pt x="103" y="73"/>
                  </a:cubicBezTo>
                  <a:cubicBezTo>
                    <a:pt x="103" y="73"/>
                    <a:pt x="103" y="73"/>
                    <a:pt x="103" y="73"/>
                  </a:cubicBezTo>
                  <a:cubicBezTo>
                    <a:pt x="102" y="67"/>
                    <a:pt x="100" y="60"/>
                    <a:pt x="99" y="53"/>
                  </a:cubicBezTo>
                  <a:cubicBezTo>
                    <a:pt x="98" y="45"/>
                    <a:pt x="97" y="37"/>
                    <a:pt x="97" y="29"/>
                  </a:cubicBezTo>
                  <a:cubicBezTo>
                    <a:pt x="101" y="36"/>
                    <a:pt x="104" y="43"/>
                    <a:pt x="107" y="51"/>
                  </a:cubicBezTo>
                  <a:cubicBezTo>
                    <a:pt x="109" y="57"/>
                    <a:pt x="112" y="64"/>
                    <a:pt x="113" y="71"/>
                  </a:cubicBezTo>
                  <a:cubicBezTo>
                    <a:pt x="113" y="71"/>
                    <a:pt x="113" y="71"/>
                    <a:pt x="113" y="71"/>
                  </a:cubicBezTo>
                  <a:cubicBezTo>
                    <a:pt x="114" y="73"/>
                    <a:pt x="114" y="73"/>
                    <a:pt x="114" y="73"/>
                  </a:cubicBezTo>
                  <a:cubicBezTo>
                    <a:pt x="114" y="73"/>
                    <a:pt x="114" y="73"/>
                    <a:pt x="114" y="73"/>
                  </a:cubicBezTo>
                  <a:cubicBezTo>
                    <a:pt x="114" y="73"/>
                    <a:pt x="114" y="73"/>
                    <a:pt x="114" y="73"/>
                  </a:cubicBezTo>
                  <a:cubicBezTo>
                    <a:pt x="121" y="102"/>
                    <a:pt x="121" y="102"/>
                    <a:pt x="121" y="102"/>
                  </a:cubicBezTo>
                  <a:cubicBezTo>
                    <a:pt x="127" y="103"/>
                    <a:pt x="132" y="106"/>
                    <a:pt x="135" y="110"/>
                  </a:cubicBezTo>
                  <a:cubicBezTo>
                    <a:pt x="149" y="108"/>
                    <a:pt x="149" y="108"/>
                    <a:pt x="149" y="108"/>
                  </a:cubicBezTo>
                  <a:cubicBezTo>
                    <a:pt x="149" y="108"/>
                    <a:pt x="149" y="108"/>
                    <a:pt x="149" y="108"/>
                  </a:cubicBezTo>
                  <a:cubicBezTo>
                    <a:pt x="149" y="108"/>
                    <a:pt x="149" y="108"/>
                    <a:pt x="149" y="108"/>
                  </a:cubicBezTo>
                  <a:cubicBezTo>
                    <a:pt x="150" y="108"/>
                    <a:pt x="150" y="108"/>
                    <a:pt x="150" y="108"/>
                  </a:cubicBezTo>
                  <a:cubicBezTo>
                    <a:pt x="150" y="108"/>
                    <a:pt x="150" y="108"/>
                    <a:pt x="150" y="108"/>
                  </a:cubicBezTo>
                  <a:cubicBezTo>
                    <a:pt x="155" y="108"/>
                    <a:pt x="159" y="108"/>
                    <a:pt x="164" y="108"/>
                  </a:cubicBezTo>
                  <a:cubicBezTo>
                    <a:pt x="169" y="109"/>
                    <a:pt x="174" y="110"/>
                    <a:pt x="180" y="112"/>
                  </a:cubicBezTo>
                  <a:cubicBezTo>
                    <a:pt x="175" y="116"/>
                    <a:pt x="170" y="118"/>
                    <a:pt x="166"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3" name="Rectangle 42"/>
          <p:cNvSpPr/>
          <p:nvPr/>
        </p:nvSpPr>
        <p:spPr bwMode="auto">
          <a:xfrm>
            <a:off x="-11990" y="1397285"/>
            <a:ext cx="2582742" cy="559724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5671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0-#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750" fill="hold"/>
                                        <p:tgtEl>
                                          <p:spTgt spid="69"/>
                                        </p:tgtEl>
                                        <p:attrNameLst>
                                          <p:attrName>ppt_x</p:attrName>
                                        </p:attrNameLst>
                                      </p:cBhvr>
                                      <p:tavLst>
                                        <p:tav tm="0">
                                          <p:val>
                                            <p:strVal val="0-#ppt_w/2"/>
                                          </p:val>
                                        </p:tav>
                                        <p:tav tm="100000">
                                          <p:val>
                                            <p:strVal val="#ppt_x"/>
                                          </p:val>
                                        </p:tav>
                                      </p:tavLst>
                                    </p:anim>
                                    <p:anim calcmode="lin" valueType="num">
                                      <p:cBhvr additive="base">
                                        <p:cTn id="12" dur="75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750" fill="hold"/>
                                        <p:tgtEl>
                                          <p:spTgt spid="67"/>
                                        </p:tgtEl>
                                        <p:attrNameLst>
                                          <p:attrName>ppt_x</p:attrName>
                                        </p:attrNameLst>
                                      </p:cBhvr>
                                      <p:tavLst>
                                        <p:tav tm="0">
                                          <p:val>
                                            <p:strVal val="0-#ppt_w/2"/>
                                          </p:val>
                                        </p:tav>
                                        <p:tav tm="100000">
                                          <p:val>
                                            <p:strVal val="#ppt_x"/>
                                          </p:val>
                                        </p:tav>
                                      </p:tavLst>
                                    </p:anim>
                                    <p:anim calcmode="lin" valueType="num">
                                      <p:cBhvr additive="base">
                                        <p:cTn id="16" dur="750" fill="hold"/>
                                        <p:tgtEl>
                                          <p:spTgt spid="67"/>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 presetClass="entr" presetSubtype="8" decel="10000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750" fill="hold"/>
                                        <p:tgtEl>
                                          <p:spTgt spid="71"/>
                                        </p:tgtEl>
                                        <p:attrNameLst>
                                          <p:attrName>ppt_x</p:attrName>
                                        </p:attrNameLst>
                                      </p:cBhvr>
                                      <p:tavLst>
                                        <p:tav tm="0">
                                          <p:val>
                                            <p:strVal val="0-#ppt_w/2"/>
                                          </p:val>
                                        </p:tav>
                                        <p:tav tm="100000">
                                          <p:val>
                                            <p:strVal val="#ppt_x"/>
                                          </p:val>
                                        </p:tav>
                                      </p:tavLst>
                                    </p:anim>
                                    <p:anim calcmode="lin" valueType="num">
                                      <p:cBhvr additive="base">
                                        <p:cTn id="21" dur="750" fill="hold"/>
                                        <p:tgtEl>
                                          <p:spTgt spid="71"/>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50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750" fill="hold"/>
                                        <p:tgtEl>
                                          <p:spTgt spid="68"/>
                                        </p:tgtEl>
                                        <p:attrNameLst>
                                          <p:attrName>ppt_x</p:attrName>
                                        </p:attrNameLst>
                                      </p:cBhvr>
                                      <p:tavLst>
                                        <p:tav tm="0">
                                          <p:val>
                                            <p:strVal val="0-#ppt_w/2"/>
                                          </p:val>
                                        </p:tav>
                                        <p:tav tm="100000">
                                          <p:val>
                                            <p:strVal val="#ppt_x"/>
                                          </p:val>
                                        </p:tav>
                                      </p:tavLst>
                                    </p:anim>
                                    <p:anim calcmode="lin" valueType="num">
                                      <p:cBhvr additive="base">
                                        <p:cTn id="25" dur="750" fill="hold"/>
                                        <p:tgtEl>
                                          <p:spTgt spid="68"/>
                                        </p:tgtEl>
                                        <p:attrNameLst>
                                          <p:attrName>ppt_y</p:attrName>
                                        </p:attrNameLst>
                                      </p:cBhvr>
                                      <p:tavLst>
                                        <p:tav tm="0">
                                          <p:val>
                                            <p:strVal val="#ppt_y"/>
                                          </p:val>
                                        </p:tav>
                                        <p:tav tm="100000">
                                          <p:val>
                                            <p:strVal val="#ppt_y"/>
                                          </p:val>
                                        </p:tav>
                                      </p:tavLst>
                                    </p:anim>
                                  </p:childTnLst>
                                </p:cTn>
                              </p:par>
                              <p:par>
                                <p:cTn id="26" presetID="2" presetClass="entr" presetSubtype="8" decel="100000" fill="hold" nodeType="withEffect">
                                  <p:stCondLst>
                                    <p:cond delay="100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750" fill="hold"/>
                                        <p:tgtEl>
                                          <p:spTgt spid="66"/>
                                        </p:tgtEl>
                                        <p:attrNameLst>
                                          <p:attrName>ppt_x</p:attrName>
                                        </p:attrNameLst>
                                      </p:cBhvr>
                                      <p:tavLst>
                                        <p:tav tm="0">
                                          <p:val>
                                            <p:strVal val="0-#ppt_w/2"/>
                                          </p:val>
                                        </p:tav>
                                        <p:tav tm="100000">
                                          <p:val>
                                            <p:strVal val="#ppt_x"/>
                                          </p:val>
                                        </p:tav>
                                      </p:tavLst>
                                    </p:anim>
                                    <p:anim calcmode="lin" valueType="num">
                                      <p:cBhvr additive="base">
                                        <p:cTn id="29" dur="75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5638" y="4146504"/>
            <a:ext cx="11887200" cy="1831975"/>
          </a:xfrm>
        </p:spPr>
        <p:txBody>
          <a:bodyPr/>
          <a:lstStyle/>
          <a:p>
            <a:r>
              <a:rPr lang="en-US" dirty="0" smtClean="0"/>
              <a:t/>
            </a:r>
            <a:br>
              <a:rPr lang="en-US" dirty="0" smtClean="0"/>
            </a:br>
            <a:r>
              <a:rPr lang="en-US" sz="6000" dirty="0" smtClean="0"/>
              <a:t>What is HDInsight?</a:t>
            </a:r>
            <a:endParaRPr lang="en-US" dirty="0"/>
          </a:p>
        </p:txBody>
      </p:sp>
    </p:spTree>
    <p:extLst>
      <p:ext uri="{BB962C8B-B14F-4D97-AF65-F5344CB8AC3E}">
        <p14:creationId xmlns:p14="http://schemas.microsoft.com/office/powerpoint/2010/main" val="64180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Hadoop</a:t>
            </a:r>
            <a:endParaRPr lang="en-US" dirty="0"/>
          </a:p>
        </p:txBody>
      </p:sp>
      <p:sp>
        <p:nvSpPr>
          <p:cNvPr id="3" name="Content Placeholder 2"/>
          <p:cNvSpPr>
            <a:spLocks noGrp="1"/>
          </p:cNvSpPr>
          <p:nvPr>
            <p:ph sz="quarter" idx="10"/>
          </p:nvPr>
        </p:nvSpPr>
        <p:spPr>
          <a:xfrm>
            <a:off x="274638" y="1724393"/>
            <a:ext cx="11887200" cy="3754874"/>
          </a:xfrm>
        </p:spPr>
        <p:txBody>
          <a:bodyPr/>
          <a:lstStyle/>
          <a:p>
            <a:r>
              <a:rPr lang="en-US" dirty="0" smtClean="0"/>
              <a:t>Collection of open sources projects in Apache for storing/processing big data (large, un/semi-structured data)</a:t>
            </a:r>
          </a:p>
          <a:p>
            <a:r>
              <a:rPr lang="en-US" dirty="0" smtClean="0"/>
              <a:t>Evolved over past 7+ years to power some of the largest data-driven sites/products</a:t>
            </a:r>
          </a:p>
          <a:p>
            <a:r>
              <a:rPr lang="en-US" dirty="0" smtClean="0"/>
              <a:t>The foundation/”kernel” of HDInsight</a:t>
            </a:r>
            <a:endParaRPr lang="en-US" dirty="0"/>
          </a:p>
        </p:txBody>
      </p:sp>
    </p:spTree>
    <p:extLst>
      <p:ext uri="{BB962C8B-B14F-4D97-AF65-F5344CB8AC3E}">
        <p14:creationId xmlns:p14="http://schemas.microsoft.com/office/powerpoint/2010/main" val="22125759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HDInsight</a:t>
            </a:r>
            <a:endParaRPr lang="en-US" dirty="0"/>
          </a:p>
        </p:txBody>
      </p:sp>
      <p:sp>
        <p:nvSpPr>
          <p:cNvPr id="3" name="Content Placeholder 2"/>
          <p:cNvSpPr>
            <a:spLocks noGrp="1"/>
          </p:cNvSpPr>
          <p:nvPr>
            <p:ph sz="quarter" idx="10"/>
          </p:nvPr>
        </p:nvSpPr>
        <p:spPr>
          <a:xfrm>
            <a:off x="274320" y="1636466"/>
            <a:ext cx="11887200" cy="3323987"/>
          </a:xfrm>
        </p:spPr>
        <p:txBody>
          <a:bodyPr/>
          <a:lstStyle/>
          <a:p>
            <a:r>
              <a:rPr lang="en-US" dirty="0" smtClean="0"/>
              <a:t>Enterprise grade big data platform </a:t>
            </a:r>
          </a:p>
          <a:p>
            <a:r>
              <a:rPr lang="en-US" dirty="0" smtClean="0"/>
              <a:t>Built on Hadoop in partnership with </a:t>
            </a:r>
            <a:r>
              <a:rPr lang="en-US" dirty="0" err="1" smtClean="0"/>
              <a:t>Hortonworks</a:t>
            </a:r>
            <a:endParaRPr lang="en-US" dirty="0" smtClean="0"/>
          </a:p>
          <a:p>
            <a:r>
              <a:rPr lang="en-US" dirty="0" smtClean="0"/>
              <a:t>Currently available as a preview service on Windows Azure</a:t>
            </a:r>
          </a:p>
          <a:p>
            <a:r>
              <a:rPr lang="en-US" dirty="0" smtClean="0"/>
              <a:t>Lets take a closer look…</a:t>
            </a:r>
            <a:endParaRPr lang="en-US" dirty="0"/>
          </a:p>
        </p:txBody>
      </p:sp>
    </p:spTree>
    <p:extLst>
      <p:ext uri="{BB962C8B-B14F-4D97-AF65-F5344CB8AC3E}">
        <p14:creationId xmlns:p14="http://schemas.microsoft.com/office/powerpoint/2010/main" val="239225941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1367</TotalTime>
  <Words>4443</Words>
  <Application>Microsoft Office PowerPoint</Application>
  <PresentationFormat>Custom</PresentationFormat>
  <Paragraphs>290</Paragraphs>
  <Slides>33</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Consolas</vt:lpstr>
      <vt:lpstr>Segoe</vt:lpstr>
      <vt:lpstr>Segoe UI</vt:lpstr>
      <vt:lpstr>Segoe UI Light</vt:lpstr>
      <vt:lpstr>Wingdings</vt:lpstr>
      <vt:lpstr>TechEd_2013_Template_16x9</vt:lpstr>
      <vt:lpstr>1_TechEd_2013_Template_16x9</vt:lpstr>
      <vt:lpstr>PowerPoint Presentation</vt:lpstr>
      <vt:lpstr>Data Management in Microsoft HDInsight: How to Move and Store Your Data</vt:lpstr>
      <vt:lpstr>Agenda</vt:lpstr>
      <vt:lpstr> What is Big Data?</vt:lpstr>
      <vt:lpstr>Big Data according to Wikipedia</vt:lpstr>
      <vt:lpstr>Why Big Data?</vt:lpstr>
      <vt:lpstr> What is HDInsight?</vt:lpstr>
      <vt:lpstr>What is Hadoop</vt:lpstr>
      <vt:lpstr>What is HDInsight</vt:lpstr>
      <vt:lpstr>Windows Azure HDInsight Service</vt:lpstr>
      <vt:lpstr>Windows Azure HDInsight Service</vt:lpstr>
      <vt:lpstr> Storing Data in HDInsight</vt:lpstr>
      <vt:lpstr>DEMO Creating a Hadoop Cluster, Explore Filesystem</vt:lpstr>
      <vt:lpstr>Storing Data for use with HDInsight Service</vt:lpstr>
      <vt:lpstr>Using Blob Storage From HDInsight</vt:lpstr>
      <vt:lpstr> Transferring Data in HDInsight</vt:lpstr>
      <vt:lpstr>Uploading Data to Blob Storage </vt:lpstr>
      <vt:lpstr>AzCopy Example</vt:lpstr>
      <vt:lpstr>DEMO Copy blob, Query with Hive</vt:lpstr>
      <vt:lpstr> Sharing and Consuming results</vt:lpstr>
      <vt:lpstr>Consuming HDInsight Result Sets</vt:lpstr>
      <vt:lpstr>DEMO Consume Result Sets – SQL DB</vt:lpstr>
      <vt:lpstr>DEMO Consume Result Sets – Excel &amp; “Data Explorer”</vt:lpstr>
      <vt:lpstr> ETL Big Data style</vt:lpstr>
      <vt:lpstr>The HDInsight ETL pipeline</vt:lpstr>
      <vt:lpstr>Programming HDInsight</vt:lpstr>
      <vt:lpstr>DEMO HDInsight Big Data pipeline using SSIS</vt:lpstr>
      <vt:lpstr>SDK </vt:lpstr>
      <vt:lpstr>Summary  </vt:lpstr>
      <vt:lpstr>PowerPoint Presentation</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DBI-B334: Data Management in Microsoft HDInsight: How to Move and Store Your Data</dc:title>
  <dc:subject>TechEd 2013</dc:subject>
  <dc:creator>Andrew Conrad</dc:creator>
  <cp:keywords>TechEd 2013</cp:keywords>
  <dc:description>Template by: Jordan Cayabyab, Artitudes Design, Inc.
Formatting by: Priscila Mandryk, silver Fox Productions, Inc.
Audience Type: Internal/External</dc:description>
  <cp:lastModifiedBy>Shows</cp:lastModifiedBy>
  <cp:revision>50</cp:revision>
  <dcterms:created xsi:type="dcterms:W3CDTF">2013-06-03T20:11:47Z</dcterms:created>
  <dcterms:modified xsi:type="dcterms:W3CDTF">2013-06-23T09:44:10Z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