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88" r:id="rId2"/>
    <p:sldMasterId id="2147483714" r:id="rId3"/>
  </p:sldMasterIdLst>
  <p:notesMasterIdLst>
    <p:notesMasterId r:id="rId28"/>
  </p:notesMasterIdLst>
  <p:sldIdLst>
    <p:sldId id="336" r:id="rId4"/>
    <p:sldId id="337" r:id="rId5"/>
    <p:sldId id="347" r:id="rId6"/>
    <p:sldId id="348" r:id="rId7"/>
    <p:sldId id="376" r:id="rId8"/>
    <p:sldId id="351" r:id="rId9"/>
    <p:sldId id="352" r:id="rId10"/>
    <p:sldId id="353" r:id="rId11"/>
    <p:sldId id="377" r:id="rId12"/>
    <p:sldId id="355" r:id="rId13"/>
    <p:sldId id="366" r:id="rId14"/>
    <p:sldId id="358" r:id="rId15"/>
    <p:sldId id="359" r:id="rId16"/>
    <p:sldId id="360" r:id="rId17"/>
    <p:sldId id="362" r:id="rId18"/>
    <p:sldId id="365" r:id="rId19"/>
    <p:sldId id="368" r:id="rId20"/>
    <p:sldId id="369" r:id="rId21"/>
    <p:sldId id="367" r:id="rId22"/>
    <p:sldId id="378" r:id="rId23"/>
    <p:sldId id="371" r:id="rId24"/>
    <p:sldId id="326" r:id="rId25"/>
    <p:sldId id="340" r:id="rId26"/>
    <p:sldId id="37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gor Stanko" initials="I" lastIdx="3" clrIdx="0">
    <p:extLst>
      <p:ext uri="{19B8F6BF-5375-455C-9EA6-DF929625EA0E}">
        <p15:presenceInfo xmlns:p15="http://schemas.microsoft.com/office/powerpoint/2012/main" userId="S-1-5-21-124525095-708259637-1543119021-947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528" y="96"/>
      </p:cViewPr>
      <p:guideLst>
        <p:guide orient="horz" pos="2160"/>
        <p:guide pos="3840"/>
      </p:guideLst>
    </p:cSldViewPr>
  </p:slid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dirty="0" err="1"/>
              <a:t>Columnstore</a:t>
            </a:r>
            <a:r>
              <a:rPr lang="en-US" dirty="0"/>
              <a:t> </a:t>
            </a:r>
            <a:r>
              <a:rPr lang="en-US" dirty="0" smtClean="0"/>
              <a:t>vs.</a:t>
            </a:r>
            <a:r>
              <a:rPr lang="en-US" baseline="0" dirty="0" smtClean="0"/>
              <a:t> </a:t>
            </a:r>
            <a:r>
              <a:rPr lang="en-US" baseline="0" dirty="0" err="1" smtClean="0"/>
              <a:t>RowStore</a:t>
            </a:r>
            <a:r>
              <a:rPr lang="en-US" baseline="0" dirty="0" smtClean="0"/>
              <a:t> </a:t>
            </a:r>
            <a:r>
              <a:rPr lang="en-US" sz="1600" b="1" baseline="0" dirty="0" smtClean="0"/>
              <a:t>(TPCDS)</a:t>
            </a:r>
            <a:endParaRPr lang="en-US" b="1" dirty="0"/>
          </a:p>
        </c:rich>
      </c:tx>
      <c:layout>
        <c:manualLayout>
          <c:xMode val="edge"/>
          <c:yMode val="edge"/>
          <c:x val="6.0437144220015275E-2"/>
          <c:y val="5.0643557447086186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Sheet1!$F$9</c:f>
              <c:strCache>
                <c:ptCount val="1"/>
                <c:pt idx="0">
                  <c:v>Improvement</c:v>
                </c:pt>
              </c:strCache>
            </c:strRef>
          </c:tx>
          <c:spPr>
            <a:ln w="19050" cap="rnd">
              <a:noFill/>
              <a:round/>
            </a:ln>
            <a:effectLst/>
          </c:spPr>
          <c:marker>
            <c:symbol val="circle"/>
            <c:size val="5"/>
            <c:spPr>
              <a:solidFill>
                <a:srgbClr val="FFC000"/>
              </a:solidFill>
              <a:ln w="31750">
                <a:solidFill>
                  <a:srgbClr val="FFC000"/>
                </a:solidFill>
              </a:ln>
              <a:effectLst/>
            </c:spPr>
          </c:marker>
          <c:xVal>
            <c:strRef>
              <c:f>Sheet1!$B$10:$B$96</c:f>
              <c:strCache>
                <c:ptCount val="87"/>
                <c:pt idx="0">
                  <c:v>query01</c:v>
                </c:pt>
                <c:pt idx="1">
                  <c:v>query02</c:v>
                </c:pt>
                <c:pt idx="2">
                  <c:v>query03</c:v>
                </c:pt>
                <c:pt idx="3">
                  <c:v>query04</c:v>
                </c:pt>
                <c:pt idx="4">
                  <c:v>query05</c:v>
                </c:pt>
                <c:pt idx="5">
                  <c:v>query07</c:v>
                </c:pt>
                <c:pt idx="6">
                  <c:v>query08</c:v>
                </c:pt>
                <c:pt idx="7">
                  <c:v>query09</c:v>
                </c:pt>
                <c:pt idx="8">
                  <c:v>query12</c:v>
                </c:pt>
                <c:pt idx="9">
                  <c:v>query13</c:v>
                </c:pt>
                <c:pt idx="10">
                  <c:v>query14</c:v>
                </c:pt>
                <c:pt idx="11">
                  <c:v>query15</c:v>
                </c:pt>
                <c:pt idx="12">
                  <c:v>query17</c:v>
                </c:pt>
                <c:pt idx="13">
                  <c:v>query18</c:v>
                </c:pt>
                <c:pt idx="14">
                  <c:v>query19</c:v>
                </c:pt>
                <c:pt idx="15">
                  <c:v>query20</c:v>
                </c:pt>
                <c:pt idx="16">
                  <c:v>query22</c:v>
                </c:pt>
                <c:pt idx="17">
                  <c:v>query23</c:v>
                </c:pt>
                <c:pt idx="18">
                  <c:v>query24</c:v>
                </c:pt>
                <c:pt idx="19">
                  <c:v>query25</c:v>
                </c:pt>
                <c:pt idx="20">
                  <c:v>query26</c:v>
                </c:pt>
                <c:pt idx="21">
                  <c:v>query27</c:v>
                </c:pt>
                <c:pt idx="22">
                  <c:v>query28</c:v>
                </c:pt>
                <c:pt idx="23">
                  <c:v>query29</c:v>
                </c:pt>
                <c:pt idx="24">
                  <c:v>query30</c:v>
                </c:pt>
                <c:pt idx="25">
                  <c:v>query31</c:v>
                </c:pt>
                <c:pt idx="26">
                  <c:v>query32</c:v>
                </c:pt>
                <c:pt idx="27">
                  <c:v>query33</c:v>
                </c:pt>
                <c:pt idx="28">
                  <c:v>query35</c:v>
                </c:pt>
                <c:pt idx="29">
                  <c:v>query36</c:v>
                </c:pt>
                <c:pt idx="30">
                  <c:v>query37</c:v>
                </c:pt>
                <c:pt idx="31">
                  <c:v>query38</c:v>
                </c:pt>
                <c:pt idx="32">
                  <c:v>query39</c:v>
                </c:pt>
                <c:pt idx="33">
                  <c:v>query40</c:v>
                </c:pt>
                <c:pt idx="34">
                  <c:v>query41</c:v>
                </c:pt>
                <c:pt idx="35">
                  <c:v>query42</c:v>
                </c:pt>
                <c:pt idx="36">
                  <c:v>query43</c:v>
                </c:pt>
                <c:pt idx="37">
                  <c:v>query44</c:v>
                </c:pt>
                <c:pt idx="38">
                  <c:v>query45</c:v>
                </c:pt>
                <c:pt idx="39">
                  <c:v>query46</c:v>
                </c:pt>
                <c:pt idx="40">
                  <c:v>query47</c:v>
                </c:pt>
                <c:pt idx="41">
                  <c:v>query48</c:v>
                </c:pt>
                <c:pt idx="42">
                  <c:v>query49</c:v>
                </c:pt>
                <c:pt idx="43">
                  <c:v>query50</c:v>
                </c:pt>
                <c:pt idx="44">
                  <c:v>query51</c:v>
                </c:pt>
                <c:pt idx="45">
                  <c:v>query52</c:v>
                </c:pt>
                <c:pt idx="46">
                  <c:v>query53</c:v>
                </c:pt>
                <c:pt idx="47">
                  <c:v>query55</c:v>
                </c:pt>
                <c:pt idx="48">
                  <c:v>query56</c:v>
                </c:pt>
                <c:pt idx="49">
                  <c:v>query57</c:v>
                </c:pt>
                <c:pt idx="50">
                  <c:v>query58</c:v>
                </c:pt>
                <c:pt idx="51">
                  <c:v>query59</c:v>
                </c:pt>
                <c:pt idx="52">
                  <c:v>query60</c:v>
                </c:pt>
                <c:pt idx="53">
                  <c:v>query61</c:v>
                </c:pt>
                <c:pt idx="54">
                  <c:v>query62</c:v>
                </c:pt>
                <c:pt idx="55">
                  <c:v>query63</c:v>
                </c:pt>
                <c:pt idx="56">
                  <c:v>query64</c:v>
                </c:pt>
                <c:pt idx="57">
                  <c:v>query65</c:v>
                </c:pt>
                <c:pt idx="58">
                  <c:v>query66</c:v>
                </c:pt>
                <c:pt idx="59">
                  <c:v>query67</c:v>
                </c:pt>
                <c:pt idx="60">
                  <c:v>query68</c:v>
                </c:pt>
                <c:pt idx="61">
                  <c:v>query70</c:v>
                </c:pt>
                <c:pt idx="62">
                  <c:v>query71</c:v>
                </c:pt>
                <c:pt idx="63">
                  <c:v>query72</c:v>
                </c:pt>
                <c:pt idx="64">
                  <c:v>query73</c:v>
                </c:pt>
                <c:pt idx="65">
                  <c:v>query74</c:v>
                </c:pt>
                <c:pt idx="66">
                  <c:v>query75</c:v>
                </c:pt>
                <c:pt idx="67">
                  <c:v>query76</c:v>
                </c:pt>
                <c:pt idx="68">
                  <c:v>query79</c:v>
                </c:pt>
                <c:pt idx="69">
                  <c:v>query80</c:v>
                </c:pt>
                <c:pt idx="70">
                  <c:v>query81</c:v>
                </c:pt>
                <c:pt idx="71">
                  <c:v>query82</c:v>
                </c:pt>
                <c:pt idx="72">
                  <c:v>query83</c:v>
                </c:pt>
                <c:pt idx="73">
                  <c:v>query84</c:v>
                </c:pt>
                <c:pt idx="74">
                  <c:v>query85</c:v>
                </c:pt>
                <c:pt idx="75">
                  <c:v>query86</c:v>
                </c:pt>
                <c:pt idx="76">
                  <c:v>query87</c:v>
                </c:pt>
                <c:pt idx="77">
                  <c:v>query88</c:v>
                </c:pt>
                <c:pt idx="78">
                  <c:v>query89</c:v>
                </c:pt>
                <c:pt idx="79">
                  <c:v>query91</c:v>
                </c:pt>
                <c:pt idx="80">
                  <c:v>query92</c:v>
                </c:pt>
                <c:pt idx="81">
                  <c:v>query93</c:v>
                </c:pt>
                <c:pt idx="82">
                  <c:v>query94</c:v>
                </c:pt>
                <c:pt idx="83">
                  <c:v>query95</c:v>
                </c:pt>
                <c:pt idx="84">
                  <c:v>query96</c:v>
                </c:pt>
                <c:pt idx="85">
                  <c:v>query97</c:v>
                </c:pt>
                <c:pt idx="86">
                  <c:v>query99</c:v>
                </c:pt>
              </c:strCache>
            </c:strRef>
          </c:xVal>
          <c:yVal>
            <c:numRef>
              <c:f>Sheet1!$F$10:$F$96</c:f>
              <c:numCache>
                <c:formatCode>General</c:formatCode>
                <c:ptCount val="87"/>
                <c:pt idx="0">
                  <c:v>11.685714285714285</c:v>
                </c:pt>
                <c:pt idx="1">
                  <c:v>1.5486404833836858</c:v>
                </c:pt>
                <c:pt idx="2">
                  <c:v>1.9217687074829932</c:v>
                </c:pt>
                <c:pt idx="3">
                  <c:v>2.0203753351206433</c:v>
                </c:pt>
                <c:pt idx="4">
                  <c:v>2.4142727417475487</c:v>
                </c:pt>
                <c:pt idx="5">
                  <c:v>3.9591836734693877</c:v>
                </c:pt>
                <c:pt idx="6">
                  <c:v>13.337349397590362</c:v>
                </c:pt>
                <c:pt idx="7">
                  <c:v>9.7057692307692314</c:v>
                </c:pt>
                <c:pt idx="8">
                  <c:v>0</c:v>
                </c:pt>
                <c:pt idx="9">
                  <c:v>1.8283464566929133</c:v>
                </c:pt>
                <c:pt idx="10">
                  <c:v>1.3275202041684389</c:v>
                </c:pt>
                <c:pt idx="11">
                  <c:v>19.448405253283301</c:v>
                </c:pt>
                <c:pt idx="12">
                  <c:v>1.3706806613764977</c:v>
                </c:pt>
                <c:pt idx="13">
                  <c:v>2.1956219157282044</c:v>
                </c:pt>
                <c:pt idx="14">
                  <c:v>1.309445178335535</c:v>
                </c:pt>
                <c:pt idx="15">
                  <c:v>0</c:v>
                </c:pt>
                <c:pt idx="16">
                  <c:v>3.8066298342541436</c:v>
                </c:pt>
                <c:pt idx="17">
                  <c:v>1.1014943178250769</c:v>
                </c:pt>
                <c:pt idx="18">
                  <c:v>14.091341579448144</c:v>
                </c:pt>
                <c:pt idx="19">
                  <c:v>1.4836100696304231</c:v>
                </c:pt>
                <c:pt idx="20">
                  <c:v>1.2883151045272048</c:v>
                </c:pt>
                <c:pt idx="21">
                  <c:v>3.2125181950509463</c:v>
                </c:pt>
                <c:pt idx="22">
                  <c:v>1.327852109079767</c:v>
                </c:pt>
                <c:pt idx="23">
                  <c:v>2.4041617819460726</c:v>
                </c:pt>
                <c:pt idx="24">
                  <c:v>11.105463315091365</c:v>
                </c:pt>
                <c:pt idx="25">
                  <c:v>14.398477157360405</c:v>
                </c:pt>
                <c:pt idx="26">
                  <c:v>0.95491803278688525</c:v>
                </c:pt>
                <c:pt idx="27">
                  <c:v>3.62</c:v>
                </c:pt>
                <c:pt idx="28">
                  <c:v>1.7461426491994179</c:v>
                </c:pt>
                <c:pt idx="29">
                  <c:v>2.3011035207566999</c:v>
                </c:pt>
                <c:pt idx="30">
                  <c:v>0</c:v>
                </c:pt>
                <c:pt idx="31">
                  <c:v>6.6584546472564385</c:v>
                </c:pt>
                <c:pt idx="32">
                  <c:v>14.502470355731225</c:v>
                </c:pt>
                <c:pt idx="33">
                  <c:v>6.5743707093821513</c:v>
                </c:pt>
                <c:pt idx="34">
                  <c:v>13.905325443786982</c:v>
                </c:pt>
                <c:pt idx="35">
                  <c:v>0</c:v>
                </c:pt>
                <c:pt idx="36">
                  <c:v>1.7844391559995492</c:v>
                </c:pt>
                <c:pt idx="37">
                  <c:v>3.3205128205128207</c:v>
                </c:pt>
                <c:pt idx="38">
                  <c:v>2.8936877076411962</c:v>
                </c:pt>
                <c:pt idx="39">
                  <c:v>7.1119691119691124</c:v>
                </c:pt>
                <c:pt idx="40">
                  <c:v>1.1878045497375151</c:v>
                </c:pt>
                <c:pt idx="41">
                  <c:v>1.7525252525252526</c:v>
                </c:pt>
                <c:pt idx="42">
                  <c:v>1.9573894282632147</c:v>
                </c:pt>
                <c:pt idx="43">
                  <c:v>5.4753211629479379</c:v>
                </c:pt>
                <c:pt idx="44">
                  <c:v>2.923157268922747</c:v>
                </c:pt>
                <c:pt idx="45">
                  <c:v>5.1511627906976747</c:v>
                </c:pt>
                <c:pt idx="46">
                  <c:v>6.1508640822045777</c:v>
                </c:pt>
                <c:pt idx="47">
                  <c:v>1.6076243607624361</c:v>
                </c:pt>
                <c:pt idx="48">
                  <c:v>2.565592723909357</c:v>
                </c:pt>
                <c:pt idx="49">
                  <c:v>3.4110389610389609</c:v>
                </c:pt>
                <c:pt idx="50">
                  <c:v>8.4971428571428564</c:v>
                </c:pt>
                <c:pt idx="51">
                  <c:v>5.9607250755287007</c:v>
                </c:pt>
                <c:pt idx="52">
                  <c:v>0.9651400728062044</c:v>
                </c:pt>
                <c:pt idx="53">
                  <c:v>4.5457063711911356</c:v>
                </c:pt>
                <c:pt idx="54">
                  <c:v>0.57545760063493634</c:v>
                </c:pt>
                <c:pt idx="55">
                  <c:v>2.8126268029067836</c:v>
                </c:pt>
                <c:pt idx="56">
                  <c:v>1.097430925836161</c:v>
                </c:pt>
                <c:pt idx="57">
                  <c:v>1.0975254730713246</c:v>
                </c:pt>
                <c:pt idx="58">
                  <c:v>10.266570188133141</c:v>
                </c:pt>
                <c:pt idx="59">
                  <c:v>24.115631691648822</c:v>
                </c:pt>
                <c:pt idx="60">
                  <c:v>2.4155626648544795</c:v>
                </c:pt>
                <c:pt idx="61">
                  <c:v>0</c:v>
                </c:pt>
                <c:pt idx="62">
                  <c:v>1.6177636280943408</c:v>
                </c:pt>
                <c:pt idx="63">
                  <c:v>1.1836544437538845</c:v>
                </c:pt>
                <c:pt idx="64">
                  <c:v>0.96572264604451874</c:v>
                </c:pt>
                <c:pt idx="65">
                  <c:v>6.5605214152700189</c:v>
                </c:pt>
                <c:pt idx="66">
                  <c:v>0</c:v>
                </c:pt>
                <c:pt idx="67">
                  <c:v>2.4475618302083513</c:v>
                </c:pt>
                <c:pt idx="68">
                  <c:v>1.2067448680351907</c:v>
                </c:pt>
                <c:pt idx="69">
                  <c:v>0.94524338296865329</c:v>
                </c:pt>
                <c:pt idx="70">
                  <c:v>2.5082935057632838</c:v>
                </c:pt>
                <c:pt idx="71">
                  <c:v>5.3363914373088681</c:v>
                </c:pt>
                <c:pt idx="72">
                  <c:v>2.6005444028581151</c:v>
                </c:pt>
                <c:pt idx="73">
                  <c:v>15.459240451623359</c:v>
                </c:pt>
                <c:pt idx="74">
                  <c:v>1.2998646820027064</c:v>
                </c:pt>
                <c:pt idx="75">
                  <c:v>1.3850817079599367</c:v>
                </c:pt>
                <c:pt idx="76">
                  <c:v>0</c:v>
                </c:pt>
                <c:pt idx="77">
                  <c:v>3.5012722646310435</c:v>
                </c:pt>
                <c:pt idx="78">
                  <c:v>1.0978219577054578</c:v>
                </c:pt>
                <c:pt idx="79">
                  <c:v>5.9838235294117643</c:v>
                </c:pt>
                <c:pt idx="80">
                  <c:v>2.0578766779282298</c:v>
                </c:pt>
                <c:pt idx="81">
                  <c:v>2.0529241809083185</c:v>
                </c:pt>
                <c:pt idx="82">
                  <c:v>10.102276370631612</c:v>
                </c:pt>
                <c:pt idx="83">
                  <c:v>0.98569651741293529</c:v>
                </c:pt>
                <c:pt idx="84">
                  <c:v>1.1402810925483957</c:v>
                </c:pt>
                <c:pt idx="85">
                  <c:v>5.8563869992441422</c:v>
                </c:pt>
                <c:pt idx="86">
                  <c:v>1.4899550224887557</c:v>
                </c:pt>
              </c:numCache>
            </c:numRef>
          </c:yVal>
          <c:smooth val="0"/>
        </c:ser>
        <c:dLbls>
          <c:showLegendKey val="0"/>
          <c:showVal val="0"/>
          <c:showCatName val="0"/>
          <c:showSerName val="0"/>
          <c:showPercent val="0"/>
          <c:showBubbleSize val="0"/>
        </c:dLbls>
        <c:axId val="839160760"/>
        <c:axId val="839162328"/>
      </c:scatterChart>
      <c:valAx>
        <c:axId val="8391607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dirty="0" smtClean="0">
                    <a:solidFill>
                      <a:srgbClr val="FFC000"/>
                    </a:solidFill>
                  </a:rPr>
                  <a:t>TPDS Queries</a:t>
                </a:r>
                <a:endParaRPr lang="en-US" b="1" dirty="0">
                  <a:solidFill>
                    <a:srgbClr val="FFC000"/>
                  </a:solidFill>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9162328"/>
        <c:crosses val="autoZero"/>
        <c:crossBetween val="midCat"/>
        <c:majorUnit val="5"/>
        <c:minorUnit val="1"/>
      </c:valAx>
      <c:valAx>
        <c:axId val="839162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dirty="0" smtClean="0">
                    <a:solidFill>
                      <a:srgbClr val="FFC000"/>
                    </a:solidFill>
                  </a:rPr>
                  <a:t>Improvements (times)</a:t>
                </a:r>
                <a:endParaRPr lang="en-US" b="1" dirty="0">
                  <a:solidFill>
                    <a:srgbClr val="FFC000"/>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91607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A0BB12-F512-4C16-843C-F34F335F8A7B}" type="datetimeFigureOut">
              <a:rPr lang="en-US" smtClean="0"/>
              <a:t>6/23/2013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73502D-9033-4AF3-8DB5-D7C0FB7BEC76}" type="slidenum">
              <a:rPr lang="en-US" smtClean="0"/>
              <a:t>‹#›</a:t>
            </a:fld>
            <a:endParaRPr lang="en-US"/>
          </a:p>
        </p:txBody>
      </p:sp>
    </p:spTree>
    <p:extLst>
      <p:ext uri="{BB962C8B-B14F-4D97-AF65-F5344CB8AC3E}">
        <p14:creationId xmlns:p14="http://schemas.microsoft.com/office/powerpoint/2010/main" val="2435987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6/23/2013 12:58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16130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6/23/2013 12:59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431036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6/23/2013 1:14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899585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6/23/2013 1:14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22</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2943522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9858808" cy="1794661"/>
          </a:xfrm>
          <a:noFill/>
        </p:spPr>
        <p:txBody>
          <a:bodyPr lIns="146304" tIns="109728" rIns="146304" bIns="109728">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10207200" y="470410"/>
            <a:ext cx="1522404" cy="326167"/>
          </a:xfrm>
          <a:prstGeom prst="rect">
            <a:avLst/>
          </a:prstGeom>
        </p:spPr>
      </p:pic>
      <p:sp>
        <p:nvSpPr>
          <p:cNvPr id="7" name="TextBox 7"/>
          <p:cNvSpPr txBox="1"/>
          <p:nvPr/>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9547008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5306"/>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TextBox 7"/>
          <p:cNvSpPr txBox="1"/>
          <p:nvPr/>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53220443"/>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5306"/>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TextBox 7"/>
          <p:cNvSpPr txBox="1"/>
          <p:nvPr/>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422655994"/>
      </p:ext>
    </p:extLst>
  </p:cSld>
  <p:clrMapOvr>
    <a:masterClrMapping/>
  </p:clrMapOvr>
  <p:transition>
    <p:fade/>
  </p:transition>
  <p:timing>
    <p:tnLst>
      <p:par>
        <p:cTn id="1" dur="indefinite" restart="never" nodeType="tmRoot"/>
      </p:par>
    </p:tnLst>
  </p:timing>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2018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7"/>
          <p:cNvSpPr txBox="1"/>
          <p:nvPr/>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4210376102"/>
      </p:ext>
    </p:extLst>
  </p:cSld>
  <p:clrMapOvr>
    <a:masterClrMapping/>
  </p:clrMapOvr>
  <p:transition>
    <p:fade/>
  </p:transition>
  <p:timing>
    <p:tnLst>
      <p:par>
        <p:cTn id="1" dur="indefinite" restart="never" nodeType="tmRoot"/>
      </p:par>
    </p:tnLst>
  </p:timing>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7"/>
          <p:cNvSpPr txBox="1"/>
          <p:nvPr/>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02973898"/>
      </p:ext>
    </p:extLst>
  </p:cSld>
  <p:clrMapOvr>
    <a:masterClrMapping/>
  </p:clrMapOvr>
  <p:transition>
    <p:fade/>
  </p:transition>
  <p:timing>
    <p:tnLst>
      <p:par>
        <p:cTn id="1" dur="indefinite" restart="never" nodeType="tmRoot"/>
      </p:par>
    </p:tnLst>
  </p:timing>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7"/>
          <p:cNvSpPr txBox="1"/>
          <p:nvPr/>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841393024"/>
      </p:ext>
    </p:extLst>
  </p:cSld>
  <p:clrMapOvr>
    <a:masterClrMapping/>
  </p:clrMapOvr>
  <p:transition>
    <p:fade/>
  </p:transition>
  <p:timing>
    <p:tnLst>
      <p:par>
        <p:cTn id="1" dur="indefinite" restart="never" nodeType="tmRoot"/>
      </p:par>
    </p:tnLst>
  </p:timing>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7"/>
          <p:cNvSpPr txBox="1"/>
          <p:nvPr/>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363287270"/>
      </p:ext>
    </p:extLst>
  </p:cSld>
  <p:clrMapOvr>
    <a:masterClrMapping/>
  </p:clrMapOvr>
  <p:transition>
    <p:fade/>
  </p:transition>
  <p:timing>
    <p:tnLst>
      <p:par>
        <p:cTn id="1" dur="indefinite" restart="never" nodeType="tmRoot"/>
      </p:par>
    </p:tnLst>
  </p:timing>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7"/>
          <p:cNvSpPr txBox="1"/>
          <p:nvPr/>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420133552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Box 7"/>
          <p:cNvSpPr txBox="1"/>
          <p:nvPr/>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04261959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fidentiality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1" y="-312"/>
            <a:ext cx="12191377" cy="6858623"/>
          </a:xfrm>
          <a:prstGeom prst="rect">
            <a:avLst/>
          </a:prstGeom>
        </p:spPr>
      </p:pic>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5435195"/>
      </p:ext>
    </p:extLst>
  </p:cSld>
  <p:clrMapOvr>
    <a:masterClrMapping/>
  </p:clrMapOvr>
  <p:transition>
    <p:fade/>
  </p:transition>
  <p:timing>
    <p:tnLst>
      <p:par>
        <p:cTn id="1" dur="indefinite" restart="never" nodeType="tmRoot"/>
      </p:par>
    </p:tnLst>
  </p:timing>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TextBox 7"/>
          <p:cNvSpPr txBox="1"/>
          <p:nvPr/>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84687312"/>
      </p:ext>
    </p:extLst>
  </p:cSld>
  <p:clrMapOvr>
    <a:masterClrMapping/>
  </p:clrMapOvr>
  <p:transition>
    <p:fade/>
  </p:transition>
  <p:timing>
    <p:tnLst>
      <p:par>
        <p:cTn id="1" dur="indefinite" restart="never" nodeType="tmRoot"/>
      </p:par>
    </p:tnLst>
  </p:timing>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Walk-in">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10221011" y="6057328"/>
            <a:ext cx="1522404" cy="326167"/>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black">
          <a:xfrm>
            <a:off x="1177220" y="1720227"/>
            <a:ext cx="7178270" cy="3173453"/>
          </a:xfrm>
          <a:prstGeom prst="rect">
            <a:avLst/>
          </a:prstGeom>
        </p:spPr>
      </p:pic>
    </p:spTree>
    <p:extLst>
      <p:ext uri="{BB962C8B-B14F-4D97-AF65-F5344CB8AC3E}">
        <p14:creationId xmlns:p14="http://schemas.microsoft.com/office/powerpoint/2010/main" val="2472597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
        <p:nvSpPr>
          <p:cNvPr id="2" name="TextBox 7"/>
          <p:cNvSpPr txBox="1"/>
          <p:nvPr/>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910341241"/>
      </p:ext>
    </p:extLst>
  </p:cSld>
  <p:clrMapOvr>
    <a:masterClrMapping/>
  </p:clrMapOvr>
  <p:transition>
    <p:fade/>
  </p:transition>
  <p:timing>
    <p:tnLst>
      <p:par>
        <p:cTn id="1" dur="indefinite" restart="never" nodeType="tmRoot"/>
      </p:par>
    </p:tnLst>
  </p:timing>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
        <p:nvSpPr>
          <p:cNvPr id="2" name="TextBox 7"/>
          <p:cNvSpPr txBox="1"/>
          <p:nvPr/>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776485906"/>
      </p:ext>
    </p:extLst>
  </p:cSld>
  <p:clrMapOvr>
    <a:masterClrMapping/>
  </p:clrMapOvr>
  <p:transition>
    <p:fade/>
  </p:transition>
  <p:timing>
    <p:tnLst>
      <p:par>
        <p:cTn id="1" dur="indefinite" restart="never" nodeType="tmRoot"/>
      </p:par>
    </p:tnLst>
  </p:timing>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Segoe UI" pitchFamily="34" charset="0"/>
                <a:cs typeface="Segoe UI" pitchFamily="34" charset="0"/>
              </a:defRPr>
            </a:lvl1pPr>
            <a:lvl2pPr marL="339726" indent="0">
              <a:buNone/>
              <a:defRPr>
                <a:gradFill>
                  <a:gsLst>
                    <a:gs pos="1250">
                      <a:srgbClr val="000000"/>
                    </a:gs>
                    <a:gs pos="100000">
                      <a:srgbClr val="000000"/>
                    </a:gs>
                  </a:gsLst>
                  <a:lin ang="5400000" scaled="0"/>
                </a:gradFill>
                <a:latin typeface="Segoe UI" pitchFamily="34" charset="0"/>
                <a:cs typeface="Segoe UI" pitchFamily="34" charset="0"/>
              </a:defRPr>
            </a:lvl2pPr>
            <a:lvl3pPr marL="573090" indent="0">
              <a:buNone/>
              <a:defRPr>
                <a:gradFill>
                  <a:gsLst>
                    <a:gs pos="1250">
                      <a:srgbClr val="000000"/>
                    </a:gs>
                    <a:gs pos="100000">
                      <a:srgbClr val="000000"/>
                    </a:gs>
                  </a:gsLst>
                  <a:lin ang="5400000" scaled="0"/>
                </a:gradFill>
                <a:latin typeface="Segoe UI" pitchFamily="34" charset="0"/>
                <a:cs typeface="Segoe UI" pitchFamily="34" charset="0"/>
              </a:defRPr>
            </a:lvl3pPr>
            <a:lvl4pPr marL="798516" indent="0">
              <a:buNone/>
              <a:defRPr>
                <a:gradFill>
                  <a:gsLst>
                    <a:gs pos="1250">
                      <a:srgbClr val="000000"/>
                    </a:gs>
                    <a:gs pos="100000">
                      <a:srgbClr val="000000"/>
                    </a:gs>
                  </a:gsLst>
                  <a:lin ang="5400000" scaled="0"/>
                </a:gradFill>
                <a:latin typeface="Segoe UI" pitchFamily="34" charset="0"/>
                <a:cs typeface="Segoe UI" pitchFamily="34" charset="0"/>
              </a:defRPr>
            </a:lvl4pPr>
            <a:lvl5pPr marL="1030292"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7636781"/>
      </p:ext>
    </p:extLst>
  </p:cSld>
  <p:clrMapOvr>
    <a:masterClrMapping/>
  </p:clrMapOvr>
  <p:transition>
    <p:fade/>
  </p:transition>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1308735"/>
      </p:ext>
    </p:extLst>
  </p:cSld>
  <p:clrMapOvr>
    <a:masterClrMapping/>
  </p:clrMapOvr>
  <p:transition>
    <p:fade/>
  </p:transition>
  <p:timing>
    <p:tnLst>
      <p:par>
        <p:cTn id="1" dur="indefinite" restart="never" nodeType="tmRoot"/>
      </p:par>
    </p:tnLst>
  </p:timing>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8" y="1447801"/>
            <a:ext cx="11151917" cy="2052030"/>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10335093"/>
      </p:ext>
    </p:extLst>
  </p:cSld>
  <p:clrMapOvr>
    <a:masterClrMapping/>
  </p:clrMapOvr>
  <p:transition>
    <p:fade/>
  </p:transition>
  <p:timing>
    <p:tnLst>
      <p:par>
        <p:cTn id="1" dur="indefinite" restart="never" nodeType="tmRoot"/>
      </p:par>
    </p:tnLst>
  </p:timing>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3276600" cy="365125"/>
          </a:xfrm>
          <a:prstGeom prst="rect">
            <a:avLst/>
          </a:prstGeom>
        </p:spPr>
        <p:txBody>
          <a:bodyPr/>
          <a:lstStyle/>
          <a:p>
            <a:fld id="{918C834B-8430-4CD6-A3A3-178212228948}" type="datetime1">
              <a:rPr lang="en-US" smtClean="0"/>
              <a:t>6/23/2013</a:t>
            </a:fld>
            <a:endParaRPr lang="en-US"/>
          </a:p>
        </p:txBody>
      </p:sp>
      <p:sp>
        <p:nvSpPr>
          <p:cNvPr id="5" name="Footer Placeholder 4"/>
          <p:cNvSpPr>
            <a:spLocks noGrp="1"/>
          </p:cNvSpPr>
          <p:nvPr>
            <p:ph type="ftr" sz="quarter" idx="11"/>
          </p:nvPr>
        </p:nvSpPr>
        <p:spPr>
          <a:xfrm>
            <a:off x="4648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077200" y="6356350"/>
            <a:ext cx="3276600" cy="365125"/>
          </a:xfrm>
          <a:prstGeom prst="rect">
            <a:avLst/>
          </a:prstGeom>
        </p:spPr>
        <p:txBody>
          <a:bodyPr/>
          <a:lstStyle/>
          <a:p>
            <a:fld id="{58DB8ABB-C98A-443A-A785-CD85E523F024}" type="slidenum">
              <a:rPr lang="en-US" smtClean="0"/>
              <a:t>‹#›</a:t>
            </a:fld>
            <a:endParaRPr lang="en-US"/>
          </a:p>
        </p:txBody>
      </p:sp>
    </p:spTree>
    <p:extLst>
      <p:ext uri="{BB962C8B-B14F-4D97-AF65-F5344CB8AC3E}">
        <p14:creationId xmlns:p14="http://schemas.microsoft.com/office/powerpoint/2010/main" val="81710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3084" y="1905000"/>
            <a:ext cx="10720917"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5071508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10129912" y="473146"/>
            <a:ext cx="1613875" cy="345036"/>
          </a:xfrm>
          <a:prstGeom prst="rect">
            <a:avLst/>
          </a:prstGeom>
        </p:spPr>
      </p:pic>
    </p:spTree>
    <p:extLst>
      <p:ext uri="{BB962C8B-B14F-4D97-AF65-F5344CB8AC3E}">
        <p14:creationId xmlns:p14="http://schemas.microsoft.com/office/powerpoint/2010/main" val="4096858765"/>
      </p:ext>
    </p:extLst>
  </p:cSld>
  <p:clrMapOvr>
    <a:masterClrMapping/>
  </p:clrMapOvr>
  <p:transition>
    <p:fade/>
  </p:transition>
  <p:timing>
    <p:tnLst>
      <p:par>
        <p:cTn id="1" dur="indefinite" restart="never" nodeType="tmRoot"/>
      </p:par>
    </p:tnLst>
  </p:timing>
  <p:hf hdr="0" ftr="0"/>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North America ">
    <p:spTree>
      <p:nvGrpSpPr>
        <p:cNvPr id="1" name=""/>
        <p:cNvGrpSpPr/>
        <p:nvPr/>
      </p:nvGrpSpPr>
      <p:grpSpPr>
        <a:xfrm>
          <a:off x="0" y="0"/>
          <a:ext cx="0" cy="0"/>
          <a:chOff x="0" y="0"/>
          <a:chExt cx="0" cy="0"/>
        </a:xfrm>
      </p:grpSpPr>
      <p:sp>
        <p:nvSpPr>
          <p:cNvPr id="100" name="Rectangle 99"/>
          <p:cNvSpPr/>
          <p:nvPr/>
        </p:nvSpPr>
        <p:spPr bwMode="auto">
          <a:xfrm>
            <a:off x="269239" y="3866380"/>
            <a:ext cx="8964248"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6220645" y="3866380"/>
            <a:ext cx="3012842" cy="179310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bwMode="ltGray">
          <a:xfrm>
            <a:off x="269239" y="2084173"/>
            <a:ext cx="8964248"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302" y="3878574"/>
            <a:ext cx="5951344" cy="1792326"/>
          </a:xfrm>
          <a:noFill/>
        </p:spPr>
        <p:txBody>
          <a:bodyPr lIns="182880" tIns="146304" rIns="182880" bIns="146304">
            <a:noAutofit/>
          </a:bodyPr>
          <a:lstStyle>
            <a:lvl1pPr marL="0" indent="0">
              <a:spcBef>
                <a:spcPts val="0"/>
              </a:spcBef>
              <a:buNone/>
              <a:defRPr sz="352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323" y="508172"/>
            <a:ext cx="2569090" cy="897626"/>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49323" y="6087146"/>
            <a:ext cx="1522404" cy="326167"/>
          </a:xfrm>
          <a:prstGeom prst="rect">
            <a:avLst/>
          </a:prstGeom>
        </p:spPr>
      </p:pic>
      <p:sp>
        <p:nvSpPr>
          <p:cNvPr id="10" name="Text Placeholder 7"/>
          <p:cNvSpPr>
            <a:spLocks noGrp="1"/>
          </p:cNvSpPr>
          <p:nvPr>
            <p:ph type="body" sz="quarter" idx="13" hasCustomPrompt="1"/>
          </p:nvPr>
        </p:nvSpPr>
        <p:spPr>
          <a:xfrm>
            <a:off x="6364989" y="426210"/>
            <a:ext cx="5378549" cy="909728"/>
          </a:xfrm>
        </p:spPr>
        <p:txBody>
          <a:bodyPr tIns="0" rIns="0"/>
          <a:lstStyle>
            <a:lvl1pPr marL="0" indent="0" algn="r">
              <a:buNone/>
              <a:defRPr sz="5882"/>
            </a:lvl1pPr>
          </a:lstStyle>
          <a:p>
            <a:pPr lvl="0"/>
            <a:r>
              <a:rPr lang="en-US" dirty="0" smtClean="0"/>
              <a:t>Session code</a:t>
            </a:r>
            <a:endParaRPr lang="en-US" dirty="0"/>
          </a:p>
        </p:txBody>
      </p:sp>
      <p:grpSp>
        <p:nvGrpSpPr>
          <p:cNvPr id="97" name="Group 96"/>
          <p:cNvGrpSpPr/>
          <p:nvPr/>
        </p:nvGrpSpPr>
        <p:grpSpPr>
          <a:xfrm>
            <a:off x="6632992" y="4022032"/>
            <a:ext cx="2188149" cy="1503592"/>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grpSp>
        <p:nvGrpSpPr>
          <p:cNvPr id="98" name="Group 97"/>
          <p:cNvGrpSpPr/>
          <p:nvPr/>
        </p:nvGrpSpPr>
        <p:grpSpPr>
          <a:xfrm>
            <a:off x="18482537" y="1919183"/>
            <a:ext cx="1461360" cy="1486471"/>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24263405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hf hdr="0" ftr="0"/>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Europe ">
    <p:spTree>
      <p:nvGrpSpPr>
        <p:cNvPr id="1" name=""/>
        <p:cNvGrpSpPr/>
        <p:nvPr/>
      </p:nvGrpSpPr>
      <p:grpSpPr>
        <a:xfrm>
          <a:off x="0" y="0"/>
          <a:ext cx="0" cy="0"/>
          <a:chOff x="0" y="0"/>
          <a:chExt cx="0" cy="0"/>
        </a:xfrm>
      </p:grpSpPr>
      <p:sp>
        <p:nvSpPr>
          <p:cNvPr id="100" name="Rectangle 99"/>
          <p:cNvSpPr/>
          <p:nvPr/>
        </p:nvSpPr>
        <p:spPr bwMode="auto">
          <a:xfrm>
            <a:off x="269239" y="3866380"/>
            <a:ext cx="8964248"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6220645" y="3866380"/>
            <a:ext cx="3012842" cy="179310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bwMode="ltGray">
          <a:xfrm>
            <a:off x="269239" y="2084173"/>
            <a:ext cx="8964248"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302" y="3878574"/>
            <a:ext cx="5951344" cy="1792326"/>
          </a:xfrm>
          <a:noFill/>
        </p:spPr>
        <p:txBody>
          <a:bodyPr lIns="182880" tIns="146304" rIns="182880" bIns="146304">
            <a:noAutofit/>
          </a:bodyPr>
          <a:lstStyle>
            <a:lvl1pPr marL="0" indent="0">
              <a:spcBef>
                <a:spcPts val="0"/>
              </a:spcBef>
              <a:buNone/>
              <a:defRPr sz="352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323" y="508172"/>
            <a:ext cx="2569090" cy="897626"/>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49323" y="6087146"/>
            <a:ext cx="1522404" cy="326167"/>
          </a:xfrm>
          <a:prstGeom prst="rect">
            <a:avLst/>
          </a:prstGeom>
        </p:spPr>
      </p:pic>
      <p:sp>
        <p:nvSpPr>
          <p:cNvPr id="10" name="Text Placeholder 7"/>
          <p:cNvSpPr>
            <a:spLocks noGrp="1"/>
          </p:cNvSpPr>
          <p:nvPr>
            <p:ph type="body" sz="quarter" idx="13" hasCustomPrompt="1"/>
          </p:nvPr>
        </p:nvSpPr>
        <p:spPr>
          <a:xfrm>
            <a:off x="6364989" y="426210"/>
            <a:ext cx="5378549" cy="909728"/>
          </a:xfrm>
        </p:spPr>
        <p:txBody>
          <a:bodyPr tIns="0" rIns="0"/>
          <a:lstStyle>
            <a:lvl1pPr marL="0" indent="0" algn="r">
              <a:buNone/>
              <a:defRPr sz="5882"/>
            </a:lvl1pPr>
          </a:lstStyle>
          <a:p>
            <a:pPr lvl="0"/>
            <a:r>
              <a:rPr lang="en-US" dirty="0" smtClean="0"/>
              <a:t>Session code</a:t>
            </a:r>
            <a:endParaRPr lang="en-US" dirty="0"/>
          </a:p>
        </p:txBody>
      </p:sp>
      <p:grpSp>
        <p:nvGrpSpPr>
          <p:cNvPr id="98" name="Group 97"/>
          <p:cNvGrpSpPr/>
          <p:nvPr/>
        </p:nvGrpSpPr>
        <p:grpSpPr>
          <a:xfrm>
            <a:off x="6996386" y="4030593"/>
            <a:ext cx="1461360" cy="1486471"/>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19162131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hf hdr="0" ftr="0"/>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4" name="Rectangle 3"/>
          <p:cNvSpPr/>
          <p:nvPr/>
        </p:nvSpPr>
        <p:spPr bwMode="auto">
          <a:xfrm>
            <a:off x="269302" y="1187644"/>
            <a:ext cx="9860610" cy="2689633"/>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TextBox 7"/>
          <p:cNvSpPr txBox="1"/>
          <p:nvPr/>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8787676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4" name="Rectangle 3"/>
          <p:cNvSpPr/>
          <p:nvPr/>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28" tIns="107571" rIns="143428" bIns="107571"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302" y="1187644"/>
            <a:ext cx="9859116"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1"/>
            <a:ext cx="9860674" cy="1793881"/>
          </a:xfrm>
          <a:noFill/>
        </p:spPr>
        <p:txBody>
          <a:bodyPr lIns="182880" tIns="146304" rIns="182880" bIns="146304">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00443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hf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1"/>
            <a:ext cx="9860674" cy="1793881"/>
          </a:xfrm>
          <a:noFill/>
        </p:spPr>
        <p:txBody>
          <a:bodyPr lIns="182880" tIns="146304" rIns="182880" bIns="146304">
            <a:noAutofit/>
          </a:bodyPr>
          <a:lstStyle>
            <a:lvl1pPr marL="0" indent="0">
              <a:spcBef>
                <a:spcPts val="0"/>
              </a:spcBef>
              <a:buNone/>
              <a:defRPr sz="352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7869528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hf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sp>
        <p:nvSpPr>
          <p:cNvPr id="4" name="Rectangle 3"/>
          <p:cNvSpPr/>
          <p:nvPr/>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302" y="1187644"/>
            <a:ext cx="9859116"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2810661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hf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359801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hf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4322574"/>
      </p:ext>
    </p:extLst>
  </p:cSld>
  <p:clrMapOvr>
    <a:masterClrMapping/>
  </p:clrMapOvr>
  <p:transition>
    <p:fade/>
  </p:transition>
  <p:timing>
    <p:tnLst>
      <p:par>
        <p:cTn id="1" dur="indefinite" restart="never" nodeType="tmRoot"/>
      </p:par>
    </p:tnLst>
  </p:timing>
  <p:hf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97161533"/>
      </p:ext>
    </p:extLst>
  </p:cSld>
  <p:clrMapOvr>
    <a:masterClrMapping/>
  </p:clrMapOvr>
  <p:transition>
    <p:fade/>
  </p:transition>
  <p:timing>
    <p:tnLst>
      <p:par>
        <p:cTn id="1" dur="indefinite" restart="never" nodeType="tmRoot"/>
      </p:par>
    </p:tnLst>
  </p:timing>
  <p:hf hdr="0" ft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699283905"/>
      </p:ext>
    </p:extLst>
  </p:cSld>
  <p:clrMapOvr>
    <a:masterClrMapping/>
  </p:clrMapOvr>
  <p:transition>
    <p:fade/>
  </p:transition>
  <p:timing>
    <p:tnLst>
      <p:par>
        <p:cTn id="1" dur="indefinite" restart="never" nodeType="tmRoot"/>
      </p:par>
    </p:tnLst>
  </p:timing>
  <p:hf hdr="0" ft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5214241"/>
      </p:ext>
    </p:extLst>
  </p:cSld>
  <p:clrMapOvr>
    <a:masterClrMapping/>
  </p:clrMapOvr>
  <p:transition>
    <p:fade/>
  </p:transition>
  <p:timing>
    <p:tnLst>
      <p:par>
        <p:cTn id="1" dur="indefinite" restart="never" nodeType="tmRoot"/>
      </p:par>
    </p:tnLst>
  </p:timing>
  <p:hf hdr="0" ft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69239" y="1190734"/>
            <a:ext cx="11653523" cy="21879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47275123"/>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3305548"/>
      </p:ext>
    </p:extLst>
  </p:cSld>
  <p:clrMapOvr>
    <a:masterClrMapping/>
  </p:clrMapOvr>
  <p:transition>
    <p:fade/>
  </p:transition>
  <p:timing>
    <p:tnLst>
      <p:par>
        <p:cTn id="1" dur="indefinite" restart="never" nodeType="tmRoot"/>
      </p:par>
    </p:tnLst>
  </p:timing>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sp>
        <p:nvSpPr>
          <p:cNvPr id="4" name="Rectangle 3"/>
          <p:cNvSpPr/>
          <p:nvPr/>
        </p:nvSpPr>
        <p:spPr bwMode="auto">
          <a:xfrm>
            <a:off x="269302" y="1187644"/>
            <a:ext cx="9860610" cy="2689632"/>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6" name="TextBox 7"/>
          <p:cNvSpPr txBox="1"/>
          <p:nvPr/>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7996571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hf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7731377"/>
      </p:ext>
    </p:extLst>
  </p:cSld>
  <p:clrMapOvr>
    <a:masterClrMapping/>
  </p:clrMapOvr>
  <p:transition>
    <p:fade/>
  </p:transition>
  <p:hf hdr="0" ftr="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4857586"/>
      </p:ext>
    </p:extLst>
  </p:cSld>
  <p:clrMapOvr>
    <a:masterClrMapping/>
  </p:clrMapOvr>
  <p:transition>
    <p:fade/>
  </p:transition>
  <p:hf hdr="0" ft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0795417"/>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95341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062449"/>
      </p:ext>
    </p:extLst>
  </p:cSld>
  <p:clrMapOvr>
    <a:masterClrMapping/>
  </p:clrMapOvr>
  <p:transition>
    <p:fade/>
  </p:transition>
  <p:timing>
    <p:tnLst>
      <p:par>
        <p:cTn id="1" dur="indefinite" restart="never" nodeType="tmRoot"/>
      </p:par>
    </p:tnLst>
  </p:timing>
  <p:hf hdr="0" ftr="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430432"/>
      </p:ext>
    </p:extLst>
  </p:cSld>
  <p:clrMapOvr>
    <a:masterClrMapping/>
  </p:clrMapOvr>
  <p:transition>
    <p:fade/>
  </p:transition>
  <p:timing>
    <p:tnLst>
      <p:par>
        <p:cTn id="1" dur="indefinite" restart="never" nodeType="tmRoot"/>
      </p:par>
    </p:tnLst>
  </p:timing>
  <p:hf hdr="0" ftr="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960148"/>
      </p:ext>
    </p:extLst>
  </p:cSld>
  <p:clrMapOvr>
    <a:masterClrMapping/>
  </p:clrMapOvr>
  <p:transition>
    <p:fade/>
  </p:transition>
  <p:timing>
    <p:tnLst>
      <p:par>
        <p:cTn id="1" dur="indefinite" restart="never" nodeType="tmRoot"/>
      </p:par>
    </p:tnLst>
  </p:timing>
  <p:hf hdr="0" ftr="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2415"/>
            <a:ext cx="11653522" cy="2089751"/>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2438098"/>
      </p:ext>
    </p:extLst>
  </p:cSld>
  <p:clrMapOvr>
    <a:masterClrMapping/>
  </p:clrMapOvr>
  <p:transition>
    <p:fade/>
  </p:transition>
  <p:timing>
    <p:tnLst>
      <p:par>
        <p:cTn id="1" dur="indefinite" restart="never" nodeType="tmRoot"/>
      </p:par>
    </p:tnLst>
  </p:timing>
  <p:hf hdr="0" ftr="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77257374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hf hdr="0" ftr="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8" y="1447800"/>
            <a:ext cx="11151917" cy="218480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55717382"/>
      </p:ext>
    </p:extLst>
  </p:cSld>
  <p:clrMapOvr>
    <a:masterClrMapping/>
  </p:clrMapOvr>
  <p:transition>
    <p:fade/>
  </p:transition>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TextBox 7"/>
          <p:cNvSpPr txBox="1"/>
          <p:nvPr/>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876249345"/>
      </p:ext>
    </p:extLst>
  </p:cSld>
  <p:clrMapOvr>
    <a:masterClrMapping/>
  </p:clrMapOvr>
  <p:transition>
    <p:fade/>
  </p:transition>
  <p:timing>
    <p:tnLst>
      <p:par>
        <p:cTn id="1" dur="indefinite" restart="never" nodeType="tmRoot"/>
      </p:par>
    </p:tnLst>
  </p:timing>
  <p:hf hdr="0" ftr="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2"/>
            <a:ext cx="11655840" cy="899665"/>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2121606"/>
          </a:xfrm>
          <a:prstGeom prst="rect">
            <a:avLst/>
          </a:prstGeo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114" indent="0">
              <a:buNone/>
              <a:defRPr/>
            </a:lvl3pPr>
            <a:lvl4pPr marL="448227" indent="0">
              <a:buNone/>
              <a:defRPr/>
            </a:lvl4pPr>
            <a:lvl5pPr marL="672342"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7"/>
          <p:cNvSpPr txBox="1"/>
          <p:nvPr userDrawn="1"/>
        </p:nvSpPr>
        <p:spPr bwMode="white">
          <a:xfrm>
            <a:off x="4244629" y="6566925"/>
            <a:ext cx="3702744"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92222343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129912" y="473146"/>
            <a:ext cx="1613875" cy="345036"/>
          </a:xfrm>
          <a:prstGeom prst="rect">
            <a:avLst/>
          </a:prstGeom>
        </p:spPr>
      </p:pic>
    </p:spTree>
    <p:extLst>
      <p:ext uri="{BB962C8B-B14F-4D97-AF65-F5344CB8AC3E}">
        <p14:creationId xmlns:p14="http://schemas.microsoft.com/office/powerpoint/2010/main" val="202235641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69239" y="3866380"/>
            <a:ext cx="8964248"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220645" y="3866380"/>
            <a:ext cx="3012842" cy="179310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69239" y="2084173"/>
            <a:ext cx="8964248"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302" y="3878574"/>
            <a:ext cx="5951344" cy="1792326"/>
          </a:xfrm>
          <a:noFill/>
        </p:spPr>
        <p:txBody>
          <a:bodyPr lIns="182880" tIns="146304" rIns="182880" bIns="146304">
            <a:noAutofit/>
          </a:bodyPr>
          <a:lstStyle>
            <a:lvl1pPr marL="0" indent="0">
              <a:spcBef>
                <a:spcPts val="0"/>
              </a:spcBef>
              <a:buNone/>
              <a:defRPr sz="352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323" y="508172"/>
            <a:ext cx="2569090" cy="89762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49323" y="6087146"/>
            <a:ext cx="1522404" cy="326167"/>
          </a:xfrm>
          <a:prstGeom prst="rect">
            <a:avLst/>
          </a:prstGeom>
        </p:spPr>
      </p:pic>
      <p:sp>
        <p:nvSpPr>
          <p:cNvPr id="10" name="Text Placeholder 7"/>
          <p:cNvSpPr>
            <a:spLocks noGrp="1"/>
          </p:cNvSpPr>
          <p:nvPr>
            <p:ph type="body" sz="quarter" idx="13" hasCustomPrompt="1"/>
          </p:nvPr>
        </p:nvSpPr>
        <p:spPr>
          <a:xfrm>
            <a:off x="6364989" y="426210"/>
            <a:ext cx="5378549" cy="909728"/>
          </a:xfrm>
        </p:spPr>
        <p:txBody>
          <a:bodyPr tIns="0" rIns="0"/>
          <a:lstStyle>
            <a:lvl1pPr marL="0" indent="0" algn="r">
              <a:buNone/>
              <a:defRPr sz="5882"/>
            </a:lvl1pPr>
          </a:lstStyle>
          <a:p>
            <a:pPr lvl="0"/>
            <a:r>
              <a:rPr lang="en-US" dirty="0" smtClean="0"/>
              <a:t>Session code</a:t>
            </a:r>
            <a:endParaRPr lang="en-US" dirty="0"/>
          </a:p>
        </p:txBody>
      </p:sp>
      <p:grpSp>
        <p:nvGrpSpPr>
          <p:cNvPr id="97" name="Group 96"/>
          <p:cNvGrpSpPr/>
          <p:nvPr userDrawn="1"/>
        </p:nvGrpSpPr>
        <p:grpSpPr>
          <a:xfrm>
            <a:off x="6632992" y="4022032"/>
            <a:ext cx="2188149" cy="1503592"/>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grpSp>
      <p:grpSp>
        <p:nvGrpSpPr>
          <p:cNvPr id="98" name="Group 97"/>
          <p:cNvGrpSpPr/>
          <p:nvPr userDrawn="1"/>
        </p:nvGrpSpPr>
        <p:grpSpPr>
          <a:xfrm>
            <a:off x="18482537" y="1919183"/>
            <a:ext cx="1461360" cy="1486471"/>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grpSp>
    </p:spTree>
    <p:extLst>
      <p:ext uri="{BB962C8B-B14F-4D97-AF65-F5344CB8AC3E}">
        <p14:creationId xmlns:p14="http://schemas.microsoft.com/office/powerpoint/2010/main" val="37984786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69239" y="3866380"/>
            <a:ext cx="8964248"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220645" y="3866380"/>
            <a:ext cx="3012842" cy="179310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69239" y="2084173"/>
            <a:ext cx="8964248"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302" y="3878574"/>
            <a:ext cx="5951344" cy="1792326"/>
          </a:xfrm>
          <a:noFill/>
        </p:spPr>
        <p:txBody>
          <a:bodyPr lIns="182880" tIns="146304" rIns="182880" bIns="146304">
            <a:noAutofit/>
          </a:bodyPr>
          <a:lstStyle>
            <a:lvl1pPr marL="0" indent="0">
              <a:spcBef>
                <a:spcPts val="0"/>
              </a:spcBef>
              <a:buNone/>
              <a:defRPr sz="352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323" y="508172"/>
            <a:ext cx="2569090" cy="89762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49323" y="6087146"/>
            <a:ext cx="1522404" cy="326167"/>
          </a:xfrm>
          <a:prstGeom prst="rect">
            <a:avLst/>
          </a:prstGeom>
        </p:spPr>
      </p:pic>
      <p:sp>
        <p:nvSpPr>
          <p:cNvPr id="10" name="Text Placeholder 7"/>
          <p:cNvSpPr>
            <a:spLocks noGrp="1"/>
          </p:cNvSpPr>
          <p:nvPr>
            <p:ph type="body" sz="quarter" idx="13" hasCustomPrompt="1"/>
          </p:nvPr>
        </p:nvSpPr>
        <p:spPr>
          <a:xfrm>
            <a:off x="6364989" y="426210"/>
            <a:ext cx="5378549" cy="909728"/>
          </a:xfrm>
        </p:spPr>
        <p:txBody>
          <a:bodyPr tIns="0" rIns="0"/>
          <a:lstStyle>
            <a:lvl1pPr marL="0" indent="0" algn="r">
              <a:buNone/>
              <a:defRPr sz="5882"/>
            </a:lvl1pPr>
          </a:lstStyle>
          <a:p>
            <a:pPr lvl="0"/>
            <a:r>
              <a:rPr lang="en-US" dirty="0" smtClean="0"/>
              <a:t>Session code</a:t>
            </a:r>
            <a:endParaRPr lang="en-US" dirty="0"/>
          </a:p>
        </p:txBody>
      </p:sp>
      <p:grpSp>
        <p:nvGrpSpPr>
          <p:cNvPr id="98" name="Group 97"/>
          <p:cNvGrpSpPr/>
          <p:nvPr userDrawn="1"/>
        </p:nvGrpSpPr>
        <p:grpSpPr>
          <a:xfrm>
            <a:off x="6996386" y="4030593"/>
            <a:ext cx="1461360" cy="1486471"/>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grpSp>
    </p:spTree>
    <p:extLst>
      <p:ext uri="{BB962C8B-B14F-4D97-AF65-F5344CB8AC3E}">
        <p14:creationId xmlns:p14="http://schemas.microsoft.com/office/powerpoint/2010/main" val="15531583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28" tIns="107571" rIns="143428" bIns="107571"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302" y="1187644"/>
            <a:ext cx="9859116"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1"/>
            <a:ext cx="9860674" cy="1793881"/>
          </a:xfrm>
          <a:noFill/>
        </p:spPr>
        <p:txBody>
          <a:bodyPr lIns="182880" tIns="146304" rIns="182880" bIns="146304">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090348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1"/>
            <a:ext cx="9860674" cy="1793881"/>
          </a:xfrm>
          <a:noFill/>
        </p:spPr>
        <p:txBody>
          <a:bodyPr lIns="182880" tIns="146304" rIns="182880" bIns="146304">
            <a:noAutofit/>
          </a:bodyPr>
          <a:lstStyle>
            <a:lvl1pPr marL="0" indent="0">
              <a:spcBef>
                <a:spcPts val="0"/>
              </a:spcBef>
              <a:buNone/>
              <a:defRPr sz="352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6883647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302" y="1187644"/>
            <a:ext cx="9859116"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2609846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757599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52956323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3181494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TextBox 7"/>
          <p:cNvSpPr txBox="1"/>
          <p:nvPr/>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922848304"/>
      </p:ext>
    </p:extLst>
  </p:cSld>
  <p:clrMapOvr>
    <a:masterClrMapping/>
  </p:clrMapOvr>
  <p:transition>
    <p:fade/>
  </p:transition>
  <p:timing>
    <p:tnLst>
      <p:par>
        <p:cTn id="1" dur="indefinite" restart="never" nodeType="tmRoot"/>
      </p:par>
    </p:tnLst>
  </p:timing>
  <p:hf hdr="0" ftr="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229078528"/>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4376654"/>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69239" y="1190734"/>
            <a:ext cx="11653523" cy="21879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8050695"/>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1168605"/>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357458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44886770"/>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91061620"/>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5916802"/>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093878"/>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13127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TextBox 7"/>
          <p:cNvSpPr txBox="1"/>
          <p:nvPr/>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809324495"/>
      </p:ext>
    </p:extLst>
  </p:cSld>
  <p:clrMapOvr>
    <a:masterClrMapping/>
  </p:clrMapOvr>
  <p:transition>
    <p:fade/>
  </p:transition>
  <p:timing>
    <p:tnLst>
      <p:par>
        <p:cTn id="1" dur="indefinite" restart="never" nodeType="tmRoot"/>
      </p:par>
    </p:tnLst>
  </p:timing>
  <p:hf hdr="0" ftr="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542797"/>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2415"/>
            <a:ext cx="11653522" cy="2089751"/>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51955723"/>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71159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8" y="1447800"/>
            <a:ext cx="11151917" cy="218480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263319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7"/>
          <p:cNvSpPr txBox="1"/>
          <p:nvPr/>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829447555"/>
      </p:ext>
    </p:extLst>
  </p:cSld>
  <p:clrMapOvr>
    <a:masterClrMapping/>
  </p:clrMapOvr>
  <p:transition>
    <p:fade/>
  </p:transition>
  <p:timing>
    <p:tnLst>
      <p:par>
        <p:cTn id="1" dur="indefinite" restart="never" nodeType="tmRoot"/>
      </p:par>
    </p:tnLst>
  </p:timing>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7"/>
          <p:cNvSpPr txBox="1"/>
          <p:nvPr/>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471214780"/>
      </p:ext>
    </p:extLst>
  </p:cSld>
  <p:clrMapOvr>
    <a:masterClrMapping/>
  </p:clrMapOvr>
  <p:transition>
    <p:fade/>
  </p:transition>
  <p:timing>
    <p:tnLst>
      <p:par>
        <p:cTn id="1" dur="indefinite" restart="never" nodeType="tmRoot"/>
      </p:par>
    </p:tnLst>
  </p:timing>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theme" Target="../theme/theme2.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theme" Target="../theme/theme3.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3518411"/>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Lst>
  <p:transition>
    <p:fade/>
  </p:transition>
  <p:timing>
    <p:tnLst>
      <p:par>
        <p:cTn id="1" dur="indefinite" restart="never" nodeType="tmRoot"/>
      </p:par>
    </p:tnLst>
  </p:timing>
  <p:hf hdr="0" ftr="0"/>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2"/>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4630959"/>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38" r:id="rId24"/>
  </p:sldLayoutIdLst>
  <p:transition>
    <p:fade/>
  </p:transition>
  <p:timing>
    <p:tnLst>
      <p:par>
        <p:cTn id="1" dur="indefinite" restart="never" nodeType="tmRoot"/>
      </p:par>
    </p:tnLst>
  </p:timing>
  <p:hf hdr="0" ftr="0"/>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2"/>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282865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4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hyperlink" Target="mailto:igorstan@microsoft.com" TargetMode="External"/><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61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bwMode="auto">
          <a:xfrm>
            <a:off x="8882742" y="2101176"/>
            <a:ext cx="2911151" cy="548640"/>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1600" dirty="0" smtClean="0">
                <a:gradFill>
                  <a:gsLst>
                    <a:gs pos="0">
                      <a:srgbClr val="FFFFFF"/>
                    </a:gs>
                    <a:gs pos="100000">
                      <a:srgbClr val="FFFFFF"/>
                    </a:gs>
                  </a:gsLst>
                  <a:lin ang="5400000" scaled="0"/>
                </a:gradFill>
              </a:rPr>
              <a:t>Built for Big Data</a:t>
            </a:r>
            <a:endParaRPr lang="en-US" sz="1600" dirty="0">
              <a:gradFill>
                <a:gsLst>
                  <a:gs pos="0">
                    <a:srgbClr val="FFFFFF"/>
                  </a:gs>
                  <a:gs pos="100000">
                    <a:srgbClr val="FFFFFF"/>
                  </a:gs>
                </a:gsLst>
                <a:lin ang="5400000" scaled="0"/>
              </a:gradFill>
            </a:endParaRPr>
          </a:p>
        </p:txBody>
      </p:sp>
      <p:sp>
        <p:nvSpPr>
          <p:cNvPr id="5" name="Rectangle 4"/>
          <p:cNvSpPr/>
          <p:nvPr/>
        </p:nvSpPr>
        <p:spPr bwMode="auto">
          <a:xfrm>
            <a:off x="5634349" y="2101176"/>
            <a:ext cx="3052449" cy="548640"/>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34290" rIns="0" bIns="34290" numCol="1" rtlCol="0" anchor="t" anchorCtr="0" compatLnSpc="1">
            <a:prstTxWarp prst="textNoShape">
              <a:avLst/>
            </a:prstTxWarp>
          </a:bodyPr>
          <a:lstStyle/>
          <a:p>
            <a:pPr algn="ctr" defTabSz="685647" fontAlgn="base">
              <a:spcBef>
                <a:spcPct val="0"/>
              </a:spcBef>
              <a:spcAft>
                <a:spcPct val="0"/>
              </a:spcAft>
            </a:pPr>
            <a:r>
              <a:rPr lang="en-US" sz="1600" dirty="0" smtClean="0">
                <a:gradFill>
                  <a:gsLst>
                    <a:gs pos="0">
                      <a:srgbClr val="FFFFFF"/>
                    </a:gs>
                    <a:gs pos="100000">
                      <a:srgbClr val="FFFFFF"/>
                    </a:gs>
                  </a:gsLst>
                  <a:lin ang="5400000" scaled="0"/>
                </a:gradFill>
              </a:rPr>
              <a:t>Engineered for </a:t>
            </a:r>
            <a:br>
              <a:rPr lang="en-US" sz="1600" dirty="0" smtClean="0">
                <a:gradFill>
                  <a:gsLst>
                    <a:gs pos="0">
                      <a:srgbClr val="FFFFFF"/>
                    </a:gs>
                    <a:gs pos="100000">
                      <a:srgbClr val="FFFFFF"/>
                    </a:gs>
                  </a:gsLst>
                  <a:lin ang="5400000" scaled="0"/>
                </a:gradFill>
              </a:rPr>
            </a:br>
            <a:r>
              <a:rPr lang="en-US" sz="1600" dirty="0" smtClean="0">
                <a:gradFill>
                  <a:gsLst>
                    <a:gs pos="0">
                      <a:srgbClr val="FFFFFF"/>
                    </a:gs>
                    <a:gs pos="100000">
                      <a:srgbClr val="FFFFFF"/>
                    </a:gs>
                  </a:gsLst>
                  <a:lin ang="5400000" scaled="0"/>
                </a:gradFill>
              </a:rPr>
              <a:t>Optimal Value</a:t>
            </a:r>
            <a:endParaRPr lang="en-US" sz="1600" dirty="0">
              <a:gradFill>
                <a:gsLst>
                  <a:gs pos="0">
                    <a:srgbClr val="FFFFFF"/>
                  </a:gs>
                  <a:gs pos="100000">
                    <a:srgbClr val="FFFFFF"/>
                  </a:gs>
                </a:gsLst>
                <a:lin ang="5400000" scaled="0"/>
              </a:gradFill>
            </a:endParaRPr>
          </a:p>
        </p:txBody>
      </p:sp>
      <p:sp>
        <p:nvSpPr>
          <p:cNvPr id="6" name="Rectangle 5"/>
          <p:cNvSpPr/>
          <p:nvPr/>
        </p:nvSpPr>
        <p:spPr bwMode="auto">
          <a:xfrm>
            <a:off x="2481941" y="2101176"/>
            <a:ext cx="2965156" cy="561534"/>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t" anchorCtr="0" compatLnSpc="1">
            <a:prstTxWarp prst="textNoShape">
              <a:avLst/>
            </a:prstTxWarp>
          </a:bodyPr>
          <a:lstStyle/>
          <a:p>
            <a:pPr algn="ctr" defTabSz="685647" fontAlgn="base">
              <a:spcBef>
                <a:spcPct val="0"/>
              </a:spcBef>
              <a:spcAft>
                <a:spcPct val="0"/>
              </a:spcAft>
            </a:pPr>
            <a:r>
              <a:rPr lang="en-US" sz="1600" dirty="0" smtClean="0">
                <a:gradFill>
                  <a:gsLst>
                    <a:gs pos="0">
                      <a:srgbClr val="FFFFFF"/>
                    </a:gs>
                    <a:gs pos="100000">
                      <a:srgbClr val="FFFFFF"/>
                    </a:gs>
                  </a:gsLst>
                  <a:lin ang="5400000" scaled="0"/>
                </a:gradFill>
              </a:rPr>
              <a:t>Next-Generation </a:t>
            </a:r>
            <a:br>
              <a:rPr lang="en-US" sz="1600" dirty="0" smtClean="0">
                <a:gradFill>
                  <a:gsLst>
                    <a:gs pos="0">
                      <a:srgbClr val="FFFFFF"/>
                    </a:gs>
                    <a:gs pos="100000">
                      <a:srgbClr val="FFFFFF"/>
                    </a:gs>
                  </a:gsLst>
                  <a:lin ang="5400000" scaled="0"/>
                </a:gradFill>
              </a:rPr>
            </a:br>
            <a:r>
              <a:rPr lang="en-US" sz="1600" dirty="0" smtClean="0">
                <a:gradFill>
                  <a:gsLst>
                    <a:gs pos="0">
                      <a:srgbClr val="FFFFFF"/>
                    </a:gs>
                    <a:gs pos="100000">
                      <a:srgbClr val="FFFFFF"/>
                    </a:gs>
                  </a:gsLst>
                  <a:lin ang="5400000" scaled="0"/>
                </a:gradFill>
              </a:rPr>
              <a:t>Performance at Scale</a:t>
            </a:r>
            <a:endParaRPr lang="en-US" sz="1600" dirty="0">
              <a:gradFill>
                <a:gsLst>
                  <a:gs pos="0">
                    <a:srgbClr val="FFFFFF"/>
                  </a:gs>
                  <a:gs pos="100000">
                    <a:srgbClr val="FFFFFF"/>
                  </a:gs>
                </a:gsLst>
                <a:lin ang="5400000" scaled="0"/>
              </a:gradFill>
            </a:endParaRPr>
          </a:p>
        </p:txBody>
      </p:sp>
      <p:sp>
        <p:nvSpPr>
          <p:cNvPr id="7" name="Rectangle 6"/>
          <p:cNvSpPr/>
          <p:nvPr/>
        </p:nvSpPr>
        <p:spPr bwMode="auto">
          <a:xfrm>
            <a:off x="8882743" y="2750293"/>
            <a:ext cx="2911150" cy="3187868"/>
          </a:xfrm>
          <a:prstGeom prst="rect">
            <a:avLst/>
          </a:prstGeom>
          <a:solidFill>
            <a:schemeClr val="accent2">
              <a:lumMod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lang="en-US" sz="1471" dirty="0">
              <a:gradFill>
                <a:gsLst>
                  <a:gs pos="0">
                    <a:srgbClr val="FFFFFF"/>
                  </a:gs>
                  <a:gs pos="100000">
                    <a:srgbClr val="FFFFFF"/>
                  </a:gs>
                </a:gsLst>
                <a:lin ang="5400000" scaled="0"/>
              </a:gradFill>
            </a:endParaRPr>
          </a:p>
        </p:txBody>
      </p:sp>
      <p:sp>
        <p:nvSpPr>
          <p:cNvPr id="8" name="Rectangle 7"/>
          <p:cNvSpPr/>
          <p:nvPr/>
        </p:nvSpPr>
        <p:spPr bwMode="auto">
          <a:xfrm>
            <a:off x="5634349" y="2750292"/>
            <a:ext cx="3052449" cy="3187869"/>
          </a:xfrm>
          <a:prstGeom prst="rect">
            <a:avLst/>
          </a:prstGeom>
          <a:solidFill>
            <a:schemeClr val="accent2">
              <a:lumMod val="5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lang="en-US" sz="1471" dirty="0">
              <a:gradFill>
                <a:gsLst>
                  <a:gs pos="0">
                    <a:srgbClr val="FFFFFF"/>
                  </a:gs>
                  <a:gs pos="100000">
                    <a:srgbClr val="FFFFFF"/>
                  </a:gs>
                </a:gsLst>
                <a:lin ang="5400000" scaled="0"/>
              </a:gradFill>
            </a:endParaRPr>
          </a:p>
        </p:txBody>
      </p:sp>
      <p:sp>
        <p:nvSpPr>
          <p:cNvPr id="9" name="Rectangle 8"/>
          <p:cNvSpPr/>
          <p:nvPr/>
        </p:nvSpPr>
        <p:spPr bwMode="auto">
          <a:xfrm>
            <a:off x="2481941" y="2772517"/>
            <a:ext cx="2965156" cy="3165645"/>
          </a:xfrm>
          <a:prstGeom prst="rect">
            <a:avLst/>
          </a:prstGeom>
          <a:solidFill>
            <a:schemeClr val="accent2">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lang="en-US" sz="1471" dirty="0">
              <a:gradFill>
                <a:gsLst>
                  <a:gs pos="0">
                    <a:srgbClr val="FFFFFF"/>
                  </a:gs>
                  <a:gs pos="100000">
                    <a:srgbClr val="FFFFFF"/>
                  </a:gs>
                </a:gsLst>
                <a:lin ang="5400000" scaled="0"/>
              </a:gradFill>
            </a:endParaRPr>
          </a:p>
        </p:txBody>
      </p:sp>
      <p:sp>
        <p:nvSpPr>
          <p:cNvPr id="10" name="TextBox 9"/>
          <p:cNvSpPr txBox="1"/>
          <p:nvPr/>
        </p:nvSpPr>
        <p:spPr>
          <a:xfrm>
            <a:off x="2677886" y="2772517"/>
            <a:ext cx="2769212" cy="3277820"/>
          </a:xfrm>
          <a:prstGeom prst="rect">
            <a:avLst/>
          </a:prstGeom>
          <a:noFill/>
        </p:spPr>
        <p:txBody>
          <a:bodyPr wrap="square" rtlCol="0">
            <a:spAutoFit/>
          </a:bodyPr>
          <a:lstStyle/>
          <a:p>
            <a:r>
              <a:rPr lang="en-US" sz="1400" b="1" dirty="0" smtClean="0"/>
              <a:t>xVelocity in SQL Server 2012 PDW</a:t>
            </a:r>
          </a:p>
          <a:p>
            <a:pPr marL="114300" indent="-114300">
              <a:buFont typeface="Arial" panose="020B0604020202020204" pitchFamily="34" charset="0"/>
              <a:buChar char="•"/>
            </a:pPr>
            <a:r>
              <a:rPr lang="en-US" sz="1300" dirty="0" smtClean="0"/>
              <a:t>5-10x performance improvement in customer workloads</a:t>
            </a:r>
          </a:p>
          <a:p>
            <a:pPr marL="114300" indent="-114300">
              <a:buFont typeface="Arial" panose="020B0604020202020204" pitchFamily="34" charset="0"/>
              <a:buChar char="•"/>
            </a:pPr>
            <a:r>
              <a:rPr lang="en-US" sz="1300" dirty="0" smtClean="0"/>
              <a:t>2-3x compression improvement</a:t>
            </a:r>
          </a:p>
          <a:p>
            <a:endParaRPr lang="en-US" sz="1400" dirty="0" smtClean="0"/>
          </a:p>
          <a:p>
            <a:r>
              <a:rPr lang="en-US" sz="1400" b="1" dirty="0" smtClean="0"/>
              <a:t>New HW/SW Architecture</a:t>
            </a:r>
          </a:p>
          <a:p>
            <a:pPr marL="114300" indent="-114300">
              <a:buFont typeface="Arial" panose="020B0604020202020204" pitchFamily="34" charset="0"/>
              <a:buChar char="•"/>
            </a:pPr>
            <a:r>
              <a:rPr lang="en-US" sz="1300" dirty="0" smtClean="0"/>
              <a:t>Scalability: ¼ rack to 5 PB</a:t>
            </a:r>
          </a:p>
          <a:p>
            <a:pPr marL="114300" indent="-114300">
              <a:buFont typeface="Arial" panose="020B0604020202020204" pitchFamily="34" charset="0"/>
              <a:buChar char="•"/>
            </a:pPr>
            <a:r>
              <a:rPr lang="en-US" sz="1300" dirty="0" smtClean="0"/>
              <a:t>Double the memory, 70% better disk IO</a:t>
            </a:r>
          </a:p>
          <a:p>
            <a:endParaRPr lang="en-US" sz="1400" dirty="0" smtClean="0"/>
          </a:p>
          <a:p>
            <a:endParaRPr lang="en-US" sz="1400" dirty="0"/>
          </a:p>
          <a:p>
            <a:r>
              <a:rPr lang="en-US" sz="1400" b="1" dirty="0" smtClean="0"/>
              <a:t>Continued investment into DMS and PDW Engine </a:t>
            </a:r>
            <a:endParaRPr lang="en-US" sz="1400" b="1" dirty="0"/>
          </a:p>
          <a:p>
            <a:pPr marL="114300" indent="-114300">
              <a:buFont typeface="Arial" panose="020B0604020202020204" pitchFamily="34" charset="0"/>
              <a:buChar char="•"/>
            </a:pPr>
            <a:endParaRPr lang="en-US" sz="1400" dirty="0" smtClean="0"/>
          </a:p>
        </p:txBody>
      </p:sp>
      <p:sp>
        <p:nvSpPr>
          <p:cNvPr id="11" name="TextBox 10"/>
          <p:cNvSpPr txBox="1"/>
          <p:nvPr/>
        </p:nvSpPr>
        <p:spPr>
          <a:xfrm>
            <a:off x="5634350" y="2772517"/>
            <a:ext cx="3052449" cy="2970044"/>
          </a:xfrm>
          <a:prstGeom prst="rect">
            <a:avLst/>
          </a:prstGeom>
          <a:noFill/>
        </p:spPr>
        <p:txBody>
          <a:bodyPr wrap="square" rtlCol="0">
            <a:spAutoFit/>
          </a:bodyPr>
          <a:lstStyle/>
          <a:p>
            <a:r>
              <a:rPr lang="en-US" sz="1400" b="1" dirty="0" smtClean="0"/>
              <a:t>Lower acquisition costs</a:t>
            </a:r>
          </a:p>
          <a:p>
            <a:pPr marL="111125" indent="-111125">
              <a:buFont typeface="Arial" panose="020B0604020202020204" pitchFamily="34" charset="0"/>
              <a:buChar char="•"/>
            </a:pPr>
            <a:r>
              <a:rPr lang="en-US" sz="1300" dirty="0" smtClean="0"/>
              <a:t>½ the cost in terms of hardware</a:t>
            </a:r>
          </a:p>
          <a:p>
            <a:pPr marL="111125" indent="-111125">
              <a:buFont typeface="Arial" panose="020B0604020202020204" pitchFamily="34" charset="0"/>
              <a:buChar char="•"/>
            </a:pPr>
            <a:r>
              <a:rPr lang="en-US" sz="1300" dirty="0" smtClean="0"/>
              <a:t>Moving from SAN to JBODs</a:t>
            </a:r>
          </a:p>
          <a:p>
            <a:pPr marL="111125" indent="-111125">
              <a:buFont typeface="Arial" panose="020B0604020202020204" pitchFamily="34" charset="0"/>
              <a:buChar char="•"/>
            </a:pPr>
            <a:r>
              <a:rPr lang="en-US" sz="1300" dirty="0" smtClean="0"/>
              <a:t>Virtualization to reduce overhead costs</a:t>
            </a:r>
          </a:p>
          <a:p>
            <a:pPr marL="285750" indent="-285750">
              <a:buFont typeface="Arial" panose="020B0604020202020204" pitchFamily="34" charset="0"/>
              <a:buChar char="•"/>
            </a:pPr>
            <a:endParaRPr lang="en-US" sz="1400" dirty="0"/>
          </a:p>
          <a:p>
            <a:r>
              <a:rPr lang="en-US" sz="1400" b="1" dirty="0" smtClean="0"/>
              <a:t>Matching size and requirements</a:t>
            </a:r>
          </a:p>
          <a:p>
            <a:pPr marL="111125" indent="-111125">
              <a:buFont typeface="Arial" panose="020B0604020202020204" pitchFamily="34" charset="0"/>
              <a:buChar char="•"/>
            </a:pPr>
            <a:r>
              <a:rPr lang="en-US" sz="1300" dirty="0" smtClean="0"/>
              <a:t>Smaller entry point and smaller increments</a:t>
            </a:r>
          </a:p>
          <a:p>
            <a:endParaRPr lang="en-US" sz="1400" b="1" dirty="0" smtClean="0"/>
          </a:p>
          <a:p>
            <a:r>
              <a:rPr lang="en-US" sz="1400" b="1" dirty="0" smtClean="0"/>
              <a:t>Lower operational costs</a:t>
            </a:r>
          </a:p>
          <a:p>
            <a:pPr marL="111125" indent="-111125">
              <a:buFont typeface="Arial" panose="020B0604020202020204" pitchFamily="34" charset="0"/>
              <a:buChar char="•"/>
            </a:pPr>
            <a:r>
              <a:rPr lang="en-US" sz="1300" dirty="0" smtClean="0"/>
              <a:t>Solution simplicity</a:t>
            </a:r>
          </a:p>
          <a:p>
            <a:pPr marL="111125" indent="-111125">
              <a:buFont typeface="Arial" panose="020B0604020202020204" pitchFamily="34" charset="0"/>
              <a:buChar char="•"/>
            </a:pPr>
            <a:r>
              <a:rPr lang="en-US" sz="1300" dirty="0" smtClean="0"/>
              <a:t>Alignment with SQL Server ecosystem and tools</a:t>
            </a:r>
          </a:p>
        </p:txBody>
      </p:sp>
      <p:sp>
        <p:nvSpPr>
          <p:cNvPr id="12" name="TextBox 11"/>
          <p:cNvSpPr txBox="1"/>
          <p:nvPr/>
        </p:nvSpPr>
        <p:spPr>
          <a:xfrm>
            <a:off x="8882742" y="2772517"/>
            <a:ext cx="2911151" cy="2846933"/>
          </a:xfrm>
          <a:prstGeom prst="rect">
            <a:avLst/>
          </a:prstGeom>
          <a:noFill/>
        </p:spPr>
        <p:txBody>
          <a:bodyPr wrap="square" rtlCol="0">
            <a:spAutoFit/>
          </a:bodyPr>
          <a:lstStyle/>
          <a:p>
            <a:r>
              <a:rPr lang="en-US" sz="1400" b="1" dirty="0" smtClean="0"/>
              <a:t>High performance access to data from </a:t>
            </a:r>
            <a:r>
              <a:rPr lang="en-US" sz="1400" b="1" dirty="0" err="1" smtClean="0"/>
              <a:t>hadoop</a:t>
            </a:r>
            <a:endParaRPr lang="en-US" sz="1400" b="1" dirty="0" smtClean="0"/>
          </a:p>
          <a:p>
            <a:pPr marL="114300" indent="-114300">
              <a:buFont typeface="Arial" panose="020B0604020202020204" pitchFamily="34" charset="0"/>
              <a:buChar char="•"/>
            </a:pPr>
            <a:r>
              <a:rPr lang="en-US" sz="1300" dirty="0" smtClean="0"/>
              <a:t>Integrated native query, fully parallelized w/o user intervention</a:t>
            </a:r>
          </a:p>
          <a:p>
            <a:pPr marL="114300" indent="-114300">
              <a:buFont typeface="Arial" panose="020B0604020202020204" pitchFamily="34" charset="0"/>
              <a:buChar char="•"/>
            </a:pPr>
            <a:r>
              <a:rPr lang="en-US" sz="1300" dirty="0" smtClean="0"/>
              <a:t>Without loading into PDW first</a:t>
            </a:r>
          </a:p>
          <a:p>
            <a:pPr marL="285750" indent="-285750">
              <a:buFont typeface="Arial" panose="020B0604020202020204" pitchFamily="34" charset="0"/>
              <a:buChar char="•"/>
            </a:pPr>
            <a:endParaRPr lang="en-US" sz="1400" dirty="0"/>
          </a:p>
          <a:p>
            <a:r>
              <a:rPr lang="en-US" sz="1400" b="1" dirty="0"/>
              <a:t>Q</a:t>
            </a:r>
            <a:r>
              <a:rPr lang="en-US" sz="1400" b="1" dirty="0" smtClean="0"/>
              <a:t>uery across structured and unstructured data</a:t>
            </a:r>
          </a:p>
          <a:p>
            <a:pPr marL="114300" indent="-114300">
              <a:buFont typeface="Arial" panose="020B0604020202020204" pitchFamily="34" charset="0"/>
              <a:buChar char="•"/>
            </a:pPr>
            <a:r>
              <a:rPr lang="en-US" sz="1300" dirty="0" smtClean="0"/>
              <a:t>Full SQL support</a:t>
            </a:r>
            <a:endParaRPr lang="en-US" sz="1300" b="1" dirty="0" smtClean="0"/>
          </a:p>
          <a:p>
            <a:pPr marL="114300" indent="-114300">
              <a:buFont typeface="Arial" panose="020B0604020202020204" pitchFamily="34" charset="0"/>
              <a:buChar char="•"/>
            </a:pPr>
            <a:endParaRPr lang="en-US" sz="1400" dirty="0" smtClean="0"/>
          </a:p>
          <a:p>
            <a:r>
              <a:rPr lang="en-US" sz="1400" b="1" dirty="0" smtClean="0"/>
              <a:t>Full metadata support</a:t>
            </a:r>
            <a:endParaRPr lang="en-US" sz="1400" b="1" dirty="0"/>
          </a:p>
          <a:p>
            <a:pPr marL="114300" indent="-114300">
              <a:buFont typeface="Arial" panose="020B0604020202020204" pitchFamily="34" charset="0"/>
              <a:buChar char="•"/>
            </a:pPr>
            <a:r>
              <a:rPr lang="en-US" sz="1300" dirty="0" smtClean="0"/>
              <a:t>Normal tools (</a:t>
            </a:r>
            <a:r>
              <a:rPr lang="en-US" sz="1300" dirty="0" err="1" smtClean="0"/>
              <a:t>PowerView</a:t>
            </a:r>
            <a:r>
              <a:rPr lang="en-US" sz="1300" dirty="0" smtClean="0"/>
              <a:t> etc.) function</a:t>
            </a:r>
          </a:p>
        </p:txBody>
      </p:sp>
      <p:sp>
        <p:nvSpPr>
          <p:cNvPr id="14" name="Title 5"/>
          <p:cNvSpPr txBox="1">
            <a:spLocks/>
          </p:cNvSpPr>
          <p:nvPr/>
        </p:nvSpPr>
        <p:spPr>
          <a:xfrm>
            <a:off x="47285" y="2101176"/>
            <a:ext cx="1783373" cy="1822450"/>
          </a:xfrm>
          <a:prstGeom prst="rect">
            <a:avLst/>
          </a:prstGeom>
          <a:solidFill>
            <a:srgbClr val="7030A0"/>
          </a:solidFill>
        </p:spPr>
        <p:txBody>
          <a:bodyPr vert="horz" wrap="square" lIns="146304" tIns="91440" rIns="146304" bIns="91440" rtlCol="0" anchor="t">
            <a:noAutofit/>
          </a:bodyPr>
          <a:lst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1800" dirty="0" smtClean="0"/>
              <a:t>SQL Server 2012 PDW</a:t>
            </a:r>
            <a:br>
              <a:rPr lang="en-US" sz="1800" dirty="0" smtClean="0"/>
            </a:br>
            <a:endParaRPr lang="en-US" sz="3600" dirty="0" smtClean="0"/>
          </a:p>
          <a:p>
            <a:endParaRPr lang="en-US" sz="1600" i="1" dirty="0" smtClean="0"/>
          </a:p>
          <a:p>
            <a:endParaRPr lang="en-US" sz="1600" i="1" dirty="0" smtClean="0"/>
          </a:p>
          <a:p>
            <a:r>
              <a:rPr lang="en-US" sz="1600" i="1" dirty="0" smtClean="0"/>
              <a:t>Release themes</a:t>
            </a:r>
            <a:endParaRPr lang="en-US" sz="1600" i="1" dirty="0"/>
          </a:p>
        </p:txBody>
      </p:sp>
    </p:spTree>
    <p:extLst>
      <p:ext uri="{BB962C8B-B14F-4D97-AF65-F5344CB8AC3E}">
        <p14:creationId xmlns:p14="http://schemas.microsoft.com/office/powerpoint/2010/main" val="58471786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988629" y="1814019"/>
            <a:ext cx="5023124" cy="3940920"/>
          </a:xfrm>
          <a:prstGeom prst="rect">
            <a:avLst/>
          </a:prstGeom>
        </p:spPr>
        <p:txBody>
          <a:bodyPr/>
          <a:lstStyle>
            <a:lvl1pPr marL="182880" indent="-182880" algn="l" defTabSz="914400" rtl="0" eaLnBrk="1" latinLnBrk="0" hangingPunct="1">
              <a:spcBef>
                <a:spcPct val="20000"/>
              </a:spcBef>
              <a:buFont typeface="Arial" pitchFamily="34" charset="0"/>
              <a:buChar char="•"/>
              <a:defRPr sz="2000" kern="1200">
                <a:solidFill>
                  <a:srgbClr val="E8E8E8"/>
                </a:solidFill>
                <a:latin typeface="+mn-lt"/>
                <a:ea typeface="+mn-ea"/>
                <a:cs typeface="+mn-cs"/>
              </a:defRPr>
            </a:lvl1pPr>
            <a:lvl2pPr marL="457200" indent="-182880" algn="l" defTabSz="914400" rtl="0" eaLnBrk="1" latinLnBrk="0" hangingPunct="1">
              <a:spcBef>
                <a:spcPct val="20000"/>
              </a:spcBef>
              <a:buFont typeface="Arial" pitchFamily="34" charset="0"/>
              <a:buChar char="•"/>
              <a:defRPr sz="1700" kern="1200">
                <a:solidFill>
                  <a:srgbClr val="E8E8E8"/>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1400" kern="1200">
                <a:solidFill>
                  <a:srgbClr val="E8E8E8"/>
                </a:solidFill>
                <a:latin typeface="+mn-lt"/>
                <a:ea typeface="+mn-ea"/>
                <a:cs typeface="+mn-cs"/>
              </a:defRPr>
            </a:lvl3pPr>
            <a:lvl4pPr marL="914400" indent="-182880" algn="l" defTabSz="914400" rtl="0" eaLnBrk="1" latinLnBrk="0" hangingPunct="1">
              <a:spcBef>
                <a:spcPct val="20000"/>
              </a:spcBef>
              <a:buFont typeface="Arial" pitchFamily="34" charset="0"/>
              <a:buChar char="–"/>
              <a:defRPr sz="1200" kern="1200">
                <a:solidFill>
                  <a:srgbClr val="E8E8E8"/>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200" kern="1200">
                <a:solidFill>
                  <a:srgbClr val="E8E8E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568" b="1" dirty="0"/>
              <a:t>General Details</a:t>
            </a:r>
          </a:p>
          <a:p>
            <a:r>
              <a:rPr lang="en-US" sz="1400" dirty="0"/>
              <a:t>Windows Server 2012 on all hosts and VMs.</a:t>
            </a:r>
          </a:p>
          <a:p>
            <a:r>
              <a:rPr lang="en-US" sz="1400" dirty="0"/>
              <a:t>Fabric and workload activity happens in VMs</a:t>
            </a:r>
          </a:p>
          <a:p>
            <a:r>
              <a:rPr lang="en-US" sz="1400" dirty="0"/>
              <a:t>Fabric VMs, MAD01 and CTL share 1 server, lower overhead costs especially for small topologies</a:t>
            </a:r>
          </a:p>
          <a:p>
            <a:endParaRPr lang="en-US" sz="1568" dirty="0"/>
          </a:p>
          <a:p>
            <a:r>
              <a:rPr lang="en-US" sz="1400" dirty="0"/>
              <a:t>Windows Storage Spaces handles mirroring and spares, allows us to use lower cost DAS (JBODs) rather than SAN</a:t>
            </a:r>
          </a:p>
          <a:p>
            <a:r>
              <a:rPr lang="en-US" sz="1400" dirty="0"/>
              <a:t>VM based provisioning cuts down time and complexity for setup and other maintenance tasks</a:t>
            </a:r>
          </a:p>
          <a:p>
            <a:pPr marL="0" indent="0">
              <a:buNone/>
            </a:pPr>
            <a:endParaRPr lang="en-US" sz="1568" dirty="0"/>
          </a:p>
          <a:p>
            <a:pPr marL="0" indent="0">
              <a:buNone/>
            </a:pPr>
            <a:r>
              <a:rPr lang="en-US" sz="1568" b="1" dirty="0"/>
              <a:t>PDW Workload Details</a:t>
            </a:r>
          </a:p>
          <a:p>
            <a:r>
              <a:rPr lang="en-US" sz="1400" dirty="0"/>
              <a:t>SQL Server 2012 Enterprise Edition (PDW build) is used on control node and compute nodes for PDW workload</a:t>
            </a:r>
          </a:p>
        </p:txBody>
      </p:sp>
      <p:sp>
        <p:nvSpPr>
          <p:cNvPr id="8" name="Rectangle 7"/>
          <p:cNvSpPr/>
          <p:nvPr/>
        </p:nvSpPr>
        <p:spPr>
          <a:xfrm>
            <a:off x="2574761" y="2594398"/>
            <a:ext cx="1937101" cy="546093"/>
          </a:xfrm>
          <a:prstGeom prst="rect">
            <a:avLst/>
          </a:prstGeom>
          <a:solidFill>
            <a:schemeClr val="accent1"/>
          </a:solidFill>
          <a:ln>
            <a:solidFill>
              <a:schemeClr val="accent1"/>
            </a:solidFill>
          </a:ln>
        </p:spPr>
        <p:style>
          <a:lnRef idx="1">
            <a:schemeClr val="dk1"/>
          </a:lnRef>
          <a:fillRef idx="2">
            <a:schemeClr val="dk1"/>
          </a:fillRef>
          <a:effectRef idx="1">
            <a:schemeClr val="dk1"/>
          </a:effectRef>
          <a:fontRef idx="minor">
            <a:schemeClr val="dk1"/>
          </a:fontRef>
        </p:style>
        <p:txBody>
          <a:bodyPr rtlCol="0" anchor="b"/>
          <a:lstStyle/>
          <a:p>
            <a:pPr algn="r"/>
            <a:r>
              <a:rPr lang="en-US" sz="883" dirty="0">
                <a:solidFill>
                  <a:schemeClr val="tx1"/>
                </a:solidFill>
              </a:rPr>
              <a:t>Host 2</a:t>
            </a:r>
          </a:p>
        </p:txBody>
      </p:sp>
      <p:sp>
        <p:nvSpPr>
          <p:cNvPr id="9" name="Rectangle 8"/>
          <p:cNvSpPr/>
          <p:nvPr/>
        </p:nvSpPr>
        <p:spPr>
          <a:xfrm>
            <a:off x="2574761" y="1873136"/>
            <a:ext cx="1937101" cy="546093"/>
          </a:xfrm>
          <a:prstGeom prst="rect">
            <a:avLst/>
          </a:prstGeom>
          <a:solidFill>
            <a:schemeClr val="accent1"/>
          </a:solidFill>
          <a:ln>
            <a:solidFill>
              <a:schemeClr val="accent1"/>
            </a:solidFill>
          </a:ln>
        </p:spPr>
        <p:style>
          <a:lnRef idx="1">
            <a:schemeClr val="dk1"/>
          </a:lnRef>
          <a:fillRef idx="2">
            <a:schemeClr val="dk1"/>
          </a:fillRef>
          <a:effectRef idx="1">
            <a:schemeClr val="dk1"/>
          </a:effectRef>
          <a:fontRef idx="minor">
            <a:schemeClr val="dk1"/>
          </a:fontRef>
        </p:style>
        <p:txBody>
          <a:bodyPr rtlCol="0" anchor="b"/>
          <a:lstStyle/>
          <a:p>
            <a:pPr algn="r"/>
            <a:r>
              <a:rPr lang="en-US" sz="883" dirty="0">
                <a:solidFill>
                  <a:schemeClr val="tx1"/>
                </a:solidFill>
              </a:rPr>
              <a:t>Host 1</a:t>
            </a:r>
          </a:p>
        </p:txBody>
      </p:sp>
      <p:sp>
        <p:nvSpPr>
          <p:cNvPr id="10" name="Rectangle 9"/>
          <p:cNvSpPr/>
          <p:nvPr/>
        </p:nvSpPr>
        <p:spPr>
          <a:xfrm>
            <a:off x="2574761" y="3325964"/>
            <a:ext cx="1937101" cy="546093"/>
          </a:xfrm>
          <a:prstGeom prst="rect">
            <a:avLst/>
          </a:prstGeom>
          <a:solidFill>
            <a:schemeClr val="accent1"/>
          </a:solidFill>
          <a:ln>
            <a:solidFill>
              <a:schemeClr val="accent1"/>
            </a:solidFill>
          </a:ln>
        </p:spPr>
        <p:style>
          <a:lnRef idx="1">
            <a:schemeClr val="dk1"/>
          </a:lnRef>
          <a:fillRef idx="2">
            <a:schemeClr val="dk1"/>
          </a:fillRef>
          <a:effectRef idx="1">
            <a:schemeClr val="dk1"/>
          </a:effectRef>
          <a:fontRef idx="minor">
            <a:schemeClr val="dk1"/>
          </a:fontRef>
        </p:style>
        <p:txBody>
          <a:bodyPr rtlCol="0" anchor="b"/>
          <a:lstStyle/>
          <a:p>
            <a:pPr algn="r"/>
            <a:r>
              <a:rPr lang="en-US" sz="883" dirty="0">
                <a:solidFill>
                  <a:schemeClr val="tx1"/>
                </a:solidFill>
              </a:rPr>
              <a:t>Host 3</a:t>
            </a:r>
          </a:p>
        </p:txBody>
      </p:sp>
      <p:sp>
        <p:nvSpPr>
          <p:cNvPr id="11" name="Rectangle 10"/>
          <p:cNvSpPr/>
          <p:nvPr/>
        </p:nvSpPr>
        <p:spPr>
          <a:xfrm>
            <a:off x="2574761" y="4057531"/>
            <a:ext cx="1937101" cy="546093"/>
          </a:xfrm>
          <a:prstGeom prst="rect">
            <a:avLst/>
          </a:prstGeom>
          <a:solidFill>
            <a:schemeClr val="accent1"/>
          </a:solidFill>
          <a:ln>
            <a:solidFill>
              <a:schemeClr val="accent1"/>
            </a:solidFill>
          </a:ln>
        </p:spPr>
        <p:style>
          <a:lnRef idx="1">
            <a:schemeClr val="dk1"/>
          </a:lnRef>
          <a:fillRef idx="2">
            <a:schemeClr val="dk1"/>
          </a:fillRef>
          <a:effectRef idx="1">
            <a:schemeClr val="dk1"/>
          </a:effectRef>
          <a:fontRef idx="minor">
            <a:schemeClr val="dk1"/>
          </a:fontRef>
        </p:style>
        <p:txBody>
          <a:bodyPr rtlCol="0" anchor="b"/>
          <a:lstStyle/>
          <a:p>
            <a:pPr algn="r"/>
            <a:r>
              <a:rPr lang="en-US" sz="883" dirty="0">
                <a:solidFill>
                  <a:schemeClr val="tx1"/>
                </a:solidFill>
              </a:rPr>
              <a:t>Host 4</a:t>
            </a:r>
          </a:p>
        </p:txBody>
      </p:sp>
      <p:sp>
        <p:nvSpPr>
          <p:cNvPr id="12" name="Rounded Rectangle 11"/>
          <p:cNvSpPr/>
          <p:nvPr/>
        </p:nvSpPr>
        <p:spPr>
          <a:xfrm>
            <a:off x="4738544" y="3336270"/>
            <a:ext cx="1257056" cy="1267356"/>
          </a:xfrm>
          <a:prstGeom prst="roundRect">
            <a:avLst>
              <a:gd name="adj" fmla="val 4372"/>
            </a:avLst>
          </a:prstGeom>
          <a:solidFill>
            <a:schemeClr val="accent1"/>
          </a:solidFill>
          <a:ln>
            <a:solidFill>
              <a:schemeClr val="accent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765" dirty="0">
                <a:solidFill>
                  <a:schemeClr val="tx1"/>
                </a:solidFill>
              </a:rPr>
              <a:t>JBOD</a:t>
            </a:r>
          </a:p>
        </p:txBody>
      </p:sp>
      <p:cxnSp>
        <p:nvCxnSpPr>
          <p:cNvPr id="13" name="Elbow Connector 12"/>
          <p:cNvCxnSpPr>
            <a:stCxn id="9" idx="1"/>
            <a:endCxn id="8" idx="1"/>
          </p:cNvCxnSpPr>
          <p:nvPr/>
        </p:nvCxnSpPr>
        <p:spPr>
          <a:xfrm rot="10800000" flipV="1">
            <a:off x="2574761" y="2146182"/>
            <a:ext cx="12451" cy="721263"/>
          </a:xfrm>
          <a:prstGeom prst="bentConnector3">
            <a:avLst>
              <a:gd name="adj1" fmla="val 180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10" idx="1"/>
            <a:endCxn id="8" idx="1"/>
          </p:cNvCxnSpPr>
          <p:nvPr/>
        </p:nvCxnSpPr>
        <p:spPr>
          <a:xfrm rot="10800000">
            <a:off x="2574761" y="2867445"/>
            <a:ext cx="12451" cy="731567"/>
          </a:xfrm>
          <a:prstGeom prst="bentConnector3">
            <a:avLst>
              <a:gd name="adj1" fmla="val 180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11" idx="1"/>
            <a:endCxn id="10" idx="1"/>
          </p:cNvCxnSpPr>
          <p:nvPr/>
        </p:nvCxnSpPr>
        <p:spPr>
          <a:xfrm rot="10800000">
            <a:off x="2574761" y="3599011"/>
            <a:ext cx="12451" cy="731567"/>
          </a:xfrm>
          <a:prstGeom prst="bentConnector3">
            <a:avLst>
              <a:gd name="adj1" fmla="val 180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10" idx="3"/>
            <a:endCxn id="12" idx="1"/>
          </p:cNvCxnSpPr>
          <p:nvPr/>
        </p:nvCxnSpPr>
        <p:spPr>
          <a:xfrm>
            <a:off x="4511862" y="3599011"/>
            <a:ext cx="226680" cy="370936"/>
          </a:xfrm>
          <a:prstGeom prst="bentConnector3">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11" idx="3"/>
            <a:endCxn id="12" idx="1"/>
          </p:cNvCxnSpPr>
          <p:nvPr/>
        </p:nvCxnSpPr>
        <p:spPr>
          <a:xfrm flipV="1">
            <a:off x="4511862" y="3969947"/>
            <a:ext cx="226680" cy="360631"/>
          </a:xfrm>
          <a:prstGeom prst="bentConnector3">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85580" y="4161990"/>
            <a:ext cx="710451" cy="454227"/>
          </a:xfrm>
          <a:prstGeom prst="rect">
            <a:avLst/>
          </a:prstGeom>
          <a:noFill/>
        </p:spPr>
        <p:txBody>
          <a:bodyPr wrap="none" rtlCol="0">
            <a:spAutoFit/>
          </a:bodyPr>
          <a:lstStyle/>
          <a:p>
            <a:r>
              <a:rPr lang="en-US" sz="1176" dirty="0">
                <a:latin typeface="+mj-lt"/>
              </a:rPr>
              <a:t>IB &amp;</a:t>
            </a:r>
          </a:p>
          <a:p>
            <a:r>
              <a:rPr lang="en-US" sz="1176" dirty="0">
                <a:latin typeface="+mj-lt"/>
              </a:rPr>
              <a:t>Ethernet</a:t>
            </a:r>
          </a:p>
        </p:txBody>
      </p:sp>
      <p:sp>
        <p:nvSpPr>
          <p:cNvPr id="19" name="TextBox 18"/>
          <p:cNvSpPr txBox="1"/>
          <p:nvPr/>
        </p:nvSpPr>
        <p:spPr>
          <a:xfrm>
            <a:off x="4026437" y="4648163"/>
            <a:ext cx="1426994" cy="273280"/>
          </a:xfrm>
          <a:prstGeom prst="rect">
            <a:avLst/>
          </a:prstGeom>
          <a:noFill/>
          <a:ln>
            <a:noFill/>
          </a:ln>
        </p:spPr>
        <p:txBody>
          <a:bodyPr wrap="none" rtlCol="0">
            <a:spAutoFit/>
          </a:bodyPr>
          <a:lstStyle/>
          <a:p>
            <a:r>
              <a:rPr lang="en-US" sz="1176" dirty="0">
                <a:solidFill>
                  <a:schemeClr val="accent3"/>
                </a:solidFill>
                <a:latin typeface="+mj-lt"/>
              </a:rPr>
              <a:t>Direct attached SAS</a:t>
            </a:r>
          </a:p>
        </p:txBody>
      </p:sp>
      <p:grpSp>
        <p:nvGrpSpPr>
          <p:cNvPr id="20" name="Group 19"/>
          <p:cNvGrpSpPr/>
          <p:nvPr/>
        </p:nvGrpSpPr>
        <p:grpSpPr>
          <a:xfrm>
            <a:off x="2624504" y="1941074"/>
            <a:ext cx="367408" cy="295820"/>
            <a:chOff x="849528" y="1708913"/>
            <a:chExt cx="374775" cy="301752"/>
          </a:xfrm>
        </p:grpSpPr>
        <p:sp>
          <p:nvSpPr>
            <p:cNvPr id="21" name="Rectangle 20"/>
            <p:cNvSpPr/>
            <p:nvPr/>
          </p:nvSpPr>
          <p:spPr>
            <a:xfrm>
              <a:off x="881961" y="1708913"/>
              <a:ext cx="301752" cy="301752"/>
            </a:xfrm>
            <a:prstGeom prst="rect">
              <a:avLst/>
            </a:prstGeom>
            <a:solidFill>
              <a:schemeClr val="tx2"/>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765" dirty="0"/>
            </a:p>
          </p:txBody>
        </p:sp>
        <p:sp>
          <p:nvSpPr>
            <p:cNvPr id="22" name="TextBox 21"/>
            <p:cNvSpPr txBox="1"/>
            <p:nvPr/>
          </p:nvSpPr>
          <p:spPr>
            <a:xfrm>
              <a:off x="849528" y="1736827"/>
              <a:ext cx="374775" cy="232780"/>
            </a:xfrm>
            <a:prstGeom prst="rect">
              <a:avLst/>
            </a:prstGeom>
            <a:noFill/>
          </p:spPr>
          <p:txBody>
            <a:bodyPr wrap="none" rtlCol="0">
              <a:spAutoFit/>
            </a:bodyPr>
            <a:lstStyle/>
            <a:p>
              <a:r>
                <a:rPr lang="en-US" sz="883" dirty="0">
                  <a:solidFill>
                    <a:schemeClr val="bg1"/>
                  </a:solidFill>
                </a:rPr>
                <a:t>CTL</a:t>
              </a:r>
            </a:p>
          </p:txBody>
        </p:sp>
      </p:grpSp>
      <p:grpSp>
        <p:nvGrpSpPr>
          <p:cNvPr id="23" name="Group 22"/>
          <p:cNvGrpSpPr/>
          <p:nvPr/>
        </p:nvGrpSpPr>
        <p:grpSpPr>
          <a:xfrm>
            <a:off x="3404535" y="1907945"/>
            <a:ext cx="408785" cy="328945"/>
            <a:chOff x="1645200" y="1675123"/>
            <a:chExt cx="416983" cy="335542"/>
          </a:xfrm>
        </p:grpSpPr>
        <p:sp>
          <p:nvSpPr>
            <p:cNvPr id="24" name="Rectangle 23"/>
            <p:cNvSpPr/>
            <p:nvPr/>
          </p:nvSpPr>
          <p:spPr>
            <a:xfrm>
              <a:off x="1682586" y="1708913"/>
              <a:ext cx="301752" cy="301752"/>
            </a:xfrm>
            <a:prstGeom prst="rect">
              <a:avLst/>
            </a:prstGeom>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5" dirty="0"/>
            </a:p>
          </p:txBody>
        </p:sp>
        <p:sp>
          <p:nvSpPr>
            <p:cNvPr id="26" name="TextBox 25"/>
            <p:cNvSpPr txBox="1"/>
            <p:nvPr/>
          </p:nvSpPr>
          <p:spPr>
            <a:xfrm>
              <a:off x="1645200" y="1675123"/>
              <a:ext cx="416983" cy="303615"/>
            </a:xfrm>
            <a:prstGeom prst="rect">
              <a:avLst/>
            </a:prstGeom>
            <a:noFill/>
          </p:spPr>
          <p:txBody>
            <a:bodyPr wrap="square" rtlCol="0">
              <a:spAutoFit/>
            </a:bodyPr>
            <a:lstStyle/>
            <a:p>
              <a:r>
                <a:rPr lang="en-US" sz="667" dirty="0">
                  <a:solidFill>
                    <a:schemeClr val="bg1"/>
                  </a:solidFill>
                </a:rPr>
                <a:t>FAB AD</a:t>
              </a:r>
            </a:p>
          </p:txBody>
        </p:sp>
      </p:grpSp>
      <p:grpSp>
        <p:nvGrpSpPr>
          <p:cNvPr id="27" name="Group 26"/>
          <p:cNvGrpSpPr/>
          <p:nvPr/>
        </p:nvGrpSpPr>
        <p:grpSpPr>
          <a:xfrm>
            <a:off x="2994350" y="1908676"/>
            <a:ext cx="445641" cy="328216"/>
            <a:chOff x="1226789" y="1675867"/>
            <a:chExt cx="454577" cy="334798"/>
          </a:xfrm>
        </p:grpSpPr>
        <p:sp>
          <p:nvSpPr>
            <p:cNvPr id="31" name="Rectangle 30"/>
            <p:cNvSpPr/>
            <p:nvPr/>
          </p:nvSpPr>
          <p:spPr>
            <a:xfrm>
              <a:off x="1289619" y="1708913"/>
              <a:ext cx="301752" cy="301752"/>
            </a:xfrm>
            <a:prstGeom prst="rect">
              <a:avLst/>
            </a:prstGeom>
            <a:solidFill>
              <a:schemeClr val="tx2"/>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765" dirty="0"/>
            </a:p>
          </p:txBody>
        </p:sp>
        <p:sp>
          <p:nvSpPr>
            <p:cNvPr id="32" name="TextBox 31"/>
            <p:cNvSpPr txBox="1"/>
            <p:nvPr/>
          </p:nvSpPr>
          <p:spPr>
            <a:xfrm>
              <a:off x="1226789" y="1675867"/>
              <a:ext cx="454577" cy="303615"/>
            </a:xfrm>
            <a:prstGeom prst="rect">
              <a:avLst/>
            </a:prstGeom>
            <a:noFill/>
          </p:spPr>
          <p:txBody>
            <a:bodyPr wrap="square" rtlCol="0">
              <a:spAutoFit/>
            </a:bodyPr>
            <a:lstStyle/>
            <a:p>
              <a:r>
                <a:rPr lang="en-US" sz="667" dirty="0">
                  <a:solidFill>
                    <a:schemeClr val="bg1"/>
                  </a:solidFill>
                </a:rPr>
                <a:t>MAD 01</a:t>
              </a:r>
            </a:p>
          </p:txBody>
        </p:sp>
      </p:grpSp>
      <p:grpSp>
        <p:nvGrpSpPr>
          <p:cNvPr id="33" name="Group 32"/>
          <p:cNvGrpSpPr/>
          <p:nvPr/>
        </p:nvGrpSpPr>
        <p:grpSpPr>
          <a:xfrm>
            <a:off x="3764409" y="1941071"/>
            <a:ext cx="457176" cy="295820"/>
            <a:chOff x="2012292" y="1708913"/>
            <a:chExt cx="466344" cy="301752"/>
          </a:xfrm>
        </p:grpSpPr>
        <p:sp>
          <p:nvSpPr>
            <p:cNvPr id="34" name="Rectangle 33"/>
            <p:cNvSpPr/>
            <p:nvPr/>
          </p:nvSpPr>
          <p:spPr>
            <a:xfrm>
              <a:off x="2090244" y="1708913"/>
              <a:ext cx="301752" cy="301752"/>
            </a:xfrm>
            <a:prstGeom prst="rect">
              <a:avLst/>
            </a:prstGeom>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5" dirty="0"/>
            </a:p>
          </p:txBody>
        </p:sp>
        <p:sp>
          <p:nvSpPr>
            <p:cNvPr id="35" name="TextBox 34"/>
            <p:cNvSpPr txBox="1"/>
            <p:nvPr/>
          </p:nvSpPr>
          <p:spPr>
            <a:xfrm>
              <a:off x="2012292" y="1738005"/>
              <a:ext cx="466344" cy="232780"/>
            </a:xfrm>
            <a:prstGeom prst="rect">
              <a:avLst/>
            </a:prstGeom>
            <a:noFill/>
          </p:spPr>
          <p:txBody>
            <a:bodyPr wrap="none" rtlCol="0">
              <a:spAutoFit/>
            </a:bodyPr>
            <a:lstStyle/>
            <a:p>
              <a:r>
                <a:rPr lang="en-US" sz="883" dirty="0">
                  <a:solidFill>
                    <a:schemeClr val="bg1"/>
                  </a:solidFill>
                </a:rPr>
                <a:t>VMM</a:t>
              </a:r>
            </a:p>
          </p:txBody>
        </p:sp>
      </p:grpSp>
      <p:grpSp>
        <p:nvGrpSpPr>
          <p:cNvPr id="36" name="Group 35"/>
          <p:cNvGrpSpPr/>
          <p:nvPr/>
        </p:nvGrpSpPr>
        <p:grpSpPr>
          <a:xfrm>
            <a:off x="2643758" y="3433809"/>
            <a:ext cx="739305" cy="295820"/>
            <a:chOff x="869167" y="3231579"/>
            <a:chExt cx="754129" cy="301752"/>
          </a:xfrm>
        </p:grpSpPr>
        <p:sp>
          <p:nvSpPr>
            <p:cNvPr id="37" name="Rectangle 36"/>
            <p:cNvSpPr/>
            <p:nvPr/>
          </p:nvSpPr>
          <p:spPr>
            <a:xfrm>
              <a:off x="901599" y="3231579"/>
              <a:ext cx="689771" cy="301752"/>
            </a:xfrm>
            <a:prstGeom prst="rect">
              <a:avLst/>
            </a:prstGeom>
            <a:solidFill>
              <a:schemeClr val="tx2"/>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765" dirty="0"/>
            </a:p>
          </p:txBody>
        </p:sp>
        <p:sp>
          <p:nvSpPr>
            <p:cNvPr id="38" name="TextBox 37"/>
            <p:cNvSpPr txBox="1"/>
            <p:nvPr/>
          </p:nvSpPr>
          <p:spPr>
            <a:xfrm>
              <a:off x="869167" y="3259493"/>
              <a:ext cx="754129" cy="232780"/>
            </a:xfrm>
            <a:prstGeom prst="rect">
              <a:avLst/>
            </a:prstGeom>
            <a:noFill/>
          </p:spPr>
          <p:txBody>
            <a:bodyPr wrap="none" rtlCol="0">
              <a:spAutoFit/>
            </a:bodyPr>
            <a:lstStyle/>
            <a:p>
              <a:r>
                <a:rPr lang="en-US" sz="883" dirty="0">
                  <a:solidFill>
                    <a:schemeClr val="bg1"/>
                  </a:solidFill>
                </a:rPr>
                <a:t>Compute 1</a:t>
              </a:r>
            </a:p>
          </p:txBody>
        </p:sp>
      </p:grpSp>
      <p:grpSp>
        <p:nvGrpSpPr>
          <p:cNvPr id="39" name="Group 38"/>
          <p:cNvGrpSpPr/>
          <p:nvPr/>
        </p:nvGrpSpPr>
        <p:grpSpPr>
          <a:xfrm>
            <a:off x="2643758" y="4156101"/>
            <a:ext cx="739305" cy="295820"/>
            <a:chOff x="869167" y="3968354"/>
            <a:chExt cx="754129" cy="301752"/>
          </a:xfrm>
        </p:grpSpPr>
        <p:sp>
          <p:nvSpPr>
            <p:cNvPr id="40" name="Rectangle 39"/>
            <p:cNvSpPr/>
            <p:nvPr/>
          </p:nvSpPr>
          <p:spPr>
            <a:xfrm>
              <a:off x="901600" y="3968354"/>
              <a:ext cx="689770" cy="301752"/>
            </a:xfrm>
            <a:prstGeom prst="rect">
              <a:avLst/>
            </a:prstGeom>
            <a:solidFill>
              <a:schemeClr val="tx2"/>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765" dirty="0"/>
            </a:p>
          </p:txBody>
        </p:sp>
        <p:sp>
          <p:nvSpPr>
            <p:cNvPr id="41" name="TextBox 40"/>
            <p:cNvSpPr txBox="1"/>
            <p:nvPr/>
          </p:nvSpPr>
          <p:spPr>
            <a:xfrm>
              <a:off x="869167" y="3996268"/>
              <a:ext cx="754129" cy="232780"/>
            </a:xfrm>
            <a:prstGeom prst="rect">
              <a:avLst/>
            </a:prstGeom>
            <a:noFill/>
          </p:spPr>
          <p:txBody>
            <a:bodyPr wrap="none" rtlCol="0">
              <a:spAutoFit/>
            </a:bodyPr>
            <a:lstStyle/>
            <a:p>
              <a:r>
                <a:rPr lang="en-US" sz="883" dirty="0">
                  <a:solidFill>
                    <a:schemeClr val="bg1"/>
                  </a:solidFill>
                </a:rPr>
                <a:t>Compute 2</a:t>
              </a:r>
            </a:p>
          </p:txBody>
        </p:sp>
      </p:grpSp>
      <p:sp>
        <p:nvSpPr>
          <p:cNvPr id="42" name="Rectangular Callout 41"/>
          <p:cNvSpPr/>
          <p:nvPr/>
        </p:nvSpPr>
        <p:spPr>
          <a:xfrm>
            <a:off x="2560953" y="5237301"/>
            <a:ext cx="4105032" cy="1120040"/>
          </a:xfrm>
          <a:prstGeom prst="wedgeRectCallout">
            <a:avLst>
              <a:gd name="adj1" fmla="val -38538"/>
              <a:gd name="adj2" fmla="val -124631"/>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ctr"/>
          <a:lstStyle/>
          <a:p>
            <a:pPr marL="112057" indent="-112057">
              <a:buFont typeface="Arial" panose="020B0604020202020204" pitchFamily="34" charset="0"/>
              <a:buChar char="•"/>
            </a:pPr>
            <a:r>
              <a:rPr lang="en-US" sz="1176" dirty="0">
                <a:solidFill>
                  <a:schemeClr val="tx1"/>
                </a:solidFill>
              </a:rPr>
              <a:t>Window Server 2012</a:t>
            </a:r>
          </a:p>
          <a:p>
            <a:pPr marL="112057" indent="-112057">
              <a:buFont typeface="Arial" panose="020B0604020202020204" pitchFamily="34" charset="0"/>
              <a:buChar char="•"/>
            </a:pPr>
            <a:r>
              <a:rPr lang="en-US" sz="1176" dirty="0">
                <a:solidFill>
                  <a:schemeClr val="tx1"/>
                </a:solidFill>
              </a:rPr>
              <a:t>DMS Core </a:t>
            </a:r>
          </a:p>
          <a:p>
            <a:pPr marL="112057" indent="-112057">
              <a:buFont typeface="Arial" panose="020B0604020202020204" pitchFamily="34" charset="0"/>
              <a:buChar char="•"/>
            </a:pPr>
            <a:r>
              <a:rPr lang="en-US" sz="1176" dirty="0">
                <a:solidFill>
                  <a:schemeClr val="tx1"/>
                </a:solidFill>
              </a:rPr>
              <a:t>SQL Server 2012 </a:t>
            </a:r>
          </a:p>
          <a:p>
            <a:pPr marL="112057" indent="-112057">
              <a:buFont typeface="Arial" panose="020B0604020202020204" pitchFamily="34" charset="0"/>
              <a:buChar char="•"/>
            </a:pPr>
            <a:r>
              <a:rPr lang="en-US" sz="1176" dirty="0">
                <a:solidFill>
                  <a:schemeClr val="tx1"/>
                </a:solidFill>
              </a:rPr>
              <a:t>Similar layout relative to V1, but more files per </a:t>
            </a:r>
            <a:r>
              <a:rPr lang="en-US" sz="1176" dirty="0" err="1">
                <a:solidFill>
                  <a:schemeClr val="tx1"/>
                </a:solidFill>
              </a:rPr>
              <a:t>filegroup</a:t>
            </a:r>
            <a:r>
              <a:rPr lang="en-US" sz="1176" dirty="0">
                <a:solidFill>
                  <a:schemeClr val="tx1"/>
                </a:solidFill>
              </a:rPr>
              <a:t> to leverage larger number of spindles in parallel</a:t>
            </a:r>
          </a:p>
        </p:txBody>
      </p:sp>
      <p:sp>
        <p:nvSpPr>
          <p:cNvPr id="43" name="Rectangular Callout 42"/>
          <p:cNvSpPr/>
          <p:nvPr/>
        </p:nvSpPr>
        <p:spPr>
          <a:xfrm>
            <a:off x="4690028" y="1470741"/>
            <a:ext cx="1795499" cy="1120040"/>
          </a:xfrm>
          <a:prstGeom prst="wedgeRectCallout">
            <a:avLst>
              <a:gd name="adj1" fmla="val -151941"/>
              <a:gd name="adj2" fmla="val -1201"/>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ctr"/>
          <a:lstStyle/>
          <a:p>
            <a:pPr marL="112057" indent="-112057">
              <a:buFont typeface="Arial" panose="020B0604020202020204" pitchFamily="34" charset="0"/>
              <a:buChar char="•"/>
            </a:pPr>
            <a:r>
              <a:rPr lang="en-US" sz="1176" dirty="0">
                <a:solidFill>
                  <a:schemeClr val="tx1"/>
                </a:solidFill>
              </a:rPr>
              <a:t>Window Server 2012</a:t>
            </a:r>
          </a:p>
          <a:p>
            <a:pPr marL="112057" indent="-112057">
              <a:buFont typeface="Arial" panose="020B0604020202020204" pitchFamily="34" charset="0"/>
              <a:buChar char="•"/>
            </a:pPr>
            <a:r>
              <a:rPr lang="en-US" sz="1176" dirty="0">
                <a:solidFill>
                  <a:schemeClr val="tx1"/>
                </a:solidFill>
              </a:rPr>
              <a:t>PDW engine</a:t>
            </a:r>
          </a:p>
          <a:p>
            <a:pPr marL="112057" indent="-112057">
              <a:buFont typeface="Arial" panose="020B0604020202020204" pitchFamily="34" charset="0"/>
              <a:buChar char="•"/>
            </a:pPr>
            <a:r>
              <a:rPr lang="en-US" sz="1176" dirty="0">
                <a:solidFill>
                  <a:schemeClr val="tx1"/>
                </a:solidFill>
              </a:rPr>
              <a:t>DMS Manager</a:t>
            </a:r>
          </a:p>
          <a:p>
            <a:pPr marL="112057" indent="-112057">
              <a:buFont typeface="Arial" panose="020B0604020202020204" pitchFamily="34" charset="0"/>
              <a:buChar char="•"/>
            </a:pPr>
            <a:r>
              <a:rPr lang="en-US" sz="1176" dirty="0">
                <a:solidFill>
                  <a:schemeClr val="tx1"/>
                </a:solidFill>
              </a:rPr>
              <a:t>SQL Server</a:t>
            </a:r>
          </a:p>
          <a:p>
            <a:pPr marL="112057" indent="-112057">
              <a:buFont typeface="Arial" panose="020B0604020202020204" pitchFamily="34" charset="0"/>
              <a:buChar char="•"/>
            </a:pPr>
            <a:r>
              <a:rPr lang="en-US" sz="1176" dirty="0">
                <a:solidFill>
                  <a:schemeClr val="tx1"/>
                </a:solidFill>
              </a:rPr>
              <a:t>Shell DBs just as in AU3+</a:t>
            </a:r>
          </a:p>
        </p:txBody>
      </p:sp>
      <p:sp>
        <p:nvSpPr>
          <p:cNvPr id="2" name="Title 1"/>
          <p:cNvSpPr>
            <a:spLocks noGrp="1"/>
          </p:cNvSpPr>
          <p:nvPr>
            <p:ph type="title"/>
          </p:nvPr>
        </p:nvSpPr>
        <p:spPr/>
        <p:txBody>
          <a:bodyPr/>
          <a:lstStyle/>
          <a:p>
            <a:endParaRPr lang="en-US"/>
          </a:p>
        </p:txBody>
      </p:sp>
      <p:sp>
        <p:nvSpPr>
          <p:cNvPr id="44" name="Title 5"/>
          <p:cNvSpPr txBox="1">
            <a:spLocks/>
          </p:cNvSpPr>
          <p:nvPr/>
        </p:nvSpPr>
        <p:spPr>
          <a:xfrm>
            <a:off x="47285" y="2101176"/>
            <a:ext cx="1783373" cy="1822450"/>
          </a:xfrm>
          <a:prstGeom prst="rect">
            <a:avLst/>
          </a:prstGeom>
          <a:solidFill>
            <a:srgbClr val="7030A0"/>
          </a:solidFill>
        </p:spPr>
        <p:txBody>
          <a:bodyPr vert="horz" wrap="square" lIns="146304" tIns="91440" rIns="146304" bIns="91440" rtlCol="0" anchor="t">
            <a:noAutofit/>
          </a:bodyPr>
          <a:lst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1600" dirty="0" smtClean="0"/>
              <a:t>SQL Server 2012 PDW </a:t>
            </a:r>
          </a:p>
          <a:p>
            <a:endParaRPr lang="en-US" sz="1600" dirty="0"/>
          </a:p>
          <a:p>
            <a:endParaRPr lang="en-US" sz="1600" dirty="0" smtClean="0"/>
          </a:p>
          <a:p>
            <a:endParaRPr lang="en-US" sz="1600" dirty="0"/>
          </a:p>
          <a:p>
            <a:endParaRPr lang="en-US" sz="1600" dirty="0" smtClean="0"/>
          </a:p>
          <a:p>
            <a:r>
              <a:rPr lang="en-US" sz="1400" i="1" dirty="0" smtClean="0"/>
              <a:t>New HW and Software Architecture</a:t>
            </a:r>
            <a:endParaRPr lang="en-US" sz="1050" i="1" dirty="0" smtClean="0"/>
          </a:p>
          <a:p>
            <a:endParaRPr lang="en-US" sz="1100" dirty="0"/>
          </a:p>
          <a:p>
            <a:endParaRPr lang="en-US" sz="1100" dirty="0" smtClean="0"/>
          </a:p>
          <a:p>
            <a:endParaRPr lang="en-US" sz="1100" i="1" dirty="0"/>
          </a:p>
        </p:txBody>
      </p:sp>
    </p:spTree>
    <p:extLst>
      <p:ext uri="{BB962C8B-B14F-4D97-AF65-F5344CB8AC3E}">
        <p14:creationId xmlns:p14="http://schemas.microsoft.com/office/powerpoint/2010/main" val="194073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Effect transition="in" filter="fade">
                                      <p:cBhvr>
                                        <p:cTn id="19" dur="500"/>
                                        <p:tgtEl>
                                          <p:spTgt spid="7">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fade">
                                      <p:cBhvr>
                                        <p:cTn id="27" dur="500"/>
                                        <p:tgtEl>
                                          <p:spTgt spid="7">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9" end="9"/>
                                            </p:txEl>
                                          </p:spTgt>
                                        </p:tgtEl>
                                        <p:attrNameLst>
                                          <p:attrName>style.visibility</p:attrName>
                                        </p:attrNameLst>
                                      </p:cBhvr>
                                      <p:to>
                                        <p:strVal val="visible"/>
                                      </p:to>
                                    </p:set>
                                    <p:animEffect transition="in" filter="fade">
                                      <p:cBhvr>
                                        <p:cTn id="30" dur="500"/>
                                        <p:tgtEl>
                                          <p:spTgt spid="7">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bwMode="auto">
          <a:xfrm>
            <a:off x="3721586" y="1957631"/>
            <a:ext cx="930702" cy="2465571"/>
          </a:xfrm>
          <a:prstGeom prst="rect">
            <a:avLst/>
          </a:prstGeom>
          <a:no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0435" tIns="25217" rIns="50435" bIns="25217" numCol="1" rtlCol="0" anchor="ctr" anchorCtr="0" compatLnSpc="1">
            <a:prstTxWarp prst="textNoShape">
              <a:avLst/>
            </a:prstTxWarp>
          </a:bodyPr>
          <a:lstStyle/>
          <a:p>
            <a:pPr algn="ctr" defTabSz="504237"/>
            <a:endParaRPr lang="en-US" sz="1213" dirty="0">
              <a:solidFill>
                <a:schemeClr val="tx1"/>
              </a:solidFill>
            </a:endParaRPr>
          </a:p>
        </p:txBody>
      </p:sp>
      <p:sp>
        <p:nvSpPr>
          <p:cNvPr id="5" name="Rectangle 4"/>
          <p:cNvSpPr/>
          <p:nvPr/>
        </p:nvSpPr>
        <p:spPr bwMode="auto">
          <a:xfrm>
            <a:off x="4802811" y="1957631"/>
            <a:ext cx="1861406" cy="2458837"/>
          </a:xfrm>
          <a:prstGeom prst="rect">
            <a:avLst/>
          </a:prstGeom>
          <a:no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0435" tIns="25217" rIns="50435" bIns="25217" numCol="1" rtlCol="0" anchor="ctr" anchorCtr="0" compatLnSpc="1">
            <a:prstTxWarp prst="textNoShape">
              <a:avLst/>
            </a:prstTxWarp>
          </a:bodyPr>
          <a:lstStyle/>
          <a:p>
            <a:pPr algn="ctr" defTabSz="504237"/>
            <a:endParaRPr lang="en-US" sz="1213" dirty="0">
              <a:solidFill>
                <a:schemeClr val="tx1"/>
              </a:solidFill>
            </a:endParaRPr>
          </a:p>
        </p:txBody>
      </p:sp>
      <p:pic>
        <p:nvPicPr>
          <p:cNvPr id="6" name="Picture 5" descr="dl380g5-new.jpg"/>
          <p:cNvPicPr>
            <a:picLocks noChangeAspect="1"/>
          </p:cNvPicPr>
          <p:nvPr/>
        </p:nvPicPr>
        <p:blipFill>
          <a:blip r:embed="rId2" cstate="print"/>
          <a:stretch>
            <a:fillRect/>
          </a:stretch>
        </p:blipFill>
        <p:spPr>
          <a:xfrm>
            <a:off x="4922925" y="2581352"/>
            <a:ext cx="699709" cy="138701"/>
          </a:xfrm>
          <a:prstGeom prst="rect">
            <a:avLst/>
          </a:prstGeom>
        </p:spPr>
      </p:pic>
      <p:pic>
        <p:nvPicPr>
          <p:cNvPr id="7" name="Picture 6" descr="dl380g5-new.jpg"/>
          <p:cNvPicPr>
            <a:picLocks noChangeAspect="1"/>
          </p:cNvPicPr>
          <p:nvPr/>
        </p:nvPicPr>
        <p:blipFill>
          <a:blip r:embed="rId2" cstate="print"/>
          <a:stretch>
            <a:fillRect/>
          </a:stretch>
        </p:blipFill>
        <p:spPr>
          <a:xfrm>
            <a:off x="4918881" y="2781224"/>
            <a:ext cx="699709" cy="138701"/>
          </a:xfrm>
          <a:prstGeom prst="rect">
            <a:avLst/>
          </a:prstGeom>
        </p:spPr>
      </p:pic>
      <p:pic>
        <p:nvPicPr>
          <p:cNvPr id="8" name="Picture 7" descr="dl380g5-new.jpg"/>
          <p:cNvPicPr>
            <a:picLocks noChangeAspect="1"/>
          </p:cNvPicPr>
          <p:nvPr/>
        </p:nvPicPr>
        <p:blipFill>
          <a:blip r:embed="rId2" cstate="print"/>
          <a:stretch>
            <a:fillRect/>
          </a:stretch>
        </p:blipFill>
        <p:spPr>
          <a:xfrm>
            <a:off x="4922925" y="2985174"/>
            <a:ext cx="699709" cy="138701"/>
          </a:xfrm>
          <a:prstGeom prst="rect">
            <a:avLst/>
          </a:prstGeom>
        </p:spPr>
      </p:pic>
      <p:pic>
        <p:nvPicPr>
          <p:cNvPr id="9" name="Picture 8" descr="dl380g5-new.jpg"/>
          <p:cNvPicPr>
            <a:picLocks noChangeAspect="1"/>
          </p:cNvPicPr>
          <p:nvPr/>
        </p:nvPicPr>
        <p:blipFill>
          <a:blip r:embed="rId2" cstate="print"/>
          <a:stretch>
            <a:fillRect/>
          </a:stretch>
        </p:blipFill>
        <p:spPr>
          <a:xfrm>
            <a:off x="4926970" y="3189125"/>
            <a:ext cx="699709" cy="138701"/>
          </a:xfrm>
          <a:prstGeom prst="rect">
            <a:avLst/>
          </a:prstGeom>
        </p:spPr>
      </p:pic>
      <p:pic>
        <p:nvPicPr>
          <p:cNvPr id="10" name="Picture 9" descr="dl380g5-new.jpg"/>
          <p:cNvPicPr>
            <a:picLocks noChangeAspect="1"/>
          </p:cNvPicPr>
          <p:nvPr/>
        </p:nvPicPr>
        <p:blipFill>
          <a:blip r:embed="rId2" cstate="print"/>
          <a:stretch>
            <a:fillRect/>
          </a:stretch>
        </p:blipFill>
        <p:spPr>
          <a:xfrm>
            <a:off x="4922925" y="3376759"/>
            <a:ext cx="699709" cy="138701"/>
          </a:xfrm>
          <a:prstGeom prst="rect">
            <a:avLst/>
          </a:prstGeom>
        </p:spPr>
      </p:pic>
      <p:pic>
        <p:nvPicPr>
          <p:cNvPr id="11" name="Picture 10" descr="dl380g5-new.jpg"/>
          <p:cNvPicPr>
            <a:picLocks noChangeAspect="1"/>
          </p:cNvPicPr>
          <p:nvPr/>
        </p:nvPicPr>
        <p:blipFill>
          <a:blip r:embed="rId2" cstate="print"/>
          <a:stretch>
            <a:fillRect/>
          </a:stretch>
        </p:blipFill>
        <p:spPr>
          <a:xfrm>
            <a:off x="4926970" y="3592947"/>
            <a:ext cx="699709" cy="138701"/>
          </a:xfrm>
          <a:prstGeom prst="rect">
            <a:avLst/>
          </a:prstGeom>
        </p:spPr>
      </p:pic>
      <p:pic>
        <p:nvPicPr>
          <p:cNvPr id="12" name="Picture 11" descr="dl380g5-new.jpg"/>
          <p:cNvPicPr>
            <a:picLocks noChangeAspect="1"/>
          </p:cNvPicPr>
          <p:nvPr/>
        </p:nvPicPr>
        <p:blipFill>
          <a:blip r:embed="rId2" cstate="print"/>
          <a:stretch>
            <a:fillRect/>
          </a:stretch>
        </p:blipFill>
        <p:spPr>
          <a:xfrm>
            <a:off x="4918881" y="2385560"/>
            <a:ext cx="699709" cy="138701"/>
          </a:xfrm>
          <a:prstGeom prst="rect">
            <a:avLst/>
          </a:prstGeom>
        </p:spPr>
      </p:pic>
      <p:sp>
        <p:nvSpPr>
          <p:cNvPr id="13" name="Line 126"/>
          <p:cNvSpPr>
            <a:spLocks noChangeShapeType="1"/>
          </p:cNvSpPr>
          <p:nvPr/>
        </p:nvSpPr>
        <p:spPr bwMode="auto">
          <a:xfrm>
            <a:off x="5707675" y="2098297"/>
            <a:ext cx="13772" cy="1983340"/>
          </a:xfrm>
          <a:prstGeom prst="line">
            <a:avLst/>
          </a:prstGeom>
          <a:noFill/>
          <a:ln w="38100">
            <a:solidFill>
              <a:srgbClr val="FF0000"/>
            </a:solidFill>
            <a:round/>
            <a:headEnd/>
            <a:tailEnd/>
          </a:ln>
        </p:spPr>
        <p:txBody>
          <a:bodyPr lIns="50435" tIns="25217" rIns="50435" bIns="25217"/>
          <a:lstStyle/>
          <a:p>
            <a:pPr fontAlgn="base">
              <a:spcBef>
                <a:spcPct val="0"/>
              </a:spcBef>
              <a:spcAft>
                <a:spcPct val="0"/>
              </a:spcAft>
            </a:pPr>
            <a:endParaRPr lang="en-US" sz="100" baseline="-25000" dirty="0">
              <a:latin typeface="Arial Black" pitchFamily="34" charset="0"/>
            </a:endParaRPr>
          </a:p>
        </p:txBody>
      </p:sp>
      <p:sp>
        <p:nvSpPr>
          <p:cNvPr id="14" name="Line 199"/>
          <p:cNvSpPr>
            <a:spLocks noChangeShapeType="1"/>
          </p:cNvSpPr>
          <p:nvPr/>
        </p:nvSpPr>
        <p:spPr bwMode="auto">
          <a:xfrm flipH="1">
            <a:off x="4733118" y="2656740"/>
            <a:ext cx="201696" cy="0"/>
          </a:xfrm>
          <a:prstGeom prst="line">
            <a:avLst/>
          </a:prstGeom>
          <a:noFill/>
          <a:ln w="31750">
            <a:solidFill>
              <a:srgbClr val="FFA615"/>
            </a:solidFill>
            <a:round/>
            <a:headEnd/>
            <a:tailEnd/>
          </a:ln>
        </p:spPr>
        <p:txBody>
          <a:bodyPr lIns="50435" tIns="25217" rIns="50435" bIns="25217" anchor="ctr"/>
          <a:lstStyle/>
          <a:p>
            <a:pPr fontAlgn="base">
              <a:spcBef>
                <a:spcPct val="0"/>
              </a:spcBef>
              <a:spcAft>
                <a:spcPct val="0"/>
              </a:spcAft>
            </a:pPr>
            <a:endParaRPr lang="en-US" sz="100" baseline="-25000" dirty="0">
              <a:latin typeface="Arial Black" pitchFamily="34" charset="0"/>
            </a:endParaRPr>
          </a:p>
        </p:txBody>
      </p:sp>
      <p:sp>
        <p:nvSpPr>
          <p:cNvPr id="15" name="Line 209"/>
          <p:cNvSpPr>
            <a:spLocks noChangeShapeType="1"/>
          </p:cNvSpPr>
          <p:nvPr/>
        </p:nvSpPr>
        <p:spPr bwMode="auto">
          <a:xfrm flipH="1">
            <a:off x="4733118" y="3054819"/>
            <a:ext cx="201696" cy="0"/>
          </a:xfrm>
          <a:prstGeom prst="line">
            <a:avLst/>
          </a:prstGeom>
          <a:noFill/>
          <a:ln w="31750">
            <a:solidFill>
              <a:srgbClr val="FFA615"/>
            </a:solidFill>
            <a:round/>
            <a:headEnd/>
            <a:tailEnd/>
          </a:ln>
        </p:spPr>
        <p:txBody>
          <a:bodyPr lIns="50435" tIns="25217" rIns="50435" bIns="25217" anchor="ctr"/>
          <a:lstStyle/>
          <a:p>
            <a:pPr fontAlgn="base">
              <a:spcBef>
                <a:spcPct val="0"/>
              </a:spcBef>
              <a:spcAft>
                <a:spcPct val="0"/>
              </a:spcAft>
            </a:pPr>
            <a:endParaRPr lang="en-US" sz="100" baseline="-25000" dirty="0">
              <a:latin typeface="Arial Black" pitchFamily="34" charset="0"/>
            </a:endParaRPr>
          </a:p>
        </p:txBody>
      </p:sp>
      <p:sp>
        <p:nvSpPr>
          <p:cNvPr id="16" name="Line 214"/>
          <p:cNvSpPr>
            <a:spLocks noChangeShapeType="1"/>
          </p:cNvSpPr>
          <p:nvPr/>
        </p:nvSpPr>
        <p:spPr bwMode="auto">
          <a:xfrm rot="10800000" flipH="1">
            <a:off x="5617428" y="3673150"/>
            <a:ext cx="190511" cy="0"/>
          </a:xfrm>
          <a:prstGeom prst="line">
            <a:avLst/>
          </a:prstGeom>
          <a:noFill/>
          <a:ln w="38100">
            <a:solidFill>
              <a:srgbClr val="FF0000"/>
            </a:solidFill>
            <a:round/>
            <a:headEnd/>
            <a:tailEnd/>
          </a:ln>
        </p:spPr>
        <p:txBody>
          <a:bodyPr anchor="ctr"/>
          <a:lstStyle/>
          <a:p>
            <a:pPr fontAlgn="base">
              <a:spcBef>
                <a:spcPct val="0"/>
              </a:spcBef>
              <a:spcAft>
                <a:spcPct val="0"/>
              </a:spcAft>
            </a:pPr>
            <a:endParaRPr lang="en-US" sz="100" baseline="-25000" dirty="0">
              <a:latin typeface="Arial Black" pitchFamily="34" charset="0"/>
            </a:endParaRPr>
          </a:p>
        </p:txBody>
      </p:sp>
      <p:sp>
        <p:nvSpPr>
          <p:cNvPr id="17" name="Line 214"/>
          <p:cNvSpPr>
            <a:spLocks noChangeShapeType="1"/>
          </p:cNvSpPr>
          <p:nvPr/>
        </p:nvSpPr>
        <p:spPr bwMode="auto">
          <a:xfrm rot="10800000" flipH="1">
            <a:off x="5611918" y="2868921"/>
            <a:ext cx="190511" cy="0"/>
          </a:xfrm>
          <a:prstGeom prst="line">
            <a:avLst/>
          </a:prstGeom>
          <a:noFill/>
          <a:ln w="38100">
            <a:solidFill>
              <a:srgbClr val="FF0000"/>
            </a:solidFill>
            <a:round/>
            <a:headEnd/>
            <a:tailEnd/>
          </a:ln>
        </p:spPr>
        <p:txBody>
          <a:bodyPr anchor="ctr"/>
          <a:lstStyle/>
          <a:p>
            <a:pPr fontAlgn="base">
              <a:spcBef>
                <a:spcPct val="0"/>
              </a:spcBef>
              <a:spcAft>
                <a:spcPct val="0"/>
              </a:spcAft>
            </a:pPr>
            <a:endParaRPr lang="en-US" sz="100" baseline="-25000" dirty="0">
              <a:latin typeface="Arial Black" pitchFamily="34" charset="0"/>
            </a:endParaRPr>
          </a:p>
        </p:txBody>
      </p:sp>
      <p:sp>
        <p:nvSpPr>
          <p:cNvPr id="18" name="Line 214"/>
          <p:cNvSpPr>
            <a:spLocks noChangeShapeType="1"/>
          </p:cNvSpPr>
          <p:nvPr/>
        </p:nvSpPr>
        <p:spPr bwMode="auto">
          <a:xfrm rot="10800000" flipH="1">
            <a:off x="5617428" y="2654168"/>
            <a:ext cx="190511" cy="0"/>
          </a:xfrm>
          <a:prstGeom prst="line">
            <a:avLst/>
          </a:prstGeom>
          <a:noFill/>
          <a:ln w="38100">
            <a:solidFill>
              <a:srgbClr val="FF0000"/>
            </a:solidFill>
            <a:round/>
            <a:headEnd/>
            <a:tailEnd/>
          </a:ln>
        </p:spPr>
        <p:txBody>
          <a:bodyPr anchor="ctr"/>
          <a:lstStyle/>
          <a:p>
            <a:pPr fontAlgn="base">
              <a:spcBef>
                <a:spcPct val="0"/>
              </a:spcBef>
              <a:spcAft>
                <a:spcPct val="0"/>
              </a:spcAft>
            </a:pPr>
            <a:endParaRPr lang="en-US" sz="100" baseline="-25000" dirty="0">
              <a:latin typeface="Arial Black" pitchFamily="34" charset="0"/>
            </a:endParaRPr>
          </a:p>
        </p:txBody>
      </p:sp>
      <p:sp>
        <p:nvSpPr>
          <p:cNvPr id="19" name="Line 214"/>
          <p:cNvSpPr>
            <a:spLocks noChangeShapeType="1"/>
          </p:cNvSpPr>
          <p:nvPr/>
        </p:nvSpPr>
        <p:spPr bwMode="auto">
          <a:xfrm rot="10800000" flipH="1">
            <a:off x="5611918" y="2293702"/>
            <a:ext cx="190511" cy="0"/>
          </a:xfrm>
          <a:prstGeom prst="line">
            <a:avLst/>
          </a:prstGeom>
          <a:noFill/>
          <a:ln w="38100">
            <a:solidFill>
              <a:srgbClr val="FF0000"/>
            </a:solidFill>
            <a:round/>
            <a:headEnd/>
            <a:tailEnd/>
          </a:ln>
        </p:spPr>
        <p:txBody>
          <a:bodyPr anchor="ctr"/>
          <a:lstStyle/>
          <a:p>
            <a:pPr fontAlgn="base">
              <a:spcBef>
                <a:spcPct val="0"/>
              </a:spcBef>
              <a:spcAft>
                <a:spcPct val="0"/>
              </a:spcAft>
            </a:pPr>
            <a:endParaRPr lang="en-US" sz="100" baseline="-25000" dirty="0">
              <a:latin typeface="Arial Black" pitchFamily="34" charset="0"/>
            </a:endParaRPr>
          </a:p>
        </p:txBody>
      </p:sp>
      <p:sp>
        <p:nvSpPr>
          <p:cNvPr id="20" name="Line 10"/>
          <p:cNvSpPr>
            <a:spLocks noChangeShapeType="1"/>
          </p:cNvSpPr>
          <p:nvPr/>
        </p:nvSpPr>
        <p:spPr bwMode="auto">
          <a:xfrm flipH="1">
            <a:off x="4737745" y="3263018"/>
            <a:ext cx="201696" cy="0"/>
          </a:xfrm>
          <a:prstGeom prst="line">
            <a:avLst/>
          </a:prstGeom>
          <a:noFill/>
          <a:ln w="31750">
            <a:solidFill>
              <a:srgbClr val="FFA615"/>
            </a:solidFill>
            <a:round/>
            <a:headEnd/>
            <a:tailEnd/>
          </a:ln>
        </p:spPr>
        <p:txBody>
          <a:bodyPr lIns="50435" tIns="25217" rIns="50435" bIns="25217" anchor="ctr"/>
          <a:lstStyle/>
          <a:p>
            <a:pPr fontAlgn="base">
              <a:spcBef>
                <a:spcPct val="0"/>
              </a:spcBef>
              <a:spcAft>
                <a:spcPct val="0"/>
              </a:spcAft>
            </a:pPr>
            <a:endParaRPr lang="en-US" sz="100" baseline="-25000" dirty="0">
              <a:latin typeface="Arial Black" pitchFamily="34" charset="0"/>
            </a:endParaRPr>
          </a:p>
        </p:txBody>
      </p:sp>
      <p:sp>
        <p:nvSpPr>
          <p:cNvPr id="21" name="Line 10"/>
          <p:cNvSpPr>
            <a:spLocks noChangeShapeType="1"/>
          </p:cNvSpPr>
          <p:nvPr/>
        </p:nvSpPr>
        <p:spPr bwMode="auto">
          <a:xfrm flipH="1">
            <a:off x="4732234" y="2854056"/>
            <a:ext cx="201696" cy="0"/>
          </a:xfrm>
          <a:prstGeom prst="line">
            <a:avLst/>
          </a:prstGeom>
          <a:noFill/>
          <a:ln w="31750">
            <a:solidFill>
              <a:srgbClr val="FFA615"/>
            </a:solidFill>
            <a:round/>
            <a:headEnd/>
            <a:tailEnd/>
          </a:ln>
        </p:spPr>
        <p:txBody>
          <a:bodyPr lIns="50435" tIns="25217" rIns="50435" bIns="25217" anchor="ctr"/>
          <a:lstStyle/>
          <a:p>
            <a:pPr fontAlgn="base">
              <a:spcBef>
                <a:spcPct val="0"/>
              </a:spcBef>
              <a:spcAft>
                <a:spcPct val="0"/>
              </a:spcAft>
            </a:pPr>
            <a:endParaRPr lang="en-US" sz="100" baseline="-25000" dirty="0">
              <a:latin typeface="Arial Black" pitchFamily="34" charset="0"/>
            </a:endParaRPr>
          </a:p>
        </p:txBody>
      </p:sp>
      <p:sp>
        <p:nvSpPr>
          <p:cNvPr id="22" name="Line 10"/>
          <p:cNvSpPr>
            <a:spLocks noChangeShapeType="1"/>
          </p:cNvSpPr>
          <p:nvPr/>
        </p:nvSpPr>
        <p:spPr bwMode="auto">
          <a:xfrm flipH="1">
            <a:off x="4732234" y="2300459"/>
            <a:ext cx="201696" cy="0"/>
          </a:xfrm>
          <a:prstGeom prst="line">
            <a:avLst/>
          </a:prstGeom>
          <a:noFill/>
          <a:ln w="31750">
            <a:solidFill>
              <a:srgbClr val="FFA615"/>
            </a:solidFill>
            <a:round/>
            <a:headEnd/>
            <a:tailEnd/>
          </a:ln>
        </p:spPr>
        <p:txBody>
          <a:bodyPr lIns="50435" tIns="25217" rIns="50435" bIns="25217" anchor="ctr"/>
          <a:lstStyle/>
          <a:p>
            <a:pPr fontAlgn="base">
              <a:spcBef>
                <a:spcPct val="0"/>
              </a:spcBef>
              <a:spcAft>
                <a:spcPct val="0"/>
              </a:spcAft>
            </a:pPr>
            <a:endParaRPr lang="en-US" sz="100" baseline="-25000" dirty="0">
              <a:latin typeface="Arial Black" pitchFamily="34" charset="0"/>
            </a:endParaRPr>
          </a:p>
        </p:txBody>
      </p:sp>
      <p:sp>
        <p:nvSpPr>
          <p:cNvPr id="23" name="Line 10"/>
          <p:cNvSpPr>
            <a:spLocks noChangeShapeType="1"/>
          </p:cNvSpPr>
          <p:nvPr/>
        </p:nvSpPr>
        <p:spPr bwMode="auto">
          <a:xfrm flipH="1">
            <a:off x="4736920" y="3457014"/>
            <a:ext cx="201696" cy="0"/>
          </a:xfrm>
          <a:prstGeom prst="line">
            <a:avLst/>
          </a:prstGeom>
          <a:noFill/>
          <a:ln w="31750">
            <a:solidFill>
              <a:srgbClr val="FFA615"/>
            </a:solidFill>
            <a:round/>
            <a:headEnd/>
            <a:tailEnd/>
          </a:ln>
        </p:spPr>
        <p:txBody>
          <a:bodyPr lIns="50435" tIns="25217" rIns="50435" bIns="25217" anchor="ctr"/>
          <a:lstStyle/>
          <a:p>
            <a:pPr fontAlgn="base">
              <a:spcBef>
                <a:spcPct val="0"/>
              </a:spcBef>
              <a:spcAft>
                <a:spcPct val="0"/>
              </a:spcAft>
            </a:pPr>
            <a:endParaRPr lang="en-US" sz="100" baseline="-25000" dirty="0">
              <a:latin typeface="Arial Black" pitchFamily="34" charset="0"/>
            </a:endParaRPr>
          </a:p>
        </p:txBody>
      </p:sp>
      <p:sp>
        <p:nvSpPr>
          <p:cNvPr id="24" name="Line 10"/>
          <p:cNvSpPr>
            <a:spLocks noChangeShapeType="1"/>
          </p:cNvSpPr>
          <p:nvPr/>
        </p:nvSpPr>
        <p:spPr bwMode="auto">
          <a:xfrm flipH="1">
            <a:off x="4736095" y="3665995"/>
            <a:ext cx="201696" cy="0"/>
          </a:xfrm>
          <a:prstGeom prst="line">
            <a:avLst/>
          </a:prstGeom>
          <a:noFill/>
          <a:ln w="31750">
            <a:solidFill>
              <a:srgbClr val="FFA615"/>
            </a:solidFill>
            <a:round/>
            <a:headEnd/>
            <a:tailEnd/>
          </a:ln>
        </p:spPr>
        <p:txBody>
          <a:bodyPr lIns="50435" tIns="25217" rIns="50435" bIns="25217" anchor="ctr"/>
          <a:lstStyle/>
          <a:p>
            <a:pPr fontAlgn="base">
              <a:spcBef>
                <a:spcPct val="0"/>
              </a:spcBef>
              <a:spcAft>
                <a:spcPct val="0"/>
              </a:spcAft>
            </a:pPr>
            <a:endParaRPr lang="en-US" sz="100" baseline="-25000" dirty="0">
              <a:latin typeface="Arial Black" pitchFamily="34" charset="0"/>
            </a:endParaRPr>
          </a:p>
        </p:txBody>
      </p:sp>
      <p:sp>
        <p:nvSpPr>
          <p:cNvPr id="25" name="Line 214"/>
          <p:cNvSpPr>
            <a:spLocks noChangeShapeType="1"/>
          </p:cNvSpPr>
          <p:nvPr/>
        </p:nvSpPr>
        <p:spPr bwMode="auto">
          <a:xfrm rot="10800000" flipH="1">
            <a:off x="5620175" y="3052094"/>
            <a:ext cx="190511" cy="0"/>
          </a:xfrm>
          <a:prstGeom prst="line">
            <a:avLst/>
          </a:prstGeom>
          <a:noFill/>
          <a:ln w="38100">
            <a:solidFill>
              <a:srgbClr val="FF0000"/>
            </a:solidFill>
            <a:round/>
            <a:headEnd/>
            <a:tailEnd/>
          </a:ln>
        </p:spPr>
        <p:txBody>
          <a:bodyPr anchor="ctr"/>
          <a:lstStyle/>
          <a:p>
            <a:pPr fontAlgn="base">
              <a:spcBef>
                <a:spcPct val="0"/>
              </a:spcBef>
              <a:spcAft>
                <a:spcPct val="0"/>
              </a:spcAft>
            </a:pPr>
            <a:endParaRPr lang="en-US" sz="100" baseline="-25000" dirty="0">
              <a:latin typeface="Arial Black" pitchFamily="34" charset="0"/>
            </a:endParaRPr>
          </a:p>
        </p:txBody>
      </p:sp>
      <p:sp>
        <p:nvSpPr>
          <p:cNvPr id="26" name="Line 214"/>
          <p:cNvSpPr>
            <a:spLocks noChangeShapeType="1"/>
          </p:cNvSpPr>
          <p:nvPr/>
        </p:nvSpPr>
        <p:spPr bwMode="auto">
          <a:xfrm rot="10800000" flipH="1">
            <a:off x="5619351" y="3261076"/>
            <a:ext cx="190511" cy="0"/>
          </a:xfrm>
          <a:prstGeom prst="line">
            <a:avLst/>
          </a:prstGeom>
          <a:noFill/>
          <a:ln w="38100">
            <a:solidFill>
              <a:srgbClr val="FF0000"/>
            </a:solidFill>
            <a:round/>
            <a:headEnd/>
            <a:tailEnd/>
          </a:ln>
        </p:spPr>
        <p:txBody>
          <a:bodyPr anchor="ctr"/>
          <a:lstStyle/>
          <a:p>
            <a:pPr fontAlgn="base">
              <a:spcBef>
                <a:spcPct val="0"/>
              </a:spcBef>
              <a:spcAft>
                <a:spcPct val="0"/>
              </a:spcAft>
            </a:pPr>
            <a:endParaRPr lang="en-US" sz="100" baseline="-25000" dirty="0">
              <a:latin typeface="Arial Black" pitchFamily="34" charset="0"/>
            </a:endParaRPr>
          </a:p>
        </p:txBody>
      </p:sp>
      <p:sp>
        <p:nvSpPr>
          <p:cNvPr id="27" name="Line 214"/>
          <p:cNvSpPr>
            <a:spLocks noChangeShapeType="1"/>
          </p:cNvSpPr>
          <p:nvPr/>
        </p:nvSpPr>
        <p:spPr bwMode="auto">
          <a:xfrm rot="10800000" flipH="1">
            <a:off x="5623480" y="3460067"/>
            <a:ext cx="190511" cy="0"/>
          </a:xfrm>
          <a:prstGeom prst="line">
            <a:avLst/>
          </a:prstGeom>
          <a:noFill/>
          <a:ln w="38100">
            <a:solidFill>
              <a:srgbClr val="FF0000"/>
            </a:solidFill>
            <a:round/>
            <a:headEnd/>
            <a:tailEnd/>
          </a:ln>
        </p:spPr>
        <p:txBody>
          <a:bodyPr anchor="ctr"/>
          <a:lstStyle/>
          <a:p>
            <a:pPr fontAlgn="base">
              <a:spcBef>
                <a:spcPct val="0"/>
              </a:spcBef>
              <a:spcAft>
                <a:spcPct val="0"/>
              </a:spcAft>
            </a:pPr>
            <a:endParaRPr lang="en-US" sz="100" baseline="-25000" dirty="0">
              <a:latin typeface="Arial Black" pitchFamily="34" charset="0"/>
            </a:endParaRPr>
          </a:p>
        </p:txBody>
      </p:sp>
      <p:pic>
        <p:nvPicPr>
          <p:cNvPr id="28" name="Picture 27" descr="dl380g5-new.jpg"/>
          <p:cNvPicPr>
            <a:picLocks noChangeAspect="1"/>
          </p:cNvPicPr>
          <p:nvPr/>
        </p:nvPicPr>
        <p:blipFill>
          <a:blip r:embed="rId2" cstate="print"/>
          <a:stretch>
            <a:fillRect/>
          </a:stretch>
        </p:blipFill>
        <p:spPr>
          <a:xfrm>
            <a:off x="3843373" y="2518237"/>
            <a:ext cx="666678" cy="138701"/>
          </a:xfrm>
          <a:prstGeom prst="rect">
            <a:avLst/>
          </a:prstGeom>
        </p:spPr>
      </p:pic>
      <p:pic>
        <p:nvPicPr>
          <p:cNvPr id="29" name="Picture 28" descr="dl380g5-new.jpg"/>
          <p:cNvPicPr>
            <a:picLocks noChangeAspect="1"/>
          </p:cNvPicPr>
          <p:nvPr/>
        </p:nvPicPr>
        <p:blipFill>
          <a:blip r:embed="rId2" cstate="print"/>
          <a:stretch>
            <a:fillRect/>
          </a:stretch>
        </p:blipFill>
        <p:spPr>
          <a:xfrm>
            <a:off x="3842698" y="2354397"/>
            <a:ext cx="666678" cy="138701"/>
          </a:xfrm>
          <a:prstGeom prst="rect">
            <a:avLst/>
          </a:prstGeom>
        </p:spPr>
      </p:pic>
      <p:sp>
        <p:nvSpPr>
          <p:cNvPr id="30" name="Line 128"/>
          <p:cNvSpPr>
            <a:spLocks noChangeShapeType="1"/>
          </p:cNvSpPr>
          <p:nvPr/>
        </p:nvSpPr>
        <p:spPr bwMode="auto">
          <a:xfrm>
            <a:off x="4728605" y="2088257"/>
            <a:ext cx="4627" cy="2016956"/>
          </a:xfrm>
          <a:prstGeom prst="line">
            <a:avLst/>
          </a:prstGeom>
          <a:noFill/>
          <a:ln w="38100">
            <a:solidFill>
              <a:srgbClr val="FFA615"/>
            </a:solidFill>
            <a:round/>
            <a:headEnd/>
            <a:tailEnd/>
          </a:ln>
        </p:spPr>
        <p:txBody>
          <a:bodyPr lIns="50435" tIns="25217" rIns="50435" bIns="25217"/>
          <a:lstStyle/>
          <a:p>
            <a:pPr fontAlgn="base">
              <a:spcBef>
                <a:spcPct val="0"/>
              </a:spcBef>
              <a:spcAft>
                <a:spcPct val="0"/>
              </a:spcAft>
            </a:pPr>
            <a:endParaRPr lang="en-US" sz="100" baseline="-25000" dirty="0">
              <a:latin typeface="Arial Black" pitchFamily="34" charset="0"/>
            </a:endParaRPr>
          </a:p>
        </p:txBody>
      </p:sp>
      <p:sp>
        <p:nvSpPr>
          <p:cNvPr id="31" name="Line 5"/>
          <p:cNvSpPr>
            <a:spLocks noChangeShapeType="1"/>
          </p:cNvSpPr>
          <p:nvPr/>
        </p:nvSpPr>
        <p:spPr bwMode="auto">
          <a:xfrm flipV="1">
            <a:off x="4496136" y="2415215"/>
            <a:ext cx="241094" cy="0"/>
          </a:xfrm>
          <a:prstGeom prst="line">
            <a:avLst/>
          </a:prstGeom>
          <a:noFill/>
          <a:ln w="38100">
            <a:solidFill>
              <a:srgbClr val="FFA615"/>
            </a:solidFill>
            <a:round/>
            <a:headEnd type="triangle" w="med" len="med"/>
            <a:tailEnd type="triangle" w="med" len="med"/>
          </a:ln>
        </p:spPr>
        <p:txBody>
          <a:bodyPr lIns="50435" tIns="25217" rIns="50435" bIns="25217" anchor="ctr"/>
          <a:lstStyle/>
          <a:p>
            <a:pPr fontAlgn="base">
              <a:spcBef>
                <a:spcPct val="0"/>
              </a:spcBef>
              <a:spcAft>
                <a:spcPct val="0"/>
              </a:spcAft>
            </a:pPr>
            <a:endParaRPr lang="en-US" sz="100" baseline="-25000" dirty="0">
              <a:latin typeface="Arial Black" pitchFamily="34" charset="0"/>
            </a:endParaRPr>
          </a:p>
        </p:txBody>
      </p:sp>
      <p:sp>
        <p:nvSpPr>
          <p:cNvPr id="32" name="Line 5"/>
          <p:cNvSpPr>
            <a:spLocks noChangeShapeType="1"/>
          </p:cNvSpPr>
          <p:nvPr/>
        </p:nvSpPr>
        <p:spPr bwMode="auto">
          <a:xfrm flipV="1">
            <a:off x="4497972" y="3599706"/>
            <a:ext cx="241094" cy="0"/>
          </a:xfrm>
          <a:prstGeom prst="line">
            <a:avLst/>
          </a:prstGeom>
          <a:noFill/>
          <a:ln w="38100">
            <a:solidFill>
              <a:srgbClr val="FFA615"/>
            </a:solidFill>
            <a:round/>
            <a:headEnd type="triangle" w="med" len="med"/>
            <a:tailEnd type="triangle" w="med" len="med"/>
          </a:ln>
        </p:spPr>
        <p:txBody>
          <a:bodyPr lIns="50435" tIns="25217" rIns="50435" bIns="25217" anchor="ctr"/>
          <a:lstStyle/>
          <a:p>
            <a:pPr fontAlgn="base">
              <a:spcBef>
                <a:spcPct val="0"/>
              </a:spcBef>
              <a:spcAft>
                <a:spcPct val="0"/>
              </a:spcAft>
            </a:pPr>
            <a:endParaRPr lang="en-US" sz="100" baseline="-25000" dirty="0">
              <a:latin typeface="Arial Black" pitchFamily="34" charset="0"/>
            </a:endParaRPr>
          </a:p>
        </p:txBody>
      </p:sp>
      <p:sp>
        <p:nvSpPr>
          <p:cNvPr id="33" name="Line 5"/>
          <p:cNvSpPr>
            <a:spLocks noChangeShapeType="1"/>
          </p:cNvSpPr>
          <p:nvPr/>
        </p:nvSpPr>
        <p:spPr bwMode="auto">
          <a:xfrm flipV="1">
            <a:off x="4494299" y="4043214"/>
            <a:ext cx="241094" cy="0"/>
          </a:xfrm>
          <a:prstGeom prst="line">
            <a:avLst/>
          </a:prstGeom>
          <a:noFill/>
          <a:ln w="38100">
            <a:solidFill>
              <a:srgbClr val="FFA615"/>
            </a:solidFill>
            <a:round/>
            <a:headEnd type="triangle" w="med" len="med"/>
            <a:tailEnd type="triangle" w="med" len="med"/>
          </a:ln>
        </p:spPr>
        <p:txBody>
          <a:bodyPr lIns="50435" tIns="25217" rIns="50435" bIns="25217" anchor="ctr"/>
          <a:lstStyle/>
          <a:p>
            <a:pPr fontAlgn="base">
              <a:spcBef>
                <a:spcPct val="0"/>
              </a:spcBef>
              <a:spcAft>
                <a:spcPct val="0"/>
              </a:spcAft>
            </a:pPr>
            <a:endParaRPr lang="en-US" sz="100" baseline="-25000" dirty="0">
              <a:latin typeface="Arial Black" pitchFamily="34" charset="0"/>
            </a:endParaRPr>
          </a:p>
        </p:txBody>
      </p:sp>
      <p:sp>
        <p:nvSpPr>
          <p:cNvPr id="34" name="Line 5"/>
          <p:cNvSpPr>
            <a:spLocks noChangeShapeType="1"/>
          </p:cNvSpPr>
          <p:nvPr/>
        </p:nvSpPr>
        <p:spPr bwMode="auto">
          <a:xfrm flipV="1">
            <a:off x="4498856" y="2588120"/>
            <a:ext cx="241094" cy="0"/>
          </a:xfrm>
          <a:prstGeom prst="line">
            <a:avLst/>
          </a:prstGeom>
          <a:noFill/>
          <a:ln w="38100">
            <a:solidFill>
              <a:srgbClr val="FFA615"/>
            </a:solidFill>
            <a:round/>
            <a:headEnd type="triangle" w="med" len="med"/>
            <a:tailEnd type="triangle" w="med" len="med"/>
          </a:ln>
        </p:spPr>
        <p:txBody>
          <a:bodyPr lIns="50435" tIns="25217" rIns="50435" bIns="25217" anchor="ctr"/>
          <a:lstStyle/>
          <a:p>
            <a:pPr fontAlgn="base">
              <a:spcBef>
                <a:spcPct val="0"/>
              </a:spcBef>
              <a:spcAft>
                <a:spcPct val="0"/>
              </a:spcAft>
            </a:pPr>
            <a:endParaRPr lang="en-US" sz="100" baseline="-25000" dirty="0">
              <a:latin typeface="Arial Black" pitchFamily="34" charset="0"/>
            </a:endParaRPr>
          </a:p>
        </p:txBody>
      </p:sp>
      <p:pic>
        <p:nvPicPr>
          <p:cNvPr id="35" name="Picture 34" descr="dl380g5-new.jpg"/>
          <p:cNvPicPr>
            <a:picLocks noChangeAspect="1"/>
          </p:cNvPicPr>
          <p:nvPr/>
        </p:nvPicPr>
        <p:blipFill>
          <a:blip r:embed="rId2" cstate="print"/>
          <a:stretch>
            <a:fillRect/>
          </a:stretch>
        </p:blipFill>
        <p:spPr>
          <a:xfrm>
            <a:off x="3850788" y="2990722"/>
            <a:ext cx="666678" cy="138701"/>
          </a:xfrm>
          <a:prstGeom prst="rect">
            <a:avLst/>
          </a:prstGeom>
        </p:spPr>
      </p:pic>
      <p:pic>
        <p:nvPicPr>
          <p:cNvPr id="36" name="Picture 35" descr="dl380g5-new.jpg"/>
          <p:cNvPicPr>
            <a:picLocks noChangeAspect="1"/>
          </p:cNvPicPr>
          <p:nvPr/>
        </p:nvPicPr>
        <p:blipFill>
          <a:blip r:embed="rId2" cstate="print"/>
          <a:stretch>
            <a:fillRect/>
          </a:stretch>
        </p:blipFill>
        <p:spPr>
          <a:xfrm>
            <a:off x="3854832" y="3162041"/>
            <a:ext cx="666678" cy="138701"/>
          </a:xfrm>
          <a:prstGeom prst="rect">
            <a:avLst/>
          </a:prstGeom>
        </p:spPr>
      </p:pic>
      <p:pic>
        <p:nvPicPr>
          <p:cNvPr id="37" name="Picture 36" descr="dl380g5-new.jpg"/>
          <p:cNvPicPr>
            <a:picLocks noChangeAspect="1"/>
          </p:cNvPicPr>
          <p:nvPr/>
        </p:nvPicPr>
        <p:blipFill>
          <a:blip r:embed="rId2" cstate="print"/>
          <a:stretch>
            <a:fillRect/>
          </a:stretch>
        </p:blipFill>
        <p:spPr>
          <a:xfrm>
            <a:off x="3838654" y="3529152"/>
            <a:ext cx="666678" cy="138701"/>
          </a:xfrm>
          <a:prstGeom prst="rect">
            <a:avLst/>
          </a:prstGeom>
        </p:spPr>
      </p:pic>
      <p:pic>
        <p:nvPicPr>
          <p:cNvPr id="38" name="Picture 37" descr="dl380g5-new.jpg"/>
          <p:cNvPicPr>
            <a:picLocks noChangeAspect="1"/>
          </p:cNvPicPr>
          <p:nvPr/>
        </p:nvPicPr>
        <p:blipFill>
          <a:blip r:embed="rId2" cstate="print"/>
          <a:stretch>
            <a:fillRect/>
          </a:stretch>
        </p:blipFill>
        <p:spPr>
          <a:xfrm>
            <a:off x="3842698" y="3977843"/>
            <a:ext cx="666678" cy="138701"/>
          </a:xfrm>
          <a:prstGeom prst="rect">
            <a:avLst/>
          </a:prstGeom>
        </p:spPr>
      </p:pic>
      <p:pic>
        <p:nvPicPr>
          <p:cNvPr id="39" name="Picture 38" descr="dl180g5-new.jpg"/>
          <p:cNvPicPr>
            <a:picLocks noChangeAspect="1"/>
          </p:cNvPicPr>
          <p:nvPr/>
        </p:nvPicPr>
        <p:blipFill>
          <a:blip r:embed="rId3" cstate="print"/>
          <a:stretch>
            <a:fillRect/>
          </a:stretch>
        </p:blipFill>
        <p:spPr>
          <a:xfrm>
            <a:off x="5802987" y="2411211"/>
            <a:ext cx="662556" cy="121193"/>
          </a:xfrm>
          <a:prstGeom prst="rect">
            <a:avLst/>
          </a:prstGeom>
        </p:spPr>
      </p:pic>
      <p:pic>
        <p:nvPicPr>
          <p:cNvPr id="40" name="Picture 39" descr="dl180g5-new.jpg"/>
          <p:cNvPicPr>
            <a:picLocks noChangeAspect="1"/>
          </p:cNvPicPr>
          <p:nvPr/>
        </p:nvPicPr>
        <p:blipFill>
          <a:blip r:embed="rId3" cstate="print"/>
          <a:stretch>
            <a:fillRect/>
          </a:stretch>
        </p:blipFill>
        <p:spPr>
          <a:xfrm>
            <a:off x="5807031" y="2598845"/>
            <a:ext cx="662556" cy="121193"/>
          </a:xfrm>
          <a:prstGeom prst="rect">
            <a:avLst/>
          </a:prstGeom>
        </p:spPr>
      </p:pic>
      <p:pic>
        <p:nvPicPr>
          <p:cNvPr id="41" name="Picture 40" descr="dl180g5-new.jpg"/>
          <p:cNvPicPr>
            <a:picLocks noChangeAspect="1"/>
          </p:cNvPicPr>
          <p:nvPr/>
        </p:nvPicPr>
        <p:blipFill>
          <a:blip r:embed="rId3" cstate="print"/>
          <a:stretch>
            <a:fillRect/>
          </a:stretch>
        </p:blipFill>
        <p:spPr>
          <a:xfrm>
            <a:off x="5811076" y="2806875"/>
            <a:ext cx="662556" cy="121193"/>
          </a:xfrm>
          <a:prstGeom prst="rect">
            <a:avLst/>
          </a:prstGeom>
        </p:spPr>
      </p:pic>
      <p:pic>
        <p:nvPicPr>
          <p:cNvPr id="42" name="Picture 41" descr="dl180g5-new.jpg"/>
          <p:cNvPicPr>
            <a:picLocks noChangeAspect="1"/>
          </p:cNvPicPr>
          <p:nvPr/>
        </p:nvPicPr>
        <p:blipFill>
          <a:blip r:embed="rId3" cstate="print"/>
          <a:stretch>
            <a:fillRect/>
          </a:stretch>
        </p:blipFill>
        <p:spPr>
          <a:xfrm>
            <a:off x="5811076" y="2998588"/>
            <a:ext cx="662556" cy="121193"/>
          </a:xfrm>
          <a:prstGeom prst="rect">
            <a:avLst/>
          </a:prstGeom>
        </p:spPr>
      </p:pic>
      <p:pic>
        <p:nvPicPr>
          <p:cNvPr id="43" name="Picture 42" descr="dl180g5-new.jpg"/>
          <p:cNvPicPr>
            <a:picLocks noChangeAspect="1"/>
          </p:cNvPicPr>
          <p:nvPr/>
        </p:nvPicPr>
        <p:blipFill>
          <a:blip r:embed="rId3" cstate="print"/>
          <a:stretch>
            <a:fillRect/>
          </a:stretch>
        </p:blipFill>
        <p:spPr>
          <a:xfrm>
            <a:off x="5811076" y="3202539"/>
            <a:ext cx="662556" cy="121193"/>
          </a:xfrm>
          <a:prstGeom prst="rect">
            <a:avLst/>
          </a:prstGeom>
        </p:spPr>
      </p:pic>
      <p:pic>
        <p:nvPicPr>
          <p:cNvPr id="44" name="Picture 43" descr="dl180g5-new.jpg"/>
          <p:cNvPicPr>
            <a:picLocks noChangeAspect="1"/>
          </p:cNvPicPr>
          <p:nvPr/>
        </p:nvPicPr>
        <p:blipFill>
          <a:blip r:embed="rId3" cstate="print"/>
          <a:stretch>
            <a:fillRect/>
          </a:stretch>
        </p:blipFill>
        <p:spPr>
          <a:xfrm>
            <a:off x="5815121" y="3402411"/>
            <a:ext cx="662556" cy="121193"/>
          </a:xfrm>
          <a:prstGeom prst="rect">
            <a:avLst/>
          </a:prstGeom>
        </p:spPr>
      </p:pic>
      <p:pic>
        <p:nvPicPr>
          <p:cNvPr id="45" name="Picture 44" descr="dl180g5-new.jpg"/>
          <p:cNvPicPr>
            <a:picLocks noChangeAspect="1"/>
          </p:cNvPicPr>
          <p:nvPr/>
        </p:nvPicPr>
        <p:blipFill>
          <a:blip r:embed="rId3" cstate="print"/>
          <a:stretch>
            <a:fillRect/>
          </a:stretch>
        </p:blipFill>
        <p:spPr>
          <a:xfrm>
            <a:off x="5815121" y="3614519"/>
            <a:ext cx="662556" cy="121193"/>
          </a:xfrm>
          <a:prstGeom prst="rect">
            <a:avLst/>
          </a:prstGeom>
        </p:spPr>
      </p:pic>
      <p:pic>
        <p:nvPicPr>
          <p:cNvPr id="46" name="Picture 45" descr="dl380g5-new.jpg"/>
          <p:cNvPicPr>
            <a:picLocks noChangeAspect="1"/>
          </p:cNvPicPr>
          <p:nvPr/>
        </p:nvPicPr>
        <p:blipFill>
          <a:blip r:embed="rId2" cstate="print"/>
          <a:stretch>
            <a:fillRect/>
          </a:stretch>
        </p:blipFill>
        <p:spPr>
          <a:xfrm>
            <a:off x="4935734" y="3801657"/>
            <a:ext cx="699709" cy="138701"/>
          </a:xfrm>
          <a:prstGeom prst="rect">
            <a:avLst/>
          </a:prstGeom>
        </p:spPr>
      </p:pic>
      <p:sp>
        <p:nvSpPr>
          <p:cNvPr id="47" name="Line 214"/>
          <p:cNvSpPr>
            <a:spLocks noChangeShapeType="1"/>
          </p:cNvSpPr>
          <p:nvPr/>
        </p:nvSpPr>
        <p:spPr bwMode="auto">
          <a:xfrm rot="10800000" flipH="1">
            <a:off x="5626192" y="3881860"/>
            <a:ext cx="190511" cy="0"/>
          </a:xfrm>
          <a:prstGeom prst="line">
            <a:avLst/>
          </a:prstGeom>
          <a:noFill/>
          <a:ln w="38100">
            <a:solidFill>
              <a:srgbClr val="FF0000"/>
            </a:solidFill>
            <a:round/>
            <a:headEnd/>
            <a:tailEnd/>
          </a:ln>
        </p:spPr>
        <p:txBody>
          <a:bodyPr anchor="ctr"/>
          <a:lstStyle/>
          <a:p>
            <a:pPr fontAlgn="base">
              <a:spcBef>
                <a:spcPct val="0"/>
              </a:spcBef>
              <a:spcAft>
                <a:spcPct val="0"/>
              </a:spcAft>
            </a:pPr>
            <a:endParaRPr lang="en-US" sz="100" baseline="-25000" dirty="0">
              <a:latin typeface="Arial Black" pitchFamily="34" charset="0"/>
            </a:endParaRPr>
          </a:p>
        </p:txBody>
      </p:sp>
      <p:sp>
        <p:nvSpPr>
          <p:cNvPr id="48" name="Line 10"/>
          <p:cNvSpPr>
            <a:spLocks noChangeShapeType="1"/>
          </p:cNvSpPr>
          <p:nvPr/>
        </p:nvSpPr>
        <p:spPr bwMode="auto">
          <a:xfrm flipH="1">
            <a:off x="4744859" y="3874705"/>
            <a:ext cx="201696" cy="0"/>
          </a:xfrm>
          <a:prstGeom prst="line">
            <a:avLst/>
          </a:prstGeom>
          <a:noFill/>
          <a:ln w="31750">
            <a:solidFill>
              <a:srgbClr val="FFA615"/>
            </a:solidFill>
            <a:round/>
            <a:headEnd/>
            <a:tailEnd/>
          </a:ln>
        </p:spPr>
        <p:txBody>
          <a:bodyPr lIns="50435" tIns="25217" rIns="50435" bIns="25217" anchor="ctr"/>
          <a:lstStyle/>
          <a:p>
            <a:pPr fontAlgn="base">
              <a:spcBef>
                <a:spcPct val="0"/>
              </a:spcBef>
              <a:spcAft>
                <a:spcPct val="0"/>
              </a:spcAft>
            </a:pPr>
            <a:endParaRPr lang="en-US" sz="100" baseline="-25000" dirty="0">
              <a:latin typeface="Arial Black" pitchFamily="34" charset="0"/>
            </a:endParaRPr>
          </a:p>
        </p:txBody>
      </p:sp>
      <p:pic>
        <p:nvPicPr>
          <p:cNvPr id="49" name="Picture 48" descr="dl180g5-new.jpg"/>
          <p:cNvPicPr>
            <a:picLocks noChangeAspect="1"/>
          </p:cNvPicPr>
          <p:nvPr/>
        </p:nvPicPr>
        <p:blipFill>
          <a:blip r:embed="rId3" cstate="print"/>
          <a:stretch>
            <a:fillRect/>
          </a:stretch>
        </p:blipFill>
        <p:spPr>
          <a:xfrm>
            <a:off x="5823883" y="3823229"/>
            <a:ext cx="662556" cy="121193"/>
          </a:xfrm>
          <a:prstGeom prst="rect">
            <a:avLst/>
          </a:prstGeom>
        </p:spPr>
      </p:pic>
      <p:pic>
        <p:nvPicPr>
          <p:cNvPr id="50" name="Picture 49" descr="dl380g5-new.jpg"/>
          <p:cNvPicPr>
            <a:picLocks noChangeAspect="1"/>
          </p:cNvPicPr>
          <p:nvPr/>
        </p:nvPicPr>
        <p:blipFill>
          <a:blip r:embed="rId2" cstate="print"/>
          <a:stretch>
            <a:fillRect/>
          </a:stretch>
        </p:blipFill>
        <p:spPr>
          <a:xfrm>
            <a:off x="4939777" y="4005607"/>
            <a:ext cx="699709" cy="138701"/>
          </a:xfrm>
          <a:prstGeom prst="rect">
            <a:avLst/>
          </a:prstGeom>
        </p:spPr>
      </p:pic>
      <p:sp>
        <p:nvSpPr>
          <p:cNvPr id="51" name="Line 214"/>
          <p:cNvSpPr>
            <a:spLocks noChangeShapeType="1"/>
          </p:cNvSpPr>
          <p:nvPr/>
        </p:nvSpPr>
        <p:spPr bwMode="auto">
          <a:xfrm rot="10800000" flipH="1">
            <a:off x="5630236" y="4085811"/>
            <a:ext cx="190511" cy="0"/>
          </a:xfrm>
          <a:prstGeom prst="line">
            <a:avLst/>
          </a:prstGeom>
          <a:noFill/>
          <a:ln w="38100">
            <a:solidFill>
              <a:srgbClr val="FF0000"/>
            </a:solidFill>
            <a:round/>
            <a:headEnd/>
            <a:tailEnd/>
          </a:ln>
        </p:spPr>
        <p:txBody>
          <a:bodyPr anchor="ctr"/>
          <a:lstStyle/>
          <a:p>
            <a:pPr fontAlgn="base">
              <a:spcBef>
                <a:spcPct val="0"/>
              </a:spcBef>
              <a:spcAft>
                <a:spcPct val="0"/>
              </a:spcAft>
            </a:pPr>
            <a:endParaRPr lang="en-US" sz="100" baseline="-25000" dirty="0">
              <a:latin typeface="Arial Black" pitchFamily="34" charset="0"/>
            </a:endParaRPr>
          </a:p>
        </p:txBody>
      </p:sp>
      <p:sp>
        <p:nvSpPr>
          <p:cNvPr id="52" name="Line 10"/>
          <p:cNvSpPr>
            <a:spLocks noChangeShapeType="1"/>
          </p:cNvSpPr>
          <p:nvPr/>
        </p:nvSpPr>
        <p:spPr bwMode="auto">
          <a:xfrm flipH="1">
            <a:off x="4741900" y="4089162"/>
            <a:ext cx="201696" cy="0"/>
          </a:xfrm>
          <a:prstGeom prst="line">
            <a:avLst/>
          </a:prstGeom>
          <a:noFill/>
          <a:ln w="31750">
            <a:solidFill>
              <a:srgbClr val="FFA615"/>
            </a:solidFill>
            <a:round/>
            <a:headEnd/>
            <a:tailEnd/>
          </a:ln>
        </p:spPr>
        <p:txBody>
          <a:bodyPr lIns="50435" tIns="25217" rIns="50435" bIns="25217" anchor="ctr"/>
          <a:lstStyle/>
          <a:p>
            <a:pPr fontAlgn="base">
              <a:spcBef>
                <a:spcPct val="0"/>
              </a:spcBef>
              <a:spcAft>
                <a:spcPct val="0"/>
              </a:spcAft>
            </a:pPr>
            <a:endParaRPr lang="en-US" sz="100" baseline="-25000" dirty="0">
              <a:latin typeface="Arial Black" pitchFamily="34" charset="0"/>
            </a:endParaRPr>
          </a:p>
        </p:txBody>
      </p:sp>
      <p:pic>
        <p:nvPicPr>
          <p:cNvPr id="53" name="Picture 52" descr="dl180g5-new.jpg"/>
          <p:cNvPicPr>
            <a:picLocks noChangeAspect="1"/>
          </p:cNvPicPr>
          <p:nvPr/>
        </p:nvPicPr>
        <p:blipFill>
          <a:blip r:embed="rId3" cstate="print"/>
          <a:stretch>
            <a:fillRect/>
          </a:stretch>
        </p:blipFill>
        <p:spPr>
          <a:xfrm>
            <a:off x="5827928" y="4027180"/>
            <a:ext cx="662556" cy="121193"/>
          </a:xfrm>
          <a:prstGeom prst="rect">
            <a:avLst/>
          </a:prstGeom>
        </p:spPr>
      </p:pic>
      <p:sp>
        <p:nvSpPr>
          <p:cNvPr id="54" name="Rectangle 53"/>
          <p:cNvSpPr/>
          <p:nvPr/>
        </p:nvSpPr>
        <p:spPr bwMode="auto">
          <a:xfrm>
            <a:off x="3667730" y="4275618"/>
            <a:ext cx="826569" cy="194216"/>
          </a:xfrm>
          <a:prstGeom prst="rect">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0435" tIns="25217" rIns="50435" bIns="25217" numCol="1" rtlCol="0" anchor="ctr" anchorCtr="0" compatLnSpc="1">
            <a:prstTxWarp prst="textNoShape">
              <a:avLst/>
            </a:prstTxWarp>
          </a:bodyPr>
          <a:lstStyle/>
          <a:p>
            <a:pPr algn="ctr" defTabSz="504237"/>
            <a:r>
              <a:rPr lang="en-US" sz="735" dirty="0">
                <a:solidFill>
                  <a:schemeClr val="tx1"/>
                </a:solidFill>
              </a:rPr>
              <a:t>CONTROL RACK</a:t>
            </a:r>
          </a:p>
        </p:txBody>
      </p:sp>
      <p:sp>
        <p:nvSpPr>
          <p:cNvPr id="55" name="Rectangle 54"/>
          <p:cNvSpPr/>
          <p:nvPr/>
        </p:nvSpPr>
        <p:spPr bwMode="auto">
          <a:xfrm>
            <a:off x="6009210" y="4286264"/>
            <a:ext cx="723749" cy="187155"/>
          </a:xfrm>
          <a:prstGeom prst="rect">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0435" tIns="25217" rIns="50435" bIns="25217" numCol="1" rtlCol="0" anchor="ctr" anchorCtr="0" compatLnSpc="1">
            <a:prstTxWarp prst="textNoShape">
              <a:avLst/>
            </a:prstTxWarp>
          </a:bodyPr>
          <a:lstStyle/>
          <a:p>
            <a:pPr algn="ctr" defTabSz="504237"/>
            <a:r>
              <a:rPr lang="en-US" sz="735" dirty="0">
                <a:solidFill>
                  <a:schemeClr val="tx1"/>
                </a:solidFill>
              </a:rPr>
              <a:t>DATA RACK</a:t>
            </a:r>
          </a:p>
        </p:txBody>
      </p:sp>
      <p:sp>
        <p:nvSpPr>
          <p:cNvPr id="56" name="Line 5"/>
          <p:cNvSpPr>
            <a:spLocks noChangeShapeType="1"/>
          </p:cNvSpPr>
          <p:nvPr/>
        </p:nvSpPr>
        <p:spPr bwMode="auto">
          <a:xfrm flipV="1">
            <a:off x="4516816" y="3058117"/>
            <a:ext cx="241094" cy="0"/>
          </a:xfrm>
          <a:prstGeom prst="line">
            <a:avLst/>
          </a:prstGeom>
          <a:noFill/>
          <a:ln w="38100">
            <a:solidFill>
              <a:srgbClr val="FFA615"/>
            </a:solidFill>
            <a:round/>
            <a:headEnd type="triangle" w="med" len="med"/>
            <a:tailEnd type="triangle" w="med" len="med"/>
          </a:ln>
        </p:spPr>
        <p:txBody>
          <a:bodyPr lIns="50435" tIns="25217" rIns="50435" bIns="25217" anchor="ctr"/>
          <a:lstStyle/>
          <a:p>
            <a:pPr fontAlgn="base">
              <a:spcBef>
                <a:spcPct val="0"/>
              </a:spcBef>
              <a:spcAft>
                <a:spcPct val="0"/>
              </a:spcAft>
            </a:pPr>
            <a:endParaRPr lang="en-US" sz="100" baseline="-25000" dirty="0">
              <a:latin typeface="Arial Black" pitchFamily="34" charset="0"/>
            </a:endParaRPr>
          </a:p>
        </p:txBody>
      </p:sp>
      <p:sp>
        <p:nvSpPr>
          <p:cNvPr id="57" name="Line 5"/>
          <p:cNvSpPr>
            <a:spLocks noChangeShapeType="1"/>
          </p:cNvSpPr>
          <p:nvPr/>
        </p:nvSpPr>
        <p:spPr bwMode="auto">
          <a:xfrm flipV="1">
            <a:off x="4519537" y="3231023"/>
            <a:ext cx="241094" cy="0"/>
          </a:xfrm>
          <a:prstGeom prst="line">
            <a:avLst/>
          </a:prstGeom>
          <a:noFill/>
          <a:ln w="38100">
            <a:solidFill>
              <a:srgbClr val="FFA615"/>
            </a:solidFill>
            <a:round/>
            <a:headEnd type="triangle" w="med" len="med"/>
            <a:tailEnd type="triangle" w="med" len="med"/>
          </a:ln>
        </p:spPr>
        <p:txBody>
          <a:bodyPr lIns="50435" tIns="25217" rIns="50435" bIns="25217" anchor="ctr"/>
          <a:lstStyle/>
          <a:p>
            <a:pPr fontAlgn="base">
              <a:spcBef>
                <a:spcPct val="0"/>
              </a:spcBef>
              <a:spcAft>
                <a:spcPct val="0"/>
              </a:spcAft>
            </a:pPr>
            <a:endParaRPr lang="en-US" sz="100" baseline="-25000" dirty="0">
              <a:latin typeface="Arial Black" pitchFamily="34" charset="0"/>
            </a:endParaRPr>
          </a:p>
        </p:txBody>
      </p:sp>
      <p:sp>
        <p:nvSpPr>
          <p:cNvPr id="58" name="TextBox 57"/>
          <p:cNvSpPr txBox="1"/>
          <p:nvPr/>
        </p:nvSpPr>
        <p:spPr>
          <a:xfrm>
            <a:off x="3783042" y="2185858"/>
            <a:ext cx="842506" cy="194156"/>
          </a:xfrm>
          <a:prstGeom prst="rect">
            <a:avLst/>
          </a:prstGeom>
          <a:noFill/>
        </p:spPr>
        <p:txBody>
          <a:bodyPr wrap="square" rtlCol="0">
            <a:spAutoFit/>
          </a:bodyPr>
          <a:lstStyle/>
          <a:p>
            <a:pPr indent="-218925">
              <a:lnSpc>
                <a:spcPct val="90000"/>
              </a:lnSpc>
              <a:spcBef>
                <a:spcPct val="20000"/>
              </a:spcBef>
              <a:buClr>
                <a:srgbClr val="777777"/>
              </a:buClr>
            </a:pPr>
            <a:r>
              <a:rPr lang="en-US" sz="735" dirty="0"/>
              <a:t>Control Node</a:t>
            </a:r>
            <a:endParaRPr lang="en-US" sz="441" dirty="0"/>
          </a:p>
        </p:txBody>
      </p:sp>
      <p:sp>
        <p:nvSpPr>
          <p:cNvPr id="59" name="TextBox 58"/>
          <p:cNvSpPr txBox="1"/>
          <p:nvPr/>
        </p:nvSpPr>
        <p:spPr>
          <a:xfrm>
            <a:off x="3783043" y="2836698"/>
            <a:ext cx="777076" cy="194156"/>
          </a:xfrm>
          <a:prstGeom prst="rect">
            <a:avLst/>
          </a:prstGeom>
          <a:noFill/>
        </p:spPr>
        <p:txBody>
          <a:bodyPr wrap="square" rtlCol="0">
            <a:spAutoFit/>
          </a:bodyPr>
          <a:lstStyle/>
          <a:p>
            <a:pPr indent="-218925">
              <a:lnSpc>
                <a:spcPct val="90000"/>
              </a:lnSpc>
              <a:spcBef>
                <a:spcPct val="20000"/>
              </a:spcBef>
              <a:buClr>
                <a:srgbClr val="777777"/>
              </a:buClr>
            </a:pPr>
            <a:r>
              <a:rPr lang="en-US" sz="735" dirty="0"/>
              <a:t>Mgmt. Node</a:t>
            </a:r>
          </a:p>
        </p:txBody>
      </p:sp>
      <p:sp>
        <p:nvSpPr>
          <p:cNvPr id="60" name="TextBox 59"/>
          <p:cNvSpPr txBox="1"/>
          <p:nvPr/>
        </p:nvSpPr>
        <p:spPr>
          <a:xfrm>
            <a:off x="3783043" y="3374860"/>
            <a:ext cx="777076" cy="194156"/>
          </a:xfrm>
          <a:prstGeom prst="rect">
            <a:avLst/>
          </a:prstGeom>
          <a:noFill/>
        </p:spPr>
        <p:txBody>
          <a:bodyPr wrap="square" rtlCol="0">
            <a:spAutoFit/>
          </a:bodyPr>
          <a:lstStyle/>
          <a:p>
            <a:pPr indent="-218925">
              <a:lnSpc>
                <a:spcPct val="90000"/>
              </a:lnSpc>
              <a:spcBef>
                <a:spcPct val="20000"/>
              </a:spcBef>
              <a:buClr>
                <a:srgbClr val="777777"/>
              </a:buClr>
            </a:pPr>
            <a:r>
              <a:rPr lang="en-US" sz="735" dirty="0"/>
              <a:t>LZ</a:t>
            </a:r>
          </a:p>
        </p:txBody>
      </p:sp>
      <p:sp>
        <p:nvSpPr>
          <p:cNvPr id="61" name="TextBox 60"/>
          <p:cNvSpPr txBox="1"/>
          <p:nvPr/>
        </p:nvSpPr>
        <p:spPr>
          <a:xfrm>
            <a:off x="3783043" y="3813705"/>
            <a:ext cx="824470" cy="194156"/>
          </a:xfrm>
          <a:prstGeom prst="rect">
            <a:avLst/>
          </a:prstGeom>
          <a:noFill/>
        </p:spPr>
        <p:txBody>
          <a:bodyPr wrap="square" rtlCol="0">
            <a:spAutoFit/>
          </a:bodyPr>
          <a:lstStyle/>
          <a:p>
            <a:pPr indent="-218925">
              <a:lnSpc>
                <a:spcPct val="90000"/>
              </a:lnSpc>
              <a:spcBef>
                <a:spcPct val="20000"/>
              </a:spcBef>
              <a:buClr>
                <a:srgbClr val="777777"/>
              </a:buClr>
            </a:pPr>
            <a:r>
              <a:rPr lang="en-US" sz="735" dirty="0"/>
              <a:t>Backup Node</a:t>
            </a:r>
          </a:p>
        </p:txBody>
      </p:sp>
      <p:sp>
        <p:nvSpPr>
          <p:cNvPr id="62" name="Isosceles Triangle 61"/>
          <p:cNvSpPr/>
          <p:nvPr/>
        </p:nvSpPr>
        <p:spPr>
          <a:xfrm rot="5400000">
            <a:off x="5116931" y="3675608"/>
            <a:ext cx="3474157" cy="136556"/>
          </a:xfrm>
          <a:prstGeom prst="triangle">
            <a:avLst/>
          </a:prstGeom>
          <a:solidFill>
            <a:schemeClr val="accent1"/>
          </a:solidFill>
          <a:ln>
            <a:solidFill>
              <a:schemeClr val="accent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324">
              <a:solidFill>
                <a:schemeClr val="tx1"/>
              </a:solidFill>
            </a:endParaRPr>
          </a:p>
        </p:txBody>
      </p:sp>
      <p:grpSp>
        <p:nvGrpSpPr>
          <p:cNvPr id="63" name="Group 62"/>
          <p:cNvGrpSpPr/>
          <p:nvPr/>
        </p:nvGrpSpPr>
        <p:grpSpPr>
          <a:xfrm>
            <a:off x="3658978" y="5391633"/>
            <a:ext cx="2072982" cy="416700"/>
            <a:chOff x="-76200" y="5943600"/>
            <a:chExt cx="2819400" cy="566740"/>
          </a:xfrm>
        </p:grpSpPr>
        <p:sp>
          <p:nvSpPr>
            <p:cNvPr id="64" name="TextBox 63"/>
            <p:cNvSpPr txBox="1"/>
            <p:nvPr/>
          </p:nvSpPr>
          <p:spPr>
            <a:xfrm>
              <a:off x="228600" y="5943600"/>
              <a:ext cx="2514600" cy="556385"/>
            </a:xfrm>
            <a:prstGeom prst="rect">
              <a:avLst/>
            </a:prstGeom>
            <a:noFill/>
          </p:spPr>
          <p:txBody>
            <a:bodyPr wrap="square" rtlCol="0">
              <a:spAutoFit/>
            </a:bodyPr>
            <a:lstStyle/>
            <a:p>
              <a:r>
                <a:rPr lang="en-US" sz="1029" dirty="0"/>
                <a:t>Estimated Total HW component List Price: $1MM</a:t>
              </a:r>
            </a:p>
          </p:txBody>
        </p:sp>
        <p:sp>
          <p:nvSpPr>
            <p:cNvPr id="65" name="TextBox 64"/>
            <p:cNvSpPr txBox="1"/>
            <p:nvPr/>
          </p:nvSpPr>
          <p:spPr>
            <a:xfrm>
              <a:off x="-76200" y="5953780"/>
              <a:ext cx="457200" cy="556560"/>
            </a:xfrm>
            <a:prstGeom prst="rect">
              <a:avLst/>
            </a:prstGeom>
            <a:noFill/>
          </p:spPr>
          <p:txBody>
            <a:bodyPr wrap="square" rtlCol="0">
              <a:spAutoFit/>
            </a:bodyPr>
            <a:lstStyle/>
            <a:p>
              <a:pPr algn="ctr"/>
              <a:r>
                <a:rPr lang="en-US" sz="2059" dirty="0"/>
                <a:t>$</a:t>
              </a:r>
            </a:p>
          </p:txBody>
        </p:sp>
      </p:grpSp>
      <p:grpSp>
        <p:nvGrpSpPr>
          <p:cNvPr id="66" name="Group 65"/>
          <p:cNvGrpSpPr/>
          <p:nvPr/>
        </p:nvGrpSpPr>
        <p:grpSpPr>
          <a:xfrm>
            <a:off x="7146510" y="5395440"/>
            <a:ext cx="2072982" cy="409215"/>
            <a:chOff x="6096000" y="5943600"/>
            <a:chExt cx="2819400" cy="556560"/>
          </a:xfrm>
        </p:grpSpPr>
        <p:sp>
          <p:nvSpPr>
            <p:cNvPr id="67" name="TextBox 66"/>
            <p:cNvSpPr txBox="1"/>
            <p:nvPr/>
          </p:nvSpPr>
          <p:spPr>
            <a:xfrm>
              <a:off x="6400800" y="5943600"/>
              <a:ext cx="2514600" cy="556385"/>
            </a:xfrm>
            <a:prstGeom prst="rect">
              <a:avLst/>
            </a:prstGeom>
            <a:noFill/>
          </p:spPr>
          <p:txBody>
            <a:bodyPr wrap="square" rtlCol="0">
              <a:spAutoFit/>
            </a:bodyPr>
            <a:lstStyle/>
            <a:p>
              <a:r>
                <a:rPr lang="en-US" sz="1029" dirty="0"/>
                <a:t>Estimated Total HW component List Price: $500K</a:t>
              </a:r>
            </a:p>
          </p:txBody>
        </p:sp>
        <p:sp>
          <p:nvSpPr>
            <p:cNvPr id="68" name="TextBox 67"/>
            <p:cNvSpPr txBox="1"/>
            <p:nvPr/>
          </p:nvSpPr>
          <p:spPr>
            <a:xfrm>
              <a:off x="6096000" y="5943600"/>
              <a:ext cx="457200" cy="556560"/>
            </a:xfrm>
            <a:prstGeom prst="rect">
              <a:avLst/>
            </a:prstGeom>
            <a:noFill/>
          </p:spPr>
          <p:txBody>
            <a:bodyPr wrap="square" rtlCol="0">
              <a:spAutoFit/>
            </a:bodyPr>
            <a:lstStyle/>
            <a:p>
              <a:pPr algn="ctr"/>
              <a:r>
                <a:rPr lang="en-US" sz="2059" dirty="0"/>
                <a:t>$</a:t>
              </a:r>
            </a:p>
          </p:txBody>
        </p:sp>
      </p:grpSp>
      <p:sp>
        <p:nvSpPr>
          <p:cNvPr id="69" name="TextBox 68"/>
          <p:cNvSpPr txBox="1"/>
          <p:nvPr/>
        </p:nvSpPr>
        <p:spPr>
          <a:xfrm>
            <a:off x="4762517" y="4141783"/>
            <a:ext cx="635110" cy="318549"/>
          </a:xfrm>
          <a:prstGeom prst="rect">
            <a:avLst/>
          </a:prstGeom>
          <a:noFill/>
        </p:spPr>
        <p:txBody>
          <a:bodyPr wrap="none" rtlCol="0">
            <a:spAutoFit/>
          </a:bodyPr>
          <a:lstStyle/>
          <a:p>
            <a:r>
              <a:rPr lang="en-US" sz="735" dirty="0"/>
              <a:t>Infiniband </a:t>
            </a:r>
            <a:br>
              <a:rPr lang="en-US" sz="735" dirty="0"/>
            </a:br>
            <a:r>
              <a:rPr lang="en-US" sz="735" dirty="0"/>
              <a:t>&amp; Ethernet</a:t>
            </a:r>
          </a:p>
        </p:txBody>
      </p:sp>
      <p:sp>
        <p:nvSpPr>
          <p:cNvPr id="70" name="TextBox 69"/>
          <p:cNvSpPr txBox="1"/>
          <p:nvPr/>
        </p:nvSpPr>
        <p:spPr>
          <a:xfrm>
            <a:off x="5532571" y="4128884"/>
            <a:ext cx="753732" cy="205441"/>
          </a:xfrm>
          <a:prstGeom prst="rect">
            <a:avLst/>
          </a:prstGeom>
          <a:noFill/>
        </p:spPr>
        <p:txBody>
          <a:bodyPr wrap="none" rtlCol="0">
            <a:spAutoFit/>
          </a:bodyPr>
          <a:lstStyle/>
          <a:p>
            <a:r>
              <a:rPr lang="en-US" sz="735" dirty="0"/>
              <a:t>Fiber Channel</a:t>
            </a:r>
          </a:p>
        </p:txBody>
      </p:sp>
      <p:sp>
        <p:nvSpPr>
          <p:cNvPr id="71" name="TextBox 70"/>
          <p:cNvSpPr txBox="1"/>
          <p:nvPr/>
        </p:nvSpPr>
        <p:spPr>
          <a:xfrm>
            <a:off x="8812773" y="2079546"/>
            <a:ext cx="1480059" cy="2123658"/>
          </a:xfrm>
          <a:prstGeom prst="rect">
            <a:avLst/>
          </a:prstGeom>
          <a:noFill/>
        </p:spPr>
        <p:txBody>
          <a:bodyPr wrap="square" rtlCol="0">
            <a:spAutoFit/>
          </a:bodyPr>
          <a:lstStyle/>
          <a:p>
            <a:pPr marL="126067" indent="-126067">
              <a:buFont typeface="Arial" panose="020B0604020202020204" pitchFamily="34" charset="0"/>
              <a:buChar char="•"/>
            </a:pPr>
            <a:r>
              <a:rPr lang="en-US" sz="1100" dirty="0"/>
              <a:t>Pure hardware costs are ~50% lower</a:t>
            </a:r>
          </a:p>
          <a:p>
            <a:pPr marL="126067" indent="-126067">
              <a:buFont typeface="Arial" panose="020B0604020202020204" pitchFamily="34" charset="0"/>
              <a:buChar char="•"/>
            </a:pPr>
            <a:endParaRPr lang="en-US" sz="1100" dirty="0"/>
          </a:p>
          <a:p>
            <a:pPr marL="126067" indent="-126067">
              <a:buFont typeface="Arial" panose="020B0604020202020204" pitchFamily="34" charset="0"/>
              <a:buChar char="•"/>
            </a:pPr>
            <a:r>
              <a:rPr lang="en-US" sz="1100" dirty="0"/>
              <a:t>Price per raw TB is close to 70% lower due to higher capacity</a:t>
            </a:r>
          </a:p>
          <a:p>
            <a:pPr marL="126067" indent="-126067">
              <a:buFont typeface="Arial" panose="020B0604020202020204" pitchFamily="34" charset="0"/>
              <a:buChar char="•"/>
            </a:pPr>
            <a:endParaRPr lang="en-US" sz="1100" dirty="0"/>
          </a:p>
          <a:p>
            <a:pPr marL="126067" indent="-126067">
              <a:buFont typeface="Arial" panose="020B0604020202020204" pitchFamily="34" charset="0"/>
              <a:buChar char="•"/>
            </a:pPr>
            <a:r>
              <a:rPr lang="en-US" sz="1100" dirty="0"/>
              <a:t>70% more disk I/O bandwidth</a:t>
            </a:r>
          </a:p>
          <a:p>
            <a:pPr marL="126067" indent="-126067">
              <a:buFont typeface="Arial" panose="020B0604020202020204" pitchFamily="34" charset="0"/>
              <a:buChar char="•"/>
            </a:pPr>
            <a:endParaRPr lang="en-US" sz="1100" dirty="0"/>
          </a:p>
        </p:txBody>
      </p:sp>
      <p:grpSp>
        <p:nvGrpSpPr>
          <p:cNvPr id="72" name="Group 71"/>
          <p:cNvGrpSpPr/>
          <p:nvPr/>
        </p:nvGrpSpPr>
        <p:grpSpPr>
          <a:xfrm>
            <a:off x="7112361" y="1957632"/>
            <a:ext cx="1991246" cy="3294837"/>
            <a:chOff x="6640560" y="1574354"/>
            <a:chExt cx="2708233" cy="4481208"/>
          </a:xfrm>
        </p:grpSpPr>
        <p:sp>
          <p:nvSpPr>
            <p:cNvPr id="73" name="Rectangle 72"/>
            <p:cNvSpPr/>
            <p:nvPr/>
          </p:nvSpPr>
          <p:spPr bwMode="auto">
            <a:xfrm>
              <a:off x="6713808" y="1574354"/>
              <a:ext cx="1846272" cy="3353348"/>
            </a:xfrm>
            <a:prstGeom prst="rect">
              <a:avLst/>
            </a:prstGeom>
            <a:no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0435" tIns="25217" rIns="50435" bIns="25217" numCol="1" rtlCol="0" anchor="ctr" anchorCtr="0" compatLnSpc="1">
              <a:prstTxWarp prst="textNoShape">
                <a:avLst/>
              </a:prstTxWarp>
            </a:bodyPr>
            <a:lstStyle/>
            <a:p>
              <a:pPr algn="ctr" defTabSz="504237"/>
              <a:endParaRPr lang="en-US" sz="1213" dirty="0">
                <a:solidFill>
                  <a:schemeClr val="tx1"/>
                </a:solidFill>
              </a:endParaRPr>
            </a:p>
          </p:txBody>
        </p:sp>
        <p:sp>
          <p:nvSpPr>
            <p:cNvPr id="74" name="Rectangle 73"/>
            <p:cNvSpPr/>
            <p:nvPr/>
          </p:nvSpPr>
          <p:spPr bwMode="auto">
            <a:xfrm>
              <a:off x="6640560" y="4726976"/>
              <a:ext cx="1124191" cy="264147"/>
            </a:xfrm>
            <a:prstGeom prst="rect">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0435" tIns="25217" rIns="50435" bIns="25217" numCol="1" rtlCol="0" anchor="ctr" anchorCtr="0" compatLnSpc="1">
              <a:prstTxWarp prst="textNoShape">
                <a:avLst/>
              </a:prstTxWarp>
            </a:bodyPr>
            <a:lstStyle/>
            <a:p>
              <a:pPr algn="ctr" defTabSz="504237"/>
              <a:r>
                <a:rPr lang="en-US" sz="735" dirty="0">
                  <a:solidFill>
                    <a:schemeClr val="tx1"/>
                  </a:solidFill>
                </a:rPr>
                <a:t>RACK 1</a:t>
              </a:r>
            </a:p>
          </p:txBody>
        </p:sp>
        <p:pic>
          <p:nvPicPr>
            <p:cNvPr id="75" name="Picture 7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V="1">
              <a:off x="6854347" y="4151097"/>
              <a:ext cx="905256" cy="153823"/>
            </a:xfrm>
            <a:prstGeom prst="rect">
              <a:avLst/>
            </a:prstGeom>
          </p:spPr>
        </p:pic>
        <p:pic>
          <p:nvPicPr>
            <p:cNvPr id="76" name="Picture 7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854347" y="3927724"/>
              <a:ext cx="905256" cy="76061"/>
            </a:xfrm>
            <a:prstGeom prst="rect">
              <a:avLst/>
            </a:prstGeom>
          </p:spPr>
        </p:pic>
        <p:pic>
          <p:nvPicPr>
            <p:cNvPr id="77" name="Picture 7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854347" y="4034404"/>
              <a:ext cx="905256" cy="76061"/>
            </a:xfrm>
            <a:prstGeom prst="rect">
              <a:avLst/>
            </a:prstGeom>
          </p:spPr>
        </p:pic>
        <p:pic>
          <p:nvPicPr>
            <p:cNvPr id="78" name="Picture 7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V="1">
              <a:off x="6854347" y="3709469"/>
              <a:ext cx="905256" cy="153823"/>
            </a:xfrm>
            <a:prstGeom prst="rect">
              <a:avLst/>
            </a:prstGeom>
          </p:spPr>
        </p:pic>
        <p:pic>
          <p:nvPicPr>
            <p:cNvPr id="79" name="Picture 7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854347" y="3486096"/>
              <a:ext cx="905256" cy="76061"/>
            </a:xfrm>
            <a:prstGeom prst="rect">
              <a:avLst/>
            </a:prstGeom>
          </p:spPr>
        </p:pic>
        <p:pic>
          <p:nvPicPr>
            <p:cNvPr id="80" name="Picture 7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854347" y="3592776"/>
              <a:ext cx="905256" cy="76061"/>
            </a:xfrm>
            <a:prstGeom prst="rect">
              <a:avLst/>
            </a:prstGeom>
          </p:spPr>
        </p:pic>
        <p:pic>
          <p:nvPicPr>
            <p:cNvPr id="81" name="Picture 8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V="1">
              <a:off x="6854347" y="3276644"/>
              <a:ext cx="905256" cy="153823"/>
            </a:xfrm>
            <a:prstGeom prst="rect">
              <a:avLst/>
            </a:prstGeom>
          </p:spPr>
        </p:pic>
        <p:pic>
          <p:nvPicPr>
            <p:cNvPr id="82" name="Picture 8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854347" y="3053271"/>
              <a:ext cx="905256" cy="76061"/>
            </a:xfrm>
            <a:prstGeom prst="rect">
              <a:avLst/>
            </a:prstGeom>
          </p:spPr>
        </p:pic>
        <p:pic>
          <p:nvPicPr>
            <p:cNvPr id="83" name="Picture 8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854347" y="3159951"/>
              <a:ext cx="905256" cy="76061"/>
            </a:xfrm>
            <a:prstGeom prst="rect">
              <a:avLst/>
            </a:prstGeom>
          </p:spPr>
        </p:pic>
        <p:pic>
          <p:nvPicPr>
            <p:cNvPr id="84" name="Picture 8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V="1">
              <a:off x="6854347" y="2843819"/>
              <a:ext cx="905256" cy="153823"/>
            </a:xfrm>
            <a:prstGeom prst="rect">
              <a:avLst/>
            </a:prstGeom>
          </p:spPr>
        </p:pic>
        <p:pic>
          <p:nvPicPr>
            <p:cNvPr id="85" name="Picture 8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854347" y="2620446"/>
              <a:ext cx="905256" cy="76061"/>
            </a:xfrm>
            <a:prstGeom prst="rect">
              <a:avLst/>
            </a:prstGeom>
          </p:spPr>
        </p:pic>
        <p:pic>
          <p:nvPicPr>
            <p:cNvPr id="86" name="Picture 8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854347" y="2727126"/>
              <a:ext cx="905256" cy="76061"/>
            </a:xfrm>
            <a:prstGeom prst="rect">
              <a:avLst/>
            </a:prstGeom>
          </p:spPr>
        </p:pic>
        <p:pic>
          <p:nvPicPr>
            <p:cNvPr id="87" name="Picture 8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854347" y="2155719"/>
              <a:ext cx="905256" cy="76061"/>
            </a:xfrm>
            <a:prstGeom prst="rect">
              <a:avLst/>
            </a:prstGeom>
          </p:spPr>
        </p:pic>
        <p:pic>
          <p:nvPicPr>
            <p:cNvPr id="88" name="Picture 8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854347" y="2262399"/>
              <a:ext cx="905256" cy="76061"/>
            </a:xfrm>
            <a:prstGeom prst="rect">
              <a:avLst/>
            </a:prstGeom>
          </p:spPr>
        </p:pic>
        <p:sp>
          <p:nvSpPr>
            <p:cNvPr id="89" name="Line 128"/>
            <p:cNvSpPr>
              <a:spLocks noChangeShapeType="1"/>
            </p:cNvSpPr>
            <p:nvPr/>
          </p:nvSpPr>
          <p:spPr bwMode="auto">
            <a:xfrm>
              <a:off x="8001753" y="2155719"/>
              <a:ext cx="6293" cy="1920240"/>
            </a:xfrm>
            <a:prstGeom prst="line">
              <a:avLst/>
            </a:prstGeom>
            <a:noFill/>
            <a:ln w="38100">
              <a:solidFill>
                <a:srgbClr val="FFA615"/>
              </a:solidFill>
              <a:round/>
              <a:headEnd/>
              <a:tailEnd/>
            </a:ln>
          </p:spPr>
          <p:txBody>
            <a:bodyPr lIns="50435" tIns="25217" rIns="50435" bIns="25217"/>
            <a:lstStyle/>
            <a:p>
              <a:pPr fontAlgn="base">
                <a:spcBef>
                  <a:spcPct val="0"/>
                </a:spcBef>
                <a:spcAft>
                  <a:spcPct val="0"/>
                </a:spcAft>
              </a:pPr>
              <a:endParaRPr lang="en-US" sz="100" baseline="-25000" dirty="0">
                <a:latin typeface="Arial Black" pitchFamily="34" charset="0"/>
              </a:endParaRPr>
            </a:p>
          </p:txBody>
        </p:sp>
        <p:grpSp>
          <p:nvGrpSpPr>
            <p:cNvPr id="90" name="Group 89"/>
            <p:cNvGrpSpPr/>
            <p:nvPr/>
          </p:nvGrpSpPr>
          <p:grpSpPr>
            <a:xfrm>
              <a:off x="7672656" y="3969470"/>
              <a:ext cx="320387" cy="85725"/>
              <a:chOff x="6191883" y="3662428"/>
              <a:chExt cx="320387" cy="85725"/>
            </a:xfrm>
          </p:grpSpPr>
          <p:sp>
            <p:nvSpPr>
              <p:cNvPr id="105" name="Line 128"/>
              <p:cNvSpPr>
                <a:spLocks noChangeShapeType="1"/>
              </p:cNvSpPr>
              <p:nvPr/>
            </p:nvSpPr>
            <p:spPr bwMode="auto">
              <a:xfrm flipH="1">
                <a:off x="6191883" y="3748153"/>
                <a:ext cx="320387" cy="0"/>
              </a:xfrm>
              <a:prstGeom prst="line">
                <a:avLst/>
              </a:prstGeom>
              <a:noFill/>
              <a:ln w="38100">
                <a:solidFill>
                  <a:srgbClr val="FFA615"/>
                </a:solidFill>
                <a:round/>
                <a:headEnd/>
                <a:tailEnd/>
              </a:ln>
            </p:spPr>
            <p:txBody>
              <a:bodyPr lIns="50435" tIns="25217" rIns="50435" bIns="25217"/>
              <a:lstStyle/>
              <a:p>
                <a:pPr fontAlgn="base">
                  <a:spcBef>
                    <a:spcPct val="0"/>
                  </a:spcBef>
                  <a:spcAft>
                    <a:spcPct val="0"/>
                  </a:spcAft>
                </a:pPr>
                <a:endParaRPr lang="en-US" sz="100" baseline="-25000" dirty="0">
                  <a:latin typeface="Arial Black" pitchFamily="34" charset="0"/>
                </a:endParaRPr>
              </a:p>
            </p:txBody>
          </p:sp>
          <p:sp>
            <p:nvSpPr>
              <p:cNvPr id="106" name="Line 128"/>
              <p:cNvSpPr>
                <a:spLocks noChangeShapeType="1"/>
              </p:cNvSpPr>
              <p:nvPr/>
            </p:nvSpPr>
            <p:spPr bwMode="auto">
              <a:xfrm flipH="1">
                <a:off x="6191883" y="3662428"/>
                <a:ext cx="320387" cy="0"/>
              </a:xfrm>
              <a:prstGeom prst="line">
                <a:avLst/>
              </a:prstGeom>
              <a:noFill/>
              <a:ln w="38100">
                <a:solidFill>
                  <a:srgbClr val="FFA615"/>
                </a:solidFill>
                <a:round/>
                <a:headEnd/>
                <a:tailEnd/>
              </a:ln>
            </p:spPr>
            <p:txBody>
              <a:bodyPr lIns="50435" tIns="25217" rIns="50435" bIns="25217"/>
              <a:lstStyle/>
              <a:p>
                <a:pPr fontAlgn="base">
                  <a:spcBef>
                    <a:spcPct val="0"/>
                  </a:spcBef>
                  <a:spcAft>
                    <a:spcPct val="0"/>
                  </a:spcAft>
                </a:pPr>
                <a:endParaRPr lang="en-US" sz="100" baseline="-25000" dirty="0">
                  <a:latin typeface="Arial Black" pitchFamily="34" charset="0"/>
                </a:endParaRPr>
              </a:p>
            </p:txBody>
          </p:sp>
        </p:grpSp>
        <p:grpSp>
          <p:nvGrpSpPr>
            <p:cNvPr id="91" name="Group 90"/>
            <p:cNvGrpSpPr/>
            <p:nvPr/>
          </p:nvGrpSpPr>
          <p:grpSpPr>
            <a:xfrm>
              <a:off x="7672656" y="3536302"/>
              <a:ext cx="320387" cy="85725"/>
              <a:chOff x="6344283" y="3814828"/>
              <a:chExt cx="320387" cy="85725"/>
            </a:xfrm>
          </p:grpSpPr>
          <p:sp>
            <p:nvSpPr>
              <p:cNvPr id="103" name="Line 128"/>
              <p:cNvSpPr>
                <a:spLocks noChangeShapeType="1"/>
              </p:cNvSpPr>
              <p:nvPr/>
            </p:nvSpPr>
            <p:spPr bwMode="auto">
              <a:xfrm flipH="1">
                <a:off x="6344283" y="3900553"/>
                <a:ext cx="320387" cy="0"/>
              </a:xfrm>
              <a:prstGeom prst="line">
                <a:avLst/>
              </a:prstGeom>
              <a:noFill/>
              <a:ln w="38100">
                <a:solidFill>
                  <a:srgbClr val="FFA615"/>
                </a:solidFill>
                <a:round/>
                <a:headEnd/>
                <a:tailEnd/>
              </a:ln>
            </p:spPr>
            <p:txBody>
              <a:bodyPr lIns="50435" tIns="25217" rIns="50435" bIns="25217"/>
              <a:lstStyle/>
              <a:p>
                <a:pPr fontAlgn="base">
                  <a:spcBef>
                    <a:spcPct val="0"/>
                  </a:spcBef>
                  <a:spcAft>
                    <a:spcPct val="0"/>
                  </a:spcAft>
                </a:pPr>
                <a:endParaRPr lang="en-US" sz="100" baseline="-25000" dirty="0">
                  <a:latin typeface="Arial Black" pitchFamily="34" charset="0"/>
                </a:endParaRPr>
              </a:p>
            </p:txBody>
          </p:sp>
          <p:sp>
            <p:nvSpPr>
              <p:cNvPr id="104" name="Line 128"/>
              <p:cNvSpPr>
                <a:spLocks noChangeShapeType="1"/>
              </p:cNvSpPr>
              <p:nvPr/>
            </p:nvSpPr>
            <p:spPr bwMode="auto">
              <a:xfrm flipH="1">
                <a:off x="6344283" y="3814828"/>
                <a:ext cx="320387" cy="0"/>
              </a:xfrm>
              <a:prstGeom prst="line">
                <a:avLst/>
              </a:prstGeom>
              <a:noFill/>
              <a:ln w="38100">
                <a:solidFill>
                  <a:srgbClr val="FFA615"/>
                </a:solidFill>
                <a:round/>
                <a:headEnd/>
                <a:tailEnd/>
              </a:ln>
            </p:spPr>
            <p:txBody>
              <a:bodyPr lIns="50435" tIns="25217" rIns="50435" bIns="25217"/>
              <a:lstStyle/>
              <a:p>
                <a:pPr fontAlgn="base">
                  <a:spcBef>
                    <a:spcPct val="0"/>
                  </a:spcBef>
                  <a:spcAft>
                    <a:spcPct val="0"/>
                  </a:spcAft>
                </a:pPr>
                <a:endParaRPr lang="en-US" sz="100" baseline="-25000" dirty="0">
                  <a:latin typeface="Arial Black" pitchFamily="34" charset="0"/>
                </a:endParaRPr>
              </a:p>
            </p:txBody>
          </p:sp>
        </p:grpSp>
        <p:grpSp>
          <p:nvGrpSpPr>
            <p:cNvPr id="92" name="Group 91"/>
            <p:cNvGrpSpPr/>
            <p:nvPr/>
          </p:nvGrpSpPr>
          <p:grpSpPr>
            <a:xfrm>
              <a:off x="7672656" y="3097388"/>
              <a:ext cx="320387" cy="85725"/>
              <a:chOff x="6344283" y="3814828"/>
              <a:chExt cx="320387" cy="85725"/>
            </a:xfrm>
          </p:grpSpPr>
          <p:sp>
            <p:nvSpPr>
              <p:cNvPr id="101" name="Line 128"/>
              <p:cNvSpPr>
                <a:spLocks noChangeShapeType="1"/>
              </p:cNvSpPr>
              <p:nvPr/>
            </p:nvSpPr>
            <p:spPr bwMode="auto">
              <a:xfrm flipH="1">
                <a:off x="6344283" y="3900553"/>
                <a:ext cx="320387" cy="0"/>
              </a:xfrm>
              <a:prstGeom prst="line">
                <a:avLst/>
              </a:prstGeom>
              <a:noFill/>
              <a:ln w="38100">
                <a:solidFill>
                  <a:srgbClr val="FFA615"/>
                </a:solidFill>
                <a:round/>
                <a:headEnd/>
                <a:tailEnd/>
              </a:ln>
            </p:spPr>
            <p:txBody>
              <a:bodyPr lIns="50435" tIns="25217" rIns="50435" bIns="25217"/>
              <a:lstStyle/>
              <a:p>
                <a:pPr fontAlgn="base">
                  <a:spcBef>
                    <a:spcPct val="0"/>
                  </a:spcBef>
                  <a:spcAft>
                    <a:spcPct val="0"/>
                  </a:spcAft>
                </a:pPr>
                <a:endParaRPr lang="en-US" sz="100" baseline="-25000" dirty="0">
                  <a:latin typeface="Arial Black" pitchFamily="34" charset="0"/>
                </a:endParaRPr>
              </a:p>
            </p:txBody>
          </p:sp>
          <p:sp>
            <p:nvSpPr>
              <p:cNvPr id="102" name="Line 128"/>
              <p:cNvSpPr>
                <a:spLocks noChangeShapeType="1"/>
              </p:cNvSpPr>
              <p:nvPr/>
            </p:nvSpPr>
            <p:spPr bwMode="auto">
              <a:xfrm flipH="1">
                <a:off x="6344283" y="3814828"/>
                <a:ext cx="320387" cy="0"/>
              </a:xfrm>
              <a:prstGeom prst="line">
                <a:avLst/>
              </a:prstGeom>
              <a:noFill/>
              <a:ln w="38100">
                <a:solidFill>
                  <a:srgbClr val="FFA615"/>
                </a:solidFill>
                <a:round/>
                <a:headEnd/>
                <a:tailEnd/>
              </a:ln>
            </p:spPr>
            <p:txBody>
              <a:bodyPr lIns="50435" tIns="25217" rIns="50435" bIns="25217"/>
              <a:lstStyle/>
              <a:p>
                <a:pPr fontAlgn="base">
                  <a:spcBef>
                    <a:spcPct val="0"/>
                  </a:spcBef>
                  <a:spcAft>
                    <a:spcPct val="0"/>
                  </a:spcAft>
                </a:pPr>
                <a:endParaRPr lang="en-US" sz="100" baseline="-25000" dirty="0">
                  <a:latin typeface="Arial Black" pitchFamily="34" charset="0"/>
                </a:endParaRPr>
              </a:p>
            </p:txBody>
          </p:sp>
        </p:grpSp>
        <p:grpSp>
          <p:nvGrpSpPr>
            <p:cNvPr id="93" name="Group 92"/>
            <p:cNvGrpSpPr/>
            <p:nvPr/>
          </p:nvGrpSpPr>
          <p:grpSpPr>
            <a:xfrm>
              <a:off x="7672656" y="2662631"/>
              <a:ext cx="320387" cy="85725"/>
              <a:chOff x="6344283" y="3814828"/>
              <a:chExt cx="320387" cy="85725"/>
            </a:xfrm>
          </p:grpSpPr>
          <p:sp>
            <p:nvSpPr>
              <p:cNvPr id="99" name="Line 128"/>
              <p:cNvSpPr>
                <a:spLocks noChangeShapeType="1"/>
              </p:cNvSpPr>
              <p:nvPr/>
            </p:nvSpPr>
            <p:spPr bwMode="auto">
              <a:xfrm flipH="1">
                <a:off x="6344283" y="3900553"/>
                <a:ext cx="320387" cy="0"/>
              </a:xfrm>
              <a:prstGeom prst="line">
                <a:avLst/>
              </a:prstGeom>
              <a:noFill/>
              <a:ln w="38100">
                <a:solidFill>
                  <a:srgbClr val="FFA615"/>
                </a:solidFill>
                <a:round/>
                <a:headEnd/>
                <a:tailEnd/>
              </a:ln>
            </p:spPr>
            <p:txBody>
              <a:bodyPr lIns="50435" tIns="25217" rIns="50435" bIns="25217"/>
              <a:lstStyle/>
              <a:p>
                <a:pPr fontAlgn="base">
                  <a:spcBef>
                    <a:spcPct val="0"/>
                  </a:spcBef>
                  <a:spcAft>
                    <a:spcPct val="0"/>
                  </a:spcAft>
                </a:pPr>
                <a:endParaRPr lang="en-US" sz="100" baseline="-25000" dirty="0">
                  <a:latin typeface="Arial Black" pitchFamily="34" charset="0"/>
                </a:endParaRPr>
              </a:p>
            </p:txBody>
          </p:sp>
          <p:sp>
            <p:nvSpPr>
              <p:cNvPr id="100" name="Line 128"/>
              <p:cNvSpPr>
                <a:spLocks noChangeShapeType="1"/>
              </p:cNvSpPr>
              <p:nvPr/>
            </p:nvSpPr>
            <p:spPr bwMode="auto">
              <a:xfrm flipH="1">
                <a:off x="6344283" y="3814828"/>
                <a:ext cx="320387" cy="0"/>
              </a:xfrm>
              <a:prstGeom prst="line">
                <a:avLst/>
              </a:prstGeom>
              <a:noFill/>
              <a:ln w="38100">
                <a:solidFill>
                  <a:srgbClr val="FFA615"/>
                </a:solidFill>
                <a:round/>
                <a:headEnd/>
                <a:tailEnd/>
              </a:ln>
            </p:spPr>
            <p:txBody>
              <a:bodyPr lIns="50435" tIns="25217" rIns="50435" bIns="25217"/>
              <a:lstStyle/>
              <a:p>
                <a:pPr fontAlgn="base">
                  <a:spcBef>
                    <a:spcPct val="0"/>
                  </a:spcBef>
                  <a:spcAft>
                    <a:spcPct val="0"/>
                  </a:spcAft>
                </a:pPr>
                <a:endParaRPr lang="en-US" sz="100" baseline="-25000" dirty="0">
                  <a:latin typeface="Arial Black" pitchFamily="34" charset="0"/>
                </a:endParaRPr>
              </a:p>
            </p:txBody>
          </p:sp>
        </p:grpSp>
        <p:grpSp>
          <p:nvGrpSpPr>
            <p:cNvPr id="94" name="Group 93"/>
            <p:cNvGrpSpPr/>
            <p:nvPr/>
          </p:nvGrpSpPr>
          <p:grpSpPr>
            <a:xfrm>
              <a:off x="7672656" y="2175684"/>
              <a:ext cx="320387" cy="85725"/>
              <a:chOff x="6344283" y="3814828"/>
              <a:chExt cx="320387" cy="85725"/>
            </a:xfrm>
          </p:grpSpPr>
          <p:sp>
            <p:nvSpPr>
              <p:cNvPr id="97" name="Line 128"/>
              <p:cNvSpPr>
                <a:spLocks noChangeShapeType="1"/>
              </p:cNvSpPr>
              <p:nvPr/>
            </p:nvSpPr>
            <p:spPr bwMode="auto">
              <a:xfrm flipH="1">
                <a:off x="6344283" y="3900553"/>
                <a:ext cx="320387" cy="0"/>
              </a:xfrm>
              <a:prstGeom prst="line">
                <a:avLst/>
              </a:prstGeom>
              <a:noFill/>
              <a:ln w="38100">
                <a:solidFill>
                  <a:srgbClr val="FFA615"/>
                </a:solidFill>
                <a:round/>
                <a:headEnd/>
                <a:tailEnd/>
              </a:ln>
            </p:spPr>
            <p:txBody>
              <a:bodyPr lIns="50435" tIns="25217" rIns="50435" bIns="25217"/>
              <a:lstStyle/>
              <a:p>
                <a:pPr fontAlgn="base">
                  <a:spcBef>
                    <a:spcPct val="0"/>
                  </a:spcBef>
                  <a:spcAft>
                    <a:spcPct val="0"/>
                  </a:spcAft>
                </a:pPr>
                <a:endParaRPr lang="en-US" sz="100" baseline="-25000" dirty="0">
                  <a:latin typeface="Arial Black" pitchFamily="34" charset="0"/>
                </a:endParaRPr>
              </a:p>
            </p:txBody>
          </p:sp>
          <p:sp>
            <p:nvSpPr>
              <p:cNvPr id="98" name="Line 128"/>
              <p:cNvSpPr>
                <a:spLocks noChangeShapeType="1"/>
              </p:cNvSpPr>
              <p:nvPr/>
            </p:nvSpPr>
            <p:spPr bwMode="auto">
              <a:xfrm flipH="1">
                <a:off x="6344283" y="3814828"/>
                <a:ext cx="320387" cy="0"/>
              </a:xfrm>
              <a:prstGeom prst="line">
                <a:avLst/>
              </a:prstGeom>
              <a:noFill/>
              <a:ln w="38100">
                <a:solidFill>
                  <a:srgbClr val="FFA615"/>
                </a:solidFill>
                <a:round/>
                <a:headEnd/>
                <a:tailEnd/>
              </a:ln>
            </p:spPr>
            <p:txBody>
              <a:bodyPr lIns="50435" tIns="25217" rIns="50435" bIns="25217"/>
              <a:lstStyle/>
              <a:p>
                <a:pPr fontAlgn="base">
                  <a:spcBef>
                    <a:spcPct val="0"/>
                  </a:spcBef>
                  <a:spcAft>
                    <a:spcPct val="0"/>
                  </a:spcAft>
                </a:pPr>
                <a:endParaRPr lang="en-US" sz="100" baseline="-25000" dirty="0">
                  <a:latin typeface="Arial Black" pitchFamily="34" charset="0"/>
                </a:endParaRPr>
              </a:p>
            </p:txBody>
          </p:sp>
        </p:grpSp>
        <p:sp>
          <p:nvSpPr>
            <p:cNvPr id="95" name="TextBox 94"/>
            <p:cNvSpPr txBox="1"/>
            <p:nvPr/>
          </p:nvSpPr>
          <p:spPr>
            <a:xfrm>
              <a:off x="7763066" y="4114787"/>
              <a:ext cx="863794" cy="433249"/>
            </a:xfrm>
            <a:prstGeom prst="rect">
              <a:avLst/>
            </a:prstGeom>
            <a:noFill/>
          </p:spPr>
          <p:txBody>
            <a:bodyPr wrap="none" rtlCol="0">
              <a:spAutoFit/>
            </a:bodyPr>
            <a:lstStyle/>
            <a:p>
              <a:r>
                <a:rPr lang="en-US" sz="735" dirty="0"/>
                <a:t>Infiniband </a:t>
              </a:r>
              <a:br>
                <a:rPr lang="en-US" sz="735" dirty="0"/>
              </a:br>
              <a:r>
                <a:rPr lang="en-US" sz="735" dirty="0"/>
                <a:t>&amp; Ethernet</a:t>
              </a:r>
            </a:p>
          </p:txBody>
        </p:sp>
        <p:sp>
          <p:nvSpPr>
            <p:cNvPr id="96" name="TextBox 95"/>
            <p:cNvSpPr txBox="1"/>
            <p:nvPr/>
          </p:nvSpPr>
          <p:spPr>
            <a:xfrm>
              <a:off x="6713808" y="5191507"/>
              <a:ext cx="2634985" cy="864055"/>
            </a:xfrm>
            <a:prstGeom prst="rect">
              <a:avLst/>
            </a:prstGeom>
            <a:noFill/>
          </p:spPr>
          <p:txBody>
            <a:bodyPr wrap="none" rtlCol="0">
              <a:spAutoFit/>
            </a:bodyPr>
            <a:lstStyle/>
            <a:p>
              <a:pPr marL="210112" indent="-210112">
                <a:buFont typeface="Arial" panose="020B0604020202020204" pitchFamily="34" charset="0"/>
                <a:buChar char="•"/>
              </a:pPr>
              <a:r>
                <a:rPr lang="en-US" sz="882" dirty="0"/>
                <a:t>128 cores on 8 compute nodes</a:t>
              </a:r>
            </a:p>
            <a:p>
              <a:pPr marL="210112" indent="-210112">
                <a:buFont typeface="Arial" panose="020B0604020202020204" pitchFamily="34" charset="0"/>
                <a:buChar char="•"/>
              </a:pPr>
              <a:r>
                <a:rPr lang="en-US" sz="882" dirty="0"/>
                <a:t>2TB of RAM on compute</a:t>
              </a:r>
            </a:p>
            <a:p>
              <a:pPr marL="210112" indent="-210112">
                <a:buFont typeface="Arial" panose="020B0604020202020204" pitchFamily="34" charset="0"/>
                <a:buChar char="•"/>
              </a:pPr>
              <a:r>
                <a:rPr lang="en-US" sz="882" dirty="0"/>
                <a:t>Up to 168 TB of temp DB</a:t>
              </a:r>
            </a:p>
            <a:p>
              <a:pPr marL="210112" indent="-210112">
                <a:buFont typeface="Arial" panose="020B0604020202020204" pitchFamily="34" charset="0"/>
                <a:buChar char="•"/>
              </a:pPr>
              <a:r>
                <a:rPr lang="en-US" sz="882" dirty="0"/>
                <a:t>Up to 1PB of user data </a:t>
              </a:r>
            </a:p>
          </p:txBody>
        </p:sp>
      </p:grpSp>
      <p:sp>
        <p:nvSpPr>
          <p:cNvPr id="107" name="TextBox 106"/>
          <p:cNvSpPr txBox="1"/>
          <p:nvPr/>
        </p:nvSpPr>
        <p:spPr>
          <a:xfrm>
            <a:off x="4866669" y="4617167"/>
            <a:ext cx="1998304" cy="771045"/>
          </a:xfrm>
          <a:prstGeom prst="rect">
            <a:avLst/>
          </a:prstGeom>
          <a:noFill/>
        </p:spPr>
        <p:txBody>
          <a:bodyPr wrap="none" rtlCol="0">
            <a:spAutoFit/>
          </a:bodyPr>
          <a:lstStyle/>
          <a:p>
            <a:pPr marL="210112" indent="-210112">
              <a:buFont typeface="Arial" panose="020B0604020202020204" pitchFamily="34" charset="0"/>
              <a:buChar char="•"/>
            </a:pPr>
            <a:r>
              <a:rPr lang="en-US" sz="882" dirty="0"/>
              <a:t>160 cores on 10 compute nodes</a:t>
            </a:r>
          </a:p>
          <a:p>
            <a:pPr marL="210112" indent="-210112">
              <a:buFont typeface="Arial" panose="020B0604020202020204" pitchFamily="34" charset="0"/>
              <a:buChar char="•"/>
            </a:pPr>
            <a:r>
              <a:rPr lang="en-US" sz="882" dirty="0"/>
              <a:t>1.28 TB of RAM on compute</a:t>
            </a:r>
          </a:p>
          <a:p>
            <a:pPr marL="210112" indent="-210112">
              <a:buFont typeface="Arial" panose="020B0604020202020204" pitchFamily="34" charset="0"/>
              <a:buChar char="•"/>
            </a:pPr>
            <a:r>
              <a:rPr lang="en-US" sz="882" dirty="0"/>
              <a:t>Up to 30 TB of temp DB</a:t>
            </a:r>
          </a:p>
          <a:p>
            <a:pPr marL="210112" indent="-210112">
              <a:buFont typeface="Arial" panose="020B0604020202020204" pitchFamily="34" charset="0"/>
              <a:buChar char="•"/>
            </a:pPr>
            <a:r>
              <a:rPr lang="en-US" sz="882" dirty="0"/>
              <a:t>Up to 150 TB of user data</a:t>
            </a:r>
          </a:p>
          <a:p>
            <a:pPr marL="210112" indent="-210112">
              <a:buFont typeface="Arial" panose="020B0604020202020204" pitchFamily="34" charset="0"/>
              <a:buChar char="•"/>
            </a:pPr>
            <a:endParaRPr lang="en-US" sz="882" dirty="0"/>
          </a:p>
        </p:txBody>
      </p:sp>
      <p:pic>
        <p:nvPicPr>
          <p:cNvPr id="108" name="Picture 107" descr="dl380g5-new.jpg"/>
          <p:cNvPicPr>
            <a:picLocks noChangeAspect="1"/>
          </p:cNvPicPr>
          <p:nvPr/>
        </p:nvPicPr>
        <p:blipFill>
          <a:blip r:embed="rId2" cstate="print"/>
          <a:stretch>
            <a:fillRect/>
          </a:stretch>
        </p:blipFill>
        <p:spPr>
          <a:xfrm>
            <a:off x="4918881" y="2214775"/>
            <a:ext cx="699709" cy="138701"/>
          </a:xfrm>
          <a:prstGeom prst="rect">
            <a:avLst/>
          </a:prstGeom>
        </p:spPr>
      </p:pic>
      <p:pic>
        <p:nvPicPr>
          <p:cNvPr id="109" name="Picture 108" descr="dl180g5-new.jpg"/>
          <p:cNvPicPr>
            <a:picLocks noChangeAspect="1"/>
          </p:cNvPicPr>
          <p:nvPr/>
        </p:nvPicPr>
        <p:blipFill>
          <a:blip r:embed="rId3" cstate="print"/>
          <a:stretch>
            <a:fillRect/>
          </a:stretch>
        </p:blipFill>
        <p:spPr>
          <a:xfrm>
            <a:off x="5802987" y="2240427"/>
            <a:ext cx="662556" cy="121193"/>
          </a:xfrm>
          <a:prstGeom prst="rect">
            <a:avLst/>
          </a:prstGeom>
        </p:spPr>
      </p:pic>
      <p:sp>
        <p:nvSpPr>
          <p:cNvPr id="110" name="Line 214"/>
          <p:cNvSpPr>
            <a:spLocks noChangeShapeType="1"/>
          </p:cNvSpPr>
          <p:nvPr/>
        </p:nvSpPr>
        <p:spPr bwMode="auto">
          <a:xfrm rot="10800000" flipH="1">
            <a:off x="5611918" y="2465516"/>
            <a:ext cx="190511" cy="0"/>
          </a:xfrm>
          <a:prstGeom prst="line">
            <a:avLst/>
          </a:prstGeom>
          <a:noFill/>
          <a:ln w="38100">
            <a:solidFill>
              <a:srgbClr val="FF0000"/>
            </a:solidFill>
            <a:round/>
            <a:headEnd/>
            <a:tailEnd/>
          </a:ln>
        </p:spPr>
        <p:txBody>
          <a:bodyPr anchor="ctr"/>
          <a:lstStyle/>
          <a:p>
            <a:pPr fontAlgn="base">
              <a:spcBef>
                <a:spcPct val="0"/>
              </a:spcBef>
              <a:spcAft>
                <a:spcPct val="0"/>
              </a:spcAft>
            </a:pPr>
            <a:endParaRPr lang="en-US" sz="100" baseline="-25000" dirty="0">
              <a:latin typeface="Arial Black" pitchFamily="34" charset="0"/>
            </a:endParaRPr>
          </a:p>
        </p:txBody>
      </p:sp>
      <p:sp>
        <p:nvSpPr>
          <p:cNvPr id="111" name="Line 214"/>
          <p:cNvSpPr>
            <a:spLocks noChangeShapeType="1"/>
          </p:cNvSpPr>
          <p:nvPr/>
        </p:nvSpPr>
        <p:spPr bwMode="auto">
          <a:xfrm rot="10800000" flipH="1">
            <a:off x="5529745" y="2099476"/>
            <a:ext cx="190511" cy="0"/>
          </a:xfrm>
          <a:prstGeom prst="line">
            <a:avLst/>
          </a:prstGeom>
          <a:noFill/>
          <a:ln w="38100">
            <a:solidFill>
              <a:srgbClr val="FF0000"/>
            </a:solidFill>
            <a:round/>
            <a:headEnd/>
            <a:tailEnd/>
          </a:ln>
        </p:spPr>
        <p:txBody>
          <a:bodyPr anchor="ctr"/>
          <a:lstStyle/>
          <a:p>
            <a:pPr fontAlgn="base">
              <a:spcBef>
                <a:spcPct val="0"/>
              </a:spcBef>
              <a:spcAft>
                <a:spcPct val="0"/>
              </a:spcAft>
            </a:pPr>
            <a:endParaRPr lang="en-US" sz="100" baseline="-25000" dirty="0">
              <a:latin typeface="Arial Black" pitchFamily="34" charset="0"/>
            </a:endParaRPr>
          </a:p>
        </p:txBody>
      </p:sp>
      <p:pic>
        <p:nvPicPr>
          <p:cNvPr id="112" name="Picture 111" descr="dl380g5-new.jpg"/>
          <p:cNvPicPr>
            <a:picLocks noChangeAspect="1"/>
          </p:cNvPicPr>
          <p:nvPr/>
        </p:nvPicPr>
        <p:blipFill>
          <a:blip r:embed="rId2" cstate="print"/>
          <a:stretch>
            <a:fillRect/>
          </a:stretch>
        </p:blipFill>
        <p:spPr>
          <a:xfrm>
            <a:off x="4918881" y="2027886"/>
            <a:ext cx="699709" cy="138701"/>
          </a:xfrm>
          <a:prstGeom prst="rect">
            <a:avLst/>
          </a:prstGeom>
        </p:spPr>
      </p:pic>
      <p:sp>
        <p:nvSpPr>
          <p:cNvPr id="113" name="Line 10"/>
          <p:cNvSpPr>
            <a:spLocks noChangeShapeType="1"/>
          </p:cNvSpPr>
          <p:nvPr/>
        </p:nvSpPr>
        <p:spPr bwMode="auto">
          <a:xfrm flipH="1">
            <a:off x="4732234" y="2098764"/>
            <a:ext cx="201696" cy="0"/>
          </a:xfrm>
          <a:prstGeom prst="line">
            <a:avLst/>
          </a:prstGeom>
          <a:noFill/>
          <a:ln w="31750">
            <a:solidFill>
              <a:srgbClr val="FFA615"/>
            </a:solidFill>
            <a:round/>
            <a:headEnd/>
            <a:tailEnd/>
          </a:ln>
        </p:spPr>
        <p:txBody>
          <a:bodyPr lIns="50435" tIns="25217" rIns="50435" bIns="25217" anchor="ctr"/>
          <a:lstStyle/>
          <a:p>
            <a:pPr fontAlgn="base">
              <a:spcBef>
                <a:spcPct val="0"/>
              </a:spcBef>
              <a:spcAft>
                <a:spcPct val="0"/>
              </a:spcAft>
            </a:pPr>
            <a:endParaRPr lang="en-US" sz="100" baseline="-25000" dirty="0">
              <a:latin typeface="Arial Black" pitchFamily="34" charset="0"/>
            </a:endParaRPr>
          </a:p>
        </p:txBody>
      </p:sp>
      <p:sp>
        <p:nvSpPr>
          <p:cNvPr id="114" name="Line 10"/>
          <p:cNvSpPr>
            <a:spLocks noChangeShapeType="1"/>
          </p:cNvSpPr>
          <p:nvPr/>
        </p:nvSpPr>
        <p:spPr bwMode="auto">
          <a:xfrm flipH="1">
            <a:off x="4732234" y="2457334"/>
            <a:ext cx="201696" cy="0"/>
          </a:xfrm>
          <a:prstGeom prst="line">
            <a:avLst/>
          </a:prstGeom>
          <a:noFill/>
          <a:ln w="31750">
            <a:solidFill>
              <a:srgbClr val="FFA615"/>
            </a:solidFill>
            <a:round/>
            <a:headEnd/>
            <a:tailEnd/>
          </a:ln>
        </p:spPr>
        <p:txBody>
          <a:bodyPr lIns="50435" tIns="25217" rIns="50435" bIns="25217" anchor="ctr"/>
          <a:lstStyle/>
          <a:p>
            <a:pPr fontAlgn="base">
              <a:spcBef>
                <a:spcPct val="0"/>
              </a:spcBef>
              <a:spcAft>
                <a:spcPct val="0"/>
              </a:spcAft>
            </a:pPr>
            <a:endParaRPr lang="en-US" sz="100" baseline="-25000" dirty="0">
              <a:latin typeface="Arial Black" pitchFamily="34" charset="0"/>
            </a:endParaRPr>
          </a:p>
        </p:txBody>
      </p:sp>
      <p:sp>
        <p:nvSpPr>
          <p:cNvPr id="115" name="Title 5"/>
          <p:cNvSpPr txBox="1">
            <a:spLocks/>
          </p:cNvSpPr>
          <p:nvPr/>
        </p:nvSpPr>
        <p:spPr>
          <a:xfrm>
            <a:off x="47285" y="2101176"/>
            <a:ext cx="1783373" cy="1822450"/>
          </a:xfrm>
          <a:prstGeom prst="rect">
            <a:avLst/>
          </a:prstGeom>
          <a:solidFill>
            <a:srgbClr val="7030A0"/>
          </a:solidFill>
        </p:spPr>
        <p:txBody>
          <a:bodyPr vert="horz" wrap="square" lIns="146304" tIns="91440" rIns="146304" bIns="91440" rtlCol="0" anchor="t">
            <a:noAutofit/>
          </a:bodyPr>
          <a:lst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1800" dirty="0" smtClean="0"/>
              <a:t>Engineered for Optimal Value</a:t>
            </a:r>
            <a:r>
              <a:rPr lang="en-US" sz="1800" dirty="0"/>
              <a:t/>
            </a:r>
            <a:br>
              <a:rPr lang="en-US" sz="1800" dirty="0"/>
            </a:br>
            <a:endParaRPr lang="en-US" sz="1600" dirty="0" smtClean="0"/>
          </a:p>
          <a:p>
            <a:endParaRPr lang="en-US" sz="1600" dirty="0"/>
          </a:p>
          <a:p>
            <a:r>
              <a:rPr lang="en-US" sz="1100" dirty="0"/>
              <a:t/>
            </a:r>
            <a:br>
              <a:rPr lang="en-US" sz="1100" dirty="0"/>
            </a:br>
            <a:endParaRPr lang="en-US" sz="1100" dirty="0" smtClean="0"/>
          </a:p>
          <a:p>
            <a:r>
              <a:rPr lang="en-US" sz="1600" dirty="0"/>
              <a:t/>
            </a:r>
            <a:br>
              <a:rPr lang="en-US" sz="1600" dirty="0"/>
            </a:br>
            <a:r>
              <a:rPr lang="en-US" sz="1400" i="1" dirty="0" smtClean="0"/>
              <a:t>Comparison to PDW V1</a:t>
            </a:r>
            <a:endParaRPr lang="en-US" sz="1050" i="1" dirty="0"/>
          </a:p>
        </p:txBody>
      </p:sp>
    </p:spTree>
    <p:extLst>
      <p:ext uri="{BB962C8B-B14F-4D97-AF65-F5344CB8AC3E}">
        <p14:creationId xmlns:p14="http://schemas.microsoft.com/office/powerpoint/2010/main" val="13995796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5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5"/>
          <p:cNvSpPr txBox="1">
            <a:spLocks/>
          </p:cNvSpPr>
          <p:nvPr/>
        </p:nvSpPr>
        <p:spPr>
          <a:xfrm>
            <a:off x="47285" y="914400"/>
            <a:ext cx="1783373" cy="1822450"/>
          </a:xfrm>
          <a:prstGeom prst="rect">
            <a:avLst/>
          </a:prstGeom>
        </p:spPr>
        <p:txBody>
          <a:bodyPr vert="horz" wrap="square" lIns="146304" tIns="91440" rIns="146304" bIns="91440" rtlCol="0" anchor="t">
            <a:noAutofit/>
          </a:bodyPr>
          <a:lst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1600" dirty="0" smtClean="0"/>
              <a:t/>
            </a:r>
            <a:br>
              <a:rPr lang="en-US" sz="1600" dirty="0" smtClean="0"/>
            </a:br>
            <a:r>
              <a:rPr lang="en-US" sz="1600" dirty="0" smtClean="0"/>
              <a:t/>
            </a:r>
            <a:br>
              <a:rPr lang="en-US" sz="1600" dirty="0" smtClean="0"/>
            </a:br>
            <a:endParaRPr lang="en-US" sz="1400" dirty="0"/>
          </a:p>
        </p:txBody>
      </p:sp>
      <p:sp>
        <p:nvSpPr>
          <p:cNvPr id="4" name="TextBox 3"/>
          <p:cNvSpPr txBox="1"/>
          <p:nvPr/>
        </p:nvSpPr>
        <p:spPr>
          <a:xfrm>
            <a:off x="8157677" y="2277021"/>
            <a:ext cx="3468266" cy="3293209"/>
          </a:xfrm>
          <a:prstGeom prst="rect">
            <a:avLst/>
          </a:prstGeom>
          <a:noFill/>
        </p:spPr>
        <p:txBody>
          <a:bodyPr wrap="square" rtlCol="0">
            <a:spAutoFit/>
          </a:bodyPr>
          <a:lstStyle/>
          <a:p>
            <a:pPr defTabSz="672331">
              <a:defRPr/>
            </a:pPr>
            <a:r>
              <a:rPr lang="en-US" sz="1600" b="1" kern="0" dirty="0" smtClean="0">
                <a:solidFill>
                  <a:srgbClr val="FFFFFF"/>
                </a:solidFill>
              </a:rPr>
              <a:t>Start small, then easily scale to petabytes</a:t>
            </a:r>
          </a:p>
          <a:p>
            <a:pPr marL="126067" indent="-126067" defTabSz="672331">
              <a:buFont typeface="Arial" panose="020B0604020202020204" pitchFamily="34" charset="0"/>
              <a:buChar char="•"/>
              <a:defRPr/>
            </a:pPr>
            <a:endParaRPr lang="en-US" sz="1600" kern="0" dirty="0">
              <a:solidFill>
                <a:srgbClr val="FFFFFF"/>
              </a:solidFill>
            </a:endParaRPr>
          </a:p>
          <a:p>
            <a:pPr marL="126067" indent="-126067" defTabSz="672331">
              <a:buFont typeface="Arial" panose="020B0604020202020204" pitchFamily="34" charset="0"/>
              <a:buChar char="•"/>
              <a:defRPr/>
            </a:pPr>
            <a:r>
              <a:rPr lang="en-US" sz="1600" kern="0" dirty="0" smtClean="0">
                <a:solidFill>
                  <a:srgbClr val="FFFFFF"/>
                </a:solidFill>
              </a:rPr>
              <a:t>2 </a:t>
            </a:r>
            <a:r>
              <a:rPr lang="en-US" sz="1600" kern="0" dirty="0">
                <a:solidFill>
                  <a:srgbClr val="FFFFFF"/>
                </a:solidFill>
              </a:rPr>
              <a:t>to 56 </a:t>
            </a:r>
            <a:r>
              <a:rPr lang="en-US" sz="1600" kern="0" dirty="0" smtClean="0">
                <a:solidFill>
                  <a:srgbClr val="FFFFFF"/>
                </a:solidFill>
              </a:rPr>
              <a:t>compute nodes</a:t>
            </a:r>
            <a:endParaRPr lang="en-US" sz="1600" kern="0" dirty="0">
              <a:solidFill>
                <a:srgbClr val="FFFFFF"/>
              </a:solidFill>
            </a:endParaRPr>
          </a:p>
          <a:p>
            <a:pPr marL="126067" indent="-126067" defTabSz="672331">
              <a:buFont typeface="Arial" panose="020B0604020202020204" pitchFamily="34" charset="0"/>
              <a:buChar char="•"/>
              <a:defRPr/>
            </a:pPr>
            <a:endParaRPr lang="en-US" sz="1600" kern="0" dirty="0">
              <a:solidFill>
                <a:srgbClr val="FFFFFF"/>
              </a:solidFill>
            </a:endParaRPr>
          </a:p>
          <a:p>
            <a:pPr marL="126067" indent="-126067" defTabSz="672331">
              <a:buFont typeface="Arial" panose="020B0604020202020204" pitchFamily="34" charset="0"/>
              <a:buChar char="•"/>
              <a:defRPr/>
            </a:pPr>
            <a:r>
              <a:rPr lang="en-US" sz="1600" kern="0" dirty="0">
                <a:solidFill>
                  <a:srgbClr val="FFFFFF"/>
                </a:solidFill>
              </a:rPr>
              <a:t>15TB to 1.3PB raw</a:t>
            </a:r>
          </a:p>
          <a:p>
            <a:pPr marL="126067" indent="-126067" defTabSz="672331">
              <a:buFont typeface="Arial" panose="020B0604020202020204" pitchFamily="34" charset="0"/>
              <a:buChar char="•"/>
              <a:defRPr/>
            </a:pPr>
            <a:endParaRPr lang="en-US" sz="1600" kern="0" dirty="0">
              <a:solidFill>
                <a:srgbClr val="FFFFFF"/>
              </a:solidFill>
            </a:endParaRPr>
          </a:p>
          <a:p>
            <a:pPr marL="126067" indent="-126067" defTabSz="672331">
              <a:buFont typeface="Arial" panose="020B0604020202020204" pitchFamily="34" charset="0"/>
              <a:buChar char="•"/>
              <a:defRPr/>
            </a:pPr>
            <a:r>
              <a:rPr lang="en-US" sz="1600" kern="0" dirty="0">
                <a:solidFill>
                  <a:srgbClr val="FFFFFF"/>
                </a:solidFill>
              </a:rPr>
              <a:t>Up to 6PB user data</a:t>
            </a:r>
          </a:p>
          <a:p>
            <a:pPr defTabSz="672331">
              <a:defRPr/>
            </a:pPr>
            <a:endParaRPr lang="en-US" sz="1600" kern="0" dirty="0" smtClean="0">
              <a:solidFill>
                <a:srgbClr val="FFFFFF"/>
              </a:solidFill>
            </a:endParaRPr>
          </a:p>
          <a:p>
            <a:pPr marL="126067" indent="-126067" defTabSz="672331">
              <a:buFont typeface="Arial" panose="020B0604020202020204" pitchFamily="34" charset="0"/>
              <a:buChar char="•"/>
              <a:defRPr/>
            </a:pPr>
            <a:r>
              <a:rPr lang="en-US" sz="1600" kern="0" dirty="0" smtClean="0">
                <a:solidFill>
                  <a:srgbClr val="FFFFFF"/>
                </a:solidFill>
              </a:rPr>
              <a:t>Capacity additions at small increments</a:t>
            </a:r>
            <a:endParaRPr lang="en-US" sz="1600" kern="0" dirty="0">
              <a:solidFill>
                <a:srgbClr val="FFFFFF"/>
              </a:solidFill>
            </a:endParaRPr>
          </a:p>
          <a:p>
            <a:pPr marL="126067" indent="-126067" defTabSz="672331">
              <a:buFont typeface="Arial" panose="020B0604020202020204" pitchFamily="34" charset="0"/>
              <a:buChar char="•"/>
              <a:defRPr/>
            </a:pPr>
            <a:endParaRPr lang="en-US" sz="1600" kern="0" dirty="0">
              <a:solidFill>
                <a:srgbClr val="FFFFFF"/>
              </a:solidFill>
            </a:endParaRPr>
          </a:p>
          <a:p>
            <a:pPr marL="126067" indent="-126067" defTabSz="672331">
              <a:buFont typeface="Arial" panose="020B0604020202020204" pitchFamily="34" charset="0"/>
              <a:buChar char="•"/>
              <a:defRPr/>
            </a:pPr>
            <a:endParaRPr lang="en-US" sz="1600" kern="0" dirty="0">
              <a:solidFill>
                <a:srgbClr val="FFFF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436069733"/>
              </p:ext>
            </p:extLst>
          </p:nvPr>
        </p:nvGraphicFramePr>
        <p:xfrm>
          <a:off x="3278732" y="3985086"/>
          <a:ext cx="4369227" cy="2070042"/>
        </p:xfrm>
        <a:graphic>
          <a:graphicData uri="http://schemas.openxmlformats.org/drawingml/2006/table">
            <a:tbl>
              <a:tblPr/>
              <a:tblGrid>
                <a:gridCol w="866156"/>
                <a:gridCol w="524843"/>
                <a:gridCol w="327993"/>
                <a:gridCol w="340693"/>
                <a:gridCol w="774081"/>
                <a:gridCol w="774081"/>
                <a:gridCol w="761380"/>
              </a:tblGrid>
              <a:tr h="136692">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dirty="0" smtClean="0">
                          <a:solidFill>
                            <a:schemeClr val="tx1"/>
                          </a:solidFill>
                          <a:effectLst/>
                          <a:latin typeface="Calibri" panose="020F0502020204030204" pitchFamily="34" charset="0"/>
                        </a:rPr>
                        <a:t>DELL</a:t>
                      </a:r>
                      <a:endParaRPr lang="en-US" sz="1000" b="1" i="0" u="none" strike="noStrike" dirty="0">
                        <a:solidFill>
                          <a:schemeClr val="tx1"/>
                        </a:solidFill>
                        <a:effectLst/>
                        <a:latin typeface="Calibri" panose="020F0502020204030204" pitchFamily="34" charset="0"/>
                      </a:endParaRPr>
                    </a:p>
                  </a:txBody>
                  <a:tcPr marL="6834" marR="6834" marT="6834"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dirty="0" smtClean="0">
                          <a:solidFill>
                            <a:schemeClr val="tx1"/>
                          </a:solidFill>
                          <a:effectLst/>
                          <a:latin typeface="Calibri" panose="020F0502020204030204" pitchFamily="34" charset="0"/>
                        </a:rPr>
                        <a:t>Compute</a:t>
                      </a:r>
                      <a:endParaRPr lang="en-US" sz="1000" b="1" i="0" u="none" strike="noStrike" dirty="0">
                        <a:solidFill>
                          <a:schemeClr val="tx1"/>
                        </a:solidFill>
                        <a:effectLst/>
                        <a:latin typeface="Calibri" panose="020F0502020204030204" pitchFamily="34" charset="0"/>
                      </a:endParaRPr>
                    </a:p>
                  </a:txBody>
                  <a:tcPr marL="6834" marR="6834" marT="6834"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1" i="0" u="none" strike="noStrike" dirty="0" smtClean="0">
                          <a:solidFill>
                            <a:schemeClr val="tx1"/>
                          </a:solidFill>
                          <a:effectLst/>
                          <a:latin typeface="Calibri" panose="020F0502020204030204" pitchFamily="34" charset="0"/>
                        </a:rPr>
                        <a:t>Incr.</a:t>
                      </a:r>
                      <a:endParaRPr lang="en-US" sz="1000" b="1" i="0" u="none" strike="noStrike" dirty="0">
                        <a:solidFill>
                          <a:schemeClr val="tx1"/>
                        </a:solidFill>
                        <a:effectLst/>
                        <a:latin typeface="Calibri" panose="020F0502020204030204" pitchFamily="34" charset="0"/>
                      </a:endParaRPr>
                    </a:p>
                  </a:txBody>
                  <a:tcPr marL="6834" marR="6834" marT="6834"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dirty="0" smtClean="0">
                          <a:solidFill>
                            <a:schemeClr val="tx1"/>
                          </a:solidFill>
                          <a:effectLst/>
                          <a:latin typeface="Calibri" panose="020F0502020204030204" pitchFamily="34" charset="0"/>
                        </a:rPr>
                        <a:t>Spare</a:t>
                      </a:r>
                      <a:endParaRPr lang="en-US" sz="1000" b="1" i="0" u="none" strike="noStrike" dirty="0">
                        <a:solidFill>
                          <a:schemeClr val="tx1"/>
                        </a:solidFill>
                        <a:effectLst/>
                        <a:latin typeface="Calibri" panose="020F0502020204030204" pitchFamily="34" charset="0"/>
                      </a:endParaRPr>
                    </a:p>
                  </a:txBody>
                  <a:tcPr marL="6834" marR="6834" marT="6834"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dirty="0">
                          <a:solidFill>
                            <a:schemeClr val="tx1"/>
                          </a:solidFill>
                          <a:effectLst/>
                          <a:latin typeface="Calibri" panose="020F0502020204030204" pitchFamily="34" charset="0"/>
                        </a:rPr>
                        <a:t>Raw disk: 1TB</a:t>
                      </a:r>
                    </a:p>
                  </a:txBody>
                  <a:tcPr marL="6834" marR="6834" marT="6834"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dirty="0">
                          <a:solidFill>
                            <a:schemeClr val="tx1"/>
                          </a:solidFill>
                          <a:effectLst/>
                          <a:latin typeface="Calibri" panose="020F0502020204030204" pitchFamily="34" charset="0"/>
                        </a:rPr>
                        <a:t>Raw disk: 3TB</a:t>
                      </a:r>
                    </a:p>
                  </a:txBody>
                  <a:tcPr marL="6834" marR="6834" marT="6834"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dirty="0">
                          <a:solidFill>
                            <a:schemeClr val="tx1"/>
                          </a:solidFill>
                          <a:effectLst/>
                          <a:latin typeface="Calibri" panose="020F0502020204030204" pitchFamily="34" charset="0"/>
                        </a:rPr>
                        <a:t>Capacity</a:t>
                      </a:r>
                    </a:p>
                  </a:txBody>
                  <a:tcPr marL="6834" marR="6834" marT="6834"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136692">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dirty="0">
                          <a:solidFill>
                            <a:schemeClr val="tx1"/>
                          </a:solidFill>
                          <a:effectLst/>
                          <a:latin typeface="Calibri" panose="020F0502020204030204" pitchFamily="34" charset="0"/>
                        </a:rPr>
                        <a:t>Quarter-rack</a:t>
                      </a:r>
                    </a:p>
                  </a:txBody>
                  <a:tcPr marL="6834" marR="6834" marT="6834" marB="0" anchor="b">
                    <a:lnL>
                      <a:noFill/>
                    </a:lnL>
                    <a:lnR>
                      <a:noFill/>
                    </a:lnR>
                    <a:lnT w="63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3</a:t>
                      </a:r>
                    </a:p>
                  </a:txBody>
                  <a:tcPr marL="6834" marR="6834" marT="6834" marB="0" anchor="b">
                    <a:lnL>
                      <a:noFill/>
                    </a:lnL>
                    <a:lnR>
                      <a:noFill/>
                    </a:lnR>
                    <a:lnT w="63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N/A</a:t>
                      </a:r>
                    </a:p>
                  </a:txBody>
                  <a:tcPr marL="6834" marR="6834" marT="6834" marB="0" anchor="b">
                    <a:lnL>
                      <a:noFill/>
                    </a:lnL>
                    <a:lnR>
                      <a:noFill/>
                    </a:lnR>
                    <a:lnT w="63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1</a:t>
                      </a:r>
                    </a:p>
                  </a:txBody>
                  <a:tcPr marL="6834" marR="6834" marT="6834" marB="0" anchor="b">
                    <a:lnL>
                      <a:noFill/>
                    </a:lnL>
                    <a:lnR>
                      <a:noFill/>
                    </a:lnR>
                    <a:lnT w="63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22.65</a:t>
                      </a:r>
                    </a:p>
                  </a:txBody>
                  <a:tcPr marL="6834" marR="6834" marT="6834" marB="0" anchor="b">
                    <a:lnL>
                      <a:noFill/>
                    </a:lnL>
                    <a:lnR>
                      <a:noFill/>
                    </a:lnR>
                    <a:lnT w="63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67.95</a:t>
                      </a:r>
                    </a:p>
                  </a:txBody>
                  <a:tcPr marL="6834" marR="6834" marT="6834" marB="0" anchor="b">
                    <a:lnL>
                      <a:noFill/>
                    </a:lnL>
                    <a:lnR>
                      <a:noFill/>
                    </a:lnR>
                    <a:lnT w="63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79-340 TB</a:t>
                      </a:r>
                    </a:p>
                  </a:txBody>
                  <a:tcPr marL="6834" marR="6834" marT="6834" marB="0" anchor="b">
                    <a:lnL>
                      <a:noFill/>
                    </a:lnL>
                    <a:lnR>
                      <a:noFill/>
                    </a:lnR>
                    <a:lnT w="63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noFill/>
                  </a:tcPr>
                </a:tc>
              </a:tr>
              <a:tr h="136692">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a:solidFill>
                            <a:schemeClr val="tx1"/>
                          </a:solidFill>
                          <a:effectLst/>
                          <a:latin typeface="Calibri" panose="020F0502020204030204" pitchFamily="34" charset="0"/>
                        </a:rPr>
                        <a:t>2 thirds</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6</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100%</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1</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45.3</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135.9</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159-680 TB</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r>
              <a:tr h="136692">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a:solidFill>
                            <a:schemeClr val="tx1"/>
                          </a:solidFill>
                          <a:effectLst/>
                          <a:latin typeface="Calibri" panose="020F0502020204030204" pitchFamily="34" charset="0"/>
                        </a:rPr>
                        <a:t>Full rack</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9</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50%</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1</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67.95</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203.85</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238-1019 TB</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r>
              <a:tr h="136692">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a:solidFill>
                            <a:schemeClr val="tx1"/>
                          </a:solidFill>
                          <a:effectLst/>
                          <a:latin typeface="Calibri" panose="020F0502020204030204" pitchFamily="34" charset="0"/>
                        </a:rPr>
                        <a:t>One and third</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12</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33%</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2</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90.6</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271.8</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317-1359 TB</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r>
              <a:tr h="136692">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dirty="0" smtClean="0">
                          <a:solidFill>
                            <a:schemeClr val="tx1"/>
                          </a:solidFill>
                          <a:effectLst/>
                          <a:latin typeface="Calibri" panose="020F0502020204030204" pitchFamily="34" charset="0"/>
                        </a:rPr>
                        <a:t>One </a:t>
                      </a:r>
                      <a:r>
                        <a:rPr lang="en-US" sz="1000" b="1" i="0" u="none" strike="noStrike" dirty="0">
                          <a:solidFill>
                            <a:schemeClr val="tx1"/>
                          </a:solidFill>
                          <a:effectLst/>
                          <a:latin typeface="Calibri" panose="020F0502020204030204" pitchFamily="34" charset="0"/>
                        </a:rPr>
                        <a:t>and 2 third</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15</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25%</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2</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113.25</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339.75</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396-1699 TB</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r>
              <a:tr h="136692">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a:solidFill>
                            <a:schemeClr val="tx1"/>
                          </a:solidFill>
                          <a:effectLst/>
                          <a:latin typeface="Calibri" panose="020F0502020204030204" pitchFamily="34" charset="0"/>
                        </a:rPr>
                        <a:t>2 racks</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18</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20%</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2</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135.9</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407.7</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476-2039 TB</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r>
              <a:tr h="136692">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a:solidFill>
                            <a:schemeClr val="tx1"/>
                          </a:solidFill>
                          <a:effectLst/>
                          <a:latin typeface="Calibri" panose="020F0502020204030204" pitchFamily="34" charset="0"/>
                        </a:rPr>
                        <a:t>2 and a third</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21</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17%</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3</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158.55</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475.65</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555-2378 TB</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r>
              <a:tr h="136692">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a:solidFill>
                            <a:schemeClr val="tx1"/>
                          </a:solidFill>
                          <a:effectLst/>
                          <a:latin typeface="Calibri" panose="020F0502020204030204" pitchFamily="34" charset="0"/>
                        </a:rPr>
                        <a:t>2 and 2 thirds</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24</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14%</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3</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181.2</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543.6</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634-2718 TB</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r>
              <a:tr h="136692">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dirty="0">
                          <a:solidFill>
                            <a:schemeClr val="tx1"/>
                          </a:solidFill>
                          <a:effectLst/>
                          <a:latin typeface="Calibri" panose="020F0502020204030204" pitchFamily="34" charset="0"/>
                        </a:rPr>
                        <a:t>Three racks</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27</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13%</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3</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203.85</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611.55</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713-3058 TB</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r>
              <a:tr h="136692">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dirty="0">
                          <a:solidFill>
                            <a:schemeClr val="tx1"/>
                          </a:solidFill>
                          <a:effectLst/>
                          <a:latin typeface="Calibri" panose="020F0502020204030204" pitchFamily="34" charset="0"/>
                        </a:rPr>
                        <a:t>Four racks</a:t>
                      </a:r>
                    </a:p>
                  </a:txBody>
                  <a:tcPr marL="6834" marR="6834" marT="6834" marB="0" anchor="b">
                    <a:lnL>
                      <a:noFill/>
                    </a:lnL>
                    <a:lnR>
                      <a:noFill/>
                    </a:lnR>
                    <a:lnT>
                      <a:noFill/>
                    </a:lnT>
                    <a:lnB>
                      <a:noFill/>
                    </a:lnB>
                    <a:lnTlToBr w="12700" cmpd="sng">
                      <a:noFill/>
                      <a:prstDash val="solid"/>
                    </a:lnTlToBr>
                    <a:lnBlToTr w="12700" cmpd="sng">
                      <a:noFill/>
                      <a:prstDash val="solid"/>
                    </a:lnBlToTr>
                    <a:solidFill>
                      <a:schemeClr val="tx2">
                        <a:lumMod val="90000"/>
                        <a:lumOff val="10000"/>
                      </a:schemeClr>
                    </a:solid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36</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33%</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4</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271.8</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815.4</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951-4077 TB</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r>
              <a:tr h="136692">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dirty="0">
                          <a:solidFill>
                            <a:schemeClr val="tx1"/>
                          </a:solidFill>
                          <a:effectLst/>
                          <a:latin typeface="Calibri" panose="020F0502020204030204" pitchFamily="34" charset="0"/>
                        </a:rPr>
                        <a:t>Five racks</a:t>
                      </a:r>
                    </a:p>
                  </a:txBody>
                  <a:tcPr marL="6834" marR="6834" marT="6834" marB="0" anchor="b">
                    <a:lnL>
                      <a:noFill/>
                    </a:lnL>
                    <a:lnR>
                      <a:noFill/>
                    </a:lnR>
                    <a:lnT>
                      <a:noFill/>
                    </a:lnT>
                    <a:lnB>
                      <a:noFill/>
                    </a:lnB>
                    <a:lnTlToBr w="12700" cmpd="sng">
                      <a:noFill/>
                      <a:prstDash val="solid"/>
                    </a:lnTlToBr>
                    <a:lnBlToTr w="12700" cmpd="sng">
                      <a:noFill/>
                      <a:prstDash val="solid"/>
                    </a:lnBlToTr>
                    <a:solidFill>
                      <a:schemeClr val="tx2">
                        <a:lumMod val="90000"/>
                        <a:lumOff val="10000"/>
                      </a:schemeClr>
                    </a:solid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45</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25%</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5</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339.75</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1019.25</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1189-5096 TB</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r>
              <a:tr h="136692">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dirty="0">
                          <a:solidFill>
                            <a:schemeClr val="tx1"/>
                          </a:solidFill>
                          <a:effectLst/>
                          <a:latin typeface="Calibri" panose="020F0502020204030204" pitchFamily="34" charset="0"/>
                        </a:rPr>
                        <a:t>Six racks</a:t>
                      </a:r>
                    </a:p>
                  </a:txBody>
                  <a:tcPr marL="6834" marR="6834" marT="6834" marB="0" anchor="b">
                    <a:lnL>
                      <a:noFill/>
                    </a:lnL>
                    <a:lnR>
                      <a:noFill/>
                    </a:lnR>
                    <a:lnT>
                      <a:noFill/>
                    </a:lnT>
                    <a:lnB>
                      <a:noFill/>
                    </a:lnB>
                    <a:lnTlToBr w="12700" cmpd="sng">
                      <a:noFill/>
                      <a:prstDash val="solid"/>
                    </a:lnTlToBr>
                    <a:lnBlToTr w="12700" cmpd="sng">
                      <a:noFill/>
                      <a:prstDash val="solid"/>
                    </a:lnBlToTr>
                    <a:solidFill>
                      <a:schemeClr val="tx2">
                        <a:lumMod val="90000"/>
                        <a:lumOff val="10000"/>
                      </a:schemeClr>
                    </a:solid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54</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20%</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6</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407.7</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1223.1</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1427-6116 TB</a:t>
                      </a:r>
                    </a:p>
                  </a:txBody>
                  <a:tcPr marL="6834" marR="6834" marT="6834" marB="0" anchor="b">
                    <a:lnL>
                      <a:noFill/>
                    </a:lnL>
                    <a:lnR>
                      <a:noFill/>
                    </a:lnR>
                    <a:lnT>
                      <a:noFill/>
                    </a:lnT>
                    <a:lnB>
                      <a:noFill/>
                    </a:lnB>
                    <a:lnTlToBr w="12700" cmpd="sng">
                      <a:noFill/>
                      <a:prstDash val="solid"/>
                    </a:lnTlToBr>
                    <a:lnBlToTr w="12700" cmpd="sng">
                      <a:noFill/>
                      <a:prstDash val="solid"/>
                    </a:lnBlToTr>
                    <a:no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33529858"/>
              </p:ext>
            </p:extLst>
          </p:nvPr>
        </p:nvGraphicFramePr>
        <p:xfrm>
          <a:off x="3278731" y="1334281"/>
          <a:ext cx="4363655" cy="2465729"/>
        </p:xfrm>
        <a:graphic>
          <a:graphicData uri="http://schemas.openxmlformats.org/drawingml/2006/table">
            <a:tbl>
              <a:tblPr/>
              <a:tblGrid>
                <a:gridCol w="829981"/>
                <a:gridCol w="553756"/>
                <a:gridCol w="328331"/>
                <a:gridCol w="341031"/>
                <a:gridCol w="774419"/>
                <a:gridCol w="774419"/>
                <a:gridCol w="761718"/>
              </a:tblGrid>
              <a:tr h="321821">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dirty="0">
                          <a:solidFill>
                            <a:schemeClr val="tx1"/>
                          </a:solidFill>
                          <a:effectLst/>
                          <a:latin typeface="Calibri" panose="020F0502020204030204" pitchFamily="34" charset="0"/>
                        </a:rPr>
                        <a:t>HP</a:t>
                      </a:r>
                    </a:p>
                  </a:txBody>
                  <a:tcPr marL="7003" marR="7003" marT="7003"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dirty="0">
                          <a:solidFill>
                            <a:schemeClr val="tx1"/>
                          </a:solidFill>
                          <a:effectLst/>
                          <a:latin typeface="Calibri" panose="020F0502020204030204" pitchFamily="34" charset="0"/>
                        </a:rPr>
                        <a:t>Compute </a:t>
                      </a:r>
                    </a:p>
                  </a:txBody>
                  <a:tcPr marL="7003" marR="7003" marT="7003"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1" i="0" u="none" strike="noStrike" dirty="0" smtClean="0">
                          <a:solidFill>
                            <a:schemeClr val="tx1"/>
                          </a:solidFill>
                          <a:effectLst/>
                          <a:latin typeface="Calibri" panose="020F0502020204030204" pitchFamily="34" charset="0"/>
                        </a:rPr>
                        <a:t>Incr</a:t>
                      </a:r>
                      <a:r>
                        <a:rPr lang="en-US" sz="1000" b="1" i="0" u="none" strike="noStrike" dirty="0">
                          <a:solidFill>
                            <a:schemeClr val="tx1"/>
                          </a:solidFill>
                          <a:effectLst/>
                          <a:latin typeface="Calibri" panose="020F0502020204030204" pitchFamily="34" charset="0"/>
                        </a:rPr>
                        <a:t>.</a:t>
                      </a:r>
                    </a:p>
                  </a:txBody>
                  <a:tcPr marL="7003" marR="7003" marT="7003"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dirty="0" smtClean="0">
                          <a:solidFill>
                            <a:schemeClr val="tx1"/>
                          </a:solidFill>
                          <a:effectLst/>
                          <a:latin typeface="Calibri" panose="020F0502020204030204" pitchFamily="34" charset="0"/>
                        </a:rPr>
                        <a:t>Spare</a:t>
                      </a:r>
                      <a:endParaRPr lang="en-US" sz="1000" b="1" i="0" u="none" strike="noStrike" dirty="0">
                        <a:solidFill>
                          <a:schemeClr val="tx1"/>
                        </a:solidFill>
                        <a:effectLst/>
                        <a:latin typeface="Calibri" panose="020F0502020204030204" pitchFamily="34" charset="0"/>
                      </a:endParaRPr>
                    </a:p>
                  </a:txBody>
                  <a:tcPr marL="7003" marR="7003" marT="7003"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dirty="0">
                          <a:solidFill>
                            <a:schemeClr val="tx1"/>
                          </a:solidFill>
                          <a:effectLst/>
                          <a:latin typeface="Calibri" panose="020F0502020204030204" pitchFamily="34" charset="0"/>
                        </a:rPr>
                        <a:t>Raw disk: 1TB</a:t>
                      </a:r>
                    </a:p>
                  </a:txBody>
                  <a:tcPr marL="7003" marR="7003" marT="7003"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dirty="0">
                          <a:solidFill>
                            <a:schemeClr val="tx1"/>
                          </a:solidFill>
                          <a:effectLst/>
                          <a:latin typeface="Calibri" panose="020F0502020204030204" pitchFamily="34" charset="0"/>
                        </a:rPr>
                        <a:t>Raw disk: 3TB</a:t>
                      </a:r>
                    </a:p>
                  </a:txBody>
                  <a:tcPr marL="7003" marR="7003" marT="7003"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a:solidFill>
                            <a:schemeClr val="tx1"/>
                          </a:solidFill>
                          <a:effectLst/>
                          <a:latin typeface="Calibri" panose="020F0502020204030204" pitchFamily="34" charset="0"/>
                        </a:rPr>
                        <a:t>Capacity</a:t>
                      </a:r>
                    </a:p>
                  </a:txBody>
                  <a:tcPr marL="7003" marR="7003" marT="7003"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164916">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a:solidFill>
                            <a:schemeClr val="tx1"/>
                          </a:solidFill>
                          <a:effectLst/>
                          <a:latin typeface="Calibri" panose="020F0502020204030204" pitchFamily="34" charset="0"/>
                        </a:rPr>
                        <a:t>Quarter-rack</a:t>
                      </a:r>
                    </a:p>
                  </a:txBody>
                  <a:tcPr marL="7003" marR="7003" marT="7003" marB="0" anchor="b">
                    <a:lnL>
                      <a:noFill/>
                    </a:lnL>
                    <a:lnR>
                      <a:noFill/>
                    </a:lnR>
                    <a:lnT w="63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2</a:t>
                      </a:r>
                    </a:p>
                  </a:txBody>
                  <a:tcPr marL="7003" marR="7003" marT="7003" marB="0" anchor="b">
                    <a:lnL>
                      <a:noFill/>
                    </a:lnL>
                    <a:lnR>
                      <a:noFill/>
                    </a:lnR>
                    <a:lnT w="63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N/A</a:t>
                      </a:r>
                    </a:p>
                  </a:txBody>
                  <a:tcPr marL="7003" marR="7003" marT="7003" marB="0" anchor="b">
                    <a:lnL>
                      <a:noFill/>
                    </a:lnL>
                    <a:lnR>
                      <a:noFill/>
                    </a:lnR>
                    <a:lnT w="63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1</a:t>
                      </a:r>
                    </a:p>
                  </a:txBody>
                  <a:tcPr marL="7003" marR="7003" marT="7003" marB="0" anchor="b">
                    <a:lnL>
                      <a:noFill/>
                    </a:lnL>
                    <a:lnR>
                      <a:noFill/>
                    </a:lnR>
                    <a:lnT w="63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15.1</a:t>
                      </a:r>
                    </a:p>
                  </a:txBody>
                  <a:tcPr marL="7003" marR="7003" marT="7003" marB="0" anchor="b">
                    <a:lnL>
                      <a:noFill/>
                    </a:lnL>
                    <a:lnR>
                      <a:noFill/>
                    </a:lnR>
                    <a:lnT w="63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45.3</a:t>
                      </a:r>
                    </a:p>
                  </a:txBody>
                  <a:tcPr marL="7003" marR="7003" marT="7003" marB="0" anchor="b">
                    <a:lnL>
                      <a:noFill/>
                    </a:lnL>
                    <a:lnR>
                      <a:noFill/>
                    </a:lnR>
                    <a:lnT w="63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53-227 TB</a:t>
                      </a:r>
                    </a:p>
                  </a:txBody>
                  <a:tcPr marL="7003" marR="7003" marT="7003" marB="0" anchor="b">
                    <a:lnL>
                      <a:noFill/>
                    </a:lnL>
                    <a:lnR>
                      <a:noFill/>
                    </a:lnR>
                    <a:lnT w="63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noFill/>
                  </a:tcPr>
                </a:tc>
              </a:tr>
              <a:tr h="164916">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dirty="0">
                          <a:solidFill>
                            <a:schemeClr val="tx1"/>
                          </a:solidFill>
                          <a:effectLst/>
                          <a:latin typeface="Calibri" panose="020F0502020204030204" pitchFamily="34" charset="0"/>
                        </a:rPr>
                        <a:t>Half</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4</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100%</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1</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30.2</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90.6</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106-453 TB</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r>
              <a:tr h="164916">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a:solidFill>
                            <a:schemeClr val="tx1"/>
                          </a:solidFill>
                          <a:effectLst/>
                          <a:latin typeface="Calibri" panose="020F0502020204030204" pitchFamily="34" charset="0"/>
                        </a:rPr>
                        <a:t>Three-quarters</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6</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50%</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1</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45.3</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135.9</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159-680 TB</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r>
              <a:tr h="164916">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a:solidFill>
                            <a:schemeClr val="tx1"/>
                          </a:solidFill>
                          <a:effectLst/>
                          <a:latin typeface="Calibri" panose="020F0502020204030204" pitchFamily="34" charset="0"/>
                        </a:rPr>
                        <a:t>Full rack</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8</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33%</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1</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60.4</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181.2</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211-906 TB</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r>
              <a:tr h="164916">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dirty="0" smtClean="0">
                          <a:solidFill>
                            <a:schemeClr val="tx1"/>
                          </a:solidFill>
                          <a:effectLst/>
                          <a:latin typeface="Calibri" panose="020F0502020204030204" pitchFamily="34" charset="0"/>
                        </a:rPr>
                        <a:t>One-&amp;-quarter</a:t>
                      </a:r>
                      <a:endParaRPr lang="en-US" sz="1000" b="1" i="0" u="none" strike="noStrike" dirty="0">
                        <a:solidFill>
                          <a:schemeClr val="tx1"/>
                        </a:solidFill>
                        <a:effectLst/>
                        <a:latin typeface="Calibri" panose="020F0502020204030204" pitchFamily="34" charset="0"/>
                      </a:endParaRP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10</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25%</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2</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75.5</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226.5</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264-1133 TB</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r>
              <a:tr h="164916">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dirty="0" smtClean="0">
                          <a:solidFill>
                            <a:schemeClr val="tx1"/>
                          </a:solidFill>
                          <a:effectLst/>
                          <a:latin typeface="Calibri" panose="020F0502020204030204" pitchFamily="34" charset="0"/>
                        </a:rPr>
                        <a:t>One-&amp;-half</a:t>
                      </a:r>
                      <a:endParaRPr lang="en-US" sz="1000" b="1" i="0" u="none" strike="noStrike" dirty="0">
                        <a:solidFill>
                          <a:schemeClr val="tx1"/>
                        </a:solidFill>
                        <a:effectLst/>
                        <a:latin typeface="Calibri" panose="020F0502020204030204" pitchFamily="34" charset="0"/>
                      </a:endParaRP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12</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20%</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2</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90.6</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271.8</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317-1359 TB</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r>
              <a:tr h="164916">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a:solidFill>
                            <a:schemeClr val="tx1"/>
                          </a:solidFill>
                          <a:effectLst/>
                          <a:latin typeface="Calibri" panose="020F0502020204030204" pitchFamily="34" charset="0"/>
                        </a:rPr>
                        <a:t>Two racks</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16</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33%</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2</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120.8</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362.4</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423-1812 TB</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r>
              <a:tr h="164916">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dirty="0">
                          <a:solidFill>
                            <a:schemeClr val="tx1"/>
                          </a:solidFill>
                          <a:effectLst/>
                          <a:latin typeface="Calibri" panose="020F0502020204030204" pitchFamily="34" charset="0"/>
                        </a:rPr>
                        <a:t>Two and a half</a:t>
                      </a:r>
                    </a:p>
                  </a:txBody>
                  <a:tcPr marL="7003" marR="7003" marT="7003" marB="0" anchor="b">
                    <a:lnL>
                      <a:noFill/>
                    </a:lnL>
                    <a:lnR>
                      <a:noFill/>
                    </a:lnR>
                    <a:lnT>
                      <a:noFill/>
                    </a:lnT>
                    <a:lnB>
                      <a:noFill/>
                    </a:lnB>
                    <a:lnTlToBr w="12700" cmpd="sng">
                      <a:noFill/>
                      <a:prstDash val="solid"/>
                    </a:lnTlToBr>
                    <a:lnBlToTr w="12700" cmpd="sng">
                      <a:noFill/>
                      <a:prstDash val="solid"/>
                    </a:lnBlToTr>
                    <a:solidFill>
                      <a:schemeClr val="tx2">
                        <a:lumMod val="90000"/>
                        <a:lumOff val="10000"/>
                      </a:schemeClr>
                    </a:solid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20</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25%</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3</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151</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453</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529-2265 TB</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r>
              <a:tr h="164916">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dirty="0">
                          <a:solidFill>
                            <a:schemeClr val="tx1"/>
                          </a:solidFill>
                          <a:effectLst/>
                          <a:latin typeface="Calibri" panose="020F0502020204030204" pitchFamily="34" charset="0"/>
                        </a:rPr>
                        <a:t>Three racks</a:t>
                      </a:r>
                    </a:p>
                  </a:txBody>
                  <a:tcPr marL="7003" marR="7003" marT="7003" marB="0" anchor="b">
                    <a:lnL>
                      <a:noFill/>
                    </a:lnL>
                    <a:lnR>
                      <a:noFill/>
                    </a:lnR>
                    <a:lnT>
                      <a:noFill/>
                    </a:lnT>
                    <a:lnB>
                      <a:noFill/>
                    </a:lnB>
                    <a:lnTlToBr w="12700" cmpd="sng">
                      <a:noFill/>
                      <a:prstDash val="solid"/>
                    </a:lnTlToBr>
                    <a:lnBlToTr w="12700" cmpd="sng">
                      <a:noFill/>
                      <a:prstDash val="solid"/>
                    </a:lnBlToTr>
                    <a:solidFill>
                      <a:schemeClr val="tx2">
                        <a:lumMod val="90000"/>
                        <a:lumOff val="10000"/>
                      </a:schemeClr>
                    </a:solid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24</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20%</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3</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181.2</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543.6</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634-2718 TB</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r>
              <a:tr h="164916">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dirty="0">
                          <a:solidFill>
                            <a:schemeClr val="tx1"/>
                          </a:solidFill>
                          <a:effectLst/>
                          <a:latin typeface="Calibri" panose="020F0502020204030204" pitchFamily="34" charset="0"/>
                        </a:rPr>
                        <a:t>Four racks</a:t>
                      </a:r>
                    </a:p>
                  </a:txBody>
                  <a:tcPr marL="7003" marR="7003" marT="7003" marB="0" anchor="b">
                    <a:lnL>
                      <a:noFill/>
                    </a:lnL>
                    <a:lnR>
                      <a:noFill/>
                    </a:lnR>
                    <a:lnT>
                      <a:noFill/>
                    </a:lnT>
                    <a:lnB>
                      <a:noFill/>
                    </a:lnB>
                    <a:lnTlToBr w="12700" cmpd="sng">
                      <a:noFill/>
                      <a:prstDash val="solid"/>
                    </a:lnTlToBr>
                    <a:lnBlToTr w="12700" cmpd="sng">
                      <a:noFill/>
                      <a:prstDash val="solid"/>
                    </a:lnBlToTr>
                    <a:solidFill>
                      <a:schemeClr val="tx2">
                        <a:lumMod val="90000"/>
                        <a:lumOff val="10000"/>
                      </a:schemeClr>
                    </a:solid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32</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33%</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4</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241.6</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724.8</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846-3624 TB</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r>
              <a:tr h="164916">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dirty="0">
                          <a:solidFill>
                            <a:schemeClr val="tx1"/>
                          </a:solidFill>
                          <a:effectLst/>
                          <a:latin typeface="Calibri" panose="020F0502020204030204" pitchFamily="34" charset="0"/>
                        </a:rPr>
                        <a:t>Five racks</a:t>
                      </a:r>
                    </a:p>
                  </a:txBody>
                  <a:tcPr marL="7003" marR="7003" marT="7003" marB="0" anchor="b">
                    <a:lnL>
                      <a:noFill/>
                    </a:lnL>
                    <a:lnR>
                      <a:noFill/>
                    </a:lnR>
                    <a:lnT>
                      <a:noFill/>
                    </a:lnT>
                    <a:lnB>
                      <a:noFill/>
                    </a:lnB>
                    <a:lnTlToBr w="12700" cmpd="sng">
                      <a:noFill/>
                      <a:prstDash val="solid"/>
                    </a:lnTlToBr>
                    <a:lnBlToTr w="12700" cmpd="sng">
                      <a:noFill/>
                      <a:prstDash val="solid"/>
                    </a:lnBlToTr>
                    <a:solidFill>
                      <a:schemeClr val="tx2">
                        <a:lumMod val="90000"/>
                        <a:lumOff val="10000"/>
                      </a:schemeClr>
                    </a:solid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40</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25%</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5</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302</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906</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1057-4530 TB</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r>
              <a:tr h="164916">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dirty="0">
                          <a:solidFill>
                            <a:schemeClr val="tx1"/>
                          </a:solidFill>
                          <a:effectLst/>
                          <a:latin typeface="Calibri" panose="020F0502020204030204" pitchFamily="34" charset="0"/>
                        </a:rPr>
                        <a:t>Six racks</a:t>
                      </a:r>
                    </a:p>
                  </a:txBody>
                  <a:tcPr marL="7003" marR="7003" marT="7003" marB="0" anchor="b">
                    <a:lnL>
                      <a:noFill/>
                    </a:lnL>
                    <a:lnR>
                      <a:noFill/>
                    </a:lnR>
                    <a:lnT>
                      <a:noFill/>
                    </a:lnT>
                    <a:lnB>
                      <a:noFill/>
                    </a:lnB>
                    <a:lnTlToBr w="12700" cmpd="sng">
                      <a:noFill/>
                      <a:prstDash val="solid"/>
                    </a:lnTlToBr>
                    <a:lnBlToTr w="12700" cmpd="sng">
                      <a:noFill/>
                      <a:prstDash val="solid"/>
                    </a:lnBlToTr>
                    <a:solidFill>
                      <a:schemeClr val="tx2">
                        <a:lumMod val="90000"/>
                        <a:lumOff val="10000"/>
                      </a:schemeClr>
                    </a:solid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48</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20%</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6</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362.4</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1087.2</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1268-5436 TB</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r>
              <a:tr h="164916">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l" fontAlgn="b"/>
                      <a:r>
                        <a:rPr lang="en-US" sz="1000" b="1" i="0" u="none" strike="noStrike" dirty="0">
                          <a:solidFill>
                            <a:schemeClr val="tx1"/>
                          </a:solidFill>
                          <a:effectLst/>
                          <a:latin typeface="Calibri" panose="020F0502020204030204" pitchFamily="34" charset="0"/>
                        </a:rPr>
                        <a:t>Seven racks</a:t>
                      </a:r>
                    </a:p>
                  </a:txBody>
                  <a:tcPr marL="7003" marR="7003" marT="7003" marB="0" anchor="b">
                    <a:lnL>
                      <a:noFill/>
                    </a:lnL>
                    <a:lnR>
                      <a:noFill/>
                    </a:lnR>
                    <a:lnT>
                      <a:noFill/>
                    </a:lnT>
                    <a:lnB>
                      <a:noFill/>
                    </a:lnB>
                    <a:lnTlToBr w="12700" cmpd="sng">
                      <a:noFill/>
                      <a:prstDash val="solid"/>
                    </a:lnTlToBr>
                    <a:lnBlToTr w="12700" cmpd="sng">
                      <a:noFill/>
                      <a:prstDash val="solid"/>
                    </a:lnBlToTr>
                    <a:solidFill>
                      <a:schemeClr val="tx2">
                        <a:lumMod val="90000"/>
                        <a:lumOff val="10000"/>
                      </a:schemeClr>
                    </a:solid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56</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17%</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7</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a:solidFill>
                            <a:schemeClr val="tx1"/>
                          </a:solidFill>
                          <a:effectLst/>
                          <a:latin typeface="Calibri" panose="020F0502020204030204" pitchFamily="34" charset="0"/>
                        </a:rPr>
                        <a:t>422.8</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1268.4</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ea typeface=""/>
                          <a:cs typeface=""/>
                        </a:defRPr>
                      </a:lvl1pPr>
                      <a:lvl2pPr marL="466371" algn="l" defTabSz="932742" rtl="0" eaLnBrk="1" latinLnBrk="0" hangingPunct="1">
                        <a:defRPr sz="1800" kern="1200">
                          <a:solidFill>
                            <a:schemeClr val="tx1"/>
                          </a:solidFill>
                          <a:latin typeface="Segoe UI"/>
                          <a:ea typeface=""/>
                          <a:cs typeface=""/>
                        </a:defRPr>
                      </a:lvl2pPr>
                      <a:lvl3pPr marL="932742" algn="l" defTabSz="932742" rtl="0" eaLnBrk="1" latinLnBrk="0" hangingPunct="1">
                        <a:defRPr sz="1800" kern="1200">
                          <a:solidFill>
                            <a:schemeClr val="tx1"/>
                          </a:solidFill>
                          <a:latin typeface="Segoe UI"/>
                          <a:ea typeface=""/>
                          <a:cs typeface=""/>
                        </a:defRPr>
                      </a:lvl3pPr>
                      <a:lvl4pPr marL="1399113" algn="l" defTabSz="932742" rtl="0" eaLnBrk="1" latinLnBrk="0" hangingPunct="1">
                        <a:defRPr sz="1800" kern="1200">
                          <a:solidFill>
                            <a:schemeClr val="tx1"/>
                          </a:solidFill>
                          <a:latin typeface="Segoe UI"/>
                          <a:ea typeface=""/>
                          <a:cs typeface=""/>
                        </a:defRPr>
                      </a:lvl4pPr>
                      <a:lvl5pPr marL="1865484" algn="l" defTabSz="932742" rtl="0" eaLnBrk="1" latinLnBrk="0" hangingPunct="1">
                        <a:defRPr sz="1800" kern="1200">
                          <a:solidFill>
                            <a:schemeClr val="tx1"/>
                          </a:solidFill>
                          <a:latin typeface="Segoe UI"/>
                          <a:ea typeface=""/>
                          <a:cs typeface=""/>
                        </a:defRPr>
                      </a:lvl5pPr>
                      <a:lvl6pPr marL="2331856" algn="l" defTabSz="932742" rtl="0" eaLnBrk="1" latinLnBrk="0" hangingPunct="1">
                        <a:defRPr sz="1800" kern="1200">
                          <a:solidFill>
                            <a:schemeClr val="tx1"/>
                          </a:solidFill>
                          <a:latin typeface="Segoe UI"/>
                          <a:ea typeface=""/>
                          <a:cs typeface=""/>
                        </a:defRPr>
                      </a:lvl6pPr>
                      <a:lvl7pPr marL="2798226" algn="l" defTabSz="932742" rtl="0" eaLnBrk="1" latinLnBrk="0" hangingPunct="1">
                        <a:defRPr sz="1800" kern="1200">
                          <a:solidFill>
                            <a:schemeClr val="tx1"/>
                          </a:solidFill>
                          <a:latin typeface="Segoe UI"/>
                          <a:ea typeface=""/>
                          <a:cs typeface=""/>
                        </a:defRPr>
                      </a:lvl7pPr>
                      <a:lvl8pPr marL="3264597" algn="l" defTabSz="932742" rtl="0" eaLnBrk="1" latinLnBrk="0" hangingPunct="1">
                        <a:defRPr sz="1800" kern="1200">
                          <a:solidFill>
                            <a:schemeClr val="tx1"/>
                          </a:solidFill>
                          <a:latin typeface="Segoe UI"/>
                          <a:ea typeface=""/>
                          <a:cs typeface=""/>
                        </a:defRPr>
                      </a:lvl8pPr>
                      <a:lvl9pPr marL="3730969" algn="l" defTabSz="932742" rtl="0" eaLnBrk="1" latinLnBrk="0" hangingPunct="1">
                        <a:defRPr sz="1800" kern="1200">
                          <a:solidFill>
                            <a:schemeClr val="tx1"/>
                          </a:solidFill>
                          <a:latin typeface="Segoe UI"/>
                          <a:ea typeface=""/>
                          <a:cs typeface=""/>
                        </a:defRPr>
                      </a:lvl9pPr>
                    </a:lstStyle>
                    <a:p>
                      <a:pPr algn="ctr" fontAlgn="b"/>
                      <a:r>
                        <a:rPr lang="en-US" sz="1000" b="0" i="0" u="none" strike="noStrike" dirty="0">
                          <a:solidFill>
                            <a:schemeClr val="tx1"/>
                          </a:solidFill>
                          <a:effectLst/>
                          <a:latin typeface="Calibri" panose="020F0502020204030204" pitchFamily="34" charset="0"/>
                        </a:rPr>
                        <a:t>1480-6342 TB</a:t>
                      </a:r>
                    </a:p>
                  </a:txBody>
                  <a:tcPr marL="7003" marR="7003" marT="7003" marB="0" anchor="b">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7" name="Title 5"/>
          <p:cNvSpPr txBox="1">
            <a:spLocks/>
          </p:cNvSpPr>
          <p:nvPr/>
        </p:nvSpPr>
        <p:spPr>
          <a:xfrm>
            <a:off x="47285" y="2101176"/>
            <a:ext cx="1783373" cy="1822450"/>
          </a:xfrm>
          <a:prstGeom prst="rect">
            <a:avLst/>
          </a:prstGeom>
          <a:solidFill>
            <a:srgbClr val="7030A0"/>
          </a:solidFill>
        </p:spPr>
        <p:txBody>
          <a:bodyPr vert="horz" wrap="square" lIns="146304" tIns="91440" rIns="146304" bIns="91440" rtlCol="0" anchor="t">
            <a:noAutofit/>
          </a:bodyPr>
          <a:lst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1600" dirty="0"/>
              <a:t>Scaling from 10s of TB to Petabytes:</a:t>
            </a:r>
            <a:br>
              <a:rPr lang="en-US" sz="1600" dirty="0"/>
            </a:br>
            <a:r>
              <a:rPr lang="en-US" sz="1100" dirty="0"/>
              <a:t/>
            </a:r>
            <a:br>
              <a:rPr lang="en-US" sz="1100" dirty="0"/>
            </a:br>
            <a:endParaRPr lang="en-US" sz="1100" dirty="0" smtClean="0"/>
          </a:p>
          <a:p>
            <a:endParaRPr lang="en-US" sz="1100" dirty="0"/>
          </a:p>
          <a:p>
            <a:endParaRPr lang="en-US" sz="1100" dirty="0" smtClean="0"/>
          </a:p>
          <a:p>
            <a:r>
              <a:rPr lang="en-US" sz="1600" dirty="0"/>
              <a:t/>
            </a:r>
            <a:br>
              <a:rPr lang="en-US" sz="1600" dirty="0"/>
            </a:br>
            <a:r>
              <a:rPr lang="en-US" sz="1600" i="1" dirty="0"/>
              <a:t>Available Topologies</a:t>
            </a:r>
            <a:endParaRPr lang="en-US" sz="1100" i="1" dirty="0"/>
          </a:p>
        </p:txBody>
      </p:sp>
    </p:spTree>
    <p:extLst>
      <p:ext uri="{BB962C8B-B14F-4D97-AF65-F5344CB8AC3E}">
        <p14:creationId xmlns:p14="http://schemas.microsoft.com/office/powerpoint/2010/main" val="35755605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4" name="Group 3"/>
          <p:cNvGrpSpPr/>
          <p:nvPr/>
        </p:nvGrpSpPr>
        <p:grpSpPr>
          <a:xfrm>
            <a:off x="3144417" y="1960820"/>
            <a:ext cx="2694566" cy="2852737"/>
            <a:chOff x="2095541" y="909638"/>
            <a:chExt cx="2194561" cy="2852737"/>
          </a:xfrm>
        </p:grpSpPr>
        <p:sp>
          <p:nvSpPr>
            <p:cNvPr id="5" name="Rectangle 4"/>
            <p:cNvSpPr/>
            <p:nvPr/>
          </p:nvSpPr>
          <p:spPr bwMode="auto">
            <a:xfrm>
              <a:off x="2095541" y="909638"/>
              <a:ext cx="2194560" cy="54864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t" anchorCtr="0" compatLnSpc="1">
              <a:prstTxWarp prst="textNoShape">
                <a:avLst/>
              </a:prstTxWarp>
            </a:bodyPr>
            <a:lstStyle/>
            <a:p>
              <a:pPr algn="ctr" defTabSz="685647" fontAlgn="base">
                <a:spcBef>
                  <a:spcPct val="0"/>
                </a:spcBef>
                <a:spcAft>
                  <a:spcPct val="0"/>
                </a:spcAft>
              </a:pPr>
              <a:r>
                <a:rPr lang="en-US" sz="1471" dirty="0" smtClean="0">
                  <a:gradFill>
                    <a:gsLst>
                      <a:gs pos="0">
                        <a:srgbClr val="FFFFFF"/>
                      </a:gs>
                      <a:gs pos="100000">
                        <a:srgbClr val="FFFFFF"/>
                      </a:gs>
                    </a:gsLst>
                    <a:lin ang="5400000" scaled="0"/>
                  </a:gradFill>
                </a:rPr>
                <a:t>Broadly usable</a:t>
              </a:r>
              <a:endParaRPr lang="en-US" sz="1471" dirty="0">
                <a:gradFill>
                  <a:gsLst>
                    <a:gs pos="0">
                      <a:srgbClr val="FFFFFF"/>
                    </a:gs>
                    <a:gs pos="100000">
                      <a:srgbClr val="FFFFFF"/>
                    </a:gs>
                  </a:gsLst>
                  <a:lin ang="5400000" scaled="0"/>
                </a:gradFill>
              </a:endParaRPr>
            </a:p>
          </p:txBody>
        </p:sp>
        <p:sp>
          <p:nvSpPr>
            <p:cNvPr id="6" name="Rectangle 5"/>
            <p:cNvSpPr/>
            <p:nvPr/>
          </p:nvSpPr>
          <p:spPr bwMode="auto">
            <a:xfrm>
              <a:off x="2095541" y="1558754"/>
              <a:ext cx="2194560" cy="2203621"/>
            </a:xfrm>
            <a:prstGeom prst="rect">
              <a:avLst/>
            </a:prstGeom>
            <a:solidFill>
              <a:schemeClr val="accent2">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lang="en-US" sz="1471" dirty="0">
                <a:gradFill>
                  <a:gsLst>
                    <a:gs pos="0">
                      <a:srgbClr val="FFFFFF"/>
                    </a:gs>
                    <a:gs pos="100000">
                      <a:srgbClr val="FFFFFF"/>
                    </a:gs>
                  </a:gsLst>
                  <a:lin ang="5400000" scaled="0"/>
                </a:gradFill>
              </a:endParaRPr>
            </a:p>
          </p:txBody>
        </p:sp>
        <p:sp>
          <p:nvSpPr>
            <p:cNvPr id="7" name="TextBox 6"/>
            <p:cNvSpPr txBox="1"/>
            <p:nvPr/>
          </p:nvSpPr>
          <p:spPr>
            <a:xfrm>
              <a:off x="2095542" y="1558754"/>
              <a:ext cx="2194560" cy="1938992"/>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sz="1200"/>
              </a:lvl1pPr>
            </a:lstStyle>
            <a:p>
              <a:r>
                <a:rPr lang="en-US" dirty="0" smtClean="0"/>
                <a:t>Supports </a:t>
              </a:r>
              <a:r>
                <a:rPr lang="en-US" dirty="0"/>
                <a:t>all PDW data types</a:t>
              </a:r>
            </a:p>
            <a:p>
              <a:endParaRPr lang="en-US" dirty="0"/>
            </a:p>
            <a:p>
              <a:r>
                <a:rPr lang="en-US" dirty="0"/>
                <a:t>Full DML Support</a:t>
              </a:r>
            </a:p>
            <a:p>
              <a:endParaRPr lang="en-US" dirty="0"/>
            </a:p>
            <a:p>
              <a:r>
                <a:rPr lang="en-US" dirty="0"/>
                <a:t>Support for Create table, CTAS, Alter Table, partition switching, etc.</a:t>
              </a:r>
            </a:p>
            <a:p>
              <a:endParaRPr lang="en-US" dirty="0"/>
            </a:p>
            <a:p>
              <a:r>
                <a:rPr lang="en-US" dirty="0"/>
                <a:t>Uses PDW cost </a:t>
              </a:r>
              <a:r>
                <a:rPr lang="en-US" dirty="0" smtClean="0"/>
                <a:t>model</a:t>
              </a:r>
              <a:endParaRPr lang="en-US" dirty="0"/>
            </a:p>
          </p:txBody>
        </p:sp>
      </p:grpSp>
      <p:grpSp>
        <p:nvGrpSpPr>
          <p:cNvPr id="8" name="Group 7"/>
          <p:cNvGrpSpPr/>
          <p:nvPr/>
        </p:nvGrpSpPr>
        <p:grpSpPr>
          <a:xfrm>
            <a:off x="6026234" y="1960820"/>
            <a:ext cx="2525103" cy="3164331"/>
            <a:chOff x="4477354" y="887413"/>
            <a:chExt cx="2194561" cy="3164331"/>
          </a:xfrm>
        </p:grpSpPr>
        <p:sp>
          <p:nvSpPr>
            <p:cNvPr id="9" name="Rectangle 8"/>
            <p:cNvSpPr/>
            <p:nvPr/>
          </p:nvSpPr>
          <p:spPr bwMode="auto">
            <a:xfrm>
              <a:off x="4477354" y="887413"/>
              <a:ext cx="2194560" cy="548640"/>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34290" rIns="0" bIns="34290" numCol="1" rtlCol="0" anchor="t" anchorCtr="0" compatLnSpc="1">
              <a:prstTxWarp prst="textNoShape">
                <a:avLst/>
              </a:prstTxWarp>
            </a:bodyPr>
            <a:lstStyle/>
            <a:p>
              <a:pPr algn="ctr" defTabSz="685647" fontAlgn="base">
                <a:spcBef>
                  <a:spcPct val="0"/>
                </a:spcBef>
                <a:spcAft>
                  <a:spcPct val="0"/>
                </a:spcAft>
              </a:pPr>
              <a:r>
                <a:rPr lang="en-US" sz="1471" dirty="0" smtClean="0">
                  <a:gradFill>
                    <a:gsLst>
                      <a:gs pos="0">
                        <a:srgbClr val="FFFFFF"/>
                      </a:gs>
                      <a:gs pos="100000">
                        <a:srgbClr val="FFFFFF"/>
                      </a:gs>
                    </a:gsLst>
                    <a:lin ang="5400000" scaled="0"/>
                  </a:gradFill>
                </a:rPr>
                <a:t>Improved Performance</a:t>
              </a:r>
              <a:endParaRPr lang="en-US" sz="1471" dirty="0">
                <a:gradFill>
                  <a:gsLst>
                    <a:gs pos="0">
                      <a:srgbClr val="FFFFFF"/>
                    </a:gs>
                    <a:gs pos="100000">
                      <a:srgbClr val="FFFFFF"/>
                    </a:gs>
                  </a:gsLst>
                  <a:lin ang="5400000" scaled="0"/>
                </a:gradFill>
              </a:endParaRPr>
            </a:p>
          </p:txBody>
        </p:sp>
        <p:sp>
          <p:nvSpPr>
            <p:cNvPr id="10" name="Rectangle 9"/>
            <p:cNvSpPr/>
            <p:nvPr/>
          </p:nvSpPr>
          <p:spPr bwMode="auto">
            <a:xfrm>
              <a:off x="4477354" y="1536530"/>
              <a:ext cx="2194560" cy="2225846"/>
            </a:xfrm>
            <a:prstGeom prst="rect">
              <a:avLst/>
            </a:prstGeom>
            <a:solidFill>
              <a:schemeClr val="accent2">
                <a:lumMod val="5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lang="en-US" sz="1471" dirty="0">
                <a:gradFill>
                  <a:gsLst>
                    <a:gs pos="0">
                      <a:srgbClr val="FFFFFF"/>
                    </a:gs>
                    <a:gs pos="100000">
                      <a:srgbClr val="FFFFFF"/>
                    </a:gs>
                  </a:gsLst>
                  <a:lin ang="5400000" scaled="0"/>
                </a:gradFill>
              </a:endParaRPr>
            </a:p>
          </p:txBody>
        </p:sp>
        <p:sp>
          <p:nvSpPr>
            <p:cNvPr id="11" name="TextBox 10"/>
            <p:cNvSpPr txBox="1"/>
            <p:nvPr/>
          </p:nvSpPr>
          <p:spPr>
            <a:xfrm>
              <a:off x="4477355" y="1558754"/>
              <a:ext cx="2194560" cy="2492990"/>
            </a:xfrm>
            <a:prstGeom prst="rect">
              <a:avLst/>
            </a:prstGeom>
            <a:noFill/>
          </p:spPr>
          <p:txBody>
            <a:bodyPr wrap="square" rtlCol="0">
              <a:spAutoFit/>
            </a:bodyPr>
            <a:lstStyle/>
            <a:p>
              <a:pPr marL="171450" lvl="1" indent="-171450">
                <a:buFont typeface="Arial" panose="020B0604020202020204" pitchFamily="34" charset="0"/>
                <a:buChar char="•"/>
              </a:pPr>
              <a:r>
                <a:rPr lang="en-US" sz="1200" dirty="0" smtClean="0"/>
                <a:t>Mixed-mode processing: presence of row operators does not</a:t>
              </a:r>
              <a:r>
                <a:rPr lang="en-US" sz="1200" dirty="0" smtClean="0">
                  <a:sym typeface="Wingdings" pitchFamily="2" charset="2"/>
                </a:rPr>
                <a:t> </a:t>
              </a:r>
              <a:r>
                <a:rPr lang="en-US" sz="1200" dirty="0">
                  <a:sym typeface="Wingdings" pitchFamily="2" charset="2"/>
                </a:rPr>
                <a:t>prevent operators to be executed in the batch </a:t>
              </a:r>
              <a:r>
                <a:rPr lang="en-US" sz="1200" dirty="0" smtClean="0">
                  <a:sym typeface="Wingdings" pitchFamily="2" charset="2"/>
                </a:rPr>
                <a:t>mode</a:t>
              </a:r>
              <a:endParaRPr lang="en-US" sz="1200" dirty="0" smtClean="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Batch mode spilling</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smtClean="0"/>
                <a:t>More operators supported (e.g., inner and outer joins, union all, local </a:t>
              </a:r>
              <a:r>
                <a:rPr lang="en-US" sz="1200" dirty="0" err="1" smtClean="0"/>
                <a:t>aggs</a:t>
              </a:r>
              <a:r>
                <a:rPr lang="en-US" sz="1200" dirty="0" smtClean="0"/>
                <a:t>)</a:t>
              </a:r>
            </a:p>
            <a:p>
              <a:endParaRPr lang="en-US" sz="1200" b="1" dirty="0"/>
            </a:p>
            <a:p>
              <a:endParaRPr lang="en-US" sz="1200" b="1" dirty="0"/>
            </a:p>
          </p:txBody>
        </p:sp>
      </p:grpSp>
      <p:sp>
        <p:nvSpPr>
          <p:cNvPr id="12" name="TextBox 11"/>
          <p:cNvSpPr txBox="1"/>
          <p:nvPr/>
        </p:nvSpPr>
        <p:spPr>
          <a:xfrm>
            <a:off x="8874577" y="2879982"/>
            <a:ext cx="2208634" cy="1661993"/>
          </a:xfrm>
          <a:prstGeom prst="rect">
            <a:avLst/>
          </a:prstGeom>
          <a:noFill/>
        </p:spPr>
        <p:txBody>
          <a:bodyPr wrap="square" rtlCol="0">
            <a:spAutoFit/>
          </a:bodyPr>
          <a:lstStyle/>
          <a:p>
            <a:r>
              <a:rPr lang="en-US" dirty="0" smtClean="0"/>
              <a:t>Overarching goal:</a:t>
            </a:r>
          </a:p>
          <a:p>
            <a:endParaRPr lang="en-US" sz="1400" dirty="0"/>
          </a:p>
          <a:p>
            <a:r>
              <a:rPr lang="en-US" sz="1400" dirty="0" smtClean="0"/>
              <a:t>Offer the same functionality as row store, while providing the performance boost.</a:t>
            </a:r>
          </a:p>
          <a:p>
            <a:endParaRPr lang="en-US" sz="1400" dirty="0"/>
          </a:p>
        </p:txBody>
      </p:sp>
      <p:sp>
        <p:nvSpPr>
          <p:cNvPr id="13" name="Rectangle 12"/>
          <p:cNvSpPr/>
          <p:nvPr/>
        </p:nvSpPr>
        <p:spPr>
          <a:xfrm>
            <a:off x="3144417" y="5519401"/>
            <a:ext cx="5387266" cy="584775"/>
          </a:xfrm>
          <a:prstGeom prst="rect">
            <a:avLst/>
          </a:prstGeom>
        </p:spPr>
        <p:txBody>
          <a:bodyPr wrap="square">
            <a:spAutoFit/>
          </a:bodyPr>
          <a:lstStyle/>
          <a:p>
            <a:r>
              <a:rPr lang="en-US" sz="1600" dirty="0">
                <a:solidFill>
                  <a:schemeClr val="accent3"/>
                </a:solidFill>
              </a:rPr>
              <a:t>Column store is the preferred storage engine for SQL Server 2012 PDW</a:t>
            </a:r>
          </a:p>
        </p:txBody>
      </p:sp>
      <p:grpSp>
        <p:nvGrpSpPr>
          <p:cNvPr id="14" name="Group 13"/>
          <p:cNvGrpSpPr/>
          <p:nvPr/>
        </p:nvGrpSpPr>
        <p:grpSpPr>
          <a:xfrm>
            <a:off x="3144417" y="4958485"/>
            <a:ext cx="5607697" cy="740587"/>
            <a:chOff x="2095541" y="3904128"/>
            <a:chExt cx="4763625" cy="740587"/>
          </a:xfrm>
        </p:grpSpPr>
        <p:sp>
          <p:nvSpPr>
            <p:cNvPr id="15" name="Rectangle 14"/>
            <p:cNvSpPr/>
            <p:nvPr/>
          </p:nvSpPr>
          <p:spPr>
            <a:xfrm>
              <a:off x="2095541" y="3904128"/>
              <a:ext cx="4576373" cy="5211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39"/>
              <a:endParaRPr lang="en-US" sz="1200" dirty="0">
                <a:solidFill>
                  <a:schemeClr val="tx1"/>
                </a:solidFill>
                <a:latin typeface="Courier New" pitchFamily="49" charset="0"/>
                <a:cs typeface="Courier New" pitchFamily="49" charset="0"/>
              </a:endParaRPr>
            </a:p>
          </p:txBody>
        </p:sp>
        <p:sp>
          <p:nvSpPr>
            <p:cNvPr id="16" name="Content Placeholder 2"/>
            <p:cNvSpPr txBox="1">
              <a:spLocks/>
            </p:cNvSpPr>
            <p:nvPr/>
          </p:nvSpPr>
          <p:spPr>
            <a:xfrm>
              <a:off x="2095541" y="3925888"/>
              <a:ext cx="4763625" cy="718827"/>
            </a:xfrm>
            <a:prstGeom prst="rect">
              <a:avLst/>
            </a:prstGeom>
          </p:spPr>
          <p:txBody>
            <a:bodyPr>
              <a:norm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76" dirty="0">
                  <a:solidFill>
                    <a:schemeClr val="tx1"/>
                  </a:solidFill>
                </a:rPr>
                <a:t> </a:t>
              </a:r>
              <a:r>
                <a:rPr lang="en-US" sz="1176" dirty="0" smtClean="0">
                  <a:solidFill>
                    <a:schemeClr val="tx1"/>
                  </a:solidFill>
                </a:rPr>
                <a:t>        CREATE </a:t>
              </a:r>
              <a:r>
                <a:rPr lang="en-US" sz="1176" dirty="0">
                  <a:solidFill>
                    <a:schemeClr val="tx1"/>
                  </a:solidFill>
                </a:rPr>
                <a:t>TABLE </a:t>
              </a:r>
              <a:r>
                <a:rPr lang="en-US" sz="1176" i="1" dirty="0" err="1">
                  <a:solidFill>
                    <a:schemeClr val="tx1"/>
                  </a:solidFill>
                </a:rPr>
                <a:t>user_db.dbo.user_table</a:t>
              </a:r>
              <a:r>
                <a:rPr lang="en-US" sz="1176" dirty="0">
                  <a:solidFill>
                    <a:schemeClr val="tx1"/>
                  </a:solidFill>
                </a:rPr>
                <a:t> (C1 </a:t>
              </a:r>
              <a:r>
                <a:rPr lang="en-US" sz="1176" dirty="0" err="1">
                  <a:solidFill>
                    <a:schemeClr val="tx1"/>
                  </a:solidFill>
                </a:rPr>
                <a:t>int</a:t>
              </a:r>
              <a:r>
                <a:rPr lang="en-US" sz="1176" dirty="0">
                  <a:solidFill>
                    <a:schemeClr val="tx1"/>
                  </a:solidFill>
                </a:rPr>
                <a:t>, C2 </a:t>
              </a:r>
              <a:r>
                <a:rPr lang="en-US" sz="1176" dirty="0" err="1">
                  <a:solidFill>
                    <a:schemeClr val="tx1"/>
                  </a:solidFill>
                </a:rPr>
                <a:t>varchar</a:t>
              </a:r>
              <a:r>
                <a:rPr lang="en-US" sz="1176" dirty="0">
                  <a:solidFill>
                    <a:schemeClr val="tx1"/>
                  </a:solidFill>
                </a:rPr>
                <a:t>(20)) </a:t>
              </a:r>
            </a:p>
            <a:p>
              <a:pPr marL="0" indent="0">
                <a:buNone/>
              </a:pPr>
              <a:r>
                <a:rPr lang="en-US" sz="1176" dirty="0" smtClean="0">
                  <a:solidFill>
                    <a:schemeClr val="tx1"/>
                  </a:solidFill>
                </a:rPr>
                <a:t>         WITH </a:t>
              </a:r>
              <a:r>
                <a:rPr lang="en-US" sz="1176" dirty="0">
                  <a:solidFill>
                    <a:schemeClr val="tx1"/>
                  </a:solidFill>
                </a:rPr>
                <a:t>(DISTRIBUTION = HASH (id), </a:t>
              </a:r>
              <a:r>
                <a:rPr lang="en-US" sz="1176" dirty="0">
                  <a:solidFill>
                    <a:schemeClr val="accent4"/>
                  </a:solidFill>
                </a:rPr>
                <a:t>CLUSTERED COLUMNSTORE INDEX</a:t>
              </a:r>
              <a:r>
                <a:rPr lang="en-US" sz="1176" dirty="0">
                  <a:solidFill>
                    <a:schemeClr val="tx1"/>
                  </a:solidFill>
                </a:rPr>
                <a:t>)</a:t>
              </a:r>
            </a:p>
            <a:p>
              <a:pPr marL="0" indent="0">
                <a:buNone/>
              </a:pPr>
              <a:endParaRPr lang="en-US" sz="1176" dirty="0">
                <a:solidFill>
                  <a:schemeClr val="tx1"/>
                </a:solidFill>
              </a:endParaRPr>
            </a:p>
          </p:txBody>
        </p:sp>
      </p:grpSp>
      <p:sp>
        <p:nvSpPr>
          <p:cNvPr id="17" name="Title 5"/>
          <p:cNvSpPr txBox="1">
            <a:spLocks/>
          </p:cNvSpPr>
          <p:nvPr/>
        </p:nvSpPr>
        <p:spPr>
          <a:xfrm>
            <a:off x="47285" y="2101176"/>
            <a:ext cx="1783373" cy="1822450"/>
          </a:xfrm>
          <a:prstGeom prst="rect">
            <a:avLst/>
          </a:prstGeom>
          <a:solidFill>
            <a:srgbClr val="7030A0"/>
          </a:solidFill>
        </p:spPr>
        <p:txBody>
          <a:bodyPr vert="horz" wrap="square" lIns="146304" tIns="91440" rIns="146304" bIns="91440" rtlCol="0" anchor="t">
            <a:noAutofit/>
          </a:bodyPr>
          <a:lst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1600" dirty="0" smtClean="0"/>
              <a:t>Performance at Scale</a:t>
            </a:r>
            <a:r>
              <a:rPr lang="en-US" sz="1100" dirty="0"/>
              <a:t/>
            </a:r>
            <a:br>
              <a:rPr lang="en-US" sz="1100" dirty="0"/>
            </a:br>
            <a:endParaRPr lang="en-US" sz="1100" dirty="0" smtClean="0"/>
          </a:p>
          <a:p>
            <a:endParaRPr lang="en-US" sz="1100" dirty="0"/>
          </a:p>
          <a:p>
            <a:endParaRPr lang="en-US" sz="1100" dirty="0" smtClean="0"/>
          </a:p>
          <a:p>
            <a:endParaRPr lang="en-US" sz="1100" i="1" dirty="0" smtClean="0"/>
          </a:p>
          <a:p>
            <a:endParaRPr lang="en-US" sz="1100" i="1" dirty="0"/>
          </a:p>
          <a:p>
            <a:endParaRPr lang="en-US" sz="1100" i="1" dirty="0" smtClean="0"/>
          </a:p>
          <a:p>
            <a:r>
              <a:rPr lang="en-US" sz="1400" i="1" dirty="0" smtClean="0"/>
              <a:t>xVelocity in SQL Server 2012 PDW</a:t>
            </a:r>
            <a:endParaRPr lang="en-US" sz="1400" i="1" dirty="0"/>
          </a:p>
        </p:txBody>
      </p:sp>
    </p:spTree>
    <p:extLst>
      <p:ext uri="{BB962C8B-B14F-4D97-AF65-F5344CB8AC3E}">
        <p14:creationId xmlns:p14="http://schemas.microsoft.com/office/powerpoint/2010/main" val="6132385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1"/>
          <p:cNvSpPr txBox="1">
            <a:spLocks/>
          </p:cNvSpPr>
          <p:nvPr/>
        </p:nvSpPr>
        <p:spPr>
          <a:xfrm>
            <a:off x="2575622" y="1483670"/>
            <a:ext cx="4133088" cy="40401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smtClean="0">
                <a:latin typeface="+mj-lt"/>
              </a:rPr>
              <a:t>Dramatic performance increases</a:t>
            </a:r>
          </a:p>
          <a:p>
            <a:pPr marL="210112" lvl="1" indent="-210112">
              <a:buFont typeface="Arial" panose="020B0604020202020204" pitchFamily="34" charset="0"/>
              <a:buChar char="•"/>
            </a:pPr>
            <a:r>
              <a:rPr lang="en-US" sz="1600" dirty="0" smtClean="0">
                <a:latin typeface="+mj-lt"/>
              </a:rPr>
              <a:t>5-10x on customer workloads</a:t>
            </a:r>
          </a:p>
          <a:p>
            <a:pPr marL="210112" lvl="1" indent="-210112">
              <a:buFont typeface="Arial" panose="020B0604020202020204" pitchFamily="34" charset="0"/>
              <a:buChar char="•"/>
            </a:pPr>
            <a:r>
              <a:rPr lang="en-US" sz="1600" dirty="0" smtClean="0">
                <a:latin typeface="+mj-lt"/>
              </a:rPr>
              <a:t>Confirmed with TAP customer workloads</a:t>
            </a:r>
          </a:p>
          <a:p>
            <a:pPr marL="0" indent="0">
              <a:buNone/>
            </a:pPr>
            <a:endParaRPr lang="en-US" sz="1600" dirty="0">
              <a:latin typeface="+mj-lt"/>
            </a:endParaRPr>
          </a:p>
          <a:p>
            <a:pPr marL="0" indent="0">
              <a:buNone/>
            </a:pPr>
            <a:r>
              <a:rPr lang="en-US" sz="1800" b="1" dirty="0" smtClean="0">
                <a:latin typeface="+mj-lt"/>
              </a:rPr>
              <a:t>Improved compression on disk and in backups</a:t>
            </a:r>
          </a:p>
          <a:p>
            <a:pPr marL="210112" lvl="1" indent="-210112">
              <a:buFont typeface="Arial" panose="020B0604020202020204" pitchFamily="34" charset="0"/>
              <a:buChar char="•"/>
            </a:pPr>
            <a:r>
              <a:rPr lang="en-US" sz="1800" dirty="0" smtClean="0">
                <a:latin typeface="+mj-lt"/>
              </a:rPr>
              <a:t>2-3x better compression vs. row store</a:t>
            </a:r>
          </a:p>
          <a:p>
            <a:endParaRPr lang="en-US" sz="1600" dirty="0" smtClean="0">
              <a:latin typeface="+mj-lt"/>
            </a:endParaRPr>
          </a:p>
          <a:p>
            <a:pPr marL="0" indent="0">
              <a:buNone/>
            </a:pPr>
            <a:r>
              <a:rPr lang="en-US" sz="1800" b="1" dirty="0" smtClean="0">
                <a:latin typeface="+mj-lt"/>
              </a:rPr>
              <a:t>Preserved appliance model</a:t>
            </a:r>
          </a:p>
          <a:p>
            <a:pPr marL="210112" lvl="1" indent="-210112">
              <a:buFont typeface="Arial" panose="020B0604020202020204" pitchFamily="34" charset="0"/>
              <a:buChar char="•"/>
            </a:pPr>
            <a:r>
              <a:rPr lang="en-US" sz="1600" dirty="0" smtClean="0">
                <a:latin typeface="+mj-lt"/>
              </a:rPr>
              <a:t>Few tuning knobs</a:t>
            </a:r>
          </a:p>
          <a:p>
            <a:endParaRPr lang="en-US" sz="1600" dirty="0" smtClean="0">
              <a:latin typeface="+mj-lt"/>
            </a:endParaRPr>
          </a:p>
          <a:p>
            <a:pPr marL="0" indent="0">
              <a:buNone/>
            </a:pPr>
            <a:r>
              <a:rPr lang="en-US" sz="1800" b="1" dirty="0" smtClean="0">
                <a:latin typeface="+mj-lt"/>
              </a:rPr>
              <a:t>Improved memory management</a:t>
            </a:r>
          </a:p>
          <a:p>
            <a:pPr marL="210112" lvl="1" indent="-210112">
              <a:buFont typeface="Arial" panose="020B0604020202020204" pitchFamily="34" charset="0"/>
              <a:buChar char="•"/>
            </a:pPr>
            <a:r>
              <a:rPr lang="en-US" sz="1600" dirty="0" smtClean="0">
                <a:latin typeface="+mj-lt"/>
              </a:rPr>
              <a:t>Run-time memory mgmt. respects resource governor</a:t>
            </a:r>
          </a:p>
          <a:p>
            <a:pPr marL="210112" lvl="1" indent="-210112">
              <a:buFont typeface="Arial" panose="020B0604020202020204" pitchFamily="34" charset="0"/>
              <a:buChar char="•"/>
            </a:pPr>
            <a:r>
              <a:rPr lang="en-US" sz="1600" dirty="0" smtClean="0">
                <a:latin typeface="+mj-lt"/>
              </a:rPr>
              <a:t>Batch processing can now spill</a:t>
            </a:r>
          </a:p>
        </p:txBody>
      </p:sp>
      <p:graphicFrame>
        <p:nvGraphicFramePr>
          <p:cNvPr id="5" name="Chart 4"/>
          <p:cNvGraphicFramePr>
            <a:graphicFrameLocks/>
          </p:cNvGraphicFramePr>
          <p:nvPr>
            <p:extLst>
              <p:ext uri="{D42A27DB-BD31-4B8C-83A1-F6EECF244321}">
                <p14:modId xmlns:p14="http://schemas.microsoft.com/office/powerpoint/2010/main" val="2355013185"/>
              </p:ext>
            </p:extLst>
          </p:nvPr>
        </p:nvGraphicFramePr>
        <p:xfrm>
          <a:off x="6976239" y="1912776"/>
          <a:ext cx="4948529" cy="3573624"/>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txBox="1">
            <a:spLocks/>
          </p:cNvSpPr>
          <p:nvPr/>
        </p:nvSpPr>
        <p:spPr>
          <a:xfrm>
            <a:off x="47285" y="2101176"/>
            <a:ext cx="1783373" cy="1822450"/>
          </a:xfrm>
          <a:prstGeom prst="rect">
            <a:avLst/>
          </a:prstGeom>
          <a:solidFill>
            <a:srgbClr val="7030A0"/>
          </a:solidFill>
        </p:spPr>
        <p:txBody>
          <a:bodyPr vert="horz" wrap="square" lIns="146304" tIns="91440" rIns="146304" bIns="91440" rtlCol="0" anchor="t">
            <a:noAutofit/>
          </a:bodyPr>
          <a:lst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1600" dirty="0" smtClean="0"/>
              <a:t>Performance at Scale</a:t>
            </a:r>
            <a:r>
              <a:rPr lang="en-US" sz="1100" dirty="0"/>
              <a:t/>
            </a:r>
            <a:br>
              <a:rPr lang="en-US" sz="1100" dirty="0"/>
            </a:br>
            <a:endParaRPr lang="en-US" sz="1100" dirty="0" smtClean="0"/>
          </a:p>
          <a:p>
            <a:endParaRPr lang="en-US" sz="1100" dirty="0"/>
          </a:p>
          <a:p>
            <a:endParaRPr lang="en-US" sz="1100" dirty="0" smtClean="0"/>
          </a:p>
          <a:p>
            <a:endParaRPr lang="en-US" sz="1100" i="1" dirty="0" smtClean="0"/>
          </a:p>
          <a:p>
            <a:endParaRPr lang="en-US" sz="1100" i="1" dirty="0"/>
          </a:p>
          <a:p>
            <a:endParaRPr lang="en-US" sz="1100" i="1" dirty="0" smtClean="0"/>
          </a:p>
          <a:p>
            <a:r>
              <a:rPr lang="en-US" sz="1400" i="1" dirty="0" smtClean="0"/>
              <a:t>xVelocity</a:t>
            </a:r>
            <a:endParaRPr lang="en-US" sz="1400" i="1" dirty="0"/>
          </a:p>
        </p:txBody>
      </p:sp>
    </p:spTree>
    <p:extLst>
      <p:ext uri="{BB962C8B-B14F-4D97-AF65-F5344CB8AC3E}">
        <p14:creationId xmlns:p14="http://schemas.microsoft.com/office/powerpoint/2010/main" val="384618873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bwMode="auto">
          <a:xfrm>
            <a:off x="4215839" y="2099387"/>
            <a:ext cx="2084188" cy="2353115"/>
          </a:xfrm>
          <a:prstGeom prst="rect">
            <a:avLst/>
          </a:prstGeom>
          <a:solidFill>
            <a:schemeClr val="accent1"/>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67" tIns="34284" rIns="68567" bIns="34284" numCol="1" rtlCol="0" anchor="ctr" anchorCtr="0" compatLnSpc="1">
            <a:prstTxWarp prst="textNoShape">
              <a:avLst/>
            </a:prstTxWarp>
          </a:bodyPr>
          <a:lstStyle/>
          <a:p>
            <a:pPr algn="ctr" defTabSz="913857"/>
            <a:endParaRPr lang="en-US" sz="1350" dirty="0">
              <a:ln>
                <a:solidFill>
                  <a:schemeClr val="bg1">
                    <a:alpha val="0"/>
                  </a:schemeClr>
                </a:solidFill>
              </a:ln>
              <a:solidFill>
                <a:schemeClr val="bg1"/>
              </a:solidFill>
            </a:endParaRPr>
          </a:p>
        </p:txBody>
      </p:sp>
      <p:sp>
        <p:nvSpPr>
          <p:cNvPr id="5" name="Rectangle 4"/>
          <p:cNvSpPr/>
          <p:nvPr/>
        </p:nvSpPr>
        <p:spPr bwMode="auto">
          <a:xfrm>
            <a:off x="4215839" y="4104223"/>
            <a:ext cx="2084188" cy="346228"/>
          </a:xfrm>
          <a:prstGeom prst="rect">
            <a:avLst/>
          </a:prstGeom>
          <a:solidFill>
            <a:schemeClr val="accent3"/>
          </a:solidFill>
          <a:ln w="25400" cap="flat" cmpd="sng" algn="ctr">
            <a:noFill/>
            <a:prstDash val="solid"/>
            <a:headEnd type="none" w="med" len="med"/>
            <a:tailEnd type="none" w="med" len="med"/>
          </a:ln>
          <a:effectLst/>
        </p:spPr>
        <p:txBody>
          <a:bodyPr rot="0" spcFirstLastPara="0" vertOverflow="overflow" horzOverflow="overflow" vert="horz" wrap="square" lIns="68570" tIns="68570" rIns="68570" bIns="68570" numCol="1" spcCol="0" rtlCol="0" fromWordArt="0" anchor="ctr" anchorCtr="0" forceAA="0" compatLnSpc="1">
            <a:prstTxWarp prst="textNoShape">
              <a:avLst/>
            </a:prstTxWarp>
            <a:spAutoFit/>
          </a:bodyPr>
          <a:lstStyle/>
          <a:p>
            <a:pPr algn="ctr" defTabSz="1218214" fontAlgn="base">
              <a:spcBef>
                <a:spcPct val="0"/>
              </a:spcBef>
              <a:spcAft>
                <a:spcPct val="0"/>
              </a:spcAft>
              <a:defRPr/>
            </a:pPr>
            <a:endParaRPr lang="en-US" sz="1350" kern="0" dirty="0">
              <a:ln>
                <a:solidFill>
                  <a:schemeClr val="bg1">
                    <a:alpha val="0"/>
                  </a:schemeClr>
                </a:solidFill>
              </a:ln>
            </a:endParaRPr>
          </a:p>
        </p:txBody>
      </p:sp>
      <p:pic>
        <p:nvPicPr>
          <p:cNvPr id="6" name="Picture 5"/>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4672974" y="3242226"/>
            <a:ext cx="825448" cy="543700"/>
          </a:xfrm>
          <a:prstGeom prst="rect">
            <a:avLst/>
          </a:prstGeom>
        </p:spPr>
      </p:pic>
      <p:sp>
        <p:nvSpPr>
          <p:cNvPr id="7" name="Rounded Rectangle 6"/>
          <p:cNvSpPr/>
          <p:nvPr/>
        </p:nvSpPr>
        <p:spPr>
          <a:xfrm>
            <a:off x="4565099" y="2271839"/>
            <a:ext cx="663583" cy="442336"/>
          </a:xfrm>
          <a:prstGeom prst="roundRect">
            <a:avLst/>
          </a:prstGeom>
          <a:solidFill>
            <a:schemeClr val="tx2"/>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200"/>
          </a:p>
        </p:txBody>
      </p:sp>
      <p:sp>
        <p:nvSpPr>
          <p:cNvPr id="8" name="Rounded Rectangle 7"/>
          <p:cNvSpPr/>
          <p:nvPr/>
        </p:nvSpPr>
        <p:spPr>
          <a:xfrm>
            <a:off x="5289079" y="2274552"/>
            <a:ext cx="663583" cy="442337"/>
          </a:xfrm>
          <a:prstGeom prst="roundRect">
            <a:avLst/>
          </a:prstGeom>
          <a:solidFill>
            <a:schemeClr val="tx2"/>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200"/>
          </a:p>
        </p:txBody>
      </p:sp>
      <p:sp>
        <p:nvSpPr>
          <p:cNvPr id="9" name="TextBox 8"/>
          <p:cNvSpPr txBox="1"/>
          <p:nvPr/>
        </p:nvSpPr>
        <p:spPr>
          <a:xfrm>
            <a:off x="4532751" y="2270046"/>
            <a:ext cx="729941" cy="461665"/>
          </a:xfrm>
          <a:prstGeom prst="rect">
            <a:avLst/>
          </a:prstGeom>
          <a:noFill/>
        </p:spPr>
        <p:txBody>
          <a:bodyPr wrap="square" rtlCol="0">
            <a:spAutoFit/>
          </a:bodyPr>
          <a:lstStyle/>
          <a:p>
            <a:pPr algn="ctr"/>
            <a:r>
              <a:rPr lang="en-US" sz="1200" dirty="0">
                <a:solidFill>
                  <a:schemeClr val="bg1"/>
                </a:solidFill>
              </a:rPr>
              <a:t>Sensor </a:t>
            </a:r>
            <a:br>
              <a:rPr lang="en-US" sz="1200" dirty="0">
                <a:solidFill>
                  <a:schemeClr val="bg1"/>
                </a:solidFill>
              </a:rPr>
            </a:br>
            <a:r>
              <a:rPr lang="en-US" sz="1200" dirty="0">
                <a:solidFill>
                  <a:schemeClr val="bg1"/>
                </a:solidFill>
              </a:rPr>
              <a:t>&amp; RFID</a:t>
            </a:r>
          </a:p>
        </p:txBody>
      </p:sp>
      <p:sp>
        <p:nvSpPr>
          <p:cNvPr id="10" name="Rounded Rectangle 9"/>
          <p:cNvSpPr/>
          <p:nvPr/>
        </p:nvSpPr>
        <p:spPr>
          <a:xfrm>
            <a:off x="4569336" y="2744579"/>
            <a:ext cx="663583" cy="442337"/>
          </a:xfrm>
          <a:prstGeom prst="roundRect">
            <a:avLst/>
          </a:prstGeom>
          <a:solidFill>
            <a:schemeClr val="tx2"/>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200"/>
          </a:p>
        </p:txBody>
      </p:sp>
      <p:sp>
        <p:nvSpPr>
          <p:cNvPr id="11" name="Rounded Rectangle 10"/>
          <p:cNvSpPr/>
          <p:nvPr/>
        </p:nvSpPr>
        <p:spPr>
          <a:xfrm>
            <a:off x="5289079" y="2744578"/>
            <a:ext cx="663583" cy="442336"/>
          </a:xfrm>
          <a:prstGeom prst="roundRect">
            <a:avLst/>
          </a:prstGeom>
          <a:solidFill>
            <a:schemeClr val="tx2"/>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200"/>
          </a:p>
        </p:txBody>
      </p:sp>
      <p:sp>
        <p:nvSpPr>
          <p:cNvPr id="12" name="TextBox 11"/>
          <p:cNvSpPr txBox="1"/>
          <p:nvPr/>
        </p:nvSpPr>
        <p:spPr>
          <a:xfrm>
            <a:off x="4532907" y="2733071"/>
            <a:ext cx="729941" cy="461665"/>
          </a:xfrm>
          <a:prstGeom prst="rect">
            <a:avLst/>
          </a:prstGeom>
          <a:noFill/>
        </p:spPr>
        <p:txBody>
          <a:bodyPr wrap="square" rtlCol="0">
            <a:spAutoFit/>
          </a:bodyPr>
          <a:lstStyle/>
          <a:p>
            <a:pPr algn="ctr"/>
            <a:r>
              <a:rPr lang="en-US" sz="1200" dirty="0">
                <a:solidFill>
                  <a:schemeClr val="bg1"/>
                </a:solidFill>
              </a:rPr>
              <a:t>Web</a:t>
            </a:r>
            <a:br>
              <a:rPr lang="en-US" sz="1200" dirty="0">
                <a:solidFill>
                  <a:schemeClr val="bg1"/>
                </a:solidFill>
              </a:rPr>
            </a:br>
            <a:r>
              <a:rPr lang="en-US" sz="1200" dirty="0">
                <a:solidFill>
                  <a:schemeClr val="bg1"/>
                </a:solidFill>
              </a:rPr>
              <a:t>Apps</a:t>
            </a:r>
          </a:p>
        </p:txBody>
      </p:sp>
      <p:sp>
        <p:nvSpPr>
          <p:cNvPr id="13" name="TextBox 12"/>
          <p:cNvSpPr txBox="1"/>
          <p:nvPr/>
        </p:nvSpPr>
        <p:spPr>
          <a:xfrm>
            <a:off x="4404643" y="4133041"/>
            <a:ext cx="1716099" cy="300082"/>
          </a:xfrm>
          <a:prstGeom prst="rect">
            <a:avLst/>
          </a:prstGeom>
          <a:noFill/>
        </p:spPr>
        <p:txBody>
          <a:bodyPr wrap="square" rtlCol="0">
            <a:spAutoFit/>
          </a:bodyPr>
          <a:lstStyle/>
          <a:p>
            <a:pPr algn="ctr"/>
            <a:r>
              <a:rPr lang="en-US" sz="1350" dirty="0"/>
              <a:t>Unstructured data</a:t>
            </a:r>
          </a:p>
        </p:txBody>
      </p:sp>
      <p:sp>
        <p:nvSpPr>
          <p:cNvPr id="14" name="Rectangle 13"/>
          <p:cNvSpPr/>
          <p:nvPr/>
        </p:nvSpPr>
        <p:spPr bwMode="auto">
          <a:xfrm>
            <a:off x="8209681" y="2099387"/>
            <a:ext cx="2084188" cy="2353115"/>
          </a:xfrm>
          <a:prstGeom prst="rect">
            <a:avLst/>
          </a:prstGeom>
          <a:solidFill>
            <a:schemeClr val="accent1"/>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67" tIns="34284" rIns="68567" bIns="34284" numCol="1" rtlCol="0" anchor="ctr" anchorCtr="0" compatLnSpc="1">
            <a:prstTxWarp prst="textNoShape">
              <a:avLst/>
            </a:prstTxWarp>
          </a:bodyPr>
          <a:lstStyle/>
          <a:p>
            <a:pPr algn="ctr" defTabSz="913857"/>
            <a:endParaRPr lang="en-US" sz="1350" dirty="0">
              <a:ln>
                <a:solidFill>
                  <a:schemeClr val="bg1">
                    <a:alpha val="0"/>
                  </a:schemeClr>
                </a:solidFill>
              </a:ln>
              <a:solidFill>
                <a:schemeClr val="bg1"/>
              </a:solidFill>
            </a:endParaRPr>
          </a:p>
        </p:txBody>
      </p:sp>
      <p:sp>
        <p:nvSpPr>
          <p:cNvPr id="15" name="Rectangle 14"/>
          <p:cNvSpPr/>
          <p:nvPr/>
        </p:nvSpPr>
        <p:spPr bwMode="auto">
          <a:xfrm>
            <a:off x="8209681" y="4104223"/>
            <a:ext cx="2084188" cy="346228"/>
          </a:xfrm>
          <a:prstGeom prst="rect">
            <a:avLst/>
          </a:prstGeom>
          <a:solidFill>
            <a:schemeClr val="accent3"/>
          </a:solidFill>
          <a:ln w="25400" cap="flat" cmpd="sng" algn="ctr">
            <a:noFill/>
            <a:prstDash val="solid"/>
            <a:headEnd type="none" w="med" len="med"/>
            <a:tailEnd type="none" w="med" len="med"/>
          </a:ln>
          <a:effectLst/>
        </p:spPr>
        <p:txBody>
          <a:bodyPr rot="0" spcFirstLastPara="0" vertOverflow="overflow" horzOverflow="overflow" vert="horz" wrap="square" lIns="68570" tIns="68570" rIns="68570" bIns="68570" numCol="1" spcCol="0" rtlCol="0" fromWordArt="0" anchor="ctr" anchorCtr="0" forceAA="0" compatLnSpc="1">
            <a:prstTxWarp prst="textNoShape">
              <a:avLst/>
            </a:prstTxWarp>
            <a:spAutoFit/>
          </a:bodyPr>
          <a:lstStyle/>
          <a:p>
            <a:pPr algn="ctr" defTabSz="1218214" fontAlgn="base">
              <a:spcBef>
                <a:spcPct val="0"/>
              </a:spcBef>
              <a:spcAft>
                <a:spcPct val="0"/>
              </a:spcAft>
              <a:defRPr/>
            </a:pPr>
            <a:endParaRPr lang="en-US" sz="1350" kern="0" dirty="0">
              <a:ln>
                <a:solidFill>
                  <a:schemeClr val="bg1">
                    <a:alpha val="0"/>
                  </a:schemeClr>
                </a:solidFill>
              </a:ln>
            </a:endParaRPr>
          </a:p>
        </p:txBody>
      </p:sp>
      <p:sp>
        <p:nvSpPr>
          <p:cNvPr id="16" name="TextBox 15"/>
          <p:cNvSpPr txBox="1"/>
          <p:nvPr/>
        </p:nvSpPr>
        <p:spPr>
          <a:xfrm>
            <a:off x="8410635" y="4133041"/>
            <a:ext cx="1687992" cy="300082"/>
          </a:xfrm>
          <a:prstGeom prst="rect">
            <a:avLst/>
          </a:prstGeom>
          <a:noFill/>
        </p:spPr>
        <p:txBody>
          <a:bodyPr wrap="square" rtlCol="0">
            <a:spAutoFit/>
          </a:bodyPr>
          <a:lstStyle/>
          <a:p>
            <a:pPr algn="ctr"/>
            <a:r>
              <a:rPr lang="en-US" sz="1350" dirty="0"/>
              <a:t>Structured data</a:t>
            </a:r>
          </a:p>
        </p:txBody>
      </p:sp>
      <p:sp>
        <p:nvSpPr>
          <p:cNvPr id="17" name="Rounded Rectangle 16"/>
          <p:cNvSpPr/>
          <p:nvPr/>
        </p:nvSpPr>
        <p:spPr>
          <a:xfrm>
            <a:off x="8415954" y="2177791"/>
            <a:ext cx="1628358" cy="442337"/>
          </a:xfrm>
          <a:prstGeom prst="roundRect">
            <a:avLst/>
          </a:prstGeom>
          <a:solidFill>
            <a:schemeClr val="tx2"/>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200"/>
          </a:p>
        </p:txBody>
      </p:sp>
      <p:sp>
        <p:nvSpPr>
          <p:cNvPr id="18" name="TextBox 17"/>
          <p:cNvSpPr txBox="1"/>
          <p:nvPr/>
        </p:nvSpPr>
        <p:spPr>
          <a:xfrm>
            <a:off x="8373004" y="2180994"/>
            <a:ext cx="1714257" cy="430887"/>
          </a:xfrm>
          <a:prstGeom prst="rect">
            <a:avLst/>
          </a:prstGeom>
          <a:noFill/>
        </p:spPr>
        <p:txBody>
          <a:bodyPr wrap="square" rtlCol="0">
            <a:spAutoFit/>
          </a:bodyPr>
          <a:lstStyle/>
          <a:p>
            <a:pPr algn="ctr"/>
            <a:r>
              <a:rPr lang="en-US" sz="1100" dirty="0">
                <a:solidFill>
                  <a:schemeClr val="bg1"/>
                </a:solidFill>
              </a:rPr>
              <a:t>Traditional schema-based DW applications</a:t>
            </a:r>
          </a:p>
        </p:txBody>
      </p:sp>
      <p:sp>
        <p:nvSpPr>
          <p:cNvPr id="19" name="Text Box 2"/>
          <p:cNvSpPr txBox="1">
            <a:spLocks noChangeArrowheads="1"/>
          </p:cNvSpPr>
          <p:nvPr/>
        </p:nvSpPr>
        <p:spPr bwMode="auto">
          <a:xfrm>
            <a:off x="8158630" y="3699361"/>
            <a:ext cx="1142838" cy="332376"/>
          </a:xfrm>
          <a:prstGeom prst="rect">
            <a:avLst/>
          </a:prstGeom>
          <a:noFill/>
          <a:ln w="9525">
            <a:noFill/>
            <a:miter lim="800000"/>
            <a:headEnd/>
            <a:tailEnd/>
          </a:ln>
        </p:spPr>
        <p:txBody>
          <a:bodyPr rot="0" vert="horz" wrap="square" lIns="68570" tIns="34285" rIns="68570" bIns="34285" anchor="t" anchorCtr="0">
            <a:noAutofit/>
          </a:bodyPr>
          <a:lstStyle/>
          <a:p>
            <a:pPr algn="ctr">
              <a:lnSpc>
                <a:spcPct val="115000"/>
              </a:lnSpc>
              <a:spcAft>
                <a:spcPts val="750"/>
              </a:spcAft>
            </a:pPr>
            <a:r>
              <a:rPr lang="en-US" sz="1350" dirty="0">
                <a:latin typeface="Calibri"/>
                <a:ea typeface="Calibri"/>
                <a:cs typeface="Times New Roman"/>
              </a:rPr>
              <a:t>RDBMS</a:t>
            </a:r>
          </a:p>
        </p:txBody>
      </p:sp>
      <p:grpSp>
        <p:nvGrpSpPr>
          <p:cNvPr id="20" name="Group 19"/>
          <p:cNvGrpSpPr/>
          <p:nvPr/>
        </p:nvGrpSpPr>
        <p:grpSpPr>
          <a:xfrm>
            <a:off x="8639337" y="2700421"/>
            <a:ext cx="1290692" cy="1170366"/>
            <a:chOff x="6324600" y="3782906"/>
            <a:chExt cx="1752600" cy="1739819"/>
          </a:xfrm>
        </p:grpSpPr>
        <p:cxnSp>
          <p:nvCxnSpPr>
            <p:cNvPr id="21" name="Straight Connector 20"/>
            <p:cNvCxnSpPr>
              <a:stCxn id="32" idx="2"/>
              <a:endCxn id="31" idx="0"/>
            </p:cNvCxnSpPr>
            <p:nvPr/>
          </p:nvCxnSpPr>
          <p:spPr>
            <a:xfrm>
              <a:off x="7185184" y="4214608"/>
              <a:ext cx="12633" cy="876415"/>
            </a:xfrm>
            <a:prstGeom prst="line">
              <a:avLst/>
            </a:prstGeom>
            <a:ln/>
          </p:spPr>
          <p:style>
            <a:lnRef idx="1">
              <a:schemeClr val="dk1"/>
            </a:lnRef>
            <a:fillRef idx="2">
              <a:schemeClr val="dk1"/>
            </a:fillRef>
            <a:effectRef idx="1">
              <a:schemeClr val="dk1"/>
            </a:effectRef>
            <a:fontRef idx="minor">
              <a:schemeClr val="dk1"/>
            </a:fontRef>
          </p:style>
        </p:cxnSp>
        <p:cxnSp>
          <p:nvCxnSpPr>
            <p:cNvPr id="22" name="Straight Connector 21"/>
            <p:cNvCxnSpPr/>
            <p:nvPr/>
          </p:nvCxnSpPr>
          <p:spPr>
            <a:xfrm flipH="1">
              <a:off x="7315203" y="4330648"/>
              <a:ext cx="457198" cy="341874"/>
            </a:xfrm>
            <a:prstGeom prst="line">
              <a:avLst/>
            </a:prstGeom>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flipH="1" flipV="1">
              <a:off x="7315203" y="4672522"/>
              <a:ext cx="457198" cy="261043"/>
            </a:xfrm>
            <a:prstGeom prst="line">
              <a:avLst/>
            </a:prstGeom>
            <a:ln/>
          </p:spPr>
          <p:style>
            <a:lnRef idx="1">
              <a:schemeClr val="dk1"/>
            </a:lnRef>
            <a:fillRef idx="2">
              <a:schemeClr val="dk1"/>
            </a:fillRef>
            <a:effectRef idx="1">
              <a:schemeClr val="dk1"/>
            </a:effectRef>
            <a:fontRef idx="minor">
              <a:schemeClr val="dk1"/>
            </a:fontRef>
          </p:style>
        </p:cxnSp>
        <p:cxnSp>
          <p:nvCxnSpPr>
            <p:cNvPr id="24" name="Straight Connector 23"/>
            <p:cNvCxnSpPr/>
            <p:nvPr/>
          </p:nvCxnSpPr>
          <p:spPr>
            <a:xfrm flipH="1" flipV="1">
              <a:off x="6625409" y="4416840"/>
              <a:ext cx="409147" cy="235974"/>
            </a:xfrm>
            <a:prstGeom prst="line">
              <a:avLst/>
            </a:prstGeom>
            <a:ln/>
          </p:spPr>
          <p:style>
            <a:lnRef idx="1">
              <a:schemeClr val="dk1"/>
            </a:lnRef>
            <a:fillRef idx="2">
              <a:schemeClr val="dk1"/>
            </a:fillRef>
            <a:effectRef idx="1">
              <a:schemeClr val="dk1"/>
            </a:effectRef>
            <a:fontRef idx="minor">
              <a:schemeClr val="dk1"/>
            </a:fontRef>
          </p:style>
        </p:cxnSp>
        <p:cxnSp>
          <p:nvCxnSpPr>
            <p:cNvPr id="25" name="Straight Connector 24"/>
            <p:cNvCxnSpPr/>
            <p:nvPr/>
          </p:nvCxnSpPr>
          <p:spPr>
            <a:xfrm flipH="1">
              <a:off x="6618105" y="4634685"/>
              <a:ext cx="416451" cy="298880"/>
            </a:xfrm>
            <a:prstGeom prst="line">
              <a:avLst/>
            </a:prstGeom>
            <a:ln/>
          </p:spPr>
          <p:style>
            <a:lnRef idx="1">
              <a:schemeClr val="dk1"/>
            </a:lnRef>
            <a:fillRef idx="2">
              <a:schemeClr val="dk1"/>
            </a:fillRef>
            <a:effectRef idx="1">
              <a:schemeClr val="dk1"/>
            </a:effectRef>
            <a:fontRef idx="minor">
              <a:schemeClr val="dk1"/>
            </a:fontRef>
          </p:style>
        </p:cxnSp>
        <p:pic>
          <p:nvPicPr>
            <p:cNvPr id="26" name="Picture 25" descr="http://marakana.com/static/images/logos/logo-db-300x300.png"/>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6896372" y="4395013"/>
              <a:ext cx="571228" cy="55501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http://marakana.com/static/images/logos/logo-db-300x300.pn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7543800" y="4114800"/>
              <a:ext cx="501967" cy="43170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http://marakana.com/static/images/logos/logo-db-300x300.pn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7575233" y="4664953"/>
              <a:ext cx="501967" cy="43170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http://marakana.com/static/images/logos/logo-db-300x300.pn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6324600" y="4672522"/>
              <a:ext cx="501967" cy="43170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http://marakana.com/static/images/logos/logo-db-300x300.pn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6324600" y="4131553"/>
              <a:ext cx="501967" cy="43170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http://marakana.com/static/images/logos/logo-db-300x300.pn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6946833" y="5091023"/>
              <a:ext cx="501967" cy="43170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http://marakana.com/static/images/logos/logo-db-300x300.pn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6934200" y="3782906"/>
              <a:ext cx="501967" cy="4317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p:cNvGrpSpPr/>
          <p:nvPr/>
        </p:nvGrpSpPr>
        <p:grpSpPr>
          <a:xfrm>
            <a:off x="4558690" y="3527935"/>
            <a:ext cx="1714257" cy="514277"/>
            <a:chOff x="914400" y="5029200"/>
            <a:chExt cx="2286000" cy="685800"/>
          </a:xfrm>
        </p:grpSpPr>
        <p:sp>
          <p:nvSpPr>
            <p:cNvPr id="34" name="Text Box 2"/>
            <p:cNvSpPr txBox="1">
              <a:spLocks noChangeArrowheads="1"/>
            </p:cNvSpPr>
            <p:nvPr/>
          </p:nvSpPr>
          <p:spPr bwMode="auto">
            <a:xfrm>
              <a:off x="1676400" y="5029200"/>
              <a:ext cx="1524000" cy="443231"/>
            </a:xfrm>
            <a:prstGeom prst="rect">
              <a:avLst/>
            </a:prstGeom>
            <a:noFill/>
            <a:ln w="9525">
              <a:noFill/>
              <a:miter lim="800000"/>
              <a:headEnd/>
              <a:tailEnd/>
            </a:ln>
          </p:spPr>
          <p:txBody>
            <a:bodyPr rot="0" vert="horz" wrap="square" lIns="68570" tIns="34285" rIns="68570" bIns="34285" anchor="t" anchorCtr="0">
              <a:noAutofit/>
            </a:bodyPr>
            <a:lstStyle/>
            <a:p>
              <a:pPr algn="ctr">
                <a:lnSpc>
                  <a:spcPct val="115000"/>
                </a:lnSpc>
                <a:spcAft>
                  <a:spcPts val="750"/>
                </a:spcAft>
              </a:pPr>
              <a:r>
                <a:rPr lang="en-US" sz="1350" dirty="0">
                  <a:latin typeface="Calibri"/>
                  <a:ea typeface="Calibri"/>
                  <a:cs typeface="Times New Roman"/>
                </a:rPr>
                <a:t>Hadoop</a:t>
              </a:r>
            </a:p>
          </p:txBody>
        </p:sp>
        <p:pic>
          <p:nvPicPr>
            <p:cNvPr id="35" name="Picture 34" descr="http://marakana.com/static/images/logos/logo-db-300x300.pn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914400" y="5327741"/>
              <a:ext cx="492964" cy="38725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http://marakana.com/static/images/logos/logo-db-300x300.pn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1259636" y="5327741"/>
              <a:ext cx="492964" cy="38725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http://marakana.com/static/images/logos/logo-db-300x300.pn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1600200" y="5327741"/>
              <a:ext cx="492964" cy="387259"/>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TextBox 37"/>
          <p:cNvSpPr txBox="1"/>
          <p:nvPr/>
        </p:nvSpPr>
        <p:spPr>
          <a:xfrm>
            <a:off x="5279734" y="2270046"/>
            <a:ext cx="663583" cy="461665"/>
          </a:xfrm>
          <a:prstGeom prst="rect">
            <a:avLst/>
          </a:prstGeom>
          <a:noFill/>
        </p:spPr>
        <p:txBody>
          <a:bodyPr wrap="square" rtlCol="0">
            <a:spAutoFit/>
          </a:bodyPr>
          <a:lstStyle/>
          <a:p>
            <a:pPr algn="ctr"/>
            <a:r>
              <a:rPr lang="en-US" sz="1200" dirty="0">
                <a:solidFill>
                  <a:schemeClr val="bg1"/>
                </a:solidFill>
              </a:rPr>
              <a:t>Social </a:t>
            </a:r>
            <a:br>
              <a:rPr lang="en-US" sz="1200" dirty="0">
                <a:solidFill>
                  <a:schemeClr val="bg1"/>
                </a:solidFill>
              </a:rPr>
            </a:br>
            <a:r>
              <a:rPr lang="en-US" sz="1200" dirty="0">
                <a:solidFill>
                  <a:schemeClr val="bg1"/>
                </a:solidFill>
              </a:rPr>
              <a:t>Apps</a:t>
            </a:r>
          </a:p>
        </p:txBody>
      </p:sp>
      <p:sp>
        <p:nvSpPr>
          <p:cNvPr id="39" name="TextBox 38"/>
          <p:cNvSpPr txBox="1"/>
          <p:nvPr/>
        </p:nvSpPr>
        <p:spPr>
          <a:xfrm>
            <a:off x="5169419" y="2741866"/>
            <a:ext cx="862658" cy="461665"/>
          </a:xfrm>
          <a:prstGeom prst="rect">
            <a:avLst/>
          </a:prstGeom>
          <a:noFill/>
        </p:spPr>
        <p:txBody>
          <a:bodyPr wrap="square" rtlCol="0">
            <a:spAutoFit/>
          </a:bodyPr>
          <a:lstStyle/>
          <a:p>
            <a:pPr algn="ctr"/>
            <a:r>
              <a:rPr lang="en-US" sz="1200" dirty="0">
                <a:solidFill>
                  <a:schemeClr val="bg1"/>
                </a:solidFill>
              </a:rPr>
              <a:t>Mobile </a:t>
            </a:r>
            <a:br>
              <a:rPr lang="en-US" sz="1200" dirty="0">
                <a:solidFill>
                  <a:schemeClr val="bg1"/>
                </a:solidFill>
              </a:rPr>
            </a:br>
            <a:r>
              <a:rPr lang="en-US" sz="1200" dirty="0">
                <a:solidFill>
                  <a:schemeClr val="bg1"/>
                </a:solidFill>
              </a:rPr>
              <a:t>Apps</a:t>
            </a:r>
          </a:p>
        </p:txBody>
      </p:sp>
      <p:grpSp>
        <p:nvGrpSpPr>
          <p:cNvPr id="40" name="Group 39"/>
          <p:cNvGrpSpPr/>
          <p:nvPr/>
        </p:nvGrpSpPr>
        <p:grpSpPr>
          <a:xfrm>
            <a:off x="6215805" y="2586122"/>
            <a:ext cx="2057108" cy="854526"/>
            <a:chOff x="3680530" y="2330454"/>
            <a:chExt cx="2797810" cy="1162215"/>
          </a:xfrm>
        </p:grpSpPr>
        <p:sp>
          <p:nvSpPr>
            <p:cNvPr id="41" name="TextBox 40"/>
            <p:cNvSpPr txBox="1"/>
            <p:nvPr/>
          </p:nvSpPr>
          <p:spPr>
            <a:xfrm>
              <a:off x="3680530" y="2330454"/>
              <a:ext cx="2797810" cy="690686"/>
            </a:xfrm>
            <a:prstGeom prst="rect">
              <a:avLst/>
            </a:prstGeom>
            <a:noFill/>
          </p:spPr>
          <p:txBody>
            <a:bodyPr wrap="square" rtlCol="0">
              <a:spAutoFit/>
            </a:bodyPr>
            <a:lstStyle/>
            <a:p>
              <a:pPr algn="ctr"/>
              <a:r>
                <a:rPr lang="en-US" sz="1350" dirty="0"/>
                <a:t>How to overcome the ‘Impedance Mismatch’?</a:t>
              </a:r>
            </a:p>
          </p:txBody>
        </p:sp>
        <p:sp>
          <p:nvSpPr>
            <p:cNvPr id="42" name="Left-Right Arrow 41"/>
            <p:cNvSpPr/>
            <p:nvPr/>
          </p:nvSpPr>
          <p:spPr bwMode="auto">
            <a:xfrm>
              <a:off x="4096372" y="3020674"/>
              <a:ext cx="2057400" cy="471995"/>
            </a:xfrm>
            <a:prstGeom prst="lef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lang="en-US" sz="1471" dirty="0">
                <a:gradFill>
                  <a:gsLst>
                    <a:gs pos="0">
                      <a:srgbClr val="FFFFFF"/>
                    </a:gs>
                    <a:gs pos="100000">
                      <a:srgbClr val="FFFFFF"/>
                    </a:gs>
                  </a:gsLst>
                  <a:lin ang="5400000" scaled="0"/>
                </a:gradFill>
              </a:endParaRPr>
            </a:p>
          </p:txBody>
        </p:sp>
      </p:grpSp>
      <p:sp>
        <p:nvSpPr>
          <p:cNvPr id="43" name="Text Placeholder 1"/>
          <p:cNvSpPr txBox="1">
            <a:spLocks/>
          </p:cNvSpPr>
          <p:nvPr/>
        </p:nvSpPr>
        <p:spPr>
          <a:xfrm>
            <a:off x="4143243" y="4452503"/>
            <a:ext cx="2481738" cy="624372"/>
          </a:xfrm>
          <a:prstGeom prst="rect">
            <a:avLst/>
          </a:prstGeom>
        </p:spPr>
        <p:txBody>
          <a:bodyPr vert="horz" wrap="square" lIns="107571" tIns="67232" rIns="107571" bIns="67232"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176" dirty="0">
                <a:solidFill>
                  <a:schemeClr val="accent1"/>
                </a:solidFill>
                <a:latin typeface="+mn-lt"/>
              </a:rPr>
              <a:t>Increasingly massive amounts of unstructured data driven by new sources</a:t>
            </a:r>
          </a:p>
        </p:txBody>
      </p:sp>
      <p:sp>
        <p:nvSpPr>
          <p:cNvPr id="44" name="Text Placeholder 1"/>
          <p:cNvSpPr txBox="1">
            <a:spLocks/>
          </p:cNvSpPr>
          <p:nvPr/>
        </p:nvSpPr>
        <p:spPr>
          <a:xfrm>
            <a:off x="8138543" y="4452503"/>
            <a:ext cx="2464323" cy="787238"/>
          </a:xfrm>
          <a:prstGeom prst="rect">
            <a:avLst/>
          </a:prstGeom>
        </p:spPr>
        <p:txBody>
          <a:bodyPr vert="horz" wrap="square" lIns="107571" tIns="67232" rIns="107571" bIns="67232"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176" dirty="0">
                <a:solidFill>
                  <a:schemeClr val="accent1"/>
                </a:solidFill>
                <a:latin typeface="+mn-lt"/>
              </a:rPr>
              <a:t>At the same time, vast amounts of corporate data and data sources, and the bulk of their data analysis </a:t>
            </a:r>
          </a:p>
        </p:txBody>
      </p:sp>
      <p:sp>
        <p:nvSpPr>
          <p:cNvPr id="45" name="Text Placeholder 1"/>
          <p:cNvSpPr txBox="1">
            <a:spLocks/>
          </p:cNvSpPr>
          <p:nvPr/>
        </p:nvSpPr>
        <p:spPr>
          <a:xfrm>
            <a:off x="4143243" y="5192140"/>
            <a:ext cx="6855237" cy="502544"/>
          </a:xfrm>
          <a:prstGeom prst="rect">
            <a:avLst/>
          </a:prstGeom>
        </p:spPr>
        <p:txBody>
          <a:bodyPr vert="horz" wrap="square" lIns="107571" tIns="67232" rIns="107571" bIns="67232"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324" b="1" dirty="0">
                <a:solidFill>
                  <a:schemeClr val="tx1"/>
                </a:solidFill>
                <a:latin typeface="+mn-lt"/>
              </a:rPr>
              <a:t>Polybase</a:t>
            </a:r>
            <a:r>
              <a:rPr lang="en-US" sz="1324" dirty="0">
                <a:solidFill>
                  <a:schemeClr val="tx1"/>
                </a:solidFill>
                <a:latin typeface="+mn-lt"/>
              </a:rPr>
              <a:t> addresses this challenge for </a:t>
            </a:r>
            <a:r>
              <a:rPr lang="en-US" sz="1324" b="1" dirty="0">
                <a:solidFill>
                  <a:schemeClr val="tx1"/>
                </a:solidFill>
                <a:latin typeface="+mn-lt"/>
              </a:rPr>
              <a:t>advanced data analytics </a:t>
            </a:r>
            <a:r>
              <a:rPr lang="en-US" sz="1324" dirty="0">
                <a:solidFill>
                  <a:schemeClr val="tx1"/>
                </a:solidFill>
                <a:latin typeface="+mn-lt"/>
              </a:rPr>
              <a:t>by allowing </a:t>
            </a:r>
            <a:r>
              <a:rPr lang="en-US" sz="1324" b="1" dirty="0">
                <a:solidFill>
                  <a:schemeClr val="tx1"/>
                </a:solidFill>
                <a:latin typeface="+mn-lt"/>
              </a:rPr>
              <a:t>native query across PDW and Hadoop</a:t>
            </a:r>
            <a:r>
              <a:rPr lang="en-US" sz="1324" dirty="0">
                <a:solidFill>
                  <a:schemeClr val="tx1"/>
                </a:solidFill>
                <a:latin typeface="+mn-lt"/>
              </a:rPr>
              <a:t>, integrating </a:t>
            </a:r>
            <a:r>
              <a:rPr lang="en-US" sz="1324" b="1" dirty="0">
                <a:solidFill>
                  <a:schemeClr val="tx1"/>
                </a:solidFill>
                <a:latin typeface="+mn-lt"/>
              </a:rPr>
              <a:t>structured</a:t>
            </a:r>
            <a:r>
              <a:rPr lang="en-US" sz="1324" dirty="0">
                <a:solidFill>
                  <a:schemeClr val="tx1"/>
                </a:solidFill>
                <a:latin typeface="+mn-lt"/>
              </a:rPr>
              <a:t> and </a:t>
            </a:r>
            <a:r>
              <a:rPr lang="en-US" sz="1324" b="1" dirty="0">
                <a:solidFill>
                  <a:schemeClr val="tx1"/>
                </a:solidFill>
                <a:latin typeface="+mn-lt"/>
              </a:rPr>
              <a:t>unstructured</a:t>
            </a:r>
            <a:r>
              <a:rPr lang="en-US" sz="1324" dirty="0">
                <a:solidFill>
                  <a:schemeClr val="tx1"/>
                </a:solidFill>
                <a:latin typeface="+mn-lt"/>
              </a:rPr>
              <a:t> data</a:t>
            </a:r>
          </a:p>
        </p:txBody>
      </p:sp>
      <p:sp>
        <p:nvSpPr>
          <p:cNvPr id="46" name="Title 5"/>
          <p:cNvSpPr txBox="1">
            <a:spLocks/>
          </p:cNvSpPr>
          <p:nvPr/>
        </p:nvSpPr>
        <p:spPr>
          <a:xfrm>
            <a:off x="47285" y="2101176"/>
            <a:ext cx="1783373" cy="1822450"/>
          </a:xfrm>
          <a:prstGeom prst="rect">
            <a:avLst/>
          </a:prstGeom>
          <a:solidFill>
            <a:srgbClr val="7030A0"/>
          </a:solidFill>
        </p:spPr>
        <p:txBody>
          <a:bodyPr vert="horz" wrap="square" lIns="146304" tIns="91440" rIns="146304" bIns="91440" rtlCol="0" anchor="t">
            <a:noAutofit/>
          </a:bodyPr>
          <a:lst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2000" dirty="0" smtClean="0"/>
              <a:t>Built for Big Data</a:t>
            </a:r>
            <a:endParaRPr lang="en-US" sz="1400" dirty="0" smtClean="0"/>
          </a:p>
          <a:p>
            <a:endParaRPr lang="en-US" sz="1100" dirty="0"/>
          </a:p>
          <a:p>
            <a:endParaRPr lang="en-US" sz="1100" dirty="0" smtClean="0"/>
          </a:p>
          <a:p>
            <a:endParaRPr lang="en-US" sz="1100" i="1" dirty="0" smtClean="0"/>
          </a:p>
          <a:p>
            <a:endParaRPr lang="en-US" sz="1100" i="1" dirty="0"/>
          </a:p>
          <a:p>
            <a:endParaRPr lang="en-US" sz="1100" i="1" dirty="0" smtClean="0"/>
          </a:p>
          <a:p>
            <a:endParaRPr lang="en-US" sz="1100" i="1" dirty="0" smtClean="0"/>
          </a:p>
          <a:p>
            <a:r>
              <a:rPr lang="en-US" sz="1400" i="1" dirty="0" smtClean="0"/>
              <a:t>Introducing Polybase</a:t>
            </a:r>
            <a:endParaRPr lang="en-US" sz="1400" i="1" dirty="0"/>
          </a:p>
        </p:txBody>
      </p:sp>
    </p:spTree>
    <p:extLst>
      <p:ext uri="{BB962C8B-B14F-4D97-AF65-F5344CB8AC3E}">
        <p14:creationId xmlns:p14="http://schemas.microsoft.com/office/powerpoint/2010/main" val="30107774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25961" y="3136991"/>
            <a:ext cx="6613108" cy="49514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39"/>
            <a:endParaRPr lang="en-US" sz="1200" dirty="0">
              <a:solidFill>
                <a:srgbClr val="EEECE1">
                  <a:lumMod val="10000"/>
                </a:srgbClr>
              </a:solidFill>
              <a:latin typeface="Courier New" pitchFamily="49" charset="0"/>
              <a:cs typeface="Courier New" pitchFamily="49" charset="0"/>
            </a:endParaRPr>
          </a:p>
        </p:txBody>
      </p:sp>
      <p:sp>
        <p:nvSpPr>
          <p:cNvPr id="4" name="Content Placeholder 2"/>
          <p:cNvSpPr txBox="1">
            <a:spLocks/>
          </p:cNvSpPr>
          <p:nvPr/>
        </p:nvSpPr>
        <p:spPr>
          <a:xfrm>
            <a:off x="4304850" y="363894"/>
            <a:ext cx="7610341" cy="1642146"/>
          </a:xfrm>
          <a:prstGeom prst="rect">
            <a:avLst/>
          </a:prstGeom>
        </p:spPr>
        <p:txBody>
          <a:bodyPr vert="horz" wrap="square" lIns="146304" tIns="91440" rIns="146304" bIns="91440" rtlCol="0">
            <a:normAutofit fontScale="92500" lnSpcReduction="10000"/>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2200" dirty="0" smtClean="0">
                <a:latin typeface="+mn-lt"/>
              </a:rPr>
              <a:t>Keeping data in-place</a:t>
            </a:r>
          </a:p>
          <a:p>
            <a:pPr lvl="1"/>
            <a:r>
              <a:rPr lang="en-US" sz="1500" dirty="0" smtClean="0"/>
              <a:t>Define external table and query data using standard TSQL</a:t>
            </a:r>
          </a:p>
          <a:p>
            <a:pPr lvl="1"/>
            <a:endParaRPr lang="en-US" sz="1500" dirty="0" smtClean="0"/>
          </a:p>
          <a:p>
            <a:r>
              <a:rPr lang="en-US" sz="2200" dirty="0" smtClean="0">
                <a:latin typeface="+mn-lt"/>
              </a:rPr>
              <a:t>Persistently </a:t>
            </a:r>
            <a:r>
              <a:rPr lang="en-US" sz="2200" dirty="0">
                <a:latin typeface="+mn-lt"/>
              </a:rPr>
              <a:t>storing data from HDFS in PDW </a:t>
            </a:r>
            <a:r>
              <a:rPr lang="en-US" sz="2200" dirty="0" smtClean="0">
                <a:latin typeface="+mn-lt"/>
              </a:rPr>
              <a:t>tables</a:t>
            </a:r>
          </a:p>
          <a:p>
            <a:pPr lvl="1"/>
            <a:r>
              <a:rPr lang="en-US" sz="1500" dirty="0"/>
              <a:t>Fully parallelized via CREATE TABLE AS SELECT (CTAS) with external tables as source table and PDW tables (either distributed or replicated) as destination</a:t>
            </a:r>
          </a:p>
          <a:p>
            <a:endParaRPr lang="en-US" sz="3168" dirty="0"/>
          </a:p>
        </p:txBody>
      </p:sp>
      <p:sp>
        <p:nvSpPr>
          <p:cNvPr id="5" name="Rectangle 4"/>
          <p:cNvSpPr/>
          <p:nvPr/>
        </p:nvSpPr>
        <p:spPr>
          <a:xfrm>
            <a:off x="5124223" y="3136990"/>
            <a:ext cx="5599906" cy="415498"/>
          </a:xfrm>
          <a:prstGeom prst="rect">
            <a:avLst/>
          </a:prstGeom>
        </p:spPr>
        <p:txBody>
          <a:bodyPr wrap="square">
            <a:spAutoFit/>
          </a:bodyPr>
          <a:lstStyle/>
          <a:p>
            <a:pPr defTabSz="685739"/>
            <a:r>
              <a:rPr lang="en-US" sz="1050" b="1" dirty="0">
                <a:cs typeface="Courier New" pitchFamily="49" charset="0"/>
              </a:rPr>
              <a:t>CREATE TABLE </a:t>
            </a:r>
            <a:r>
              <a:rPr lang="en-US" sz="1050" dirty="0" err="1">
                <a:cs typeface="Courier New" pitchFamily="49" charset="0"/>
              </a:rPr>
              <a:t>ClickStream_PDW</a:t>
            </a:r>
            <a:r>
              <a:rPr lang="en-US" sz="1050" dirty="0">
                <a:cs typeface="Courier New" pitchFamily="49" charset="0"/>
              </a:rPr>
              <a:t> </a:t>
            </a:r>
            <a:r>
              <a:rPr lang="en-US" sz="1050" b="1" dirty="0">
                <a:cs typeface="Courier New" pitchFamily="49" charset="0"/>
              </a:rPr>
              <a:t>WITH DISTRIBUTION </a:t>
            </a:r>
            <a:r>
              <a:rPr lang="en-US" sz="1050" dirty="0">
                <a:cs typeface="Courier New" pitchFamily="49" charset="0"/>
              </a:rPr>
              <a:t>= </a:t>
            </a:r>
            <a:r>
              <a:rPr lang="en-US" sz="1050" b="1" dirty="0">
                <a:cs typeface="Courier New" pitchFamily="49" charset="0"/>
              </a:rPr>
              <a:t>HASH</a:t>
            </a:r>
            <a:r>
              <a:rPr lang="en-US" sz="1050" dirty="0">
                <a:cs typeface="Courier New" pitchFamily="49" charset="0"/>
              </a:rPr>
              <a:t>(</a:t>
            </a:r>
            <a:r>
              <a:rPr lang="en-US" sz="1050" dirty="0" err="1">
                <a:cs typeface="Courier New" pitchFamily="49" charset="0"/>
              </a:rPr>
              <a:t>url</a:t>
            </a:r>
            <a:r>
              <a:rPr lang="en-US" sz="1050" dirty="0">
                <a:cs typeface="Courier New" pitchFamily="49" charset="0"/>
              </a:rPr>
              <a:t>) </a:t>
            </a:r>
            <a:br>
              <a:rPr lang="en-US" sz="1050" dirty="0">
                <a:cs typeface="Courier New" pitchFamily="49" charset="0"/>
              </a:rPr>
            </a:br>
            <a:r>
              <a:rPr lang="en-US" sz="1050" b="1" dirty="0">
                <a:cs typeface="Courier New" pitchFamily="49" charset="0"/>
              </a:rPr>
              <a:t>AS SELECT </a:t>
            </a:r>
            <a:r>
              <a:rPr lang="en-US" sz="1050" dirty="0" err="1">
                <a:cs typeface="Courier New" pitchFamily="49" charset="0"/>
              </a:rPr>
              <a:t>url</a:t>
            </a:r>
            <a:r>
              <a:rPr lang="en-US" sz="1050" dirty="0">
                <a:cs typeface="Courier New" pitchFamily="49" charset="0"/>
              </a:rPr>
              <a:t>, </a:t>
            </a:r>
            <a:r>
              <a:rPr lang="en-US" sz="1050" dirty="0" err="1">
                <a:cs typeface="Courier New" pitchFamily="49" charset="0"/>
              </a:rPr>
              <a:t>event_date</a:t>
            </a:r>
            <a:r>
              <a:rPr lang="en-US" sz="1050" dirty="0">
                <a:cs typeface="Courier New" pitchFamily="49" charset="0"/>
              </a:rPr>
              <a:t>, </a:t>
            </a:r>
            <a:r>
              <a:rPr lang="en-US" sz="1050" dirty="0" err="1">
                <a:cs typeface="Courier New" pitchFamily="49" charset="0"/>
              </a:rPr>
              <a:t>user_IP</a:t>
            </a:r>
            <a:r>
              <a:rPr lang="en-US" sz="1050" dirty="0">
                <a:cs typeface="Courier New" pitchFamily="49" charset="0"/>
              </a:rPr>
              <a:t> </a:t>
            </a:r>
            <a:r>
              <a:rPr lang="en-US" sz="1050" b="1" dirty="0">
                <a:cs typeface="Courier New" pitchFamily="49" charset="0"/>
              </a:rPr>
              <a:t>FROM</a:t>
            </a:r>
            <a:r>
              <a:rPr lang="en-US" sz="1050" dirty="0">
                <a:cs typeface="Courier New" pitchFamily="49" charset="0"/>
              </a:rPr>
              <a:t> </a:t>
            </a:r>
            <a:r>
              <a:rPr lang="en-US" sz="1050" dirty="0" err="1">
                <a:cs typeface="Courier New" pitchFamily="49" charset="0"/>
              </a:rPr>
              <a:t>ClickStream</a:t>
            </a:r>
            <a:endParaRPr lang="en-US" sz="1050" dirty="0">
              <a:cs typeface="Courier New" pitchFamily="49" charset="0"/>
            </a:endParaRPr>
          </a:p>
        </p:txBody>
      </p:sp>
      <p:sp>
        <p:nvSpPr>
          <p:cNvPr id="6" name="Rectangle 5"/>
          <p:cNvSpPr/>
          <p:nvPr/>
        </p:nvSpPr>
        <p:spPr>
          <a:xfrm>
            <a:off x="5124224" y="3327643"/>
            <a:ext cx="4284039" cy="174336"/>
          </a:xfrm>
          <a:prstGeom prst="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9"/>
            <a:endParaRPr lang="en-US" sz="1350">
              <a:solidFill>
                <a:prstClr val="white"/>
              </a:solidFill>
            </a:endParaRPr>
          </a:p>
        </p:txBody>
      </p:sp>
      <p:sp>
        <p:nvSpPr>
          <p:cNvPr id="10" name="Rounded Rectangle 9"/>
          <p:cNvSpPr/>
          <p:nvPr/>
        </p:nvSpPr>
        <p:spPr>
          <a:xfrm>
            <a:off x="8116687" y="5268103"/>
            <a:ext cx="962533" cy="76978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85739"/>
            <a:endParaRPr lang="en-US" sz="900">
              <a:solidFill>
                <a:prstClr val="black"/>
              </a:solidFill>
            </a:endParaRPr>
          </a:p>
        </p:txBody>
      </p:sp>
      <p:cxnSp>
        <p:nvCxnSpPr>
          <p:cNvPr id="11" name="Straight Arrow Connector 10"/>
          <p:cNvCxnSpPr/>
          <p:nvPr/>
        </p:nvCxnSpPr>
        <p:spPr>
          <a:xfrm flipV="1">
            <a:off x="7867924" y="4994593"/>
            <a:ext cx="1437542" cy="9408"/>
          </a:xfrm>
          <a:prstGeom prst="straightConnector1">
            <a:avLst/>
          </a:prstGeom>
          <a:ln>
            <a:solidFill>
              <a:schemeClr val="tx2">
                <a:alpha val="50000"/>
              </a:schemeClr>
            </a:solidFill>
            <a:headEnd type="triangle"/>
            <a:tailEnd type="triangle"/>
          </a:ln>
          <a:effectLst>
            <a:innerShdw blurRad="63500" dist="50800" dir="13500000">
              <a:prstClr val="black">
                <a:alpha val="50000"/>
              </a:prstClr>
            </a:innerShdw>
          </a:effectLst>
        </p:spPr>
        <p:style>
          <a:lnRef idx="3">
            <a:schemeClr val="dk1"/>
          </a:lnRef>
          <a:fillRef idx="0">
            <a:schemeClr val="dk1"/>
          </a:fillRef>
          <a:effectRef idx="2">
            <a:schemeClr val="dk1"/>
          </a:effectRef>
          <a:fontRef idx="minor">
            <a:schemeClr val="tx1"/>
          </a:fontRef>
        </p:style>
      </p:cxnSp>
      <p:sp>
        <p:nvSpPr>
          <p:cNvPr id="12" name="Rounded Rectangle 11"/>
          <p:cNvSpPr/>
          <p:nvPr/>
        </p:nvSpPr>
        <p:spPr>
          <a:xfrm>
            <a:off x="8099785" y="4716826"/>
            <a:ext cx="973819" cy="49575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defTabSz="685739"/>
            <a:endParaRPr lang="en-US" sz="900">
              <a:solidFill>
                <a:prstClr val="black"/>
              </a:solidFill>
            </a:endParaRPr>
          </a:p>
        </p:txBody>
      </p:sp>
      <p:sp>
        <p:nvSpPr>
          <p:cNvPr id="13" name="TextBox 12"/>
          <p:cNvSpPr txBox="1"/>
          <p:nvPr/>
        </p:nvSpPr>
        <p:spPr>
          <a:xfrm>
            <a:off x="8099786" y="4752500"/>
            <a:ext cx="1020191" cy="507831"/>
          </a:xfrm>
          <a:prstGeom prst="rect">
            <a:avLst/>
          </a:prstGeom>
          <a:noFill/>
        </p:spPr>
        <p:txBody>
          <a:bodyPr wrap="square" rtlCol="0">
            <a:spAutoFit/>
          </a:bodyPr>
          <a:lstStyle/>
          <a:p>
            <a:pPr algn="ctr" defTabSz="685739"/>
            <a:r>
              <a:rPr lang="en-US" sz="900" dirty="0">
                <a:solidFill>
                  <a:prstClr val="black"/>
                </a:solidFill>
              </a:rPr>
              <a:t>Enhanced</a:t>
            </a:r>
          </a:p>
          <a:p>
            <a:pPr algn="ctr" defTabSz="685739"/>
            <a:r>
              <a:rPr lang="en-US" sz="900" dirty="0">
                <a:solidFill>
                  <a:prstClr val="black"/>
                </a:solidFill>
              </a:rPr>
              <a:t>PDW query </a:t>
            </a:r>
            <a:br>
              <a:rPr lang="en-US" sz="900" dirty="0">
                <a:solidFill>
                  <a:prstClr val="black"/>
                </a:solidFill>
              </a:rPr>
            </a:br>
            <a:r>
              <a:rPr lang="en-US" sz="900" dirty="0">
                <a:solidFill>
                  <a:prstClr val="black"/>
                </a:solidFill>
              </a:rPr>
              <a:t>engine</a:t>
            </a:r>
          </a:p>
        </p:txBody>
      </p:sp>
      <p:cxnSp>
        <p:nvCxnSpPr>
          <p:cNvPr id="14" name="Straight Arrow Connector 13"/>
          <p:cNvCxnSpPr/>
          <p:nvPr/>
        </p:nvCxnSpPr>
        <p:spPr>
          <a:xfrm flipV="1">
            <a:off x="8609881" y="4076448"/>
            <a:ext cx="0" cy="337292"/>
          </a:xfrm>
          <a:prstGeom prst="straightConnector1">
            <a:avLst/>
          </a:prstGeom>
          <a:ln>
            <a:solidFill>
              <a:schemeClr val="accent3">
                <a:alpha val="50000"/>
              </a:schemeClr>
            </a:solidFill>
            <a:headEnd type="triangle"/>
            <a:tailEnd type="none"/>
          </a:ln>
          <a:effectLst>
            <a:innerShdw blurRad="63500" dist="50800" dir="13500000">
              <a:prstClr val="black">
                <a:alpha val="50000"/>
              </a:prstClr>
            </a:innerShdw>
          </a:effectLst>
        </p:spPr>
        <p:style>
          <a:lnRef idx="3">
            <a:schemeClr val="dk1"/>
          </a:lnRef>
          <a:fillRef idx="0">
            <a:schemeClr val="dk1"/>
          </a:fillRef>
          <a:effectRef idx="2">
            <a:schemeClr val="dk1"/>
          </a:effectRef>
          <a:fontRef idx="minor">
            <a:schemeClr val="tx1"/>
          </a:fontRef>
        </p:style>
      </p:cxnSp>
      <p:sp>
        <p:nvSpPr>
          <p:cNvPr id="15" name="Text Box 2"/>
          <p:cNvSpPr txBox="1">
            <a:spLocks noChangeArrowheads="1"/>
          </p:cNvSpPr>
          <p:nvPr/>
        </p:nvSpPr>
        <p:spPr bwMode="auto">
          <a:xfrm>
            <a:off x="8053413" y="4168714"/>
            <a:ext cx="602841" cy="200970"/>
          </a:xfrm>
          <a:prstGeom prst="rect">
            <a:avLst/>
          </a:prstGeom>
          <a:noFill/>
          <a:ln w="9525">
            <a:noFill/>
            <a:miter lim="800000"/>
            <a:headEnd/>
            <a:tailEnd/>
          </a:ln>
        </p:spPr>
        <p:txBody>
          <a:bodyPr rot="0" vert="horz" wrap="square" lIns="68570" tIns="34285" rIns="68570" bIns="34285" anchor="t" anchorCtr="0">
            <a:noAutofit/>
          </a:bodyPr>
          <a:lstStyle/>
          <a:p>
            <a:pPr algn="ctr" defTabSz="685739">
              <a:lnSpc>
                <a:spcPct val="115000"/>
              </a:lnSpc>
              <a:spcAft>
                <a:spcPts val="750"/>
              </a:spcAft>
            </a:pPr>
            <a:r>
              <a:rPr lang="en-US" sz="900" dirty="0">
                <a:ea typeface="Calibri"/>
                <a:cs typeface="Times New Roman"/>
              </a:rPr>
              <a:t>CTAS</a:t>
            </a:r>
          </a:p>
        </p:txBody>
      </p:sp>
      <p:sp>
        <p:nvSpPr>
          <p:cNvPr id="16" name="Text Box 2"/>
          <p:cNvSpPr txBox="1">
            <a:spLocks noChangeArrowheads="1"/>
          </p:cNvSpPr>
          <p:nvPr/>
        </p:nvSpPr>
        <p:spPr bwMode="auto">
          <a:xfrm>
            <a:off x="8656253" y="4145463"/>
            <a:ext cx="597242" cy="226115"/>
          </a:xfrm>
          <a:prstGeom prst="rect">
            <a:avLst/>
          </a:prstGeom>
          <a:noFill/>
          <a:ln w="9525">
            <a:noFill/>
            <a:miter lim="800000"/>
            <a:headEnd/>
            <a:tailEnd/>
          </a:ln>
        </p:spPr>
        <p:txBody>
          <a:bodyPr rot="0" vert="horz" wrap="square" lIns="68570" tIns="34285" rIns="68570" bIns="34285" anchor="t" anchorCtr="0">
            <a:noAutofit/>
          </a:bodyPr>
          <a:lstStyle/>
          <a:p>
            <a:pPr algn="ctr" defTabSz="685739">
              <a:lnSpc>
                <a:spcPct val="115000"/>
              </a:lnSpc>
              <a:spcAft>
                <a:spcPts val="750"/>
              </a:spcAft>
            </a:pPr>
            <a:r>
              <a:rPr lang="en-US" sz="900" dirty="0">
                <a:ea typeface="Calibri"/>
                <a:cs typeface="Times New Roman"/>
              </a:rPr>
              <a:t>Results</a:t>
            </a:r>
          </a:p>
        </p:txBody>
      </p:sp>
      <p:cxnSp>
        <p:nvCxnSpPr>
          <p:cNvPr id="17" name="Straight Arrow Connector 16"/>
          <p:cNvCxnSpPr/>
          <p:nvPr/>
        </p:nvCxnSpPr>
        <p:spPr>
          <a:xfrm flipV="1">
            <a:off x="8702626" y="4076448"/>
            <a:ext cx="0" cy="337292"/>
          </a:xfrm>
          <a:prstGeom prst="straightConnector1">
            <a:avLst/>
          </a:prstGeom>
          <a:ln>
            <a:solidFill>
              <a:schemeClr val="accent3">
                <a:alpha val="50000"/>
              </a:schemeClr>
            </a:solidFill>
            <a:headEnd type="none"/>
            <a:tailEnd type="triangle"/>
          </a:ln>
          <a:effectLst>
            <a:innerShdw blurRad="63500" dist="50800" dir="13500000">
              <a:prstClr val="black">
                <a:alpha val="50000"/>
              </a:prstClr>
            </a:innerShdw>
          </a:effectLst>
        </p:spPr>
        <p:style>
          <a:lnRef idx="3">
            <a:schemeClr val="dk1"/>
          </a:lnRef>
          <a:fillRef idx="0">
            <a:schemeClr val="dk1"/>
          </a:fillRef>
          <a:effectRef idx="2">
            <a:schemeClr val="dk1"/>
          </a:effectRef>
          <a:fontRef idx="minor">
            <a:schemeClr val="tx1"/>
          </a:fontRef>
        </p:style>
      </p:cxnSp>
      <p:sp>
        <p:nvSpPr>
          <p:cNvPr id="18" name="Rounded Rectangle 17"/>
          <p:cNvSpPr/>
          <p:nvPr/>
        </p:nvSpPr>
        <p:spPr>
          <a:xfrm>
            <a:off x="8111071" y="4455901"/>
            <a:ext cx="962533" cy="21538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85739"/>
            <a:endParaRPr lang="en-US" sz="900">
              <a:solidFill>
                <a:prstClr val="black"/>
              </a:solidFill>
            </a:endParaRPr>
          </a:p>
        </p:txBody>
      </p:sp>
      <p:sp>
        <p:nvSpPr>
          <p:cNvPr id="19" name="TextBox 18"/>
          <p:cNvSpPr txBox="1"/>
          <p:nvPr/>
        </p:nvSpPr>
        <p:spPr>
          <a:xfrm>
            <a:off x="8007041" y="4462357"/>
            <a:ext cx="1167769" cy="230832"/>
          </a:xfrm>
          <a:prstGeom prst="rect">
            <a:avLst/>
          </a:prstGeom>
          <a:solidFill>
            <a:schemeClr val="accent1"/>
          </a:solidFill>
          <a:ln>
            <a:solidFill>
              <a:schemeClr val="tx2"/>
            </a:solidFill>
          </a:ln>
        </p:spPr>
        <p:txBody>
          <a:bodyPr wrap="square" rtlCol="0">
            <a:spAutoFit/>
          </a:bodyPr>
          <a:lstStyle/>
          <a:p>
            <a:pPr algn="ctr" defTabSz="685739"/>
            <a:r>
              <a:rPr lang="en-US" sz="900" dirty="0"/>
              <a:t>External Table</a:t>
            </a:r>
          </a:p>
        </p:txBody>
      </p:sp>
      <p:pic>
        <p:nvPicPr>
          <p:cNvPr id="20" name="Picture 19" descr="http://en.opensuse.org/images/0/0b/Icon-use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8799" y="3730538"/>
            <a:ext cx="304036" cy="337585"/>
          </a:xfrm>
          <a:prstGeom prst="rect">
            <a:avLst/>
          </a:prstGeom>
          <a:noFill/>
          <a:ln>
            <a:noFill/>
          </a:ln>
        </p:spPr>
      </p:pic>
      <p:sp>
        <p:nvSpPr>
          <p:cNvPr id="21" name="Rounded Rectangle 20"/>
          <p:cNvSpPr/>
          <p:nvPr/>
        </p:nvSpPr>
        <p:spPr>
          <a:xfrm>
            <a:off x="8157959" y="5530845"/>
            <a:ext cx="385686" cy="41261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85739"/>
            <a:endParaRPr lang="en-US" sz="900">
              <a:solidFill>
                <a:prstClr val="black"/>
              </a:solidFill>
            </a:endParaRPr>
          </a:p>
        </p:txBody>
      </p:sp>
      <p:sp>
        <p:nvSpPr>
          <p:cNvPr id="22" name="Rounded Rectangle 21"/>
          <p:cNvSpPr/>
          <p:nvPr/>
        </p:nvSpPr>
        <p:spPr>
          <a:xfrm>
            <a:off x="8669259" y="5539211"/>
            <a:ext cx="372680" cy="40423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85739"/>
            <a:endParaRPr lang="en-US" sz="900">
              <a:solidFill>
                <a:prstClr val="black"/>
              </a:solidFill>
            </a:endParaRPr>
          </a:p>
        </p:txBody>
      </p:sp>
      <p:grpSp>
        <p:nvGrpSpPr>
          <p:cNvPr id="23" name="Group 22"/>
          <p:cNvGrpSpPr/>
          <p:nvPr/>
        </p:nvGrpSpPr>
        <p:grpSpPr>
          <a:xfrm>
            <a:off x="8086432" y="5534545"/>
            <a:ext cx="1024831" cy="481606"/>
            <a:chOff x="3860451" y="5613116"/>
            <a:chExt cx="1366636" cy="642233"/>
          </a:xfrm>
        </p:grpSpPr>
        <p:sp>
          <p:nvSpPr>
            <p:cNvPr id="24" name="TextBox 23"/>
            <p:cNvSpPr txBox="1"/>
            <p:nvPr/>
          </p:nvSpPr>
          <p:spPr>
            <a:xfrm>
              <a:off x="3860451" y="5624318"/>
              <a:ext cx="711549" cy="631031"/>
            </a:xfrm>
            <a:prstGeom prst="rect">
              <a:avLst/>
            </a:prstGeom>
            <a:noFill/>
          </p:spPr>
          <p:txBody>
            <a:bodyPr wrap="square" rtlCol="0">
              <a:spAutoFit/>
            </a:bodyPr>
            <a:lstStyle/>
            <a:p>
              <a:pPr algn="ctr" defTabSz="685739"/>
              <a:r>
                <a:rPr lang="en-US" sz="825" dirty="0">
                  <a:solidFill>
                    <a:prstClr val="black"/>
                  </a:solidFill>
                </a:rPr>
                <a:t>DMS </a:t>
              </a:r>
              <a:br>
                <a:rPr lang="en-US" sz="825" dirty="0">
                  <a:solidFill>
                    <a:prstClr val="black"/>
                  </a:solidFill>
                </a:rPr>
              </a:br>
              <a:r>
                <a:rPr lang="en-US" sz="825" dirty="0">
                  <a:solidFill>
                    <a:prstClr val="black"/>
                  </a:solidFill>
                </a:rPr>
                <a:t>Reader </a:t>
              </a:r>
              <a:br>
                <a:rPr lang="en-US" sz="825" dirty="0">
                  <a:solidFill>
                    <a:prstClr val="black"/>
                  </a:solidFill>
                </a:rPr>
              </a:br>
              <a:r>
                <a:rPr lang="en-US" sz="825" dirty="0">
                  <a:solidFill>
                    <a:prstClr val="black"/>
                  </a:solidFill>
                </a:rPr>
                <a:t>1 </a:t>
              </a:r>
            </a:p>
          </p:txBody>
        </p:sp>
        <p:sp>
          <p:nvSpPr>
            <p:cNvPr id="25" name="TextBox 24"/>
            <p:cNvSpPr txBox="1"/>
            <p:nvPr/>
          </p:nvSpPr>
          <p:spPr>
            <a:xfrm>
              <a:off x="4547075" y="5613116"/>
              <a:ext cx="680012" cy="631031"/>
            </a:xfrm>
            <a:prstGeom prst="rect">
              <a:avLst/>
            </a:prstGeom>
            <a:noFill/>
          </p:spPr>
          <p:txBody>
            <a:bodyPr wrap="square" rtlCol="0">
              <a:spAutoFit/>
            </a:bodyPr>
            <a:lstStyle/>
            <a:p>
              <a:pPr algn="ctr" defTabSz="685739"/>
              <a:r>
                <a:rPr lang="en-US" sz="825" dirty="0">
                  <a:solidFill>
                    <a:prstClr val="black"/>
                  </a:solidFill>
                </a:rPr>
                <a:t>DMS </a:t>
              </a:r>
              <a:br>
                <a:rPr lang="en-US" sz="825" dirty="0">
                  <a:solidFill>
                    <a:prstClr val="black"/>
                  </a:solidFill>
                </a:rPr>
              </a:br>
              <a:r>
                <a:rPr lang="en-US" sz="825" dirty="0">
                  <a:solidFill>
                    <a:prstClr val="black"/>
                  </a:solidFill>
                </a:rPr>
                <a:t>Reader N </a:t>
              </a:r>
            </a:p>
          </p:txBody>
        </p:sp>
        <p:sp>
          <p:nvSpPr>
            <p:cNvPr id="26" name="TextBox 25"/>
            <p:cNvSpPr txBox="1"/>
            <p:nvPr/>
          </p:nvSpPr>
          <p:spPr>
            <a:xfrm>
              <a:off x="4393948" y="5739213"/>
              <a:ext cx="323125" cy="492513"/>
            </a:xfrm>
            <a:prstGeom prst="rect">
              <a:avLst/>
            </a:prstGeom>
            <a:noFill/>
          </p:spPr>
          <p:txBody>
            <a:bodyPr wrap="square" rtlCol="0">
              <a:spAutoFit/>
            </a:bodyPr>
            <a:lstStyle/>
            <a:p>
              <a:pPr algn="ctr" defTabSz="685739"/>
              <a:r>
                <a:rPr lang="en-US" sz="900" dirty="0">
                  <a:solidFill>
                    <a:prstClr val="black"/>
                  </a:solidFill>
                </a:rPr>
                <a:t>…</a:t>
              </a:r>
            </a:p>
            <a:p>
              <a:pPr algn="ctr" defTabSz="685739"/>
              <a:endParaRPr lang="en-US" sz="900" dirty="0">
                <a:solidFill>
                  <a:prstClr val="black"/>
                </a:solidFill>
              </a:endParaRPr>
            </a:p>
          </p:txBody>
        </p:sp>
      </p:grpSp>
      <p:sp>
        <p:nvSpPr>
          <p:cNvPr id="27" name="TextBox 26"/>
          <p:cNvSpPr txBox="1"/>
          <p:nvPr/>
        </p:nvSpPr>
        <p:spPr>
          <a:xfrm>
            <a:off x="8105741" y="5307107"/>
            <a:ext cx="1020191" cy="230832"/>
          </a:xfrm>
          <a:prstGeom prst="rect">
            <a:avLst/>
          </a:prstGeom>
          <a:noFill/>
        </p:spPr>
        <p:txBody>
          <a:bodyPr wrap="square" rtlCol="0">
            <a:spAutoFit/>
          </a:bodyPr>
          <a:lstStyle/>
          <a:p>
            <a:pPr algn="ctr" defTabSz="685739"/>
            <a:r>
              <a:rPr lang="en-US" sz="900" dirty="0">
                <a:solidFill>
                  <a:prstClr val="black"/>
                </a:solidFill>
              </a:rPr>
              <a:t>HDFS bridge</a:t>
            </a:r>
          </a:p>
        </p:txBody>
      </p:sp>
      <p:grpSp>
        <p:nvGrpSpPr>
          <p:cNvPr id="28" name="Group 27"/>
          <p:cNvGrpSpPr/>
          <p:nvPr/>
        </p:nvGrpSpPr>
        <p:grpSpPr>
          <a:xfrm>
            <a:off x="7529506" y="5496670"/>
            <a:ext cx="528720" cy="228032"/>
            <a:chOff x="3117778" y="5562600"/>
            <a:chExt cx="705060" cy="304086"/>
          </a:xfrm>
        </p:grpSpPr>
        <p:cxnSp>
          <p:nvCxnSpPr>
            <p:cNvPr id="29" name="Straight Arrow Connector 28"/>
            <p:cNvCxnSpPr/>
            <p:nvPr/>
          </p:nvCxnSpPr>
          <p:spPr>
            <a:xfrm>
              <a:off x="3117778" y="5719718"/>
              <a:ext cx="698638" cy="3114"/>
            </a:xfrm>
            <a:prstGeom prst="straightConnector1">
              <a:avLst/>
            </a:prstGeom>
            <a:ln w="22225">
              <a:solidFill>
                <a:schemeClr val="tx1"/>
              </a:solidFill>
              <a:headEnd type="none"/>
              <a:tailEnd type="triangle"/>
            </a:ln>
            <a:effectLst>
              <a:innerShdw blurRad="63500" dist="50800" dir="13500000">
                <a:prstClr val="black">
                  <a:alpha val="50000"/>
                </a:prstClr>
              </a:innerShdw>
            </a:effectLst>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a:off x="3124200" y="5562600"/>
              <a:ext cx="698638" cy="3114"/>
            </a:xfrm>
            <a:prstGeom prst="straightConnector1">
              <a:avLst/>
            </a:prstGeom>
            <a:ln w="22225">
              <a:solidFill>
                <a:schemeClr val="tx1"/>
              </a:solidFill>
              <a:headEnd type="none"/>
              <a:tailEnd type="triangle"/>
            </a:ln>
            <a:effectLst>
              <a:innerShdw blurRad="63500" dist="50800" dir="13500000">
                <a:prstClr val="black">
                  <a:alpha val="50000"/>
                </a:prstClr>
              </a:innerShdw>
            </a:effectLst>
          </p:spPr>
          <p:style>
            <a:lnRef idx="3">
              <a:schemeClr val="dk1"/>
            </a:lnRef>
            <a:fillRef idx="0">
              <a:schemeClr val="dk1"/>
            </a:fillRef>
            <a:effectRef idx="2">
              <a:schemeClr val="dk1"/>
            </a:effectRef>
            <a:fontRef idx="minor">
              <a:schemeClr val="tx1"/>
            </a:fontRef>
          </p:style>
        </p:cxnSp>
        <p:cxnSp>
          <p:nvCxnSpPr>
            <p:cNvPr id="31" name="Straight Arrow Connector 30"/>
            <p:cNvCxnSpPr/>
            <p:nvPr/>
          </p:nvCxnSpPr>
          <p:spPr>
            <a:xfrm>
              <a:off x="3124200" y="5863572"/>
              <a:ext cx="698638" cy="3114"/>
            </a:xfrm>
            <a:prstGeom prst="straightConnector1">
              <a:avLst/>
            </a:prstGeom>
            <a:ln w="22225">
              <a:solidFill>
                <a:schemeClr val="tx1"/>
              </a:solidFill>
              <a:headEnd type="none"/>
              <a:tailEnd type="triangle"/>
            </a:ln>
            <a:effectLst>
              <a:innerShdw blurRad="63500" dist="50800" dir="13500000">
                <a:prstClr val="black">
                  <a:alpha val="50000"/>
                </a:prstClr>
              </a:innerShdw>
            </a:effectLst>
          </p:spPr>
          <p:style>
            <a:lnRef idx="3">
              <a:schemeClr val="dk1"/>
            </a:lnRef>
            <a:fillRef idx="0">
              <a:schemeClr val="dk1"/>
            </a:fillRef>
            <a:effectRef idx="2">
              <a:schemeClr val="dk1"/>
            </a:effectRef>
            <a:fontRef idx="minor">
              <a:schemeClr val="tx1"/>
            </a:fontRef>
          </p:style>
        </p:cxnSp>
      </p:grpSp>
      <p:cxnSp>
        <p:nvCxnSpPr>
          <p:cNvPr id="32" name="Straight Arrow Connector 31"/>
          <p:cNvCxnSpPr/>
          <p:nvPr/>
        </p:nvCxnSpPr>
        <p:spPr>
          <a:xfrm>
            <a:off x="9176994" y="5658402"/>
            <a:ext cx="523904" cy="2335"/>
          </a:xfrm>
          <a:prstGeom prst="straightConnector1">
            <a:avLst/>
          </a:prstGeom>
          <a:ln w="22225">
            <a:solidFill>
              <a:schemeClr val="tx1"/>
            </a:solidFill>
            <a:headEnd type="none"/>
            <a:tailEnd type="triangle"/>
          </a:ln>
          <a:effectLst>
            <a:innerShdw blurRad="63500" dist="50800" dir="13500000">
              <a:prstClr val="black">
                <a:alpha val="50000"/>
              </a:prstClr>
            </a:innerShdw>
          </a:effectLst>
        </p:spPr>
        <p:style>
          <a:lnRef idx="3">
            <a:schemeClr val="dk1"/>
          </a:lnRef>
          <a:fillRef idx="0">
            <a:schemeClr val="dk1"/>
          </a:fillRef>
          <a:effectRef idx="2">
            <a:schemeClr val="dk1"/>
          </a:effectRef>
          <a:fontRef idx="minor">
            <a:schemeClr val="tx1"/>
          </a:fontRef>
        </p:style>
      </p:cxnSp>
      <p:cxnSp>
        <p:nvCxnSpPr>
          <p:cNvPr id="33" name="Straight Arrow Connector 32"/>
          <p:cNvCxnSpPr/>
          <p:nvPr/>
        </p:nvCxnSpPr>
        <p:spPr>
          <a:xfrm>
            <a:off x="9181810" y="5540580"/>
            <a:ext cx="523904" cy="2335"/>
          </a:xfrm>
          <a:prstGeom prst="straightConnector1">
            <a:avLst/>
          </a:prstGeom>
          <a:ln w="22225">
            <a:solidFill>
              <a:schemeClr val="tx1"/>
            </a:solidFill>
            <a:headEnd type="none"/>
            <a:tailEnd type="triangle"/>
          </a:ln>
          <a:effectLst>
            <a:innerShdw blurRad="63500" dist="50800" dir="13500000">
              <a:prstClr val="black">
                <a:alpha val="50000"/>
              </a:prstClr>
            </a:innerShdw>
          </a:effectLst>
        </p:spPr>
        <p:style>
          <a:lnRef idx="3">
            <a:schemeClr val="dk1"/>
          </a:lnRef>
          <a:fillRef idx="0">
            <a:schemeClr val="dk1"/>
          </a:fillRef>
          <a:effectRef idx="2">
            <a:schemeClr val="dk1"/>
          </a:effectRef>
          <a:fontRef idx="minor">
            <a:schemeClr val="tx1"/>
          </a:fontRef>
        </p:style>
      </p:cxnSp>
      <p:cxnSp>
        <p:nvCxnSpPr>
          <p:cNvPr id="34" name="Straight Arrow Connector 33"/>
          <p:cNvCxnSpPr/>
          <p:nvPr/>
        </p:nvCxnSpPr>
        <p:spPr>
          <a:xfrm>
            <a:off x="9181810" y="5766277"/>
            <a:ext cx="523904" cy="2335"/>
          </a:xfrm>
          <a:prstGeom prst="straightConnector1">
            <a:avLst/>
          </a:prstGeom>
          <a:ln w="22225">
            <a:solidFill>
              <a:schemeClr val="tx1"/>
            </a:solidFill>
            <a:headEnd type="none"/>
            <a:tailEnd type="triangle"/>
          </a:ln>
          <a:effectLst>
            <a:innerShdw blurRad="63500" dist="50800" dir="13500000">
              <a:prstClr val="black">
                <a:alpha val="50000"/>
              </a:prstClr>
            </a:innerShdw>
          </a:effectLst>
        </p:spPr>
        <p:style>
          <a:lnRef idx="3">
            <a:schemeClr val="dk1"/>
          </a:lnRef>
          <a:fillRef idx="0">
            <a:schemeClr val="dk1"/>
          </a:fillRef>
          <a:effectRef idx="2">
            <a:schemeClr val="dk1"/>
          </a:effectRef>
          <a:fontRef idx="minor">
            <a:schemeClr val="tx1"/>
          </a:fontRef>
        </p:style>
      </p:cxnSp>
      <p:sp>
        <p:nvSpPr>
          <p:cNvPr id="35" name="Text Box 2"/>
          <p:cNvSpPr txBox="1">
            <a:spLocks noChangeArrowheads="1"/>
          </p:cNvSpPr>
          <p:nvPr/>
        </p:nvSpPr>
        <p:spPr bwMode="auto">
          <a:xfrm>
            <a:off x="6850796" y="5096677"/>
            <a:ext cx="1159653" cy="334829"/>
          </a:xfrm>
          <a:prstGeom prst="rect">
            <a:avLst/>
          </a:prstGeom>
          <a:noFill/>
          <a:ln w="9525">
            <a:noFill/>
            <a:miter lim="800000"/>
            <a:headEnd/>
            <a:tailEnd/>
          </a:ln>
        </p:spPr>
        <p:txBody>
          <a:bodyPr rot="0" vert="horz" wrap="square" lIns="68570" tIns="34285" rIns="68570" bIns="34285" anchor="t" anchorCtr="0">
            <a:noAutofit/>
          </a:bodyPr>
          <a:lstStyle/>
          <a:p>
            <a:pPr algn="ctr" defTabSz="685739">
              <a:lnSpc>
                <a:spcPct val="115000"/>
              </a:lnSpc>
              <a:spcAft>
                <a:spcPts val="750"/>
              </a:spcAft>
            </a:pPr>
            <a:r>
              <a:rPr lang="en-US" sz="900" dirty="0">
                <a:solidFill>
                  <a:prstClr val="white"/>
                </a:solidFill>
                <a:ea typeface="Calibri"/>
                <a:cs typeface="Times New Roman"/>
              </a:rPr>
              <a:t>Parallel </a:t>
            </a:r>
            <a:br>
              <a:rPr lang="en-US" sz="900" dirty="0">
                <a:solidFill>
                  <a:prstClr val="white"/>
                </a:solidFill>
                <a:ea typeface="Calibri"/>
                <a:cs typeface="Times New Roman"/>
              </a:rPr>
            </a:br>
            <a:r>
              <a:rPr lang="en-US" sz="900" dirty="0">
                <a:solidFill>
                  <a:prstClr val="white"/>
                </a:solidFill>
                <a:ea typeface="Calibri"/>
                <a:cs typeface="Times New Roman"/>
              </a:rPr>
              <a:t>HDFS Reads</a:t>
            </a:r>
          </a:p>
        </p:txBody>
      </p:sp>
      <p:sp>
        <p:nvSpPr>
          <p:cNvPr id="36" name="Text Box 2"/>
          <p:cNvSpPr txBox="1">
            <a:spLocks noChangeArrowheads="1"/>
          </p:cNvSpPr>
          <p:nvPr/>
        </p:nvSpPr>
        <p:spPr bwMode="auto">
          <a:xfrm>
            <a:off x="9266568" y="5115902"/>
            <a:ext cx="724856" cy="508590"/>
          </a:xfrm>
          <a:prstGeom prst="rect">
            <a:avLst/>
          </a:prstGeom>
          <a:noFill/>
          <a:ln w="9525">
            <a:noFill/>
            <a:miter lim="800000"/>
            <a:headEnd/>
            <a:tailEnd/>
          </a:ln>
        </p:spPr>
        <p:txBody>
          <a:bodyPr rot="0" vert="horz" wrap="square" lIns="68570" tIns="34285" rIns="68570" bIns="34285" anchor="t" anchorCtr="0">
            <a:noAutofit/>
          </a:bodyPr>
          <a:lstStyle/>
          <a:p>
            <a:pPr algn="ctr" defTabSz="685739">
              <a:lnSpc>
                <a:spcPct val="115000"/>
              </a:lnSpc>
              <a:spcAft>
                <a:spcPts val="750"/>
              </a:spcAft>
            </a:pPr>
            <a:r>
              <a:rPr lang="en-US" sz="900" dirty="0">
                <a:solidFill>
                  <a:prstClr val="white"/>
                </a:solidFill>
                <a:ea typeface="Calibri"/>
                <a:cs typeface="Times New Roman"/>
              </a:rPr>
              <a:t>Parallel</a:t>
            </a:r>
            <a:br>
              <a:rPr lang="en-US" sz="900" dirty="0">
                <a:solidFill>
                  <a:prstClr val="white"/>
                </a:solidFill>
                <a:ea typeface="Calibri"/>
                <a:cs typeface="Times New Roman"/>
              </a:rPr>
            </a:br>
            <a:r>
              <a:rPr lang="en-US" sz="900" dirty="0">
                <a:solidFill>
                  <a:prstClr val="white"/>
                </a:solidFill>
                <a:ea typeface="Calibri"/>
                <a:cs typeface="Times New Roman"/>
              </a:rPr>
              <a:t>Importing</a:t>
            </a:r>
          </a:p>
        </p:txBody>
      </p:sp>
      <p:grpSp>
        <p:nvGrpSpPr>
          <p:cNvPr id="38" name="Group 37"/>
          <p:cNvGrpSpPr/>
          <p:nvPr/>
        </p:nvGrpSpPr>
        <p:grpSpPr>
          <a:xfrm>
            <a:off x="5409573" y="4276498"/>
            <a:ext cx="1680797" cy="1911529"/>
            <a:chOff x="960437" y="1668461"/>
            <a:chExt cx="2834640" cy="3211534"/>
          </a:xfrm>
        </p:grpSpPr>
        <p:sp>
          <p:nvSpPr>
            <p:cNvPr id="39" name="Rectangle 38"/>
            <p:cNvSpPr/>
            <p:nvPr/>
          </p:nvSpPr>
          <p:spPr bwMode="auto">
            <a:xfrm>
              <a:off x="960437" y="1668461"/>
              <a:ext cx="2834640" cy="3200400"/>
            </a:xfrm>
            <a:prstGeom prst="rect">
              <a:avLst/>
            </a:prstGeom>
            <a:solidFill>
              <a:schemeClr val="accent1"/>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67" tIns="34284" rIns="68567" bIns="34284" numCol="1" rtlCol="0" anchor="ctr" anchorCtr="0" compatLnSpc="1">
              <a:prstTxWarp prst="textNoShape">
                <a:avLst/>
              </a:prstTxWarp>
            </a:bodyPr>
            <a:lstStyle/>
            <a:p>
              <a:pPr algn="ctr" defTabSz="913857"/>
              <a:endParaRPr lang="en-US" sz="1029" dirty="0">
                <a:ln>
                  <a:solidFill>
                    <a:schemeClr val="bg1">
                      <a:alpha val="0"/>
                    </a:schemeClr>
                  </a:solidFill>
                </a:ln>
                <a:solidFill>
                  <a:schemeClr val="bg1"/>
                </a:solidFill>
              </a:endParaRPr>
            </a:p>
          </p:txBody>
        </p:sp>
        <p:sp>
          <p:nvSpPr>
            <p:cNvPr id="40" name="Rectangle 39"/>
            <p:cNvSpPr/>
            <p:nvPr/>
          </p:nvSpPr>
          <p:spPr bwMode="auto">
            <a:xfrm>
              <a:off x="960437" y="4381251"/>
              <a:ext cx="2834640" cy="498744"/>
            </a:xfrm>
            <a:prstGeom prst="rect">
              <a:avLst/>
            </a:prstGeom>
            <a:solidFill>
              <a:schemeClr val="accent3"/>
            </a:solidFill>
            <a:ln w="25400" cap="flat" cmpd="sng" algn="ctr">
              <a:noFill/>
              <a:prstDash val="solid"/>
              <a:headEnd type="none" w="med" len="med"/>
              <a:tailEnd type="none" w="med" len="med"/>
            </a:ln>
            <a:effectLst/>
          </p:spPr>
          <p:txBody>
            <a:bodyPr rot="0" spcFirstLastPara="0" vertOverflow="overflow" horzOverflow="overflow" vert="horz" wrap="square" lIns="68570" tIns="68570" rIns="68570" bIns="68570" numCol="1" spcCol="0" rtlCol="0" fromWordArt="0" anchor="ctr" anchorCtr="0" forceAA="0" compatLnSpc="1">
              <a:prstTxWarp prst="textNoShape">
                <a:avLst/>
              </a:prstTxWarp>
              <a:spAutoFit/>
            </a:bodyPr>
            <a:lstStyle/>
            <a:p>
              <a:pPr algn="ctr" defTabSz="1218214" fontAlgn="base">
                <a:spcBef>
                  <a:spcPct val="0"/>
                </a:spcBef>
                <a:spcAft>
                  <a:spcPct val="0"/>
                </a:spcAft>
                <a:defRPr/>
              </a:pPr>
              <a:endParaRPr lang="en-US" sz="1029" kern="0" dirty="0">
                <a:ln>
                  <a:solidFill>
                    <a:schemeClr val="bg1">
                      <a:alpha val="0"/>
                    </a:schemeClr>
                  </a:solidFill>
                </a:ln>
              </a:endParaRPr>
            </a:p>
          </p:txBody>
        </p:sp>
        <p:pic>
          <p:nvPicPr>
            <p:cNvPr id="41" name="Picture 40"/>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1582172" y="3222801"/>
              <a:ext cx="1122667" cy="739470"/>
            </a:xfrm>
            <a:prstGeom prst="rect">
              <a:avLst/>
            </a:prstGeom>
          </p:spPr>
        </p:pic>
        <p:sp>
          <p:nvSpPr>
            <p:cNvPr id="42" name="Rounded Rectangle 41"/>
            <p:cNvSpPr/>
            <p:nvPr/>
          </p:nvSpPr>
          <p:spPr>
            <a:xfrm>
              <a:off x="1435455" y="1903008"/>
              <a:ext cx="902519" cy="601608"/>
            </a:xfrm>
            <a:prstGeom prst="roundRect">
              <a:avLst/>
            </a:prstGeom>
            <a:solidFill>
              <a:schemeClr val="tx2"/>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029"/>
            </a:p>
          </p:txBody>
        </p:sp>
        <p:sp>
          <p:nvSpPr>
            <p:cNvPr id="43" name="Rounded Rectangle 42"/>
            <p:cNvSpPr/>
            <p:nvPr/>
          </p:nvSpPr>
          <p:spPr>
            <a:xfrm>
              <a:off x="2420118" y="1906697"/>
              <a:ext cx="902519" cy="601609"/>
            </a:xfrm>
            <a:prstGeom prst="roundRect">
              <a:avLst/>
            </a:prstGeom>
            <a:solidFill>
              <a:schemeClr val="tx2"/>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029"/>
            </a:p>
          </p:txBody>
        </p:sp>
        <p:sp>
          <p:nvSpPr>
            <p:cNvPr id="44" name="TextBox 43"/>
            <p:cNvSpPr txBox="1"/>
            <p:nvPr/>
          </p:nvSpPr>
          <p:spPr>
            <a:xfrm>
              <a:off x="1391459" y="1900568"/>
              <a:ext cx="992772" cy="953387"/>
            </a:xfrm>
            <a:prstGeom prst="rect">
              <a:avLst/>
            </a:prstGeom>
            <a:noFill/>
          </p:spPr>
          <p:txBody>
            <a:bodyPr wrap="square" rtlCol="0">
              <a:spAutoFit/>
            </a:bodyPr>
            <a:lstStyle/>
            <a:p>
              <a:pPr algn="ctr"/>
              <a:r>
                <a:rPr lang="en-US" sz="1029" dirty="0">
                  <a:solidFill>
                    <a:schemeClr val="bg1"/>
                  </a:solidFill>
                </a:rPr>
                <a:t>Sensor </a:t>
              </a:r>
              <a:br>
                <a:rPr lang="en-US" sz="1029" dirty="0">
                  <a:solidFill>
                    <a:schemeClr val="bg1"/>
                  </a:solidFill>
                </a:rPr>
              </a:br>
              <a:r>
                <a:rPr lang="en-US" sz="1029" dirty="0">
                  <a:solidFill>
                    <a:schemeClr val="bg1"/>
                  </a:solidFill>
                </a:rPr>
                <a:t>&amp; RFID</a:t>
              </a:r>
            </a:p>
          </p:txBody>
        </p:sp>
        <p:sp>
          <p:nvSpPr>
            <p:cNvPr id="45" name="Rounded Rectangle 44"/>
            <p:cNvSpPr/>
            <p:nvPr/>
          </p:nvSpPr>
          <p:spPr>
            <a:xfrm>
              <a:off x="1441217" y="2545966"/>
              <a:ext cx="902519" cy="601609"/>
            </a:xfrm>
            <a:prstGeom prst="roundRect">
              <a:avLst/>
            </a:prstGeom>
            <a:solidFill>
              <a:schemeClr val="tx2"/>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029"/>
            </a:p>
          </p:txBody>
        </p:sp>
        <p:sp>
          <p:nvSpPr>
            <p:cNvPr id="46" name="Rounded Rectangle 45"/>
            <p:cNvSpPr/>
            <p:nvPr/>
          </p:nvSpPr>
          <p:spPr>
            <a:xfrm>
              <a:off x="2420118" y="2545966"/>
              <a:ext cx="902519" cy="601608"/>
            </a:xfrm>
            <a:prstGeom prst="roundRect">
              <a:avLst/>
            </a:prstGeom>
            <a:solidFill>
              <a:schemeClr val="tx2"/>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029"/>
            </a:p>
          </p:txBody>
        </p:sp>
        <p:sp>
          <p:nvSpPr>
            <p:cNvPr id="47" name="TextBox 46"/>
            <p:cNvSpPr txBox="1"/>
            <p:nvPr/>
          </p:nvSpPr>
          <p:spPr>
            <a:xfrm>
              <a:off x="1391671" y="2530315"/>
              <a:ext cx="992772" cy="687300"/>
            </a:xfrm>
            <a:prstGeom prst="rect">
              <a:avLst/>
            </a:prstGeom>
            <a:noFill/>
          </p:spPr>
          <p:txBody>
            <a:bodyPr wrap="square" rtlCol="0">
              <a:spAutoFit/>
            </a:bodyPr>
            <a:lstStyle/>
            <a:p>
              <a:pPr algn="ctr"/>
              <a:r>
                <a:rPr lang="en-US" sz="1029" dirty="0">
                  <a:solidFill>
                    <a:schemeClr val="bg1"/>
                  </a:solidFill>
                </a:rPr>
                <a:t>Web</a:t>
              </a:r>
              <a:br>
                <a:rPr lang="en-US" sz="1029" dirty="0">
                  <a:solidFill>
                    <a:schemeClr val="bg1"/>
                  </a:solidFill>
                </a:rPr>
              </a:br>
              <a:r>
                <a:rPr lang="en-US" sz="1029" dirty="0">
                  <a:solidFill>
                    <a:schemeClr val="bg1"/>
                  </a:solidFill>
                </a:rPr>
                <a:t>Apps</a:t>
              </a:r>
            </a:p>
          </p:txBody>
        </p:sp>
        <p:sp>
          <p:nvSpPr>
            <p:cNvPr id="48" name="TextBox 47"/>
            <p:cNvSpPr txBox="1"/>
            <p:nvPr/>
          </p:nvSpPr>
          <p:spPr>
            <a:xfrm>
              <a:off x="1217221" y="4434372"/>
              <a:ext cx="2334013" cy="421214"/>
            </a:xfrm>
            <a:prstGeom prst="rect">
              <a:avLst/>
            </a:prstGeom>
            <a:noFill/>
          </p:spPr>
          <p:txBody>
            <a:bodyPr wrap="square" rtlCol="0">
              <a:spAutoFit/>
            </a:bodyPr>
            <a:lstStyle/>
            <a:p>
              <a:pPr algn="ctr"/>
              <a:r>
                <a:rPr lang="en-US" sz="1029" dirty="0"/>
                <a:t>Unstructured data</a:t>
              </a:r>
            </a:p>
          </p:txBody>
        </p:sp>
        <p:grpSp>
          <p:nvGrpSpPr>
            <p:cNvPr id="49" name="Group 48"/>
            <p:cNvGrpSpPr/>
            <p:nvPr/>
          </p:nvGrpSpPr>
          <p:grpSpPr>
            <a:xfrm>
              <a:off x="1426739" y="3611385"/>
              <a:ext cx="2331508" cy="699453"/>
              <a:chOff x="914400" y="5029200"/>
              <a:chExt cx="2286000" cy="685800"/>
            </a:xfrm>
          </p:grpSpPr>
          <p:sp>
            <p:nvSpPr>
              <p:cNvPr id="52" name="Text Box 2"/>
              <p:cNvSpPr txBox="1">
                <a:spLocks noChangeArrowheads="1"/>
              </p:cNvSpPr>
              <p:nvPr/>
            </p:nvSpPr>
            <p:spPr bwMode="auto">
              <a:xfrm>
                <a:off x="1676400" y="5029200"/>
                <a:ext cx="1524000" cy="443231"/>
              </a:xfrm>
              <a:prstGeom prst="rect">
                <a:avLst/>
              </a:prstGeom>
              <a:noFill/>
              <a:ln w="9525">
                <a:noFill/>
                <a:miter lim="800000"/>
                <a:headEnd/>
                <a:tailEnd/>
              </a:ln>
            </p:spPr>
            <p:txBody>
              <a:bodyPr rot="0" vert="horz" wrap="square" lIns="68570" tIns="34285" rIns="68570" bIns="34285" anchor="t" anchorCtr="0">
                <a:noAutofit/>
              </a:bodyPr>
              <a:lstStyle/>
              <a:p>
                <a:pPr algn="ctr">
                  <a:lnSpc>
                    <a:spcPct val="115000"/>
                  </a:lnSpc>
                  <a:spcAft>
                    <a:spcPts val="750"/>
                  </a:spcAft>
                </a:pPr>
                <a:r>
                  <a:rPr lang="en-US" sz="1029" dirty="0">
                    <a:latin typeface="Calibri"/>
                    <a:ea typeface="Calibri"/>
                    <a:cs typeface="Times New Roman"/>
                  </a:rPr>
                  <a:t>Hadoop</a:t>
                </a:r>
              </a:p>
            </p:txBody>
          </p:sp>
          <p:pic>
            <p:nvPicPr>
              <p:cNvPr id="53" name="Picture 52" descr="http://marakana.com/static/images/logos/logo-db-300x300.pn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914400" y="5327741"/>
                <a:ext cx="492964" cy="38725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descr="http://marakana.com/static/images/logos/logo-db-300x300.pn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1259636" y="5327741"/>
                <a:ext cx="492964" cy="38725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descr="http://marakana.com/static/images/logos/logo-db-300x300.pn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1600200" y="5327741"/>
                <a:ext cx="492964" cy="387259"/>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TextBox 49"/>
            <p:cNvSpPr txBox="1"/>
            <p:nvPr/>
          </p:nvSpPr>
          <p:spPr>
            <a:xfrm>
              <a:off x="2407408" y="1900568"/>
              <a:ext cx="902519" cy="687300"/>
            </a:xfrm>
            <a:prstGeom prst="rect">
              <a:avLst/>
            </a:prstGeom>
            <a:noFill/>
          </p:spPr>
          <p:txBody>
            <a:bodyPr wrap="square" rtlCol="0">
              <a:spAutoFit/>
            </a:bodyPr>
            <a:lstStyle/>
            <a:p>
              <a:pPr algn="ctr"/>
              <a:r>
                <a:rPr lang="en-US" sz="1029" dirty="0">
                  <a:solidFill>
                    <a:schemeClr val="bg1"/>
                  </a:solidFill>
                </a:rPr>
                <a:t>Social </a:t>
              </a:r>
              <a:br>
                <a:rPr lang="en-US" sz="1029" dirty="0">
                  <a:solidFill>
                    <a:schemeClr val="bg1"/>
                  </a:solidFill>
                </a:rPr>
              </a:br>
              <a:r>
                <a:rPr lang="en-US" sz="1029" dirty="0">
                  <a:solidFill>
                    <a:schemeClr val="bg1"/>
                  </a:solidFill>
                </a:rPr>
                <a:t>Apps</a:t>
              </a:r>
            </a:p>
          </p:txBody>
        </p:sp>
        <p:sp>
          <p:nvSpPr>
            <p:cNvPr id="51" name="TextBox 50"/>
            <p:cNvSpPr txBox="1"/>
            <p:nvPr/>
          </p:nvSpPr>
          <p:spPr>
            <a:xfrm>
              <a:off x="2257371" y="2542276"/>
              <a:ext cx="1173276" cy="687300"/>
            </a:xfrm>
            <a:prstGeom prst="rect">
              <a:avLst/>
            </a:prstGeom>
            <a:noFill/>
          </p:spPr>
          <p:txBody>
            <a:bodyPr wrap="square" rtlCol="0">
              <a:spAutoFit/>
            </a:bodyPr>
            <a:lstStyle/>
            <a:p>
              <a:pPr algn="ctr"/>
              <a:r>
                <a:rPr lang="en-US" sz="1029" dirty="0">
                  <a:solidFill>
                    <a:schemeClr val="bg1"/>
                  </a:solidFill>
                </a:rPr>
                <a:t>Mobile </a:t>
              </a:r>
              <a:br>
                <a:rPr lang="en-US" sz="1029" dirty="0">
                  <a:solidFill>
                    <a:schemeClr val="bg1"/>
                  </a:solidFill>
                </a:rPr>
              </a:br>
              <a:r>
                <a:rPr lang="en-US" sz="1029" dirty="0">
                  <a:solidFill>
                    <a:schemeClr val="bg1"/>
                  </a:solidFill>
                </a:rPr>
                <a:t>Apps</a:t>
              </a:r>
            </a:p>
          </p:txBody>
        </p:sp>
      </p:grpSp>
      <p:grpSp>
        <p:nvGrpSpPr>
          <p:cNvPr id="56" name="Group 55"/>
          <p:cNvGrpSpPr/>
          <p:nvPr/>
        </p:nvGrpSpPr>
        <p:grpSpPr>
          <a:xfrm>
            <a:off x="9912787" y="4245093"/>
            <a:ext cx="1726282" cy="1909241"/>
            <a:chOff x="6322906" y="1668461"/>
            <a:chExt cx="2904074" cy="3211860"/>
          </a:xfrm>
        </p:grpSpPr>
        <p:sp>
          <p:nvSpPr>
            <p:cNvPr id="57" name="Rectangle 56"/>
            <p:cNvSpPr/>
            <p:nvPr/>
          </p:nvSpPr>
          <p:spPr bwMode="auto">
            <a:xfrm>
              <a:off x="6392340" y="1668461"/>
              <a:ext cx="2834640" cy="3200400"/>
            </a:xfrm>
            <a:prstGeom prst="rect">
              <a:avLst/>
            </a:prstGeom>
            <a:solidFill>
              <a:schemeClr val="accent1"/>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67" tIns="34284" rIns="68567" bIns="34284" numCol="1" rtlCol="0" anchor="ctr" anchorCtr="0" compatLnSpc="1">
              <a:prstTxWarp prst="textNoShape">
                <a:avLst/>
              </a:prstTxWarp>
            </a:bodyPr>
            <a:lstStyle/>
            <a:p>
              <a:pPr algn="ctr" defTabSz="913857"/>
              <a:endParaRPr lang="en-US" sz="1029" dirty="0">
                <a:ln>
                  <a:solidFill>
                    <a:schemeClr val="bg1">
                      <a:alpha val="0"/>
                    </a:schemeClr>
                  </a:solidFill>
                </a:ln>
                <a:solidFill>
                  <a:schemeClr val="bg1"/>
                </a:solidFill>
              </a:endParaRPr>
            </a:p>
          </p:txBody>
        </p:sp>
        <p:sp>
          <p:nvSpPr>
            <p:cNvPr id="58" name="Rectangle 57"/>
            <p:cNvSpPr/>
            <p:nvPr/>
          </p:nvSpPr>
          <p:spPr bwMode="auto">
            <a:xfrm>
              <a:off x="6392338" y="4380929"/>
              <a:ext cx="2834642" cy="499392"/>
            </a:xfrm>
            <a:prstGeom prst="rect">
              <a:avLst/>
            </a:prstGeom>
            <a:solidFill>
              <a:schemeClr val="accent3"/>
            </a:solidFill>
            <a:ln w="25400" cap="flat" cmpd="sng" algn="ctr">
              <a:noFill/>
              <a:prstDash val="solid"/>
              <a:headEnd type="none" w="med" len="med"/>
              <a:tailEnd type="none" w="med" len="med"/>
            </a:ln>
            <a:effectLst/>
          </p:spPr>
          <p:txBody>
            <a:bodyPr rot="0" spcFirstLastPara="0" vertOverflow="overflow" horzOverflow="overflow" vert="horz" wrap="square" lIns="68570" tIns="68570" rIns="68570" bIns="68570" numCol="1" spcCol="0" rtlCol="0" fromWordArt="0" anchor="ctr" anchorCtr="0" forceAA="0" compatLnSpc="1">
              <a:prstTxWarp prst="textNoShape">
                <a:avLst/>
              </a:prstTxWarp>
              <a:spAutoFit/>
            </a:bodyPr>
            <a:lstStyle/>
            <a:p>
              <a:pPr algn="ctr" defTabSz="1218214" fontAlgn="base">
                <a:spcBef>
                  <a:spcPct val="0"/>
                </a:spcBef>
                <a:spcAft>
                  <a:spcPct val="0"/>
                </a:spcAft>
                <a:defRPr/>
              </a:pPr>
              <a:endParaRPr lang="en-US" sz="1029" kern="0" dirty="0">
                <a:ln>
                  <a:solidFill>
                    <a:schemeClr val="bg1">
                      <a:alpha val="0"/>
                    </a:schemeClr>
                  </a:solidFill>
                </a:ln>
              </a:endParaRPr>
            </a:p>
          </p:txBody>
        </p:sp>
        <p:sp>
          <p:nvSpPr>
            <p:cNvPr id="59" name="TextBox 58"/>
            <p:cNvSpPr txBox="1"/>
            <p:nvPr/>
          </p:nvSpPr>
          <p:spPr>
            <a:xfrm>
              <a:off x="6665650" y="4434371"/>
              <a:ext cx="2295787" cy="421762"/>
            </a:xfrm>
            <a:prstGeom prst="rect">
              <a:avLst/>
            </a:prstGeom>
            <a:noFill/>
          </p:spPr>
          <p:txBody>
            <a:bodyPr wrap="square" rtlCol="0">
              <a:spAutoFit/>
            </a:bodyPr>
            <a:lstStyle/>
            <a:p>
              <a:pPr algn="ctr"/>
              <a:r>
                <a:rPr lang="en-US" sz="1029" dirty="0"/>
                <a:t>Structured data</a:t>
              </a:r>
            </a:p>
          </p:txBody>
        </p:sp>
        <p:sp>
          <p:nvSpPr>
            <p:cNvPr id="60" name="Rounded Rectangle 59"/>
            <p:cNvSpPr/>
            <p:nvPr/>
          </p:nvSpPr>
          <p:spPr>
            <a:xfrm>
              <a:off x="6672885" y="1775096"/>
              <a:ext cx="2214680" cy="601609"/>
            </a:xfrm>
            <a:prstGeom prst="roundRect">
              <a:avLst/>
            </a:prstGeom>
            <a:solidFill>
              <a:schemeClr val="tx2"/>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029"/>
            </a:p>
          </p:txBody>
        </p:sp>
        <p:sp>
          <p:nvSpPr>
            <p:cNvPr id="61" name="TextBox 60"/>
            <p:cNvSpPr txBox="1"/>
            <p:nvPr/>
          </p:nvSpPr>
          <p:spPr>
            <a:xfrm>
              <a:off x="6614470" y="1779450"/>
              <a:ext cx="2331508" cy="688193"/>
            </a:xfrm>
            <a:prstGeom prst="rect">
              <a:avLst/>
            </a:prstGeom>
            <a:noFill/>
          </p:spPr>
          <p:txBody>
            <a:bodyPr wrap="square" rtlCol="0">
              <a:spAutoFit/>
            </a:bodyPr>
            <a:lstStyle/>
            <a:p>
              <a:pPr algn="ctr"/>
              <a:r>
                <a:rPr lang="en-US" sz="1029" dirty="0">
                  <a:solidFill>
                    <a:schemeClr val="bg1"/>
                  </a:solidFill>
                </a:rPr>
                <a:t>Traditional DW applications</a:t>
              </a:r>
            </a:p>
          </p:txBody>
        </p:sp>
        <p:sp>
          <p:nvSpPr>
            <p:cNvPr id="62" name="Text Box 2"/>
            <p:cNvSpPr txBox="1">
              <a:spLocks noChangeArrowheads="1"/>
            </p:cNvSpPr>
            <p:nvPr/>
          </p:nvSpPr>
          <p:spPr bwMode="auto">
            <a:xfrm>
              <a:off x="6322906" y="3844536"/>
              <a:ext cx="1554339" cy="452055"/>
            </a:xfrm>
            <a:prstGeom prst="rect">
              <a:avLst/>
            </a:prstGeom>
            <a:noFill/>
            <a:ln w="9525">
              <a:noFill/>
              <a:miter lim="800000"/>
              <a:headEnd/>
              <a:tailEnd/>
            </a:ln>
          </p:spPr>
          <p:txBody>
            <a:bodyPr rot="0" vert="horz" wrap="square" lIns="68570" tIns="34285" rIns="68570" bIns="34285" anchor="t" anchorCtr="0">
              <a:noAutofit/>
            </a:bodyPr>
            <a:lstStyle/>
            <a:p>
              <a:pPr algn="ctr">
                <a:lnSpc>
                  <a:spcPct val="115000"/>
                </a:lnSpc>
                <a:spcAft>
                  <a:spcPts val="750"/>
                </a:spcAft>
              </a:pPr>
              <a:r>
                <a:rPr lang="en-US" sz="1029" dirty="0">
                  <a:latin typeface="Calibri"/>
                  <a:ea typeface="Calibri"/>
                  <a:cs typeface="Times New Roman"/>
                </a:rPr>
                <a:t>PDW</a:t>
              </a:r>
            </a:p>
          </p:txBody>
        </p:sp>
        <p:grpSp>
          <p:nvGrpSpPr>
            <p:cNvPr id="63" name="Group 62"/>
            <p:cNvGrpSpPr/>
            <p:nvPr/>
          </p:nvGrpSpPr>
          <p:grpSpPr>
            <a:xfrm>
              <a:off x="6976701" y="2485908"/>
              <a:ext cx="1755431" cy="1591779"/>
              <a:chOff x="6324600" y="3782906"/>
              <a:chExt cx="1752600" cy="1739819"/>
            </a:xfrm>
          </p:grpSpPr>
          <p:cxnSp>
            <p:nvCxnSpPr>
              <p:cNvPr id="64" name="Straight Connector 63"/>
              <p:cNvCxnSpPr>
                <a:stCxn id="75" idx="2"/>
                <a:endCxn id="74" idx="0"/>
              </p:cNvCxnSpPr>
              <p:nvPr/>
            </p:nvCxnSpPr>
            <p:spPr>
              <a:xfrm>
                <a:off x="7185184" y="4214608"/>
                <a:ext cx="12633" cy="876415"/>
              </a:xfrm>
              <a:prstGeom prst="line">
                <a:avLst/>
              </a:prstGeom>
              <a:ln/>
            </p:spPr>
            <p:style>
              <a:lnRef idx="1">
                <a:schemeClr val="dk1"/>
              </a:lnRef>
              <a:fillRef idx="2">
                <a:schemeClr val="dk1"/>
              </a:fillRef>
              <a:effectRef idx="1">
                <a:schemeClr val="dk1"/>
              </a:effectRef>
              <a:fontRef idx="minor">
                <a:schemeClr val="dk1"/>
              </a:fontRef>
            </p:style>
          </p:cxnSp>
          <p:cxnSp>
            <p:nvCxnSpPr>
              <p:cNvPr id="65" name="Straight Connector 64"/>
              <p:cNvCxnSpPr/>
              <p:nvPr/>
            </p:nvCxnSpPr>
            <p:spPr>
              <a:xfrm flipH="1">
                <a:off x="7315203" y="4330648"/>
                <a:ext cx="457198" cy="341874"/>
              </a:xfrm>
              <a:prstGeom prst="line">
                <a:avLst/>
              </a:prstGeom>
              <a:ln/>
            </p:spPr>
            <p:style>
              <a:lnRef idx="1">
                <a:schemeClr val="dk1"/>
              </a:lnRef>
              <a:fillRef idx="2">
                <a:schemeClr val="dk1"/>
              </a:fillRef>
              <a:effectRef idx="1">
                <a:schemeClr val="dk1"/>
              </a:effectRef>
              <a:fontRef idx="minor">
                <a:schemeClr val="dk1"/>
              </a:fontRef>
            </p:style>
          </p:cxnSp>
          <p:cxnSp>
            <p:nvCxnSpPr>
              <p:cNvPr id="66" name="Straight Connector 65"/>
              <p:cNvCxnSpPr/>
              <p:nvPr/>
            </p:nvCxnSpPr>
            <p:spPr>
              <a:xfrm flipH="1" flipV="1">
                <a:off x="7315203" y="4672522"/>
                <a:ext cx="457198" cy="261043"/>
              </a:xfrm>
              <a:prstGeom prst="line">
                <a:avLst/>
              </a:prstGeom>
              <a:ln/>
            </p:spPr>
            <p:style>
              <a:lnRef idx="1">
                <a:schemeClr val="dk1"/>
              </a:lnRef>
              <a:fillRef idx="2">
                <a:schemeClr val="dk1"/>
              </a:fillRef>
              <a:effectRef idx="1">
                <a:schemeClr val="dk1"/>
              </a:effectRef>
              <a:fontRef idx="minor">
                <a:schemeClr val="dk1"/>
              </a:fontRef>
            </p:style>
          </p:cxnSp>
          <p:cxnSp>
            <p:nvCxnSpPr>
              <p:cNvPr id="67" name="Straight Connector 66"/>
              <p:cNvCxnSpPr/>
              <p:nvPr/>
            </p:nvCxnSpPr>
            <p:spPr>
              <a:xfrm flipH="1" flipV="1">
                <a:off x="6625409" y="4416840"/>
                <a:ext cx="409147" cy="235974"/>
              </a:xfrm>
              <a:prstGeom prst="line">
                <a:avLst/>
              </a:prstGeom>
              <a:ln/>
            </p:spPr>
            <p:style>
              <a:lnRef idx="1">
                <a:schemeClr val="dk1"/>
              </a:lnRef>
              <a:fillRef idx="2">
                <a:schemeClr val="dk1"/>
              </a:fillRef>
              <a:effectRef idx="1">
                <a:schemeClr val="dk1"/>
              </a:effectRef>
              <a:fontRef idx="minor">
                <a:schemeClr val="dk1"/>
              </a:fontRef>
            </p:style>
          </p:cxnSp>
          <p:cxnSp>
            <p:nvCxnSpPr>
              <p:cNvPr id="68" name="Straight Connector 67"/>
              <p:cNvCxnSpPr/>
              <p:nvPr/>
            </p:nvCxnSpPr>
            <p:spPr>
              <a:xfrm flipH="1">
                <a:off x="6618105" y="4634685"/>
                <a:ext cx="416451" cy="298880"/>
              </a:xfrm>
              <a:prstGeom prst="line">
                <a:avLst/>
              </a:prstGeom>
              <a:ln/>
            </p:spPr>
            <p:style>
              <a:lnRef idx="1">
                <a:schemeClr val="dk1"/>
              </a:lnRef>
              <a:fillRef idx="2">
                <a:schemeClr val="dk1"/>
              </a:fillRef>
              <a:effectRef idx="1">
                <a:schemeClr val="dk1"/>
              </a:effectRef>
              <a:fontRef idx="minor">
                <a:schemeClr val="dk1"/>
              </a:fontRef>
            </p:style>
          </p:cxnSp>
          <p:pic>
            <p:nvPicPr>
              <p:cNvPr id="69" name="Picture 68" descr="http://marakana.com/static/images/logos/logo-db-300x300.png"/>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6896372" y="4395013"/>
                <a:ext cx="571228" cy="55501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9" descr="http://marakana.com/static/images/logos/logo-db-300x300.png"/>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7543800" y="4114800"/>
                <a:ext cx="501967" cy="43170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descr="http://marakana.com/static/images/logos/logo-db-300x300.png"/>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7575233" y="4664953"/>
                <a:ext cx="501967" cy="431702"/>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descr="http://marakana.com/static/images/logos/logo-db-300x300.png"/>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6324600" y="4672522"/>
                <a:ext cx="501967" cy="431702"/>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descr="http://marakana.com/static/images/logos/logo-db-300x300.png"/>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6324600" y="4131553"/>
                <a:ext cx="501967" cy="431702"/>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descr="http://marakana.com/static/images/logos/logo-db-300x300.png"/>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6946833" y="5091023"/>
                <a:ext cx="501967" cy="431702"/>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descr="http://marakana.com/static/images/logos/logo-db-300x300.png"/>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6934200" y="3782906"/>
                <a:ext cx="501967" cy="43170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76" name="Title 5"/>
          <p:cNvSpPr txBox="1">
            <a:spLocks/>
          </p:cNvSpPr>
          <p:nvPr/>
        </p:nvSpPr>
        <p:spPr>
          <a:xfrm>
            <a:off x="47285" y="2101176"/>
            <a:ext cx="1783373" cy="1822450"/>
          </a:xfrm>
          <a:prstGeom prst="rect">
            <a:avLst/>
          </a:prstGeom>
          <a:solidFill>
            <a:srgbClr val="7030A0"/>
          </a:solidFill>
        </p:spPr>
        <p:txBody>
          <a:bodyPr vert="horz" wrap="square" lIns="146304" tIns="91440" rIns="146304" bIns="91440" rtlCol="0" anchor="t">
            <a:noAutofit/>
          </a:bodyPr>
          <a:lst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2400" dirty="0" smtClean="0"/>
              <a:t>Polybase</a:t>
            </a:r>
            <a:endParaRPr lang="en-US" sz="1600" dirty="0" smtClean="0"/>
          </a:p>
          <a:p>
            <a:endParaRPr lang="en-US" sz="1100" dirty="0"/>
          </a:p>
          <a:p>
            <a:endParaRPr lang="en-US" sz="1100" dirty="0" smtClean="0"/>
          </a:p>
          <a:p>
            <a:endParaRPr lang="en-US" sz="1100" i="1" dirty="0" smtClean="0"/>
          </a:p>
          <a:p>
            <a:endParaRPr lang="en-US" sz="1100" i="1" dirty="0"/>
          </a:p>
          <a:p>
            <a:endParaRPr lang="en-US" sz="1100" i="1" dirty="0" smtClean="0"/>
          </a:p>
          <a:p>
            <a:endParaRPr lang="en-US" sz="1100" i="1" dirty="0"/>
          </a:p>
          <a:p>
            <a:endParaRPr lang="en-US" sz="1100" i="1" dirty="0" smtClean="0"/>
          </a:p>
          <a:p>
            <a:r>
              <a:rPr lang="en-US" sz="1400" i="1" dirty="0" smtClean="0"/>
              <a:t>Reading </a:t>
            </a:r>
            <a:r>
              <a:rPr lang="en-US" sz="1400" i="1" dirty="0" err="1" smtClean="0"/>
              <a:t>Hadoop</a:t>
            </a:r>
            <a:r>
              <a:rPr lang="en-US" sz="1400" i="1" dirty="0" smtClean="0"/>
              <a:t> data</a:t>
            </a:r>
            <a:endParaRPr lang="en-US" sz="1400" i="1" dirty="0"/>
          </a:p>
        </p:txBody>
      </p:sp>
      <p:sp>
        <p:nvSpPr>
          <p:cNvPr id="77" name="Rectangle 76"/>
          <p:cNvSpPr/>
          <p:nvPr/>
        </p:nvSpPr>
        <p:spPr>
          <a:xfrm>
            <a:off x="5028196" y="2383957"/>
            <a:ext cx="6610873" cy="5544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39"/>
            <a:endParaRPr lang="en-US" sz="1200" dirty="0">
              <a:solidFill>
                <a:schemeClr val="tx1"/>
              </a:solidFill>
              <a:latin typeface="Courier New" pitchFamily="49" charset="0"/>
              <a:cs typeface="Courier New" pitchFamily="49" charset="0"/>
            </a:endParaRPr>
          </a:p>
        </p:txBody>
      </p:sp>
      <p:sp>
        <p:nvSpPr>
          <p:cNvPr id="78" name="Rectangle 77"/>
          <p:cNvSpPr/>
          <p:nvPr/>
        </p:nvSpPr>
        <p:spPr>
          <a:xfrm>
            <a:off x="5204666" y="2384136"/>
            <a:ext cx="6434403" cy="553998"/>
          </a:xfrm>
          <a:prstGeom prst="rect">
            <a:avLst/>
          </a:prstGeom>
        </p:spPr>
        <p:txBody>
          <a:bodyPr wrap="square">
            <a:spAutoFit/>
          </a:bodyPr>
          <a:lstStyle/>
          <a:p>
            <a:pPr defTabSz="685739"/>
            <a:r>
              <a:rPr lang="en-US" sz="1000" b="1" dirty="0">
                <a:cs typeface="Courier New" pitchFamily="49" charset="0"/>
              </a:rPr>
              <a:t>CREATE EXTERNAL TABLE </a:t>
            </a:r>
            <a:r>
              <a:rPr lang="en-US" sz="1000" dirty="0" err="1">
                <a:cs typeface="Courier New" pitchFamily="49" charset="0"/>
              </a:rPr>
              <a:t>ClickStream</a:t>
            </a:r>
            <a:r>
              <a:rPr lang="en-US" sz="1000" dirty="0">
                <a:cs typeface="Courier New" pitchFamily="49" charset="0"/>
              </a:rPr>
              <a:t>(</a:t>
            </a:r>
            <a:r>
              <a:rPr lang="en-US" sz="1000" dirty="0" err="1">
                <a:cs typeface="Courier New" pitchFamily="49" charset="0"/>
              </a:rPr>
              <a:t>url</a:t>
            </a:r>
            <a:r>
              <a:rPr lang="en-US" sz="1000" dirty="0">
                <a:cs typeface="Courier New" pitchFamily="49" charset="0"/>
              </a:rPr>
              <a:t> </a:t>
            </a:r>
            <a:r>
              <a:rPr lang="en-US" sz="1000" dirty="0" err="1">
                <a:cs typeface="Courier New" pitchFamily="49" charset="0"/>
              </a:rPr>
              <a:t>varchar</a:t>
            </a:r>
            <a:r>
              <a:rPr lang="en-US" sz="1000" dirty="0">
                <a:cs typeface="Courier New" pitchFamily="49" charset="0"/>
              </a:rPr>
              <a:t>(50), </a:t>
            </a:r>
            <a:r>
              <a:rPr lang="en-US" sz="1000" dirty="0" err="1">
                <a:cs typeface="Courier New" pitchFamily="49" charset="0"/>
              </a:rPr>
              <a:t>event_date</a:t>
            </a:r>
            <a:r>
              <a:rPr lang="en-US" sz="1000" dirty="0">
                <a:cs typeface="Courier New" pitchFamily="49" charset="0"/>
              </a:rPr>
              <a:t> date, </a:t>
            </a:r>
            <a:r>
              <a:rPr lang="en-US" sz="1000" dirty="0" err="1">
                <a:cs typeface="Courier New" pitchFamily="49" charset="0"/>
              </a:rPr>
              <a:t>user_IP</a:t>
            </a:r>
            <a:r>
              <a:rPr lang="en-US" sz="1000" dirty="0">
                <a:cs typeface="Courier New" pitchFamily="49" charset="0"/>
              </a:rPr>
              <a:t> </a:t>
            </a:r>
            <a:r>
              <a:rPr lang="en-US" sz="1000" dirty="0" err="1">
                <a:cs typeface="Courier New" pitchFamily="49" charset="0"/>
              </a:rPr>
              <a:t>varchar</a:t>
            </a:r>
            <a:r>
              <a:rPr lang="en-US" sz="1000" dirty="0">
                <a:cs typeface="Courier New" pitchFamily="49" charset="0"/>
              </a:rPr>
              <a:t>(50</a:t>
            </a:r>
            <a:r>
              <a:rPr lang="en-US" sz="1000" dirty="0" smtClean="0">
                <a:cs typeface="Courier New" pitchFamily="49" charset="0"/>
              </a:rPr>
              <a:t>)) </a:t>
            </a:r>
          </a:p>
          <a:p>
            <a:pPr defTabSz="685739"/>
            <a:r>
              <a:rPr lang="en-US" sz="1000" b="1" dirty="0" smtClean="0">
                <a:cs typeface="Courier New" pitchFamily="49" charset="0"/>
              </a:rPr>
              <a:t>WITH </a:t>
            </a:r>
            <a:r>
              <a:rPr lang="en-US" sz="1000" dirty="0">
                <a:cs typeface="Courier New" pitchFamily="49" charset="0"/>
              </a:rPr>
              <a:t>(</a:t>
            </a:r>
            <a:r>
              <a:rPr lang="en-US" sz="1000" b="1" dirty="0">
                <a:cs typeface="Courier New" pitchFamily="49" charset="0"/>
              </a:rPr>
              <a:t>LOCATION</a:t>
            </a:r>
            <a:r>
              <a:rPr lang="en-US" sz="1000" dirty="0">
                <a:cs typeface="Courier New" pitchFamily="49" charset="0"/>
              </a:rPr>
              <a:t> =‘</a:t>
            </a:r>
            <a:r>
              <a:rPr lang="en-US" sz="1000" dirty="0" err="1">
                <a:cs typeface="Courier New" pitchFamily="49" charset="0"/>
              </a:rPr>
              <a:t>hdfs</a:t>
            </a:r>
            <a:r>
              <a:rPr lang="en-US" sz="1000" dirty="0">
                <a:cs typeface="Courier New" pitchFamily="49" charset="0"/>
              </a:rPr>
              <a:t>://MyHadoop:5000/tpch1GB/</a:t>
            </a:r>
            <a:r>
              <a:rPr lang="en-US" sz="1000" b="1" dirty="0" err="1">
                <a:cs typeface="Courier New" pitchFamily="49" charset="0"/>
              </a:rPr>
              <a:t>employee.tbl</a:t>
            </a:r>
            <a:r>
              <a:rPr lang="en-US" sz="1000" dirty="0">
                <a:cs typeface="Courier New" pitchFamily="49" charset="0"/>
              </a:rPr>
              <a:t>’, </a:t>
            </a:r>
            <a:r>
              <a:rPr lang="en-US" sz="1000" b="1" dirty="0">
                <a:cs typeface="Courier New" pitchFamily="49" charset="0"/>
              </a:rPr>
              <a:t>FORMAT_OPTIONS</a:t>
            </a:r>
            <a:r>
              <a:rPr lang="en-US" sz="1000" dirty="0">
                <a:cs typeface="Courier New" pitchFamily="49" charset="0"/>
              </a:rPr>
              <a:t> (</a:t>
            </a:r>
            <a:r>
              <a:rPr lang="en-US" sz="1000" b="1" dirty="0">
                <a:cs typeface="Courier New" pitchFamily="49" charset="0"/>
              </a:rPr>
              <a:t>FIELD_TERMINATOR</a:t>
            </a:r>
            <a:r>
              <a:rPr lang="en-US" sz="1000" dirty="0">
                <a:cs typeface="Courier New" pitchFamily="49" charset="0"/>
              </a:rPr>
              <a:t> = '|'));</a:t>
            </a:r>
          </a:p>
        </p:txBody>
      </p:sp>
      <p:sp>
        <p:nvSpPr>
          <p:cNvPr id="79" name="Rectangle 78"/>
          <p:cNvSpPr/>
          <p:nvPr/>
        </p:nvSpPr>
        <p:spPr>
          <a:xfrm>
            <a:off x="259415" y="6214648"/>
            <a:ext cx="4610526" cy="39012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39"/>
            <a:endParaRPr lang="en-US" sz="1200" dirty="0">
              <a:solidFill>
                <a:schemeClr val="tx1"/>
              </a:solidFill>
              <a:latin typeface="Courier New" pitchFamily="49" charset="0"/>
              <a:cs typeface="Courier New" pitchFamily="49" charset="0"/>
            </a:endParaRPr>
          </a:p>
        </p:txBody>
      </p:sp>
      <p:sp>
        <p:nvSpPr>
          <p:cNvPr id="80" name="Rectangle 79"/>
          <p:cNvSpPr/>
          <p:nvPr/>
        </p:nvSpPr>
        <p:spPr>
          <a:xfrm>
            <a:off x="259416" y="5577337"/>
            <a:ext cx="4610525" cy="39012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39"/>
            <a:endParaRPr lang="en-US" sz="1200" dirty="0">
              <a:solidFill>
                <a:schemeClr val="tx1"/>
              </a:solidFill>
              <a:latin typeface="Courier New" pitchFamily="49" charset="0"/>
              <a:cs typeface="Courier New" pitchFamily="49" charset="0"/>
            </a:endParaRPr>
          </a:p>
        </p:txBody>
      </p:sp>
      <p:sp>
        <p:nvSpPr>
          <p:cNvPr id="81" name="Rectangle 80"/>
          <p:cNvSpPr/>
          <p:nvPr/>
        </p:nvSpPr>
        <p:spPr>
          <a:xfrm>
            <a:off x="271699" y="5012436"/>
            <a:ext cx="4598242" cy="230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39"/>
            <a:endParaRPr lang="en-US" sz="1200" dirty="0">
              <a:solidFill>
                <a:schemeClr val="tx1"/>
              </a:solidFill>
              <a:latin typeface="Courier New" pitchFamily="49" charset="0"/>
              <a:cs typeface="Courier New" pitchFamily="49" charset="0"/>
            </a:endParaRPr>
          </a:p>
        </p:txBody>
      </p:sp>
      <p:sp>
        <p:nvSpPr>
          <p:cNvPr id="82" name="Rectangle 81"/>
          <p:cNvSpPr/>
          <p:nvPr/>
        </p:nvSpPr>
        <p:spPr>
          <a:xfrm>
            <a:off x="259416" y="5575104"/>
            <a:ext cx="4610525" cy="415498"/>
          </a:xfrm>
          <a:prstGeom prst="rect">
            <a:avLst/>
          </a:prstGeom>
        </p:spPr>
        <p:txBody>
          <a:bodyPr wrap="square">
            <a:spAutoFit/>
          </a:bodyPr>
          <a:lstStyle/>
          <a:p>
            <a:pPr defTabSz="685739"/>
            <a:r>
              <a:rPr lang="en-US" sz="1050" b="1" dirty="0"/>
              <a:t>SELECT</a:t>
            </a:r>
            <a:r>
              <a:rPr lang="en-US" sz="1050" dirty="0"/>
              <a:t> </a:t>
            </a:r>
            <a:r>
              <a:rPr lang="en-US" sz="1050" dirty="0" err="1"/>
              <a:t>url.description</a:t>
            </a:r>
            <a:r>
              <a:rPr lang="en-US" sz="1050" dirty="0"/>
              <a:t> </a:t>
            </a:r>
            <a:r>
              <a:rPr lang="en-US" sz="1050" b="1" dirty="0"/>
              <a:t>FROM </a:t>
            </a:r>
            <a:r>
              <a:rPr lang="en-US" sz="1050" dirty="0" err="1"/>
              <a:t>ClickStream</a:t>
            </a:r>
            <a:r>
              <a:rPr lang="en-US" sz="1050" dirty="0"/>
              <a:t> </a:t>
            </a:r>
            <a:r>
              <a:rPr lang="en-US" sz="1050" dirty="0" err="1"/>
              <a:t>cs</a:t>
            </a:r>
            <a:r>
              <a:rPr lang="en-US" sz="1050" dirty="0"/>
              <a:t>, </a:t>
            </a:r>
            <a:r>
              <a:rPr lang="en-US" sz="1050" dirty="0" err="1"/>
              <a:t>Url_Description</a:t>
            </a:r>
            <a:r>
              <a:rPr lang="en-US" sz="1050" dirty="0"/>
              <a:t> </a:t>
            </a:r>
            <a:r>
              <a:rPr lang="en-US" sz="1050" dirty="0" err="1"/>
              <a:t>url</a:t>
            </a:r>
            <a:r>
              <a:rPr lang="en-US" sz="1050" dirty="0"/>
              <a:t> </a:t>
            </a:r>
            <a:r>
              <a:rPr lang="en-US" sz="1050" b="1" dirty="0"/>
              <a:t>WHERE</a:t>
            </a:r>
            <a:r>
              <a:rPr lang="en-US" sz="1050" dirty="0"/>
              <a:t> cs.url = url.name and cs.url=’www.cars.com’;</a:t>
            </a:r>
          </a:p>
        </p:txBody>
      </p:sp>
      <p:sp>
        <p:nvSpPr>
          <p:cNvPr id="83" name="Oval 82"/>
          <p:cNvSpPr/>
          <p:nvPr/>
        </p:nvSpPr>
        <p:spPr>
          <a:xfrm>
            <a:off x="139375" y="4875476"/>
            <a:ext cx="233771" cy="217169"/>
          </a:xfrm>
          <a:prstGeom prst="ellipse">
            <a:avLst/>
          </a:prstGeom>
          <a:solidFill>
            <a:schemeClr val="accent3"/>
          </a:solidFill>
          <a:ln/>
        </p:spPr>
        <p:style>
          <a:lnRef idx="1">
            <a:schemeClr val="dk1"/>
          </a:lnRef>
          <a:fillRef idx="2">
            <a:schemeClr val="dk1"/>
          </a:fillRef>
          <a:effectRef idx="1">
            <a:schemeClr val="dk1"/>
          </a:effectRef>
          <a:fontRef idx="minor">
            <a:schemeClr val="dk1"/>
          </a:fontRef>
        </p:style>
        <p:txBody>
          <a:bodyPr anchor="ctr"/>
          <a:lstStyle/>
          <a:p>
            <a:pPr algn="ctr"/>
            <a:r>
              <a:rPr lang="en-US" sz="1324" dirty="0">
                <a:solidFill>
                  <a:schemeClr val="tx1"/>
                </a:solidFill>
              </a:rPr>
              <a:t>1</a:t>
            </a:r>
          </a:p>
        </p:txBody>
      </p:sp>
      <p:sp>
        <p:nvSpPr>
          <p:cNvPr id="84" name="Oval 83"/>
          <p:cNvSpPr/>
          <p:nvPr/>
        </p:nvSpPr>
        <p:spPr>
          <a:xfrm>
            <a:off x="139375" y="5426053"/>
            <a:ext cx="233771" cy="217168"/>
          </a:xfrm>
          <a:prstGeom prst="ellipse">
            <a:avLst/>
          </a:prstGeom>
          <a:solidFill>
            <a:schemeClr val="accent3"/>
          </a:solidFill>
          <a:ln/>
        </p:spPr>
        <p:style>
          <a:lnRef idx="1">
            <a:schemeClr val="dk1"/>
          </a:lnRef>
          <a:fillRef idx="2">
            <a:schemeClr val="dk1"/>
          </a:fillRef>
          <a:effectRef idx="1">
            <a:schemeClr val="dk1"/>
          </a:effectRef>
          <a:fontRef idx="minor">
            <a:schemeClr val="dk1"/>
          </a:fontRef>
        </p:style>
        <p:txBody>
          <a:bodyPr anchor="ctr"/>
          <a:lstStyle/>
          <a:p>
            <a:pPr algn="ctr"/>
            <a:r>
              <a:rPr lang="en-US" sz="1324" dirty="0">
                <a:solidFill>
                  <a:schemeClr val="tx1"/>
                </a:solidFill>
              </a:rPr>
              <a:t>2</a:t>
            </a:r>
          </a:p>
        </p:txBody>
      </p:sp>
      <p:sp>
        <p:nvSpPr>
          <p:cNvPr id="85" name="Rectangle 84"/>
          <p:cNvSpPr/>
          <p:nvPr/>
        </p:nvSpPr>
        <p:spPr>
          <a:xfrm>
            <a:off x="294129" y="6222281"/>
            <a:ext cx="4575812" cy="415498"/>
          </a:xfrm>
          <a:prstGeom prst="rect">
            <a:avLst/>
          </a:prstGeom>
        </p:spPr>
        <p:txBody>
          <a:bodyPr wrap="square">
            <a:spAutoFit/>
          </a:bodyPr>
          <a:lstStyle/>
          <a:p>
            <a:pPr defTabSz="685739"/>
            <a:r>
              <a:rPr lang="en-US" sz="1050" b="1" dirty="0"/>
              <a:t>SELECT</a:t>
            </a:r>
            <a:r>
              <a:rPr lang="en-US" sz="1050" dirty="0"/>
              <a:t> </a:t>
            </a:r>
            <a:r>
              <a:rPr lang="en-US" sz="1050" dirty="0" err="1"/>
              <a:t>user_name</a:t>
            </a:r>
            <a:r>
              <a:rPr lang="en-US" sz="1050" dirty="0"/>
              <a:t> </a:t>
            </a:r>
            <a:r>
              <a:rPr lang="en-US" sz="1050" b="1" dirty="0"/>
              <a:t>FROM</a:t>
            </a:r>
            <a:r>
              <a:rPr lang="en-US" sz="1050" dirty="0"/>
              <a:t> </a:t>
            </a:r>
            <a:r>
              <a:rPr lang="en-US" sz="1050" dirty="0" err="1"/>
              <a:t>ClickStream</a:t>
            </a:r>
            <a:r>
              <a:rPr lang="en-US" sz="1050" dirty="0"/>
              <a:t> </a:t>
            </a:r>
            <a:r>
              <a:rPr lang="en-US" sz="1050" dirty="0" err="1"/>
              <a:t>cs</a:t>
            </a:r>
            <a:r>
              <a:rPr lang="en-US" sz="1050" dirty="0"/>
              <a:t>, Users u </a:t>
            </a:r>
            <a:r>
              <a:rPr lang="en-US" sz="1050" b="1" dirty="0"/>
              <a:t>WHERE</a:t>
            </a:r>
            <a:r>
              <a:rPr lang="en-US" sz="1050" dirty="0"/>
              <a:t> </a:t>
            </a:r>
            <a:r>
              <a:rPr lang="en-US" sz="1050" dirty="0" err="1"/>
              <a:t>cs.user_IP</a:t>
            </a:r>
            <a:r>
              <a:rPr lang="en-US" sz="1050" dirty="0"/>
              <a:t> = </a:t>
            </a:r>
            <a:r>
              <a:rPr lang="en-US" sz="1050" dirty="0" err="1"/>
              <a:t>u.user_IP</a:t>
            </a:r>
            <a:r>
              <a:rPr lang="en-US" sz="1050" dirty="0"/>
              <a:t> and cs.url=’www.microsoft.com’;</a:t>
            </a:r>
          </a:p>
        </p:txBody>
      </p:sp>
      <p:sp>
        <p:nvSpPr>
          <p:cNvPr id="86" name="Oval 85"/>
          <p:cNvSpPr/>
          <p:nvPr/>
        </p:nvSpPr>
        <p:spPr>
          <a:xfrm>
            <a:off x="139375" y="6038427"/>
            <a:ext cx="233771" cy="217168"/>
          </a:xfrm>
          <a:prstGeom prst="ellipse">
            <a:avLst/>
          </a:prstGeom>
          <a:solidFill>
            <a:schemeClr val="accent3"/>
          </a:solidFill>
          <a:ln/>
        </p:spPr>
        <p:style>
          <a:lnRef idx="1">
            <a:schemeClr val="dk1"/>
          </a:lnRef>
          <a:fillRef idx="2">
            <a:schemeClr val="dk1"/>
          </a:fillRef>
          <a:effectRef idx="1">
            <a:schemeClr val="dk1"/>
          </a:effectRef>
          <a:fontRef idx="minor">
            <a:schemeClr val="dk1"/>
          </a:fontRef>
        </p:style>
        <p:txBody>
          <a:bodyPr anchor="ctr"/>
          <a:lstStyle/>
          <a:p>
            <a:pPr algn="ctr"/>
            <a:r>
              <a:rPr lang="en-US" sz="1324" dirty="0">
                <a:solidFill>
                  <a:schemeClr val="tx1"/>
                </a:solidFill>
              </a:rPr>
              <a:t>3</a:t>
            </a:r>
          </a:p>
        </p:txBody>
      </p:sp>
      <p:sp>
        <p:nvSpPr>
          <p:cNvPr id="87" name="Rectangle 86"/>
          <p:cNvSpPr/>
          <p:nvPr/>
        </p:nvSpPr>
        <p:spPr>
          <a:xfrm>
            <a:off x="273059" y="5012419"/>
            <a:ext cx="4596882" cy="253916"/>
          </a:xfrm>
          <a:prstGeom prst="rect">
            <a:avLst/>
          </a:prstGeom>
        </p:spPr>
        <p:txBody>
          <a:bodyPr wrap="square">
            <a:spAutoFit/>
          </a:bodyPr>
          <a:lstStyle/>
          <a:p>
            <a:pPr defTabSz="685739"/>
            <a:r>
              <a:rPr lang="en-US" sz="1050" b="1" dirty="0"/>
              <a:t>SELECT</a:t>
            </a:r>
            <a:r>
              <a:rPr lang="en-US" sz="1050" dirty="0"/>
              <a:t> top 10 (</a:t>
            </a:r>
            <a:r>
              <a:rPr lang="en-US" sz="1050" dirty="0" err="1"/>
              <a:t>url</a:t>
            </a:r>
            <a:r>
              <a:rPr lang="en-US" sz="1050" dirty="0"/>
              <a:t>) </a:t>
            </a:r>
            <a:r>
              <a:rPr lang="en-US" sz="1050" b="1" dirty="0"/>
              <a:t>FROM</a:t>
            </a:r>
            <a:r>
              <a:rPr lang="en-US" sz="1050" dirty="0"/>
              <a:t> </a:t>
            </a:r>
            <a:r>
              <a:rPr lang="en-US" sz="1050" dirty="0" err="1"/>
              <a:t>ClickStream</a:t>
            </a:r>
            <a:r>
              <a:rPr lang="en-US" sz="1050" dirty="0"/>
              <a:t> where </a:t>
            </a:r>
            <a:r>
              <a:rPr lang="en-US" sz="1050" dirty="0" err="1"/>
              <a:t>user_IP</a:t>
            </a:r>
            <a:r>
              <a:rPr lang="en-US" sz="1050" dirty="0"/>
              <a:t> = ‘192.168.0.1’</a:t>
            </a:r>
          </a:p>
        </p:txBody>
      </p:sp>
      <p:sp>
        <p:nvSpPr>
          <p:cNvPr id="88" name="Content Placeholder 2"/>
          <p:cNvSpPr txBox="1">
            <a:spLocks/>
          </p:cNvSpPr>
          <p:nvPr/>
        </p:nvSpPr>
        <p:spPr>
          <a:xfrm>
            <a:off x="587634" y="4659693"/>
            <a:ext cx="4282308" cy="285710"/>
          </a:xfrm>
          <a:prstGeom prst="rect">
            <a:avLst/>
          </a:prstGeom>
        </p:spPr>
        <p:txBody>
          <a:bodyPr vert="horz" lIns="68570" tIns="34285" rIns="68570" bIns="34285"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t>Query Examples</a:t>
            </a:r>
            <a:endParaRPr lang="en-US" sz="1500" b="1" dirty="0"/>
          </a:p>
        </p:txBody>
      </p:sp>
    </p:spTree>
    <p:extLst>
      <p:ext uri="{BB962C8B-B14F-4D97-AF65-F5344CB8AC3E}">
        <p14:creationId xmlns:p14="http://schemas.microsoft.com/office/powerpoint/2010/main" val="30960126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7"/>
                                        </p:tgtEl>
                                        <p:attrNameLst>
                                          <p:attrName>style.visibility</p:attrName>
                                        </p:attrNameLst>
                                      </p:cBhvr>
                                      <p:to>
                                        <p:strVal val="visible"/>
                                      </p:to>
                                    </p:set>
                                    <p:animEffect transition="in" filter="fade">
                                      <p:cBhvr>
                                        <p:cTn id="30" dur="500"/>
                                        <p:tgtEl>
                                          <p:spTgt spid="7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fade">
                                      <p:cBhvr>
                                        <p:cTn id="33" dur="500"/>
                                        <p:tgtEl>
                                          <p:spTgt spid="7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3"/>
                                        </p:tgtEl>
                                        <p:attrNameLst>
                                          <p:attrName>style.visibility</p:attrName>
                                        </p:attrNameLst>
                                      </p:cBhvr>
                                      <p:to>
                                        <p:strVal val="visible"/>
                                      </p:to>
                                    </p:set>
                                    <p:animEffect transition="in" filter="fade">
                                      <p:cBhvr>
                                        <p:cTn id="38" dur="500"/>
                                        <p:tgtEl>
                                          <p:spTgt spid="8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500"/>
                                        <p:tgtEl>
                                          <p:spTgt spid="8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fade">
                                      <p:cBhvr>
                                        <p:cTn id="44" dur="500"/>
                                        <p:tgtEl>
                                          <p:spTgt spid="8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fade">
                                      <p:cBhvr>
                                        <p:cTn id="47" dur="500"/>
                                        <p:tgtEl>
                                          <p:spTgt spid="8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fade">
                                      <p:cBhvr>
                                        <p:cTn id="50" dur="500"/>
                                        <p:tgtEl>
                                          <p:spTgt spid="8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fade">
                                      <p:cBhvr>
                                        <p:cTn id="53" dur="500"/>
                                        <p:tgtEl>
                                          <p:spTgt spid="7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fade">
                                      <p:cBhvr>
                                        <p:cTn id="56" dur="500"/>
                                        <p:tgtEl>
                                          <p:spTgt spid="8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6"/>
                                        </p:tgtEl>
                                        <p:attrNameLst>
                                          <p:attrName>style.visibility</p:attrName>
                                        </p:attrNameLst>
                                      </p:cBhvr>
                                      <p:to>
                                        <p:strVal val="visible"/>
                                      </p:to>
                                    </p:set>
                                    <p:animEffect transition="in" filter="fade">
                                      <p:cBhvr>
                                        <p:cTn id="59" dur="500"/>
                                        <p:tgtEl>
                                          <p:spTgt spid="8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fade">
                                      <p:cBhvr>
                                        <p:cTn id="62" dur="500"/>
                                        <p:tgtEl>
                                          <p:spTgt spid="8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8"/>
                                        </p:tgtEl>
                                        <p:attrNameLst>
                                          <p:attrName>style.visibility</p:attrName>
                                        </p:attrNameLst>
                                      </p:cBhvr>
                                      <p:to>
                                        <p:strVal val="visible"/>
                                      </p:to>
                                    </p:set>
                                    <p:animEffect transition="in" filter="fade">
                                      <p:cBhvr>
                                        <p:cTn id="65"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7" grpId="0" animBg="1"/>
      <p:bldP spid="78" grpId="0"/>
      <p:bldP spid="79" grpId="0" animBg="1"/>
      <p:bldP spid="80" grpId="0" animBg="1"/>
      <p:bldP spid="81" grpId="0" animBg="1"/>
      <p:bldP spid="82" grpId="0"/>
      <p:bldP spid="83" grpId="0" animBg="1"/>
      <p:bldP spid="84" grpId="0" animBg="1"/>
      <p:bldP spid="85" grpId="0"/>
      <p:bldP spid="86" grpId="0" animBg="1"/>
      <p:bldP spid="87" grpId="0"/>
      <p:bldP spid="8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3" name="Group 2"/>
          <p:cNvGrpSpPr/>
          <p:nvPr/>
        </p:nvGrpSpPr>
        <p:grpSpPr>
          <a:xfrm>
            <a:off x="4065829" y="4167445"/>
            <a:ext cx="1680797" cy="1911529"/>
            <a:chOff x="960437" y="1668461"/>
            <a:chExt cx="2834640" cy="3211534"/>
          </a:xfrm>
        </p:grpSpPr>
        <p:sp>
          <p:nvSpPr>
            <p:cNvPr id="4" name="Rectangle 3"/>
            <p:cNvSpPr/>
            <p:nvPr/>
          </p:nvSpPr>
          <p:spPr bwMode="auto">
            <a:xfrm>
              <a:off x="960437" y="1668461"/>
              <a:ext cx="2834640" cy="3200400"/>
            </a:xfrm>
            <a:prstGeom prst="rect">
              <a:avLst/>
            </a:prstGeom>
            <a:solidFill>
              <a:schemeClr val="accent1"/>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67" tIns="34284" rIns="68567" bIns="34284" numCol="1" rtlCol="0" anchor="ctr" anchorCtr="0" compatLnSpc="1">
              <a:prstTxWarp prst="textNoShape">
                <a:avLst/>
              </a:prstTxWarp>
            </a:bodyPr>
            <a:lstStyle/>
            <a:p>
              <a:pPr algn="ctr" defTabSz="913857"/>
              <a:endParaRPr lang="en-US" sz="1029" dirty="0">
                <a:ln>
                  <a:solidFill>
                    <a:schemeClr val="bg1">
                      <a:alpha val="0"/>
                    </a:schemeClr>
                  </a:solidFill>
                </a:ln>
                <a:solidFill>
                  <a:schemeClr val="bg1"/>
                </a:solidFill>
              </a:endParaRPr>
            </a:p>
          </p:txBody>
        </p:sp>
        <p:sp>
          <p:nvSpPr>
            <p:cNvPr id="5" name="Rectangle 4"/>
            <p:cNvSpPr/>
            <p:nvPr/>
          </p:nvSpPr>
          <p:spPr bwMode="auto">
            <a:xfrm>
              <a:off x="960437" y="4381251"/>
              <a:ext cx="2834640" cy="498744"/>
            </a:xfrm>
            <a:prstGeom prst="rect">
              <a:avLst/>
            </a:prstGeom>
            <a:solidFill>
              <a:schemeClr val="accent3"/>
            </a:solidFill>
            <a:ln w="25400" cap="flat" cmpd="sng" algn="ctr">
              <a:noFill/>
              <a:prstDash val="solid"/>
              <a:headEnd type="none" w="med" len="med"/>
              <a:tailEnd type="none" w="med" len="med"/>
            </a:ln>
            <a:effectLst/>
          </p:spPr>
          <p:txBody>
            <a:bodyPr rot="0" spcFirstLastPara="0" vertOverflow="overflow" horzOverflow="overflow" vert="horz" wrap="square" lIns="68570" tIns="68570" rIns="68570" bIns="68570" numCol="1" spcCol="0" rtlCol="0" fromWordArt="0" anchor="ctr" anchorCtr="0" forceAA="0" compatLnSpc="1">
              <a:prstTxWarp prst="textNoShape">
                <a:avLst/>
              </a:prstTxWarp>
              <a:spAutoFit/>
            </a:bodyPr>
            <a:lstStyle/>
            <a:p>
              <a:pPr algn="ctr" defTabSz="1218214" fontAlgn="base">
                <a:spcBef>
                  <a:spcPct val="0"/>
                </a:spcBef>
                <a:spcAft>
                  <a:spcPct val="0"/>
                </a:spcAft>
                <a:defRPr/>
              </a:pPr>
              <a:endParaRPr lang="en-US" sz="1029" kern="0" dirty="0">
                <a:ln>
                  <a:solidFill>
                    <a:schemeClr val="bg1">
                      <a:alpha val="0"/>
                    </a:schemeClr>
                  </a:solidFill>
                </a:ln>
              </a:endParaRPr>
            </a:p>
          </p:txBody>
        </p:sp>
        <p:sp>
          <p:nvSpPr>
            <p:cNvPr id="6" name="Rounded Rectangle 5"/>
            <p:cNvSpPr/>
            <p:nvPr/>
          </p:nvSpPr>
          <p:spPr>
            <a:xfrm>
              <a:off x="1435455" y="1903008"/>
              <a:ext cx="902519" cy="601608"/>
            </a:xfrm>
            <a:prstGeom prst="roundRect">
              <a:avLst/>
            </a:prstGeom>
            <a:solidFill>
              <a:schemeClr val="tx2"/>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029"/>
            </a:p>
          </p:txBody>
        </p:sp>
        <p:sp>
          <p:nvSpPr>
            <p:cNvPr id="7" name="Rounded Rectangle 6"/>
            <p:cNvSpPr/>
            <p:nvPr/>
          </p:nvSpPr>
          <p:spPr>
            <a:xfrm>
              <a:off x="2420118" y="1906697"/>
              <a:ext cx="902519" cy="601609"/>
            </a:xfrm>
            <a:prstGeom prst="roundRect">
              <a:avLst/>
            </a:prstGeom>
            <a:solidFill>
              <a:schemeClr val="tx2"/>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029"/>
            </a:p>
          </p:txBody>
        </p:sp>
        <p:sp>
          <p:nvSpPr>
            <p:cNvPr id="8" name="TextBox 7"/>
            <p:cNvSpPr txBox="1"/>
            <p:nvPr/>
          </p:nvSpPr>
          <p:spPr>
            <a:xfrm>
              <a:off x="1391459" y="1900568"/>
              <a:ext cx="992772" cy="953387"/>
            </a:xfrm>
            <a:prstGeom prst="rect">
              <a:avLst/>
            </a:prstGeom>
            <a:noFill/>
          </p:spPr>
          <p:txBody>
            <a:bodyPr wrap="square" rtlCol="0">
              <a:spAutoFit/>
            </a:bodyPr>
            <a:lstStyle/>
            <a:p>
              <a:pPr algn="ctr"/>
              <a:r>
                <a:rPr lang="en-US" sz="1029" dirty="0">
                  <a:solidFill>
                    <a:schemeClr val="bg1"/>
                  </a:solidFill>
                </a:rPr>
                <a:t>Sensor </a:t>
              </a:r>
              <a:br>
                <a:rPr lang="en-US" sz="1029" dirty="0">
                  <a:solidFill>
                    <a:schemeClr val="bg1"/>
                  </a:solidFill>
                </a:rPr>
              </a:br>
              <a:r>
                <a:rPr lang="en-US" sz="1029" dirty="0">
                  <a:solidFill>
                    <a:schemeClr val="bg1"/>
                  </a:solidFill>
                </a:rPr>
                <a:t>&amp; RFID</a:t>
              </a:r>
            </a:p>
          </p:txBody>
        </p:sp>
        <p:sp>
          <p:nvSpPr>
            <p:cNvPr id="9" name="Rounded Rectangle 8"/>
            <p:cNvSpPr/>
            <p:nvPr/>
          </p:nvSpPr>
          <p:spPr>
            <a:xfrm>
              <a:off x="1441217" y="2545966"/>
              <a:ext cx="902519" cy="601609"/>
            </a:xfrm>
            <a:prstGeom prst="roundRect">
              <a:avLst/>
            </a:prstGeom>
            <a:solidFill>
              <a:schemeClr val="tx2"/>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029"/>
            </a:p>
          </p:txBody>
        </p:sp>
        <p:sp>
          <p:nvSpPr>
            <p:cNvPr id="10" name="Rounded Rectangle 9"/>
            <p:cNvSpPr/>
            <p:nvPr/>
          </p:nvSpPr>
          <p:spPr>
            <a:xfrm>
              <a:off x="2420118" y="2545966"/>
              <a:ext cx="902519" cy="601608"/>
            </a:xfrm>
            <a:prstGeom prst="roundRect">
              <a:avLst/>
            </a:prstGeom>
            <a:solidFill>
              <a:schemeClr val="tx2"/>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029"/>
            </a:p>
          </p:txBody>
        </p:sp>
        <p:sp>
          <p:nvSpPr>
            <p:cNvPr id="11" name="TextBox 10"/>
            <p:cNvSpPr txBox="1"/>
            <p:nvPr/>
          </p:nvSpPr>
          <p:spPr>
            <a:xfrm>
              <a:off x="1391671" y="2530315"/>
              <a:ext cx="992772" cy="687300"/>
            </a:xfrm>
            <a:prstGeom prst="rect">
              <a:avLst/>
            </a:prstGeom>
            <a:noFill/>
          </p:spPr>
          <p:txBody>
            <a:bodyPr wrap="square" rtlCol="0">
              <a:spAutoFit/>
            </a:bodyPr>
            <a:lstStyle/>
            <a:p>
              <a:pPr algn="ctr"/>
              <a:r>
                <a:rPr lang="en-US" sz="1029" dirty="0">
                  <a:solidFill>
                    <a:schemeClr val="bg1"/>
                  </a:solidFill>
                </a:rPr>
                <a:t>Web</a:t>
              </a:r>
              <a:br>
                <a:rPr lang="en-US" sz="1029" dirty="0">
                  <a:solidFill>
                    <a:schemeClr val="bg1"/>
                  </a:solidFill>
                </a:rPr>
              </a:br>
              <a:r>
                <a:rPr lang="en-US" sz="1029" dirty="0">
                  <a:solidFill>
                    <a:schemeClr val="bg1"/>
                  </a:solidFill>
                </a:rPr>
                <a:t>Apps</a:t>
              </a:r>
            </a:p>
          </p:txBody>
        </p:sp>
        <p:sp>
          <p:nvSpPr>
            <p:cNvPr id="12" name="TextBox 11"/>
            <p:cNvSpPr txBox="1"/>
            <p:nvPr/>
          </p:nvSpPr>
          <p:spPr>
            <a:xfrm>
              <a:off x="1217221" y="4434372"/>
              <a:ext cx="2334013" cy="421214"/>
            </a:xfrm>
            <a:prstGeom prst="rect">
              <a:avLst/>
            </a:prstGeom>
            <a:noFill/>
          </p:spPr>
          <p:txBody>
            <a:bodyPr wrap="square" rtlCol="0">
              <a:spAutoFit/>
            </a:bodyPr>
            <a:lstStyle/>
            <a:p>
              <a:pPr algn="ctr"/>
              <a:r>
                <a:rPr lang="en-US" sz="1029" dirty="0"/>
                <a:t>Unstructured data</a:t>
              </a:r>
            </a:p>
          </p:txBody>
        </p:sp>
        <p:sp>
          <p:nvSpPr>
            <p:cNvPr id="13" name="TextBox 12"/>
            <p:cNvSpPr txBox="1"/>
            <p:nvPr/>
          </p:nvSpPr>
          <p:spPr>
            <a:xfrm>
              <a:off x="2407408" y="1900568"/>
              <a:ext cx="902519" cy="687300"/>
            </a:xfrm>
            <a:prstGeom prst="rect">
              <a:avLst/>
            </a:prstGeom>
            <a:noFill/>
          </p:spPr>
          <p:txBody>
            <a:bodyPr wrap="square" rtlCol="0">
              <a:spAutoFit/>
            </a:bodyPr>
            <a:lstStyle/>
            <a:p>
              <a:pPr algn="ctr"/>
              <a:r>
                <a:rPr lang="en-US" sz="1029" dirty="0">
                  <a:solidFill>
                    <a:schemeClr val="bg1"/>
                  </a:solidFill>
                </a:rPr>
                <a:t>Social </a:t>
              </a:r>
              <a:br>
                <a:rPr lang="en-US" sz="1029" dirty="0">
                  <a:solidFill>
                    <a:schemeClr val="bg1"/>
                  </a:solidFill>
                </a:rPr>
              </a:br>
              <a:r>
                <a:rPr lang="en-US" sz="1029" dirty="0">
                  <a:solidFill>
                    <a:schemeClr val="bg1"/>
                  </a:solidFill>
                </a:rPr>
                <a:t>Apps</a:t>
              </a:r>
            </a:p>
          </p:txBody>
        </p:sp>
        <p:sp>
          <p:nvSpPr>
            <p:cNvPr id="14" name="TextBox 13"/>
            <p:cNvSpPr txBox="1"/>
            <p:nvPr/>
          </p:nvSpPr>
          <p:spPr>
            <a:xfrm>
              <a:off x="2257371" y="2542276"/>
              <a:ext cx="1173276" cy="687300"/>
            </a:xfrm>
            <a:prstGeom prst="rect">
              <a:avLst/>
            </a:prstGeom>
            <a:noFill/>
          </p:spPr>
          <p:txBody>
            <a:bodyPr wrap="square" rtlCol="0">
              <a:spAutoFit/>
            </a:bodyPr>
            <a:lstStyle/>
            <a:p>
              <a:pPr algn="ctr"/>
              <a:r>
                <a:rPr lang="en-US" sz="1029" dirty="0">
                  <a:solidFill>
                    <a:schemeClr val="bg1"/>
                  </a:solidFill>
                </a:rPr>
                <a:t>Mobile </a:t>
              </a:r>
              <a:br>
                <a:rPr lang="en-US" sz="1029" dirty="0">
                  <a:solidFill>
                    <a:schemeClr val="bg1"/>
                  </a:solidFill>
                </a:rPr>
              </a:br>
              <a:r>
                <a:rPr lang="en-US" sz="1029" dirty="0">
                  <a:solidFill>
                    <a:schemeClr val="bg1"/>
                  </a:solidFill>
                </a:rPr>
                <a:t>Apps</a:t>
              </a:r>
            </a:p>
          </p:txBody>
        </p:sp>
      </p:grpSp>
      <p:grpSp>
        <p:nvGrpSpPr>
          <p:cNvPr id="15" name="Group 14"/>
          <p:cNvGrpSpPr/>
          <p:nvPr/>
        </p:nvGrpSpPr>
        <p:grpSpPr>
          <a:xfrm>
            <a:off x="4399844" y="5190137"/>
            <a:ext cx="1159653" cy="534600"/>
            <a:chOff x="-253786" y="4590436"/>
            <a:chExt cx="2133600" cy="966201"/>
          </a:xfrm>
        </p:grpSpPr>
        <p:pic>
          <p:nvPicPr>
            <p:cNvPr id="16" name="Picture 15" descr="http://marakana.com/static/images/logos/logo-db-300x300.png"/>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556715" y="5075672"/>
              <a:ext cx="612246" cy="48096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marakana.com/static/images/logos/logo-db-300x300.png"/>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9364" y="5072645"/>
              <a:ext cx="612246" cy="48096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http://marakana.com/static/images/logos/logo-db-300x300.png"/>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138816" y="5060384"/>
              <a:ext cx="612246" cy="480964"/>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2"/>
            <p:cNvSpPr txBox="1">
              <a:spLocks noChangeArrowheads="1"/>
            </p:cNvSpPr>
            <p:nvPr/>
          </p:nvSpPr>
          <p:spPr bwMode="auto">
            <a:xfrm>
              <a:off x="-253786" y="4590436"/>
              <a:ext cx="2133600" cy="443231"/>
            </a:xfrm>
            <a:prstGeom prst="rect">
              <a:avLst/>
            </a:prstGeom>
            <a:noFill/>
            <a:ln w="9525">
              <a:noFill/>
              <a:miter lim="800000"/>
              <a:headEnd/>
              <a:tailEnd/>
            </a:ln>
          </p:spPr>
          <p:txBody>
            <a:bodyPr rot="0" vert="horz" wrap="square" lIns="68570" tIns="34285" rIns="68570" bIns="34285" anchor="t" anchorCtr="0">
              <a:noAutofit/>
            </a:bodyPr>
            <a:lstStyle/>
            <a:p>
              <a:pPr algn="ctr" defTabSz="685739">
                <a:lnSpc>
                  <a:spcPct val="115000"/>
                </a:lnSpc>
                <a:spcAft>
                  <a:spcPts val="750"/>
                </a:spcAft>
              </a:pPr>
              <a:r>
                <a:rPr lang="en-US" sz="900" dirty="0">
                  <a:solidFill>
                    <a:prstClr val="white"/>
                  </a:solidFill>
                  <a:ea typeface="Calibri"/>
                  <a:cs typeface="Times New Roman"/>
                </a:rPr>
                <a:t>HDFS data nodes</a:t>
              </a:r>
            </a:p>
          </p:txBody>
        </p:sp>
      </p:grpSp>
      <p:sp>
        <p:nvSpPr>
          <p:cNvPr id="20" name="Rectangle 19"/>
          <p:cNvSpPr/>
          <p:nvPr/>
        </p:nvSpPr>
        <p:spPr>
          <a:xfrm>
            <a:off x="3785952" y="3161069"/>
            <a:ext cx="6610873" cy="569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39"/>
            <a:endParaRPr lang="en-US" sz="1200" dirty="0">
              <a:solidFill>
                <a:schemeClr val="tx1"/>
              </a:solidFill>
              <a:latin typeface="Courier New" pitchFamily="49" charset="0"/>
              <a:cs typeface="Courier New" pitchFamily="49" charset="0"/>
            </a:endParaRPr>
          </a:p>
        </p:txBody>
      </p:sp>
      <p:sp>
        <p:nvSpPr>
          <p:cNvPr id="21" name="Content Placeholder 2"/>
          <p:cNvSpPr txBox="1">
            <a:spLocks/>
          </p:cNvSpPr>
          <p:nvPr/>
        </p:nvSpPr>
        <p:spPr>
          <a:xfrm>
            <a:off x="2743201" y="1109453"/>
            <a:ext cx="9078686" cy="1624965"/>
          </a:xfrm>
          <a:prstGeom prst="rect">
            <a:avLst/>
          </a:prstGeom>
        </p:spPr>
        <p:txBody>
          <a:bodyPr vert="horz" wrap="square" lIns="146304" tIns="91440" rIns="146304" bIns="91440" rtlCol="0">
            <a:no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lvl="1"/>
            <a:r>
              <a:rPr lang="en-US" sz="2000" dirty="0" smtClean="0"/>
              <a:t>Push data to </a:t>
            </a:r>
            <a:r>
              <a:rPr lang="en-US" sz="2000" dirty="0" err="1" smtClean="0"/>
              <a:t>Hadoop</a:t>
            </a:r>
            <a:endParaRPr lang="en-US" sz="2000" dirty="0" smtClean="0"/>
          </a:p>
          <a:p>
            <a:pPr lvl="2"/>
            <a:r>
              <a:rPr lang="en-US" sz="1400" dirty="0" smtClean="0"/>
              <a:t>Fully parallelized via CREATE EXTERNAL TABLE AS SELECT (CETAS) with external tables as destination table and PDW tables as source</a:t>
            </a:r>
          </a:p>
          <a:p>
            <a:pPr lvl="2"/>
            <a:r>
              <a:rPr lang="en-US" sz="1400" dirty="0" smtClean="0"/>
              <a:t>‘Round-trip of data’ possible with first importing data from HDFS, joining it with relational data, and then exporting results back to HDFS</a:t>
            </a:r>
            <a:endParaRPr lang="en-US" sz="1400" dirty="0"/>
          </a:p>
        </p:txBody>
      </p:sp>
      <p:sp>
        <p:nvSpPr>
          <p:cNvPr id="22" name="Rectangle 21"/>
          <p:cNvSpPr/>
          <p:nvPr/>
        </p:nvSpPr>
        <p:spPr>
          <a:xfrm>
            <a:off x="3962422" y="3173879"/>
            <a:ext cx="6499935" cy="553998"/>
          </a:xfrm>
          <a:prstGeom prst="rect">
            <a:avLst/>
          </a:prstGeom>
        </p:spPr>
        <p:txBody>
          <a:bodyPr wrap="square">
            <a:spAutoFit/>
          </a:bodyPr>
          <a:lstStyle/>
          <a:p>
            <a:pPr defTabSz="685739"/>
            <a:r>
              <a:rPr lang="en-US" sz="1000" b="1" dirty="0">
                <a:cs typeface="Courier New" pitchFamily="49" charset="0"/>
              </a:rPr>
              <a:t>CREATE EXTERNAL TABLE </a:t>
            </a:r>
            <a:r>
              <a:rPr lang="en-US" sz="1000" dirty="0" err="1">
                <a:cs typeface="Courier New" pitchFamily="49" charset="0"/>
              </a:rPr>
              <a:t>ClickStream</a:t>
            </a:r>
            <a:r>
              <a:rPr lang="en-US" sz="1000" dirty="0">
                <a:cs typeface="Courier New" pitchFamily="49" charset="0"/>
              </a:rPr>
              <a:t> (</a:t>
            </a:r>
            <a:r>
              <a:rPr lang="en-US" sz="1000" dirty="0" err="1">
                <a:cs typeface="Courier New" pitchFamily="49" charset="0"/>
              </a:rPr>
              <a:t>url</a:t>
            </a:r>
            <a:r>
              <a:rPr lang="en-US" sz="1000" dirty="0">
                <a:cs typeface="Courier New" pitchFamily="49" charset="0"/>
              </a:rPr>
              <a:t>, </a:t>
            </a:r>
            <a:r>
              <a:rPr lang="en-US" sz="1000" dirty="0" err="1">
                <a:cs typeface="Courier New" pitchFamily="49" charset="0"/>
              </a:rPr>
              <a:t>event_date</a:t>
            </a:r>
            <a:r>
              <a:rPr lang="en-US" sz="1000" dirty="0">
                <a:cs typeface="Courier New" pitchFamily="49" charset="0"/>
              </a:rPr>
              <a:t>, </a:t>
            </a:r>
            <a:r>
              <a:rPr lang="en-US" sz="1000" dirty="0" err="1">
                <a:cs typeface="Courier New" pitchFamily="49" charset="0"/>
              </a:rPr>
              <a:t>user_IP</a:t>
            </a:r>
            <a:r>
              <a:rPr lang="en-US" sz="1000" dirty="0">
                <a:cs typeface="Courier New" pitchFamily="49" charset="0"/>
              </a:rPr>
              <a:t>) </a:t>
            </a:r>
            <a:br>
              <a:rPr lang="en-US" sz="1000" dirty="0">
                <a:cs typeface="Courier New" pitchFamily="49" charset="0"/>
              </a:rPr>
            </a:br>
            <a:r>
              <a:rPr lang="en-US" sz="1000" b="1" dirty="0">
                <a:cs typeface="Courier New" pitchFamily="49" charset="0"/>
              </a:rPr>
              <a:t>WITH</a:t>
            </a:r>
            <a:r>
              <a:rPr lang="en-US" sz="1000" dirty="0">
                <a:cs typeface="Courier New" pitchFamily="49" charset="0"/>
              </a:rPr>
              <a:t> (</a:t>
            </a:r>
            <a:r>
              <a:rPr lang="en-US" sz="1000" b="1" dirty="0">
                <a:cs typeface="Courier New" pitchFamily="49" charset="0"/>
              </a:rPr>
              <a:t>LOCATION</a:t>
            </a:r>
            <a:r>
              <a:rPr lang="en-US" sz="1000" dirty="0">
                <a:cs typeface="Courier New" pitchFamily="49" charset="0"/>
              </a:rPr>
              <a:t> =‘</a:t>
            </a:r>
            <a:r>
              <a:rPr lang="en-US" sz="1000" dirty="0" err="1">
                <a:cs typeface="Courier New" pitchFamily="49" charset="0"/>
              </a:rPr>
              <a:t>hdfs</a:t>
            </a:r>
            <a:r>
              <a:rPr lang="en-US" sz="1000" dirty="0">
                <a:cs typeface="Courier New" pitchFamily="49" charset="0"/>
              </a:rPr>
              <a:t>://MyHadoop:5000/users/</a:t>
            </a:r>
            <a:r>
              <a:rPr lang="en-US" sz="1000" dirty="0" err="1">
                <a:cs typeface="Courier New" pitchFamily="49" charset="0"/>
              </a:rPr>
              <a:t>outputDir</a:t>
            </a:r>
            <a:r>
              <a:rPr lang="en-US" sz="1000" dirty="0">
                <a:cs typeface="Courier New" pitchFamily="49" charset="0"/>
              </a:rPr>
              <a:t>’, </a:t>
            </a:r>
            <a:r>
              <a:rPr lang="en-US" sz="1000" b="1" dirty="0">
                <a:cs typeface="Courier New" pitchFamily="49" charset="0"/>
              </a:rPr>
              <a:t>FORMAT_OPTIONS </a:t>
            </a:r>
            <a:r>
              <a:rPr lang="en-US" sz="1000" dirty="0">
                <a:cs typeface="Courier New" pitchFamily="49" charset="0"/>
              </a:rPr>
              <a:t>(</a:t>
            </a:r>
            <a:r>
              <a:rPr lang="en-US" sz="1000" b="1" dirty="0">
                <a:cs typeface="Courier New" pitchFamily="49" charset="0"/>
              </a:rPr>
              <a:t>FIELD_TERMINATOR </a:t>
            </a:r>
            <a:r>
              <a:rPr lang="en-US" sz="1000" dirty="0">
                <a:cs typeface="Courier New" pitchFamily="49" charset="0"/>
              </a:rPr>
              <a:t>= '|')) </a:t>
            </a:r>
            <a:r>
              <a:rPr lang="en-US" sz="1000" b="1" dirty="0">
                <a:cs typeface="Courier New" pitchFamily="49" charset="0"/>
              </a:rPr>
              <a:t>AS SELECT </a:t>
            </a:r>
            <a:r>
              <a:rPr lang="en-US" sz="1000" dirty="0" err="1">
                <a:cs typeface="Courier New" pitchFamily="49" charset="0"/>
              </a:rPr>
              <a:t>url</a:t>
            </a:r>
            <a:r>
              <a:rPr lang="en-US" sz="1000" dirty="0">
                <a:cs typeface="Courier New" pitchFamily="49" charset="0"/>
              </a:rPr>
              <a:t>, </a:t>
            </a:r>
            <a:r>
              <a:rPr lang="en-US" sz="1000" dirty="0" err="1">
                <a:cs typeface="Courier New" pitchFamily="49" charset="0"/>
              </a:rPr>
              <a:t>event_date</a:t>
            </a:r>
            <a:r>
              <a:rPr lang="en-US" sz="1000" dirty="0">
                <a:cs typeface="Courier New" pitchFamily="49" charset="0"/>
              </a:rPr>
              <a:t>, </a:t>
            </a:r>
            <a:r>
              <a:rPr lang="en-US" sz="1000" dirty="0" err="1">
                <a:cs typeface="Courier New" pitchFamily="49" charset="0"/>
              </a:rPr>
              <a:t>user_IP</a:t>
            </a:r>
            <a:r>
              <a:rPr lang="en-US" sz="1000" dirty="0">
                <a:cs typeface="Courier New" pitchFamily="49" charset="0"/>
              </a:rPr>
              <a:t> </a:t>
            </a:r>
            <a:r>
              <a:rPr lang="en-US" sz="1000" b="1" dirty="0">
                <a:cs typeface="Courier New" pitchFamily="49" charset="0"/>
              </a:rPr>
              <a:t>FROM</a:t>
            </a:r>
            <a:r>
              <a:rPr lang="en-US" sz="1000" dirty="0">
                <a:cs typeface="Courier New" pitchFamily="49" charset="0"/>
              </a:rPr>
              <a:t> </a:t>
            </a:r>
            <a:r>
              <a:rPr lang="en-US" sz="1000" dirty="0" err="1">
                <a:cs typeface="Courier New" pitchFamily="49" charset="0"/>
              </a:rPr>
              <a:t>ClickStream_PDW</a:t>
            </a:r>
            <a:endParaRPr lang="en-US" sz="1000" dirty="0">
              <a:cs typeface="Courier New" pitchFamily="49" charset="0"/>
            </a:endParaRPr>
          </a:p>
        </p:txBody>
      </p:sp>
      <p:sp>
        <p:nvSpPr>
          <p:cNvPr id="23" name="Rounded Rectangle 22"/>
          <p:cNvSpPr/>
          <p:nvPr/>
        </p:nvSpPr>
        <p:spPr>
          <a:xfrm>
            <a:off x="6587932" y="5273333"/>
            <a:ext cx="962533" cy="76978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85739"/>
            <a:endParaRPr lang="en-US" sz="900">
              <a:solidFill>
                <a:prstClr val="black"/>
              </a:solidFill>
            </a:endParaRPr>
          </a:p>
        </p:txBody>
      </p:sp>
      <p:cxnSp>
        <p:nvCxnSpPr>
          <p:cNvPr id="24" name="Straight Arrow Connector 23"/>
          <p:cNvCxnSpPr/>
          <p:nvPr/>
        </p:nvCxnSpPr>
        <p:spPr>
          <a:xfrm flipV="1">
            <a:off x="6339169" y="5013515"/>
            <a:ext cx="1437542" cy="9408"/>
          </a:xfrm>
          <a:prstGeom prst="straightConnector1">
            <a:avLst/>
          </a:prstGeom>
          <a:ln>
            <a:solidFill>
              <a:schemeClr val="tx2">
                <a:alpha val="50000"/>
              </a:schemeClr>
            </a:solidFill>
            <a:headEnd type="triangle"/>
            <a:tailEnd type="triangle"/>
          </a:ln>
          <a:effectLst>
            <a:innerShdw blurRad="63500" dist="50800" dir="13500000">
              <a:prstClr val="black">
                <a:alpha val="50000"/>
              </a:prstClr>
            </a:innerShdw>
          </a:effectLst>
        </p:spPr>
        <p:style>
          <a:lnRef idx="3">
            <a:schemeClr val="dk1"/>
          </a:lnRef>
          <a:fillRef idx="0">
            <a:schemeClr val="dk1"/>
          </a:fillRef>
          <a:effectRef idx="2">
            <a:schemeClr val="dk1"/>
          </a:effectRef>
          <a:fontRef idx="minor">
            <a:schemeClr val="tx1"/>
          </a:fontRef>
        </p:style>
      </p:cxnSp>
      <p:sp>
        <p:nvSpPr>
          <p:cNvPr id="25" name="Rounded Rectangle 24"/>
          <p:cNvSpPr/>
          <p:nvPr/>
        </p:nvSpPr>
        <p:spPr>
          <a:xfrm>
            <a:off x="6571030" y="4729341"/>
            <a:ext cx="973819" cy="52035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defTabSz="685739"/>
            <a:endParaRPr lang="en-US" sz="900">
              <a:solidFill>
                <a:prstClr val="black"/>
              </a:solidFill>
            </a:endParaRPr>
          </a:p>
        </p:txBody>
      </p:sp>
      <p:sp>
        <p:nvSpPr>
          <p:cNvPr id="26" name="TextBox 25"/>
          <p:cNvSpPr txBox="1"/>
          <p:nvPr/>
        </p:nvSpPr>
        <p:spPr>
          <a:xfrm>
            <a:off x="6571031" y="4765014"/>
            <a:ext cx="1020191" cy="507831"/>
          </a:xfrm>
          <a:prstGeom prst="rect">
            <a:avLst/>
          </a:prstGeom>
          <a:noFill/>
        </p:spPr>
        <p:txBody>
          <a:bodyPr wrap="square" rtlCol="0">
            <a:spAutoFit/>
          </a:bodyPr>
          <a:lstStyle/>
          <a:p>
            <a:pPr algn="ctr" defTabSz="685739"/>
            <a:r>
              <a:rPr lang="en-US" sz="900" dirty="0">
                <a:solidFill>
                  <a:prstClr val="black"/>
                </a:solidFill>
              </a:rPr>
              <a:t>Enhanced</a:t>
            </a:r>
          </a:p>
          <a:p>
            <a:pPr algn="ctr" defTabSz="685739"/>
            <a:r>
              <a:rPr lang="en-US" sz="900" dirty="0">
                <a:solidFill>
                  <a:prstClr val="black"/>
                </a:solidFill>
              </a:rPr>
              <a:t>PDW query </a:t>
            </a:r>
            <a:br>
              <a:rPr lang="en-US" sz="900" dirty="0">
                <a:solidFill>
                  <a:prstClr val="black"/>
                </a:solidFill>
              </a:rPr>
            </a:br>
            <a:r>
              <a:rPr lang="en-US" sz="900" dirty="0">
                <a:solidFill>
                  <a:prstClr val="black"/>
                </a:solidFill>
              </a:rPr>
              <a:t>engine</a:t>
            </a:r>
          </a:p>
        </p:txBody>
      </p:sp>
      <p:cxnSp>
        <p:nvCxnSpPr>
          <p:cNvPr id="27" name="Straight Arrow Connector 26"/>
          <p:cNvCxnSpPr/>
          <p:nvPr/>
        </p:nvCxnSpPr>
        <p:spPr>
          <a:xfrm flipV="1">
            <a:off x="7081126" y="4121005"/>
            <a:ext cx="0" cy="337292"/>
          </a:xfrm>
          <a:prstGeom prst="straightConnector1">
            <a:avLst/>
          </a:prstGeom>
          <a:ln>
            <a:solidFill>
              <a:schemeClr val="tx2">
                <a:alpha val="50000"/>
              </a:schemeClr>
            </a:solidFill>
            <a:headEnd type="triangle"/>
            <a:tailEnd type="none"/>
          </a:ln>
          <a:effectLst>
            <a:innerShdw blurRad="63500" dist="50800" dir="13500000">
              <a:prstClr val="black">
                <a:alpha val="50000"/>
              </a:prstClr>
            </a:innerShdw>
          </a:effectLst>
        </p:spPr>
        <p:style>
          <a:lnRef idx="3">
            <a:schemeClr val="dk1"/>
          </a:lnRef>
          <a:fillRef idx="0">
            <a:schemeClr val="dk1"/>
          </a:fillRef>
          <a:effectRef idx="2">
            <a:schemeClr val="dk1"/>
          </a:effectRef>
          <a:fontRef idx="minor">
            <a:schemeClr val="tx1"/>
          </a:fontRef>
        </p:style>
      </p:cxnSp>
      <p:sp>
        <p:nvSpPr>
          <p:cNvPr id="28" name="Text Box 2"/>
          <p:cNvSpPr txBox="1">
            <a:spLocks noChangeArrowheads="1"/>
          </p:cNvSpPr>
          <p:nvPr/>
        </p:nvSpPr>
        <p:spPr bwMode="auto">
          <a:xfrm>
            <a:off x="6545565" y="4187638"/>
            <a:ext cx="602841" cy="200970"/>
          </a:xfrm>
          <a:prstGeom prst="rect">
            <a:avLst/>
          </a:prstGeom>
          <a:noFill/>
          <a:ln w="9525">
            <a:noFill/>
            <a:miter lim="800000"/>
            <a:headEnd/>
            <a:tailEnd/>
          </a:ln>
        </p:spPr>
        <p:txBody>
          <a:bodyPr rot="0" vert="horz" wrap="square" lIns="68570" tIns="34285" rIns="68570" bIns="34285" anchor="t" anchorCtr="0">
            <a:noAutofit/>
          </a:bodyPr>
          <a:lstStyle/>
          <a:p>
            <a:pPr algn="ctr" defTabSz="685739">
              <a:lnSpc>
                <a:spcPct val="115000"/>
              </a:lnSpc>
              <a:spcAft>
                <a:spcPts val="750"/>
              </a:spcAft>
            </a:pPr>
            <a:r>
              <a:rPr lang="en-US" sz="900" dirty="0">
                <a:ea typeface="Calibri"/>
                <a:cs typeface="Times New Roman"/>
              </a:rPr>
              <a:t>CETAS</a:t>
            </a:r>
          </a:p>
        </p:txBody>
      </p:sp>
      <p:sp>
        <p:nvSpPr>
          <p:cNvPr id="29" name="Text Box 2"/>
          <p:cNvSpPr txBox="1">
            <a:spLocks noChangeArrowheads="1"/>
          </p:cNvSpPr>
          <p:nvPr/>
        </p:nvSpPr>
        <p:spPr bwMode="auto">
          <a:xfrm>
            <a:off x="7127498" y="4164386"/>
            <a:ext cx="597242" cy="226115"/>
          </a:xfrm>
          <a:prstGeom prst="rect">
            <a:avLst/>
          </a:prstGeom>
          <a:noFill/>
          <a:ln w="9525">
            <a:noFill/>
            <a:miter lim="800000"/>
            <a:headEnd/>
            <a:tailEnd/>
          </a:ln>
        </p:spPr>
        <p:txBody>
          <a:bodyPr rot="0" vert="horz" wrap="square" lIns="68570" tIns="34285" rIns="68570" bIns="34285" anchor="t" anchorCtr="0">
            <a:noAutofit/>
          </a:bodyPr>
          <a:lstStyle/>
          <a:p>
            <a:pPr algn="ctr" defTabSz="685739">
              <a:lnSpc>
                <a:spcPct val="115000"/>
              </a:lnSpc>
              <a:spcAft>
                <a:spcPts val="750"/>
              </a:spcAft>
            </a:pPr>
            <a:r>
              <a:rPr lang="en-US" sz="900" dirty="0">
                <a:ea typeface="Calibri"/>
                <a:cs typeface="Times New Roman"/>
              </a:rPr>
              <a:t>Results</a:t>
            </a:r>
          </a:p>
        </p:txBody>
      </p:sp>
      <p:cxnSp>
        <p:nvCxnSpPr>
          <p:cNvPr id="30" name="Straight Arrow Connector 29"/>
          <p:cNvCxnSpPr/>
          <p:nvPr/>
        </p:nvCxnSpPr>
        <p:spPr>
          <a:xfrm flipV="1">
            <a:off x="7173871" y="4106272"/>
            <a:ext cx="0" cy="337292"/>
          </a:xfrm>
          <a:prstGeom prst="straightConnector1">
            <a:avLst/>
          </a:prstGeom>
          <a:ln>
            <a:solidFill>
              <a:schemeClr val="tx2">
                <a:alpha val="50000"/>
              </a:schemeClr>
            </a:solidFill>
            <a:headEnd type="none"/>
            <a:tailEnd type="triangle"/>
          </a:ln>
          <a:effectLst>
            <a:innerShdw blurRad="63500" dist="50800" dir="13500000">
              <a:prstClr val="black">
                <a:alpha val="50000"/>
              </a:prstClr>
            </a:innerShdw>
          </a:effectLst>
        </p:spPr>
        <p:style>
          <a:lnRef idx="3">
            <a:schemeClr val="dk1"/>
          </a:lnRef>
          <a:fillRef idx="0">
            <a:schemeClr val="dk1"/>
          </a:fillRef>
          <a:effectRef idx="2">
            <a:schemeClr val="dk1"/>
          </a:effectRef>
          <a:fontRef idx="minor">
            <a:schemeClr val="tx1"/>
          </a:fontRef>
        </p:style>
      </p:cxnSp>
      <p:sp>
        <p:nvSpPr>
          <p:cNvPr id="31" name="Rounded Rectangle 30"/>
          <p:cNvSpPr/>
          <p:nvPr/>
        </p:nvSpPr>
        <p:spPr>
          <a:xfrm>
            <a:off x="6582316" y="4474824"/>
            <a:ext cx="962533" cy="21538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85739"/>
            <a:endParaRPr lang="en-US" sz="900">
              <a:solidFill>
                <a:prstClr val="black"/>
              </a:solidFill>
            </a:endParaRPr>
          </a:p>
        </p:txBody>
      </p:sp>
      <p:sp>
        <p:nvSpPr>
          <p:cNvPr id="32" name="TextBox 31"/>
          <p:cNvSpPr txBox="1"/>
          <p:nvPr/>
        </p:nvSpPr>
        <p:spPr>
          <a:xfrm>
            <a:off x="6478286" y="4481280"/>
            <a:ext cx="1167769" cy="230832"/>
          </a:xfrm>
          <a:prstGeom prst="rect">
            <a:avLst/>
          </a:prstGeom>
          <a:solidFill>
            <a:schemeClr val="accent1"/>
          </a:solidFill>
          <a:ln>
            <a:solidFill>
              <a:schemeClr val="tx2"/>
            </a:solidFill>
          </a:ln>
        </p:spPr>
        <p:txBody>
          <a:bodyPr wrap="square" rtlCol="0">
            <a:spAutoFit/>
          </a:bodyPr>
          <a:lstStyle/>
          <a:p>
            <a:pPr algn="ctr" defTabSz="685739"/>
            <a:r>
              <a:rPr lang="en-US" sz="900" dirty="0"/>
              <a:t>External Table</a:t>
            </a:r>
          </a:p>
        </p:txBody>
      </p:sp>
      <p:pic>
        <p:nvPicPr>
          <p:cNvPr id="33" name="Picture 32" descr="http://en.opensuse.org/images/0/0b/Icon-user.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8653" y="3787644"/>
            <a:ext cx="304036" cy="337585"/>
          </a:xfrm>
          <a:prstGeom prst="rect">
            <a:avLst/>
          </a:prstGeom>
          <a:noFill/>
          <a:ln>
            <a:noFill/>
          </a:ln>
        </p:spPr>
      </p:pic>
      <p:sp>
        <p:nvSpPr>
          <p:cNvPr id="34" name="Rounded Rectangle 33"/>
          <p:cNvSpPr/>
          <p:nvPr/>
        </p:nvSpPr>
        <p:spPr>
          <a:xfrm>
            <a:off x="6629204" y="5575061"/>
            <a:ext cx="385686" cy="41261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85739"/>
            <a:endParaRPr lang="en-US" sz="900">
              <a:solidFill>
                <a:prstClr val="black"/>
              </a:solidFill>
            </a:endParaRPr>
          </a:p>
        </p:txBody>
      </p:sp>
      <p:sp>
        <p:nvSpPr>
          <p:cNvPr id="35" name="TextBox 34"/>
          <p:cNvSpPr txBox="1"/>
          <p:nvPr/>
        </p:nvSpPr>
        <p:spPr>
          <a:xfrm>
            <a:off x="6557677" y="5548183"/>
            <a:ext cx="533586" cy="473206"/>
          </a:xfrm>
          <a:prstGeom prst="rect">
            <a:avLst/>
          </a:prstGeom>
          <a:noFill/>
        </p:spPr>
        <p:txBody>
          <a:bodyPr wrap="square" rtlCol="0">
            <a:spAutoFit/>
          </a:bodyPr>
          <a:lstStyle/>
          <a:p>
            <a:pPr algn="ctr" defTabSz="685739"/>
            <a:r>
              <a:rPr lang="en-US" sz="825" dirty="0">
                <a:solidFill>
                  <a:prstClr val="black"/>
                </a:solidFill>
              </a:rPr>
              <a:t>DMS </a:t>
            </a:r>
            <a:br>
              <a:rPr lang="en-US" sz="825" dirty="0">
                <a:solidFill>
                  <a:prstClr val="black"/>
                </a:solidFill>
              </a:rPr>
            </a:br>
            <a:r>
              <a:rPr lang="en-US" sz="825" dirty="0">
                <a:solidFill>
                  <a:prstClr val="black"/>
                </a:solidFill>
              </a:rPr>
              <a:t>Writer </a:t>
            </a:r>
            <a:br>
              <a:rPr lang="en-US" sz="825" dirty="0">
                <a:solidFill>
                  <a:prstClr val="black"/>
                </a:solidFill>
              </a:rPr>
            </a:br>
            <a:r>
              <a:rPr lang="en-US" sz="825" dirty="0">
                <a:solidFill>
                  <a:prstClr val="black"/>
                </a:solidFill>
              </a:rPr>
              <a:t>1 </a:t>
            </a:r>
          </a:p>
        </p:txBody>
      </p:sp>
      <p:sp>
        <p:nvSpPr>
          <p:cNvPr id="36" name="Rounded Rectangle 35"/>
          <p:cNvSpPr/>
          <p:nvPr/>
        </p:nvSpPr>
        <p:spPr>
          <a:xfrm>
            <a:off x="7140504" y="5583426"/>
            <a:ext cx="372680" cy="40423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85739"/>
            <a:endParaRPr lang="en-US" sz="900">
              <a:solidFill>
                <a:prstClr val="black"/>
              </a:solidFill>
            </a:endParaRPr>
          </a:p>
        </p:txBody>
      </p:sp>
      <p:sp>
        <p:nvSpPr>
          <p:cNvPr id="37" name="TextBox 36"/>
          <p:cNvSpPr txBox="1"/>
          <p:nvPr/>
        </p:nvSpPr>
        <p:spPr>
          <a:xfrm>
            <a:off x="7072573" y="5539782"/>
            <a:ext cx="509936" cy="473206"/>
          </a:xfrm>
          <a:prstGeom prst="rect">
            <a:avLst/>
          </a:prstGeom>
          <a:noFill/>
        </p:spPr>
        <p:txBody>
          <a:bodyPr wrap="square" rtlCol="0">
            <a:spAutoFit/>
          </a:bodyPr>
          <a:lstStyle/>
          <a:p>
            <a:pPr algn="ctr" defTabSz="685739"/>
            <a:r>
              <a:rPr lang="en-US" sz="825" dirty="0">
                <a:solidFill>
                  <a:prstClr val="black"/>
                </a:solidFill>
              </a:rPr>
              <a:t>DMS </a:t>
            </a:r>
            <a:br>
              <a:rPr lang="en-US" sz="825" dirty="0">
                <a:solidFill>
                  <a:prstClr val="black"/>
                </a:solidFill>
              </a:rPr>
            </a:br>
            <a:r>
              <a:rPr lang="en-US" sz="825" dirty="0">
                <a:solidFill>
                  <a:prstClr val="black"/>
                </a:solidFill>
              </a:rPr>
              <a:t>Writer</a:t>
            </a:r>
            <a:br>
              <a:rPr lang="en-US" sz="825" dirty="0">
                <a:solidFill>
                  <a:prstClr val="black"/>
                </a:solidFill>
              </a:rPr>
            </a:br>
            <a:r>
              <a:rPr lang="en-US" sz="825" dirty="0">
                <a:solidFill>
                  <a:prstClr val="black"/>
                </a:solidFill>
              </a:rPr>
              <a:t> N </a:t>
            </a:r>
          </a:p>
        </p:txBody>
      </p:sp>
      <p:sp>
        <p:nvSpPr>
          <p:cNvPr id="38" name="TextBox 37"/>
          <p:cNvSpPr txBox="1"/>
          <p:nvPr/>
        </p:nvSpPr>
        <p:spPr>
          <a:xfrm>
            <a:off x="6957743" y="5634342"/>
            <a:ext cx="242310" cy="369332"/>
          </a:xfrm>
          <a:prstGeom prst="rect">
            <a:avLst/>
          </a:prstGeom>
          <a:noFill/>
        </p:spPr>
        <p:txBody>
          <a:bodyPr wrap="square" rtlCol="0">
            <a:spAutoFit/>
          </a:bodyPr>
          <a:lstStyle/>
          <a:p>
            <a:pPr algn="ctr" defTabSz="685739"/>
            <a:r>
              <a:rPr lang="en-US" sz="900" dirty="0">
                <a:solidFill>
                  <a:prstClr val="black"/>
                </a:solidFill>
              </a:rPr>
              <a:t>…</a:t>
            </a:r>
          </a:p>
          <a:p>
            <a:pPr algn="ctr" defTabSz="685739"/>
            <a:endParaRPr lang="en-US" sz="900" dirty="0">
              <a:solidFill>
                <a:prstClr val="black"/>
              </a:solidFill>
            </a:endParaRPr>
          </a:p>
        </p:txBody>
      </p:sp>
      <p:sp>
        <p:nvSpPr>
          <p:cNvPr id="39" name="TextBox 38"/>
          <p:cNvSpPr txBox="1"/>
          <p:nvPr/>
        </p:nvSpPr>
        <p:spPr>
          <a:xfrm>
            <a:off x="6576986" y="5312338"/>
            <a:ext cx="1020191" cy="230832"/>
          </a:xfrm>
          <a:prstGeom prst="rect">
            <a:avLst/>
          </a:prstGeom>
          <a:noFill/>
        </p:spPr>
        <p:txBody>
          <a:bodyPr wrap="square" rtlCol="0">
            <a:spAutoFit/>
          </a:bodyPr>
          <a:lstStyle/>
          <a:p>
            <a:pPr algn="ctr" defTabSz="685739"/>
            <a:r>
              <a:rPr lang="en-US" sz="900" dirty="0">
                <a:solidFill>
                  <a:prstClr val="black"/>
                </a:solidFill>
              </a:rPr>
              <a:t>HDFS bridge</a:t>
            </a:r>
          </a:p>
        </p:txBody>
      </p:sp>
      <p:cxnSp>
        <p:nvCxnSpPr>
          <p:cNvPr id="40" name="Straight Arrow Connector 39"/>
          <p:cNvCxnSpPr/>
          <p:nvPr/>
        </p:nvCxnSpPr>
        <p:spPr>
          <a:xfrm>
            <a:off x="6000751" y="5567396"/>
            <a:ext cx="523904" cy="2335"/>
          </a:xfrm>
          <a:prstGeom prst="straightConnector1">
            <a:avLst/>
          </a:prstGeom>
          <a:ln w="22225">
            <a:solidFill>
              <a:schemeClr val="tx1"/>
            </a:solidFill>
            <a:headEnd type="triangle"/>
            <a:tailEnd type="none"/>
          </a:ln>
          <a:effectLst>
            <a:innerShdw blurRad="63500" dist="50800" dir="13500000">
              <a:prstClr val="black">
                <a:alpha val="50000"/>
              </a:prstClr>
            </a:innerShdw>
          </a:effectLst>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a:off x="6005567" y="5449574"/>
            <a:ext cx="523904" cy="2335"/>
          </a:xfrm>
          <a:prstGeom prst="straightConnector1">
            <a:avLst/>
          </a:prstGeom>
          <a:ln w="22225">
            <a:solidFill>
              <a:schemeClr val="tx1"/>
            </a:solidFill>
            <a:headEnd type="triangle"/>
            <a:tailEnd type="none"/>
          </a:ln>
          <a:effectLst>
            <a:innerShdw blurRad="63500" dist="50800" dir="13500000">
              <a:prstClr val="black">
                <a:alpha val="50000"/>
              </a:prstClr>
            </a:innerShdw>
          </a:effectLst>
        </p:spPr>
        <p:style>
          <a:lnRef idx="3">
            <a:schemeClr val="dk1"/>
          </a:lnRef>
          <a:fillRef idx="0">
            <a:schemeClr val="dk1"/>
          </a:fillRef>
          <a:effectRef idx="2">
            <a:schemeClr val="dk1"/>
          </a:effectRef>
          <a:fontRef idx="minor">
            <a:schemeClr val="tx1"/>
          </a:fontRef>
        </p:style>
      </p:cxnSp>
      <p:cxnSp>
        <p:nvCxnSpPr>
          <p:cNvPr id="42" name="Straight Arrow Connector 41"/>
          <p:cNvCxnSpPr/>
          <p:nvPr/>
        </p:nvCxnSpPr>
        <p:spPr>
          <a:xfrm>
            <a:off x="6005567" y="5675271"/>
            <a:ext cx="523904" cy="2335"/>
          </a:xfrm>
          <a:prstGeom prst="straightConnector1">
            <a:avLst/>
          </a:prstGeom>
          <a:ln w="22225">
            <a:solidFill>
              <a:schemeClr val="tx1"/>
            </a:solidFill>
            <a:headEnd type="triangle"/>
            <a:tailEnd type="none"/>
          </a:ln>
          <a:effectLst>
            <a:innerShdw blurRad="63500" dist="50800" dir="13500000">
              <a:prstClr val="black">
                <a:alpha val="50000"/>
              </a:prstClr>
            </a:innerShdw>
          </a:effectLst>
        </p:spPr>
        <p:style>
          <a:lnRef idx="3">
            <a:schemeClr val="dk1"/>
          </a:lnRef>
          <a:fillRef idx="0">
            <a:schemeClr val="dk1"/>
          </a:fillRef>
          <a:effectRef idx="2">
            <a:schemeClr val="dk1"/>
          </a:effectRef>
          <a:fontRef idx="minor">
            <a:schemeClr val="tx1"/>
          </a:fontRef>
        </p:style>
      </p:cxnSp>
      <p:cxnSp>
        <p:nvCxnSpPr>
          <p:cNvPr id="43" name="Straight Arrow Connector 42"/>
          <p:cNvCxnSpPr/>
          <p:nvPr/>
        </p:nvCxnSpPr>
        <p:spPr>
          <a:xfrm>
            <a:off x="7648239" y="5611306"/>
            <a:ext cx="523904" cy="2335"/>
          </a:xfrm>
          <a:prstGeom prst="straightConnector1">
            <a:avLst/>
          </a:prstGeom>
          <a:ln w="22225">
            <a:solidFill>
              <a:schemeClr val="tx1"/>
            </a:solidFill>
            <a:headEnd type="triangle"/>
            <a:tailEnd type="none"/>
          </a:ln>
          <a:effectLst>
            <a:innerShdw blurRad="63500" dist="50800" dir="13500000">
              <a:prstClr val="black">
                <a:alpha val="50000"/>
              </a:prstClr>
            </a:innerShdw>
          </a:effectLst>
        </p:spPr>
        <p:style>
          <a:lnRef idx="3">
            <a:schemeClr val="dk1"/>
          </a:lnRef>
          <a:fillRef idx="0">
            <a:schemeClr val="dk1"/>
          </a:fillRef>
          <a:effectRef idx="2">
            <a:schemeClr val="dk1"/>
          </a:effectRef>
          <a:fontRef idx="minor">
            <a:schemeClr val="tx1"/>
          </a:fontRef>
        </p:style>
      </p:cxnSp>
      <p:cxnSp>
        <p:nvCxnSpPr>
          <p:cNvPr id="44" name="Straight Arrow Connector 43"/>
          <p:cNvCxnSpPr/>
          <p:nvPr/>
        </p:nvCxnSpPr>
        <p:spPr>
          <a:xfrm>
            <a:off x="7653055" y="5493484"/>
            <a:ext cx="523904" cy="2335"/>
          </a:xfrm>
          <a:prstGeom prst="straightConnector1">
            <a:avLst/>
          </a:prstGeom>
          <a:ln w="22225">
            <a:solidFill>
              <a:schemeClr val="tx1"/>
            </a:solidFill>
            <a:headEnd type="triangle"/>
            <a:tailEnd type="none"/>
          </a:ln>
          <a:effectLst>
            <a:innerShdw blurRad="63500" dist="50800" dir="13500000">
              <a:prstClr val="black">
                <a:alpha val="50000"/>
              </a:prstClr>
            </a:innerShdw>
          </a:effectLst>
        </p:spPr>
        <p:style>
          <a:lnRef idx="3">
            <a:schemeClr val="dk1"/>
          </a:lnRef>
          <a:fillRef idx="0">
            <a:schemeClr val="dk1"/>
          </a:fillRef>
          <a:effectRef idx="2">
            <a:schemeClr val="dk1"/>
          </a:effectRef>
          <a:fontRef idx="minor">
            <a:schemeClr val="tx1"/>
          </a:fontRef>
        </p:style>
      </p:cxnSp>
      <p:cxnSp>
        <p:nvCxnSpPr>
          <p:cNvPr id="45" name="Straight Arrow Connector 44"/>
          <p:cNvCxnSpPr/>
          <p:nvPr/>
        </p:nvCxnSpPr>
        <p:spPr>
          <a:xfrm>
            <a:off x="7653055" y="5719181"/>
            <a:ext cx="523904" cy="2335"/>
          </a:xfrm>
          <a:prstGeom prst="straightConnector1">
            <a:avLst/>
          </a:prstGeom>
          <a:ln w="22225">
            <a:solidFill>
              <a:schemeClr val="tx1"/>
            </a:solidFill>
            <a:headEnd type="triangle"/>
            <a:tailEnd type="none"/>
          </a:ln>
          <a:effectLst>
            <a:innerShdw blurRad="63500" dist="50800" dir="13500000">
              <a:prstClr val="black">
                <a:alpha val="50000"/>
              </a:prstClr>
            </a:innerShdw>
          </a:effectLst>
        </p:spPr>
        <p:style>
          <a:lnRef idx="3">
            <a:schemeClr val="dk1"/>
          </a:lnRef>
          <a:fillRef idx="0">
            <a:schemeClr val="dk1"/>
          </a:fillRef>
          <a:effectRef idx="2">
            <a:schemeClr val="dk1"/>
          </a:effectRef>
          <a:fontRef idx="minor">
            <a:schemeClr val="tx1"/>
          </a:fontRef>
        </p:style>
      </p:cxnSp>
      <p:sp>
        <p:nvSpPr>
          <p:cNvPr id="46" name="Text Box 2"/>
          <p:cNvSpPr txBox="1">
            <a:spLocks noChangeArrowheads="1"/>
          </p:cNvSpPr>
          <p:nvPr/>
        </p:nvSpPr>
        <p:spPr bwMode="auto">
          <a:xfrm>
            <a:off x="5322041" y="5049581"/>
            <a:ext cx="1159653" cy="334829"/>
          </a:xfrm>
          <a:prstGeom prst="rect">
            <a:avLst/>
          </a:prstGeom>
          <a:noFill/>
          <a:ln w="9525">
            <a:noFill/>
            <a:miter lim="800000"/>
            <a:headEnd/>
            <a:tailEnd/>
          </a:ln>
        </p:spPr>
        <p:txBody>
          <a:bodyPr rot="0" vert="horz" wrap="square" lIns="68570" tIns="34285" rIns="68570" bIns="34285" anchor="t" anchorCtr="0">
            <a:noAutofit/>
          </a:bodyPr>
          <a:lstStyle/>
          <a:p>
            <a:pPr algn="ctr" defTabSz="685739">
              <a:lnSpc>
                <a:spcPct val="115000"/>
              </a:lnSpc>
              <a:spcAft>
                <a:spcPts val="750"/>
              </a:spcAft>
            </a:pPr>
            <a:r>
              <a:rPr lang="en-US" sz="900" dirty="0">
                <a:solidFill>
                  <a:prstClr val="white"/>
                </a:solidFill>
                <a:ea typeface="Calibri"/>
                <a:cs typeface="Times New Roman"/>
              </a:rPr>
              <a:t>Parallel </a:t>
            </a:r>
            <a:br>
              <a:rPr lang="en-US" sz="900" dirty="0">
                <a:solidFill>
                  <a:prstClr val="white"/>
                </a:solidFill>
                <a:ea typeface="Calibri"/>
                <a:cs typeface="Times New Roman"/>
              </a:rPr>
            </a:br>
            <a:r>
              <a:rPr lang="en-US" sz="900" dirty="0">
                <a:solidFill>
                  <a:prstClr val="white"/>
                </a:solidFill>
                <a:ea typeface="Calibri"/>
                <a:cs typeface="Times New Roman"/>
              </a:rPr>
              <a:t>HDFS Writes</a:t>
            </a:r>
          </a:p>
        </p:txBody>
      </p:sp>
      <p:sp>
        <p:nvSpPr>
          <p:cNvPr id="47" name="Text Box 2"/>
          <p:cNvSpPr txBox="1">
            <a:spLocks noChangeArrowheads="1"/>
          </p:cNvSpPr>
          <p:nvPr/>
        </p:nvSpPr>
        <p:spPr bwMode="auto">
          <a:xfrm>
            <a:off x="7752131" y="5007737"/>
            <a:ext cx="724856" cy="364095"/>
          </a:xfrm>
          <a:prstGeom prst="rect">
            <a:avLst/>
          </a:prstGeom>
          <a:noFill/>
          <a:ln w="9525">
            <a:noFill/>
            <a:miter lim="800000"/>
            <a:headEnd/>
            <a:tailEnd/>
          </a:ln>
        </p:spPr>
        <p:txBody>
          <a:bodyPr rot="0" vert="horz" wrap="square" lIns="68570" tIns="34285" rIns="68570" bIns="34285" anchor="t" anchorCtr="0">
            <a:noAutofit/>
          </a:bodyPr>
          <a:lstStyle/>
          <a:p>
            <a:pPr algn="ctr" defTabSz="685739">
              <a:lnSpc>
                <a:spcPct val="115000"/>
              </a:lnSpc>
              <a:spcAft>
                <a:spcPts val="750"/>
              </a:spcAft>
            </a:pPr>
            <a:r>
              <a:rPr lang="en-US" sz="900" dirty="0">
                <a:solidFill>
                  <a:prstClr val="white"/>
                </a:solidFill>
                <a:ea typeface="Calibri"/>
                <a:cs typeface="Times New Roman"/>
              </a:rPr>
              <a:t>Parallel</a:t>
            </a:r>
            <a:br>
              <a:rPr lang="en-US" sz="900" dirty="0">
                <a:solidFill>
                  <a:prstClr val="white"/>
                </a:solidFill>
                <a:ea typeface="Calibri"/>
                <a:cs typeface="Times New Roman"/>
              </a:rPr>
            </a:br>
            <a:r>
              <a:rPr lang="en-US" sz="900" dirty="0">
                <a:solidFill>
                  <a:prstClr val="white"/>
                </a:solidFill>
                <a:ea typeface="Calibri"/>
                <a:cs typeface="Times New Roman"/>
              </a:rPr>
              <a:t>Reading</a:t>
            </a:r>
          </a:p>
        </p:txBody>
      </p:sp>
      <p:grpSp>
        <p:nvGrpSpPr>
          <p:cNvPr id="49" name="Group 48"/>
          <p:cNvGrpSpPr/>
          <p:nvPr/>
        </p:nvGrpSpPr>
        <p:grpSpPr>
          <a:xfrm>
            <a:off x="8384032" y="4136040"/>
            <a:ext cx="1726282" cy="1909241"/>
            <a:chOff x="6322906" y="1668461"/>
            <a:chExt cx="2904074" cy="3211860"/>
          </a:xfrm>
        </p:grpSpPr>
        <p:sp>
          <p:nvSpPr>
            <p:cNvPr id="50" name="Rectangle 49"/>
            <p:cNvSpPr/>
            <p:nvPr/>
          </p:nvSpPr>
          <p:spPr bwMode="auto">
            <a:xfrm>
              <a:off x="6392340" y="1668461"/>
              <a:ext cx="2834640" cy="3200400"/>
            </a:xfrm>
            <a:prstGeom prst="rect">
              <a:avLst/>
            </a:prstGeom>
            <a:solidFill>
              <a:schemeClr val="accent1"/>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67" tIns="34284" rIns="68567" bIns="34284" numCol="1" rtlCol="0" anchor="ctr" anchorCtr="0" compatLnSpc="1">
              <a:prstTxWarp prst="textNoShape">
                <a:avLst/>
              </a:prstTxWarp>
            </a:bodyPr>
            <a:lstStyle/>
            <a:p>
              <a:pPr algn="ctr" defTabSz="913857"/>
              <a:endParaRPr lang="en-US" sz="1029" dirty="0">
                <a:ln>
                  <a:solidFill>
                    <a:schemeClr val="bg1">
                      <a:alpha val="0"/>
                    </a:schemeClr>
                  </a:solidFill>
                </a:ln>
                <a:solidFill>
                  <a:schemeClr val="bg1"/>
                </a:solidFill>
              </a:endParaRPr>
            </a:p>
          </p:txBody>
        </p:sp>
        <p:sp>
          <p:nvSpPr>
            <p:cNvPr id="51" name="Rectangle 50"/>
            <p:cNvSpPr/>
            <p:nvPr/>
          </p:nvSpPr>
          <p:spPr bwMode="auto">
            <a:xfrm>
              <a:off x="6392338" y="4380929"/>
              <a:ext cx="2834642" cy="499392"/>
            </a:xfrm>
            <a:prstGeom prst="rect">
              <a:avLst/>
            </a:prstGeom>
            <a:solidFill>
              <a:schemeClr val="accent3"/>
            </a:solidFill>
            <a:ln w="25400" cap="flat" cmpd="sng" algn="ctr">
              <a:noFill/>
              <a:prstDash val="solid"/>
              <a:headEnd type="none" w="med" len="med"/>
              <a:tailEnd type="none" w="med" len="med"/>
            </a:ln>
            <a:effectLst/>
          </p:spPr>
          <p:txBody>
            <a:bodyPr rot="0" spcFirstLastPara="0" vertOverflow="overflow" horzOverflow="overflow" vert="horz" wrap="square" lIns="68570" tIns="68570" rIns="68570" bIns="68570" numCol="1" spcCol="0" rtlCol="0" fromWordArt="0" anchor="ctr" anchorCtr="0" forceAA="0" compatLnSpc="1">
              <a:prstTxWarp prst="textNoShape">
                <a:avLst/>
              </a:prstTxWarp>
              <a:spAutoFit/>
            </a:bodyPr>
            <a:lstStyle/>
            <a:p>
              <a:pPr algn="ctr" defTabSz="1218214" fontAlgn="base">
                <a:spcBef>
                  <a:spcPct val="0"/>
                </a:spcBef>
                <a:spcAft>
                  <a:spcPct val="0"/>
                </a:spcAft>
                <a:defRPr/>
              </a:pPr>
              <a:endParaRPr lang="en-US" sz="1029" kern="0" dirty="0">
                <a:ln>
                  <a:solidFill>
                    <a:schemeClr val="bg1">
                      <a:alpha val="0"/>
                    </a:schemeClr>
                  </a:solidFill>
                </a:ln>
              </a:endParaRPr>
            </a:p>
          </p:txBody>
        </p:sp>
        <p:sp>
          <p:nvSpPr>
            <p:cNvPr id="52" name="TextBox 51"/>
            <p:cNvSpPr txBox="1"/>
            <p:nvPr/>
          </p:nvSpPr>
          <p:spPr>
            <a:xfrm>
              <a:off x="6665650" y="4434371"/>
              <a:ext cx="2295787" cy="421762"/>
            </a:xfrm>
            <a:prstGeom prst="rect">
              <a:avLst/>
            </a:prstGeom>
            <a:noFill/>
          </p:spPr>
          <p:txBody>
            <a:bodyPr wrap="square" rtlCol="0">
              <a:spAutoFit/>
            </a:bodyPr>
            <a:lstStyle/>
            <a:p>
              <a:pPr algn="ctr"/>
              <a:r>
                <a:rPr lang="en-US" sz="1029" dirty="0"/>
                <a:t>Structured data</a:t>
              </a:r>
            </a:p>
          </p:txBody>
        </p:sp>
        <p:sp>
          <p:nvSpPr>
            <p:cNvPr id="53" name="Rounded Rectangle 52"/>
            <p:cNvSpPr/>
            <p:nvPr/>
          </p:nvSpPr>
          <p:spPr>
            <a:xfrm>
              <a:off x="6672885" y="1775096"/>
              <a:ext cx="2214680" cy="601609"/>
            </a:xfrm>
            <a:prstGeom prst="roundRect">
              <a:avLst/>
            </a:prstGeom>
            <a:solidFill>
              <a:schemeClr val="tx2"/>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029"/>
            </a:p>
          </p:txBody>
        </p:sp>
        <p:sp>
          <p:nvSpPr>
            <p:cNvPr id="54" name="TextBox 53"/>
            <p:cNvSpPr txBox="1"/>
            <p:nvPr/>
          </p:nvSpPr>
          <p:spPr>
            <a:xfrm>
              <a:off x="6614470" y="1779450"/>
              <a:ext cx="2331508" cy="688193"/>
            </a:xfrm>
            <a:prstGeom prst="rect">
              <a:avLst/>
            </a:prstGeom>
            <a:noFill/>
          </p:spPr>
          <p:txBody>
            <a:bodyPr wrap="square" rtlCol="0">
              <a:spAutoFit/>
            </a:bodyPr>
            <a:lstStyle/>
            <a:p>
              <a:pPr algn="ctr"/>
              <a:r>
                <a:rPr lang="en-US" sz="1029" dirty="0">
                  <a:solidFill>
                    <a:schemeClr val="bg1"/>
                  </a:solidFill>
                </a:rPr>
                <a:t>Traditional DW applications</a:t>
              </a:r>
            </a:p>
          </p:txBody>
        </p:sp>
        <p:sp>
          <p:nvSpPr>
            <p:cNvPr id="55" name="Text Box 2"/>
            <p:cNvSpPr txBox="1">
              <a:spLocks noChangeArrowheads="1"/>
            </p:cNvSpPr>
            <p:nvPr/>
          </p:nvSpPr>
          <p:spPr bwMode="auto">
            <a:xfrm>
              <a:off x="6322906" y="3844536"/>
              <a:ext cx="1554339" cy="452055"/>
            </a:xfrm>
            <a:prstGeom prst="rect">
              <a:avLst/>
            </a:prstGeom>
            <a:noFill/>
            <a:ln w="9525">
              <a:noFill/>
              <a:miter lim="800000"/>
              <a:headEnd/>
              <a:tailEnd/>
            </a:ln>
          </p:spPr>
          <p:txBody>
            <a:bodyPr rot="0" vert="horz" wrap="square" lIns="68570" tIns="34285" rIns="68570" bIns="34285" anchor="t" anchorCtr="0">
              <a:noAutofit/>
            </a:bodyPr>
            <a:lstStyle/>
            <a:p>
              <a:pPr algn="ctr">
                <a:lnSpc>
                  <a:spcPct val="115000"/>
                </a:lnSpc>
                <a:spcAft>
                  <a:spcPts val="750"/>
                </a:spcAft>
              </a:pPr>
              <a:r>
                <a:rPr lang="en-US" sz="1029" dirty="0">
                  <a:latin typeface="Calibri"/>
                  <a:ea typeface="Calibri"/>
                  <a:cs typeface="Times New Roman"/>
                </a:rPr>
                <a:t>PDW</a:t>
              </a:r>
            </a:p>
          </p:txBody>
        </p:sp>
        <p:grpSp>
          <p:nvGrpSpPr>
            <p:cNvPr id="56" name="Group 55"/>
            <p:cNvGrpSpPr/>
            <p:nvPr/>
          </p:nvGrpSpPr>
          <p:grpSpPr>
            <a:xfrm>
              <a:off x="6976701" y="2485908"/>
              <a:ext cx="1755431" cy="1591779"/>
              <a:chOff x="6324600" y="3782906"/>
              <a:chExt cx="1752600" cy="1739819"/>
            </a:xfrm>
          </p:grpSpPr>
          <p:cxnSp>
            <p:nvCxnSpPr>
              <p:cNvPr id="57" name="Straight Connector 56"/>
              <p:cNvCxnSpPr>
                <a:stCxn id="68" idx="2"/>
                <a:endCxn id="67" idx="0"/>
              </p:cNvCxnSpPr>
              <p:nvPr/>
            </p:nvCxnSpPr>
            <p:spPr>
              <a:xfrm>
                <a:off x="7185184" y="4214608"/>
                <a:ext cx="12633" cy="876415"/>
              </a:xfrm>
              <a:prstGeom prst="line">
                <a:avLst/>
              </a:prstGeom>
              <a:ln/>
            </p:spPr>
            <p:style>
              <a:lnRef idx="1">
                <a:schemeClr val="dk1"/>
              </a:lnRef>
              <a:fillRef idx="2">
                <a:schemeClr val="dk1"/>
              </a:fillRef>
              <a:effectRef idx="1">
                <a:schemeClr val="dk1"/>
              </a:effectRef>
              <a:fontRef idx="minor">
                <a:schemeClr val="dk1"/>
              </a:fontRef>
            </p:style>
          </p:cxnSp>
          <p:cxnSp>
            <p:nvCxnSpPr>
              <p:cNvPr id="58" name="Straight Connector 57"/>
              <p:cNvCxnSpPr/>
              <p:nvPr/>
            </p:nvCxnSpPr>
            <p:spPr>
              <a:xfrm flipH="1">
                <a:off x="7315203" y="4330648"/>
                <a:ext cx="457198" cy="341874"/>
              </a:xfrm>
              <a:prstGeom prst="line">
                <a:avLst/>
              </a:prstGeom>
              <a:ln/>
            </p:spPr>
            <p:style>
              <a:lnRef idx="1">
                <a:schemeClr val="dk1"/>
              </a:lnRef>
              <a:fillRef idx="2">
                <a:schemeClr val="dk1"/>
              </a:fillRef>
              <a:effectRef idx="1">
                <a:schemeClr val="dk1"/>
              </a:effectRef>
              <a:fontRef idx="minor">
                <a:schemeClr val="dk1"/>
              </a:fontRef>
            </p:style>
          </p:cxnSp>
          <p:cxnSp>
            <p:nvCxnSpPr>
              <p:cNvPr id="59" name="Straight Connector 58"/>
              <p:cNvCxnSpPr/>
              <p:nvPr/>
            </p:nvCxnSpPr>
            <p:spPr>
              <a:xfrm flipH="1" flipV="1">
                <a:off x="7315203" y="4672522"/>
                <a:ext cx="457198" cy="261043"/>
              </a:xfrm>
              <a:prstGeom prst="line">
                <a:avLst/>
              </a:prstGeom>
              <a:ln/>
            </p:spPr>
            <p:style>
              <a:lnRef idx="1">
                <a:schemeClr val="dk1"/>
              </a:lnRef>
              <a:fillRef idx="2">
                <a:schemeClr val="dk1"/>
              </a:fillRef>
              <a:effectRef idx="1">
                <a:schemeClr val="dk1"/>
              </a:effectRef>
              <a:fontRef idx="minor">
                <a:schemeClr val="dk1"/>
              </a:fontRef>
            </p:style>
          </p:cxnSp>
          <p:cxnSp>
            <p:nvCxnSpPr>
              <p:cNvPr id="60" name="Straight Connector 59"/>
              <p:cNvCxnSpPr/>
              <p:nvPr/>
            </p:nvCxnSpPr>
            <p:spPr>
              <a:xfrm flipH="1" flipV="1">
                <a:off x="6625409" y="4416840"/>
                <a:ext cx="409147" cy="235974"/>
              </a:xfrm>
              <a:prstGeom prst="line">
                <a:avLst/>
              </a:prstGeom>
              <a:ln/>
            </p:spPr>
            <p:style>
              <a:lnRef idx="1">
                <a:schemeClr val="dk1"/>
              </a:lnRef>
              <a:fillRef idx="2">
                <a:schemeClr val="dk1"/>
              </a:fillRef>
              <a:effectRef idx="1">
                <a:schemeClr val="dk1"/>
              </a:effectRef>
              <a:fontRef idx="minor">
                <a:schemeClr val="dk1"/>
              </a:fontRef>
            </p:style>
          </p:cxnSp>
          <p:cxnSp>
            <p:nvCxnSpPr>
              <p:cNvPr id="61" name="Straight Connector 60"/>
              <p:cNvCxnSpPr/>
              <p:nvPr/>
            </p:nvCxnSpPr>
            <p:spPr>
              <a:xfrm flipH="1">
                <a:off x="6618105" y="4634685"/>
                <a:ext cx="416451" cy="298880"/>
              </a:xfrm>
              <a:prstGeom prst="line">
                <a:avLst/>
              </a:prstGeom>
              <a:ln/>
            </p:spPr>
            <p:style>
              <a:lnRef idx="1">
                <a:schemeClr val="dk1"/>
              </a:lnRef>
              <a:fillRef idx="2">
                <a:schemeClr val="dk1"/>
              </a:fillRef>
              <a:effectRef idx="1">
                <a:schemeClr val="dk1"/>
              </a:effectRef>
              <a:fontRef idx="minor">
                <a:schemeClr val="dk1"/>
              </a:fontRef>
            </p:style>
          </p:cxnSp>
          <p:pic>
            <p:nvPicPr>
              <p:cNvPr id="62" name="Picture 61" descr="http://marakana.com/static/images/logos/logo-db-300x300.pn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6896372" y="4395013"/>
                <a:ext cx="571228" cy="55501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descr="http://marakana.com/static/images/logos/logo-db-300x300.png"/>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7543800" y="4114800"/>
                <a:ext cx="501967" cy="43170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descr="http://marakana.com/static/images/logos/logo-db-300x300.png"/>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7575233" y="4664953"/>
                <a:ext cx="501967" cy="43170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descr="http://marakana.com/static/images/logos/logo-db-300x300.png"/>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6324600" y="4672522"/>
                <a:ext cx="501967" cy="431702"/>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descr="http://marakana.com/static/images/logos/logo-db-300x300.png"/>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6324600" y="4131553"/>
                <a:ext cx="501967" cy="431702"/>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descr="http://marakana.com/static/images/logos/logo-db-300x300.png"/>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6946833" y="5091023"/>
                <a:ext cx="501967" cy="431702"/>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7" descr="http://marakana.com/static/images/logos/logo-db-300x300.png"/>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6934200" y="3782906"/>
                <a:ext cx="501967" cy="43170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69" name="Title 5"/>
          <p:cNvSpPr txBox="1">
            <a:spLocks/>
          </p:cNvSpPr>
          <p:nvPr/>
        </p:nvSpPr>
        <p:spPr>
          <a:xfrm>
            <a:off x="47285" y="2101176"/>
            <a:ext cx="1783373" cy="1822450"/>
          </a:xfrm>
          <a:prstGeom prst="rect">
            <a:avLst/>
          </a:prstGeom>
          <a:solidFill>
            <a:srgbClr val="7030A0"/>
          </a:solidFill>
        </p:spPr>
        <p:txBody>
          <a:bodyPr vert="horz" wrap="square" lIns="146304" tIns="91440" rIns="146304" bIns="91440" rtlCol="0" anchor="t">
            <a:noAutofit/>
          </a:bodyPr>
          <a:lst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2400" dirty="0" smtClean="0"/>
              <a:t>Polybase</a:t>
            </a:r>
            <a:endParaRPr lang="en-US" sz="1600" dirty="0" smtClean="0"/>
          </a:p>
          <a:p>
            <a:endParaRPr lang="en-US" sz="1100" dirty="0"/>
          </a:p>
          <a:p>
            <a:endParaRPr lang="en-US" sz="1100" dirty="0" smtClean="0"/>
          </a:p>
          <a:p>
            <a:endParaRPr lang="en-US" sz="1100" i="1" dirty="0" smtClean="0"/>
          </a:p>
          <a:p>
            <a:endParaRPr lang="en-US" sz="1100" i="1" dirty="0"/>
          </a:p>
          <a:p>
            <a:endParaRPr lang="en-US" sz="1100" i="1" dirty="0" smtClean="0"/>
          </a:p>
          <a:p>
            <a:endParaRPr lang="en-US" sz="1100" i="1" dirty="0"/>
          </a:p>
          <a:p>
            <a:endParaRPr lang="en-US" sz="1100" i="1" dirty="0" smtClean="0"/>
          </a:p>
          <a:p>
            <a:r>
              <a:rPr lang="en-US" sz="1400" i="1" dirty="0" smtClean="0"/>
              <a:t>Writing data to </a:t>
            </a:r>
            <a:r>
              <a:rPr lang="en-US" sz="1400" i="1" dirty="0" err="1" smtClean="0"/>
              <a:t>Hadoop</a:t>
            </a:r>
            <a:endParaRPr lang="en-US" sz="1400" i="1" dirty="0"/>
          </a:p>
        </p:txBody>
      </p:sp>
    </p:spTree>
    <p:extLst>
      <p:ext uri="{BB962C8B-B14F-4D97-AF65-F5344CB8AC3E}">
        <p14:creationId xmlns:p14="http://schemas.microsoft.com/office/powerpoint/2010/main" val="3368660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par>
                                <p:cTn id="49" presetID="10"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par>
                                <p:cTn id="70" presetID="10" presetClass="entr" presetSubtype="0" fill="hold"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par>
                                <p:cTn id="73" presetID="10" presetClass="entr" presetSubtype="0" fill="hold"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par>
                                <p:cTn id="76" presetID="10" presetClass="entr" presetSubtype="0" fill="hold" nodeType="with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500"/>
                                        <p:tgtEl>
                                          <p:spTgt spid="42"/>
                                        </p:tgtEl>
                                      </p:cBhvr>
                                    </p:animEffect>
                                  </p:childTnLst>
                                </p:cTn>
                              </p:par>
                              <p:par>
                                <p:cTn id="79" presetID="10" presetClass="entr" presetSubtype="0" fill="hold" nodeType="with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fade">
                                      <p:cBhvr>
                                        <p:cTn id="81" dur="500"/>
                                        <p:tgtEl>
                                          <p:spTgt spid="43"/>
                                        </p:tgtEl>
                                      </p:cBhvr>
                                    </p:animEffect>
                                  </p:childTnLst>
                                </p:cTn>
                              </p:par>
                              <p:par>
                                <p:cTn id="82" presetID="10" presetClass="entr" presetSubtype="0" fill="hold" nodeType="with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500"/>
                                        <p:tgtEl>
                                          <p:spTgt spid="44"/>
                                        </p:tgtEl>
                                      </p:cBhvr>
                                    </p:animEffect>
                                  </p:childTnLst>
                                </p:cTn>
                              </p:par>
                              <p:par>
                                <p:cTn id="85" presetID="10" presetClass="entr" presetSubtype="0" fill="hold"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500"/>
                                        <p:tgtEl>
                                          <p:spTgt spid="4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500"/>
                                        <p:tgtEl>
                                          <p:spTgt spid="4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fade">
                                      <p:cBhvr>
                                        <p:cTn id="93" dur="500"/>
                                        <p:tgtEl>
                                          <p:spTgt spid="47"/>
                                        </p:tgtEl>
                                      </p:cBhvr>
                                    </p:animEffect>
                                  </p:childTnLst>
                                </p:cTn>
                              </p:par>
                              <p:par>
                                <p:cTn id="94" presetID="10" presetClass="entr" presetSubtype="0" fill="hold" nodeType="with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3" grpId="0" animBg="1"/>
      <p:bldP spid="25" grpId="0" animBg="1"/>
      <p:bldP spid="26" grpId="0"/>
      <p:bldP spid="28" grpId="0"/>
      <p:bldP spid="29" grpId="0"/>
      <p:bldP spid="31" grpId="0" animBg="1"/>
      <p:bldP spid="32" grpId="0" animBg="1"/>
      <p:bldP spid="34" grpId="0" animBg="1"/>
      <p:bldP spid="35" grpId="0"/>
      <p:bldP spid="36" grpId="0" animBg="1"/>
      <p:bldP spid="37" grpId="0"/>
      <p:bldP spid="38" grpId="0"/>
      <p:bldP spid="39"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itle 5"/>
          <p:cNvSpPr txBox="1">
            <a:spLocks/>
          </p:cNvSpPr>
          <p:nvPr/>
        </p:nvSpPr>
        <p:spPr>
          <a:xfrm>
            <a:off x="47285" y="2101176"/>
            <a:ext cx="2761818" cy="1822450"/>
          </a:xfrm>
          <a:prstGeom prst="rect">
            <a:avLst/>
          </a:prstGeom>
          <a:solidFill>
            <a:srgbClr val="7030A0"/>
          </a:solidFill>
        </p:spPr>
        <p:txBody>
          <a:bodyPr vert="horz" wrap="square" lIns="146304" tIns="91440" rIns="146304" bIns="91440" rtlCol="0" anchor="t">
            <a:noAutofit/>
          </a:bodyPr>
          <a:lst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2400" dirty="0" smtClean="0"/>
              <a:t>PDW Benefits</a:t>
            </a:r>
            <a:endParaRPr lang="en-US" sz="1600" dirty="0" smtClean="0"/>
          </a:p>
          <a:p>
            <a:endParaRPr lang="en-US" sz="1100" dirty="0"/>
          </a:p>
          <a:p>
            <a:endParaRPr lang="en-US" sz="1100" dirty="0" smtClean="0"/>
          </a:p>
          <a:p>
            <a:endParaRPr lang="en-US" sz="1100" i="1" dirty="0" smtClean="0"/>
          </a:p>
          <a:p>
            <a:endParaRPr lang="en-US" sz="1100" i="1" dirty="0"/>
          </a:p>
          <a:p>
            <a:endParaRPr lang="en-US" sz="1100" i="1" dirty="0" smtClean="0"/>
          </a:p>
          <a:p>
            <a:endParaRPr lang="en-US" sz="1100" i="1" dirty="0"/>
          </a:p>
          <a:p>
            <a:endParaRPr lang="en-US" sz="1100" i="1" dirty="0" smtClean="0"/>
          </a:p>
        </p:txBody>
      </p:sp>
      <p:sp>
        <p:nvSpPr>
          <p:cNvPr id="6" name="Content Placeholder 2"/>
          <p:cNvSpPr txBox="1">
            <a:spLocks/>
          </p:cNvSpPr>
          <p:nvPr/>
        </p:nvSpPr>
        <p:spPr>
          <a:xfrm>
            <a:off x="2932671" y="1548711"/>
            <a:ext cx="8476734" cy="4637902"/>
          </a:xfrm>
          <a:prstGeom prst="rect">
            <a:avLst/>
          </a:prstGeom>
        </p:spPr>
        <p:txBody>
          <a:bodyPr vert="horz" wrap="square" lIns="146304" tIns="91440" rIns="146304" bIns="91440" rtlCol="0">
            <a:no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lvl="1"/>
            <a:r>
              <a:rPr lang="en-US" sz="2400" dirty="0" smtClean="0"/>
              <a:t>Query </a:t>
            </a:r>
            <a:r>
              <a:rPr lang="en-US" sz="2400" b="1" dirty="0" smtClean="0">
                <a:solidFill>
                  <a:srgbClr val="C00000"/>
                </a:solidFill>
              </a:rPr>
              <a:t>all (structured and non-structured) </a:t>
            </a:r>
            <a:r>
              <a:rPr lang="en-US" sz="2400" dirty="0" smtClean="0"/>
              <a:t>your </a:t>
            </a:r>
            <a:r>
              <a:rPr lang="en-US" sz="2400" b="1" dirty="0" smtClean="0">
                <a:solidFill>
                  <a:srgbClr val="C00000"/>
                </a:solidFill>
              </a:rPr>
              <a:t>data</a:t>
            </a:r>
            <a:r>
              <a:rPr lang="en-US" sz="2400" b="1" dirty="0" smtClean="0"/>
              <a:t> </a:t>
            </a:r>
            <a:r>
              <a:rPr lang="en-US" sz="2400" dirty="0" smtClean="0"/>
              <a:t>through </a:t>
            </a:r>
            <a:r>
              <a:rPr lang="en-US" sz="2400" b="1" dirty="0" err="1" smtClean="0">
                <a:solidFill>
                  <a:srgbClr val="C00000"/>
                </a:solidFill>
              </a:rPr>
              <a:t>Polybase</a:t>
            </a:r>
            <a:endParaRPr lang="en-US" sz="2400" b="1" dirty="0" smtClean="0">
              <a:solidFill>
                <a:srgbClr val="C00000"/>
              </a:solidFill>
            </a:endParaRPr>
          </a:p>
          <a:p>
            <a:pPr lvl="1"/>
            <a:endParaRPr lang="en-US" sz="2400" dirty="0"/>
          </a:p>
          <a:p>
            <a:pPr lvl="1"/>
            <a:r>
              <a:rPr lang="en-US" sz="2400" dirty="0" smtClean="0"/>
              <a:t>Scale-out SQL Server to </a:t>
            </a:r>
            <a:r>
              <a:rPr lang="en-US" sz="2400" b="1" dirty="0" smtClean="0">
                <a:solidFill>
                  <a:srgbClr val="C00000"/>
                </a:solidFill>
              </a:rPr>
              <a:t>Petabytes</a:t>
            </a:r>
            <a:r>
              <a:rPr lang="en-US" sz="2400" b="1" dirty="0" smtClean="0"/>
              <a:t> </a:t>
            </a:r>
            <a:r>
              <a:rPr lang="en-US" sz="2400" b="1" dirty="0" smtClean="0">
                <a:solidFill>
                  <a:srgbClr val="C00000"/>
                </a:solidFill>
              </a:rPr>
              <a:t>of data</a:t>
            </a:r>
          </a:p>
          <a:p>
            <a:pPr lvl="1"/>
            <a:endParaRPr lang="en-US" sz="2400" dirty="0"/>
          </a:p>
          <a:p>
            <a:pPr lvl="1"/>
            <a:r>
              <a:rPr lang="en-US" sz="2400" dirty="0" smtClean="0"/>
              <a:t>Known </a:t>
            </a:r>
            <a:r>
              <a:rPr lang="en-US" sz="2400" b="1" dirty="0">
                <a:solidFill>
                  <a:srgbClr val="C00000"/>
                </a:solidFill>
              </a:rPr>
              <a:t>TSQL </a:t>
            </a:r>
            <a:r>
              <a:rPr lang="en-US" sz="2400" b="1" dirty="0" smtClean="0">
                <a:solidFill>
                  <a:srgbClr val="C00000"/>
                </a:solidFill>
              </a:rPr>
              <a:t>Interface </a:t>
            </a:r>
            <a:r>
              <a:rPr lang="en-US" sz="2400" dirty="0" smtClean="0"/>
              <a:t>(use </a:t>
            </a:r>
            <a:r>
              <a:rPr lang="en-US" sz="2400" dirty="0"/>
              <a:t>existing BI </a:t>
            </a:r>
            <a:r>
              <a:rPr lang="en-US" sz="2400" dirty="0" smtClean="0"/>
              <a:t>technology)</a:t>
            </a:r>
            <a:endParaRPr lang="en-US" sz="2400" dirty="0"/>
          </a:p>
          <a:p>
            <a:pPr lvl="1"/>
            <a:endParaRPr lang="en-US" sz="2400" dirty="0"/>
          </a:p>
          <a:p>
            <a:pPr lvl="1"/>
            <a:r>
              <a:rPr lang="en-US" sz="2400" dirty="0" smtClean="0"/>
              <a:t>Store </a:t>
            </a:r>
            <a:r>
              <a:rPr lang="en-US" sz="2400" b="1" dirty="0" smtClean="0">
                <a:solidFill>
                  <a:srgbClr val="C00000"/>
                </a:solidFill>
              </a:rPr>
              <a:t>more data with same </a:t>
            </a:r>
            <a:r>
              <a:rPr lang="en-US" sz="2400" dirty="0" smtClean="0"/>
              <a:t>storage </a:t>
            </a:r>
            <a:r>
              <a:rPr lang="en-US" sz="2400" b="1" dirty="0" smtClean="0">
                <a:solidFill>
                  <a:srgbClr val="C00000"/>
                </a:solidFill>
              </a:rPr>
              <a:t>footprint</a:t>
            </a:r>
            <a:endParaRPr lang="en-US" sz="2400" dirty="0" smtClean="0">
              <a:solidFill>
                <a:srgbClr val="C00000"/>
              </a:solidFill>
            </a:endParaRPr>
          </a:p>
          <a:p>
            <a:pPr lvl="1"/>
            <a:endParaRPr lang="en-US" sz="2400" dirty="0"/>
          </a:p>
          <a:p>
            <a:pPr lvl="1"/>
            <a:r>
              <a:rPr lang="en-US" sz="2400" dirty="0" smtClean="0"/>
              <a:t>Up to </a:t>
            </a:r>
            <a:r>
              <a:rPr lang="en-US" sz="2400" b="1" dirty="0" smtClean="0">
                <a:solidFill>
                  <a:srgbClr val="C00000"/>
                </a:solidFill>
              </a:rPr>
              <a:t>10x</a:t>
            </a:r>
            <a:r>
              <a:rPr lang="en-US" sz="2400" b="1" dirty="0" smtClean="0"/>
              <a:t> </a:t>
            </a:r>
            <a:r>
              <a:rPr lang="en-US" sz="2400" dirty="0" smtClean="0"/>
              <a:t>query </a:t>
            </a:r>
            <a:r>
              <a:rPr lang="en-US" sz="2400" b="1" dirty="0" smtClean="0">
                <a:solidFill>
                  <a:srgbClr val="C00000"/>
                </a:solidFill>
              </a:rPr>
              <a:t>performance improvement </a:t>
            </a:r>
            <a:r>
              <a:rPr lang="en-US" sz="2400" dirty="0" smtClean="0"/>
              <a:t>when using </a:t>
            </a:r>
            <a:r>
              <a:rPr lang="en-US" sz="2400" dirty="0" err="1" smtClean="0"/>
              <a:t>columnstore</a:t>
            </a:r>
            <a:endParaRPr lang="en-US" sz="2400" dirty="0" smtClean="0"/>
          </a:p>
          <a:p>
            <a:pPr lvl="1"/>
            <a:endParaRPr lang="en-US" sz="2400" dirty="0" smtClean="0"/>
          </a:p>
        </p:txBody>
      </p:sp>
    </p:spTree>
    <p:extLst>
      <p:ext uri="{BB962C8B-B14F-4D97-AF65-F5344CB8AC3E}">
        <p14:creationId xmlns:p14="http://schemas.microsoft.com/office/powerpoint/2010/main" val="182686692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9303" y="2084187"/>
            <a:ext cx="8973552" cy="1793090"/>
          </a:xfrm>
        </p:spPr>
        <p:txBody>
          <a:bodyPr/>
          <a:lstStyle/>
          <a:p>
            <a:r>
              <a:rPr lang="en-US" sz="4000" dirty="0"/>
              <a:t>Building BI Solutions with Microsoft SQL Server Parallel Data Warehouse (PDW</a:t>
            </a:r>
            <a:r>
              <a:rPr lang="en-US" sz="4000" dirty="0" smtClean="0"/>
              <a:t>)</a:t>
            </a:r>
            <a:endParaRPr lang="en-US" sz="4000" dirty="0"/>
          </a:p>
        </p:txBody>
      </p:sp>
      <p:sp>
        <p:nvSpPr>
          <p:cNvPr id="5" name="Text Placeholder 4"/>
          <p:cNvSpPr>
            <a:spLocks noGrp="1"/>
          </p:cNvSpPr>
          <p:nvPr>
            <p:ph type="body" sz="quarter" idx="12"/>
          </p:nvPr>
        </p:nvSpPr>
        <p:spPr/>
        <p:txBody>
          <a:bodyPr/>
          <a:lstStyle/>
          <a:p>
            <a:r>
              <a:rPr lang="en-US" dirty="0" smtClean="0"/>
              <a:t>Igor Stanko</a:t>
            </a:r>
          </a:p>
          <a:p>
            <a:r>
              <a:rPr lang="en-US" sz="2800" dirty="0" smtClean="0">
                <a:hlinkClick r:id="rId3"/>
              </a:rPr>
              <a:t>igorstan@microsoft.com</a:t>
            </a:r>
            <a:r>
              <a:rPr lang="en-US" sz="2800" dirty="0" smtClean="0"/>
              <a:t> </a:t>
            </a:r>
            <a:endParaRPr lang="en-US" dirty="0"/>
          </a:p>
        </p:txBody>
      </p:sp>
      <p:sp>
        <p:nvSpPr>
          <p:cNvPr id="9" name="Text Placeholder 8"/>
          <p:cNvSpPr>
            <a:spLocks noGrp="1"/>
          </p:cNvSpPr>
          <p:nvPr>
            <p:ph type="body" sz="quarter" idx="13"/>
          </p:nvPr>
        </p:nvSpPr>
        <p:spPr/>
        <p:txBody>
          <a:bodyPr/>
          <a:lstStyle/>
          <a:p>
            <a:r>
              <a:rPr lang="en-US" dirty="0"/>
              <a:t>DBI-B335</a:t>
            </a:r>
          </a:p>
        </p:txBody>
      </p:sp>
    </p:spTree>
    <p:extLst>
      <p:ext uri="{BB962C8B-B14F-4D97-AF65-F5344CB8AC3E}">
        <p14:creationId xmlns:p14="http://schemas.microsoft.com/office/powerpoint/2010/main" val="336188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itle 5"/>
          <p:cNvSpPr txBox="1">
            <a:spLocks/>
          </p:cNvSpPr>
          <p:nvPr/>
        </p:nvSpPr>
        <p:spPr>
          <a:xfrm>
            <a:off x="47285" y="2101176"/>
            <a:ext cx="2761818" cy="1822450"/>
          </a:xfrm>
          <a:prstGeom prst="rect">
            <a:avLst/>
          </a:prstGeom>
          <a:solidFill>
            <a:srgbClr val="7030A0"/>
          </a:solidFill>
        </p:spPr>
        <p:txBody>
          <a:bodyPr vert="horz" wrap="square" lIns="146304" tIns="91440" rIns="146304" bIns="91440" rtlCol="0" anchor="t">
            <a:noAutofit/>
          </a:bodyPr>
          <a:lst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2400" dirty="0" smtClean="0"/>
              <a:t>BI Tools Integration</a:t>
            </a:r>
            <a:endParaRPr lang="en-US" sz="1600" dirty="0" smtClean="0"/>
          </a:p>
          <a:p>
            <a:endParaRPr lang="en-US" sz="1100" dirty="0"/>
          </a:p>
          <a:p>
            <a:endParaRPr lang="en-US" sz="1100" dirty="0" smtClean="0"/>
          </a:p>
          <a:p>
            <a:endParaRPr lang="en-US" sz="1100" i="1" dirty="0" smtClean="0"/>
          </a:p>
          <a:p>
            <a:endParaRPr lang="en-US" sz="1100" i="1" dirty="0"/>
          </a:p>
          <a:p>
            <a:endParaRPr lang="en-US" sz="1100" i="1" dirty="0" smtClean="0"/>
          </a:p>
          <a:p>
            <a:endParaRPr lang="en-US" sz="1100" i="1" dirty="0"/>
          </a:p>
          <a:p>
            <a:endParaRPr lang="en-US" sz="1100" i="1" dirty="0" smtClean="0"/>
          </a:p>
          <a:p>
            <a:r>
              <a:rPr lang="en-US" sz="1400" i="1" dirty="0" smtClean="0"/>
              <a:t>Use existing means to work with PDW…</a:t>
            </a:r>
          </a:p>
        </p:txBody>
      </p:sp>
      <p:sp>
        <p:nvSpPr>
          <p:cNvPr id="4" name="Content Placeholder 2"/>
          <p:cNvSpPr txBox="1">
            <a:spLocks/>
          </p:cNvSpPr>
          <p:nvPr/>
        </p:nvSpPr>
        <p:spPr>
          <a:xfrm>
            <a:off x="3097427" y="1190767"/>
            <a:ext cx="8476734" cy="5313402"/>
          </a:xfrm>
          <a:prstGeom prst="rect">
            <a:avLst/>
          </a:prstGeom>
        </p:spPr>
        <p:txBody>
          <a:bodyPr vert="horz" wrap="square" lIns="146304" tIns="91440" rIns="146304" bIns="91440" rtlCol="0">
            <a:no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lvl="1"/>
            <a:r>
              <a:rPr lang="en-US" sz="2400" dirty="0" smtClean="0"/>
              <a:t>Connect to SQL Server PDW 2012 just like to any other SQL Server instance</a:t>
            </a:r>
          </a:p>
          <a:p>
            <a:pPr lvl="2"/>
            <a:r>
              <a:rPr lang="en-US" sz="1800" dirty="0" smtClean="0"/>
              <a:t>But, deliver benefits mentioned earlier.</a:t>
            </a:r>
          </a:p>
          <a:p>
            <a:pPr lvl="2"/>
            <a:r>
              <a:rPr lang="en-US" sz="1800" dirty="0" smtClean="0"/>
              <a:t>Large investment in supported TSQL statements in V2 timeframe.</a:t>
            </a:r>
          </a:p>
          <a:p>
            <a:pPr lvl="2"/>
            <a:endParaRPr lang="en-US" sz="1000" dirty="0" smtClean="0"/>
          </a:p>
          <a:p>
            <a:pPr lvl="1"/>
            <a:r>
              <a:rPr lang="en-US" sz="2400" dirty="0" smtClean="0"/>
              <a:t>Supported client drivers:</a:t>
            </a:r>
          </a:p>
          <a:p>
            <a:pPr lvl="2"/>
            <a:r>
              <a:rPr lang="en-US" sz="1800" dirty="0" smtClean="0"/>
              <a:t>SNAC 10 R2, SNAC 11.</a:t>
            </a:r>
          </a:p>
          <a:p>
            <a:pPr lvl="2"/>
            <a:endParaRPr lang="en-US" sz="1000" dirty="0" smtClean="0"/>
          </a:p>
          <a:p>
            <a:pPr lvl="1"/>
            <a:r>
              <a:rPr lang="en-US" sz="2400" dirty="0" smtClean="0"/>
              <a:t>Supported MSFT tools:</a:t>
            </a:r>
          </a:p>
          <a:p>
            <a:pPr lvl="2"/>
            <a:r>
              <a:rPr lang="en-US" sz="1800" dirty="0" smtClean="0"/>
              <a:t>Excel, PowerPivot, </a:t>
            </a:r>
            <a:r>
              <a:rPr lang="en-US" sz="1800" dirty="0" err="1" smtClean="0"/>
              <a:t>PowerView</a:t>
            </a:r>
            <a:r>
              <a:rPr lang="en-US" sz="1800" dirty="0" smtClean="0"/>
              <a:t>, Data Explorer, Report Builder 2 and 3, SSAS, SSRS.</a:t>
            </a:r>
          </a:p>
          <a:p>
            <a:pPr lvl="2"/>
            <a:r>
              <a:rPr lang="en-US" sz="1800" dirty="0" smtClean="0"/>
              <a:t>Both 2012 and 2008 version of the tools supported.</a:t>
            </a:r>
          </a:p>
          <a:p>
            <a:pPr lvl="2"/>
            <a:endParaRPr lang="en-US" sz="1000" dirty="0" smtClean="0"/>
          </a:p>
          <a:p>
            <a:pPr lvl="1"/>
            <a:r>
              <a:rPr lang="en-US" sz="2400" dirty="0" smtClean="0"/>
              <a:t>Supported 3</a:t>
            </a:r>
            <a:r>
              <a:rPr lang="en-US" sz="2400" baseline="30000" dirty="0" smtClean="0"/>
              <a:t>rd</a:t>
            </a:r>
            <a:r>
              <a:rPr lang="en-US" sz="2400" dirty="0" smtClean="0"/>
              <a:t> party tools:</a:t>
            </a:r>
          </a:p>
          <a:p>
            <a:pPr lvl="2"/>
            <a:r>
              <a:rPr lang="en-US" sz="1800" dirty="0" smtClean="0"/>
              <a:t>Business Objects, </a:t>
            </a:r>
            <a:r>
              <a:rPr lang="en-US" sz="1800" dirty="0" err="1" smtClean="0"/>
              <a:t>Cognos</a:t>
            </a:r>
            <a:r>
              <a:rPr lang="en-US" sz="1800" dirty="0" smtClean="0"/>
              <a:t>, Tableau, </a:t>
            </a:r>
            <a:r>
              <a:rPr lang="en-US" sz="1800" dirty="0" err="1" smtClean="0"/>
              <a:t>QlickView</a:t>
            </a:r>
            <a:r>
              <a:rPr lang="en-US" sz="1800" dirty="0" smtClean="0"/>
              <a:t>.</a:t>
            </a:r>
          </a:p>
          <a:p>
            <a:pPr lvl="2"/>
            <a:r>
              <a:rPr lang="en-US" sz="1800" dirty="0" err="1" smtClean="0"/>
              <a:t>Microsotrategy</a:t>
            </a:r>
            <a:r>
              <a:rPr lang="en-US" sz="1800" dirty="0" smtClean="0"/>
              <a:t> (9.3.1 version – adapter available through MSTR).</a:t>
            </a:r>
          </a:p>
        </p:txBody>
      </p:sp>
    </p:spTree>
    <p:extLst>
      <p:ext uri="{BB962C8B-B14F-4D97-AF65-F5344CB8AC3E}">
        <p14:creationId xmlns:p14="http://schemas.microsoft.com/office/powerpoint/2010/main" val="142174046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Demos </a:t>
            </a:r>
            <a:r>
              <a:rPr lang="en-US" dirty="0" smtClean="0">
                <a:sym typeface="Wingdings" panose="05000000000000000000" pitchFamily="2" charset="2"/>
              </a:rPr>
              <a:t></a:t>
            </a:r>
            <a:endParaRPr lang="en-US" dirty="0"/>
          </a:p>
        </p:txBody>
      </p:sp>
      <p:sp>
        <p:nvSpPr>
          <p:cNvPr id="2" name="TextBox 1"/>
          <p:cNvSpPr txBox="1"/>
          <p:nvPr/>
        </p:nvSpPr>
        <p:spPr>
          <a:xfrm>
            <a:off x="1375719" y="4234248"/>
            <a:ext cx="9489989" cy="2015936"/>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Setup:</a:t>
            </a:r>
            <a:endParaRPr lang="en-US" sz="2400" dirty="0">
              <a:gradFill>
                <a:gsLst>
                  <a:gs pos="2917">
                    <a:schemeClr val="tx1"/>
                  </a:gs>
                  <a:gs pos="30000">
                    <a:schemeClr val="tx1"/>
                  </a:gs>
                </a:gsLst>
                <a:lin ang="5400000" scaled="0"/>
              </a:gradFill>
            </a:endParaRPr>
          </a:p>
          <a:p>
            <a:pPr marL="800100" lvl="1" indent="-342900">
              <a:lnSpc>
                <a:spcPct val="90000"/>
              </a:lnSpc>
              <a:spcAft>
                <a:spcPts val="600"/>
              </a:spcAft>
              <a:buFont typeface="Arial" panose="020B0604020202020204" pitchFamily="34" charset="0"/>
              <a:buChar char="•"/>
            </a:pPr>
            <a:r>
              <a:rPr lang="en-US" dirty="0" smtClean="0">
                <a:gradFill>
                  <a:gsLst>
                    <a:gs pos="2917">
                      <a:schemeClr val="tx1"/>
                    </a:gs>
                    <a:gs pos="30000">
                      <a:schemeClr val="tx1"/>
                    </a:gs>
                  </a:gsLst>
                  <a:lin ang="5400000" scaled="0"/>
                </a:gradFill>
              </a:rPr>
              <a:t>‘Internet Sales’ fact data stored in </a:t>
            </a:r>
            <a:r>
              <a:rPr lang="en-US" b="1" dirty="0" err="1" smtClean="0">
                <a:gradFill>
                  <a:gsLst>
                    <a:gs pos="2917">
                      <a:schemeClr val="tx1"/>
                    </a:gs>
                    <a:gs pos="30000">
                      <a:schemeClr val="tx1"/>
                    </a:gs>
                  </a:gsLst>
                  <a:lin ang="5400000" scaled="0"/>
                </a:gradFill>
              </a:rPr>
              <a:t>HDInsights</a:t>
            </a:r>
            <a:endParaRPr lang="en-US" b="1" dirty="0" smtClean="0">
              <a:gradFill>
                <a:gsLst>
                  <a:gs pos="2917">
                    <a:schemeClr val="tx1"/>
                  </a:gs>
                  <a:gs pos="30000">
                    <a:schemeClr val="tx1"/>
                  </a:gs>
                </a:gsLst>
                <a:lin ang="5400000" scaled="0"/>
              </a:gradFill>
            </a:endParaRPr>
          </a:p>
          <a:p>
            <a:pPr marL="800100" lvl="1" indent="-342900">
              <a:lnSpc>
                <a:spcPct val="90000"/>
              </a:lnSpc>
              <a:spcAft>
                <a:spcPts val="600"/>
              </a:spcAft>
              <a:buFont typeface="Arial" panose="020B0604020202020204" pitchFamily="34" charset="0"/>
              <a:buChar char="•"/>
            </a:pPr>
            <a:r>
              <a:rPr lang="en-US" dirty="0" smtClean="0">
                <a:gradFill>
                  <a:gsLst>
                    <a:gs pos="2917">
                      <a:schemeClr val="tx1"/>
                    </a:gs>
                    <a:gs pos="30000">
                      <a:schemeClr val="tx1"/>
                    </a:gs>
                  </a:gsLst>
                  <a:lin ang="5400000" scaled="0"/>
                </a:gradFill>
              </a:rPr>
              <a:t>‘Product’ and ‘Reseller Sales’ information stored in </a:t>
            </a:r>
            <a:r>
              <a:rPr lang="en-US" b="1" dirty="0" smtClean="0">
                <a:gradFill>
                  <a:gsLst>
                    <a:gs pos="2917">
                      <a:schemeClr val="tx1"/>
                    </a:gs>
                    <a:gs pos="30000">
                      <a:schemeClr val="tx1"/>
                    </a:gs>
                  </a:gsLst>
                  <a:lin ang="5400000" scaled="0"/>
                </a:gradFill>
              </a:rPr>
              <a:t>PDW</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Requirements:</a:t>
            </a:r>
          </a:p>
          <a:p>
            <a:pPr marL="800100" lvl="1" indent="-342900">
              <a:lnSpc>
                <a:spcPct val="90000"/>
              </a:lnSpc>
              <a:spcAft>
                <a:spcPts val="600"/>
              </a:spcAft>
              <a:buFont typeface="Arial" panose="020B0604020202020204" pitchFamily="34" charset="0"/>
              <a:buChar char="•"/>
            </a:pPr>
            <a:r>
              <a:rPr lang="en-US" dirty="0" smtClean="0">
                <a:gradFill>
                  <a:gsLst>
                    <a:gs pos="2917">
                      <a:schemeClr val="tx1"/>
                    </a:gs>
                    <a:gs pos="30000">
                      <a:schemeClr val="tx1"/>
                    </a:gs>
                  </a:gsLst>
                  <a:lin ang="5400000" scaled="0"/>
                </a:gradFill>
              </a:rPr>
              <a:t>Leverage existing BI tools and skillset</a:t>
            </a:r>
          </a:p>
        </p:txBody>
      </p:sp>
    </p:spTree>
    <p:extLst>
      <p:ext uri="{BB962C8B-B14F-4D97-AF65-F5344CB8AC3E}">
        <p14:creationId xmlns:p14="http://schemas.microsoft.com/office/powerpoint/2010/main" val="63064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67684" y="5960018"/>
            <a:ext cx="10758655" cy="606470"/>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rgbClr val="FFFFFF"/>
                    </a:gs>
                    <a:gs pos="100000">
                      <a:srgbClr val="FFFFFF"/>
                    </a:gs>
                  </a:gsLst>
                  <a:lin ang="5400000" scaled="0"/>
                </a:gradFill>
                <a:cs typeface="Segoe UI" pitchFamily="34" charset="0"/>
              </a:rPr>
              <a:t>© 2013 Microsoft Corporation. All rights reserved. Microsoft, Windows, Windows Vista and other product names are or may be registered trademarks and/or trademarks in the U.S. and/or other countries.</a:t>
            </a:r>
          </a:p>
          <a:p>
            <a:pPr defTabSz="913924" eaLnBrk="0" hangingPunct="0"/>
            <a:r>
              <a:rPr lang="en-US" sz="686"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450203" y="3083702"/>
            <a:ext cx="3223861" cy="690597"/>
          </a:xfrm>
          <a:prstGeom prst="rect">
            <a:avLst/>
          </a:prstGeom>
        </p:spPr>
      </p:pic>
    </p:spTree>
    <p:extLst>
      <p:ext uri="{BB962C8B-B14F-4D97-AF65-F5344CB8AC3E}">
        <p14:creationId xmlns:p14="http://schemas.microsoft.com/office/powerpoint/2010/main" val="27979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513" y="1391727"/>
            <a:ext cx="8148265" cy="472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5137485" y="5558590"/>
            <a:ext cx="1528010" cy="47652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Box 2"/>
          <p:cNvSpPr txBox="1"/>
          <p:nvPr/>
        </p:nvSpPr>
        <p:spPr>
          <a:xfrm>
            <a:off x="6545926" y="5629969"/>
            <a:ext cx="2932021" cy="489365"/>
          </a:xfrm>
          <a:prstGeom prst="rect">
            <a:avLst/>
          </a:prstGeom>
          <a:noFill/>
        </p:spPr>
        <p:txBody>
          <a:bodyPr wrap="none" lIns="182880" tIns="146304" rIns="182880" bIns="146304" rtlCol="0">
            <a:spAutoFit/>
          </a:bodyPr>
          <a:lstStyle/>
          <a:p>
            <a:pPr>
              <a:lnSpc>
                <a:spcPct val="90000"/>
              </a:lnSpc>
              <a:spcAft>
                <a:spcPts val="600"/>
              </a:spcAft>
            </a:pPr>
            <a:r>
              <a:rPr lang="en-US" sz="1400" b="1" dirty="0" smtClean="0">
                <a:solidFill>
                  <a:schemeClr val="bg1"/>
                </a:solidFill>
              </a:rPr>
              <a:t>Windows 2012 Storage Spaces</a:t>
            </a:r>
          </a:p>
        </p:txBody>
      </p:sp>
    </p:spTree>
    <p:extLst>
      <p:ext uri="{BB962C8B-B14F-4D97-AF65-F5344CB8AC3E}">
        <p14:creationId xmlns:p14="http://schemas.microsoft.com/office/powerpoint/2010/main" val="256016693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4" name="Group 3"/>
          <p:cNvGrpSpPr/>
          <p:nvPr/>
        </p:nvGrpSpPr>
        <p:grpSpPr>
          <a:xfrm>
            <a:off x="3833825" y="1294069"/>
            <a:ext cx="6706913" cy="1614214"/>
            <a:chOff x="470284" y="1339166"/>
            <a:chExt cx="8067287" cy="2018123"/>
          </a:xfrm>
        </p:grpSpPr>
        <p:sp>
          <p:nvSpPr>
            <p:cNvPr id="5" name="Rectangle 4"/>
            <p:cNvSpPr/>
            <p:nvPr/>
          </p:nvSpPr>
          <p:spPr bwMode="auto">
            <a:xfrm>
              <a:off x="470284" y="1339166"/>
              <a:ext cx="1983340" cy="201812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defTabSz="685647" fontAlgn="base">
                <a:spcBef>
                  <a:spcPct val="0"/>
                </a:spcBef>
                <a:spcAft>
                  <a:spcPct val="0"/>
                </a:spcAft>
              </a:pPr>
              <a:r>
                <a:rPr lang="en-US" sz="1200" b="1" dirty="0">
                  <a:gradFill>
                    <a:gsLst>
                      <a:gs pos="0">
                        <a:srgbClr val="FFFFFF"/>
                      </a:gs>
                      <a:gs pos="100000">
                        <a:srgbClr val="FFFFFF"/>
                      </a:gs>
                    </a:gsLst>
                    <a:lin ang="5400000" scaled="0"/>
                  </a:gradFill>
                  <a:ea typeface="Segoe UI" pitchFamily="34" charset="0"/>
                  <a:cs typeface="Segoe UI" pitchFamily="34" charset="0"/>
                </a:rPr>
                <a:t>Default Behavior</a:t>
              </a:r>
            </a:p>
            <a:p>
              <a:pPr defTabSz="685647" fontAlgn="base">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a:p>
              <a:pPr defTabSz="685647" fontAlgn="base">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1 concurrency slot</a:t>
              </a:r>
            </a:p>
            <a:p>
              <a:pPr defTabSz="685647" fontAlgn="base">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Medium </a:t>
              </a:r>
              <a:r>
                <a:rPr lang="en-US" sz="1200" dirty="0">
                  <a:gradFill>
                    <a:gsLst>
                      <a:gs pos="0">
                        <a:srgbClr val="FFFFFF"/>
                      </a:gs>
                      <a:gs pos="100000">
                        <a:srgbClr val="FFFFFF"/>
                      </a:gs>
                    </a:gsLst>
                    <a:lin ang="5400000" scaled="0"/>
                  </a:gradFill>
                  <a:ea typeface="Segoe UI" pitchFamily="34" charset="0"/>
                  <a:cs typeface="Segoe UI" pitchFamily="34" charset="0"/>
                </a:rPr>
                <a:t>priority</a:t>
              </a:r>
            </a:p>
            <a:p>
              <a:pPr defTabSz="685647" fontAlgn="base">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a:t>
              </a:r>
              <a:r>
                <a:rPr lang="en-US" sz="1200" dirty="0">
                  <a:gradFill>
                    <a:gsLst>
                      <a:gs pos="0">
                        <a:srgbClr val="FFFFFF"/>
                      </a:gs>
                      <a:gs pos="100000">
                        <a:srgbClr val="FFFFFF"/>
                      </a:gs>
                    </a:gsLst>
                    <a:lin ang="5400000" scaled="0"/>
                  </a:gradFill>
                  <a:ea typeface="Segoe UI" pitchFamily="34" charset="0"/>
                  <a:cs typeface="Segoe UI" pitchFamily="34" charset="0"/>
                </a:rPr>
                <a:t>0.4 GB </a:t>
              </a:r>
              <a:r>
                <a:rPr lang="en-US" sz="1200" dirty="0" err="1" smtClean="0">
                  <a:gradFill>
                    <a:gsLst>
                      <a:gs pos="0">
                        <a:srgbClr val="FFFFFF"/>
                      </a:gs>
                      <a:gs pos="100000">
                        <a:srgbClr val="FFFFFF"/>
                      </a:gs>
                    </a:gsLst>
                    <a:lin ang="5400000" scaled="0"/>
                  </a:gradFill>
                  <a:ea typeface="Segoe UI" pitchFamily="34" charset="0"/>
                  <a:cs typeface="Segoe UI" pitchFamily="34" charset="0"/>
                </a:rPr>
                <a:t>mem</a:t>
              </a:r>
              <a:r>
                <a:rPr lang="en-US" sz="1200" dirty="0" smtClean="0">
                  <a:gradFill>
                    <a:gsLst>
                      <a:gs pos="0">
                        <a:srgbClr val="FFFFFF"/>
                      </a:gs>
                      <a:gs pos="100000">
                        <a:srgbClr val="FFFFFF"/>
                      </a:gs>
                    </a:gsLst>
                    <a:lin ang="5400000" scaled="0"/>
                  </a:gradFill>
                  <a:ea typeface="Segoe UI" pitchFamily="34" charset="0"/>
                  <a:cs typeface="Segoe UI" pitchFamily="34" charset="0"/>
                </a:rPr>
                <a:t> </a:t>
              </a:r>
              <a:r>
                <a:rPr lang="en-US" sz="1200" dirty="0" err="1">
                  <a:gradFill>
                    <a:gsLst>
                      <a:gs pos="0">
                        <a:srgbClr val="FFFFFF"/>
                      </a:gs>
                      <a:gs pos="100000">
                        <a:srgbClr val="FFFFFF"/>
                      </a:gs>
                    </a:gsLst>
                    <a:lin ang="5400000" scaled="0"/>
                  </a:gradFill>
                  <a:ea typeface="Segoe UI" pitchFamily="34" charset="0"/>
                  <a:cs typeface="Segoe UI" pitchFamily="34" charset="0"/>
                </a:rPr>
                <a:t>alloc</a:t>
              </a:r>
              <a:r>
                <a:rPr lang="en-US" sz="1200" dirty="0">
                  <a:gradFill>
                    <a:gsLst>
                      <a:gs pos="0">
                        <a:srgbClr val="FFFFFF"/>
                      </a:gs>
                      <a:gs pos="100000">
                        <a:srgbClr val="FFFFFF"/>
                      </a:gs>
                    </a:gsLst>
                    <a:lin ang="5400000" scaled="0"/>
                  </a:gradFill>
                  <a:ea typeface="Segoe UI" pitchFamily="34" charset="0"/>
                  <a:cs typeface="Segoe UI" pitchFamily="34" charset="0"/>
                </a:rPr>
                <a:t>.</a:t>
              </a:r>
            </a:p>
          </p:txBody>
        </p:sp>
        <p:sp>
          <p:nvSpPr>
            <p:cNvPr id="6" name="Rectangle 5"/>
            <p:cNvSpPr/>
            <p:nvPr/>
          </p:nvSpPr>
          <p:spPr bwMode="auto">
            <a:xfrm>
              <a:off x="2487061" y="1339166"/>
              <a:ext cx="1983340" cy="201812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defTabSz="685647" fontAlgn="base">
                <a:spcBef>
                  <a:spcPct val="0"/>
                </a:spcBef>
                <a:spcAft>
                  <a:spcPct val="0"/>
                </a:spcAft>
              </a:pPr>
              <a:r>
                <a:rPr lang="en-US" sz="1200" b="1" dirty="0" err="1">
                  <a:gradFill>
                    <a:gsLst>
                      <a:gs pos="0">
                        <a:srgbClr val="FFFFFF"/>
                      </a:gs>
                      <a:gs pos="100000">
                        <a:srgbClr val="FFFFFF"/>
                      </a:gs>
                    </a:gsLst>
                    <a:lin ang="5400000" scaled="0"/>
                  </a:gradFill>
                  <a:ea typeface="Segoe UI" pitchFamily="34" charset="0"/>
                  <a:cs typeface="Segoe UI" pitchFamily="34" charset="0"/>
                </a:rPr>
                <a:t>MediumRC</a:t>
              </a:r>
              <a:endParaRPr lang="en-US" sz="1200" b="1" dirty="0">
                <a:gradFill>
                  <a:gsLst>
                    <a:gs pos="0">
                      <a:srgbClr val="FFFFFF"/>
                    </a:gs>
                    <a:gs pos="100000">
                      <a:srgbClr val="FFFFFF"/>
                    </a:gs>
                  </a:gsLst>
                  <a:lin ang="5400000" scaled="0"/>
                </a:gradFill>
                <a:ea typeface="Segoe UI" pitchFamily="34" charset="0"/>
                <a:cs typeface="Segoe UI" pitchFamily="34" charset="0"/>
              </a:endParaRPr>
            </a:p>
            <a:p>
              <a:pPr defTabSz="685647" fontAlgn="base">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a:p>
              <a:pPr defTabSz="685647" fontAlgn="base">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3 concurrency slots</a:t>
              </a:r>
            </a:p>
            <a:p>
              <a:pPr defTabSz="685647" fontAlgn="base">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Medium </a:t>
              </a:r>
              <a:r>
                <a:rPr lang="en-US" sz="1200" dirty="0">
                  <a:gradFill>
                    <a:gsLst>
                      <a:gs pos="0">
                        <a:srgbClr val="FFFFFF"/>
                      </a:gs>
                      <a:gs pos="100000">
                        <a:srgbClr val="FFFFFF"/>
                      </a:gs>
                    </a:gsLst>
                    <a:lin ang="5400000" scaled="0"/>
                  </a:gradFill>
                  <a:ea typeface="Segoe UI" pitchFamily="34" charset="0"/>
                  <a:cs typeface="Segoe UI" pitchFamily="34" charset="0"/>
                </a:rPr>
                <a:t>priority</a:t>
              </a:r>
            </a:p>
            <a:p>
              <a:pPr defTabSz="685647" fontAlgn="base">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a:t>
              </a:r>
              <a:r>
                <a:rPr lang="en-US" sz="1200" dirty="0">
                  <a:gradFill>
                    <a:gsLst>
                      <a:gs pos="0">
                        <a:srgbClr val="FFFFFF"/>
                      </a:gs>
                      <a:gs pos="100000">
                        <a:srgbClr val="FFFFFF"/>
                      </a:gs>
                    </a:gsLst>
                    <a:lin ang="5400000" scaled="0"/>
                  </a:gradFill>
                  <a:ea typeface="Segoe UI" pitchFamily="34" charset="0"/>
                  <a:cs typeface="Segoe UI" pitchFamily="34" charset="0"/>
                </a:rPr>
                <a:t>1.2 GB </a:t>
              </a:r>
              <a:r>
                <a:rPr lang="en-US" sz="1200" dirty="0" err="1" smtClean="0">
                  <a:gradFill>
                    <a:gsLst>
                      <a:gs pos="0">
                        <a:srgbClr val="FFFFFF"/>
                      </a:gs>
                      <a:gs pos="100000">
                        <a:srgbClr val="FFFFFF"/>
                      </a:gs>
                    </a:gsLst>
                    <a:lin ang="5400000" scaled="0"/>
                  </a:gradFill>
                  <a:ea typeface="Segoe UI" pitchFamily="34" charset="0"/>
                  <a:cs typeface="Segoe UI" pitchFamily="34" charset="0"/>
                </a:rPr>
                <a:t>mem</a:t>
              </a:r>
              <a:r>
                <a:rPr lang="en-US" sz="1200" dirty="0" smtClean="0">
                  <a:gradFill>
                    <a:gsLst>
                      <a:gs pos="0">
                        <a:srgbClr val="FFFFFF"/>
                      </a:gs>
                      <a:gs pos="100000">
                        <a:srgbClr val="FFFFFF"/>
                      </a:gs>
                    </a:gsLst>
                    <a:lin ang="5400000" scaled="0"/>
                  </a:gradFill>
                  <a:ea typeface="Segoe UI" pitchFamily="34" charset="0"/>
                  <a:cs typeface="Segoe UI" pitchFamily="34" charset="0"/>
                </a:rPr>
                <a:t> </a:t>
              </a:r>
              <a:r>
                <a:rPr lang="en-US" sz="1200" dirty="0" err="1">
                  <a:gradFill>
                    <a:gsLst>
                      <a:gs pos="0">
                        <a:srgbClr val="FFFFFF"/>
                      </a:gs>
                      <a:gs pos="100000">
                        <a:srgbClr val="FFFFFF"/>
                      </a:gs>
                    </a:gsLst>
                    <a:lin ang="5400000" scaled="0"/>
                  </a:gradFill>
                  <a:ea typeface="Segoe UI" pitchFamily="34" charset="0"/>
                  <a:cs typeface="Segoe UI" pitchFamily="34" charset="0"/>
                </a:rPr>
                <a:t>alloc</a:t>
              </a:r>
              <a:r>
                <a:rPr lang="en-US" sz="1200" dirty="0">
                  <a:gradFill>
                    <a:gsLst>
                      <a:gs pos="0">
                        <a:srgbClr val="FFFFFF"/>
                      </a:gs>
                      <a:gs pos="100000">
                        <a:srgbClr val="FFFFFF"/>
                      </a:gs>
                    </a:gsLst>
                    <a:lin ang="5400000" scaled="0"/>
                  </a:gradFill>
                  <a:ea typeface="Segoe UI" pitchFamily="34" charset="0"/>
                  <a:cs typeface="Segoe UI" pitchFamily="34" charset="0"/>
                </a:rPr>
                <a:t>.</a:t>
              </a:r>
            </a:p>
            <a:p>
              <a:pPr defTabSz="685647" fontAlgn="base">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6520615" y="1339166"/>
              <a:ext cx="2016956" cy="2018123"/>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defTabSz="685647" fontAlgn="base">
                <a:spcBef>
                  <a:spcPct val="0"/>
                </a:spcBef>
                <a:spcAft>
                  <a:spcPct val="0"/>
                </a:spcAft>
              </a:pPr>
              <a:r>
                <a:rPr lang="en-US" sz="1200" b="1" dirty="0" err="1">
                  <a:gradFill>
                    <a:gsLst>
                      <a:gs pos="0">
                        <a:srgbClr val="FFFFFF"/>
                      </a:gs>
                      <a:gs pos="100000">
                        <a:srgbClr val="FFFFFF"/>
                      </a:gs>
                    </a:gsLst>
                    <a:lin ang="5400000" scaled="0"/>
                  </a:gradFill>
                  <a:ea typeface="Segoe UI" pitchFamily="34" charset="0"/>
                  <a:cs typeface="Segoe UI" pitchFamily="34" charset="0"/>
                </a:rPr>
                <a:t>XLarge</a:t>
              </a:r>
              <a:r>
                <a:rPr lang="en-US" sz="1200" b="1" dirty="0">
                  <a:gradFill>
                    <a:gsLst>
                      <a:gs pos="0">
                        <a:srgbClr val="FFFFFF"/>
                      </a:gs>
                      <a:gs pos="100000">
                        <a:srgbClr val="FFFFFF"/>
                      </a:gs>
                    </a:gsLst>
                    <a:lin ang="5400000" scaled="0"/>
                  </a:gradFill>
                  <a:ea typeface="Segoe UI" pitchFamily="34" charset="0"/>
                  <a:cs typeface="Segoe UI" pitchFamily="34" charset="0"/>
                </a:rPr>
                <a:t> RC</a:t>
              </a:r>
            </a:p>
            <a:p>
              <a:pPr defTabSz="685647" fontAlgn="base">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a:p>
              <a:pPr defTabSz="685647" fontAlgn="base">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21 concurrency slots</a:t>
              </a:r>
            </a:p>
            <a:p>
              <a:pPr defTabSz="685647" fontAlgn="base">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High priority</a:t>
              </a:r>
            </a:p>
            <a:p>
              <a:pPr defTabSz="685647" fontAlgn="base">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~8.4 GB </a:t>
              </a:r>
              <a:r>
                <a:rPr lang="en-US" sz="1200" dirty="0" err="1" smtClean="0">
                  <a:gradFill>
                    <a:gsLst>
                      <a:gs pos="0">
                        <a:srgbClr val="FFFFFF"/>
                      </a:gs>
                      <a:gs pos="100000">
                        <a:srgbClr val="FFFFFF"/>
                      </a:gs>
                    </a:gsLst>
                    <a:lin ang="5400000" scaled="0"/>
                  </a:gradFill>
                  <a:ea typeface="Segoe UI" pitchFamily="34" charset="0"/>
                  <a:cs typeface="Segoe UI" pitchFamily="34" charset="0"/>
                </a:rPr>
                <a:t>mem</a:t>
              </a:r>
              <a:r>
                <a:rPr lang="en-US" sz="1200" dirty="0" smtClean="0">
                  <a:gradFill>
                    <a:gsLst>
                      <a:gs pos="0">
                        <a:srgbClr val="FFFFFF"/>
                      </a:gs>
                      <a:gs pos="100000">
                        <a:srgbClr val="FFFFFF"/>
                      </a:gs>
                    </a:gsLst>
                    <a:lin ang="5400000" scaled="0"/>
                  </a:gradFill>
                  <a:ea typeface="Segoe UI" pitchFamily="34" charset="0"/>
                  <a:cs typeface="Segoe UI" pitchFamily="34" charset="0"/>
                </a:rPr>
                <a:t> </a:t>
              </a:r>
              <a:r>
                <a:rPr lang="en-US" sz="1200" dirty="0" err="1">
                  <a:gradFill>
                    <a:gsLst>
                      <a:gs pos="0">
                        <a:srgbClr val="FFFFFF"/>
                      </a:gs>
                      <a:gs pos="100000">
                        <a:srgbClr val="FFFFFF"/>
                      </a:gs>
                    </a:gsLst>
                    <a:lin ang="5400000" scaled="0"/>
                  </a:gradFill>
                  <a:ea typeface="Segoe UI" pitchFamily="34" charset="0"/>
                  <a:cs typeface="Segoe UI" pitchFamily="34" charset="0"/>
                </a:rPr>
                <a:t>alloc</a:t>
              </a:r>
              <a:r>
                <a:rPr lang="en-US" sz="1200" dirty="0">
                  <a:gradFill>
                    <a:gsLst>
                      <a:gs pos="0">
                        <a:srgbClr val="FFFFFF"/>
                      </a:gs>
                      <a:gs pos="100000">
                        <a:srgbClr val="FFFFFF"/>
                      </a:gs>
                    </a:gsLst>
                    <a:lin ang="5400000" scaled="0"/>
                  </a:gradFill>
                  <a:ea typeface="Segoe UI" pitchFamily="34" charset="0"/>
                  <a:cs typeface="Segoe UI" pitchFamily="34" charset="0"/>
                </a:rPr>
                <a:t>.</a:t>
              </a:r>
            </a:p>
          </p:txBody>
        </p:sp>
        <p:sp>
          <p:nvSpPr>
            <p:cNvPr id="8" name="Rectangle 7"/>
            <p:cNvSpPr/>
            <p:nvPr/>
          </p:nvSpPr>
          <p:spPr bwMode="auto">
            <a:xfrm>
              <a:off x="4503838" y="1339166"/>
              <a:ext cx="1983340" cy="201812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defTabSz="685647" fontAlgn="base">
                <a:spcBef>
                  <a:spcPct val="0"/>
                </a:spcBef>
                <a:spcAft>
                  <a:spcPct val="0"/>
                </a:spcAft>
              </a:pPr>
              <a:r>
                <a:rPr lang="en-US" sz="1200" b="1" dirty="0" err="1">
                  <a:gradFill>
                    <a:gsLst>
                      <a:gs pos="0">
                        <a:srgbClr val="FFFFFF"/>
                      </a:gs>
                      <a:gs pos="100000">
                        <a:srgbClr val="FFFFFF"/>
                      </a:gs>
                    </a:gsLst>
                    <a:lin ang="5400000" scaled="0"/>
                  </a:gradFill>
                  <a:ea typeface="Segoe UI" pitchFamily="34" charset="0"/>
                  <a:cs typeface="Segoe UI" pitchFamily="34" charset="0"/>
                </a:rPr>
                <a:t>LargeRC</a:t>
              </a:r>
              <a:endParaRPr lang="en-US" sz="1200" b="1" dirty="0">
                <a:gradFill>
                  <a:gsLst>
                    <a:gs pos="0">
                      <a:srgbClr val="FFFFFF"/>
                    </a:gs>
                    <a:gs pos="100000">
                      <a:srgbClr val="FFFFFF"/>
                    </a:gs>
                  </a:gsLst>
                  <a:lin ang="5400000" scaled="0"/>
                </a:gradFill>
                <a:ea typeface="Segoe UI" pitchFamily="34" charset="0"/>
                <a:cs typeface="Segoe UI" pitchFamily="34" charset="0"/>
              </a:endParaRPr>
            </a:p>
            <a:p>
              <a:pPr defTabSz="685647" fontAlgn="base">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a:p>
              <a:pPr defTabSz="685647" fontAlgn="base">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7 concurrency slots</a:t>
              </a:r>
            </a:p>
            <a:p>
              <a:pPr defTabSz="685647" fontAlgn="base">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High priority</a:t>
              </a:r>
            </a:p>
            <a:p>
              <a:pPr defTabSz="685647" fontAlgn="base">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~2.8 GB </a:t>
              </a:r>
              <a:r>
                <a:rPr lang="en-US" sz="1200" dirty="0" err="1" smtClean="0">
                  <a:gradFill>
                    <a:gsLst>
                      <a:gs pos="0">
                        <a:srgbClr val="FFFFFF"/>
                      </a:gs>
                      <a:gs pos="100000">
                        <a:srgbClr val="FFFFFF"/>
                      </a:gs>
                    </a:gsLst>
                    <a:lin ang="5400000" scaled="0"/>
                  </a:gradFill>
                  <a:ea typeface="Segoe UI" pitchFamily="34" charset="0"/>
                  <a:cs typeface="Segoe UI" pitchFamily="34" charset="0"/>
                </a:rPr>
                <a:t>mem</a:t>
              </a:r>
              <a:r>
                <a:rPr lang="en-US" sz="1200" dirty="0" smtClean="0">
                  <a:gradFill>
                    <a:gsLst>
                      <a:gs pos="0">
                        <a:srgbClr val="FFFFFF"/>
                      </a:gs>
                      <a:gs pos="100000">
                        <a:srgbClr val="FFFFFF"/>
                      </a:gs>
                    </a:gsLst>
                    <a:lin ang="5400000" scaled="0"/>
                  </a:gradFill>
                  <a:ea typeface="Segoe UI" pitchFamily="34" charset="0"/>
                  <a:cs typeface="Segoe UI" pitchFamily="34" charset="0"/>
                </a:rPr>
                <a:t> </a:t>
              </a:r>
              <a:r>
                <a:rPr lang="en-US" sz="1200" dirty="0" err="1">
                  <a:gradFill>
                    <a:gsLst>
                      <a:gs pos="0">
                        <a:srgbClr val="FFFFFF"/>
                      </a:gs>
                      <a:gs pos="100000">
                        <a:srgbClr val="FFFFFF"/>
                      </a:gs>
                    </a:gsLst>
                    <a:lin ang="5400000" scaled="0"/>
                  </a:gradFill>
                  <a:ea typeface="Segoe UI" pitchFamily="34" charset="0"/>
                  <a:cs typeface="Segoe UI" pitchFamily="34" charset="0"/>
                </a:rPr>
                <a:t>alloc</a:t>
              </a:r>
              <a:r>
                <a:rPr lang="en-US" sz="1200" dirty="0">
                  <a:gradFill>
                    <a:gsLst>
                      <a:gs pos="0">
                        <a:srgbClr val="FFFFFF"/>
                      </a:gs>
                      <a:gs pos="100000">
                        <a:srgbClr val="FFFFFF"/>
                      </a:gs>
                    </a:gsLst>
                    <a:lin ang="5400000" scaled="0"/>
                  </a:gradFill>
                  <a:ea typeface="Segoe UI" pitchFamily="34" charset="0"/>
                  <a:cs typeface="Segoe UI" pitchFamily="34" charset="0"/>
                </a:rPr>
                <a:t>.</a:t>
              </a:r>
            </a:p>
          </p:txBody>
        </p:sp>
      </p:grpSp>
      <p:sp>
        <p:nvSpPr>
          <p:cNvPr id="9" name="Content Placeholder 2"/>
          <p:cNvSpPr txBox="1">
            <a:spLocks/>
          </p:cNvSpPr>
          <p:nvPr/>
        </p:nvSpPr>
        <p:spPr>
          <a:xfrm>
            <a:off x="2547258" y="3387013"/>
            <a:ext cx="9283958" cy="2929812"/>
          </a:xfrm>
          <a:prstGeom prst="rect">
            <a:avLst/>
          </a:prstGeom>
        </p:spPr>
        <p:txBody>
          <a:bodyPr vert="horz" lIns="51428" tIns="25714" rIns="51428" bIns="25714" rtlCol="0">
            <a:noAutofit/>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r>
              <a:rPr lang="en-US" sz="1800" dirty="0"/>
              <a:t>Resource classes are </a:t>
            </a:r>
            <a:r>
              <a:rPr lang="en-US" sz="1800" dirty="0" smtClean="0"/>
              <a:t>implemented </a:t>
            </a:r>
            <a:r>
              <a:rPr lang="en-US" sz="1800" dirty="0"/>
              <a:t>as pre-built server roles, the user (DBA) can add or remove members into/from resource classes: </a:t>
            </a:r>
            <a:r>
              <a:rPr lang="en-US" sz="1800" dirty="0">
                <a:solidFill>
                  <a:schemeClr val="accent3"/>
                </a:solidFill>
              </a:rPr>
              <a:t/>
            </a:r>
            <a:br>
              <a:rPr lang="en-US" sz="1800" dirty="0">
                <a:solidFill>
                  <a:schemeClr val="accent3"/>
                </a:solidFill>
              </a:rPr>
            </a:br>
            <a:r>
              <a:rPr lang="en-US" sz="1800" dirty="0" smtClean="0">
                <a:solidFill>
                  <a:srgbClr val="C00000"/>
                </a:solidFill>
              </a:rPr>
              <a:t>ALTER </a:t>
            </a:r>
            <a:r>
              <a:rPr lang="en-US" sz="1800" dirty="0">
                <a:solidFill>
                  <a:srgbClr val="C00000"/>
                </a:solidFill>
              </a:rPr>
              <a:t>SERVER ROLE </a:t>
            </a:r>
            <a:r>
              <a:rPr lang="en-US" sz="1800" i="1" dirty="0">
                <a:solidFill>
                  <a:srgbClr val="C00000"/>
                </a:solidFill>
              </a:rPr>
              <a:t>resource_class_name</a:t>
            </a:r>
            <a:r>
              <a:rPr lang="en-US" sz="1800" dirty="0">
                <a:solidFill>
                  <a:srgbClr val="C00000"/>
                </a:solidFill>
              </a:rPr>
              <a:t> { { ADD   | DROP } MEMBER </a:t>
            </a:r>
            <a:r>
              <a:rPr lang="en-US" sz="1800" i="1" dirty="0">
                <a:solidFill>
                  <a:srgbClr val="C00000"/>
                </a:solidFill>
              </a:rPr>
              <a:t>server_principal </a:t>
            </a:r>
            <a:r>
              <a:rPr lang="en-US" sz="1800" dirty="0" smtClean="0">
                <a:solidFill>
                  <a:srgbClr val="C00000"/>
                </a:solidFill>
              </a:rPr>
              <a:t>}</a:t>
            </a:r>
          </a:p>
          <a:p>
            <a:pPr marL="0" indent="0">
              <a:buNone/>
            </a:pPr>
            <a:endParaRPr lang="en-US" sz="1800" dirty="0">
              <a:solidFill>
                <a:srgbClr val="C00000"/>
              </a:solidFill>
            </a:endParaRPr>
          </a:p>
          <a:p>
            <a:r>
              <a:rPr lang="en-US" sz="1800" dirty="0"/>
              <a:t>Each resource class maps to pre-built resource governor settings on compute nodes (control node is not governed).</a:t>
            </a:r>
          </a:p>
          <a:p>
            <a:r>
              <a:rPr lang="en-US" sz="1800" dirty="0"/>
              <a:t>PDW honors resource classes at run-time, no need to reconnect (though running queries continue unchanged)</a:t>
            </a:r>
          </a:p>
          <a:p>
            <a:r>
              <a:rPr lang="en-US" sz="1800" dirty="0"/>
              <a:t>By default, the product preserves current (V1) behavior. One has to explicitly opt-in to use resource classes.</a:t>
            </a:r>
          </a:p>
        </p:txBody>
      </p:sp>
      <p:sp>
        <p:nvSpPr>
          <p:cNvPr id="10" name="Title 5"/>
          <p:cNvSpPr txBox="1">
            <a:spLocks/>
          </p:cNvSpPr>
          <p:nvPr/>
        </p:nvSpPr>
        <p:spPr>
          <a:xfrm>
            <a:off x="47285" y="2101176"/>
            <a:ext cx="1783373" cy="1822450"/>
          </a:xfrm>
          <a:prstGeom prst="rect">
            <a:avLst/>
          </a:prstGeom>
          <a:solidFill>
            <a:srgbClr val="7030A0"/>
          </a:solidFill>
        </p:spPr>
        <p:txBody>
          <a:bodyPr vert="horz" wrap="square" lIns="146304" tIns="91440" rIns="146304" bIns="91440" rtlCol="0" anchor="t">
            <a:noAutofit/>
          </a:bodyPr>
          <a:lst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1600" dirty="0" smtClean="0"/>
              <a:t>Performance at Scale</a:t>
            </a:r>
            <a:r>
              <a:rPr lang="en-US" sz="1100" dirty="0"/>
              <a:t/>
            </a:r>
            <a:br>
              <a:rPr lang="en-US" sz="1100" dirty="0"/>
            </a:br>
            <a:endParaRPr lang="en-US" sz="1100" dirty="0" smtClean="0"/>
          </a:p>
          <a:p>
            <a:endParaRPr lang="en-US" sz="1100" dirty="0"/>
          </a:p>
          <a:p>
            <a:endParaRPr lang="en-US" sz="1100" dirty="0" smtClean="0"/>
          </a:p>
          <a:p>
            <a:endParaRPr lang="en-US" sz="1100" i="1" dirty="0" smtClean="0"/>
          </a:p>
          <a:p>
            <a:endParaRPr lang="en-US" sz="1100" i="1" dirty="0"/>
          </a:p>
          <a:p>
            <a:endParaRPr lang="en-US" sz="1100" i="1" dirty="0" smtClean="0"/>
          </a:p>
          <a:p>
            <a:r>
              <a:rPr lang="en-US" sz="1400" i="1" dirty="0" smtClean="0"/>
              <a:t>Resource Classes</a:t>
            </a:r>
            <a:endParaRPr lang="en-US" sz="1400" i="1" dirty="0"/>
          </a:p>
        </p:txBody>
      </p:sp>
    </p:spTree>
    <p:extLst>
      <p:ext uri="{BB962C8B-B14F-4D97-AF65-F5344CB8AC3E}">
        <p14:creationId xmlns:p14="http://schemas.microsoft.com/office/powerpoint/2010/main" val="6277797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4"/>
          <p:cNvSpPr txBox="1">
            <a:spLocks/>
          </p:cNvSpPr>
          <p:nvPr/>
        </p:nvSpPr>
        <p:spPr>
          <a:xfrm>
            <a:off x="1835150" y="2096414"/>
            <a:ext cx="10089618" cy="3651251"/>
          </a:xfrm>
          <a:prstGeom prst="rect">
            <a:avLst/>
          </a:prstGeom>
        </p:spPr>
        <p:txBody>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200" dirty="0" smtClean="0">
                <a:solidFill>
                  <a:srgbClr val="C00000"/>
                </a:solidFill>
              </a:rPr>
              <a:t>Industry Trends</a:t>
            </a:r>
          </a:p>
          <a:p>
            <a:r>
              <a:rPr lang="en-US" sz="3200" dirty="0" smtClean="0"/>
              <a:t>How SQL Server 2012 PDW Fits In?</a:t>
            </a:r>
          </a:p>
          <a:p>
            <a:r>
              <a:rPr lang="en-US" sz="3200" dirty="0" smtClean="0"/>
              <a:t>What’s New In SQL Server 2012 PDW?</a:t>
            </a:r>
          </a:p>
          <a:p>
            <a:r>
              <a:rPr lang="en-US" sz="3200" dirty="0" smtClean="0"/>
              <a:t>Demos</a:t>
            </a:r>
          </a:p>
        </p:txBody>
      </p:sp>
      <p:sp>
        <p:nvSpPr>
          <p:cNvPr id="4" name="Title 5"/>
          <p:cNvSpPr txBox="1">
            <a:spLocks/>
          </p:cNvSpPr>
          <p:nvPr/>
        </p:nvSpPr>
        <p:spPr>
          <a:xfrm>
            <a:off x="47285" y="2101176"/>
            <a:ext cx="1783373" cy="1822450"/>
          </a:xfrm>
          <a:prstGeom prst="rect">
            <a:avLst/>
          </a:prstGeom>
          <a:solidFill>
            <a:srgbClr val="7030A0"/>
          </a:solidFill>
        </p:spPr>
        <p:txBody>
          <a:bodyPr vert="horz" wrap="square" lIns="146304" tIns="91440" rIns="146304" bIns="91440" rtlCol="0" anchor="t">
            <a:noAutofit/>
          </a:bodyPr>
          <a:lst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600" dirty="0" smtClean="0"/>
              <a:t>Agenda</a:t>
            </a:r>
            <a:br>
              <a:rPr lang="en-US" sz="3600" dirty="0" smtClean="0"/>
            </a:br>
            <a:r>
              <a:rPr lang="en-US" sz="3600" dirty="0" smtClean="0"/>
              <a:t/>
            </a:r>
            <a:br>
              <a:rPr lang="en-US" sz="3600" dirty="0" smtClean="0"/>
            </a:br>
            <a:r>
              <a:rPr lang="en-US" sz="1000" dirty="0" smtClean="0"/>
              <a:t/>
            </a:r>
            <a:br>
              <a:rPr lang="en-US" sz="1000" dirty="0" smtClean="0"/>
            </a:br>
            <a:r>
              <a:rPr lang="en-US" sz="1600" i="1" dirty="0" smtClean="0"/>
              <a:t>What we’ll be covering today…</a:t>
            </a:r>
            <a:endParaRPr lang="en-US" sz="1600" i="1" dirty="0"/>
          </a:p>
        </p:txBody>
      </p:sp>
    </p:spTree>
    <p:extLst>
      <p:ext uri="{BB962C8B-B14F-4D97-AF65-F5344CB8AC3E}">
        <p14:creationId xmlns:p14="http://schemas.microsoft.com/office/powerpoint/2010/main" val="21965739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accent2"/>
                                      </p:to>
                                    </p:animClr>
                                    <p:animClr clrSpc="rgb" dir="cw">
                                      <p:cBhvr>
                                        <p:cTn id="7" dur="500" fill="hold"/>
                                        <p:tgtEl>
                                          <p:spTgt spid="3">
                                            <p:txEl>
                                              <p:pRg st="0" end="0"/>
                                            </p:txEl>
                                          </p:spTgt>
                                        </p:tgtEl>
                                        <p:attrNameLst>
                                          <p:attrName>fillcolor</p:attrName>
                                        </p:attrNameLst>
                                      </p:cBhvr>
                                      <p:to>
                                        <a:schemeClr val="accent2"/>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Industry Trends</a:t>
            </a:r>
            <a:endParaRPr lang="en-US" dirty="0"/>
          </a:p>
        </p:txBody>
      </p:sp>
      <p:grpSp>
        <p:nvGrpSpPr>
          <p:cNvPr id="4" name="Group 3"/>
          <p:cNvGrpSpPr/>
          <p:nvPr/>
        </p:nvGrpSpPr>
        <p:grpSpPr>
          <a:xfrm>
            <a:off x="1074920" y="2166551"/>
            <a:ext cx="10298002" cy="1563547"/>
            <a:chOff x="2093047" y="1087114"/>
            <a:chExt cx="6962054" cy="1076876"/>
          </a:xfrm>
        </p:grpSpPr>
        <p:sp>
          <p:nvSpPr>
            <p:cNvPr id="5" name="Rectangle 4"/>
            <p:cNvSpPr/>
            <p:nvPr/>
          </p:nvSpPr>
          <p:spPr bwMode="auto">
            <a:xfrm>
              <a:off x="3157553" y="1088280"/>
              <a:ext cx="5897548" cy="107571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marL="250967" indent="-250967" defTabSz="685647" fontAlgn="base">
                <a:lnSpc>
                  <a:spcPct val="90000"/>
                </a:lnSpc>
                <a:spcBef>
                  <a:spcPct val="0"/>
                </a:spcBef>
                <a:spcAft>
                  <a:spcPct val="0"/>
                </a:spcAft>
                <a:buFont typeface="Arial" panose="020B0604020202020204" pitchFamily="34" charset="0"/>
                <a:buChar char="•"/>
              </a:pPr>
              <a:r>
                <a:rPr lang="en-US" sz="2000" b="1" dirty="0" smtClean="0">
                  <a:solidFill>
                    <a:schemeClr val="bg1"/>
                  </a:solidFill>
                  <a:ea typeface="Segoe UI" pitchFamily="34" charset="0"/>
                  <a:cs typeface="Segoe UI" pitchFamily="34" charset="0"/>
                </a:rPr>
                <a:t>10-fold</a:t>
              </a:r>
              <a:r>
                <a:rPr lang="en-US" sz="2000" dirty="0" smtClean="0">
                  <a:solidFill>
                    <a:schemeClr val="bg1"/>
                  </a:solidFill>
                  <a:ea typeface="Segoe UI" pitchFamily="34" charset="0"/>
                  <a:cs typeface="Segoe UI" pitchFamily="34" charset="0"/>
                </a:rPr>
                <a:t> increase in data volume every 5 years</a:t>
              </a:r>
            </a:p>
            <a:p>
              <a:pPr marL="250967" indent="-250967" defTabSz="685647" fontAlgn="base">
                <a:lnSpc>
                  <a:spcPct val="90000"/>
                </a:lnSpc>
                <a:spcBef>
                  <a:spcPct val="0"/>
                </a:spcBef>
                <a:spcAft>
                  <a:spcPct val="0"/>
                </a:spcAft>
                <a:buFont typeface="Arial" panose="020B0604020202020204" pitchFamily="34" charset="0"/>
                <a:buChar char="•"/>
              </a:pPr>
              <a:r>
                <a:rPr lang="en-US" sz="2000" b="1" dirty="0" smtClean="0">
                  <a:solidFill>
                    <a:schemeClr val="bg1"/>
                  </a:solidFill>
                </a:rPr>
                <a:t>“DW has </a:t>
              </a:r>
              <a:r>
                <a:rPr lang="en-US" sz="2000" b="1" dirty="0">
                  <a:solidFill>
                    <a:schemeClr val="bg1"/>
                  </a:solidFill>
                </a:rPr>
                <a:t>shifted </a:t>
              </a:r>
              <a:r>
                <a:rPr lang="en-US" sz="2000" dirty="0">
                  <a:solidFill>
                    <a:schemeClr val="bg1"/>
                  </a:solidFill>
                </a:rPr>
                <a:t>almost entirely towards </a:t>
              </a:r>
              <a:r>
                <a:rPr lang="en-US" sz="2000" b="1" dirty="0">
                  <a:solidFill>
                    <a:schemeClr val="bg1"/>
                  </a:solidFill>
                </a:rPr>
                <a:t>the appliance model </a:t>
              </a:r>
              <a:r>
                <a:rPr lang="en-US" sz="2000" dirty="0">
                  <a:solidFill>
                    <a:schemeClr val="bg1"/>
                  </a:solidFill>
                </a:rPr>
                <a:t>due to </a:t>
              </a:r>
              <a:r>
                <a:rPr lang="en-US" sz="2000" b="1" dirty="0">
                  <a:solidFill>
                    <a:schemeClr val="bg1"/>
                  </a:solidFill>
                </a:rPr>
                <a:t>speed</a:t>
              </a:r>
              <a:r>
                <a:rPr lang="en-US" sz="2000" dirty="0">
                  <a:solidFill>
                    <a:schemeClr val="bg1"/>
                  </a:solidFill>
                </a:rPr>
                <a:t> of the balanced appliance </a:t>
              </a:r>
              <a:r>
                <a:rPr lang="en-US" sz="2000" b="1" dirty="0">
                  <a:solidFill>
                    <a:schemeClr val="bg1"/>
                  </a:solidFill>
                </a:rPr>
                <a:t>and scalability of</a:t>
              </a:r>
              <a:r>
                <a:rPr lang="en-US" sz="2000" dirty="0">
                  <a:solidFill>
                    <a:schemeClr val="bg1"/>
                  </a:solidFill>
                </a:rPr>
                <a:t> scale out (</a:t>
              </a:r>
              <a:r>
                <a:rPr lang="en-US" sz="2000" b="1" dirty="0">
                  <a:solidFill>
                    <a:schemeClr val="bg1"/>
                  </a:solidFill>
                </a:rPr>
                <a:t>MPP</a:t>
              </a:r>
              <a:r>
                <a:rPr lang="en-US" sz="2000" dirty="0">
                  <a:solidFill>
                    <a:schemeClr val="bg1"/>
                  </a:solidFill>
                </a:rPr>
                <a:t>) </a:t>
              </a:r>
              <a:r>
                <a:rPr lang="en-US" sz="2000" dirty="0" smtClean="0">
                  <a:solidFill>
                    <a:schemeClr val="bg1"/>
                  </a:solidFill>
                </a:rPr>
                <a:t>solutions”. </a:t>
              </a:r>
            </a:p>
            <a:p>
              <a:pPr defTabSz="685647" fontAlgn="base">
                <a:lnSpc>
                  <a:spcPct val="90000"/>
                </a:lnSpc>
                <a:spcBef>
                  <a:spcPct val="0"/>
                </a:spcBef>
                <a:spcAft>
                  <a:spcPct val="0"/>
                </a:spcAft>
              </a:pPr>
              <a:r>
                <a:rPr lang="en-US" sz="2000" dirty="0" smtClean="0">
                  <a:solidFill>
                    <a:schemeClr val="bg1"/>
                  </a:solidFill>
                </a:rPr>
                <a:t>– Jim </a:t>
              </a:r>
              <a:r>
                <a:rPr lang="en-US" sz="2000" dirty="0" err="1" smtClean="0">
                  <a:solidFill>
                    <a:schemeClr val="bg1"/>
                  </a:solidFill>
                </a:rPr>
                <a:t>Cobelius</a:t>
              </a:r>
              <a:r>
                <a:rPr lang="en-US" sz="2000" dirty="0" smtClean="0">
                  <a:solidFill>
                    <a:schemeClr val="bg1"/>
                  </a:solidFill>
                </a:rPr>
                <a:t>, Forrester Research</a:t>
              </a:r>
              <a:endParaRPr lang="en-US" sz="2000" dirty="0">
                <a:solidFill>
                  <a:schemeClr val="bg1"/>
                </a:solidFill>
              </a:endParaRPr>
            </a:p>
          </p:txBody>
        </p:sp>
        <p:sp>
          <p:nvSpPr>
            <p:cNvPr id="6" name="Rectangle 5"/>
            <p:cNvSpPr/>
            <p:nvPr/>
          </p:nvSpPr>
          <p:spPr bwMode="auto">
            <a:xfrm>
              <a:off x="2093047" y="1087114"/>
              <a:ext cx="1075710" cy="107571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defTabSz="685647"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Data Explosion</a:t>
              </a:r>
            </a:p>
          </p:txBody>
        </p:sp>
      </p:grpSp>
      <p:grpSp>
        <p:nvGrpSpPr>
          <p:cNvPr id="7" name="Group 6"/>
          <p:cNvGrpSpPr/>
          <p:nvPr/>
        </p:nvGrpSpPr>
        <p:grpSpPr>
          <a:xfrm>
            <a:off x="1074920" y="3810302"/>
            <a:ext cx="10298002" cy="1626671"/>
            <a:chOff x="2093047" y="2220286"/>
            <a:chExt cx="6962054" cy="1076876"/>
          </a:xfrm>
        </p:grpSpPr>
        <p:sp>
          <p:nvSpPr>
            <p:cNvPr id="8" name="Rectangle 7"/>
            <p:cNvSpPr/>
            <p:nvPr/>
          </p:nvSpPr>
          <p:spPr bwMode="auto">
            <a:xfrm>
              <a:off x="3157552" y="2221452"/>
              <a:ext cx="5897549" cy="107571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marL="250967" indent="-250967" defTabSz="685647" fontAlgn="base">
                <a:lnSpc>
                  <a:spcPct val="90000"/>
                </a:lnSpc>
                <a:spcBef>
                  <a:spcPct val="0"/>
                </a:spcBef>
                <a:spcAft>
                  <a:spcPct val="0"/>
                </a:spcAft>
                <a:buFont typeface="Arial" panose="020B0604020202020204" pitchFamily="34" charset="0"/>
                <a:buChar char="•"/>
              </a:pPr>
              <a:r>
                <a:rPr lang="en-US" sz="2000" b="1" dirty="0">
                  <a:solidFill>
                    <a:schemeClr val="bg1"/>
                  </a:solidFill>
                  <a:ea typeface="Segoe UI" pitchFamily="34" charset="0"/>
                  <a:cs typeface="Segoe UI" pitchFamily="34" charset="0"/>
                </a:rPr>
                <a:t>Mobile </a:t>
              </a:r>
              <a:r>
                <a:rPr lang="en-US" sz="2000" dirty="0">
                  <a:solidFill>
                    <a:schemeClr val="bg1"/>
                  </a:solidFill>
                  <a:ea typeface="Segoe UI" pitchFamily="34" charset="0"/>
                  <a:cs typeface="Segoe UI" pitchFamily="34" charset="0"/>
                </a:rPr>
                <a:t>and </a:t>
              </a:r>
              <a:r>
                <a:rPr lang="en-US" sz="2000" b="1" dirty="0">
                  <a:solidFill>
                    <a:schemeClr val="bg1"/>
                  </a:solidFill>
                  <a:ea typeface="Segoe UI" pitchFamily="34" charset="0"/>
                  <a:cs typeface="Segoe UI" pitchFamily="34" charset="0"/>
                </a:rPr>
                <a:t>social </a:t>
              </a:r>
              <a:r>
                <a:rPr lang="en-US" sz="2000" dirty="0">
                  <a:solidFill>
                    <a:schemeClr val="bg1"/>
                  </a:solidFill>
                  <a:ea typeface="Segoe UI" pitchFamily="34" charset="0"/>
                  <a:cs typeface="Segoe UI" pitchFamily="34" charset="0"/>
                </a:rPr>
                <a:t>technologies are driving an explosion of </a:t>
              </a:r>
              <a:r>
                <a:rPr lang="en-US" sz="2000" b="1" dirty="0">
                  <a:solidFill>
                    <a:schemeClr val="bg1"/>
                  </a:solidFill>
                  <a:ea typeface="Segoe UI" pitchFamily="34" charset="0"/>
                  <a:cs typeface="Segoe UI" pitchFamily="34" charset="0"/>
                </a:rPr>
                <a:t>unstructured data</a:t>
              </a:r>
            </a:p>
            <a:p>
              <a:pPr marL="250967" indent="-250967" defTabSz="685647" fontAlgn="base">
                <a:lnSpc>
                  <a:spcPct val="90000"/>
                </a:lnSpc>
                <a:spcBef>
                  <a:spcPct val="0"/>
                </a:spcBef>
                <a:spcAft>
                  <a:spcPct val="0"/>
                </a:spcAft>
                <a:buFont typeface="Arial" panose="020B0604020202020204" pitchFamily="34" charset="0"/>
                <a:buChar char="•"/>
              </a:pPr>
              <a:r>
                <a:rPr lang="en-US" sz="2000" dirty="0" smtClean="0">
                  <a:solidFill>
                    <a:schemeClr val="bg1"/>
                  </a:solidFill>
                  <a:ea typeface="Segoe UI" pitchFamily="34" charset="0"/>
                  <a:cs typeface="Segoe UI" pitchFamily="34" charset="0"/>
                </a:rPr>
                <a:t>At </a:t>
              </a:r>
              <a:r>
                <a:rPr lang="en-US" sz="2000" dirty="0">
                  <a:solidFill>
                    <a:schemeClr val="bg1"/>
                  </a:solidFill>
                  <a:ea typeface="Segoe UI" pitchFamily="34" charset="0"/>
                  <a:cs typeface="Segoe UI" pitchFamily="34" charset="0"/>
                </a:rPr>
                <a:t>the same time, Gartner estimates that by 2016 over 70% of </a:t>
              </a:r>
              <a:r>
                <a:rPr lang="en-US" sz="2000" b="1" dirty="0">
                  <a:solidFill>
                    <a:schemeClr val="bg1"/>
                  </a:solidFill>
                  <a:ea typeface="Segoe UI" pitchFamily="34" charset="0"/>
                  <a:cs typeface="Segoe UI" pitchFamily="34" charset="0"/>
                </a:rPr>
                <a:t>existing data warehouses </a:t>
              </a:r>
              <a:r>
                <a:rPr lang="en-US" sz="2000" dirty="0">
                  <a:solidFill>
                    <a:schemeClr val="bg1"/>
                  </a:solidFill>
                  <a:ea typeface="Segoe UI" pitchFamily="34" charset="0"/>
                  <a:cs typeface="Segoe UI" pitchFamily="34" charset="0"/>
                </a:rPr>
                <a:t>will </a:t>
              </a:r>
              <a:r>
                <a:rPr lang="en-US" sz="2000" b="1" dirty="0">
                  <a:solidFill>
                    <a:schemeClr val="bg1"/>
                  </a:solidFill>
                  <a:ea typeface="Segoe UI" pitchFamily="34" charset="0"/>
                  <a:cs typeface="Segoe UI" pitchFamily="34" charset="0"/>
                </a:rPr>
                <a:t>require replacement </a:t>
              </a:r>
              <a:r>
                <a:rPr lang="en-US" sz="2000" dirty="0">
                  <a:solidFill>
                    <a:schemeClr val="bg1"/>
                  </a:solidFill>
                  <a:ea typeface="Segoe UI" pitchFamily="34" charset="0"/>
                  <a:cs typeface="Segoe UI" pitchFamily="34" charset="0"/>
                </a:rPr>
                <a:t>as they fail to provide Big Data integration</a:t>
              </a:r>
            </a:p>
          </p:txBody>
        </p:sp>
        <p:sp>
          <p:nvSpPr>
            <p:cNvPr id="9" name="Rectangle 8"/>
            <p:cNvSpPr/>
            <p:nvPr/>
          </p:nvSpPr>
          <p:spPr bwMode="auto">
            <a:xfrm>
              <a:off x="2093047" y="2220286"/>
              <a:ext cx="1075710" cy="107571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defTabSz="685647"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Big Data</a:t>
              </a:r>
            </a:p>
          </p:txBody>
        </p:sp>
      </p:grpSp>
    </p:spTree>
    <p:extLst>
      <p:ext uri="{BB962C8B-B14F-4D97-AF65-F5344CB8AC3E}">
        <p14:creationId xmlns:p14="http://schemas.microsoft.com/office/powerpoint/2010/main" val="42906545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4"/>
          <p:cNvSpPr txBox="1">
            <a:spLocks/>
          </p:cNvSpPr>
          <p:nvPr/>
        </p:nvSpPr>
        <p:spPr>
          <a:xfrm>
            <a:off x="1835150" y="2096414"/>
            <a:ext cx="10089618" cy="3651251"/>
          </a:xfrm>
          <a:prstGeom prst="rect">
            <a:avLst/>
          </a:prstGeom>
        </p:spPr>
        <p:txBody>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200" dirty="0" smtClean="0">
                <a:solidFill>
                  <a:schemeClr val="tx1"/>
                </a:solidFill>
              </a:rPr>
              <a:t>Industry Trends</a:t>
            </a:r>
          </a:p>
          <a:p>
            <a:r>
              <a:rPr lang="en-US" sz="3200" dirty="0" smtClean="0">
                <a:solidFill>
                  <a:srgbClr val="C00000"/>
                </a:solidFill>
              </a:rPr>
              <a:t>How SQL Server 2012 PDW Fits In?</a:t>
            </a:r>
          </a:p>
          <a:p>
            <a:r>
              <a:rPr lang="en-US" sz="3200" dirty="0" smtClean="0"/>
              <a:t>What’s New In SQL Server 2012 PDW?</a:t>
            </a:r>
          </a:p>
          <a:p>
            <a:r>
              <a:rPr lang="en-US" sz="3200" dirty="0" smtClean="0"/>
              <a:t>Demos</a:t>
            </a:r>
          </a:p>
        </p:txBody>
      </p:sp>
      <p:sp>
        <p:nvSpPr>
          <p:cNvPr id="4" name="Title 5"/>
          <p:cNvSpPr txBox="1">
            <a:spLocks/>
          </p:cNvSpPr>
          <p:nvPr/>
        </p:nvSpPr>
        <p:spPr>
          <a:xfrm>
            <a:off x="47285" y="2101176"/>
            <a:ext cx="1783373" cy="1822450"/>
          </a:xfrm>
          <a:prstGeom prst="rect">
            <a:avLst/>
          </a:prstGeom>
          <a:solidFill>
            <a:srgbClr val="7030A0"/>
          </a:solidFill>
        </p:spPr>
        <p:txBody>
          <a:bodyPr vert="horz" wrap="square" lIns="146304" tIns="91440" rIns="146304" bIns="91440" rtlCol="0" anchor="t">
            <a:noAutofit/>
          </a:bodyPr>
          <a:lst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600" dirty="0" smtClean="0"/>
              <a:t>Agenda</a:t>
            </a:r>
            <a:br>
              <a:rPr lang="en-US" sz="3600" dirty="0" smtClean="0"/>
            </a:br>
            <a:r>
              <a:rPr lang="en-US" sz="3600" dirty="0" smtClean="0"/>
              <a:t/>
            </a:r>
            <a:br>
              <a:rPr lang="en-US" sz="3600" dirty="0" smtClean="0"/>
            </a:br>
            <a:r>
              <a:rPr lang="en-US" sz="1000" dirty="0" smtClean="0"/>
              <a:t/>
            </a:r>
            <a:br>
              <a:rPr lang="en-US" sz="1000" dirty="0" smtClean="0"/>
            </a:br>
            <a:r>
              <a:rPr lang="en-US" sz="1600" i="1" dirty="0" smtClean="0"/>
              <a:t>What we’ll be covering today…</a:t>
            </a:r>
            <a:endParaRPr lang="en-US" sz="1600" i="1" dirty="0"/>
          </a:p>
        </p:txBody>
      </p:sp>
    </p:spTree>
    <p:extLst>
      <p:ext uri="{BB962C8B-B14F-4D97-AF65-F5344CB8AC3E}">
        <p14:creationId xmlns:p14="http://schemas.microsoft.com/office/powerpoint/2010/main" val="1655548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accent2"/>
                                      </p:to>
                                    </p:animClr>
                                    <p:animClr clrSpc="rgb" dir="cw">
                                      <p:cBhvr>
                                        <p:cTn id="7" dur="500" fill="hold"/>
                                        <p:tgtEl>
                                          <p:spTgt spid="3">
                                            <p:txEl>
                                              <p:pRg st="0" end="0"/>
                                            </p:txEl>
                                          </p:spTgt>
                                        </p:tgtEl>
                                        <p:attrNameLst>
                                          <p:attrName>fillcolor</p:attrName>
                                        </p:attrNameLst>
                                      </p:cBhvr>
                                      <p:to>
                                        <a:schemeClr val="accent2"/>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2"/>
          <p:cNvSpPr txBox="1">
            <a:spLocks/>
          </p:cNvSpPr>
          <p:nvPr/>
        </p:nvSpPr>
        <p:spPr>
          <a:xfrm>
            <a:off x="2917639" y="1190767"/>
            <a:ext cx="6905219" cy="4923801"/>
          </a:xfrm>
          <a:prstGeom prst="rect">
            <a:avLst/>
          </a:prstGeom>
        </p:spPr>
        <p:txBody>
          <a:bodyPr vert="horz" wrap="square" lIns="146304" tIns="91440" rIns="146304" bIns="91440" rtlCol="0">
            <a:no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indent="0">
              <a:buFont typeface="Arial" pitchFamily="34" charset="0"/>
              <a:buNone/>
            </a:pPr>
            <a:r>
              <a:rPr lang="en-US" sz="2400" dirty="0" smtClean="0"/>
              <a:t>SQL Server PDW is a SQL Server appliance that is</a:t>
            </a:r>
            <a:r>
              <a:rPr lang="en-US" sz="2400" b="1" dirty="0" smtClean="0"/>
              <a:t>:</a:t>
            </a:r>
          </a:p>
          <a:p>
            <a:pPr marL="345281" lvl="1" indent="-345281"/>
            <a:endParaRPr lang="en-GB" sz="1000" b="1" dirty="0" smtClean="0">
              <a:ea typeface="Segoe UI" pitchFamily="34" charset="0"/>
              <a:cs typeface="Segoe UI" pitchFamily="34" charset="0"/>
            </a:endParaRPr>
          </a:p>
          <a:p>
            <a:r>
              <a:rPr lang="en-US" sz="2000" b="1" dirty="0" smtClean="0">
                <a:solidFill>
                  <a:srgbClr val="C00000"/>
                </a:solidFill>
              </a:rPr>
              <a:t>Scalable</a:t>
            </a:r>
          </a:p>
          <a:p>
            <a:pPr lvl="1"/>
            <a:r>
              <a:rPr lang="en-GB" sz="1800" dirty="0" smtClean="0">
                <a:ea typeface="Segoe UI" pitchFamily="34" charset="0"/>
                <a:cs typeface="Segoe UI" pitchFamily="34" charset="0"/>
              </a:rPr>
              <a:t>Scales from 10s to PBs of data</a:t>
            </a:r>
          </a:p>
          <a:p>
            <a:pPr lvl="1"/>
            <a:r>
              <a:rPr lang="en-GB" sz="1800" dirty="0" smtClean="0">
                <a:ea typeface="Segoe UI" pitchFamily="34" charset="0"/>
                <a:cs typeface="Segoe UI" pitchFamily="34" charset="0"/>
              </a:rPr>
              <a:t>Implemented as Massively Parallel Processing (MPP) system</a:t>
            </a:r>
          </a:p>
          <a:p>
            <a:pPr lvl="1"/>
            <a:endParaRPr lang="en-GB" sz="1000" b="1" dirty="0" smtClean="0">
              <a:ea typeface="Segoe UI" pitchFamily="34" charset="0"/>
              <a:cs typeface="Segoe UI" pitchFamily="34" charset="0"/>
            </a:endParaRPr>
          </a:p>
          <a:p>
            <a:pPr marL="342900" lvl="1" indent="0">
              <a:buFont typeface="Arial" pitchFamily="34" charset="0"/>
              <a:buNone/>
            </a:pPr>
            <a:endParaRPr lang="en-US" sz="400" dirty="0" smtClean="0"/>
          </a:p>
          <a:p>
            <a:r>
              <a:rPr lang="en-US" sz="2000" b="1" dirty="0" smtClean="0">
                <a:solidFill>
                  <a:srgbClr val="C00000"/>
                </a:solidFill>
              </a:rPr>
              <a:t>Standards based</a:t>
            </a:r>
          </a:p>
          <a:p>
            <a:pPr lvl="1"/>
            <a:r>
              <a:rPr lang="en-US" sz="1800" dirty="0" smtClean="0"/>
              <a:t>Leverages commodity hardware</a:t>
            </a:r>
          </a:p>
          <a:p>
            <a:pPr lvl="1"/>
            <a:r>
              <a:rPr lang="en-US" sz="1800" dirty="0" smtClean="0"/>
              <a:t>Speaks SQL Server language (T-SQL)</a:t>
            </a:r>
          </a:p>
          <a:p>
            <a:pPr marL="342900" lvl="1" indent="0">
              <a:buFont typeface="Arial" pitchFamily="34" charset="0"/>
              <a:buNone/>
            </a:pPr>
            <a:endParaRPr lang="en-US" sz="400" dirty="0" smtClean="0"/>
          </a:p>
          <a:p>
            <a:pPr marL="342900" lvl="1" indent="0">
              <a:buFont typeface="Arial" pitchFamily="34" charset="0"/>
              <a:buNone/>
            </a:pPr>
            <a:endParaRPr lang="en-US" sz="400" dirty="0" smtClean="0"/>
          </a:p>
          <a:p>
            <a:pPr marL="345281" lvl="1" indent="-345281"/>
            <a:endParaRPr lang="en-GB" sz="1000" b="1" dirty="0" smtClean="0">
              <a:ea typeface="Segoe UI" pitchFamily="34" charset="0"/>
              <a:cs typeface="Segoe UI" pitchFamily="34" charset="0"/>
            </a:endParaRPr>
          </a:p>
          <a:p>
            <a:r>
              <a:rPr lang="en-US" sz="2000" b="1" dirty="0" smtClean="0">
                <a:solidFill>
                  <a:srgbClr val="C00000"/>
                </a:solidFill>
              </a:rPr>
              <a:t>Flexible</a:t>
            </a:r>
          </a:p>
          <a:p>
            <a:pPr lvl="1"/>
            <a:r>
              <a:rPr lang="en-US" sz="1800" dirty="0" smtClean="0"/>
              <a:t>Offers hardware of choice (HP/Dell)</a:t>
            </a:r>
          </a:p>
          <a:p>
            <a:pPr lvl="1"/>
            <a:r>
              <a:rPr lang="en-US" sz="1800" dirty="0" smtClean="0"/>
              <a:t>Supports multiple h/w architectures</a:t>
            </a:r>
          </a:p>
          <a:p>
            <a:pPr marL="205740" lvl="1">
              <a:buClr>
                <a:schemeClr val="accent6">
                  <a:lumMod val="75000"/>
                </a:schemeClr>
              </a:buClr>
            </a:pPr>
            <a:endParaRPr lang="en-US" sz="400" dirty="0" smtClean="0"/>
          </a:p>
          <a:p>
            <a:pPr marL="345281" lvl="1" indent="-345281"/>
            <a:endParaRPr lang="en-GB" sz="1000" b="1" dirty="0" smtClean="0">
              <a:ea typeface="Segoe UI" pitchFamily="34" charset="0"/>
              <a:cs typeface="Segoe UI" pitchFamily="34" charset="0"/>
            </a:endParaRPr>
          </a:p>
          <a:p>
            <a:r>
              <a:rPr lang="en-US" sz="2000" b="1" dirty="0" smtClean="0">
                <a:solidFill>
                  <a:srgbClr val="C00000"/>
                </a:solidFill>
              </a:rPr>
              <a:t>Cost effective</a:t>
            </a:r>
          </a:p>
          <a:p>
            <a:pPr lvl="1"/>
            <a:r>
              <a:rPr lang="en-US" sz="1800" dirty="0" smtClean="0"/>
              <a:t>Low price/TB ratio</a:t>
            </a:r>
            <a:endParaRPr lang="en-US" sz="1800" dirty="0"/>
          </a:p>
        </p:txBody>
      </p:sp>
      <p:sp>
        <p:nvSpPr>
          <p:cNvPr id="5" name="Rounded Rectangle 4"/>
          <p:cNvSpPr/>
          <p:nvPr/>
        </p:nvSpPr>
        <p:spPr bwMode="auto">
          <a:xfrm>
            <a:off x="8008802" y="4970622"/>
            <a:ext cx="3263919" cy="1263651"/>
          </a:xfrm>
          <a:prstGeom prst="roundRect">
            <a:avLst>
              <a:gd name="adj" fmla="val 7143"/>
            </a:avLst>
          </a:prstGeom>
          <a:ln>
            <a:noFill/>
            <a:headEnd type="none" w="med" len="med"/>
            <a:tailEnd type="none" w="med" len="med"/>
          </a:ln>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6" name="Down Arrow 5"/>
          <p:cNvSpPr/>
          <p:nvPr/>
        </p:nvSpPr>
        <p:spPr>
          <a:xfrm rot="16200000">
            <a:off x="9328509" y="4182648"/>
            <a:ext cx="280626" cy="1903784"/>
          </a:xfrm>
          <a:prstGeom prst="downArrow">
            <a:avLst/>
          </a:prstGeom>
          <a:solidFill>
            <a:schemeClr val="bg1">
              <a:lumMod val="50000"/>
            </a:schemeClr>
          </a:solidFill>
          <a:ln/>
        </p:spPr>
        <p:style>
          <a:lnRef idx="1">
            <a:schemeClr val="dk1"/>
          </a:lnRef>
          <a:fillRef idx="2">
            <a:schemeClr val="dk1"/>
          </a:fillRef>
          <a:effectRef idx="1">
            <a:schemeClr val="dk1"/>
          </a:effectRef>
          <a:fontRef idx="minor">
            <a:schemeClr val="dk1"/>
          </a:fontRef>
        </p:style>
        <p:txBody>
          <a:bodyPr vert="vert" rtlCol="0" anchor="ctr"/>
          <a:lstStyle/>
          <a:p>
            <a:pPr algn="ctr"/>
            <a:r>
              <a:rPr lang="en-US" sz="1200" dirty="0">
                <a:solidFill>
                  <a:schemeClr val="bg1"/>
                </a:solidFill>
              </a:rPr>
              <a:t>Scale out</a:t>
            </a:r>
          </a:p>
        </p:txBody>
      </p:sp>
      <p:pic>
        <p:nvPicPr>
          <p:cNvPr id="7" name="Picture 2" descr="C:\Users\ruwenh\Pictures\appliancepi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8915" y="5370794"/>
            <a:ext cx="582939" cy="78581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8941506" y="5358142"/>
            <a:ext cx="913485" cy="798462"/>
            <a:chOff x="6000541" y="2561772"/>
            <a:chExt cx="1194079" cy="1268324"/>
          </a:xfrm>
        </p:grpSpPr>
        <p:pic>
          <p:nvPicPr>
            <p:cNvPr id="9" name="Picture 2" descr="C:\Users\ruwenh\Pictures\appliance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824"/>
            <a:stretch/>
          </p:blipFill>
          <p:spPr bwMode="auto">
            <a:xfrm>
              <a:off x="6553200" y="2561772"/>
              <a:ext cx="641420" cy="12482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ruwenh\Pictures\appliancepic.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9451"/>
            <a:stretch/>
          </p:blipFill>
          <p:spPr bwMode="auto">
            <a:xfrm>
              <a:off x="6000541" y="2581868"/>
              <a:ext cx="613787" cy="12482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9987592" y="5339868"/>
            <a:ext cx="1227376" cy="816736"/>
            <a:chOff x="7234813" y="1855876"/>
            <a:chExt cx="1604387" cy="1297352"/>
          </a:xfrm>
        </p:grpSpPr>
        <p:pic>
          <p:nvPicPr>
            <p:cNvPr id="12" name="Picture 2" descr="C:\Users\ruwenh\Pictures\appliance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824"/>
            <a:stretch/>
          </p:blipFill>
          <p:spPr bwMode="auto">
            <a:xfrm>
              <a:off x="8197780" y="1855876"/>
              <a:ext cx="641420" cy="12482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ruwenh\Pictures\appliancepic.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9451"/>
            <a:stretch/>
          </p:blipFill>
          <p:spPr bwMode="auto">
            <a:xfrm>
              <a:off x="7660192" y="1875972"/>
              <a:ext cx="613787" cy="12482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ruwenh\Pictures\appliancepic.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9451"/>
            <a:stretch/>
          </p:blipFill>
          <p:spPr bwMode="auto">
            <a:xfrm>
              <a:off x="7234813" y="1905000"/>
              <a:ext cx="613787" cy="1248228"/>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itle 5"/>
          <p:cNvSpPr txBox="1">
            <a:spLocks/>
          </p:cNvSpPr>
          <p:nvPr/>
        </p:nvSpPr>
        <p:spPr>
          <a:xfrm>
            <a:off x="9169" y="2281585"/>
            <a:ext cx="1998498" cy="1822450"/>
          </a:xfrm>
          <a:prstGeom prst="rect">
            <a:avLst/>
          </a:prstGeom>
          <a:solidFill>
            <a:srgbClr val="7030A0"/>
          </a:solidFill>
        </p:spPr>
        <p:txBody>
          <a:bodyPr vert="horz" wrap="square" lIns="146304" tIns="91440" rIns="146304" bIns="91440" rtlCol="0" anchor="t">
            <a:noAutofit/>
          </a:bodyPr>
          <a:lstStyle>
            <a:defPPr>
              <a:defRPr lang="en-US"/>
            </a:defPPr>
            <a:lvl1pPr defTabSz="914367">
              <a:lnSpc>
                <a:spcPct val="90000"/>
              </a:lnSpc>
              <a:spcBef>
                <a:spcPct val="0"/>
              </a:spcBef>
              <a:buNone/>
              <a:defRPr sz="3600" b="0" cap="none" spc="-100" baseline="0">
                <a:ln w="3175">
                  <a:noFill/>
                </a:ln>
                <a:gradFill>
                  <a:gsLst>
                    <a:gs pos="1250">
                      <a:schemeClr val="tx1"/>
                    </a:gs>
                    <a:gs pos="100000">
                      <a:schemeClr val="tx1"/>
                    </a:gs>
                  </a:gsLst>
                  <a:lin ang="5400000" scaled="0"/>
                </a:gradFill>
                <a:effectLst/>
                <a:latin typeface="+mj-lt"/>
                <a:cs typeface="Segoe UI" pitchFamily="34" charset="0"/>
              </a:defRPr>
            </a:lvl1pPr>
          </a:lstStyle>
          <a:p>
            <a:r>
              <a:rPr lang="en-US" dirty="0"/>
              <a:t>Recap:</a:t>
            </a:r>
            <a:br>
              <a:rPr lang="en-US" dirty="0"/>
            </a:br>
            <a:endParaRPr lang="en-US" dirty="0" smtClean="0"/>
          </a:p>
          <a:p>
            <a:r>
              <a:rPr lang="en-US" dirty="0"/>
              <a:t/>
            </a:r>
            <a:br>
              <a:rPr lang="en-US" dirty="0"/>
            </a:br>
            <a:r>
              <a:rPr lang="en-US" sz="1600" i="1" dirty="0" smtClean="0"/>
              <a:t>What is PDW?</a:t>
            </a:r>
            <a:endParaRPr lang="en-US" sz="1600" i="1" dirty="0"/>
          </a:p>
        </p:txBody>
      </p:sp>
    </p:spTree>
    <p:extLst>
      <p:ext uri="{BB962C8B-B14F-4D97-AF65-F5344CB8AC3E}">
        <p14:creationId xmlns:p14="http://schemas.microsoft.com/office/powerpoint/2010/main" val="27266362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2000"/>
                                        <p:tgtEl>
                                          <p:spTgt spid="4">
                                            <p:txEl>
                                              <p:pRg st="2" end="2"/>
                                            </p:txEl>
                                          </p:spTgt>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2000"/>
                                        <p:tgtEl>
                                          <p:spTgt spid="4">
                                            <p:txEl>
                                              <p:pRg st="3" end="3"/>
                                            </p:txEl>
                                          </p:spTgt>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2000"/>
                                        <p:tgtEl>
                                          <p:spTgt spid="4">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fade">
                                      <p:cBhvr>
                                        <p:cTn id="18" dur="2000"/>
                                        <p:tgtEl>
                                          <p:spTgt spid="4">
                                            <p:txEl>
                                              <p:pRg st="7" end="7"/>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Effect transition="in" filter="fade">
                                      <p:cBhvr>
                                        <p:cTn id="21" dur="2000"/>
                                        <p:tgtEl>
                                          <p:spTgt spid="4">
                                            <p:txEl>
                                              <p:pRg st="8" end="8"/>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9" end="9"/>
                                            </p:txEl>
                                          </p:spTgt>
                                        </p:tgtEl>
                                        <p:attrNameLst>
                                          <p:attrName>style.visibility</p:attrName>
                                        </p:attrNameLst>
                                      </p:cBhvr>
                                      <p:to>
                                        <p:strVal val="visible"/>
                                      </p:to>
                                    </p:set>
                                    <p:animEffect transition="in" filter="fade">
                                      <p:cBhvr>
                                        <p:cTn id="24" dur="2000"/>
                                        <p:tgtEl>
                                          <p:spTgt spid="4">
                                            <p:txEl>
                                              <p:pRg st="9" end="9"/>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13" end="13"/>
                                            </p:txEl>
                                          </p:spTgt>
                                        </p:tgtEl>
                                        <p:attrNameLst>
                                          <p:attrName>style.visibility</p:attrName>
                                        </p:attrNameLst>
                                      </p:cBhvr>
                                      <p:to>
                                        <p:strVal val="visible"/>
                                      </p:to>
                                    </p:set>
                                    <p:animEffect transition="in" filter="fade">
                                      <p:cBhvr>
                                        <p:cTn id="29" dur="2000"/>
                                        <p:tgtEl>
                                          <p:spTgt spid="4">
                                            <p:txEl>
                                              <p:pRg st="13" end="1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14" end="14"/>
                                            </p:txEl>
                                          </p:spTgt>
                                        </p:tgtEl>
                                        <p:attrNameLst>
                                          <p:attrName>style.visibility</p:attrName>
                                        </p:attrNameLst>
                                      </p:cBhvr>
                                      <p:to>
                                        <p:strVal val="visible"/>
                                      </p:to>
                                    </p:set>
                                    <p:animEffect transition="in" filter="fade">
                                      <p:cBhvr>
                                        <p:cTn id="32" dur="2000"/>
                                        <p:tgtEl>
                                          <p:spTgt spid="4">
                                            <p:txEl>
                                              <p:pRg st="14" end="1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15" end="15"/>
                                            </p:txEl>
                                          </p:spTgt>
                                        </p:tgtEl>
                                        <p:attrNameLst>
                                          <p:attrName>style.visibility</p:attrName>
                                        </p:attrNameLst>
                                      </p:cBhvr>
                                      <p:to>
                                        <p:strVal val="visible"/>
                                      </p:to>
                                    </p:set>
                                    <p:animEffect transition="in" filter="fade">
                                      <p:cBhvr>
                                        <p:cTn id="35" dur="2000"/>
                                        <p:tgtEl>
                                          <p:spTgt spid="4">
                                            <p:txEl>
                                              <p:pRg st="15" end="1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18" end="18"/>
                                            </p:txEl>
                                          </p:spTgt>
                                        </p:tgtEl>
                                        <p:attrNameLst>
                                          <p:attrName>style.visibility</p:attrName>
                                        </p:attrNameLst>
                                      </p:cBhvr>
                                      <p:to>
                                        <p:strVal val="visible"/>
                                      </p:to>
                                    </p:set>
                                    <p:animEffect transition="in" filter="fade">
                                      <p:cBhvr>
                                        <p:cTn id="40" dur="2000"/>
                                        <p:tgtEl>
                                          <p:spTgt spid="4">
                                            <p:txEl>
                                              <p:pRg st="18" end="18"/>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xEl>
                                              <p:pRg st="19" end="19"/>
                                            </p:txEl>
                                          </p:spTgt>
                                        </p:tgtEl>
                                        <p:attrNameLst>
                                          <p:attrName>style.visibility</p:attrName>
                                        </p:attrNameLst>
                                      </p:cBhvr>
                                      <p:to>
                                        <p:strVal val="visible"/>
                                      </p:to>
                                    </p:set>
                                    <p:animEffect transition="in" filter="fade">
                                      <p:cBhvr>
                                        <p:cTn id="43" dur="2000"/>
                                        <p:tgtEl>
                                          <p:spTgt spid="4">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5"/>
          <p:cNvSpPr txBox="1">
            <a:spLocks/>
          </p:cNvSpPr>
          <p:nvPr/>
        </p:nvSpPr>
        <p:spPr>
          <a:xfrm>
            <a:off x="9169" y="2281585"/>
            <a:ext cx="1998498" cy="1822450"/>
          </a:xfrm>
          <a:prstGeom prst="rect">
            <a:avLst/>
          </a:prstGeom>
          <a:solidFill>
            <a:srgbClr val="7030A0"/>
          </a:solidFill>
        </p:spPr>
        <p:txBody>
          <a:bodyPr vert="horz" wrap="square" lIns="146304" tIns="91440" rIns="146304" bIns="91440" rtlCol="0" anchor="t">
            <a:noAutofit/>
          </a:bodyPr>
          <a:lstStyle>
            <a:defPPr>
              <a:defRPr lang="en-US"/>
            </a:defPPr>
            <a:lvl1pPr defTabSz="914367">
              <a:lnSpc>
                <a:spcPct val="90000"/>
              </a:lnSpc>
              <a:spcBef>
                <a:spcPct val="0"/>
              </a:spcBef>
              <a:buNone/>
              <a:defRPr sz="3600" b="0" cap="none" spc="-100" baseline="0">
                <a:ln w="3175">
                  <a:noFill/>
                </a:ln>
                <a:gradFill>
                  <a:gsLst>
                    <a:gs pos="1250">
                      <a:schemeClr val="tx1"/>
                    </a:gs>
                    <a:gs pos="100000">
                      <a:schemeClr val="tx1"/>
                    </a:gs>
                  </a:gsLst>
                  <a:lin ang="5400000" scaled="0"/>
                </a:gradFill>
                <a:effectLst/>
                <a:latin typeface="+mj-lt"/>
                <a:cs typeface="Segoe UI" pitchFamily="34" charset="0"/>
              </a:defRPr>
            </a:lvl1pPr>
          </a:lstStyle>
          <a:p>
            <a:r>
              <a:rPr lang="en-US" dirty="0"/>
              <a:t>Recap:</a:t>
            </a:r>
            <a:br>
              <a:rPr lang="en-US" dirty="0"/>
            </a:br>
            <a:endParaRPr lang="en-US" dirty="0" smtClean="0"/>
          </a:p>
          <a:p>
            <a:r>
              <a:rPr lang="en-US" dirty="0"/>
              <a:t/>
            </a:r>
            <a:br>
              <a:rPr lang="en-US" dirty="0"/>
            </a:br>
            <a:r>
              <a:rPr lang="en-US" sz="1600" i="1" dirty="0"/>
              <a:t>Shared-nothing MPP</a:t>
            </a:r>
          </a:p>
        </p:txBody>
      </p:sp>
      <p:sp>
        <p:nvSpPr>
          <p:cNvPr id="4" name="Rounded Rectangle 3"/>
          <p:cNvSpPr/>
          <p:nvPr/>
        </p:nvSpPr>
        <p:spPr bwMode="auto">
          <a:xfrm>
            <a:off x="4482648" y="2400919"/>
            <a:ext cx="5818519" cy="3282950"/>
          </a:xfrm>
          <a:prstGeom prst="roundRect">
            <a:avLst>
              <a:gd name="adj" fmla="val 3234"/>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5" name="Rounded Rectangle 4"/>
          <p:cNvSpPr/>
          <p:nvPr/>
        </p:nvSpPr>
        <p:spPr bwMode="auto">
          <a:xfrm>
            <a:off x="7588523" y="2508603"/>
            <a:ext cx="1097280" cy="457200"/>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a:gradFill>
                  <a:gsLst>
                    <a:gs pos="0">
                      <a:srgbClr val="FFFFFF"/>
                    </a:gs>
                    <a:gs pos="100000">
                      <a:srgbClr val="FFFFFF"/>
                    </a:gs>
                  </a:gsLst>
                  <a:lin ang="5400000" scaled="0"/>
                </a:gradFill>
              </a:rPr>
              <a:t>Compute Node 1</a:t>
            </a:r>
          </a:p>
        </p:txBody>
      </p:sp>
      <p:sp>
        <p:nvSpPr>
          <p:cNvPr id="6" name="Rounded Rectangle 5"/>
          <p:cNvSpPr/>
          <p:nvPr/>
        </p:nvSpPr>
        <p:spPr bwMode="auto">
          <a:xfrm>
            <a:off x="7588523" y="3247666"/>
            <a:ext cx="1097280" cy="457200"/>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a:gradFill>
                  <a:gsLst>
                    <a:gs pos="0">
                      <a:srgbClr val="FFFFFF"/>
                    </a:gs>
                    <a:gs pos="100000">
                      <a:srgbClr val="FFFFFF"/>
                    </a:gs>
                  </a:gsLst>
                  <a:lin ang="5400000" scaled="0"/>
                </a:gradFill>
              </a:rPr>
              <a:t>Compute Node 2</a:t>
            </a:r>
          </a:p>
        </p:txBody>
      </p:sp>
      <p:sp>
        <p:nvSpPr>
          <p:cNvPr id="7" name="Rounded Rectangle 6"/>
          <p:cNvSpPr/>
          <p:nvPr/>
        </p:nvSpPr>
        <p:spPr bwMode="auto">
          <a:xfrm>
            <a:off x="7588182" y="4460707"/>
            <a:ext cx="1097280" cy="457200"/>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a:gradFill>
                  <a:gsLst>
                    <a:gs pos="0">
                      <a:srgbClr val="FFFFFF"/>
                    </a:gs>
                    <a:gs pos="100000">
                      <a:srgbClr val="FFFFFF"/>
                    </a:gs>
                  </a:gsLst>
                  <a:lin ang="5400000" scaled="0"/>
                </a:gradFill>
              </a:rPr>
              <a:t>Compute Node N</a:t>
            </a:r>
          </a:p>
        </p:txBody>
      </p:sp>
      <p:sp>
        <p:nvSpPr>
          <p:cNvPr id="8" name="Rounded Rectangle 7"/>
          <p:cNvSpPr/>
          <p:nvPr/>
        </p:nvSpPr>
        <p:spPr bwMode="auto">
          <a:xfrm>
            <a:off x="3295279" y="2508603"/>
            <a:ext cx="1019377" cy="464455"/>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a:gradFill>
                  <a:gsLst>
                    <a:gs pos="0">
                      <a:srgbClr val="FFFFFF"/>
                    </a:gs>
                    <a:gs pos="100000">
                      <a:srgbClr val="FFFFFF"/>
                    </a:gs>
                  </a:gsLst>
                  <a:lin ang="5400000" scaled="0"/>
                </a:gradFill>
              </a:rPr>
              <a:t>Client</a:t>
            </a:r>
          </a:p>
        </p:txBody>
      </p:sp>
      <p:sp>
        <p:nvSpPr>
          <p:cNvPr id="9" name="Rounded Rectangle 8"/>
          <p:cNvSpPr/>
          <p:nvPr/>
        </p:nvSpPr>
        <p:spPr bwMode="auto">
          <a:xfrm>
            <a:off x="4639513" y="2508664"/>
            <a:ext cx="1097280" cy="457200"/>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a:gradFill>
                  <a:gsLst>
                    <a:gs pos="0">
                      <a:srgbClr val="FFFFFF"/>
                    </a:gs>
                    <a:gs pos="100000">
                      <a:srgbClr val="FFFFFF"/>
                    </a:gs>
                  </a:gsLst>
                  <a:lin ang="5400000" scaled="0"/>
                </a:gradFill>
              </a:rPr>
              <a:t>Control Node</a:t>
            </a:r>
          </a:p>
        </p:txBody>
      </p:sp>
      <p:grpSp>
        <p:nvGrpSpPr>
          <p:cNvPr id="10" name="Group 9"/>
          <p:cNvGrpSpPr/>
          <p:nvPr/>
        </p:nvGrpSpPr>
        <p:grpSpPr>
          <a:xfrm>
            <a:off x="8107891" y="3734703"/>
            <a:ext cx="184792" cy="569563"/>
            <a:chOff x="7847013" y="4114800"/>
            <a:chExt cx="228599" cy="766762"/>
          </a:xfrm>
        </p:grpSpPr>
        <p:sp>
          <p:nvSpPr>
            <p:cNvPr id="11" name="TextBox 10"/>
            <p:cNvSpPr txBox="1"/>
            <p:nvPr/>
          </p:nvSpPr>
          <p:spPr>
            <a:xfrm>
              <a:off x="7847013" y="4231957"/>
              <a:ext cx="228599" cy="497205"/>
            </a:xfrm>
            <a:prstGeom prst="rect">
              <a:avLst/>
            </a:prstGeom>
            <a:noFill/>
          </p:spPr>
          <p:txBody>
            <a:bodyPr wrap="square" lIns="0" tIns="0" rIns="0" bIns="0" rtlCol="0">
              <a:spAutoFit/>
            </a:bodyPr>
            <a:lstStyle/>
            <a:p>
              <a:pPr defTabSz="914363"/>
              <a:r>
                <a:rPr lang="en-US" sz="2400" dirty="0">
                  <a:gradFill>
                    <a:gsLst>
                      <a:gs pos="0">
                        <a:srgbClr val="FFFFFF"/>
                      </a:gs>
                      <a:gs pos="86000">
                        <a:srgbClr val="FFFFFF"/>
                      </a:gs>
                    </a:gsLst>
                    <a:lin ang="5400000" scaled="0"/>
                  </a:gradFill>
                </a:rPr>
                <a:t>.</a:t>
              </a:r>
            </a:p>
          </p:txBody>
        </p:sp>
        <p:sp>
          <p:nvSpPr>
            <p:cNvPr id="12" name="TextBox 11"/>
            <p:cNvSpPr txBox="1"/>
            <p:nvPr/>
          </p:nvSpPr>
          <p:spPr>
            <a:xfrm>
              <a:off x="7847013" y="4384357"/>
              <a:ext cx="228599" cy="497205"/>
            </a:xfrm>
            <a:prstGeom prst="rect">
              <a:avLst/>
            </a:prstGeom>
            <a:noFill/>
          </p:spPr>
          <p:txBody>
            <a:bodyPr wrap="square" lIns="0" tIns="0" rIns="0" bIns="0" rtlCol="0">
              <a:spAutoFit/>
            </a:bodyPr>
            <a:lstStyle/>
            <a:p>
              <a:pPr defTabSz="914363"/>
              <a:r>
                <a:rPr lang="en-US" sz="2400" dirty="0">
                  <a:gradFill>
                    <a:gsLst>
                      <a:gs pos="0">
                        <a:srgbClr val="FFFFFF"/>
                      </a:gs>
                      <a:gs pos="86000">
                        <a:srgbClr val="FFFFFF"/>
                      </a:gs>
                    </a:gsLst>
                    <a:lin ang="5400000" scaled="0"/>
                  </a:gradFill>
                </a:rPr>
                <a:t>.</a:t>
              </a:r>
            </a:p>
          </p:txBody>
        </p:sp>
        <p:sp>
          <p:nvSpPr>
            <p:cNvPr id="13" name="TextBox 12"/>
            <p:cNvSpPr txBox="1"/>
            <p:nvPr/>
          </p:nvSpPr>
          <p:spPr>
            <a:xfrm>
              <a:off x="7847013" y="4114800"/>
              <a:ext cx="228599" cy="497205"/>
            </a:xfrm>
            <a:prstGeom prst="rect">
              <a:avLst/>
            </a:prstGeom>
            <a:noFill/>
          </p:spPr>
          <p:txBody>
            <a:bodyPr wrap="square" lIns="0" tIns="0" rIns="0" bIns="0" rtlCol="0">
              <a:spAutoFit/>
            </a:bodyPr>
            <a:lstStyle/>
            <a:p>
              <a:pPr defTabSz="914363"/>
              <a:r>
                <a:rPr lang="en-US" sz="2400" dirty="0">
                  <a:gradFill>
                    <a:gsLst>
                      <a:gs pos="0">
                        <a:srgbClr val="FFFFFF"/>
                      </a:gs>
                      <a:gs pos="86000">
                        <a:srgbClr val="FFFFFF"/>
                      </a:gs>
                    </a:gsLst>
                    <a:lin ang="5400000" scaled="0"/>
                  </a:gradFill>
                </a:rPr>
                <a:t>.</a:t>
              </a:r>
            </a:p>
          </p:txBody>
        </p:sp>
      </p:grpSp>
      <p:sp>
        <p:nvSpPr>
          <p:cNvPr id="14" name="Right Arrow 13"/>
          <p:cNvSpPr/>
          <p:nvPr/>
        </p:nvSpPr>
        <p:spPr bwMode="auto">
          <a:xfrm>
            <a:off x="4285893" y="2663404"/>
            <a:ext cx="591337" cy="169808"/>
          </a:xfrm>
          <a:prstGeom prst="rightArrow">
            <a:avLst/>
          </a:prstGeom>
          <a:solidFill>
            <a:schemeClr val="accent3"/>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15" name="Right Arrow 14"/>
          <p:cNvSpPr/>
          <p:nvPr/>
        </p:nvSpPr>
        <p:spPr bwMode="auto">
          <a:xfrm>
            <a:off x="6662658" y="3375370"/>
            <a:ext cx="960923" cy="169808"/>
          </a:xfrm>
          <a:prstGeom prst="rightArrow">
            <a:avLst/>
          </a:prstGeom>
          <a:solidFill>
            <a:schemeClr val="accent3"/>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u="sng" dirty="0">
              <a:gradFill>
                <a:gsLst>
                  <a:gs pos="0">
                    <a:srgbClr val="FFFFFF"/>
                  </a:gs>
                  <a:gs pos="100000">
                    <a:srgbClr val="FFFFFF"/>
                  </a:gs>
                </a:gsLst>
                <a:lin ang="5400000" scaled="0"/>
              </a:gradFill>
            </a:endParaRPr>
          </a:p>
        </p:txBody>
      </p:sp>
      <p:sp>
        <p:nvSpPr>
          <p:cNvPr id="16" name="Right Arrow 15"/>
          <p:cNvSpPr/>
          <p:nvPr/>
        </p:nvSpPr>
        <p:spPr bwMode="auto">
          <a:xfrm>
            <a:off x="5701736" y="2652299"/>
            <a:ext cx="1921845" cy="169808"/>
          </a:xfrm>
          <a:prstGeom prst="rightArrow">
            <a:avLst/>
          </a:prstGeom>
          <a:solidFill>
            <a:schemeClr val="accent3"/>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u="sng" dirty="0">
              <a:gradFill>
                <a:gsLst>
                  <a:gs pos="0">
                    <a:srgbClr val="FFFFFF"/>
                  </a:gs>
                  <a:gs pos="100000">
                    <a:srgbClr val="FFFFFF"/>
                  </a:gs>
                </a:gsLst>
                <a:lin ang="5400000" scaled="0"/>
              </a:gradFill>
            </a:endParaRPr>
          </a:p>
        </p:txBody>
      </p:sp>
      <p:sp>
        <p:nvSpPr>
          <p:cNvPr id="17" name="Right Arrow 16"/>
          <p:cNvSpPr/>
          <p:nvPr/>
        </p:nvSpPr>
        <p:spPr bwMode="auto">
          <a:xfrm>
            <a:off x="6654907" y="4689307"/>
            <a:ext cx="960923" cy="169808"/>
          </a:xfrm>
          <a:prstGeom prst="rightArrow">
            <a:avLst/>
          </a:prstGeom>
          <a:solidFill>
            <a:schemeClr val="accent3"/>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u="sng" dirty="0">
              <a:gradFill>
                <a:gsLst>
                  <a:gs pos="0">
                    <a:srgbClr val="FFFFFF"/>
                  </a:gs>
                  <a:gs pos="100000">
                    <a:srgbClr val="FFFFFF"/>
                  </a:gs>
                </a:gsLst>
                <a:lin ang="5400000" scaled="0"/>
              </a:gradFill>
            </a:endParaRPr>
          </a:p>
        </p:txBody>
      </p:sp>
      <p:sp>
        <p:nvSpPr>
          <p:cNvPr id="18" name="Rectangle 17"/>
          <p:cNvSpPr/>
          <p:nvPr/>
        </p:nvSpPr>
        <p:spPr bwMode="auto">
          <a:xfrm rot="5400000">
            <a:off x="5573968" y="3707481"/>
            <a:ext cx="2105616" cy="110876"/>
          </a:xfrm>
          <a:prstGeom prst="rect">
            <a:avLst/>
          </a:prstGeom>
          <a:solidFill>
            <a:schemeClr val="accent3"/>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u="sng" dirty="0">
              <a:gradFill>
                <a:gsLst>
                  <a:gs pos="0">
                    <a:srgbClr val="FFFFFF"/>
                  </a:gs>
                  <a:gs pos="100000">
                    <a:srgbClr val="FFFFFF"/>
                  </a:gs>
                </a:gsLst>
                <a:lin ang="5400000" scaled="0"/>
              </a:gradFill>
            </a:endParaRPr>
          </a:p>
        </p:txBody>
      </p:sp>
      <p:sp>
        <p:nvSpPr>
          <p:cNvPr id="19" name="Flowchart: Internal Storage 18"/>
          <p:cNvSpPr/>
          <p:nvPr/>
        </p:nvSpPr>
        <p:spPr bwMode="auto">
          <a:xfrm>
            <a:off x="8863593" y="3360919"/>
            <a:ext cx="615976" cy="438670"/>
          </a:xfrm>
          <a:prstGeom prst="flowChartInternalStorage">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20" name="Flowchart: Internal Storage 19"/>
          <p:cNvSpPr/>
          <p:nvPr/>
        </p:nvSpPr>
        <p:spPr bwMode="auto">
          <a:xfrm>
            <a:off x="8898487" y="4522394"/>
            <a:ext cx="615976" cy="438670"/>
          </a:xfrm>
          <a:prstGeom prst="flowChartInternalStorage">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21" name="Flowchart: Internal Storage 20"/>
          <p:cNvSpPr/>
          <p:nvPr/>
        </p:nvSpPr>
        <p:spPr bwMode="auto">
          <a:xfrm>
            <a:off x="8877509" y="2584332"/>
            <a:ext cx="615976" cy="438670"/>
          </a:xfrm>
          <a:prstGeom prst="flowChartInternalStorage">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22" name="Up-Down Arrow 21"/>
          <p:cNvSpPr/>
          <p:nvPr/>
        </p:nvSpPr>
        <p:spPr bwMode="auto">
          <a:xfrm>
            <a:off x="9600197" y="3764990"/>
            <a:ext cx="184793" cy="815077"/>
          </a:xfrm>
          <a:prstGeom prst="upDown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23" name="Up-Down Arrow 22"/>
          <p:cNvSpPr/>
          <p:nvPr/>
        </p:nvSpPr>
        <p:spPr bwMode="auto">
          <a:xfrm>
            <a:off x="9592794" y="2889014"/>
            <a:ext cx="184793" cy="587252"/>
          </a:xfrm>
          <a:prstGeom prst="upDown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24" name="Rectangular Callout 23"/>
          <p:cNvSpPr/>
          <p:nvPr/>
        </p:nvSpPr>
        <p:spPr bwMode="auto">
          <a:xfrm>
            <a:off x="4155167" y="3342022"/>
            <a:ext cx="1958804" cy="962244"/>
          </a:xfrm>
          <a:prstGeom prst="wedgeRectCallout">
            <a:avLst>
              <a:gd name="adj1" fmla="val -12291"/>
              <a:gd name="adj2" fmla="val -92717"/>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200" dirty="0">
                <a:gradFill>
                  <a:gsLst>
                    <a:gs pos="0">
                      <a:srgbClr val="FFFFFF"/>
                    </a:gs>
                    <a:gs pos="100000">
                      <a:srgbClr val="FFFFFF"/>
                    </a:gs>
                  </a:gsLst>
                  <a:lin ang="5400000" scaled="0"/>
                </a:gradFill>
                <a:latin typeface="+mj-lt"/>
              </a:rPr>
              <a:t>The control node handles global query execution, and </a:t>
            </a:r>
            <a:r>
              <a:rPr lang="en-US" sz="1200" b="1" dirty="0">
                <a:solidFill>
                  <a:srgbClr val="FFBE0A"/>
                </a:solidFill>
                <a:latin typeface="+mj-lt"/>
              </a:rPr>
              <a:t>generates a distributed execution plan</a:t>
            </a:r>
          </a:p>
        </p:txBody>
      </p:sp>
      <p:sp>
        <p:nvSpPr>
          <p:cNvPr id="25" name="Rectangular Callout 24"/>
          <p:cNvSpPr/>
          <p:nvPr/>
        </p:nvSpPr>
        <p:spPr bwMode="auto">
          <a:xfrm>
            <a:off x="2007667" y="4479942"/>
            <a:ext cx="1958804" cy="962244"/>
          </a:xfrm>
          <a:prstGeom prst="wedgeRectCallout">
            <a:avLst>
              <a:gd name="adj1" fmla="val 30689"/>
              <a:gd name="adj2" fmla="val -209760"/>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200" dirty="0">
                <a:gradFill>
                  <a:gsLst>
                    <a:gs pos="0">
                      <a:srgbClr val="FFFFFF"/>
                    </a:gs>
                    <a:gs pos="100000">
                      <a:srgbClr val="FFFFFF"/>
                    </a:gs>
                  </a:gsLst>
                  <a:lin ang="5400000" scaled="0"/>
                </a:gradFill>
                <a:latin typeface="+mj-lt"/>
              </a:rPr>
              <a:t>The user </a:t>
            </a:r>
            <a:r>
              <a:rPr lang="en-US" sz="1200" b="1" dirty="0">
                <a:solidFill>
                  <a:srgbClr val="FFBE0A"/>
                </a:solidFill>
                <a:latin typeface="+mj-lt"/>
              </a:rPr>
              <a:t>connects to </a:t>
            </a:r>
            <a:r>
              <a:rPr lang="en-US" sz="1200" dirty="0">
                <a:solidFill>
                  <a:srgbClr val="FFFFFF"/>
                </a:solidFill>
                <a:latin typeface="+mj-lt"/>
              </a:rPr>
              <a:t>‘the appliance’</a:t>
            </a:r>
            <a:r>
              <a:rPr lang="en-US" sz="1200" b="1" dirty="0">
                <a:solidFill>
                  <a:srgbClr val="FFBE0A"/>
                </a:solidFill>
                <a:latin typeface="+mj-lt"/>
              </a:rPr>
              <a:t> like </a:t>
            </a:r>
            <a:r>
              <a:rPr lang="en-US" sz="1200" dirty="0">
                <a:solidFill>
                  <a:srgbClr val="FFFFFF"/>
                </a:solidFill>
                <a:latin typeface="+mj-lt"/>
              </a:rPr>
              <a:t>he would to </a:t>
            </a:r>
            <a:r>
              <a:rPr lang="en-US" sz="1200" b="1" dirty="0">
                <a:solidFill>
                  <a:srgbClr val="FFBE0A"/>
                </a:solidFill>
                <a:latin typeface="+mj-lt"/>
              </a:rPr>
              <a:t>a ‘normal’ SQL Server</a:t>
            </a:r>
            <a:r>
              <a:rPr lang="en-US" sz="1200" dirty="0">
                <a:gradFill>
                  <a:gsLst>
                    <a:gs pos="0">
                      <a:srgbClr val="FFFFFF"/>
                    </a:gs>
                    <a:gs pos="100000">
                      <a:srgbClr val="FFFFFF"/>
                    </a:gs>
                  </a:gsLst>
                  <a:lin ang="5400000" scaled="0"/>
                </a:gradFill>
                <a:latin typeface="+mj-lt"/>
              </a:rPr>
              <a:t>, and sends his request</a:t>
            </a:r>
          </a:p>
        </p:txBody>
      </p:sp>
      <p:sp>
        <p:nvSpPr>
          <p:cNvPr id="26" name="Rectangular Callout 25"/>
          <p:cNvSpPr/>
          <p:nvPr/>
        </p:nvSpPr>
        <p:spPr bwMode="auto">
          <a:xfrm>
            <a:off x="7472134" y="1496335"/>
            <a:ext cx="2852705" cy="722744"/>
          </a:xfrm>
          <a:prstGeom prst="wedgeRectCallout">
            <a:avLst>
              <a:gd name="adj1" fmla="val -28256"/>
              <a:gd name="adj2" fmla="val 90654"/>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200" dirty="0">
                <a:gradFill>
                  <a:gsLst>
                    <a:gs pos="0">
                      <a:srgbClr val="FFFFFF"/>
                    </a:gs>
                    <a:gs pos="100000">
                      <a:srgbClr val="FFFFFF"/>
                    </a:gs>
                  </a:gsLst>
                  <a:lin ang="5400000" scaled="0"/>
                </a:gradFill>
                <a:latin typeface="+mj-lt"/>
              </a:rPr>
              <a:t>The actual user data resides on control nodes, and </a:t>
            </a:r>
            <a:r>
              <a:rPr lang="en-US" sz="1200" b="1" dirty="0">
                <a:solidFill>
                  <a:srgbClr val="FFBE0A"/>
                </a:solidFill>
                <a:latin typeface="+mj-lt"/>
              </a:rPr>
              <a:t>steps </a:t>
            </a:r>
            <a:r>
              <a:rPr lang="en-US" sz="1200" dirty="0">
                <a:gradFill>
                  <a:gsLst>
                    <a:gs pos="0">
                      <a:srgbClr val="FFFFFF"/>
                    </a:gs>
                    <a:gs pos="100000">
                      <a:srgbClr val="FFFFFF"/>
                    </a:gs>
                  </a:gsLst>
                  <a:lin ang="5400000" scaled="0"/>
                </a:gradFill>
                <a:latin typeface="+mj-lt"/>
              </a:rPr>
              <a:t>of the global execution plan </a:t>
            </a:r>
            <a:r>
              <a:rPr lang="en-US" sz="1200" b="1" dirty="0">
                <a:solidFill>
                  <a:srgbClr val="FFBE0A"/>
                </a:solidFill>
                <a:latin typeface="+mj-lt"/>
              </a:rPr>
              <a:t>are executed on each compute node</a:t>
            </a:r>
          </a:p>
        </p:txBody>
      </p:sp>
      <p:sp>
        <p:nvSpPr>
          <p:cNvPr id="27" name="Rectangular Callout 26"/>
          <p:cNvSpPr/>
          <p:nvPr/>
        </p:nvSpPr>
        <p:spPr bwMode="auto">
          <a:xfrm>
            <a:off x="7146730" y="5248164"/>
            <a:ext cx="3238006" cy="1161699"/>
          </a:xfrm>
          <a:prstGeom prst="wedgeRectCallout">
            <a:avLst>
              <a:gd name="adj1" fmla="val 11823"/>
              <a:gd name="adj2" fmla="val -76588"/>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200" dirty="0">
                <a:gradFill>
                  <a:gsLst>
                    <a:gs pos="0">
                      <a:srgbClr val="FFFFFF"/>
                    </a:gs>
                    <a:gs pos="100000">
                      <a:srgbClr val="FFFFFF"/>
                    </a:gs>
                  </a:gsLst>
                  <a:lin ang="5400000" scaled="0"/>
                </a:gradFill>
                <a:latin typeface="+mj-lt"/>
              </a:rPr>
              <a:t>SQL Server PDW is a </a:t>
            </a:r>
            <a:r>
              <a:rPr lang="en-US" sz="1200" b="1" dirty="0">
                <a:solidFill>
                  <a:srgbClr val="FFBE0A"/>
                </a:solidFill>
                <a:latin typeface="+mj-lt"/>
              </a:rPr>
              <a:t>shared nothing MPP system</a:t>
            </a:r>
            <a:r>
              <a:rPr lang="en-US" sz="1200" dirty="0">
                <a:gradFill>
                  <a:gsLst>
                    <a:gs pos="0">
                      <a:srgbClr val="FFFFFF"/>
                    </a:gs>
                    <a:gs pos="100000">
                      <a:srgbClr val="FFFFFF"/>
                    </a:gs>
                  </a:gsLst>
                  <a:lin ang="5400000" scaled="0"/>
                </a:gradFill>
                <a:latin typeface="+mj-lt"/>
              </a:rPr>
              <a:t>, meaning user data is distributed across the nodes*</a:t>
            </a:r>
            <a:r>
              <a:rPr lang="en-US" sz="1200" b="1" dirty="0">
                <a:solidFill>
                  <a:srgbClr val="FFBE0A"/>
                </a:solidFill>
                <a:latin typeface="+mj-lt"/>
              </a:rPr>
              <a:t>. Data Movement Service </a:t>
            </a:r>
            <a:r>
              <a:rPr lang="en-US" sz="1200" dirty="0">
                <a:gradFill>
                  <a:gsLst>
                    <a:gs pos="0">
                      <a:srgbClr val="FFFFFF"/>
                    </a:gs>
                    <a:gs pos="100000">
                      <a:srgbClr val="FFFFFF"/>
                    </a:gs>
                  </a:gsLst>
                  <a:lin ang="5400000" scaled="0"/>
                </a:gradFill>
                <a:latin typeface="+mj-lt"/>
              </a:rPr>
              <a:t>is responsible for moving data around so that individual nodes can satisfy queries that need data from other nodes.</a:t>
            </a:r>
          </a:p>
        </p:txBody>
      </p:sp>
      <p:sp>
        <p:nvSpPr>
          <p:cNvPr id="28" name="TextBox 27"/>
          <p:cNvSpPr txBox="1"/>
          <p:nvPr/>
        </p:nvSpPr>
        <p:spPr>
          <a:xfrm>
            <a:off x="4482648" y="2052415"/>
            <a:ext cx="2970735" cy="276999"/>
          </a:xfrm>
          <a:prstGeom prst="rect">
            <a:avLst/>
          </a:prstGeom>
          <a:noFill/>
        </p:spPr>
        <p:txBody>
          <a:bodyPr wrap="square" lIns="0" tIns="0" rIns="0" bIns="0" rtlCol="0">
            <a:spAutoFit/>
          </a:bodyPr>
          <a:lstStyle/>
          <a:p>
            <a:pPr defTabSz="914363"/>
            <a:r>
              <a:rPr lang="en-US" dirty="0">
                <a:solidFill>
                  <a:srgbClr val="008FBA"/>
                </a:solidFill>
              </a:rPr>
              <a:t>SQL Server PDW Appliance</a:t>
            </a:r>
          </a:p>
        </p:txBody>
      </p:sp>
    </p:spTree>
    <p:extLst>
      <p:ext uri="{BB962C8B-B14F-4D97-AF65-F5344CB8AC3E}">
        <p14:creationId xmlns:p14="http://schemas.microsoft.com/office/powerpoint/2010/main" val="2834154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949960" y="1905000"/>
            <a:ext cx="6248400" cy="1981200"/>
          </a:xfrm>
          <a:prstGeom prst="roundRect">
            <a:avLst>
              <a:gd name="adj" fmla="val 6311"/>
            </a:avLst>
          </a:prstGeom>
          <a:solidFill>
            <a:srgbClr val="F27B3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a:gradFill>
                <a:gsLst>
                  <a:gs pos="0">
                    <a:srgbClr val="FFFFFF"/>
                  </a:gs>
                  <a:gs pos="100000">
                    <a:srgbClr val="FFFFFF"/>
                  </a:gs>
                </a:gsLst>
                <a:lin ang="5400000" scaled="0"/>
              </a:gradFill>
            </a:endParaRPr>
          </a:p>
        </p:txBody>
      </p:sp>
      <p:sp>
        <p:nvSpPr>
          <p:cNvPr id="4" name="Rectangle 4"/>
          <p:cNvSpPr>
            <a:spLocks noChangeArrowheads="1"/>
          </p:cNvSpPr>
          <p:nvPr/>
        </p:nvSpPr>
        <p:spPr bwMode="auto">
          <a:xfrm>
            <a:off x="5245360" y="1382712"/>
            <a:ext cx="33999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chemeClr val="bg1"/>
                </a:solidFill>
              </a:rPr>
              <a:t>SELECT count(*) FROM </a:t>
            </a:r>
            <a:r>
              <a:rPr lang="en-US" b="1" dirty="0" err="1">
                <a:solidFill>
                  <a:schemeClr val="bg1"/>
                </a:solidFill>
              </a:rPr>
              <a:t>SalesWeb</a:t>
            </a:r>
            <a:endParaRPr lang="en-US" b="1" dirty="0">
              <a:solidFill>
                <a:schemeClr val="bg1"/>
              </a:solidFill>
            </a:endParaRPr>
          </a:p>
        </p:txBody>
      </p:sp>
      <p:sp>
        <p:nvSpPr>
          <p:cNvPr id="5" name="TextBox 4"/>
          <p:cNvSpPr txBox="1"/>
          <p:nvPr/>
        </p:nvSpPr>
        <p:spPr>
          <a:xfrm>
            <a:off x="4380173" y="2633663"/>
            <a:ext cx="1484312" cy="338137"/>
          </a:xfrm>
          <a:prstGeom prst="rect">
            <a:avLst/>
          </a:prstGeom>
          <a:noFill/>
        </p:spPr>
        <p:txBody>
          <a:bodyPr wrap="none">
            <a:spAutoFit/>
          </a:bodyPr>
          <a:lstStyle/>
          <a:p>
            <a:pPr fontAlgn="auto">
              <a:spcBef>
                <a:spcPts val="0"/>
              </a:spcBef>
              <a:spcAft>
                <a:spcPts val="0"/>
              </a:spcAft>
              <a:defRPr/>
            </a:pPr>
            <a:r>
              <a:rPr lang="en-US" sz="1600" b="1" kern="0" dirty="0">
                <a:solidFill>
                  <a:schemeClr val="bg2">
                    <a:lumMod val="75000"/>
                  </a:schemeClr>
                </a:solidFill>
                <a:latin typeface="Arial" charset="0"/>
                <a:cs typeface="+mn-cs"/>
              </a:rPr>
              <a:t>Control Node</a:t>
            </a:r>
          </a:p>
        </p:txBody>
      </p:sp>
      <p:sp>
        <p:nvSpPr>
          <p:cNvPr id="6" name="Flowchart: Magnetic Disk 5"/>
          <p:cNvSpPr/>
          <p:nvPr/>
        </p:nvSpPr>
        <p:spPr>
          <a:xfrm>
            <a:off x="4254760" y="4681538"/>
            <a:ext cx="2209800" cy="1676400"/>
          </a:xfrm>
          <a:prstGeom prst="flowChartMagneticDisk">
            <a:avLst/>
          </a:prstGeom>
          <a:gradFill>
            <a:gsLst>
              <a:gs pos="0">
                <a:srgbClr val="0070C0"/>
              </a:gs>
              <a:gs pos="100000">
                <a:srgbClr val="00B0F0"/>
              </a:gs>
            </a:gsLst>
          </a:gradFill>
          <a:ln w="31750">
            <a:solidFill>
              <a:schemeClr val="tx1"/>
            </a:solidFill>
            <a:headEnd/>
            <a:tailEnd/>
          </a:ln>
        </p:spPr>
        <p:style>
          <a:lnRef idx="1">
            <a:schemeClr val="accent1"/>
          </a:lnRef>
          <a:fillRef idx="3">
            <a:schemeClr val="accent1"/>
          </a:fillRef>
          <a:effectRef idx="2">
            <a:schemeClr val="accent1"/>
          </a:effectRef>
          <a:fontRef idx="minor">
            <a:schemeClr val="lt1"/>
          </a:fontRef>
        </p:style>
        <p:txBody>
          <a:bodyPr rtlCol="0" anchor="ctr">
            <a:prstTxWarp prst="textNoShape">
              <a:avLst/>
            </a:prstTxWarp>
          </a:bodyPr>
          <a:lstStyle/>
          <a:p>
            <a:pPr algn="ctr"/>
            <a:endParaRPr lang="en-US" sz="1200">
              <a:solidFill>
                <a:schemeClr val="lt1"/>
              </a:solidFill>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577530528"/>
              </p:ext>
            </p:extLst>
          </p:nvPr>
        </p:nvGraphicFramePr>
        <p:xfrm>
          <a:off x="4872298" y="5168900"/>
          <a:ext cx="927100" cy="1112838"/>
        </p:xfrm>
        <a:graphic>
          <a:graphicData uri="http://schemas.openxmlformats.org/drawingml/2006/table">
            <a:tbl>
              <a:tblPr firstRow="1" bandRow="1"/>
              <a:tblGrid>
                <a:gridCol w="463550"/>
                <a:gridCol w="463550"/>
              </a:tblGrid>
              <a:tr h="37094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u="sng" dirty="0" smtClean="0"/>
                        <a:t>a1</a:t>
                      </a:r>
                      <a:endParaRPr lang="en-US" sz="1800" u="sng" dirty="0"/>
                    </a:p>
                  </a:txBody>
                  <a:tcPr marL="91377" marR="91377" marT="45733" marB="4573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smtClean="0"/>
                        <a:t>a2</a:t>
                      </a:r>
                      <a:endParaRPr lang="en-US" sz="1800" dirty="0"/>
                    </a:p>
                  </a:txBody>
                  <a:tcPr marL="91377" marR="91377" marT="45733" marB="4573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7094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1</a:t>
                      </a:r>
                      <a:endParaRPr lang="en-US" sz="1800" dirty="0"/>
                    </a:p>
                  </a:txBody>
                  <a:tcPr marL="91377" marR="91377" marT="45733" marB="4573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10</a:t>
                      </a:r>
                      <a:endParaRPr lang="en-US" sz="1800" dirty="0"/>
                    </a:p>
                  </a:txBody>
                  <a:tcPr marL="91377" marR="91377" marT="45733" marB="4573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94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2</a:t>
                      </a:r>
                      <a:endParaRPr lang="en-US" sz="1800" dirty="0"/>
                    </a:p>
                  </a:txBody>
                  <a:tcPr marL="91377" marR="91377" marT="45733" marB="4573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10</a:t>
                      </a:r>
                      <a:endParaRPr lang="en-US" sz="1800" dirty="0"/>
                    </a:p>
                  </a:txBody>
                  <a:tcPr marL="91377" marR="91377" marT="45733" marB="4573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
        <p:nvSpPr>
          <p:cNvPr id="8" name="TextBox 7"/>
          <p:cNvSpPr txBox="1"/>
          <p:nvPr/>
        </p:nvSpPr>
        <p:spPr>
          <a:xfrm>
            <a:off x="4788160" y="4770438"/>
            <a:ext cx="1111250" cy="368300"/>
          </a:xfrm>
          <a:prstGeom prst="rect">
            <a:avLst/>
          </a:prstGeom>
          <a:noFill/>
        </p:spPr>
        <p:txBody>
          <a:bodyPr wrap="none">
            <a:spAutoFit/>
          </a:bodyPr>
          <a:lstStyle/>
          <a:p>
            <a:pPr fontAlgn="auto">
              <a:spcBef>
                <a:spcPts val="0"/>
              </a:spcBef>
              <a:spcAft>
                <a:spcPts val="0"/>
              </a:spcAft>
              <a:defRPr/>
            </a:pPr>
            <a:r>
              <a:rPr lang="en-US" b="1" kern="0" dirty="0" err="1">
                <a:solidFill>
                  <a:srgbClr val="1F497D">
                    <a:lumMod val="75000"/>
                  </a:srgbClr>
                </a:solidFill>
                <a:latin typeface="Arial" charset="0"/>
                <a:cs typeface="+mn-cs"/>
              </a:rPr>
              <a:t>SalesWeb</a:t>
            </a:r>
            <a:endParaRPr lang="en-US" b="1" kern="0" dirty="0">
              <a:solidFill>
                <a:srgbClr val="1F497D">
                  <a:lumMod val="75000"/>
                </a:srgbClr>
              </a:solidFill>
              <a:latin typeface="Arial" charset="0"/>
              <a:cs typeface="+mn-cs"/>
            </a:endParaRPr>
          </a:p>
        </p:txBody>
      </p:sp>
      <p:sp>
        <p:nvSpPr>
          <p:cNvPr id="9" name="TextBox 8"/>
          <p:cNvSpPr txBox="1"/>
          <p:nvPr/>
        </p:nvSpPr>
        <p:spPr>
          <a:xfrm>
            <a:off x="4542098" y="6367463"/>
            <a:ext cx="1812925" cy="338137"/>
          </a:xfrm>
          <a:prstGeom prst="rect">
            <a:avLst/>
          </a:prstGeom>
          <a:noFill/>
        </p:spPr>
        <p:txBody>
          <a:bodyPr wrap="none">
            <a:spAutoFit/>
          </a:bodyPr>
          <a:lstStyle/>
          <a:p>
            <a:pPr fontAlgn="auto">
              <a:spcBef>
                <a:spcPts val="0"/>
              </a:spcBef>
              <a:spcAft>
                <a:spcPts val="0"/>
              </a:spcAft>
              <a:defRPr/>
            </a:pPr>
            <a:r>
              <a:rPr lang="en-US" sz="1600" b="1" kern="0" dirty="0">
                <a:solidFill>
                  <a:schemeClr val="bg2">
                    <a:lumMod val="75000"/>
                  </a:schemeClr>
                </a:solidFill>
                <a:latin typeface="Arial" charset="0"/>
                <a:cs typeface="+mn-cs"/>
              </a:rPr>
              <a:t>Compute Node 1</a:t>
            </a:r>
          </a:p>
        </p:txBody>
      </p:sp>
      <p:sp>
        <p:nvSpPr>
          <p:cNvPr id="10" name="Flowchart: Magnetic Disk 9"/>
          <p:cNvSpPr/>
          <p:nvPr/>
        </p:nvSpPr>
        <p:spPr>
          <a:xfrm>
            <a:off x="7683760" y="4681538"/>
            <a:ext cx="2209800" cy="1676400"/>
          </a:xfrm>
          <a:prstGeom prst="flowChartMagneticDisk">
            <a:avLst/>
          </a:prstGeom>
          <a:gradFill>
            <a:gsLst>
              <a:gs pos="0">
                <a:srgbClr val="0070C0"/>
              </a:gs>
              <a:gs pos="100000">
                <a:srgbClr val="00B0F0"/>
              </a:gs>
            </a:gsLst>
          </a:gradFill>
          <a:ln w="31750">
            <a:solidFill>
              <a:schemeClr val="tx1"/>
            </a:solidFill>
            <a:headEnd/>
            <a:tailEnd/>
          </a:ln>
        </p:spPr>
        <p:style>
          <a:lnRef idx="1">
            <a:schemeClr val="accent1"/>
          </a:lnRef>
          <a:fillRef idx="3">
            <a:schemeClr val="accent1"/>
          </a:fillRef>
          <a:effectRef idx="2">
            <a:schemeClr val="accent1"/>
          </a:effectRef>
          <a:fontRef idx="minor">
            <a:schemeClr val="lt1"/>
          </a:fontRef>
        </p:style>
        <p:txBody>
          <a:bodyPr rtlCol="0" anchor="ctr">
            <a:prstTxWarp prst="textNoShape">
              <a:avLst/>
            </a:prstTxWarp>
          </a:bodyPr>
          <a:lstStyle/>
          <a:p>
            <a:pPr algn="ctr"/>
            <a:endParaRPr lang="en-US" sz="1200">
              <a:solidFill>
                <a:schemeClr val="lt1"/>
              </a:solidFill>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828734675"/>
              </p:ext>
            </p:extLst>
          </p:nvPr>
        </p:nvGraphicFramePr>
        <p:xfrm>
          <a:off x="8301298" y="5168900"/>
          <a:ext cx="927100" cy="1112838"/>
        </p:xfrm>
        <a:graphic>
          <a:graphicData uri="http://schemas.openxmlformats.org/drawingml/2006/table">
            <a:tbl>
              <a:tblPr firstRow="1" bandRow="1"/>
              <a:tblGrid>
                <a:gridCol w="463550"/>
                <a:gridCol w="463550"/>
              </a:tblGrid>
              <a:tr h="37094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800" u="sng" dirty="0" smtClean="0"/>
                        <a:t>a1</a:t>
                      </a:r>
                      <a:endParaRPr lang="en-US" sz="1800" u="sng" dirty="0"/>
                    </a:p>
                  </a:txBody>
                  <a:tcPr marL="91377" marR="91377" marT="45733" marB="4573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800" dirty="0" smtClean="0"/>
                        <a:t>a2</a:t>
                      </a:r>
                      <a:endParaRPr lang="en-US" sz="1800" dirty="0"/>
                    </a:p>
                  </a:txBody>
                  <a:tcPr marL="91377" marR="91377" marT="45733" marB="4573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7094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3</a:t>
                      </a:r>
                      <a:endParaRPr lang="en-US" sz="1800" dirty="0"/>
                    </a:p>
                  </a:txBody>
                  <a:tcPr marL="91377" marR="91377" marT="45733" marB="4573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10</a:t>
                      </a:r>
                      <a:endParaRPr lang="en-US" sz="1800" dirty="0"/>
                    </a:p>
                  </a:txBody>
                  <a:tcPr marL="91377" marR="91377" marT="45733" marB="4573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94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4</a:t>
                      </a:r>
                      <a:endParaRPr lang="en-US" sz="1800" dirty="0"/>
                    </a:p>
                  </a:txBody>
                  <a:tcPr marL="91377" marR="91377" marT="45733" marB="4573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10</a:t>
                      </a:r>
                      <a:endParaRPr lang="en-US" sz="1800" dirty="0"/>
                    </a:p>
                  </a:txBody>
                  <a:tcPr marL="91377" marR="91377" marT="45733" marB="4573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
        <p:nvSpPr>
          <p:cNvPr id="12" name="TextBox 11"/>
          <p:cNvSpPr txBox="1"/>
          <p:nvPr/>
        </p:nvSpPr>
        <p:spPr>
          <a:xfrm>
            <a:off x="8217160" y="4770438"/>
            <a:ext cx="1111250" cy="368300"/>
          </a:xfrm>
          <a:prstGeom prst="rect">
            <a:avLst/>
          </a:prstGeom>
          <a:noFill/>
        </p:spPr>
        <p:txBody>
          <a:bodyPr wrap="none">
            <a:spAutoFit/>
          </a:bodyPr>
          <a:lstStyle/>
          <a:p>
            <a:pPr fontAlgn="auto">
              <a:spcBef>
                <a:spcPts val="0"/>
              </a:spcBef>
              <a:spcAft>
                <a:spcPts val="0"/>
              </a:spcAft>
              <a:defRPr/>
            </a:pPr>
            <a:r>
              <a:rPr lang="en-US" b="1" kern="0" dirty="0" err="1">
                <a:solidFill>
                  <a:srgbClr val="1F497D">
                    <a:lumMod val="75000"/>
                  </a:srgbClr>
                </a:solidFill>
                <a:latin typeface="Arial" charset="0"/>
                <a:cs typeface="+mn-cs"/>
              </a:rPr>
              <a:t>SalesWeb</a:t>
            </a:r>
            <a:endParaRPr lang="en-US" b="1" kern="0" dirty="0">
              <a:solidFill>
                <a:srgbClr val="1F497D">
                  <a:lumMod val="75000"/>
                </a:srgbClr>
              </a:solidFill>
              <a:latin typeface="Arial" charset="0"/>
              <a:cs typeface="+mn-cs"/>
            </a:endParaRPr>
          </a:p>
        </p:txBody>
      </p:sp>
      <p:sp>
        <p:nvSpPr>
          <p:cNvPr id="13" name="TextBox 12"/>
          <p:cNvSpPr txBox="1"/>
          <p:nvPr/>
        </p:nvSpPr>
        <p:spPr>
          <a:xfrm>
            <a:off x="7988560" y="6367463"/>
            <a:ext cx="1812925" cy="338137"/>
          </a:xfrm>
          <a:prstGeom prst="rect">
            <a:avLst/>
          </a:prstGeom>
          <a:noFill/>
        </p:spPr>
        <p:txBody>
          <a:bodyPr wrap="none">
            <a:spAutoFit/>
          </a:bodyPr>
          <a:lstStyle/>
          <a:p>
            <a:pPr fontAlgn="auto">
              <a:spcBef>
                <a:spcPts val="0"/>
              </a:spcBef>
              <a:spcAft>
                <a:spcPts val="0"/>
              </a:spcAft>
              <a:defRPr/>
            </a:pPr>
            <a:r>
              <a:rPr lang="en-US" sz="1600" b="1" kern="0" dirty="0">
                <a:solidFill>
                  <a:schemeClr val="bg2">
                    <a:lumMod val="75000"/>
                  </a:schemeClr>
                </a:solidFill>
                <a:latin typeface="Arial" charset="0"/>
                <a:cs typeface="+mn-cs"/>
              </a:rPr>
              <a:t>Compute Node 2</a:t>
            </a:r>
          </a:p>
        </p:txBody>
      </p:sp>
      <p:sp>
        <p:nvSpPr>
          <p:cNvPr id="14" name="Flowchart: Magnetic Disk 13"/>
          <p:cNvSpPr/>
          <p:nvPr/>
        </p:nvSpPr>
        <p:spPr>
          <a:xfrm>
            <a:off x="8293360" y="2209800"/>
            <a:ext cx="1524000" cy="1371600"/>
          </a:xfrm>
          <a:prstGeom prst="flowChartMagneticDisk">
            <a:avLst/>
          </a:prstGeom>
          <a:gradFill>
            <a:gsLst>
              <a:gs pos="0">
                <a:srgbClr val="0070C0"/>
              </a:gs>
              <a:gs pos="100000">
                <a:srgbClr val="00B0F0"/>
              </a:gs>
            </a:gsLst>
          </a:gradFill>
          <a:ln w="31750">
            <a:solidFill>
              <a:schemeClr val="tx1"/>
            </a:solidFill>
            <a:headEnd/>
            <a:tailEnd/>
          </a:ln>
        </p:spPr>
        <p:style>
          <a:lnRef idx="1">
            <a:schemeClr val="accent1"/>
          </a:lnRef>
          <a:fillRef idx="3">
            <a:schemeClr val="accent1"/>
          </a:fillRef>
          <a:effectRef idx="2">
            <a:schemeClr val="accent1"/>
          </a:effectRef>
          <a:fontRef idx="minor">
            <a:schemeClr val="lt1"/>
          </a:fontRef>
        </p:style>
        <p:txBody>
          <a:bodyPr rtlCol="0" anchor="ctr">
            <a:prstTxWarp prst="textNoShape">
              <a:avLst/>
            </a:prstTxWarp>
          </a:bodyPr>
          <a:lstStyle/>
          <a:p>
            <a:pPr algn="ctr"/>
            <a:endParaRPr lang="en-US" sz="1200">
              <a:solidFill>
                <a:schemeClr val="lt1"/>
              </a:solidFill>
              <a:latin typeface="Arial" pitchFamily="34" charset="0"/>
              <a:cs typeface="Arial" pitchFamily="34" charset="0"/>
            </a:endParaRPr>
          </a:p>
        </p:txBody>
      </p:sp>
      <p:sp>
        <p:nvSpPr>
          <p:cNvPr id="15" name="Rectangle 14"/>
          <p:cNvSpPr/>
          <p:nvPr/>
        </p:nvSpPr>
        <p:spPr>
          <a:xfrm>
            <a:off x="6235960" y="2362200"/>
            <a:ext cx="1524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PDW Engine</a:t>
            </a:r>
          </a:p>
        </p:txBody>
      </p:sp>
      <p:sp>
        <p:nvSpPr>
          <p:cNvPr id="16" name="Down Arrow 15"/>
          <p:cNvSpPr/>
          <p:nvPr/>
        </p:nvSpPr>
        <p:spPr>
          <a:xfrm rot="2389184">
            <a:off x="5885919" y="3428736"/>
            <a:ext cx="257989" cy="13716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Down Arrow 16"/>
          <p:cNvSpPr/>
          <p:nvPr/>
        </p:nvSpPr>
        <p:spPr>
          <a:xfrm rot="19257835">
            <a:off x="7900139" y="3428498"/>
            <a:ext cx="250389" cy="13934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23"/>
          <p:cNvSpPr>
            <a:spLocks noChangeArrowheads="1"/>
          </p:cNvSpPr>
          <p:nvPr/>
        </p:nvSpPr>
        <p:spPr bwMode="auto">
          <a:xfrm>
            <a:off x="3792798" y="4002088"/>
            <a:ext cx="16209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dirty="0">
                <a:solidFill>
                  <a:schemeClr val="bg1"/>
                </a:solidFill>
              </a:rPr>
              <a:t>SELECT count(*) </a:t>
            </a:r>
          </a:p>
          <a:p>
            <a:r>
              <a:rPr lang="en-US" sz="1600" b="1" dirty="0">
                <a:solidFill>
                  <a:schemeClr val="bg1"/>
                </a:solidFill>
              </a:rPr>
              <a:t>FROM </a:t>
            </a:r>
            <a:r>
              <a:rPr lang="en-US" sz="1600" b="1" dirty="0" err="1">
                <a:solidFill>
                  <a:schemeClr val="bg1"/>
                </a:solidFill>
              </a:rPr>
              <a:t>SalesWeb</a:t>
            </a:r>
            <a:endParaRPr lang="en-US" b="1" dirty="0">
              <a:solidFill>
                <a:schemeClr val="bg1"/>
              </a:solidFill>
            </a:endParaRPr>
          </a:p>
        </p:txBody>
      </p:sp>
      <p:sp>
        <p:nvSpPr>
          <p:cNvPr id="19" name="Rectangle 24"/>
          <p:cNvSpPr>
            <a:spLocks noChangeArrowheads="1"/>
          </p:cNvSpPr>
          <p:nvPr/>
        </p:nvSpPr>
        <p:spPr bwMode="auto">
          <a:xfrm>
            <a:off x="8521960" y="4002088"/>
            <a:ext cx="16209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dirty="0">
                <a:solidFill>
                  <a:schemeClr val="bg1"/>
                </a:solidFill>
              </a:rPr>
              <a:t>SELECT count(*) </a:t>
            </a:r>
          </a:p>
          <a:p>
            <a:r>
              <a:rPr lang="en-US" sz="1600" b="1" dirty="0">
                <a:solidFill>
                  <a:schemeClr val="bg1"/>
                </a:solidFill>
              </a:rPr>
              <a:t>FROM </a:t>
            </a:r>
            <a:r>
              <a:rPr lang="en-US" sz="1600" b="1" dirty="0" err="1">
                <a:solidFill>
                  <a:schemeClr val="bg1"/>
                </a:solidFill>
              </a:rPr>
              <a:t>SalesWeb</a:t>
            </a:r>
            <a:endParaRPr lang="en-US" sz="1600" b="1" dirty="0">
              <a:solidFill>
                <a:schemeClr val="bg1"/>
              </a:solidFill>
            </a:endParaRPr>
          </a:p>
        </p:txBody>
      </p:sp>
      <p:sp>
        <p:nvSpPr>
          <p:cNvPr id="20" name="TextBox 19"/>
          <p:cNvSpPr txBox="1"/>
          <p:nvPr/>
        </p:nvSpPr>
        <p:spPr>
          <a:xfrm>
            <a:off x="8337810" y="1916113"/>
            <a:ext cx="1403350" cy="369887"/>
          </a:xfrm>
          <a:prstGeom prst="rect">
            <a:avLst/>
          </a:prstGeom>
          <a:noFill/>
        </p:spPr>
        <p:txBody>
          <a:bodyPr wrap="none">
            <a:spAutoFit/>
          </a:bodyPr>
          <a:lstStyle/>
          <a:p>
            <a:pPr fontAlgn="auto">
              <a:spcBef>
                <a:spcPts val="0"/>
              </a:spcBef>
              <a:spcAft>
                <a:spcPts val="0"/>
              </a:spcAft>
              <a:defRPr/>
            </a:pPr>
            <a:r>
              <a:rPr lang="en-US" b="1" kern="0" dirty="0" err="1">
                <a:solidFill>
                  <a:srgbClr val="1F497D">
                    <a:lumMod val="75000"/>
                  </a:srgbClr>
                </a:solidFill>
                <a:latin typeface="Arial" charset="0"/>
                <a:cs typeface="+mn-cs"/>
              </a:rPr>
              <a:t>TempTable</a:t>
            </a:r>
            <a:endParaRPr lang="en-US" b="1" kern="0" dirty="0">
              <a:solidFill>
                <a:srgbClr val="1F497D">
                  <a:lumMod val="75000"/>
                </a:srgbClr>
              </a:solidFill>
              <a:latin typeface="Arial" charset="0"/>
              <a:cs typeface="+mn-cs"/>
            </a:endParaRPr>
          </a:p>
        </p:txBody>
      </p:sp>
      <p:graphicFrame>
        <p:nvGraphicFramePr>
          <p:cNvPr id="21" name="Table 20"/>
          <p:cNvGraphicFramePr>
            <a:graphicFrameLocks noGrp="1"/>
          </p:cNvGraphicFramePr>
          <p:nvPr>
            <p:extLst>
              <p:ext uri="{D42A27DB-BD31-4B8C-83A1-F6EECF244321}">
                <p14:modId xmlns:p14="http://schemas.microsoft.com/office/powerpoint/2010/main" val="197462265"/>
              </p:ext>
            </p:extLst>
          </p:nvPr>
        </p:nvGraphicFramePr>
        <p:xfrm>
          <a:off x="8815648" y="2339975"/>
          <a:ext cx="463550" cy="1111251"/>
        </p:xfrm>
        <a:graphic>
          <a:graphicData uri="http://schemas.openxmlformats.org/drawingml/2006/table">
            <a:tbl>
              <a:tblPr firstRow="1" bandRow="1"/>
              <a:tblGrid>
                <a:gridCol w="463550"/>
              </a:tblGrid>
              <a:tr h="37041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u="none" dirty="0" smtClean="0"/>
                        <a:t>a1</a:t>
                      </a:r>
                      <a:endParaRPr lang="en-US" sz="1800" u="none" dirty="0"/>
                    </a:p>
                  </a:txBody>
                  <a:tcPr marL="91377" marR="91377" marT="45668" marB="4566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704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1800" dirty="0"/>
                    </a:p>
                  </a:txBody>
                  <a:tcPr marL="91377" marR="91377" marT="45668" marB="4566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4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1800" dirty="0"/>
                    </a:p>
                  </a:txBody>
                  <a:tcPr marL="91377" marR="91377" marT="45668" marB="456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
        <p:nvSpPr>
          <p:cNvPr id="22" name="Down Arrow 21"/>
          <p:cNvSpPr/>
          <p:nvPr/>
        </p:nvSpPr>
        <p:spPr>
          <a:xfrm>
            <a:off x="6845560" y="1752600"/>
            <a:ext cx="26035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Down Arrow 22"/>
          <p:cNvSpPr/>
          <p:nvPr/>
        </p:nvSpPr>
        <p:spPr>
          <a:xfrm rot="16200000">
            <a:off x="7904423" y="2674937"/>
            <a:ext cx="260350" cy="396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4" name="Group 23"/>
          <p:cNvGrpSpPr/>
          <p:nvPr/>
        </p:nvGrpSpPr>
        <p:grpSpPr>
          <a:xfrm>
            <a:off x="2883160" y="3667333"/>
            <a:ext cx="6126580" cy="970975"/>
            <a:chOff x="1676400" y="3667333"/>
            <a:chExt cx="6126580" cy="970975"/>
          </a:xfrm>
        </p:grpSpPr>
        <p:sp>
          <p:nvSpPr>
            <p:cNvPr id="25" name="Down Arrow 24"/>
            <p:cNvSpPr/>
            <p:nvPr/>
          </p:nvSpPr>
          <p:spPr>
            <a:xfrm rot="14074220">
              <a:off x="5923374" y="3157298"/>
              <a:ext cx="229995" cy="210137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Down Arrow 25"/>
            <p:cNvSpPr/>
            <p:nvPr/>
          </p:nvSpPr>
          <p:spPr>
            <a:xfrm rot="11102553">
              <a:off x="7538716" y="3667333"/>
              <a:ext cx="264264" cy="97097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3"/>
            <p:cNvSpPr>
              <a:spLocks noChangeArrowheads="1"/>
            </p:cNvSpPr>
            <p:nvPr/>
          </p:nvSpPr>
          <p:spPr bwMode="auto">
            <a:xfrm>
              <a:off x="1676400" y="4038600"/>
              <a:ext cx="411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en-US" sz="1600" dirty="0">
                  <a:solidFill>
                    <a:schemeClr val="bg1"/>
                  </a:solidFill>
                </a:rPr>
                <a:t>into </a:t>
              </a:r>
              <a:r>
                <a:rPr lang="en-US" sz="1600" dirty="0" err="1">
                  <a:solidFill>
                    <a:schemeClr val="bg1"/>
                  </a:solidFill>
                </a:rPr>
                <a:t>TempTable</a:t>
              </a:r>
              <a:r>
                <a:rPr lang="en-US" sz="1600" b="1" dirty="0">
                  <a:solidFill>
                    <a:schemeClr val="bg1"/>
                  </a:solidFill>
                </a:rPr>
                <a:t>: </a:t>
              </a:r>
              <a:br>
                <a:rPr lang="en-US" sz="1600" b="1" dirty="0">
                  <a:solidFill>
                    <a:schemeClr val="bg1"/>
                  </a:solidFill>
                </a:rPr>
              </a:br>
              <a:r>
                <a:rPr lang="en-US" sz="1600" b="1" dirty="0">
                  <a:solidFill>
                    <a:schemeClr val="bg1"/>
                  </a:solidFill>
                </a:rPr>
                <a:t>SELECT count (*) FROM </a:t>
              </a:r>
              <a:r>
                <a:rPr lang="en-US" sz="1600" b="1" dirty="0" err="1">
                  <a:solidFill>
                    <a:schemeClr val="bg1"/>
                  </a:solidFill>
                </a:rPr>
                <a:t>SalesWeb</a:t>
              </a:r>
              <a:endParaRPr lang="en-US" sz="1600" b="1" dirty="0">
                <a:solidFill>
                  <a:schemeClr val="bg1"/>
                </a:solidFill>
              </a:endParaRPr>
            </a:p>
          </p:txBody>
        </p:sp>
      </p:grpSp>
      <p:grpSp>
        <p:nvGrpSpPr>
          <p:cNvPr id="30" name="Group 29"/>
          <p:cNvGrpSpPr/>
          <p:nvPr/>
        </p:nvGrpSpPr>
        <p:grpSpPr>
          <a:xfrm>
            <a:off x="6845559" y="1752600"/>
            <a:ext cx="1371601" cy="1295400"/>
            <a:chOff x="4419599" y="1752600"/>
            <a:chExt cx="1371601" cy="1295400"/>
          </a:xfrm>
        </p:grpSpPr>
        <p:sp>
          <p:nvSpPr>
            <p:cNvPr id="31" name="Down Arrow 30"/>
            <p:cNvSpPr/>
            <p:nvPr/>
          </p:nvSpPr>
          <p:spPr>
            <a:xfrm rot="10800000">
              <a:off x="4419599" y="1752600"/>
              <a:ext cx="304800" cy="5334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Down Arrow 31"/>
            <p:cNvSpPr/>
            <p:nvPr/>
          </p:nvSpPr>
          <p:spPr>
            <a:xfrm rot="5400000">
              <a:off x="5440363" y="2697163"/>
              <a:ext cx="304798" cy="39687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3" name="Rectangle 4"/>
          <p:cNvSpPr>
            <a:spLocks noChangeArrowheads="1"/>
          </p:cNvSpPr>
          <p:nvPr/>
        </p:nvSpPr>
        <p:spPr bwMode="auto">
          <a:xfrm>
            <a:off x="6616960" y="1371600"/>
            <a:ext cx="79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smtClean="0">
                <a:solidFill>
                  <a:schemeClr val="bg1"/>
                </a:solidFill>
              </a:rPr>
              <a:t>results</a:t>
            </a:r>
            <a:endParaRPr lang="en-US" b="1" dirty="0">
              <a:solidFill>
                <a:schemeClr val="bg1"/>
              </a:solidFill>
            </a:endParaRPr>
          </a:p>
        </p:txBody>
      </p:sp>
      <p:sp>
        <p:nvSpPr>
          <p:cNvPr id="34" name="Title 33"/>
          <p:cNvSpPr>
            <a:spLocks noGrp="1"/>
          </p:cNvSpPr>
          <p:nvPr>
            <p:ph type="title"/>
          </p:nvPr>
        </p:nvSpPr>
        <p:spPr/>
        <p:txBody>
          <a:bodyPr/>
          <a:lstStyle/>
          <a:p>
            <a:endParaRPr lang="en-US"/>
          </a:p>
        </p:txBody>
      </p:sp>
      <p:sp>
        <p:nvSpPr>
          <p:cNvPr id="35" name="Title 5"/>
          <p:cNvSpPr txBox="1">
            <a:spLocks/>
          </p:cNvSpPr>
          <p:nvPr/>
        </p:nvSpPr>
        <p:spPr>
          <a:xfrm>
            <a:off x="9169" y="2281585"/>
            <a:ext cx="1998498" cy="1822450"/>
          </a:xfrm>
          <a:prstGeom prst="rect">
            <a:avLst/>
          </a:prstGeom>
          <a:solidFill>
            <a:srgbClr val="7030A0"/>
          </a:solidFill>
        </p:spPr>
        <p:txBody>
          <a:bodyPr vert="horz" wrap="square" lIns="146304" tIns="91440" rIns="146304" bIns="91440" rtlCol="0" anchor="t">
            <a:noAutofit/>
          </a:bodyPr>
          <a:lstStyle>
            <a:defPPr>
              <a:defRPr lang="en-US"/>
            </a:defPPr>
            <a:lvl1pPr defTabSz="914367">
              <a:lnSpc>
                <a:spcPct val="90000"/>
              </a:lnSpc>
              <a:spcBef>
                <a:spcPct val="0"/>
              </a:spcBef>
              <a:buNone/>
              <a:defRPr sz="3600" b="0" cap="none" spc="-100" baseline="0">
                <a:ln w="3175">
                  <a:noFill/>
                </a:ln>
                <a:gradFill>
                  <a:gsLst>
                    <a:gs pos="1250">
                      <a:schemeClr val="tx1"/>
                    </a:gs>
                    <a:gs pos="100000">
                      <a:schemeClr val="tx1"/>
                    </a:gs>
                  </a:gsLst>
                  <a:lin ang="5400000" scaled="0"/>
                </a:gradFill>
                <a:effectLst/>
                <a:latin typeface="+mj-lt"/>
                <a:cs typeface="Segoe UI" pitchFamily="34" charset="0"/>
              </a:defRPr>
            </a:lvl1pPr>
          </a:lstStyle>
          <a:p>
            <a:r>
              <a:rPr lang="en-US" dirty="0"/>
              <a:t>Recap:</a:t>
            </a:r>
            <a:br>
              <a:rPr lang="en-US" dirty="0"/>
            </a:br>
            <a:endParaRPr lang="en-US" dirty="0" smtClean="0"/>
          </a:p>
          <a:p>
            <a:r>
              <a:rPr lang="en-US" dirty="0"/>
              <a:t/>
            </a:r>
            <a:br>
              <a:rPr lang="en-US" dirty="0"/>
            </a:br>
            <a:r>
              <a:rPr lang="en-US" sz="1600" i="1" dirty="0" smtClean="0"/>
              <a:t>Simple query example</a:t>
            </a:r>
            <a:endParaRPr lang="en-US" sz="1600" i="1" dirty="0"/>
          </a:p>
        </p:txBody>
      </p:sp>
    </p:spTree>
    <p:extLst>
      <p:ext uri="{BB962C8B-B14F-4D97-AF65-F5344CB8AC3E}">
        <p14:creationId xmlns:p14="http://schemas.microsoft.com/office/powerpoint/2010/main" val="2417969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22"/>
                                        </p:tgtEl>
                                        <p:attrNameLst>
                                          <p:attrName>style.visibility</p:attrName>
                                        </p:attrNameLst>
                                      </p:cBhvr>
                                      <p:to>
                                        <p:strVal val="hidden"/>
                                      </p:to>
                                    </p:set>
                                  </p:childTnLst>
                                </p:cTn>
                              </p:par>
                              <p:par>
                                <p:cTn id="23" presetID="22" presetClass="entr" presetSubtype="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par>
                                <p:cTn id="26" presetID="1" presetClass="exit" presetSubtype="0" fill="hold" grpId="1" nodeType="withEffect">
                                  <p:stCondLst>
                                    <p:cond delay="0"/>
                                  </p:stCondLst>
                                  <p:childTnLst>
                                    <p:set>
                                      <p:cBhvr>
                                        <p:cTn id="27" dur="1" fill="hold">
                                          <p:stCondLst>
                                            <p:cond delay="0"/>
                                          </p:stCondLst>
                                        </p:cTn>
                                        <p:tgtEl>
                                          <p:spTgt spid="23"/>
                                        </p:tgtEl>
                                        <p:attrNameLst>
                                          <p:attrName>style.visibility</p:attrName>
                                        </p:attrNameLst>
                                      </p:cBhvr>
                                      <p:to>
                                        <p:strVal val="hidden"/>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par>
                                <p:cTn id="38" presetID="1" presetClass="exit" presetSubtype="0" fill="hold" grpId="1" nodeType="withEffect">
                                  <p:stCondLst>
                                    <p:cond delay="0"/>
                                  </p:stCondLst>
                                  <p:childTnLst>
                                    <p:set>
                                      <p:cBhvr>
                                        <p:cTn id="39" dur="1" fill="hold">
                                          <p:stCondLst>
                                            <p:cond delay="0"/>
                                          </p:stCondLst>
                                        </p:cTn>
                                        <p:tgtEl>
                                          <p:spTgt spid="18"/>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19"/>
                                        </p:tgtEl>
                                        <p:attrNameLst>
                                          <p:attrName>style.visibility</p:attrName>
                                        </p:attrNameLst>
                                      </p:cBhvr>
                                      <p:to>
                                        <p:strVal val="hidden"/>
                                      </p:to>
                                    </p:set>
                                  </p:childTnLst>
                                </p:cTn>
                              </p:par>
                              <p:par>
                                <p:cTn id="42" presetID="1"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par>
                                <p:cTn id="44" presetID="1" presetClass="exit" presetSubtype="0" fill="hold" grpId="1" nodeType="withEffect">
                                  <p:stCondLst>
                                    <p:cond delay="0"/>
                                  </p:stCondLst>
                                  <p:childTnLst>
                                    <p:set>
                                      <p:cBhvr>
                                        <p:cTn id="45" dur="1" fill="hold">
                                          <p:stCondLst>
                                            <p:cond delay="0"/>
                                          </p:stCondLst>
                                        </p:cTn>
                                        <p:tgtEl>
                                          <p:spTgt spid="16"/>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childTnLst>
                                </p:cTn>
                              </p:par>
                              <p:par>
                                <p:cTn id="52" presetID="1" presetClass="exit" presetSubtype="0" fill="hold" nodeType="withEffect">
                                  <p:stCondLst>
                                    <p:cond delay="0"/>
                                  </p:stCondLst>
                                  <p:childTnLst>
                                    <p:set>
                                      <p:cBhvr>
                                        <p:cTn id="53" dur="1" fill="hold">
                                          <p:stCondLst>
                                            <p:cond delay="0"/>
                                          </p:stCondLst>
                                        </p:cTn>
                                        <p:tgtEl>
                                          <p:spTgt spid="24"/>
                                        </p:tgtEl>
                                        <p:attrNameLst>
                                          <p:attrName>style.visibility</p:attrName>
                                        </p:attrNameLst>
                                      </p:cBhvr>
                                      <p:to>
                                        <p:strVal val="hidden"/>
                                      </p:to>
                                    </p:set>
                                  </p:childTnLst>
                                </p:cTn>
                              </p:par>
                              <p:par>
                                <p:cTn id="54" presetID="1" presetClass="exit" presetSubtype="0" fill="hold" grpId="0" nodeType="withEffect">
                                  <p:stCondLst>
                                    <p:cond delay="0"/>
                                  </p:stCondLst>
                                  <p:childTnLst>
                                    <p:set>
                                      <p:cBhvr>
                                        <p:cTn id="55" dur="1" fill="hold">
                                          <p:stCondLst>
                                            <p:cond delay="0"/>
                                          </p:stCondLst>
                                        </p:cTn>
                                        <p:tgtEl>
                                          <p:spTgt spid="4"/>
                                        </p:tgtEl>
                                        <p:attrNameLst>
                                          <p:attrName>style.visibility</p:attrName>
                                        </p:attrNameLst>
                                      </p:cBhvr>
                                      <p:to>
                                        <p:strVal val="hidden"/>
                                      </p:to>
                                    </p:set>
                                  </p:childTnLst>
                                </p:cTn>
                              </p:par>
                              <p:par>
                                <p:cTn id="56" presetID="1"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animBg="1"/>
      <p:bldP spid="16" grpId="1" animBg="1"/>
      <p:bldP spid="17" grpId="0" animBg="1"/>
      <p:bldP spid="17" grpId="1" animBg="1"/>
      <p:bldP spid="18" grpId="0"/>
      <p:bldP spid="18" grpId="1"/>
      <p:bldP spid="19" grpId="0"/>
      <p:bldP spid="19" grpId="1"/>
      <p:bldP spid="20" grpId="0"/>
      <p:bldP spid="22" grpId="0" animBg="1"/>
      <p:bldP spid="22" grpId="1" animBg="1"/>
      <p:bldP spid="23" grpId="0" animBg="1"/>
      <p:bldP spid="23" grpId="1" animBg="1"/>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4"/>
          <p:cNvSpPr txBox="1">
            <a:spLocks/>
          </p:cNvSpPr>
          <p:nvPr/>
        </p:nvSpPr>
        <p:spPr>
          <a:xfrm>
            <a:off x="1835150" y="2096414"/>
            <a:ext cx="10089618" cy="3651251"/>
          </a:xfrm>
          <a:prstGeom prst="rect">
            <a:avLst/>
          </a:prstGeom>
        </p:spPr>
        <p:txBody>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200" dirty="0" smtClean="0">
                <a:solidFill>
                  <a:schemeClr val="tx1"/>
                </a:solidFill>
              </a:rPr>
              <a:t>Industry Trends</a:t>
            </a:r>
          </a:p>
          <a:p>
            <a:r>
              <a:rPr lang="en-US" sz="3200" dirty="0" smtClean="0"/>
              <a:t>How SQL Server 2012 PDW Fits In?</a:t>
            </a:r>
          </a:p>
          <a:p>
            <a:r>
              <a:rPr lang="en-US" sz="3200" dirty="0" smtClean="0">
                <a:solidFill>
                  <a:srgbClr val="C00000"/>
                </a:solidFill>
              </a:rPr>
              <a:t>What’s New In SQL Server 2012 PDW?</a:t>
            </a:r>
          </a:p>
          <a:p>
            <a:r>
              <a:rPr lang="en-US" sz="3200" dirty="0" smtClean="0"/>
              <a:t>Demos</a:t>
            </a:r>
          </a:p>
        </p:txBody>
      </p:sp>
      <p:sp>
        <p:nvSpPr>
          <p:cNvPr id="4" name="Title 5"/>
          <p:cNvSpPr txBox="1">
            <a:spLocks/>
          </p:cNvSpPr>
          <p:nvPr/>
        </p:nvSpPr>
        <p:spPr>
          <a:xfrm>
            <a:off x="47285" y="2101176"/>
            <a:ext cx="1783373" cy="1822450"/>
          </a:xfrm>
          <a:prstGeom prst="rect">
            <a:avLst/>
          </a:prstGeom>
          <a:solidFill>
            <a:srgbClr val="7030A0"/>
          </a:solidFill>
        </p:spPr>
        <p:txBody>
          <a:bodyPr vert="horz" wrap="square" lIns="146304" tIns="91440" rIns="146304" bIns="91440" rtlCol="0" anchor="t">
            <a:noAutofit/>
          </a:bodyPr>
          <a:lst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600" dirty="0" smtClean="0"/>
              <a:t>Agenda</a:t>
            </a:r>
            <a:br>
              <a:rPr lang="en-US" sz="3600" dirty="0" smtClean="0"/>
            </a:br>
            <a:r>
              <a:rPr lang="en-US" sz="3600" dirty="0" smtClean="0"/>
              <a:t/>
            </a:r>
            <a:br>
              <a:rPr lang="en-US" sz="3600" dirty="0" smtClean="0"/>
            </a:br>
            <a:r>
              <a:rPr lang="en-US" sz="1000" dirty="0" smtClean="0"/>
              <a:t/>
            </a:r>
            <a:br>
              <a:rPr lang="en-US" sz="1000" dirty="0" smtClean="0"/>
            </a:br>
            <a:r>
              <a:rPr lang="en-US" sz="1600" i="1" dirty="0" smtClean="0"/>
              <a:t>What we’ll be covering today…</a:t>
            </a:r>
            <a:endParaRPr lang="en-US" sz="1600" i="1" dirty="0"/>
          </a:p>
        </p:txBody>
      </p:sp>
    </p:spTree>
    <p:extLst>
      <p:ext uri="{BB962C8B-B14F-4D97-AF65-F5344CB8AC3E}">
        <p14:creationId xmlns:p14="http://schemas.microsoft.com/office/powerpoint/2010/main" val="36884037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accent2"/>
                                      </p:to>
                                    </p:animClr>
                                    <p:animClr clrSpc="rgb" dir="cw">
                                      <p:cBhvr>
                                        <p:cTn id="7" dur="500" fill="hold"/>
                                        <p:tgtEl>
                                          <p:spTgt spid="3">
                                            <p:txEl>
                                              <p:pRg st="0" end="0"/>
                                            </p:txEl>
                                          </p:spTgt>
                                        </p:tgtEl>
                                        <p:attrNameLst>
                                          <p:attrName>fillcolor</p:attrName>
                                        </p:attrNameLst>
                                      </p:cBhvr>
                                      <p:to>
                                        <a:schemeClr val="accent2"/>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30404_TR16_BO_CT_Template_16x9">
  <a:themeElements>
    <a:clrScheme name="TR16 - Blue">
      <a:dk1>
        <a:srgbClr val="505050"/>
      </a:dk1>
      <a:lt1>
        <a:srgbClr val="FFFFFF"/>
      </a:lt1>
      <a:dk2>
        <a:srgbClr val="00518E"/>
      </a:dk2>
      <a:lt2>
        <a:srgbClr val="9DD7FC"/>
      </a:lt2>
      <a:accent1>
        <a:srgbClr val="0072C6"/>
      </a:accent1>
      <a:accent2>
        <a:srgbClr val="258244"/>
      </a:accent2>
      <a:accent3>
        <a:srgbClr val="F15628"/>
      </a:accent3>
      <a:accent4>
        <a:srgbClr val="442359"/>
      </a:accent4>
      <a:accent5>
        <a:srgbClr val="B4009E"/>
      </a:accent5>
      <a:accent6>
        <a:srgbClr val="F47836"/>
      </a:accent6>
      <a:hlink>
        <a:srgbClr val="E2E584"/>
      </a:hlink>
      <a:folHlink>
        <a:srgbClr val="E2E584"/>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R16_BO_CT_Template_16x9 [Read-Only]" id="{C2808CD7-5F77-4B03-8B43-EFFD9AB21F96}" vid="{2AE4CFDE-8E79-4198-9078-24DBA4CCBBE6}"/>
    </a:ext>
  </a:extLst>
</a:theme>
</file>

<file path=ppt/theme/theme2.xml><?xml version="1.0" encoding="utf-8"?>
<a:theme xmlns:a="http://schemas.openxmlformats.org/drawingml/2006/main" name="TechEd_Europe_2013_Speaker_PPT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AF8D925A-DB13-4D66-BFED-96786326D843}" vid="{C1298A41-419E-440C-B489-D47393D0BC58}"/>
    </a:ext>
  </a:extLst>
</a:theme>
</file>

<file path=ppt/theme/theme3.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AF8D925A-DB13-4D66-BFED-96786326D843}" vid="{785F7DAE-011A-4F0A-BDEB-E162962B4AB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TR16_BO_CT_Template_16x9</Template>
  <TotalTime>3209</TotalTime>
  <Words>2513</Words>
  <Application>Microsoft Office PowerPoint</Application>
  <PresentationFormat>Widescreen</PresentationFormat>
  <Paragraphs>646</Paragraphs>
  <Slides>24</Slides>
  <Notes>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24</vt:i4>
      </vt:variant>
    </vt:vector>
  </HeadingPairs>
  <TitlesOfParts>
    <vt:vector size="37" baseType="lpstr">
      <vt:lpstr>Arial</vt:lpstr>
      <vt:lpstr>Arial Black</vt:lpstr>
      <vt:lpstr>Calibri</vt:lpstr>
      <vt:lpstr>Consolas</vt:lpstr>
      <vt:lpstr>Courier New</vt:lpstr>
      <vt:lpstr>Segoe Semibold</vt:lpstr>
      <vt:lpstr>Segoe UI</vt:lpstr>
      <vt:lpstr>Segoe UI Light</vt:lpstr>
      <vt:lpstr>Times New Roman</vt:lpstr>
      <vt:lpstr>Wingdings</vt:lpstr>
      <vt:lpstr>5-30404_TR16_BO_CT_Template_16x9</vt:lpstr>
      <vt:lpstr>TechEd_Europe_2013_Speaker_PPT_Template</vt:lpstr>
      <vt:lpstr>TechEd_2013_Template_16x9</vt:lpstr>
      <vt:lpstr>PowerPoint Presentation</vt:lpstr>
      <vt:lpstr>Building BI Solutions with Microsoft SQL Server Parallel Data Warehouse (PDW)</vt:lpstr>
      <vt:lpstr>PowerPoint Presentation</vt:lpstr>
      <vt:lpstr>Industry Trends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Demos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DBI-B335: Building BI Solutions with Microsoft SQL Server Parallel Data Warehouse (PDW)</dc:title>
  <dc:subject>TechEd 2013</dc:subject>
  <dc:creator>Igor Stanko</dc:creator>
  <cp:keywords>TechEd 2013</cp:keywords>
  <dc:description>Template by: Jordan Cayabyab, Artitudes Design, Inc.
Formatting by: Jeremy Jenkins, Silver Fox Productions, Inc.
Audience Type: Internal/External</dc:description>
  <cp:lastModifiedBy>Jeremy Jenkins</cp:lastModifiedBy>
  <cp:revision>454</cp:revision>
  <dcterms:created xsi:type="dcterms:W3CDTF">2012-10-16T21:49:53Z</dcterms:created>
  <dcterms:modified xsi:type="dcterms:W3CDTF">2013-06-22T23:14:31Z</dcterms:modified>
</cp:coreProperties>
</file>