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13"/>
  </p:notesMasterIdLst>
  <p:handoutMasterIdLst>
    <p:handoutMasterId r:id="rId14"/>
  </p:handoutMasterIdLst>
  <p:sldIdLst>
    <p:sldId id="1135" r:id="rId5"/>
    <p:sldId id="1151" r:id="rId6"/>
    <p:sldId id="1165" r:id="rId7"/>
    <p:sldId id="1161" r:id="rId8"/>
    <p:sldId id="1164" r:id="rId9"/>
    <p:sldId id="1162" r:id="rId10"/>
    <p:sldId id="1144" r:id="rId11"/>
    <p:sldId id="1076" r:id="rId12"/>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151"/>
            <p14:sldId id="1165"/>
            <p14:sldId id="1161"/>
            <p14:sldId id="1164"/>
            <p14:sldId id="1162"/>
          </p14:sldIdLst>
        </p14:section>
        <p14:section name="Special content" id="{6925D2A1-AD53-4951-AB34-79DFA02CD676}">
          <p14:sldIdLst>
            <p14:sldId id="1144"/>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9" autoAdjust="0"/>
    <p:restoredTop sz="96305" autoAdjust="0"/>
  </p:normalViewPr>
  <p:slideViewPr>
    <p:cSldViewPr snapToGrid="0">
      <p:cViewPr varScale="1">
        <p:scale>
          <a:sx n="111" d="100"/>
          <a:sy n="111" d="100"/>
        </p:scale>
        <p:origin x="276" y="9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822"/>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6/27/2013 1:24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6/27/2013 1:24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6/27/2013 1:24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6/27/2013 1:24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B263312-38AA-4E1E-B2B5-0F8F122B24FE}" type="slidenum">
              <a:rPr lang="en-US" smtClean="0"/>
              <a:pPr/>
              <a:t>3</a:t>
            </a:fld>
            <a:endParaRPr lang="en-US" dirty="0"/>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
        <p:nvSpPr>
          <p:cNvPr id="16" name="Date Placeholder 15"/>
          <p:cNvSpPr>
            <a:spLocks noGrp="1"/>
          </p:cNvSpPr>
          <p:nvPr>
            <p:ph type="dt" idx="13"/>
          </p:nvPr>
        </p:nvSpPr>
        <p:spPr/>
        <p:txBody>
          <a:bodyPr/>
          <a:lstStyle/>
          <a:p>
            <a:fld id="{E976D732-92A1-4639-A0E1-31571E261172}" type="datetime8">
              <a:rPr lang="en-US" smtClean="0"/>
              <a:t>6/27/2013 1:24 PM</a:t>
            </a:fld>
            <a:endParaRPr lang="en-US" dirty="0"/>
          </a:p>
        </p:txBody>
      </p:sp>
      <p:sp>
        <p:nvSpPr>
          <p:cNvPr id="17" name="Footer Placeholder 16"/>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8" name="Header Placeholder 17"/>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286175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B263312-38AA-4E1E-B2B5-0F8F122B24FE}" type="slidenum">
              <a:rPr lang="en-US" smtClean="0"/>
              <a:pPr/>
              <a:t>4</a:t>
            </a:fld>
            <a:endParaRPr lang="en-US" dirty="0"/>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
        <p:nvSpPr>
          <p:cNvPr id="16" name="Date Placeholder 15"/>
          <p:cNvSpPr>
            <a:spLocks noGrp="1"/>
          </p:cNvSpPr>
          <p:nvPr>
            <p:ph type="dt" idx="13"/>
          </p:nvPr>
        </p:nvSpPr>
        <p:spPr/>
        <p:txBody>
          <a:bodyPr/>
          <a:lstStyle/>
          <a:p>
            <a:fld id="{E976D732-92A1-4639-A0E1-31571E261172}" type="datetime8">
              <a:rPr lang="en-US" smtClean="0"/>
              <a:t>6/27/2013 1:24 PM</a:t>
            </a:fld>
            <a:endParaRPr lang="en-US" dirty="0"/>
          </a:p>
        </p:txBody>
      </p:sp>
      <p:sp>
        <p:nvSpPr>
          <p:cNvPr id="17" name="Footer Placeholder 16"/>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8" name="Header Placeholder 17"/>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414017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B263312-38AA-4E1E-B2B5-0F8F122B24FE}" type="slidenum">
              <a:rPr lang="en-US" smtClean="0"/>
              <a:pPr/>
              <a:t>5</a:t>
            </a:fld>
            <a:endParaRPr lang="en-US" dirty="0"/>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
        <p:nvSpPr>
          <p:cNvPr id="16" name="Date Placeholder 15"/>
          <p:cNvSpPr>
            <a:spLocks noGrp="1"/>
          </p:cNvSpPr>
          <p:nvPr>
            <p:ph type="dt" idx="13"/>
          </p:nvPr>
        </p:nvSpPr>
        <p:spPr/>
        <p:txBody>
          <a:bodyPr/>
          <a:lstStyle/>
          <a:p>
            <a:fld id="{E976D732-92A1-4639-A0E1-31571E261172}" type="datetime8">
              <a:rPr lang="en-US" smtClean="0"/>
              <a:t>6/27/2013 1:24 PM</a:t>
            </a:fld>
            <a:endParaRPr lang="en-US" dirty="0"/>
          </a:p>
        </p:txBody>
      </p:sp>
      <p:sp>
        <p:nvSpPr>
          <p:cNvPr id="17" name="Footer Placeholder 16"/>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8" name="Header Placeholder 17"/>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94701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6</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6/27/2013 1:24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4259111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7</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6/27/2013 1:24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65886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8</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6/27/2013 1:24 PM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a:t>Microsoft SQL Server Database Development with SQL Server Data Tools for Visual Studio 2012</a:t>
            </a:r>
          </a:p>
        </p:txBody>
      </p:sp>
      <p:sp>
        <p:nvSpPr>
          <p:cNvPr id="5" name="Text Placeholder 4"/>
          <p:cNvSpPr>
            <a:spLocks noGrp="1"/>
          </p:cNvSpPr>
          <p:nvPr>
            <p:ph type="body" sz="quarter" idx="12"/>
          </p:nvPr>
        </p:nvSpPr>
        <p:spPr/>
        <p:txBody>
          <a:bodyPr/>
          <a:lstStyle/>
          <a:p>
            <a:r>
              <a:rPr lang="en-US" dirty="0" smtClean="0"/>
              <a:t>Aaron Nelson</a:t>
            </a:r>
            <a:endParaRPr lang="en-US" dirty="0"/>
          </a:p>
        </p:txBody>
      </p:sp>
      <p:sp>
        <p:nvSpPr>
          <p:cNvPr id="9" name="Text Placeholder 8"/>
          <p:cNvSpPr>
            <a:spLocks noGrp="1"/>
          </p:cNvSpPr>
          <p:nvPr>
            <p:ph type="body" sz="quarter" idx="13"/>
          </p:nvPr>
        </p:nvSpPr>
        <p:spPr/>
        <p:txBody>
          <a:bodyPr/>
          <a:lstStyle/>
          <a:p>
            <a:r>
              <a:rPr lang="en-US" b="1" dirty="0"/>
              <a:t>DBI-B305</a:t>
            </a:r>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SSDT Database Projects?</a:t>
            </a:r>
            <a:endParaRPr lang="en-US" sz="3600" dirty="0"/>
          </a:p>
        </p:txBody>
      </p:sp>
      <p:sp>
        <p:nvSpPr>
          <p:cNvPr id="3" name="Text Placeholder 2"/>
          <p:cNvSpPr>
            <a:spLocks noGrp="1"/>
          </p:cNvSpPr>
          <p:nvPr>
            <p:ph sz="quarter" idx="10"/>
          </p:nvPr>
        </p:nvSpPr>
        <p:spPr>
          <a:xfrm>
            <a:off x="274638" y="1911142"/>
            <a:ext cx="11887200" cy="3662541"/>
          </a:xfrm>
        </p:spPr>
        <p:txBody>
          <a:bodyPr/>
          <a:lstStyle/>
          <a:p>
            <a:r>
              <a:rPr lang="en-US" dirty="0" smtClean="0"/>
              <a:t>SSDT Database Projects are for maintaining full cycle management of your databases</a:t>
            </a:r>
          </a:p>
          <a:p>
            <a:pPr lvl="1"/>
            <a:r>
              <a:rPr lang="en-US" sz="2000" dirty="0" smtClean="0"/>
              <a:t>Works across versions of SQL Server</a:t>
            </a:r>
          </a:p>
          <a:p>
            <a:endParaRPr lang="en-US" sz="2000" dirty="0"/>
          </a:p>
          <a:p>
            <a:r>
              <a:rPr lang="en-US" dirty="0"/>
              <a:t>Get it </a:t>
            </a:r>
            <a:r>
              <a:rPr lang="en-US" dirty="0" smtClean="0"/>
              <a:t>here:</a:t>
            </a:r>
            <a:br>
              <a:rPr lang="en-US" dirty="0" smtClean="0"/>
            </a:br>
            <a:r>
              <a:rPr lang="en-US" dirty="0" smtClean="0"/>
              <a:t>http</a:t>
            </a:r>
            <a:r>
              <a:rPr lang="en-US" dirty="0"/>
              <a:t>://msdn.microsoft.com/en-us/data/hh297027</a:t>
            </a:r>
          </a:p>
          <a:p>
            <a:endParaRPr lang="en-US" sz="2000" dirty="0" smtClean="0"/>
          </a:p>
        </p:txBody>
      </p:sp>
    </p:spTree>
    <p:extLst>
      <p:ext uri="{BB962C8B-B14F-4D97-AF65-F5344CB8AC3E}">
        <p14:creationId xmlns:p14="http://schemas.microsoft.com/office/powerpoint/2010/main" val="195928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DEMO today</a:t>
            </a:r>
            <a:br>
              <a:rPr lang="en-US" dirty="0" smtClean="0"/>
            </a:br>
            <a:endParaRPr lang="en-US" sz="3600" dirty="0"/>
          </a:p>
        </p:txBody>
      </p:sp>
      <p:sp>
        <p:nvSpPr>
          <p:cNvPr id="3" name="Text Placeholder 2"/>
          <p:cNvSpPr>
            <a:spLocks noGrp="1"/>
          </p:cNvSpPr>
          <p:nvPr>
            <p:ph sz="quarter" idx="10"/>
          </p:nvPr>
        </p:nvSpPr>
        <p:spPr>
          <a:xfrm>
            <a:off x="274638" y="1911141"/>
            <a:ext cx="11887200" cy="4650079"/>
          </a:xfrm>
        </p:spPr>
        <p:txBody>
          <a:bodyPr/>
          <a:lstStyle/>
          <a:p>
            <a:r>
              <a:rPr lang="en-US" dirty="0" smtClean="0"/>
              <a:t>Schema Comparison/Changes</a:t>
            </a:r>
          </a:p>
          <a:p>
            <a:pPr lvl="1"/>
            <a:r>
              <a:rPr lang="en-US" sz="2000" dirty="0" smtClean="0"/>
              <a:t>Database snapshots</a:t>
            </a:r>
          </a:p>
          <a:p>
            <a:pPr lvl="1"/>
            <a:r>
              <a:rPr lang="en-US" sz="2000" dirty="0" smtClean="0"/>
              <a:t>Refactoring</a:t>
            </a:r>
          </a:p>
          <a:p>
            <a:pPr lvl="1"/>
            <a:r>
              <a:rPr lang="en-US" sz="2000" dirty="0" smtClean="0"/>
              <a:t>Database Drift detection</a:t>
            </a:r>
          </a:p>
          <a:p>
            <a:pPr lvl="1"/>
            <a:r>
              <a:rPr lang="en-US" sz="2000" dirty="0" smtClean="0"/>
              <a:t>Publish</a:t>
            </a:r>
          </a:p>
          <a:p>
            <a:pPr lvl="1"/>
            <a:r>
              <a:rPr lang="en-US" sz="2000" dirty="0" smtClean="0"/>
              <a:t>Custom compare list</a:t>
            </a:r>
            <a:endParaRPr lang="en-US" sz="2000" dirty="0"/>
          </a:p>
          <a:p>
            <a:pPr lvl="1"/>
            <a:r>
              <a:rPr lang="en-US" sz="2000" dirty="0" smtClean="0"/>
              <a:t>Data Compare</a:t>
            </a:r>
          </a:p>
        </p:txBody>
      </p:sp>
    </p:spTree>
    <p:extLst>
      <p:ext uri="{BB962C8B-B14F-4D97-AF65-F5344CB8AC3E}">
        <p14:creationId xmlns:p14="http://schemas.microsoft.com/office/powerpoint/2010/main" val="105803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this isn’t</a:t>
            </a:r>
            <a:endParaRPr lang="en-US" sz="3600" dirty="0"/>
          </a:p>
        </p:txBody>
      </p:sp>
      <p:sp>
        <p:nvSpPr>
          <p:cNvPr id="3" name="Text Placeholder 2"/>
          <p:cNvSpPr>
            <a:spLocks noGrp="1"/>
          </p:cNvSpPr>
          <p:nvPr>
            <p:ph sz="quarter" idx="10"/>
          </p:nvPr>
        </p:nvSpPr>
        <p:spPr>
          <a:xfrm>
            <a:off x="274638" y="1911142"/>
            <a:ext cx="11887200" cy="3754874"/>
          </a:xfrm>
        </p:spPr>
        <p:txBody>
          <a:bodyPr/>
          <a:lstStyle/>
          <a:p>
            <a:r>
              <a:rPr lang="en-US" dirty="0"/>
              <a:t>This is not the replacement for BIDS, that’s SSDT B/I</a:t>
            </a:r>
          </a:p>
          <a:p>
            <a:endParaRPr lang="en-US" sz="2000" dirty="0" smtClean="0"/>
          </a:p>
          <a:p>
            <a:endParaRPr lang="en-US" sz="2000" dirty="0" smtClean="0"/>
          </a:p>
          <a:p>
            <a:r>
              <a:rPr lang="en-US" dirty="0" smtClean="0"/>
              <a:t>That is a completely separate download</a:t>
            </a:r>
            <a:r>
              <a:rPr lang="en-US" dirty="0"/>
              <a:t/>
            </a:r>
            <a:br>
              <a:rPr lang="en-US" dirty="0"/>
            </a:br>
            <a:r>
              <a:rPr lang="en-US" dirty="0"/>
              <a:t/>
            </a:r>
            <a:br>
              <a:rPr lang="en-US" dirty="0"/>
            </a:br>
            <a:r>
              <a:rPr lang="en-US" dirty="0"/>
              <a:t>http://www.microsoft.com/en-us/download/details.aspx?id=36843</a:t>
            </a:r>
            <a:endParaRPr lang="en-US" dirty="0" smtClean="0"/>
          </a:p>
        </p:txBody>
      </p:sp>
    </p:spTree>
    <p:extLst>
      <p:ext uri="{BB962C8B-B14F-4D97-AF65-F5344CB8AC3E}">
        <p14:creationId xmlns:p14="http://schemas.microsoft.com/office/powerpoint/2010/main" val="610825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39562"/>
            <a:ext cx="11889564" cy="917575"/>
          </a:xfrm>
        </p:spPr>
        <p:txBody>
          <a:bodyPr/>
          <a:lstStyle/>
          <a:p>
            <a:r>
              <a:rPr lang="en-US" dirty="0" smtClean="0"/>
              <a:t>Online Resources</a:t>
            </a:r>
            <a:endParaRPr lang="en-US" dirty="0"/>
          </a:p>
        </p:txBody>
      </p:sp>
      <p:sp>
        <p:nvSpPr>
          <p:cNvPr id="6" name="Rectangle 5"/>
          <p:cNvSpPr/>
          <p:nvPr/>
        </p:nvSpPr>
        <p:spPr bwMode="auto">
          <a:xfrm>
            <a:off x="274318" y="1176466"/>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7" y="1290767"/>
            <a:ext cx="11790169" cy="1064907"/>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SQL Server Data Tools - </a:t>
            </a:r>
            <a:r>
              <a:rPr lang="en-US" sz="3600" b="1" dirty="0"/>
              <a:t>June </a:t>
            </a:r>
            <a:r>
              <a:rPr lang="en-US" sz="3600" b="1" dirty="0" smtClean="0"/>
              <a:t>2013 </a:t>
            </a:r>
            <a:r>
              <a:rPr lang="en-US" sz="3600" dirty="0" smtClean="0">
                <a:gradFill>
                  <a:gsLst>
                    <a:gs pos="1250">
                      <a:schemeClr val="tx1"/>
                    </a:gs>
                    <a:gs pos="100000">
                      <a:schemeClr val="tx1"/>
                    </a:gs>
                  </a:gsLst>
                  <a:lin ang="5400000" scaled="0"/>
                </a:gradFill>
                <a:latin typeface="+mj-lt"/>
              </a:rPr>
              <a:t>update</a:t>
            </a:r>
          </a:p>
          <a:p>
            <a:pPr marL="1037871" lvl="1" indent="-571500">
              <a:lnSpc>
                <a:spcPct val="90000"/>
              </a:lnSpc>
              <a:spcBef>
                <a:spcPct val="20000"/>
              </a:spcBef>
              <a:buSzPct val="105000"/>
              <a:buBlip>
                <a:blip r:embed="rId3"/>
              </a:buBlip>
            </a:pPr>
            <a:r>
              <a:rPr lang="en-US" sz="2800" dirty="0">
                <a:gradFill>
                  <a:gsLst>
                    <a:gs pos="1250">
                      <a:schemeClr val="tx1"/>
                    </a:gs>
                    <a:gs pos="100000">
                      <a:schemeClr val="tx1"/>
                    </a:gs>
                  </a:gsLst>
                  <a:lin ang="5400000" scaled="0"/>
                </a:gradFill>
                <a:latin typeface="+mj-lt"/>
              </a:rPr>
              <a:t>http://msdn.microsoft.com/en-us/data/hh297027</a:t>
            </a:r>
          </a:p>
        </p:txBody>
      </p:sp>
      <p:sp>
        <p:nvSpPr>
          <p:cNvPr id="9" name="Rectangle 8"/>
          <p:cNvSpPr/>
          <p:nvPr/>
        </p:nvSpPr>
        <p:spPr bwMode="invGray">
          <a:xfrm>
            <a:off x="371667" y="2630051"/>
            <a:ext cx="11790169" cy="1064907"/>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SQL Server Data-Tier Application Framework (June 2013)</a:t>
            </a:r>
            <a:endParaRPr lang="en-US" sz="3600" dirty="0" smtClean="0">
              <a:gradFill>
                <a:gsLst>
                  <a:gs pos="1250">
                    <a:schemeClr val="tx1"/>
                  </a:gs>
                  <a:gs pos="100000">
                    <a:schemeClr val="tx1"/>
                  </a:gs>
                </a:gsLst>
                <a:lin ang="5400000" scaled="0"/>
              </a:gradFill>
              <a:latin typeface="+mj-lt"/>
            </a:endParaRPr>
          </a:p>
          <a:p>
            <a:pPr marL="1037871" lvl="1" indent="-571500">
              <a:lnSpc>
                <a:spcPct val="90000"/>
              </a:lnSpc>
              <a:spcBef>
                <a:spcPct val="20000"/>
              </a:spcBef>
              <a:buSzPct val="105000"/>
              <a:buBlip>
                <a:blip r:embed="rId3"/>
              </a:buBlip>
            </a:pPr>
            <a:r>
              <a:rPr lang="en-US" sz="2800" dirty="0">
                <a:gradFill>
                  <a:gsLst>
                    <a:gs pos="1250">
                      <a:schemeClr val="tx1"/>
                    </a:gs>
                    <a:gs pos="100000">
                      <a:schemeClr val="tx1"/>
                    </a:gs>
                  </a:gsLst>
                  <a:lin ang="5400000" scaled="0"/>
                </a:gradFill>
                <a:latin typeface="+mj-lt"/>
              </a:rPr>
              <a:t>http://www.microsoft.com/en-us/download/details.aspx?id=39301</a:t>
            </a:r>
            <a:endParaRPr lang="en-US" sz="3600" dirty="0">
              <a:gradFill>
                <a:gsLst>
                  <a:gs pos="1250">
                    <a:schemeClr val="tx1"/>
                  </a:gs>
                  <a:gs pos="100000">
                    <a:schemeClr val="tx1"/>
                  </a:gs>
                </a:gsLst>
                <a:lin ang="5400000" scaled="0"/>
              </a:gradFill>
              <a:latin typeface="+mj-lt"/>
            </a:endParaRPr>
          </a:p>
        </p:txBody>
      </p:sp>
      <p:sp>
        <p:nvSpPr>
          <p:cNvPr id="10" name="Rectangle 9"/>
          <p:cNvSpPr/>
          <p:nvPr/>
        </p:nvSpPr>
        <p:spPr bwMode="invGray">
          <a:xfrm>
            <a:off x="371667" y="3850470"/>
            <a:ext cx="11790169" cy="1064907"/>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SQL </a:t>
            </a:r>
            <a:r>
              <a:rPr lang="en-US" sz="3600" dirty="0">
                <a:gradFill>
                  <a:gsLst>
                    <a:gs pos="1250">
                      <a:schemeClr val="tx1"/>
                    </a:gs>
                    <a:gs pos="100000">
                      <a:schemeClr val="tx1"/>
                    </a:gs>
                  </a:gsLst>
                  <a:lin ang="5400000" scaled="0"/>
                </a:gradFill>
                <a:latin typeface="+mj-lt"/>
              </a:rPr>
              <a:t>Server Data Tools Team </a:t>
            </a:r>
            <a:r>
              <a:rPr lang="en-US" sz="3600" dirty="0" smtClean="0">
                <a:gradFill>
                  <a:gsLst>
                    <a:gs pos="1250">
                      <a:schemeClr val="tx1"/>
                    </a:gs>
                    <a:gs pos="100000">
                      <a:schemeClr val="tx1"/>
                    </a:gs>
                  </a:gsLst>
                  <a:lin ang="5400000" scaled="0"/>
                </a:gradFill>
                <a:latin typeface="+mj-lt"/>
              </a:rPr>
              <a:t>Blog</a:t>
            </a:r>
          </a:p>
          <a:p>
            <a:pPr marL="1037871" lvl="1" indent="-571500">
              <a:lnSpc>
                <a:spcPct val="90000"/>
              </a:lnSpc>
              <a:spcBef>
                <a:spcPct val="20000"/>
              </a:spcBef>
              <a:buSzPct val="105000"/>
              <a:buBlip>
                <a:blip r:embed="rId3"/>
              </a:buBlip>
            </a:pPr>
            <a:r>
              <a:rPr lang="en-US" sz="2800" dirty="0">
                <a:gradFill>
                  <a:gsLst>
                    <a:gs pos="1250">
                      <a:schemeClr val="tx1"/>
                    </a:gs>
                    <a:gs pos="100000">
                      <a:schemeClr val="tx1"/>
                    </a:gs>
                  </a:gsLst>
                  <a:lin ang="5400000" scaled="0"/>
                </a:gradFill>
                <a:latin typeface="+mj-lt"/>
              </a:rPr>
              <a:t>http://blogs.msdn.com/b/ssdt</a:t>
            </a:r>
            <a:r>
              <a:rPr lang="en-US" sz="2800" dirty="0" smtClean="0">
                <a:gradFill>
                  <a:gsLst>
                    <a:gs pos="1250">
                      <a:schemeClr val="tx1"/>
                    </a:gs>
                    <a:gs pos="100000">
                      <a:schemeClr val="tx1"/>
                    </a:gs>
                  </a:gsLst>
                  <a:lin ang="5400000" scaled="0"/>
                </a:gradFill>
                <a:latin typeface="+mj-lt"/>
              </a:rPr>
              <a:t>/</a:t>
            </a:r>
            <a:endParaRPr lang="en-US" sz="2800" dirty="0">
              <a:gradFill>
                <a:gsLst>
                  <a:gs pos="1250">
                    <a:schemeClr val="tx1"/>
                  </a:gs>
                  <a:gs pos="100000">
                    <a:schemeClr val="tx1"/>
                  </a:gs>
                </a:gsLst>
                <a:lin ang="5400000" scaled="0"/>
              </a:gradFill>
              <a:latin typeface="+mj-lt"/>
            </a:endParaRPr>
          </a:p>
        </p:txBody>
      </p:sp>
      <p:sp>
        <p:nvSpPr>
          <p:cNvPr id="12" name="Rectangle 11"/>
          <p:cNvSpPr/>
          <p:nvPr/>
        </p:nvSpPr>
        <p:spPr bwMode="invGray">
          <a:xfrm>
            <a:off x="371667" y="5096152"/>
            <a:ext cx="11790169" cy="1563505"/>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Automating installation of SQL Server, SSDT, Office 2013 and Visual Studio 2012 </a:t>
            </a:r>
            <a:endParaRPr lang="en-US" sz="3600" dirty="0" smtClean="0">
              <a:gradFill>
                <a:gsLst>
                  <a:gs pos="1250">
                    <a:schemeClr val="tx1"/>
                  </a:gs>
                  <a:gs pos="100000">
                    <a:schemeClr val="tx1"/>
                  </a:gs>
                </a:gsLst>
                <a:lin ang="5400000" scaled="0"/>
              </a:gradFill>
              <a:latin typeface="+mj-lt"/>
            </a:endParaRPr>
          </a:p>
          <a:p>
            <a:pPr marL="1037871" lvl="1" indent="-571500">
              <a:lnSpc>
                <a:spcPct val="90000"/>
              </a:lnSpc>
              <a:spcBef>
                <a:spcPct val="20000"/>
              </a:spcBef>
              <a:buSzPct val="105000"/>
              <a:buBlip>
                <a:blip r:embed="rId3"/>
              </a:buBlip>
            </a:pPr>
            <a:r>
              <a:rPr lang="en-US" sz="2800" dirty="0">
                <a:gradFill>
                  <a:gsLst>
                    <a:gs pos="1250">
                      <a:schemeClr val="tx1"/>
                    </a:gs>
                    <a:gs pos="100000">
                      <a:schemeClr val="tx1"/>
                    </a:gs>
                  </a:gsLst>
                  <a:lin ang="5400000" scaled="0"/>
                </a:gradFill>
                <a:latin typeface="+mj-lt"/>
              </a:rPr>
              <a:t>http://bit.ly/AutoSSDT</a:t>
            </a:r>
            <a:endParaRPr lang="en-US" sz="2800" dirty="0" smtClean="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51941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25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0-#ppt_w/2"/>
                                          </p:val>
                                        </p:tav>
                                        <p:tav tm="100000">
                                          <p:val>
                                            <p:strVal val="#ppt_x"/>
                                          </p:val>
                                        </p:tav>
                                      </p:tavLst>
                                    </p:anim>
                                    <p:anim calcmode="lin" valueType="num">
                                      <p:cBhvr additive="base">
                                        <p:cTn id="16" dur="100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50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0-#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7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0-#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1588127"/>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DBI-B331 Developing and Managing a BI Semantic Tabular Model in Microsoft SQL Server 2012 Analysis </a:t>
            </a:r>
            <a:r>
              <a:rPr lang="en-US" sz="3600" dirty="0" smtClean="0">
                <a:gradFill>
                  <a:gsLst>
                    <a:gs pos="1250">
                      <a:schemeClr val="tx1"/>
                    </a:gs>
                    <a:gs pos="100000">
                      <a:schemeClr val="tx1"/>
                    </a:gs>
                  </a:gsLst>
                  <a:lin ang="5400000" scaled="0"/>
                </a:gradFill>
                <a:latin typeface="+mj-lt"/>
              </a:rPr>
              <a:t>Services </a:t>
            </a:r>
            <a:r>
              <a:rPr lang="en-US" sz="3600" dirty="0" smtClean="0">
                <a:gradFill>
                  <a:gsLst>
                    <a:gs pos="1250">
                      <a:schemeClr val="tx1"/>
                    </a:gs>
                    <a:gs pos="100000">
                      <a:schemeClr val="tx1"/>
                    </a:gs>
                  </a:gsLst>
                  <a:lin ang="5400000" scaled="0"/>
                </a:gradFill>
                <a:latin typeface="+mj-lt"/>
                <a:sym typeface="Wingdings" panose="05000000000000000000" pitchFamily="2" charset="2"/>
              </a:rPr>
              <a:t> TechEd North America </a:t>
            </a:r>
            <a:endParaRPr lang="en-US" sz="3600" dirty="0">
              <a:gradFill>
                <a:gsLst>
                  <a:gs pos="1250">
                    <a:schemeClr val="tx1"/>
                  </a:gs>
                  <a:gs pos="100000">
                    <a:schemeClr val="tx1"/>
                  </a:gs>
                </a:gsLst>
                <a:lin ang="5400000" scaled="0"/>
              </a:gradFill>
              <a:latin typeface="+mj-lt"/>
            </a:endParaRPr>
          </a:p>
        </p:txBody>
      </p:sp>
      <p:sp>
        <p:nvSpPr>
          <p:cNvPr id="8" name="Rectangle 7"/>
          <p:cNvSpPr/>
          <p:nvPr/>
        </p:nvSpPr>
        <p:spPr bwMode="invGray">
          <a:xfrm>
            <a:off x="369622" y="3165629"/>
            <a:ext cx="11790169" cy="1089529"/>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DBI-H212 Exploring Microsoft SQL Server Data Tools in Visual Studio 2012</a:t>
            </a:r>
          </a:p>
        </p:txBody>
      </p:sp>
      <p:sp>
        <p:nvSpPr>
          <p:cNvPr id="9" name="Rectangle 8"/>
          <p:cNvSpPr/>
          <p:nvPr/>
        </p:nvSpPr>
        <p:spPr bwMode="invGray">
          <a:xfrm>
            <a:off x="369621" y="4436673"/>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SQL Server Product Demo Stations (Expo Hall)</a:t>
            </a:r>
            <a:endParaRPr lang="en-US" sz="3600" dirty="0">
              <a:gradFill>
                <a:gsLst>
                  <a:gs pos="1250">
                    <a:schemeClr val="tx1"/>
                  </a:gs>
                  <a:gs pos="100000">
                    <a:schemeClr val="tx1"/>
                  </a:gs>
                </a:gsLst>
                <a:lin ang="5400000" scaled="0"/>
              </a:gradFill>
              <a:latin typeface="+mj-lt"/>
            </a:endParaRPr>
          </a:p>
        </p:txBody>
      </p:sp>
      <p:sp>
        <p:nvSpPr>
          <p:cNvPr id="12" name="Rectangle 11"/>
          <p:cNvSpPr/>
          <p:nvPr/>
        </p:nvSpPr>
        <p:spPr bwMode="invGray">
          <a:xfrm>
            <a:off x="369622" y="5343920"/>
            <a:ext cx="11790169" cy="1089529"/>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Find Me Later At...In the expo hall or on twitter @</a:t>
            </a:r>
            <a:r>
              <a:rPr lang="en-US" sz="3600" dirty="0" err="1" smtClean="0">
                <a:gradFill>
                  <a:gsLst>
                    <a:gs pos="1250">
                      <a:schemeClr val="tx1"/>
                    </a:gs>
                    <a:gs pos="100000">
                      <a:schemeClr val="tx1"/>
                    </a:gs>
                  </a:gsLst>
                  <a:lin ang="5400000" scaled="0"/>
                </a:gradFill>
                <a:latin typeface="+mj-lt"/>
              </a:rPr>
              <a:t>SQLvariant</a:t>
            </a:r>
            <a:endParaRPr lang="en-US" sz="36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45498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7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0-#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B0BB5962AB3C45A9A1CE1EC4C4F647" ma:contentTypeVersion="0" ma:contentTypeDescription="Create a new document." ma:contentTypeScope="" ma:versionID="16b75628e77f02951c453071cf8a016e">
  <xsd:schema xmlns:xsd="http://www.w3.org/2001/XMLSchema" xmlns:xs="http://www.w3.org/2001/XMLSchema" xmlns:p="http://schemas.microsoft.com/office/2006/metadata/properties" targetNamespace="http://schemas.microsoft.com/office/2006/metadata/properties" ma:root="true" ma:fieldsID="3bf1d1d65b83a35312c7df0375d09d6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23A54C81-9AB5-446A-878C-797D859B3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90F116-B58F-4255-B05B-DA3808E0E5C6}">
  <ds:schemaRefs>
    <ds:schemaRef ds:uri="http://schemas.openxmlformats.org/package/2006/metadata/core-properties"/>
    <ds:schemaRef ds:uri="http://purl.org/dc/elements/1.1/"/>
    <ds:schemaRef ds:uri="http://schemas.microsoft.com/office/infopath/2007/PartnerControls"/>
    <ds:schemaRef ds:uri="http://purl.org/dc/dcmitype/"/>
    <ds:schemaRef ds:uri="http://schemas.microsoft.com/office/2006/metadata/properties"/>
    <ds:schemaRef ds:uri="http://purl.org/dc/term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1067</TotalTime>
  <Words>1261</Words>
  <Application>Microsoft Office PowerPoint</Application>
  <PresentationFormat>Custom</PresentationFormat>
  <Paragraphs>62</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Consolas</vt:lpstr>
      <vt:lpstr>Segoe UI</vt:lpstr>
      <vt:lpstr>Segoe UI Light</vt:lpstr>
      <vt:lpstr>Wingdings</vt:lpstr>
      <vt:lpstr>TechEd_2013_Template_16x9</vt:lpstr>
      <vt:lpstr>PowerPoint Presentation</vt:lpstr>
      <vt:lpstr>Microsoft SQL Server Database Development with SQL Server Data Tools for Visual Studio 2012</vt:lpstr>
      <vt:lpstr>What is SSDT Database Projects?</vt:lpstr>
      <vt:lpstr>What we’ll DEMO today </vt:lpstr>
      <vt:lpstr>What this isn’t</vt:lpstr>
      <vt:lpstr>Online Resources</vt:lpstr>
      <vt:lpstr>Related content</vt:lpstr>
      <vt:lpstr>PowerPoint Presentation</vt:lpstr>
    </vt:vector>
  </TitlesOfParts>
  <Manager>&lt;Comms manager/speech writer&gt;</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TechEd 2013</dc:subject>
  <dc:creator>Aaron Nelson</dc:creator>
  <cp:keywords>TechEd 2013</cp:keywords>
  <dc:description>Template by: Jordan Cayabyab, Artitudes Design, Inc.
Formatting by: 
Audience Type: Internal/External</dc:description>
  <cp:lastModifiedBy>Shows</cp:lastModifiedBy>
  <cp:revision>21</cp:revision>
  <dcterms:created xsi:type="dcterms:W3CDTF">2013-05-28T20:27:01Z</dcterms:created>
  <dcterms:modified xsi:type="dcterms:W3CDTF">2013-06-27T11:24:57Z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0x010100A2B0BB5962AB3C45A9A1CE1EC4C4F647</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