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 id="2147484190" r:id="rId5"/>
  </p:sldMasterIdLst>
  <p:notesMasterIdLst>
    <p:notesMasterId r:id="rId37"/>
  </p:notesMasterIdLst>
  <p:handoutMasterIdLst>
    <p:handoutMasterId r:id="rId38"/>
  </p:handoutMasterIdLst>
  <p:sldIdLst>
    <p:sldId id="1135" r:id="rId6"/>
    <p:sldId id="1151" r:id="rId7"/>
    <p:sldId id="1152" r:id="rId8"/>
    <p:sldId id="1153" r:id="rId9"/>
    <p:sldId id="1154" r:id="rId10"/>
    <p:sldId id="1155" r:id="rId11"/>
    <p:sldId id="1156" r:id="rId12"/>
    <p:sldId id="1157" r:id="rId13"/>
    <p:sldId id="1158" r:id="rId14"/>
    <p:sldId id="1159" r:id="rId15"/>
    <p:sldId id="1160" r:id="rId16"/>
    <p:sldId id="1161" r:id="rId17"/>
    <p:sldId id="1162" r:id="rId18"/>
    <p:sldId id="1163" r:id="rId19"/>
    <p:sldId id="1164" r:id="rId20"/>
    <p:sldId id="1165" r:id="rId21"/>
    <p:sldId id="1166" r:id="rId22"/>
    <p:sldId id="1167" r:id="rId23"/>
    <p:sldId id="1169" r:id="rId24"/>
    <p:sldId id="1168" r:id="rId25"/>
    <p:sldId id="1170" r:id="rId26"/>
    <p:sldId id="1172" r:id="rId27"/>
    <p:sldId id="1171" r:id="rId28"/>
    <p:sldId id="1173" r:id="rId29"/>
    <p:sldId id="1174" r:id="rId30"/>
    <p:sldId id="1175" r:id="rId31"/>
    <p:sldId id="1176" r:id="rId32"/>
    <p:sldId id="1144" r:id="rId33"/>
    <p:sldId id="1150" r:id="rId34"/>
    <p:sldId id="1177" r:id="rId35"/>
    <p:sldId id="1076" r:id="rId36"/>
  </p:sldIdLst>
  <p:sldSz cx="12436475" cy="6994525"/>
  <p:notesSz cx="6858000" cy="9144000"/>
  <p:embeddedFontLst>
    <p:embeddedFont>
      <p:font typeface="Consolas" panose="020B0609020204030204" pitchFamily="49" charset="0"/>
      <p:regular r:id="rId39"/>
      <p:bold r:id="rId40"/>
      <p:italic r:id="rId41"/>
      <p:boldItalic r:id="rId42"/>
    </p:embeddedFont>
    <p:embeddedFont>
      <p:font typeface="Cambria Math" panose="02040503050406030204" pitchFamily="18" charset="0"/>
      <p:regular r:id="rId43"/>
    </p:embeddedFont>
    <p:embeddedFont>
      <p:font typeface="Segoe UI Light" panose="020B0502040204020203" pitchFamily="34" charset="0"/>
      <p:regular r:id="rId44"/>
      <p:italic r:id="rId45"/>
    </p:embeddedFont>
    <p:embeddedFont>
      <p:font typeface="Segoe UI" panose="020B0502040204020203" pitchFamily="34" charset="0"/>
      <p:regular r:id="rId46"/>
      <p:bold r:id="rId47"/>
      <p:italic r:id="rId48"/>
      <p:boldItalic r:id="rId49"/>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2"/>
            <p14:sldId id="1153"/>
            <p14:sldId id="1154"/>
            <p14:sldId id="1155"/>
            <p14:sldId id="1156"/>
            <p14:sldId id="1157"/>
            <p14:sldId id="1158"/>
            <p14:sldId id="1159"/>
            <p14:sldId id="1160"/>
            <p14:sldId id="1161"/>
            <p14:sldId id="1162"/>
            <p14:sldId id="1163"/>
            <p14:sldId id="1164"/>
            <p14:sldId id="1165"/>
            <p14:sldId id="1166"/>
            <p14:sldId id="1167"/>
            <p14:sldId id="1169"/>
            <p14:sldId id="1168"/>
            <p14:sldId id="1170"/>
            <p14:sldId id="1172"/>
            <p14:sldId id="1171"/>
            <p14:sldId id="1173"/>
            <p14:sldId id="1174"/>
            <p14:sldId id="1175"/>
            <p14:sldId id="1176"/>
          </p14:sldIdLst>
        </p14:section>
        <p14:section name="Special content" id="{6925D2A1-AD53-4951-AB34-79DFA02CD676}">
          <p14:sldIdLst>
            <p14:sldId id="1144"/>
            <p14:sldId id="1150"/>
            <p14:sldId id="1177"/>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3" autoAdjust="0"/>
    <p:restoredTop sz="96323" autoAdjust="0"/>
  </p:normalViewPr>
  <p:slideViewPr>
    <p:cSldViewPr snapToGrid="0">
      <p:cViewPr varScale="1">
        <p:scale>
          <a:sx n="111" d="100"/>
          <a:sy n="111" d="100"/>
        </p:scale>
        <p:origin x="480"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11:42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11:42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31</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11:42 AM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814128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19</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176125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6525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26</a:t>
            </a:fld>
            <a:endParaRPr lang="en-US" dirty="0"/>
          </a:p>
        </p:txBody>
      </p:sp>
      <p:sp>
        <p:nvSpPr>
          <p:cNvPr id="10" name="Date Placeholder 9"/>
          <p:cNvSpPr>
            <a:spLocks noGrp="1"/>
          </p:cNvSpPr>
          <p:nvPr>
            <p:ph type="dt" idx="13"/>
          </p:nvPr>
        </p:nvSpPr>
        <p:spPr/>
        <p:txBody>
          <a:bodyPr/>
          <a:lstStyle/>
          <a:p>
            <a:fld id="{AFB65307-F325-4886-864A-056DC91B9BDE}" type="datetime8">
              <a:rPr lang="en-US" smtClean="0"/>
              <a:t>6/23/2013 11:42 AM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4890096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6/23/2013 11:42 AM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658860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11:42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11:42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6333652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36552448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18780047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42643542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8237540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5961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249873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87911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00436739"/>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09512302"/>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302805138"/>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341347"/>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3170369"/>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8743984"/>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94804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8742236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131689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5686178"/>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23198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609731"/>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4087759"/>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98944"/>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595508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47972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theme" Target="../theme/theme2.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1618486"/>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 id="2147484205" r:id="rId15"/>
    <p:sldLayoutId id="2147484206" r:id="rId16"/>
    <p:sldLayoutId id="2147484207" r:id="rId17"/>
    <p:sldLayoutId id="2147484208" r:id="rId18"/>
    <p:sldLayoutId id="2147484209" r:id="rId19"/>
    <p:sldLayoutId id="2147484210" r:id="rId20"/>
    <p:sldLayoutId id="2147484211" r:id="rId21"/>
    <p:sldLayoutId id="2147484212" r:id="rId22"/>
    <p:sldLayoutId id="2147484213"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mailto:dsarka@solidq.com" TargetMode="Externa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hyperlink" Target="http://upload.wikimedia.org/wikipedia/commons/e/e6/Standard_symmetric_pdfs.png" TargetMode="External"/><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Procedure</a:t>
            </a:r>
            <a:endParaRPr lang="en-US" dirty="0"/>
          </a:p>
        </p:txBody>
      </p:sp>
      <p:sp>
        <p:nvSpPr>
          <p:cNvPr id="3" name="Content Placeholder 2"/>
          <p:cNvSpPr>
            <a:spLocks noGrp="1"/>
          </p:cNvSpPr>
          <p:nvPr>
            <p:ph sz="quarter" idx="10"/>
          </p:nvPr>
        </p:nvSpPr>
        <p:spPr>
          <a:xfrm>
            <a:off x="274638" y="1214438"/>
            <a:ext cx="11887200" cy="4998291"/>
          </a:xfrm>
        </p:spPr>
        <p:txBody>
          <a:bodyPr/>
          <a:lstStyle/>
          <a:p>
            <a:r>
              <a:rPr lang="en-US" dirty="0"/>
              <a:t>Sure frauds reported by customers</a:t>
            </a:r>
          </a:p>
          <a:p>
            <a:pPr lvl="1"/>
            <a:r>
              <a:rPr lang="en-US" dirty="0"/>
              <a:t>Flagged and used for training directed models</a:t>
            </a:r>
          </a:p>
          <a:p>
            <a:pPr lvl="1"/>
            <a:r>
              <a:rPr lang="en-US" dirty="0"/>
              <a:t>Models predict frauds </a:t>
            </a:r>
            <a:r>
              <a:rPr lang="en-US" i="1" dirty="0"/>
              <a:t>before</a:t>
            </a:r>
            <a:r>
              <a:rPr lang="en-US" dirty="0"/>
              <a:t> customers reports</a:t>
            </a:r>
          </a:p>
          <a:p>
            <a:pPr lvl="1"/>
            <a:r>
              <a:rPr lang="en-US" dirty="0"/>
              <a:t>Still, a clerk has to do a check before blocking</a:t>
            </a:r>
          </a:p>
          <a:p>
            <a:r>
              <a:rPr lang="en-US" dirty="0"/>
              <a:t>Some rows tested with no previous knowledge</a:t>
            </a:r>
          </a:p>
          <a:p>
            <a:pPr lvl="1"/>
            <a:r>
              <a:rPr lang="en-US" dirty="0"/>
              <a:t>Patterns change, directed models become obsolete</a:t>
            </a:r>
          </a:p>
          <a:p>
            <a:pPr lvl="1"/>
            <a:r>
              <a:rPr lang="en-US" dirty="0"/>
              <a:t>Some frauds might even not be noticed and reported</a:t>
            </a:r>
          </a:p>
          <a:p>
            <a:pPr lvl="1"/>
            <a:r>
              <a:rPr lang="en-US" dirty="0"/>
              <a:t>Instead of random checks, use undirected models for sorting data from most to least likely frauds</a:t>
            </a:r>
          </a:p>
          <a:p>
            <a:pPr lvl="1"/>
            <a:r>
              <a:rPr lang="en-US" dirty="0"/>
              <a:t>Change and retrain directed models when obsolete</a:t>
            </a:r>
          </a:p>
          <a:p>
            <a:pPr lvl="1"/>
            <a:r>
              <a:rPr lang="en-US" dirty="0"/>
              <a:t>Learn when a model is obsolete through </a:t>
            </a:r>
            <a:r>
              <a:rPr lang="en-US" dirty="0" smtClean="0"/>
              <a:t>measuring</a:t>
            </a:r>
            <a:endParaRPr lang="en-US" dirty="0"/>
          </a:p>
        </p:txBody>
      </p:sp>
    </p:spTree>
    <p:extLst>
      <p:ext uri="{BB962C8B-B14F-4D97-AF65-F5344CB8AC3E}">
        <p14:creationId xmlns:p14="http://schemas.microsoft.com/office/powerpoint/2010/main" val="327035642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Examples</a:t>
            </a:r>
            <a:endParaRPr lang="en-US" dirty="0"/>
          </a:p>
        </p:txBody>
      </p:sp>
      <p:sp>
        <p:nvSpPr>
          <p:cNvPr id="3" name="Content Placeholder 2"/>
          <p:cNvSpPr>
            <a:spLocks noGrp="1"/>
          </p:cNvSpPr>
          <p:nvPr>
            <p:ph sz="quarter" idx="10"/>
          </p:nvPr>
        </p:nvSpPr>
        <p:spPr>
          <a:xfrm>
            <a:off x="274638" y="1214438"/>
            <a:ext cx="11887200" cy="4665893"/>
          </a:xfrm>
        </p:spPr>
        <p:txBody>
          <a:bodyPr/>
          <a:lstStyle/>
          <a:p>
            <a:r>
              <a:rPr lang="en-US" dirty="0"/>
              <a:t>Italian bank – through Italian partner</a:t>
            </a:r>
          </a:p>
          <a:p>
            <a:pPr lvl="1"/>
            <a:r>
              <a:rPr lang="en-US" dirty="0"/>
              <a:t>Frauds in on-line transactions</a:t>
            </a:r>
          </a:p>
          <a:p>
            <a:pPr lvl="1"/>
            <a:r>
              <a:rPr lang="en-US" dirty="0"/>
              <a:t>Around 0.7% rows reported and flagged as frauds</a:t>
            </a:r>
          </a:p>
          <a:p>
            <a:pPr lvl="1"/>
            <a:r>
              <a:rPr lang="en-US" dirty="0"/>
              <a:t>Around 10,000 rows checked manually daily before the project</a:t>
            </a:r>
          </a:p>
          <a:p>
            <a:pPr lvl="1"/>
            <a:r>
              <a:rPr lang="en-US" dirty="0"/>
              <a:t>OLAP cubes already in place</a:t>
            </a:r>
          </a:p>
          <a:p>
            <a:r>
              <a:rPr lang="en-US" dirty="0"/>
              <a:t>Macedonian bank – through Macedonian partner</a:t>
            </a:r>
          </a:p>
          <a:p>
            <a:pPr lvl="1"/>
            <a:r>
              <a:rPr lang="en-US" dirty="0"/>
              <a:t>Frauds in credit card transactions</a:t>
            </a:r>
          </a:p>
          <a:p>
            <a:pPr lvl="1"/>
            <a:r>
              <a:rPr lang="en-US" dirty="0"/>
              <a:t>Around 0.5% rows reported and flagged as frauds</a:t>
            </a:r>
          </a:p>
          <a:p>
            <a:pPr lvl="1"/>
            <a:r>
              <a:rPr lang="en-US" dirty="0"/>
              <a:t>No rows checked manually before the project</a:t>
            </a:r>
          </a:p>
          <a:p>
            <a:pPr lvl="1"/>
            <a:r>
              <a:rPr lang="en-US" dirty="0"/>
              <a:t>OLAP cubes already in </a:t>
            </a:r>
            <a:r>
              <a:rPr lang="en-US" dirty="0" smtClean="0"/>
              <a:t>test</a:t>
            </a:r>
            <a:endParaRPr lang="en-US" dirty="0"/>
          </a:p>
        </p:txBody>
      </p:sp>
    </p:spTree>
    <p:extLst>
      <p:ext uri="{BB962C8B-B14F-4D97-AF65-F5344CB8AC3E}">
        <p14:creationId xmlns:p14="http://schemas.microsoft.com/office/powerpoint/2010/main" val="426982308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(1)</a:t>
            </a:r>
            <a:endParaRPr lang="en-US" dirty="0"/>
          </a:p>
        </p:txBody>
      </p:sp>
      <p:sp>
        <p:nvSpPr>
          <p:cNvPr id="3" name="Content Placeholder 2"/>
          <p:cNvSpPr>
            <a:spLocks noGrp="1"/>
          </p:cNvSpPr>
          <p:nvPr>
            <p:ph sz="quarter" idx="10"/>
          </p:nvPr>
        </p:nvSpPr>
        <p:spPr>
          <a:xfrm>
            <a:off x="274638" y="1214438"/>
            <a:ext cx="11887200" cy="4530471"/>
          </a:xfrm>
        </p:spPr>
        <p:txBody>
          <a:bodyPr/>
          <a:lstStyle/>
          <a:p>
            <a:r>
              <a:rPr lang="en-US" dirty="0"/>
              <a:t>Problem: low number of frauds in overall data</a:t>
            </a:r>
          </a:p>
          <a:p>
            <a:pPr lvl="1"/>
            <a:r>
              <a:rPr lang="en-US" dirty="0"/>
              <a:t>Oversampling: multiply frauds</a:t>
            </a:r>
          </a:p>
          <a:p>
            <a:pPr lvl="1"/>
            <a:r>
              <a:rPr lang="en-US" dirty="0" err="1"/>
              <a:t>Undersampling</a:t>
            </a:r>
            <a:r>
              <a:rPr lang="en-US" dirty="0"/>
              <a:t>: randomly select sample from non-fraudulent rows</a:t>
            </a:r>
          </a:p>
          <a:p>
            <a:pPr lvl="1"/>
            <a:r>
              <a:rPr lang="en-US" dirty="0"/>
              <a:t>Do nothing</a:t>
            </a:r>
          </a:p>
          <a:p>
            <a:r>
              <a:rPr lang="en-US" dirty="0"/>
              <a:t>What to use depends on algorithm and data</a:t>
            </a:r>
          </a:p>
          <a:p>
            <a:pPr lvl="1"/>
            <a:r>
              <a:rPr lang="en-US" dirty="0"/>
              <a:t>Microsoft Neural Networks work the best when you have about 50% of frauds</a:t>
            </a:r>
          </a:p>
          <a:p>
            <a:pPr lvl="1"/>
            <a:r>
              <a:rPr lang="en-US" dirty="0"/>
              <a:t>Microsoft Naïve Bayes work well with 10% frauds</a:t>
            </a:r>
          </a:p>
          <a:p>
            <a:pPr lvl="1"/>
            <a:r>
              <a:rPr lang="en-US" dirty="0"/>
              <a:t>Microsoft Decision Trees work well with any percentage of frauds</a:t>
            </a:r>
          </a:p>
          <a:p>
            <a:endParaRPr lang="en-US" dirty="0"/>
          </a:p>
        </p:txBody>
      </p:sp>
    </p:spTree>
    <p:extLst>
      <p:ext uri="{BB962C8B-B14F-4D97-AF65-F5344CB8AC3E}">
        <p14:creationId xmlns:p14="http://schemas.microsoft.com/office/powerpoint/2010/main" val="12720943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Preparation (2)</a:t>
            </a:r>
            <a:endParaRPr lang="en-US" dirty="0"/>
          </a:p>
        </p:txBody>
      </p:sp>
      <p:sp>
        <p:nvSpPr>
          <p:cNvPr id="3" name="Content Placeholder 2"/>
          <p:cNvSpPr>
            <a:spLocks noGrp="1"/>
          </p:cNvSpPr>
          <p:nvPr>
            <p:ph sz="quarter" idx="10"/>
          </p:nvPr>
        </p:nvSpPr>
        <p:spPr>
          <a:xfrm>
            <a:off x="274638" y="1214438"/>
            <a:ext cx="11887200" cy="5133713"/>
          </a:xfrm>
        </p:spPr>
        <p:txBody>
          <a:bodyPr/>
          <a:lstStyle/>
          <a:p>
            <a:r>
              <a:rPr lang="en-US" dirty="0"/>
              <a:t>Domain knowledge helps creating useful derived variables</a:t>
            </a:r>
          </a:p>
          <a:p>
            <a:pPr lvl="1"/>
            <a:r>
              <a:rPr lang="en-US" dirty="0"/>
              <a:t>Flag whether we have multiple transactions from different IPs and same person in defined time window</a:t>
            </a:r>
          </a:p>
          <a:p>
            <a:pPr lvl="1"/>
            <a:r>
              <a:rPr lang="en-US" dirty="0"/>
              <a:t>Flag whether we have transactions from multiple persons and same IP in defined time window</a:t>
            </a:r>
          </a:p>
          <a:p>
            <a:pPr lvl="1"/>
            <a:r>
              <a:rPr lang="en-US" dirty="0"/>
              <a:t>Are multiple persons using the same card / account</a:t>
            </a:r>
          </a:p>
          <a:p>
            <a:pPr lvl="1"/>
            <a:r>
              <a:rPr lang="en-US" dirty="0"/>
              <a:t>Is amount of transaction close to the max amount for this type of transaction, or close to the min amount</a:t>
            </a:r>
          </a:p>
          <a:p>
            <a:pPr lvl="1"/>
            <a:r>
              <a:rPr lang="en-US" dirty="0"/>
              <a:t>Time of day, is day a holiday</a:t>
            </a:r>
          </a:p>
          <a:p>
            <a:pPr lvl="1"/>
            <a:r>
              <a:rPr lang="en-US" dirty="0"/>
              <a:t>Frequency of transactions in general</a:t>
            </a:r>
          </a:p>
          <a:p>
            <a:pPr lvl="1"/>
            <a:r>
              <a:rPr lang="en-US" dirty="0"/>
              <a:t>Demographics and </a:t>
            </a:r>
            <a:r>
              <a:rPr lang="en-US" dirty="0" smtClean="0"/>
              <a:t>more</a:t>
            </a:r>
            <a:endParaRPr lang="en-US" dirty="0"/>
          </a:p>
        </p:txBody>
      </p:sp>
    </p:spTree>
    <p:extLst>
      <p:ext uri="{BB962C8B-B14F-4D97-AF65-F5344CB8AC3E}">
        <p14:creationId xmlns:p14="http://schemas.microsoft.com/office/powerpoint/2010/main" val="241157569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Overview (1)</a:t>
            </a:r>
            <a:endParaRPr lang="en-US" dirty="0"/>
          </a:p>
        </p:txBody>
      </p:sp>
      <p:sp>
        <p:nvSpPr>
          <p:cNvPr id="3" name="Content Placeholder 2"/>
          <p:cNvSpPr>
            <a:spLocks noGrp="1"/>
          </p:cNvSpPr>
          <p:nvPr>
            <p:ph sz="quarter" idx="10"/>
          </p:nvPr>
        </p:nvSpPr>
        <p:spPr>
          <a:xfrm>
            <a:off x="274638" y="1214438"/>
            <a:ext cx="11887200" cy="4936736"/>
          </a:xfrm>
        </p:spPr>
        <p:txBody>
          <a:bodyPr/>
          <a:lstStyle/>
          <a:p>
            <a:r>
              <a:rPr lang="en-US" dirty="0"/>
              <a:t>Graphical presentation</a:t>
            </a:r>
          </a:p>
          <a:p>
            <a:pPr lvl="1"/>
            <a:r>
              <a:rPr lang="en-US" dirty="0"/>
              <a:t>Excel</a:t>
            </a:r>
          </a:p>
          <a:p>
            <a:pPr lvl="1"/>
            <a:r>
              <a:rPr lang="en-US" dirty="0"/>
              <a:t>OLAP cubes &amp; Excel, ProClarity, PowerPivot</a:t>
            </a:r>
          </a:p>
          <a:p>
            <a:pPr lvl="1"/>
            <a:r>
              <a:rPr lang="en-US" dirty="0"/>
              <a:t>Graphical packages</a:t>
            </a:r>
          </a:p>
          <a:p>
            <a:r>
              <a:rPr lang="en-US" dirty="0"/>
              <a:t>Statistics</a:t>
            </a:r>
          </a:p>
          <a:p>
            <a:pPr lvl="1"/>
            <a:r>
              <a:rPr lang="en-US" dirty="0"/>
              <a:t>Frequency distributions for discrete variables</a:t>
            </a:r>
          </a:p>
          <a:p>
            <a:pPr lvl="1"/>
            <a:r>
              <a:rPr lang="en-US" dirty="0"/>
              <a:t>First four population moments</a:t>
            </a:r>
          </a:p>
          <a:p>
            <a:pPr lvl="1"/>
            <a:r>
              <a:rPr lang="en-US" dirty="0"/>
              <a:t>Shape of distribution – can discretize in equal range buckets</a:t>
            </a:r>
          </a:p>
          <a:p>
            <a:pPr lvl="1"/>
            <a:r>
              <a:rPr lang="en-US" dirty="0"/>
              <a:t>Statistical packages</a:t>
            </a:r>
          </a:p>
          <a:p>
            <a:endParaRPr lang="en-US" dirty="0"/>
          </a:p>
        </p:txBody>
      </p:sp>
    </p:spTree>
    <p:extLst>
      <p:ext uri="{BB962C8B-B14F-4D97-AF65-F5344CB8AC3E}">
        <p14:creationId xmlns:p14="http://schemas.microsoft.com/office/powerpoint/2010/main" val="330450651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Overview (2)</a:t>
            </a:r>
            <a:endParaRPr lang="en-US" dirty="0"/>
          </a:p>
        </p:txBody>
      </p:sp>
      <p:sp>
        <p:nvSpPr>
          <p:cNvPr id="3" name="Content Placeholder 2"/>
          <p:cNvSpPr>
            <a:spLocks noGrp="1"/>
          </p:cNvSpPr>
          <p:nvPr>
            <p:ph sz="quarter" idx="10"/>
          </p:nvPr>
        </p:nvSpPr>
        <p:spPr>
          <a:xfrm>
            <a:off x="274638" y="1214438"/>
            <a:ext cx="11887200" cy="4678204"/>
          </a:xfrm>
        </p:spPr>
        <p:txBody>
          <a:bodyPr/>
          <a:lstStyle/>
          <a:p>
            <a:r>
              <a:rPr lang="en-US" dirty="0"/>
              <a:t>SQL Server has not enough tools out of the box</a:t>
            </a:r>
          </a:p>
          <a:p>
            <a:r>
              <a:rPr lang="en-US" dirty="0"/>
              <a:t>Can enrich the toolset</a:t>
            </a:r>
          </a:p>
          <a:p>
            <a:pPr lvl="1"/>
            <a:r>
              <a:rPr lang="en-US" dirty="0"/>
              <a:t>Transact-SQL queries</a:t>
            </a:r>
          </a:p>
          <a:p>
            <a:pPr lvl="1"/>
            <a:r>
              <a:rPr lang="en-US" dirty="0"/>
              <a:t>CLR procedures and functions</a:t>
            </a:r>
          </a:p>
          <a:p>
            <a:pPr lvl="1"/>
            <a:r>
              <a:rPr lang="en-US" dirty="0"/>
              <a:t>OLAP cubes and PowerPivot</a:t>
            </a:r>
          </a:p>
          <a:p>
            <a:pPr lvl="1"/>
            <a:r>
              <a:rPr lang="en-US" dirty="0"/>
              <a:t>Office Data Mining </a:t>
            </a:r>
            <a:r>
              <a:rPr lang="en-US" dirty="0" smtClean="0"/>
              <a:t>Add-Ins</a:t>
            </a:r>
          </a:p>
          <a:p>
            <a:pPr lvl="1"/>
            <a:r>
              <a:rPr lang="en-US" dirty="0" smtClean="0"/>
              <a:t>Standard and Power View reports</a:t>
            </a:r>
            <a:endParaRPr lang="en-US" dirty="0"/>
          </a:p>
          <a:p>
            <a:r>
              <a:rPr lang="en-US" dirty="0"/>
              <a:t>Nevertheless, for large projects might be worth investing in 3</a:t>
            </a:r>
            <a:r>
              <a:rPr lang="en-US" baseline="30000" dirty="0"/>
              <a:t>rd</a:t>
            </a:r>
            <a:r>
              <a:rPr lang="en-US" dirty="0"/>
              <a:t> party </a:t>
            </a:r>
            <a:r>
              <a:rPr lang="en-US" dirty="0" smtClean="0"/>
              <a:t>tools</a:t>
            </a:r>
            <a:endParaRPr lang="en-US" dirty="0"/>
          </a:p>
        </p:txBody>
      </p:sp>
    </p:spTree>
    <p:extLst>
      <p:ext uri="{BB962C8B-B14F-4D97-AF65-F5344CB8AC3E}">
        <p14:creationId xmlns:p14="http://schemas.microsoft.com/office/powerpoint/2010/main" val="32502212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Enriching SQL Server toolset with custom solutions for data overview</a:t>
            </a:r>
          </a:p>
        </p:txBody>
      </p:sp>
    </p:spTree>
    <p:extLst>
      <p:ext uri="{BB962C8B-B14F-4D97-AF65-F5344CB8AC3E}">
        <p14:creationId xmlns:p14="http://schemas.microsoft.com/office/powerpoint/2010/main" val="276976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Directed Models (1)</a:t>
            </a:r>
            <a:endParaRPr lang="en-US" dirty="0"/>
          </a:p>
        </p:txBody>
      </p:sp>
      <p:sp>
        <p:nvSpPr>
          <p:cNvPr id="5" name="Content Placeholder 4"/>
          <p:cNvSpPr>
            <a:spLocks noGrp="1"/>
          </p:cNvSpPr>
          <p:nvPr>
            <p:ph sz="quarter" idx="10"/>
          </p:nvPr>
        </p:nvSpPr>
        <p:spPr>
          <a:xfrm>
            <a:off x="274638" y="1214438"/>
            <a:ext cx="11887200" cy="4259628"/>
          </a:xfrm>
        </p:spPr>
        <p:txBody>
          <a:bodyPr/>
          <a:lstStyle/>
          <a:p>
            <a:r>
              <a:rPr lang="en-US" dirty="0"/>
              <a:t>Create multiple models on different datasets</a:t>
            </a:r>
          </a:p>
          <a:p>
            <a:pPr lvl="1"/>
            <a:r>
              <a:rPr lang="en-US" dirty="0"/>
              <a:t>Different over- and </a:t>
            </a:r>
            <a:r>
              <a:rPr lang="en-US" dirty="0" err="1"/>
              <a:t>undersampling</a:t>
            </a:r>
            <a:r>
              <a:rPr lang="en-US" dirty="0"/>
              <a:t> options</a:t>
            </a:r>
          </a:p>
          <a:p>
            <a:pPr lvl="1"/>
            <a:r>
              <a:rPr lang="en-US" dirty="0"/>
              <a:t>Play with different time windows</a:t>
            </a:r>
          </a:p>
          <a:p>
            <a:r>
              <a:rPr lang="en-US" dirty="0"/>
              <a:t>Measure efficiency and robustness of the models</a:t>
            </a:r>
          </a:p>
          <a:p>
            <a:pPr lvl="1"/>
            <a:r>
              <a:rPr lang="en-US" dirty="0"/>
              <a:t>Split data in training and test sets</a:t>
            </a:r>
          </a:p>
          <a:p>
            <a:pPr lvl="1"/>
            <a:r>
              <a:rPr lang="en-US" dirty="0"/>
              <a:t>Lift chart for efficiency</a:t>
            </a:r>
          </a:p>
          <a:p>
            <a:pPr lvl="1"/>
            <a:r>
              <a:rPr lang="en-US" dirty="0"/>
              <a:t>Cross-validation for robustness</a:t>
            </a:r>
          </a:p>
          <a:p>
            <a:pPr lvl="1"/>
            <a:r>
              <a:rPr lang="en-US" dirty="0"/>
              <a:t>We are especially interested in true positive rate</a:t>
            </a:r>
          </a:p>
          <a:p>
            <a:pPr lvl="1"/>
            <a:r>
              <a:rPr lang="en-US" dirty="0"/>
              <a:t>Use Naïve Bayes to check Decision Trees input </a:t>
            </a:r>
            <a:r>
              <a:rPr lang="en-US" dirty="0" smtClean="0"/>
              <a:t>variables</a:t>
            </a:r>
            <a:endParaRPr lang="en-US" dirty="0"/>
          </a:p>
        </p:txBody>
      </p:sp>
    </p:spTree>
    <p:extLst>
      <p:ext uri="{BB962C8B-B14F-4D97-AF65-F5344CB8AC3E}">
        <p14:creationId xmlns:p14="http://schemas.microsoft.com/office/powerpoint/2010/main" val="4068194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Directed Models (2)</a:t>
            </a:r>
            <a:endParaRPr lang="en-US" dirty="0"/>
          </a:p>
        </p:txBody>
      </p:sp>
      <p:sp>
        <p:nvSpPr>
          <p:cNvPr id="3" name="Content Placeholder 2"/>
          <p:cNvSpPr>
            <a:spLocks noGrp="1"/>
          </p:cNvSpPr>
          <p:nvPr>
            <p:ph sz="quarter" idx="10"/>
          </p:nvPr>
        </p:nvSpPr>
        <p:spPr>
          <a:xfrm>
            <a:off x="274638" y="1214438"/>
            <a:ext cx="11887200" cy="3447098"/>
          </a:xfrm>
        </p:spPr>
        <p:txBody>
          <a:bodyPr/>
          <a:lstStyle/>
          <a:p>
            <a:r>
              <a:rPr lang="en-US" dirty="0"/>
              <a:t>How many models should we create?</a:t>
            </a:r>
          </a:p>
          <a:p>
            <a:pPr lvl="1"/>
            <a:r>
              <a:rPr lang="en-US" dirty="0"/>
              <a:t>Unfortunately, the answer is only one: it depends</a:t>
            </a:r>
          </a:p>
          <a:p>
            <a:pPr lvl="1"/>
            <a:r>
              <a:rPr lang="en-US" dirty="0"/>
              <a:t>Fortunately, models can be built quickly, after the data is prepared</a:t>
            </a:r>
          </a:p>
          <a:p>
            <a:pPr lvl="1"/>
            <a:r>
              <a:rPr lang="en-US" dirty="0"/>
              <a:t>Prepare as many as time allows</a:t>
            </a:r>
          </a:p>
          <a:p>
            <a:r>
              <a:rPr lang="en-US" dirty="0"/>
              <a:t>How many cases should we analyze?</a:t>
            </a:r>
          </a:p>
          <a:p>
            <a:pPr lvl="1"/>
            <a:r>
              <a:rPr lang="en-US" dirty="0"/>
              <a:t>Enough to make the results “statistically significant”</a:t>
            </a:r>
          </a:p>
          <a:p>
            <a:pPr lvl="1"/>
            <a:r>
              <a:rPr lang="en-US" dirty="0"/>
              <a:t>Rule of thumb: 15,000 – max. </a:t>
            </a:r>
            <a:r>
              <a:rPr lang="en-US" dirty="0" smtClean="0"/>
              <a:t>100,000</a:t>
            </a:r>
            <a:endParaRPr lang="en-US" dirty="0"/>
          </a:p>
        </p:txBody>
      </p:sp>
    </p:spTree>
    <p:extLst>
      <p:ext uri="{BB962C8B-B14F-4D97-AF65-F5344CB8AC3E}">
        <p14:creationId xmlns:p14="http://schemas.microsoft.com/office/powerpoint/2010/main" val="28759614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Directed models and evaluation of the models</a:t>
            </a:r>
          </a:p>
        </p:txBody>
      </p:sp>
    </p:spTree>
    <p:extLst>
      <p:ext uri="{BB962C8B-B14F-4D97-AF65-F5344CB8AC3E}">
        <p14:creationId xmlns:p14="http://schemas.microsoft.com/office/powerpoint/2010/main" val="2789851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Fraud Detection: Notes from the </a:t>
            </a:r>
            <a:r>
              <a:rPr lang="en-US" dirty="0" smtClean="0"/>
              <a:t>Fields</a:t>
            </a:r>
            <a:endParaRPr lang="en-US" dirty="0"/>
          </a:p>
        </p:txBody>
      </p:sp>
      <p:sp>
        <p:nvSpPr>
          <p:cNvPr id="5" name="Text Placeholder 4"/>
          <p:cNvSpPr>
            <a:spLocks noGrp="1"/>
          </p:cNvSpPr>
          <p:nvPr>
            <p:ph type="body" sz="quarter" idx="12"/>
          </p:nvPr>
        </p:nvSpPr>
        <p:spPr/>
        <p:txBody>
          <a:bodyPr/>
          <a:lstStyle/>
          <a:p>
            <a:r>
              <a:rPr lang="en-US" dirty="0" smtClean="0"/>
              <a:t>Dejan Sarka</a:t>
            </a:r>
            <a:endParaRPr lang="en-US" dirty="0"/>
          </a:p>
        </p:txBody>
      </p:sp>
      <p:sp>
        <p:nvSpPr>
          <p:cNvPr id="9" name="Text Placeholder 8"/>
          <p:cNvSpPr>
            <a:spLocks noGrp="1"/>
          </p:cNvSpPr>
          <p:nvPr>
            <p:ph type="body" sz="quarter" idx="13"/>
          </p:nvPr>
        </p:nvSpPr>
        <p:spPr/>
        <p:txBody>
          <a:bodyPr/>
          <a:lstStyle/>
          <a:p>
            <a:r>
              <a:rPr lang="en-US" dirty="0" smtClean="0"/>
              <a:t>DBI-B403</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(1)</a:t>
            </a:r>
            <a:endParaRPr lang="en-US" dirty="0"/>
          </a:p>
        </p:txBody>
      </p:sp>
      <p:sp>
        <p:nvSpPr>
          <p:cNvPr id="3" name="Content Placeholder 2"/>
          <p:cNvSpPr>
            <a:spLocks noGrp="1"/>
          </p:cNvSpPr>
          <p:nvPr>
            <p:ph sz="quarter" idx="10"/>
          </p:nvPr>
        </p:nvSpPr>
        <p:spPr>
          <a:xfrm>
            <a:off x="274638" y="1214438"/>
            <a:ext cx="11887200" cy="5084469"/>
          </a:xfrm>
        </p:spPr>
        <p:txBody>
          <a:bodyPr/>
          <a:lstStyle/>
          <a:p>
            <a:r>
              <a:rPr lang="en-US" dirty="0"/>
              <a:t>Clustering is the algorithm to find outliers</a:t>
            </a:r>
          </a:p>
          <a:p>
            <a:pPr lvl="1"/>
            <a:r>
              <a:rPr lang="en-US" dirty="0"/>
              <a:t>Expectation – Maximization only</a:t>
            </a:r>
          </a:p>
          <a:p>
            <a:pPr lvl="1"/>
            <a:r>
              <a:rPr lang="en-US" dirty="0"/>
              <a:t>K-Means useless for this task</a:t>
            </a:r>
          </a:p>
          <a:p>
            <a:r>
              <a:rPr lang="en-US" dirty="0"/>
              <a:t>Excel Data Mining Add-Ins use Clustering for the Highlight Exceptions task</a:t>
            </a:r>
          </a:p>
          <a:p>
            <a:pPr lvl="1"/>
            <a:r>
              <a:rPr lang="en-US" dirty="0"/>
              <a:t>Simple to use</a:t>
            </a:r>
          </a:p>
          <a:p>
            <a:pPr lvl="1"/>
            <a:r>
              <a:rPr lang="en-US" dirty="0"/>
              <a:t>No way to influence on algorithm parameters</a:t>
            </a:r>
          </a:p>
          <a:p>
            <a:pPr lvl="1"/>
            <a:r>
              <a:rPr lang="en-US" dirty="0"/>
              <a:t>No way to create multiple models and evaluate them</a:t>
            </a:r>
          </a:p>
          <a:p>
            <a:pPr lvl="1"/>
            <a:r>
              <a:rPr lang="en-US" dirty="0"/>
              <a:t>Don’t rely on the column highlighted</a:t>
            </a:r>
          </a:p>
          <a:p>
            <a:endParaRPr lang="en-US" dirty="0"/>
          </a:p>
        </p:txBody>
      </p:sp>
    </p:spTree>
    <p:extLst>
      <p:ext uri="{BB962C8B-B14F-4D97-AF65-F5344CB8AC3E}">
        <p14:creationId xmlns:p14="http://schemas.microsoft.com/office/powerpoint/2010/main" val="413777011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Clustering (2)</a:t>
            </a:r>
            <a:endParaRPr lang="en-US" dirty="0"/>
          </a:p>
        </p:txBody>
      </p:sp>
      <p:sp>
        <p:nvSpPr>
          <p:cNvPr id="3" name="Content Placeholder 2"/>
          <p:cNvSpPr>
            <a:spLocks noGrp="1"/>
          </p:cNvSpPr>
          <p:nvPr>
            <p:ph sz="quarter" idx="10"/>
          </p:nvPr>
        </p:nvSpPr>
        <p:spPr>
          <a:xfrm>
            <a:off x="274638" y="1214438"/>
            <a:ext cx="11887200" cy="4555093"/>
          </a:xfrm>
        </p:spPr>
        <p:txBody>
          <a:bodyPr/>
          <a:lstStyle/>
          <a:p>
            <a:r>
              <a:rPr lang="en-US" sz="2800" dirty="0"/>
              <a:t>How many clusters fit for input data the best?</a:t>
            </a:r>
          </a:p>
          <a:p>
            <a:pPr lvl="1"/>
            <a:r>
              <a:rPr lang="en-US" dirty="0"/>
              <a:t>The more the model fits to the data, the more likely is that outliers really are frauds</a:t>
            </a:r>
          </a:p>
          <a:p>
            <a:pPr lvl="1"/>
            <a:r>
              <a:rPr lang="en-US" dirty="0"/>
              <a:t>Create multiple models and evaluate them</a:t>
            </a:r>
          </a:p>
          <a:p>
            <a:pPr lvl="1"/>
            <a:r>
              <a:rPr lang="en-US" dirty="0"/>
              <a:t>No good built-in evaluation method</a:t>
            </a:r>
          </a:p>
          <a:p>
            <a:r>
              <a:rPr lang="en-US" sz="2800" dirty="0"/>
              <a:t>Possibilities</a:t>
            </a:r>
          </a:p>
          <a:p>
            <a:pPr lvl="1"/>
            <a:r>
              <a:rPr lang="en-US" dirty="0"/>
              <a:t>Make models predictive, and use Lift Chart</a:t>
            </a:r>
          </a:p>
          <a:p>
            <a:pPr lvl="1"/>
            <a:r>
              <a:rPr lang="en-US" dirty="0"/>
              <a:t>MSOLAP_NODE_SCORE</a:t>
            </a:r>
          </a:p>
          <a:p>
            <a:pPr lvl="1"/>
            <a:r>
              <a:rPr lang="en-US" dirty="0" err="1"/>
              <a:t>ClusterProbability</a:t>
            </a:r>
            <a:r>
              <a:rPr lang="en-US" dirty="0"/>
              <a:t> Mean &amp; StDev</a:t>
            </a:r>
          </a:p>
          <a:p>
            <a:pPr lvl="1"/>
            <a:r>
              <a:rPr lang="en-US" dirty="0"/>
              <a:t>Use average entropy inside clusters to find the model with best fit (with potential correction factor)</a:t>
            </a:r>
          </a:p>
        </p:txBody>
      </p:sp>
      <mc:AlternateContent xmlns:mc="http://schemas.openxmlformats.org/markup-compatibility/2006" xmlns:a14="http://schemas.microsoft.com/office/drawing/2010/main">
        <mc:Choice Requires="a14">
          <p:sp>
            <p:nvSpPr>
              <p:cNvPr id="4" name="Rectangle 3"/>
              <p:cNvSpPr/>
              <p:nvPr/>
            </p:nvSpPr>
            <p:spPr>
              <a:xfrm>
                <a:off x="3410311" y="5498944"/>
                <a:ext cx="4492721" cy="848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a:rPr>
                        <m:t>𝐻</m:t>
                      </m:r>
                      <m:d>
                        <m:dPr>
                          <m:ctrlPr>
                            <a:rPr lang="en-US" i="1">
                              <a:latin typeface="Cambria Math" panose="02040503050406030204" pitchFamily="18" charset="0"/>
                            </a:rPr>
                          </m:ctrlPr>
                        </m:dPr>
                        <m:e>
                          <m:r>
                            <a:rPr lang="en-US" i="1">
                              <a:latin typeface="Cambria Math"/>
                            </a:rPr>
                            <m:t>𝑥</m:t>
                          </m:r>
                        </m:e>
                      </m:d>
                      <m:r>
                        <a:rPr lang="en-US" i="1">
                          <a:latin typeface="Cambria Math"/>
                        </a:rPr>
                        <m:t>=</m:t>
                      </m:r>
                      <m:d>
                        <m:dPr>
                          <m:ctrlPr>
                            <a:rPr lang="en-US" i="1">
                              <a:latin typeface="Cambria Math" panose="02040503050406030204" pitchFamily="18" charset="0"/>
                            </a:rPr>
                          </m:ctrlPr>
                        </m:dPr>
                        <m:e>
                          <m:r>
                            <a:rPr lang="en-US" i="1">
                              <a:latin typeface="Cambria Math"/>
                            </a:rPr>
                            <m:t>−1</m:t>
                          </m:r>
                        </m:e>
                      </m:d>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𝑖</m:t>
                          </m:r>
                          <m:r>
                            <a:rPr lang="en-US" i="1">
                              <a:latin typeface="Cambria Math"/>
                            </a:rPr>
                            <m:t>=1</m:t>
                          </m:r>
                        </m:sub>
                        <m:sup>
                          <m:r>
                            <a:rPr lang="en-US" i="1">
                              <a:latin typeface="Cambria Math"/>
                            </a:rPr>
                            <m:t>𝑛</m:t>
                          </m:r>
                        </m:sup>
                        <m:e>
                          <m:r>
                            <a:rPr lang="en-US" i="1">
                              <a:latin typeface="Cambria Math"/>
                            </a:rPr>
                            <m:t>(</m:t>
                          </m:r>
                          <m:r>
                            <a:rPr lang="en-US" i="1">
                              <a:latin typeface="Cambria Math"/>
                            </a:rPr>
                            <m:t>𝑃</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e>
                      </m:nary>
                      <m:r>
                        <a:rPr lang="en-US" i="1">
                          <a:latin typeface="Cambria Math"/>
                        </a:rPr>
                        <m:t>)∗</m:t>
                      </m:r>
                      <m:func>
                        <m:funcPr>
                          <m:ctrlPr>
                            <a:rPr lang="en-US" i="1">
                              <a:latin typeface="Cambria Math" panose="02040503050406030204" pitchFamily="18" charset="0"/>
                            </a:rPr>
                          </m:ctrlPr>
                        </m:funcPr>
                        <m:fName>
                          <m:sSub>
                            <m:sSubPr>
                              <m:ctrlPr>
                                <a:rPr lang="en-US" i="1">
                                  <a:latin typeface="Cambria Math" panose="02040503050406030204" pitchFamily="18" charset="0"/>
                                </a:rPr>
                              </m:ctrlPr>
                            </m:sSubPr>
                            <m:e>
                              <m:r>
                                <m:rPr>
                                  <m:sty m:val="p"/>
                                </m:rPr>
                                <a:rPr lang="en-US">
                                  <a:latin typeface="Cambria Math"/>
                                </a:rPr>
                                <m:t>log</m:t>
                              </m:r>
                            </m:e>
                            <m:sub>
                              <m:r>
                                <a:rPr lang="en-US" i="1">
                                  <a:latin typeface="Cambria Math"/>
                                </a:rPr>
                                <m:t>2</m:t>
                              </m:r>
                            </m:sub>
                          </m:sSub>
                        </m:fName>
                        <m:e>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𝑖</m:t>
                              </m:r>
                            </m:sub>
                          </m:sSub>
                          <m:r>
                            <a:rPr lang="en-US" i="1">
                              <a:latin typeface="Cambria Math"/>
                            </a:rPr>
                            <m:t>))</m:t>
                          </m:r>
                        </m:e>
                      </m:func>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3410311" y="5498944"/>
                <a:ext cx="4492721" cy="848566"/>
              </a:xfrm>
              <a:prstGeom prst="rect">
                <a:avLst/>
              </a:prstGeom>
              <a:blipFill rotWithShape="0">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6899279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Clustering models </a:t>
            </a:r>
            <a:r>
              <a:rPr lang="en-US" dirty="0"/>
              <a:t>and evaluation of the models</a:t>
            </a:r>
          </a:p>
        </p:txBody>
      </p:sp>
    </p:spTree>
    <p:extLst>
      <p:ext uri="{BB962C8B-B14F-4D97-AF65-F5344CB8AC3E}">
        <p14:creationId xmlns:p14="http://schemas.microsoft.com/office/powerpoint/2010/main" val="114531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 Results</a:t>
            </a:r>
            <a:endParaRPr lang="en-US" dirty="0"/>
          </a:p>
        </p:txBody>
      </p:sp>
      <p:sp>
        <p:nvSpPr>
          <p:cNvPr id="3" name="Content Placeholder 2"/>
          <p:cNvSpPr>
            <a:spLocks noGrp="1"/>
          </p:cNvSpPr>
          <p:nvPr>
            <p:ph sz="quarter" idx="10"/>
          </p:nvPr>
        </p:nvSpPr>
        <p:spPr>
          <a:xfrm>
            <a:off x="274638" y="1214438"/>
            <a:ext cx="11887200" cy="5133713"/>
          </a:xfrm>
        </p:spPr>
        <p:txBody>
          <a:bodyPr/>
          <a:lstStyle/>
          <a:p>
            <a:r>
              <a:rPr lang="en-US" dirty="0"/>
              <a:t>Harvest the results with DMX queries</a:t>
            </a:r>
          </a:p>
          <a:p>
            <a:pPr lvl="1"/>
            <a:r>
              <a:rPr lang="en-US" dirty="0"/>
              <a:t>Use ADOMD.NET to build them in an application</a:t>
            </a:r>
          </a:p>
          <a:p>
            <a:r>
              <a:rPr lang="en-US" dirty="0"/>
              <a:t>Actual results very good</a:t>
            </a:r>
          </a:p>
          <a:p>
            <a:pPr lvl="1"/>
            <a:r>
              <a:rPr lang="en-US" dirty="0"/>
              <a:t>Predicted 70% of actual frauds with Decision Trees</a:t>
            </a:r>
          </a:p>
          <a:p>
            <a:pPr lvl="1"/>
            <a:r>
              <a:rPr lang="en-US" dirty="0"/>
              <a:t>Had 14% of all frauds in first 10,000 rows with Clustering (20x lift to random selection!)</a:t>
            </a:r>
          </a:p>
          <a:p>
            <a:r>
              <a:rPr lang="en-US" dirty="0"/>
              <a:t>Be prepared on surprises!</a:t>
            </a:r>
          </a:p>
          <a:p>
            <a:pPr lvl="1"/>
            <a:r>
              <a:rPr lang="en-US" dirty="0"/>
              <a:t>However, also use common sense</a:t>
            </a:r>
          </a:p>
          <a:p>
            <a:pPr lvl="1"/>
            <a:r>
              <a:rPr lang="en-US" dirty="0"/>
              <a:t>Too many surprises typically mean bad models</a:t>
            </a:r>
          </a:p>
          <a:p>
            <a:endParaRPr lang="en-US" dirty="0"/>
          </a:p>
        </p:txBody>
      </p:sp>
    </p:spTree>
    <p:extLst>
      <p:ext uri="{BB962C8B-B14F-4D97-AF65-F5344CB8AC3E}">
        <p14:creationId xmlns:p14="http://schemas.microsoft.com/office/powerpoint/2010/main" val="42499046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Learning </a:t>
            </a:r>
            <a:endParaRPr lang="en-US" dirty="0"/>
          </a:p>
        </p:txBody>
      </p:sp>
      <p:sp>
        <p:nvSpPr>
          <p:cNvPr id="3" name="Content Placeholder 2"/>
          <p:cNvSpPr>
            <a:spLocks noGrp="1"/>
          </p:cNvSpPr>
          <p:nvPr>
            <p:ph sz="quarter" idx="10"/>
          </p:nvPr>
        </p:nvSpPr>
        <p:spPr>
          <a:xfrm>
            <a:off x="274638" y="1214438"/>
            <a:ext cx="11887200" cy="3779496"/>
          </a:xfrm>
        </p:spPr>
        <p:txBody>
          <a:bodyPr/>
          <a:lstStyle/>
          <a:p>
            <a:r>
              <a:rPr lang="en-US" dirty="0"/>
              <a:t>Measure the efficiency of the models</a:t>
            </a:r>
          </a:p>
          <a:p>
            <a:pPr lvl="1"/>
            <a:r>
              <a:rPr lang="en-US" dirty="0"/>
              <a:t>Use Clustering models on data that was not predicted correctly by directed models to learn whether additional or new patterns exist</a:t>
            </a:r>
          </a:p>
          <a:p>
            <a:pPr lvl="1"/>
            <a:r>
              <a:rPr lang="en-US" dirty="0"/>
              <a:t>Use OLAP cubes to measure efficiency over time</a:t>
            </a:r>
          </a:p>
          <a:p>
            <a:pPr lvl="1"/>
            <a:r>
              <a:rPr lang="en-US" dirty="0"/>
              <a:t>For directed models, measure predicted vs. reported frauds</a:t>
            </a:r>
          </a:p>
          <a:p>
            <a:pPr lvl="1"/>
            <a:r>
              <a:rPr lang="en-US" dirty="0"/>
              <a:t>For clustering models, measure number of actual frauds in limited data set</a:t>
            </a:r>
          </a:p>
          <a:p>
            <a:r>
              <a:rPr lang="en-US" dirty="0"/>
              <a:t>Fraud detection is never completely automatic</a:t>
            </a:r>
          </a:p>
          <a:p>
            <a:pPr lvl="1"/>
            <a:r>
              <a:rPr lang="en-US" dirty="0"/>
              <a:t>Thieves learn, so we must learn as well</a:t>
            </a:r>
            <a:r>
              <a:rPr lang="en-US" dirty="0" smtClean="0"/>
              <a:t>!</a:t>
            </a:r>
            <a:endParaRPr lang="en-US" dirty="0"/>
          </a:p>
        </p:txBody>
      </p:sp>
    </p:spTree>
    <p:extLst>
      <p:ext uri="{BB962C8B-B14F-4D97-AF65-F5344CB8AC3E}">
        <p14:creationId xmlns:p14="http://schemas.microsoft.com/office/powerpoint/2010/main" val="23020899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Learning Cycle</a:t>
            </a:r>
            <a:endParaRPr lang="en-US" dirty="0"/>
          </a:p>
        </p:txBody>
      </p:sp>
      <p:sp>
        <p:nvSpPr>
          <p:cNvPr id="4" name="Rectangle 3"/>
          <p:cNvSpPr/>
          <p:nvPr/>
        </p:nvSpPr>
        <p:spPr>
          <a:xfrm>
            <a:off x="1143000" y="16002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Flag reported frauds</a:t>
            </a:r>
            <a:endParaRPr lang="en-US" dirty="0"/>
          </a:p>
        </p:txBody>
      </p:sp>
      <p:sp>
        <p:nvSpPr>
          <p:cNvPr id="5" name="Rectangle 4"/>
          <p:cNvSpPr/>
          <p:nvPr/>
        </p:nvSpPr>
        <p:spPr>
          <a:xfrm>
            <a:off x="3581400" y="16002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Create directed models</a:t>
            </a:r>
            <a:endParaRPr lang="en-US" dirty="0"/>
          </a:p>
        </p:txBody>
      </p:sp>
      <p:sp>
        <p:nvSpPr>
          <p:cNvPr id="6" name="Rectangle 5"/>
          <p:cNvSpPr/>
          <p:nvPr/>
        </p:nvSpPr>
        <p:spPr>
          <a:xfrm>
            <a:off x="6019800" y="16002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Predict on new data</a:t>
            </a:r>
            <a:endParaRPr lang="en-US" dirty="0"/>
          </a:p>
        </p:txBody>
      </p:sp>
      <p:sp>
        <p:nvSpPr>
          <p:cNvPr id="7" name="Rectangle 6"/>
          <p:cNvSpPr/>
          <p:nvPr/>
        </p:nvSpPr>
        <p:spPr>
          <a:xfrm>
            <a:off x="6019800" y="30480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Cluster rest of data</a:t>
            </a:r>
            <a:endParaRPr lang="en-US" dirty="0"/>
          </a:p>
        </p:txBody>
      </p:sp>
      <p:sp>
        <p:nvSpPr>
          <p:cNvPr id="8" name="Rectangle 7"/>
          <p:cNvSpPr/>
          <p:nvPr/>
        </p:nvSpPr>
        <p:spPr>
          <a:xfrm>
            <a:off x="3581400" y="30480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Check with control group</a:t>
            </a:r>
            <a:endParaRPr lang="en-US" dirty="0"/>
          </a:p>
        </p:txBody>
      </p:sp>
      <p:sp>
        <p:nvSpPr>
          <p:cNvPr id="9" name="Rectangle 8"/>
          <p:cNvSpPr/>
          <p:nvPr/>
        </p:nvSpPr>
        <p:spPr>
          <a:xfrm>
            <a:off x="3581400" y="44958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with control </a:t>
            </a:r>
            <a:r>
              <a:rPr lang="en-US" dirty="0" smtClean="0"/>
              <a:t>group</a:t>
            </a:r>
            <a:endParaRPr lang="en-US" dirty="0"/>
          </a:p>
        </p:txBody>
      </p:sp>
      <p:sp>
        <p:nvSpPr>
          <p:cNvPr id="10" name="Rectangle 9"/>
          <p:cNvSpPr/>
          <p:nvPr/>
        </p:nvSpPr>
        <p:spPr>
          <a:xfrm>
            <a:off x="1155107" y="30480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Refine models</a:t>
            </a:r>
            <a:endParaRPr lang="en-US" dirty="0"/>
          </a:p>
        </p:txBody>
      </p:sp>
      <p:sp>
        <p:nvSpPr>
          <p:cNvPr id="11" name="Rectangle 10"/>
          <p:cNvSpPr/>
          <p:nvPr/>
        </p:nvSpPr>
        <p:spPr>
          <a:xfrm>
            <a:off x="1155107" y="4495800"/>
            <a:ext cx="15240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Measure over time</a:t>
            </a:r>
            <a:endParaRPr lang="en-US" dirty="0"/>
          </a:p>
        </p:txBody>
      </p:sp>
      <p:sp>
        <p:nvSpPr>
          <p:cNvPr id="12" name="Right Arrow 11"/>
          <p:cNvSpPr/>
          <p:nvPr/>
        </p:nvSpPr>
        <p:spPr>
          <a:xfrm>
            <a:off x="2679107" y="1962150"/>
            <a:ext cx="90229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5105400" y="1962150"/>
            <a:ext cx="90229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flipH="1" flipV="1">
            <a:off x="2666999" y="3409950"/>
            <a:ext cx="90229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5105399" y="3409950"/>
            <a:ext cx="1733551" cy="1562102"/>
            <a:chOff x="5105399" y="3409950"/>
            <a:chExt cx="1733551" cy="1562102"/>
          </a:xfrm>
        </p:grpSpPr>
        <p:sp>
          <p:nvSpPr>
            <p:cNvPr id="16" name="Right Arrow 15"/>
            <p:cNvSpPr/>
            <p:nvPr/>
          </p:nvSpPr>
          <p:spPr>
            <a:xfrm flipH="1" flipV="1">
              <a:off x="5105399" y="3409950"/>
              <a:ext cx="90229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117506" y="3886201"/>
              <a:ext cx="1721444" cy="1085851"/>
              <a:chOff x="5117506" y="3886201"/>
              <a:chExt cx="1721444" cy="1085851"/>
            </a:xfrm>
          </p:grpSpPr>
          <p:sp>
            <p:nvSpPr>
              <p:cNvPr id="18" name="Right Arrow 17"/>
              <p:cNvSpPr/>
              <p:nvPr/>
            </p:nvSpPr>
            <p:spPr>
              <a:xfrm flipH="1" flipV="1">
                <a:off x="5117506" y="4857750"/>
                <a:ext cx="172144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rot="16200000" flipH="1" flipV="1">
                <a:off x="6238874" y="4371977"/>
                <a:ext cx="1085851"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Right Arrow 19"/>
          <p:cNvSpPr/>
          <p:nvPr/>
        </p:nvSpPr>
        <p:spPr>
          <a:xfrm flipH="1" flipV="1">
            <a:off x="2679106" y="4857753"/>
            <a:ext cx="902293" cy="1143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flipH="1" flipV="1">
            <a:off x="6477449" y="2685602"/>
            <a:ext cx="609602" cy="11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5400000" flipH="1">
            <a:off x="1612306" y="2685602"/>
            <a:ext cx="609602" cy="11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5400000" flipH="1">
            <a:off x="1612306" y="4133402"/>
            <a:ext cx="609602" cy="115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64736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p:cTn id="43" dur="500" fill="hold"/>
                                        <p:tgtEl>
                                          <p:spTgt spid="7"/>
                                        </p:tgtEl>
                                        <p:attrNameLst>
                                          <p:attrName>ppt_w</p:attrName>
                                        </p:attrNameLst>
                                      </p:cBhvr>
                                      <p:tavLst>
                                        <p:tav tm="0">
                                          <p:val>
                                            <p:fltVal val="0"/>
                                          </p:val>
                                        </p:tav>
                                        <p:tav tm="100000">
                                          <p:val>
                                            <p:strVal val="#ppt_w"/>
                                          </p:val>
                                        </p:tav>
                                      </p:tavLst>
                                    </p:anim>
                                    <p:anim calcmode="lin" valueType="num">
                                      <p:cBhvr>
                                        <p:cTn id="44" dur="500" fill="hold"/>
                                        <p:tgtEl>
                                          <p:spTgt spid="7"/>
                                        </p:tgtEl>
                                        <p:attrNameLst>
                                          <p:attrName>ppt_h</p:attrName>
                                        </p:attrNameLst>
                                      </p:cBhvr>
                                      <p:tavLst>
                                        <p:tav tm="0">
                                          <p:val>
                                            <p:fltVal val="0"/>
                                          </p:val>
                                        </p:tav>
                                        <p:tav tm="100000">
                                          <p:val>
                                            <p:strVal val="#ppt_h"/>
                                          </p:val>
                                        </p:tav>
                                      </p:tavLst>
                                    </p:anim>
                                    <p:animEffect transition="in" filter="fade">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p:cTn id="60" dur="500" fill="hold"/>
                                        <p:tgtEl>
                                          <p:spTgt spid="9"/>
                                        </p:tgtEl>
                                        <p:attrNameLst>
                                          <p:attrName>ppt_w</p:attrName>
                                        </p:attrNameLst>
                                      </p:cBhvr>
                                      <p:tavLst>
                                        <p:tav tm="0">
                                          <p:val>
                                            <p:fltVal val="0"/>
                                          </p:val>
                                        </p:tav>
                                        <p:tav tm="100000">
                                          <p:val>
                                            <p:strVal val="#ppt_w"/>
                                          </p:val>
                                        </p:tav>
                                      </p:tavLst>
                                    </p:anim>
                                    <p:anim calcmode="lin" valueType="num">
                                      <p:cBhvr>
                                        <p:cTn id="61" dur="500" fill="hold"/>
                                        <p:tgtEl>
                                          <p:spTgt spid="9"/>
                                        </p:tgtEl>
                                        <p:attrNameLst>
                                          <p:attrName>ppt_h</p:attrName>
                                        </p:attrNameLst>
                                      </p:cBhvr>
                                      <p:tavLst>
                                        <p:tav tm="0">
                                          <p:val>
                                            <p:fltVal val="0"/>
                                          </p:val>
                                        </p:tav>
                                        <p:tav tm="100000">
                                          <p:val>
                                            <p:strVal val="#ppt_h"/>
                                          </p:val>
                                        </p:tav>
                                      </p:tavLst>
                                    </p:anim>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1"/>
                                        </p:tgtEl>
                                        <p:attrNameLst>
                                          <p:attrName>style.visibility</p:attrName>
                                        </p:attrNameLst>
                                      </p:cBhvr>
                                      <p:to>
                                        <p:strVal val="visible"/>
                                      </p:to>
                                    </p:set>
                                    <p:anim calcmode="lin" valueType="num">
                                      <p:cBhvr>
                                        <p:cTn id="72" dur="500" fill="hold"/>
                                        <p:tgtEl>
                                          <p:spTgt spid="11"/>
                                        </p:tgtEl>
                                        <p:attrNameLst>
                                          <p:attrName>ppt_w</p:attrName>
                                        </p:attrNameLst>
                                      </p:cBhvr>
                                      <p:tavLst>
                                        <p:tav tm="0">
                                          <p:val>
                                            <p:fltVal val="0"/>
                                          </p:val>
                                        </p:tav>
                                        <p:tav tm="100000">
                                          <p:val>
                                            <p:strVal val="#ppt_w"/>
                                          </p:val>
                                        </p:tav>
                                      </p:tavLst>
                                    </p:anim>
                                    <p:anim calcmode="lin" valueType="num">
                                      <p:cBhvr>
                                        <p:cTn id="73" dur="500" fill="hold"/>
                                        <p:tgtEl>
                                          <p:spTgt spid="11"/>
                                        </p:tgtEl>
                                        <p:attrNameLst>
                                          <p:attrName>ppt_h</p:attrName>
                                        </p:attrNameLst>
                                      </p:cBhvr>
                                      <p:tavLst>
                                        <p:tav tm="0">
                                          <p:val>
                                            <p:fltVal val="0"/>
                                          </p:val>
                                        </p:tav>
                                        <p:tav tm="100000">
                                          <p:val>
                                            <p:strVal val="#ppt_h"/>
                                          </p:val>
                                        </p:tav>
                                      </p:tavLst>
                                    </p:anim>
                                    <p:animEffect transition="in" filter="fade">
                                      <p:cBhvr>
                                        <p:cTn id="74" dur="500"/>
                                        <p:tgtEl>
                                          <p:spTgt spid="1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3"/>
                                        </p:tgtEl>
                                        <p:attrNameLst>
                                          <p:attrName>style.visibility</p:attrName>
                                        </p:attrNameLst>
                                      </p:cBhvr>
                                      <p:to>
                                        <p:strVal val="visible"/>
                                      </p:to>
                                    </p:set>
                                    <p:anim calcmode="lin" valueType="num">
                                      <p:cBhvr>
                                        <p:cTn id="77" dur="500" fill="hold"/>
                                        <p:tgtEl>
                                          <p:spTgt spid="23"/>
                                        </p:tgtEl>
                                        <p:attrNameLst>
                                          <p:attrName>ppt_w</p:attrName>
                                        </p:attrNameLst>
                                      </p:cBhvr>
                                      <p:tavLst>
                                        <p:tav tm="0">
                                          <p:val>
                                            <p:fltVal val="0"/>
                                          </p:val>
                                        </p:tav>
                                        <p:tav tm="100000">
                                          <p:val>
                                            <p:strVal val="#ppt_w"/>
                                          </p:val>
                                        </p:tav>
                                      </p:tavLst>
                                    </p:anim>
                                    <p:anim calcmode="lin" valueType="num">
                                      <p:cBhvr>
                                        <p:cTn id="78" dur="500" fill="hold"/>
                                        <p:tgtEl>
                                          <p:spTgt spid="23"/>
                                        </p:tgtEl>
                                        <p:attrNameLst>
                                          <p:attrName>ppt_h</p:attrName>
                                        </p:attrNameLst>
                                      </p:cBhvr>
                                      <p:tavLst>
                                        <p:tav tm="0">
                                          <p:val>
                                            <p:fltVal val="0"/>
                                          </p:val>
                                        </p:tav>
                                        <p:tav tm="100000">
                                          <p:val>
                                            <p:strVal val="#ppt_h"/>
                                          </p:val>
                                        </p:tav>
                                      </p:tavLst>
                                    </p:anim>
                                    <p:animEffect transition="in" filter="fade">
                                      <p:cBhvr>
                                        <p:cTn id="79" dur="500"/>
                                        <p:tgtEl>
                                          <p:spTgt spid="2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tgtEl>
                                        <p:attrNameLst>
                                          <p:attrName>style.visibility</p:attrName>
                                        </p:attrNameLst>
                                      </p:cBhvr>
                                      <p:to>
                                        <p:strVal val="visible"/>
                                      </p:to>
                                    </p:set>
                                    <p:anim calcmode="lin" valueType="num">
                                      <p:cBhvr>
                                        <p:cTn id="87" dur="500" fill="hold"/>
                                        <p:tgtEl>
                                          <p:spTgt spid="10"/>
                                        </p:tgtEl>
                                        <p:attrNameLst>
                                          <p:attrName>ppt_w</p:attrName>
                                        </p:attrNameLst>
                                      </p:cBhvr>
                                      <p:tavLst>
                                        <p:tav tm="0">
                                          <p:val>
                                            <p:fltVal val="0"/>
                                          </p:val>
                                        </p:tav>
                                        <p:tav tm="100000">
                                          <p:val>
                                            <p:strVal val="#ppt_w"/>
                                          </p:val>
                                        </p:tav>
                                      </p:tavLst>
                                    </p:anim>
                                    <p:anim calcmode="lin" valueType="num">
                                      <p:cBhvr>
                                        <p:cTn id="88" dur="500" fill="hold"/>
                                        <p:tgtEl>
                                          <p:spTgt spid="10"/>
                                        </p:tgtEl>
                                        <p:attrNameLst>
                                          <p:attrName>ppt_h</p:attrName>
                                        </p:attrNameLst>
                                      </p:cBhvr>
                                      <p:tavLst>
                                        <p:tav tm="0">
                                          <p:val>
                                            <p:fltVal val="0"/>
                                          </p:val>
                                        </p:tav>
                                        <p:tav tm="100000">
                                          <p:val>
                                            <p:strVal val="#ppt_h"/>
                                          </p:val>
                                        </p:tav>
                                      </p:tavLst>
                                    </p:anim>
                                    <p:animEffect transition="in" filter="fade">
                                      <p:cBhvr>
                                        <p:cTn id="89" dur="500"/>
                                        <p:tgtEl>
                                          <p:spTgt spid="10"/>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2"/>
                                        </p:tgtEl>
                                        <p:attrNameLst>
                                          <p:attrName>style.visibility</p:attrName>
                                        </p:attrNameLst>
                                      </p:cBhvr>
                                      <p:to>
                                        <p:strVal val="visible"/>
                                      </p:to>
                                    </p:set>
                                    <p:anim calcmode="lin" valueType="num">
                                      <p:cBhvr>
                                        <p:cTn id="94" dur="500" fill="hold"/>
                                        <p:tgtEl>
                                          <p:spTgt spid="22"/>
                                        </p:tgtEl>
                                        <p:attrNameLst>
                                          <p:attrName>ppt_w</p:attrName>
                                        </p:attrNameLst>
                                      </p:cBhvr>
                                      <p:tavLst>
                                        <p:tav tm="0">
                                          <p:val>
                                            <p:fltVal val="0"/>
                                          </p:val>
                                        </p:tav>
                                        <p:tav tm="100000">
                                          <p:val>
                                            <p:strVal val="#ppt_w"/>
                                          </p:val>
                                        </p:tav>
                                      </p:tavLst>
                                    </p:anim>
                                    <p:anim calcmode="lin" valueType="num">
                                      <p:cBhvr>
                                        <p:cTn id="95" dur="500" fill="hold"/>
                                        <p:tgtEl>
                                          <p:spTgt spid="22"/>
                                        </p:tgtEl>
                                        <p:attrNameLst>
                                          <p:attrName>ppt_h</p:attrName>
                                        </p:attrNameLst>
                                      </p:cBhvr>
                                      <p:tavLst>
                                        <p:tav tm="0">
                                          <p:val>
                                            <p:fltVal val="0"/>
                                          </p:val>
                                        </p:tav>
                                        <p:tav tm="100000">
                                          <p:val>
                                            <p:strVal val="#ppt_h"/>
                                          </p:val>
                                        </p:tav>
                                      </p:tavLst>
                                    </p:anim>
                                    <p:animEffect transition="in" filter="fade">
                                      <p:cBhvr>
                                        <p:cTn id="9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0" grpId="0" animBg="1"/>
      <p:bldP spid="21" grpId="0" animBg="1"/>
      <p:bldP spid="22"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a:t>Harvesting the results and measuring over time</a:t>
            </a:r>
          </a:p>
        </p:txBody>
      </p:sp>
    </p:spTree>
    <p:extLst>
      <p:ext uri="{BB962C8B-B14F-4D97-AF65-F5344CB8AC3E}">
        <p14:creationId xmlns:p14="http://schemas.microsoft.com/office/powerpoint/2010/main" val="50306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07158587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590931"/>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Predictive </a:t>
            </a:r>
            <a:r>
              <a:rPr lang="en-US" sz="3600" dirty="0">
                <a:gradFill>
                  <a:gsLst>
                    <a:gs pos="1250">
                      <a:schemeClr val="tx1"/>
                    </a:gs>
                    <a:gs pos="100000">
                      <a:schemeClr val="tx1"/>
                    </a:gs>
                  </a:gsLst>
                  <a:lin ang="5400000" scaled="0"/>
                </a:gradFill>
                <a:latin typeface="+mj-lt"/>
              </a:rPr>
              <a:t>Analytics with Microsoft Big Data (</a:t>
            </a:r>
            <a:r>
              <a:rPr lang="en-US" sz="3600" dirty="0" smtClean="0">
                <a:gradFill>
                  <a:gsLst>
                    <a:gs pos="1250">
                      <a:schemeClr val="tx1"/>
                    </a:gs>
                    <a:gs pos="100000">
                      <a:schemeClr val="tx1"/>
                    </a:gs>
                  </a:gsLst>
                  <a:lin ang="5400000" scaled="0"/>
                </a:gradFill>
                <a:latin typeface="+mj-lt"/>
              </a:rPr>
              <a:t>DBI-B402)</a:t>
            </a:r>
            <a:endParaRPr lang="en-US" sz="3600" dirty="0">
              <a:gradFill>
                <a:gsLst>
                  <a:gs pos="1250">
                    <a:schemeClr val="tx1"/>
                  </a:gs>
                  <a:gs pos="100000">
                    <a:schemeClr val="tx1"/>
                  </a:gs>
                </a:gsLst>
                <a:lin ang="5400000" scaled="0"/>
              </a:gradFill>
              <a:latin typeface="+mj-lt"/>
            </a:endParaRPr>
          </a:p>
        </p:txBody>
      </p:sp>
      <p:sp>
        <p:nvSpPr>
          <p:cNvPr id="8" name="Rectangle 7"/>
          <p:cNvSpPr/>
          <p:nvPr/>
        </p:nvSpPr>
        <p:spPr>
          <a:xfrm>
            <a:off x="371669" y="2307618"/>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latin typeface="+mj-lt"/>
              </a:rPr>
              <a:t>Enriching Big Data for Analysis (DBI-B401)</a:t>
            </a:r>
            <a:endParaRPr lang="en-US" sz="3600" dirty="0">
              <a:gradFill>
                <a:gsLst>
                  <a:gs pos="1250">
                    <a:schemeClr val="tx1"/>
                  </a:gs>
                  <a:gs pos="100000">
                    <a:schemeClr val="tx1"/>
                  </a:gs>
                </a:gsLst>
                <a:lin ang="5400000" scaled="0"/>
              </a:gradFill>
              <a:latin typeface="+mj-lt"/>
            </a:endParaRPr>
          </a:p>
        </p:txBody>
      </p:sp>
      <p:sp>
        <p:nvSpPr>
          <p:cNvPr id="9" name="Rectangle 8"/>
          <p:cNvSpPr/>
          <p:nvPr/>
        </p:nvSpPr>
        <p:spPr>
          <a:xfrm>
            <a:off x="371669" y="3219249"/>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Developing a Microsoft SQL Server 2012 Tabular BI Semantic Model Using SQL Server Data </a:t>
            </a:r>
            <a:r>
              <a:rPr lang="en-US" sz="3600" dirty="0" smtClean="0">
                <a:gradFill>
                  <a:gsLst>
                    <a:gs pos="1250">
                      <a:schemeClr val="tx1"/>
                    </a:gs>
                    <a:gs pos="100000">
                      <a:schemeClr val="tx1"/>
                    </a:gs>
                  </a:gsLst>
                  <a:lin ang="5400000" scaled="0"/>
                </a:gradFill>
                <a:latin typeface="+mj-lt"/>
              </a:rPr>
              <a:t>Tools (DBI-H205)</a:t>
            </a:r>
            <a:endParaRPr lang="en-US" sz="3600" dirty="0">
              <a:gradFill>
                <a:gsLst>
                  <a:gs pos="1250">
                    <a:schemeClr val="tx1"/>
                  </a:gs>
                  <a:gs pos="100000">
                    <a:schemeClr val="tx1"/>
                  </a:gs>
                </a:gsLst>
                <a:lin ang="5400000" scaled="0"/>
              </a:gradFill>
              <a:latin typeface="+mj-lt"/>
            </a:endParaRPr>
          </a:p>
        </p:txBody>
      </p:sp>
      <p:sp>
        <p:nvSpPr>
          <p:cNvPr id="10" name="Rectangle 9"/>
          <p:cNvSpPr/>
          <p:nvPr/>
        </p:nvSpPr>
        <p:spPr>
          <a:xfrm>
            <a:off x="371669" y="4448122"/>
            <a:ext cx="11790169" cy="1089529"/>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Exam 70-463: Implementing a Data Warehouse with Microsoft SQL Server 2012</a:t>
            </a:r>
          </a:p>
        </p:txBody>
      </p:sp>
      <p:sp>
        <p:nvSpPr>
          <p:cNvPr id="12" name="Rectangle 11"/>
          <p:cNvSpPr/>
          <p:nvPr/>
        </p:nvSpPr>
        <p:spPr>
          <a:xfrm>
            <a:off x="371668" y="5704985"/>
            <a:ext cx="11790169" cy="590931"/>
          </a:xfrm>
          <a:prstGeom prst="rect">
            <a:avLst/>
          </a:prstGeom>
        </p:spPr>
        <p:txBody>
          <a:bodyPr wrap="square">
            <a:spAutoFit/>
          </a:bodyPr>
          <a:lstStyle/>
          <a:p>
            <a:pPr marL="57150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Find Me Later At...</a:t>
            </a:r>
            <a:endParaRPr lang="en-US" sz="3600" dirty="0">
              <a:gradFill>
                <a:gsLst>
                  <a:gs pos="1250">
                    <a:schemeClr val="tx1"/>
                  </a:gs>
                  <a:gs pos="100000">
                    <a:schemeClr val="tx1"/>
                  </a:gs>
                </a:gsLst>
                <a:lin ang="5400000" scaled="0"/>
              </a:gradFill>
              <a:latin typeface="+mj-l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45498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5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0-#ppt_w/2"/>
                                          </p:val>
                                        </p:tav>
                                        <p:tav tm="100000">
                                          <p:val>
                                            <p:strVal val="#ppt_x"/>
                                          </p:val>
                                        </p:tav>
                                      </p:tavLst>
                                    </p:anim>
                                    <p:anim calcmode="lin" valueType="num">
                                      <p:cBhvr additive="base">
                                        <p:cTn id="24" dur="1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0-#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About Me</a:t>
            </a:r>
            <a:endParaRPr lang="en-US" dirty="0"/>
          </a:p>
        </p:txBody>
      </p:sp>
      <p:sp>
        <p:nvSpPr>
          <p:cNvPr id="6" name="Content Placeholder 5"/>
          <p:cNvSpPr>
            <a:spLocks noGrp="1"/>
          </p:cNvSpPr>
          <p:nvPr>
            <p:ph sz="quarter" idx="10"/>
          </p:nvPr>
        </p:nvSpPr>
        <p:spPr>
          <a:xfrm>
            <a:off x="274638" y="1214438"/>
            <a:ext cx="7973623" cy="5490734"/>
          </a:xfrm>
        </p:spPr>
        <p:txBody>
          <a:bodyPr/>
          <a:lstStyle/>
          <a:p>
            <a:r>
              <a:rPr lang="en-US" b="1" dirty="0"/>
              <a:t>Dejan </a:t>
            </a:r>
            <a:r>
              <a:rPr lang="en-US" b="1" dirty="0" smtClean="0"/>
              <a:t>Sarka</a:t>
            </a:r>
          </a:p>
          <a:p>
            <a:pPr lvl="1"/>
            <a:r>
              <a:rPr lang="en-US" dirty="0">
                <a:hlinkClick r:id="rId2"/>
              </a:rPr>
              <a:t>dsarka@solidq.com</a:t>
            </a:r>
            <a:endParaRPr lang="en-US" b="1" dirty="0"/>
          </a:p>
          <a:p>
            <a:pPr lvl="1"/>
            <a:r>
              <a:rPr lang="en-US" dirty="0"/>
              <a:t>Mentor, SolidQ</a:t>
            </a:r>
          </a:p>
          <a:p>
            <a:r>
              <a:rPr lang="en-US" dirty="0"/>
              <a:t>Data Scientist</a:t>
            </a:r>
          </a:p>
          <a:p>
            <a:r>
              <a:rPr lang="en-US" dirty="0"/>
              <a:t>MCT, SQL Server MVP</a:t>
            </a:r>
          </a:p>
          <a:p>
            <a:r>
              <a:rPr lang="en-US" dirty="0" smtClean="0"/>
              <a:t>25+ </a:t>
            </a:r>
            <a:r>
              <a:rPr lang="en-US" dirty="0"/>
              <a:t>years of </a:t>
            </a:r>
            <a:r>
              <a:rPr lang="en-US" dirty="0" smtClean="0"/>
              <a:t>data modeling</a:t>
            </a:r>
            <a:r>
              <a:rPr lang="en-US" dirty="0"/>
              <a:t>, </a:t>
            </a:r>
            <a:r>
              <a:rPr lang="en-US" dirty="0" smtClean="0"/>
              <a:t>data mining </a:t>
            </a:r>
            <a:r>
              <a:rPr lang="en-US" dirty="0"/>
              <a:t>and </a:t>
            </a:r>
            <a:r>
              <a:rPr lang="en-US" dirty="0" smtClean="0"/>
              <a:t>data quality</a:t>
            </a:r>
            <a:endParaRPr lang="en-US" dirty="0"/>
          </a:p>
          <a:p>
            <a:r>
              <a:rPr lang="en-US" dirty="0"/>
              <a:t>11 books, writing </a:t>
            </a:r>
            <a:r>
              <a:rPr lang="en-US" dirty="0" smtClean="0"/>
              <a:t>more</a:t>
            </a:r>
          </a:p>
          <a:p>
            <a:r>
              <a:rPr lang="en-US" dirty="0" smtClean="0"/>
              <a:t>3 courses</a:t>
            </a:r>
            <a:endParaRPr lang="en-US" dirty="0"/>
          </a:p>
        </p:txBody>
      </p:sp>
      <p:pic>
        <p:nvPicPr>
          <p:cNvPr id="7" name="Picture 6" descr="D:\Slike\DejanOfficial\DejanSarka_234x3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6591" y="1214438"/>
            <a:ext cx="2971800" cy="444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7109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3605763748"/>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0"/>
          </p:nvPr>
        </p:nvSpPr>
        <p:spPr>
          <a:xfrm>
            <a:off x="274638" y="1214438"/>
            <a:ext cx="11887200" cy="5478423"/>
          </a:xfrm>
        </p:spPr>
        <p:txBody>
          <a:bodyPr/>
          <a:lstStyle/>
          <a:p>
            <a:r>
              <a:rPr lang="en-US" dirty="0"/>
              <a:t>Introduction</a:t>
            </a:r>
          </a:p>
          <a:p>
            <a:r>
              <a:rPr lang="en-US" dirty="0"/>
              <a:t>Data Preparation and Overview</a:t>
            </a:r>
          </a:p>
          <a:p>
            <a:r>
              <a:rPr lang="en-US" dirty="0"/>
              <a:t>Directed Models</a:t>
            </a:r>
          </a:p>
          <a:p>
            <a:r>
              <a:rPr lang="de-DE" dirty="0"/>
              <a:t>Undirected Models</a:t>
            </a:r>
          </a:p>
          <a:p>
            <a:r>
              <a:rPr lang="de-DE" dirty="0"/>
              <a:t>Measuring Models</a:t>
            </a:r>
          </a:p>
          <a:p>
            <a:r>
              <a:rPr lang="de-DE" dirty="0"/>
              <a:t>Continuous Learning</a:t>
            </a:r>
          </a:p>
          <a:p>
            <a:r>
              <a:rPr lang="de-DE" dirty="0"/>
              <a:t>Results</a:t>
            </a:r>
          </a:p>
          <a:p>
            <a:endParaRPr lang="en-US" dirty="0"/>
          </a:p>
        </p:txBody>
      </p:sp>
    </p:spTree>
    <p:extLst>
      <p:ext uri="{BB962C8B-B14F-4D97-AF65-F5344CB8AC3E}">
        <p14:creationId xmlns:p14="http://schemas.microsoft.com/office/powerpoint/2010/main" val="118471129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to Fraud Analysis</a:t>
            </a:r>
            <a:endParaRPr lang="en-US" dirty="0"/>
          </a:p>
        </p:txBody>
      </p:sp>
      <p:sp>
        <p:nvSpPr>
          <p:cNvPr id="3" name="Content Placeholder 2"/>
          <p:cNvSpPr>
            <a:spLocks noGrp="1"/>
          </p:cNvSpPr>
          <p:nvPr>
            <p:ph sz="quarter" idx="10"/>
          </p:nvPr>
        </p:nvSpPr>
        <p:spPr>
          <a:xfrm>
            <a:off x="274638" y="1214438"/>
            <a:ext cx="11887200" cy="4801314"/>
          </a:xfrm>
        </p:spPr>
        <p:txBody>
          <a:bodyPr/>
          <a:lstStyle/>
          <a:p>
            <a:r>
              <a:rPr lang="en-US" dirty="0"/>
              <a:t>Fraud detection = outlier analysis</a:t>
            </a:r>
          </a:p>
          <a:p>
            <a:r>
              <a:rPr lang="en-US" dirty="0"/>
              <a:t>Graphical methods</a:t>
            </a:r>
          </a:p>
          <a:p>
            <a:pPr lvl="1"/>
            <a:r>
              <a:rPr lang="en-US" dirty="0"/>
              <a:t>OLAP cubes help in multidimensional space</a:t>
            </a:r>
          </a:p>
          <a:p>
            <a:r>
              <a:rPr lang="en-US" dirty="0"/>
              <a:t>Statistical methods</a:t>
            </a:r>
          </a:p>
          <a:p>
            <a:pPr lvl="1"/>
            <a:r>
              <a:rPr lang="en-US" dirty="0"/>
              <a:t>Single variable – must know distribution properties</a:t>
            </a:r>
          </a:p>
          <a:p>
            <a:pPr lvl="1"/>
            <a:r>
              <a:rPr lang="en-US" dirty="0"/>
              <a:t>Regression analysis – analysis of residuals</a:t>
            </a:r>
          </a:p>
          <a:p>
            <a:r>
              <a:rPr lang="en-US" dirty="0"/>
              <a:t>Data Mining methods</a:t>
            </a:r>
          </a:p>
          <a:p>
            <a:pPr lvl="1"/>
            <a:r>
              <a:rPr lang="en-US" dirty="0"/>
              <a:t>Directed models – must have existing frauds flagged</a:t>
            </a:r>
          </a:p>
          <a:p>
            <a:pPr lvl="1"/>
            <a:r>
              <a:rPr lang="en-US" dirty="0"/>
              <a:t>Undirected models – sort data from most to least </a:t>
            </a:r>
            <a:r>
              <a:rPr lang="en-US" dirty="0" smtClean="0"/>
              <a:t>suspicious</a:t>
            </a:r>
            <a:endParaRPr lang="en-US" dirty="0"/>
          </a:p>
        </p:txBody>
      </p:sp>
    </p:spTree>
    <p:extLst>
      <p:ext uri="{BB962C8B-B14F-4D97-AF65-F5344CB8AC3E}">
        <p14:creationId xmlns:p14="http://schemas.microsoft.com/office/powerpoint/2010/main" val="358403184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Resolving Frauds</a:t>
            </a:r>
            <a:endParaRPr lang="en-US" dirty="0"/>
          </a:p>
        </p:txBody>
      </p:sp>
      <p:sp>
        <p:nvSpPr>
          <p:cNvPr id="3" name="Content Placeholder 2"/>
          <p:cNvSpPr>
            <a:spLocks noGrp="1"/>
          </p:cNvSpPr>
          <p:nvPr>
            <p:ph sz="quarter" idx="10"/>
          </p:nvPr>
        </p:nvSpPr>
        <p:spPr>
          <a:xfrm>
            <a:off x="274638" y="1214438"/>
            <a:ext cx="11887200" cy="4456605"/>
          </a:xfrm>
        </p:spPr>
        <p:txBody>
          <a:bodyPr/>
          <a:lstStyle/>
          <a:p>
            <a:r>
              <a:rPr lang="en-US" dirty="0"/>
              <a:t>Blocking procedure</a:t>
            </a:r>
          </a:p>
          <a:p>
            <a:pPr lvl="1"/>
            <a:r>
              <a:rPr lang="en-US" dirty="0"/>
              <a:t>Reject all suspicious rows</a:t>
            </a:r>
          </a:p>
          <a:p>
            <a:r>
              <a:rPr lang="en-US" dirty="0"/>
              <a:t>Consecutive (sequential) procedure</a:t>
            </a:r>
          </a:p>
          <a:p>
            <a:pPr lvl="1"/>
            <a:r>
              <a:rPr lang="en-US" dirty="0"/>
              <a:t>Test least likely outlier first, then next most extreme outlier, etc.</a:t>
            </a:r>
          </a:p>
          <a:p>
            <a:r>
              <a:rPr lang="en-US" dirty="0"/>
              <a:t>Learning procedure</a:t>
            </a:r>
          </a:p>
          <a:p>
            <a:pPr lvl="1"/>
            <a:r>
              <a:rPr lang="en-US" dirty="0"/>
              <a:t>Find frauds with directed mining methods and check as many as possible</a:t>
            </a:r>
          </a:p>
          <a:p>
            <a:pPr lvl="1"/>
            <a:r>
              <a:rPr lang="en-US" dirty="0"/>
              <a:t>Test from most to least likely outliers  with undirected mining methods and check limited number of rows</a:t>
            </a:r>
          </a:p>
          <a:p>
            <a:pPr lvl="1"/>
            <a:r>
              <a:rPr lang="en-US" dirty="0"/>
              <a:t>Measure efficiency of the models and constantly change </a:t>
            </a:r>
            <a:r>
              <a:rPr lang="en-US" dirty="0" smtClean="0"/>
              <a:t>them</a:t>
            </a:r>
            <a:endParaRPr lang="en-US" dirty="0"/>
          </a:p>
        </p:txBody>
      </p:sp>
    </p:spTree>
    <p:extLst>
      <p:ext uri="{BB962C8B-B14F-4D97-AF65-F5344CB8AC3E}">
        <p14:creationId xmlns:p14="http://schemas.microsoft.com/office/powerpoint/2010/main" val="68377586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Outlier? (1)</a:t>
            </a:r>
            <a:endParaRPr lang="en-US" dirty="0"/>
          </a:p>
        </p:txBody>
      </p:sp>
      <p:sp>
        <p:nvSpPr>
          <p:cNvPr id="3" name="Content Placeholder 2"/>
          <p:cNvSpPr>
            <a:spLocks noGrp="1"/>
          </p:cNvSpPr>
          <p:nvPr>
            <p:ph sz="quarter" idx="10"/>
          </p:nvPr>
        </p:nvSpPr>
        <p:spPr>
          <a:xfrm>
            <a:off x="274638" y="1214438"/>
            <a:ext cx="11887200" cy="1292662"/>
          </a:xfrm>
        </p:spPr>
        <p:txBody>
          <a:bodyPr/>
          <a:lstStyle/>
          <a:p>
            <a:r>
              <a:rPr lang="sl-SI" dirty="0"/>
              <a:t>A</a:t>
            </a:r>
            <a:r>
              <a:rPr lang="en-US" dirty="0"/>
              <a:t>bout .96 of the distribution is between mean +- two standard </a:t>
            </a:r>
            <a:r>
              <a:rPr lang="en-US" dirty="0" smtClean="0"/>
              <a:t>deviations</a:t>
            </a:r>
            <a:endParaRPr lang="en-US" dirty="0"/>
          </a:p>
        </p:txBody>
      </p:sp>
      <p:graphicFrame>
        <p:nvGraphicFramePr>
          <p:cNvPr id="5" name="Object 2"/>
          <p:cNvGraphicFramePr>
            <a:graphicFrameLocks noChangeAspect="1"/>
          </p:cNvGraphicFramePr>
          <p:nvPr>
            <p:extLst>
              <p:ext uri="{D42A27DB-BD31-4B8C-83A1-F6EECF244321}">
                <p14:modId xmlns:p14="http://schemas.microsoft.com/office/powerpoint/2010/main" val="4121102844"/>
              </p:ext>
            </p:extLst>
          </p:nvPr>
        </p:nvGraphicFramePr>
        <p:xfrm>
          <a:off x="2778893" y="2452391"/>
          <a:ext cx="6654356" cy="4004391"/>
        </p:xfrm>
        <a:graphic>
          <a:graphicData uri="http://schemas.openxmlformats.org/presentationml/2006/ole">
            <mc:AlternateContent xmlns:mc="http://schemas.openxmlformats.org/markup-compatibility/2006">
              <mc:Choice xmlns:v="urn:schemas-microsoft-com:vml" Requires="v">
                <p:oleObj spid="_x0000_s1037" name="Chart" r:id="rId3" imgW="6458104" imgH="3886045" progId="Excel.Sheet.8">
                  <p:embed/>
                </p:oleObj>
              </mc:Choice>
              <mc:Fallback>
                <p:oleObj name="Chart" r:id="rId3" imgW="6458104" imgH="3886045"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893" y="2452391"/>
                        <a:ext cx="6654356" cy="4004391"/>
                      </a:xfrm>
                      <a:prstGeom prst="rect">
                        <a:avLst/>
                      </a:prstGeom>
                      <a:noFill/>
                      <a:ln>
                        <a:noFill/>
                      </a:ln>
                      <a:effectLst/>
                      <a:extLst/>
                    </p:spPr>
                  </p:pic>
                </p:oleObj>
              </mc:Fallback>
            </mc:AlternateContent>
          </a:graphicData>
        </a:graphic>
      </p:graphicFrame>
      <p:grpSp>
        <p:nvGrpSpPr>
          <p:cNvPr id="6" name="Group 5"/>
          <p:cNvGrpSpPr>
            <a:grpSpLocks/>
          </p:cNvGrpSpPr>
          <p:nvPr/>
        </p:nvGrpSpPr>
        <p:grpSpPr bwMode="auto">
          <a:xfrm>
            <a:off x="4882590" y="5603033"/>
            <a:ext cx="2438400" cy="396875"/>
            <a:chOff x="2015" y="3360"/>
            <a:chExt cx="1578" cy="192"/>
          </a:xfrm>
        </p:grpSpPr>
        <p:sp>
          <p:nvSpPr>
            <p:cNvPr id="7" name="Line 6"/>
            <p:cNvSpPr>
              <a:spLocks noChangeShapeType="1"/>
            </p:cNvSpPr>
            <p:nvPr/>
          </p:nvSpPr>
          <p:spPr bwMode="auto">
            <a:xfrm flipV="1">
              <a:off x="3593" y="3360"/>
              <a:ext cx="0" cy="192"/>
            </a:xfrm>
            <a:prstGeom prst="line">
              <a:avLst/>
            </a:prstGeom>
            <a:noFill/>
            <a:ln w="19050">
              <a:solidFill>
                <a:srgbClr val="FF0000"/>
              </a:solidFill>
              <a:round/>
              <a:headEnd/>
              <a:tailEnd/>
            </a:ln>
            <a:effectLst/>
          </p:spPr>
          <p:txBody>
            <a:bodyPr/>
            <a:lstStyle/>
            <a:p>
              <a:endParaRPr lang="en-US"/>
            </a:p>
          </p:txBody>
        </p:sp>
        <p:sp>
          <p:nvSpPr>
            <p:cNvPr id="8" name="Line 7"/>
            <p:cNvSpPr>
              <a:spLocks noChangeShapeType="1"/>
            </p:cNvSpPr>
            <p:nvPr/>
          </p:nvSpPr>
          <p:spPr bwMode="auto">
            <a:xfrm flipV="1">
              <a:off x="2015" y="3360"/>
              <a:ext cx="0" cy="192"/>
            </a:xfrm>
            <a:prstGeom prst="line">
              <a:avLst/>
            </a:prstGeom>
            <a:noFill/>
            <a:ln w="19050">
              <a:solidFill>
                <a:srgbClr val="FF0000"/>
              </a:solidFill>
              <a:round/>
              <a:headEnd/>
              <a:tailEnd/>
            </a:ln>
            <a:effectLst/>
          </p:spPr>
          <p:txBody>
            <a:bodyPr/>
            <a:lstStyle/>
            <a:p>
              <a:endParaRPr lang="en-US"/>
            </a:p>
          </p:txBody>
        </p:sp>
      </p:grpSp>
    </p:spTree>
    <p:extLst>
      <p:ext uri="{BB962C8B-B14F-4D97-AF65-F5344CB8AC3E}">
        <p14:creationId xmlns:p14="http://schemas.microsoft.com/office/powerpoint/2010/main" val="14046760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0" fill="hold"/>
                                        <p:tgtEl>
                                          <p:spTgt spid="6"/>
                                        </p:tgtEl>
                                        <p:attrNameLst>
                                          <p:attrName>ppt_w</p:attrName>
                                        </p:attrNameLst>
                                      </p:cBhvr>
                                      <p:tavLst>
                                        <p:tav tm="0" fmla="#ppt_w*sin(2.5*pi*$)">
                                          <p:val>
                                            <p:fltVal val="0"/>
                                          </p:val>
                                        </p:tav>
                                        <p:tav tm="100000">
                                          <p:val>
                                            <p:fltVal val="1"/>
                                          </p:val>
                                        </p:tav>
                                      </p:tavLst>
                                    </p:anim>
                                    <p:anim calcmode="lin" valueType="num">
                                      <p:cBhvr>
                                        <p:cTn id="8" dur="5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Skewness and Kurtosis</a:t>
            </a:r>
            <a:endParaRPr lang="en-US" dirty="0"/>
          </a:p>
        </p:txBody>
      </p:sp>
      <p:sp>
        <p:nvSpPr>
          <p:cNvPr id="3" name="Content Placeholder 2"/>
          <p:cNvSpPr>
            <a:spLocks noGrp="1"/>
          </p:cNvSpPr>
          <p:nvPr>
            <p:ph sz="quarter" idx="10"/>
          </p:nvPr>
        </p:nvSpPr>
        <p:spPr>
          <a:xfrm>
            <a:off x="5887617" y="1214438"/>
            <a:ext cx="6274222" cy="4893647"/>
          </a:xfrm>
        </p:spPr>
        <p:txBody>
          <a:bodyPr/>
          <a:lstStyle/>
          <a:p>
            <a:r>
              <a:rPr lang="en-US" sz="3600" i="1" dirty="0"/>
              <a:t>Skewness</a:t>
            </a:r>
            <a:r>
              <a:rPr lang="en-US" sz="3600" dirty="0"/>
              <a:t> is a measure of the asymmetry of the probability distribution of a real-valued random variable</a:t>
            </a:r>
          </a:p>
          <a:p>
            <a:r>
              <a:rPr lang="en-US" sz="3600" i="1" dirty="0"/>
              <a:t>Kurtosis</a:t>
            </a:r>
            <a:r>
              <a:rPr lang="en-US" sz="3600" dirty="0"/>
              <a:t> is a measure of the "peakedness" of the probability distribution of a real-valued random variable </a:t>
            </a:r>
          </a:p>
          <a:p>
            <a:endParaRPr lang="en-US" sz="3600" dirty="0"/>
          </a:p>
        </p:txBody>
      </p:sp>
      <p:pic>
        <p:nvPicPr>
          <p:cNvPr id="9" name="Picture 2" descr="http://upload.wikimedia.org/wikipedia/commons/thumb/b/b3/Skewness_Statistics.svg/500px-Skewness_Statistic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19200"/>
            <a:ext cx="4762500" cy="1695450"/>
          </a:xfrm>
          <a:prstGeom prst="rect">
            <a:avLst/>
          </a:prstGeom>
          <a:solidFill>
            <a:schemeClr val="tx1"/>
          </a:solidFill>
          <a:extLst/>
        </p:spPr>
      </p:pic>
      <p:pic>
        <p:nvPicPr>
          <p:cNvPr id="10" name="Picture 4" descr="File:Standard symmetric pdfs.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124200"/>
            <a:ext cx="4377162" cy="3124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55567" y="5766318"/>
            <a:ext cx="3368351" cy="517065"/>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t>Source of the graphs: Wikipedia</a:t>
            </a:r>
            <a:endParaRPr lang="en-US" sz="16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152488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and Outlier (2)</a:t>
            </a:r>
            <a:endParaRPr lang="en-US" dirty="0"/>
          </a:p>
        </p:txBody>
      </p:sp>
      <p:sp>
        <p:nvSpPr>
          <p:cNvPr id="3" name="Content Placeholder 2"/>
          <p:cNvSpPr>
            <a:spLocks noGrp="1"/>
          </p:cNvSpPr>
          <p:nvPr>
            <p:ph sz="quarter" idx="10"/>
          </p:nvPr>
        </p:nvSpPr>
        <p:spPr>
          <a:xfrm>
            <a:off x="274638" y="1214438"/>
            <a:ext cx="11887200" cy="5909310"/>
          </a:xfrm>
        </p:spPr>
        <p:txBody>
          <a:bodyPr/>
          <a:lstStyle/>
          <a:p>
            <a:r>
              <a:rPr lang="en-US" dirty="0"/>
              <a:t>Outliers must be at least </a:t>
            </a:r>
            <a:r>
              <a:rPr lang="en-US" dirty="0" smtClean="0"/>
              <a:t>two (three, four,…) </a:t>
            </a:r>
            <a:r>
              <a:rPr lang="en-US" dirty="0"/>
              <a:t>standard deviations from the mean, right?</a:t>
            </a:r>
          </a:p>
          <a:p>
            <a:pPr lvl="1"/>
            <a:r>
              <a:rPr lang="en-US" dirty="0"/>
              <a:t>Well, if the distribution is skewed, not true on one side</a:t>
            </a:r>
          </a:p>
          <a:p>
            <a:pPr lvl="1"/>
            <a:r>
              <a:rPr lang="en-US" dirty="0"/>
              <a:t>If it has long tails on both sides (high Kurtosis), not true on both sides</a:t>
            </a:r>
          </a:p>
          <a:p>
            <a:pPr lvl="1"/>
            <a:r>
              <a:rPr lang="en-US" dirty="0"/>
              <a:t>So, how much from mean should we go?</a:t>
            </a:r>
          </a:p>
          <a:p>
            <a:r>
              <a:rPr lang="en-US" dirty="0"/>
              <a:t>No way to get a definite answer</a:t>
            </a:r>
          </a:p>
          <a:p>
            <a:r>
              <a:rPr lang="en-US" dirty="0"/>
              <a:t>Start from other direction: how many rows can you inspect?</a:t>
            </a:r>
          </a:p>
          <a:p>
            <a:pPr lvl="1"/>
            <a:r>
              <a:rPr lang="en-US" dirty="0"/>
              <a:t>One person can inspect ~10,000 rows per day</a:t>
            </a:r>
          </a:p>
          <a:p>
            <a:pPr lvl="1"/>
            <a:r>
              <a:rPr lang="en-US" dirty="0"/>
              <a:t>Define outliers by the max. number of rows to inspect</a:t>
            </a:r>
          </a:p>
          <a:p>
            <a:endParaRPr lang="en-US" dirty="0"/>
          </a:p>
        </p:txBody>
      </p:sp>
    </p:spTree>
    <p:extLst>
      <p:ext uri="{BB962C8B-B14F-4D97-AF65-F5344CB8AC3E}">
        <p14:creationId xmlns:p14="http://schemas.microsoft.com/office/powerpoint/2010/main" val="388652238"/>
      </p:ext>
    </p:extLst>
  </p:cSld>
  <p:clrMapOvr>
    <a:masterClrMapping/>
  </p:clrMapOvr>
  <p:transition>
    <p:fade/>
  </p:transition>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AF8D925A-DB13-4D66-BFED-96786326D843}" vid="{785F7DAE-011A-4F0A-BDEB-E162962B4AB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FraudDetection</Template>
  <TotalTime>45</TotalTime>
  <Words>2643</Words>
  <Application>Microsoft Office PowerPoint</Application>
  <PresentationFormat>Custom</PresentationFormat>
  <Paragraphs>244</Paragraphs>
  <Slides>31</Slides>
  <Notes>10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40" baseType="lpstr">
      <vt:lpstr>Consolas</vt:lpstr>
      <vt:lpstr>Cambria Math</vt:lpstr>
      <vt:lpstr>Wingdings</vt:lpstr>
      <vt:lpstr>Arial</vt:lpstr>
      <vt:lpstr>Segoe UI Light</vt:lpstr>
      <vt:lpstr>Segoe UI</vt:lpstr>
      <vt:lpstr>TechEd_2013_Template_r09</vt:lpstr>
      <vt:lpstr>TechEd_2013_Template_16x9</vt:lpstr>
      <vt:lpstr>Chart</vt:lpstr>
      <vt:lpstr>PowerPoint Presentation</vt:lpstr>
      <vt:lpstr>Fraud Detection: Notes from the Fields</vt:lpstr>
      <vt:lpstr>About Me</vt:lpstr>
      <vt:lpstr>Agenda</vt:lpstr>
      <vt:lpstr>Introduction to Fraud Analysis</vt:lpstr>
      <vt:lpstr>Resolving Frauds</vt:lpstr>
      <vt:lpstr>What Is an Outlier? (1)</vt:lpstr>
      <vt:lpstr>Skewness and Kurtosis</vt:lpstr>
      <vt:lpstr>What Is and Outlier (2)</vt:lpstr>
      <vt:lpstr>Learning Procedure</vt:lpstr>
      <vt:lpstr>Two Examples</vt:lpstr>
      <vt:lpstr>Data Preparation (1)</vt:lpstr>
      <vt:lpstr>Data Preparation (2)</vt:lpstr>
      <vt:lpstr>Data Overview (1)</vt:lpstr>
      <vt:lpstr>Data Overview (2)</vt:lpstr>
      <vt:lpstr>Demo</vt:lpstr>
      <vt:lpstr>Directed Models (1)</vt:lpstr>
      <vt:lpstr>Directed Models (2)</vt:lpstr>
      <vt:lpstr>Demo</vt:lpstr>
      <vt:lpstr>Clustering (1)</vt:lpstr>
      <vt:lpstr>Clustering (2)</vt:lpstr>
      <vt:lpstr>Demo</vt:lpstr>
      <vt:lpstr>Harvesting Results</vt:lpstr>
      <vt:lpstr>Continuous Learning </vt:lpstr>
      <vt:lpstr>Continuous Learning Cycle</vt:lpstr>
      <vt:lpstr>Demo</vt:lpstr>
      <vt:lpstr>Questions?</vt:lpstr>
      <vt:lpstr>Related content</vt:lpstr>
      <vt:lpstr>Resources</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DBI-B403: Fraud Detection: Notes from the Fields</dc:title>
  <dc:subject>TechEd 2013</dc:subject>
  <dc:creator>Dejan Sarka</dc:creator>
  <cp:keywords>TechEd 2013</cp:keywords>
  <dc:description>Template by: Jordan Cayabyab, Artitudes Design, Inc.
Formatting by: Priscila Mandryk, Silver Fox Productions, Inc.
Audience Type: Internal/External</dc:description>
  <cp:lastModifiedBy>Shows</cp:lastModifiedBy>
  <cp:revision>12</cp:revision>
  <dcterms:created xsi:type="dcterms:W3CDTF">2013-04-29T05:25:36Z</dcterms:created>
  <dcterms:modified xsi:type="dcterms:W3CDTF">2013-06-23T09:43:13Z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