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Lst>
  <p:notesMasterIdLst>
    <p:notesMasterId r:id="rId61"/>
  </p:notesMasterIdLst>
  <p:handoutMasterIdLst>
    <p:handoutMasterId r:id="rId62"/>
  </p:handoutMasterIdLst>
  <p:sldIdLst>
    <p:sldId id="1135" r:id="rId5"/>
    <p:sldId id="1054" r:id="rId6"/>
    <p:sldId id="1156" r:id="rId7"/>
    <p:sldId id="1157" r:id="rId8"/>
    <p:sldId id="1158" r:id="rId9"/>
    <p:sldId id="1159" r:id="rId10"/>
    <p:sldId id="1160" r:id="rId11"/>
    <p:sldId id="1161" r:id="rId12"/>
    <p:sldId id="1162" r:id="rId13"/>
    <p:sldId id="1163" r:id="rId14"/>
    <p:sldId id="1164" r:id="rId15"/>
    <p:sldId id="1165" r:id="rId16"/>
    <p:sldId id="1166" r:id="rId17"/>
    <p:sldId id="1167" r:id="rId18"/>
    <p:sldId id="1209" r:id="rId19"/>
    <p:sldId id="1210" r:id="rId20"/>
    <p:sldId id="1169" r:id="rId21"/>
    <p:sldId id="1170" r:id="rId22"/>
    <p:sldId id="1171" r:id="rId23"/>
    <p:sldId id="1172" r:id="rId24"/>
    <p:sldId id="1173" r:id="rId25"/>
    <p:sldId id="1174" r:id="rId26"/>
    <p:sldId id="1176" r:id="rId27"/>
    <p:sldId id="1208" r:id="rId28"/>
    <p:sldId id="1177" r:id="rId29"/>
    <p:sldId id="1178" r:id="rId30"/>
    <p:sldId id="1211" r:id="rId31"/>
    <p:sldId id="1179" r:id="rId32"/>
    <p:sldId id="1180" r:id="rId33"/>
    <p:sldId id="1181" r:id="rId34"/>
    <p:sldId id="1182" r:id="rId35"/>
    <p:sldId id="1183" r:id="rId36"/>
    <p:sldId id="1184" r:id="rId37"/>
    <p:sldId id="1185" r:id="rId38"/>
    <p:sldId id="1186" r:id="rId39"/>
    <p:sldId id="1187" r:id="rId40"/>
    <p:sldId id="1189" r:id="rId41"/>
    <p:sldId id="1188" r:id="rId42"/>
    <p:sldId id="1190" r:id="rId43"/>
    <p:sldId id="1191" r:id="rId44"/>
    <p:sldId id="1192" r:id="rId45"/>
    <p:sldId id="1193" r:id="rId46"/>
    <p:sldId id="1194" r:id="rId47"/>
    <p:sldId id="1195" r:id="rId48"/>
    <p:sldId id="1197" r:id="rId49"/>
    <p:sldId id="1198" r:id="rId50"/>
    <p:sldId id="1199" r:id="rId51"/>
    <p:sldId id="1200" r:id="rId52"/>
    <p:sldId id="1203" r:id="rId53"/>
    <p:sldId id="1204" r:id="rId54"/>
    <p:sldId id="1205" r:id="rId55"/>
    <p:sldId id="1206" r:id="rId56"/>
    <p:sldId id="1207" r:id="rId57"/>
    <p:sldId id="1150" r:id="rId58"/>
    <p:sldId id="1213" r:id="rId59"/>
    <p:sldId id="1076" r:id="rId60"/>
  </p:sldIdLst>
  <p:sldSz cx="12436475" cy="6994525"/>
  <p:notesSz cx="6858000" cy="9144000"/>
  <p:embeddedFontLst>
    <p:embeddedFont>
      <p:font typeface="Consolas" panose="020B0609020204030204" pitchFamily="49" charset="0"/>
      <p:regular r:id="rId63"/>
      <p:bold r:id="rId64"/>
      <p:italic r:id="rId65"/>
      <p:boldItalic r:id="rId66"/>
    </p:embeddedFont>
    <p:embeddedFont>
      <p:font typeface="Segoe UI Light" panose="020B0502040204020203" pitchFamily="34" charset="0"/>
      <p:regular r:id="rId67"/>
      <p:italic r:id="rId68"/>
    </p:embeddedFont>
    <p:embeddedFont>
      <p:font typeface="Segoe UI" panose="020B0502040204020203" pitchFamily="34" charset="0"/>
      <p:regular r:id="rId69"/>
      <p:bold r:id="rId70"/>
      <p:italic r:id="rId71"/>
      <p:boldItalic r:id="rId72"/>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56"/>
            <p14:sldId id="1157"/>
            <p14:sldId id="1158"/>
            <p14:sldId id="1159"/>
            <p14:sldId id="1160"/>
            <p14:sldId id="1161"/>
            <p14:sldId id="1162"/>
            <p14:sldId id="1163"/>
            <p14:sldId id="1164"/>
            <p14:sldId id="1165"/>
            <p14:sldId id="1166"/>
            <p14:sldId id="1167"/>
            <p14:sldId id="1209"/>
            <p14:sldId id="1210"/>
            <p14:sldId id="1169"/>
            <p14:sldId id="1170"/>
            <p14:sldId id="1171"/>
            <p14:sldId id="1172"/>
            <p14:sldId id="1173"/>
            <p14:sldId id="1174"/>
            <p14:sldId id="1176"/>
            <p14:sldId id="1208"/>
            <p14:sldId id="1177"/>
            <p14:sldId id="1178"/>
            <p14:sldId id="1211"/>
            <p14:sldId id="1179"/>
            <p14:sldId id="1180"/>
            <p14:sldId id="1181"/>
            <p14:sldId id="1182"/>
            <p14:sldId id="1183"/>
            <p14:sldId id="1184"/>
            <p14:sldId id="1185"/>
            <p14:sldId id="1186"/>
            <p14:sldId id="1187"/>
            <p14:sldId id="1189"/>
            <p14:sldId id="1188"/>
            <p14:sldId id="1190"/>
            <p14:sldId id="1191"/>
            <p14:sldId id="1192"/>
            <p14:sldId id="1193"/>
            <p14:sldId id="1194"/>
            <p14:sldId id="1195"/>
            <p14:sldId id="1197"/>
            <p14:sldId id="1198"/>
            <p14:sldId id="1199"/>
            <p14:sldId id="1200"/>
            <p14:sldId id="1203"/>
            <p14:sldId id="1204"/>
            <p14:sldId id="1205"/>
            <p14:sldId id="1206"/>
            <p14:sldId id="1207"/>
          </p14:sldIdLst>
        </p14:section>
        <p14:section name="Special content" id="{6925D2A1-AD53-4951-AB34-79DFA02CD676}">
          <p14:sldIdLst>
            <p14:sldId id="1150"/>
            <p14:sldId id="1213"/>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0384" autoAdjust="0"/>
  </p:normalViewPr>
  <p:slideViewPr>
    <p:cSldViewPr snapToGrid="0">
      <p:cViewPr varScale="1">
        <p:scale>
          <a:sx n="89" d="100"/>
          <a:sy n="89" d="100"/>
        </p:scale>
        <p:origin x="1188" y="84"/>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822"/>
    </p:cViewPr>
  </p:sorterViewPr>
  <p:notesViewPr>
    <p:cSldViewPr snapToGrid="0" showGuides="1">
      <p:cViewPr>
        <p:scale>
          <a:sx n="41" d="100"/>
          <a:sy n="41" d="100"/>
        </p:scale>
        <p:origin x="-2952" y="-53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font" Target="fonts/font1.fntdata"/><Relationship Id="rId68" Type="http://schemas.openxmlformats.org/officeDocument/2006/relationships/font" Target="fonts/font6.fntdata"/><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4.fntdata"/><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3.fntdata"/><Relationship Id="rId7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70" Type="http://schemas.openxmlformats.org/officeDocument/2006/relationships/font" Target="fonts/font8.fntdata"/><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6/23/2013 12:01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6/23/2013 12:01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6/23/2013 12:01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12:06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427382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12:06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4112909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12:06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1101049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12:06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49</a:t>
            </a:fld>
            <a:endParaRPr lang="en-US" dirty="0"/>
          </a:p>
        </p:txBody>
      </p:sp>
    </p:spTree>
    <p:extLst>
      <p:ext uri="{BB962C8B-B14F-4D97-AF65-F5344CB8AC3E}">
        <p14:creationId xmlns:p14="http://schemas.microsoft.com/office/powerpoint/2010/main" val="2995300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12:06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51</a:t>
            </a:fld>
            <a:endParaRPr lang="en-US" dirty="0"/>
          </a:p>
        </p:txBody>
      </p:sp>
    </p:spTree>
    <p:extLst>
      <p:ext uri="{BB962C8B-B14F-4D97-AF65-F5344CB8AC3E}">
        <p14:creationId xmlns:p14="http://schemas.microsoft.com/office/powerpoint/2010/main" val="2899308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12:06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52</a:t>
            </a:fld>
            <a:endParaRPr lang="en-US" dirty="0"/>
          </a:p>
        </p:txBody>
      </p:sp>
    </p:spTree>
    <p:extLst>
      <p:ext uri="{BB962C8B-B14F-4D97-AF65-F5344CB8AC3E}">
        <p14:creationId xmlns:p14="http://schemas.microsoft.com/office/powerpoint/2010/main" val="58738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12:06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54</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6/23/2013 12:06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553866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56</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6/23/2013 12:06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6/23/2013 12:01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12:01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3001186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E8D496-B78B-4352-9481-07A0A7432335}" type="slidenum">
              <a:rPr lang="en-US" smtClean="0"/>
              <a:t>4</a:t>
            </a:fld>
            <a:endParaRPr lang="en-US"/>
          </a:p>
        </p:txBody>
      </p:sp>
    </p:spTree>
    <p:extLst>
      <p:ext uri="{BB962C8B-B14F-4D97-AF65-F5344CB8AC3E}">
        <p14:creationId xmlns:p14="http://schemas.microsoft.com/office/powerpoint/2010/main" val="655982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E8D496-B78B-4352-9481-07A0A7432335}" type="slidenum">
              <a:rPr lang="en-US" smtClean="0"/>
              <a:t>5</a:t>
            </a:fld>
            <a:endParaRPr lang="en-US"/>
          </a:p>
        </p:txBody>
      </p:sp>
    </p:spTree>
    <p:extLst>
      <p:ext uri="{BB962C8B-B14F-4D97-AF65-F5344CB8AC3E}">
        <p14:creationId xmlns:p14="http://schemas.microsoft.com/office/powerpoint/2010/main" val="2483538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E8D496-B78B-4352-9481-07A0A7432335}" type="slidenum">
              <a:rPr lang="en-US" smtClean="0"/>
              <a:t>6</a:t>
            </a:fld>
            <a:endParaRPr lang="en-US"/>
          </a:p>
        </p:txBody>
      </p:sp>
    </p:spTree>
    <p:extLst>
      <p:ext uri="{BB962C8B-B14F-4D97-AF65-F5344CB8AC3E}">
        <p14:creationId xmlns:p14="http://schemas.microsoft.com/office/powerpoint/2010/main" val="3203724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12:06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2795627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12:06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3217606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12:06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2580927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25.png"/><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
            </a:r>
            <a:r>
              <a:rPr lang="en-US" dirty="0"/>
              <a:t>don’t believe…</a:t>
            </a:r>
          </a:p>
        </p:txBody>
      </p:sp>
    </p:spTree>
    <p:extLst>
      <p:ext uri="{BB962C8B-B14F-4D97-AF65-F5344CB8AC3E}">
        <p14:creationId xmlns:p14="http://schemas.microsoft.com/office/powerpoint/2010/main" val="417337037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r>
              <a:rPr lang="en-US" dirty="0" smtClean="0"/>
              <a:t/>
            </a:r>
            <a:br>
              <a:rPr lang="en-US" dirty="0" smtClean="0"/>
            </a:br>
            <a:r>
              <a:rPr lang="en-US" sz="2800" dirty="0"/>
              <a:t>Feelings might get hurt during presentation due to the speakers generalizations and assumptions. Do not feel bad if they do. Generalization and assumptions are used to simplify and highlight</a:t>
            </a:r>
            <a:r>
              <a:rPr lang="en-US" sz="2800" dirty="0" smtClean="0"/>
              <a:t>…</a:t>
            </a:r>
            <a:r>
              <a:rPr lang="en-US" sz="3600" dirty="0"/>
              <a:t/>
            </a:r>
            <a:br>
              <a:rPr lang="en-US" sz="3600" dirty="0"/>
            </a:br>
            <a:endParaRPr lang="en-US" dirty="0"/>
          </a:p>
        </p:txBody>
      </p:sp>
    </p:spTree>
    <p:extLst>
      <p:ext uri="{BB962C8B-B14F-4D97-AF65-F5344CB8AC3E}">
        <p14:creationId xmlns:p14="http://schemas.microsoft.com/office/powerpoint/2010/main" val="115864904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8" descr="File:Human bra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9275" y="1023937"/>
            <a:ext cx="3829050" cy="44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06788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alpha val="99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9274" y="1023936"/>
            <a:ext cx="3829051" cy="4438651"/>
          </a:xfrm>
          <a:prstGeom prst="rect">
            <a:avLst/>
          </a:prstGeom>
        </p:spPr>
      </p:pic>
      <p:sp>
        <p:nvSpPr>
          <p:cNvPr id="5" name="TextBox 4"/>
          <p:cNvSpPr txBox="1"/>
          <p:nvPr/>
        </p:nvSpPr>
        <p:spPr>
          <a:xfrm>
            <a:off x="779646" y="3174099"/>
            <a:ext cx="3287027" cy="523220"/>
          </a:xfrm>
          <a:prstGeom prst="rect">
            <a:avLst/>
          </a:prstGeom>
          <a:noFill/>
        </p:spPr>
        <p:txBody>
          <a:bodyPr wrap="square" rtlCol="0">
            <a:spAutoFit/>
          </a:bodyPr>
          <a:lstStyle/>
          <a:p>
            <a:r>
              <a:rPr lang="en-US" sz="2800" dirty="0" smtClean="0">
                <a:solidFill>
                  <a:schemeClr val="bg1"/>
                </a:solidFill>
              </a:rPr>
              <a:t>Logical / Developer</a:t>
            </a:r>
            <a:endParaRPr lang="en-US" sz="2800" dirty="0">
              <a:solidFill>
                <a:schemeClr val="bg1"/>
              </a:solidFill>
            </a:endParaRPr>
          </a:p>
        </p:txBody>
      </p:sp>
    </p:spTree>
    <p:extLst>
      <p:ext uri="{BB962C8B-B14F-4D97-AF65-F5344CB8AC3E}">
        <p14:creationId xmlns:p14="http://schemas.microsoft.com/office/powerpoint/2010/main" val="79274102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8432800" y="3145221"/>
            <a:ext cx="3223394" cy="523220"/>
          </a:xfrm>
          <a:prstGeom prst="rect">
            <a:avLst/>
          </a:prstGeom>
          <a:noFill/>
        </p:spPr>
        <p:txBody>
          <a:bodyPr wrap="square" rtlCol="0">
            <a:spAutoFit/>
          </a:bodyPr>
          <a:lstStyle/>
          <a:p>
            <a:r>
              <a:rPr lang="en-US" sz="2800" dirty="0" smtClean="0">
                <a:solidFill>
                  <a:schemeClr val="bg1"/>
                </a:solidFill>
              </a:rPr>
              <a:t>Creative / Designer</a:t>
            </a:r>
            <a:endParaRPr lang="en-US" sz="2800"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9275" y="1023936"/>
            <a:ext cx="3829050" cy="4438650"/>
          </a:xfrm>
          <a:prstGeom prst="rect">
            <a:avLst/>
          </a:prstGeom>
        </p:spPr>
      </p:pic>
    </p:spTree>
    <p:extLst>
      <p:ext uri="{BB962C8B-B14F-4D97-AF65-F5344CB8AC3E}">
        <p14:creationId xmlns:p14="http://schemas.microsoft.com/office/powerpoint/2010/main" val="149342563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8" descr="File:Human bra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9275" y="1023937"/>
            <a:ext cx="3829050" cy="44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55933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The “Players”</a:t>
            </a:r>
            <a:endParaRPr lang="sv-SE" dirty="0">
              <a:solidFill>
                <a:schemeClr val="accent1"/>
              </a:solidFill>
            </a:endParaRPr>
          </a:p>
        </p:txBody>
      </p:sp>
    </p:spTree>
    <p:extLst>
      <p:ext uri="{BB962C8B-B14F-4D97-AF65-F5344CB8AC3E}">
        <p14:creationId xmlns:p14="http://schemas.microsoft.com/office/powerpoint/2010/main" val="63097407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Developer</a:t>
            </a: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“Makes it work</a:t>
            </a:r>
            <a:r>
              <a:rPr lang="en-US" sz="2800" dirty="0">
                <a:solidFill>
                  <a:schemeClr val="tx1"/>
                </a:solidFill>
              </a:rPr>
              <a:t>”</a:t>
            </a:r>
            <a:br>
              <a:rPr lang="en-US" sz="2800" dirty="0">
                <a:solidFill>
                  <a:schemeClr val="tx1"/>
                </a:solidFill>
              </a:rPr>
            </a:br>
            <a:r>
              <a:rPr lang="en-US" sz="2800" dirty="0">
                <a:solidFill>
                  <a:schemeClr val="tx1"/>
                </a:solidFill>
              </a:rPr>
              <a:t>Builds functionality</a:t>
            </a:r>
            <a:br>
              <a:rPr lang="en-US" sz="2800" dirty="0">
                <a:solidFill>
                  <a:schemeClr val="tx1"/>
                </a:solidFill>
              </a:rPr>
            </a:br>
            <a:r>
              <a:rPr lang="en-US" sz="2800" dirty="0">
                <a:solidFill>
                  <a:schemeClr val="tx1"/>
                </a:solidFill>
              </a:rPr>
              <a:t>Writes </a:t>
            </a:r>
            <a:r>
              <a:rPr lang="en-US" sz="2800" dirty="0" smtClean="0">
                <a:solidFill>
                  <a:schemeClr val="tx1"/>
                </a:solidFill>
              </a:rPr>
              <a:t>code</a:t>
            </a:r>
            <a:r>
              <a:rPr lang="en-US" sz="2800" dirty="0">
                <a:solidFill>
                  <a:schemeClr val="tx1"/>
                </a:solidFill>
              </a:rPr>
              <a:t/>
            </a:r>
            <a:br>
              <a:rPr lang="en-US" sz="2800" dirty="0">
                <a:solidFill>
                  <a:schemeClr val="tx1"/>
                </a:solidFill>
              </a:rPr>
            </a:br>
            <a:r>
              <a:rPr lang="en-US" sz="2800" dirty="0">
                <a:solidFill>
                  <a:schemeClr val="tx1"/>
                </a:solidFill>
              </a:rPr>
              <a:t>Adds </a:t>
            </a:r>
            <a:r>
              <a:rPr lang="en-US" sz="2800" dirty="0" smtClean="0">
                <a:solidFill>
                  <a:schemeClr val="tx1"/>
                </a:solidFill>
              </a:rPr>
              <a:t>bugs</a:t>
            </a:r>
            <a:br>
              <a:rPr lang="en-US" sz="2800" dirty="0" smtClean="0">
                <a:solidFill>
                  <a:schemeClr val="tx1"/>
                </a:solidFill>
              </a:rPr>
            </a:br>
            <a:r>
              <a:rPr lang="en-US" sz="2800" dirty="0" smtClean="0">
                <a:solidFill>
                  <a:schemeClr val="tx1"/>
                </a:solidFill>
              </a:rPr>
              <a:t>Fixes bugs</a:t>
            </a:r>
            <a:endParaRPr lang="en-US"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6764" y="-1"/>
            <a:ext cx="1269711" cy="1269711"/>
          </a:xfrm>
          <a:prstGeom prst="rect">
            <a:avLst/>
          </a:prstGeom>
        </p:spPr>
      </p:pic>
    </p:spTree>
    <p:extLst>
      <p:ext uri="{BB962C8B-B14F-4D97-AF65-F5344CB8AC3E}">
        <p14:creationId xmlns:p14="http://schemas.microsoft.com/office/powerpoint/2010/main" val="76986338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Designer</a:t>
            </a: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“Makes it an experience”</a:t>
            </a:r>
            <a:br>
              <a:rPr lang="en-US" sz="2800" dirty="0" smtClean="0">
                <a:solidFill>
                  <a:schemeClr val="tx1"/>
                </a:solidFill>
              </a:rPr>
            </a:br>
            <a:r>
              <a:rPr lang="en-US" sz="2800" dirty="0" smtClean="0">
                <a:solidFill>
                  <a:schemeClr val="tx1"/>
                </a:solidFill>
              </a:rPr>
              <a:t>Defines application layout</a:t>
            </a:r>
            <a:r>
              <a:rPr lang="en-US" sz="2800" dirty="0">
                <a:solidFill>
                  <a:schemeClr val="tx1"/>
                </a:solidFill>
              </a:rPr>
              <a:t/>
            </a:r>
            <a:br>
              <a:rPr lang="en-US" sz="2800" dirty="0">
                <a:solidFill>
                  <a:schemeClr val="tx1"/>
                </a:solidFill>
              </a:rPr>
            </a:br>
            <a:r>
              <a:rPr lang="en-US" sz="2800" dirty="0" smtClean="0">
                <a:solidFill>
                  <a:schemeClr val="tx1"/>
                </a:solidFill>
              </a:rPr>
              <a:t>Ensures usability</a:t>
            </a:r>
            <a:r>
              <a:rPr lang="en-US" sz="2800" dirty="0">
                <a:solidFill>
                  <a:schemeClr val="tx1"/>
                </a:solidFill>
              </a:rPr>
              <a:t/>
            </a:r>
            <a:br>
              <a:rPr lang="en-US" sz="2800" dirty="0">
                <a:solidFill>
                  <a:schemeClr val="tx1"/>
                </a:solidFill>
              </a:rPr>
            </a:br>
            <a:r>
              <a:rPr lang="en-US" sz="2800" dirty="0">
                <a:solidFill>
                  <a:schemeClr val="tx1"/>
                </a:solidFill>
              </a:rPr>
              <a:t>Creates </a:t>
            </a:r>
            <a:r>
              <a:rPr lang="en-US" sz="2800" dirty="0" smtClean="0">
                <a:solidFill>
                  <a:schemeClr val="tx1"/>
                </a:solidFill>
              </a:rPr>
              <a:t>visual design</a:t>
            </a:r>
            <a:r>
              <a:rPr lang="en-US" sz="2800" dirty="0">
                <a:solidFill>
                  <a:schemeClr val="tx1"/>
                </a:solidFill>
              </a:rPr>
              <a:t/>
            </a:r>
            <a:br>
              <a:rPr lang="en-US" sz="2800" dirty="0">
                <a:solidFill>
                  <a:schemeClr val="tx1"/>
                </a:solidFill>
              </a:rPr>
            </a:br>
            <a:r>
              <a:rPr lang="en-US" sz="2800" dirty="0">
                <a:solidFill>
                  <a:schemeClr val="tx1"/>
                </a:solidFill>
              </a:rPr>
              <a:t>Adds </a:t>
            </a:r>
            <a:r>
              <a:rPr lang="en-US" sz="2800" dirty="0" smtClean="0">
                <a:solidFill>
                  <a:schemeClr val="tx1"/>
                </a:solidFill>
              </a:rPr>
              <a:t>“client </a:t>
            </a:r>
            <a:r>
              <a:rPr lang="en-US" sz="2800" dirty="0">
                <a:solidFill>
                  <a:schemeClr val="tx1"/>
                </a:solidFill>
              </a:rPr>
              <a:t>f</a:t>
            </a:r>
            <a:r>
              <a:rPr lang="en-US" sz="2800" dirty="0" smtClean="0">
                <a:solidFill>
                  <a:schemeClr val="tx1"/>
                </a:solidFill>
              </a:rPr>
              <a:t>eeling</a:t>
            </a:r>
            <a:r>
              <a:rPr lang="en-US" sz="2800" dirty="0">
                <a:solidFill>
                  <a:schemeClr val="tx1"/>
                </a:solidFill>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6763" y="-1"/>
            <a:ext cx="1269711" cy="1269711"/>
          </a:xfrm>
          <a:prstGeom prst="rect">
            <a:avLst/>
          </a:prstGeom>
        </p:spPr>
      </p:pic>
    </p:spTree>
    <p:extLst>
      <p:ext uri="{BB962C8B-B14F-4D97-AF65-F5344CB8AC3E}">
        <p14:creationId xmlns:p14="http://schemas.microsoft.com/office/powerpoint/2010/main" val="69468304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Communication</a:t>
            </a:r>
            <a:r>
              <a:rPr lang="en-US" sz="2800" dirty="0" smtClean="0">
                <a:solidFill>
                  <a:schemeClr val="tx1"/>
                </a:solidFill>
              </a:rPr>
              <a:t/>
            </a:r>
            <a:br>
              <a:rPr lang="en-US" sz="2800" dirty="0" smtClean="0">
                <a:solidFill>
                  <a:schemeClr val="tx1"/>
                </a:solidFill>
              </a:rPr>
            </a:br>
            <a:r>
              <a:rPr lang="en-US" sz="2800" dirty="0">
                <a:solidFill>
                  <a:schemeClr val="tx1"/>
                </a:solidFill>
              </a:rPr>
              <a:t/>
            </a:r>
            <a:br>
              <a:rPr lang="en-US" sz="2800" dirty="0">
                <a:solidFill>
                  <a:schemeClr val="tx1"/>
                </a:solidFill>
              </a:rPr>
            </a:br>
            <a:r>
              <a:rPr lang="en-US" sz="2800" dirty="0">
                <a:solidFill>
                  <a:schemeClr val="tx1"/>
                </a:solidFill>
              </a:rPr>
              <a:t>Team </a:t>
            </a:r>
            <a:r>
              <a:rPr lang="en-US" sz="2800" dirty="0" smtClean="0">
                <a:solidFill>
                  <a:schemeClr val="tx1"/>
                </a:solidFill>
              </a:rPr>
              <a:t>lead</a:t>
            </a:r>
            <a:r>
              <a:rPr lang="en-US" sz="2800" dirty="0">
                <a:solidFill>
                  <a:schemeClr val="tx1"/>
                </a:solidFill>
              </a:rPr>
              <a:t/>
            </a:r>
            <a:br>
              <a:rPr lang="en-US" sz="2800" dirty="0">
                <a:solidFill>
                  <a:schemeClr val="tx1"/>
                </a:solidFill>
              </a:rPr>
            </a:br>
            <a:r>
              <a:rPr lang="en-US" sz="2800" dirty="0">
                <a:solidFill>
                  <a:schemeClr val="tx1"/>
                </a:solidFill>
              </a:rPr>
              <a:t>Development </a:t>
            </a:r>
            <a:r>
              <a:rPr lang="en-US" sz="2800" dirty="0" smtClean="0">
                <a:solidFill>
                  <a:schemeClr val="tx1"/>
                </a:solidFill>
              </a:rPr>
              <a:t>team</a:t>
            </a:r>
            <a:r>
              <a:rPr lang="en-US" sz="2800" dirty="0">
                <a:solidFill>
                  <a:schemeClr val="tx1"/>
                </a:solidFill>
              </a:rPr>
              <a:t/>
            </a:r>
            <a:br>
              <a:rPr lang="en-US" sz="2800" dirty="0">
                <a:solidFill>
                  <a:schemeClr val="tx1"/>
                </a:solidFill>
              </a:rPr>
            </a:br>
            <a:r>
              <a:rPr lang="en-US" sz="2800" dirty="0">
                <a:solidFill>
                  <a:schemeClr val="tx1"/>
                </a:solidFill>
              </a:rPr>
              <a:t>“Product </a:t>
            </a:r>
            <a:r>
              <a:rPr lang="en-US" sz="2800" dirty="0" smtClean="0">
                <a:solidFill>
                  <a:schemeClr val="tx1"/>
                </a:solidFill>
              </a:rPr>
              <a:t>owner</a:t>
            </a:r>
            <a:r>
              <a:rPr lang="en-US" sz="2800" dirty="0">
                <a:solidFill>
                  <a:schemeClr val="tx1"/>
                </a:solidFill>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6764" y="-1"/>
            <a:ext cx="1269711" cy="1269711"/>
          </a:xfrm>
          <a:prstGeom prst="rect">
            <a:avLst/>
          </a:prstGeom>
        </p:spPr>
      </p:pic>
    </p:spTree>
    <p:extLst>
      <p:ext uri="{BB962C8B-B14F-4D97-AF65-F5344CB8AC3E}">
        <p14:creationId xmlns:p14="http://schemas.microsoft.com/office/powerpoint/2010/main" val="138116128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a:t>Getting a Designer/Developer Workflow That Works </a:t>
            </a:r>
          </a:p>
        </p:txBody>
      </p:sp>
      <p:sp>
        <p:nvSpPr>
          <p:cNvPr id="5" name="Text Placeholder 4"/>
          <p:cNvSpPr>
            <a:spLocks noGrp="1"/>
          </p:cNvSpPr>
          <p:nvPr>
            <p:ph type="body" sz="quarter" idx="12"/>
          </p:nvPr>
        </p:nvSpPr>
        <p:spPr/>
        <p:txBody>
          <a:bodyPr/>
          <a:lstStyle/>
          <a:p>
            <a:r>
              <a:rPr lang="en-US" dirty="0"/>
              <a:t>Chris Klug</a:t>
            </a:r>
          </a:p>
          <a:p>
            <a:r>
              <a:rPr lang="en-US" dirty="0"/>
              <a:t>chris@activesolution.se</a:t>
            </a:r>
          </a:p>
          <a:p>
            <a:r>
              <a:rPr lang="en-US" dirty="0"/>
              <a:t>@</a:t>
            </a:r>
            <a:r>
              <a:rPr lang="en-US" dirty="0" err="1"/>
              <a:t>ZeroKoll</a:t>
            </a:r>
            <a:endParaRPr lang="en-US" dirty="0"/>
          </a:p>
          <a:p>
            <a:endParaRPr lang="en-US" dirty="0"/>
          </a:p>
        </p:txBody>
      </p:sp>
      <p:sp>
        <p:nvSpPr>
          <p:cNvPr id="14" name="Text Placeholder 13"/>
          <p:cNvSpPr>
            <a:spLocks noGrp="1"/>
          </p:cNvSpPr>
          <p:nvPr>
            <p:ph type="body" sz="quarter" idx="13"/>
          </p:nvPr>
        </p:nvSpPr>
        <p:spPr/>
        <p:txBody>
          <a:bodyPr/>
          <a:lstStyle/>
          <a:p>
            <a:r>
              <a:rPr lang="en-US" dirty="0"/>
              <a:t>DEV-B208</a:t>
            </a:r>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Communication</a:t>
            </a:r>
            <a:r>
              <a:rPr lang="en-US" sz="2800" dirty="0" smtClean="0">
                <a:solidFill>
                  <a:schemeClr val="tx1"/>
                </a:solidFill>
              </a:rPr>
              <a:t/>
            </a:r>
            <a:br>
              <a:rPr lang="en-US" sz="2800" dirty="0" smtClean="0">
                <a:solidFill>
                  <a:schemeClr val="tx1"/>
                </a:solidFill>
              </a:rPr>
            </a:br>
            <a:r>
              <a:rPr lang="en-US" sz="2800" dirty="0">
                <a:solidFill>
                  <a:schemeClr val="tx1"/>
                </a:solidFill>
              </a:rPr>
              <a:t/>
            </a:r>
            <a:br>
              <a:rPr lang="en-US" sz="2800" dirty="0">
                <a:solidFill>
                  <a:schemeClr val="tx1"/>
                </a:solidFill>
              </a:rPr>
            </a:br>
            <a:r>
              <a:rPr lang="en-US" sz="2800" dirty="0">
                <a:solidFill>
                  <a:schemeClr val="tx1"/>
                </a:solidFill>
              </a:rPr>
              <a:t>Customer</a:t>
            </a:r>
            <a:br>
              <a:rPr lang="en-US" sz="2800" dirty="0">
                <a:solidFill>
                  <a:schemeClr val="tx1"/>
                </a:solidFill>
              </a:rPr>
            </a:br>
            <a:r>
              <a:rPr lang="en-US" sz="2800" dirty="0">
                <a:solidFill>
                  <a:schemeClr val="tx1"/>
                </a:solidFill>
              </a:rPr>
              <a:t>“Product </a:t>
            </a:r>
            <a:r>
              <a:rPr lang="en-US" sz="2800" dirty="0" smtClean="0">
                <a:solidFill>
                  <a:schemeClr val="tx1"/>
                </a:solidFill>
              </a:rPr>
              <a:t>owner</a:t>
            </a:r>
            <a:r>
              <a:rPr lang="en-US" sz="2800" dirty="0">
                <a:solidFill>
                  <a:schemeClr val="tx1"/>
                </a:solidFill>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6763" y="-1"/>
            <a:ext cx="1269711" cy="1269711"/>
          </a:xfrm>
          <a:prstGeom prst="rect">
            <a:avLst/>
          </a:prstGeom>
        </p:spPr>
      </p:pic>
    </p:spTree>
    <p:extLst>
      <p:ext uri="{BB962C8B-B14F-4D97-AF65-F5344CB8AC3E}">
        <p14:creationId xmlns:p14="http://schemas.microsoft.com/office/powerpoint/2010/main" val="107577814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Tools</a:t>
            </a:r>
            <a:r>
              <a:rPr lang="en-US" sz="2800" dirty="0" smtClean="0">
                <a:solidFill>
                  <a:schemeClr val="tx1"/>
                </a:solidFill>
              </a:rPr>
              <a:t/>
            </a:r>
            <a:br>
              <a:rPr lang="en-US" sz="2800" dirty="0" smtClean="0">
                <a:solidFill>
                  <a:schemeClr val="tx1"/>
                </a:solidFill>
              </a:rPr>
            </a:br>
            <a:r>
              <a:rPr lang="en-US" sz="2800" dirty="0">
                <a:solidFill>
                  <a:schemeClr val="tx1"/>
                </a:solidFill>
              </a:rPr>
              <a:t/>
            </a:r>
            <a:br>
              <a:rPr lang="en-US" sz="2800" dirty="0">
                <a:solidFill>
                  <a:schemeClr val="tx1"/>
                </a:solidFill>
              </a:rPr>
            </a:br>
            <a:r>
              <a:rPr lang="en-US" sz="2800" dirty="0">
                <a:solidFill>
                  <a:schemeClr val="tx1"/>
                </a:solidFill>
              </a:rPr>
              <a:t>Visual Studio</a:t>
            </a:r>
            <a:br>
              <a:rPr lang="en-US" sz="2800" dirty="0">
                <a:solidFill>
                  <a:schemeClr val="tx1"/>
                </a:solidFill>
              </a:rPr>
            </a:br>
            <a:r>
              <a:rPr lang="en-US" sz="2800" dirty="0">
                <a:solidFill>
                  <a:schemeClr val="tx1"/>
                </a:solidFill>
              </a:rPr>
              <a:t>Expression Blend</a:t>
            </a:r>
            <a:br>
              <a:rPr lang="en-US" sz="2800" dirty="0">
                <a:solidFill>
                  <a:schemeClr val="tx1"/>
                </a:solidFill>
              </a:rPr>
            </a:br>
            <a:r>
              <a:rPr lang="en-US" sz="2800" dirty="0">
                <a:solidFill>
                  <a:schemeClr val="tx1"/>
                </a:solidFill>
              </a:rPr>
              <a:t>Team Foundation Server</a:t>
            </a:r>
            <a:br>
              <a:rPr lang="en-US" sz="2800" dirty="0">
                <a:solidFill>
                  <a:schemeClr val="tx1"/>
                </a:solidFill>
              </a:rPr>
            </a:br>
            <a:r>
              <a:rPr lang="en-US" sz="2800" dirty="0" smtClean="0">
                <a:solidFill>
                  <a:schemeClr val="tx1"/>
                </a:solidFill>
              </a:rPr>
              <a:t>Bing/Google</a:t>
            </a:r>
            <a:endParaRPr lang="en-US" sz="2800"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6764" y="-1"/>
            <a:ext cx="1269711" cy="1269711"/>
          </a:xfrm>
          <a:prstGeom prst="rect">
            <a:avLst/>
          </a:prstGeom>
        </p:spPr>
      </p:pic>
    </p:spTree>
    <p:extLst>
      <p:ext uri="{BB962C8B-B14F-4D97-AF65-F5344CB8AC3E}">
        <p14:creationId xmlns:p14="http://schemas.microsoft.com/office/powerpoint/2010/main" val="146793377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Tools</a:t>
            </a:r>
            <a:r>
              <a:rPr lang="en-US" sz="2800" dirty="0" smtClean="0">
                <a:solidFill>
                  <a:schemeClr val="tx1"/>
                </a:solidFill>
              </a:rPr>
              <a:t/>
            </a:r>
            <a:br>
              <a:rPr lang="en-US" sz="2800" dirty="0" smtClean="0">
                <a:solidFill>
                  <a:schemeClr val="tx1"/>
                </a:solidFill>
              </a:rPr>
            </a:br>
            <a:r>
              <a:rPr lang="en-US" sz="2800" dirty="0">
                <a:solidFill>
                  <a:schemeClr val="tx1"/>
                </a:solidFill>
              </a:rPr>
              <a:t/>
            </a:r>
            <a:br>
              <a:rPr lang="en-US" sz="2800" dirty="0">
                <a:solidFill>
                  <a:schemeClr val="tx1"/>
                </a:solidFill>
              </a:rPr>
            </a:br>
            <a:r>
              <a:rPr lang="en-US" sz="2800" dirty="0">
                <a:solidFill>
                  <a:schemeClr val="tx1"/>
                </a:solidFill>
              </a:rPr>
              <a:t>Paper &amp; Sharpie</a:t>
            </a:r>
            <a:br>
              <a:rPr lang="en-US" sz="2800" dirty="0">
                <a:solidFill>
                  <a:schemeClr val="tx1"/>
                </a:solidFill>
              </a:rPr>
            </a:br>
            <a:r>
              <a:rPr lang="en-US" sz="2800" dirty="0" err="1">
                <a:solidFill>
                  <a:schemeClr val="tx1"/>
                </a:solidFill>
              </a:rPr>
              <a:t>Balsamiq</a:t>
            </a:r>
            <a:r>
              <a:rPr lang="en-US" sz="2800" dirty="0">
                <a:solidFill>
                  <a:schemeClr val="tx1"/>
                </a:solidFill>
              </a:rPr>
              <a:t/>
            </a:r>
            <a:br>
              <a:rPr lang="en-US" sz="2800" dirty="0">
                <a:solidFill>
                  <a:schemeClr val="tx1"/>
                </a:solidFill>
              </a:rPr>
            </a:br>
            <a:r>
              <a:rPr lang="en-US" sz="2800" dirty="0">
                <a:solidFill>
                  <a:schemeClr val="tx1"/>
                </a:solidFill>
              </a:rPr>
              <a:t>Adobe Suite</a:t>
            </a:r>
            <a:br>
              <a:rPr lang="en-US" sz="2800" dirty="0">
                <a:solidFill>
                  <a:schemeClr val="tx1"/>
                </a:solidFill>
              </a:rPr>
            </a:br>
            <a:r>
              <a:rPr lang="en-US" sz="2800" dirty="0">
                <a:solidFill>
                  <a:schemeClr val="tx1"/>
                </a:solidFill>
              </a:rPr>
              <a:t>(Expression Design)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6763" y="-1"/>
            <a:ext cx="1269711" cy="1269711"/>
          </a:xfrm>
          <a:prstGeom prst="rect">
            <a:avLst/>
          </a:prstGeom>
        </p:spPr>
      </p:pic>
    </p:spTree>
    <p:extLst>
      <p:ext uri="{BB962C8B-B14F-4D97-AF65-F5344CB8AC3E}">
        <p14:creationId xmlns:p14="http://schemas.microsoft.com/office/powerpoint/2010/main" val="172481965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Combining left &amp; right</a:t>
            </a:r>
            <a:r>
              <a:rPr lang="en-US" sz="2800" dirty="0" smtClean="0">
                <a:solidFill>
                  <a:schemeClr val="tx1"/>
                </a:solidFill>
              </a:rPr>
              <a:t/>
            </a:r>
            <a:br>
              <a:rPr lang="en-US" sz="2800" dirty="0" smtClean="0">
                <a:solidFill>
                  <a:schemeClr val="tx1"/>
                </a:solidFill>
              </a:rPr>
            </a:br>
            <a:r>
              <a:rPr lang="en-US" sz="2800" dirty="0" smtClean="0">
                <a:solidFill>
                  <a:schemeClr val="tx1"/>
                </a:solidFill>
              </a:rPr>
              <a:t>Introducing the “</a:t>
            </a:r>
            <a:r>
              <a:rPr lang="en-US" sz="2800" dirty="0" err="1" smtClean="0">
                <a:solidFill>
                  <a:schemeClr val="tx1"/>
                </a:solidFill>
              </a:rPr>
              <a:t>devigner</a:t>
            </a:r>
            <a:r>
              <a:rPr lang="en-US" sz="2800" dirty="0" smtClean="0">
                <a:solidFill>
                  <a:schemeClr val="tx1"/>
                </a:solidFill>
              </a:rPr>
              <a:t>”</a:t>
            </a:r>
            <a:endParaRPr lang="en-US" sz="2800" dirty="0">
              <a:solidFill>
                <a:schemeClr val="tx1"/>
              </a:solidFill>
            </a:endParaRPr>
          </a:p>
        </p:txBody>
      </p:sp>
    </p:spTree>
    <p:extLst>
      <p:ext uri="{BB962C8B-B14F-4D97-AF65-F5344CB8AC3E}">
        <p14:creationId xmlns:p14="http://schemas.microsoft.com/office/powerpoint/2010/main" val="304269998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Devigner</a:t>
            </a:r>
            <a:r>
              <a:rPr lang="en-US" sz="2800" dirty="0" smtClean="0">
                <a:solidFill>
                  <a:schemeClr val="tx1"/>
                </a:solidFill>
              </a:rPr>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“Converts visuals to functional UX”</a:t>
            </a:r>
            <a:br>
              <a:rPr lang="en-US" sz="2800" dirty="0" smtClean="0">
                <a:solidFill>
                  <a:schemeClr val="tx1"/>
                </a:solidFill>
              </a:rPr>
            </a:br>
            <a:r>
              <a:rPr lang="en-US" sz="2800" dirty="0" smtClean="0">
                <a:solidFill>
                  <a:schemeClr val="tx1"/>
                </a:solidFill>
              </a:rPr>
              <a:t>Adds transitions and other UX features</a:t>
            </a:r>
            <a:br>
              <a:rPr lang="en-US" sz="2800" dirty="0" smtClean="0">
                <a:solidFill>
                  <a:schemeClr val="tx1"/>
                </a:solidFill>
              </a:rPr>
            </a:br>
            <a:r>
              <a:rPr lang="en-US" sz="2800" dirty="0" smtClean="0">
                <a:solidFill>
                  <a:schemeClr val="tx1"/>
                </a:solidFill>
              </a:rPr>
              <a:t>Combines data and functionality from the VM in the View</a:t>
            </a:r>
            <a:endParaRPr lang="en-US"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6762" y="-1"/>
            <a:ext cx="1269711" cy="1269711"/>
          </a:xfrm>
          <a:prstGeom prst="rect">
            <a:avLst/>
          </a:prstGeom>
        </p:spPr>
      </p:pic>
    </p:spTree>
    <p:extLst>
      <p:ext uri="{BB962C8B-B14F-4D97-AF65-F5344CB8AC3E}">
        <p14:creationId xmlns:p14="http://schemas.microsoft.com/office/powerpoint/2010/main" val="231883700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Communication</a:t>
            </a:r>
            <a:r>
              <a:rPr lang="en-US" sz="2800" dirty="0" smtClean="0">
                <a:solidFill>
                  <a:schemeClr val="tx1"/>
                </a:solidFill>
              </a:rPr>
              <a:t/>
            </a:r>
            <a:br>
              <a:rPr lang="en-US" sz="2800" dirty="0" smtClean="0">
                <a:solidFill>
                  <a:schemeClr val="tx1"/>
                </a:solidFill>
              </a:rPr>
            </a:br>
            <a:r>
              <a:rPr lang="en-US" sz="2800" dirty="0">
                <a:solidFill>
                  <a:schemeClr val="tx1"/>
                </a:solidFill>
              </a:rPr>
              <a:t/>
            </a:r>
            <a:br>
              <a:rPr lang="en-US" sz="2800" dirty="0">
                <a:solidFill>
                  <a:schemeClr val="tx1"/>
                </a:solidFill>
              </a:rPr>
            </a:br>
            <a:r>
              <a:rPr lang="en-US" sz="2800" dirty="0" smtClean="0">
                <a:solidFill>
                  <a:schemeClr val="tx1"/>
                </a:solidFill>
              </a:rPr>
              <a:t>Development Team</a:t>
            </a:r>
            <a:br>
              <a:rPr lang="en-US" sz="2800" dirty="0" smtClean="0">
                <a:solidFill>
                  <a:schemeClr val="tx1"/>
                </a:solidFill>
              </a:rPr>
            </a:br>
            <a:r>
              <a:rPr lang="en-US" sz="2800" dirty="0" smtClean="0">
                <a:solidFill>
                  <a:schemeClr val="tx1"/>
                </a:solidFill>
              </a:rPr>
              <a:t>Designer</a:t>
            </a:r>
            <a:br>
              <a:rPr lang="en-US" sz="2800" dirty="0" smtClean="0">
                <a:solidFill>
                  <a:schemeClr val="tx1"/>
                </a:solidFill>
              </a:rPr>
            </a:br>
            <a:r>
              <a:rPr lang="en-US" sz="2800" dirty="0" smtClean="0">
                <a:solidFill>
                  <a:schemeClr val="tx1"/>
                </a:solidFill>
              </a:rPr>
              <a:t>Customer</a:t>
            </a:r>
            <a:endParaRPr lang="en-US" sz="2800"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6762" y="-1"/>
            <a:ext cx="1269711" cy="1269711"/>
          </a:xfrm>
          <a:prstGeom prst="rect">
            <a:avLst/>
          </a:prstGeom>
        </p:spPr>
      </p:pic>
    </p:spTree>
    <p:extLst>
      <p:ext uri="{BB962C8B-B14F-4D97-AF65-F5344CB8AC3E}">
        <p14:creationId xmlns:p14="http://schemas.microsoft.com/office/powerpoint/2010/main" val="366413530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Tools</a:t>
            </a:r>
            <a:r>
              <a:rPr lang="en-US" sz="2800" dirty="0" smtClean="0">
                <a:solidFill>
                  <a:schemeClr val="tx1"/>
                </a:solidFill>
              </a:rPr>
              <a:t/>
            </a:r>
            <a:br>
              <a:rPr lang="en-US" sz="2800" dirty="0" smtClean="0">
                <a:solidFill>
                  <a:schemeClr val="tx1"/>
                </a:solidFill>
              </a:rPr>
            </a:br>
            <a:r>
              <a:rPr lang="en-US" sz="2800" dirty="0">
                <a:solidFill>
                  <a:schemeClr val="tx1"/>
                </a:solidFill>
              </a:rPr>
              <a:t/>
            </a:r>
            <a:br>
              <a:rPr lang="en-US" sz="2800" dirty="0">
                <a:solidFill>
                  <a:schemeClr val="tx1"/>
                </a:solidFill>
              </a:rPr>
            </a:br>
            <a:r>
              <a:rPr lang="en-US" sz="2800" dirty="0">
                <a:solidFill>
                  <a:schemeClr val="tx1"/>
                </a:solidFill>
              </a:rPr>
              <a:t>Adobe Suite</a:t>
            </a:r>
            <a:br>
              <a:rPr lang="en-US" sz="2800" dirty="0">
                <a:solidFill>
                  <a:schemeClr val="tx1"/>
                </a:solidFill>
              </a:rPr>
            </a:br>
            <a:r>
              <a:rPr lang="en-US" sz="2800" dirty="0">
                <a:solidFill>
                  <a:schemeClr val="tx1"/>
                </a:solidFill>
              </a:rPr>
              <a:t>Expression Blend</a:t>
            </a:r>
            <a:br>
              <a:rPr lang="en-US" sz="2800" dirty="0">
                <a:solidFill>
                  <a:schemeClr val="tx1"/>
                </a:solidFill>
              </a:rPr>
            </a:br>
            <a:r>
              <a:rPr lang="en-US" sz="2800" dirty="0">
                <a:solidFill>
                  <a:schemeClr val="tx1"/>
                </a:solidFill>
              </a:rPr>
              <a:t>Visual Studio</a:t>
            </a:r>
            <a:br>
              <a:rPr lang="en-US" sz="2800" dirty="0">
                <a:solidFill>
                  <a:schemeClr val="tx1"/>
                </a:solidFill>
              </a:rPr>
            </a:br>
            <a:r>
              <a:rPr lang="en-US" sz="2800" dirty="0">
                <a:solidFill>
                  <a:schemeClr val="tx1"/>
                </a:solidFill>
              </a:rPr>
              <a:t>Team Foundation Server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6762" y="-1"/>
            <a:ext cx="1269711" cy="1269711"/>
          </a:xfrm>
          <a:prstGeom prst="rect">
            <a:avLst/>
          </a:prstGeom>
        </p:spPr>
      </p:pic>
    </p:spTree>
    <p:extLst>
      <p:ext uri="{BB962C8B-B14F-4D97-AF65-F5344CB8AC3E}">
        <p14:creationId xmlns:p14="http://schemas.microsoft.com/office/powerpoint/2010/main" val="390341206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Enough fluff…</a:t>
            </a:r>
            <a:endParaRPr lang="sv-SE" dirty="0">
              <a:solidFill>
                <a:schemeClr val="accent1"/>
              </a:solidFill>
            </a:endParaRPr>
          </a:p>
        </p:txBody>
      </p:sp>
    </p:spTree>
    <p:extLst>
      <p:ext uri="{BB962C8B-B14F-4D97-AF65-F5344CB8AC3E}">
        <p14:creationId xmlns:p14="http://schemas.microsoft.com/office/powerpoint/2010/main" val="254411419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Tweet-a-</a:t>
            </a:r>
            <a:r>
              <a:rPr lang="en-US" dirty="0" err="1" smtClean="0">
                <a:solidFill>
                  <a:schemeClr val="accent1"/>
                </a:solidFill>
              </a:rPr>
              <a:t>licious</a:t>
            </a:r>
            <a:r>
              <a:rPr lang="en-US" dirty="0" smtClean="0">
                <a:solidFill>
                  <a:schemeClr val="accent1"/>
                </a:solidFill>
              </a:rPr>
              <a:t/>
            </a:r>
            <a:br>
              <a:rPr lang="en-US" dirty="0" smtClean="0">
                <a:solidFill>
                  <a:schemeClr val="accent1"/>
                </a:solidFill>
              </a:rPr>
            </a:br>
            <a:r>
              <a:rPr lang="en-US" sz="2800" dirty="0">
                <a:solidFill>
                  <a:schemeClr val="accent1"/>
                </a:solidFill>
              </a:rPr>
              <a:t>A desperately contrived example using Twitter</a:t>
            </a:r>
            <a:br>
              <a:rPr lang="en-US" sz="2800" dirty="0">
                <a:solidFill>
                  <a:schemeClr val="accent1"/>
                </a:solidFill>
              </a:rPr>
            </a:br>
            <a:endParaRPr lang="en-US" dirty="0">
              <a:solidFill>
                <a:schemeClr val="accent1"/>
              </a:solidFill>
            </a:endParaRPr>
          </a:p>
        </p:txBody>
      </p:sp>
    </p:spTree>
    <p:extLst>
      <p:ext uri="{BB962C8B-B14F-4D97-AF65-F5344CB8AC3E}">
        <p14:creationId xmlns:p14="http://schemas.microsoft.com/office/powerpoint/2010/main" val="391387123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037" y="423704"/>
            <a:ext cx="11007012" cy="6188423"/>
          </a:xfrm>
          <a:prstGeom prst="rect">
            <a:avLst/>
          </a:prstGeom>
        </p:spPr>
      </p:pic>
    </p:spTree>
    <p:extLst>
      <p:ext uri="{BB962C8B-B14F-4D97-AF65-F5344CB8AC3E}">
        <p14:creationId xmlns:p14="http://schemas.microsoft.com/office/powerpoint/2010/main" val="134021495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3236047"/>
          </a:xfrm>
        </p:spPr>
        <p:txBody>
          <a:bodyPr/>
          <a:lstStyle/>
          <a:p>
            <a:r>
              <a:rPr lang="en-US" dirty="0"/>
              <a:t>Who is that guy? </a:t>
            </a:r>
          </a:p>
        </p:txBody>
      </p:sp>
    </p:spTree>
    <p:extLst>
      <p:ext uri="{BB962C8B-B14F-4D97-AF65-F5344CB8AC3E}">
        <p14:creationId xmlns:p14="http://schemas.microsoft.com/office/powerpoint/2010/main" val="85975847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Client approval</a:t>
            </a:r>
          </a:p>
        </p:txBody>
      </p:sp>
    </p:spTree>
    <p:extLst>
      <p:ext uri="{BB962C8B-B14F-4D97-AF65-F5344CB8AC3E}">
        <p14:creationId xmlns:p14="http://schemas.microsoft.com/office/powerpoint/2010/main" val="139554197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Pulling </a:t>
            </a:r>
            <a:r>
              <a:rPr lang="en-US" dirty="0">
                <a:solidFill>
                  <a:schemeClr val="accent1"/>
                </a:solidFill>
              </a:rPr>
              <a:t>w</a:t>
            </a:r>
            <a:r>
              <a:rPr lang="en-US" dirty="0" smtClean="0">
                <a:solidFill>
                  <a:schemeClr val="accent1"/>
                </a:solidFill>
              </a:rPr>
              <a:t>ireframes apart</a:t>
            </a:r>
            <a:br>
              <a:rPr lang="en-US" dirty="0" smtClean="0">
                <a:solidFill>
                  <a:schemeClr val="accent1"/>
                </a:solidFill>
              </a:rPr>
            </a:br>
            <a:r>
              <a:rPr lang="en-US" sz="2800" dirty="0">
                <a:solidFill>
                  <a:schemeClr val="accent1"/>
                </a:solidFill>
              </a:rPr>
              <a:t>But…we just built them</a:t>
            </a:r>
            <a:r>
              <a:rPr lang="en-US" sz="2800" dirty="0" smtClean="0">
                <a:solidFill>
                  <a:schemeClr val="accent1"/>
                </a:solidFill>
              </a:rPr>
              <a:t>…</a:t>
            </a:r>
            <a:r>
              <a:rPr lang="en-US" sz="2800" dirty="0">
                <a:solidFill>
                  <a:schemeClr val="accent1"/>
                </a:solidFill>
              </a:rPr>
              <a:t/>
            </a:r>
            <a:br>
              <a:rPr lang="en-US" sz="2800" dirty="0">
                <a:solidFill>
                  <a:schemeClr val="accent1"/>
                </a:solidFill>
              </a:rPr>
            </a:br>
            <a:endParaRPr lang="en-US" dirty="0">
              <a:solidFill>
                <a:schemeClr val="accent1"/>
              </a:solidFill>
            </a:endParaRPr>
          </a:p>
        </p:txBody>
      </p:sp>
    </p:spTree>
    <p:extLst>
      <p:ext uri="{BB962C8B-B14F-4D97-AF65-F5344CB8AC3E}">
        <p14:creationId xmlns:p14="http://schemas.microsoft.com/office/powerpoint/2010/main" val="318708599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375062" y="1521711"/>
            <a:ext cx="5820146" cy="397031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88" y="1789610"/>
            <a:ext cx="6108796" cy="3434521"/>
          </a:xfrm>
          <a:prstGeom prst="rect">
            <a:avLst/>
          </a:prstGeom>
        </p:spPr>
      </p:pic>
      <p:sp>
        <p:nvSpPr>
          <p:cNvPr id="3" name="TextBox 2"/>
          <p:cNvSpPr txBox="1"/>
          <p:nvPr/>
        </p:nvSpPr>
        <p:spPr>
          <a:xfrm>
            <a:off x="6375062" y="1521711"/>
            <a:ext cx="5926024" cy="3970318"/>
          </a:xfrm>
          <a:prstGeom prst="rect">
            <a:avLst/>
          </a:prstGeom>
          <a:noFill/>
        </p:spPr>
        <p:txBody>
          <a:bodyPr wrap="square" rtlCol="0">
            <a:spAutoFit/>
          </a:bodyPr>
          <a:lstStyle/>
          <a:p>
            <a:r>
              <a:rPr lang="sv-SE" dirty="0">
                <a:solidFill>
                  <a:schemeClr val="bg1"/>
                </a:solidFill>
              </a:rPr>
              <a:t>public </a:t>
            </a:r>
            <a:r>
              <a:rPr lang="sv-SE" dirty="0" err="1">
                <a:solidFill>
                  <a:schemeClr val="bg1"/>
                </a:solidFill>
              </a:rPr>
              <a:t>class</a:t>
            </a:r>
            <a:r>
              <a:rPr lang="sv-SE" dirty="0">
                <a:solidFill>
                  <a:schemeClr val="bg1"/>
                </a:solidFill>
              </a:rPr>
              <a:t> </a:t>
            </a:r>
            <a:r>
              <a:rPr lang="sv-SE" dirty="0" err="1">
                <a:solidFill>
                  <a:schemeClr val="bg1"/>
                </a:solidFill>
              </a:rPr>
              <a:t>MainViewModel</a:t>
            </a:r>
            <a:r>
              <a:rPr lang="sv-SE" dirty="0">
                <a:solidFill>
                  <a:schemeClr val="bg1"/>
                </a:solidFill>
              </a:rPr>
              <a:t/>
            </a:r>
            <a:br>
              <a:rPr lang="sv-SE" dirty="0">
                <a:solidFill>
                  <a:schemeClr val="bg1"/>
                </a:solidFill>
              </a:rPr>
            </a:br>
            <a:r>
              <a:rPr lang="sv-SE" dirty="0" smtClean="0">
                <a:solidFill>
                  <a:schemeClr val="bg1"/>
                </a:solidFill>
              </a:rPr>
              <a:t>{</a:t>
            </a:r>
            <a:endParaRPr lang="sv-SE" dirty="0">
              <a:solidFill>
                <a:schemeClr val="bg1"/>
              </a:solidFill>
            </a:endParaRPr>
          </a:p>
          <a:p>
            <a:r>
              <a:rPr lang="sv-SE" dirty="0">
                <a:solidFill>
                  <a:schemeClr val="bg1"/>
                </a:solidFill>
              </a:rPr>
              <a:t>   public string </a:t>
            </a:r>
            <a:r>
              <a:rPr lang="sv-SE" dirty="0" err="1">
                <a:solidFill>
                  <a:schemeClr val="bg1"/>
                </a:solidFill>
              </a:rPr>
              <a:t>TweetText</a:t>
            </a:r>
            <a:r>
              <a:rPr lang="sv-SE" dirty="0">
                <a:solidFill>
                  <a:schemeClr val="bg1"/>
                </a:solidFill>
              </a:rPr>
              <a:t> { get</a:t>
            </a:r>
            <a:r>
              <a:rPr lang="sv-SE" dirty="0" smtClean="0">
                <a:solidFill>
                  <a:schemeClr val="bg1"/>
                </a:solidFill>
              </a:rPr>
              <a:t>; set; }</a:t>
            </a:r>
            <a:endParaRPr lang="sv-SE" dirty="0">
              <a:solidFill>
                <a:schemeClr val="bg1"/>
              </a:solidFill>
            </a:endParaRPr>
          </a:p>
          <a:p>
            <a:endParaRPr lang="sv-SE" dirty="0" smtClean="0">
              <a:solidFill>
                <a:schemeClr val="bg1"/>
              </a:solidFill>
            </a:endParaRPr>
          </a:p>
          <a:p>
            <a:r>
              <a:rPr lang="sv-SE" dirty="0" smtClean="0">
                <a:solidFill>
                  <a:schemeClr val="bg1"/>
                </a:solidFill>
              </a:rPr>
              <a:t>   public </a:t>
            </a:r>
            <a:r>
              <a:rPr lang="sv-SE" dirty="0" err="1" smtClean="0">
                <a:solidFill>
                  <a:schemeClr val="bg1"/>
                </a:solidFill>
              </a:rPr>
              <a:t>bool</a:t>
            </a:r>
            <a:r>
              <a:rPr lang="sv-SE" dirty="0" smtClean="0">
                <a:solidFill>
                  <a:schemeClr val="bg1"/>
                </a:solidFill>
              </a:rPr>
              <a:t> </a:t>
            </a:r>
            <a:r>
              <a:rPr lang="sv-SE" dirty="0" err="1" smtClean="0">
                <a:solidFill>
                  <a:schemeClr val="bg1"/>
                </a:solidFill>
              </a:rPr>
              <a:t>IsLoadingTweets</a:t>
            </a:r>
            <a:r>
              <a:rPr lang="sv-SE" dirty="0" smtClean="0">
                <a:solidFill>
                  <a:schemeClr val="bg1"/>
                </a:solidFill>
              </a:rPr>
              <a:t> { get; }</a:t>
            </a:r>
          </a:p>
          <a:p>
            <a:r>
              <a:rPr lang="sv-SE" dirty="0" smtClean="0">
                <a:solidFill>
                  <a:schemeClr val="bg1"/>
                </a:solidFill>
              </a:rPr>
              <a:t>   </a:t>
            </a:r>
            <a:r>
              <a:rPr lang="sv-SE" dirty="0">
                <a:solidFill>
                  <a:schemeClr val="bg1"/>
                </a:solidFill>
              </a:rPr>
              <a:t>public </a:t>
            </a:r>
            <a:r>
              <a:rPr lang="sv-SE" dirty="0" err="1" smtClean="0">
                <a:solidFill>
                  <a:schemeClr val="bg1"/>
                </a:solidFill>
              </a:rPr>
              <a:t>IEnumerable</a:t>
            </a:r>
            <a:r>
              <a:rPr lang="sv-SE" dirty="0" smtClean="0">
                <a:solidFill>
                  <a:schemeClr val="bg1"/>
                </a:solidFill>
              </a:rPr>
              <a:t>&lt;</a:t>
            </a:r>
            <a:r>
              <a:rPr lang="sv-SE" dirty="0" err="1" smtClean="0">
                <a:solidFill>
                  <a:schemeClr val="bg1"/>
                </a:solidFill>
              </a:rPr>
              <a:t>TweetViewModel</a:t>
            </a:r>
            <a:r>
              <a:rPr lang="sv-SE" dirty="0" smtClean="0">
                <a:solidFill>
                  <a:schemeClr val="bg1"/>
                </a:solidFill>
              </a:rPr>
              <a:t> &gt; </a:t>
            </a:r>
            <a:r>
              <a:rPr lang="sv-SE" dirty="0" err="1" smtClean="0">
                <a:solidFill>
                  <a:schemeClr val="bg1"/>
                </a:solidFill>
              </a:rPr>
              <a:t>Tweets</a:t>
            </a:r>
            <a:r>
              <a:rPr lang="sv-SE" dirty="0" smtClean="0">
                <a:solidFill>
                  <a:schemeClr val="bg1"/>
                </a:solidFill>
              </a:rPr>
              <a:t> { </a:t>
            </a:r>
            <a:r>
              <a:rPr lang="sv-SE" dirty="0">
                <a:solidFill>
                  <a:schemeClr val="bg1"/>
                </a:solidFill>
              </a:rPr>
              <a:t>get; }</a:t>
            </a:r>
          </a:p>
          <a:p>
            <a:r>
              <a:rPr lang="sv-SE" dirty="0">
                <a:solidFill>
                  <a:schemeClr val="bg1"/>
                </a:solidFill>
              </a:rPr>
              <a:t>   public </a:t>
            </a:r>
            <a:r>
              <a:rPr lang="sv-SE" dirty="0" err="1">
                <a:solidFill>
                  <a:schemeClr val="bg1"/>
                </a:solidFill>
              </a:rPr>
              <a:t>bool</a:t>
            </a:r>
            <a:r>
              <a:rPr lang="sv-SE" dirty="0">
                <a:solidFill>
                  <a:schemeClr val="bg1"/>
                </a:solidFill>
              </a:rPr>
              <a:t> </a:t>
            </a:r>
            <a:r>
              <a:rPr lang="sv-SE" dirty="0" err="1" smtClean="0">
                <a:solidFill>
                  <a:schemeClr val="bg1"/>
                </a:solidFill>
              </a:rPr>
              <a:t>IsLoadingAuthor</a:t>
            </a:r>
            <a:r>
              <a:rPr lang="sv-SE" dirty="0" smtClean="0">
                <a:solidFill>
                  <a:schemeClr val="bg1"/>
                </a:solidFill>
              </a:rPr>
              <a:t> </a:t>
            </a:r>
            <a:r>
              <a:rPr lang="sv-SE" dirty="0">
                <a:solidFill>
                  <a:schemeClr val="bg1"/>
                </a:solidFill>
              </a:rPr>
              <a:t>{ get; </a:t>
            </a:r>
            <a:r>
              <a:rPr lang="sv-SE" dirty="0" smtClean="0">
                <a:solidFill>
                  <a:schemeClr val="bg1"/>
                </a:solidFill>
              </a:rPr>
              <a:t>}</a:t>
            </a:r>
          </a:p>
          <a:p>
            <a:r>
              <a:rPr lang="sv-SE" dirty="0">
                <a:solidFill>
                  <a:schemeClr val="bg1"/>
                </a:solidFill>
              </a:rPr>
              <a:t> </a:t>
            </a:r>
            <a:r>
              <a:rPr lang="sv-SE" dirty="0" smtClean="0">
                <a:solidFill>
                  <a:schemeClr val="bg1"/>
                </a:solidFill>
              </a:rPr>
              <a:t>  public </a:t>
            </a:r>
            <a:r>
              <a:rPr lang="sv-SE" dirty="0" err="1" smtClean="0">
                <a:solidFill>
                  <a:schemeClr val="bg1"/>
                </a:solidFill>
              </a:rPr>
              <a:t>AuthorViewModel</a:t>
            </a:r>
            <a:r>
              <a:rPr lang="sv-SE" dirty="0" smtClean="0">
                <a:solidFill>
                  <a:schemeClr val="bg1"/>
                </a:solidFill>
              </a:rPr>
              <a:t> </a:t>
            </a:r>
            <a:r>
              <a:rPr lang="sv-SE" dirty="0" err="1" smtClean="0">
                <a:solidFill>
                  <a:schemeClr val="bg1"/>
                </a:solidFill>
              </a:rPr>
              <a:t>SelectedAuthor</a:t>
            </a:r>
            <a:r>
              <a:rPr lang="sv-SE" dirty="0" smtClean="0">
                <a:solidFill>
                  <a:schemeClr val="bg1"/>
                </a:solidFill>
              </a:rPr>
              <a:t> </a:t>
            </a:r>
            <a:r>
              <a:rPr lang="sv-SE" dirty="0">
                <a:solidFill>
                  <a:schemeClr val="bg1"/>
                </a:solidFill>
              </a:rPr>
              <a:t>{ get; </a:t>
            </a:r>
            <a:r>
              <a:rPr lang="sv-SE" dirty="0" smtClean="0">
                <a:solidFill>
                  <a:schemeClr val="bg1"/>
                </a:solidFill>
              </a:rPr>
              <a:t>}</a:t>
            </a:r>
          </a:p>
          <a:p>
            <a:r>
              <a:rPr lang="sv-SE" dirty="0">
                <a:solidFill>
                  <a:schemeClr val="bg1"/>
                </a:solidFill>
              </a:rPr>
              <a:t/>
            </a:r>
            <a:br>
              <a:rPr lang="sv-SE" dirty="0">
                <a:solidFill>
                  <a:schemeClr val="bg1"/>
                </a:solidFill>
              </a:rPr>
            </a:br>
            <a:r>
              <a:rPr lang="sv-SE" dirty="0">
                <a:solidFill>
                  <a:schemeClr val="bg1"/>
                </a:solidFill>
              </a:rPr>
              <a:t>   public </a:t>
            </a:r>
            <a:r>
              <a:rPr lang="sv-SE" dirty="0" err="1">
                <a:solidFill>
                  <a:schemeClr val="bg1"/>
                </a:solidFill>
              </a:rPr>
              <a:t>ICommand</a:t>
            </a:r>
            <a:r>
              <a:rPr lang="sv-SE" dirty="0">
                <a:solidFill>
                  <a:schemeClr val="bg1"/>
                </a:solidFill>
              </a:rPr>
              <a:t> </a:t>
            </a:r>
            <a:r>
              <a:rPr lang="sv-SE" dirty="0" err="1" smtClean="0">
                <a:solidFill>
                  <a:schemeClr val="bg1"/>
                </a:solidFill>
              </a:rPr>
              <a:t>ShowFeed</a:t>
            </a:r>
            <a:r>
              <a:rPr lang="sv-SE" dirty="0" smtClean="0">
                <a:solidFill>
                  <a:schemeClr val="bg1"/>
                </a:solidFill>
              </a:rPr>
              <a:t> </a:t>
            </a:r>
            <a:r>
              <a:rPr lang="sv-SE" dirty="0">
                <a:solidFill>
                  <a:schemeClr val="bg1"/>
                </a:solidFill>
              </a:rPr>
              <a:t>{ get; }</a:t>
            </a:r>
            <a:br>
              <a:rPr lang="sv-SE" dirty="0">
                <a:solidFill>
                  <a:schemeClr val="bg1"/>
                </a:solidFill>
              </a:rPr>
            </a:br>
            <a:r>
              <a:rPr lang="sv-SE" dirty="0">
                <a:solidFill>
                  <a:schemeClr val="bg1"/>
                </a:solidFill>
              </a:rPr>
              <a:t>   public </a:t>
            </a:r>
            <a:r>
              <a:rPr lang="sv-SE" dirty="0" err="1">
                <a:solidFill>
                  <a:schemeClr val="bg1"/>
                </a:solidFill>
              </a:rPr>
              <a:t>ICommand</a:t>
            </a:r>
            <a:r>
              <a:rPr lang="sv-SE" dirty="0">
                <a:solidFill>
                  <a:schemeClr val="bg1"/>
                </a:solidFill>
              </a:rPr>
              <a:t> </a:t>
            </a:r>
            <a:r>
              <a:rPr lang="sv-SE" dirty="0" err="1" smtClean="0">
                <a:solidFill>
                  <a:schemeClr val="bg1"/>
                </a:solidFill>
              </a:rPr>
              <a:t>ShowMessages</a:t>
            </a:r>
            <a:r>
              <a:rPr lang="sv-SE" dirty="0" smtClean="0">
                <a:solidFill>
                  <a:schemeClr val="bg1"/>
                </a:solidFill>
              </a:rPr>
              <a:t> { </a:t>
            </a:r>
            <a:r>
              <a:rPr lang="sv-SE" dirty="0">
                <a:solidFill>
                  <a:schemeClr val="bg1"/>
                </a:solidFill>
              </a:rPr>
              <a:t>get; }</a:t>
            </a:r>
            <a:br>
              <a:rPr lang="sv-SE" dirty="0">
                <a:solidFill>
                  <a:schemeClr val="bg1"/>
                </a:solidFill>
              </a:rPr>
            </a:br>
            <a:r>
              <a:rPr lang="sv-SE" dirty="0">
                <a:solidFill>
                  <a:schemeClr val="bg1"/>
                </a:solidFill>
              </a:rPr>
              <a:t>   public </a:t>
            </a:r>
            <a:r>
              <a:rPr lang="sv-SE" dirty="0" err="1">
                <a:solidFill>
                  <a:schemeClr val="bg1"/>
                </a:solidFill>
              </a:rPr>
              <a:t>ICommand</a:t>
            </a:r>
            <a:r>
              <a:rPr lang="sv-SE" dirty="0">
                <a:solidFill>
                  <a:schemeClr val="bg1"/>
                </a:solidFill>
              </a:rPr>
              <a:t> </a:t>
            </a:r>
            <a:r>
              <a:rPr lang="sv-SE" dirty="0" err="1" smtClean="0">
                <a:solidFill>
                  <a:schemeClr val="bg1"/>
                </a:solidFill>
              </a:rPr>
              <a:t>ShowFavorites</a:t>
            </a:r>
            <a:r>
              <a:rPr lang="sv-SE" dirty="0" smtClean="0">
                <a:solidFill>
                  <a:schemeClr val="bg1"/>
                </a:solidFill>
              </a:rPr>
              <a:t> { </a:t>
            </a:r>
            <a:r>
              <a:rPr lang="sv-SE" dirty="0">
                <a:solidFill>
                  <a:schemeClr val="bg1"/>
                </a:solidFill>
              </a:rPr>
              <a:t>get; </a:t>
            </a:r>
            <a:r>
              <a:rPr lang="sv-SE" dirty="0" smtClean="0">
                <a:solidFill>
                  <a:schemeClr val="bg1"/>
                </a:solidFill>
              </a:rPr>
              <a:t>}</a:t>
            </a:r>
            <a:br>
              <a:rPr lang="sv-SE" dirty="0" smtClean="0">
                <a:solidFill>
                  <a:schemeClr val="bg1"/>
                </a:solidFill>
              </a:rPr>
            </a:br>
            <a:r>
              <a:rPr lang="sv-SE" dirty="0" smtClean="0">
                <a:solidFill>
                  <a:schemeClr val="bg1"/>
                </a:solidFill>
              </a:rPr>
              <a:t>   public </a:t>
            </a:r>
            <a:r>
              <a:rPr lang="sv-SE" dirty="0" err="1" smtClean="0">
                <a:solidFill>
                  <a:schemeClr val="bg1"/>
                </a:solidFill>
              </a:rPr>
              <a:t>ICommand</a:t>
            </a:r>
            <a:r>
              <a:rPr lang="sv-SE" dirty="0" smtClean="0">
                <a:solidFill>
                  <a:schemeClr val="bg1"/>
                </a:solidFill>
              </a:rPr>
              <a:t> </a:t>
            </a:r>
            <a:r>
              <a:rPr lang="sv-SE" dirty="0" err="1" smtClean="0">
                <a:solidFill>
                  <a:schemeClr val="bg1"/>
                </a:solidFill>
              </a:rPr>
              <a:t>SendTweet</a:t>
            </a:r>
            <a:r>
              <a:rPr lang="sv-SE" dirty="0" smtClean="0">
                <a:solidFill>
                  <a:schemeClr val="bg1"/>
                </a:solidFill>
              </a:rPr>
              <a:t> { get; }</a:t>
            </a:r>
            <a:br>
              <a:rPr lang="sv-SE" dirty="0" smtClean="0">
                <a:solidFill>
                  <a:schemeClr val="bg1"/>
                </a:solidFill>
              </a:rPr>
            </a:br>
            <a:r>
              <a:rPr lang="sv-SE" dirty="0" smtClean="0">
                <a:solidFill>
                  <a:schemeClr val="bg1"/>
                </a:solidFill>
              </a:rPr>
              <a:t>}</a:t>
            </a:r>
            <a:endParaRPr lang="sv-SE" dirty="0">
              <a:solidFill>
                <a:schemeClr val="bg1"/>
              </a:solidFill>
            </a:endParaRPr>
          </a:p>
        </p:txBody>
      </p:sp>
    </p:spTree>
    <p:extLst>
      <p:ext uri="{BB962C8B-B14F-4D97-AF65-F5344CB8AC3E}">
        <p14:creationId xmlns:p14="http://schemas.microsoft.com/office/powerpoint/2010/main" val="357941545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807171" y="921918"/>
            <a:ext cx="5820146" cy="512535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Box 2"/>
          <p:cNvSpPr txBox="1"/>
          <p:nvPr/>
        </p:nvSpPr>
        <p:spPr>
          <a:xfrm>
            <a:off x="5807171" y="921918"/>
            <a:ext cx="5926024" cy="5078313"/>
          </a:xfrm>
          <a:prstGeom prst="rect">
            <a:avLst/>
          </a:prstGeom>
          <a:noFill/>
        </p:spPr>
        <p:txBody>
          <a:bodyPr wrap="square" rtlCol="0">
            <a:spAutoFit/>
          </a:bodyPr>
          <a:lstStyle/>
          <a:p>
            <a:r>
              <a:rPr lang="sv-SE" dirty="0">
                <a:solidFill>
                  <a:schemeClr val="bg1"/>
                </a:solidFill>
              </a:rPr>
              <a:t>public </a:t>
            </a:r>
            <a:r>
              <a:rPr lang="sv-SE" dirty="0" err="1">
                <a:solidFill>
                  <a:schemeClr val="bg1"/>
                </a:solidFill>
              </a:rPr>
              <a:t>class</a:t>
            </a:r>
            <a:r>
              <a:rPr lang="sv-SE" dirty="0">
                <a:solidFill>
                  <a:schemeClr val="bg1"/>
                </a:solidFill>
              </a:rPr>
              <a:t> </a:t>
            </a:r>
            <a:r>
              <a:rPr lang="sv-SE" dirty="0" err="1">
                <a:solidFill>
                  <a:schemeClr val="bg1"/>
                </a:solidFill>
              </a:rPr>
              <a:t>TweetViewModel</a:t>
            </a:r>
            <a:r>
              <a:rPr lang="sv-SE" dirty="0">
                <a:solidFill>
                  <a:schemeClr val="bg1"/>
                </a:solidFill>
              </a:rPr>
              <a:t/>
            </a:r>
            <a:br>
              <a:rPr lang="sv-SE" dirty="0">
                <a:solidFill>
                  <a:schemeClr val="bg1"/>
                </a:solidFill>
              </a:rPr>
            </a:br>
            <a:r>
              <a:rPr lang="sv-SE" dirty="0">
                <a:solidFill>
                  <a:schemeClr val="bg1"/>
                </a:solidFill>
              </a:rPr>
              <a:t>{</a:t>
            </a:r>
          </a:p>
          <a:p>
            <a:r>
              <a:rPr lang="sv-SE" dirty="0">
                <a:solidFill>
                  <a:schemeClr val="bg1"/>
                </a:solidFill>
              </a:rPr>
              <a:t>   public string Text { get; }</a:t>
            </a:r>
          </a:p>
          <a:p>
            <a:r>
              <a:rPr lang="sv-SE" dirty="0">
                <a:solidFill>
                  <a:schemeClr val="bg1"/>
                </a:solidFill>
              </a:rPr>
              <a:t>   public string </a:t>
            </a:r>
            <a:r>
              <a:rPr lang="sv-SE" dirty="0" err="1">
                <a:solidFill>
                  <a:schemeClr val="bg1"/>
                </a:solidFill>
              </a:rPr>
              <a:t>Author</a:t>
            </a:r>
            <a:r>
              <a:rPr lang="sv-SE" dirty="0">
                <a:solidFill>
                  <a:schemeClr val="bg1"/>
                </a:solidFill>
              </a:rPr>
              <a:t> { get; }</a:t>
            </a:r>
          </a:p>
          <a:p>
            <a:r>
              <a:rPr lang="sv-SE" dirty="0">
                <a:solidFill>
                  <a:schemeClr val="bg1"/>
                </a:solidFill>
              </a:rPr>
              <a:t>   public </a:t>
            </a:r>
            <a:r>
              <a:rPr lang="sv-SE" dirty="0" err="1">
                <a:solidFill>
                  <a:schemeClr val="bg1"/>
                </a:solidFill>
              </a:rPr>
              <a:t>DateTime</a:t>
            </a:r>
            <a:r>
              <a:rPr lang="sv-SE" dirty="0">
                <a:solidFill>
                  <a:schemeClr val="bg1"/>
                </a:solidFill>
              </a:rPr>
              <a:t> </a:t>
            </a:r>
            <a:r>
              <a:rPr lang="sv-SE" dirty="0" err="1">
                <a:solidFill>
                  <a:schemeClr val="bg1"/>
                </a:solidFill>
              </a:rPr>
              <a:t>Published</a:t>
            </a:r>
            <a:r>
              <a:rPr lang="sv-SE" dirty="0">
                <a:solidFill>
                  <a:schemeClr val="bg1"/>
                </a:solidFill>
              </a:rPr>
              <a:t> { get; }</a:t>
            </a:r>
          </a:p>
          <a:p>
            <a:r>
              <a:rPr lang="sv-SE" dirty="0">
                <a:solidFill>
                  <a:schemeClr val="bg1"/>
                </a:solidFill>
              </a:rPr>
              <a:t>   public </a:t>
            </a:r>
            <a:r>
              <a:rPr lang="sv-SE" dirty="0" err="1">
                <a:solidFill>
                  <a:schemeClr val="bg1"/>
                </a:solidFill>
              </a:rPr>
              <a:t>ImageViewModel</a:t>
            </a:r>
            <a:r>
              <a:rPr lang="sv-SE" dirty="0">
                <a:solidFill>
                  <a:schemeClr val="bg1"/>
                </a:solidFill>
              </a:rPr>
              <a:t> </a:t>
            </a:r>
            <a:r>
              <a:rPr lang="sv-SE" dirty="0" err="1">
                <a:solidFill>
                  <a:schemeClr val="bg1"/>
                </a:solidFill>
              </a:rPr>
              <a:t>Avatar</a:t>
            </a:r>
            <a:r>
              <a:rPr lang="sv-SE" dirty="0">
                <a:solidFill>
                  <a:schemeClr val="bg1"/>
                </a:solidFill>
              </a:rPr>
              <a:t> { get; }</a:t>
            </a:r>
          </a:p>
          <a:p>
            <a:r>
              <a:rPr lang="sv-SE" dirty="0">
                <a:solidFill>
                  <a:schemeClr val="bg1"/>
                </a:solidFill>
              </a:rPr>
              <a:t/>
            </a:r>
            <a:br>
              <a:rPr lang="sv-SE" dirty="0">
                <a:solidFill>
                  <a:schemeClr val="bg1"/>
                </a:solidFill>
              </a:rPr>
            </a:br>
            <a:r>
              <a:rPr lang="sv-SE" dirty="0">
                <a:solidFill>
                  <a:schemeClr val="bg1"/>
                </a:solidFill>
              </a:rPr>
              <a:t>   public </a:t>
            </a:r>
            <a:r>
              <a:rPr lang="sv-SE" dirty="0" err="1">
                <a:solidFill>
                  <a:schemeClr val="bg1"/>
                </a:solidFill>
              </a:rPr>
              <a:t>ICommand</a:t>
            </a:r>
            <a:r>
              <a:rPr lang="sv-SE" dirty="0">
                <a:solidFill>
                  <a:schemeClr val="bg1"/>
                </a:solidFill>
              </a:rPr>
              <a:t> </a:t>
            </a:r>
            <a:r>
              <a:rPr lang="sv-SE" dirty="0" err="1">
                <a:solidFill>
                  <a:schemeClr val="bg1"/>
                </a:solidFill>
              </a:rPr>
              <a:t>Reply</a:t>
            </a:r>
            <a:r>
              <a:rPr lang="sv-SE" dirty="0">
                <a:solidFill>
                  <a:schemeClr val="bg1"/>
                </a:solidFill>
              </a:rPr>
              <a:t> { get; }</a:t>
            </a:r>
            <a:br>
              <a:rPr lang="sv-SE" dirty="0">
                <a:solidFill>
                  <a:schemeClr val="bg1"/>
                </a:solidFill>
              </a:rPr>
            </a:br>
            <a:r>
              <a:rPr lang="sv-SE" dirty="0">
                <a:solidFill>
                  <a:schemeClr val="bg1"/>
                </a:solidFill>
              </a:rPr>
              <a:t>   public </a:t>
            </a:r>
            <a:r>
              <a:rPr lang="sv-SE" dirty="0" err="1">
                <a:solidFill>
                  <a:schemeClr val="bg1"/>
                </a:solidFill>
              </a:rPr>
              <a:t>ICommand</a:t>
            </a:r>
            <a:r>
              <a:rPr lang="sv-SE" dirty="0">
                <a:solidFill>
                  <a:schemeClr val="bg1"/>
                </a:solidFill>
              </a:rPr>
              <a:t> </a:t>
            </a:r>
            <a:r>
              <a:rPr lang="sv-SE" dirty="0" err="1">
                <a:solidFill>
                  <a:schemeClr val="bg1"/>
                </a:solidFill>
              </a:rPr>
              <a:t>Retweet</a:t>
            </a:r>
            <a:r>
              <a:rPr lang="sv-SE" dirty="0">
                <a:solidFill>
                  <a:schemeClr val="bg1"/>
                </a:solidFill>
              </a:rPr>
              <a:t> { get; }</a:t>
            </a:r>
            <a:br>
              <a:rPr lang="sv-SE" dirty="0">
                <a:solidFill>
                  <a:schemeClr val="bg1"/>
                </a:solidFill>
              </a:rPr>
            </a:br>
            <a:r>
              <a:rPr lang="sv-SE" dirty="0">
                <a:solidFill>
                  <a:schemeClr val="bg1"/>
                </a:solidFill>
              </a:rPr>
              <a:t>   public </a:t>
            </a:r>
            <a:r>
              <a:rPr lang="sv-SE" dirty="0" err="1">
                <a:solidFill>
                  <a:schemeClr val="bg1"/>
                </a:solidFill>
              </a:rPr>
              <a:t>ICommand</a:t>
            </a:r>
            <a:r>
              <a:rPr lang="sv-SE" dirty="0">
                <a:solidFill>
                  <a:schemeClr val="bg1"/>
                </a:solidFill>
              </a:rPr>
              <a:t> </a:t>
            </a:r>
            <a:r>
              <a:rPr lang="sv-SE" dirty="0" err="1">
                <a:solidFill>
                  <a:schemeClr val="bg1"/>
                </a:solidFill>
              </a:rPr>
              <a:t>Favorite</a:t>
            </a:r>
            <a:r>
              <a:rPr lang="sv-SE" dirty="0">
                <a:solidFill>
                  <a:schemeClr val="bg1"/>
                </a:solidFill>
              </a:rPr>
              <a:t> { get; } </a:t>
            </a:r>
            <a:br>
              <a:rPr lang="sv-SE" dirty="0">
                <a:solidFill>
                  <a:schemeClr val="bg1"/>
                </a:solidFill>
              </a:rPr>
            </a:br>
            <a:r>
              <a:rPr lang="sv-SE" dirty="0">
                <a:solidFill>
                  <a:schemeClr val="bg1"/>
                </a:solidFill>
              </a:rPr>
              <a:t>   public </a:t>
            </a:r>
            <a:r>
              <a:rPr lang="sv-SE" dirty="0" err="1">
                <a:solidFill>
                  <a:schemeClr val="bg1"/>
                </a:solidFill>
              </a:rPr>
              <a:t>ICommand</a:t>
            </a:r>
            <a:r>
              <a:rPr lang="sv-SE" dirty="0">
                <a:solidFill>
                  <a:schemeClr val="bg1"/>
                </a:solidFill>
              </a:rPr>
              <a:t> </a:t>
            </a:r>
            <a:r>
              <a:rPr lang="sv-SE" dirty="0" err="1">
                <a:solidFill>
                  <a:schemeClr val="bg1"/>
                </a:solidFill>
              </a:rPr>
              <a:t>ShowAuthor</a:t>
            </a:r>
            <a:r>
              <a:rPr lang="sv-SE" dirty="0">
                <a:solidFill>
                  <a:schemeClr val="bg1"/>
                </a:solidFill>
              </a:rPr>
              <a:t> { get; }</a:t>
            </a:r>
          </a:p>
          <a:p>
            <a:r>
              <a:rPr lang="sv-SE" dirty="0" smtClean="0">
                <a:solidFill>
                  <a:schemeClr val="bg1"/>
                </a:solidFill>
              </a:rPr>
              <a:t>}</a:t>
            </a:r>
          </a:p>
          <a:p>
            <a:endParaRPr lang="sv-SE" dirty="0">
              <a:solidFill>
                <a:schemeClr val="bg1"/>
              </a:solidFill>
            </a:endParaRPr>
          </a:p>
          <a:p>
            <a:r>
              <a:rPr lang="sv-SE" dirty="0">
                <a:solidFill>
                  <a:schemeClr val="bg1"/>
                </a:solidFill>
              </a:rPr>
              <a:t>public </a:t>
            </a:r>
            <a:r>
              <a:rPr lang="sv-SE" dirty="0" err="1">
                <a:solidFill>
                  <a:schemeClr val="bg1"/>
                </a:solidFill>
              </a:rPr>
              <a:t>class</a:t>
            </a:r>
            <a:r>
              <a:rPr lang="sv-SE" dirty="0">
                <a:solidFill>
                  <a:schemeClr val="bg1"/>
                </a:solidFill>
              </a:rPr>
              <a:t> </a:t>
            </a:r>
            <a:r>
              <a:rPr lang="sv-SE" dirty="0" err="1">
                <a:solidFill>
                  <a:schemeClr val="bg1"/>
                </a:solidFill>
              </a:rPr>
              <a:t>ImageViewModel</a:t>
            </a:r>
            <a:r>
              <a:rPr lang="sv-SE" dirty="0">
                <a:solidFill>
                  <a:schemeClr val="bg1"/>
                </a:solidFill>
              </a:rPr>
              <a:t/>
            </a:r>
            <a:br>
              <a:rPr lang="sv-SE" dirty="0">
                <a:solidFill>
                  <a:schemeClr val="bg1"/>
                </a:solidFill>
              </a:rPr>
            </a:br>
            <a:r>
              <a:rPr lang="sv-SE" dirty="0">
                <a:solidFill>
                  <a:schemeClr val="bg1"/>
                </a:solidFill>
              </a:rPr>
              <a:t>{</a:t>
            </a:r>
          </a:p>
          <a:p>
            <a:r>
              <a:rPr lang="sv-SE" dirty="0">
                <a:solidFill>
                  <a:schemeClr val="bg1"/>
                </a:solidFill>
              </a:rPr>
              <a:t>   public </a:t>
            </a:r>
            <a:r>
              <a:rPr lang="sv-SE" dirty="0" err="1">
                <a:solidFill>
                  <a:schemeClr val="bg1"/>
                </a:solidFill>
              </a:rPr>
              <a:t>ImageSource</a:t>
            </a:r>
            <a:r>
              <a:rPr lang="sv-SE" dirty="0">
                <a:solidFill>
                  <a:schemeClr val="bg1"/>
                </a:solidFill>
              </a:rPr>
              <a:t> Image { get; }</a:t>
            </a:r>
          </a:p>
          <a:p>
            <a:r>
              <a:rPr lang="sv-SE" dirty="0">
                <a:solidFill>
                  <a:schemeClr val="bg1"/>
                </a:solidFill>
              </a:rPr>
              <a:t>   public </a:t>
            </a:r>
            <a:r>
              <a:rPr lang="sv-SE" dirty="0" err="1">
                <a:solidFill>
                  <a:schemeClr val="bg1"/>
                </a:solidFill>
              </a:rPr>
              <a:t>bool</a:t>
            </a:r>
            <a:r>
              <a:rPr lang="sv-SE" dirty="0">
                <a:solidFill>
                  <a:schemeClr val="bg1"/>
                </a:solidFill>
              </a:rPr>
              <a:t> </a:t>
            </a:r>
            <a:r>
              <a:rPr lang="sv-SE" dirty="0" err="1">
                <a:solidFill>
                  <a:schemeClr val="bg1"/>
                </a:solidFill>
              </a:rPr>
              <a:t>IsLoading</a:t>
            </a:r>
            <a:r>
              <a:rPr lang="sv-SE" dirty="0">
                <a:solidFill>
                  <a:schemeClr val="bg1"/>
                </a:solidFill>
              </a:rPr>
              <a:t> { get; }</a:t>
            </a:r>
          </a:p>
          <a:p>
            <a:r>
              <a:rPr lang="sv-SE" dirty="0" smtClean="0">
                <a:solidFill>
                  <a:schemeClr val="bg1"/>
                </a:solidFill>
              </a:rPr>
              <a:t>}</a:t>
            </a:r>
            <a:endParaRPr lang="sv-SE"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282" y="2703822"/>
            <a:ext cx="3724275" cy="1428750"/>
          </a:xfrm>
          <a:prstGeom prst="rect">
            <a:avLst/>
          </a:prstGeom>
        </p:spPr>
      </p:pic>
    </p:spTree>
    <p:extLst>
      <p:ext uri="{BB962C8B-B14F-4D97-AF65-F5344CB8AC3E}">
        <p14:creationId xmlns:p14="http://schemas.microsoft.com/office/powerpoint/2010/main" val="317638027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816797" y="1191425"/>
            <a:ext cx="5820146" cy="452431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Box 2"/>
          <p:cNvSpPr txBox="1"/>
          <p:nvPr/>
        </p:nvSpPr>
        <p:spPr>
          <a:xfrm>
            <a:off x="5816797" y="1191425"/>
            <a:ext cx="5926024" cy="4524315"/>
          </a:xfrm>
          <a:prstGeom prst="rect">
            <a:avLst/>
          </a:prstGeom>
          <a:noFill/>
        </p:spPr>
        <p:txBody>
          <a:bodyPr wrap="square" rtlCol="0">
            <a:spAutoFit/>
          </a:bodyPr>
          <a:lstStyle/>
          <a:p>
            <a:r>
              <a:rPr lang="sv-SE" dirty="0">
                <a:solidFill>
                  <a:schemeClr val="bg1"/>
                </a:solidFill>
              </a:rPr>
              <a:t>public </a:t>
            </a:r>
            <a:r>
              <a:rPr lang="sv-SE" dirty="0" err="1">
                <a:solidFill>
                  <a:schemeClr val="bg1"/>
                </a:solidFill>
              </a:rPr>
              <a:t>class</a:t>
            </a:r>
            <a:r>
              <a:rPr lang="sv-SE" dirty="0">
                <a:solidFill>
                  <a:schemeClr val="bg1"/>
                </a:solidFill>
              </a:rPr>
              <a:t> </a:t>
            </a:r>
            <a:r>
              <a:rPr lang="sv-SE" dirty="0" err="1">
                <a:solidFill>
                  <a:schemeClr val="bg1"/>
                </a:solidFill>
              </a:rPr>
              <a:t>AuthorViewModel</a:t>
            </a:r>
            <a:r>
              <a:rPr lang="sv-SE" dirty="0">
                <a:solidFill>
                  <a:schemeClr val="bg1"/>
                </a:solidFill>
              </a:rPr>
              <a:t/>
            </a:r>
            <a:br>
              <a:rPr lang="sv-SE" dirty="0">
                <a:solidFill>
                  <a:schemeClr val="bg1"/>
                </a:solidFill>
              </a:rPr>
            </a:br>
            <a:r>
              <a:rPr lang="sv-SE" dirty="0">
                <a:solidFill>
                  <a:schemeClr val="bg1"/>
                </a:solidFill>
              </a:rPr>
              <a:t>{</a:t>
            </a:r>
          </a:p>
          <a:p>
            <a:r>
              <a:rPr lang="sv-SE" dirty="0">
                <a:solidFill>
                  <a:schemeClr val="bg1"/>
                </a:solidFill>
              </a:rPr>
              <a:t>   public string </a:t>
            </a:r>
            <a:r>
              <a:rPr lang="sv-SE" dirty="0" err="1">
                <a:solidFill>
                  <a:schemeClr val="bg1"/>
                </a:solidFill>
              </a:rPr>
              <a:t>Name</a:t>
            </a:r>
            <a:r>
              <a:rPr lang="sv-SE" dirty="0">
                <a:solidFill>
                  <a:schemeClr val="bg1"/>
                </a:solidFill>
              </a:rPr>
              <a:t> { get; }</a:t>
            </a:r>
          </a:p>
          <a:p>
            <a:r>
              <a:rPr lang="sv-SE" dirty="0">
                <a:solidFill>
                  <a:schemeClr val="bg1"/>
                </a:solidFill>
              </a:rPr>
              <a:t>   public string </a:t>
            </a:r>
            <a:r>
              <a:rPr lang="sv-SE" dirty="0" err="1">
                <a:solidFill>
                  <a:schemeClr val="bg1"/>
                </a:solidFill>
              </a:rPr>
              <a:t>Handle</a:t>
            </a:r>
            <a:r>
              <a:rPr lang="sv-SE" dirty="0">
                <a:solidFill>
                  <a:schemeClr val="bg1"/>
                </a:solidFill>
              </a:rPr>
              <a:t> { get; }</a:t>
            </a:r>
          </a:p>
          <a:p>
            <a:r>
              <a:rPr lang="sv-SE" dirty="0">
                <a:solidFill>
                  <a:schemeClr val="bg1"/>
                </a:solidFill>
              </a:rPr>
              <a:t>   public string </a:t>
            </a:r>
            <a:r>
              <a:rPr lang="sv-SE" dirty="0" err="1">
                <a:solidFill>
                  <a:schemeClr val="bg1"/>
                </a:solidFill>
              </a:rPr>
              <a:t>Introduction</a:t>
            </a:r>
            <a:r>
              <a:rPr lang="sv-SE" dirty="0">
                <a:solidFill>
                  <a:schemeClr val="bg1"/>
                </a:solidFill>
              </a:rPr>
              <a:t> { get; }</a:t>
            </a:r>
          </a:p>
          <a:p>
            <a:r>
              <a:rPr lang="sv-SE" dirty="0">
                <a:solidFill>
                  <a:schemeClr val="bg1"/>
                </a:solidFill>
              </a:rPr>
              <a:t>  </a:t>
            </a:r>
            <a:r>
              <a:rPr lang="sv-SE" dirty="0" smtClean="0">
                <a:solidFill>
                  <a:schemeClr val="bg1"/>
                </a:solidFill>
              </a:rPr>
              <a:t> public </a:t>
            </a:r>
            <a:r>
              <a:rPr lang="sv-SE" dirty="0" err="1">
                <a:solidFill>
                  <a:schemeClr val="bg1"/>
                </a:solidFill>
              </a:rPr>
              <a:t>ImageViewModel</a:t>
            </a:r>
            <a:r>
              <a:rPr lang="sv-SE" dirty="0">
                <a:solidFill>
                  <a:schemeClr val="bg1"/>
                </a:solidFill>
              </a:rPr>
              <a:t> </a:t>
            </a:r>
            <a:r>
              <a:rPr lang="sv-SE" dirty="0" err="1">
                <a:solidFill>
                  <a:schemeClr val="bg1"/>
                </a:solidFill>
              </a:rPr>
              <a:t>Avatar</a:t>
            </a:r>
            <a:r>
              <a:rPr lang="sv-SE" dirty="0">
                <a:solidFill>
                  <a:schemeClr val="bg1"/>
                </a:solidFill>
              </a:rPr>
              <a:t> { get; }</a:t>
            </a:r>
          </a:p>
          <a:p>
            <a:endParaRPr lang="sv-SE" dirty="0">
              <a:solidFill>
                <a:schemeClr val="bg1"/>
              </a:solidFill>
            </a:endParaRPr>
          </a:p>
          <a:p>
            <a:r>
              <a:rPr lang="sv-SE" dirty="0">
                <a:solidFill>
                  <a:schemeClr val="bg1"/>
                </a:solidFill>
              </a:rPr>
              <a:t>   public </a:t>
            </a:r>
            <a:r>
              <a:rPr lang="sv-SE" dirty="0" err="1">
                <a:solidFill>
                  <a:schemeClr val="bg1"/>
                </a:solidFill>
              </a:rPr>
              <a:t>int</a:t>
            </a:r>
            <a:r>
              <a:rPr lang="sv-SE" dirty="0">
                <a:solidFill>
                  <a:schemeClr val="bg1"/>
                </a:solidFill>
              </a:rPr>
              <a:t> </a:t>
            </a:r>
            <a:r>
              <a:rPr lang="sv-SE" dirty="0" err="1">
                <a:solidFill>
                  <a:schemeClr val="bg1"/>
                </a:solidFill>
              </a:rPr>
              <a:t>TweetCount</a:t>
            </a:r>
            <a:r>
              <a:rPr lang="sv-SE" dirty="0">
                <a:solidFill>
                  <a:schemeClr val="bg1"/>
                </a:solidFill>
              </a:rPr>
              <a:t> { get; }</a:t>
            </a:r>
          </a:p>
          <a:p>
            <a:r>
              <a:rPr lang="sv-SE" dirty="0">
                <a:solidFill>
                  <a:schemeClr val="bg1"/>
                </a:solidFill>
              </a:rPr>
              <a:t>   public </a:t>
            </a:r>
            <a:r>
              <a:rPr lang="sv-SE" dirty="0" err="1">
                <a:solidFill>
                  <a:schemeClr val="bg1"/>
                </a:solidFill>
              </a:rPr>
              <a:t>int</a:t>
            </a:r>
            <a:r>
              <a:rPr lang="sv-SE" dirty="0">
                <a:solidFill>
                  <a:schemeClr val="bg1"/>
                </a:solidFill>
              </a:rPr>
              <a:t> </a:t>
            </a:r>
            <a:r>
              <a:rPr lang="sv-SE" dirty="0" err="1">
                <a:solidFill>
                  <a:schemeClr val="bg1"/>
                </a:solidFill>
              </a:rPr>
              <a:t>FollowCount</a:t>
            </a:r>
            <a:r>
              <a:rPr lang="sv-SE" dirty="0">
                <a:solidFill>
                  <a:schemeClr val="bg1"/>
                </a:solidFill>
              </a:rPr>
              <a:t> { get; }</a:t>
            </a:r>
          </a:p>
          <a:p>
            <a:r>
              <a:rPr lang="sv-SE" dirty="0">
                <a:solidFill>
                  <a:schemeClr val="bg1"/>
                </a:solidFill>
              </a:rPr>
              <a:t>   public </a:t>
            </a:r>
            <a:r>
              <a:rPr lang="sv-SE" dirty="0" err="1">
                <a:solidFill>
                  <a:schemeClr val="bg1"/>
                </a:solidFill>
              </a:rPr>
              <a:t>int</a:t>
            </a:r>
            <a:r>
              <a:rPr lang="sv-SE" dirty="0">
                <a:solidFill>
                  <a:schemeClr val="bg1"/>
                </a:solidFill>
              </a:rPr>
              <a:t> </a:t>
            </a:r>
            <a:r>
              <a:rPr lang="sv-SE" dirty="0" err="1">
                <a:solidFill>
                  <a:schemeClr val="bg1"/>
                </a:solidFill>
              </a:rPr>
              <a:t>FollowerCount</a:t>
            </a:r>
            <a:r>
              <a:rPr lang="sv-SE" dirty="0">
                <a:solidFill>
                  <a:schemeClr val="bg1"/>
                </a:solidFill>
              </a:rPr>
              <a:t> { get; }</a:t>
            </a:r>
            <a:br>
              <a:rPr lang="sv-SE" dirty="0">
                <a:solidFill>
                  <a:schemeClr val="bg1"/>
                </a:solidFill>
              </a:rPr>
            </a:br>
            <a:endParaRPr lang="sv-SE" dirty="0">
              <a:solidFill>
                <a:schemeClr val="bg1"/>
              </a:solidFill>
            </a:endParaRPr>
          </a:p>
          <a:p>
            <a:r>
              <a:rPr lang="sv-SE" dirty="0">
                <a:solidFill>
                  <a:schemeClr val="bg1"/>
                </a:solidFill>
              </a:rPr>
              <a:t>   public </a:t>
            </a:r>
            <a:r>
              <a:rPr lang="sv-SE" dirty="0" err="1">
                <a:solidFill>
                  <a:schemeClr val="bg1"/>
                </a:solidFill>
              </a:rPr>
              <a:t>bool</a:t>
            </a:r>
            <a:r>
              <a:rPr lang="sv-SE" dirty="0">
                <a:solidFill>
                  <a:schemeClr val="bg1"/>
                </a:solidFill>
              </a:rPr>
              <a:t> </a:t>
            </a:r>
            <a:r>
              <a:rPr lang="sv-SE" dirty="0" err="1">
                <a:solidFill>
                  <a:schemeClr val="bg1"/>
                </a:solidFill>
              </a:rPr>
              <a:t>IsLoadingTweets</a:t>
            </a:r>
            <a:r>
              <a:rPr lang="sv-SE" dirty="0">
                <a:solidFill>
                  <a:schemeClr val="bg1"/>
                </a:solidFill>
              </a:rPr>
              <a:t> { get; }</a:t>
            </a:r>
          </a:p>
          <a:p>
            <a:r>
              <a:rPr lang="sv-SE" dirty="0">
                <a:solidFill>
                  <a:schemeClr val="bg1"/>
                </a:solidFill>
              </a:rPr>
              <a:t>   public </a:t>
            </a:r>
            <a:r>
              <a:rPr lang="sv-SE" dirty="0" err="1">
                <a:solidFill>
                  <a:schemeClr val="bg1"/>
                </a:solidFill>
              </a:rPr>
              <a:t>IEnumerable</a:t>
            </a:r>
            <a:r>
              <a:rPr lang="sv-SE" dirty="0">
                <a:solidFill>
                  <a:schemeClr val="bg1"/>
                </a:solidFill>
              </a:rPr>
              <a:t>&lt;</a:t>
            </a:r>
            <a:r>
              <a:rPr lang="sv-SE" dirty="0" err="1">
                <a:solidFill>
                  <a:schemeClr val="bg1"/>
                </a:solidFill>
              </a:rPr>
              <a:t>TweetViewModel</a:t>
            </a:r>
            <a:r>
              <a:rPr lang="sv-SE" dirty="0">
                <a:solidFill>
                  <a:schemeClr val="bg1"/>
                </a:solidFill>
              </a:rPr>
              <a:t> &gt; </a:t>
            </a:r>
            <a:r>
              <a:rPr lang="sv-SE" dirty="0" err="1">
                <a:solidFill>
                  <a:schemeClr val="bg1"/>
                </a:solidFill>
              </a:rPr>
              <a:t>Tweets</a:t>
            </a:r>
            <a:r>
              <a:rPr lang="sv-SE" dirty="0">
                <a:solidFill>
                  <a:schemeClr val="bg1"/>
                </a:solidFill>
              </a:rPr>
              <a:t> { get; }</a:t>
            </a:r>
          </a:p>
          <a:p>
            <a:endParaRPr lang="sv-SE" dirty="0">
              <a:solidFill>
                <a:schemeClr val="bg1"/>
              </a:solidFill>
            </a:endParaRPr>
          </a:p>
          <a:p>
            <a:r>
              <a:rPr lang="sv-SE" dirty="0">
                <a:solidFill>
                  <a:schemeClr val="bg1"/>
                </a:solidFill>
              </a:rPr>
              <a:t>   public </a:t>
            </a:r>
            <a:r>
              <a:rPr lang="sv-SE" dirty="0" err="1">
                <a:solidFill>
                  <a:schemeClr val="bg1"/>
                </a:solidFill>
              </a:rPr>
              <a:t>ICommand</a:t>
            </a:r>
            <a:r>
              <a:rPr lang="sv-SE" dirty="0">
                <a:solidFill>
                  <a:schemeClr val="bg1"/>
                </a:solidFill>
              </a:rPr>
              <a:t> </a:t>
            </a:r>
            <a:r>
              <a:rPr lang="sv-SE" dirty="0" err="1">
                <a:solidFill>
                  <a:schemeClr val="bg1"/>
                </a:solidFill>
              </a:rPr>
              <a:t>Follow</a:t>
            </a:r>
            <a:r>
              <a:rPr lang="sv-SE" dirty="0">
                <a:solidFill>
                  <a:schemeClr val="bg1"/>
                </a:solidFill>
              </a:rPr>
              <a:t> { get; }</a:t>
            </a:r>
          </a:p>
          <a:p>
            <a:r>
              <a:rPr lang="sv-SE" dirty="0">
                <a:solidFill>
                  <a:schemeClr val="bg1"/>
                </a:solidFill>
              </a:rPr>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50" y="856143"/>
            <a:ext cx="4438650" cy="5191125"/>
          </a:xfrm>
          <a:prstGeom prst="rect">
            <a:avLst/>
          </a:prstGeom>
        </p:spPr>
      </p:pic>
    </p:spTree>
    <p:extLst>
      <p:ext uri="{BB962C8B-B14F-4D97-AF65-F5344CB8AC3E}">
        <p14:creationId xmlns:p14="http://schemas.microsoft.com/office/powerpoint/2010/main" val="269593869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Outcome</a:t>
            </a:r>
            <a:r>
              <a:rPr lang="en-US" dirty="0" smtClean="0">
                <a:solidFill>
                  <a:schemeClr val="accent1"/>
                </a:solidFill>
              </a:rPr>
              <a:t>?</a:t>
            </a:r>
            <a:br>
              <a:rPr lang="en-US" dirty="0" smtClean="0">
                <a:solidFill>
                  <a:schemeClr val="accent1"/>
                </a:solidFill>
              </a:rPr>
            </a:br>
            <a:r>
              <a:rPr lang="sv-SE" sz="2800" dirty="0">
                <a:solidFill>
                  <a:schemeClr val="accent1"/>
                </a:solidFill>
              </a:rPr>
              <a:t>Mutual </a:t>
            </a:r>
            <a:r>
              <a:rPr lang="sv-SE" sz="2800" dirty="0" err="1">
                <a:solidFill>
                  <a:schemeClr val="accent1"/>
                </a:solidFill>
              </a:rPr>
              <a:t>understanding</a:t>
            </a:r>
            <a:r>
              <a:rPr lang="sv-SE" sz="2800" dirty="0">
                <a:solidFill>
                  <a:schemeClr val="accent1"/>
                </a:solidFill>
              </a:rPr>
              <a:t>, love and </a:t>
            </a:r>
            <a:r>
              <a:rPr lang="sv-SE" sz="2800" dirty="0" err="1">
                <a:solidFill>
                  <a:schemeClr val="accent1"/>
                </a:solidFill>
              </a:rPr>
              <a:t>peace</a:t>
            </a:r>
            <a:r>
              <a:rPr lang="sv-SE" sz="2800" dirty="0">
                <a:solidFill>
                  <a:schemeClr val="accent1"/>
                </a:solidFill>
              </a:rPr>
              <a:t>…and VM-</a:t>
            </a:r>
            <a:r>
              <a:rPr lang="sv-SE" sz="2800" dirty="0" err="1">
                <a:solidFill>
                  <a:schemeClr val="accent1"/>
                </a:solidFill>
              </a:rPr>
              <a:t>stub</a:t>
            </a:r>
            <a:r>
              <a:rPr lang="sv-SE" sz="2800" dirty="0">
                <a:solidFill>
                  <a:schemeClr val="accent1"/>
                </a:solidFill>
              </a:rPr>
              <a:t> interfaces </a:t>
            </a:r>
            <a:r>
              <a:rPr lang="sv-SE" sz="2800" dirty="0" err="1">
                <a:solidFill>
                  <a:schemeClr val="accent1"/>
                </a:solidFill>
              </a:rPr>
              <a:t>of</a:t>
            </a:r>
            <a:r>
              <a:rPr lang="sv-SE" sz="2800" dirty="0">
                <a:solidFill>
                  <a:schemeClr val="accent1"/>
                </a:solidFill>
              </a:rPr>
              <a:t> </a:t>
            </a:r>
            <a:r>
              <a:rPr lang="sv-SE" sz="2800" dirty="0" err="1">
                <a:solidFill>
                  <a:schemeClr val="accent1"/>
                </a:solidFill>
              </a:rPr>
              <a:t>course</a:t>
            </a:r>
            <a:r>
              <a:rPr lang="sv-SE" sz="2800" dirty="0" smtClean="0">
                <a:solidFill>
                  <a:schemeClr val="accent1"/>
                </a:solidFill>
              </a:rPr>
              <a:t>…</a:t>
            </a:r>
            <a:endParaRPr lang="en-US" dirty="0">
              <a:solidFill>
                <a:schemeClr val="accent1"/>
              </a:solidFill>
            </a:endParaRPr>
          </a:p>
        </p:txBody>
      </p:sp>
    </p:spTree>
    <p:extLst>
      <p:ext uri="{BB962C8B-B14F-4D97-AF65-F5344CB8AC3E}">
        <p14:creationId xmlns:p14="http://schemas.microsoft.com/office/powerpoint/2010/main" val="383089777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Time to multitask</a:t>
            </a:r>
            <a:br>
              <a:rPr lang="en-US" dirty="0" smtClean="0">
                <a:solidFill>
                  <a:schemeClr val="accent1"/>
                </a:solidFill>
              </a:rPr>
            </a:br>
            <a:r>
              <a:rPr lang="en-US" sz="2800" dirty="0">
                <a:solidFill>
                  <a:schemeClr val="accent1"/>
                </a:solidFill>
              </a:rPr>
              <a:t>Finishing early is often appreciated when it comes to software </a:t>
            </a:r>
            <a:r>
              <a:rPr lang="en-US" sz="2800" dirty="0" smtClean="0">
                <a:solidFill>
                  <a:schemeClr val="accent1"/>
                </a:solidFill>
              </a:rPr>
              <a:t>development</a:t>
            </a:r>
            <a:endParaRPr lang="en-US" dirty="0">
              <a:solidFill>
                <a:schemeClr val="accent1"/>
              </a:solidFill>
            </a:endParaRPr>
          </a:p>
        </p:txBody>
      </p:sp>
    </p:spTree>
    <p:extLst>
      <p:ext uri="{BB962C8B-B14F-4D97-AF65-F5344CB8AC3E}">
        <p14:creationId xmlns:p14="http://schemas.microsoft.com/office/powerpoint/2010/main" val="409241333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t>
            </a:r>
            <a:r>
              <a:rPr lang="en-US" dirty="0" smtClean="0"/>
              <a:t>visual design</a:t>
            </a:r>
            <a:r>
              <a:rPr lang="en-US" sz="2800" dirty="0" smtClean="0"/>
              <a:t/>
            </a:r>
            <a:br>
              <a:rPr lang="en-US" sz="2800" dirty="0" smtClean="0"/>
            </a:br>
            <a:r>
              <a:rPr lang="en-US" sz="2800" dirty="0"/>
              <a:t/>
            </a:r>
            <a:br>
              <a:rPr lang="en-US" sz="2800" dirty="0"/>
            </a:b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6763" y="-1"/>
            <a:ext cx="1269711" cy="1269711"/>
          </a:xfrm>
          <a:prstGeom prst="rect">
            <a:avLst/>
          </a:prstGeom>
        </p:spPr>
      </p:pic>
    </p:spTree>
    <p:extLst>
      <p:ext uri="{BB962C8B-B14F-4D97-AF65-F5344CB8AC3E}">
        <p14:creationId xmlns:p14="http://schemas.microsoft.com/office/powerpoint/2010/main" val="386896975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a:t>
            </a:r>
            <a:r>
              <a:rPr lang="en-US" sz="2800" dirty="0" smtClean="0"/>
              <a:t/>
            </a:r>
            <a:br>
              <a:rPr lang="en-US" sz="2800" dirty="0" smtClean="0"/>
            </a:br>
            <a:r>
              <a:rPr lang="en-US" sz="2800" dirty="0"/>
              <a:t/>
            </a:r>
            <a:br>
              <a:rPr lang="en-US" sz="2800" dirty="0"/>
            </a:br>
            <a:r>
              <a:rPr lang="en-US" sz="2800" dirty="0" smtClean="0"/>
              <a:t>Set up solution</a:t>
            </a:r>
            <a:r>
              <a:rPr lang="en-US" sz="2800" dirty="0"/>
              <a:t/>
            </a:r>
            <a:br>
              <a:rPr lang="en-US" sz="2800" dirty="0"/>
            </a:br>
            <a:r>
              <a:rPr lang="en-US" sz="2800" dirty="0"/>
              <a:t>Create </a:t>
            </a:r>
            <a:r>
              <a:rPr lang="en-US" sz="2800" dirty="0" smtClean="0"/>
              <a:t>stub </a:t>
            </a:r>
            <a:r>
              <a:rPr lang="en-US" sz="2800" dirty="0"/>
              <a:t>VMs</a:t>
            </a:r>
            <a:br>
              <a:rPr lang="en-US" sz="2800" dirty="0"/>
            </a:br>
            <a:r>
              <a:rPr lang="en-US" sz="2800" dirty="0"/>
              <a:t>Create </a:t>
            </a:r>
            <a:r>
              <a:rPr lang="en-US" sz="2800" dirty="0" smtClean="0"/>
              <a:t>basic </a:t>
            </a:r>
            <a:r>
              <a:rPr lang="en-US" sz="2800" dirty="0"/>
              <a:t>UI</a:t>
            </a:r>
            <a:br>
              <a:rPr lang="en-US" sz="2800" dirty="0"/>
            </a:br>
            <a:r>
              <a:rPr lang="en-US" sz="2800" dirty="0"/>
              <a:t>Configure </a:t>
            </a:r>
            <a:r>
              <a:rPr lang="en-US" sz="2800" dirty="0" smtClean="0"/>
              <a:t>basic </a:t>
            </a:r>
            <a:r>
              <a:rPr lang="en-US" sz="2800" dirty="0"/>
              <a:t>UI to </a:t>
            </a:r>
            <a:r>
              <a:rPr lang="en-US" sz="2800" dirty="0" smtClean="0"/>
              <a:t>use stubs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6764" y="-1"/>
            <a:ext cx="1269711" cy="1269711"/>
          </a:xfrm>
          <a:prstGeom prst="rect">
            <a:avLst/>
          </a:prstGeom>
        </p:spPr>
      </p:pic>
    </p:spTree>
    <p:extLst>
      <p:ext uri="{BB962C8B-B14F-4D97-AF65-F5344CB8AC3E}">
        <p14:creationId xmlns:p14="http://schemas.microsoft.com/office/powerpoint/2010/main" val="337246970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helpful</a:t>
            </a:r>
            <a:r>
              <a:rPr lang="en-US" sz="2800" dirty="0" smtClean="0"/>
              <a:t/>
            </a:r>
            <a:br>
              <a:rPr lang="en-US" sz="2800" dirty="0" smtClean="0"/>
            </a:br>
            <a:r>
              <a:rPr lang="en-US" sz="2800" dirty="0"/>
              <a:t/>
            </a:r>
            <a:br>
              <a:rPr lang="en-US" sz="2800"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6762" y="-1"/>
            <a:ext cx="1269711" cy="1269711"/>
          </a:xfrm>
          <a:prstGeom prst="rect">
            <a:avLst/>
          </a:prstGeom>
        </p:spPr>
      </p:pic>
    </p:spTree>
    <p:extLst>
      <p:ext uri="{BB962C8B-B14F-4D97-AF65-F5344CB8AC3E}">
        <p14:creationId xmlns:p14="http://schemas.microsoft.com/office/powerpoint/2010/main" val="262907315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1767" y="165743"/>
            <a:ext cx="3913825" cy="6605940"/>
          </a:xfrm>
          <a:prstGeom prst="rect">
            <a:avLst/>
          </a:prstGeom>
        </p:spPr>
      </p:pic>
      <p:sp>
        <p:nvSpPr>
          <p:cNvPr id="4" name="Rectangle 3"/>
          <p:cNvSpPr/>
          <p:nvPr/>
        </p:nvSpPr>
        <p:spPr>
          <a:xfrm>
            <a:off x="11413959" y="6727707"/>
            <a:ext cx="1021634" cy="266818"/>
          </a:xfrm>
          <a:prstGeom prst="rect">
            <a:avLst/>
          </a:prstGeom>
        </p:spPr>
        <p:txBody>
          <a:bodyPr wrap="square">
            <a:spAutoFit/>
          </a:bodyPr>
          <a:lstStyle/>
          <a:p>
            <a:pPr algn="r"/>
            <a:r>
              <a:rPr lang="en-US" sz="1071" dirty="0">
                <a:solidFill>
                  <a:schemeClr val="bg1"/>
                </a:solidFill>
              </a:rPr>
              <a:t>Source: </a:t>
            </a:r>
            <a:r>
              <a:rPr lang="en-US" sz="1071" dirty="0" err="1">
                <a:solidFill>
                  <a:schemeClr val="bg1"/>
                </a:solidFill>
              </a:rPr>
              <a:t>Alessi</a:t>
            </a:r>
            <a:endParaRPr lang="en-US" sz="1071" dirty="0">
              <a:solidFill>
                <a:schemeClr val="bg1"/>
              </a:solidFill>
            </a:endParaRPr>
          </a:p>
        </p:txBody>
      </p:sp>
      <p:sp>
        <p:nvSpPr>
          <p:cNvPr id="6" name="Rectangle 5"/>
          <p:cNvSpPr/>
          <p:nvPr/>
        </p:nvSpPr>
        <p:spPr>
          <a:xfrm>
            <a:off x="0" y="6625193"/>
            <a:ext cx="1159292" cy="369332"/>
          </a:xfrm>
          <a:prstGeom prst="rect">
            <a:avLst/>
          </a:prstGeom>
        </p:spPr>
        <p:txBody>
          <a:bodyPr wrap="none">
            <a:spAutoFit/>
          </a:bodyPr>
          <a:lstStyle/>
          <a:p>
            <a:r>
              <a:rPr lang="en-US" dirty="0" smtClean="0">
                <a:solidFill>
                  <a:schemeClr val="bg1"/>
                </a:solidFill>
              </a:rPr>
              <a:t>Juicy </a:t>
            </a:r>
            <a:r>
              <a:rPr lang="en-US" dirty="0" err="1" smtClean="0">
                <a:solidFill>
                  <a:schemeClr val="bg1"/>
                </a:solidFill>
              </a:rPr>
              <a:t>Salif</a:t>
            </a:r>
            <a:endParaRPr lang="en-US" dirty="0">
              <a:solidFill>
                <a:schemeClr val="bg1"/>
              </a:solidFill>
            </a:endParaRPr>
          </a:p>
        </p:txBody>
      </p:sp>
    </p:spTree>
    <p:extLst>
      <p:ext uri="{BB962C8B-B14F-4D97-AF65-F5344CB8AC3E}">
        <p14:creationId xmlns:p14="http://schemas.microsoft.com/office/powerpoint/2010/main" val="4145901353"/>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702" y="1520792"/>
            <a:ext cx="10056812" cy="2442193"/>
          </a:xfrm>
        </p:spPr>
        <p:txBody>
          <a:bodyPr/>
          <a:lstStyle/>
          <a:p>
            <a:r>
              <a:rPr lang="en-US" dirty="0" smtClean="0"/>
              <a:t>Demo:</a:t>
            </a:r>
            <a:br>
              <a:rPr lang="en-US" dirty="0" smtClean="0"/>
            </a:br>
            <a:r>
              <a:rPr lang="en-US" dirty="0" err="1" smtClean="0"/>
              <a:t>Dev</a:t>
            </a:r>
            <a:r>
              <a:rPr lang="en-US" dirty="0" smtClean="0"/>
              <a:t> </a:t>
            </a:r>
            <a:r>
              <a:rPr lang="en-US" dirty="0"/>
              <a:t>UI and </a:t>
            </a:r>
            <a:r>
              <a:rPr lang="en-US" dirty="0" smtClean="0"/>
              <a:t>stub </a:t>
            </a:r>
            <a:r>
              <a:rPr lang="en-US" dirty="0"/>
              <a:t>VMs</a:t>
            </a:r>
          </a:p>
        </p:txBody>
      </p:sp>
    </p:spTree>
    <p:extLst>
      <p:ext uri="{BB962C8B-B14F-4D97-AF65-F5344CB8AC3E}">
        <p14:creationId xmlns:p14="http://schemas.microsoft.com/office/powerpoint/2010/main" val="21603957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over visual design</a:t>
            </a:r>
            <a:r>
              <a:rPr lang="en-US" sz="2800" dirty="0"/>
              <a:t/>
            </a:r>
            <a:br>
              <a:rPr lang="en-US" sz="2800" dirty="0"/>
            </a:br>
            <a:r>
              <a:rPr lang="en-US" sz="2800" dirty="0"/>
              <a:t/>
            </a:r>
            <a:br>
              <a:rPr lang="en-US" sz="2800" dirty="0"/>
            </a:br>
            <a:r>
              <a:rPr lang="en-US" sz="2800" dirty="0"/>
              <a:t>Hand </a:t>
            </a:r>
            <a:r>
              <a:rPr lang="en-US" sz="2800" dirty="0" smtClean="0"/>
              <a:t>over visual design </a:t>
            </a:r>
            <a:r>
              <a:rPr lang="en-US" sz="2800" dirty="0"/>
              <a:t>to </a:t>
            </a:r>
            <a:r>
              <a:rPr lang="en-US" sz="2800" dirty="0" smtClean="0"/>
              <a:t>“</a:t>
            </a:r>
            <a:r>
              <a:rPr lang="en-US" sz="2800" dirty="0" err="1" smtClean="0"/>
              <a:t>devigner</a:t>
            </a:r>
            <a:r>
              <a:rPr lang="en-US" sz="2800" dirty="0"/>
              <a:t>”</a:t>
            </a:r>
            <a:br>
              <a:rPr lang="en-US" sz="2800" dirty="0"/>
            </a:br>
            <a:r>
              <a:rPr lang="en-US" sz="2800" dirty="0"/>
              <a:t>Explain </a:t>
            </a:r>
            <a:r>
              <a:rPr lang="en-US" sz="2800" dirty="0" smtClean="0"/>
              <a:t>visual design </a:t>
            </a:r>
            <a:r>
              <a:rPr lang="en-US" sz="2800" dirty="0"/>
              <a:t>to </a:t>
            </a:r>
            <a:r>
              <a:rPr lang="en-US" sz="2800" dirty="0" smtClean="0"/>
              <a:t>“</a:t>
            </a:r>
            <a:r>
              <a:rPr lang="en-US" sz="2800" dirty="0" err="1" smtClean="0"/>
              <a:t>devigner</a:t>
            </a:r>
            <a:r>
              <a:rPr lang="en-US" sz="2800" dirty="0"/>
              <a:t>”</a:t>
            </a:r>
            <a:br>
              <a:rPr lang="en-US" sz="2800" dirty="0"/>
            </a:br>
            <a:r>
              <a:rPr lang="en-US" sz="2800" dirty="0"/>
              <a:t>Go </a:t>
            </a:r>
            <a:r>
              <a:rPr lang="en-US" sz="2800" dirty="0" smtClean="0"/>
              <a:t>into supporting mode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6763" y="-1"/>
            <a:ext cx="1269711" cy="1269711"/>
          </a:xfrm>
          <a:prstGeom prst="rect">
            <a:avLst/>
          </a:prstGeom>
        </p:spPr>
      </p:pic>
    </p:spTree>
    <p:extLst>
      <p:ext uri="{BB962C8B-B14F-4D97-AF65-F5344CB8AC3E}">
        <p14:creationId xmlns:p14="http://schemas.microsoft.com/office/powerpoint/2010/main" val="765898621"/>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t>
            </a:r>
            <a:r>
              <a:rPr lang="en-US" dirty="0" smtClean="0"/>
              <a:t>application structure</a:t>
            </a:r>
            <a:r>
              <a:rPr lang="en-US" sz="2800" dirty="0" smtClean="0"/>
              <a:t/>
            </a:r>
            <a:br>
              <a:rPr lang="en-US" sz="2800" dirty="0" smtClean="0"/>
            </a:br>
            <a:r>
              <a:rPr lang="en-US" sz="2800" dirty="0"/>
              <a:t/>
            </a:r>
            <a:br>
              <a:rPr lang="en-US" sz="2800" dirty="0"/>
            </a:br>
            <a:r>
              <a:rPr lang="en-US" sz="2800" dirty="0" smtClean="0"/>
              <a:t>Add frameworks</a:t>
            </a:r>
            <a:r>
              <a:rPr lang="en-US" sz="2800" dirty="0"/>
              <a:t/>
            </a:r>
            <a:br>
              <a:rPr lang="en-US" sz="2800" dirty="0"/>
            </a:br>
            <a:r>
              <a:rPr lang="en-US" sz="2800" dirty="0"/>
              <a:t>Set </a:t>
            </a:r>
            <a:r>
              <a:rPr lang="en-US" sz="2800" dirty="0" smtClean="0"/>
              <a:t>up DI</a:t>
            </a:r>
            <a:br>
              <a:rPr lang="en-US" sz="2800" dirty="0" smtClean="0"/>
            </a:br>
            <a:r>
              <a:rPr lang="en-US" sz="2800" dirty="0" err="1" smtClean="0"/>
              <a:t>etc</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6764" y="-1"/>
            <a:ext cx="1269711" cy="1269711"/>
          </a:xfrm>
          <a:prstGeom prst="rect">
            <a:avLst/>
          </a:prstGeom>
        </p:spPr>
      </p:pic>
    </p:spTree>
    <p:extLst>
      <p:ext uri="{BB962C8B-B14F-4D97-AF65-F5344CB8AC3E}">
        <p14:creationId xmlns:p14="http://schemas.microsoft.com/office/powerpoint/2010/main" val="1482225259"/>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understanding of visual design</a:t>
            </a:r>
            <a:r>
              <a:rPr lang="en-US" sz="2800" dirty="0" smtClean="0"/>
              <a:t/>
            </a:r>
            <a:br>
              <a:rPr lang="en-US" sz="2800" dirty="0" smtClean="0"/>
            </a:br>
            <a:r>
              <a:rPr lang="en-US" sz="2800" dirty="0"/>
              <a:t/>
            </a:r>
            <a:br>
              <a:rPr lang="en-US" sz="2800"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6762" y="-1"/>
            <a:ext cx="1269711" cy="1269711"/>
          </a:xfrm>
          <a:prstGeom prst="rect">
            <a:avLst/>
          </a:prstGeom>
        </p:spPr>
      </p:pic>
    </p:spTree>
    <p:extLst>
      <p:ext uri="{BB962C8B-B14F-4D97-AF65-F5344CB8AC3E}">
        <p14:creationId xmlns:p14="http://schemas.microsoft.com/office/powerpoint/2010/main" val="256886017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702" y="1520792"/>
            <a:ext cx="10056812" cy="2442193"/>
          </a:xfrm>
        </p:spPr>
        <p:txBody>
          <a:bodyPr/>
          <a:lstStyle/>
          <a:p>
            <a:r>
              <a:rPr lang="en-US" dirty="0" smtClean="0"/>
              <a:t>Demo:</a:t>
            </a:r>
            <a:br>
              <a:rPr lang="en-US" dirty="0" smtClean="0"/>
            </a:br>
            <a:r>
              <a:rPr lang="en-US" dirty="0" smtClean="0"/>
              <a:t>Setting up DI</a:t>
            </a:r>
            <a:endParaRPr lang="en-US" dirty="0"/>
          </a:p>
        </p:txBody>
      </p:sp>
    </p:spTree>
    <p:extLst>
      <p:ext uri="{BB962C8B-B14F-4D97-AF65-F5344CB8AC3E}">
        <p14:creationId xmlns:p14="http://schemas.microsoft.com/office/powerpoint/2010/main" val="8891761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 functionality</a:t>
            </a:r>
            <a:r>
              <a:rPr lang="en-US" sz="2800" dirty="0" smtClean="0"/>
              <a:t/>
            </a:r>
            <a:br>
              <a:rPr lang="en-US" sz="2800" dirty="0" smtClean="0"/>
            </a:br>
            <a:r>
              <a:rPr lang="en-US" sz="2800" dirty="0"/>
              <a:t/>
            </a:r>
            <a:br>
              <a:rPr lang="en-US" sz="2800" dirty="0"/>
            </a:br>
            <a:r>
              <a:rPr lang="en-US" sz="2800" dirty="0" smtClean="0"/>
              <a:t>Define &amp; implement services </a:t>
            </a:r>
            <a:br>
              <a:rPr lang="en-US" sz="2800" dirty="0" smtClean="0"/>
            </a:br>
            <a:r>
              <a:rPr lang="en-US" sz="2800" dirty="0" smtClean="0"/>
              <a:t>Implement VM functionality</a:t>
            </a: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6764" y="-1"/>
            <a:ext cx="1269711" cy="1269711"/>
          </a:xfrm>
          <a:prstGeom prst="rect">
            <a:avLst/>
          </a:prstGeom>
        </p:spPr>
      </p:pic>
    </p:spTree>
    <p:extLst>
      <p:ext uri="{BB962C8B-B14F-4D97-AF65-F5344CB8AC3E}">
        <p14:creationId xmlns:p14="http://schemas.microsoft.com/office/powerpoint/2010/main" val="1196323977"/>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Convert Visual Design To </a:t>
            </a:r>
            <a:r>
              <a:rPr lang="en-US" dirty="0" smtClean="0"/>
              <a:t>XAML/HTML</a:t>
            </a:r>
            <a:r>
              <a:rPr lang="en-US" sz="2800" dirty="0" smtClean="0"/>
              <a:t/>
            </a:r>
            <a:br>
              <a:rPr lang="en-US" sz="2800" dirty="0" smtClean="0"/>
            </a:br>
            <a:r>
              <a:rPr lang="en-US" sz="2800" dirty="0"/>
              <a:t/>
            </a:r>
            <a:br>
              <a:rPr lang="en-US" sz="2800" dirty="0"/>
            </a:br>
            <a:r>
              <a:rPr lang="en-US" sz="2800" dirty="0" smtClean="0"/>
              <a:t>Add transitions </a:t>
            </a:r>
            <a:r>
              <a:rPr lang="en-US" sz="2800" dirty="0" err="1"/>
              <a:t>etc</a:t>
            </a:r>
            <a:r>
              <a:rPr lang="en-US" sz="2800" dirty="0"/>
              <a:t> to UI</a:t>
            </a:r>
            <a:br>
              <a:rPr lang="en-US" sz="2800" dirty="0"/>
            </a:br>
            <a:r>
              <a:rPr lang="en-US" sz="2800" dirty="0"/>
              <a:t>Behaviors, </a:t>
            </a:r>
            <a:r>
              <a:rPr lang="en-US" sz="2800" dirty="0" smtClean="0"/>
              <a:t>jQuery </a:t>
            </a:r>
            <a:r>
              <a:rPr lang="en-US" sz="2800" dirty="0" err="1" smtClean="0"/>
              <a:t>etc</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6762" y="-1"/>
            <a:ext cx="1269711" cy="1269711"/>
          </a:xfrm>
          <a:prstGeom prst="rect">
            <a:avLst/>
          </a:prstGeom>
        </p:spPr>
      </p:pic>
    </p:spTree>
    <p:extLst>
      <p:ext uri="{BB962C8B-B14F-4D97-AF65-F5344CB8AC3E}">
        <p14:creationId xmlns:p14="http://schemas.microsoft.com/office/powerpoint/2010/main" val="3839469241"/>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702" y="1520792"/>
            <a:ext cx="10056812" cy="2442193"/>
          </a:xfrm>
        </p:spPr>
        <p:txBody>
          <a:bodyPr/>
          <a:lstStyle/>
          <a:p>
            <a:r>
              <a:rPr lang="en-US" dirty="0" smtClean="0"/>
              <a:t>Demo:</a:t>
            </a:r>
            <a:br>
              <a:rPr lang="en-US" dirty="0" smtClean="0"/>
            </a:br>
            <a:r>
              <a:rPr lang="en-US" dirty="0"/>
              <a:t>Styling the UI</a:t>
            </a:r>
          </a:p>
        </p:txBody>
      </p:sp>
    </p:spTree>
    <p:extLst>
      <p:ext uri="{BB962C8B-B14F-4D97-AF65-F5344CB8AC3E}">
        <p14:creationId xmlns:p14="http://schemas.microsoft.com/office/powerpoint/2010/main" val="36430250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 </a:t>
            </a:r>
            <a:r>
              <a:rPr lang="en-US" dirty="0" smtClean="0"/>
              <a:t>application from stub VMs to real </a:t>
            </a:r>
            <a:r>
              <a:rPr lang="en-US" dirty="0"/>
              <a:t>VMs</a:t>
            </a:r>
            <a:br>
              <a:rPr lang="en-US" dirty="0"/>
            </a:b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6764" y="-1"/>
            <a:ext cx="1269711" cy="1269711"/>
          </a:xfrm>
          <a:prstGeom prst="rect">
            <a:avLst/>
          </a:prstGeom>
        </p:spPr>
      </p:pic>
    </p:spTree>
    <p:extLst>
      <p:ext uri="{BB962C8B-B14F-4D97-AF65-F5344CB8AC3E}">
        <p14:creationId xmlns:p14="http://schemas.microsoft.com/office/powerpoint/2010/main" val="2181848341"/>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702" y="1520792"/>
            <a:ext cx="10056812" cy="2442193"/>
          </a:xfrm>
        </p:spPr>
        <p:txBody>
          <a:bodyPr/>
          <a:lstStyle/>
          <a:p>
            <a:r>
              <a:rPr lang="en-US" dirty="0" smtClean="0"/>
              <a:t>Demo:</a:t>
            </a:r>
            <a:br>
              <a:rPr lang="en-US" dirty="0" smtClean="0"/>
            </a:br>
            <a:r>
              <a:rPr lang="en-US" dirty="0" smtClean="0"/>
              <a:t>Setting up VM location</a:t>
            </a:r>
            <a:endParaRPr lang="en-US" dirty="0"/>
          </a:p>
        </p:txBody>
      </p:sp>
    </p:spTree>
    <p:extLst>
      <p:ext uri="{BB962C8B-B14F-4D97-AF65-F5344CB8AC3E}">
        <p14:creationId xmlns:p14="http://schemas.microsoft.com/office/powerpoint/2010/main" val="40626328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1413959" y="6727707"/>
            <a:ext cx="1021634" cy="266818"/>
          </a:xfrm>
          <a:prstGeom prst="rect">
            <a:avLst/>
          </a:prstGeom>
        </p:spPr>
        <p:txBody>
          <a:bodyPr wrap="square">
            <a:spAutoFit/>
          </a:bodyPr>
          <a:lstStyle/>
          <a:p>
            <a:pPr algn="r"/>
            <a:r>
              <a:rPr lang="en-US" sz="1071" dirty="0">
                <a:solidFill>
                  <a:schemeClr val="bg1"/>
                </a:solidFill>
              </a:rPr>
              <a:t>Source: </a:t>
            </a:r>
            <a:r>
              <a:rPr lang="en-US" sz="1071" dirty="0" err="1">
                <a:solidFill>
                  <a:schemeClr val="bg1"/>
                </a:solidFill>
              </a:rPr>
              <a:t>Alessi</a:t>
            </a:r>
            <a:endParaRPr lang="en-US" sz="1071" dirty="0">
              <a:solidFill>
                <a:schemeClr val="bg1"/>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 b="22193"/>
          <a:stretch/>
        </p:blipFill>
        <p:spPr>
          <a:xfrm>
            <a:off x="7754198" y="1364922"/>
            <a:ext cx="4522934" cy="4699414"/>
          </a:xfrm>
          <a:prstGeom prst="rect">
            <a:avLst/>
          </a:prstGeom>
        </p:spPr>
      </p:pic>
      <p:sp>
        <p:nvSpPr>
          <p:cNvPr id="6" name="Rectangle 5"/>
          <p:cNvSpPr/>
          <p:nvPr/>
        </p:nvSpPr>
        <p:spPr>
          <a:xfrm>
            <a:off x="0" y="6625193"/>
            <a:ext cx="2050561" cy="369332"/>
          </a:xfrm>
          <a:prstGeom prst="rect">
            <a:avLst/>
          </a:prstGeom>
        </p:spPr>
        <p:txBody>
          <a:bodyPr wrap="none">
            <a:spAutoFit/>
          </a:bodyPr>
          <a:lstStyle/>
          <a:p>
            <a:r>
              <a:rPr lang="en-US" dirty="0" smtClean="0">
                <a:solidFill>
                  <a:schemeClr val="bg1"/>
                </a:solidFill>
              </a:rPr>
              <a:t>Philips HR2744/40</a:t>
            </a:r>
            <a:endParaRPr lang="en-US" dirty="0">
              <a:solidFill>
                <a:schemeClr val="bg1"/>
              </a:solidFill>
            </a:endParaRPr>
          </a:p>
        </p:txBody>
      </p:sp>
    </p:spTree>
    <p:extLst>
      <p:ext uri="{BB962C8B-B14F-4D97-AF65-F5344CB8AC3E}">
        <p14:creationId xmlns:p14="http://schemas.microsoft.com/office/powerpoint/2010/main" val="1949979468"/>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done</a:t>
            </a:r>
            <a:r>
              <a:rPr lang="en-US" dirty="0" smtClean="0"/>
              <a:t>!</a:t>
            </a:r>
            <a:br>
              <a:rPr lang="en-US" dirty="0" smtClean="0"/>
            </a:br>
            <a:r>
              <a:rPr lang="sv-SE" sz="2800" dirty="0" smtClean="0"/>
              <a:t>It </a:t>
            </a:r>
            <a:r>
              <a:rPr lang="sv-SE" sz="2800" dirty="0" err="1" smtClean="0"/>
              <a:t>might</a:t>
            </a:r>
            <a:r>
              <a:rPr lang="sv-SE" sz="2800" dirty="0" smtClean="0"/>
              <a:t> </a:t>
            </a:r>
            <a:r>
              <a:rPr lang="sv-SE" sz="2800" dirty="0"/>
              <a:t>not be bug </a:t>
            </a:r>
            <a:r>
              <a:rPr lang="sv-SE" sz="2800" dirty="0" err="1"/>
              <a:t>free</a:t>
            </a:r>
            <a:r>
              <a:rPr lang="sv-SE" sz="2800" dirty="0"/>
              <a:t>, </a:t>
            </a:r>
            <a:r>
              <a:rPr lang="sv-SE" sz="2800" dirty="0" err="1"/>
              <a:t>but</a:t>
            </a:r>
            <a:r>
              <a:rPr lang="sv-SE" sz="2800" dirty="0"/>
              <a:t> </a:t>
            </a:r>
            <a:r>
              <a:rPr lang="sv-SE" sz="2800" dirty="0" smtClean="0"/>
              <a:t>it is </a:t>
            </a:r>
            <a:r>
              <a:rPr lang="sv-SE" sz="2800" dirty="0" err="1" smtClean="0"/>
              <a:t>running</a:t>
            </a:r>
            <a:r>
              <a:rPr lang="sv-SE" sz="2800" dirty="0" smtClean="0"/>
              <a:t>…</a:t>
            </a:r>
            <a:endParaRPr lang="en-US" sz="2800" dirty="0"/>
          </a:p>
        </p:txBody>
      </p:sp>
    </p:spTree>
    <p:extLst>
      <p:ext uri="{BB962C8B-B14F-4D97-AF65-F5344CB8AC3E}">
        <p14:creationId xmlns:p14="http://schemas.microsoft.com/office/powerpoint/2010/main" val="216737395"/>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a:t>
            </a:r>
            <a:r>
              <a:rPr lang="en-US" dirty="0" smtClean="0"/>
              <a:t>tweaks</a:t>
            </a:r>
            <a:br>
              <a:rPr lang="en-US" dirty="0" smtClean="0"/>
            </a:br>
            <a:r>
              <a:rPr lang="sv-SE" sz="2800" dirty="0" smtClean="0"/>
              <a:t/>
            </a:r>
            <a:br>
              <a:rPr lang="sv-SE" sz="2800" dirty="0" smtClean="0"/>
            </a:br>
            <a:r>
              <a:rPr lang="sv-SE" sz="2800" dirty="0" err="1"/>
              <a:t>Duplicate</a:t>
            </a:r>
            <a:r>
              <a:rPr lang="sv-SE" sz="2800" dirty="0"/>
              <a:t> </a:t>
            </a:r>
            <a:r>
              <a:rPr lang="sv-SE" sz="2800" dirty="0" err="1" smtClean="0"/>
              <a:t>views</a:t>
            </a:r>
            <a:r>
              <a:rPr lang="sv-SE" sz="2800" dirty="0" smtClean="0"/>
              <a:t/>
            </a:r>
            <a:br>
              <a:rPr lang="sv-SE" sz="2800" dirty="0" smtClean="0"/>
            </a:br>
            <a:r>
              <a:rPr lang="sv-SE" sz="2800" dirty="0" err="1" smtClean="0"/>
              <a:t>Automated</a:t>
            </a:r>
            <a:r>
              <a:rPr lang="sv-SE" sz="2800" dirty="0" smtClean="0"/>
              <a:t> </a:t>
            </a:r>
            <a:r>
              <a:rPr lang="sv-SE" sz="2800" dirty="0" err="1" smtClean="0"/>
              <a:t>view</a:t>
            </a:r>
            <a:r>
              <a:rPr lang="sv-SE" sz="2800" dirty="0" smtClean="0"/>
              <a:t> tests</a:t>
            </a:r>
            <a:br>
              <a:rPr lang="sv-SE" sz="2800" dirty="0" smtClean="0"/>
            </a:br>
            <a:r>
              <a:rPr lang="sv-SE" sz="2800" dirty="0" smtClean="0"/>
              <a:t>Design-</a:t>
            </a:r>
            <a:r>
              <a:rPr lang="sv-SE" sz="2800" dirty="0" err="1" smtClean="0"/>
              <a:t>time</a:t>
            </a:r>
            <a:r>
              <a:rPr lang="sv-SE" sz="2800" dirty="0" smtClean="0"/>
              <a:t> data from Blend</a:t>
            </a:r>
            <a:br>
              <a:rPr lang="sv-SE" sz="2800" dirty="0" smtClean="0"/>
            </a:br>
            <a:r>
              <a:rPr lang="sv-SE" sz="2800" dirty="0" err="1" smtClean="0"/>
              <a:t>Merging</a:t>
            </a:r>
            <a:r>
              <a:rPr lang="sv-SE" sz="2800" dirty="0" smtClean="0"/>
              <a:t> </a:t>
            </a:r>
            <a:r>
              <a:rPr lang="sv-SE" sz="2800" dirty="0" err="1" smtClean="0"/>
              <a:t>roles</a:t>
            </a:r>
            <a:r>
              <a:rPr lang="sv-SE" sz="2800" dirty="0" smtClean="0"/>
              <a:t/>
            </a:r>
            <a:br>
              <a:rPr lang="sv-SE" sz="2800" dirty="0" smtClean="0"/>
            </a:br>
            <a:r>
              <a:rPr lang="sv-SE" sz="2800" dirty="0" err="1" smtClean="0"/>
              <a:t>Conditional</a:t>
            </a:r>
            <a:r>
              <a:rPr lang="sv-SE" sz="2800" dirty="0" smtClean="0"/>
              <a:t> design-</a:t>
            </a:r>
            <a:r>
              <a:rPr lang="sv-SE" sz="2800" dirty="0" err="1" smtClean="0"/>
              <a:t>time</a:t>
            </a:r>
            <a:r>
              <a:rPr lang="sv-SE" sz="2800" dirty="0" smtClean="0"/>
              <a:t> </a:t>
            </a:r>
            <a:r>
              <a:rPr lang="sv-SE" sz="2800" dirty="0" err="1" smtClean="0"/>
              <a:t>assembly</a:t>
            </a:r>
            <a:r>
              <a:rPr lang="sv-SE" sz="2800" dirty="0" smtClean="0"/>
              <a:t> </a:t>
            </a:r>
            <a:r>
              <a:rPr lang="sv-SE" sz="2800" dirty="0" err="1" smtClean="0"/>
              <a:t>reference</a:t>
            </a:r>
            <a:endParaRPr lang="en-US" sz="2800" dirty="0"/>
          </a:p>
        </p:txBody>
      </p:sp>
    </p:spTree>
    <p:extLst>
      <p:ext uri="{BB962C8B-B14F-4D97-AF65-F5344CB8AC3E}">
        <p14:creationId xmlns:p14="http://schemas.microsoft.com/office/powerpoint/2010/main" val="598167907"/>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br>
              <a:rPr lang="en-US" dirty="0" smtClean="0"/>
            </a:br>
            <a:r>
              <a:rPr lang="sv-SE" sz="2800" dirty="0" smtClean="0"/>
              <a:t/>
            </a:r>
            <a:br>
              <a:rPr lang="sv-SE" sz="2800" dirty="0" smtClean="0"/>
            </a:br>
            <a:r>
              <a:rPr lang="sv-SE" sz="2800" dirty="0" err="1" smtClean="0"/>
              <a:t>When</a:t>
            </a:r>
            <a:r>
              <a:rPr lang="sv-SE" sz="2800" dirty="0" smtClean="0"/>
              <a:t> to </a:t>
            </a:r>
            <a:r>
              <a:rPr lang="sv-SE" sz="2800" dirty="0" err="1" smtClean="0"/>
              <a:t>introduce</a:t>
            </a:r>
            <a:r>
              <a:rPr lang="sv-SE" sz="2800" dirty="0" smtClean="0"/>
              <a:t> </a:t>
            </a:r>
            <a:r>
              <a:rPr lang="sv-SE" sz="2800" dirty="0" err="1" smtClean="0"/>
              <a:t>roles</a:t>
            </a:r>
            <a:r>
              <a:rPr lang="sv-SE" sz="2800" dirty="0" smtClean="0"/>
              <a:t> </a:t>
            </a:r>
            <a:r>
              <a:rPr lang="sv-SE" sz="2800" dirty="0" err="1" smtClean="0"/>
              <a:t>during</a:t>
            </a:r>
            <a:r>
              <a:rPr lang="sv-SE" sz="2800" dirty="0" smtClean="0"/>
              <a:t> </a:t>
            </a:r>
            <a:r>
              <a:rPr lang="sv-SE" sz="2800" dirty="0" err="1" smtClean="0"/>
              <a:t>project</a:t>
            </a:r>
            <a:r>
              <a:rPr lang="sv-SE" sz="2800" dirty="0" smtClean="0"/>
              <a:t/>
            </a:r>
            <a:br>
              <a:rPr lang="sv-SE" sz="2800" dirty="0" smtClean="0"/>
            </a:br>
            <a:r>
              <a:rPr lang="sv-SE" sz="2800" dirty="0" err="1" smtClean="0"/>
              <a:t>Behavior</a:t>
            </a:r>
            <a:r>
              <a:rPr lang="sv-SE" sz="2800" dirty="0" smtClean="0"/>
              <a:t> </a:t>
            </a:r>
            <a:r>
              <a:rPr lang="sv-SE" sz="2800" dirty="0" err="1" smtClean="0"/>
              <a:t>library</a:t>
            </a:r>
            <a:r>
              <a:rPr lang="sv-SE" sz="2800" dirty="0" smtClean="0"/>
              <a:t/>
            </a:r>
            <a:br>
              <a:rPr lang="sv-SE" sz="2800" dirty="0" smtClean="0"/>
            </a:br>
            <a:r>
              <a:rPr lang="sv-SE" sz="2800" dirty="0" smtClean="0"/>
              <a:t>Design-</a:t>
            </a:r>
            <a:r>
              <a:rPr lang="sv-SE" sz="2800" dirty="0" err="1"/>
              <a:t>t</a:t>
            </a:r>
            <a:r>
              <a:rPr lang="sv-SE" sz="2800" dirty="0" err="1" smtClean="0"/>
              <a:t>ime</a:t>
            </a:r>
            <a:r>
              <a:rPr lang="sv-SE" sz="2800" dirty="0" smtClean="0"/>
              <a:t> data </a:t>
            </a:r>
            <a:r>
              <a:rPr lang="sv-SE" sz="2800" dirty="0" err="1" smtClean="0"/>
              <a:t>differences</a:t>
            </a:r>
            <a:r>
              <a:rPr lang="sv-SE" sz="2800" dirty="0" smtClean="0"/>
              <a:t> </a:t>
            </a:r>
            <a:r>
              <a:rPr lang="sv-SE" sz="2800" dirty="0" err="1" smtClean="0"/>
              <a:t>between</a:t>
            </a:r>
            <a:r>
              <a:rPr lang="sv-SE" sz="2800" dirty="0" smtClean="0"/>
              <a:t> </a:t>
            </a:r>
            <a:r>
              <a:rPr lang="sv-SE" sz="2800" dirty="0"/>
              <a:t>Blend &amp; VS</a:t>
            </a:r>
          </a:p>
        </p:txBody>
      </p:sp>
    </p:spTree>
    <p:extLst>
      <p:ext uri="{BB962C8B-B14F-4D97-AF65-F5344CB8AC3E}">
        <p14:creationId xmlns:p14="http://schemas.microsoft.com/office/powerpoint/2010/main" val="1470389380"/>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br>
              <a:rPr lang="en-US" dirty="0" smtClean="0"/>
            </a:br>
            <a:r>
              <a:rPr lang="sv-SE" sz="2800" dirty="0" smtClean="0"/>
              <a:t>”</a:t>
            </a:r>
            <a:r>
              <a:rPr lang="sv-SE" sz="2800" dirty="0" err="1" smtClean="0"/>
              <a:t>There</a:t>
            </a:r>
            <a:r>
              <a:rPr lang="sv-SE" sz="2800" dirty="0" smtClean="0"/>
              <a:t> is no </a:t>
            </a:r>
            <a:r>
              <a:rPr lang="sv-SE" sz="2800" dirty="0" err="1" smtClean="0"/>
              <a:t>such</a:t>
            </a:r>
            <a:r>
              <a:rPr lang="sv-SE" sz="2800" dirty="0" smtClean="0"/>
              <a:t> </a:t>
            </a:r>
            <a:r>
              <a:rPr lang="sv-SE" sz="2800" dirty="0" err="1" smtClean="0"/>
              <a:t>thing</a:t>
            </a:r>
            <a:r>
              <a:rPr lang="sv-SE" sz="2800" dirty="0" smtClean="0"/>
              <a:t> as a stupid </a:t>
            </a:r>
            <a:r>
              <a:rPr lang="sv-SE" sz="2800" dirty="0" err="1" smtClean="0"/>
              <a:t>question</a:t>
            </a:r>
            <a:r>
              <a:rPr lang="sv-SE" sz="2800" dirty="0" smtClean="0"/>
              <a:t>”</a:t>
            </a:r>
            <a:br>
              <a:rPr lang="sv-SE" sz="2800" dirty="0" smtClean="0"/>
            </a:br>
            <a:r>
              <a:rPr lang="sv-SE" sz="2800" dirty="0"/>
              <a:t/>
            </a:r>
            <a:br>
              <a:rPr lang="sv-SE" sz="2800" dirty="0"/>
            </a:br>
            <a:r>
              <a:rPr lang="sv-SE" sz="2800" dirty="0" smtClean="0"/>
              <a:t/>
            </a:r>
            <a:br>
              <a:rPr lang="sv-SE" sz="2800" dirty="0" smtClean="0"/>
            </a:br>
            <a:r>
              <a:rPr lang="sv-SE" sz="2800" dirty="0"/>
              <a:t/>
            </a:r>
            <a:br>
              <a:rPr lang="sv-SE" sz="2800" dirty="0"/>
            </a:br>
            <a:r>
              <a:rPr lang="sv-SE" sz="2800" dirty="0" smtClean="0"/>
              <a:t/>
            </a:r>
            <a:br>
              <a:rPr lang="sv-SE" sz="2800" dirty="0" smtClean="0"/>
            </a:br>
            <a:r>
              <a:rPr lang="sv-SE" sz="2800" dirty="0" smtClean="0"/>
              <a:t>chris@59north.com</a:t>
            </a:r>
            <a:br>
              <a:rPr lang="sv-SE" sz="2800" dirty="0" smtClean="0"/>
            </a:br>
            <a:r>
              <a:rPr lang="sv-SE" sz="2800" dirty="0" smtClean="0"/>
              <a:t>@</a:t>
            </a:r>
            <a:r>
              <a:rPr lang="sv-SE" sz="2800" dirty="0" err="1" smtClean="0"/>
              <a:t>ZeroKoll</a:t>
            </a:r>
            <a:r>
              <a:rPr lang="sv-SE" sz="2800" dirty="0" smtClean="0"/>
              <a:t/>
            </a:r>
            <a:br>
              <a:rPr lang="sv-SE" sz="2800" dirty="0" smtClean="0"/>
            </a:br>
            <a:r>
              <a:rPr lang="sv-SE" sz="2800" dirty="0" smtClean="0"/>
              <a:t>http://chris.59north.com/</a:t>
            </a:r>
            <a:endParaRPr lang="sv-SE" sz="2800" dirty="0"/>
          </a:p>
        </p:txBody>
      </p:sp>
    </p:spTree>
    <p:extLst>
      <p:ext uri="{BB962C8B-B14F-4D97-AF65-F5344CB8AC3E}">
        <p14:creationId xmlns:p14="http://schemas.microsoft.com/office/powerpoint/2010/main" val="2403191774"/>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chemeClr val="tx1"/>
                    </a:gs>
                    <a:gs pos="100000">
                      <a:schemeClr val="accent1">
                        <a:lumMod val="30000"/>
                        <a:lumOff val="70000"/>
                      </a:schemeClr>
                    </a:gs>
                  </a:gsLst>
                  <a:lin ang="5400000" scaled="1"/>
                </a:gradFill>
              </a:rPr>
              <a:t>Scan </a:t>
            </a:r>
            <a:r>
              <a:rPr lang="en-US" sz="4400" b="1" dirty="0">
                <a:gradFill>
                  <a:gsLst>
                    <a:gs pos="83000">
                      <a:schemeClr val="tx1"/>
                    </a:gs>
                    <a:gs pos="100000">
                      <a:schemeClr val="accent1">
                        <a:lumMod val="30000"/>
                        <a:lumOff val="70000"/>
                      </a:schemeClr>
                    </a:gs>
                  </a:gsLst>
                  <a:lin ang="5400000" scaled="1"/>
                </a:gradFill>
              </a:rPr>
              <a:t>this QR code </a:t>
            </a:r>
            <a:r>
              <a:rPr lang="en-US" sz="4400" dirty="0">
                <a:gradFill>
                  <a:gsLst>
                    <a:gs pos="83000">
                      <a:schemeClr val="tx1"/>
                    </a:gs>
                    <a:gs pos="100000">
                      <a:schemeClr val="accent1">
                        <a:lumMod val="30000"/>
                        <a:lumOff val="70000"/>
                      </a:schemeClr>
                    </a:gs>
                  </a:gsLst>
                  <a:lin ang="5400000" scaled="1"/>
                </a:gradFill>
              </a:rPr>
              <a:t>to </a:t>
            </a:r>
          </a:p>
          <a:p>
            <a:r>
              <a:rPr lang="en-US" sz="4400" dirty="0">
                <a:gradFill>
                  <a:gsLst>
                    <a:gs pos="83000">
                      <a:schemeClr val="tx1"/>
                    </a:gs>
                    <a:gs pos="100000">
                      <a:schemeClr val="accent1">
                        <a:lumMod val="30000"/>
                        <a:lumOff val="70000"/>
                      </a:scheme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279995"/>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1413959" y="6727707"/>
            <a:ext cx="1021634" cy="266818"/>
          </a:xfrm>
          <a:prstGeom prst="rect">
            <a:avLst/>
          </a:prstGeom>
        </p:spPr>
        <p:txBody>
          <a:bodyPr wrap="square">
            <a:spAutoFit/>
          </a:bodyPr>
          <a:lstStyle/>
          <a:p>
            <a:pPr algn="r"/>
            <a:r>
              <a:rPr lang="en-US" sz="1071" dirty="0">
                <a:solidFill>
                  <a:schemeClr val="bg1"/>
                </a:solidFill>
              </a:rPr>
              <a:t>Source: </a:t>
            </a:r>
            <a:r>
              <a:rPr lang="en-US" sz="1071" dirty="0" err="1">
                <a:solidFill>
                  <a:schemeClr val="bg1"/>
                </a:solidFill>
              </a:rPr>
              <a:t>Alessi</a:t>
            </a:r>
            <a:endParaRPr lang="en-US" sz="1071" dirty="0">
              <a:solidFill>
                <a:schemeClr val="bg1"/>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4" b="11747"/>
          <a:stretch/>
        </p:blipFill>
        <p:spPr>
          <a:xfrm>
            <a:off x="7630194" y="952902"/>
            <a:ext cx="4400460" cy="5293166"/>
          </a:xfrm>
          <a:prstGeom prst="rect">
            <a:avLst/>
          </a:prstGeom>
        </p:spPr>
      </p:pic>
      <p:sp>
        <p:nvSpPr>
          <p:cNvPr id="8" name="Rectangle 7"/>
          <p:cNvSpPr/>
          <p:nvPr/>
        </p:nvSpPr>
        <p:spPr>
          <a:xfrm>
            <a:off x="0" y="6625193"/>
            <a:ext cx="2050561" cy="369332"/>
          </a:xfrm>
          <a:prstGeom prst="rect">
            <a:avLst/>
          </a:prstGeom>
        </p:spPr>
        <p:txBody>
          <a:bodyPr wrap="none">
            <a:spAutoFit/>
          </a:bodyPr>
          <a:lstStyle/>
          <a:p>
            <a:r>
              <a:rPr lang="en-US" dirty="0" smtClean="0">
                <a:solidFill>
                  <a:schemeClr val="bg1"/>
                </a:solidFill>
              </a:rPr>
              <a:t>Philips </a:t>
            </a:r>
            <a:r>
              <a:rPr lang="en-US" dirty="0">
                <a:solidFill>
                  <a:schemeClr val="bg1"/>
                </a:solidFill>
              </a:rPr>
              <a:t>HR2752/90</a:t>
            </a:r>
          </a:p>
        </p:txBody>
      </p:sp>
    </p:spTree>
    <p:extLst>
      <p:ext uri="{BB962C8B-B14F-4D97-AF65-F5344CB8AC3E}">
        <p14:creationId xmlns:p14="http://schemas.microsoft.com/office/powerpoint/2010/main" val="206395580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 y="6439834"/>
            <a:ext cx="2972412" cy="553998"/>
          </a:xfrm>
          <a:prstGeom prst="rect">
            <a:avLst/>
          </a:prstGeom>
        </p:spPr>
        <p:txBody>
          <a:bodyPr wrap="square">
            <a:spAutoFit/>
          </a:bodyPr>
          <a:lstStyle/>
          <a:p>
            <a:r>
              <a:rPr lang="en-US" sz="1000" dirty="0">
                <a:solidFill>
                  <a:schemeClr val="bg1"/>
                </a:solidFill>
              </a:rPr>
              <a:t>By S.SAMNAD.S (Own work) [CC-BY-SA-3.0 (http://creativecommons.org/licenses/by-sa/3.0)], via Wikimedia Commons</a:t>
            </a:r>
          </a:p>
        </p:txBody>
      </p:sp>
      <p:pic>
        <p:nvPicPr>
          <p:cNvPr id="2050" name="Picture 2" descr="http://upload.wikimedia.org/wikipedia/commons/b/bf/Nokia_N-7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52931"/>
          <a:stretch/>
        </p:blipFill>
        <p:spPr bwMode="auto">
          <a:xfrm>
            <a:off x="605007" y="1631577"/>
            <a:ext cx="1762400" cy="35361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48852" y="6419447"/>
            <a:ext cx="3082608" cy="553998"/>
          </a:xfrm>
          <a:prstGeom prst="rect">
            <a:avLst/>
          </a:prstGeom>
        </p:spPr>
        <p:txBody>
          <a:bodyPr wrap="square">
            <a:spAutoFit/>
          </a:bodyPr>
          <a:lstStyle/>
          <a:p>
            <a:r>
              <a:rPr lang="en-US" sz="1000" dirty="0">
                <a:solidFill>
                  <a:schemeClr val="bg1"/>
                </a:solidFill>
              </a:rPr>
              <a:t>By </a:t>
            </a:r>
            <a:r>
              <a:rPr lang="en-US" sz="1000" dirty="0" err="1">
                <a:solidFill>
                  <a:schemeClr val="bg1"/>
                </a:solidFill>
              </a:rPr>
              <a:t>Miosw</a:t>
            </a:r>
            <a:r>
              <a:rPr lang="en-US" sz="1000" dirty="0">
                <a:solidFill>
                  <a:schemeClr val="bg1"/>
                </a:solidFill>
              </a:rPr>
              <a:t> (Own work) [CC-BY-SA-3.0 (http://creativecommons.org/licenses/by-sa/3.0)], via Wikimedia Commons</a:t>
            </a:r>
          </a:p>
        </p:txBody>
      </p:sp>
      <p:pic>
        <p:nvPicPr>
          <p:cNvPr id="2054" name="Picture 6" descr="http://upload.wikimedia.org/wikipedia/commons/thumb/a/ab/XDevice_X1_black.JPG/697px-XDevice_X1_bla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3639" y="1641769"/>
            <a:ext cx="2393034" cy="351573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upload.wikimedia.org/wikipedia/commons/f/f0/IPhone_3GS.png"/>
          <p:cNvPicPr>
            <a:picLocks noChangeAspect="1" noChangeArrowheads="1"/>
          </p:cNvPicPr>
          <p:nvPr/>
        </p:nvPicPr>
        <p:blipFill rotWithShape="1">
          <a:blip r:embed="rId4">
            <a:extLst>
              <a:ext uri="{28A0092B-C50C-407E-A947-70E740481C1C}">
                <a14:useLocalDpi xmlns:a14="http://schemas.microsoft.com/office/drawing/2010/main" val="0"/>
              </a:ext>
            </a:extLst>
          </a:blip>
          <a:srcRect l="24026" t="5801" r="14922" b="10512"/>
          <a:stretch/>
        </p:blipFill>
        <p:spPr bwMode="auto">
          <a:xfrm>
            <a:off x="6631002" y="1481308"/>
            <a:ext cx="2276433" cy="37451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407900" y="6419447"/>
            <a:ext cx="3082609" cy="553998"/>
          </a:xfrm>
          <a:prstGeom prst="rect">
            <a:avLst/>
          </a:prstGeom>
        </p:spPr>
        <p:txBody>
          <a:bodyPr wrap="square">
            <a:spAutoFit/>
          </a:bodyPr>
          <a:lstStyle/>
          <a:p>
            <a:r>
              <a:rPr lang="en-US" sz="1000" dirty="0">
                <a:solidFill>
                  <a:schemeClr val="bg1"/>
                </a:solidFill>
              </a:rPr>
              <a:t>By </a:t>
            </a:r>
            <a:r>
              <a:rPr lang="en-US" sz="1000" dirty="0" err="1">
                <a:solidFill>
                  <a:schemeClr val="bg1"/>
                </a:solidFill>
              </a:rPr>
              <a:t>FanHabbo</a:t>
            </a:r>
            <a:r>
              <a:rPr lang="en-US" sz="1000" dirty="0">
                <a:solidFill>
                  <a:schemeClr val="bg1"/>
                </a:solidFill>
              </a:rPr>
              <a:t> (Own work) [CC-BY-SA-3.0 (http://creativecommons.org/licenses/by-sa/3.0)], via Wikimedia Commons</a:t>
            </a:r>
          </a:p>
        </p:txBody>
      </p:sp>
      <p:pic>
        <p:nvPicPr>
          <p:cNvPr id="2058" name="Picture 10" descr="http://upload.wikimedia.org/wikipedia/commons/thumb/d/d7/Lumia_920_red.png/1024px-Lumia_920_red.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661" t="4920" r="22434" b="4294"/>
          <a:stretch/>
        </p:blipFill>
        <p:spPr bwMode="auto">
          <a:xfrm>
            <a:off x="9651764" y="1481308"/>
            <a:ext cx="2206162" cy="371564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9843389" y="6419447"/>
            <a:ext cx="2189701" cy="415498"/>
          </a:xfrm>
          <a:prstGeom prst="rect">
            <a:avLst/>
          </a:prstGeom>
        </p:spPr>
        <p:txBody>
          <a:bodyPr wrap="square">
            <a:spAutoFit/>
          </a:bodyPr>
          <a:lstStyle/>
          <a:p>
            <a:r>
              <a:rPr lang="it-IT" sz="1000" dirty="0">
                <a:solidFill>
                  <a:schemeClr val="bg1"/>
                </a:solidFill>
              </a:rPr>
              <a:t>By Pietro Schirano [Attribution], </a:t>
            </a:r>
          </a:p>
          <a:p>
            <a:r>
              <a:rPr lang="it-IT" sz="1000" dirty="0">
                <a:solidFill>
                  <a:schemeClr val="bg1"/>
                </a:solidFill>
              </a:rPr>
              <a:t>via Wikimedia Commons</a:t>
            </a:r>
            <a:endParaRPr lang="en-US" sz="1000" dirty="0">
              <a:solidFill>
                <a:schemeClr val="bg1"/>
              </a:solidFill>
            </a:endParaRPr>
          </a:p>
        </p:txBody>
      </p:sp>
    </p:spTree>
    <p:extLst>
      <p:ext uri="{BB962C8B-B14F-4D97-AF65-F5344CB8AC3E}">
        <p14:creationId xmlns:p14="http://schemas.microsoft.com/office/powerpoint/2010/main" val="6749633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is no such thing as no design, only bad design”</a:t>
            </a:r>
          </a:p>
        </p:txBody>
      </p:sp>
    </p:spTree>
    <p:extLst>
      <p:ext uri="{BB962C8B-B14F-4D97-AF65-F5344CB8AC3E}">
        <p14:creationId xmlns:p14="http://schemas.microsoft.com/office/powerpoint/2010/main" val="120829366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believe…</a:t>
            </a:r>
          </a:p>
        </p:txBody>
      </p:sp>
    </p:spTree>
    <p:extLst>
      <p:ext uri="{BB962C8B-B14F-4D97-AF65-F5344CB8AC3E}">
        <p14:creationId xmlns:p14="http://schemas.microsoft.com/office/powerpoint/2010/main" val="22238752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990F116-B58F-4255-B05B-DA3808E0E5C6}">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 2013 Speaker PPT Template</Template>
  <TotalTime>3231</TotalTime>
  <Words>2197</Words>
  <Application>Microsoft Office PowerPoint</Application>
  <PresentationFormat>Custom</PresentationFormat>
  <Paragraphs>171</Paragraphs>
  <Slides>56</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Consolas</vt:lpstr>
      <vt:lpstr>Wingdings</vt:lpstr>
      <vt:lpstr>Arial</vt:lpstr>
      <vt:lpstr>Segoe UI Light</vt:lpstr>
      <vt:lpstr>Segoe UI</vt:lpstr>
      <vt:lpstr>TechEd_2013_Template_r09</vt:lpstr>
      <vt:lpstr>PowerPoint Presentation</vt:lpstr>
      <vt:lpstr>Getting a Designer/Developer Workflow That Works </vt:lpstr>
      <vt:lpstr>Who is that guy? </vt:lpstr>
      <vt:lpstr>PowerPoint Presentation</vt:lpstr>
      <vt:lpstr>PowerPoint Presentation</vt:lpstr>
      <vt:lpstr>PowerPoint Presentation</vt:lpstr>
      <vt:lpstr>PowerPoint Presentation</vt:lpstr>
      <vt:lpstr>“There is no such thing as no design, only bad design”</vt:lpstr>
      <vt:lpstr>I believe…</vt:lpstr>
      <vt:lpstr>I don’t believe…</vt:lpstr>
      <vt:lpstr>Disclaimer Feelings might get hurt during presentation due to the speakers generalizations and assumptions. Do not feel bad if they do. Generalization and assumptions are used to simplify and highlight… </vt:lpstr>
      <vt:lpstr>PowerPoint Presentation</vt:lpstr>
      <vt:lpstr>PowerPoint Presentation</vt:lpstr>
      <vt:lpstr>PowerPoint Presentation</vt:lpstr>
      <vt:lpstr>PowerPoint Presentation</vt:lpstr>
      <vt:lpstr>The “Players”</vt:lpstr>
      <vt:lpstr>Developer  “Makes it work” Builds functionality Writes code Adds bugs Fixes bugs</vt:lpstr>
      <vt:lpstr>Designer  “Makes it an experience” Defines application layout Ensures usability Creates visual design Adds “client feeling”</vt:lpstr>
      <vt:lpstr>Communication  Team lead Development team “Product owner”</vt:lpstr>
      <vt:lpstr>Communication  Customer “Product owner”</vt:lpstr>
      <vt:lpstr>Tools  Visual Studio Expression Blend Team Foundation Server Bing/Google</vt:lpstr>
      <vt:lpstr>Tools  Paper &amp; Sharpie Balsamiq Adobe Suite (Expression Design)</vt:lpstr>
      <vt:lpstr>Combining left &amp; right Introducing the “devigner”</vt:lpstr>
      <vt:lpstr>Devigner  “Converts visuals to functional UX” Adds transitions and other UX features Combines data and functionality from the VM in the View</vt:lpstr>
      <vt:lpstr>Communication  Development Team Designer Customer</vt:lpstr>
      <vt:lpstr>Tools  Adobe Suite Expression Blend Visual Studio Team Foundation Server</vt:lpstr>
      <vt:lpstr>Enough fluff…</vt:lpstr>
      <vt:lpstr>Tweet-a-licious A desperately contrived example using Twitter </vt:lpstr>
      <vt:lpstr>PowerPoint Presentation</vt:lpstr>
      <vt:lpstr>Client approval</vt:lpstr>
      <vt:lpstr>Pulling wireframes apart But…we just built them… </vt:lpstr>
      <vt:lpstr>PowerPoint Presentation</vt:lpstr>
      <vt:lpstr>PowerPoint Presentation</vt:lpstr>
      <vt:lpstr>PowerPoint Presentation</vt:lpstr>
      <vt:lpstr>Outcome? Mutual understanding, love and peace…and VM-stub interfaces of course…</vt:lpstr>
      <vt:lpstr>Time to multitask Finishing early is often appreciated when it comes to software development</vt:lpstr>
      <vt:lpstr>Create visual design  </vt:lpstr>
      <vt:lpstr>Set up  Set up solution Create stub VMs Create basic UI Configure basic UI to use stubs</vt:lpstr>
      <vt:lpstr>Be helpful  </vt:lpstr>
      <vt:lpstr>Demo: Dev UI and stub VMs</vt:lpstr>
      <vt:lpstr>Hand over visual design  Hand over visual design to “devigner” Explain visual design to “devigner” Go into supporting mode</vt:lpstr>
      <vt:lpstr>Create application structure  Add frameworks Set up DI etc</vt:lpstr>
      <vt:lpstr>Get understanding of visual design  </vt:lpstr>
      <vt:lpstr>Demo: Setting up DI</vt:lpstr>
      <vt:lpstr>Implement functionality  Define &amp; implement services  Implement VM functionality</vt:lpstr>
      <vt:lpstr>Convert Visual Design To XAML/HTML  Add transitions etc to UI Behaviors, jQuery etc</vt:lpstr>
      <vt:lpstr>Demo: Styling the UI</vt:lpstr>
      <vt:lpstr>Switch application from stub VMs to real VMs </vt:lpstr>
      <vt:lpstr>Demo: Setting up VM location</vt:lpstr>
      <vt:lpstr>Application done! It might not be bug free, but it is running…</vt:lpstr>
      <vt:lpstr>Potential tweaks  Duplicate views Automated view tests Design-time data from Blend Merging roles Conditional design-time assembly reference</vt:lpstr>
      <vt:lpstr>Considerations  When to introduce roles during project Behavior library Design-time data differences between Blend &amp; VS</vt:lpstr>
      <vt:lpstr>Questions? ”There is no such thing as a stupid question”     chris@59north.com @ZeroKoll http://chris.59north.com/</vt:lpstr>
      <vt:lpstr>Resources</vt:lpstr>
      <vt:lpstr>Evaluate this session</vt:lpstr>
      <vt:lpstr>PowerPoint Presentation</vt:lpstr>
    </vt:vector>
  </TitlesOfParts>
  <Manager>&lt;Comms manager/speech writer&gt;</Manager>
  <Company>Active Solution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DEV-B208: Getting a Designer/Developer Workflow That Works</dc:title>
  <dc:subject>TechEd 2013</dc:subject>
  <dc:creator>Chris Klug</dc:creator>
  <cp:keywords>TechEd 2013</cp:keywords>
  <dc:description>Template by: Jordan Cayabyab, Artitudes Design, Inc.
Formatting by: Priscila Mandryk, Silver Fox Productions, Inc.
Audience Type: Internal/External</dc:description>
  <cp:lastModifiedBy>Shows</cp:lastModifiedBy>
  <cp:revision>50</cp:revision>
  <dcterms:created xsi:type="dcterms:W3CDTF">2013-04-30T09:29:44Z</dcterms:created>
  <dcterms:modified xsi:type="dcterms:W3CDTF">2013-06-23T10:06:54Z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