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Lst>
  <p:notesMasterIdLst>
    <p:notesMasterId r:id="rId59"/>
  </p:notesMasterIdLst>
  <p:handoutMasterIdLst>
    <p:handoutMasterId r:id="rId60"/>
  </p:handoutMasterIdLst>
  <p:sldIdLst>
    <p:sldId id="1135" r:id="rId6"/>
    <p:sldId id="1248" r:id="rId7"/>
    <p:sldId id="1238" r:id="rId8"/>
    <p:sldId id="1241" r:id="rId9"/>
    <p:sldId id="1242" r:id="rId10"/>
    <p:sldId id="1240" r:id="rId11"/>
    <p:sldId id="1244" r:id="rId12"/>
    <p:sldId id="1243" r:id="rId13"/>
    <p:sldId id="1183" r:id="rId14"/>
    <p:sldId id="1218" r:id="rId15"/>
    <p:sldId id="1182" r:id="rId16"/>
    <p:sldId id="1194" r:id="rId17"/>
    <p:sldId id="1195" r:id="rId18"/>
    <p:sldId id="1181" r:id="rId19"/>
    <p:sldId id="1203" r:id="rId20"/>
    <p:sldId id="1204" r:id="rId21"/>
    <p:sldId id="1205" r:id="rId22"/>
    <p:sldId id="1206" r:id="rId23"/>
    <p:sldId id="1207" r:id="rId24"/>
    <p:sldId id="1253" r:id="rId25"/>
    <p:sldId id="1252" r:id="rId26"/>
    <p:sldId id="1184" r:id="rId27"/>
    <p:sldId id="1190" r:id="rId28"/>
    <p:sldId id="1219" r:id="rId29"/>
    <p:sldId id="1199" r:id="rId30"/>
    <p:sldId id="1200" r:id="rId31"/>
    <p:sldId id="1226" r:id="rId32"/>
    <p:sldId id="1221" r:id="rId33"/>
    <p:sldId id="1225" r:id="rId34"/>
    <p:sldId id="1185" r:id="rId35"/>
    <p:sldId id="1209" r:id="rId36"/>
    <p:sldId id="1227" r:id="rId37"/>
    <p:sldId id="1228" r:id="rId38"/>
    <p:sldId id="1229" r:id="rId39"/>
    <p:sldId id="1231" r:id="rId40"/>
    <p:sldId id="1232" r:id="rId41"/>
    <p:sldId id="1191" r:id="rId42"/>
    <p:sldId id="1192" r:id="rId43"/>
    <p:sldId id="1216" r:id="rId44"/>
    <p:sldId id="1201" r:id="rId45"/>
    <p:sldId id="1236" r:id="rId46"/>
    <p:sldId id="1233" r:id="rId47"/>
    <p:sldId id="1188" r:id="rId48"/>
    <p:sldId id="1234" r:id="rId49"/>
    <p:sldId id="1187" r:id="rId50"/>
    <p:sldId id="1237" r:id="rId51"/>
    <p:sldId id="1215" r:id="rId52"/>
    <p:sldId id="1249" r:id="rId53"/>
    <p:sldId id="1250" r:id="rId54"/>
    <p:sldId id="1251" r:id="rId55"/>
    <p:sldId id="1245" r:id="rId56"/>
    <p:sldId id="1246" r:id="rId57"/>
    <p:sldId id="1247" r:id="rId5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48"/>
            <p14:sldId id="1238"/>
            <p14:sldId id="1241"/>
            <p14:sldId id="1242"/>
            <p14:sldId id="1240"/>
            <p14:sldId id="1244"/>
            <p14:sldId id="1243"/>
          </p14:sldIdLst>
        </p14:section>
        <p14:section name="Transformation" id="{D75CC008-E54F-491C-A50E-BD4F03B4D541}">
          <p14:sldIdLst>
            <p14:sldId id="1183"/>
            <p14:sldId id="1218"/>
            <p14:sldId id="1182"/>
            <p14:sldId id="1194"/>
            <p14:sldId id="1195"/>
            <p14:sldId id="1181"/>
          </p14:sldIdLst>
        </p14:section>
        <p14:section name="Retrospectives" id="{4DD8DB94-E2D9-4F3F-AD8A-6A39627CDFA5}">
          <p14:sldIdLst>
            <p14:sldId id="1203"/>
            <p14:sldId id="1204"/>
            <p14:sldId id="1205"/>
            <p14:sldId id="1206"/>
            <p14:sldId id="1207"/>
            <p14:sldId id="1253"/>
            <p14:sldId id="1252"/>
            <p14:sldId id="1184"/>
          </p14:sldIdLst>
        </p14:section>
        <p14:section name="Play the same game" id="{04FF58D2-F3A0-4C37-A84B-4AEA52E7A3A1}">
          <p14:sldIdLst>
            <p14:sldId id="1190"/>
            <p14:sldId id="1219"/>
            <p14:sldId id="1199"/>
            <p14:sldId id="1200"/>
            <p14:sldId id="1226"/>
            <p14:sldId id="1221"/>
            <p14:sldId id="1225"/>
            <p14:sldId id="1185"/>
          </p14:sldIdLst>
        </p14:section>
        <p14:section name="Debt" id="{927E5A2C-8D4B-4A46-9D54-E47FB527DED9}">
          <p14:sldIdLst>
            <p14:sldId id="1209"/>
            <p14:sldId id="1227"/>
            <p14:sldId id="1228"/>
            <p14:sldId id="1229"/>
            <p14:sldId id="1231"/>
            <p14:sldId id="1232"/>
            <p14:sldId id="1191"/>
          </p14:sldIdLst>
        </p14:section>
        <p14:section name="You get what you measure" id="{2FD6F98D-B8DC-4CAA-AD12-F11695084F61}">
          <p14:sldIdLst>
            <p14:sldId id="1192"/>
            <p14:sldId id="1216"/>
            <p14:sldId id="1201"/>
            <p14:sldId id="1236"/>
            <p14:sldId id="1233"/>
            <p14:sldId id="1188"/>
          </p14:sldIdLst>
        </p14:section>
        <p14:section name="PM or PO?" id="{FA3CB526-64A0-405B-8F12-259AC43281E6}">
          <p14:sldIdLst>
            <p14:sldId id="1234"/>
            <p14:sldId id="1187"/>
          </p14:sldIdLst>
        </p14:section>
        <p14:section name="Summary" id="{0215D925-CA88-4FF4-9754-B7B0ACA284D7}">
          <p14:sldIdLst>
            <p14:sldId id="1237"/>
            <p14:sldId id="1215"/>
            <p14:sldId id="1249"/>
            <p14:sldId id="1250"/>
            <p14:sldId id="1251"/>
          </p14:sldIdLst>
        </p14:section>
        <p14:section name="Special content" id="{6925D2A1-AD53-4951-AB34-79DFA02CD676}">
          <p14:sldIdLst>
            <p14:sldId id="1245"/>
            <p14:sldId id="1246"/>
            <p14:sldId id="1247"/>
          </p14:sldIdLst>
        </p14:section>
      </p14:sectionLst>
    </p:ext>
    <p:ext uri="{EFAFB233-063F-42B5-8137-9DF3F51BA10A}">
      <p15:sldGuideLst xmlns:p15="http://schemas.microsoft.com/office/powerpoint/2012/main">
        <p15:guide id="1" orient="horz" pos="2227" userDrawn="1">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Peter Provost" initials="PP" lastIdx="1" clrIdx="2">
    <p:extLst>
      <p:ext uri="{19B8F6BF-5375-455C-9EA6-DF929625EA0E}">
        <p15:presenceInfo xmlns:p15="http://schemas.microsoft.com/office/powerpoint/2012/main" userId="67749b74e5d97f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FFFFF"/>
    <a:srgbClr val="7FBA00"/>
    <a:srgbClr val="007233"/>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63" autoAdjust="0"/>
    <p:restoredTop sz="79310" autoAdjust="0"/>
  </p:normalViewPr>
  <p:slideViewPr>
    <p:cSldViewPr snapToGrid="0">
      <p:cViewPr varScale="1">
        <p:scale>
          <a:sx n="88" d="100"/>
          <a:sy n="88" d="100"/>
        </p:scale>
        <p:origin x="756" y="78"/>
      </p:cViewPr>
      <p:guideLst>
        <p:guide orient="horz" pos="2227"/>
        <p:guide pos="3917"/>
      </p:guideLst>
    </p:cSldViewPr>
  </p:slideViewPr>
  <p:outlineViewPr>
    <p:cViewPr>
      <p:scale>
        <a:sx n="33" d="100"/>
        <a:sy n="33" d="100"/>
      </p:scale>
      <p:origin x="0" y="-3144"/>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10:40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10:39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10:39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CE332-F6E6-442A-AE97-235D33397372}" type="slidenum">
              <a:rPr lang="en-US" smtClean="0"/>
              <a:t>10</a:t>
            </a:fld>
            <a:endParaRPr lang="en-US"/>
          </a:p>
        </p:txBody>
      </p:sp>
    </p:spTree>
    <p:extLst>
      <p:ext uri="{BB962C8B-B14F-4D97-AF65-F5344CB8AC3E}">
        <p14:creationId xmlns:p14="http://schemas.microsoft.com/office/powerpoint/2010/main" val="42114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2451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7208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30144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07368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3579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72930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5115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9243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32742" rtl="0" eaLnBrk="1" fontAlgn="auto" latinLnBrk="0" hangingPunct="1">
              <a:lnSpc>
                <a:spcPct val="90000"/>
              </a:lnSpc>
              <a:spcBef>
                <a:spcPts val="0"/>
              </a:spcBef>
              <a:spcAft>
                <a:spcPts val="340"/>
              </a:spcAft>
              <a:buClrTx/>
              <a:buSzTx/>
              <a:buFontTx/>
              <a:buAutoNum type="arabicParenR"/>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7294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6/25/2013 10:39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99605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99235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29754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833697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457587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195883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34104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29743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543581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720828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81045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10:39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53452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961156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12215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273218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19953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010225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202983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53033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004454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323142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040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10:39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9886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207993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066100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B28C-CB75-654C-A249-6BCF8C5E3541}" type="slidenum">
              <a:rPr lang="en-US" smtClean="0"/>
              <a:pPr/>
              <a:t>44</a:t>
            </a:fld>
            <a:endParaRPr lang="en-US"/>
          </a:p>
        </p:txBody>
      </p:sp>
    </p:spTree>
    <p:extLst>
      <p:ext uri="{BB962C8B-B14F-4D97-AF65-F5344CB8AC3E}">
        <p14:creationId xmlns:p14="http://schemas.microsoft.com/office/powerpoint/2010/main" val="1456764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711151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658806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668292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259802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10:40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452323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6/25/2013 10:40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15401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10241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42740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0414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5049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10:40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325125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0"/>
            <a:ext cx="11375536" cy="76473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555921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bar at top - white page">
    <p:spTree>
      <p:nvGrpSpPr>
        <p:cNvPr id="1" name=""/>
        <p:cNvGrpSpPr/>
        <p:nvPr/>
      </p:nvGrpSpPr>
      <p:grpSpPr>
        <a:xfrm>
          <a:off x="0" y="0"/>
          <a:ext cx="0" cy="0"/>
          <a:chOff x="0" y="0"/>
          <a:chExt cx="0" cy="0"/>
        </a:xfrm>
      </p:grpSpPr>
      <p:sp>
        <p:nvSpPr>
          <p:cNvPr id="3" name="Rectangle 2"/>
          <p:cNvSpPr/>
          <p:nvPr userDrawn="1"/>
        </p:nvSpPr>
        <p:spPr>
          <a:xfrm>
            <a:off x="0" y="1"/>
            <a:ext cx="12436475" cy="12434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1008" tIns="55505" rIns="111008" bIns="55505" spcCol="0" rtlCol="0" anchor="ctr"/>
          <a:lstStyle/>
          <a:p>
            <a:pPr algn="ctr"/>
            <a:endParaRPr lang="en-US" sz="2448" dirty="0"/>
          </a:p>
        </p:txBody>
      </p:sp>
      <p:sp>
        <p:nvSpPr>
          <p:cNvPr id="5" name="Title 1"/>
          <p:cNvSpPr>
            <a:spLocks noGrp="1"/>
          </p:cNvSpPr>
          <p:nvPr>
            <p:ph type="ctrTitle"/>
          </p:nvPr>
        </p:nvSpPr>
        <p:spPr>
          <a:xfrm>
            <a:off x="671570" y="211390"/>
            <a:ext cx="10571004" cy="1038570"/>
          </a:xfrm>
          <a:prstGeom prst="rect">
            <a:avLst/>
          </a:prstGeom>
        </p:spPr>
        <p:txBody>
          <a:bodyPr lIns="0" tIns="0" rIns="0" bIns="0"/>
          <a:lstStyle>
            <a:lvl1pPr algn="l">
              <a:defRPr sz="4624">
                <a:solidFill>
                  <a:schemeClr val="bg1"/>
                </a:solidFill>
                <a:latin typeface="Segoe UI Light" pitchFamily="34" charset="0"/>
              </a:defRPr>
            </a:lvl1pPr>
          </a:lstStyle>
          <a:p>
            <a:r>
              <a:rPr lang="en-US" smtClean="0"/>
              <a:t>Click to edit Master title style</a:t>
            </a:r>
            <a:endParaRPr lang="en-US" dirty="0"/>
          </a:p>
        </p:txBody>
      </p:sp>
      <p:sp>
        <p:nvSpPr>
          <p:cNvPr id="6" name="Rectangle 5"/>
          <p:cNvSpPr/>
          <p:nvPr userDrawn="1"/>
        </p:nvSpPr>
        <p:spPr>
          <a:xfrm>
            <a:off x="0" y="6640136"/>
            <a:ext cx="12436475" cy="3618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11008" tIns="55505" rIns="111008" bIns="55505" spcCol="0" rtlCol="0" anchor="ctr"/>
          <a:lstStyle/>
          <a:p>
            <a:pPr algn="ctr"/>
            <a:endParaRPr lang="en-US" sz="2448" dirty="0">
              <a:solidFill>
                <a:schemeClr val="bg2"/>
              </a:solidFill>
            </a:endParaRPr>
          </a:p>
        </p:txBody>
      </p:sp>
      <p:sp>
        <p:nvSpPr>
          <p:cNvPr id="9" name="Slide Number Placeholder 5"/>
          <p:cNvSpPr txBox="1">
            <a:spLocks/>
          </p:cNvSpPr>
          <p:nvPr userDrawn="1"/>
        </p:nvSpPr>
        <p:spPr>
          <a:xfrm>
            <a:off x="124365" y="6714744"/>
            <a:ext cx="2901844" cy="273564"/>
          </a:xfrm>
          <a:prstGeom prst="rect">
            <a:avLst/>
          </a:prstGeom>
        </p:spPr>
        <p:txBody>
          <a:bodyPr lIns="0" tIns="0" rIns="0" bIns="0"/>
          <a:lstStyle>
            <a:defPPr>
              <a:defRPr lang="en-US"/>
            </a:defPPr>
            <a:lvl1pPr marL="0" algn="l" defTabSz="408153" rtl="0" eaLnBrk="1" latinLnBrk="0" hangingPunct="1">
              <a:defRPr sz="1600" kern="1200">
                <a:solidFill>
                  <a:schemeClr val="tx1"/>
                </a:solidFill>
                <a:latin typeface="+mn-lt"/>
                <a:ea typeface="+mn-ea"/>
                <a:cs typeface="+mn-cs"/>
              </a:defRPr>
            </a:lvl1pPr>
            <a:lvl2pPr marL="408153" algn="l" defTabSz="408153" rtl="0" eaLnBrk="1" latinLnBrk="0" hangingPunct="1">
              <a:defRPr sz="1600" kern="1200">
                <a:solidFill>
                  <a:schemeClr val="tx1"/>
                </a:solidFill>
                <a:latin typeface="+mn-lt"/>
                <a:ea typeface="+mn-ea"/>
                <a:cs typeface="+mn-cs"/>
              </a:defRPr>
            </a:lvl2pPr>
            <a:lvl3pPr marL="816306" algn="l" defTabSz="408153" rtl="0" eaLnBrk="1" latinLnBrk="0" hangingPunct="1">
              <a:defRPr sz="1600" kern="1200">
                <a:solidFill>
                  <a:schemeClr val="tx1"/>
                </a:solidFill>
                <a:latin typeface="+mn-lt"/>
                <a:ea typeface="+mn-ea"/>
                <a:cs typeface="+mn-cs"/>
              </a:defRPr>
            </a:lvl3pPr>
            <a:lvl4pPr marL="1224459" algn="l" defTabSz="408153" rtl="0" eaLnBrk="1" latinLnBrk="0" hangingPunct="1">
              <a:defRPr sz="1600" kern="1200">
                <a:solidFill>
                  <a:schemeClr val="tx1"/>
                </a:solidFill>
                <a:latin typeface="+mn-lt"/>
                <a:ea typeface="+mn-ea"/>
                <a:cs typeface="+mn-cs"/>
              </a:defRPr>
            </a:lvl4pPr>
            <a:lvl5pPr marL="1632613" algn="l" defTabSz="408153" rtl="0" eaLnBrk="1" latinLnBrk="0" hangingPunct="1">
              <a:defRPr sz="1600" kern="1200">
                <a:solidFill>
                  <a:schemeClr val="tx1"/>
                </a:solidFill>
                <a:latin typeface="+mn-lt"/>
                <a:ea typeface="+mn-ea"/>
                <a:cs typeface="+mn-cs"/>
              </a:defRPr>
            </a:lvl5pPr>
            <a:lvl6pPr marL="2040766" algn="l" defTabSz="408153" rtl="0" eaLnBrk="1" latinLnBrk="0" hangingPunct="1">
              <a:defRPr sz="1600" kern="1200">
                <a:solidFill>
                  <a:schemeClr val="tx1"/>
                </a:solidFill>
                <a:latin typeface="+mn-lt"/>
                <a:ea typeface="+mn-ea"/>
                <a:cs typeface="+mn-cs"/>
              </a:defRPr>
            </a:lvl6pPr>
            <a:lvl7pPr marL="2448919" algn="l" defTabSz="408153" rtl="0" eaLnBrk="1" latinLnBrk="0" hangingPunct="1">
              <a:defRPr sz="1600" kern="1200">
                <a:solidFill>
                  <a:schemeClr val="tx1"/>
                </a:solidFill>
                <a:latin typeface="+mn-lt"/>
                <a:ea typeface="+mn-ea"/>
                <a:cs typeface="+mn-cs"/>
              </a:defRPr>
            </a:lvl7pPr>
            <a:lvl8pPr marL="2857071" algn="l" defTabSz="408153" rtl="0" eaLnBrk="1" latinLnBrk="0" hangingPunct="1">
              <a:defRPr sz="1600" kern="1200">
                <a:solidFill>
                  <a:schemeClr val="tx1"/>
                </a:solidFill>
                <a:latin typeface="+mn-lt"/>
                <a:ea typeface="+mn-ea"/>
                <a:cs typeface="+mn-cs"/>
              </a:defRPr>
            </a:lvl8pPr>
            <a:lvl9pPr marL="3265224" algn="l" defTabSz="408153" rtl="0" eaLnBrk="1" latinLnBrk="0" hangingPunct="1">
              <a:defRPr sz="1600" kern="1200">
                <a:solidFill>
                  <a:schemeClr val="tx1"/>
                </a:solidFill>
                <a:latin typeface="+mn-lt"/>
                <a:ea typeface="+mn-ea"/>
                <a:cs typeface="+mn-cs"/>
              </a:defRPr>
            </a:lvl9pPr>
          </a:lstStyle>
          <a:p>
            <a:fld id="{103D9B63-0BF9-5C4E-A355-9EB001CFAB3D}" type="slidenum">
              <a:rPr lang="en-US" sz="1088" smtClean="0">
                <a:solidFill>
                  <a:schemeClr val="accent1"/>
                </a:solidFill>
                <a:latin typeface="Segoe UI" pitchFamily="34" charset="0"/>
                <a:ea typeface="Segoe UI" pitchFamily="34" charset="0"/>
                <a:cs typeface="Segoe UI" pitchFamily="34" charset="0"/>
              </a:rPr>
              <a:pPr/>
              <a:t>‹#›</a:t>
            </a:fld>
            <a:endParaRPr lang="en-US" sz="1088" dirty="0">
              <a:solidFill>
                <a:schemeClr val="accent1"/>
              </a:solidFill>
              <a:latin typeface="Segoe UI" pitchFamily="34" charset="0"/>
              <a:ea typeface="Segoe UI" pitchFamily="34" charset="0"/>
              <a:cs typeface="Segoe UI" pitchFamily="34" charset="0"/>
            </a:endParaRPr>
          </a:p>
        </p:txBody>
      </p:sp>
      <p:sp>
        <p:nvSpPr>
          <p:cNvPr id="10" name="Slide Number Placeholder 5"/>
          <p:cNvSpPr txBox="1">
            <a:spLocks/>
          </p:cNvSpPr>
          <p:nvPr userDrawn="1"/>
        </p:nvSpPr>
        <p:spPr>
          <a:xfrm>
            <a:off x="396413" y="6714744"/>
            <a:ext cx="4352766" cy="273564"/>
          </a:xfrm>
          <a:prstGeom prst="rect">
            <a:avLst/>
          </a:prstGeom>
        </p:spPr>
        <p:txBody>
          <a:bodyPr lIns="0" tIns="0" rIns="0" bIns="0"/>
          <a:lstStyle>
            <a:defPPr>
              <a:defRPr lang="en-US"/>
            </a:defPPr>
            <a:lvl1pPr marL="0" algn="l" defTabSz="408153" rtl="0" eaLnBrk="1" latinLnBrk="0" hangingPunct="1">
              <a:defRPr sz="800" kern="1200">
                <a:solidFill>
                  <a:schemeClr val="tx1"/>
                </a:solidFill>
                <a:latin typeface="Segoe UI" pitchFamily="34" charset="0"/>
                <a:ea typeface="Segoe UI" pitchFamily="34" charset="0"/>
                <a:cs typeface="Segoe UI" pitchFamily="34" charset="0"/>
              </a:defRPr>
            </a:lvl1pPr>
            <a:lvl2pPr marL="408153" algn="l" defTabSz="408153" rtl="0" eaLnBrk="1" latinLnBrk="0" hangingPunct="1">
              <a:defRPr sz="1600" kern="1200">
                <a:solidFill>
                  <a:schemeClr val="tx1"/>
                </a:solidFill>
                <a:latin typeface="+mn-lt"/>
                <a:ea typeface="+mn-ea"/>
                <a:cs typeface="+mn-cs"/>
              </a:defRPr>
            </a:lvl2pPr>
            <a:lvl3pPr marL="816306" algn="l" defTabSz="408153" rtl="0" eaLnBrk="1" latinLnBrk="0" hangingPunct="1">
              <a:defRPr sz="1600" kern="1200">
                <a:solidFill>
                  <a:schemeClr val="tx1"/>
                </a:solidFill>
                <a:latin typeface="+mn-lt"/>
                <a:ea typeface="+mn-ea"/>
                <a:cs typeface="+mn-cs"/>
              </a:defRPr>
            </a:lvl3pPr>
            <a:lvl4pPr marL="1224459" algn="l" defTabSz="408153" rtl="0" eaLnBrk="1" latinLnBrk="0" hangingPunct="1">
              <a:defRPr sz="1600" kern="1200">
                <a:solidFill>
                  <a:schemeClr val="tx1"/>
                </a:solidFill>
                <a:latin typeface="+mn-lt"/>
                <a:ea typeface="+mn-ea"/>
                <a:cs typeface="+mn-cs"/>
              </a:defRPr>
            </a:lvl4pPr>
            <a:lvl5pPr marL="1632613" algn="l" defTabSz="408153" rtl="0" eaLnBrk="1" latinLnBrk="0" hangingPunct="1">
              <a:defRPr sz="1600" kern="1200">
                <a:solidFill>
                  <a:schemeClr val="tx1"/>
                </a:solidFill>
                <a:latin typeface="+mn-lt"/>
                <a:ea typeface="+mn-ea"/>
                <a:cs typeface="+mn-cs"/>
              </a:defRPr>
            </a:lvl5pPr>
            <a:lvl6pPr marL="2040766" algn="l" defTabSz="408153" rtl="0" eaLnBrk="1" latinLnBrk="0" hangingPunct="1">
              <a:defRPr sz="1600" kern="1200">
                <a:solidFill>
                  <a:schemeClr val="tx1"/>
                </a:solidFill>
                <a:latin typeface="+mn-lt"/>
                <a:ea typeface="+mn-ea"/>
                <a:cs typeface="+mn-cs"/>
              </a:defRPr>
            </a:lvl6pPr>
            <a:lvl7pPr marL="2448919" algn="l" defTabSz="408153" rtl="0" eaLnBrk="1" latinLnBrk="0" hangingPunct="1">
              <a:defRPr sz="1600" kern="1200">
                <a:solidFill>
                  <a:schemeClr val="tx1"/>
                </a:solidFill>
                <a:latin typeface="+mn-lt"/>
                <a:ea typeface="+mn-ea"/>
                <a:cs typeface="+mn-cs"/>
              </a:defRPr>
            </a:lvl7pPr>
            <a:lvl8pPr marL="2857071" algn="l" defTabSz="408153" rtl="0" eaLnBrk="1" latinLnBrk="0" hangingPunct="1">
              <a:defRPr sz="1600" kern="1200">
                <a:solidFill>
                  <a:schemeClr val="tx1"/>
                </a:solidFill>
                <a:latin typeface="+mn-lt"/>
                <a:ea typeface="+mn-ea"/>
                <a:cs typeface="+mn-cs"/>
              </a:defRPr>
            </a:lvl8pPr>
            <a:lvl9pPr marL="3265224" algn="l" defTabSz="408153" rtl="0" eaLnBrk="1" latinLnBrk="0" hangingPunct="1">
              <a:defRPr sz="1600" kern="1200">
                <a:solidFill>
                  <a:schemeClr val="tx1"/>
                </a:solidFill>
                <a:latin typeface="+mn-lt"/>
                <a:ea typeface="+mn-ea"/>
                <a:cs typeface="+mn-cs"/>
              </a:defRPr>
            </a:lvl9pPr>
          </a:lstStyle>
          <a:p>
            <a:r>
              <a:rPr lang="en-US" sz="1088" dirty="0" smtClean="0">
                <a:solidFill>
                  <a:schemeClr val="accent1"/>
                </a:solidFill>
              </a:rPr>
              <a:t>Shifting to Agile Requirements in a Continuous Delivery Cadence</a:t>
            </a:r>
            <a:endParaRPr lang="en-US" sz="1088" dirty="0"/>
          </a:p>
        </p:txBody>
      </p:sp>
      <p:sp>
        <p:nvSpPr>
          <p:cNvPr id="16" name="Right Triangle 15"/>
          <p:cNvSpPr/>
          <p:nvPr userDrawn="1"/>
        </p:nvSpPr>
        <p:spPr>
          <a:xfrm flipH="1" flipV="1">
            <a:off x="10971128" y="1"/>
            <a:ext cx="1465348" cy="926128"/>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p>
        </p:txBody>
      </p:sp>
    </p:spTree>
    <p:extLst>
      <p:ext uri="{BB962C8B-B14F-4D97-AF65-F5344CB8AC3E}">
        <p14:creationId xmlns:p14="http://schemas.microsoft.com/office/powerpoint/2010/main" val="136055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27376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5" r:id="rId24"/>
    <p:sldLayoutId id="2147484196"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9.tif"/><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tif"/><Relationship Id="rId4" Type="http://schemas.openxmlformats.org/officeDocument/2006/relationships/image" Target="../media/image30.tif"/></Relationships>
</file>

<file path=ppt/slides/_rels/slide33.xml.rels><?xml version="1.0" encoding="UTF-8" standalone="yes"?>
<Relationships xmlns="http://schemas.openxmlformats.org/package/2006/relationships"><Relationship Id="rId3" Type="http://schemas.openxmlformats.org/officeDocument/2006/relationships/image" Target="../media/image35.tif"/><Relationship Id="rId2" Type="http://schemas.openxmlformats.org/officeDocument/2006/relationships/image" Target="../media/image34.tif"/><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customXml" Target="../../customXml/item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99" y="334219"/>
            <a:ext cx="11889564" cy="917575"/>
          </a:xfrm>
        </p:spPr>
        <p:txBody>
          <a:bodyPr/>
          <a:lstStyle/>
          <a:p>
            <a:r>
              <a:rPr lang="en-US" dirty="0" smtClean="0"/>
              <a:t>Our transition</a:t>
            </a:r>
            <a:endParaRPr lang="en-US" dirty="0"/>
          </a:p>
        </p:txBody>
      </p:sp>
      <p:sp>
        <p:nvSpPr>
          <p:cNvPr id="9" name="Rectangle 61"/>
          <p:cNvSpPr/>
          <p:nvPr/>
        </p:nvSpPr>
        <p:spPr>
          <a:xfrm rot="16200000">
            <a:off x="6367042" y="-934658"/>
            <a:ext cx="133068" cy="11589541"/>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endParaRPr lang="en-US" sz="3200" b="1">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
        <p:nvSpPr>
          <p:cNvPr id="3" name="Right Arrow 4"/>
          <p:cNvSpPr/>
          <p:nvPr/>
        </p:nvSpPr>
        <p:spPr>
          <a:xfrm>
            <a:off x="622616" y="1675772"/>
            <a:ext cx="9947770" cy="681642"/>
          </a:xfrm>
          <a:prstGeom prst="rightArrow">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endParaRPr lang="en-US" sz="3200" b="1">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58" name="Picture 57"/>
          <p:cNvPicPr>
            <a:picLocks noChangeAspect="1"/>
          </p:cNvPicPr>
          <p:nvPr/>
        </p:nvPicPr>
        <p:blipFill rotWithShape="1">
          <a:blip r:embed="rId3">
            <a:extLst>
              <a:ext uri="{BEBA8EAE-BF5A-486C-A8C5-ECC9F3942E4B}">
                <a14:imgProps xmlns:a14="http://schemas.microsoft.com/office/drawing/2010/main">
                  <a14:imgLayer r:embed="rId4">
                    <a14:imgEffect>
                      <a14:backgroundRemoval t="885" b="96903" l="54596" r="91912"/>
                    </a14:imgEffect>
                  </a14:imgLayer>
                </a14:imgProps>
              </a:ext>
              <a:ext uri="{28A0092B-C50C-407E-A947-70E740481C1C}">
                <a14:useLocalDpi xmlns:a14="http://schemas.microsoft.com/office/drawing/2010/main" val="0"/>
              </a:ext>
            </a:extLst>
          </a:blip>
          <a:srcRect l="52941" r="7353"/>
          <a:stretch/>
        </p:blipFill>
        <p:spPr>
          <a:xfrm>
            <a:off x="10467897" y="1113943"/>
            <a:ext cx="1304511" cy="1364904"/>
          </a:xfrm>
          <a:prstGeom prst="rect">
            <a:avLst/>
          </a:prstGeom>
        </p:spPr>
      </p:pic>
      <p:grpSp>
        <p:nvGrpSpPr>
          <p:cNvPr id="187" name="Group 186"/>
          <p:cNvGrpSpPr/>
          <p:nvPr/>
        </p:nvGrpSpPr>
        <p:grpSpPr>
          <a:xfrm>
            <a:off x="3098586" y="4004394"/>
            <a:ext cx="6409358" cy="784913"/>
            <a:chOff x="2277930" y="2944675"/>
            <a:chExt cx="4713191" cy="577194"/>
          </a:xfrm>
        </p:grpSpPr>
        <p:grpSp>
          <p:nvGrpSpPr>
            <p:cNvPr id="120" name="Group 119"/>
            <p:cNvGrpSpPr/>
            <p:nvPr/>
          </p:nvGrpSpPr>
          <p:grpSpPr>
            <a:xfrm>
              <a:off x="4246418" y="2944675"/>
              <a:ext cx="773677" cy="577194"/>
              <a:chOff x="2277930" y="2944675"/>
              <a:chExt cx="773677" cy="577194"/>
            </a:xfrm>
          </p:grpSpPr>
          <p:cxnSp>
            <p:nvCxnSpPr>
              <p:cNvPr id="121" name="Straight Connector 120"/>
              <p:cNvCxnSpPr/>
              <p:nvPr/>
            </p:nvCxnSpPr>
            <p:spPr>
              <a:xfrm>
                <a:off x="2282692" y="3095116"/>
                <a:ext cx="0" cy="426753"/>
              </a:xfrm>
              <a:prstGeom prst="line">
                <a:avLst/>
              </a:prstGeom>
              <a:ln w="28575">
                <a:solidFill>
                  <a:srgbClr val="681685"/>
                </a:solidFill>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7930" y="2944675"/>
                <a:ext cx="773677" cy="147299"/>
              </a:xfrm>
              <a:prstGeom prst="rect">
                <a:avLst/>
              </a:prstGeom>
              <a:ln>
                <a:solidFill>
                  <a:srgbClr val="681685"/>
                </a:solidFill>
              </a:ln>
            </p:spPr>
          </p:pic>
        </p:grpSp>
        <p:grpSp>
          <p:nvGrpSpPr>
            <p:cNvPr id="123" name="Group 122"/>
            <p:cNvGrpSpPr/>
            <p:nvPr/>
          </p:nvGrpSpPr>
          <p:grpSpPr>
            <a:xfrm>
              <a:off x="6217444" y="2944675"/>
              <a:ext cx="773677" cy="577194"/>
              <a:chOff x="2277930" y="2944675"/>
              <a:chExt cx="773677" cy="577194"/>
            </a:xfrm>
          </p:grpSpPr>
          <p:cxnSp>
            <p:nvCxnSpPr>
              <p:cNvPr id="124" name="Straight Connector 123"/>
              <p:cNvCxnSpPr/>
              <p:nvPr/>
            </p:nvCxnSpPr>
            <p:spPr>
              <a:xfrm>
                <a:off x="2282692" y="3095116"/>
                <a:ext cx="0" cy="426753"/>
              </a:xfrm>
              <a:prstGeom prst="line">
                <a:avLst/>
              </a:prstGeom>
              <a:ln w="28575">
                <a:solidFill>
                  <a:srgbClr val="681685"/>
                </a:solidFill>
              </a:ln>
            </p:spPr>
            <p:style>
              <a:lnRef idx="1">
                <a:schemeClr val="accent1"/>
              </a:lnRef>
              <a:fillRef idx="0">
                <a:schemeClr val="accent1"/>
              </a:fillRef>
              <a:effectRef idx="0">
                <a:schemeClr val="accent1"/>
              </a:effectRef>
              <a:fontRef idx="minor">
                <a:schemeClr val="tx1"/>
              </a:fontRef>
            </p:style>
          </p:cxnSp>
          <p:pic>
            <p:nvPicPr>
              <p:cNvPr id="125" name="Pictur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7930" y="2944675"/>
                <a:ext cx="773677" cy="147299"/>
              </a:xfrm>
              <a:prstGeom prst="rect">
                <a:avLst/>
              </a:prstGeom>
              <a:ln>
                <a:solidFill>
                  <a:srgbClr val="681685"/>
                </a:solidFill>
              </a:ln>
            </p:spPr>
          </p:pic>
        </p:grpSp>
        <p:grpSp>
          <p:nvGrpSpPr>
            <p:cNvPr id="76" name="Group 75"/>
            <p:cNvGrpSpPr/>
            <p:nvPr/>
          </p:nvGrpSpPr>
          <p:grpSpPr>
            <a:xfrm>
              <a:off x="2277930" y="2944675"/>
              <a:ext cx="773677" cy="577194"/>
              <a:chOff x="2277930" y="2944675"/>
              <a:chExt cx="773677" cy="577194"/>
            </a:xfrm>
          </p:grpSpPr>
          <p:cxnSp>
            <p:nvCxnSpPr>
              <p:cNvPr id="67" name="Straight Connector 66"/>
              <p:cNvCxnSpPr/>
              <p:nvPr/>
            </p:nvCxnSpPr>
            <p:spPr>
              <a:xfrm>
                <a:off x="2282692" y="3095116"/>
                <a:ext cx="0" cy="426753"/>
              </a:xfrm>
              <a:prstGeom prst="line">
                <a:avLst/>
              </a:prstGeom>
              <a:ln w="28575">
                <a:solidFill>
                  <a:srgbClr val="681685"/>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7930" y="2944675"/>
                <a:ext cx="773677" cy="147299"/>
              </a:xfrm>
              <a:prstGeom prst="rect">
                <a:avLst/>
              </a:prstGeom>
              <a:ln>
                <a:solidFill>
                  <a:srgbClr val="681685"/>
                </a:solidFill>
              </a:ln>
            </p:spPr>
          </p:pic>
        </p:grpSp>
      </p:grpSp>
      <p:cxnSp>
        <p:nvCxnSpPr>
          <p:cNvPr id="130" name="Straight Connector 129"/>
          <p:cNvCxnSpPr/>
          <p:nvPr/>
        </p:nvCxnSpPr>
        <p:spPr>
          <a:xfrm>
            <a:off x="10470001" y="3497262"/>
            <a:ext cx="0" cy="1295282"/>
          </a:xfrm>
          <a:prstGeom prst="line">
            <a:avLst/>
          </a:prstGeom>
          <a:ln w="76200">
            <a:solidFill>
              <a:srgbClr val="681685"/>
            </a:solidFill>
          </a:ln>
        </p:spPr>
        <p:style>
          <a:lnRef idx="1">
            <a:schemeClr val="accent1"/>
          </a:lnRef>
          <a:fillRef idx="0">
            <a:schemeClr val="accent1"/>
          </a:fillRef>
          <a:effectRef idx="0">
            <a:schemeClr val="accent1"/>
          </a:effectRef>
          <a:fontRef idx="minor">
            <a:schemeClr val="tx1"/>
          </a:fontRef>
        </p:style>
      </p:cxnSp>
      <p:pic>
        <p:nvPicPr>
          <p:cNvPr id="132" name="Picture 131"/>
          <p:cNvPicPr>
            <a:picLocks noChangeAspect="1"/>
          </p:cNvPicPr>
          <p:nvPr/>
        </p:nvPicPr>
        <p:blipFill rotWithShape="1">
          <a:blip r:embed="rId3">
            <a:extLst>
              <a:ext uri="{BEBA8EAE-BF5A-486C-A8C5-ECC9F3942E4B}">
                <a14:imgProps xmlns:a14="http://schemas.microsoft.com/office/drawing/2010/main">
                  <a14:imgLayer r:embed="rId4">
                    <a14:imgEffect>
                      <a14:backgroundRemoval t="885" b="96903" l="54596" r="91912"/>
                    </a14:imgEffect>
                  </a14:imgLayer>
                </a14:imgProps>
              </a:ext>
              <a:ext uri="{28A0092B-C50C-407E-A947-70E740481C1C}">
                <a14:useLocalDpi xmlns:a14="http://schemas.microsoft.com/office/drawing/2010/main" val="0"/>
              </a:ext>
            </a:extLst>
          </a:blip>
          <a:srcRect l="52941" r="7353"/>
          <a:stretch/>
        </p:blipFill>
        <p:spPr>
          <a:xfrm>
            <a:off x="10430607" y="3430070"/>
            <a:ext cx="1304511" cy="1364904"/>
          </a:xfrm>
          <a:prstGeom prst="rect">
            <a:avLst/>
          </a:prstGeom>
        </p:spPr>
      </p:pic>
      <p:grpSp>
        <p:nvGrpSpPr>
          <p:cNvPr id="155" name="Group 154"/>
          <p:cNvGrpSpPr/>
          <p:nvPr/>
        </p:nvGrpSpPr>
        <p:grpSpPr>
          <a:xfrm>
            <a:off x="610250" y="2219791"/>
            <a:ext cx="9960138" cy="1038478"/>
            <a:chOff x="448106" y="1632348"/>
            <a:chExt cx="7324296" cy="763656"/>
          </a:xfrm>
        </p:grpSpPr>
        <p:sp>
          <p:nvSpPr>
            <p:cNvPr id="153" name="Right Brace 152"/>
            <p:cNvSpPr/>
            <p:nvPr/>
          </p:nvSpPr>
          <p:spPr>
            <a:xfrm rot="5400000">
              <a:off x="3868897" y="-1788443"/>
              <a:ext cx="482714" cy="73242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p>
          </p:txBody>
        </p:sp>
        <p:sp>
          <p:nvSpPr>
            <p:cNvPr id="154" name="TextBox 153"/>
            <p:cNvSpPr txBox="1"/>
            <p:nvPr/>
          </p:nvSpPr>
          <p:spPr>
            <a:xfrm>
              <a:off x="3696791" y="2051091"/>
              <a:ext cx="852922" cy="344913"/>
            </a:xfrm>
            <a:prstGeom prst="rect">
              <a:avLst/>
            </a:prstGeom>
            <a:noFill/>
          </p:spPr>
          <p:txBody>
            <a:bodyPr wrap="none" rtlCol="0">
              <a:spAutoFit/>
            </a:bodyPr>
            <a:lstStyle/>
            <a:p>
              <a:r>
                <a:rPr lang="en-US" sz="2448" dirty="0"/>
                <a:t>2 years</a:t>
              </a:r>
            </a:p>
          </p:txBody>
        </p:sp>
      </p:grpSp>
      <p:grpSp>
        <p:nvGrpSpPr>
          <p:cNvPr id="156" name="Group 155"/>
          <p:cNvGrpSpPr/>
          <p:nvPr/>
        </p:nvGrpSpPr>
        <p:grpSpPr>
          <a:xfrm>
            <a:off x="988529" y="4926763"/>
            <a:ext cx="872355" cy="607178"/>
            <a:chOff x="330230" y="1539502"/>
            <a:chExt cx="641496" cy="446495"/>
          </a:xfrm>
        </p:grpSpPr>
        <p:sp>
          <p:nvSpPr>
            <p:cNvPr id="157" name="Right Brace 156"/>
            <p:cNvSpPr/>
            <p:nvPr/>
          </p:nvSpPr>
          <p:spPr>
            <a:xfrm rot="16200000" flipH="1">
              <a:off x="556246" y="1405106"/>
              <a:ext cx="211578" cy="480370"/>
            </a:xfrm>
            <a:prstGeom prst="rightBrace">
              <a:avLst>
                <a:gd name="adj1" fmla="val 1963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p>
          </p:txBody>
        </p:sp>
        <p:sp>
          <p:nvSpPr>
            <p:cNvPr id="158" name="TextBox 157"/>
            <p:cNvSpPr txBox="1"/>
            <p:nvPr/>
          </p:nvSpPr>
          <p:spPr>
            <a:xfrm>
              <a:off x="330230" y="1671874"/>
              <a:ext cx="641496" cy="314123"/>
            </a:xfrm>
            <a:prstGeom prst="rect">
              <a:avLst/>
            </a:prstGeom>
            <a:noFill/>
          </p:spPr>
          <p:txBody>
            <a:bodyPr wrap="none" rtlCol="0">
              <a:spAutoFit/>
            </a:bodyPr>
            <a:lstStyle/>
            <a:p>
              <a:r>
                <a:rPr lang="en-US" sz="2176" dirty="0"/>
                <a:t>3 </a:t>
              </a:r>
              <a:r>
                <a:rPr lang="en-US" sz="2176" dirty="0" err="1"/>
                <a:t>wks</a:t>
              </a:r>
              <a:endParaRPr lang="en-US" sz="2176" dirty="0"/>
            </a:p>
          </p:txBody>
        </p:sp>
      </p:grpSp>
      <p:grpSp>
        <p:nvGrpSpPr>
          <p:cNvPr id="159" name="Group 158"/>
          <p:cNvGrpSpPr/>
          <p:nvPr/>
        </p:nvGrpSpPr>
        <p:grpSpPr>
          <a:xfrm>
            <a:off x="642682" y="4035314"/>
            <a:ext cx="2437204" cy="751233"/>
            <a:chOff x="404156" y="885996"/>
            <a:chExt cx="1792224" cy="552427"/>
          </a:xfrm>
        </p:grpSpPr>
        <p:sp>
          <p:nvSpPr>
            <p:cNvPr id="160" name="Right Brace 159"/>
            <p:cNvSpPr/>
            <p:nvPr/>
          </p:nvSpPr>
          <p:spPr>
            <a:xfrm rot="16200000">
              <a:off x="1181396" y="423439"/>
              <a:ext cx="237744" cy="1792224"/>
            </a:xfrm>
            <a:prstGeom prst="rightBrace">
              <a:avLst>
                <a:gd name="adj1" fmla="val 37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p>
          </p:txBody>
        </p:sp>
        <p:sp>
          <p:nvSpPr>
            <p:cNvPr id="161" name="TextBox 160"/>
            <p:cNvSpPr txBox="1"/>
            <p:nvPr/>
          </p:nvSpPr>
          <p:spPr>
            <a:xfrm>
              <a:off x="854218" y="885996"/>
              <a:ext cx="1096507" cy="344913"/>
            </a:xfrm>
            <a:prstGeom prst="rect">
              <a:avLst/>
            </a:prstGeom>
            <a:noFill/>
          </p:spPr>
          <p:txBody>
            <a:bodyPr wrap="none" rtlCol="0">
              <a:spAutoFit/>
            </a:bodyPr>
            <a:lstStyle/>
            <a:p>
              <a:r>
                <a:rPr lang="en-US" sz="2448" dirty="0"/>
                <a:t>3 months</a:t>
              </a:r>
            </a:p>
          </p:txBody>
        </p:sp>
      </p:grpSp>
      <p:grpSp>
        <p:nvGrpSpPr>
          <p:cNvPr id="5" name="Group 4"/>
          <p:cNvGrpSpPr/>
          <p:nvPr/>
        </p:nvGrpSpPr>
        <p:grpSpPr>
          <a:xfrm>
            <a:off x="832863" y="4727780"/>
            <a:ext cx="11235311" cy="1103635"/>
            <a:chOff x="611807" y="3476625"/>
            <a:chExt cx="8262008" cy="811570"/>
          </a:xfrm>
        </p:grpSpPr>
        <p:grpSp>
          <p:nvGrpSpPr>
            <p:cNvPr id="186" name="Group 185"/>
            <p:cNvGrpSpPr/>
            <p:nvPr/>
          </p:nvGrpSpPr>
          <p:grpSpPr>
            <a:xfrm>
              <a:off x="767953" y="3476625"/>
              <a:ext cx="7953218" cy="619125"/>
              <a:chOff x="767953" y="3476625"/>
              <a:chExt cx="7953218" cy="619125"/>
            </a:xfrm>
          </p:grpSpPr>
          <p:grpSp>
            <p:nvGrpSpPr>
              <p:cNvPr id="169" name="Group 168"/>
              <p:cNvGrpSpPr/>
              <p:nvPr/>
            </p:nvGrpSpPr>
            <p:grpSpPr>
              <a:xfrm>
                <a:off x="767953" y="3476625"/>
                <a:ext cx="76200" cy="619125"/>
                <a:chOff x="767953" y="3476625"/>
                <a:chExt cx="76200" cy="619125"/>
              </a:xfrm>
            </p:grpSpPr>
            <p:sp>
              <p:nvSpPr>
                <p:cNvPr id="60" name="Diamond 59"/>
                <p:cNvSpPr/>
                <p:nvPr/>
              </p:nvSpPr>
              <p:spPr>
                <a:xfrm>
                  <a:off x="767953"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35" name="Straight Connector 134"/>
                <p:cNvCxnSpPr/>
                <p:nvPr/>
              </p:nvCxnSpPr>
              <p:spPr>
                <a:xfrm>
                  <a:off x="806053"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260166" y="3476625"/>
                <a:ext cx="76200" cy="619125"/>
                <a:chOff x="1260166" y="3476625"/>
                <a:chExt cx="76200" cy="619125"/>
              </a:xfrm>
            </p:grpSpPr>
            <p:sp>
              <p:nvSpPr>
                <p:cNvPr id="90" name="Diamond 89"/>
                <p:cNvSpPr/>
                <p:nvPr/>
              </p:nvSpPr>
              <p:spPr>
                <a:xfrm>
                  <a:off x="1260166"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38" name="Straight Connector 137"/>
                <p:cNvCxnSpPr/>
                <p:nvPr/>
              </p:nvCxnSpPr>
              <p:spPr>
                <a:xfrm>
                  <a:off x="1298266"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752379" y="3476625"/>
                <a:ext cx="76200" cy="619125"/>
                <a:chOff x="1752379" y="3476625"/>
                <a:chExt cx="76200" cy="619125"/>
              </a:xfrm>
            </p:grpSpPr>
            <p:sp>
              <p:nvSpPr>
                <p:cNvPr id="96" name="Diamond 95"/>
                <p:cNvSpPr/>
                <p:nvPr/>
              </p:nvSpPr>
              <p:spPr>
                <a:xfrm>
                  <a:off x="1752379"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39" name="Straight Connector 138"/>
                <p:cNvCxnSpPr/>
                <p:nvPr/>
              </p:nvCxnSpPr>
              <p:spPr>
                <a:xfrm>
                  <a:off x="1790479"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2244592" y="3476625"/>
                <a:ext cx="76200" cy="619125"/>
                <a:chOff x="2244592" y="3476625"/>
                <a:chExt cx="76200" cy="619125"/>
              </a:xfrm>
            </p:grpSpPr>
            <p:sp>
              <p:nvSpPr>
                <p:cNvPr id="91" name="Diamond 90"/>
                <p:cNvSpPr/>
                <p:nvPr/>
              </p:nvSpPr>
              <p:spPr>
                <a:xfrm>
                  <a:off x="2244592"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0" name="Straight Connector 139"/>
                <p:cNvCxnSpPr/>
                <p:nvPr/>
              </p:nvCxnSpPr>
              <p:spPr>
                <a:xfrm>
                  <a:off x="2282692"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736805" y="3476625"/>
                <a:ext cx="76200" cy="619125"/>
                <a:chOff x="2736805" y="3476625"/>
                <a:chExt cx="76200" cy="619125"/>
              </a:xfrm>
            </p:grpSpPr>
            <p:sp>
              <p:nvSpPr>
                <p:cNvPr id="97" name="Diamond 96"/>
                <p:cNvSpPr/>
                <p:nvPr/>
              </p:nvSpPr>
              <p:spPr>
                <a:xfrm>
                  <a:off x="2736805"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1" name="Straight Connector 140"/>
                <p:cNvCxnSpPr/>
                <p:nvPr/>
              </p:nvCxnSpPr>
              <p:spPr>
                <a:xfrm>
                  <a:off x="2774905"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3229018" y="3476625"/>
                <a:ext cx="76200" cy="619125"/>
                <a:chOff x="3229018" y="3476625"/>
                <a:chExt cx="76200" cy="619125"/>
              </a:xfrm>
            </p:grpSpPr>
            <p:sp>
              <p:nvSpPr>
                <p:cNvPr id="105" name="Diamond 104"/>
                <p:cNvSpPr/>
                <p:nvPr/>
              </p:nvSpPr>
              <p:spPr>
                <a:xfrm>
                  <a:off x="3229018"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2" name="Straight Connector 141"/>
                <p:cNvCxnSpPr/>
                <p:nvPr/>
              </p:nvCxnSpPr>
              <p:spPr>
                <a:xfrm>
                  <a:off x="3267118"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3721231" y="3476625"/>
                <a:ext cx="76200" cy="619125"/>
                <a:chOff x="3721231" y="3476625"/>
                <a:chExt cx="76200" cy="619125"/>
              </a:xfrm>
            </p:grpSpPr>
            <p:sp>
              <p:nvSpPr>
                <p:cNvPr id="92" name="Diamond 91"/>
                <p:cNvSpPr/>
                <p:nvPr/>
              </p:nvSpPr>
              <p:spPr>
                <a:xfrm>
                  <a:off x="3721231"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3" name="Straight Connector 142"/>
                <p:cNvCxnSpPr/>
                <p:nvPr/>
              </p:nvCxnSpPr>
              <p:spPr>
                <a:xfrm>
                  <a:off x="3759331"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4213444" y="3476625"/>
                <a:ext cx="76200" cy="619125"/>
                <a:chOff x="4213444" y="3476625"/>
                <a:chExt cx="76200" cy="619125"/>
              </a:xfrm>
            </p:grpSpPr>
            <p:sp>
              <p:nvSpPr>
                <p:cNvPr id="100" name="Diamond 99"/>
                <p:cNvSpPr/>
                <p:nvPr/>
              </p:nvSpPr>
              <p:spPr>
                <a:xfrm>
                  <a:off x="4213444"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4" name="Straight Connector 143"/>
                <p:cNvCxnSpPr/>
                <p:nvPr/>
              </p:nvCxnSpPr>
              <p:spPr>
                <a:xfrm>
                  <a:off x="4251544"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4705657" y="3476625"/>
                <a:ext cx="76200" cy="619125"/>
                <a:chOff x="4705657" y="3476625"/>
                <a:chExt cx="76200" cy="619125"/>
              </a:xfrm>
            </p:grpSpPr>
            <p:sp>
              <p:nvSpPr>
                <p:cNvPr id="106" name="Diamond 105"/>
                <p:cNvSpPr/>
                <p:nvPr/>
              </p:nvSpPr>
              <p:spPr>
                <a:xfrm>
                  <a:off x="4705657"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5" name="Straight Connector 144"/>
                <p:cNvCxnSpPr/>
                <p:nvPr/>
              </p:nvCxnSpPr>
              <p:spPr>
                <a:xfrm>
                  <a:off x="4743757"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5197870" y="3476625"/>
                <a:ext cx="76200" cy="619125"/>
                <a:chOff x="5197870" y="3476625"/>
                <a:chExt cx="76200" cy="619125"/>
              </a:xfrm>
            </p:grpSpPr>
            <p:sp>
              <p:nvSpPr>
                <p:cNvPr id="95" name="Diamond 94"/>
                <p:cNvSpPr/>
                <p:nvPr/>
              </p:nvSpPr>
              <p:spPr>
                <a:xfrm>
                  <a:off x="5197870"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6" name="Straight Connector 145"/>
                <p:cNvCxnSpPr/>
                <p:nvPr/>
              </p:nvCxnSpPr>
              <p:spPr>
                <a:xfrm>
                  <a:off x="5235970"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690083" y="3476625"/>
                <a:ext cx="76200" cy="619125"/>
                <a:chOff x="5690083" y="3476625"/>
                <a:chExt cx="76200" cy="619125"/>
              </a:xfrm>
            </p:grpSpPr>
            <p:sp>
              <p:nvSpPr>
                <p:cNvPr id="101" name="Diamond 100"/>
                <p:cNvSpPr/>
                <p:nvPr/>
              </p:nvSpPr>
              <p:spPr>
                <a:xfrm>
                  <a:off x="5690083"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7" name="Straight Connector 146"/>
                <p:cNvCxnSpPr/>
                <p:nvPr/>
              </p:nvCxnSpPr>
              <p:spPr>
                <a:xfrm>
                  <a:off x="5728183"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6182296" y="3476625"/>
                <a:ext cx="76200" cy="619125"/>
                <a:chOff x="6182296" y="3476625"/>
                <a:chExt cx="76200" cy="619125"/>
              </a:xfrm>
            </p:grpSpPr>
            <p:sp>
              <p:nvSpPr>
                <p:cNvPr id="107" name="Diamond 106"/>
                <p:cNvSpPr/>
                <p:nvPr/>
              </p:nvSpPr>
              <p:spPr>
                <a:xfrm>
                  <a:off x="6182296"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8" name="Straight Connector 147"/>
                <p:cNvCxnSpPr/>
                <p:nvPr/>
              </p:nvCxnSpPr>
              <p:spPr>
                <a:xfrm>
                  <a:off x="6220396"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6674509" y="3476625"/>
                <a:ext cx="76200" cy="619125"/>
                <a:chOff x="6674509" y="3476625"/>
                <a:chExt cx="76200" cy="619125"/>
              </a:xfrm>
            </p:grpSpPr>
            <p:sp>
              <p:nvSpPr>
                <p:cNvPr id="102" name="Diamond 101"/>
                <p:cNvSpPr/>
                <p:nvPr/>
              </p:nvSpPr>
              <p:spPr>
                <a:xfrm>
                  <a:off x="6674509"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49" name="Straight Connector 148"/>
                <p:cNvCxnSpPr/>
                <p:nvPr/>
              </p:nvCxnSpPr>
              <p:spPr>
                <a:xfrm>
                  <a:off x="6712609"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7166722" y="3476625"/>
                <a:ext cx="76200" cy="619125"/>
                <a:chOff x="7166722" y="3476625"/>
                <a:chExt cx="76200" cy="619125"/>
              </a:xfrm>
            </p:grpSpPr>
            <p:sp>
              <p:nvSpPr>
                <p:cNvPr id="110" name="Diamond 109"/>
                <p:cNvSpPr/>
                <p:nvPr/>
              </p:nvSpPr>
              <p:spPr>
                <a:xfrm>
                  <a:off x="7166722"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50" name="Straight Connector 149"/>
                <p:cNvCxnSpPr/>
                <p:nvPr/>
              </p:nvCxnSpPr>
              <p:spPr>
                <a:xfrm>
                  <a:off x="7204822"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7658934" y="3476625"/>
                <a:ext cx="76200" cy="619125"/>
                <a:chOff x="7658934" y="3476625"/>
                <a:chExt cx="76200" cy="619125"/>
              </a:xfrm>
            </p:grpSpPr>
            <p:sp>
              <p:nvSpPr>
                <p:cNvPr id="111" name="Diamond 110"/>
                <p:cNvSpPr/>
                <p:nvPr/>
              </p:nvSpPr>
              <p:spPr>
                <a:xfrm>
                  <a:off x="7658934"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51" name="Straight Connector 150"/>
                <p:cNvCxnSpPr/>
                <p:nvPr/>
              </p:nvCxnSpPr>
              <p:spPr>
                <a:xfrm>
                  <a:off x="7697034"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8154650" y="3476625"/>
                <a:ext cx="76200" cy="619125"/>
                <a:chOff x="8154650" y="3476625"/>
                <a:chExt cx="76200" cy="619125"/>
              </a:xfrm>
            </p:grpSpPr>
            <p:sp>
              <p:nvSpPr>
                <p:cNvPr id="165" name="Diamond 164"/>
                <p:cNvSpPr/>
                <p:nvPr/>
              </p:nvSpPr>
              <p:spPr>
                <a:xfrm>
                  <a:off x="8154650"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66" name="Straight Connector 165"/>
                <p:cNvCxnSpPr/>
                <p:nvPr/>
              </p:nvCxnSpPr>
              <p:spPr>
                <a:xfrm>
                  <a:off x="8192750"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8644971" y="3476625"/>
                <a:ext cx="76200" cy="619125"/>
                <a:chOff x="8644971" y="3476625"/>
                <a:chExt cx="76200" cy="619125"/>
              </a:xfrm>
            </p:grpSpPr>
            <p:sp>
              <p:nvSpPr>
                <p:cNvPr id="167" name="Diamond 166"/>
                <p:cNvSpPr/>
                <p:nvPr/>
              </p:nvSpPr>
              <p:spPr>
                <a:xfrm>
                  <a:off x="8644971"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68" name="Straight Connector 167"/>
                <p:cNvCxnSpPr/>
                <p:nvPr/>
              </p:nvCxnSpPr>
              <p:spPr>
                <a:xfrm>
                  <a:off x="8683071"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611807" y="4093874"/>
              <a:ext cx="8262008" cy="194321"/>
              <a:chOff x="611807" y="4093874"/>
              <a:chExt cx="8262008" cy="194321"/>
            </a:xfrm>
          </p:grpSpPr>
          <p:pic>
            <p:nvPicPr>
              <p:cNvPr id="59" name="Picture 58"/>
              <p:cNvPicPr>
                <a:picLocks noChangeAspect="1"/>
              </p:cNvPicPr>
              <p:nvPr/>
            </p:nvPicPr>
            <p:blipFill rotWithShape="1">
              <a:blip r:embed="rId6"/>
              <a:srcRect l="-4374" t="13525" r="-1" b="8187"/>
              <a:stretch/>
            </p:blipFill>
            <p:spPr>
              <a:xfrm>
                <a:off x="611807" y="4093874"/>
                <a:ext cx="381488" cy="194321"/>
              </a:xfrm>
              <a:prstGeom prst="rect">
                <a:avLst/>
              </a:prstGeom>
            </p:spPr>
          </p:pic>
          <p:pic>
            <p:nvPicPr>
              <p:cNvPr id="88" name="Picture 87"/>
              <p:cNvPicPr>
                <a:picLocks noChangeAspect="1"/>
              </p:cNvPicPr>
              <p:nvPr/>
            </p:nvPicPr>
            <p:blipFill rotWithShape="1">
              <a:blip r:embed="rId6"/>
              <a:srcRect l="-4374" t="13525" r="-1" b="8187"/>
              <a:stretch/>
            </p:blipFill>
            <p:spPr>
              <a:xfrm>
                <a:off x="1113284" y="4093874"/>
                <a:ext cx="381488" cy="194321"/>
              </a:xfrm>
              <a:prstGeom prst="rect">
                <a:avLst/>
              </a:prstGeom>
            </p:spPr>
          </p:pic>
          <p:pic>
            <p:nvPicPr>
              <p:cNvPr id="89" name="Picture 88"/>
              <p:cNvPicPr>
                <a:picLocks noChangeAspect="1"/>
              </p:cNvPicPr>
              <p:nvPr/>
            </p:nvPicPr>
            <p:blipFill rotWithShape="1">
              <a:blip r:embed="rId6"/>
              <a:srcRect l="-4374" t="13525" r="-1" b="8187"/>
              <a:stretch/>
            </p:blipFill>
            <p:spPr>
              <a:xfrm>
                <a:off x="1593653" y="4093874"/>
                <a:ext cx="381488" cy="194321"/>
              </a:xfrm>
              <a:prstGeom prst="rect">
                <a:avLst/>
              </a:prstGeom>
            </p:spPr>
          </p:pic>
          <p:pic>
            <p:nvPicPr>
              <p:cNvPr id="93" name="Picture 92"/>
              <p:cNvPicPr>
                <a:picLocks noChangeAspect="1"/>
              </p:cNvPicPr>
              <p:nvPr/>
            </p:nvPicPr>
            <p:blipFill rotWithShape="1">
              <a:blip r:embed="rId6"/>
              <a:srcRect l="-4374" t="13525" r="-1" b="8187"/>
              <a:stretch/>
            </p:blipFill>
            <p:spPr>
              <a:xfrm>
                <a:off x="2086935" y="4093874"/>
                <a:ext cx="381488" cy="194321"/>
              </a:xfrm>
              <a:prstGeom prst="rect">
                <a:avLst/>
              </a:prstGeom>
            </p:spPr>
          </p:pic>
          <p:pic>
            <p:nvPicPr>
              <p:cNvPr id="94" name="Picture 93"/>
              <p:cNvPicPr>
                <a:picLocks noChangeAspect="1"/>
              </p:cNvPicPr>
              <p:nvPr/>
            </p:nvPicPr>
            <p:blipFill rotWithShape="1">
              <a:blip r:embed="rId6"/>
              <a:srcRect l="-4374" t="13525" r="-1" b="8187"/>
              <a:stretch/>
            </p:blipFill>
            <p:spPr>
              <a:xfrm>
                <a:off x="2587664" y="4093874"/>
                <a:ext cx="381488" cy="194321"/>
              </a:xfrm>
              <a:prstGeom prst="rect">
                <a:avLst/>
              </a:prstGeom>
            </p:spPr>
          </p:pic>
          <p:pic>
            <p:nvPicPr>
              <p:cNvPr id="98" name="Picture 97"/>
              <p:cNvPicPr>
                <a:picLocks noChangeAspect="1"/>
              </p:cNvPicPr>
              <p:nvPr/>
            </p:nvPicPr>
            <p:blipFill rotWithShape="1">
              <a:blip r:embed="rId6"/>
              <a:srcRect l="-4374" t="13525" r="-1" b="8187"/>
              <a:stretch/>
            </p:blipFill>
            <p:spPr>
              <a:xfrm>
                <a:off x="3092934" y="4093874"/>
                <a:ext cx="381488" cy="194321"/>
              </a:xfrm>
              <a:prstGeom prst="rect">
                <a:avLst/>
              </a:prstGeom>
            </p:spPr>
          </p:pic>
          <p:pic>
            <p:nvPicPr>
              <p:cNvPr id="99" name="Picture 98"/>
              <p:cNvPicPr>
                <a:picLocks noChangeAspect="1"/>
              </p:cNvPicPr>
              <p:nvPr/>
            </p:nvPicPr>
            <p:blipFill rotWithShape="1">
              <a:blip r:embed="rId6"/>
              <a:srcRect l="-4374" t="13525" r="-1" b="8187"/>
              <a:stretch/>
            </p:blipFill>
            <p:spPr>
              <a:xfrm>
                <a:off x="3594411" y="4093874"/>
                <a:ext cx="381488" cy="194321"/>
              </a:xfrm>
              <a:prstGeom prst="rect">
                <a:avLst/>
              </a:prstGeom>
            </p:spPr>
          </p:pic>
          <p:pic>
            <p:nvPicPr>
              <p:cNvPr id="103" name="Picture 102"/>
              <p:cNvPicPr>
                <a:picLocks noChangeAspect="1"/>
              </p:cNvPicPr>
              <p:nvPr/>
            </p:nvPicPr>
            <p:blipFill rotWithShape="1">
              <a:blip r:embed="rId6"/>
              <a:srcRect l="-4374" t="13525" r="-1" b="8187"/>
              <a:stretch/>
            </p:blipFill>
            <p:spPr>
              <a:xfrm>
                <a:off x="4074780" y="4093874"/>
                <a:ext cx="381488" cy="194321"/>
              </a:xfrm>
              <a:prstGeom prst="rect">
                <a:avLst/>
              </a:prstGeom>
            </p:spPr>
          </p:pic>
          <p:pic>
            <p:nvPicPr>
              <p:cNvPr id="104" name="Picture 103"/>
              <p:cNvPicPr>
                <a:picLocks noChangeAspect="1"/>
              </p:cNvPicPr>
              <p:nvPr/>
            </p:nvPicPr>
            <p:blipFill rotWithShape="1">
              <a:blip r:embed="rId6"/>
              <a:srcRect l="-4374" t="13525" r="-1" b="8187"/>
              <a:stretch/>
            </p:blipFill>
            <p:spPr>
              <a:xfrm>
                <a:off x="4568062" y="4093874"/>
                <a:ext cx="381488" cy="194321"/>
              </a:xfrm>
              <a:prstGeom prst="rect">
                <a:avLst/>
              </a:prstGeom>
            </p:spPr>
          </p:pic>
          <p:pic>
            <p:nvPicPr>
              <p:cNvPr id="108" name="Picture 107"/>
              <p:cNvPicPr>
                <a:picLocks noChangeAspect="1"/>
              </p:cNvPicPr>
              <p:nvPr/>
            </p:nvPicPr>
            <p:blipFill rotWithShape="1">
              <a:blip r:embed="rId6"/>
              <a:srcRect l="-4374" t="13525" r="-1" b="8187"/>
              <a:stretch/>
            </p:blipFill>
            <p:spPr>
              <a:xfrm>
                <a:off x="5068791" y="4093874"/>
                <a:ext cx="381488" cy="194321"/>
              </a:xfrm>
              <a:prstGeom prst="rect">
                <a:avLst/>
              </a:prstGeom>
            </p:spPr>
          </p:pic>
          <p:pic>
            <p:nvPicPr>
              <p:cNvPr id="109" name="Picture 108"/>
              <p:cNvPicPr>
                <a:picLocks noChangeAspect="1"/>
              </p:cNvPicPr>
              <p:nvPr/>
            </p:nvPicPr>
            <p:blipFill rotWithShape="1">
              <a:blip r:embed="rId6"/>
              <a:srcRect l="-4374" t="13525" r="-1" b="8187"/>
              <a:stretch/>
            </p:blipFill>
            <p:spPr>
              <a:xfrm>
                <a:off x="5547592" y="4093874"/>
                <a:ext cx="381488" cy="194321"/>
              </a:xfrm>
              <a:prstGeom prst="rect">
                <a:avLst/>
              </a:prstGeom>
            </p:spPr>
          </p:pic>
          <p:pic>
            <p:nvPicPr>
              <p:cNvPr id="112" name="Picture 111"/>
              <p:cNvPicPr>
                <a:picLocks noChangeAspect="1"/>
              </p:cNvPicPr>
              <p:nvPr/>
            </p:nvPicPr>
            <p:blipFill rotWithShape="1">
              <a:blip r:embed="rId6"/>
              <a:srcRect l="-4374" t="13525" r="-1" b="8187"/>
              <a:stretch/>
            </p:blipFill>
            <p:spPr>
              <a:xfrm>
                <a:off x="6049069" y="4093874"/>
                <a:ext cx="381488" cy="194321"/>
              </a:xfrm>
              <a:prstGeom prst="rect">
                <a:avLst/>
              </a:prstGeom>
            </p:spPr>
          </p:pic>
          <p:pic>
            <p:nvPicPr>
              <p:cNvPr id="113" name="Picture 112"/>
              <p:cNvPicPr>
                <a:picLocks noChangeAspect="1"/>
              </p:cNvPicPr>
              <p:nvPr/>
            </p:nvPicPr>
            <p:blipFill rotWithShape="1">
              <a:blip r:embed="rId6"/>
              <a:srcRect l="-4374" t="13525" r="-1" b="8187"/>
              <a:stretch/>
            </p:blipFill>
            <p:spPr>
              <a:xfrm>
                <a:off x="6529438" y="4093874"/>
                <a:ext cx="381488" cy="194321"/>
              </a:xfrm>
              <a:prstGeom prst="rect">
                <a:avLst/>
              </a:prstGeom>
            </p:spPr>
          </p:pic>
          <p:pic>
            <p:nvPicPr>
              <p:cNvPr id="114" name="Picture 113"/>
              <p:cNvPicPr>
                <a:picLocks noChangeAspect="1"/>
              </p:cNvPicPr>
              <p:nvPr/>
            </p:nvPicPr>
            <p:blipFill rotWithShape="1">
              <a:blip r:embed="rId6"/>
              <a:srcRect l="-4374" t="13525" r="-1" b="8187"/>
              <a:stretch/>
            </p:blipFill>
            <p:spPr>
              <a:xfrm>
                <a:off x="7022720" y="4093874"/>
                <a:ext cx="381488" cy="194321"/>
              </a:xfrm>
              <a:prstGeom prst="rect">
                <a:avLst/>
              </a:prstGeom>
            </p:spPr>
          </p:pic>
          <p:pic>
            <p:nvPicPr>
              <p:cNvPr id="115" name="Picture 114"/>
              <p:cNvPicPr>
                <a:picLocks noChangeAspect="1"/>
              </p:cNvPicPr>
              <p:nvPr/>
            </p:nvPicPr>
            <p:blipFill rotWithShape="1">
              <a:blip r:embed="rId6"/>
              <a:srcRect l="-4374" t="13525" r="-1" b="8187"/>
              <a:stretch/>
            </p:blipFill>
            <p:spPr>
              <a:xfrm>
                <a:off x="7523449" y="4093874"/>
                <a:ext cx="381488" cy="194321"/>
              </a:xfrm>
              <a:prstGeom prst="rect">
                <a:avLst/>
              </a:prstGeom>
            </p:spPr>
          </p:pic>
          <p:pic>
            <p:nvPicPr>
              <p:cNvPr id="116" name="Picture 115"/>
              <p:cNvPicPr>
                <a:picLocks noChangeAspect="1"/>
              </p:cNvPicPr>
              <p:nvPr/>
            </p:nvPicPr>
            <p:blipFill rotWithShape="1">
              <a:blip r:embed="rId6"/>
              <a:srcRect l="-4374" t="13525" r="-1" b="8187"/>
              <a:stretch/>
            </p:blipFill>
            <p:spPr>
              <a:xfrm>
                <a:off x="7991598" y="4093874"/>
                <a:ext cx="381488" cy="194321"/>
              </a:xfrm>
              <a:prstGeom prst="rect">
                <a:avLst/>
              </a:prstGeom>
            </p:spPr>
          </p:pic>
          <p:pic>
            <p:nvPicPr>
              <p:cNvPr id="117" name="Picture 116"/>
              <p:cNvPicPr>
                <a:picLocks noChangeAspect="1"/>
              </p:cNvPicPr>
              <p:nvPr/>
            </p:nvPicPr>
            <p:blipFill rotWithShape="1">
              <a:blip r:embed="rId6"/>
              <a:srcRect l="-4374" t="13525" r="-1" b="8187"/>
              <a:stretch/>
            </p:blipFill>
            <p:spPr>
              <a:xfrm>
                <a:off x="8492327" y="4093874"/>
                <a:ext cx="381488" cy="194321"/>
              </a:xfrm>
              <a:prstGeom prst="rect">
                <a:avLst/>
              </a:prstGeom>
            </p:spPr>
          </p:pic>
        </p:grpSp>
      </p:grpSp>
      <p:sp>
        <p:nvSpPr>
          <p:cNvPr id="6" name="Rectangle 5"/>
          <p:cNvSpPr/>
          <p:nvPr/>
        </p:nvSpPr>
        <p:spPr bwMode="auto">
          <a:xfrm>
            <a:off x="610250" y="1829141"/>
            <a:ext cx="1423337" cy="374904"/>
          </a:xfrm>
          <a:prstGeom prst="rect">
            <a:avLst/>
          </a:prstGeom>
          <a:solidFill>
            <a:schemeClr val="accent1"/>
          </a:solidFill>
          <a:ln w="3810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Planning</a:t>
            </a:r>
          </a:p>
        </p:txBody>
      </p:sp>
      <p:sp>
        <p:nvSpPr>
          <p:cNvPr id="118" name="Rectangle 117"/>
          <p:cNvSpPr/>
          <p:nvPr/>
        </p:nvSpPr>
        <p:spPr bwMode="auto">
          <a:xfrm>
            <a:off x="2033587" y="1829141"/>
            <a:ext cx="5002213" cy="374904"/>
          </a:xfrm>
          <a:prstGeom prst="rect">
            <a:avLst/>
          </a:prstGeom>
          <a:solidFill>
            <a:schemeClr val="accent1"/>
          </a:solidFill>
          <a:ln w="3810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Feature Development</a:t>
            </a:r>
          </a:p>
        </p:txBody>
      </p:sp>
      <p:sp>
        <p:nvSpPr>
          <p:cNvPr id="119" name="Rectangle 118"/>
          <p:cNvSpPr/>
          <p:nvPr/>
        </p:nvSpPr>
        <p:spPr bwMode="auto">
          <a:xfrm>
            <a:off x="7035801" y="1829141"/>
            <a:ext cx="3120300" cy="374904"/>
          </a:xfrm>
          <a:prstGeom prst="rect">
            <a:avLst/>
          </a:prstGeom>
          <a:solidFill>
            <a:schemeClr val="accent1"/>
          </a:solidFill>
          <a:ln w="3810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Stabilization</a:t>
            </a:r>
          </a:p>
        </p:txBody>
      </p:sp>
    </p:spTree>
    <p:extLst>
      <p:ext uri="{BB962C8B-B14F-4D97-AF65-F5344CB8AC3E}">
        <p14:creationId xmlns:p14="http://schemas.microsoft.com/office/powerpoint/2010/main" val="3739459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ppt_w</p:attrName>
                                        </p:attrNameLst>
                                      </p:cBhvr>
                                      <p:tavLst>
                                        <p:tav tm="0">
                                          <p:val>
                                            <p:fltVal val="0"/>
                                          </p:val>
                                        </p:tav>
                                        <p:tav tm="100000">
                                          <p:val>
                                            <p:strVal val="#ppt_w"/>
                                          </p:val>
                                        </p:tav>
                                      </p:tavLst>
                                    </p:anim>
                                    <p:anim calcmode="lin" valueType="num">
                                      <p:cBhvr>
                                        <p:cTn id="12" dur="500" fill="hold"/>
                                        <p:tgtEl>
                                          <p:spTgt spid="58"/>
                                        </p:tgtEl>
                                        <p:attrNameLst>
                                          <p:attrName>ppt_h</p:attrName>
                                        </p:attrNameLst>
                                      </p:cBhvr>
                                      <p:tavLst>
                                        <p:tav tm="0">
                                          <p:val>
                                            <p:fltVal val="0"/>
                                          </p:val>
                                        </p:tav>
                                        <p:tav tm="100000">
                                          <p:val>
                                            <p:strVal val="#ppt_h"/>
                                          </p:val>
                                        </p:tav>
                                      </p:tavLst>
                                    </p:anim>
                                    <p:animEffect transition="in" filter="fade">
                                      <p:cBhvr>
                                        <p:cTn id="13" dur="500"/>
                                        <p:tgtEl>
                                          <p:spTgt spid="58"/>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p:cTn id="17" dur="500" fill="hold"/>
                                        <p:tgtEl>
                                          <p:spTgt spid="155"/>
                                        </p:tgtEl>
                                        <p:attrNameLst>
                                          <p:attrName>ppt_w</p:attrName>
                                        </p:attrNameLst>
                                      </p:cBhvr>
                                      <p:tavLst>
                                        <p:tav tm="0">
                                          <p:val>
                                            <p:fltVal val="0"/>
                                          </p:val>
                                        </p:tav>
                                        <p:tav tm="100000">
                                          <p:val>
                                            <p:strVal val="#ppt_w"/>
                                          </p:val>
                                        </p:tav>
                                      </p:tavLst>
                                    </p:anim>
                                    <p:anim calcmode="lin" valueType="num">
                                      <p:cBhvr>
                                        <p:cTn id="18" dur="500" fill="hold"/>
                                        <p:tgtEl>
                                          <p:spTgt spid="15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par>
                          <p:cTn id="43" fill="hold">
                            <p:stCondLst>
                              <p:cond delay="1000"/>
                            </p:stCondLst>
                            <p:childTnLst>
                              <p:par>
                                <p:cTn id="44" presetID="17" presetClass="entr" presetSubtype="10" fill="hold" nodeType="afterEffect">
                                  <p:stCondLst>
                                    <p:cond delay="0"/>
                                  </p:stCondLst>
                                  <p:childTnLst>
                                    <p:set>
                                      <p:cBhvr>
                                        <p:cTn id="45" dur="1" fill="hold">
                                          <p:stCondLst>
                                            <p:cond delay="0"/>
                                          </p:stCondLst>
                                        </p:cTn>
                                        <p:tgtEl>
                                          <p:spTgt spid="156"/>
                                        </p:tgtEl>
                                        <p:attrNameLst>
                                          <p:attrName>style.visibility</p:attrName>
                                        </p:attrNameLst>
                                      </p:cBhvr>
                                      <p:to>
                                        <p:strVal val="visible"/>
                                      </p:to>
                                    </p:set>
                                    <p:anim calcmode="lin" valueType="num">
                                      <p:cBhvr>
                                        <p:cTn id="46" dur="500" fill="hold"/>
                                        <p:tgtEl>
                                          <p:spTgt spid="156"/>
                                        </p:tgtEl>
                                        <p:attrNameLst>
                                          <p:attrName>ppt_w</p:attrName>
                                        </p:attrNameLst>
                                      </p:cBhvr>
                                      <p:tavLst>
                                        <p:tav tm="0">
                                          <p:val>
                                            <p:fltVal val="0"/>
                                          </p:val>
                                        </p:tav>
                                        <p:tav tm="100000">
                                          <p:val>
                                            <p:strVal val="#ppt_w"/>
                                          </p:val>
                                        </p:tav>
                                      </p:tavLst>
                                    </p:anim>
                                    <p:anim calcmode="lin" valueType="num">
                                      <p:cBhvr>
                                        <p:cTn id="47"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7"/>
                                        </p:tgtEl>
                                        <p:attrNameLst>
                                          <p:attrName>style.visibility</p:attrName>
                                        </p:attrNameLst>
                                      </p:cBhvr>
                                      <p:to>
                                        <p:strVal val="visible"/>
                                      </p:to>
                                    </p:set>
                                    <p:animEffect transition="in" filter="wipe(down)">
                                      <p:cBhvr>
                                        <p:cTn id="52" dur="500"/>
                                        <p:tgtEl>
                                          <p:spTgt spid="187"/>
                                        </p:tgtEl>
                                      </p:cBhvr>
                                    </p:animEffect>
                                  </p:childTnLst>
                                </p:cTn>
                              </p:par>
                            </p:childTnLst>
                          </p:cTn>
                        </p:par>
                        <p:par>
                          <p:cTn id="53" fill="hold">
                            <p:stCondLst>
                              <p:cond delay="500"/>
                            </p:stCondLst>
                            <p:childTnLst>
                              <p:par>
                                <p:cTn id="54" presetID="17" presetClass="entr" presetSubtype="10" fill="hold" nodeType="afterEffect">
                                  <p:stCondLst>
                                    <p:cond delay="0"/>
                                  </p:stCondLst>
                                  <p:childTnLst>
                                    <p:set>
                                      <p:cBhvr>
                                        <p:cTn id="55" dur="1" fill="hold">
                                          <p:stCondLst>
                                            <p:cond delay="0"/>
                                          </p:stCondLst>
                                        </p:cTn>
                                        <p:tgtEl>
                                          <p:spTgt spid="159"/>
                                        </p:tgtEl>
                                        <p:attrNameLst>
                                          <p:attrName>style.visibility</p:attrName>
                                        </p:attrNameLst>
                                      </p:cBhvr>
                                      <p:to>
                                        <p:strVal val="visible"/>
                                      </p:to>
                                    </p:set>
                                    <p:anim calcmode="lin" valueType="num">
                                      <p:cBhvr>
                                        <p:cTn id="56" dur="500" fill="hold"/>
                                        <p:tgtEl>
                                          <p:spTgt spid="159"/>
                                        </p:tgtEl>
                                        <p:attrNameLst>
                                          <p:attrName>ppt_w</p:attrName>
                                        </p:attrNameLst>
                                      </p:cBhvr>
                                      <p:tavLst>
                                        <p:tav tm="0">
                                          <p:val>
                                            <p:fltVal val="0"/>
                                          </p:val>
                                        </p:tav>
                                        <p:tav tm="100000">
                                          <p:val>
                                            <p:strVal val="#ppt_w"/>
                                          </p:val>
                                        </p:tav>
                                      </p:tavLst>
                                    </p:anim>
                                    <p:anim calcmode="lin" valueType="num">
                                      <p:cBhvr>
                                        <p:cTn id="57" dur="500" fill="hold"/>
                                        <p:tgtEl>
                                          <p:spTgt spid="159"/>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wipe(down)">
                                      <p:cBhvr>
                                        <p:cTn id="62" dur="500"/>
                                        <p:tgtEl>
                                          <p:spTgt spid="130"/>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132"/>
                                        </p:tgtEl>
                                        <p:attrNameLst>
                                          <p:attrName>style.visibility</p:attrName>
                                        </p:attrNameLst>
                                      </p:cBhvr>
                                      <p:to>
                                        <p:strVal val="visible"/>
                                      </p:to>
                                    </p:set>
                                    <p:anim calcmode="lin" valueType="num">
                                      <p:cBhvr>
                                        <p:cTn id="66" dur="500" fill="hold"/>
                                        <p:tgtEl>
                                          <p:spTgt spid="132"/>
                                        </p:tgtEl>
                                        <p:attrNameLst>
                                          <p:attrName>ppt_w</p:attrName>
                                        </p:attrNameLst>
                                      </p:cBhvr>
                                      <p:tavLst>
                                        <p:tav tm="0">
                                          <p:val>
                                            <p:fltVal val="0"/>
                                          </p:val>
                                        </p:tav>
                                        <p:tav tm="100000">
                                          <p:val>
                                            <p:strVal val="#ppt_w"/>
                                          </p:val>
                                        </p:tav>
                                      </p:tavLst>
                                    </p:anim>
                                    <p:anim calcmode="lin" valueType="num">
                                      <p:cBhvr>
                                        <p:cTn id="67" dur="500" fill="hold"/>
                                        <p:tgtEl>
                                          <p:spTgt spid="132"/>
                                        </p:tgtEl>
                                        <p:attrNameLst>
                                          <p:attrName>ppt_h</p:attrName>
                                        </p:attrNameLst>
                                      </p:cBhvr>
                                      <p:tavLst>
                                        <p:tav tm="0">
                                          <p:val>
                                            <p:fltVal val="0"/>
                                          </p:val>
                                        </p:tav>
                                        <p:tav tm="100000">
                                          <p:val>
                                            <p:strVal val="#ppt_h"/>
                                          </p:val>
                                        </p:tav>
                                      </p:tavLst>
                                    </p:anim>
                                    <p:animEffect transition="in" filter="fade">
                                      <p:cBhvr>
                                        <p:cTn id="6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118" grpId="0" animBg="1"/>
      <p:bldP spid="1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Changed?</a:t>
            </a:r>
            <a:endParaRPr lang="en-US" dirty="0"/>
          </a:p>
        </p:txBody>
      </p:sp>
      <p:sp>
        <p:nvSpPr>
          <p:cNvPr id="4" name="TextBox 3"/>
          <p:cNvSpPr txBox="1"/>
          <p:nvPr/>
        </p:nvSpPr>
        <p:spPr>
          <a:xfrm>
            <a:off x="3260754" y="5146052"/>
            <a:ext cx="1809207" cy="418576"/>
          </a:xfrm>
          <a:prstGeom prst="rect">
            <a:avLst/>
          </a:prstGeom>
          <a:noFill/>
        </p:spPr>
        <p:txBody>
          <a:bodyPr wrap="square" lIns="0" tIns="0" rIns="0" bIns="0" rtlCol="0">
            <a:spAutoFit/>
          </a:bodyPr>
          <a:lstStyle/>
          <a:p>
            <a:pPr algn="ctr"/>
            <a:r>
              <a:rPr lang="en-US" sz="2720"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Feb</a:t>
            </a:r>
          </a:p>
        </p:txBody>
      </p:sp>
      <p:sp>
        <p:nvSpPr>
          <p:cNvPr id="5" name="TextBox 4"/>
          <p:cNvSpPr txBox="1"/>
          <p:nvPr/>
        </p:nvSpPr>
        <p:spPr>
          <a:xfrm>
            <a:off x="105849" y="5151565"/>
            <a:ext cx="1204696" cy="418576"/>
          </a:xfrm>
          <a:prstGeom prst="rect">
            <a:avLst/>
          </a:prstGeom>
          <a:noFill/>
        </p:spPr>
        <p:txBody>
          <a:bodyPr wrap="square" lIns="0" tIns="0" rIns="0" bIns="0" rtlCol="0">
            <a:spAutoFit/>
          </a:bodyPr>
          <a:lstStyle/>
          <a:p>
            <a:pPr algn="ctr"/>
            <a:r>
              <a:rPr lang="en-US" sz="2720"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Jan</a:t>
            </a:r>
          </a:p>
        </p:txBody>
      </p:sp>
      <p:cxnSp>
        <p:nvCxnSpPr>
          <p:cNvPr id="6" name="Straight Connector 5"/>
          <p:cNvCxnSpPr/>
          <p:nvPr/>
        </p:nvCxnSpPr>
        <p:spPr>
          <a:xfrm>
            <a:off x="708197" y="4985508"/>
            <a:ext cx="10176812"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08197" y="4697849"/>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98130" y="4696892"/>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488063" y="4689367"/>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4308" y="5140122"/>
            <a:ext cx="1827510" cy="418576"/>
          </a:xfrm>
          <a:prstGeom prst="rect">
            <a:avLst/>
          </a:prstGeom>
          <a:noFill/>
        </p:spPr>
        <p:txBody>
          <a:bodyPr wrap="square" lIns="0" tIns="0" rIns="0" bIns="0" rtlCol="0">
            <a:spAutoFit/>
          </a:bodyPr>
          <a:lstStyle/>
          <a:p>
            <a:pPr algn="ctr"/>
            <a:r>
              <a:rPr lang="en-US" sz="2720"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Mar</a:t>
            </a:r>
          </a:p>
        </p:txBody>
      </p:sp>
      <p:sp>
        <p:nvSpPr>
          <p:cNvPr id="11" name="Rectangle 10"/>
          <p:cNvSpPr/>
          <p:nvPr/>
        </p:nvSpPr>
        <p:spPr bwMode="auto">
          <a:xfrm>
            <a:off x="708195" y="1891182"/>
            <a:ext cx="8170368" cy="68654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3200" b="1"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TFS 2008</a:t>
            </a:r>
          </a:p>
        </p:txBody>
      </p:sp>
      <p:sp>
        <p:nvSpPr>
          <p:cNvPr id="12" name="Rectangle 11"/>
          <p:cNvSpPr/>
          <p:nvPr/>
        </p:nvSpPr>
        <p:spPr bwMode="auto">
          <a:xfrm>
            <a:off x="708194" y="2752863"/>
            <a:ext cx="4890176" cy="68654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3200" b="1"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TFS 2010</a:t>
            </a:r>
          </a:p>
        </p:txBody>
      </p:sp>
      <p:sp>
        <p:nvSpPr>
          <p:cNvPr id="13" name="Rectangle 12"/>
          <p:cNvSpPr/>
          <p:nvPr/>
        </p:nvSpPr>
        <p:spPr bwMode="auto">
          <a:xfrm>
            <a:off x="708197" y="3648063"/>
            <a:ext cx="2445085" cy="68654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3200" b="1"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TFS 2012</a:t>
            </a:r>
          </a:p>
        </p:txBody>
      </p:sp>
      <p:cxnSp>
        <p:nvCxnSpPr>
          <p:cNvPr id="14" name="Straight Connector 13"/>
          <p:cNvCxnSpPr/>
          <p:nvPr/>
        </p:nvCxnSpPr>
        <p:spPr>
          <a:xfrm flipV="1">
            <a:off x="10877997" y="4689572"/>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571385" y="2752863"/>
            <a:ext cx="3833357" cy="68654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2720" dirty="0">
                <a:solidFill>
                  <a:schemeClr val="tx1"/>
                </a:solidFill>
                <a:latin typeface="Segoe UI Light" panose="020B0502040204020203" pitchFamily="34" charset="0"/>
                <a:cs typeface="Segoe UI Light" panose="020B0502040204020203" pitchFamily="34" charset="0"/>
              </a:rPr>
              <a:t>6 weeks</a:t>
            </a:r>
          </a:p>
        </p:txBody>
      </p:sp>
      <p:sp>
        <p:nvSpPr>
          <p:cNvPr id="16" name="Rectangle 15"/>
          <p:cNvSpPr/>
          <p:nvPr/>
        </p:nvSpPr>
        <p:spPr bwMode="auto">
          <a:xfrm>
            <a:off x="8878563" y="1891182"/>
            <a:ext cx="3833357" cy="68654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2720" dirty="0">
                <a:solidFill>
                  <a:schemeClr val="tx1"/>
                </a:solidFill>
                <a:latin typeface="Segoe UI Light" panose="020B0502040204020203" pitchFamily="34" charset="0"/>
                <a:cs typeface="Segoe UI Light" panose="020B0502040204020203" pitchFamily="34" charset="0"/>
              </a:rPr>
              <a:t>10 – 12 weeks</a:t>
            </a:r>
          </a:p>
        </p:txBody>
      </p:sp>
      <p:sp>
        <p:nvSpPr>
          <p:cNvPr id="17" name="Rectangle 16"/>
          <p:cNvSpPr/>
          <p:nvPr/>
        </p:nvSpPr>
        <p:spPr bwMode="auto">
          <a:xfrm>
            <a:off x="3153284" y="3648063"/>
            <a:ext cx="3833357" cy="68654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2720" dirty="0">
                <a:solidFill>
                  <a:schemeClr val="tx1"/>
                </a:solidFill>
                <a:latin typeface="Segoe UI Light" panose="020B0502040204020203" pitchFamily="34" charset="0"/>
                <a:cs typeface="Segoe UI Light" panose="020B0502040204020203" pitchFamily="34" charset="0"/>
              </a:rPr>
              <a:t>3 weeks</a:t>
            </a:r>
          </a:p>
        </p:txBody>
      </p:sp>
      <p:sp>
        <p:nvSpPr>
          <p:cNvPr id="19" name="TextBox 18"/>
          <p:cNvSpPr txBox="1"/>
          <p:nvPr/>
        </p:nvSpPr>
        <p:spPr>
          <a:xfrm>
            <a:off x="9906163" y="5140122"/>
            <a:ext cx="1827510" cy="418576"/>
          </a:xfrm>
          <a:prstGeom prst="rect">
            <a:avLst/>
          </a:prstGeom>
          <a:noFill/>
        </p:spPr>
        <p:txBody>
          <a:bodyPr wrap="square" lIns="0" tIns="0" rIns="0" bIns="0" rtlCol="0">
            <a:spAutoFit/>
          </a:bodyPr>
          <a:lstStyle/>
          <a:p>
            <a:pPr algn="ctr"/>
            <a:r>
              <a:rPr lang="en-US" sz="2720"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Apr</a:t>
            </a:r>
          </a:p>
        </p:txBody>
      </p:sp>
    </p:spTree>
    <p:extLst>
      <p:ext uri="{BB962C8B-B14F-4D97-AF65-F5344CB8AC3E}">
        <p14:creationId xmlns:p14="http://schemas.microsoft.com/office/powerpoint/2010/main" val="2355511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9064" y="2180445"/>
            <a:ext cx="3151211" cy="2859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40" dirty="0">
                <a:solidFill>
                  <a:schemeClr val="tx2"/>
                </a:solidFill>
                <a:latin typeface="Times New Roman" panose="02020603050405020304" pitchFamily="18" charset="0"/>
                <a:cs typeface="Times New Roman" panose="02020603050405020304" pitchFamily="18" charset="0"/>
              </a:rPr>
              <a:t>Control</a:t>
            </a:r>
            <a:endParaRPr lang="en-US" sz="5440" dirty="0">
              <a:solidFill>
                <a:schemeClr val="tx2"/>
              </a:solidFill>
            </a:endParaRPr>
          </a:p>
        </p:txBody>
      </p:sp>
      <p:sp>
        <p:nvSpPr>
          <p:cNvPr id="8" name="Rectangle 7"/>
          <p:cNvSpPr/>
          <p:nvPr/>
        </p:nvSpPr>
        <p:spPr>
          <a:xfrm>
            <a:off x="6926968" y="2180445"/>
            <a:ext cx="3993144" cy="2859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4" dirty="0">
                <a:solidFill>
                  <a:schemeClr val="tx1">
                    <a:lumMod val="75000"/>
                  </a:schemeClr>
                </a:solidFill>
                <a:latin typeface="Times New Roman" panose="02020603050405020304" pitchFamily="18" charset="0"/>
                <a:cs typeface="Times New Roman" panose="02020603050405020304" pitchFamily="18" charset="0"/>
              </a:rPr>
              <a:t>Environment</a:t>
            </a:r>
            <a:endParaRPr lang="en-US" sz="4896" dirty="0">
              <a:solidFill>
                <a:schemeClr val="tx1">
                  <a:lumMod val="75000"/>
                </a:schemeClr>
              </a:solidFill>
            </a:endParaRPr>
          </a:p>
        </p:txBody>
      </p:sp>
      <p:cxnSp>
        <p:nvCxnSpPr>
          <p:cNvPr id="9" name="Straight Connector 8"/>
          <p:cNvCxnSpPr/>
          <p:nvPr/>
        </p:nvCxnSpPr>
        <p:spPr>
          <a:xfrm>
            <a:off x="985296" y="2192959"/>
            <a:ext cx="10256564" cy="1"/>
          </a:xfrm>
          <a:prstGeom prst="line">
            <a:avLst/>
          </a:prstGeom>
          <a:ln>
            <a:solidFill>
              <a:srgbClr val="D8C8BA"/>
            </a:solidFill>
            <a:prstDash val="dash"/>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985296" y="5144053"/>
            <a:ext cx="10256564" cy="1"/>
          </a:xfrm>
          <a:prstGeom prst="line">
            <a:avLst/>
          </a:prstGeom>
          <a:ln>
            <a:solidFill>
              <a:srgbClr val="D8C8BA"/>
            </a:solidFill>
            <a:prstDash val="dash"/>
          </a:ln>
        </p:spPr>
        <p:style>
          <a:lnRef idx="1">
            <a:schemeClr val="accent4"/>
          </a:lnRef>
          <a:fillRef idx="0">
            <a:schemeClr val="accent4"/>
          </a:fillRef>
          <a:effectRef idx="0">
            <a:schemeClr val="accent4"/>
          </a:effectRef>
          <a:fontRef idx="minor">
            <a:schemeClr val="tx1"/>
          </a:fontRef>
        </p:style>
      </p:cxnSp>
      <p:sp>
        <p:nvSpPr>
          <p:cNvPr id="11" name="Title 10"/>
          <p:cNvSpPr>
            <a:spLocks noGrp="1"/>
          </p:cNvSpPr>
          <p:nvPr>
            <p:ph type="title"/>
          </p:nvPr>
        </p:nvSpPr>
        <p:spPr/>
        <p:txBody>
          <a:bodyPr/>
          <a:lstStyle/>
          <a:p>
            <a:r>
              <a:rPr lang="en-US" dirty="0" smtClean="0"/>
              <a:t>A shift from control…</a:t>
            </a:r>
            <a:endParaRPr lang="en-US" dirty="0"/>
          </a:p>
        </p:txBody>
      </p:sp>
    </p:spTree>
    <p:extLst>
      <p:ext uri="{BB962C8B-B14F-4D97-AF65-F5344CB8AC3E}">
        <p14:creationId xmlns:p14="http://schemas.microsoft.com/office/powerpoint/2010/main" val="14659735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environment</a:t>
            </a:r>
            <a:endParaRPr lang="en-US" dirty="0"/>
          </a:p>
        </p:txBody>
      </p:sp>
      <p:sp>
        <p:nvSpPr>
          <p:cNvPr id="3" name="Rectangle 2"/>
          <p:cNvSpPr/>
          <p:nvPr/>
        </p:nvSpPr>
        <p:spPr>
          <a:xfrm>
            <a:off x="1409064" y="2180445"/>
            <a:ext cx="3151211" cy="2859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4" dirty="0">
                <a:solidFill>
                  <a:schemeClr val="tx1">
                    <a:lumMod val="75000"/>
                  </a:schemeClr>
                </a:solidFill>
                <a:latin typeface="Times New Roman" panose="02020603050405020304" pitchFamily="18" charset="0"/>
                <a:cs typeface="Times New Roman" panose="02020603050405020304" pitchFamily="18" charset="0"/>
              </a:rPr>
              <a:t>Control</a:t>
            </a:r>
            <a:endParaRPr lang="en-US" sz="5440" dirty="0">
              <a:solidFill>
                <a:schemeClr val="tx1">
                  <a:lumMod val="75000"/>
                </a:schemeClr>
              </a:solidFill>
            </a:endParaRPr>
          </a:p>
        </p:txBody>
      </p:sp>
      <p:sp>
        <p:nvSpPr>
          <p:cNvPr id="4" name="Rectangle 3"/>
          <p:cNvSpPr/>
          <p:nvPr/>
        </p:nvSpPr>
        <p:spPr>
          <a:xfrm>
            <a:off x="6926968" y="2180445"/>
            <a:ext cx="3993144" cy="2859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40" dirty="0">
                <a:solidFill>
                  <a:schemeClr val="tx2"/>
                </a:solidFill>
                <a:latin typeface="Times New Roman" panose="02020603050405020304" pitchFamily="18" charset="0"/>
                <a:cs typeface="Times New Roman" panose="02020603050405020304" pitchFamily="18" charset="0"/>
              </a:rPr>
              <a:t>Environment</a:t>
            </a:r>
            <a:endParaRPr lang="en-US" sz="4896" dirty="0">
              <a:solidFill>
                <a:schemeClr val="tx2"/>
              </a:solidFill>
            </a:endParaRPr>
          </a:p>
        </p:txBody>
      </p:sp>
      <p:cxnSp>
        <p:nvCxnSpPr>
          <p:cNvPr id="7" name="Straight Connector 6"/>
          <p:cNvCxnSpPr/>
          <p:nvPr/>
        </p:nvCxnSpPr>
        <p:spPr>
          <a:xfrm>
            <a:off x="985296" y="2192959"/>
            <a:ext cx="10256564" cy="1"/>
          </a:xfrm>
          <a:prstGeom prst="line">
            <a:avLst/>
          </a:prstGeom>
          <a:ln>
            <a:solidFill>
              <a:srgbClr val="D8C8BA"/>
            </a:solidFill>
            <a:prstDash val="dash"/>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985296" y="5144053"/>
            <a:ext cx="10256564" cy="1"/>
          </a:xfrm>
          <a:prstGeom prst="line">
            <a:avLst/>
          </a:prstGeom>
          <a:ln>
            <a:solidFill>
              <a:srgbClr val="D8C8BA"/>
            </a:solidFill>
            <a:prstDash val="dash"/>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392097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2417780" cy="1831975"/>
          </a:xfrm>
        </p:spPr>
        <p:txBody>
          <a:bodyPr/>
          <a:lstStyle/>
          <a:p>
            <a:r>
              <a:rPr lang="en-US" sz="6600" dirty="0" smtClean="0"/>
              <a:t>Control vs. Environment</a:t>
            </a:r>
            <a:br>
              <a:rPr lang="en-US" sz="6600" dirty="0" smtClean="0"/>
            </a:br>
            <a:r>
              <a:rPr lang="en-US" sz="6600" dirty="0" smtClean="0"/>
              <a:t>What’s your focus?</a:t>
            </a:r>
            <a:endParaRPr lang="en-US" sz="6600" dirty="0"/>
          </a:p>
        </p:txBody>
      </p:sp>
    </p:spTree>
    <p:extLst>
      <p:ext uri="{BB962C8B-B14F-4D97-AF65-F5344CB8AC3E}">
        <p14:creationId xmlns:p14="http://schemas.microsoft.com/office/powerpoint/2010/main" val="40995530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 Placeholder 3"/>
          <p:cNvSpPr>
            <a:spLocks noGrp="1"/>
          </p:cNvSpPr>
          <p:nvPr>
            <p:ph type="body" sz="quarter" idx="10"/>
          </p:nvPr>
        </p:nvSpPr>
        <p:spPr>
          <a:xfrm>
            <a:off x="274638" y="1212850"/>
            <a:ext cx="5840412" cy="3754874"/>
          </a:xfrm>
        </p:spPr>
        <p:txBody>
          <a:bodyPr/>
          <a:lstStyle/>
          <a:p>
            <a:endParaRPr lang="en-US" dirty="0" smtClean="0"/>
          </a:p>
          <a:p>
            <a:r>
              <a:rPr lang="en-US" dirty="0"/>
              <a:t>At regular intervals, the team reflects on how </a:t>
            </a:r>
            <a:r>
              <a:rPr lang="en-US" dirty="0" smtClean="0"/>
              <a:t>to </a:t>
            </a:r>
            <a:r>
              <a:rPr lang="en-US" dirty="0"/>
              <a:t>become more effective, then tunes and adjusts </a:t>
            </a:r>
            <a:r>
              <a:rPr lang="en-US" dirty="0" smtClean="0"/>
              <a:t>its </a:t>
            </a:r>
            <a:r>
              <a:rPr lang="en-US" dirty="0"/>
              <a:t>behavior accordingly.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83" y="755650"/>
            <a:ext cx="5088067" cy="3393701"/>
          </a:xfrm>
          <a:prstGeom prst="rect">
            <a:avLst/>
          </a:prstGeom>
        </p:spPr>
      </p:pic>
      <p:sp>
        <p:nvSpPr>
          <p:cNvPr id="10" name="Rectangle 9"/>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Tune and adjust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The teams behavior</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2101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 Placeholder 3"/>
          <p:cNvSpPr>
            <a:spLocks noGrp="1"/>
          </p:cNvSpPr>
          <p:nvPr>
            <p:ph type="body" sz="quarter" idx="10"/>
          </p:nvPr>
        </p:nvSpPr>
        <p:spPr>
          <a:xfrm>
            <a:off x="274638" y="1212850"/>
            <a:ext cx="5840412" cy="3754874"/>
          </a:xfrm>
        </p:spPr>
        <p:txBody>
          <a:bodyPr/>
          <a:lstStyle/>
          <a:p>
            <a:endParaRPr lang="en-US" dirty="0" smtClean="0"/>
          </a:p>
          <a:p>
            <a:r>
              <a:rPr lang="en-US" dirty="0"/>
              <a:t>At </a:t>
            </a:r>
            <a:r>
              <a:rPr lang="en-US" u="sng" dirty="0"/>
              <a:t>regular intervals</a:t>
            </a:r>
            <a:r>
              <a:rPr lang="en-US" dirty="0"/>
              <a:t>, the team reflects on how </a:t>
            </a:r>
            <a:r>
              <a:rPr lang="en-US" dirty="0" smtClean="0"/>
              <a:t>to </a:t>
            </a:r>
            <a:r>
              <a:rPr lang="en-US" dirty="0"/>
              <a:t>become more effective, then tunes and adjusts </a:t>
            </a:r>
            <a:r>
              <a:rPr lang="en-US" dirty="0" smtClean="0"/>
              <a:t>its </a:t>
            </a:r>
            <a:r>
              <a:rPr lang="en-US" dirty="0"/>
              <a:t>behavior accordingly.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83" y="755650"/>
            <a:ext cx="5088067" cy="3393701"/>
          </a:xfrm>
          <a:prstGeom prst="rect">
            <a:avLst/>
          </a:prstGeom>
        </p:spPr>
      </p:pic>
      <p:sp>
        <p:nvSpPr>
          <p:cNvPr id="10" name="Rectangle 9"/>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Tune and adjust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The teams behavior</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2868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 Placeholder 3"/>
          <p:cNvSpPr>
            <a:spLocks noGrp="1"/>
          </p:cNvSpPr>
          <p:nvPr>
            <p:ph type="body" sz="quarter" idx="10"/>
          </p:nvPr>
        </p:nvSpPr>
        <p:spPr>
          <a:xfrm>
            <a:off x="274638" y="1212850"/>
            <a:ext cx="5840412" cy="3754874"/>
          </a:xfrm>
        </p:spPr>
        <p:txBody>
          <a:bodyPr/>
          <a:lstStyle/>
          <a:p>
            <a:endParaRPr lang="en-US" dirty="0" smtClean="0"/>
          </a:p>
          <a:p>
            <a:r>
              <a:rPr lang="en-US" dirty="0"/>
              <a:t>At regular intervals, the </a:t>
            </a:r>
            <a:r>
              <a:rPr lang="en-US" u="sng" dirty="0"/>
              <a:t>team reflects </a:t>
            </a:r>
            <a:r>
              <a:rPr lang="en-US" dirty="0"/>
              <a:t>on how </a:t>
            </a:r>
            <a:r>
              <a:rPr lang="en-US" dirty="0" smtClean="0"/>
              <a:t>to </a:t>
            </a:r>
            <a:r>
              <a:rPr lang="en-US" dirty="0"/>
              <a:t>become more effective, then tunes and adjusts </a:t>
            </a:r>
            <a:r>
              <a:rPr lang="en-US" dirty="0" smtClean="0"/>
              <a:t>its </a:t>
            </a:r>
            <a:r>
              <a:rPr lang="en-US" dirty="0"/>
              <a:t>behavior accordingly.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83" y="755650"/>
            <a:ext cx="5088067" cy="3393701"/>
          </a:xfrm>
          <a:prstGeom prst="rect">
            <a:avLst/>
          </a:prstGeom>
        </p:spPr>
      </p:pic>
      <p:sp>
        <p:nvSpPr>
          <p:cNvPr id="10" name="Rectangle 9"/>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Tune and adjust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The teams behavior</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12483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 Placeholder 3"/>
          <p:cNvSpPr>
            <a:spLocks noGrp="1"/>
          </p:cNvSpPr>
          <p:nvPr>
            <p:ph type="body" sz="quarter" idx="10"/>
          </p:nvPr>
        </p:nvSpPr>
        <p:spPr>
          <a:xfrm>
            <a:off x="274638" y="1212850"/>
            <a:ext cx="5840412" cy="3754874"/>
          </a:xfrm>
        </p:spPr>
        <p:txBody>
          <a:bodyPr/>
          <a:lstStyle/>
          <a:p>
            <a:endParaRPr lang="en-US" dirty="0" smtClean="0"/>
          </a:p>
          <a:p>
            <a:r>
              <a:rPr lang="en-US" dirty="0"/>
              <a:t>At regular intervals, the team reflects on how </a:t>
            </a:r>
            <a:r>
              <a:rPr lang="en-US" dirty="0" smtClean="0"/>
              <a:t>to </a:t>
            </a:r>
            <a:r>
              <a:rPr lang="en-US" dirty="0"/>
              <a:t>become more effective, then </a:t>
            </a:r>
            <a:r>
              <a:rPr lang="en-US" u="sng" dirty="0"/>
              <a:t>tunes and adjusts</a:t>
            </a:r>
            <a:r>
              <a:rPr lang="en-US" dirty="0"/>
              <a:t> </a:t>
            </a:r>
            <a:r>
              <a:rPr lang="en-US" dirty="0" smtClean="0"/>
              <a:t>its </a:t>
            </a:r>
            <a:r>
              <a:rPr lang="en-US" dirty="0"/>
              <a:t>behavior accordingly.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83" y="755650"/>
            <a:ext cx="5088067" cy="3393701"/>
          </a:xfrm>
          <a:prstGeom prst="rect">
            <a:avLst/>
          </a:prstGeom>
        </p:spPr>
      </p:pic>
      <p:sp>
        <p:nvSpPr>
          <p:cNvPr id="10" name="Rectangle 9"/>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Tune and adjust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The teams behavior</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224118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 Placeholder 3"/>
          <p:cNvSpPr>
            <a:spLocks noGrp="1"/>
          </p:cNvSpPr>
          <p:nvPr>
            <p:ph type="body" sz="quarter" idx="10"/>
          </p:nvPr>
        </p:nvSpPr>
        <p:spPr>
          <a:xfrm>
            <a:off x="274638" y="1212850"/>
            <a:ext cx="5840412" cy="3754874"/>
          </a:xfrm>
        </p:spPr>
        <p:txBody>
          <a:bodyPr/>
          <a:lstStyle/>
          <a:p>
            <a:endParaRPr lang="en-US" dirty="0" smtClean="0"/>
          </a:p>
          <a:p>
            <a:r>
              <a:rPr lang="en-US" dirty="0"/>
              <a:t>At regular intervals, the team reflects on how </a:t>
            </a:r>
            <a:r>
              <a:rPr lang="en-US" dirty="0" smtClean="0"/>
              <a:t>to </a:t>
            </a:r>
            <a:r>
              <a:rPr lang="en-US" dirty="0"/>
              <a:t>become more effective, then tunes and adjusts </a:t>
            </a:r>
            <a:r>
              <a:rPr lang="en-US" u="sng" dirty="0" smtClean="0"/>
              <a:t>its </a:t>
            </a:r>
            <a:r>
              <a:rPr lang="en-US" u="sng" dirty="0"/>
              <a:t>behavior</a:t>
            </a:r>
            <a:r>
              <a:rPr lang="en-US" dirty="0"/>
              <a:t> accordingly.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83" y="755650"/>
            <a:ext cx="5088067" cy="3393701"/>
          </a:xfrm>
          <a:prstGeom prst="rect">
            <a:avLst/>
          </a:prstGeom>
        </p:spPr>
      </p:pic>
      <p:sp>
        <p:nvSpPr>
          <p:cNvPr id="10" name="Rectangle 9"/>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Tune and adjust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The teams behavior</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20855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sz="4800" dirty="0"/>
              <a:t>Agile Software Development with Microsoft Visual Studio </a:t>
            </a:r>
            <a:r>
              <a:rPr lang="en-US" sz="4800" dirty="0" smtClean="0"/>
              <a:t>ALM</a:t>
            </a:r>
            <a:endParaRPr lang="en-US" sz="4800" dirty="0"/>
          </a:p>
        </p:txBody>
      </p:sp>
      <p:sp>
        <p:nvSpPr>
          <p:cNvPr id="5" name="Text Placeholder 4"/>
          <p:cNvSpPr>
            <a:spLocks noGrp="1"/>
          </p:cNvSpPr>
          <p:nvPr>
            <p:ph type="body" sz="quarter" idx="12"/>
          </p:nvPr>
        </p:nvSpPr>
        <p:spPr/>
        <p:txBody>
          <a:bodyPr/>
          <a:lstStyle/>
          <a:p>
            <a:r>
              <a:rPr lang="en-US" dirty="0"/>
              <a:t>Gregg </a:t>
            </a:r>
            <a:r>
              <a:rPr lang="en-US" dirty="0" smtClean="0"/>
              <a:t>Boer </a:t>
            </a:r>
            <a:br>
              <a:rPr lang="en-US" dirty="0" smtClean="0"/>
            </a:br>
            <a:r>
              <a:rPr lang="en-US" dirty="0" smtClean="0"/>
              <a:t>Martin </a:t>
            </a:r>
            <a:r>
              <a:rPr lang="en-US" dirty="0"/>
              <a:t>Woodward</a:t>
            </a:r>
          </a:p>
        </p:txBody>
      </p:sp>
      <p:sp>
        <p:nvSpPr>
          <p:cNvPr id="14" name="Text Placeholder 13"/>
          <p:cNvSpPr>
            <a:spLocks noGrp="1"/>
          </p:cNvSpPr>
          <p:nvPr>
            <p:ph type="body" sz="quarter" idx="13"/>
          </p:nvPr>
        </p:nvSpPr>
        <p:spPr/>
        <p:txBody>
          <a:bodyPr/>
          <a:lstStyle/>
          <a:p>
            <a:r>
              <a:rPr lang="en-US" dirty="0" smtClean="0"/>
              <a:t>DEV-B212</a:t>
            </a:r>
            <a:endParaRPr lang="en-US" dirty="0"/>
          </a:p>
        </p:txBody>
      </p:sp>
    </p:spTree>
    <p:extLst>
      <p:ext uri="{BB962C8B-B14F-4D97-AF65-F5344CB8AC3E}">
        <p14:creationId xmlns:p14="http://schemas.microsoft.com/office/powerpoint/2010/main" val="1057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 Placeholder 3"/>
          <p:cNvSpPr>
            <a:spLocks noGrp="1"/>
          </p:cNvSpPr>
          <p:nvPr>
            <p:ph type="body" sz="quarter" idx="10"/>
          </p:nvPr>
        </p:nvSpPr>
        <p:spPr>
          <a:xfrm>
            <a:off x="274638" y="1212850"/>
            <a:ext cx="5840412" cy="4431983"/>
          </a:xfrm>
        </p:spPr>
        <p:txBody>
          <a:bodyPr/>
          <a:lstStyle/>
          <a:p>
            <a:endParaRPr lang="en-US" dirty="0" smtClean="0"/>
          </a:p>
          <a:p>
            <a:pPr marL="742950" indent="-742950">
              <a:buFont typeface="+mj-lt"/>
              <a:buAutoNum type="arabicPeriod"/>
            </a:pPr>
            <a:r>
              <a:rPr lang="en-US" dirty="0" smtClean="0"/>
              <a:t>What did we do well</a:t>
            </a:r>
            <a:br>
              <a:rPr lang="en-US" dirty="0" smtClean="0"/>
            </a:br>
            <a:endParaRPr lang="en-US" dirty="0" smtClean="0"/>
          </a:p>
          <a:p>
            <a:pPr marL="742950" indent="-742950">
              <a:buFont typeface="+mj-lt"/>
              <a:buAutoNum type="arabicPeriod"/>
            </a:pPr>
            <a:r>
              <a:rPr lang="en-US" dirty="0" smtClean="0"/>
              <a:t>What could we do better</a:t>
            </a:r>
            <a:br>
              <a:rPr lang="en-US" dirty="0" smtClean="0"/>
            </a:br>
            <a:endParaRPr lang="en-US" dirty="0" smtClean="0"/>
          </a:p>
          <a:p>
            <a:pPr marL="742950" indent="-742950">
              <a:buFont typeface="+mj-lt"/>
              <a:buAutoNum type="arabicPeriod"/>
            </a:pPr>
            <a:r>
              <a:rPr lang="en-US" dirty="0" smtClean="0"/>
              <a:t>How do we improve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83" y="755650"/>
            <a:ext cx="5088067" cy="3393701"/>
          </a:xfrm>
          <a:prstGeom prst="rect">
            <a:avLst/>
          </a:prstGeom>
        </p:spPr>
      </p:pic>
      <p:sp>
        <p:nvSpPr>
          <p:cNvPr id="10" name="Rectangle 9"/>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Tune and adjust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The teams behavior</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5501297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Retrospectives</a:t>
            </a:r>
            <a:endParaRPr lang="en-US" dirty="0"/>
          </a:p>
        </p:txBody>
      </p:sp>
      <p:sp>
        <p:nvSpPr>
          <p:cNvPr id="4" name="TextBox 3"/>
          <p:cNvSpPr txBox="1"/>
          <p:nvPr/>
        </p:nvSpPr>
        <p:spPr>
          <a:xfrm>
            <a:off x="3260754" y="5146052"/>
            <a:ext cx="1809207" cy="418576"/>
          </a:xfrm>
          <a:prstGeom prst="rect">
            <a:avLst/>
          </a:prstGeom>
          <a:noFill/>
        </p:spPr>
        <p:txBody>
          <a:bodyPr wrap="square" lIns="0" tIns="0" rIns="0" bIns="0" rtlCol="0">
            <a:spAutoFit/>
          </a:bodyPr>
          <a:lstStyle/>
          <a:p>
            <a:pPr algn="ctr"/>
            <a:r>
              <a:rPr lang="en-US" sz="2720" dirty="0">
                <a:gradFill>
                  <a:gsLst>
                    <a:gs pos="0">
                      <a:srgbClr val="FFFFFF"/>
                    </a:gs>
                    <a:gs pos="86000">
                      <a:srgbClr val="FFFFFF"/>
                    </a:gs>
                  </a:gsLst>
                  <a:lin ang="5400000" scaled="0"/>
                </a:gradFill>
                <a:latin typeface="Segoe UI Light" panose="020B0502040204020203" pitchFamily="34" charset="0"/>
                <a:cs typeface="Segoe UI Light" panose="020B0502040204020203" pitchFamily="34" charset="0"/>
              </a:rPr>
              <a:t>Feb</a:t>
            </a:r>
          </a:p>
        </p:txBody>
      </p:sp>
      <p:sp>
        <p:nvSpPr>
          <p:cNvPr id="5" name="TextBox 4"/>
          <p:cNvSpPr txBox="1"/>
          <p:nvPr/>
        </p:nvSpPr>
        <p:spPr>
          <a:xfrm>
            <a:off x="105849" y="5151565"/>
            <a:ext cx="1204696" cy="418576"/>
          </a:xfrm>
          <a:prstGeom prst="rect">
            <a:avLst/>
          </a:prstGeom>
          <a:noFill/>
        </p:spPr>
        <p:txBody>
          <a:bodyPr wrap="square" lIns="0" tIns="0" rIns="0" bIns="0" rtlCol="0">
            <a:spAutoFit/>
          </a:bodyPr>
          <a:lstStyle/>
          <a:p>
            <a:pPr algn="ctr"/>
            <a:r>
              <a:rPr lang="en-US" sz="2720" dirty="0">
                <a:gradFill>
                  <a:gsLst>
                    <a:gs pos="0">
                      <a:srgbClr val="FFFFFF"/>
                    </a:gs>
                    <a:gs pos="86000">
                      <a:srgbClr val="FFFFFF"/>
                    </a:gs>
                  </a:gsLst>
                  <a:lin ang="5400000" scaled="0"/>
                </a:gradFill>
                <a:latin typeface="Segoe UI Light" panose="020B0502040204020203" pitchFamily="34" charset="0"/>
                <a:cs typeface="Segoe UI Light" panose="020B0502040204020203" pitchFamily="34" charset="0"/>
              </a:rPr>
              <a:t>Jan</a:t>
            </a:r>
          </a:p>
        </p:txBody>
      </p:sp>
      <p:cxnSp>
        <p:nvCxnSpPr>
          <p:cNvPr id="6" name="Straight Connector 5"/>
          <p:cNvCxnSpPr/>
          <p:nvPr/>
        </p:nvCxnSpPr>
        <p:spPr>
          <a:xfrm>
            <a:off x="708197" y="4985508"/>
            <a:ext cx="10176812"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08197" y="4697849"/>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98130" y="4696892"/>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488063" y="4689367"/>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4308" y="5140122"/>
            <a:ext cx="1827510" cy="418576"/>
          </a:xfrm>
          <a:prstGeom prst="rect">
            <a:avLst/>
          </a:prstGeom>
          <a:noFill/>
        </p:spPr>
        <p:txBody>
          <a:bodyPr wrap="square" lIns="0" tIns="0" rIns="0" bIns="0" rtlCol="0">
            <a:spAutoFit/>
          </a:bodyPr>
          <a:lstStyle/>
          <a:p>
            <a:pPr algn="ctr"/>
            <a:r>
              <a:rPr lang="en-US" sz="2720" dirty="0">
                <a:gradFill>
                  <a:gsLst>
                    <a:gs pos="0">
                      <a:srgbClr val="FFFFFF"/>
                    </a:gs>
                    <a:gs pos="86000">
                      <a:srgbClr val="FFFFFF"/>
                    </a:gs>
                  </a:gsLst>
                  <a:lin ang="5400000" scaled="0"/>
                </a:gradFill>
                <a:latin typeface="Segoe UI Light" panose="020B0502040204020203" pitchFamily="34" charset="0"/>
                <a:cs typeface="Segoe UI Light" panose="020B0502040204020203" pitchFamily="34" charset="0"/>
              </a:rPr>
              <a:t>Mar</a:t>
            </a:r>
          </a:p>
        </p:txBody>
      </p:sp>
      <p:sp>
        <p:nvSpPr>
          <p:cNvPr id="11" name="Rectangle 10"/>
          <p:cNvSpPr/>
          <p:nvPr/>
        </p:nvSpPr>
        <p:spPr bwMode="auto">
          <a:xfrm>
            <a:off x="708195" y="1891182"/>
            <a:ext cx="8170368" cy="686542"/>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3200" b="1"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TFS 2008</a:t>
            </a:r>
          </a:p>
        </p:txBody>
      </p:sp>
      <p:sp>
        <p:nvSpPr>
          <p:cNvPr id="12" name="Rectangle 11"/>
          <p:cNvSpPr/>
          <p:nvPr/>
        </p:nvSpPr>
        <p:spPr bwMode="auto">
          <a:xfrm>
            <a:off x="708194" y="2752863"/>
            <a:ext cx="4890176" cy="686542"/>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3200" b="1"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TFS 2010</a:t>
            </a:r>
          </a:p>
        </p:txBody>
      </p:sp>
      <p:sp>
        <p:nvSpPr>
          <p:cNvPr id="13" name="Rectangle 12"/>
          <p:cNvSpPr/>
          <p:nvPr/>
        </p:nvSpPr>
        <p:spPr bwMode="auto">
          <a:xfrm>
            <a:off x="708197" y="3648063"/>
            <a:ext cx="2445085" cy="68654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3200" b="1"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TFS 2012</a:t>
            </a:r>
          </a:p>
        </p:txBody>
      </p:sp>
      <p:cxnSp>
        <p:nvCxnSpPr>
          <p:cNvPr id="14" name="Straight Connector 13"/>
          <p:cNvCxnSpPr/>
          <p:nvPr/>
        </p:nvCxnSpPr>
        <p:spPr>
          <a:xfrm flipV="1">
            <a:off x="10877997" y="4689572"/>
            <a:ext cx="0" cy="296143"/>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571385" y="2752863"/>
            <a:ext cx="3833357" cy="68654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2720" dirty="0">
                <a:solidFill>
                  <a:srgbClr val="FFFFFF"/>
                </a:solidFill>
                <a:latin typeface="Segoe UI Light" panose="020B0502040204020203" pitchFamily="34" charset="0"/>
                <a:cs typeface="Segoe UI Light" panose="020B0502040204020203" pitchFamily="34" charset="0"/>
              </a:rPr>
              <a:t>6 weeks</a:t>
            </a:r>
          </a:p>
        </p:txBody>
      </p:sp>
      <p:sp>
        <p:nvSpPr>
          <p:cNvPr id="16" name="Rectangle 15"/>
          <p:cNvSpPr/>
          <p:nvPr/>
        </p:nvSpPr>
        <p:spPr bwMode="auto">
          <a:xfrm>
            <a:off x="8878563" y="1891182"/>
            <a:ext cx="3833357" cy="68654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2720" dirty="0">
                <a:solidFill>
                  <a:srgbClr val="FFFFFF"/>
                </a:solidFill>
                <a:latin typeface="Segoe UI Light" panose="020B0502040204020203" pitchFamily="34" charset="0"/>
                <a:cs typeface="Segoe UI Light" panose="020B0502040204020203" pitchFamily="34" charset="0"/>
              </a:rPr>
              <a:t>10 – 12 weeks</a:t>
            </a:r>
          </a:p>
        </p:txBody>
      </p:sp>
      <p:sp>
        <p:nvSpPr>
          <p:cNvPr id="17" name="Rectangle 16"/>
          <p:cNvSpPr/>
          <p:nvPr/>
        </p:nvSpPr>
        <p:spPr bwMode="auto">
          <a:xfrm>
            <a:off x="3153284" y="3648063"/>
            <a:ext cx="3833357" cy="68654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r>
              <a:rPr lang="en-US" sz="2720" dirty="0">
                <a:solidFill>
                  <a:srgbClr val="FFFFFF"/>
                </a:solidFill>
                <a:latin typeface="Segoe UI Light" panose="020B0502040204020203" pitchFamily="34" charset="0"/>
                <a:cs typeface="Segoe UI Light" panose="020B0502040204020203" pitchFamily="34" charset="0"/>
              </a:rPr>
              <a:t>3 weeks</a:t>
            </a:r>
          </a:p>
        </p:txBody>
      </p:sp>
      <p:sp>
        <p:nvSpPr>
          <p:cNvPr id="19" name="TextBox 18"/>
          <p:cNvSpPr txBox="1"/>
          <p:nvPr/>
        </p:nvSpPr>
        <p:spPr>
          <a:xfrm>
            <a:off x="9906163" y="5140122"/>
            <a:ext cx="1827510" cy="418576"/>
          </a:xfrm>
          <a:prstGeom prst="rect">
            <a:avLst/>
          </a:prstGeom>
          <a:noFill/>
        </p:spPr>
        <p:txBody>
          <a:bodyPr wrap="square" lIns="0" tIns="0" rIns="0" bIns="0" rtlCol="0">
            <a:spAutoFit/>
          </a:bodyPr>
          <a:lstStyle/>
          <a:p>
            <a:pPr algn="ctr"/>
            <a:r>
              <a:rPr lang="en-US" sz="2720" dirty="0">
                <a:gradFill>
                  <a:gsLst>
                    <a:gs pos="0">
                      <a:srgbClr val="FFFFFF"/>
                    </a:gs>
                    <a:gs pos="86000">
                      <a:srgbClr val="FFFFFF"/>
                    </a:gs>
                  </a:gsLst>
                  <a:lin ang="5400000" scaled="0"/>
                </a:gradFill>
                <a:latin typeface="Segoe UI Light" panose="020B0502040204020203" pitchFamily="34" charset="0"/>
                <a:cs typeface="Segoe UI Light" panose="020B0502040204020203" pitchFamily="34" charset="0"/>
              </a:rPr>
              <a:t>Apr</a:t>
            </a:r>
          </a:p>
        </p:txBody>
      </p:sp>
    </p:spTree>
    <p:extLst>
      <p:ext uri="{BB962C8B-B14F-4D97-AF65-F5344CB8AC3E}">
        <p14:creationId xmlns:p14="http://schemas.microsoft.com/office/powerpoint/2010/main" val="1172432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2417780" cy="1831975"/>
          </a:xfrm>
        </p:spPr>
        <p:txBody>
          <a:bodyPr/>
          <a:lstStyle/>
          <a:p>
            <a:r>
              <a:rPr lang="en-US" sz="6600"/>
              <a:t>Is </a:t>
            </a:r>
            <a:r>
              <a:rPr lang="en-US" sz="6600" smtClean="0"/>
              <a:t>your </a:t>
            </a:r>
            <a:r>
              <a:rPr lang="en-US" sz="6600" dirty="0"/>
              <a:t>team</a:t>
            </a:r>
            <a:r>
              <a:rPr lang="en-US" sz="6600"/>
              <a:t> </a:t>
            </a:r>
            <a:r>
              <a:rPr lang="en-US" sz="6600" u="sng"/>
              <a:t>regularly</a:t>
            </a:r>
            <a:r>
              <a:rPr lang="en-US" sz="6600"/>
              <a:t> adjusting</a:t>
            </a:r>
            <a:r>
              <a:rPr lang="en-US" sz="6600" dirty="0"/>
              <a:t/>
            </a:r>
            <a:br>
              <a:rPr lang="en-US" sz="6600" dirty="0"/>
            </a:br>
            <a:r>
              <a:rPr lang="en-US" sz="6600"/>
              <a:t>its behavior</a:t>
            </a:r>
            <a:r>
              <a:rPr lang="en-US" sz="6600" smtClean="0"/>
              <a:t>?</a:t>
            </a:r>
            <a:endParaRPr lang="en-US" sz="6600" dirty="0"/>
          </a:p>
        </p:txBody>
      </p:sp>
    </p:spTree>
    <p:extLst>
      <p:ext uri="{BB962C8B-B14F-4D97-AF65-F5344CB8AC3E}">
        <p14:creationId xmlns:p14="http://schemas.microsoft.com/office/powerpoint/2010/main" val="12546773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Play the same game</a:t>
            </a:r>
            <a:endParaRPr lang="en-US" dirty="0"/>
          </a:p>
        </p:txBody>
      </p:sp>
      <p:sp>
        <p:nvSpPr>
          <p:cNvPr id="8" name="Text Placeholder 7"/>
          <p:cNvSpPr>
            <a:spLocks noGrp="1"/>
          </p:cNvSpPr>
          <p:nvPr>
            <p:ph type="body" sz="quarter" idx="10"/>
          </p:nvPr>
        </p:nvSpPr>
        <p:spPr>
          <a:xfrm>
            <a:off x="274638" y="1212850"/>
            <a:ext cx="6272712" cy="3447098"/>
          </a:xfrm>
        </p:spPr>
        <p:txBody>
          <a:bodyPr/>
          <a:lstStyle/>
          <a:p>
            <a:endParaRPr lang="en-US" dirty="0" smtClean="0"/>
          </a:p>
          <a:p>
            <a:r>
              <a:rPr lang="en-US" dirty="0" smtClean="0"/>
              <a:t>What is the </a:t>
            </a:r>
            <a:r>
              <a:rPr lang="en-US" b="1" u="sng" dirty="0" smtClean="0"/>
              <a:t>object</a:t>
            </a:r>
            <a:r>
              <a:rPr lang="en-US" dirty="0" smtClean="0"/>
              <a:t>?</a:t>
            </a:r>
          </a:p>
          <a:p>
            <a:r>
              <a:rPr lang="en-US" dirty="0" smtClean="0"/>
              <a:t>What are the </a:t>
            </a:r>
            <a:r>
              <a:rPr lang="en-US" b="1" u="sng" dirty="0" smtClean="0"/>
              <a:t>rules</a:t>
            </a:r>
            <a:r>
              <a:rPr lang="en-US" dirty="0" smtClean="0"/>
              <a:t>?</a:t>
            </a:r>
          </a:p>
          <a:p>
            <a:r>
              <a:rPr lang="en-US" dirty="0" smtClean="0"/>
              <a:t>How do you keep </a:t>
            </a:r>
            <a:r>
              <a:rPr lang="en-US" b="1" u="sng" dirty="0" smtClean="0"/>
              <a:t>score</a:t>
            </a:r>
            <a:r>
              <a:rPr lang="en-US" dirty="0" smtClean="0"/>
              <a: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3333" b="40650"/>
          <a:stretch/>
        </p:blipFill>
        <p:spPr>
          <a:xfrm>
            <a:off x="6690683" y="755650"/>
            <a:ext cx="5088067" cy="3397250"/>
          </a:xfrm>
          <a:prstGeom prst="rect">
            <a:avLst/>
          </a:prstGeom>
        </p:spPr>
      </p:pic>
      <p:sp>
        <p:nvSpPr>
          <p:cNvPr id="6" name="Rectangle 5"/>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Rules</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Score</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84673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652640"/>
            <a:ext cx="11889564" cy="917575"/>
          </a:xfrm>
        </p:spPr>
        <p:txBody>
          <a:bodyPr/>
          <a:lstStyle/>
          <a:p>
            <a:pPr algn="ctr"/>
            <a:r>
              <a:rPr lang="en-US" dirty="0" smtClean="0"/>
              <a:t>Alignment  vs.  Autonomy</a:t>
            </a:r>
            <a:endParaRPr lang="en-US" dirty="0"/>
          </a:p>
        </p:txBody>
      </p:sp>
    </p:spTree>
    <p:extLst>
      <p:ext uri="{BB962C8B-B14F-4D97-AF65-F5344CB8AC3E}">
        <p14:creationId xmlns:p14="http://schemas.microsoft.com/office/powerpoint/2010/main" val="13116193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Iteration Length</a:t>
            </a:r>
            <a:endParaRPr lang="en-US" dirty="0"/>
          </a:p>
        </p:txBody>
      </p:sp>
      <p:grpSp>
        <p:nvGrpSpPr>
          <p:cNvPr id="38" name="Group 37"/>
          <p:cNvGrpSpPr/>
          <p:nvPr/>
        </p:nvGrpSpPr>
        <p:grpSpPr>
          <a:xfrm>
            <a:off x="274163" y="0"/>
            <a:ext cx="2697955" cy="6484254"/>
            <a:chOff x="274163" y="0"/>
            <a:chExt cx="2697955" cy="6484254"/>
          </a:xfrm>
        </p:grpSpPr>
        <p:sp>
          <p:nvSpPr>
            <p:cNvPr id="20" name="TextBox 19"/>
            <p:cNvSpPr txBox="1"/>
            <p:nvPr/>
          </p:nvSpPr>
          <p:spPr>
            <a:xfrm>
              <a:off x="274163" y="5856390"/>
              <a:ext cx="2697480" cy="627864"/>
            </a:xfrm>
            <a:prstGeom prst="rect">
              <a:avLst/>
            </a:prstGeom>
            <a:solidFill>
              <a:schemeClr val="accent3"/>
            </a:solid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2008</a:t>
              </a:r>
            </a:p>
          </p:txBody>
        </p:sp>
        <p:sp>
          <p:nvSpPr>
            <p:cNvPr id="23" name="Rectangle 22"/>
            <p:cNvSpPr/>
            <p:nvPr/>
          </p:nvSpPr>
          <p:spPr bwMode="auto">
            <a:xfrm>
              <a:off x="274638" y="0"/>
              <a:ext cx="868680" cy="578326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a:t>
              </a:r>
            </a:p>
          </p:txBody>
        </p:sp>
        <p:sp>
          <p:nvSpPr>
            <p:cNvPr id="24" name="Rectangle 23"/>
            <p:cNvSpPr/>
            <p:nvPr/>
          </p:nvSpPr>
          <p:spPr bwMode="auto">
            <a:xfrm>
              <a:off x="1188481" y="0"/>
              <a:ext cx="868680" cy="578326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TFS</a:t>
              </a:r>
            </a:p>
          </p:txBody>
        </p:sp>
        <p:sp>
          <p:nvSpPr>
            <p:cNvPr id="25" name="Rectangle 24"/>
            <p:cNvSpPr/>
            <p:nvPr/>
          </p:nvSpPr>
          <p:spPr bwMode="auto">
            <a:xfrm>
              <a:off x="2103438" y="0"/>
              <a:ext cx="868680" cy="578326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VSTS</a:t>
              </a:r>
            </a:p>
          </p:txBody>
        </p:sp>
      </p:grpSp>
      <p:grpSp>
        <p:nvGrpSpPr>
          <p:cNvPr id="39" name="Group 38"/>
          <p:cNvGrpSpPr/>
          <p:nvPr/>
        </p:nvGrpSpPr>
        <p:grpSpPr>
          <a:xfrm>
            <a:off x="3336684" y="1668461"/>
            <a:ext cx="2698913" cy="4815793"/>
            <a:chOff x="3016406" y="1668461"/>
            <a:chExt cx="2698913" cy="4815793"/>
          </a:xfrm>
        </p:grpSpPr>
        <p:sp>
          <p:nvSpPr>
            <p:cNvPr id="2" name="TextBox 1"/>
            <p:cNvSpPr txBox="1"/>
            <p:nvPr/>
          </p:nvSpPr>
          <p:spPr>
            <a:xfrm>
              <a:off x="3017839" y="5856390"/>
              <a:ext cx="2697480" cy="627864"/>
            </a:xfrm>
            <a:prstGeom prst="rect">
              <a:avLst/>
            </a:prstGeom>
            <a:solidFill>
              <a:schemeClr val="accent2"/>
            </a:solid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2010</a:t>
              </a:r>
            </a:p>
          </p:txBody>
        </p:sp>
        <p:sp>
          <p:nvSpPr>
            <p:cNvPr id="26" name="Rectangle 25"/>
            <p:cNvSpPr/>
            <p:nvPr/>
          </p:nvSpPr>
          <p:spPr bwMode="auto">
            <a:xfrm>
              <a:off x="3016406" y="1668461"/>
              <a:ext cx="868680" cy="4114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a:t>
              </a:r>
            </a:p>
          </p:txBody>
        </p:sp>
        <p:sp>
          <p:nvSpPr>
            <p:cNvPr id="27" name="Rectangle 26"/>
            <p:cNvSpPr/>
            <p:nvPr/>
          </p:nvSpPr>
          <p:spPr bwMode="auto">
            <a:xfrm>
              <a:off x="3931522" y="3040063"/>
              <a:ext cx="868680" cy="27431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TFS</a:t>
              </a:r>
            </a:p>
          </p:txBody>
        </p:sp>
        <p:sp>
          <p:nvSpPr>
            <p:cNvPr id="28" name="Rectangle 27"/>
            <p:cNvSpPr/>
            <p:nvPr/>
          </p:nvSpPr>
          <p:spPr bwMode="auto">
            <a:xfrm>
              <a:off x="4846638" y="4414838"/>
              <a:ext cx="868680" cy="13684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VSTS</a:t>
              </a:r>
            </a:p>
          </p:txBody>
        </p:sp>
      </p:grpSp>
      <p:grpSp>
        <p:nvGrpSpPr>
          <p:cNvPr id="40" name="Group 39"/>
          <p:cNvGrpSpPr/>
          <p:nvPr/>
        </p:nvGrpSpPr>
        <p:grpSpPr>
          <a:xfrm>
            <a:off x="6400163" y="3040063"/>
            <a:ext cx="2698912" cy="3444191"/>
            <a:chOff x="5761038" y="3040063"/>
            <a:chExt cx="2698912" cy="3444191"/>
          </a:xfrm>
        </p:grpSpPr>
        <p:sp>
          <p:nvSpPr>
            <p:cNvPr id="21" name="TextBox 20"/>
            <p:cNvSpPr txBox="1"/>
            <p:nvPr/>
          </p:nvSpPr>
          <p:spPr>
            <a:xfrm>
              <a:off x="5761039" y="5856390"/>
              <a:ext cx="2697480" cy="627864"/>
            </a:xfrm>
            <a:prstGeom prst="rect">
              <a:avLst/>
            </a:prstGeom>
            <a:solidFill>
              <a:schemeClr val="accent6"/>
            </a:solid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2012</a:t>
              </a:r>
            </a:p>
          </p:txBody>
        </p:sp>
        <p:sp>
          <p:nvSpPr>
            <p:cNvPr id="29" name="Rectangle 28"/>
            <p:cNvSpPr/>
            <p:nvPr/>
          </p:nvSpPr>
          <p:spPr bwMode="auto">
            <a:xfrm>
              <a:off x="5761038" y="3040063"/>
              <a:ext cx="868680" cy="27431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a:t>
              </a:r>
            </a:p>
          </p:txBody>
        </p:sp>
        <p:sp>
          <p:nvSpPr>
            <p:cNvPr id="30" name="Rectangle 29"/>
            <p:cNvSpPr/>
            <p:nvPr/>
          </p:nvSpPr>
          <p:spPr bwMode="auto">
            <a:xfrm>
              <a:off x="6676154" y="4414838"/>
              <a:ext cx="868680" cy="13684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TFS</a:t>
              </a:r>
            </a:p>
          </p:txBody>
        </p:sp>
        <p:sp>
          <p:nvSpPr>
            <p:cNvPr id="31" name="Rectangle 30"/>
            <p:cNvSpPr/>
            <p:nvPr/>
          </p:nvSpPr>
          <p:spPr bwMode="auto">
            <a:xfrm>
              <a:off x="7591270" y="4414838"/>
              <a:ext cx="868680" cy="13684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VSTS</a:t>
              </a:r>
            </a:p>
          </p:txBody>
        </p:sp>
      </p:grpSp>
      <p:sp>
        <p:nvSpPr>
          <p:cNvPr id="32" name="Freeform 101"/>
          <p:cNvSpPr>
            <a:spLocks/>
          </p:cNvSpPr>
          <p:nvPr/>
        </p:nvSpPr>
        <p:spPr bwMode="black">
          <a:xfrm rot="5400000">
            <a:off x="604608" y="35977"/>
            <a:ext cx="208738" cy="313103"/>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3" name="Freeform 101"/>
          <p:cNvSpPr>
            <a:spLocks/>
          </p:cNvSpPr>
          <p:nvPr/>
        </p:nvSpPr>
        <p:spPr bwMode="black">
          <a:xfrm rot="5400000">
            <a:off x="1541551" y="35236"/>
            <a:ext cx="208738" cy="313103"/>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4" name="Freeform 101"/>
          <p:cNvSpPr>
            <a:spLocks/>
          </p:cNvSpPr>
          <p:nvPr/>
        </p:nvSpPr>
        <p:spPr bwMode="black">
          <a:xfrm rot="5400000">
            <a:off x="2433408" y="35235"/>
            <a:ext cx="208738" cy="313103"/>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41" name="Group 40"/>
          <p:cNvGrpSpPr/>
          <p:nvPr/>
        </p:nvGrpSpPr>
        <p:grpSpPr>
          <a:xfrm>
            <a:off x="9463642" y="4414836"/>
            <a:ext cx="2698912" cy="2069418"/>
            <a:chOff x="8504238" y="4414836"/>
            <a:chExt cx="2698912" cy="2069418"/>
          </a:xfrm>
        </p:grpSpPr>
        <p:sp>
          <p:nvSpPr>
            <p:cNvPr id="22" name="TextBox 21"/>
            <p:cNvSpPr txBox="1"/>
            <p:nvPr/>
          </p:nvSpPr>
          <p:spPr>
            <a:xfrm>
              <a:off x="8504238" y="5856390"/>
              <a:ext cx="2697480" cy="627864"/>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2013</a:t>
              </a:r>
            </a:p>
          </p:txBody>
        </p:sp>
        <p:sp>
          <p:nvSpPr>
            <p:cNvPr id="35" name="Rectangle 34"/>
            <p:cNvSpPr/>
            <p:nvPr/>
          </p:nvSpPr>
          <p:spPr bwMode="auto">
            <a:xfrm>
              <a:off x="8504238" y="4414836"/>
              <a:ext cx="868680" cy="13684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a:t>
              </a:r>
            </a:p>
          </p:txBody>
        </p:sp>
        <p:sp>
          <p:nvSpPr>
            <p:cNvPr id="36" name="Rectangle 35"/>
            <p:cNvSpPr/>
            <p:nvPr/>
          </p:nvSpPr>
          <p:spPr bwMode="auto">
            <a:xfrm>
              <a:off x="9419354" y="4414836"/>
              <a:ext cx="868680" cy="13684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TFS</a:t>
              </a:r>
            </a:p>
          </p:txBody>
        </p:sp>
        <p:sp>
          <p:nvSpPr>
            <p:cNvPr id="37" name="Rectangle 36"/>
            <p:cNvSpPr/>
            <p:nvPr/>
          </p:nvSpPr>
          <p:spPr bwMode="auto">
            <a:xfrm>
              <a:off x="10334470" y="4414836"/>
              <a:ext cx="868680" cy="13684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VSTS</a:t>
              </a:r>
            </a:p>
          </p:txBody>
        </p:sp>
      </p:grpSp>
    </p:spTree>
    <p:extLst>
      <p:ext uri="{BB962C8B-B14F-4D97-AF65-F5344CB8AC3E}">
        <p14:creationId xmlns:p14="http://schemas.microsoft.com/office/powerpoint/2010/main" val="365484024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Paths – Where is the work?</a:t>
            </a:r>
            <a:endParaRPr lang="en-US" dirty="0"/>
          </a:p>
        </p:txBody>
      </p:sp>
      <p:sp>
        <p:nvSpPr>
          <p:cNvPr id="3" name="Rectangle 2"/>
          <p:cNvSpPr/>
          <p:nvPr/>
        </p:nvSpPr>
        <p:spPr bwMode="auto">
          <a:xfrm>
            <a:off x="274320" y="2125663"/>
            <a:ext cx="11887518" cy="868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2008</a:t>
            </a:r>
          </a:p>
        </p:txBody>
      </p:sp>
      <p:sp>
        <p:nvSpPr>
          <p:cNvPr id="4" name="Rectangle 3"/>
          <p:cNvSpPr/>
          <p:nvPr/>
        </p:nvSpPr>
        <p:spPr bwMode="auto">
          <a:xfrm>
            <a:off x="274320" y="3040063"/>
            <a:ext cx="10058718" cy="868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2010</a:t>
            </a:r>
          </a:p>
        </p:txBody>
      </p:sp>
      <p:sp>
        <p:nvSpPr>
          <p:cNvPr id="7" name="Rectangle 6"/>
          <p:cNvSpPr/>
          <p:nvPr/>
        </p:nvSpPr>
        <p:spPr bwMode="auto">
          <a:xfrm>
            <a:off x="274639" y="3951254"/>
            <a:ext cx="7315200" cy="868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2012</a:t>
            </a:r>
          </a:p>
        </p:txBody>
      </p:sp>
      <p:sp>
        <p:nvSpPr>
          <p:cNvPr id="8" name="Rectangle 7"/>
          <p:cNvSpPr/>
          <p:nvPr/>
        </p:nvSpPr>
        <p:spPr bwMode="auto">
          <a:xfrm>
            <a:off x="274638" y="4868863"/>
            <a:ext cx="3657600" cy="91119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2013</a:t>
            </a:r>
          </a:p>
        </p:txBody>
      </p:sp>
      <p:sp>
        <p:nvSpPr>
          <p:cNvPr id="9" name="TextBox 8"/>
          <p:cNvSpPr txBox="1"/>
          <p:nvPr/>
        </p:nvSpPr>
        <p:spPr>
          <a:xfrm>
            <a:off x="6675438" y="5737400"/>
            <a:ext cx="54864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Relative count of root area paths used in Visual Studio releases</a:t>
            </a:r>
          </a:p>
        </p:txBody>
      </p:sp>
    </p:spTree>
    <p:extLst>
      <p:ext uri="{BB962C8B-B14F-4D97-AF65-F5344CB8AC3E}">
        <p14:creationId xmlns:p14="http://schemas.microsoft.com/office/powerpoint/2010/main" val="32368422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Transparency</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217" b="4872"/>
          <a:stretch/>
        </p:blipFill>
        <p:spPr>
          <a:xfrm>
            <a:off x="4950372" y="1350516"/>
            <a:ext cx="7330965" cy="5512655"/>
          </a:xfrm>
          <a:prstGeom prst="rect">
            <a:avLst/>
          </a:prstGeom>
        </p:spPr>
      </p:pic>
    </p:spTree>
    <p:extLst>
      <p:ext uri="{BB962C8B-B14F-4D97-AF65-F5344CB8AC3E}">
        <p14:creationId xmlns:p14="http://schemas.microsoft.com/office/powerpoint/2010/main" val="218160326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Criteria - 2008</a:t>
            </a:r>
            <a:endParaRPr lang="en-US" dirty="0"/>
          </a:p>
        </p:txBody>
      </p:sp>
      <p:grpSp>
        <p:nvGrpSpPr>
          <p:cNvPr id="6" name="Group 5"/>
          <p:cNvGrpSpPr>
            <a:grpSpLocks noChangeAspect="1"/>
          </p:cNvGrpSpPr>
          <p:nvPr/>
        </p:nvGrpSpPr>
        <p:grpSpPr>
          <a:xfrm>
            <a:off x="0" y="1214472"/>
            <a:ext cx="9464952" cy="5780053"/>
            <a:chOff x="0" y="1437295"/>
            <a:chExt cx="10972800" cy="6700865"/>
          </a:xfrm>
        </p:grpSpPr>
        <p:pic>
          <p:nvPicPr>
            <p:cNvPr id="10" name="Picture 9" descr="Feature Work Item-T4-QualityGates.bmp"/>
            <p:cNvPicPr>
              <a:picLocks noChangeAspect="1"/>
            </p:cNvPicPr>
            <p:nvPr/>
          </p:nvPicPr>
          <p:blipFill>
            <a:blip r:embed="rId3"/>
            <a:stretch>
              <a:fillRect/>
            </a:stretch>
          </p:blipFill>
          <p:spPr>
            <a:xfrm>
              <a:off x="0" y="1437295"/>
              <a:ext cx="10972800" cy="6700865"/>
            </a:xfrm>
            <a:prstGeom prst="rect">
              <a:avLst/>
            </a:prstGeom>
          </p:spPr>
        </p:pic>
        <p:sp>
          <p:nvSpPr>
            <p:cNvPr id="11" name="Rectangle 10"/>
            <p:cNvSpPr/>
            <p:nvPr/>
          </p:nvSpPr>
          <p:spPr>
            <a:xfrm>
              <a:off x="3291840" y="2743200"/>
              <a:ext cx="914400" cy="274320"/>
            </a:xfrm>
            <a:prstGeom prst="rect">
              <a:avLst/>
            </a:prstGeom>
            <a:solidFill>
              <a:schemeClr val="accent3">
                <a:lumMod val="75000"/>
                <a:alpha val="14000"/>
              </a:schemeClr>
            </a:solidFill>
            <a:ln w="76200">
              <a:solidFill>
                <a:schemeClr val="accent3">
                  <a:lumMod val="75000"/>
                </a:schemeClr>
              </a:solidFill>
            </a:ln>
            <a:effectLst>
              <a:outerShdw blurRad="63500" sx="102000" sy="102000" algn="ctr" rotWithShape="0">
                <a:prstClr val="black">
                  <a:alpha val="40000"/>
                </a:prstClr>
              </a:outerShdw>
              <a:softEdge rad="12700"/>
            </a:effectLst>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endParaRPr lang="en-US">
                <a:solidFill>
                  <a:srgbClr val="FFFF00"/>
                </a:solidFill>
              </a:endParaRPr>
            </a:p>
          </p:txBody>
        </p:sp>
        <p:sp>
          <p:nvSpPr>
            <p:cNvPr id="12" name="Rectangle 11"/>
            <p:cNvSpPr/>
            <p:nvPr/>
          </p:nvSpPr>
          <p:spPr>
            <a:xfrm>
              <a:off x="91440" y="3017520"/>
              <a:ext cx="10789920" cy="5120640"/>
            </a:xfrm>
            <a:prstGeom prst="rect">
              <a:avLst/>
            </a:prstGeom>
            <a:solidFill>
              <a:schemeClr val="accent3">
                <a:lumMod val="75000"/>
                <a:alpha val="14000"/>
              </a:schemeClr>
            </a:solidFill>
            <a:ln w="76200">
              <a:solidFill>
                <a:schemeClr val="accent3">
                  <a:lumMod val="75000"/>
                </a:schemeClr>
              </a:solidFill>
            </a:ln>
            <a:effectLst>
              <a:outerShdw blurRad="63500" sx="102000" sy="102000" algn="ctr" rotWithShape="0">
                <a:prstClr val="black">
                  <a:alpha val="40000"/>
                </a:prstClr>
              </a:outerShdw>
              <a:softEdge rad="12700"/>
            </a:effectLst>
          </p:spPr>
          <p:style>
            <a:lnRef idx="1">
              <a:schemeClr val="accent3"/>
            </a:lnRef>
            <a:fillRef idx="2">
              <a:schemeClr val="accent3"/>
            </a:fillRef>
            <a:effectRef idx="1">
              <a:schemeClr val="accent3"/>
            </a:effectRef>
            <a:fontRef idx="minor">
              <a:schemeClr val="dk1"/>
            </a:fontRef>
          </p:style>
          <p:txBody>
            <a:bodyPr lIns="109728" tIns="54864" rIns="109728" bIns="54864" rtlCol="0" anchor="ctr"/>
            <a:lstStyle/>
            <a:p>
              <a:pPr algn="ctr"/>
              <a:endParaRPr lang="en-US">
                <a:solidFill>
                  <a:srgbClr val="FFFF00"/>
                </a:solidFill>
              </a:endParaRPr>
            </a:p>
          </p:txBody>
        </p:sp>
      </p:grpSp>
      <p:pic>
        <p:nvPicPr>
          <p:cNvPr id="13" name="Picture 1"/>
          <p:cNvPicPr>
            <a:picLocks noChangeAspect="1" noChangeArrowheads="1"/>
          </p:cNvPicPr>
          <p:nvPr/>
        </p:nvPicPr>
        <p:blipFill>
          <a:blip r:embed="rId4"/>
          <a:srcRect/>
          <a:stretch>
            <a:fillRect/>
          </a:stretch>
        </p:blipFill>
        <p:spPr bwMode="auto">
          <a:xfrm>
            <a:off x="191265" y="1757376"/>
            <a:ext cx="12055673" cy="4694244"/>
          </a:xfrm>
          <a:prstGeom prst="rect">
            <a:avLst/>
          </a:prstGeom>
          <a:noFill/>
          <a:ln w="9525">
            <a:noFill/>
            <a:miter lim="800000"/>
            <a:headEnd/>
            <a:tailEnd/>
          </a:ln>
          <a:effectLst/>
        </p:spPr>
      </p:pic>
    </p:spTree>
    <p:extLst>
      <p:ext uri="{BB962C8B-B14F-4D97-AF65-F5344CB8AC3E}">
        <p14:creationId xmlns:p14="http://schemas.microsoft.com/office/powerpoint/2010/main" val="2520740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Criteria - 2013</a:t>
            </a:r>
            <a:endParaRPr lang="en-US" dirty="0"/>
          </a:p>
        </p:txBody>
      </p:sp>
      <p:grpSp>
        <p:nvGrpSpPr>
          <p:cNvPr id="3" name="Group 2"/>
          <p:cNvGrpSpPr/>
          <p:nvPr/>
        </p:nvGrpSpPr>
        <p:grpSpPr>
          <a:xfrm>
            <a:off x="638805" y="3430070"/>
            <a:ext cx="11589541" cy="2401345"/>
            <a:chOff x="638805" y="3430070"/>
            <a:chExt cx="11589541" cy="2401345"/>
          </a:xfrm>
        </p:grpSpPr>
        <p:sp>
          <p:nvSpPr>
            <p:cNvPr id="9" name="Rectangle 61"/>
            <p:cNvSpPr/>
            <p:nvPr/>
          </p:nvSpPr>
          <p:spPr>
            <a:xfrm rot="16200000">
              <a:off x="6367042" y="-934658"/>
              <a:ext cx="133068" cy="11589541"/>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73041" tIns="62171" rIns="124342" bIns="62171" numCol="1" rtlCol="0" anchor="ctr" anchorCtr="0" compatLnSpc="1">
              <a:prstTxWarp prst="textNoShape">
                <a:avLst/>
              </a:prstTxWarp>
            </a:bodyPr>
            <a:lstStyle/>
            <a:p>
              <a:pPr defTabSz="1243083" fontAlgn="base">
                <a:spcBef>
                  <a:spcPct val="0"/>
                </a:spcBef>
                <a:spcAft>
                  <a:spcPct val="0"/>
                </a:spcAft>
              </a:pPr>
              <a:endParaRPr lang="en-US" sz="3200" b="1">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grpSp>
          <p:nvGrpSpPr>
            <p:cNvPr id="15" name="Group 14"/>
            <p:cNvGrpSpPr/>
            <p:nvPr/>
          </p:nvGrpSpPr>
          <p:grpSpPr>
            <a:xfrm>
              <a:off x="3098586" y="4004394"/>
              <a:ext cx="6409358" cy="784913"/>
              <a:chOff x="2277930" y="2944675"/>
              <a:chExt cx="4713191" cy="577194"/>
            </a:xfrm>
          </p:grpSpPr>
          <p:grpSp>
            <p:nvGrpSpPr>
              <p:cNvPr id="16" name="Group 15"/>
              <p:cNvGrpSpPr/>
              <p:nvPr/>
            </p:nvGrpSpPr>
            <p:grpSpPr>
              <a:xfrm>
                <a:off x="4246418" y="2944675"/>
                <a:ext cx="773677" cy="577194"/>
                <a:chOff x="2277930" y="2944675"/>
                <a:chExt cx="773677" cy="577194"/>
              </a:xfrm>
            </p:grpSpPr>
            <p:cxnSp>
              <p:nvCxnSpPr>
                <p:cNvPr id="23" name="Straight Connector 22"/>
                <p:cNvCxnSpPr/>
                <p:nvPr/>
              </p:nvCxnSpPr>
              <p:spPr>
                <a:xfrm>
                  <a:off x="2282692" y="3095116"/>
                  <a:ext cx="0" cy="426753"/>
                </a:xfrm>
                <a:prstGeom prst="line">
                  <a:avLst/>
                </a:prstGeom>
                <a:ln w="28575">
                  <a:solidFill>
                    <a:srgbClr val="681685"/>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930" y="2944675"/>
                  <a:ext cx="773677" cy="147299"/>
                </a:xfrm>
                <a:prstGeom prst="rect">
                  <a:avLst/>
                </a:prstGeom>
                <a:ln>
                  <a:solidFill>
                    <a:srgbClr val="681685"/>
                  </a:solidFill>
                </a:ln>
              </p:spPr>
            </p:pic>
          </p:grpSp>
          <p:grpSp>
            <p:nvGrpSpPr>
              <p:cNvPr id="17" name="Group 16"/>
              <p:cNvGrpSpPr/>
              <p:nvPr/>
            </p:nvGrpSpPr>
            <p:grpSpPr>
              <a:xfrm>
                <a:off x="6217444" y="2944675"/>
                <a:ext cx="773677" cy="577194"/>
                <a:chOff x="2277930" y="2944675"/>
                <a:chExt cx="773677" cy="577194"/>
              </a:xfrm>
            </p:grpSpPr>
            <p:cxnSp>
              <p:nvCxnSpPr>
                <p:cNvPr id="21" name="Straight Connector 20"/>
                <p:cNvCxnSpPr/>
                <p:nvPr/>
              </p:nvCxnSpPr>
              <p:spPr>
                <a:xfrm>
                  <a:off x="2282692" y="3095116"/>
                  <a:ext cx="0" cy="426753"/>
                </a:xfrm>
                <a:prstGeom prst="line">
                  <a:avLst/>
                </a:prstGeom>
                <a:ln w="28575">
                  <a:solidFill>
                    <a:srgbClr val="68168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930" y="2944675"/>
                  <a:ext cx="773677" cy="147299"/>
                </a:xfrm>
                <a:prstGeom prst="rect">
                  <a:avLst/>
                </a:prstGeom>
                <a:ln>
                  <a:solidFill>
                    <a:srgbClr val="681685"/>
                  </a:solidFill>
                </a:ln>
              </p:spPr>
            </p:pic>
          </p:grpSp>
          <p:grpSp>
            <p:nvGrpSpPr>
              <p:cNvPr id="18" name="Group 17"/>
              <p:cNvGrpSpPr/>
              <p:nvPr/>
            </p:nvGrpSpPr>
            <p:grpSpPr>
              <a:xfrm>
                <a:off x="2277930" y="2944675"/>
                <a:ext cx="773677" cy="577194"/>
                <a:chOff x="2277930" y="2944675"/>
                <a:chExt cx="773677" cy="577194"/>
              </a:xfrm>
            </p:grpSpPr>
            <p:cxnSp>
              <p:nvCxnSpPr>
                <p:cNvPr id="19" name="Straight Connector 18"/>
                <p:cNvCxnSpPr/>
                <p:nvPr/>
              </p:nvCxnSpPr>
              <p:spPr>
                <a:xfrm>
                  <a:off x="2282692" y="3095116"/>
                  <a:ext cx="0" cy="426753"/>
                </a:xfrm>
                <a:prstGeom prst="line">
                  <a:avLst/>
                </a:prstGeom>
                <a:ln w="28575">
                  <a:solidFill>
                    <a:srgbClr val="681685"/>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930" y="2944675"/>
                  <a:ext cx="773677" cy="147299"/>
                </a:xfrm>
                <a:prstGeom prst="rect">
                  <a:avLst/>
                </a:prstGeom>
                <a:ln>
                  <a:solidFill>
                    <a:srgbClr val="681685"/>
                  </a:solidFill>
                </a:ln>
              </p:spPr>
            </p:pic>
          </p:grpSp>
        </p:grpSp>
        <p:cxnSp>
          <p:nvCxnSpPr>
            <p:cNvPr id="25" name="Straight Connector 24"/>
            <p:cNvCxnSpPr/>
            <p:nvPr/>
          </p:nvCxnSpPr>
          <p:spPr>
            <a:xfrm>
              <a:off x="10470001" y="3497262"/>
              <a:ext cx="0" cy="1295282"/>
            </a:xfrm>
            <a:prstGeom prst="line">
              <a:avLst/>
            </a:prstGeom>
            <a:ln w="76200">
              <a:solidFill>
                <a:srgbClr val="681685"/>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885" b="96903" l="54596" r="91912"/>
                      </a14:imgEffect>
                    </a14:imgLayer>
                  </a14:imgProps>
                </a:ext>
                <a:ext uri="{28A0092B-C50C-407E-A947-70E740481C1C}">
                  <a14:useLocalDpi xmlns:a14="http://schemas.microsoft.com/office/drawing/2010/main" val="0"/>
                </a:ext>
              </a:extLst>
            </a:blip>
            <a:srcRect l="52941" r="7353"/>
            <a:stretch/>
          </p:blipFill>
          <p:spPr>
            <a:xfrm>
              <a:off x="10430607" y="3430070"/>
              <a:ext cx="1304511" cy="1364904"/>
            </a:xfrm>
            <a:prstGeom prst="rect">
              <a:avLst/>
            </a:prstGeom>
          </p:spPr>
        </p:pic>
        <p:grpSp>
          <p:nvGrpSpPr>
            <p:cNvPr id="27" name="Group 26"/>
            <p:cNvGrpSpPr/>
            <p:nvPr/>
          </p:nvGrpSpPr>
          <p:grpSpPr>
            <a:xfrm>
              <a:off x="988529" y="4926763"/>
              <a:ext cx="872355" cy="607178"/>
              <a:chOff x="330230" y="1539502"/>
              <a:chExt cx="641496" cy="446495"/>
            </a:xfrm>
          </p:grpSpPr>
          <p:sp>
            <p:nvSpPr>
              <p:cNvPr id="28" name="Right Brace 27"/>
              <p:cNvSpPr/>
              <p:nvPr/>
            </p:nvSpPr>
            <p:spPr>
              <a:xfrm rot="16200000" flipH="1">
                <a:off x="556246" y="1405106"/>
                <a:ext cx="211578" cy="480370"/>
              </a:xfrm>
              <a:prstGeom prst="rightBrace">
                <a:avLst>
                  <a:gd name="adj1" fmla="val 1963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p>
            </p:txBody>
          </p:sp>
          <p:sp>
            <p:nvSpPr>
              <p:cNvPr id="29" name="TextBox 28"/>
              <p:cNvSpPr txBox="1"/>
              <p:nvPr/>
            </p:nvSpPr>
            <p:spPr>
              <a:xfrm>
                <a:off x="330230" y="1671874"/>
                <a:ext cx="641496" cy="314123"/>
              </a:xfrm>
              <a:prstGeom prst="rect">
                <a:avLst/>
              </a:prstGeom>
              <a:noFill/>
            </p:spPr>
            <p:txBody>
              <a:bodyPr wrap="none" rtlCol="0">
                <a:spAutoFit/>
              </a:bodyPr>
              <a:lstStyle/>
              <a:p>
                <a:r>
                  <a:rPr lang="en-US" sz="2176" dirty="0"/>
                  <a:t>3 </a:t>
                </a:r>
                <a:r>
                  <a:rPr lang="en-US" sz="2176" dirty="0" err="1"/>
                  <a:t>wks</a:t>
                </a:r>
                <a:endParaRPr lang="en-US" sz="2176" dirty="0"/>
              </a:p>
            </p:txBody>
          </p:sp>
        </p:grpSp>
        <p:grpSp>
          <p:nvGrpSpPr>
            <p:cNvPr id="30" name="Group 29"/>
            <p:cNvGrpSpPr/>
            <p:nvPr/>
          </p:nvGrpSpPr>
          <p:grpSpPr>
            <a:xfrm>
              <a:off x="642682" y="4035314"/>
              <a:ext cx="2437204" cy="751233"/>
              <a:chOff x="404156" y="885996"/>
              <a:chExt cx="1792224" cy="552427"/>
            </a:xfrm>
          </p:grpSpPr>
          <p:sp>
            <p:nvSpPr>
              <p:cNvPr id="31" name="Right Brace 30"/>
              <p:cNvSpPr/>
              <p:nvPr/>
            </p:nvSpPr>
            <p:spPr>
              <a:xfrm rot="16200000">
                <a:off x="1181396" y="423439"/>
                <a:ext cx="237744" cy="1792224"/>
              </a:xfrm>
              <a:prstGeom prst="rightBrace">
                <a:avLst>
                  <a:gd name="adj1" fmla="val 37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p>
            </p:txBody>
          </p:sp>
          <p:sp>
            <p:nvSpPr>
              <p:cNvPr id="32" name="TextBox 31"/>
              <p:cNvSpPr txBox="1"/>
              <p:nvPr/>
            </p:nvSpPr>
            <p:spPr>
              <a:xfrm>
                <a:off x="854218" y="885996"/>
                <a:ext cx="1096507" cy="344913"/>
              </a:xfrm>
              <a:prstGeom prst="rect">
                <a:avLst/>
              </a:prstGeom>
              <a:noFill/>
            </p:spPr>
            <p:txBody>
              <a:bodyPr wrap="none" rtlCol="0">
                <a:spAutoFit/>
              </a:bodyPr>
              <a:lstStyle/>
              <a:p>
                <a:r>
                  <a:rPr lang="en-US" sz="2448" dirty="0"/>
                  <a:t>3 months</a:t>
                </a:r>
              </a:p>
            </p:txBody>
          </p:sp>
        </p:grpSp>
        <p:grpSp>
          <p:nvGrpSpPr>
            <p:cNvPr id="33" name="Group 32"/>
            <p:cNvGrpSpPr/>
            <p:nvPr/>
          </p:nvGrpSpPr>
          <p:grpSpPr>
            <a:xfrm>
              <a:off x="832863" y="4727780"/>
              <a:ext cx="11235311" cy="1103635"/>
              <a:chOff x="611807" y="3476625"/>
              <a:chExt cx="8262008" cy="811570"/>
            </a:xfrm>
          </p:grpSpPr>
          <p:grpSp>
            <p:nvGrpSpPr>
              <p:cNvPr id="34" name="Group 33"/>
              <p:cNvGrpSpPr/>
              <p:nvPr/>
            </p:nvGrpSpPr>
            <p:grpSpPr>
              <a:xfrm>
                <a:off x="767953" y="3476625"/>
                <a:ext cx="7953218" cy="619125"/>
                <a:chOff x="767953" y="3476625"/>
                <a:chExt cx="7953218" cy="619125"/>
              </a:xfrm>
            </p:grpSpPr>
            <p:grpSp>
              <p:nvGrpSpPr>
                <p:cNvPr id="53" name="Group 52"/>
                <p:cNvGrpSpPr/>
                <p:nvPr/>
              </p:nvGrpSpPr>
              <p:grpSpPr>
                <a:xfrm>
                  <a:off x="767953" y="3476625"/>
                  <a:ext cx="76200" cy="619125"/>
                  <a:chOff x="767953" y="3476625"/>
                  <a:chExt cx="76200" cy="619125"/>
                </a:xfrm>
              </p:grpSpPr>
              <p:sp>
                <p:nvSpPr>
                  <p:cNvPr id="102" name="Diamond 101"/>
                  <p:cNvSpPr/>
                  <p:nvPr/>
                </p:nvSpPr>
                <p:spPr>
                  <a:xfrm>
                    <a:off x="767953"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03" name="Straight Connector 102"/>
                  <p:cNvCxnSpPr/>
                  <p:nvPr/>
                </p:nvCxnSpPr>
                <p:spPr>
                  <a:xfrm>
                    <a:off x="806053"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260166" y="3476625"/>
                  <a:ext cx="76200" cy="619125"/>
                  <a:chOff x="1260166" y="3476625"/>
                  <a:chExt cx="76200" cy="619125"/>
                </a:xfrm>
              </p:grpSpPr>
              <p:sp>
                <p:nvSpPr>
                  <p:cNvPr id="100" name="Diamond 99"/>
                  <p:cNvSpPr/>
                  <p:nvPr/>
                </p:nvSpPr>
                <p:spPr>
                  <a:xfrm>
                    <a:off x="1260166"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101" name="Straight Connector 100"/>
                  <p:cNvCxnSpPr/>
                  <p:nvPr/>
                </p:nvCxnSpPr>
                <p:spPr>
                  <a:xfrm>
                    <a:off x="1298266"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752379" y="3476625"/>
                  <a:ext cx="76200" cy="619125"/>
                  <a:chOff x="1752379" y="3476625"/>
                  <a:chExt cx="76200" cy="619125"/>
                </a:xfrm>
              </p:grpSpPr>
              <p:sp>
                <p:nvSpPr>
                  <p:cNvPr id="98" name="Diamond 97"/>
                  <p:cNvSpPr/>
                  <p:nvPr/>
                </p:nvSpPr>
                <p:spPr>
                  <a:xfrm>
                    <a:off x="1752379"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99" name="Straight Connector 98"/>
                  <p:cNvCxnSpPr/>
                  <p:nvPr/>
                </p:nvCxnSpPr>
                <p:spPr>
                  <a:xfrm>
                    <a:off x="1790479"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244592" y="3476625"/>
                  <a:ext cx="76200" cy="619125"/>
                  <a:chOff x="2244592" y="3476625"/>
                  <a:chExt cx="76200" cy="619125"/>
                </a:xfrm>
              </p:grpSpPr>
              <p:sp>
                <p:nvSpPr>
                  <p:cNvPr id="96" name="Diamond 95"/>
                  <p:cNvSpPr/>
                  <p:nvPr/>
                </p:nvSpPr>
                <p:spPr>
                  <a:xfrm>
                    <a:off x="2244592"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97" name="Straight Connector 96"/>
                  <p:cNvCxnSpPr/>
                  <p:nvPr/>
                </p:nvCxnSpPr>
                <p:spPr>
                  <a:xfrm>
                    <a:off x="2282692"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736805" y="3476625"/>
                  <a:ext cx="76200" cy="619125"/>
                  <a:chOff x="2736805" y="3476625"/>
                  <a:chExt cx="76200" cy="619125"/>
                </a:xfrm>
              </p:grpSpPr>
              <p:sp>
                <p:nvSpPr>
                  <p:cNvPr id="94" name="Diamond 93"/>
                  <p:cNvSpPr/>
                  <p:nvPr/>
                </p:nvSpPr>
                <p:spPr>
                  <a:xfrm>
                    <a:off x="2736805"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95" name="Straight Connector 94"/>
                  <p:cNvCxnSpPr/>
                  <p:nvPr/>
                </p:nvCxnSpPr>
                <p:spPr>
                  <a:xfrm>
                    <a:off x="2774905"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3229018" y="3476625"/>
                  <a:ext cx="76200" cy="619125"/>
                  <a:chOff x="3229018" y="3476625"/>
                  <a:chExt cx="76200" cy="619125"/>
                </a:xfrm>
              </p:grpSpPr>
              <p:sp>
                <p:nvSpPr>
                  <p:cNvPr id="92" name="Diamond 91"/>
                  <p:cNvSpPr/>
                  <p:nvPr/>
                </p:nvSpPr>
                <p:spPr>
                  <a:xfrm>
                    <a:off x="3229018"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93" name="Straight Connector 92"/>
                  <p:cNvCxnSpPr/>
                  <p:nvPr/>
                </p:nvCxnSpPr>
                <p:spPr>
                  <a:xfrm>
                    <a:off x="3267118"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721231" y="3476625"/>
                  <a:ext cx="76200" cy="619125"/>
                  <a:chOff x="3721231" y="3476625"/>
                  <a:chExt cx="76200" cy="619125"/>
                </a:xfrm>
              </p:grpSpPr>
              <p:sp>
                <p:nvSpPr>
                  <p:cNvPr id="90" name="Diamond 89"/>
                  <p:cNvSpPr/>
                  <p:nvPr/>
                </p:nvSpPr>
                <p:spPr>
                  <a:xfrm>
                    <a:off x="3721231"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91" name="Straight Connector 90"/>
                  <p:cNvCxnSpPr/>
                  <p:nvPr/>
                </p:nvCxnSpPr>
                <p:spPr>
                  <a:xfrm>
                    <a:off x="3759331"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13444" y="3476625"/>
                  <a:ext cx="76200" cy="619125"/>
                  <a:chOff x="4213444" y="3476625"/>
                  <a:chExt cx="76200" cy="619125"/>
                </a:xfrm>
              </p:grpSpPr>
              <p:sp>
                <p:nvSpPr>
                  <p:cNvPr id="88" name="Diamond 87"/>
                  <p:cNvSpPr/>
                  <p:nvPr/>
                </p:nvSpPr>
                <p:spPr>
                  <a:xfrm>
                    <a:off x="4213444"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89" name="Straight Connector 88"/>
                  <p:cNvCxnSpPr/>
                  <p:nvPr/>
                </p:nvCxnSpPr>
                <p:spPr>
                  <a:xfrm>
                    <a:off x="4251544"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705657" y="3476625"/>
                  <a:ext cx="76200" cy="619125"/>
                  <a:chOff x="4705657" y="3476625"/>
                  <a:chExt cx="76200" cy="619125"/>
                </a:xfrm>
              </p:grpSpPr>
              <p:sp>
                <p:nvSpPr>
                  <p:cNvPr id="86" name="Diamond 85"/>
                  <p:cNvSpPr/>
                  <p:nvPr/>
                </p:nvSpPr>
                <p:spPr>
                  <a:xfrm>
                    <a:off x="4705657"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87" name="Straight Connector 86"/>
                  <p:cNvCxnSpPr/>
                  <p:nvPr/>
                </p:nvCxnSpPr>
                <p:spPr>
                  <a:xfrm>
                    <a:off x="4743757"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5197870" y="3476625"/>
                  <a:ext cx="76200" cy="619125"/>
                  <a:chOff x="5197870" y="3476625"/>
                  <a:chExt cx="76200" cy="619125"/>
                </a:xfrm>
              </p:grpSpPr>
              <p:sp>
                <p:nvSpPr>
                  <p:cNvPr id="84" name="Diamond 83"/>
                  <p:cNvSpPr/>
                  <p:nvPr/>
                </p:nvSpPr>
                <p:spPr>
                  <a:xfrm>
                    <a:off x="5197870"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85" name="Straight Connector 84"/>
                  <p:cNvCxnSpPr/>
                  <p:nvPr/>
                </p:nvCxnSpPr>
                <p:spPr>
                  <a:xfrm>
                    <a:off x="5235970"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690083" y="3476625"/>
                  <a:ext cx="76200" cy="619125"/>
                  <a:chOff x="5690083" y="3476625"/>
                  <a:chExt cx="76200" cy="619125"/>
                </a:xfrm>
              </p:grpSpPr>
              <p:sp>
                <p:nvSpPr>
                  <p:cNvPr id="82" name="Diamond 81"/>
                  <p:cNvSpPr/>
                  <p:nvPr/>
                </p:nvSpPr>
                <p:spPr>
                  <a:xfrm>
                    <a:off x="5690083"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83" name="Straight Connector 82"/>
                  <p:cNvCxnSpPr/>
                  <p:nvPr/>
                </p:nvCxnSpPr>
                <p:spPr>
                  <a:xfrm>
                    <a:off x="5728183"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6182296" y="3476625"/>
                  <a:ext cx="76200" cy="619125"/>
                  <a:chOff x="6182296" y="3476625"/>
                  <a:chExt cx="76200" cy="619125"/>
                </a:xfrm>
              </p:grpSpPr>
              <p:sp>
                <p:nvSpPr>
                  <p:cNvPr id="80" name="Diamond 79"/>
                  <p:cNvSpPr/>
                  <p:nvPr/>
                </p:nvSpPr>
                <p:spPr>
                  <a:xfrm>
                    <a:off x="6182296"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81" name="Straight Connector 80"/>
                  <p:cNvCxnSpPr/>
                  <p:nvPr/>
                </p:nvCxnSpPr>
                <p:spPr>
                  <a:xfrm>
                    <a:off x="6220396"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674509" y="3476625"/>
                  <a:ext cx="76200" cy="619125"/>
                  <a:chOff x="6674509" y="3476625"/>
                  <a:chExt cx="76200" cy="619125"/>
                </a:xfrm>
              </p:grpSpPr>
              <p:sp>
                <p:nvSpPr>
                  <p:cNvPr id="78" name="Diamond 77"/>
                  <p:cNvSpPr/>
                  <p:nvPr/>
                </p:nvSpPr>
                <p:spPr>
                  <a:xfrm>
                    <a:off x="6674509"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79" name="Straight Connector 78"/>
                  <p:cNvCxnSpPr/>
                  <p:nvPr/>
                </p:nvCxnSpPr>
                <p:spPr>
                  <a:xfrm>
                    <a:off x="6712609"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166722" y="3476625"/>
                  <a:ext cx="76200" cy="619125"/>
                  <a:chOff x="7166722" y="3476625"/>
                  <a:chExt cx="76200" cy="619125"/>
                </a:xfrm>
              </p:grpSpPr>
              <p:sp>
                <p:nvSpPr>
                  <p:cNvPr id="76" name="Diamond 75"/>
                  <p:cNvSpPr/>
                  <p:nvPr/>
                </p:nvSpPr>
                <p:spPr>
                  <a:xfrm>
                    <a:off x="7166722"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77" name="Straight Connector 76"/>
                  <p:cNvCxnSpPr/>
                  <p:nvPr/>
                </p:nvCxnSpPr>
                <p:spPr>
                  <a:xfrm>
                    <a:off x="7204822"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658934" y="3476625"/>
                  <a:ext cx="76200" cy="619125"/>
                  <a:chOff x="7658934" y="3476625"/>
                  <a:chExt cx="76200" cy="619125"/>
                </a:xfrm>
              </p:grpSpPr>
              <p:sp>
                <p:nvSpPr>
                  <p:cNvPr id="74" name="Diamond 73"/>
                  <p:cNvSpPr/>
                  <p:nvPr/>
                </p:nvSpPr>
                <p:spPr>
                  <a:xfrm>
                    <a:off x="7658934"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75" name="Straight Connector 74"/>
                  <p:cNvCxnSpPr/>
                  <p:nvPr/>
                </p:nvCxnSpPr>
                <p:spPr>
                  <a:xfrm>
                    <a:off x="7697034"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154650" y="3476625"/>
                  <a:ext cx="76200" cy="619125"/>
                  <a:chOff x="8154650" y="3476625"/>
                  <a:chExt cx="76200" cy="619125"/>
                </a:xfrm>
              </p:grpSpPr>
              <p:sp>
                <p:nvSpPr>
                  <p:cNvPr id="72" name="Diamond 71"/>
                  <p:cNvSpPr/>
                  <p:nvPr/>
                </p:nvSpPr>
                <p:spPr>
                  <a:xfrm>
                    <a:off x="8154650"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73" name="Straight Connector 72"/>
                  <p:cNvCxnSpPr/>
                  <p:nvPr/>
                </p:nvCxnSpPr>
                <p:spPr>
                  <a:xfrm>
                    <a:off x="8192750"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8644971" y="3476625"/>
                  <a:ext cx="76200" cy="619125"/>
                  <a:chOff x="8644971" y="3476625"/>
                  <a:chExt cx="76200" cy="619125"/>
                </a:xfrm>
              </p:grpSpPr>
              <p:sp>
                <p:nvSpPr>
                  <p:cNvPr id="70" name="Diamond 69"/>
                  <p:cNvSpPr/>
                  <p:nvPr/>
                </p:nvSpPr>
                <p:spPr>
                  <a:xfrm>
                    <a:off x="8644971" y="3476625"/>
                    <a:ext cx="76200" cy="191261"/>
                  </a:xfrm>
                  <a:prstGeom prst="diamond">
                    <a:avLst/>
                  </a:prstGeom>
                  <a:solidFill>
                    <a:srgbClr val="0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71" name="Straight Connector 70"/>
                  <p:cNvCxnSpPr/>
                  <p:nvPr/>
                </p:nvCxnSpPr>
                <p:spPr>
                  <a:xfrm>
                    <a:off x="8683071" y="3603614"/>
                    <a:ext cx="0" cy="492136"/>
                  </a:xfrm>
                  <a:prstGeom prst="line">
                    <a:avLst/>
                  </a:prstGeom>
                  <a:ln w="19050">
                    <a:solidFill>
                      <a:srgbClr val="0E70C0"/>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611807" y="4093874"/>
                <a:ext cx="8262008" cy="194321"/>
                <a:chOff x="611807" y="4093874"/>
                <a:chExt cx="8262008" cy="194321"/>
              </a:xfrm>
            </p:grpSpPr>
            <p:pic>
              <p:nvPicPr>
                <p:cNvPr id="36" name="Picture 35"/>
                <p:cNvPicPr>
                  <a:picLocks noChangeAspect="1"/>
                </p:cNvPicPr>
                <p:nvPr/>
              </p:nvPicPr>
              <p:blipFill rotWithShape="1">
                <a:blip r:embed="rId6"/>
                <a:srcRect l="-4374" t="13525" r="-1" b="8187"/>
                <a:stretch/>
              </p:blipFill>
              <p:spPr>
                <a:xfrm>
                  <a:off x="611807" y="4093874"/>
                  <a:ext cx="381488" cy="194321"/>
                </a:xfrm>
                <a:prstGeom prst="rect">
                  <a:avLst/>
                </a:prstGeom>
              </p:spPr>
            </p:pic>
            <p:pic>
              <p:nvPicPr>
                <p:cNvPr id="37" name="Picture 36"/>
                <p:cNvPicPr>
                  <a:picLocks noChangeAspect="1"/>
                </p:cNvPicPr>
                <p:nvPr/>
              </p:nvPicPr>
              <p:blipFill rotWithShape="1">
                <a:blip r:embed="rId6"/>
                <a:srcRect l="-4374" t="13525" r="-1" b="8187"/>
                <a:stretch/>
              </p:blipFill>
              <p:spPr>
                <a:xfrm>
                  <a:off x="1113284" y="4093874"/>
                  <a:ext cx="381488" cy="194321"/>
                </a:xfrm>
                <a:prstGeom prst="rect">
                  <a:avLst/>
                </a:prstGeom>
              </p:spPr>
            </p:pic>
            <p:pic>
              <p:nvPicPr>
                <p:cNvPr id="38" name="Picture 37"/>
                <p:cNvPicPr>
                  <a:picLocks noChangeAspect="1"/>
                </p:cNvPicPr>
                <p:nvPr/>
              </p:nvPicPr>
              <p:blipFill rotWithShape="1">
                <a:blip r:embed="rId6"/>
                <a:srcRect l="-4374" t="13525" r="-1" b="8187"/>
                <a:stretch/>
              </p:blipFill>
              <p:spPr>
                <a:xfrm>
                  <a:off x="1593653" y="4093874"/>
                  <a:ext cx="381488" cy="194321"/>
                </a:xfrm>
                <a:prstGeom prst="rect">
                  <a:avLst/>
                </a:prstGeom>
              </p:spPr>
            </p:pic>
            <p:pic>
              <p:nvPicPr>
                <p:cNvPr id="39" name="Picture 38"/>
                <p:cNvPicPr>
                  <a:picLocks noChangeAspect="1"/>
                </p:cNvPicPr>
                <p:nvPr/>
              </p:nvPicPr>
              <p:blipFill rotWithShape="1">
                <a:blip r:embed="rId6"/>
                <a:srcRect l="-4374" t="13525" r="-1" b="8187"/>
                <a:stretch/>
              </p:blipFill>
              <p:spPr>
                <a:xfrm>
                  <a:off x="2086935" y="4093874"/>
                  <a:ext cx="381488" cy="194321"/>
                </a:xfrm>
                <a:prstGeom prst="rect">
                  <a:avLst/>
                </a:prstGeom>
              </p:spPr>
            </p:pic>
            <p:pic>
              <p:nvPicPr>
                <p:cNvPr id="40" name="Picture 39"/>
                <p:cNvPicPr>
                  <a:picLocks noChangeAspect="1"/>
                </p:cNvPicPr>
                <p:nvPr/>
              </p:nvPicPr>
              <p:blipFill rotWithShape="1">
                <a:blip r:embed="rId6"/>
                <a:srcRect l="-4374" t="13525" r="-1" b="8187"/>
                <a:stretch/>
              </p:blipFill>
              <p:spPr>
                <a:xfrm>
                  <a:off x="2587664" y="4093874"/>
                  <a:ext cx="381488" cy="194321"/>
                </a:xfrm>
                <a:prstGeom prst="rect">
                  <a:avLst/>
                </a:prstGeom>
              </p:spPr>
            </p:pic>
            <p:pic>
              <p:nvPicPr>
                <p:cNvPr id="41" name="Picture 40"/>
                <p:cNvPicPr>
                  <a:picLocks noChangeAspect="1"/>
                </p:cNvPicPr>
                <p:nvPr/>
              </p:nvPicPr>
              <p:blipFill rotWithShape="1">
                <a:blip r:embed="rId6"/>
                <a:srcRect l="-4374" t="13525" r="-1" b="8187"/>
                <a:stretch/>
              </p:blipFill>
              <p:spPr>
                <a:xfrm>
                  <a:off x="3092934" y="4093874"/>
                  <a:ext cx="381488" cy="194321"/>
                </a:xfrm>
                <a:prstGeom prst="rect">
                  <a:avLst/>
                </a:prstGeom>
              </p:spPr>
            </p:pic>
            <p:pic>
              <p:nvPicPr>
                <p:cNvPr id="42" name="Picture 41"/>
                <p:cNvPicPr>
                  <a:picLocks noChangeAspect="1"/>
                </p:cNvPicPr>
                <p:nvPr/>
              </p:nvPicPr>
              <p:blipFill rotWithShape="1">
                <a:blip r:embed="rId6"/>
                <a:srcRect l="-4374" t="13525" r="-1" b="8187"/>
                <a:stretch/>
              </p:blipFill>
              <p:spPr>
                <a:xfrm>
                  <a:off x="3594411" y="4093874"/>
                  <a:ext cx="381488" cy="194321"/>
                </a:xfrm>
                <a:prstGeom prst="rect">
                  <a:avLst/>
                </a:prstGeom>
              </p:spPr>
            </p:pic>
            <p:pic>
              <p:nvPicPr>
                <p:cNvPr id="43" name="Picture 42"/>
                <p:cNvPicPr>
                  <a:picLocks noChangeAspect="1"/>
                </p:cNvPicPr>
                <p:nvPr/>
              </p:nvPicPr>
              <p:blipFill rotWithShape="1">
                <a:blip r:embed="rId6"/>
                <a:srcRect l="-4374" t="13525" r="-1" b="8187"/>
                <a:stretch/>
              </p:blipFill>
              <p:spPr>
                <a:xfrm>
                  <a:off x="4074780" y="4093874"/>
                  <a:ext cx="381488" cy="194321"/>
                </a:xfrm>
                <a:prstGeom prst="rect">
                  <a:avLst/>
                </a:prstGeom>
              </p:spPr>
            </p:pic>
            <p:pic>
              <p:nvPicPr>
                <p:cNvPr id="44" name="Picture 43"/>
                <p:cNvPicPr>
                  <a:picLocks noChangeAspect="1"/>
                </p:cNvPicPr>
                <p:nvPr/>
              </p:nvPicPr>
              <p:blipFill rotWithShape="1">
                <a:blip r:embed="rId6"/>
                <a:srcRect l="-4374" t="13525" r="-1" b="8187"/>
                <a:stretch/>
              </p:blipFill>
              <p:spPr>
                <a:xfrm>
                  <a:off x="4568062" y="4093874"/>
                  <a:ext cx="381488" cy="194321"/>
                </a:xfrm>
                <a:prstGeom prst="rect">
                  <a:avLst/>
                </a:prstGeom>
              </p:spPr>
            </p:pic>
            <p:pic>
              <p:nvPicPr>
                <p:cNvPr id="45" name="Picture 44"/>
                <p:cNvPicPr>
                  <a:picLocks noChangeAspect="1"/>
                </p:cNvPicPr>
                <p:nvPr/>
              </p:nvPicPr>
              <p:blipFill rotWithShape="1">
                <a:blip r:embed="rId6"/>
                <a:srcRect l="-4374" t="13525" r="-1" b="8187"/>
                <a:stretch/>
              </p:blipFill>
              <p:spPr>
                <a:xfrm>
                  <a:off x="5068791" y="4093874"/>
                  <a:ext cx="381488" cy="194321"/>
                </a:xfrm>
                <a:prstGeom prst="rect">
                  <a:avLst/>
                </a:prstGeom>
              </p:spPr>
            </p:pic>
            <p:pic>
              <p:nvPicPr>
                <p:cNvPr id="46" name="Picture 45"/>
                <p:cNvPicPr>
                  <a:picLocks noChangeAspect="1"/>
                </p:cNvPicPr>
                <p:nvPr/>
              </p:nvPicPr>
              <p:blipFill rotWithShape="1">
                <a:blip r:embed="rId6"/>
                <a:srcRect l="-4374" t="13525" r="-1" b="8187"/>
                <a:stretch/>
              </p:blipFill>
              <p:spPr>
                <a:xfrm>
                  <a:off x="5547592" y="4093874"/>
                  <a:ext cx="381488" cy="194321"/>
                </a:xfrm>
                <a:prstGeom prst="rect">
                  <a:avLst/>
                </a:prstGeom>
              </p:spPr>
            </p:pic>
            <p:pic>
              <p:nvPicPr>
                <p:cNvPr id="47" name="Picture 46"/>
                <p:cNvPicPr>
                  <a:picLocks noChangeAspect="1"/>
                </p:cNvPicPr>
                <p:nvPr/>
              </p:nvPicPr>
              <p:blipFill rotWithShape="1">
                <a:blip r:embed="rId6"/>
                <a:srcRect l="-4374" t="13525" r="-1" b="8187"/>
                <a:stretch/>
              </p:blipFill>
              <p:spPr>
                <a:xfrm>
                  <a:off x="6049069" y="4093874"/>
                  <a:ext cx="381488" cy="194321"/>
                </a:xfrm>
                <a:prstGeom prst="rect">
                  <a:avLst/>
                </a:prstGeom>
              </p:spPr>
            </p:pic>
            <p:pic>
              <p:nvPicPr>
                <p:cNvPr id="48" name="Picture 47"/>
                <p:cNvPicPr>
                  <a:picLocks noChangeAspect="1"/>
                </p:cNvPicPr>
                <p:nvPr/>
              </p:nvPicPr>
              <p:blipFill rotWithShape="1">
                <a:blip r:embed="rId6"/>
                <a:srcRect l="-4374" t="13525" r="-1" b="8187"/>
                <a:stretch/>
              </p:blipFill>
              <p:spPr>
                <a:xfrm>
                  <a:off x="6529438" y="4093874"/>
                  <a:ext cx="381488" cy="194321"/>
                </a:xfrm>
                <a:prstGeom prst="rect">
                  <a:avLst/>
                </a:prstGeom>
              </p:spPr>
            </p:pic>
            <p:pic>
              <p:nvPicPr>
                <p:cNvPr id="49" name="Picture 48"/>
                <p:cNvPicPr>
                  <a:picLocks noChangeAspect="1"/>
                </p:cNvPicPr>
                <p:nvPr/>
              </p:nvPicPr>
              <p:blipFill rotWithShape="1">
                <a:blip r:embed="rId6"/>
                <a:srcRect l="-4374" t="13525" r="-1" b="8187"/>
                <a:stretch/>
              </p:blipFill>
              <p:spPr>
                <a:xfrm>
                  <a:off x="7022720" y="4093874"/>
                  <a:ext cx="381488" cy="194321"/>
                </a:xfrm>
                <a:prstGeom prst="rect">
                  <a:avLst/>
                </a:prstGeom>
              </p:spPr>
            </p:pic>
            <p:pic>
              <p:nvPicPr>
                <p:cNvPr id="50" name="Picture 49"/>
                <p:cNvPicPr>
                  <a:picLocks noChangeAspect="1"/>
                </p:cNvPicPr>
                <p:nvPr/>
              </p:nvPicPr>
              <p:blipFill rotWithShape="1">
                <a:blip r:embed="rId6"/>
                <a:srcRect l="-4374" t="13525" r="-1" b="8187"/>
                <a:stretch/>
              </p:blipFill>
              <p:spPr>
                <a:xfrm>
                  <a:off x="7523449" y="4093874"/>
                  <a:ext cx="381488" cy="194321"/>
                </a:xfrm>
                <a:prstGeom prst="rect">
                  <a:avLst/>
                </a:prstGeom>
              </p:spPr>
            </p:pic>
            <p:pic>
              <p:nvPicPr>
                <p:cNvPr id="51" name="Picture 50"/>
                <p:cNvPicPr>
                  <a:picLocks noChangeAspect="1"/>
                </p:cNvPicPr>
                <p:nvPr/>
              </p:nvPicPr>
              <p:blipFill rotWithShape="1">
                <a:blip r:embed="rId6"/>
                <a:srcRect l="-4374" t="13525" r="-1" b="8187"/>
                <a:stretch/>
              </p:blipFill>
              <p:spPr>
                <a:xfrm>
                  <a:off x="7991598" y="4093874"/>
                  <a:ext cx="381488" cy="194321"/>
                </a:xfrm>
                <a:prstGeom prst="rect">
                  <a:avLst/>
                </a:prstGeom>
              </p:spPr>
            </p:pic>
            <p:pic>
              <p:nvPicPr>
                <p:cNvPr id="52" name="Picture 51"/>
                <p:cNvPicPr>
                  <a:picLocks noChangeAspect="1"/>
                </p:cNvPicPr>
                <p:nvPr/>
              </p:nvPicPr>
              <p:blipFill rotWithShape="1">
                <a:blip r:embed="rId6"/>
                <a:srcRect l="-4374" t="13525" r="-1" b="8187"/>
                <a:stretch/>
              </p:blipFill>
              <p:spPr>
                <a:xfrm>
                  <a:off x="8492327" y="4093874"/>
                  <a:ext cx="381488" cy="194321"/>
                </a:xfrm>
                <a:prstGeom prst="rect">
                  <a:avLst/>
                </a:prstGeom>
              </p:spPr>
            </p:pic>
          </p:grpSp>
        </p:grpSp>
      </p:grpSp>
      <p:grpSp>
        <p:nvGrpSpPr>
          <p:cNvPr id="5" name="Group 4"/>
          <p:cNvGrpSpPr/>
          <p:nvPr/>
        </p:nvGrpSpPr>
        <p:grpSpPr>
          <a:xfrm>
            <a:off x="638805" y="1388662"/>
            <a:ext cx="7424893" cy="1945148"/>
            <a:chOff x="638805" y="1388662"/>
            <a:chExt cx="7424893" cy="1945148"/>
          </a:xfrm>
        </p:grpSpPr>
        <p:sp>
          <p:nvSpPr>
            <p:cNvPr id="4" name="TextBox 3"/>
            <p:cNvSpPr txBox="1"/>
            <p:nvPr/>
          </p:nvSpPr>
          <p:spPr>
            <a:xfrm>
              <a:off x="638805" y="1388662"/>
              <a:ext cx="3040256" cy="1945148"/>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Performance</a:t>
              </a:r>
            </a:p>
            <a:p>
              <a:pPr>
                <a:lnSpc>
                  <a:spcPct val="90000"/>
                </a:lnSpc>
                <a:spcAft>
                  <a:spcPts val="600"/>
                </a:spcAft>
              </a:pPr>
              <a:r>
                <a:rPr lang="en-US" sz="3600" dirty="0" smtClean="0">
                  <a:gradFill>
                    <a:gsLst>
                      <a:gs pos="2917">
                        <a:schemeClr val="tx1"/>
                      </a:gs>
                      <a:gs pos="30000">
                        <a:schemeClr val="tx1"/>
                      </a:gs>
                    </a:gsLst>
                    <a:lin ang="5400000" scaled="0"/>
                  </a:gradFill>
                </a:rPr>
                <a:t>Globalization</a:t>
              </a:r>
            </a:p>
            <a:p>
              <a:pPr>
                <a:lnSpc>
                  <a:spcPct val="90000"/>
                </a:lnSpc>
                <a:spcAft>
                  <a:spcPts val="600"/>
                </a:spcAft>
              </a:pPr>
              <a:r>
                <a:rPr lang="en-US" sz="3600" dirty="0" smtClean="0">
                  <a:gradFill>
                    <a:gsLst>
                      <a:gs pos="2917">
                        <a:schemeClr val="tx1"/>
                      </a:gs>
                      <a:gs pos="30000">
                        <a:schemeClr val="tx1"/>
                      </a:gs>
                    </a:gsLst>
                    <a:lin ang="5400000" scaled="0"/>
                  </a:gradFill>
                </a:rPr>
                <a:t>Localization</a:t>
              </a:r>
            </a:p>
          </p:txBody>
        </p:sp>
        <p:sp>
          <p:nvSpPr>
            <p:cNvPr id="104" name="TextBox 103"/>
            <p:cNvSpPr txBox="1"/>
            <p:nvPr/>
          </p:nvSpPr>
          <p:spPr>
            <a:xfrm>
              <a:off x="5236962" y="1388662"/>
              <a:ext cx="2826736" cy="1945148"/>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Accessibility</a:t>
              </a:r>
            </a:p>
            <a:p>
              <a:pPr>
                <a:lnSpc>
                  <a:spcPct val="90000"/>
                </a:lnSpc>
                <a:spcAft>
                  <a:spcPts val="600"/>
                </a:spcAft>
              </a:pPr>
              <a:r>
                <a:rPr lang="en-US" sz="3600" dirty="0" smtClean="0">
                  <a:gradFill>
                    <a:gsLst>
                      <a:gs pos="2917">
                        <a:schemeClr val="tx1"/>
                      </a:gs>
                      <a:gs pos="30000">
                        <a:schemeClr val="tx1"/>
                      </a:gs>
                    </a:gsLst>
                    <a:lin ang="5400000" scaled="0"/>
                  </a:gradFill>
                </a:rPr>
                <a:t>Security</a:t>
              </a:r>
            </a:p>
            <a:p>
              <a:pPr>
                <a:lnSpc>
                  <a:spcPct val="90000"/>
                </a:lnSpc>
                <a:spcAft>
                  <a:spcPts val="600"/>
                </a:spcAft>
              </a:pPr>
              <a:r>
                <a:rPr lang="en-US" sz="3600" dirty="0" smtClean="0">
                  <a:gradFill>
                    <a:gsLst>
                      <a:gs pos="2917">
                        <a:schemeClr val="tx1"/>
                      </a:gs>
                      <a:gs pos="30000">
                        <a:schemeClr val="tx1"/>
                      </a:gs>
                    </a:gsLst>
                    <a:lin ang="5400000" scaled="0"/>
                  </a:gradFill>
                </a:rPr>
                <a:t>Test runs</a:t>
              </a:r>
            </a:p>
          </p:txBody>
        </p:sp>
      </p:grpSp>
    </p:spTree>
    <p:extLst>
      <p:ext uri="{BB962C8B-B14F-4D97-AF65-F5344CB8AC3E}">
        <p14:creationId xmlns:p14="http://schemas.microsoft.com/office/powerpoint/2010/main" val="2230680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talk?</a:t>
            </a:r>
            <a:endParaRPr lang="en-US" dirty="0"/>
          </a:p>
        </p:txBody>
      </p:sp>
      <p:sp>
        <p:nvSpPr>
          <p:cNvPr id="4" name="Rectangle 3"/>
          <p:cNvSpPr/>
          <p:nvPr/>
        </p:nvSpPr>
        <p:spPr bwMode="auto">
          <a:xfrm>
            <a:off x="214094" y="5389534"/>
            <a:ext cx="11954269" cy="6213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dirty="0" smtClean="0">
                <a:gradFill>
                  <a:gsLst>
                    <a:gs pos="0">
                      <a:srgbClr val="FFFFFF"/>
                    </a:gs>
                    <a:gs pos="100000">
                      <a:srgbClr val="FFFFFF"/>
                    </a:gs>
                  </a:gsLst>
                  <a:lin ang="5400000" scaled="0"/>
                </a:gradFill>
                <a:ea typeface="Segoe UI" pitchFamily="34" charset="0"/>
                <a:cs typeface="Segoe UI" pitchFamily="34" charset="0"/>
              </a:rPr>
              <a:t>Visual Studio ALM Transformation</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20046" y="1655909"/>
            <a:ext cx="2318685" cy="36554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Tune continually</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975408" y="1655909"/>
            <a:ext cx="2318685" cy="365548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Control Debt</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597727" y="1655909"/>
            <a:ext cx="2318685" cy="365548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Set game rules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7353089" y="1655909"/>
            <a:ext cx="2378138" cy="365548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Measure based on output</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9"/>
          <p:cNvSpPr/>
          <p:nvPr/>
        </p:nvSpPr>
        <p:spPr bwMode="auto">
          <a:xfrm>
            <a:off x="9790225" y="1655909"/>
            <a:ext cx="2378138" cy="3655484"/>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Trust your teams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11946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2417780" cy="1831975"/>
          </a:xfrm>
        </p:spPr>
        <p:txBody>
          <a:bodyPr/>
          <a:lstStyle/>
          <a:p>
            <a:r>
              <a:rPr lang="en-US" sz="7200" dirty="0" smtClean="0"/>
              <a:t>Are your teams playing the </a:t>
            </a:r>
            <a:r>
              <a:rPr lang="en-US" sz="7200" u="sng" dirty="0" smtClean="0"/>
              <a:t>same game</a:t>
            </a:r>
            <a:r>
              <a:rPr lang="en-US" sz="7200" dirty="0"/>
              <a:t> </a:t>
            </a:r>
            <a:r>
              <a:rPr lang="en-US" sz="7200" dirty="0" smtClean="0"/>
              <a:t>you are?</a:t>
            </a:r>
            <a:endParaRPr lang="en-US" sz="7200" dirty="0"/>
          </a:p>
        </p:txBody>
      </p:sp>
    </p:spTree>
    <p:extLst>
      <p:ext uri="{BB962C8B-B14F-4D97-AF65-F5344CB8AC3E}">
        <p14:creationId xmlns:p14="http://schemas.microsoft.com/office/powerpoint/2010/main" val="26942335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38" t="3633" b="3633"/>
          <a:stretch/>
        </p:blipFill>
        <p:spPr bwMode="auto">
          <a:xfrm>
            <a:off x="6659336" y="755650"/>
            <a:ext cx="5098980" cy="33836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Debt</a:t>
            </a:r>
            <a:endParaRPr lang="en-US" dirty="0"/>
          </a:p>
        </p:txBody>
      </p:sp>
      <p:sp>
        <p:nvSpPr>
          <p:cNvPr id="9" name="Text Placeholder 8"/>
          <p:cNvSpPr>
            <a:spLocks noGrp="1"/>
          </p:cNvSpPr>
          <p:nvPr>
            <p:ph type="body" sz="quarter" idx="10"/>
          </p:nvPr>
        </p:nvSpPr>
        <p:spPr>
          <a:xfrm>
            <a:off x="274638" y="1212850"/>
            <a:ext cx="6167726" cy="4124206"/>
          </a:xfrm>
        </p:spPr>
        <p:txBody>
          <a:bodyPr/>
          <a:lstStyle/>
          <a:p>
            <a:endParaRPr lang="en-US" dirty="0" smtClean="0"/>
          </a:p>
          <a:p>
            <a:r>
              <a:rPr lang="en-US" dirty="0" smtClean="0"/>
              <a:t>Bugs debt</a:t>
            </a:r>
          </a:p>
          <a:p>
            <a:r>
              <a:rPr lang="en-US" dirty="0" smtClean="0"/>
              <a:t>Technical debt</a:t>
            </a:r>
          </a:p>
          <a:p>
            <a:r>
              <a:rPr lang="en-US" dirty="0" smtClean="0"/>
              <a:t>Feature debt</a:t>
            </a:r>
          </a:p>
          <a:p>
            <a:r>
              <a:rPr lang="en-US" dirty="0" smtClean="0"/>
              <a:t>Done, Done debt</a:t>
            </a:r>
          </a:p>
          <a:p>
            <a:endParaRPr lang="en-US" dirty="0" smtClean="0"/>
          </a:p>
        </p:txBody>
      </p:sp>
      <p:sp>
        <p:nvSpPr>
          <p:cNvPr id="7" name="Rectangle 6"/>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Bugs</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Interest</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835455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Debt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10" y="1342821"/>
            <a:ext cx="4749554"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10" y="4226935"/>
            <a:ext cx="4749554"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10" y="1342821"/>
            <a:ext cx="5237825" cy="2286000"/>
          </a:xfrm>
          <a:prstGeom prst="rect">
            <a:avLst/>
          </a:prstGeom>
        </p:spPr>
      </p:pic>
      <p:pic>
        <p:nvPicPr>
          <p:cNvPr id="4" name="Picture 3"/>
          <p:cNvPicPr>
            <a:picLocks noChangeAspect="1"/>
          </p:cNvPicPr>
          <p:nvPr/>
        </p:nvPicPr>
        <p:blipFill rotWithShape="1">
          <a:blip r:embed="rId6"/>
          <a:srcRect t="11705"/>
          <a:stretch/>
        </p:blipFill>
        <p:spPr>
          <a:xfrm>
            <a:off x="475710" y="4235385"/>
            <a:ext cx="8869768" cy="2277550"/>
          </a:xfrm>
          <a:prstGeom prst="rect">
            <a:avLst/>
          </a:prstGeom>
        </p:spPr>
      </p:pic>
      <p:pic>
        <p:nvPicPr>
          <p:cNvPr id="16" name="Picture 15"/>
          <p:cNvPicPr>
            <a:picLocks noChangeAspect="1"/>
          </p:cNvPicPr>
          <p:nvPr/>
        </p:nvPicPr>
        <p:blipFill>
          <a:blip r:embed="rId7"/>
          <a:stretch>
            <a:fillRect/>
          </a:stretch>
        </p:blipFill>
        <p:spPr>
          <a:xfrm>
            <a:off x="475710" y="4040106"/>
            <a:ext cx="11408636" cy="2494907"/>
          </a:xfrm>
          <a:prstGeom prst="rect">
            <a:avLst/>
          </a:prstGeom>
        </p:spPr>
      </p:pic>
    </p:spTree>
    <p:extLst>
      <p:ext uri="{BB962C8B-B14F-4D97-AF65-F5344CB8AC3E}">
        <p14:creationId xmlns:p14="http://schemas.microsoft.com/office/powerpoint/2010/main" val="4104812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Cap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822294"/>
            <a:ext cx="11982994" cy="2926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61" y="1822294"/>
            <a:ext cx="11967512" cy="2926080"/>
          </a:xfrm>
          <a:prstGeom prst="rect">
            <a:avLst/>
          </a:prstGeom>
        </p:spPr>
      </p:pic>
    </p:spTree>
    <p:extLst>
      <p:ext uri="{BB962C8B-B14F-4D97-AF65-F5344CB8AC3E}">
        <p14:creationId xmlns:p14="http://schemas.microsoft.com/office/powerpoint/2010/main" val="1816230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Debt</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185" b="4842"/>
          <a:stretch/>
        </p:blipFill>
        <p:spPr>
          <a:xfrm>
            <a:off x="558099" y="1381921"/>
            <a:ext cx="9326880" cy="5349956"/>
          </a:xfrm>
          <a:prstGeom prst="rect">
            <a:avLst/>
          </a:prstGeom>
        </p:spPr>
      </p:pic>
    </p:spTree>
    <p:extLst>
      <p:ext uri="{BB962C8B-B14F-4D97-AF65-F5344CB8AC3E}">
        <p14:creationId xmlns:p14="http://schemas.microsoft.com/office/powerpoint/2010/main" val="25981499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Debt</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940" b="24352"/>
          <a:stretch/>
        </p:blipFill>
        <p:spPr>
          <a:xfrm>
            <a:off x="751971" y="1630418"/>
            <a:ext cx="10977574" cy="4833444"/>
          </a:xfrm>
          <a:prstGeom prst="rect">
            <a:avLst/>
          </a:prstGeom>
          <a:ln>
            <a:noFill/>
          </a:ln>
          <a:effectLst>
            <a:softEdge rad="112500"/>
          </a:effectLst>
        </p:spPr>
      </p:pic>
    </p:spTree>
    <p:extLst>
      <p:ext uri="{BB962C8B-B14F-4D97-AF65-F5344CB8AC3E}">
        <p14:creationId xmlns:p14="http://schemas.microsoft.com/office/powerpoint/2010/main" val="223459739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 Done Debt</a:t>
            </a:r>
            <a:endParaRPr lang="en-US" dirty="0"/>
          </a:p>
        </p:txBody>
      </p:sp>
      <p:grpSp>
        <p:nvGrpSpPr>
          <p:cNvPr id="5" name="Group 4"/>
          <p:cNvGrpSpPr/>
          <p:nvPr/>
        </p:nvGrpSpPr>
        <p:grpSpPr>
          <a:xfrm>
            <a:off x="8269315" y="1842193"/>
            <a:ext cx="3040256" cy="3671774"/>
            <a:chOff x="638805" y="1388662"/>
            <a:chExt cx="3040256" cy="3671774"/>
          </a:xfrm>
        </p:grpSpPr>
        <p:sp>
          <p:nvSpPr>
            <p:cNvPr id="6" name="TextBox 5"/>
            <p:cNvSpPr txBox="1"/>
            <p:nvPr/>
          </p:nvSpPr>
          <p:spPr>
            <a:xfrm>
              <a:off x="638805" y="1388662"/>
              <a:ext cx="3040256" cy="367177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Performance</a:t>
              </a:r>
            </a:p>
            <a:p>
              <a:pPr>
                <a:lnSpc>
                  <a:spcPct val="90000"/>
                </a:lnSpc>
                <a:spcAft>
                  <a:spcPts val="600"/>
                </a:spcAft>
              </a:pPr>
              <a:r>
                <a:rPr lang="en-US" sz="3600" dirty="0" smtClean="0">
                  <a:gradFill>
                    <a:gsLst>
                      <a:gs pos="2917">
                        <a:schemeClr val="tx1"/>
                      </a:gs>
                      <a:gs pos="30000">
                        <a:schemeClr val="tx1"/>
                      </a:gs>
                    </a:gsLst>
                    <a:lin ang="5400000" scaled="0"/>
                  </a:gradFill>
                </a:rPr>
                <a:t>Globalization</a:t>
              </a:r>
            </a:p>
            <a:p>
              <a:pPr>
                <a:lnSpc>
                  <a:spcPct val="90000"/>
                </a:lnSpc>
                <a:spcAft>
                  <a:spcPts val="600"/>
                </a:spcAft>
              </a:pPr>
              <a:r>
                <a:rPr lang="en-US" sz="3600" dirty="0" smtClean="0">
                  <a:gradFill>
                    <a:gsLst>
                      <a:gs pos="2917">
                        <a:schemeClr val="tx1"/>
                      </a:gs>
                      <a:gs pos="30000">
                        <a:schemeClr val="tx1"/>
                      </a:gs>
                    </a:gsLst>
                    <a:lin ang="5400000" scaled="0"/>
                  </a:gradFill>
                </a:rPr>
                <a:t>Localization</a:t>
              </a:r>
            </a:p>
            <a:p>
              <a:pPr>
                <a:lnSpc>
                  <a:spcPct val="90000"/>
                </a:lnSpc>
                <a:spcAft>
                  <a:spcPts val="600"/>
                </a:spcAft>
              </a:pPr>
              <a:r>
                <a:rPr lang="en-US" sz="3600" dirty="0">
                  <a:gradFill>
                    <a:gsLst>
                      <a:gs pos="2917">
                        <a:schemeClr val="tx1"/>
                      </a:gs>
                      <a:gs pos="30000">
                        <a:schemeClr val="tx1"/>
                      </a:gs>
                    </a:gsLst>
                    <a:lin ang="5400000" scaled="0"/>
                  </a:gradFill>
                </a:rPr>
                <a:t>Accessibility</a:t>
              </a:r>
            </a:p>
            <a:p>
              <a:pPr>
                <a:lnSpc>
                  <a:spcPct val="90000"/>
                </a:lnSpc>
                <a:spcAft>
                  <a:spcPts val="600"/>
                </a:spcAft>
              </a:pPr>
              <a:r>
                <a:rPr lang="en-US" sz="3600" dirty="0">
                  <a:gradFill>
                    <a:gsLst>
                      <a:gs pos="2917">
                        <a:schemeClr val="tx1"/>
                      </a:gs>
                      <a:gs pos="30000">
                        <a:schemeClr val="tx1"/>
                      </a:gs>
                    </a:gsLst>
                    <a:lin ang="5400000" scaled="0"/>
                  </a:gradFill>
                </a:rPr>
                <a:t>Security</a:t>
              </a:r>
            </a:p>
            <a:p>
              <a:pPr>
                <a:lnSpc>
                  <a:spcPct val="90000"/>
                </a:lnSpc>
                <a:spcAft>
                  <a:spcPts val="600"/>
                </a:spcAft>
              </a:pPr>
              <a:r>
                <a:rPr lang="en-US" sz="3600" dirty="0">
                  <a:gradFill>
                    <a:gsLst>
                      <a:gs pos="2917">
                        <a:schemeClr val="tx1"/>
                      </a:gs>
                      <a:gs pos="30000">
                        <a:schemeClr val="tx1"/>
                      </a:gs>
                    </a:gsLst>
                    <a:lin ang="5400000" scaled="0"/>
                  </a:gradFill>
                </a:rPr>
                <a:t>Test </a:t>
              </a:r>
              <a:r>
                <a:rPr lang="en-US" sz="3600" dirty="0" smtClean="0">
                  <a:gradFill>
                    <a:gsLst>
                      <a:gs pos="2917">
                        <a:schemeClr val="tx1"/>
                      </a:gs>
                      <a:gs pos="30000">
                        <a:schemeClr val="tx1"/>
                      </a:gs>
                    </a:gsLst>
                    <a:lin ang="5400000" scaled="0"/>
                  </a:gradFill>
                </a:rPr>
                <a:t>runs</a:t>
              </a:r>
              <a:endParaRPr lang="en-US" sz="3600" dirty="0">
                <a:gradFill>
                  <a:gsLst>
                    <a:gs pos="2917">
                      <a:schemeClr val="tx1"/>
                    </a:gs>
                    <a:gs pos="30000">
                      <a:schemeClr val="tx1"/>
                    </a:gs>
                  </a:gsLst>
                  <a:lin ang="5400000" scaled="0"/>
                </a:gradFill>
              </a:endParaRPr>
            </a:p>
          </p:txBody>
        </p:sp>
        <p:sp>
          <p:nvSpPr>
            <p:cNvPr id="7" name="TextBox 6"/>
            <p:cNvSpPr txBox="1"/>
            <p:nvPr/>
          </p:nvSpPr>
          <p:spPr>
            <a:xfrm>
              <a:off x="654571" y="3170164"/>
              <a:ext cx="369397" cy="794064"/>
            </a:xfrm>
            <a:prstGeom prst="rect">
              <a:avLst/>
            </a:prstGeom>
            <a:noFill/>
          </p:spPr>
          <p:txBody>
            <a:bodyPr wrap="none" lIns="182880" tIns="146304" rIns="182880" bIns="146304" rtlCol="0">
              <a:spAutoFit/>
            </a:bodyPr>
            <a:lstStyle/>
            <a:p>
              <a:pPr>
                <a:lnSpc>
                  <a:spcPct val="90000"/>
                </a:lnSpc>
                <a:spcAft>
                  <a:spcPts val="600"/>
                </a:spcAft>
              </a:pPr>
              <a:endParaRPr lang="en-US" sz="3600" dirty="0" smtClean="0">
                <a:gradFill>
                  <a:gsLst>
                    <a:gs pos="2917">
                      <a:schemeClr val="tx1"/>
                    </a:gs>
                    <a:gs pos="30000">
                      <a:schemeClr val="tx1"/>
                    </a:gs>
                  </a:gsLst>
                  <a:lin ang="5400000" scaled="0"/>
                </a:gra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6" y="1842192"/>
            <a:ext cx="7156521" cy="4763559"/>
          </a:xfrm>
          <a:prstGeom prst="rect">
            <a:avLst/>
          </a:prstGeom>
        </p:spPr>
      </p:pic>
    </p:spTree>
    <p:extLst>
      <p:ext uri="{BB962C8B-B14F-4D97-AF65-F5344CB8AC3E}">
        <p14:creationId xmlns:p14="http://schemas.microsoft.com/office/powerpoint/2010/main" val="1908058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2417780" cy="1831975"/>
          </a:xfrm>
        </p:spPr>
        <p:txBody>
          <a:bodyPr/>
          <a:lstStyle/>
          <a:p>
            <a:r>
              <a:rPr lang="en-US" sz="7200" dirty="0" smtClean="0"/>
              <a:t>How much debt are </a:t>
            </a:r>
            <a:r>
              <a:rPr lang="en-US" sz="7200" u="sng" dirty="0" smtClean="0"/>
              <a:t>your </a:t>
            </a:r>
            <a:br>
              <a:rPr lang="en-US" sz="7200" u="sng" dirty="0" smtClean="0"/>
            </a:br>
            <a:r>
              <a:rPr lang="en-US" sz="7200" u="sng" dirty="0" smtClean="0"/>
              <a:t>teams carrying</a:t>
            </a:r>
            <a:r>
              <a:rPr lang="en-US" sz="7200" dirty="0" smtClean="0"/>
              <a:t>?</a:t>
            </a:r>
            <a:endParaRPr lang="en-US" sz="7200" dirty="0"/>
          </a:p>
        </p:txBody>
      </p:sp>
    </p:spTree>
    <p:extLst>
      <p:ext uri="{BB962C8B-B14F-4D97-AF65-F5344CB8AC3E}">
        <p14:creationId xmlns:p14="http://schemas.microsoft.com/office/powerpoint/2010/main" val="276208002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481"/>
          <a:stretch/>
        </p:blipFill>
        <p:spPr>
          <a:xfrm>
            <a:off x="6690683" y="755650"/>
            <a:ext cx="5088467" cy="3378200"/>
          </a:xfrm>
          <a:prstGeom prst="rect">
            <a:avLst/>
          </a:prstGeom>
        </p:spPr>
      </p:pic>
      <p:sp>
        <p:nvSpPr>
          <p:cNvPr id="3" name="Title 2"/>
          <p:cNvSpPr>
            <a:spLocks noGrp="1"/>
          </p:cNvSpPr>
          <p:nvPr>
            <p:ph type="title"/>
          </p:nvPr>
        </p:nvSpPr>
        <p:spPr/>
        <p:txBody>
          <a:bodyPr/>
          <a:lstStyle/>
          <a:p>
            <a:r>
              <a:rPr lang="en-US" dirty="0" smtClean="0"/>
              <a:t>You Get What </a:t>
            </a:r>
            <a:br>
              <a:rPr lang="en-US" dirty="0" smtClean="0"/>
            </a:br>
            <a:r>
              <a:rPr lang="en-US" dirty="0" smtClean="0"/>
              <a:t>You Measure</a:t>
            </a:r>
            <a:endParaRPr lang="en-US" dirty="0"/>
          </a:p>
        </p:txBody>
      </p:sp>
      <p:sp>
        <p:nvSpPr>
          <p:cNvPr id="2" name="Text Placeholder 1"/>
          <p:cNvSpPr>
            <a:spLocks noGrp="1"/>
          </p:cNvSpPr>
          <p:nvPr>
            <p:ph type="body" sz="quarter" idx="10"/>
          </p:nvPr>
        </p:nvSpPr>
        <p:spPr>
          <a:xfrm>
            <a:off x="276684" y="2125663"/>
            <a:ext cx="5941554" cy="3877985"/>
          </a:xfrm>
        </p:spPr>
        <p:txBody>
          <a:bodyPr/>
          <a:lstStyle/>
          <a:p>
            <a:endParaRPr lang="en-US" dirty="0" smtClean="0"/>
          </a:p>
          <a:p>
            <a:r>
              <a:rPr lang="en-US" dirty="0" smtClean="0"/>
              <a:t>Measurement affects outcomes</a:t>
            </a:r>
          </a:p>
          <a:p>
            <a:endParaRPr lang="en-US" dirty="0"/>
          </a:p>
          <a:p>
            <a:r>
              <a:rPr lang="en-US" dirty="0" smtClean="0"/>
              <a:t>Tools enable new ways to measure, but should you?</a:t>
            </a:r>
            <a:endParaRPr lang="en-US" dirty="0"/>
          </a:p>
        </p:txBody>
      </p:sp>
      <p:sp>
        <p:nvSpPr>
          <p:cNvPr id="6" name="Rectangle 5"/>
          <p:cNvSpPr/>
          <p:nvPr/>
        </p:nvSpPr>
        <p:spPr bwMode="auto">
          <a:xfrm>
            <a:off x="6690683" y="4297505"/>
            <a:ext cx="2472367" cy="1879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Outcomes</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306383" y="4297505"/>
            <a:ext cx="2472367"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ea typeface="Segoe UI" pitchFamily="34" charset="0"/>
                <a:cs typeface="Segoe UI" pitchFamily="34" charset="0"/>
              </a:rPr>
              <a:t>Tools</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78411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debt</a:t>
            </a:r>
            <a:endParaRPr lang="en-US" dirty="0"/>
          </a:p>
        </p:txBody>
      </p:sp>
      <p:sp>
        <p:nvSpPr>
          <p:cNvPr id="4" name="Rectangle 3"/>
          <p:cNvSpPr/>
          <p:nvPr/>
        </p:nvSpPr>
        <p:spPr bwMode="auto">
          <a:xfrm>
            <a:off x="274638" y="4240213"/>
            <a:ext cx="5943600" cy="14097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dirty="0" smtClean="0">
                <a:gradFill>
                  <a:gsLst>
                    <a:gs pos="0">
                      <a:srgbClr val="FFFFFF"/>
                    </a:gs>
                    <a:gs pos="100000">
                      <a:srgbClr val="FFFFFF"/>
                    </a:gs>
                  </a:gsLst>
                  <a:lin ang="5400000" scaled="0"/>
                </a:gradFill>
                <a:ea typeface="Segoe UI" pitchFamily="34" charset="0"/>
                <a:cs typeface="Segoe UI" pitchFamily="34" charset="0"/>
              </a:rPr>
              <a:t>Construction</a:t>
            </a:r>
          </a:p>
        </p:txBody>
      </p:sp>
      <p:sp>
        <p:nvSpPr>
          <p:cNvPr id="5" name="Rectangle 4"/>
          <p:cNvSpPr/>
          <p:nvPr/>
        </p:nvSpPr>
        <p:spPr bwMode="auto">
          <a:xfrm>
            <a:off x="6220284" y="4240213"/>
            <a:ext cx="5943600" cy="14097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dirty="0" smtClean="0">
                <a:gradFill>
                  <a:gsLst>
                    <a:gs pos="0">
                      <a:srgbClr val="FFFFFF"/>
                    </a:gs>
                    <a:gs pos="100000">
                      <a:srgbClr val="FFFFFF"/>
                    </a:gs>
                  </a:gsLst>
                  <a:lin ang="5400000" scaled="0"/>
                </a:gradFill>
                <a:ea typeface="Segoe UI" pitchFamily="34" charset="0"/>
                <a:cs typeface="Segoe UI" pitchFamily="34" charset="0"/>
              </a:rPr>
              <a:t>Stabilize</a:t>
            </a:r>
          </a:p>
        </p:txBody>
      </p:sp>
      <p:grpSp>
        <p:nvGrpSpPr>
          <p:cNvPr id="42" name="Group 41"/>
          <p:cNvGrpSpPr>
            <a:grpSpLocks noChangeAspect="1"/>
          </p:cNvGrpSpPr>
          <p:nvPr>
            <p:custDataLst>
              <p:custData r:id="rId1"/>
            </p:custDataLst>
          </p:nvPr>
        </p:nvGrpSpPr>
        <p:grpSpPr>
          <a:xfrm>
            <a:off x="5078709" y="2569399"/>
            <a:ext cx="1596729" cy="1583798"/>
            <a:chOff x="5829140" y="1118736"/>
            <a:chExt cx="1596729" cy="1583798"/>
          </a:xfrm>
        </p:grpSpPr>
        <p:sp>
          <p:nvSpPr>
            <p:cNvPr id="43" name="Freeform 483"/>
            <p:cNvSpPr/>
            <p:nvPr/>
          </p:nvSpPr>
          <p:spPr>
            <a:xfrm rot="18171439">
              <a:off x="6781526" y="1888395"/>
              <a:ext cx="525451" cy="526199"/>
            </a:xfrm>
            <a:custGeom>
              <a:avLst/>
              <a:gdLst>
                <a:gd name="connsiteX0" fmla="*/ 257919 w 428057"/>
                <a:gd name="connsiteY0" fmla="*/ 39169 h 467520"/>
                <a:gd name="connsiteX1" fmla="*/ 165676 w 428057"/>
                <a:gd name="connsiteY1" fmla="*/ 19116 h 467520"/>
                <a:gd name="connsiteX2" fmla="*/ 5255 w 428057"/>
                <a:gd name="connsiteY2" fmla="*/ 263758 h 467520"/>
                <a:gd name="connsiteX3" fmla="*/ 378234 w 428057"/>
                <a:gd name="connsiteY3" fmla="*/ 464284 h 467520"/>
                <a:gd name="connsiteX4" fmla="*/ 398287 w 428057"/>
                <a:gd name="connsiteY4" fmla="*/ 376053 h 467520"/>
                <a:gd name="connsiteX5" fmla="*/ 137603 w 428057"/>
                <a:gd name="connsiteY5" fmla="*/ 223653 h 467520"/>
                <a:gd name="connsiteX6" fmla="*/ 257919 w 428057"/>
                <a:gd name="connsiteY6" fmla="*/ 39169 h 4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057" h="467520">
                  <a:moveTo>
                    <a:pt x="257919" y="39169"/>
                  </a:moveTo>
                  <a:cubicBezTo>
                    <a:pt x="262598" y="5079"/>
                    <a:pt x="207787" y="-18316"/>
                    <a:pt x="165676" y="19116"/>
                  </a:cubicBezTo>
                  <a:cubicBezTo>
                    <a:pt x="123565" y="56548"/>
                    <a:pt x="-30171" y="189563"/>
                    <a:pt x="5255" y="263758"/>
                  </a:cubicBezTo>
                  <a:cubicBezTo>
                    <a:pt x="40681" y="337953"/>
                    <a:pt x="312729" y="445568"/>
                    <a:pt x="378234" y="464284"/>
                  </a:cubicBezTo>
                  <a:cubicBezTo>
                    <a:pt x="443739" y="483000"/>
                    <a:pt x="438392" y="416158"/>
                    <a:pt x="398287" y="376053"/>
                  </a:cubicBezTo>
                  <a:cubicBezTo>
                    <a:pt x="358182" y="335948"/>
                    <a:pt x="159661" y="273116"/>
                    <a:pt x="137603" y="223653"/>
                  </a:cubicBezTo>
                  <a:cubicBezTo>
                    <a:pt x="115545" y="174190"/>
                    <a:pt x="253240" y="73259"/>
                    <a:pt x="257919" y="39169"/>
                  </a:cubicBezTo>
                  <a:close/>
                </a:path>
              </a:pathLst>
            </a:cu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panose="020F0502020204030204"/>
              </a:endParaRPr>
            </a:p>
          </p:txBody>
        </p:sp>
        <p:sp>
          <p:nvSpPr>
            <p:cNvPr id="44" name="Freeform 484"/>
            <p:cNvSpPr/>
            <p:nvPr/>
          </p:nvSpPr>
          <p:spPr>
            <a:xfrm rot="20653390">
              <a:off x="6397642" y="1828229"/>
              <a:ext cx="548590" cy="874305"/>
            </a:xfrm>
            <a:custGeom>
              <a:avLst/>
              <a:gdLst>
                <a:gd name="connsiteX0" fmla="*/ 7618 w 786386"/>
                <a:gd name="connsiteY0" fmla="*/ 390345 h 548280"/>
                <a:gd name="connsiteX1" fmla="*/ 172049 w 786386"/>
                <a:gd name="connsiteY1" fmla="*/ 53461 h 548280"/>
                <a:gd name="connsiteX2" fmla="*/ 372576 w 786386"/>
                <a:gd name="connsiteY2" fmla="*/ 21377 h 548280"/>
                <a:gd name="connsiteX3" fmla="*/ 657323 w 786386"/>
                <a:gd name="connsiteY3" fmla="*/ 41430 h 548280"/>
                <a:gd name="connsiteX4" fmla="*/ 753576 w 786386"/>
                <a:gd name="connsiteY4" fmla="*/ 490608 h 548280"/>
                <a:gd name="connsiteX5" fmla="*/ 103870 w 786386"/>
                <a:gd name="connsiteY5" fmla="*/ 530714 h 548280"/>
                <a:gd name="connsiteX6" fmla="*/ 7618 w 786386"/>
                <a:gd name="connsiteY6" fmla="*/ 390345 h 548280"/>
                <a:gd name="connsiteX0" fmla="*/ 2692 w 781460"/>
                <a:gd name="connsiteY0" fmla="*/ 390345 h 538548"/>
                <a:gd name="connsiteX1" fmla="*/ 167123 w 781460"/>
                <a:gd name="connsiteY1" fmla="*/ 53461 h 538548"/>
                <a:gd name="connsiteX2" fmla="*/ 367650 w 781460"/>
                <a:gd name="connsiteY2" fmla="*/ 21377 h 538548"/>
                <a:gd name="connsiteX3" fmla="*/ 652397 w 781460"/>
                <a:gd name="connsiteY3" fmla="*/ 41430 h 538548"/>
                <a:gd name="connsiteX4" fmla="*/ 748650 w 781460"/>
                <a:gd name="connsiteY4" fmla="*/ 490608 h 538548"/>
                <a:gd name="connsiteX5" fmla="*/ 119989 w 781460"/>
                <a:gd name="connsiteY5" fmla="*/ 510846 h 538548"/>
                <a:gd name="connsiteX6" fmla="*/ 2692 w 781460"/>
                <a:gd name="connsiteY6" fmla="*/ 390345 h 538548"/>
                <a:gd name="connsiteX0" fmla="*/ 2974 w 793572"/>
                <a:gd name="connsiteY0" fmla="*/ 392620 h 562807"/>
                <a:gd name="connsiteX1" fmla="*/ 167405 w 793572"/>
                <a:gd name="connsiteY1" fmla="*/ 55736 h 562807"/>
                <a:gd name="connsiteX2" fmla="*/ 367932 w 793572"/>
                <a:gd name="connsiteY2" fmla="*/ 23652 h 562807"/>
                <a:gd name="connsiteX3" fmla="*/ 652679 w 793572"/>
                <a:gd name="connsiteY3" fmla="*/ 43705 h 562807"/>
                <a:gd name="connsiteX4" fmla="*/ 762518 w 793572"/>
                <a:gd name="connsiteY4" fmla="*/ 524611 h 562807"/>
                <a:gd name="connsiteX5" fmla="*/ 120271 w 793572"/>
                <a:gd name="connsiteY5" fmla="*/ 513121 h 562807"/>
                <a:gd name="connsiteX6" fmla="*/ 2974 w 793572"/>
                <a:gd name="connsiteY6" fmla="*/ 392620 h 56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572" h="562807">
                  <a:moveTo>
                    <a:pt x="2974" y="392620"/>
                  </a:moveTo>
                  <a:cubicBezTo>
                    <a:pt x="10830" y="316389"/>
                    <a:pt x="106579" y="117231"/>
                    <a:pt x="167405" y="55736"/>
                  </a:cubicBezTo>
                  <a:cubicBezTo>
                    <a:pt x="228231" y="-5759"/>
                    <a:pt x="287053" y="25657"/>
                    <a:pt x="367932" y="23652"/>
                  </a:cubicBezTo>
                  <a:cubicBezTo>
                    <a:pt x="448811" y="21647"/>
                    <a:pt x="586915" y="-39788"/>
                    <a:pt x="652679" y="43705"/>
                  </a:cubicBezTo>
                  <a:cubicBezTo>
                    <a:pt x="718443" y="127198"/>
                    <a:pt x="854760" y="443064"/>
                    <a:pt x="762518" y="524611"/>
                  </a:cubicBezTo>
                  <a:cubicBezTo>
                    <a:pt x="670276" y="606158"/>
                    <a:pt x="246862" y="535120"/>
                    <a:pt x="120271" y="513121"/>
                  </a:cubicBezTo>
                  <a:cubicBezTo>
                    <a:pt x="-6320" y="491123"/>
                    <a:pt x="-4882" y="468851"/>
                    <a:pt x="2974" y="392620"/>
                  </a:cubicBezTo>
                  <a:close/>
                </a:path>
              </a:pathLst>
            </a:cu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panose="020F0502020204030204"/>
              </a:endParaRPr>
            </a:p>
          </p:txBody>
        </p:sp>
        <p:sp>
          <p:nvSpPr>
            <p:cNvPr id="45" name="Freeform 485"/>
            <p:cNvSpPr/>
            <p:nvPr/>
          </p:nvSpPr>
          <p:spPr>
            <a:xfrm rot="7177662" flipH="1">
              <a:off x="5869699" y="1463010"/>
              <a:ext cx="595256" cy="676373"/>
            </a:xfrm>
            <a:custGeom>
              <a:avLst/>
              <a:gdLst>
                <a:gd name="connsiteX0" fmla="*/ 257919 w 428057"/>
                <a:gd name="connsiteY0" fmla="*/ 39169 h 467520"/>
                <a:gd name="connsiteX1" fmla="*/ 165676 w 428057"/>
                <a:gd name="connsiteY1" fmla="*/ 19116 h 467520"/>
                <a:gd name="connsiteX2" fmla="*/ 5255 w 428057"/>
                <a:gd name="connsiteY2" fmla="*/ 263758 h 467520"/>
                <a:gd name="connsiteX3" fmla="*/ 378234 w 428057"/>
                <a:gd name="connsiteY3" fmla="*/ 464284 h 467520"/>
                <a:gd name="connsiteX4" fmla="*/ 398287 w 428057"/>
                <a:gd name="connsiteY4" fmla="*/ 376053 h 467520"/>
                <a:gd name="connsiteX5" fmla="*/ 137603 w 428057"/>
                <a:gd name="connsiteY5" fmla="*/ 223653 h 467520"/>
                <a:gd name="connsiteX6" fmla="*/ 257919 w 428057"/>
                <a:gd name="connsiteY6" fmla="*/ 39169 h 4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057" h="467520">
                  <a:moveTo>
                    <a:pt x="257919" y="39169"/>
                  </a:moveTo>
                  <a:cubicBezTo>
                    <a:pt x="262598" y="5079"/>
                    <a:pt x="207787" y="-18316"/>
                    <a:pt x="165676" y="19116"/>
                  </a:cubicBezTo>
                  <a:cubicBezTo>
                    <a:pt x="123565" y="56548"/>
                    <a:pt x="-30171" y="189563"/>
                    <a:pt x="5255" y="263758"/>
                  </a:cubicBezTo>
                  <a:cubicBezTo>
                    <a:pt x="40681" y="337953"/>
                    <a:pt x="312729" y="445568"/>
                    <a:pt x="378234" y="464284"/>
                  </a:cubicBezTo>
                  <a:cubicBezTo>
                    <a:pt x="443739" y="483000"/>
                    <a:pt x="438392" y="416158"/>
                    <a:pt x="398287" y="376053"/>
                  </a:cubicBezTo>
                  <a:cubicBezTo>
                    <a:pt x="358182" y="335948"/>
                    <a:pt x="159661" y="273116"/>
                    <a:pt x="137603" y="223653"/>
                  </a:cubicBezTo>
                  <a:cubicBezTo>
                    <a:pt x="115545" y="174190"/>
                    <a:pt x="253240" y="73259"/>
                    <a:pt x="257919" y="39169"/>
                  </a:cubicBezTo>
                  <a:close/>
                </a:path>
              </a:pathLst>
            </a:cu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panose="020F0502020204030204"/>
              </a:endParaRPr>
            </a:p>
          </p:txBody>
        </p:sp>
        <p:grpSp>
          <p:nvGrpSpPr>
            <p:cNvPr id="46" name="Group 486"/>
            <p:cNvGrpSpPr/>
            <p:nvPr/>
          </p:nvGrpSpPr>
          <p:grpSpPr>
            <a:xfrm>
              <a:off x="6435832" y="1118736"/>
              <a:ext cx="691291" cy="829010"/>
              <a:chOff x="6643400" y="1118736"/>
              <a:chExt cx="691291" cy="829010"/>
            </a:xfrm>
          </p:grpSpPr>
          <p:sp>
            <p:nvSpPr>
              <p:cNvPr id="51" name="Oval 50"/>
              <p:cNvSpPr/>
              <p:nvPr/>
            </p:nvSpPr>
            <p:spPr>
              <a:xfrm>
                <a:off x="6643400" y="1118736"/>
                <a:ext cx="670832" cy="829010"/>
              </a:xfrm>
              <a:prstGeom prst="ellipse">
                <a:avLst/>
              </a:prstGeom>
              <a:solidFill>
                <a:srgbClr val="FFFFFF"/>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panose="020F0502020204030204"/>
                </a:endParaRPr>
              </a:p>
            </p:txBody>
          </p:sp>
          <p:sp>
            <p:nvSpPr>
              <p:cNvPr id="52" name="Freeform 51"/>
              <p:cNvSpPr/>
              <p:nvPr/>
            </p:nvSpPr>
            <p:spPr>
              <a:xfrm rot="11700000">
                <a:off x="6876312" y="1828842"/>
                <a:ext cx="221955" cy="63161"/>
              </a:xfrm>
              <a:custGeom>
                <a:avLst/>
                <a:gdLst>
                  <a:gd name="connsiteX0" fmla="*/ 1805 w 173807"/>
                  <a:gd name="connsiteY0" fmla="*/ 87202 h 109697"/>
                  <a:gd name="connsiteX1" fmla="*/ 132434 w 173807"/>
                  <a:gd name="connsiteY1" fmla="*/ 116 h 109697"/>
                  <a:gd name="connsiteX2" fmla="*/ 170534 w 173807"/>
                  <a:gd name="connsiteY2" fmla="*/ 108974 h 109697"/>
                  <a:gd name="connsiteX3" fmla="*/ 61677 w 173807"/>
                  <a:gd name="connsiteY3" fmla="*/ 49102 h 109697"/>
                  <a:gd name="connsiteX4" fmla="*/ 1805 w 173807"/>
                  <a:gd name="connsiteY4" fmla="*/ 87202 h 10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07" h="109697">
                    <a:moveTo>
                      <a:pt x="1805" y="87202"/>
                    </a:moveTo>
                    <a:cubicBezTo>
                      <a:pt x="13598" y="79038"/>
                      <a:pt x="104312" y="-3513"/>
                      <a:pt x="132434" y="116"/>
                    </a:cubicBezTo>
                    <a:cubicBezTo>
                      <a:pt x="160556" y="3745"/>
                      <a:pt x="182327" y="100810"/>
                      <a:pt x="170534" y="108974"/>
                    </a:cubicBezTo>
                    <a:cubicBezTo>
                      <a:pt x="158741" y="117138"/>
                      <a:pt x="84356" y="53638"/>
                      <a:pt x="61677" y="49102"/>
                    </a:cubicBezTo>
                    <a:cubicBezTo>
                      <a:pt x="38998" y="44566"/>
                      <a:pt x="-9988" y="95366"/>
                      <a:pt x="1805" y="87202"/>
                    </a:cubicBezTo>
                    <a:close/>
                  </a:path>
                </a:pathLst>
              </a:cu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panose="020F0502020204030204"/>
                </a:endParaRPr>
              </a:p>
            </p:txBody>
          </p:sp>
          <p:sp>
            <p:nvSpPr>
              <p:cNvPr id="53" name="Oval 52"/>
              <p:cNvSpPr/>
              <p:nvPr/>
            </p:nvSpPr>
            <p:spPr>
              <a:xfrm flipV="1">
                <a:off x="7160046" y="1609339"/>
                <a:ext cx="66965" cy="51614"/>
              </a:xfrm>
              <a:prstGeom prst="ellipse">
                <a:avLst/>
              </a:prstGeom>
              <a:solidFill>
                <a:sysClr val="window" lastClr="FFFFFF"/>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ndParaRPr>
              </a:p>
            </p:txBody>
          </p:sp>
          <p:sp>
            <p:nvSpPr>
              <p:cNvPr id="54" name="Oval 53"/>
              <p:cNvSpPr/>
              <p:nvPr/>
            </p:nvSpPr>
            <p:spPr>
              <a:xfrm flipV="1">
                <a:off x="7000414" y="1593501"/>
                <a:ext cx="77165" cy="56775"/>
              </a:xfrm>
              <a:prstGeom prst="ellipse">
                <a:avLst/>
              </a:prstGeom>
              <a:solidFill>
                <a:sysClr val="window" lastClr="FFFFFF"/>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ndParaRPr>
              </a:p>
            </p:txBody>
          </p:sp>
          <p:sp>
            <p:nvSpPr>
              <p:cNvPr id="55" name="Oval 54"/>
              <p:cNvSpPr/>
              <p:nvPr/>
            </p:nvSpPr>
            <p:spPr>
              <a:xfrm rot="20591440">
                <a:off x="6912576" y="1537084"/>
                <a:ext cx="175677" cy="147531"/>
              </a:xfrm>
              <a:prstGeom prst="ellipse">
                <a:avLst/>
              </a:prstGeom>
              <a:no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ndParaRPr>
              </a:p>
            </p:txBody>
          </p:sp>
          <p:sp>
            <p:nvSpPr>
              <p:cNvPr id="56" name="Oval 55"/>
              <p:cNvSpPr/>
              <p:nvPr/>
            </p:nvSpPr>
            <p:spPr>
              <a:xfrm rot="1942495">
                <a:off x="7126727" y="1525909"/>
                <a:ext cx="156417" cy="168754"/>
              </a:xfrm>
              <a:prstGeom prst="ellipse">
                <a:avLst/>
              </a:prstGeom>
              <a:no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ndParaRPr>
              </a:p>
            </p:txBody>
          </p:sp>
          <p:sp>
            <p:nvSpPr>
              <p:cNvPr id="57" name="Arc 56"/>
              <p:cNvSpPr/>
              <p:nvPr/>
            </p:nvSpPr>
            <p:spPr>
              <a:xfrm>
                <a:off x="6821531" y="1305584"/>
                <a:ext cx="317891" cy="191563"/>
              </a:xfrm>
              <a:prstGeom prst="arc">
                <a:avLst>
                  <a:gd name="adj1" fmla="val 13507533"/>
                  <a:gd name="adj2" fmla="val 20342173"/>
                </a:avLst>
              </a:prstGeom>
              <a:no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ndParaRPr>
              </a:p>
            </p:txBody>
          </p:sp>
          <p:sp>
            <p:nvSpPr>
              <p:cNvPr id="58" name="Arc 57"/>
              <p:cNvSpPr/>
              <p:nvPr/>
            </p:nvSpPr>
            <p:spPr>
              <a:xfrm rot="21172900">
                <a:off x="7139237" y="1317120"/>
                <a:ext cx="195454" cy="148649"/>
              </a:xfrm>
              <a:prstGeom prst="arc">
                <a:avLst>
                  <a:gd name="adj1" fmla="val 13469714"/>
                  <a:gd name="adj2" fmla="val 0"/>
                </a:avLst>
              </a:prstGeom>
              <a:no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ndParaRPr>
              </a:p>
            </p:txBody>
          </p:sp>
        </p:grpSp>
        <p:grpSp>
          <p:nvGrpSpPr>
            <p:cNvPr id="47" name="Group 564"/>
            <p:cNvGrpSpPr/>
            <p:nvPr/>
          </p:nvGrpSpPr>
          <p:grpSpPr>
            <a:xfrm>
              <a:off x="7075967" y="1722696"/>
              <a:ext cx="349902" cy="450099"/>
              <a:chOff x="2895601" y="490505"/>
              <a:chExt cx="4343400" cy="5587169"/>
            </a:xfrm>
          </p:grpSpPr>
          <p:sp>
            <p:nvSpPr>
              <p:cNvPr id="48" name="Flowchart: Data 12"/>
              <p:cNvSpPr/>
              <p:nvPr/>
            </p:nvSpPr>
            <p:spPr>
              <a:xfrm>
                <a:off x="2895601" y="863056"/>
                <a:ext cx="4343400" cy="448743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157 h 10157"/>
                  <a:gd name="connsiteX1" fmla="*/ 2841 w 10000"/>
                  <a:gd name="connsiteY1" fmla="*/ 0 h 10157"/>
                  <a:gd name="connsiteX2" fmla="*/ 10000 w 10000"/>
                  <a:gd name="connsiteY2" fmla="*/ 157 h 10157"/>
                  <a:gd name="connsiteX3" fmla="*/ 8000 w 10000"/>
                  <a:gd name="connsiteY3" fmla="*/ 10157 h 10157"/>
                  <a:gd name="connsiteX4" fmla="*/ 0 w 10000"/>
                  <a:gd name="connsiteY4" fmla="*/ 10157 h 10157"/>
                  <a:gd name="connsiteX0" fmla="*/ 0 w 11681"/>
                  <a:gd name="connsiteY0" fmla="*/ 10157 h 10157"/>
                  <a:gd name="connsiteX1" fmla="*/ 2841 w 11681"/>
                  <a:gd name="connsiteY1" fmla="*/ 0 h 10157"/>
                  <a:gd name="connsiteX2" fmla="*/ 11681 w 11681"/>
                  <a:gd name="connsiteY2" fmla="*/ 0 h 10157"/>
                  <a:gd name="connsiteX3" fmla="*/ 8000 w 11681"/>
                  <a:gd name="connsiteY3" fmla="*/ 10157 h 10157"/>
                  <a:gd name="connsiteX4" fmla="*/ 0 w 11681"/>
                  <a:gd name="connsiteY4" fmla="*/ 10157 h 10157"/>
                  <a:gd name="connsiteX0" fmla="*/ 0 w 11681"/>
                  <a:gd name="connsiteY0" fmla="*/ 10157 h 10157"/>
                  <a:gd name="connsiteX1" fmla="*/ 4942 w 11681"/>
                  <a:gd name="connsiteY1" fmla="*/ 0 h 10157"/>
                  <a:gd name="connsiteX2" fmla="*/ 11681 w 11681"/>
                  <a:gd name="connsiteY2" fmla="*/ 0 h 10157"/>
                  <a:gd name="connsiteX3" fmla="*/ 8000 w 11681"/>
                  <a:gd name="connsiteY3" fmla="*/ 10157 h 10157"/>
                  <a:gd name="connsiteX4" fmla="*/ 0 w 11681"/>
                  <a:gd name="connsiteY4" fmla="*/ 10157 h 10157"/>
                  <a:gd name="connsiteX0" fmla="*/ 0 w 13572"/>
                  <a:gd name="connsiteY0" fmla="*/ 10157 h 10157"/>
                  <a:gd name="connsiteX1" fmla="*/ 4942 w 13572"/>
                  <a:gd name="connsiteY1" fmla="*/ 0 h 10157"/>
                  <a:gd name="connsiteX2" fmla="*/ 13572 w 13572"/>
                  <a:gd name="connsiteY2" fmla="*/ 0 h 10157"/>
                  <a:gd name="connsiteX3" fmla="*/ 8000 w 13572"/>
                  <a:gd name="connsiteY3" fmla="*/ 10157 h 10157"/>
                  <a:gd name="connsiteX4" fmla="*/ 0 w 13572"/>
                  <a:gd name="connsiteY4" fmla="*/ 10157 h 10157"/>
                  <a:gd name="connsiteX0" fmla="*/ 0 w 12521"/>
                  <a:gd name="connsiteY0" fmla="*/ 10314 h 10314"/>
                  <a:gd name="connsiteX1" fmla="*/ 4942 w 12521"/>
                  <a:gd name="connsiteY1" fmla="*/ 157 h 10314"/>
                  <a:gd name="connsiteX2" fmla="*/ 12521 w 12521"/>
                  <a:gd name="connsiteY2" fmla="*/ 0 h 10314"/>
                  <a:gd name="connsiteX3" fmla="*/ 8000 w 12521"/>
                  <a:gd name="connsiteY3" fmla="*/ 10314 h 10314"/>
                  <a:gd name="connsiteX4" fmla="*/ 0 w 12521"/>
                  <a:gd name="connsiteY4" fmla="*/ 10314 h 10314"/>
                  <a:gd name="connsiteX0" fmla="*/ 0 w 13151"/>
                  <a:gd name="connsiteY0" fmla="*/ 10157 h 10157"/>
                  <a:gd name="connsiteX1" fmla="*/ 4942 w 13151"/>
                  <a:gd name="connsiteY1" fmla="*/ 0 h 10157"/>
                  <a:gd name="connsiteX2" fmla="*/ 13151 w 13151"/>
                  <a:gd name="connsiteY2" fmla="*/ 157 h 10157"/>
                  <a:gd name="connsiteX3" fmla="*/ 8000 w 13151"/>
                  <a:gd name="connsiteY3" fmla="*/ 10157 h 10157"/>
                  <a:gd name="connsiteX4" fmla="*/ 0 w 13151"/>
                  <a:gd name="connsiteY4" fmla="*/ 10157 h 10157"/>
                  <a:gd name="connsiteX0" fmla="*/ 0 w 12310"/>
                  <a:gd name="connsiteY0" fmla="*/ 10157 h 10157"/>
                  <a:gd name="connsiteX1" fmla="*/ 4942 w 12310"/>
                  <a:gd name="connsiteY1" fmla="*/ 0 h 10157"/>
                  <a:gd name="connsiteX2" fmla="*/ 12310 w 12310"/>
                  <a:gd name="connsiteY2" fmla="*/ 314 h 10157"/>
                  <a:gd name="connsiteX3" fmla="*/ 8000 w 12310"/>
                  <a:gd name="connsiteY3" fmla="*/ 10157 h 10157"/>
                  <a:gd name="connsiteX4" fmla="*/ 0 w 12310"/>
                  <a:gd name="connsiteY4" fmla="*/ 10157 h 10157"/>
                  <a:gd name="connsiteX0" fmla="*/ 0 w 12940"/>
                  <a:gd name="connsiteY0" fmla="*/ 10157 h 10157"/>
                  <a:gd name="connsiteX1" fmla="*/ 4942 w 12940"/>
                  <a:gd name="connsiteY1" fmla="*/ 0 h 10157"/>
                  <a:gd name="connsiteX2" fmla="*/ 12940 w 12940"/>
                  <a:gd name="connsiteY2" fmla="*/ 314 h 10157"/>
                  <a:gd name="connsiteX3" fmla="*/ 8000 w 12940"/>
                  <a:gd name="connsiteY3" fmla="*/ 10157 h 10157"/>
                  <a:gd name="connsiteX4" fmla="*/ 0 w 12940"/>
                  <a:gd name="connsiteY4" fmla="*/ 10157 h 10157"/>
                  <a:gd name="connsiteX0" fmla="*/ 0 w 13152"/>
                  <a:gd name="connsiteY0" fmla="*/ 10213 h 10213"/>
                  <a:gd name="connsiteX1" fmla="*/ 4942 w 13152"/>
                  <a:gd name="connsiteY1" fmla="*/ 56 h 10213"/>
                  <a:gd name="connsiteX2" fmla="*/ 13152 w 13152"/>
                  <a:gd name="connsiteY2" fmla="*/ 0 h 10213"/>
                  <a:gd name="connsiteX3" fmla="*/ 8000 w 13152"/>
                  <a:gd name="connsiteY3" fmla="*/ 10213 h 10213"/>
                  <a:gd name="connsiteX4" fmla="*/ 0 w 13152"/>
                  <a:gd name="connsiteY4" fmla="*/ 10213 h 10213"/>
                  <a:gd name="connsiteX0" fmla="*/ 0 w 13176"/>
                  <a:gd name="connsiteY0" fmla="*/ 10157 h 10157"/>
                  <a:gd name="connsiteX1" fmla="*/ 4942 w 13176"/>
                  <a:gd name="connsiteY1" fmla="*/ 0 h 10157"/>
                  <a:gd name="connsiteX2" fmla="*/ 13176 w 13176"/>
                  <a:gd name="connsiteY2" fmla="*/ 14 h 10157"/>
                  <a:gd name="connsiteX3" fmla="*/ 8000 w 13176"/>
                  <a:gd name="connsiteY3" fmla="*/ 10157 h 10157"/>
                  <a:gd name="connsiteX4" fmla="*/ 0 w 13176"/>
                  <a:gd name="connsiteY4" fmla="*/ 10157 h 1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 h="10157">
                    <a:moveTo>
                      <a:pt x="0" y="10157"/>
                    </a:moveTo>
                    <a:lnTo>
                      <a:pt x="4942" y="0"/>
                    </a:lnTo>
                    <a:lnTo>
                      <a:pt x="13176" y="14"/>
                    </a:lnTo>
                    <a:lnTo>
                      <a:pt x="8000" y="10157"/>
                    </a:lnTo>
                    <a:lnTo>
                      <a:pt x="0" y="10157"/>
                    </a:lnTo>
                    <a:close/>
                  </a:path>
                </a:pathLst>
              </a:cu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panose="020F0502020204030204"/>
                </a:endParaRPr>
              </a:p>
            </p:txBody>
          </p:sp>
          <p:sp>
            <p:nvSpPr>
              <p:cNvPr id="49" name="Freeform 48"/>
              <p:cNvSpPr/>
              <p:nvPr/>
            </p:nvSpPr>
            <p:spPr>
              <a:xfrm rot="4053129">
                <a:off x="5184773" y="-36322"/>
                <a:ext cx="1294061" cy="2347716"/>
              </a:xfrm>
              <a:custGeom>
                <a:avLst/>
                <a:gdLst>
                  <a:gd name="connsiteX0" fmla="*/ 106586 w 131404"/>
                  <a:gd name="connsiteY0" fmla="*/ 0 h 275720"/>
                  <a:gd name="connsiteX1" fmla="*/ 129025 w 131404"/>
                  <a:gd name="connsiteY1" fmla="*/ 56098 h 275720"/>
                  <a:gd name="connsiteX2" fmla="*/ 56098 w 131404"/>
                  <a:gd name="connsiteY2" fmla="*/ 246832 h 275720"/>
                  <a:gd name="connsiteX3" fmla="*/ 0 w 131404"/>
                  <a:gd name="connsiteY3" fmla="*/ 274881 h 275720"/>
                  <a:gd name="connsiteX0" fmla="*/ 106586 w 133956"/>
                  <a:gd name="connsiteY0" fmla="*/ 0 h 276063"/>
                  <a:gd name="connsiteX1" fmla="*/ 131829 w 133956"/>
                  <a:gd name="connsiteY1" fmla="*/ 46708 h 276063"/>
                  <a:gd name="connsiteX2" fmla="*/ 56098 w 133956"/>
                  <a:gd name="connsiteY2" fmla="*/ 246832 h 276063"/>
                  <a:gd name="connsiteX3" fmla="*/ 0 w 133956"/>
                  <a:gd name="connsiteY3" fmla="*/ 274881 h 276063"/>
                  <a:gd name="connsiteX0" fmla="*/ 106586 w 134652"/>
                  <a:gd name="connsiteY0" fmla="*/ 0 h 276063"/>
                  <a:gd name="connsiteX1" fmla="*/ 131829 w 134652"/>
                  <a:gd name="connsiteY1" fmla="*/ 46708 h 276063"/>
                  <a:gd name="connsiteX2" fmla="*/ 56098 w 134652"/>
                  <a:gd name="connsiteY2" fmla="*/ 246832 h 276063"/>
                  <a:gd name="connsiteX3" fmla="*/ 0 w 134652"/>
                  <a:gd name="connsiteY3" fmla="*/ 274881 h 276063"/>
                  <a:gd name="connsiteX0" fmla="*/ 106586 w 134652"/>
                  <a:gd name="connsiteY0" fmla="*/ 0 h 275877"/>
                  <a:gd name="connsiteX1" fmla="*/ 131829 w 134652"/>
                  <a:gd name="connsiteY1" fmla="*/ 46708 h 275877"/>
                  <a:gd name="connsiteX2" fmla="*/ 56098 w 134652"/>
                  <a:gd name="connsiteY2" fmla="*/ 246832 h 275877"/>
                  <a:gd name="connsiteX3" fmla="*/ 0 w 134652"/>
                  <a:gd name="connsiteY3" fmla="*/ 274881 h 275877"/>
                </a:gdLst>
                <a:ahLst/>
                <a:cxnLst>
                  <a:cxn ang="0">
                    <a:pos x="connsiteX0" y="connsiteY0"/>
                  </a:cxn>
                  <a:cxn ang="0">
                    <a:pos x="connsiteX1" y="connsiteY1"/>
                  </a:cxn>
                  <a:cxn ang="0">
                    <a:pos x="connsiteX2" y="connsiteY2"/>
                  </a:cxn>
                  <a:cxn ang="0">
                    <a:pos x="connsiteX3" y="connsiteY3"/>
                  </a:cxn>
                </a:cxnLst>
                <a:rect l="l" t="t" r="r" b="b"/>
                <a:pathLst>
                  <a:path w="134652" h="275877">
                    <a:moveTo>
                      <a:pt x="106586" y="0"/>
                    </a:moveTo>
                    <a:cubicBezTo>
                      <a:pt x="122013" y="7479"/>
                      <a:pt x="142144" y="10735"/>
                      <a:pt x="131829" y="46708"/>
                    </a:cubicBezTo>
                    <a:cubicBezTo>
                      <a:pt x="121514" y="82681"/>
                      <a:pt x="75243" y="209624"/>
                      <a:pt x="56098" y="246832"/>
                    </a:cubicBezTo>
                    <a:cubicBezTo>
                      <a:pt x="36953" y="284040"/>
                      <a:pt x="0" y="274881"/>
                      <a:pt x="0" y="274881"/>
                    </a:cubicBezTo>
                  </a:path>
                </a:pathLst>
              </a:cu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ndParaRPr>
              </a:p>
            </p:txBody>
          </p:sp>
          <p:sp>
            <p:nvSpPr>
              <p:cNvPr id="50" name="Freeform 49"/>
              <p:cNvSpPr/>
              <p:nvPr/>
            </p:nvSpPr>
            <p:spPr>
              <a:xfrm rot="4053129">
                <a:off x="3637827" y="4224274"/>
                <a:ext cx="1258748" cy="2448051"/>
              </a:xfrm>
              <a:custGeom>
                <a:avLst/>
                <a:gdLst>
                  <a:gd name="connsiteX0" fmla="*/ 106586 w 131404"/>
                  <a:gd name="connsiteY0" fmla="*/ 0 h 275720"/>
                  <a:gd name="connsiteX1" fmla="*/ 129025 w 131404"/>
                  <a:gd name="connsiteY1" fmla="*/ 56098 h 275720"/>
                  <a:gd name="connsiteX2" fmla="*/ 56098 w 131404"/>
                  <a:gd name="connsiteY2" fmla="*/ 246832 h 275720"/>
                  <a:gd name="connsiteX3" fmla="*/ 0 w 131404"/>
                  <a:gd name="connsiteY3" fmla="*/ 274881 h 275720"/>
                  <a:gd name="connsiteX0" fmla="*/ 106586 w 133956"/>
                  <a:gd name="connsiteY0" fmla="*/ 0 h 276063"/>
                  <a:gd name="connsiteX1" fmla="*/ 131829 w 133956"/>
                  <a:gd name="connsiteY1" fmla="*/ 46708 h 276063"/>
                  <a:gd name="connsiteX2" fmla="*/ 56098 w 133956"/>
                  <a:gd name="connsiteY2" fmla="*/ 246832 h 276063"/>
                  <a:gd name="connsiteX3" fmla="*/ 0 w 133956"/>
                  <a:gd name="connsiteY3" fmla="*/ 274881 h 276063"/>
                  <a:gd name="connsiteX0" fmla="*/ 106586 w 134652"/>
                  <a:gd name="connsiteY0" fmla="*/ 0 h 276063"/>
                  <a:gd name="connsiteX1" fmla="*/ 131829 w 134652"/>
                  <a:gd name="connsiteY1" fmla="*/ 46708 h 276063"/>
                  <a:gd name="connsiteX2" fmla="*/ 56098 w 134652"/>
                  <a:gd name="connsiteY2" fmla="*/ 246832 h 276063"/>
                  <a:gd name="connsiteX3" fmla="*/ 0 w 134652"/>
                  <a:gd name="connsiteY3" fmla="*/ 274881 h 276063"/>
                  <a:gd name="connsiteX0" fmla="*/ 106586 w 134652"/>
                  <a:gd name="connsiteY0" fmla="*/ 0 h 275877"/>
                  <a:gd name="connsiteX1" fmla="*/ 131829 w 134652"/>
                  <a:gd name="connsiteY1" fmla="*/ 46708 h 275877"/>
                  <a:gd name="connsiteX2" fmla="*/ 56098 w 134652"/>
                  <a:gd name="connsiteY2" fmla="*/ 246832 h 275877"/>
                  <a:gd name="connsiteX3" fmla="*/ 0 w 134652"/>
                  <a:gd name="connsiteY3" fmla="*/ 274881 h 275877"/>
                  <a:gd name="connsiteX0" fmla="*/ 104757 w 133713"/>
                  <a:gd name="connsiteY0" fmla="*/ 0 h 288142"/>
                  <a:gd name="connsiteX1" fmla="*/ 131829 w 133713"/>
                  <a:gd name="connsiteY1" fmla="*/ 58973 h 288142"/>
                  <a:gd name="connsiteX2" fmla="*/ 56098 w 133713"/>
                  <a:gd name="connsiteY2" fmla="*/ 259097 h 288142"/>
                  <a:gd name="connsiteX3" fmla="*/ 0 w 133713"/>
                  <a:gd name="connsiteY3" fmla="*/ 287146 h 288142"/>
                  <a:gd name="connsiteX0" fmla="*/ 104757 w 133649"/>
                  <a:gd name="connsiteY0" fmla="*/ 0 h 288142"/>
                  <a:gd name="connsiteX1" fmla="*/ 131829 w 133649"/>
                  <a:gd name="connsiteY1" fmla="*/ 58973 h 288142"/>
                  <a:gd name="connsiteX2" fmla="*/ 56098 w 133649"/>
                  <a:gd name="connsiteY2" fmla="*/ 259097 h 288142"/>
                  <a:gd name="connsiteX3" fmla="*/ 0 w 133649"/>
                  <a:gd name="connsiteY3" fmla="*/ 287146 h 288142"/>
                  <a:gd name="connsiteX0" fmla="*/ 104757 w 130312"/>
                  <a:gd name="connsiteY0" fmla="*/ 0 h 287856"/>
                  <a:gd name="connsiteX1" fmla="*/ 128227 w 130312"/>
                  <a:gd name="connsiteY1" fmla="*/ 72271 h 287856"/>
                  <a:gd name="connsiteX2" fmla="*/ 56098 w 130312"/>
                  <a:gd name="connsiteY2" fmla="*/ 259097 h 287856"/>
                  <a:gd name="connsiteX3" fmla="*/ 0 w 130312"/>
                  <a:gd name="connsiteY3" fmla="*/ 287146 h 287856"/>
                  <a:gd name="connsiteX0" fmla="*/ 104757 w 130269"/>
                  <a:gd name="connsiteY0" fmla="*/ 0 h 287856"/>
                  <a:gd name="connsiteX1" fmla="*/ 128227 w 130269"/>
                  <a:gd name="connsiteY1" fmla="*/ 72271 h 287856"/>
                  <a:gd name="connsiteX2" fmla="*/ 56098 w 130269"/>
                  <a:gd name="connsiteY2" fmla="*/ 259097 h 287856"/>
                  <a:gd name="connsiteX3" fmla="*/ 0 w 130269"/>
                  <a:gd name="connsiteY3" fmla="*/ 287146 h 287856"/>
                  <a:gd name="connsiteX0" fmla="*/ 104757 w 130950"/>
                  <a:gd name="connsiteY0" fmla="*/ 0 h 288163"/>
                  <a:gd name="connsiteX1" fmla="*/ 128967 w 130950"/>
                  <a:gd name="connsiteY1" fmla="*/ 63344 h 288163"/>
                  <a:gd name="connsiteX2" fmla="*/ 56098 w 130950"/>
                  <a:gd name="connsiteY2" fmla="*/ 259097 h 288163"/>
                  <a:gd name="connsiteX3" fmla="*/ 0 w 130950"/>
                  <a:gd name="connsiteY3" fmla="*/ 287146 h 288163"/>
                  <a:gd name="connsiteX0" fmla="*/ 104757 w 131979"/>
                  <a:gd name="connsiteY0" fmla="*/ 0 h 288163"/>
                  <a:gd name="connsiteX1" fmla="*/ 128967 w 131979"/>
                  <a:gd name="connsiteY1" fmla="*/ 63344 h 288163"/>
                  <a:gd name="connsiteX2" fmla="*/ 56098 w 131979"/>
                  <a:gd name="connsiteY2" fmla="*/ 259097 h 288163"/>
                  <a:gd name="connsiteX3" fmla="*/ 0 w 131979"/>
                  <a:gd name="connsiteY3" fmla="*/ 287146 h 288163"/>
                </a:gdLst>
                <a:ahLst/>
                <a:cxnLst>
                  <a:cxn ang="0">
                    <a:pos x="connsiteX0" y="connsiteY0"/>
                  </a:cxn>
                  <a:cxn ang="0">
                    <a:pos x="connsiteX1" y="connsiteY1"/>
                  </a:cxn>
                  <a:cxn ang="0">
                    <a:pos x="connsiteX2" y="connsiteY2"/>
                  </a:cxn>
                  <a:cxn ang="0">
                    <a:pos x="connsiteX3" y="connsiteY3"/>
                  </a:cxn>
                </a:cxnLst>
                <a:rect l="l" t="t" r="r" b="b"/>
                <a:pathLst>
                  <a:path w="131979" h="288163">
                    <a:moveTo>
                      <a:pt x="104757" y="0"/>
                    </a:moveTo>
                    <a:cubicBezTo>
                      <a:pt x="119163" y="11995"/>
                      <a:pt x="139762" y="33538"/>
                      <a:pt x="128967" y="63344"/>
                    </a:cubicBezTo>
                    <a:cubicBezTo>
                      <a:pt x="118172" y="93150"/>
                      <a:pt x="77593" y="221797"/>
                      <a:pt x="56098" y="259097"/>
                    </a:cubicBezTo>
                    <a:cubicBezTo>
                      <a:pt x="34604" y="296397"/>
                      <a:pt x="0" y="287146"/>
                      <a:pt x="0" y="287146"/>
                    </a:cubicBezTo>
                  </a:path>
                </a:pathLst>
              </a:cu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ndParaRPr>
              </a:p>
            </p:txBody>
          </p:sp>
        </p:grpSp>
      </p:grpSp>
      <p:sp>
        <p:nvSpPr>
          <p:cNvPr id="59" name="Oval Callout 58"/>
          <p:cNvSpPr/>
          <p:nvPr/>
        </p:nvSpPr>
        <p:spPr bwMode="auto">
          <a:xfrm>
            <a:off x="5907546" y="819150"/>
            <a:ext cx="4589004" cy="1768164"/>
          </a:xfrm>
          <a:prstGeom prst="wedgeEllipse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solidFill>
                  <a:schemeClr val="bg2"/>
                </a:solidFill>
                <a:ea typeface="Segoe UI" pitchFamily="34" charset="0"/>
                <a:cs typeface="Segoe UI" pitchFamily="34" charset="0"/>
              </a:rPr>
              <a:t>Yay, we’re done!</a:t>
            </a:r>
          </a:p>
        </p:txBody>
      </p:sp>
      <p:sp>
        <p:nvSpPr>
          <p:cNvPr id="60" name="Oval Callout 59"/>
          <p:cNvSpPr/>
          <p:nvPr/>
        </p:nvSpPr>
        <p:spPr bwMode="auto">
          <a:xfrm>
            <a:off x="5907546" y="819149"/>
            <a:ext cx="4589004" cy="1768164"/>
          </a:xfrm>
          <a:prstGeom prst="wedgeEllipse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err="1" smtClean="0">
                <a:solidFill>
                  <a:schemeClr val="bg2"/>
                </a:solidFill>
                <a:ea typeface="Segoe UI" pitchFamily="34" charset="0"/>
                <a:cs typeface="Segoe UI" pitchFamily="34" charset="0"/>
              </a:rPr>
              <a:t>Doh</a:t>
            </a:r>
            <a:r>
              <a:rPr lang="en-US" sz="3600" dirty="0" smtClean="0">
                <a:solidFill>
                  <a:schemeClr val="bg2"/>
                </a:solidFill>
                <a:ea typeface="Segoe UI" pitchFamily="34" charset="0"/>
                <a:cs typeface="Segoe UI" pitchFamily="34" charset="0"/>
              </a:rPr>
              <a:t>!</a:t>
            </a:r>
          </a:p>
        </p:txBody>
      </p:sp>
      <p:grpSp>
        <p:nvGrpSpPr>
          <p:cNvPr id="65" name="Group 64"/>
          <p:cNvGrpSpPr/>
          <p:nvPr/>
        </p:nvGrpSpPr>
        <p:grpSpPr>
          <a:xfrm>
            <a:off x="274638" y="5812169"/>
            <a:ext cx="11904787" cy="1108083"/>
            <a:chOff x="274638" y="5812169"/>
            <a:chExt cx="11904787" cy="1108083"/>
          </a:xfrm>
        </p:grpSpPr>
        <p:sp>
          <p:nvSpPr>
            <p:cNvPr id="61" name="Left Brace 60"/>
            <p:cNvSpPr/>
            <p:nvPr/>
          </p:nvSpPr>
          <p:spPr>
            <a:xfrm rot="16200000">
              <a:off x="3006329" y="3080478"/>
              <a:ext cx="480219" cy="5943601"/>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Left Brace 61"/>
            <p:cNvSpPr/>
            <p:nvPr/>
          </p:nvSpPr>
          <p:spPr>
            <a:xfrm rot="16200000">
              <a:off x="8967515" y="3080478"/>
              <a:ext cx="480219" cy="5943601"/>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2649736" y="6279226"/>
              <a:ext cx="1193404"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1 year</a:t>
              </a:r>
            </a:p>
          </p:txBody>
        </p:sp>
        <p:sp>
          <p:nvSpPr>
            <p:cNvPr id="64" name="TextBox 63"/>
            <p:cNvSpPr txBox="1"/>
            <p:nvPr/>
          </p:nvSpPr>
          <p:spPr>
            <a:xfrm>
              <a:off x="8610922" y="6292388"/>
              <a:ext cx="1193404"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1 year</a:t>
              </a:r>
            </a:p>
          </p:txBody>
        </p:sp>
      </p:grpSp>
    </p:spTree>
    <p:extLst>
      <p:ext uri="{BB962C8B-B14F-4D97-AF65-F5344CB8AC3E}">
        <p14:creationId xmlns:p14="http://schemas.microsoft.com/office/powerpoint/2010/main" val="2443450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chEd Tile"/>
          <p:cNvSpPr/>
          <p:nvPr/>
        </p:nvSpPr>
        <p:spPr bwMode="ltGray">
          <a:xfrm>
            <a:off x="3549430" y="1221135"/>
            <a:ext cx="2360913" cy="180519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rgbClr val="FFFFFF">
                  <a:lumMod val="20000"/>
                  <a:lumOff val="80000"/>
                  <a:alpha val="99000"/>
                </a:srgbClr>
              </a:solidFill>
              <a:ea typeface="Segoe UI" pitchFamily="34" charset="0"/>
              <a:cs typeface="Segoe UI" pitchFamily="34" charset="0"/>
            </a:endParaRPr>
          </a:p>
        </p:txBody>
      </p:sp>
      <p:sp>
        <p:nvSpPr>
          <p:cNvPr id="5" name="Rectangle 4"/>
          <p:cNvSpPr/>
          <p:nvPr/>
        </p:nvSpPr>
        <p:spPr bwMode="auto">
          <a:xfrm>
            <a:off x="3548927" y="3010839"/>
            <a:ext cx="2361416" cy="3059793"/>
          </a:xfrm>
          <a:prstGeom prst="rect">
            <a:avLst/>
          </a:prstGeom>
          <a:solidFill>
            <a:schemeClr val="accent2">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4819" rIns="89639" bIns="44819" numCol="1" rtlCol="0" anchor="t" anchorCtr="0" compatLnSpc="1">
            <a:prstTxWarp prst="textNoShape">
              <a:avLst/>
            </a:prstTxWarp>
          </a:bodyPr>
          <a:lstStyle/>
          <a:p>
            <a:pPr defTabSz="896091"/>
            <a:r>
              <a:rPr lang="en-US" sz="1100" dirty="0" smtClean="0">
                <a:solidFill>
                  <a:srgbClr val="002050">
                    <a:alpha val="99000"/>
                  </a:srgbClr>
                </a:solidFill>
                <a:ea typeface="Segoe UI" pitchFamily="34" charset="0"/>
                <a:cs typeface="Segoe UI" pitchFamily="34" charset="0"/>
              </a:rPr>
              <a:t>DEV-B323</a:t>
            </a:r>
          </a:p>
          <a:p>
            <a:pPr defTabSz="896091"/>
            <a:r>
              <a:rPr lang="en-US" dirty="0" smtClean="0">
                <a:solidFill>
                  <a:srgbClr val="002050">
                    <a:alpha val="99000"/>
                  </a:srgbClr>
                </a:solidFill>
                <a:ea typeface="Segoe UI" pitchFamily="34" charset="0"/>
                <a:cs typeface="Segoe UI" pitchFamily="34" charset="0"/>
              </a:rPr>
              <a:t>Deep Dive into the Team Foundation Server </a:t>
            </a:r>
            <a:r>
              <a:rPr lang="en-US" b="1" dirty="0" smtClean="0">
                <a:solidFill>
                  <a:srgbClr val="002050">
                    <a:alpha val="99000"/>
                  </a:srgbClr>
                </a:solidFill>
                <a:ea typeface="Segoe UI" pitchFamily="34" charset="0"/>
                <a:cs typeface="Segoe UI" pitchFamily="34" charset="0"/>
              </a:rPr>
              <a:t>Agile Planning </a:t>
            </a:r>
            <a:r>
              <a:rPr lang="en-US" dirty="0" smtClean="0">
                <a:solidFill>
                  <a:srgbClr val="002050">
                    <a:alpha val="99000"/>
                  </a:srgbClr>
                </a:solidFill>
                <a:ea typeface="Segoe UI" pitchFamily="34" charset="0"/>
                <a:cs typeface="Segoe UI" pitchFamily="34" charset="0"/>
              </a:rPr>
              <a:t>Tools</a:t>
            </a:r>
            <a:endParaRPr lang="en-US" dirty="0">
              <a:solidFill>
                <a:srgbClr val="002050">
                  <a:alpha val="99000"/>
                </a:srgbClr>
              </a:solidFill>
              <a:ea typeface="Segoe UI" pitchFamily="34" charset="0"/>
              <a:cs typeface="Segoe UI" pitchFamily="34" charset="0"/>
            </a:endParaRPr>
          </a:p>
        </p:txBody>
      </p:sp>
      <p:sp>
        <p:nvSpPr>
          <p:cNvPr id="6" name="TechEd Tile"/>
          <p:cNvSpPr/>
          <p:nvPr/>
        </p:nvSpPr>
        <p:spPr bwMode="ltGray">
          <a:xfrm>
            <a:off x="677259" y="1221135"/>
            <a:ext cx="2360913" cy="18051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676756" y="3010839"/>
            <a:ext cx="2361416" cy="3059793"/>
          </a:xfrm>
          <a:prstGeom prst="rect">
            <a:avLst/>
          </a:prstGeom>
          <a:solidFill>
            <a:schemeClr val="accent5">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4819" rIns="89639" bIns="44819" numCol="1" rtlCol="0" anchor="t" anchorCtr="0" compatLnSpc="1">
            <a:prstTxWarp prst="textNoShape">
              <a:avLst/>
            </a:prstTxWarp>
          </a:bodyPr>
          <a:lstStyle/>
          <a:p>
            <a:pPr defTabSz="896091"/>
            <a:r>
              <a:rPr lang="en-US" sz="1100" dirty="0" smtClean="0">
                <a:solidFill>
                  <a:srgbClr val="002050">
                    <a:alpha val="99000"/>
                  </a:srgbClr>
                </a:solidFill>
                <a:ea typeface="Segoe UI" pitchFamily="34" charset="0"/>
                <a:cs typeface="Segoe UI" pitchFamily="34" charset="0"/>
              </a:rPr>
              <a:t>DEV-B321</a:t>
            </a:r>
          </a:p>
          <a:p>
            <a:pPr defTabSz="896091"/>
            <a:r>
              <a:rPr lang="en-US" dirty="0" smtClean="0">
                <a:solidFill>
                  <a:srgbClr val="002050">
                    <a:alpha val="99000"/>
                  </a:srgbClr>
                </a:solidFill>
                <a:ea typeface="Segoe UI" pitchFamily="34" charset="0"/>
                <a:cs typeface="Segoe UI" pitchFamily="34" charset="0"/>
              </a:rPr>
              <a:t>Improving </a:t>
            </a:r>
            <a:r>
              <a:rPr lang="en-US" b="1" dirty="0" smtClean="0">
                <a:solidFill>
                  <a:srgbClr val="002050">
                    <a:alpha val="99000"/>
                  </a:srgbClr>
                </a:solidFill>
                <a:ea typeface="Segoe UI" pitchFamily="34" charset="0"/>
                <a:cs typeface="Segoe UI" pitchFamily="34" charset="0"/>
              </a:rPr>
              <a:t>Developer Productivity </a:t>
            </a:r>
            <a:r>
              <a:rPr lang="en-US" dirty="0" smtClean="0">
                <a:solidFill>
                  <a:srgbClr val="002050">
                    <a:alpha val="99000"/>
                  </a:srgbClr>
                </a:solidFill>
                <a:ea typeface="Segoe UI" pitchFamily="34" charset="0"/>
                <a:cs typeface="Segoe UI" pitchFamily="34" charset="0"/>
              </a:rPr>
              <a:t>and Software Quality with Microsoft Visual Studio Application Lifecycle Tools</a:t>
            </a:r>
            <a:endParaRPr lang="en-US" dirty="0">
              <a:solidFill>
                <a:srgbClr val="002050">
                  <a:alpha val="99000"/>
                </a:srgbClr>
              </a:solidFill>
              <a:ea typeface="Segoe UI" pitchFamily="34" charset="0"/>
              <a:cs typeface="Segoe UI" pitchFamily="34" charset="0"/>
            </a:endParaRPr>
          </a:p>
        </p:txBody>
      </p:sp>
      <p:sp>
        <p:nvSpPr>
          <p:cNvPr id="10" name="TechEd Tile"/>
          <p:cNvSpPr/>
          <p:nvPr/>
        </p:nvSpPr>
        <p:spPr bwMode="ltGray">
          <a:xfrm>
            <a:off x="6478709" y="1221135"/>
            <a:ext cx="2360913" cy="180519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rgbClr val="FFFFFF">
                  <a:lumMod val="20000"/>
                  <a:lumOff val="80000"/>
                  <a:alpha val="99000"/>
                </a:srgbClr>
              </a:solidFill>
              <a:ea typeface="Segoe UI" pitchFamily="34" charset="0"/>
              <a:cs typeface="Segoe UI" pitchFamily="34" charset="0"/>
            </a:endParaRPr>
          </a:p>
        </p:txBody>
      </p:sp>
      <p:sp>
        <p:nvSpPr>
          <p:cNvPr id="11" name="Rectangle 10"/>
          <p:cNvSpPr/>
          <p:nvPr/>
        </p:nvSpPr>
        <p:spPr bwMode="auto">
          <a:xfrm>
            <a:off x="6478206" y="3010839"/>
            <a:ext cx="2361416" cy="3059793"/>
          </a:xfrm>
          <a:prstGeom prst="rect">
            <a:avLst/>
          </a:prstGeom>
          <a:solidFill>
            <a:schemeClr val="accent1">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4819" rIns="89639" bIns="44819" numCol="1" rtlCol="0" anchor="t" anchorCtr="0" compatLnSpc="1">
            <a:prstTxWarp prst="textNoShape">
              <a:avLst/>
            </a:prstTxWarp>
          </a:bodyPr>
          <a:lstStyle/>
          <a:p>
            <a:pPr defTabSz="896091"/>
            <a:r>
              <a:rPr lang="en-US" sz="1100" dirty="0" smtClean="0">
                <a:solidFill>
                  <a:srgbClr val="002050">
                    <a:alpha val="99000"/>
                  </a:srgbClr>
                </a:solidFill>
                <a:ea typeface="Segoe UI" pitchFamily="34" charset="0"/>
                <a:cs typeface="Segoe UI" pitchFamily="34" charset="0"/>
              </a:rPr>
              <a:t>DEV-B330</a:t>
            </a:r>
          </a:p>
          <a:p>
            <a:pPr defTabSz="896091"/>
            <a:r>
              <a:rPr lang="en-US" dirty="0">
                <a:solidFill>
                  <a:srgbClr val="002050">
                    <a:alpha val="99000"/>
                  </a:srgbClr>
                </a:solidFill>
                <a:ea typeface="Segoe UI" pitchFamily="34" charset="0"/>
                <a:cs typeface="Segoe UI" pitchFamily="34" charset="0"/>
              </a:rPr>
              <a:t>Flexible </a:t>
            </a:r>
            <a:r>
              <a:rPr lang="en-US" b="1" dirty="0">
                <a:solidFill>
                  <a:srgbClr val="002050">
                    <a:alpha val="99000"/>
                  </a:srgbClr>
                </a:solidFill>
                <a:ea typeface="Segoe UI" pitchFamily="34" charset="0"/>
                <a:cs typeface="Segoe UI" pitchFamily="34" charset="0"/>
              </a:rPr>
              <a:t>Source Control</a:t>
            </a:r>
            <a:r>
              <a:rPr lang="en-US" dirty="0">
                <a:solidFill>
                  <a:srgbClr val="002050">
                    <a:alpha val="99000"/>
                  </a:srgbClr>
                </a:solidFill>
                <a:ea typeface="Segoe UI" pitchFamily="34" charset="0"/>
                <a:cs typeface="Segoe UI" pitchFamily="34" charset="0"/>
              </a:rPr>
              <a:t> with Team Foundation Service and </a:t>
            </a:r>
            <a:r>
              <a:rPr lang="en-US" b="1" dirty="0" err="1">
                <a:solidFill>
                  <a:srgbClr val="002050">
                    <a:alpha val="99000"/>
                  </a:srgbClr>
                </a:solidFill>
                <a:ea typeface="Segoe UI" pitchFamily="34" charset="0"/>
                <a:cs typeface="Segoe UI" pitchFamily="34" charset="0"/>
              </a:rPr>
              <a:t>Git</a:t>
            </a:r>
            <a:endParaRPr lang="en-US" b="1" dirty="0">
              <a:solidFill>
                <a:srgbClr val="002050">
                  <a:alpha val="99000"/>
                </a:srgbClr>
              </a:solidFill>
              <a:ea typeface="Segoe UI" pitchFamily="34" charset="0"/>
              <a:cs typeface="Segoe UI"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768" r="13480" b="34873"/>
          <a:stretch/>
        </p:blipFill>
        <p:spPr>
          <a:xfrm>
            <a:off x="7096938" y="1459214"/>
            <a:ext cx="1133476" cy="11426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099" y="1459214"/>
            <a:ext cx="1177071" cy="1148142"/>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5035" t="-955" r="6885" b="27934"/>
          <a:stretch/>
        </p:blipFill>
        <p:spPr>
          <a:xfrm>
            <a:off x="1288504" y="1459214"/>
            <a:ext cx="1137920" cy="1165060"/>
          </a:xfrm>
          <a:prstGeom prst="rect">
            <a:avLst/>
          </a:prstGeom>
        </p:spPr>
      </p:pic>
      <p:sp>
        <p:nvSpPr>
          <p:cNvPr id="12" name="TechEd Tile"/>
          <p:cNvSpPr/>
          <p:nvPr/>
        </p:nvSpPr>
        <p:spPr bwMode="ltGray">
          <a:xfrm>
            <a:off x="9407485" y="1221135"/>
            <a:ext cx="2360913" cy="180519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rgbClr val="FFFFFF">
                  <a:lumMod val="20000"/>
                  <a:lumOff val="80000"/>
                  <a:alpha val="99000"/>
                </a:srgbClr>
              </a:solidFill>
              <a:ea typeface="Segoe UI" pitchFamily="34" charset="0"/>
              <a:cs typeface="Segoe UI" pitchFamily="34" charset="0"/>
            </a:endParaRPr>
          </a:p>
        </p:txBody>
      </p:sp>
      <p:sp>
        <p:nvSpPr>
          <p:cNvPr id="14" name="Rectangle 13"/>
          <p:cNvSpPr/>
          <p:nvPr/>
        </p:nvSpPr>
        <p:spPr bwMode="auto">
          <a:xfrm>
            <a:off x="9406982" y="3010839"/>
            <a:ext cx="2361416" cy="3059793"/>
          </a:xfrm>
          <a:prstGeom prst="rect">
            <a:avLst/>
          </a:prstGeom>
          <a:solidFill>
            <a:schemeClr val="accent1">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4819" rIns="89639" bIns="44819" numCol="1" rtlCol="0" anchor="t" anchorCtr="0" compatLnSpc="1">
            <a:prstTxWarp prst="textNoShape">
              <a:avLst/>
            </a:prstTxWarp>
          </a:bodyPr>
          <a:lstStyle/>
          <a:p>
            <a:pPr defTabSz="896091"/>
            <a:r>
              <a:rPr lang="en-US" sz="1100" dirty="0" smtClean="0">
                <a:solidFill>
                  <a:srgbClr val="002050">
                    <a:alpha val="99000"/>
                  </a:srgbClr>
                </a:solidFill>
                <a:ea typeface="Segoe UI" pitchFamily="34" charset="0"/>
                <a:cs typeface="Segoe UI" pitchFamily="34" charset="0"/>
              </a:rPr>
              <a:t>DEV-B215</a:t>
            </a:r>
          </a:p>
          <a:p>
            <a:pPr defTabSz="896091"/>
            <a:r>
              <a:rPr lang="en-US" dirty="0" smtClean="0">
                <a:solidFill>
                  <a:srgbClr val="002050">
                    <a:alpha val="99000"/>
                  </a:srgbClr>
                </a:solidFill>
                <a:ea typeface="Segoe UI" pitchFamily="34" charset="0"/>
                <a:cs typeface="Segoe UI" pitchFamily="34" charset="0"/>
              </a:rPr>
              <a:t>Taking </a:t>
            </a:r>
            <a:r>
              <a:rPr lang="en-US" b="1" dirty="0" smtClean="0">
                <a:solidFill>
                  <a:srgbClr val="002050">
                    <a:alpha val="99000"/>
                  </a:srgbClr>
                </a:solidFill>
                <a:ea typeface="Segoe UI" pitchFamily="34" charset="0"/>
                <a:cs typeface="Segoe UI" pitchFamily="34" charset="0"/>
              </a:rPr>
              <a:t>ALM</a:t>
            </a:r>
            <a:r>
              <a:rPr lang="en-US" dirty="0" smtClean="0">
                <a:solidFill>
                  <a:srgbClr val="002050">
                    <a:alpha val="99000"/>
                  </a:srgbClr>
                </a:solidFill>
                <a:ea typeface="Segoe UI" pitchFamily="34" charset="0"/>
                <a:cs typeface="Segoe UI" pitchFamily="34" charset="0"/>
              </a:rPr>
              <a:t> to the </a:t>
            </a:r>
            <a:r>
              <a:rPr lang="en-US" b="1" dirty="0" smtClean="0">
                <a:solidFill>
                  <a:srgbClr val="002050">
                    <a:alpha val="99000"/>
                  </a:srgbClr>
                </a:solidFill>
                <a:ea typeface="Segoe UI" pitchFamily="34" charset="0"/>
                <a:cs typeface="Segoe UI" pitchFamily="34" charset="0"/>
              </a:rPr>
              <a:t>Cloud</a:t>
            </a:r>
            <a:r>
              <a:rPr lang="en-US" dirty="0" smtClean="0">
                <a:solidFill>
                  <a:srgbClr val="002050">
                    <a:alpha val="99000"/>
                  </a:srgbClr>
                </a:solidFill>
                <a:ea typeface="Segoe UI" pitchFamily="34" charset="0"/>
                <a:cs typeface="Segoe UI" pitchFamily="34" charset="0"/>
              </a:rPr>
              <a:t> with the Team Foundation Service</a:t>
            </a:r>
            <a:endParaRPr lang="en-US" b="1" dirty="0">
              <a:solidFill>
                <a:srgbClr val="002050">
                  <a:alpha val="99000"/>
                </a:srgbClr>
              </a:solidFill>
              <a:ea typeface="Segoe UI" pitchFamily="34" charset="0"/>
              <a:cs typeface="Segoe UI" pitchFamily="34"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768" r="13480" b="34873"/>
          <a:stretch/>
        </p:blipFill>
        <p:spPr>
          <a:xfrm>
            <a:off x="10025714" y="1459214"/>
            <a:ext cx="1133476" cy="1142699"/>
          </a:xfrm>
          <a:prstGeom prst="rect">
            <a:avLst/>
          </a:prstGeom>
        </p:spPr>
      </p:pic>
    </p:spTree>
    <p:extLst>
      <p:ext uri="{BB962C8B-B14F-4D97-AF65-F5344CB8AC3E}">
        <p14:creationId xmlns:p14="http://schemas.microsoft.com/office/powerpoint/2010/main" val="21606586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bug creation machine?</a:t>
            </a:r>
            <a:endParaRPr lang="en-US" dirty="0"/>
          </a:p>
        </p:txBody>
      </p:sp>
      <p:sp>
        <p:nvSpPr>
          <p:cNvPr id="5" name="Text Placeholder 4"/>
          <p:cNvSpPr>
            <a:spLocks noGrp="1"/>
          </p:cNvSpPr>
          <p:nvPr>
            <p:ph type="body" sz="quarter" idx="10"/>
          </p:nvPr>
        </p:nvSpPr>
        <p:spPr>
          <a:xfrm>
            <a:off x="274638" y="1212850"/>
            <a:ext cx="5486400" cy="4985980"/>
          </a:xfrm>
        </p:spPr>
        <p:txBody>
          <a:bodyPr/>
          <a:lstStyle/>
          <a:p>
            <a:endParaRPr lang="en-US" dirty="0" smtClean="0"/>
          </a:p>
          <a:p>
            <a:r>
              <a:rPr lang="en-US" dirty="0" smtClean="0"/>
              <a:t>When management tracks features using bugs as the primary measure…</a:t>
            </a:r>
          </a:p>
          <a:p>
            <a:endParaRPr lang="en-US" dirty="0"/>
          </a:p>
          <a:p>
            <a:r>
              <a:rPr lang="en-US" dirty="0" smtClean="0"/>
              <a:t>You get piles of code, and piles of bugs.</a:t>
            </a:r>
          </a:p>
        </p:txBody>
      </p:sp>
      <p:pic>
        <p:nvPicPr>
          <p:cNvPr id="6" name="Picture 7"/>
          <p:cNvPicPr>
            <a:picLocks noChangeAspect="1" noChangeArrowheads="1"/>
          </p:cNvPicPr>
          <p:nvPr/>
        </p:nvPicPr>
        <p:blipFill>
          <a:blip r:embed="rId3"/>
          <a:srcRect/>
          <a:stretch>
            <a:fillRect/>
          </a:stretch>
        </p:blipFill>
        <p:spPr bwMode="auto">
          <a:xfrm>
            <a:off x="6219102" y="1588805"/>
            <a:ext cx="5745121" cy="4922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818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measure now?</a:t>
            </a:r>
            <a:endParaRPr lang="en-US" dirty="0"/>
          </a:p>
        </p:txBody>
      </p:sp>
      <p:sp>
        <p:nvSpPr>
          <p:cNvPr id="4" name="TextBox 3"/>
          <p:cNvSpPr txBox="1"/>
          <p:nvPr/>
        </p:nvSpPr>
        <p:spPr>
          <a:xfrm>
            <a:off x="6512662" y="1807116"/>
            <a:ext cx="3040256" cy="4247317"/>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Performance</a:t>
            </a:r>
          </a:p>
          <a:p>
            <a:pPr>
              <a:lnSpc>
                <a:spcPct val="90000"/>
              </a:lnSpc>
              <a:spcAft>
                <a:spcPts val="600"/>
              </a:spcAft>
            </a:pPr>
            <a:r>
              <a:rPr lang="en-US" sz="3600" dirty="0" smtClean="0">
                <a:gradFill>
                  <a:gsLst>
                    <a:gs pos="2917">
                      <a:schemeClr val="tx1"/>
                    </a:gs>
                    <a:gs pos="30000">
                      <a:schemeClr val="tx1"/>
                    </a:gs>
                  </a:gsLst>
                  <a:lin ang="5400000" scaled="0"/>
                </a:gradFill>
              </a:rPr>
              <a:t>Globalization</a:t>
            </a:r>
          </a:p>
          <a:p>
            <a:pPr>
              <a:lnSpc>
                <a:spcPct val="90000"/>
              </a:lnSpc>
              <a:spcAft>
                <a:spcPts val="600"/>
              </a:spcAft>
            </a:pPr>
            <a:r>
              <a:rPr lang="en-US" sz="3600" dirty="0" smtClean="0">
                <a:gradFill>
                  <a:gsLst>
                    <a:gs pos="2917">
                      <a:schemeClr val="tx1"/>
                    </a:gs>
                    <a:gs pos="30000">
                      <a:schemeClr val="tx1"/>
                    </a:gs>
                  </a:gsLst>
                  <a:lin ang="5400000" scaled="0"/>
                </a:gradFill>
              </a:rPr>
              <a:t>Localization</a:t>
            </a:r>
          </a:p>
          <a:p>
            <a:pPr>
              <a:lnSpc>
                <a:spcPct val="90000"/>
              </a:lnSpc>
              <a:spcAft>
                <a:spcPts val="600"/>
              </a:spcAft>
            </a:pPr>
            <a:r>
              <a:rPr lang="en-US" sz="3600" dirty="0">
                <a:gradFill>
                  <a:gsLst>
                    <a:gs pos="2917">
                      <a:schemeClr val="tx1"/>
                    </a:gs>
                    <a:gs pos="30000">
                      <a:schemeClr val="tx1"/>
                    </a:gs>
                  </a:gsLst>
                  <a:lin ang="5400000" scaled="0"/>
                </a:gradFill>
              </a:rPr>
              <a:t>Accessibility</a:t>
            </a:r>
          </a:p>
          <a:p>
            <a:pPr>
              <a:lnSpc>
                <a:spcPct val="90000"/>
              </a:lnSpc>
              <a:spcAft>
                <a:spcPts val="600"/>
              </a:spcAft>
            </a:pPr>
            <a:r>
              <a:rPr lang="en-US" sz="3600" dirty="0">
                <a:gradFill>
                  <a:gsLst>
                    <a:gs pos="2917">
                      <a:schemeClr val="tx1"/>
                    </a:gs>
                    <a:gs pos="30000">
                      <a:schemeClr val="tx1"/>
                    </a:gs>
                  </a:gsLst>
                  <a:lin ang="5400000" scaled="0"/>
                </a:gradFill>
              </a:rPr>
              <a:t>Security</a:t>
            </a:r>
          </a:p>
          <a:p>
            <a:pPr>
              <a:lnSpc>
                <a:spcPct val="90000"/>
              </a:lnSpc>
              <a:spcAft>
                <a:spcPts val="600"/>
              </a:spcAft>
            </a:pPr>
            <a:r>
              <a:rPr lang="en-US" sz="3600" dirty="0">
                <a:gradFill>
                  <a:gsLst>
                    <a:gs pos="2917">
                      <a:schemeClr val="tx1"/>
                    </a:gs>
                    <a:gs pos="30000">
                      <a:schemeClr val="tx1"/>
                    </a:gs>
                  </a:gsLst>
                  <a:lin ang="5400000" scaled="0"/>
                </a:gradFill>
              </a:rPr>
              <a:t>Test runs</a:t>
            </a:r>
          </a:p>
          <a:p>
            <a:pPr>
              <a:lnSpc>
                <a:spcPct val="90000"/>
              </a:lnSpc>
              <a:spcAft>
                <a:spcPts val="600"/>
              </a:spcAft>
            </a:pPr>
            <a:endParaRPr lang="en-US" sz="3600" dirty="0" smtClean="0">
              <a:gradFill>
                <a:gsLst>
                  <a:gs pos="2917">
                    <a:schemeClr val="tx1"/>
                  </a:gs>
                  <a:gs pos="30000">
                    <a:schemeClr val="tx1"/>
                  </a:gs>
                </a:gsLst>
                <a:lin ang="5400000" scaled="0"/>
              </a:gradFill>
            </a:endParaRPr>
          </a:p>
        </p:txBody>
      </p:sp>
      <p:sp>
        <p:nvSpPr>
          <p:cNvPr id="104" name="TextBox 103"/>
          <p:cNvSpPr txBox="1"/>
          <p:nvPr/>
        </p:nvSpPr>
        <p:spPr>
          <a:xfrm>
            <a:off x="530317" y="1807116"/>
            <a:ext cx="4456926" cy="1369606"/>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Features Completed</a:t>
            </a:r>
          </a:p>
          <a:p>
            <a:pPr>
              <a:lnSpc>
                <a:spcPct val="90000"/>
              </a:lnSpc>
              <a:spcAft>
                <a:spcPts val="600"/>
              </a:spcAft>
            </a:pPr>
            <a:r>
              <a:rPr lang="en-US" sz="3600" dirty="0" smtClean="0">
                <a:gradFill>
                  <a:gsLst>
                    <a:gs pos="2917">
                      <a:schemeClr val="tx1"/>
                    </a:gs>
                    <a:gs pos="30000">
                      <a:schemeClr val="tx1"/>
                    </a:gs>
                  </a:gsLst>
                  <a:lin ang="5400000" scaled="0"/>
                </a:gradFill>
              </a:rPr>
              <a:t>Bug Cap</a:t>
            </a:r>
          </a:p>
        </p:txBody>
      </p:sp>
    </p:spTree>
    <p:extLst>
      <p:ext uri="{BB962C8B-B14F-4D97-AF65-F5344CB8AC3E}">
        <p14:creationId xmlns:p14="http://schemas.microsoft.com/office/powerpoint/2010/main" val="83777753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comes down to this:</a:t>
            </a:r>
            <a:endParaRPr lang="en-US" dirty="0"/>
          </a:p>
        </p:txBody>
      </p:sp>
      <p:sp>
        <p:nvSpPr>
          <p:cNvPr id="3" name="Text Placeholder 2"/>
          <p:cNvSpPr>
            <a:spLocks noGrp="1"/>
          </p:cNvSpPr>
          <p:nvPr>
            <p:ph type="body" sz="quarter" idx="10"/>
          </p:nvPr>
        </p:nvSpPr>
        <p:spPr>
          <a:xfrm>
            <a:off x="274638" y="2742104"/>
            <a:ext cx="11887200" cy="1514261"/>
          </a:xfrm>
        </p:spPr>
        <p:txBody>
          <a:bodyPr/>
          <a:lstStyle/>
          <a:p>
            <a:pPr algn="ctr"/>
            <a:r>
              <a:rPr lang="en-US" sz="9600" dirty="0" smtClean="0"/>
              <a:t>Definition of Done</a:t>
            </a:r>
            <a:endParaRPr lang="en-US" sz="9600" dirty="0"/>
          </a:p>
        </p:txBody>
      </p:sp>
    </p:spTree>
    <p:extLst>
      <p:ext uri="{BB962C8B-B14F-4D97-AF65-F5344CB8AC3E}">
        <p14:creationId xmlns:p14="http://schemas.microsoft.com/office/powerpoint/2010/main" val="61338498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96863"/>
            <a:ext cx="11598914" cy="6400799"/>
          </a:xfrm>
        </p:spPr>
        <p:txBody>
          <a:bodyPr anchor="ctr"/>
          <a:lstStyle/>
          <a:p>
            <a:r>
              <a:rPr lang="en-US" sz="6600" dirty="0" smtClean="0"/>
              <a:t>What are you measuring?</a:t>
            </a:r>
            <a:br>
              <a:rPr lang="en-US" sz="6600" dirty="0" smtClean="0"/>
            </a:br>
            <a:r>
              <a:rPr lang="en-US" sz="6600" dirty="0" smtClean="0"/>
              <a:t>What does that produce?  </a:t>
            </a:r>
            <a:br>
              <a:rPr lang="en-US" sz="6600" dirty="0" smtClean="0"/>
            </a:br>
            <a:r>
              <a:rPr lang="en-US" sz="6600" dirty="0" smtClean="0"/>
              <a:t/>
            </a:r>
            <a:br>
              <a:rPr lang="en-US" sz="6600" dirty="0" smtClean="0"/>
            </a:br>
            <a:r>
              <a:rPr lang="en-US" sz="6600" dirty="0" smtClean="0"/>
              <a:t>What </a:t>
            </a:r>
            <a:r>
              <a:rPr lang="en-US" sz="6600" u="sng" dirty="0" smtClean="0"/>
              <a:t>should</a:t>
            </a:r>
            <a:r>
              <a:rPr lang="en-US" sz="6600" dirty="0" smtClean="0"/>
              <a:t> you be measuring?</a:t>
            </a:r>
            <a:endParaRPr lang="en-US" sz="6600" dirty="0"/>
          </a:p>
        </p:txBody>
      </p:sp>
    </p:spTree>
    <p:extLst>
      <p:ext uri="{BB962C8B-B14F-4D97-AF65-F5344CB8AC3E}">
        <p14:creationId xmlns:p14="http://schemas.microsoft.com/office/powerpoint/2010/main" val="216759049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745" b="18987"/>
          <a:stretch/>
        </p:blipFill>
        <p:spPr>
          <a:xfrm>
            <a:off x="882" y="1240867"/>
            <a:ext cx="12434710" cy="5425520"/>
          </a:xfrm>
          <a:prstGeom prst="rect">
            <a:avLst/>
          </a:prstGeom>
        </p:spPr>
      </p:pic>
      <p:sp>
        <p:nvSpPr>
          <p:cNvPr id="2" name="Title 1"/>
          <p:cNvSpPr>
            <a:spLocks noGrp="1"/>
          </p:cNvSpPr>
          <p:nvPr>
            <p:ph type="title"/>
          </p:nvPr>
        </p:nvSpPr>
        <p:spPr/>
        <p:txBody>
          <a:bodyPr/>
          <a:lstStyle/>
          <a:p>
            <a:r>
              <a:rPr lang="en-US" dirty="0" smtClean="0"/>
              <a:t>Trust</a:t>
            </a:r>
            <a:endParaRPr lang="en-US" dirty="0"/>
          </a:p>
        </p:txBody>
      </p:sp>
      <p:sp>
        <p:nvSpPr>
          <p:cNvPr id="4" name="Rectangle 3"/>
          <p:cNvSpPr/>
          <p:nvPr/>
        </p:nvSpPr>
        <p:spPr>
          <a:xfrm>
            <a:off x="882" y="1240866"/>
            <a:ext cx="12434711" cy="5421534"/>
          </a:xfrm>
          <a:prstGeom prst="rect">
            <a:avLst/>
          </a:prstGeom>
          <a:solidFill>
            <a:srgbClr val="000000">
              <a:alpha val="5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p>
        </p:txBody>
      </p:sp>
      <p:grpSp>
        <p:nvGrpSpPr>
          <p:cNvPr id="11" name="Group 10"/>
          <p:cNvGrpSpPr/>
          <p:nvPr/>
        </p:nvGrpSpPr>
        <p:grpSpPr>
          <a:xfrm>
            <a:off x="949242" y="3999976"/>
            <a:ext cx="9672956" cy="1569882"/>
            <a:chOff x="697387" y="3130817"/>
            <a:chExt cx="7113113" cy="1154430"/>
          </a:xfrm>
        </p:grpSpPr>
        <p:sp>
          <p:nvSpPr>
            <p:cNvPr id="6" name="Rectangle 5"/>
            <p:cNvSpPr/>
            <p:nvPr/>
          </p:nvSpPr>
          <p:spPr>
            <a:xfrm>
              <a:off x="1840387" y="3130817"/>
              <a:ext cx="5970113" cy="115443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73041" rtlCol="0" anchor="ctr"/>
            <a:lstStyle/>
            <a:p>
              <a:r>
                <a:rPr lang="en-US" sz="3264" dirty="0">
                  <a:solidFill>
                    <a:schemeClr val="tx1"/>
                  </a:solidFill>
                  <a:latin typeface="Segoe UI Light" panose="020B0502040204020203" pitchFamily="34" charset="0"/>
                  <a:cs typeface="Segoe UI Light" panose="020B0502040204020203" pitchFamily="34" charset="0"/>
                </a:rPr>
                <a:t>The team needs to trust themselves to deliver production quality software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87" y="3133357"/>
              <a:ext cx="1143000" cy="1143000"/>
            </a:xfrm>
            <a:prstGeom prst="rect">
              <a:avLst/>
            </a:prstGeom>
            <a:solidFill>
              <a:schemeClr val="accent4"/>
            </a:solidFill>
            <a:ln>
              <a:solidFill>
                <a:schemeClr val="accent3"/>
              </a:solidFill>
            </a:ln>
          </p:spPr>
        </p:pic>
      </p:grpSp>
      <p:grpSp>
        <p:nvGrpSpPr>
          <p:cNvPr id="10" name="Group 9"/>
          <p:cNvGrpSpPr/>
          <p:nvPr/>
        </p:nvGrpSpPr>
        <p:grpSpPr>
          <a:xfrm>
            <a:off x="948685" y="1840027"/>
            <a:ext cx="9673513" cy="1569882"/>
            <a:chOff x="696977" y="1137552"/>
            <a:chExt cx="7113523" cy="1154430"/>
          </a:xfrm>
        </p:grpSpPr>
        <p:sp>
          <p:nvSpPr>
            <p:cNvPr id="7" name="Rectangle 6"/>
            <p:cNvSpPr/>
            <p:nvPr/>
          </p:nvSpPr>
          <p:spPr>
            <a:xfrm>
              <a:off x="1839976" y="1137552"/>
              <a:ext cx="5970524" cy="115443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73041" rtlCol="0" anchor="ctr"/>
            <a:lstStyle/>
            <a:p>
              <a:r>
                <a:rPr lang="en-US" sz="3264" dirty="0">
                  <a:solidFill>
                    <a:schemeClr val="tx1"/>
                  </a:solidFill>
                  <a:latin typeface="Segoe UI Light" panose="020B0502040204020203" pitchFamily="34" charset="0"/>
                  <a:cs typeface="Segoe UI Light" panose="020B0502040204020203" pitchFamily="34" charset="0"/>
                </a:rPr>
                <a:t>Leadership needs to trust the team to </a:t>
              </a:r>
              <a:r>
                <a:rPr lang="en-US" sz="3264" dirty="0" smtClean="0">
                  <a:solidFill>
                    <a:schemeClr val="tx1"/>
                  </a:solidFill>
                  <a:latin typeface="Segoe UI Light" panose="020B0502040204020203" pitchFamily="34" charset="0"/>
                  <a:cs typeface="Segoe UI Light" panose="020B0502040204020203" pitchFamily="34" charset="0"/>
                </a:rPr>
                <a:t>deliver production </a:t>
              </a:r>
              <a:r>
                <a:rPr lang="en-US" sz="3264" dirty="0">
                  <a:solidFill>
                    <a:schemeClr val="tx1"/>
                  </a:solidFill>
                  <a:latin typeface="Segoe UI Light" panose="020B0502040204020203" pitchFamily="34" charset="0"/>
                  <a:cs typeface="Segoe UI Light" panose="020B0502040204020203" pitchFamily="34" charset="0"/>
                </a:rPr>
                <a:t>quality software</a:t>
              </a:r>
            </a:p>
          </p:txBody>
        </p:sp>
        <p:pic>
          <p:nvPicPr>
            <p:cNvPr id="9"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5602" r="28229"/>
            <a:stretch/>
          </p:blipFill>
          <p:spPr>
            <a:xfrm>
              <a:off x="696977" y="1143267"/>
              <a:ext cx="1142999" cy="1143000"/>
            </a:xfrm>
            <a:prstGeom prst="rect">
              <a:avLst/>
            </a:prstGeom>
            <a:solidFill>
              <a:schemeClr val="accent4"/>
            </a:solidFill>
            <a:ln>
              <a:solidFill>
                <a:schemeClr val="accent3"/>
              </a:solidFill>
            </a:ln>
          </p:spPr>
        </p:pic>
      </p:grpSp>
    </p:spTree>
    <p:extLst>
      <p:ext uri="{BB962C8B-B14F-4D97-AF65-F5344CB8AC3E}">
        <p14:creationId xmlns:p14="http://schemas.microsoft.com/office/powerpoint/2010/main" val="1998630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2417780" cy="1831975"/>
          </a:xfrm>
        </p:spPr>
        <p:txBody>
          <a:bodyPr/>
          <a:lstStyle/>
          <a:p>
            <a:r>
              <a:rPr lang="en-US" sz="6600" dirty="0" smtClean="0"/>
              <a:t>Are your teams trusted to ship software?</a:t>
            </a:r>
            <a:endParaRPr lang="en-US" sz="6600" dirty="0"/>
          </a:p>
        </p:txBody>
      </p:sp>
      <p:sp>
        <p:nvSpPr>
          <p:cNvPr id="2" name="Rectangle 1"/>
          <p:cNvSpPr/>
          <p:nvPr/>
        </p:nvSpPr>
        <p:spPr>
          <a:xfrm>
            <a:off x="274638" y="4488254"/>
            <a:ext cx="4689041" cy="1107996"/>
          </a:xfrm>
          <a:prstGeom prst="rect">
            <a:avLst/>
          </a:prstGeom>
        </p:spPr>
        <p:txBody>
          <a:bodyPr wrap="none">
            <a:spAutoFit/>
          </a:bodyPr>
          <a:lstStyle/>
          <a:p>
            <a:r>
              <a:rPr lang="en-US" sz="6600" u="sng" dirty="0">
                <a:latin typeface="+mj-lt"/>
              </a:rPr>
              <a:t>Every</a:t>
            </a:r>
            <a:r>
              <a:rPr lang="en-US" sz="6600" dirty="0">
                <a:latin typeface="+mj-lt"/>
              </a:rPr>
              <a:t> team?</a:t>
            </a:r>
          </a:p>
        </p:txBody>
      </p:sp>
    </p:spTree>
    <p:extLst>
      <p:ext uri="{BB962C8B-B14F-4D97-AF65-F5344CB8AC3E}">
        <p14:creationId xmlns:p14="http://schemas.microsoft.com/office/powerpoint/2010/main" val="3372607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Rectangle 3"/>
          <p:cNvSpPr/>
          <p:nvPr/>
        </p:nvSpPr>
        <p:spPr bwMode="auto">
          <a:xfrm>
            <a:off x="214094" y="5389534"/>
            <a:ext cx="11954269" cy="6213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dirty="0" smtClean="0">
                <a:gradFill>
                  <a:gsLst>
                    <a:gs pos="0">
                      <a:srgbClr val="FFFFFF"/>
                    </a:gs>
                    <a:gs pos="100000">
                      <a:srgbClr val="FFFFFF"/>
                    </a:gs>
                  </a:gsLst>
                  <a:lin ang="5400000" scaled="0"/>
                </a:gradFill>
                <a:ea typeface="Segoe UI" pitchFamily="34" charset="0"/>
                <a:cs typeface="Segoe UI" pitchFamily="34" charset="0"/>
              </a:rPr>
              <a:t>Environment</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20046" y="1655909"/>
            <a:ext cx="2318685" cy="36554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Tune continually</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975408" y="1655909"/>
            <a:ext cx="2318685" cy="365548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Control Debt</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597727" y="1655909"/>
            <a:ext cx="2318685" cy="365548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Set game rules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7353089" y="1655909"/>
            <a:ext cx="2378138" cy="365548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Measure based on output</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9"/>
          <p:cNvSpPr/>
          <p:nvPr/>
        </p:nvSpPr>
        <p:spPr bwMode="auto">
          <a:xfrm>
            <a:off x="9790225" y="1655909"/>
            <a:ext cx="2378138" cy="3655484"/>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Trust your teams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7567634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165" y="4063736"/>
            <a:ext cx="1904741" cy="1904741"/>
          </a:xfrm>
          <a:prstGeom prst="rect">
            <a:avLst/>
          </a:prstGeom>
        </p:spPr>
      </p:pic>
      <p:sp>
        <p:nvSpPr>
          <p:cNvPr id="5" name="Title 4"/>
          <p:cNvSpPr>
            <a:spLocks noGrp="1"/>
          </p:cNvSpPr>
          <p:nvPr>
            <p:ph type="title"/>
          </p:nvPr>
        </p:nvSpPr>
        <p:spPr/>
        <p:txBody>
          <a:bodyPr/>
          <a:lstStyle/>
          <a:p>
            <a:r>
              <a:rPr lang="en-US" dirty="0" smtClean="0"/>
              <a:t>Thanks!</a:t>
            </a:r>
            <a:endParaRPr lang="en-US" dirty="0"/>
          </a:p>
        </p:txBody>
      </p:sp>
      <p:sp>
        <p:nvSpPr>
          <p:cNvPr id="7" name="Text Placeholder 6"/>
          <p:cNvSpPr>
            <a:spLocks noGrp="1"/>
          </p:cNvSpPr>
          <p:nvPr>
            <p:ph type="body" sz="quarter" idx="10"/>
          </p:nvPr>
        </p:nvSpPr>
        <p:spPr>
          <a:xfrm>
            <a:off x="274320" y="1532613"/>
            <a:ext cx="5486400" cy="2308324"/>
          </a:xfrm>
        </p:spPr>
        <p:txBody>
          <a:bodyPr/>
          <a:lstStyle/>
          <a:p>
            <a:r>
              <a:rPr lang="en-US" b="1" dirty="0" smtClean="0"/>
              <a:t>Gregg Boer</a:t>
            </a:r>
          </a:p>
          <a:p>
            <a:r>
              <a:rPr lang="en-US" sz="2800" dirty="0" smtClean="0"/>
              <a:t>Program Manager</a:t>
            </a:r>
          </a:p>
          <a:p>
            <a:pPr marL="457200"/>
            <a:r>
              <a:rPr lang="en-US" sz="2800" dirty="0" smtClean="0"/>
              <a:t>greggboe@microsoft.com</a:t>
            </a:r>
          </a:p>
          <a:p>
            <a:pPr marL="457200"/>
            <a:r>
              <a:rPr lang="en-US" sz="2800" dirty="0" smtClean="0"/>
              <a:t>@</a:t>
            </a:r>
            <a:r>
              <a:rPr lang="en-US" sz="2800" dirty="0" err="1" smtClean="0"/>
              <a:t>greggboer</a:t>
            </a:r>
            <a:endParaRPr lang="en-US" sz="2800" dirty="0"/>
          </a:p>
        </p:txBody>
      </p:sp>
      <p:grpSp>
        <p:nvGrpSpPr>
          <p:cNvPr id="2" name="Group 1"/>
          <p:cNvGrpSpPr/>
          <p:nvPr/>
        </p:nvGrpSpPr>
        <p:grpSpPr>
          <a:xfrm>
            <a:off x="441832" y="2896549"/>
            <a:ext cx="274320" cy="767686"/>
            <a:chOff x="441832" y="2896549"/>
            <a:chExt cx="274320" cy="767686"/>
          </a:xfrm>
        </p:grpSpPr>
        <p:sp>
          <p:nvSpPr>
            <p:cNvPr id="20" name="Freeform 93"/>
            <p:cNvSpPr>
              <a:spLocks noChangeAspect="1" noEditPoints="1"/>
            </p:cNvSpPr>
            <p:nvPr/>
          </p:nvSpPr>
          <p:spPr bwMode="auto">
            <a:xfrm>
              <a:off x="462505" y="3359435"/>
              <a:ext cx="232974" cy="30480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a:grpSpLocks noChangeAspect="1"/>
            </p:cNvGrpSpPr>
            <p:nvPr/>
          </p:nvGrpSpPr>
          <p:grpSpPr bwMode="black">
            <a:xfrm>
              <a:off x="441832" y="2896549"/>
              <a:ext cx="274320" cy="183010"/>
              <a:chOff x="8672460" y="-1818199"/>
              <a:chExt cx="1811337" cy="1203325"/>
            </a:xfrm>
          </p:grpSpPr>
          <p:sp>
            <p:nvSpPr>
              <p:cNvPr id="22" name="Freeform 11"/>
              <p:cNvSpPr>
                <a:spLocks/>
              </p:cNvSpPr>
              <p:nvPr/>
            </p:nvSpPr>
            <p:spPr bwMode="black">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3" name="Freeform 12"/>
              <p:cNvSpPr>
                <a:spLocks noEditPoints="1"/>
              </p:cNvSpPr>
              <p:nvPr/>
            </p:nvSpPr>
            <p:spPr bwMode="black">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4" name="Freeform 13"/>
              <p:cNvSpPr>
                <a:spLocks/>
              </p:cNvSpPr>
              <p:nvPr/>
            </p:nvSpPr>
            <p:spPr bwMode="black">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32" y="4055987"/>
            <a:ext cx="1968624" cy="1920240"/>
          </a:xfrm>
          <a:prstGeom prst="rect">
            <a:avLst/>
          </a:prstGeom>
        </p:spPr>
      </p:pic>
      <p:sp>
        <p:nvSpPr>
          <p:cNvPr id="12" name="Text Placeholder 6"/>
          <p:cNvSpPr>
            <a:spLocks noGrp="1"/>
          </p:cNvSpPr>
          <p:nvPr>
            <p:ph type="body" sz="quarter" idx="10"/>
          </p:nvPr>
        </p:nvSpPr>
        <p:spPr>
          <a:xfrm>
            <a:off x="6380652" y="1532613"/>
            <a:ext cx="5909504" cy="2308324"/>
          </a:xfrm>
        </p:spPr>
        <p:txBody>
          <a:bodyPr/>
          <a:lstStyle/>
          <a:p>
            <a:r>
              <a:rPr lang="en-US" b="1" dirty="0" smtClean="0"/>
              <a:t>Marin Woodward</a:t>
            </a:r>
          </a:p>
          <a:p>
            <a:r>
              <a:rPr lang="en-US" sz="2800" dirty="0" smtClean="0"/>
              <a:t>Program Manager</a:t>
            </a:r>
          </a:p>
          <a:p>
            <a:pPr marL="457200"/>
            <a:r>
              <a:rPr lang="en-US" sz="2800" dirty="0" smtClean="0"/>
              <a:t>martinwo@microsoft.com</a:t>
            </a:r>
          </a:p>
          <a:p>
            <a:pPr marL="457200"/>
            <a:r>
              <a:rPr lang="en-US" sz="2800" dirty="0" smtClean="0"/>
              <a:t>@</a:t>
            </a:r>
            <a:r>
              <a:rPr lang="en-US" sz="2800" dirty="0" err="1" smtClean="0"/>
              <a:t>martinwoodward</a:t>
            </a:r>
            <a:endParaRPr lang="en-US" sz="2800" dirty="0"/>
          </a:p>
        </p:txBody>
      </p:sp>
      <p:grpSp>
        <p:nvGrpSpPr>
          <p:cNvPr id="15" name="Group 14"/>
          <p:cNvGrpSpPr/>
          <p:nvPr/>
        </p:nvGrpSpPr>
        <p:grpSpPr>
          <a:xfrm>
            <a:off x="6530080" y="2878471"/>
            <a:ext cx="274320" cy="767686"/>
            <a:chOff x="441832" y="2896549"/>
            <a:chExt cx="274320" cy="767686"/>
          </a:xfrm>
        </p:grpSpPr>
        <p:sp>
          <p:nvSpPr>
            <p:cNvPr id="16" name="Freeform 93"/>
            <p:cNvSpPr>
              <a:spLocks noChangeAspect="1" noEditPoints="1"/>
            </p:cNvSpPr>
            <p:nvPr/>
          </p:nvSpPr>
          <p:spPr bwMode="auto">
            <a:xfrm>
              <a:off x="462505" y="3359435"/>
              <a:ext cx="232974" cy="30480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a:grpSpLocks noChangeAspect="1"/>
            </p:cNvGrpSpPr>
            <p:nvPr/>
          </p:nvGrpSpPr>
          <p:grpSpPr bwMode="black">
            <a:xfrm>
              <a:off x="441832" y="2896549"/>
              <a:ext cx="274320" cy="183010"/>
              <a:chOff x="8672460" y="-1818199"/>
              <a:chExt cx="1811337" cy="1203325"/>
            </a:xfrm>
          </p:grpSpPr>
          <p:sp>
            <p:nvSpPr>
              <p:cNvPr id="18" name="Freeform 11"/>
              <p:cNvSpPr>
                <a:spLocks/>
              </p:cNvSpPr>
              <p:nvPr/>
            </p:nvSpPr>
            <p:spPr bwMode="black">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9" name="Freeform 12"/>
              <p:cNvSpPr>
                <a:spLocks noEditPoints="1"/>
              </p:cNvSpPr>
              <p:nvPr/>
            </p:nvSpPr>
            <p:spPr bwMode="black">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5" name="Freeform 13"/>
              <p:cNvSpPr>
                <a:spLocks/>
              </p:cNvSpPr>
              <p:nvPr/>
            </p:nvSpPr>
            <p:spPr bwMode="black">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46296" y="5194299"/>
            <a:ext cx="1617587" cy="161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9278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Sessions - Tuesday</a:t>
            </a:r>
            <a:endParaRPr lang="en-US" dirty="0"/>
          </a:p>
        </p:txBody>
      </p:sp>
      <p:sp>
        <p:nvSpPr>
          <p:cNvPr id="8" name="Rectangle 7"/>
          <p:cNvSpPr/>
          <p:nvPr/>
        </p:nvSpPr>
        <p:spPr bwMode="auto">
          <a:xfrm>
            <a:off x="283905" y="1242253"/>
            <a:ext cx="11887518" cy="162176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10" name="Rectangle 9"/>
          <p:cNvSpPr/>
          <p:nvPr/>
        </p:nvSpPr>
        <p:spPr>
          <a:xfrm>
            <a:off x="285206" y="1400906"/>
            <a:ext cx="11889564" cy="941796"/>
          </a:xfrm>
          <a:prstGeom prst="rect">
            <a:avLst/>
          </a:prstGeom>
        </p:spPr>
        <p:txBody>
          <a:bodyPr wrap="square">
            <a:spAutoFit/>
          </a:bodyPr>
          <a:lstStyle/>
          <a:p>
            <a:pPr marL="571500" indent="-571500">
              <a:lnSpc>
                <a:spcPct val="90000"/>
              </a:lnSpc>
              <a:spcBef>
                <a:spcPct val="20000"/>
              </a:spcBef>
              <a:buSzPct val="105000"/>
              <a:buFontTx/>
              <a:buBlip>
                <a:blip r:embed="rId3"/>
              </a:buBlip>
            </a:pPr>
            <a:r>
              <a:rPr lang="en-US" sz="3200" dirty="0" smtClean="0">
                <a:latin typeface="Segoe UI Light"/>
              </a:rPr>
              <a:t>FDN05: </a:t>
            </a:r>
            <a:r>
              <a:rPr lang="en-US" sz="3200" dirty="0" smtClean="0">
                <a:latin typeface="+mj-lt"/>
              </a:rPr>
              <a:t>Modern Application Lifecycle Management </a:t>
            </a:r>
            <a:r>
              <a:rPr lang="en-US" sz="2800" dirty="0" smtClean="0"/>
              <a:t>  </a:t>
            </a:r>
          </a:p>
          <a:p>
            <a:pPr lvl="1">
              <a:lnSpc>
                <a:spcPct val="90000"/>
              </a:lnSpc>
              <a:spcBef>
                <a:spcPct val="20000"/>
              </a:spcBef>
              <a:buSzPct val="105000"/>
            </a:pPr>
            <a:r>
              <a:rPr lang="en-US" sz="2400" dirty="0" smtClean="0"/>
              <a:t>  Brian Keller</a:t>
            </a:r>
          </a:p>
        </p:txBody>
      </p:sp>
      <p:sp>
        <p:nvSpPr>
          <p:cNvPr id="13" name="Rectangle 12"/>
          <p:cNvSpPr/>
          <p:nvPr/>
        </p:nvSpPr>
        <p:spPr bwMode="auto">
          <a:xfrm>
            <a:off x="270458" y="3009590"/>
            <a:ext cx="11887518" cy="162176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15" name="Rectangle 14"/>
          <p:cNvSpPr/>
          <p:nvPr/>
        </p:nvSpPr>
        <p:spPr>
          <a:xfrm>
            <a:off x="283905" y="3121430"/>
            <a:ext cx="11889564" cy="1452705"/>
          </a:xfrm>
          <a:prstGeom prst="rect">
            <a:avLst/>
          </a:prstGeom>
        </p:spPr>
        <p:txBody>
          <a:bodyPr wrap="square">
            <a:spAutoFit/>
          </a:bodyPr>
          <a:lstStyle/>
          <a:p>
            <a:pPr marL="571500" indent="-571500">
              <a:lnSpc>
                <a:spcPct val="90000"/>
              </a:lnSpc>
              <a:spcBef>
                <a:spcPct val="20000"/>
              </a:spcBef>
              <a:buSzPct val="105000"/>
              <a:buFontTx/>
              <a:buBlip>
                <a:blip r:embed="rId3"/>
              </a:buBlip>
            </a:pPr>
            <a:r>
              <a:rPr lang="en-US" sz="3200" dirty="0" smtClean="0">
                <a:solidFill>
                  <a:srgbClr val="FFFFFF"/>
                </a:solidFill>
                <a:latin typeface="Segoe UI Light"/>
              </a:rPr>
              <a:t>DEV-B321: </a:t>
            </a:r>
            <a:r>
              <a:rPr lang="en-US" sz="3200" dirty="0">
                <a:solidFill>
                  <a:srgbClr val="FFFFFF"/>
                </a:solidFill>
                <a:latin typeface="Segoe UI Light"/>
              </a:rPr>
              <a:t>Improve Developer Productivity and Software Quality with Visual Studio Application Lifecycle </a:t>
            </a:r>
            <a:r>
              <a:rPr lang="en-US" sz="3200" dirty="0" smtClean="0">
                <a:solidFill>
                  <a:srgbClr val="FFFFFF"/>
                </a:solidFill>
                <a:latin typeface="Segoe UI Light"/>
              </a:rPr>
              <a:t>Tools</a:t>
            </a:r>
          </a:p>
          <a:p>
            <a:pPr>
              <a:lnSpc>
                <a:spcPct val="90000"/>
              </a:lnSpc>
              <a:spcBef>
                <a:spcPct val="20000"/>
              </a:spcBef>
              <a:buSzPct val="105000"/>
            </a:pPr>
            <a:r>
              <a:rPr lang="en-US" sz="2400" dirty="0" smtClean="0">
                <a:gradFill>
                  <a:gsLst>
                    <a:gs pos="1250">
                      <a:srgbClr val="FFFFFF"/>
                    </a:gs>
                    <a:gs pos="100000">
                      <a:srgbClr val="FFFFFF"/>
                    </a:gs>
                  </a:gsLst>
                  <a:lin ang="5400000" scaled="0"/>
                </a:gradFill>
              </a:rPr>
              <a:t>       David Starr  </a:t>
            </a:r>
            <a:r>
              <a:rPr lang="en-US" sz="2800" dirty="0" smtClean="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- 5:00 to 6:15 PM @ Hall 4-4</a:t>
            </a:r>
          </a:p>
        </p:txBody>
      </p:sp>
    </p:spTree>
    <p:extLst>
      <p:ext uri="{BB962C8B-B14F-4D97-AF65-F5344CB8AC3E}">
        <p14:creationId xmlns:p14="http://schemas.microsoft.com/office/powerpoint/2010/main" val="365275565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Sessions - Wednesday</a:t>
            </a:r>
            <a:endParaRPr lang="en-US" dirty="0"/>
          </a:p>
        </p:txBody>
      </p:sp>
      <p:sp>
        <p:nvSpPr>
          <p:cNvPr id="9" name="Rectangle 8"/>
          <p:cNvSpPr/>
          <p:nvPr/>
        </p:nvSpPr>
        <p:spPr bwMode="auto">
          <a:xfrm>
            <a:off x="301835" y="1242253"/>
            <a:ext cx="11887518" cy="162176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301835" y="1236627"/>
            <a:ext cx="11889564" cy="1538883"/>
          </a:xfrm>
          <a:prstGeom prst="rect">
            <a:avLst/>
          </a:prstGeom>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DEV-B323: Deep Dive into the Team Foundation Server Agile Planning Tools</a:t>
            </a:r>
            <a:endParaRPr lang="en-US" sz="2400" dirty="0" smtClean="0">
              <a:solidFill>
                <a:srgbClr val="FFFFFF"/>
              </a:solidFill>
              <a:latin typeface="Segoe UI Light"/>
            </a:endParaRPr>
          </a:p>
          <a:p>
            <a:pPr>
              <a:lnSpc>
                <a:spcPct val="90000"/>
              </a:lnSpc>
              <a:spcBef>
                <a:spcPct val="20000"/>
              </a:spcBef>
              <a:buSzPct val="105000"/>
            </a:pPr>
            <a:r>
              <a:rPr lang="en-US" sz="2400" dirty="0" smtClean="0">
                <a:gradFill>
                  <a:gsLst>
                    <a:gs pos="1250">
                      <a:srgbClr val="FFFFFF"/>
                    </a:gs>
                    <a:gs pos="100000">
                      <a:srgbClr val="FFFFFF"/>
                    </a:gs>
                  </a:gsLst>
                  <a:lin ang="5400000" scaled="0"/>
                </a:gradFill>
              </a:rPr>
              <a:t>       Greg Boer  -  8:30 to 9:45 AM </a:t>
            </a:r>
            <a:r>
              <a:rPr lang="en-US" sz="24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Hall 4-4</a:t>
            </a:r>
          </a:p>
        </p:txBody>
      </p:sp>
      <p:grpSp>
        <p:nvGrpSpPr>
          <p:cNvPr id="5" name="Group 4"/>
          <p:cNvGrpSpPr/>
          <p:nvPr/>
        </p:nvGrpSpPr>
        <p:grpSpPr>
          <a:xfrm>
            <a:off x="301835" y="3055773"/>
            <a:ext cx="11907494" cy="1606595"/>
            <a:chOff x="301835" y="4163107"/>
            <a:chExt cx="11907494" cy="1533150"/>
          </a:xfrm>
          <a:solidFill>
            <a:srgbClr val="00B050"/>
          </a:solidFill>
        </p:grpSpPr>
        <p:sp>
          <p:nvSpPr>
            <p:cNvPr id="6" name="Rectangle 5"/>
            <p:cNvSpPr/>
            <p:nvPr/>
          </p:nvSpPr>
          <p:spPr bwMode="auto">
            <a:xfrm>
              <a:off x="301835" y="4166400"/>
              <a:ext cx="11887518" cy="152985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01835" y="4163107"/>
              <a:ext cx="11907494" cy="1533150"/>
            </a:xfrm>
            <a:prstGeom prst="rect">
              <a:avLst/>
            </a:prstGeom>
            <a:noFill/>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a:solidFill>
                    <a:srgbClr val="FFFFFF"/>
                  </a:solidFill>
                  <a:latin typeface="Segoe UI Light"/>
                </a:rPr>
                <a:t>DEV-B330: Flexible Source Control with Team Foundation Service and </a:t>
              </a:r>
              <a:r>
                <a:rPr lang="en-US" sz="3200" dirty="0" err="1" smtClean="0">
                  <a:solidFill>
                    <a:srgbClr val="FFFFFF"/>
                  </a:solidFill>
                  <a:latin typeface="Segoe UI Light"/>
                </a:rPr>
                <a:t>Git</a:t>
              </a:r>
              <a:r>
                <a:rPr lang="en-US" sz="3200" dirty="0" smtClean="0">
                  <a:solidFill>
                    <a:srgbClr val="FFFFFF"/>
                  </a:solidFill>
                  <a:latin typeface="Segoe UI Light"/>
                </a:rPr>
                <a:t> </a:t>
              </a:r>
              <a:r>
                <a:rPr lang="en-US" sz="2800" dirty="0" smtClean="0">
                  <a:gradFill>
                    <a:gsLst>
                      <a:gs pos="1250">
                        <a:srgbClr val="FFFFFF"/>
                      </a:gs>
                      <a:gs pos="100000">
                        <a:srgbClr val="FFFFFF"/>
                      </a:gs>
                    </a:gsLst>
                    <a:lin ang="5400000" scaled="0"/>
                  </a:gradFill>
                </a:rPr>
                <a:t>  </a:t>
              </a:r>
            </a:p>
            <a:p>
              <a:pPr lvl="1">
                <a:lnSpc>
                  <a:spcPct val="90000"/>
                </a:lnSpc>
                <a:spcBef>
                  <a:spcPct val="20000"/>
                </a:spcBef>
                <a:buSzPct val="105000"/>
              </a:pPr>
              <a:r>
                <a:rPr lang="en-US" sz="24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Martin </a:t>
              </a:r>
              <a:r>
                <a:rPr lang="en-US" sz="2400" dirty="0">
                  <a:gradFill>
                    <a:gsLst>
                      <a:gs pos="1250">
                        <a:srgbClr val="FFFFFF"/>
                      </a:gs>
                      <a:gs pos="100000">
                        <a:srgbClr val="FFFFFF"/>
                      </a:gs>
                    </a:gsLst>
                    <a:lin ang="5400000" scaled="0"/>
                  </a:gradFill>
                </a:rPr>
                <a:t>Woodward </a:t>
              </a:r>
              <a:r>
                <a:rPr lang="en-US" sz="2800" dirty="0">
                  <a:gradFill>
                    <a:gsLst>
                      <a:gs pos="1250">
                        <a:srgbClr val="FFFFFF"/>
                      </a:gs>
                      <a:gs pos="100000">
                        <a:srgbClr val="FFFFFF"/>
                      </a:gs>
                    </a:gsLst>
                    <a:lin ang="5400000" scaled="0"/>
                  </a:gradFill>
                </a:rPr>
                <a:t> </a:t>
              </a:r>
              <a:r>
                <a:rPr lang="en-US" sz="24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12:00 </a:t>
              </a:r>
              <a:r>
                <a:rPr lang="en-US" sz="2400" dirty="0">
                  <a:gradFill>
                    <a:gsLst>
                      <a:gs pos="1250">
                        <a:srgbClr val="FFFFFF"/>
                      </a:gs>
                      <a:gs pos="100000">
                        <a:srgbClr val="FFFFFF"/>
                      </a:gs>
                    </a:gsLst>
                    <a:lin ang="5400000" scaled="0"/>
                  </a:gradFill>
                </a:rPr>
                <a:t>to </a:t>
              </a:r>
              <a:r>
                <a:rPr lang="en-US" sz="2400" dirty="0" smtClean="0">
                  <a:gradFill>
                    <a:gsLst>
                      <a:gs pos="1250">
                        <a:srgbClr val="FFFFFF"/>
                      </a:gs>
                      <a:gs pos="100000">
                        <a:srgbClr val="FFFFFF"/>
                      </a:gs>
                    </a:gsLst>
                    <a:lin ang="5400000" scaled="0"/>
                  </a:gradFill>
                </a:rPr>
                <a:t>1:15 </a:t>
              </a:r>
              <a:r>
                <a:rPr lang="en-US" sz="2400" dirty="0">
                  <a:gradFill>
                    <a:gsLst>
                      <a:gs pos="1250">
                        <a:srgbClr val="FFFFFF"/>
                      </a:gs>
                      <a:gs pos="100000">
                        <a:srgbClr val="FFFFFF"/>
                      </a:gs>
                    </a:gsLst>
                    <a:lin ang="5400000" scaled="0"/>
                  </a:gradFill>
                </a:rPr>
                <a:t>PM @ </a:t>
              </a:r>
              <a:r>
                <a:rPr lang="en-US" sz="2400" dirty="0" smtClean="0">
                  <a:gradFill>
                    <a:gsLst>
                      <a:gs pos="1250">
                        <a:srgbClr val="FFFFFF"/>
                      </a:gs>
                      <a:gs pos="100000">
                        <a:srgbClr val="FFFFFF"/>
                      </a:gs>
                    </a:gsLst>
                    <a:lin ang="5400000" scaled="0"/>
                  </a:gradFill>
                </a:rPr>
                <a:t>Hall 4-5</a:t>
              </a:r>
            </a:p>
          </p:txBody>
        </p:sp>
      </p:grpSp>
    </p:spTree>
    <p:extLst>
      <p:ext uri="{BB962C8B-B14F-4D97-AF65-F5344CB8AC3E}">
        <p14:creationId xmlns:p14="http://schemas.microsoft.com/office/powerpoint/2010/main" val="41481839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is Gregg?</a:t>
            </a:r>
            <a:endParaRPr lang="en-US" dirty="0"/>
          </a:p>
        </p:txBody>
      </p:sp>
      <p:sp>
        <p:nvSpPr>
          <p:cNvPr id="6" name="Content Placeholder 5"/>
          <p:cNvSpPr>
            <a:spLocks noGrp="1"/>
          </p:cNvSpPr>
          <p:nvPr>
            <p:ph sz="quarter" idx="10"/>
          </p:nvPr>
        </p:nvSpPr>
        <p:spPr>
          <a:xfrm>
            <a:off x="274320" y="1214472"/>
            <a:ext cx="5135880" cy="5483225"/>
          </a:xfrm>
        </p:spPr>
        <p:txBody>
          <a:bodyPr>
            <a:noAutofit/>
          </a:bodyPr>
          <a:lstStyle/>
          <a:p>
            <a:pPr marL="0" indent="0">
              <a:buNone/>
            </a:pPr>
            <a:r>
              <a:rPr lang="en-US" sz="2800" dirty="0" smtClean="0"/>
              <a:t>Iowa farm boy</a:t>
            </a:r>
          </a:p>
          <a:p>
            <a:pPr marL="0" indent="0">
              <a:buNone/>
            </a:pPr>
            <a:r>
              <a:rPr lang="en-US" sz="2800" dirty="0" smtClean="0"/>
              <a:t>Married (25 years)</a:t>
            </a:r>
          </a:p>
          <a:p>
            <a:pPr marL="0" indent="0">
              <a:buNone/>
            </a:pPr>
            <a:r>
              <a:rPr lang="en-US" sz="2800" dirty="0" smtClean="0"/>
              <a:t>3 boys</a:t>
            </a:r>
          </a:p>
          <a:p>
            <a:pPr marL="0" indent="0">
              <a:buNone/>
            </a:pPr>
            <a:r>
              <a:rPr lang="en-US" sz="2800" dirty="0" smtClean="0"/>
              <a:t>Home-brewing</a:t>
            </a:r>
          </a:p>
          <a:p>
            <a:pPr marL="0" indent="0">
              <a:buNone/>
            </a:pPr>
            <a:r>
              <a:rPr lang="en-US" sz="2800" dirty="0" smtClean="0"/>
              <a:t>26 years in software</a:t>
            </a:r>
          </a:p>
          <a:p>
            <a:pPr marL="0" indent="0">
              <a:buNone/>
            </a:pPr>
            <a:r>
              <a:rPr lang="en-US" sz="2800" dirty="0" smtClean="0"/>
              <a:t>8 years @ Microsoft</a:t>
            </a:r>
          </a:p>
          <a:p>
            <a:pPr marL="0" indent="0">
              <a:buNone/>
            </a:pPr>
            <a:r>
              <a:rPr lang="en-US" sz="2800" dirty="0"/>
              <a:t>Agile</a:t>
            </a:r>
          </a:p>
          <a:p>
            <a:pPr marL="0" indent="0">
              <a:buNone/>
            </a:pPr>
            <a:endParaRPr lang="en-US" sz="28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26006" y="1514868"/>
            <a:ext cx="1917118" cy="1918498"/>
          </a:xfrm>
          <a:prstGeom prst="rect">
            <a:avLst/>
          </a:prstGeom>
        </p:spPr>
      </p:pic>
      <p:sp>
        <p:nvSpPr>
          <p:cNvPr id="15" name="Rectangle 14"/>
          <p:cNvSpPr/>
          <p:nvPr/>
        </p:nvSpPr>
        <p:spPr bwMode="auto">
          <a:xfrm>
            <a:off x="9938597" y="1513126"/>
            <a:ext cx="1920240" cy="19202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Home Brewing</a:t>
            </a:r>
          </a:p>
        </p:txBody>
      </p:sp>
      <p:sp>
        <p:nvSpPr>
          <p:cNvPr id="17" name="Rectangle 16"/>
          <p:cNvSpPr/>
          <p:nvPr/>
        </p:nvSpPr>
        <p:spPr bwMode="auto">
          <a:xfrm>
            <a:off x="7932301" y="1513126"/>
            <a:ext cx="1920240" cy="19202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Married</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25</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years</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661" t="14386" r="3131" b="20388"/>
          <a:stretch/>
        </p:blipFill>
        <p:spPr>
          <a:xfrm>
            <a:off x="9938531" y="1513840"/>
            <a:ext cx="1917119" cy="1919526"/>
          </a:xfrm>
          <a:prstGeom prst="rect">
            <a:avLst/>
          </a:prstGeom>
        </p:spPr>
      </p:pic>
      <p:sp>
        <p:nvSpPr>
          <p:cNvPr id="21" name="Rectangle 20"/>
          <p:cNvSpPr/>
          <p:nvPr/>
        </p:nvSpPr>
        <p:spPr bwMode="auto">
          <a:xfrm>
            <a:off x="8460405" y="3443045"/>
            <a:ext cx="3703479" cy="199911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26006" y="3525677"/>
            <a:ext cx="1891431" cy="1916482"/>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946706" y="3525677"/>
            <a:ext cx="1891431" cy="1916482"/>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948156" y="3525677"/>
            <a:ext cx="1891431" cy="1916482"/>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948157" y="3523662"/>
            <a:ext cx="1913444" cy="1918497"/>
          </a:xfrm>
          <a:prstGeom prst="rect">
            <a:avLst/>
          </a:prstGeom>
        </p:spPr>
      </p:pic>
      <p:sp>
        <p:nvSpPr>
          <p:cNvPr id="20" name="Rectangle 19"/>
          <p:cNvSpPr/>
          <p:nvPr/>
        </p:nvSpPr>
        <p:spPr bwMode="auto">
          <a:xfrm>
            <a:off x="8460405" y="5442159"/>
            <a:ext cx="3703479" cy="616449"/>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34802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7.50574E-7 1.28461E-6 L -0.00025 0.15025 " pathEditMode="relative" rAng="0" ptsTypes="AA">
                                      <p:cBhvr>
                                        <p:cTn id="12" dur="750" fill="hold"/>
                                        <p:tgtEl>
                                          <p:spTgt spid="22"/>
                                        </p:tgtEl>
                                        <p:attrNameLst>
                                          <p:attrName>ppt_x</p:attrName>
                                          <p:attrName>ppt_y</p:attrName>
                                        </p:attrNameLst>
                                      </p:cBhvr>
                                      <p:rCtr x="-13" y="7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Sessions – Thursday</a:t>
            </a:r>
            <a:endParaRPr lang="en-US" dirty="0"/>
          </a:p>
        </p:txBody>
      </p:sp>
      <p:sp>
        <p:nvSpPr>
          <p:cNvPr id="9" name="Rectangle 8"/>
          <p:cNvSpPr/>
          <p:nvPr/>
        </p:nvSpPr>
        <p:spPr bwMode="auto">
          <a:xfrm>
            <a:off x="301835" y="1242253"/>
            <a:ext cx="11887518" cy="162176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301835" y="1236627"/>
            <a:ext cx="11889564" cy="1606594"/>
          </a:xfrm>
          <a:prstGeom prst="rect">
            <a:avLst/>
          </a:prstGeom>
          <a:solidFill>
            <a:srgbClr val="7030A0"/>
          </a:solidFill>
          <a:ln>
            <a:solidFill>
              <a:srgbClr val="7030A0"/>
            </a:solidFill>
          </a:ln>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DEV-B327: Software Testing with Microsoft Test Manager 2012 and Lab Management 2012</a:t>
            </a:r>
            <a:endParaRPr lang="en-US" sz="3200" dirty="0">
              <a:solidFill>
                <a:srgbClr val="FFFFFF"/>
              </a:solidFill>
            </a:endParaRPr>
          </a:p>
          <a:p>
            <a:pPr>
              <a:lnSpc>
                <a:spcPct val="90000"/>
              </a:lnSpc>
              <a:spcBef>
                <a:spcPct val="20000"/>
              </a:spcBef>
              <a:buSzPct val="105000"/>
            </a:pPr>
            <a:r>
              <a:rPr lang="en-US" sz="28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Brian Keller </a:t>
            </a:r>
            <a:r>
              <a:rPr lang="en-US" sz="2800" dirty="0" smtClean="0">
                <a:gradFill>
                  <a:gsLst>
                    <a:gs pos="1250">
                      <a:srgbClr val="FFFFFF"/>
                    </a:gs>
                    <a:gs pos="100000">
                      <a:srgbClr val="FFFFFF"/>
                    </a:gs>
                  </a:gsLst>
                  <a:lin ang="5400000" scaled="0"/>
                </a:gradFill>
              </a:rPr>
              <a:t> </a:t>
            </a:r>
            <a:r>
              <a:rPr lang="en-US" sz="24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10:15 to 11:30 am </a:t>
            </a:r>
            <a:r>
              <a:rPr lang="en-US" sz="24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Hall 4-5 </a:t>
            </a:r>
          </a:p>
        </p:txBody>
      </p:sp>
      <p:sp>
        <p:nvSpPr>
          <p:cNvPr id="7" name="Rectangle 6"/>
          <p:cNvSpPr/>
          <p:nvPr/>
        </p:nvSpPr>
        <p:spPr bwMode="auto">
          <a:xfrm>
            <a:off x="291114" y="3046475"/>
            <a:ext cx="11887518" cy="1621762"/>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301835" y="3094920"/>
            <a:ext cx="11889564" cy="1538883"/>
          </a:xfrm>
          <a:prstGeom prst="rect">
            <a:avLst/>
          </a:prstGeom>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WAD-B304: Cloud-powered Load Testing with Team Foundation </a:t>
            </a:r>
            <a:r>
              <a:rPr lang="en-US" sz="3200" smtClean="0">
                <a:solidFill>
                  <a:srgbClr val="FFFFFF"/>
                </a:solidFill>
                <a:latin typeface="Segoe UI Light"/>
              </a:rPr>
              <a:t>Service </a:t>
            </a:r>
            <a:r>
              <a:rPr lang="en-US" sz="2400" smtClean="0">
                <a:gradFill>
                  <a:gsLst>
                    <a:gs pos="1250">
                      <a:srgbClr val="FFFFFF"/>
                    </a:gs>
                    <a:gs pos="100000">
                      <a:srgbClr val="FFFFFF"/>
                    </a:gs>
                  </a:gsLst>
                  <a:lin ang="5400000" scaled="0"/>
                </a:gradFill>
              </a:rPr>
              <a:t> </a:t>
            </a:r>
          </a:p>
          <a:p>
            <a:pPr lvl="1">
              <a:lnSpc>
                <a:spcPct val="90000"/>
              </a:lnSpc>
              <a:spcBef>
                <a:spcPct val="20000"/>
              </a:spcBef>
              <a:buSzPct val="105000"/>
            </a:pPr>
            <a:r>
              <a:rPr lang="en-US" sz="2400">
                <a:gradFill>
                  <a:gsLst>
                    <a:gs pos="1250">
                      <a:srgbClr val="FFFFFF"/>
                    </a:gs>
                    <a:gs pos="100000">
                      <a:srgbClr val="FFFFFF"/>
                    </a:gs>
                  </a:gsLst>
                  <a:lin ang="5400000" scaled="0"/>
                </a:gradFill>
              </a:rPr>
              <a:t> Anu Bharadwaj </a:t>
            </a:r>
            <a:r>
              <a:rPr lang="en-US" sz="2400" smtClean="0">
                <a:gradFill>
                  <a:gsLst>
                    <a:gs pos="1250">
                      <a:srgbClr val="FFFFFF"/>
                    </a:gs>
                    <a:gs pos="100000">
                      <a:srgbClr val="FFFFFF"/>
                    </a:gs>
                  </a:gsLst>
                  <a:lin ang="5400000" scaled="0"/>
                </a:gradFill>
              </a:rPr>
              <a:t> -  10:15 to 11:30 am </a:t>
            </a:r>
            <a:r>
              <a:rPr lang="en-US" sz="2400">
                <a:gradFill>
                  <a:gsLst>
                    <a:gs pos="1250">
                      <a:srgbClr val="FFFFFF"/>
                    </a:gs>
                    <a:gs pos="100000">
                      <a:srgbClr val="FFFFFF"/>
                    </a:gs>
                  </a:gsLst>
                  <a:lin ang="5400000" scaled="0"/>
                </a:gradFill>
              </a:rPr>
              <a:t>@ </a:t>
            </a:r>
            <a:r>
              <a:rPr lang="en-US" sz="2400" smtClean="0">
                <a:gradFill>
                  <a:gsLst>
                    <a:gs pos="1250">
                      <a:srgbClr val="FFFFFF"/>
                    </a:gs>
                    <a:gs pos="100000">
                      <a:srgbClr val="FFFFFF"/>
                    </a:gs>
                  </a:gsLst>
                  <a:lin ang="5400000" scaled="0"/>
                </a:gradFill>
              </a:rPr>
              <a:t>Hall 4-4</a:t>
            </a:r>
            <a:endParaRPr lang="en-US" sz="2400" dirty="0" smtClean="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72018095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7896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91702117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21599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9"/>
          <p:cNvSpPr txBox="1">
            <a:spLocks/>
          </p:cNvSpPr>
          <p:nvPr/>
        </p:nvSpPr>
        <p:spPr>
          <a:xfrm>
            <a:off x="6472893" y="2018026"/>
            <a:ext cx="5929627" cy="4360784"/>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448"/>
              </a:spcAft>
              <a:buNone/>
            </a:pPr>
            <a:r>
              <a:rPr lang="en-GB" sz="3600" b="1" dirty="0"/>
              <a:t>martinwo</a:t>
            </a:r>
            <a:r>
              <a:rPr lang="en-GB" sz="3600" dirty="0"/>
              <a:t>@microsoft.com</a:t>
            </a:r>
          </a:p>
          <a:p>
            <a:pPr marL="0" indent="0">
              <a:spcAft>
                <a:spcPts val="2448"/>
              </a:spcAft>
              <a:buNone/>
            </a:pPr>
            <a:r>
              <a:rPr lang="en-GB" sz="3600" dirty="0"/>
              <a:t>@</a:t>
            </a:r>
            <a:r>
              <a:rPr lang="en-GB" sz="3600" dirty="0" err="1"/>
              <a:t>martinwoodward</a:t>
            </a:r>
            <a:endParaRPr lang="en-GB" sz="3600" dirty="0"/>
          </a:p>
          <a:p>
            <a:pPr marL="0" indent="0">
              <a:spcAft>
                <a:spcPts val="2448"/>
              </a:spcAft>
              <a:buNone/>
            </a:pPr>
            <a:r>
              <a:rPr lang="en-GB" sz="3600" dirty="0"/>
              <a:t>http://woodwardweb.com</a:t>
            </a:r>
          </a:p>
          <a:p>
            <a:pPr marL="0" indent="0">
              <a:spcAft>
                <a:spcPts val="2448"/>
              </a:spcAft>
              <a:buNone/>
            </a:pPr>
            <a:r>
              <a:rPr lang="en-GB" sz="3600" dirty="0"/>
              <a:t>http://radiotfs.com</a:t>
            </a:r>
            <a:endParaRPr lang="en-US" sz="3600" dirty="0"/>
          </a:p>
        </p:txBody>
      </p:sp>
      <p:sp>
        <p:nvSpPr>
          <p:cNvPr id="3" name="Rectangle 2"/>
          <p:cNvSpPr/>
          <p:nvPr/>
        </p:nvSpPr>
        <p:spPr bwMode="auto">
          <a:xfrm>
            <a:off x="4316897" y="4045468"/>
            <a:ext cx="1916996" cy="1916998"/>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endParaRPr lang="en-US" sz="1632" spc="-52"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4316897" y="2018027"/>
            <a:ext cx="1916996" cy="19169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endParaRPr lang="en-US" sz="1632" spc="-5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295004" y="4045468"/>
            <a:ext cx="1916996" cy="1916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endParaRPr lang="en-US" sz="1632" spc="-5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295004" y="2018027"/>
            <a:ext cx="1916996"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endParaRPr lang="en-US" sz="1632" spc="-52"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bwMode="white">
          <a:xfrm>
            <a:off x="2532569" y="2495564"/>
            <a:ext cx="1441866" cy="961926"/>
            <a:chOff x="8672460" y="-1818199"/>
            <a:chExt cx="1811337" cy="1203325"/>
          </a:xfrm>
        </p:grpSpPr>
        <p:sp>
          <p:nvSpPr>
            <p:cNvPr id="8" name="Freeform 11"/>
            <p:cNvSpPr>
              <a:spLocks/>
            </p:cNvSpPr>
            <p:nvPr/>
          </p:nvSpPr>
          <p:spPr bwMode="white">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defTabSz="755499"/>
              <a:endParaRPr lang="en-US" sz="1632" spc="-125">
                <a:solidFill>
                  <a:srgbClr val="000000">
                    <a:lumMod val="50000"/>
                  </a:srgbClr>
                </a:solidFill>
                <a:latin typeface="Segoe Light" pitchFamily="34" charset="0"/>
              </a:endParaRPr>
            </a:p>
          </p:txBody>
        </p:sp>
        <p:sp>
          <p:nvSpPr>
            <p:cNvPr id="9" name="Freeform 12"/>
            <p:cNvSpPr>
              <a:spLocks noEditPoints="1"/>
            </p:cNvSpPr>
            <p:nvPr/>
          </p:nvSpPr>
          <p:spPr bwMode="white">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defTabSz="755499"/>
              <a:endParaRPr lang="en-US" sz="1632" spc="-125">
                <a:solidFill>
                  <a:srgbClr val="000000">
                    <a:lumMod val="50000"/>
                  </a:srgbClr>
                </a:solidFill>
                <a:latin typeface="Segoe Light" pitchFamily="34" charset="0"/>
              </a:endParaRPr>
            </a:p>
          </p:txBody>
        </p:sp>
        <p:sp>
          <p:nvSpPr>
            <p:cNvPr id="10" name="Freeform 13"/>
            <p:cNvSpPr>
              <a:spLocks/>
            </p:cNvSpPr>
            <p:nvPr/>
          </p:nvSpPr>
          <p:spPr bwMode="white">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defTabSz="755499"/>
              <a:endParaRPr lang="en-US" sz="1632" spc="-125">
                <a:solidFill>
                  <a:srgbClr val="000000">
                    <a:lumMod val="50000"/>
                  </a:srgbClr>
                </a:solidFill>
                <a:latin typeface="Segoe Light" pitchFamily="34" charset="0"/>
              </a:endParaRPr>
            </a:p>
          </p:txBody>
        </p:sp>
      </p:grpSp>
      <p:grpSp>
        <p:nvGrpSpPr>
          <p:cNvPr id="11" name="Group 10"/>
          <p:cNvGrpSpPr/>
          <p:nvPr/>
        </p:nvGrpSpPr>
        <p:grpSpPr bwMode="white">
          <a:xfrm>
            <a:off x="2646811" y="4432766"/>
            <a:ext cx="1213378" cy="1142402"/>
            <a:chOff x="5809238" y="4029907"/>
            <a:chExt cx="1189694" cy="1120104"/>
          </a:xfrm>
        </p:grpSpPr>
        <p:sp>
          <p:nvSpPr>
            <p:cNvPr id="12" name="Freeform 132"/>
            <p:cNvSpPr>
              <a:spLocks/>
            </p:cNvSpPr>
            <p:nvPr/>
          </p:nvSpPr>
          <p:spPr bwMode="white">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defTabSz="755499"/>
              <a:endParaRPr lang="en-US" sz="1632" spc="-125">
                <a:solidFill>
                  <a:srgbClr val="000000">
                    <a:lumMod val="50000"/>
                  </a:srgbClr>
                </a:solidFill>
                <a:latin typeface="Segoe Light" pitchFamily="34" charset="0"/>
              </a:endParaRPr>
            </a:p>
          </p:txBody>
        </p:sp>
        <p:sp>
          <p:nvSpPr>
            <p:cNvPr id="13" name="Freeform 133"/>
            <p:cNvSpPr>
              <a:spLocks/>
            </p:cNvSpPr>
            <p:nvPr/>
          </p:nvSpPr>
          <p:spPr bwMode="white">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defTabSz="755499"/>
              <a:endParaRPr lang="en-US" sz="1632" spc="-125">
                <a:solidFill>
                  <a:srgbClr val="000000">
                    <a:lumMod val="50000"/>
                  </a:srgbClr>
                </a:solidFill>
                <a:latin typeface="Segoe Light" pitchFamily="34" charset="0"/>
              </a:endParaRPr>
            </a:p>
          </p:txBody>
        </p:sp>
        <p:sp>
          <p:nvSpPr>
            <p:cNvPr id="14" name="Freeform 134"/>
            <p:cNvSpPr>
              <a:spLocks/>
            </p:cNvSpPr>
            <p:nvPr/>
          </p:nvSpPr>
          <p:spPr bwMode="white">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defTabSz="755499"/>
              <a:endParaRPr lang="en-US" sz="1632" spc="-125">
                <a:solidFill>
                  <a:srgbClr val="000000">
                    <a:lumMod val="50000"/>
                  </a:srgbClr>
                </a:solidFill>
                <a:latin typeface="Segoe Light" pitchFamily="34" charset="0"/>
              </a:endParaRPr>
            </a:p>
          </p:txBody>
        </p:sp>
      </p:grpSp>
      <p:sp>
        <p:nvSpPr>
          <p:cNvPr id="15" name="Freeform 61"/>
          <p:cNvSpPr>
            <a:spLocks noEditPoints="1"/>
          </p:cNvSpPr>
          <p:nvPr/>
        </p:nvSpPr>
        <p:spPr bwMode="white">
          <a:xfrm>
            <a:off x="4693392" y="4274752"/>
            <a:ext cx="1164009" cy="145843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3944" tIns="41973" rIns="83944" bIns="41973" numCol="1" anchor="t" anchorCtr="0" compatLnSpc="1">
            <a:prstTxWarp prst="textNoShape">
              <a:avLst/>
            </a:prstTxWarp>
          </a:bodyPr>
          <a:lstStyle/>
          <a:p>
            <a:endParaRPr lang="en-US" sz="1632">
              <a:solidFill>
                <a:srgbClr val="000000"/>
              </a:solidFill>
            </a:endParaRPr>
          </a:p>
        </p:txBody>
      </p:sp>
      <p:sp>
        <p:nvSpPr>
          <p:cNvPr id="16" name="Freeform 93"/>
          <p:cNvSpPr>
            <a:spLocks noEditPoints="1"/>
          </p:cNvSpPr>
          <p:nvPr/>
        </p:nvSpPr>
        <p:spPr bwMode="auto">
          <a:xfrm>
            <a:off x="4922973" y="2515451"/>
            <a:ext cx="704844" cy="92215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sp>
        <p:nvSpPr>
          <p:cNvPr id="17" name="Title 16"/>
          <p:cNvSpPr>
            <a:spLocks noGrp="1"/>
          </p:cNvSpPr>
          <p:nvPr>
            <p:ph type="title"/>
          </p:nvPr>
        </p:nvSpPr>
        <p:spPr/>
        <p:txBody>
          <a:bodyPr/>
          <a:lstStyle/>
          <a:p>
            <a:r>
              <a:rPr lang="en-GB" dirty="0" smtClean="0"/>
              <a:t>Martin Woodward</a:t>
            </a:r>
            <a:endParaRPr lang="en-GB"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3452" t="3430" r="23886" b="11675"/>
          <a:stretch/>
        </p:blipFill>
        <p:spPr>
          <a:xfrm>
            <a:off x="292537" y="2041228"/>
            <a:ext cx="1890793" cy="3944681"/>
          </a:xfrm>
          <a:prstGeom prst="rect">
            <a:avLst/>
          </a:prstGeom>
        </p:spPr>
      </p:pic>
    </p:spTree>
    <p:extLst>
      <p:ext uri="{BB962C8B-B14F-4D97-AF65-F5344CB8AC3E}">
        <p14:creationId xmlns:p14="http://schemas.microsoft.com/office/powerpoint/2010/main" val="558569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565216" y="1020788"/>
            <a:ext cx="4015491" cy="5041133"/>
          </a:xfrm>
          <a:prstGeom prst="rect">
            <a:avLst/>
          </a:prstGeom>
          <a:solidFill>
            <a:srgbClr val="FFFFFF">
              <a:shade val="85000"/>
            </a:srgbClr>
          </a:solidFill>
          <a:ln w="190500" cap="rnd">
            <a:noFill/>
          </a:ln>
          <a:effec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443698" y="1020788"/>
            <a:ext cx="4015492" cy="5041133"/>
          </a:xfrm>
          <a:prstGeom prst="rect">
            <a:avLst/>
          </a:prstGeom>
          <a:solidFill>
            <a:srgbClr val="FFFFFF">
              <a:shade val="85000"/>
            </a:srgbClr>
          </a:solidFill>
          <a:ln w="190500" cap="rnd">
            <a:noFill/>
          </a:ln>
          <a:effectLst/>
        </p:spPr>
      </p:pic>
      <p:sp>
        <p:nvSpPr>
          <p:cNvPr id="9" name="Rectangle 8"/>
          <p:cNvSpPr/>
          <p:nvPr/>
        </p:nvSpPr>
        <p:spPr bwMode="auto">
          <a:xfrm>
            <a:off x="873616" y="3609509"/>
            <a:ext cx="2452411" cy="24524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73616" y="1015806"/>
            <a:ext cx="2452411" cy="2452412"/>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51" dirty="0">
              <a:solidFill>
                <a:srgbClr val="FFFFFF"/>
              </a:solidFill>
              <a:ea typeface="Segoe UI" pitchFamily="34" charset="0"/>
              <a:cs typeface="Segoe UI" pitchFamily="34" charset="0"/>
            </a:endParaRPr>
          </a:p>
        </p:txBody>
      </p:sp>
      <p:sp>
        <p:nvSpPr>
          <p:cNvPr id="7" name="Freeform 90"/>
          <p:cNvSpPr>
            <a:spLocks noEditPoints="1"/>
          </p:cNvSpPr>
          <p:nvPr/>
        </p:nvSpPr>
        <p:spPr bwMode="black">
          <a:xfrm>
            <a:off x="1481172" y="4156978"/>
            <a:ext cx="1237296" cy="1357472"/>
          </a:xfrm>
          <a:custGeom>
            <a:avLst/>
            <a:gdLst>
              <a:gd name="T0" fmla="*/ 278 w 278"/>
              <a:gd name="T1" fmla="*/ 57 h 305"/>
              <a:gd name="T2" fmla="*/ 277 w 278"/>
              <a:gd name="T3" fmla="*/ 54 h 305"/>
              <a:gd name="T4" fmla="*/ 276 w 278"/>
              <a:gd name="T5" fmla="*/ 52 h 305"/>
              <a:gd name="T6" fmla="*/ 274 w 278"/>
              <a:gd name="T7" fmla="*/ 49 h 305"/>
              <a:gd name="T8" fmla="*/ 272 w 278"/>
              <a:gd name="T9" fmla="*/ 47 h 305"/>
              <a:gd name="T10" fmla="*/ 270 w 278"/>
              <a:gd name="T11" fmla="*/ 46 h 305"/>
              <a:gd name="T12" fmla="*/ 267 w 278"/>
              <a:gd name="T13" fmla="*/ 45 h 305"/>
              <a:gd name="T14" fmla="*/ 265 w 278"/>
              <a:gd name="T15" fmla="*/ 44 h 305"/>
              <a:gd name="T16" fmla="*/ 263 w 278"/>
              <a:gd name="T17" fmla="*/ 44 h 305"/>
              <a:gd name="T18" fmla="*/ 32 w 278"/>
              <a:gd name="T19" fmla="*/ 13 h 305"/>
              <a:gd name="T20" fmla="*/ 2 w 278"/>
              <a:gd name="T21" fmla="*/ 21 h 305"/>
              <a:gd name="T22" fmla="*/ 63 w 278"/>
              <a:gd name="T23" fmla="*/ 256 h 305"/>
              <a:gd name="T24" fmla="*/ 65 w 278"/>
              <a:gd name="T25" fmla="*/ 259 h 305"/>
              <a:gd name="T26" fmla="*/ 66 w 278"/>
              <a:gd name="T27" fmla="*/ 261 h 305"/>
              <a:gd name="T28" fmla="*/ 68 w 278"/>
              <a:gd name="T29" fmla="*/ 263 h 305"/>
              <a:gd name="T30" fmla="*/ 71 w 278"/>
              <a:gd name="T31" fmla="*/ 265 h 305"/>
              <a:gd name="T32" fmla="*/ 72 w 278"/>
              <a:gd name="T33" fmla="*/ 265 h 305"/>
              <a:gd name="T34" fmla="*/ 119 w 278"/>
              <a:gd name="T35" fmla="*/ 266 h 305"/>
              <a:gd name="T36" fmla="*/ 211 w 278"/>
              <a:gd name="T37" fmla="*/ 254 h 305"/>
              <a:gd name="T38" fmla="*/ 248 w 278"/>
              <a:gd name="T39" fmla="*/ 251 h 305"/>
              <a:gd name="T40" fmla="*/ 89 w 278"/>
              <a:gd name="T41" fmla="*/ 236 h 305"/>
              <a:gd name="T42" fmla="*/ 248 w 278"/>
              <a:gd name="T43" fmla="*/ 179 h 305"/>
              <a:gd name="T44" fmla="*/ 251 w 278"/>
              <a:gd name="T45" fmla="*/ 179 h 305"/>
              <a:gd name="T46" fmla="*/ 254 w 278"/>
              <a:gd name="T47" fmla="*/ 178 h 305"/>
              <a:gd name="T48" fmla="*/ 256 w 278"/>
              <a:gd name="T49" fmla="*/ 177 h 305"/>
              <a:gd name="T50" fmla="*/ 258 w 278"/>
              <a:gd name="T51" fmla="*/ 175 h 305"/>
              <a:gd name="T52" fmla="*/ 260 w 278"/>
              <a:gd name="T53" fmla="*/ 173 h 305"/>
              <a:gd name="T54" fmla="*/ 261 w 278"/>
              <a:gd name="T55" fmla="*/ 170 h 305"/>
              <a:gd name="T56" fmla="*/ 262 w 278"/>
              <a:gd name="T57" fmla="*/ 168 h 305"/>
              <a:gd name="T58" fmla="*/ 263 w 278"/>
              <a:gd name="T59" fmla="*/ 166 h 305"/>
              <a:gd name="T60" fmla="*/ 278 w 278"/>
              <a:gd name="T61" fmla="*/ 60 h 305"/>
              <a:gd name="T62" fmla="*/ 278 w 278"/>
              <a:gd name="T63" fmla="*/ 59 h 305"/>
              <a:gd name="T64" fmla="*/ 66 w 278"/>
              <a:gd name="T65" fmla="*/ 149 h 305"/>
              <a:gd name="T66" fmla="*/ 238 w 278"/>
              <a:gd name="T67" fmla="*/ 126 h 305"/>
              <a:gd name="T68" fmla="*/ 242 w 278"/>
              <a:gd name="T69" fmla="*/ 96 h 305"/>
              <a:gd name="T70" fmla="*/ 47 w 278"/>
              <a:gd name="T71" fmla="*/ 74 h 305"/>
              <a:gd name="T72" fmla="*/ 242 w 278"/>
              <a:gd name="T73" fmla="*/ 96 h 305"/>
              <a:gd name="T74" fmla="*/ 95 w 278"/>
              <a:gd name="T75" fmla="*/ 305 h 305"/>
              <a:gd name="T76" fmla="*/ 95 w 278"/>
              <a:gd name="T77" fmla="*/ 263 h 305"/>
              <a:gd name="T78" fmla="*/ 232 w 278"/>
              <a:gd name="T79" fmla="*/ 284 h 305"/>
              <a:gd name="T80" fmla="*/ 190 w 278"/>
              <a:gd name="T81" fmla="*/ 284 h 305"/>
              <a:gd name="T82" fmla="*/ 232 w 278"/>
              <a:gd name="T83" fmla="*/ 2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05">
                <a:moveTo>
                  <a:pt x="278" y="59"/>
                </a:moveTo>
                <a:cubicBezTo>
                  <a:pt x="278" y="58"/>
                  <a:pt x="278" y="57"/>
                  <a:pt x="278" y="57"/>
                </a:cubicBezTo>
                <a:cubicBezTo>
                  <a:pt x="278" y="56"/>
                  <a:pt x="278" y="56"/>
                  <a:pt x="278" y="56"/>
                </a:cubicBezTo>
                <a:cubicBezTo>
                  <a:pt x="277" y="55"/>
                  <a:pt x="277" y="55"/>
                  <a:pt x="277" y="54"/>
                </a:cubicBezTo>
                <a:cubicBezTo>
                  <a:pt x="277" y="54"/>
                  <a:pt x="277" y="53"/>
                  <a:pt x="277" y="53"/>
                </a:cubicBezTo>
                <a:cubicBezTo>
                  <a:pt x="276" y="52"/>
                  <a:pt x="276" y="52"/>
                  <a:pt x="276" y="52"/>
                </a:cubicBezTo>
                <a:cubicBezTo>
                  <a:pt x="276" y="51"/>
                  <a:pt x="275" y="51"/>
                  <a:pt x="275" y="50"/>
                </a:cubicBezTo>
                <a:cubicBezTo>
                  <a:pt x="275" y="50"/>
                  <a:pt x="275" y="50"/>
                  <a:pt x="274" y="49"/>
                </a:cubicBezTo>
                <a:cubicBezTo>
                  <a:pt x="274" y="49"/>
                  <a:pt x="274" y="48"/>
                  <a:pt x="273" y="48"/>
                </a:cubicBezTo>
                <a:cubicBezTo>
                  <a:pt x="273" y="48"/>
                  <a:pt x="273" y="48"/>
                  <a:pt x="272" y="47"/>
                </a:cubicBezTo>
                <a:cubicBezTo>
                  <a:pt x="272" y="47"/>
                  <a:pt x="271" y="47"/>
                  <a:pt x="271" y="46"/>
                </a:cubicBezTo>
                <a:cubicBezTo>
                  <a:pt x="271" y="46"/>
                  <a:pt x="270" y="46"/>
                  <a:pt x="270" y="46"/>
                </a:cubicBezTo>
                <a:cubicBezTo>
                  <a:pt x="269" y="45"/>
                  <a:pt x="269" y="45"/>
                  <a:pt x="268" y="45"/>
                </a:cubicBezTo>
                <a:cubicBezTo>
                  <a:pt x="268" y="45"/>
                  <a:pt x="268" y="45"/>
                  <a:pt x="267" y="45"/>
                </a:cubicBezTo>
                <a:cubicBezTo>
                  <a:pt x="267" y="44"/>
                  <a:pt x="266" y="44"/>
                  <a:pt x="266" y="44"/>
                </a:cubicBezTo>
                <a:cubicBezTo>
                  <a:pt x="265" y="44"/>
                  <a:pt x="265" y="44"/>
                  <a:pt x="265" y="44"/>
                </a:cubicBezTo>
                <a:cubicBezTo>
                  <a:pt x="265" y="44"/>
                  <a:pt x="264" y="44"/>
                  <a:pt x="264" y="44"/>
                </a:cubicBezTo>
                <a:cubicBezTo>
                  <a:pt x="264" y="44"/>
                  <a:pt x="263" y="44"/>
                  <a:pt x="263" y="44"/>
                </a:cubicBezTo>
                <a:cubicBezTo>
                  <a:pt x="39" y="44"/>
                  <a:pt x="39" y="44"/>
                  <a:pt x="39" y="44"/>
                </a:cubicBezTo>
                <a:cubicBezTo>
                  <a:pt x="32" y="13"/>
                  <a:pt x="32" y="13"/>
                  <a:pt x="32" y="13"/>
                </a:cubicBezTo>
                <a:cubicBezTo>
                  <a:pt x="29" y="5"/>
                  <a:pt x="21" y="0"/>
                  <a:pt x="13" y="2"/>
                </a:cubicBezTo>
                <a:cubicBezTo>
                  <a:pt x="5" y="5"/>
                  <a:pt x="0" y="13"/>
                  <a:pt x="2" y="21"/>
                </a:cubicBezTo>
                <a:cubicBezTo>
                  <a:pt x="62" y="255"/>
                  <a:pt x="62" y="255"/>
                  <a:pt x="62" y="255"/>
                </a:cubicBezTo>
                <a:cubicBezTo>
                  <a:pt x="63" y="255"/>
                  <a:pt x="63" y="256"/>
                  <a:pt x="63" y="256"/>
                </a:cubicBezTo>
                <a:cubicBezTo>
                  <a:pt x="63" y="256"/>
                  <a:pt x="63" y="257"/>
                  <a:pt x="63" y="257"/>
                </a:cubicBezTo>
                <a:cubicBezTo>
                  <a:pt x="64" y="258"/>
                  <a:pt x="64" y="259"/>
                  <a:pt x="65" y="259"/>
                </a:cubicBezTo>
                <a:cubicBezTo>
                  <a:pt x="65" y="259"/>
                  <a:pt x="65" y="259"/>
                  <a:pt x="65" y="259"/>
                </a:cubicBezTo>
                <a:cubicBezTo>
                  <a:pt x="65" y="260"/>
                  <a:pt x="66" y="261"/>
                  <a:pt x="66" y="261"/>
                </a:cubicBezTo>
                <a:cubicBezTo>
                  <a:pt x="66" y="262"/>
                  <a:pt x="67" y="262"/>
                  <a:pt x="67" y="262"/>
                </a:cubicBezTo>
                <a:cubicBezTo>
                  <a:pt x="67" y="262"/>
                  <a:pt x="68" y="263"/>
                  <a:pt x="68" y="263"/>
                </a:cubicBezTo>
                <a:cubicBezTo>
                  <a:pt x="69" y="263"/>
                  <a:pt x="69" y="264"/>
                  <a:pt x="69" y="264"/>
                </a:cubicBezTo>
                <a:cubicBezTo>
                  <a:pt x="70" y="264"/>
                  <a:pt x="70" y="264"/>
                  <a:pt x="71" y="265"/>
                </a:cubicBezTo>
                <a:cubicBezTo>
                  <a:pt x="71" y="265"/>
                  <a:pt x="71" y="265"/>
                  <a:pt x="72" y="265"/>
                </a:cubicBezTo>
                <a:cubicBezTo>
                  <a:pt x="72" y="265"/>
                  <a:pt x="72" y="265"/>
                  <a:pt x="72" y="265"/>
                </a:cubicBezTo>
                <a:cubicBezTo>
                  <a:pt x="77" y="258"/>
                  <a:pt x="86" y="254"/>
                  <a:pt x="95" y="254"/>
                </a:cubicBezTo>
                <a:cubicBezTo>
                  <a:pt x="105" y="254"/>
                  <a:pt x="113" y="259"/>
                  <a:pt x="119" y="266"/>
                </a:cubicBezTo>
                <a:cubicBezTo>
                  <a:pt x="187" y="266"/>
                  <a:pt x="187" y="266"/>
                  <a:pt x="187" y="266"/>
                </a:cubicBezTo>
                <a:cubicBezTo>
                  <a:pt x="193" y="259"/>
                  <a:pt x="201" y="254"/>
                  <a:pt x="211" y="254"/>
                </a:cubicBezTo>
                <a:cubicBezTo>
                  <a:pt x="221" y="254"/>
                  <a:pt x="229" y="259"/>
                  <a:pt x="235" y="266"/>
                </a:cubicBezTo>
                <a:cubicBezTo>
                  <a:pt x="242" y="265"/>
                  <a:pt x="248" y="259"/>
                  <a:pt x="248" y="251"/>
                </a:cubicBezTo>
                <a:cubicBezTo>
                  <a:pt x="248" y="243"/>
                  <a:pt x="241" y="236"/>
                  <a:pt x="233" y="236"/>
                </a:cubicBezTo>
                <a:cubicBezTo>
                  <a:pt x="89" y="236"/>
                  <a:pt x="89" y="236"/>
                  <a:pt x="89" y="236"/>
                </a:cubicBezTo>
                <a:cubicBezTo>
                  <a:pt x="74" y="179"/>
                  <a:pt x="74" y="179"/>
                  <a:pt x="74" y="179"/>
                </a:cubicBezTo>
                <a:cubicBezTo>
                  <a:pt x="248" y="179"/>
                  <a:pt x="248" y="179"/>
                  <a:pt x="248" y="179"/>
                </a:cubicBezTo>
                <a:cubicBezTo>
                  <a:pt x="248" y="179"/>
                  <a:pt x="248" y="179"/>
                  <a:pt x="248" y="179"/>
                </a:cubicBezTo>
                <a:cubicBezTo>
                  <a:pt x="249" y="179"/>
                  <a:pt x="250" y="179"/>
                  <a:pt x="251" y="179"/>
                </a:cubicBezTo>
                <a:cubicBezTo>
                  <a:pt x="251" y="179"/>
                  <a:pt x="251" y="179"/>
                  <a:pt x="252" y="178"/>
                </a:cubicBezTo>
                <a:cubicBezTo>
                  <a:pt x="252" y="178"/>
                  <a:pt x="253" y="178"/>
                  <a:pt x="254" y="178"/>
                </a:cubicBezTo>
                <a:cubicBezTo>
                  <a:pt x="254" y="178"/>
                  <a:pt x="254" y="178"/>
                  <a:pt x="255" y="177"/>
                </a:cubicBezTo>
                <a:cubicBezTo>
                  <a:pt x="255" y="177"/>
                  <a:pt x="256" y="177"/>
                  <a:pt x="256" y="177"/>
                </a:cubicBezTo>
                <a:cubicBezTo>
                  <a:pt x="256" y="176"/>
                  <a:pt x="257" y="176"/>
                  <a:pt x="257" y="176"/>
                </a:cubicBezTo>
                <a:cubicBezTo>
                  <a:pt x="257" y="176"/>
                  <a:pt x="258" y="175"/>
                  <a:pt x="258" y="175"/>
                </a:cubicBezTo>
                <a:cubicBezTo>
                  <a:pt x="259" y="175"/>
                  <a:pt x="259" y="174"/>
                  <a:pt x="259" y="174"/>
                </a:cubicBezTo>
                <a:cubicBezTo>
                  <a:pt x="259" y="174"/>
                  <a:pt x="260" y="173"/>
                  <a:pt x="260" y="173"/>
                </a:cubicBezTo>
                <a:cubicBezTo>
                  <a:pt x="260" y="173"/>
                  <a:pt x="261" y="172"/>
                  <a:pt x="261" y="172"/>
                </a:cubicBezTo>
                <a:cubicBezTo>
                  <a:pt x="261" y="171"/>
                  <a:pt x="261" y="171"/>
                  <a:pt x="261" y="170"/>
                </a:cubicBezTo>
                <a:cubicBezTo>
                  <a:pt x="262" y="170"/>
                  <a:pt x="262" y="170"/>
                  <a:pt x="262" y="169"/>
                </a:cubicBezTo>
                <a:cubicBezTo>
                  <a:pt x="262" y="169"/>
                  <a:pt x="262" y="168"/>
                  <a:pt x="262" y="168"/>
                </a:cubicBezTo>
                <a:cubicBezTo>
                  <a:pt x="263" y="167"/>
                  <a:pt x="263" y="167"/>
                  <a:pt x="263" y="167"/>
                </a:cubicBezTo>
                <a:cubicBezTo>
                  <a:pt x="263" y="166"/>
                  <a:pt x="263" y="166"/>
                  <a:pt x="263" y="166"/>
                </a:cubicBezTo>
                <a:cubicBezTo>
                  <a:pt x="278" y="61"/>
                  <a:pt x="278" y="61"/>
                  <a:pt x="278" y="61"/>
                </a:cubicBezTo>
                <a:cubicBezTo>
                  <a:pt x="278" y="61"/>
                  <a:pt x="278" y="60"/>
                  <a:pt x="278" y="60"/>
                </a:cubicBezTo>
                <a:cubicBezTo>
                  <a:pt x="278" y="60"/>
                  <a:pt x="278" y="59"/>
                  <a:pt x="278" y="59"/>
                </a:cubicBezTo>
                <a:cubicBezTo>
                  <a:pt x="278" y="59"/>
                  <a:pt x="278" y="59"/>
                  <a:pt x="278" y="59"/>
                </a:cubicBezTo>
                <a:close/>
                <a:moveTo>
                  <a:pt x="235" y="149"/>
                </a:moveTo>
                <a:cubicBezTo>
                  <a:pt x="66" y="149"/>
                  <a:pt x="66" y="149"/>
                  <a:pt x="66" y="149"/>
                </a:cubicBezTo>
                <a:cubicBezTo>
                  <a:pt x="61" y="126"/>
                  <a:pt x="61" y="126"/>
                  <a:pt x="61" y="126"/>
                </a:cubicBezTo>
                <a:cubicBezTo>
                  <a:pt x="238" y="126"/>
                  <a:pt x="238" y="126"/>
                  <a:pt x="238" y="126"/>
                </a:cubicBezTo>
                <a:lnTo>
                  <a:pt x="235" y="149"/>
                </a:lnTo>
                <a:close/>
                <a:moveTo>
                  <a:pt x="242" y="96"/>
                </a:moveTo>
                <a:cubicBezTo>
                  <a:pt x="53" y="96"/>
                  <a:pt x="53" y="96"/>
                  <a:pt x="53" y="96"/>
                </a:cubicBezTo>
                <a:cubicBezTo>
                  <a:pt x="47" y="74"/>
                  <a:pt x="47" y="74"/>
                  <a:pt x="47" y="74"/>
                </a:cubicBezTo>
                <a:cubicBezTo>
                  <a:pt x="246" y="74"/>
                  <a:pt x="246" y="74"/>
                  <a:pt x="246" y="74"/>
                </a:cubicBezTo>
                <a:lnTo>
                  <a:pt x="242" y="96"/>
                </a:lnTo>
                <a:close/>
                <a:moveTo>
                  <a:pt x="116" y="284"/>
                </a:moveTo>
                <a:cubicBezTo>
                  <a:pt x="116" y="296"/>
                  <a:pt x="107" y="305"/>
                  <a:pt x="95" y="305"/>
                </a:cubicBezTo>
                <a:cubicBezTo>
                  <a:pt x="83" y="305"/>
                  <a:pt x="74" y="296"/>
                  <a:pt x="74" y="284"/>
                </a:cubicBezTo>
                <a:cubicBezTo>
                  <a:pt x="74" y="272"/>
                  <a:pt x="83" y="263"/>
                  <a:pt x="95" y="263"/>
                </a:cubicBezTo>
                <a:cubicBezTo>
                  <a:pt x="107" y="263"/>
                  <a:pt x="116" y="272"/>
                  <a:pt x="116" y="284"/>
                </a:cubicBezTo>
                <a:close/>
                <a:moveTo>
                  <a:pt x="232" y="284"/>
                </a:moveTo>
                <a:cubicBezTo>
                  <a:pt x="232" y="296"/>
                  <a:pt x="223" y="305"/>
                  <a:pt x="211" y="305"/>
                </a:cubicBezTo>
                <a:cubicBezTo>
                  <a:pt x="200" y="305"/>
                  <a:pt x="190" y="296"/>
                  <a:pt x="190" y="284"/>
                </a:cubicBezTo>
                <a:cubicBezTo>
                  <a:pt x="190" y="272"/>
                  <a:pt x="200" y="263"/>
                  <a:pt x="211" y="263"/>
                </a:cubicBezTo>
                <a:cubicBezTo>
                  <a:pt x="223" y="263"/>
                  <a:pt x="232" y="272"/>
                  <a:pt x="23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solidFill>
                <a:srgbClr val="000000"/>
              </a:solidFill>
            </a:endParaRPr>
          </a:p>
        </p:txBody>
      </p:sp>
      <p:sp>
        <p:nvSpPr>
          <p:cNvPr id="2" name="TextBox 1"/>
          <p:cNvSpPr txBox="1"/>
          <p:nvPr/>
        </p:nvSpPr>
        <p:spPr>
          <a:xfrm>
            <a:off x="959527" y="2551545"/>
            <a:ext cx="2366499" cy="896457"/>
          </a:xfrm>
          <a:prstGeom prst="rect">
            <a:avLst/>
          </a:prstGeom>
          <a:noFill/>
        </p:spPr>
        <p:txBody>
          <a:bodyPr wrap="square" lIns="0" tIns="0" rIns="0" bIns="0" rtlCol="0">
            <a:spAutoFit/>
          </a:bodyPr>
          <a:lstStyle/>
          <a:p>
            <a:r>
              <a:rPr lang="en-GB" sz="2856" dirty="0">
                <a:solidFill>
                  <a:srgbClr val="FFFFFF"/>
                </a:solidFill>
              </a:rPr>
              <a:t>tinyurl.com/</a:t>
            </a:r>
            <a:br>
              <a:rPr lang="en-GB" sz="2856" dirty="0">
                <a:solidFill>
                  <a:srgbClr val="FFFFFF"/>
                </a:solidFill>
              </a:rPr>
            </a:br>
            <a:r>
              <a:rPr lang="en-GB" sz="2856" b="1" dirty="0">
                <a:solidFill>
                  <a:srgbClr val="FFFFFF"/>
                </a:solidFill>
              </a:rPr>
              <a:t>proalm12</a:t>
            </a:r>
          </a:p>
        </p:txBody>
      </p:sp>
      <p:pic>
        <p:nvPicPr>
          <p:cNvPr id="12" name="Picture 11"/>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565216" y="1019700"/>
            <a:ext cx="4015491" cy="5033344"/>
          </a:xfrm>
          <a:prstGeom prst="rect">
            <a:avLst/>
          </a:prstGeom>
          <a:solidFill>
            <a:srgbClr val="FFFFFF">
              <a:shade val="85000"/>
            </a:srgbClr>
          </a:solidFill>
          <a:ln w="190500" cap="rnd">
            <a:noFill/>
          </a:ln>
          <a:effectLst/>
        </p:spPr>
      </p:pic>
      <p:pic>
        <p:nvPicPr>
          <p:cNvPr id="13" name="Picture 1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443698" y="1019699"/>
            <a:ext cx="4015492" cy="5033346"/>
          </a:xfrm>
          <a:prstGeom prst="rect">
            <a:avLst/>
          </a:prstGeom>
          <a:solidFill>
            <a:srgbClr val="FFFFFF">
              <a:shade val="85000"/>
            </a:srgbClr>
          </a:solidFill>
          <a:ln w="190500" cap="rnd">
            <a:noFill/>
          </a:ln>
          <a:effectLst/>
        </p:spPr>
      </p:pic>
    </p:spTree>
    <p:extLst>
      <p:ext uri="{BB962C8B-B14F-4D97-AF65-F5344CB8AC3E}">
        <p14:creationId xmlns:p14="http://schemas.microsoft.com/office/powerpoint/2010/main" val="450251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23" y="-1"/>
            <a:ext cx="1242823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141708" y="1510566"/>
            <a:ext cx="379931" cy="619307"/>
            <a:chOff x="10923037" y="1481079"/>
            <a:chExt cx="372612" cy="607219"/>
          </a:xfrm>
        </p:grpSpPr>
        <p:sp>
          <p:nvSpPr>
            <p:cNvPr id="10" name="Oval 9"/>
            <p:cNvSpPr/>
            <p:nvPr/>
          </p:nvSpPr>
          <p:spPr bwMode="auto">
            <a:xfrm>
              <a:off x="10993650" y="1555394"/>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932088"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Freeform 132"/>
            <p:cNvSpPr>
              <a:spLocks noEditPoints="1"/>
            </p:cNvSpPr>
            <p:nvPr/>
          </p:nvSpPr>
          <p:spPr bwMode="black">
            <a:xfrm>
              <a:off x="10923037" y="1481079"/>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45" tIns="34973" rIns="69945" bIns="34973" numCol="1" anchor="t" anchorCtr="0" compatLnSpc="1">
              <a:prstTxWarp prst="textNoShape">
                <a:avLst/>
              </a:prstTxWarp>
            </a:bodyPr>
            <a:lstStyle/>
            <a:p>
              <a:pPr defTabSz="932357"/>
              <a:endParaRPr lang="en-US" sz="1938">
                <a:solidFill>
                  <a:srgbClr val="000000"/>
                </a:solidFill>
              </a:endParaRPr>
            </a:p>
          </p:txBody>
        </p:sp>
      </p:grpSp>
      <p:grpSp>
        <p:nvGrpSpPr>
          <p:cNvPr id="3" name="Group 2"/>
          <p:cNvGrpSpPr/>
          <p:nvPr/>
        </p:nvGrpSpPr>
        <p:grpSpPr>
          <a:xfrm>
            <a:off x="4599110" y="3970708"/>
            <a:ext cx="379931" cy="619307"/>
            <a:chOff x="4506472" y="3893203"/>
            <a:chExt cx="372612" cy="607219"/>
          </a:xfrm>
        </p:grpSpPr>
        <p:sp>
          <p:nvSpPr>
            <p:cNvPr id="12" name="Oval 11"/>
            <p:cNvSpPr/>
            <p:nvPr/>
          </p:nvSpPr>
          <p:spPr bwMode="auto">
            <a:xfrm>
              <a:off x="4573825" y="3963999"/>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932088"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Freeform 132"/>
            <p:cNvSpPr>
              <a:spLocks noEditPoints="1"/>
            </p:cNvSpPr>
            <p:nvPr/>
          </p:nvSpPr>
          <p:spPr bwMode="black">
            <a:xfrm>
              <a:off x="4506472" y="3893203"/>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45" tIns="34973" rIns="69945" bIns="34973" numCol="1" anchor="t" anchorCtr="0" compatLnSpc="1">
              <a:prstTxWarp prst="textNoShape">
                <a:avLst/>
              </a:prstTxWarp>
            </a:bodyPr>
            <a:lstStyle/>
            <a:p>
              <a:pPr defTabSz="932357"/>
              <a:endParaRPr lang="en-US" sz="1938">
                <a:solidFill>
                  <a:srgbClr val="000000"/>
                </a:solidFill>
              </a:endParaRPr>
            </a:p>
          </p:txBody>
        </p:sp>
      </p:grpSp>
      <p:grpSp>
        <p:nvGrpSpPr>
          <p:cNvPr id="4" name="Group 3"/>
          <p:cNvGrpSpPr/>
          <p:nvPr/>
        </p:nvGrpSpPr>
        <p:grpSpPr>
          <a:xfrm>
            <a:off x="708916" y="2459247"/>
            <a:ext cx="379931" cy="619307"/>
            <a:chOff x="691216" y="2411245"/>
            <a:chExt cx="372612" cy="607219"/>
          </a:xfrm>
        </p:grpSpPr>
        <p:sp>
          <p:nvSpPr>
            <p:cNvPr id="13" name="Oval 12"/>
            <p:cNvSpPr/>
            <p:nvPr/>
          </p:nvSpPr>
          <p:spPr bwMode="auto">
            <a:xfrm>
              <a:off x="763662" y="2484521"/>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932088"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32"/>
            <p:cNvSpPr>
              <a:spLocks noEditPoints="1"/>
            </p:cNvSpPr>
            <p:nvPr/>
          </p:nvSpPr>
          <p:spPr bwMode="black">
            <a:xfrm>
              <a:off x="691216" y="2411245"/>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45" tIns="34973" rIns="69945" bIns="34973" numCol="1" anchor="t" anchorCtr="0" compatLnSpc="1">
              <a:prstTxWarp prst="textNoShape">
                <a:avLst/>
              </a:prstTxWarp>
            </a:bodyPr>
            <a:lstStyle/>
            <a:p>
              <a:pPr defTabSz="932357"/>
              <a:endParaRPr lang="en-US" sz="1938">
                <a:solidFill>
                  <a:srgbClr val="000000"/>
                </a:solidFill>
              </a:endParaRPr>
            </a:p>
          </p:txBody>
        </p:sp>
      </p:grpSp>
    </p:spTree>
    <p:extLst>
      <p:ext uri="{BB962C8B-B14F-4D97-AF65-F5344CB8AC3E}">
        <p14:creationId xmlns:p14="http://schemas.microsoft.com/office/powerpoint/2010/main" val="392101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bwMode="auto">
          <a:xfrm>
            <a:off x="2069518" y="2638676"/>
            <a:ext cx="1920240" cy="19202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80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6" name="Rectangle 5"/>
          <p:cNvSpPr/>
          <p:nvPr/>
        </p:nvSpPr>
        <p:spPr bwMode="auto">
          <a:xfrm>
            <a:off x="8199638" y="2638676"/>
            <a:ext cx="1920240" cy="19202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8000" dirty="0" smtClean="0">
                <a:gradFill>
                  <a:gsLst>
                    <a:gs pos="0">
                      <a:srgbClr val="FFFFFF"/>
                    </a:gs>
                    <a:gs pos="100000">
                      <a:srgbClr val="FFFFFF"/>
                    </a:gs>
                  </a:gsLst>
                  <a:lin ang="5400000" scaled="0"/>
                </a:gradFill>
                <a:ea typeface="Segoe UI" pitchFamily="34" charset="0"/>
                <a:cs typeface="Segoe UI" pitchFamily="34" charset="0"/>
              </a:rPr>
              <a:t>B</a:t>
            </a:r>
          </a:p>
        </p:txBody>
      </p:sp>
      <p:cxnSp>
        <p:nvCxnSpPr>
          <p:cNvPr id="7" name="Straight Connector 6"/>
          <p:cNvCxnSpPr/>
          <p:nvPr/>
        </p:nvCxnSpPr>
        <p:spPr>
          <a:xfrm>
            <a:off x="4485852" y="3594721"/>
            <a:ext cx="3217691" cy="4075"/>
          </a:xfrm>
          <a:prstGeom prst="line">
            <a:avLst/>
          </a:prstGeom>
          <a:ln w="57150">
            <a:solidFill>
              <a:schemeClr val="tx2">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3210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ontrol xmlns="http://schemas.microsoft.com/VisualStudio/2011/storyboarding/control">
  <Id Name="StorytellingMaxOnPhoneAndTV.SurprisedMobile" Revision="1" Stencil="StorytellingMaxOnPhoneAndTV" StencilVersion="1.0"/>
</Control>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3596B7A-119B-4E5A-9A1C-18E326FFDF4E}">
  <ds:schemaRefs>
    <ds:schemaRef ds:uri="http://schemas.microsoft.com/VisualStudio/2011/storyboarding/control"/>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1434</TotalTime>
  <Words>6283</Words>
  <Application>Microsoft Office PowerPoint</Application>
  <PresentationFormat>Custom</PresentationFormat>
  <Paragraphs>438</Paragraphs>
  <Slides>53</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Consolas</vt:lpstr>
      <vt:lpstr>Segoe Light</vt:lpstr>
      <vt:lpstr>Segoe UI</vt:lpstr>
      <vt:lpstr>Segoe UI Light</vt:lpstr>
      <vt:lpstr>Times New Roman</vt:lpstr>
      <vt:lpstr>Wingdings</vt:lpstr>
      <vt:lpstr>TechEd_2013_Template_16x9</vt:lpstr>
      <vt:lpstr>PowerPoint Presentation</vt:lpstr>
      <vt:lpstr>Agile Software Development with Microsoft Visual Studio ALM</vt:lpstr>
      <vt:lpstr>What is this talk?</vt:lpstr>
      <vt:lpstr>PowerPoint Presentation</vt:lpstr>
      <vt:lpstr>Who is Gregg?</vt:lpstr>
      <vt:lpstr>Martin Woodward</vt:lpstr>
      <vt:lpstr>PowerPoint Presentation</vt:lpstr>
      <vt:lpstr>PowerPoint Presentation</vt:lpstr>
      <vt:lpstr>PowerPoint Presentation</vt:lpstr>
      <vt:lpstr>Our transition</vt:lpstr>
      <vt:lpstr>What’s Changed?</vt:lpstr>
      <vt:lpstr>A shift from control…</vt:lpstr>
      <vt:lpstr>… environment</vt:lpstr>
      <vt:lpstr>Control vs. Environment What’s your focus?</vt:lpstr>
      <vt:lpstr>Retrospectives</vt:lpstr>
      <vt:lpstr>Retrospectives</vt:lpstr>
      <vt:lpstr>Retrospectives</vt:lpstr>
      <vt:lpstr>Retrospectives</vt:lpstr>
      <vt:lpstr>Retrospectives</vt:lpstr>
      <vt:lpstr>Retrospectives</vt:lpstr>
      <vt:lpstr>Retrospectives</vt:lpstr>
      <vt:lpstr>Is your team regularly adjusting its behavior?</vt:lpstr>
      <vt:lpstr>Play the same game</vt:lpstr>
      <vt:lpstr>Alignment  vs.  Autonomy</vt:lpstr>
      <vt:lpstr>Iteration Length</vt:lpstr>
      <vt:lpstr>Area Paths – Where is the work?</vt:lpstr>
      <vt:lpstr>Data Transparency</vt:lpstr>
      <vt:lpstr>Exit Criteria - 2008</vt:lpstr>
      <vt:lpstr>Exit Criteria - 2013</vt:lpstr>
      <vt:lpstr>Are your teams playing the same game you are?</vt:lpstr>
      <vt:lpstr>Debt</vt:lpstr>
      <vt:lpstr>Bug Debt</vt:lpstr>
      <vt:lpstr>Bug Cap</vt:lpstr>
      <vt:lpstr>Technical Debt</vt:lpstr>
      <vt:lpstr>Feature Debt</vt:lpstr>
      <vt:lpstr>Done, Done Debt</vt:lpstr>
      <vt:lpstr>How much debt are your  teams carrying?</vt:lpstr>
      <vt:lpstr>You Get What  You Measure</vt:lpstr>
      <vt:lpstr>Planning for debt</vt:lpstr>
      <vt:lpstr>A bug creation machine?</vt:lpstr>
      <vt:lpstr>What do we measure now?</vt:lpstr>
      <vt:lpstr>It all comes down to this:</vt:lpstr>
      <vt:lpstr>What are you measuring? What does that produce?    What should you be measuring?</vt:lpstr>
      <vt:lpstr>Trust</vt:lpstr>
      <vt:lpstr>Are your teams trusted to ship software?</vt:lpstr>
      <vt:lpstr>Summary</vt:lpstr>
      <vt:lpstr>Thanks!</vt:lpstr>
      <vt:lpstr>ALM Sessions - Tuesday</vt:lpstr>
      <vt:lpstr>ALM Sessions - Wednesday</vt:lpstr>
      <vt:lpstr>ALM Sessions – Thursday</vt:lpstr>
      <vt:lpstr>Resources</vt:lpstr>
      <vt:lpstr>Evaluate this session</vt:lpstr>
      <vt:lpstr>PowerPoint Presentation</vt:lpstr>
    </vt:vector>
  </TitlesOfParts>
  <Manager>&lt;Comms manager/speech writer&gt;</Manager>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DEV-B212: Agile Software Development with Microsoft Visual Studio ALM</dc:title>
  <dc:subject>TechEd 2013</dc:subject>
  <dc:creator>Gregg Boer;  Martin Woodward</dc:creator>
  <cp:keywords>TechEd 2013</cp:keywords>
  <dc:description>Template by: Jordan Cayabyab, Artitudes Design, Inc.
Formatting by: Priscila Mandryk, Silver Fox Productions, Inc.
Audience Type: Internal/External</dc:description>
  <cp:lastModifiedBy>Shows</cp:lastModifiedBy>
  <cp:revision>144</cp:revision>
  <dcterms:created xsi:type="dcterms:W3CDTF">2013-05-30T18:33:37Z</dcterms:created>
  <dcterms:modified xsi:type="dcterms:W3CDTF">2013-06-25T08:40:33Z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