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39"/>
  </p:notesMasterIdLst>
  <p:handoutMasterIdLst>
    <p:handoutMasterId r:id="rId40"/>
  </p:handoutMasterIdLst>
  <p:sldIdLst>
    <p:sldId id="1262" r:id="rId5"/>
    <p:sldId id="1244" r:id="rId6"/>
    <p:sldId id="1197" r:id="rId7"/>
    <p:sldId id="1198" r:id="rId8"/>
    <p:sldId id="1245" r:id="rId9"/>
    <p:sldId id="1247" r:id="rId10"/>
    <p:sldId id="1249" r:id="rId11"/>
    <p:sldId id="1251" r:id="rId12"/>
    <p:sldId id="1252" r:id="rId13"/>
    <p:sldId id="1254" r:id="rId14"/>
    <p:sldId id="1255" r:id="rId15"/>
    <p:sldId id="1256" r:id="rId16"/>
    <p:sldId id="1257" r:id="rId17"/>
    <p:sldId id="1258" r:id="rId18"/>
    <p:sldId id="1260" r:id="rId19"/>
    <p:sldId id="1054" r:id="rId20"/>
    <p:sldId id="1215" r:id="rId21"/>
    <p:sldId id="1261" r:id="rId22"/>
    <p:sldId id="1217" r:id="rId23"/>
    <p:sldId id="1218" r:id="rId24"/>
    <p:sldId id="1221" r:id="rId25"/>
    <p:sldId id="1222" r:id="rId26"/>
    <p:sldId id="1223" r:id="rId27"/>
    <p:sldId id="1224" r:id="rId28"/>
    <p:sldId id="1227" r:id="rId29"/>
    <p:sldId id="1230" r:id="rId30"/>
    <p:sldId id="1232" r:id="rId31"/>
    <p:sldId id="1233" r:id="rId32"/>
    <p:sldId id="1234" r:id="rId33"/>
    <p:sldId id="1242" r:id="rId34"/>
    <p:sldId id="1150" r:id="rId35"/>
    <p:sldId id="1147" r:id="rId36"/>
    <p:sldId id="1148" r:id="rId37"/>
    <p:sldId id="1076" r:id="rId38"/>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262"/>
            <p14:sldId id="1244"/>
            <p14:sldId id="1197"/>
            <p14:sldId id="1198"/>
            <p14:sldId id="1245"/>
            <p14:sldId id="1247"/>
            <p14:sldId id="1249"/>
            <p14:sldId id="1251"/>
            <p14:sldId id="1252"/>
            <p14:sldId id="1254"/>
            <p14:sldId id="1255"/>
            <p14:sldId id="1256"/>
            <p14:sldId id="1257"/>
            <p14:sldId id="1258"/>
            <p14:sldId id="1260"/>
            <p14:sldId id="1054"/>
            <p14:sldId id="1215"/>
            <p14:sldId id="1261"/>
            <p14:sldId id="1217"/>
            <p14:sldId id="1218"/>
            <p14:sldId id="1221"/>
            <p14:sldId id="1222"/>
            <p14:sldId id="1223"/>
            <p14:sldId id="1224"/>
            <p14:sldId id="1227"/>
            <p14:sldId id="1230"/>
            <p14:sldId id="1232"/>
            <p14:sldId id="1233"/>
            <p14:sldId id="1234"/>
            <p14:sldId id="1242"/>
          </p14:sldIdLst>
        </p14:section>
        <p14:section name="Special content" id="{6925D2A1-AD53-4951-AB34-79DFA02CD676}">
          <p14:sldIdLst>
            <p14:sldId id="1150"/>
            <p14:sldId id="1147"/>
            <p14:sldId id="1148"/>
            <p14:sldId id="10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BA00"/>
    <a:srgbClr val="007233"/>
    <a:srgbClr val="0072C6"/>
    <a:srgbClr val="B4009E"/>
    <a:srgbClr val="B0B186"/>
    <a:srgbClr val="FF66FF"/>
    <a:srgbClr val="000000"/>
    <a:srgbClr val="33CC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55" autoAdjust="0"/>
    <p:restoredTop sz="83451" autoAdjust="0"/>
  </p:normalViewPr>
  <p:slideViewPr>
    <p:cSldViewPr snapToGrid="0">
      <p:cViewPr varScale="1">
        <p:scale>
          <a:sx n="92" d="100"/>
          <a:sy n="92" d="100"/>
        </p:scale>
        <p:origin x="996" y="90"/>
      </p:cViewPr>
      <p:guideLst>
        <p:guide orient="horz" pos="2203"/>
        <p:guide pos="3917"/>
      </p:guideLst>
    </p:cSldViewPr>
  </p:slideViewPr>
  <p:outlineViewPr>
    <p:cViewPr>
      <p:scale>
        <a:sx n="33" d="100"/>
        <a:sy n="33" d="100"/>
      </p:scale>
      <p:origin x="0" y="0"/>
    </p:cViewPr>
  </p:outlineViewPr>
  <p:notesTextViewPr>
    <p:cViewPr>
      <p:scale>
        <a:sx n="110" d="100"/>
        <a:sy n="110" d="100"/>
      </p:scale>
      <p:origin x="0" y="0"/>
    </p:cViewPr>
  </p:notesTextViewPr>
  <p:sorterViewPr>
    <p:cViewPr varScale="1">
      <p:scale>
        <a:sx n="1" d="1"/>
        <a:sy n="1" d="1"/>
      </p:scale>
      <p:origin x="0" y="-2822"/>
    </p:cViewPr>
  </p:sorterViewPr>
  <p:notesViewPr>
    <p:cSldViewPr snapToGrid="0" showGuides="1">
      <p:cViewPr>
        <p:scale>
          <a:sx n="41" d="100"/>
          <a:sy n="41" d="100"/>
        </p:scale>
        <p:origin x="-3792" y="-84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a:t>Desktop Operating </a:t>
            </a:r>
            <a:r>
              <a:rPr lang="en-US" sz="1600" dirty="0" smtClean="0"/>
              <a:t>Systems</a:t>
            </a:r>
            <a:endParaRPr lang="en-US" sz="1600" dirty="0"/>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Sheet2!$A$2</c:f>
              <c:strCache>
                <c:ptCount val="1"/>
                <c:pt idx="0">
                  <c:v>Desktop Operating System</c:v>
                </c:pt>
              </c:strCache>
            </c:strRef>
          </c:tx>
          <c:dPt>
            <c:idx val="0"/>
            <c:bubble3D val="0"/>
            <c:spPr>
              <a:solidFill>
                <a:srgbClr val="0070C0"/>
              </a:solidFill>
            </c:spPr>
          </c:dPt>
          <c:dPt>
            <c:idx val="1"/>
            <c:bubble3D val="0"/>
            <c:spPr>
              <a:solidFill>
                <a:srgbClr val="00B050"/>
              </a:solidFill>
            </c:spPr>
          </c:dPt>
          <c:dPt>
            <c:idx val="2"/>
            <c:bubble3D val="0"/>
            <c:spPr>
              <a:solidFill>
                <a:srgbClr val="FF0000"/>
              </a:solidFill>
            </c:spPr>
          </c:dPt>
          <c:dPt>
            <c:idx val="3"/>
            <c:bubble3D val="0"/>
            <c:spPr>
              <a:solidFill>
                <a:srgbClr val="FFC000"/>
              </a:solidFill>
            </c:spPr>
          </c:dPt>
          <c:dPt>
            <c:idx val="4"/>
            <c:bubble3D val="0"/>
            <c:spPr>
              <a:solidFill>
                <a:srgbClr val="7030A0"/>
              </a:solidFill>
            </c:spPr>
          </c:dPt>
          <c:dPt>
            <c:idx val="5"/>
            <c:bubble3D val="0"/>
            <c:spPr>
              <a:solidFill>
                <a:srgbClr val="FFFF00"/>
              </a:solidFill>
            </c:spPr>
          </c:dPt>
          <c:dPt>
            <c:idx val="6"/>
            <c:bubble3D val="0"/>
            <c:spPr>
              <a:solidFill>
                <a:srgbClr val="C00000"/>
              </a:solidFill>
            </c:spPr>
          </c:dPt>
          <c:dPt>
            <c:idx val="7"/>
            <c:bubble3D val="0"/>
            <c:spPr>
              <a:solidFill>
                <a:srgbClr val="002060"/>
              </a:solidFill>
            </c:spPr>
          </c:dPt>
          <c:cat>
            <c:strRef>
              <c:f>Sheet2!$B$1:$I$1</c:f>
              <c:strCache>
                <c:ptCount val="8"/>
                <c:pt idx="0">
                  <c:v>Windows7</c:v>
                </c:pt>
                <c:pt idx="1">
                  <c:v>Windows XP</c:v>
                </c:pt>
                <c:pt idx="2">
                  <c:v>Windows Vista</c:v>
                </c:pt>
                <c:pt idx="3">
                  <c:v>Windows 8</c:v>
                </c:pt>
                <c:pt idx="4">
                  <c:v>Mac OS X 10.8</c:v>
                </c:pt>
                <c:pt idx="5">
                  <c:v>Mac OS X 10.6</c:v>
                </c:pt>
                <c:pt idx="6">
                  <c:v>Mac OS X 10.7</c:v>
                </c:pt>
                <c:pt idx="7">
                  <c:v>Other</c:v>
                </c:pt>
              </c:strCache>
            </c:strRef>
          </c:cat>
          <c:val>
            <c:numRef>
              <c:f>Sheet2!$B$2:$I$2</c:f>
              <c:numCache>
                <c:formatCode>0.00%</c:formatCode>
                <c:ptCount val="8"/>
                <c:pt idx="0">
                  <c:v>0.44729999999999998</c:v>
                </c:pt>
                <c:pt idx="1">
                  <c:v>0.38729999999999998</c:v>
                </c:pt>
                <c:pt idx="2">
                  <c:v>4.99E-2</c:v>
                </c:pt>
                <c:pt idx="3">
                  <c:v>3.1699999999999999E-2</c:v>
                </c:pt>
                <c:pt idx="4">
                  <c:v>2.6499999999999999E-2</c:v>
                </c:pt>
                <c:pt idx="5">
                  <c:v>1.8700000000000001E-2</c:v>
                </c:pt>
                <c:pt idx="6">
                  <c:v>1.8100000000000002E-2</c:v>
                </c:pt>
                <c:pt idx="7">
                  <c:v>2.0500000000000001E-2</c:v>
                </c:pt>
              </c:numCache>
            </c:numRef>
          </c:val>
        </c:ser>
        <c:dLbls>
          <c:showLegendKey val="0"/>
          <c:showVal val="0"/>
          <c:showCatName val="0"/>
          <c:showSerName val="0"/>
          <c:showPercent val="0"/>
          <c:showBubbleSize val="0"/>
          <c:showLeaderLines val="1"/>
        </c:dLbls>
      </c:pie3DChart>
    </c:plotArea>
    <c:legend>
      <c:legendPos val="r"/>
      <c:overlay val="0"/>
      <c:txPr>
        <a:bodyPr/>
        <a:lstStyle/>
        <a:p>
          <a:pPr>
            <a:defRPr sz="1050"/>
          </a:pPr>
          <a:endParaRPr lang="en-US"/>
        </a:p>
      </c:txPr>
    </c:legend>
    <c:plotVisOnly val="1"/>
    <c:dispBlanksAs val="gap"/>
    <c:showDLblsOverMax val="0"/>
  </c:chart>
  <c:spPr>
    <a:ln w="25400">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hart>
    <c:title>
      <c:tx>
        <c:rich>
          <a:bodyPr/>
          <a:lstStyle/>
          <a:p>
            <a:pPr>
              <a:defRPr b="1">
                <a:solidFill>
                  <a:schemeClr val="tx1"/>
                </a:solidFill>
                <a:latin typeface="Calibri" pitchFamily="34" charset="0"/>
              </a:defRPr>
            </a:pPr>
            <a:r>
              <a:rPr lang="it-IT" b="1" dirty="0" smtClean="0">
                <a:solidFill>
                  <a:schemeClr val="tx1"/>
                </a:solidFill>
                <a:latin typeface="Calibri" pitchFamily="34" charset="0"/>
              </a:rPr>
              <a:t>VB6 Renewal Trend</a:t>
            </a:r>
            <a:endParaRPr lang="it-IT" b="1" dirty="0">
              <a:solidFill>
                <a:schemeClr val="tx1"/>
              </a:solidFill>
              <a:latin typeface="Calibri" pitchFamily="34" charset="0"/>
            </a:endParaRPr>
          </a:p>
        </c:rich>
      </c:tx>
      <c:overlay val="0"/>
    </c:title>
    <c:autoTitleDeleted val="0"/>
    <c:plotArea>
      <c:layout/>
      <c:lineChart>
        <c:grouping val="standard"/>
        <c:varyColors val="0"/>
        <c:ser>
          <c:idx val="0"/>
          <c:order val="0"/>
          <c:marker>
            <c:symbol val="none"/>
          </c:marker>
          <c:cat>
            <c:numRef>
              <c:f>Sheet1!$A$1:$A$11</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Sheet1!$B$1:$B$11</c:f>
              <c:numCache>
                <c:formatCode>General</c:formatCode>
                <c:ptCount val="11"/>
                <c:pt idx="0">
                  <c:v>20</c:v>
                </c:pt>
                <c:pt idx="1">
                  <c:v>20</c:v>
                </c:pt>
                <c:pt idx="2">
                  <c:v>23</c:v>
                </c:pt>
                <c:pt idx="3">
                  <c:v>28</c:v>
                </c:pt>
                <c:pt idx="4">
                  <c:v>35</c:v>
                </c:pt>
                <c:pt idx="5">
                  <c:v>45</c:v>
                </c:pt>
                <c:pt idx="6">
                  <c:v>55</c:v>
                </c:pt>
                <c:pt idx="7">
                  <c:v>65</c:v>
                </c:pt>
                <c:pt idx="8">
                  <c:v>72</c:v>
                </c:pt>
                <c:pt idx="9">
                  <c:v>77</c:v>
                </c:pt>
                <c:pt idx="10">
                  <c:v>80</c:v>
                </c:pt>
              </c:numCache>
            </c:numRef>
          </c:val>
          <c:smooth val="0"/>
        </c:ser>
        <c:dLbls>
          <c:showLegendKey val="0"/>
          <c:showVal val="0"/>
          <c:showCatName val="0"/>
          <c:showSerName val="0"/>
          <c:showPercent val="0"/>
          <c:showBubbleSize val="0"/>
        </c:dLbls>
        <c:smooth val="0"/>
        <c:axId val="686114584"/>
        <c:axId val="686112232"/>
      </c:lineChart>
      <c:catAx>
        <c:axId val="686114584"/>
        <c:scaling>
          <c:orientation val="minMax"/>
        </c:scaling>
        <c:delete val="0"/>
        <c:axPos val="b"/>
        <c:numFmt formatCode="General" sourceLinked="1"/>
        <c:majorTickMark val="out"/>
        <c:minorTickMark val="none"/>
        <c:tickLblPos val="nextTo"/>
        <c:crossAx val="686112232"/>
        <c:crosses val="autoZero"/>
        <c:auto val="0"/>
        <c:lblAlgn val="ctr"/>
        <c:lblOffset val="100"/>
        <c:noMultiLvlLbl val="0"/>
      </c:catAx>
      <c:valAx>
        <c:axId val="686112232"/>
        <c:scaling>
          <c:orientation val="minMax"/>
        </c:scaling>
        <c:delete val="0"/>
        <c:axPos val="l"/>
        <c:numFmt formatCode="General" sourceLinked="1"/>
        <c:majorTickMark val="none"/>
        <c:minorTickMark val="none"/>
        <c:tickLblPos val="none"/>
        <c:crossAx val="686114584"/>
        <c:crosses val="autoZero"/>
        <c:crossBetween val="between"/>
      </c:valAx>
    </c:plotArea>
    <c:plotVisOnly val="1"/>
    <c:dispBlanksAs val="gap"/>
    <c:showDLblsOverMax val="0"/>
  </c:chart>
  <c:spPr>
    <a:ln>
      <a:solidFill>
        <a:schemeClr val="bg2">
          <a:lumMod val="50000"/>
          <a:lumOff val="50000"/>
        </a:schemeClr>
      </a:solid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6/26/2013 6:43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6/26/2013 6:43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6/26/2013 6:47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2986243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DB041E-C58C-4BE7-867A-CD66968DDAD1}" type="slidenum">
              <a:rPr lang="en-US" smtClean="0"/>
              <a:pPr/>
              <a:t>14</a:t>
            </a:fld>
            <a:endParaRPr lang="en-US" dirty="0"/>
          </a:p>
        </p:txBody>
      </p:sp>
    </p:spTree>
    <p:extLst>
      <p:ext uri="{BB962C8B-B14F-4D97-AF65-F5344CB8AC3E}">
        <p14:creationId xmlns:p14="http://schemas.microsoft.com/office/powerpoint/2010/main" val="1348220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solidFill>
                <a:schemeClr val="tx2"/>
              </a:solidFill>
            </a:endParaRPr>
          </a:p>
        </p:txBody>
      </p:sp>
    </p:spTree>
    <p:extLst>
      <p:ext uri="{BB962C8B-B14F-4D97-AF65-F5344CB8AC3E}">
        <p14:creationId xmlns:p14="http://schemas.microsoft.com/office/powerpoint/2010/main" val="2708696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16</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6/26/2013 6:47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694440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17</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6/26/2013 6:47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356389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6/26/2013 6:47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4224220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100" i="1" dirty="0" smtClean="0"/>
          </a:p>
        </p:txBody>
      </p:sp>
      <p:sp>
        <p:nvSpPr>
          <p:cNvPr id="4" name="Slide Number Placeholder 3"/>
          <p:cNvSpPr>
            <a:spLocks noGrp="1"/>
          </p:cNvSpPr>
          <p:nvPr>
            <p:ph type="sldNum" sz="quarter" idx="10"/>
          </p:nvPr>
        </p:nvSpPr>
        <p:spPr/>
        <p:txBody>
          <a:bodyPr/>
          <a:lstStyle/>
          <a:p>
            <a:fld id="{D38E2F76-F435-451C-B79A-7FFD92A2892B}" type="slidenum">
              <a:rPr lang="en-US" smtClean="0">
                <a:solidFill>
                  <a:prstClr val="black"/>
                </a:solidFill>
                <a:latin typeface="Calibri"/>
              </a:rPr>
              <a:pPr/>
              <a:t>19</a:t>
            </a:fld>
            <a:endParaRPr lang="en-US" dirty="0">
              <a:solidFill>
                <a:prstClr val="black"/>
              </a:solidFill>
              <a:latin typeface="Calibri"/>
            </a:endParaRPr>
          </a:p>
        </p:txBody>
      </p:sp>
    </p:spTree>
    <p:extLst>
      <p:ext uri="{BB962C8B-B14F-4D97-AF65-F5344CB8AC3E}">
        <p14:creationId xmlns:p14="http://schemas.microsoft.com/office/powerpoint/2010/main" val="24258800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30879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203375E-CEC1-4AC3-BBFC-3A408BFC860A}" type="slidenum">
              <a:rPr lang="en-US" smtClean="0"/>
              <a:pPr>
                <a:defRPr/>
              </a:pPr>
              <a:t>21</a:t>
            </a:fld>
            <a:endParaRPr lang="en-US" dirty="0"/>
          </a:p>
        </p:txBody>
      </p:sp>
    </p:spTree>
    <p:extLst>
      <p:ext uri="{BB962C8B-B14F-4D97-AF65-F5344CB8AC3E}">
        <p14:creationId xmlns:p14="http://schemas.microsoft.com/office/powerpoint/2010/main" val="4975250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xfrm>
            <a:off x="3884613" y="8685213"/>
            <a:ext cx="2971800" cy="457200"/>
          </a:xfrm>
          <a:prstGeom prst="rect">
            <a:avLst/>
          </a:prstGeom>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F765B158-FFA0-441A-8BA0-77E64E0DF95B}" type="slidenum">
              <a:rPr lang="en-US" b="0">
                <a:solidFill>
                  <a:prstClr val="black"/>
                </a:solidFill>
                <a:latin typeface="Arial" pitchFamily="34" charset="0"/>
              </a:rPr>
              <a:pPr eaLnBrk="1" hangingPunct="1"/>
              <a:t>22</a:t>
            </a:fld>
            <a:endParaRPr lang="en-US" b="0" dirty="0">
              <a:solidFill>
                <a:prstClr val="black"/>
              </a:solidFill>
              <a:latin typeface="Arial" pitchFamily="34" charset="0"/>
            </a:endParaRPr>
          </a:p>
        </p:txBody>
      </p:sp>
      <p:sp>
        <p:nvSpPr>
          <p:cNvPr id="54275" name="Rectangle 2"/>
          <p:cNvSpPr>
            <a:spLocks noGrp="1" noRot="1" noChangeAspect="1" noChangeArrowheads="1" noTextEdit="1"/>
          </p:cNvSpPr>
          <p:nvPr>
            <p:ph type="sldImg"/>
          </p:nvPr>
        </p:nvSpPr>
        <p:spPr>
          <a:xfrm>
            <a:off x="381000" y="685800"/>
            <a:ext cx="6096000" cy="3429000"/>
          </a:xfrm>
          <a:ln/>
        </p:spPr>
      </p:sp>
      <p:sp>
        <p:nvSpPr>
          <p:cNvPr id="54276" name="Rectangle 3"/>
          <p:cNvSpPr>
            <a:spLocks noGrp="1" noChangeArrowheads="1"/>
          </p:cNvSpPr>
          <p:nvPr>
            <p:ph type="body" idx="1"/>
          </p:nvPr>
        </p:nvSpPr>
        <p:spPr>
          <a:xfrm>
            <a:off x="319088" y="3353380"/>
            <a:ext cx="6334125" cy="244988"/>
          </a:xfrm>
          <a:noFill/>
        </p:spPr>
        <p:txBody>
          <a:bodyPr>
            <a:normAutofit/>
          </a:bodyPr>
          <a:lstStyle/>
          <a:p>
            <a:endParaRPr lang="en-US" dirty="0"/>
          </a:p>
        </p:txBody>
      </p:sp>
    </p:spTree>
    <p:extLst>
      <p:ext uri="{BB962C8B-B14F-4D97-AF65-F5344CB8AC3E}">
        <p14:creationId xmlns:p14="http://schemas.microsoft.com/office/powerpoint/2010/main" val="214256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2400" dirty="0" smtClean="0"/>
          </a:p>
        </p:txBody>
      </p:sp>
      <p:sp>
        <p:nvSpPr>
          <p:cNvPr id="4" name="Slide Number Placeholder 3"/>
          <p:cNvSpPr>
            <a:spLocks noGrp="1"/>
          </p:cNvSpPr>
          <p:nvPr>
            <p:ph type="sldNum" sz="quarter" idx="10"/>
          </p:nvPr>
        </p:nvSpPr>
        <p:spPr/>
        <p:txBody>
          <a:bodyPr/>
          <a:lstStyle/>
          <a:p>
            <a:fld id="{1C520D3F-F8C9-410E-990D-7915F030992A}" type="slidenum">
              <a:rPr lang="en-AU" smtClean="0"/>
              <a:t>23</a:t>
            </a:fld>
            <a:endParaRPr lang="en-AU" dirty="0"/>
          </a:p>
        </p:txBody>
      </p:sp>
    </p:spTree>
    <p:extLst>
      <p:ext uri="{BB962C8B-B14F-4D97-AF65-F5344CB8AC3E}">
        <p14:creationId xmlns:p14="http://schemas.microsoft.com/office/powerpoint/2010/main" val="1071199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6/26/2013 6:43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5925341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7261" lvl="2" indent="0">
              <a:buNone/>
            </a:pPr>
            <a:endParaRPr lang="en-US" dirty="0"/>
          </a:p>
        </p:txBody>
      </p:sp>
    </p:spTree>
    <p:extLst>
      <p:ext uri="{BB962C8B-B14F-4D97-AF65-F5344CB8AC3E}">
        <p14:creationId xmlns:p14="http://schemas.microsoft.com/office/powerpoint/2010/main" val="8285005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6/26/2013 6:47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40946029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pPr>
              <a:defRPr/>
            </a:pPr>
            <a:fld id="{7203375E-CEC1-4AC3-BBFC-3A408BFC860A}" type="slidenum">
              <a:rPr lang="en-US" smtClean="0"/>
              <a:pPr>
                <a:defRPr/>
              </a:pPr>
              <a:t>26</a:t>
            </a:fld>
            <a:endParaRPr lang="en-US" dirty="0"/>
          </a:p>
        </p:txBody>
      </p:sp>
    </p:spTree>
    <p:extLst>
      <p:ext uri="{BB962C8B-B14F-4D97-AF65-F5344CB8AC3E}">
        <p14:creationId xmlns:p14="http://schemas.microsoft.com/office/powerpoint/2010/main" val="8302544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7203375E-CEC1-4AC3-BBFC-3A408BFC860A}" type="slidenum">
              <a:rPr lang="en-US" smtClean="0"/>
              <a:pPr>
                <a:defRPr/>
              </a:pPr>
              <a:t>27</a:t>
            </a:fld>
            <a:endParaRPr lang="en-US" dirty="0"/>
          </a:p>
        </p:txBody>
      </p:sp>
    </p:spTree>
    <p:extLst>
      <p:ext uri="{BB962C8B-B14F-4D97-AF65-F5344CB8AC3E}">
        <p14:creationId xmlns:p14="http://schemas.microsoft.com/office/powerpoint/2010/main" val="15940566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solidFill>
                <a:schemeClr val="tx2"/>
              </a:solidFill>
            </a:endParaRPr>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6/26/2013 6:47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28</a:t>
            </a:fld>
            <a:endParaRPr lang="en-US" dirty="0"/>
          </a:p>
        </p:txBody>
      </p:sp>
    </p:spTree>
    <p:extLst>
      <p:ext uri="{BB962C8B-B14F-4D97-AF65-F5344CB8AC3E}">
        <p14:creationId xmlns:p14="http://schemas.microsoft.com/office/powerpoint/2010/main" val="14067459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29</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6/26/2013 6:47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7397289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solidFill>
                <a:schemeClr val="tx2"/>
              </a:solidFill>
            </a:endParaRPr>
          </a:p>
        </p:txBody>
      </p:sp>
    </p:spTree>
    <p:extLst>
      <p:ext uri="{BB962C8B-B14F-4D97-AF65-F5344CB8AC3E}">
        <p14:creationId xmlns:p14="http://schemas.microsoft.com/office/powerpoint/2010/main" val="38117985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6/26/2013 6:47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31</a:t>
            </a:fld>
            <a:endParaRPr lang="en-US" dirty="0"/>
          </a:p>
        </p:txBody>
      </p:sp>
    </p:spTree>
    <p:extLst>
      <p:ext uri="{BB962C8B-B14F-4D97-AF65-F5344CB8AC3E}">
        <p14:creationId xmlns:p14="http://schemas.microsoft.com/office/powerpoint/2010/main" val="6866657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6/26/2013 6:47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32</a:t>
            </a:fld>
            <a:endParaRPr lang="en-US" dirty="0"/>
          </a:p>
        </p:txBody>
      </p:sp>
    </p:spTree>
    <p:extLst>
      <p:ext uri="{BB962C8B-B14F-4D97-AF65-F5344CB8AC3E}">
        <p14:creationId xmlns:p14="http://schemas.microsoft.com/office/powerpoint/2010/main" val="16923678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6/26/2013 6:47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33</a:t>
            </a:fld>
            <a:endParaRPr lang="en-US" dirty="0"/>
          </a:p>
        </p:txBody>
      </p:sp>
    </p:spTree>
    <p:extLst>
      <p:ext uri="{BB962C8B-B14F-4D97-AF65-F5344CB8AC3E}">
        <p14:creationId xmlns:p14="http://schemas.microsoft.com/office/powerpoint/2010/main" val="3040969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3</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6/26/2013 6:47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3813940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34</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6/26/2013 6:47 PM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088187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5</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6/26/2013 6:47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4228291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6/26/2013 6:47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3254712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6/26/2013 6:43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627106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9056" indent="0">
              <a:buClr>
                <a:srgbClr val="177B57"/>
              </a:buClr>
              <a:buSzPct val="10000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66DB041E-C58C-4BE7-867A-CD66968DDAD1}" type="slidenum">
              <a:rPr lang="en-US" smtClean="0"/>
              <a:pPr/>
              <a:t>10</a:t>
            </a:fld>
            <a:endParaRPr lang="en-US"/>
          </a:p>
        </p:txBody>
      </p:sp>
    </p:spTree>
    <p:extLst>
      <p:ext uri="{BB962C8B-B14F-4D97-AF65-F5344CB8AC3E}">
        <p14:creationId xmlns:p14="http://schemas.microsoft.com/office/powerpoint/2010/main" val="3165164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12</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6/26/2013 6:47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8680069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6" name="Rectangle 75"/>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77" name="Group 76"/>
          <p:cNvGrpSpPr/>
          <p:nvPr userDrawn="1"/>
        </p:nvGrpSpPr>
        <p:grpSpPr>
          <a:xfrm>
            <a:off x="7136678" y="4110831"/>
            <a:ext cx="1490663" cy="1516063"/>
            <a:chOff x="18853150" y="1957388"/>
            <a:chExt cx="1490663" cy="1516063"/>
          </a:xfrm>
        </p:grpSpPr>
        <p:sp>
          <p:nvSpPr>
            <p:cNvPr id="7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8640" y="285999"/>
            <a:ext cx="11375537" cy="786502"/>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5530" y="1429992"/>
            <a:ext cx="11375537" cy="22283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87578049"/>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Bulle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8742" y="1605259"/>
            <a:ext cx="11606253" cy="4746951"/>
          </a:xfrm>
          <a:prstGeom prst="rect">
            <a:avLst/>
          </a:prstGeom>
        </p:spPr>
        <p:txBody>
          <a:bodyPr>
            <a:noAutofit/>
          </a:bodyPr>
          <a:lstStyle>
            <a:lvl1pPr>
              <a:spcBef>
                <a:spcPts val="1632"/>
              </a:spcBef>
              <a:spcAft>
                <a:spcPts val="0"/>
              </a:spcAft>
              <a:buClr>
                <a:schemeClr val="bg1">
                  <a:lumMod val="50000"/>
                </a:schemeClr>
              </a:buClr>
              <a:buSzPct val="100000"/>
              <a:buFont typeface="Arial" pitchFamily="34" charset="0"/>
              <a:buChar char="•"/>
              <a:defRPr sz="3300" b="0" baseline="0">
                <a:solidFill>
                  <a:srgbClr val="4D4F53"/>
                </a:solidFill>
                <a:latin typeface="+mj-lt"/>
              </a:defRPr>
            </a:lvl1pPr>
            <a:lvl2pPr marL="406486" indent="-174903">
              <a:spcBef>
                <a:spcPts val="204"/>
              </a:spcBef>
              <a:buClr>
                <a:schemeClr val="bg1">
                  <a:lumMod val="50000"/>
                </a:schemeClr>
              </a:buClr>
              <a:buSzPct val="100000"/>
              <a:buFont typeface="Arial" pitchFamily="34" charset="0"/>
              <a:buChar char="•"/>
              <a:defRPr sz="2400" b="0" baseline="0">
                <a:solidFill>
                  <a:srgbClr val="4D4F53"/>
                </a:solidFill>
                <a:latin typeface="+mj-lt"/>
              </a:defRPr>
            </a:lvl2pPr>
            <a:lvl3pPr marL="581389" indent="-174903">
              <a:buClr>
                <a:schemeClr val="bg1">
                  <a:lumMod val="50000"/>
                </a:schemeClr>
              </a:buClr>
              <a:buSzPct val="115000"/>
              <a:buFont typeface="Arial" pitchFamily="34" charset="0"/>
              <a:buChar char="•"/>
              <a:tabLst>
                <a:tab pos="932812" algn="l"/>
              </a:tabLst>
              <a:defRPr sz="2000" b="0">
                <a:solidFill>
                  <a:srgbClr val="4D4F53"/>
                </a:solidFill>
                <a:latin typeface="Calibri" pitchFamily="34" charset="0"/>
              </a:defRPr>
            </a:lvl3pPr>
            <a:lvl4pPr marL="757910" indent="-176523">
              <a:buClr>
                <a:schemeClr val="bg1">
                  <a:lumMod val="50000"/>
                </a:schemeClr>
              </a:buClr>
              <a:buSzPct val="115000"/>
              <a:buFont typeface="Arial" pitchFamily="34" charset="0"/>
              <a:buChar char="•"/>
              <a:defRPr sz="1600" b="0">
                <a:solidFill>
                  <a:srgbClr val="4D4F53"/>
                </a:solidFill>
                <a:latin typeface="Calibri" pitchFamily="34" charset="0"/>
              </a:defRPr>
            </a:lvl4pPr>
            <a:lvl5pPr marL="932812" indent="-174903">
              <a:buClr>
                <a:schemeClr val="bg1">
                  <a:lumMod val="50000"/>
                </a:schemeClr>
              </a:buClr>
              <a:buSzPct val="115000"/>
              <a:buFont typeface="Arial" pitchFamily="34" charset="0"/>
              <a:buChar char="•"/>
              <a:defRPr sz="1600" b="0">
                <a:solidFill>
                  <a:srgbClr val="4D4F53"/>
                </a:solidFill>
                <a:latin typeface="Calibri" pitchFamily="34" charset="0"/>
              </a:defRPr>
            </a:lvl5pPr>
          </a:lstStyle>
          <a:p>
            <a:pPr lvl="0"/>
            <a:r>
              <a:rPr lang="en-US" dirty="0" smtClean="0"/>
              <a:t>Click to edit master style</a:t>
            </a:r>
          </a:p>
          <a:p>
            <a:pPr lvl="1"/>
            <a:r>
              <a:rPr lang="en-US" dirty="0" smtClean="0"/>
              <a:t>Click to edit master style</a:t>
            </a:r>
          </a:p>
          <a:p>
            <a:pPr lvl="0"/>
            <a:r>
              <a:rPr lang="en-US" dirty="0" smtClean="0"/>
              <a:t>Click to edit master style</a:t>
            </a:r>
          </a:p>
          <a:p>
            <a:pPr lvl="1"/>
            <a:r>
              <a:rPr lang="en-US" dirty="0" smtClean="0"/>
              <a:t>Click to edit master style</a:t>
            </a:r>
          </a:p>
          <a:p>
            <a:pPr lvl="1"/>
            <a:endParaRPr lang="en-US" dirty="0" smtClean="0"/>
          </a:p>
        </p:txBody>
      </p:sp>
      <p:sp>
        <p:nvSpPr>
          <p:cNvPr id="29" name="Footer Placeholder 6"/>
          <p:cNvSpPr>
            <a:spLocks noGrp="1"/>
          </p:cNvSpPr>
          <p:nvPr>
            <p:ph type="ftr" sz="quarter" idx="3"/>
          </p:nvPr>
        </p:nvSpPr>
        <p:spPr>
          <a:xfrm>
            <a:off x="4248616" y="6482889"/>
            <a:ext cx="3939243" cy="372394"/>
          </a:xfrm>
          <a:prstGeom prst="rect">
            <a:avLst/>
          </a:prstGeom>
        </p:spPr>
        <p:txBody>
          <a:bodyPr vert="horz" lIns="93281" tIns="46641" rIns="93281" bIns="46641" rtlCol="0" anchor="ctr"/>
          <a:lstStyle>
            <a:lvl1pPr algn="ctr">
              <a:defRPr sz="1100">
                <a:solidFill>
                  <a:schemeClr val="tx1">
                    <a:tint val="75000"/>
                  </a:schemeClr>
                </a:solidFill>
                <a:latin typeface="+mj-lt"/>
              </a:defRPr>
            </a:lvl1pPr>
          </a:lstStyle>
          <a:p>
            <a:r>
              <a:rPr lang="en-US" dirty="0" smtClean="0"/>
              <a:t>Citrix Confidential - Do Not Distribute</a:t>
            </a:r>
            <a:endParaRPr lang="en-US" dirty="0"/>
          </a:p>
        </p:txBody>
      </p:sp>
      <p:sp>
        <p:nvSpPr>
          <p:cNvPr id="26" name="Title 1"/>
          <p:cNvSpPr>
            <a:spLocks noGrp="1"/>
          </p:cNvSpPr>
          <p:nvPr>
            <p:ph type="title"/>
          </p:nvPr>
        </p:nvSpPr>
        <p:spPr>
          <a:xfrm>
            <a:off x="388742" y="631230"/>
            <a:ext cx="11606253" cy="516495"/>
          </a:xfrm>
        </p:spPr>
        <p:txBody>
          <a:bodyPr>
            <a:noAutofit/>
          </a:bodyPr>
          <a:lstStyle>
            <a:lvl1pPr>
              <a:defRPr sz="3500" b="1"/>
            </a:lvl1pPr>
          </a:lstStyle>
          <a:p>
            <a:r>
              <a:rPr lang="en-US" smtClean="0"/>
              <a:t>Click to edit Master title style</a:t>
            </a:r>
            <a:endParaRPr lang="en-US" dirty="0"/>
          </a:p>
        </p:txBody>
      </p:sp>
    </p:spTree>
    <p:extLst>
      <p:ext uri="{BB962C8B-B14F-4D97-AF65-F5344CB8AC3E}">
        <p14:creationId xmlns:p14="http://schemas.microsoft.com/office/powerpoint/2010/main" val="109965655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ext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tabLst/>
              <a:defRPr>
                <a:solidFill>
                  <a:srgbClr val="4D4F53"/>
                </a:solidFill>
              </a:defRPr>
            </a:lvl1pPr>
          </a:lstStyle>
          <a:p>
            <a:r>
              <a:rPr lang="en-US" dirty="0" smtClean="0"/>
              <a:t>Click to edit Master title style</a:t>
            </a:r>
            <a:endParaRPr lang="en-US" dirty="0"/>
          </a:p>
        </p:txBody>
      </p:sp>
      <p:sp>
        <p:nvSpPr>
          <p:cNvPr id="4" name="Slide Number Placeholder 3"/>
          <p:cNvSpPr>
            <a:spLocks noGrp="1"/>
          </p:cNvSpPr>
          <p:nvPr>
            <p:ph type="sldNum" sz="quarter" idx="12"/>
          </p:nvPr>
        </p:nvSpPr>
        <p:spPr>
          <a:xfrm>
            <a:off x="0" y="6502318"/>
            <a:ext cx="621824" cy="372394"/>
          </a:xfrm>
          <a:prstGeom prst="rect">
            <a:avLst/>
          </a:prstGeom>
        </p:spPr>
        <p:txBody>
          <a:bodyPr lIns="124358" tIns="62179" rIns="124358" bIns="62179"/>
          <a:lstStyle/>
          <a:p>
            <a:pPr eaLnBrk="0" fontAlgn="base" hangingPunct="0">
              <a:spcBef>
                <a:spcPct val="0"/>
              </a:spcBef>
              <a:spcAft>
                <a:spcPct val="0"/>
              </a:spcAft>
            </a:pPr>
            <a:fld id="{6E8C7BDD-EF70-493B-802D-5E1A4C88F269}" type="slidenum">
              <a:rPr lang="en-US" smtClean="0"/>
              <a:pPr eaLnBrk="0" fontAlgn="base" hangingPunct="0">
                <a:spcBef>
                  <a:spcPct val="0"/>
                </a:spcBef>
                <a:spcAft>
                  <a:spcPct val="0"/>
                </a:spcAft>
              </a:pPr>
              <a:t>‹#›</a:t>
            </a:fld>
            <a:endParaRPr lang="en-US"/>
          </a:p>
        </p:txBody>
      </p:sp>
      <p:sp>
        <p:nvSpPr>
          <p:cNvPr id="5" name="Content Placeholder 4"/>
          <p:cNvSpPr>
            <a:spLocks noGrp="1"/>
          </p:cNvSpPr>
          <p:nvPr>
            <p:ph sz="quarter" idx="13"/>
          </p:nvPr>
        </p:nvSpPr>
        <p:spPr>
          <a:xfrm>
            <a:off x="539778" y="1799149"/>
            <a:ext cx="11378511" cy="222830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26561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Image Left">
    <p:spTree>
      <p:nvGrpSpPr>
        <p:cNvPr id="1" name=""/>
        <p:cNvGrpSpPr/>
        <p:nvPr/>
      </p:nvGrpSpPr>
      <p:grpSpPr>
        <a:xfrm>
          <a:off x="0" y="0"/>
          <a:ext cx="0" cy="0"/>
          <a:chOff x="0" y="0"/>
          <a:chExt cx="0" cy="0"/>
        </a:xfrm>
      </p:grpSpPr>
      <p:sp>
        <p:nvSpPr>
          <p:cNvPr id="2" name="Title 1"/>
          <p:cNvSpPr>
            <a:spLocks noGrp="1"/>
          </p:cNvSpPr>
          <p:nvPr>
            <p:ph type="title"/>
          </p:nvPr>
        </p:nvSpPr>
        <p:spPr>
          <a:xfrm>
            <a:off x="4667975" y="312636"/>
            <a:ext cx="7254631" cy="848411"/>
          </a:xfrm>
        </p:spPr>
        <p:txBody>
          <a:bodyPr anchor="b"/>
          <a:lstStyle>
            <a:lvl1pPr>
              <a:lnSpc>
                <a:spcPts val="4079"/>
              </a:lnSpc>
              <a:defRPr/>
            </a:lvl1pPr>
          </a:lstStyle>
          <a:p>
            <a:r>
              <a:rPr lang="en-US" dirty="0" smtClean="0"/>
              <a:t>Click to edit Master title style</a:t>
            </a:r>
            <a:endParaRPr lang="en-US" dirty="0"/>
          </a:p>
        </p:txBody>
      </p:sp>
      <p:sp>
        <p:nvSpPr>
          <p:cNvPr id="6" name="Content Placeholder 5"/>
          <p:cNvSpPr>
            <a:spLocks noGrp="1"/>
          </p:cNvSpPr>
          <p:nvPr>
            <p:ph sz="quarter" idx="10"/>
          </p:nvPr>
        </p:nvSpPr>
        <p:spPr>
          <a:xfrm>
            <a:off x="4675241" y="1796126"/>
            <a:ext cx="7237337" cy="2228302"/>
          </a:xfrm>
        </p:spPr>
        <p:txBody>
          <a:bodyPr/>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3"/>
          </p:nvPr>
        </p:nvSpPr>
        <p:spPr>
          <a:xfrm>
            <a:off x="2372" y="6495205"/>
            <a:ext cx="621823" cy="373473"/>
          </a:xfrm>
          <a:prstGeom prst="rect">
            <a:avLst/>
          </a:prstGeom>
        </p:spPr>
        <p:txBody>
          <a:bodyPr lIns="93278" tIns="46639" rIns="93278" bIns="46639"/>
          <a:lstStyle/>
          <a:p>
            <a:pPr eaLnBrk="0" fontAlgn="base" hangingPunct="0">
              <a:spcBef>
                <a:spcPct val="0"/>
              </a:spcBef>
              <a:spcAft>
                <a:spcPct val="0"/>
              </a:spcAft>
            </a:pPr>
            <a:fld id="{6E8C7BDD-EF70-493B-802D-5E1A4C88F269}" type="slidenum">
              <a:rPr lang="en-US" smtClean="0"/>
              <a:pPr eaLnBrk="0" fontAlgn="base" hangingPunct="0">
                <a:spcBef>
                  <a:spcPct val="0"/>
                </a:spcBef>
                <a:spcAft>
                  <a:spcPct val="0"/>
                </a:spcAft>
              </a:pPr>
              <a:t>‹#›</a:t>
            </a:fld>
            <a:endParaRPr lang="en-US"/>
          </a:p>
        </p:txBody>
      </p:sp>
      <p:sp>
        <p:nvSpPr>
          <p:cNvPr id="11" name="Content Placeholder 10"/>
          <p:cNvSpPr>
            <a:spLocks noGrp="1"/>
          </p:cNvSpPr>
          <p:nvPr>
            <p:ph sz="quarter" idx="14"/>
          </p:nvPr>
        </p:nvSpPr>
        <p:spPr>
          <a:xfrm>
            <a:off x="1" y="0"/>
            <a:ext cx="4132537" cy="738664"/>
          </a:xfrm>
        </p:spPr>
        <p:txBody>
          <a:bodyPr/>
          <a:lstStyle>
            <a:lvl1pPr marL="0" indent="0">
              <a:buNone/>
              <a:defRPr/>
            </a:lvl1pPr>
          </a:lstStyle>
          <a:p>
            <a:pPr lvl="0"/>
            <a:endParaRPr lang="en-US" dirty="0"/>
          </a:p>
        </p:txBody>
      </p:sp>
      <p:sp>
        <p:nvSpPr>
          <p:cNvPr id="7" name="Text Placeholder 3"/>
          <p:cNvSpPr>
            <a:spLocks noGrp="1"/>
          </p:cNvSpPr>
          <p:nvPr>
            <p:ph type="body" sz="quarter" idx="15"/>
          </p:nvPr>
        </p:nvSpPr>
        <p:spPr>
          <a:xfrm>
            <a:off x="4669545" y="1057428"/>
            <a:ext cx="7230685" cy="738664"/>
          </a:xfrm>
        </p:spPr>
        <p:txBody>
          <a:bodyPr/>
          <a:lstStyle>
            <a:lvl1pPr marL="0" indent="0">
              <a:buNone/>
              <a:defRPr>
                <a:solidFill>
                  <a:schemeClr val="tx1">
                    <a:lumMod val="60000"/>
                    <a:lumOff val="4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426247472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Transition layout">
    <p:spTree>
      <p:nvGrpSpPr>
        <p:cNvPr id="1" name=""/>
        <p:cNvGrpSpPr/>
        <p:nvPr/>
      </p:nvGrpSpPr>
      <p:grpSpPr>
        <a:xfrm>
          <a:off x="0" y="0"/>
          <a:ext cx="0" cy="0"/>
          <a:chOff x="0" y="0"/>
          <a:chExt cx="0" cy="0"/>
        </a:xfrm>
      </p:grpSpPr>
      <p:sp>
        <p:nvSpPr>
          <p:cNvPr id="11" name="Text Placeholder 21"/>
          <p:cNvSpPr>
            <a:spLocks noGrp="1"/>
          </p:cNvSpPr>
          <p:nvPr userDrawn="1">
            <p:ph type="body" sz="quarter" idx="10"/>
          </p:nvPr>
        </p:nvSpPr>
        <p:spPr>
          <a:xfrm>
            <a:off x="3071434" y="2548774"/>
            <a:ext cx="8606041" cy="794064"/>
          </a:xfrm>
          <a:prstGeom prst="rect">
            <a:avLst/>
          </a:prstGeom>
        </p:spPr>
        <p:txBody>
          <a:bodyPr anchor="b"/>
          <a:lstStyle>
            <a:lvl1pPr marL="0" indent="0">
              <a:buNone/>
              <a:defRPr lang="en-US" sz="4400" b="1" kern="0" dirty="0" smtClean="0">
                <a:solidFill>
                  <a:srgbClr val="4D4F53"/>
                </a:solidFill>
                <a:latin typeface="Arial" pitchFamily="34" charset="0"/>
                <a:ea typeface="+mn-ea"/>
                <a:cs typeface="+mn-cs"/>
              </a:defRPr>
            </a:lvl1pPr>
          </a:lstStyle>
          <a:p>
            <a:pPr lvl="0"/>
            <a:r>
              <a:rPr lang="en-US" dirty="0" smtClean="0"/>
              <a:t>Click to edit Master text styles</a:t>
            </a:r>
          </a:p>
        </p:txBody>
      </p:sp>
      <p:sp>
        <p:nvSpPr>
          <p:cNvPr id="12" name="Text Placeholder 21"/>
          <p:cNvSpPr>
            <a:spLocks noGrp="1"/>
          </p:cNvSpPr>
          <p:nvPr userDrawn="1">
            <p:ph type="body" sz="quarter" idx="11"/>
          </p:nvPr>
        </p:nvSpPr>
        <p:spPr>
          <a:xfrm>
            <a:off x="3071435" y="3353286"/>
            <a:ext cx="8606041" cy="558614"/>
          </a:xfrm>
          <a:prstGeom prst="rect">
            <a:avLst/>
          </a:prstGeom>
        </p:spPr>
        <p:txBody>
          <a:bodyPr anchor="t"/>
          <a:lstStyle>
            <a:lvl1pPr marL="0" indent="0">
              <a:buNone/>
              <a:tabLst/>
              <a:defRPr lang="en-US" sz="2700" b="1" dirty="0" smtClean="0">
                <a:solidFill>
                  <a:srgbClr val="4D4F53"/>
                </a:solidFill>
                <a:latin typeface="Arial" pitchFamily="34" charset="0"/>
                <a:ea typeface="+mn-ea"/>
                <a:cs typeface="+mn-cs"/>
              </a:defRPr>
            </a:lvl1pPr>
          </a:lstStyle>
          <a:p>
            <a:pPr lvl="0"/>
            <a:r>
              <a:rPr lang="en-US" dirty="0" smtClean="0"/>
              <a:t>Click to edit Master text styles</a:t>
            </a:r>
          </a:p>
        </p:txBody>
      </p:sp>
      <p:pic>
        <p:nvPicPr>
          <p:cNvPr id="14" name="Picture 2" descr="C:\Users\Kirk Mossing\Downloads\Citrix Logo_RGB-0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05851" y="6414678"/>
            <a:ext cx="1145081" cy="5250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19" y="-9326"/>
            <a:ext cx="2078273" cy="7013177"/>
          </a:xfrm>
          <a:prstGeom prst="rect">
            <a:avLst/>
          </a:prstGeom>
        </p:spPr>
      </p:pic>
    </p:spTree>
    <p:extLst>
      <p:ext uri="{BB962C8B-B14F-4D97-AF65-F5344CB8AC3E}">
        <p14:creationId xmlns:p14="http://schemas.microsoft.com/office/powerpoint/2010/main" val="388939065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Blank (no logo or page numb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09737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 id="2147484190" r:id="rId23"/>
    <p:sldLayoutId id="2147484191" r:id="rId24"/>
    <p:sldLayoutId id="2147484192" r:id="rId25"/>
    <p:sldLayoutId id="2147484193" r:id="rId26"/>
    <p:sldLayoutId id="2147484194" r:id="rId27"/>
    <p:sldLayoutId id="2147484195" r:id="rId28"/>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png"/><Relationship Id="rId26" Type="http://schemas.openxmlformats.org/officeDocument/2006/relationships/image" Target="../media/image44.jpeg"/><Relationship Id="rId3" Type="http://schemas.openxmlformats.org/officeDocument/2006/relationships/image" Target="../media/image21.png"/><Relationship Id="rId21" Type="http://schemas.openxmlformats.org/officeDocument/2006/relationships/image" Target="../media/image39.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5" Type="http://schemas.openxmlformats.org/officeDocument/2006/relationships/image" Target="../media/image43.png"/><Relationship Id="rId2" Type="http://schemas.openxmlformats.org/officeDocument/2006/relationships/image" Target="../media/image20.png"/><Relationship Id="rId16" Type="http://schemas.openxmlformats.org/officeDocument/2006/relationships/image" Target="../media/image34.png"/><Relationship Id="rId20" Type="http://schemas.openxmlformats.org/officeDocument/2006/relationships/image" Target="../media/image38.jpeg"/><Relationship Id="rId29" Type="http://schemas.openxmlformats.org/officeDocument/2006/relationships/image" Target="../media/image47.png"/><Relationship Id="rId1" Type="http://schemas.openxmlformats.org/officeDocument/2006/relationships/slideLayout" Target="../slideLayouts/slideLayout23.xml"/><Relationship Id="rId6" Type="http://schemas.openxmlformats.org/officeDocument/2006/relationships/image" Target="../media/image24.png"/><Relationship Id="rId11" Type="http://schemas.openxmlformats.org/officeDocument/2006/relationships/image" Target="../media/image29.png"/><Relationship Id="rId24" Type="http://schemas.openxmlformats.org/officeDocument/2006/relationships/image" Target="../media/image42.png"/><Relationship Id="rId5" Type="http://schemas.openxmlformats.org/officeDocument/2006/relationships/image" Target="../media/image23.png"/><Relationship Id="rId15" Type="http://schemas.openxmlformats.org/officeDocument/2006/relationships/image" Target="../media/image33.png"/><Relationship Id="rId23" Type="http://schemas.openxmlformats.org/officeDocument/2006/relationships/image" Target="../media/image41.png"/><Relationship Id="rId28" Type="http://schemas.openxmlformats.org/officeDocument/2006/relationships/image" Target="../media/image46.png"/><Relationship Id="rId10" Type="http://schemas.openxmlformats.org/officeDocument/2006/relationships/image" Target="../media/image28.png"/><Relationship Id="rId19" Type="http://schemas.openxmlformats.org/officeDocument/2006/relationships/image" Target="../media/image37.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 Id="rId22" Type="http://schemas.openxmlformats.org/officeDocument/2006/relationships/image" Target="../media/image40.png"/><Relationship Id="rId27" Type="http://schemas.openxmlformats.org/officeDocument/2006/relationships/image" Target="../media/image45.png"/><Relationship Id="rId30" Type="http://schemas.openxmlformats.org/officeDocument/2006/relationships/image" Target="../media/image48.png"/></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www.citrix.com/mobilitysdk/" TargetMode="External"/><Relationship Id="rId7" Type="http://schemas.openxmlformats.org/officeDocument/2006/relationships/hyperlink" Target="http://mobilize.net/Resources/" TargetMode="External"/><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hyperlink" Target="http://mobilize.net/solution/legacy-solutions/download-vbuc/" TargetMode="External"/><Relationship Id="rId5" Type="http://schemas.openxmlformats.org/officeDocument/2006/relationships/hyperlink" Target="http://mobilize.net/solution/" TargetMode="External"/><Relationship Id="rId4" Type="http://schemas.openxmlformats.org/officeDocument/2006/relationships/hyperlink" Target="mailto:Federico.Zoufaly@Mobilize.Net"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mailto:Federico.Zoufaly@Mobilize.Net" TargetMode="External"/><Relationship Id="rId2" Type="http://schemas.openxmlformats.org/officeDocument/2006/relationships/notesSlide" Target="../notesSlides/notesSlide14.xml"/><Relationship Id="rId1" Type="http://schemas.openxmlformats.org/officeDocument/2006/relationships/slideLayout" Target="../slideLayouts/slideLayout16.xml"/><Relationship Id="rId5" Type="http://schemas.openxmlformats.org/officeDocument/2006/relationships/hyperlink" Target="mailto:Bruce.Franson@Citrix.com" TargetMode="External"/><Relationship Id="rId4" Type="http://schemas.openxmlformats.org/officeDocument/2006/relationships/hyperlink" Target="mailto:dean.ellis@xamarin.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26.xml"/><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24.xml"/><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7.xml"/><Relationship Id="rId1" Type="http://schemas.openxmlformats.org/officeDocument/2006/relationships/slideLayout" Target="../slideLayouts/slideLayout24.xml"/><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png"/><Relationship Id="rId3" Type="http://schemas.openxmlformats.org/officeDocument/2006/relationships/image" Target="../media/image55.png"/><Relationship Id="rId7" Type="http://schemas.openxmlformats.org/officeDocument/2006/relationships/image" Target="../media/image59.jpeg"/><Relationship Id="rId12" Type="http://schemas.openxmlformats.org/officeDocument/2006/relationships/image" Target="../media/image64.png"/><Relationship Id="rId2" Type="http://schemas.openxmlformats.org/officeDocument/2006/relationships/notesSlide" Target="../notesSlides/notesSlide18.xml"/><Relationship Id="rId1" Type="http://schemas.openxmlformats.org/officeDocument/2006/relationships/slideLayout" Target="../slideLayouts/slideLayout16.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5" Type="http://schemas.openxmlformats.org/officeDocument/2006/relationships/image" Target="../media/image52.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jpeg"/><Relationship Id="rId14" Type="http://schemas.openxmlformats.org/officeDocument/2006/relationships/image" Target="../media/image66.png"/></Relationships>
</file>

<file path=ppt/slides/_rels/slide23.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76.png"/><Relationship Id="rId3" Type="http://schemas.openxmlformats.org/officeDocument/2006/relationships/image" Target="../media/image55.png"/><Relationship Id="rId7" Type="http://schemas.openxmlformats.org/officeDocument/2006/relationships/image" Target="../media/image70.png"/><Relationship Id="rId12" Type="http://schemas.openxmlformats.org/officeDocument/2006/relationships/image" Target="../media/image75.png"/><Relationship Id="rId2" Type="http://schemas.openxmlformats.org/officeDocument/2006/relationships/notesSlide" Target="../notesSlides/notesSlide19.xml"/><Relationship Id="rId1" Type="http://schemas.openxmlformats.org/officeDocument/2006/relationships/slideLayout" Target="../slideLayouts/slideLayout25.xml"/><Relationship Id="rId6" Type="http://schemas.openxmlformats.org/officeDocument/2006/relationships/image" Target="../media/image69.png"/><Relationship Id="rId11" Type="http://schemas.openxmlformats.org/officeDocument/2006/relationships/image" Target="../media/image74.png"/><Relationship Id="rId5" Type="http://schemas.openxmlformats.org/officeDocument/2006/relationships/image" Target="../media/image68.tiff"/><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png"/><Relationship Id="rId14" Type="http://schemas.openxmlformats.org/officeDocument/2006/relationships/image" Target="../media/image52.png"/></Relationships>
</file>

<file path=ppt/slides/_rels/slide2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0.xml"/><Relationship Id="rId1" Type="http://schemas.openxmlformats.org/officeDocument/2006/relationships/slideLayout" Target="../slideLayouts/slideLayout28.xml"/><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1.xml"/><Relationship Id="rId1" Type="http://schemas.openxmlformats.org/officeDocument/2006/relationships/slideLayout" Target="../slideLayouts/slideLayout27.xml"/><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3.xml"/><Relationship Id="rId1" Type="http://schemas.openxmlformats.org/officeDocument/2006/relationships/slideLayout" Target="../slideLayouts/slideLayout24.xml"/><Relationship Id="rId5" Type="http://schemas.openxmlformats.org/officeDocument/2006/relationships/image" Target="../media/image52.png"/><Relationship Id="rId4" Type="http://schemas.openxmlformats.org/officeDocument/2006/relationships/image" Target="../media/image80.png"/></Relationships>
</file>

<file path=ppt/slides/_rels/slide2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4.xml"/><Relationship Id="rId1" Type="http://schemas.openxmlformats.org/officeDocument/2006/relationships/slideLayout" Target="../slideLayouts/slideLayout24.xml"/><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7.xml"/><Relationship Id="rId5" Type="http://schemas.openxmlformats.org/officeDocument/2006/relationships/image" Target="../media/image4.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hyperlink" Target="http://www.citrix.com/mobilitysdk/" TargetMode="External"/><Relationship Id="rId7" Type="http://schemas.openxmlformats.org/officeDocument/2006/relationships/hyperlink" Target="http://www.citrixcloud.net/mobilesdk/" TargetMode="External"/><Relationship Id="rId2" Type="http://schemas.openxmlformats.org/officeDocument/2006/relationships/notesSlide" Target="../notesSlides/notesSlide26.xml"/><Relationship Id="rId1" Type="http://schemas.openxmlformats.org/officeDocument/2006/relationships/slideLayout" Target="../slideLayouts/slideLayout24.xml"/><Relationship Id="rId6" Type="http://schemas.openxmlformats.org/officeDocument/2006/relationships/hyperlink" Target="http://forums.citrix.com/forum.jspa?forumID=1366" TargetMode="External"/><Relationship Id="rId5" Type="http://schemas.openxmlformats.org/officeDocument/2006/relationships/hyperlink" Target="http://www.citrix.com/mobilitysdk/docs/videos/RapidStarts.htm" TargetMode="External"/><Relationship Id="rId4" Type="http://schemas.openxmlformats.org/officeDocument/2006/relationships/hyperlink" Target="http://www.citrix.com/mobilitysdk/docs" TargetMode="External"/><Relationship Id="rId9" Type="http://schemas.openxmlformats.org/officeDocument/2006/relationships/image" Target="../media/image52.png"/></Relationships>
</file>

<file path=ppt/slides/_rels/slide31.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83.png"/><Relationship Id="rId2" Type="http://schemas.openxmlformats.org/officeDocument/2006/relationships/notesSlide" Target="../notesSlides/notesSlide27.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89.jpeg"/><Relationship Id="rId3" Type="http://schemas.openxmlformats.org/officeDocument/2006/relationships/image" Target="../media/image84.png"/><Relationship Id="rId7" Type="http://schemas.openxmlformats.org/officeDocument/2006/relationships/image" Target="../media/image88.jpeg"/><Relationship Id="rId2" Type="http://schemas.openxmlformats.org/officeDocument/2006/relationships/notesSlide" Target="../notesSlides/notesSlide28.xml"/><Relationship Id="rId1" Type="http://schemas.openxmlformats.org/officeDocument/2006/relationships/slideLayout" Target="../slideLayouts/slideLayout16.xml"/><Relationship Id="rId6" Type="http://schemas.openxmlformats.org/officeDocument/2006/relationships/image" Target="../media/image87.jpeg"/><Relationship Id="rId5" Type="http://schemas.openxmlformats.org/officeDocument/2006/relationships/image" Target="../media/image86.jpeg"/><Relationship Id="rId4" Type="http://schemas.openxmlformats.org/officeDocument/2006/relationships/image" Target="../media/image85.png"/><Relationship Id="rId9" Type="http://schemas.openxmlformats.org/officeDocument/2006/relationships/image" Target="../media/image90.jpeg"/></Relationships>
</file>

<file path=ppt/slides/_rels/slide3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9.xml"/><Relationship Id="rId1" Type="http://schemas.openxmlformats.org/officeDocument/2006/relationships/slideLayout" Target="../slideLayouts/slideLayout16.xml"/><Relationship Id="rId5" Type="http://schemas.openxmlformats.org/officeDocument/2006/relationships/image" Target="../media/image93.png"/><Relationship Id="rId4" Type="http://schemas.openxmlformats.org/officeDocument/2006/relationships/image" Target="../media/image92.png"/></Relationships>
</file>

<file path=ppt/slides/_rels/slide3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13" Type="http://schemas.openxmlformats.org/officeDocument/2006/relationships/image" Target="../media/image13.png"/><Relationship Id="rId3" Type="http://schemas.openxmlformats.org/officeDocument/2006/relationships/tags" Target="../tags/tag3.xml"/><Relationship Id="rId7" Type="http://schemas.openxmlformats.org/officeDocument/2006/relationships/slideLayout" Target="../slideLayouts/slideLayout23.xml"/><Relationship Id="rId12" Type="http://schemas.openxmlformats.org/officeDocument/2006/relationships/image" Target="../media/image12.png"/><Relationship Id="rId2" Type="http://schemas.openxmlformats.org/officeDocument/2006/relationships/tags" Target="../tags/tag2.xml"/><Relationship Id="rId16" Type="http://schemas.microsoft.com/office/2007/relationships/hdphoto" Target="../media/hdphoto2.wdp"/><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11.png"/><Relationship Id="rId5" Type="http://schemas.openxmlformats.org/officeDocument/2006/relationships/tags" Target="../tags/tag5.xml"/><Relationship Id="rId15" Type="http://schemas.openxmlformats.org/officeDocument/2006/relationships/image" Target="../media/image14.png"/><Relationship Id="rId10" Type="http://schemas.openxmlformats.org/officeDocument/2006/relationships/image" Target="../media/image10.png"/><Relationship Id="rId4" Type="http://schemas.openxmlformats.org/officeDocument/2006/relationships/tags" Target="../tags/tag4.xml"/><Relationship Id="rId9" Type="http://schemas.openxmlformats.org/officeDocument/2006/relationships/image" Target="../media/image9.png"/><Relationship Id="rId1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6968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10363729" y="381417"/>
            <a:ext cx="1450922" cy="335737"/>
          </a:xfrm>
          <a:prstGeom prst="rect">
            <a:avLst/>
          </a:prstGeom>
        </p:spPr>
        <p:txBody>
          <a:bodyPr lIns="69394" tIns="34697" rIns="69394" bIns="34697"/>
          <a:lstStyle/>
          <a:p>
            <a:fld id="{B352E4EB-CA8C-480F-BE31-42122BF86CD4}" type="slidenum">
              <a:rPr lang="en-US" smtClean="0"/>
              <a:pPr/>
              <a:t>10</a:t>
            </a:fld>
            <a:endParaRPr lang="en-US" dirty="0"/>
          </a:p>
        </p:txBody>
      </p:sp>
      <p:sp>
        <p:nvSpPr>
          <p:cNvPr id="3" name="Title 1"/>
          <p:cNvSpPr txBox="1">
            <a:spLocks/>
          </p:cNvSpPr>
          <p:nvPr/>
        </p:nvSpPr>
        <p:spPr>
          <a:xfrm>
            <a:off x="8637" y="285048"/>
            <a:ext cx="10666005" cy="582877"/>
          </a:xfrm>
          <a:prstGeom prst="rect">
            <a:avLst/>
          </a:prstGeom>
        </p:spPr>
        <p:txBody>
          <a:bodyPr lIns="111030" tIns="55515" rIns="111030" bIns="55515"/>
          <a:lstStyle>
            <a:lvl1pPr algn="l" defTabSz="914400" rtl="0" eaLnBrk="1" latinLnBrk="0" hangingPunct="1">
              <a:spcBef>
                <a:spcPct val="0"/>
              </a:spcBef>
              <a:buNone/>
              <a:defRPr sz="4400" kern="1200">
                <a:solidFill>
                  <a:schemeClr val="tx1"/>
                </a:solidFill>
                <a:latin typeface="Segoe UI" pitchFamily="34" charset="0"/>
                <a:ea typeface="Segoe UI" pitchFamily="34" charset="0"/>
                <a:cs typeface="Segoe UI" pitchFamily="34" charset="0"/>
              </a:defRPr>
            </a:lvl1pPr>
          </a:lstStyle>
          <a:p>
            <a:r>
              <a:rPr lang="en-US" sz="3900" b="1" dirty="0">
                <a:latin typeface="Arial" pitchFamily="34" charset="0"/>
                <a:cs typeface="Arial" pitchFamily="34" charset="0"/>
              </a:rPr>
              <a:t>Options for Modernizing Abound</a:t>
            </a:r>
          </a:p>
        </p:txBody>
      </p:sp>
      <p:sp>
        <p:nvSpPr>
          <p:cNvPr id="4" name="Rectangle 3"/>
          <p:cNvSpPr>
            <a:spLocks noChangeArrowheads="1"/>
          </p:cNvSpPr>
          <p:nvPr/>
        </p:nvSpPr>
        <p:spPr bwMode="gray">
          <a:xfrm>
            <a:off x="2839848" y="932605"/>
            <a:ext cx="9389355" cy="1398904"/>
          </a:xfrm>
          <a:prstGeom prst="rect">
            <a:avLst/>
          </a:prstGeom>
          <a:noFill/>
          <a:ln w="9525" algn="ctr">
            <a:noFill/>
            <a:miter lim="800000"/>
            <a:headEnd/>
            <a:tailEnd/>
          </a:ln>
        </p:spPr>
        <p:txBody>
          <a:bodyPr lIns="111026" tIns="111026" rIns="111026" bIns="111026" anchor="t"/>
          <a:lstStyle/>
          <a:p>
            <a:pPr marL="144563">
              <a:buClr>
                <a:srgbClr val="177B57"/>
              </a:buClr>
              <a:buSzPct val="100000"/>
            </a:pPr>
            <a:r>
              <a:rPr lang="en-US" sz="2400" b="1" dirty="0">
                <a:latin typeface="Arial" pitchFamily="34" charset="0"/>
                <a:ea typeface="Segoe UI" pitchFamily="34" charset="0"/>
                <a:cs typeface="Arial" pitchFamily="34" charset="0"/>
              </a:rPr>
              <a:t>Replicate existing functionality for modern platforms</a:t>
            </a:r>
          </a:p>
          <a:p>
            <a:pPr marL="144562">
              <a:buSzPct val="100000"/>
            </a:pPr>
            <a:r>
              <a:rPr lang="en-US" sz="2000" dirty="0">
                <a:latin typeface="Arial" pitchFamily="34" charset="0"/>
                <a:ea typeface="Segoe UI" pitchFamily="34" charset="0"/>
                <a:cs typeface="Arial" pitchFamily="34" charset="0"/>
              </a:rPr>
              <a:t>Rewrite costs 4 times more than migration</a:t>
            </a:r>
          </a:p>
          <a:p>
            <a:pPr marL="144562">
              <a:buSzPct val="100000"/>
            </a:pPr>
            <a:r>
              <a:rPr lang="en-US" sz="2000" dirty="0">
                <a:latin typeface="Arial" pitchFamily="34" charset="0"/>
                <a:ea typeface="Segoe UI" pitchFamily="34" charset="0"/>
                <a:cs typeface="Arial" pitchFamily="34" charset="0"/>
              </a:rPr>
              <a:t>Huge failure rates*</a:t>
            </a:r>
          </a:p>
        </p:txBody>
      </p:sp>
      <p:sp>
        <p:nvSpPr>
          <p:cNvPr id="5" name="Rectangle 3"/>
          <p:cNvSpPr>
            <a:spLocks noChangeArrowheads="1"/>
          </p:cNvSpPr>
          <p:nvPr/>
        </p:nvSpPr>
        <p:spPr bwMode="gray">
          <a:xfrm>
            <a:off x="2839848" y="2383405"/>
            <a:ext cx="9389355" cy="1398905"/>
          </a:xfrm>
          <a:prstGeom prst="rect">
            <a:avLst/>
          </a:prstGeom>
          <a:noFill/>
          <a:ln w="9525" algn="ctr">
            <a:noFill/>
            <a:miter lim="800000"/>
            <a:headEnd/>
            <a:tailEnd/>
          </a:ln>
        </p:spPr>
        <p:txBody>
          <a:bodyPr lIns="111026" tIns="111026" rIns="111026" bIns="111026" anchor="t"/>
          <a:lstStyle/>
          <a:p>
            <a:pPr marL="144563">
              <a:buClr>
                <a:srgbClr val="177B57"/>
              </a:buClr>
              <a:buSzPct val="100000"/>
            </a:pPr>
            <a:r>
              <a:rPr lang="en-US" sz="2400" b="1" dirty="0">
                <a:latin typeface="Arial" pitchFamily="34" charset="0"/>
                <a:ea typeface="Segoe UI" pitchFamily="34" charset="0"/>
                <a:cs typeface="Arial" pitchFamily="34" charset="0"/>
              </a:rPr>
              <a:t>Purchase commercial off-the-shelf LOB apps</a:t>
            </a:r>
          </a:p>
          <a:p>
            <a:pPr marL="144562">
              <a:buSzPct val="100000"/>
            </a:pPr>
            <a:r>
              <a:rPr lang="en-US" sz="2000" dirty="0">
                <a:latin typeface="Arial" pitchFamily="34" charset="0"/>
                <a:ea typeface="Segoe UI" pitchFamily="34" charset="0"/>
                <a:cs typeface="Arial" pitchFamily="34" charset="0"/>
              </a:rPr>
              <a:t>Business  forced to adapt to applications </a:t>
            </a:r>
          </a:p>
          <a:p>
            <a:pPr marL="144562">
              <a:buSzPct val="100000"/>
            </a:pPr>
            <a:r>
              <a:rPr lang="en-US" sz="2000" dirty="0">
                <a:latin typeface="Arial" pitchFamily="34" charset="0"/>
                <a:ea typeface="Segoe UI" pitchFamily="34" charset="0"/>
                <a:cs typeface="Arial" pitchFamily="34" charset="0"/>
              </a:rPr>
              <a:t>Re-training of employees and IT to support</a:t>
            </a:r>
            <a:endParaRPr lang="en-US" sz="2400" dirty="0">
              <a:latin typeface="Arial" pitchFamily="34" charset="0"/>
              <a:ea typeface="Segoe UI" pitchFamily="34" charset="0"/>
              <a:cs typeface="Arial" pitchFamily="34" charset="0"/>
            </a:endParaRPr>
          </a:p>
        </p:txBody>
      </p:sp>
      <p:sp>
        <p:nvSpPr>
          <p:cNvPr id="6" name="Rectangle 3"/>
          <p:cNvSpPr>
            <a:spLocks noChangeArrowheads="1"/>
          </p:cNvSpPr>
          <p:nvPr/>
        </p:nvSpPr>
        <p:spPr bwMode="gray">
          <a:xfrm>
            <a:off x="2839861" y="5181214"/>
            <a:ext cx="9389354" cy="1449004"/>
          </a:xfrm>
          <a:prstGeom prst="rect">
            <a:avLst/>
          </a:prstGeom>
          <a:noFill/>
          <a:ln w="9525" algn="ctr">
            <a:noFill/>
            <a:miter lim="800000"/>
            <a:headEnd/>
            <a:tailEnd/>
          </a:ln>
        </p:spPr>
        <p:txBody>
          <a:bodyPr lIns="111026" tIns="111026" rIns="111026" bIns="111026" anchor="t"/>
          <a:lstStyle/>
          <a:p>
            <a:pPr marL="0" lvl="1">
              <a:defRPr/>
            </a:pPr>
            <a:r>
              <a:rPr lang="en-US" sz="2400" b="1" dirty="0">
                <a:latin typeface="Arial" pitchFamily="34" charset="0"/>
                <a:ea typeface="Segoe UI" pitchFamily="34" charset="0"/>
                <a:cs typeface="Arial" pitchFamily="34" charset="0"/>
              </a:rPr>
              <a:t>Automated code conversion to new platform</a:t>
            </a:r>
          </a:p>
          <a:p>
            <a:pPr marL="134932" lvl="1">
              <a:defRPr/>
            </a:pPr>
            <a:r>
              <a:rPr lang="en-US" sz="2000" dirty="0">
                <a:latin typeface="Arial" pitchFamily="34" charset="0"/>
                <a:ea typeface="Segoe UI" pitchFamily="34" charset="0"/>
                <a:cs typeface="Arial" pitchFamily="34" charset="0"/>
              </a:rPr>
              <a:t>Preserve and leverage existing business rules / IP</a:t>
            </a:r>
          </a:p>
          <a:p>
            <a:pPr marL="134932" lvl="1">
              <a:defRPr/>
            </a:pPr>
            <a:r>
              <a:rPr lang="en-US" sz="2000" dirty="0">
                <a:latin typeface="Arial" pitchFamily="34" charset="0"/>
                <a:ea typeface="Segoe UI" pitchFamily="34" charset="0"/>
                <a:cs typeface="Arial" pitchFamily="34" charset="0"/>
              </a:rPr>
              <a:t>Fast and efficient (on time, on budget, at quality…)</a:t>
            </a:r>
          </a:p>
          <a:p>
            <a:pPr marL="134932" lvl="1">
              <a:defRPr/>
            </a:pPr>
            <a:r>
              <a:rPr lang="en-US" sz="2000" dirty="0">
                <a:latin typeface="Arial" pitchFamily="34" charset="0"/>
                <a:ea typeface="Segoe UI" pitchFamily="34" charset="0"/>
                <a:cs typeface="Arial" pitchFamily="34" charset="0"/>
              </a:rPr>
              <a:t>Highest success rate with highest customer satisfaction</a:t>
            </a:r>
          </a:p>
          <a:p>
            <a:pPr marL="0" lvl="1">
              <a:defRPr/>
            </a:pPr>
            <a:endParaRPr lang="en-US" sz="2400" dirty="0">
              <a:latin typeface="Arial" pitchFamily="34" charset="0"/>
              <a:ea typeface="Segoe UI" pitchFamily="34" charset="0"/>
              <a:cs typeface="Arial" pitchFamily="34" charset="0"/>
            </a:endParaRPr>
          </a:p>
          <a:p>
            <a:pPr marL="346955" lvl="1" indent="-346955">
              <a:buFont typeface="Arial" pitchFamily="34" charset="0"/>
              <a:buChar char="•"/>
              <a:defRPr/>
            </a:pPr>
            <a:endParaRPr lang="en-US" sz="2400" dirty="0">
              <a:latin typeface="Arial" pitchFamily="34" charset="0"/>
              <a:ea typeface="Segoe UI" pitchFamily="34" charset="0"/>
              <a:cs typeface="Arial" pitchFamily="34" charset="0"/>
            </a:endParaRPr>
          </a:p>
        </p:txBody>
      </p:sp>
      <p:sp>
        <p:nvSpPr>
          <p:cNvPr id="7" name="Rectangle 6"/>
          <p:cNvSpPr/>
          <p:nvPr/>
        </p:nvSpPr>
        <p:spPr bwMode="auto">
          <a:xfrm>
            <a:off x="103637" y="2422264"/>
            <a:ext cx="2615554" cy="1360047"/>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5399" tIns="47699" rIns="0" bIns="28621" numCol="1" rtlCol="0" anchor="b" anchorCtr="0" compatLnSpc="1">
            <a:prstTxWarp prst="textNoShape">
              <a:avLst/>
            </a:prstTxWarp>
          </a:bodyPr>
          <a:lstStyle/>
          <a:p>
            <a:pPr defTabSz="953726">
              <a:lnSpc>
                <a:spcPct val="80000"/>
              </a:lnSpc>
            </a:pPr>
            <a:r>
              <a:rPr lang="en-US" dirty="0">
                <a:solidFill>
                  <a:schemeClr val="tx1"/>
                </a:solidFill>
                <a:latin typeface="Segoe UI" pitchFamily="34" charset="0"/>
                <a:ea typeface="Segoe UI" pitchFamily="34" charset="0"/>
                <a:cs typeface="Segoe UI" pitchFamily="34" charset="0"/>
              </a:rPr>
              <a:t>Packaged Software</a:t>
            </a:r>
          </a:p>
        </p:txBody>
      </p:sp>
      <p:sp>
        <p:nvSpPr>
          <p:cNvPr id="8" name="Rectangle 7"/>
          <p:cNvSpPr/>
          <p:nvPr/>
        </p:nvSpPr>
        <p:spPr bwMode="auto">
          <a:xfrm>
            <a:off x="103638" y="906784"/>
            <a:ext cx="2615554" cy="1398904"/>
          </a:xfrm>
          <a:prstGeom prst="rect">
            <a:avLst/>
          </a:prstGeom>
          <a:solidFill>
            <a:srgbClr val="4F7CC5"/>
          </a:solidFill>
          <a:ln w="9525" cap="flat" cmpd="sng" algn="ctr">
            <a:noFill/>
            <a:prstDash val="solid"/>
            <a:headEnd type="none" w="med" len="med"/>
            <a:tailEnd type="none" w="med" len="med"/>
          </a:ln>
          <a:effectLst/>
        </p:spPr>
        <p:txBody>
          <a:bodyPr rot="0" spcFirstLastPara="0" vertOverflow="overflow" horzOverflow="overflow" vert="horz" wrap="square" lIns="83301" tIns="41651" rIns="41651" bIns="83301" numCol="1" spcCol="0" rtlCol="0" fromWordArt="0" anchor="b" anchorCtr="0" forceAA="0" compatLnSpc="1">
            <a:prstTxWarp prst="textNoShape">
              <a:avLst/>
            </a:prstTxWarp>
            <a:noAutofit/>
          </a:bodyPr>
          <a:lstStyle/>
          <a:p>
            <a:pPr defTabSz="832748">
              <a:defRPr/>
            </a:pPr>
            <a:r>
              <a:rPr lang="en-US" kern="0" spc="-46" dirty="0">
                <a:gradFill>
                  <a:gsLst>
                    <a:gs pos="0">
                      <a:srgbClr val="FFFFFF"/>
                    </a:gs>
                    <a:gs pos="100000">
                      <a:srgbClr val="FFFFFF"/>
                    </a:gs>
                  </a:gsLst>
                  <a:lin ang="5400000" scaled="0"/>
                </a:gradFill>
                <a:latin typeface="Segoe UI" pitchFamily="34" charset="0"/>
                <a:ea typeface="Segoe UI" pitchFamily="34" charset="0"/>
                <a:cs typeface="Segoe UI" pitchFamily="34" charset="0"/>
              </a:rPr>
              <a:t>Manual Rewrite</a:t>
            </a:r>
          </a:p>
        </p:txBody>
      </p:sp>
      <p:sp>
        <p:nvSpPr>
          <p:cNvPr id="9" name="Rectangle 8"/>
          <p:cNvSpPr/>
          <p:nvPr/>
        </p:nvSpPr>
        <p:spPr bwMode="auto">
          <a:xfrm>
            <a:off x="103635" y="5241235"/>
            <a:ext cx="2615554" cy="1328960"/>
          </a:xfrm>
          <a:prstGeom prst="rect">
            <a:avLst/>
          </a:prstGeom>
          <a:solidFill>
            <a:schemeClr val="bg2">
              <a:lumMod val="75000"/>
              <a:lumOff val="25000"/>
            </a:schemeClr>
          </a:solidFill>
          <a:ln w="9525" cap="flat" cmpd="sng" algn="ctr">
            <a:noFill/>
            <a:prstDash val="solid"/>
            <a:headEnd type="none" w="med" len="med"/>
            <a:tailEnd type="none" w="med" len="med"/>
          </a:ln>
          <a:effectLst/>
        </p:spPr>
        <p:txBody>
          <a:bodyPr vert="horz" wrap="square" lIns="111020" tIns="55510" rIns="0" bIns="33308" numCol="1" rtlCol="0" anchor="b" anchorCtr="0" compatLnSpc="1">
            <a:prstTxWarp prst="textNoShape">
              <a:avLst/>
            </a:prstTxWarp>
          </a:bodyPr>
          <a:lstStyle/>
          <a:p>
            <a:pPr defTabSz="1109887">
              <a:lnSpc>
                <a:spcPct val="80000"/>
              </a:lnSpc>
            </a:pPr>
            <a:r>
              <a:rPr lang="en-US" kern="0" dirty="0" smtClean="0">
                <a:gradFill>
                  <a:gsLst>
                    <a:gs pos="0">
                      <a:srgbClr val="FFFFFF"/>
                    </a:gs>
                    <a:gs pos="100000">
                      <a:srgbClr val="FFFFFF"/>
                    </a:gs>
                  </a:gsLst>
                  <a:lin ang="5400000" scaled="0"/>
                </a:gradFill>
                <a:latin typeface="Segoe UI"/>
              </a:rPr>
              <a:t>Automation Tools</a:t>
            </a:r>
            <a:endParaRPr lang="en-US" kern="0" dirty="0">
              <a:gradFill>
                <a:gsLst>
                  <a:gs pos="0">
                    <a:srgbClr val="FFFFFF"/>
                  </a:gs>
                  <a:gs pos="100000">
                    <a:srgbClr val="FFFFFF"/>
                  </a:gs>
                </a:gsLst>
                <a:lin ang="5400000" scaled="0"/>
              </a:gradFill>
              <a:latin typeface="Segoe UI"/>
            </a:endParaRPr>
          </a:p>
        </p:txBody>
      </p:sp>
      <p:sp>
        <p:nvSpPr>
          <p:cNvPr id="17" name="TextBox 16"/>
          <p:cNvSpPr txBox="1"/>
          <p:nvPr/>
        </p:nvSpPr>
        <p:spPr>
          <a:xfrm>
            <a:off x="4578477" y="6683657"/>
            <a:ext cx="4956155" cy="312169"/>
          </a:xfrm>
          <a:prstGeom prst="rect">
            <a:avLst/>
          </a:prstGeom>
          <a:noFill/>
        </p:spPr>
        <p:txBody>
          <a:bodyPr wrap="square" lIns="111030" tIns="55515" rIns="111030" bIns="55515" rtlCol="0">
            <a:spAutoFit/>
          </a:bodyPr>
          <a:lstStyle/>
          <a:p>
            <a:r>
              <a:rPr lang="en-US" sz="1300" dirty="0">
                <a:latin typeface="Segoe UI" pitchFamily="34" charset="0"/>
                <a:ea typeface="Segoe UI" pitchFamily="34" charset="0"/>
                <a:cs typeface="Segoe UI" pitchFamily="34" charset="0"/>
              </a:rPr>
              <a:t>*Standish Group, 2010, “70% of software rewrites fail”</a:t>
            </a:r>
          </a:p>
        </p:txBody>
      </p:sp>
      <p:sp>
        <p:nvSpPr>
          <p:cNvPr id="18" name="Rectangle 3"/>
          <p:cNvSpPr>
            <a:spLocks noChangeArrowheads="1"/>
          </p:cNvSpPr>
          <p:nvPr/>
        </p:nvSpPr>
        <p:spPr bwMode="gray">
          <a:xfrm>
            <a:off x="2839846" y="3860028"/>
            <a:ext cx="9389355" cy="1212384"/>
          </a:xfrm>
          <a:prstGeom prst="rect">
            <a:avLst/>
          </a:prstGeom>
          <a:noFill/>
          <a:ln w="9525" algn="ctr">
            <a:noFill/>
            <a:miter lim="800000"/>
            <a:headEnd/>
            <a:tailEnd/>
          </a:ln>
        </p:spPr>
        <p:txBody>
          <a:bodyPr lIns="111026" tIns="111026" rIns="111026" bIns="111026" anchor="t"/>
          <a:lstStyle/>
          <a:p>
            <a:pPr marL="144563">
              <a:buClr>
                <a:srgbClr val="177B57"/>
              </a:buClr>
              <a:buSzPct val="100000"/>
            </a:pPr>
            <a:r>
              <a:rPr lang="en-US" sz="2400" b="1" dirty="0">
                <a:latin typeface="Arial" pitchFamily="34" charset="0"/>
                <a:ea typeface="Segoe UI" pitchFamily="34" charset="0"/>
                <a:cs typeface="Arial" pitchFamily="34" charset="0"/>
              </a:rPr>
              <a:t>Keep running the legacy application </a:t>
            </a:r>
          </a:p>
          <a:p>
            <a:pPr marL="144562">
              <a:buSzPct val="100000"/>
            </a:pPr>
            <a:r>
              <a:rPr lang="en-US" sz="2000" dirty="0">
                <a:latin typeface="Arial" pitchFamily="34" charset="0"/>
                <a:ea typeface="Segoe UI" pitchFamily="34" charset="0"/>
                <a:cs typeface="Arial" pitchFamily="34" charset="0"/>
              </a:rPr>
              <a:t>Security, compliance  issues like Sarbanes-Oxley </a:t>
            </a:r>
          </a:p>
          <a:p>
            <a:pPr marL="144562">
              <a:buSzPct val="100000"/>
            </a:pPr>
            <a:r>
              <a:rPr lang="en-US" sz="2000" dirty="0">
                <a:latin typeface="Arial" pitchFamily="34" charset="0"/>
                <a:ea typeface="Segoe UI" pitchFamily="34" charset="0"/>
                <a:cs typeface="Arial" pitchFamily="34" charset="0"/>
              </a:rPr>
              <a:t>High cost in maintenance, talent and resources</a:t>
            </a:r>
          </a:p>
        </p:txBody>
      </p:sp>
      <p:sp>
        <p:nvSpPr>
          <p:cNvPr id="19" name="Rectangle 18"/>
          <p:cNvSpPr/>
          <p:nvPr/>
        </p:nvSpPr>
        <p:spPr bwMode="auto">
          <a:xfrm>
            <a:off x="103638" y="3836710"/>
            <a:ext cx="2615554" cy="1344503"/>
          </a:xfrm>
          <a:prstGeom prst="rect">
            <a:avLst/>
          </a:prstGeom>
          <a:solidFill>
            <a:schemeClr val="bg2">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5399" tIns="47699" rIns="0" bIns="28621" numCol="1" rtlCol="0" anchor="b" anchorCtr="0" compatLnSpc="1">
            <a:prstTxWarp prst="textNoShape">
              <a:avLst/>
            </a:prstTxWarp>
          </a:bodyPr>
          <a:lstStyle/>
          <a:p>
            <a:pPr defTabSz="953726">
              <a:lnSpc>
                <a:spcPct val="80000"/>
              </a:lnSpc>
            </a:pPr>
            <a:r>
              <a:rPr lang="en-US" dirty="0" smtClean="0">
                <a:solidFill>
                  <a:schemeClr val="tx1"/>
                </a:solidFill>
                <a:latin typeface="Segoe UI" pitchFamily="34" charset="0"/>
                <a:ea typeface="Segoe UI" pitchFamily="34" charset="0"/>
                <a:cs typeface="Segoe UI" pitchFamily="34" charset="0"/>
              </a:rPr>
              <a:t>Do Nothing</a:t>
            </a:r>
            <a:endParaRPr lang="en-US" dirty="0">
              <a:solidFill>
                <a:schemeClr val="tx1"/>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black">
          <a:xfrm>
            <a:off x="743896" y="1139935"/>
            <a:ext cx="1033771" cy="682370"/>
          </a:xfrm>
          <a:custGeom>
            <a:avLst/>
            <a:gdLst>
              <a:gd name="T0" fmla="*/ 75 w 300"/>
              <a:gd name="T1" fmla="*/ 60 h 300"/>
              <a:gd name="T2" fmla="*/ 37 w 300"/>
              <a:gd name="T3" fmla="*/ 52 h 300"/>
              <a:gd name="T4" fmla="*/ 0 w 300"/>
              <a:gd name="T5" fmla="*/ 60 h 300"/>
              <a:gd name="T6" fmla="*/ 0 w 300"/>
              <a:gd name="T7" fmla="*/ 15 h 300"/>
              <a:gd name="T8" fmla="*/ 37 w 300"/>
              <a:gd name="T9" fmla="*/ 22 h 300"/>
              <a:gd name="T10" fmla="*/ 75 w 300"/>
              <a:gd name="T11" fmla="*/ 15 h 300"/>
              <a:gd name="T12" fmla="*/ 300 w 300"/>
              <a:gd name="T13" fmla="*/ 15 h 300"/>
              <a:gd name="T14" fmla="*/ 262 w 300"/>
              <a:gd name="T15" fmla="*/ 22 h 300"/>
              <a:gd name="T16" fmla="*/ 225 w 300"/>
              <a:gd name="T17" fmla="*/ 15 h 300"/>
              <a:gd name="T18" fmla="*/ 225 w 300"/>
              <a:gd name="T19" fmla="*/ 60 h 300"/>
              <a:gd name="T20" fmla="*/ 262 w 300"/>
              <a:gd name="T21" fmla="*/ 52 h 300"/>
              <a:gd name="T22" fmla="*/ 300 w 300"/>
              <a:gd name="T23" fmla="*/ 60 h 300"/>
              <a:gd name="T24" fmla="*/ 300 w 300"/>
              <a:gd name="T25" fmla="*/ 15 h 300"/>
              <a:gd name="T26" fmla="*/ 173 w 300"/>
              <a:gd name="T27" fmla="*/ 0 h 300"/>
              <a:gd name="T28" fmla="*/ 128 w 300"/>
              <a:gd name="T29" fmla="*/ 0 h 300"/>
              <a:gd name="T30" fmla="*/ 135 w 300"/>
              <a:gd name="T31" fmla="*/ 37 h 300"/>
              <a:gd name="T32" fmla="*/ 128 w 300"/>
              <a:gd name="T33" fmla="*/ 75 h 300"/>
              <a:gd name="T34" fmla="*/ 173 w 300"/>
              <a:gd name="T35" fmla="*/ 75 h 300"/>
              <a:gd name="T36" fmla="*/ 165 w 300"/>
              <a:gd name="T37" fmla="*/ 37 h 300"/>
              <a:gd name="T38" fmla="*/ 38 w 300"/>
              <a:gd name="T39" fmla="*/ 225 h 300"/>
              <a:gd name="T40" fmla="*/ 38 w 300"/>
              <a:gd name="T41" fmla="*/ 300 h 300"/>
              <a:gd name="T42" fmla="*/ 38 w 300"/>
              <a:gd name="T43" fmla="*/ 225 h 300"/>
              <a:gd name="T44" fmla="*/ 38 w 300"/>
              <a:gd name="T45" fmla="*/ 277 h 300"/>
              <a:gd name="T46" fmla="*/ 38 w 300"/>
              <a:gd name="T47" fmla="*/ 247 h 300"/>
              <a:gd name="T48" fmla="*/ 150 w 300"/>
              <a:gd name="T49" fmla="*/ 225 h 300"/>
              <a:gd name="T50" fmla="*/ 150 w 300"/>
              <a:gd name="T51" fmla="*/ 300 h 300"/>
              <a:gd name="T52" fmla="*/ 150 w 300"/>
              <a:gd name="T53" fmla="*/ 225 h 300"/>
              <a:gd name="T54" fmla="*/ 150 w 300"/>
              <a:gd name="T55" fmla="*/ 277 h 300"/>
              <a:gd name="T56" fmla="*/ 150 w 300"/>
              <a:gd name="T57" fmla="*/ 247 h 300"/>
              <a:gd name="T58" fmla="*/ 263 w 300"/>
              <a:gd name="T59" fmla="*/ 225 h 300"/>
              <a:gd name="T60" fmla="*/ 263 w 300"/>
              <a:gd name="T61" fmla="*/ 300 h 300"/>
              <a:gd name="T62" fmla="*/ 263 w 300"/>
              <a:gd name="T63" fmla="*/ 225 h 300"/>
              <a:gd name="T64" fmla="*/ 263 w 300"/>
              <a:gd name="T65" fmla="*/ 277 h 300"/>
              <a:gd name="T66" fmla="*/ 263 w 300"/>
              <a:gd name="T67" fmla="*/ 247 h 300"/>
              <a:gd name="T68" fmla="*/ 162 w 300"/>
              <a:gd name="T69" fmla="*/ 162 h 300"/>
              <a:gd name="T70" fmla="*/ 257 w 300"/>
              <a:gd name="T71" fmla="*/ 174 h 300"/>
              <a:gd name="T72" fmla="*/ 269 w 300"/>
              <a:gd name="T73" fmla="*/ 207 h 300"/>
              <a:gd name="T74" fmla="*/ 162 w 300"/>
              <a:gd name="T75" fmla="*/ 162 h 300"/>
              <a:gd name="T76" fmla="*/ 60 w 300"/>
              <a:gd name="T77" fmla="*/ 166 h 300"/>
              <a:gd name="T78" fmla="*/ 138 w 300"/>
              <a:gd name="T79" fmla="*/ 174 h 300"/>
              <a:gd name="T80" fmla="*/ 65 w 300"/>
              <a:gd name="T81" fmla="*/ 162 h 300"/>
              <a:gd name="T82" fmla="*/ 9 w 300"/>
              <a:gd name="T83" fmla="*/ 105 h 300"/>
              <a:gd name="T84" fmla="*/ 32 w 300"/>
              <a:gd name="T85" fmla="*/ 167 h 300"/>
              <a:gd name="T86" fmla="*/ 44 w 300"/>
              <a:gd name="T87" fmla="*/ 148 h 300"/>
              <a:gd name="T88" fmla="*/ 66 w 300"/>
              <a:gd name="T89" fmla="*/ 105 h 300"/>
              <a:gd name="T90" fmla="*/ 215 w 300"/>
              <a:gd name="T91" fmla="*/ 85 h 300"/>
              <a:gd name="T92" fmla="*/ 231 w 300"/>
              <a:gd name="T93" fmla="*/ 101 h 300"/>
              <a:gd name="T94" fmla="*/ 162 w 300"/>
              <a:gd name="T95" fmla="*/ 149 h 300"/>
              <a:gd name="T96" fmla="*/ 255 w 300"/>
              <a:gd name="T97" fmla="*/ 125 h 300"/>
              <a:gd name="T98" fmla="*/ 215 w 300"/>
              <a:gd name="T99" fmla="*/ 85 h 300"/>
              <a:gd name="T100" fmla="*/ 47 w 300"/>
              <a:gd name="T101" fmla="*/ 153 h 300"/>
              <a:gd name="T102" fmla="*/ 35 w 300"/>
              <a:gd name="T103" fmla="*/ 174 h 300"/>
              <a:gd name="T104" fmla="*/ 44 w 300"/>
              <a:gd name="T105" fmla="*/ 207 h 300"/>
              <a:gd name="T106" fmla="*/ 55 w 300"/>
              <a:gd name="T107" fmla="*/ 162 h 300"/>
              <a:gd name="T108" fmla="*/ 110 w 300"/>
              <a:gd name="T109" fmla="*/ 151 h 300"/>
              <a:gd name="T110" fmla="*/ 138 w 300"/>
              <a:gd name="T111" fmla="*/ 139 h 300"/>
              <a:gd name="T112" fmla="*/ 179 w 300"/>
              <a:gd name="T113" fmla="*/ 105 h 300"/>
              <a:gd name="T114" fmla="*/ 122 w 300"/>
              <a:gd name="T115" fmla="*/ 105 h 300"/>
              <a:gd name="T116" fmla="*/ 144 w 300"/>
              <a:gd name="T117" fmla="*/ 207 h 300"/>
              <a:gd name="T118" fmla="*/ 156 w 300"/>
              <a:gd name="T119" fmla="*/ 10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 h="300">
                <a:moveTo>
                  <a:pt x="52" y="37"/>
                </a:moveTo>
                <a:cubicBezTo>
                  <a:pt x="75" y="60"/>
                  <a:pt x="75" y="60"/>
                  <a:pt x="75" y="60"/>
                </a:cubicBezTo>
                <a:cubicBezTo>
                  <a:pt x="60" y="75"/>
                  <a:pt x="60" y="75"/>
                  <a:pt x="60" y="75"/>
                </a:cubicBezTo>
                <a:cubicBezTo>
                  <a:pt x="37" y="52"/>
                  <a:pt x="37" y="52"/>
                  <a:pt x="37" y="52"/>
                </a:cubicBezTo>
                <a:cubicBezTo>
                  <a:pt x="15" y="75"/>
                  <a:pt x="15" y="75"/>
                  <a:pt x="15" y="75"/>
                </a:cubicBezTo>
                <a:cubicBezTo>
                  <a:pt x="0" y="60"/>
                  <a:pt x="0" y="60"/>
                  <a:pt x="0" y="60"/>
                </a:cubicBezTo>
                <a:cubicBezTo>
                  <a:pt x="23" y="37"/>
                  <a:pt x="23" y="37"/>
                  <a:pt x="23" y="37"/>
                </a:cubicBezTo>
                <a:cubicBezTo>
                  <a:pt x="0" y="15"/>
                  <a:pt x="0" y="15"/>
                  <a:pt x="0" y="15"/>
                </a:cubicBezTo>
                <a:cubicBezTo>
                  <a:pt x="15" y="0"/>
                  <a:pt x="15" y="0"/>
                  <a:pt x="15" y="0"/>
                </a:cubicBezTo>
                <a:cubicBezTo>
                  <a:pt x="37" y="22"/>
                  <a:pt x="37" y="22"/>
                  <a:pt x="37" y="22"/>
                </a:cubicBezTo>
                <a:cubicBezTo>
                  <a:pt x="60" y="0"/>
                  <a:pt x="60" y="0"/>
                  <a:pt x="60" y="0"/>
                </a:cubicBezTo>
                <a:cubicBezTo>
                  <a:pt x="75" y="15"/>
                  <a:pt x="75" y="15"/>
                  <a:pt x="75" y="15"/>
                </a:cubicBezTo>
                <a:lnTo>
                  <a:pt x="52" y="37"/>
                </a:lnTo>
                <a:close/>
                <a:moveTo>
                  <a:pt x="300" y="15"/>
                </a:moveTo>
                <a:cubicBezTo>
                  <a:pt x="285" y="0"/>
                  <a:pt x="285" y="0"/>
                  <a:pt x="285" y="0"/>
                </a:cubicBezTo>
                <a:cubicBezTo>
                  <a:pt x="262" y="22"/>
                  <a:pt x="262" y="22"/>
                  <a:pt x="262" y="22"/>
                </a:cubicBezTo>
                <a:cubicBezTo>
                  <a:pt x="240" y="0"/>
                  <a:pt x="240" y="0"/>
                  <a:pt x="240" y="0"/>
                </a:cubicBezTo>
                <a:cubicBezTo>
                  <a:pt x="225" y="15"/>
                  <a:pt x="225" y="15"/>
                  <a:pt x="225" y="15"/>
                </a:cubicBezTo>
                <a:cubicBezTo>
                  <a:pt x="248" y="37"/>
                  <a:pt x="248" y="37"/>
                  <a:pt x="248" y="37"/>
                </a:cubicBezTo>
                <a:cubicBezTo>
                  <a:pt x="225" y="60"/>
                  <a:pt x="225" y="60"/>
                  <a:pt x="225" y="60"/>
                </a:cubicBezTo>
                <a:cubicBezTo>
                  <a:pt x="240" y="75"/>
                  <a:pt x="240" y="75"/>
                  <a:pt x="240" y="75"/>
                </a:cubicBezTo>
                <a:cubicBezTo>
                  <a:pt x="262" y="52"/>
                  <a:pt x="262" y="52"/>
                  <a:pt x="262" y="52"/>
                </a:cubicBezTo>
                <a:cubicBezTo>
                  <a:pt x="285" y="75"/>
                  <a:pt x="285" y="75"/>
                  <a:pt x="285" y="75"/>
                </a:cubicBezTo>
                <a:cubicBezTo>
                  <a:pt x="300" y="60"/>
                  <a:pt x="300" y="60"/>
                  <a:pt x="300" y="60"/>
                </a:cubicBezTo>
                <a:cubicBezTo>
                  <a:pt x="277" y="37"/>
                  <a:pt x="277" y="37"/>
                  <a:pt x="277" y="37"/>
                </a:cubicBezTo>
                <a:lnTo>
                  <a:pt x="300" y="15"/>
                </a:lnTo>
                <a:close/>
                <a:moveTo>
                  <a:pt x="188" y="15"/>
                </a:moveTo>
                <a:cubicBezTo>
                  <a:pt x="173" y="0"/>
                  <a:pt x="173" y="0"/>
                  <a:pt x="173" y="0"/>
                </a:cubicBezTo>
                <a:cubicBezTo>
                  <a:pt x="150" y="22"/>
                  <a:pt x="150" y="22"/>
                  <a:pt x="150" y="22"/>
                </a:cubicBezTo>
                <a:cubicBezTo>
                  <a:pt x="128" y="0"/>
                  <a:pt x="128" y="0"/>
                  <a:pt x="128" y="0"/>
                </a:cubicBezTo>
                <a:cubicBezTo>
                  <a:pt x="113" y="15"/>
                  <a:pt x="113" y="15"/>
                  <a:pt x="113" y="15"/>
                </a:cubicBezTo>
                <a:cubicBezTo>
                  <a:pt x="135" y="37"/>
                  <a:pt x="135" y="37"/>
                  <a:pt x="135" y="37"/>
                </a:cubicBezTo>
                <a:cubicBezTo>
                  <a:pt x="113" y="60"/>
                  <a:pt x="113" y="60"/>
                  <a:pt x="113" y="60"/>
                </a:cubicBezTo>
                <a:cubicBezTo>
                  <a:pt x="128" y="75"/>
                  <a:pt x="128" y="75"/>
                  <a:pt x="128" y="75"/>
                </a:cubicBezTo>
                <a:cubicBezTo>
                  <a:pt x="150" y="52"/>
                  <a:pt x="150" y="52"/>
                  <a:pt x="150" y="52"/>
                </a:cubicBezTo>
                <a:cubicBezTo>
                  <a:pt x="173" y="75"/>
                  <a:pt x="173" y="75"/>
                  <a:pt x="173" y="75"/>
                </a:cubicBezTo>
                <a:cubicBezTo>
                  <a:pt x="188" y="60"/>
                  <a:pt x="188" y="60"/>
                  <a:pt x="188" y="60"/>
                </a:cubicBezTo>
                <a:cubicBezTo>
                  <a:pt x="165" y="37"/>
                  <a:pt x="165" y="37"/>
                  <a:pt x="165" y="37"/>
                </a:cubicBezTo>
                <a:lnTo>
                  <a:pt x="188" y="15"/>
                </a:lnTo>
                <a:close/>
                <a:moveTo>
                  <a:pt x="38" y="225"/>
                </a:moveTo>
                <a:cubicBezTo>
                  <a:pt x="17" y="225"/>
                  <a:pt x="0" y="242"/>
                  <a:pt x="0" y="262"/>
                </a:cubicBezTo>
                <a:cubicBezTo>
                  <a:pt x="0" y="283"/>
                  <a:pt x="17" y="300"/>
                  <a:pt x="38" y="300"/>
                </a:cubicBezTo>
                <a:cubicBezTo>
                  <a:pt x="58" y="300"/>
                  <a:pt x="75" y="283"/>
                  <a:pt x="75" y="262"/>
                </a:cubicBezTo>
                <a:cubicBezTo>
                  <a:pt x="75" y="242"/>
                  <a:pt x="58" y="225"/>
                  <a:pt x="38" y="225"/>
                </a:cubicBezTo>
                <a:close/>
                <a:moveTo>
                  <a:pt x="53" y="262"/>
                </a:moveTo>
                <a:cubicBezTo>
                  <a:pt x="53" y="271"/>
                  <a:pt x="46" y="277"/>
                  <a:pt x="38" y="277"/>
                </a:cubicBezTo>
                <a:cubicBezTo>
                  <a:pt x="29" y="277"/>
                  <a:pt x="23" y="271"/>
                  <a:pt x="23" y="262"/>
                </a:cubicBezTo>
                <a:cubicBezTo>
                  <a:pt x="23" y="254"/>
                  <a:pt x="29" y="247"/>
                  <a:pt x="38" y="247"/>
                </a:cubicBezTo>
                <a:cubicBezTo>
                  <a:pt x="46" y="247"/>
                  <a:pt x="53" y="254"/>
                  <a:pt x="53" y="262"/>
                </a:cubicBezTo>
                <a:close/>
                <a:moveTo>
                  <a:pt x="150" y="225"/>
                </a:moveTo>
                <a:cubicBezTo>
                  <a:pt x="129" y="225"/>
                  <a:pt x="113" y="242"/>
                  <a:pt x="113" y="262"/>
                </a:cubicBezTo>
                <a:cubicBezTo>
                  <a:pt x="113" y="283"/>
                  <a:pt x="129" y="300"/>
                  <a:pt x="150" y="300"/>
                </a:cubicBezTo>
                <a:cubicBezTo>
                  <a:pt x="171" y="300"/>
                  <a:pt x="188" y="283"/>
                  <a:pt x="188" y="262"/>
                </a:cubicBezTo>
                <a:cubicBezTo>
                  <a:pt x="188" y="242"/>
                  <a:pt x="171" y="225"/>
                  <a:pt x="150" y="225"/>
                </a:cubicBezTo>
                <a:close/>
                <a:moveTo>
                  <a:pt x="165" y="262"/>
                </a:moveTo>
                <a:cubicBezTo>
                  <a:pt x="165" y="271"/>
                  <a:pt x="158" y="277"/>
                  <a:pt x="150" y="277"/>
                </a:cubicBezTo>
                <a:cubicBezTo>
                  <a:pt x="142" y="277"/>
                  <a:pt x="135" y="271"/>
                  <a:pt x="135" y="262"/>
                </a:cubicBezTo>
                <a:cubicBezTo>
                  <a:pt x="135" y="254"/>
                  <a:pt x="142" y="247"/>
                  <a:pt x="150" y="247"/>
                </a:cubicBezTo>
                <a:cubicBezTo>
                  <a:pt x="158" y="247"/>
                  <a:pt x="165" y="254"/>
                  <a:pt x="165" y="262"/>
                </a:cubicBezTo>
                <a:close/>
                <a:moveTo>
                  <a:pt x="263" y="225"/>
                </a:moveTo>
                <a:cubicBezTo>
                  <a:pt x="242" y="225"/>
                  <a:pt x="225" y="242"/>
                  <a:pt x="225" y="262"/>
                </a:cubicBezTo>
                <a:cubicBezTo>
                  <a:pt x="225" y="283"/>
                  <a:pt x="242" y="300"/>
                  <a:pt x="263" y="300"/>
                </a:cubicBezTo>
                <a:cubicBezTo>
                  <a:pt x="283" y="300"/>
                  <a:pt x="300" y="283"/>
                  <a:pt x="300" y="262"/>
                </a:cubicBezTo>
                <a:cubicBezTo>
                  <a:pt x="300" y="242"/>
                  <a:pt x="283" y="225"/>
                  <a:pt x="263" y="225"/>
                </a:cubicBezTo>
                <a:close/>
                <a:moveTo>
                  <a:pt x="278" y="262"/>
                </a:moveTo>
                <a:cubicBezTo>
                  <a:pt x="278" y="271"/>
                  <a:pt x="271" y="277"/>
                  <a:pt x="263" y="277"/>
                </a:cubicBezTo>
                <a:cubicBezTo>
                  <a:pt x="254" y="277"/>
                  <a:pt x="248" y="271"/>
                  <a:pt x="248" y="262"/>
                </a:cubicBezTo>
                <a:cubicBezTo>
                  <a:pt x="248" y="254"/>
                  <a:pt x="254" y="247"/>
                  <a:pt x="263" y="247"/>
                </a:cubicBezTo>
                <a:cubicBezTo>
                  <a:pt x="271" y="247"/>
                  <a:pt x="278" y="254"/>
                  <a:pt x="278" y="262"/>
                </a:cubicBezTo>
                <a:close/>
                <a:moveTo>
                  <a:pt x="162" y="162"/>
                </a:moveTo>
                <a:cubicBezTo>
                  <a:pt x="162" y="174"/>
                  <a:pt x="162" y="174"/>
                  <a:pt x="162" y="174"/>
                </a:cubicBezTo>
                <a:cubicBezTo>
                  <a:pt x="257" y="174"/>
                  <a:pt x="257" y="174"/>
                  <a:pt x="257" y="174"/>
                </a:cubicBezTo>
                <a:cubicBezTo>
                  <a:pt x="257" y="207"/>
                  <a:pt x="257" y="207"/>
                  <a:pt x="257" y="207"/>
                </a:cubicBezTo>
                <a:cubicBezTo>
                  <a:pt x="269" y="207"/>
                  <a:pt x="269" y="207"/>
                  <a:pt x="269" y="207"/>
                </a:cubicBezTo>
                <a:cubicBezTo>
                  <a:pt x="269" y="162"/>
                  <a:pt x="269" y="162"/>
                  <a:pt x="269" y="162"/>
                </a:cubicBezTo>
                <a:lnTo>
                  <a:pt x="162" y="162"/>
                </a:lnTo>
                <a:close/>
                <a:moveTo>
                  <a:pt x="65" y="162"/>
                </a:moveTo>
                <a:cubicBezTo>
                  <a:pt x="63" y="163"/>
                  <a:pt x="62" y="164"/>
                  <a:pt x="60" y="166"/>
                </a:cubicBezTo>
                <a:cubicBezTo>
                  <a:pt x="58" y="168"/>
                  <a:pt x="56" y="171"/>
                  <a:pt x="55" y="174"/>
                </a:cubicBezTo>
                <a:cubicBezTo>
                  <a:pt x="138" y="174"/>
                  <a:pt x="138" y="174"/>
                  <a:pt x="138" y="174"/>
                </a:cubicBezTo>
                <a:cubicBezTo>
                  <a:pt x="138" y="162"/>
                  <a:pt x="138" y="162"/>
                  <a:pt x="138" y="162"/>
                </a:cubicBezTo>
                <a:lnTo>
                  <a:pt x="65" y="162"/>
                </a:lnTo>
                <a:close/>
                <a:moveTo>
                  <a:pt x="38" y="76"/>
                </a:moveTo>
                <a:cubicBezTo>
                  <a:pt x="9" y="105"/>
                  <a:pt x="9" y="105"/>
                  <a:pt x="9" y="105"/>
                </a:cubicBezTo>
                <a:cubicBezTo>
                  <a:pt x="32" y="105"/>
                  <a:pt x="32" y="105"/>
                  <a:pt x="32" y="105"/>
                </a:cubicBezTo>
                <a:cubicBezTo>
                  <a:pt x="32" y="167"/>
                  <a:pt x="32" y="167"/>
                  <a:pt x="32" y="167"/>
                </a:cubicBezTo>
                <a:cubicBezTo>
                  <a:pt x="34" y="160"/>
                  <a:pt x="38" y="154"/>
                  <a:pt x="43" y="149"/>
                </a:cubicBezTo>
                <a:cubicBezTo>
                  <a:pt x="43" y="149"/>
                  <a:pt x="43" y="148"/>
                  <a:pt x="44" y="148"/>
                </a:cubicBezTo>
                <a:cubicBezTo>
                  <a:pt x="44" y="105"/>
                  <a:pt x="44" y="105"/>
                  <a:pt x="44" y="105"/>
                </a:cubicBezTo>
                <a:cubicBezTo>
                  <a:pt x="66" y="105"/>
                  <a:pt x="66" y="105"/>
                  <a:pt x="66" y="105"/>
                </a:cubicBezTo>
                <a:lnTo>
                  <a:pt x="38" y="76"/>
                </a:lnTo>
                <a:close/>
                <a:moveTo>
                  <a:pt x="215" y="85"/>
                </a:moveTo>
                <a:cubicBezTo>
                  <a:pt x="235" y="105"/>
                  <a:pt x="235" y="105"/>
                  <a:pt x="235" y="105"/>
                </a:cubicBezTo>
                <a:cubicBezTo>
                  <a:pt x="231" y="101"/>
                  <a:pt x="231" y="101"/>
                  <a:pt x="231" y="101"/>
                </a:cubicBezTo>
                <a:cubicBezTo>
                  <a:pt x="208" y="123"/>
                  <a:pt x="185" y="133"/>
                  <a:pt x="162" y="137"/>
                </a:cubicBezTo>
                <a:cubicBezTo>
                  <a:pt x="162" y="149"/>
                  <a:pt x="162" y="149"/>
                  <a:pt x="162" y="149"/>
                </a:cubicBezTo>
                <a:cubicBezTo>
                  <a:pt x="187" y="145"/>
                  <a:pt x="214" y="135"/>
                  <a:pt x="239" y="109"/>
                </a:cubicBezTo>
                <a:cubicBezTo>
                  <a:pt x="255" y="125"/>
                  <a:pt x="255" y="125"/>
                  <a:pt x="255" y="125"/>
                </a:cubicBezTo>
                <a:cubicBezTo>
                  <a:pt x="255" y="85"/>
                  <a:pt x="255" y="85"/>
                  <a:pt x="255" y="85"/>
                </a:cubicBezTo>
                <a:lnTo>
                  <a:pt x="215" y="85"/>
                </a:lnTo>
                <a:close/>
                <a:moveTo>
                  <a:pt x="111" y="139"/>
                </a:moveTo>
                <a:cubicBezTo>
                  <a:pt x="85" y="139"/>
                  <a:pt x="62" y="138"/>
                  <a:pt x="47" y="153"/>
                </a:cubicBezTo>
                <a:cubicBezTo>
                  <a:pt x="46" y="154"/>
                  <a:pt x="45" y="156"/>
                  <a:pt x="44" y="157"/>
                </a:cubicBezTo>
                <a:cubicBezTo>
                  <a:pt x="40" y="162"/>
                  <a:pt x="37" y="167"/>
                  <a:pt x="35" y="174"/>
                </a:cubicBezTo>
                <a:cubicBezTo>
                  <a:pt x="33" y="183"/>
                  <a:pt x="32" y="194"/>
                  <a:pt x="32" y="207"/>
                </a:cubicBezTo>
                <a:cubicBezTo>
                  <a:pt x="44" y="207"/>
                  <a:pt x="44" y="207"/>
                  <a:pt x="44" y="207"/>
                </a:cubicBezTo>
                <a:cubicBezTo>
                  <a:pt x="44" y="193"/>
                  <a:pt x="45" y="182"/>
                  <a:pt x="48" y="174"/>
                </a:cubicBezTo>
                <a:cubicBezTo>
                  <a:pt x="50" y="169"/>
                  <a:pt x="52" y="165"/>
                  <a:pt x="55" y="162"/>
                </a:cubicBezTo>
                <a:cubicBezTo>
                  <a:pt x="56" y="162"/>
                  <a:pt x="56" y="162"/>
                  <a:pt x="56" y="161"/>
                </a:cubicBezTo>
                <a:cubicBezTo>
                  <a:pt x="67" y="150"/>
                  <a:pt x="86" y="151"/>
                  <a:pt x="110" y="151"/>
                </a:cubicBezTo>
                <a:cubicBezTo>
                  <a:pt x="119" y="151"/>
                  <a:pt x="128" y="152"/>
                  <a:pt x="138" y="151"/>
                </a:cubicBezTo>
                <a:cubicBezTo>
                  <a:pt x="138" y="139"/>
                  <a:pt x="138" y="139"/>
                  <a:pt x="138" y="139"/>
                </a:cubicBezTo>
                <a:cubicBezTo>
                  <a:pt x="128" y="140"/>
                  <a:pt x="119" y="139"/>
                  <a:pt x="111" y="139"/>
                </a:cubicBezTo>
                <a:close/>
                <a:moveTo>
                  <a:pt x="179" y="105"/>
                </a:moveTo>
                <a:cubicBezTo>
                  <a:pt x="150" y="76"/>
                  <a:pt x="150" y="76"/>
                  <a:pt x="150" y="76"/>
                </a:cubicBezTo>
                <a:cubicBezTo>
                  <a:pt x="122" y="105"/>
                  <a:pt x="122" y="105"/>
                  <a:pt x="122" y="105"/>
                </a:cubicBezTo>
                <a:cubicBezTo>
                  <a:pt x="144" y="105"/>
                  <a:pt x="144" y="105"/>
                  <a:pt x="144" y="105"/>
                </a:cubicBezTo>
                <a:cubicBezTo>
                  <a:pt x="144" y="207"/>
                  <a:pt x="144" y="207"/>
                  <a:pt x="144" y="207"/>
                </a:cubicBezTo>
                <a:cubicBezTo>
                  <a:pt x="156" y="207"/>
                  <a:pt x="156" y="207"/>
                  <a:pt x="156" y="207"/>
                </a:cubicBezTo>
                <a:cubicBezTo>
                  <a:pt x="156" y="105"/>
                  <a:pt x="156" y="105"/>
                  <a:pt x="156" y="105"/>
                </a:cubicBezTo>
                <a:lnTo>
                  <a:pt x="179"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938" tIns="49970" rIns="99938" bIns="49970" numCol="1" anchor="t" anchorCtr="0" compatLnSpc="1">
            <a:prstTxWarp prst="textNoShape">
              <a:avLst/>
            </a:prstTxWarp>
          </a:bodyPr>
          <a:lstStyle/>
          <a:p>
            <a:pPr>
              <a:defRPr/>
            </a:pPr>
            <a:endParaRPr lang="en-US" sz="2000" kern="0">
              <a:solidFill>
                <a:sysClr val="windowText" lastClr="000000"/>
              </a:solidFill>
            </a:endParaRPr>
          </a:p>
        </p:txBody>
      </p:sp>
      <p:pic>
        <p:nvPicPr>
          <p:cNvPr id="23" name="Picture 48" descr="C:\Users\sakuu\Documents\Ballmer MGX 2011\Tile Icons\Calendar Engineer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1347285" y="2417594"/>
            <a:ext cx="1036373" cy="820698"/>
          </a:xfrm>
          <a:prstGeom prst="rect">
            <a:avLst/>
          </a:prstGeom>
          <a:noFill/>
          <a:extLst>
            <a:ext uri="{909E8E84-426E-40DD-AFC4-6F175D3DCCD1}">
              <a14:hiddenFill xmlns:a14="http://schemas.microsoft.com/office/drawing/2010/main">
                <a:solidFill>
                  <a:srgbClr val="FFFFFF"/>
                </a:solidFill>
              </a14:hiddenFill>
            </a:ext>
          </a:extLst>
        </p:spPr>
      </p:pic>
      <p:sp>
        <p:nvSpPr>
          <p:cNvPr id="24" name="Freeform 23"/>
          <p:cNvSpPr>
            <a:spLocks noEditPoints="1"/>
          </p:cNvSpPr>
          <p:nvPr/>
        </p:nvSpPr>
        <p:spPr bwMode="auto">
          <a:xfrm>
            <a:off x="1217611" y="5609775"/>
            <a:ext cx="958773" cy="426328"/>
          </a:xfrm>
          <a:custGeom>
            <a:avLst/>
            <a:gdLst>
              <a:gd name="T0" fmla="*/ 17 w 149"/>
              <a:gd name="T1" fmla="*/ 32 h 116"/>
              <a:gd name="T2" fmla="*/ 18 w 149"/>
              <a:gd name="T3" fmla="*/ 86 h 116"/>
              <a:gd name="T4" fmla="*/ 115 w 149"/>
              <a:gd name="T5" fmla="*/ 86 h 116"/>
              <a:gd name="T6" fmla="*/ 148 w 149"/>
              <a:gd name="T7" fmla="*/ 10 h 116"/>
              <a:gd name="T8" fmla="*/ 105 w 149"/>
              <a:gd name="T9" fmla="*/ 86 h 116"/>
              <a:gd name="T10" fmla="*/ 105 w 149"/>
              <a:gd name="T11" fmla="*/ 90 h 116"/>
              <a:gd name="T12" fmla="*/ 60 w 149"/>
              <a:gd name="T13" fmla="*/ 87 h 116"/>
              <a:gd name="T14" fmla="*/ 65 w 149"/>
              <a:gd name="T15" fmla="*/ 86 h 116"/>
              <a:gd name="T16" fmla="*/ 60 w 149"/>
              <a:gd name="T17" fmla="*/ 89 h 116"/>
              <a:gd name="T18" fmla="*/ 63 w 149"/>
              <a:gd name="T19" fmla="*/ 92 h 116"/>
              <a:gd name="T20" fmla="*/ 65 w 149"/>
              <a:gd name="T21" fmla="*/ 97 h 116"/>
              <a:gd name="T22" fmla="*/ 48 w 149"/>
              <a:gd name="T23" fmla="*/ 89 h 116"/>
              <a:gd name="T24" fmla="*/ 54 w 149"/>
              <a:gd name="T25" fmla="*/ 86 h 116"/>
              <a:gd name="T26" fmla="*/ 50 w 149"/>
              <a:gd name="T27" fmla="*/ 90 h 116"/>
              <a:gd name="T28" fmla="*/ 54 w 149"/>
              <a:gd name="T29" fmla="*/ 92 h 116"/>
              <a:gd name="T30" fmla="*/ 53 w 149"/>
              <a:gd name="T31" fmla="*/ 97 h 116"/>
              <a:gd name="T32" fmla="*/ 46 w 149"/>
              <a:gd name="T33" fmla="*/ 96 h 116"/>
              <a:gd name="T34" fmla="*/ 45 w 149"/>
              <a:gd name="T35" fmla="*/ 87 h 116"/>
              <a:gd name="T36" fmla="*/ 44 w 149"/>
              <a:gd name="T37" fmla="*/ 89 h 116"/>
              <a:gd name="T38" fmla="*/ 34 w 149"/>
              <a:gd name="T39" fmla="*/ 93 h 116"/>
              <a:gd name="T40" fmla="*/ 42 w 149"/>
              <a:gd name="T41" fmla="*/ 96 h 116"/>
              <a:gd name="T42" fmla="*/ 33 w 149"/>
              <a:gd name="T43" fmla="*/ 96 h 116"/>
              <a:gd name="T44" fmla="*/ 31 w 149"/>
              <a:gd name="T45" fmla="*/ 86 h 116"/>
              <a:gd name="T46" fmla="*/ 31 w 149"/>
              <a:gd name="T47" fmla="*/ 90 h 116"/>
              <a:gd name="T48" fmla="*/ 24 w 149"/>
              <a:gd name="T49" fmla="*/ 104 h 116"/>
              <a:gd name="T50" fmla="*/ 15 w 149"/>
              <a:gd name="T51" fmla="*/ 104 h 116"/>
              <a:gd name="T52" fmla="*/ 19 w 149"/>
              <a:gd name="T53" fmla="*/ 99 h 116"/>
              <a:gd name="T54" fmla="*/ 26 w 149"/>
              <a:gd name="T55" fmla="*/ 100 h 116"/>
              <a:gd name="T56" fmla="*/ 24 w 149"/>
              <a:gd name="T57" fmla="*/ 97 h 116"/>
              <a:gd name="T58" fmla="*/ 22 w 149"/>
              <a:gd name="T59" fmla="*/ 94 h 116"/>
              <a:gd name="T60" fmla="*/ 29 w 149"/>
              <a:gd name="T61" fmla="*/ 92 h 116"/>
              <a:gd name="T62" fmla="*/ 67 w 149"/>
              <a:gd name="T63" fmla="*/ 104 h 116"/>
              <a:gd name="T64" fmla="*/ 65 w 149"/>
              <a:gd name="T65" fmla="*/ 105 h 116"/>
              <a:gd name="T66" fmla="*/ 31 w 149"/>
              <a:gd name="T67" fmla="*/ 101 h 116"/>
              <a:gd name="T68" fmla="*/ 64 w 149"/>
              <a:gd name="T69" fmla="*/ 99 h 116"/>
              <a:gd name="T70" fmla="*/ 67 w 149"/>
              <a:gd name="T71" fmla="*/ 101 h 116"/>
              <a:gd name="T72" fmla="*/ 71 w 149"/>
              <a:gd name="T73" fmla="*/ 87 h 116"/>
              <a:gd name="T74" fmla="*/ 78 w 149"/>
              <a:gd name="T75" fmla="*/ 89 h 116"/>
              <a:gd name="T76" fmla="*/ 72 w 149"/>
              <a:gd name="T77" fmla="*/ 90 h 116"/>
              <a:gd name="T78" fmla="*/ 79 w 149"/>
              <a:gd name="T79" fmla="*/ 93 h 116"/>
              <a:gd name="T80" fmla="*/ 78 w 149"/>
              <a:gd name="T81" fmla="*/ 97 h 116"/>
              <a:gd name="T82" fmla="*/ 72 w 149"/>
              <a:gd name="T83" fmla="*/ 97 h 116"/>
              <a:gd name="T84" fmla="*/ 73 w 149"/>
              <a:gd name="T85" fmla="*/ 105 h 116"/>
              <a:gd name="T86" fmla="*/ 72 w 149"/>
              <a:gd name="T87" fmla="*/ 101 h 116"/>
              <a:gd name="T88" fmla="*/ 73 w 149"/>
              <a:gd name="T89" fmla="*/ 99 h 116"/>
              <a:gd name="T90" fmla="*/ 79 w 149"/>
              <a:gd name="T91" fmla="*/ 99 h 116"/>
              <a:gd name="T92" fmla="*/ 89 w 149"/>
              <a:gd name="T93" fmla="*/ 90 h 116"/>
              <a:gd name="T94" fmla="*/ 94 w 149"/>
              <a:gd name="T95" fmla="*/ 86 h 116"/>
              <a:gd name="T96" fmla="*/ 96 w 149"/>
              <a:gd name="T97" fmla="*/ 88 h 116"/>
              <a:gd name="T98" fmla="*/ 91 w 149"/>
              <a:gd name="T99" fmla="*/ 90 h 116"/>
              <a:gd name="T100" fmla="*/ 91 w 149"/>
              <a:gd name="T101" fmla="*/ 92 h 116"/>
              <a:gd name="T102" fmla="*/ 99 w 149"/>
              <a:gd name="T103" fmla="*/ 96 h 116"/>
              <a:gd name="T104" fmla="*/ 91 w 149"/>
              <a:gd name="T105" fmla="*/ 96 h 116"/>
              <a:gd name="T106" fmla="*/ 101 w 149"/>
              <a:gd name="T107" fmla="*/ 105 h 116"/>
              <a:gd name="T108" fmla="*/ 93 w 149"/>
              <a:gd name="T109" fmla="*/ 100 h 116"/>
              <a:gd name="T110" fmla="*/ 102 w 149"/>
              <a:gd name="T111" fmla="*/ 101 h 116"/>
              <a:gd name="T112" fmla="*/ 116 w 149"/>
              <a:gd name="T113" fmla="*/ 102 h 116"/>
              <a:gd name="T114" fmla="*/ 108 w 149"/>
              <a:gd name="T115" fmla="*/ 104 h 116"/>
              <a:gd name="T116" fmla="*/ 112 w 149"/>
              <a:gd name="T117" fmla="*/ 99 h 116"/>
              <a:gd name="T118" fmla="*/ 111 w 149"/>
              <a:gd name="T119" fmla="*/ 97 h 116"/>
              <a:gd name="T120" fmla="*/ 103 w 149"/>
              <a:gd name="T121" fmla="*/ 9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9" h="116">
                <a:moveTo>
                  <a:pt x="149" y="6"/>
                </a:moveTo>
                <a:cubicBezTo>
                  <a:pt x="149" y="4"/>
                  <a:pt x="148" y="2"/>
                  <a:pt x="148" y="0"/>
                </a:cubicBezTo>
                <a:cubicBezTo>
                  <a:pt x="148" y="1"/>
                  <a:pt x="148" y="1"/>
                  <a:pt x="148" y="1"/>
                </a:cubicBezTo>
                <a:cubicBezTo>
                  <a:pt x="148" y="6"/>
                  <a:pt x="146" y="10"/>
                  <a:pt x="144" y="15"/>
                </a:cubicBezTo>
                <a:cubicBezTo>
                  <a:pt x="142" y="18"/>
                  <a:pt x="139" y="20"/>
                  <a:pt x="137" y="23"/>
                </a:cubicBezTo>
                <a:cubicBezTo>
                  <a:pt x="134" y="26"/>
                  <a:pt x="130" y="28"/>
                  <a:pt x="126" y="31"/>
                </a:cubicBezTo>
                <a:cubicBezTo>
                  <a:pt x="123" y="33"/>
                  <a:pt x="119" y="35"/>
                  <a:pt x="115" y="36"/>
                </a:cubicBezTo>
                <a:cubicBezTo>
                  <a:pt x="115" y="25"/>
                  <a:pt x="115" y="25"/>
                  <a:pt x="115" y="25"/>
                </a:cubicBezTo>
                <a:cubicBezTo>
                  <a:pt x="115" y="25"/>
                  <a:pt x="115" y="25"/>
                  <a:pt x="115" y="25"/>
                </a:cubicBezTo>
                <a:cubicBezTo>
                  <a:pt x="115" y="20"/>
                  <a:pt x="111" y="15"/>
                  <a:pt x="105" y="15"/>
                </a:cubicBezTo>
                <a:cubicBezTo>
                  <a:pt x="27" y="15"/>
                  <a:pt x="27" y="15"/>
                  <a:pt x="27" y="15"/>
                </a:cubicBezTo>
                <a:cubicBezTo>
                  <a:pt x="22" y="15"/>
                  <a:pt x="17" y="20"/>
                  <a:pt x="17" y="25"/>
                </a:cubicBezTo>
                <a:cubicBezTo>
                  <a:pt x="17" y="32"/>
                  <a:pt x="17" y="32"/>
                  <a:pt x="17" y="32"/>
                </a:cubicBezTo>
                <a:cubicBezTo>
                  <a:pt x="17" y="32"/>
                  <a:pt x="17" y="32"/>
                  <a:pt x="17" y="32"/>
                </a:cubicBezTo>
                <a:cubicBezTo>
                  <a:pt x="17" y="32"/>
                  <a:pt x="20" y="33"/>
                  <a:pt x="23" y="33"/>
                </a:cubicBezTo>
                <a:cubicBezTo>
                  <a:pt x="23" y="26"/>
                  <a:pt x="23" y="26"/>
                  <a:pt x="23" y="26"/>
                </a:cubicBezTo>
                <a:cubicBezTo>
                  <a:pt x="23" y="23"/>
                  <a:pt x="25" y="21"/>
                  <a:pt x="28" y="21"/>
                </a:cubicBezTo>
                <a:cubicBezTo>
                  <a:pt x="104" y="21"/>
                  <a:pt x="104" y="21"/>
                  <a:pt x="104" y="21"/>
                </a:cubicBezTo>
                <a:cubicBezTo>
                  <a:pt x="107" y="21"/>
                  <a:pt x="110" y="23"/>
                  <a:pt x="110" y="26"/>
                </a:cubicBezTo>
                <a:cubicBezTo>
                  <a:pt x="110" y="73"/>
                  <a:pt x="110" y="73"/>
                  <a:pt x="110" y="73"/>
                </a:cubicBezTo>
                <a:cubicBezTo>
                  <a:pt x="110" y="76"/>
                  <a:pt x="107" y="78"/>
                  <a:pt x="104" y="78"/>
                </a:cubicBezTo>
                <a:cubicBezTo>
                  <a:pt x="28" y="78"/>
                  <a:pt x="28" y="78"/>
                  <a:pt x="28" y="78"/>
                </a:cubicBezTo>
                <a:cubicBezTo>
                  <a:pt x="25" y="78"/>
                  <a:pt x="23" y="76"/>
                  <a:pt x="23" y="73"/>
                </a:cubicBezTo>
                <a:cubicBezTo>
                  <a:pt x="23" y="63"/>
                  <a:pt x="23" y="63"/>
                  <a:pt x="23" y="63"/>
                </a:cubicBezTo>
                <a:cubicBezTo>
                  <a:pt x="21" y="63"/>
                  <a:pt x="19" y="62"/>
                  <a:pt x="17" y="61"/>
                </a:cubicBezTo>
                <a:cubicBezTo>
                  <a:pt x="17" y="74"/>
                  <a:pt x="17" y="74"/>
                  <a:pt x="17" y="74"/>
                </a:cubicBezTo>
                <a:cubicBezTo>
                  <a:pt x="17" y="78"/>
                  <a:pt x="20" y="82"/>
                  <a:pt x="25" y="83"/>
                </a:cubicBezTo>
                <a:cubicBezTo>
                  <a:pt x="22" y="84"/>
                  <a:pt x="19" y="84"/>
                  <a:pt x="18" y="86"/>
                </a:cubicBezTo>
                <a:cubicBezTo>
                  <a:pt x="17" y="88"/>
                  <a:pt x="15" y="89"/>
                  <a:pt x="14" y="91"/>
                </a:cubicBezTo>
                <a:cubicBezTo>
                  <a:pt x="10" y="95"/>
                  <a:pt x="6" y="100"/>
                  <a:pt x="2" y="105"/>
                </a:cubicBezTo>
                <a:cubicBezTo>
                  <a:pt x="1" y="106"/>
                  <a:pt x="0" y="107"/>
                  <a:pt x="0" y="109"/>
                </a:cubicBezTo>
                <a:cubicBezTo>
                  <a:pt x="0" y="113"/>
                  <a:pt x="0" y="113"/>
                  <a:pt x="0" y="113"/>
                </a:cubicBezTo>
                <a:cubicBezTo>
                  <a:pt x="0" y="114"/>
                  <a:pt x="0" y="114"/>
                  <a:pt x="0" y="115"/>
                </a:cubicBezTo>
                <a:cubicBezTo>
                  <a:pt x="1" y="116"/>
                  <a:pt x="3" y="116"/>
                  <a:pt x="5" y="116"/>
                </a:cubicBezTo>
                <a:cubicBezTo>
                  <a:pt x="7" y="116"/>
                  <a:pt x="122" y="116"/>
                  <a:pt x="125" y="116"/>
                </a:cubicBezTo>
                <a:cubicBezTo>
                  <a:pt x="127" y="116"/>
                  <a:pt x="129" y="116"/>
                  <a:pt x="130" y="116"/>
                </a:cubicBezTo>
                <a:cubicBezTo>
                  <a:pt x="131" y="116"/>
                  <a:pt x="133" y="115"/>
                  <a:pt x="133" y="114"/>
                </a:cubicBezTo>
                <a:cubicBezTo>
                  <a:pt x="133" y="109"/>
                  <a:pt x="133" y="109"/>
                  <a:pt x="133" y="109"/>
                </a:cubicBezTo>
                <a:cubicBezTo>
                  <a:pt x="133" y="108"/>
                  <a:pt x="132" y="107"/>
                  <a:pt x="132" y="106"/>
                </a:cubicBezTo>
                <a:cubicBezTo>
                  <a:pt x="132" y="106"/>
                  <a:pt x="131" y="105"/>
                  <a:pt x="131" y="105"/>
                </a:cubicBezTo>
                <a:cubicBezTo>
                  <a:pt x="129" y="103"/>
                  <a:pt x="128" y="101"/>
                  <a:pt x="126" y="99"/>
                </a:cubicBezTo>
                <a:cubicBezTo>
                  <a:pt x="122" y="95"/>
                  <a:pt x="119" y="91"/>
                  <a:pt x="115" y="86"/>
                </a:cubicBezTo>
                <a:cubicBezTo>
                  <a:pt x="115" y="86"/>
                  <a:pt x="115" y="86"/>
                  <a:pt x="115" y="86"/>
                </a:cubicBezTo>
                <a:cubicBezTo>
                  <a:pt x="114" y="85"/>
                  <a:pt x="113" y="84"/>
                  <a:pt x="112" y="84"/>
                </a:cubicBezTo>
                <a:cubicBezTo>
                  <a:pt x="110" y="84"/>
                  <a:pt x="109" y="83"/>
                  <a:pt x="108" y="83"/>
                </a:cubicBezTo>
                <a:cubicBezTo>
                  <a:pt x="112" y="82"/>
                  <a:pt x="115" y="78"/>
                  <a:pt x="115" y="74"/>
                </a:cubicBezTo>
                <a:cubicBezTo>
                  <a:pt x="115" y="57"/>
                  <a:pt x="115" y="57"/>
                  <a:pt x="115" y="57"/>
                </a:cubicBezTo>
                <a:cubicBezTo>
                  <a:pt x="117" y="56"/>
                  <a:pt x="118" y="56"/>
                  <a:pt x="119" y="55"/>
                </a:cubicBezTo>
                <a:cubicBezTo>
                  <a:pt x="125" y="53"/>
                  <a:pt x="130" y="49"/>
                  <a:pt x="134" y="46"/>
                </a:cubicBezTo>
                <a:cubicBezTo>
                  <a:pt x="136" y="44"/>
                  <a:pt x="138" y="42"/>
                  <a:pt x="140" y="40"/>
                </a:cubicBezTo>
                <a:cubicBezTo>
                  <a:pt x="142" y="38"/>
                  <a:pt x="143" y="35"/>
                  <a:pt x="145" y="33"/>
                </a:cubicBezTo>
                <a:cubicBezTo>
                  <a:pt x="146" y="30"/>
                  <a:pt x="147" y="28"/>
                  <a:pt x="147" y="25"/>
                </a:cubicBezTo>
                <a:cubicBezTo>
                  <a:pt x="147" y="24"/>
                  <a:pt x="147" y="23"/>
                  <a:pt x="147" y="22"/>
                </a:cubicBezTo>
                <a:cubicBezTo>
                  <a:pt x="147" y="21"/>
                  <a:pt x="147" y="21"/>
                  <a:pt x="147" y="20"/>
                </a:cubicBezTo>
                <a:cubicBezTo>
                  <a:pt x="148" y="11"/>
                  <a:pt x="148" y="11"/>
                  <a:pt x="148" y="11"/>
                </a:cubicBezTo>
                <a:cubicBezTo>
                  <a:pt x="148" y="11"/>
                  <a:pt x="148" y="10"/>
                  <a:pt x="148" y="10"/>
                </a:cubicBezTo>
                <a:cubicBezTo>
                  <a:pt x="149" y="9"/>
                  <a:pt x="149" y="7"/>
                  <a:pt x="149" y="6"/>
                </a:cubicBezTo>
                <a:close/>
                <a:moveTo>
                  <a:pt x="99" y="86"/>
                </a:moveTo>
                <a:cubicBezTo>
                  <a:pt x="99" y="86"/>
                  <a:pt x="99" y="86"/>
                  <a:pt x="99" y="86"/>
                </a:cubicBezTo>
                <a:cubicBezTo>
                  <a:pt x="100" y="86"/>
                  <a:pt x="100" y="86"/>
                  <a:pt x="100" y="86"/>
                </a:cubicBezTo>
                <a:cubicBezTo>
                  <a:pt x="101" y="86"/>
                  <a:pt x="101" y="86"/>
                  <a:pt x="101" y="86"/>
                </a:cubicBezTo>
                <a:cubicBezTo>
                  <a:pt x="101" y="86"/>
                  <a:pt x="101" y="86"/>
                  <a:pt x="101" y="86"/>
                </a:cubicBezTo>
                <a:cubicBezTo>
                  <a:pt x="101" y="86"/>
                  <a:pt x="102" y="86"/>
                  <a:pt x="103" y="86"/>
                </a:cubicBezTo>
                <a:cubicBezTo>
                  <a:pt x="103" y="86"/>
                  <a:pt x="103" y="86"/>
                  <a:pt x="103" y="86"/>
                </a:cubicBezTo>
                <a:cubicBezTo>
                  <a:pt x="104" y="86"/>
                  <a:pt x="104" y="86"/>
                  <a:pt x="104" y="86"/>
                </a:cubicBezTo>
                <a:cubicBezTo>
                  <a:pt x="104" y="86"/>
                  <a:pt x="104" y="86"/>
                  <a:pt x="104" y="86"/>
                </a:cubicBezTo>
                <a:cubicBezTo>
                  <a:pt x="105" y="86"/>
                  <a:pt x="105" y="86"/>
                  <a:pt x="105" y="86"/>
                </a:cubicBezTo>
                <a:cubicBezTo>
                  <a:pt x="105" y="86"/>
                  <a:pt x="105" y="86"/>
                  <a:pt x="105" y="86"/>
                </a:cubicBezTo>
                <a:cubicBezTo>
                  <a:pt x="105" y="86"/>
                  <a:pt x="105" y="86"/>
                  <a:pt x="105" y="86"/>
                </a:cubicBezTo>
                <a:cubicBezTo>
                  <a:pt x="105" y="86"/>
                  <a:pt x="105" y="86"/>
                  <a:pt x="105" y="86"/>
                </a:cubicBezTo>
                <a:cubicBezTo>
                  <a:pt x="105" y="86"/>
                  <a:pt x="106" y="86"/>
                  <a:pt x="106" y="87"/>
                </a:cubicBezTo>
                <a:cubicBezTo>
                  <a:pt x="106" y="87"/>
                  <a:pt x="106" y="87"/>
                  <a:pt x="106" y="87"/>
                </a:cubicBezTo>
                <a:cubicBezTo>
                  <a:pt x="107" y="88"/>
                  <a:pt x="107" y="88"/>
                  <a:pt x="107" y="88"/>
                </a:cubicBezTo>
                <a:cubicBezTo>
                  <a:pt x="107" y="88"/>
                  <a:pt x="107" y="88"/>
                  <a:pt x="107" y="89"/>
                </a:cubicBezTo>
                <a:cubicBezTo>
                  <a:pt x="107" y="89"/>
                  <a:pt x="107" y="89"/>
                  <a:pt x="107" y="89"/>
                </a:cubicBezTo>
                <a:cubicBezTo>
                  <a:pt x="108" y="89"/>
                  <a:pt x="108" y="89"/>
                  <a:pt x="108" y="89"/>
                </a:cubicBezTo>
                <a:cubicBezTo>
                  <a:pt x="108" y="89"/>
                  <a:pt x="107" y="89"/>
                  <a:pt x="107" y="90"/>
                </a:cubicBezTo>
                <a:cubicBezTo>
                  <a:pt x="107" y="90"/>
                  <a:pt x="107" y="90"/>
                  <a:pt x="107" y="90"/>
                </a:cubicBezTo>
                <a:cubicBezTo>
                  <a:pt x="107" y="90"/>
                  <a:pt x="107" y="90"/>
                  <a:pt x="107" y="90"/>
                </a:cubicBezTo>
                <a:cubicBezTo>
                  <a:pt x="107" y="90"/>
                  <a:pt x="107" y="90"/>
                  <a:pt x="107" y="90"/>
                </a:cubicBezTo>
                <a:cubicBezTo>
                  <a:pt x="107" y="90"/>
                  <a:pt x="107" y="90"/>
                  <a:pt x="107" y="90"/>
                </a:cubicBezTo>
                <a:cubicBezTo>
                  <a:pt x="107" y="90"/>
                  <a:pt x="107" y="90"/>
                  <a:pt x="107" y="90"/>
                </a:cubicBezTo>
                <a:cubicBezTo>
                  <a:pt x="107" y="90"/>
                  <a:pt x="107" y="90"/>
                  <a:pt x="107" y="90"/>
                </a:cubicBezTo>
                <a:cubicBezTo>
                  <a:pt x="107" y="90"/>
                  <a:pt x="106" y="90"/>
                  <a:pt x="105" y="90"/>
                </a:cubicBezTo>
                <a:cubicBezTo>
                  <a:pt x="102" y="90"/>
                  <a:pt x="102" y="90"/>
                  <a:pt x="102" y="90"/>
                </a:cubicBezTo>
                <a:cubicBezTo>
                  <a:pt x="102" y="90"/>
                  <a:pt x="101" y="90"/>
                  <a:pt x="101" y="90"/>
                </a:cubicBezTo>
                <a:cubicBezTo>
                  <a:pt x="101" y="89"/>
                  <a:pt x="100" y="89"/>
                  <a:pt x="100" y="89"/>
                </a:cubicBezTo>
                <a:cubicBezTo>
                  <a:pt x="100" y="89"/>
                  <a:pt x="100" y="89"/>
                  <a:pt x="100" y="89"/>
                </a:cubicBezTo>
                <a:cubicBezTo>
                  <a:pt x="100" y="89"/>
                  <a:pt x="100" y="89"/>
                  <a:pt x="100" y="89"/>
                </a:cubicBezTo>
                <a:cubicBezTo>
                  <a:pt x="99" y="88"/>
                  <a:pt x="99" y="88"/>
                  <a:pt x="99" y="87"/>
                </a:cubicBezTo>
                <a:cubicBezTo>
                  <a:pt x="99" y="87"/>
                  <a:pt x="99" y="86"/>
                  <a:pt x="99" y="86"/>
                </a:cubicBezTo>
                <a:close/>
                <a:moveTo>
                  <a:pt x="59" y="89"/>
                </a:moveTo>
                <a:cubicBezTo>
                  <a:pt x="59" y="89"/>
                  <a:pt x="59" y="89"/>
                  <a:pt x="59" y="89"/>
                </a:cubicBezTo>
                <a:cubicBezTo>
                  <a:pt x="59" y="89"/>
                  <a:pt x="59" y="89"/>
                  <a:pt x="59" y="89"/>
                </a:cubicBezTo>
                <a:cubicBezTo>
                  <a:pt x="59" y="88"/>
                  <a:pt x="59" y="88"/>
                  <a:pt x="60" y="87"/>
                </a:cubicBezTo>
                <a:cubicBezTo>
                  <a:pt x="60" y="87"/>
                  <a:pt x="60" y="87"/>
                  <a:pt x="60" y="87"/>
                </a:cubicBezTo>
                <a:cubicBezTo>
                  <a:pt x="60" y="87"/>
                  <a:pt x="60" y="87"/>
                  <a:pt x="60" y="87"/>
                </a:cubicBezTo>
                <a:cubicBezTo>
                  <a:pt x="60" y="87"/>
                  <a:pt x="60" y="87"/>
                  <a:pt x="60" y="87"/>
                </a:cubicBezTo>
                <a:cubicBezTo>
                  <a:pt x="60" y="86"/>
                  <a:pt x="60" y="86"/>
                  <a:pt x="60" y="86"/>
                </a:cubicBezTo>
                <a:cubicBezTo>
                  <a:pt x="60" y="86"/>
                  <a:pt x="60" y="86"/>
                  <a:pt x="60" y="86"/>
                </a:cubicBezTo>
                <a:cubicBezTo>
                  <a:pt x="60" y="86"/>
                  <a:pt x="60" y="86"/>
                  <a:pt x="60" y="86"/>
                </a:cubicBezTo>
                <a:cubicBezTo>
                  <a:pt x="60" y="86"/>
                  <a:pt x="60" y="86"/>
                  <a:pt x="60" y="86"/>
                </a:cubicBezTo>
                <a:cubicBezTo>
                  <a:pt x="60" y="86"/>
                  <a:pt x="60" y="86"/>
                  <a:pt x="60" y="86"/>
                </a:cubicBezTo>
                <a:cubicBezTo>
                  <a:pt x="60" y="86"/>
                  <a:pt x="60" y="86"/>
                  <a:pt x="60" y="86"/>
                </a:cubicBezTo>
                <a:cubicBezTo>
                  <a:pt x="61" y="86"/>
                  <a:pt x="61" y="86"/>
                  <a:pt x="61" y="86"/>
                </a:cubicBezTo>
                <a:cubicBezTo>
                  <a:pt x="61" y="86"/>
                  <a:pt x="61" y="86"/>
                  <a:pt x="61" y="86"/>
                </a:cubicBezTo>
                <a:cubicBezTo>
                  <a:pt x="61" y="86"/>
                  <a:pt x="61" y="86"/>
                  <a:pt x="61" y="86"/>
                </a:cubicBezTo>
                <a:cubicBezTo>
                  <a:pt x="61" y="86"/>
                  <a:pt x="61" y="86"/>
                  <a:pt x="61" y="86"/>
                </a:cubicBezTo>
                <a:cubicBezTo>
                  <a:pt x="61" y="86"/>
                  <a:pt x="61" y="86"/>
                  <a:pt x="61" y="86"/>
                </a:cubicBezTo>
                <a:cubicBezTo>
                  <a:pt x="62" y="86"/>
                  <a:pt x="62" y="86"/>
                  <a:pt x="62" y="86"/>
                </a:cubicBezTo>
                <a:cubicBezTo>
                  <a:pt x="62" y="86"/>
                  <a:pt x="62" y="86"/>
                  <a:pt x="62" y="86"/>
                </a:cubicBezTo>
                <a:cubicBezTo>
                  <a:pt x="65" y="86"/>
                  <a:pt x="65" y="86"/>
                  <a:pt x="65" y="86"/>
                </a:cubicBezTo>
                <a:cubicBezTo>
                  <a:pt x="65" y="86"/>
                  <a:pt x="65" y="86"/>
                  <a:pt x="65" y="86"/>
                </a:cubicBezTo>
                <a:cubicBezTo>
                  <a:pt x="65" y="86"/>
                  <a:pt x="65" y="86"/>
                  <a:pt x="65" y="86"/>
                </a:cubicBezTo>
                <a:cubicBezTo>
                  <a:pt x="65" y="86"/>
                  <a:pt x="65" y="86"/>
                  <a:pt x="65" y="86"/>
                </a:cubicBezTo>
                <a:cubicBezTo>
                  <a:pt x="66" y="86"/>
                  <a:pt x="67" y="86"/>
                  <a:pt x="67" y="87"/>
                </a:cubicBezTo>
                <a:cubicBezTo>
                  <a:pt x="67" y="87"/>
                  <a:pt x="67" y="87"/>
                  <a:pt x="67" y="87"/>
                </a:cubicBezTo>
                <a:cubicBezTo>
                  <a:pt x="67" y="87"/>
                  <a:pt x="67" y="87"/>
                  <a:pt x="67" y="87"/>
                </a:cubicBezTo>
                <a:cubicBezTo>
                  <a:pt x="67" y="88"/>
                  <a:pt x="67" y="88"/>
                  <a:pt x="67" y="89"/>
                </a:cubicBezTo>
                <a:cubicBezTo>
                  <a:pt x="67" y="89"/>
                  <a:pt x="67" y="89"/>
                  <a:pt x="67" y="89"/>
                </a:cubicBezTo>
                <a:cubicBezTo>
                  <a:pt x="67" y="89"/>
                  <a:pt x="67" y="89"/>
                  <a:pt x="67" y="89"/>
                </a:cubicBezTo>
                <a:cubicBezTo>
                  <a:pt x="66" y="90"/>
                  <a:pt x="64" y="90"/>
                  <a:pt x="63" y="90"/>
                </a:cubicBezTo>
                <a:cubicBezTo>
                  <a:pt x="62" y="90"/>
                  <a:pt x="62" y="90"/>
                  <a:pt x="61" y="90"/>
                </a:cubicBezTo>
                <a:cubicBezTo>
                  <a:pt x="61" y="90"/>
                  <a:pt x="60" y="90"/>
                  <a:pt x="60" y="90"/>
                </a:cubicBezTo>
                <a:cubicBezTo>
                  <a:pt x="60" y="90"/>
                  <a:pt x="60" y="90"/>
                  <a:pt x="60" y="90"/>
                </a:cubicBezTo>
                <a:cubicBezTo>
                  <a:pt x="60" y="89"/>
                  <a:pt x="60" y="89"/>
                  <a:pt x="60" y="89"/>
                </a:cubicBezTo>
                <a:cubicBezTo>
                  <a:pt x="59" y="89"/>
                  <a:pt x="59" y="89"/>
                  <a:pt x="59" y="89"/>
                </a:cubicBezTo>
                <a:cubicBezTo>
                  <a:pt x="59" y="89"/>
                  <a:pt x="59" y="89"/>
                  <a:pt x="59" y="89"/>
                </a:cubicBezTo>
                <a:cubicBezTo>
                  <a:pt x="59" y="89"/>
                  <a:pt x="59" y="89"/>
                  <a:pt x="59" y="89"/>
                </a:cubicBezTo>
                <a:cubicBezTo>
                  <a:pt x="59" y="89"/>
                  <a:pt x="59" y="89"/>
                  <a:pt x="59" y="89"/>
                </a:cubicBezTo>
                <a:cubicBezTo>
                  <a:pt x="59" y="89"/>
                  <a:pt x="59" y="89"/>
                  <a:pt x="59" y="89"/>
                </a:cubicBezTo>
                <a:cubicBezTo>
                  <a:pt x="59" y="89"/>
                  <a:pt x="59" y="89"/>
                  <a:pt x="59" y="89"/>
                </a:cubicBezTo>
                <a:cubicBezTo>
                  <a:pt x="59" y="89"/>
                  <a:pt x="59" y="89"/>
                  <a:pt x="59" y="89"/>
                </a:cubicBezTo>
                <a:close/>
                <a:moveTo>
                  <a:pt x="59" y="96"/>
                </a:moveTo>
                <a:cubicBezTo>
                  <a:pt x="59" y="95"/>
                  <a:pt x="59" y="95"/>
                  <a:pt x="59" y="95"/>
                </a:cubicBezTo>
                <a:cubicBezTo>
                  <a:pt x="59" y="95"/>
                  <a:pt x="59" y="95"/>
                  <a:pt x="59" y="95"/>
                </a:cubicBezTo>
                <a:cubicBezTo>
                  <a:pt x="59" y="95"/>
                  <a:pt x="59" y="94"/>
                  <a:pt x="59" y="93"/>
                </a:cubicBezTo>
                <a:cubicBezTo>
                  <a:pt x="59" y="93"/>
                  <a:pt x="59" y="93"/>
                  <a:pt x="59" y="93"/>
                </a:cubicBezTo>
                <a:cubicBezTo>
                  <a:pt x="59" y="93"/>
                  <a:pt x="59" y="93"/>
                  <a:pt x="59" y="93"/>
                </a:cubicBezTo>
                <a:cubicBezTo>
                  <a:pt x="59" y="92"/>
                  <a:pt x="62" y="92"/>
                  <a:pt x="63" y="92"/>
                </a:cubicBezTo>
                <a:cubicBezTo>
                  <a:pt x="64" y="92"/>
                  <a:pt x="66" y="92"/>
                  <a:pt x="67" y="93"/>
                </a:cubicBezTo>
                <a:cubicBezTo>
                  <a:pt x="67" y="93"/>
                  <a:pt x="67" y="93"/>
                  <a:pt x="67" y="93"/>
                </a:cubicBezTo>
                <a:cubicBezTo>
                  <a:pt x="67" y="94"/>
                  <a:pt x="67" y="94"/>
                  <a:pt x="67" y="94"/>
                </a:cubicBezTo>
                <a:cubicBezTo>
                  <a:pt x="67" y="95"/>
                  <a:pt x="67" y="95"/>
                  <a:pt x="67" y="95"/>
                </a:cubicBezTo>
                <a:cubicBezTo>
                  <a:pt x="67" y="95"/>
                  <a:pt x="67" y="95"/>
                  <a:pt x="67" y="95"/>
                </a:cubicBezTo>
                <a:cubicBezTo>
                  <a:pt x="67" y="96"/>
                  <a:pt x="67" y="96"/>
                  <a:pt x="67" y="96"/>
                </a:cubicBezTo>
                <a:cubicBezTo>
                  <a:pt x="67" y="96"/>
                  <a:pt x="67" y="96"/>
                  <a:pt x="67" y="96"/>
                </a:cubicBezTo>
                <a:cubicBezTo>
                  <a:pt x="67" y="96"/>
                  <a:pt x="67" y="96"/>
                  <a:pt x="67" y="96"/>
                </a:cubicBezTo>
                <a:cubicBezTo>
                  <a:pt x="67" y="96"/>
                  <a:pt x="67" y="96"/>
                  <a:pt x="67" y="96"/>
                </a:cubicBezTo>
                <a:cubicBezTo>
                  <a:pt x="67" y="96"/>
                  <a:pt x="67" y="96"/>
                  <a:pt x="67" y="96"/>
                </a:cubicBezTo>
                <a:cubicBezTo>
                  <a:pt x="66" y="96"/>
                  <a:pt x="66" y="97"/>
                  <a:pt x="66" y="97"/>
                </a:cubicBezTo>
                <a:cubicBezTo>
                  <a:pt x="66" y="97"/>
                  <a:pt x="66" y="97"/>
                  <a:pt x="66" y="97"/>
                </a:cubicBezTo>
                <a:cubicBezTo>
                  <a:pt x="66" y="97"/>
                  <a:pt x="66" y="97"/>
                  <a:pt x="66" y="97"/>
                </a:cubicBezTo>
                <a:cubicBezTo>
                  <a:pt x="65" y="97"/>
                  <a:pt x="65" y="97"/>
                  <a:pt x="65" y="97"/>
                </a:cubicBezTo>
                <a:cubicBezTo>
                  <a:pt x="65" y="97"/>
                  <a:pt x="65" y="97"/>
                  <a:pt x="65" y="97"/>
                </a:cubicBezTo>
                <a:cubicBezTo>
                  <a:pt x="65" y="97"/>
                  <a:pt x="65" y="97"/>
                  <a:pt x="65" y="97"/>
                </a:cubicBezTo>
                <a:cubicBezTo>
                  <a:pt x="65" y="97"/>
                  <a:pt x="65" y="97"/>
                  <a:pt x="65" y="97"/>
                </a:cubicBezTo>
                <a:cubicBezTo>
                  <a:pt x="61" y="97"/>
                  <a:pt x="61" y="97"/>
                  <a:pt x="61" y="97"/>
                </a:cubicBezTo>
                <a:cubicBezTo>
                  <a:pt x="60" y="97"/>
                  <a:pt x="60" y="97"/>
                  <a:pt x="59" y="96"/>
                </a:cubicBezTo>
                <a:cubicBezTo>
                  <a:pt x="59" y="96"/>
                  <a:pt x="59" y="96"/>
                  <a:pt x="59" y="96"/>
                </a:cubicBezTo>
                <a:cubicBezTo>
                  <a:pt x="59" y="96"/>
                  <a:pt x="59" y="96"/>
                  <a:pt x="59" y="96"/>
                </a:cubicBezTo>
                <a:cubicBezTo>
                  <a:pt x="59" y="96"/>
                  <a:pt x="59" y="96"/>
                  <a:pt x="59" y="96"/>
                </a:cubicBezTo>
                <a:cubicBezTo>
                  <a:pt x="59" y="96"/>
                  <a:pt x="59" y="96"/>
                  <a:pt x="59" y="96"/>
                </a:cubicBezTo>
                <a:cubicBezTo>
                  <a:pt x="59" y="96"/>
                  <a:pt x="59" y="96"/>
                  <a:pt x="59" y="96"/>
                </a:cubicBezTo>
                <a:cubicBezTo>
                  <a:pt x="59" y="96"/>
                  <a:pt x="59" y="96"/>
                  <a:pt x="59" y="96"/>
                </a:cubicBezTo>
                <a:close/>
                <a:moveTo>
                  <a:pt x="48" y="89"/>
                </a:moveTo>
                <a:cubicBezTo>
                  <a:pt x="48" y="89"/>
                  <a:pt x="48" y="89"/>
                  <a:pt x="48" y="89"/>
                </a:cubicBezTo>
                <a:cubicBezTo>
                  <a:pt x="48" y="89"/>
                  <a:pt x="48" y="89"/>
                  <a:pt x="48" y="89"/>
                </a:cubicBezTo>
                <a:cubicBezTo>
                  <a:pt x="48" y="89"/>
                  <a:pt x="48" y="89"/>
                  <a:pt x="48" y="89"/>
                </a:cubicBezTo>
                <a:cubicBezTo>
                  <a:pt x="48" y="88"/>
                  <a:pt x="48" y="88"/>
                  <a:pt x="48" y="87"/>
                </a:cubicBezTo>
                <a:cubicBezTo>
                  <a:pt x="48" y="87"/>
                  <a:pt x="48" y="87"/>
                  <a:pt x="48" y="87"/>
                </a:cubicBezTo>
                <a:cubicBezTo>
                  <a:pt x="48" y="87"/>
                  <a:pt x="49" y="87"/>
                  <a:pt x="49" y="87"/>
                </a:cubicBezTo>
                <a:cubicBezTo>
                  <a:pt x="49" y="87"/>
                  <a:pt x="49" y="87"/>
                  <a:pt x="49" y="87"/>
                </a:cubicBezTo>
                <a:cubicBezTo>
                  <a:pt x="49" y="86"/>
                  <a:pt x="49" y="86"/>
                  <a:pt x="50" y="86"/>
                </a:cubicBezTo>
                <a:cubicBezTo>
                  <a:pt x="50" y="86"/>
                  <a:pt x="50" y="86"/>
                  <a:pt x="50" y="86"/>
                </a:cubicBezTo>
                <a:cubicBezTo>
                  <a:pt x="50" y="86"/>
                  <a:pt x="50" y="86"/>
                  <a:pt x="51" y="86"/>
                </a:cubicBezTo>
                <a:cubicBezTo>
                  <a:pt x="51" y="86"/>
                  <a:pt x="51" y="86"/>
                  <a:pt x="51" y="86"/>
                </a:cubicBezTo>
                <a:cubicBezTo>
                  <a:pt x="51" y="86"/>
                  <a:pt x="51" y="86"/>
                  <a:pt x="51" y="86"/>
                </a:cubicBezTo>
                <a:cubicBezTo>
                  <a:pt x="52" y="86"/>
                  <a:pt x="53" y="86"/>
                  <a:pt x="54" y="86"/>
                </a:cubicBezTo>
                <a:cubicBezTo>
                  <a:pt x="54" y="86"/>
                  <a:pt x="54" y="86"/>
                  <a:pt x="54" y="86"/>
                </a:cubicBezTo>
                <a:cubicBezTo>
                  <a:pt x="54" y="86"/>
                  <a:pt x="54" y="86"/>
                  <a:pt x="54" y="86"/>
                </a:cubicBezTo>
                <a:cubicBezTo>
                  <a:pt x="54" y="86"/>
                  <a:pt x="54" y="86"/>
                  <a:pt x="54" y="86"/>
                </a:cubicBezTo>
                <a:cubicBezTo>
                  <a:pt x="54" y="86"/>
                  <a:pt x="54" y="86"/>
                  <a:pt x="55" y="86"/>
                </a:cubicBezTo>
                <a:cubicBezTo>
                  <a:pt x="55" y="86"/>
                  <a:pt x="55" y="86"/>
                  <a:pt x="55" y="86"/>
                </a:cubicBezTo>
                <a:cubicBezTo>
                  <a:pt x="55" y="86"/>
                  <a:pt x="56" y="86"/>
                  <a:pt x="56" y="87"/>
                </a:cubicBezTo>
                <a:cubicBezTo>
                  <a:pt x="56" y="87"/>
                  <a:pt x="56" y="87"/>
                  <a:pt x="56" y="87"/>
                </a:cubicBezTo>
                <a:cubicBezTo>
                  <a:pt x="56" y="87"/>
                  <a:pt x="56" y="87"/>
                  <a:pt x="56" y="87"/>
                </a:cubicBezTo>
                <a:cubicBezTo>
                  <a:pt x="56" y="88"/>
                  <a:pt x="56" y="88"/>
                  <a:pt x="56" y="89"/>
                </a:cubicBezTo>
                <a:cubicBezTo>
                  <a:pt x="56" y="89"/>
                  <a:pt x="56" y="89"/>
                  <a:pt x="56" y="89"/>
                </a:cubicBezTo>
                <a:cubicBezTo>
                  <a:pt x="56" y="89"/>
                  <a:pt x="56" y="89"/>
                  <a:pt x="56" y="89"/>
                </a:cubicBezTo>
                <a:cubicBezTo>
                  <a:pt x="55" y="89"/>
                  <a:pt x="55" y="89"/>
                  <a:pt x="55" y="89"/>
                </a:cubicBezTo>
                <a:cubicBezTo>
                  <a:pt x="55" y="89"/>
                  <a:pt x="55" y="89"/>
                  <a:pt x="55" y="89"/>
                </a:cubicBezTo>
                <a:cubicBezTo>
                  <a:pt x="55" y="89"/>
                  <a:pt x="55" y="89"/>
                  <a:pt x="55" y="89"/>
                </a:cubicBezTo>
                <a:cubicBezTo>
                  <a:pt x="55" y="89"/>
                  <a:pt x="55" y="89"/>
                  <a:pt x="55" y="89"/>
                </a:cubicBezTo>
                <a:cubicBezTo>
                  <a:pt x="55" y="90"/>
                  <a:pt x="52" y="90"/>
                  <a:pt x="51" y="90"/>
                </a:cubicBezTo>
                <a:cubicBezTo>
                  <a:pt x="51" y="90"/>
                  <a:pt x="50" y="90"/>
                  <a:pt x="50" y="90"/>
                </a:cubicBezTo>
                <a:cubicBezTo>
                  <a:pt x="49" y="90"/>
                  <a:pt x="48" y="90"/>
                  <a:pt x="48" y="89"/>
                </a:cubicBezTo>
                <a:cubicBezTo>
                  <a:pt x="48" y="89"/>
                  <a:pt x="48" y="89"/>
                  <a:pt x="48" y="89"/>
                </a:cubicBezTo>
                <a:cubicBezTo>
                  <a:pt x="48" y="89"/>
                  <a:pt x="48" y="89"/>
                  <a:pt x="48" y="89"/>
                </a:cubicBezTo>
                <a:cubicBezTo>
                  <a:pt x="48" y="89"/>
                  <a:pt x="48" y="89"/>
                  <a:pt x="48" y="89"/>
                </a:cubicBezTo>
                <a:close/>
                <a:moveTo>
                  <a:pt x="46" y="96"/>
                </a:moveTo>
                <a:cubicBezTo>
                  <a:pt x="46" y="95"/>
                  <a:pt x="46" y="95"/>
                  <a:pt x="46" y="95"/>
                </a:cubicBezTo>
                <a:cubicBezTo>
                  <a:pt x="46" y="95"/>
                  <a:pt x="46" y="95"/>
                  <a:pt x="46" y="95"/>
                </a:cubicBezTo>
                <a:cubicBezTo>
                  <a:pt x="46" y="95"/>
                  <a:pt x="46" y="95"/>
                  <a:pt x="46" y="95"/>
                </a:cubicBezTo>
                <a:cubicBezTo>
                  <a:pt x="47" y="93"/>
                  <a:pt x="47" y="93"/>
                  <a:pt x="47" y="93"/>
                </a:cubicBezTo>
                <a:cubicBezTo>
                  <a:pt x="47" y="93"/>
                  <a:pt x="47" y="93"/>
                  <a:pt x="47" y="93"/>
                </a:cubicBezTo>
                <a:cubicBezTo>
                  <a:pt x="47" y="92"/>
                  <a:pt x="50" y="92"/>
                  <a:pt x="51" y="92"/>
                </a:cubicBezTo>
                <a:cubicBezTo>
                  <a:pt x="51" y="92"/>
                  <a:pt x="52" y="92"/>
                  <a:pt x="53" y="92"/>
                </a:cubicBezTo>
                <a:cubicBezTo>
                  <a:pt x="53" y="92"/>
                  <a:pt x="53" y="92"/>
                  <a:pt x="54" y="92"/>
                </a:cubicBezTo>
                <a:cubicBezTo>
                  <a:pt x="54" y="92"/>
                  <a:pt x="54" y="92"/>
                  <a:pt x="54" y="92"/>
                </a:cubicBezTo>
                <a:cubicBezTo>
                  <a:pt x="54" y="92"/>
                  <a:pt x="54" y="92"/>
                  <a:pt x="55" y="93"/>
                </a:cubicBezTo>
                <a:cubicBezTo>
                  <a:pt x="55" y="93"/>
                  <a:pt x="55" y="93"/>
                  <a:pt x="55" y="93"/>
                </a:cubicBezTo>
                <a:cubicBezTo>
                  <a:pt x="55" y="93"/>
                  <a:pt x="55" y="93"/>
                  <a:pt x="55" y="93"/>
                </a:cubicBezTo>
                <a:cubicBezTo>
                  <a:pt x="55" y="93"/>
                  <a:pt x="55" y="93"/>
                  <a:pt x="55" y="93"/>
                </a:cubicBezTo>
                <a:cubicBezTo>
                  <a:pt x="55" y="93"/>
                  <a:pt x="55" y="93"/>
                  <a:pt x="55" y="93"/>
                </a:cubicBezTo>
                <a:cubicBezTo>
                  <a:pt x="55" y="93"/>
                  <a:pt x="55" y="93"/>
                  <a:pt x="55" y="93"/>
                </a:cubicBezTo>
                <a:cubicBezTo>
                  <a:pt x="55" y="93"/>
                  <a:pt x="55" y="93"/>
                  <a:pt x="55" y="93"/>
                </a:cubicBezTo>
                <a:cubicBezTo>
                  <a:pt x="55" y="94"/>
                  <a:pt x="55" y="94"/>
                  <a:pt x="55" y="94"/>
                </a:cubicBezTo>
                <a:cubicBezTo>
                  <a:pt x="54" y="96"/>
                  <a:pt x="54" y="96"/>
                  <a:pt x="54" y="96"/>
                </a:cubicBezTo>
                <a:cubicBezTo>
                  <a:pt x="54" y="96"/>
                  <a:pt x="54" y="96"/>
                  <a:pt x="54" y="96"/>
                </a:cubicBezTo>
                <a:cubicBezTo>
                  <a:pt x="54" y="96"/>
                  <a:pt x="54" y="96"/>
                  <a:pt x="54" y="96"/>
                </a:cubicBezTo>
                <a:cubicBezTo>
                  <a:pt x="54" y="96"/>
                  <a:pt x="54" y="96"/>
                  <a:pt x="54" y="96"/>
                </a:cubicBezTo>
                <a:cubicBezTo>
                  <a:pt x="54" y="96"/>
                  <a:pt x="54" y="96"/>
                  <a:pt x="54" y="96"/>
                </a:cubicBezTo>
                <a:cubicBezTo>
                  <a:pt x="53" y="97"/>
                  <a:pt x="53" y="97"/>
                  <a:pt x="53" y="97"/>
                </a:cubicBezTo>
                <a:cubicBezTo>
                  <a:pt x="53" y="97"/>
                  <a:pt x="53" y="97"/>
                  <a:pt x="53" y="97"/>
                </a:cubicBezTo>
                <a:cubicBezTo>
                  <a:pt x="53" y="97"/>
                  <a:pt x="53" y="97"/>
                  <a:pt x="53" y="97"/>
                </a:cubicBezTo>
                <a:cubicBezTo>
                  <a:pt x="53" y="97"/>
                  <a:pt x="53" y="97"/>
                  <a:pt x="52" y="97"/>
                </a:cubicBezTo>
                <a:cubicBezTo>
                  <a:pt x="52" y="97"/>
                  <a:pt x="52" y="97"/>
                  <a:pt x="52" y="97"/>
                </a:cubicBezTo>
                <a:cubicBezTo>
                  <a:pt x="52" y="97"/>
                  <a:pt x="52" y="97"/>
                  <a:pt x="52" y="97"/>
                </a:cubicBezTo>
                <a:cubicBezTo>
                  <a:pt x="52" y="97"/>
                  <a:pt x="52" y="97"/>
                  <a:pt x="52" y="97"/>
                </a:cubicBezTo>
                <a:cubicBezTo>
                  <a:pt x="48" y="97"/>
                  <a:pt x="48" y="97"/>
                  <a:pt x="48" y="97"/>
                </a:cubicBezTo>
                <a:cubicBezTo>
                  <a:pt x="47" y="97"/>
                  <a:pt x="47" y="97"/>
                  <a:pt x="46" y="96"/>
                </a:cubicBezTo>
                <a:cubicBezTo>
                  <a:pt x="46" y="96"/>
                  <a:pt x="46" y="96"/>
                  <a:pt x="46" y="96"/>
                </a:cubicBezTo>
                <a:cubicBezTo>
                  <a:pt x="46" y="96"/>
                  <a:pt x="46" y="96"/>
                  <a:pt x="46" y="96"/>
                </a:cubicBezTo>
                <a:cubicBezTo>
                  <a:pt x="46" y="96"/>
                  <a:pt x="46" y="96"/>
                  <a:pt x="46" y="96"/>
                </a:cubicBezTo>
                <a:cubicBezTo>
                  <a:pt x="46" y="96"/>
                  <a:pt x="46" y="96"/>
                  <a:pt x="46" y="96"/>
                </a:cubicBezTo>
                <a:cubicBezTo>
                  <a:pt x="46" y="96"/>
                  <a:pt x="46" y="96"/>
                  <a:pt x="46" y="96"/>
                </a:cubicBezTo>
                <a:cubicBezTo>
                  <a:pt x="46" y="96"/>
                  <a:pt x="46" y="96"/>
                  <a:pt x="46" y="96"/>
                </a:cubicBezTo>
                <a:close/>
                <a:moveTo>
                  <a:pt x="36" y="89"/>
                </a:moveTo>
                <a:cubicBezTo>
                  <a:pt x="36" y="89"/>
                  <a:pt x="37" y="89"/>
                  <a:pt x="37" y="89"/>
                </a:cubicBezTo>
                <a:cubicBezTo>
                  <a:pt x="37" y="88"/>
                  <a:pt x="37" y="87"/>
                  <a:pt x="38" y="87"/>
                </a:cubicBezTo>
                <a:cubicBezTo>
                  <a:pt x="38" y="87"/>
                  <a:pt x="38" y="87"/>
                  <a:pt x="38" y="87"/>
                </a:cubicBezTo>
                <a:cubicBezTo>
                  <a:pt x="38" y="87"/>
                  <a:pt x="38" y="87"/>
                  <a:pt x="38" y="87"/>
                </a:cubicBezTo>
                <a:cubicBezTo>
                  <a:pt x="38" y="87"/>
                  <a:pt x="38" y="87"/>
                  <a:pt x="38" y="87"/>
                </a:cubicBezTo>
                <a:cubicBezTo>
                  <a:pt x="38" y="87"/>
                  <a:pt x="38" y="87"/>
                  <a:pt x="38" y="87"/>
                </a:cubicBezTo>
                <a:cubicBezTo>
                  <a:pt x="38" y="87"/>
                  <a:pt x="38" y="87"/>
                  <a:pt x="38" y="87"/>
                </a:cubicBezTo>
                <a:cubicBezTo>
                  <a:pt x="38" y="86"/>
                  <a:pt x="39" y="86"/>
                  <a:pt x="39" y="86"/>
                </a:cubicBezTo>
                <a:cubicBezTo>
                  <a:pt x="39" y="86"/>
                  <a:pt x="39" y="86"/>
                  <a:pt x="39" y="86"/>
                </a:cubicBezTo>
                <a:cubicBezTo>
                  <a:pt x="39" y="86"/>
                  <a:pt x="40" y="86"/>
                  <a:pt x="40" y="86"/>
                </a:cubicBezTo>
                <a:cubicBezTo>
                  <a:pt x="41" y="86"/>
                  <a:pt x="41" y="86"/>
                  <a:pt x="41" y="86"/>
                </a:cubicBezTo>
                <a:cubicBezTo>
                  <a:pt x="42" y="86"/>
                  <a:pt x="42" y="86"/>
                  <a:pt x="43" y="86"/>
                </a:cubicBezTo>
                <a:cubicBezTo>
                  <a:pt x="43" y="86"/>
                  <a:pt x="44" y="86"/>
                  <a:pt x="45" y="87"/>
                </a:cubicBezTo>
                <a:cubicBezTo>
                  <a:pt x="45" y="87"/>
                  <a:pt x="45" y="87"/>
                  <a:pt x="45" y="87"/>
                </a:cubicBezTo>
                <a:cubicBezTo>
                  <a:pt x="45" y="87"/>
                  <a:pt x="45" y="87"/>
                  <a:pt x="45" y="87"/>
                </a:cubicBezTo>
                <a:cubicBezTo>
                  <a:pt x="45" y="87"/>
                  <a:pt x="45" y="87"/>
                  <a:pt x="45" y="87"/>
                </a:cubicBezTo>
                <a:cubicBezTo>
                  <a:pt x="45" y="87"/>
                  <a:pt x="45" y="87"/>
                  <a:pt x="45" y="87"/>
                </a:cubicBezTo>
                <a:cubicBezTo>
                  <a:pt x="45" y="87"/>
                  <a:pt x="45" y="87"/>
                  <a:pt x="45" y="87"/>
                </a:cubicBezTo>
                <a:cubicBezTo>
                  <a:pt x="45" y="88"/>
                  <a:pt x="44" y="88"/>
                  <a:pt x="44" y="89"/>
                </a:cubicBezTo>
                <a:cubicBezTo>
                  <a:pt x="44" y="89"/>
                  <a:pt x="44" y="89"/>
                  <a:pt x="44" y="89"/>
                </a:cubicBezTo>
                <a:cubicBezTo>
                  <a:pt x="44" y="89"/>
                  <a:pt x="44" y="89"/>
                  <a:pt x="44" y="89"/>
                </a:cubicBezTo>
                <a:cubicBezTo>
                  <a:pt x="44" y="89"/>
                  <a:pt x="44" y="89"/>
                  <a:pt x="44" y="89"/>
                </a:cubicBezTo>
                <a:cubicBezTo>
                  <a:pt x="44" y="89"/>
                  <a:pt x="44" y="89"/>
                  <a:pt x="44" y="89"/>
                </a:cubicBezTo>
                <a:cubicBezTo>
                  <a:pt x="44" y="89"/>
                  <a:pt x="44" y="89"/>
                  <a:pt x="44" y="89"/>
                </a:cubicBezTo>
                <a:cubicBezTo>
                  <a:pt x="44" y="89"/>
                  <a:pt x="44" y="89"/>
                  <a:pt x="44" y="89"/>
                </a:cubicBezTo>
                <a:cubicBezTo>
                  <a:pt x="44" y="89"/>
                  <a:pt x="44" y="89"/>
                  <a:pt x="44" y="89"/>
                </a:cubicBezTo>
                <a:cubicBezTo>
                  <a:pt x="44" y="89"/>
                  <a:pt x="44" y="89"/>
                  <a:pt x="44" y="89"/>
                </a:cubicBezTo>
                <a:cubicBezTo>
                  <a:pt x="44" y="89"/>
                  <a:pt x="44" y="89"/>
                  <a:pt x="44" y="89"/>
                </a:cubicBezTo>
                <a:cubicBezTo>
                  <a:pt x="44" y="89"/>
                  <a:pt x="44" y="90"/>
                  <a:pt x="44" y="90"/>
                </a:cubicBezTo>
                <a:cubicBezTo>
                  <a:pt x="43" y="90"/>
                  <a:pt x="43" y="90"/>
                  <a:pt x="43" y="90"/>
                </a:cubicBezTo>
                <a:cubicBezTo>
                  <a:pt x="43" y="90"/>
                  <a:pt x="43" y="90"/>
                  <a:pt x="43" y="90"/>
                </a:cubicBezTo>
                <a:cubicBezTo>
                  <a:pt x="43" y="90"/>
                  <a:pt x="43" y="90"/>
                  <a:pt x="43" y="90"/>
                </a:cubicBezTo>
                <a:cubicBezTo>
                  <a:pt x="43" y="90"/>
                  <a:pt x="43" y="90"/>
                  <a:pt x="42" y="90"/>
                </a:cubicBezTo>
                <a:cubicBezTo>
                  <a:pt x="42" y="90"/>
                  <a:pt x="42" y="90"/>
                  <a:pt x="42" y="90"/>
                </a:cubicBezTo>
                <a:cubicBezTo>
                  <a:pt x="42" y="90"/>
                  <a:pt x="42" y="90"/>
                  <a:pt x="42" y="90"/>
                </a:cubicBezTo>
                <a:cubicBezTo>
                  <a:pt x="41" y="90"/>
                  <a:pt x="41" y="90"/>
                  <a:pt x="40" y="90"/>
                </a:cubicBezTo>
                <a:cubicBezTo>
                  <a:pt x="38" y="90"/>
                  <a:pt x="38" y="90"/>
                  <a:pt x="38" y="90"/>
                </a:cubicBezTo>
                <a:cubicBezTo>
                  <a:pt x="38" y="90"/>
                  <a:pt x="37" y="90"/>
                  <a:pt x="36" y="89"/>
                </a:cubicBezTo>
                <a:cubicBezTo>
                  <a:pt x="36" y="89"/>
                  <a:pt x="36" y="89"/>
                  <a:pt x="36" y="89"/>
                </a:cubicBezTo>
                <a:cubicBezTo>
                  <a:pt x="36" y="89"/>
                  <a:pt x="36" y="89"/>
                  <a:pt x="36" y="89"/>
                </a:cubicBezTo>
                <a:close/>
                <a:moveTo>
                  <a:pt x="34" y="93"/>
                </a:moveTo>
                <a:cubicBezTo>
                  <a:pt x="34" y="93"/>
                  <a:pt x="34" y="93"/>
                  <a:pt x="34" y="93"/>
                </a:cubicBezTo>
                <a:cubicBezTo>
                  <a:pt x="34" y="93"/>
                  <a:pt x="34" y="93"/>
                  <a:pt x="34" y="93"/>
                </a:cubicBezTo>
                <a:cubicBezTo>
                  <a:pt x="35" y="93"/>
                  <a:pt x="35" y="93"/>
                  <a:pt x="35" y="93"/>
                </a:cubicBezTo>
                <a:cubicBezTo>
                  <a:pt x="35" y="93"/>
                  <a:pt x="35" y="93"/>
                  <a:pt x="35" y="93"/>
                </a:cubicBezTo>
                <a:cubicBezTo>
                  <a:pt x="35" y="92"/>
                  <a:pt x="38" y="92"/>
                  <a:pt x="39" y="92"/>
                </a:cubicBezTo>
                <a:cubicBezTo>
                  <a:pt x="39" y="92"/>
                  <a:pt x="39" y="92"/>
                  <a:pt x="39" y="92"/>
                </a:cubicBezTo>
                <a:cubicBezTo>
                  <a:pt x="39" y="92"/>
                  <a:pt x="40" y="92"/>
                  <a:pt x="41" y="92"/>
                </a:cubicBezTo>
                <a:cubicBezTo>
                  <a:pt x="41" y="92"/>
                  <a:pt x="41" y="92"/>
                  <a:pt x="42" y="92"/>
                </a:cubicBezTo>
                <a:cubicBezTo>
                  <a:pt x="42" y="92"/>
                  <a:pt x="42" y="92"/>
                  <a:pt x="42" y="92"/>
                </a:cubicBezTo>
                <a:cubicBezTo>
                  <a:pt x="42" y="93"/>
                  <a:pt x="43" y="93"/>
                  <a:pt x="43" y="93"/>
                </a:cubicBezTo>
                <a:cubicBezTo>
                  <a:pt x="43" y="93"/>
                  <a:pt x="43" y="93"/>
                  <a:pt x="43" y="93"/>
                </a:cubicBezTo>
                <a:cubicBezTo>
                  <a:pt x="43" y="93"/>
                  <a:pt x="43" y="93"/>
                  <a:pt x="43" y="93"/>
                </a:cubicBezTo>
                <a:cubicBezTo>
                  <a:pt x="43" y="93"/>
                  <a:pt x="43" y="93"/>
                  <a:pt x="43" y="93"/>
                </a:cubicBezTo>
                <a:cubicBezTo>
                  <a:pt x="42" y="96"/>
                  <a:pt x="42" y="96"/>
                  <a:pt x="42" y="96"/>
                </a:cubicBezTo>
                <a:cubicBezTo>
                  <a:pt x="42" y="96"/>
                  <a:pt x="41" y="96"/>
                  <a:pt x="41" y="96"/>
                </a:cubicBezTo>
                <a:cubicBezTo>
                  <a:pt x="41" y="96"/>
                  <a:pt x="41" y="96"/>
                  <a:pt x="41" y="96"/>
                </a:cubicBezTo>
                <a:cubicBezTo>
                  <a:pt x="41" y="97"/>
                  <a:pt x="41" y="97"/>
                  <a:pt x="41" y="97"/>
                </a:cubicBezTo>
                <a:cubicBezTo>
                  <a:pt x="40" y="97"/>
                  <a:pt x="40" y="97"/>
                  <a:pt x="40" y="97"/>
                </a:cubicBezTo>
                <a:cubicBezTo>
                  <a:pt x="40" y="97"/>
                  <a:pt x="40" y="97"/>
                  <a:pt x="40" y="97"/>
                </a:cubicBezTo>
                <a:cubicBezTo>
                  <a:pt x="39" y="97"/>
                  <a:pt x="39" y="97"/>
                  <a:pt x="39" y="97"/>
                </a:cubicBezTo>
                <a:cubicBezTo>
                  <a:pt x="39" y="97"/>
                  <a:pt x="38" y="97"/>
                  <a:pt x="37" y="97"/>
                </a:cubicBezTo>
                <a:cubicBezTo>
                  <a:pt x="36" y="97"/>
                  <a:pt x="36" y="97"/>
                  <a:pt x="35" y="97"/>
                </a:cubicBezTo>
                <a:cubicBezTo>
                  <a:pt x="34" y="97"/>
                  <a:pt x="34" y="97"/>
                  <a:pt x="33" y="96"/>
                </a:cubicBezTo>
                <a:cubicBezTo>
                  <a:pt x="33" y="96"/>
                  <a:pt x="33" y="96"/>
                  <a:pt x="33" y="96"/>
                </a:cubicBezTo>
                <a:cubicBezTo>
                  <a:pt x="33" y="96"/>
                  <a:pt x="33" y="96"/>
                  <a:pt x="33" y="96"/>
                </a:cubicBezTo>
                <a:cubicBezTo>
                  <a:pt x="33" y="96"/>
                  <a:pt x="33" y="96"/>
                  <a:pt x="33" y="96"/>
                </a:cubicBezTo>
                <a:cubicBezTo>
                  <a:pt x="33" y="96"/>
                  <a:pt x="33" y="96"/>
                  <a:pt x="33" y="96"/>
                </a:cubicBezTo>
                <a:cubicBezTo>
                  <a:pt x="33" y="96"/>
                  <a:pt x="33" y="96"/>
                  <a:pt x="33" y="96"/>
                </a:cubicBezTo>
                <a:cubicBezTo>
                  <a:pt x="33" y="96"/>
                  <a:pt x="33" y="96"/>
                  <a:pt x="33" y="96"/>
                </a:cubicBezTo>
                <a:cubicBezTo>
                  <a:pt x="33" y="96"/>
                  <a:pt x="33" y="96"/>
                  <a:pt x="33" y="96"/>
                </a:cubicBezTo>
                <a:cubicBezTo>
                  <a:pt x="33" y="96"/>
                  <a:pt x="33" y="96"/>
                  <a:pt x="33" y="96"/>
                </a:cubicBezTo>
                <a:cubicBezTo>
                  <a:pt x="33" y="96"/>
                  <a:pt x="33" y="96"/>
                  <a:pt x="33" y="96"/>
                </a:cubicBezTo>
                <a:cubicBezTo>
                  <a:pt x="33" y="96"/>
                  <a:pt x="33" y="96"/>
                  <a:pt x="33" y="96"/>
                </a:cubicBezTo>
                <a:cubicBezTo>
                  <a:pt x="33" y="95"/>
                  <a:pt x="33" y="95"/>
                  <a:pt x="33" y="95"/>
                </a:cubicBezTo>
                <a:cubicBezTo>
                  <a:pt x="34" y="95"/>
                  <a:pt x="34" y="94"/>
                  <a:pt x="34" y="93"/>
                </a:cubicBezTo>
                <a:cubicBezTo>
                  <a:pt x="34" y="93"/>
                  <a:pt x="34" y="93"/>
                  <a:pt x="34" y="93"/>
                </a:cubicBezTo>
                <a:close/>
                <a:moveTo>
                  <a:pt x="25" y="89"/>
                </a:moveTo>
                <a:cubicBezTo>
                  <a:pt x="25" y="89"/>
                  <a:pt x="25" y="89"/>
                  <a:pt x="25" y="89"/>
                </a:cubicBezTo>
                <a:cubicBezTo>
                  <a:pt x="26" y="88"/>
                  <a:pt x="26" y="88"/>
                  <a:pt x="26" y="87"/>
                </a:cubicBezTo>
                <a:cubicBezTo>
                  <a:pt x="26" y="87"/>
                  <a:pt x="26" y="87"/>
                  <a:pt x="27" y="87"/>
                </a:cubicBezTo>
                <a:cubicBezTo>
                  <a:pt x="27" y="87"/>
                  <a:pt x="27" y="87"/>
                  <a:pt x="27" y="87"/>
                </a:cubicBezTo>
                <a:cubicBezTo>
                  <a:pt x="28" y="86"/>
                  <a:pt x="30" y="86"/>
                  <a:pt x="31" y="86"/>
                </a:cubicBezTo>
                <a:cubicBezTo>
                  <a:pt x="32" y="86"/>
                  <a:pt x="33" y="86"/>
                  <a:pt x="33" y="86"/>
                </a:cubicBezTo>
                <a:cubicBezTo>
                  <a:pt x="33" y="86"/>
                  <a:pt x="33" y="86"/>
                  <a:pt x="33" y="86"/>
                </a:cubicBezTo>
                <a:cubicBezTo>
                  <a:pt x="33" y="86"/>
                  <a:pt x="33" y="86"/>
                  <a:pt x="34" y="86"/>
                </a:cubicBezTo>
                <a:cubicBezTo>
                  <a:pt x="34" y="86"/>
                  <a:pt x="34" y="86"/>
                  <a:pt x="34" y="86"/>
                </a:cubicBezTo>
                <a:cubicBezTo>
                  <a:pt x="34" y="87"/>
                  <a:pt x="34" y="87"/>
                  <a:pt x="34" y="87"/>
                </a:cubicBezTo>
                <a:cubicBezTo>
                  <a:pt x="34" y="87"/>
                  <a:pt x="34" y="87"/>
                  <a:pt x="34" y="87"/>
                </a:cubicBezTo>
                <a:cubicBezTo>
                  <a:pt x="34" y="87"/>
                  <a:pt x="34" y="87"/>
                  <a:pt x="34" y="87"/>
                </a:cubicBezTo>
                <a:cubicBezTo>
                  <a:pt x="34" y="88"/>
                  <a:pt x="33" y="88"/>
                  <a:pt x="33" y="88"/>
                </a:cubicBezTo>
                <a:cubicBezTo>
                  <a:pt x="33" y="88"/>
                  <a:pt x="33" y="88"/>
                  <a:pt x="33" y="88"/>
                </a:cubicBezTo>
                <a:cubicBezTo>
                  <a:pt x="33" y="89"/>
                  <a:pt x="33" y="89"/>
                  <a:pt x="33" y="89"/>
                </a:cubicBezTo>
                <a:cubicBezTo>
                  <a:pt x="33" y="89"/>
                  <a:pt x="32" y="89"/>
                  <a:pt x="32" y="89"/>
                </a:cubicBezTo>
                <a:cubicBezTo>
                  <a:pt x="32" y="90"/>
                  <a:pt x="32" y="90"/>
                  <a:pt x="32" y="90"/>
                </a:cubicBezTo>
                <a:cubicBezTo>
                  <a:pt x="32" y="90"/>
                  <a:pt x="32" y="90"/>
                  <a:pt x="31" y="90"/>
                </a:cubicBezTo>
                <a:cubicBezTo>
                  <a:pt x="31" y="90"/>
                  <a:pt x="31" y="90"/>
                  <a:pt x="31" y="90"/>
                </a:cubicBezTo>
                <a:cubicBezTo>
                  <a:pt x="31" y="90"/>
                  <a:pt x="31" y="90"/>
                  <a:pt x="31" y="90"/>
                </a:cubicBezTo>
                <a:cubicBezTo>
                  <a:pt x="31" y="90"/>
                  <a:pt x="31" y="90"/>
                  <a:pt x="31" y="90"/>
                </a:cubicBezTo>
                <a:cubicBezTo>
                  <a:pt x="31" y="90"/>
                  <a:pt x="30" y="90"/>
                  <a:pt x="30" y="90"/>
                </a:cubicBezTo>
                <a:cubicBezTo>
                  <a:pt x="29" y="90"/>
                  <a:pt x="29" y="90"/>
                  <a:pt x="29" y="90"/>
                </a:cubicBezTo>
                <a:cubicBezTo>
                  <a:pt x="29" y="90"/>
                  <a:pt x="29" y="90"/>
                  <a:pt x="29" y="90"/>
                </a:cubicBezTo>
                <a:cubicBezTo>
                  <a:pt x="28" y="90"/>
                  <a:pt x="27" y="90"/>
                  <a:pt x="26" y="90"/>
                </a:cubicBezTo>
                <a:cubicBezTo>
                  <a:pt x="26" y="90"/>
                  <a:pt x="25" y="90"/>
                  <a:pt x="25" y="89"/>
                </a:cubicBezTo>
                <a:cubicBezTo>
                  <a:pt x="25" y="89"/>
                  <a:pt x="25" y="89"/>
                  <a:pt x="25" y="89"/>
                </a:cubicBezTo>
                <a:close/>
                <a:moveTo>
                  <a:pt x="26" y="100"/>
                </a:moveTo>
                <a:cubicBezTo>
                  <a:pt x="26" y="100"/>
                  <a:pt x="26" y="100"/>
                  <a:pt x="26" y="100"/>
                </a:cubicBezTo>
                <a:cubicBezTo>
                  <a:pt x="26" y="101"/>
                  <a:pt x="26" y="101"/>
                  <a:pt x="26" y="102"/>
                </a:cubicBezTo>
                <a:cubicBezTo>
                  <a:pt x="26" y="102"/>
                  <a:pt x="26" y="102"/>
                  <a:pt x="26" y="102"/>
                </a:cubicBezTo>
                <a:cubicBezTo>
                  <a:pt x="25" y="103"/>
                  <a:pt x="25" y="103"/>
                  <a:pt x="24" y="104"/>
                </a:cubicBezTo>
                <a:cubicBezTo>
                  <a:pt x="24" y="104"/>
                  <a:pt x="24" y="104"/>
                  <a:pt x="24" y="104"/>
                </a:cubicBezTo>
                <a:cubicBezTo>
                  <a:pt x="24" y="104"/>
                  <a:pt x="24" y="104"/>
                  <a:pt x="24" y="104"/>
                </a:cubicBezTo>
                <a:cubicBezTo>
                  <a:pt x="24" y="104"/>
                  <a:pt x="24" y="104"/>
                  <a:pt x="24" y="104"/>
                </a:cubicBezTo>
                <a:cubicBezTo>
                  <a:pt x="24" y="104"/>
                  <a:pt x="24" y="104"/>
                  <a:pt x="24" y="104"/>
                </a:cubicBezTo>
                <a:cubicBezTo>
                  <a:pt x="24" y="104"/>
                  <a:pt x="24" y="104"/>
                  <a:pt x="24" y="104"/>
                </a:cubicBezTo>
                <a:cubicBezTo>
                  <a:pt x="24" y="105"/>
                  <a:pt x="23" y="105"/>
                  <a:pt x="23" y="105"/>
                </a:cubicBezTo>
                <a:cubicBezTo>
                  <a:pt x="22" y="105"/>
                  <a:pt x="22" y="105"/>
                  <a:pt x="22" y="105"/>
                </a:cubicBezTo>
                <a:cubicBezTo>
                  <a:pt x="22" y="105"/>
                  <a:pt x="22" y="105"/>
                  <a:pt x="21" y="105"/>
                </a:cubicBezTo>
                <a:cubicBezTo>
                  <a:pt x="21" y="105"/>
                  <a:pt x="21" y="105"/>
                  <a:pt x="21" y="105"/>
                </a:cubicBezTo>
                <a:cubicBezTo>
                  <a:pt x="21" y="105"/>
                  <a:pt x="21" y="105"/>
                  <a:pt x="21" y="105"/>
                </a:cubicBezTo>
                <a:cubicBezTo>
                  <a:pt x="20" y="105"/>
                  <a:pt x="18" y="105"/>
                  <a:pt x="17" y="105"/>
                </a:cubicBezTo>
                <a:cubicBezTo>
                  <a:pt x="17" y="105"/>
                  <a:pt x="16" y="105"/>
                  <a:pt x="16" y="105"/>
                </a:cubicBezTo>
                <a:cubicBezTo>
                  <a:pt x="16" y="105"/>
                  <a:pt x="16" y="105"/>
                  <a:pt x="16" y="105"/>
                </a:cubicBezTo>
                <a:cubicBezTo>
                  <a:pt x="15" y="105"/>
                  <a:pt x="15" y="105"/>
                  <a:pt x="15" y="105"/>
                </a:cubicBezTo>
                <a:cubicBezTo>
                  <a:pt x="15" y="105"/>
                  <a:pt x="15" y="104"/>
                  <a:pt x="15" y="104"/>
                </a:cubicBezTo>
                <a:cubicBezTo>
                  <a:pt x="15" y="104"/>
                  <a:pt x="15" y="104"/>
                  <a:pt x="15" y="104"/>
                </a:cubicBezTo>
                <a:cubicBezTo>
                  <a:pt x="15" y="104"/>
                  <a:pt x="15" y="104"/>
                  <a:pt x="15" y="104"/>
                </a:cubicBezTo>
                <a:cubicBezTo>
                  <a:pt x="15" y="104"/>
                  <a:pt x="15" y="104"/>
                  <a:pt x="15" y="104"/>
                </a:cubicBezTo>
                <a:cubicBezTo>
                  <a:pt x="15" y="104"/>
                  <a:pt x="15" y="104"/>
                  <a:pt x="15" y="104"/>
                </a:cubicBezTo>
                <a:cubicBezTo>
                  <a:pt x="15" y="104"/>
                  <a:pt x="15" y="104"/>
                  <a:pt x="15" y="104"/>
                </a:cubicBezTo>
                <a:cubicBezTo>
                  <a:pt x="16" y="103"/>
                  <a:pt x="16" y="102"/>
                  <a:pt x="16" y="102"/>
                </a:cubicBezTo>
                <a:cubicBezTo>
                  <a:pt x="17" y="101"/>
                  <a:pt x="17" y="101"/>
                  <a:pt x="17" y="101"/>
                </a:cubicBezTo>
                <a:cubicBezTo>
                  <a:pt x="17" y="100"/>
                  <a:pt x="17" y="100"/>
                  <a:pt x="17" y="100"/>
                </a:cubicBezTo>
                <a:cubicBezTo>
                  <a:pt x="18" y="100"/>
                  <a:pt x="18" y="100"/>
                  <a:pt x="18" y="100"/>
                </a:cubicBezTo>
                <a:cubicBezTo>
                  <a:pt x="18" y="100"/>
                  <a:pt x="18" y="100"/>
                  <a:pt x="18" y="100"/>
                </a:cubicBezTo>
                <a:cubicBezTo>
                  <a:pt x="18" y="100"/>
                  <a:pt x="18" y="100"/>
                  <a:pt x="18" y="100"/>
                </a:cubicBezTo>
                <a:cubicBezTo>
                  <a:pt x="18" y="100"/>
                  <a:pt x="18" y="100"/>
                  <a:pt x="18" y="100"/>
                </a:cubicBezTo>
                <a:cubicBezTo>
                  <a:pt x="18" y="100"/>
                  <a:pt x="19" y="100"/>
                  <a:pt x="19" y="99"/>
                </a:cubicBezTo>
                <a:cubicBezTo>
                  <a:pt x="19" y="99"/>
                  <a:pt x="19" y="99"/>
                  <a:pt x="19" y="99"/>
                </a:cubicBezTo>
                <a:cubicBezTo>
                  <a:pt x="20" y="99"/>
                  <a:pt x="20" y="99"/>
                  <a:pt x="20" y="99"/>
                </a:cubicBezTo>
                <a:cubicBezTo>
                  <a:pt x="20" y="99"/>
                  <a:pt x="20" y="99"/>
                  <a:pt x="20" y="99"/>
                </a:cubicBezTo>
                <a:cubicBezTo>
                  <a:pt x="20" y="99"/>
                  <a:pt x="20" y="99"/>
                  <a:pt x="20" y="99"/>
                </a:cubicBezTo>
                <a:cubicBezTo>
                  <a:pt x="20" y="99"/>
                  <a:pt x="20" y="99"/>
                  <a:pt x="20" y="99"/>
                </a:cubicBezTo>
                <a:cubicBezTo>
                  <a:pt x="20" y="99"/>
                  <a:pt x="20" y="99"/>
                  <a:pt x="20" y="99"/>
                </a:cubicBezTo>
                <a:cubicBezTo>
                  <a:pt x="21" y="99"/>
                  <a:pt x="21" y="99"/>
                  <a:pt x="21" y="99"/>
                </a:cubicBezTo>
                <a:cubicBezTo>
                  <a:pt x="21" y="99"/>
                  <a:pt x="21" y="99"/>
                  <a:pt x="21" y="99"/>
                </a:cubicBezTo>
                <a:cubicBezTo>
                  <a:pt x="22" y="99"/>
                  <a:pt x="23" y="99"/>
                  <a:pt x="24" y="99"/>
                </a:cubicBezTo>
                <a:cubicBezTo>
                  <a:pt x="24" y="99"/>
                  <a:pt x="24" y="99"/>
                  <a:pt x="24" y="99"/>
                </a:cubicBezTo>
                <a:cubicBezTo>
                  <a:pt x="25" y="99"/>
                  <a:pt x="25" y="99"/>
                  <a:pt x="25" y="99"/>
                </a:cubicBezTo>
                <a:cubicBezTo>
                  <a:pt x="25" y="99"/>
                  <a:pt x="25" y="99"/>
                  <a:pt x="26" y="99"/>
                </a:cubicBezTo>
                <a:cubicBezTo>
                  <a:pt x="26" y="99"/>
                  <a:pt x="26" y="99"/>
                  <a:pt x="26" y="99"/>
                </a:cubicBezTo>
                <a:cubicBezTo>
                  <a:pt x="26" y="99"/>
                  <a:pt x="26" y="99"/>
                  <a:pt x="26" y="100"/>
                </a:cubicBezTo>
                <a:cubicBezTo>
                  <a:pt x="26" y="100"/>
                  <a:pt x="26" y="100"/>
                  <a:pt x="26" y="100"/>
                </a:cubicBezTo>
                <a:cubicBezTo>
                  <a:pt x="26" y="100"/>
                  <a:pt x="26" y="100"/>
                  <a:pt x="26" y="100"/>
                </a:cubicBezTo>
                <a:close/>
                <a:moveTo>
                  <a:pt x="29" y="96"/>
                </a:moveTo>
                <a:cubicBezTo>
                  <a:pt x="29" y="96"/>
                  <a:pt x="29" y="96"/>
                  <a:pt x="29" y="96"/>
                </a:cubicBezTo>
                <a:cubicBezTo>
                  <a:pt x="29" y="96"/>
                  <a:pt x="29" y="96"/>
                  <a:pt x="29" y="96"/>
                </a:cubicBezTo>
                <a:cubicBezTo>
                  <a:pt x="29" y="96"/>
                  <a:pt x="29" y="96"/>
                  <a:pt x="29" y="96"/>
                </a:cubicBezTo>
                <a:cubicBezTo>
                  <a:pt x="29" y="96"/>
                  <a:pt x="29" y="96"/>
                  <a:pt x="29" y="96"/>
                </a:cubicBezTo>
                <a:cubicBezTo>
                  <a:pt x="28" y="96"/>
                  <a:pt x="28" y="97"/>
                  <a:pt x="28" y="97"/>
                </a:cubicBezTo>
                <a:cubicBezTo>
                  <a:pt x="28" y="97"/>
                  <a:pt x="28" y="97"/>
                  <a:pt x="28" y="97"/>
                </a:cubicBezTo>
                <a:cubicBezTo>
                  <a:pt x="27" y="97"/>
                  <a:pt x="27" y="97"/>
                  <a:pt x="27" y="97"/>
                </a:cubicBezTo>
                <a:cubicBezTo>
                  <a:pt x="27" y="97"/>
                  <a:pt x="27" y="97"/>
                  <a:pt x="27" y="97"/>
                </a:cubicBezTo>
                <a:cubicBezTo>
                  <a:pt x="27" y="97"/>
                  <a:pt x="27" y="97"/>
                  <a:pt x="27" y="97"/>
                </a:cubicBezTo>
                <a:cubicBezTo>
                  <a:pt x="27" y="97"/>
                  <a:pt x="26" y="97"/>
                  <a:pt x="26" y="97"/>
                </a:cubicBezTo>
                <a:cubicBezTo>
                  <a:pt x="26" y="97"/>
                  <a:pt x="26" y="97"/>
                  <a:pt x="26" y="97"/>
                </a:cubicBezTo>
                <a:cubicBezTo>
                  <a:pt x="26" y="97"/>
                  <a:pt x="25" y="97"/>
                  <a:pt x="24" y="97"/>
                </a:cubicBezTo>
                <a:cubicBezTo>
                  <a:pt x="24" y="97"/>
                  <a:pt x="23" y="97"/>
                  <a:pt x="22" y="97"/>
                </a:cubicBezTo>
                <a:cubicBezTo>
                  <a:pt x="22" y="97"/>
                  <a:pt x="22" y="97"/>
                  <a:pt x="22" y="97"/>
                </a:cubicBezTo>
                <a:cubicBezTo>
                  <a:pt x="22" y="97"/>
                  <a:pt x="22" y="97"/>
                  <a:pt x="22" y="97"/>
                </a:cubicBezTo>
                <a:cubicBezTo>
                  <a:pt x="21" y="97"/>
                  <a:pt x="21" y="97"/>
                  <a:pt x="21" y="97"/>
                </a:cubicBezTo>
                <a:cubicBezTo>
                  <a:pt x="21" y="97"/>
                  <a:pt x="21" y="97"/>
                  <a:pt x="21" y="97"/>
                </a:cubicBezTo>
                <a:cubicBezTo>
                  <a:pt x="21" y="97"/>
                  <a:pt x="21" y="97"/>
                  <a:pt x="21" y="97"/>
                </a:cubicBezTo>
                <a:cubicBezTo>
                  <a:pt x="21" y="97"/>
                  <a:pt x="20" y="97"/>
                  <a:pt x="20" y="96"/>
                </a:cubicBezTo>
                <a:cubicBezTo>
                  <a:pt x="20" y="96"/>
                  <a:pt x="20" y="96"/>
                  <a:pt x="20" y="96"/>
                </a:cubicBezTo>
                <a:cubicBezTo>
                  <a:pt x="20" y="96"/>
                  <a:pt x="20" y="96"/>
                  <a:pt x="21" y="96"/>
                </a:cubicBezTo>
                <a:cubicBezTo>
                  <a:pt x="21" y="96"/>
                  <a:pt x="21" y="96"/>
                  <a:pt x="21" y="96"/>
                </a:cubicBezTo>
                <a:cubicBezTo>
                  <a:pt x="21" y="96"/>
                  <a:pt x="21" y="96"/>
                  <a:pt x="21" y="96"/>
                </a:cubicBezTo>
                <a:cubicBezTo>
                  <a:pt x="21" y="96"/>
                  <a:pt x="21" y="96"/>
                  <a:pt x="21" y="96"/>
                </a:cubicBezTo>
                <a:cubicBezTo>
                  <a:pt x="21" y="96"/>
                  <a:pt x="21" y="95"/>
                  <a:pt x="21" y="95"/>
                </a:cubicBezTo>
                <a:cubicBezTo>
                  <a:pt x="21" y="95"/>
                  <a:pt x="22" y="94"/>
                  <a:pt x="22" y="94"/>
                </a:cubicBezTo>
                <a:cubicBezTo>
                  <a:pt x="22" y="94"/>
                  <a:pt x="22" y="94"/>
                  <a:pt x="22" y="94"/>
                </a:cubicBezTo>
                <a:cubicBezTo>
                  <a:pt x="22" y="93"/>
                  <a:pt x="22" y="93"/>
                  <a:pt x="22" y="93"/>
                </a:cubicBezTo>
                <a:cubicBezTo>
                  <a:pt x="22" y="93"/>
                  <a:pt x="22" y="93"/>
                  <a:pt x="23" y="93"/>
                </a:cubicBezTo>
                <a:cubicBezTo>
                  <a:pt x="23" y="93"/>
                  <a:pt x="23" y="93"/>
                  <a:pt x="23" y="93"/>
                </a:cubicBezTo>
                <a:cubicBezTo>
                  <a:pt x="23" y="93"/>
                  <a:pt x="23" y="93"/>
                  <a:pt x="23" y="93"/>
                </a:cubicBezTo>
                <a:cubicBezTo>
                  <a:pt x="23" y="93"/>
                  <a:pt x="23" y="93"/>
                  <a:pt x="23" y="93"/>
                </a:cubicBezTo>
                <a:cubicBezTo>
                  <a:pt x="23" y="92"/>
                  <a:pt x="23" y="92"/>
                  <a:pt x="23" y="92"/>
                </a:cubicBezTo>
                <a:cubicBezTo>
                  <a:pt x="23" y="92"/>
                  <a:pt x="23" y="92"/>
                  <a:pt x="23" y="92"/>
                </a:cubicBezTo>
                <a:cubicBezTo>
                  <a:pt x="24" y="92"/>
                  <a:pt x="24" y="92"/>
                  <a:pt x="24" y="92"/>
                </a:cubicBezTo>
                <a:cubicBezTo>
                  <a:pt x="24" y="92"/>
                  <a:pt x="25" y="92"/>
                  <a:pt x="25" y="92"/>
                </a:cubicBezTo>
                <a:cubicBezTo>
                  <a:pt x="26" y="92"/>
                  <a:pt x="26" y="92"/>
                  <a:pt x="26" y="92"/>
                </a:cubicBezTo>
                <a:cubicBezTo>
                  <a:pt x="26" y="92"/>
                  <a:pt x="26" y="92"/>
                  <a:pt x="26" y="92"/>
                </a:cubicBezTo>
                <a:cubicBezTo>
                  <a:pt x="27" y="92"/>
                  <a:pt x="28" y="92"/>
                  <a:pt x="29" y="92"/>
                </a:cubicBezTo>
                <a:cubicBezTo>
                  <a:pt x="29" y="92"/>
                  <a:pt x="29" y="92"/>
                  <a:pt x="29" y="92"/>
                </a:cubicBezTo>
                <a:cubicBezTo>
                  <a:pt x="29" y="92"/>
                  <a:pt x="29" y="92"/>
                  <a:pt x="29" y="92"/>
                </a:cubicBezTo>
                <a:cubicBezTo>
                  <a:pt x="29" y="92"/>
                  <a:pt x="29" y="92"/>
                  <a:pt x="30" y="92"/>
                </a:cubicBezTo>
                <a:cubicBezTo>
                  <a:pt x="30" y="92"/>
                  <a:pt x="30" y="92"/>
                  <a:pt x="30" y="92"/>
                </a:cubicBezTo>
                <a:cubicBezTo>
                  <a:pt x="30" y="93"/>
                  <a:pt x="31" y="93"/>
                  <a:pt x="30" y="93"/>
                </a:cubicBezTo>
                <a:cubicBezTo>
                  <a:pt x="30" y="94"/>
                  <a:pt x="30" y="94"/>
                  <a:pt x="29" y="95"/>
                </a:cubicBezTo>
                <a:cubicBezTo>
                  <a:pt x="29" y="96"/>
                  <a:pt x="29" y="96"/>
                  <a:pt x="29" y="96"/>
                </a:cubicBezTo>
                <a:cubicBezTo>
                  <a:pt x="29" y="96"/>
                  <a:pt x="29" y="96"/>
                  <a:pt x="29" y="96"/>
                </a:cubicBezTo>
                <a:close/>
                <a:moveTo>
                  <a:pt x="67" y="103"/>
                </a:moveTo>
                <a:cubicBezTo>
                  <a:pt x="67" y="104"/>
                  <a:pt x="67" y="104"/>
                  <a:pt x="67" y="104"/>
                </a:cubicBezTo>
                <a:cubicBezTo>
                  <a:pt x="67" y="104"/>
                  <a:pt x="67" y="104"/>
                  <a:pt x="67" y="104"/>
                </a:cubicBezTo>
                <a:cubicBezTo>
                  <a:pt x="67" y="104"/>
                  <a:pt x="67" y="104"/>
                  <a:pt x="67" y="104"/>
                </a:cubicBezTo>
                <a:cubicBezTo>
                  <a:pt x="67" y="104"/>
                  <a:pt x="67" y="104"/>
                  <a:pt x="67" y="104"/>
                </a:cubicBezTo>
                <a:cubicBezTo>
                  <a:pt x="67" y="104"/>
                  <a:pt x="67" y="104"/>
                  <a:pt x="67" y="104"/>
                </a:cubicBezTo>
                <a:cubicBezTo>
                  <a:pt x="67" y="104"/>
                  <a:pt x="67" y="104"/>
                  <a:pt x="67" y="104"/>
                </a:cubicBezTo>
                <a:cubicBezTo>
                  <a:pt x="67" y="104"/>
                  <a:pt x="67" y="104"/>
                  <a:pt x="67" y="104"/>
                </a:cubicBezTo>
                <a:cubicBezTo>
                  <a:pt x="67" y="104"/>
                  <a:pt x="66" y="104"/>
                  <a:pt x="66" y="105"/>
                </a:cubicBezTo>
                <a:cubicBezTo>
                  <a:pt x="66" y="105"/>
                  <a:pt x="66" y="105"/>
                  <a:pt x="66" y="105"/>
                </a:cubicBezTo>
                <a:cubicBezTo>
                  <a:pt x="66" y="105"/>
                  <a:pt x="66" y="105"/>
                  <a:pt x="66" y="105"/>
                </a:cubicBezTo>
                <a:cubicBezTo>
                  <a:pt x="66" y="105"/>
                  <a:pt x="66" y="105"/>
                  <a:pt x="66" y="105"/>
                </a:cubicBezTo>
                <a:cubicBezTo>
                  <a:pt x="66" y="105"/>
                  <a:pt x="66" y="105"/>
                  <a:pt x="66" y="105"/>
                </a:cubicBezTo>
                <a:cubicBezTo>
                  <a:pt x="66" y="105"/>
                  <a:pt x="66" y="105"/>
                  <a:pt x="66" y="105"/>
                </a:cubicBezTo>
                <a:cubicBezTo>
                  <a:pt x="66" y="105"/>
                  <a:pt x="66" y="105"/>
                  <a:pt x="66" y="105"/>
                </a:cubicBezTo>
                <a:cubicBezTo>
                  <a:pt x="66" y="105"/>
                  <a:pt x="66" y="105"/>
                  <a:pt x="66" y="105"/>
                </a:cubicBezTo>
                <a:cubicBezTo>
                  <a:pt x="66" y="105"/>
                  <a:pt x="66" y="105"/>
                  <a:pt x="65" y="105"/>
                </a:cubicBezTo>
                <a:cubicBezTo>
                  <a:pt x="65" y="105"/>
                  <a:pt x="65" y="105"/>
                  <a:pt x="65" y="105"/>
                </a:cubicBezTo>
                <a:cubicBezTo>
                  <a:pt x="65" y="105"/>
                  <a:pt x="65" y="105"/>
                  <a:pt x="65" y="105"/>
                </a:cubicBezTo>
                <a:cubicBezTo>
                  <a:pt x="65" y="105"/>
                  <a:pt x="65" y="105"/>
                  <a:pt x="65" y="105"/>
                </a:cubicBezTo>
                <a:cubicBezTo>
                  <a:pt x="65" y="105"/>
                  <a:pt x="65" y="105"/>
                  <a:pt x="65" y="105"/>
                </a:cubicBezTo>
                <a:cubicBezTo>
                  <a:pt x="64" y="105"/>
                  <a:pt x="64" y="105"/>
                  <a:pt x="64" y="105"/>
                </a:cubicBezTo>
                <a:cubicBezTo>
                  <a:pt x="64" y="105"/>
                  <a:pt x="64" y="105"/>
                  <a:pt x="64" y="105"/>
                </a:cubicBezTo>
                <a:cubicBezTo>
                  <a:pt x="64" y="105"/>
                  <a:pt x="63" y="105"/>
                  <a:pt x="63" y="105"/>
                </a:cubicBezTo>
                <a:cubicBezTo>
                  <a:pt x="61" y="105"/>
                  <a:pt x="33" y="105"/>
                  <a:pt x="31" y="105"/>
                </a:cubicBezTo>
                <a:cubicBezTo>
                  <a:pt x="31" y="105"/>
                  <a:pt x="31" y="105"/>
                  <a:pt x="31" y="105"/>
                </a:cubicBezTo>
                <a:cubicBezTo>
                  <a:pt x="31" y="105"/>
                  <a:pt x="30" y="105"/>
                  <a:pt x="30" y="105"/>
                </a:cubicBezTo>
                <a:cubicBezTo>
                  <a:pt x="30" y="105"/>
                  <a:pt x="30" y="105"/>
                  <a:pt x="30" y="105"/>
                </a:cubicBezTo>
                <a:cubicBezTo>
                  <a:pt x="29" y="105"/>
                  <a:pt x="29" y="104"/>
                  <a:pt x="29" y="104"/>
                </a:cubicBezTo>
                <a:cubicBezTo>
                  <a:pt x="29" y="104"/>
                  <a:pt x="29" y="104"/>
                  <a:pt x="29" y="104"/>
                </a:cubicBezTo>
                <a:cubicBezTo>
                  <a:pt x="29" y="103"/>
                  <a:pt x="29" y="103"/>
                  <a:pt x="29" y="103"/>
                </a:cubicBezTo>
                <a:cubicBezTo>
                  <a:pt x="29" y="103"/>
                  <a:pt x="29" y="103"/>
                  <a:pt x="29" y="103"/>
                </a:cubicBezTo>
                <a:cubicBezTo>
                  <a:pt x="30" y="103"/>
                  <a:pt x="30" y="102"/>
                  <a:pt x="30" y="101"/>
                </a:cubicBezTo>
                <a:cubicBezTo>
                  <a:pt x="30" y="101"/>
                  <a:pt x="31" y="101"/>
                  <a:pt x="31" y="101"/>
                </a:cubicBezTo>
                <a:cubicBezTo>
                  <a:pt x="31" y="101"/>
                  <a:pt x="31" y="101"/>
                  <a:pt x="31" y="101"/>
                </a:cubicBezTo>
                <a:cubicBezTo>
                  <a:pt x="31" y="100"/>
                  <a:pt x="31" y="100"/>
                  <a:pt x="31" y="100"/>
                </a:cubicBezTo>
                <a:cubicBezTo>
                  <a:pt x="31" y="100"/>
                  <a:pt x="31" y="100"/>
                  <a:pt x="31" y="100"/>
                </a:cubicBezTo>
                <a:cubicBezTo>
                  <a:pt x="31" y="100"/>
                  <a:pt x="31" y="100"/>
                  <a:pt x="31" y="100"/>
                </a:cubicBezTo>
                <a:cubicBezTo>
                  <a:pt x="32" y="100"/>
                  <a:pt x="32" y="100"/>
                  <a:pt x="32" y="100"/>
                </a:cubicBezTo>
                <a:cubicBezTo>
                  <a:pt x="32" y="100"/>
                  <a:pt x="32" y="100"/>
                  <a:pt x="32" y="100"/>
                </a:cubicBezTo>
                <a:cubicBezTo>
                  <a:pt x="32" y="100"/>
                  <a:pt x="32" y="100"/>
                  <a:pt x="32" y="100"/>
                </a:cubicBezTo>
                <a:cubicBezTo>
                  <a:pt x="32" y="100"/>
                  <a:pt x="32" y="100"/>
                  <a:pt x="32" y="100"/>
                </a:cubicBezTo>
                <a:cubicBezTo>
                  <a:pt x="32" y="100"/>
                  <a:pt x="32" y="100"/>
                  <a:pt x="32" y="100"/>
                </a:cubicBezTo>
                <a:cubicBezTo>
                  <a:pt x="32" y="100"/>
                  <a:pt x="32" y="100"/>
                  <a:pt x="32" y="100"/>
                </a:cubicBezTo>
                <a:cubicBezTo>
                  <a:pt x="32" y="100"/>
                  <a:pt x="32" y="99"/>
                  <a:pt x="33" y="99"/>
                </a:cubicBezTo>
                <a:cubicBezTo>
                  <a:pt x="33" y="99"/>
                  <a:pt x="33" y="99"/>
                  <a:pt x="33" y="99"/>
                </a:cubicBezTo>
                <a:cubicBezTo>
                  <a:pt x="33" y="99"/>
                  <a:pt x="33" y="99"/>
                  <a:pt x="33" y="99"/>
                </a:cubicBezTo>
                <a:cubicBezTo>
                  <a:pt x="33" y="99"/>
                  <a:pt x="34" y="99"/>
                  <a:pt x="34" y="99"/>
                </a:cubicBezTo>
                <a:cubicBezTo>
                  <a:pt x="34" y="99"/>
                  <a:pt x="63" y="99"/>
                  <a:pt x="64" y="99"/>
                </a:cubicBezTo>
                <a:cubicBezTo>
                  <a:pt x="64" y="99"/>
                  <a:pt x="64" y="99"/>
                  <a:pt x="65" y="99"/>
                </a:cubicBezTo>
                <a:cubicBezTo>
                  <a:pt x="65" y="99"/>
                  <a:pt x="65" y="99"/>
                  <a:pt x="65" y="99"/>
                </a:cubicBezTo>
                <a:cubicBezTo>
                  <a:pt x="65" y="99"/>
                  <a:pt x="65" y="99"/>
                  <a:pt x="65" y="99"/>
                </a:cubicBezTo>
                <a:cubicBezTo>
                  <a:pt x="65" y="99"/>
                  <a:pt x="65" y="99"/>
                  <a:pt x="66" y="99"/>
                </a:cubicBezTo>
                <a:cubicBezTo>
                  <a:pt x="66" y="99"/>
                  <a:pt x="66" y="99"/>
                  <a:pt x="66" y="99"/>
                </a:cubicBezTo>
                <a:cubicBezTo>
                  <a:pt x="66" y="99"/>
                  <a:pt x="66" y="99"/>
                  <a:pt x="66" y="99"/>
                </a:cubicBezTo>
                <a:cubicBezTo>
                  <a:pt x="66" y="99"/>
                  <a:pt x="66" y="99"/>
                  <a:pt x="66" y="99"/>
                </a:cubicBezTo>
                <a:cubicBezTo>
                  <a:pt x="66" y="99"/>
                  <a:pt x="66" y="99"/>
                  <a:pt x="66" y="99"/>
                </a:cubicBezTo>
                <a:cubicBezTo>
                  <a:pt x="66" y="99"/>
                  <a:pt x="66" y="100"/>
                  <a:pt x="66" y="100"/>
                </a:cubicBezTo>
                <a:cubicBezTo>
                  <a:pt x="66" y="100"/>
                  <a:pt x="66" y="100"/>
                  <a:pt x="66" y="100"/>
                </a:cubicBezTo>
                <a:cubicBezTo>
                  <a:pt x="66" y="100"/>
                  <a:pt x="66" y="100"/>
                  <a:pt x="66" y="100"/>
                </a:cubicBezTo>
                <a:cubicBezTo>
                  <a:pt x="66" y="100"/>
                  <a:pt x="66" y="100"/>
                  <a:pt x="67" y="100"/>
                </a:cubicBezTo>
                <a:cubicBezTo>
                  <a:pt x="67" y="100"/>
                  <a:pt x="67" y="100"/>
                  <a:pt x="67" y="100"/>
                </a:cubicBezTo>
                <a:cubicBezTo>
                  <a:pt x="67" y="100"/>
                  <a:pt x="67" y="100"/>
                  <a:pt x="67" y="101"/>
                </a:cubicBezTo>
                <a:cubicBezTo>
                  <a:pt x="67" y="101"/>
                  <a:pt x="67" y="101"/>
                  <a:pt x="67" y="101"/>
                </a:cubicBezTo>
                <a:cubicBezTo>
                  <a:pt x="67" y="101"/>
                  <a:pt x="67" y="101"/>
                  <a:pt x="67" y="101"/>
                </a:cubicBezTo>
                <a:cubicBezTo>
                  <a:pt x="67" y="101"/>
                  <a:pt x="67" y="102"/>
                  <a:pt x="67" y="103"/>
                </a:cubicBezTo>
                <a:cubicBezTo>
                  <a:pt x="67" y="103"/>
                  <a:pt x="67" y="103"/>
                  <a:pt x="67" y="103"/>
                </a:cubicBezTo>
                <a:close/>
                <a:moveTo>
                  <a:pt x="71" y="89"/>
                </a:moveTo>
                <a:cubicBezTo>
                  <a:pt x="71" y="89"/>
                  <a:pt x="71" y="89"/>
                  <a:pt x="71" y="89"/>
                </a:cubicBezTo>
                <a:cubicBezTo>
                  <a:pt x="71" y="89"/>
                  <a:pt x="71" y="89"/>
                  <a:pt x="71" y="89"/>
                </a:cubicBezTo>
                <a:cubicBezTo>
                  <a:pt x="71" y="89"/>
                  <a:pt x="71" y="89"/>
                  <a:pt x="71" y="89"/>
                </a:cubicBezTo>
                <a:cubicBezTo>
                  <a:pt x="71" y="89"/>
                  <a:pt x="71" y="89"/>
                  <a:pt x="71" y="89"/>
                </a:cubicBezTo>
                <a:cubicBezTo>
                  <a:pt x="71" y="89"/>
                  <a:pt x="71" y="89"/>
                  <a:pt x="71" y="89"/>
                </a:cubicBezTo>
                <a:cubicBezTo>
                  <a:pt x="71" y="89"/>
                  <a:pt x="71" y="89"/>
                  <a:pt x="71" y="89"/>
                </a:cubicBezTo>
                <a:cubicBezTo>
                  <a:pt x="71" y="88"/>
                  <a:pt x="71" y="88"/>
                  <a:pt x="71" y="87"/>
                </a:cubicBezTo>
                <a:cubicBezTo>
                  <a:pt x="71" y="87"/>
                  <a:pt x="71" y="87"/>
                  <a:pt x="71" y="87"/>
                </a:cubicBezTo>
                <a:cubicBezTo>
                  <a:pt x="71" y="87"/>
                  <a:pt x="71" y="87"/>
                  <a:pt x="71" y="87"/>
                </a:cubicBezTo>
                <a:cubicBezTo>
                  <a:pt x="71" y="87"/>
                  <a:pt x="71" y="86"/>
                  <a:pt x="71" y="86"/>
                </a:cubicBezTo>
                <a:cubicBezTo>
                  <a:pt x="71" y="86"/>
                  <a:pt x="71" y="86"/>
                  <a:pt x="72" y="86"/>
                </a:cubicBezTo>
                <a:cubicBezTo>
                  <a:pt x="72" y="86"/>
                  <a:pt x="72" y="86"/>
                  <a:pt x="72" y="86"/>
                </a:cubicBezTo>
                <a:cubicBezTo>
                  <a:pt x="72" y="86"/>
                  <a:pt x="72" y="86"/>
                  <a:pt x="72" y="86"/>
                </a:cubicBezTo>
                <a:cubicBezTo>
                  <a:pt x="72" y="86"/>
                  <a:pt x="72" y="86"/>
                  <a:pt x="72" y="86"/>
                </a:cubicBezTo>
                <a:cubicBezTo>
                  <a:pt x="72" y="86"/>
                  <a:pt x="72" y="86"/>
                  <a:pt x="72" y="86"/>
                </a:cubicBezTo>
                <a:cubicBezTo>
                  <a:pt x="72" y="86"/>
                  <a:pt x="73" y="86"/>
                  <a:pt x="73" y="86"/>
                </a:cubicBezTo>
                <a:cubicBezTo>
                  <a:pt x="76" y="86"/>
                  <a:pt x="76" y="86"/>
                  <a:pt x="76" y="86"/>
                </a:cubicBezTo>
                <a:cubicBezTo>
                  <a:pt x="76" y="86"/>
                  <a:pt x="76" y="86"/>
                  <a:pt x="76" y="86"/>
                </a:cubicBezTo>
                <a:cubicBezTo>
                  <a:pt x="77" y="86"/>
                  <a:pt x="78" y="86"/>
                  <a:pt x="78" y="87"/>
                </a:cubicBezTo>
                <a:cubicBezTo>
                  <a:pt x="78" y="88"/>
                  <a:pt x="78" y="88"/>
                  <a:pt x="78" y="89"/>
                </a:cubicBezTo>
                <a:cubicBezTo>
                  <a:pt x="78" y="89"/>
                  <a:pt x="78" y="89"/>
                  <a:pt x="78" y="89"/>
                </a:cubicBezTo>
                <a:cubicBezTo>
                  <a:pt x="78" y="89"/>
                  <a:pt x="78" y="89"/>
                  <a:pt x="78" y="89"/>
                </a:cubicBezTo>
                <a:cubicBezTo>
                  <a:pt x="78" y="89"/>
                  <a:pt x="78" y="89"/>
                  <a:pt x="78" y="89"/>
                </a:cubicBezTo>
                <a:cubicBezTo>
                  <a:pt x="78" y="89"/>
                  <a:pt x="78" y="89"/>
                  <a:pt x="78" y="89"/>
                </a:cubicBezTo>
                <a:cubicBezTo>
                  <a:pt x="78" y="89"/>
                  <a:pt x="78" y="89"/>
                  <a:pt x="78" y="89"/>
                </a:cubicBezTo>
                <a:cubicBezTo>
                  <a:pt x="78" y="90"/>
                  <a:pt x="78" y="90"/>
                  <a:pt x="77" y="90"/>
                </a:cubicBezTo>
                <a:cubicBezTo>
                  <a:pt x="77" y="90"/>
                  <a:pt x="77" y="90"/>
                  <a:pt x="77" y="90"/>
                </a:cubicBezTo>
                <a:cubicBezTo>
                  <a:pt x="77" y="90"/>
                  <a:pt x="77" y="90"/>
                  <a:pt x="77" y="90"/>
                </a:cubicBezTo>
                <a:cubicBezTo>
                  <a:pt x="77" y="90"/>
                  <a:pt x="77" y="90"/>
                  <a:pt x="77" y="90"/>
                </a:cubicBezTo>
                <a:cubicBezTo>
                  <a:pt x="77" y="90"/>
                  <a:pt x="77" y="90"/>
                  <a:pt x="77" y="90"/>
                </a:cubicBezTo>
                <a:cubicBezTo>
                  <a:pt x="76" y="90"/>
                  <a:pt x="75" y="90"/>
                  <a:pt x="74" y="90"/>
                </a:cubicBezTo>
                <a:cubicBezTo>
                  <a:pt x="73" y="90"/>
                  <a:pt x="73" y="90"/>
                  <a:pt x="73" y="90"/>
                </a:cubicBezTo>
                <a:cubicBezTo>
                  <a:pt x="73" y="90"/>
                  <a:pt x="73" y="90"/>
                  <a:pt x="72" y="90"/>
                </a:cubicBezTo>
                <a:cubicBezTo>
                  <a:pt x="72" y="90"/>
                  <a:pt x="72" y="90"/>
                  <a:pt x="72" y="90"/>
                </a:cubicBezTo>
                <a:cubicBezTo>
                  <a:pt x="72" y="90"/>
                  <a:pt x="72" y="90"/>
                  <a:pt x="72" y="90"/>
                </a:cubicBezTo>
                <a:cubicBezTo>
                  <a:pt x="72" y="90"/>
                  <a:pt x="72" y="90"/>
                  <a:pt x="72" y="90"/>
                </a:cubicBezTo>
                <a:cubicBezTo>
                  <a:pt x="72" y="90"/>
                  <a:pt x="72" y="90"/>
                  <a:pt x="72" y="90"/>
                </a:cubicBezTo>
                <a:cubicBezTo>
                  <a:pt x="72" y="90"/>
                  <a:pt x="72" y="90"/>
                  <a:pt x="72" y="90"/>
                </a:cubicBezTo>
                <a:cubicBezTo>
                  <a:pt x="72" y="90"/>
                  <a:pt x="71" y="90"/>
                  <a:pt x="71" y="90"/>
                </a:cubicBezTo>
                <a:cubicBezTo>
                  <a:pt x="71" y="90"/>
                  <a:pt x="71" y="90"/>
                  <a:pt x="71" y="89"/>
                </a:cubicBezTo>
                <a:cubicBezTo>
                  <a:pt x="71" y="89"/>
                  <a:pt x="71" y="89"/>
                  <a:pt x="71" y="89"/>
                </a:cubicBezTo>
                <a:close/>
                <a:moveTo>
                  <a:pt x="71" y="96"/>
                </a:moveTo>
                <a:cubicBezTo>
                  <a:pt x="71" y="96"/>
                  <a:pt x="71" y="96"/>
                  <a:pt x="71" y="96"/>
                </a:cubicBezTo>
                <a:cubicBezTo>
                  <a:pt x="71" y="95"/>
                  <a:pt x="71" y="95"/>
                  <a:pt x="71" y="95"/>
                </a:cubicBezTo>
                <a:cubicBezTo>
                  <a:pt x="71" y="95"/>
                  <a:pt x="71" y="95"/>
                  <a:pt x="71" y="95"/>
                </a:cubicBezTo>
                <a:cubicBezTo>
                  <a:pt x="71" y="95"/>
                  <a:pt x="71" y="94"/>
                  <a:pt x="71" y="93"/>
                </a:cubicBezTo>
                <a:cubicBezTo>
                  <a:pt x="71" y="93"/>
                  <a:pt x="71" y="93"/>
                  <a:pt x="71" y="93"/>
                </a:cubicBezTo>
                <a:cubicBezTo>
                  <a:pt x="71" y="93"/>
                  <a:pt x="71" y="93"/>
                  <a:pt x="71" y="93"/>
                </a:cubicBezTo>
                <a:cubicBezTo>
                  <a:pt x="71" y="93"/>
                  <a:pt x="71" y="93"/>
                  <a:pt x="71" y="93"/>
                </a:cubicBezTo>
                <a:cubicBezTo>
                  <a:pt x="71" y="92"/>
                  <a:pt x="74" y="92"/>
                  <a:pt x="75" y="92"/>
                </a:cubicBezTo>
                <a:cubicBezTo>
                  <a:pt x="76" y="92"/>
                  <a:pt x="78" y="92"/>
                  <a:pt x="79" y="93"/>
                </a:cubicBezTo>
                <a:cubicBezTo>
                  <a:pt x="79" y="93"/>
                  <a:pt x="79" y="93"/>
                  <a:pt x="79" y="93"/>
                </a:cubicBezTo>
                <a:cubicBezTo>
                  <a:pt x="79" y="93"/>
                  <a:pt x="79" y="93"/>
                  <a:pt x="79" y="93"/>
                </a:cubicBezTo>
                <a:cubicBezTo>
                  <a:pt x="79" y="93"/>
                  <a:pt x="79" y="93"/>
                  <a:pt x="79" y="93"/>
                </a:cubicBezTo>
                <a:cubicBezTo>
                  <a:pt x="79" y="94"/>
                  <a:pt x="79" y="94"/>
                  <a:pt x="79" y="94"/>
                </a:cubicBezTo>
                <a:cubicBezTo>
                  <a:pt x="80" y="96"/>
                  <a:pt x="80" y="96"/>
                  <a:pt x="80" y="96"/>
                </a:cubicBezTo>
                <a:cubicBezTo>
                  <a:pt x="80" y="96"/>
                  <a:pt x="80" y="96"/>
                  <a:pt x="80" y="96"/>
                </a:cubicBezTo>
                <a:cubicBezTo>
                  <a:pt x="80" y="96"/>
                  <a:pt x="79" y="96"/>
                  <a:pt x="79" y="96"/>
                </a:cubicBezTo>
                <a:cubicBezTo>
                  <a:pt x="79" y="96"/>
                  <a:pt x="79" y="96"/>
                  <a:pt x="79" y="96"/>
                </a:cubicBezTo>
                <a:cubicBezTo>
                  <a:pt x="79" y="96"/>
                  <a:pt x="79" y="96"/>
                  <a:pt x="79" y="96"/>
                </a:cubicBezTo>
                <a:cubicBezTo>
                  <a:pt x="79" y="96"/>
                  <a:pt x="79" y="96"/>
                  <a:pt x="79" y="96"/>
                </a:cubicBezTo>
                <a:cubicBezTo>
                  <a:pt x="79" y="96"/>
                  <a:pt x="79" y="96"/>
                  <a:pt x="79" y="97"/>
                </a:cubicBezTo>
                <a:cubicBezTo>
                  <a:pt x="79" y="97"/>
                  <a:pt x="79" y="97"/>
                  <a:pt x="79" y="97"/>
                </a:cubicBezTo>
                <a:cubicBezTo>
                  <a:pt x="79" y="97"/>
                  <a:pt x="79" y="97"/>
                  <a:pt x="79" y="97"/>
                </a:cubicBezTo>
                <a:cubicBezTo>
                  <a:pt x="79" y="97"/>
                  <a:pt x="79"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6" y="97"/>
                  <a:pt x="75" y="97"/>
                  <a:pt x="74" y="97"/>
                </a:cubicBezTo>
                <a:cubicBezTo>
                  <a:pt x="73" y="97"/>
                  <a:pt x="73" y="97"/>
                  <a:pt x="73" y="97"/>
                </a:cubicBezTo>
                <a:cubicBezTo>
                  <a:pt x="73" y="97"/>
                  <a:pt x="73" y="97"/>
                  <a:pt x="73" y="97"/>
                </a:cubicBezTo>
                <a:cubicBezTo>
                  <a:pt x="73" y="97"/>
                  <a:pt x="73" y="97"/>
                  <a:pt x="73" y="97"/>
                </a:cubicBezTo>
                <a:cubicBezTo>
                  <a:pt x="73" y="97"/>
                  <a:pt x="73" y="97"/>
                  <a:pt x="73" y="97"/>
                </a:cubicBezTo>
                <a:cubicBezTo>
                  <a:pt x="73" y="97"/>
                  <a:pt x="73" y="97"/>
                  <a:pt x="73" y="97"/>
                </a:cubicBezTo>
                <a:cubicBezTo>
                  <a:pt x="73" y="97"/>
                  <a:pt x="72" y="97"/>
                  <a:pt x="72" y="97"/>
                </a:cubicBezTo>
                <a:cubicBezTo>
                  <a:pt x="72" y="97"/>
                  <a:pt x="72" y="97"/>
                  <a:pt x="72" y="97"/>
                </a:cubicBezTo>
                <a:cubicBezTo>
                  <a:pt x="72" y="96"/>
                  <a:pt x="72" y="96"/>
                  <a:pt x="72" y="96"/>
                </a:cubicBezTo>
                <a:cubicBezTo>
                  <a:pt x="72" y="96"/>
                  <a:pt x="72" y="96"/>
                  <a:pt x="72" y="96"/>
                </a:cubicBezTo>
                <a:cubicBezTo>
                  <a:pt x="72" y="96"/>
                  <a:pt x="72" y="96"/>
                  <a:pt x="71" y="96"/>
                </a:cubicBezTo>
                <a:close/>
                <a:moveTo>
                  <a:pt x="81" y="104"/>
                </a:moveTo>
                <a:cubicBezTo>
                  <a:pt x="81" y="104"/>
                  <a:pt x="81" y="104"/>
                  <a:pt x="81" y="105"/>
                </a:cubicBezTo>
                <a:cubicBezTo>
                  <a:pt x="81" y="105"/>
                  <a:pt x="80" y="105"/>
                  <a:pt x="80" y="105"/>
                </a:cubicBezTo>
                <a:cubicBezTo>
                  <a:pt x="80" y="105"/>
                  <a:pt x="79" y="105"/>
                  <a:pt x="79" y="105"/>
                </a:cubicBezTo>
                <a:cubicBezTo>
                  <a:pt x="78" y="105"/>
                  <a:pt x="78" y="105"/>
                  <a:pt x="78" y="105"/>
                </a:cubicBezTo>
                <a:cubicBezTo>
                  <a:pt x="78" y="105"/>
                  <a:pt x="78" y="105"/>
                  <a:pt x="78" y="105"/>
                </a:cubicBezTo>
                <a:cubicBezTo>
                  <a:pt x="77" y="105"/>
                  <a:pt x="76" y="105"/>
                  <a:pt x="74" y="105"/>
                </a:cubicBezTo>
                <a:cubicBezTo>
                  <a:pt x="74" y="105"/>
                  <a:pt x="74" y="105"/>
                  <a:pt x="74" y="105"/>
                </a:cubicBezTo>
                <a:cubicBezTo>
                  <a:pt x="74" y="105"/>
                  <a:pt x="74" y="105"/>
                  <a:pt x="74" y="105"/>
                </a:cubicBezTo>
                <a:cubicBezTo>
                  <a:pt x="74" y="105"/>
                  <a:pt x="74" y="105"/>
                  <a:pt x="73" y="105"/>
                </a:cubicBezTo>
                <a:cubicBezTo>
                  <a:pt x="73" y="105"/>
                  <a:pt x="73" y="105"/>
                  <a:pt x="73" y="105"/>
                </a:cubicBezTo>
                <a:cubicBezTo>
                  <a:pt x="73" y="105"/>
                  <a:pt x="73" y="105"/>
                  <a:pt x="73" y="105"/>
                </a:cubicBezTo>
                <a:cubicBezTo>
                  <a:pt x="73" y="105"/>
                  <a:pt x="72" y="104"/>
                  <a:pt x="72" y="104"/>
                </a:cubicBezTo>
                <a:cubicBezTo>
                  <a:pt x="72" y="104"/>
                  <a:pt x="72" y="104"/>
                  <a:pt x="72" y="104"/>
                </a:cubicBezTo>
                <a:cubicBezTo>
                  <a:pt x="72" y="104"/>
                  <a:pt x="72" y="104"/>
                  <a:pt x="72" y="104"/>
                </a:cubicBezTo>
                <a:cubicBezTo>
                  <a:pt x="72" y="104"/>
                  <a:pt x="72" y="104"/>
                  <a:pt x="72" y="104"/>
                </a:cubicBezTo>
                <a:cubicBezTo>
                  <a:pt x="72" y="104"/>
                  <a:pt x="72" y="104"/>
                  <a:pt x="72" y="104"/>
                </a:cubicBezTo>
                <a:cubicBezTo>
                  <a:pt x="72" y="104"/>
                  <a:pt x="72" y="104"/>
                  <a:pt x="72" y="104"/>
                </a:cubicBezTo>
                <a:cubicBezTo>
                  <a:pt x="72" y="103"/>
                  <a:pt x="72" y="103"/>
                  <a:pt x="72" y="103"/>
                </a:cubicBezTo>
                <a:cubicBezTo>
                  <a:pt x="72" y="103"/>
                  <a:pt x="72" y="103"/>
                  <a:pt x="72" y="103"/>
                </a:cubicBezTo>
                <a:cubicBezTo>
                  <a:pt x="72" y="103"/>
                  <a:pt x="72" y="103"/>
                  <a:pt x="72" y="103"/>
                </a:cubicBezTo>
                <a:cubicBezTo>
                  <a:pt x="72" y="103"/>
                  <a:pt x="72" y="102"/>
                  <a:pt x="72" y="101"/>
                </a:cubicBezTo>
                <a:cubicBezTo>
                  <a:pt x="72" y="101"/>
                  <a:pt x="72" y="101"/>
                  <a:pt x="72" y="101"/>
                </a:cubicBezTo>
                <a:cubicBezTo>
                  <a:pt x="72" y="101"/>
                  <a:pt x="72" y="101"/>
                  <a:pt x="72" y="101"/>
                </a:cubicBezTo>
                <a:cubicBezTo>
                  <a:pt x="72" y="101"/>
                  <a:pt x="72" y="101"/>
                  <a:pt x="72" y="101"/>
                </a:cubicBezTo>
                <a:cubicBezTo>
                  <a:pt x="72" y="100"/>
                  <a:pt x="72" y="100"/>
                  <a:pt x="72" y="100"/>
                </a:cubicBezTo>
                <a:cubicBezTo>
                  <a:pt x="72" y="100"/>
                  <a:pt x="72" y="100"/>
                  <a:pt x="72" y="100"/>
                </a:cubicBezTo>
                <a:cubicBezTo>
                  <a:pt x="72" y="100"/>
                  <a:pt x="72" y="100"/>
                  <a:pt x="72" y="100"/>
                </a:cubicBezTo>
                <a:cubicBezTo>
                  <a:pt x="72" y="100"/>
                  <a:pt x="72" y="100"/>
                  <a:pt x="72" y="100"/>
                </a:cubicBezTo>
                <a:cubicBezTo>
                  <a:pt x="72" y="100"/>
                  <a:pt x="72" y="100"/>
                  <a:pt x="72" y="100"/>
                </a:cubicBezTo>
                <a:cubicBezTo>
                  <a:pt x="72" y="100"/>
                  <a:pt x="72" y="100"/>
                  <a:pt x="72" y="100"/>
                </a:cubicBezTo>
                <a:cubicBezTo>
                  <a:pt x="72" y="100"/>
                  <a:pt x="72" y="100"/>
                  <a:pt x="72" y="100"/>
                </a:cubicBezTo>
                <a:cubicBezTo>
                  <a:pt x="72" y="100"/>
                  <a:pt x="72" y="100"/>
                  <a:pt x="72" y="100"/>
                </a:cubicBezTo>
                <a:cubicBezTo>
                  <a:pt x="72" y="100"/>
                  <a:pt x="72" y="100"/>
                  <a:pt x="72" y="100"/>
                </a:cubicBezTo>
                <a:cubicBezTo>
                  <a:pt x="72" y="100"/>
                  <a:pt x="72" y="100"/>
                  <a:pt x="72" y="100"/>
                </a:cubicBezTo>
                <a:cubicBezTo>
                  <a:pt x="72" y="100"/>
                  <a:pt x="72" y="99"/>
                  <a:pt x="72" y="99"/>
                </a:cubicBezTo>
                <a:cubicBezTo>
                  <a:pt x="73" y="99"/>
                  <a:pt x="73" y="99"/>
                  <a:pt x="73" y="99"/>
                </a:cubicBezTo>
                <a:cubicBezTo>
                  <a:pt x="73" y="99"/>
                  <a:pt x="73" y="99"/>
                  <a:pt x="73" y="99"/>
                </a:cubicBezTo>
                <a:cubicBezTo>
                  <a:pt x="73" y="99"/>
                  <a:pt x="73" y="99"/>
                  <a:pt x="73" y="99"/>
                </a:cubicBezTo>
                <a:cubicBezTo>
                  <a:pt x="73" y="99"/>
                  <a:pt x="73" y="99"/>
                  <a:pt x="73" y="99"/>
                </a:cubicBezTo>
                <a:cubicBezTo>
                  <a:pt x="73" y="99"/>
                  <a:pt x="73" y="99"/>
                  <a:pt x="73" y="99"/>
                </a:cubicBezTo>
                <a:cubicBezTo>
                  <a:pt x="73" y="99"/>
                  <a:pt x="73" y="99"/>
                  <a:pt x="73" y="99"/>
                </a:cubicBezTo>
                <a:cubicBezTo>
                  <a:pt x="73" y="99"/>
                  <a:pt x="73" y="99"/>
                  <a:pt x="74" y="99"/>
                </a:cubicBezTo>
                <a:cubicBezTo>
                  <a:pt x="74" y="99"/>
                  <a:pt x="74" y="99"/>
                  <a:pt x="74" y="99"/>
                </a:cubicBezTo>
                <a:cubicBezTo>
                  <a:pt x="74" y="99"/>
                  <a:pt x="74" y="99"/>
                  <a:pt x="74" y="99"/>
                </a:cubicBezTo>
                <a:cubicBezTo>
                  <a:pt x="74" y="99"/>
                  <a:pt x="74" y="99"/>
                  <a:pt x="74" y="99"/>
                </a:cubicBezTo>
                <a:cubicBezTo>
                  <a:pt x="74" y="99"/>
                  <a:pt x="74" y="99"/>
                  <a:pt x="75" y="99"/>
                </a:cubicBezTo>
                <a:cubicBezTo>
                  <a:pt x="75" y="99"/>
                  <a:pt x="75" y="99"/>
                  <a:pt x="75" y="99"/>
                </a:cubicBezTo>
                <a:cubicBezTo>
                  <a:pt x="77" y="99"/>
                  <a:pt x="77" y="99"/>
                  <a:pt x="77" y="99"/>
                </a:cubicBezTo>
                <a:cubicBezTo>
                  <a:pt x="77" y="99"/>
                  <a:pt x="78" y="99"/>
                  <a:pt x="78" y="99"/>
                </a:cubicBezTo>
                <a:cubicBezTo>
                  <a:pt x="78" y="99"/>
                  <a:pt x="79" y="99"/>
                  <a:pt x="79" y="99"/>
                </a:cubicBezTo>
                <a:cubicBezTo>
                  <a:pt x="79" y="99"/>
                  <a:pt x="79" y="99"/>
                  <a:pt x="79" y="99"/>
                </a:cubicBezTo>
                <a:cubicBezTo>
                  <a:pt x="79" y="99"/>
                  <a:pt x="79" y="99"/>
                  <a:pt x="79" y="99"/>
                </a:cubicBezTo>
                <a:cubicBezTo>
                  <a:pt x="79" y="99"/>
                  <a:pt x="79" y="99"/>
                  <a:pt x="79" y="99"/>
                </a:cubicBezTo>
                <a:cubicBezTo>
                  <a:pt x="79" y="99"/>
                  <a:pt x="79" y="99"/>
                  <a:pt x="79" y="99"/>
                </a:cubicBezTo>
                <a:cubicBezTo>
                  <a:pt x="79" y="99"/>
                  <a:pt x="79" y="99"/>
                  <a:pt x="79" y="99"/>
                </a:cubicBezTo>
                <a:cubicBezTo>
                  <a:pt x="79" y="99"/>
                  <a:pt x="79" y="99"/>
                  <a:pt x="79" y="99"/>
                </a:cubicBezTo>
                <a:cubicBezTo>
                  <a:pt x="79" y="99"/>
                  <a:pt x="80" y="99"/>
                  <a:pt x="80" y="99"/>
                </a:cubicBezTo>
                <a:cubicBezTo>
                  <a:pt x="80" y="99"/>
                  <a:pt x="80" y="100"/>
                  <a:pt x="80" y="100"/>
                </a:cubicBezTo>
                <a:cubicBezTo>
                  <a:pt x="80" y="100"/>
                  <a:pt x="80" y="100"/>
                  <a:pt x="80" y="100"/>
                </a:cubicBezTo>
                <a:cubicBezTo>
                  <a:pt x="80" y="100"/>
                  <a:pt x="81" y="100"/>
                  <a:pt x="81" y="101"/>
                </a:cubicBezTo>
                <a:cubicBezTo>
                  <a:pt x="81" y="102"/>
                  <a:pt x="81" y="102"/>
                  <a:pt x="81" y="102"/>
                </a:cubicBezTo>
                <a:cubicBezTo>
                  <a:pt x="81" y="102"/>
                  <a:pt x="81" y="103"/>
                  <a:pt x="81" y="103"/>
                </a:cubicBezTo>
                <a:cubicBezTo>
                  <a:pt x="81" y="103"/>
                  <a:pt x="81" y="103"/>
                  <a:pt x="81" y="103"/>
                </a:cubicBezTo>
                <a:cubicBezTo>
                  <a:pt x="81" y="103"/>
                  <a:pt x="81" y="103"/>
                  <a:pt x="81" y="103"/>
                </a:cubicBezTo>
                <a:cubicBezTo>
                  <a:pt x="81" y="104"/>
                  <a:pt x="81" y="104"/>
                  <a:pt x="81" y="104"/>
                </a:cubicBezTo>
                <a:close/>
                <a:moveTo>
                  <a:pt x="89" y="90"/>
                </a:moveTo>
                <a:cubicBezTo>
                  <a:pt x="89" y="90"/>
                  <a:pt x="89" y="89"/>
                  <a:pt x="89" y="89"/>
                </a:cubicBezTo>
                <a:cubicBezTo>
                  <a:pt x="89" y="89"/>
                  <a:pt x="89" y="89"/>
                  <a:pt x="89" y="89"/>
                </a:cubicBezTo>
                <a:cubicBezTo>
                  <a:pt x="88" y="89"/>
                  <a:pt x="88" y="89"/>
                  <a:pt x="88" y="89"/>
                </a:cubicBezTo>
                <a:cubicBezTo>
                  <a:pt x="88" y="88"/>
                  <a:pt x="88" y="88"/>
                  <a:pt x="88" y="88"/>
                </a:cubicBezTo>
                <a:cubicBezTo>
                  <a:pt x="88" y="87"/>
                  <a:pt x="88" y="87"/>
                  <a:pt x="88" y="87"/>
                </a:cubicBezTo>
                <a:cubicBezTo>
                  <a:pt x="88" y="87"/>
                  <a:pt x="88" y="87"/>
                  <a:pt x="88" y="87"/>
                </a:cubicBezTo>
                <a:cubicBezTo>
                  <a:pt x="88" y="87"/>
                  <a:pt x="88" y="87"/>
                  <a:pt x="88" y="87"/>
                </a:cubicBezTo>
                <a:cubicBezTo>
                  <a:pt x="88" y="87"/>
                  <a:pt x="88" y="87"/>
                  <a:pt x="88" y="87"/>
                </a:cubicBezTo>
                <a:cubicBezTo>
                  <a:pt x="88" y="87"/>
                  <a:pt x="88" y="87"/>
                  <a:pt x="88" y="87"/>
                </a:cubicBezTo>
                <a:cubicBezTo>
                  <a:pt x="88" y="87"/>
                  <a:pt x="88" y="87"/>
                  <a:pt x="88" y="87"/>
                </a:cubicBezTo>
                <a:cubicBezTo>
                  <a:pt x="88" y="86"/>
                  <a:pt x="89" y="86"/>
                  <a:pt x="90" y="86"/>
                </a:cubicBezTo>
                <a:cubicBezTo>
                  <a:pt x="93" y="86"/>
                  <a:pt x="93" y="86"/>
                  <a:pt x="93" y="86"/>
                </a:cubicBezTo>
                <a:cubicBezTo>
                  <a:pt x="93" y="86"/>
                  <a:pt x="93" y="86"/>
                  <a:pt x="94" y="86"/>
                </a:cubicBezTo>
                <a:cubicBezTo>
                  <a:pt x="94" y="86"/>
                  <a:pt x="94" y="86"/>
                  <a:pt x="94" y="86"/>
                </a:cubicBezTo>
                <a:cubicBezTo>
                  <a:pt x="94" y="86"/>
                  <a:pt x="94" y="86"/>
                  <a:pt x="94" y="86"/>
                </a:cubicBezTo>
                <a:cubicBezTo>
                  <a:pt x="94" y="86"/>
                  <a:pt x="94" y="86"/>
                  <a:pt x="94" y="86"/>
                </a:cubicBezTo>
                <a:cubicBezTo>
                  <a:pt x="94" y="86"/>
                  <a:pt x="94" y="86"/>
                  <a:pt x="94" y="86"/>
                </a:cubicBezTo>
                <a:cubicBezTo>
                  <a:pt x="94" y="86"/>
                  <a:pt x="94" y="86"/>
                  <a:pt x="94" y="86"/>
                </a:cubicBezTo>
                <a:cubicBezTo>
                  <a:pt x="94" y="86"/>
                  <a:pt x="94" y="86"/>
                  <a:pt x="94" y="86"/>
                </a:cubicBezTo>
                <a:cubicBezTo>
                  <a:pt x="94" y="86"/>
                  <a:pt x="94" y="86"/>
                  <a:pt x="94" y="86"/>
                </a:cubicBezTo>
                <a:cubicBezTo>
                  <a:pt x="95" y="86"/>
                  <a:pt x="95" y="86"/>
                  <a:pt x="95" y="87"/>
                </a:cubicBezTo>
                <a:cubicBezTo>
                  <a:pt x="95" y="87"/>
                  <a:pt x="95" y="87"/>
                  <a:pt x="95" y="87"/>
                </a:cubicBezTo>
                <a:cubicBezTo>
                  <a:pt x="95" y="87"/>
                  <a:pt x="95" y="87"/>
                  <a:pt x="95" y="87"/>
                </a:cubicBezTo>
                <a:cubicBezTo>
                  <a:pt x="95" y="87"/>
                  <a:pt x="95" y="87"/>
                  <a:pt x="95" y="87"/>
                </a:cubicBezTo>
                <a:cubicBezTo>
                  <a:pt x="95" y="87"/>
                  <a:pt x="95" y="87"/>
                  <a:pt x="95" y="87"/>
                </a:cubicBezTo>
                <a:cubicBezTo>
                  <a:pt x="95" y="87"/>
                  <a:pt x="95" y="87"/>
                  <a:pt x="95" y="87"/>
                </a:cubicBezTo>
                <a:cubicBezTo>
                  <a:pt x="95" y="87"/>
                  <a:pt x="96" y="88"/>
                  <a:pt x="96" y="88"/>
                </a:cubicBezTo>
                <a:cubicBezTo>
                  <a:pt x="96" y="88"/>
                  <a:pt x="96" y="88"/>
                  <a:pt x="96" y="88"/>
                </a:cubicBezTo>
                <a:cubicBezTo>
                  <a:pt x="96" y="89"/>
                  <a:pt x="96" y="89"/>
                  <a:pt x="96" y="89"/>
                </a:cubicBezTo>
                <a:cubicBezTo>
                  <a:pt x="96" y="89"/>
                  <a:pt x="96" y="89"/>
                  <a:pt x="96" y="89"/>
                </a:cubicBezTo>
                <a:cubicBezTo>
                  <a:pt x="96" y="89"/>
                  <a:pt x="96" y="89"/>
                  <a:pt x="96" y="89"/>
                </a:cubicBezTo>
                <a:cubicBezTo>
                  <a:pt x="96" y="90"/>
                  <a:pt x="96" y="90"/>
                  <a:pt x="95" y="90"/>
                </a:cubicBezTo>
                <a:cubicBezTo>
                  <a:pt x="95" y="90"/>
                  <a:pt x="95" y="90"/>
                  <a:pt x="95" y="90"/>
                </a:cubicBezTo>
                <a:cubicBezTo>
                  <a:pt x="95" y="90"/>
                  <a:pt x="95" y="90"/>
                  <a:pt x="95" y="90"/>
                </a:cubicBezTo>
                <a:cubicBezTo>
                  <a:pt x="95" y="90"/>
                  <a:pt x="95" y="90"/>
                  <a:pt x="95" y="90"/>
                </a:cubicBezTo>
                <a:cubicBezTo>
                  <a:pt x="95" y="90"/>
                  <a:pt x="95" y="90"/>
                  <a:pt x="95" y="90"/>
                </a:cubicBezTo>
                <a:cubicBezTo>
                  <a:pt x="95" y="90"/>
                  <a:pt x="95" y="90"/>
                  <a:pt x="95" y="90"/>
                </a:cubicBezTo>
                <a:cubicBezTo>
                  <a:pt x="95" y="90"/>
                  <a:pt x="95" y="90"/>
                  <a:pt x="95" y="90"/>
                </a:cubicBezTo>
                <a:cubicBezTo>
                  <a:pt x="95" y="90"/>
                  <a:pt x="95" y="90"/>
                  <a:pt x="95" y="90"/>
                </a:cubicBezTo>
                <a:cubicBezTo>
                  <a:pt x="94" y="90"/>
                  <a:pt x="94" y="90"/>
                  <a:pt x="94" y="90"/>
                </a:cubicBezTo>
                <a:cubicBezTo>
                  <a:pt x="94" y="90"/>
                  <a:pt x="94" y="90"/>
                  <a:pt x="93" y="90"/>
                </a:cubicBezTo>
                <a:cubicBezTo>
                  <a:pt x="92" y="90"/>
                  <a:pt x="92" y="90"/>
                  <a:pt x="91" y="90"/>
                </a:cubicBezTo>
                <a:cubicBezTo>
                  <a:pt x="90" y="90"/>
                  <a:pt x="90" y="90"/>
                  <a:pt x="89" y="90"/>
                </a:cubicBezTo>
                <a:cubicBezTo>
                  <a:pt x="89" y="90"/>
                  <a:pt x="89" y="90"/>
                  <a:pt x="89" y="90"/>
                </a:cubicBezTo>
                <a:close/>
                <a:moveTo>
                  <a:pt x="91" y="96"/>
                </a:moveTo>
                <a:cubicBezTo>
                  <a:pt x="91" y="96"/>
                  <a:pt x="91" y="96"/>
                  <a:pt x="91" y="95"/>
                </a:cubicBezTo>
                <a:cubicBezTo>
                  <a:pt x="90" y="94"/>
                  <a:pt x="90" y="94"/>
                  <a:pt x="90" y="94"/>
                </a:cubicBezTo>
                <a:cubicBezTo>
                  <a:pt x="90" y="94"/>
                  <a:pt x="90" y="94"/>
                  <a:pt x="90" y="93"/>
                </a:cubicBezTo>
                <a:cubicBezTo>
                  <a:pt x="90" y="93"/>
                  <a:pt x="90" y="93"/>
                  <a:pt x="90" y="93"/>
                </a:cubicBezTo>
                <a:cubicBezTo>
                  <a:pt x="90" y="93"/>
                  <a:pt x="90" y="93"/>
                  <a:pt x="90" y="93"/>
                </a:cubicBezTo>
                <a:cubicBezTo>
                  <a:pt x="90" y="93"/>
                  <a:pt x="90" y="93"/>
                  <a:pt x="90" y="93"/>
                </a:cubicBezTo>
                <a:cubicBezTo>
                  <a:pt x="90" y="93"/>
                  <a:pt x="90" y="93"/>
                  <a:pt x="90" y="92"/>
                </a:cubicBezTo>
                <a:cubicBezTo>
                  <a:pt x="90" y="92"/>
                  <a:pt x="90" y="92"/>
                  <a:pt x="90" y="92"/>
                </a:cubicBezTo>
                <a:cubicBezTo>
                  <a:pt x="90" y="92"/>
                  <a:pt x="90" y="92"/>
                  <a:pt x="90" y="92"/>
                </a:cubicBezTo>
                <a:cubicBezTo>
                  <a:pt x="91" y="92"/>
                  <a:pt x="91" y="92"/>
                  <a:pt x="91" y="92"/>
                </a:cubicBezTo>
                <a:cubicBezTo>
                  <a:pt x="91" y="92"/>
                  <a:pt x="91" y="92"/>
                  <a:pt x="91" y="92"/>
                </a:cubicBezTo>
                <a:cubicBezTo>
                  <a:pt x="92" y="92"/>
                  <a:pt x="93" y="92"/>
                  <a:pt x="94" y="92"/>
                </a:cubicBezTo>
                <a:cubicBezTo>
                  <a:pt x="95" y="92"/>
                  <a:pt x="97" y="92"/>
                  <a:pt x="98" y="93"/>
                </a:cubicBezTo>
                <a:cubicBezTo>
                  <a:pt x="98" y="93"/>
                  <a:pt x="98" y="93"/>
                  <a:pt x="98" y="93"/>
                </a:cubicBezTo>
                <a:cubicBezTo>
                  <a:pt x="98" y="93"/>
                  <a:pt x="98" y="93"/>
                  <a:pt x="98" y="93"/>
                </a:cubicBezTo>
                <a:cubicBezTo>
                  <a:pt x="98" y="93"/>
                  <a:pt x="98" y="93"/>
                  <a:pt x="98" y="93"/>
                </a:cubicBezTo>
                <a:cubicBezTo>
                  <a:pt x="98" y="94"/>
                  <a:pt x="99" y="94"/>
                  <a:pt x="99" y="95"/>
                </a:cubicBezTo>
                <a:cubicBezTo>
                  <a:pt x="99" y="95"/>
                  <a:pt x="99" y="95"/>
                  <a:pt x="99" y="96"/>
                </a:cubicBezTo>
                <a:cubicBezTo>
                  <a:pt x="99" y="96"/>
                  <a:pt x="99" y="96"/>
                  <a:pt x="99" y="96"/>
                </a:cubicBezTo>
                <a:cubicBezTo>
                  <a:pt x="99" y="96"/>
                  <a:pt x="99" y="96"/>
                  <a:pt x="99" y="96"/>
                </a:cubicBezTo>
                <a:cubicBezTo>
                  <a:pt x="99" y="96"/>
                  <a:pt x="99" y="96"/>
                  <a:pt x="99" y="96"/>
                </a:cubicBezTo>
                <a:cubicBezTo>
                  <a:pt x="99" y="96"/>
                  <a:pt x="99" y="96"/>
                  <a:pt x="99" y="96"/>
                </a:cubicBezTo>
                <a:cubicBezTo>
                  <a:pt x="99" y="96"/>
                  <a:pt x="99" y="96"/>
                  <a:pt x="99" y="96"/>
                </a:cubicBezTo>
                <a:cubicBezTo>
                  <a:pt x="99" y="96"/>
                  <a:pt x="99" y="96"/>
                  <a:pt x="99" y="96"/>
                </a:cubicBezTo>
                <a:cubicBezTo>
                  <a:pt x="99" y="96"/>
                  <a:pt x="99" y="96"/>
                  <a:pt x="99" y="96"/>
                </a:cubicBezTo>
                <a:cubicBezTo>
                  <a:pt x="99" y="96"/>
                  <a:pt x="99" y="96"/>
                  <a:pt x="99" y="96"/>
                </a:cubicBezTo>
                <a:cubicBezTo>
                  <a:pt x="99" y="96"/>
                  <a:pt x="99" y="96"/>
                  <a:pt x="99" y="96"/>
                </a:cubicBezTo>
                <a:cubicBezTo>
                  <a:pt x="99" y="96"/>
                  <a:pt x="99" y="96"/>
                  <a:pt x="99" y="96"/>
                </a:cubicBezTo>
                <a:cubicBezTo>
                  <a:pt x="99" y="96"/>
                  <a:pt x="99" y="96"/>
                  <a:pt x="99" y="96"/>
                </a:cubicBezTo>
                <a:cubicBezTo>
                  <a:pt x="99" y="97"/>
                  <a:pt x="99" y="97"/>
                  <a:pt x="99" y="97"/>
                </a:cubicBezTo>
                <a:cubicBezTo>
                  <a:pt x="98" y="97"/>
                  <a:pt x="98" y="97"/>
                  <a:pt x="98" y="97"/>
                </a:cubicBezTo>
                <a:cubicBezTo>
                  <a:pt x="98" y="97"/>
                  <a:pt x="98" y="97"/>
                  <a:pt x="98" y="97"/>
                </a:cubicBezTo>
                <a:cubicBezTo>
                  <a:pt x="98" y="97"/>
                  <a:pt x="98" y="97"/>
                  <a:pt x="98" y="97"/>
                </a:cubicBezTo>
                <a:cubicBezTo>
                  <a:pt x="98" y="97"/>
                  <a:pt x="98" y="97"/>
                  <a:pt x="98" y="97"/>
                </a:cubicBezTo>
                <a:cubicBezTo>
                  <a:pt x="97" y="97"/>
                  <a:pt x="95" y="97"/>
                  <a:pt x="94" y="97"/>
                </a:cubicBezTo>
                <a:cubicBezTo>
                  <a:pt x="93" y="97"/>
                  <a:pt x="93" y="97"/>
                  <a:pt x="93" y="97"/>
                </a:cubicBezTo>
                <a:cubicBezTo>
                  <a:pt x="93" y="97"/>
                  <a:pt x="93" y="97"/>
                  <a:pt x="93" y="97"/>
                </a:cubicBezTo>
                <a:cubicBezTo>
                  <a:pt x="93" y="97"/>
                  <a:pt x="92" y="96"/>
                  <a:pt x="92" y="96"/>
                </a:cubicBezTo>
                <a:cubicBezTo>
                  <a:pt x="91" y="96"/>
                  <a:pt x="91" y="96"/>
                  <a:pt x="91" y="96"/>
                </a:cubicBezTo>
                <a:close/>
                <a:moveTo>
                  <a:pt x="103" y="104"/>
                </a:moveTo>
                <a:cubicBezTo>
                  <a:pt x="103" y="104"/>
                  <a:pt x="103" y="104"/>
                  <a:pt x="103" y="104"/>
                </a:cubicBezTo>
                <a:cubicBezTo>
                  <a:pt x="103" y="104"/>
                  <a:pt x="103" y="104"/>
                  <a:pt x="103" y="104"/>
                </a:cubicBezTo>
                <a:cubicBezTo>
                  <a:pt x="103" y="104"/>
                  <a:pt x="103" y="104"/>
                  <a:pt x="103" y="104"/>
                </a:cubicBezTo>
                <a:cubicBezTo>
                  <a:pt x="103" y="104"/>
                  <a:pt x="103" y="104"/>
                  <a:pt x="103" y="104"/>
                </a:cubicBezTo>
                <a:cubicBezTo>
                  <a:pt x="103" y="104"/>
                  <a:pt x="103" y="104"/>
                  <a:pt x="103" y="104"/>
                </a:cubicBezTo>
                <a:cubicBezTo>
                  <a:pt x="103" y="104"/>
                  <a:pt x="103" y="104"/>
                  <a:pt x="103" y="104"/>
                </a:cubicBezTo>
                <a:cubicBezTo>
                  <a:pt x="103" y="105"/>
                  <a:pt x="103" y="105"/>
                  <a:pt x="103" y="105"/>
                </a:cubicBezTo>
                <a:cubicBezTo>
                  <a:pt x="103" y="105"/>
                  <a:pt x="102" y="105"/>
                  <a:pt x="102" y="105"/>
                </a:cubicBezTo>
                <a:cubicBezTo>
                  <a:pt x="102" y="105"/>
                  <a:pt x="102" y="105"/>
                  <a:pt x="102" y="105"/>
                </a:cubicBezTo>
                <a:cubicBezTo>
                  <a:pt x="102" y="105"/>
                  <a:pt x="102" y="105"/>
                  <a:pt x="102" y="105"/>
                </a:cubicBezTo>
                <a:cubicBezTo>
                  <a:pt x="102" y="105"/>
                  <a:pt x="102" y="105"/>
                  <a:pt x="102" y="105"/>
                </a:cubicBezTo>
                <a:cubicBezTo>
                  <a:pt x="101" y="105"/>
                  <a:pt x="101" y="105"/>
                  <a:pt x="101" y="105"/>
                </a:cubicBezTo>
                <a:cubicBezTo>
                  <a:pt x="101" y="105"/>
                  <a:pt x="101" y="105"/>
                  <a:pt x="101" y="105"/>
                </a:cubicBezTo>
                <a:cubicBezTo>
                  <a:pt x="97" y="105"/>
                  <a:pt x="97" y="105"/>
                  <a:pt x="97" y="105"/>
                </a:cubicBezTo>
                <a:cubicBezTo>
                  <a:pt x="97" y="105"/>
                  <a:pt x="97" y="105"/>
                  <a:pt x="96" y="105"/>
                </a:cubicBezTo>
                <a:cubicBezTo>
                  <a:pt x="96" y="105"/>
                  <a:pt x="96" y="105"/>
                  <a:pt x="96" y="105"/>
                </a:cubicBezTo>
                <a:cubicBezTo>
                  <a:pt x="95" y="105"/>
                  <a:pt x="94" y="104"/>
                  <a:pt x="94" y="104"/>
                </a:cubicBezTo>
                <a:cubicBezTo>
                  <a:pt x="94" y="104"/>
                  <a:pt x="94" y="103"/>
                  <a:pt x="94" y="103"/>
                </a:cubicBezTo>
                <a:cubicBezTo>
                  <a:pt x="94" y="103"/>
                  <a:pt x="94" y="103"/>
                  <a:pt x="94" y="103"/>
                </a:cubicBezTo>
                <a:cubicBezTo>
                  <a:pt x="94" y="103"/>
                  <a:pt x="94" y="103"/>
                  <a:pt x="94" y="103"/>
                </a:cubicBezTo>
                <a:cubicBezTo>
                  <a:pt x="94" y="103"/>
                  <a:pt x="93" y="102"/>
                  <a:pt x="93" y="102"/>
                </a:cubicBezTo>
                <a:cubicBezTo>
                  <a:pt x="93" y="101"/>
                  <a:pt x="93" y="101"/>
                  <a:pt x="93" y="101"/>
                </a:cubicBezTo>
                <a:cubicBezTo>
                  <a:pt x="93" y="101"/>
                  <a:pt x="93" y="101"/>
                  <a:pt x="93" y="101"/>
                </a:cubicBezTo>
                <a:cubicBezTo>
                  <a:pt x="93" y="101"/>
                  <a:pt x="93" y="101"/>
                  <a:pt x="93" y="101"/>
                </a:cubicBezTo>
                <a:cubicBezTo>
                  <a:pt x="93" y="100"/>
                  <a:pt x="93" y="100"/>
                  <a:pt x="93" y="100"/>
                </a:cubicBezTo>
                <a:cubicBezTo>
                  <a:pt x="93" y="100"/>
                  <a:pt x="93" y="100"/>
                  <a:pt x="93" y="100"/>
                </a:cubicBezTo>
                <a:cubicBezTo>
                  <a:pt x="93" y="100"/>
                  <a:pt x="93" y="100"/>
                  <a:pt x="93" y="100"/>
                </a:cubicBezTo>
                <a:cubicBezTo>
                  <a:pt x="93" y="100"/>
                  <a:pt x="93" y="100"/>
                  <a:pt x="93" y="100"/>
                </a:cubicBezTo>
                <a:cubicBezTo>
                  <a:pt x="93" y="99"/>
                  <a:pt x="94" y="99"/>
                  <a:pt x="94" y="99"/>
                </a:cubicBezTo>
                <a:cubicBezTo>
                  <a:pt x="94" y="99"/>
                  <a:pt x="94" y="99"/>
                  <a:pt x="94" y="99"/>
                </a:cubicBezTo>
                <a:cubicBezTo>
                  <a:pt x="94" y="99"/>
                  <a:pt x="94" y="99"/>
                  <a:pt x="94" y="99"/>
                </a:cubicBezTo>
                <a:cubicBezTo>
                  <a:pt x="95" y="99"/>
                  <a:pt x="95" y="99"/>
                  <a:pt x="95" y="99"/>
                </a:cubicBezTo>
                <a:cubicBezTo>
                  <a:pt x="95" y="99"/>
                  <a:pt x="95" y="99"/>
                  <a:pt x="95" y="99"/>
                </a:cubicBezTo>
                <a:cubicBezTo>
                  <a:pt x="95" y="99"/>
                  <a:pt x="95" y="99"/>
                  <a:pt x="95" y="99"/>
                </a:cubicBezTo>
                <a:cubicBezTo>
                  <a:pt x="96" y="99"/>
                  <a:pt x="98" y="99"/>
                  <a:pt x="99" y="99"/>
                </a:cubicBezTo>
                <a:cubicBezTo>
                  <a:pt x="99" y="99"/>
                  <a:pt x="99" y="99"/>
                  <a:pt x="99" y="99"/>
                </a:cubicBezTo>
                <a:cubicBezTo>
                  <a:pt x="99" y="99"/>
                  <a:pt x="99" y="99"/>
                  <a:pt x="99" y="99"/>
                </a:cubicBezTo>
                <a:cubicBezTo>
                  <a:pt x="99" y="99"/>
                  <a:pt x="99" y="99"/>
                  <a:pt x="99" y="99"/>
                </a:cubicBezTo>
                <a:cubicBezTo>
                  <a:pt x="99" y="99"/>
                  <a:pt x="99" y="99"/>
                  <a:pt x="99" y="99"/>
                </a:cubicBezTo>
                <a:cubicBezTo>
                  <a:pt x="100" y="99"/>
                  <a:pt x="101" y="100"/>
                  <a:pt x="102" y="100"/>
                </a:cubicBezTo>
                <a:cubicBezTo>
                  <a:pt x="102" y="100"/>
                  <a:pt x="102" y="100"/>
                  <a:pt x="102" y="101"/>
                </a:cubicBezTo>
                <a:cubicBezTo>
                  <a:pt x="102" y="101"/>
                  <a:pt x="102" y="101"/>
                  <a:pt x="102" y="101"/>
                </a:cubicBezTo>
                <a:cubicBezTo>
                  <a:pt x="102" y="101"/>
                  <a:pt x="102" y="102"/>
                  <a:pt x="103" y="102"/>
                </a:cubicBezTo>
                <a:cubicBezTo>
                  <a:pt x="103" y="103"/>
                  <a:pt x="103" y="103"/>
                  <a:pt x="103" y="103"/>
                </a:cubicBezTo>
                <a:cubicBezTo>
                  <a:pt x="103" y="104"/>
                  <a:pt x="103" y="104"/>
                  <a:pt x="103" y="104"/>
                </a:cubicBezTo>
                <a:close/>
                <a:moveTo>
                  <a:pt x="112" y="99"/>
                </a:moveTo>
                <a:cubicBezTo>
                  <a:pt x="112" y="99"/>
                  <a:pt x="112" y="99"/>
                  <a:pt x="113" y="99"/>
                </a:cubicBezTo>
                <a:cubicBezTo>
                  <a:pt x="113" y="99"/>
                  <a:pt x="113" y="99"/>
                  <a:pt x="113" y="99"/>
                </a:cubicBezTo>
                <a:cubicBezTo>
                  <a:pt x="114" y="99"/>
                  <a:pt x="114" y="100"/>
                  <a:pt x="115" y="100"/>
                </a:cubicBezTo>
                <a:cubicBezTo>
                  <a:pt x="115" y="100"/>
                  <a:pt x="115" y="100"/>
                  <a:pt x="115" y="100"/>
                </a:cubicBezTo>
                <a:cubicBezTo>
                  <a:pt x="115" y="100"/>
                  <a:pt x="115" y="100"/>
                  <a:pt x="115" y="100"/>
                </a:cubicBezTo>
                <a:cubicBezTo>
                  <a:pt x="115" y="100"/>
                  <a:pt x="115" y="100"/>
                  <a:pt x="115" y="100"/>
                </a:cubicBezTo>
                <a:cubicBezTo>
                  <a:pt x="115" y="100"/>
                  <a:pt x="115" y="100"/>
                  <a:pt x="115" y="100"/>
                </a:cubicBezTo>
                <a:cubicBezTo>
                  <a:pt x="115" y="101"/>
                  <a:pt x="115" y="101"/>
                  <a:pt x="115" y="101"/>
                </a:cubicBezTo>
                <a:cubicBezTo>
                  <a:pt x="116" y="101"/>
                  <a:pt x="116" y="101"/>
                  <a:pt x="116" y="102"/>
                </a:cubicBezTo>
                <a:cubicBezTo>
                  <a:pt x="116" y="102"/>
                  <a:pt x="116" y="102"/>
                  <a:pt x="116" y="102"/>
                </a:cubicBezTo>
                <a:cubicBezTo>
                  <a:pt x="117" y="102"/>
                  <a:pt x="117" y="103"/>
                  <a:pt x="117" y="103"/>
                </a:cubicBezTo>
                <a:cubicBezTo>
                  <a:pt x="117" y="104"/>
                  <a:pt x="117" y="104"/>
                  <a:pt x="118" y="104"/>
                </a:cubicBezTo>
                <a:cubicBezTo>
                  <a:pt x="118" y="104"/>
                  <a:pt x="118" y="104"/>
                  <a:pt x="118" y="104"/>
                </a:cubicBezTo>
                <a:cubicBezTo>
                  <a:pt x="118" y="104"/>
                  <a:pt x="118" y="104"/>
                  <a:pt x="117" y="104"/>
                </a:cubicBezTo>
                <a:cubicBezTo>
                  <a:pt x="117" y="104"/>
                  <a:pt x="117" y="104"/>
                  <a:pt x="117" y="104"/>
                </a:cubicBezTo>
                <a:cubicBezTo>
                  <a:pt x="117" y="105"/>
                  <a:pt x="117" y="105"/>
                  <a:pt x="117" y="105"/>
                </a:cubicBezTo>
                <a:cubicBezTo>
                  <a:pt x="117" y="105"/>
                  <a:pt x="116" y="105"/>
                  <a:pt x="116" y="105"/>
                </a:cubicBezTo>
                <a:cubicBezTo>
                  <a:pt x="116" y="105"/>
                  <a:pt x="116" y="105"/>
                  <a:pt x="116" y="105"/>
                </a:cubicBezTo>
                <a:cubicBezTo>
                  <a:pt x="116" y="105"/>
                  <a:pt x="116" y="105"/>
                  <a:pt x="116" y="105"/>
                </a:cubicBezTo>
                <a:cubicBezTo>
                  <a:pt x="114" y="105"/>
                  <a:pt x="113" y="105"/>
                  <a:pt x="111" y="105"/>
                </a:cubicBezTo>
                <a:cubicBezTo>
                  <a:pt x="111" y="105"/>
                  <a:pt x="111" y="105"/>
                  <a:pt x="111" y="105"/>
                </a:cubicBezTo>
                <a:cubicBezTo>
                  <a:pt x="111" y="105"/>
                  <a:pt x="111" y="105"/>
                  <a:pt x="111" y="105"/>
                </a:cubicBezTo>
                <a:cubicBezTo>
                  <a:pt x="110" y="105"/>
                  <a:pt x="109" y="104"/>
                  <a:pt x="108" y="104"/>
                </a:cubicBezTo>
                <a:cubicBezTo>
                  <a:pt x="108" y="104"/>
                  <a:pt x="108" y="103"/>
                  <a:pt x="108" y="103"/>
                </a:cubicBezTo>
                <a:cubicBezTo>
                  <a:pt x="108" y="103"/>
                  <a:pt x="108" y="103"/>
                  <a:pt x="108" y="103"/>
                </a:cubicBezTo>
                <a:cubicBezTo>
                  <a:pt x="108" y="103"/>
                  <a:pt x="108" y="103"/>
                  <a:pt x="108" y="103"/>
                </a:cubicBezTo>
                <a:cubicBezTo>
                  <a:pt x="108" y="103"/>
                  <a:pt x="107" y="102"/>
                  <a:pt x="107" y="102"/>
                </a:cubicBezTo>
                <a:cubicBezTo>
                  <a:pt x="107" y="101"/>
                  <a:pt x="106" y="101"/>
                  <a:pt x="106" y="100"/>
                </a:cubicBezTo>
                <a:cubicBezTo>
                  <a:pt x="106" y="100"/>
                  <a:pt x="106" y="100"/>
                  <a:pt x="106" y="100"/>
                </a:cubicBezTo>
                <a:cubicBezTo>
                  <a:pt x="106" y="100"/>
                  <a:pt x="106" y="100"/>
                  <a:pt x="106" y="100"/>
                </a:cubicBezTo>
                <a:cubicBezTo>
                  <a:pt x="106" y="100"/>
                  <a:pt x="107" y="99"/>
                  <a:pt x="107" y="99"/>
                </a:cubicBezTo>
                <a:cubicBezTo>
                  <a:pt x="107" y="99"/>
                  <a:pt x="107" y="99"/>
                  <a:pt x="107" y="99"/>
                </a:cubicBezTo>
                <a:cubicBezTo>
                  <a:pt x="107" y="99"/>
                  <a:pt x="107" y="99"/>
                  <a:pt x="107" y="99"/>
                </a:cubicBezTo>
                <a:cubicBezTo>
                  <a:pt x="107" y="99"/>
                  <a:pt x="107" y="99"/>
                  <a:pt x="107" y="99"/>
                </a:cubicBezTo>
                <a:cubicBezTo>
                  <a:pt x="107" y="99"/>
                  <a:pt x="108" y="99"/>
                  <a:pt x="108" y="99"/>
                </a:cubicBezTo>
                <a:cubicBezTo>
                  <a:pt x="111" y="99"/>
                  <a:pt x="111" y="99"/>
                  <a:pt x="111" y="99"/>
                </a:cubicBezTo>
                <a:cubicBezTo>
                  <a:pt x="111" y="99"/>
                  <a:pt x="112" y="99"/>
                  <a:pt x="112" y="99"/>
                </a:cubicBezTo>
                <a:cubicBezTo>
                  <a:pt x="112" y="99"/>
                  <a:pt x="112" y="99"/>
                  <a:pt x="112" y="99"/>
                </a:cubicBezTo>
                <a:cubicBezTo>
                  <a:pt x="112" y="99"/>
                  <a:pt x="112" y="99"/>
                  <a:pt x="112" y="99"/>
                </a:cubicBezTo>
                <a:close/>
                <a:moveTo>
                  <a:pt x="110" y="93"/>
                </a:moveTo>
                <a:cubicBezTo>
                  <a:pt x="111" y="94"/>
                  <a:pt x="111" y="94"/>
                  <a:pt x="111" y="95"/>
                </a:cubicBezTo>
                <a:cubicBezTo>
                  <a:pt x="111" y="95"/>
                  <a:pt x="112" y="95"/>
                  <a:pt x="112" y="96"/>
                </a:cubicBezTo>
                <a:cubicBezTo>
                  <a:pt x="112" y="96"/>
                  <a:pt x="112" y="96"/>
                  <a:pt x="112" y="96"/>
                </a:cubicBezTo>
                <a:cubicBezTo>
                  <a:pt x="112" y="96"/>
                  <a:pt x="112" y="96"/>
                  <a:pt x="112" y="96"/>
                </a:cubicBezTo>
                <a:cubicBezTo>
                  <a:pt x="112" y="96"/>
                  <a:pt x="112" y="96"/>
                  <a:pt x="112" y="96"/>
                </a:cubicBezTo>
                <a:cubicBezTo>
                  <a:pt x="112" y="96"/>
                  <a:pt x="112" y="96"/>
                  <a:pt x="112" y="96"/>
                </a:cubicBezTo>
                <a:cubicBezTo>
                  <a:pt x="112" y="96"/>
                  <a:pt x="112" y="96"/>
                  <a:pt x="112" y="96"/>
                </a:cubicBezTo>
                <a:cubicBezTo>
                  <a:pt x="112" y="96"/>
                  <a:pt x="112" y="96"/>
                  <a:pt x="112" y="96"/>
                </a:cubicBezTo>
                <a:cubicBezTo>
                  <a:pt x="112" y="96"/>
                  <a:pt x="112" y="96"/>
                  <a:pt x="112" y="96"/>
                </a:cubicBezTo>
                <a:cubicBezTo>
                  <a:pt x="112" y="96"/>
                  <a:pt x="112" y="96"/>
                  <a:pt x="112" y="97"/>
                </a:cubicBezTo>
                <a:cubicBezTo>
                  <a:pt x="112" y="97"/>
                  <a:pt x="111" y="97"/>
                  <a:pt x="111" y="97"/>
                </a:cubicBezTo>
                <a:cubicBezTo>
                  <a:pt x="111" y="97"/>
                  <a:pt x="111" y="97"/>
                  <a:pt x="111" y="97"/>
                </a:cubicBezTo>
                <a:cubicBezTo>
                  <a:pt x="111" y="97"/>
                  <a:pt x="111" y="97"/>
                  <a:pt x="111" y="97"/>
                </a:cubicBezTo>
                <a:cubicBezTo>
                  <a:pt x="111" y="97"/>
                  <a:pt x="110" y="97"/>
                  <a:pt x="109" y="97"/>
                </a:cubicBezTo>
                <a:cubicBezTo>
                  <a:pt x="108" y="97"/>
                  <a:pt x="107" y="97"/>
                  <a:pt x="106" y="97"/>
                </a:cubicBezTo>
                <a:cubicBezTo>
                  <a:pt x="106" y="97"/>
                  <a:pt x="105" y="97"/>
                  <a:pt x="104" y="96"/>
                </a:cubicBezTo>
                <a:cubicBezTo>
                  <a:pt x="104" y="96"/>
                  <a:pt x="104" y="96"/>
                  <a:pt x="104" y="96"/>
                </a:cubicBezTo>
                <a:cubicBezTo>
                  <a:pt x="104" y="96"/>
                  <a:pt x="104" y="96"/>
                  <a:pt x="104" y="95"/>
                </a:cubicBezTo>
                <a:cubicBezTo>
                  <a:pt x="103" y="95"/>
                  <a:pt x="103" y="95"/>
                  <a:pt x="103" y="95"/>
                </a:cubicBezTo>
                <a:cubicBezTo>
                  <a:pt x="103" y="95"/>
                  <a:pt x="103" y="95"/>
                  <a:pt x="103" y="95"/>
                </a:cubicBezTo>
                <a:cubicBezTo>
                  <a:pt x="103" y="95"/>
                  <a:pt x="103" y="94"/>
                  <a:pt x="102" y="93"/>
                </a:cubicBezTo>
                <a:cubicBezTo>
                  <a:pt x="102" y="93"/>
                  <a:pt x="102" y="93"/>
                  <a:pt x="102" y="93"/>
                </a:cubicBezTo>
                <a:cubicBezTo>
                  <a:pt x="102" y="93"/>
                  <a:pt x="102" y="93"/>
                  <a:pt x="102" y="93"/>
                </a:cubicBezTo>
                <a:cubicBezTo>
                  <a:pt x="102" y="93"/>
                  <a:pt x="102" y="92"/>
                  <a:pt x="102" y="92"/>
                </a:cubicBezTo>
                <a:cubicBezTo>
                  <a:pt x="103" y="92"/>
                  <a:pt x="103" y="92"/>
                  <a:pt x="103" y="92"/>
                </a:cubicBezTo>
                <a:cubicBezTo>
                  <a:pt x="103" y="92"/>
                  <a:pt x="103" y="92"/>
                  <a:pt x="104" y="92"/>
                </a:cubicBezTo>
                <a:cubicBezTo>
                  <a:pt x="104" y="92"/>
                  <a:pt x="104" y="92"/>
                  <a:pt x="104" y="92"/>
                </a:cubicBezTo>
                <a:cubicBezTo>
                  <a:pt x="104" y="92"/>
                  <a:pt x="105" y="92"/>
                  <a:pt x="105" y="92"/>
                </a:cubicBezTo>
                <a:cubicBezTo>
                  <a:pt x="107" y="92"/>
                  <a:pt x="109" y="92"/>
                  <a:pt x="110" y="93"/>
                </a:cubicBezTo>
                <a:close/>
              </a:path>
            </a:pathLst>
          </a:custGeom>
          <a:solidFill>
            <a:srgbClr val="FFFFFF"/>
          </a:solidFill>
          <a:ln>
            <a:noFill/>
          </a:ln>
        </p:spPr>
        <p:txBody>
          <a:bodyPr vert="horz" wrap="square" lIns="111030" tIns="55515" rIns="111030" bIns="55515" numCol="1" anchor="t" anchorCtr="0" compatLnSpc="1">
            <a:prstTxWarp prst="textNoShape">
              <a:avLst/>
            </a:prstTxWarp>
          </a:bodyPr>
          <a:lstStyle/>
          <a:p>
            <a:pPr>
              <a:defRPr/>
            </a:pPr>
            <a:endParaRPr lang="en-US" kern="0">
              <a:solidFill>
                <a:sysClr val="windowText" lastClr="000000"/>
              </a:solidFill>
            </a:endParaRPr>
          </a:p>
        </p:txBody>
      </p:sp>
      <p:sp>
        <p:nvSpPr>
          <p:cNvPr id="25" name="Freeform 24"/>
          <p:cNvSpPr>
            <a:spLocks/>
          </p:cNvSpPr>
          <p:nvPr/>
        </p:nvSpPr>
        <p:spPr bwMode="auto">
          <a:xfrm>
            <a:off x="1140009" y="5612885"/>
            <a:ext cx="514796" cy="247396"/>
          </a:xfrm>
          <a:custGeom>
            <a:avLst/>
            <a:gdLst>
              <a:gd name="T0" fmla="*/ 28 w 80"/>
              <a:gd name="T1" fmla="*/ 54 h 67"/>
              <a:gd name="T2" fmla="*/ 30 w 80"/>
              <a:gd name="T3" fmla="*/ 55 h 67"/>
              <a:gd name="T4" fmla="*/ 32 w 80"/>
              <a:gd name="T5" fmla="*/ 56 h 67"/>
              <a:gd name="T6" fmla="*/ 33 w 80"/>
              <a:gd name="T7" fmla="*/ 56 h 67"/>
              <a:gd name="T8" fmla="*/ 34 w 80"/>
              <a:gd name="T9" fmla="*/ 57 h 67"/>
              <a:gd name="T10" fmla="*/ 39 w 80"/>
              <a:gd name="T11" fmla="*/ 58 h 67"/>
              <a:gd name="T12" fmla="*/ 45 w 80"/>
              <a:gd name="T13" fmla="*/ 60 h 67"/>
              <a:gd name="T14" fmla="*/ 64 w 80"/>
              <a:gd name="T15" fmla="*/ 62 h 67"/>
              <a:gd name="T16" fmla="*/ 64 w 80"/>
              <a:gd name="T17" fmla="*/ 67 h 67"/>
              <a:gd name="T18" fmla="*/ 67 w 80"/>
              <a:gd name="T19" fmla="*/ 64 h 67"/>
              <a:gd name="T20" fmla="*/ 71 w 80"/>
              <a:gd name="T21" fmla="*/ 60 h 67"/>
              <a:gd name="T22" fmla="*/ 80 w 80"/>
              <a:gd name="T23" fmla="*/ 51 h 67"/>
              <a:gd name="T24" fmla="*/ 73 w 80"/>
              <a:gd name="T25" fmla="*/ 44 h 67"/>
              <a:gd name="T26" fmla="*/ 64 w 80"/>
              <a:gd name="T27" fmla="*/ 34 h 67"/>
              <a:gd name="T28" fmla="*/ 64 w 80"/>
              <a:gd name="T29" fmla="*/ 41 h 67"/>
              <a:gd name="T30" fmla="*/ 45 w 80"/>
              <a:gd name="T31" fmla="*/ 39 h 67"/>
              <a:gd name="T32" fmla="*/ 39 w 80"/>
              <a:gd name="T33" fmla="*/ 38 h 67"/>
              <a:gd name="T34" fmla="*/ 33 w 80"/>
              <a:gd name="T35" fmla="*/ 36 h 67"/>
              <a:gd name="T36" fmla="*/ 32 w 80"/>
              <a:gd name="T37" fmla="*/ 35 h 67"/>
              <a:gd name="T38" fmla="*/ 32 w 80"/>
              <a:gd name="T39" fmla="*/ 35 h 67"/>
              <a:gd name="T40" fmla="*/ 32 w 80"/>
              <a:gd name="T41" fmla="*/ 35 h 67"/>
              <a:gd name="T42" fmla="*/ 19 w 80"/>
              <a:gd name="T43" fmla="*/ 29 h 67"/>
              <a:gd name="T44" fmla="*/ 8 w 80"/>
              <a:gd name="T45" fmla="*/ 18 h 67"/>
              <a:gd name="T46" fmla="*/ 5 w 80"/>
              <a:gd name="T47" fmla="*/ 14 h 67"/>
              <a:gd name="T48" fmla="*/ 1 w 80"/>
              <a:gd name="T49" fmla="*/ 0 h 67"/>
              <a:gd name="T50" fmla="*/ 0 w 80"/>
              <a:gd name="T51" fmla="*/ 4 h 67"/>
              <a:gd name="T52" fmla="*/ 0 w 80"/>
              <a:gd name="T53" fmla="*/ 11 h 67"/>
              <a:gd name="T54" fmla="*/ 0 w 80"/>
              <a:gd name="T55" fmla="*/ 12 h 67"/>
              <a:gd name="T56" fmla="*/ 1 w 80"/>
              <a:gd name="T57" fmla="*/ 21 h 67"/>
              <a:gd name="T58" fmla="*/ 2 w 80"/>
              <a:gd name="T59" fmla="*/ 22 h 67"/>
              <a:gd name="T60" fmla="*/ 2 w 80"/>
              <a:gd name="T61" fmla="*/ 26 h 67"/>
              <a:gd name="T62" fmla="*/ 3 w 80"/>
              <a:gd name="T63" fmla="*/ 31 h 67"/>
              <a:gd name="T64" fmla="*/ 8 w 80"/>
              <a:gd name="T65" fmla="*/ 38 h 67"/>
              <a:gd name="T66" fmla="*/ 21 w 80"/>
              <a:gd name="T67" fmla="*/ 50 h 67"/>
              <a:gd name="T68" fmla="*/ 28 w 80"/>
              <a:gd name="T69" fmla="*/ 5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0" h="67">
                <a:moveTo>
                  <a:pt x="28" y="54"/>
                </a:moveTo>
                <a:cubicBezTo>
                  <a:pt x="29" y="54"/>
                  <a:pt x="29" y="55"/>
                  <a:pt x="30" y="55"/>
                </a:cubicBezTo>
                <a:cubicBezTo>
                  <a:pt x="30" y="55"/>
                  <a:pt x="31" y="56"/>
                  <a:pt x="32" y="56"/>
                </a:cubicBezTo>
                <a:cubicBezTo>
                  <a:pt x="32" y="56"/>
                  <a:pt x="33" y="56"/>
                  <a:pt x="33" y="56"/>
                </a:cubicBezTo>
                <a:cubicBezTo>
                  <a:pt x="33" y="56"/>
                  <a:pt x="34" y="56"/>
                  <a:pt x="34" y="57"/>
                </a:cubicBezTo>
                <a:cubicBezTo>
                  <a:pt x="36" y="57"/>
                  <a:pt x="37" y="58"/>
                  <a:pt x="39" y="58"/>
                </a:cubicBezTo>
                <a:cubicBezTo>
                  <a:pt x="41" y="59"/>
                  <a:pt x="43" y="59"/>
                  <a:pt x="45" y="60"/>
                </a:cubicBezTo>
                <a:cubicBezTo>
                  <a:pt x="53" y="61"/>
                  <a:pt x="61" y="62"/>
                  <a:pt x="64" y="62"/>
                </a:cubicBezTo>
                <a:cubicBezTo>
                  <a:pt x="64" y="67"/>
                  <a:pt x="64" y="67"/>
                  <a:pt x="64" y="67"/>
                </a:cubicBezTo>
                <a:cubicBezTo>
                  <a:pt x="67" y="64"/>
                  <a:pt x="67" y="64"/>
                  <a:pt x="67" y="64"/>
                </a:cubicBezTo>
                <a:cubicBezTo>
                  <a:pt x="71" y="60"/>
                  <a:pt x="71" y="60"/>
                  <a:pt x="71" y="60"/>
                </a:cubicBezTo>
                <a:cubicBezTo>
                  <a:pt x="80" y="51"/>
                  <a:pt x="80" y="51"/>
                  <a:pt x="80" y="51"/>
                </a:cubicBezTo>
                <a:cubicBezTo>
                  <a:pt x="73" y="44"/>
                  <a:pt x="73" y="44"/>
                  <a:pt x="73" y="44"/>
                </a:cubicBezTo>
                <a:cubicBezTo>
                  <a:pt x="64" y="34"/>
                  <a:pt x="64" y="34"/>
                  <a:pt x="64" y="34"/>
                </a:cubicBezTo>
                <a:cubicBezTo>
                  <a:pt x="64" y="41"/>
                  <a:pt x="64" y="41"/>
                  <a:pt x="64" y="41"/>
                </a:cubicBezTo>
                <a:cubicBezTo>
                  <a:pt x="58" y="41"/>
                  <a:pt x="51" y="40"/>
                  <a:pt x="45" y="39"/>
                </a:cubicBezTo>
                <a:cubicBezTo>
                  <a:pt x="43" y="39"/>
                  <a:pt x="41" y="38"/>
                  <a:pt x="39" y="38"/>
                </a:cubicBezTo>
                <a:cubicBezTo>
                  <a:pt x="37" y="37"/>
                  <a:pt x="35" y="36"/>
                  <a:pt x="33" y="36"/>
                </a:cubicBezTo>
                <a:cubicBezTo>
                  <a:pt x="33" y="35"/>
                  <a:pt x="32" y="35"/>
                  <a:pt x="32" y="35"/>
                </a:cubicBezTo>
                <a:cubicBezTo>
                  <a:pt x="32" y="35"/>
                  <a:pt x="32" y="35"/>
                  <a:pt x="32" y="35"/>
                </a:cubicBezTo>
                <a:cubicBezTo>
                  <a:pt x="32" y="35"/>
                  <a:pt x="32" y="35"/>
                  <a:pt x="32" y="35"/>
                </a:cubicBezTo>
                <a:cubicBezTo>
                  <a:pt x="27" y="33"/>
                  <a:pt x="23" y="31"/>
                  <a:pt x="19" y="29"/>
                </a:cubicBezTo>
                <a:cubicBezTo>
                  <a:pt x="14" y="25"/>
                  <a:pt x="11" y="22"/>
                  <a:pt x="8" y="18"/>
                </a:cubicBezTo>
                <a:cubicBezTo>
                  <a:pt x="7" y="17"/>
                  <a:pt x="6" y="15"/>
                  <a:pt x="5" y="14"/>
                </a:cubicBezTo>
                <a:cubicBezTo>
                  <a:pt x="2" y="9"/>
                  <a:pt x="1" y="5"/>
                  <a:pt x="1" y="0"/>
                </a:cubicBezTo>
                <a:cubicBezTo>
                  <a:pt x="0" y="1"/>
                  <a:pt x="0" y="3"/>
                  <a:pt x="0" y="4"/>
                </a:cubicBezTo>
                <a:cubicBezTo>
                  <a:pt x="0" y="7"/>
                  <a:pt x="0" y="9"/>
                  <a:pt x="0" y="11"/>
                </a:cubicBezTo>
                <a:cubicBezTo>
                  <a:pt x="0" y="12"/>
                  <a:pt x="0" y="12"/>
                  <a:pt x="0" y="12"/>
                </a:cubicBezTo>
                <a:cubicBezTo>
                  <a:pt x="1" y="21"/>
                  <a:pt x="1" y="21"/>
                  <a:pt x="1" y="21"/>
                </a:cubicBezTo>
                <a:cubicBezTo>
                  <a:pt x="1" y="22"/>
                  <a:pt x="1" y="22"/>
                  <a:pt x="2" y="22"/>
                </a:cubicBezTo>
                <a:cubicBezTo>
                  <a:pt x="2" y="23"/>
                  <a:pt x="2" y="25"/>
                  <a:pt x="2" y="26"/>
                </a:cubicBezTo>
                <a:cubicBezTo>
                  <a:pt x="2" y="28"/>
                  <a:pt x="3" y="29"/>
                  <a:pt x="3" y="31"/>
                </a:cubicBezTo>
                <a:cubicBezTo>
                  <a:pt x="4" y="33"/>
                  <a:pt x="6" y="36"/>
                  <a:pt x="8" y="38"/>
                </a:cubicBezTo>
                <a:cubicBezTo>
                  <a:pt x="11" y="43"/>
                  <a:pt x="15" y="47"/>
                  <a:pt x="21" y="50"/>
                </a:cubicBezTo>
                <a:cubicBezTo>
                  <a:pt x="23" y="52"/>
                  <a:pt x="26" y="53"/>
                  <a:pt x="28" y="54"/>
                </a:cubicBezTo>
                <a:close/>
              </a:path>
            </a:pathLst>
          </a:custGeom>
          <a:solidFill>
            <a:srgbClr val="FFFFFF"/>
          </a:solidFill>
          <a:ln>
            <a:noFill/>
          </a:ln>
        </p:spPr>
        <p:txBody>
          <a:bodyPr vert="horz" wrap="square" lIns="111030" tIns="55515" rIns="111030" bIns="55515" numCol="1" anchor="t" anchorCtr="0" compatLnSpc="1">
            <a:prstTxWarp prst="textNoShape">
              <a:avLst/>
            </a:prstTxWarp>
          </a:bodyPr>
          <a:lstStyle/>
          <a:p>
            <a:pPr>
              <a:defRPr/>
            </a:pPr>
            <a:endParaRPr lang="en-US" kern="0">
              <a:solidFill>
                <a:sysClr val="windowText" lastClr="000000"/>
              </a:solidFill>
            </a:endParaRPr>
          </a:p>
        </p:txBody>
      </p:sp>
      <p:sp>
        <p:nvSpPr>
          <p:cNvPr id="26" name="Freeform 25"/>
          <p:cNvSpPr>
            <a:spLocks/>
          </p:cNvSpPr>
          <p:nvPr/>
        </p:nvSpPr>
        <p:spPr bwMode="auto">
          <a:xfrm>
            <a:off x="1158389" y="5558008"/>
            <a:ext cx="302342" cy="154039"/>
          </a:xfrm>
          <a:custGeom>
            <a:avLst/>
            <a:gdLst>
              <a:gd name="T0" fmla="*/ 1 w 47"/>
              <a:gd name="T1" fmla="*/ 36 h 42"/>
              <a:gd name="T2" fmla="*/ 2 w 47"/>
              <a:gd name="T3" fmla="*/ 42 h 42"/>
              <a:gd name="T4" fmla="*/ 12 w 47"/>
              <a:gd name="T5" fmla="*/ 28 h 42"/>
              <a:gd name="T6" fmla="*/ 31 w 47"/>
              <a:gd name="T7" fmla="*/ 18 h 42"/>
              <a:gd name="T8" fmla="*/ 47 w 47"/>
              <a:gd name="T9" fmla="*/ 13 h 42"/>
              <a:gd name="T10" fmla="*/ 47 w 47"/>
              <a:gd name="T11" fmla="*/ 0 h 42"/>
              <a:gd name="T12" fmla="*/ 44 w 47"/>
              <a:gd name="T13" fmla="*/ 0 h 42"/>
              <a:gd name="T14" fmla="*/ 28 w 47"/>
              <a:gd name="T15" fmla="*/ 5 h 42"/>
              <a:gd name="T16" fmla="*/ 14 w 47"/>
              <a:gd name="T17" fmla="*/ 12 h 42"/>
              <a:gd name="T18" fmla="*/ 8 w 47"/>
              <a:gd name="T19" fmla="*/ 17 h 42"/>
              <a:gd name="T20" fmla="*/ 5 w 47"/>
              <a:gd name="T21" fmla="*/ 20 h 42"/>
              <a:gd name="T22" fmla="*/ 1 w 47"/>
              <a:gd name="T23" fmla="*/ 34 h 42"/>
              <a:gd name="T24" fmla="*/ 1 w 47"/>
              <a:gd name="T25"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42">
                <a:moveTo>
                  <a:pt x="1" y="36"/>
                </a:moveTo>
                <a:cubicBezTo>
                  <a:pt x="1" y="38"/>
                  <a:pt x="1" y="40"/>
                  <a:pt x="2" y="42"/>
                </a:cubicBezTo>
                <a:cubicBezTo>
                  <a:pt x="4" y="37"/>
                  <a:pt x="9" y="31"/>
                  <a:pt x="12" y="28"/>
                </a:cubicBezTo>
                <a:cubicBezTo>
                  <a:pt x="17" y="24"/>
                  <a:pt x="23" y="21"/>
                  <a:pt x="31" y="18"/>
                </a:cubicBezTo>
                <a:cubicBezTo>
                  <a:pt x="36" y="16"/>
                  <a:pt x="41" y="14"/>
                  <a:pt x="47" y="13"/>
                </a:cubicBezTo>
                <a:cubicBezTo>
                  <a:pt x="47" y="0"/>
                  <a:pt x="47" y="0"/>
                  <a:pt x="47" y="0"/>
                </a:cubicBezTo>
                <a:cubicBezTo>
                  <a:pt x="46" y="0"/>
                  <a:pt x="45" y="0"/>
                  <a:pt x="44" y="0"/>
                </a:cubicBezTo>
                <a:cubicBezTo>
                  <a:pt x="38" y="2"/>
                  <a:pt x="33" y="3"/>
                  <a:pt x="28" y="5"/>
                </a:cubicBezTo>
                <a:cubicBezTo>
                  <a:pt x="23" y="8"/>
                  <a:pt x="18" y="10"/>
                  <a:pt x="14" y="12"/>
                </a:cubicBezTo>
                <a:cubicBezTo>
                  <a:pt x="12" y="14"/>
                  <a:pt x="10" y="16"/>
                  <a:pt x="8" y="17"/>
                </a:cubicBezTo>
                <a:cubicBezTo>
                  <a:pt x="7" y="18"/>
                  <a:pt x="6" y="19"/>
                  <a:pt x="5" y="20"/>
                </a:cubicBezTo>
                <a:cubicBezTo>
                  <a:pt x="2" y="24"/>
                  <a:pt x="0" y="29"/>
                  <a:pt x="1" y="34"/>
                </a:cubicBezTo>
                <a:cubicBezTo>
                  <a:pt x="1" y="34"/>
                  <a:pt x="1" y="35"/>
                  <a:pt x="1" y="36"/>
                </a:cubicBezTo>
                <a:close/>
              </a:path>
            </a:pathLst>
          </a:custGeom>
          <a:solidFill>
            <a:srgbClr val="FFFFFF"/>
          </a:solidFill>
          <a:ln>
            <a:noFill/>
          </a:ln>
        </p:spPr>
        <p:txBody>
          <a:bodyPr vert="horz" wrap="square" lIns="111030" tIns="55515" rIns="111030" bIns="55515" numCol="1" anchor="t" anchorCtr="0" compatLnSpc="1">
            <a:prstTxWarp prst="textNoShape">
              <a:avLst/>
            </a:prstTxWarp>
          </a:bodyPr>
          <a:lstStyle/>
          <a:p>
            <a:pPr>
              <a:defRPr/>
            </a:pPr>
            <a:endParaRPr lang="en-US" kern="0">
              <a:solidFill>
                <a:sysClr val="windowText" lastClr="000000"/>
              </a:solidFill>
            </a:endParaRPr>
          </a:p>
        </p:txBody>
      </p:sp>
      <p:sp>
        <p:nvSpPr>
          <p:cNvPr id="27" name="Freeform 26"/>
          <p:cNvSpPr>
            <a:spLocks/>
          </p:cNvSpPr>
          <p:nvPr/>
        </p:nvSpPr>
        <p:spPr bwMode="auto">
          <a:xfrm>
            <a:off x="1689337" y="5485298"/>
            <a:ext cx="296895" cy="157150"/>
          </a:xfrm>
          <a:custGeom>
            <a:avLst/>
            <a:gdLst>
              <a:gd name="T0" fmla="*/ 37 w 46"/>
              <a:gd name="T1" fmla="*/ 31 h 43"/>
              <a:gd name="T2" fmla="*/ 44 w 46"/>
              <a:gd name="T3" fmla="*/ 43 h 43"/>
              <a:gd name="T4" fmla="*/ 46 w 46"/>
              <a:gd name="T5" fmla="*/ 36 h 43"/>
              <a:gd name="T6" fmla="*/ 46 w 46"/>
              <a:gd name="T7" fmla="*/ 35 h 43"/>
              <a:gd name="T8" fmla="*/ 39 w 46"/>
              <a:gd name="T9" fmla="*/ 18 h 43"/>
              <a:gd name="T10" fmla="*/ 30 w 46"/>
              <a:gd name="T11" fmla="*/ 11 h 43"/>
              <a:gd name="T12" fmla="*/ 14 w 46"/>
              <a:gd name="T13" fmla="*/ 4 h 43"/>
              <a:gd name="T14" fmla="*/ 0 w 46"/>
              <a:gd name="T15" fmla="*/ 0 h 43"/>
              <a:gd name="T16" fmla="*/ 0 w 46"/>
              <a:gd name="T17" fmla="*/ 14 h 43"/>
              <a:gd name="T18" fmla="*/ 19 w 46"/>
              <a:gd name="T19" fmla="*/ 20 h 43"/>
              <a:gd name="T20" fmla="*/ 37 w 46"/>
              <a:gd name="T21" fmla="*/ 3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43">
                <a:moveTo>
                  <a:pt x="37" y="31"/>
                </a:moveTo>
                <a:cubicBezTo>
                  <a:pt x="40" y="33"/>
                  <a:pt x="43" y="39"/>
                  <a:pt x="44" y="43"/>
                </a:cubicBezTo>
                <a:cubicBezTo>
                  <a:pt x="45" y="41"/>
                  <a:pt x="46" y="39"/>
                  <a:pt x="46" y="36"/>
                </a:cubicBezTo>
                <a:cubicBezTo>
                  <a:pt x="46" y="36"/>
                  <a:pt x="46" y="35"/>
                  <a:pt x="46" y="35"/>
                </a:cubicBezTo>
                <a:cubicBezTo>
                  <a:pt x="46" y="29"/>
                  <a:pt x="44" y="23"/>
                  <a:pt x="39" y="18"/>
                </a:cubicBezTo>
                <a:cubicBezTo>
                  <a:pt x="36" y="15"/>
                  <a:pt x="33" y="13"/>
                  <a:pt x="30" y="11"/>
                </a:cubicBezTo>
                <a:cubicBezTo>
                  <a:pt x="25" y="9"/>
                  <a:pt x="20" y="6"/>
                  <a:pt x="14" y="4"/>
                </a:cubicBezTo>
                <a:cubicBezTo>
                  <a:pt x="10" y="3"/>
                  <a:pt x="5" y="2"/>
                  <a:pt x="0" y="0"/>
                </a:cubicBezTo>
                <a:cubicBezTo>
                  <a:pt x="0" y="14"/>
                  <a:pt x="0" y="14"/>
                  <a:pt x="0" y="14"/>
                </a:cubicBezTo>
                <a:cubicBezTo>
                  <a:pt x="7" y="15"/>
                  <a:pt x="13" y="17"/>
                  <a:pt x="19" y="20"/>
                </a:cubicBezTo>
                <a:cubicBezTo>
                  <a:pt x="26" y="23"/>
                  <a:pt x="32" y="27"/>
                  <a:pt x="37" y="31"/>
                </a:cubicBezTo>
                <a:close/>
              </a:path>
            </a:pathLst>
          </a:custGeom>
          <a:solidFill>
            <a:srgbClr val="FFFFFF"/>
          </a:solidFill>
          <a:ln>
            <a:noFill/>
          </a:ln>
        </p:spPr>
        <p:txBody>
          <a:bodyPr vert="horz" wrap="square" lIns="111030" tIns="55515" rIns="111030" bIns="55515" numCol="1" anchor="t" anchorCtr="0" compatLnSpc="1">
            <a:prstTxWarp prst="textNoShape">
              <a:avLst/>
            </a:prstTxWarp>
          </a:bodyPr>
          <a:lstStyle/>
          <a:p>
            <a:pPr>
              <a:defRPr/>
            </a:pPr>
            <a:endParaRPr lang="en-US" kern="0">
              <a:solidFill>
                <a:sysClr val="windowText" lastClr="000000"/>
              </a:solidFill>
            </a:endParaRPr>
          </a:p>
        </p:txBody>
      </p:sp>
      <p:sp>
        <p:nvSpPr>
          <p:cNvPr id="28" name="Freeform 27"/>
          <p:cNvSpPr>
            <a:spLocks/>
          </p:cNvSpPr>
          <p:nvPr/>
        </p:nvSpPr>
        <p:spPr bwMode="auto">
          <a:xfrm>
            <a:off x="1413651" y="5407501"/>
            <a:ext cx="302342" cy="172710"/>
          </a:xfrm>
          <a:custGeom>
            <a:avLst/>
            <a:gdLst>
              <a:gd name="T0" fmla="*/ 23 w 47"/>
              <a:gd name="T1" fmla="*/ 24 h 47"/>
              <a:gd name="T2" fmla="*/ 47 w 47"/>
              <a:gd name="T3" fmla="*/ 24 h 47"/>
              <a:gd name="T4" fmla="*/ 23 w 47"/>
              <a:gd name="T5" fmla="*/ 47 h 47"/>
              <a:gd name="T6" fmla="*/ 0 w 47"/>
              <a:gd name="T7" fmla="*/ 24 h 47"/>
              <a:gd name="T8" fmla="*/ 23 w 47"/>
              <a:gd name="T9" fmla="*/ 0 h 47"/>
              <a:gd name="T10" fmla="*/ 23 w 47"/>
              <a:gd name="T11" fmla="*/ 24 h 47"/>
            </a:gdLst>
            <a:ahLst/>
            <a:cxnLst>
              <a:cxn ang="0">
                <a:pos x="T0" y="T1"/>
              </a:cxn>
              <a:cxn ang="0">
                <a:pos x="T2" y="T3"/>
              </a:cxn>
              <a:cxn ang="0">
                <a:pos x="T4" y="T5"/>
              </a:cxn>
              <a:cxn ang="0">
                <a:pos x="T6" y="T7"/>
              </a:cxn>
              <a:cxn ang="0">
                <a:pos x="T8" y="T9"/>
              </a:cxn>
              <a:cxn ang="0">
                <a:pos x="T10" y="T11"/>
              </a:cxn>
            </a:cxnLst>
            <a:rect l="0" t="0" r="r" b="b"/>
            <a:pathLst>
              <a:path w="47" h="47">
                <a:moveTo>
                  <a:pt x="23" y="24"/>
                </a:moveTo>
                <a:cubicBezTo>
                  <a:pt x="47" y="24"/>
                  <a:pt x="47" y="24"/>
                  <a:pt x="47" y="24"/>
                </a:cubicBezTo>
                <a:cubicBezTo>
                  <a:pt x="47" y="37"/>
                  <a:pt x="36" y="47"/>
                  <a:pt x="23" y="47"/>
                </a:cubicBezTo>
                <a:cubicBezTo>
                  <a:pt x="11" y="47"/>
                  <a:pt x="0" y="37"/>
                  <a:pt x="0" y="24"/>
                </a:cubicBezTo>
                <a:cubicBezTo>
                  <a:pt x="0" y="11"/>
                  <a:pt x="11" y="0"/>
                  <a:pt x="23" y="0"/>
                </a:cubicBezTo>
                <a:lnTo>
                  <a:pt x="23" y="24"/>
                </a:lnTo>
                <a:close/>
              </a:path>
            </a:pathLst>
          </a:custGeom>
          <a:solidFill>
            <a:srgbClr val="FFFFFF"/>
          </a:solidFill>
          <a:ln>
            <a:noFill/>
          </a:ln>
        </p:spPr>
        <p:txBody>
          <a:bodyPr vert="horz" wrap="square" lIns="111030" tIns="55515" rIns="111030" bIns="55515" numCol="1" anchor="t" anchorCtr="0" compatLnSpc="1">
            <a:prstTxWarp prst="textNoShape">
              <a:avLst/>
            </a:prstTxWarp>
          </a:bodyPr>
          <a:lstStyle/>
          <a:p>
            <a:pPr>
              <a:defRPr/>
            </a:pPr>
            <a:endParaRPr lang="en-US" kern="0">
              <a:solidFill>
                <a:sysClr val="windowText" lastClr="000000"/>
              </a:solidFill>
            </a:endParaRPr>
          </a:p>
        </p:txBody>
      </p:sp>
      <p:pic>
        <p:nvPicPr>
          <p:cNvPr id="29" name="Picture 5" descr="\\MAGNUM\Projects\Microsoft\Cloud Power FY12\Design\Icons\PNGs\Stop_watch.png"/>
          <p:cNvPicPr>
            <a:picLocks noChangeAspect="1" noChangeArrowheads="1"/>
          </p:cNvPicPr>
          <p:nvPr/>
        </p:nvPicPr>
        <p:blipFill>
          <a:blip r:embed="rId4" cstate="print">
            <a:lum bright="100000"/>
          </a:blip>
          <a:srcRect/>
          <a:stretch>
            <a:fillRect/>
          </a:stretch>
        </p:blipFill>
        <p:spPr bwMode="auto">
          <a:xfrm>
            <a:off x="1450922" y="3860028"/>
            <a:ext cx="1243648" cy="932603"/>
          </a:xfrm>
          <a:prstGeom prst="rect">
            <a:avLst/>
          </a:prstGeom>
          <a:noFill/>
        </p:spPr>
      </p:pic>
    </p:spTree>
    <p:extLst>
      <p:ext uri="{BB962C8B-B14F-4D97-AF65-F5344CB8AC3E}">
        <p14:creationId xmlns:p14="http://schemas.microsoft.com/office/powerpoint/2010/main" val="147893313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nvSpPr>
        <p:spPr bwMode="auto">
          <a:xfrm>
            <a:off x="362731" y="237199"/>
            <a:ext cx="11244646" cy="1165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1030" tIns="55515" rIns="111030" bIns="55515" numCol="1" anchor="ctr" anchorCtr="0" compatLnSpc="1">
            <a:prstTxWarp prst="textNoShape">
              <a:avLst/>
            </a:prstTxWarp>
          </a:bodyPr>
          <a:lstStyle>
            <a:lvl1pPr algn="l" rtl="0" eaLnBrk="0" fontAlgn="base" hangingPunct="0">
              <a:spcBef>
                <a:spcPct val="0"/>
              </a:spcBef>
              <a:spcAft>
                <a:spcPct val="0"/>
              </a:spcAft>
              <a:defRPr sz="3600">
                <a:solidFill>
                  <a:srgbClr val="CC0000"/>
                </a:solidFill>
                <a:latin typeface="+mj-lt"/>
                <a:ea typeface="+mj-ea"/>
                <a:cs typeface="+mj-cs"/>
              </a:defRPr>
            </a:lvl1pPr>
            <a:lvl2pPr algn="l" rtl="0" eaLnBrk="0" fontAlgn="base" hangingPunct="0">
              <a:spcBef>
                <a:spcPct val="0"/>
              </a:spcBef>
              <a:spcAft>
                <a:spcPct val="0"/>
              </a:spcAft>
              <a:defRPr sz="3600">
                <a:solidFill>
                  <a:srgbClr val="CC0000"/>
                </a:solidFill>
                <a:latin typeface="Verdana" pitchFamily="34" charset="0"/>
              </a:defRPr>
            </a:lvl2pPr>
            <a:lvl3pPr algn="l" rtl="0" eaLnBrk="0" fontAlgn="base" hangingPunct="0">
              <a:spcBef>
                <a:spcPct val="0"/>
              </a:spcBef>
              <a:spcAft>
                <a:spcPct val="0"/>
              </a:spcAft>
              <a:defRPr sz="3600">
                <a:solidFill>
                  <a:srgbClr val="CC0000"/>
                </a:solidFill>
                <a:latin typeface="Verdana" pitchFamily="34" charset="0"/>
              </a:defRPr>
            </a:lvl3pPr>
            <a:lvl4pPr algn="l" rtl="0" eaLnBrk="0" fontAlgn="base" hangingPunct="0">
              <a:spcBef>
                <a:spcPct val="0"/>
              </a:spcBef>
              <a:spcAft>
                <a:spcPct val="0"/>
              </a:spcAft>
              <a:defRPr sz="3600">
                <a:solidFill>
                  <a:srgbClr val="CC0000"/>
                </a:solidFill>
                <a:latin typeface="Verdana" pitchFamily="34" charset="0"/>
              </a:defRPr>
            </a:lvl4pPr>
            <a:lvl5pPr algn="l" rtl="0" eaLnBrk="0" fontAlgn="base" hangingPunct="0">
              <a:spcBef>
                <a:spcPct val="0"/>
              </a:spcBef>
              <a:spcAft>
                <a:spcPct val="0"/>
              </a:spcAft>
              <a:defRPr sz="3600">
                <a:solidFill>
                  <a:srgbClr val="CC0000"/>
                </a:solidFill>
                <a:latin typeface="Verdana" pitchFamily="34" charset="0"/>
              </a:defRPr>
            </a:lvl5pPr>
            <a:lvl6pPr marL="457200" algn="l" rtl="0" fontAlgn="base">
              <a:spcBef>
                <a:spcPct val="0"/>
              </a:spcBef>
              <a:spcAft>
                <a:spcPct val="0"/>
              </a:spcAft>
              <a:defRPr sz="3600">
                <a:solidFill>
                  <a:srgbClr val="CC0000"/>
                </a:solidFill>
                <a:latin typeface="Verdana" pitchFamily="34" charset="0"/>
              </a:defRPr>
            </a:lvl6pPr>
            <a:lvl7pPr marL="914400" algn="l" rtl="0" fontAlgn="base">
              <a:spcBef>
                <a:spcPct val="0"/>
              </a:spcBef>
              <a:spcAft>
                <a:spcPct val="0"/>
              </a:spcAft>
              <a:defRPr sz="3600">
                <a:solidFill>
                  <a:srgbClr val="CC0000"/>
                </a:solidFill>
                <a:latin typeface="Verdana" pitchFamily="34" charset="0"/>
              </a:defRPr>
            </a:lvl7pPr>
            <a:lvl8pPr marL="1371600" algn="l" rtl="0" fontAlgn="base">
              <a:spcBef>
                <a:spcPct val="0"/>
              </a:spcBef>
              <a:spcAft>
                <a:spcPct val="0"/>
              </a:spcAft>
              <a:defRPr sz="3600">
                <a:solidFill>
                  <a:srgbClr val="CC0000"/>
                </a:solidFill>
                <a:latin typeface="Verdana" pitchFamily="34" charset="0"/>
              </a:defRPr>
            </a:lvl8pPr>
            <a:lvl9pPr marL="1828800" algn="l" rtl="0" fontAlgn="base">
              <a:spcBef>
                <a:spcPct val="0"/>
              </a:spcBef>
              <a:spcAft>
                <a:spcPct val="0"/>
              </a:spcAft>
              <a:defRPr sz="3600">
                <a:solidFill>
                  <a:srgbClr val="CC0000"/>
                </a:solidFill>
                <a:latin typeface="Verdana" pitchFamily="34" charset="0"/>
              </a:defRPr>
            </a:lvl9pPr>
          </a:lstStyle>
          <a:p>
            <a:pPr eaLnBrk="1" hangingPunct="1"/>
            <a:r>
              <a:rPr lang="en-US" sz="3900" b="1" spc="-121" dirty="0" err="1">
                <a:solidFill>
                  <a:schemeClr val="tx1"/>
                </a:solidFill>
              </a:rPr>
              <a:t>Mobilize.Net</a:t>
            </a:r>
            <a:r>
              <a:rPr lang="en-US" sz="3900" b="1" spc="-121" dirty="0">
                <a:solidFill>
                  <a:schemeClr val="tx1"/>
                </a:solidFill>
              </a:rPr>
              <a:t>: Typical Modernization Project</a:t>
            </a:r>
          </a:p>
        </p:txBody>
      </p:sp>
      <p:sp>
        <p:nvSpPr>
          <p:cNvPr id="4" name="Slide Number Placeholder 3"/>
          <p:cNvSpPr txBox="1">
            <a:spLocks/>
          </p:cNvSpPr>
          <p:nvPr/>
        </p:nvSpPr>
        <p:spPr>
          <a:xfrm>
            <a:off x="10363729" y="18654"/>
            <a:ext cx="1450922" cy="335737"/>
          </a:xfrm>
          <a:prstGeom prst="rect">
            <a:avLst/>
          </a:prstGeom>
        </p:spPr>
        <p:txBody>
          <a:bodyPr lIns="69394" tIns="34697" rIns="69394" bIns="34697"/>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fld id="{B352E4EB-CA8C-480F-BE31-42122BF86CD4}" type="slidenum">
              <a:rPr lang="en-US" smtClean="0"/>
              <a:pPr/>
              <a:t>11</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051" y="1510530"/>
            <a:ext cx="10058400" cy="4923134"/>
          </a:xfrm>
          <a:prstGeom prst="rect">
            <a:avLst/>
          </a:prstGeom>
        </p:spPr>
      </p:pic>
    </p:spTree>
    <p:extLst>
      <p:ext uri="{BB962C8B-B14F-4D97-AF65-F5344CB8AC3E}">
        <p14:creationId xmlns:p14="http://schemas.microsoft.com/office/powerpoint/2010/main" val="5264447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US" dirty="0" smtClean="0"/>
              <a:t>From VB6 to .NET to WEB</a:t>
            </a:r>
            <a:endParaRPr lang="en-US" dirty="0"/>
          </a:p>
        </p:txBody>
      </p:sp>
    </p:spTree>
    <p:extLst>
      <p:ext uri="{BB962C8B-B14F-4D97-AF65-F5344CB8AC3E}">
        <p14:creationId xmlns:p14="http://schemas.microsoft.com/office/powerpoint/2010/main" val="2896249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660" y="423910"/>
            <a:ext cx="11375536" cy="572027"/>
          </a:xfrm>
        </p:spPr>
        <p:txBody>
          <a:bodyPr>
            <a:normAutofit fontScale="90000"/>
          </a:bodyPr>
          <a:lstStyle/>
          <a:p>
            <a:r>
              <a:rPr lang="en-US" dirty="0" err="1" smtClean="0">
                <a:solidFill>
                  <a:schemeClr val="tx1"/>
                </a:solidFill>
              </a:rPr>
              <a:t>Mobilize.Net</a:t>
            </a:r>
            <a:r>
              <a:rPr lang="en-US" dirty="0" smtClean="0">
                <a:solidFill>
                  <a:schemeClr val="tx1"/>
                </a:solidFill>
              </a:rPr>
              <a:t>: Some of our Customers</a:t>
            </a:r>
            <a:endParaRPr lang="en-US" dirty="0">
              <a:solidFill>
                <a:schemeClr val="tx1"/>
              </a:solidFill>
            </a:endParaRPr>
          </a:p>
        </p:txBody>
      </p:sp>
      <p:grpSp>
        <p:nvGrpSpPr>
          <p:cNvPr id="5" name="Group 4" hidden="1"/>
          <p:cNvGrpSpPr/>
          <p:nvPr/>
        </p:nvGrpSpPr>
        <p:grpSpPr>
          <a:xfrm>
            <a:off x="569586" y="1292129"/>
            <a:ext cx="5037854" cy="5041803"/>
            <a:chOff x="2444892" y="1306188"/>
            <a:chExt cx="4312079" cy="4317196"/>
          </a:xfrm>
        </p:grpSpPr>
        <p:sp>
          <p:nvSpPr>
            <p:cNvPr id="6" name="Rectangle 5"/>
            <p:cNvSpPr/>
            <p:nvPr/>
          </p:nvSpPr>
          <p:spPr bwMode="auto">
            <a:xfrm>
              <a:off x="2444892" y="3525226"/>
              <a:ext cx="2098156" cy="2098158"/>
            </a:xfrm>
            <a:prstGeom prst="rect">
              <a:avLst/>
            </a:prstGeom>
            <a:solidFill>
              <a:schemeClr val="bg2"/>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18" rIns="91436" bIns="91440" numCol="1" rtlCol="0" anchor="b" anchorCtr="0" compatLnSpc="1">
              <a:prstTxWarp prst="textNoShape">
                <a:avLst/>
              </a:prstTxWarp>
            </a:bodyPr>
            <a:lstStyle/>
            <a:p>
              <a:pPr defTabSz="932485" fontAlgn="base">
                <a:spcBef>
                  <a:spcPct val="0"/>
                </a:spcBef>
                <a:spcAft>
                  <a:spcPct val="0"/>
                </a:spcAft>
              </a:pPr>
              <a:endParaRPr lang="en-US" sz="2400" dirty="0">
                <a:gradFill>
                  <a:gsLst>
                    <a:gs pos="0">
                      <a:srgbClr val="FFFFFF"/>
                    </a:gs>
                    <a:gs pos="100000">
                      <a:srgbClr val="FFFFFF"/>
                    </a:gs>
                  </a:gsLst>
                  <a:lin ang="5400000" scaled="0"/>
                </a:gradFill>
                <a:latin typeface="+mj-lt"/>
              </a:endParaRPr>
            </a:p>
          </p:txBody>
        </p:sp>
        <p:sp>
          <p:nvSpPr>
            <p:cNvPr id="7" name="Rectangle 6"/>
            <p:cNvSpPr/>
            <p:nvPr/>
          </p:nvSpPr>
          <p:spPr bwMode="auto">
            <a:xfrm>
              <a:off x="2444892" y="1306188"/>
              <a:ext cx="2098156" cy="2098158"/>
            </a:xfrm>
            <a:prstGeom prst="rect">
              <a:avLst/>
            </a:prstGeom>
            <a:solidFill>
              <a:schemeClr val="accent2"/>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18" rIns="91436" bIns="91440" numCol="1" rtlCol="0" anchor="b" anchorCtr="0" compatLnSpc="1">
              <a:prstTxWarp prst="textNoShape">
                <a:avLst/>
              </a:prstTxWarp>
            </a:bodyPr>
            <a:lstStyle/>
            <a:p>
              <a:pPr defTabSz="932485" fontAlgn="base">
                <a:spcBef>
                  <a:spcPct val="0"/>
                </a:spcBef>
                <a:spcAft>
                  <a:spcPct val="0"/>
                </a:spcAft>
              </a:pPr>
              <a:endParaRPr lang="en-US" sz="2400" dirty="0">
                <a:gradFill>
                  <a:gsLst>
                    <a:gs pos="0">
                      <a:srgbClr val="FFFFFF"/>
                    </a:gs>
                    <a:gs pos="100000">
                      <a:srgbClr val="FFFFFF"/>
                    </a:gs>
                  </a:gsLst>
                  <a:lin ang="5400000" scaled="0"/>
                </a:gradFill>
                <a:latin typeface="+mj-lt"/>
              </a:endParaRPr>
            </a:p>
          </p:txBody>
        </p:sp>
        <p:sp>
          <p:nvSpPr>
            <p:cNvPr id="8" name="Rectangle 7"/>
            <p:cNvSpPr/>
            <p:nvPr/>
          </p:nvSpPr>
          <p:spPr bwMode="auto">
            <a:xfrm>
              <a:off x="4658815" y="3525226"/>
              <a:ext cx="2098156" cy="2098158"/>
            </a:xfrm>
            <a:prstGeom prst="rect">
              <a:avLst/>
            </a:prstGeom>
            <a:solidFill>
              <a:schemeClr val="bg2"/>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18" rIns="91436" bIns="91440" numCol="1" rtlCol="0" anchor="b" anchorCtr="0" compatLnSpc="1">
              <a:prstTxWarp prst="textNoShape">
                <a:avLst/>
              </a:prstTxWarp>
            </a:bodyPr>
            <a:lstStyle/>
            <a:p>
              <a:pPr defTabSz="932485" fontAlgn="base">
                <a:spcBef>
                  <a:spcPct val="0"/>
                </a:spcBef>
                <a:spcAft>
                  <a:spcPct val="0"/>
                </a:spcAft>
              </a:pPr>
              <a:endParaRPr lang="en-US" sz="2400" dirty="0">
                <a:gradFill>
                  <a:gsLst>
                    <a:gs pos="0">
                      <a:srgbClr val="FFFFFF"/>
                    </a:gs>
                    <a:gs pos="100000">
                      <a:srgbClr val="FFFFFF"/>
                    </a:gs>
                  </a:gsLst>
                  <a:lin ang="5400000" scaled="0"/>
                </a:gradFill>
                <a:latin typeface="+mj-lt"/>
              </a:endParaRPr>
            </a:p>
          </p:txBody>
        </p:sp>
        <p:sp>
          <p:nvSpPr>
            <p:cNvPr id="9" name="Rectangle 8"/>
            <p:cNvSpPr/>
            <p:nvPr/>
          </p:nvSpPr>
          <p:spPr bwMode="auto">
            <a:xfrm>
              <a:off x="4658815" y="1306188"/>
              <a:ext cx="2098156" cy="2098158"/>
            </a:xfrm>
            <a:prstGeom prst="rect">
              <a:avLst/>
            </a:prstGeom>
            <a:solidFill>
              <a:schemeClr val="bg2"/>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18" rIns="91436" bIns="91440" numCol="1" rtlCol="0" anchor="b" anchorCtr="0" compatLnSpc="1">
              <a:prstTxWarp prst="textNoShape">
                <a:avLst/>
              </a:prstTxWarp>
            </a:bodyPr>
            <a:lstStyle/>
            <a:p>
              <a:pPr defTabSz="932485" fontAlgn="base">
                <a:spcBef>
                  <a:spcPct val="0"/>
                </a:spcBef>
                <a:spcAft>
                  <a:spcPct val="0"/>
                </a:spcAft>
              </a:pPr>
              <a:endParaRPr lang="en-US" sz="2400" dirty="0">
                <a:gradFill>
                  <a:gsLst>
                    <a:gs pos="0">
                      <a:srgbClr val="FFFFFF"/>
                    </a:gs>
                    <a:gs pos="100000">
                      <a:srgbClr val="FFFFFF"/>
                    </a:gs>
                  </a:gsLst>
                  <a:lin ang="5400000" scaled="0"/>
                </a:gradFill>
                <a:latin typeface="+mj-lt"/>
              </a:endParaRPr>
            </a:p>
          </p:txBody>
        </p:sp>
      </p:grpSp>
      <p:grpSp>
        <p:nvGrpSpPr>
          <p:cNvPr id="18" name="Group 17"/>
          <p:cNvGrpSpPr/>
          <p:nvPr/>
        </p:nvGrpSpPr>
        <p:grpSpPr>
          <a:xfrm>
            <a:off x="2250857" y="3198688"/>
            <a:ext cx="9540957" cy="1504579"/>
            <a:chOff x="2206035" y="3136253"/>
            <a:chExt cx="9350966" cy="1475211"/>
          </a:xfrm>
          <a:solidFill>
            <a:schemeClr val="bg1">
              <a:lumMod val="50000"/>
              <a:lumOff val="50000"/>
            </a:schemeClr>
          </a:solidFill>
        </p:grpSpPr>
        <p:sp>
          <p:nvSpPr>
            <p:cNvPr id="107" name="Rectangle 106"/>
            <p:cNvSpPr/>
            <p:nvPr/>
          </p:nvSpPr>
          <p:spPr bwMode="auto">
            <a:xfrm>
              <a:off x="2206035" y="3136253"/>
              <a:ext cx="9350966" cy="1475211"/>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32485" fontAlgn="base">
                <a:spcBef>
                  <a:spcPct val="0"/>
                </a:spcBef>
                <a:spcAft>
                  <a:spcPct val="0"/>
                </a:spcAft>
              </a:pPr>
              <a:endParaRPr lang="en-US" spc="-51"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08" name="Text Placeholder 2"/>
            <p:cNvSpPr txBox="1">
              <a:spLocks/>
            </p:cNvSpPr>
            <p:nvPr/>
          </p:nvSpPr>
          <p:spPr>
            <a:xfrm>
              <a:off x="2375360" y="3675884"/>
              <a:ext cx="8286595" cy="410406"/>
            </a:xfrm>
            <a:prstGeom prst="rect">
              <a:avLst/>
            </a:prstGeom>
            <a:grpFill/>
          </p:spPr>
          <p:txBody>
            <a:bodyPr vert="horz" wrap="square" lIns="0" tIns="0" rIns="0" bIns="0" rtlCol="0" anchor="ctr" anchorCtr="0">
              <a:spAutoFit/>
            </a:bodyPr>
            <a:lstStyle>
              <a:lvl1pPr marL="346075" indent="-346075" algn="l" defTabSz="914363" rtl="0" eaLnBrk="1" latinLnBrk="0" hangingPunct="1">
                <a:lnSpc>
                  <a:spcPct val="90000"/>
                </a:lnSpc>
                <a:spcBef>
                  <a:spcPct val="20000"/>
                </a:spcBef>
                <a:buSzPct val="90000"/>
                <a:buFont typeface="Arial" pitchFamily="34" charset="0"/>
                <a:buChar char="•"/>
                <a:defRPr sz="32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630238" indent="-284163" algn="l" defTabSz="914363" rtl="0" eaLnBrk="1" latinLnBrk="0" hangingPunct="1">
                <a:lnSpc>
                  <a:spcPct val="90000"/>
                </a:lnSpc>
                <a:spcBef>
                  <a:spcPct val="20000"/>
                </a:spcBef>
                <a:buSzPct val="90000"/>
                <a:buFont typeface="Arial" pitchFamily="34" charset="0"/>
                <a:buChar char="•"/>
                <a:tabLst>
                  <a:tab pos="630238"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914400" indent="-284163" algn="l" defTabSz="914363"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482725" indent="-223838" algn="l" defTabSz="914363" rtl="0" eaLnBrk="1" latinLnBrk="0" hangingPunct="1">
                <a:lnSpc>
                  <a:spcPct val="90000"/>
                </a:lnSpc>
                <a:spcBef>
                  <a:spcPct val="20000"/>
                </a:spcBef>
                <a:buSzPct val="90000"/>
                <a:buFont typeface="Arial" pitchFamily="34" charset="0"/>
                <a:buChar char="•"/>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12913" indent="-230188" algn="l" defTabSz="914363" rtl="0" eaLnBrk="1" latinLnBrk="0" hangingPunct="1">
                <a:lnSpc>
                  <a:spcPct val="90000"/>
                </a:lnSpc>
                <a:spcBef>
                  <a:spcPct val="20000"/>
                </a:spcBef>
                <a:buSzPct val="90000"/>
                <a:buFont typeface="Arial" pitchFamily="34" charset="0"/>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5000"/>
                </a:lnSpc>
                <a:buNone/>
              </a:pPr>
              <a:r>
                <a:rPr lang="en-US" dirty="0">
                  <a:latin typeface="+mj-lt"/>
                </a:rPr>
                <a:t>	</a:t>
              </a:r>
            </a:p>
          </p:txBody>
        </p:sp>
      </p:grpSp>
      <p:grpSp>
        <p:nvGrpSpPr>
          <p:cNvPr id="10" name="Group 9"/>
          <p:cNvGrpSpPr/>
          <p:nvPr/>
        </p:nvGrpSpPr>
        <p:grpSpPr>
          <a:xfrm>
            <a:off x="2250857" y="4859482"/>
            <a:ext cx="9540957" cy="1531625"/>
            <a:chOff x="2206035" y="4990567"/>
            <a:chExt cx="9350966" cy="1501729"/>
          </a:xfrm>
          <a:solidFill>
            <a:schemeClr val="bg1">
              <a:lumMod val="50000"/>
              <a:lumOff val="50000"/>
            </a:schemeClr>
          </a:solidFill>
        </p:grpSpPr>
        <p:sp>
          <p:nvSpPr>
            <p:cNvPr id="110" name="Rectangle 109"/>
            <p:cNvSpPr/>
            <p:nvPr/>
          </p:nvSpPr>
          <p:spPr bwMode="auto">
            <a:xfrm>
              <a:off x="2206035" y="4990567"/>
              <a:ext cx="9350966" cy="1501729"/>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32485" fontAlgn="base">
                <a:spcBef>
                  <a:spcPct val="0"/>
                </a:spcBef>
                <a:spcAft>
                  <a:spcPct val="0"/>
                </a:spcAft>
              </a:pPr>
              <a:endParaRPr lang="en-US" spc="-51"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11" name="Text Placeholder 2"/>
            <p:cNvSpPr txBox="1">
              <a:spLocks/>
            </p:cNvSpPr>
            <p:nvPr/>
          </p:nvSpPr>
          <p:spPr>
            <a:xfrm>
              <a:off x="2380718" y="5088253"/>
              <a:ext cx="8282984" cy="371931"/>
            </a:xfrm>
            <a:prstGeom prst="rect">
              <a:avLst/>
            </a:prstGeom>
            <a:grpFill/>
          </p:spPr>
          <p:txBody>
            <a:bodyPr vert="horz" wrap="square" lIns="0" tIns="0" rIns="0" bIns="0" rtlCol="0" anchor="ctr" anchorCtr="0">
              <a:spAutoFit/>
            </a:bodyPr>
            <a:lstStyle>
              <a:lvl1pPr marL="346075" indent="-346075" algn="l" defTabSz="914363" rtl="0" eaLnBrk="1" latinLnBrk="0" hangingPunct="1">
                <a:lnSpc>
                  <a:spcPct val="90000"/>
                </a:lnSpc>
                <a:spcBef>
                  <a:spcPct val="20000"/>
                </a:spcBef>
                <a:buSzPct val="90000"/>
                <a:buFont typeface="Arial" pitchFamily="34" charset="0"/>
                <a:buChar char="•"/>
                <a:defRPr sz="32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630238" indent="-284163" algn="l" defTabSz="914363" rtl="0" eaLnBrk="1" latinLnBrk="0" hangingPunct="1">
                <a:lnSpc>
                  <a:spcPct val="90000"/>
                </a:lnSpc>
                <a:spcBef>
                  <a:spcPct val="20000"/>
                </a:spcBef>
                <a:buSzPct val="90000"/>
                <a:buFont typeface="Arial" pitchFamily="34" charset="0"/>
                <a:buChar char="•"/>
                <a:tabLst>
                  <a:tab pos="630238"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914400" indent="-284163" algn="l" defTabSz="914363"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482725" indent="-223838" algn="l" defTabSz="914363" rtl="0" eaLnBrk="1" latinLnBrk="0" hangingPunct="1">
                <a:lnSpc>
                  <a:spcPct val="90000"/>
                </a:lnSpc>
                <a:spcBef>
                  <a:spcPct val="20000"/>
                </a:spcBef>
                <a:buSzPct val="90000"/>
                <a:buFont typeface="Arial" pitchFamily="34" charset="0"/>
                <a:buChar char="•"/>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12913" indent="-230188" algn="l" defTabSz="914363" rtl="0" eaLnBrk="1" latinLnBrk="0" hangingPunct="1">
                <a:lnSpc>
                  <a:spcPct val="90000"/>
                </a:lnSpc>
                <a:spcBef>
                  <a:spcPct val="20000"/>
                </a:spcBef>
                <a:buSzPct val="90000"/>
                <a:buFont typeface="Arial" pitchFamily="34" charset="0"/>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5000"/>
                </a:lnSpc>
                <a:buNone/>
              </a:pPr>
              <a:endParaRPr lang="en-US" sz="2900" dirty="0">
                <a:latin typeface="+mj-lt"/>
              </a:endParaRPr>
            </a:p>
          </p:txBody>
        </p:sp>
      </p:grpSp>
      <p:grpSp>
        <p:nvGrpSpPr>
          <p:cNvPr id="21" name="Group 20"/>
          <p:cNvGrpSpPr/>
          <p:nvPr/>
        </p:nvGrpSpPr>
        <p:grpSpPr>
          <a:xfrm>
            <a:off x="2250856" y="1533868"/>
            <a:ext cx="9540957" cy="1504579"/>
            <a:chOff x="2206034" y="1503928"/>
            <a:chExt cx="9350966" cy="1475212"/>
          </a:xfrm>
          <a:solidFill>
            <a:schemeClr val="bg1">
              <a:lumMod val="50000"/>
              <a:lumOff val="50000"/>
            </a:schemeClr>
          </a:solidFill>
        </p:grpSpPr>
        <p:sp>
          <p:nvSpPr>
            <p:cNvPr id="113" name="Rectangle 112"/>
            <p:cNvSpPr/>
            <p:nvPr/>
          </p:nvSpPr>
          <p:spPr bwMode="auto">
            <a:xfrm>
              <a:off x="2206034" y="1503928"/>
              <a:ext cx="9350966" cy="1475212"/>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32485" fontAlgn="base">
                <a:spcBef>
                  <a:spcPct val="0"/>
                </a:spcBef>
                <a:spcAft>
                  <a:spcPct val="0"/>
                </a:spcAft>
              </a:pPr>
              <a:endParaRPr lang="en-US" spc="-51"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14" name="Text"/>
            <p:cNvSpPr txBox="1">
              <a:spLocks/>
            </p:cNvSpPr>
            <p:nvPr/>
          </p:nvSpPr>
          <p:spPr>
            <a:xfrm>
              <a:off x="2377107" y="2291976"/>
              <a:ext cx="8286595" cy="410406"/>
            </a:xfrm>
            <a:prstGeom prst="rect">
              <a:avLst/>
            </a:prstGeom>
            <a:grpFill/>
          </p:spPr>
          <p:txBody>
            <a:bodyPr vert="horz" wrap="square" lIns="0" tIns="0" rIns="0" bIns="0" rtlCol="0" anchor="ctr" anchorCtr="0">
              <a:spAutoFit/>
            </a:bodyPr>
            <a:lstStyle>
              <a:lvl1pPr marL="346075" indent="-346075" algn="l" defTabSz="914363" rtl="0" eaLnBrk="1" latinLnBrk="0" hangingPunct="1">
                <a:lnSpc>
                  <a:spcPct val="90000"/>
                </a:lnSpc>
                <a:spcBef>
                  <a:spcPct val="20000"/>
                </a:spcBef>
                <a:buSzPct val="90000"/>
                <a:buFont typeface="Arial" pitchFamily="34" charset="0"/>
                <a:buChar char="•"/>
                <a:defRPr sz="32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630238" indent="-284163" algn="l" defTabSz="914363" rtl="0" eaLnBrk="1" latinLnBrk="0" hangingPunct="1">
                <a:lnSpc>
                  <a:spcPct val="90000"/>
                </a:lnSpc>
                <a:spcBef>
                  <a:spcPct val="20000"/>
                </a:spcBef>
                <a:buSzPct val="90000"/>
                <a:buFont typeface="Arial" pitchFamily="34" charset="0"/>
                <a:buChar char="•"/>
                <a:tabLst>
                  <a:tab pos="630238"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914400" indent="-284163" algn="l" defTabSz="914363"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482725" indent="-223838" algn="l" defTabSz="914363" rtl="0" eaLnBrk="1" latinLnBrk="0" hangingPunct="1">
                <a:lnSpc>
                  <a:spcPct val="90000"/>
                </a:lnSpc>
                <a:spcBef>
                  <a:spcPct val="20000"/>
                </a:spcBef>
                <a:buSzPct val="90000"/>
                <a:buFont typeface="Arial" pitchFamily="34" charset="0"/>
                <a:buChar char="•"/>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12913" indent="-230188" algn="l" defTabSz="914363" rtl="0" eaLnBrk="1" latinLnBrk="0" hangingPunct="1">
                <a:lnSpc>
                  <a:spcPct val="90000"/>
                </a:lnSpc>
                <a:spcBef>
                  <a:spcPct val="20000"/>
                </a:spcBef>
                <a:buSzPct val="90000"/>
                <a:buFont typeface="Arial" pitchFamily="34" charset="0"/>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5000"/>
                </a:lnSpc>
                <a:buNone/>
              </a:pPr>
              <a:endParaRPr lang="en-US" dirty="0">
                <a:latin typeface="+mj-lt"/>
              </a:endParaRPr>
            </a:p>
          </p:txBody>
        </p:sp>
      </p:grpSp>
      <p:sp>
        <p:nvSpPr>
          <p:cNvPr id="85" name="Rectangle 84"/>
          <p:cNvSpPr/>
          <p:nvPr/>
        </p:nvSpPr>
        <p:spPr bwMode="auto">
          <a:xfrm>
            <a:off x="580757" y="1533867"/>
            <a:ext cx="1505185" cy="1504579"/>
          </a:xfrm>
          <a:prstGeom prst="rect">
            <a:avLst/>
          </a:prstGeom>
          <a:solidFill>
            <a:schemeClr val="bg2">
              <a:lumMod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394" tIns="34697" rIns="34697" bIns="69394" numCol="1" spcCol="0" rtlCol="0" fromWordArt="0" anchor="b" anchorCtr="0" forceAA="0" compatLnSpc="1">
            <a:prstTxWarp prst="textNoShape">
              <a:avLst/>
            </a:prstTxWarp>
            <a:noAutofit/>
          </a:bodyPr>
          <a:lstStyle/>
          <a:p>
            <a:pPr algn="ctr" defTabSz="932485" fontAlgn="base">
              <a:spcBef>
                <a:spcPct val="0"/>
              </a:spcBef>
              <a:spcAft>
                <a:spcPct val="0"/>
              </a:spcAft>
            </a:pPr>
            <a:r>
              <a:rPr lang="en-US" spc="-51" dirty="0">
                <a:gradFill>
                  <a:gsLst>
                    <a:gs pos="0">
                      <a:srgbClr val="FFFFFF"/>
                    </a:gs>
                    <a:gs pos="100000">
                      <a:srgbClr val="FFFFFF"/>
                    </a:gs>
                  </a:gsLst>
                  <a:lin ang="5400000" scaled="0"/>
                </a:gradFill>
                <a:latin typeface="Segoe UI" pitchFamily="34" charset="0"/>
                <a:ea typeface="Segoe UI" pitchFamily="34" charset="0"/>
                <a:cs typeface="Segoe UI" pitchFamily="34" charset="0"/>
              </a:rPr>
              <a:t>Enterprise</a:t>
            </a:r>
          </a:p>
        </p:txBody>
      </p:sp>
      <p:sp>
        <p:nvSpPr>
          <p:cNvPr id="104" name="Rectangle 103"/>
          <p:cNvSpPr/>
          <p:nvPr/>
        </p:nvSpPr>
        <p:spPr bwMode="auto">
          <a:xfrm>
            <a:off x="580757" y="4859482"/>
            <a:ext cx="1505185" cy="1504579"/>
          </a:xfrm>
          <a:prstGeom prst="rect">
            <a:avLst/>
          </a:prstGeom>
          <a:solidFill>
            <a:schemeClr val="bg2">
              <a:lumMod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394" tIns="34697" rIns="34697" bIns="69394" numCol="1" spcCol="0" rtlCol="0" fromWordArt="0" anchor="b" anchorCtr="0" forceAA="0" compatLnSpc="1">
            <a:prstTxWarp prst="textNoShape">
              <a:avLst/>
            </a:prstTxWarp>
            <a:noAutofit/>
          </a:bodyPr>
          <a:lstStyle/>
          <a:p>
            <a:pPr algn="ctr" defTabSz="932485" fontAlgn="base">
              <a:spcBef>
                <a:spcPct val="0"/>
              </a:spcBef>
              <a:spcAft>
                <a:spcPct val="0"/>
              </a:spcAft>
            </a:pPr>
            <a:r>
              <a:rPr lang="en-US" spc="-51" dirty="0">
                <a:gradFill>
                  <a:gsLst>
                    <a:gs pos="0">
                      <a:srgbClr val="FFFFFF"/>
                    </a:gs>
                    <a:gs pos="100000">
                      <a:srgbClr val="FFFFFF"/>
                    </a:gs>
                  </a:gsLst>
                  <a:lin ang="5400000" scaled="0"/>
                </a:gradFill>
                <a:latin typeface="Segoe UI" pitchFamily="34" charset="0"/>
                <a:ea typeface="Segoe UI" pitchFamily="34" charset="0"/>
                <a:cs typeface="Segoe UI" pitchFamily="34" charset="0"/>
              </a:rPr>
              <a:t>Global SIs</a:t>
            </a:r>
          </a:p>
        </p:txBody>
      </p:sp>
      <p:sp>
        <p:nvSpPr>
          <p:cNvPr id="91" name="Rectangle 90"/>
          <p:cNvSpPr/>
          <p:nvPr/>
        </p:nvSpPr>
        <p:spPr bwMode="auto">
          <a:xfrm>
            <a:off x="580757" y="3198686"/>
            <a:ext cx="1505185" cy="1504579"/>
          </a:xfrm>
          <a:prstGeom prst="rect">
            <a:avLst/>
          </a:prstGeom>
          <a:solidFill>
            <a:schemeClr val="bg2">
              <a:lumMod val="25000"/>
            </a:schemeClr>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394" tIns="34697" rIns="34697" bIns="69394" numCol="1" spcCol="0" rtlCol="0" fromWordArt="0" anchor="b" anchorCtr="0" forceAA="0" compatLnSpc="1">
            <a:prstTxWarp prst="textNoShape">
              <a:avLst/>
            </a:prstTxWarp>
            <a:noAutofit/>
          </a:bodyPr>
          <a:lstStyle/>
          <a:p>
            <a:pPr algn="ctr" defTabSz="932485" fontAlgn="base">
              <a:spcBef>
                <a:spcPct val="0"/>
              </a:spcBef>
              <a:spcAft>
                <a:spcPct val="0"/>
              </a:spcAft>
            </a:pPr>
            <a:r>
              <a:rPr lang="en-US" spc="-51" dirty="0">
                <a:gradFill>
                  <a:gsLst>
                    <a:gs pos="0">
                      <a:srgbClr val="FFFFFF"/>
                    </a:gs>
                    <a:gs pos="100000">
                      <a:srgbClr val="FFFFFF"/>
                    </a:gs>
                  </a:gsLst>
                  <a:lin ang="5400000" scaled="0"/>
                </a:gradFill>
                <a:latin typeface="Segoe UI" pitchFamily="34" charset="0"/>
                <a:ea typeface="Segoe UI" pitchFamily="34" charset="0"/>
                <a:cs typeface="Segoe UI" pitchFamily="34" charset="0"/>
              </a:rPr>
              <a:t>ISVs</a:t>
            </a:r>
          </a:p>
        </p:txBody>
      </p:sp>
      <p:sp>
        <p:nvSpPr>
          <p:cNvPr id="27" name="Freeform 27"/>
          <p:cNvSpPr>
            <a:spLocks noEditPoints="1"/>
          </p:cNvSpPr>
          <p:nvPr/>
        </p:nvSpPr>
        <p:spPr bwMode="auto">
          <a:xfrm>
            <a:off x="860626" y="1652264"/>
            <a:ext cx="954333" cy="803147"/>
          </a:xfrm>
          <a:custGeom>
            <a:avLst/>
            <a:gdLst>
              <a:gd name="T0" fmla="*/ 203 w 246"/>
              <a:gd name="T1" fmla="*/ 131 h 238"/>
              <a:gd name="T2" fmla="*/ 0 w 246"/>
              <a:gd name="T3" fmla="*/ 90 h 238"/>
              <a:gd name="T4" fmla="*/ 177 w 246"/>
              <a:gd name="T5" fmla="*/ 182 h 238"/>
              <a:gd name="T6" fmla="*/ 242 w 246"/>
              <a:gd name="T7" fmla="*/ 229 h 238"/>
              <a:gd name="T8" fmla="*/ 185 w 246"/>
              <a:gd name="T9" fmla="*/ 123 h 238"/>
              <a:gd name="T10" fmla="*/ 186 w 246"/>
              <a:gd name="T11" fmla="*/ 143 h 238"/>
              <a:gd name="T12" fmla="*/ 167 w 246"/>
              <a:gd name="T13" fmla="*/ 164 h 238"/>
              <a:gd name="T14" fmla="*/ 161 w 246"/>
              <a:gd name="T15" fmla="*/ 175 h 238"/>
              <a:gd name="T16" fmla="*/ 146 w 246"/>
              <a:gd name="T17" fmla="*/ 183 h 238"/>
              <a:gd name="T18" fmla="*/ 126 w 246"/>
              <a:gd name="T19" fmla="*/ 164 h 238"/>
              <a:gd name="T20" fmla="*/ 121 w 246"/>
              <a:gd name="T21" fmla="*/ 180 h 238"/>
              <a:gd name="T22" fmla="*/ 105 w 246"/>
              <a:gd name="T23" fmla="*/ 170 h 238"/>
              <a:gd name="T24" fmla="*/ 101 w 246"/>
              <a:gd name="T25" fmla="*/ 141 h 238"/>
              <a:gd name="T26" fmla="*/ 103 w 246"/>
              <a:gd name="T27" fmla="*/ 95 h 238"/>
              <a:gd name="T28" fmla="*/ 107 w 246"/>
              <a:gd name="T29" fmla="*/ 100 h 238"/>
              <a:gd name="T30" fmla="*/ 115 w 246"/>
              <a:gd name="T31" fmla="*/ 86 h 238"/>
              <a:gd name="T32" fmla="*/ 133 w 246"/>
              <a:gd name="T33" fmla="*/ 100 h 238"/>
              <a:gd name="T34" fmla="*/ 152 w 246"/>
              <a:gd name="T35" fmla="*/ 81 h 238"/>
              <a:gd name="T36" fmla="*/ 161 w 246"/>
              <a:gd name="T37" fmla="*/ 100 h 238"/>
              <a:gd name="T38" fmla="*/ 172 w 246"/>
              <a:gd name="T39" fmla="*/ 90 h 238"/>
              <a:gd name="T40" fmla="*/ 180 w 246"/>
              <a:gd name="T41" fmla="*/ 100 h 238"/>
              <a:gd name="T42" fmla="*/ 167 w 246"/>
              <a:gd name="T43" fmla="*/ 175 h 238"/>
              <a:gd name="T44" fmla="*/ 149 w 246"/>
              <a:gd name="T45" fmla="*/ 183 h 238"/>
              <a:gd name="T46" fmla="*/ 158 w 246"/>
              <a:gd name="T47" fmla="*/ 180 h 238"/>
              <a:gd name="T48" fmla="*/ 119 w 246"/>
              <a:gd name="T49" fmla="*/ 175 h 238"/>
              <a:gd name="T50" fmla="*/ 89 w 246"/>
              <a:gd name="T51" fmla="*/ 122 h 238"/>
              <a:gd name="T52" fmla="*/ 88 w 246"/>
              <a:gd name="T53" fmla="*/ 131 h 238"/>
              <a:gd name="T54" fmla="*/ 135 w 246"/>
              <a:gd name="T55" fmla="*/ 68 h 238"/>
              <a:gd name="T56" fmla="*/ 175 w 246"/>
              <a:gd name="T57" fmla="*/ 97 h 238"/>
              <a:gd name="T58" fmla="*/ 128 w 246"/>
              <a:gd name="T59" fmla="*/ 87 h 238"/>
              <a:gd name="T60" fmla="*/ 153 w 246"/>
              <a:gd name="T61" fmla="*/ 66 h 238"/>
              <a:gd name="T62" fmla="*/ 49 w 246"/>
              <a:gd name="T63" fmla="*/ 160 h 238"/>
              <a:gd name="T64" fmla="*/ 29 w 246"/>
              <a:gd name="T65" fmla="*/ 107 h 238"/>
              <a:gd name="T66" fmla="*/ 49 w 246"/>
              <a:gd name="T67" fmla="*/ 143 h 238"/>
              <a:gd name="T68" fmla="*/ 35 w 246"/>
              <a:gd name="T69" fmla="*/ 104 h 238"/>
              <a:gd name="T70" fmla="*/ 41 w 246"/>
              <a:gd name="T71" fmla="*/ 90 h 238"/>
              <a:gd name="T72" fmla="*/ 68 w 246"/>
              <a:gd name="T73" fmla="*/ 50 h 238"/>
              <a:gd name="T74" fmla="*/ 53 w 246"/>
              <a:gd name="T75" fmla="*/ 39 h 238"/>
              <a:gd name="T76" fmla="*/ 64 w 246"/>
              <a:gd name="T77" fmla="*/ 29 h 238"/>
              <a:gd name="T78" fmla="*/ 64 w 246"/>
              <a:gd name="T79" fmla="*/ 18 h 238"/>
              <a:gd name="T80" fmla="*/ 102 w 246"/>
              <a:gd name="T81" fmla="*/ 27 h 238"/>
              <a:gd name="T82" fmla="*/ 132 w 246"/>
              <a:gd name="T83" fmla="*/ 46 h 238"/>
              <a:gd name="T84" fmla="*/ 141 w 246"/>
              <a:gd name="T85" fmla="*/ 42 h 238"/>
              <a:gd name="T86" fmla="*/ 133 w 246"/>
              <a:gd name="T87" fmla="*/ 55 h 238"/>
              <a:gd name="T88" fmla="*/ 115 w 246"/>
              <a:gd name="T89" fmla="*/ 69 h 238"/>
              <a:gd name="T90" fmla="*/ 77 w 246"/>
              <a:gd name="T91" fmla="*/ 126 h 238"/>
              <a:gd name="T92" fmla="*/ 87 w 246"/>
              <a:gd name="T93" fmla="*/ 164 h 238"/>
              <a:gd name="T94" fmla="*/ 90 w 246"/>
              <a:gd name="T95" fmla="*/ 1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6" h="238">
                <a:moveTo>
                  <a:pt x="241" y="213"/>
                </a:moveTo>
                <a:cubicBezTo>
                  <a:pt x="193" y="171"/>
                  <a:pt x="193" y="171"/>
                  <a:pt x="193" y="171"/>
                </a:cubicBezTo>
                <a:cubicBezTo>
                  <a:pt x="192" y="170"/>
                  <a:pt x="191" y="169"/>
                  <a:pt x="191" y="169"/>
                </a:cubicBezTo>
                <a:cubicBezTo>
                  <a:pt x="199" y="158"/>
                  <a:pt x="203" y="145"/>
                  <a:pt x="203" y="131"/>
                </a:cubicBezTo>
                <a:cubicBezTo>
                  <a:pt x="203" y="115"/>
                  <a:pt x="197" y="99"/>
                  <a:pt x="185" y="87"/>
                </a:cubicBezTo>
                <a:cubicBezTo>
                  <a:pt x="183" y="86"/>
                  <a:pt x="182" y="84"/>
                  <a:pt x="180" y="83"/>
                </a:cubicBezTo>
                <a:cubicBezTo>
                  <a:pt x="176" y="37"/>
                  <a:pt x="137" y="0"/>
                  <a:pt x="90" y="0"/>
                </a:cubicBezTo>
                <a:cubicBezTo>
                  <a:pt x="40" y="0"/>
                  <a:pt x="0" y="40"/>
                  <a:pt x="0" y="90"/>
                </a:cubicBezTo>
                <a:cubicBezTo>
                  <a:pt x="0" y="140"/>
                  <a:pt x="40" y="180"/>
                  <a:pt x="90" y="180"/>
                </a:cubicBezTo>
                <a:cubicBezTo>
                  <a:pt x="93" y="180"/>
                  <a:pt x="97" y="180"/>
                  <a:pt x="100" y="180"/>
                </a:cubicBezTo>
                <a:cubicBezTo>
                  <a:pt x="111" y="189"/>
                  <a:pt x="125" y="194"/>
                  <a:pt x="140" y="194"/>
                </a:cubicBezTo>
                <a:cubicBezTo>
                  <a:pt x="154" y="194"/>
                  <a:pt x="167" y="190"/>
                  <a:pt x="177" y="182"/>
                </a:cubicBezTo>
                <a:cubicBezTo>
                  <a:pt x="178" y="183"/>
                  <a:pt x="178" y="184"/>
                  <a:pt x="179" y="184"/>
                </a:cubicBezTo>
                <a:cubicBezTo>
                  <a:pt x="222" y="233"/>
                  <a:pt x="222" y="233"/>
                  <a:pt x="222" y="233"/>
                </a:cubicBezTo>
                <a:cubicBezTo>
                  <a:pt x="226" y="238"/>
                  <a:pt x="233" y="238"/>
                  <a:pt x="238" y="233"/>
                </a:cubicBezTo>
                <a:cubicBezTo>
                  <a:pt x="242" y="229"/>
                  <a:pt x="242" y="229"/>
                  <a:pt x="242" y="229"/>
                </a:cubicBezTo>
                <a:cubicBezTo>
                  <a:pt x="246" y="225"/>
                  <a:pt x="246" y="217"/>
                  <a:pt x="241" y="213"/>
                </a:cubicBezTo>
                <a:close/>
                <a:moveTo>
                  <a:pt x="191" y="118"/>
                </a:moveTo>
                <a:cubicBezTo>
                  <a:pt x="185" y="120"/>
                  <a:pt x="185" y="120"/>
                  <a:pt x="185" y="120"/>
                </a:cubicBezTo>
                <a:cubicBezTo>
                  <a:pt x="185" y="123"/>
                  <a:pt x="185" y="123"/>
                  <a:pt x="185" y="123"/>
                </a:cubicBezTo>
                <a:cubicBezTo>
                  <a:pt x="191" y="121"/>
                  <a:pt x="191" y="121"/>
                  <a:pt x="191" y="121"/>
                </a:cubicBezTo>
                <a:cubicBezTo>
                  <a:pt x="191" y="141"/>
                  <a:pt x="191" y="141"/>
                  <a:pt x="191" y="141"/>
                </a:cubicBezTo>
                <a:cubicBezTo>
                  <a:pt x="186" y="141"/>
                  <a:pt x="186" y="141"/>
                  <a:pt x="186" y="141"/>
                </a:cubicBezTo>
                <a:cubicBezTo>
                  <a:pt x="186" y="143"/>
                  <a:pt x="186" y="143"/>
                  <a:pt x="186" y="143"/>
                </a:cubicBezTo>
                <a:cubicBezTo>
                  <a:pt x="191" y="143"/>
                  <a:pt x="191" y="143"/>
                  <a:pt x="191" y="143"/>
                </a:cubicBezTo>
                <a:cubicBezTo>
                  <a:pt x="189" y="152"/>
                  <a:pt x="185" y="159"/>
                  <a:pt x="179" y="166"/>
                </a:cubicBezTo>
                <a:cubicBezTo>
                  <a:pt x="178" y="163"/>
                  <a:pt x="176" y="161"/>
                  <a:pt x="173" y="161"/>
                </a:cubicBezTo>
                <a:cubicBezTo>
                  <a:pt x="170" y="161"/>
                  <a:pt x="168" y="162"/>
                  <a:pt x="167" y="164"/>
                </a:cubicBezTo>
                <a:cubicBezTo>
                  <a:pt x="165" y="167"/>
                  <a:pt x="164" y="170"/>
                  <a:pt x="164" y="175"/>
                </a:cubicBezTo>
                <a:cubicBezTo>
                  <a:pt x="164" y="176"/>
                  <a:pt x="164" y="177"/>
                  <a:pt x="164" y="178"/>
                </a:cubicBezTo>
                <a:cubicBezTo>
                  <a:pt x="163" y="178"/>
                  <a:pt x="162" y="179"/>
                  <a:pt x="161" y="179"/>
                </a:cubicBezTo>
                <a:cubicBezTo>
                  <a:pt x="161" y="178"/>
                  <a:pt x="161" y="176"/>
                  <a:pt x="161" y="175"/>
                </a:cubicBezTo>
                <a:cubicBezTo>
                  <a:pt x="161" y="166"/>
                  <a:pt x="158" y="161"/>
                  <a:pt x="153" y="161"/>
                </a:cubicBezTo>
                <a:cubicBezTo>
                  <a:pt x="150" y="161"/>
                  <a:pt x="148" y="162"/>
                  <a:pt x="147" y="164"/>
                </a:cubicBezTo>
                <a:cubicBezTo>
                  <a:pt x="145" y="167"/>
                  <a:pt x="144" y="170"/>
                  <a:pt x="144" y="175"/>
                </a:cubicBezTo>
                <a:cubicBezTo>
                  <a:pt x="144" y="178"/>
                  <a:pt x="145" y="181"/>
                  <a:pt x="146" y="183"/>
                </a:cubicBezTo>
                <a:cubicBezTo>
                  <a:pt x="144" y="183"/>
                  <a:pt x="142" y="184"/>
                  <a:pt x="140" y="184"/>
                </a:cubicBezTo>
                <a:cubicBezTo>
                  <a:pt x="138" y="184"/>
                  <a:pt x="137" y="183"/>
                  <a:pt x="135" y="183"/>
                </a:cubicBezTo>
                <a:cubicBezTo>
                  <a:pt x="135" y="161"/>
                  <a:pt x="135" y="161"/>
                  <a:pt x="135" y="161"/>
                </a:cubicBezTo>
                <a:cubicBezTo>
                  <a:pt x="126" y="164"/>
                  <a:pt x="126" y="164"/>
                  <a:pt x="126" y="164"/>
                </a:cubicBezTo>
                <a:cubicBezTo>
                  <a:pt x="126" y="167"/>
                  <a:pt x="126" y="167"/>
                  <a:pt x="126" y="167"/>
                </a:cubicBezTo>
                <a:cubicBezTo>
                  <a:pt x="132" y="165"/>
                  <a:pt x="132" y="165"/>
                  <a:pt x="132" y="165"/>
                </a:cubicBezTo>
                <a:cubicBezTo>
                  <a:pt x="132" y="183"/>
                  <a:pt x="132" y="183"/>
                  <a:pt x="132" y="183"/>
                </a:cubicBezTo>
                <a:cubicBezTo>
                  <a:pt x="128" y="182"/>
                  <a:pt x="125" y="181"/>
                  <a:pt x="121" y="180"/>
                </a:cubicBezTo>
                <a:cubicBezTo>
                  <a:pt x="121" y="178"/>
                  <a:pt x="122" y="177"/>
                  <a:pt x="122" y="175"/>
                </a:cubicBezTo>
                <a:cubicBezTo>
                  <a:pt x="122" y="166"/>
                  <a:pt x="119" y="161"/>
                  <a:pt x="114" y="161"/>
                </a:cubicBezTo>
                <a:cubicBezTo>
                  <a:pt x="111" y="161"/>
                  <a:pt x="109" y="162"/>
                  <a:pt x="107" y="164"/>
                </a:cubicBezTo>
                <a:cubicBezTo>
                  <a:pt x="106" y="166"/>
                  <a:pt x="106" y="168"/>
                  <a:pt x="105" y="170"/>
                </a:cubicBezTo>
                <a:cubicBezTo>
                  <a:pt x="105" y="170"/>
                  <a:pt x="104" y="169"/>
                  <a:pt x="103" y="168"/>
                </a:cubicBezTo>
                <a:cubicBezTo>
                  <a:pt x="96" y="161"/>
                  <a:pt x="92" y="153"/>
                  <a:pt x="89" y="143"/>
                </a:cubicBezTo>
                <a:cubicBezTo>
                  <a:pt x="101" y="143"/>
                  <a:pt x="101" y="143"/>
                  <a:pt x="101" y="143"/>
                </a:cubicBezTo>
                <a:cubicBezTo>
                  <a:pt x="101" y="141"/>
                  <a:pt x="101" y="141"/>
                  <a:pt x="101" y="141"/>
                </a:cubicBezTo>
                <a:cubicBezTo>
                  <a:pt x="96" y="141"/>
                  <a:pt x="96" y="141"/>
                  <a:pt x="96" y="141"/>
                </a:cubicBezTo>
                <a:cubicBezTo>
                  <a:pt x="96" y="117"/>
                  <a:pt x="96" y="117"/>
                  <a:pt x="96" y="117"/>
                </a:cubicBezTo>
                <a:cubicBezTo>
                  <a:pt x="89" y="119"/>
                  <a:pt x="89" y="119"/>
                  <a:pt x="89" y="119"/>
                </a:cubicBezTo>
                <a:cubicBezTo>
                  <a:pt x="92" y="110"/>
                  <a:pt x="96" y="101"/>
                  <a:pt x="103" y="95"/>
                </a:cubicBezTo>
                <a:cubicBezTo>
                  <a:pt x="106" y="92"/>
                  <a:pt x="109" y="89"/>
                  <a:pt x="112" y="87"/>
                </a:cubicBezTo>
                <a:cubicBezTo>
                  <a:pt x="112" y="97"/>
                  <a:pt x="112" y="97"/>
                  <a:pt x="112" y="97"/>
                </a:cubicBezTo>
                <a:cubicBezTo>
                  <a:pt x="107" y="97"/>
                  <a:pt x="107" y="97"/>
                  <a:pt x="107" y="97"/>
                </a:cubicBezTo>
                <a:cubicBezTo>
                  <a:pt x="107" y="100"/>
                  <a:pt x="107" y="100"/>
                  <a:pt x="107" y="100"/>
                </a:cubicBezTo>
                <a:cubicBezTo>
                  <a:pt x="121" y="100"/>
                  <a:pt x="121" y="100"/>
                  <a:pt x="121" y="100"/>
                </a:cubicBezTo>
                <a:cubicBezTo>
                  <a:pt x="121" y="97"/>
                  <a:pt x="121" y="97"/>
                  <a:pt x="121" y="97"/>
                </a:cubicBezTo>
                <a:cubicBezTo>
                  <a:pt x="115" y="97"/>
                  <a:pt x="115" y="97"/>
                  <a:pt x="115" y="97"/>
                </a:cubicBezTo>
                <a:cubicBezTo>
                  <a:pt x="115" y="86"/>
                  <a:pt x="115" y="86"/>
                  <a:pt x="115" y="86"/>
                </a:cubicBezTo>
                <a:cubicBezTo>
                  <a:pt x="118" y="84"/>
                  <a:pt x="122" y="82"/>
                  <a:pt x="125" y="81"/>
                </a:cubicBezTo>
                <a:cubicBezTo>
                  <a:pt x="125" y="83"/>
                  <a:pt x="125" y="85"/>
                  <a:pt x="125" y="87"/>
                </a:cubicBezTo>
                <a:cubicBezTo>
                  <a:pt x="125" y="92"/>
                  <a:pt x="125" y="95"/>
                  <a:pt x="127" y="97"/>
                </a:cubicBezTo>
                <a:cubicBezTo>
                  <a:pt x="128" y="99"/>
                  <a:pt x="130" y="100"/>
                  <a:pt x="133" y="100"/>
                </a:cubicBezTo>
                <a:cubicBezTo>
                  <a:pt x="135" y="100"/>
                  <a:pt x="137" y="99"/>
                  <a:pt x="139" y="97"/>
                </a:cubicBezTo>
                <a:cubicBezTo>
                  <a:pt x="141" y="95"/>
                  <a:pt x="141" y="91"/>
                  <a:pt x="141" y="87"/>
                </a:cubicBezTo>
                <a:cubicBezTo>
                  <a:pt x="141" y="84"/>
                  <a:pt x="141" y="81"/>
                  <a:pt x="140" y="79"/>
                </a:cubicBezTo>
                <a:cubicBezTo>
                  <a:pt x="144" y="79"/>
                  <a:pt x="148" y="80"/>
                  <a:pt x="152" y="81"/>
                </a:cubicBezTo>
                <a:cubicBezTo>
                  <a:pt x="152" y="97"/>
                  <a:pt x="152" y="97"/>
                  <a:pt x="152" y="97"/>
                </a:cubicBezTo>
                <a:cubicBezTo>
                  <a:pt x="146" y="97"/>
                  <a:pt x="146" y="97"/>
                  <a:pt x="146" y="97"/>
                </a:cubicBezTo>
                <a:cubicBezTo>
                  <a:pt x="146" y="100"/>
                  <a:pt x="146" y="100"/>
                  <a:pt x="146" y="100"/>
                </a:cubicBezTo>
                <a:cubicBezTo>
                  <a:pt x="161" y="100"/>
                  <a:pt x="161" y="100"/>
                  <a:pt x="161" y="100"/>
                </a:cubicBezTo>
                <a:cubicBezTo>
                  <a:pt x="161" y="97"/>
                  <a:pt x="161" y="97"/>
                  <a:pt x="161" y="97"/>
                </a:cubicBezTo>
                <a:cubicBezTo>
                  <a:pt x="155" y="97"/>
                  <a:pt x="155" y="97"/>
                  <a:pt x="155" y="97"/>
                </a:cubicBezTo>
                <a:cubicBezTo>
                  <a:pt x="155" y="81"/>
                  <a:pt x="155" y="81"/>
                  <a:pt x="155" y="81"/>
                </a:cubicBezTo>
                <a:cubicBezTo>
                  <a:pt x="161" y="83"/>
                  <a:pt x="166" y="86"/>
                  <a:pt x="172" y="90"/>
                </a:cubicBezTo>
                <a:cubicBezTo>
                  <a:pt x="172" y="97"/>
                  <a:pt x="172" y="97"/>
                  <a:pt x="172" y="97"/>
                </a:cubicBezTo>
                <a:cubicBezTo>
                  <a:pt x="166" y="97"/>
                  <a:pt x="166" y="97"/>
                  <a:pt x="166" y="97"/>
                </a:cubicBezTo>
                <a:cubicBezTo>
                  <a:pt x="166" y="100"/>
                  <a:pt x="166" y="100"/>
                  <a:pt x="166" y="100"/>
                </a:cubicBezTo>
                <a:cubicBezTo>
                  <a:pt x="180" y="100"/>
                  <a:pt x="180" y="100"/>
                  <a:pt x="180" y="100"/>
                </a:cubicBezTo>
                <a:cubicBezTo>
                  <a:pt x="180" y="98"/>
                  <a:pt x="180" y="98"/>
                  <a:pt x="180" y="98"/>
                </a:cubicBezTo>
                <a:cubicBezTo>
                  <a:pt x="185" y="104"/>
                  <a:pt x="189" y="111"/>
                  <a:pt x="191" y="118"/>
                </a:cubicBezTo>
                <a:close/>
                <a:moveTo>
                  <a:pt x="167" y="176"/>
                </a:moveTo>
                <a:cubicBezTo>
                  <a:pt x="167" y="176"/>
                  <a:pt x="167" y="175"/>
                  <a:pt x="167" y="175"/>
                </a:cubicBezTo>
                <a:cubicBezTo>
                  <a:pt x="167" y="168"/>
                  <a:pt x="169" y="164"/>
                  <a:pt x="173" y="164"/>
                </a:cubicBezTo>
                <a:cubicBezTo>
                  <a:pt x="175" y="164"/>
                  <a:pt x="176" y="165"/>
                  <a:pt x="177" y="168"/>
                </a:cubicBezTo>
                <a:cubicBezTo>
                  <a:pt x="174" y="171"/>
                  <a:pt x="171" y="174"/>
                  <a:pt x="167" y="176"/>
                </a:cubicBezTo>
                <a:close/>
                <a:moveTo>
                  <a:pt x="149" y="183"/>
                </a:moveTo>
                <a:cubicBezTo>
                  <a:pt x="148" y="181"/>
                  <a:pt x="147" y="178"/>
                  <a:pt x="147" y="175"/>
                </a:cubicBezTo>
                <a:cubicBezTo>
                  <a:pt x="147" y="168"/>
                  <a:pt x="149" y="164"/>
                  <a:pt x="153" y="164"/>
                </a:cubicBezTo>
                <a:cubicBezTo>
                  <a:pt x="156" y="164"/>
                  <a:pt x="158" y="167"/>
                  <a:pt x="158" y="175"/>
                </a:cubicBezTo>
                <a:cubicBezTo>
                  <a:pt x="158" y="177"/>
                  <a:pt x="158" y="179"/>
                  <a:pt x="158" y="180"/>
                </a:cubicBezTo>
                <a:cubicBezTo>
                  <a:pt x="155" y="181"/>
                  <a:pt x="152" y="182"/>
                  <a:pt x="149" y="183"/>
                </a:cubicBezTo>
                <a:close/>
                <a:moveTo>
                  <a:pt x="108" y="172"/>
                </a:moveTo>
                <a:cubicBezTo>
                  <a:pt x="108" y="167"/>
                  <a:pt x="110" y="164"/>
                  <a:pt x="113" y="164"/>
                </a:cubicBezTo>
                <a:cubicBezTo>
                  <a:pt x="117" y="164"/>
                  <a:pt x="119" y="167"/>
                  <a:pt x="119" y="175"/>
                </a:cubicBezTo>
                <a:cubicBezTo>
                  <a:pt x="119" y="176"/>
                  <a:pt x="119" y="177"/>
                  <a:pt x="118" y="179"/>
                </a:cubicBezTo>
                <a:cubicBezTo>
                  <a:pt x="115" y="177"/>
                  <a:pt x="111" y="175"/>
                  <a:pt x="108" y="172"/>
                </a:cubicBezTo>
                <a:close/>
                <a:moveTo>
                  <a:pt x="88" y="131"/>
                </a:moveTo>
                <a:cubicBezTo>
                  <a:pt x="88" y="128"/>
                  <a:pt x="88" y="125"/>
                  <a:pt x="89" y="122"/>
                </a:cubicBezTo>
                <a:cubicBezTo>
                  <a:pt x="93" y="121"/>
                  <a:pt x="93" y="121"/>
                  <a:pt x="93" y="121"/>
                </a:cubicBezTo>
                <a:cubicBezTo>
                  <a:pt x="93" y="141"/>
                  <a:pt x="93" y="141"/>
                  <a:pt x="93" y="141"/>
                </a:cubicBezTo>
                <a:cubicBezTo>
                  <a:pt x="89" y="141"/>
                  <a:pt x="89" y="141"/>
                  <a:pt x="89" y="141"/>
                </a:cubicBezTo>
                <a:cubicBezTo>
                  <a:pt x="88" y="138"/>
                  <a:pt x="88" y="135"/>
                  <a:pt x="88" y="131"/>
                </a:cubicBezTo>
                <a:close/>
                <a:moveTo>
                  <a:pt x="135" y="68"/>
                </a:moveTo>
                <a:cubicBezTo>
                  <a:pt x="136" y="68"/>
                  <a:pt x="136" y="68"/>
                  <a:pt x="137" y="69"/>
                </a:cubicBezTo>
                <a:cubicBezTo>
                  <a:pt x="136" y="69"/>
                  <a:pt x="135" y="69"/>
                  <a:pt x="134" y="69"/>
                </a:cubicBezTo>
                <a:cubicBezTo>
                  <a:pt x="134" y="68"/>
                  <a:pt x="134" y="68"/>
                  <a:pt x="135" y="68"/>
                </a:cubicBezTo>
                <a:close/>
                <a:moveTo>
                  <a:pt x="175" y="92"/>
                </a:moveTo>
                <a:cubicBezTo>
                  <a:pt x="175" y="93"/>
                  <a:pt x="176" y="94"/>
                  <a:pt x="177" y="95"/>
                </a:cubicBezTo>
                <a:cubicBezTo>
                  <a:pt x="178" y="95"/>
                  <a:pt x="179" y="96"/>
                  <a:pt x="180" y="97"/>
                </a:cubicBezTo>
                <a:cubicBezTo>
                  <a:pt x="175" y="97"/>
                  <a:pt x="175" y="97"/>
                  <a:pt x="175" y="97"/>
                </a:cubicBezTo>
                <a:lnTo>
                  <a:pt x="175" y="92"/>
                </a:lnTo>
                <a:close/>
                <a:moveTo>
                  <a:pt x="138" y="87"/>
                </a:moveTo>
                <a:cubicBezTo>
                  <a:pt x="138" y="94"/>
                  <a:pt x="137" y="97"/>
                  <a:pt x="133" y="97"/>
                </a:cubicBezTo>
                <a:cubicBezTo>
                  <a:pt x="129" y="97"/>
                  <a:pt x="128" y="94"/>
                  <a:pt x="128" y="87"/>
                </a:cubicBezTo>
                <a:cubicBezTo>
                  <a:pt x="128" y="84"/>
                  <a:pt x="128" y="82"/>
                  <a:pt x="128" y="81"/>
                </a:cubicBezTo>
                <a:cubicBezTo>
                  <a:pt x="131" y="80"/>
                  <a:pt x="134" y="80"/>
                  <a:pt x="137" y="79"/>
                </a:cubicBezTo>
                <a:cubicBezTo>
                  <a:pt x="138" y="81"/>
                  <a:pt x="138" y="84"/>
                  <a:pt x="138" y="87"/>
                </a:cubicBezTo>
                <a:close/>
                <a:moveTo>
                  <a:pt x="153" y="66"/>
                </a:moveTo>
                <a:cubicBezTo>
                  <a:pt x="159" y="65"/>
                  <a:pt x="166" y="71"/>
                  <a:pt x="163" y="73"/>
                </a:cubicBezTo>
                <a:cubicBezTo>
                  <a:pt x="159" y="71"/>
                  <a:pt x="154" y="70"/>
                  <a:pt x="149" y="69"/>
                </a:cubicBezTo>
                <a:cubicBezTo>
                  <a:pt x="149" y="68"/>
                  <a:pt x="151" y="67"/>
                  <a:pt x="153" y="66"/>
                </a:cubicBezTo>
                <a:close/>
                <a:moveTo>
                  <a:pt x="49" y="160"/>
                </a:moveTo>
                <a:cubicBezTo>
                  <a:pt x="26" y="147"/>
                  <a:pt x="8" y="120"/>
                  <a:pt x="8" y="90"/>
                </a:cubicBezTo>
                <a:cubicBezTo>
                  <a:pt x="8" y="89"/>
                  <a:pt x="8" y="87"/>
                  <a:pt x="8" y="86"/>
                </a:cubicBezTo>
                <a:cubicBezTo>
                  <a:pt x="13" y="87"/>
                  <a:pt x="19" y="93"/>
                  <a:pt x="19" y="99"/>
                </a:cubicBezTo>
                <a:cubicBezTo>
                  <a:pt x="20" y="104"/>
                  <a:pt x="20" y="106"/>
                  <a:pt x="29" y="107"/>
                </a:cubicBezTo>
                <a:cubicBezTo>
                  <a:pt x="39" y="108"/>
                  <a:pt x="35" y="116"/>
                  <a:pt x="40" y="116"/>
                </a:cubicBezTo>
                <a:cubicBezTo>
                  <a:pt x="45" y="116"/>
                  <a:pt x="48" y="114"/>
                  <a:pt x="47" y="117"/>
                </a:cubicBezTo>
                <a:cubicBezTo>
                  <a:pt x="47" y="119"/>
                  <a:pt x="46" y="120"/>
                  <a:pt x="45" y="120"/>
                </a:cubicBezTo>
                <a:cubicBezTo>
                  <a:pt x="38" y="129"/>
                  <a:pt x="43" y="138"/>
                  <a:pt x="49" y="143"/>
                </a:cubicBezTo>
                <a:cubicBezTo>
                  <a:pt x="51" y="144"/>
                  <a:pt x="50" y="153"/>
                  <a:pt x="49" y="160"/>
                </a:cubicBezTo>
                <a:close/>
                <a:moveTo>
                  <a:pt x="51" y="110"/>
                </a:moveTo>
                <a:cubicBezTo>
                  <a:pt x="47" y="112"/>
                  <a:pt x="39" y="116"/>
                  <a:pt x="40" y="111"/>
                </a:cubicBezTo>
                <a:cubicBezTo>
                  <a:pt x="42" y="102"/>
                  <a:pt x="36" y="108"/>
                  <a:pt x="35" y="104"/>
                </a:cubicBezTo>
                <a:cubicBezTo>
                  <a:pt x="34" y="100"/>
                  <a:pt x="43" y="100"/>
                  <a:pt x="38" y="99"/>
                </a:cubicBezTo>
                <a:cubicBezTo>
                  <a:pt x="34" y="97"/>
                  <a:pt x="27" y="109"/>
                  <a:pt x="27" y="100"/>
                </a:cubicBezTo>
                <a:cubicBezTo>
                  <a:pt x="27" y="97"/>
                  <a:pt x="27" y="94"/>
                  <a:pt x="29" y="93"/>
                </a:cubicBezTo>
                <a:cubicBezTo>
                  <a:pt x="32" y="87"/>
                  <a:pt x="39" y="87"/>
                  <a:pt x="41" y="90"/>
                </a:cubicBezTo>
                <a:cubicBezTo>
                  <a:pt x="43" y="95"/>
                  <a:pt x="43" y="98"/>
                  <a:pt x="45" y="96"/>
                </a:cubicBezTo>
                <a:cubicBezTo>
                  <a:pt x="47" y="94"/>
                  <a:pt x="44" y="91"/>
                  <a:pt x="47" y="85"/>
                </a:cubicBezTo>
                <a:cubicBezTo>
                  <a:pt x="49" y="80"/>
                  <a:pt x="55" y="73"/>
                  <a:pt x="69" y="67"/>
                </a:cubicBezTo>
                <a:cubicBezTo>
                  <a:pt x="78" y="63"/>
                  <a:pt x="71" y="56"/>
                  <a:pt x="68" y="50"/>
                </a:cubicBezTo>
                <a:cubicBezTo>
                  <a:pt x="63" y="44"/>
                  <a:pt x="56" y="39"/>
                  <a:pt x="54" y="45"/>
                </a:cubicBezTo>
                <a:cubicBezTo>
                  <a:pt x="52" y="50"/>
                  <a:pt x="56" y="60"/>
                  <a:pt x="50" y="58"/>
                </a:cubicBezTo>
                <a:cubicBezTo>
                  <a:pt x="45" y="56"/>
                  <a:pt x="38" y="52"/>
                  <a:pt x="42" y="47"/>
                </a:cubicBezTo>
                <a:cubicBezTo>
                  <a:pt x="46" y="43"/>
                  <a:pt x="53" y="42"/>
                  <a:pt x="53" y="39"/>
                </a:cubicBezTo>
                <a:cubicBezTo>
                  <a:pt x="53" y="34"/>
                  <a:pt x="53" y="30"/>
                  <a:pt x="56" y="30"/>
                </a:cubicBezTo>
                <a:cubicBezTo>
                  <a:pt x="59" y="31"/>
                  <a:pt x="61" y="32"/>
                  <a:pt x="58" y="37"/>
                </a:cubicBezTo>
                <a:cubicBezTo>
                  <a:pt x="56" y="41"/>
                  <a:pt x="68" y="44"/>
                  <a:pt x="69" y="41"/>
                </a:cubicBezTo>
                <a:cubicBezTo>
                  <a:pt x="70" y="39"/>
                  <a:pt x="68" y="35"/>
                  <a:pt x="64" y="29"/>
                </a:cubicBezTo>
                <a:cubicBezTo>
                  <a:pt x="61" y="25"/>
                  <a:pt x="54" y="26"/>
                  <a:pt x="57" y="22"/>
                </a:cubicBezTo>
                <a:cubicBezTo>
                  <a:pt x="58" y="21"/>
                  <a:pt x="60" y="16"/>
                  <a:pt x="63" y="14"/>
                </a:cubicBezTo>
                <a:cubicBezTo>
                  <a:pt x="64" y="14"/>
                  <a:pt x="65" y="14"/>
                  <a:pt x="66" y="13"/>
                </a:cubicBezTo>
                <a:cubicBezTo>
                  <a:pt x="66" y="14"/>
                  <a:pt x="64" y="16"/>
                  <a:pt x="64" y="18"/>
                </a:cubicBezTo>
                <a:cubicBezTo>
                  <a:pt x="64" y="22"/>
                  <a:pt x="72" y="16"/>
                  <a:pt x="74" y="20"/>
                </a:cubicBezTo>
                <a:cubicBezTo>
                  <a:pt x="77" y="25"/>
                  <a:pt x="71" y="33"/>
                  <a:pt x="76" y="39"/>
                </a:cubicBezTo>
                <a:cubicBezTo>
                  <a:pt x="81" y="44"/>
                  <a:pt x="84" y="49"/>
                  <a:pt x="86" y="41"/>
                </a:cubicBezTo>
                <a:cubicBezTo>
                  <a:pt x="88" y="33"/>
                  <a:pt x="102" y="32"/>
                  <a:pt x="102" y="27"/>
                </a:cubicBezTo>
                <a:cubicBezTo>
                  <a:pt x="103" y="23"/>
                  <a:pt x="103" y="19"/>
                  <a:pt x="103" y="11"/>
                </a:cubicBezTo>
                <a:cubicBezTo>
                  <a:pt x="117" y="13"/>
                  <a:pt x="130" y="19"/>
                  <a:pt x="140" y="27"/>
                </a:cubicBezTo>
                <a:cubicBezTo>
                  <a:pt x="134" y="29"/>
                  <a:pt x="127" y="40"/>
                  <a:pt x="127" y="44"/>
                </a:cubicBezTo>
                <a:cubicBezTo>
                  <a:pt x="127" y="49"/>
                  <a:pt x="129" y="48"/>
                  <a:pt x="132" y="46"/>
                </a:cubicBezTo>
                <a:cubicBezTo>
                  <a:pt x="135" y="44"/>
                  <a:pt x="131" y="49"/>
                  <a:pt x="134" y="52"/>
                </a:cubicBezTo>
                <a:cubicBezTo>
                  <a:pt x="139" y="54"/>
                  <a:pt x="138" y="51"/>
                  <a:pt x="137" y="44"/>
                </a:cubicBezTo>
                <a:cubicBezTo>
                  <a:pt x="136" y="38"/>
                  <a:pt x="140" y="35"/>
                  <a:pt x="143" y="36"/>
                </a:cubicBezTo>
                <a:cubicBezTo>
                  <a:pt x="147" y="37"/>
                  <a:pt x="141" y="38"/>
                  <a:pt x="141" y="42"/>
                </a:cubicBezTo>
                <a:cubicBezTo>
                  <a:pt x="141" y="46"/>
                  <a:pt x="148" y="42"/>
                  <a:pt x="149" y="45"/>
                </a:cubicBezTo>
                <a:cubicBezTo>
                  <a:pt x="149" y="47"/>
                  <a:pt x="142" y="46"/>
                  <a:pt x="142" y="50"/>
                </a:cubicBezTo>
                <a:cubicBezTo>
                  <a:pt x="142" y="53"/>
                  <a:pt x="142" y="55"/>
                  <a:pt x="139" y="55"/>
                </a:cubicBezTo>
                <a:cubicBezTo>
                  <a:pt x="137" y="55"/>
                  <a:pt x="134" y="56"/>
                  <a:pt x="133" y="55"/>
                </a:cubicBezTo>
                <a:cubicBezTo>
                  <a:pt x="132" y="54"/>
                  <a:pt x="132" y="50"/>
                  <a:pt x="131" y="50"/>
                </a:cubicBezTo>
                <a:cubicBezTo>
                  <a:pt x="127" y="49"/>
                  <a:pt x="128" y="55"/>
                  <a:pt x="126" y="57"/>
                </a:cubicBezTo>
                <a:cubicBezTo>
                  <a:pt x="124" y="60"/>
                  <a:pt x="120" y="62"/>
                  <a:pt x="119" y="63"/>
                </a:cubicBezTo>
                <a:cubicBezTo>
                  <a:pt x="116" y="65"/>
                  <a:pt x="127" y="72"/>
                  <a:pt x="115" y="69"/>
                </a:cubicBezTo>
                <a:cubicBezTo>
                  <a:pt x="113" y="68"/>
                  <a:pt x="111" y="72"/>
                  <a:pt x="112" y="75"/>
                </a:cubicBezTo>
                <a:cubicBezTo>
                  <a:pt x="106" y="78"/>
                  <a:pt x="101" y="82"/>
                  <a:pt x="96" y="87"/>
                </a:cubicBezTo>
                <a:cubicBezTo>
                  <a:pt x="85" y="98"/>
                  <a:pt x="79" y="112"/>
                  <a:pt x="77" y="126"/>
                </a:cubicBezTo>
                <a:cubicBezTo>
                  <a:pt x="77" y="126"/>
                  <a:pt x="77" y="126"/>
                  <a:pt x="77" y="126"/>
                </a:cubicBezTo>
                <a:cubicBezTo>
                  <a:pt x="69" y="123"/>
                  <a:pt x="62" y="106"/>
                  <a:pt x="51" y="110"/>
                </a:cubicBezTo>
                <a:close/>
                <a:moveTo>
                  <a:pt x="64" y="167"/>
                </a:moveTo>
                <a:cubicBezTo>
                  <a:pt x="67" y="159"/>
                  <a:pt x="73" y="152"/>
                  <a:pt x="79" y="146"/>
                </a:cubicBezTo>
                <a:cubicBezTo>
                  <a:pt x="80" y="152"/>
                  <a:pt x="83" y="159"/>
                  <a:pt x="87" y="164"/>
                </a:cubicBezTo>
                <a:cubicBezTo>
                  <a:pt x="87" y="167"/>
                  <a:pt x="87" y="167"/>
                  <a:pt x="87" y="167"/>
                </a:cubicBezTo>
                <a:cubicBezTo>
                  <a:pt x="88" y="166"/>
                  <a:pt x="88" y="166"/>
                  <a:pt x="88" y="166"/>
                </a:cubicBezTo>
                <a:cubicBezTo>
                  <a:pt x="89" y="168"/>
                  <a:pt x="90" y="169"/>
                  <a:pt x="91" y="171"/>
                </a:cubicBezTo>
                <a:cubicBezTo>
                  <a:pt x="91" y="171"/>
                  <a:pt x="90" y="171"/>
                  <a:pt x="90" y="171"/>
                </a:cubicBezTo>
                <a:cubicBezTo>
                  <a:pt x="81" y="171"/>
                  <a:pt x="71" y="170"/>
                  <a:pt x="64" y="167"/>
                </a:cubicBezTo>
                <a:close/>
              </a:path>
            </a:pathLst>
          </a:custGeom>
          <a:solidFill>
            <a:srgbClr val="FFFFFF"/>
          </a:solidFill>
          <a:ln>
            <a:noFill/>
          </a:ln>
          <a:extLst/>
        </p:spPr>
        <p:txBody>
          <a:bodyPr vert="horz" wrap="square" lIns="69394" tIns="34697" rIns="69394" bIns="34697" numCol="1" anchor="t" anchorCtr="0" compatLnSpc="1">
            <a:prstTxWarp prst="textNoShape">
              <a:avLst/>
            </a:prstTxWarp>
          </a:bodyPr>
          <a:lstStyle/>
          <a:p>
            <a:endParaRPr lang="en-US"/>
          </a:p>
        </p:txBody>
      </p:sp>
      <p:sp>
        <p:nvSpPr>
          <p:cNvPr id="3" name="Rectangle 2"/>
          <p:cNvSpPr/>
          <p:nvPr/>
        </p:nvSpPr>
        <p:spPr>
          <a:xfrm>
            <a:off x="2421183" y="1677967"/>
            <a:ext cx="9161809" cy="121638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69394" tIns="34697" rIns="69394" bIns="34697" rtlCol="0" anchor="ctr"/>
          <a:lstStyle/>
          <a:p>
            <a:pPr algn="ctr"/>
            <a:endParaRPr lang="en-US"/>
          </a:p>
        </p:txBody>
      </p:sp>
      <p:pic>
        <p:nvPicPr>
          <p:cNvPr id="28" name="Picture 9"/>
          <p:cNvPicPr>
            <a:picLocks noChangeAspect="1" noChangeArrowheads="1"/>
          </p:cNvPicPr>
          <p:nvPr/>
        </p:nvPicPr>
        <p:blipFill>
          <a:blip r:embed="rId2" cstate="print"/>
          <a:srcRect/>
          <a:stretch>
            <a:fillRect/>
          </a:stretch>
        </p:blipFill>
        <p:spPr bwMode="auto">
          <a:xfrm>
            <a:off x="2486599" y="1886560"/>
            <a:ext cx="1963709" cy="447140"/>
          </a:xfrm>
          <a:prstGeom prst="rect">
            <a:avLst/>
          </a:prstGeom>
          <a:noFill/>
          <a:ln w="9525">
            <a:noFill/>
            <a:miter lim="800000"/>
            <a:headEnd/>
            <a:tailEnd/>
          </a:ln>
        </p:spPr>
      </p:pic>
      <p:pic>
        <p:nvPicPr>
          <p:cNvPr id="29" name="Picture 10"/>
          <p:cNvPicPr>
            <a:picLocks noChangeAspect="1" noChangeArrowheads="1"/>
          </p:cNvPicPr>
          <p:nvPr/>
        </p:nvPicPr>
        <p:blipFill>
          <a:blip r:embed="rId3" cstate="print"/>
          <a:srcRect/>
          <a:stretch>
            <a:fillRect/>
          </a:stretch>
        </p:blipFill>
        <p:spPr bwMode="auto">
          <a:xfrm>
            <a:off x="5166428" y="2536849"/>
            <a:ext cx="1296501" cy="357500"/>
          </a:xfrm>
          <a:prstGeom prst="rect">
            <a:avLst/>
          </a:prstGeom>
          <a:noFill/>
          <a:ln w="9525">
            <a:noFill/>
            <a:miter lim="800000"/>
            <a:headEnd/>
            <a:tailEnd/>
          </a:ln>
        </p:spPr>
      </p:pic>
      <p:pic>
        <p:nvPicPr>
          <p:cNvPr id="30" name="Picture 18"/>
          <p:cNvPicPr>
            <a:picLocks noChangeAspect="1" noChangeArrowheads="1"/>
          </p:cNvPicPr>
          <p:nvPr/>
        </p:nvPicPr>
        <p:blipFill>
          <a:blip r:embed="rId4" cstate="print"/>
          <a:srcRect/>
          <a:stretch>
            <a:fillRect/>
          </a:stretch>
        </p:blipFill>
        <p:spPr bwMode="auto">
          <a:xfrm>
            <a:off x="3468452" y="2389782"/>
            <a:ext cx="1340097" cy="426669"/>
          </a:xfrm>
          <a:prstGeom prst="rect">
            <a:avLst/>
          </a:prstGeom>
          <a:noFill/>
          <a:ln w="9525">
            <a:noFill/>
            <a:miter lim="800000"/>
            <a:headEnd/>
            <a:tailEnd/>
          </a:ln>
        </p:spPr>
      </p:pic>
      <p:pic>
        <p:nvPicPr>
          <p:cNvPr id="31" name="Picture 19"/>
          <p:cNvPicPr>
            <a:picLocks noChangeAspect="1" noChangeArrowheads="1"/>
          </p:cNvPicPr>
          <p:nvPr/>
        </p:nvPicPr>
        <p:blipFill>
          <a:blip r:embed="rId5" cstate="print"/>
          <a:srcRect/>
          <a:stretch>
            <a:fillRect/>
          </a:stretch>
        </p:blipFill>
        <p:spPr bwMode="auto">
          <a:xfrm>
            <a:off x="9708844" y="1917535"/>
            <a:ext cx="888901" cy="272605"/>
          </a:xfrm>
          <a:prstGeom prst="rect">
            <a:avLst/>
          </a:prstGeom>
          <a:noFill/>
          <a:ln w="9525">
            <a:noFill/>
            <a:miter lim="800000"/>
            <a:headEnd/>
            <a:tailEnd/>
          </a:ln>
        </p:spPr>
      </p:pic>
      <p:pic>
        <p:nvPicPr>
          <p:cNvPr id="33" name="Picture 3"/>
          <p:cNvPicPr>
            <a:picLocks noChangeAspect="1" noChangeArrowheads="1"/>
          </p:cNvPicPr>
          <p:nvPr/>
        </p:nvPicPr>
        <p:blipFill>
          <a:blip r:embed="rId6" cstate="print"/>
          <a:srcRect/>
          <a:stretch>
            <a:fillRect/>
          </a:stretch>
        </p:blipFill>
        <p:spPr bwMode="auto">
          <a:xfrm>
            <a:off x="5798052" y="1740255"/>
            <a:ext cx="2360765" cy="505652"/>
          </a:xfrm>
          <a:prstGeom prst="rect">
            <a:avLst/>
          </a:prstGeom>
          <a:noFill/>
          <a:ln w="9525">
            <a:noFill/>
            <a:miter lim="800000"/>
            <a:headEnd/>
            <a:tailEnd/>
          </a:ln>
        </p:spPr>
      </p:pic>
      <p:pic>
        <p:nvPicPr>
          <p:cNvPr id="3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71203" y="2456738"/>
            <a:ext cx="1772717" cy="35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8412910" y="1729074"/>
            <a:ext cx="906691" cy="649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62971" y="1730116"/>
            <a:ext cx="900112" cy="693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01385" y="2333700"/>
            <a:ext cx="1255409" cy="557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
          <p:cNvPicPr>
            <a:picLocks noChangeAspect="1" noChangeArrowheads="1"/>
          </p:cNvPicPr>
          <p:nvPr/>
        </p:nvPicPr>
        <p:blipFill>
          <a:blip r:embed="rId11" cstate="print"/>
          <a:srcRect/>
          <a:stretch>
            <a:fillRect/>
          </a:stretch>
        </p:blipFill>
        <p:spPr bwMode="auto">
          <a:xfrm>
            <a:off x="9449283" y="2178360"/>
            <a:ext cx="1742471" cy="400481"/>
          </a:xfrm>
          <a:prstGeom prst="rect">
            <a:avLst/>
          </a:prstGeom>
          <a:noFill/>
          <a:ln w="9525">
            <a:noFill/>
            <a:miter lim="800000"/>
            <a:headEnd/>
            <a:tailEnd/>
          </a:ln>
        </p:spPr>
      </p:pic>
      <p:sp>
        <p:nvSpPr>
          <p:cNvPr id="48" name="Rectangle 47"/>
          <p:cNvSpPr/>
          <p:nvPr/>
        </p:nvSpPr>
        <p:spPr>
          <a:xfrm>
            <a:off x="2438525" y="3340658"/>
            <a:ext cx="9161809" cy="121638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69394" tIns="34697" rIns="69394" bIns="34697" rtlCol="0" anchor="ctr"/>
          <a:lstStyle/>
          <a:p>
            <a:pPr algn="ctr"/>
            <a:endParaRPr lang="en-US"/>
          </a:p>
        </p:txBody>
      </p:sp>
      <p:pic>
        <p:nvPicPr>
          <p:cNvPr id="58" name="Picture 3"/>
          <p:cNvPicPr>
            <a:picLocks noChangeAspect="1" noChangeArrowheads="1"/>
          </p:cNvPicPr>
          <p:nvPr/>
        </p:nvPicPr>
        <p:blipFill>
          <a:blip r:embed="rId12" cstate="print"/>
          <a:srcRect/>
          <a:stretch>
            <a:fillRect/>
          </a:stretch>
        </p:blipFill>
        <p:spPr bwMode="auto">
          <a:xfrm>
            <a:off x="8412909" y="3745995"/>
            <a:ext cx="1394422" cy="424708"/>
          </a:xfrm>
          <a:prstGeom prst="rect">
            <a:avLst/>
          </a:prstGeom>
          <a:noFill/>
          <a:ln w="9525">
            <a:noFill/>
            <a:miter lim="800000"/>
            <a:headEnd/>
            <a:tailEnd/>
          </a:ln>
        </p:spPr>
      </p:pic>
      <p:pic>
        <p:nvPicPr>
          <p:cNvPr id="59" name="Picture 4"/>
          <p:cNvPicPr>
            <a:picLocks noChangeAspect="1" noChangeArrowheads="1"/>
          </p:cNvPicPr>
          <p:nvPr/>
        </p:nvPicPr>
        <p:blipFill>
          <a:blip r:embed="rId13" cstate="print"/>
          <a:srcRect/>
          <a:stretch>
            <a:fillRect/>
          </a:stretch>
        </p:blipFill>
        <p:spPr bwMode="auto">
          <a:xfrm>
            <a:off x="6236027" y="3523263"/>
            <a:ext cx="1570616" cy="219183"/>
          </a:xfrm>
          <a:prstGeom prst="rect">
            <a:avLst/>
          </a:prstGeom>
          <a:noFill/>
          <a:ln w="9525">
            <a:noFill/>
            <a:miter lim="800000"/>
            <a:headEnd/>
            <a:tailEnd/>
          </a:ln>
        </p:spPr>
      </p:pic>
      <p:pic>
        <p:nvPicPr>
          <p:cNvPr id="60" name="Picture 5"/>
          <p:cNvPicPr>
            <a:picLocks noChangeAspect="1" noChangeArrowheads="1"/>
          </p:cNvPicPr>
          <p:nvPr/>
        </p:nvPicPr>
        <p:blipFill>
          <a:blip r:embed="rId14" cstate="print"/>
          <a:srcRect/>
          <a:stretch>
            <a:fillRect/>
          </a:stretch>
        </p:blipFill>
        <p:spPr bwMode="auto">
          <a:xfrm>
            <a:off x="9449282" y="3407324"/>
            <a:ext cx="1903230" cy="335121"/>
          </a:xfrm>
          <a:prstGeom prst="rect">
            <a:avLst/>
          </a:prstGeom>
          <a:noFill/>
          <a:ln w="9525">
            <a:noFill/>
            <a:miter lim="800000"/>
            <a:headEnd/>
            <a:tailEnd/>
          </a:ln>
        </p:spPr>
      </p:pic>
      <p:pic>
        <p:nvPicPr>
          <p:cNvPr id="61" name="Picture 6"/>
          <p:cNvPicPr>
            <a:picLocks noChangeAspect="1" noChangeArrowheads="1"/>
          </p:cNvPicPr>
          <p:nvPr/>
        </p:nvPicPr>
        <p:blipFill>
          <a:blip r:embed="rId15" cstate="print"/>
          <a:srcRect/>
          <a:stretch>
            <a:fillRect/>
          </a:stretch>
        </p:blipFill>
        <p:spPr bwMode="auto">
          <a:xfrm>
            <a:off x="9852206" y="3969315"/>
            <a:ext cx="1601696" cy="322077"/>
          </a:xfrm>
          <a:prstGeom prst="rect">
            <a:avLst/>
          </a:prstGeom>
          <a:noFill/>
          <a:ln w="9525">
            <a:noFill/>
            <a:miter lim="800000"/>
            <a:headEnd/>
            <a:tailEnd/>
          </a:ln>
        </p:spPr>
      </p:pic>
      <p:pic>
        <p:nvPicPr>
          <p:cNvPr id="62" name="Picture 7"/>
          <p:cNvPicPr>
            <a:picLocks noChangeAspect="1" noChangeArrowheads="1"/>
          </p:cNvPicPr>
          <p:nvPr/>
        </p:nvPicPr>
        <p:blipFill>
          <a:blip r:embed="rId16" cstate="print"/>
          <a:srcRect/>
          <a:stretch>
            <a:fillRect/>
          </a:stretch>
        </p:blipFill>
        <p:spPr bwMode="auto">
          <a:xfrm>
            <a:off x="7441190" y="3873040"/>
            <a:ext cx="971720" cy="403011"/>
          </a:xfrm>
          <a:prstGeom prst="rect">
            <a:avLst/>
          </a:prstGeom>
          <a:noFill/>
          <a:ln w="9525">
            <a:noFill/>
            <a:miter lim="800000"/>
            <a:headEnd/>
            <a:tailEnd/>
          </a:ln>
        </p:spPr>
      </p:pic>
      <p:pic>
        <p:nvPicPr>
          <p:cNvPr id="63" name="Picture 8"/>
          <p:cNvPicPr>
            <a:picLocks noChangeAspect="1" noChangeArrowheads="1"/>
          </p:cNvPicPr>
          <p:nvPr/>
        </p:nvPicPr>
        <p:blipFill>
          <a:blip r:embed="rId17" cstate="print"/>
          <a:srcRect/>
          <a:stretch>
            <a:fillRect/>
          </a:stretch>
        </p:blipFill>
        <p:spPr bwMode="auto">
          <a:xfrm>
            <a:off x="2493117" y="3385128"/>
            <a:ext cx="1720964" cy="228555"/>
          </a:xfrm>
          <a:prstGeom prst="rect">
            <a:avLst/>
          </a:prstGeom>
          <a:noFill/>
          <a:ln w="9525">
            <a:noFill/>
            <a:miter lim="800000"/>
            <a:headEnd/>
            <a:tailEnd/>
          </a:ln>
        </p:spPr>
      </p:pic>
      <p:pic>
        <p:nvPicPr>
          <p:cNvPr id="64" name="Picture 7"/>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908226" y="3369997"/>
            <a:ext cx="942114" cy="559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Picture 9"/>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453746" y="3950976"/>
            <a:ext cx="1884495" cy="38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Picture 8"/>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353599" y="3891237"/>
            <a:ext cx="1270325" cy="45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 name="Rectangle 66"/>
          <p:cNvSpPr/>
          <p:nvPr/>
        </p:nvSpPr>
        <p:spPr>
          <a:xfrm>
            <a:off x="2438525" y="4980950"/>
            <a:ext cx="9161809" cy="121638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69394" tIns="34697" rIns="69394" bIns="34697" rtlCol="0" anchor="ctr"/>
          <a:lstStyle/>
          <a:p>
            <a:pPr algn="ctr"/>
            <a:endParaRPr lang="en-US"/>
          </a:p>
        </p:txBody>
      </p:sp>
      <p:sp>
        <p:nvSpPr>
          <p:cNvPr id="68" name="Content Placeholder 2"/>
          <p:cNvSpPr txBox="1">
            <a:spLocks/>
          </p:cNvSpPr>
          <p:nvPr/>
        </p:nvSpPr>
        <p:spPr bwMode="auto">
          <a:xfrm>
            <a:off x="733378" y="1106436"/>
            <a:ext cx="6521232" cy="377251"/>
          </a:xfrm>
          <a:prstGeom prst="rect">
            <a:avLst/>
          </a:prstGeom>
          <a:noFill/>
          <a:ln w="9525">
            <a:noFill/>
            <a:miter lim="800000"/>
            <a:headEnd/>
            <a:tailEnd/>
          </a:ln>
        </p:spPr>
        <p:txBody>
          <a:bodyPr vert="horz" wrap="square" lIns="0" tIns="55513" rIns="0" bIns="55513" numCol="1" anchor="t" anchorCtr="0" compatLnSpc="1">
            <a:prstTxWarp prst="textNoShape">
              <a:avLst/>
            </a:prstTxWarp>
            <a:normAutofit fontScale="92500" lnSpcReduction="20000"/>
          </a:bodyPr>
          <a:lstStyle>
            <a:lvl1pPr marL="342900" indent="-342900" algn="l" rtl="0" eaLnBrk="0" fontAlgn="base" hangingPunct="0">
              <a:spcBef>
                <a:spcPct val="20000"/>
              </a:spcBef>
              <a:spcAft>
                <a:spcPct val="0"/>
              </a:spcAft>
              <a:buBlip>
                <a:blip r:embed="rId21"/>
              </a:buBlip>
              <a:defRPr sz="3200">
                <a:solidFill>
                  <a:srgbClr val="4D4D4D"/>
                </a:solidFill>
                <a:latin typeface="+mn-lt"/>
                <a:ea typeface="+mn-ea"/>
                <a:cs typeface="+mn-cs"/>
              </a:defRPr>
            </a:lvl1pPr>
            <a:lvl2pPr marL="742950" indent="-285750" algn="l" rtl="0" eaLnBrk="0" fontAlgn="base" hangingPunct="0">
              <a:spcBef>
                <a:spcPct val="20000"/>
              </a:spcBef>
              <a:spcAft>
                <a:spcPct val="0"/>
              </a:spcAft>
              <a:buClr>
                <a:srgbClr val="CC0000"/>
              </a:buClr>
              <a:buFont typeface="Wingdings" pitchFamily="2" charset="2"/>
              <a:buChar char="§"/>
              <a:defRPr sz="2800">
                <a:solidFill>
                  <a:srgbClr val="333333"/>
                </a:solidFill>
                <a:latin typeface="+mn-lt"/>
              </a:defRPr>
            </a:lvl2pPr>
            <a:lvl3pPr marL="1143000" indent="-228600" algn="l" rtl="0" eaLnBrk="0" fontAlgn="base" hangingPunct="0">
              <a:spcBef>
                <a:spcPct val="20000"/>
              </a:spcBef>
              <a:spcAft>
                <a:spcPct val="0"/>
              </a:spcAft>
              <a:buClr>
                <a:schemeClr val="bg2"/>
              </a:buClr>
              <a:buChar char="•"/>
              <a:defRPr sz="2400">
                <a:solidFill>
                  <a:srgbClr val="333333"/>
                </a:solidFill>
                <a:latin typeface="+mn-lt"/>
              </a:defRPr>
            </a:lvl3pPr>
            <a:lvl4pPr marL="1600200" indent="-228600" algn="l" rtl="0" eaLnBrk="0" fontAlgn="base" hangingPunct="0">
              <a:spcBef>
                <a:spcPct val="20000"/>
              </a:spcBef>
              <a:spcAft>
                <a:spcPct val="0"/>
              </a:spcAft>
              <a:buChar char="–"/>
              <a:defRPr sz="2000">
                <a:solidFill>
                  <a:srgbClr val="333333"/>
                </a:solidFill>
                <a:latin typeface="+mn-lt"/>
              </a:defRPr>
            </a:lvl4pPr>
            <a:lvl5pPr marL="2057400" indent="-228600" algn="l" rtl="0" eaLnBrk="0" fontAlgn="base" hangingPunct="0">
              <a:spcBef>
                <a:spcPct val="20000"/>
              </a:spcBef>
              <a:spcAft>
                <a:spcPct val="0"/>
              </a:spcAft>
              <a:buChar char="»"/>
              <a:defRPr sz="2000">
                <a:solidFill>
                  <a:srgbClr val="333333"/>
                </a:solidFill>
                <a:latin typeface="+mn-lt"/>
              </a:defRPr>
            </a:lvl5pPr>
            <a:lvl6pPr marL="2514600" indent="-228600" algn="l" rtl="0" eaLnBrk="1" fontAlgn="base" hangingPunct="1">
              <a:spcBef>
                <a:spcPct val="20000"/>
              </a:spcBef>
              <a:spcAft>
                <a:spcPct val="0"/>
              </a:spcAft>
              <a:buChar char="»"/>
              <a:defRPr sz="2000">
                <a:solidFill>
                  <a:srgbClr val="333333"/>
                </a:solidFill>
                <a:latin typeface="+mn-lt"/>
              </a:defRPr>
            </a:lvl6pPr>
            <a:lvl7pPr marL="2971800" indent="-228600" algn="l" rtl="0" eaLnBrk="1" fontAlgn="base" hangingPunct="1">
              <a:spcBef>
                <a:spcPct val="20000"/>
              </a:spcBef>
              <a:spcAft>
                <a:spcPct val="0"/>
              </a:spcAft>
              <a:buChar char="»"/>
              <a:defRPr sz="2000">
                <a:solidFill>
                  <a:srgbClr val="333333"/>
                </a:solidFill>
                <a:latin typeface="+mn-lt"/>
              </a:defRPr>
            </a:lvl7pPr>
            <a:lvl8pPr marL="3429000" indent="-228600" algn="l" rtl="0" eaLnBrk="1" fontAlgn="base" hangingPunct="1">
              <a:spcBef>
                <a:spcPct val="20000"/>
              </a:spcBef>
              <a:spcAft>
                <a:spcPct val="0"/>
              </a:spcAft>
              <a:buChar char="»"/>
              <a:defRPr sz="2000">
                <a:solidFill>
                  <a:srgbClr val="333333"/>
                </a:solidFill>
                <a:latin typeface="+mn-lt"/>
              </a:defRPr>
            </a:lvl8pPr>
            <a:lvl9pPr marL="3886200" indent="-228600" algn="l" rtl="0" eaLnBrk="1" fontAlgn="base" hangingPunct="1">
              <a:spcBef>
                <a:spcPct val="20000"/>
              </a:spcBef>
              <a:spcAft>
                <a:spcPct val="0"/>
              </a:spcAft>
              <a:buChar char="»"/>
              <a:defRPr sz="2000">
                <a:solidFill>
                  <a:srgbClr val="333333"/>
                </a:solidFill>
                <a:latin typeface="+mn-lt"/>
              </a:defRPr>
            </a:lvl9pPr>
          </a:lstStyle>
          <a:p>
            <a:pPr marL="0" indent="0">
              <a:buNone/>
              <a:defRPr/>
            </a:pPr>
            <a:r>
              <a:rPr lang="en-US" sz="2000" dirty="0">
                <a:latin typeface="Segoe UI" pitchFamily="34" charset="0"/>
                <a:ea typeface="Segoe UI" pitchFamily="34" charset="0"/>
                <a:cs typeface="Segoe UI" pitchFamily="34" charset="0"/>
              </a:rPr>
              <a:t>T</a:t>
            </a:r>
            <a:r>
              <a:rPr lang="en-US" sz="2200" dirty="0">
                <a:latin typeface="Segoe UI" pitchFamily="34" charset="0"/>
                <a:ea typeface="Segoe UI" pitchFamily="34" charset="0"/>
                <a:cs typeface="Segoe UI" pitchFamily="34" charset="0"/>
              </a:rPr>
              <a:t>housands of Satisfied Customers and Partners</a:t>
            </a:r>
          </a:p>
        </p:txBody>
      </p:sp>
      <p:pic>
        <p:nvPicPr>
          <p:cNvPr id="69" name="Picture 12"/>
          <p:cNvPicPr>
            <a:picLocks noChangeAspect="1" noChangeArrowheads="1"/>
          </p:cNvPicPr>
          <p:nvPr/>
        </p:nvPicPr>
        <p:blipFill>
          <a:blip r:embed="rId22" cstate="print"/>
          <a:srcRect/>
          <a:stretch>
            <a:fillRect/>
          </a:stretch>
        </p:blipFill>
        <p:spPr bwMode="auto">
          <a:xfrm>
            <a:off x="4688291" y="5088392"/>
            <a:ext cx="1189416" cy="408903"/>
          </a:xfrm>
          <a:prstGeom prst="rect">
            <a:avLst/>
          </a:prstGeom>
          <a:noFill/>
          <a:ln w="9525">
            <a:noFill/>
            <a:miter lim="800000"/>
            <a:headEnd/>
            <a:tailEnd/>
          </a:ln>
        </p:spPr>
      </p:pic>
      <p:pic>
        <p:nvPicPr>
          <p:cNvPr id="70" name="Picture 15"/>
          <p:cNvPicPr>
            <a:picLocks noChangeAspect="1" noChangeArrowheads="1"/>
          </p:cNvPicPr>
          <p:nvPr/>
        </p:nvPicPr>
        <p:blipFill>
          <a:blip r:embed="rId23" cstate="print"/>
          <a:srcRect/>
          <a:stretch>
            <a:fillRect/>
          </a:stretch>
        </p:blipFill>
        <p:spPr bwMode="auto">
          <a:xfrm>
            <a:off x="7437400" y="5133229"/>
            <a:ext cx="1132523" cy="448405"/>
          </a:xfrm>
          <a:prstGeom prst="rect">
            <a:avLst/>
          </a:prstGeom>
          <a:noFill/>
          <a:ln w="9525">
            <a:noFill/>
            <a:miter lim="800000"/>
            <a:headEnd/>
            <a:tailEnd/>
          </a:ln>
        </p:spPr>
      </p:pic>
      <p:pic>
        <p:nvPicPr>
          <p:cNvPr id="71" name="Picture 16"/>
          <p:cNvPicPr>
            <a:picLocks noChangeAspect="1" noChangeArrowheads="1"/>
          </p:cNvPicPr>
          <p:nvPr/>
        </p:nvPicPr>
        <p:blipFill>
          <a:blip r:embed="rId24" cstate="print"/>
          <a:srcRect/>
          <a:stretch>
            <a:fillRect/>
          </a:stretch>
        </p:blipFill>
        <p:spPr bwMode="auto">
          <a:xfrm>
            <a:off x="4214081" y="5726329"/>
            <a:ext cx="2215163" cy="367386"/>
          </a:xfrm>
          <a:prstGeom prst="rect">
            <a:avLst/>
          </a:prstGeom>
          <a:noFill/>
          <a:ln w="9525">
            <a:noFill/>
            <a:miter lim="800000"/>
            <a:headEnd/>
            <a:tailEnd/>
          </a:ln>
        </p:spPr>
      </p:pic>
      <p:pic>
        <p:nvPicPr>
          <p:cNvPr id="72" name="Picture 71"/>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2493117" y="5153998"/>
            <a:ext cx="2036501" cy="513946"/>
          </a:xfrm>
          <a:prstGeom prst="rect">
            <a:avLst/>
          </a:prstGeom>
        </p:spPr>
      </p:pic>
      <p:pic>
        <p:nvPicPr>
          <p:cNvPr id="73" name="Picture 72"/>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6236027" y="5074910"/>
            <a:ext cx="702777" cy="587817"/>
          </a:xfrm>
          <a:prstGeom prst="rect">
            <a:avLst/>
          </a:prstGeom>
        </p:spPr>
      </p:pic>
      <p:pic>
        <p:nvPicPr>
          <p:cNvPr id="74" name="Picture 11"/>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7002086" y="5625294"/>
            <a:ext cx="1230044" cy="357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 name="Picture 10"/>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8428602" y="5540955"/>
            <a:ext cx="1370756" cy="18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 name="Picture 12"/>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9651605" y="5679324"/>
            <a:ext cx="1852875" cy="27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 name="Picture 13"/>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9903383" y="5097010"/>
            <a:ext cx="913866" cy="25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8" name="Freeform 7"/>
          <p:cNvSpPr>
            <a:spLocks noEditPoints="1"/>
          </p:cNvSpPr>
          <p:nvPr/>
        </p:nvSpPr>
        <p:spPr bwMode="auto">
          <a:xfrm>
            <a:off x="914447" y="5075595"/>
            <a:ext cx="801591" cy="700187"/>
          </a:xfrm>
          <a:custGeom>
            <a:avLst/>
            <a:gdLst>
              <a:gd name="T0" fmla="*/ 62 w 86"/>
              <a:gd name="T1" fmla="*/ 65 h 86"/>
              <a:gd name="T2" fmla="*/ 63 w 86"/>
              <a:gd name="T3" fmla="*/ 70 h 86"/>
              <a:gd name="T4" fmla="*/ 34 w 86"/>
              <a:gd name="T5" fmla="*/ 12 h 86"/>
              <a:gd name="T6" fmla="*/ 37 w 86"/>
              <a:gd name="T7" fmla="*/ 16 h 86"/>
              <a:gd name="T8" fmla="*/ 34 w 86"/>
              <a:gd name="T9" fmla="*/ 16 h 86"/>
              <a:gd name="T10" fmla="*/ 85 w 86"/>
              <a:gd name="T11" fmla="*/ 42 h 86"/>
              <a:gd name="T12" fmla="*/ 80 w 86"/>
              <a:gd name="T13" fmla="*/ 51 h 86"/>
              <a:gd name="T14" fmla="*/ 69 w 86"/>
              <a:gd name="T15" fmla="*/ 39 h 86"/>
              <a:gd name="T16" fmla="*/ 68 w 86"/>
              <a:gd name="T17" fmla="*/ 42 h 86"/>
              <a:gd name="T18" fmla="*/ 64 w 86"/>
              <a:gd name="T19" fmla="*/ 49 h 86"/>
              <a:gd name="T20" fmla="*/ 63 w 86"/>
              <a:gd name="T21" fmla="*/ 51 h 86"/>
              <a:gd name="T22" fmla="*/ 61 w 86"/>
              <a:gd name="T23" fmla="*/ 59 h 86"/>
              <a:gd name="T24" fmla="*/ 52 w 86"/>
              <a:gd name="T25" fmla="*/ 74 h 86"/>
              <a:gd name="T26" fmla="*/ 45 w 86"/>
              <a:gd name="T27" fmla="*/ 63 h 86"/>
              <a:gd name="T28" fmla="*/ 26 w 86"/>
              <a:gd name="T29" fmla="*/ 49 h 86"/>
              <a:gd name="T30" fmla="*/ 43 w 86"/>
              <a:gd name="T31" fmla="*/ 32 h 86"/>
              <a:gd name="T32" fmla="*/ 50 w 86"/>
              <a:gd name="T33" fmla="*/ 35 h 86"/>
              <a:gd name="T34" fmla="*/ 59 w 86"/>
              <a:gd name="T35" fmla="*/ 33 h 86"/>
              <a:gd name="T36" fmla="*/ 52 w 86"/>
              <a:gd name="T37" fmla="*/ 29 h 86"/>
              <a:gd name="T38" fmla="*/ 49 w 86"/>
              <a:gd name="T39" fmla="*/ 28 h 86"/>
              <a:gd name="T40" fmla="*/ 45 w 86"/>
              <a:gd name="T41" fmla="*/ 27 h 86"/>
              <a:gd name="T42" fmla="*/ 44 w 86"/>
              <a:gd name="T43" fmla="*/ 28 h 86"/>
              <a:gd name="T44" fmla="*/ 35 w 86"/>
              <a:gd name="T45" fmla="*/ 33 h 86"/>
              <a:gd name="T46" fmla="*/ 36 w 86"/>
              <a:gd name="T47" fmla="*/ 27 h 86"/>
              <a:gd name="T48" fmla="*/ 38 w 86"/>
              <a:gd name="T49" fmla="*/ 22 h 86"/>
              <a:gd name="T50" fmla="*/ 42 w 86"/>
              <a:gd name="T51" fmla="*/ 18 h 86"/>
              <a:gd name="T52" fmla="*/ 48 w 86"/>
              <a:gd name="T53" fmla="*/ 19 h 86"/>
              <a:gd name="T54" fmla="*/ 51 w 86"/>
              <a:gd name="T55" fmla="*/ 15 h 86"/>
              <a:gd name="T56" fmla="*/ 50 w 86"/>
              <a:gd name="T57" fmla="*/ 14 h 86"/>
              <a:gd name="T58" fmla="*/ 49 w 86"/>
              <a:gd name="T59" fmla="*/ 13 h 86"/>
              <a:gd name="T60" fmla="*/ 50 w 86"/>
              <a:gd name="T61" fmla="*/ 11 h 86"/>
              <a:gd name="T62" fmla="*/ 47 w 86"/>
              <a:gd name="T63" fmla="*/ 13 h 86"/>
              <a:gd name="T64" fmla="*/ 45 w 86"/>
              <a:gd name="T65" fmla="*/ 17 h 86"/>
              <a:gd name="T66" fmla="*/ 40 w 86"/>
              <a:gd name="T67" fmla="*/ 15 h 86"/>
              <a:gd name="T68" fmla="*/ 44 w 86"/>
              <a:gd name="T69" fmla="*/ 10 h 86"/>
              <a:gd name="T70" fmla="*/ 70 w 86"/>
              <a:gd name="T71" fmla="*/ 9 h 86"/>
              <a:gd name="T72" fmla="*/ 18 w 86"/>
              <a:gd name="T73" fmla="*/ 10 h 86"/>
              <a:gd name="T74" fmla="*/ 17 w 86"/>
              <a:gd name="T75" fmla="*/ 16 h 86"/>
              <a:gd name="T76" fmla="*/ 14 w 86"/>
              <a:gd name="T77" fmla="*/ 22 h 86"/>
              <a:gd name="T78" fmla="*/ 6 w 86"/>
              <a:gd name="T79" fmla="*/ 22 h 86"/>
              <a:gd name="T80" fmla="*/ 3 w 86"/>
              <a:gd name="T81" fmla="*/ 35 h 86"/>
              <a:gd name="T82" fmla="*/ 2 w 86"/>
              <a:gd name="T83" fmla="*/ 54 h 86"/>
              <a:gd name="T84" fmla="*/ 10 w 86"/>
              <a:gd name="T85" fmla="*/ 63 h 86"/>
              <a:gd name="T86" fmla="*/ 13 w 86"/>
              <a:gd name="T87" fmla="*/ 73 h 86"/>
              <a:gd name="T88" fmla="*/ 85 w 86"/>
              <a:gd name="T89" fmla="*/ 4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6" h="86">
                <a:moveTo>
                  <a:pt x="63" y="70"/>
                </a:moveTo>
                <a:cubicBezTo>
                  <a:pt x="63" y="70"/>
                  <a:pt x="62" y="69"/>
                  <a:pt x="62" y="69"/>
                </a:cubicBezTo>
                <a:cubicBezTo>
                  <a:pt x="62" y="68"/>
                  <a:pt x="62" y="67"/>
                  <a:pt x="62" y="65"/>
                </a:cubicBezTo>
                <a:cubicBezTo>
                  <a:pt x="63" y="65"/>
                  <a:pt x="65" y="64"/>
                  <a:pt x="66" y="63"/>
                </a:cubicBezTo>
                <a:cubicBezTo>
                  <a:pt x="66" y="64"/>
                  <a:pt x="66" y="64"/>
                  <a:pt x="66" y="65"/>
                </a:cubicBezTo>
                <a:cubicBezTo>
                  <a:pt x="65" y="67"/>
                  <a:pt x="64" y="68"/>
                  <a:pt x="63" y="70"/>
                </a:cubicBezTo>
                <a:close/>
                <a:moveTo>
                  <a:pt x="32" y="15"/>
                </a:moveTo>
                <a:cubicBezTo>
                  <a:pt x="32" y="14"/>
                  <a:pt x="33" y="14"/>
                  <a:pt x="34" y="13"/>
                </a:cubicBezTo>
                <a:cubicBezTo>
                  <a:pt x="34" y="13"/>
                  <a:pt x="34" y="13"/>
                  <a:pt x="34" y="12"/>
                </a:cubicBezTo>
                <a:cubicBezTo>
                  <a:pt x="35" y="12"/>
                  <a:pt x="35" y="12"/>
                  <a:pt x="36" y="12"/>
                </a:cubicBezTo>
                <a:cubicBezTo>
                  <a:pt x="37" y="13"/>
                  <a:pt x="37" y="14"/>
                  <a:pt x="38" y="15"/>
                </a:cubicBezTo>
                <a:cubicBezTo>
                  <a:pt x="38" y="16"/>
                  <a:pt x="38" y="16"/>
                  <a:pt x="37" y="16"/>
                </a:cubicBezTo>
                <a:cubicBezTo>
                  <a:pt x="36" y="17"/>
                  <a:pt x="35" y="17"/>
                  <a:pt x="34" y="17"/>
                </a:cubicBezTo>
                <a:cubicBezTo>
                  <a:pt x="34" y="16"/>
                  <a:pt x="35" y="15"/>
                  <a:pt x="35" y="14"/>
                </a:cubicBezTo>
                <a:cubicBezTo>
                  <a:pt x="34" y="15"/>
                  <a:pt x="34" y="16"/>
                  <a:pt x="34" y="16"/>
                </a:cubicBezTo>
                <a:cubicBezTo>
                  <a:pt x="33" y="16"/>
                  <a:pt x="32" y="16"/>
                  <a:pt x="31" y="16"/>
                </a:cubicBezTo>
                <a:cubicBezTo>
                  <a:pt x="32" y="16"/>
                  <a:pt x="32" y="15"/>
                  <a:pt x="32" y="15"/>
                </a:cubicBezTo>
                <a:close/>
                <a:moveTo>
                  <a:pt x="85" y="42"/>
                </a:moveTo>
                <a:cubicBezTo>
                  <a:pt x="84" y="44"/>
                  <a:pt x="83" y="45"/>
                  <a:pt x="82" y="46"/>
                </a:cubicBezTo>
                <a:cubicBezTo>
                  <a:pt x="82" y="47"/>
                  <a:pt x="82" y="48"/>
                  <a:pt x="82" y="49"/>
                </a:cubicBezTo>
                <a:cubicBezTo>
                  <a:pt x="81" y="50"/>
                  <a:pt x="81" y="50"/>
                  <a:pt x="80" y="51"/>
                </a:cubicBezTo>
                <a:cubicBezTo>
                  <a:pt x="80" y="49"/>
                  <a:pt x="79" y="47"/>
                  <a:pt x="78" y="44"/>
                </a:cubicBezTo>
                <a:cubicBezTo>
                  <a:pt x="78" y="43"/>
                  <a:pt x="77" y="42"/>
                  <a:pt x="76" y="41"/>
                </a:cubicBezTo>
                <a:cubicBezTo>
                  <a:pt x="74" y="40"/>
                  <a:pt x="72" y="40"/>
                  <a:pt x="69" y="39"/>
                </a:cubicBezTo>
                <a:cubicBezTo>
                  <a:pt x="69" y="38"/>
                  <a:pt x="68" y="38"/>
                  <a:pt x="67" y="37"/>
                </a:cubicBezTo>
                <a:cubicBezTo>
                  <a:pt x="67" y="37"/>
                  <a:pt x="67" y="38"/>
                  <a:pt x="66" y="38"/>
                </a:cubicBezTo>
                <a:cubicBezTo>
                  <a:pt x="67" y="39"/>
                  <a:pt x="67" y="40"/>
                  <a:pt x="68" y="42"/>
                </a:cubicBezTo>
                <a:cubicBezTo>
                  <a:pt x="69" y="41"/>
                  <a:pt x="69" y="41"/>
                  <a:pt x="70" y="40"/>
                </a:cubicBezTo>
                <a:cubicBezTo>
                  <a:pt x="71" y="41"/>
                  <a:pt x="72" y="42"/>
                  <a:pt x="73" y="43"/>
                </a:cubicBezTo>
                <a:cubicBezTo>
                  <a:pt x="70" y="45"/>
                  <a:pt x="67" y="47"/>
                  <a:pt x="64" y="49"/>
                </a:cubicBezTo>
                <a:cubicBezTo>
                  <a:pt x="62" y="46"/>
                  <a:pt x="61" y="42"/>
                  <a:pt x="59" y="39"/>
                </a:cubicBezTo>
                <a:cubicBezTo>
                  <a:pt x="59" y="39"/>
                  <a:pt x="58" y="39"/>
                  <a:pt x="58" y="39"/>
                </a:cubicBezTo>
                <a:cubicBezTo>
                  <a:pt x="60" y="43"/>
                  <a:pt x="61" y="47"/>
                  <a:pt x="63" y="51"/>
                </a:cubicBezTo>
                <a:cubicBezTo>
                  <a:pt x="65" y="50"/>
                  <a:pt x="66" y="49"/>
                  <a:pt x="68" y="49"/>
                </a:cubicBezTo>
                <a:cubicBezTo>
                  <a:pt x="67" y="51"/>
                  <a:pt x="67" y="52"/>
                  <a:pt x="66" y="54"/>
                </a:cubicBezTo>
                <a:cubicBezTo>
                  <a:pt x="64" y="56"/>
                  <a:pt x="63" y="57"/>
                  <a:pt x="61" y="59"/>
                </a:cubicBezTo>
                <a:cubicBezTo>
                  <a:pt x="61" y="61"/>
                  <a:pt x="61" y="63"/>
                  <a:pt x="61" y="65"/>
                </a:cubicBezTo>
                <a:cubicBezTo>
                  <a:pt x="60" y="66"/>
                  <a:pt x="59" y="66"/>
                  <a:pt x="58" y="67"/>
                </a:cubicBezTo>
                <a:cubicBezTo>
                  <a:pt x="56" y="70"/>
                  <a:pt x="54" y="72"/>
                  <a:pt x="52" y="74"/>
                </a:cubicBezTo>
                <a:cubicBezTo>
                  <a:pt x="51" y="74"/>
                  <a:pt x="49" y="74"/>
                  <a:pt x="48" y="74"/>
                </a:cubicBezTo>
                <a:cubicBezTo>
                  <a:pt x="47" y="72"/>
                  <a:pt x="45" y="70"/>
                  <a:pt x="44" y="67"/>
                </a:cubicBezTo>
                <a:cubicBezTo>
                  <a:pt x="44" y="66"/>
                  <a:pt x="44" y="64"/>
                  <a:pt x="45" y="63"/>
                </a:cubicBezTo>
                <a:cubicBezTo>
                  <a:pt x="44" y="60"/>
                  <a:pt x="43" y="57"/>
                  <a:pt x="42" y="54"/>
                </a:cubicBezTo>
                <a:cubicBezTo>
                  <a:pt x="38" y="54"/>
                  <a:pt x="35" y="54"/>
                  <a:pt x="32" y="55"/>
                </a:cubicBezTo>
                <a:cubicBezTo>
                  <a:pt x="30" y="53"/>
                  <a:pt x="28" y="51"/>
                  <a:pt x="26" y="49"/>
                </a:cubicBezTo>
                <a:cubicBezTo>
                  <a:pt x="26" y="46"/>
                  <a:pt x="27" y="43"/>
                  <a:pt x="27" y="40"/>
                </a:cubicBezTo>
                <a:cubicBezTo>
                  <a:pt x="29" y="38"/>
                  <a:pt x="31" y="36"/>
                  <a:pt x="32" y="34"/>
                </a:cubicBezTo>
                <a:cubicBezTo>
                  <a:pt x="36" y="33"/>
                  <a:pt x="40" y="32"/>
                  <a:pt x="43" y="32"/>
                </a:cubicBezTo>
                <a:cubicBezTo>
                  <a:pt x="43" y="33"/>
                  <a:pt x="44" y="33"/>
                  <a:pt x="44" y="34"/>
                </a:cubicBezTo>
                <a:cubicBezTo>
                  <a:pt x="45" y="35"/>
                  <a:pt x="47" y="36"/>
                  <a:pt x="48" y="37"/>
                </a:cubicBezTo>
                <a:cubicBezTo>
                  <a:pt x="49" y="36"/>
                  <a:pt x="49" y="36"/>
                  <a:pt x="50" y="35"/>
                </a:cubicBezTo>
                <a:cubicBezTo>
                  <a:pt x="52" y="36"/>
                  <a:pt x="54" y="36"/>
                  <a:pt x="56" y="37"/>
                </a:cubicBezTo>
                <a:cubicBezTo>
                  <a:pt x="57" y="36"/>
                  <a:pt x="58" y="36"/>
                  <a:pt x="58" y="36"/>
                </a:cubicBezTo>
                <a:cubicBezTo>
                  <a:pt x="58" y="35"/>
                  <a:pt x="59" y="34"/>
                  <a:pt x="59" y="33"/>
                </a:cubicBezTo>
                <a:cubicBezTo>
                  <a:pt x="57" y="33"/>
                  <a:pt x="56" y="33"/>
                  <a:pt x="54" y="32"/>
                </a:cubicBezTo>
                <a:cubicBezTo>
                  <a:pt x="54" y="32"/>
                  <a:pt x="53" y="31"/>
                  <a:pt x="53" y="30"/>
                </a:cubicBezTo>
                <a:cubicBezTo>
                  <a:pt x="52" y="30"/>
                  <a:pt x="52" y="30"/>
                  <a:pt x="52" y="29"/>
                </a:cubicBezTo>
                <a:cubicBezTo>
                  <a:pt x="51" y="30"/>
                  <a:pt x="51" y="31"/>
                  <a:pt x="51" y="33"/>
                </a:cubicBezTo>
                <a:cubicBezTo>
                  <a:pt x="50" y="32"/>
                  <a:pt x="49" y="31"/>
                  <a:pt x="49" y="30"/>
                </a:cubicBezTo>
                <a:cubicBezTo>
                  <a:pt x="49" y="29"/>
                  <a:pt x="49" y="29"/>
                  <a:pt x="49" y="28"/>
                </a:cubicBezTo>
                <a:cubicBezTo>
                  <a:pt x="48" y="27"/>
                  <a:pt x="47" y="27"/>
                  <a:pt x="46" y="26"/>
                </a:cubicBezTo>
                <a:cubicBezTo>
                  <a:pt x="46" y="26"/>
                  <a:pt x="45" y="26"/>
                  <a:pt x="45" y="25"/>
                </a:cubicBezTo>
                <a:cubicBezTo>
                  <a:pt x="45" y="26"/>
                  <a:pt x="45" y="27"/>
                  <a:pt x="45" y="27"/>
                </a:cubicBezTo>
                <a:cubicBezTo>
                  <a:pt x="46" y="28"/>
                  <a:pt x="47" y="29"/>
                  <a:pt x="48" y="29"/>
                </a:cubicBezTo>
                <a:cubicBezTo>
                  <a:pt x="48" y="30"/>
                  <a:pt x="47" y="31"/>
                  <a:pt x="46" y="31"/>
                </a:cubicBezTo>
                <a:cubicBezTo>
                  <a:pt x="46" y="30"/>
                  <a:pt x="45" y="29"/>
                  <a:pt x="44" y="28"/>
                </a:cubicBezTo>
                <a:cubicBezTo>
                  <a:pt x="43" y="28"/>
                  <a:pt x="43" y="27"/>
                  <a:pt x="42" y="26"/>
                </a:cubicBezTo>
                <a:cubicBezTo>
                  <a:pt x="41" y="27"/>
                  <a:pt x="40" y="28"/>
                  <a:pt x="38" y="28"/>
                </a:cubicBezTo>
                <a:cubicBezTo>
                  <a:pt x="37" y="30"/>
                  <a:pt x="36" y="31"/>
                  <a:pt x="35" y="33"/>
                </a:cubicBezTo>
                <a:cubicBezTo>
                  <a:pt x="34" y="32"/>
                  <a:pt x="32" y="32"/>
                  <a:pt x="31" y="32"/>
                </a:cubicBezTo>
                <a:cubicBezTo>
                  <a:pt x="31" y="30"/>
                  <a:pt x="31" y="29"/>
                  <a:pt x="31" y="27"/>
                </a:cubicBezTo>
                <a:cubicBezTo>
                  <a:pt x="33" y="27"/>
                  <a:pt x="35" y="27"/>
                  <a:pt x="36" y="27"/>
                </a:cubicBezTo>
                <a:cubicBezTo>
                  <a:pt x="36" y="26"/>
                  <a:pt x="35" y="26"/>
                  <a:pt x="35" y="25"/>
                </a:cubicBezTo>
                <a:cubicBezTo>
                  <a:pt x="34" y="24"/>
                  <a:pt x="34" y="23"/>
                  <a:pt x="34" y="23"/>
                </a:cubicBezTo>
                <a:cubicBezTo>
                  <a:pt x="35" y="22"/>
                  <a:pt x="37" y="22"/>
                  <a:pt x="38" y="22"/>
                </a:cubicBezTo>
                <a:cubicBezTo>
                  <a:pt x="39" y="21"/>
                  <a:pt x="39" y="20"/>
                  <a:pt x="40" y="19"/>
                </a:cubicBezTo>
                <a:cubicBezTo>
                  <a:pt x="41" y="19"/>
                  <a:pt x="41" y="19"/>
                  <a:pt x="42" y="19"/>
                </a:cubicBezTo>
                <a:cubicBezTo>
                  <a:pt x="42" y="19"/>
                  <a:pt x="42" y="18"/>
                  <a:pt x="42" y="18"/>
                </a:cubicBezTo>
                <a:cubicBezTo>
                  <a:pt x="42" y="17"/>
                  <a:pt x="42" y="17"/>
                  <a:pt x="43" y="17"/>
                </a:cubicBezTo>
                <a:cubicBezTo>
                  <a:pt x="43" y="17"/>
                  <a:pt x="43" y="18"/>
                  <a:pt x="44" y="18"/>
                </a:cubicBezTo>
                <a:cubicBezTo>
                  <a:pt x="45" y="19"/>
                  <a:pt x="47" y="19"/>
                  <a:pt x="48" y="19"/>
                </a:cubicBezTo>
                <a:cubicBezTo>
                  <a:pt x="49" y="18"/>
                  <a:pt x="49" y="17"/>
                  <a:pt x="50" y="16"/>
                </a:cubicBezTo>
                <a:cubicBezTo>
                  <a:pt x="50" y="16"/>
                  <a:pt x="51" y="16"/>
                  <a:pt x="51" y="17"/>
                </a:cubicBezTo>
                <a:cubicBezTo>
                  <a:pt x="51" y="16"/>
                  <a:pt x="51" y="15"/>
                  <a:pt x="51" y="15"/>
                </a:cubicBezTo>
                <a:cubicBezTo>
                  <a:pt x="52" y="15"/>
                  <a:pt x="52" y="14"/>
                  <a:pt x="53" y="14"/>
                </a:cubicBezTo>
                <a:cubicBezTo>
                  <a:pt x="53" y="14"/>
                  <a:pt x="53" y="14"/>
                  <a:pt x="52" y="14"/>
                </a:cubicBezTo>
                <a:cubicBezTo>
                  <a:pt x="52" y="14"/>
                  <a:pt x="51" y="14"/>
                  <a:pt x="50" y="14"/>
                </a:cubicBezTo>
                <a:cubicBezTo>
                  <a:pt x="50" y="14"/>
                  <a:pt x="49" y="13"/>
                  <a:pt x="49" y="13"/>
                </a:cubicBezTo>
                <a:cubicBezTo>
                  <a:pt x="49" y="13"/>
                  <a:pt x="49" y="13"/>
                  <a:pt x="49" y="13"/>
                </a:cubicBezTo>
                <a:cubicBezTo>
                  <a:pt x="49" y="13"/>
                  <a:pt x="49" y="13"/>
                  <a:pt x="49" y="13"/>
                </a:cubicBezTo>
                <a:cubicBezTo>
                  <a:pt x="49" y="12"/>
                  <a:pt x="49" y="12"/>
                  <a:pt x="49" y="12"/>
                </a:cubicBezTo>
                <a:cubicBezTo>
                  <a:pt x="49" y="12"/>
                  <a:pt x="49" y="12"/>
                  <a:pt x="49" y="12"/>
                </a:cubicBezTo>
                <a:cubicBezTo>
                  <a:pt x="50" y="11"/>
                  <a:pt x="50" y="11"/>
                  <a:pt x="50" y="11"/>
                </a:cubicBezTo>
                <a:cubicBezTo>
                  <a:pt x="50" y="11"/>
                  <a:pt x="49" y="11"/>
                  <a:pt x="49" y="11"/>
                </a:cubicBezTo>
                <a:cubicBezTo>
                  <a:pt x="49" y="11"/>
                  <a:pt x="48" y="11"/>
                  <a:pt x="48" y="12"/>
                </a:cubicBezTo>
                <a:cubicBezTo>
                  <a:pt x="48" y="12"/>
                  <a:pt x="47" y="12"/>
                  <a:pt x="47" y="13"/>
                </a:cubicBezTo>
                <a:cubicBezTo>
                  <a:pt x="47" y="13"/>
                  <a:pt x="48" y="14"/>
                  <a:pt x="48" y="14"/>
                </a:cubicBezTo>
                <a:cubicBezTo>
                  <a:pt x="48" y="15"/>
                  <a:pt x="47" y="16"/>
                  <a:pt x="47" y="17"/>
                </a:cubicBezTo>
                <a:cubicBezTo>
                  <a:pt x="46" y="17"/>
                  <a:pt x="46" y="17"/>
                  <a:pt x="45" y="17"/>
                </a:cubicBezTo>
                <a:cubicBezTo>
                  <a:pt x="44" y="16"/>
                  <a:pt x="44" y="15"/>
                  <a:pt x="44" y="15"/>
                </a:cubicBezTo>
                <a:cubicBezTo>
                  <a:pt x="43" y="15"/>
                  <a:pt x="42" y="15"/>
                  <a:pt x="41" y="16"/>
                </a:cubicBezTo>
                <a:cubicBezTo>
                  <a:pt x="41" y="15"/>
                  <a:pt x="40" y="15"/>
                  <a:pt x="40" y="15"/>
                </a:cubicBezTo>
                <a:cubicBezTo>
                  <a:pt x="40" y="14"/>
                  <a:pt x="40" y="13"/>
                  <a:pt x="40" y="13"/>
                </a:cubicBezTo>
                <a:cubicBezTo>
                  <a:pt x="41" y="12"/>
                  <a:pt x="42" y="12"/>
                  <a:pt x="42" y="12"/>
                </a:cubicBezTo>
                <a:cubicBezTo>
                  <a:pt x="43" y="11"/>
                  <a:pt x="43" y="10"/>
                  <a:pt x="44" y="10"/>
                </a:cubicBezTo>
                <a:cubicBezTo>
                  <a:pt x="45" y="10"/>
                  <a:pt x="46" y="9"/>
                  <a:pt x="48" y="9"/>
                </a:cubicBezTo>
                <a:cubicBezTo>
                  <a:pt x="51" y="9"/>
                  <a:pt x="54" y="10"/>
                  <a:pt x="57" y="10"/>
                </a:cubicBezTo>
                <a:cubicBezTo>
                  <a:pt x="62" y="10"/>
                  <a:pt x="67" y="10"/>
                  <a:pt x="70" y="9"/>
                </a:cubicBezTo>
                <a:cubicBezTo>
                  <a:pt x="62" y="4"/>
                  <a:pt x="53" y="0"/>
                  <a:pt x="43" y="0"/>
                </a:cubicBezTo>
                <a:cubicBezTo>
                  <a:pt x="33" y="0"/>
                  <a:pt x="24" y="4"/>
                  <a:pt x="16" y="10"/>
                </a:cubicBezTo>
                <a:cubicBezTo>
                  <a:pt x="17" y="10"/>
                  <a:pt x="17" y="10"/>
                  <a:pt x="18" y="10"/>
                </a:cubicBezTo>
                <a:cubicBezTo>
                  <a:pt x="18" y="11"/>
                  <a:pt x="18" y="12"/>
                  <a:pt x="19" y="12"/>
                </a:cubicBezTo>
                <a:cubicBezTo>
                  <a:pt x="19" y="13"/>
                  <a:pt x="19" y="13"/>
                  <a:pt x="19" y="14"/>
                </a:cubicBezTo>
                <a:cubicBezTo>
                  <a:pt x="18" y="15"/>
                  <a:pt x="18" y="15"/>
                  <a:pt x="17" y="16"/>
                </a:cubicBezTo>
                <a:cubicBezTo>
                  <a:pt x="17" y="17"/>
                  <a:pt x="17" y="17"/>
                  <a:pt x="16" y="18"/>
                </a:cubicBezTo>
                <a:cubicBezTo>
                  <a:pt x="16" y="18"/>
                  <a:pt x="15" y="18"/>
                  <a:pt x="15" y="19"/>
                </a:cubicBezTo>
                <a:cubicBezTo>
                  <a:pt x="14" y="20"/>
                  <a:pt x="14" y="21"/>
                  <a:pt x="14" y="22"/>
                </a:cubicBezTo>
                <a:cubicBezTo>
                  <a:pt x="13" y="22"/>
                  <a:pt x="12" y="22"/>
                  <a:pt x="12" y="22"/>
                </a:cubicBezTo>
                <a:cubicBezTo>
                  <a:pt x="11" y="19"/>
                  <a:pt x="11" y="17"/>
                  <a:pt x="11" y="15"/>
                </a:cubicBezTo>
                <a:cubicBezTo>
                  <a:pt x="9" y="17"/>
                  <a:pt x="7" y="20"/>
                  <a:pt x="6" y="22"/>
                </a:cubicBezTo>
                <a:cubicBezTo>
                  <a:pt x="6" y="22"/>
                  <a:pt x="6" y="22"/>
                  <a:pt x="6" y="22"/>
                </a:cubicBezTo>
                <a:cubicBezTo>
                  <a:pt x="7" y="25"/>
                  <a:pt x="7" y="28"/>
                  <a:pt x="8" y="31"/>
                </a:cubicBezTo>
                <a:cubicBezTo>
                  <a:pt x="7" y="33"/>
                  <a:pt x="5" y="34"/>
                  <a:pt x="3" y="35"/>
                </a:cubicBezTo>
                <a:cubicBezTo>
                  <a:pt x="2" y="36"/>
                  <a:pt x="1" y="37"/>
                  <a:pt x="1" y="38"/>
                </a:cubicBezTo>
                <a:cubicBezTo>
                  <a:pt x="0" y="40"/>
                  <a:pt x="0" y="41"/>
                  <a:pt x="0" y="43"/>
                </a:cubicBezTo>
                <a:cubicBezTo>
                  <a:pt x="0" y="47"/>
                  <a:pt x="1" y="50"/>
                  <a:pt x="2" y="54"/>
                </a:cubicBezTo>
                <a:cubicBezTo>
                  <a:pt x="2" y="54"/>
                  <a:pt x="3" y="54"/>
                  <a:pt x="4" y="54"/>
                </a:cubicBezTo>
                <a:cubicBezTo>
                  <a:pt x="6" y="56"/>
                  <a:pt x="7" y="58"/>
                  <a:pt x="9" y="59"/>
                </a:cubicBezTo>
                <a:cubicBezTo>
                  <a:pt x="9" y="60"/>
                  <a:pt x="10" y="62"/>
                  <a:pt x="10" y="63"/>
                </a:cubicBezTo>
                <a:cubicBezTo>
                  <a:pt x="12" y="64"/>
                  <a:pt x="15" y="65"/>
                  <a:pt x="17" y="67"/>
                </a:cubicBezTo>
                <a:cubicBezTo>
                  <a:pt x="17" y="69"/>
                  <a:pt x="16" y="71"/>
                  <a:pt x="16" y="73"/>
                </a:cubicBezTo>
                <a:cubicBezTo>
                  <a:pt x="15" y="73"/>
                  <a:pt x="14" y="73"/>
                  <a:pt x="13" y="73"/>
                </a:cubicBezTo>
                <a:cubicBezTo>
                  <a:pt x="20" y="81"/>
                  <a:pt x="31" y="86"/>
                  <a:pt x="43" y="86"/>
                </a:cubicBezTo>
                <a:cubicBezTo>
                  <a:pt x="66" y="86"/>
                  <a:pt x="85" y="67"/>
                  <a:pt x="86" y="44"/>
                </a:cubicBezTo>
                <a:cubicBezTo>
                  <a:pt x="86" y="44"/>
                  <a:pt x="86" y="43"/>
                  <a:pt x="85" y="42"/>
                </a:cubicBezTo>
                <a:close/>
              </a:path>
            </a:pathLst>
          </a:custGeom>
          <a:solidFill>
            <a:srgbClr val="FFFFFF"/>
          </a:solidFill>
          <a:ln w="12700" cap="rnd">
            <a:solidFill>
              <a:schemeClr val="tx1"/>
            </a:solidFill>
          </a:ln>
        </p:spPr>
        <p:txBody>
          <a:bodyPr vert="horz" wrap="square" lIns="69394" tIns="34697" rIns="69394" bIns="34697" numCol="1" anchor="t" anchorCtr="0" compatLnSpc="1">
            <a:prstTxWarp prst="textNoShape">
              <a:avLst/>
            </a:prstTxWarp>
          </a:bodyPr>
          <a:lstStyle/>
          <a:p>
            <a:endParaRPr lang="en-US"/>
          </a:p>
        </p:txBody>
      </p:sp>
      <p:grpSp>
        <p:nvGrpSpPr>
          <p:cNvPr id="79" name="Group 78"/>
          <p:cNvGrpSpPr/>
          <p:nvPr/>
        </p:nvGrpSpPr>
        <p:grpSpPr>
          <a:xfrm>
            <a:off x="1005891" y="3550252"/>
            <a:ext cx="640113" cy="606596"/>
            <a:chOff x="697099" y="3063195"/>
            <a:chExt cx="571500" cy="571500"/>
          </a:xfrm>
          <a:noFill/>
        </p:grpSpPr>
        <p:sp>
          <p:nvSpPr>
            <p:cNvPr id="80" name="Freeform 20"/>
            <p:cNvSpPr>
              <a:spLocks noEditPoints="1"/>
            </p:cNvSpPr>
            <p:nvPr/>
          </p:nvSpPr>
          <p:spPr bwMode="black">
            <a:xfrm>
              <a:off x="791045" y="3212506"/>
              <a:ext cx="378806" cy="263359"/>
            </a:xfrm>
            <a:custGeom>
              <a:avLst/>
              <a:gdLst/>
              <a:ahLst/>
              <a:cxnLst>
                <a:cxn ang="0">
                  <a:pos x="774" y="456"/>
                </a:cxn>
                <a:cxn ang="0">
                  <a:pos x="774" y="36"/>
                </a:cxn>
                <a:cxn ang="0">
                  <a:pos x="737" y="0"/>
                </a:cxn>
                <a:cxn ang="0">
                  <a:pos x="107" y="0"/>
                </a:cxn>
                <a:cxn ang="0">
                  <a:pos x="71" y="36"/>
                </a:cxn>
                <a:cxn ang="0">
                  <a:pos x="71" y="456"/>
                </a:cxn>
                <a:cxn ang="0">
                  <a:pos x="0" y="544"/>
                </a:cxn>
                <a:cxn ang="0">
                  <a:pos x="44" y="588"/>
                </a:cxn>
                <a:cxn ang="0">
                  <a:pos x="800" y="588"/>
                </a:cxn>
                <a:cxn ang="0">
                  <a:pos x="844" y="544"/>
                </a:cxn>
                <a:cxn ang="0">
                  <a:pos x="774" y="456"/>
                </a:cxn>
                <a:cxn ang="0">
                  <a:pos x="481" y="554"/>
                </a:cxn>
                <a:cxn ang="0">
                  <a:pos x="350" y="554"/>
                </a:cxn>
                <a:cxn ang="0">
                  <a:pos x="337" y="547"/>
                </a:cxn>
                <a:cxn ang="0">
                  <a:pos x="352" y="519"/>
                </a:cxn>
                <a:cxn ang="0">
                  <a:pos x="363" y="514"/>
                </a:cxn>
                <a:cxn ang="0">
                  <a:pos x="468" y="514"/>
                </a:cxn>
                <a:cxn ang="0">
                  <a:pos x="478" y="519"/>
                </a:cxn>
                <a:cxn ang="0">
                  <a:pos x="494" y="547"/>
                </a:cxn>
                <a:cxn ang="0">
                  <a:pos x="481" y="554"/>
                </a:cxn>
                <a:cxn ang="0">
                  <a:pos x="748" y="456"/>
                </a:cxn>
                <a:cxn ang="0">
                  <a:pos x="99" y="456"/>
                </a:cxn>
                <a:cxn ang="0">
                  <a:pos x="99" y="42"/>
                </a:cxn>
                <a:cxn ang="0">
                  <a:pos x="117" y="24"/>
                </a:cxn>
                <a:cxn ang="0">
                  <a:pos x="730" y="24"/>
                </a:cxn>
                <a:cxn ang="0">
                  <a:pos x="748" y="42"/>
                </a:cxn>
                <a:cxn ang="0">
                  <a:pos x="748" y="456"/>
                </a:cxn>
              </a:cxnLst>
              <a:rect l="0" t="0" r="r" b="b"/>
              <a:pathLst>
                <a:path w="844" h="588">
                  <a:moveTo>
                    <a:pt x="774" y="456"/>
                  </a:moveTo>
                  <a:cubicBezTo>
                    <a:pt x="774" y="36"/>
                    <a:pt x="774" y="36"/>
                    <a:pt x="774" y="36"/>
                  </a:cubicBezTo>
                  <a:cubicBezTo>
                    <a:pt x="774" y="16"/>
                    <a:pt x="757" y="0"/>
                    <a:pt x="737" y="0"/>
                  </a:cubicBezTo>
                  <a:cubicBezTo>
                    <a:pt x="107" y="0"/>
                    <a:pt x="107" y="0"/>
                    <a:pt x="107" y="0"/>
                  </a:cubicBezTo>
                  <a:cubicBezTo>
                    <a:pt x="87" y="0"/>
                    <a:pt x="71" y="16"/>
                    <a:pt x="71" y="36"/>
                  </a:cubicBezTo>
                  <a:cubicBezTo>
                    <a:pt x="71" y="456"/>
                    <a:pt x="71" y="456"/>
                    <a:pt x="71" y="456"/>
                  </a:cubicBezTo>
                  <a:cubicBezTo>
                    <a:pt x="0" y="544"/>
                    <a:pt x="0" y="544"/>
                    <a:pt x="0" y="544"/>
                  </a:cubicBezTo>
                  <a:cubicBezTo>
                    <a:pt x="0" y="568"/>
                    <a:pt x="20" y="588"/>
                    <a:pt x="44" y="588"/>
                  </a:cubicBezTo>
                  <a:cubicBezTo>
                    <a:pt x="800" y="588"/>
                    <a:pt x="800" y="588"/>
                    <a:pt x="800" y="588"/>
                  </a:cubicBezTo>
                  <a:cubicBezTo>
                    <a:pt x="824" y="588"/>
                    <a:pt x="844" y="568"/>
                    <a:pt x="844" y="544"/>
                  </a:cubicBezTo>
                  <a:lnTo>
                    <a:pt x="774" y="456"/>
                  </a:lnTo>
                  <a:close/>
                  <a:moveTo>
                    <a:pt x="481" y="554"/>
                  </a:moveTo>
                  <a:cubicBezTo>
                    <a:pt x="350" y="554"/>
                    <a:pt x="350" y="554"/>
                    <a:pt x="350" y="554"/>
                  </a:cubicBezTo>
                  <a:cubicBezTo>
                    <a:pt x="343" y="554"/>
                    <a:pt x="337" y="551"/>
                    <a:pt x="337" y="547"/>
                  </a:cubicBezTo>
                  <a:cubicBezTo>
                    <a:pt x="352" y="519"/>
                    <a:pt x="352" y="519"/>
                    <a:pt x="352" y="519"/>
                  </a:cubicBezTo>
                  <a:cubicBezTo>
                    <a:pt x="352" y="516"/>
                    <a:pt x="357" y="514"/>
                    <a:pt x="363" y="514"/>
                  </a:cubicBezTo>
                  <a:cubicBezTo>
                    <a:pt x="468" y="514"/>
                    <a:pt x="468" y="514"/>
                    <a:pt x="468" y="514"/>
                  </a:cubicBezTo>
                  <a:cubicBezTo>
                    <a:pt x="473" y="514"/>
                    <a:pt x="478" y="516"/>
                    <a:pt x="478" y="519"/>
                  </a:cubicBezTo>
                  <a:cubicBezTo>
                    <a:pt x="494" y="547"/>
                    <a:pt x="494" y="547"/>
                    <a:pt x="494" y="547"/>
                  </a:cubicBezTo>
                  <a:cubicBezTo>
                    <a:pt x="494" y="551"/>
                    <a:pt x="488" y="554"/>
                    <a:pt x="481" y="554"/>
                  </a:cubicBezTo>
                  <a:close/>
                  <a:moveTo>
                    <a:pt x="748" y="456"/>
                  </a:moveTo>
                  <a:cubicBezTo>
                    <a:pt x="99" y="456"/>
                    <a:pt x="99" y="456"/>
                    <a:pt x="99" y="456"/>
                  </a:cubicBezTo>
                  <a:cubicBezTo>
                    <a:pt x="99" y="42"/>
                    <a:pt x="99" y="42"/>
                    <a:pt x="99" y="42"/>
                  </a:cubicBezTo>
                  <a:cubicBezTo>
                    <a:pt x="99" y="32"/>
                    <a:pt x="107" y="24"/>
                    <a:pt x="117" y="24"/>
                  </a:cubicBezTo>
                  <a:cubicBezTo>
                    <a:pt x="730" y="24"/>
                    <a:pt x="730" y="24"/>
                    <a:pt x="730" y="24"/>
                  </a:cubicBezTo>
                  <a:cubicBezTo>
                    <a:pt x="740" y="24"/>
                    <a:pt x="748" y="32"/>
                    <a:pt x="748" y="42"/>
                  </a:cubicBezTo>
                  <a:lnTo>
                    <a:pt x="748" y="456"/>
                  </a:lnTo>
                  <a:close/>
                </a:path>
              </a:pathLst>
            </a:custGeom>
            <a:grpFill/>
            <a:ln>
              <a:solidFill>
                <a:srgbClr val="FFFFFF"/>
              </a:solidFill>
            </a:ln>
            <a:extLst/>
          </p:spPr>
          <p:txBody>
            <a:bodyPr vert="horz" wrap="square" lIns="0" tIns="41153" rIns="82305" bIns="41153" numCol="1" anchor="t" anchorCtr="0" compatLnSpc="1">
              <a:prstTxWarp prst="textNoShape">
                <a:avLst/>
              </a:prstTxWarp>
            </a:bodyPr>
            <a:lstStyle/>
            <a:p>
              <a:pPr algn="ctr"/>
              <a:endParaRPr lang="en-US" sz="700" dirty="0">
                <a:gradFill>
                  <a:gsLst>
                    <a:gs pos="0">
                      <a:srgbClr val="FFFFFF"/>
                    </a:gs>
                    <a:gs pos="100000">
                      <a:srgbClr val="FFFFFF"/>
                    </a:gs>
                  </a:gsLst>
                  <a:lin ang="5400000" scaled="0"/>
                </a:gradFill>
              </a:endParaRPr>
            </a:p>
          </p:txBody>
        </p:sp>
        <p:sp>
          <p:nvSpPr>
            <p:cNvPr id="81" name="Oval 80"/>
            <p:cNvSpPr/>
            <p:nvPr/>
          </p:nvSpPr>
          <p:spPr bwMode="auto">
            <a:xfrm>
              <a:off x="697099" y="3063195"/>
              <a:ext cx="571500" cy="571500"/>
            </a:xfrm>
            <a:prstGeom prst="ellipse">
              <a:avLst/>
            </a:prstGeom>
            <a:grpFill/>
            <a:ln w="38100">
              <a:solidFill>
                <a:srgbClr val="FFFF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693710" fontAlgn="base">
                <a:spcBef>
                  <a:spcPct val="0"/>
                </a:spcBef>
                <a:spcAft>
                  <a:spcPct val="0"/>
                </a:spcAft>
              </a:pPr>
              <a:endParaRPr lang="en-US"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sp>
        <p:nvSpPr>
          <p:cNvPr id="83" name="Slide Number Placeholder 3"/>
          <p:cNvSpPr txBox="1">
            <a:spLocks/>
          </p:cNvSpPr>
          <p:nvPr/>
        </p:nvSpPr>
        <p:spPr>
          <a:xfrm>
            <a:off x="10363729" y="18653"/>
            <a:ext cx="1450922" cy="335737"/>
          </a:xfrm>
          <a:prstGeom prst="rect">
            <a:avLst/>
          </a:prstGeom>
        </p:spPr>
        <p:txBody>
          <a:bodyPr lIns="69394" tIns="34697" rIns="69394" bIns="34697"/>
          <a:lstStyle>
            <a:defPPr>
              <a:defRPr lang="en-US"/>
            </a:defPPr>
            <a:lvl1pPr marL="0" algn="l" defTabSz="1463040" rtl="0" eaLnBrk="1" latinLnBrk="0" hangingPunct="1">
              <a:defRPr sz="2900" kern="1200">
                <a:solidFill>
                  <a:schemeClr val="tx1"/>
                </a:solidFill>
                <a:latin typeface="+mn-lt"/>
                <a:ea typeface="+mn-ea"/>
                <a:cs typeface="+mn-cs"/>
              </a:defRPr>
            </a:lvl1pPr>
            <a:lvl2pPr marL="731520" algn="l" defTabSz="1463040" rtl="0" eaLnBrk="1" latinLnBrk="0" hangingPunct="1">
              <a:defRPr sz="2900" kern="1200">
                <a:solidFill>
                  <a:schemeClr val="tx1"/>
                </a:solidFill>
                <a:latin typeface="+mn-lt"/>
                <a:ea typeface="+mn-ea"/>
                <a:cs typeface="+mn-cs"/>
              </a:defRPr>
            </a:lvl2pPr>
            <a:lvl3pPr marL="1463040" algn="l" defTabSz="1463040" rtl="0" eaLnBrk="1" latinLnBrk="0" hangingPunct="1">
              <a:defRPr sz="2900" kern="1200">
                <a:solidFill>
                  <a:schemeClr val="tx1"/>
                </a:solidFill>
                <a:latin typeface="+mn-lt"/>
                <a:ea typeface="+mn-ea"/>
                <a:cs typeface="+mn-cs"/>
              </a:defRPr>
            </a:lvl3pPr>
            <a:lvl4pPr marL="2194560" algn="l" defTabSz="1463040" rtl="0" eaLnBrk="1" latinLnBrk="0" hangingPunct="1">
              <a:defRPr sz="2900" kern="1200">
                <a:solidFill>
                  <a:schemeClr val="tx1"/>
                </a:solidFill>
                <a:latin typeface="+mn-lt"/>
                <a:ea typeface="+mn-ea"/>
                <a:cs typeface="+mn-cs"/>
              </a:defRPr>
            </a:lvl4pPr>
            <a:lvl5pPr marL="2926080" algn="l" defTabSz="1463040" rtl="0" eaLnBrk="1" latinLnBrk="0" hangingPunct="1">
              <a:defRPr sz="2900" kern="1200">
                <a:solidFill>
                  <a:schemeClr val="tx1"/>
                </a:solidFill>
                <a:latin typeface="+mn-lt"/>
                <a:ea typeface="+mn-ea"/>
                <a:cs typeface="+mn-cs"/>
              </a:defRPr>
            </a:lvl5pPr>
            <a:lvl6pPr marL="3657600" algn="l" defTabSz="1463040" rtl="0" eaLnBrk="1" latinLnBrk="0" hangingPunct="1">
              <a:defRPr sz="2900" kern="1200">
                <a:solidFill>
                  <a:schemeClr val="tx1"/>
                </a:solidFill>
                <a:latin typeface="+mn-lt"/>
                <a:ea typeface="+mn-ea"/>
                <a:cs typeface="+mn-cs"/>
              </a:defRPr>
            </a:lvl6pPr>
            <a:lvl7pPr marL="4389120" algn="l" defTabSz="1463040" rtl="0" eaLnBrk="1" latinLnBrk="0" hangingPunct="1">
              <a:defRPr sz="2900" kern="1200">
                <a:solidFill>
                  <a:schemeClr val="tx1"/>
                </a:solidFill>
                <a:latin typeface="+mn-lt"/>
                <a:ea typeface="+mn-ea"/>
                <a:cs typeface="+mn-cs"/>
              </a:defRPr>
            </a:lvl7pPr>
            <a:lvl8pPr marL="5120640" algn="l" defTabSz="1463040" rtl="0" eaLnBrk="1" latinLnBrk="0" hangingPunct="1">
              <a:defRPr sz="2900" kern="1200">
                <a:solidFill>
                  <a:schemeClr val="tx1"/>
                </a:solidFill>
                <a:latin typeface="+mn-lt"/>
                <a:ea typeface="+mn-ea"/>
                <a:cs typeface="+mn-cs"/>
              </a:defRPr>
            </a:lvl8pPr>
            <a:lvl9pPr marL="5852160" algn="l" defTabSz="1463040" rtl="0" eaLnBrk="1" latinLnBrk="0" hangingPunct="1">
              <a:defRPr sz="2900" kern="1200">
                <a:solidFill>
                  <a:schemeClr val="tx1"/>
                </a:solidFill>
                <a:latin typeface="+mn-lt"/>
                <a:ea typeface="+mn-ea"/>
                <a:cs typeface="+mn-cs"/>
              </a:defRPr>
            </a:lvl9pPr>
          </a:lstStyle>
          <a:p>
            <a:fld id="{B352E4EB-CA8C-480F-BE31-42122BF86CD4}" type="slidenum">
              <a:rPr lang="en-US" sz="1700">
                <a:solidFill>
                  <a:schemeClr val="bg1"/>
                </a:solidFill>
                <a:latin typeface="Segoe UI Light" pitchFamily="34" charset="0"/>
              </a:rPr>
              <a:pPr/>
              <a:t>13</a:t>
            </a:fld>
            <a:endParaRPr lang="en-US" sz="1700" dirty="0">
              <a:solidFill>
                <a:schemeClr val="bg1"/>
              </a:solidFill>
              <a:latin typeface="Segoe UI Light" pitchFamily="34" charset="0"/>
            </a:endParaRPr>
          </a:p>
        </p:txBody>
      </p:sp>
    </p:spTree>
    <p:extLst>
      <p:ext uri="{BB962C8B-B14F-4D97-AF65-F5344CB8AC3E}">
        <p14:creationId xmlns:p14="http://schemas.microsoft.com/office/powerpoint/2010/main" val="3708988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10363729" y="18653"/>
            <a:ext cx="1450922" cy="335737"/>
          </a:xfrm>
          <a:prstGeom prst="rect">
            <a:avLst/>
          </a:prstGeom>
        </p:spPr>
        <p:txBody>
          <a:bodyPr lIns="69394" tIns="34697" rIns="69394" bIns="34697"/>
          <a:lstStyle/>
          <a:p>
            <a:fld id="{B352E4EB-CA8C-480F-BE31-42122BF86CD4}" type="slidenum">
              <a:rPr lang="en-US" smtClean="0"/>
              <a:pPr/>
              <a:t>14</a:t>
            </a:fld>
            <a:endParaRPr lang="en-US" dirty="0"/>
          </a:p>
        </p:txBody>
      </p:sp>
      <p:sp>
        <p:nvSpPr>
          <p:cNvPr id="36" name="Title 1"/>
          <p:cNvSpPr txBox="1">
            <a:spLocks/>
          </p:cNvSpPr>
          <p:nvPr/>
        </p:nvSpPr>
        <p:spPr>
          <a:xfrm>
            <a:off x="207275" y="233152"/>
            <a:ext cx="12229200" cy="932604"/>
          </a:xfrm>
          <a:prstGeom prst="rect">
            <a:avLst/>
          </a:prstGeom>
        </p:spPr>
        <p:txBody>
          <a:bodyPr vert="horz" lIns="111030" tIns="55515" rIns="111030" bIns="55515" rtlCol="0" anchor="ctr">
            <a:noAutofit/>
          </a:bodyPr>
          <a:lstStyle/>
          <a:p>
            <a:pPr>
              <a:spcBef>
                <a:spcPct val="0"/>
              </a:spcBef>
              <a:defRPr/>
            </a:pPr>
            <a:r>
              <a:rPr lang="en-US" sz="3400" b="1" i="1" dirty="0" err="1" smtClean="0">
                <a:latin typeface="Arial" pitchFamily="34" charset="0"/>
                <a:ea typeface="Segoe UI" pitchFamily="34" charset="0"/>
                <a:cs typeface="Arial" pitchFamily="34" charset="0"/>
              </a:rPr>
              <a:t>Matchine</a:t>
            </a:r>
            <a:r>
              <a:rPr lang="en-US" sz="3400" b="1" dirty="0" smtClean="0">
                <a:latin typeface="Arial" pitchFamily="34" charset="0"/>
                <a:ea typeface="Segoe UI" pitchFamily="34" charset="0"/>
                <a:cs typeface="Arial" pitchFamily="34" charset="0"/>
              </a:rPr>
              <a:t> </a:t>
            </a:r>
            <a:r>
              <a:rPr lang="en-US" sz="3400" b="1" dirty="0">
                <a:latin typeface="Arial" pitchFamily="34" charset="0"/>
                <a:ea typeface="Segoe UI" pitchFamily="34" charset="0"/>
                <a:cs typeface="Arial" pitchFamily="34" charset="0"/>
              </a:rPr>
              <a:t>Technology </a:t>
            </a:r>
            <a:r>
              <a:rPr lang="en-US" sz="2400" b="1" dirty="0">
                <a:latin typeface="Arial" pitchFamily="34" charset="0"/>
                <a:ea typeface="Segoe UI" pitchFamily="34" charset="0"/>
                <a:cs typeface="Arial" pitchFamily="34" charset="0"/>
              </a:rPr>
              <a:t>(patents pending)</a:t>
            </a:r>
            <a:endParaRPr lang="en-US" sz="3400" b="1" dirty="0">
              <a:latin typeface="Arial" pitchFamily="34" charset="0"/>
              <a:ea typeface="Segoe UI" pitchFamily="34" charset="0"/>
              <a:cs typeface="Arial" pitchFamily="34" charset="0"/>
            </a:endParaRPr>
          </a:p>
          <a:p>
            <a:pPr>
              <a:spcBef>
                <a:spcPct val="0"/>
              </a:spcBef>
              <a:defRPr/>
            </a:pPr>
            <a:r>
              <a:rPr lang="en-US" sz="2000" i="1" dirty="0">
                <a:latin typeface="Arial" pitchFamily="34" charset="0"/>
                <a:ea typeface="Segoe UI" pitchFamily="34" charset="0"/>
                <a:cs typeface="Arial" pitchFamily="34" charset="0"/>
              </a:rPr>
              <a:t>2</a:t>
            </a:r>
            <a:r>
              <a:rPr lang="en-US" sz="2000" i="1" baseline="30000" dirty="0">
                <a:latin typeface="Arial" pitchFamily="34" charset="0"/>
                <a:ea typeface="Segoe UI" pitchFamily="34" charset="0"/>
                <a:cs typeface="Arial" pitchFamily="34" charset="0"/>
              </a:rPr>
              <a:t>nd</a:t>
            </a:r>
            <a:r>
              <a:rPr lang="en-US" sz="2000" i="1" dirty="0">
                <a:latin typeface="Arial" pitchFamily="34" charset="0"/>
                <a:ea typeface="Segoe UI" pitchFamily="34" charset="0"/>
                <a:cs typeface="Arial" pitchFamily="34" charset="0"/>
              </a:rPr>
              <a:t> generation, modular, optimizing, source factoring and modernization engine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384" y="1165756"/>
            <a:ext cx="10058400" cy="5427739"/>
          </a:xfrm>
          <a:prstGeom prst="rect">
            <a:avLst/>
          </a:prstGeom>
        </p:spPr>
      </p:pic>
      <p:sp>
        <p:nvSpPr>
          <p:cNvPr id="5" name="TextBox 4"/>
          <p:cNvSpPr txBox="1"/>
          <p:nvPr/>
        </p:nvSpPr>
        <p:spPr>
          <a:xfrm>
            <a:off x="1112837" y="4402697"/>
            <a:ext cx="1246094" cy="1364989"/>
          </a:xfrm>
          <a:prstGeom prst="rect">
            <a:avLst/>
          </a:prstGeom>
          <a:noFill/>
        </p:spPr>
        <p:txBody>
          <a:bodyPr wrap="square" lIns="182880" tIns="146304" rIns="182880" bIns="146304" rtlCol="0">
            <a:spAutoFit/>
          </a:bodyPr>
          <a:lstStyle/>
          <a:p>
            <a:pPr algn="r">
              <a:lnSpc>
                <a:spcPct val="90000"/>
              </a:lnSpc>
              <a:spcAft>
                <a:spcPts val="600"/>
              </a:spcAft>
            </a:pPr>
            <a:r>
              <a:rPr lang="en-US" sz="1100" dirty="0"/>
              <a:t>HTML5 </a:t>
            </a:r>
          </a:p>
          <a:p>
            <a:pPr algn="r">
              <a:lnSpc>
                <a:spcPct val="90000"/>
              </a:lnSpc>
              <a:spcAft>
                <a:spcPts val="600"/>
              </a:spcAft>
            </a:pPr>
            <a:r>
              <a:rPr lang="en-US" sz="1100" dirty="0" err="1"/>
              <a:t>Javascript</a:t>
            </a:r>
            <a:endParaRPr lang="en-US" sz="1100" dirty="0"/>
          </a:p>
          <a:p>
            <a:pPr algn="r">
              <a:lnSpc>
                <a:spcPct val="90000"/>
              </a:lnSpc>
              <a:spcAft>
                <a:spcPts val="600"/>
              </a:spcAft>
            </a:pPr>
            <a:r>
              <a:rPr lang="en-US" sz="1100" dirty="0"/>
              <a:t>.NET (C#/VB)</a:t>
            </a:r>
          </a:p>
          <a:p>
            <a:pPr algn="r">
              <a:lnSpc>
                <a:spcPct val="90000"/>
              </a:lnSpc>
              <a:spcAft>
                <a:spcPts val="600"/>
              </a:spcAft>
            </a:pPr>
            <a:r>
              <a:rPr lang="en-US" sz="1100" dirty="0"/>
              <a:t>ASP.NET</a:t>
            </a:r>
          </a:p>
          <a:p>
            <a:pPr algn="r">
              <a:lnSpc>
                <a:spcPct val="90000"/>
              </a:lnSpc>
              <a:spcAft>
                <a:spcPts val="600"/>
              </a:spcAft>
            </a:pPr>
            <a:r>
              <a:rPr lang="en-US" sz="1100" dirty="0"/>
              <a:t>Java / J2E</a:t>
            </a:r>
            <a:endParaRPr lang="en-US" sz="1100" dirty="0" smtClean="0"/>
          </a:p>
        </p:txBody>
      </p:sp>
      <p:sp>
        <p:nvSpPr>
          <p:cNvPr id="8" name="TextBox 7"/>
          <p:cNvSpPr txBox="1"/>
          <p:nvPr/>
        </p:nvSpPr>
        <p:spPr>
          <a:xfrm>
            <a:off x="1041119" y="1587780"/>
            <a:ext cx="1246094" cy="2052870"/>
          </a:xfrm>
          <a:prstGeom prst="rect">
            <a:avLst/>
          </a:prstGeom>
          <a:noFill/>
        </p:spPr>
        <p:txBody>
          <a:bodyPr wrap="square" lIns="182880" tIns="146304" rIns="182880" bIns="146304" rtlCol="0">
            <a:spAutoFit/>
          </a:bodyPr>
          <a:lstStyle/>
          <a:p>
            <a:pPr algn="r">
              <a:lnSpc>
                <a:spcPct val="90000"/>
              </a:lnSpc>
              <a:spcAft>
                <a:spcPts val="600"/>
              </a:spcAft>
            </a:pPr>
            <a:r>
              <a:rPr lang="en-US" sz="1100" dirty="0"/>
              <a:t>VB6</a:t>
            </a:r>
          </a:p>
          <a:p>
            <a:pPr algn="r">
              <a:lnSpc>
                <a:spcPct val="90000"/>
              </a:lnSpc>
              <a:spcAft>
                <a:spcPts val="600"/>
              </a:spcAft>
            </a:pPr>
            <a:r>
              <a:rPr lang="en-US" sz="1100" dirty="0" err="1"/>
              <a:t>WinForms</a:t>
            </a:r>
            <a:endParaRPr lang="en-US" sz="1100" dirty="0"/>
          </a:p>
          <a:p>
            <a:pPr algn="r">
              <a:lnSpc>
                <a:spcPct val="90000"/>
              </a:lnSpc>
              <a:spcAft>
                <a:spcPts val="600"/>
              </a:spcAft>
            </a:pPr>
            <a:r>
              <a:rPr lang="en-US" sz="1100" dirty="0"/>
              <a:t>ASP</a:t>
            </a:r>
          </a:p>
          <a:p>
            <a:pPr algn="r">
              <a:lnSpc>
                <a:spcPct val="90000"/>
              </a:lnSpc>
              <a:spcAft>
                <a:spcPts val="600"/>
              </a:spcAft>
            </a:pPr>
            <a:r>
              <a:rPr lang="en-US" sz="1100" dirty="0"/>
              <a:t>Java</a:t>
            </a:r>
          </a:p>
          <a:p>
            <a:pPr algn="r">
              <a:lnSpc>
                <a:spcPct val="90000"/>
              </a:lnSpc>
              <a:spcAft>
                <a:spcPts val="600"/>
              </a:spcAft>
            </a:pPr>
            <a:r>
              <a:rPr lang="en-US" sz="1100" dirty="0"/>
              <a:t>Informix4GL</a:t>
            </a:r>
          </a:p>
          <a:p>
            <a:pPr algn="r">
              <a:lnSpc>
                <a:spcPct val="90000"/>
              </a:lnSpc>
              <a:spcAft>
                <a:spcPts val="600"/>
              </a:spcAft>
            </a:pPr>
            <a:r>
              <a:rPr lang="en-US" sz="1100" dirty="0"/>
              <a:t>Unisys LINC</a:t>
            </a:r>
          </a:p>
          <a:p>
            <a:pPr algn="r">
              <a:lnSpc>
                <a:spcPct val="90000"/>
              </a:lnSpc>
              <a:spcAft>
                <a:spcPts val="600"/>
              </a:spcAft>
            </a:pPr>
            <a:r>
              <a:rPr lang="en-US" sz="1100" dirty="0"/>
              <a:t>Oracle</a:t>
            </a:r>
          </a:p>
          <a:p>
            <a:pPr algn="r">
              <a:lnSpc>
                <a:spcPct val="90000"/>
              </a:lnSpc>
              <a:spcAft>
                <a:spcPts val="600"/>
              </a:spcAft>
            </a:pPr>
            <a:r>
              <a:rPr lang="en-US" sz="1100" dirty="0"/>
              <a:t>PowerBuilder</a:t>
            </a:r>
            <a:endParaRPr lang="en-US" sz="1100" dirty="0" smtClean="0"/>
          </a:p>
        </p:txBody>
      </p:sp>
    </p:spTree>
    <p:extLst>
      <p:ext uri="{BB962C8B-B14F-4D97-AF65-F5344CB8AC3E}">
        <p14:creationId xmlns:p14="http://schemas.microsoft.com/office/powerpoint/2010/main" val="55849113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53357" y="1392949"/>
            <a:ext cx="12083118" cy="3772155"/>
          </a:xfrm>
        </p:spPr>
        <p:txBody>
          <a:bodyPr/>
          <a:lstStyle/>
          <a:p>
            <a:pPr marL="231583" lvl="1" indent="0">
              <a:lnSpc>
                <a:spcPct val="100000"/>
              </a:lnSpc>
              <a:buNone/>
            </a:pPr>
            <a:r>
              <a:rPr lang="en-AU" sz="2800" dirty="0" err="1" smtClean="0">
                <a:solidFill>
                  <a:schemeClr val="tx1"/>
                </a:solidFill>
                <a:latin typeface="+mn-lt"/>
                <a:cs typeface="Arial" pitchFamily="34" charset="0"/>
              </a:rPr>
              <a:t>Mobilize.Net</a:t>
            </a:r>
            <a:r>
              <a:rPr lang="en-US" sz="2800" dirty="0" smtClean="0">
                <a:solidFill>
                  <a:schemeClr val="tx1"/>
                </a:solidFill>
                <a:latin typeface="+mn-lt"/>
                <a:cs typeface="Arial" pitchFamily="34" charset="0"/>
              </a:rPr>
              <a:t>– </a:t>
            </a:r>
            <a:r>
              <a:rPr lang="en-US" sz="2800" dirty="0">
                <a:solidFill>
                  <a:schemeClr val="tx1"/>
                </a:solidFill>
                <a:latin typeface="+mn-lt"/>
                <a:cs typeface="Arial" pitchFamily="34" charset="0"/>
                <a:hlinkClick r:id="rId3"/>
              </a:rPr>
              <a:t>http://</a:t>
            </a:r>
            <a:r>
              <a:rPr lang="en-US" sz="2800" dirty="0" smtClean="0">
                <a:solidFill>
                  <a:schemeClr val="tx1"/>
                </a:solidFill>
                <a:latin typeface="+mn-lt"/>
                <a:cs typeface="Arial" pitchFamily="34" charset="0"/>
                <a:hlinkClick r:id="rId3"/>
              </a:rPr>
              <a:t>www.Mobilize.Net/</a:t>
            </a:r>
            <a:endParaRPr lang="en-AU" sz="2800" dirty="0">
              <a:solidFill>
                <a:schemeClr val="tx1"/>
              </a:solidFill>
              <a:latin typeface="+mn-lt"/>
              <a:cs typeface="Arial" pitchFamily="34" charset="0"/>
            </a:endParaRPr>
          </a:p>
          <a:p>
            <a:pPr marL="231583" lvl="1" indent="0">
              <a:lnSpc>
                <a:spcPct val="100000"/>
              </a:lnSpc>
              <a:buNone/>
            </a:pPr>
            <a:endParaRPr lang="en-US" sz="1200" dirty="0">
              <a:solidFill>
                <a:schemeClr val="tx1"/>
              </a:solidFill>
              <a:latin typeface="+mn-lt"/>
              <a:cs typeface="Arial" pitchFamily="34" charset="0"/>
            </a:endParaRPr>
          </a:p>
          <a:p>
            <a:pPr marL="231583" lvl="1" indent="0">
              <a:lnSpc>
                <a:spcPct val="100000"/>
              </a:lnSpc>
              <a:buNone/>
            </a:pPr>
            <a:r>
              <a:rPr lang="en-US" sz="2800" dirty="0" smtClean="0">
                <a:solidFill>
                  <a:schemeClr val="tx1"/>
                </a:solidFill>
                <a:latin typeface="+mn-lt"/>
                <a:cs typeface="Arial" pitchFamily="34" charset="0"/>
              </a:rPr>
              <a:t>Federico Zoufaly: </a:t>
            </a:r>
            <a:r>
              <a:rPr lang="en-US" sz="2800" dirty="0" err="1" smtClean="0">
                <a:solidFill>
                  <a:schemeClr val="tx1"/>
                </a:solidFill>
                <a:latin typeface="+mn-lt"/>
                <a:cs typeface="Arial" pitchFamily="34" charset="0"/>
                <a:hlinkClick r:id="rId4"/>
              </a:rPr>
              <a:t>Federico.Zoufaly@Mobilize.Net</a:t>
            </a:r>
            <a:endParaRPr lang="en-US" sz="2800" dirty="0" smtClean="0">
              <a:solidFill>
                <a:schemeClr val="tx1"/>
              </a:solidFill>
              <a:latin typeface="+mn-lt"/>
              <a:cs typeface="Arial" pitchFamily="34" charset="0"/>
            </a:endParaRPr>
          </a:p>
          <a:p>
            <a:pPr marL="231583" lvl="1" indent="0">
              <a:lnSpc>
                <a:spcPct val="100000"/>
              </a:lnSpc>
              <a:buNone/>
            </a:pPr>
            <a:endParaRPr lang="en-US" sz="1200" dirty="0">
              <a:solidFill>
                <a:schemeClr val="tx1"/>
              </a:solidFill>
              <a:latin typeface="+mn-lt"/>
              <a:cs typeface="Arial" pitchFamily="34" charset="0"/>
            </a:endParaRPr>
          </a:p>
          <a:p>
            <a:pPr marL="231583" lvl="1" indent="0">
              <a:lnSpc>
                <a:spcPct val="100000"/>
              </a:lnSpc>
              <a:buNone/>
            </a:pPr>
            <a:r>
              <a:rPr lang="en-US" sz="2800" dirty="0" smtClean="0">
                <a:solidFill>
                  <a:schemeClr val="tx1"/>
                </a:solidFill>
                <a:latin typeface="+mn-lt"/>
                <a:cs typeface="Arial" pitchFamily="34" charset="0"/>
              </a:rPr>
              <a:t>Solutions </a:t>
            </a:r>
            <a:r>
              <a:rPr lang="en-US" sz="2800" dirty="0">
                <a:solidFill>
                  <a:schemeClr val="tx1"/>
                </a:solidFill>
                <a:latin typeface="+mn-lt"/>
                <a:cs typeface="Arial" pitchFamily="34" charset="0"/>
              </a:rPr>
              <a:t>– </a:t>
            </a:r>
            <a:r>
              <a:rPr lang="en-US" sz="2800" dirty="0">
                <a:solidFill>
                  <a:schemeClr val="tx1"/>
                </a:solidFill>
                <a:latin typeface="+mn-lt"/>
                <a:cs typeface="Arial" pitchFamily="34" charset="0"/>
                <a:hlinkClick r:id="rId5"/>
              </a:rPr>
              <a:t>http://mobilize.net/solution</a:t>
            </a:r>
            <a:r>
              <a:rPr lang="en-US" sz="2800" dirty="0" smtClean="0">
                <a:solidFill>
                  <a:schemeClr val="tx1"/>
                </a:solidFill>
                <a:latin typeface="+mn-lt"/>
                <a:cs typeface="Arial" pitchFamily="34" charset="0"/>
                <a:hlinkClick r:id="rId5"/>
              </a:rPr>
              <a:t>/</a:t>
            </a:r>
            <a:endParaRPr lang="en-US" sz="2800" dirty="0" smtClean="0">
              <a:solidFill>
                <a:schemeClr val="tx1"/>
              </a:solidFill>
              <a:latin typeface="+mn-lt"/>
              <a:cs typeface="Arial" pitchFamily="34" charset="0"/>
            </a:endParaRPr>
          </a:p>
          <a:p>
            <a:pPr marL="231583" lvl="1" indent="0">
              <a:lnSpc>
                <a:spcPct val="100000"/>
              </a:lnSpc>
              <a:buNone/>
            </a:pPr>
            <a:endParaRPr lang="en-AU" sz="1200" dirty="0">
              <a:solidFill>
                <a:schemeClr val="tx1"/>
              </a:solidFill>
              <a:latin typeface="+mn-lt"/>
              <a:cs typeface="Arial" pitchFamily="34" charset="0"/>
            </a:endParaRPr>
          </a:p>
          <a:p>
            <a:pPr marL="231583" lvl="1" indent="0">
              <a:lnSpc>
                <a:spcPct val="100000"/>
              </a:lnSpc>
              <a:buNone/>
            </a:pPr>
            <a:r>
              <a:rPr lang="en-US" sz="2800" dirty="0">
                <a:solidFill>
                  <a:schemeClr val="tx1"/>
                </a:solidFill>
                <a:latin typeface="+mn-lt"/>
                <a:cs typeface="Arial" pitchFamily="34" charset="0"/>
              </a:rPr>
              <a:t>Trials: </a:t>
            </a:r>
            <a:r>
              <a:rPr lang="en-US" sz="2800" dirty="0">
                <a:solidFill>
                  <a:schemeClr val="tx1"/>
                </a:solidFill>
                <a:latin typeface="+mn-lt"/>
                <a:cs typeface="Arial" pitchFamily="34" charset="0"/>
                <a:hlinkClick r:id="rId6"/>
              </a:rPr>
              <a:t>http://mobilize.net/solution/legacy-solutions/download-vbuc</a:t>
            </a:r>
            <a:r>
              <a:rPr lang="en-US" sz="2800" dirty="0" smtClean="0">
                <a:solidFill>
                  <a:schemeClr val="tx1"/>
                </a:solidFill>
                <a:latin typeface="+mn-lt"/>
                <a:cs typeface="Arial" pitchFamily="34" charset="0"/>
                <a:hlinkClick r:id="rId6"/>
              </a:rPr>
              <a:t>/</a:t>
            </a:r>
            <a:r>
              <a:rPr lang="en-US" sz="2800" dirty="0" smtClean="0">
                <a:solidFill>
                  <a:schemeClr val="tx1"/>
                </a:solidFill>
                <a:latin typeface="+mn-lt"/>
                <a:cs typeface="Arial" pitchFamily="34" charset="0"/>
              </a:rPr>
              <a:t> </a:t>
            </a:r>
            <a:endParaRPr lang="en-US" sz="2800" dirty="0">
              <a:solidFill>
                <a:schemeClr val="tx1"/>
              </a:solidFill>
              <a:latin typeface="+mn-lt"/>
              <a:cs typeface="Arial" pitchFamily="34" charset="0"/>
            </a:endParaRPr>
          </a:p>
          <a:p>
            <a:pPr marL="231583" lvl="1" indent="0">
              <a:lnSpc>
                <a:spcPct val="100000"/>
              </a:lnSpc>
              <a:buNone/>
            </a:pPr>
            <a:endParaRPr lang="en-US" sz="1200" dirty="0">
              <a:solidFill>
                <a:schemeClr val="tx1"/>
              </a:solidFill>
              <a:latin typeface="+mn-lt"/>
              <a:cs typeface="Arial" pitchFamily="34" charset="0"/>
            </a:endParaRPr>
          </a:p>
          <a:p>
            <a:pPr marL="231583" lvl="1" indent="0">
              <a:lnSpc>
                <a:spcPct val="100000"/>
              </a:lnSpc>
              <a:buNone/>
            </a:pPr>
            <a:r>
              <a:rPr lang="en-US" sz="2800" dirty="0" smtClean="0">
                <a:solidFill>
                  <a:schemeClr val="tx1"/>
                </a:solidFill>
                <a:latin typeface="+mn-lt"/>
                <a:cs typeface="Arial" pitchFamily="34" charset="0"/>
              </a:rPr>
              <a:t>Additional Resources</a:t>
            </a:r>
            <a:r>
              <a:rPr lang="en-US" sz="2800" dirty="0">
                <a:solidFill>
                  <a:schemeClr val="tx1"/>
                </a:solidFill>
                <a:latin typeface="+mn-lt"/>
                <a:cs typeface="Arial" pitchFamily="34" charset="0"/>
              </a:rPr>
              <a:t>– </a:t>
            </a:r>
            <a:r>
              <a:rPr lang="en-US" sz="2800" dirty="0">
                <a:solidFill>
                  <a:schemeClr val="tx1"/>
                </a:solidFill>
                <a:latin typeface="+mn-lt"/>
                <a:cs typeface="Arial" pitchFamily="34" charset="0"/>
                <a:hlinkClick r:id="rId7"/>
              </a:rPr>
              <a:t>http://mobilize.net/Resources</a:t>
            </a:r>
            <a:r>
              <a:rPr lang="en-US" sz="2800" dirty="0" smtClean="0">
                <a:solidFill>
                  <a:schemeClr val="tx1"/>
                </a:solidFill>
                <a:latin typeface="+mn-lt"/>
                <a:cs typeface="Arial" pitchFamily="34" charset="0"/>
                <a:hlinkClick r:id="rId7"/>
              </a:rPr>
              <a:t>/</a:t>
            </a:r>
            <a:r>
              <a:rPr lang="en-US" sz="2800" dirty="0" smtClean="0">
                <a:solidFill>
                  <a:schemeClr val="tx1"/>
                </a:solidFill>
                <a:latin typeface="+mn-lt"/>
                <a:cs typeface="Arial" pitchFamily="34" charset="0"/>
              </a:rPr>
              <a:t> </a:t>
            </a:r>
            <a:endParaRPr lang="en-US" sz="2800" dirty="0">
              <a:solidFill>
                <a:schemeClr val="tx1"/>
              </a:solidFill>
              <a:latin typeface="+mn-lt"/>
              <a:cs typeface="Arial" pitchFamily="34" charset="0"/>
            </a:endParaRPr>
          </a:p>
          <a:p>
            <a:pPr marL="231584" lvl="1" indent="0">
              <a:buNone/>
            </a:pPr>
            <a:endParaRPr lang="en-US" dirty="0" smtClean="0"/>
          </a:p>
          <a:p>
            <a:pPr marL="231584" lvl="1" indent="0">
              <a:buNone/>
            </a:pPr>
            <a:endParaRPr lang="en-US" dirty="0" smtClean="0"/>
          </a:p>
          <a:p>
            <a:pPr lvl="1"/>
            <a:endParaRPr lang="en-US" dirty="0"/>
          </a:p>
          <a:p>
            <a:pPr marL="231584" lvl="1" indent="0">
              <a:buNone/>
            </a:pPr>
            <a:endParaRPr lang="en-US" dirty="0" smtClean="0"/>
          </a:p>
          <a:p>
            <a:pPr lvl="1"/>
            <a:endParaRPr lang="en-US" dirty="0" smtClean="0"/>
          </a:p>
        </p:txBody>
      </p:sp>
      <p:sp>
        <p:nvSpPr>
          <p:cNvPr id="3" name="Title 2"/>
          <p:cNvSpPr>
            <a:spLocks noGrp="1"/>
          </p:cNvSpPr>
          <p:nvPr>
            <p:ph type="title"/>
          </p:nvPr>
        </p:nvSpPr>
        <p:spPr>
          <a:xfrm>
            <a:off x="464868" y="394822"/>
            <a:ext cx="7757731" cy="769736"/>
          </a:xfrm>
        </p:spPr>
        <p:txBody>
          <a:bodyPr/>
          <a:lstStyle/>
          <a:p>
            <a:r>
              <a:rPr lang="en-US" sz="5400" b="1" dirty="0" smtClean="0">
                <a:solidFill>
                  <a:schemeClr val="tx2"/>
                </a:solidFill>
              </a:rPr>
              <a:t>More Information</a:t>
            </a:r>
            <a:endParaRPr lang="en-US" sz="5400" b="1" dirty="0">
              <a:solidFill>
                <a:schemeClr val="tx2"/>
              </a:solidFill>
            </a:endParaRPr>
          </a:p>
        </p:txBody>
      </p:sp>
      <p:sp>
        <p:nvSpPr>
          <p:cNvPr id="10" name="TextBox 9"/>
          <p:cNvSpPr txBox="1"/>
          <p:nvPr/>
        </p:nvSpPr>
        <p:spPr>
          <a:xfrm rot="21000000">
            <a:off x="10876534" y="871046"/>
            <a:ext cx="1110773" cy="669510"/>
          </a:xfrm>
          <a:prstGeom prst="rect">
            <a:avLst/>
          </a:prstGeom>
          <a:noFill/>
        </p:spPr>
        <p:txBody>
          <a:bodyPr wrap="square" rtlCol="0">
            <a:spAutoFit/>
          </a:bodyPr>
          <a:lstStyle>
            <a:defPPr>
              <a:defRPr lang="en-US"/>
            </a:defPPr>
            <a:lvl1pPr algn="l" defTabSz="457200" rtl="0" fontAlgn="base">
              <a:spcBef>
                <a:spcPct val="0"/>
              </a:spcBef>
              <a:spcAft>
                <a:spcPct val="0"/>
              </a:spcAft>
              <a:defRPr b="1" kern="1200">
                <a:solidFill>
                  <a:schemeClr val="tx1"/>
                </a:solidFill>
                <a:latin typeface="Arial" charset="0"/>
                <a:ea typeface="+mn-ea"/>
                <a:cs typeface="+mn-cs"/>
              </a:defRPr>
            </a:lvl1pPr>
            <a:lvl2pPr marL="457200" algn="l" defTabSz="457200" rtl="0" fontAlgn="base">
              <a:spcBef>
                <a:spcPct val="0"/>
              </a:spcBef>
              <a:spcAft>
                <a:spcPct val="0"/>
              </a:spcAft>
              <a:defRPr b="1" kern="1200">
                <a:solidFill>
                  <a:schemeClr val="tx1"/>
                </a:solidFill>
                <a:latin typeface="Arial" charset="0"/>
                <a:ea typeface="+mn-ea"/>
                <a:cs typeface="+mn-cs"/>
              </a:defRPr>
            </a:lvl2pPr>
            <a:lvl3pPr marL="914400" algn="l" defTabSz="457200" rtl="0" fontAlgn="base">
              <a:spcBef>
                <a:spcPct val="0"/>
              </a:spcBef>
              <a:spcAft>
                <a:spcPct val="0"/>
              </a:spcAft>
              <a:defRPr b="1" kern="1200">
                <a:solidFill>
                  <a:schemeClr val="tx1"/>
                </a:solidFill>
                <a:latin typeface="Arial" charset="0"/>
                <a:ea typeface="+mn-ea"/>
                <a:cs typeface="+mn-cs"/>
              </a:defRPr>
            </a:lvl3pPr>
            <a:lvl4pPr marL="1371600" algn="l" defTabSz="457200" rtl="0" fontAlgn="base">
              <a:spcBef>
                <a:spcPct val="0"/>
              </a:spcBef>
              <a:spcAft>
                <a:spcPct val="0"/>
              </a:spcAft>
              <a:defRPr b="1" kern="1200">
                <a:solidFill>
                  <a:schemeClr val="tx1"/>
                </a:solidFill>
                <a:latin typeface="Arial" charset="0"/>
                <a:ea typeface="+mn-ea"/>
                <a:cs typeface="+mn-cs"/>
              </a:defRPr>
            </a:lvl4pPr>
            <a:lvl5pPr marL="1828800" algn="l" defTabSz="457200"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pc="-306" dirty="0">
                <a:solidFill>
                  <a:srgbClr val="3E4554">
                    <a:lumMod val="50000"/>
                  </a:srgbClr>
                </a:solidFill>
              </a:rPr>
              <a:t>Available</a:t>
            </a:r>
          </a:p>
          <a:p>
            <a:pPr algn="ctr"/>
            <a:r>
              <a:rPr lang="en-US" spc="-306" dirty="0">
                <a:solidFill>
                  <a:srgbClr val="3E4554">
                    <a:lumMod val="50000"/>
                  </a:srgbClr>
                </a:solidFill>
              </a:rPr>
              <a:t>Now</a:t>
            </a:r>
          </a:p>
        </p:txBody>
      </p:sp>
      <p:sp>
        <p:nvSpPr>
          <p:cNvPr id="11" name="Text Placeholder 4"/>
          <p:cNvSpPr txBox="1">
            <a:spLocks/>
          </p:cNvSpPr>
          <p:nvPr/>
        </p:nvSpPr>
        <p:spPr>
          <a:xfrm>
            <a:off x="593615" y="4732638"/>
            <a:ext cx="10058401" cy="182959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err="1" smtClean="0">
                <a:hlinkClick r:id="rId4"/>
              </a:rPr>
              <a:t>Federico.Zoufaly@Mobilize.Net</a:t>
            </a:r>
            <a:endParaRPr lang="en-US" dirty="0" smtClean="0"/>
          </a:p>
          <a:p>
            <a:endParaRPr lang="en-US" dirty="0"/>
          </a:p>
        </p:txBody>
      </p:sp>
    </p:spTree>
    <p:extLst>
      <p:ext uri="{BB962C8B-B14F-4D97-AF65-F5344CB8AC3E}">
        <p14:creationId xmlns:p14="http://schemas.microsoft.com/office/powerpoint/2010/main" val="3706817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500" dirty="0" smtClean="0"/>
              <a:t>Xamarin</a:t>
            </a:r>
            <a:r>
              <a:rPr lang="en-US" sz="4500" dirty="0"/>
              <a:t> </a:t>
            </a:r>
            <a:r>
              <a:rPr lang="en-US" sz="4500" dirty="0" smtClean="0"/>
              <a:t>Crash Course - Native  Enterprise Mobile Applications in C#</a:t>
            </a:r>
            <a:endParaRPr lang="en-US" sz="4500" dirty="0"/>
          </a:p>
        </p:txBody>
      </p:sp>
      <p:sp>
        <p:nvSpPr>
          <p:cNvPr id="5" name="Text Placeholder 4"/>
          <p:cNvSpPr>
            <a:spLocks noGrp="1"/>
          </p:cNvSpPr>
          <p:nvPr>
            <p:ph type="body" sz="quarter" idx="4294967295"/>
          </p:nvPr>
        </p:nvSpPr>
        <p:spPr>
          <a:xfrm>
            <a:off x="0" y="3956050"/>
            <a:ext cx="6070600" cy="923330"/>
          </a:xfrm>
        </p:spPr>
        <p:txBody>
          <a:bodyPr/>
          <a:lstStyle/>
          <a:p>
            <a:r>
              <a:rPr lang="en-US" sz="2400" dirty="0" smtClean="0"/>
              <a:t>Dean Ellis – </a:t>
            </a:r>
          </a:p>
          <a:p>
            <a:r>
              <a:rPr lang="en-US" sz="2400" dirty="0" smtClean="0"/>
              <a:t>Software Engineer</a:t>
            </a:r>
          </a:p>
        </p:txBody>
      </p:sp>
    </p:spTree>
    <p:extLst>
      <p:ext uri="{BB962C8B-B14F-4D97-AF65-F5344CB8AC3E}">
        <p14:creationId xmlns:p14="http://schemas.microsoft.com/office/powerpoint/2010/main" val="248586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800" dirty="0" smtClean="0">
                <a:solidFill>
                  <a:schemeClr val="tx2"/>
                </a:solidFill>
              </a:rPr>
              <a:t/>
            </a:r>
            <a:br>
              <a:rPr lang="en-US" sz="4800" dirty="0" smtClean="0">
                <a:solidFill>
                  <a:schemeClr val="tx2"/>
                </a:solidFill>
              </a:rPr>
            </a:br>
            <a:r>
              <a:rPr lang="en-US" sz="4800" dirty="0" smtClean="0">
                <a:solidFill>
                  <a:schemeClr val="tx2"/>
                </a:solidFill>
              </a:rPr>
              <a:t>Mobile </a:t>
            </a:r>
            <a:r>
              <a:rPr lang="en-US" sz="4800" dirty="0">
                <a:solidFill>
                  <a:schemeClr val="tx2"/>
                </a:solidFill>
              </a:rPr>
              <a:t>SDK </a:t>
            </a:r>
            <a:r>
              <a:rPr lang="en-US" sz="4800" dirty="0" smtClean="0">
                <a:solidFill>
                  <a:schemeClr val="tx2"/>
                </a:solidFill>
              </a:rPr>
              <a:t>for Windows Apps</a:t>
            </a:r>
            <a:endParaRPr lang="en-US" sz="4800" dirty="0">
              <a:solidFill>
                <a:schemeClr val="tx2"/>
              </a:solidFill>
            </a:endParaRPr>
          </a:p>
        </p:txBody>
      </p:sp>
      <p:sp>
        <p:nvSpPr>
          <p:cNvPr id="5" name="Text Placeholder 4"/>
          <p:cNvSpPr>
            <a:spLocks noGrp="1"/>
          </p:cNvSpPr>
          <p:nvPr>
            <p:ph type="body" sz="quarter" idx="4294967295"/>
          </p:nvPr>
        </p:nvSpPr>
        <p:spPr>
          <a:xfrm>
            <a:off x="0" y="3956050"/>
            <a:ext cx="6070600" cy="1827213"/>
          </a:xfrm>
        </p:spPr>
        <p:txBody>
          <a:bodyPr/>
          <a:lstStyle/>
          <a:p>
            <a:r>
              <a:rPr lang="en-US" sz="3200" dirty="0" smtClean="0"/>
              <a:t>Bruce Franson, Citrix Labs</a:t>
            </a:r>
          </a:p>
        </p:txBody>
      </p:sp>
      <p:pic>
        <p:nvPicPr>
          <p:cNvPr id="6" name="Picture 2"/>
          <p:cNvPicPr>
            <a:picLocks noChangeAspect="1" noChangeArrowheads="1"/>
          </p:cNvPicPr>
          <p:nvPr/>
        </p:nvPicPr>
        <p:blipFill>
          <a:blip r:embed="rId3" cstate="print"/>
          <a:srcRect/>
          <a:stretch>
            <a:fillRect/>
          </a:stretch>
        </p:blipFill>
        <p:spPr bwMode="auto">
          <a:xfrm>
            <a:off x="503118" y="4635500"/>
            <a:ext cx="2302903" cy="922019"/>
          </a:xfrm>
          <a:prstGeom prst="rect">
            <a:avLst/>
          </a:prstGeom>
          <a:noFill/>
          <a:ln w="9525">
            <a:noFill/>
            <a:miter lim="800000"/>
            <a:headEnd/>
            <a:tailEnd/>
          </a:ln>
        </p:spPr>
      </p:pic>
    </p:spTree>
    <p:extLst>
      <p:ext uri="{BB962C8B-B14F-4D97-AF65-F5344CB8AC3E}">
        <p14:creationId xmlns:p14="http://schemas.microsoft.com/office/powerpoint/2010/main" val="175467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1883" y="1402683"/>
            <a:ext cx="6785698" cy="917575"/>
          </a:xfrm>
        </p:spPr>
        <p:txBody>
          <a:bodyPr/>
          <a:lstStyle/>
          <a:p>
            <a:r>
              <a:rPr lang="en-US" sz="8800" dirty="0" smtClean="0"/>
              <a:t>Q&amp;A</a:t>
            </a:r>
            <a:endParaRPr lang="en-US" sz="8800" dirty="0"/>
          </a:p>
        </p:txBody>
      </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chemeClr val="tx1">
                    <a:alpha val="99000"/>
                  </a:schemeClr>
                </a:solidFill>
              </a:rPr>
              <a:t>Required Slide </a:t>
            </a:r>
            <a:endParaRPr lang="en-US" sz="2800" b="1" dirty="0" smtClean="0">
              <a:solidFill>
                <a:schemeClr val="tx1">
                  <a:alpha val="99000"/>
                </a:schemeClr>
              </a:solidFill>
            </a:endParaRPr>
          </a:p>
          <a:p>
            <a:pPr lvl="0"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chemeClr val="tx1">
                  <a:alpha val="99000"/>
                </a:schemeClr>
              </a:solidFill>
            </a:endParaRPr>
          </a:p>
          <a:p>
            <a:r>
              <a:rPr lang="en-US" dirty="0">
                <a:solidFill>
                  <a:schemeClr val="tx1">
                    <a:alpha val="99000"/>
                  </a:schemeClr>
                </a:solidFill>
              </a:rPr>
              <a:t>Your MS Tag will be inserted here during the final scrub. </a:t>
            </a:r>
          </a:p>
        </p:txBody>
      </p:sp>
      <p:sp>
        <p:nvSpPr>
          <p:cNvPr id="3" name="TextBox 2"/>
          <p:cNvSpPr txBox="1"/>
          <p:nvPr/>
        </p:nvSpPr>
        <p:spPr>
          <a:xfrm>
            <a:off x="4156967" y="3314701"/>
            <a:ext cx="6888569" cy="2520690"/>
          </a:xfrm>
          <a:prstGeom prst="rect">
            <a:avLst/>
          </a:prstGeom>
          <a:solidFill>
            <a:schemeClr val="tx1"/>
          </a:solidFill>
        </p:spPr>
        <p:txBody>
          <a:bodyPr wrap="square" lIns="182880" tIns="146304" rIns="182880" bIns="146304" rtlCol="0">
            <a:spAutoFit/>
          </a:bodyPr>
          <a:lstStyle/>
          <a:p>
            <a:pPr>
              <a:lnSpc>
                <a:spcPct val="90000"/>
              </a:lnSpc>
              <a:spcAft>
                <a:spcPts val="600"/>
              </a:spcAft>
            </a:pPr>
            <a:r>
              <a:rPr lang="en-US" sz="3600" dirty="0" smtClean="0">
                <a:hlinkClick r:id="rId3"/>
              </a:rPr>
              <a:t>Cesardl@Microsoft.com</a:t>
            </a:r>
          </a:p>
          <a:p>
            <a:pPr>
              <a:lnSpc>
                <a:spcPct val="90000"/>
              </a:lnSpc>
              <a:spcAft>
                <a:spcPts val="600"/>
              </a:spcAft>
            </a:pPr>
            <a:r>
              <a:rPr lang="en-US" sz="3600" dirty="0" err="1" smtClean="0">
                <a:hlinkClick r:id="rId3"/>
              </a:rPr>
              <a:t>Federico.Zoufaly@Mobilize.Net</a:t>
            </a:r>
            <a:endParaRPr lang="en-US" sz="3600" dirty="0" smtClean="0"/>
          </a:p>
          <a:p>
            <a:pPr>
              <a:lnSpc>
                <a:spcPct val="90000"/>
              </a:lnSpc>
              <a:spcAft>
                <a:spcPts val="600"/>
              </a:spcAft>
            </a:pPr>
            <a:r>
              <a:rPr lang="en-US" sz="3600" dirty="0" smtClean="0">
                <a:hlinkClick r:id="rId4"/>
              </a:rPr>
              <a:t>dean.ellis@xamarin.com</a:t>
            </a:r>
            <a:endParaRPr lang="en-US" sz="3600" dirty="0" smtClean="0"/>
          </a:p>
          <a:p>
            <a:pPr>
              <a:lnSpc>
                <a:spcPct val="90000"/>
              </a:lnSpc>
              <a:spcAft>
                <a:spcPts val="600"/>
              </a:spcAft>
            </a:pPr>
            <a:r>
              <a:rPr lang="en-US" sz="3600" dirty="0" smtClean="0">
                <a:hlinkClick r:id="rId5"/>
              </a:rPr>
              <a:t>Bruce.Franson@Citrix.com</a:t>
            </a:r>
            <a:endParaRPr lang="en-US" sz="3600" dirty="0" smtClean="0"/>
          </a:p>
        </p:txBody>
      </p:sp>
    </p:spTree>
    <p:extLst>
      <p:ext uri="{BB962C8B-B14F-4D97-AF65-F5344CB8AC3E}">
        <p14:creationId xmlns:p14="http://schemas.microsoft.com/office/powerpoint/2010/main" val="3851524744"/>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yle\Desktop\Glob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5913724" cy="6994526"/>
          </a:xfrm>
          <a:prstGeom prst="rect">
            <a:avLst/>
          </a:prstGeom>
          <a:noFill/>
          <a:ln>
            <a:noFill/>
          </a:ln>
          <a:effectLst>
            <a:outerShdw blurRad="50800" dist="38100" algn="l" rotWithShape="0">
              <a:schemeClr val="accent2">
                <a:alpha val="40000"/>
              </a:schemeClr>
            </a:outerShdw>
          </a:effectLst>
          <a:extLst>
            <a:ext uri="{909E8E84-426E-40DD-AFC4-6F175D3DCCD1}">
              <a14:hiddenFill xmlns:a14="http://schemas.microsoft.com/office/drawing/2010/main">
                <a:solidFill>
                  <a:srgbClr val="FFFFFF"/>
                </a:solidFill>
              </a14:hiddenFill>
            </a:ext>
          </a:extLst>
        </p:spPr>
      </p:pic>
      <p:pic>
        <p:nvPicPr>
          <p:cNvPr id="34" name="Picture 2"/>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2758260" y="3001631"/>
            <a:ext cx="2307305" cy="952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244595" y="692636"/>
            <a:ext cx="5678011" cy="848411"/>
          </a:xfrm>
        </p:spPr>
        <p:txBody>
          <a:bodyPr/>
          <a:lstStyle/>
          <a:p>
            <a:r>
              <a:rPr lang="en-US" dirty="0" smtClean="0"/>
              <a:t>By the numbers…</a:t>
            </a:r>
            <a:endParaRPr lang="en-US" dirty="0"/>
          </a:p>
        </p:txBody>
      </p:sp>
      <p:sp>
        <p:nvSpPr>
          <p:cNvPr id="6" name="Text Placeholder 5"/>
          <p:cNvSpPr>
            <a:spLocks noGrp="1"/>
          </p:cNvSpPr>
          <p:nvPr>
            <p:ph sz="quarter" idx="10"/>
          </p:nvPr>
        </p:nvSpPr>
        <p:spPr>
          <a:xfrm>
            <a:off x="6576699" y="1872651"/>
            <a:ext cx="5424801" cy="4364272"/>
          </a:xfrm>
        </p:spPr>
        <p:txBody>
          <a:bodyPr/>
          <a:lstStyle/>
          <a:p>
            <a:pPr marL="0" indent="0">
              <a:buNone/>
            </a:pPr>
            <a:r>
              <a:rPr lang="en-US" sz="2800" dirty="0"/>
              <a:t>$</a:t>
            </a:r>
            <a:r>
              <a:rPr lang="en-US" sz="2800" dirty="0" smtClean="0"/>
              <a:t>2.6B </a:t>
            </a:r>
            <a:r>
              <a:rPr lang="en-US" sz="2800" dirty="0"/>
              <a:t>revenue</a:t>
            </a:r>
          </a:p>
          <a:p>
            <a:pPr marL="0" indent="0">
              <a:buNone/>
            </a:pPr>
            <a:r>
              <a:rPr lang="en-US" sz="2800" dirty="0" smtClean="0"/>
              <a:t>8,000</a:t>
            </a:r>
            <a:r>
              <a:rPr lang="en-US" sz="2800" dirty="0"/>
              <a:t>+ employees</a:t>
            </a:r>
          </a:p>
          <a:p>
            <a:pPr marL="0" indent="0">
              <a:buNone/>
            </a:pPr>
            <a:r>
              <a:rPr lang="en-US" sz="2800" dirty="0"/>
              <a:t>250,000+ customers</a:t>
            </a:r>
          </a:p>
          <a:p>
            <a:pPr marL="0" indent="0">
              <a:buNone/>
            </a:pPr>
            <a:r>
              <a:rPr lang="en-US" sz="2800" dirty="0"/>
              <a:t>10,000+ partners in 100 countries</a:t>
            </a:r>
          </a:p>
          <a:p>
            <a:pPr marL="0" indent="0">
              <a:buNone/>
            </a:pPr>
            <a:endParaRPr lang="en-US" sz="2800" dirty="0"/>
          </a:p>
          <a:p>
            <a:pPr marL="0" indent="0">
              <a:buNone/>
            </a:pPr>
            <a:r>
              <a:rPr lang="en-US" sz="2800" dirty="0"/>
              <a:t>#1 Desktop &amp; App virtualization </a:t>
            </a:r>
          </a:p>
          <a:p>
            <a:pPr marL="0" indent="0">
              <a:buNone/>
            </a:pPr>
            <a:r>
              <a:rPr lang="en-US" sz="2800" dirty="0"/>
              <a:t>#2 Cloud Networking</a:t>
            </a:r>
          </a:p>
          <a:p>
            <a:pPr marL="0" indent="0">
              <a:buNone/>
            </a:pPr>
            <a:r>
              <a:rPr lang="en-US" sz="2800" dirty="0"/>
              <a:t>#1 Public Clouds</a:t>
            </a:r>
          </a:p>
          <a:p>
            <a:pPr marL="0" indent="0">
              <a:buNone/>
            </a:pPr>
            <a:r>
              <a:rPr lang="en-US" sz="2800" dirty="0"/>
              <a:t>#2 Web Collaboration</a:t>
            </a:r>
          </a:p>
        </p:txBody>
      </p:sp>
    </p:spTree>
    <p:extLst>
      <p:ext uri="{BB962C8B-B14F-4D97-AF65-F5344CB8AC3E}">
        <p14:creationId xmlns:p14="http://schemas.microsoft.com/office/powerpoint/2010/main" val="1477977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Partner Solutions for </a:t>
            </a:r>
            <a:r>
              <a:rPr lang="en-US" dirty="0" smtClean="0"/>
              <a:t>Modernizing .NET apps Application</a:t>
            </a:r>
            <a:br>
              <a:rPr lang="en-US" dirty="0" smtClean="0"/>
            </a:br>
            <a:r>
              <a:rPr lang="en-US" dirty="0" smtClean="0"/>
              <a:t>s</a:t>
            </a:r>
            <a:endParaRPr lang="en-US" dirty="0"/>
          </a:p>
        </p:txBody>
      </p:sp>
      <p:sp>
        <p:nvSpPr>
          <p:cNvPr id="5" name="Text Placeholder 4"/>
          <p:cNvSpPr>
            <a:spLocks noGrp="1"/>
          </p:cNvSpPr>
          <p:nvPr>
            <p:ph type="body" sz="quarter" idx="12"/>
          </p:nvPr>
        </p:nvSpPr>
        <p:spPr/>
        <p:txBody>
          <a:bodyPr/>
          <a:lstStyle/>
          <a:p>
            <a:r>
              <a:rPr lang="en-US" sz="2400" dirty="0" smtClean="0"/>
              <a:t>Cesar De </a:t>
            </a:r>
            <a:r>
              <a:rPr lang="en-US" sz="2400" dirty="0" err="1" smtClean="0"/>
              <a:t>Ia</a:t>
            </a:r>
            <a:r>
              <a:rPr lang="en-US" sz="2400" dirty="0" smtClean="0"/>
              <a:t> Torre, Microsoft</a:t>
            </a:r>
          </a:p>
          <a:p>
            <a:r>
              <a:rPr lang="en-US" sz="2400" dirty="0" smtClean="0"/>
              <a:t>Federico </a:t>
            </a:r>
            <a:r>
              <a:rPr lang="en-US" sz="2400" dirty="0"/>
              <a:t>Zoufaly, </a:t>
            </a:r>
            <a:r>
              <a:rPr lang="en-US" sz="2400" dirty="0" err="1" smtClean="0"/>
              <a:t>Mobilize.Net</a:t>
            </a:r>
            <a:endParaRPr lang="en-US" sz="2400" dirty="0" smtClean="0"/>
          </a:p>
          <a:p>
            <a:r>
              <a:rPr lang="en-US" sz="2400" dirty="0" smtClean="0"/>
              <a:t>Dean Ellis, Xamarin</a:t>
            </a:r>
          </a:p>
          <a:p>
            <a:r>
              <a:rPr lang="en-US" sz="2400" dirty="0"/>
              <a:t>Bruce </a:t>
            </a:r>
            <a:r>
              <a:rPr lang="en-US" sz="2400" dirty="0" err="1"/>
              <a:t>Franson</a:t>
            </a:r>
            <a:r>
              <a:rPr lang="en-US" sz="2400" dirty="0"/>
              <a:t>, Citrix Labs</a:t>
            </a:r>
          </a:p>
          <a:p>
            <a:endParaRPr lang="en-US" sz="2400" dirty="0" smtClean="0"/>
          </a:p>
          <a:p>
            <a:endParaRPr lang="en-US" sz="2400" dirty="0"/>
          </a:p>
          <a:p>
            <a:endParaRPr lang="en-US" sz="2400" dirty="0" smtClean="0"/>
          </a:p>
          <a:p>
            <a:endParaRPr lang="en-US" dirty="0" smtClean="0"/>
          </a:p>
          <a:p>
            <a:endParaRPr lang="en-US" dirty="0"/>
          </a:p>
        </p:txBody>
      </p:sp>
      <p:sp>
        <p:nvSpPr>
          <p:cNvPr id="14" name="Text Placeholder 13"/>
          <p:cNvSpPr>
            <a:spLocks noGrp="1"/>
          </p:cNvSpPr>
          <p:nvPr>
            <p:ph type="body" sz="quarter" idx="13"/>
          </p:nvPr>
        </p:nvSpPr>
        <p:spPr>
          <a:xfrm>
            <a:off x="6492620" y="434695"/>
            <a:ext cx="5486400" cy="1938992"/>
          </a:xfrm>
        </p:spPr>
        <p:txBody>
          <a:bodyPr/>
          <a:lstStyle/>
          <a:p>
            <a:r>
              <a:rPr lang="en-US" dirty="0"/>
              <a:t>DEV-B218</a:t>
            </a:r>
          </a:p>
          <a:p>
            <a:endParaRPr lang="en-US" dirty="0"/>
          </a:p>
        </p:txBody>
      </p:sp>
    </p:spTree>
    <p:extLst>
      <p:ext uri="{BB962C8B-B14F-4D97-AF65-F5344CB8AC3E}">
        <p14:creationId xmlns:p14="http://schemas.microsoft.com/office/powerpoint/2010/main" val="4255318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5579" y="1788036"/>
            <a:ext cx="8425505" cy="4151437"/>
          </a:xfrm>
        </p:spPr>
        <p:txBody>
          <a:bodyPr/>
          <a:lstStyle/>
          <a:p>
            <a:pPr>
              <a:lnSpc>
                <a:spcPct val="100000"/>
              </a:lnSpc>
              <a:buClr>
                <a:schemeClr val="tx2"/>
              </a:buClr>
            </a:pPr>
            <a:r>
              <a:rPr lang="en-US" sz="2400" dirty="0">
                <a:solidFill>
                  <a:schemeClr val="tx2"/>
                </a:solidFill>
              </a:rPr>
              <a:t>Users want access to corporate apps and </a:t>
            </a:r>
            <a:br>
              <a:rPr lang="en-US" sz="2400" dirty="0">
                <a:solidFill>
                  <a:schemeClr val="tx2"/>
                </a:solidFill>
              </a:rPr>
            </a:br>
            <a:r>
              <a:rPr lang="en-US" sz="2400" dirty="0">
                <a:solidFill>
                  <a:schemeClr val="tx2"/>
                </a:solidFill>
              </a:rPr>
              <a:t>content / data from mobile devices</a:t>
            </a:r>
          </a:p>
          <a:p>
            <a:pPr>
              <a:lnSpc>
                <a:spcPct val="100000"/>
              </a:lnSpc>
              <a:buClr>
                <a:schemeClr val="tx2"/>
              </a:buClr>
            </a:pPr>
            <a:r>
              <a:rPr lang="en-US" sz="2400" dirty="0">
                <a:solidFill>
                  <a:schemeClr val="tx2"/>
                </a:solidFill>
              </a:rPr>
              <a:t>Touch-based mobile device diversity</a:t>
            </a:r>
          </a:p>
          <a:p>
            <a:pPr>
              <a:lnSpc>
                <a:spcPct val="100000"/>
              </a:lnSpc>
              <a:buClr>
                <a:schemeClr val="tx2"/>
              </a:buClr>
            </a:pPr>
            <a:r>
              <a:rPr lang="en-US" sz="2400" dirty="0">
                <a:solidFill>
                  <a:schemeClr val="tx2"/>
                </a:solidFill>
              </a:rPr>
              <a:t>Thousands of Windows business </a:t>
            </a:r>
            <a:r>
              <a:rPr lang="en-US" sz="2400" dirty="0" smtClean="0">
                <a:solidFill>
                  <a:schemeClr val="tx2"/>
                </a:solidFill>
              </a:rPr>
              <a:t>apps…</a:t>
            </a:r>
            <a:r>
              <a:rPr lang="en-US" sz="2400" dirty="0">
                <a:solidFill>
                  <a:schemeClr val="tx2"/>
                </a:solidFill>
              </a:rPr>
              <a:t/>
            </a:r>
            <a:br>
              <a:rPr lang="en-US" sz="2400" dirty="0">
                <a:solidFill>
                  <a:schemeClr val="tx2"/>
                </a:solidFill>
              </a:rPr>
            </a:br>
            <a:r>
              <a:rPr lang="en-US" sz="2400" dirty="0">
                <a:solidFill>
                  <a:schemeClr val="tx2"/>
                </a:solidFill>
              </a:rPr>
              <a:t>     …expecting mouse, keyboard, and large screens</a:t>
            </a:r>
          </a:p>
          <a:p>
            <a:pPr>
              <a:lnSpc>
                <a:spcPct val="100000"/>
              </a:lnSpc>
              <a:buClr>
                <a:schemeClr val="tx2"/>
              </a:buClr>
            </a:pPr>
            <a:r>
              <a:rPr lang="en-US" sz="2400" dirty="0">
                <a:solidFill>
                  <a:schemeClr val="tx2"/>
                </a:solidFill>
              </a:rPr>
              <a:t>Too few enterprise </a:t>
            </a:r>
            <a:r>
              <a:rPr lang="en-US" sz="2400" dirty="0" smtClean="0">
                <a:solidFill>
                  <a:schemeClr val="tx2"/>
                </a:solidFill>
              </a:rPr>
              <a:t>apps </a:t>
            </a:r>
            <a:r>
              <a:rPr lang="en-US" sz="2400" dirty="0">
                <a:solidFill>
                  <a:schemeClr val="tx2"/>
                </a:solidFill>
              </a:rPr>
              <a:t>can be </a:t>
            </a:r>
            <a:r>
              <a:rPr lang="en-US" sz="2400" dirty="0" smtClean="0">
                <a:solidFill>
                  <a:schemeClr val="tx2"/>
                </a:solidFill>
              </a:rPr>
              <a:t>used</a:t>
            </a:r>
            <a:r>
              <a:rPr lang="en-US" sz="2400" dirty="0">
                <a:solidFill>
                  <a:schemeClr val="tx2"/>
                </a:solidFill>
              </a:rPr>
              <a:t/>
            </a:r>
            <a:br>
              <a:rPr lang="en-US" sz="2400" dirty="0">
                <a:solidFill>
                  <a:schemeClr val="tx2"/>
                </a:solidFill>
              </a:rPr>
            </a:br>
            <a:r>
              <a:rPr lang="en-US" sz="2400" dirty="0">
                <a:solidFill>
                  <a:schemeClr val="tx2"/>
                </a:solidFill>
              </a:rPr>
              <a:t>           </a:t>
            </a:r>
            <a:r>
              <a:rPr lang="en-US" sz="2400" dirty="0" smtClean="0">
                <a:solidFill>
                  <a:schemeClr val="tx2"/>
                </a:solidFill>
              </a:rPr>
              <a:t>productively </a:t>
            </a:r>
            <a:r>
              <a:rPr lang="en-US" sz="2400" dirty="0">
                <a:solidFill>
                  <a:schemeClr val="tx2"/>
                </a:solidFill>
              </a:rPr>
              <a:t>on touch-based mobile devices</a:t>
            </a:r>
          </a:p>
          <a:p>
            <a:pPr>
              <a:lnSpc>
                <a:spcPct val="100000"/>
              </a:lnSpc>
              <a:buClr>
                <a:schemeClr val="tx2"/>
              </a:buClr>
            </a:pPr>
            <a:r>
              <a:rPr lang="en-US" sz="2400" i="1" dirty="0">
                <a:solidFill>
                  <a:schemeClr val="tx2"/>
                </a:solidFill>
              </a:rPr>
              <a:t>Mobile Work Styles </a:t>
            </a:r>
            <a:r>
              <a:rPr lang="en-US" sz="2400" dirty="0">
                <a:solidFill>
                  <a:schemeClr val="tx2"/>
                </a:solidFill>
              </a:rPr>
              <a:t>and </a:t>
            </a:r>
            <a:r>
              <a:rPr lang="en-US" sz="2400" i="1" dirty="0">
                <a:solidFill>
                  <a:schemeClr val="tx2"/>
                </a:solidFill>
              </a:rPr>
              <a:t>BYOD</a:t>
            </a:r>
            <a:r>
              <a:rPr lang="en-US" sz="2400" dirty="0">
                <a:solidFill>
                  <a:schemeClr val="tx2"/>
                </a:solidFill>
              </a:rPr>
              <a:t>… </a:t>
            </a:r>
            <a:br>
              <a:rPr lang="en-US" sz="2400" dirty="0">
                <a:solidFill>
                  <a:schemeClr val="tx2"/>
                </a:solidFill>
              </a:rPr>
            </a:br>
            <a:r>
              <a:rPr lang="en-US" sz="2400" dirty="0">
                <a:solidFill>
                  <a:schemeClr val="tx2"/>
                </a:solidFill>
              </a:rPr>
              <a:t>	…security, compliance, </a:t>
            </a:r>
            <a:r>
              <a:rPr lang="en-US" sz="2400" dirty="0" smtClean="0">
                <a:solidFill>
                  <a:schemeClr val="tx2"/>
                </a:solidFill>
              </a:rPr>
              <a:t>risk management</a:t>
            </a:r>
            <a:endParaRPr lang="en-US" sz="2400" dirty="0">
              <a:solidFill>
                <a:schemeClr val="tx2"/>
              </a:solidFill>
            </a:endParaRPr>
          </a:p>
          <a:p>
            <a:pPr marL="0" indent="0">
              <a:buNone/>
            </a:pPr>
            <a:endParaRPr lang="en-US" dirty="0"/>
          </a:p>
          <a:p>
            <a:endParaRPr lang="en-US" dirty="0"/>
          </a:p>
        </p:txBody>
      </p:sp>
      <p:sp>
        <p:nvSpPr>
          <p:cNvPr id="2" name="Title 1"/>
          <p:cNvSpPr>
            <a:spLocks noGrp="1"/>
          </p:cNvSpPr>
          <p:nvPr>
            <p:ph type="title"/>
          </p:nvPr>
        </p:nvSpPr>
        <p:spPr>
          <a:xfrm>
            <a:off x="392721" y="388586"/>
            <a:ext cx="11632008" cy="914574"/>
          </a:xfrm>
        </p:spPr>
        <p:txBody>
          <a:bodyPr/>
          <a:lstStyle/>
          <a:p>
            <a:r>
              <a:rPr lang="en-US" dirty="0" smtClean="0">
                <a:solidFill>
                  <a:schemeClr val="tx2"/>
                </a:solidFill>
              </a:rPr>
              <a:t>It’s a mobile first world!</a:t>
            </a:r>
            <a:br>
              <a:rPr lang="en-US" dirty="0" smtClean="0">
                <a:solidFill>
                  <a:schemeClr val="tx2"/>
                </a:solidFill>
              </a:rPr>
            </a:br>
            <a:r>
              <a:rPr lang="en-US" sz="2400" i="1" dirty="0">
                <a:solidFill>
                  <a:schemeClr val="tx2"/>
                </a:solidFill>
              </a:rPr>
              <a:t>Apps, Devices, Usability</a:t>
            </a:r>
          </a:p>
        </p:txBody>
      </p:sp>
      <p:grpSp>
        <p:nvGrpSpPr>
          <p:cNvPr id="4" name="Group 3"/>
          <p:cNvGrpSpPr/>
          <p:nvPr/>
        </p:nvGrpSpPr>
        <p:grpSpPr>
          <a:xfrm>
            <a:off x="8466613" y="3464476"/>
            <a:ext cx="3177987" cy="2828104"/>
            <a:chOff x="8650478" y="3608443"/>
            <a:chExt cx="3107807" cy="2772903"/>
          </a:xfrm>
        </p:grpSpPr>
        <p:sp>
          <p:nvSpPr>
            <p:cNvPr id="7" name="TextBox 6"/>
            <p:cNvSpPr txBox="1"/>
            <p:nvPr/>
          </p:nvSpPr>
          <p:spPr>
            <a:xfrm>
              <a:off x="9559081" y="3776152"/>
              <a:ext cx="1259099" cy="528096"/>
            </a:xfrm>
            <a:prstGeom prst="rect">
              <a:avLst/>
            </a:prstGeom>
            <a:noFill/>
          </p:spPr>
          <p:txBody>
            <a:bodyPr wrap="none" rtlCol="0">
              <a:spAutoFit/>
            </a:bodyPr>
            <a:lstStyle/>
            <a:p>
              <a:r>
                <a:rPr lang="en-US" sz="2900" dirty="0">
                  <a:solidFill>
                    <a:schemeClr val="tx2"/>
                  </a:solidFill>
                </a:rPr>
                <a:t>Usable</a:t>
              </a:r>
            </a:p>
          </p:txBody>
        </p:sp>
        <p:sp>
          <p:nvSpPr>
            <p:cNvPr id="13" name="Freeform 12"/>
            <p:cNvSpPr/>
            <p:nvPr/>
          </p:nvSpPr>
          <p:spPr>
            <a:xfrm>
              <a:off x="8950454" y="3608443"/>
              <a:ext cx="1994345" cy="1068947"/>
            </a:xfrm>
            <a:custGeom>
              <a:avLst/>
              <a:gdLst>
                <a:gd name="connsiteX0" fmla="*/ 180657 w 1994344"/>
                <a:gd name="connsiteY0" fmla="*/ 1068947 h 1068947"/>
                <a:gd name="connsiteX1" fmla="*/ 129141 w 1994344"/>
                <a:gd name="connsiteY1" fmla="*/ 270456 h 1068947"/>
                <a:gd name="connsiteX2" fmla="*/ 1635969 w 1994344"/>
                <a:gd name="connsiteY2" fmla="*/ 463640 h 1068947"/>
                <a:gd name="connsiteX3" fmla="*/ 1970820 w 1994344"/>
                <a:gd name="connsiteY3" fmla="*/ 0 h 1068947"/>
              </a:gdLst>
              <a:ahLst/>
              <a:cxnLst>
                <a:cxn ang="0">
                  <a:pos x="connsiteX0" y="connsiteY0"/>
                </a:cxn>
                <a:cxn ang="0">
                  <a:pos x="connsiteX1" y="connsiteY1"/>
                </a:cxn>
                <a:cxn ang="0">
                  <a:pos x="connsiteX2" y="connsiteY2"/>
                </a:cxn>
                <a:cxn ang="0">
                  <a:pos x="connsiteX3" y="connsiteY3"/>
                </a:cxn>
              </a:cxnLst>
              <a:rect l="l" t="t" r="r" b="b"/>
              <a:pathLst>
                <a:path w="1994344" h="1068947">
                  <a:moveTo>
                    <a:pt x="180657" y="1068947"/>
                  </a:moveTo>
                  <a:cubicBezTo>
                    <a:pt x="33623" y="720143"/>
                    <a:pt x="-113411" y="371340"/>
                    <a:pt x="129141" y="270456"/>
                  </a:cubicBezTo>
                  <a:cubicBezTo>
                    <a:pt x="371693" y="169571"/>
                    <a:pt x="1329022" y="508716"/>
                    <a:pt x="1635969" y="463640"/>
                  </a:cubicBezTo>
                  <a:cubicBezTo>
                    <a:pt x="1942916" y="418564"/>
                    <a:pt x="2045947" y="137375"/>
                    <a:pt x="1970820" y="0"/>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8650478" y="4708187"/>
              <a:ext cx="1679159" cy="1673159"/>
            </a:xfrm>
            <a:prstGeom prst="ellipse">
              <a:avLst/>
            </a:prstGeom>
            <a:solidFill>
              <a:schemeClr val="accent4">
                <a:lumMod val="60000"/>
                <a:lumOff val="40000"/>
                <a:alpha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500" dirty="0">
                <a:solidFill>
                  <a:schemeClr val="tx1">
                    <a:lumMod val="50000"/>
                  </a:schemeClr>
                </a:solidFill>
              </a:endParaRPr>
            </a:p>
            <a:p>
              <a:pPr algn="ctr"/>
              <a:r>
                <a:rPr lang="en-US" sz="1600" dirty="0">
                  <a:solidFill>
                    <a:schemeClr val="tx2"/>
                  </a:solidFill>
                </a:rPr>
                <a:t>Mobile</a:t>
              </a:r>
            </a:p>
            <a:p>
              <a:pPr algn="ctr"/>
              <a:r>
                <a:rPr lang="en-US" sz="1600" dirty="0">
                  <a:solidFill>
                    <a:schemeClr val="tx2"/>
                  </a:solidFill>
                </a:rPr>
                <a:t>Devices</a:t>
              </a:r>
            </a:p>
          </p:txBody>
        </p:sp>
        <p:sp>
          <p:nvSpPr>
            <p:cNvPr id="10" name="Oval 9"/>
            <p:cNvSpPr/>
            <p:nvPr/>
          </p:nvSpPr>
          <p:spPr>
            <a:xfrm>
              <a:off x="10079126" y="4675763"/>
              <a:ext cx="1679159" cy="1673159"/>
            </a:xfrm>
            <a:prstGeom prst="ellipse">
              <a:avLst/>
            </a:prstGeom>
            <a:solidFill>
              <a:schemeClr val="tx1">
                <a:alpha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600" dirty="0">
                <a:solidFill>
                  <a:schemeClr val="tx1">
                    <a:lumMod val="50000"/>
                  </a:schemeClr>
                </a:solidFill>
              </a:endParaRPr>
            </a:p>
            <a:p>
              <a:pPr algn="ctr"/>
              <a:r>
                <a:rPr lang="en-US" sz="1600" dirty="0">
                  <a:solidFill>
                    <a:schemeClr val="tx2"/>
                  </a:solidFill>
                </a:rPr>
                <a:t>Traditional</a:t>
              </a:r>
            </a:p>
            <a:p>
              <a:pPr algn="ctr"/>
              <a:r>
                <a:rPr lang="en-US" sz="1600" dirty="0">
                  <a:solidFill>
                    <a:schemeClr val="tx2"/>
                  </a:solidFill>
                </a:rPr>
                <a:t>Windows</a:t>
              </a:r>
            </a:p>
            <a:p>
              <a:pPr algn="ctr"/>
              <a:r>
                <a:rPr lang="en-US" sz="1600" dirty="0">
                  <a:solidFill>
                    <a:schemeClr val="tx2"/>
                  </a:solidFill>
                </a:rPr>
                <a:t>Apps</a:t>
              </a:r>
            </a:p>
          </p:txBody>
        </p:sp>
        <p:cxnSp>
          <p:nvCxnSpPr>
            <p:cNvPr id="12" name="Straight Arrow Connector 11"/>
            <p:cNvCxnSpPr/>
            <p:nvPr/>
          </p:nvCxnSpPr>
          <p:spPr bwMode="auto">
            <a:xfrm rot="5400000">
              <a:off x="9840790" y="4603261"/>
              <a:ext cx="675407" cy="2313"/>
            </a:xfrm>
            <a:prstGeom prst="straightConnector1">
              <a:avLst/>
            </a:prstGeom>
            <a:noFill/>
            <a:ln w="31750" algn="ctr">
              <a:solidFill>
                <a:schemeClr val="tx2"/>
              </a:solidFill>
              <a:round/>
              <a:headEnd/>
              <a:tailEnd type="arrow"/>
            </a:ln>
          </p:spPr>
        </p:cxnSp>
      </p:gr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756" y="478906"/>
            <a:ext cx="4768956" cy="2881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11087100" y="6349819"/>
            <a:ext cx="1028700" cy="42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01317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925794" y="2214091"/>
            <a:ext cx="6365168" cy="3181330"/>
          </a:xfrm>
        </p:spPr>
        <p:txBody>
          <a:bodyPr/>
          <a:lstStyle/>
          <a:p>
            <a:pPr marL="0" indent="0">
              <a:spcBef>
                <a:spcPts val="0"/>
              </a:spcBef>
              <a:buNone/>
            </a:pPr>
            <a:r>
              <a:rPr lang="en-AU" sz="3600" kern="0" dirty="0">
                <a:solidFill>
                  <a:schemeClr val="tx2"/>
                </a:solidFill>
              </a:rPr>
              <a:t>Rich toolkit </a:t>
            </a:r>
            <a:r>
              <a:rPr lang="en-AU" sz="3600" kern="0" dirty="0" smtClean="0">
                <a:solidFill>
                  <a:schemeClr val="tx2"/>
                </a:solidFill>
              </a:rPr>
              <a:t>for</a:t>
            </a:r>
          </a:p>
          <a:p>
            <a:pPr marL="0" indent="0">
              <a:spcBef>
                <a:spcPts val="0"/>
              </a:spcBef>
              <a:buNone/>
            </a:pPr>
            <a:r>
              <a:rPr lang="en-AU" sz="3600" kern="0" dirty="0" smtClean="0">
                <a:solidFill>
                  <a:schemeClr val="tx2"/>
                </a:solidFill>
              </a:rPr>
              <a:t>Windows / .NET developers</a:t>
            </a:r>
          </a:p>
          <a:p>
            <a:pPr marL="0" indent="0">
              <a:spcBef>
                <a:spcPts val="0"/>
              </a:spcBef>
              <a:buNone/>
            </a:pPr>
            <a:endParaRPr lang="en-AU" sz="3600" kern="0" dirty="0">
              <a:solidFill>
                <a:schemeClr val="tx2"/>
              </a:solidFill>
            </a:endParaRPr>
          </a:p>
          <a:p>
            <a:pPr marL="0" indent="0">
              <a:spcBef>
                <a:spcPts val="0"/>
              </a:spcBef>
              <a:buNone/>
            </a:pPr>
            <a:r>
              <a:rPr lang="en-US" sz="3600" kern="0" dirty="0" smtClean="0">
                <a:solidFill>
                  <a:schemeClr val="tx2"/>
                </a:solidFill>
              </a:rPr>
              <a:t>Over 100 mobility </a:t>
            </a:r>
            <a:r>
              <a:rPr lang="en-US" sz="3600" kern="0" dirty="0">
                <a:solidFill>
                  <a:schemeClr val="tx2"/>
                </a:solidFill>
              </a:rPr>
              <a:t>focused </a:t>
            </a:r>
            <a:r>
              <a:rPr lang="en-US" sz="3600" kern="0" dirty="0" smtClean="0">
                <a:solidFill>
                  <a:schemeClr val="tx2"/>
                </a:solidFill>
              </a:rPr>
              <a:t>APIs</a:t>
            </a:r>
            <a:endParaRPr lang="en-US" sz="3600" kern="0" dirty="0">
              <a:solidFill>
                <a:schemeClr val="tx2"/>
              </a:solidFill>
            </a:endParaRPr>
          </a:p>
          <a:p>
            <a:pPr marL="231583" lvl="1" indent="0">
              <a:lnSpc>
                <a:spcPct val="100000"/>
              </a:lnSpc>
              <a:buNone/>
            </a:pPr>
            <a:r>
              <a:rPr lang="en-US" kern="0" dirty="0" smtClean="0">
                <a:solidFill>
                  <a:schemeClr val="tx2"/>
                </a:solidFill>
                <a:cs typeface="Arial" pitchFamily="34" charset="0"/>
              </a:rPr>
              <a:t>  Enables </a:t>
            </a:r>
            <a:r>
              <a:rPr lang="en-US" kern="0" dirty="0">
                <a:solidFill>
                  <a:schemeClr val="tx2"/>
                </a:solidFill>
                <a:cs typeface="Arial" pitchFamily="34" charset="0"/>
              </a:rPr>
              <a:t>touch-friendly interfaces</a:t>
            </a:r>
          </a:p>
          <a:p>
            <a:pPr marL="231583" lvl="1" indent="0">
              <a:lnSpc>
                <a:spcPct val="100000"/>
              </a:lnSpc>
              <a:buNone/>
            </a:pPr>
            <a:r>
              <a:rPr lang="en-US" kern="0" dirty="0" smtClean="0">
                <a:solidFill>
                  <a:schemeClr val="tx2"/>
                </a:solidFill>
                <a:cs typeface="Arial" pitchFamily="34" charset="0"/>
              </a:rPr>
              <a:t>  Auto </a:t>
            </a:r>
            <a:r>
              <a:rPr lang="en-US" kern="0" dirty="0">
                <a:solidFill>
                  <a:schemeClr val="tx2"/>
                </a:solidFill>
                <a:cs typeface="Arial" pitchFamily="34" charset="0"/>
              </a:rPr>
              <a:t>device detection</a:t>
            </a:r>
          </a:p>
          <a:p>
            <a:pPr marL="231583" lvl="1" indent="0">
              <a:lnSpc>
                <a:spcPct val="100000"/>
              </a:lnSpc>
              <a:buNone/>
            </a:pPr>
            <a:r>
              <a:rPr lang="en-US" kern="0" dirty="0" smtClean="0">
                <a:solidFill>
                  <a:schemeClr val="tx2"/>
                </a:solidFill>
                <a:cs typeface="Arial" pitchFamily="34" charset="0"/>
              </a:rPr>
              <a:t>  Access </a:t>
            </a:r>
            <a:r>
              <a:rPr lang="en-US" kern="0" dirty="0">
                <a:solidFill>
                  <a:schemeClr val="tx2"/>
                </a:solidFill>
                <a:cs typeface="Arial" pitchFamily="34" charset="0"/>
              </a:rPr>
              <a:t>to mobile device </a:t>
            </a:r>
            <a:r>
              <a:rPr lang="en-US" kern="0" dirty="0" smtClean="0">
                <a:solidFill>
                  <a:schemeClr val="tx2"/>
                </a:solidFill>
                <a:cs typeface="Arial" pitchFamily="34" charset="0"/>
              </a:rPr>
              <a:t>functionality</a:t>
            </a:r>
            <a:endParaRPr lang="en-US" kern="0" dirty="0">
              <a:solidFill>
                <a:schemeClr val="tx2"/>
              </a:solidFill>
              <a:cs typeface="Arial" pitchFamily="34" charset="0"/>
            </a:endParaRPr>
          </a:p>
        </p:txBody>
      </p:sp>
      <p:sp>
        <p:nvSpPr>
          <p:cNvPr id="7" name="Title 2"/>
          <p:cNvSpPr txBox="1">
            <a:spLocks/>
          </p:cNvSpPr>
          <p:nvPr/>
        </p:nvSpPr>
        <p:spPr>
          <a:xfrm>
            <a:off x="707025" y="1073044"/>
            <a:ext cx="7014408" cy="591626"/>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3500" b="1" kern="1200" cap="none" spc="-102" baseline="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AU" sz="3200" dirty="0" smtClean="0">
                <a:solidFill>
                  <a:schemeClr val="tx2"/>
                </a:solidFill>
                <a:latin typeface="+mn-lt"/>
              </a:rPr>
              <a:t>Mobile SDK for Windows Apps</a:t>
            </a:r>
            <a:endParaRPr lang="en-AU" sz="4000" i="1" dirty="0">
              <a:solidFill>
                <a:schemeClr val="tx2"/>
              </a:solidFill>
              <a:latin typeface="+mn-lt"/>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116" y="2331255"/>
            <a:ext cx="4302909" cy="3204770"/>
          </a:xfrm>
          <a:prstGeom prst="roundRect">
            <a:avLst/>
          </a:prstGeom>
          <a:noFill/>
          <a:ln>
            <a:noFill/>
          </a:ln>
          <a:effectLst>
            <a:outerShdw dist="35921" dir="2700000" algn="ctr" rotWithShape="0">
              <a:schemeClr val="bg2"/>
            </a:outerShdw>
          </a:effectLst>
          <a:scene3d>
            <a:camera prst="orthographicFront"/>
            <a:lightRig rig="threePt" dir="t"/>
          </a:scene3d>
          <a:sp3d>
            <a:bevelT w="1524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868233" y="396168"/>
            <a:ext cx="1684960" cy="696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11087100" y="6349819"/>
            <a:ext cx="1028700" cy="42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3294028"/>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5" descr="C:\Users\contractor.NICKIE\Desktop\Clou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H="1">
            <a:off x="5012828" y="2887518"/>
            <a:ext cx="2907960" cy="193247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Rounded Rectangle 1"/>
          <p:cNvSpPr/>
          <p:nvPr/>
        </p:nvSpPr>
        <p:spPr bwMode="auto">
          <a:xfrm>
            <a:off x="9084621" y="1805049"/>
            <a:ext cx="2728192" cy="4096987"/>
          </a:xfrm>
          <a:prstGeom prst="roundRect">
            <a:avLst/>
          </a:prstGeom>
          <a:solidFill>
            <a:schemeClr val="accent1"/>
          </a:solidFill>
          <a:ln w="19050">
            <a:solidFill>
              <a:schemeClr val="accent1">
                <a:lumMod val="20000"/>
                <a:lumOff val="8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 name="Title 32"/>
          <p:cNvSpPr>
            <a:spLocks noGrp="1"/>
          </p:cNvSpPr>
          <p:nvPr>
            <p:ph type="title"/>
          </p:nvPr>
        </p:nvSpPr>
        <p:spPr>
          <a:xfrm>
            <a:off x="597137" y="496156"/>
            <a:ext cx="9167996" cy="760018"/>
          </a:xfrm>
        </p:spPr>
        <p:txBody>
          <a:bodyPr/>
          <a:lstStyle/>
          <a:p>
            <a:r>
              <a:rPr lang="en-US" sz="4000" dirty="0" smtClean="0"/>
              <a:t>Application &amp; Desktop Virtualization</a:t>
            </a:r>
            <a:br>
              <a:rPr lang="en-US" sz="4000" dirty="0" smtClean="0"/>
            </a:br>
            <a:r>
              <a:rPr lang="en-US" sz="3200" i="1" dirty="0" smtClean="0"/>
              <a:t>Some terminology to set the stage…</a:t>
            </a:r>
            <a:endParaRPr lang="en-US" sz="3200" i="1" dirty="0"/>
          </a:p>
        </p:txBody>
      </p:sp>
      <p:pic>
        <p:nvPicPr>
          <p:cNvPr id="34" name="Picture 5" descr="C:\Users\contractor.NICKIE\Desktop\Clou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974728" y="2493818"/>
            <a:ext cx="2907960" cy="193247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2822596" y="2718851"/>
            <a:ext cx="1769643" cy="343486"/>
          </a:xfrm>
          <a:prstGeom prst="rect">
            <a:avLst/>
          </a:prstGeom>
          <a:noFill/>
        </p:spPr>
        <p:txBody>
          <a:bodyPr wrap="square" lIns="93274" tIns="46638" rIns="93274" bIns="46638" rtlCol="0">
            <a:spAutoFit/>
          </a:bodyPr>
          <a:lstStyle/>
          <a:p>
            <a:pPr algn="ctr">
              <a:lnSpc>
                <a:spcPct val="90000"/>
              </a:lnSpc>
            </a:pPr>
            <a:r>
              <a:rPr lang="en-US" dirty="0">
                <a:cs typeface="Arial" pitchFamily="34" charset="0"/>
              </a:rPr>
              <a:t>Citrix Receiver</a:t>
            </a:r>
          </a:p>
        </p:txBody>
      </p:sp>
      <p:sp>
        <p:nvSpPr>
          <p:cNvPr id="28" name="Rounded Rectangle 163"/>
          <p:cNvSpPr>
            <a:spLocks noChangeArrowheads="1"/>
          </p:cNvSpPr>
          <p:nvPr/>
        </p:nvSpPr>
        <p:spPr bwMode="auto">
          <a:xfrm>
            <a:off x="3843618" y="3556834"/>
            <a:ext cx="5763520" cy="232947"/>
          </a:xfrm>
          <a:prstGeom prst="roundRect">
            <a:avLst>
              <a:gd name="adj" fmla="val 5393"/>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none" lIns="93274" tIns="46638" rIns="93274" bIns="46638" numCol="1" rtlCol="0" anchor="ctr" anchorCtr="0" compatLnSpc="1">
            <a:prstTxWarp prst="textNoShape">
              <a:avLst/>
            </a:prstTxWarp>
          </a:bodyPr>
          <a:lstStyle/>
          <a:p>
            <a:pPr algn="ctr" defTabSz="1314676"/>
            <a:r>
              <a:rPr lang="en-US" sz="1100" kern="0" dirty="0">
                <a:solidFill>
                  <a:srgbClr val="FFFFFF"/>
                </a:solidFill>
                <a:latin typeface="Arial" pitchFamily="34" charset="0"/>
                <a:cs typeface="Arial" pitchFamily="34" charset="0"/>
                <a:sym typeface="Gill Sans"/>
              </a:rPr>
              <a:t>SSL </a:t>
            </a:r>
            <a:r>
              <a:rPr lang="en-US" sz="1100" kern="0" dirty="0" smtClean="0">
                <a:solidFill>
                  <a:srgbClr val="FFFFFF"/>
                </a:solidFill>
                <a:latin typeface="Arial" pitchFamily="34" charset="0"/>
                <a:cs typeface="Arial" pitchFamily="34" charset="0"/>
                <a:sym typeface="Gill Sans"/>
              </a:rPr>
              <a:t>1011011010 SSL 1011011010 SSL 101101110 SSL 1011 </a:t>
            </a:r>
            <a:endParaRPr lang="en-US" sz="1100" kern="0" dirty="0">
              <a:solidFill>
                <a:srgbClr val="FFFFFF"/>
              </a:solidFill>
              <a:latin typeface="Arial" pitchFamily="34" charset="0"/>
              <a:cs typeface="Arial" pitchFamily="34" charset="0"/>
              <a:sym typeface="Gill Sans"/>
            </a:endParaRPr>
          </a:p>
        </p:txBody>
      </p:sp>
      <p:pic>
        <p:nvPicPr>
          <p:cNvPr id="12" name="Picture 8" descr="\\Mv-fs\Projects\Citrix\09-1786 Graphics for Print\Art\Fot PPT\2\HDX_Logo.png"/>
          <p:cNvPicPr>
            <a:picLocks noChangeAspect="1" noChangeArrowheads="1"/>
          </p:cNvPicPr>
          <p:nvPr/>
        </p:nvPicPr>
        <p:blipFill>
          <a:blip r:embed="rId4" cstate="print"/>
          <a:srcRect/>
          <a:stretch>
            <a:fillRect/>
          </a:stretch>
        </p:blipFill>
        <p:spPr bwMode="auto">
          <a:xfrm>
            <a:off x="5858477" y="3354872"/>
            <a:ext cx="1302339" cy="748936"/>
          </a:xfrm>
          <a:prstGeom prst="rect">
            <a:avLst/>
          </a:prstGeom>
          <a:noFill/>
        </p:spPr>
      </p:pic>
      <p:pic>
        <p:nvPicPr>
          <p:cNvPr id="8" name="Picture 7" descr="C:\Users\MarkT\Pictures\Citrix Receiver For iPad\Receiver for iPad Icon.p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221512" y="3224428"/>
            <a:ext cx="971812" cy="97141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a:grpSpLocks noChangeAspect="1"/>
          </p:cNvGrpSpPr>
          <p:nvPr/>
        </p:nvGrpSpPr>
        <p:grpSpPr>
          <a:xfrm>
            <a:off x="361152" y="2911320"/>
            <a:ext cx="2922432" cy="1767559"/>
            <a:chOff x="627647" y="2982571"/>
            <a:chExt cx="2430311" cy="1469912"/>
          </a:xfrm>
        </p:grpSpPr>
        <p:grpSp>
          <p:nvGrpSpPr>
            <p:cNvPr id="4" name="Group 3"/>
            <p:cNvGrpSpPr/>
            <p:nvPr/>
          </p:nvGrpSpPr>
          <p:grpSpPr>
            <a:xfrm>
              <a:off x="1129581" y="2982571"/>
              <a:ext cx="1298920" cy="1469911"/>
              <a:chOff x="2070100" y="1949450"/>
              <a:chExt cx="2824163" cy="3197225"/>
            </a:xfrm>
          </p:grpSpPr>
          <p:pic>
            <p:nvPicPr>
              <p:cNvPr id="2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70100" y="1949450"/>
                <a:ext cx="2824163" cy="31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 descr="C:\Users\flowers\Desktop\Windows-7-startup-screen-008.jpg"/>
              <p:cNvPicPr>
                <a:picLocks noChangeAspect="1" noChangeArrowheads="1"/>
              </p:cNvPicPr>
              <p:nvPr/>
            </p:nvPicPr>
            <p:blipFill>
              <a:blip r:embed="rId7" cstate="print">
                <a:extLst>
                  <a:ext uri="{28A0092B-C50C-407E-A947-70E740481C1C}">
                    <a14:useLocalDpi xmlns:a14="http://schemas.microsoft.com/office/drawing/2010/main" val="0"/>
                  </a:ext>
                </a:extLst>
              </a:blip>
              <a:srcRect t="16306"/>
              <a:stretch>
                <a:fillRect/>
              </a:stretch>
            </p:blipFill>
            <p:spPr bwMode="auto">
              <a:xfrm>
                <a:off x="2176463" y="2073275"/>
                <a:ext cx="26035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l="14555" t="6815" r="15683" b="49152"/>
              <a:stretch>
                <a:fillRect/>
              </a:stretch>
            </p:blipFill>
            <p:spPr bwMode="auto">
              <a:xfrm>
                <a:off x="2614613" y="2252663"/>
                <a:ext cx="1700212"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1" name="Group 30"/>
            <p:cNvGrpSpPr>
              <a:grpSpLocks/>
            </p:cNvGrpSpPr>
            <p:nvPr/>
          </p:nvGrpSpPr>
          <p:grpSpPr bwMode="auto">
            <a:xfrm>
              <a:off x="1750235" y="3371797"/>
              <a:ext cx="1307723" cy="1080686"/>
              <a:chOff x="3862185" y="4132763"/>
              <a:chExt cx="2400930" cy="1984090"/>
            </a:xfrm>
          </p:grpSpPr>
          <p:sp>
            <p:nvSpPr>
              <p:cNvPr id="32" name="LCD Black"/>
              <p:cNvSpPr>
                <a:spLocks noChangeArrowheads="1"/>
              </p:cNvSpPr>
              <p:nvPr/>
            </p:nvSpPr>
            <p:spPr bwMode="auto">
              <a:xfrm>
                <a:off x="4263421" y="4303994"/>
                <a:ext cx="1606971" cy="903005"/>
              </a:xfrm>
              <a:prstGeom prst="rect">
                <a:avLst/>
              </a:prstGeom>
              <a:gradFill rotWithShape="1">
                <a:gsLst>
                  <a:gs pos="0">
                    <a:srgbClr val="161A21"/>
                  </a:gs>
                  <a:gs pos="50000">
                    <a:srgbClr val="242934"/>
                  </a:gs>
                  <a:gs pos="100000">
                    <a:srgbClr val="2D334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lIns="91436" tIns="45719" rIns="91436" bIns="45719" anchor="ctr"/>
              <a:lstStyle/>
              <a:p>
                <a:pPr algn="ctr" defTabSz="984601"/>
                <a:endParaRPr lang="en-US" sz="1900">
                  <a:solidFill>
                    <a:srgbClr val="FFFFFF"/>
                  </a:solidFill>
                  <a:latin typeface="Arial" pitchFamily="34" charset="0"/>
                </a:endParaRPr>
              </a:p>
            </p:txBody>
          </p:sp>
          <p:pic>
            <p:nvPicPr>
              <p:cNvPr id="35" name="Picture 2" descr="C:\Users\flowers\Desktop\Windows-7-startup-screen-008.jpg"/>
              <p:cNvPicPr>
                <a:picLocks noChangeAspect="1" noChangeArrowheads="1"/>
              </p:cNvPicPr>
              <p:nvPr/>
            </p:nvPicPr>
            <p:blipFill>
              <a:blip r:embed="rId9" cstate="print">
                <a:extLst>
                  <a:ext uri="{28A0092B-C50C-407E-A947-70E740481C1C}">
                    <a14:useLocalDpi xmlns:a14="http://schemas.microsoft.com/office/drawing/2010/main" val="0"/>
                  </a:ext>
                </a:extLst>
              </a:blip>
              <a:srcRect t="25435"/>
              <a:stretch>
                <a:fillRect/>
              </a:stretch>
            </p:blipFill>
            <p:spPr bwMode="auto">
              <a:xfrm>
                <a:off x="4262850" y="4307215"/>
                <a:ext cx="1607542" cy="89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 name="Group 10"/>
              <p:cNvGrpSpPr>
                <a:grpSpLocks/>
              </p:cNvGrpSpPr>
              <p:nvPr/>
            </p:nvGrpSpPr>
            <p:grpSpPr bwMode="auto">
              <a:xfrm>
                <a:off x="3862185" y="4132763"/>
                <a:ext cx="2400930" cy="1984090"/>
                <a:chOff x="3862185" y="4132763"/>
                <a:chExt cx="2400930" cy="1984090"/>
              </a:xfrm>
            </p:grpSpPr>
            <p:pic>
              <p:nvPicPr>
                <p:cNvPr id="37" name="Picture 36"/>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3862185" y="4132763"/>
                  <a:ext cx="2400930" cy="1984090"/>
                </a:xfrm>
                <a:prstGeom prst="rect">
                  <a:avLst/>
                </a:prstGeom>
                <a:noFill/>
                <a:ln w="9525">
                  <a:noFill/>
                  <a:miter lim="800000"/>
                  <a:headEnd/>
                  <a:tailEnd/>
                </a:ln>
                <a:effectLst>
                  <a:outerShdw blurRad="63500" dist="38100" dir="2700000" algn="tl" rotWithShape="0">
                    <a:srgbClr val="000000">
                      <a:alpha val="79999"/>
                    </a:srgbClr>
                  </a:outerShdw>
                </a:effectLst>
              </p:spPr>
            </p:pic>
            <p:pic>
              <p:nvPicPr>
                <p:cNvPr id="38" name="Picture 8"/>
                <p:cNvPicPr>
                  <a:picLocks noChangeAspect="1" noChangeArrowheads="1"/>
                </p:cNvPicPr>
                <p:nvPr/>
              </p:nvPicPr>
              <p:blipFill>
                <a:blip r:embed="rId11" cstate="print">
                  <a:extLst>
                    <a:ext uri="{28A0092B-C50C-407E-A947-70E740481C1C}">
                      <a14:useLocalDpi xmlns:a14="http://schemas.microsoft.com/office/drawing/2010/main" val="0"/>
                    </a:ext>
                  </a:extLst>
                </a:blip>
                <a:srcRect l="27547" t="10733" r="27094" b="50587"/>
                <a:stretch>
                  <a:fillRect/>
                </a:stretch>
              </p:blipFill>
              <p:spPr bwMode="auto">
                <a:xfrm>
                  <a:off x="4543134" y="4378993"/>
                  <a:ext cx="1046975" cy="749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39" name="Picture 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84997" y="3499734"/>
              <a:ext cx="1061115" cy="806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27647" y="3789781"/>
              <a:ext cx="267092" cy="54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 name="TextBox 24"/>
          <p:cNvSpPr txBox="1"/>
          <p:nvPr/>
        </p:nvSpPr>
        <p:spPr>
          <a:xfrm>
            <a:off x="9084621" y="4654357"/>
            <a:ext cx="2728192" cy="1008283"/>
          </a:xfrm>
          <a:prstGeom prst="rect">
            <a:avLst/>
          </a:prstGeom>
          <a:noFill/>
        </p:spPr>
        <p:txBody>
          <a:bodyPr wrap="square" lIns="93274" tIns="46638" rIns="93274" bIns="46638" rtlCol="0">
            <a:spAutoFit/>
          </a:bodyPr>
          <a:lstStyle/>
          <a:p>
            <a:pPr algn="ctr">
              <a:lnSpc>
                <a:spcPct val="90000"/>
              </a:lnSpc>
            </a:pPr>
            <a:r>
              <a:rPr lang="en-US" sz="2200" dirty="0">
                <a:cs typeface="Arial" pitchFamily="34" charset="0"/>
              </a:rPr>
              <a:t>Citrix </a:t>
            </a:r>
            <a:r>
              <a:rPr lang="en-US" sz="2200" dirty="0" smtClean="0">
                <a:cs typeface="Arial" pitchFamily="34" charset="0"/>
              </a:rPr>
              <a:t>XenApp / XenDesktop Server(s)</a:t>
            </a:r>
            <a:endParaRPr lang="en-US" sz="2200" dirty="0">
              <a:cs typeface="Arial" pitchFamily="34" charset="0"/>
            </a:endParaRPr>
          </a:p>
        </p:txBody>
      </p:sp>
      <p:pic>
        <p:nvPicPr>
          <p:cNvPr id="26" name="Picture 2" descr="C:\Users\flowers\Desktop\server.png"/>
          <p:cNvPicPr>
            <a:picLocks noChangeAspect="1" noChangeArrowheads="1"/>
          </p:cNvPicPr>
          <p:nvPr/>
        </p:nvPicPr>
        <p:blipFill>
          <a:blip r:embed="rId14">
            <a:extLst>
              <a:ext uri="{28A0092B-C50C-407E-A947-70E740481C1C}">
                <a14:useLocalDpi xmlns:a14="http://schemas.microsoft.com/office/drawing/2010/main" val="0"/>
              </a:ext>
            </a:extLst>
          </a:blip>
          <a:srcRect l="12131" r="21252" b="9019"/>
          <a:stretch>
            <a:fillRect/>
          </a:stretch>
        </p:blipFill>
        <p:spPr bwMode="auto">
          <a:xfrm>
            <a:off x="9317605" y="2600426"/>
            <a:ext cx="2175451" cy="2018463"/>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p:nvPr/>
        </p:nvSpPr>
        <p:spPr>
          <a:xfrm>
            <a:off x="9417129" y="2092181"/>
            <a:ext cx="2114028" cy="426586"/>
          </a:xfrm>
          <a:prstGeom prst="rect">
            <a:avLst/>
          </a:prstGeom>
          <a:noFill/>
        </p:spPr>
        <p:txBody>
          <a:bodyPr wrap="square" lIns="93274" tIns="46638" rIns="93274" bIns="46638" rtlCol="0">
            <a:spAutoFit/>
          </a:bodyPr>
          <a:lstStyle/>
          <a:p>
            <a:pPr algn="ctr">
              <a:lnSpc>
                <a:spcPct val="90000"/>
              </a:lnSpc>
            </a:pPr>
            <a:r>
              <a:rPr lang="en-US" sz="2400" dirty="0" smtClean="0">
                <a:cs typeface="Arial" pitchFamily="34" charset="0"/>
              </a:rPr>
              <a:t>Data Center</a:t>
            </a:r>
            <a:endParaRPr lang="en-US" sz="2400" dirty="0">
              <a:cs typeface="Arial" pitchFamily="34" charset="0"/>
            </a:endParaRPr>
          </a:p>
        </p:txBody>
      </p:sp>
      <p:sp>
        <p:nvSpPr>
          <p:cNvPr id="6" name="TextBox 5"/>
          <p:cNvSpPr txBox="1"/>
          <p:nvPr/>
        </p:nvSpPr>
        <p:spPr>
          <a:xfrm>
            <a:off x="810823" y="5008816"/>
            <a:ext cx="4957832" cy="1446550"/>
          </a:xfrm>
          <a:prstGeom prst="rect">
            <a:avLst/>
          </a:prstGeom>
          <a:noFill/>
        </p:spPr>
        <p:txBody>
          <a:bodyPr wrap="none" lIns="182880" tIns="146304" rIns="182880" bIns="146304" rtlCol="0">
            <a:spAutoFit/>
          </a:bodyPr>
          <a:lstStyle/>
          <a:p>
            <a:pPr>
              <a:lnSpc>
                <a:spcPct val="90000"/>
              </a:lnSpc>
              <a:spcAft>
                <a:spcPts val="600"/>
              </a:spcAft>
            </a:pPr>
            <a:r>
              <a:rPr lang="en-US" sz="2400" b="1" dirty="0">
                <a:gradFill>
                  <a:gsLst>
                    <a:gs pos="2917">
                      <a:schemeClr val="tx1"/>
                    </a:gs>
                    <a:gs pos="30000">
                      <a:schemeClr val="tx1"/>
                    </a:gs>
                  </a:gsLst>
                  <a:lin ang="5400000" scaled="0"/>
                </a:gradFill>
              </a:rPr>
              <a:t>Server:  </a:t>
            </a:r>
            <a:r>
              <a:rPr lang="en-US" sz="2400" dirty="0">
                <a:gradFill>
                  <a:gsLst>
                    <a:gs pos="2917">
                      <a:schemeClr val="tx1"/>
                    </a:gs>
                    <a:gs pos="30000">
                      <a:schemeClr val="tx1"/>
                    </a:gs>
                  </a:gsLst>
                  <a:lin ang="5400000" scaled="0"/>
                </a:gradFill>
              </a:rPr>
              <a:t>XenApp and XenDesktop</a:t>
            </a:r>
          </a:p>
          <a:p>
            <a:pPr>
              <a:lnSpc>
                <a:spcPct val="90000"/>
              </a:lnSpc>
              <a:spcAft>
                <a:spcPts val="600"/>
              </a:spcAft>
            </a:pPr>
            <a:r>
              <a:rPr lang="en-US" sz="2400" b="1" dirty="0" smtClean="0">
                <a:gradFill>
                  <a:gsLst>
                    <a:gs pos="2917">
                      <a:schemeClr val="tx1"/>
                    </a:gs>
                    <a:gs pos="30000">
                      <a:schemeClr val="tx1"/>
                    </a:gs>
                  </a:gsLst>
                  <a:lin ang="5400000" scaled="0"/>
                </a:gradFill>
              </a:rPr>
              <a:t>Client</a:t>
            </a:r>
            <a:r>
              <a:rPr lang="en-US" sz="2400" b="1" dirty="0">
                <a:gradFill>
                  <a:gsLst>
                    <a:gs pos="2917">
                      <a:schemeClr val="tx1"/>
                    </a:gs>
                    <a:gs pos="30000">
                      <a:schemeClr val="tx1"/>
                    </a:gs>
                  </a:gsLst>
                  <a:lin ang="5400000" scaled="0"/>
                </a:gradFill>
              </a:rPr>
              <a:t>:  </a:t>
            </a:r>
            <a:r>
              <a:rPr lang="en-US" sz="2400" dirty="0">
                <a:gradFill>
                  <a:gsLst>
                    <a:gs pos="2917">
                      <a:schemeClr val="tx1"/>
                    </a:gs>
                    <a:gs pos="30000">
                      <a:schemeClr val="tx1"/>
                    </a:gs>
                  </a:gsLst>
                  <a:lin ang="5400000" scaled="0"/>
                </a:gradFill>
              </a:rPr>
              <a:t>Receiver</a:t>
            </a:r>
          </a:p>
          <a:p>
            <a:pPr>
              <a:lnSpc>
                <a:spcPct val="90000"/>
              </a:lnSpc>
              <a:spcAft>
                <a:spcPts val="600"/>
              </a:spcAft>
            </a:pPr>
            <a:r>
              <a:rPr lang="en-US" sz="2400" b="1" dirty="0" smtClean="0">
                <a:gradFill>
                  <a:gsLst>
                    <a:gs pos="2917">
                      <a:schemeClr val="tx1"/>
                    </a:gs>
                    <a:gs pos="30000">
                      <a:schemeClr val="tx1"/>
                    </a:gs>
                  </a:gsLst>
                  <a:lin ang="5400000" scaled="0"/>
                </a:gradFill>
              </a:rPr>
              <a:t>Secure Protocol:  </a:t>
            </a:r>
            <a:r>
              <a:rPr lang="en-US" sz="2400" dirty="0" smtClean="0">
                <a:gradFill>
                  <a:gsLst>
                    <a:gs pos="2917">
                      <a:schemeClr val="tx1"/>
                    </a:gs>
                    <a:gs pos="30000">
                      <a:schemeClr val="tx1"/>
                    </a:gs>
                  </a:gsLst>
                  <a:lin ang="5400000" scaled="0"/>
                </a:gradFill>
              </a:rPr>
              <a:t>HDX</a:t>
            </a:r>
          </a:p>
        </p:txBody>
      </p:sp>
      <p:pic>
        <p:nvPicPr>
          <p:cNvPr id="42" name="Picture 2"/>
          <p:cNvPicPr>
            <a:picLocks noChangeAspect="1" noChangeArrowheads="1"/>
          </p:cNvPicPr>
          <p:nvPr/>
        </p:nvPicPr>
        <p:blipFill>
          <a:blip r:embed="rId15" cstate="print">
            <a:lum bright="70000" contrast="-70000"/>
            <a:extLst>
              <a:ext uri="{28A0092B-C50C-407E-A947-70E740481C1C}">
                <a14:useLocalDpi xmlns:a14="http://schemas.microsoft.com/office/drawing/2010/main" val="0"/>
              </a:ext>
            </a:extLst>
          </a:blip>
          <a:srcRect/>
          <a:stretch>
            <a:fillRect/>
          </a:stretch>
        </p:blipFill>
        <p:spPr bwMode="auto">
          <a:xfrm>
            <a:off x="11087100" y="6349819"/>
            <a:ext cx="1028700" cy="42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471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5">
                                            <p:txEl>
                                              <p:pRg st="0" end="0"/>
                                            </p:txEl>
                                          </p:spTgt>
                                        </p:tgtEl>
                                        <p:attrNameLst>
                                          <p:attrName>style.visibility</p:attrName>
                                        </p:attrNameLst>
                                      </p:cBhvr>
                                      <p:to>
                                        <p:strVal val="visible"/>
                                      </p:to>
                                    </p:set>
                                    <p:animEffect transition="in" filter="fade">
                                      <p:cBhvr>
                                        <p:cTn id="10" dur="500"/>
                                        <p:tgtEl>
                                          <p:spTgt spid="2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500"/>
                                        <p:tgtEl>
                                          <p:spTgt spid="6">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par>
                                <p:cTn id="30" presetID="10" presetClass="entr" presetSubtype="0" fill="hold" nodeType="with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fade">
                                      <p:cBhvr>
                                        <p:cTn id="3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5" descr="C:\Users\contractor.NICKIE\Desktop\Clou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H="1">
            <a:off x="4984628" y="2883718"/>
            <a:ext cx="2907960" cy="193247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74320" y="308772"/>
            <a:ext cx="11889564" cy="917575"/>
          </a:xfrm>
        </p:spPr>
        <p:txBody>
          <a:bodyPr/>
          <a:lstStyle/>
          <a:p>
            <a:r>
              <a:rPr lang="en-AU" sz="3600" i="1" dirty="0" smtClean="0">
                <a:solidFill>
                  <a:schemeClr val="tx2"/>
                </a:solidFill>
                <a:latin typeface="+mn-lt"/>
              </a:rPr>
              <a:t>SDK provides </a:t>
            </a:r>
            <a:r>
              <a:rPr lang="en-AU" sz="3600" i="1" dirty="0">
                <a:solidFill>
                  <a:schemeClr val="tx2"/>
                </a:solidFill>
                <a:latin typeface="+mn-lt"/>
              </a:rPr>
              <a:t>access to local controls, </a:t>
            </a:r>
            <a:r>
              <a:rPr lang="en-AU" sz="3600" i="1" dirty="0" smtClean="0">
                <a:solidFill>
                  <a:schemeClr val="tx2"/>
                </a:solidFill>
                <a:latin typeface="+mn-lt"/>
              </a:rPr>
              <a:t>sensors, </a:t>
            </a:r>
            <a:r>
              <a:rPr lang="en-AU" sz="3600" i="1" dirty="0">
                <a:solidFill>
                  <a:schemeClr val="tx2"/>
                </a:solidFill>
                <a:latin typeface="+mn-lt"/>
              </a:rPr>
              <a:t>and location</a:t>
            </a:r>
          </a:p>
        </p:txBody>
      </p:sp>
      <p:pic>
        <p:nvPicPr>
          <p:cNvPr id="28" name="Picture 5" descr="C:\Users\contractor.NICKIE\Desktop\Clou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974728" y="2553193"/>
            <a:ext cx="2907960" cy="1932478"/>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3523668" y="3527283"/>
            <a:ext cx="916479" cy="303367"/>
            <a:chOff x="1100342" y="3638550"/>
            <a:chExt cx="460339" cy="152400"/>
          </a:xfrm>
        </p:grpSpPr>
        <p:cxnSp>
          <p:nvCxnSpPr>
            <p:cNvPr id="24" name="Straight Connector 23"/>
            <p:cNvCxnSpPr/>
            <p:nvPr/>
          </p:nvCxnSpPr>
          <p:spPr bwMode="auto">
            <a:xfrm flipH="1">
              <a:off x="1100342" y="3638550"/>
              <a:ext cx="327412" cy="0"/>
            </a:xfrm>
            <a:prstGeom prst="line">
              <a:avLst/>
            </a:prstGeom>
            <a:ln>
              <a:solidFill>
                <a:schemeClr val="bg2">
                  <a:lumMod val="10000"/>
                  <a:lumOff val="90000"/>
                </a:schemeClr>
              </a:solidFill>
              <a:headEnd type="none" w="med" len="med"/>
              <a:tailEnd type="none" w="med" len="med"/>
            </a:ln>
          </p:spPr>
          <p:style>
            <a:lnRef idx="2">
              <a:schemeClr val="accent3"/>
            </a:lnRef>
            <a:fillRef idx="0">
              <a:schemeClr val="accent3"/>
            </a:fillRef>
            <a:effectRef idx="1">
              <a:schemeClr val="accent3"/>
            </a:effectRef>
            <a:fontRef idx="minor">
              <a:schemeClr val="tx1"/>
            </a:fontRef>
          </p:style>
        </p:cxnSp>
        <p:cxnSp>
          <p:nvCxnSpPr>
            <p:cNvPr id="25" name="Straight Connector 24"/>
            <p:cNvCxnSpPr/>
            <p:nvPr/>
          </p:nvCxnSpPr>
          <p:spPr bwMode="auto">
            <a:xfrm flipH="1">
              <a:off x="1154797" y="3714750"/>
              <a:ext cx="327412" cy="0"/>
            </a:xfrm>
            <a:prstGeom prst="line">
              <a:avLst/>
            </a:prstGeom>
            <a:ln>
              <a:solidFill>
                <a:schemeClr val="bg2">
                  <a:lumMod val="10000"/>
                  <a:lumOff val="90000"/>
                </a:schemeClr>
              </a:solidFill>
              <a:headEnd type="none" w="med" len="med"/>
              <a:tailEnd type="none" w="med" len="med"/>
            </a:ln>
          </p:spPr>
          <p:style>
            <a:lnRef idx="2">
              <a:schemeClr val="accent3"/>
            </a:lnRef>
            <a:fillRef idx="0">
              <a:schemeClr val="accent3"/>
            </a:fillRef>
            <a:effectRef idx="1">
              <a:schemeClr val="accent3"/>
            </a:effectRef>
            <a:fontRef idx="minor">
              <a:schemeClr val="tx1"/>
            </a:fontRef>
          </p:style>
        </p:cxnSp>
        <p:cxnSp>
          <p:nvCxnSpPr>
            <p:cNvPr id="26" name="Straight Connector 25"/>
            <p:cNvCxnSpPr/>
            <p:nvPr/>
          </p:nvCxnSpPr>
          <p:spPr bwMode="auto">
            <a:xfrm flipH="1">
              <a:off x="1233269" y="3790950"/>
              <a:ext cx="327412" cy="0"/>
            </a:xfrm>
            <a:prstGeom prst="line">
              <a:avLst/>
            </a:prstGeom>
            <a:ln>
              <a:solidFill>
                <a:schemeClr val="bg2">
                  <a:lumMod val="10000"/>
                  <a:lumOff val="90000"/>
                </a:schemeClr>
              </a:solidFill>
              <a:headEnd type="none" w="med" len="med"/>
              <a:tailEnd type="none" w="med" len="med"/>
            </a:ln>
          </p:spPr>
          <p:style>
            <a:lnRef idx="2">
              <a:schemeClr val="accent3"/>
            </a:lnRef>
            <a:fillRef idx="0">
              <a:schemeClr val="accent3"/>
            </a:fillRef>
            <a:effectRef idx="1">
              <a:schemeClr val="accent3"/>
            </a:effectRef>
            <a:fontRef idx="minor">
              <a:schemeClr val="tx1"/>
            </a:fontRef>
          </p:style>
        </p:cxnSp>
      </p:grpSp>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27783" y="3195789"/>
            <a:ext cx="4419470" cy="90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11"/>
          <p:cNvGrpSpPr/>
          <p:nvPr/>
        </p:nvGrpSpPr>
        <p:grpSpPr>
          <a:xfrm>
            <a:off x="8129453" y="3527283"/>
            <a:ext cx="958074" cy="303367"/>
            <a:chOff x="1079449" y="3638550"/>
            <a:chExt cx="481232" cy="152400"/>
          </a:xfrm>
        </p:grpSpPr>
        <p:cxnSp>
          <p:nvCxnSpPr>
            <p:cNvPr id="18" name="Straight Connector 17"/>
            <p:cNvCxnSpPr/>
            <p:nvPr/>
          </p:nvCxnSpPr>
          <p:spPr bwMode="auto">
            <a:xfrm flipH="1">
              <a:off x="1100342" y="3638550"/>
              <a:ext cx="327412" cy="0"/>
            </a:xfrm>
            <a:prstGeom prst="line">
              <a:avLst/>
            </a:prstGeom>
            <a:ln>
              <a:solidFill>
                <a:schemeClr val="bg2">
                  <a:lumMod val="10000"/>
                  <a:lumOff val="90000"/>
                </a:schemeClr>
              </a:solidFill>
              <a:headEnd type="none" w="med" len="med"/>
              <a:tailEnd type="none" w="med" len="med"/>
            </a:ln>
          </p:spPr>
          <p:style>
            <a:lnRef idx="2">
              <a:schemeClr val="accent3"/>
            </a:lnRef>
            <a:fillRef idx="0">
              <a:schemeClr val="accent3"/>
            </a:fillRef>
            <a:effectRef idx="1">
              <a:schemeClr val="accent3"/>
            </a:effectRef>
            <a:fontRef idx="minor">
              <a:schemeClr val="tx1"/>
            </a:fontRef>
          </p:style>
        </p:cxnSp>
        <p:cxnSp>
          <p:nvCxnSpPr>
            <p:cNvPr id="19" name="Straight Connector 18"/>
            <p:cNvCxnSpPr/>
            <p:nvPr/>
          </p:nvCxnSpPr>
          <p:spPr bwMode="auto">
            <a:xfrm flipH="1">
              <a:off x="1079449" y="3714750"/>
              <a:ext cx="402762" cy="0"/>
            </a:xfrm>
            <a:prstGeom prst="line">
              <a:avLst/>
            </a:prstGeom>
            <a:ln>
              <a:solidFill>
                <a:schemeClr val="bg2">
                  <a:lumMod val="10000"/>
                  <a:lumOff val="90000"/>
                </a:schemeClr>
              </a:solidFill>
              <a:headEnd type="none" w="med" len="med"/>
              <a:tailEnd type="none" w="med" len="med"/>
            </a:ln>
          </p:spPr>
          <p:style>
            <a:lnRef idx="2">
              <a:schemeClr val="accent3"/>
            </a:lnRef>
            <a:fillRef idx="0">
              <a:schemeClr val="accent3"/>
            </a:fillRef>
            <a:effectRef idx="1">
              <a:schemeClr val="accent3"/>
            </a:effectRef>
            <a:fontRef idx="minor">
              <a:schemeClr val="tx1"/>
            </a:fontRef>
          </p:style>
        </p:cxnSp>
        <p:cxnSp>
          <p:nvCxnSpPr>
            <p:cNvPr id="20" name="Straight Connector 19"/>
            <p:cNvCxnSpPr/>
            <p:nvPr/>
          </p:nvCxnSpPr>
          <p:spPr bwMode="auto">
            <a:xfrm flipH="1">
              <a:off x="1100342" y="3790950"/>
              <a:ext cx="460339" cy="0"/>
            </a:xfrm>
            <a:prstGeom prst="line">
              <a:avLst/>
            </a:prstGeom>
            <a:ln>
              <a:solidFill>
                <a:schemeClr val="bg2">
                  <a:lumMod val="10000"/>
                  <a:lumOff val="90000"/>
                </a:schemeClr>
              </a:solidFill>
              <a:headEnd type="none" w="med" len="med"/>
              <a:tailEnd type="none" w="med" len="med"/>
            </a:ln>
          </p:spPr>
          <p:style>
            <a:lnRef idx="2">
              <a:schemeClr val="accent3"/>
            </a:lnRef>
            <a:fillRef idx="0">
              <a:schemeClr val="accent3"/>
            </a:fillRef>
            <a:effectRef idx="1">
              <a:schemeClr val="accent3"/>
            </a:effectRef>
            <a:fontRef idx="minor">
              <a:schemeClr val="tx1"/>
            </a:fontRef>
          </p:style>
        </p:cxnSp>
      </p:grpSp>
      <p:pic>
        <p:nvPicPr>
          <p:cNvPr id="31" name="Picture 3" descr="\\Eric-pauls-power-mac-g5.local\desktop\Graphic Tank\egwe.tif"/>
          <p:cNvPicPr>
            <a:picLocks noChangeAspect="1" noChangeArrowheads="1"/>
          </p:cNvPicPr>
          <p:nvPr/>
        </p:nvPicPr>
        <p:blipFill>
          <a:blip r:embed="rId5" cstate="print"/>
          <a:stretch>
            <a:fillRect/>
          </a:stretch>
        </p:blipFill>
        <p:spPr bwMode="gray">
          <a:xfrm>
            <a:off x="9284173" y="3654562"/>
            <a:ext cx="2202486" cy="847867"/>
          </a:xfrm>
          <a:prstGeom prst="rect">
            <a:avLst/>
          </a:prstGeom>
          <a:noFill/>
          <a:ln>
            <a:noFill/>
          </a:ln>
          <a:effectLst>
            <a:outerShdw blurRad="50800" dist="38100" dir="2700000" algn="tl" rotWithShape="0">
              <a:prstClr val="black">
                <a:alpha val="40000"/>
              </a:prstClr>
            </a:outerShdw>
          </a:effectLst>
        </p:spPr>
      </p:pic>
      <p:pic>
        <p:nvPicPr>
          <p:cNvPr id="32" name="Picture 3" descr="\\Eric-pauls-power-mac-g5.local\desktop\Graphic Tank\egwe.tif"/>
          <p:cNvPicPr>
            <a:picLocks noChangeAspect="1" noChangeArrowheads="1"/>
          </p:cNvPicPr>
          <p:nvPr/>
        </p:nvPicPr>
        <p:blipFill>
          <a:blip r:embed="rId5" cstate="print"/>
          <a:stretch>
            <a:fillRect/>
          </a:stretch>
        </p:blipFill>
        <p:spPr bwMode="gray">
          <a:xfrm>
            <a:off x="9284173" y="3314540"/>
            <a:ext cx="2202486" cy="847867"/>
          </a:xfrm>
          <a:prstGeom prst="rect">
            <a:avLst/>
          </a:prstGeom>
          <a:noFill/>
          <a:ln>
            <a:noFill/>
          </a:ln>
          <a:effectLst>
            <a:outerShdw blurRad="50800" dist="38100" dir="2700000" algn="tl" rotWithShape="0">
              <a:prstClr val="black">
                <a:alpha val="40000"/>
              </a:prstClr>
            </a:outerShdw>
          </a:effectLst>
        </p:spPr>
      </p:pic>
      <p:pic>
        <p:nvPicPr>
          <p:cNvPr id="33" name="Picture 3" descr="\\Eric-pauls-power-mac-g5.local\desktop\Graphic Tank\egwe.tif"/>
          <p:cNvPicPr>
            <a:picLocks noChangeAspect="1" noChangeArrowheads="1"/>
          </p:cNvPicPr>
          <p:nvPr/>
        </p:nvPicPr>
        <p:blipFill>
          <a:blip r:embed="rId5" cstate="print"/>
          <a:stretch>
            <a:fillRect/>
          </a:stretch>
        </p:blipFill>
        <p:spPr bwMode="gray">
          <a:xfrm>
            <a:off x="9318720" y="2979147"/>
            <a:ext cx="2202486" cy="847867"/>
          </a:xfrm>
          <a:prstGeom prst="rect">
            <a:avLst/>
          </a:prstGeom>
          <a:noFill/>
          <a:ln>
            <a:noFill/>
          </a:ln>
          <a:effectLst>
            <a:outerShdw blurRad="50800" dist="38100" dir="2700000" algn="tl" rotWithShape="0">
              <a:prstClr val="black">
                <a:alpha val="40000"/>
              </a:prstClr>
            </a:outerShdw>
          </a:effectLst>
        </p:spPr>
      </p:pic>
      <p:sp>
        <p:nvSpPr>
          <p:cNvPr id="23" name="Rectangle 22"/>
          <p:cNvSpPr/>
          <p:nvPr/>
        </p:nvSpPr>
        <p:spPr>
          <a:xfrm>
            <a:off x="4283919" y="3396339"/>
            <a:ext cx="3696300" cy="53439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3406" tIns="46702" rIns="93406" bIns="46702" rtlCol="0" anchor="ctr"/>
          <a:lstStyle/>
          <a:p>
            <a:pPr algn="ctr"/>
            <a:r>
              <a:rPr lang="en-US" sz="1400" b="1" dirty="0"/>
              <a:t>Mobile Receiver and </a:t>
            </a:r>
            <a:r>
              <a:rPr lang="en-US" sz="1400" b="1" dirty="0" smtClean="0"/>
              <a:t>Location</a:t>
            </a:r>
          </a:p>
          <a:p>
            <a:pPr algn="ctr"/>
            <a:r>
              <a:rPr lang="en-US" sz="1400" b="1" dirty="0" smtClean="0"/>
              <a:t>Virtual </a:t>
            </a:r>
            <a:r>
              <a:rPr lang="en-US" sz="1400" b="1" dirty="0"/>
              <a:t>Channels</a:t>
            </a:r>
          </a:p>
        </p:txBody>
      </p:sp>
      <p:sp>
        <p:nvSpPr>
          <p:cNvPr id="22" name="TextBox 21"/>
          <p:cNvSpPr txBox="1"/>
          <p:nvPr/>
        </p:nvSpPr>
        <p:spPr>
          <a:xfrm>
            <a:off x="8822885" y="4732696"/>
            <a:ext cx="3426192" cy="1356661"/>
          </a:xfrm>
          <a:prstGeom prst="rect">
            <a:avLst/>
          </a:prstGeom>
          <a:noFill/>
        </p:spPr>
        <p:txBody>
          <a:bodyPr wrap="square" lIns="124342" tIns="62170" rIns="124342" bIns="62170" rtlCol="0">
            <a:spAutoFit/>
          </a:bodyPr>
          <a:lstStyle/>
          <a:p>
            <a:pPr algn="ctr"/>
            <a:r>
              <a:rPr lang="en-AU" sz="2000" dirty="0" smtClean="0">
                <a:latin typeface="+mj-lt"/>
                <a:cs typeface="Arial" pitchFamily="34" charset="0"/>
              </a:rPr>
              <a:t>Windows Applications executing on</a:t>
            </a:r>
          </a:p>
          <a:p>
            <a:pPr algn="ctr"/>
            <a:r>
              <a:rPr lang="en-AU" sz="2000" dirty="0" smtClean="0">
                <a:latin typeface="+mj-lt"/>
                <a:cs typeface="Arial" pitchFamily="34" charset="0"/>
              </a:rPr>
              <a:t>XenApp </a:t>
            </a:r>
            <a:r>
              <a:rPr lang="en-AU" sz="2000" dirty="0">
                <a:latin typeface="+mj-lt"/>
                <a:cs typeface="Arial" pitchFamily="34" charset="0"/>
              </a:rPr>
              <a:t>/ XenDesktop Servers </a:t>
            </a:r>
          </a:p>
        </p:txBody>
      </p:sp>
      <p:pic>
        <p:nvPicPr>
          <p:cNvPr id="27" name="Picture 8" descr="\\Mv-fs\Projects\Citrix\09-1786 Graphics for Print\Art\Fot PPT\2\HDX_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15308" y="4142694"/>
            <a:ext cx="955508" cy="534761"/>
          </a:xfrm>
          <a:prstGeom prst="rect">
            <a:avLst/>
          </a:prstGeom>
          <a:noFill/>
        </p:spPr>
      </p:pic>
      <p:grpSp>
        <p:nvGrpSpPr>
          <p:cNvPr id="34" name="Group 33"/>
          <p:cNvGrpSpPr>
            <a:grpSpLocks noChangeAspect="1"/>
          </p:cNvGrpSpPr>
          <p:nvPr/>
        </p:nvGrpSpPr>
        <p:grpSpPr>
          <a:xfrm>
            <a:off x="344398" y="2765821"/>
            <a:ext cx="1567543" cy="2109748"/>
            <a:chOff x="2592300" y="1925939"/>
            <a:chExt cx="2098892" cy="2825289"/>
          </a:xfrm>
        </p:grpSpPr>
        <p:pic>
          <p:nvPicPr>
            <p:cNvPr id="35" name="Picture 3" descr="C:\Users\flowers\Desktop\Flats\Receiver_Apple_iPhone4.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92300" y="1925939"/>
              <a:ext cx="2098892" cy="2825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62036" y="2514406"/>
              <a:ext cx="1184155" cy="1582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7" name="Group 36"/>
          <p:cNvGrpSpPr>
            <a:grpSpLocks noChangeAspect="1"/>
          </p:cNvGrpSpPr>
          <p:nvPr/>
        </p:nvGrpSpPr>
        <p:grpSpPr>
          <a:xfrm>
            <a:off x="1955623" y="2832811"/>
            <a:ext cx="1508669" cy="2030510"/>
            <a:chOff x="7273708" y="1915597"/>
            <a:chExt cx="2098892" cy="2825289"/>
          </a:xfrm>
        </p:grpSpPr>
        <p:pic>
          <p:nvPicPr>
            <p:cNvPr id="38" name="Picture 3" descr="C:\Users\flowers\Desktop\Flats\Receiver_Apple_iPhone4.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73708" y="1915597"/>
              <a:ext cx="2098892" cy="2825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15054" y="2504977"/>
              <a:ext cx="12192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1" name="Group 40"/>
          <p:cNvGrpSpPr>
            <a:grpSpLocks noChangeAspect="1"/>
          </p:cNvGrpSpPr>
          <p:nvPr/>
        </p:nvGrpSpPr>
        <p:grpSpPr>
          <a:xfrm>
            <a:off x="358883" y="4685525"/>
            <a:ext cx="1553058" cy="2090253"/>
            <a:chOff x="5677843" y="1906705"/>
            <a:chExt cx="2098892" cy="2825289"/>
          </a:xfrm>
        </p:grpSpPr>
        <p:pic>
          <p:nvPicPr>
            <p:cNvPr id="42" name="Picture 3" descr="C:\Users\flowers\Desktop\Flats\Receiver_Apple_iPhone4.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77843" y="1906705"/>
              <a:ext cx="2098892" cy="2825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14854" y="2504977"/>
              <a:ext cx="1247579"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4" name="Group 43"/>
          <p:cNvGrpSpPr>
            <a:grpSpLocks noChangeAspect="1"/>
          </p:cNvGrpSpPr>
          <p:nvPr/>
        </p:nvGrpSpPr>
        <p:grpSpPr>
          <a:xfrm>
            <a:off x="1963530" y="4732696"/>
            <a:ext cx="1506056" cy="2026994"/>
            <a:chOff x="4132226" y="1917287"/>
            <a:chExt cx="2098892" cy="2825289"/>
          </a:xfrm>
        </p:grpSpPr>
        <p:pic>
          <p:nvPicPr>
            <p:cNvPr id="45" name="Picture 3" descr="C:\Users\flowers\Desktop\Flats\Receiver_Apple_iPhone4.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32226" y="1917287"/>
              <a:ext cx="2098892" cy="2825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81427" y="2514405"/>
              <a:ext cx="1198579" cy="1581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7" name="Group 46"/>
          <p:cNvGrpSpPr>
            <a:grpSpLocks noChangeAspect="1"/>
          </p:cNvGrpSpPr>
          <p:nvPr/>
        </p:nvGrpSpPr>
        <p:grpSpPr>
          <a:xfrm>
            <a:off x="1980758" y="1026686"/>
            <a:ext cx="1459609" cy="1964759"/>
            <a:chOff x="1447800" y="2419349"/>
            <a:chExt cx="2098892" cy="2825289"/>
          </a:xfrm>
        </p:grpSpPr>
        <p:pic>
          <p:nvPicPr>
            <p:cNvPr id="48" name="Picture 3" descr="C:\Users\flowers\Desktop\Flats\Receiver_Apple_iPhone4.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47800" y="2419349"/>
              <a:ext cx="2098892" cy="2825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47654" y="2926246"/>
              <a:ext cx="1285973" cy="1788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50" name="Group 49"/>
          <p:cNvGrpSpPr>
            <a:grpSpLocks noChangeAspect="1"/>
          </p:cNvGrpSpPr>
          <p:nvPr/>
        </p:nvGrpSpPr>
        <p:grpSpPr>
          <a:xfrm>
            <a:off x="382156" y="1005392"/>
            <a:ext cx="1440140" cy="1938554"/>
            <a:chOff x="152400" y="209551"/>
            <a:chExt cx="1991355" cy="2680536"/>
          </a:xfrm>
        </p:grpSpPr>
        <p:pic>
          <p:nvPicPr>
            <p:cNvPr id="51" name="Picture 3" descr="C:\Users\flowers\Desktop\Flats\Receiver_Apple_iPhone4.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2400" y="209551"/>
              <a:ext cx="1991355" cy="2680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6211" y="691408"/>
              <a:ext cx="1245048" cy="1656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40" name="Picture 2"/>
          <p:cNvPicPr>
            <a:picLocks noChangeAspect="1" noChangeArrowheads="1"/>
          </p:cNvPicPr>
          <p:nvPr/>
        </p:nvPicPr>
        <p:blipFill>
          <a:blip r:embed="rId14" cstate="print">
            <a:lum bright="70000" contrast="-70000"/>
            <a:extLst>
              <a:ext uri="{28A0092B-C50C-407E-A947-70E740481C1C}">
                <a14:useLocalDpi xmlns:a14="http://schemas.microsoft.com/office/drawing/2010/main" val="0"/>
              </a:ext>
            </a:extLst>
          </a:blip>
          <a:srcRect/>
          <a:stretch>
            <a:fillRect/>
          </a:stretch>
        </p:blipFill>
        <p:spPr bwMode="auto">
          <a:xfrm>
            <a:off x="11087100" y="6349819"/>
            <a:ext cx="1028700" cy="42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489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961404" y="3485344"/>
            <a:ext cx="1704377" cy="712184"/>
          </a:xfrm>
          <a:prstGeom prst="rect">
            <a:avLst/>
          </a:prstGeom>
          <a:noFill/>
          <a:ln w="9525">
            <a:noFill/>
            <a:miter lim="800000"/>
            <a:headEnd/>
            <a:tailEnd/>
          </a:ln>
          <a:effectLst/>
        </p:spPr>
        <p:txBody>
          <a:bodyPr vert="horz" wrap="square" lIns="124358" tIns="62179" rIns="124358" bIns="62179" numCol="1" anchor="ctr" anchorCtr="0" compatLnSpc="1">
            <a:prstTxWarp prst="textNoShape">
              <a:avLst/>
            </a:prstTxWarp>
          </a:bodyPr>
          <a:lstStyle>
            <a:defPPr>
              <a:defRPr lang="en-US"/>
            </a:defPPr>
            <a:lvl1pPr eaLnBrk="1" hangingPunct="1">
              <a:lnSpc>
                <a:spcPct val="85000"/>
              </a:lnSpc>
              <a:defRPr sz="3600" b="1">
                <a:solidFill>
                  <a:srgbClr val="0075B0"/>
                </a:solidFill>
                <a:latin typeface="+mj-lt"/>
                <a:ea typeface="+mj-ea"/>
                <a:cs typeface="+mj-cs"/>
              </a:defRPr>
            </a:lvl1pPr>
            <a:lvl2pPr eaLnBrk="1" hangingPunct="1">
              <a:lnSpc>
                <a:spcPct val="85000"/>
              </a:lnSpc>
              <a:defRPr sz="3400" b="1">
                <a:solidFill>
                  <a:schemeClr val="accent1"/>
                </a:solidFill>
              </a:defRPr>
            </a:lvl2pPr>
            <a:lvl3pPr eaLnBrk="1" hangingPunct="1">
              <a:lnSpc>
                <a:spcPct val="85000"/>
              </a:lnSpc>
              <a:defRPr sz="3400" b="1">
                <a:solidFill>
                  <a:schemeClr val="accent1"/>
                </a:solidFill>
              </a:defRPr>
            </a:lvl3pPr>
            <a:lvl4pPr eaLnBrk="1" hangingPunct="1">
              <a:lnSpc>
                <a:spcPct val="85000"/>
              </a:lnSpc>
              <a:defRPr sz="3400" b="1">
                <a:solidFill>
                  <a:schemeClr val="accent1"/>
                </a:solidFill>
              </a:defRPr>
            </a:lvl4pPr>
            <a:lvl5pPr eaLnBrk="1" hangingPunct="1">
              <a:lnSpc>
                <a:spcPct val="85000"/>
              </a:lnSpc>
              <a:defRPr sz="3400" b="1">
                <a:solidFill>
                  <a:schemeClr val="accent1"/>
                </a:solidFill>
              </a:defRPr>
            </a:lvl5pPr>
            <a:lvl6pPr marL="457200" fontAlgn="base">
              <a:lnSpc>
                <a:spcPct val="85000"/>
              </a:lnSpc>
              <a:spcBef>
                <a:spcPct val="0"/>
              </a:spcBef>
              <a:spcAft>
                <a:spcPct val="0"/>
              </a:spcAft>
              <a:defRPr sz="3200" b="1">
                <a:solidFill>
                  <a:schemeClr val="accent2"/>
                </a:solidFill>
              </a:defRPr>
            </a:lvl6pPr>
            <a:lvl7pPr marL="914400" fontAlgn="base">
              <a:lnSpc>
                <a:spcPct val="85000"/>
              </a:lnSpc>
              <a:spcBef>
                <a:spcPct val="0"/>
              </a:spcBef>
              <a:spcAft>
                <a:spcPct val="0"/>
              </a:spcAft>
              <a:defRPr sz="3200" b="1">
                <a:solidFill>
                  <a:schemeClr val="accent2"/>
                </a:solidFill>
              </a:defRPr>
            </a:lvl7pPr>
            <a:lvl8pPr marL="1371600" fontAlgn="base">
              <a:lnSpc>
                <a:spcPct val="85000"/>
              </a:lnSpc>
              <a:spcBef>
                <a:spcPct val="0"/>
              </a:spcBef>
              <a:spcAft>
                <a:spcPct val="0"/>
              </a:spcAft>
              <a:defRPr sz="3200" b="1">
                <a:solidFill>
                  <a:schemeClr val="accent2"/>
                </a:solidFill>
              </a:defRPr>
            </a:lvl8pPr>
            <a:lvl9pPr marL="1828800" fontAlgn="base">
              <a:lnSpc>
                <a:spcPct val="85000"/>
              </a:lnSpc>
              <a:spcBef>
                <a:spcPct val="0"/>
              </a:spcBef>
              <a:spcAft>
                <a:spcPct val="0"/>
              </a:spcAft>
              <a:defRPr sz="3200" b="1">
                <a:solidFill>
                  <a:schemeClr val="accent2"/>
                </a:solidFill>
              </a:defRPr>
            </a:lvl9pPr>
          </a:lstStyle>
          <a:p>
            <a:r>
              <a:rPr lang="en-AU" sz="2800" dirty="0">
                <a:solidFill>
                  <a:schemeClr val="tx2"/>
                </a:solidFill>
              </a:rPr>
              <a:t>Display</a:t>
            </a:r>
          </a:p>
        </p:txBody>
      </p:sp>
      <p:sp>
        <p:nvSpPr>
          <p:cNvPr id="9" name="Title 1"/>
          <p:cNvSpPr txBox="1">
            <a:spLocks/>
          </p:cNvSpPr>
          <p:nvPr/>
        </p:nvSpPr>
        <p:spPr bwMode="auto">
          <a:xfrm>
            <a:off x="9132127" y="4626607"/>
            <a:ext cx="2225525" cy="556253"/>
          </a:xfrm>
          <a:prstGeom prst="rect">
            <a:avLst/>
          </a:prstGeom>
          <a:noFill/>
          <a:ln w="9525">
            <a:noFill/>
            <a:miter lim="800000"/>
            <a:headEnd/>
            <a:tailEnd/>
          </a:ln>
          <a:effectLst/>
        </p:spPr>
        <p:txBody>
          <a:bodyPr vert="horz" wrap="square" lIns="93281" tIns="46641" rIns="93281" bIns="46641" numCol="1" anchor="ctr" anchorCtr="0" compatLnSpc="1">
            <a:prstTxWarp prst="textNoShape">
              <a:avLst/>
            </a:prstTxWarp>
          </a:bodyPr>
          <a:lstStyle>
            <a:defPPr>
              <a:defRPr lang="en-US"/>
            </a:defPPr>
            <a:lvl1pPr eaLnBrk="1" hangingPunct="1">
              <a:lnSpc>
                <a:spcPct val="85000"/>
              </a:lnSpc>
              <a:defRPr sz="3600" b="1">
                <a:solidFill>
                  <a:srgbClr val="0075B0"/>
                </a:solidFill>
                <a:latin typeface="+mj-lt"/>
                <a:ea typeface="+mj-ea"/>
                <a:cs typeface="+mj-cs"/>
              </a:defRPr>
            </a:lvl1pPr>
            <a:lvl2pPr eaLnBrk="1" hangingPunct="1">
              <a:lnSpc>
                <a:spcPct val="85000"/>
              </a:lnSpc>
              <a:defRPr sz="3400" b="1">
                <a:solidFill>
                  <a:schemeClr val="accent1"/>
                </a:solidFill>
              </a:defRPr>
            </a:lvl2pPr>
            <a:lvl3pPr eaLnBrk="1" hangingPunct="1">
              <a:lnSpc>
                <a:spcPct val="85000"/>
              </a:lnSpc>
              <a:defRPr sz="3400" b="1">
                <a:solidFill>
                  <a:schemeClr val="accent1"/>
                </a:solidFill>
              </a:defRPr>
            </a:lvl3pPr>
            <a:lvl4pPr eaLnBrk="1" hangingPunct="1">
              <a:lnSpc>
                <a:spcPct val="85000"/>
              </a:lnSpc>
              <a:defRPr sz="3400" b="1">
                <a:solidFill>
                  <a:schemeClr val="accent1"/>
                </a:solidFill>
              </a:defRPr>
            </a:lvl4pPr>
            <a:lvl5pPr eaLnBrk="1" hangingPunct="1">
              <a:lnSpc>
                <a:spcPct val="85000"/>
              </a:lnSpc>
              <a:defRPr sz="3400" b="1">
                <a:solidFill>
                  <a:schemeClr val="accent1"/>
                </a:solidFill>
              </a:defRPr>
            </a:lvl5pPr>
            <a:lvl6pPr marL="457200" fontAlgn="base">
              <a:lnSpc>
                <a:spcPct val="85000"/>
              </a:lnSpc>
              <a:spcBef>
                <a:spcPct val="0"/>
              </a:spcBef>
              <a:spcAft>
                <a:spcPct val="0"/>
              </a:spcAft>
              <a:defRPr sz="3200" b="1">
                <a:solidFill>
                  <a:schemeClr val="accent2"/>
                </a:solidFill>
              </a:defRPr>
            </a:lvl6pPr>
            <a:lvl7pPr marL="914400" fontAlgn="base">
              <a:lnSpc>
                <a:spcPct val="85000"/>
              </a:lnSpc>
              <a:spcBef>
                <a:spcPct val="0"/>
              </a:spcBef>
              <a:spcAft>
                <a:spcPct val="0"/>
              </a:spcAft>
              <a:defRPr sz="3200" b="1">
                <a:solidFill>
                  <a:schemeClr val="accent2"/>
                </a:solidFill>
              </a:defRPr>
            </a:lvl7pPr>
            <a:lvl8pPr marL="1371600" fontAlgn="base">
              <a:lnSpc>
                <a:spcPct val="85000"/>
              </a:lnSpc>
              <a:spcBef>
                <a:spcPct val="0"/>
              </a:spcBef>
              <a:spcAft>
                <a:spcPct val="0"/>
              </a:spcAft>
              <a:defRPr sz="3200" b="1">
                <a:solidFill>
                  <a:schemeClr val="accent2"/>
                </a:solidFill>
              </a:defRPr>
            </a:lvl8pPr>
            <a:lvl9pPr marL="1828800" fontAlgn="base">
              <a:lnSpc>
                <a:spcPct val="85000"/>
              </a:lnSpc>
              <a:spcBef>
                <a:spcPct val="0"/>
              </a:spcBef>
              <a:spcAft>
                <a:spcPct val="0"/>
              </a:spcAft>
              <a:defRPr sz="3200" b="1">
                <a:solidFill>
                  <a:schemeClr val="accent2"/>
                </a:solidFill>
              </a:defRPr>
            </a:lvl9pPr>
          </a:lstStyle>
          <a:p>
            <a:r>
              <a:rPr lang="en-AU" sz="2800" dirty="0">
                <a:solidFill>
                  <a:schemeClr val="tx2"/>
                </a:solidFill>
              </a:rPr>
              <a:t>Keyboard</a:t>
            </a:r>
          </a:p>
        </p:txBody>
      </p:sp>
      <p:sp>
        <p:nvSpPr>
          <p:cNvPr id="20" name="Title 1"/>
          <p:cNvSpPr txBox="1">
            <a:spLocks/>
          </p:cNvSpPr>
          <p:nvPr/>
        </p:nvSpPr>
        <p:spPr bwMode="auto">
          <a:xfrm>
            <a:off x="976105" y="4653267"/>
            <a:ext cx="2348390" cy="513166"/>
          </a:xfrm>
          <a:prstGeom prst="rect">
            <a:avLst/>
          </a:prstGeom>
          <a:noFill/>
          <a:ln w="9525">
            <a:noFill/>
            <a:miter lim="800000"/>
            <a:headEnd/>
            <a:tailEnd/>
          </a:ln>
          <a:effectLst/>
        </p:spPr>
        <p:txBody>
          <a:bodyPr vert="horz" wrap="square" lIns="124358" tIns="62179" rIns="124358" bIns="62179" numCol="1" anchor="ctr" anchorCtr="0" compatLnSpc="1">
            <a:prstTxWarp prst="textNoShape">
              <a:avLst/>
            </a:prstTxWarp>
          </a:bodyPr>
          <a:lstStyle>
            <a:defPPr>
              <a:defRPr lang="en-US"/>
            </a:defPPr>
            <a:lvl1pPr eaLnBrk="1" hangingPunct="1">
              <a:lnSpc>
                <a:spcPct val="85000"/>
              </a:lnSpc>
              <a:defRPr sz="3600" b="1">
                <a:solidFill>
                  <a:srgbClr val="0075B0"/>
                </a:solidFill>
                <a:latin typeface="+mj-lt"/>
                <a:ea typeface="+mj-ea"/>
                <a:cs typeface="+mj-cs"/>
              </a:defRPr>
            </a:lvl1pPr>
            <a:lvl2pPr eaLnBrk="1" hangingPunct="1">
              <a:lnSpc>
                <a:spcPct val="85000"/>
              </a:lnSpc>
              <a:defRPr sz="3400" b="1">
                <a:solidFill>
                  <a:schemeClr val="accent1"/>
                </a:solidFill>
              </a:defRPr>
            </a:lvl2pPr>
            <a:lvl3pPr eaLnBrk="1" hangingPunct="1">
              <a:lnSpc>
                <a:spcPct val="85000"/>
              </a:lnSpc>
              <a:defRPr sz="3400" b="1">
                <a:solidFill>
                  <a:schemeClr val="accent1"/>
                </a:solidFill>
              </a:defRPr>
            </a:lvl3pPr>
            <a:lvl4pPr eaLnBrk="1" hangingPunct="1">
              <a:lnSpc>
                <a:spcPct val="85000"/>
              </a:lnSpc>
              <a:defRPr sz="3400" b="1">
                <a:solidFill>
                  <a:schemeClr val="accent1"/>
                </a:solidFill>
              </a:defRPr>
            </a:lvl4pPr>
            <a:lvl5pPr eaLnBrk="1" hangingPunct="1">
              <a:lnSpc>
                <a:spcPct val="85000"/>
              </a:lnSpc>
              <a:defRPr sz="3400" b="1">
                <a:solidFill>
                  <a:schemeClr val="accent1"/>
                </a:solidFill>
              </a:defRPr>
            </a:lvl5pPr>
            <a:lvl6pPr marL="457200" fontAlgn="base">
              <a:lnSpc>
                <a:spcPct val="85000"/>
              </a:lnSpc>
              <a:spcBef>
                <a:spcPct val="0"/>
              </a:spcBef>
              <a:spcAft>
                <a:spcPct val="0"/>
              </a:spcAft>
              <a:defRPr sz="3200" b="1">
                <a:solidFill>
                  <a:schemeClr val="accent2"/>
                </a:solidFill>
              </a:defRPr>
            </a:lvl6pPr>
            <a:lvl7pPr marL="914400" fontAlgn="base">
              <a:lnSpc>
                <a:spcPct val="85000"/>
              </a:lnSpc>
              <a:spcBef>
                <a:spcPct val="0"/>
              </a:spcBef>
              <a:spcAft>
                <a:spcPct val="0"/>
              </a:spcAft>
              <a:defRPr sz="3200" b="1">
                <a:solidFill>
                  <a:schemeClr val="accent2"/>
                </a:solidFill>
              </a:defRPr>
            </a:lvl7pPr>
            <a:lvl8pPr marL="1371600" fontAlgn="base">
              <a:lnSpc>
                <a:spcPct val="85000"/>
              </a:lnSpc>
              <a:spcBef>
                <a:spcPct val="0"/>
              </a:spcBef>
              <a:spcAft>
                <a:spcPct val="0"/>
              </a:spcAft>
              <a:defRPr sz="3200" b="1">
                <a:solidFill>
                  <a:schemeClr val="accent2"/>
                </a:solidFill>
              </a:defRPr>
            </a:lvl8pPr>
            <a:lvl9pPr marL="1828800" fontAlgn="base">
              <a:lnSpc>
                <a:spcPct val="85000"/>
              </a:lnSpc>
              <a:spcBef>
                <a:spcPct val="0"/>
              </a:spcBef>
              <a:spcAft>
                <a:spcPct val="0"/>
              </a:spcAft>
              <a:defRPr sz="3200" b="1">
                <a:solidFill>
                  <a:schemeClr val="accent2"/>
                </a:solidFill>
              </a:defRPr>
            </a:lvl9pPr>
          </a:lstStyle>
          <a:p>
            <a:r>
              <a:rPr lang="en-AU" sz="2800" dirty="0">
                <a:solidFill>
                  <a:schemeClr val="tx2"/>
                </a:solidFill>
              </a:rPr>
              <a:t>Buttons</a:t>
            </a:r>
          </a:p>
        </p:txBody>
      </p:sp>
      <p:sp>
        <p:nvSpPr>
          <p:cNvPr id="25" name="Title 1"/>
          <p:cNvSpPr txBox="1">
            <a:spLocks/>
          </p:cNvSpPr>
          <p:nvPr/>
        </p:nvSpPr>
        <p:spPr bwMode="auto">
          <a:xfrm>
            <a:off x="9132127" y="2042778"/>
            <a:ext cx="2760921" cy="927350"/>
          </a:xfrm>
          <a:prstGeom prst="rect">
            <a:avLst/>
          </a:prstGeom>
          <a:noFill/>
          <a:ln w="9525">
            <a:noFill/>
            <a:miter lim="800000"/>
            <a:headEnd/>
            <a:tailEnd/>
          </a:ln>
          <a:effectLst/>
        </p:spPr>
        <p:txBody>
          <a:bodyPr vert="horz" wrap="square" lIns="124358" tIns="62179" rIns="124358" bIns="62179" numCol="1" anchor="ctr" anchorCtr="0" compatLnSpc="1">
            <a:prstTxWarp prst="textNoShape">
              <a:avLst/>
            </a:prstTxWarp>
          </a:bodyPr>
          <a:lstStyle>
            <a:defPPr>
              <a:defRPr lang="en-US"/>
            </a:defPPr>
            <a:lvl1pPr eaLnBrk="1" hangingPunct="1">
              <a:lnSpc>
                <a:spcPct val="85000"/>
              </a:lnSpc>
              <a:defRPr sz="3600" b="1">
                <a:solidFill>
                  <a:srgbClr val="0075B0"/>
                </a:solidFill>
                <a:latin typeface="+mj-lt"/>
                <a:ea typeface="+mj-ea"/>
                <a:cs typeface="+mj-cs"/>
              </a:defRPr>
            </a:lvl1pPr>
            <a:lvl2pPr eaLnBrk="1" hangingPunct="1">
              <a:lnSpc>
                <a:spcPct val="85000"/>
              </a:lnSpc>
              <a:defRPr sz="3400" b="1">
                <a:solidFill>
                  <a:schemeClr val="accent1"/>
                </a:solidFill>
              </a:defRPr>
            </a:lvl2pPr>
            <a:lvl3pPr eaLnBrk="1" hangingPunct="1">
              <a:lnSpc>
                <a:spcPct val="85000"/>
              </a:lnSpc>
              <a:defRPr sz="3400" b="1">
                <a:solidFill>
                  <a:schemeClr val="accent1"/>
                </a:solidFill>
              </a:defRPr>
            </a:lvl3pPr>
            <a:lvl4pPr eaLnBrk="1" hangingPunct="1">
              <a:lnSpc>
                <a:spcPct val="85000"/>
              </a:lnSpc>
              <a:defRPr sz="3400" b="1">
                <a:solidFill>
                  <a:schemeClr val="accent1"/>
                </a:solidFill>
              </a:defRPr>
            </a:lvl4pPr>
            <a:lvl5pPr eaLnBrk="1" hangingPunct="1">
              <a:lnSpc>
                <a:spcPct val="85000"/>
              </a:lnSpc>
              <a:defRPr sz="3400" b="1">
                <a:solidFill>
                  <a:schemeClr val="accent1"/>
                </a:solidFill>
              </a:defRPr>
            </a:lvl5pPr>
            <a:lvl6pPr marL="457200" fontAlgn="base">
              <a:lnSpc>
                <a:spcPct val="85000"/>
              </a:lnSpc>
              <a:spcBef>
                <a:spcPct val="0"/>
              </a:spcBef>
              <a:spcAft>
                <a:spcPct val="0"/>
              </a:spcAft>
              <a:defRPr sz="3200" b="1">
                <a:solidFill>
                  <a:schemeClr val="accent2"/>
                </a:solidFill>
              </a:defRPr>
            </a:lvl6pPr>
            <a:lvl7pPr marL="914400" fontAlgn="base">
              <a:lnSpc>
                <a:spcPct val="85000"/>
              </a:lnSpc>
              <a:spcBef>
                <a:spcPct val="0"/>
              </a:spcBef>
              <a:spcAft>
                <a:spcPct val="0"/>
              </a:spcAft>
              <a:defRPr sz="3200" b="1">
                <a:solidFill>
                  <a:schemeClr val="accent2"/>
                </a:solidFill>
              </a:defRPr>
            </a:lvl7pPr>
            <a:lvl8pPr marL="1371600" fontAlgn="base">
              <a:lnSpc>
                <a:spcPct val="85000"/>
              </a:lnSpc>
              <a:spcBef>
                <a:spcPct val="0"/>
              </a:spcBef>
              <a:spcAft>
                <a:spcPct val="0"/>
              </a:spcAft>
              <a:defRPr sz="3200" b="1">
                <a:solidFill>
                  <a:schemeClr val="accent2"/>
                </a:solidFill>
              </a:defRPr>
            </a:lvl8pPr>
            <a:lvl9pPr marL="1828800" fontAlgn="base">
              <a:lnSpc>
                <a:spcPct val="85000"/>
              </a:lnSpc>
              <a:spcBef>
                <a:spcPct val="0"/>
              </a:spcBef>
              <a:spcAft>
                <a:spcPct val="0"/>
              </a:spcAft>
              <a:defRPr sz="3200" b="1">
                <a:solidFill>
                  <a:schemeClr val="accent2"/>
                </a:solidFill>
              </a:defRPr>
            </a:lvl9pPr>
          </a:lstStyle>
          <a:p>
            <a:r>
              <a:rPr lang="en-AU" sz="2800" dirty="0">
                <a:solidFill>
                  <a:schemeClr val="tx2"/>
                </a:solidFill>
              </a:rPr>
              <a:t>Device</a:t>
            </a:r>
          </a:p>
          <a:p>
            <a:r>
              <a:rPr lang="en-AU" sz="2800" dirty="0">
                <a:solidFill>
                  <a:schemeClr val="tx2"/>
                </a:solidFill>
              </a:rPr>
              <a:t>Properties</a:t>
            </a:r>
          </a:p>
        </p:txBody>
      </p:sp>
      <p:sp>
        <p:nvSpPr>
          <p:cNvPr id="29" name="Title 1"/>
          <p:cNvSpPr txBox="1">
            <a:spLocks/>
          </p:cNvSpPr>
          <p:nvPr/>
        </p:nvSpPr>
        <p:spPr bwMode="auto">
          <a:xfrm>
            <a:off x="976105" y="2370597"/>
            <a:ext cx="2613727" cy="599531"/>
          </a:xfrm>
          <a:prstGeom prst="rect">
            <a:avLst/>
          </a:prstGeom>
          <a:noFill/>
          <a:ln w="9525">
            <a:noFill/>
            <a:miter lim="800000"/>
            <a:headEnd/>
            <a:tailEnd/>
          </a:ln>
          <a:effectLst/>
        </p:spPr>
        <p:txBody>
          <a:bodyPr vert="horz" wrap="square" lIns="93281" tIns="46641" rIns="93281" bIns="46641" numCol="1" anchor="ctr" anchorCtr="0" compatLnSpc="1">
            <a:prstTxWarp prst="textNoShape">
              <a:avLst/>
            </a:prstTxWarp>
          </a:bodyPr>
          <a:lstStyle>
            <a:defPPr>
              <a:defRPr lang="en-US"/>
            </a:defPPr>
            <a:lvl1pPr eaLnBrk="1" hangingPunct="1">
              <a:lnSpc>
                <a:spcPct val="85000"/>
              </a:lnSpc>
              <a:defRPr sz="3600" b="1">
                <a:solidFill>
                  <a:srgbClr val="0075B0"/>
                </a:solidFill>
                <a:latin typeface="+mj-lt"/>
                <a:ea typeface="+mj-ea"/>
                <a:cs typeface="+mj-cs"/>
              </a:defRPr>
            </a:lvl1pPr>
            <a:lvl2pPr eaLnBrk="1" hangingPunct="1">
              <a:lnSpc>
                <a:spcPct val="85000"/>
              </a:lnSpc>
              <a:defRPr sz="3400" b="1">
                <a:solidFill>
                  <a:schemeClr val="accent1"/>
                </a:solidFill>
              </a:defRPr>
            </a:lvl2pPr>
            <a:lvl3pPr eaLnBrk="1" hangingPunct="1">
              <a:lnSpc>
                <a:spcPct val="85000"/>
              </a:lnSpc>
              <a:defRPr sz="3400" b="1">
                <a:solidFill>
                  <a:schemeClr val="accent1"/>
                </a:solidFill>
              </a:defRPr>
            </a:lvl3pPr>
            <a:lvl4pPr eaLnBrk="1" hangingPunct="1">
              <a:lnSpc>
                <a:spcPct val="85000"/>
              </a:lnSpc>
              <a:defRPr sz="3400" b="1">
                <a:solidFill>
                  <a:schemeClr val="accent1"/>
                </a:solidFill>
              </a:defRPr>
            </a:lvl4pPr>
            <a:lvl5pPr eaLnBrk="1" hangingPunct="1">
              <a:lnSpc>
                <a:spcPct val="85000"/>
              </a:lnSpc>
              <a:defRPr sz="3400" b="1">
                <a:solidFill>
                  <a:schemeClr val="accent1"/>
                </a:solidFill>
              </a:defRPr>
            </a:lvl5pPr>
            <a:lvl6pPr marL="457200" fontAlgn="base">
              <a:lnSpc>
                <a:spcPct val="85000"/>
              </a:lnSpc>
              <a:spcBef>
                <a:spcPct val="0"/>
              </a:spcBef>
              <a:spcAft>
                <a:spcPct val="0"/>
              </a:spcAft>
              <a:defRPr sz="3200" b="1">
                <a:solidFill>
                  <a:schemeClr val="accent2"/>
                </a:solidFill>
              </a:defRPr>
            </a:lvl6pPr>
            <a:lvl7pPr marL="914400" fontAlgn="base">
              <a:lnSpc>
                <a:spcPct val="85000"/>
              </a:lnSpc>
              <a:spcBef>
                <a:spcPct val="0"/>
              </a:spcBef>
              <a:spcAft>
                <a:spcPct val="0"/>
              </a:spcAft>
              <a:defRPr sz="3200" b="1">
                <a:solidFill>
                  <a:schemeClr val="accent2"/>
                </a:solidFill>
              </a:defRPr>
            </a:lvl7pPr>
            <a:lvl8pPr marL="1371600" fontAlgn="base">
              <a:lnSpc>
                <a:spcPct val="85000"/>
              </a:lnSpc>
              <a:spcBef>
                <a:spcPct val="0"/>
              </a:spcBef>
              <a:spcAft>
                <a:spcPct val="0"/>
              </a:spcAft>
              <a:defRPr sz="3200" b="1">
                <a:solidFill>
                  <a:schemeClr val="accent2"/>
                </a:solidFill>
              </a:defRPr>
            </a:lvl8pPr>
            <a:lvl9pPr marL="1828800" fontAlgn="base">
              <a:lnSpc>
                <a:spcPct val="85000"/>
              </a:lnSpc>
              <a:spcBef>
                <a:spcPct val="0"/>
              </a:spcBef>
              <a:spcAft>
                <a:spcPct val="0"/>
              </a:spcAft>
              <a:defRPr sz="3200" b="1">
                <a:solidFill>
                  <a:schemeClr val="accent2"/>
                </a:solidFill>
              </a:defRPr>
            </a:lvl9pPr>
          </a:lstStyle>
          <a:p>
            <a:r>
              <a:rPr lang="en-AU" sz="2800" dirty="0">
                <a:solidFill>
                  <a:schemeClr val="tx2"/>
                </a:solidFill>
              </a:rPr>
              <a:t>Messages</a:t>
            </a:r>
          </a:p>
        </p:txBody>
      </p:sp>
      <p:sp>
        <p:nvSpPr>
          <p:cNvPr id="30" name="Title 1"/>
          <p:cNvSpPr txBox="1">
            <a:spLocks/>
          </p:cNvSpPr>
          <p:nvPr/>
        </p:nvSpPr>
        <p:spPr bwMode="auto">
          <a:xfrm>
            <a:off x="9147221" y="3394662"/>
            <a:ext cx="2369003" cy="599531"/>
          </a:xfrm>
          <a:prstGeom prst="rect">
            <a:avLst/>
          </a:prstGeom>
          <a:noFill/>
          <a:ln w="9525">
            <a:noFill/>
            <a:miter lim="800000"/>
            <a:headEnd/>
            <a:tailEnd/>
          </a:ln>
          <a:effectLst/>
        </p:spPr>
        <p:txBody>
          <a:bodyPr vert="horz" wrap="square" lIns="93281" tIns="46641" rIns="93281" bIns="46641" numCol="1" anchor="ctr" anchorCtr="0" compatLnSpc="1">
            <a:prstTxWarp prst="textNoShape">
              <a:avLst/>
            </a:prstTxWarp>
          </a:bodyPr>
          <a:lstStyle>
            <a:defPPr>
              <a:defRPr lang="en-US"/>
            </a:defPPr>
            <a:lvl1pPr eaLnBrk="1" hangingPunct="1">
              <a:lnSpc>
                <a:spcPct val="85000"/>
              </a:lnSpc>
              <a:defRPr sz="3600" b="1">
                <a:solidFill>
                  <a:srgbClr val="0075B0"/>
                </a:solidFill>
                <a:latin typeface="+mj-lt"/>
                <a:ea typeface="+mj-ea"/>
                <a:cs typeface="+mj-cs"/>
              </a:defRPr>
            </a:lvl1pPr>
            <a:lvl2pPr eaLnBrk="1" hangingPunct="1">
              <a:lnSpc>
                <a:spcPct val="85000"/>
              </a:lnSpc>
              <a:defRPr sz="3400" b="1">
                <a:solidFill>
                  <a:schemeClr val="accent1"/>
                </a:solidFill>
              </a:defRPr>
            </a:lvl2pPr>
            <a:lvl3pPr eaLnBrk="1" hangingPunct="1">
              <a:lnSpc>
                <a:spcPct val="85000"/>
              </a:lnSpc>
              <a:defRPr sz="3400" b="1">
                <a:solidFill>
                  <a:schemeClr val="accent1"/>
                </a:solidFill>
              </a:defRPr>
            </a:lvl3pPr>
            <a:lvl4pPr eaLnBrk="1" hangingPunct="1">
              <a:lnSpc>
                <a:spcPct val="85000"/>
              </a:lnSpc>
              <a:defRPr sz="3400" b="1">
                <a:solidFill>
                  <a:schemeClr val="accent1"/>
                </a:solidFill>
              </a:defRPr>
            </a:lvl4pPr>
            <a:lvl5pPr eaLnBrk="1" hangingPunct="1">
              <a:lnSpc>
                <a:spcPct val="85000"/>
              </a:lnSpc>
              <a:defRPr sz="3400" b="1">
                <a:solidFill>
                  <a:schemeClr val="accent1"/>
                </a:solidFill>
              </a:defRPr>
            </a:lvl5pPr>
            <a:lvl6pPr marL="457200" fontAlgn="base">
              <a:lnSpc>
                <a:spcPct val="85000"/>
              </a:lnSpc>
              <a:spcBef>
                <a:spcPct val="0"/>
              </a:spcBef>
              <a:spcAft>
                <a:spcPct val="0"/>
              </a:spcAft>
              <a:defRPr sz="3200" b="1">
                <a:solidFill>
                  <a:schemeClr val="accent2"/>
                </a:solidFill>
              </a:defRPr>
            </a:lvl6pPr>
            <a:lvl7pPr marL="914400" fontAlgn="base">
              <a:lnSpc>
                <a:spcPct val="85000"/>
              </a:lnSpc>
              <a:spcBef>
                <a:spcPct val="0"/>
              </a:spcBef>
              <a:spcAft>
                <a:spcPct val="0"/>
              </a:spcAft>
              <a:defRPr sz="3200" b="1">
                <a:solidFill>
                  <a:schemeClr val="accent2"/>
                </a:solidFill>
              </a:defRPr>
            </a:lvl7pPr>
            <a:lvl8pPr marL="1371600" fontAlgn="base">
              <a:lnSpc>
                <a:spcPct val="85000"/>
              </a:lnSpc>
              <a:spcBef>
                <a:spcPct val="0"/>
              </a:spcBef>
              <a:spcAft>
                <a:spcPct val="0"/>
              </a:spcAft>
              <a:defRPr sz="3200" b="1">
                <a:solidFill>
                  <a:schemeClr val="accent2"/>
                </a:solidFill>
              </a:defRPr>
            </a:lvl8pPr>
            <a:lvl9pPr marL="1828800" fontAlgn="base">
              <a:lnSpc>
                <a:spcPct val="85000"/>
              </a:lnSpc>
              <a:spcBef>
                <a:spcPct val="0"/>
              </a:spcBef>
              <a:spcAft>
                <a:spcPct val="0"/>
              </a:spcAft>
              <a:defRPr sz="3200" b="1">
                <a:solidFill>
                  <a:schemeClr val="accent2"/>
                </a:solidFill>
              </a:defRPr>
            </a:lvl9pPr>
          </a:lstStyle>
          <a:p>
            <a:r>
              <a:rPr lang="en-AU" sz="2800" dirty="0">
                <a:solidFill>
                  <a:schemeClr val="tx2"/>
                </a:solidFill>
              </a:rPr>
              <a:t>Events</a:t>
            </a:r>
          </a:p>
        </p:txBody>
      </p:sp>
      <p:sp>
        <p:nvSpPr>
          <p:cNvPr id="24" name="Title 1"/>
          <p:cNvSpPr txBox="1">
            <a:spLocks/>
          </p:cNvSpPr>
          <p:nvPr/>
        </p:nvSpPr>
        <p:spPr bwMode="auto">
          <a:xfrm>
            <a:off x="5429669" y="6048187"/>
            <a:ext cx="1555332" cy="599531"/>
          </a:xfrm>
          <a:prstGeom prst="rect">
            <a:avLst/>
          </a:prstGeom>
          <a:noFill/>
          <a:ln w="9525">
            <a:noFill/>
            <a:miter lim="800000"/>
            <a:headEnd/>
            <a:tailEnd/>
          </a:ln>
          <a:effectLst/>
        </p:spPr>
        <p:txBody>
          <a:bodyPr vert="horz" wrap="square" lIns="93281" tIns="46641" rIns="93281" bIns="46641" numCol="1" anchor="ctr" anchorCtr="0" compatLnSpc="1">
            <a:prstTxWarp prst="textNoShape">
              <a:avLst/>
            </a:prstTxWarp>
          </a:bodyPr>
          <a:lstStyle>
            <a:defPPr>
              <a:defRPr lang="en-US"/>
            </a:defPPr>
            <a:lvl1pPr eaLnBrk="1" hangingPunct="1">
              <a:lnSpc>
                <a:spcPct val="85000"/>
              </a:lnSpc>
              <a:defRPr sz="3600" b="1">
                <a:solidFill>
                  <a:srgbClr val="0075B0"/>
                </a:solidFill>
                <a:latin typeface="+mj-lt"/>
                <a:ea typeface="+mj-ea"/>
                <a:cs typeface="+mj-cs"/>
              </a:defRPr>
            </a:lvl1pPr>
            <a:lvl2pPr eaLnBrk="1" hangingPunct="1">
              <a:lnSpc>
                <a:spcPct val="85000"/>
              </a:lnSpc>
              <a:defRPr sz="3400" b="1">
                <a:solidFill>
                  <a:schemeClr val="accent1"/>
                </a:solidFill>
              </a:defRPr>
            </a:lvl2pPr>
            <a:lvl3pPr eaLnBrk="1" hangingPunct="1">
              <a:lnSpc>
                <a:spcPct val="85000"/>
              </a:lnSpc>
              <a:defRPr sz="3400" b="1">
                <a:solidFill>
                  <a:schemeClr val="accent1"/>
                </a:solidFill>
              </a:defRPr>
            </a:lvl3pPr>
            <a:lvl4pPr eaLnBrk="1" hangingPunct="1">
              <a:lnSpc>
                <a:spcPct val="85000"/>
              </a:lnSpc>
              <a:defRPr sz="3400" b="1">
                <a:solidFill>
                  <a:schemeClr val="accent1"/>
                </a:solidFill>
              </a:defRPr>
            </a:lvl4pPr>
            <a:lvl5pPr eaLnBrk="1" hangingPunct="1">
              <a:lnSpc>
                <a:spcPct val="85000"/>
              </a:lnSpc>
              <a:defRPr sz="3400" b="1">
                <a:solidFill>
                  <a:schemeClr val="accent1"/>
                </a:solidFill>
              </a:defRPr>
            </a:lvl5pPr>
            <a:lvl6pPr marL="457200" fontAlgn="base">
              <a:lnSpc>
                <a:spcPct val="85000"/>
              </a:lnSpc>
              <a:spcBef>
                <a:spcPct val="0"/>
              </a:spcBef>
              <a:spcAft>
                <a:spcPct val="0"/>
              </a:spcAft>
              <a:defRPr sz="3200" b="1">
                <a:solidFill>
                  <a:schemeClr val="accent2"/>
                </a:solidFill>
              </a:defRPr>
            </a:lvl6pPr>
            <a:lvl7pPr marL="914400" fontAlgn="base">
              <a:lnSpc>
                <a:spcPct val="85000"/>
              </a:lnSpc>
              <a:spcBef>
                <a:spcPct val="0"/>
              </a:spcBef>
              <a:spcAft>
                <a:spcPct val="0"/>
              </a:spcAft>
              <a:defRPr sz="3200" b="1">
                <a:solidFill>
                  <a:schemeClr val="accent2"/>
                </a:solidFill>
              </a:defRPr>
            </a:lvl7pPr>
            <a:lvl8pPr marL="1371600" fontAlgn="base">
              <a:lnSpc>
                <a:spcPct val="85000"/>
              </a:lnSpc>
              <a:spcBef>
                <a:spcPct val="0"/>
              </a:spcBef>
              <a:spcAft>
                <a:spcPct val="0"/>
              </a:spcAft>
              <a:defRPr sz="3200" b="1">
                <a:solidFill>
                  <a:schemeClr val="accent2"/>
                </a:solidFill>
              </a:defRPr>
            </a:lvl8pPr>
            <a:lvl9pPr marL="1828800" fontAlgn="base">
              <a:lnSpc>
                <a:spcPct val="85000"/>
              </a:lnSpc>
              <a:spcBef>
                <a:spcPct val="0"/>
              </a:spcBef>
              <a:spcAft>
                <a:spcPct val="0"/>
              </a:spcAft>
              <a:defRPr sz="3200" b="1">
                <a:solidFill>
                  <a:schemeClr val="accent2"/>
                </a:solidFill>
              </a:defRPr>
            </a:lvl9pPr>
          </a:lstStyle>
          <a:p>
            <a:r>
              <a:rPr lang="en-AU" sz="2800" dirty="0">
                <a:solidFill>
                  <a:schemeClr val="tx2"/>
                </a:solidFill>
              </a:rPr>
              <a:t>Location</a:t>
            </a:r>
          </a:p>
        </p:txBody>
      </p:sp>
      <p:sp>
        <p:nvSpPr>
          <p:cNvPr id="15" name="TextBox 14"/>
          <p:cNvSpPr txBox="1"/>
          <p:nvPr/>
        </p:nvSpPr>
        <p:spPr>
          <a:xfrm>
            <a:off x="5274366" y="1002012"/>
            <a:ext cx="1554858" cy="525080"/>
          </a:xfrm>
          <a:prstGeom prst="rect">
            <a:avLst/>
          </a:prstGeom>
          <a:noFill/>
        </p:spPr>
        <p:txBody>
          <a:bodyPr wrap="square" lIns="93281" tIns="46641" rIns="93281" bIns="46641" rtlCol="0">
            <a:spAutoFit/>
          </a:bodyPr>
          <a:lstStyle/>
          <a:p>
            <a:r>
              <a:rPr lang="en-AU" sz="2800" b="1" dirty="0">
                <a:solidFill>
                  <a:schemeClr val="tx2"/>
                </a:solidFill>
                <a:latin typeface="+mj-lt"/>
                <a:ea typeface="+mj-ea"/>
                <a:cs typeface="+mj-cs"/>
              </a:rPr>
              <a:t>Capture</a:t>
            </a:r>
          </a:p>
        </p:txBody>
      </p:sp>
      <p:pic>
        <p:nvPicPr>
          <p:cNvPr id="13"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971463" y="1493152"/>
            <a:ext cx="6160665" cy="4677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
          <p:cNvSpPr txBox="1">
            <a:spLocks/>
          </p:cNvSpPr>
          <p:nvPr/>
        </p:nvSpPr>
        <p:spPr>
          <a:xfrm>
            <a:off x="388742" y="427872"/>
            <a:ext cx="11606253" cy="516495"/>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4000" dirty="0" smtClean="0">
                <a:solidFill>
                  <a:schemeClr val="tx2"/>
                </a:solidFill>
              </a:rPr>
              <a:t>API Functional Areas</a:t>
            </a:r>
            <a:endParaRPr lang="en-US" sz="4000" dirty="0">
              <a:solidFill>
                <a:schemeClr val="tx2"/>
              </a:solidFill>
            </a:endParaRPr>
          </a:p>
        </p:txBody>
      </p:sp>
      <p:pic>
        <p:nvPicPr>
          <p:cNvPr id="12" name="Picture 2"/>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11087100" y="6349819"/>
            <a:ext cx="1028700" cy="42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2392096"/>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1993" y="1191472"/>
            <a:ext cx="4974891" cy="2331787"/>
          </a:xfrm>
        </p:spPr>
        <p:txBody>
          <a:bodyPr/>
          <a:lstStyle/>
          <a:p>
            <a:r>
              <a:rPr lang="en-AU" sz="6000" b="0" dirty="0" smtClean="0">
                <a:solidFill>
                  <a:schemeClr val="tx2"/>
                </a:solidFill>
                <a:latin typeface="+mn-lt"/>
              </a:rPr>
              <a:t>Application </a:t>
            </a:r>
            <a:r>
              <a:rPr lang="en-AU" sz="6000" b="0" dirty="0">
                <a:solidFill>
                  <a:schemeClr val="tx2"/>
                </a:solidFill>
                <a:latin typeface="+mn-lt"/>
              </a:rPr>
              <a:t>Development Workflow</a:t>
            </a:r>
          </a:p>
        </p:txBody>
      </p:sp>
      <p:sp>
        <p:nvSpPr>
          <p:cNvPr id="22" name="Content Placeholder 1"/>
          <p:cNvSpPr txBox="1">
            <a:spLocks/>
          </p:cNvSpPr>
          <p:nvPr/>
        </p:nvSpPr>
        <p:spPr>
          <a:xfrm>
            <a:off x="818163" y="3581160"/>
            <a:ext cx="6532758" cy="242686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sz="2400" dirty="0" smtClean="0">
                <a:solidFill>
                  <a:schemeClr val="tx2"/>
                </a:solidFill>
              </a:rPr>
              <a:t>System Requirements &amp; Components</a:t>
            </a:r>
          </a:p>
          <a:p>
            <a:r>
              <a:rPr lang="en-AU" sz="2400" dirty="0" smtClean="0">
                <a:solidFill>
                  <a:schemeClr val="tx2"/>
                </a:solidFill>
              </a:rPr>
              <a:t>Runtime Architecture</a:t>
            </a:r>
          </a:p>
          <a:p>
            <a:r>
              <a:rPr lang="en-AU" sz="2400" dirty="0" smtClean="0">
                <a:solidFill>
                  <a:schemeClr val="tx2"/>
                </a:solidFill>
              </a:rPr>
              <a:t>Build, Debug &amp; Deployment Flow</a:t>
            </a:r>
          </a:p>
          <a:p>
            <a:r>
              <a:rPr lang="en-AU" sz="2400" dirty="0" smtClean="0">
                <a:solidFill>
                  <a:schemeClr val="tx2"/>
                </a:solidFill>
              </a:rPr>
              <a:t>Application Execution</a:t>
            </a:r>
          </a:p>
          <a:p>
            <a:r>
              <a:rPr lang="en-AU" sz="2400" dirty="0" smtClean="0">
                <a:solidFill>
                  <a:schemeClr val="tx2"/>
                </a:solidFill>
              </a:rPr>
              <a:t>Debugging tips</a:t>
            </a:r>
          </a:p>
        </p:txBody>
      </p:sp>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6065" y="2795588"/>
            <a:ext cx="5363387" cy="2449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11087100" y="6349819"/>
            <a:ext cx="1028700" cy="42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82240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680443" y="1231392"/>
            <a:ext cx="6374119" cy="4649191"/>
          </a:xfrm>
          <a:prstGeom prst="rect">
            <a:avLst/>
          </a:prstGeom>
          <a:solidFill>
            <a:schemeClr val="bg2">
              <a:lumMod val="75000"/>
              <a:lumOff val="25000"/>
            </a:schemeClr>
          </a:solidFill>
          <a:ln/>
        </p:spPr>
        <p:style>
          <a:lnRef idx="1">
            <a:schemeClr val="dk1"/>
          </a:lnRef>
          <a:fillRef idx="2">
            <a:schemeClr val="dk1"/>
          </a:fillRef>
          <a:effectRef idx="1">
            <a:schemeClr val="dk1"/>
          </a:effectRef>
          <a:fontRef idx="minor">
            <a:schemeClr val="dk1"/>
          </a:fontRef>
        </p:style>
        <p:txBody>
          <a:bodyPr vert="horz" lIns="73450" tIns="73450" rIns="93281" bIns="46641" rtlCol="0" anchor="t" anchorCtr="0"/>
          <a:lstStyle/>
          <a:p>
            <a:r>
              <a:rPr lang="en-AU" b="1" dirty="0">
                <a:solidFill>
                  <a:schemeClr val="tx2"/>
                </a:solidFill>
              </a:rPr>
              <a:t>Citrix</a:t>
            </a:r>
            <a:r>
              <a:rPr lang="en-AU" sz="2400" dirty="0" smtClean="0">
                <a:solidFill>
                  <a:schemeClr val="tx2"/>
                </a:solidFill>
              </a:rPr>
              <a:t> </a:t>
            </a:r>
            <a:r>
              <a:rPr lang="en-AU" b="1" dirty="0" smtClean="0">
                <a:solidFill>
                  <a:schemeClr val="tx2"/>
                </a:solidFill>
              </a:rPr>
              <a:t>XenApp Server</a:t>
            </a:r>
            <a:endParaRPr lang="en-AU" b="1" dirty="0">
              <a:solidFill>
                <a:schemeClr val="tx2"/>
              </a:solidFill>
            </a:endParaRPr>
          </a:p>
        </p:txBody>
      </p:sp>
      <p:sp>
        <p:nvSpPr>
          <p:cNvPr id="19" name="Rectangle 18"/>
          <p:cNvSpPr/>
          <p:nvPr/>
        </p:nvSpPr>
        <p:spPr>
          <a:xfrm>
            <a:off x="5683300" y="1773155"/>
            <a:ext cx="6371262" cy="3801177"/>
          </a:xfrm>
          <a:prstGeom prst="rect">
            <a:avLst/>
          </a:prstGeom>
          <a:solidFill>
            <a:schemeClr val="bg1">
              <a:lumMod val="85000"/>
              <a:alpha val="9000"/>
            </a:schemeClr>
          </a:solidFill>
          <a:ln>
            <a:prstDash val="dash"/>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73450" tIns="73450" rIns="93281" bIns="46641" numCol="1" spcCol="0" rtlCol="0" fromWordArt="0" anchor="t" anchorCtr="0" forceAA="0" compatLnSpc="1">
            <a:prstTxWarp prst="textNoShape">
              <a:avLst/>
            </a:prstTxWarp>
            <a:noAutofit/>
          </a:bodyPr>
          <a:lstStyle/>
          <a:p>
            <a:r>
              <a:rPr lang="en-AU" sz="1600" dirty="0">
                <a:solidFill>
                  <a:schemeClr val="tx2"/>
                </a:solidFill>
              </a:rPr>
              <a:t>User Session</a:t>
            </a:r>
            <a:endParaRPr lang="en-AU" dirty="0">
              <a:solidFill>
                <a:schemeClr val="tx2"/>
              </a:solidFill>
            </a:endParaRPr>
          </a:p>
        </p:txBody>
      </p:sp>
      <p:sp>
        <p:nvSpPr>
          <p:cNvPr id="25" name="Rounded Rectangle 24"/>
          <p:cNvSpPr/>
          <p:nvPr/>
        </p:nvSpPr>
        <p:spPr bwMode="auto">
          <a:xfrm>
            <a:off x="5789248" y="2130266"/>
            <a:ext cx="6162050" cy="1007987"/>
          </a:xfrm>
          <a:prstGeom prst="roundRect">
            <a:avLst/>
          </a:prstGeom>
          <a:solidFill>
            <a:schemeClr val="bg2">
              <a:lumMod val="90000"/>
              <a:lumOff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AU"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ounded Rectangle 1"/>
          <p:cNvSpPr/>
          <p:nvPr/>
        </p:nvSpPr>
        <p:spPr bwMode="auto">
          <a:xfrm>
            <a:off x="5782300" y="3274163"/>
            <a:ext cx="6162050" cy="1007987"/>
          </a:xfrm>
          <a:prstGeom prst="roundRect">
            <a:avLst/>
          </a:prstGeom>
          <a:solidFill>
            <a:schemeClr val="bg2">
              <a:lumMod val="90000"/>
              <a:lumOff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AU" sz="2400" dirty="0">
              <a:gradFill>
                <a:gsLst>
                  <a:gs pos="0">
                    <a:srgbClr val="FFFFFF"/>
                  </a:gs>
                  <a:gs pos="100000">
                    <a:srgbClr val="FFFFFF"/>
                  </a:gs>
                </a:gsLst>
                <a:lin ang="5400000" scaled="0"/>
              </a:gradFill>
              <a:ea typeface="Segoe UI" pitchFamily="34" charset="0"/>
              <a:cs typeface="Segoe UI" pitchFamily="34" charset="0"/>
            </a:endParaRPr>
          </a:p>
        </p:txBody>
      </p:sp>
      <p:sp>
        <p:nvSpPr>
          <p:cNvPr id="39" name="Rectangle 38"/>
          <p:cNvSpPr/>
          <p:nvPr/>
        </p:nvSpPr>
        <p:spPr>
          <a:xfrm>
            <a:off x="421404" y="1231392"/>
            <a:ext cx="3932321" cy="3759067"/>
          </a:xfrm>
          <a:prstGeom prst="rect">
            <a:avLst/>
          </a:prstGeom>
          <a:solidFill>
            <a:schemeClr val="accent2">
              <a:lumMod val="50000"/>
            </a:schemeClr>
          </a:solidFill>
          <a:ln/>
        </p:spPr>
        <p:style>
          <a:lnRef idx="1">
            <a:schemeClr val="dk1"/>
          </a:lnRef>
          <a:fillRef idx="2">
            <a:schemeClr val="dk1"/>
          </a:fillRef>
          <a:effectRef idx="1">
            <a:schemeClr val="dk1"/>
          </a:effectRef>
          <a:fontRef idx="minor">
            <a:schemeClr val="dk1"/>
          </a:fontRef>
        </p:style>
        <p:txBody>
          <a:bodyPr vert="horz" lIns="73450" tIns="73450" rIns="93281" bIns="46641" rtlCol="0" anchor="t" anchorCtr="0"/>
          <a:lstStyle/>
          <a:p>
            <a:r>
              <a:rPr lang="en-AU" b="1" dirty="0">
                <a:solidFill>
                  <a:schemeClr val="tx2"/>
                </a:solidFill>
              </a:rPr>
              <a:t>Client</a:t>
            </a:r>
            <a:r>
              <a:rPr lang="en-AU" sz="2400" dirty="0">
                <a:solidFill>
                  <a:schemeClr val="tx2"/>
                </a:solidFill>
              </a:rPr>
              <a:t> </a:t>
            </a:r>
            <a:r>
              <a:rPr lang="en-AU" b="1" dirty="0">
                <a:solidFill>
                  <a:schemeClr val="tx2"/>
                </a:solidFill>
              </a:rPr>
              <a:t>Device</a:t>
            </a:r>
            <a:r>
              <a:rPr lang="en-AU" sz="2400" dirty="0">
                <a:solidFill>
                  <a:schemeClr val="tx2"/>
                </a:solidFill>
              </a:rPr>
              <a:t> </a:t>
            </a:r>
            <a:r>
              <a:rPr lang="en-AU" b="1" dirty="0">
                <a:solidFill>
                  <a:schemeClr val="tx2"/>
                </a:solidFill>
              </a:rPr>
              <a:t>OS</a:t>
            </a:r>
          </a:p>
        </p:txBody>
      </p:sp>
      <p:sp>
        <p:nvSpPr>
          <p:cNvPr id="4" name="Title 3"/>
          <p:cNvSpPr>
            <a:spLocks noGrp="1"/>
          </p:cNvSpPr>
          <p:nvPr>
            <p:ph type="title"/>
          </p:nvPr>
        </p:nvSpPr>
        <p:spPr>
          <a:xfrm>
            <a:off x="217713" y="358224"/>
            <a:ext cx="11606253" cy="726864"/>
          </a:xfrm>
        </p:spPr>
        <p:txBody>
          <a:bodyPr/>
          <a:lstStyle/>
          <a:p>
            <a:r>
              <a:rPr lang="en-AU" sz="4000" dirty="0" smtClean="0">
                <a:solidFill>
                  <a:schemeClr val="tx2"/>
                </a:solidFill>
              </a:rPr>
              <a:t>Runtime Architecture</a:t>
            </a:r>
            <a:endParaRPr lang="en-AU" sz="4000" dirty="0">
              <a:solidFill>
                <a:schemeClr val="tx2"/>
              </a:solidFill>
            </a:endParaRPr>
          </a:p>
        </p:txBody>
      </p:sp>
      <p:sp>
        <p:nvSpPr>
          <p:cNvPr id="5" name="Rectangle 4"/>
          <p:cNvSpPr/>
          <p:nvPr/>
        </p:nvSpPr>
        <p:spPr>
          <a:xfrm>
            <a:off x="545913" y="1957121"/>
            <a:ext cx="3664292" cy="2797761"/>
          </a:xfrm>
          <a:prstGeom prst="rect">
            <a:avLst/>
          </a:prstGeom>
          <a:solidFill>
            <a:schemeClr val="bg2">
              <a:lumMod val="75000"/>
              <a:lumOff val="25000"/>
            </a:schemeClr>
          </a:solidFill>
          <a:ln/>
        </p:spPr>
        <p:style>
          <a:lnRef idx="1">
            <a:schemeClr val="dk1"/>
          </a:lnRef>
          <a:fillRef idx="2">
            <a:schemeClr val="dk1"/>
          </a:fillRef>
          <a:effectRef idx="1">
            <a:schemeClr val="dk1"/>
          </a:effectRef>
          <a:fontRef idx="minor">
            <a:schemeClr val="dk1"/>
          </a:fontRef>
        </p:style>
        <p:txBody>
          <a:bodyPr vert="horz" lIns="73450" tIns="73450" rIns="93281" bIns="46641" rtlCol="0" anchor="t" anchorCtr="0"/>
          <a:lstStyle/>
          <a:p>
            <a:r>
              <a:rPr lang="en-AU" b="1" dirty="0" smtClean="0">
                <a:solidFill>
                  <a:schemeClr val="tx2"/>
                </a:solidFill>
              </a:rPr>
              <a:t>Citrix Receiver</a:t>
            </a:r>
            <a:endParaRPr lang="en-AU" b="1" dirty="0">
              <a:solidFill>
                <a:schemeClr val="tx2"/>
              </a:solidFill>
            </a:endParaRPr>
          </a:p>
        </p:txBody>
      </p:sp>
      <p:sp>
        <p:nvSpPr>
          <p:cNvPr id="6" name="Rectangle 5"/>
          <p:cNvSpPr/>
          <p:nvPr/>
        </p:nvSpPr>
        <p:spPr>
          <a:xfrm>
            <a:off x="750129" y="2502561"/>
            <a:ext cx="3246253" cy="1171181"/>
          </a:xfrm>
          <a:prstGeom prst="rect">
            <a:avLst/>
          </a:prstGeom>
          <a:solidFill>
            <a:srgbClr val="0070C0"/>
          </a:solidFill>
        </p:spPr>
        <p:style>
          <a:lnRef idx="1">
            <a:schemeClr val="accent1"/>
          </a:lnRef>
          <a:fillRef idx="2">
            <a:schemeClr val="accent1"/>
          </a:fillRef>
          <a:effectRef idx="1">
            <a:schemeClr val="accent1"/>
          </a:effectRef>
          <a:fontRef idx="minor">
            <a:schemeClr val="dk1"/>
          </a:fontRef>
        </p:style>
        <p:txBody>
          <a:bodyPr wrap="square" lIns="93281" tIns="146899" rIns="93281" bIns="146899" rtlCol="0" anchor="ctr">
            <a:noAutofit/>
          </a:bodyPr>
          <a:lstStyle/>
          <a:p>
            <a:pPr algn="ctr"/>
            <a:r>
              <a:rPr lang="en-AU" sz="1600" dirty="0">
                <a:solidFill>
                  <a:schemeClr val="tx2"/>
                </a:solidFill>
              </a:rPr>
              <a:t>Receiver </a:t>
            </a:r>
          </a:p>
          <a:p>
            <a:pPr algn="ctr"/>
            <a:r>
              <a:rPr lang="en-AU" sz="1600" dirty="0">
                <a:solidFill>
                  <a:schemeClr val="tx2"/>
                </a:solidFill>
              </a:rPr>
              <a:t>Core</a:t>
            </a:r>
          </a:p>
        </p:txBody>
      </p:sp>
      <p:sp>
        <p:nvSpPr>
          <p:cNvPr id="7" name="TextBox 6"/>
          <p:cNvSpPr txBox="1"/>
          <p:nvPr/>
        </p:nvSpPr>
        <p:spPr>
          <a:xfrm>
            <a:off x="750129" y="3808131"/>
            <a:ext cx="3246253" cy="643163"/>
          </a:xfrm>
          <a:prstGeom prst="rect">
            <a:avLst/>
          </a:prstGeom>
          <a:solidFill>
            <a:srgbClr val="0070C0"/>
          </a:solidFill>
        </p:spPr>
        <p:style>
          <a:lnRef idx="1">
            <a:schemeClr val="accent1"/>
          </a:lnRef>
          <a:fillRef idx="2">
            <a:schemeClr val="accent1"/>
          </a:fillRef>
          <a:effectRef idx="1">
            <a:schemeClr val="accent1"/>
          </a:effectRef>
          <a:fontRef idx="minor">
            <a:schemeClr val="dk1"/>
          </a:fontRef>
        </p:style>
        <p:txBody>
          <a:bodyPr wrap="square" lIns="93281" tIns="146899" rIns="93281" bIns="146899" rtlCol="0" anchor="ctr">
            <a:noAutofit/>
          </a:bodyPr>
          <a:lstStyle>
            <a:defPPr>
              <a:defRPr lang="en-US"/>
            </a:defPPr>
            <a:lvl1pPr algn="ctr">
              <a:defRPr sz="1600">
                <a:solidFill>
                  <a:schemeClr val="tx2"/>
                </a:solidFill>
              </a:defRPr>
            </a:lvl1pPr>
          </a:lstStyle>
          <a:p>
            <a:r>
              <a:rPr lang="en-AU" dirty="0"/>
              <a:t>Mobile Device Services</a:t>
            </a:r>
          </a:p>
        </p:txBody>
      </p:sp>
      <p:sp>
        <p:nvSpPr>
          <p:cNvPr id="15" name="TextBox 14"/>
          <p:cNvSpPr txBox="1"/>
          <p:nvPr/>
        </p:nvSpPr>
        <p:spPr>
          <a:xfrm>
            <a:off x="525536" y="6075706"/>
            <a:ext cx="468948" cy="526837"/>
          </a:xfrm>
          <a:prstGeom prst="rect">
            <a:avLst/>
          </a:prstGeom>
        </p:spPr>
        <p:style>
          <a:lnRef idx="1">
            <a:schemeClr val="accent4"/>
          </a:lnRef>
          <a:fillRef idx="2">
            <a:schemeClr val="accent4"/>
          </a:fillRef>
          <a:effectRef idx="1">
            <a:schemeClr val="accent4"/>
          </a:effectRef>
          <a:fontRef idx="minor">
            <a:schemeClr val="dk1"/>
          </a:fontRef>
        </p:style>
        <p:txBody>
          <a:bodyPr wrap="square" lIns="93281" tIns="146899" rIns="93281" bIns="146899" rtlCol="0" anchor="ctr">
            <a:noAutofit/>
          </a:bodyPr>
          <a:lstStyle>
            <a:defPPr>
              <a:defRPr lang="en-US"/>
            </a:defPPr>
            <a:lvl1pPr algn="ctr">
              <a:defRPr sz="1600"/>
            </a:lvl1pPr>
          </a:lstStyle>
          <a:p>
            <a:endParaRPr lang="en-AU" dirty="0"/>
          </a:p>
        </p:txBody>
      </p:sp>
      <p:sp>
        <p:nvSpPr>
          <p:cNvPr id="16" name="TextBox 15"/>
          <p:cNvSpPr txBox="1"/>
          <p:nvPr/>
        </p:nvSpPr>
        <p:spPr>
          <a:xfrm>
            <a:off x="994483" y="6207764"/>
            <a:ext cx="1457065" cy="340414"/>
          </a:xfrm>
          <a:prstGeom prst="rect">
            <a:avLst/>
          </a:prstGeom>
          <a:noFill/>
        </p:spPr>
        <p:txBody>
          <a:bodyPr wrap="none" lIns="93281" tIns="46641" rIns="93281" bIns="46641" rtlCol="0">
            <a:spAutoFit/>
          </a:bodyPr>
          <a:lstStyle/>
          <a:p>
            <a:r>
              <a:rPr lang="en-AU" sz="1600" dirty="0">
                <a:solidFill>
                  <a:schemeClr val="tx2"/>
                </a:solidFill>
              </a:rPr>
              <a:t>3</a:t>
            </a:r>
            <a:r>
              <a:rPr lang="en-AU" sz="1600" baseline="30000" dirty="0">
                <a:solidFill>
                  <a:schemeClr val="tx2"/>
                </a:solidFill>
              </a:rPr>
              <a:t>rd</a:t>
            </a:r>
            <a:r>
              <a:rPr lang="en-AU" sz="1600" dirty="0">
                <a:solidFill>
                  <a:schemeClr val="tx2"/>
                </a:solidFill>
              </a:rPr>
              <a:t> Party Apps</a:t>
            </a:r>
          </a:p>
        </p:txBody>
      </p:sp>
      <p:sp>
        <p:nvSpPr>
          <p:cNvPr id="32" name="TextBox 31"/>
          <p:cNvSpPr txBox="1"/>
          <p:nvPr/>
        </p:nvSpPr>
        <p:spPr>
          <a:xfrm>
            <a:off x="5918425" y="3497328"/>
            <a:ext cx="1889071" cy="553811"/>
          </a:xfrm>
          <a:prstGeom prst="rect">
            <a:avLst/>
          </a:prstGeom>
          <a:solidFill>
            <a:srgbClr val="0070C0"/>
          </a:solidFill>
        </p:spPr>
        <p:style>
          <a:lnRef idx="1">
            <a:schemeClr val="accent1"/>
          </a:lnRef>
          <a:fillRef idx="2">
            <a:schemeClr val="accent1"/>
          </a:fillRef>
          <a:effectRef idx="1">
            <a:schemeClr val="accent1"/>
          </a:effectRef>
          <a:fontRef idx="minor">
            <a:schemeClr val="dk1"/>
          </a:fontRef>
        </p:style>
        <p:txBody>
          <a:bodyPr wrap="square" lIns="93281" tIns="146899" rIns="93281" bIns="146899" rtlCol="0" anchor="ctr">
            <a:noAutofit/>
          </a:bodyPr>
          <a:lstStyle>
            <a:defPPr>
              <a:defRPr lang="en-US"/>
            </a:defPPr>
            <a:lvl1pPr algn="ctr">
              <a:defRPr sz="1600">
                <a:solidFill>
                  <a:schemeClr val="tx2"/>
                </a:solidFill>
              </a:defRPr>
            </a:lvl1pPr>
          </a:lstStyle>
          <a:p>
            <a:r>
              <a:rPr lang="en-AU" dirty="0"/>
              <a:t>Native Library</a:t>
            </a:r>
          </a:p>
        </p:txBody>
      </p:sp>
      <p:sp>
        <p:nvSpPr>
          <p:cNvPr id="33" name="TextBox 32"/>
          <p:cNvSpPr txBox="1"/>
          <p:nvPr/>
        </p:nvSpPr>
        <p:spPr>
          <a:xfrm>
            <a:off x="7900855" y="3497328"/>
            <a:ext cx="3870601" cy="553811"/>
          </a:xfrm>
          <a:prstGeom prst="rect">
            <a:avLst/>
          </a:prstGeom>
          <a:solidFill>
            <a:srgbClr val="0070C0"/>
          </a:solidFill>
        </p:spPr>
        <p:style>
          <a:lnRef idx="1">
            <a:schemeClr val="accent1"/>
          </a:lnRef>
          <a:fillRef idx="2">
            <a:schemeClr val="accent1"/>
          </a:fillRef>
          <a:effectRef idx="1">
            <a:schemeClr val="accent1"/>
          </a:effectRef>
          <a:fontRef idx="minor">
            <a:schemeClr val="dk1"/>
          </a:fontRef>
        </p:style>
        <p:txBody>
          <a:bodyPr wrap="square" lIns="93281" tIns="146899" rIns="93281" bIns="146899" rtlCol="0" anchor="ctr">
            <a:noAutofit/>
          </a:bodyPr>
          <a:lstStyle>
            <a:defPPr>
              <a:defRPr lang="en-US"/>
            </a:defPPr>
            <a:lvl1pPr algn="ctr">
              <a:defRPr sz="1600">
                <a:solidFill>
                  <a:schemeClr val="tx2"/>
                </a:solidFill>
              </a:defRPr>
            </a:lvl1pPr>
          </a:lstStyle>
          <a:p>
            <a:r>
              <a:rPr lang="en-AU" dirty="0"/>
              <a:t>.NET Assembly</a:t>
            </a:r>
          </a:p>
        </p:txBody>
      </p:sp>
      <p:cxnSp>
        <p:nvCxnSpPr>
          <p:cNvPr id="24" name="Straight Connector 23"/>
          <p:cNvCxnSpPr/>
          <p:nvPr/>
        </p:nvCxnSpPr>
        <p:spPr bwMode="auto">
          <a:xfrm>
            <a:off x="5020521" y="1436466"/>
            <a:ext cx="1" cy="4334209"/>
          </a:xfrm>
          <a:prstGeom prst="line">
            <a:avLst/>
          </a:prstGeom>
          <a:noFill/>
          <a:ln w="28575" algn="ctr">
            <a:solidFill>
              <a:schemeClr val="tx2"/>
            </a:solidFill>
            <a:prstDash val="sysDot"/>
            <a:round/>
            <a:headEnd/>
            <a:tailEnd type="none" w="lg" len="lg"/>
          </a:ln>
        </p:spPr>
      </p:cxnSp>
      <p:sp>
        <p:nvSpPr>
          <p:cNvPr id="40" name="Left-Right Arrow 39"/>
          <p:cNvSpPr/>
          <p:nvPr/>
        </p:nvSpPr>
        <p:spPr>
          <a:xfrm>
            <a:off x="4353724" y="3221113"/>
            <a:ext cx="1326719" cy="480458"/>
          </a:xfrm>
          <a:prstGeom prst="leftRightArrow">
            <a:avLst/>
          </a:prstGeom>
          <a:solidFill>
            <a:srgbClr val="0070C0"/>
          </a:solidFill>
        </p:spPr>
        <p:style>
          <a:lnRef idx="1">
            <a:schemeClr val="accent1"/>
          </a:lnRef>
          <a:fillRef idx="2">
            <a:schemeClr val="accent1"/>
          </a:fillRef>
          <a:effectRef idx="1">
            <a:schemeClr val="accent1"/>
          </a:effectRef>
          <a:fontRef idx="minor">
            <a:schemeClr val="dk1"/>
          </a:fontRef>
        </p:style>
        <p:txBody>
          <a:bodyPr wrap="square" lIns="93281" tIns="146899" rIns="93281" bIns="146899" rtlCol="0" anchor="ctr">
            <a:noAutofit/>
          </a:bodyPr>
          <a:lstStyle/>
          <a:p>
            <a:pPr algn="ctr"/>
            <a:r>
              <a:rPr lang="en-AU" sz="1600" dirty="0">
                <a:solidFill>
                  <a:schemeClr val="tx2"/>
                </a:solidFill>
              </a:rPr>
              <a:t>HDX</a:t>
            </a:r>
          </a:p>
        </p:txBody>
      </p:sp>
      <p:sp>
        <p:nvSpPr>
          <p:cNvPr id="26" name="Rounded Rectangle 25"/>
          <p:cNvSpPr/>
          <p:nvPr/>
        </p:nvSpPr>
        <p:spPr bwMode="auto">
          <a:xfrm>
            <a:off x="5782300" y="4486465"/>
            <a:ext cx="6162050" cy="1007987"/>
          </a:xfrm>
          <a:prstGeom prst="roundRect">
            <a:avLst/>
          </a:prstGeom>
          <a:solidFill>
            <a:schemeClr val="bg2">
              <a:lumMod val="90000"/>
              <a:lumOff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AU" sz="2400" dirty="0">
              <a:gradFill>
                <a:gsLst>
                  <a:gs pos="0">
                    <a:srgbClr val="FFFFFF"/>
                  </a:gs>
                  <a:gs pos="100000">
                    <a:srgbClr val="FFFFFF"/>
                  </a:gs>
                </a:gsLst>
                <a:lin ang="5400000" scaled="0"/>
              </a:gradFill>
              <a:ea typeface="Segoe UI" pitchFamily="34" charset="0"/>
              <a:cs typeface="Segoe UI" pitchFamily="34" charset="0"/>
            </a:endParaRPr>
          </a:p>
        </p:txBody>
      </p:sp>
      <p:sp>
        <p:nvSpPr>
          <p:cNvPr id="20" name="TextBox 19"/>
          <p:cNvSpPr txBox="1"/>
          <p:nvPr/>
        </p:nvSpPr>
        <p:spPr>
          <a:xfrm>
            <a:off x="519138" y="5392243"/>
            <a:ext cx="468948" cy="526837"/>
          </a:xfrm>
          <a:prstGeom prst="rect">
            <a:avLst/>
          </a:prstGeom>
          <a:solidFill>
            <a:srgbClr val="0070C0"/>
          </a:solidFill>
        </p:spPr>
        <p:style>
          <a:lnRef idx="1">
            <a:schemeClr val="accent1"/>
          </a:lnRef>
          <a:fillRef idx="2">
            <a:schemeClr val="accent1"/>
          </a:fillRef>
          <a:effectRef idx="1">
            <a:schemeClr val="accent1"/>
          </a:effectRef>
          <a:fontRef idx="minor">
            <a:schemeClr val="dk1"/>
          </a:fontRef>
        </p:style>
        <p:txBody>
          <a:bodyPr wrap="square" lIns="93281" tIns="146899" rIns="93281" bIns="146899" rtlCol="0" anchor="ctr">
            <a:noAutofit/>
          </a:bodyPr>
          <a:lstStyle>
            <a:defPPr>
              <a:defRPr lang="en-US"/>
            </a:defPPr>
            <a:lvl1pPr algn="ctr">
              <a:defRPr sz="1600">
                <a:solidFill>
                  <a:schemeClr val="tx2"/>
                </a:solidFill>
              </a:defRPr>
            </a:lvl1pPr>
          </a:lstStyle>
          <a:p>
            <a:endParaRPr lang="en-AU" dirty="0"/>
          </a:p>
        </p:txBody>
      </p:sp>
      <p:sp>
        <p:nvSpPr>
          <p:cNvPr id="22" name="TextBox 21"/>
          <p:cNvSpPr txBox="1"/>
          <p:nvPr/>
        </p:nvSpPr>
        <p:spPr>
          <a:xfrm>
            <a:off x="988085" y="5524301"/>
            <a:ext cx="650049" cy="340414"/>
          </a:xfrm>
          <a:prstGeom prst="rect">
            <a:avLst/>
          </a:prstGeom>
          <a:noFill/>
        </p:spPr>
        <p:txBody>
          <a:bodyPr wrap="none" lIns="93281" tIns="46641" rIns="93281" bIns="46641" rtlCol="0">
            <a:spAutoFit/>
          </a:bodyPr>
          <a:lstStyle/>
          <a:p>
            <a:r>
              <a:rPr lang="en-AU" sz="1600" dirty="0" smtClean="0">
                <a:solidFill>
                  <a:schemeClr val="tx2"/>
                </a:solidFill>
              </a:rPr>
              <a:t>Citrix</a:t>
            </a:r>
            <a:endParaRPr lang="en-AU" sz="1600" dirty="0">
              <a:solidFill>
                <a:schemeClr val="tx2"/>
              </a:solidFill>
            </a:endParaRPr>
          </a:p>
        </p:txBody>
      </p:sp>
      <p:sp>
        <p:nvSpPr>
          <p:cNvPr id="21" name="TextBox 20"/>
          <p:cNvSpPr txBox="1"/>
          <p:nvPr/>
        </p:nvSpPr>
        <p:spPr>
          <a:xfrm>
            <a:off x="5918425" y="4707035"/>
            <a:ext cx="5853031" cy="566845"/>
          </a:xfrm>
          <a:prstGeom prst="rect">
            <a:avLst/>
          </a:prstGeom>
          <a:solidFill>
            <a:srgbClr val="0070C0"/>
          </a:solidFill>
        </p:spPr>
        <p:style>
          <a:lnRef idx="1">
            <a:schemeClr val="accent1"/>
          </a:lnRef>
          <a:fillRef idx="2">
            <a:schemeClr val="accent1"/>
          </a:fillRef>
          <a:effectRef idx="1">
            <a:schemeClr val="accent1"/>
          </a:effectRef>
          <a:fontRef idx="minor">
            <a:schemeClr val="dk1"/>
          </a:fontRef>
        </p:style>
        <p:txBody>
          <a:bodyPr wrap="square" lIns="93281" tIns="146899" rIns="93281" bIns="146899" rtlCol="0" anchor="ctr">
            <a:noAutofit/>
          </a:bodyPr>
          <a:lstStyle>
            <a:defPPr>
              <a:defRPr lang="en-US"/>
            </a:defPPr>
            <a:lvl1pPr algn="ctr">
              <a:defRPr sz="1600">
                <a:solidFill>
                  <a:schemeClr val="tx2"/>
                </a:solidFill>
              </a:defRPr>
            </a:lvl1pPr>
          </a:lstStyle>
          <a:p>
            <a:r>
              <a:rPr lang="en-AU" dirty="0"/>
              <a:t>Mobile Device Services Runtime Layer</a:t>
            </a:r>
          </a:p>
        </p:txBody>
      </p:sp>
      <p:grpSp>
        <p:nvGrpSpPr>
          <p:cNvPr id="3" name="Group 2"/>
          <p:cNvGrpSpPr/>
          <p:nvPr/>
        </p:nvGrpSpPr>
        <p:grpSpPr>
          <a:xfrm>
            <a:off x="5941575" y="2326511"/>
            <a:ext cx="5829881" cy="625032"/>
            <a:chOff x="5848975" y="2255742"/>
            <a:chExt cx="6041666" cy="757035"/>
          </a:xfrm>
        </p:grpSpPr>
        <p:sp>
          <p:nvSpPr>
            <p:cNvPr id="23" name="TextBox 22"/>
            <p:cNvSpPr txBox="1"/>
            <p:nvPr/>
          </p:nvSpPr>
          <p:spPr>
            <a:xfrm>
              <a:off x="5848975" y="2255742"/>
              <a:ext cx="1949953" cy="757032"/>
            </a:xfrm>
            <a:prstGeom prst="rect">
              <a:avLst/>
            </a:prstGeom>
          </p:spPr>
          <p:style>
            <a:lnRef idx="1">
              <a:schemeClr val="accent4"/>
            </a:lnRef>
            <a:fillRef idx="2">
              <a:schemeClr val="accent4"/>
            </a:fillRef>
            <a:effectRef idx="1">
              <a:schemeClr val="accent4"/>
            </a:effectRef>
            <a:fontRef idx="minor">
              <a:schemeClr val="dk1"/>
            </a:fontRef>
          </p:style>
          <p:txBody>
            <a:bodyPr wrap="square" lIns="93281" tIns="146899" rIns="93281" bIns="146899" rtlCol="0" anchor="ctr">
              <a:noAutofit/>
            </a:bodyPr>
            <a:lstStyle>
              <a:defPPr>
                <a:defRPr lang="en-US"/>
              </a:defPPr>
              <a:lvl1pPr algn="ctr">
                <a:defRPr sz="1600"/>
              </a:lvl1pPr>
            </a:lstStyle>
            <a:p>
              <a:r>
                <a:rPr lang="en-AU" dirty="0"/>
                <a:t>Native </a:t>
              </a:r>
            </a:p>
            <a:p>
              <a:r>
                <a:rPr lang="en-AU" dirty="0"/>
                <a:t>App</a:t>
              </a:r>
            </a:p>
          </p:txBody>
        </p:sp>
        <p:sp>
          <p:nvSpPr>
            <p:cNvPr id="27" name="TextBox 26"/>
            <p:cNvSpPr txBox="1"/>
            <p:nvPr/>
          </p:nvSpPr>
          <p:spPr>
            <a:xfrm>
              <a:off x="7895297" y="2255744"/>
              <a:ext cx="1949952" cy="757032"/>
            </a:xfrm>
            <a:prstGeom prst="rect">
              <a:avLst/>
            </a:prstGeom>
          </p:spPr>
          <p:style>
            <a:lnRef idx="1">
              <a:schemeClr val="accent4"/>
            </a:lnRef>
            <a:fillRef idx="2">
              <a:schemeClr val="accent4"/>
            </a:fillRef>
            <a:effectRef idx="1">
              <a:schemeClr val="accent4"/>
            </a:effectRef>
            <a:fontRef idx="minor">
              <a:schemeClr val="dk1"/>
            </a:fontRef>
          </p:style>
          <p:txBody>
            <a:bodyPr wrap="square" lIns="93281" tIns="146899" rIns="93281" bIns="146899" rtlCol="0" anchor="ctr">
              <a:noAutofit/>
            </a:bodyPr>
            <a:lstStyle>
              <a:defPPr>
                <a:defRPr lang="en-US"/>
              </a:defPPr>
              <a:lvl1pPr algn="ctr">
                <a:defRPr sz="1600"/>
              </a:lvl1pPr>
            </a:lstStyle>
            <a:p>
              <a:r>
                <a:rPr lang="en-AU" dirty="0"/>
                <a:t>Managed</a:t>
              </a:r>
            </a:p>
            <a:p>
              <a:r>
                <a:rPr lang="en-AU" dirty="0"/>
                <a:t>App</a:t>
              </a:r>
            </a:p>
          </p:txBody>
        </p:sp>
        <p:sp>
          <p:nvSpPr>
            <p:cNvPr id="29" name="TextBox 28"/>
            <p:cNvSpPr txBox="1"/>
            <p:nvPr/>
          </p:nvSpPr>
          <p:spPr>
            <a:xfrm>
              <a:off x="9940688" y="2255742"/>
              <a:ext cx="1949953" cy="757035"/>
            </a:xfrm>
            <a:prstGeom prst="rect">
              <a:avLst/>
            </a:prstGeom>
            <a:solidFill>
              <a:srgbClr val="0070C0"/>
            </a:solidFill>
          </p:spPr>
          <p:style>
            <a:lnRef idx="1">
              <a:schemeClr val="accent1"/>
            </a:lnRef>
            <a:fillRef idx="2">
              <a:schemeClr val="accent1"/>
            </a:fillRef>
            <a:effectRef idx="1">
              <a:schemeClr val="accent1"/>
            </a:effectRef>
            <a:fontRef idx="minor">
              <a:schemeClr val="dk1"/>
            </a:fontRef>
          </p:style>
          <p:txBody>
            <a:bodyPr wrap="square" lIns="93281" tIns="146899" rIns="93281" bIns="146899" rtlCol="0" anchor="ctr">
              <a:noAutofit/>
            </a:bodyPr>
            <a:lstStyle>
              <a:defPPr>
                <a:defRPr lang="en-US"/>
              </a:defPPr>
              <a:lvl1pPr algn="ctr">
                <a:defRPr sz="1600">
                  <a:solidFill>
                    <a:schemeClr val="tx2"/>
                  </a:solidFill>
                </a:defRPr>
              </a:lvl1pPr>
            </a:lstStyle>
            <a:p>
              <a:r>
                <a:rPr lang="en-AU" dirty="0"/>
                <a:t>Hosted Mobile Mail</a:t>
              </a:r>
            </a:p>
          </p:txBody>
        </p:sp>
      </p:grpSp>
      <p:pic>
        <p:nvPicPr>
          <p:cNvPr id="28" name="Picture 2"/>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11087100" y="6349819"/>
            <a:ext cx="1028700" cy="42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9384265"/>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8742" y="363006"/>
            <a:ext cx="11606253" cy="516495"/>
          </a:xfrm>
        </p:spPr>
        <p:txBody>
          <a:bodyPr/>
          <a:lstStyle/>
          <a:p>
            <a:r>
              <a:rPr lang="en-AU" sz="4000" dirty="0" smtClean="0">
                <a:solidFill>
                  <a:schemeClr val="tx2"/>
                </a:solidFill>
              </a:rPr>
              <a:t>Build and Deployment Flow</a:t>
            </a:r>
            <a:endParaRPr lang="en-AU" sz="4000" dirty="0">
              <a:solidFill>
                <a:schemeClr val="tx2"/>
              </a:solidFill>
            </a:endParaRPr>
          </a:p>
        </p:txBody>
      </p:sp>
      <p:sp>
        <p:nvSpPr>
          <p:cNvPr id="4" name="Rectangle 3"/>
          <p:cNvSpPr/>
          <p:nvPr/>
        </p:nvSpPr>
        <p:spPr>
          <a:xfrm>
            <a:off x="661102" y="1255127"/>
            <a:ext cx="3900126" cy="5350815"/>
          </a:xfrm>
          <a:prstGeom prst="rect">
            <a:avLst/>
          </a:prstGeom>
          <a:solidFill>
            <a:schemeClr val="bg1">
              <a:lumMod val="85000"/>
              <a:alpha val="9000"/>
            </a:schemeClr>
          </a:solidFill>
          <a:ln/>
        </p:spPr>
        <p:style>
          <a:lnRef idx="1">
            <a:schemeClr val="dk1"/>
          </a:lnRef>
          <a:fillRef idx="2">
            <a:schemeClr val="dk1"/>
          </a:fillRef>
          <a:effectRef idx="1">
            <a:schemeClr val="dk1"/>
          </a:effectRef>
          <a:fontRef idx="minor">
            <a:schemeClr val="dk1"/>
          </a:fontRef>
        </p:style>
        <p:txBody>
          <a:bodyPr vert="horz" lIns="73450" tIns="73450" rIns="93281" bIns="46641" rtlCol="0" anchor="t" anchorCtr="0"/>
          <a:lstStyle/>
          <a:p>
            <a:r>
              <a:rPr lang="en-AU" dirty="0">
                <a:solidFill>
                  <a:schemeClr val="tx2"/>
                </a:solidFill>
              </a:rPr>
              <a:t>Development Machine – Windows 7</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1189" y="1652710"/>
            <a:ext cx="2883675" cy="2073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lowchart: Document 5"/>
          <p:cNvSpPr/>
          <p:nvPr/>
        </p:nvSpPr>
        <p:spPr>
          <a:xfrm>
            <a:off x="877824" y="4876801"/>
            <a:ext cx="2987040" cy="1170432"/>
          </a:xfrm>
          <a:prstGeom prst="flowChartDocument">
            <a:avLst/>
          </a:prstGeom>
          <a:ln/>
        </p:spPr>
        <p:style>
          <a:lnRef idx="1">
            <a:schemeClr val="accent1"/>
          </a:lnRef>
          <a:fillRef idx="2">
            <a:schemeClr val="accent1"/>
          </a:fillRef>
          <a:effectRef idx="1">
            <a:schemeClr val="accent1"/>
          </a:effectRef>
          <a:fontRef idx="minor">
            <a:schemeClr val="dk1"/>
          </a:fontRef>
        </p:style>
        <p:txBody>
          <a:bodyPr lIns="93281" tIns="46641" rIns="93281" bIns="46641" rtlCol="0" anchor="ctr" anchorCtr="0"/>
          <a:lstStyle/>
          <a:p>
            <a:pPr algn="ctr"/>
            <a:r>
              <a:rPr lang="en-AU" sz="1500" dirty="0">
                <a:solidFill>
                  <a:schemeClr val="tx1">
                    <a:lumMod val="50000"/>
                  </a:schemeClr>
                </a:solidFill>
              </a:rPr>
              <a:t>Bin\Release\showpicker.exe</a:t>
            </a:r>
          </a:p>
        </p:txBody>
      </p:sp>
      <p:sp>
        <p:nvSpPr>
          <p:cNvPr id="7" name="Rectangle 6"/>
          <p:cNvSpPr/>
          <p:nvPr/>
        </p:nvSpPr>
        <p:spPr>
          <a:xfrm>
            <a:off x="1735048" y="3782360"/>
            <a:ext cx="1377492" cy="648191"/>
          </a:xfrm>
          <a:prstGeom prst="rect">
            <a:avLst/>
          </a:prstGeom>
          <a:noFill/>
        </p:spPr>
        <p:txBody>
          <a:bodyPr wrap="none" lIns="93281" tIns="46641" rIns="93281" bIns="46641">
            <a:spAutoFit/>
          </a:bodyPr>
          <a:lstStyle/>
          <a:p>
            <a:pPr algn="ctr"/>
            <a:r>
              <a:rPr lang="en-US" sz="3600" b="1" spc="102"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Build</a:t>
            </a:r>
          </a:p>
        </p:txBody>
      </p:sp>
      <p:sp>
        <p:nvSpPr>
          <p:cNvPr id="8" name="Down Arrow 7"/>
          <p:cNvSpPr/>
          <p:nvPr/>
        </p:nvSpPr>
        <p:spPr>
          <a:xfrm>
            <a:off x="3195807" y="3775231"/>
            <a:ext cx="510561" cy="1069898"/>
          </a:xfrm>
          <a:prstGeom prst="downArrow">
            <a:avLst/>
          </a:prstGeom>
          <a:ln/>
        </p:spPr>
        <p:style>
          <a:lnRef idx="1">
            <a:schemeClr val="accent1"/>
          </a:lnRef>
          <a:fillRef idx="2">
            <a:schemeClr val="accent1"/>
          </a:fillRef>
          <a:effectRef idx="1">
            <a:schemeClr val="accent1"/>
          </a:effectRef>
          <a:fontRef idx="minor">
            <a:schemeClr val="dk1"/>
          </a:fontRef>
        </p:style>
        <p:txBody>
          <a:bodyPr lIns="93281" tIns="46641" rIns="93281" bIns="46641" rtlCol="0" anchor="t" anchorCtr="0"/>
          <a:lstStyle/>
          <a:p>
            <a:pPr algn="ctr"/>
            <a:endParaRPr lang="en-AU" sz="1500" dirty="0">
              <a:solidFill>
                <a:schemeClr val="tx1">
                  <a:lumMod val="50000"/>
                </a:schemeClr>
              </a:solidFill>
            </a:endParaRPr>
          </a:p>
        </p:txBody>
      </p:sp>
      <p:sp>
        <p:nvSpPr>
          <p:cNvPr id="9" name="Down Arrow 8"/>
          <p:cNvSpPr/>
          <p:nvPr/>
        </p:nvSpPr>
        <p:spPr>
          <a:xfrm>
            <a:off x="1085088" y="3775231"/>
            <a:ext cx="515786" cy="1069898"/>
          </a:xfrm>
          <a:prstGeom prst="downArrow">
            <a:avLst/>
          </a:prstGeom>
          <a:ln/>
        </p:spPr>
        <p:style>
          <a:lnRef idx="1">
            <a:schemeClr val="accent1"/>
          </a:lnRef>
          <a:fillRef idx="2">
            <a:schemeClr val="accent1"/>
          </a:fillRef>
          <a:effectRef idx="1">
            <a:schemeClr val="accent1"/>
          </a:effectRef>
          <a:fontRef idx="minor">
            <a:schemeClr val="dk1"/>
          </a:fontRef>
        </p:style>
        <p:txBody>
          <a:bodyPr lIns="93281" tIns="46641" rIns="93281" bIns="46641" rtlCol="0" anchor="t" anchorCtr="0"/>
          <a:lstStyle/>
          <a:p>
            <a:pPr algn="ctr"/>
            <a:endParaRPr lang="en-AU" sz="1500" dirty="0">
              <a:solidFill>
                <a:schemeClr val="tx1">
                  <a:lumMod val="50000"/>
                </a:schemeClr>
              </a:solidFill>
            </a:endParaRPr>
          </a:p>
        </p:txBody>
      </p:sp>
      <p:sp>
        <p:nvSpPr>
          <p:cNvPr id="13" name="Rectangle 12"/>
          <p:cNvSpPr/>
          <p:nvPr/>
        </p:nvSpPr>
        <p:spPr>
          <a:xfrm>
            <a:off x="5333871" y="3782360"/>
            <a:ext cx="1346778" cy="648191"/>
          </a:xfrm>
          <a:prstGeom prst="rect">
            <a:avLst/>
          </a:prstGeom>
          <a:noFill/>
        </p:spPr>
        <p:txBody>
          <a:bodyPr wrap="none" lIns="93281" tIns="46641" rIns="93281" bIns="46641">
            <a:spAutoFit/>
          </a:bodyPr>
          <a:lstStyle/>
          <a:p>
            <a:pPr algn="ctr"/>
            <a:r>
              <a:rPr lang="en-US" sz="3600" b="1" spc="102"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Copy</a:t>
            </a:r>
          </a:p>
        </p:txBody>
      </p:sp>
      <p:sp>
        <p:nvSpPr>
          <p:cNvPr id="10" name="Rectangle 9"/>
          <p:cNvSpPr/>
          <p:nvPr/>
        </p:nvSpPr>
        <p:spPr>
          <a:xfrm>
            <a:off x="7741920" y="1255127"/>
            <a:ext cx="3967150" cy="5350815"/>
          </a:xfrm>
          <a:prstGeom prst="rect">
            <a:avLst/>
          </a:prstGeom>
          <a:solidFill>
            <a:schemeClr val="bg1">
              <a:lumMod val="85000"/>
              <a:alpha val="9000"/>
            </a:schemeClr>
          </a:solidFill>
          <a:ln/>
        </p:spPr>
        <p:style>
          <a:lnRef idx="1">
            <a:schemeClr val="dk1"/>
          </a:lnRef>
          <a:fillRef idx="2">
            <a:schemeClr val="dk1"/>
          </a:fillRef>
          <a:effectRef idx="1">
            <a:schemeClr val="dk1"/>
          </a:effectRef>
          <a:fontRef idx="minor">
            <a:schemeClr val="dk1"/>
          </a:fontRef>
        </p:style>
        <p:txBody>
          <a:bodyPr vert="horz" lIns="73450" tIns="73450" rIns="93281" bIns="46641" rtlCol="0" anchor="t" anchorCtr="0"/>
          <a:lstStyle/>
          <a:p>
            <a:r>
              <a:rPr lang="en-AU" dirty="0">
                <a:solidFill>
                  <a:schemeClr val="tx2"/>
                </a:solidFill>
              </a:rPr>
              <a:t>XenApp Server – Windows 2008 R2</a:t>
            </a:r>
          </a:p>
        </p:txBody>
      </p:sp>
      <p:sp>
        <p:nvSpPr>
          <p:cNvPr id="11" name="Flowchart: Document 10"/>
          <p:cNvSpPr/>
          <p:nvPr/>
        </p:nvSpPr>
        <p:spPr>
          <a:xfrm>
            <a:off x="7995930" y="1920934"/>
            <a:ext cx="3126358" cy="1050082"/>
          </a:xfrm>
          <a:prstGeom prst="flowChartDocument">
            <a:avLst/>
          </a:prstGeom>
          <a:ln/>
        </p:spPr>
        <p:style>
          <a:lnRef idx="1">
            <a:schemeClr val="accent1"/>
          </a:lnRef>
          <a:fillRef idx="2">
            <a:schemeClr val="accent1"/>
          </a:fillRef>
          <a:effectRef idx="1">
            <a:schemeClr val="accent1"/>
          </a:effectRef>
          <a:fontRef idx="minor">
            <a:schemeClr val="dk1"/>
          </a:fontRef>
        </p:style>
        <p:txBody>
          <a:bodyPr lIns="93281" tIns="46641" rIns="93281" bIns="46641" rtlCol="0" anchor="ctr" anchorCtr="0"/>
          <a:lstStyle/>
          <a:p>
            <a:pPr algn="ctr"/>
            <a:r>
              <a:rPr lang="en-AU" sz="1500" dirty="0">
                <a:solidFill>
                  <a:schemeClr val="tx1">
                    <a:lumMod val="50000"/>
                  </a:schemeClr>
                </a:solidFill>
              </a:rPr>
              <a:t>C:\samples\showpicker.exe</a:t>
            </a:r>
          </a:p>
        </p:txBody>
      </p:sp>
      <p:sp>
        <p:nvSpPr>
          <p:cNvPr id="14" name="Rectangle 13"/>
          <p:cNvSpPr/>
          <p:nvPr/>
        </p:nvSpPr>
        <p:spPr>
          <a:xfrm>
            <a:off x="8672587" y="3782360"/>
            <a:ext cx="1873332" cy="648191"/>
          </a:xfrm>
          <a:prstGeom prst="rect">
            <a:avLst/>
          </a:prstGeom>
          <a:noFill/>
        </p:spPr>
        <p:txBody>
          <a:bodyPr wrap="none" lIns="93281" tIns="46641" rIns="93281" bIns="46641">
            <a:spAutoFit/>
          </a:bodyPr>
          <a:lstStyle/>
          <a:p>
            <a:pPr algn="ctr"/>
            <a:r>
              <a:rPr lang="en-US" sz="3600" b="1" spc="102"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Publish</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96218" y="4392835"/>
            <a:ext cx="3026070" cy="2019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Down Arrow 18"/>
          <p:cNvSpPr/>
          <p:nvPr/>
        </p:nvSpPr>
        <p:spPr>
          <a:xfrm rot="10800000">
            <a:off x="7998681" y="3132075"/>
            <a:ext cx="452030" cy="1245912"/>
          </a:xfrm>
          <a:prstGeom prst="downArrow">
            <a:avLst/>
          </a:prstGeom>
          <a:ln/>
        </p:spPr>
        <p:style>
          <a:lnRef idx="1">
            <a:schemeClr val="accent1"/>
          </a:lnRef>
          <a:fillRef idx="2">
            <a:schemeClr val="accent1"/>
          </a:fillRef>
          <a:effectRef idx="1">
            <a:schemeClr val="accent1"/>
          </a:effectRef>
          <a:fontRef idx="minor">
            <a:schemeClr val="dk1"/>
          </a:fontRef>
        </p:style>
        <p:txBody>
          <a:bodyPr lIns="93281" tIns="46641" rIns="93281" bIns="46641" rtlCol="0" anchor="t" anchorCtr="0"/>
          <a:lstStyle/>
          <a:p>
            <a:pPr algn="ctr"/>
            <a:endParaRPr lang="en-AU" sz="1500" dirty="0">
              <a:solidFill>
                <a:schemeClr val="tx1">
                  <a:lumMod val="50000"/>
                </a:schemeClr>
              </a:solidFill>
            </a:endParaRPr>
          </a:p>
        </p:txBody>
      </p:sp>
      <p:sp>
        <p:nvSpPr>
          <p:cNvPr id="20" name="Down Arrow 19"/>
          <p:cNvSpPr/>
          <p:nvPr/>
        </p:nvSpPr>
        <p:spPr>
          <a:xfrm rot="10800000">
            <a:off x="10716767" y="3119122"/>
            <a:ext cx="498094" cy="1245912"/>
          </a:xfrm>
          <a:prstGeom prst="downArrow">
            <a:avLst/>
          </a:prstGeom>
          <a:ln/>
        </p:spPr>
        <p:style>
          <a:lnRef idx="1">
            <a:schemeClr val="accent1"/>
          </a:lnRef>
          <a:fillRef idx="2">
            <a:schemeClr val="accent1"/>
          </a:fillRef>
          <a:effectRef idx="1">
            <a:schemeClr val="accent1"/>
          </a:effectRef>
          <a:fontRef idx="minor">
            <a:schemeClr val="dk1"/>
          </a:fontRef>
        </p:style>
        <p:txBody>
          <a:bodyPr lIns="93281" tIns="46641" rIns="93281" bIns="46641" rtlCol="0" anchor="t" anchorCtr="0"/>
          <a:lstStyle/>
          <a:p>
            <a:pPr algn="ctr"/>
            <a:endParaRPr lang="en-AU" sz="1500" dirty="0">
              <a:solidFill>
                <a:schemeClr val="tx1">
                  <a:lumMod val="50000"/>
                </a:schemeClr>
              </a:solidFill>
            </a:endParaRPr>
          </a:p>
        </p:txBody>
      </p:sp>
      <p:sp>
        <p:nvSpPr>
          <p:cNvPr id="18" name="Bent-Up Arrow 17"/>
          <p:cNvSpPr/>
          <p:nvPr/>
        </p:nvSpPr>
        <p:spPr>
          <a:xfrm>
            <a:off x="5096256" y="4756099"/>
            <a:ext cx="1267968" cy="1096061"/>
          </a:xfrm>
          <a:prstGeom prst="bentUpArrow">
            <a:avLst>
              <a:gd name="adj1" fmla="val 17098"/>
              <a:gd name="adj2" fmla="val 19074"/>
              <a:gd name="adj3" fmla="val 24342"/>
            </a:avLst>
          </a:prstGeom>
          <a:ln/>
        </p:spPr>
        <p:style>
          <a:lnRef idx="1">
            <a:schemeClr val="accent1"/>
          </a:lnRef>
          <a:fillRef idx="2">
            <a:schemeClr val="accent1"/>
          </a:fillRef>
          <a:effectRef idx="1">
            <a:schemeClr val="accent1"/>
          </a:effectRef>
          <a:fontRef idx="minor">
            <a:schemeClr val="dk1"/>
          </a:fontRef>
        </p:style>
        <p:txBody>
          <a:bodyPr lIns="93281" tIns="46641" rIns="93281" bIns="46641" rtlCol="0" anchor="t" anchorCtr="0"/>
          <a:lstStyle/>
          <a:p>
            <a:pPr algn="ctr"/>
            <a:endParaRPr lang="en-AU" sz="1500" dirty="0">
              <a:solidFill>
                <a:schemeClr val="tx1">
                  <a:lumMod val="50000"/>
                </a:schemeClr>
              </a:solidFill>
            </a:endParaRPr>
          </a:p>
        </p:txBody>
      </p:sp>
      <p:sp>
        <p:nvSpPr>
          <p:cNvPr id="22" name="Bent-Up Arrow 21"/>
          <p:cNvSpPr/>
          <p:nvPr/>
        </p:nvSpPr>
        <p:spPr>
          <a:xfrm rot="16200000" flipV="1">
            <a:off x="5872323" y="2324759"/>
            <a:ext cx="1163643" cy="819283"/>
          </a:xfrm>
          <a:prstGeom prst="bentUpArrow">
            <a:avLst>
              <a:gd name="adj1" fmla="val 25000"/>
              <a:gd name="adj2" fmla="val 24438"/>
              <a:gd name="adj3" fmla="val 25000"/>
            </a:avLst>
          </a:prstGeom>
          <a:ln/>
        </p:spPr>
        <p:style>
          <a:lnRef idx="1">
            <a:schemeClr val="accent1"/>
          </a:lnRef>
          <a:fillRef idx="2">
            <a:schemeClr val="accent1"/>
          </a:fillRef>
          <a:effectRef idx="1">
            <a:schemeClr val="accent1"/>
          </a:effectRef>
          <a:fontRef idx="minor">
            <a:schemeClr val="dk1"/>
          </a:fontRef>
        </p:style>
        <p:txBody>
          <a:bodyPr lIns="93281" tIns="46641" rIns="93281" bIns="46641" rtlCol="0" anchor="t" anchorCtr="0"/>
          <a:lstStyle/>
          <a:p>
            <a:pPr algn="ctr"/>
            <a:endParaRPr lang="en-AU" sz="1500" dirty="0">
              <a:solidFill>
                <a:schemeClr val="tx1">
                  <a:lumMod val="50000"/>
                </a:schemeClr>
              </a:solidFill>
            </a:endParaRPr>
          </a:p>
        </p:txBody>
      </p:sp>
      <p:sp>
        <p:nvSpPr>
          <p:cNvPr id="21" name="Freeform 20"/>
          <p:cNvSpPr/>
          <p:nvPr/>
        </p:nvSpPr>
        <p:spPr>
          <a:xfrm>
            <a:off x="1643609" y="2426787"/>
            <a:ext cx="1455469" cy="525597"/>
          </a:xfrm>
          <a:custGeom>
            <a:avLst/>
            <a:gdLst>
              <a:gd name="connsiteX0" fmla="*/ 0 w 1810769"/>
              <a:gd name="connsiteY0" fmla="*/ 70700 h 706996"/>
              <a:gd name="connsiteX1" fmla="*/ 70700 w 1810769"/>
              <a:gd name="connsiteY1" fmla="*/ 0 h 706996"/>
              <a:gd name="connsiteX2" fmla="*/ 1740069 w 1810769"/>
              <a:gd name="connsiteY2" fmla="*/ 0 h 706996"/>
              <a:gd name="connsiteX3" fmla="*/ 1810769 w 1810769"/>
              <a:gd name="connsiteY3" fmla="*/ 70700 h 706996"/>
              <a:gd name="connsiteX4" fmla="*/ 1810769 w 1810769"/>
              <a:gd name="connsiteY4" fmla="*/ 636296 h 706996"/>
              <a:gd name="connsiteX5" fmla="*/ 1740069 w 1810769"/>
              <a:gd name="connsiteY5" fmla="*/ 706996 h 706996"/>
              <a:gd name="connsiteX6" fmla="*/ 70700 w 1810769"/>
              <a:gd name="connsiteY6" fmla="*/ 706996 h 706996"/>
              <a:gd name="connsiteX7" fmla="*/ 0 w 1810769"/>
              <a:gd name="connsiteY7" fmla="*/ 636296 h 706996"/>
              <a:gd name="connsiteX8" fmla="*/ 0 w 1810769"/>
              <a:gd name="connsiteY8" fmla="*/ 70700 h 70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0769" h="706996">
                <a:moveTo>
                  <a:pt x="0" y="70700"/>
                </a:moveTo>
                <a:cubicBezTo>
                  <a:pt x="0" y="31653"/>
                  <a:pt x="31653" y="0"/>
                  <a:pt x="70700" y="0"/>
                </a:cubicBezTo>
                <a:lnTo>
                  <a:pt x="1740069" y="0"/>
                </a:lnTo>
                <a:cubicBezTo>
                  <a:pt x="1779116" y="0"/>
                  <a:pt x="1810769" y="31653"/>
                  <a:pt x="1810769" y="70700"/>
                </a:cubicBezTo>
                <a:lnTo>
                  <a:pt x="1810769" y="636296"/>
                </a:lnTo>
                <a:cubicBezTo>
                  <a:pt x="1810769" y="675343"/>
                  <a:pt x="1779116" y="706996"/>
                  <a:pt x="1740069" y="706996"/>
                </a:cubicBezTo>
                <a:lnTo>
                  <a:pt x="70700" y="706996"/>
                </a:lnTo>
                <a:cubicBezTo>
                  <a:pt x="31653" y="706996"/>
                  <a:pt x="0" y="675343"/>
                  <a:pt x="0" y="636296"/>
                </a:cubicBezTo>
                <a:lnTo>
                  <a:pt x="0" y="70700"/>
                </a:lnTo>
                <a:close/>
              </a:path>
            </a:pathLst>
          </a:custGeom>
          <a:solidFill>
            <a:schemeClr val="accent1">
              <a:shade val="80000"/>
              <a:satMod val="180000"/>
              <a:alpha val="25000"/>
            </a:schemeClr>
          </a:solidFill>
          <a:ln/>
        </p:spPr>
        <p:style>
          <a:lnRef idx="0">
            <a:schemeClr val="accent1"/>
          </a:lnRef>
          <a:fillRef idx="3">
            <a:schemeClr val="accent1"/>
          </a:fillRef>
          <a:effectRef idx="3">
            <a:schemeClr val="accent1"/>
          </a:effectRef>
          <a:fontRef idx="minor">
            <a:schemeClr val="lt1"/>
          </a:fontRef>
        </p:style>
        <p:txBody>
          <a:bodyPr spcFirstLastPara="0" vert="horz" wrap="square" lIns="108791" tIns="108791" rIns="108791" bIns="108791" numCol="1" spcCol="1270" anchor="ctr" anchorCtr="0">
            <a:noAutofit/>
          </a:bodyPr>
          <a:lstStyle/>
          <a:p>
            <a:pPr algn="ctr" defTabSz="1066800">
              <a:lnSpc>
                <a:spcPct val="90000"/>
              </a:lnSpc>
              <a:spcBef>
                <a:spcPct val="0"/>
              </a:spcBef>
              <a:spcAft>
                <a:spcPct val="35000"/>
              </a:spcAft>
            </a:pPr>
            <a:r>
              <a:rPr lang="en-AU" sz="2400" b="1" dirty="0" smtClean="0"/>
              <a:t>VS 2012</a:t>
            </a:r>
            <a:endParaRPr lang="en-AU" sz="2400" b="1" dirty="0"/>
          </a:p>
        </p:txBody>
      </p:sp>
      <p:sp>
        <p:nvSpPr>
          <p:cNvPr id="23" name="Freeform 22"/>
          <p:cNvSpPr/>
          <p:nvPr/>
        </p:nvSpPr>
        <p:spPr>
          <a:xfrm>
            <a:off x="8672587" y="5010912"/>
            <a:ext cx="1873331" cy="841247"/>
          </a:xfrm>
          <a:custGeom>
            <a:avLst/>
            <a:gdLst>
              <a:gd name="connsiteX0" fmla="*/ 0 w 1810769"/>
              <a:gd name="connsiteY0" fmla="*/ 70700 h 706996"/>
              <a:gd name="connsiteX1" fmla="*/ 70700 w 1810769"/>
              <a:gd name="connsiteY1" fmla="*/ 0 h 706996"/>
              <a:gd name="connsiteX2" fmla="*/ 1740069 w 1810769"/>
              <a:gd name="connsiteY2" fmla="*/ 0 h 706996"/>
              <a:gd name="connsiteX3" fmla="*/ 1810769 w 1810769"/>
              <a:gd name="connsiteY3" fmla="*/ 70700 h 706996"/>
              <a:gd name="connsiteX4" fmla="*/ 1810769 w 1810769"/>
              <a:gd name="connsiteY4" fmla="*/ 636296 h 706996"/>
              <a:gd name="connsiteX5" fmla="*/ 1740069 w 1810769"/>
              <a:gd name="connsiteY5" fmla="*/ 706996 h 706996"/>
              <a:gd name="connsiteX6" fmla="*/ 70700 w 1810769"/>
              <a:gd name="connsiteY6" fmla="*/ 706996 h 706996"/>
              <a:gd name="connsiteX7" fmla="*/ 0 w 1810769"/>
              <a:gd name="connsiteY7" fmla="*/ 636296 h 706996"/>
              <a:gd name="connsiteX8" fmla="*/ 0 w 1810769"/>
              <a:gd name="connsiteY8" fmla="*/ 70700 h 70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0769" h="706996">
                <a:moveTo>
                  <a:pt x="0" y="70700"/>
                </a:moveTo>
                <a:cubicBezTo>
                  <a:pt x="0" y="31653"/>
                  <a:pt x="31653" y="0"/>
                  <a:pt x="70700" y="0"/>
                </a:cubicBezTo>
                <a:lnTo>
                  <a:pt x="1740069" y="0"/>
                </a:lnTo>
                <a:cubicBezTo>
                  <a:pt x="1779116" y="0"/>
                  <a:pt x="1810769" y="31653"/>
                  <a:pt x="1810769" y="70700"/>
                </a:cubicBezTo>
                <a:lnTo>
                  <a:pt x="1810769" y="636296"/>
                </a:lnTo>
                <a:cubicBezTo>
                  <a:pt x="1810769" y="675343"/>
                  <a:pt x="1779116" y="706996"/>
                  <a:pt x="1740069" y="706996"/>
                </a:cubicBezTo>
                <a:lnTo>
                  <a:pt x="70700" y="706996"/>
                </a:lnTo>
                <a:cubicBezTo>
                  <a:pt x="31653" y="706996"/>
                  <a:pt x="0" y="675343"/>
                  <a:pt x="0" y="636296"/>
                </a:cubicBezTo>
                <a:lnTo>
                  <a:pt x="0" y="70700"/>
                </a:lnTo>
                <a:close/>
              </a:path>
            </a:pathLst>
          </a:custGeom>
          <a:solidFill>
            <a:schemeClr val="accent1">
              <a:shade val="80000"/>
              <a:satMod val="180000"/>
              <a:alpha val="25000"/>
            </a:schemeClr>
          </a:solidFill>
          <a:ln/>
        </p:spPr>
        <p:style>
          <a:lnRef idx="0">
            <a:schemeClr val="accent1"/>
          </a:lnRef>
          <a:fillRef idx="3">
            <a:schemeClr val="accent1"/>
          </a:fillRef>
          <a:effectRef idx="3">
            <a:schemeClr val="accent1"/>
          </a:effectRef>
          <a:fontRef idx="minor">
            <a:schemeClr val="lt1"/>
          </a:fontRef>
        </p:style>
        <p:txBody>
          <a:bodyPr spcFirstLastPara="0" vert="horz" wrap="square" lIns="108791" tIns="108791" rIns="108791" bIns="108791" numCol="1" spcCol="1270" anchor="ctr" anchorCtr="0">
            <a:noAutofit/>
          </a:bodyPr>
          <a:lstStyle/>
          <a:p>
            <a:pPr algn="ctr" defTabSz="1066800">
              <a:lnSpc>
                <a:spcPct val="90000"/>
              </a:lnSpc>
              <a:spcBef>
                <a:spcPct val="0"/>
              </a:spcBef>
              <a:spcAft>
                <a:spcPct val="35000"/>
              </a:spcAft>
            </a:pPr>
            <a:r>
              <a:rPr lang="en-AU" sz="2400" b="1" dirty="0" smtClean="0"/>
              <a:t>Citrix App </a:t>
            </a:r>
            <a:r>
              <a:rPr lang="en-AU" sz="2400" b="1" dirty="0" err="1" smtClean="0"/>
              <a:t>Center</a:t>
            </a:r>
            <a:endParaRPr lang="en-AU" sz="2400" b="1" dirty="0"/>
          </a:p>
        </p:txBody>
      </p:sp>
      <p:pic>
        <p:nvPicPr>
          <p:cNvPr id="24" name="Picture 2"/>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11087100" y="6349819"/>
            <a:ext cx="1028700" cy="42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09128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026"/>
                                        </p:tgtEl>
                                        <p:attrNameLst>
                                          <p:attrName>style.visibility</p:attrName>
                                        </p:attrNameLst>
                                      </p:cBhvr>
                                      <p:to>
                                        <p:strVal val="visible"/>
                                      </p:to>
                                    </p:set>
                                    <p:animEffect transition="in" filter="fade">
                                      <p:cBhvr>
                                        <p:cTn id="48" dur="500"/>
                                        <p:tgtEl>
                                          <p:spTgt spid="102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 presetClass="entr" presetSubtype="0"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p:bldP spid="8" grpId="0" animBg="1"/>
      <p:bldP spid="9" grpId="0" animBg="1"/>
      <p:bldP spid="13" grpId="0"/>
      <p:bldP spid="10" grpId="0" animBg="1"/>
      <p:bldP spid="11" grpId="0" animBg="1"/>
      <p:bldP spid="14" grpId="0"/>
      <p:bldP spid="19" grpId="0" animBg="1"/>
      <p:bldP spid="20" grpId="0" animBg="1"/>
      <p:bldP spid="18" grpId="0" animBg="1"/>
      <p:bldP spid="22" grpId="0" animBg="1"/>
      <p:bldP spid="21" grpId="0" animBg="1"/>
      <p:bldP spid="2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098225" y="1692258"/>
            <a:ext cx="4881965" cy="3930682"/>
          </a:xfrm>
        </p:spPr>
        <p:txBody>
          <a:bodyPr/>
          <a:lstStyle/>
          <a:p>
            <a:pPr marL="0" indent="0">
              <a:buNone/>
            </a:pPr>
            <a:r>
              <a:rPr lang="en-AU" sz="2400" dirty="0" smtClean="0">
                <a:solidFill>
                  <a:schemeClr val="tx2"/>
                </a:solidFill>
              </a:rPr>
              <a:t>Installed </a:t>
            </a:r>
            <a:r>
              <a:rPr lang="en-AU" sz="2400" dirty="0">
                <a:solidFill>
                  <a:schemeClr val="tx2"/>
                </a:solidFill>
              </a:rPr>
              <a:t>as part of the Mobile SDK for Windows Apps</a:t>
            </a:r>
          </a:p>
          <a:p>
            <a:pPr marL="0" indent="0">
              <a:buNone/>
            </a:pPr>
            <a:r>
              <a:rPr lang="en-AU" sz="2400" dirty="0" smtClean="0">
                <a:solidFill>
                  <a:schemeClr val="tx2"/>
                </a:solidFill>
              </a:rPr>
              <a:t>Emulates </a:t>
            </a:r>
            <a:r>
              <a:rPr lang="en-AU" sz="2400" dirty="0">
                <a:solidFill>
                  <a:schemeClr val="tx2"/>
                </a:solidFill>
              </a:rPr>
              <a:t>a mobile device running </a:t>
            </a:r>
            <a:r>
              <a:rPr lang="en-AU" sz="2400" dirty="0" smtClean="0">
                <a:solidFill>
                  <a:schemeClr val="tx2"/>
                </a:solidFill>
              </a:rPr>
              <a:t>Citrix Receiver</a:t>
            </a:r>
            <a:endParaRPr lang="en-AU" sz="2400" dirty="0">
              <a:solidFill>
                <a:schemeClr val="tx2"/>
              </a:solidFill>
            </a:endParaRPr>
          </a:p>
          <a:p>
            <a:pPr marL="0" indent="0">
              <a:buNone/>
            </a:pPr>
            <a:r>
              <a:rPr lang="en-AU" sz="2400" dirty="0">
                <a:solidFill>
                  <a:schemeClr val="tx2"/>
                </a:solidFill>
              </a:rPr>
              <a:t>Simplifies </a:t>
            </a:r>
            <a:r>
              <a:rPr lang="en-AU" sz="2400" dirty="0" smtClean="0">
                <a:solidFill>
                  <a:schemeClr val="tx2"/>
                </a:solidFill>
              </a:rPr>
              <a:t>development </a:t>
            </a:r>
            <a:r>
              <a:rPr lang="en-AU" sz="2400" dirty="0">
                <a:solidFill>
                  <a:schemeClr val="tx2"/>
                </a:solidFill>
              </a:rPr>
              <a:t>of </a:t>
            </a:r>
            <a:r>
              <a:rPr lang="en-AU" sz="2400" dirty="0" smtClean="0">
                <a:solidFill>
                  <a:schemeClr val="tx2"/>
                </a:solidFill>
              </a:rPr>
              <a:t>apps</a:t>
            </a:r>
            <a:endParaRPr lang="en-AU" sz="2400" dirty="0">
              <a:solidFill>
                <a:schemeClr val="tx2"/>
              </a:solidFill>
            </a:endParaRPr>
          </a:p>
          <a:p>
            <a:pPr lvl="1">
              <a:buClr>
                <a:schemeClr val="tx2"/>
              </a:buClr>
            </a:pPr>
            <a:r>
              <a:rPr lang="en-AU" sz="2200" dirty="0">
                <a:solidFill>
                  <a:schemeClr val="tx2"/>
                </a:solidFill>
              </a:rPr>
              <a:t>Test your app on your development machine without a </a:t>
            </a:r>
            <a:r>
              <a:rPr lang="en-AU" sz="2200" dirty="0" smtClean="0">
                <a:solidFill>
                  <a:schemeClr val="tx2"/>
                </a:solidFill>
              </a:rPr>
              <a:t>XA server setup</a:t>
            </a:r>
            <a:endParaRPr lang="en-AU" sz="2200" dirty="0">
              <a:solidFill>
                <a:schemeClr val="tx2"/>
              </a:solidFill>
            </a:endParaRPr>
          </a:p>
          <a:p>
            <a:pPr lvl="1">
              <a:buClr>
                <a:schemeClr val="tx2"/>
              </a:buClr>
            </a:pPr>
            <a:r>
              <a:rPr lang="en-AU" sz="2200" dirty="0">
                <a:solidFill>
                  <a:schemeClr val="tx2"/>
                </a:solidFill>
              </a:rPr>
              <a:t>Ships with several device templates </a:t>
            </a:r>
          </a:p>
          <a:p>
            <a:pPr lvl="1">
              <a:buClr>
                <a:schemeClr val="tx2"/>
              </a:buClr>
            </a:pPr>
            <a:r>
              <a:rPr lang="en-AU" sz="2200" dirty="0">
                <a:solidFill>
                  <a:schemeClr val="tx2"/>
                </a:solidFill>
              </a:rPr>
              <a:t>Supports custom device </a:t>
            </a:r>
            <a:r>
              <a:rPr lang="en-AU" sz="2200" dirty="0" smtClean="0">
                <a:solidFill>
                  <a:schemeClr val="tx2"/>
                </a:solidFill>
              </a:rPr>
              <a:t>templates</a:t>
            </a:r>
          </a:p>
          <a:p>
            <a:endParaRPr lang="en-AU" sz="2400" dirty="0">
              <a:solidFill>
                <a:schemeClr val="tx2"/>
              </a:solidFill>
            </a:endParaRPr>
          </a:p>
          <a:p>
            <a:pPr lvl="1"/>
            <a:endParaRPr lang="en-AU" sz="1600" dirty="0"/>
          </a:p>
          <a:p>
            <a:pPr lvl="1"/>
            <a:endParaRPr lang="en-AU" sz="1600" dirty="0"/>
          </a:p>
          <a:p>
            <a:pPr marL="0" indent="0">
              <a:buNone/>
            </a:pPr>
            <a:endParaRPr lang="en-AU" sz="2400" dirty="0"/>
          </a:p>
          <a:p>
            <a:pPr marL="0" indent="0">
              <a:buNone/>
            </a:pPr>
            <a:endParaRPr lang="en-AU" sz="2400" dirty="0"/>
          </a:p>
          <a:p>
            <a:pPr marL="0" indent="0">
              <a:buNone/>
            </a:pPr>
            <a:r>
              <a:rPr lang="en-AU" sz="1600" dirty="0" smtClean="0"/>
              <a:t>Note</a:t>
            </a:r>
          </a:p>
          <a:p>
            <a:pPr marL="0" indent="0">
              <a:buNone/>
            </a:pPr>
            <a:r>
              <a:rPr lang="en-AU" sz="1600" dirty="0" smtClean="0"/>
              <a:t>Does </a:t>
            </a:r>
            <a:r>
              <a:rPr lang="en-AU" sz="1600" dirty="0"/>
              <a:t>not perform hardware emulation </a:t>
            </a:r>
          </a:p>
          <a:p>
            <a:endParaRPr lang="en-AU" dirty="0"/>
          </a:p>
          <a:p>
            <a:endParaRPr lang="en-AU" sz="2400" dirty="0"/>
          </a:p>
          <a:p>
            <a:endParaRPr lang="en-AU" sz="2400" dirty="0"/>
          </a:p>
          <a:p>
            <a:endParaRPr lang="en-AU" sz="2400" dirty="0"/>
          </a:p>
          <a:p>
            <a:endParaRPr lang="en-AU" dirty="0"/>
          </a:p>
        </p:txBody>
      </p:sp>
      <p:sp>
        <p:nvSpPr>
          <p:cNvPr id="3" name="Title 2"/>
          <p:cNvSpPr>
            <a:spLocks noGrp="1"/>
          </p:cNvSpPr>
          <p:nvPr>
            <p:ph type="title"/>
          </p:nvPr>
        </p:nvSpPr>
        <p:spPr>
          <a:xfrm>
            <a:off x="388742" y="375198"/>
            <a:ext cx="11606253" cy="516495"/>
          </a:xfrm>
        </p:spPr>
        <p:txBody>
          <a:bodyPr/>
          <a:lstStyle/>
          <a:p>
            <a:r>
              <a:rPr lang="en-AU" sz="4000" dirty="0" smtClean="0">
                <a:solidFill>
                  <a:schemeClr val="tx2"/>
                </a:solidFill>
              </a:rPr>
              <a:t>SDK Emulator</a:t>
            </a:r>
            <a:endParaRPr lang="en-AU" sz="4000" dirty="0">
              <a:solidFill>
                <a:schemeClr val="tx2"/>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615" y="1348351"/>
            <a:ext cx="6136542" cy="4618496"/>
          </a:xfrm>
          <a:prstGeom prst="rect">
            <a:avLst/>
          </a:prstGeom>
        </p:spPr>
      </p:pic>
      <p:sp>
        <p:nvSpPr>
          <p:cNvPr id="5" name="Rectangle 4"/>
          <p:cNvSpPr/>
          <p:nvPr/>
        </p:nvSpPr>
        <p:spPr bwMode="auto">
          <a:xfrm>
            <a:off x="2153036" y="1348351"/>
            <a:ext cx="2698364" cy="218051"/>
          </a:xfrm>
          <a:prstGeom prst="rect">
            <a:avLst/>
          </a:prstGeom>
          <a:solidFill>
            <a:srgbClr val="7DC7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00" dirty="0" smtClean="0">
                <a:solidFill>
                  <a:schemeClr val="bg2"/>
                </a:solidFill>
                <a:ea typeface="Segoe UI" pitchFamily="34" charset="0"/>
                <a:cs typeface="Segoe UI" pitchFamily="34" charset="0"/>
              </a:rPr>
              <a:t>Mobile </a:t>
            </a:r>
            <a:r>
              <a:rPr lang="en-US" sz="1000" dirty="0">
                <a:solidFill>
                  <a:schemeClr val="bg2"/>
                </a:solidFill>
                <a:ea typeface="Segoe UI" pitchFamily="34" charset="0"/>
                <a:cs typeface="Segoe UI" pitchFamily="34" charset="0"/>
              </a:rPr>
              <a:t>SDK </a:t>
            </a:r>
            <a:r>
              <a:rPr lang="en-US" sz="1000" dirty="0" smtClean="0">
                <a:solidFill>
                  <a:schemeClr val="bg2"/>
                </a:solidFill>
                <a:ea typeface="Segoe UI" pitchFamily="34" charset="0"/>
                <a:cs typeface="Segoe UI" pitchFamily="34" charset="0"/>
              </a:rPr>
              <a:t>for Windows Apps Emulator</a:t>
            </a:r>
          </a:p>
        </p:txBody>
      </p:sp>
      <p:pic>
        <p:nvPicPr>
          <p:cNvPr id="6" name="Picture 2"/>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11087100" y="6349819"/>
            <a:ext cx="1028700" cy="42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7252931"/>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US" dirty="0" smtClean="0"/>
              <a:t>Demo Video</a:t>
            </a:r>
            <a:endParaRPr lang="en-US" dirty="0"/>
          </a:p>
        </p:txBody>
      </p:sp>
      <p:pic>
        <p:nvPicPr>
          <p:cNvPr id="6" name="Picture 2"/>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11087100" y="6349819"/>
            <a:ext cx="1028700" cy="42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0991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6041" y="3434401"/>
            <a:ext cx="3177093" cy="53434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4926" y="2664968"/>
            <a:ext cx="1859321" cy="587154"/>
          </a:xfrm>
          <a:prstGeom prst="rect">
            <a:avLst/>
          </a:prstGeom>
        </p:spPr>
      </p:pic>
      <p:sp>
        <p:nvSpPr>
          <p:cNvPr id="8" name="Text Placeholder 4"/>
          <p:cNvSpPr txBox="1">
            <a:spLocks/>
          </p:cNvSpPr>
          <p:nvPr/>
        </p:nvSpPr>
        <p:spPr>
          <a:xfrm>
            <a:off x="5519099" y="2115834"/>
            <a:ext cx="6070681" cy="2601131"/>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smtClean="0">
                <a:latin typeface="+mn-lt"/>
              </a:rPr>
              <a:t>Cesar De la Torre</a:t>
            </a:r>
          </a:p>
          <a:p>
            <a:pPr marL="0" indent="0">
              <a:buNone/>
            </a:pPr>
            <a:r>
              <a:rPr lang="en-US" sz="2800" b="1" dirty="0" smtClean="0">
                <a:latin typeface="+mn-lt"/>
              </a:rPr>
              <a:t>.NET Product Manager</a:t>
            </a:r>
          </a:p>
          <a:p>
            <a:pPr marL="0" indent="0">
              <a:buNone/>
            </a:pPr>
            <a:r>
              <a:rPr lang="en-US" sz="2800" b="1" dirty="0" smtClean="0">
                <a:latin typeface="+mn-lt"/>
              </a:rPr>
              <a:t>Microsoft Corp.</a:t>
            </a:r>
          </a:p>
          <a:p>
            <a:pPr marL="0" indent="0">
              <a:buNone/>
            </a:pPr>
            <a:r>
              <a:rPr lang="en-US" sz="2800" dirty="0" smtClean="0"/>
              <a:t>cesardl@Microsoft.com</a:t>
            </a:r>
          </a:p>
          <a:p>
            <a:pPr marL="0" indent="0">
              <a:buNone/>
            </a:pPr>
            <a:r>
              <a:rPr lang="en-US" sz="2800" dirty="0" smtClean="0"/>
              <a:t>@</a:t>
            </a:r>
            <a:r>
              <a:rPr lang="en-US" sz="2800" dirty="0" err="1" smtClean="0"/>
              <a:t>cesardelatorre</a:t>
            </a:r>
            <a:r>
              <a:rPr lang="en-US" sz="2800" dirty="0" smtClean="0"/>
              <a:t> </a:t>
            </a:r>
            <a:endParaRPr lang="en-US" sz="2800" dirty="0"/>
          </a:p>
        </p:txBody>
      </p:sp>
      <p:pic>
        <p:nvPicPr>
          <p:cNvPr id="5" name="Pictur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bwMode="invGray">
          <a:xfrm>
            <a:off x="9099395" y="5940050"/>
            <a:ext cx="2673507" cy="572703"/>
          </a:xfrm>
          <a:prstGeom prst="rect">
            <a:avLst/>
          </a:prstGeom>
        </p:spPr>
      </p:pic>
    </p:spTree>
    <p:extLst>
      <p:ext uri="{BB962C8B-B14F-4D97-AF65-F5344CB8AC3E}">
        <p14:creationId xmlns:p14="http://schemas.microsoft.com/office/powerpoint/2010/main" val="2963756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82547" y="2158493"/>
            <a:ext cx="12083118" cy="3772155"/>
          </a:xfrm>
        </p:spPr>
        <p:txBody>
          <a:bodyPr/>
          <a:lstStyle/>
          <a:p>
            <a:pPr marL="231583" lvl="1" indent="0">
              <a:lnSpc>
                <a:spcPct val="100000"/>
              </a:lnSpc>
              <a:buNone/>
            </a:pPr>
            <a:r>
              <a:rPr lang="en-AU" sz="2800" dirty="0">
                <a:solidFill>
                  <a:schemeClr val="tx1"/>
                </a:solidFill>
                <a:latin typeface="+mn-lt"/>
                <a:cs typeface="Arial" pitchFamily="34" charset="0"/>
              </a:rPr>
              <a:t>Mobile SDK for Windows Apps </a:t>
            </a:r>
            <a:r>
              <a:rPr lang="en-US" sz="2800" dirty="0">
                <a:solidFill>
                  <a:schemeClr val="tx1"/>
                </a:solidFill>
                <a:latin typeface="+mn-lt"/>
                <a:cs typeface="Arial" pitchFamily="34" charset="0"/>
              </a:rPr>
              <a:t>– </a:t>
            </a:r>
            <a:r>
              <a:rPr lang="en-US" sz="2800" dirty="0">
                <a:solidFill>
                  <a:schemeClr val="tx1"/>
                </a:solidFill>
                <a:latin typeface="+mn-lt"/>
                <a:cs typeface="Arial" pitchFamily="34" charset="0"/>
                <a:hlinkClick r:id="rId3"/>
              </a:rPr>
              <a:t>http://www.citrix.com/mobilitysdk/</a:t>
            </a:r>
            <a:endParaRPr lang="en-AU" sz="2800" dirty="0">
              <a:solidFill>
                <a:schemeClr val="tx1"/>
              </a:solidFill>
              <a:latin typeface="+mn-lt"/>
              <a:cs typeface="Arial" pitchFamily="34" charset="0"/>
            </a:endParaRPr>
          </a:p>
          <a:p>
            <a:pPr marL="231583" lvl="1" indent="0">
              <a:lnSpc>
                <a:spcPct val="100000"/>
              </a:lnSpc>
              <a:buNone/>
            </a:pPr>
            <a:endParaRPr lang="en-US" sz="1200" dirty="0">
              <a:solidFill>
                <a:schemeClr val="tx1"/>
              </a:solidFill>
              <a:latin typeface="+mn-lt"/>
              <a:cs typeface="Arial" pitchFamily="34" charset="0"/>
            </a:endParaRPr>
          </a:p>
          <a:p>
            <a:pPr marL="231583" lvl="1" indent="0">
              <a:lnSpc>
                <a:spcPct val="100000"/>
              </a:lnSpc>
              <a:buNone/>
            </a:pPr>
            <a:r>
              <a:rPr lang="en-US" sz="2800" dirty="0">
                <a:solidFill>
                  <a:schemeClr val="tx1"/>
                </a:solidFill>
                <a:latin typeface="+mn-lt"/>
                <a:cs typeface="Arial" pitchFamily="34" charset="0"/>
              </a:rPr>
              <a:t>SDK Reference – </a:t>
            </a:r>
            <a:r>
              <a:rPr lang="en-US" sz="2800" dirty="0">
                <a:solidFill>
                  <a:schemeClr val="tx1"/>
                </a:solidFill>
                <a:latin typeface="+mn-lt"/>
                <a:cs typeface="Arial" pitchFamily="34" charset="0"/>
                <a:hlinkClick r:id="rId4"/>
              </a:rPr>
              <a:t>http://www.citrix.com/mobilitysdk/docs</a:t>
            </a:r>
            <a:endParaRPr lang="en-US" sz="2800" dirty="0">
              <a:solidFill>
                <a:schemeClr val="tx1"/>
              </a:solidFill>
              <a:latin typeface="+mn-lt"/>
              <a:cs typeface="Arial" pitchFamily="34" charset="0"/>
            </a:endParaRPr>
          </a:p>
          <a:p>
            <a:pPr marL="231583" lvl="1" indent="0">
              <a:lnSpc>
                <a:spcPct val="100000"/>
              </a:lnSpc>
              <a:buNone/>
            </a:pPr>
            <a:endParaRPr lang="en-US" sz="1200" dirty="0">
              <a:solidFill>
                <a:schemeClr val="tx1"/>
              </a:solidFill>
              <a:latin typeface="+mn-lt"/>
              <a:cs typeface="Arial" pitchFamily="34" charset="0"/>
            </a:endParaRPr>
          </a:p>
          <a:p>
            <a:pPr marL="231583" lvl="1" indent="0">
              <a:lnSpc>
                <a:spcPct val="100000"/>
              </a:lnSpc>
              <a:buNone/>
            </a:pPr>
            <a:r>
              <a:rPr lang="en-US" sz="2800" dirty="0">
                <a:solidFill>
                  <a:schemeClr val="tx1"/>
                </a:solidFill>
                <a:latin typeface="+mn-lt"/>
                <a:cs typeface="Arial" pitchFamily="34" charset="0"/>
              </a:rPr>
              <a:t>Videos – </a:t>
            </a:r>
            <a:r>
              <a:rPr lang="en-US" sz="2800" dirty="0">
                <a:solidFill>
                  <a:schemeClr val="tx1"/>
                </a:solidFill>
                <a:latin typeface="+mn-lt"/>
                <a:cs typeface="Arial" pitchFamily="34" charset="0"/>
                <a:hlinkClick r:id="rId5"/>
              </a:rPr>
              <a:t>http://www.citrix.com/mobilitysdk/docs/videos/RapidStarts.htm</a:t>
            </a:r>
            <a:endParaRPr lang="en-US" sz="2800" dirty="0">
              <a:solidFill>
                <a:schemeClr val="tx1"/>
              </a:solidFill>
              <a:latin typeface="+mn-lt"/>
              <a:cs typeface="Arial" pitchFamily="34" charset="0"/>
            </a:endParaRPr>
          </a:p>
          <a:p>
            <a:pPr marL="231583" lvl="1" indent="0">
              <a:lnSpc>
                <a:spcPct val="100000"/>
              </a:lnSpc>
              <a:buNone/>
            </a:pPr>
            <a:endParaRPr lang="en-AU" sz="1200" dirty="0">
              <a:solidFill>
                <a:schemeClr val="tx1"/>
              </a:solidFill>
              <a:latin typeface="+mn-lt"/>
              <a:cs typeface="Arial" pitchFamily="34" charset="0"/>
            </a:endParaRPr>
          </a:p>
          <a:p>
            <a:pPr marL="231583" lvl="1" indent="0">
              <a:lnSpc>
                <a:spcPct val="100000"/>
              </a:lnSpc>
              <a:buNone/>
            </a:pPr>
            <a:r>
              <a:rPr lang="en-AU" sz="2800" dirty="0">
                <a:solidFill>
                  <a:schemeClr val="tx1"/>
                </a:solidFill>
                <a:latin typeface="+mn-lt"/>
                <a:cs typeface="Arial" pitchFamily="34" charset="0"/>
              </a:rPr>
              <a:t>Mobile SDK Forum </a:t>
            </a:r>
            <a:r>
              <a:rPr lang="en-US" sz="2800" dirty="0">
                <a:solidFill>
                  <a:schemeClr val="tx1"/>
                </a:solidFill>
                <a:latin typeface="+mn-lt"/>
                <a:cs typeface="Arial" pitchFamily="34" charset="0"/>
              </a:rPr>
              <a:t>– </a:t>
            </a:r>
            <a:r>
              <a:rPr lang="en-US" sz="2800" dirty="0">
                <a:solidFill>
                  <a:schemeClr val="tx1"/>
                </a:solidFill>
                <a:latin typeface="+mn-lt"/>
                <a:cs typeface="Arial" pitchFamily="34" charset="0"/>
                <a:hlinkClick r:id="rId6"/>
              </a:rPr>
              <a:t>http://forums.citrix.com/forum.jspa?forumID=1366</a:t>
            </a:r>
            <a:endParaRPr lang="en-US" sz="2800" dirty="0">
              <a:solidFill>
                <a:schemeClr val="tx1"/>
              </a:solidFill>
              <a:latin typeface="+mn-lt"/>
              <a:cs typeface="Arial" pitchFamily="34" charset="0"/>
            </a:endParaRPr>
          </a:p>
          <a:p>
            <a:pPr marL="231583" lvl="1" indent="0">
              <a:lnSpc>
                <a:spcPct val="100000"/>
              </a:lnSpc>
              <a:buNone/>
            </a:pPr>
            <a:endParaRPr lang="en-US" sz="1200" dirty="0">
              <a:solidFill>
                <a:schemeClr val="tx1"/>
              </a:solidFill>
              <a:latin typeface="+mn-lt"/>
              <a:cs typeface="Arial" pitchFamily="34" charset="0"/>
            </a:endParaRPr>
          </a:p>
          <a:p>
            <a:pPr marL="231583" lvl="1" indent="0">
              <a:lnSpc>
                <a:spcPct val="100000"/>
              </a:lnSpc>
              <a:buNone/>
            </a:pPr>
            <a:r>
              <a:rPr lang="en-US" sz="2800" dirty="0">
                <a:solidFill>
                  <a:schemeClr val="tx1"/>
                </a:solidFill>
                <a:latin typeface="+mn-lt"/>
                <a:cs typeface="Arial" pitchFamily="34" charset="0"/>
              </a:rPr>
              <a:t>Software Downloads – </a:t>
            </a:r>
            <a:r>
              <a:rPr lang="en-US" sz="2800" dirty="0">
                <a:solidFill>
                  <a:schemeClr val="tx1"/>
                </a:solidFill>
                <a:latin typeface="+mn-lt"/>
                <a:cs typeface="Arial" pitchFamily="34" charset="0"/>
                <a:hlinkClick r:id="rId7"/>
              </a:rPr>
              <a:t>http://www.mycitrix.com</a:t>
            </a:r>
            <a:endParaRPr lang="en-US" sz="2800" dirty="0">
              <a:solidFill>
                <a:schemeClr val="tx1"/>
              </a:solidFill>
              <a:latin typeface="+mn-lt"/>
              <a:cs typeface="Arial" pitchFamily="34" charset="0"/>
            </a:endParaRPr>
          </a:p>
          <a:p>
            <a:pPr marL="231584" lvl="1" indent="0">
              <a:buNone/>
            </a:pPr>
            <a:endParaRPr lang="en-US" dirty="0" smtClean="0"/>
          </a:p>
          <a:p>
            <a:pPr marL="231584" lvl="1" indent="0">
              <a:buNone/>
            </a:pPr>
            <a:endParaRPr lang="en-US" dirty="0" smtClean="0"/>
          </a:p>
          <a:p>
            <a:pPr lvl="1"/>
            <a:endParaRPr lang="en-US" dirty="0"/>
          </a:p>
          <a:p>
            <a:pPr marL="231584" lvl="1" indent="0">
              <a:buNone/>
            </a:pPr>
            <a:endParaRPr lang="en-US" dirty="0" smtClean="0"/>
          </a:p>
          <a:p>
            <a:pPr lvl="1"/>
            <a:endParaRPr lang="en-US" dirty="0" smtClean="0"/>
          </a:p>
        </p:txBody>
      </p:sp>
      <p:sp>
        <p:nvSpPr>
          <p:cNvPr id="3" name="Title 2"/>
          <p:cNvSpPr>
            <a:spLocks noGrp="1"/>
          </p:cNvSpPr>
          <p:nvPr>
            <p:ph type="title"/>
          </p:nvPr>
        </p:nvSpPr>
        <p:spPr>
          <a:xfrm>
            <a:off x="477642" y="811378"/>
            <a:ext cx="7757731" cy="769736"/>
          </a:xfrm>
        </p:spPr>
        <p:txBody>
          <a:bodyPr/>
          <a:lstStyle/>
          <a:p>
            <a:r>
              <a:rPr lang="en-US" sz="5400" b="1" dirty="0" smtClean="0">
                <a:solidFill>
                  <a:schemeClr val="tx2"/>
                </a:solidFill>
              </a:rPr>
              <a:t>More Information</a:t>
            </a:r>
            <a:endParaRPr lang="en-US" sz="5400" b="1" dirty="0">
              <a:solidFill>
                <a:schemeClr val="tx2"/>
              </a:solidFill>
            </a:endParaRPr>
          </a:p>
        </p:txBody>
      </p:sp>
      <p:grpSp>
        <p:nvGrpSpPr>
          <p:cNvPr id="8" name="Group 5"/>
          <p:cNvGrpSpPr>
            <a:grpSpLocks noChangeAspect="1"/>
          </p:cNvGrpSpPr>
          <p:nvPr/>
        </p:nvGrpSpPr>
        <p:grpSpPr>
          <a:xfrm>
            <a:off x="10728860" y="323153"/>
            <a:ext cx="1437069" cy="1594547"/>
            <a:chOff x="4195816" y="1163091"/>
            <a:chExt cx="3770207" cy="3807921"/>
          </a:xfrm>
        </p:grpSpPr>
        <p:pic>
          <p:nvPicPr>
            <p:cNvPr id="9" name="Picture 8" descr="iCal_Clean.png"/>
            <p:cNvPicPr>
              <a:picLocks noChangeAspect="1"/>
            </p:cNvPicPr>
            <p:nvPr/>
          </p:nvPicPr>
          <p:blipFill>
            <a:blip r:embed="rId8" cstate="print"/>
            <a:stretch>
              <a:fillRect/>
            </a:stretch>
          </p:blipFill>
          <p:spPr>
            <a:xfrm>
              <a:off x="4195816" y="1163091"/>
              <a:ext cx="3770207" cy="3807921"/>
            </a:xfrm>
            <a:prstGeom prst="rect">
              <a:avLst/>
            </a:prstGeom>
          </p:spPr>
        </p:pic>
        <p:sp>
          <p:nvSpPr>
            <p:cNvPr id="10" name="TextBox 9"/>
            <p:cNvSpPr txBox="1"/>
            <p:nvPr/>
          </p:nvSpPr>
          <p:spPr>
            <a:xfrm rot="21000000">
              <a:off x="4583245" y="2471510"/>
              <a:ext cx="2914157" cy="1598850"/>
            </a:xfrm>
            <a:prstGeom prst="rect">
              <a:avLst/>
            </a:prstGeom>
            <a:noFill/>
          </p:spPr>
          <p:txBody>
            <a:bodyPr wrap="square" rtlCol="0">
              <a:spAutoFit/>
            </a:bodyPr>
            <a:lstStyle>
              <a:defPPr>
                <a:defRPr lang="en-US"/>
              </a:defPPr>
              <a:lvl1pPr algn="l" defTabSz="457200" rtl="0" fontAlgn="base">
                <a:spcBef>
                  <a:spcPct val="0"/>
                </a:spcBef>
                <a:spcAft>
                  <a:spcPct val="0"/>
                </a:spcAft>
                <a:defRPr b="1" kern="1200">
                  <a:solidFill>
                    <a:schemeClr val="tx1"/>
                  </a:solidFill>
                  <a:latin typeface="Arial" charset="0"/>
                  <a:ea typeface="+mn-ea"/>
                  <a:cs typeface="+mn-cs"/>
                </a:defRPr>
              </a:lvl1pPr>
              <a:lvl2pPr marL="457200" algn="l" defTabSz="457200" rtl="0" fontAlgn="base">
                <a:spcBef>
                  <a:spcPct val="0"/>
                </a:spcBef>
                <a:spcAft>
                  <a:spcPct val="0"/>
                </a:spcAft>
                <a:defRPr b="1" kern="1200">
                  <a:solidFill>
                    <a:schemeClr val="tx1"/>
                  </a:solidFill>
                  <a:latin typeface="Arial" charset="0"/>
                  <a:ea typeface="+mn-ea"/>
                  <a:cs typeface="+mn-cs"/>
                </a:defRPr>
              </a:lvl2pPr>
              <a:lvl3pPr marL="914400" algn="l" defTabSz="457200" rtl="0" fontAlgn="base">
                <a:spcBef>
                  <a:spcPct val="0"/>
                </a:spcBef>
                <a:spcAft>
                  <a:spcPct val="0"/>
                </a:spcAft>
                <a:defRPr b="1" kern="1200">
                  <a:solidFill>
                    <a:schemeClr val="tx1"/>
                  </a:solidFill>
                  <a:latin typeface="Arial" charset="0"/>
                  <a:ea typeface="+mn-ea"/>
                  <a:cs typeface="+mn-cs"/>
                </a:defRPr>
              </a:lvl3pPr>
              <a:lvl4pPr marL="1371600" algn="l" defTabSz="457200" rtl="0" fontAlgn="base">
                <a:spcBef>
                  <a:spcPct val="0"/>
                </a:spcBef>
                <a:spcAft>
                  <a:spcPct val="0"/>
                </a:spcAft>
                <a:defRPr b="1" kern="1200">
                  <a:solidFill>
                    <a:schemeClr val="tx1"/>
                  </a:solidFill>
                  <a:latin typeface="Arial" charset="0"/>
                  <a:ea typeface="+mn-ea"/>
                  <a:cs typeface="+mn-cs"/>
                </a:defRPr>
              </a:lvl4pPr>
              <a:lvl5pPr marL="1828800" algn="l" defTabSz="457200"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pc="-306" dirty="0">
                  <a:solidFill>
                    <a:srgbClr val="3E4554">
                      <a:lumMod val="50000"/>
                    </a:srgbClr>
                  </a:solidFill>
                </a:rPr>
                <a:t>Available</a:t>
              </a:r>
            </a:p>
            <a:p>
              <a:pPr algn="ctr"/>
              <a:r>
                <a:rPr lang="en-US" spc="-306" dirty="0">
                  <a:solidFill>
                    <a:srgbClr val="3E4554">
                      <a:lumMod val="50000"/>
                    </a:srgbClr>
                  </a:solidFill>
                </a:rPr>
                <a:t>Now</a:t>
              </a:r>
            </a:p>
          </p:txBody>
        </p:sp>
      </p:grpSp>
      <p:pic>
        <p:nvPicPr>
          <p:cNvPr id="7" name="Picture 2"/>
          <p:cNvPicPr>
            <a:picLocks noChangeAspect="1" noChangeArrowheads="1"/>
          </p:cNvPicPr>
          <p:nvPr/>
        </p:nvPicPr>
        <p:blipFill>
          <a:blip r:embed="rId9" cstate="print">
            <a:lum bright="70000" contrast="-70000"/>
            <a:extLst>
              <a:ext uri="{28A0092B-C50C-407E-A947-70E740481C1C}">
                <a14:useLocalDpi xmlns:a14="http://schemas.microsoft.com/office/drawing/2010/main" val="0"/>
              </a:ext>
            </a:extLst>
          </a:blip>
          <a:srcRect/>
          <a:stretch>
            <a:fillRect/>
          </a:stretch>
        </p:blipFill>
        <p:spPr bwMode="auto">
          <a:xfrm>
            <a:off x="11087100" y="6349819"/>
            <a:ext cx="1028700" cy="42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7818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52156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an evaluation on CommNet and enter to win!</a:t>
            </a:r>
            <a:endParaRPr lang="en-US" dirty="0"/>
          </a:p>
        </p:txBody>
      </p:sp>
      <p:sp>
        <p:nvSpPr>
          <p:cNvPr id="5" name="Rectangle 4"/>
          <p:cNvSpPr/>
          <p:nvPr/>
        </p:nvSpPr>
        <p:spPr bwMode="auto">
          <a:xfrm>
            <a:off x="4459854" y="2125662"/>
            <a:ext cx="7701983"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6" name="Best Buy gc" descr="\\192.168.1.51\Shared\ADI_Projects\Microsoft\MS_11-01457_TechEd_2012_Template\Working_Art\Eval-prizes\bestbuy-gc.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77148" y="2607703"/>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a:off x="274638" y="2125663"/>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8" name="Xbox kinect" descr="\\192.168.1.51\Shared\ADI_Projects\Microsoft\MS_11-01457_TechEd_2012_Template\Working_Art\Eval-prizes\Xbox360_Matte_Sensor_7-8View.png"/>
          <p:cNvPicPr>
            <a:picLocks noChangeAspect="1" noChangeArrowheads="1"/>
          </p:cNvPicPr>
          <p:nvPr/>
        </p:nvPicPr>
        <p:blipFill rotWithShape="1">
          <a:blip r:embed="rId4" cstate="email">
            <a:extLst>
              <a:ext uri="{28A0092B-C50C-407E-A947-70E740481C1C}">
                <a14:useLocalDpi xmlns:a14="http://schemas.microsoft.com/office/drawing/2010/main"/>
              </a:ext>
            </a:extLst>
          </a:blip>
          <a:stretch/>
        </p:blipFill>
        <p:spPr bwMode="auto">
          <a:xfrm>
            <a:off x="483655" y="2529186"/>
            <a:ext cx="3620005" cy="3896269"/>
          </a:xfrm>
          <a:prstGeom prst="rect">
            <a:avLst/>
          </a:prstGeom>
          <a:noFill/>
          <a:extLst>
            <a:ext uri="{909E8E84-426E-40DD-AFC4-6F175D3DCCD1}">
              <a14:hiddenFill xmlns:a14="http://schemas.microsoft.com/office/drawing/2010/main">
                <a:solidFill>
                  <a:srgbClr val="FFFFFF"/>
                </a:solidFill>
              </a14:hiddenFill>
            </a:ext>
          </a:extLst>
        </p:spPr>
      </p:pic>
      <p:pic>
        <p:nvPicPr>
          <p:cNvPr id="9"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12535" y="4750235"/>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0"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892060" y="4750234"/>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1"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683123" y="4766996"/>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2"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683123" y="2372973"/>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986190" y="2372974"/>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8"/>
          <p:cNvSpPr/>
          <p:nvPr/>
        </p:nvSpPr>
        <p:spPr bwMode="auto">
          <a:xfrm>
            <a:off x="0" y="0"/>
            <a:ext cx="12436475" cy="6994525"/>
          </a:xfrm>
          <a:custGeom>
            <a:avLst/>
            <a:gdLst>
              <a:gd name="connsiteX0" fmla="*/ 4459854 w 12436475"/>
              <a:gd name="connsiteY0" fmla="*/ 4500064 h 6994525"/>
              <a:gd name="connsiteX1" fmla="*/ 4459854 w 12436475"/>
              <a:gd name="connsiteY1" fmla="*/ 6697663 h 6994525"/>
              <a:gd name="connsiteX2" fmla="*/ 12161837 w 12436475"/>
              <a:gd name="connsiteY2" fmla="*/ 6697663 h 6994525"/>
              <a:gd name="connsiteX3" fmla="*/ 12161837 w 12436475"/>
              <a:gd name="connsiteY3" fmla="*/ 4500064 h 6994525"/>
              <a:gd name="connsiteX4" fmla="*/ 0 w 12436475"/>
              <a:gd name="connsiteY4" fmla="*/ 0 h 6994525"/>
              <a:gd name="connsiteX5" fmla="*/ 274638 w 12436475"/>
              <a:gd name="connsiteY5" fmla="*/ 0 h 6994525"/>
              <a:gd name="connsiteX6" fmla="*/ 274638 w 12436475"/>
              <a:gd name="connsiteY6" fmla="*/ 6697663 h 6994525"/>
              <a:gd name="connsiteX7" fmla="*/ 4307455 w 12436475"/>
              <a:gd name="connsiteY7" fmla="*/ 6697663 h 6994525"/>
              <a:gd name="connsiteX8" fmla="*/ 4307455 w 12436475"/>
              <a:gd name="connsiteY8" fmla="*/ 4500064 h 6994525"/>
              <a:gd name="connsiteX9" fmla="*/ 4307455 w 12436475"/>
              <a:gd name="connsiteY9" fmla="*/ 4320223 h 6994525"/>
              <a:gd name="connsiteX10" fmla="*/ 4307455 w 12436475"/>
              <a:gd name="connsiteY10" fmla="*/ 2125663 h 6994525"/>
              <a:gd name="connsiteX11" fmla="*/ 4459854 w 12436475"/>
              <a:gd name="connsiteY11" fmla="*/ 2125663 h 6994525"/>
              <a:gd name="connsiteX12" fmla="*/ 4459854 w 12436475"/>
              <a:gd name="connsiteY12" fmla="*/ 4320223 h 6994525"/>
              <a:gd name="connsiteX13" fmla="*/ 12161837 w 12436475"/>
              <a:gd name="connsiteY13" fmla="*/ 4320223 h 6994525"/>
              <a:gd name="connsiteX14" fmla="*/ 12161837 w 12436475"/>
              <a:gd name="connsiteY14" fmla="*/ 0 h 6994525"/>
              <a:gd name="connsiteX15" fmla="*/ 12436475 w 12436475"/>
              <a:gd name="connsiteY15" fmla="*/ 0 h 6994525"/>
              <a:gd name="connsiteX16" fmla="*/ 12436475 w 12436475"/>
              <a:gd name="connsiteY16" fmla="*/ 4320223 h 6994525"/>
              <a:gd name="connsiteX17" fmla="*/ 12436475 w 12436475"/>
              <a:gd name="connsiteY17" fmla="*/ 4500064 h 6994525"/>
              <a:gd name="connsiteX18" fmla="*/ 12436475 w 12436475"/>
              <a:gd name="connsiteY18" fmla="*/ 6697663 h 6994525"/>
              <a:gd name="connsiteX19" fmla="*/ 12436475 w 12436475"/>
              <a:gd name="connsiteY19" fmla="*/ 6994525 h 6994525"/>
              <a:gd name="connsiteX20" fmla="*/ 12161837 w 12436475"/>
              <a:gd name="connsiteY20" fmla="*/ 6994525 h 6994525"/>
              <a:gd name="connsiteX21" fmla="*/ 4459854 w 12436475"/>
              <a:gd name="connsiteY21" fmla="*/ 6994525 h 6994525"/>
              <a:gd name="connsiteX22" fmla="*/ 4307455 w 12436475"/>
              <a:gd name="connsiteY22" fmla="*/ 6994525 h 6994525"/>
              <a:gd name="connsiteX23" fmla="*/ 274638 w 12436475"/>
              <a:gd name="connsiteY23" fmla="*/ 6994525 h 6994525"/>
              <a:gd name="connsiteX24" fmla="*/ 1 w 12436475"/>
              <a:gd name="connsiteY24" fmla="*/ 6994525 h 6994525"/>
              <a:gd name="connsiteX25" fmla="*/ 0 w 12436475"/>
              <a:gd name="connsiteY25"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475" h="6994525">
                <a:moveTo>
                  <a:pt x="4459854" y="4500064"/>
                </a:moveTo>
                <a:lnTo>
                  <a:pt x="4459854" y="6697663"/>
                </a:lnTo>
                <a:lnTo>
                  <a:pt x="12161837" y="6697663"/>
                </a:lnTo>
                <a:lnTo>
                  <a:pt x="12161837" y="4500064"/>
                </a:lnTo>
                <a:close/>
                <a:moveTo>
                  <a:pt x="0" y="0"/>
                </a:moveTo>
                <a:lnTo>
                  <a:pt x="274638" y="0"/>
                </a:lnTo>
                <a:lnTo>
                  <a:pt x="274638" y="6697663"/>
                </a:lnTo>
                <a:lnTo>
                  <a:pt x="4307455" y="6697663"/>
                </a:lnTo>
                <a:lnTo>
                  <a:pt x="4307455" y="4500064"/>
                </a:lnTo>
                <a:lnTo>
                  <a:pt x="4307455" y="4320223"/>
                </a:lnTo>
                <a:lnTo>
                  <a:pt x="4307455" y="2125663"/>
                </a:lnTo>
                <a:lnTo>
                  <a:pt x="4459854" y="2125663"/>
                </a:lnTo>
                <a:lnTo>
                  <a:pt x="4459854" y="4320223"/>
                </a:lnTo>
                <a:lnTo>
                  <a:pt x="12161837" y="4320223"/>
                </a:lnTo>
                <a:lnTo>
                  <a:pt x="12161837" y="0"/>
                </a:lnTo>
                <a:lnTo>
                  <a:pt x="12436475" y="0"/>
                </a:lnTo>
                <a:lnTo>
                  <a:pt x="12436475" y="4320223"/>
                </a:lnTo>
                <a:lnTo>
                  <a:pt x="12436475" y="4500064"/>
                </a:lnTo>
                <a:lnTo>
                  <a:pt x="12436475" y="6697663"/>
                </a:lnTo>
                <a:lnTo>
                  <a:pt x="12436475" y="6994525"/>
                </a:lnTo>
                <a:lnTo>
                  <a:pt x="12161837" y="6994525"/>
                </a:lnTo>
                <a:lnTo>
                  <a:pt x="4459854" y="6994525"/>
                </a:lnTo>
                <a:lnTo>
                  <a:pt x="4307455" y="6994525"/>
                </a:lnTo>
                <a:lnTo>
                  <a:pt x="274638" y="6994525"/>
                </a:lnTo>
                <a:lnTo>
                  <a:pt x="1" y="6994525"/>
                </a:lnTo>
                <a:lnTo>
                  <a:pt x="0" y="6994525"/>
                </a:lnTo>
                <a:close/>
              </a:path>
            </a:pathLst>
          </a:cu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2835485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6" decel="100000" fill="hold" grpId="0" nodeType="withEffect">
                                  <p:stCondLst>
                                    <p:cond delay="1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2" decel="100000" fill="hold" nodeType="withEffect">
                                  <p:stCondLst>
                                    <p:cond delay="15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1+#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4" decel="100000" fill="hold" nodeType="withEffect">
                                  <p:stCondLst>
                                    <p:cond delay="1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2" decel="100000" fill="hold" nodeType="withEffect">
                                  <p:stCondLst>
                                    <p:cond delay="17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1+#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4" decel="100000" fill="hold" nodeType="withEffect">
                                  <p:stCondLst>
                                    <p:cond delay="175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2" decel="100000" fill="hold" nodeType="withEffect">
                                  <p:stCondLst>
                                    <p:cond delay="200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000" fill="hold"/>
                                        <p:tgtEl>
                                          <p:spTgt spid="13"/>
                                        </p:tgtEl>
                                        <p:attrNameLst>
                                          <p:attrName>ppt_x</p:attrName>
                                        </p:attrNameLst>
                                      </p:cBhvr>
                                      <p:tavLst>
                                        <p:tav tm="0">
                                          <p:val>
                                            <p:strVal val="1+#ppt_w/2"/>
                                          </p:val>
                                        </p:tav>
                                        <p:tav tm="100000">
                                          <p:val>
                                            <p:strVal val="#ppt_x"/>
                                          </p:val>
                                        </p:tav>
                                      </p:tavLst>
                                    </p:anim>
                                    <p:anim calcmode="lin" valueType="num">
                                      <p:cBhvr additive="base">
                                        <p:cTn id="36" dur="10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4" decel="100000" fill="hold" nodeType="withEffect">
                                  <p:stCondLst>
                                    <p:cond delay="20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000" fill="hold"/>
                                        <p:tgtEl>
                                          <p:spTgt spid="10"/>
                                        </p:tgtEl>
                                        <p:attrNameLst>
                                          <p:attrName>ppt_x</p:attrName>
                                        </p:attrNameLst>
                                      </p:cBhvr>
                                      <p:tavLst>
                                        <p:tav tm="0">
                                          <p:val>
                                            <p:strVal val="#ppt_x"/>
                                          </p:val>
                                        </p:tav>
                                        <p:tav tm="100000">
                                          <p:val>
                                            <p:strVal val="#ppt_x"/>
                                          </p:val>
                                        </p:tav>
                                      </p:tavLst>
                                    </p:anim>
                                    <p:anim calcmode="lin" valueType="num">
                                      <p:cBhvr additive="base">
                                        <p:cTn id="40"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MS tag</a:t>
            </a:r>
            <a:endParaRPr lang="en-US" dirty="0"/>
          </a:p>
        </p:txBody>
      </p:sp>
      <p:pic>
        <p:nvPicPr>
          <p:cNvPr id="4" name="Picture 2" descr="C:\Users\v-jicoop\AppData\Local\Microsoft\Windows\Temporary Internet Files\Content.IE5\BE7UVQL0\PPT_Test_-_BW_20114415486.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846638" y="1214472"/>
            <a:ext cx="4572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2249" y="2143592"/>
            <a:ext cx="4572318" cy="3342453"/>
          </a:xfrm>
          <a:prstGeom prst="rect">
            <a:avLst/>
          </a:prstGeom>
          <a:noFill/>
        </p:spPr>
        <p:txBody>
          <a:bodyPr wrap="square" lIns="182880" tIns="146304" rIns="182880" bIns="146304" rtlCol="0">
            <a:spAutoFit/>
          </a:bodyPr>
          <a:lstStyle/>
          <a:p>
            <a:pPr>
              <a:lnSpc>
                <a:spcPct val="90000"/>
              </a:lnSpc>
              <a:spcAft>
                <a:spcPts val="600"/>
              </a:spcAft>
            </a:pPr>
            <a:r>
              <a:rPr lang="en-US" sz="4400" b="1" dirty="0" smtClean="0">
                <a:gradFill>
                  <a:gsLst>
                    <a:gs pos="1250">
                      <a:schemeClr val="tx1"/>
                    </a:gs>
                    <a:gs pos="100000">
                      <a:schemeClr val="tx1"/>
                    </a:gs>
                  </a:gsLst>
                  <a:lin ang="5400000" scaled="0"/>
                </a:gradFill>
              </a:rPr>
              <a:t>Scan the Tag</a:t>
            </a:r>
            <a:r>
              <a:rPr lang="en-US" sz="4400" dirty="0" smtClean="0">
                <a:gradFill>
                  <a:gsLst>
                    <a:gs pos="1250">
                      <a:schemeClr val="tx1"/>
                    </a:gs>
                    <a:gs pos="100000">
                      <a:schemeClr val="tx1"/>
                    </a:gs>
                  </a:gsLst>
                  <a:lin ang="5400000" scaled="0"/>
                </a:gradFill>
              </a:rPr>
              <a:t/>
            </a:r>
            <a:br>
              <a:rPr lang="en-US" sz="4400" dirty="0" smtClean="0">
                <a:gradFill>
                  <a:gsLst>
                    <a:gs pos="1250">
                      <a:schemeClr val="tx1"/>
                    </a:gs>
                    <a:gs pos="100000">
                      <a:schemeClr val="tx1"/>
                    </a:gs>
                  </a:gsLst>
                  <a:lin ang="5400000" scaled="0"/>
                </a:gradFill>
              </a:rPr>
            </a:br>
            <a:r>
              <a:rPr lang="en-US" sz="4400" dirty="0" smtClean="0">
                <a:gradFill>
                  <a:gsLst>
                    <a:gs pos="1250">
                      <a:schemeClr val="tx1"/>
                    </a:gs>
                    <a:gs pos="100000">
                      <a:schemeClr val="tx1"/>
                    </a:gs>
                  </a:gsLst>
                  <a:lin ang="5400000" scaled="0"/>
                </a:gradFill>
              </a:rPr>
              <a:t>to evaluate this session now on </a:t>
            </a:r>
            <a:r>
              <a:rPr lang="en-US" sz="4400" b="1" dirty="0" err="1" smtClean="0">
                <a:gradFill>
                  <a:gsLst>
                    <a:gs pos="1250">
                      <a:schemeClr val="tx1"/>
                    </a:gs>
                    <a:gs pos="100000">
                      <a:schemeClr val="tx1"/>
                    </a:gs>
                  </a:gsLst>
                  <a:lin ang="5400000" scaled="0"/>
                </a:gradFill>
              </a:rPr>
              <a:t>myTechEd</a:t>
            </a:r>
            <a:r>
              <a:rPr lang="en-US" sz="4400" b="1" dirty="0" smtClean="0">
                <a:gradFill>
                  <a:gsLst>
                    <a:gs pos="1250">
                      <a:schemeClr val="tx1"/>
                    </a:gs>
                    <a:gs pos="100000">
                      <a:schemeClr val="tx1"/>
                    </a:gs>
                  </a:gsLst>
                  <a:lin ang="5400000" scaled="0"/>
                </a:gradFill>
              </a:rPr>
              <a:t> Mobile</a:t>
            </a: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chemeClr val="tx1">
                    <a:alpha val="99000"/>
                  </a:schemeClr>
                </a:solidFill>
              </a:rPr>
              <a:t>Required Slide </a:t>
            </a:r>
            <a:endParaRPr lang="en-US" sz="2800" b="1" dirty="0" smtClean="0">
              <a:solidFill>
                <a:schemeClr val="tx1">
                  <a:alpha val="99000"/>
                </a:schemeClr>
              </a:solidFill>
            </a:endParaRPr>
          </a:p>
          <a:p>
            <a:pPr lvl="0"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chemeClr val="tx1">
                  <a:alpha val="99000"/>
                </a:schemeClr>
              </a:solidFill>
            </a:endParaRPr>
          </a:p>
          <a:p>
            <a:r>
              <a:rPr lang="en-US" dirty="0">
                <a:solidFill>
                  <a:schemeClr val="tx1">
                    <a:alpha val="99000"/>
                  </a:schemeClr>
                </a:solidFill>
              </a:rPr>
              <a:t>Your MS Tag will be inserted here during the final scrub. </a:t>
            </a:r>
          </a:p>
        </p:txBody>
      </p:sp>
    </p:spTree>
    <p:extLst>
      <p:ext uri="{BB962C8B-B14F-4D97-AF65-F5344CB8AC3E}">
        <p14:creationId xmlns:p14="http://schemas.microsoft.com/office/powerpoint/2010/main" val="377347006"/>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270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custDataLst>
              <p:tags r:id="rId1"/>
            </p:custDataLst>
          </p:nvPr>
        </p:nvSpPr>
        <p:spPr bwMode="auto">
          <a:xfrm>
            <a:off x="2064328" y="3674040"/>
            <a:ext cx="7952508" cy="2612494"/>
          </a:xfrm>
          <a:prstGeom prst="rect">
            <a:avLst/>
          </a:prstGeom>
          <a:solidFill>
            <a:srgbClr val="008272">
              <a:alpha val="89804"/>
            </a:srgbClr>
          </a:solidFill>
          <a:ln>
            <a:no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indent="114300" algn="ctr" defTabSz="685628">
              <a:lnSpc>
                <a:spcPct val="90000"/>
              </a:lnSpc>
              <a:spcBef>
                <a:spcPts val="0"/>
              </a:spcBef>
            </a:pPr>
            <a:endParaRPr lang="en-US" sz="2400" dirty="0" err="1">
              <a:gradFill flip="none" rotWithShape="1">
                <a:gsLst>
                  <a:gs pos="0">
                    <a:srgbClr val="000000"/>
                  </a:gs>
                  <a:gs pos="100000">
                    <a:srgbClr val="000000"/>
                  </a:gs>
                </a:gsLst>
                <a:lin ang="5400000" scaled="0"/>
                <a:tileRect/>
              </a:gradFill>
              <a:latin typeface="+mn-lt"/>
              <a:ea typeface="Segoe UI" pitchFamily="34" charset="0"/>
              <a:cs typeface="Segoe UI" pitchFamily="34" charset="0"/>
            </a:endParaRPr>
          </a:p>
        </p:txBody>
      </p:sp>
      <p:pic>
        <p:nvPicPr>
          <p:cNvPr id="47" name="Picture 2" descr="\\MAGNUM\Projects\Microsoft\Cloud Power FY12\Design\ICONS_PNG\Building.png"/>
          <p:cNvPicPr>
            <a:picLocks noChangeAspect="1" noChangeArrowheads="1"/>
          </p:cNvPicPr>
          <p:nvPr/>
        </p:nvPicPr>
        <p:blipFill>
          <a:blip r:embed="rId9" cstate="print">
            <a:biLevel thresh="50000"/>
          </a:blip>
          <a:srcRect/>
          <a:stretch>
            <a:fillRect/>
          </a:stretch>
        </p:blipFill>
        <p:spPr bwMode="auto">
          <a:xfrm>
            <a:off x="7853133" y="4421090"/>
            <a:ext cx="1866627" cy="1719330"/>
          </a:xfrm>
          <a:prstGeom prst="rect">
            <a:avLst/>
          </a:prstGeom>
          <a:noFill/>
        </p:spPr>
      </p:pic>
      <p:sp>
        <p:nvSpPr>
          <p:cNvPr id="39" name="Rectangle 38"/>
          <p:cNvSpPr/>
          <p:nvPr/>
        </p:nvSpPr>
        <p:spPr>
          <a:xfrm>
            <a:off x="2664871" y="3872624"/>
            <a:ext cx="4746095" cy="446276"/>
          </a:xfrm>
          <a:prstGeom prst="rect">
            <a:avLst/>
          </a:prstGeom>
        </p:spPr>
        <p:txBody>
          <a:bodyPr wrap="square">
            <a:spAutoFit/>
          </a:bodyPr>
          <a:lstStyle/>
          <a:p>
            <a:pPr defTabSz="932386"/>
            <a:r>
              <a:rPr lang="en-US" sz="2300" b="1" dirty="0" smtClean="0">
                <a:solidFill>
                  <a:srgbClr val="FFFFFF"/>
                </a:solidFill>
                <a:latin typeface="+mn-lt"/>
              </a:rPr>
              <a:t>Established application patterns</a:t>
            </a:r>
            <a:endParaRPr lang="en-US" sz="2300" b="1" dirty="0">
              <a:solidFill>
                <a:srgbClr val="FFFFFF"/>
              </a:solidFill>
              <a:latin typeface="+mn-lt"/>
            </a:endParaRPr>
          </a:p>
        </p:txBody>
      </p:sp>
      <p:sp>
        <p:nvSpPr>
          <p:cNvPr id="43" name="Rectangle 42"/>
          <p:cNvSpPr/>
          <p:nvPr/>
        </p:nvSpPr>
        <p:spPr>
          <a:xfrm>
            <a:off x="2686329" y="4576887"/>
            <a:ext cx="4182202" cy="1190839"/>
          </a:xfrm>
          <a:prstGeom prst="rect">
            <a:avLst/>
          </a:prstGeom>
        </p:spPr>
        <p:txBody>
          <a:bodyPr wrap="square">
            <a:spAutoFit/>
          </a:bodyPr>
          <a:lstStyle/>
          <a:p>
            <a:pPr defTabSz="932386"/>
            <a:r>
              <a:rPr lang="en-US" sz="1632" dirty="0" smtClean="0">
                <a:solidFill>
                  <a:srgbClr val="FFFFFF"/>
                </a:solidFill>
                <a:latin typeface="+mn-lt"/>
              </a:rPr>
              <a:t>Foundational applications for the business</a:t>
            </a:r>
          </a:p>
          <a:p>
            <a:pPr defTabSz="932386"/>
            <a:r>
              <a:rPr lang="en-US" sz="1632" dirty="0" smtClean="0">
                <a:solidFill>
                  <a:srgbClr val="FFFFFF"/>
                </a:solidFill>
                <a:latin typeface="+mn-lt"/>
              </a:rPr>
              <a:t>Web and desktop applications</a:t>
            </a:r>
          </a:p>
          <a:p>
            <a:pPr defTabSz="932386"/>
            <a:r>
              <a:rPr lang="en-US" sz="1632" dirty="0" smtClean="0">
                <a:solidFill>
                  <a:srgbClr val="FFFFFF"/>
                </a:solidFill>
                <a:latin typeface="+mn-lt"/>
              </a:rPr>
              <a:t>Centered on existing business processes</a:t>
            </a:r>
          </a:p>
          <a:p>
            <a:pPr defTabSz="932386"/>
            <a:endParaRPr lang="en-US" sz="2242" dirty="0">
              <a:solidFill>
                <a:srgbClr val="FFFFFF"/>
              </a:solidFill>
              <a:latin typeface="+mn-lt"/>
            </a:endParaRPr>
          </a:p>
        </p:txBody>
      </p:sp>
      <p:sp>
        <p:nvSpPr>
          <p:cNvPr id="55" name="Title 1"/>
          <p:cNvSpPr>
            <a:spLocks noGrp="1"/>
          </p:cNvSpPr>
          <p:nvPr>
            <p:ph type="title"/>
          </p:nvPr>
        </p:nvSpPr>
        <p:spPr>
          <a:xfrm>
            <a:off x="2064328" y="761398"/>
            <a:ext cx="7952508" cy="565026"/>
          </a:xfrm>
        </p:spPr>
        <p:txBody>
          <a:bodyPr/>
          <a:lstStyle/>
          <a:p>
            <a:pPr algn="ctr"/>
            <a:r>
              <a:rPr lang="en-US" sz="4080" b="1" dirty="0" smtClean="0">
                <a:solidFill>
                  <a:schemeClr val="tx1"/>
                </a:solidFill>
                <a:latin typeface="+mn-lt"/>
              </a:rPr>
              <a:t>Modern Business Applications</a:t>
            </a:r>
            <a:endParaRPr lang="en-US" sz="4080" dirty="0">
              <a:solidFill>
                <a:schemeClr val="tx1"/>
              </a:solidFill>
              <a:latin typeface="+mn-lt"/>
            </a:endParaRPr>
          </a:p>
        </p:txBody>
      </p:sp>
      <p:grpSp>
        <p:nvGrpSpPr>
          <p:cNvPr id="6" name="Group 5"/>
          <p:cNvGrpSpPr/>
          <p:nvPr/>
        </p:nvGrpSpPr>
        <p:grpSpPr>
          <a:xfrm>
            <a:off x="2413422" y="3881364"/>
            <a:ext cx="3577998" cy="1926775"/>
            <a:chOff x="2413422" y="3881364"/>
            <a:chExt cx="3577998" cy="1926775"/>
          </a:xfrm>
        </p:grpSpPr>
        <p:sp>
          <p:nvSpPr>
            <p:cNvPr id="61" name="Rectangle 60"/>
            <p:cNvSpPr/>
            <p:nvPr/>
          </p:nvSpPr>
          <p:spPr bwMode="auto">
            <a:xfrm>
              <a:off x="2413422" y="3881364"/>
              <a:ext cx="3577998" cy="1926775"/>
            </a:xfrm>
            <a:prstGeom prst="rect">
              <a:avLst/>
            </a:prstGeom>
            <a:solidFill>
              <a:srgbClr val="EAEAEA"/>
            </a:solidFill>
            <a:ln w="25400" cap="flat" cmpd="sng" algn="ctr">
              <a:noFill/>
              <a:prstDash val="solid"/>
              <a:headEnd type="none" w="med" len="med"/>
              <a:tailEnd type="none" w="med" len="med"/>
            </a:ln>
            <a:effectLst/>
          </p:spPr>
          <p:txBody>
            <a:bodyPr vert="horz" wrap="square" lIns="279781" tIns="279781" rIns="93256" bIns="46629" numCol="1" rtlCol="0" anchor="t" anchorCtr="0" compatLnSpc="1">
              <a:prstTxWarp prst="textNoShape">
                <a:avLst/>
              </a:prstTxWarp>
            </a:bodyPr>
            <a:lstStyle/>
            <a:p>
              <a:pPr defTabSz="932312">
                <a:lnSpc>
                  <a:spcPct val="90000"/>
                </a:lnSpc>
                <a:defRPr/>
              </a:pPr>
              <a:endParaRPr lang="en-US" sz="3264" kern="0" spc="-52" dirty="0" err="1">
                <a:solidFill>
                  <a:srgbClr val="FFFFFF"/>
                </a:solidFill>
                <a:latin typeface="+mn-lt"/>
              </a:endParaRPr>
            </a:p>
          </p:txBody>
        </p:sp>
        <p:sp>
          <p:nvSpPr>
            <p:cNvPr id="41" name="Rectangle 40"/>
            <p:cNvSpPr/>
            <p:nvPr/>
          </p:nvSpPr>
          <p:spPr>
            <a:xfrm>
              <a:off x="2455323" y="3899278"/>
              <a:ext cx="3418758" cy="762003"/>
            </a:xfrm>
            <a:prstGeom prst="rect">
              <a:avLst/>
            </a:prstGeom>
          </p:spPr>
          <p:txBody>
            <a:bodyPr wrap="square">
              <a:spAutoFit/>
            </a:bodyPr>
            <a:lstStyle/>
            <a:p>
              <a:pPr defTabSz="932386"/>
              <a:r>
                <a:rPr lang="en-US" sz="2176" b="1" dirty="0">
                  <a:solidFill>
                    <a:srgbClr val="008272"/>
                  </a:solidFill>
                  <a:latin typeface="+mn-lt"/>
                </a:rPr>
                <a:t>Small/Medium </a:t>
              </a:r>
            </a:p>
            <a:p>
              <a:pPr defTabSz="932386"/>
              <a:r>
                <a:rPr lang="en-US" sz="2176" b="1" dirty="0">
                  <a:solidFill>
                    <a:srgbClr val="008272"/>
                  </a:solidFill>
                  <a:latin typeface="+mn-lt"/>
                </a:rPr>
                <a:t>Business Applications</a:t>
              </a:r>
            </a:p>
          </p:txBody>
        </p:sp>
        <p:pic>
          <p:nvPicPr>
            <p:cNvPr id="44" name="Picture 2" descr="\\MAGNUM\Projects\Microsoft\Cloud Power FY12\Design\ICONS_PNG\Building.png"/>
            <p:cNvPicPr>
              <a:picLocks noChangeAspect="1" noChangeArrowheads="1"/>
            </p:cNvPicPr>
            <p:nvPr/>
          </p:nvPicPr>
          <p:blipFill>
            <a:blip r:embed="rId9" cstate="print">
              <a:duotone>
                <a:prstClr val="black"/>
                <a:schemeClr val="tx2">
                  <a:tint val="45000"/>
                  <a:satMod val="400000"/>
                </a:schemeClr>
              </a:duotone>
            </a:blip>
            <a:srcRect/>
            <a:stretch>
              <a:fillRect/>
            </a:stretch>
          </p:blipFill>
          <p:spPr bwMode="auto">
            <a:xfrm>
              <a:off x="4742251" y="4781429"/>
              <a:ext cx="995265" cy="916728"/>
            </a:xfrm>
            <a:prstGeom prst="rect">
              <a:avLst/>
            </a:prstGeom>
            <a:noFill/>
          </p:spPr>
        </p:pic>
        <p:pic>
          <p:nvPicPr>
            <p:cNvPr id="52" name="Picture 5" descr="\\MAGNUM\Projects\Microsoft\Cloud Power FY12\Design\Icons\PNGs\Stop_watch.png"/>
            <p:cNvPicPr>
              <a:picLocks noChangeAspect="1" noChangeArrowheads="1"/>
            </p:cNvPicPr>
            <p:nvPr/>
          </p:nvPicPr>
          <p:blipFill>
            <a:blip r:embed="rId10" cstate="print">
              <a:duotone>
                <a:prstClr val="black"/>
                <a:schemeClr val="tx2">
                  <a:tint val="45000"/>
                  <a:satMod val="400000"/>
                </a:schemeClr>
              </a:duotone>
            </a:blip>
            <a:srcRect/>
            <a:stretch>
              <a:fillRect/>
            </a:stretch>
          </p:blipFill>
          <p:spPr bwMode="auto">
            <a:xfrm>
              <a:off x="4242850" y="4870532"/>
              <a:ext cx="659732" cy="659732"/>
            </a:xfrm>
            <a:prstGeom prst="rect">
              <a:avLst/>
            </a:prstGeom>
            <a:noFill/>
          </p:spPr>
        </p:pic>
        <p:sp>
          <p:nvSpPr>
            <p:cNvPr id="56" name="Rectangle 55"/>
            <p:cNvSpPr/>
            <p:nvPr/>
          </p:nvSpPr>
          <p:spPr>
            <a:xfrm>
              <a:off x="2456758" y="4621833"/>
              <a:ext cx="1893542" cy="594650"/>
            </a:xfrm>
            <a:prstGeom prst="rect">
              <a:avLst/>
            </a:prstGeom>
          </p:spPr>
          <p:txBody>
            <a:bodyPr wrap="square">
              <a:spAutoFit/>
            </a:bodyPr>
            <a:lstStyle/>
            <a:p>
              <a:pPr defTabSz="932386"/>
              <a:r>
                <a:rPr lang="en-US" sz="1632" dirty="0">
                  <a:solidFill>
                    <a:srgbClr val="008272"/>
                  </a:solidFill>
                  <a:latin typeface="+mn-lt"/>
                </a:rPr>
                <a:t>Productivity</a:t>
              </a:r>
            </a:p>
            <a:p>
              <a:pPr defTabSz="932386"/>
              <a:r>
                <a:rPr lang="en-US" sz="1632" dirty="0">
                  <a:solidFill>
                    <a:srgbClr val="008272"/>
                  </a:solidFill>
                  <a:latin typeface="+mn-lt"/>
                </a:rPr>
                <a:t>Easy to get started</a:t>
              </a:r>
              <a:endParaRPr lang="en-US" sz="2242" dirty="0">
                <a:solidFill>
                  <a:srgbClr val="008272"/>
                </a:solidFill>
                <a:latin typeface="+mn-lt"/>
              </a:endParaRPr>
            </a:p>
          </p:txBody>
        </p:sp>
      </p:grpSp>
      <p:grpSp>
        <p:nvGrpSpPr>
          <p:cNvPr id="7" name="Group 6"/>
          <p:cNvGrpSpPr/>
          <p:nvPr/>
        </p:nvGrpSpPr>
        <p:grpSpPr>
          <a:xfrm>
            <a:off x="6105427" y="3881361"/>
            <a:ext cx="3527287" cy="1926570"/>
            <a:chOff x="6105427" y="3881361"/>
            <a:chExt cx="3527287" cy="1926570"/>
          </a:xfrm>
        </p:grpSpPr>
        <p:sp>
          <p:nvSpPr>
            <p:cNvPr id="62" name="Rectangle 61"/>
            <p:cNvSpPr/>
            <p:nvPr/>
          </p:nvSpPr>
          <p:spPr bwMode="auto">
            <a:xfrm>
              <a:off x="6105427" y="3881361"/>
              <a:ext cx="3527287" cy="1926570"/>
            </a:xfrm>
            <a:prstGeom prst="rect">
              <a:avLst/>
            </a:prstGeom>
            <a:solidFill>
              <a:srgbClr val="EAEAEA"/>
            </a:solidFill>
            <a:ln w="25400" cap="flat" cmpd="sng" algn="ctr">
              <a:noFill/>
              <a:prstDash val="solid"/>
              <a:headEnd type="none" w="med" len="med"/>
              <a:tailEnd type="none" w="med" len="med"/>
            </a:ln>
            <a:effectLst/>
          </p:spPr>
          <p:txBody>
            <a:bodyPr vert="horz" wrap="square" lIns="186521" tIns="0" rIns="93256" bIns="0" numCol="1" rtlCol="0" anchor="ctr" anchorCtr="0" compatLnSpc="1">
              <a:prstTxWarp prst="textNoShape">
                <a:avLst/>
              </a:prstTxWarp>
            </a:bodyPr>
            <a:lstStyle/>
            <a:p>
              <a:pPr defTabSz="932312">
                <a:lnSpc>
                  <a:spcPct val="90000"/>
                </a:lnSpc>
              </a:pPr>
              <a:endParaRPr lang="en-US" sz="2448" b="1" kern="0" spc="-52" dirty="0">
                <a:solidFill>
                  <a:srgbClr val="FFFFFF"/>
                </a:solidFill>
                <a:latin typeface="+mn-lt"/>
              </a:endParaRPr>
            </a:p>
          </p:txBody>
        </p:sp>
        <p:sp>
          <p:nvSpPr>
            <p:cNvPr id="42" name="Rectangle 41"/>
            <p:cNvSpPr/>
            <p:nvPr/>
          </p:nvSpPr>
          <p:spPr>
            <a:xfrm>
              <a:off x="6162663" y="3904964"/>
              <a:ext cx="3366959" cy="762003"/>
            </a:xfrm>
            <a:prstGeom prst="rect">
              <a:avLst/>
            </a:prstGeom>
          </p:spPr>
          <p:txBody>
            <a:bodyPr wrap="square">
              <a:spAutoFit/>
            </a:bodyPr>
            <a:lstStyle/>
            <a:p>
              <a:pPr defTabSz="932386"/>
              <a:r>
                <a:rPr lang="en-US" sz="2176" b="1" dirty="0">
                  <a:solidFill>
                    <a:srgbClr val="008272"/>
                  </a:solidFill>
                  <a:latin typeface="+mn-lt"/>
                </a:rPr>
                <a:t>Large Mission-Critical </a:t>
              </a:r>
            </a:p>
            <a:p>
              <a:pPr defTabSz="932386"/>
              <a:r>
                <a:rPr lang="en-US" sz="2176" b="1" dirty="0">
                  <a:solidFill>
                    <a:srgbClr val="008272"/>
                  </a:solidFill>
                  <a:latin typeface="+mn-lt"/>
                </a:rPr>
                <a:t>Business Applications</a:t>
              </a:r>
            </a:p>
          </p:txBody>
        </p:sp>
        <p:pic>
          <p:nvPicPr>
            <p:cNvPr id="45" name="Picture 2" descr="\\MAGNUM\Projects\Microsoft\Cloud Power FY12\Design\ICONS_PNG\Secure_Elastic.png"/>
            <p:cNvPicPr>
              <a:picLocks noChangeAspect="1" noChangeArrowheads="1"/>
            </p:cNvPicPr>
            <p:nvPr/>
          </p:nvPicPr>
          <p:blipFill>
            <a:blip r:embed="rId11" cstate="print">
              <a:duotone>
                <a:prstClr val="black"/>
                <a:schemeClr val="tx2">
                  <a:tint val="45000"/>
                  <a:satMod val="400000"/>
                </a:schemeClr>
              </a:duotone>
            </a:blip>
            <a:srcRect/>
            <a:stretch>
              <a:fillRect/>
            </a:stretch>
          </p:blipFill>
          <p:spPr bwMode="auto">
            <a:xfrm>
              <a:off x="7853133" y="4904150"/>
              <a:ext cx="767081" cy="767081"/>
            </a:xfrm>
            <a:prstGeom prst="rect">
              <a:avLst/>
            </a:prstGeom>
            <a:noFill/>
          </p:spPr>
        </p:pic>
        <p:pic>
          <p:nvPicPr>
            <p:cNvPr id="53" name="Picture 2" descr="\\MAGNUM\Projects\Microsoft\Cloud Power FY12\Design\ICONS_PNG\Building.png"/>
            <p:cNvPicPr>
              <a:picLocks noChangeAspect="1" noChangeArrowheads="1"/>
            </p:cNvPicPr>
            <p:nvPr/>
          </p:nvPicPr>
          <p:blipFill>
            <a:blip r:embed="rId9" cstate="print">
              <a:duotone>
                <a:prstClr val="black"/>
                <a:schemeClr val="tx2">
                  <a:tint val="45000"/>
                  <a:satMod val="400000"/>
                </a:schemeClr>
              </a:duotone>
            </a:blip>
            <a:srcRect/>
            <a:stretch>
              <a:fillRect/>
            </a:stretch>
          </p:blipFill>
          <p:spPr bwMode="auto">
            <a:xfrm>
              <a:off x="8409679" y="4816429"/>
              <a:ext cx="995265" cy="916728"/>
            </a:xfrm>
            <a:prstGeom prst="rect">
              <a:avLst/>
            </a:prstGeom>
            <a:noFill/>
          </p:spPr>
        </p:pic>
        <p:sp>
          <p:nvSpPr>
            <p:cNvPr id="57" name="Rectangle 56"/>
            <p:cNvSpPr/>
            <p:nvPr/>
          </p:nvSpPr>
          <p:spPr>
            <a:xfrm>
              <a:off x="6185118" y="4621002"/>
              <a:ext cx="1580969" cy="594650"/>
            </a:xfrm>
            <a:prstGeom prst="rect">
              <a:avLst/>
            </a:prstGeom>
          </p:spPr>
          <p:txBody>
            <a:bodyPr wrap="square">
              <a:spAutoFit/>
            </a:bodyPr>
            <a:lstStyle/>
            <a:p>
              <a:pPr defTabSz="932386"/>
              <a:r>
                <a:rPr lang="en-US" sz="1632" dirty="0">
                  <a:solidFill>
                    <a:srgbClr val="008272"/>
                  </a:solidFill>
                  <a:latin typeface="+mn-lt"/>
                </a:rPr>
                <a:t>Long-Term</a:t>
              </a:r>
            </a:p>
            <a:p>
              <a:pPr defTabSz="932386"/>
              <a:r>
                <a:rPr lang="en-US" sz="1632" dirty="0">
                  <a:solidFill>
                    <a:srgbClr val="008272"/>
                  </a:solidFill>
                  <a:latin typeface="+mn-lt"/>
                </a:rPr>
                <a:t>Core-Business</a:t>
              </a:r>
              <a:endParaRPr lang="en-US" sz="2242" dirty="0">
                <a:solidFill>
                  <a:srgbClr val="008272"/>
                </a:solidFill>
                <a:latin typeface="+mn-lt"/>
              </a:endParaRPr>
            </a:p>
          </p:txBody>
        </p:sp>
      </p:grpSp>
      <p:sp>
        <p:nvSpPr>
          <p:cNvPr id="27" name="Rectangle 26"/>
          <p:cNvSpPr/>
          <p:nvPr>
            <p:custDataLst>
              <p:tags r:id="rId2"/>
            </p:custDataLst>
          </p:nvPr>
        </p:nvSpPr>
        <p:spPr bwMode="auto">
          <a:xfrm>
            <a:off x="2064328" y="1976275"/>
            <a:ext cx="7952508" cy="1662920"/>
          </a:xfrm>
          <a:prstGeom prst="rect">
            <a:avLst/>
          </a:prstGeom>
          <a:solidFill>
            <a:srgbClr val="0072C6"/>
          </a:solidFill>
          <a:ln w="25400" cap="flat" cmpd="sng" algn="ctr">
            <a:noFill/>
            <a:prstDash val="solid"/>
            <a:headEnd type="none" w="med" len="med"/>
            <a:tailEnd type="none" w="med" len="med"/>
          </a:ln>
          <a:effectLst/>
        </p:spPr>
        <p:txBody>
          <a:bodyPr vert="horz" wrap="square" lIns="279781" tIns="279781" rIns="93256" bIns="46629" numCol="1" rtlCol="0" anchor="t" anchorCtr="0" compatLnSpc="1">
            <a:prstTxWarp prst="textNoShape">
              <a:avLst/>
            </a:prstTxWarp>
          </a:bodyPr>
          <a:lstStyle/>
          <a:p>
            <a:pPr defTabSz="932312">
              <a:lnSpc>
                <a:spcPct val="90000"/>
              </a:lnSpc>
            </a:pPr>
            <a:endParaRPr lang="en-US" sz="3264" kern="0" spc="-52" dirty="0" err="1">
              <a:solidFill>
                <a:srgbClr val="FFFFFF"/>
              </a:solidFill>
              <a:latin typeface="Segoe UI" charset="0"/>
              <a:ea typeface="ＭＳ Ｐゴシック" charset="0"/>
              <a:cs typeface="ＭＳ Ｐゴシック" charset="0"/>
            </a:endParaRPr>
          </a:p>
        </p:txBody>
      </p:sp>
      <p:sp>
        <p:nvSpPr>
          <p:cNvPr id="28" name="Rectangle 27"/>
          <p:cNvSpPr/>
          <p:nvPr/>
        </p:nvSpPr>
        <p:spPr>
          <a:xfrm>
            <a:off x="2662526" y="2076182"/>
            <a:ext cx="4443859" cy="446276"/>
          </a:xfrm>
          <a:prstGeom prst="rect">
            <a:avLst/>
          </a:prstGeom>
        </p:spPr>
        <p:txBody>
          <a:bodyPr wrap="square">
            <a:spAutoFit/>
          </a:bodyPr>
          <a:lstStyle/>
          <a:p>
            <a:pPr defTabSz="932386"/>
            <a:r>
              <a:rPr lang="en-US" sz="2300" b="1" dirty="0" smtClean="0">
                <a:solidFill>
                  <a:srgbClr val="FFFFFF"/>
                </a:solidFill>
                <a:latin typeface="+mn-lt"/>
              </a:rPr>
              <a:t>Emerging application patterns</a:t>
            </a:r>
            <a:endParaRPr lang="en-US" sz="2300" b="1" dirty="0">
              <a:solidFill>
                <a:srgbClr val="FFFFFF"/>
              </a:solidFill>
              <a:latin typeface="+mn-lt"/>
            </a:endParaRPr>
          </a:p>
        </p:txBody>
      </p:sp>
      <p:pic>
        <p:nvPicPr>
          <p:cNvPr id="29" name="Picture 10" descr="C:\Users\Justin\Desktop\_Work_in_Progress\_MS\1407\guy.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434866" y="2267211"/>
            <a:ext cx="653463" cy="683384"/>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7935319" y="2265602"/>
            <a:ext cx="370033" cy="276020"/>
            <a:chOff x="7493014" y="2222879"/>
            <a:chExt cx="370033" cy="276020"/>
          </a:xfrm>
        </p:grpSpPr>
        <p:sp>
          <p:nvSpPr>
            <p:cNvPr id="31" name="Rounded Rectangle 6"/>
            <p:cNvSpPr>
              <a:spLocks noChangeAspect="1"/>
            </p:cNvSpPr>
            <p:nvPr/>
          </p:nvSpPr>
          <p:spPr bwMode="black">
            <a:xfrm rot="16200000">
              <a:off x="7540021" y="2175872"/>
              <a:ext cx="276020" cy="370033"/>
            </a:xfrm>
            <a:custGeom>
              <a:avLst/>
              <a:gdLst/>
              <a:ahLst/>
              <a:cxnLst/>
              <a:rect l="l" t="t" r="r" b="b"/>
              <a:pathLst>
                <a:path w="3286897" h="4658497">
                  <a:moveTo>
                    <a:pt x="1600200" y="4382531"/>
                  </a:moveTo>
                  <a:cubicBezTo>
                    <a:pt x="1600200" y="4367744"/>
                    <a:pt x="1588213" y="4355757"/>
                    <a:pt x="1573426" y="4355757"/>
                  </a:cubicBezTo>
                  <a:lnTo>
                    <a:pt x="811428" y="4355757"/>
                  </a:lnTo>
                  <a:cubicBezTo>
                    <a:pt x="796641" y="4355757"/>
                    <a:pt x="784654" y="4367744"/>
                    <a:pt x="784654" y="4382531"/>
                  </a:cubicBezTo>
                  <a:lnTo>
                    <a:pt x="784654" y="4489621"/>
                  </a:lnTo>
                  <a:cubicBezTo>
                    <a:pt x="784654" y="4504408"/>
                    <a:pt x="796641" y="4516395"/>
                    <a:pt x="811428" y="4516395"/>
                  </a:cubicBezTo>
                  <a:lnTo>
                    <a:pt x="1573426" y="4516395"/>
                  </a:lnTo>
                  <a:cubicBezTo>
                    <a:pt x="1588213" y="4516395"/>
                    <a:pt x="1600200" y="4504408"/>
                    <a:pt x="1600200" y="4489621"/>
                  </a:cubicBezTo>
                  <a:close/>
                  <a:moveTo>
                    <a:pt x="2502243" y="4382531"/>
                  </a:moveTo>
                  <a:cubicBezTo>
                    <a:pt x="2502243" y="4367744"/>
                    <a:pt x="2490256" y="4355757"/>
                    <a:pt x="2475469" y="4355757"/>
                  </a:cubicBezTo>
                  <a:lnTo>
                    <a:pt x="1713471" y="4355757"/>
                  </a:lnTo>
                  <a:cubicBezTo>
                    <a:pt x="1698684" y="4355757"/>
                    <a:pt x="1686697" y="4367744"/>
                    <a:pt x="1686697" y="4382531"/>
                  </a:cubicBezTo>
                  <a:lnTo>
                    <a:pt x="1686697" y="4489621"/>
                  </a:lnTo>
                  <a:cubicBezTo>
                    <a:pt x="1686697" y="4504408"/>
                    <a:pt x="1698684" y="4516395"/>
                    <a:pt x="1713471" y="4516395"/>
                  </a:cubicBezTo>
                  <a:lnTo>
                    <a:pt x="2475469" y="4516395"/>
                  </a:lnTo>
                  <a:cubicBezTo>
                    <a:pt x="2490256" y="4516395"/>
                    <a:pt x="2502243" y="4504408"/>
                    <a:pt x="2502243" y="4489621"/>
                  </a:cubicBezTo>
                  <a:close/>
                  <a:moveTo>
                    <a:pt x="3021231" y="480896"/>
                  </a:moveTo>
                  <a:cubicBezTo>
                    <a:pt x="3021231" y="375524"/>
                    <a:pt x="2935811" y="290104"/>
                    <a:pt x="2830439" y="290104"/>
                  </a:cubicBezTo>
                  <a:lnTo>
                    <a:pt x="444108" y="290104"/>
                  </a:lnTo>
                  <a:cubicBezTo>
                    <a:pt x="338736" y="290104"/>
                    <a:pt x="253316" y="375524"/>
                    <a:pt x="253316" y="480896"/>
                  </a:cubicBezTo>
                  <a:lnTo>
                    <a:pt x="253316" y="4029043"/>
                  </a:lnTo>
                  <a:cubicBezTo>
                    <a:pt x="253316" y="4134415"/>
                    <a:pt x="338736" y="4219835"/>
                    <a:pt x="444108" y="4219835"/>
                  </a:cubicBezTo>
                  <a:lnTo>
                    <a:pt x="2830439" y="4219835"/>
                  </a:lnTo>
                  <a:cubicBezTo>
                    <a:pt x="2935811" y="4219835"/>
                    <a:pt x="3021231" y="4134415"/>
                    <a:pt x="3021231" y="4029043"/>
                  </a:cubicBezTo>
                  <a:close/>
                  <a:moveTo>
                    <a:pt x="3286897" y="226566"/>
                  </a:moveTo>
                  <a:lnTo>
                    <a:pt x="3286897" y="4431931"/>
                  </a:lnTo>
                  <a:cubicBezTo>
                    <a:pt x="3286897" y="4557060"/>
                    <a:pt x="3185460" y="4658497"/>
                    <a:pt x="3060331" y="4658497"/>
                  </a:cubicBezTo>
                  <a:lnTo>
                    <a:pt x="226566" y="4658497"/>
                  </a:lnTo>
                  <a:cubicBezTo>
                    <a:pt x="101437" y="4658497"/>
                    <a:pt x="0" y="4557060"/>
                    <a:pt x="0" y="4431931"/>
                  </a:cubicBezTo>
                  <a:lnTo>
                    <a:pt x="0" y="226566"/>
                  </a:lnTo>
                  <a:cubicBezTo>
                    <a:pt x="0" y="101437"/>
                    <a:pt x="101437" y="0"/>
                    <a:pt x="226566" y="0"/>
                  </a:cubicBezTo>
                  <a:lnTo>
                    <a:pt x="3060331" y="0"/>
                  </a:lnTo>
                  <a:cubicBezTo>
                    <a:pt x="3185460" y="0"/>
                    <a:pt x="3286897" y="101437"/>
                    <a:pt x="3286897" y="226566"/>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111891" tIns="55947" rIns="111891" bIns="55947" numCol="1" rtlCol="0" anchor="ctr" anchorCtr="0" compatLnSpc="1">
              <a:prstTxWarp prst="textNoShape">
                <a:avLst/>
              </a:prstTxWarp>
            </a:bodyPr>
            <a:lstStyle/>
            <a:p>
              <a:pPr defTabSz="1007081"/>
              <a:endParaRPr lang="en-US" sz="2589" spc="-166" dirty="0">
                <a:solidFill>
                  <a:srgbClr val="FFFFFF">
                    <a:lumMod val="50000"/>
                  </a:srgbClr>
                </a:solidFill>
              </a:endParaRPr>
            </a:p>
          </p:txBody>
        </p:sp>
        <p:pic>
          <p:nvPicPr>
            <p:cNvPr id="32" name="Picture 31"/>
            <p:cNvPicPr>
              <a:picLocks noChangeAspect="1"/>
            </p:cNvPicPr>
            <p:nvPr/>
          </p:nvPicPr>
          <p:blipFill>
            <a:blip r:embed="rId13" cstate="print">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a:ext>
              </a:extLst>
            </a:blip>
            <a:stretch>
              <a:fillRect/>
            </a:stretch>
          </p:blipFill>
          <p:spPr bwMode="black">
            <a:xfrm rot="2614426" flipH="1">
              <a:off x="7558537" y="2311418"/>
              <a:ext cx="104141" cy="147900"/>
            </a:xfrm>
            <a:prstGeom prst="rect">
              <a:avLst/>
            </a:prstGeom>
          </p:spPr>
        </p:pic>
      </p:grpSp>
      <p:sp>
        <p:nvSpPr>
          <p:cNvPr id="33" name="Freeform 626"/>
          <p:cNvSpPr>
            <a:spLocks noChangeAspect="1" noEditPoints="1"/>
          </p:cNvSpPr>
          <p:nvPr/>
        </p:nvSpPr>
        <p:spPr bwMode="auto">
          <a:xfrm>
            <a:off x="7667887" y="2658847"/>
            <a:ext cx="443259" cy="318693"/>
          </a:xfrm>
          <a:custGeom>
            <a:avLst/>
            <a:gdLst>
              <a:gd name="T0" fmla="*/ 340 w 400"/>
              <a:gd name="T1" fmla="*/ 0 h 214"/>
              <a:gd name="T2" fmla="*/ 61 w 400"/>
              <a:gd name="T3" fmla="*/ 0 h 214"/>
              <a:gd name="T4" fmla="*/ 51 w 400"/>
              <a:gd name="T5" fmla="*/ 10 h 214"/>
              <a:gd name="T6" fmla="*/ 51 w 400"/>
              <a:gd name="T7" fmla="*/ 181 h 214"/>
              <a:gd name="T8" fmla="*/ 61 w 400"/>
              <a:gd name="T9" fmla="*/ 191 h 214"/>
              <a:gd name="T10" fmla="*/ 340 w 400"/>
              <a:gd name="T11" fmla="*/ 191 h 214"/>
              <a:gd name="T12" fmla="*/ 350 w 400"/>
              <a:gd name="T13" fmla="*/ 181 h 214"/>
              <a:gd name="T14" fmla="*/ 350 w 400"/>
              <a:gd name="T15" fmla="*/ 10 h 214"/>
              <a:gd name="T16" fmla="*/ 340 w 400"/>
              <a:gd name="T17" fmla="*/ 0 h 214"/>
              <a:gd name="T18" fmla="*/ 337 w 400"/>
              <a:gd name="T19" fmla="*/ 179 h 214"/>
              <a:gd name="T20" fmla="*/ 64 w 400"/>
              <a:gd name="T21" fmla="*/ 179 h 214"/>
              <a:gd name="T22" fmla="*/ 64 w 400"/>
              <a:gd name="T23" fmla="*/ 11 h 214"/>
              <a:gd name="T24" fmla="*/ 337 w 400"/>
              <a:gd name="T25" fmla="*/ 11 h 214"/>
              <a:gd name="T26" fmla="*/ 337 w 400"/>
              <a:gd name="T27" fmla="*/ 179 h 214"/>
              <a:gd name="T28" fmla="*/ 228 w 400"/>
              <a:gd name="T29" fmla="*/ 198 h 214"/>
              <a:gd name="T30" fmla="*/ 228 w 400"/>
              <a:gd name="T31" fmla="*/ 200 h 214"/>
              <a:gd name="T32" fmla="*/ 224 w 400"/>
              <a:gd name="T33" fmla="*/ 203 h 214"/>
              <a:gd name="T34" fmla="*/ 177 w 400"/>
              <a:gd name="T35" fmla="*/ 203 h 214"/>
              <a:gd name="T36" fmla="*/ 173 w 400"/>
              <a:gd name="T37" fmla="*/ 200 h 214"/>
              <a:gd name="T38" fmla="*/ 173 w 400"/>
              <a:gd name="T39" fmla="*/ 198 h 214"/>
              <a:gd name="T40" fmla="*/ 0 w 400"/>
              <a:gd name="T41" fmla="*/ 198 h 214"/>
              <a:gd name="T42" fmla="*/ 0 w 400"/>
              <a:gd name="T43" fmla="*/ 208 h 214"/>
              <a:gd name="T44" fmla="*/ 13 w 400"/>
              <a:gd name="T45" fmla="*/ 214 h 214"/>
              <a:gd name="T46" fmla="*/ 13 w 400"/>
              <a:gd name="T47" fmla="*/ 214 h 214"/>
              <a:gd name="T48" fmla="*/ 387 w 400"/>
              <a:gd name="T49" fmla="*/ 214 h 214"/>
              <a:gd name="T50" fmla="*/ 387 w 400"/>
              <a:gd name="T51" fmla="*/ 214 h 214"/>
              <a:gd name="T52" fmla="*/ 400 w 400"/>
              <a:gd name="T53" fmla="*/ 208 h 214"/>
              <a:gd name="T54" fmla="*/ 400 w 400"/>
              <a:gd name="T55" fmla="*/ 198 h 214"/>
              <a:gd name="T56" fmla="*/ 228 w 400"/>
              <a:gd name="T57" fmla="*/ 19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0" h="214">
                <a:moveTo>
                  <a:pt x="340" y="0"/>
                </a:moveTo>
                <a:cubicBezTo>
                  <a:pt x="61" y="0"/>
                  <a:pt x="61" y="0"/>
                  <a:pt x="61" y="0"/>
                </a:cubicBezTo>
                <a:cubicBezTo>
                  <a:pt x="56" y="0"/>
                  <a:pt x="51" y="4"/>
                  <a:pt x="51" y="10"/>
                </a:cubicBezTo>
                <a:cubicBezTo>
                  <a:pt x="51" y="181"/>
                  <a:pt x="51" y="181"/>
                  <a:pt x="51" y="181"/>
                </a:cubicBezTo>
                <a:cubicBezTo>
                  <a:pt x="51" y="187"/>
                  <a:pt x="56" y="191"/>
                  <a:pt x="61" y="191"/>
                </a:cubicBezTo>
                <a:cubicBezTo>
                  <a:pt x="340" y="191"/>
                  <a:pt x="340" y="191"/>
                  <a:pt x="340" y="191"/>
                </a:cubicBezTo>
                <a:cubicBezTo>
                  <a:pt x="346" y="191"/>
                  <a:pt x="350" y="187"/>
                  <a:pt x="350" y="181"/>
                </a:cubicBezTo>
                <a:cubicBezTo>
                  <a:pt x="350" y="10"/>
                  <a:pt x="350" y="10"/>
                  <a:pt x="350" y="10"/>
                </a:cubicBezTo>
                <a:cubicBezTo>
                  <a:pt x="350" y="4"/>
                  <a:pt x="346" y="0"/>
                  <a:pt x="340" y="0"/>
                </a:cubicBezTo>
                <a:close/>
                <a:moveTo>
                  <a:pt x="337" y="179"/>
                </a:moveTo>
                <a:cubicBezTo>
                  <a:pt x="64" y="179"/>
                  <a:pt x="64" y="179"/>
                  <a:pt x="64" y="179"/>
                </a:cubicBezTo>
                <a:cubicBezTo>
                  <a:pt x="64" y="11"/>
                  <a:pt x="64" y="11"/>
                  <a:pt x="64" y="11"/>
                </a:cubicBezTo>
                <a:cubicBezTo>
                  <a:pt x="337" y="11"/>
                  <a:pt x="337" y="11"/>
                  <a:pt x="337" y="11"/>
                </a:cubicBezTo>
                <a:cubicBezTo>
                  <a:pt x="337" y="179"/>
                  <a:pt x="337" y="179"/>
                  <a:pt x="337" y="179"/>
                </a:cubicBezTo>
                <a:close/>
                <a:moveTo>
                  <a:pt x="228" y="198"/>
                </a:moveTo>
                <a:cubicBezTo>
                  <a:pt x="228" y="200"/>
                  <a:pt x="228" y="200"/>
                  <a:pt x="228" y="200"/>
                </a:cubicBezTo>
                <a:cubicBezTo>
                  <a:pt x="228" y="202"/>
                  <a:pt x="226" y="203"/>
                  <a:pt x="224" y="203"/>
                </a:cubicBezTo>
                <a:cubicBezTo>
                  <a:pt x="177" y="203"/>
                  <a:pt x="177" y="203"/>
                  <a:pt x="177" y="203"/>
                </a:cubicBezTo>
                <a:cubicBezTo>
                  <a:pt x="175" y="203"/>
                  <a:pt x="173" y="202"/>
                  <a:pt x="173" y="200"/>
                </a:cubicBezTo>
                <a:cubicBezTo>
                  <a:pt x="173" y="198"/>
                  <a:pt x="173" y="198"/>
                  <a:pt x="173" y="198"/>
                </a:cubicBezTo>
                <a:cubicBezTo>
                  <a:pt x="0" y="198"/>
                  <a:pt x="0" y="198"/>
                  <a:pt x="0" y="198"/>
                </a:cubicBezTo>
                <a:cubicBezTo>
                  <a:pt x="0" y="208"/>
                  <a:pt x="0" y="208"/>
                  <a:pt x="0" y="208"/>
                </a:cubicBezTo>
                <a:cubicBezTo>
                  <a:pt x="0" y="208"/>
                  <a:pt x="9" y="214"/>
                  <a:pt x="13" y="214"/>
                </a:cubicBezTo>
                <a:cubicBezTo>
                  <a:pt x="13" y="214"/>
                  <a:pt x="13" y="214"/>
                  <a:pt x="13" y="214"/>
                </a:cubicBezTo>
                <a:cubicBezTo>
                  <a:pt x="387" y="214"/>
                  <a:pt x="387" y="214"/>
                  <a:pt x="387" y="214"/>
                </a:cubicBezTo>
                <a:cubicBezTo>
                  <a:pt x="387" y="214"/>
                  <a:pt x="387" y="214"/>
                  <a:pt x="387" y="214"/>
                </a:cubicBezTo>
                <a:cubicBezTo>
                  <a:pt x="391" y="214"/>
                  <a:pt x="400" y="208"/>
                  <a:pt x="400" y="208"/>
                </a:cubicBezTo>
                <a:cubicBezTo>
                  <a:pt x="400" y="198"/>
                  <a:pt x="400" y="198"/>
                  <a:pt x="400" y="198"/>
                </a:cubicBezTo>
                <a:lnTo>
                  <a:pt x="228" y="198"/>
                </a:lnTo>
                <a:close/>
              </a:path>
            </a:pathLst>
          </a:custGeom>
          <a:solidFill>
            <a:srgbClr val="FFFFFF"/>
          </a:solidFill>
          <a:ln>
            <a:noFill/>
          </a:ln>
          <a:extLst/>
        </p:spPr>
        <p:txBody>
          <a:bodyPr vert="horz" wrap="square" lIns="124314" tIns="62157" rIns="124314" bIns="62157" numCol="1" anchor="t" anchorCtr="0" compatLnSpc="1">
            <a:prstTxWarp prst="textNoShape">
              <a:avLst/>
            </a:prstTxWarp>
          </a:bodyPr>
          <a:lstStyle/>
          <a:p>
            <a:pPr defTabSz="1243181">
              <a:defRPr/>
            </a:pPr>
            <a:endParaRPr lang="en-US" sz="2446" kern="0">
              <a:solidFill>
                <a:sysClr val="windowText" lastClr="000000"/>
              </a:solidFill>
              <a:latin typeface="+mn-lt"/>
            </a:endParaRPr>
          </a:p>
        </p:txBody>
      </p:sp>
      <p:sp>
        <p:nvSpPr>
          <p:cNvPr id="34" name="Freeform 138"/>
          <p:cNvSpPr>
            <a:spLocks noEditPoints="1"/>
          </p:cNvSpPr>
          <p:nvPr/>
        </p:nvSpPr>
        <p:spPr bwMode="auto">
          <a:xfrm>
            <a:off x="7548690" y="2253450"/>
            <a:ext cx="196164" cy="343117"/>
          </a:xfrm>
          <a:custGeom>
            <a:avLst/>
            <a:gdLst>
              <a:gd name="T0" fmla="*/ 427 w 463"/>
              <a:gd name="T1" fmla="*/ 0 h 773"/>
              <a:gd name="T2" fmla="*/ 42 w 463"/>
              <a:gd name="T3" fmla="*/ 0 h 773"/>
              <a:gd name="T4" fmla="*/ 0 w 463"/>
              <a:gd name="T5" fmla="*/ 35 h 773"/>
              <a:gd name="T6" fmla="*/ 0 w 463"/>
              <a:gd name="T7" fmla="*/ 733 h 773"/>
              <a:gd name="T8" fmla="*/ 42 w 463"/>
              <a:gd name="T9" fmla="*/ 773 h 773"/>
              <a:gd name="T10" fmla="*/ 427 w 463"/>
              <a:gd name="T11" fmla="*/ 773 h 773"/>
              <a:gd name="T12" fmla="*/ 463 w 463"/>
              <a:gd name="T13" fmla="*/ 733 h 773"/>
              <a:gd name="T14" fmla="*/ 463 w 463"/>
              <a:gd name="T15" fmla="*/ 35 h 773"/>
              <a:gd name="T16" fmla="*/ 427 w 463"/>
              <a:gd name="T17" fmla="*/ 0 h 773"/>
              <a:gd name="T18" fmla="*/ 152 w 463"/>
              <a:gd name="T19" fmla="*/ 730 h 773"/>
              <a:gd name="T20" fmla="*/ 139 w 463"/>
              <a:gd name="T21" fmla="*/ 743 h 773"/>
              <a:gd name="T22" fmla="*/ 112 w 463"/>
              <a:gd name="T23" fmla="*/ 743 h 773"/>
              <a:gd name="T24" fmla="*/ 99 w 463"/>
              <a:gd name="T25" fmla="*/ 730 h 773"/>
              <a:gd name="T26" fmla="*/ 99 w 463"/>
              <a:gd name="T27" fmla="*/ 722 h 773"/>
              <a:gd name="T28" fmla="*/ 112 w 463"/>
              <a:gd name="T29" fmla="*/ 709 h 773"/>
              <a:gd name="T30" fmla="*/ 139 w 463"/>
              <a:gd name="T31" fmla="*/ 709 h 773"/>
              <a:gd name="T32" fmla="*/ 152 w 463"/>
              <a:gd name="T33" fmla="*/ 722 h 773"/>
              <a:gd name="T34" fmla="*/ 152 w 463"/>
              <a:gd name="T35" fmla="*/ 730 h 773"/>
              <a:gd name="T36" fmla="*/ 263 w 463"/>
              <a:gd name="T37" fmla="*/ 724 h 773"/>
              <a:gd name="T38" fmla="*/ 247 w 463"/>
              <a:gd name="T39" fmla="*/ 743 h 773"/>
              <a:gd name="T40" fmla="*/ 219 w 463"/>
              <a:gd name="T41" fmla="*/ 743 h 773"/>
              <a:gd name="T42" fmla="*/ 202 w 463"/>
              <a:gd name="T43" fmla="*/ 724 h 773"/>
              <a:gd name="T44" fmla="*/ 202 w 463"/>
              <a:gd name="T45" fmla="*/ 716 h 773"/>
              <a:gd name="T46" fmla="*/ 219 w 463"/>
              <a:gd name="T47" fmla="*/ 699 h 773"/>
              <a:gd name="T48" fmla="*/ 247 w 463"/>
              <a:gd name="T49" fmla="*/ 699 h 773"/>
              <a:gd name="T50" fmla="*/ 263 w 463"/>
              <a:gd name="T51" fmla="*/ 716 h 773"/>
              <a:gd name="T52" fmla="*/ 263 w 463"/>
              <a:gd name="T53" fmla="*/ 724 h 773"/>
              <a:gd name="T54" fmla="*/ 366 w 463"/>
              <a:gd name="T55" fmla="*/ 730 h 773"/>
              <a:gd name="T56" fmla="*/ 354 w 463"/>
              <a:gd name="T57" fmla="*/ 743 h 773"/>
              <a:gd name="T58" fmla="*/ 326 w 463"/>
              <a:gd name="T59" fmla="*/ 743 h 773"/>
              <a:gd name="T60" fmla="*/ 314 w 463"/>
              <a:gd name="T61" fmla="*/ 730 h 773"/>
              <a:gd name="T62" fmla="*/ 314 w 463"/>
              <a:gd name="T63" fmla="*/ 722 h 773"/>
              <a:gd name="T64" fmla="*/ 326 w 463"/>
              <a:gd name="T65" fmla="*/ 709 h 773"/>
              <a:gd name="T66" fmla="*/ 354 w 463"/>
              <a:gd name="T67" fmla="*/ 709 h 773"/>
              <a:gd name="T68" fmla="*/ 366 w 463"/>
              <a:gd name="T69" fmla="*/ 722 h 773"/>
              <a:gd name="T70" fmla="*/ 366 w 463"/>
              <a:gd name="T71" fmla="*/ 730 h 773"/>
              <a:gd name="T72" fmla="*/ 417 w 463"/>
              <a:gd name="T73" fmla="*/ 644 h 773"/>
              <a:gd name="T74" fmla="*/ 394 w 463"/>
              <a:gd name="T75" fmla="*/ 671 h 773"/>
              <a:gd name="T76" fmla="*/ 74 w 463"/>
              <a:gd name="T77" fmla="*/ 671 h 773"/>
              <a:gd name="T78" fmla="*/ 49 w 463"/>
              <a:gd name="T79" fmla="*/ 644 h 773"/>
              <a:gd name="T80" fmla="*/ 49 w 463"/>
              <a:gd name="T81" fmla="*/ 67 h 773"/>
              <a:gd name="T82" fmla="*/ 74 w 463"/>
              <a:gd name="T83" fmla="*/ 46 h 773"/>
              <a:gd name="T84" fmla="*/ 394 w 463"/>
              <a:gd name="T85" fmla="*/ 46 h 773"/>
              <a:gd name="T86" fmla="*/ 417 w 463"/>
              <a:gd name="T87" fmla="*/ 67 h 773"/>
              <a:gd name="T88" fmla="*/ 417 w 463"/>
              <a:gd name="T89" fmla="*/ 644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773">
                <a:moveTo>
                  <a:pt x="427" y="0"/>
                </a:moveTo>
                <a:cubicBezTo>
                  <a:pt x="42" y="0"/>
                  <a:pt x="42" y="0"/>
                  <a:pt x="42" y="0"/>
                </a:cubicBezTo>
                <a:cubicBezTo>
                  <a:pt x="19" y="0"/>
                  <a:pt x="0" y="17"/>
                  <a:pt x="0" y="35"/>
                </a:cubicBezTo>
                <a:cubicBezTo>
                  <a:pt x="0" y="733"/>
                  <a:pt x="0" y="733"/>
                  <a:pt x="0" y="733"/>
                </a:cubicBezTo>
                <a:cubicBezTo>
                  <a:pt x="0" y="756"/>
                  <a:pt x="17" y="773"/>
                  <a:pt x="42" y="773"/>
                </a:cubicBezTo>
                <a:cubicBezTo>
                  <a:pt x="427" y="773"/>
                  <a:pt x="427" y="773"/>
                  <a:pt x="427" y="773"/>
                </a:cubicBezTo>
                <a:cubicBezTo>
                  <a:pt x="448" y="773"/>
                  <a:pt x="463" y="756"/>
                  <a:pt x="463" y="733"/>
                </a:cubicBezTo>
                <a:cubicBezTo>
                  <a:pt x="463" y="35"/>
                  <a:pt x="463" y="35"/>
                  <a:pt x="463" y="35"/>
                </a:cubicBezTo>
                <a:cubicBezTo>
                  <a:pt x="463" y="19"/>
                  <a:pt x="451" y="0"/>
                  <a:pt x="427" y="0"/>
                </a:cubicBezTo>
                <a:close/>
                <a:moveTo>
                  <a:pt x="152" y="730"/>
                </a:moveTo>
                <a:cubicBezTo>
                  <a:pt x="152" y="737"/>
                  <a:pt x="146" y="743"/>
                  <a:pt x="139" y="743"/>
                </a:cubicBezTo>
                <a:cubicBezTo>
                  <a:pt x="112" y="743"/>
                  <a:pt x="112" y="743"/>
                  <a:pt x="112" y="743"/>
                </a:cubicBezTo>
                <a:cubicBezTo>
                  <a:pt x="106" y="743"/>
                  <a:pt x="99" y="737"/>
                  <a:pt x="99" y="730"/>
                </a:cubicBezTo>
                <a:cubicBezTo>
                  <a:pt x="99" y="722"/>
                  <a:pt x="99" y="722"/>
                  <a:pt x="99" y="722"/>
                </a:cubicBezTo>
                <a:cubicBezTo>
                  <a:pt x="99" y="714"/>
                  <a:pt x="106" y="709"/>
                  <a:pt x="112" y="709"/>
                </a:cubicBezTo>
                <a:cubicBezTo>
                  <a:pt x="139" y="709"/>
                  <a:pt x="139" y="709"/>
                  <a:pt x="139" y="709"/>
                </a:cubicBezTo>
                <a:cubicBezTo>
                  <a:pt x="146" y="709"/>
                  <a:pt x="152" y="714"/>
                  <a:pt x="152" y="722"/>
                </a:cubicBezTo>
                <a:cubicBezTo>
                  <a:pt x="152" y="730"/>
                  <a:pt x="152" y="730"/>
                  <a:pt x="152" y="730"/>
                </a:cubicBezTo>
                <a:close/>
                <a:moveTo>
                  <a:pt x="263" y="724"/>
                </a:moveTo>
                <a:cubicBezTo>
                  <a:pt x="263" y="735"/>
                  <a:pt x="255" y="743"/>
                  <a:pt x="247" y="743"/>
                </a:cubicBezTo>
                <a:cubicBezTo>
                  <a:pt x="219" y="743"/>
                  <a:pt x="219" y="743"/>
                  <a:pt x="219" y="743"/>
                </a:cubicBezTo>
                <a:cubicBezTo>
                  <a:pt x="211" y="743"/>
                  <a:pt x="202" y="735"/>
                  <a:pt x="202" y="724"/>
                </a:cubicBezTo>
                <a:cubicBezTo>
                  <a:pt x="202" y="716"/>
                  <a:pt x="202" y="716"/>
                  <a:pt x="202" y="716"/>
                </a:cubicBezTo>
                <a:cubicBezTo>
                  <a:pt x="202" y="705"/>
                  <a:pt x="209" y="699"/>
                  <a:pt x="219" y="699"/>
                </a:cubicBezTo>
                <a:cubicBezTo>
                  <a:pt x="247" y="699"/>
                  <a:pt x="247" y="699"/>
                  <a:pt x="247" y="699"/>
                </a:cubicBezTo>
                <a:cubicBezTo>
                  <a:pt x="255" y="699"/>
                  <a:pt x="263" y="705"/>
                  <a:pt x="263" y="716"/>
                </a:cubicBezTo>
                <a:cubicBezTo>
                  <a:pt x="263" y="724"/>
                  <a:pt x="263" y="724"/>
                  <a:pt x="263" y="724"/>
                </a:cubicBezTo>
                <a:close/>
                <a:moveTo>
                  <a:pt x="366" y="730"/>
                </a:moveTo>
                <a:cubicBezTo>
                  <a:pt x="366" y="737"/>
                  <a:pt x="360" y="743"/>
                  <a:pt x="354" y="743"/>
                </a:cubicBezTo>
                <a:cubicBezTo>
                  <a:pt x="326" y="743"/>
                  <a:pt x="326" y="743"/>
                  <a:pt x="326" y="743"/>
                </a:cubicBezTo>
                <a:cubicBezTo>
                  <a:pt x="320" y="743"/>
                  <a:pt x="314" y="737"/>
                  <a:pt x="314" y="730"/>
                </a:cubicBezTo>
                <a:cubicBezTo>
                  <a:pt x="314" y="722"/>
                  <a:pt x="314" y="722"/>
                  <a:pt x="314" y="722"/>
                </a:cubicBezTo>
                <a:cubicBezTo>
                  <a:pt x="314" y="714"/>
                  <a:pt x="320" y="709"/>
                  <a:pt x="326" y="709"/>
                </a:cubicBezTo>
                <a:cubicBezTo>
                  <a:pt x="354" y="709"/>
                  <a:pt x="354" y="709"/>
                  <a:pt x="354" y="709"/>
                </a:cubicBezTo>
                <a:cubicBezTo>
                  <a:pt x="360" y="709"/>
                  <a:pt x="366" y="714"/>
                  <a:pt x="366" y="722"/>
                </a:cubicBezTo>
                <a:cubicBezTo>
                  <a:pt x="366" y="730"/>
                  <a:pt x="366" y="730"/>
                  <a:pt x="366" y="730"/>
                </a:cubicBezTo>
                <a:close/>
                <a:moveTo>
                  <a:pt x="417" y="644"/>
                </a:moveTo>
                <a:cubicBezTo>
                  <a:pt x="417" y="657"/>
                  <a:pt x="409" y="671"/>
                  <a:pt x="394" y="671"/>
                </a:cubicBezTo>
                <a:cubicBezTo>
                  <a:pt x="74" y="671"/>
                  <a:pt x="74" y="671"/>
                  <a:pt x="74" y="671"/>
                </a:cubicBezTo>
                <a:cubicBezTo>
                  <a:pt x="59" y="671"/>
                  <a:pt x="49" y="659"/>
                  <a:pt x="49" y="644"/>
                </a:cubicBezTo>
                <a:cubicBezTo>
                  <a:pt x="49" y="67"/>
                  <a:pt x="49" y="67"/>
                  <a:pt x="49" y="67"/>
                </a:cubicBezTo>
                <a:cubicBezTo>
                  <a:pt x="49" y="50"/>
                  <a:pt x="61" y="46"/>
                  <a:pt x="74" y="46"/>
                </a:cubicBezTo>
                <a:cubicBezTo>
                  <a:pt x="394" y="46"/>
                  <a:pt x="394" y="46"/>
                  <a:pt x="394" y="46"/>
                </a:cubicBezTo>
                <a:cubicBezTo>
                  <a:pt x="404" y="46"/>
                  <a:pt x="417" y="48"/>
                  <a:pt x="417" y="67"/>
                </a:cubicBezTo>
                <a:cubicBezTo>
                  <a:pt x="417" y="644"/>
                  <a:pt x="417" y="644"/>
                  <a:pt x="417" y="644"/>
                </a:cubicBezTo>
                <a:close/>
              </a:path>
            </a:pathLst>
          </a:custGeom>
          <a:solidFill>
            <a:srgbClr val="FFFFFF"/>
          </a:solidFill>
          <a:ln>
            <a:noFill/>
          </a:ln>
        </p:spPr>
        <p:txBody>
          <a:bodyPr vert="horz" wrap="square" lIns="124314" tIns="62157" rIns="124314" bIns="62157" numCol="1" anchor="t" anchorCtr="0" compatLnSpc="1">
            <a:prstTxWarp prst="textNoShape">
              <a:avLst/>
            </a:prstTxWarp>
          </a:bodyPr>
          <a:lstStyle/>
          <a:p>
            <a:pPr>
              <a:defRPr/>
            </a:pPr>
            <a:endParaRPr lang="en-US" sz="2446" kern="0">
              <a:solidFill>
                <a:srgbClr val="000000"/>
              </a:solidFill>
              <a:latin typeface="+mn-lt"/>
            </a:endParaRPr>
          </a:p>
        </p:txBody>
      </p:sp>
      <p:sp>
        <p:nvSpPr>
          <p:cNvPr id="36" name="Rectangle 35"/>
          <p:cNvSpPr/>
          <p:nvPr/>
        </p:nvSpPr>
        <p:spPr>
          <a:xfrm>
            <a:off x="2689472" y="2430560"/>
            <a:ext cx="2068918" cy="845809"/>
          </a:xfrm>
          <a:prstGeom prst="rect">
            <a:avLst/>
          </a:prstGeom>
        </p:spPr>
        <p:txBody>
          <a:bodyPr wrap="square">
            <a:spAutoFit/>
          </a:bodyPr>
          <a:lstStyle/>
          <a:p>
            <a:pPr defTabSz="932386"/>
            <a:r>
              <a:rPr lang="en-US" sz="1632" dirty="0">
                <a:solidFill>
                  <a:srgbClr val="FFFFFF"/>
                </a:solidFill>
              </a:rPr>
              <a:t>End-user centric</a:t>
            </a:r>
          </a:p>
          <a:p>
            <a:pPr defTabSz="932386"/>
            <a:r>
              <a:rPr lang="en-US" sz="1632" dirty="0">
                <a:solidFill>
                  <a:srgbClr val="FFFFFF"/>
                </a:solidFill>
              </a:rPr>
              <a:t>Innovation</a:t>
            </a:r>
          </a:p>
          <a:p>
            <a:pPr defTabSz="932386"/>
            <a:r>
              <a:rPr lang="en-US" sz="1632" dirty="0">
                <a:solidFill>
                  <a:srgbClr val="FFFFFF"/>
                </a:solidFill>
              </a:rPr>
              <a:t>Mobility &amp; Cloud</a:t>
            </a:r>
            <a:endParaRPr lang="en-US" sz="2242" dirty="0">
              <a:solidFill>
                <a:srgbClr val="FFFFFF"/>
              </a:solidFill>
            </a:endParaRPr>
          </a:p>
        </p:txBody>
      </p:sp>
      <p:sp>
        <p:nvSpPr>
          <p:cNvPr id="3" name="Rectangle 2"/>
          <p:cNvSpPr/>
          <p:nvPr/>
        </p:nvSpPr>
        <p:spPr>
          <a:xfrm>
            <a:off x="388760" y="5756340"/>
            <a:ext cx="1484702" cy="594650"/>
          </a:xfrm>
          <a:prstGeom prst="rect">
            <a:avLst/>
          </a:prstGeom>
        </p:spPr>
        <p:txBody>
          <a:bodyPr wrap="none">
            <a:spAutoFit/>
          </a:bodyPr>
          <a:lstStyle/>
          <a:p>
            <a:pPr algn="ctr"/>
            <a:r>
              <a:rPr lang="en-US" sz="1632" b="1" dirty="0">
                <a:latin typeface="+mn-lt"/>
              </a:rPr>
              <a:t>Foundational</a:t>
            </a:r>
          </a:p>
          <a:p>
            <a:pPr algn="ctr"/>
            <a:r>
              <a:rPr lang="en-US" sz="1632" b="1" dirty="0">
                <a:latin typeface="+mn-lt"/>
              </a:rPr>
              <a:t>Business</a:t>
            </a:r>
          </a:p>
        </p:txBody>
      </p:sp>
      <p:sp>
        <p:nvSpPr>
          <p:cNvPr id="58" name="Rectangle 57"/>
          <p:cNvSpPr/>
          <p:nvPr/>
        </p:nvSpPr>
        <p:spPr>
          <a:xfrm>
            <a:off x="508310" y="2171342"/>
            <a:ext cx="1344471" cy="594650"/>
          </a:xfrm>
          <a:prstGeom prst="rect">
            <a:avLst/>
          </a:prstGeom>
        </p:spPr>
        <p:txBody>
          <a:bodyPr wrap="none">
            <a:spAutoFit/>
          </a:bodyPr>
          <a:lstStyle/>
          <a:p>
            <a:pPr algn="ctr"/>
            <a:r>
              <a:rPr lang="en-US" sz="1632" b="1" dirty="0">
                <a:latin typeface="+mn-lt"/>
              </a:rPr>
              <a:t>New</a:t>
            </a:r>
          </a:p>
          <a:p>
            <a:pPr algn="ctr"/>
            <a:r>
              <a:rPr lang="en-US" sz="1632" b="1" dirty="0">
                <a:latin typeface="+mn-lt"/>
              </a:rPr>
              <a:t>Experiences</a:t>
            </a:r>
          </a:p>
        </p:txBody>
      </p:sp>
      <p:sp>
        <p:nvSpPr>
          <p:cNvPr id="4" name="Up Arrow 3"/>
          <p:cNvSpPr/>
          <p:nvPr>
            <p:custDataLst>
              <p:tags r:id="rId3"/>
            </p:custDataLst>
          </p:nvPr>
        </p:nvSpPr>
        <p:spPr bwMode="auto">
          <a:xfrm>
            <a:off x="583450" y="2904101"/>
            <a:ext cx="1147317" cy="2918635"/>
          </a:xfrm>
          <a:prstGeom prst="upArrow">
            <a:avLst/>
          </a:prstGeom>
          <a:solidFill>
            <a:srgbClr val="0072C6"/>
          </a:solidFill>
          <a:ln w="25400" cap="flat" cmpd="sng" algn="ctr">
            <a:noFill/>
            <a:prstDash val="solid"/>
            <a:headEnd type="none" w="med" len="med"/>
            <a:tailEnd type="none" w="med" len="med"/>
          </a:ln>
          <a:effectLst/>
        </p:spPr>
        <p:txBody>
          <a:bodyPr vert="horz" wrap="square" lIns="279781" tIns="279781" rIns="93256" bIns="46629" numCol="1" rtlCol="0" anchor="t" anchorCtr="0" compatLnSpc="1">
            <a:prstTxWarp prst="textNoShape">
              <a:avLst/>
            </a:prstTxWarp>
          </a:bodyPr>
          <a:lstStyle/>
          <a:p>
            <a:pPr defTabSz="932312">
              <a:lnSpc>
                <a:spcPct val="90000"/>
              </a:lnSpc>
            </a:pPr>
            <a:endParaRPr lang="en-US" sz="3264" kern="0" spc="-52" dirty="0">
              <a:solidFill>
                <a:srgbClr val="FFFFFF"/>
              </a:solidFill>
              <a:latin typeface="Segoe UI" charset="0"/>
              <a:ea typeface="ＭＳ Ｐゴシック" charset="0"/>
              <a:cs typeface="ＭＳ Ｐゴシック" charset="0"/>
            </a:endParaRPr>
          </a:p>
        </p:txBody>
      </p:sp>
      <p:sp>
        <p:nvSpPr>
          <p:cNvPr id="5" name="Rectangle 4"/>
          <p:cNvSpPr/>
          <p:nvPr/>
        </p:nvSpPr>
        <p:spPr>
          <a:xfrm rot="16200000">
            <a:off x="209898" y="4297803"/>
            <a:ext cx="1842427" cy="510909"/>
          </a:xfrm>
          <a:prstGeom prst="rect">
            <a:avLst/>
          </a:prstGeom>
        </p:spPr>
        <p:txBody>
          <a:bodyPr wrap="none">
            <a:spAutoFit/>
          </a:bodyPr>
          <a:lstStyle/>
          <a:p>
            <a:r>
              <a:rPr lang="en-US" sz="2720" b="1" dirty="0">
                <a:latin typeface="+mn-lt"/>
              </a:rPr>
              <a:t>Extending</a:t>
            </a:r>
          </a:p>
        </p:txBody>
      </p:sp>
      <p:sp>
        <p:nvSpPr>
          <p:cNvPr id="59" name="Rectangle 58"/>
          <p:cNvSpPr/>
          <p:nvPr/>
        </p:nvSpPr>
        <p:spPr>
          <a:xfrm>
            <a:off x="10320244" y="5756340"/>
            <a:ext cx="1427763" cy="594650"/>
          </a:xfrm>
          <a:prstGeom prst="rect">
            <a:avLst/>
          </a:prstGeom>
        </p:spPr>
        <p:txBody>
          <a:bodyPr wrap="none">
            <a:spAutoFit/>
          </a:bodyPr>
          <a:lstStyle/>
          <a:p>
            <a:pPr algn="ctr"/>
            <a:r>
              <a:rPr lang="en-US" sz="1632" b="1" dirty="0">
                <a:latin typeface="+mn-lt"/>
              </a:rPr>
              <a:t>Fixed</a:t>
            </a:r>
          </a:p>
          <a:p>
            <a:pPr algn="ctr"/>
            <a:r>
              <a:rPr lang="en-US" sz="1632" b="1" dirty="0" smtClean="0">
                <a:latin typeface="+mn-lt"/>
              </a:rPr>
              <a:t>On-Premises</a:t>
            </a:r>
            <a:endParaRPr lang="en-US" sz="1632" b="1" dirty="0">
              <a:latin typeface="+mn-lt"/>
            </a:endParaRPr>
          </a:p>
        </p:txBody>
      </p:sp>
      <p:sp>
        <p:nvSpPr>
          <p:cNvPr id="63" name="Rectangle 62"/>
          <p:cNvSpPr/>
          <p:nvPr/>
        </p:nvSpPr>
        <p:spPr>
          <a:xfrm>
            <a:off x="10327934" y="2016033"/>
            <a:ext cx="1431802" cy="594650"/>
          </a:xfrm>
          <a:prstGeom prst="rect">
            <a:avLst/>
          </a:prstGeom>
        </p:spPr>
        <p:txBody>
          <a:bodyPr wrap="none">
            <a:spAutoFit/>
          </a:bodyPr>
          <a:lstStyle/>
          <a:p>
            <a:pPr algn="ctr"/>
            <a:r>
              <a:rPr lang="en-US" sz="1632" b="1" dirty="0">
                <a:latin typeface="+mn-lt"/>
              </a:rPr>
              <a:t>Elastic Cloud</a:t>
            </a:r>
          </a:p>
          <a:p>
            <a:pPr algn="ctr"/>
            <a:r>
              <a:rPr lang="en-US" sz="1632" b="1" dirty="0" smtClean="0">
                <a:latin typeface="+mn-lt"/>
              </a:rPr>
              <a:t>and Hybrid</a:t>
            </a:r>
            <a:endParaRPr lang="en-US" sz="1632" b="1" dirty="0">
              <a:latin typeface="+mn-lt"/>
            </a:endParaRPr>
          </a:p>
        </p:txBody>
      </p:sp>
      <p:sp>
        <p:nvSpPr>
          <p:cNvPr id="64" name="Up Arrow 63"/>
          <p:cNvSpPr/>
          <p:nvPr>
            <p:custDataLst>
              <p:tags r:id="rId4"/>
            </p:custDataLst>
          </p:nvPr>
        </p:nvSpPr>
        <p:spPr bwMode="auto">
          <a:xfrm>
            <a:off x="10428145" y="2917255"/>
            <a:ext cx="1147317" cy="2890676"/>
          </a:xfrm>
          <a:prstGeom prst="upArrow">
            <a:avLst/>
          </a:prstGeom>
          <a:solidFill>
            <a:srgbClr val="0072C6"/>
          </a:solidFill>
          <a:ln w="25400" cap="flat" cmpd="sng" algn="ctr">
            <a:noFill/>
            <a:prstDash val="solid"/>
            <a:headEnd type="none" w="med" len="med"/>
            <a:tailEnd type="none" w="med" len="med"/>
          </a:ln>
          <a:effectLst/>
        </p:spPr>
        <p:txBody>
          <a:bodyPr vert="horz" wrap="square" lIns="279781" tIns="279781" rIns="93256" bIns="46629" numCol="1" rtlCol="0" anchor="t" anchorCtr="0" compatLnSpc="1">
            <a:prstTxWarp prst="textNoShape">
              <a:avLst/>
            </a:prstTxWarp>
          </a:bodyPr>
          <a:lstStyle/>
          <a:p>
            <a:pPr defTabSz="932312">
              <a:lnSpc>
                <a:spcPct val="90000"/>
              </a:lnSpc>
            </a:pPr>
            <a:endParaRPr lang="en-US" sz="3264" kern="0" spc="-52" dirty="0">
              <a:solidFill>
                <a:srgbClr val="FFFFFF"/>
              </a:solidFill>
              <a:latin typeface="Segoe UI" charset="0"/>
              <a:ea typeface="ＭＳ Ｐゴシック" charset="0"/>
              <a:cs typeface="ＭＳ Ｐゴシック" charset="0"/>
            </a:endParaRPr>
          </a:p>
        </p:txBody>
      </p:sp>
      <p:sp>
        <p:nvSpPr>
          <p:cNvPr id="65" name="Rectangle 64"/>
          <p:cNvSpPr/>
          <p:nvPr/>
        </p:nvSpPr>
        <p:spPr>
          <a:xfrm rot="16200000">
            <a:off x="10183056" y="4338027"/>
            <a:ext cx="1585499" cy="510909"/>
          </a:xfrm>
          <a:prstGeom prst="rect">
            <a:avLst/>
          </a:prstGeom>
        </p:spPr>
        <p:txBody>
          <a:bodyPr wrap="none">
            <a:spAutoFit/>
          </a:bodyPr>
          <a:lstStyle/>
          <a:p>
            <a:r>
              <a:rPr lang="en-US" sz="2720" b="1" dirty="0">
                <a:latin typeface="+mn-lt"/>
              </a:rPr>
              <a:t>Evolving</a:t>
            </a:r>
          </a:p>
        </p:txBody>
      </p:sp>
      <p:pic>
        <p:nvPicPr>
          <p:cNvPr id="66" name="Picture 2" descr="C:\Users\chrisw\Desktop\Cloud Services 3.png"/>
          <p:cNvPicPr>
            <a:picLocks noChangeAspect="1" noChangeArrowheads="1"/>
          </p:cNvPicPr>
          <p:nvPr/>
        </p:nvPicPr>
        <p:blipFill>
          <a:blip r:embed="rId15">
            <a:extLst>
              <a:ext uri="{BEBA8EAE-BF5A-486C-A8C5-ECC9F3942E4B}">
                <a14:imgProps xmlns:a14="http://schemas.microsoft.com/office/drawing/2010/main">
                  <a14:imgLayer r:embed="rId16">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black">
          <a:xfrm>
            <a:off x="9019806" y="2203243"/>
            <a:ext cx="735438" cy="507097"/>
          </a:xfrm>
          <a:prstGeom prst="rect">
            <a:avLst/>
          </a:prstGeom>
          <a:noFill/>
          <a:extLst>
            <a:ext uri="{909E8E84-426E-40DD-AFC4-6F175D3DCCD1}">
              <a14:hiddenFill xmlns:a14="http://schemas.microsoft.com/office/drawing/2010/main">
                <a:solidFill>
                  <a:srgbClr val="FFFFFF"/>
                </a:solidFill>
              </a14:hiddenFill>
            </a:ext>
          </a:extLst>
        </p:spPr>
      </p:pic>
      <p:sp>
        <p:nvSpPr>
          <p:cNvPr id="37" name="Up Arrow 36"/>
          <p:cNvSpPr/>
          <p:nvPr>
            <p:custDataLst>
              <p:tags r:id="rId5"/>
            </p:custDataLst>
          </p:nvPr>
        </p:nvSpPr>
        <p:spPr bwMode="auto">
          <a:xfrm>
            <a:off x="3682135" y="3530290"/>
            <a:ext cx="849553" cy="415740"/>
          </a:xfrm>
          <a:prstGeom prst="upArrow">
            <a:avLst/>
          </a:prstGeom>
          <a:solidFill>
            <a:srgbClr val="EAEAEA"/>
          </a:solidFill>
          <a:ln w="25400" cap="flat" cmpd="sng" algn="ctr">
            <a:noFill/>
            <a:prstDash val="solid"/>
            <a:headEnd type="none" w="med" len="med"/>
            <a:tailEnd type="none" w="med" len="med"/>
          </a:ln>
          <a:effectLst/>
          <a:extLst/>
        </p:spPr>
        <p:txBody>
          <a:bodyPr vert="horz" wrap="square" lIns="279781" tIns="279781" rIns="93256" bIns="46629" numCol="1" rtlCol="0" anchor="t" anchorCtr="0" compatLnSpc="1">
            <a:prstTxWarp prst="textNoShape">
              <a:avLst/>
            </a:prstTxWarp>
          </a:bodyPr>
          <a:lstStyle/>
          <a:p>
            <a:pPr defTabSz="932312">
              <a:lnSpc>
                <a:spcPct val="90000"/>
              </a:lnSpc>
            </a:pPr>
            <a:endParaRPr lang="en-US" sz="3264" kern="0" spc="-52" dirty="0">
              <a:solidFill>
                <a:srgbClr val="FFFFFF"/>
              </a:solidFill>
              <a:ea typeface="ＭＳ Ｐゴシック" charset="0"/>
              <a:cs typeface="ＭＳ Ｐゴシック" charset="0"/>
            </a:endParaRPr>
          </a:p>
        </p:txBody>
      </p:sp>
      <p:sp>
        <p:nvSpPr>
          <p:cNvPr id="40" name="Up Arrow 39"/>
          <p:cNvSpPr/>
          <p:nvPr>
            <p:custDataLst>
              <p:tags r:id="rId6"/>
            </p:custDataLst>
          </p:nvPr>
        </p:nvSpPr>
        <p:spPr bwMode="auto">
          <a:xfrm>
            <a:off x="7410967" y="3537077"/>
            <a:ext cx="849553" cy="415740"/>
          </a:xfrm>
          <a:prstGeom prst="upArrow">
            <a:avLst/>
          </a:prstGeom>
          <a:solidFill>
            <a:srgbClr val="EAEAEA"/>
          </a:solidFill>
          <a:ln w="25400" cap="flat" cmpd="sng" algn="ctr">
            <a:noFill/>
            <a:prstDash val="solid"/>
            <a:headEnd type="none" w="med" len="med"/>
            <a:tailEnd type="none" w="med" len="med"/>
          </a:ln>
          <a:effectLst/>
        </p:spPr>
        <p:txBody>
          <a:bodyPr vert="horz" wrap="square" lIns="279781" tIns="279781" rIns="93256" bIns="46629" numCol="1" rtlCol="0" anchor="t" anchorCtr="0" compatLnSpc="1">
            <a:prstTxWarp prst="textNoShape">
              <a:avLst/>
            </a:prstTxWarp>
          </a:bodyPr>
          <a:lstStyle/>
          <a:p>
            <a:pPr defTabSz="932312">
              <a:lnSpc>
                <a:spcPct val="90000"/>
              </a:lnSpc>
            </a:pPr>
            <a:endParaRPr lang="en-US" sz="3264" kern="0" spc="-52" dirty="0">
              <a:solidFill>
                <a:srgbClr val="FFFFFF"/>
              </a:solidFill>
              <a:latin typeface="Segoe UI" charset="0"/>
              <a:ea typeface="ＭＳ Ｐゴシック" charset="0"/>
              <a:cs typeface="ＭＳ Ｐゴシック" charset="0"/>
            </a:endParaRPr>
          </a:p>
        </p:txBody>
      </p:sp>
    </p:spTree>
    <p:extLst>
      <p:ext uri="{BB962C8B-B14F-4D97-AF65-F5344CB8AC3E}">
        <p14:creationId xmlns:p14="http://schemas.microsoft.com/office/powerpoint/2010/main" val="13277016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3"/>
                                        </p:tgtEl>
                                      </p:cBhvr>
                                    </p:animEffect>
                                    <p:set>
                                      <p:cBhvr>
                                        <p:cTn id="7" dur="1" fill="hold">
                                          <p:stCondLst>
                                            <p:cond delay="499"/>
                                          </p:stCondLst>
                                        </p:cTn>
                                        <p:tgtEl>
                                          <p:spTgt spid="4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47"/>
                                        </p:tgtEl>
                                      </p:cBhvr>
                                    </p:animEffect>
                                    <p:set>
                                      <p:cBhvr>
                                        <p:cTn id="10" dur="1" fill="hold">
                                          <p:stCondLst>
                                            <p:cond delay="499"/>
                                          </p:stCondLst>
                                        </p:cTn>
                                        <p:tgtEl>
                                          <p:spTgt spid="47"/>
                                        </p:tgtEl>
                                        <p:attrNameLst>
                                          <p:attrName>style.visibility</p:attrName>
                                        </p:attrNameLst>
                                      </p:cBhvr>
                                      <p:to>
                                        <p:strVal val="hidden"/>
                                      </p:to>
                                    </p:set>
                                  </p:childTnLst>
                                </p:cTn>
                              </p:par>
                            </p:childTnLst>
                          </p:cTn>
                        </p:par>
                        <p:par>
                          <p:cTn id="11" fill="hold">
                            <p:stCondLst>
                              <p:cond delay="500"/>
                            </p:stCondLst>
                            <p:childTnLst>
                              <p:par>
                                <p:cTn id="12" presetID="49" presetClass="path" presetSubtype="0" accel="50000" decel="50000" fill="hold" grpId="0" nodeType="afterEffect">
                                  <p:stCondLst>
                                    <p:cond delay="0"/>
                                  </p:stCondLst>
                                  <p:childTnLst>
                                    <p:animMotion origin="layout" path="M 6.40797E-7 4.86155E-6 L 0.08591 0.27439 " pathEditMode="relative" rAng="0" ptsTypes="AA">
                                      <p:cBhvr>
                                        <p:cTn id="13" dur="2000" fill="hold"/>
                                        <p:tgtEl>
                                          <p:spTgt spid="39"/>
                                        </p:tgtEl>
                                        <p:attrNameLst>
                                          <p:attrName>ppt_x</p:attrName>
                                          <p:attrName>ppt_y</p:attrName>
                                        </p:attrNameLst>
                                      </p:cBhvr>
                                      <p:rCtr x="4289" y="13709"/>
                                    </p:animMotion>
                                  </p:childTnLst>
                                </p:cTn>
                              </p:par>
                            </p:childTnLst>
                          </p:cTn>
                        </p:par>
                        <p:par>
                          <p:cTn id="14" fill="hold">
                            <p:stCondLst>
                              <p:cond delay="2500"/>
                            </p:stCondLst>
                            <p:childTnLst>
                              <p:par>
                                <p:cTn id="15" presetID="10"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wipe(down)">
                                      <p:cBhvr>
                                        <p:cTn id="28" dur="500"/>
                                        <p:tgtEl>
                                          <p:spTgt spid="58"/>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down)">
                                      <p:cBhvr>
                                        <p:cTn id="34" dur="500"/>
                                        <p:tgtEl>
                                          <p:spTgt spid="5"/>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wipe(down)">
                                      <p:cBhvr>
                                        <p:cTn id="37" dur="500"/>
                                        <p:tgtEl>
                                          <p:spTgt spid="59"/>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63"/>
                                        </p:tgtEl>
                                        <p:attrNameLst>
                                          <p:attrName>style.visibility</p:attrName>
                                        </p:attrNameLst>
                                      </p:cBhvr>
                                      <p:to>
                                        <p:strVal val="visible"/>
                                      </p:to>
                                    </p:set>
                                    <p:animEffect transition="in" filter="wipe(down)">
                                      <p:cBhvr>
                                        <p:cTn id="40" dur="500"/>
                                        <p:tgtEl>
                                          <p:spTgt spid="63"/>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64"/>
                                        </p:tgtEl>
                                        <p:attrNameLst>
                                          <p:attrName>style.visibility</p:attrName>
                                        </p:attrNameLst>
                                      </p:cBhvr>
                                      <p:to>
                                        <p:strVal val="visible"/>
                                      </p:to>
                                    </p:set>
                                    <p:animEffect transition="in" filter="wipe(down)">
                                      <p:cBhvr>
                                        <p:cTn id="43" dur="500"/>
                                        <p:tgtEl>
                                          <p:spTgt spid="64"/>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down)">
                                      <p:cBhvr>
                                        <p:cTn id="46" dur="500"/>
                                        <p:tgtEl>
                                          <p:spTgt spid="65"/>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wipe(down)">
                                      <p:cBhvr>
                                        <p:cTn id="49" dur="500"/>
                                        <p:tgtEl>
                                          <p:spTgt spid="55"/>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down)">
                                      <p:cBhvr>
                                        <p:cTn id="55" dur="500"/>
                                        <p:tgtEl>
                                          <p:spTgt spid="28"/>
                                        </p:tgtEl>
                                      </p:cBhvr>
                                    </p:animEffect>
                                  </p:childTnLst>
                                </p:cTn>
                              </p:par>
                              <p:par>
                                <p:cTn id="56" presetID="22" presetClass="entr" presetSubtype="4"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wipe(down)">
                                      <p:cBhvr>
                                        <p:cTn id="58" dur="500"/>
                                        <p:tgtEl>
                                          <p:spTgt spid="29"/>
                                        </p:tgtEl>
                                      </p:cBhvr>
                                    </p:animEffect>
                                  </p:childTnLst>
                                </p:cTn>
                              </p:par>
                              <p:par>
                                <p:cTn id="59" presetID="22" presetClass="entr" presetSubtype="4" fill="hold" nodeType="with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wipe(down)">
                                      <p:cBhvr>
                                        <p:cTn id="61" dur="500"/>
                                        <p:tgtEl>
                                          <p:spTgt spid="2"/>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down)">
                                      <p:cBhvr>
                                        <p:cTn id="64" dur="500"/>
                                        <p:tgtEl>
                                          <p:spTgt spid="33"/>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down)">
                                      <p:cBhvr>
                                        <p:cTn id="67" dur="500"/>
                                        <p:tgtEl>
                                          <p:spTgt spid="34"/>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wipe(down)">
                                      <p:cBhvr>
                                        <p:cTn id="70" dur="500"/>
                                        <p:tgtEl>
                                          <p:spTgt spid="36"/>
                                        </p:tgtEl>
                                      </p:cBhvr>
                                    </p:animEffect>
                                  </p:childTnLst>
                                </p:cTn>
                              </p:par>
                              <p:par>
                                <p:cTn id="71" presetID="22" presetClass="entr" presetSubtype="4" fill="hold" nodeType="with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wipe(down)">
                                      <p:cBhvr>
                                        <p:cTn id="73" dur="500"/>
                                        <p:tgtEl>
                                          <p:spTgt spid="66"/>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down)">
                                      <p:cBhvr>
                                        <p:cTn id="76" dur="500"/>
                                        <p:tgtEl>
                                          <p:spTgt spid="37"/>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down)">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3" grpId="0"/>
      <p:bldP spid="55" grpId="0"/>
      <p:bldP spid="27" grpId="0" animBg="1"/>
      <p:bldP spid="28" grpId="0"/>
      <p:bldP spid="33" grpId="0" animBg="1"/>
      <p:bldP spid="34" grpId="0" animBg="1"/>
      <p:bldP spid="36" grpId="0"/>
      <p:bldP spid="3" grpId="0"/>
      <p:bldP spid="58" grpId="0"/>
      <p:bldP spid="4" grpId="0" animBg="1"/>
      <p:bldP spid="5" grpId="0"/>
      <p:bldP spid="59" grpId="0"/>
      <p:bldP spid="63" grpId="0"/>
      <p:bldP spid="64" grpId="0" animBg="1"/>
      <p:bldP spid="65" grpId="0"/>
      <p:bldP spid="37" grpId="0" animBg="1"/>
      <p:bldP spid="4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800" dirty="0"/>
              <a:t>Bring Your Applications to the Future: </a:t>
            </a:r>
            <a:br>
              <a:rPr lang="en-US" sz="4800" dirty="0"/>
            </a:br>
            <a:r>
              <a:rPr lang="en-US" sz="4800" dirty="0"/>
              <a:t>The case for VB6</a:t>
            </a:r>
            <a:endParaRPr lang="en-US" sz="4800" dirty="0">
              <a:solidFill>
                <a:schemeClr val="tx2"/>
              </a:solidFill>
            </a:endParaRPr>
          </a:p>
        </p:txBody>
      </p:sp>
      <p:sp>
        <p:nvSpPr>
          <p:cNvPr id="5" name="Text Placeholder 4"/>
          <p:cNvSpPr>
            <a:spLocks noGrp="1"/>
          </p:cNvSpPr>
          <p:nvPr>
            <p:ph type="body" sz="quarter" idx="4294967295"/>
          </p:nvPr>
        </p:nvSpPr>
        <p:spPr>
          <a:xfrm>
            <a:off x="0" y="3956050"/>
            <a:ext cx="6070600" cy="1827213"/>
          </a:xfrm>
        </p:spPr>
        <p:txBody>
          <a:bodyPr/>
          <a:lstStyle/>
          <a:p>
            <a:r>
              <a:rPr lang="en-US" sz="3200" dirty="0" smtClean="0"/>
              <a:t>Federico Zoufaly, </a:t>
            </a:r>
            <a:r>
              <a:rPr lang="en-US" sz="3200" dirty="0" err="1" smtClean="0"/>
              <a:t>Mobilize.Net</a:t>
            </a:r>
            <a:endParaRPr lang="en-US" sz="3200" dirty="0" smtClean="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134" y="4566972"/>
            <a:ext cx="2455486" cy="871302"/>
          </a:xfrm>
          <a:prstGeom prst="rect">
            <a:avLst/>
          </a:prstGeom>
          <a:solidFill>
            <a:schemeClr val="tx1"/>
          </a:solidFill>
        </p:spPr>
      </p:pic>
    </p:spTree>
    <p:extLst>
      <p:ext uri="{BB962C8B-B14F-4D97-AF65-F5344CB8AC3E}">
        <p14:creationId xmlns:p14="http://schemas.microsoft.com/office/powerpoint/2010/main" val="3947957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Value Lifecycle</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874" y="1734311"/>
            <a:ext cx="10058400" cy="4883033"/>
          </a:xfrm>
          <a:prstGeom prst="rect">
            <a:avLst/>
          </a:prstGeom>
        </p:spPr>
      </p:pic>
    </p:spTree>
    <p:extLst>
      <p:ext uri="{BB962C8B-B14F-4D97-AF65-F5344CB8AC3E}">
        <p14:creationId xmlns:p14="http://schemas.microsoft.com/office/powerpoint/2010/main" val="387786259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Windows XP is Pervasive, So is VB6</a:t>
            </a:r>
            <a:endParaRPr lang="en-US" b="1" dirty="0"/>
          </a:p>
        </p:txBody>
      </p:sp>
      <p:sp>
        <p:nvSpPr>
          <p:cNvPr id="4" name="Rectangle 3"/>
          <p:cNvSpPr>
            <a:spLocks noChangeAspect="1"/>
          </p:cNvSpPr>
          <p:nvPr/>
        </p:nvSpPr>
        <p:spPr bwMode="auto">
          <a:xfrm>
            <a:off x="420371" y="1632056"/>
            <a:ext cx="5797866" cy="4818451"/>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77635" tIns="88818" rIns="0" bIns="177642" numCol="1" rtlCol="0" anchor="b" anchorCtr="0" compatLnSpc="1">
            <a:prstTxWarp prst="textNoShape">
              <a:avLst/>
            </a:prstTxWarp>
          </a:bodyPr>
          <a:lstStyle/>
          <a:p>
            <a:pPr defTabSz="1775838" fontAlgn="base">
              <a:spcAft>
                <a:spcPct val="0"/>
              </a:spcAft>
            </a:pPr>
            <a:endParaRPr lang="en-US" sz="2700" dirty="0">
              <a:gradFill>
                <a:gsLst>
                  <a:gs pos="0">
                    <a:srgbClr val="FFFFFF"/>
                  </a:gs>
                  <a:gs pos="100000">
                    <a:srgbClr val="FFFFFF"/>
                  </a:gs>
                </a:gsLst>
                <a:lin ang="5400000" scaled="0"/>
              </a:gradFill>
            </a:endParaRPr>
          </a:p>
        </p:txBody>
      </p:sp>
      <p:sp>
        <p:nvSpPr>
          <p:cNvPr id="5" name="TextBox 4"/>
          <p:cNvSpPr txBox="1"/>
          <p:nvPr/>
        </p:nvSpPr>
        <p:spPr>
          <a:xfrm>
            <a:off x="632742" y="1824223"/>
            <a:ext cx="5378222" cy="4544093"/>
          </a:xfrm>
          <a:prstGeom prst="rect">
            <a:avLst/>
          </a:prstGeom>
          <a:noFill/>
        </p:spPr>
        <p:txBody>
          <a:bodyPr wrap="square" lIns="111026" tIns="55513" rIns="111026" bIns="55513" rtlCol="0">
            <a:spAutoFit/>
          </a:bodyPr>
          <a:lstStyle/>
          <a:p>
            <a:pPr marL="277566" indent="-277566">
              <a:buFont typeface="Arial" pitchFamily="34" charset="0"/>
              <a:buChar char="•"/>
            </a:pPr>
            <a:r>
              <a:rPr lang="en-US" dirty="0"/>
              <a:t>Less than half of enterprises have started shift off XP</a:t>
            </a:r>
            <a:r>
              <a:rPr lang="en-US" baseline="30000" dirty="0"/>
              <a:t>1</a:t>
            </a:r>
          </a:p>
          <a:p>
            <a:pPr marL="277566" indent="-277566">
              <a:buFont typeface="Arial" pitchFamily="34" charset="0"/>
              <a:buChar char="•"/>
            </a:pPr>
            <a:r>
              <a:rPr lang="en-US" dirty="0" smtClean="0"/>
              <a:t>Customers tethered to XP because of legacy apps</a:t>
            </a:r>
            <a:r>
              <a:rPr lang="en-US" baseline="30000" dirty="0" smtClean="0"/>
              <a:t>2</a:t>
            </a:r>
          </a:p>
          <a:p>
            <a:pPr marL="277566" indent="-277566">
              <a:buFont typeface="Arial" pitchFamily="34" charset="0"/>
              <a:buChar char="•"/>
            </a:pPr>
            <a:r>
              <a:rPr lang="en-US" dirty="0" smtClean="0"/>
              <a:t>VB </a:t>
            </a:r>
            <a:r>
              <a:rPr lang="en-US" dirty="0"/>
              <a:t>6 </a:t>
            </a:r>
            <a:r>
              <a:rPr lang="en-US" dirty="0" smtClean="0"/>
              <a:t>is </a:t>
            </a:r>
            <a:r>
              <a:rPr lang="en-US" dirty="0"/>
              <a:t>the most popular </a:t>
            </a:r>
            <a:r>
              <a:rPr lang="en-US" dirty="0" smtClean="0"/>
              <a:t>and successful development tool</a:t>
            </a:r>
            <a:endParaRPr lang="en-US" dirty="0"/>
          </a:p>
          <a:p>
            <a:pPr marL="277566" indent="-277566">
              <a:buFont typeface="Arial" pitchFamily="34" charset="0"/>
              <a:buChar char="•"/>
            </a:pPr>
            <a:r>
              <a:rPr lang="en-US" dirty="0" smtClean="0"/>
              <a:t>Gartner </a:t>
            </a:r>
            <a:r>
              <a:rPr lang="en-US" dirty="0"/>
              <a:t>estimates </a:t>
            </a:r>
            <a:r>
              <a:rPr lang="en-US" dirty="0" smtClean="0"/>
              <a:t>24 </a:t>
            </a:r>
            <a:r>
              <a:rPr lang="en-US" dirty="0"/>
              <a:t>billion lines of VB6 in </a:t>
            </a:r>
            <a:r>
              <a:rPr lang="en-US" dirty="0" smtClean="0"/>
              <a:t>production*</a:t>
            </a:r>
            <a:endParaRPr lang="en-US" dirty="0"/>
          </a:p>
          <a:p>
            <a:pPr marL="277566" indent="-277566">
              <a:buFont typeface="Arial" pitchFamily="34" charset="0"/>
              <a:buChar char="•"/>
            </a:pPr>
            <a:r>
              <a:rPr lang="en-US" dirty="0" smtClean="0"/>
              <a:t>A developer </a:t>
            </a:r>
            <a:r>
              <a:rPr lang="en-US" dirty="0"/>
              <a:t>survey conducted by Microsoft in UK showed </a:t>
            </a:r>
            <a:r>
              <a:rPr lang="en-US" dirty="0" smtClean="0"/>
              <a:t>85</a:t>
            </a:r>
            <a:r>
              <a:rPr lang="en-US" dirty="0"/>
              <a:t>% of the people interviewed are from organizations </a:t>
            </a:r>
            <a:r>
              <a:rPr lang="en-US" dirty="0" smtClean="0"/>
              <a:t>maintaining </a:t>
            </a:r>
            <a:r>
              <a:rPr lang="en-US" dirty="0"/>
              <a:t>VB6 applications.</a:t>
            </a:r>
          </a:p>
          <a:p>
            <a:pPr marL="277566" indent="-277566">
              <a:buFont typeface="Arial" pitchFamily="34" charset="0"/>
              <a:buChar char="•"/>
            </a:pPr>
            <a:endParaRPr lang="en-US" dirty="0" smtClean="0"/>
          </a:p>
          <a:p>
            <a:pPr marL="277566" indent="-277566">
              <a:buFont typeface="Arial" pitchFamily="34" charset="0"/>
              <a:buChar char="•"/>
            </a:pPr>
            <a:endParaRPr lang="en-US" dirty="0"/>
          </a:p>
          <a:p>
            <a:pPr marL="277566" indent="-277566">
              <a:buFont typeface="Arial" pitchFamily="34" charset="0"/>
              <a:buChar char="•"/>
            </a:pPr>
            <a:endParaRPr lang="en-US" dirty="0" smtClean="0"/>
          </a:p>
          <a:p>
            <a:pPr marL="277566" indent="-277566">
              <a:buFont typeface="Arial" pitchFamily="34" charset="0"/>
              <a:buChar char="•"/>
            </a:pPr>
            <a:endParaRPr lang="en-US" dirty="0"/>
          </a:p>
        </p:txBody>
      </p:sp>
      <p:sp>
        <p:nvSpPr>
          <p:cNvPr id="6" name="TextBox 5"/>
          <p:cNvSpPr txBox="1"/>
          <p:nvPr/>
        </p:nvSpPr>
        <p:spPr>
          <a:xfrm>
            <a:off x="6660391" y="6450507"/>
            <a:ext cx="3044199" cy="573775"/>
          </a:xfrm>
          <a:prstGeom prst="rect">
            <a:avLst/>
          </a:prstGeom>
          <a:noFill/>
        </p:spPr>
        <p:txBody>
          <a:bodyPr wrap="square" lIns="111026" tIns="55513" rIns="111026" bIns="55513" rtlCol="0">
            <a:spAutoFit/>
          </a:bodyPr>
          <a:lstStyle/>
          <a:p>
            <a:r>
              <a:rPr lang="en-US" sz="1000" baseline="30000" dirty="0"/>
              <a:t>1</a:t>
            </a:r>
            <a:r>
              <a:rPr lang="en-US" sz="1000" dirty="0"/>
              <a:t>Camwood, 2013</a:t>
            </a:r>
          </a:p>
          <a:p>
            <a:r>
              <a:rPr lang="en-US" sz="1000" baseline="30000" dirty="0"/>
              <a:t>2</a:t>
            </a:r>
            <a:r>
              <a:rPr lang="en-US" sz="1000" dirty="0"/>
              <a:t>Paul </a:t>
            </a:r>
            <a:r>
              <a:rPr lang="en-US" sz="1000" dirty="0" err="1"/>
              <a:t>Thurrott</a:t>
            </a:r>
            <a:r>
              <a:rPr lang="en-US" sz="1000" dirty="0"/>
              <a:t>,, The Next Web, Apr 10, 2013</a:t>
            </a:r>
          </a:p>
          <a:p>
            <a:endParaRPr lang="en-US" sz="1000" dirty="0"/>
          </a:p>
        </p:txBody>
      </p:sp>
      <p:graphicFrame>
        <p:nvGraphicFramePr>
          <p:cNvPr id="7" name="Chart 6"/>
          <p:cNvGraphicFramePr>
            <a:graphicFrameLocks/>
          </p:cNvGraphicFramePr>
          <p:nvPr>
            <p:extLst/>
          </p:nvPr>
        </p:nvGraphicFramePr>
        <p:xfrm>
          <a:off x="6736424" y="1802136"/>
          <a:ext cx="5180477" cy="2316862"/>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a:spLocks noChangeAspect="1"/>
          </p:cNvSpPr>
          <p:nvPr/>
        </p:nvSpPr>
        <p:spPr bwMode="auto">
          <a:xfrm>
            <a:off x="6736425" y="1632057"/>
            <a:ext cx="5392448" cy="2388733"/>
          </a:xfrm>
          <a:prstGeom prst="rect">
            <a:avLst/>
          </a:prstGeom>
          <a:noFill/>
          <a:ln w="34925">
            <a:solidFill>
              <a:schemeClr val="bg2">
                <a:lumMod val="50000"/>
                <a:lumOff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77635" tIns="88818" rIns="0" bIns="177642" numCol="1" rtlCol="0" anchor="b" anchorCtr="0" compatLnSpc="1">
            <a:prstTxWarp prst="textNoShape">
              <a:avLst/>
            </a:prstTxWarp>
          </a:bodyPr>
          <a:lstStyle/>
          <a:p>
            <a:pPr defTabSz="1775838" fontAlgn="base">
              <a:spcAft>
                <a:spcPct val="0"/>
              </a:spcAft>
            </a:pPr>
            <a:endParaRPr lang="en-US" sz="2700" dirty="0">
              <a:gradFill>
                <a:gsLst>
                  <a:gs pos="0">
                    <a:srgbClr val="FFFFFF"/>
                  </a:gs>
                  <a:gs pos="100000">
                    <a:srgbClr val="FFFFFF"/>
                  </a:gs>
                </a:gsLst>
                <a:lin ang="5400000" scaled="0"/>
              </a:gradFill>
            </a:endParaRPr>
          </a:p>
        </p:txBody>
      </p:sp>
      <p:sp>
        <p:nvSpPr>
          <p:cNvPr id="9" name="TextBox 8"/>
          <p:cNvSpPr txBox="1"/>
          <p:nvPr/>
        </p:nvSpPr>
        <p:spPr>
          <a:xfrm>
            <a:off x="7539693" y="2854582"/>
            <a:ext cx="1529151" cy="389109"/>
          </a:xfrm>
          <a:prstGeom prst="rect">
            <a:avLst/>
          </a:prstGeom>
          <a:noFill/>
        </p:spPr>
        <p:txBody>
          <a:bodyPr wrap="square" lIns="111026" tIns="55513" rIns="111026" bIns="55513" rtlCol="0">
            <a:spAutoFit/>
          </a:bodyPr>
          <a:lstStyle/>
          <a:p>
            <a:r>
              <a:rPr lang="en-US" dirty="0" err="1" smtClean="0"/>
              <a:t>WinXP</a:t>
            </a:r>
            <a:endParaRPr lang="en-US" dirty="0"/>
          </a:p>
        </p:txBody>
      </p:sp>
      <p:sp>
        <p:nvSpPr>
          <p:cNvPr id="10" name="TextBox 9"/>
          <p:cNvSpPr txBox="1"/>
          <p:nvPr/>
        </p:nvSpPr>
        <p:spPr>
          <a:xfrm>
            <a:off x="8848876" y="2677013"/>
            <a:ext cx="1347285" cy="389109"/>
          </a:xfrm>
          <a:prstGeom prst="rect">
            <a:avLst/>
          </a:prstGeom>
          <a:noFill/>
        </p:spPr>
        <p:txBody>
          <a:bodyPr wrap="square" lIns="111026" tIns="55513" rIns="111026" bIns="55513" rtlCol="0">
            <a:spAutoFit/>
          </a:bodyPr>
          <a:lstStyle/>
          <a:p>
            <a:r>
              <a:rPr lang="en-US" dirty="0" smtClean="0"/>
              <a:t>Win7</a:t>
            </a:r>
            <a:endParaRPr lang="en-US" dirty="0"/>
          </a:p>
        </p:txBody>
      </p:sp>
      <p:graphicFrame>
        <p:nvGraphicFramePr>
          <p:cNvPr id="11" name="Chart 10"/>
          <p:cNvGraphicFramePr/>
          <p:nvPr>
            <p:extLst/>
          </p:nvPr>
        </p:nvGraphicFramePr>
        <p:xfrm>
          <a:off x="6736425" y="4196715"/>
          <a:ext cx="5392448" cy="222543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rot="19103309">
            <a:off x="9172109" y="5457014"/>
            <a:ext cx="1064963" cy="389109"/>
          </a:xfrm>
          <a:prstGeom prst="rect">
            <a:avLst/>
          </a:prstGeom>
          <a:noFill/>
          <a:scene3d>
            <a:camera prst="orthographicFront">
              <a:rot lat="0" lon="0" rev="20099999"/>
            </a:camera>
            <a:lightRig rig="threePt" dir="t"/>
          </a:scene3d>
        </p:spPr>
        <p:txBody>
          <a:bodyPr wrap="none" lIns="111026" tIns="55513" rIns="111026" bIns="55513" rtlCol="0">
            <a:spAutoFit/>
          </a:bodyPr>
          <a:lstStyle/>
          <a:p>
            <a:r>
              <a:rPr lang="it-IT" b="1" dirty="0" smtClean="0">
                <a:solidFill>
                  <a:schemeClr val="tx2"/>
                </a:solidFill>
                <a:latin typeface="Calibri" pitchFamily="34" charset="0"/>
              </a:rPr>
              <a:t>10 B LOC</a:t>
            </a:r>
            <a:endParaRPr lang="it-IT" b="1" dirty="0">
              <a:solidFill>
                <a:schemeClr val="tx2"/>
              </a:solidFill>
              <a:latin typeface="Calibri" pitchFamily="34" charset="0"/>
            </a:endParaRPr>
          </a:p>
        </p:txBody>
      </p:sp>
      <p:cxnSp>
        <p:nvCxnSpPr>
          <p:cNvPr id="13" name="Straight Connector 12"/>
          <p:cNvCxnSpPr/>
          <p:nvPr/>
        </p:nvCxnSpPr>
        <p:spPr>
          <a:xfrm flipV="1">
            <a:off x="8550034" y="5742174"/>
            <a:ext cx="0" cy="440600"/>
          </a:xfrm>
          <a:prstGeom prst="line">
            <a:avLst/>
          </a:prstGeom>
          <a:ln w="19050">
            <a:solidFill>
              <a:schemeClr val="tx2"/>
            </a:solidFill>
            <a:prstDash val="dash"/>
            <a:tailEnd type="none" w="lg" len="lg"/>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1376607" y="4316879"/>
            <a:ext cx="0" cy="1859579"/>
          </a:xfrm>
          <a:prstGeom prst="line">
            <a:avLst/>
          </a:prstGeom>
          <a:ln w="19050">
            <a:solidFill>
              <a:schemeClr val="tx2"/>
            </a:solidFill>
            <a:prstDash val="dash"/>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704859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Now?</a:t>
            </a:r>
            <a:endParaRPr lang="en-US" b="1" dirty="0"/>
          </a:p>
        </p:txBody>
      </p:sp>
      <p:pic>
        <p:nvPicPr>
          <p:cNvPr id="3" name="Picture 2"/>
          <p:cNvPicPr>
            <a:picLocks noChangeAspect="1" noChangeArrowheads="1"/>
          </p:cNvPicPr>
          <p:nvPr/>
        </p:nvPicPr>
        <p:blipFill>
          <a:blip r:embed="rId2" cstate="print"/>
          <a:srcRect/>
          <a:stretch>
            <a:fillRect/>
          </a:stretch>
        </p:blipFill>
        <p:spPr bwMode="auto">
          <a:xfrm>
            <a:off x="4767316" y="1632056"/>
            <a:ext cx="3834578" cy="4393537"/>
          </a:xfrm>
          <a:prstGeom prst="rect">
            <a:avLst/>
          </a:prstGeom>
          <a:noFill/>
          <a:ln w="9525">
            <a:noFill/>
            <a:miter lim="800000"/>
            <a:headEnd/>
            <a:tailEnd/>
          </a:ln>
        </p:spPr>
      </p:pic>
    </p:spTree>
    <p:extLst>
      <p:ext uri="{BB962C8B-B14F-4D97-AF65-F5344CB8AC3E}">
        <p14:creationId xmlns:p14="http://schemas.microsoft.com/office/powerpoint/2010/main" val="90222363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Renewal Options</a:t>
            </a:r>
            <a:endParaRPr lang="en-US" dirty="0"/>
          </a:p>
        </p:txBody>
      </p:sp>
      <p:cxnSp>
        <p:nvCxnSpPr>
          <p:cNvPr id="3" name="Straight Arrow Connector 2"/>
          <p:cNvCxnSpPr/>
          <p:nvPr/>
        </p:nvCxnSpPr>
        <p:spPr>
          <a:xfrm rot="5400000" flipH="1" flipV="1">
            <a:off x="1502163" y="3712285"/>
            <a:ext cx="2937333" cy="2160"/>
          </a:xfrm>
          <a:prstGeom prst="straightConnector1">
            <a:avLst/>
          </a:prstGeom>
          <a:ln w="25400">
            <a:solidFill>
              <a:schemeClr val="tx2">
                <a:lumMod val="85000"/>
              </a:schemeClr>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a:off x="5110053" y="6140162"/>
            <a:ext cx="3917000" cy="810"/>
          </a:xfrm>
          <a:prstGeom prst="straightConnector1">
            <a:avLst/>
          </a:prstGeom>
          <a:ln w="25400">
            <a:solidFill>
              <a:schemeClr val="tx2">
                <a:lumMod val="85000"/>
              </a:schemeClr>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827194" y="1722497"/>
            <a:ext cx="2933130" cy="2393095"/>
          </a:xfrm>
          <a:prstGeom prst="rect">
            <a:avLst/>
          </a:prstGeom>
          <a:solidFill>
            <a:srgbClr val="0070C0"/>
          </a:solidFill>
          <a:ln/>
        </p:spPr>
        <p:style>
          <a:lnRef idx="0">
            <a:schemeClr val="accent3"/>
          </a:lnRef>
          <a:fillRef idx="3">
            <a:schemeClr val="accent3"/>
          </a:fillRef>
          <a:effectRef idx="3">
            <a:schemeClr val="accent3"/>
          </a:effectRef>
          <a:fontRef idx="minor">
            <a:schemeClr val="lt1"/>
          </a:fontRef>
        </p:style>
        <p:txBody>
          <a:bodyPr lIns="111026" tIns="55513" rIns="111026" bIns="55513" rtlCol="0" anchor="ctr"/>
          <a:lstStyle/>
          <a:p>
            <a:pPr algn="ctr"/>
            <a:r>
              <a:rPr lang="it-IT" sz="1900" dirty="0"/>
              <a:t>Migrate</a:t>
            </a:r>
          </a:p>
        </p:txBody>
      </p:sp>
      <p:sp>
        <p:nvSpPr>
          <p:cNvPr id="6" name="Rectangle 5"/>
          <p:cNvSpPr/>
          <p:nvPr/>
        </p:nvSpPr>
        <p:spPr>
          <a:xfrm>
            <a:off x="4551097" y="1728363"/>
            <a:ext cx="1838094" cy="2393095"/>
          </a:xfrm>
          <a:prstGeom prst="rect">
            <a:avLst/>
          </a:prstGeom>
          <a:solidFill>
            <a:schemeClr val="tx1">
              <a:lumMod val="65000"/>
            </a:schemeClr>
          </a:solidFill>
          <a:ln/>
        </p:spPr>
        <p:style>
          <a:lnRef idx="0">
            <a:schemeClr val="accent5"/>
          </a:lnRef>
          <a:fillRef idx="3">
            <a:schemeClr val="accent5"/>
          </a:fillRef>
          <a:effectRef idx="3">
            <a:schemeClr val="accent5"/>
          </a:effectRef>
          <a:fontRef idx="minor">
            <a:schemeClr val="lt1"/>
          </a:fontRef>
        </p:style>
        <p:txBody>
          <a:bodyPr lIns="111026" tIns="55513" rIns="111026" bIns="55513" rtlCol="0" anchor="ctr"/>
          <a:lstStyle/>
          <a:p>
            <a:pPr algn="ctr"/>
            <a:r>
              <a:rPr lang="it-IT" sz="1900" dirty="0"/>
              <a:t>Re-write</a:t>
            </a:r>
          </a:p>
        </p:txBody>
      </p:sp>
      <p:sp>
        <p:nvSpPr>
          <p:cNvPr id="7" name="Rectangle 6"/>
          <p:cNvSpPr/>
          <p:nvPr/>
        </p:nvSpPr>
        <p:spPr>
          <a:xfrm>
            <a:off x="4547185" y="4405921"/>
            <a:ext cx="1838094" cy="1199481"/>
          </a:xfrm>
          <a:prstGeom prst="rect">
            <a:avLst/>
          </a:prstGeom>
          <a:solidFill>
            <a:schemeClr val="tx1">
              <a:lumMod val="65000"/>
            </a:schemeClr>
          </a:solidFill>
          <a:ln/>
        </p:spPr>
        <p:style>
          <a:lnRef idx="0">
            <a:schemeClr val="accent5"/>
          </a:lnRef>
          <a:fillRef idx="3">
            <a:schemeClr val="accent5"/>
          </a:fillRef>
          <a:effectRef idx="3">
            <a:schemeClr val="accent5"/>
          </a:effectRef>
          <a:fontRef idx="minor">
            <a:schemeClr val="lt1"/>
          </a:fontRef>
        </p:style>
        <p:txBody>
          <a:bodyPr lIns="111026" tIns="55513" rIns="111026" bIns="55513" rtlCol="0" anchor="ctr"/>
          <a:lstStyle/>
          <a:p>
            <a:pPr algn="ctr"/>
            <a:r>
              <a:rPr lang="it-IT" sz="1900" dirty="0"/>
              <a:t>Replace</a:t>
            </a:r>
          </a:p>
        </p:txBody>
      </p:sp>
      <p:sp>
        <p:nvSpPr>
          <p:cNvPr id="8" name="Rectangle 7"/>
          <p:cNvSpPr/>
          <p:nvPr/>
        </p:nvSpPr>
        <p:spPr>
          <a:xfrm>
            <a:off x="6846748" y="4414720"/>
            <a:ext cx="2933130" cy="1184816"/>
          </a:xfrm>
          <a:prstGeom prst="rect">
            <a:avLst/>
          </a:prstGeom>
          <a:solidFill>
            <a:schemeClr val="tx1">
              <a:lumMod val="65000"/>
            </a:schemeClr>
          </a:solidFill>
          <a:ln/>
        </p:spPr>
        <p:style>
          <a:lnRef idx="0">
            <a:schemeClr val="accent5"/>
          </a:lnRef>
          <a:fillRef idx="3">
            <a:schemeClr val="accent5"/>
          </a:fillRef>
          <a:effectRef idx="3">
            <a:schemeClr val="accent5"/>
          </a:effectRef>
          <a:fontRef idx="minor">
            <a:schemeClr val="lt1"/>
          </a:fontRef>
        </p:style>
        <p:txBody>
          <a:bodyPr lIns="111026" tIns="55513" rIns="111026" bIns="55513" rtlCol="0" anchor="ctr"/>
          <a:lstStyle/>
          <a:p>
            <a:pPr algn="ctr"/>
            <a:r>
              <a:rPr lang="it-IT" sz="1900" dirty="0"/>
              <a:t>Reuse</a:t>
            </a:r>
          </a:p>
        </p:txBody>
      </p:sp>
      <p:cxnSp>
        <p:nvCxnSpPr>
          <p:cNvPr id="9" name="Straight Arrow Connector 8"/>
          <p:cNvCxnSpPr/>
          <p:nvPr/>
        </p:nvCxnSpPr>
        <p:spPr>
          <a:xfrm rot="5400000" flipH="1" flipV="1">
            <a:off x="7115067" y="1330980"/>
            <a:ext cx="0" cy="5875500"/>
          </a:xfrm>
          <a:prstGeom prst="straightConnector1">
            <a:avLst/>
          </a:prstGeom>
          <a:ln w="25400">
            <a:solidFill>
              <a:schemeClr val="tx1">
                <a:lumMod val="85000"/>
              </a:schemeClr>
            </a:solidFill>
            <a:prstDash val="dash"/>
            <a:headEnd type="none" w="sm" len="sm"/>
            <a:tailEnd type="none" w="lg"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rot="16200000">
            <a:off x="1703669" y="3566334"/>
            <a:ext cx="1698470" cy="389109"/>
          </a:xfrm>
          <a:prstGeom prst="rect">
            <a:avLst/>
          </a:prstGeom>
          <a:noFill/>
        </p:spPr>
        <p:txBody>
          <a:bodyPr wrap="none" lIns="111026" tIns="55513" rIns="111026" bIns="55513" rtlCol="0">
            <a:spAutoFit/>
          </a:bodyPr>
          <a:lstStyle/>
          <a:p>
            <a:r>
              <a:rPr lang="it-IT" dirty="0" smtClean="0">
                <a:solidFill>
                  <a:schemeClr val="tx2"/>
                </a:solidFill>
              </a:rPr>
              <a:t>Business Value</a:t>
            </a:r>
            <a:endParaRPr lang="it-IT" dirty="0">
              <a:solidFill>
                <a:schemeClr val="tx2"/>
              </a:solidFill>
            </a:endParaRPr>
          </a:p>
        </p:txBody>
      </p:sp>
      <p:sp>
        <p:nvSpPr>
          <p:cNvPr id="11" name="TextBox 10"/>
          <p:cNvSpPr txBox="1"/>
          <p:nvPr/>
        </p:nvSpPr>
        <p:spPr>
          <a:xfrm>
            <a:off x="3164406" y="2402392"/>
            <a:ext cx="963077" cy="373720"/>
          </a:xfrm>
          <a:prstGeom prst="rect">
            <a:avLst/>
          </a:prstGeom>
          <a:noFill/>
        </p:spPr>
        <p:txBody>
          <a:bodyPr wrap="none" lIns="111026" tIns="55513" rIns="111026" bIns="55513" rtlCol="0">
            <a:spAutoFit/>
          </a:bodyPr>
          <a:lstStyle/>
          <a:p>
            <a:r>
              <a:rPr lang="it-IT" sz="1700" dirty="0">
                <a:solidFill>
                  <a:schemeClr val="tx1">
                    <a:lumMod val="95000"/>
                  </a:schemeClr>
                </a:solidFill>
              </a:rPr>
              <a:t>Custom</a:t>
            </a:r>
          </a:p>
        </p:txBody>
      </p:sp>
      <p:sp>
        <p:nvSpPr>
          <p:cNvPr id="12" name="TextBox 11"/>
          <p:cNvSpPr txBox="1"/>
          <p:nvPr/>
        </p:nvSpPr>
        <p:spPr>
          <a:xfrm>
            <a:off x="3078372" y="4792555"/>
            <a:ext cx="1079904" cy="373720"/>
          </a:xfrm>
          <a:prstGeom prst="rect">
            <a:avLst/>
          </a:prstGeom>
          <a:noFill/>
        </p:spPr>
        <p:txBody>
          <a:bodyPr wrap="none" lIns="111026" tIns="55513" rIns="111026" bIns="55513" rtlCol="0">
            <a:spAutoFit/>
          </a:bodyPr>
          <a:lstStyle/>
          <a:p>
            <a:r>
              <a:rPr lang="it-IT" sz="1700" dirty="0">
                <a:solidFill>
                  <a:schemeClr val="tx1">
                    <a:lumMod val="95000"/>
                  </a:schemeClr>
                </a:solidFill>
              </a:rPr>
              <a:t>Standard</a:t>
            </a:r>
          </a:p>
        </p:txBody>
      </p:sp>
      <p:sp>
        <p:nvSpPr>
          <p:cNvPr id="13" name="TextBox 12"/>
          <p:cNvSpPr txBox="1"/>
          <p:nvPr/>
        </p:nvSpPr>
        <p:spPr>
          <a:xfrm>
            <a:off x="5345520" y="5760838"/>
            <a:ext cx="612147" cy="373720"/>
          </a:xfrm>
          <a:prstGeom prst="rect">
            <a:avLst/>
          </a:prstGeom>
          <a:noFill/>
        </p:spPr>
        <p:txBody>
          <a:bodyPr wrap="none" lIns="111026" tIns="55513" rIns="111026" bIns="55513" rtlCol="0">
            <a:spAutoFit/>
          </a:bodyPr>
          <a:lstStyle/>
          <a:p>
            <a:r>
              <a:rPr lang="it-IT" sz="1700" dirty="0">
                <a:solidFill>
                  <a:schemeClr val="tx1">
                    <a:lumMod val="95000"/>
                  </a:schemeClr>
                </a:solidFill>
              </a:rPr>
              <a:t>Low</a:t>
            </a:r>
          </a:p>
        </p:txBody>
      </p:sp>
      <p:sp>
        <p:nvSpPr>
          <p:cNvPr id="14" name="TextBox 13"/>
          <p:cNvSpPr txBox="1"/>
          <p:nvPr/>
        </p:nvSpPr>
        <p:spPr>
          <a:xfrm>
            <a:off x="7938379" y="5760836"/>
            <a:ext cx="684283" cy="373720"/>
          </a:xfrm>
          <a:prstGeom prst="rect">
            <a:avLst/>
          </a:prstGeom>
          <a:noFill/>
        </p:spPr>
        <p:txBody>
          <a:bodyPr wrap="none" lIns="111026" tIns="55513" rIns="111026" bIns="55513" rtlCol="0">
            <a:spAutoFit/>
          </a:bodyPr>
          <a:lstStyle/>
          <a:p>
            <a:r>
              <a:rPr lang="it-IT" sz="1700" dirty="0">
                <a:solidFill>
                  <a:schemeClr val="tx1">
                    <a:lumMod val="95000"/>
                  </a:schemeClr>
                </a:solidFill>
              </a:rPr>
              <a:t>High</a:t>
            </a:r>
          </a:p>
        </p:txBody>
      </p:sp>
      <p:sp>
        <p:nvSpPr>
          <p:cNvPr id="15" name="TextBox 14"/>
          <p:cNvSpPr txBox="1"/>
          <p:nvPr/>
        </p:nvSpPr>
        <p:spPr>
          <a:xfrm>
            <a:off x="6098274" y="6151539"/>
            <a:ext cx="2168664" cy="389109"/>
          </a:xfrm>
          <a:prstGeom prst="rect">
            <a:avLst/>
          </a:prstGeom>
          <a:noFill/>
        </p:spPr>
        <p:txBody>
          <a:bodyPr wrap="none" lIns="111026" tIns="55513" rIns="111026" bIns="55513" rtlCol="0">
            <a:spAutoFit/>
          </a:bodyPr>
          <a:lstStyle/>
          <a:p>
            <a:pPr algn="ctr"/>
            <a:r>
              <a:rPr lang="it-IT" dirty="0" smtClean="0">
                <a:solidFill>
                  <a:schemeClr val="tx2"/>
                </a:solidFill>
              </a:rPr>
              <a:t>Application Quality</a:t>
            </a:r>
            <a:endParaRPr lang="it-IT" dirty="0">
              <a:solidFill>
                <a:schemeClr val="tx2"/>
              </a:solidFill>
            </a:endParaRPr>
          </a:p>
        </p:txBody>
      </p:sp>
      <p:cxnSp>
        <p:nvCxnSpPr>
          <p:cNvPr id="16" name="Straight Arrow Connector 15"/>
          <p:cNvCxnSpPr/>
          <p:nvPr/>
        </p:nvCxnSpPr>
        <p:spPr>
          <a:xfrm rot="5400000">
            <a:off x="4463697" y="3739115"/>
            <a:ext cx="4196715" cy="2160"/>
          </a:xfrm>
          <a:prstGeom prst="straightConnector1">
            <a:avLst/>
          </a:prstGeom>
          <a:ln w="25400">
            <a:solidFill>
              <a:schemeClr val="tx1">
                <a:lumMod val="85000"/>
              </a:schemeClr>
            </a:solidFill>
            <a:prstDash val="dash"/>
            <a:headEnd type="none" w="sm" len="sm"/>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957864"/>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T_TILE" val="YES"/>
</p:tagLst>
</file>

<file path=ppt/tags/tag2.xml><?xml version="1.0" encoding="utf-8"?>
<p:tagLst xmlns:a="http://schemas.openxmlformats.org/drawingml/2006/main" xmlns:r="http://schemas.openxmlformats.org/officeDocument/2006/relationships" xmlns:p="http://schemas.openxmlformats.org/presentationml/2006/main">
  <p:tag name="MT_TILE" val="YES"/>
</p:tagLst>
</file>

<file path=ppt/tags/tag3.xml><?xml version="1.0" encoding="utf-8"?>
<p:tagLst xmlns:a="http://schemas.openxmlformats.org/drawingml/2006/main" xmlns:r="http://schemas.openxmlformats.org/officeDocument/2006/relationships" xmlns:p="http://schemas.openxmlformats.org/presentationml/2006/main">
  <p:tag name="MT_TILE" val="YES"/>
</p:tagLst>
</file>

<file path=ppt/tags/tag4.xml><?xml version="1.0" encoding="utf-8"?>
<p:tagLst xmlns:a="http://schemas.openxmlformats.org/drawingml/2006/main" xmlns:r="http://schemas.openxmlformats.org/officeDocument/2006/relationships" xmlns:p="http://schemas.openxmlformats.org/presentationml/2006/main">
  <p:tag name="MT_TILE" val="YES"/>
</p:tagLst>
</file>

<file path=ppt/tags/tag5.xml><?xml version="1.0" encoding="utf-8"?>
<p:tagLst xmlns:a="http://schemas.openxmlformats.org/drawingml/2006/main" xmlns:r="http://schemas.openxmlformats.org/officeDocument/2006/relationships" xmlns:p="http://schemas.openxmlformats.org/presentationml/2006/main">
  <p:tag name="MT_TILE" val="YES"/>
</p:tagLst>
</file>

<file path=ppt/tags/tag6.xml><?xml version="1.0" encoding="utf-8"?>
<p:tagLst xmlns:a="http://schemas.openxmlformats.org/drawingml/2006/main" xmlns:r="http://schemas.openxmlformats.org/officeDocument/2006/relationships" xmlns:p="http://schemas.openxmlformats.org/presentationml/2006/main">
  <p:tag name="MT_TILE" val="YES"/>
</p:tagLst>
</file>

<file path=ppt/theme/theme1.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13371DA8F5C3445AD115CA2A1B46D46" ma:contentTypeVersion="0" ma:contentTypeDescription="Create a new document." ma:contentTypeScope="" ma:versionID="c6397cdb2d583fe97007b3071d3e4f8a">
  <xsd:schema xmlns:xsd="http://www.w3.org/2001/XMLSchema" xmlns:xs="http://www.w3.org/2001/XMLSchema" xmlns:p="http://schemas.microsoft.com/office/2006/metadata/properties" targetNamespace="http://schemas.microsoft.com/office/2006/metadata/properties" ma:root="true" ma:fieldsID="dae7feec7665ba6cac205353ce3b5f1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EE918F2-9A8C-497E-9145-7B9AAF50E1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7949</TotalTime>
  <Words>3058</Words>
  <Application>Microsoft Office PowerPoint</Application>
  <PresentationFormat>Custom</PresentationFormat>
  <Paragraphs>359</Paragraphs>
  <Slides>34</Slides>
  <Notes>30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ＭＳ Ｐゴシック</vt:lpstr>
      <vt:lpstr>Arial</vt:lpstr>
      <vt:lpstr>Calibri</vt:lpstr>
      <vt:lpstr>Consolas</vt:lpstr>
      <vt:lpstr>Gill Sans</vt:lpstr>
      <vt:lpstr>Segoe UI</vt:lpstr>
      <vt:lpstr>Segoe UI light</vt:lpstr>
      <vt:lpstr>Wingdings</vt:lpstr>
      <vt:lpstr>TechEd_2013_Template_16x9</vt:lpstr>
      <vt:lpstr>PowerPoint Presentation</vt:lpstr>
      <vt:lpstr>Partner Solutions for Modernizing .NET apps Application s</vt:lpstr>
      <vt:lpstr>PowerPoint Presentation</vt:lpstr>
      <vt:lpstr>Modern Business Applications</vt:lpstr>
      <vt:lpstr>Bring Your Applications to the Future:  The case for VB6</vt:lpstr>
      <vt:lpstr>Application Value Lifecycle</vt:lpstr>
      <vt:lpstr>Windows XP is Pervasive, So is VB6</vt:lpstr>
      <vt:lpstr>What Now?</vt:lpstr>
      <vt:lpstr>Application Renewal Options</vt:lpstr>
      <vt:lpstr>PowerPoint Presentation</vt:lpstr>
      <vt:lpstr>PowerPoint Presentation</vt:lpstr>
      <vt:lpstr>Demo</vt:lpstr>
      <vt:lpstr>Mobilize.Net: Some of our Customers</vt:lpstr>
      <vt:lpstr>PowerPoint Presentation</vt:lpstr>
      <vt:lpstr>More Information</vt:lpstr>
      <vt:lpstr>Xamarin Crash Course - Native  Enterprise Mobile Applications in C#</vt:lpstr>
      <vt:lpstr> Mobile SDK for Windows Apps</vt:lpstr>
      <vt:lpstr>Q&amp;A</vt:lpstr>
      <vt:lpstr>By the numbers…</vt:lpstr>
      <vt:lpstr>It’s a mobile first world! Apps, Devices, Usability</vt:lpstr>
      <vt:lpstr>PowerPoint Presentation</vt:lpstr>
      <vt:lpstr>Application &amp; Desktop Virtualization Some terminology to set the stage…</vt:lpstr>
      <vt:lpstr>SDK provides access to local controls, sensors, and location</vt:lpstr>
      <vt:lpstr>PowerPoint Presentation</vt:lpstr>
      <vt:lpstr>PowerPoint Presentation</vt:lpstr>
      <vt:lpstr>Runtime Architecture</vt:lpstr>
      <vt:lpstr>Build and Deployment Flow</vt:lpstr>
      <vt:lpstr>SDK Emulator</vt:lpstr>
      <vt:lpstr>Demo</vt:lpstr>
      <vt:lpstr>More Information</vt:lpstr>
      <vt:lpstr>Resources</vt:lpstr>
      <vt:lpstr>Complete an evaluation on CommNet and enter to win!</vt:lpstr>
      <vt:lpstr>MS tag</vt:lpstr>
      <vt:lpstr>PowerPoint Presentation</vt:lpstr>
    </vt:vector>
  </TitlesOfParts>
  <Manager>&lt;Comms manager/speech writer&gt;</Manager>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&lt;Presentation Title&gt;</dc:title>
  <dc:subject>TechEd 2013</dc:subject>
  <dc:creator>&lt;Speaker Name&gt;</dc:creator>
  <cp:keywords>TechEd 2013</cp:keywords>
  <dc:description>Template by: Jordan Cayabyab, Artitudes Design, Inc.
Formatting by: 
Audience Type: Internal/External</dc:description>
  <cp:lastModifiedBy>Shows</cp:lastModifiedBy>
  <cp:revision>150</cp:revision>
  <dcterms:created xsi:type="dcterms:W3CDTF">2013-04-23T17:53:56Z</dcterms:created>
  <dcterms:modified xsi:type="dcterms:W3CDTF">2013-06-26T16:48:09Z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0x010100E13371DA8F5C3445AD115CA2A1B46D46</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IsMyDocuments">
    <vt:bool>true</vt:bool>
  </property>
</Properties>
</file>