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93" r:id="rId5"/>
  </p:sldMasterIdLst>
  <p:notesMasterIdLst>
    <p:notesMasterId r:id="rId20"/>
  </p:notesMasterIdLst>
  <p:handoutMasterIdLst>
    <p:handoutMasterId r:id="rId21"/>
  </p:handoutMasterIdLst>
  <p:sldIdLst>
    <p:sldId id="1135" r:id="rId6"/>
    <p:sldId id="1151" r:id="rId7"/>
    <p:sldId id="1158" r:id="rId8"/>
    <p:sldId id="1159" r:id="rId9"/>
    <p:sldId id="1160" r:id="rId10"/>
    <p:sldId id="1161" r:id="rId11"/>
    <p:sldId id="1162" r:id="rId12"/>
    <p:sldId id="1163" r:id="rId13"/>
    <p:sldId id="1164" r:id="rId14"/>
    <p:sldId id="1165" r:id="rId15"/>
    <p:sldId id="1144" r:id="rId16"/>
    <p:sldId id="1150" r:id="rId17"/>
    <p:sldId id="1157" r:id="rId18"/>
    <p:sldId id="1076" r:id="rId1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151"/>
            <p14:sldId id="1158"/>
            <p14:sldId id="1159"/>
            <p14:sldId id="1160"/>
            <p14:sldId id="1161"/>
            <p14:sldId id="1162"/>
            <p14:sldId id="1163"/>
            <p14:sldId id="1164"/>
            <p14:sldId id="1165"/>
          </p14:sldIdLst>
        </p14:section>
        <p14:section name="Special content" id="{6925D2A1-AD53-4951-AB34-79DFA02CD676}">
          <p14:sldIdLst>
            <p14:sldId id="1144"/>
            <p14:sldId id="1150"/>
            <p14:sldId id="1157"/>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621" autoAdjust="0"/>
    <p:restoredTop sz="96305" autoAdjust="0"/>
  </p:normalViewPr>
  <p:slideViewPr>
    <p:cSldViewPr snapToGrid="0">
      <p:cViewPr varScale="1">
        <p:scale>
          <a:sx n="111" d="100"/>
          <a:sy n="111" d="100"/>
        </p:scale>
        <p:origin x="870" y="96"/>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2ED86D-766C-445C-A8E5-9CD678BEFD8C}"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n-US"/>
        </a:p>
      </dgm:t>
    </dgm:pt>
    <dgm:pt modelId="{E34D014D-50A1-483F-9656-AAD6C7501DA3}">
      <dgm:prSet phldrT="[Text]"/>
      <dgm:spPr/>
      <dgm:t>
        <a:bodyPr/>
        <a:lstStyle/>
        <a:p>
          <a:r>
            <a:rPr lang="en-US" dirty="0" smtClean="0">
              <a:effectLst>
                <a:outerShdw blurRad="38100" dist="38100" dir="2700000" algn="tl">
                  <a:srgbClr val="000000">
                    <a:alpha val="43137"/>
                  </a:srgbClr>
                </a:outerShdw>
              </a:effectLst>
            </a:rPr>
            <a:t>Sept 2012</a:t>
          </a:r>
          <a:endParaRPr lang="en-US" dirty="0">
            <a:effectLst>
              <a:outerShdw blurRad="38100" dist="38100" dir="2700000" algn="tl">
                <a:srgbClr val="000000">
                  <a:alpha val="43137"/>
                </a:srgbClr>
              </a:outerShdw>
            </a:effectLst>
          </a:endParaRPr>
        </a:p>
      </dgm:t>
    </dgm:pt>
    <dgm:pt modelId="{4AA19B02-F67E-4857-B6EB-CC9F12CFBAEC}" type="parTrans" cxnId="{2DE08E5D-3AE9-4CE2-AAB2-02567464C902}">
      <dgm:prSet/>
      <dgm:spPr/>
      <dgm:t>
        <a:bodyPr/>
        <a:lstStyle/>
        <a:p>
          <a:endParaRPr lang="en-US">
            <a:solidFill>
              <a:schemeClr val="bg2"/>
            </a:solidFill>
          </a:endParaRPr>
        </a:p>
      </dgm:t>
    </dgm:pt>
    <dgm:pt modelId="{77B7284A-5F63-4DFA-8647-0ED174F52319}" type="sibTrans" cxnId="{2DE08E5D-3AE9-4CE2-AAB2-02567464C902}">
      <dgm:prSet/>
      <dgm:spPr/>
      <dgm:t>
        <a:bodyPr/>
        <a:lstStyle/>
        <a:p>
          <a:endParaRPr lang="en-US">
            <a:solidFill>
              <a:schemeClr val="bg2"/>
            </a:solidFill>
          </a:endParaRPr>
        </a:p>
      </dgm:t>
    </dgm:pt>
    <dgm:pt modelId="{BB66D2DA-7A77-4B66-BE5F-F350F49094CE}">
      <dgm:prSet phldrT="[Text]"/>
      <dgm:spPr/>
      <dgm:t>
        <a:bodyPr/>
        <a:lstStyle/>
        <a:p>
          <a:r>
            <a:rPr lang="en-US" dirty="0" smtClean="0"/>
            <a:t>ASP.NET 4.5 </a:t>
          </a:r>
          <a:br>
            <a:rPr lang="en-US" dirty="0" smtClean="0"/>
          </a:br>
          <a:r>
            <a:rPr lang="en-US" dirty="0" smtClean="0"/>
            <a:t>VS2012</a:t>
          </a:r>
          <a:endParaRPr lang="en-US" dirty="0"/>
        </a:p>
      </dgm:t>
    </dgm:pt>
    <dgm:pt modelId="{2B4A20F9-D8AD-4CDA-AAE0-20C9320F7A90}" type="parTrans" cxnId="{79ACB965-34F2-4D7F-A74C-97CA35113CB7}">
      <dgm:prSet/>
      <dgm:spPr/>
      <dgm:t>
        <a:bodyPr/>
        <a:lstStyle/>
        <a:p>
          <a:endParaRPr lang="en-US">
            <a:solidFill>
              <a:schemeClr val="bg2"/>
            </a:solidFill>
          </a:endParaRPr>
        </a:p>
      </dgm:t>
    </dgm:pt>
    <dgm:pt modelId="{BA8B2CE2-0CFA-4C0D-B61E-504D7BA38D92}" type="sibTrans" cxnId="{79ACB965-34F2-4D7F-A74C-97CA35113CB7}">
      <dgm:prSet/>
      <dgm:spPr/>
      <dgm:t>
        <a:bodyPr/>
        <a:lstStyle/>
        <a:p>
          <a:endParaRPr lang="en-US">
            <a:solidFill>
              <a:schemeClr val="bg2"/>
            </a:solidFill>
          </a:endParaRPr>
        </a:p>
      </dgm:t>
    </dgm:pt>
    <dgm:pt modelId="{FD21B5A0-4C4D-4319-A645-F4ED24C80EA0}">
      <dgm:prSet phldrT="[Text]"/>
      <dgm:spPr/>
      <dgm:t>
        <a:bodyPr/>
        <a:lstStyle/>
        <a:p>
          <a:r>
            <a:rPr lang="en-US" dirty="0" smtClean="0">
              <a:effectLst>
                <a:outerShdw blurRad="38100" dist="38100" dir="2700000" algn="tl">
                  <a:srgbClr val="000000">
                    <a:alpha val="43137"/>
                  </a:srgbClr>
                </a:outerShdw>
              </a:effectLst>
            </a:rPr>
            <a:t>Feb 2013</a:t>
          </a:r>
          <a:endParaRPr lang="en-US" dirty="0">
            <a:effectLst>
              <a:outerShdw blurRad="38100" dist="38100" dir="2700000" algn="tl">
                <a:srgbClr val="000000">
                  <a:alpha val="43137"/>
                </a:srgbClr>
              </a:outerShdw>
            </a:effectLst>
          </a:endParaRPr>
        </a:p>
      </dgm:t>
    </dgm:pt>
    <dgm:pt modelId="{145F7800-7826-4739-B1CA-D2D8DC330364}" type="parTrans" cxnId="{511BB0FF-E1E2-4269-A8C7-492F5A3EF2DA}">
      <dgm:prSet/>
      <dgm:spPr/>
      <dgm:t>
        <a:bodyPr/>
        <a:lstStyle/>
        <a:p>
          <a:endParaRPr lang="en-US">
            <a:solidFill>
              <a:schemeClr val="bg2"/>
            </a:solidFill>
          </a:endParaRPr>
        </a:p>
      </dgm:t>
    </dgm:pt>
    <dgm:pt modelId="{7048B9C4-6E7B-4D18-9FBE-40C4F9BC3AA0}" type="sibTrans" cxnId="{511BB0FF-E1E2-4269-A8C7-492F5A3EF2DA}">
      <dgm:prSet/>
      <dgm:spPr/>
      <dgm:t>
        <a:bodyPr/>
        <a:lstStyle/>
        <a:p>
          <a:endParaRPr lang="en-US">
            <a:solidFill>
              <a:schemeClr val="bg2"/>
            </a:solidFill>
          </a:endParaRPr>
        </a:p>
      </dgm:t>
    </dgm:pt>
    <dgm:pt modelId="{86869A4E-B9CA-4929-BF42-86A54306F04F}">
      <dgm:prSet phldrT="[Text]"/>
      <dgm:spPr>
        <a:solidFill>
          <a:schemeClr val="accent3">
            <a:tint val="40000"/>
            <a:hueOff val="3845190"/>
            <a:satOff val="13135"/>
            <a:lumOff val="914"/>
            <a:alpha val="69000"/>
          </a:schemeClr>
        </a:solidFill>
      </dgm:spPr>
      <dgm:t>
        <a:bodyPr/>
        <a:lstStyle/>
        <a:p>
          <a:r>
            <a:rPr lang="en-US" dirty="0" smtClean="0">
              <a:solidFill>
                <a:schemeClr val="bg2"/>
              </a:solidFill>
            </a:rPr>
            <a:t>ASP.NET and Web Tools 2012.2</a:t>
          </a:r>
          <a:endParaRPr lang="en-US" dirty="0">
            <a:solidFill>
              <a:schemeClr val="bg2"/>
            </a:solidFill>
          </a:endParaRPr>
        </a:p>
      </dgm:t>
    </dgm:pt>
    <dgm:pt modelId="{0C8705AA-4BDB-45CC-8CD2-AE5305182291}" type="parTrans" cxnId="{6D1FE178-5C11-40EA-AC1F-D381998C266B}">
      <dgm:prSet/>
      <dgm:spPr/>
      <dgm:t>
        <a:bodyPr/>
        <a:lstStyle/>
        <a:p>
          <a:endParaRPr lang="en-US">
            <a:solidFill>
              <a:schemeClr val="bg2"/>
            </a:solidFill>
          </a:endParaRPr>
        </a:p>
      </dgm:t>
    </dgm:pt>
    <dgm:pt modelId="{3CD0FAE9-18A1-4D9C-B669-B10DC9755C5D}" type="sibTrans" cxnId="{6D1FE178-5C11-40EA-AC1F-D381998C266B}">
      <dgm:prSet/>
      <dgm:spPr/>
      <dgm:t>
        <a:bodyPr/>
        <a:lstStyle/>
        <a:p>
          <a:endParaRPr lang="en-US">
            <a:solidFill>
              <a:schemeClr val="bg2"/>
            </a:solidFill>
          </a:endParaRPr>
        </a:p>
      </dgm:t>
    </dgm:pt>
    <dgm:pt modelId="{6E68B19C-725E-4891-854B-CC93B208E3C4}">
      <dgm:prSet phldrT="[Text]"/>
      <dgm:spPr/>
      <dgm:t>
        <a:bodyPr/>
        <a:lstStyle/>
        <a:p>
          <a:r>
            <a:rPr lang="en-US" dirty="0" smtClean="0">
              <a:solidFill>
                <a:schemeClr val="tx1"/>
              </a:solidFill>
              <a:effectLst>
                <a:outerShdw blurRad="38100" dist="38100" dir="2700000" algn="tl">
                  <a:srgbClr val="000000">
                    <a:alpha val="43137"/>
                  </a:srgbClr>
                </a:outerShdw>
              </a:effectLst>
            </a:rPr>
            <a:t>June 2013</a:t>
          </a:r>
          <a:endParaRPr lang="en-US" dirty="0">
            <a:solidFill>
              <a:schemeClr val="tx1"/>
            </a:solidFill>
            <a:effectLst>
              <a:outerShdw blurRad="38100" dist="38100" dir="2700000" algn="tl">
                <a:srgbClr val="000000">
                  <a:alpha val="43137"/>
                </a:srgbClr>
              </a:outerShdw>
            </a:effectLst>
          </a:endParaRPr>
        </a:p>
      </dgm:t>
    </dgm:pt>
    <dgm:pt modelId="{6CCDE32B-9A95-4471-9F05-3D0A922011FB}" type="parTrans" cxnId="{B7A7127E-2DD5-4B1E-9762-9FE9CBE1131B}">
      <dgm:prSet/>
      <dgm:spPr/>
      <dgm:t>
        <a:bodyPr/>
        <a:lstStyle/>
        <a:p>
          <a:endParaRPr lang="en-US"/>
        </a:p>
      </dgm:t>
    </dgm:pt>
    <dgm:pt modelId="{76994627-EC9A-4F5F-9D0D-326C3A0E3AC4}" type="sibTrans" cxnId="{B7A7127E-2DD5-4B1E-9762-9FE9CBE1131B}">
      <dgm:prSet/>
      <dgm:spPr/>
      <dgm:t>
        <a:bodyPr/>
        <a:lstStyle/>
        <a:p>
          <a:endParaRPr lang="en-US"/>
        </a:p>
      </dgm:t>
    </dgm:pt>
    <dgm:pt modelId="{76BC8783-FBEC-4EA8-AA28-D72420ED6447}">
      <dgm:prSet phldrT="[Text]"/>
      <dgm:spPr/>
      <dgm:t>
        <a:bodyPr/>
        <a:lstStyle/>
        <a:p>
          <a:r>
            <a:rPr lang="en-US" dirty="0" smtClean="0">
              <a:solidFill>
                <a:schemeClr val="bg2"/>
              </a:solidFill>
            </a:rPr>
            <a:t>Take a Guess+1</a:t>
          </a:r>
          <a:endParaRPr lang="en-US" dirty="0">
            <a:solidFill>
              <a:schemeClr val="bg2"/>
            </a:solidFill>
          </a:endParaRPr>
        </a:p>
      </dgm:t>
    </dgm:pt>
    <dgm:pt modelId="{9FCAD086-F732-4BD0-B02B-047B531E5FD9}" type="parTrans" cxnId="{74B0A2AE-2B0B-4D54-83EB-FAD27ED64749}">
      <dgm:prSet/>
      <dgm:spPr/>
      <dgm:t>
        <a:bodyPr/>
        <a:lstStyle/>
        <a:p>
          <a:endParaRPr lang="en-US"/>
        </a:p>
      </dgm:t>
    </dgm:pt>
    <dgm:pt modelId="{69BFBF5F-B824-4D94-87CB-8F63EA4C579B}" type="sibTrans" cxnId="{74B0A2AE-2B0B-4D54-83EB-FAD27ED64749}">
      <dgm:prSet/>
      <dgm:spPr/>
      <dgm:t>
        <a:bodyPr/>
        <a:lstStyle/>
        <a:p>
          <a:endParaRPr lang="en-US"/>
        </a:p>
      </dgm:t>
    </dgm:pt>
    <dgm:pt modelId="{8F718D30-6EA0-45D9-A13D-226241303434}" type="pres">
      <dgm:prSet presAssocID="{922ED86D-766C-445C-A8E5-9CD678BEFD8C}" presName="theList" presStyleCnt="0">
        <dgm:presLayoutVars>
          <dgm:dir/>
          <dgm:animLvl val="lvl"/>
          <dgm:resizeHandles val="exact"/>
        </dgm:presLayoutVars>
      </dgm:prSet>
      <dgm:spPr/>
      <dgm:t>
        <a:bodyPr/>
        <a:lstStyle/>
        <a:p>
          <a:endParaRPr lang="en-US"/>
        </a:p>
      </dgm:t>
    </dgm:pt>
    <dgm:pt modelId="{F74D9D42-98EF-4A18-A6EC-3203AA28FB84}" type="pres">
      <dgm:prSet presAssocID="{E34D014D-50A1-483F-9656-AAD6C7501DA3}" presName="compNode" presStyleCnt="0"/>
      <dgm:spPr/>
    </dgm:pt>
    <dgm:pt modelId="{BCCDE9A7-A2DC-490F-9952-A64220730155}" type="pres">
      <dgm:prSet presAssocID="{E34D014D-50A1-483F-9656-AAD6C7501DA3}" presName="noGeometry" presStyleCnt="0"/>
      <dgm:spPr/>
    </dgm:pt>
    <dgm:pt modelId="{5CDFC5CE-9610-421B-BE1A-C13A549EFE3E}" type="pres">
      <dgm:prSet presAssocID="{E34D014D-50A1-483F-9656-AAD6C7501DA3}" presName="childTextVisible" presStyleLbl="bgAccFollowNode1" presStyleIdx="0" presStyleCnt="3">
        <dgm:presLayoutVars>
          <dgm:bulletEnabled val="1"/>
        </dgm:presLayoutVars>
      </dgm:prSet>
      <dgm:spPr/>
      <dgm:t>
        <a:bodyPr/>
        <a:lstStyle/>
        <a:p>
          <a:endParaRPr lang="en-US"/>
        </a:p>
      </dgm:t>
    </dgm:pt>
    <dgm:pt modelId="{93628BF6-C872-474C-A023-255B0924C40D}" type="pres">
      <dgm:prSet presAssocID="{E34D014D-50A1-483F-9656-AAD6C7501DA3}" presName="childTextHidden" presStyleLbl="bgAccFollowNode1" presStyleIdx="0" presStyleCnt="3"/>
      <dgm:spPr/>
      <dgm:t>
        <a:bodyPr/>
        <a:lstStyle/>
        <a:p>
          <a:endParaRPr lang="en-US"/>
        </a:p>
      </dgm:t>
    </dgm:pt>
    <dgm:pt modelId="{F8A75F2E-FB4C-4509-B2B1-441CCBC5584D}" type="pres">
      <dgm:prSet presAssocID="{E34D014D-50A1-483F-9656-AAD6C7501DA3}" presName="parentText" presStyleLbl="node1" presStyleIdx="0" presStyleCnt="3">
        <dgm:presLayoutVars>
          <dgm:chMax val="1"/>
          <dgm:bulletEnabled val="1"/>
        </dgm:presLayoutVars>
      </dgm:prSet>
      <dgm:spPr/>
      <dgm:t>
        <a:bodyPr/>
        <a:lstStyle/>
        <a:p>
          <a:endParaRPr lang="en-US"/>
        </a:p>
      </dgm:t>
    </dgm:pt>
    <dgm:pt modelId="{A4E2B2AB-0D56-47B9-992F-E33B3B036249}" type="pres">
      <dgm:prSet presAssocID="{E34D014D-50A1-483F-9656-AAD6C7501DA3}" presName="aSpace" presStyleCnt="0"/>
      <dgm:spPr/>
    </dgm:pt>
    <dgm:pt modelId="{E23B0A9F-46DA-4CFE-8B68-64B33ACFE96A}" type="pres">
      <dgm:prSet presAssocID="{FD21B5A0-4C4D-4319-A645-F4ED24C80EA0}" presName="compNode" presStyleCnt="0"/>
      <dgm:spPr/>
    </dgm:pt>
    <dgm:pt modelId="{DE2F1F09-60A2-43AC-8D21-CC6CF83C456F}" type="pres">
      <dgm:prSet presAssocID="{FD21B5A0-4C4D-4319-A645-F4ED24C80EA0}" presName="noGeometry" presStyleCnt="0"/>
      <dgm:spPr/>
    </dgm:pt>
    <dgm:pt modelId="{742361C7-096B-46BD-B82D-EB9BBC54FB87}" type="pres">
      <dgm:prSet presAssocID="{FD21B5A0-4C4D-4319-A645-F4ED24C80EA0}" presName="childTextVisible" presStyleLbl="bgAccFollowNode1" presStyleIdx="1" presStyleCnt="3">
        <dgm:presLayoutVars>
          <dgm:bulletEnabled val="1"/>
        </dgm:presLayoutVars>
      </dgm:prSet>
      <dgm:spPr/>
      <dgm:t>
        <a:bodyPr/>
        <a:lstStyle/>
        <a:p>
          <a:endParaRPr lang="en-US"/>
        </a:p>
      </dgm:t>
    </dgm:pt>
    <dgm:pt modelId="{053403DF-A48F-48EF-AAC6-5DA2B9CA13EC}" type="pres">
      <dgm:prSet presAssocID="{FD21B5A0-4C4D-4319-A645-F4ED24C80EA0}" presName="childTextHidden" presStyleLbl="bgAccFollowNode1" presStyleIdx="1" presStyleCnt="3"/>
      <dgm:spPr/>
      <dgm:t>
        <a:bodyPr/>
        <a:lstStyle/>
        <a:p>
          <a:endParaRPr lang="en-US"/>
        </a:p>
      </dgm:t>
    </dgm:pt>
    <dgm:pt modelId="{6F843A8A-6F84-4CAD-BA39-E4693EC2874E}" type="pres">
      <dgm:prSet presAssocID="{FD21B5A0-4C4D-4319-A645-F4ED24C80EA0}" presName="parentText" presStyleLbl="node1" presStyleIdx="1" presStyleCnt="3">
        <dgm:presLayoutVars>
          <dgm:chMax val="1"/>
          <dgm:bulletEnabled val="1"/>
        </dgm:presLayoutVars>
      </dgm:prSet>
      <dgm:spPr/>
      <dgm:t>
        <a:bodyPr/>
        <a:lstStyle/>
        <a:p>
          <a:endParaRPr lang="en-US"/>
        </a:p>
      </dgm:t>
    </dgm:pt>
    <dgm:pt modelId="{CAE7D4CE-8F16-424D-A2E9-B01E2CF96F76}" type="pres">
      <dgm:prSet presAssocID="{FD21B5A0-4C4D-4319-A645-F4ED24C80EA0}" presName="aSpace" presStyleCnt="0"/>
      <dgm:spPr/>
    </dgm:pt>
    <dgm:pt modelId="{23D08032-D659-439F-A1E6-6FF1044B83FC}" type="pres">
      <dgm:prSet presAssocID="{6E68B19C-725E-4891-854B-CC93B208E3C4}" presName="compNode" presStyleCnt="0"/>
      <dgm:spPr/>
    </dgm:pt>
    <dgm:pt modelId="{404C7C88-E292-4BED-AE52-CD5EEF3A82CE}" type="pres">
      <dgm:prSet presAssocID="{6E68B19C-725E-4891-854B-CC93B208E3C4}" presName="noGeometry" presStyleCnt="0"/>
      <dgm:spPr/>
    </dgm:pt>
    <dgm:pt modelId="{9C60DEFC-AB49-4DCA-977D-70E28068BAE6}" type="pres">
      <dgm:prSet presAssocID="{6E68B19C-725E-4891-854B-CC93B208E3C4}" presName="childTextVisible" presStyleLbl="bgAccFollowNode1" presStyleIdx="2" presStyleCnt="3">
        <dgm:presLayoutVars>
          <dgm:bulletEnabled val="1"/>
        </dgm:presLayoutVars>
      </dgm:prSet>
      <dgm:spPr/>
      <dgm:t>
        <a:bodyPr/>
        <a:lstStyle/>
        <a:p>
          <a:endParaRPr lang="en-US"/>
        </a:p>
      </dgm:t>
    </dgm:pt>
    <dgm:pt modelId="{1A31909F-4AF6-41A1-BCAA-810EA97A961D}" type="pres">
      <dgm:prSet presAssocID="{6E68B19C-725E-4891-854B-CC93B208E3C4}" presName="childTextHidden" presStyleLbl="bgAccFollowNode1" presStyleIdx="2" presStyleCnt="3"/>
      <dgm:spPr/>
      <dgm:t>
        <a:bodyPr/>
        <a:lstStyle/>
        <a:p>
          <a:endParaRPr lang="en-US"/>
        </a:p>
      </dgm:t>
    </dgm:pt>
    <dgm:pt modelId="{3B9434FE-2FEA-4D22-A9A1-62CDE14B01AA}" type="pres">
      <dgm:prSet presAssocID="{6E68B19C-725E-4891-854B-CC93B208E3C4}" presName="parentText" presStyleLbl="node1" presStyleIdx="2" presStyleCnt="3">
        <dgm:presLayoutVars>
          <dgm:chMax val="1"/>
          <dgm:bulletEnabled val="1"/>
        </dgm:presLayoutVars>
      </dgm:prSet>
      <dgm:spPr/>
      <dgm:t>
        <a:bodyPr/>
        <a:lstStyle/>
        <a:p>
          <a:endParaRPr lang="en-US"/>
        </a:p>
      </dgm:t>
    </dgm:pt>
  </dgm:ptLst>
  <dgm:cxnLst>
    <dgm:cxn modelId="{2DE08E5D-3AE9-4CE2-AAB2-02567464C902}" srcId="{922ED86D-766C-445C-A8E5-9CD678BEFD8C}" destId="{E34D014D-50A1-483F-9656-AAD6C7501DA3}" srcOrd="0" destOrd="0" parTransId="{4AA19B02-F67E-4857-B6EB-CC9F12CFBAEC}" sibTransId="{77B7284A-5F63-4DFA-8647-0ED174F52319}"/>
    <dgm:cxn modelId="{511BB0FF-E1E2-4269-A8C7-492F5A3EF2DA}" srcId="{922ED86D-766C-445C-A8E5-9CD678BEFD8C}" destId="{FD21B5A0-4C4D-4319-A645-F4ED24C80EA0}" srcOrd="1" destOrd="0" parTransId="{145F7800-7826-4739-B1CA-D2D8DC330364}" sibTransId="{7048B9C4-6E7B-4D18-9FBE-40C4F9BC3AA0}"/>
    <dgm:cxn modelId="{79ACB965-34F2-4D7F-A74C-97CA35113CB7}" srcId="{E34D014D-50A1-483F-9656-AAD6C7501DA3}" destId="{BB66D2DA-7A77-4B66-BE5F-F350F49094CE}" srcOrd="0" destOrd="0" parTransId="{2B4A20F9-D8AD-4CDA-AAE0-20C9320F7A90}" sibTransId="{BA8B2CE2-0CFA-4C0D-B61E-504D7BA38D92}"/>
    <dgm:cxn modelId="{F4C607EE-43EC-4339-9856-EB2B95876803}" type="presOf" srcId="{86869A4E-B9CA-4929-BF42-86A54306F04F}" destId="{742361C7-096B-46BD-B82D-EB9BBC54FB87}" srcOrd="0" destOrd="0" presId="urn:microsoft.com/office/officeart/2005/8/layout/hProcess6"/>
    <dgm:cxn modelId="{98928C6A-63E5-4B17-85AD-2B51898B3DAC}" type="presOf" srcId="{86869A4E-B9CA-4929-BF42-86A54306F04F}" destId="{053403DF-A48F-48EF-AAC6-5DA2B9CA13EC}" srcOrd="1" destOrd="0" presId="urn:microsoft.com/office/officeart/2005/8/layout/hProcess6"/>
    <dgm:cxn modelId="{74B0A2AE-2B0B-4D54-83EB-FAD27ED64749}" srcId="{6E68B19C-725E-4891-854B-CC93B208E3C4}" destId="{76BC8783-FBEC-4EA8-AA28-D72420ED6447}" srcOrd="0" destOrd="0" parTransId="{9FCAD086-F732-4BD0-B02B-047B531E5FD9}" sibTransId="{69BFBF5F-B824-4D94-87CB-8F63EA4C579B}"/>
    <dgm:cxn modelId="{9FB2DCC4-8E19-4D06-ABFB-773355431A17}" type="presOf" srcId="{E34D014D-50A1-483F-9656-AAD6C7501DA3}" destId="{F8A75F2E-FB4C-4509-B2B1-441CCBC5584D}" srcOrd="0" destOrd="0" presId="urn:microsoft.com/office/officeart/2005/8/layout/hProcess6"/>
    <dgm:cxn modelId="{928BD2E5-894C-411C-A034-B8C1D2391B1E}" type="presOf" srcId="{6E68B19C-725E-4891-854B-CC93B208E3C4}" destId="{3B9434FE-2FEA-4D22-A9A1-62CDE14B01AA}" srcOrd="0" destOrd="0" presId="urn:microsoft.com/office/officeart/2005/8/layout/hProcess6"/>
    <dgm:cxn modelId="{96BB9DB6-11F0-4294-880F-149BC28A3E5D}" type="presOf" srcId="{BB66D2DA-7A77-4B66-BE5F-F350F49094CE}" destId="{5CDFC5CE-9610-421B-BE1A-C13A549EFE3E}" srcOrd="0" destOrd="0" presId="urn:microsoft.com/office/officeart/2005/8/layout/hProcess6"/>
    <dgm:cxn modelId="{740777AB-B883-4BE4-BEB8-39CC88BB50F2}" type="presOf" srcId="{BB66D2DA-7A77-4B66-BE5F-F350F49094CE}" destId="{93628BF6-C872-474C-A023-255B0924C40D}" srcOrd="1" destOrd="0" presId="urn:microsoft.com/office/officeart/2005/8/layout/hProcess6"/>
    <dgm:cxn modelId="{9DA7F774-46FF-4E9A-A510-386B95B33EE4}" type="presOf" srcId="{FD21B5A0-4C4D-4319-A645-F4ED24C80EA0}" destId="{6F843A8A-6F84-4CAD-BA39-E4693EC2874E}" srcOrd="0" destOrd="0" presId="urn:microsoft.com/office/officeart/2005/8/layout/hProcess6"/>
    <dgm:cxn modelId="{B7A7127E-2DD5-4B1E-9762-9FE9CBE1131B}" srcId="{922ED86D-766C-445C-A8E5-9CD678BEFD8C}" destId="{6E68B19C-725E-4891-854B-CC93B208E3C4}" srcOrd="2" destOrd="0" parTransId="{6CCDE32B-9A95-4471-9F05-3D0A922011FB}" sibTransId="{76994627-EC9A-4F5F-9D0D-326C3A0E3AC4}"/>
    <dgm:cxn modelId="{29A4F944-3202-4458-A6F0-B2C0A3463F6B}" type="presOf" srcId="{76BC8783-FBEC-4EA8-AA28-D72420ED6447}" destId="{1A31909F-4AF6-41A1-BCAA-810EA97A961D}" srcOrd="1" destOrd="0" presId="urn:microsoft.com/office/officeart/2005/8/layout/hProcess6"/>
    <dgm:cxn modelId="{FF42DBE1-54E3-49E5-BA26-35816E4B963E}" type="presOf" srcId="{76BC8783-FBEC-4EA8-AA28-D72420ED6447}" destId="{9C60DEFC-AB49-4DCA-977D-70E28068BAE6}" srcOrd="0" destOrd="0" presId="urn:microsoft.com/office/officeart/2005/8/layout/hProcess6"/>
    <dgm:cxn modelId="{26F2242A-423C-42B6-B3DF-EB5D3416F47E}" type="presOf" srcId="{922ED86D-766C-445C-A8E5-9CD678BEFD8C}" destId="{8F718D30-6EA0-45D9-A13D-226241303434}" srcOrd="0" destOrd="0" presId="urn:microsoft.com/office/officeart/2005/8/layout/hProcess6"/>
    <dgm:cxn modelId="{6D1FE178-5C11-40EA-AC1F-D381998C266B}" srcId="{FD21B5A0-4C4D-4319-A645-F4ED24C80EA0}" destId="{86869A4E-B9CA-4929-BF42-86A54306F04F}" srcOrd="0" destOrd="0" parTransId="{0C8705AA-4BDB-45CC-8CD2-AE5305182291}" sibTransId="{3CD0FAE9-18A1-4D9C-B669-B10DC9755C5D}"/>
    <dgm:cxn modelId="{E9BFCB3A-B353-4066-9DE6-679CCF7790E8}" type="presParOf" srcId="{8F718D30-6EA0-45D9-A13D-226241303434}" destId="{F74D9D42-98EF-4A18-A6EC-3203AA28FB84}" srcOrd="0" destOrd="0" presId="urn:microsoft.com/office/officeart/2005/8/layout/hProcess6"/>
    <dgm:cxn modelId="{BC543419-7D9E-4C82-90F0-37CBDAEBA713}" type="presParOf" srcId="{F74D9D42-98EF-4A18-A6EC-3203AA28FB84}" destId="{BCCDE9A7-A2DC-490F-9952-A64220730155}" srcOrd="0" destOrd="0" presId="urn:microsoft.com/office/officeart/2005/8/layout/hProcess6"/>
    <dgm:cxn modelId="{C09E0162-70C0-40EC-AEE2-455A0703DBE8}" type="presParOf" srcId="{F74D9D42-98EF-4A18-A6EC-3203AA28FB84}" destId="{5CDFC5CE-9610-421B-BE1A-C13A549EFE3E}" srcOrd="1" destOrd="0" presId="urn:microsoft.com/office/officeart/2005/8/layout/hProcess6"/>
    <dgm:cxn modelId="{6F89505F-3F1D-4529-AA72-7E4A86B25366}" type="presParOf" srcId="{F74D9D42-98EF-4A18-A6EC-3203AA28FB84}" destId="{93628BF6-C872-474C-A023-255B0924C40D}" srcOrd="2" destOrd="0" presId="urn:microsoft.com/office/officeart/2005/8/layout/hProcess6"/>
    <dgm:cxn modelId="{C1BF5A5A-8A43-48BC-812A-D333A21B38DF}" type="presParOf" srcId="{F74D9D42-98EF-4A18-A6EC-3203AA28FB84}" destId="{F8A75F2E-FB4C-4509-B2B1-441CCBC5584D}" srcOrd="3" destOrd="0" presId="urn:microsoft.com/office/officeart/2005/8/layout/hProcess6"/>
    <dgm:cxn modelId="{FACCC14C-3F3A-49AD-8C1A-5F45DF85BECE}" type="presParOf" srcId="{8F718D30-6EA0-45D9-A13D-226241303434}" destId="{A4E2B2AB-0D56-47B9-992F-E33B3B036249}" srcOrd="1" destOrd="0" presId="urn:microsoft.com/office/officeart/2005/8/layout/hProcess6"/>
    <dgm:cxn modelId="{9DCE8B44-08D4-431A-990E-AABE102E234F}" type="presParOf" srcId="{8F718D30-6EA0-45D9-A13D-226241303434}" destId="{E23B0A9F-46DA-4CFE-8B68-64B33ACFE96A}" srcOrd="2" destOrd="0" presId="urn:microsoft.com/office/officeart/2005/8/layout/hProcess6"/>
    <dgm:cxn modelId="{F7F77DDA-051E-4AC2-8310-9E29A8B01ABF}" type="presParOf" srcId="{E23B0A9F-46DA-4CFE-8B68-64B33ACFE96A}" destId="{DE2F1F09-60A2-43AC-8D21-CC6CF83C456F}" srcOrd="0" destOrd="0" presId="urn:microsoft.com/office/officeart/2005/8/layout/hProcess6"/>
    <dgm:cxn modelId="{E0C72746-566E-4A99-B9A4-4AD409A82E6D}" type="presParOf" srcId="{E23B0A9F-46DA-4CFE-8B68-64B33ACFE96A}" destId="{742361C7-096B-46BD-B82D-EB9BBC54FB87}" srcOrd="1" destOrd="0" presId="urn:microsoft.com/office/officeart/2005/8/layout/hProcess6"/>
    <dgm:cxn modelId="{27CE5111-5F6E-4AF8-A9A9-431447B39432}" type="presParOf" srcId="{E23B0A9F-46DA-4CFE-8B68-64B33ACFE96A}" destId="{053403DF-A48F-48EF-AAC6-5DA2B9CA13EC}" srcOrd="2" destOrd="0" presId="urn:microsoft.com/office/officeart/2005/8/layout/hProcess6"/>
    <dgm:cxn modelId="{3E78753E-3E9D-4409-9BEE-7749DD2BF64D}" type="presParOf" srcId="{E23B0A9F-46DA-4CFE-8B68-64B33ACFE96A}" destId="{6F843A8A-6F84-4CAD-BA39-E4693EC2874E}" srcOrd="3" destOrd="0" presId="urn:microsoft.com/office/officeart/2005/8/layout/hProcess6"/>
    <dgm:cxn modelId="{CEFCA889-3D90-4ACC-AF91-4E937E6FD4DE}" type="presParOf" srcId="{8F718D30-6EA0-45D9-A13D-226241303434}" destId="{CAE7D4CE-8F16-424D-A2E9-B01E2CF96F76}" srcOrd="3" destOrd="0" presId="urn:microsoft.com/office/officeart/2005/8/layout/hProcess6"/>
    <dgm:cxn modelId="{F23386EA-A2D4-491B-8A63-47492C8DD102}" type="presParOf" srcId="{8F718D30-6EA0-45D9-A13D-226241303434}" destId="{23D08032-D659-439F-A1E6-6FF1044B83FC}" srcOrd="4" destOrd="0" presId="urn:microsoft.com/office/officeart/2005/8/layout/hProcess6"/>
    <dgm:cxn modelId="{3A4BB7D2-6F24-494F-885E-40CB6E2E97D3}" type="presParOf" srcId="{23D08032-D659-439F-A1E6-6FF1044B83FC}" destId="{404C7C88-E292-4BED-AE52-CD5EEF3A82CE}" srcOrd="0" destOrd="0" presId="urn:microsoft.com/office/officeart/2005/8/layout/hProcess6"/>
    <dgm:cxn modelId="{B88EB163-7DDC-4005-880F-8BF33D1BFC27}" type="presParOf" srcId="{23D08032-D659-439F-A1E6-6FF1044B83FC}" destId="{9C60DEFC-AB49-4DCA-977D-70E28068BAE6}" srcOrd="1" destOrd="0" presId="urn:microsoft.com/office/officeart/2005/8/layout/hProcess6"/>
    <dgm:cxn modelId="{7604ADA6-0BEC-4935-BE2A-2AC2D390FF61}" type="presParOf" srcId="{23D08032-D659-439F-A1E6-6FF1044B83FC}" destId="{1A31909F-4AF6-41A1-BCAA-810EA97A961D}" srcOrd="2" destOrd="0" presId="urn:microsoft.com/office/officeart/2005/8/layout/hProcess6"/>
    <dgm:cxn modelId="{C566D0F8-27F1-482E-8291-8B444218A1FF}" type="presParOf" srcId="{23D08032-D659-439F-A1E6-6FF1044B83FC}" destId="{3B9434FE-2FEA-4D22-A9A1-62CDE14B01AA}" srcOrd="3" destOrd="0" presId="urn:microsoft.com/office/officeart/2005/8/layout/hProcess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6/25/2013 3:49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6/25/2013 3:46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6/25/2013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6/25/2013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507881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a:p>
        </p:txBody>
      </p:sp>
      <p:sp>
        <p:nvSpPr>
          <p:cNvPr id="16" name="Date Placeholder 15"/>
          <p:cNvSpPr>
            <a:spLocks noGrp="1"/>
          </p:cNvSpPr>
          <p:nvPr>
            <p:ph type="dt" idx="13"/>
          </p:nvPr>
        </p:nvSpPr>
        <p:spPr/>
        <p:txBody>
          <a:bodyPr/>
          <a:lstStyle/>
          <a:p>
            <a:fld id="{E976D732-92A1-4639-A0E1-31571E261172}" type="datetime8">
              <a:rPr lang="en-US" smtClean="0">
                <a:solidFill>
                  <a:prstClr val="black"/>
                </a:solidFill>
              </a:rPr>
              <a:pPr/>
              <a:t>6/25/2013 3:49 PM</a:t>
            </a:fld>
            <a:endParaRPr lang="en-US" dirty="0">
              <a:solidFill>
                <a:prstClr val="black"/>
              </a:solidFill>
            </a:endParaRPr>
          </a:p>
        </p:txBody>
      </p:sp>
      <p:sp>
        <p:nvSpPr>
          <p:cNvPr id="17" name="Footer Placeholder 1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8" name="Header Placeholder 17"/>
          <p:cNvSpPr>
            <a:spLocks noGrp="1"/>
          </p:cNvSpPr>
          <p:nvPr>
            <p:ph type="hdr" sz="quarter" idx="15"/>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752724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11</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6/25/2013 3:49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6588603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6/25/2013 3:49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6/25/2013 3:49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5085767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14</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6/25/2013 3:49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39614044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6976365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17438051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8248650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231643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223642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2294835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16032179"/>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79441952"/>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94704520"/>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31687639"/>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6706016"/>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57259016"/>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01710899"/>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02170453"/>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09719854"/>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501149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021748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293816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1235814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0911517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477099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0895209"/>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theme" Target="../theme/theme2.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52631343"/>
      </p:ext>
    </p:extLst>
  </p:cSld>
  <p:clrMap bg1="dk1" tx1="lt1" bg2="dk2" tx2="lt2" accent1="accent1" accent2="accent2" accent3="accent3" accent4="accent4" accent5="accent5" accent6="accent6" hlink="hlink" folHlink="folHlink"/>
  <p:sldLayoutIdLst>
    <p:sldLayoutId id="2147484194" r:id="rId1"/>
    <p:sldLayoutId id="2147484195" r:id="rId2"/>
    <p:sldLayoutId id="2147484196" r:id="rId3"/>
    <p:sldLayoutId id="2147484197" r:id="rId4"/>
    <p:sldLayoutId id="2147484198" r:id="rId5"/>
    <p:sldLayoutId id="2147484199" r:id="rId6"/>
    <p:sldLayoutId id="2147484200" r:id="rId7"/>
    <p:sldLayoutId id="2147484201" r:id="rId8"/>
    <p:sldLayoutId id="2147484202" r:id="rId9"/>
    <p:sldLayoutId id="2147484203" r:id="rId10"/>
    <p:sldLayoutId id="2147484204" r:id="rId11"/>
    <p:sldLayoutId id="2147484205" r:id="rId12"/>
    <p:sldLayoutId id="2147484206" r:id="rId13"/>
    <p:sldLayoutId id="2147484207" r:id="rId14"/>
    <p:sldLayoutId id="2147484208" r:id="rId15"/>
    <p:sldLayoutId id="2147484209" r:id="rId16"/>
    <p:sldLayoutId id="2147484210" r:id="rId17"/>
    <p:sldLayoutId id="2147484211" r:id="rId18"/>
    <p:sldLayoutId id="2147484212" r:id="rId19"/>
    <p:sldLayoutId id="2147484213" r:id="rId20"/>
    <p:sldLayoutId id="2147484214" r:id="rId21"/>
    <p:sldLayoutId id="2147484215" r:id="rId22"/>
    <p:sldLayoutId id="2147484216"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8.xml"/><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hyperlink" Target="http://entityframework.codeplex.com/" TargetMode="External"/><Relationship Id="rId2" Type="http://schemas.openxmlformats.org/officeDocument/2006/relationships/hyperlink" Target="http://aspnetwebstack.codeplex.com/" TargetMode="External"/><Relationship Id="rId1" Type="http://schemas.openxmlformats.org/officeDocument/2006/relationships/slideLayout" Target="../slideLayouts/slideLayout12.xml"/><Relationship Id="rId5" Type="http://schemas.openxmlformats.org/officeDocument/2006/relationships/hyperlink" Target="http://nuget.codeplex.com/" TargetMode="External"/><Relationship Id="rId4" Type="http://schemas.openxmlformats.org/officeDocument/2006/relationships/hyperlink" Target="http://github.com/signalr/signalr" TargetMode="Externa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hyperlink" Target="http://vswebessentials.com/"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Lots of Demo’s!</a:t>
            </a:r>
            <a:endParaRPr lang="en-US" dirty="0"/>
          </a:p>
        </p:txBody>
      </p:sp>
      <p:sp>
        <p:nvSpPr>
          <p:cNvPr id="6" name="Text Placeholder 5"/>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8986534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1669" y="1395987"/>
            <a:ext cx="11790169" cy="1089529"/>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200" b="1" dirty="0">
                <a:gradFill>
                  <a:gsLst>
                    <a:gs pos="1250">
                      <a:schemeClr val="tx1"/>
                    </a:gs>
                    <a:gs pos="100000">
                      <a:schemeClr val="tx1"/>
                    </a:gs>
                  </a:gsLst>
                  <a:lin ang="5400000" scaled="0"/>
                </a:gradFill>
                <a:latin typeface="+mj-lt"/>
              </a:rPr>
              <a:t>DEV-B335</a:t>
            </a:r>
            <a:r>
              <a:rPr lang="en-US" sz="3200" dirty="0">
                <a:gradFill>
                  <a:gsLst>
                    <a:gs pos="1250">
                      <a:schemeClr val="tx1"/>
                    </a:gs>
                    <a:gs pos="100000">
                      <a:schemeClr val="tx1"/>
                    </a:gs>
                  </a:gsLst>
                  <a:lin ang="5400000" scaled="0"/>
                </a:gradFill>
                <a:latin typeface="+mj-lt"/>
              </a:rPr>
              <a:t>: Entity Framework 6 Database Access </a:t>
            </a:r>
            <a:r>
              <a:rPr lang="en-US" sz="3600" dirty="0">
                <a:gradFill>
                  <a:gsLst>
                    <a:gs pos="1250">
                      <a:schemeClr val="tx1"/>
                    </a:gs>
                    <a:gs pos="100000">
                      <a:schemeClr val="tx1"/>
                    </a:gs>
                  </a:gsLst>
                  <a:lin ang="5400000" scaled="0"/>
                </a:gradFill>
                <a:latin typeface="+mj-lt"/>
              </a:rPr>
              <a:t>Anywhere Easily</a:t>
            </a:r>
          </a:p>
        </p:txBody>
      </p:sp>
      <p:sp>
        <p:nvSpPr>
          <p:cNvPr id="8" name="Rectangle 7"/>
          <p:cNvSpPr/>
          <p:nvPr/>
        </p:nvSpPr>
        <p:spPr bwMode="invGray">
          <a:xfrm>
            <a:off x="371669" y="2307618"/>
            <a:ext cx="11790169" cy="978729"/>
          </a:xfrm>
          <a:prstGeom prst="rect">
            <a:avLst/>
          </a:prstGeom>
        </p:spPr>
        <p:txBody>
          <a:bodyPr wrap="square">
            <a:spAutoFit/>
          </a:bodyPr>
          <a:lstStyle/>
          <a:p>
            <a:pPr marL="571500" indent="-571500">
              <a:lnSpc>
                <a:spcPct val="90000"/>
              </a:lnSpc>
              <a:spcBef>
                <a:spcPct val="20000"/>
              </a:spcBef>
              <a:buSzPct val="105000"/>
              <a:buBlip>
                <a:blip r:embed="rId3"/>
              </a:buBlip>
            </a:pPr>
            <a:r>
              <a:rPr lang="en-US" sz="3200" b="1" dirty="0">
                <a:gradFill>
                  <a:gsLst>
                    <a:gs pos="1250">
                      <a:schemeClr val="tx1"/>
                    </a:gs>
                    <a:gs pos="100000">
                      <a:schemeClr val="tx1"/>
                    </a:gs>
                  </a:gsLst>
                  <a:lin ang="5400000" scaled="0"/>
                </a:gradFill>
                <a:latin typeface="+mj-lt"/>
              </a:rPr>
              <a:t>DEV-B302</a:t>
            </a:r>
            <a:r>
              <a:rPr lang="en-US" sz="3200" dirty="0">
                <a:gradFill>
                  <a:gsLst>
                    <a:gs pos="1250">
                      <a:schemeClr val="tx1"/>
                    </a:gs>
                    <a:gs pos="100000">
                      <a:schemeClr val="tx1"/>
                    </a:gs>
                  </a:gsLst>
                  <a:lin ang="5400000" scaled="0"/>
                </a:gradFill>
                <a:latin typeface="+mj-lt"/>
              </a:rPr>
              <a:t>: Microsoft ASP.NET </a:t>
            </a:r>
            <a:r>
              <a:rPr lang="en-US" sz="3200" dirty="0" err="1">
                <a:gradFill>
                  <a:gsLst>
                    <a:gs pos="1250">
                      <a:schemeClr val="tx1"/>
                    </a:gs>
                    <a:gs pos="100000">
                      <a:schemeClr val="tx1"/>
                    </a:gs>
                  </a:gsLst>
                  <a:lin ang="5400000" scaled="0"/>
                </a:gradFill>
                <a:latin typeface="+mj-lt"/>
              </a:rPr>
              <a:t>SignalR</a:t>
            </a:r>
            <a:r>
              <a:rPr lang="en-US" sz="3200" dirty="0">
                <a:gradFill>
                  <a:gsLst>
                    <a:gs pos="1250">
                      <a:schemeClr val="tx1"/>
                    </a:gs>
                    <a:gs pos="100000">
                      <a:schemeClr val="tx1"/>
                    </a:gs>
                  </a:gsLst>
                  <a:lin ang="5400000" scaled="0"/>
                </a:gradFill>
                <a:latin typeface="+mj-lt"/>
              </a:rPr>
              <a:t>: The Real Time Web Made Simple</a:t>
            </a:r>
          </a:p>
        </p:txBody>
      </p:sp>
      <p:sp>
        <p:nvSpPr>
          <p:cNvPr id="9" name="Rectangle 8"/>
          <p:cNvSpPr/>
          <p:nvPr/>
        </p:nvSpPr>
        <p:spPr bwMode="invGray">
          <a:xfrm>
            <a:off x="371669" y="3219249"/>
            <a:ext cx="11790169" cy="978729"/>
          </a:xfrm>
          <a:prstGeom prst="rect">
            <a:avLst/>
          </a:prstGeom>
        </p:spPr>
        <p:txBody>
          <a:bodyPr wrap="square">
            <a:spAutoFit/>
          </a:bodyPr>
          <a:lstStyle/>
          <a:p>
            <a:pPr marL="571500" indent="-571500">
              <a:lnSpc>
                <a:spcPct val="90000"/>
              </a:lnSpc>
              <a:spcBef>
                <a:spcPct val="20000"/>
              </a:spcBef>
              <a:buSzPct val="105000"/>
              <a:buBlip>
                <a:blip r:embed="rId3"/>
              </a:buBlip>
            </a:pPr>
            <a:r>
              <a:rPr lang="en-US" sz="3200" b="1" dirty="0">
                <a:gradFill>
                  <a:gsLst>
                    <a:gs pos="1250">
                      <a:schemeClr val="tx1"/>
                    </a:gs>
                    <a:gs pos="100000">
                      <a:schemeClr val="tx1"/>
                    </a:gs>
                  </a:gsLst>
                  <a:lin ang="5400000" scaled="0"/>
                </a:gradFill>
                <a:latin typeface="+mj-lt"/>
              </a:rPr>
              <a:t>DEV-B360</a:t>
            </a:r>
            <a:r>
              <a:rPr lang="en-US" sz="3200" dirty="0">
                <a:gradFill>
                  <a:gsLst>
                    <a:gs pos="1250">
                      <a:schemeClr val="tx1"/>
                    </a:gs>
                    <a:gs pos="100000">
                      <a:schemeClr val="tx1"/>
                    </a:gs>
                  </a:gsLst>
                  <a:lin ang="5400000" scaled="0"/>
                </a:gradFill>
                <a:latin typeface="+mj-lt"/>
              </a:rPr>
              <a:t>: ASP.NET Web API: Web Services for Websites, Modern Apps and Mobile Apps</a:t>
            </a:r>
          </a:p>
        </p:txBody>
      </p:sp>
      <p:sp>
        <p:nvSpPr>
          <p:cNvPr id="10" name="Rectangle 9"/>
          <p:cNvSpPr/>
          <p:nvPr/>
        </p:nvSpPr>
        <p:spPr bwMode="invGray">
          <a:xfrm>
            <a:off x="371669" y="4130880"/>
            <a:ext cx="11790169" cy="1034129"/>
          </a:xfrm>
          <a:prstGeom prst="rect">
            <a:avLst/>
          </a:prstGeom>
        </p:spPr>
        <p:txBody>
          <a:bodyPr wrap="square">
            <a:spAutoFit/>
          </a:bodyPr>
          <a:lstStyle/>
          <a:p>
            <a:pPr marL="571500" indent="-571500">
              <a:lnSpc>
                <a:spcPct val="90000"/>
              </a:lnSpc>
              <a:spcBef>
                <a:spcPct val="20000"/>
              </a:spcBef>
              <a:buSzPct val="105000"/>
              <a:buBlip>
                <a:blip r:embed="rId3"/>
              </a:buBlip>
            </a:pPr>
            <a:r>
              <a:rPr lang="en-US" sz="3200" b="1" dirty="0">
                <a:gradFill>
                  <a:gsLst>
                    <a:gs pos="1250">
                      <a:schemeClr val="tx1"/>
                    </a:gs>
                    <a:gs pos="100000">
                      <a:schemeClr val="tx1"/>
                    </a:gs>
                  </a:gsLst>
                  <a:lin ang="5400000" scaled="0"/>
                </a:gradFill>
                <a:latin typeface="+mj-lt"/>
              </a:rPr>
              <a:t>DEV-B337</a:t>
            </a:r>
            <a:r>
              <a:rPr lang="en-US" sz="3200" dirty="0">
                <a:gradFill>
                  <a:gsLst>
                    <a:gs pos="1250">
                      <a:schemeClr val="tx1"/>
                    </a:gs>
                    <a:gs pos="100000">
                      <a:schemeClr val="tx1"/>
                    </a:gs>
                  </a:gsLst>
                  <a:lin ang="5400000" scaled="0"/>
                </a:gradFill>
                <a:latin typeface="+mj-lt"/>
              </a:rPr>
              <a:t>: How to Build Microsoft ASP.NET Web </a:t>
            </a:r>
            <a:r>
              <a:rPr lang="en-US" sz="3600" dirty="0">
                <a:gradFill>
                  <a:gsLst>
                    <a:gs pos="1250">
                      <a:schemeClr val="tx1"/>
                    </a:gs>
                    <a:gs pos="100000">
                      <a:schemeClr val="tx1"/>
                    </a:gs>
                  </a:gsLst>
                  <a:lin ang="5400000" scaled="0"/>
                </a:gradFill>
                <a:latin typeface="+mj-lt"/>
              </a:rPr>
              <a:t>Applications </a:t>
            </a:r>
            <a:r>
              <a:rPr lang="en-US" sz="3200" dirty="0">
                <a:gradFill>
                  <a:gsLst>
                    <a:gs pos="1250">
                      <a:schemeClr val="tx1"/>
                    </a:gs>
                    <a:gs pos="100000">
                      <a:schemeClr val="tx1"/>
                    </a:gs>
                  </a:gsLst>
                  <a:lin ang="5400000" scaled="0"/>
                </a:gradFill>
                <a:latin typeface="+mj-lt"/>
              </a:rPr>
              <a:t>Using </a:t>
            </a:r>
            <a:r>
              <a:rPr lang="en-US" sz="3200" dirty="0" err="1">
                <a:gradFill>
                  <a:gsLst>
                    <a:gs pos="1250">
                      <a:schemeClr val="tx1"/>
                    </a:gs>
                    <a:gs pos="100000">
                      <a:schemeClr val="tx1"/>
                    </a:gs>
                  </a:gsLst>
                  <a:lin ang="5400000" scaled="0"/>
                </a:gradFill>
                <a:latin typeface="+mj-lt"/>
              </a:rPr>
              <a:t>Async</a:t>
            </a:r>
            <a:endParaRPr lang="en-US" sz="3200" dirty="0">
              <a:gradFill>
                <a:gsLst>
                  <a:gs pos="1250">
                    <a:schemeClr val="tx1"/>
                  </a:gs>
                  <a:gs pos="100000">
                    <a:schemeClr val="tx1"/>
                  </a:gs>
                </a:gsLst>
                <a:lin ang="5400000" scaled="0"/>
              </a:gradFill>
              <a:latin typeface="+mj-lt"/>
            </a:endParaRPr>
          </a:p>
        </p:txBody>
      </p:sp>
      <p:sp>
        <p:nvSpPr>
          <p:cNvPr id="12" name="Rectangle 11"/>
          <p:cNvSpPr/>
          <p:nvPr/>
        </p:nvSpPr>
        <p:spPr bwMode="invGray">
          <a:xfrm>
            <a:off x="371668" y="5042512"/>
            <a:ext cx="11790169" cy="2129814"/>
          </a:xfrm>
          <a:prstGeom prst="rect">
            <a:avLst/>
          </a:prstGeom>
        </p:spPr>
        <p:txBody>
          <a:bodyPr wrap="square">
            <a:spAutoFit/>
          </a:bodyPr>
          <a:lstStyle/>
          <a:p>
            <a:pPr marL="571500" indent="-571500">
              <a:lnSpc>
                <a:spcPct val="90000"/>
              </a:lnSpc>
              <a:spcBef>
                <a:spcPct val="20000"/>
              </a:spcBef>
              <a:buSzPct val="105000"/>
              <a:buBlip>
                <a:blip r:embed="rId3"/>
              </a:buBlip>
            </a:pPr>
            <a:r>
              <a:rPr lang="en-US" sz="3200" b="1" dirty="0">
                <a:gradFill>
                  <a:gsLst>
                    <a:gs pos="1250">
                      <a:schemeClr val="tx1"/>
                    </a:gs>
                    <a:gs pos="100000">
                      <a:schemeClr val="tx1"/>
                    </a:gs>
                  </a:gsLst>
                  <a:lin ang="5400000" scaled="0"/>
                </a:gradFill>
                <a:latin typeface="+mj-lt"/>
              </a:rPr>
              <a:t>DEV-B355</a:t>
            </a:r>
            <a:r>
              <a:rPr lang="en-US" sz="3200" dirty="0">
                <a:gradFill>
                  <a:gsLst>
                    <a:gs pos="1250">
                      <a:schemeClr val="tx1"/>
                    </a:gs>
                    <a:gs pos="100000">
                      <a:schemeClr val="tx1"/>
                    </a:gs>
                  </a:gsLst>
                  <a:lin ang="5400000" scaled="0"/>
                </a:gradFill>
                <a:latin typeface="+mj-lt"/>
              </a:rPr>
              <a:t>: Web Deployment Done </a:t>
            </a:r>
            <a:r>
              <a:rPr lang="en-US" sz="3200" dirty="0" smtClean="0">
                <a:gradFill>
                  <a:gsLst>
                    <a:gs pos="1250">
                      <a:schemeClr val="tx1"/>
                    </a:gs>
                    <a:gs pos="100000">
                      <a:schemeClr val="tx1"/>
                    </a:gs>
                  </a:gsLst>
                  <a:lin ang="5400000" scaled="0"/>
                </a:gradFill>
                <a:latin typeface="+mj-lt"/>
              </a:rPr>
              <a:t>Right</a:t>
            </a:r>
          </a:p>
          <a:p>
            <a:pPr marL="571500" indent="-571500">
              <a:lnSpc>
                <a:spcPct val="90000"/>
              </a:lnSpc>
              <a:spcBef>
                <a:spcPct val="20000"/>
              </a:spcBef>
              <a:buSzPct val="105000"/>
              <a:buBlip>
                <a:blip r:embed="rId3"/>
              </a:buBlip>
            </a:pPr>
            <a:r>
              <a:rPr lang="en-US" sz="3200" b="1" dirty="0">
                <a:gradFill>
                  <a:gsLst>
                    <a:gs pos="1250">
                      <a:schemeClr val="tx1"/>
                    </a:gs>
                    <a:gs pos="100000">
                      <a:schemeClr val="tx1"/>
                    </a:gs>
                  </a:gsLst>
                  <a:lin ang="5400000" scaled="0"/>
                </a:gradFill>
                <a:latin typeface="+mj-lt"/>
              </a:rPr>
              <a:t>WAD-B327</a:t>
            </a:r>
            <a:r>
              <a:rPr lang="en-US" sz="3200" dirty="0">
                <a:gradFill>
                  <a:gsLst>
                    <a:gs pos="1250">
                      <a:schemeClr val="tx1"/>
                    </a:gs>
                    <a:gs pos="100000">
                      <a:schemeClr val="tx1"/>
                    </a:gs>
                  </a:gsLst>
                  <a:lin ang="5400000" scaled="0"/>
                </a:gradFill>
                <a:latin typeface="+mj-lt"/>
              </a:rPr>
              <a:t>: Windows Azure Web Sites and On-Premises Connectivity</a:t>
            </a:r>
          </a:p>
          <a:p>
            <a:pPr marL="571500" indent="-571500">
              <a:lnSpc>
                <a:spcPct val="90000"/>
              </a:lnSpc>
              <a:spcBef>
                <a:spcPct val="20000"/>
              </a:spcBef>
              <a:buSzPct val="105000"/>
              <a:buBlip>
                <a:blip r:embed="rId3"/>
              </a:buBlip>
            </a:pPr>
            <a:endParaRPr lang="en-US" sz="36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54981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0-#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3003899"/>
          </a:xfrm>
          <a:prstGeom prst="rect">
            <a:avLst/>
          </a:prstGeom>
          <a:noFill/>
        </p:spPr>
        <p:txBody>
          <a:bodyPr wrap="square" lIns="182880" tIns="146304" rIns="182880" bIns="146304" rtlCol="0">
            <a:spAutoFit/>
          </a:bodyPr>
          <a:lstStyle/>
          <a:p>
            <a:r>
              <a:rPr lang="en-US" sz="4400" b="1" dirty="0" smtClean="0">
                <a:gradFill>
                  <a:gsLst>
                    <a:gs pos="83000">
                      <a:schemeClr val="tx1"/>
                    </a:gs>
                    <a:gs pos="100000">
                      <a:schemeClr val="accent1">
                        <a:lumMod val="30000"/>
                        <a:lumOff val="70000"/>
                      </a:schemeClr>
                    </a:gs>
                  </a:gsLst>
                  <a:lin ang="5400000" scaled="1"/>
                </a:gradFill>
              </a:rPr>
              <a:t>Scan </a:t>
            </a:r>
            <a:r>
              <a:rPr lang="en-US" sz="4400" b="1" dirty="0">
                <a:gradFill>
                  <a:gsLst>
                    <a:gs pos="83000">
                      <a:schemeClr val="tx1"/>
                    </a:gs>
                    <a:gs pos="100000">
                      <a:schemeClr val="accent1">
                        <a:lumMod val="30000"/>
                        <a:lumOff val="70000"/>
                      </a:schemeClr>
                    </a:gs>
                  </a:gsLst>
                  <a:lin ang="5400000" scaled="1"/>
                </a:gradFill>
              </a:rPr>
              <a:t>this QR code </a:t>
            </a:r>
            <a:r>
              <a:rPr lang="en-US" sz="4400" dirty="0">
                <a:gradFill>
                  <a:gsLst>
                    <a:gs pos="83000">
                      <a:schemeClr val="tx1"/>
                    </a:gs>
                    <a:gs pos="100000">
                      <a:schemeClr val="accent1">
                        <a:lumMod val="30000"/>
                        <a:lumOff val="70000"/>
                      </a:schemeClr>
                    </a:gs>
                  </a:gsLst>
                  <a:lin ang="5400000" scaled="1"/>
                </a:gradFill>
              </a:rPr>
              <a:t>to </a:t>
            </a:r>
          </a:p>
          <a:p>
            <a:r>
              <a:rPr lang="en-US" sz="4400" dirty="0">
                <a:gradFill>
                  <a:gsLst>
                    <a:gs pos="83000">
                      <a:schemeClr val="tx1"/>
                    </a:gs>
                    <a:gs pos="100000">
                      <a:schemeClr val="accent1">
                        <a:lumMod val="30000"/>
                        <a:lumOff val="70000"/>
                      </a:schemeClr>
                    </a:gs>
                  </a:gsLst>
                  <a:lin ang="5400000" scaled="1"/>
                </a:gradFill>
              </a:rPr>
              <a:t>evaluate this session.</a:t>
            </a: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2707977474"/>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a:t>Microsoft ASP.NET, Web and Cloud Preview</a:t>
            </a:r>
          </a:p>
        </p:txBody>
      </p:sp>
      <p:sp>
        <p:nvSpPr>
          <p:cNvPr id="5" name="Text Placeholder 4"/>
          <p:cNvSpPr>
            <a:spLocks noGrp="1"/>
          </p:cNvSpPr>
          <p:nvPr>
            <p:ph type="body" sz="quarter" idx="12"/>
          </p:nvPr>
        </p:nvSpPr>
        <p:spPr/>
        <p:txBody>
          <a:bodyPr/>
          <a:lstStyle/>
          <a:p>
            <a:r>
              <a:rPr lang="en-US" dirty="0" smtClean="0"/>
              <a:t>Scott Hunter</a:t>
            </a:r>
            <a:endParaRPr lang="en-US" dirty="0"/>
          </a:p>
        </p:txBody>
      </p:sp>
      <p:sp>
        <p:nvSpPr>
          <p:cNvPr id="9" name="Text Placeholder 8"/>
          <p:cNvSpPr>
            <a:spLocks noGrp="1"/>
          </p:cNvSpPr>
          <p:nvPr>
            <p:ph type="body" sz="quarter" idx="13"/>
          </p:nvPr>
        </p:nvSpPr>
        <p:spPr>
          <a:xfrm>
            <a:off x="6492620" y="434695"/>
            <a:ext cx="5486400" cy="923330"/>
          </a:xfrm>
        </p:spPr>
        <p:txBody>
          <a:bodyPr/>
          <a:lstStyle/>
          <a:p>
            <a:r>
              <a:rPr lang="en-US" dirty="0" smtClean="0"/>
              <a:t>DEV-B314</a:t>
            </a:r>
            <a:endParaRPr lang="en-US" dirty="0"/>
          </a:p>
        </p:txBody>
      </p:sp>
    </p:spTree>
    <p:extLst>
      <p:ext uri="{BB962C8B-B14F-4D97-AF65-F5344CB8AC3E}">
        <p14:creationId xmlns:p14="http://schemas.microsoft.com/office/powerpoint/2010/main" val="1308305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4.5 (Sept 2012)</a:t>
            </a:r>
            <a:br>
              <a:rPr lang="en-US" dirty="0" smtClean="0"/>
            </a:br>
            <a:endParaRPr lang="en-US" sz="3600" dirty="0"/>
          </a:p>
        </p:txBody>
      </p:sp>
      <p:sp>
        <p:nvSpPr>
          <p:cNvPr id="3" name="Text Placeholder 2"/>
          <p:cNvSpPr>
            <a:spLocks noGrp="1"/>
          </p:cNvSpPr>
          <p:nvPr>
            <p:ph type="body" sz="quarter" idx="10"/>
          </p:nvPr>
        </p:nvSpPr>
        <p:spPr/>
        <p:txBody>
          <a:bodyPr/>
          <a:lstStyle/>
          <a:p>
            <a:r>
              <a:rPr lang="en-US" sz="3600" dirty="0" smtClean="0"/>
              <a:t>General</a:t>
            </a:r>
          </a:p>
          <a:p>
            <a:pPr lvl="1"/>
            <a:r>
              <a:rPr lang="en-US" sz="2000" dirty="0" smtClean="0"/>
              <a:t>Script Libraries as </a:t>
            </a:r>
            <a:r>
              <a:rPr lang="en-US" sz="2000" dirty="0" err="1" smtClean="0"/>
              <a:t>NuGet’s</a:t>
            </a:r>
            <a:endParaRPr lang="en-US" sz="2000" dirty="0" smtClean="0"/>
          </a:p>
          <a:p>
            <a:pPr lvl="1"/>
            <a:r>
              <a:rPr lang="en-US" sz="2000" dirty="0" smtClean="0"/>
              <a:t>Web Optimization</a:t>
            </a:r>
          </a:p>
          <a:p>
            <a:pPr lvl="1"/>
            <a:r>
              <a:rPr lang="en-US" sz="2000" dirty="0" err="1" smtClean="0"/>
              <a:t>Async</a:t>
            </a:r>
            <a:endParaRPr lang="en-US" sz="2000" dirty="0" smtClean="0"/>
          </a:p>
          <a:p>
            <a:pPr lvl="1"/>
            <a:r>
              <a:rPr lang="en-US" sz="2000" dirty="0" smtClean="0"/>
              <a:t>HTML 5 Web Sockets</a:t>
            </a:r>
          </a:p>
          <a:p>
            <a:pPr lvl="1"/>
            <a:r>
              <a:rPr lang="en-US" sz="2000" dirty="0"/>
              <a:t>Responsive Project </a:t>
            </a:r>
            <a:r>
              <a:rPr lang="en-US" sz="2000" dirty="0" smtClean="0"/>
              <a:t>Templates</a:t>
            </a:r>
          </a:p>
          <a:p>
            <a:pPr lvl="1"/>
            <a:r>
              <a:rPr lang="en-US" sz="2000" dirty="0" smtClean="0"/>
              <a:t>30% Faster Start</a:t>
            </a:r>
          </a:p>
          <a:p>
            <a:pPr lvl="1"/>
            <a:r>
              <a:rPr lang="en-US" sz="2000" dirty="0" smtClean="0"/>
              <a:t>30% Smaller Footprint</a:t>
            </a:r>
          </a:p>
          <a:p>
            <a:r>
              <a:rPr lang="en-US" sz="3600" dirty="0" smtClean="0"/>
              <a:t>MVC</a:t>
            </a:r>
          </a:p>
          <a:p>
            <a:pPr lvl="1"/>
            <a:r>
              <a:rPr lang="en-US" sz="2000" dirty="0" smtClean="0"/>
              <a:t>HTML 5</a:t>
            </a:r>
          </a:p>
          <a:p>
            <a:pPr lvl="1"/>
            <a:r>
              <a:rPr lang="en-US" sz="2000" dirty="0" smtClean="0"/>
              <a:t>Mobile Pages</a:t>
            </a:r>
          </a:p>
          <a:p>
            <a:pPr lvl="1"/>
            <a:r>
              <a:rPr lang="en-US" sz="2000" dirty="0"/>
              <a:t>Responsive Project Templates</a:t>
            </a:r>
          </a:p>
          <a:p>
            <a:pPr marL="342900" lvl="1" indent="0">
              <a:buNone/>
            </a:pPr>
            <a:endParaRPr lang="en-US" sz="2000" dirty="0" smtClean="0"/>
          </a:p>
        </p:txBody>
      </p:sp>
      <p:sp>
        <p:nvSpPr>
          <p:cNvPr id="5" name="Text Placeholder 4"/>
          <p:cNvSpPr>
            <a:spLocks noGrp="1"/>
          </p:cNvSpPr>
          <p:nvPr>
            <p:ph type="body" sz="quarter" idx="11"/>
          </p:nvPr>
        </p:nvSpPr>
        <p:spPr>
          <a:xfrm>
            <a:off x="6675439" y="1212849"/>
            <a:ext cx="5486399" cy="3958007"/>
          </a:xfrm>
        </p:spPr>
        <p:txBody>
          <a:bodyPr/>
          <a:lstStyle/>
          <a:p>
            <a:r>
              <a:rPr lang="en-US" dirty="0"/>
              <a:t>Web Forms</a:t>
            </a:r>
          </a:p>
          <a:p>
            <a:pPr lvl="1"/>
            <a:r>
              <a:rPr lang="en-US" dirty="0"/>
              <a:t>HTML 5</a:t>
            </a:r>
          </a:p>
          <a:p>
            <a:pPr lvl="1"/>
            <a:r>
              <a:rPr lang="en-US" dirty="0"/>
              <a:t>Strongly Typed Data Controls</a:t>
            </a:r>
          </a:p>
          <a:p>
            <a:pPr lvl="1"/>
            <a:r>
              <a:rPr lang="en-US" dirty="0"/>
              <a:t>Model Binders</a:t>
            </a:r>
          </a:p>
          <a:p>
            <a:pPr lvl="1"/>
            <a:r>
              <a:rPr lang="en-US" dirty="0" err="1"/>
              <a:t>Unobstrusive</a:t>
            </a:r>
            <a:r>
              <a:rPr lang="en-US" dirty="0"/>
              <a:t> </a:t>
            </a:r>
            <a:r>
              <a:rPr lang="en-US" dirty="0" err="1"/>
              <a:t>Javascript</a:t>
            </a:r>
            <a:r>
              <a:rPr lang="en-US" dirty="0"/>
              <a:t> Validation</a:t>
            </a:r>
          </a:p>
          <a:p>
            <a:r>
              <a:rPr lang="en-US" dirty="0"/>
              <a:t>Web API</a:t>
            </a:r>
          </a:p>
          <a:p>
            <a:pPr lvl="1"/>
            <a:r>
              <a:rPr lang="en-US" dirty="0"/>
              <a:t>New Framework for REST based HTTP Services</a:t>
            </a:r>
          </a:p>
          <a:p>
            <a:pPr marL="0" indent="0">
              <a:buNone/>
            </a:pPr>
            <a:endParaRPr lang="en-US" dirty="0"/>
          </a:p>
        </p:txBody>
      </p:sp>
    </p:spTree>
    <p:extLst>
      <p:ext uri="{BB962C8B-B14F-4D97-AF65-F5344CB8AC3E}">
        <p14:creationId xmlns:p14="http://schemas.microsoft.com/office/powerpoint/2010/main" val="3132839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 Web Developer 2012 (Sept 2012)</a:t>
            </a:r>
            <a:endParaRPr lang="en-US" dirty="0"/>
          </a:p>
        </p:txBody>
      </p:sp>
      <p:sp>
        <p:nvSpPr>
          <p:cNvPr id="3" name="Content Placeholder 2"/>
          <p:cNvSpPr>
            <a:spLocks noGrp="1"/>
          </p:cNvSpPr>
          <p:nvPr>
            <p:ph type="body" sz="quarter" idx="10"/>
          </p:nvPr>
        </p:nvSpPr>
        <p:spPr>
          <a:xfrm>
            <a:off x="274639" y="1212849"/>
            <a:ext cx="5486399" cy="3681008"/>
          </a:xfrm>
        </p:spPr>
        <p:txBody>
          <a:bodyPr/>
          <a:lstStyle/>
          <a:p>
            <a:r>
              <a:rPr lang="en-US" dirty="0"/>
              <a:t>General</a:t>
            </a:r>
          </a:p>
          <a:p>
            <a:pPr lvl="1"/>
            <a:r>
              <a:rPr lang="en-US" dirty="0"/>
              <a:t>Round Tripping</a:t>
            </a:r>
          </a:p>
          <a:p>
            <a:pPr lvl="1"/>
            <a:r>
              <a:rPr lang="en-US" dirty="0"/>
              <a:t>New Page Inspector</a:t>
            </a:r>
          </a:p>
          <a:p>
            <a:r>
              <a:rPr lang="en-US" dirty="0"/>
              <a:t>Standards</a:t>
            </a:r>
          </a:p>
          <a:p>
            <a:pPr lvl="1"/>
            <a:r>
              <a:rPr lang="en-US" dirty="0"/>
              <a:t>HTML 5 Support</a:t>
            </a:r>
          </a:p>
          <a:p>
            <a:pPr lvl="1"/>
            <a:r>
              <a:rPr lang="en-US" dirty="0"/>
              <a:t>New CSS Editor</a:t>
            </a:r>
          </a:p>
          <a:p>
            <a:pPr lvl="1"/>
            <a:r>
              <a:rPr lang="en-US" dirty="0"/>
              <a:t>New JS Editor</a:t>
            </a:r>
          </a:p>
          <a:p>
            <a:endParaRPr lang="en-US" dirty="0"/>
          </a:p>
        </p:txBody>
      </p:sp>
      <p:sp>
        <p:nvSpPr>
          <p:cNvPr id="4" name="Text Placeholder 3"/>
          <p:cNvSpPr>
            <a:spLocks noGrp="1"/>
          </p:cNvSpPr>
          <p:nvPr>
            <p:ph type="body" sz="quarter" idx="11"/>
          </p:nvPr>
        </p:nvSpPr>
        <p:spPr>
          <a:xfrm>
            <a:off x="6675439" y="1212849"/>
            <a:ext cx="5486399" cy="3003899"/>
          </a:xfrm>
        </p:spPr>
        <p:txBody>
          <a:bodyPr/>
          <a:lstStyle/>
          <a:p>
            <a:r>
              <a:rPr lang="en-US" dirty="0"/>
              <a:t>Web Forms</a:t>
            </a:r>
          </a:p>
          <a:p>
            <a:pPr lvl="1"/>
            <a:r>
              <a:rPr lang="en-US" dirty="0"/>
              <a:t>Full support for Controls in .ASPX Editor</a:t>
            </a:r>
          </a:p>
          <a:p>
            <a:r>
              <a:rPr lang="en-US" dirty="0"/>
              <a:t>Publishing</a:t>
            </a:r>
          </a:p>
          <a:p>
            <a:pPr lvl="1"/>
            <a:r>
              <a:rPr lang="en-US" dirty="0"/>
              <a:t>Publish to Azure/TFS</a:t>
            </a:r>
          </a:p>
          <a:p>
            <a:pPr lvl="1"/>
            <a:r>
              <a:rPr lang="en-US" dirty="0"/>
              <a:t>Database Migrations</a:t>
            </a:r>
          </a:p>
          <a:p>
            <a:endParaRPr lang="en-US" dirty="0"/>
          </a:p>
        </p:txBody>
      </p:sp>
    </p:spTree>
    <p:extLst>
      <p:ext uri="{BB962C8B-B14F-4D97-AF65-F5344CB8AC3E}">
        <p14:creationId xmlns:p14="http://schemas.microsoft.com/office/powerpoint/2010/main" val="158717435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Open Source</a:t>
            </a:r>
            <a:endParaRPr lang="en-US" dirty="0"/>
          </a:p>
        </p:txBody>
      </p:sp>
      <p:sp>
        <p:nvSpPr>
          <p:cNvPr id="6" name="Content Placeholder 5"/>
          <p:cNvSpPr>
            <a:spLocks noGrp="1"/>
          </p:cNvSpPr>
          <p:nvPr>
            <p:ph sz="quarter" idx="10"/>
          </p:nvPr>
        </p:nvSpPr>
        <p:spPr>
          <a:xfrm>
            <a:off x="274638" y="1214438"/>
            <a:ext cx="11887200" cy="4395049"/>
          </a:xfrm>
        </p:spPr>
        <p:txBody>
          <a:bodyPr/>
          <a:lstStyle/>
          <a:p>
            <a:pPr marL="0" indent="0">
              <a:buNone/>
            </a:pPr>
            <a:r>
              <a:rPr lang="en-US" dirty="0" smtClean="0">
                <a:hlinkClick r:id="rId2"/>
              </a:rPr>
              <a:t>http://aspnetwebstack.codeplex.com</a:t>
            </a:r>
            <a:endParaRPr lang="en-US" dirty="0"/>
          </a:p>
          <a:p>
            <a:pPr lvl="1"/>
            <a:r>
              <a:rPr lang="en-US" dirty="0" smtClean="0"/>
              <a:t>ASP.NET MVC, ASP.NET Web API, ASP.NET Web Pages</a:t>
            </a:r>
            <a:endParaRPr lang="en-US" dirty="0"/>
          </a:p>
          <a:p>
            <a:pPr marL="0" indent="0">
              <a:buNone/>
            </a:pPr>
            <a:r>
              <a:rPr lang="en-US" dirty="0" smtClean="0">
                <a:hlinkClick r:id="rId3"/>
              </a:rPr>
              <a:t>http://entityframework.codeplex.com</a:t>
            </a:r>
            <a:endParaRPr lang="en-US" dirty="0" smtClean="0"/>
          </a:p>
          <a:p>
            <a:pPr lvl="1"/>
            <a:r>
              <a:rPr lang="en-US" dirty="0" smtClean="0"/>
              <a:t>Entity Framework</a:t>
            </a:r>
            <a:endParaRPr lang="en-US" dirty="0"/>
          </a:p>
          <a:p>
            <a:pPr marL="0" indent="0">
              <a:buNone/>
            </a:pPr>
            <a:r>
              <a:rPr lang="en-US" dirty="0" smtClean="0">
                <a:hlinkClick r:id="rId4"/>
              </a:rPr>
              <a:t>http://github.com/signalr/signalr</a:t>
            </a:r>
            <a:endParaRPr lang="en-US" dirty="0" smtClean="0"/>
          </a:p>
          <a:p>
            <a:pPr lvl="1"/>
            <a:r>
              <a:rPr lang="en-US" dirty="0" err="1" smtClean="0"/>
              <a:t>SignalR</a:t>
            </a:r>
            <a:endParaRPr lang="en-US" dirty="0"/>
          </a:p>
          <a:p>
            <a:pPr marL="0" indent="0">
              <a:buNone/>
            </a:pPr>
            <a:r>
              <a:rPr lang="en-US" dirty="0" smtClean="0">
                <a:hlinkClick r:id="rId5"/>
              </a:rPr>
              <a:t>http://nuget.codeplex.com</a:t>
            </a:r>
            <a:endParaRPr lang="en-US" dirty="0" smtClean="0"/>
          </a:p>
          <a:p>
            <a:pPr lvl="1"/>
            <a:r>
              <a:rPr lang="en-US" dirty="0" err="1" smtClean="0"/>
              <a:t>NuGet</a:t>
            </a:r>
            <a:endParaRPr lang="en-US" dirty="0" smtClean="0"/>
          </a:p>
        </p:txBody>
      </p:sp>
    </p:spTree>
    <p:extLst>
      <p:ext uri="{BB962C8B-B14F-4D97-AF65-F5344CB8AC3E}">
        <p14:creationId xmlns:p14="http://schemas.microsoft.com/office/powerpoint/2010/main" val="223581750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and Web Tools Cadence</a:t>
            </a:r>
            <a:endParaRPr lang="en-US" dirty="0"/>
          </a:p>
        </p:txBody>
      </p:sp>
      <p:sp>
        <p:nvSpPr>
          <p:cNvPr id="3" name="Content Placeholder 2"/>
          <p:cNvSpPr>
            <a:spLocks noGrp="1"/>
          </p:cNvSpPr>
          <p:nvPr>
            <p:ph sz="quarter" idx="10"/>
          </p:nvPr>
        </p:nvSpPr>
        <p:spPr>
          <a:xfrm>
            <a:off x="274638" y="1214438"/>
            <a:ext cx="11887200" cy="738664"/>
          </a:xfrm>
        </p:spPr>
        <p:txBody>
          <a:bodyPr/>
          <a:lstStyle/>
          <a:p>
            <a:r>
              <a:rPr lang="en-US" dirty="0" smtClean="0"/>
              <a:t>Release every ~ 6 month</a:t>
            </a:r>
            <a:endParaRPr lang="en-US" dirty="0"/>
          </a:p>
        </p:txBody>
      </p:sp>
      <p:graphicFrame>
        <p:nvGraphicFramePr>
          <p:cNvPr id="5" name="Diagram 4"/>
          <p:cNvGraphicFramePr/>
          <p:nvPr>
            <p:extLst/>
          </p:nvPr>
        </p:nvGraphicFramePr>
        <p:xfrm>
          <a:off x="377856" y="2014917"/>
          <a:ext cx="11501252" cy="42483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7730499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and Web Tools 2012.2 (Feb 2013)</a:t>
            </a:r>
            <a:endParaRPr lang="en-US" dirty="0"/>
          </a:p>
        </p:txBody>
      </p:sp>
      <p:sp>
        <p:nvSpPr>
          <p:cNvPr id="4" name="Text Placeholder 3"/>
          <p:cNvSpPr>
            <a:spLocks noGrp="1"/>
          </p:cNvSpPr>
          <p:nvPr>
            <p:ph type="body" sz="quarter" idx="10"/>
          </p:nvPr>
        </p:nvSpPr>
        <p:spPr>
          <a:xfrm>
            <a:off x="274639" y="1212849"/>
            <a:ext cx="5486399" cy="4696670"/>
          </a:xfrm>
        </p:spPr>
        <p:txBody>
          <a:bodyPr/>
          <a:lstStyle/>
          <a:p>
            <a:r>
              <a:rPr lang="en-US" dirty="0" smtClean="0"/>
              <a:t>Web Forms</a:t>
            </a:r>
          </a:p>
          <a:p>
            <a:pPr lvl="1"/>
            <a:r>
              <a:rPr lang="en-US" dirty="0" smtClean="0"/>
              <a:t>Scaffolding Preview</a:t>
            </a:r>
          </a:p>
          <a:p>
            <a:pPr lvl="1"/>
            <a:r>
              <a:rPr lang="en-US" dirty="0" smtClean="0"/>
              <a:t>Friendly URLs</a:t>
            </a:r>
          </a:p>
          <a:p>
            <a:r>
              <a:rPr lang="en-US" dirty="0" smtClean="0"/>
              <a:t>MVC</a:t>
            </a:r>
          </a:p>
          <a:p>
            <a:pPr lvl="1"/>
            <a:r>
              <a:rPr lang="en-US" dirty="0" smtClean="0"/>
              <a:t>Single Page Applications</a:t>
            </a:r>
          </a:p>
          <a:p>
            <a:pPr lvl="1"/>
            <a:r>
              <a:rPr lang="en-US" dirty="0" smtClean="0"/>
              <a:t>Facebook</a:t>
            </a:r>
          </a:p>
          <a:p>
            <a:r>
              <a:rPr lang="en-US" dirty="0" smtClean="0"/>
              <a:t>Web API</a:t>
            </a:r>
          </a:p>
          <a:p>
            <a:pPr lvl="1"/>
            <a:r>
              <a:rPr lang="en-US" dirty="0" err="1" smtClean="0"/>
              <a:t>OData</a:t>
            </a:r>
            <a:endParaRPr lang="en-US" dirty="0" smtClean="0"/>
          </a:p>
          <a:p>
            <a:pPr lvl="1"/>
            <a:r>
              <a:rPr lang="en-US" dirty="0" smtClean="0"/>
              <a:t>Tracing</a:t>
            </a:r>
          </a:p>
          <a:p>
            <a:pPr lvl="1"/>
            <a:r>
              <a:rPr lang="en-US" dirty="0" smtClean="0"/>
              <a:t>Help Page</a:t>
            </a:r>
          </a:p>
          <a:p>
            <a:pPr lvl="1"/>
            <a:endParaRPr lang="en-US" dirty="0"/>
          </a:p>
        </p:txBody>
      </p:sp>
      <p:sp>
        <p:nvSpPr>
          <p:cNvPr id="5" name="Text Placeholder 4"/>
          <p:cNvSpPr>
            <a:spLocks noGrp="1"/>
          </p:cNvSpPr>
          <p:nvPr>
            <p:ph type="body" sz="quarter" idx="11"/>
          </p:nvPr>
        </p:nvSpPr>
        <p:spPr>
          <a:xfrm>
            <a:off x="6675439" y="1212849"/>
            <a:ext cx="5486399" cy="3391698"/>
          </a:xfrm>
        </p:spPr>
        <p:txBody>
          <a:bodyPr/>
          <a:lstStyle/>
          <a:p>
            <a:r>
              <a:rPr lang="en-US" dirty="0" smtClean="0"/>
              <a:t>Visual Studio</a:t>
            </a:r>
          </a:p>
          <a:p>
            <a:pPr lvl="1"/>
            <a:r>
              <a:rPr lang="en-US" dirty="0" smtClean="0"/>
              <a:t>LESS</a:t>
            </a:r>
          </a:p>
          <a:p>
            <a:pPr lvl="1"/>
            <a:r>
              <a:rPr lang="en-US" dirty="0" smtClean="0"/>
              <a:t>JavaScript Syntax Highlighting:</a:t>
            </a:r>
          </a:p>
          <a:p>
            <a:pPr marL="531166" lvl="2" indent="0">
              <a:buNone/>
            </a:pPr>
            <a:r>
              <a:rPr lang="en-US" dirty="0" smtClean="0"/>
              <a:t>  </a:t>
            </a:r>
            <a:r>
              <a:rPr lang="en-US" dirty="0" err="1" smtClean="0"/>
              <a:t>CoffeeScript</a:t>
            </a:r>
            <a:r>
              <a:rPr lang="en-US" dirty="0" smtClean="0"/>
              <a:t>, Knockout, Mustache,</a:t>
            </a:r>
          </a:p>
          <a:p>
            <a:pPr marL="531166" lvl="2" indent="0">
              <a:buNone/>
            </a:pPr>
            <a:r>
              <a:rPr lang="en-US" dirty="0" smtClean="0"/>
              <a:t>  Handlebars, </a:t>
            </a:r>
            <a:r>
              <a:rPr lang="en-US" dirty="0" err="1" smtClean="0"/>
              <a:t>JSRender</a:t>
            </a:r>
            <a:endParaRPr lang="en-US" dirty="0" smtClean="0"/>
          </a:p>
          <a:p>
            <a:pPr lvl="1"/>
            <a:r>
              <a:rPr lang="en-US" dirty="0" smtClean="0"/>
              <a:t>Mobile Emulator</a:t>
            </a:r>
          </a:p>
          <a:p>
            <a:pPr lvl="1"/>
            <a:r>
              <a:rPr lang="en-US" dirty="0" smtClean="0"/>
              <a:t>Selective Publish</a:t>
            </a:r>
          </a:p>
          <a:p>
            <a:pPr lvl="1"/>
            <a:r>
              <a:rPr lang="en-US" dirty="0" smtClean="0"/>
              <a:t>Website Publish</a:t>
            </a:r>
          </a:p>
          <a:p>
            <a:pPr marL="531166" lvl="2" indent="0">
              <a:buNone/>
            </a:pPr>
            <a:endParaRPr lang="en-US" dirty="0"/>
          </a:p>
        </p:txBody>
      </p:sp>
    </p:spTree>
    <p:extLst>
      <p:ext uri="{BB962C8B-B14F-4D97-AF65-F5344CB8AC3E}">
        <p14:creationId xmlns:p14="http://schemas.microsoft.com/office/powerpoint/2010/main" val="59043623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and Web Tools 2013 (June 2013)</a:t>
            </a:r>
            <a:endParaRPr lang="en-US" dirty="0"/>
          </a:p>
        </p:txBody>
      </p:sp>
      <p:sp>
        <p:nvSpPr>
          <p:cNvPr id="3" name="Text Placeholder 2"/>
          <p:cNvSpPr>
            <a:spLocks noGrp="1"/>
          </p:cNvSpPr>
          <p:nvPr>
            <p:ph type="body" sz="quarter" idx="10"/>
          </p:nvPr>
        </p:nvSpPr>
        <p:spPr>
          <a:xfrm>
            <a:off x="274639" y="1212849"/>
            <a:ext cx="5486399" cy="5373779"/>
          </a:xfrm>
        </p:spPr>
        <p:txBody>
          <a:bodyPr/>
          <a:lstStyle/>
          <a:p>
            <a:r>
              <a:rPr lang="en-US" dirty="0" smtClean="0"/>
              <a:t>General</a:t>
            </a:r>
          </a:p>
          <a:p>
            <a:pPr lvl="1"/>
            <a:r>
              <a:rPr lang="en-US" dirty="0" smtClean="0"/>
              <a:t>New ASP.NET Membership System</a:t>
            </a:r>
          </a:p>
          <a:p>
            <a:pPr lvl="1"/>
            <a:r>
              <a:rPr lang="en-US" dirty="0" smtClean="0"/>
              <a:t>Templates based on Bootstrap.js</a:t>
            </a:r>
          </a:p>
          <a:p>
            <a:r>
              <a:rPr lang="en-US" dirty="0" smtClean="0"/>
              <a:t>One ASP.NET</a:t>
            </a:r>
          </a:p>
          <a:p>
            <a:pPr lvl="1"/>
            <a:r>
              <a:rPr lang="en-US" dirty="0" smtClean="0"/>
              <a:t>One Project: Web Forms, MVC, Web API</a:t>
            </a:r>
          </a:p>
          <a:p>
            <a:pPr lvl="1"/>
            <a:r>
              <a:rPr lang="en-US" dirty="0" smtClean="0"/>
              <a:t>Add any framework to any project</a:t>
            </a:r>
          </a:p>
          <a:p>
            <a:pPr lvl="1"/>
            <a:r>
              <a:rPr lang="en-US" dirty="0" smtClean="0"/>
              <a:t>Scaffolding works across all frameworks</a:t>
            </a:r>
          </a:p>
          <a:p>
            <a:pPr lvl="1"/>
            <a:r>
              <a:rPr lang="en-US" dirty="0" smtClean="0"/>
              <a:t>Configurable Authentication</a:t>
            </a:r>
          </a:p>
          <a:p>
            <a:r>
              <a:rPr lang="en-US" dirty="0" smtClean="0"/>
              <a:t>Azure</a:t>
            </a:r>
          </a:p>
          <a:p>
            <a:pPr lvl="1"/>
            <a:r>
              <a:rPr lang="en-US" dirty="0" smtClean="0"/>
              <a:t>Server Explorer:</a:t>
            </a:r>
          </a:p>
          <a:p>
            <a:pPr lvl="2"/>
            <a:r>
              <a:rPr lang="en-US" dirty="0" smtClean="0"/>
              <a:t>Web Sites, Mobile Services, VM’s</a:t>
            </a:r>
          </a:p>
          <a:p>
            <a:pPr lvl="2"/>
            <a:r>
              <a:rPr lang="en-US" dirty="0" smtClean="0"/>
              <a:t>Filterable</a:t>
            </a:r>
          </a:p>
          <a:p>
            <a:pPr lvl="2"/>
            <a:endParaRPr lang="en-US" dirty="0"/>
          </a:p>
        </p:txBody>
      </p:sp>
      <p:sp>
        <p:nvSpPr>
          <p:cNvPr id="4" name="Text Placeholder 3"/>
          <p:cNvSpPr>
            <a:spLocks noGrp="1"/>
          </p:cNvSpPr>
          <p:nvPr>
            <p:ph type="body" sz="quarter" idx="11"/>
          </p:nvPr>
        </p:nvSpPr>
        <p:spPr>
          <a:xfrm>
            <a:off x="6675439" y="1212849"/>
            <a:ext cx="5486399" cy="5626156"/>
          </a:xfrm>
        </p:spPr>
        <p:txBody>
          <a:bodyPr/>
          <a:lstStyle/>
          <a:p>
            <a:r>
              <a:rPr lang="en-US" dirty="0" smtClean="0"/>
              <a:t>Web API</a:t>
            </a:r>
          </a:p>
          <a:p>
            <a:pPr lvl="1"/>
            <a:r>
              <a:rPr lang="en-US" dirty="0" smtClean="0"/>
              <a:t>CORs, Attribute Based Routing</a:t>
            </a:r>
          </a:p>
          <a:p>
            <a:r>
              <a:rPr lang="en-US" dirty="0" smtClean="0"/>
              <a:t>MVC</a:t>
            </a:r>
          </a:p>
          <a:p>
            <a:pPr lvl="1"/>
            <a:r>
              <a:rPr lang="en-US" dirty="0" smtClean="0"/>
              <a:t>Attribute Based Routing (later in year)</a:t>
            </a:r>
          </a:p>
          <a:p>
            <a:r>
              <a:rPr lang="en-US" dirty="0" smtClean="0"/>
              <a:t>Entity Framework</a:t>
            </a:r>
          </a:p>
          <a:p>
            <a:pPr lvl="1"/>
            <a:r>
              <a:rPr lang="en-US" dirty="0" err="1" smtClean="0"/>
              <a:t>Async</a:t>
            </a:r>
            <a:r>
              <a:rPr lang="en-US" dirty="0" smtClean="0"/>
              <a:t>, Stored </a:t>
            </a:r>
            <a:r>
              <a:rPr lang="en-US" dirty="0" err="1" smtClean="0"/>
              <a:t>Procs</a:t>
            </a:r>
            <a:r>
              <a:rPr lang="en-US" dirty="0" smtClean="0"/>
              <a:t>, Connection </a:t>
            </a:r>
            <a:r>
              <a:rPr lang="en-US" dirty="0" err="1" smtClean="0"/>
              <a:t>Resilency</a:t>
            </a:r>
            <a:endParaRPr lang="en-US" dirty="0" smtClean="0"/>
          </a:p>
          <a:p>
            <a:r>
              <a:rPr lang="en-US" dirty="0" smtClean="0"/>
              <a:t>Visual Studio</a:t>
            </a:r>
          </a:p>
          <a:p>
            <a:pPr lvl="1"/>
            <a:r>
              <a:rPr lang="en-US" dirty="0" smtClean="0"/>
              <a:t>New HTML Editor</a:t>
            </a:r>
          </a:p>
          <a:p>
            <a:pPr lvl="1"/>
            <a:r>
              <a:rPr lang="en-US" dirty="0" smtClean="0"/>
              <a:t>Live Browser Refresh</a:t>
            </a:r>
          </a:p>
          <a:p>
            <a:pPr lvl="1"/>
            <a:r>
              <a:rPr lang="en-US" dirty="0" smtClean="0"/>
              <a:t>JavaScript</a:t>
            </a:r>
          </a:p>
          <a:p>
            <a:pPr lvl="2"/>
            <a:r>
              <a:rPr lang="en-US" dirty="0" err="1" smtClean="0"/>
              <a:t>AngularJS</a:t>
            </a:r>
            <a:r>
              <a:rPr lang="en-US" dirty="0" smtClean="0"/>
              <a:t> </a:t>
            </a:r>
            <a:r>
              <a:rPr lang="en-US" dirty="0" err="1" smtClean="0"/>
              <a:t>Intellisense</a:t>
            </a:r>
            <a:endParaRPr lang="en-US" dirty="0" smtClean="0"/>
          </a:p>
          <a:p>
            <a:pPr lvl="2"/>
            <a:r>
              <a:rPr lang="en-US" dirty="0" smtClean="0"/>
              <a:t>Jump to Function</a:t>
            </a:r>
            <a:endParaRPr lang="en-US" dirty="0"/>
          </a:p>
        </p:txBody>
      </p:sp>
    </p:spTree>
    <p:extLst>
      <p:ext uri="{BB962C8B-B14F-4D97-AF65-F5344CB8AC3E}">
        <p14:creationId xmlns:p14="http://schemas.microsoft.com/office/powerpoint/2010/main" val="238140524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 Studio Web Essentials 2012</a:t>
            </a:r>
            <a:endParaRPr lang="en-US" dirty="0"/>
          </a:p>
        </p:txBody>
      </p:sp>
      <p:sp>
        <p:nvSpPr>
          <p:cNvPr id="5" name="Content Placeholder 4"/>
          <p:cNvSpPr>
            <a:spLocks noGrp="1"/>
          </p:cNvSpPr>
          <p:nvPr>
            <p:ph sz="quarter" idx="10"/>
          </p:nvPr>
        </p:nvSpPr>
        <p:spPr>
          <a:xfrm>
            <a:off x="274638" y="1214438"/>
            <a:ext cx="11887200" cy="3447098"/>
          </a:xfrm>
        </p:spPr>
        <p:txBody>
          <a:bodyPr/>
          <a:lstStyle/>
          <a:p>
            <a:r>
              <a:rPr lang="en-US" dirty="0" smtClean="0"/>
              <a:t>Get it: </a:t>
            </a:r>
            <a:r>
              <a:rPr lang="en-US" dirty="0">
                <a:hlinkClick r:id="rId2"/>
              </a:rPr>
              <a:t>http://</a:t>
            </a:r>
            <a:r>
              <a:rPr lang="en-US" dirty="0" smtClean="0">
                <a:hlinkClick r:id="rId2"/>
              </a:rPr>
              <a:t>vswebessentials.com</a:t>
            </a:r>
            <a:endParaRPr lang="en-US" dirty="0" smtClean="0"/>
          </a:p>
          <a:p>
            <a:r>
              <a:rPr lang="en-US" dirty="0" smtClean="0"/>
              <a:t>Test bed for future web editor features</a:t>
            </a:r>
          </a:p>
          <a:p>
            <a:r>
              <a:rPr lang="en-US" dirty="0" smtClean="0"/>
              <a:t>Bundling</a:t>
            </a:r>
          </a:p>
          <a:p>
            <a:r>
              <a:rPr lang="en-US" dirty="0" smtClean="0"/>
              <a:t>CSS, JS, HTML Enhancements</a:t>
            </a:r>
            <a:endParaRPr lang="en-US" dirty="0"/>
          </a:p>
          <a:p>
            <a:pPr marL="0" indent="0">
              <a:buNone/>
            </a:pPr>
            <a:endParaRPr lang="en-US" dirty="0"/>
          </a:p>
        </p:txBody>
      </p:sp>
    </p:spTree>
    <p:extLst>
      <p:ext uri="{BB962C8B-B14F-4D97-AF65-F5344CB8AC3E}">
        <p14:creationId xmlns:p14="http://schemas.microsoft.com/office/powerpoint/2010/main" val="138244772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Europe_2013_Speaker_PPT_Template">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Europe_2013_Speaker_PPT_Template.potx" id="{AF8D925A-DB13-4D66-BFED-96786326D843}" vid="{C1298A41-419E-440C-B489-D47393D0BC58}"/>
    </a:ext>
  </a:extLst>
</a:theme>
</file>

<file path=ppt/theme/theme2.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Europe_2013_Speaker_PPT_Template.potx" id="{AF8D925A-DB13-4D66-BFED-96786326D843}" vid="{785F7DAE-011A-4F0A-BDEB-E162962B4AB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990F116-B58F-4255-B05B-DA3808E0E5C6}">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www.w3.org/XML/1998/namespace"/>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TechEd_Europe_2013_Speaker_PPT_Template</Template>
  <TotalTime>11</TotalTime>
  <Words>1416</Words>
  <Application>Microsoft Office PowerPoint</Application>
  <PresentationFormat>Custom</PresentationFormat>
  <Paragraphs>153</Paragraphs>
  <Slides>14</Slides>
  <Notes>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14</vt:i4>
      </vt:variant>
    </vt:vector>
  </HeadingPairs>
  <TitlesOfParts>
    <vt:vector size="21" baseType="lpstr">
      <vt:lpstr>Arial</vt:lpstr>
      <vt:lpstr>Consolas</vt:lpstr>
      <vt:lpstr>Segoe UI</vt:lpstr>
      <vt:lpstr>Segoe UI Light</vt:lpstr>
      <vt:lpstr>Wingdings</vt:lpstr>
      <vt:lpstr>TechEd_Europe_2013_Speaker_PPT_Template</vt:lpstr>
      <vt:lpstr>TechEd_2013_Template_16x9</vt:lpstr>
      <vt:lpstr>PowerPoint Presentation</vt:lpstr>
      <vt:lpstr>Microsoft ASP.NET, Web and Cloud Preview</vt:lpstr>
      <vt:lpstr>ASP.NET 4.5 (Sept 2012) </vt:lpstr>
      <vt:lpstr>Visual Web Developer 2012 (Sept 2012)</vt:lpstr>
      <vt:lpstr>Open Source</vt:lpstr>
      <vt:lpstr>ASP.NET and Web Tools Cadence</vt:lpstr>
      <vt:lpstr>ASP.NET and Web Tools 2012.2 (Feb 2013)</vt:lpstr>
      <vt:lpstr>ASP.NET and Web Tools 2013 (June 2013)</vt:lpstr>
      <vt:lpstr>Visual Studio Web Essentials 2012</vt:lpstr>
      <vt:lpstr>Lots of Demo’s!</vt:lpstr>
      <vt:lpstr>Related content</vt:lpstr>
      <vt:lpstr>Resources</vt:lpstr>
      <vt:lpstr>Evaluate this session</vt:lpstr>
      <vt:lpstr>PowerPoint Presentation</vt:lpstr>
    </vt:vector>
  </TitlesOfParts>
  <Manager>&lt;Comms manager/speech writer&gt;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DEV-B314: Microsoft ASP.NET, Web and Cloud Preview</dc:title>
  <dc:subject>TechEd 2013</dc:subject>
  <dc:creator>Scott Hunter</dc:creator>
  <cp:keywords>TechEd 2013</cp:keywords>
  <dc:description>Template by: Jordan Cayabyab, Artitudes Design, Inc.
Formatting by: Jeremy Jenkins, Silver Fox Productions, Inc.
Audience Type: Internal/External</dc:description>
  <cp:lastModifiedBy>Shows</cp:lastModifiedBy>
  <cp:revision>4</cp:revision>
  <dcterms:created xsi:type="dcterms:W3CDTF">2013-06-25T07:56:49Z</dcterms:created>
  <dcterms:modified xsi:type="dcterms:W3CDTF">2013-06-25T13:49:38Z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