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2" r:id="rId4"/>
  </p:sldMasterIdLst>
  <p:notesMasterIdLst>
    <p:notesMasterId r:id="rId24"/>
  </p:notesMasterIdLst>
  <p:handoutMasterIdLst>
    <p:handoutMasterId r:id="rId25"/>
  </p:handoutMasterIdLst>
  <p:sldIdLst>
    <p:sldId id="1054" r:id="rId5"/>
    <p:sldId id="1175" r:id="rId6"/>
    <p:sldId id="1152" r:id="rId7"/>
    <p:sldId id="1153" r:id="rId8"/>
    <p:sldId id="1154" r:id="rId9"/>
    <p:sldId id="1155" r:id="rId10"/>
    <p:sldId id="1156" r:id="rId11"/>
    <p:sldId id="1158" r:id="rId12"/>
    <p:sldId id="1157" r:id="rId13"/>
    <p:sldId id="1160" r:id="rId14"/>
    <p:sldId id="1161" r:id="rId15"/>
    <p:sldId id="1162" r:id="rId16"/>
    <p:sldId id="1163" r:id="rId17"/>
    <p:sldId id="1164" r:id="rId18"/>
    <p:sldId id="1165" r:id="rId19"/>
    <p:sldId id="1166" r:id="rId20"/>
    <p:sldId id="1168" r:id="rId21"/>
    <p:sldId id="1169" r:id="rId22"/>
    <p:sldId id="1170" r:id="rId23"/>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chEd 2013 Template layouts" id="{6DD5C800-9A2C-4823-B056-4AFFC9A97500}">
          <p14:sldIdLst>
            <p14:sldId id="1054"/>
            <p14:sldId id="1175"/>
            <p14:sldId id="1152"/>
            <p14:sldId id="1153"/>
            <p14:sldId id="1154"/>
            <p14:sldId id="1155"/>
            <p14:sldId id="1156"/>
            <p14:sldId id="1158"/>
            <p14:sldId id="1157"/>
            <p14:sldId id="1160"/>
            <p14:sldId id="1161"/>
            <p14:sldId id="1162"/>
            <p14:sldId id="1163"/>
            <p14:sldId id="1164"/>
            <p14:sldId id="1165"/>
            <p14:sldId id="1166"/>
            <p14:sldId id="1168"/>
            <p14:sldId id="1169"/>
            <p14:sldId id="1170"/>
          </p14:sldIdLst>
        </p14:section>
      </p14:sectionLst>
    </p:ext>
    <p:ext uri="{EFAFB233-063F-42B5-8137-9DF3F51BA10A}">
      <p15:sldGuideLst xmlns:p15="http://schemas.microsoft.com/office/powerpoint/2012/main">
        <p15:guide id="1" orient="horz" pos="2203">
          <p15:clr>
            <a:srgbClr val="A4A3A4"/>
          </p15:clr>
        </p15:guide>
        <p15:guide id="2" pos="391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FBA00"/>
    <a:srgbClr val="007233"/>
    <a:srgbClr val="0072C6"/>
    <a:srgbClr val="B4009E"/>
    <a:srgbClr val="B0B186"/>
    <a:srgbClr val="FF66FF"/>
    <a:srgbClr val="000000"/>
    <a:srgbClr val="33CCCC"/>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3491" autoAdjust="0"/>
  </p:normalViewPr>
  <p:slideViewPr>
    <p:cSldViewPr snapToGrid="0">
      <p:cViewPr varScale="1">
        <p:scale>
          <a:sx n="49" d="100"/>
          <a:sy n="49" d="100"/>
        </p:scale>
        <p:origin x="1112" y="36"/>
      </p:cViewPr>
      <p:guideLst>
        <p:guide orient="horz" pos="2203"/>
        <p:guide pos="3917"/>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howGuides="1">
      <p:cViewPr>
        <p:scale>
          <a:sx n="41" d="100"/>
          <a:sy n="41" d="100"/>
        </p:scale>
        <p:origin x="-3792" y="-84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gradFill>
                  <a:gsLst>
                    <a:gs pos="1250">
                      <a:schemeClr val="tx1"/>
                    </a:gs>
                    <a:gs pos="100000">
                      <a:schemeClr val="tx1"/>
                    </a:gs>
                  </a:gsLst>
                  <a:lin ang="5400000" scaled="0"/>
                </a:gradFill>
                <a:latin typeface="Segoe UI" pitchFamily="34" charset="0"/>
              </a:rPr>
              <a:t>TechEd 2013</a:t>
            </a:r>
            <a:endParaRPr lang="en-US" dirty="0">
              <a:gradFill>
                <a:gsLst>
                  <a:gs pos="1250">
                    <a:schemeClr val="tx1"/>
                  </a:gs>
                  <a:gs pos="100000">
                    <a:schemeClr val="tx1"/>
                  </a:gs>
                </a:gsLst>
                <a:lin ang="5400000" scaled="0"/>
              </a:gradFill>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6A60E7-2D53-4E43-BBED-95418411E14A}" type="datetime8">
              <a:rPr lang="en-US" smtClean="0">
                <a:latin typeface="Segoe UI" pitchFamily="34" charset="0"/>
              </a:rPr>
              <a:t>6/28/2013 10:11 AM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gradFill>
                  <a:gsLst>
                    <a:gs pos="1250">
                      <a:schemeClr val="tx1"/>
                    </a:gs>
                    <a:gs pos="100000">
                      <a:schemeClr val="tx1"/>
                    </a:gs>
                  </a:gsLst>
                  <a:lin ang="5400000" scaled="0"/>
                </a:gradFill>
                <a:latin typeface="Segoe UI" pitchFamily="34" charset="0"/>
              </a:defRPr>
            </a:lvl1pPr>
          </a:lstStyle>
          <a:p>
            <a:r>
              <a:rPr lang="en-US" dirty="0" smtClean="0"/>
              <a:t>TechEd 2013</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2DFDA5C7-BBAE-481E-8BF7-731156A2E2C1}" type="datetime8">
              <a:rPr lang="en-US" smtClean="0"/>
              <a:t>6/28/2013 10:11 AM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kern="1200" dirty="0" smtClean="0">
                <a:solidFill>
                  <a:schemeClr val="tx1"/>
                </a:solidFill>
                <a:effectLst/>
                <a:latin typeface="Segoe UI Light" pitchFamily="34" charset="0"/>
                <a:ea typeface="+mn-ea"/>
                <a:cs typeface="+mn-cs"/>
              </a:rPr>
              <a:t>PREPARATION: VS2012, Win8, "</a:t>
            </a:r>
            <a:r>
              <a:rPr lang="en-US" sz="900" kern="1200" dirty="0" err="1" smtClean="0">
                <a:solidFill>
                  <a:schemeClr val="tx1"/>
                </a:solidFill>
                <a:effectLst/>
                <a:latin typeface="Segoe UI Light" pitchFamily="34" charset="0"/>
                <a:ea typeface="+mn-ea"/>
                <a:cs typeface="+mn-cs"/>
              </a:rPr>
              <a:t>MosiacMaker</a:t>
            </a:r>
            <a:r>
              <a:rPr lang="en-US" sz="900" kern="1200" dirty="0" smtClean="0">
                <a:solidFill>
                  <a:schemeClr val="tx1"/>
                </a:solidFill>
                <a:effectLst/>
                <a:latin typeface="Segoe UI Light" pitchFamily="34" charset="0"/>
                <a:ea typeface="+mn-ea"/>
                <a:cs typeface="+mn-cs"/>
              </a:rPr>
              <a:t>" project loaded into VS. Make sure that "</a:t>
            </a:r>
            <a:r>
              <a:rPr lang="en-US" sz="900" kern="1200" dirty="0" err="1" smtClean="0">
                <a:solidFill>
                  <a:schemeClr val="tx1"/>
                </a:solidFill>
                <a:effectLst/>
                <a:latin typeface="Segoe UI Light" pitchFamily="34" charset="0"/>
                <a:ea typeface="+mn-ea"/>
                <a:cs typeface="+mn-cs"/>
              </a:rPr>
              <a:t>SplitPage-original.cs</a:t>
            </a:r>
            <a:r>
              <a:rPr lang="en-US" sz="900" kern="1200" dirty="0" smtClean="0">
                <a:solidFill>
                  <a:schemeClr val="tx1"/>
                </a:solidFill>
                <a:effectLst/>
                <a:latin typeface="Segoe UI Light" pitchFamily="34" charset="0"/>
                <a:ea typeface="+mn-ea"/>
                <a:cs typeface="+mn-cs"/>
              </a:rPr>
              <a:t>" has been copied over </a:t>
            </a:r>
            <a:r>
              <a:rPr lang="en-US" sz="900" kern="1200" dirty="0" err="1" smtClean="0">
                <a:solidFill>
                  <a:schemeClr val="tx1"/>
                </a:solidFill>
                <a:effectLst/>
                <a:latin typeface="Segoe UI Light" pitchFamily="34" charset="0"/>
                <a:ea typeface="+mn-ea"/>
                <a:cs typeface="+mn-cs"/>
              </a:rPr>
              <a:t>SplitPage</a:t>
            </a:r>
            <a:r>
              <a:rPr lang="en-US" sz="900" kern="1200" dirty="0" smtClean="0">
                <a:solidFill>
                  <a:schemeClr val="tx1"/>
                </a:solidFill>
                <a:effectLst/>
                <a:latin typeface="Segoe UI Light" pitchFamily="34" charset="0"/>
                <a:ea typeface="+mn-ea"/>
                <a:cs typeface="+mn-cs"/>
              </a:rPr>
              <a:t>.</a:t>
            </a:r>
          </a:p>
          <a:p>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Take deep breath. Look over audience. Smile.</a:t>
            </a:r>
          </a:p>
          <a:p>
            <a:r>
              <a:rPr lang="en-US" sz="900" kern="1200" dirty="0" smtClean="0">
                <a:solidFill>
                  <a:schemeClr val="tx1"/>
                </a:solidFill>
                <a:effectLst/>
                <a:latin typeface="Segoe UI Light" pitchFamily="34" charset="0"/>
                <a:ea typeface="+mn-ea"/>
                <a:cs typeface="+mn-cs"/>
              </a:rPr>
              <a:t>* Hello! My name's Lucian Wischik, and I'm a PM on the managed languages team.</a:t>
            </a:r>
          </a:p>
          <a:p>
            <a:r>
              <a:rPr lang="en-US" sz="900" kern="1200" dirty="0" smtClean="0">
                <a:solidFill>
                  <a:schemeClr val="tx1"/>
                </a:solidFill>
                <a:effectLst/>
                <a:latin typeface="Segoe UI Light" pitchFamily="34" charset="0"/>
                <a:ea typeface="+mn-ea"/>
                <a:cs typeface="+mn-cs"/>
              </a:rPr>
              <a:t>* Talk about language support for calling asynchronous APIs. Major new feature we shipped in VS2012 in VB/C# compilers.</a:t>
            </a:r>
          </a:p>
          <a:p>
            <a:r>
              <a:rPr lang="en-US" sz="900" kern="1200" dirty="0" smtClean="0">
                <a:solidFill>
                  <a:schemeClr val="tx1"/>
                </a:solidFill>
                <a:effectLst/>
                <a:latin typeface="Segoe UI Light" pitchFamily="34" charset="0"/>
                <a:ea typeface="+mn-ea"/>
                <a:cs typeface="+mn-cs"/>
              </a:rPr>
              <a:t>*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APIs have become dominant. But they've been inhumane to use.</a:t>
            </a:r>
          </a:p>
          <a:p>
            <a:r>
              <a:rPr lang="en-US" sz="900" kern="1200" dirty="0" smtClean="0">
                <a:solidFill>
                  <a:schemeClr val="tx1"/>
                </a:solidFill>
                <a:effectLst/>
                <a:latin typeface="Segoe UI Light" pitchFamily="34" charset="0"/>
                <a:ea typeface="+mn-ea"/>
                <a:cs typeface="+mn-cs"/>
              </a:rPr>
              <a:t>* Three years ago, were figuring out what we could do from the language side to tame asynchronous development.</a:t>
            </a:r>
          </a:p>
          <a:p>
            <a:r>
              <a:rPr lang="en-US" sz="900" kern="1200" dirty="0" smtClean="0">
                <a:solidFill>
                  <a:schemeClr val="tx1"/>
                </a:solidFill>
                <a:effectLst/>
                <a:latin typeface="Segoe UI Light" pitchFamily="34" charset="0"/>
                <a:ea typeface="+mn-ea"/>
                <a:cs typeface="+mn-cs"/>
              </a:rPr>
              <a:t>* At same time, Windows 8 in its early stage, trying to make sure that people wrote responsive client apps.</a:t>
            </a:r>
          </a:p>
          <a:p>
            <a:r>
              <a:rPr lang="en-US" sz="900" kern="1200" dirty="0" smtClean="0">
                <a:solidFill>
                  <a:schemeClr val="tx1"/>
                </a:solidFill>
                <a:effectLst/>
                <a:latin typeface="Segoe UI Light" pitchFamily="34" charset="0"/>
                <a:ea typeface="+mn-ea"/>
                <a:cs typeface="+mn-cs"/>
              </a:rPr>
              <a:t>* So they took a huge bet on their side, the Windows side, saying “We’re going to have a lot of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APIs”.</a:t>
            </a:r>
          </a:p>
          <a:p>
            <a:r>
              <a:rPr lang="en-US" sz="900" kern="1200" dirty="0" smtClean="0">
                <a:solidFill>
                  <a:schemeClr val="tx1"/>
                </a:solidFill>
                <a:effectLst/>
                <a:latin typeface="Segoe UI Light" pitchFamily="34" charset="0"/>
                <a:ea typeface="+mn-ea"/>
                <a:cs typeface="+mn-cs"/>
              </a:rPr>
              <a:t>* These two forces aligned.</a:t>
            </a:r>
          </a:p>
        </p:txBody>
      </p:sp>
      <p:sp>
        <p:nvSpPr>
          <p:cNvPr id="6" name="Slide Number Placeholder 5"/>
          <p:cNvSpPr>
            <a:spLocks noGrp="1"/>
          </p:cNvSpPr>
          <p:nvPr>
            <p:ph type="sldNum" sz="quarter" idx="12"/>
          </p:nvPr>
        </p:nvSpPr>
        <p:spPr/>
        <p:txBody>
          <a:bodyPr/>
          <a:lstStyle/>
          <a:p>
            <a:fld id="{B4008EB6-D09E-4580-8CD6-DDB14511944F}" type="slidenum">
              <a:rPr lang="en-US" smtClean="0"/>
              <a:pPr/>
              <a:t>1</a:t>
            </a:fld>
            <a:endParaRPr lang="en-US" dirty="0"/>
          </a:p>
        </p:txBody>
      </p:sp>
      <p:sp>
        <p:nvSpPr>
          <p:cNvPr id="10" name="Date Placeholder 9"/>
          <p:cNvSpPr>
            <a:spLocks noGrp="1"/>
          </p:cNvSpPr>
          <p:nvPr>
            <p:ph type="dt" idx="13"/>
          </p:nvPr>
        </p:nvSpPr>
        <p:spPr/>
        <p:txBody>
          <a:bodyPr/>
          <a:lstStyle/>
          <a:p>
            <a:fld id="{677FBE4F-EDB0-402F-A0AC-9374915CF447}" type="datetime8">
              <a:rPr lang="en-US" smtClean="0"/>
              <a:t>6/28/2013 10:11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3694440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kern="1200" dirty="0" smtClean="0">
                <a:solidFill>
                  <a:schemeClr val="tx1"/>
                </a:solidFill>
                <a:effectLst/>
                <a:latin typeface="Segoe UI Light" pitchFamily="34" charset="0"/>
                <a:ea typeface="+mn-ea"/>
                <a:cs typeface="+mn-cs"/>
              </a:rPr>
              <a:t>* On the .NET side we have two, Task and Task&lt;T&gt;, depending on whether you're getting a value back when you await.</a:t>
            </a:r>
          </a:p>
          <a:p>
            <a:r>
              <a:rPr lang="en-US" sz="900" kern="1200" dirty="0" smtClean="0">
                <a:solidFill>
                  <a:schemeClr val="tx1"/>
                </a:solidFill>
                <a:effectLst/>
                <a:latin typeface="Segoe UI Light" pitchFamily="34" charset="0"/>
                <a:ea typeface="+mn-ea"/>
                <a:cs typeface="+mn-cs"/>
              </a:rPr>
              <a:t>* On the </a:t>
            </a:r>
            <a:r>
              <a:rPr lang="en-US" sz="900" kern="1200" dirty="0" err="1" smtClean="0">
                <a:solidFill>
                  <a:schemeClr val="tx1"/>
                </a:solidFill>
                <a:effectLst/>
                <a:latin typeface="Segoe UI Light" pitchFamily="34" charset="0"/>
                <a:ea typeface="+mn-ea"/>
                <a:cs typeface="+mn-cs"/>
              </a:rPr>
              <a:t>WinRT</a:t>
            </a:r>
            <a:r>
              <a:rPr lang="en-US" sz="900" kern="1200" dirty="0" smtClean="0">
                <a:solidFill>
                  <a:schemeClr val="tx1"/>
                </a:solidFill>
                <a:effectLst/>
                <a:latin typeface="Segoe UI Light" pitchFamily="34" charset="0"/>
                <a:ea typeface="+mn-ea"/>
                <a:cs typeface="+mn-cs"/>
              </a:rPr>
              <a:t> side we have equivalent two, </a:t>
            </a:r>
            <a:r>
              <a:rPr lang="en-US" sz="900" kern="1200" dirty="0" err="1" smtClean="0">
                <a:solidFill>
                  <a:schemeClr val="tx1"/>
                </a:solidFill>
                <a:effectLst/>
                <a:latin typeface="Segoe UI Light" pitchFamily="34" charset="0"/>
                <a:ea typeface="+mn-ea"/>
                <a:cs typeface="+mn-cs"/>
              </a:rPr>
              <a:t>IAsyncAction</a:t>
            </a:r>
            <a:r>
              <a:rPr lang="en-US" sz="900" kern="1200" dirty="0" smtClean="0">
                <a:solidFill>
                  <a:schemeClr val="tx1"/>
                </a:solidFill>
                <a:effectLst/>
                <a:latin typeface="Segoe UI Light" pitchFamily="34" charset="0"/>
                <a:ea typeface="+mn-ea"/>
                <a:cs typeface="+mn-cs"/>
              </a:rPr>
              <a:t> and </a:t>
            </a:r>
            <a:r>
              <a:rPr lang="en-US" sz="900" kern="1200" dirty="0" err="1" smtClean="0">
                <a:solidFill>
                  <a:schemeClr val="tx1"/>
                </a:solidFill>
                <a:effectLst/>
                <a:latin typeface="Segoe UI Light" pitchFamily="34" charset="0"/>
                <a:ea typeface="+mn-ea"/>
                <a:cs typeface="+mn-cs"/>
              </a:rPr>
              <a:t>IAsyncOperation</a:t>
            </a:r>
            <a:r>
              <a:rPr lang="en-US" sz="900" kern="1200" dirty="0" smtClean="0">
                <a:solidFill>
                  <a:schemeClr val="tx1"/>
                </a:solidFill>
                <a:effectLst/>
                <a:latin typeface="Segoe UI Light" pitchFamily="34" charset="0"/>
                <a:ea typeface="+mn-ea"/>
                <a:cs typeface="+mn-cs"/>
              </a:rPr>
              <a:t>&lt;T&gt;.</a:t>
            </a:r>
          </a:p>
          <a:p>
            <a:r>
              <a:rPr lang="en-US" sz="900" kern="1200" dirty="0" smtClean="0">
                <a:solidFill>
                  <a:schemeClr val="tx1"/>
                </a:solidFill>
                <a:effectLst/>
                <a:latin typeface="Segoe UI Light" pitchFamily="34" charset="0"/>
                <a:ea typeface="+mn-ea"/>
                <a:cs typeface="+mn-cs"/>
              </a:rPr>
              <a:t>* One extra thing, if you really want a task, convert it to Task with </a:t>
            </a:r>
            <a:r>
              <a:rPr lang="en-US" sz="900" kern="1200" dirty="0" err="1" smtClean="0">
                <a:solidFill>
                  <a:schemeClr val="tx1"/>
                </a:solidFill>
                <a:effectLst/>
                <a:latin typeface="Segoe UI Light" pitchFamily="34" charset="0"/>
                <a:ea typeface="+mn-ea"/>
                <a:cs typeface="+mn-cs"/>
              </a:rPr>
              <a:t>AsTask</a:t>
            </a:r>
            <a:r>
              <a:rPr lang="en-US" sz="900" kern="1200" dirty="0" smtClean="0">
                <a:solidFill>
                  <a:schemeClr val="tx1"/>
                </a:solidFill>
                <a:effectLst/>
                <a:latin typeface="Segoe UI Light" pitchFamily="34" charset="0"/>
                <a:ea typeface="+mn-ea"/>
                <a:cs typeface="+mn-cs"/>
              </a:rPr>
              <a:t> method.</a:t>
            </a:r>
            <a:endParaRPr lang="en-US" sz="900" kern="1200" dirty="0">
              <a:solidFill>
                <a:schemeClr val="tx1"/>
              </a:solidFill>
              <a:effectLst/>
              <a:latin typeface="Segoe UI Light" pitchFamily="34" charset="0"/>
              <a:ea typeface="+mn-ea"/>
              <a:cs typeface="+mn-cs"/>
            </a:endParaRPr>
          </a:p>
        </p:txBody>
      </p:sp>
      <p:sp>
        <p:nvSpPr>
          <p:cNvPr id="4" name="Slide Number Placeholder 3"/>
          <p:cNvSpPr>
            <a:spLocks noGrp="1"/>
          </p:cNvSpPr>
          <p:nvPr>
            <p:ph type="sldNum" sz="quarter" idx="10"/>
          </p:nvPr>
        </p:nvSpPr>
        <p:spPr/>
        <p:txBody>
          <a:bodyPr/>
          <a:lstStyle/>
          <a:p>
            <a:fld id="{8B263312-38AA-4E1E-B2B5-0F8F122B24FE}" type="slidenum">
              <a:rPr lang="en-US" smtClean="0"/>
              <a:pPr/>
              <a:t>10</a:t>
            </a:fld>
            <a:endParaRPr lang="en-US" dirty="0"/>
          </a:p>
        </p:txBody>
      </p:sp>
    </p:spTree>
    <p:extLst>
      <p:ext uri="{BB962C8B-B14F-4D97-AF65-F5344CB8AC3E}">
        <p14:creationId xmlns:p14="http://schemas.microsoft.com/office/powerpoint/2010/main" val="284537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kern="1200" dirty="0" smtClean="0">
                <a:solidFill>
                  <a:schemeClr val="tx1"/>
                </a:solidFill>
                <a:effectLst/>
                <a:latin typeface="Segoe UI Light" pitchFamily="34" charset="0"/>
                <a:ea typeface="+mn-ea"/>
                <a:cs typeface="+mn-cs"/>
              </a:rPr>
              <a:t>* We saw two very different kinds of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method</a:t>
            </a:r>
          </a:p>
          <a:p>
            <a:r>
              <a:rPr lang="en-US" sz="900" kern="1200" dirty="0" smtClean="0">
                <a:solidFill>
                  <a:schemeClr val="tx1"/>
                </a:solidFill>
                <a:effectLst/>
                <a:latin typeface="Segoe UI Light" pitchFamily="34" charset="0"/>
                <a:ea typeface="+mn-ea"/>
                <a:cs typeface="+mn-cs"/>
              </a:rPr>
              <a:t>* [talk to the slide]</a:t>
            </a:r>
          </a:p>
          <a:p>
            <a:r>
              <a:rPr lang="en-US" sz="900" kern="1200" dirty="0" smtClean="0">
                <a:solidFill>
                  <a:schemeClr val="tx1"/>
                </a:solidFill>
                <a:effectLst/>
                <a:latin typeface="Segoe UI Light" pitchFamily="34" charset="0"/>
                <a:ea typeface="+mn-ea"/>
                <a:cs typeface="+mn-cs"/>
              </a:rPr>
              <a:t>*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void makes sense for XAML event handlers – there, the XAML message loop just fires the event, and it sure as anything doesn't care what happens to it.</a:t>
            </a:r>
            <a:endParaRPr lang="en-US" sz="900" kern="1200" dirty="0">
              <a:solidFill>
                <a:schemeClr val="tx1"/>
              </a:solidFill>
              <a:effectLst/>
              <a:latin typeface="Segoe UI Light" pitchFamily="34" charset="0"/>
              <a:ea typeface="+mn-ea"/>
              <a:cs typeface="+mn-cs"/>
            </a:endParaRPr>
          </a:p>
        </p:txBody>
      </p:sp>
      <p:sp>
        <p:nvSpPr>
          <p:cNvPr id="4" name="Slide Number Placeholder 3"/>
          <p:cNvSpPr>
            <a:spLocks noGrp="1"/>
          </p:cNvSpPr>
          <p:nvPr>
            <p:ph type="sldNum" sz="quarter" idx="10"/>
          </p:nvPr>
        </p:nvSpPr>
        <p:spPr/>
        <p:txBody>
          <a:bodyPr/>
          <a:lstStyle/>
          <a:p>
            <a:fld id="{8B263312-38AA-4E1E-B2B5-0F8F122B24FE}" type="slidenum">
              <a:rPr lang="en-US" smtClean="0"/>
              <a:pPr/>
              <a:t>11</a:t>
            </a:fld>
            <a:endParaRPr lang="en-US" dirty="0"/>
          </a:p>
        </p:txBody>
      </p:sp>
    </p:spTree>
    <p:extLst>
      <p:ext uri="{BB962C8B-B14F-4D97-AF65-F5344CB8AC3E}">
        <p14:creationId xmlns:p14="http://schemas.microsoft.com/office/powerpoint/2010/main" val="34583875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kern="1200" dirty="0" smtClean="0">
                <a:solidFill>
                  <a:schemeClr val="tx1"/>
                </a:solidFill>
                <a:effectLst/>
                <a:latin typeface="Segoe UI Light" pitchFamily="34" charset="0"/>
                <a:ea typeface="+mn-ea"/>
                <a:cs typeface="+mn-cs"/>
              </a:rPr>
              <a:t>* We saw that we get back Task objects, and saw how to use that</a:t>
            </a:r>
          </a:p>
          <a:p>
            <a:r>
              <a:rPr lang="en-US" sz="900" kern="1200" dirty="0" smtClean="0">
                <a:solidFill>
                  <a:schemeClr val="tx1"/>
                </a:solidFill>
                <a:effectLst/>
                <a:latin typeface="Segoe UI Light" pitchFamily="34" charset="0"/>
                <a:ea typeface="+mn-ea"/>
                <a:cs typeface="+mn-cs"/>
              </a:rPr>
              <a:t>* But because we're giving you a first-class object, there's more we can do.</a:t>
            </a:r>
          </a:p>
          <a:p>
            <a:r>
              <a:rPr lang="en-US" sz="900" kern="1200" dirty="0" smtClean="0">
                <a:solidFill>
                  <a:schemeClr val="tx1"/>
                </a:solidFill>
                <a:effectLst/>
                <a:latin typeface="Segoe UI Light" pitchFamily="34" charset="0"/>
                <a:ea typeface="+mn-ea"/>
                <a:cs typeface="+mn-cs"/>
              </a:rPr>
              <a:t>* Just like </a:t>
            </a:r>
            <a:r>
              <a:rPr lang="en-US" sz="900" kern="1200" dirty="0" err="1" smtClean="0">
                <a:solidFill>
                  <a:schemeClr val="tx1"/>
                </a:solidFill>
                <a:effectLst/>
                <a:latin typeface="Segoe UI Light" pitchFamily="34" charset="0"/>
                <a:ea typeface="+mn-ea"/>
                <a:cs typeface="+mn-cs"/>
              </a:rPr>
              <a:t>IEnumerable</a:t>
            </a:r>
            <a:r>
              <a:rPr lang="en-US" sz="900" kern="1200" dirty="0" smtClean="0">
                <a:solidFill>
                  <a:schemeClr val="tx1"/>
                </a:solidFill>
                <a:effectLst/>
                <a:latin typeface="Segoe UI Light" pitchFamily="34" charset="0"/>
                <a:ea typeface="+mn-ea"/>
                <a:cs typeface="+mn-cs"/>
              </a:rPr>
              <a:t> is a first-class representation of a list, so it lets you do all sorts of things like </a:t>
            </a:r>
            <a:r>
              <a:rPr lang="en-US" sz="900" kern="1200" dirty="0" err="1" smtClean="0">
                <a:solidFill>
                  <a:schemeClr val="tx1"/>
                </a:solidFill>
                <a:effectLst/>
                <a:latin typeface="Segoe UI Light" pitchFamily="34" charset="0"/>
                <a:ea typeface="+mn-ea"/>
                <a:cs typeface="+mn-cs"/>
              </a:rPr>
              <a:t>Linq</a:t>
            </a:r>
            <a:r>
              <a:rPr lang="en-US" sz="900" kern="1200" dirty="0" smtClean="0">
                <a:solidFill>
                  <a:schemeClr val="tx1"/>
                </a:solidFill>
                <a:effectLst/>
                <a:latin typeface="Segoe UI Light" pitchFamily="34" charset="0"/>
                <a:ea typeface="+mn-ea"/>
                <a:cs typeface="+mn-cs"/>
              </a:rPr>
              <a:t>.</a:t>
            </a:r>
          </a:p>
          <a:p>
            <a:r>
              <a:rPr lang="en-US" sz="900" kern="1200" dirty="0" smtClean="0">
                <a:solidFill>
                  <a:schemeClr val="tx1"/>
                </a:solidFill>
                <a:effectLst/>
                <a:latin typeface="Segoe UI Light" pitchFamily="34" charset="0"/>
                <a:ea typeface="+mn-ea"/>
                <a:cs typeface="+mn-cs"/>
              </a:rPr>
              <a:t> </a:t>
            </a:r>
          </a:p>
          <a:p>
            <a:r>
              <a:rPr lang="en-US" sz="900" b="1" kern="1200" dirty="0" smtClean="0">
                <a:solidFill>
                  <a:schemeClr val="tx1"/>
                </a:solidFill>
                <a:effectLst/>
                <a:latin typeface="Segoe UI Light" pitchFamily="34" charset="0"/>
                <a:ea typeface="+mn-ea"/>
                <a:cs typeface="+mn-cs"/>
              </a:rPr>
              <a:t>await </a:t>
            </a:r>
            <a:r>
              <a:rPr lang="en-US" sz="900" b="1" kern="1200" dirty="0" err="1" smtClean="0">
                <a:solidFill>
                  <a:schemeClr val="tx1"/>
                </a:solidFill>
                <a:effectLst/>
                <a:latin typeface="Segoe UI Light" pitchFamily="34" charset="0"/>
                <a:ea typeface="+mn-ea"/>
                <a:cs typeface="+mn-cs"/>
              </a:rPr>
              <a:t>Task.Run</a:t>
            </a:r>
            <a:r>
              <a:rPr lang="en-US" sz="900" b="1" kern="1200" dirty="0" smtClean="0">
                <a:solidFill>
                  <a:schemeClr val="tx1"/>
                </a:solidFill>
                <a:effectLst/>
                <a:latin typeface="Segoe UI Light" pitchFamily="34" charset="0"/>
                <a:ea typeface="+mn-ea"/>
                <a:cs typeface="+mn-cs"/>
              </a:rPr>
              <a:t>( () =&gt; </a:t>
            </a:r>
            <a:r>
              <a:rPr lang="en-US" sz="900" b="1" kern="1200" dirty="0" err="1" smtClean="0">
                <a:solidFill>
                  <a:schemeClr val="tx1"/>
                </a:solidFill>
                <a:effectLst/>
                <a:latin typeface="Segoe UI Light" pitchFamily="34" charset="0"/>
                <a:ea typeface="+mn-ea"/>
                <a:cs typeface="+mn-cs"/>
              </a:rPr>
              <a:t>ParsePhotosFromXML</a:t>
            </a:r>
            <a:r>
              <a:rPr lang="en-US" sz="900" b="1" kern="1200" dirty="0" smtClean="0">
                <a:solidFill>
                  <a:schemeClr val="tx1"/>
                </a:solidFill>
                <a:effectLst/>
                <a:latin typeface="Segoe UI Light" pitchFamily="34" charset="0"/>
                <a:ea typeface="+mn-ea"/>
                <a:cs typeface="+mn-cs"/>
              </a:rPr>
              <a:t>(xml) );</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[Highlight it]. Maybe this is CPU-bound. Maybe on low-power devices its taking a lot of time.</a:t>
            </a:r>
          </a:p>
          <a:p>
            <a:r>
              <a:rPr lang="en-US" sz="900" kern="1200" dirty="0" smtClean="0">
                <a:solidFill>
                  <a:schemeClr val="tx1"/>
                </a:solidFill>
                <a:effectLst/>
                <a:latin typeface="Segoe UI Light" pitchFamily="34" charset="0"/>
                <a:ea typeface="+mn-ea"/>
                <a:cs typeface="+mn-cs"/>
              </a:rPr>
              <a:t>* Say I decide to push work off onto a background thread.</a:t>
            </a:r>
          </a:p>
          <a:p>
            <a:r>
              <a:rPr lang="en-US" sz="900" kern="1200" dirty="0" smtClean="0">
                <a:solidFill>
                  <a:schemeClr val="tx1"/>
                </a:solidFill>
                <a:effectLst/>
                <a:latin typeface="Segoe UI Light" pitchFamily="34" charset="0"/>
                <a:ea typeface="+mn-ea"/>
                <a:cs typeface="+mn-cs"/>
              </a:rPr>
              <a:t>* In the past, might have used </a:t>
            </a:r>
            <a:r>
              <a:rPr lang="en-US" sz="900" kern="1200" dirty="0" err="1" smtClean="0">
                <a:solidFill>
                  <a:schemeClr val="tx1"/>
                </a:solidFill>
                <a:effectLst/>
                <a:latin typeface="Segoe UI Light" pitchFamily="34" charset="0"/>
                <a:ea typeface="+mn-ea"/>
                <a:cs typeface="+mn-cs"/>
              </a:rPr>
              <a:t>Thread.Start</a:t>
            </a:r>
            <a:r>
              <a:rPr lang="en-US" sz="900" kern="1200" dirty="0" smtClean="0">
                <a:solidFill>
                  <a:schemeClr val="tx1"/>
                </a:solidFill>
                <a:effectLst/>
                <a:latin typeface="Segoe UI Light" pitchFamily="34" charset="0"/>
                <a:ea typeface="+mn-ea"/>
                <a:cs typeface="+mn-cs"/>
              </a:rPr>
              <a:t>, and every time you needed to update the UI you'd call </a:t>
            </a:r>
            <a:r>
              <a:rPr lang="en-US" sz="900" kern="1200" dirty="0" err="1" smtClean="0">
                <a:solidFill>
                  <a:schemeClr val="tx1"/>
                </a:solidFill>
                <a:effectLst/>
                <a:latin typeface="Segoe UI Light" pitchFamily="34" charset="0"/>
                <a:ea typeface="+mn-ea"/>
                <a:cs typeface="+mn-cs"/>
              </a:rPr>
              <a:t>Dispatcher.BeginInvoke</a:t>
            </a:r>
            <a:r>
              <a:rPr lang="en-US" sz="900" kern="1200" dirty="0" smtClean="0">
                <a:solidFill>
                  <a:schemeClr val="tx1"/>
                </a:solidFill>
                <a:effectLst/>
                <a:latin typeface="Segoe UI Light" pitchFamily="34" charset="0"/>
                <a:ea typeface="+mn-ea"/>
                <a:cs typeface="+mn-cs"/>
              </a:rPr>
              <a:t>. , or </a:t>
            </a:r>
            <a:r>
              <a:rPr lang="en-US" sz="900" kern="1200" dirty="0" err="1" smtClean="0">
                <a:solidFill>
                  <a:schemeClr val="tx1"/>
                </a:solidFill>
                <a:effectLst/>
                <a:latin typeface="Segoe UI Light" pitchFamily="34" charset="0"/>
                <a:ea typeface="+mn-ea"/>
                <a:cs typeface="+mn-cs"/>
              </a:rPr>
              <a:t>BackgroundWorker</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But most of the time, the little blip of work you need to run on the background thread, is fewer lines of code than all the rest, UI management &amp;c.</a:t>
            </a:r>
          </a:p>
          <a:p>
            <a:r>
              <a:rPr lang="en-US" sz="900" kern="1200" dirty="0" smtClean="0">
                <a:solidFill>
                  <a:schemeClr val="tx1"/>
                </a:solidFill>
                <a:effectLst/>
                <a:latin typeface="Segoe UI Light" pitchFamily="34" charset="0"/>
                <a:ea typeface="+mn-ea"/>
                <a:cs typeface="+mn-cs"/>
              </a:rPr>
              <a:t>* [Change it as above]</a:t>
            </a:r>
          </a:p>
          <a:p>
            <a:r>
              <a:rPr lang="en-US" sz="900" kern="1200" dirty="0" smtClean="0">
                <a:solidFill>
                  <a:schemeClr val="tx1"/>
                </a:solidFill>
                <a:effectLst/>
                <a:latin typeface="Segoe UI Light" pitchFamily="34" charset="0"/>
                <a:ea typeface="+mn-ea"/>
                <a:cs typeface="+mn-cs"/>
              </a:rPr>
              <a:t>* </a:t>
            </a:r>
            <a:r>
              <a:rPr lang="en-US" sz="900" kern="1200" dirty="0" err="1" smtClean="0">
                <a:solidFill>
                  <a:schemeClr val="tx1"/>
                </a:solidFill>
                <a:effectLst/>
                <a:latin typeface="Segoe UI Light" pitchFamily="34" charset="0"/>
                <a:ea typeface="+mn-ea"/>
                <a:cs typeface="+mn-cs"/>
              </a:rPr>
              <a:t>Task.Run</a:t>
            </a:r>
            <a:r>
              <a:rPr lang="en-US" sz="900" kern="1200" dirty="0" smtClean="0">
                <a:solidFill>
                  <a:schemeClr val="tx1"/>
                </a:solidFill>
                <a:effectLst/>
                <a:latin typeface="Segoe UI Light" pitchFamily="34" charset="0"/>
                <a:ea typeface="+mn-ea"/>
                <a:cs typeface="+mn-cs"/>
              </a:rPr>
              <a:t> makes it really simple to do that.</a:t>
            </a:r>
          </a:p>
          <a:p>
            <a:r>
              <a:rPr lang="en-US" sz="900" kern="1200" dirty="0" smtClean="0">
                <a:solidFill>
                  <a:schemeClr val="tx1"/>
                </a:solidFill>
                <a:effectLst/>
                <a:latin typeface="Segoe UI Light" pitchFamily="34" charset="0"/>
                <a:ea typeface="+mn-ea"/>
                <a:cs typeface="+mn-cs"/>
              </a:rPr>
              <a:t>* Created a little lambda. Go off on a background thread from the </a:t>
            </a:r>
            <a:r>
              <a:rPr lang="en-US" sz="900" kern="1200" dirty="0" err="1" smtClean="0">
                <a:solidFill>
                  <a:schemeClr val="tx1"/>
                </a:solidFill>
                <a:effectLst/>
                <a:latin typeface="Segoe UI Light" pitchFamily="34" charset="0"/>
                <a:ea typeface="+mn-ea"/>
                <a:cs typeface="+mn-cs"/>
              </a:rPr>
              <a:t>threadpool</a:t>
            </a:r>
            <a:r>
              <a:rPr lang="en-US" sz="900" kern="1200" dirty="0" smtClean="0">
                <a:solidFill>
                  <a:schemeClr val="tx1"/>
                </a:solidFill>
                <a:effectLst/>
                <a:latin typeface="Segoe UI Light" pitchFamily="34" charset="0"/>
                <a:ea typeface="+mn-ea"/>
                <a:cs typeface="+mn-cs"/>
              </a:rPr>
              <a:t>, and run this code.</a:t>
            </a:r>
          </a:p>
          <a:p>
            <a:r>
              <a:rPr lang="en-US" sz="900" kern="1200" dirty="0" smtClean="0">
                <a:solidFill>
                  <a:schemeClr val="tx1"/>
                </a:solidFill>
                <a:effectLst/>
                <a:latin typeface="Segoe UI Light" pitchFamily="34" charset="0"/>
                <a:ea typeface="+mn-ea"/>
                <a:cs typeface="+mn-cs"/>
              </a:rPr>
              <a:t>* It returns a Task.</a:t>
            </a:r>
          </a:p>
          <a:p>
            <a:r>
              <a:rPr lang="en-US" sz="900" kern="1200" dirty="0" smtClean="0">
                <a:solidFill>
                  <a:schemeClr val="tx1"/>
                </a:solidFill>
                <a:effectLst/>
                <a:latin typeface="Segoe UI Light" pitchFamily="34" charset="0"/>
                <a:ea typeface="+mn-ea"/>
                <a:cs typeface="+mn-cs"/>
              </a:rPr>
              <a:t>* Benefit: I've shoved this bit of compute-intensive work off onto the background thread, but I've stayed on the UI thread.</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var</a:t>
            </a:r>
            <a:r>
              <a:rPr lang="en-US" sz="900" b="1" kern="1200" dirty="0" smtClean="0">
                <a:solidFill>
                  <a:schemeClr val="tx1"/>
                </a:solidFill>
                <a:effectLst/>
                <a:latin typeface="Segoe UI Light" pitchFamily="34" charset="0"/>
                <a:ea typeface="+mn-ea"/>
                <a:cs typeface="+mn-cs"/>
              </a:rPr>
              <a:t> photos = await </a:t>
            </a:r>
            <a:r>
              <a:rPr lang="en-US" sz="900" b="1" kern="1200" dirty="0" err="1" smtClean="0">
                <a:solidFill>
                  <a:schemeClr val="tx1"/>
                </a:solidFill>
                <a:effectLst/>
                <a:latin typeface="Segoe UI Light" pitchFamily="34" charset="0"/>
                <a:ea typeface="+mn-ea"/>
                <a:cs typeface="+mn-cs"/>
              </a:rPr>
              <a:t>Task.Run</a:t>
            </a:r>
            <a:r>
              <a:rPr lang="en-US" sz="900" b="1" kern="1200" dirty="0" smtClean="0">
                <a:solidFill>
                  <a:schemeClr val="tx1"/>
                </a:solidFill>
                <a:effectLst/>
                <a:latin typeface="Segoe UI Light" pitchFamily="34" charset="0"/>
                <a:ea typeface="+mn-ea"/>
                <a:cs typeface="+mn-cs"/>
              </a:rPr>
              <a:t>(() =&gt;</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    return </a:t>
            </a:r>
            <a:r>
              <a:rPr lang="en-US" sz="900" b="1" kern="1200" dirty="0" err="1" smtClean="0">
                <a:solidFill>
                  <a:schemeClr val="tx1"/>
                </a:solidFill>
                <a:effectLst/>
                <a:latin typeface="Segoe UI Light" pitchFamily="34" charset="0"/>
                <a:ea typeface="+mn-ea"/>
                <a:cs typeface="+mn-cs"/>
              </a:rPr>
              <a:t>FlickrTileProvider.ParsePhotosFromXML</a:t>
            </a:r>
            <a:r>
              <a:rPr lang="en-US" sz="900" b="1" kern="1200" dirty="0" smtClean="0">
                <a:solidFill>
                  <a:schemeClr val="tx1"/>
                </a:solidFill>
                <a:effectLst/>
                <a:latin typeface="Segoe UI Light" pitchFamily="34" charset="0"/>
                <a:ea typeface="+mn-ea"/>
                <a:cs typeface="+mn-cs"/>
              </a:rPr>
              <a:t>(xml);</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I can do it as a longer statement lambda if I wanted.</a:t>
            </a:r>
          </a:p>
          <a:p>
            <a:r>
              <a:rPr lang="en-US" sz="900" kern="1200" dirty="0" smtClean="0">
                <a:solidFill>
                  <a:schemeClr val="tx1"/>
                </a:solidFill>
                <a:effectLst/>
                <a:latin typeface="Segoe UI Light" pitchFamily="34" charset="0"/>
                <a:ea typeface="+mn-ea"/>
                <a:cs typeface="+mn-cs"/>
              </a:rPr>
              <a:t> </a:t>
            </a:r>
          </a:p>
          <a:p>
            <a:r>
              <a:rPr lang="en-US" sz="900" b="1" kern="1200" dirty="0" smtClean="0">
                <a:solidFill>
                  <a:schemeClr val="tx1"/>
                </a:solidFill>
                <a:effectLst/>
                <a:latin typeface="Segoe UI Light" pitchFamily="34" charset="0"/>
                <a:ea typeface="+mn-ea"/>
                <a:cs typeface="+mn-cs"/>
              </a:rPr>
              <a:t>await </a:t>
            </a:r>
            <a:r>
              <a:rPr lang="en-US" sz="900" b="1" kern="1200" dirty="0" err="1" smtClean="0">
                <a:solidFill>
                  <a:schemeClr val="tx1"/>
                </a:solidFill>
                <a:effectLst/>
                <a:latin typeface="Segoe UI Light" pitchFamily="34" charset="0"/>
                <a:ea typeface="+mn-ea"/>
                <a:cs typeface="+mn-cs"/>
              </a:rPr>
              <a:t>Task.Delay</a:t>
            </a:r>
            <a:r>
              <a:rPr lang="en-US" sz="900" b="1" kern="1200" dirty="0" smtClean="0">
                <a:solidFill>
                  <a:schemeClr val="tx1"/>
                </a:solidFill>
                <a:effectLst/>
                <a:latin typeface="Segoe UI Light" pitchFamily="34" charset="0"/>
                <a:ea typeface="+mn-ea"/>
                <a:cs typeface="+mn-cs"/>
              </a:rPr>
              <a:t>(500);</a:t>
            </a:r>
            <a:br>
              <a:rPr lang="en-US" sz="900" b="1" kern="1200" dirty="0" smtClean="0">
                <a:solidFill>
                  <a:schemeClr val="tx1"/>
                </a:solidFill>
                <a:effectLst/>
                <a:latin typeface="Segoe UI Light" pitchFamily="34" charset="0"/>
                <a:ea typeface="+mn-ea"/>
                <a:cs typeface="+mn-cs"/>
              </a:rPr>
            </a:br>
            <a:r>
              <a:rPr lang="en-US" sz="900" b="1" kern="1200" dirty="0" err="1" smtClean="0">
                <a:solidFill>
                  <a:schemeClr val="tx1"/>
                </a:solidFill>
                <a:effectLst/>
                <a:latin typeface="Segoe UI Light" pitchFamily="34" charset="0"/>
                <a:ea typeface="+mn-ea"/>
                <a:cs typeface="+mn-cs"/>
              </a:rPr>
              <a:t>async</a:t>
            </a:r>
            <a:r>
              <a:rPr lang="en-US" sz="900" b="1" kern="1200" dirty="0" smtClean="0">
                <a:solidFill>
                  <a:schemeClr val="tx1"/>
                </a:solidFill>
                <a:effectLst/>
                <a:latin typeface="Segoe UI Light" pitchFamily="34" charset="0"/>
                <a:ea typeface="+mn-ea"/>
                <a:cs typeface="+mn-cs"/>
              </a:rPr>
              <a:t> () =&gt; {…}</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I could even put an await in here</a:t>
            </a:r>
          </a:p>
          <a:p>
            <a:r>
              <a:rPr lang="en-US" sz="900" kern="1200" dirty="0" smtClean="0">
                <a:solidFill>
                  <a:schemeClr val="tx1"/>
                </a:solidFill>
                <a:effectLst/>
                <a:latin typeface="Segoe UI Light" pitchFamily="34" charset="0"/>
                <a:ea typeface="+mn-ea"/>
                <a:cs typeface="+mn-cs"/>
              </a:rPr>
              <a:t>* What that means is that even this background work is relinquishing its use of the </a:t>
            </a:r>
            <a:r>
              <a:rPr lang="en-US" sz="900" kern="1200" dirty="0" err="1" smtClean="0">
                <a:solidFill>
                  <a:schemeClr val="tx1"/>
                </a:solidFill>
                <a:effectLst/>
                <a:latin typeface="Segoe UI Light" pitchFamily="34" charset="0"/>
                <a:ea typeface="+mn-ea"/>
                <a:cs typeface="+mn-cs"/>
              </a:rPr>
              <a:t>threadpool</a:t>
            </a:r>
            <a:r>
              <a:rPr lang="en-US" sz="900" kern="1200" dirty="0" smtClean="0">
                <a:solidFill>
                  <a:schemeClr val="tx1"/>
                </a:solidFill>
                <a:effectLst/>
                <a:latin typeface="Segoe UI Light" pitchFamily="34" charset="0"/>
                <a:ea typeface="+mn-ea"/>
                <a:cs typeface="+mn-cs"/>
              </a:rPr>
              <a:t>, for those 5 seconds</a:t>
            </a:r>
          </a:p>
          <a:p>
            <a:r>
              <a:rPr lang="en-US" sz="900" kern="1200" dirty="0" smtClean="0">
                <a:solidFill>
                  <a:schemeClr val="tx1"/>
                </a:solidFill>
                <a:effectLst/>
                <a:latin typeface="Segoe UI Light" pitchFamily="34" charset="0"/>
                <a:ea typeface="+mn-ea"/>
                <a:cs typeface="+mn-cs"/>
              </a:rPr>
              <a:t> </a:t>
            </a:r>
          </a:p>
          <a:p>
            <a:r>
              <a:rPr lang="en-US" sz="900" b="1" kern="1200" dirty="0" smtClean="0">
                <a:solidFill>
                  <a:schemeClr val="tx1"/>
                </a:solidFill>
                <a:effectLst/>
                <a:latin typeface="Segoe UI Light" pitchFamily="34" charset="0"/>
                <a:ea typeface="+mn-ea"/>
                <a:cs typeface="+mn-cs"/>
              </a:rPr>
              <a:t>await </a:t>
            </a:r>
            <a:r>
              <a:rPr lang="en-US" sz="900" b="1" kern="1200" dirty="0" err="1" smtClean="0">
                <a:solidFill>
                  <a:schemeClr val="tx1"/>
                </a:solidFill>
                <a:effectLst/>
                <a:latin typeface="Segoe UI Light" pitchFamily="34" charset="0"/>
                <a:ea typeface="+mn-ea"/>
                <a:cs typeface="+mn-cs"/>
              </a:rPr>
              <a:t>Task.Run</a:t>
            </a:r>
            <a:r>
              <a:rPr lang="en-US" sz="900" b="1" kern="1200" dirty="0" smtClean="0">
                <a:solidFill>
                  <a:schemeClr val="tx1"/>
                </a:solidFill>
                <a:effectLst/>
                <a:latin typeface="Segoe UI Light" pitchFamily="34" charset="0"/>
                <a:ea typeface="+mn-ea"/>
                <a:cs typeface="+mn-cs"/>
              </a:rPr>
              <a:t>( () =&gt; … );</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So I've talked about the first important Task-related library function, </a:t>
            </a:r>
            <a:r>
              <a:rPr lang="en-US" sz="900" kern="1200" dirty="0" err="1" smtClean="0">
                <a:solidFill>
                  <a:schemeClr val="tx1"/>
                </a:solidFill>
                <a:effectLst/>
                <a:latin typeface="Segoe UI Light" pitchFamily="34" charset="0"/>
                <a:ea typeface="+mn-ea"/>
                <a:cs typeface="+mn-cs"/>
              </a:rPr>
              <a:t>Task.Run</a:t>
            </a:r>
            <a:r>
              <a:rPr lang="en-US" sz="900" kern="1200" dirty="0" smtClean="0">
                <a:solidFill>
                  <a:schemeClr val="tx1"/>
                </a:solidFill>
                <a:effectLst/>
                <a:latin typeface="Segoe UI Light" pitchFamily="34" charset="0"/>
                <a:ea typeface="+mn-ea"/>
                <a:cs typeface="+mn-cs"/>
              </a:rPr>
              <a:t>.</a:t>
            </a:r>
          </a:p>
          <a:p>
            <a:r>
              <a:rPr lang="en-US" sz="900" kern="1200" dirty="0" smtClean="0">
                <a:solidFill>
                  <a:schemeClr val="tx1"/>
                </a:solidFill>
                <a:effectLst/>
                <a:latin typeface="Segoe UI Light" pitchFamily="34" charset="0"/>
                <a:ea typeface="+mn-ea"/>
                <a:cs typeface="+mn-cs"/>
              </a:rPr>
              <a:t>* There are two more I'm going to cover….</a:t>
            </a:r>
          </a:p>
          <a:p>
            <a:r>
              <a:rPr lang="en-US" sz="900" kern="1200" dirty="0" smtClean="0">
                <a:solidFill>
                  <a:schemeClr val="tx1"/>
                </a:solidFill>
                <a:effectLst/>
                <a:latin typeface="Segoe UI Light" pitchFamily="34" charset="0"/>
                <a:ea typeface="+mn-ea"/>
                <a:cs typeface="+mn-cs"/>
              </a:rPr>
              <a:t>* await </a:t>
            </a:r>
            <a:r>
              <a:rPr lang="en-US" sz="900" kern="1200" dirty="0" err="1" smtClean="0">
                <a:solidFill>
                  <a:schemeClr val="tx1"/>
                </a:solidFill>
                <a:effectLst/>
                <a:latin typeface="Segoe UI Light" pitchFamily="34" charset="0"/>
                <a:ea typeface="+mn-ea"/>
                <a:cs typeface="+mn-cs"/>
              </a:rPr>
              <a:t>Task.WhenAll</a:t>
            </a:r>
            <a:r>
              <a:rPr lang="en-US" sz="900" kern="1200" dirty="0" smtClean="0">
                <a:solidFill>
                  <a:schemeClr val="tx1"/>
                </a:solidFill>
                <a:effectLst/>
                <a:latin typeface="Segoe UI Light" pitchFamily="34" charset="0"/>
                <a:ea typeface="+mn-ea"/>
                <a:cs typeface="+mn-cs"/>
              </a:rPr>
              <a:t>(task1, task2): you give it several tasks, and await it, and you'll resume after all those tasks have finished.</a:t>
            </a:r>
          </a:p>
          <a:p>
            <a:r>
              <a:rPr lang="en-US" sz="900" kern="1200" dirty="0" smtClean="0">
                <a:solidFill>
                  <a:schemeClr val="tx1"/>
                </a:solidFill>
                <a:effectLst/>
                <a:latin typeface="Segoe UI Light" pitchFamily="34" charset="0"/>
                <a:ea typeface="+mn-ea"/>
                <a:cs typeface="+mn-cs"/>
              </a:rPr>
              <a:t>* await </a:t>
            </a:r>
            <a:r>
              <a:rPr lang="en-US" sz="900" kern="1200" dirty="0" err="1" smtClean="0">
                <a:solidFill>
                  <a:schemeClr val="tx1"/>
                </a:solidFill>
                <a:effectLst/>
                <a:latin typeface="Segoe UI Light" pitchFamily="34" charset="0"/>
                <a:ea typeface="+mn-ea"/>
                <a:cs typeface="+mn-cs"/>
              </a:rPr>
              <a:t>Task.WhenAny</a:t>
            </a:r>
            <a:r>
              <a:rPr lang="en-US" sz="900" kern="1200" dirty="0" smtClean="0">
                <a:solidFill>
                  <a:schemeClr val="tx1"/>
                </a:solidFill>
                <a:effectLst/>
                <a:latin typeface="Segoe UI Light" pitchFamily="34" charset="0"/>
                <a:ea typeface="+mn-ea"/>
                <a:cs typeface="+mn-cs"/>
              </a:rPr>
              <a:t>(task1, task2): guess!</a:t>
            </a:r>
          </a:p>
          <a:p>
            <a:r>
              <a:rPr lang="en-US" sz="900" kern="1200" dirty="0" smtClean="0">
                <a:solidFill>
                  <a:schemeClr val="tx1"/>
                </a:solidFill>
                <a:effectLst/>
                <a:latin typeface="Segoe UI Light" pitchFamily="34" charset="0"/>
                <a:ea typeface="+mn-ea"/>
                <a:cs typeface="+mn-cs"/>
              </a:rPr>
              <a:t>* You can do all kids of interesting things with await </a:t>
            </a:r>
            <a:r>
              <a:rPr lang="en-US" sz="900" kern="1200" dirty="0" err="1" smtClean="0">
                <a:solidFill>
                  <a:schemeClr val="tx1"/>
                </a:solidFill>
                <a:effectLst/>
                <a:latin typeface="Segoe UI Light" pitchFamily="34" charset="0"/>
                <a:ea typeface="+mn-ea"/>
                <a:cs typeface="+mn-cs"/>
              </a:rPr>
              <a:t>Task.WhenAny</a:t>
            </a:r>
            <a:r>
              <a:rPr lang="en-US" sz="900" kern="1200" dirty="0" smtClean="0">
                <a:solidFill>
                  <a:schemeClr val="tx1"/>
                </a:solidFill>
                <a:effectLst/>
                <a:latin typeface="Segoe UI Light" pitchFamily="34" charset="0"/>
                <a:ea typeface="+mn-ea"/>
                <a:cs typeface="+mn-cs"/>
              </a:rPr>
              <a:t>, to build up more advanced control structures. We're going to use it here to implement a soft timeout.</a:t>
            </a:r>
          </a:p>
          <a:p>
            <a:r>
              <a:rPr lang="en-US" sz="900" kern="1200" dirty="0" smtClean="0">
                <a:solidFill>
                  <a:schemeClr val="tx1"/>
                </a:solidFill>
                <a:effectLst/>
                <a:latin typeface="Segoe UI Light" pitchFamily="34" charset="0"/>
                <a:ea typeface="+mn-ea"/>
                <a:cs typeface="+mn-cs"/>
              </a:rPr>
              <a:t>* If it's taking a while, more than 2.5 seconds to complete the mosaic, let's show a message to show it's still working.</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var</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mosaicTask</a:t>
            </a:r>
            <a:r>
              <a:rPr lang="en-US" sz="900" b="1" kern="1200" dirty="0" smtClean="0">
                <a:solidFill>
                  <a:schemeClr val="tx1"/>
                </a:solidFill>
                <a:effectLst/>
                <a:latin typeface="Segoe UI Light" pitchFamily="34" charset="0"/>
                <a:ea typeface="+mn-ea"/>
                <a:cs typeface="+mn-cs"/>
              </a:rPr>
              <a:t> = </a:t>
            </a:r>
            <a:r>
              <a:rPr lang="en-US" sz="900" b="1" kern="1200" dirty="0" err="1" smtClean="0">
                <a:solidFill>
                  <a:schemeClr val="tx1"/>
                </a:solidFill>
                <a:effectLst/>
                <a:latin typeface="Segoe UI Light" pitchFamily="34" charset="0"/>
                <a:ea typeface="+mn-ea"/>
                <a:cs typeface="+mn-cs"/>
              </a:rPr>
              <a:t>MosaicBuilder.CreateMosaicAsync</a:t>
            </a:r>
            <a:r>
              <a:rPr lang="en-US" sz="900" b="1" kern="1200" dirty="0" smtClean="0">
                <a:solidFill>
                  <a:schemeClr val="tx1"/>
                </a:solidFill>
                <a:effectLst/>
                <a:latin typeface="Segoe UI Light" pitchFamily="34" charset="0"/>
                <a:ea typeface="+mn-ea"/>
                <a:cs typeface="+mn-cs"/>
              </a:rPr>
              <a:t>(…);</a:t>
            </a:r>
            <a:br>
              <a:rPr lang="en-US" sz="900" b="1" kern="1200" dirty="0" smtClean="0">
                <a:solidFill>
                  <a:schemeClr val="tx1"/>
                </a:solidFill>
                <a:effectLst/>
                <a:latin typeface="Segoe UI Light" pitchFamily="34" charset="0"/>
                <a:ea typeface="+mn-ea"/>
                <a:cs typeface="+mn-cs"/>
              </a:rPr>
            </a:br>
            <a:r>
              <a:rPr lang="en-US" sz="900" b="1" kern="1200" dirty="0" err="1" smtClean="0">
                <a:solidFill>
                  <a:schemeClr val="tx1"/>
                </a:solidFill>
                <a:effectLst/>
                <a:latin typeface="Segoe UI Light" pitchFamily="34" charset="0"/>
                <a:ea typeface="+mn-ea"/>
                <a:cs typeface="+mn-cs"/>
              </a:rPr>
              <a:t>var</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delayTask</a:t>
            </a:r>
            <a:r>
              <a:rPr lang="en-US" sz="900" b="1" kern="1200" dirty="0" smtClean="0">
                <a:solidFill>
                  <a:schemeClr val="tx1"/>
                </a:solidFill>
                <a:effectLst/>
                <a:latin typeface="Segoe UI Light" pitchFamily="34" charset="0"/>
                <a:ea typeface="+mn-ea"/>
                <a:cs typeface="+mn-cs"/>
              </a:rPr>
              <a:t> = </a:t>
            </a:r>
            <a:r>
              <a:rPr lang="en-US" sz="900" b="1" kern="1200" dirty="0" err="1" smtClean="0">
                <a:solidFill>
                  <a:schemeClr val="tx1"/>
                </a:solidFill>
                <a:effectLst/>
                <a:latin typeface="Segoe UI Light" pitchFamily="34" charset="0"/>
                <a:ea typeface="+mn-ea"/>
                <a:cs typeface="+mn-cs"/>
              </a:rPr>
              <a:t>Tas.Delay</a:t>
            </a:r>
            <a:r>
              <a:rPr lang="en-US" sz="900" b="1" kern="1200" dirty="0" smtClean="0">
                <a:solidFill>
                  <a:schemeClr val="tx1"/>
                </a:solidFill>
                <a:effectLst/>
                <a:latin typeface="Segoe UI Light" pitchFamily="34" charset="0"/>
                <a:ea typeface="+mn-ea"/>
                <a:cs typeface="+mn-cs"/>
              </a:rPr>
              <a:t>(2500);</a:t>
            </a:r>
            <a:br>
              <a:rPr lang="en-US" sz="900" b="1" kern="1200" dirty="0" smtClean="0">
                <a:solidFill>
                  <a:schemeClr val="tx1"/>
                </a:solidFill>
                <a:effectLst/>
                <a:latin typeface="Segoe UI Light" pitchFamily="34" charset="0"/>
                <a:ea typeface="+mn-ea"/>
                <a:cs typeface="+mn-cs"/>
              </a:rPr>
            </a:br>
            <a:r>
              <a:rPr lang="en-US" sz="900" b="1" kern="1200" dirty="0" err="1" smtClean="0">
                <a:solidFill>
                  <a:schemeClr val="tx1"/>
                </a:solidFill>
                <a:effectLst/>
                <a:latin typeface="Segoe UI Light" pitchFamily="34" charset="0"/>
                <a:ea typeface="+mn-ea"/>
                <a:cs typeface="+mn-cs"/>
              </a:rPr>
              <a:t>var</a:t>
            </a:r>
            <a:r>
              <a:rPr lang="en-US" sz="900" b="1" kern="1200" dirty="0" smtClean="0">
                <a:solidFill>
                  <a:schemeClr val="tx1"/>
                </a:solidFill>
                <a:effectLst/>
                <a:latin typeface="Segoe UI Light" pitchFamily="34" charset="0"/>
                <a:ea typeface="+mn-ea"/>
                <a:cs typeface="+mn-cs"/>
              </a:rPr>
              <a:t> mosaic = await </a:t>
            </a:r>
            <a:r>
              <a:rPr lang="en-US" sz="900" b="1" kern="1200" dirty="0" err="1" smtClean="0">
                <a:solidFill>
                  <a:schemeClr val="tx1"/>
                </a:solidFill>
                <a:effectLst/>
                <a:latin typeface="Segoe UI Light" pitchFamily="34" charset="0"/>
                <a:ea typeface="+mn-ea"/>
                <a:cs typeface="+mn-cs"/>
              </a:rPr>
              <a:t>mosaicTask</a:t>
            </a: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Now I have two of these things running. So I want to see which one completes first.</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var</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winnerTask</a:t>
            </a:r>
            <a:r>
              <a:rPr lang="en-US" sz="900" b="1" kern="1200" dirty="0" smtClean="0">
                <a:solidFill>
                  <a:schemeClr val="tx1"/>
                </a:solidFill>
                <a:effectLst/>
                <a:latin typeface="Segoe UI Light" pitchFamily="34" charset="0"/>
                <a:ea typeface="+mn-ea"/>
                <a:cs typeface="+mn-cs"/>
              </a:rPr>
              <a:t> = await </a:t>
            </a:r>
            <a:r>
              <a:rPr lang="en-US" sz="900" b="1" kern="1200" dirty="0" err="1" smtClean="0">
                <a:solidFill>
                  <a:schemeClr val="tx1"/>
                </a:solidFill>
                <a:effectLst/>
                <a:latin typeface="Segoe UI Light" pitchFamily="34" charset="0"/>
                <a:ea typeface="+mn-ea"/>
                <a:cs typeface="+mn-cs"/>
              </a:rPr>
              <a:t>Task.WhenAny</a:t>
            </a:r>
            <a:r>
              <a:rPr lang="en-US" sz="900" b="1" kern="1200" dirty="0" smtClean="0">
                <a:solidFill>
                  <a:schemeClr val="tx1"/>
                </a:solidFill>
                <a:effectLst/>
                <a:latin typeface="Segoe UI Light" pitchFamily="34" charset="0"/>
                <a:ea typeface="+mn-ea"/>
                <a:cs typeface="+mn-cs"/>
              </a:rPr>
              <a:t>(</a:t>
            </a:r>
            <a:r>
              <a:rPr lang="en-US" sz="900" b="1" kern="1200" dirty="0" err="1" smtClean="0">
                <a:solidFill>
                  <a:schemeClr val="tx1"/>
                </a:solidFill>
                <a:effectLst/>
                <a:latin typeface="Segoe UI Light" pitchFamily="34" charset="0"/>
                <a:ea typeface="+mn-ea"/>
                <a:cs typeface="+mn-cs"/>
              </a:rPr>
              <a:t>mosaicTask</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delayTask</a:t>
            </a: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First one that finishes is the one that will be returned.</a:t>
            </a:r>
          </a:p>
          <a:p>
            <a:r>
              <a:rPr lang="en-US" sz="900" kern="1200" dirty="0" smtClean="0">
                <a:solidFill>
                  <a:schemeClr val="tx1"/>
                </a:solidFill>
                <a:effectLst/>
                <a:latin typeface="Segoe UI Light" pitchFamily="34" charset="0"/>
                <a:ea typeface="+mn-ea"/>
                <a:cs typeface="+mn-cs"/>
              </a:rPr>
              <a:t>* [Hover over </a:t>
            </a:r>
            <a:r>
              <a:rPr lang="en-US" sz="900" kern="1200" dirty="0" err="1" smtClean="0">
                <a:solidFill>
                  <a:schemeClr val="tx1"/>
                </a:solidFill>
                <a:effectLst/>
                <a:latin typeface="Segoe UI Light" pitchFamily="34" charset="0"/>
                <a:ea typeface="+mn-ea"/>
                <a:cs typeface="+mn-cs"/>
              </a:rPr>
              <a:t>WhenAny</a:t>
            </a:r>
            <a:r>
              <a:rPr lang="en-US" sz="900" kern="1200" dirty="0" smtClean="0">
                <a:solidFill>
                  <a:schemeClr val="tx1"/>
                </a:solidFill>
                <a:effectLst/>
                <a:latin typeface="Segoe UI Light" pitchFamily="34" charset="0"/>
                <a:ea typeface="+mn-ea"/>
                <a:cs typeface="+mn-cs"/>
              </a:rPr>
              <a:t>] It takes a load of tasks. Its "</a:t>
            </a:r>
            <a:r>
              <a:rPr lang="en-US" sz="900" kern="1200" dirty="0" err="1" smtClean="0">
                <a:solidFill>
                  <a:schemeClr val="tx1"/>
                </a:solidFill>
                <a:effectLst/>
                <a:latin typeface="Segoe UI Light" pitchFamily="34" charset="0"/>
                <a:ea typeface="+mn-ea"/>
                <a:cs typeface="+mn-cs"/>
              </a:rPr>
              <a:t>params</a:t>
            </a:r>
            <a:r>
              <a:rPr lang="en-US" sz="900" kern="1200" dirty="0" smtClean="0">
                <a:solidFill>
                  <a:schemeClr val="tx1"/>
                </a:solidFill>
                <a:effectLst/>
                <a:latin typeface="Segoe UI Light" pitchFamily="34" charset="0"/>
                <a:ea typeface="+mn-ea"/>
                <a:cs typeface="+mn-cs"/>
              </a:rPr>
              <a:t>" so you can supply them explicitly, or use </a:t>
            </a:r>
            <a:r>
              <a:rPr lang="en-US" sz="900" kern="1200" dirty="0" err="1" smtClean="0">
                <a:solidFill>
                  <a:schemeClr val="tx1"/>
                </a:solidFill>
                <a:effectLst/>
                <a:latin typeface="Segoe UI Light" pitchFamily="34" charset="0"/>
                <a:ea typeface="+mn-ea"/>
                <a:cs typeface="+mn-cs"/>
              </a:rPr>
              <a:t>IEnumerable</a:t>
            </a:r>
            <a:r>
              <a:rPr lang="en-US" sz="900" kern="1200" dirty="0" smtClean="0">
                <a:solidFill>
                  <a:schemeClr val="tx1"/>
                </a:solidFill>
                <a:effectLst/>
                <a:latin typeface="Segoe UI Light" pitchFamily="34" charset="0"/>
                <a:ea typeface="+mn-ea"/>
                <a:cs typeface="+mn-cs"/>
              </a:rPr>
              <a:t>. </a:t>
            </a:r>
          </a:p>
          <a:p>
            <a:r>
              <a:rPr lang="en-US" sz="900" kern="1200" dirty="0" smtClean="0">
                <a:solidFill>
                  <a:schemeClr val="tx1"/>
                </a:solidFill>
                <a:effectLst/>
                <a:latin typeface="Segoe UI Light" pitchFamily="34" charset="0"/>
                <a:ea typeface="+mn-ea"/>
                <a:cs typeface="+mn-cs"/>
              </a:rPr>
              <a:t> </a:t>
            </a:r>
          </a:p>
          <a:p>
            <a:r>
              <a:rPr lang="en-US" sz="900" b="1" kern="1200" dirty="0" smtClean="0">
                <a:solidFill>
                  <a:schemeClr val="tx1"/>
                </a:solidFill>
                <a:effectLst/>
                <a:latin typeface="Segoe UI Light" pitchFamily="34" charset="0"/>
                <a:ea typeface="+mn-ea"/>
                <a:cs typeface="+mn-cs"/>
              </a:rPr>
              <a:t>if (</a:t>
            </a:r>
            <a:r>
              <a:rPr lang="en-US" sz="900" b="1" kern="1200" dirty="0" err="1" smtClean="0">
                <a:solidFill>
                  <a:schemeClr val="tx1"/>
                </a:solidFill>
                <a:effectLst/>
                <a:latin typeface="Segoe UI Light" pitchFamily="34" charset="0"/>
                <a:ea typeface="+mn-ea"/>
                <a:cs typeface="+mn-cs"/>
              </a:rPr>
              <a:t>winnerTask</a:t>
            </a:r>
            <a:r>
              <a:rPr lang="en-US" sz="900" b="1" kern="1200" dirty="0" smtClean="0">
                <a:solidFill>
                  <a:schemeClr val="tx1"/>
                </a:solidFill>
                <a:effectLst/>
                <a:latin typeface="Segoe UI Light" pitchFamily="34" charset="0"/>
                <a:ea typeface="+mn-ea"/>
                <a:cs typeface="+mn-cs"/>
              </a:rPr>
              <a:t> == </a:t>
            </a:r>
            <a:r>
              <a:rPr lang="en-US" sz="900" b="1" kern="1200" dirty="0" err="1" smtClean="0">
                <a:solidFill>
                  <a:schemeClr val="tx1"/>
                </a:solidFill>
                <a:effectLst/>
                <a:latin typeface="Segoe UI Light" pitchFamily="34" charset="0"/>
                <a:ea typeface="+mn-ea"/>
                <a:cs typeface="+mn-cs"/>
              </a:rPr>
              <a:t>delayTask</a:t>
            </a:r>
            <a:r>
              <a:rPr lang="en-US" sz="900" b="1" kern="1200" dirty="0" smtClean="0">
                <a:solidFill>
                  <a:schemeClr val="tx1"/>
                </a:solidFill>
                <a:effectLst/>
                <a:latin typeface="Segoe UI Light" pitchFamily="34" charset="0"/>
                <a:ea typeface="+mn-ea"/>
                <a:cs typeface="+mn-cs"/>
              </a:rPr>
              <a:t>)</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model.statusText</a:t>
            </a:r>
            <a:r>
              <a:rPr lang="en-US" sz="900" b="1" kern="1200" dirty="0" smtClean="0">
                <a:solidFill>
                  <a:schemeClr val="tx1"/>
                </a:solidFill>
                <a:effectLst/>
                <a:latin typeface="Segoe UI Light" pitchFamily="34" charset="0"/>
                <a:ea typeface="+mn-ea"/>
                <a:cs typeface="+mn-cs"/>
              </a:rPr>
              <a:t> = "Still working…";</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b="1" kern="1200" dirty="0" smtClean="0">
                <a:solidFill>
                  <a:schemeClr val="tx1"/>
                </a:solidFill>
                <a:effectLst/>
                <a:latin typeface="Segoe UI Light" pitchFamily="34" charset="0"/>
                <a:ea typeface="+mn-ea"/>
                <a:cs typeface="+mn-cs"/>
              </a:rPr>
              <a:t>[RUN IT]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We said that these Tasks are first-class objects. You do </a:t>
            </a:r>
            <a:r>
              <a:rPr lang="en-US" sz="900" kern="1200" dirty="0" err="1" smtClean="0">
                <a:solidFill>
                  <a:schemeClr val="tx1"/>
                </a:solidFill>
                <a:effectLst/>
                <a:latin typeface="Segoe UI Light" pitchFamily="34" charset="0"/>
                <a:ea typeface="+mn-ea"/>
                <a:cs typeface="+mn-cs"/>
              </a:rPr>
              <a:t>Task.WhenAny</a:t>
            </a:r>
            <a:r>
              <a:rPr lang="en-US" sz="900" kern="1200" dirty="0" smtClean="0">
                <a:solidFill>
                  <a:schemeClr val="tx1"/>
                </a:solidFill>
                <a:effectLst/>
                <a:latin typeface="Segoe UI Light" pitchFamily="34" charset="0"/>
                <a:ea typeface="+mn-ea"/>
                <a:cs typeface="+mn-cs"/>
              </a:rPr>
              <a:t>. What else can you do? Compare it!</a:t>
            </a:r>
          </a:p>
          <a:p>
            <a:r>
              <a:rPr lang="en-US" sz="900" kern="1200" dirty="0" smtClean="0">
                <a:solidFill>
                  <a:schemeClr val="tx1"/>
                </a:solidFill>
                <a:effectLst/>
                <a:latin typeface="Segoe UI Light" pitchFamily="34" charset="0"/>
                <a:ea typeface="+mn-ea"/>
                <a:cs typeface="+mn-cs"/>
              </a:rPr>
              <a:t>* You could imagine factoring out that thing we did – the soft timeout – into a library method.</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var</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originalFileOperation</a:t>
            </a:r>
            <a:r>
              <a:rPr lang="en-US" sz="900" b="1" kern="1200" dirty="0" smtClean="0">
                <a:solidFill>
                  <a:schemeClr val="tx1"/>
                </a:solidFill>
                <a:effectLst/>
                <a:latin typeface="Segoe UI Light" pitchFamily="34" charset="0"/>
                <a:ea typeface="+mn-ea"/>
                <a:cs typeface="+mn-cs"/>
              </a:rPr>
              <a:t> = </a:t>
            </a:r>
            <a:r>
              <a:rPr lang="en-US" sz="900" b="1" kern="1200" dirty="0" err="1" smtClean="0">
                <a:solidFill>
                  <a:schemeClr val="tx1"/>
                </a:solidFill>
                <a:effectLst/>
                <a:latin typeface="Segoe UI Light" pitchFamily="34" charset="0"/>
                <a:ea typeface="+mn-ea"/>
                <a:cs typeface="+mn-cs"/>
              </a:rPr>
              <a:t>picker.PickSingleFileAsync</a:t>
            </a:r>
            <a:r>
              <a:rPr lang="en-US" sz="900" b="1" kern="1200" dirty="0" smtClean="0">
                <a:solidFill>
                  <a:schemeClr val="tx1"/>
                </a:solidFill>
                <a:effectLst/>
                <a:latin typeface="Segoe UI Light" pitchFamily="34" charset="0"/>
                <a:ea typeface="+mn-ea"/>
                <a:cs typeface="+mn-cs"/>
              </a:rPr>
              <a:t>().</a:t>
            </a:r>
            <a:r>
              <a:rPr lang="en-US" sz="900" b="1" kern="1200" dirty="0" err="1" smtClean="0">
                <a:solidFill>
                  <a:schemeClr val="tx1"/>
                </a:solidFill>
                <a:effectLst/>
                <a:latin typeface="Segoe UI Light" pitchFamily="34" charset="0"/>
                <a:ea typeface="+mn-ea"/>
                <a:cs typeface="+mn-cs"/>
              </a:rPr>
              <a:t>AsTask</a:t>
            </a: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So we might want to try the same thing on the </a:t>
            </a:r>
            <a:r>
              <a:rPr lang="en-US" sz="900" kern="1200" dirty="0" err="1" smtClean="0">
                <a:solidFill>
                  <a:schemeClr val="tx1"/>
                </a:solidFill>
                <a:effectLst/>
                <a:latin typeface="Segoe UI Light" pitchFamily="34" charset="0"/>
                <a:ea typeface="+mn-ea"/>
                <a:cs typeface="+mn-cs"/>
              </a:rPr>
              <a:t>WinRT</a:t>
            </a:r>
            <a:r>
              <a:rPr lang="en-US" sz="900" kern="1200" dirty="0" smtClean="0">
                <a:solidFill>
                  <a:schemeClr val="tx1"/>
                </a:solidFill>
                <a:effectLst/>
                <a:latin typeface="Segoe UI Light" pitchFamily="34" charset="0"/>
                <a:ea typeface="+mn-ea"/>
                <a:cs typeface="+mn-cs"/>
              </a:rPr>
              <a:t>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operations.</a:t>
            </a:r>
          </a:p>
          <a:p>
            <a:r>
              <a:rPr lang="en-US" sz="900" kern="1200" dirty="0" smtClean="0">
                <a:solidFill>
                  <a:schemeClr val="tx1"/>
                </a:solidFill>
                <a:effectLst/>
                <a:latin typeface="Segoe UI Light" pitchFamily="34" charset="0"/>
                <a:ea typeface="+mn-ea"/>
                <a:cs typeface="+mn-cs"/>
              </a:rPr>
              <a:t>* But remember that </a:t>
            </a:r>
            <a:r>
              <a:rPr lang="en-US" sz="900" kern="1200" dirty="0" err="1" smtClean="0">
                <a:solidFill>
                  <a:schemeClr val="tx1"/>
                </a:solidFill>
                <a:effectLst/>
                <a:latin typeface="Segoe UI Light" pitchFamily="34" charset="0"/>
                <a:ea typeface="+mn-ea"/>
                <a:cs typeface="+mn-cs"/>
              </a:rPr>
              <a:t>Task.WhenAny</a:t>
            </a:r>
            <a:r>
              <a:rPr lang="en-US" sz="900" kern="1200" dirty="0" smtClean="0">
                <a:solidFill>
                  <a:schemeClr val="tx1"/>
                </a:solidFill>
                <a:effectLst/>
                <a:latin typeface="Segoe UI Light" pitchFamily="34" charset="0"/>
                <a:ea typeface="+mn-ea"/>
                <a:cs typeface="+mn-cs"/>
              </a:rPr>
              <a:t> works on a collection of </a:t>
            </a:r>
            <a:r>
              <a:rPr lang="en-US" sz="900" i="1" kern="1200" dirty="0" smtClean="0">
                <a:solidFill>
                  <a:schemeClr val="tx1"/>
                </a:solidFill>
                <a:effectLst/>
                <a:latin typeface="Segoe UI Light" pitchFamily="34" charset="0"/>
                <a:ea typeface="+mn-ea"/>
                <a:cs typeface="+mn-cs"/>
              </a:rPr>
              <a:t>tasks</a:t>
            </a:r>
            <a:r>
              <a:rPr lang="en-US" sz="900" kern="1200" dirty="0" smtClean="0">
                <a:solidFill>
                  <a:schemeClr val="tx1"/>
                </a:solidFill>
                <a:effectLst/>
                <a:latin typeface="Segoe UI Light" pitchFamily="34" charset="0"/>
                <a:ea typeface="+mn-ea"/>
                <a:cs typeface="+mn-cs"/>
              </a:rPr>
              <a:t>. That's where </a:t>
            </a:r>
            <a:r>
              <a:rPr lang="en-US" sz="900" kern="1200" dirty="0" err="1" smtClean="0">
                <a:solidFill>
                  <a:schemeClr val="tx1"/>
                </a:solidFill>
                <a:effectLst/>
                <a:latin typeface="Segoe UI Light" pitchFamily="34" charset="0"/>
                <a:ea typeface="+mn-ea"/>
                <a:cs typeface="+mn-cs"/>
              </a:rPr>
              <a:t>AsTask</a:t>
            </a:r>
            <a:r>
              <a:rPr lang="en-US" sz="900" kern="1200" dirty="0" smtClean="0">
                <a:solidFill>
                  <a:schemeClr val="tx1"/>
                </a:solidFill>
                <a:effectLst/>
                <a:latin typeface="Segoe UI Light" pitchFamily="34" charset="0"/>
                <a:ea typeface="+mn-ea"/>
                <a:cs typeface="+mn-cs"/>
              </a:rPr>
              <a:t> comes in useful.</a:t>
            </a:r>
          </a:p>
          <a:p>
            <a:r>
              <a:rPr lang="en-US" sz="900" kern="1200" dirty="0" smtClean="0">
                <a:solidFill>
                  <a:schemeClr val="tx1"/>
                </a:solidFill>
                <a:effectLst/>
                <a:latin typeface="Segoe UI Light" pitchFamily="34" charset="0"/>
                <a:ea typeface="+mn-ea"/>
                <a:cs typeface="+mn-cs"/>
              </a:rPr>
              <a:t> </a:t>
            </a:r>
            <a:endParaRPr lang="en-US" sz="900" kern="1200" dirty="0">
              <a:solidFill>
                <a:schemeClr val="tx1"/>
              </a:solidFill>
              <a:effectLst/>
              <a:latin typeface="Segoe UI Light" pitchFamily="34" charset="0"/>
              <a:ea typeface="+mn-ea"/>
              <a:cs typeface="+mn-cs"/>
            </a:endParaRPr>
          </a:p>
        </p:txBody>
      </p:sp>
      <p:sp>
        <p:nvSpPr>
          <p:cNvPr id="4" name="Header Placeholder 3"/>
          <p:cNvSpPr>
            <a:spLocks noGrp="1"/>
          </p:cNvSpPr>
          <p:nvPr>
            <p:ph type="hdr" sz="quarter" idx="10"/>
          </p:nvPr>
        </p:nvSpPr>
        <p:spPr/>
        <p:txBody>
          <a:bodyPr/>
          <a:lstStyle/>
          <a:p>
            <a:r>
              <a:rPr lang="en-US" smtClean="0"/>
              <a:t>TechEd 2013</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t>6/28/2013 10:11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12</a:t>
            </a:fld>
            <a:endParaRPr lang="en-US" dirty="0"/>
          </a:p>
        </p:txBody>
      </p:sp>
    </p:spTree>
    <p:extLst>
      <p:ext uri="{BB962C8B-B14F-4D97-AF65-F5344CB8AC3E}">
        <p14:creationId xmlns:p14="http://schemas.microsoft.com/office/powerpoint/2010/main" val="4214031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900" kern="1200" dirty="0" smtClean="0">
                <a:solidFill>
                  <a:schemeClr val="tx1"/>
                </a:solidFill>
                <a:effectLst/>
                <a:latin typeface="Segoe UI Light" pitchFamily="34" charset="0"/>
                <a:ea typeface="+mn-ea"/>
                <a:cs typeface="+mn-cs"/>
              </a:rPr>
              <a:t>* This "Task" idea is that you can coordinate activities in an abstract way.</a:t>
            </a:r>
          </a:p>
          <a:p>
            <a:r>
              <a:rPr lang="en-US" sz="900" kern="1200" dirty="0" smtClean="0">
                <a:solidFill>
                  <a:schemeClr val="tx1"/>
                </a:solidFill>
                <a:effectLst/>
                <a:latin typeface="Segoe UI Light" pitchFamily="34" charset="0"/>
                <a:ea typeface="+mn-ea"/>
                <a:cs typeface="+mn-cs"/>
              </a:rPr>
              <a:t>* Get this object that lets you think about </a:t>
            </a:r>
            <a:r>
              <a:rPr lang="en-US" sz="900" i="1" kern="1200" dirty="0" smtClean="0">
                <a:solidFill>
                  <a:schemeClr val="tx1"/>
                </a:solidFill>
                <a:effectLst/>
                <a:latin typeface="Segoe UI Light" pitchFamily="34" charset="0"/>
                <a:ea typeface="+mn-ea"/>
                <a:cs typeface="+mn-cs"/>
              </a:rPr>
              <a:t>anything</a:t>
            </a:r>
            <a:r>
              <a:rPr lang="en-US" sz="900" kern="1200" dirty="0" smtClean="0">
                <a:solidFill>
                  <a:schemeClr val="tx1"/>
                </a:solidFill>
                <a:effectLst/>
                <a:latin typeface="Segoe UI Light" pitchFamily="34" charset="0"/>
                <a:ea typeface="+mn-ea"/>
                <a:cs typeface="+mn-cs"/>
              </a:rPr>
              <a:t> that's going on in a general way – CPU-bound work on a background thread with </a:t>
            </a:r>
            <a:r>
              <a:rPr lang="en-US" sz="900" kern="1200" dirty="0" err="1" smtClean="0">
                <a:solidFill>
                  <a:schemeClr val="tx1"/>
                </a:solidFill>
                <a:effectLst/>
                <a:latin typeface="Segoe UI Light" pitchFamily="34" charset="0"/>
                <a:ea typeface="+mn-ea"/>
                <a:cs typeface="+mn-cs"/>
              </a:rPr>
              <a:t>Task.Run</a:t>
            </a:r>
            <a:r>
              <a:rPr lang="en-US" sz="900" kern="1200" dirty="0" smtClean="0">
                <a:solidFill>
                  <a:schemeClr val="tx1"/>
                </a:solidFill>
                <a:effectLst/>
                <a:latin typeface="Segoe UI Light" pitchFamily="34" charset="0"/>
                <a:ea typeface="+mn-ea"/>
                <a:cs typeface="+mn-cs"/>
              </a:rPr>
              <a:t>, or network operations, or other .NET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operations, or </a:t>
            </a:r>
            <a:r>
              <a:rPr lang="en-US" sz="900" kern="1200" dirty="0" err="1" smtClean="0">
                <a:solidFill>
                  <a:schemeClr val="tx1"/>
                </a:solidFill>
                <a:effectLst/>
                <a:latin typeface="Segoe UI Light" pitchFamily="34" charset="0"/>
                <a:ea typeface="+mn-ea"/>
                <a:cs typeface="+mn-cs"/>
              </a:rPr>
              <a:t>WinRT</a:t>
            </a:r>
            <a:r>
              <a:rPr lang="en-US" sz="900" kern="1200" dirty="0" smtClean="0">
                <a:solidFill>
                  <a:schemeClr val="tx1"/>
                </a:solidFill>
                <a:effectLst/>
                <a:latin typeface="Segoe UI Light" pitchFamily="34" charset="0"/>
                <a:ea typeface="+mn-ea"/>
                <a:cs typeface="+mn-cs"/>
              </a:rPr>
              <a:t>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operations.</a:t>
            </a:r>
            <a:endParaRPr lang="en-US" sz="900" kern="1200" dirty="0">
              <a:solidFill>
                <a:schemeClr val="tx1"/>
              </a:solidFill>
              <a:effectLst/>
              <a:latin typeface="Segoe UI Light" pitchFamily="34" charset="0"/>
              <a:ea typeface="+mn-ea"/>
              <a:cs typeface="+mn-cs"/>
            </a:endParaRPr>
          </a:p>
        </p:txBody>
      </p:sp>
      <p:sp>
        <p:nvSpPr>
          <p:cNvPr id="4" name="Slide Number Placeholder 3"/>
          <p:cNvSpPr>
            <a:spLocks noGrp="1"/>
          </p:cNvSpPr>
          <p:nvPr>
            <p:ph type="sldNum" sz="quarter" idx="10"/>
          </p:nvPr>
        </p:nvSpPr>
        <p:spPr/>
        <p:txBody>
          <a:bodyPr/>
          <a:lstStyle/>
          <a:p>
            <a:fld id="{26C70BA7-54A9-4C9D-A4D9-4CF62DB81B3C}" type="slidenum">
              <a:rPr lang="en-US" smtClean="0"/>
              <a:t>13</a:t>
            </a:fld>
            <a:endParaRPr lang="en-US"/>
          </a:p>
        </p:txBody>
      </p:sp>
    </p:spTree>
    <p:extLst>
      <p:ext uri="{BB962C8B-B14F-4D97-AF65-F5344CB8AC3E}">
        <p14:creationId xmlns:p14="http://schemas.microsoft.com/office/powerpoint/2010/main" val="1520052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kern="1200" dirty="0" smtClean="0">
                <a:solidFill>
                  <a:schemeClr val="tx1"/>
                </a:solidFill>
                <a:effectLst/>
                <a:latin typeface="Segoe UI Light" pitchFamily="34" charset="0"/>
                <a:ea typeface="+mn-ea"/>
                <a:cs typeface="+mn-cs"/>
              </a:rPr>
              <a:t>* Seen </a:t>
            </a:r>
            <a:r>
              <a:rPr lang="en-US" sz="900" kern="1200" dirty="0" err="1" smtClean="0">
                <a:solidFill>
                  <a:schemeClr val="tx1"/>
                </a:solidFill>
                <a:effectLst/>
                <a:latin typeface="Segoe UI Light" pitchFamily="34" charset="0"/>
                <a:ea typeface="+mn-ea"/>
                <a:cs typeface="+mn-cs"/>
              </a:rPr>
              <a:t>Task.Delay</a:t>
            </a:r>
            <a:r>
              <a:rPr lang="en-US" sz="900" kern="1200" dirty="0" smtClean="0">
                <a:solidFill>
                  <a:schemeClr val="tx1"/>
                </a:solidFill>
                <a:effectLst/>
                <a:latin typeface="Segoe UI Light" pitchFamily="34" charset="0"/>
                <a:ea typeface="+mn-ea"/>
                <a:cs typeface="+mn-cs"/>
              </a:rPr>
              <a:t>.</a:t>
            </a:r>
          </a:p>
          <a:p>
            <a:r>
              <a:rPr lang="en-US" sz="900" kern="1200" dirty="0" smtClean="0">
                <a:solidFill>
                  <a:schemeClr val="tx1"/>
                </a:solidFill>
                <a:effectLst/>
                <a:latin typeface="Segoe UI Light" pitchFamily="34" charset="0"/>
                <a:ea typeface="+mn-ea"/>
                <a:cs typeface="+mn-cs"/>
              </a:rPr>
              <a:t>* </a:t>
            </a:r>
            <a:r>
              <a:rPr lang="en-US" sz="900" kern="1200" dirty="0" err="1" smtClean="0">
                <a:solidFill>
                  <a:schemeClr val="tx1"/>
                </a:solidFill>
                <a:effectLst/>
                <a:latin typeface="Segoe UI Light" pitchFamily="34" charset="0"/>
                <a:ea typeface="+mn-ea"/>
                <a:cs typeface="+mn-cs"/>
              </a:rPr>
              <a:t>Task.Yield</a:t>
            </a:r>
            <a:r>
              <a:rPr lang="en-US" sz="900" kern="1200" dirty="0" smtClean="0">
                <a:solidFill>
                  <a:schemeClr val="tx1"/>
                </a:solidFill>
                <a:effectLst/>
                <a:latin typeface="Segoe UI Light" pitchFamily="34" charset="0"/>
                <a:ea typeface="+mn-ea"/>
                <a:cs typeface="+mn-cs"/>
              </a:rPr>
              <a:t>? What exactly does it do? If you knew what, then you'd avoid it….</a:t>
            </a:r>
          </a:p>
          <a:p>
            <a:r>
              <a:rPr lang="en-US" sz="900" kern="1200" dirty="0" smtClean="0">
                <a:solidFill>
                  <a:schemeClr val="tx1"/>
                </a:solidFill>
                <a:effectLst/>
                <a:latin typeface="Segoe UI Light" pitchFamily="34" charset="0"/>
                <a:ea typeface="+mn-ea"/>
                <a:cs typeface="+mn-cs"/>
              </a:rPr>
              <a:t>* </a:t>
            </a:r>
            <a:r>
              <a:rPr lang="en-US" sz="900" kern="1200" dirty="0" err="1" smtClean="0">
                <a:solidFill>
                  <a:schemeClr val="tx1"/>
                </a:solidFill>
                <a:effectLst/>
                <a:latin typeface="Segoe UI Light" pitchFamily="34" charset="0"/>
                <a:ea typeface="+mn-ea"/>
                <a:cs typeface="+mn-cs"/>
              </a:rPr>
              <a:t>Task.Run</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a:t>
            </a:r>
            <a:r>
              <a:rPr lang="en-US" sz="900" kern="1200" dirty="0" err="1" smtClean="0">
                <a:solidFill>
                  <a:schemeClr val="tx1"/>
                </a:solidFill>
                <a:effectLst/>
                <a:latin typeface="Segoe UI Light" pitchFamily="34" charset="0"/>
                <a:ea typeface="+mn-ea"/>
                <a:cs typeface="+mn-cs"/>
              </a:rPr>
              <a:t>Task.WhenAll</a:t>
            </a:r>
            <a:r>
              <a:rPr lang="en-US" sz="900" kern="1200" dirty="0" smtClean="0">
                <a:solidFill>
                  <a:schemeClr val="tx1"/>
                </a:solidFill>
                <a:effectLst/>
                <a:latin typeface="Segoe UI Light" pitchFamily="34" charset="0"/>
                <a:ea typeface="+mn-ea"/>
                <a:cs typeface="+mn-cs"/>
              </a:rPr>
              <a:t>, </a:t>
            </a:r>
            <a:r>
              <a:rPr lang="en-US" sz="900" kern="1200" dirty="0" err="1" smtClean="0">
                <a:solidFill>
                  <a:schemeClr val="tx1"/>
                </a:solidFill>
                <a:effectLst/>
                <a:latin typeface="Segoe UI Light" pitchFamily="34" charset="0"/>
                <a:ea typeface="+mn-ea"/>
                <a:cs typeface="+mn-cs"/>
              </a:rPr>
              <a:t>Task.WhenAny</a:t>
            </a:r>
            <a:endParaRPr lang="en-US" sz="900" kern="1200" dirty="0" smtClean="0">
              <a:solidFill>
                <a:schemeClr val="tx1"/>
              </a:solidFill>
              <a:effectLst/>
              <a:latin typeface="Segoe UI Light" pitchFamily="34" charset="0"/>
              <a:ea typeface="+mn-ea"/>
              <a:cs typeface="+mn-cs"/>
            </a:endParaRPr>
          </a:p>
          <a:p>
            <a:endParaRPr lang="en-US" dirty="0"/>
          </a:p>
        </p:txBody>
      </p:sp>
      <p:sp>
        <p:nvSpPr>
          <p:cNvPr id="4" name="Header Placeholder 3"/>
          <p:cNvSpPr>
            <a:spLocks noGrp="1"/>
          </p:cNvSpPr>
          <p:nvPr>
            <p:ph type="hdr" sz="quarter" idx="10"/>
          </p:nvPr>
        </p:nvSpPr>
        <p:spPr/>
        <p:txBody>
          <a:bodyPr/>
          <a:lstStyle/>
          <a:p>
            <a:r>
              <a:rPr lang="en-US" smtClean="0"/>
              <a:t>TechEd 2013</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t>6/28/2013 10:11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14</a:t>
            </a:fld>
            <a:endParaRPr lang="en-US" dirty="0"/>
          </a:p>
        </p:txBody>
      </p:sp>
    </p:spTree>
    <p:extLst>
      <p:ext uri="{BB962C8B-B14F-4D97-AF65-F5344CB8AC3E}">
        <p14:creationId xmlns:p14="http://schemas.microsoft.com/office/powerpoint/2010/main" val="3350365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kern="1200" dirty="0" smtClean="0">
                <a:solidFill>
                  <a:schemeClr val="tx1"/>
                </a:solidFill>
                <a:effectLst/>
                <a:latin typeface="Segoe UI Light" pitchFamily="34" charset="0"/>
                <a:ea typeface="+mn-ea"/>
                <a:cs typeface="+mn-cs"/>
              </a:rPr>
              <a:t>* We saw just how easy it is to riff on tasks, combining them how we want.</a:t>
            </a:r>
          </a:p>
          <a:p>
            <a:r>
              <a:rPr lang="en-US" sz="900" kern="1200" dirty="0" smtClean="0">
                <a:solidFill>
                  <a:schemeClr val="tx1"/>
                </a:solidFill>
                <a:effectLst/>
                <a:latin typeface="Segoe UI Light" pitchFamily="34" charset="0"/>
                <a:ea typeface="+mn-ea"/>
                <a:cs typeface="+mn-cs"/>
              </a:rPr>
              <a:t>* There's one more thing you want to do: </a:t>
            </a:r>
            <a:r>
              <a:rPr lang="en-US" sz="900" i="1" kern="1200" dirty="0" smtClean="0">
                <a:solidFill>
                  <a:schemeClr val="tx1"/>
                </a:solidFill>
                <a:effectLst/>
                <a:latin typeface="Segoe UI Light" pitchFamily="34" charset="0"/>
                <a:ea typeface="+mn-ea"/>
                <a:cs typeface="+mn-cs"/>
              </a:rPr>
              <a:t>interact with them while in flight</a:t>
            </a:r>
            <a:r>
              <a:rPr lang="en-US" sz="900" kern="1200" dirty="0" smtClean="0">
                <a:solidFill>
                  <a:schemeClr val="tx1"/>
                </a:solidFill>
                <a:effectLst/>
                <a:latin typeface="Segoe UI Light" pitchFamily="34" charset="0"/>
                <a:ea typeface="+mn-ea"/>
                <a:cs typeface="+mn-cs"/>
              </a:rPr>
              <a:t>.</a:t>
            </a:r>
          </a:p>
          <a:p>
            <a:r>
              <a:rPr lang="en-US" sz="900" kern="1200" dirty="0" smtClean="0">
                <a:solidFill>
                  <a:schemeClr val="tx1"/>
                </a:solidFill>
                <a:effectLst/>
                <a:latin typeface="Segoe UI Light" pitchFamily="34" charset="0"/>
                <a:ea typeface="+mn-ea"/>
                <a:cs typeface="+mn-cs"/>
              </a:rPr>
              <a:t>* e.g. User hit a cancel button. Or too much time has elapsed.</a:t>
            </a:r>
          </a:p>
          <a:p>
            <a:r>
              <a:rPr lang="en-US" sz="900" kern="1200" dirty="0" smtClean="0">
                <a:solidFill>
                  <a:schemeClr val="tx1"/>
                </a:solidFill>
                <a:effectLst/>
                <a:latin typeface="Segoe UI Light" pitchFamily="34" charset="0"/>
                <a:ea typeface="+mn-ea"/>
                <a:cs typeface="+mn-cs"/>
              </a:rPr>
              <a:t>* Two ways to approach this…</a:t>
            </a:r>
          </a:p>
          <a:p>
            <a:r>
              <a:rPr lang="en-US" sz="900" kern="1200" dirty="0" smtClean="0">
                <a:solidFill>
                  <a:schemeClr val="tx1"/>
                </a:solidFill>
                <a:effectLst/>
                <a:latin typeface="Segoe UI Light" pitchFamily="34" charset="0"/>
                <a:ea typeface="+mn-ea"/>
                <a:cs typeface="+mn-cs"/>
              </a:rPr>
              <a:t>* Hard way: every single Task object has its own "cancel" method. It looks nice at first. But you have to keep track of which exact Task is in flight at this moment, so you know which one to cancel. I would have to know "if I happen to be doing this, then cancel this task. If I happen to be doing that, then cancel that one". Would need a lot of book-keeping.</a:t>
            </a:r>
          </a:p>
          <a:p>
            <a:r>
              <a:rPr lang="en-US" sz="900" kern="1200" dirty="0" smtClean="0">
                <a:solidFill>
                  <a:schemeClr val="tx1"/>
                </a:solidFill>
                <a:effectLst/>
                <a:latin typeface="Segoe UI Light" pitchFamily="34" charset="0"/>
                <a:ea typeface="+mn-ea"/>
                <a:cs typeface="+mn-cs"/>
              </a:rPr>
              <a:t>* Well, back in .NET4, the visionary folk who introduced Task also introduced an easier way for cancellation.</a:t>
            </a:r>
          </a:p>
          <a:p>
            <a:r>
              <a:rPr lang="en-US" sz="900" kern="1200" dirty="0" smtClean="0">
                <a:solidFill>
                  <a:schemeClr val="tx1"/>
                </a:solidFill>
                <a:effectLst/>
                <a:latin typeface="Segoe UI Light" pitchFamily="34" charset="0"/>
                <a:ea typeface="+mn-ea"/>
                <a:cs typeface="+mn-cs"/>
              </a:rPr>
              <a:t>* Easy way: I create one cancellation object. Every task can subscribe to this object, to find out when cancellation has been requested. And that way I just need to trigger it once, and the currently-in-flight task will listen.</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CreateMosaicAsync</a:t>
            </a: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[Type the "Comma" and look at the tooltip]</a:t>
            </a:r>
          </a:p>
          <a:p>
            <a:r>
              <a:rPr lang="en-US" sz="900" kern="1200" dirty="0" smtClean="0">
                <a:solidFill>
                  <a:schemeClr val="tx1"/>
                </a:solidFill>
                <a:effectLst/>
                <a:latin typeface="Segoe UI Light" pitchFamily="34" charset="0"/>
                <a:ea typeface="+mn-ea"/>
                <a:cs typeface="+mn-cs"/>
              </a:rPr>
              <a:t>* It takes this additional parameter, which is the cancellation object it's going to listen to. So we'll provide it one.</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CancellationTokenSource</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cts</a:t>
            </a:r>
            <a:r>
              <a:rPr lang="en-US" sz="900" b="1" kern="1200" dirty="0" smtClean="0">
                <a:solidFill>
                  <a:schemeClr val="tx1"/>
                </a:solidFill>
                <a:effectLst/>
                <a:latin typeface="Segoe UI Light" pitchFamily="34" charset="0"/>
                <a:ea typeface="+mn-ea"/>
                <a:cs typeface="+mn-cs"/>
              </a:rPr>
              <a:t> = null; // class level field</a:t>
            </a:r>
            <a:br>
              <a:rPr lang="en-US" sz="900" b="1" kern="1200" dirty="0" smtClean="0">
                <a:solidFill>
                  <a:schemeClr val="tx1"/>
                </a:solidFill>
                <a:effectLst/>
                <a:latin typeface="Segoe UI Light" pitchFamily="34" charset="0"/>
                <a:ea typeface="+mn-ea"/>
                <a:cs typeface="+mn-cs"/>
              </a:rPr>
            </a:br>
            <a:r>
              <a:rPr lang="en-US" sz="900" b="1" kern="1200" dirty="0" err="1" smtClean="0">
                <a:solidFill>
                  <a:schemeClr val="tx1"/>
                </a:solidFill>
                <a:effectLst/>
                <a:latin typeface="Segoe UI Light" pitchFamily="34" charset="0"/>
                <a:ea typeface="+mn-ea"/>
                <a:cs typeface="+mn-cs"/>
              </a:rPr>
              <a:t>cts</a:t>
            </a:r>
            <a:r>
              <a:rPr lang="en-US" sz="900" b="1" kern="1200" dirty="0" smtClean="0">
                <a:solidFill>
                  <a:schemeClr val="tx1"/>
                </a:solidFill>
                <a:effectLst/>
                <a:latin typeface="Segoe UI Light" pitchFamily="34" charset="0"/>
                <a:ea typeface="+mn-ea"/>
                <a:cs typeface="+mn-cs"/>
              </a:rPr>
              <a:t> = new </a:t>
            </a:r>
            <a:r>
              <a:rPr lang="en-US" sz="900" b="1" kern="1200" dirty="0" err="1" smtClean="0">
                <a:solidFill>
                  <a:schemeClr val="tx1"/>
                </a:solidFill>
                <a:effectLst/>
                <a:latin typeface="Segoe UI Light" pitchFamily="34" charset="0"/>
                <a:ea typeface="+mn-ea"/>
                <a:cs typeface="+mn-cs"/>
              </a:rPr>
              <a:t>CancellationTokenSource</a:t>
            </a:r>
            <a:r>
              <a:rPr lang="en-US" sz="900" b="1" kern="1200" dirty="0" smtClean="0">
                <a:solidFill>
                  <a:schemeClr val="tx1"/>
                </a:solidFill>
                <a:effectLst/>
                <a:latin typeface="Segoe UI Light" pitchFamily="34" charset="0"/>
                <a:ea typeface="+mn-ea"/>
                <a:cs typeface="+mn-cs"/>
              </a:rPr>
              <a:t>();</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a:t>
            </a:r>
            <a:br>
              <a:rPr lang="en-US" sz="900" b="1" kern="1200" dirty="0" smtClean="0">
                <a:solidFill>
                  <a:schemeClr val="tx1"/>
                </a:solidFill>
                <a:effectLst/>
                <a:latin typeface="Segoe UI Light" pitchFamily="34" charset="0"/>
                <a:ea typeface="+mn-ea"/>
                <a:cs typeface="+mn-cs"/>
              </a:rPr>
            </a:br>
            <a:r>
              <a:rPr lang="en-US" sz="900" b="1" kern="1200" dirty="0" err="1" smtClean="0">
                <a:solidFill>
                  <a:schemeClr val="tx1"/>
                </a:solidFill>
                <a:effectLst/>
                <a:latin typeface="Segoe UI Light" pitchFamily="34" charset="0"/>
                <a:ea typeface="+mn-ea"/>
                <a:cs typeface="+mn-cs"/>
              </a:rPr>
              <a:t>cts</a:t>
            </a:r>
            <a:r>
              <a:rPr lang="en-US" sz="900" b="1" kern="1200" dirty="0" smtClean="0">
                <a:solidFill>
                  <a:schemeClr val="tx1"/>
                </a:solidFill>
                <a:effectLst/>
                <a:latin typeface="Segoe UI Light" pitchFamily="34" charset="0"/>
                <a:ea typeface="+mn-ea"/>
                <a:cs typeface="+mn-cs"/>
              </a:rPr>
              <a:t> = null;</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This is the source. I can create cancellation tokens from it.</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CreateMosiacAsync</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cts.Token</a:t>
            </a: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Reason that they're separated into two separate objects is because I'm going to be handing out a </a:t>
            </a:r>
            <a:r>
              <a:rPr lang="en-US" sz="900" kern="1200" dirty="0" err="1" smtClean="0">
                <a:solidFill>
                  <a:schemeClr val="tx1"/>
                </a:solidFill>
                <a:effectLst/>
                <a:latin typeface="Segoe UI Light" pitchFamily="34" charset="0"/>
                <a:ea typeface="+mn-ea"/>
                <a:cs typeface="+mn-cs"/>
              </a:rPr>
              <a:t>CancellationToken</a:t>
            </a:r>
            <a:r>
              <a:rPr lang="en-US" sz="900" kern="1200" dirty="0" smtClean="0">
                <a:solidFill>
                  <a:schemeClr val="tx1"/>
                </a:solidFill>
                <a:effectLst/>
                <a:latin typeface="Segoe UI Light" pitchFamily="34" charset="0"/>
                <a:ea typeface="+mn-ea"/>
                <a:cs typeface="+mn-cs"/>
              </a:rPr>
              <a:t> to lots of APIs. I don't want them to have the power to initiate the cancellation. All they can do is </a:t>
            </a:r>
            <a:r>
              <a:rPr lang="en-US" sz="900" i="1" kern="1200" dirty="0" smtClean="0">
                <a:solidFill>
                  <a:schemeClr val="tx1"/>
                </a:solidFill>
                <a:effectLst/>
                <a:latin typeface="Segoe UI Light" pitchFamily="34" charset="0"/>
                <a:ea typeface="+mn-ea"/>
                <a:cs typeface="+mn-cs"/>
              </a:rPr>
              <a:t>listen</a:t>
            </a:r>
            <a:r>
              <a:rPr lang="en-US" sz="900" kern="1200" dirty="0" smtClean="0">
                <a:solidFill>
                  <a:schemeClr val="tx1"/>
                </a:solidFill>
                <a:effectLst/>
                <a:latin typeface="Segoe UI Light" pitchFamily="34" charset="0"/>
                <a:ea typeface="+mn-ea"/>
                <a:cs typeface="+mn-cs"/>
              </a:rPr>
              <a:t> for it.</a:t>
            </a:r>
          </a:p>
          <a:p>
            <a:r>
              <a:rPr lang="en-US" sz="900" kern="1200" dirty="0" smtClean="0">
                <a:solidFill>
                  <a:schemeClr val="tx1"/>
                </a:solidFill>
                <a:effectLst/>
                <a:latin typeface="Segoe UI Light" pitchFamily="34" charset="0"/>
                <a:ea typeface="+mn-ea"/>
                <a:cs typeface="+mn-cs"/>
              </a:rPr>
              <a:t>* </a:t>
            </a:r>
            <a:r>
              <a:rPr lang="en-US" sz="900" kern="1200" dirty="0" err="1" smtClean="0">
                <a:solidFill>
                  <a:schemeClr val="tx1"/>
                </a:solidFill>
                <a:effectLst/>
                <a:latin typeface="Segoe UI Light" pitchFamily="34" charset="0"/>
                <a:ea typeface="+mn-ea"/>
                <a:cs typeface="+mn-cs"/>
              </a:rPr>
              <a:t>CancellationToken</a:t>
            </a:r>
            <a:r>
              <a:rPr lang="en-US" sz="900" kern="1200" dirty="0" smtClean="0">
                <a:solidFill>
                  <a:schemeClr val="tx1"/>
                </a:solidFill>
                <a:effectLst/>
                <a:latin typeface="Segoe UI Light" pitchFamily="34" charset="0"/>
                <a:ea typeface="+mn-ea"/>
                <a:cs typeface="+mn-cs"/>
              </a:rPr>
              <a:t> is a </a:t>
            </a:r>
            <a:r>
              <a:rPr lang="en-US" sz="900" kern="1200" dirty="0" err="1" smtClean="0">
                <a:solidFill>
                  <a:schemeClr val="tx1"/>
                </a:solidFill>
                <a:effectLst/>
                <a:latin typeface="Segoe UI Light" pitchFamily="34" charset="0"/>
                <a:ea typeface="+mn-ea"/>
                <a:cs typeface="+mn-cs"/>
              </a:rPr>
              <a:t>lightbulb</a:t>
            </a:r>
            <a:r>
              <a:rPr lang="en-US" sz="900" kern="1200" dirty="0" smtClean="0">
                <a:solidFill>
                  <a:schemeClr val="tx1"/>
                </a:solidFill>
                <a:effectLst/>
                <a:latin typeface="Segoe UI Light" pitchFamily="34" charset="0"/>
                <a:ea typeface="+mn-ea"/>
                <a:cs typeface="+mn-cs"/>
              </a:rPr>
              <a:t> that people can watch to see if cancellation has been requested. </a:t>
            </a:r>
            <a:r>
              <a:rPr lang="en-US" sz="900" kern="1200" dirty="0" err="1" smtClean="0">
                <a:solidFill>
                  <a:schemeClr val="tx1"/>
                </a:solidFill>
                <a:effectLst/>
                <a:latin typeface="Segoe UI Light" pitchFamily="34" charset="0"/>
                <a:ea typeface="+mn-ea"/>
                <a:cs typeface="+mn-cs"/>
              </a:rPr>
              <a:t>CancellationTokenSource</a:t>
            </a:r>
            <a:r>
              <a:rPr lang="en-US" sz="900" kern="1200" dirty="0" smtClean="0">
                <a:solidFill>
                  <a:schemeClr val="tx1"/>
                </a:solidFill>
                <a:effectLst/>
                <a:latin typeface="Segoe UI Light" pitchFamily="34" charset="0"/>
                <a:ea typeface="+mn-ea"/>
                <a:cs typeface="+mn-cs"/>
              </a:rPr>
              <a:t> is the light switch.</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FetchImagesAsync</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cts.Token</a:t>
            </a:r>
            <a:r>
              <a:rPr lang="en-US" sz="900" b="1" kern="1200" dirty="0" smtClean="0">
                <a:solidFill>
                  <a:schemeClr val="tx1"/>
                </a:solidFill>
                <a:effectLst/>
                <a:latin typeface="Segoe UI Light" pitchFamily="34" charset="0"/>
                <a:ea typeface="+mn-ea"/>
                <a:cs typeface="+mn-cs"/>
              </a:rPr>
              <a:t>)</a:t>
            </a:r>
            <a:br>
              <a:rPr lang="en-US" sz="900" b="1" kern="1200" dirty="0" smtClean="0">
                <a:solidFill>
                  <a:schemeClr val="tx1"/>
                </a:solidFill>
                <a:effectLst/>
                <a:latin typeface="Segoe UI Light" pitchFamily="34" charset="0"/>
                <a:ea typeface="+mn-ea"/>
                <a:cs typeface="+mn-cs"/>
              </a:rPr>
            </a:br>
            <a:r>
              <a:rPr lang="en-US" sz="900" b="1" kern="1200" dirty="0" err="1" smtClean="0">
                <a:solidFill>
                  <a:schemeClr val="tx1"/>
                </a:solidFill>
                <a:effectLst/>
                <a:latin typeface="Segoe UI Light" pitchFamily="34" charset="0"/>
                <a:ea typeface="+mn-ea"/>
                <a:cs typeface="+mn-cs"/>
              </a:rPr>
              <a:t>HttpClient.GetAsync</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cts.Token</a:t>
            </a: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There are some other things that I might as well pass this too because they might be running.</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ChooseSourceImageAsync</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cts.Token</a:t>
            </a: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One other thing I'd like to do is pass it to my </a:t>
            </a:r>
            <a:r>
              <a:rPr lang="en-US" sz="900" kern="1200" dirty="0" err="1" smtClean="0">
                <a:solidFill>
                  <a:schemeClr val="tx1"/>
                </a:solidFill>
                <a:effectLst/>
                <a:latin typeface="Segoe UI Light" pitchFamily="34" charset="0"/>
                <a:ea typeface="+mn-ea"/>
                <a:cs typeface="+mn-cs"/>
              </a:rPr>
              <a:t>ChooseSourceImage</a:t>
            </a:r>
            <a:r>
              <a:rPr lang="en-US" sz="900" kern="1200" dirty="0" smtClean="0">
                <a:solidFill>
                  <a:schemeClr val="tx1"/>
                </a:solidFill>
                <a:effectLst/>
                <a:latin typeface="Segoe UI Light" pitchFamily="34" charset="0"/>
                <a:ea typeface="+mn-ea"/>
                <a:cs typeface="+mn-cs"/>
              </a:rPr>
              <a:t> function</a:t>
            </a:r>
          </a:p>
          <a:p>
            <a:r>
              <a:rPr lang="en-US" sz="900" kern="1200" dirty="0" smtClean="0">
                <a:solidFill>
                  <a:schemeClr val="tx1"/>
                </a:solidFill>
                <a:effectLst/>
                <a:latin typeface="Segoe UI Light" pitchFamily="34" charset="0"/>
                <a:ea typeface="+mn-ea"/>
                <a:cs typeface="+mn-cs"/>
              </a:rPr>
              <a:t>* But we don't have that parameter yet. So let's go ahead and add it.</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async</a:t>
            </a:r>
            <a:r>
              <a:rPr lang="en-US" sz="900" b="1" kern="1200" dirty="0" smtClean="0">
                <a:solidFill>
                  <a:schemeClr val="tx1"/>
                </a:solidFill>
                <a:effectLst/>
                <a:latin typeface="Segoe UI Light" pitchFamily="34" charset="0"/>
                <a:ea typeface="+mn-ea"/>
                <a:cs typeface="+mn-cs"/>
              </a:rPr>
              <a:t> Task&lt;…&gt; </a:t>
            </a:r>
            <a:r>
              <a:rPr lang="en-US" sz="900" b="1" kern="1200" dirty="0" err="1" smtClean="0">
                <a:solidFill>
                  <a:schemeClr val="tx1"/>
                </a:solidFill>
                <a:effectLst/>
                <a:latin typeface="Segoe UI Light" pitchFamily="34" charset="0"/>
                <a:ea typeface="+mn-ea"/>
                <a:cs typeface="+mn-cs"/>
              </a:rPr>
              <a:t>ChooseSourceImageASync</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CancellationToken</a:t>
            </a:r>
            <a:r>
              <a:rPr lang="en-US" sz="900" b="1" kern="1200" dirty="0" smtClean="0">
                <a:solidFill>
                  <a:schemeClr val="tx1"/>
                </a:solidFill>
                <a:effectLst/>
                <a:latin typeface="Segoe UI Light" pitchFamily="34" charset="0"/>
                <a:ea typeface="+mn-ea"/>
                <a:cs typeface="+mn-cs"/>
              </a:rPr>
              <a:t> cancel = default(</a:t>
            </a:r>
            <a:r>
              <a:rPr lang="en-US" sz="900" b="1" kern="1200" dirty="0" err="1" smtClean="0">
                <a:solidFill>
                  <a:schemeClr val="tx1"/>
                </a:solidFill>
                <a:effectLst/>
                <a:latin typeface="Segoe UI Light" pitchFamily="34" charset="0"/>
                <a:ea typeface="+mn-ea"/>
                <a:cs typeface="+mn-cs"/>
              </a:rPr>
              <a:t>CancellationToken</a:t>
            </a: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Reason that works is that </a:t>
            </a:r>
            <a:r>
              <a:rPr lang="en-US" sz="900" kern="1200" dirty="0" err="1" smtClean="0">
                <a:solidFill>
                  <a:schemeClr val="tx1"/>
                </a:solidFill>
                <a:effectLst/>
                <a:latin typeface="Segoe UI Light" pitchFamily="34" charset="0"/>
                <a:ea typeface="+mn-ea"/>
                <a:cs typeface="+mn-cs"/>
              </a:rPr>
              <a:t>CancellationToken</a:t>
            </a:r>
            <a:r>
              <a:rPr lang="en-US" sz="900" kern="1200" dirty="0" smtClean="0">
                <a:solidFill>
                  <a:schemeClr val="tx1"/>
                </a:solidFill>
                <a:effectLst/>
                <a:latin typeface="Segoe UI Light" pitchFamily="34" charset="0"/>
                <a:ea typeface="+mn-ea"/>
                <a:cs typeface="+mn-cs"/>
              </a:rPr>
              <a:t> is a </a:t>
            </a:r>
            <a:r>
              <a:rPr lang="en-US" sz="900" kern="1200" dirty="0" err="1" smtClean="0">
                <a:solidFill>
                  <a:schemeClr val="tx1"/>
                </a:solidFill>
                <a:effectLst/>
                <a:latin typeface="Segoe UI Light" pitchFamily="34" charset="0"/>
                <a:ea typeface="+mn-ea"/>
                <a:cs typeface="+mn-cs"/>
              </a:rPr>
              <a:t>struct</a:t>
            </a:r>
            <a:r>
              <a:rPr lang="en-US" sz="900" kern="1200" dirty="0" smtClean="0">
                <a:solidFill>
                  <a:schemeClr val="tx1"/>
                </a:solidFill>
                <a:effectLst/>
                <a:latin typeface="Segoe UI Light" pitchFamily="34" charset="0"/>
                <a:ea typeface="+mn-ea"/>
                <a:cs typeface="+mn-cs"/>
              </a:rPr>
              <a:t>, so default works fine</a:t>
            </a:r>
          </a:p>
          <a:p>
            <a:r>
              <a:rPr lang="en-US" sz="900" kern="1200" dirty="0" smtClean="0">
                <a:solidFill>
                  <a:schemeClr val="tx1"/>
                </a:solidFill>
                <a:effectLst/>
                <a:latin typeface="Segoe UI Light" pitchFamily="34" charset="0"/>
                <a:ea typeface="+mn-ea"/>
                <a:cs typeface="+mn-cs"/>
              </a:rPr>
              <a:t>* So, inside it, which things might be cancelled?</a:t>
            </a:r>
          </a:p>
          <a:p>
            <a:r>
              <a:rPr lang="en-US" sz="900" kern="1200" dirty="0" smtClean="0">
                <a:solidFill>
                  <a:schemeClr val="tx1"/>
                </a:solidFill>
                <a:effectLst/>
                <a:latin typeface="Segoe UI Light" pitchFamily="34" charset="0"/>
                <a:ea typeface="+mn-ea"/>
                <a:cs typeface="+mn-cs"/>
              </a:rPr>
              <a:t>* </a:t>
            </a:r>
            <a:r>
              <a:rPr lang="en-US" sz="900" kern="1200" dirty="0" err="1" smtClean="0">
                <a:solidFill>
                  <a:schemeClr val="tx1"/>
                </a:solidFill>
                <a:effectLst/>
                <a:latin typeface="Segoe UI Light" pitchFamily="34" charset="0"/>
                <a:ea typeface="+mn-ea"/>
                <a:cs typeface="+mn-cs"/>
              </a:rPr>
              <a:t>FilePicker</a:t>
            </a:r>
            <a:r>
              <a:rPr lang="en-US" sz="900" kern="1200" dirty="0" smtClean="0">
                <a:solidFill>
                  <a:schemeClr val="tx1"/>
                </a:solidFill>
                <a:effectLst/>
                <a:latin typeface="Segoe UI Light" pitchFamily="34" charset="0"/>
                <a:ea typeface="+mn-ea"/>
                <a:cs typeface="+mn-cs"/>
              </a:rPr>
              <a:t> not much use here, because I'll be hooking up a Cancel button, and there's no way to click the Cancel button while full-screen picker is active.</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var</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originalStream</a:t>
            </a:r>
            <a:r>
              <a:rPr lang="en-US" sz="900" b="1" kern="1200" dirty="0" smtClean="0">
                <a:solidFill>
                  <a:schemeClr val="tx1"/>
                </a:solidFill>
                <a:effectLst/>
                <a:latin typeface="Segoe UI Light" pitchFamily="34" charset="0"/>
                <a:ea typeface="+mn-ea"/>
                <a:cs typeface="+mn-cs"/>
              </a:rPr>
              <a:t> = await(…).</a:t>
            </a:r>
            <a:r>
              <a:rPr lang="en-US" sz="900" b="1" kern="1200" dirty="0" err="1" smtClean="0">
                <a:solidFill>
                  <a:schemeClr val="tx1"/>
                </a:solidFill>
                <a:effectLst/>
                <a:latin typeface="Segoe UI Light" pitchFamily="34" charset="0"/>
                <a:ea typeface="+mn-ea"/>
                <a:cs typeface="+mn-cs"/>
              </a:rPr>
              <a:t>AsTask</a:t>
            </a:r>
            <a:r>
              <a:rPr lang="en-US" sz="900" b="1" kern="1200" dirty="0" smtClean="0">
                <a:solidFill>
                  <a:schemeClr val="tx1"/>
                </a:solidFill>
                <a:effectLst/>
                <a:latin typeface="Segoe UI Light" pitchFamily="34" charset="0"/>
                <a:ea typeface="+mn-ea"/>
                <a:cs typeface="+mn-cs"/>
              </a:rPr>
              <a:t>(cancel)</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We're trying to pass cancel to this, but it doesn't have a parameter here.</a:t>
            </a:r>
          </a:p>
          <a:p>
            <a:r>
              <a:rPr lang="en-US" sz="900" kern="1200" dirty="0" smtClean="0">
                <a:solidFill>
                  <a:schemeClr val="tx1"/>
                </a:solidFill>
                <a:effectLst/>
                <a:latin typeface="Segoe UI Light" pitchFamily="34" charset="0"/>
                <a:ea typeface="+mn-ea"/>
                <a:cs typeface="+mn-cs"/>
              </a:rPr>
              <a:t>* That's one of the few differences between windows runtime and .NET</a:t>
            </a:r>
          </a:p>
          <a:p>
            <a:r>
              <a:rPr lang="en-US" sz="900" kern="1200" dirty="0" smtClean="0">
                <a:solidFill>
                  <a:schemeClr val="tx1"/>
                </a:solidFill>
                <a:effectLst/>
                <a:latin typeface="Segoe UI Light" pitchFamily="34" charset="0"/>
                <a:ea typeface="+mn-ea"/>
                <a:cs typeface="+mn-cs"/>
              </a:rPr>
              <a:t>* Windows runtime if we dot into it we see that Cancel method. Different API design choice. Means, I'd need to start doing the book-keeping</a:t>
            </a:r>
          </a:p>
          <a:p>
            <a:r>
              <a:rPr lang="en-US" sz="900" kern="1200" dirty="0" smtClean="0">
                <a:solidFill>
                  <a:schemeClr val="tx1"/>
                </a:solidFill>
                <a:effectLst/>
                <a:latin typeface="Segoe UI Light" pitchFamily="34" charset="0"/>
                <a:ea typeface="+mn-ea"/>
                <a:cs typeface="+mn-cs"/>
              </a:rPr>
              <a:t>* So, use </a:t>
            </a:r>
            <a:r>
              <a:rPr lang="en-US" sz="900" kern="1200" dirty="0" err="1" smtClean="0">
                <a:solidFill>
                  <a:schemeClr val="tx1"/>
                </a:solidFill>
                <a:effectLst/>
                <a:latin typeface="Segoe UI Light" pitchFamily="34" charset="0"/>
                <a:ea typeface="+mn-ea"/>
                <a:cs typeface="+mn-cs"/>
              </a:rPr>
              <a:t>AsTask</a:t>
            </a:r>
            <a:r>
              <a:rPr lang="en-US" sz="900" kern="1200" dirty="0" smtClean="0">
                <a:solidFill>
                  <a:schemeClr val="tx1"/>
                </a:solidFill>
                <a:effectLst/>
                <a:latin typeface="Segoe UI Light" pitchFamily="34" charset="0"/>
                <a:ea typeface="+mn-ea"/>
                <a:cs typeface="+mn-cs"/>
              </a:rPr>
              <a:t>(cancel). Sort of provides that virtual parameter that I wish the method had. It's going to do all that plumbing for me: if </a:t>
            </a:r>
            <a:r>
              <a:rPr lang="en-US" sz="900" kern="1200" dirty="0" err="1" smtClean="0">
                <a:solidFill>
                  <a:schemeClr val="tx1"/>
                </a:solidFill>
                <a:effectLst/>
                <a:latin typeface="Segoe UI Light" pitchFamily="34" charset="0"/>
                <a:ea typeface="+mn-ea"/>
                <a:cs typeface="+mn-cs"/>
              </a:rPr>
              <a:t>lightbulb</a:t>
            </a:r>
            <a:r>
              <a:rPr lang="en-US" sz="900" kern="1200" dirty="0" smtClean="0">
                <a:solidFill>
                  <a:schemeClr val="tx1"/>
                </a:solidFill>
                <a:effectLst/>
                <a:latin typeface="Segoe UI Light" pitchFamily="34" charset="0"/>
                <a:ea typeface="+mn-ea"/>
                <a:cs typeface="+mn-cs"/>
              </a:rPr>
              <a:t> goes off, then invoke the </a:t>
            </a:r>
            <a:r>
              <a:rPr lang="en-US" sz="900" kern="1200" dirty="0" err="1" smtClean="0">
                <a:solidFill>
                  <a:schemeClr val="tx1"/>
                </a:solidFill>
                <a:effectLst/>
                <a:latin typeface="Segoe UI Light" pitchFamily="34" charset="0"/>
                <a:ea typeface="+mn-ea"/>
                <a:cs typeface="+mn-cs"/>
              </a:rPr>
              <a:t>WinRT</a:t>
            </a:r>
            <a:r>
              <a:rPr lang="en-US" sz="900" kern="1200" dirty="0" smtClean="0">
                <a:solidFill>
                  <a:schemeClr val="tx1"/>
                </a:solidFill>
                <a:effectLst/>
                <a:latin typeface="Segoe UI Light" pitchFamily="34" charset="0"/>
                <a:ea typeface="+mn-ea"/>
                <a:cs typeface="+mn-cs"/>
              </a:rPr>
              <a:t> cancel method.</a:t>
            </a:r>
          </a:p>
          <a:p>
            <a:r>
              <a:rPr lang="en-US" sz="900" kern="1200" dirty="0" smtClean="0">
                <a:solidFill>
                  <a:schemeClr val="tx1"/>
                </a:solidFill>
                <a:effectLst/>
                <a:latin typeface="Segoe UI Light" pitchFamily="34" charset="0"/>
                <a:ea typeface="+mn-ea"/>
                <a:cs typeface="+mn-cs"/>
              </a:rPr>
              <a:t> </a:t>
            </a:r>
          </a:p>
          <a:p>
            <a:r>
              <a:rPr lang="en-US" sz="900" b="1" kern="1200" dirty="0" smtClean="0">
                <a:solidFill>
                  <a:schemeClr val="tx1"/>
                </a:solidFill>
                <a:effectLst/>
                <a:latin typeface="Segoe UI Light" pitchFamily="34" charset="0"/>
                <a:ea typeface="+mn-ea"/>
                <a:cs typeface="+mn-cs"/>
              </a:rPr>
              <a:t>catch (</a:t>
            </a:r>
            <a:r>
              <a:rPr lang="en-US" sz="900" b="1" kern="1200" dirty="0" err="1" smtClean="0">
                <a:solidFill>
                  <a:schemeClr val="tx1"/>
                </a:solidFill>
                <a:effectLst/>
                <a:latin typeface="Segoe UI Light" pitchFamily="34" charset="0"/>
                <a:ea typeface="+mn-ea"/>
                <a:cs typeface="+mn-cs"/>
              </a:rPr>
              <a:t>OperationCancelledException</a:t>
            </a:r>
            <a:r>
              <a:rPr lang="en-US" sz="900" b="1" kern="1200" dirty="0" smtClean="0">
                <a:solidFill>
                  <a:schemeClr val="tx1"/>
                </a:solidFill>
                <a:effectLst/>
                <a:latin typeface="Segoe UI Light" pitchFamily="34" charset="0"/>
                <a:ea typeface="+mn-ea"/>
                <a:cs typeface="+mn-cs"/>
              </a:rPr>
              <a:t>)</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model.statusText</a:t>
            </a:r>
            <a:r>
              <a:rPr lang="en-US" sz="900" b="1" kern="1200" dirty="0" smtClean="0">
                <a:solidFill>
                  <a:schemeClr val="tx1"/>
                </a:solidFill>
                <a:effectLst/>
                <a:latin typeface="Segoe UI Light" pitchFamily="34" charset="0"/>
                <a:ea typeface="+mn-ea"/>
                <a:cs typeface="+mn-cs"/>
              </a:rPr>
              <a:t> = "cancelled";</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Well, what happens if cancellation actually happens?</a:t>
            </a:r>
          </a:p>
          <a:p>
            <a:r>
              <a:rPr lang="en-US" sz="900" kern="1200" dirty="0" smtClean="0">
                <a:solidFill>
                  <a:schemeClr val="tx1"/>
                </a:solidFill>
                <a:effectLst/>
                <a:latin typeface="Segoe UI Light" pitchFamily="34" charset="0"/>
                <a:ea typeface="+mn-ea"/>
                <a:cs typeface="+mn-cs"/>
              </a:rPr>
              <a:t>* Cancellation is an exception condition. It's done by exceptions.</a:t>
            </a:r>
          </a:p>
          <a:p>
            <a:r>
              <a:rPr lang="en-US" sz="900" kern="1200" dirty="0" smtClean="0">
                <a:solidFill>
                  <a:schemeClr val="tx1"/>
                </a:solidFill>
                <a:effectLst/>
                <a:latin typeface="Segoe UI Light" pitchFamily="34" charset="0"/>
                <a:ea typeface="+mn-ea"/>
                <a:cs typeface="+mn-cs"/>
              </a:rPr>
              <a:t>* Remember the Task object could end in either Completed or Failed state? …</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GoBack</a:t>
            </a:r>
            <a:r>
              <a:rPr lang="en-US" sz="900" b="1" kern="1200" dirty="0" smtClean="0">
                <a:solidFill>
                  <a:schemeClr val="tx1"/>
                </a:solidFill>
                <a:effectLst/>
                <a:latin typeface="Segoe UI Light" pitchFamily="34" charset="0"/>
                <a:ea typeface="+mn-ea"/>
                <a:cs typeface="+mn-cs"/>
              </a:rPr>
              <a:t>()</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    if (</a:t>
            </a:r>
            <a:r>
              <a:rPr lang="en-US" sz="900" b="1" kern="1200" dirty="0" err="1" smtClean="0">
                <a:solidFill>
                  <a:schemeClr val="tx1"/>
                </a:solidFill>
                <a:effectLst/>
                <a:latin typeface="Segoe UI Light" pitchFamily="34" charset="0"/>
                <a:ea typeface="+mn-ea"/>
                <a:cs typeface="+mn-cs"/>
              </a:rPr>
              <a:t>cts</a:t>
            </a:r>
            <a:r>
              <a:rPr lang="en-US" sz="900" b="1" kern="1200" dirty="0" smtClean="0">
                <a:solidFill>
                  <a:schemeClr val="tx1"/>
                </a:solidFill>
                <a:effectLst/>
                <a:latin typeface="Segoe UI Light" pitchFamily="34" charset="0"/>
                <a:ea typeface="+mn-ea"/>
                <a:cs typeface="+mn-cs"/>
              </a:rPr>
              <a:t> == null) return;</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cts.Cancel</a:t>
            </a:r>
            <a:r>
              <a:rPr lang="en-US" sz="900" b="1" kern="1200" dirty="0" smtClean="0">
                <a:solidFill>
                  <a:schemeClr val="tx1"/>
                </a:solidFill>
                <a:effectLst/>
                <a:latin typeface="Segoe UI Light" pitchFamily="34" charset="0"/>
                <a:ea typeface="+mn-ea"/>
                <a:cs typeface="+mn-cs"/>
              </a:rPr>
              <a:t>();</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cts</a:t>
            </a:r>
            <a:r>
              <a:rPr lang="en-US" sz="900" b="1" kern="1200" dirty="0" smtClean="0">
                <a:solidFill>
                  <a:schemeClr val="tx1"/>
                </a:solidFill>
                <a:effectLst/>
                <a:latin typeface="Segoe UI Light" pitchFamily="34" charset="0"/>
                <a:ea typeface="+mn-ea"/>
                <a:cs typeface="+mn-cs"/>
              </a:rPr>
              <a:t> = null;</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b="1" kern="1200" dirty="0" smtClean="0">
                <a:solidFill>
                  <a:schemeClr val="tx1"/>
                </a:solidFill>
                <a:effectLst/>
                <a:latin typeface="Segoe UI Light" pitchFamily="34" charset="0"/>
                <a:ea typeface="+mn-ea"/>
                <a:cs typeface="+mn-cs"/>
              </a:rPr>
              <a:t>[RUN IT]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No matter what thing happened to be running, I'd have handled it in the same way</a:t>
            </a:r>
            <a:endParaRPr lang="en-US" sz="900" kern="1200" dirty="0">
              <a:solidFill>
                <a:schemeClr val="tx1"/>
              </a:solidFill>
              <a:effectLst/>
              <a:latin typeface="Segoe UI Light" pitchFamily="34" charset="0"/>
              <a:ea typeface="+mn-ea"/>
              <a:cs typeface="+mn-cs"/>
            </a:endParaRPr>
          </a:p>
        </p:txBody>
      </p:sp>
      <p:sp>
        <p:nvSpPr>
          <p:cNvPr id="4" name="Header Placeholder 3"/>
          <p:cNvSpPr>
            <a:spLocks noGrp="1"/>
          </p:cNvSpPr>
          <p:nvPr>
            <p:ph type="hdr" sz="quarter" idx="10"/>
          </p:nvPr>
        </p:nvSpPr>
        <p:spPr/>
        <p:txBody>
          <a:bodyPr/>
          <a:lstStyle/>
          <a:p>
            <a:r>
              <a:rPr lang="en-US" smtClean="0"/>
              <a:t>TechEd 2013</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t>6/28/2013 10:11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15</a:t>
            </a:fld>
            <a:endParaRPr lang="en-US" dirty="0"/>
          </a:p>
        </p:txBody>
      </p:sp>
    </p:spTree>
    <p:extLst>
      <p:ext uri="{BB962C8B-B14F-4D97-AF65-F5344CB8AC3E}">
        <p14:creationId xmlns:p14="http://schemas.microsoft.com/office/powerpoint/2010/main" val="1672917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kern="1200" dirty="0" smtClean="0">
                <a:solidFill>
                  <a:schemeClr val="tx1"/>
                </a:solidFill>
                <a:effectLst/>
                <a:latin typeface="Segoe UI Light" pitchFamily="34" charset="0"/>
                <a:ea typeface="+mn-ea"/>
                <a:cs typeface="+mn-cs"/>
              </a:rPr>
              <a:t>* We talked about interacting with an on-going operation</a:t>
            </a:r>
          </a:p>
          <a:p>
            <a:r>
              <a:rPr lang="en-US" sz="900" kern="1200" dirty="0" smtClean="0">
                <a:solidFill>
                  <a:schemeClr val="tx1"/>
                </a:solidFill>
                <a:effectLst/>
                <a:latin typeface="Segoe UI Light" pitchFamily="34" charset="0"/>
                <a:ea typeface="+mn-ea"/>
                <a:cs typeface="+mn-cs"/>
              </a:rPr>
              <a:t>* Cancellation is one of those ways.</a:t>
            </a:r>
          </a:p>
          <a:p>
            <a:r>
              <a:rPr lang="en-US" sz="900" kern="1200" dirty="0" smtClean="0">
                <a:solidFill>
                  <a:schemeClr val="tx1"/>
                </a:solidFill>
                <a:effectLst/>
                <a:latin typeface="Segoe UI Light" pitchFamily="34" charset="0"/>
                <a:ea typeface="+mn-ea"/>
                <a:cs typeface="+mn-cs"/>
              </a:rPr>
              <a:t>* Progress is another. Methods that can give back progress notifications, they'll take a progress parameter.</a:t>
            </a:r>
          </a:p>
          <a:p>
            <a:r>
              <a:rPr lang="en-US" sz="900" kern="1200" dirty="0" smtClean="0">
                <a:solidFill>
                  <a:schemeClr val="tx1"/>
                </a:solidFill>
                <a:effectLst/>
                <a:latin typeface="Segoe UI Light" pitchFamily="34" charset="0"/>
                <a:ea typeface="+mn-ea"/>
                <a:cs typeface="+mn-cs"/>
              </a:rPr>
              <a:t>* Again, </a:t>
            </a:r>
            <a:r>
              <a:rPr lang="en-US" sz="900" kern="1200" dirty="0" err="1" smtClean="0">
                <a:solidFill>
                  <a:schemeClr val="tx1"/>
                </a:solidFill>
                <a:effectLst/>
                <a:latin typeface="Segoe UI Light" pitchFamily="34" charset="0"/>
                <a:ea typeface="+mn-ea"/>
                <a:cs typeface="+mn-cs"/>
              </a:rPr>
              <a:t>WinRT</a:t>
            </a:r>
            <a:r>
              <a:rPr lang="en-US" sz="900" kern="1200" dirty="0" smtClean="0">
                <a:solidFill>
                  <a:schemeClr val="tx1"/>
                </a:solidFill>
                <a:effectLst/>
                <a:latin typeface="Segoe UI Light" pitchFamily="34" charset="0"/>
                <a:ea typeface="+mn-ea"/>
                <a:cs typeface="+mn-cs"/>
              </a:rPr>
              <a:t> operations that do progress have their own way of doing it, different model. And again, </a:t>
            </a:r>
            <a:r>
              <a:rPr lang="en-US" sz="900" kern="1200" dirty="0" err="1" smtClean="0">
                <a:solidFill>
                  <a:schemeClr val="tx1"/>
                </a:solidFill>
                <a:effectLst/>
                <a:latin typeface="Segoe UI Light" pitchFamily="34" charset="0"/>
                <a:ea typeface="+mn-ea"/>
                <a:cs typeface="+mn-cs"/>
              </a:rPr>
              <a:t>AsTask</a:t>
            </a:r>
            <a:r>
              <a:rPr lang="en-US" sz="900" kern="1200" dirty="0" smtClean="0">
                <a:solidFill>
                  <a:schemeClr val="tx1"/>
                </a:solidFill>
                <a:effectLst/>
                <a:latin typeface="Segoe UI Light" pitchFamily="34" charset="0"/>
                <a:ea typeface="+mn-ea"/>
                <a:cs typeface="+mn-cs"/>
              </a:rPr>
              <a:t> will take progress parameter and do the plumbing.</a:t>
            </a:r>
            <a:endParaRPr lang="en-US" sz="900" kern="1200" dirty="0">
              <a:solidFill>
                <a:schemeClr val="tx1"/>
              </a:solidFill>
              <a:effectLst/>
              <a:latin typeface="Segoe UI Light" pitchFamily="34" charset="0"/>
              <a:ea typeface="+mn-ea"/>
              <a:cs typeface="+mn-cs"/>
            </a:endParaRPr>
          </a:p>
        </p:txBody>
      </p:sp>
      <p:sp>
        <p:nvSpPr>
          <p:cNvPr id="4" name="Header Placeholder 3"/>
          <p:cNvSpPr>
            <a:spLocks noGrp="1"/>
          </p:cNvSpPr>
          <p:nvPr>
            <p:ph type="hdr" sz="quarter" idx="10"/>
          </p:nvPr>
        </p:nvSpPr>
        <p:spPr/>
        <p:txBody>
          <a:bodyPr/>
          <a:lstStyle/>
          <a:p>
            <a:r>
              <a:rPr lang="en-US" smtClean="0"/>
              <a:t>TechEd 2013</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t>6/28/2013 10:11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16</a:t>
            </a:fld>
            <a:endParaRPr lang="en-US" dirty="0"/>
          </a:p>
        </p:txBody>
      </p:sp>
    </p:spTree>
    <p:extLst>
      <p:ext uri="{BB962C8B-B14F-4D97-AF65-F5344CB8AC3E}">
        <p14:creationId xmlns:p14="http://schemas.microsoft.com/office/powerpoint/2010/main" val="29826138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900" kern="1200" dirty="0" smtClean="0">
                <a:solidFill>
                  <a:schemeClr val="tx1"/>
                </a:solidFill>
                <a:effectLst/>
                <a:latin typeface="Segoe UI Light" pitchFamily="34" charset="0"/>
                <a:ea typeface="+mn-ea"/>
                <a:cs typeface="+mn-cs"/>
              </a:rPr>
              <a:t>* Huge bet on asynchrony to force you into responsive apps, ones that don't freeze up.</a:t>
            </a:r>
          </a:p>
          <a:p>
            <a:r>
              <a:rPr lang="en-US" sz="900" kern="1200" dirty="0" smtClean="0">
                <a:solidFill>
                  <a:schemeClr val="tx1"/>
                </a:solidFill>
                <a:effectLst/>
                <a:latin typeface="Segoe UI Light" pitchFamily="34" charset="0"/>
                <a:ea typeface="+mn-ea"/>
                <a:cs typeface="+mn-cs"/>
              </a:rPr>
              <a:t>* They're keeping you on the wagon.</a:t>
            </a:r>
            <a:endParaRPr lang="en-US" sz="900" kern="1200" dirty="0">
              <a:solidFill>
                <a:schemeClr val="tx1"/>
              </a:solidFill>
              <a:effectLst/>
              <a:latin typeface="Segoe UI Light" pitchFamily="34" charset="0"/>
              <a:ea typeface="+mn-ea"/>
              <a:cs typeface="+mn-cs"/>
            </a:endParaRPr>
          </a:p>
        </p:txBody>
      </p:sp>
      <p:sp>
        <p:nvSpPr>
          <p:cNvPr id="4" name="Slide Number Placeholder 3"/>
          <p:cNvSpPr>
            <a:spLocks noGrp="1"/>
          </p:cNvSpPr>
          <p:nvPr>
            <p:ph type="sldNum" sz="quarter" idx="10"/>
          </p:nvPr>
        </p:nvSpPr>
        <p:spPr/>
        <p:txBody>
          <a:bodyPr/>
          <a:lstStyle/>
          <a:p>
            <a:fld id="{26C70BA7-54A9-4C9D-A4D9-4CF62DB81B3C}" type="slidenum">
              <a:rPr lang="en-US" smtClean="0"/>
              <a:t>17</a:t>
            </a:fld>
            <a:endParaRPr lang="en-US"/>
          </a:p>
        </p:txBody>
      </p:sp>
    </p:spTree>
    <p:extLst>
      <p:ext uri="{BB962C8B-B14F-4D97-AF65-F5344CB8AC3E}">
        <p14:creationId xmlns:p14="http://schemas.microsoft.com/office/powerpoint/2010/main" val="42886510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900" kern="1200" dirty="0" smtClean="0">
                <a:solidFill>
                  <a:schemeClr val="tx1"/>
                </a:solidFill>
                <a:effectLst/>
                <a:latin typeface="Segoe UI Light" pitchFamily="34" charset="0"/>
                <a:ea typeface="+mn-ea"/>
                <a:cs typeface="+mn-cs"/>
              </a:rPr>
              <a:t>* But, it could have made programming complicated, if you'd had to do all those nested lambdas.</a:t>
            </a:r>
          </a:p>
          <a:p>
            <a:r>
              <a:rPr lang="en-US" sz="900" kern="1200" dirty="0" smtClean="0">
                <a:solidFill>
                  <a:schemeClr val="tx1"/>
                </a:solidFill>
                <a:effectLst/>
                <a:latin typeface="Segoe UI Light" pitchFamily="34" charset="0"/>
                <a:ea typeface="+mn-ea"/>
                <a:cs typeface="+mn-cs"/>
              </a:rPr>
              <a:t>* Well, we've done the work on the languages to make it easier.</a:t>
            </a:r>
            <a:endParaRPr lang="en-US" sz="900" kern="1200" dirty="0">
              <a:solidFill>
                <a:schemeClr val="tx1"/>
              </a:solidFill>
              <a:effectLst/>
              <a:latin typeface="Segoe UI Light" pitchFamily="34" charset="0"/>
              <a:ea typeface="+mn-ea"/>
              <a:cs typeface="+mn-cs"/>
            </a:endParaRPr>
          </a:p>
        </p:txBody>
      </p:sp>
      <p:sp>
        <p:nvSpPr>
          <p:cNvPr id="4" name="Slide Number Placeholder 3"/>
          <p:cNvSpPr>
            <a:spLocks noGrp="1"/>
          </p:cNvSpPr>
          <p:nvPr>
            <p:ph type="sldNum" sz="quarter" idx="10"/>
          </p:nvPr>
        </p:nvSpPr>
        <p:spPr/>
        <p:txBody>
          <a:bodyPr/>
          <a:lstStyle/>
          <a:p>
            <a:fld id="{26C70BA7-54A9-4C9D-A4D9-4CF62DB81B3C}" type="slidenum">
              <a:rPr lang="en-US" smtClean="0"/>
              <a:t>18</a:t>
            </a:fld>
            <a:endParaRPr lang="en-US"/>
          </a:p>
        </p:txBody>
      </p:sp>
    </p:spTree>
    <p:extLst>
      <p:ext uri="{BB962C8B-B14F-4D97-AF65-F5344CB8AC3E}">
        <p14:creationId xmlns:p14="http://schemas.microsoft.com/office/powerpoint/2010/main" val="29264404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mj-lt"/>
              <a:buNone/>
            </a:pPr>
            <a:endParaRPr lang="en-US" dirty="0"/>
          </a:p>
        </p:txBody>
      </p:sp>
      <p:sp>
        <p:nvSpPr>
          <p:cNvPr id="4" name="Slide Number Placeholder 3"/>
          <p:cNvSpPr>
            <a:spLocks noGrp="1"/>
          </p:cNvSpPr>
          <p:nvPr>
            <p:ph type="sldNum" sz="quarter" idx="10"/>
          </p:nvPr>
        </p:nvSpPr>
        <p:spPr/>
        <p:txBody>
          <a:bodyPr/>
          <a:lstStyle/>
          <a:p>
            <a:fld id="{26C70BA7-54A9-4C9D-A4D9-4CF62DB81B3C}" type="slidenum">
              <a:rPr lang="en-US" smtClean="0"/>
              <a:t>19</a:t>
            </a:fld>
            <a:endParaRPr lang="en-US"/>
          </a:p>
        </p:txBody>
      </p:sp>
    </p:spTree>
    <p:extLst>
      <p:ext uri="{BB962C8B-B14F-4D97-AF65-F5344CB8AC3E}">
        <p14:creationId xmlns:p14="http://schemas.microsoft.com/office/powerpoint/2010/main" val="1230001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kern="1200" dirty="0" smtClean="0">
                <a:solidFill>
                  <a:schemeClr val="tx1"/>
                </a:solidFill>
                <a:effectLst/>
                <a:latin typeface="Segoe UI Light" pitchFamily="34" charset="0"/>
                <a:ea typeface="+mn-ea"/>
                <a:cs typeface="+mn-cs"/>
              </a:rPr>
              <a:t>* Oops! I didn't even know you could do that!"</a:t>
            </a:r>
          </a:p>
          <a:p>
            <a:r>
              <a:rPr lang="en-US" sz="900" kern="1200" dirty="0" smtClean="0">
                <a:solidFill>
                  <a:schemeClr val="tx1"/>
                </a:solidFill>
                <a:effectLst/>
                <a:latin typeface="Segoe UI Light" pitchFamily="34" charset="0"/>
                <a:ea typeface="+mn-ea"/>
                <a:cs typeface="+mn-cs"/>
              </a:rPr>
              <a:t>* </a:t>
            </a:r>
            <a:r>
              <a:rPr lang="en-US" sz="900" kern="1200" dirty="0" err="1" smtClean="0">
                <a:solidFill>
                  <a:schemeClr val="tx1"/>
                </a:solidFill>
                <a:effectLst/>
                <a:latin typeface="Segoe UI Light" pitchFamily="34" charset="0"/>
                <a:ea typeface="+mn-ea"/>
                <a:cs typeface="+mn-cs"/>
              </a:rPr>
              <a:t>Lamport</a:t>
            </a:r>
            <a:r>
              <a:rPr lang="en-US" sz="900" kern="1200" dirty="0" smtClean="0">
                <a:solidFill>
                  <a:schemeClr val="tx1"/>
                </a:solidFill>
                <a:effectLst/>
                <a:latin typeface="Segoe UI Light" pitchFamily="34" charset="0"/>
                <a:ea typeface="+mn-ea"/>
                <a:cs typeface="+mn-cs"/>
              </a:rPr>
              <a:t>: "Distributed system is one where your demo crashes because of a problem on a machine you'd never even heard about".</a:t>
            </a:r>
          </a:p>
          <a:p>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2</a:t>
            </a:fld>
            <a:endParaRPr lang="en-US" dirty="0"/>
          </a:p>
        </p:txBody>
      </p:sp>
      <p:sp>
        <p:nvSpPr>
          <p:cNvPr id="10" name="Date Placeholder 9"/>
          <p:cNvSpPr>
            <a:spLocks noGrp="1"/>
          </p:cNvSpPr>
          <p:nvPr>
            <p:ph type="dt" idx="13"/>
          </p:nvPr>
        </p:nvSpPr>
        <p:spPr/>
        <p:txBody>
          <a:bodyPr/>
          <a:lstStyle/>
          <a:p>
            <a:fld id="{677FBE4F-EDB0-402F-A0AC-9374915CF447}" type="datetime8">
              <a:rPr lang="en-US" smtClean="0"/>
              <a:t>6/28/2013 10:11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628685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kern="1200" dirty="0" smtClean="0">
                <a:solidFill>
                  <a:schemeClr val="tx1"/>
                </a:solidFill>
                <a:effectLst/>
                <a:latin typeface="Segoe UI Light" pitchFamily="34" charset="0"/>
                <a:ea typeface="+mn-ea"/>
                <a:cs typeface="+mn-cs"/>
              </a:rPr>
              <a:t>* One impetus behind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is Windows 8, client apps, stay responsive.</a:t>
            </a:r>
          </a:p>
          <a:p>
            <a:r>
              <a:rPr lang="en-US" sz="900" kern="1200" dirty="0" smtClean="0">
                <a:solidFill>
                  <a:schemeClr val="tx1"/>
                </a:solidFill>
                <a:effectLst/>
                <a:latin typeface="Segoe UI Light" pitchFamily="34" charset="0"/>
                <a:ea typeface="+mn-ea"/>
                <a:cs typeface="+mn-cs"/>
              </a:rPr>
              <a:t>* Other big reason push out to cloud, </a:t>
            </a:r>
            <a:r>
              <a:rPr lang="en-US" sz="900" kern="1200" dirty="0" err="1" smtClean="0">
                <a:solidFill>
                  <a:schemeClr val="tx1"/>
                </a:solidFill>
                <a:effectLst/>
                <a:latin typeface="Segoe UI Light" pitchFamily="34" charset="0"/>
                <a:ea typeface="+mn-ea"/>
                <a:cs typeface="+mn-cs"/>
              </a:rPr>
              <a:t>scalility</a:t>
            </a:r>
            <a:r>
              <a:rPr lang="en-US" sz="900" kern="1200" dirty="0" smtClean="0">
                <a:solidFill>
                  <a:schemeClr val="tx1"/>
                </a:solidFill>
                <a:effectLst/>
                <a:latin typeface="Segoe UI Light" pitchFamily="34" charset="0"/>
                <a:ea typeface="+mn-ea"/>
                <a:cs typeface="+mn-cs"/>
              </a:rPr>
              <a:t>, want as many users on each node as possible, avoid consuming resources more than needed. Threads are one of those resources: if spin up a whole load, then it becomes a bottleneck.</a:t>
            </a:r>
          </a:p>
          <a:p>
            <a:r>
              <a:rPr lang="en-US" sz="900" kern="1200" dirty="0" smtClean="0">
                <a:solidFill>
                  <a:schemeClr val="tx1"/>
                </a:solidFill>
                <a:effectLst/>
                <a:latin typeface="Segoe UI Light" pitchFamily="34" charset="0"/>
                <a:ea typeface="+mn-ea"/>
                <a:cs typeface="+mn-cs"/>
              </a:rPr>
              <a:t>* Responsiveness on the client, scalability on the server – is why people began to use asynchronous APIs, and it’s becoming the norm.</a:t>
            </a:r>
          </a:p>
          <a:p>
            <a:r>
              <a:rPr lang="en-US" sz="900" kern="1200" dirty="0" smtClean="0">
                <a:solidFill>
                  <a:schemeClr val="tx1"/>
                </a:solidFill>
                <a:effectLst/>
                <a:latin typeface="Segoe UI Light" pitchFamily="34" charset="0"/>
                <a:ea typeface="+mn-ea"/>
                <a:cs typeface="+mn-cs"/>
              </a:rPr>
              <a:t>* The approach now: "I'm going to give you an API. It might return in 1sec, maybe 10sec. I'm not going to block your thread until the result's ready. Instead I'm going to give you an API where you tell me what you want to </a:t>
            </a:r>
            <a:r>
              <a:rPr lang="en-US" sz="900" kern="1200" dirty="0" err="1" smtClean="0">
                <a:solidFill>
                  <a:schemeClr val="tx1"/>
                </a:solidFill>
                <a:effectLst/>
                <a:latin typeface="Segoe UI Light" pitchFamily="34" charset="0"/>
                <a:ea typeface="+mn-ea"/>
                <a:cs typeface="+mn-cs"/>
              </a:rPr>
              <a:t>ContinueWith</a:t>
            </a:r>
            <a:r>
              <a:rPr lang="en-US" sz="900" kern="1200" dirty="0" smtClean="0">
                <a:solidFill>
                  <a:schemeClr val="tx1"/>
                </a:solidFill>
                <a:effectLst/>
                <a:latin typeface="Segoe UI Light" pitchFamily="34" charset="0"/>
                <a:ea typeface="+mn-ea"/>
                <a:cs typeface="+mn-cs"/>
              </a:rPr>
              <a:t> once the result's ready. Until that time, we're going to go back and make sure your thread is clear – on client to stay responsive, on server not to waste response thread."</a:t>
            </a:r>
          </a:p>
          <a:p>
            <a:r>
              <a:rPr lang="en-US" sz="900" kern="1200" dirty="0" smtClean="0">
                <a:solidFill>
                  <a:schemeClr val="tx1"/>
                </a:solidFill>
                <a:effectLst/>
                <a:latin typeface="Segoe UI Light" pitchFamily="34" charset="0"/>
                <a:ea typeface="+mn-ea"/>
                <a:cs typeface="+mn-cs"/>
              </a:rPr>
              <a:t>* Previously we’d ad-hoc patterns to achieve this, things where accepting callbacks, or subscribing to events. But industry is crystallizing around the “Future” abstraction.</a:t>
            </a:r>
          </a:p>
          <a:p>
            <a:r>
              <a:rPr lang="en-US" sz="900" kern="1200" dirty="0" smtClean="0">
                <a:solidFill>
                  <a:schemeClr val="tx1"/>
                </a:solidFill>
                <a:effectLst/>
                <a:latin typeface="Segoe UI Light" pitchFamily="34" charset="0"/>
                <a:ea typeface="+mn-ea"/>
                <a:cs typeface="+mn-cs"/>
              </a:rPr>
              <a:t>* Future: a </a:t>
            </a:r>
            <a:r>
              <a:rPr lang="en-US" sz="900" i="1" kern="1200" dirty="0" smtClean="0">
                <a:solidFill>
                  <a:schemeClr val="tx1"/>
                </a:solidFill>
                <a:effectLst/>
                <a:latin typeface="Segoe UI Light" pitchFamily="34" charset="0"/>
                <a:ea typeface="+mn-ea"/>
                <a:cs typeface="+mn-cs"/>
              </a:rPr>
              <a:t>first-class</a:t>
            </a:r>
            <a:r>
              <a:rPr lang="en-US" sz="900" kern="1200" dirty="0" smtClean="0">
                <a:solidFill>
                  <a:schemeClr val="tx1"/>
                </a:solidFill>
                <a:effectLst/>
                <a:latin typeface="Segoe UI Light" pitchFamily="34" charset="0"/>
                <a:ea typeface="+mn-ea"/>
                <a:cs typeface="+mn-cs"/>
              </a:rPr>
              <a:t> representation of an ongoing operation, …</a:t>
            </a:r>
          </a:p>
          <a:p>
            <a:r>
              <a:rPr lang="en-US" sz="900" kern="1200" dirty="0" smtClean="0">
                <a:solidFill>
                  <a:schemeClr val="tx1"/>
                </a:solidFill>
                <a:effectLst/>
                <a:latin typeface="Segoe UI Light" pitchFamily="34" charset="0"/>
                <a:ea typeface="+mn-ea"/>
                <a:cs typeface="+mn-cs"/>
              </a:rPr>
              <a:t>* You may have seen the Task type in .NET4. We’re re-using that type to be our modern Future abstraction. At the same time, Windows runtime has created its own Future object and its own infrastructure.</a:t>
            </a:r>
          </a:p>
          <a:p>
            <a:r>
              <a:rPr lang="en-US" sz="900" kern="1200" dirty="0" smtClean="0">
                <a:solidFill>
                  <a:schemeClr val="tx1"/>
                </a:solidFill>
                <a:effectLst/>
                <a:latin typeface="Segoe UI Light" pitchFamily="34" charset="0"/>
                <a:ea typeface="+mn-ea"/>
                <a:cs typeface="+mn-cs"/>
              </a:rPr>
              <a:t>* Mostly they're similar and no worries. But I'll be pointing out the few small differences where they arise.</a:t>
            </a:r>
            <a:endParaRPr lang="en-US" sz="900" kern="1200" dirty="0">
              <a:solidFill>
                <a:schemeClr val="tx1"/>
              </a:solidFill>
              <a:effectLst/>
              <a:latin typeface="Segoe UI Light" pitchFamily="34" charset="0"/>
              <a:ea typeface="+mn-ea"/>
              <a:cs typeface="+mn-cs"/>
            </a:endParaRPr>
          </a:p>
        </p:txBody>
      </p:sp>
      <p:sp>
        <p:nvSpPr>
          <p:cNvPr id="4" name="Header Placeholder 3"/>
          <p:cNvSpPr>
            <a:spLocks noGrp="1"/>
          </p:cNvSpPr>
          <p:nvPr>
            <p:ph type="hdr" sz="quarter" idx="10"/>
          </p:nvPr>
        </p:nvSpPr>
        <p:spPr/>
        <p:txBody>
          <a:bodyPr/>
          <a:lstStyle/>
          <a:p>
            <a:r>
              <a:rPr lang="en-US" smtClean="0"/>
              <a:t>TechEd 2013</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t>6/28/2013 10:11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a:t>
            </a:fld>
            <a:endParaRPr lang="en-US" dirty="0"/>
          </a:p>
        </p:txBody>
      </p:sp>
    </p:spTree>
    <p:extLst>
      <p:ext uri="{BB962C8B-B14F-4D97-AF65-F5344CB8AC3E}">
        <p14:creationId xmlns:p14="http://schemas.microsoft.com/office/powerpoint/2010/main" val="932573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sz="900" kern="1200" dirty="0" smtClean="0">
                <a:solidFill>
                  <a:schemeClr val="tx1"/>
                </a:solidFill>
                <a:effectLst/>
                <a:latin typeface="Segoe UI Light" pitchFamily="34" charset="0"/>
                <a:ea typeface="+mn-ea"/>
                <a:cs typeface="+mn-cs"/>
              </a:rPr>
              <a:t>* Let’s get on same page about what we mean. The terms are overloaded.</a:t>
            </a:r>
          </a:p>
          <a:p>
            <a:r>
              <a:rPr lang="en-US" sz="900" kern="1200" dirty="0" smtClean="0">
                <a:solidFill>
                  <a:schemeClr val="tx1"/>
                </a:solidFill>
                <a:effectLst/>
                <a:latin typeface="Segoe UI Light" pitchFamily="34" charset="0"/>
                <a:ea typeface="+mn-ea"/>
                <a:cs typeface="+mn-cs"/>
              </a:rPr>
              <a:t>* Asynchrony: when you call a method, and it immediately returns a future, even though the long-running operation isn’t yet finished.</a:t>
            </a:r>
          </a:p>
          <a:p>
            <a:r>
              <a:rPr lang="en-US" sz="900" kern="1200" dirty="0" smtClean="0">
                <a:solidFill>
                  <a:schemeClr val="tx1"/>
                </a:solidFill>
                <a:effectLst/>
                <a:latin typeface="Segoe UI Light" pitchFamily="34" charset="0"/>
                <a:ea typeface="+mn-ea"/>
                <a:cs typeface="+mn-cs"/>
              </a:rPr>
              <a:t>* To see the difference, look at the top. This is synchronous call to </a:t>
            </a:r>
            <a:r>
              <a:rPr lang="en-US" sz="900" kern="1200" dirty="0" err="1" smtClean="0">
                <a:solidFill>
                  <a:schemeClr val="tx1"/>
                </a:solidFill>
                <a:effectLst/>
                <a:latin typeface="Segoe UI Light" pitchFamily="34" charset="0"/>
                <a:ea typeface="+mn-ea"/>
                <a:cs typeface="+mn-cs"/>
              </a:rPr>
              <a:t>DownloadData</a:t>
            </a:r>
            <a:r>
              <a:rPr lang="en-US" sz="900" kern="1200" dirty="0" smtClean="0">
                <a:solidFill>
                  <a:schemeClr val="tx1"/>
                </a:solidFill>
                <a:effectLst/>
                <a:latin typeface="Segoe UI Light" pitchFamily="34" charset="0"/>
                <a:ea typeface="+mn-ea"/>
                <a:cs typeface="+mn-cs"/>
              </a:rPr>
              <a:t>. Pass it arguments, get data back, and hand it off to another method.</a:t>
            </a:r>
          </a:p>
          <a:p>
            <a:r>
              <a:rPr lang="en-US" sz="900" kern="1200" dirty="0" smtClean="0">
                <a:solidFill>
                  <a:schemeClr val="tx1"/>
                </a:solidFill>
                <a:effectLst/>
                <a:latin typeface="Segoe UI Light" pitchFamily="34" charset="0"/>
                <a:ea typeface="+mn-ea"/>
                <a:cs typeface="+mn-cs"/>
              </a:rPr>
              <a:t>[CLICK]</a:t>
            </a:r>
          </a:p>
          <a:p>
            <a:r>
              <a:rPr lang="en-US" sz="900" kern="1200" dirty="0" smtClean="0">
                <a:solidFill>
                  <a:schemeClr val="tx1"/>
                </a:solidFill>
                <a:effectLst/>
                <a:latin typeface="Segoe UI Light" pitchFamily="34" charset="0"/>
                <a:ea typeface="+mn-ea"/>
                <a:cs typeface="+mn-cs"/>
              </a:rPr>
              <a:t>* Little blip of work at start. But then the call to Download won’t return until the data is available – so that entire time my thread is blocked, even though it’s not doing anything. It’s just waiting for a packet at some time in the future.</a:t>
            </a:r>
          </a:p>
          <a:p>
            <a:r>
              <a:rPr lang="en-US" sz="900" kern="1200" dirty="0" smtClean="0">
                <a:solidFill>
                  <a:schemeClr val="tx1"/>
                </a:solidFill>
                <a:effectLst/>
                <a:latin typeface="Segoe UI Light" pitchFamily="34" charset="0"/>
                <a:ea typeface="+mn-ea"/>
                <a:cs typeface="+mn-cs"/>
              </a:rPr>
              <a:t>[CLICK]</a:t>
            </a:r>
          </a:p>
          <a:p>
            <a:r>
              <a:rPr lang="en-US" sz="900" kern="1200" dirty="0" smtClean="0">
                <a:solidFill>
                  <a:schemeClr val="tx1"/>
                </a:solidFill>
                <a:effectLst/>
                <a:latin typeface="Segoe UI Light" pitchFamily="34" charset="0"/>
                <a:ea typeface="+mn-ea"/>
                <a:cs typeface="+mn-cs"/>
              </a:rPr>
              <a:t>* Look at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case. I call </a:t>
            </a:r>
            <a:r>
              <a:rPr lang="en-US" sz="900" kern="1200" dirty="0" err="1" smtClean="0">
                <a:solidFill>
                  <a:schemeClr val="tx1"/>
                </a:solidFill>
                <a:effectLst/>
                <a:latin typeface="Segoe UI Light" pitchFamily="34" charset="0"/>
                <a:ea typeface="+mn-ea"/>
                <a:cs typeface="+mn-cs"/>
              </a:rPr>
              <a:t>DownloadDataAsync</a:t>
            </a:r>
            <a:r>
              <a:rPr lang="en-US" sz="900" kern="1200" dirty="0" smtClean="0">
                <a:solidFill>
                  <a:schemeClr val="tx1"/>
                </a:solidFill>
                <a:effectLst/>
                <a:latin typeface="Segoe UI Light" pitchFamily="34" charset="0"/>
                <a:ea typeface="+mn-ea"/>
                <a:cs typeface="+mn-cs"/>
              </a:rPr>
              <a:t>. I get back this future object. On it, I’m calling some method “</a:t>
            </a:r>
            <a:r>
              <a:rPr lang="en-US" sz="900" kern="1200" dirty="0" err="1" smtClean="0">
                <a:solidFill>
                  <a:schemeClr val="tx1"/>
                </a:solidFill>
                <a:effectLst/>
                <a:latin typeface="Segoe UI Light" pitchFamily="34" charset="0"/>
                <a:ea typeface="+mn-ea"/>
                <a:cs typeface="+mn-cs"/>
              </a:rPr>
              <a:t>ContinueWith</a:t>
            </a:r>
            <a:r>
              <a:rPr lang="en-US" sz="900" kern="1200" dirty="0" smtClean="0">
                <a:solidFill>
                  <a:schemeClr val="tx1"/>
                </a:solidFill>
                <a:effectLst/>
                <a:latin typeface="Segoe UI Light" pitchFamily="34" charset="0"/>
                <a:ea typeface="+mn-ea"/>
                <a:cs typeface="+mn-cs"/>
              </a:rPr>
              <a:t>” to give a </a:t>
            </a:r>
            <a:r>
              <a:rPr lang="en-US" sz="900" i="1" kern="1200" dirty="0" smtClean="0">
                <a:solidFill>
                  <a:schemeClr val="tx1"/>
                </a:solidFill>
                <a:effectLst/>
                <a:latin typeface="Segoe UI Light" pitchFamily="34" charset="0"/>
                <a:ea typeface="+mn-ea"/>
                <a:cs typeface="+mn-cs"/>
              </a:rPr>
              <a:t>callback</a:t>
            </a:r>
            <a:r>
              <a:rPr lang="en-US" sz="900" kern="1200" dirty="0" smtClean="0">
                <a:solidFill>
                  <a:schemeClr val="tx1"/>
                </a:solidFill>
                <a:effectLst/>
                <a:latin typeface="Segoe UI Light" pitchFamily="34" charset="0"/>
                <a:ea typeface="+mn-ea"/>
                <a:cs typeface="+mn-cs"/>
              </a:rPr>
              <a:t> for what should happen once it's ready.</a:t>
            </a:r>
          </a:p>
          <a:p>
            <a:r>
              <a:rPr lang="en-US" sz="900" kern="1200" dirty="0" smtClean="0">
                <a:solidFill>
                  <a:schemeClr val="tx1"/>
                </a:solidFill>
                <a:effectLst/>
                <a:latin typeface="Segoe UI Light" pitchFamily="34" charset="0"/>
                <a:ea typeface="+mn-ea"/>
                <a:cs typeface="+mn-cs"/>
              </a:rPr>
              <a:t>* This means </a:t>
            </a:r>
            <a:r>
              <a:rPr lang="en-US" sz="900" kern="1200" dirty="0" err="1" smtClean="0">
                <a:solidFill>
                  <a:schemeClr val="tx1"/>
                </a:solidFill>
                <a:effectLst/>
                <a:latin typeface="Segoe UI Light" pitchFamily="34" charset="0"/>
                <a:ea typeface="+mn-ea"/>
                <a:cs typeface="+mn-cs"/>
              </a:rPr>
              <a:t>DownloadDataAsync</a:t>
            </a:r>
            <a:r>
              <a:rPr lang="en-US" sz="900" kern="1200" dirty="0" smtClean="0">
                <a:solidFill>
                  <a:schemeClr val="tx1"/>
                </a:solidFill>
                <a:effectLst/>
                <a:latin typeface="Segoe UI Light" pitchFamily="34" charset="0"/>
                <a:ea typeface="+mn-ea"/>
                <a:cs typeface="+mn-cs"/>
              </a:rPr>
              <a:t> can return to me straight away. I immediately subscribe my </a:t>
            </a:r>
            <a:r>
              <a:rPr lang="en-US" sz="900" kern="1200" dirty="0" err="1" smtClean="0">
                <a:solidFill>
                  <a:schemeClr val="tx1"/>
                </a:solidFill>
                <a:effectLst/>
                <a:latin typeface="Segoe UI Light" pitchFamily="34" charset="0"/>
                <a:ea typeface="+mn-ea"/>
                <a:cs typeface="+mn-cs"/>
              </a:rPr>
              <a:t>ContinueWith</a:t>
            </a:r>
            <a:r>
              <a:rPr lang="en-US" sz="900" kern="1200" dirty="0" smtClean="0">
                <a:solidFill>
                  <a:schemeClr val="tx1"/>
                </a:solidFill>
                <a:effectLst/>
                <a:latin typeface="Segoe UI Light" pitchFamily="34" charset="0"/>
                <a:ea typeface="+mn-ea"/>
                <a:cs typeface="+mn-cs"/>
              </a:rPr>
              <a:t> handler. And then I move on with whatever else I need to do, maybe returning to the UI message-pump.</a:t>
            </a:r>
          </a:p>
          <a:p>
            <a:r>
              <a:rPr lang="en-US" sz="900" kern="1200" dirty="0" smtClean="0">
                <a:solidFill>
                  <a:schemeClr val="tx1"/>
                </a:solidFill>
                <a:effectLst/>
                <a:latin typeface="Segoe UI Light" pitchFamily="34" charset="0"/>
                <a:ea typeface="+mn-ea"/>
                <a:cs typeface="+mn-cs"/>
              </a:rPr>
              <a:t>[CLICK]</a:t>
            </a:r>
          </a:p>
          <a:p>
            <a:r>
              <a:rPr lang="en-US" sz="900" kern="1200" dirty="0" smtClean="0">
                <a:solidFill>
                  <a:schemeClr val="tx1"/>
                </a:solidFill>
                <a:effectLst/>
                <a:latin typeface="Segoe UI Light" pitchFamily="34" charset="0"/>
                <a:ea typeface="+mn-ea"/>
                <a:cs typeface="+mn-cs"/>
              </a:rPr>
              <a:t>* That means that other UI messages can be handled. You can imagine those little green things are taps, mouse movements, gestures. So I can keep the UI responsive. I can keep it scrolling.</a:t>
            </a:r>
          </a:p>
          <a:p>
            <a:r>
              <a:rPr lang="en-US" sz="900" kern="1200" dirty="0" smtClean="0">
                <a:solidFill>
                  <a:schemeClr val="tx1"/>
                </a:solidFill>
                <a:effectLst/>
                <a:latin typeface="Segoe UI Light" pitchFamily="34" charset="0"/>
                <a:ea typeface="+mn-ea"/>
                <a:cs typeface="+mn-cs"/>
              </a:rPr>
              <a:t>[CLICK]</a:t>
            </a:r>
          </a:p>
          <a:p>
            <a:r>
              <a:rPr lang="en-US" sz="900" kern="1200" dirty="0" smtClean="0">
                <a:solidFill>
                  <a:schemeClr val="tx1"/>
                </a:solidFill>
                <a:effectLst/>
                <a:latin typeface="Segoe UI Light" pitchFamily="34" charset="0"/>
                <a:ea typeface="+mn-ea"/>
                <a:cs typeface="+mn-cs"/>
              </a:rPr>
              <a:t>* If you go back to the original synchronous case, all those UI events, that the user was making, can’t actually happen until after the download is done. I'm sure you've seen that. Very important, especially as you write Windows Store or Phone apps, where consumers have these high expectations of responsiveness, that you keep the UI thread clear.</a:t>
            </a:r>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4</a:t>
            </a:fld>
            <a:endParaRPr lang="en-US" dirty="0">
              <a:solidFill>
                <a:prstClr val="black"/>
              </a:solidFill>
            </a:endParaRPr>
          </a:p>
        </p:txBody>
      </p:sp>
      <p:sp>
        <p:nvSpPr>
          <p:cNvPr id="5"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extLst>
      <p:ext uri="{BB962C8B-B14F-4D97-AF65-F5344CB8AC3E}">
        <p14:creationId xmlns:p14="http://schemas.microsoft.com/office/powerpoint/2010/main" val="2290097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sz="900" kern="1200" dirty="0" smtClean="0">
                <a:solidFill>
                  <a:schemeClr val="tx1"/>
                </a:solidFill>
                <a:effectLst/>
                <a:latin typeface="Segoe UI Light" pitchFamily="34" charset="0"/>
                <a:ea typeface="+mn-ea"/>
                <a:cs typeface="+mn-cs"/>
              </a:rPr>
              <a:t>* The other benefit is… what if I wanted to do another independent download at the same time. </a:t>
            </a:r>
          </a:p>
          <a:p>
            <a:r>
              <a:rPr lang="en-US" sz="900" kern="1200" dirty="0" smtClean="0">
                <a:solidFill>
                  <a:schemeClr val="tx1"/>
                </a:solidFill>
                <a:effectLst/>
                <a:latin typeface="Segoe UI Light" pitchFamily="34" charset="0"/>
                <a:ea typeface="+mn-ea"/>
                <a:cs typeface="+mn-cs"/>
              </a:rPr>
              <a:t>* Look at the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case. It can kick off both downloads. Then it can process them in whatever order they come in.</a:t>
            </a:r>
          </a:p>
          <a:p>
            <a:r>
              <a:rPr lang="en-US" sz="900" kern="1200" dirty="0" smtClean="0">
                <a:solidFill>
                  <a:schemeClr val="tx1"/>
                </a:solidFill>
                <a:effectLst/>
                <a:latin typeface="Segoe UI Light" pitchFamily="34" charset="0"/>
                <a:ea typeface="+mn-ea"/>
                <a:cs typeface="+mn-cs"/>
              </a:rPr>
              <a:t>* So if we already had this handled, with </a:t>
            </a:r>
            <a:r>
              <a:rPr lang="en-US" sz="900" kern="1200" dirty="0" err="1" smtClean="0">
                <a:solidFill>
                  <a:schemeClr val="tx1"/>
                </a:solidFill>
                <a:effectLst/>
                <a:latin typeface="Segoe UI Light" pitchFamily="34" charset="0"/>
                <a:ea typeface="+mn-ea"/>
                <a:cs typeface="+mn-cs"/>
              </a:rPr>
              <a:t>ContinueWith</a:t>
            </a:r>
            <a:r>
              <a:rPr lang="en-US" sz="900" kern="1200" dirty="0" smtClean="0">
                <a:solidFill>
                  <a:schemeClr val="tx1"/>
                </a:solidFill>
                <a:effectLst/>
                <a:latin typeface="Segoe UI Light" pitchFamily="34" charset="0"/>
                <a:ea typeface="+mn-ea"/>
                <a:cs typeface="+mn-cs"/>
              </a:rPr>
              <a:t>, why do anything in the language?</a:t>
            </a:r>
          </a:p>
          <a:p>
            <a:r>
              <a:rPr lang="en-US" sz="900" kern="1200" dirty="0" smtClean="0">
                <a:solidFill>
                  <a:schemeClr val="tx1"/>
                </a:solidFill>
                <a:effectLst/>
                <a:latin typeface="Segoe UI Light" pitchFamily="34" charset="0"/>
                <a:ea typeface="+mn-ea"/>
                <a:cs typeface="+mn-cs"/>
              </a:rPr>
              <a:t>* Well, everyone who's used it has discovered that </a:t>
            </a:r>
            <a:r>
              <a:rPr lang="en-US" sz="900" kern="1200" dirty="0" err="1" smtClean="0">
                <a:solidFill>
                  <a:schemeClr val="tx1"/>
                </a:solidFill>
                <a:effectLst/>
                <a:latin typeface="Segoe UI Light" pitchFamily="34" charset="0"/>
                <a:ea typeface="+mn-ea"/>
                <a:cs typeface="+mn-cs"/>
              </a:rPr>
              <a:t>ContinueWith</a:t>
            </a:r>
            <a:r>
              <a:rPr lang="en-US" sz="900" kern="1200" dirty="0" smtClean="0">
                <a:solidFill>
                  <a:schemeClr val="tx1"/>
                </a:solidFill>
                <a:effectLst/>
                <a:latin typeface="Segoe UI Light" pitchFamily="34" charset="0"/>
                <a:ea typeface="+mn-ea"/>
                <a:cs typeface="+mn-cs"/>
              </a:rPr>
              <a:t> is an absolute dog to program with. It might look okay in this case. But if I have two downloads, then doubly-nested lambdas. As for how to get it to </a:t>
            </a:r>
            <a:r>
              <a:rPr lang="en-US" sz="900" kern="1200" dirty="0" err="1" smtClean="0">
                <a:solidFill>
                  <a:schemeClr val="tx1"/>
                </a:solidFill>
                <a:effectLst/>
                <a:latin typeface="Segoe UI Light" pitchFamily="34" charset="0"/>
                <a:ea typeface="+mn-ea"/>
                <a:cs typeface="+mn-cs"/>
              </a:rPr>
              <a:t>ContinueWith</a:t>
            </a:r>
            <a:r>
              <a:rPr lang="en-US" sz="900" kern="1200" dirty="0" smtClean="0">
                <a:solidFill>
                  <a:schemeClr val="tx1"/>
                </a:solidFill>
                <a:effectLst/>
                <a:latin typeface="Segoe UI Light" pitchFamily="34" charset="0"/>
                <a:ea typeface="+mn-ea"/>
                <a:cs typeface="+mn-cs"/>
              </a:rPr>
              <a:t> the next iteration of a </a:t>
            </a:r>
            <a:r>
              <a:rPr lang="en-US" sz="900" kern="1200" dirty="0" err="1" smtClean="0">
                <a:solidFill>
                  <a:schemeClr val="tx1"/>
                </a:solidFill>
                <a:effectLst/>
                <a:latin typeface="Segoe UI Light" pitchFamily="34" charset="0"/>
                <a:ea typeface="+mn-ea"/>
                <a:cs typeface="+mn-cs"/>
              </a:rPr>
              <a:t>foreach</a:t>
            </a:r>
            <a:r>
              <a:rPr lang="en-US" sz="900" kern="1200" dirty="0" smtClean="0">
                <a:solidFill>
                  <a:schemeClr val="tx1"/>
                </a:solidFill>
                <a:effectLst/>
                <a:latin typeface="Segoe UI Light" pitchFamily="34" charset="0"/>
                <a:ea typeface="+mn-ea"/>
                <a:cs typeface="+mn-cs"/>
              </a:rPr>
              <a:t> block? Forget it. Or writing two simultaneous downloads.</a:t>
            </a:r>
          </a:p>
          <a:p>
            <a:r>
              <a:rPr lang="en-US" sz="900" kern="1200" dirty="0" smtClean="0">
                <a:solidFill>
                  <a:schemeClr val="tx1"/>
                </a:solidFill>
                <a:effectLst/>
                <a:latin typeface="Segoe UI Light" pitchFamily="34" charset="0"/>
                <a:ea typeface="+mn-ea"/>
                <a:cs typeface="+mn-cs"/>
              </a:rPr>
              <a:t>* I’ve heard the phrase “macaroni code” – little chunks of callback functionality in each lambda, wrapped up in boilerplate tomato sauce.</a:t>
            </a:r>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5</a:t>
            </a:fld>
            <a:endParaRPr lang="en-US" dirty="0">
              <a:solidFill>
                <a:prstClr val="black"/>
              </a:solidFill>
            </a:endParaRPr>
          </a:p>
        </p:txBody>
      </p:sp>
      <p:sp>
        <p:nvSpPr>
          <p:cNvPr id="5"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extLst>
      <p:ext uri="{BB962C8B-B14F-4D97-AF65-F5344CB8AC3E}">
        <p14:creationId xmlns:p14="http://schemas.microsoft.com/office/powerpoint/2010/main" val="860871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900" kern="1200" dirty="0" smtClean="0">
                <a:solidFill>
                  <a:schemeClr val="tx1"/>
                </a:solidFill>
                <a:effectLst/>
                <a:latin typeface="Segoe UI Light" pitchFamily="34" charset="0"/>
                <a:ea typeface="+mn-ea"/>
                <a:cs typeface="+mn-cs"/>
              </a:rPr>
              <a:t>* So we said: let’s add support to the language itself, to let you write the code sequentially – express the workflows you want, the way you would in synchronous code.</a:t>
            </a:r>
          </a:p>
          <a:p>
            <a:r>
              <a:rPr lang="en-US" sz="900" kern="1200" dirty="0" smtClean="0">
                <a:solidFill>
                  <a:schemeClr val="tx1"/>
                </a:solidFill>
                <a:effectLst/>
                <a:latin typeface="Segoe UI Light" pitchFamily="34" charset="0"/>
                <a:ea typeface="+mn-ea"/>
                <a:cs typeface="+mn-cs"/>
              </a:rPr>
              <a:t>* Let you use the basic building blocks – if, while, </a:t>
            </a:r>
            <a:r>
              <a:rPr lang="en-US" sz="900" kern="1200" dirty="0" err="1" smtClean="0">
                <a:solidFill>
                  <a:schemeClr val="tx1"/>
                </a:solidFill>
                <a:effectLst/>
                <a:latin typeface="Segoe UI Light" pitchFamily="34" charset="0"/>
                <a:ea typeface="+mn-ea"/>
                <a:cs typeface="+mn-cs"/>
              </a:rPr>
              <a:t>foreach</a:t>
            </a:r>
            <a:r>
              <a:rPr lang="en-US" sz="900" kern="1200" dirty="0" smtClean="0">
                <a:solidFill>
                  <a:schemeClr val="tx1"/>
                </a:solidFill>
                <a:effectLst/>
                <a:latin typeface="Segoe UI Light" pitchFamily="34" charset="0"/>
                <a:ea typeface="+mn-ea"/>
                <a:cs typeface="+mn-cs"/>
              </a:rPr>
              <a:t>, try – that couldn't be used with callbacks.</a:t>
            </a:r>
            <a:endParaRPr lang="en-US" sz="900" kern="1200" dirty="0">
              <a:solidFill>
                <a:schemeClr val="tx1"/>
              </a:solidFill>
              <a:effectLst/>
              <a:latin typeface="Segoe UI Light" pitchFamily="34" charset="0"/>
              <a:ea typeface="+mn-ea"/>
              <a:cs typeface="+mn-cs"/>
            </a:endParaRPr>
          </a:p>
        </p:txBody>
      </p:sp>
      <p:sp>
        <p:nvSpPr>
          <p:cNvPr id="4" name="Slide Number Placeholder 3"/>
          <p:cNvSpPr>
            <a:spLocks noGrp="1"/>
          </p:cNvSpPr>
          <p:nvPr>
            <p:ph type="sldNum" sz="quarter" idx="10"/>
          </p:nvPr>
        </p:nvSpPr>
        <p:spPr/>
        <p:txBody>
          <a:bodyPr/>
          <a:lstStyle/>
          <a:p>
            <a:fld id="{26C70BA7-54A9-4C9D-A4D9-4CF62DB81B3C}" type="slidenum">
              <a:rPr lang="en-US" smtClean="0"/>
              <a:t>6</a:t>
            </a:fld>
            <a:endParaRPr lang="en-US"/>
          </a:p>
        </p:txBody>
      </p:sp>
    </p:spTree>
    <p:extLst>
      <p:ext uri="{BB962C8B-B14F-4D97-AF65-F5344CB8AC3E}">
        <p14:creationId xmlns:p14="http://schemas.microsoft.com/office/powerpoint/2010/main" val="2529472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0" kern="1200" dirty="0" smtClean="0">
                <a:solidFill>
                  <a:schemeClr val="tx1"/>
                </a:solidFill>
                <a:effectLst/>
                <a:latin typeface="Segoe UI Light" pitchFamily="34" charset="0"/>
                <a:ea typeface="+mn-ea"/>
                <a:cs typeface="+mn-cs"/>
              </a:rPr>
              <a:t>[Make sure to start with “</a:t>
            </a:r>
            <a:r>
              <a:rPr lang="en-US" sz="900" b="0" kern="1200" dirty="0" err="1" smtClean="0">
                <a:solidFill>
                  <a:schemeClr val="tx1"/>
                </a:solidFill>
                <a:effectLst/>
                <a:latin typeface="Segoe UI Light" pitchFamily="34" charset="0"/>
                <a:ea typeface="+mn-ea"/>
                <a:cs typeface="+mn-cs"/>
              </a:rPr>
              <a:t>SplitPage.xaml.cs</a:t>
            </a:r>
            <a:r>
              <a:rPr lang="en-US" sz="900" b="0" kern="1200" dirty="0" smtClean="0">
                <a:solidFill>
                  <a:schemeClr val="tx1"/>
                </a:solidFill>
                <a:effectLst/>
                <a:latin typeface="Segoe UI Light" pitchFamily="34" charset="0"/>
                <a:ea typeface="+mn-ea"/>
                <a:cs typeface="+mn-cs"/>
              </a:rPr>
              <a:t>” a copy</a:t>
            </a:r>
            <a:r>
              <a:rPr lang="en-US" sz="900" b="0" kern="1200" baseline="0" dirty="0" smtClean="0">
                <a:solidFill>
                  <a:schemeClr val="tx1"/>
                </a:solidFill>
                <a:effectLst/>
                <a:latin typeface="Segoe UI Light" pitchFamily="34" charset="0"/>
                <a:ea typeface="+mn-ea"/>
                <a:cs typeface="+mn-cs"/>
              </a:rPr>
              <a:t> of the original version]</a:t>
            </a:r>
            <a:endParaRPr lang="en-US" sz="900" b="0" kern="1200" dirty="0" smtClean="0">
              <a:solidFill>
                <a:schemeClr val="tx1"/>
              </a:solidFill>
              <a:effectLst/>
              <a:latin typeface="Segoe UI Light" pitchFamily="34" charset="0"/>
              <a:ea typeface="+mn-ea"/>
              <a:cs typeface="+mn-cs"/>
            </a:endParaRPr>
          </a:p>
          <a:p>
            <a:endParaRPr lang="en-US" sz="900" b="1"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Let’s look at an app written for Windows Store, uses Windows Runtime, calls into its APIs, and manages to stay responsive by using await.</a:t>
            </a:r>
          </a:p>
          <a:p>
            <a:r>
              <a:rPr lang="en-US" sz="900" kern="1200" dirty="0" smtClean="0">
                <a:solidFill>
                  <a:schemeClr val="tx1"/>
                </a:solidFill>
                <a:effectLst/>
                <a:latin typeface="Segoe UI Light" pitchFamily="34" charset="0"/>
                <a:ea typeface="+mn-ea"/>
                <a:cs typeface="+mn-cs"/>
              </a:rPr>
              <a:t> </a:t>
            </a:r>
          </a:p>
          <a:p>
            <a:r>
              <a:rPr lang="en-US" sz="900" b="1" kern="1200" dirty="0" smtClean="0">
                <a:solidFill>
                  <a:schemeClr val="tx1"/>
                </a:solidFill>
                <a:effectLst/>
                <a:latin typeface="Segoe UI Light" pitchFamily="34" charset="0"/>
                <a:ea typeface="+mn-ea"/>
                <a:cs typeface="+mn-cs"/>
              </a:rPr>
              <a:t>[RUN IT]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Builds photo-mosaics. If you haven't seen one, it's where you build a large image up out of a load of smaller images.</a:t>
            </a:r>
          </a:p>
          <a:p>
            <a:r>
              <a:rPr lang="en-US" sz="900" kern="1200" dirty="0" smtClean="0">
                <a:solidFill>
                  <a:schemeClr val="tx1"/>
                </a:solidFill>
                <a:effectLst/>
                <a:latin typeface="Segoe UI Light" pitchFamily="34" charset="0"/>
                <a:ea typeface="+mn-ea"/>
                <a:cs typeface="+mn-cs"/>
              </a:rPr>
              <a:t>* You could see that, as it was downloading, I was still able to move around, get over animations, scroll. Able to do those things because I’m not actually consuming the UI while I’m doing background work or doing downloads.</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async</a:t>
            </a:r>
            <a:r>
              <a:rPr lang="en-US" sz="900" b="1" kern="1200" dirty="0" smtClean="0">
                <a:solidFill>
                  <a:schemeClr val="tx1"/>
                </a:solidFill>
                <a:effectLst/>
                <a:latin typeface="Segoe UI Light" pitchFamily="34" charset="0"/>
                <a:ea typeface="+mn-ea"/>
                <a:cs typeface="+mn-cs"/>
              </a:rPr>
              <a:t> void </a:t>
            </a:r>
            <a:r>
              <a:rPr lang="en-US" sz="900" b="1" kern="1200" dirty="0" err="1" smtClean="0">
                <a:solidFill>
                  <a:schemeClr val="tx1"/>
                </a:solidFill>
                <a:effectLst/>
                <a:latin typeface="Segoe UI Light" pitchFamily="34" charset="0"/>
                <a:ea typeface="+mn-ea"/>
                <a:cs typeface="+mn-cs"/>
              </a:rPr>
              <a:t>ItemListView_ItemClick</a:t>
            </a: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This is core place where do all the work, show UI, do calculations. Will look familiar.</a:t>
            </a:r>
          </a:p>
          <a:p>
            <a:r>
              <a:rPr lang="en-US" sz="900" kern="1200" dirty="0" smtClean="0">
                <a:solidFill>
                  <a:schemeClr val="tx1"/>
                </a:solidFill>
                <a:effectLst/>
                <a:latin typeface="Segoe UI Light" pitchFamily="34" charset="0"/>
                <a:ea typeface="+mn-ea"/>
                <a:cs typeface="+mn-cs"/>
              </a:rPr>
              <a:t>* [Walkthrough first lines of code]</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var</a:t>
            </a:r>
            <a:r>
              <a:rPr lang="en-US" sz="900" b="1" kern="1200" dirty="0" smtClean="0">
                <a:solidFill>
                  <a:schemeClr val="tx1"/>
                </a:solidFill>
                <a:effectLst/>
                <a:latin typeface="Segoe UI Light" pitchFamily="34" charset="0"/>
                <a:ea typeface="+mn-ea"/>
                <a:cs typeface="+mn-cs"/>
              </a:rPr>
              <a:t> picker = new </a:t>
            </a:r>
            <a:r>
              <a:rPr lang="en-US" sz="900" b="1" kern="1200" dirty="0" err="1" smtClean="0">
                <a:solidFill>
                  <a:schemeClr val="tx1"/>
                </a:solidFill>
                <a:effectLst/>
                <a:latin typeface="Segoe UI Light" pitchFamily="34" charset="0"/>
                <a:ea typeface="+mn-ea"/>
                <a:cs typeface="+mn-cs"/>
              </a:rPr>
              <a:t>FileOpenPicker</a:t>
            </a: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[Hover over </a:t>
            </a:r>
            <a:r>
              <a:rPr lang="en-US" sz="900" kern="1200" dirty="0" err="1" smtClean="0">
                <a:solidFill>
                  <a:schemeClr val="tx1"/>
                </a:solidFill>
                <a:effectLst/>
                <a:latin typeface="Segoe UI Light" pitchFamily="34" charset="0"/>
                <a:ea typeface="+mn-ea"/>
                <a:cs typeface="+mn-cs"/>
              </a:rPr>
              <a:t>var</a:t>
            </a:r>
            <a:r>
              <a:rPr lang="en-US" sz="900" kern="1200" dirty="0" smtClean="0">
                <a:solidFill>
                  <a:schemeClr val="tx1"/>
                </a:solidFill>
                <a:effectLst/>
                <a:latin typeface="Segoe UI Light" pitchFamily="34" charset="0"/>
                <a:ea typeface="+mn-ea"/>
                <a:cs typeface="+mn-cs"/>
              </a:rPr>
              <a:t>]. Namespace </a:t>
            </a:r>
            <a:r>
              <a:rPr lang="en-US" sz="900" kern="1200" dirty="0" err="1" smtClean="0">
                <a:solidFill>
                  <a:schemeClr val="tx1"/>
                </a:solidFill>
                <a:effectLst/>
                <a:latin typeface="Segoe UI Light" pitchFamily="34" charset="0"/>
                <a:ea typeface="+mn-ea"/>
                <a:cs typeface="+mn-cs"/>
              </a:rPr>
              <a:t>Windows.Storage.Picker</a:t>
            </a:r>
            <a:r>
              <a:rPr lang="en-US" sz="900" kern="1200" dirty="0" smtClean="0">
                <a:solidFill>
                  <a:schemeClr val="tx1"/>
                </a:solidFill>
                <a:effectLst/>
                <a:latin typeface="Segoe UI Light" pitchFamily="34" charset="0"/>
                <a:ea typeface="+mn-ea"/>
                <a:cs typeface="+mn-cs"/>
              </a:rPr>
              <a:t>. Root namespace is Windows -&gt; it’s a Windows Runtime API. Specifically, a Picker API, shows the full-screen picking dialog.</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var</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originalFile</a:t>
            </a:r>
            <a:r>
              <a:rPr lang="en-US" sz="900" b="1" kern="1200" dirty="0" smtClean="0">
                <a:solidFill>
                  <a:schemeClr val="tx1"/>
                </a:solidFill>
                <a:effectLst/>
                <a:latin typeface="Segoe UI Light" pitchFamily="34" charset="0"/>
                <a:ea typeface="+mn-ea"/>
                <a:cs typeface="+mn-cs"/>
              </a:rPr>
              <a:t> = await </a:t>
            </a:r>
            <a:r>
              <a:rPr lang="en-US" sz="900" b="1" kern="1200" dirty="0" err="1" smtClean="0">
                <a:solidFill>
                  <a:schemeClr val="tx1"/>
                </a:solidFill>
                <a:effectLst/>
                <a:latin typeface="Segoe UI Light" pitchFamily="34" charset="0"/>
                <a:ea typeface="+mn-ea"/>
                <a:cs typeface="+mn-cs"/>
              </a:rPr>
              <a:t>picker.PickSingleFileAsync</a:t>
            </a: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will show UI on the screen.</a:t>
            </a:r>
          </a:p>
          <a:p>
            <a:r>
              <a:rPr lang="en-US" sz="900" kern="1200" dirty="0" smtClean="0">
                <a:solidFill>
                  <a:schemeClr val="tx1"/>
                </a:solidFill>
                <a:effectLst/>
                <a:latin typeface="Segoe UI Light" pitchFamily="34" charset="0"/>
                <a:ea typeface="+mn-ea"/>
                <a:cs typeface="+mn-cs"/>
              </a:rPr>
              <a:t>* [Hover over </a:t>
            </a:r>
            <a:r>
              <a:rPr lang="en-US" sz="900" kern="1200" dirty="0" err="1" smtClean="0">
                <a:solidFill>
                  <a:schemeClr val="tx1"/>
                </a:solidFill>
                <a:effectLst/>
                <a:latin typeface="Segoe UI Light" pitchFamily="34" charset="0"/>
                <a:ea typeface="+mn-ea"/>
                <a:cs typeface="+mn-cs"/>
              </a:rPr>
              <a:t>PickSingleFile</a:t>
            </a:r>
            <a:r>
              <a:rPr lang="en-US" sz="900" kern="1200" dirty="0" smtClean="0">
                <a:solidFill>
                  <a:schemeClr val="tx1"/>
                </a:solidFill>
                <a:effectLst/>
                <a:latin typeface="Segoe UI Light" pitchFamily="34" charset="0"/>
                <a:ea typeface="+mn-ea"/>
                <a:cs typeface="+mn-cs"/>
              </a:rPr>
              <a:t>] See that it's a special kind of method, an asynchronous method. First clue: name ends in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Second clue: tooltip says that it's </a:t>
            </a:r>
            <a:r>
              <a:rPr lang="en-US" sz="900" kern="1200" dirty="0" err="1" smtClean="0">
                <a:solidFill>
                  <a:schemeClr val="tx1"/>
                </a:solidFill>
                <a:effectLst/>
                <a:latin typeface="Segoe UI Light" pitchFamily="34" charset="0"/>
                <a:ea typeface="+mn-ea"/>
                <a:cs typeface="+mn-cs"/>
              </a:rPr>
              <a:t>awaitable</a:t>
            </a:r>
            <a:r>
              <a:rPr lang="en-US" sz="900" kern="1200" dirty="0" smtClean="0">
                <a:solidFill>
                  <a:schemeClr val="tx1"/>
                </a:solidFill>
                <a:effectLst/>
                <a:latin typeface="Segoe UI Light" pitchFamily="34" charset="0"/>
                <a:ea typeface="+mn-ea"/>
                <a:cs typeface="+mn-cs"/>
              </a:rPr>
              <a:t>. So, the object returned from this API is one of those future types.</a:t>
            </a:r>
          </a:p>
          <a:p>
            <a:r>
              <a:rPr lang="en-US" sz="900" kern="1200" dirty="0" smtClean="0">
                <a:solidFill>
                  <a:schemeClr val="tx1"/>
                </a:solidFill>
                <a:effectLst/>
                <a:latin typeface="Segoe UI Light" pitchFamily="34" charset="0"/>
                <a:ea typeface="+mn-ea"/>
                <a:cs typeface="+mn-cs"/>
              </a:rPr>
              <a:t>* Return type is </a:t>
            </a:r>
            <a:r>
              <a:rPr lang="en-US" sz="900" kern="1200" dirty="0" err="1" smtClean="0">
                <a:solidFill>
                  <a:schemeClr val="tx1"/>
                </a:solidFill>
                <a:effectLst/>
                <a:latin typeface="Segoe UI Light" pitchFamily="34" charset="0"/>
                <a:ea typeface="+mn-ea"/>
                <a:cs typeface="+mn-cs"/>
              </a:rPr>
              <a:t>IAsyncOperation</a:t>
            </a:r>
            <a:r>
              <a:rPr lang="en-US" sz="900" kern="1200" dirty="0" smtClean="0">
                <a:solidFill>
                  <a:schemeClr val="tx1"/>
                </a:solidFill>
                <a:effectLst/>
                <a:latin typeface="Segoe UI Light" pitchFamily="34" charset="0"/>
                <a:ea typeface="+mn-ea"/>
                <a:cs typeface="+mn-cs"/>
              </a:rPr>
              <a:t>&lt;</a:t>
            </a:r>
            <a:r>
              <a:rPr lang="en-US" sz="900" kern="1200" dirty="0" err="1" smtClean="0">
                <a:solidFill>
                  <a:schemeClr val="tx1"/>
                </a:solidFill>
                <a:effectLst/>
                <a:latin typeface="Segoe UI Light" pitchFamily="34" charset="0"/>
                <a:ea typeface="+mn-ea"/>
                <a:cs typeface="+mn-cs"/>
              </a:rPr>
              <a:t>StorageFile</a:t>
            </a:r>
            <a:r>
              <a:rPr lang="en-US" sz="900" kern="1200" dirty="0" smtClean="0">
                <a:solidFill>
                  <a:schemeClr val="tx1"/>
                </a:solidFill>
                <a:effectLst/>
                <a:latin typeface="Segoe UI Light" pitchFamily="34" charset="0"/>
                <a:ea typeface="+mn-ea"/>
                <a:cs typeface="+mn-cs"/>
              </a:rPr>
              <a:t>&gt;. </a:t>
            </a:r>
            <a:r>
              <a:rPr lang="en-US" sz="900" kern="1200" dirty="0" err="1" smtClean="0">
                <a:solidFill>
                  <a:schemeClr val="tx1"/>
                </a:solidFill>
                <a:effectLst/>
                <a:latin typeface="Segoe UI Light" pitchFamily="34" charset="0"/>
                <a:ea typeface="+mn-ea"/>
                <a:cs typeface="+mn-cs"/>
              </a:rPr>
              <a:t>IAsyncOperation</a:t>
            </a:r>
            <a:r>
              <a:rPr lang="en-US" sz="900" kern="1200" dirty="0" smtClean="0">
                <a:solidFill>
                  <a:schemeClr val="tx1"/>
                </a:solidFill>
                <a:effectLst/>
                <a:latin typeface="Segoe UI Light" pitchFamily="34" charset="0"/>
                <a:ea typeface="+mn-ea"/>
                <a:cs typeface="+mn-cs"/>
              </a:rPr>
              <a:t> is </a:t>
            </a:r>
            <a:r>
              <a:rPr lang="en-US" sz="900" kern="1200" dirty="0" err="1" smtClean="0">
                <a:solidFill>
                  <a:schemeClr val="tx1"/>
                </a:solidFill>
                <a:effectLst/>
                <a:latin typeface="Segoe UI Light" pitchFamily="34" charset="0"/>
                <a:ea typeface="+mn-ea"/>
                <a:cs typeface="+mn-cs"/>
              </a:rPr>
              <a:t>WinRT's</a:t>
            </a:r>
            <a:r>
              <a:rPr lang="en-US" sz="900" kern="1200" dirty="0" smtClean="0">
                <a:solidFill>
                  <a:schemeClr val="tx1"/>
                </a:solidFill>
                <a:effectLst/>
                <a:latin typeface="Segoe UI Light" pitchFamily="34" charset="0"/>
                <a:ea typeface="+mn-ea"/>
                <a:cs typeface="+mn-cs"/>
              </a:rPr>
              <a:t> future type, for operations that return a value.</a:t>
            </a:r>
          </a:p>
          <a:p>
            <a:r>
              <a:rPr lang="en-US" sz="900" kern="1200" dirty="0" smtClean="0">
                <a:solidFill>
                  <a:schemeClr val="tx1"/>
                </a:solidFill>
                <a:effectLst/>
                <a:latin typeface="Segoe UI Light" pitchFamily="34" charset="0"/>
                <a:ea typeface="+mn-ea"/>
                <a:cs typeface="+mn-cs"/>
              </a:rPr>
              <a:t>* I'm using the new await keyword.</a:t>
            </a:r>
          </a:p>
          <a:p>
            <a:r>
              <a:rPr lang="en-US" sz="900" kern="1200" dirty="0" smtClean="0">
                <a:solidFill>
                  <a:schemeClr val="tx1"/>
                </a:solidFill>
                <a:effectLst/>
                <a:latin typeface="Segoe UI Light" pitchFamily="34" charset="0"/>
                <a:ea typeface="+mn-ea"/>
                <a:cs typeface="+mn-cs"/>
              </a:rPr>
              <a:t>* [Hover over "</a:t>
            </a:r>
            <a:r>
              <a:rPr lang="en-US" sz="900" kern="1200" dirty="0" err="1" smtClean="0">
                <a:solidFill>
                  <a:schemeClr val="tx1"/>
                </a:solidFill>
                <a:effectLst/>
                <a:latin typeface="Segoe UI Light" pitchFamily="34" charset="0"/>
                <a:ea typeface="+mn-ea"/>
                <a:cs typeface="+mn-cs"/>
              </a:rPr>
              <a:t>var</a:t>
            </a:r>
            <a:r>
              <a:rPr lang="en-US" sz="900" kern="1200" dirty="0" smtClean="0">
                <a:solidFill>
                  <a:schemeClr val="tx1"/>
                </a:solidFill>
                <a:effectLst/>
                <a:latin typeface="Segoe UI Light" pitchFamily="34" charset="0"/>
                <a:ea typeface="+mn-ea"/>
                <a:cs typeface="+mn-cs"/>
              </a:rPr>
              <a:t>"]</a:t>
            </a:r>
          </a:p>
          <a:p>
            <a:r>
              <a:rPr lang="en-US" sz="900" kern="1200" dirty="0" smtClean="0">
                <a:solidFill>
                  <a:schemeClr val="tx1"/>
                </a:solidFill>
                <a:effectLst/>
                <a:latin typeface="Segoe UI Light" pitchFamily="34" charset="0"/>
                <a:ea typeface="+mn-ea"/>
                <a:cs typeface="+mn-cs"/>
              </a:rPr>
              <a:t>* What pops out the other end is a </a:t>
            </a:r>
            <a:r>
              <a:rPr lang="en-US" sz="900" kern="1200" dirty="0" err="1" smtClean="0">
                <a:solidFill>
                  <a:schemeClr val="tx1"/>
                </a:solidFill>
                <a:effectLst/>
                <a:latin typeface="Segoe UI Light" pitchFamily="34" charset="0"/>
                <a:ea typeface="+mn-ea"/>
                <a:cs typeface="+mn-cs"/>
              </a:rPr>
              <a:t>StorageFile</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What it means: when get to await, remember, I need to return out of my method. I need to free up my UI thread. They might take 10 seconds picking, and I can't afford to block the UI thread. So when it gets to that point it's going to return.</a:t>
            </a:r>
          </a:p>
          <a:p>
            <a:r>
              <a:rPr lang="en-US" sz="900" kern="1200" dirty="0" smtClean="0">
                <a:solidFill>
                  <a:schemeClr val="tx1"/>
                </a:solidFill>
                <a:effectLst/>
                <a:latin typeface="Segoe UI Light" pitchFamily="34" charset="0"/>
                <a:ea typeface="+mn-ea"/>
                <a:cs typeface="+mn-cs"/>
              </a:rPr>
              <a:t>* But just before it returns, it sets up the rest of the method [highlight it] as the </a:t>
            </a:r>
            <a:r>
              <a:rPr lang="en-US" sz="900" kern="1200" dirty="0" err="1" smtClean="0">
                <a:solidFill>
                  <a:schemeClr val="tx1"/>
                </a:solidFill>
                <a:effectLst/>
                <a:latin typeface="Segoe UI Light" pitchFamily="34" charset="0"/>
                <a:ea typeface="+mn-ea"/>
                <a:cs typeface="+mn-cs"/>
              </a:rPr>
              <a:t>ContinueWith</a:t>
            </a:r>
            <a:r>
              <a:rPr lang="en-US" sz="900" kern="1200" dirty="0" smtClean="0">
                <a:solidFill>
                  <a:schemeClr val="tx1"/>
                </a:solidFill>
                <a:effectLst/>
                <a:latin typeface="Segoe UI Light" pitchFamily="34" charset="0"/>
                <a:ea typeface="+mn-ea"/>
                <a:cs typeface="+mn-cs"/>
              </a:rPr>
              <a:t> callback.</a:t>
            </a:r>
          </a:p>
          <a:p>
            <a:r>
              <a:rPr lang="en-US" sz="900" kern="1200" dirty="0" smtClean="0">
                <a:solidFill>
                  <a:schemeClr val="tx1"/>
                </a:solidFill>
                <a:effectLst/>
                <a:latin typeface="Segoe UI Light" pitchFamily="34" charset="0"/>
                <a:ea typeface="+mn-ea"/>
                <a:cs typeface="+mn-cs"/>
              </a:rPr>
              <a:t>* It does that for you under the hood so you don't have to worry about callbacks. Don't need to start nesting your method with a load of lambdas.</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async</a:t>
            </a:r>
            <a:r>
              <a:rPr lang="en-US" sz="900" b="1" kern="1200" dirty="0" smtClean="0">
                <a:solidFill>
                  <a:schemeClr val="tx1"/>
                </a:solidFill>
                <a:effectLst/>
                <a:latin typeface="Segoe UI Light" pitchFamily="34" charset="0"/>
                <a:ea typeface="+mn-ea"/>
                <a:cs typeface="+mn-cs"/>
              </a:rPr>
              <a:t> void </a:t>
            </a:r>
            <a:r>
              <a:rPr lang="en-US" sz="900" b="1" kern="1200" dirty="0" err="1" smtClean="0">
                <a:solidFill>
                  <a:schemeClr val="tx1"/>
                </a:solidFill>
                <a:effectLst/>
                <a:latin typeface="Segoe UI Light" pitchFamily="34" charset="0"/>
                <a:ea typeface="+mn-ea"/>
                <a:cs typeface="+mn-cs"/>
              </a:rPr>
              <a:t>ItemListView_ItemClick</a:t>
            </a: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[Highlight] I'm able to do that because the method has the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modifier.</a:t>
            </a:r>
          </a:p>
          <a:p>
            <a:r>
              <a:rPr lang="en-US" sz="900" kern="1200" dirty="0" smtClean="0">
                <a:solidFill>
                  <a:schemeClr val="tx1"/>
                </a:solidFill>
                <a:effectLst/>
                <a:latin typeface="Segoe UI Light" pitchFamily="34" charset="0"/>
                <a:ea typeface="+mn-ea"/>
                <a:cs typeface="+mn-cs"/>
              </a:rPr>
              <a:t>* Means: I'm able to await inside that method, because the compiler has the plumbing to let it save where the method left off, and resume later.</a:t>
            </a:r>
          </a:p>
          <a:p>
            <a:r>
              <a:rPr lang="en-US" sz="900" kern="1200" dirty="0" smtClean="0">
                <a:solidFill>
                  <a:schemeClr val="tx1"/>
                </a:solidFill>
                <a:effectLst/>
                <a:latin typeface="Segoe UI Light" pitchFamily="34" charset="0"/>
                <a:ea typeface="+mn-ea"/>
                <a:cs typeface="+mn-cs"/>
              </a:rPr>
              <a:t> </a:t>
            </a:r>
          </a:p>
          <a:p>
            <a:r>
              <a:rPr lang="en-US" sz="900" b="1" kern="1200" dirty="0" smtClean="0">
                <a:solidFill>
                  <a:schemeClr val="tx1"/>
                </a:solidFill>
                <a:effectLst/>
                <a:latin typeface="Segoe UI Light" pitchFamily="34" charset="0"/>
                <a:ea typeface="+mn-ea"/>
                <a:cs typeface="+mn-cs"/>
              </a:rPr>
              <a:t>using (</a:t>
            </a:r>
            <a:r>
              <a:rPr lang="en-US" sz="900" b="1" kern="1200" dirty="0" err="1" smtClean="0">
                <a:solidFill>
                  <a:schemeClr val="tx1"/>
                </a:solidFill>
                <a:effectLst/>
                <a:latin typeface="Segoe UI Light" pitchFamily="34" charset="0"/>
                <a:ea typeface="+mn-ea"/>
                <a:cs typeface="+mn-cs"/>
              </a:rPr>
              <a:t>var</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originalStream</a:t>
            </a:r>
            <a:r>
              <a:rPr lang="en-US" sz="900" b="1" kern="1200" dirty="0" smtClean="0">
                <a:solidFill>
                  <a:schemeClr val="tx1"/>
                </a:solidFill>
                <a:effectLst/>
                <a:latin typeface="Segoe UI Light" pitchFamily="34" charset="0"/>
                <a:ea typeface="+mn-ea"/>
                <a:cs typeface="+mn-cs"/>
              </a:rPr>
              <a:t> = await </a:t>
            </a:r>
            <a:r>
              <a:rPr lang="en-US" sz="900" b="1" kern="1200" dirty="0" err="1" smtClean="0">
                <a:solidFill>
                  <a:schemeClr val="tx1"/>
                </a:solidFill>
                <a:effectLst/>
                <a:latin typeface="Segoe UI Light" pitchFamily="34" charset="0"/>
                <a:ea typeface="+mn-ea"/>
                <a:cs typeface="+mn-cs"/>
              </a:rPr>
              <a:t>originalFile.OpenAsync</a:t>
            </a:r>
            <a:r>
              <a:rPr lang="en-US" sz="900" b="1" kern="1200" dirty="0" smtClean="0">
                <a:solidFill>
                  <a:schemeClr val="tx1"/>
                </a:solidFill>
                <a:effectLst/>
                <a:latin typeface="Segoe UI Light" pitchFamily="34" charset="0"/>
                <a:ea typeface="+mn-ea"/>
                <a:cs typeface="+mn-cs"/>
              </a:rPr>
              <a:t>(</a:t>
            </a:r>
            <a:r>
              <a:rPr lang="en-US" sz="900" b="1" kern="1200" dirty="0" err="1" smtClean="0">
                <a:solidFill>
                  <a:schemeClr val="tx1"/>
                </a:solidFill>
                <a:effectLst/>
                <a:latin typeface="Segoe UI Light" pitchFamily="34" charset="0"/>
                <a:ea typeface="+mn-ea"/>
                <a:cs typeface="+mn-cs"/>
              </a:rPr>
              <a:t>FileAccessMode.Read</a:t>
            </a:r>
            <a:r>
              <a:rPr lang="en-US" sz="900" b="1" kern="1200" dirty="0" smtClean="0">
                <a:solidFill>
                  <a:schemeClr val="tx1"/>
                </a:solidFill>
                <a:effectLst/>
                <a:latin typeface="Segoe UI Light" pitchFamily="34" charset="0"/>
                <a:ea typeface="+mn-ea"/>
                <a:cs typeface="+mn-cs"/>
              </a:rPr>
              <a:t>) )</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[Hover over </a:t>
            </a:r>
            <a:r>
              <a:rPr lang="en-US" sz="900" kern="1200" dirty="0" err="1" smtClean="0">
                <a:solidFill>
                  <a:schemeClr val="tx1"/>
                </a:solidFill>
                <a:effectLst/>
                <a:latin typeface="Segoe UI Light" pitchFamily="34" charset="0"/>
                <a:ea typeface="+mn-ea"/>
                <a:cs typeface="+mn-cs"/>
              </a:rPr>
              <a:t>OpenAsync</a:t>
            </a:r>
            <a:r>
              <a:rPr lang="en-US" sz="900" kern="1200" dirty="0" smtClean="0">
                <a:solidFill>
                  <a:schemeClr val="tx1"/>
                </a:solidFill>
                <a:effectLst/>
                <a:latin typeface="Segoe UI Light" pitchFamily="34" charset="0"/>
                <a:ea typeface="+mn-ea"/>
                <a:cs typeface="+mn-cs"/>
              </a:rPr>
              <a:t>] Opening is itself an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operation. Could be over the network. Returns </a:t>
            </a:r>
            <a:r>
              <a:rPr lang="en-US" sz="900" kern="1200" dirty="0" err="1" smtClean="0">
                <a:solidFill>
                  <a:schemeClr val="tx1"/>
                </a:solidFill>
                <a:effectLst/>
                <a:latin typeface="Segoe UI Light" pitchFamily="34" charset="0"/>
                <a:ea typeface="+mn-ea"/>
                <a:cs typeface="+mn-cs"/>
              </a:rPr>
              <a:t>IAsyncOperation</a:t>
            </a:r>
            <a:r>
              <a:rPr lang="en-US" sz="900" kern="1200" dirty="0" smtClean="0">
                <a:solidFill>
                  <a:schemeClr val="tx1"/>
                </a:solidFill>
                <a:effectLst/>
                <a:latin typeface="Segoe UI Light" pitchFamily="34" charset="0"/>
                <a:ea typeface="+mn-ea"/>
                <a:cs typeface="+mn-cs"/>
              </a:rPr>
              <a:t>&lt;</a:t>
            </a:r>
            <a:r>
              <a:rPr lang="en-US" sz="900" kern="1200" dirty="0" err="1" smtClean="0">
                <a:solidFill>
                  <a:schemeClr val="tx1"/>
                </a:solidFill>
                <a:effectLst/>
                <a:latin typeface="Segoe UI Light" pitchFamily="34" charset="0"/>
                <a:ea typeface="+mn-ea"/>
                <a:cs typeface="+mn-cs"/>
              </a:rPr>
              <a:t>IRandomAccessStream</a:t>
            </a:r>
            <a:r>
              <a:rPr lang="en-US" sz="900" kern="1200" dirty="0" smtClean="0">
                <a:solidFill>
                  <a:schemeClr val="tx1"/>
                </a:solidFill>
                <a:effectLst/>
                <a:latin typeface="Segoe UI Light" pitchFamily="34" charset="0"/>
                <a:ea typeface="+mn-ea"/>
                <a:cs typeface="+mn-cs"/>
              </a:rPr>
              <a:t>&gt;</a:t>
            </a:r>
          </a:p>
          <a:p>
            <a:r>
              <a:rPr lang="en-US" sz="900" kern="1200" dirty="0" smtClean="0">
                <a:solidFill>
                  <a:schemeClr val="tx1"/>
                </a:solidFill>
                <a:effectLst/>
                <a:latin typeface="Segoe UI Light" pitchFamily="34" charset="0"/>
                <a:ea typeface="+mn-ea"/>
                <a:cs typeface="+mn-cs"/>
              </a:rPr>
              <a:t>* [Hover over </a:t>
            </a:r>
            <a:r>
              <a:rPr lang="en-US" sz="900" kern="1200" dirty="0" err="1" smtClean="0">
                <a:solidFill>
                  <a:schemeClr val="tx1"/>
                </a:solidFill>
                <a:effectLst/>
                <a:latin typeface="Segoe UI Light" pitchFamily="34" charset="0"/>
                <a:ea typeface="+mn-ea"/>
                <a:cs typeface="+mn-cs"/>
              </a:rPr>
              <a:t>var</a:t>
            </a:r>
            <a:r>
              <a:rPr lang="en-US" sz="900" kern="1200" dirty="0" smtClean="0">
                <a:solidFill>
                  <a:schemeClr val="tx1"/>
                </a:solidFill>
                <a:effectLst/>
                <a:latin typeface="Segoe UI Light" pitchFamily="34" charset="0"/>
                <a:ea typeface="+mn-ea"/>
                <a:cs typeface="+mn-cs"/>
              </a:rPr>
              <a:t>] Await it, and get back </a:t>
            </a:r>
            <a:r>
              <a:rPr lang="en-US" sz="900" kern="1200" dirty="0" err="1" smtClean="0">
                <a:solidFill>
                  <a:schemeClr val="tx1"/>
                </a:solidFill>
                <a:effectLst/>
                <a:latin typeface="Segoe UI Light" pitchFamily="34" charset="0"/>
                <a:ea typeface="+mn-ea"/>
                <a:cs typeface="+mn-cs"/>
              </a:rPr>
              <a:t>IRandomAccessstream</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Naturally able to kick them off, yield until they're complete, and Continue With further operations. Just chain them naturally. Still looks how it would if it were sync.</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var</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uri</a:t>
            </a:r>
            <a:r>
              <a:rPr lang="en-US" sz="900" b="1" kern="1200" dirty="0" smtClean="0">
                <a:solidFill>
                  <a:schemeClr val="tx1"/>
                </a:solidFill>
                <a:effectLst/>
                <a:latin typeface="Segoe UI Light" pitchFamily="34" charset="0"/>
                <a:ea typeface="+mn-ea"/>
                <a:cs typeface="+mn-cs"/>
              </a:rPr>
              <a:t> = </a:t>
            </a:r>
            <a:r>
              <a:rPr lang="en-US" sz="900" b="1" kern="1200" dirty="0" err="1" smtClean="0">
                <a:solidFill>
                  <a:schemeClr val="tx1"/>
                </a:solidFill>
                <a:effectLst/>
                <a:latin typeface="Segoe UI Light" pitchFamily="34" charset="0"/>
                <a:ea typeface="+mn-ea"/>
                <a:cs typeface="+mn-cs"/>
              </a:rPr>
              <a:t>FlickrTileProvider.GetFlickrUri</a:t>
            </a:r>
            <a:r>
              <a:rPr lang="en-US" sz="900" b="1" kern="1200" dirty="0" smtClean="0">
                <a:solidFill>
                  <a:schemeClr val="tx1"/>
                </a:solidFill>
                <a:effectLst/>
                <a:latin typeface="Segoe UI Light" pitchFamily="34" charset="0"/>
                <a:ea typeface="+mn-ea"/>
                <a:cs typeface="+mn-cs"/>
              </a:rPr>
              <a:t>(</a:t>
            </a:r>
            <a:r>
              <a:rPr lang="en-US" sz="900" b="1" kern="1200" dirty="0" err="1" smtClean="0">
                <a:solidFill>
                  <a:schemeClr val="tx1"/>
                </a:solidFill>
                <a:effectLst/>
                <a:latin typeface="Segoe UI Light" pitchFamily="34" charset="0"/>
                <a:ea typeface="+mn-ea"/>
                <a:cs typeface="+mn-cs"/>
              </a:rPr>
              <a:t>model.Title</a:t>
            </a: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[Highlight] Still able to call synchronous methods as normal.</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var</a:t>
            </a:r>
            <a:r>
              <a:rPr lang="en-US" sz="900" b="1" kern="1200" dirty="0" smtClean="0">
                <a:solidFill>
                  <a:schemeClr val="tx1"/>
                </a:solidFill>
                <a:effectLst/>
                <a:latin typeface="Segoe UI Light" pitchFamily="34" charset="0"/>
                <a:ea typeface="+mn-ea"/>
                <a:cs typeface="+mn-cs"/>
              </a:rPr>
              <a:t> response = await new </a:t>
            </a:r>
            <a:r>
              <a:rPr lang="en-US" sz="900" b="1" kern="1200" dirty="0" err="1" smtClean="0">
                <a:solidFill>
                  <a:schemeClr val="tx1"/>
                </a:solidFill>
                <a:effectLst/>
                <a:latin typeface="Segoe UI Light" pitchFamily="34" charset="0"/>
                <a:ea typeface="+mn-ea"/>
                <a:cs typeface="+mn-cs"/>
              </a:rPr>
              <a:t>HttpClient</a:t>
            </a:r>
            <a:r>
              <a:rPr lang="en-US" sz="900" b="1" kern="1200" dirty="0" smtClean="0">
                <a:solidFill>
                  <a:schemeClr val="tx1"/>
                </a:solidFill>
                <a:effectLst/>
                <a:latin typeface="Segoe UI Light" pitchFamily="34" charset="0"/>
                <a:ea typeface="+mn-ea"/>
                <a:cs typeface="+mn-cs"/>
              </a:rPr>
              <a:t>().</a:t>
            </a:r>
            <a:r>
              <a:rPr lang="en-US" sz="900" b="1" kern="1200" dirty="0" err="1" smtClean="0">
                <a:solidFill>
                  <a:schemeClr val="tx1"/>
                </a:solidFill>
                <a:effectLst/>
                <a:latin typeface="Segoe UI Light" pitchFamily="34" charset="0"/>
                <a:ea typeface="+mn-ea"/>
                <a:cs typeface="+mn-cs"/>
              </a:rPr>
              <a:t>GetAsync</a:t>
            </a:r>
            <a:r>
              <a:rPr lang="en-US" sz="900" b="1" kern="1200" dirty="0" smtClean="0">
                <a:solidFill>
                  <a:schemeClr val="tx1"/>
                </a:solidFill>
                <a:effectLst/>
                <a:latin typeface="Segoe UI Light" pitchFamily="34" charset="0"/>
                <a:ea typeface="+mn-ea"/>
                <a:cs typeface="+mn-cs"/>
              </a:rPr>
              <a:t>(</a:t>
            </a:r>
            <a:r>
              <a:rPr lang="en-US" sz="900" b="1" kern="1200" dirty="0" err="1" smtClean="0">
                <a:solidFill>
                  <a:schemeClr val="tx1"/>
                </a:solidFill>
                <a:effectLst/>
                <a:latin typeface="Segoe UI Light" pitchFamily="34" charset="0"/>
                <a:ea typeface="+mn-ea"/>
                <a:cs typeface="+mn-cs"/>
              </a:rPr>
              <a:t>uri</a:t>
            </a: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Actually not a Windows API. It's the new .NET45 http library. (replaces </a:t>
            </a:r>
            <a:r>
              <a:rPr lang="en-US" sz="900" kern="1200" dirty="0" err="1" smtClean="0">
                <a:solidFill>
                  <a:schemeClr val="tx1"/>
                </a:solidFill>
                <a:effectLst/>
                <a:latin typeface="Segoe UI Light" pitchFamily="34" charset="0"/>
                <a:ea typeface="+mn-ea"/>
                <a:cs typeface="+mn-cs"/>
              </a:rPr>
              <a:t>WebClient</a:t>
            </a:r>
            <a:r>
              <a:rPr lang="en-US" sz="900" kern="1200" dirty="0" smtClean="0">
                <a:solidFill>
                  <a:schemeClr val="tx1"/>
                </a:solidFill>
                <a:effectLst/>
                <a:latin typeface="Segoe UI Light" pitchFamily="34" charset="0"/>
                <a:ea typeface="+mn-ea"/>
                <a:cs typeface="+mn-cs"/>
              </a:rPr>
              <a:t>)</a:t>
            </a:r>
          </a:p>
          <a:p>
            <a:r>
              <a:rPr lang="en-US" sz="900" kern="1200" dirty="0" smtClean="0">
                <a:solidFill>
                  <a:schemeClr val="tx1"/>
                </a:solidFill>
                <a:effectLst/>
                <a:latin typeface="Segoe UI Light" pitchFamily="34" charset="0"/>
                <a:ea typeface="+mn-ea"/>
                <a:cs typeface="+mn-cs"/>
              </a:rPr>
              <a:t>* What it returns isn't </a:t>
            </a:r>
            <a:r>
              <a:rPr lang="en-US" sz="900" kern="1200" dirty="0" err="1" smtClean="0">
                <a:solidFill>
                  <a:schemeClr val="tx1"/>
                </a:solidFill>
                <a:effectLst/>
                <a:latin typeface="Segoe UI Light" pitchFamily="34" charset="0"/>
                <a:ea typeface="+mn-ea"/>
                <a:cs typeface="+mn-cs"/>
              </a:rPr>
              <a:t>IAsyncOperation</a:t>
            </a:r>
            <a:r>
              <a:rPr lang="en-US" sz="900" kern="1200" dirty="0" smtClean="0">
                <a:solidFill>
                  <a:schemeClr val="tx1"/>
                </a:solidFill>
                <a:effectLst/>
                <a:latin typeface="Segoe UI Light" pitchFamily="34" charset="0"/>
                <a:ea typeface="+mn-ea"/>
                <a:cs typeface="+mn-cs"/>
              </a:rPr>
              <a:t>. It's Task. That's because Task&lt;T&gt; is the .NET future type.</a:t>
            </a:r>
          </a:p>
          <a:p>
            <a:r>
              <a:rPr lang="en-US" sz="900" kern="1200" dirty="0" smtClean="0">
                <a:solidFill>
                  <a:schemeClr val="tx1"/>
                </a:solidFill>
                <a:effectLst/>
                <a:latin typeface="Segoe UI Light" pitchFamily="34" charset="0"/>
                <a:ea typeface="+mn-ea"/>
                <a:cs typeface="+mn-cs"/>
              </a:rPr>
              <a:t>* I await it just the same. I can await .NET types, Windows types, is all the same to me.</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var</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tileList</a:t>
            </a:r>
            <a:r>
              <a:rPr lang="en-US" sz="900" b="1" kern="1200" dirty="0" smtClean="0">
                <a:solidFill>
                  <a:schemeClr val="tx1"/>
                </a:solidFill>
                <a:effectLst/>
                <a:latin typeface="Segoe UI Light" pitchFamily="34" charset="0"/>
                <a:ea typeface="+mn-ea"/>
                <a:cs typeface="+mn-cs"/>
              </a:rPr>
              <a:t> = await </a:t>
            </a:r>
            <a:r>
              <a:rPr lang="en-US" sz="900" b="1" kern="1200" dirty="0" err="1" smtClean="0">
                <a:solidFill>
                  <a:schemeClr val="tx1"/>
                </a:solidFill>
                <a:effectLst/>
                <a:latin typeface="Segoe UI Light" pitchFamily="34" charset="0"/>
                <a:ea typeface="+mn-ea"/>
                <a:cs typeface="+mn-cs"/>
              </a:rPr>
              <a:t>FlickrTileProvider.FetchImagesAsync</a:t>
            </a:r>
            <a:r>
              <a:rPr lang="en-US" sz="900" b="1" kern="1200" dirty="0" smtClean="0">
                <a:solidFill>
                  <a:schemeClr val="tx1"/>
                </a:solidFill>
                <a:effectLst/>
                <a:latin typeface="Segoe UI Light" pitchFamily="34" charset="0"/>
                <a:ea typeface="+mn-ea"/>
                <a:cs typeface="+mn-cs"/>
              </a:rPr>
              <a:t>(photos);</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This is my own code. My own helper that I wrote. But I wrote this</a:t>
            </a:r>
            <a:r>
              <a:rPr lang="en-US" sz="900" i="1" kern="1200" dirty="0" smtClean="0">
                <a:solidFill>
                  <a:schemeClr val="tx1"/>
                </a:solidFill>
                <a:effectLst/>
                <a:latin typeface="Segoe UI Light" pitchFamily="34" charset="0"/>
                <a:ea typeface="+mn-ea"/>
                <a:cs typeface="+mn-cs"/>
              </a:rPr>
              <a:t> as</a:t>
            </a:r>
            <a:r>
              <a:rPr lang="en-US" sz="900" kern="1200" dirty="0" smtClean="0">
                <a:solidFill>
                  <a:schemeClr val="tx1"/>
                </a:solidFill>
                <a:effectLst/>
                <a:latin typeface="Segoe UI Light" pitchFamily="34" charset="0"/>
                <a:ea typeface="+mn-ea"/>
                <a:cs typeface="+mn-cs"/>
              </a:rPr>
              <a:t> an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method. We'll see in a moment how to write an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method. But this is my own helper, but follows that same pattern – its name ends in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shows up as </a:t>
            </a:r>
            <a:r>
              <a:rPr lang="en-US" sz="900" kern="1200" dirty="0" err="1" smtClean="0">
                <a:solidFill>
                  <a:schemeClr val="tx1"/>
                </a:solidFill>
                <a:effectLst/>
                <a:latin typeface="Segoe UI Light" pitchFamily="34" charset="0"/>
                <a:ea typeface="+mn-ea"/>
                <a:cs typeface="+mn-cs"/>
              </a:rPr>
              <a:t>awaitable</a:t>
            </a:r>
            <a:r>
              <a:rPr lang="en-US" sz="900" kern="1200" dirty="0" smtClean="0">
                <a:solidFill>
                  <a:schemeClr val="tx1"/>
                </a:solidFill>
                <a:effectLst/>
                <a:latin typeface="Segoe UI Light" pitchFamily="34" charset="0"/>
                <a:ea typeface="+mn-ea"/>
                <a:cs typeface="+mn-cs"/>
              </a:rPr>
              <a:t>, returns a Task, so I can sign up </a:t>
            </a:r>
            <a:r>
              <a:rPr lang="en-US" sz="900" kern="1200" dirty="0" err="1" smtClean="0">
                <a:solidFill>
                  <a:schemeClr val="tx1"/>
                </a:solidFill>
                <a:effectLst/>
                <a:latin typeface="Segoe UI Light" pitchFamily="34" charset="0"/>
                <a:ea typeface="+mn-ea"/>
                <a:cs typeface="+mn-cs"/>
              </a:rPr>
              <a:t>ContinueWith</a:t>
            </a:r>
            <a:r>
              <a:rPr lang="en-US" sz="900" kern="1200" dirty="0" smtClean="0">
                <a:solidFill>
                  <a:schemeClr val="tx1"/>
                </a:solidFill>
                <a:effectLst/>
                <a:latin typeface="Segoe UI Light" pitchFamily="34" charset="0"/>
                <a:ea typeface="+mn-ea"/>
                <a:cs typeface="+mn-cs"/>
              </a:rPr>
              <a:t> for when it completes.</a:t>
            </a:r>
          </a:p>
          <a:p>
            <a:r>
              <a:rPr lang="en-US" sz="900" kern="1200" dirty="0" smtClean="0">
                <a:solidFill>
                  <a:schemeClr val="tx1"/>
                </a:solidFill>
                <a:effectLst/>
                <a:latin typeface="Segoe UI Light" pitchFamily="34" charset="0"/>
                <a:ea typeface="+mn-ea"/>
                <a:cs typeface="+mn-cs"/>
              </a:rPr>
              <a:t>* I've represented my flow linearly, like I want to think about it.</a:t>
            </a:r>
          </a:p>
          <a:p>
            <a:r>
              <a:rPr lang="en-US" sz="900" kern="1200" dirty="0" smtClean="0">
                <a:solidFill>
                  <a:schemeClr val="tx1"/>
                </a:solidFill>
                <a:effectLst/>
                <a:latin typeface="Segoe UI Light" pitchFamily="34" charset="0"/>
                <a:ea typeface="+mn-ea"/>
                <a:cs typeface="+mn-cs"/>
              </a:rPr>
              <a:t> </a:t>
            </a:r>
          </a:p>
          <a:p>
            <a:r>
              <a:rPr lang="en-US" sz="900" b="1" kern="1200" dirty="0" smtClean="0">
                <a:solidFill>
                  <a:schemeClr val="tx1"/>
                </a:solidFill>
                <a:effectLst/>
                <a:latin typeface="Segoe UI Light" pitchFamily="34" charset="0"/>
                <a:ea typeface="+mn-ea"/>
                <a:cs typeface="+mn-cs"/>
              </a:rPr>
              <a:t>Extract method, the body of "Choosing source image".</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Call it </a:t>
            </a:r>
            <a:r>
              <a:rPr lang="en-US" sz="900" b="1" kern="1200" dirty="0" err="1" smtClean="0">
                <a:solidFill>
                  <a:schemeClr val="tx1"/>
                </a:solidFill>
                <a:effectLst/>
                <a:latin typeface="Segoe UI Light" pitchFamily="34" charset="0"/>
                <a:ea typeface="+mn-ea"/>
                <a:cs typeface="+mn-cs"/>
              </a:rPr>
              <a:t>ChooseSourceImageASync</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a:t>
            </a:r>
            <a:r>
              <a:rPr lang="en-US" sz="900" kern="1200" dirty="0" err="1" smtClean="0">
                <a:solidFill>
                  <a:schemeClr val="tx1"/>
                </a:solidFill>
                <a:effectLst/>
                <a:latin typeface="Segoe UI Light" pitchFamily="34" charset="0"/>
                <a:ea typeface="+mn-ea"/>
                <a:cs typeface="+mn-cs"/>
              </a:rPr>
              <a:t>GoToDef</a:t>
            </a:r>
            <a:r>
              <a:rPr lang="en-US" sz="900" kern="1200" dirty="0" smtClean="0">
                <a:solidFill>
                  <a:schemeClr val="tx1"/>
                </a:solidFill>
                <a:effectLst/>
                <a:latin typeface="Segoe UI Light" pitchFamily="34" charset="0"/>
                <a:ea typeface="+mn-ea"/>
                <a:cs typeface="+mn-cs"/>
              </a:rPr>
              <a:t> to look inside. It's an </a:t>
            </a:r>
            <a:r>
              <a:rPr lang="en-US" sz="900" kern="1200" dirty="0" err="1" smtClean="0">
                <a:solidFill>
                  <a:schemeClr val="tx1"/>
                </a:solidFill>
                <a:effectLst/>
                <a:latin typeface="Segoe UI Light" pitchFamily="34" charset="0"/>
                <a:ea typeface="+mn-ea"/>
                <a:cs typeface="+mn-cs"/>
              </a:rPr>
              <a:t>aysnc</a:t>
            </a:r>
            <a:r>
              <a:rPr lang="en-US" sz="900" kern="1200" dirty="0" smtClean="0">
                <a:solidFill>
                  <a:schemeClr val="tx1"/>
                </a:solidFill>
                <a:effectLst/>
                <a:latin typeface="Segoe UI Light" pitchFamily="34" charset="0"/>
                <a:ea typeface="+mn-ea"/>
                <a:cs typeface="+mn-cs"/>
              </a:rPr>
              <a:t> method. Marked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method because we extracted code that has awaits in it. Returns Task&lt;</a:t>
            </a:r>
            <a:r>
              <a:rPr lang="en-US" sz="900" kern="1200" dirty="0" err="1" smtClean="0">
                <a:solidFill>
                  <a:schemeClr val="tx1"/>
                </a:solidFill>
                <a:effectLst/>
                <a:latin typeface="Segoe UI Light" pitchFamily="34" charset="0"/>
                <a:ea typeface="+mn-ea"/>
                <a:cs typeface="+mn-cs"/>
              </a:rPr>
              <a:t>StorageFile</a:t>
            </a:r>
            <a:r>
              <a:rPr lang="en-US" sz="900" kern="1200" dirty="0" smtClean="0">
                <a:solidFill>
                  <a:schemeClr val="tx1"/>
                </a:solidFill>
                <a:effectLst/>
                <a:latin typeface="Segoe UI Light" pitchFamily="34" charset="0"/>
                <a:ea typeface="+mn-ea"/>
                <a:cs typeface="+mn-cs"/>
              </a:rPr>
              <a:t>&gt;. It's a future, "hey eventually I'll have </a:t>
            </a:r>
            <a:r>
              <a:rPr lang="en-US" sz="900" kern="1200" dirty="0" err="1" smtClean="0">
                <a:solidFill>
                  <a:schemeClr val="tx1"/>
                </a:solidFill>
                <a:effectLst/>
                <a:latin typeface="Segoe UI Light" pitchFamily="34" charset="0"/>
                <a:ea typeface="+mn-ea"/>
                <a:cs typeface="+mn-cs"/>
              </a:rPr>
              <a:t>StorageFile</a:t>
            </a:r>
            <a:r>
              <a:rPr lang="en-US" sz="900" kern="1200" dirty="0" smtClean="0">
                <a:solidFill>
                  <a:schemeClr val="tx1"/>
                </a:solidFill>
                <a:effectLst/>
                <a:latin typeface="Segoe UI Light" pitchFamily="34" charset="0"/>
                <a:ea typeface="+mn-ea"/>
                <a:cs typeface="+mn-cs"/>
              </a:rPr>
              <a:t>, but for now here's this object you can use to sign up a </a:t>
            </a:r>
            <a:r>
              <a:rPr lang="en-US" sz="900" kern="1200" dirty="0" err="1" smtClean="0">
                <a:solidFill>
                  <a:schemeClr val="tx1"/>
                </a:solidFill>
                <a:effectLst/>
                <a:latin typeface="Segoe UI Light" pitchFamily="34" charset="0"/>
                <a:ea typeface="+mn-ea"/>
                <a:cs typeface="+mn-cs"/>
              </a:rPr>
              <a:t>ContinueWith</a:t>
            </a:r>
            <a:r>
              <a:rPr lang="en-US" sz="900" kern="1200" dirty="0" smtClean="0">
                <a:solidFill>
                  <a:schemeClr val="tx1"/>
                </a:solidFill>
                <a:effectLst/>
                <a:latin typeface="Segoe UI Light" pitchFamily="34" charset="0"/>
                <a:ea typeface="+mn-ea"/>
                <a:cs typeface="+mn-cs"/>
              </a:rPr>
              <a:t> when it's done".</a:t>
            </a:r>
          </a:p>
          <a:p>
            <a:r>
              <a:rPr lang="en-US" sz="900" kern="1200" dirty="0" smtClean="0">
                <a:solidFill>
                  <a:schemeClr val="tx1"/>
                </a:solidFill>
                <a:effectLst/>
                <a:latin typeface="Segoe UI Light" pitchFamily="34" charset="0"/>
                <a:ea typeface="+mn-ea"/>
                <a:cs typeface="+mn-cs"/>
              </a:rPr>
              <a:t>* Here call </a:t>
            </a:r>
            <a:r>
              <a:rPr lang="en-US" sz="900" kern="1200" dirty="0" err="1" smtClean="0">
                <a:solidFill>
                  <a:schemeClr val="tx1"/>
                </a:solidFill>
                <a:effectLst/>
                <a:latin typeface="Segoe UI Light" pitchFamily="34" charset="0"/>
                <a:ea typeface="+mn-ea"/>
                <a:cs typeface="+mn-cs"/>
              </a:rPr>
              <a:t>picker.PickSingleFileAsync</a:t>
            </a:r>
            <a:r>
              <a:rPr lang="en-US" sz="900" kern="1200" dirty="0" smtClean="0">
                <a:solidFill>
                  <a:schemeClr val="tx1"/>
                </a:solidFill>
                <a:effectLst/>
                <a:latin typeface="Segoe UI Light" pitchFamily="34" charset="0"/>
                <a:ea typeface="+mn-ea"/>
                <a:cs typeface="+mn-cs"/>
              </a:rPr>
              <a:t>. Gives me back its </a:t>
            </a:r>
            <a:r>
              <a:rPr lang="en-US" sz="900" kern="1200" dirty="0" err="1" smtClean="0">
                <a:solidFill>
                  <a:schemeClr val="tx1"/>
                </a:solidFill>
                <a:effectLst/>
                <a:latin typeface="Segoe UI Light" pitchFamily="34" charset="0"/>
                <a:ea typeface="+mn-ea"/>
                <a:cs typeface="+mn-cs"/>
              </a:rPr>
              <a:t>IAsyncOperation</a:t>
            </a:r>
            <a:r>
              <a:rPr lang="en-US" sz="900" kern="1200" dirty="0" smtClean="0">
                <a:solidFill>
                  <a:schemeClr val="tx1"/>
                </a:solidFill>
                <a:effectLst/>
                <a:latin typeface="Segoe UI Light" pitchFamily="34" charset="0"/>
                <a:ea typeface="+mn-ea"/>
                <a:cs typeface="+mn-cs"/>
              </a:rPr>
              <a:t>.</a:t>
            </a:r>
          </a:p>
          <a:p>
            <a:r>
              <a:rPr lang="en-US" sz="900" kern="1200" dirty="0" smtClean="0">
                <a:solidFill>
                  <a:schemeClr val="tx1"/>
                </a:solidFill>
                <a:effectLst/>
                <a:latin typeface="Segoe UI Light" pitchFamily="34" charset="0"/>
                <a:ea typeface="+mn-ea"/>
                <a:cs typeface="+mn-cs"/>
              </a:rPr>
              <a:t>* Then I await it. What does await mean? The first await of the method returns to its caller. And if it was in a Task-returning method, then it generates the Task and returns it to the caller. The plumbing that the compiler generates produces that Task.</a:t>
            </a:r>
          </a:p>
          <a:p>
            <a:r>
              <a:rPr lang="en-US" sz="900" kern="1200" dirty="0" smtClean="0">
                <a:solidFill>
                  <a:schemeClr val="tx1"/>
                </a:solidFill>
                <a:effectLst/>
                <a:latin typeface="Segoe UI Light" pitchFamily="34" charset="0"/>
                <a:ea typeface="+mn-ea"/>
                <a:cs typeface="+mn-cs"/>
              </a:rPr>
              <a:t>* Going back to the original. Since it's awaiting something that's not done, it's going to return to its caller, in this case the XAML message loop.</a:t>
            </a:r>
          </a:p>
          <a:p>
            <a:r>
              <a:rPr lang="en-US" sz="900" kern="1200" dirty="0" smtClean="0">
                <a:solidFill>
                  <a:schemeClr val="tx1"/>
                </a:solidFill>
                <a:effectLst/>
                <a:latin typeface="Segoe UI Light" pitchFamily="34" charset="0"/>
                <a:ea typeface="+mn-ea"/>
                <a:cs typeface="+mn-cs"/>
              </a:rPr>
              <a:t>* Maybe 10 seconds later, the user has picked a file. So the </a:t>
            </a:r>
            <a:r>
              <a:rPr lang="en-US" sz="900" kern="1200" dirty="0" err="1" smtClean="0">
                <a:solidFill>
                  <a:schemeClr val="tx1"/>
                </a:solidFill>
                <a:effectLst/>
                <a:latin typeface="Segoe UI Light" pitchFamily="34" charset="0"/>
                <a:ea typeface="+mn-ea"/>
                <a:cs typeface="+mn-cs"/>
              </a:rPr>
              <a:t>ContinueWith</a:t>
            </a:r>
            <a:r>
              <a:rPr lang="en-US" sz="900" kern="1200" dirty="0" smtClean="0">
                <a:solidFill>
                  <a:schemeClr val="tx1"/>
                </a:solidFill>
                <a:effectLst/>
                <a:latin typeface="Segoe UI Light" pitchFamily="34" charset="0"/>
                <a:ea typeface="+mn-ea"/>
                <a:cs typeface="+mn-cs"/>
              </a:rPr>
              <a:t> callback that was signed up is triggered. And that's the rest of this method, after we unpack the </a:t>
            </a:r>
            <a:r>
              <a:rPr lang="en-US" sz="900" kern="1200" dirty="0" err="1" smtClean="0">
                <a:solidFill>
                  <a:schemeClr val="tx1"/>
                </a:solidFill>
                <a:effectLst/>
                <a:latin typeface="Segoe UI Light" pitchFamily="34" charset="0"/>
                <a:ea typeface="+mn-ea"/>
                <a:cs typeface="+mn-cs"/>
              </a:rPr>
              <a:t>originalFile</a:t>
            </a:r>
            <a:r>
              <a:rPr lang="en-US" sz="900" kern="1200" dirty="0" smtClean="0">
                <a:solidFill>
                  <a:schemeClr val="tx1"/>
                </a:solidFill>
                <a:effectLst/>
                <a:latin typeface="Segoe UI Light" pitchFamily="34" charset="0"/>
                <a:ea typeface="+mn-ea"/>
                <a:cs typeface="+mn-cs"/>
              </a:rPr>
              <a:t> out of the future object.</a:t>
            </a:r>
          </a:p>
          <a:p>
            <a:r>
              <a:rPr lang="en-US" sz="900" kern="1200" dirty="0" smtClean="0">
                <a:solidFill>
                  <a:schemeClr val="tx1"/>
                </a:solidFill>
                <a:effectLst/>
                <a:latin typeface="Segoe UI Light" pitchFamily="34" charset="0"/>
                <a:ea typeface="+mn-ea"/>
                <a:cs typeface="+mn-cs"/>
              </a:rPr>
              <a:t> </a:t>
            </a:r>
          </a:p>
          <a:p>
            <a:r>
              <a:rPr lang="en-US" sz="900" b="1" kern="1200" dirty="0" smtClean="0">
                <a:solidFill>
                  <a:schemeClr val="tx1"/>
                </a:solidFill>
                <a:effectLst/>
                <a:latin typeface="Segoe UI Light" pitchFamily="34" charset="0"/>
                <a:ea typeface="+mn-ea"/>
                <a:cs typeface="+mn-cs"/>
              </a:rPr>
              <a:t>return </a:t>
            </a:r>
            <a:r>
              <a:rPr lang="en-US" sz="900" b="1" kern="1200" dirty="0" err="1" smtClean="0">
                <a:solidFill>
                  <a:schemeClr val="tx1"/>
                </a:solidFill>
                <a:effectLst/>
                <a:latin typeface="Segoe UI Light" pitchFamily="34" charset="0"/>
                <a:ea typeface="+mn-ea"/>
                <a:cs typeface="+mn-cs"/>
              </a:rPr>
              <a:t>originalFile</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The type of this return expression is </a:t>
            </a:r>
            <a:r>
              <a:rPr lang="en-US" sz="900" kern="1200" dirty="0" err="1" smtClean="0">
                <a:solidFill>
                  <a:schemeClr val="tx1"/>
                </a:solidFill>
                <a:effectLst/>
                <a:latin typeface="Segoe UI Light" pitchFamily="34" charset="0"/>
                <a:ea typeface="+mn-ea"/>
                <a:cs typeface="+mn-cs"/>
              </a:rPr>
              <a:t>StorageFile</a:t>
            </a:r>
            <a:r>
              <a:rPr lang="en-US" sz="900" kern="1200" dirty="0" smtClean="0">
                <a:solidFill>
                  <a:schemeClr val="tx1"/>
                </a:solidFill>
                <a:effectLst/>
                <a:latin typeface="Segoe UI Light" pitchFamily="34" charset="0"/>
                <a:ea typeface="+mn-ea"/>
                <a:cs typeface="+mn-cs"/>
              </a:rPr>
              <a:t>. But the physical return type of the method is Task&lt;</a:t>
            </a:r>
            <a:r>
              <a:rPr lang="en-US" sz="900" kern="1200" dirty="0" err="1" smtClean="0">
                <a:solidFill>
                  <a:schemeClr val="tx1"/>
                </a:solidFill>
                <a:effectLst/>
                <a:latin typeface="Segoe UI Light" pitchFamily="34" charset="0"/>
                <a:ea typeface="+mn-ea"/>
                <a:cs typeface="+mn-cs"/>
              </a:rPr>
              <a:t>StorageFile</a:t>
            </a:r>
            <a:r>
              <a:rPr lang="en-US" sz="900" kern="1200" dirty="0" smtClean="0">
                <a:solidFill>
                  <a:schemeClr val="tx1"/>
                </a:solidFill>
                <a:effectLst/>
                <a:latin typeface="Segoe UI Light" pitchFamily="34" charset="0"/>
                <a:ea typeface="+mn-ea"/>
                <a:cs typeface="+mn-cs"/>
              </a:rPr>
              <a:t>&gt;. That's fine. Sort of like yield return. Return statements in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methods are about the logical return type. If a future is like a promise, then I'm delivering on the promise. What the compiler's going to do for this return statement is mark the Task as completed. Because of that, anyone who had signed to </a:t>
            </a:r>
            <a:r>
              <a:rPr lang="en-US" sz="900" kern="1200" dirty="0" err="1" smtClean="0">
                <a:solidFill>
                  <a:schemeClr val="tx1"/>
                </a:solidFill>
                <a:effectLst/>
                <a:latin typeface="Segoe UI Light" pitchFamily="34" charset="0"/>
                <a:ea typeface="+mn-ea"/>
                <a:cs typeface="+mn-cs"/>
              </a:rPr>
              <a:t>ContinueWith</a:t>
            </a:r>
            <a:r>
              <a:rPr lang="en-US" sz="900" kern="1200" dirty="0" smtClean="0">
                <a:solidFill>
                  <a:schemeClr val="tx1"/>
                </a:solidFill>
                <a:effectLst/>
                <a:latin typeface="Segoe UI Light" pitchFamily="34" charset="0"/>
                <a:ea typeface="+mn-ea"/>
                <a:cs typeface="+mn-cs"/>
              </a:rPr>
              <a:t> after the Task will get to run.</a:t>
            </a:r>
          </a:p>
          <a:p>
            <a:r>
              <a:rPr lang="en-US" sz="900" kern="1200" dirty="0" smtClean="0">
                <a:solidFill>
                  <a:schemeClr val="tx1"/>
                </a:solidFill>
                <a:effectLst/>
                <a:latin typeface="Segoe UI Light" pitchFamily="34" charset="0"/>
                <a:ea typeface="+mn-ea"/>
                <a:cs typeface="+mn-cs"/>
              </a:rPr>
              <a:t>* That's great. I can await </a:t>
            </a:r>
            <a:r>
              <a:rPr lang="en-US" sz="900" kern="1200" dirty="0" err="1" smtClean="0">
                <a:solidFill>
                  <a:schemeClr val="tx1"/>
                </a:solidFill>
                <a:effectLst/>
                <a:latin typeface="Segoe UI Light" pitchFamily="34" charset="0"/>
                <a:ea typeface="+mn-ea"/>
                <a:cs typeface="+mn-cs"/>
              </a:rPr>
              <a:t>WinRT</a:t>
            </a:r>
            <a:r>
              <a:rPr lang="en-US" sz="900" kern="1200" dirty="0" smtClean="0">
                <a:solidFill>
                  <a:schemeClr val="tx1"/>
                </a:solidFill>
                <a:effectLst/>
                <a:latin typeface="Segoe UI Light" pitchFamily="34" charset="0"/>
                <a:ea typeface="+mn-ea"/>
                <a:cs typeface="+mn-cs"/>
              </a:rPr>
              <a:t>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operations, I can await .NET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tasks, and I can await my own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methods. All the same.</a:t>
            </a:r>
          </a:p>
          <a:p>
            <a:r>
              <a:rPr lang="en-US" sz="900" kern="1200" dirty="0" smtClean="0">
                <a:solidFill>
                  <a:schemeClr val="tx1"/>
                </a:solidFill>
                <a:effectLst/>
                <a:latin typeface="Segoe UI Light" pitchFamily="34" charset="0"/>
                <a:ea typeface="+mn-ea"/>
                <a:cs typeface="+mn-cs"/>
              </a:rPr>
              <a:t>* Note: the return value of my own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methods MUST be Task or Task&lt;T&gt;. It can't be just "T" obviously. Also can't be </a:t>
            </a:r>
            <a:r>
              <a:rPr lang="en-US" sz="900" kern="1200" dirty="0" err="1" smtClean="0">
                <a:solidFill>
                  <a:schemeClr val="tx1"/>
                </a:solidFill>
                <a:effectLst/>
                <a:latin typeface="Segoe UI Light" pitchFamily="34" charset="0"/>
                <a:ea typeface="+mn-ea"/>
                <a:cs typeface="+mn-cs"/>
              </a:rPr>
              <a:t>IAsyncOperation</a:t>
            </a:r>
            <a:r>
              <a:rPr lang="en-US" sz="900" kern="1200" dirty="0" smtClean="0">
                <a:solidFill>
                  <a:schemeClr val="tx1"/>
                </a:solidFill>
                <a:effectLst/>
                <a:latin typeface="Segoe UI Light" pitchFamily="34" charset="0"/>
                <a:ea typeface="+mn-ea"/>
                <a:cs typeface="+mn-cs"/>
              </a:rPr>
              <a:t>.</a:t>
            </a:r>
          </a:p>
          <a:p>
            <a:r>
              <a:rPr lang="en-US" sz="900" kern="1200" dirty="0" smtClean="0">
                <a:solidFill>
                  <a:schemeClr val="tx1"/>
                </a:solidFill>
                <a:effectLst/>
                <a:latin typeface="Segoe UI Light" pitchFamily="34" charset="0"/>
                <a:ea typeface="+mn-ea"/>
                <a:cs typeface="+mn-cs"/>
              </a:rPr>
              <a:t> </a:t>
            </a:r>
          </a:p>
          <a:p>
            <a:r>
              <a:rPr lang="en-US" sz="900" b="1" kern="1200" dirty="0" smtClean="0">
                <a:solidFill>
                  <a:schemeClr val="tx1"/>
                </a:solidFill>
                <a:effectLst/>
                <a:latin typeface="Segoe UI Light" pitchFamily="34" charset="0"/>
                <a:ea typeface="+mn-ea"/>
                <a:cs typeface="+mn-cs"/>
              </a:rPr>
              <a:t>//</a:t>
            </a:r>
            <a:r>
              <a:rPr lang="en-US" sz="900" b="1" kern="1200" dirty="0" err="1" smtClean="0">
                <a:solidFill>
                  <a:schemeClr val="tx1"/>
                </a:solidFill>
                <a:effectLst/>
                <a:latin typeface="Segoe UI Light" pitchFamily="34" charset="0"/>
                <a:ea typeface="+mn-ea"/>
                <a:cs typeface="+mn-cs"/>
              </a:rPr>
              <a:t>FileTypeFilter</a:t>
            </a:r>
            <a:r>
              <a:rPr lang="en-US" sz="900" b="1" kern="1200" dirty="0" smtClean="0">
                <a:solidFill>
                  <a:schemeClr val="tx1"/>
                </a:solidFill>
                <a:effectLst/>
                <a:latin typeface="Segoe UI Light" pitchFamily="34" charset="0"/>
                <a:ea typeface="+mn-ea"/>
                <a:cs typeface="+mn-cs"/>
              </a:rPr>
              <a:t> = { ".jpg", ".jpeg", ".</a:t>
            </a:r>
            <a:r>
              <a:rPr lang="en-US" sz="900" b="1" kern="1200" dirty="0" err="1" smtClean="0">
                <a:solidFill>
                  <a:schemeClr val="tx1"/>
                </a:solidFill>
                <a:effectLst/>
                <a:latin typeface="Segoe UI Light" pitchFamily="34" charset="0"/>
                <a:ea typeface="+mn-ea"/>
                <a:cs typeface="+mn-cs"/>
              </a:rPr>
              <a:t>png</a:t>
            </a:r>
            <a:r>
              <a:rPr lang="en-US" sz="900" b="1" kern="1200" dirty="0" smtClean="0">
                <a:solidFill>
                  <a:schemeClr val="tx1"/>
                </a:solidFill>
                <a:effectLst/>
                <a:latin typeface="Segoe UI Light" pitchFamily="34" charset="0"/>
                <a:ea typeface="+mn-ea"/>
                <a:cs typeface="+mn-cs"/>
              </a:rPr>
              <a:t>" },</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Got to make it robust. This is the internet. Might be exceptions inside our </a:t>
            </a:r>
            <a:r>
              <a:rPr lang="en-US" sz="900" kern="1200" dirty="0" err="1" smtClean="0">
                <a:solidFill>
                  <a:schemeClr val="tx1"/>
                </a:solidFill>
                <a:effectLst/>
                <a:latin typeface="Segoe UI Light" pitchFamily="34" charset="0"/>
                <a:ea typeface="+mn-ea"/>
                <a:cs typeface="+mn-cs"/>
              </a:rPr>
              <a:t>ChooseSourceImageAsync</a:t>
            </a:r>
            <a:r>
              <a:rPr lang="en-US" sz="900" kern="1200" dirty="0" smtClean="0">
                <a:solidFill>
                  <a:schemeClr val="tx1"/>
                </a:solidFill>
                <a:effectLst/>
                <a:latin typeface="Segoe UI Light" pitchFamily="34" charset="0"/>
                <a:ea typeface="+mn-ea"/>
                <a:cs typeface="+mn-cs"/>
              </a:rPr>
              <a:t>.</a:t>
            </a:r>
          </a:p>
          <a:p>
            <a:r>
              <a:rPr lang="en-US" sz="900" kern="1200" dirty="0" smtClean="0">
                <a:solidFill>
                  <a:schemeClr val="tx1"/>
                </a:solidFill>
                <a:effectLst/>
                <a:latin typeface="Segoe UI Light" pitchFamily="34" charset="0"/>
                <a:ea typeface="+mn-ea"/>
                <a:cs typeface="+mn-cs"/>
              </a:rPr>
              <a:t>* </a:t>
            </a:r>
            <a:r>
              <a:rPr lang="en-US" sz="900" kern="1200" dirty="0" err="1" smtClean="0">
                <a:solidFill>
                  <a:schemeClr val="tx1"/>
                </a:solidFill>
                <a:effectLst/>
                <a:latin typeface="Segoe UI Light" pitchFamily="34" charset="0"/>
                <a:ea typeface="+mn-ea"/>
                <a:cs typeface="+mn-cs"/>
              </a:rPr>
              <a:t>OpenAsync</a:t>
            </a:r>
            <a:r>
              <a:rPr lang="en-US" sz="900" kern="1200" dirty="0" smtClean="0">
                <a:solidFill>
                  <a:schemeClr val="tx1"/>
                </a:solidFill>
                <a:effectLst/>
                <a:latin typeface="Segoe UI Light" pitchFamily="34" charset="0"/>
                <a:ea typeface="+mn-ea"/>
                <a:cs typeface="+mn-cs"/>
              </a:rPr>
              <a:t> if there was disk error</a:t>
            </a:r>
          </a:p>
          <a:p>
            <a:r>
              <a:rPr lang="en-US" sz="900" kern="1200" dirty="0" smtClean="0">
                <a:solidFill>
                  <a:schemeClr val="tx1"/>
                </a:solidFill>
                <a:effectLst/>
                <a:latin typeface="Segoe UI Light" pitchFamily="34" charset="0"/>
                <a:ea typeface="+mn-ea"/>
                <a:cs typeface="+mn-cs"/>
              </a:rPr>
              <a:t>* </a:t>
            </a:r>
            <a:r>
              <a:rPr lang="en-US" sz="900" kern="1200" dirty="0" err="1" smtClean="0">
                <a:solidFill>
                  <a:schemeClr val="tx1"/>
                </a:solidFill>
                <a:effectLst/>
                <a:latin typeface="Segoe UI Light" pitchFamily="34" charset="0"/>
                <a:ea typeface="+mn-ea"/>
                <a:cs typeface="+mn-cs"/>
              </a:rPr>
              <a:t>PickSingleFIleAsync</a:t>
            </a:r>
            <a:r>
              <a:rPr lang="en-US" sz="900" kern="1200" dirty="0" smtClean="0">
                <a:solidFill>
                  <a:schemeClr val="tx1"/>
                </a:solidFill>
                <a:effectLst/>
                <a:latin typeface="Segoe UI Light" pitchFamily="34" charset="0"/>
                <a:ea typeface="+mn-ea"/>
                <a:cs typeface="+mn-cs"/>
              </a:rPr>
              <a:t> if there was an issue. One issue, just a Win8 tip – you have to specify a file type filter, even if it's just * for everything. If you don't set it then there'll be an exception).</a:t>
            </a:r>
          </a:p>
          <a:p>
            <a:r>
              <a:rPr lang="en-US" sz="900" kern="1200" dirty="0" smtClean="0">
                <a:solidFill>
                  <a:schemeClr val="tx1"/>
                </a:solidFill>
                <a:effectLst/>
                <a:latin typeface="Segoe UI Light" pitchFamily="34" charset="0"/>
                <a:ea typeface="+mn-ea"/>
                <a:cs typeface="+mn-cs"/>
              </a:rPr>
              <a:t>* Well, just like a live demo will crash when you don't want it to, so it </a:t>
            </a:r>
            <a:r>
              <a:rPr lang="en-US" sz="900" i="1" kern="1200" dirty="0" smtClean="0">
                <a:solidFill>
                  <a:schemeClr val="tx1"/>
                </a:solidFill>
                <a:effectLst/>
                <a:latin typeface="Segoe UI Light" pitchFamily="34" charset="0"/>
                <a:ea typeface="+mn-ea"/>
                <a:cs typeface="+mn-cs"/>
              </a:rPr>
              <a:t>won't crash</a:t>
            </a:r>
            <a:r>
              <a:rPr lang="en-US" sz="900" kern="1200" dirty="0" smtClean="0">
                <a:solidFill>
                  <a:schemeClr val="tx1"/>
                </a:solidFill>
                <a:effectLst/>
                <a:latin typeface="Segoe UI Light" pitchFamily="34" charset="0"/>
                <a:ea typeface="+mn-ea"/>
                <a:cs typeface="+mn-cs"/>
              </a:rPr>
              <a:t> when you </a:t>
            </a:r>
            <a:r>
              <a:rPr lang="en-US" sz="900" i="1" kern="1200" dirty="0" smtClean="0">
                <a:solidFill>
                  <a:schemeClr val="tx1"/>
                </a:solidFill>
                <a:effectLst/>
                <a:latin typeface="Segoe UI Light" pitchFamily="34" charset="0"/>
                <a:ea typeface="+mn-ea"/>
                <a:cs typeface="+mn-cs"/>
              </a:rPr>
              <a:t>do want it to</a:t>
            </a:r>
            <a:r>
              <a:rPr lang="en-US" sz="900" kern="1200" dirty="0" smtClean="0">
                <a:solidFill>
                  <a:schemeClr val="tx1"/>
                </a:solidFill>
                <a:effectLst/>
                <a:latin typeface="Segoe UI Light" pitchFamily="34" charset="0"/>
                <a:ea typeface="+mn-ea"/>
                <a:cs typeface="+mn-cs"/>
              </a:rPr>
              <a:t>. So I'm going to comment this out. Get an error.</a:t>
            </a:r>
          </a:p>
          <a:p>
            <a:r>
              <a:rPr lang="en-US" sz="900" kern="1200" dirty="0" smtClean="0">
                <a:solidFill>
                  <a:schemeClr val="tx1"/>
                </a:solidFill>
                <a:effectLst/>
                <a:latin typeface="Segoe UI Light" pitchFamily="34" charset="0"/>
                <a:ea typeface="+mn-ea"/>
                <a:cs typeface="+mn-cs"/>
              </a:rPr>
              <a:t>* But exception handling from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APIs, either Task-returning or </a:t>
            </a:r>
            <a:r>
              <a:rPr lang="en-US" sz="900" kern="1200" dirty="0" err="1" smtClean="0">
                <a:solidFill>
                  <a:schemeClr val="tx1"/>
                </a:solidFill>
                <a:effectLst/>
                <a:latin typeface="Segoe UI Light" pitchFamily="34" charset="0"/>
                <a:ea typeface="+mn-ea"/>
                <a:cs typeface="+mn-cs"/>
              </a:rPr>
              <a:t>IAsyncOperation</a:t>
            </a:r>
            <a:r>
              <a:rPr lang="en-US" sz="900" kern="1200" dirty="0" smtClean="0">
                <a:solidFill>
                  <a:schemeClr val="tx1"/>
                </a:solidFill>
                <a:effectLst/>
                <a:latin typeface="Segoe UI Light" pitchFamily="34" charset="0"/>
                <a:ea typeface="+mn-ea"/>
                <a:cs typeface="+mn-cs"/>
              </a:rPr>
              <a:t>, is slightly different from normal exceptions. Exceptions don't get thrown when you get back the Task or </a:t>
            </a:r>
            <a:r>
              <a:rPr lang="en-US" sz="900" kern="1200" dirty="0" err="1" smtClean="0">
                <a:solidFill>
                  <a:schemeClr val="tx1"/>
                </a:solidFill>
                <a:effectLst/>
                <a:latin typeface="Segoe UI Light" pitchFamily="34" charset="0"/>
                <a:ea typeface="+mn-ea"/>
                <a:cs typeface="+mn-cs"/>
              </a:rPr>
              <a:t>IAsyncOperation</a:t>
            </a:r>
            <a:r>
              <a:rPr lang="en-US" sz="900" kern="1200" dirty="0" smtClean="0">
                <a:solidFill>
                  <a:schemeClr val="tx1"/>
                </a:solidFill>
                <a:effectLst/>
                <a:latin typeface="Segoe UI Light" pitchFamily="34" charset="0"/>
                <a:ea typeface="+mn-ea"/>
                <a:cs typeface="+mn-cs"/>
              </a:rPr>
              <a:t>. Can't even know. Instead, they come when you </a:t>
            </a:r>
            <a:r>
              <a:rPr lang="en-US" sz="900" i="1" kern="1200" dirty="0" smtClean="0">
                <a:solidFill>
                  <a:schemeClr val="tx1"/>
                </a:solidFill>
                <a:effectLst/>
                <a:latin typeface="Segoe UI Light" pitchFamily="34" charset="0"/>
                <a:ea typeface="+mn-ea"/>
                <a:cs typeface="+mn-cs"/>
              </a:rPr>
              <a:t>await</a:t>
            </a:r>
            <a:r>
              <a:rPr lang="en-US" sz="900" kern="1200" dirty="0" smtClean="0">
                <a:solidFill>
                  <a:schemeClr val="tx1"/>
                </a:solidFill>
                <a:effectLst/>
                <a:latin typeface="Segoe UI Light" pitchFamily="34" charset="0"/>
                <a:ea typeface="+mn-ea"/>
                <a:cs typeface="+mn-cs"/>
              </a:rPr>
              <a:t> it. Because exception might come much later.</a:t>
            </a:r>
          </a:p>
          <a:p>
            <a:r>
              <a:rPr lang="en-US" sz="900" kern="1200" dirty="0" smtClean="0">
                <a:solidFill>
                  <a:schemeClr val="tx1"/>
                </a:solidFill>
                <a:effectLst/>
                <a:latin typeface="Segoe UI Light" pitchFamily="34" charset="0"/>
                <a:ea typeface="+mn-ea"/>
                <a:cs typeface="+mn-cs"/>
              </a:rPr>
              <a:t>* Future&lt;T&gt; can end in these states – either Success with T, or failure with Exception.</a:t>
            </a:r>
          </a:p>
          <a:p>
            <a:r>
              <a:rPr lang="en-US" sz="900" kern="1200" dirty="0" smtClean="0">
                <a:solidFill>
                  <a:schemeClr val="tx1"/>
                </a:solidFill>
                <a:effectLst/>
                <a:latin typeface="Segoe UI Light" pitchFamily="34" charset="0"/>
                <a:ea typeface="+mn-ea"/>
                <a:cs typeface="+mn-cs"/>
              </a:rPr>
              <a:t>* So, if you await a failed task, then the await operator will </a:t>
            </a:r>
            <a:r>
              <a:rPr lang="en-US" sz="900" kern="1200" dirty="0" err="1" smtClean="0">
                <a:solidFill>
                  <a:schemeClr val="tx1"/>
                </a:solidFill>
                <a:effectLst/>
                <a:latin typeface="Segoe UI Light" pitchFamily="34" charset="0"/>
                <a:ea typeface="+mn-ea"/>
                <a:cs typeface="+mn-cs"/>
              </a:rPr>
              <a:t>rethrow</a:t>
            </a:r>
            <a:r>
              <a:rPr lang="en-US" sz="900" kern="1200" dirty="0" smtClean="0">
                <a:solidFill>
                  <a:schemeClr val="tx1"/>
                </a:solidFill>
                <a:effectLst/>
                <a:latin typeface="Segoe UI Light" pitchFamily="34" charset="0"/>
                <a:ea typeface="+mn-ea"/>
                <a:cs typeface="+mn-cs"/>
              </a:rPr>
              <a:t> it.</a:t>
            </a:r>
          </a:p>
          <a:p>
            <a:r>
              <a:rPr lang="en-US" sz="900" kern="1200" dirty="0" smtClean="0">
                <a:solidFill>
                  <a:schemeClr val="tx1"/>
                </a:solidFill>
                <a:effectLst/>
                <a:latin typeface="Segoe UI Light" pitchFamily="34" charset="0"/>
                <a:ea typeface="+mn-ea"/>
                <a:cs typeface="+mn-cs"/>
              </a:rPr>
              <a:t>* But I don't want to deal with it here. I want to deal with it in my calling method.</a:t>
            </a:r>
          </a:p>
          <a:p>
            <a:r>
              <a:rPr lang="en-US" sz="900" kern="1200" dirty="0" smtClean="0">
                <a:solidFill>
                  <a:schemeClr val="tx1"/>
                </a:solidFill>
                <a:effectLst/>
                <a:latin typeface="Segoe UI Light" pitchFamily="34" charset="0"/>
                <a:ea typeface="+mn-ea"/>
                <a:cs typeface="+mn-cs"/>
              </a:rPr>
              <a:t>* The </a:t>
            </a:r>
            <a:r>
              <a:rPr lang="en-US" sz="900" kern="1200" dirty="0" err="1" smtClean="0">
                <a:solidFill>
                  <a:schemeClr val="tx1"/>
                </a:solidFill>
                <a:effectLst/>
                <a:latin typeface="Segoe UI Light" pitchFamily="34" charset="0"/>
                <a:ea typeface="+mn-ea"/>
                <a:cs typeface="+mn-cs"/>
              </a:rPr>
              <a:t>codegen</a:t>
            </a:r>
            <a:r>
              <a:rPr lang="en-US" sz="900" kern="1200" dirty="0" smtClean="0">
                <a:solidFill>
                  <a:schemeClr val="tx1"/>
                </a:solidFill>
                <a:effectLst/>
                <a:latin typeface="Segoe UI Light" pitchFamily="34" charset="0"/>
                <a:ea typeface="+mn-ea"/>
                <a:cs typeface="+mn-cs"/>
              </a:rPr>
              <a:t> for the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method makes sure than any exception from its body gets RECAPTURED, and put into its Task&lt;</a:t>
            </a:r>
            <a:r>
              <a:rPr lang="en-US" sz="900" kern="1200" dirty="0" err="1" smtClean="0">
                <a:solidFill>
                  <a:schemeClr val="tx1"/>
                </a:solidFill>
                <a:effectLst/>
                <a:latin typeface="Segoe UI Light" pitchFamily="34" charset="0"/>
                <a:ea typeface="+mn-ea"/>
                <a:cs typeface="+mn-cs"/>
              </a:rPr>
              <a:t>StorageFile</a:t>
            </a:r>
            <a:r>
              <a:rPr lang="en-US" sz="900" kern="1200" dirty="0" smtClean="0">
                <a:solidFill>
                  <a:schemeClr val="tx1"/>
                </a:solidFill>
                <a:effectLst/>
                <a:latin typeface="Segoe UI Light" pitchFamily="34" charset="0"/>
                <a:ea typeface="+mn-ea"/>
                <a:cs typeface="+mn-cs"/>
              </a:rPr>
              <a:t>&gt;.</a:t>
            </a:r>
          </a:p>
          <a:p>
            <a:r>
              <a:rPr lang="en-US" sz="900" kern="1200" dirty="0" smtClean="0">
                <a:solidFill>
                  <a:schemeClr val="tx1"/>
                </a:solidFill>
                <a:effectLst/>
                <a:latin typeface="Segoe UI Light" pitchFamily="34" charset="0"/>
                <a:ea typeface="+mn-ea"/>
                <a:cs typeface="+mn-cs"/>
              </a:rPr>
              <a:t>* Scroll back. I'm awaiting </a:t>
            </a:r>
            <a:r>
              <a:rPr lang="en-US" sz="900" kern="1200" dirty="0" err="1" smtClean="0">
                <a:solidFill>
                  <a:schemeClr val="tx1"/>
                </a:solidFill>
                <a:effectLst/>
                <a:latin typeface="Segoe UI Light" pitchFamily="34" charset="0"/>
                <a:ea typeface="+mn-ea"/>
                <a:cs typeface="+mn-cs"/>
              </a:rPr>
              <a:t>ChooseSourceImageAsync</a:t>
            </a:r>
            <a:r>
              <a:rPr lang="en-US" sz="900" kern="1200" dirty="0" smtClean="0">
                <a:solidFill>
                  <a:schemeClr val="tx1"/>
                </a:solidFill>
                <a:effectLst/>
                <a:latin typeface="Segoe UI Light" pitchFamily="34" charset="0"/>
                <a:ea typeface="+mn-ea"/>
                <a:cs typeface="+mn-cs"/>
              </a:rPr>
              <a:t>. So if I await the task, but the task ended in a failed state, then awaiting will </a:t>
            </a:r>
            <a:r>
              <a:rPr lang="en-US" sz="900" kern="1200" dirty="0" err="1" smtClean="0">
                <a:solidFill>
                  <a:schemeClr val="tx1"/>
                </a:solidFill>
                <a:effectLst/>
                <a:latin typeface="Segoe UI Light" pitchFamily="34" charset="0"/>
                <a:ea typeface="+mn-ea"/>
                <a:cs typeface="+mn-cs"/>
              </a:rPr>
              <a:t>rethrow</a:t>
            </a:r>
            <a:r>
              <a:rPr lang="en-US" sz="900" kern="1200" dirty="0" smtClean="0">
                <a:solidFill>
                  <a:schemeClr val="tx1"/>
                </a:solidFill>
                <a:effectLst/>
                <a:latin typeface="Segoe UI Light" pitchFamily="34" charset="0"/>
                <a:ea typeface="+mn-ea"/>
                <a:cs typeface="+mn-cs"/>
              </a:rPr>
              <a:t> it.</a:t>
            </a:r>
          </a:p>
          <a:p>
            <a:r>
              <a:rPr lang="en-US" sz="900" kern="1200" dirty="0" smtClean="0">
                <a:solidFill>
                  <a:schemeClr val="tx1"/>
                </a:solidFill>
                <a:effectLst/>
                <a:latin typeface="Segoe UI Light" pitchFamily="34" charset="0"/>
                <a:ea typeface="+mn-ea"/>
                <a:cs typeface="+mn-cs"/>
              </a:rPr>
              <a:t> </a:t>
            </a:r>
          </a:p>
          <a:p>
            <a:r>
              <a:rPr lang="en-US" sz="900" b="1" kern="1200" dirty="0" smtClean="0">
                <a:solidFill>
                  <a:schemeClr val="tx1"/>
                </a:solidFill>
                <a:effectLst/>
                <a:latin typeface="Segoe UI Light" pitchFamily="34" charset="0"/>
                <a:ea typeface="+mn-ea"/>
                <a:cs typeface="+mn-cs"/>
              </a:rPr>
              <a:t>try</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   ..</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catch (Exception)</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model.StatusText</a:t>
            </a:r>
            <a:r>
              <a:rPr lang="en-US" sz="900" b="1" kern="1200" dirty="0" smtClean="0">
                <a:solidFill>
                  <a:schemeClr val="tx1"/>
                </a:solidFill>
                <a:effectLst/>
                <a:latin typeface="Segoe UI Light" pitchFamily="34" charset="0"/>
                <a:ea typeface="+mn-ea"/>
                <a:cs typeface="+mn-cs"/>
              </a:rPr>
              <a:t> = "An error occurred";</a:t>
            </a:r>
            <a:br>
              <a:rPr lang="en-US" sz="900" b="1" kern="1200" dirty="0" smtClean="0">
                <a:solidFill>
                  <a:schemeClr val="tx1"/>
                </a:solidFill>
                <a:effectLst/>
                <a:latin typeface="Segoe UI Light" pitchFamily="34" charset="0"/>
                <a:ea typeface="+mn-ea"/>
                <a:cs typeface="+mn-cs"/>
              </a:rPr>
            </a:b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b="1" kern="1200" dirty="0" smtClean="0">
                <a:solidFill>
                  <a:schemeClr val="tx1"/>
                </a:solidFill>
                <a:effectLst/>
                <a:latin typeface="Segoe UI Light" pitchFamily="34" charset="0"/>
                <a:ea typeface="+mn-ea"/>
                <a:cs typeface="+mn-cs"/>
              </a:rPr>
              <a:t>[RUN IT]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Review what happened across all those different layers. </a:t>
            </a:r>
            <a:r>
              <a:rPr lang="en-US" sz="900" kern="1200" dirty="0" err="1" smtClean="0">
                <a:solidFill>
                  <a:schemeClr val="tx1"/>
                </a:solidFill>
                <a:effectLst/>
                <a:latin typeface="Segoe UI Light" pitchFamily="34" charset="0"/>
                <a:ea typeface="+mn-ea"/>
                <a:cs typeface="+mn-cs"/>
              </a:rPr>
              <a:t>PickSingleFileAsync</a:t>
            </a:r>
            <a:r>
              <a:rPr lang="en-US" sz="900" kern="1200" dirty="0" smtClean="0">
                <a:solidFill>
                  <a:schemeClr val="tx1"/>
                </a:solidFill>
                <a:effectLst/>
                <a:latin typeface="Segoe UI Light" pitchFamily="34" charset="0"/>
                <a:ea typeface="+mn-ea"/>
                <a:cs typeface="+mn-cs"/>
              </a:rPr>
              <a:t> gave me back an </a:t>
            </a:r>
            <a:r>
              <a:rPr lang="en-US" sz="900" kern="1200" dirty="0" err="1" smtClean="0">
                <a:solidFill>
                  <a:schemeClr val="tx1"/>
                </a:solidFill>
                <a:effectLst/>
                <a:latin typeface="Segoe UI Light" pitchFamily="34" charset="0"/>
                <a:ea typeface="+mn-ea"/>
                <a:cs typeface="+mn-cs"/>
              </a:rPr>
              <a:t>IAsyncOperation</a:t>
            </a:r>
            <a:r>
              <a:rPr lang="en-US" sz="900" kern="1200" dirty="0" smtClean="0">
                <a:solidFill>
                  <a:schemeClr val="tx1"/>
                </a:solidFill>
                <a:effectLst/>
                <a:latin typeface="Segoe UI Light" pitchFamily="34" charset="0"/>
                <a:ea typeface="+mn-ea"/>
                <a:cs typeface="+mn-cs"/>
              </a:rPr>
              <a:t> which ended in the failed state. The act of awaiting it </a:t>
            </a:r>
            <a:r>
              <a:rPr lang="en-US" sz="900" kern="1200" dirty="0" err="1" smtClean="0">
                <a:solidFill>
                  <a:schemeClr val="tx1"/>
                </a:solidFill>
                <a:effectLst/>
                <a:latin typeface="Segoe UI Light" pitchFamily="34" charset="0"/>
                <a:ea typeface="+mn-ea"/>
                <a:cs typeface="+mn-cs"/>
              </a:rPr>
              <a:t>rethrew</a:t>
            </a:r>
            <a:r>
              <a:rPr lang="en-US" sz="900" kern="1200" dirty="0" smtClean="0">
                <a:solidFill>
                  <a:schemeClr val="tx1"/>
                </a:solidFill>
                <a:effectLst/>
                <a:latin typeface="Segoe UI Light" pitchFamily="34" charset="0"/>
                <a:ea typeface="+mn-ea"/>
                <a:cs typeface="+mn-cs"/>
              </a:rPr>
              <a:t> that exception. My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method capture that exception, so its returned Task&lt;</a:t>
            </a:r>
            <a:r>
              <a:rPr lang="en-US" sz="900" kern="1200" dirty="0" err="1" smtClean="0">
                <a:solidFill>
                  <a:schemeClr val="tx1"/>
                </a:solidFill>
                <a:effectLst/>
                <a:latin typeface="Segoe UI Light" pitchFamily="34" charset="0"/>
                <a:ea typeface="+mn-ea"/>
                <a:cs typeface="+mn-cs"/>
              </a:rPr>
              <a:t>StorageFile</a:t>
            </a:r>
            <a:r>
              <a:rPr lang="en-US" sz="900" kern="1200" dirty="0" smtClean="0">
                <a:solidFill>
                  <a:schemeClr val="tx1"/>
                </a:solidFill>
                <a:effectLst/>
                <a:latin typeface="Segoe UI Light" pitchFamily="34" charset="0"/>
                <a:ea typeface="+mn-ea"/>
                <a:cs typeface="+mn-cs"/>
              </a:rPr>
              <a:t>&gt; also ended up in the failed state. Then in the outer method, I awaited it, and it </a:t>
            </a:r>
            <a:r>
              <a:rPr lang="en-US" sz="900" kern="1200" dirty="0" err="1" smtClean="0">
                <a:solidFill>
                  <a:schemeClr val="tx1"/>
                </a:solidFill>
                <a:effectLst/>
                <a:latin typeface="Segoe UI Light" pitchFamily="34" charset="0"/>
                <a:ea typeface="+mn-ea"/>
                <a:cs typeface="+mn-cs"/>
              </a:rPr>
              <a:t>rethrew</a:t>
            </a:r>
            <a:r>
              <a:rPr lang="en-US" sz="900" kern="1200" dirty="0" smtClean="0">
                <a:solidFill>
                  <a:schemeClr val="tx1"/>
                </a:solidFill>
                <a:effectLst/>
                <a:latin typeface="Segoe UI Light" pitchFamily="34" charset="0"/>
                <a:ea typeface="+mn-ea"/>
                <a:cs typeface="+mn-cs"/>
              </a:rPr>
              <a:t>.</a:t>
            </a:r>
          </a:p>
          <a:p>
            <a:r>
              <a:rPr lang="en-US" sz="900" kern="1200" dirty="0" smtClean="0">
                <a:solidFill>
                  <a:schemeClr val="tx1"/>
                </a:solidFill>
                <a:effectLst/>
                <a:latin typeface="Segoe UI Light" pitchFamily="34" charset="0"/>
                <a:ea typeface="+mn-ea"/>
                <a:cs typeface="+mn-cs"/>
              </a:rPr>
              <a:t>* Exceptions flow through </a:t>
            </a:r>
            <a:r>
              <a:rPr lang="en-US" sz="900" kern="1200" dirty="0" err="1" smtClean="0">
                <a:solidFill>
                  <a:schemeClr val="tx1"/>
                </a:solidFill>
                <a:effectLst/>
                <a:latin typeface="Segoe UI Light" pitchFamily="34" charset="0"/>
                <a:ea typeface="+mn-ea"/>
                <a:cs typeface="+mn-cs"/>
              </a:rPr>
              <a:t>WinRT</a:t>
            </a:r>
            <a:r>
              <a:rPr lang="en-US" sz="900" kern="1200" dirty="0" smtClean="0">
                <a:solidFill>
                  <a:schemeClr val="tx1"/>
                </a:solidFill>
                <a:effectLst/>
                <a:latin typeface="Segoe UI Light" pitchFamily="34" charset="0"/>
                <a:ea typeface="+mn-ea"/>
                <a:cs typeface="+mn-cs"/>
              </a:rPr>
              <a:t> futures, and also .NET futures, and I can write a try/catch in just the place I want it.</a:t>
            </a:r>
          </a:p>
          <a:p>
            <a:r>
              <a:rPr lang="en-US" sz="900" kern="1200" dirty="0" smtClean="0">
                <a:solidFill>
                  <a:schemeClr val="tx1"/>
                </a:solidFill>
                <a:effectLst/>
                <a:latin typeface="Segoe UI Light" pitchFamily="34" charset="0"/>
                <a:ea typeface="+mn-ea"/>
                <a:cs typeface="+mn-cs"/>
              </a:rPr>
              <a:t>* If you're tried to do this using existing callback methods you know it's a pain – error could be given back to you either synchronously at the moment you call the thing, or asynchronously after it's found it. Quickly falls off the rails. So much of your code becomes plumbing to handle the exceptions in all the places you need, and </a:t>
            </a:r>
            <a:r>
              <a:rPr lang="en-US" sz="900" kern="1200" dirty="0" err="1" smtClean="0">
                <a:solidFill>
                  <a:schemeClr val="tx1"/>
                </a:solidFill>
                <a:effectLst/>
                <a:latin typeface="Segoe UI Light" pitchFamily="34" charset="0"/>
                <a:ea typeface="+mn-ea"/>
                <a:cs typeface="+mn-cs"/>
              </a:rPr>
              <a:t>rethrow</a:t>
            </a:r>
            <a:r>
              <a:rPr lang="en-US" sz="900" kern="1200" dirty="0" smtClean="0">
                <a:solidFill>
                  <a:schemeClr val="tx1"/>
                </a:solidFill>
                <a:effectLst/>
                <a:latin typeface="Segoe UI Light" pitchFamily="34" charset="0"/>
                <a:ea typeface="+mn-ea"/>
                <a:cs typeface="+mn-cs"/>
              </a:rPr>
              <a:t> them. Here it's done for you.</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var</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originalFileTask</a:t>
            </a:r>
            <a:r>
              <a:rPr lang="en-US" sz="900" b="1" kern="1200" dirty="0" smtClean="0">
                <a:solidFill>
                  <a:schemeClr val="tx1"/>
                </a:solidFill>
                <a:effectLst/>
                <a:latin typeface="Segoe UI Light" pitchFamily="34" charset="0"/>
                <a:ea typeface="+mn-ea"/>
                <a:cs typeface="+mn-cs"/>
              </a:rPr>
              <a:t> = </a:t>
            </a:r>
            <a:r>
              <a:rPr lang="en-US" sz="900" b="1" kern="1200" dirty="0" err="1" smtClean="0">
                <a:solidFill>
                  <a:schemeClr val="tx1"/>
                </a:solidFill>
                <a:effectLst/>
                <a:latin typeface="Segoe UI Light" pitchFamily="34" charset="0"/>
                <a:ea typeface="+mn-ea"/>
                <a:cs typeface="+mn-cs"/>
              </a:rPr>
              <a:t>ChooseSourceImageAsync</a:t>
            </a:r>
            <a:r>
              <a:rPr lang="en-US" sz="900" b="1" kern="1200" dirty="0" smtClean="0">
                <a:solidFill>
                  <a:schemeClr val="tx1"/>
                </a:solidFill>
                <a:effectLst/>
                <a:latin typeface="Segoe UI Light" pitchFamily="34" charset="0"/>
                <a:ea typeface="+mn-ea"/>
                <a:cs typeface="+mn-cs"/>
              </a:rPr>
              <a:t>(model);</a:t>
            </a:r>
            <a:br>
              <a:rPr lang="en-US" sz="900" b="1" kern="1200" dirty="0" smtClean="0">
                <a:solidFill>
                  <a:schemeClr val="tx1"/>
                </a:solidFill>
                <a:effectLst/>
                <a:latin typeface="Segoe UI Light" pitchFamily="34" charset="0"/>
                <a:ea typeface="+mn-ea"/>
                <a:cs typeface="+mn-cs"/>
              </a:rPr>
            </a:br>
            <a:r>
              <a:rPr lang="en-US" sz="900" b="1" kern="1200" dirty="0" err="1" smtClean="0">
                <a:solidFill>
                  <a:schemeClr val="tx1"/>
                </a:solidFill>
                <a:effectLst/>
                <a:latin typeface="Segoe UI Light" pitchFamily="34" charset="0"/>
                <a:ea typeface="+mn-ea"/>
                <a:cs typeface="+mn-cs"/>
              </a:rPr>
              <a:t>var</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originalFile</a:t>
            </a:r>
            <a:r>
              <a:rPr lang="en-US" sz="900" b="1" kern="1200" dirty="0" smtClean="0">
                <a:solidFill>
                  <a:schemeClr val="tx1"/>
                </a:solidFill>
                <a:effectLst/>
                <a:latin typeface="Segoe UI Light" pitchFamily="34" charset="0"/>
                <a:ea typeface="+mn-ea"/>
                <a:cs typeface="+mn-cs"/>
              </a:rPr>
              <a:t> = await </a:t>
            </a:r>
            <a:r>
              <a:rPr lang="en-US" sz="900" b="1" kern="1200" dirty="0" err="1" smtClean="0">
                <a:solidFill>
                  <a:schemeClr val="tx1"/>
                </a:solidFill>
                <a:effectLst/>
                <a:latin typeface="Segoe UI Light" pitchFamily="34" charset="0"/>
                <a:ea typeface="+mn-ea"/>
                <a:cs typeface="+mn-cs"/>
              </a:rPr>
              <a:t>originalFileTask</a:t>
            </a: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Another thing we can do… You might have noticed that every time I get back one of these future objects, I'm just awaiting it. That's not very interesting. There's got to be more I can do. And there is!</a:t>
            </a:r>
          </a:p>
          <a:p>
            <a:r>
              <a:rPr lang="en-US" sz="900" kern="1200" dirty="0" smtClean="0">
                <a:solidFill>
                  <a:schemeClr val="tx1"/>
                </a:solidFill>
                <a:effectLst/>
                <a:latin typeface="Segoe UI Light" pitchFamily="34" charset="0"/>
                <a:ea typeface="+mn-ea"/>
                <a:cs typeface="+mn-cs"/>
              </a:rPr>
              <a:t>* Therefore: I can do other things. I can await for it much later. Why am I blocking here? I could already be downloading images.</a:t>
            </a:r>
          </a:p>
          <a:p>
            <a:r>
              <a:rPr lang="en-US" sz="900" kern="1200" dirty="0" smtClean="0">
                <a:solidFill>
                  <a:schemeClr val="tx1"/>
                </a:solidFill>
                <a:effectLst/>
                <a:latin typeface="Segoe UI Light" pitchFamily="34" charset="0"/>
                <a:ea typeface="+mn-ea"/>
                <a:cs typeface="+mn-cs"/>
              </a:rPr>
              <a:t> </a:t>
            </a:r>
          </a:p>
          <a:p>
            <a:r>
              <a:rPr lang="en-US" sz="900" b="1" kern="1200" dirty="0" smtClean="0">
                <a:solidFill>
                  <a:schemeClr val="tx1"/>
                </a:solidFill>
                <a:effectLst/>
                <a:latin typeface="Segoe UI Light" pitchFamily="34" charset="0"/>
                <a:ea typeface="+mn-ea"/>
                <a:cs typeface="+mn-cs"/>
              </a:rPr>
              <a:t>Push down "</a:t>
            </a:r>
            <a:r>
              <a:rPr lang="en-US" sz="900" b="1" kern="1200" dirty="0" err="1" smtClean="0">
                <a:solidFill>
                  <a:schemeClr val="tx1"/>
                </a:solidFill>
                <a:effectLst/>
                <a:latin typeface="Segoe UI Light" pitchFamily="34" charset="0"/>
                <a:ea typeface="+mn-ea"/>
                <a:cs typeface="+mn-cs"/>
              </a:rPr>
              <a:t>var</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originalFile</a:t>
            </a:r>
            <a:r>
              <a:rPr lang="en-US" sz="900" b="1" kern="1200" dirty="0" smtClean="0">
                <a:solidFill>
                  <a:schemeClr val="tx1"/>
                </a:solidFill>
                <a:effectLst/>
                <a:latin typeface="Segoe UI Light" pitchFamily="34" charset="0"/>
                <a:ea typeface="+mn-ea"/>
                <a:cs typeface="+mn-cs"/>
              </a:rPr>
              <a:t> = await </a:t>
            </a:r>
            <a:r>
              <a:rPr lang="en-US" sz="900" b="1" kern="1200" dirty="0" err="1" smtClean="0">
                <a:solidFill>
                  <a:schemeClr val="tx1"/>
                </a:solidFill>
                <a:effectLst/>
                <a:latin typeface="Segoe UI Light" pitchFamily="34" charset="0"/>
                <a:ea typeface="+mn-ea"/>
                <a:cs typeface="+mn-cs"/>
              </a:rPr>
              <a:t>originalFileTask</a:t>
            </a:r>
            <a:r>
              <a:rPr lang="en-US" sz="900" b="1" kern="1200" dirty="0" smtClean="0">
                <a:solidFill>
                  <a:schemeClr val="tx1"/>
                </a:solidFill>
                <a:effectLst/>
                <a:latin typeface="Segoe UI Light" pitchFamily="34" charset="0"/>
                <a:ea typeface="+mn-ea"/>
                <a:cs typeface="+mn-cs"/>
              </a:rPr>
              <a:t>" to where it's needed</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Only at the end once needed do I await.</a:t>
            </a:r>
          </a:p>
          <a:p>
            <a:r>
              <a:rPr lang="en-US" sz="900" kern="1200" dirty="0" smtClean="0">
                <a:solidFill>
                  <a:schemeClr val="tx1"/>
                </a:solidFill>
                <a:effectLst/>
                <a:latin typeface="Segoe UI Light" pitchFamily="34" charset="0"/>
                <a:ea typeface="+mn-ea"/>
                <a:cs typeface="+mn-cs"/>
              </a:rPr>
              <a:t>* Best way to get to your destination quickly is to set out earlier!</a:t>
            </a:r>
          </a:p>
          <a:p>
            <a:r>
              <a:rPr lang="en-US" sz="900" kern="1200" dirty="0" smtClean="0">
                <a:solidFill>
                  <a:schemeClr val="tx1"/>
                </a:solidFill>
                <a:effectLst/>
                <a:latin typeface="Segoe UI Light" pitchFamily="34" charset="0"/>
                <a:ea typeface="+mn-ea"/>
                <a:cs typeface="+mn-cs"/>
              </a:rPr>
              <a:t>* Critical thing: I didn't accomplish this with </a:t>
            </a:r>
            <a:r>
              <a:rPr lang="en-US" sz="900" kern="1200" dirty="0" err="1" smtClean="0">
                <a:solidFill>
                  <a:schemeClr val="tx1"/>
                </a:solidFill>
                <a:effectLst/>
                <a:latin typeface="Segoe UI Light" pitchFamily="34" charset="0"/>
                <a:ea typeface="+mn-ea"/>
                <a:cs typeface="+mn-cs"/>
              </a:rPr>
              <a:t>BackgroundWorker</a:t>
            </a:r>
            <a:r>
              <a:rPr lang="en-US" sz="900" kern="1200" dirty="0" smtClean="0">
                <a:solidFill>
                  <a:schemeClr val="tx1"/>
                </a:solidFill>
                <a:effectLst/>
                <a:latin typeface="Segoe UI Light" pitchFamily="34" charset="0"/>
                <a:ea typeface="+mn-ea"/>
                <a:cs typeface="+mn-cs"/>
              </a:rPr>
              <a:t>, or background threads. It's all just making </a:t>
            </a:r>
            <a:r>
              <a:rPr lang="en-US" sz="900" i="1" kern="1200" dirty="0" smtClean="0">
                <a:solidFill>
                  <a:schemeClr val="tx1"/>
                </a:solidFill>
                <a:effectLst/>
                <a:latin typeface="Segoe UI Light" pitchFamily="34" charset="0"/>
                <a:ea typeface="+mn-ea"/>
                <a:cs typeface="+mn-cs"/>
              </a:rPr>
              <a:t>better</a:t>
            </a:r>
            <a:r>
              <a:rPr lang="en-US" sz="900" kern="1200" dirty="0" smtClean="0">
                <a:solidFill>
                  <a:schemeClr val="tx1"/>
                </a:solidFill>
                <a:effectLst/>
                <a:latin typeface="Segoe UI Light" pitchFamily="34" charset="0"/>
                <a:ea typeface="+mn-ea"/>
                <a:cs typeface="+mn-cs"/>
              </a:rPr>
              <a:t> use of the UI thread.</a:t>
            </a:r>
          </a:p>
          <a:p>
            <a:r>
              <a:rPr lang="en-US" sz="900" kern="1200" dirty="0" smtClean="0">
                <a:solidFill>
                  <a:schemeClr val="tx1"/>
                </a:solidFill>
                <a:effectLst/>
                <a:latin typeface="Segoe UI Light" pitchFamily="34" charset="0"/>
                <a:ea typeface="+mn-ea"/>
                <a:cs typeface="+mn-cs"/>
              </a:rPr>
              <a:t>* Critical thing to know about await: every await, when it resumes, it puts me back on the same context where it left off. That's crucial here because I'm using XAML, which has to be on the UI thread.</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FileTypeFilter</a:t>
            </a:r>
            <a:r>
              <a:rPr lang="en-US" sz="900" b="1" kern="1200" dirty="0" smtClean="0">
                <a:solidFill>
                  <a:schemeClr val="tx1"/>
                </a:solidFill>
                <a:effectLst/>
                <a:latin typeface="Segoe UI Light" pitchFamily="34" charset="0"/>
                <a:ea typeface="+mn-ea"/>
                <a:cs typeface="+mn-cs"/>
              </a:rPr>
              <a:t> = { ".jpg", ".jpeg", ".</a:t>
            </a:r>
            <a:r>
              <a:rPr lang="en-US" sz="900" b="1" kern="1200" dirty="0" err="1" smtClean="0">
                <a:solidFill>
                  <a:schemeClr val="tx1"/>
                </a:solidFill>
                <a:effectLst/>
                <a:latin typeface="Segoe UI Light" pitchFamily="34" charset="0"/>
                <a:ea typeface="+mn-ea"/>
                <a:cs typeface="+mn-cs"/>
              </a:rPr>
              <a:t>png</a:t>
            </a:r>
            <a:r>
              <a:rPr lang="en-US" sz="900" b="1" kern="1200" dirty="0" smtClean="0">
                <a:solidFill>
                  <a:schemeClr val="tx1"/>
                </a:solidFill>
                <a:effectLst/>
                <a:latin typeface="Segoe UI Light" pitchFamily="34" charset="0"/>
                <a:ea typeface="+mn-ea"/>
                <a:cs typeface="+mn-cs"/>
              </a:rPr>
              <a:t>" },</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[Restore </a:t>
            </a:r>
            <a:r>
              <a:rPr lang="en-US" sz="900" kern="1200" dirty="0" err="1" smtClean="0">
                <a:solidFill>
                  <a:schemeClr val="tx1"/>
                </a:solidFill>
                <a:effectLst/>
                <a:latin typeface="Segoe UI Light" pitchFamily="34" charset="0"/>
                <a:ea typeface="+mn-ea"/>
                <a:cs typeface="+mn-cs"/>
              </a:rPr>
              <a:t>FilterTypeException</a:t>
            </a:r>
            <a:r>
              <a:rPr lang="en-US" sz="900" kern="1200" dirty="0" smtClean="0">
                <a:solidFill>
                  <a:schemeClr val="tx1"/>
                </a:solidFill>
                <a:effectLst/>
                <a:latin typeface="Segoe UI Light" pitchFamily="34" charset="0"/>
                <a:ea typeface="+mn-ea"/>
                <a:cs typeface="+mn-cs"/>
              </a:rPr>
              <a:t> and run it. Pick flower. Mess around with UI]</a:t>
            </a:r>
          </a:p>
          <a:p>
            <a:r>
              <a:rPr lang="en-US" sz="900" kern="1200" dirty="0" smtClean="0">
                <a:solidFill>
                  <a:schemeClr val="tx1"/>
                </a:solidFill>
                <a:effectLst/>
                <a:latin typeface="Segoe UI Light" pitchFamily="34" charset="0"/>
                <a:ea typeface="+mn-ea"/>
                <a:cs typeface="+mn-cs"/>
              </a:rPr>
              <a:t>* Didn't have to think about how to parallelize it. Just moved the await.</a:t>
            </a:r>
          </a:p>
          <a:p>
            <a:r>
              <a:rPr lang="en-US" sz="900" kern="1200" dirty="0" smtClean="0">
                <a:solidFill>
                  <a:schemeClr val="tx1"/>
                </a:solidFill>
                <a:effectLst/>
                <a:latin typeface="Segoe UI Light" pitchFamily="34" charset="0"/>
                <a:ea typeface="+mn-ea"/>
                <a:cs typeface="+mn-cs"/>
              </a:rPr>
              <a:t>* Synchronous methods always tie together "where I kick off" and "where I resume". The great thing with </a:t>
            </a:r>
            <a:r>
              <a:rPr lang="en-US" sz="900" kern="1200" dirty="0" err="1" smtClean="0">
                <a:solidFill>
                  <a:schemeClr val="tx1"/>
                </a:solidFill>
                <a:effectLst/>
                <a:latin typeface="Segoe UI Light" pitchFamily="34" charset="0"/>
                <a:ea typeface="+mn-ea"/>
                <a:cs typeface="+mn-cs"/>
              </a:rPr>
              <a:t>async</a:t>
            </a:r>
            <a:r>
              <a:rPr lang="en-US" sz="900" kern="1200" dirty="0" smtClean="0">
                <a:solidFill>
                  <a:schemeClr val="tx1"/>
                </a:solidFill>
                <a:effectLst/>
                <a:latin typeface="Segoe UI Light" pitchFamily="34" charset="0"/>
                <a:ea typeface="+mn-ea"/>
                <a:cs typeface="+mn-cs"/>
              </a:rPr>
              <a:t> is that they're so easy to separate for high-latency tasks.</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var</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originalFileOperation</a:t>
            </a:r>
            <a:r>
              <a:rPr lang="en-US" sz="900" b="1" kern="1200" dirty="0" smtClean="0">
                <a:solidFill>
                  <a:schemeClr val="tx1"/>
                </a:solidFill>
                <a:effectLst/>
                <a:latin typeface="Segoe UI Light" pitchFamily="34" charset="0"/>
                <a:ea typeface="+mn-ea"/>
                <a:cs typeface="+mn-cs"/>
              </a:rPr>
              <a:t> = </a:t>
            </a:r>
            <a:r>
              <a:rPr lang="en-US" sz="900" b="1" kern="1200" dirty="0" err="1" smtClean="0">
                <a:solidFill>
                  <a:schemeClr val="tx1"/>
                </a:solidFill>
                <a:effectLst/>
                <a:latin typeface="Segoe UI Light" pitchFamily="34" charset="0"/>
                <a:ea typeface="+mn-ea"/>
                <a:cs typeface="+mn-cs"/>
              </a:rPr>
              <a:t>picker.PickSingleFileAsync</a:t>
            </a:r>
            <a:r>
              <a:rPr lang="en-US" sz="900" b="1" kern="1200" dirty="0" smtClean="0">
                <a:solidFill>
                  <a:schemeClr val="tx1"/>
                </a:solidFill>
                <a:effectLst/>
                <a:latin typeface="Segoe UI Light" pitchFamily="34" charset="0"/>
                <a:ea typeface="+mn-ea"/>
                <a:cs typeface="+mn-cs"/>
              </a:rPr>
              <a:t>();</a:t>
            </a:r>
            <a:br>
              <a:rPr lang="en-US" sz="900" b="1" kern="1200" dirty="0" smtClean="0">
                <a:solidFill>
                  <a:schemeClr val="tx1"/>
                </a:solidFill>
                <a:effectLst/>
                <a:latin typeface="Segoe UI Light" pitchFamily="34" charset="0"/>
                <a:ea typeface="+mn-ea"/>
                <a:cs typeface="+mn-cs"/>
              </a:rPr>
            </a:br>
            <a:r>
              <a:rPr lang="en-US" sz="900" b="1" kern="1200" dirty="0" err="1" smtClean="0">
                <a:solidFill>
                  <a:schemeClr val="tx1"/>
                </a:solidFill>
                <a:effectLst/>
                <a:latin typeface="Segoe UI Light" pitchFamily="34" charset="0"/>
                <a:ea typeface="+mn-ea"/>
                <a:cs typeface="+mn-cs"/>
              </a:rPr>
              <a:t>var</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originalFile</a:t>
            </a:r>
            <a:r>
              <a:rPr lang="en-US" sz="900" b="1" kern="1200" dirty="0" smtClean="0">
                <a:solidFill>
                  <a:schemeClr val="tx1"/>
                </a:solidFill>
                <a:effectLst/>
                <a:latin typeface="Segoe UI Light" pitchFamily="34" charset="0"/>
                <a:ea typeface="+mn-ea"/>
                <a:cs typeface="+mn-cs"/>
              </a:rPr>
              <a:t> = await </a:t>
            </a:r>
            <a:r>
              <a:rPr lang="en-US" sz="900" b="1" kern="1200" dirty="0" err="1" smtClean="0">
                <a:solidFill>
                  <a:schemeClr val="tx1"/>
                </a:solidFill>
                <a:effectLst/>
                <a:latin typeface="Segoe UI Light" pitchFamily="34" charset="0"/>
                <a:ea typeface="+mn-ea"/>
                <a:cs typeface="+mn-cs"/>
              </a:rPr>
              <a:t>originalFileOperation</a:t>
            </a: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Exactly the same as what I did with Task, I can do with </a:t>
            </a:r>
            <a:r>
              <a:rPr lang="en-US" sz="900" kern="1200" dirty="0" err="1" smtClean="0">
                <a:solidFill>
                  <a:schemeClr val="tx1"/>
                </a:solidFill>
                <a:effectLst/>
                <a:latin typeface="Segoe UI Light" pitchFamily="34" charset="0"/>
                <a:ea typeface="+mn-ea"/>
                <a:cs typeface="+mn-cs"/>
              </a:rPr>
              <a:t>WinRT</a:t>
            </a:r>
            <a:r>
              <a:rPr lang="en-US" sz="900" kern="1200" dirty="0" smtClean="0">
                <a:solidFill>
                  <a:schemeClr val="tx1"/>
                </a:solidFill>
                <a:effectLst/>
                <a:latin typeface="Segoe UI Light" pitchFamily="34" charset="0"/>
                <a:ea typeface="+mn-ea"/>
                <a:cs typeface="+mn-cs"/>
              </a:rPr>
              <a:t>.</a:t>
            </a:r>
          </a:p>
          <a:p>
            <a:r>
              <a:rPr lang="en-US" sz="900" kern="1200" dirty="0" smtClean="0">
                <a:solidFill>
                  <a:schemeClr val="tx1"/>
                </a:solidFill>
                <a:effectLst/>
                <a:latin typeface="Segoe UI Light" pitchFamily="34" charset="0"/>
                <a:ea typeface="+mn-ea"/>
                <a:cs typeface="+mn-cs"/>
              </a:rPr>
              <a:t>* In this case I can't move it any further. But imagine I had some kind of work..</a:t>
            </a:r>
          </a:p>
          <a:p>
            <a:r>
              <a:rPr lang="en-US" sz="900" kern="1200" dirty="0" smtClean="0">
                <a:solidFill>
                  <a:schemeClr val="tx1"/>
                </a:solidFill>
                <a:effectLst/>
                <a:latin typeface="Segoe UI Light" pitchFamily="34" charset="0"/>
                <a:ea typeface="+mn-ea"/>
                <a:cs typeface="+mn-cs"/>
              </a:rPr>
              <a:t> </a:t>
            </a:r>
          </a:p>
          <a:p>
            <a:r>
              <a:rPr lang="en-US" sz="900" b="1" kern="1200" dirty="0" smtClean="0">
                <a:solidFill>
                  <a:schemeClr val="tx1"/>
                </a:solidFill>
                <a:effectLst/>
                <a:latin typeface="Segoe UI Light" pitchFamily="34" charset="0"/>
                <a:ea typeface="+mn-ea"/>
                <a:cs typeface="+mn-cs"/>
              </a:rPr>
              <a:t>await </a:t>
            </a:r>
            <a:r>
              <a:rPr lang="en-US" sz="900" b="1" kern="1200" dirty="0" err="1" smtClean="0">
                <a:solidFill>
                  <a:schemeClr val="tx1"/>
                </a:solidFill>
                <a:effectLst/>
                <a:latin typeface="Segoe UI Light" pitchFamily="34" charset="0"/>
                <a:ea typeface="+mn-ea"/>
                <a:cs typeface="+mn-cs"/>
              </a:rPr>
              <a:t>Task.Delay</a:t>
            </a:r>
            <a:r>
              <a:rPr lang="en-US" sz="900" b="1" kern="1200" dirty="0" smtClean="0">
                <a:solidFill>
                  <a:schemeClr val="tx1"/>
                </a:solidFill>
                <a:effectLst/>
                <a:latin typeface="Segoe UI Light" pitchFamily="34" charset="0"/>
                <a:ea typeface="+mn-ea"/>
                <a:cs typeface="+mn-cs"/>
              </a:rPr>
              <a:t>(5000);</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Returns from the current method. Schedules it to </a:t>
            </a:r>
            <a:r>
              <a:rPr lang="en-US" sz="900" kern="1200" dirty="0" err="1" smtClean="0">
                <a:solidFill>
                  <a:schemeClr val="tx1"/>
                </a:solidFill>
                <a:effectLst/>
                <a:latin typeface="Segoe UI Light" pitchFamily="34" charset="0"/>
                <a:ea typeface="+mn-ea"/>
                <a:cs typeface="+mn-cs"/>
              </a:rPr>
              <a:t>ContinueWith</a:t>
            </a:r>
            <a:r>
              <a:rPr lang="en-US" sz="900" kern="1200" dirty="0" smtClean="0">
                <a:solidFill>
                  <a:schemeClr val="tx1"/>
                </a:solidFill>
                <a:effectLst/>
                <a:latin typeface="Segoe UI Light" pitchFamily="34" charset="0"/>
                <a:ea typeface="+mn-ea"/>
                <a:cs typeface="+mn-cs"/>
              </a:rPr>
              <a:t>/resume five seconds later.</a:t>
            </a:r>
          </a:p>
          <a:p>
            <a:r>
              <a:rPr lang="en-US" sz="900" kern="1200" dirty="0" smtClean="0">
                <a:solidFill>
                  <a:schemeClr val="tx1"/>
                </a:solidFill>
                <a:effectLst/>
                <a:latin typeface="Segoe UI Light" pitchFamily="34" charset="0"/>
                <a:ea typeface="+mn-ea"/>
                <a:cs typeface="+mn-cs"/>
              </a:rPr>
              <a:t>* [Set breakpoint on </a:t>
            </a:r>
            <a:r>
              <a:rPr lang="en-US" sz="900" kern="1200" dirty="0" err="1" smtClean="0">
                <a:solidFill>
                  <a:schemeClr val="tx1"/>
                </a:solidFill>
                <a:effectLst/>
                <a:latin typeface="Segoe UI Light" pitchFamily="34" charset="0"/>
                <a:ea typeface="+mn-ea"/>
                <a:cs typeface="+mn-cs"/>
              </a:rPr>
              <a:t>PickSingleFileAsync</a:t>
            </a:r>
            <a:r>
              <a:rPr lang="en-US" sz="900" kern="1200" dirty="0" smtClean="0">
                <a:solidFill>
                  <a:schemeClr val="tx1"/>
                </a:solidFill>
                <a:effectLst/>
                <a:latin typeface="Segoe UI Light" pitchFamily="34" charset="0"/>
                <a:ea typeface="+mn-ea"/>
                <a:cs typeface="+mn-cs"/>
              </a:rPr>
              <a:t>() and F5]</a:t>
            </a:r>
          </a:p>
          <a:p>
            <a:r>
              <a:rPr lang="en-US" sz="900" kern="1200" dirty="0" smtClean="0">
                <a:solidFill>
                  <a:schemeClr val="tx1"/>
                </a:solidFill>
                <a:effectLst/>
                <a:latin typeface="Segoe UI Light" pitchFamily="34" charset="0"/>
                <a:ea typeface="+mn-ea"/>
                <a:cs typeface="+mn-cs"/>
              </a:rPr>
              <a:t>* [</a:t>
            </a:r>
            <a:r>
              <a:rPr lang="en-US" sz="900" kern="1200" dirty="0" err="1" smtClean="0">
                <a:solidFill>
                  <a:schemeClr val="tx1"/>
                </a:solidFill>
                <a:effectLst/>
                <a:latin typeface="Segoe UI Light" pitchFamily="34" charset="0"/>
                <a:ea typeface="+mn-ea"/>
                <a:cs typeface="+mn-cs"/>
              </a:rPr>
              <a:t>Alt+Tab</a:t>
            </a:r>
            <a:r>
              <a:rPr lang="en-US" sz="900" kern="1200" dirty="0" smtClean="0">
                <a:solidFill>
                  <a:schemeClr val="tx1"/>
                </a:solidFill>
                <a:effectLst/>
                <a:latin typeface="Segoe UI Light" pitchFamily="34" charset="0"/>
                <a:ea typeface="+mn-ea"/>
                <a:cs typeface="+mn-cs"/>
              </a:rPr>
              <a:t>] When I merely launched the operation, </a:t>
            </a:r>
            <a:r>
              <a:rPr lang="en-US" sz="900" kern="1200" dirty="0" err="1" smtClean="0">
                <a:solidFill>
                  <a:schemeClr val="tx1"/>
                </a:solidFill>
                <a:effectLst/>
                <a:latin typeface="Segoe UI Light" pitchFamily="34" charset="0"/>
                <a:ea typeface="+mn-ea"/>
                <a:cs typeface="+mn-cs"/>
              </a:rPr>
              <a:t>Alt+Tab</a:t>
            </a:r>
            <a:r>
              <a:rPr lang="en-US" sz="900" kern="1200" dirty="0" smtClean="0">
                <a:solidFill>
                  <a:schemeClr val="tx1"/>
                </a:solidFill>
                <a:effectLst/>
                <a:latin typeface="Segoe UI Light" pitchFamily="34" charset="0"/>
                <a:ea typeface="+mn-ea"/>
                <a:cs typeface="+mn-cs"/>
              </a:rPr>
              <a:t> still hasn't had a chance to display the picker, because the UI thread hasn't had a chance to run.</a:t>
            </a:r>
          </a:p>
          <a:p>
            <a:r>
              <a:rPr lang="en-US" sz="900" kern="1200" dirty="0" smtClean="0">
                <a:solidFill>
                  <a:schemeClr val="tx1"/>
                </a:solidFill>
                <a:effectLst/>
                <a:latin typeface="Segoe UI Light" pitchFamily="34" charset="0"/>
                <a:ea typeface="+mn-ea"/>
                <a:cs typeface="+mn-cs"/>
              </a:rPr>
              <a:t>* [F10] Then step to the </a:t>
            </a:r>
            <a:r>
              <a:rPr lang="en-US" sz="900" kern="1200" dirty="0" err="1" smtClean="0">
                <a:solidFill>
                  <a:schemeClr val="tx1"/>
                </a:solidFill>
                <a:effectLst/>
                <a:latin typeface="Segoe UI Light" pitchFamily="34" charset="0"/>
                <a:ea typeface="+mn-ea"/>
                <a:cs typeface="+mn-cs"/>
              </a:rPr>
              <a:t>Task.Delay</a:t>
            </a:r>
            <a:r>
              <a:rPr lang="en-US" sz="900" kern="1200" dirty="0" smtClean="0">
                <a:solidFill>
                  <a:schemeClr val="tx1"/>
                </a:solidFill>
                <a:effectLst/>
                <a:latin typeface="Segoe UI Light" pitchFamily="34" charset="0"/>
                <a:ea typeface="+mn-ea"/>
                <a:cs typeface="+mn-cs"/>
              </a:rPr>
              <a:t> and the UI can resume. I can mess around with the picker.</a:t>
            </a:r>
          </a:p>
          <a:p>
            <a:r>
              <a:rPr lang="en-US" sz="900" kern="1200" dirty="0" smtClean="0">
                <a:solidFill>
                  <a:schemeClr val="tx1"/>
                </a:solidFill>
                <a:effectLst/>
                <a:latin typeface="Segoe UI Light" pitchFamily="34" charset="0"/>
                <a:ea typeface="+mn-ea"/>
                <a:cs typeface="+mn-cs"/>
              </a:rPr>
              <a:t>* But, 5 seconds later, control jumps back to my method.</a:t>
            </a:r>
          </a:p>
          <a:p>
            <a:r>
              <a:rPr lang="en-US" sz="900" kern="1200" dirty="0" smtClean="0">
                <a:solidFill>
                  <a:schemeClr val="tx1"/>
                </a:solidFill>
                <a:effectLst/>
                <a:latin typeface="Segoe UI Light" pitchFamily="34" charset="0"/>
                <a:ea typeface="+mn-ea"/>
                <a:cs typeface="+mn-cs"/>
              </a:rPr>
              <a:t>* </a:t>
            </a:r>
            <a:r>
              <a:rPr lang="en-US" sz="900" i="1" kern="1200" dirty="0" smtClean="0">
                <a:solidFill>
                  <a:schemeClr val="tx1"/>
                </a:solidFill>
                <a:effectLst/>
                <a:latin typeface="Segoe UI Light" pitchFamily="34" charset="0"/>
                <a:ea typeface="+mn-ea"/>
                <a:cs typeface="+mn-cs"/>
              </a:rPr>
              <a:t>Implicit parallelization</a:t>
            </a:r>
            <a:r>
              <a:rPr lang="en-US" sz="900" kern="1200" dirty="0" smtClean="0">
                <a:solidFill>
                  <a:schemeClr val="tx1"/>
                </a:solidFill>
                <a:effectLst/>
                <a:latin typeface="Segoe UI Light" pitchFamily="34" charset="0"/>
                <a:ea typeface="+mn-ea"/>
                <a:cs typeface="+mn-cs"/>
              </a:rPr>
              <a:t> just by separating when I kick off the task/operation, from when I resume it.</a:t>
            </a:r>
          </a:p>
          <a:p>
            <a:r>
              <a:rPr lang="en-US" sz="900" kern="1200" dirty="0" smtClean="0">
                <a:solidFill>
                  <a:schemeClr val="tx1"/>
                </a:solidFill>
                <a:effectLst/>
                <a:latin typeface="Segoe UI Light" pitchFamily="34" charset="0"/>
                <a:ea typeface="+mn-ea"/>
                <a:cs typeface="+mn-cs"/>
              </a:rPr>
              <a:t> </a:t>
            </a:r>
          </a:p>
          <a:p>
            <a:r>
              <a:rPr lang="en-US" sz="900" b="1" kern="1200" dirty="0" err="1" smtClean="0">
                <a:solidFill>
                  <a:schemeClr val="tx1"/>
                </a:solidFill>
                <a:effectLst/>
                <a:latin typeface="Segoe UI Light" pitchFamily="34" charset="0"/>
                <a:ea typeface="+mn-ea"/>
                <a:cs typeface="+mn-cs"/>
              </a:rPr>
              <a:t>var</a:t>
            </a:r>
            <a:r>
              <a:rPr lang="en-US" sz="900" b="1" kern="1200" dirty="0" smtClean="0">
                <a:solidFill>
                  <a:schemeClr val="tx1"/>
                </a:solidFill>
                <a:effectLst/>
                <a:latin typeface="Segoe UI Light" pitchFamily="34" charset="0"/>
                <a:ea typeface="+mn-ea"/>
                <a:cs typeface="+mn-cs"/>
              </a:rPr>
              <a:t> </a:t>
            </a:r>
            <a:r>
              <a:rPr lang="en-US" sz="900" b="1" kern="1200" dirty="0" err="1" smtClean="0">
                <a:solidFill>
                  <a:schemeClr val="tx1"/>
                </a:solidFill>
                <a:effectLst/>
                <a:latin typeface="Segoe UI Light" pitchFamily="34" charset="0"/>
                <a:ea typeface="+mn-ea"/>
                <a:cs typeface="+mn-cs"/>
              </a:rPr>
              <a:t>originalFileOperation</a:t>
            </a:r>
            <a:r>
              <a:rPr lang="en-US" sz="900" b="1" kern="1200" dirty="0" smtClean="0">
                <a:solidFill>
                  <a:schemeClr val="tx1"/>
                </a:solidFill>
                <a:effectLst/>
                <a:latin typeface="Segoe UI Light" pitchFamily="34" charset="0"/>
                <a:ea typeface="+mn-ea"/>
                <a:cs typeface="+mn-cs"/>
              </a:rPr>
              <a:t> = </a:t>
            </a:r>
            <a:r>
              <a:rPr lang="en-US" sz="900" b="1" kern="1200" dirty="0" err="1" smtClean="0">
                <a:solidFill>
                  <a:schemeClr val="tx1"/>
                </a:solidFill>
                <a:effectLst/>
                <a:latin typeface="Segoe UI Light" pitchFamily="34" charset="0"/>
                <a:ea typeface="+mn-ea"/>
                <a:cs typeface="+mn-cs"/>
              </a:rPr>
              <a:t>picker.PickSingleFileAsync</a:t>
            </a:r>
            <a:r>
              <a:rPr lang="en-US" sz="900" b="1" kern="1200" dirty="0" smtClean="0">
                <a:solidFill>
                  <a:schemeClr val="tx1"/>
                </a:solidFill>
                <a:effectLst/>
                <a:latin typeface="Segoe UI Light" pitchFamily="34" charset="0"/>
                <a:ea typeface="+mn-ea"/>
                <a:cs typeface="+mn-cs"/>
              </a:rPr>
              <a:t>().</a:t>
            </a:r>
            <a:r>
              <a:rPr lang="en-US" sz="900" b="1" kern="1200" dirty="0" err="1" smtClean="0">
                <a:solidFill>
                  <a:schemeClr val="tx1"/>
                </a:solidFill>
                <a:effectLst/>
                <a:latin typeface="Segoe UI Light" pitchFamily="34" charset="0"/>
                <a:ea typeface="+mn-ea"/>
                <a:cs typeface="+mn-cs"/>
              </a:rPr>
              <a:t>AsTask</a:t>
            </a:r>
            <a:r>
              <a:rPr lang="en-US" sz="900" b="1" kern="1200" dirty="0" smtClean="0">
                <a:solidFill>
                  <a:schemeClr val="tx1"/>
                </a:solidFill>
                <a:effectLst/>
                <a:latin typeface="Segoe UI Light" pitchFamily="34" charset="0"/>
                <a:ea typeface="+mn-ea"/>
                <a:cs typeface="+mn-cs"/>
              </a:rPr>
              <a:t>()</a:t>
            </a:r>
            <a:endParaRPr lang="en-US" sz="900" kern="1200" dirty="0" smtClean="0">
              <a:solidFill>
                <a:schemeClr val="tx1"/>
              </a:solidFill>
              <a:effectLst/>
              <a:latin typeface="Segoe UI Light" pitchFamily="34" charset="0"/>
              <a:ea typeface="+mn-ea"/>
              <a:cs typeface="+mn-cs"/>
            </a:endParaRPr>
          </a:p>
          <a:p>
            <a:r>
              <a:rPr lang="en-US" sz="900" kern="1200" dirty="0" smtClean="0">
                <a:solidFill>
                  <a:schemeClr val="tx1"/>
                </a:solidFill>
                <a:effectLst/>
                <a:latin typeface="Segoe UI Light" pitchFamily="34" charset="0"/>
                <a:ea typeface="+mn-ea"/>
                <a:cs typeface="+mn-cs"/>
              </a:rPr>
              <a:t>* We've seen the two different kinds of future, </a:t>
            </a:r>
            <a:r>
              <a:rPr lang="en-US" sz="900" kern="1200" dirty="0" err="1" smtClean="0">
                <a:solidFill>
                  <a:schemeClr val="tx1"/>
                </a:solidFill>
                <a:effectLst/>
                <a:latin typeface="Segoe UI Light" pitchFamily="34" charset="0"/>
                <a:ea typeface="+mn-ea"/>
                <a:cs typeface="+mn-cs"/>
              </a:rPr>
              <a:t>IASyncOperation</a:t>
            </a:r>
            <a:r>
              <a:rPr lang="en-US" sz="900" kern="1200" dirty="0" smtClean="0">
                <a:solidFill>
                  <a:schemeClr val="tx1"/>
                </a:solidFill>
                <a:effectLst/>
                <a:latin typeface="Segoe UI Light" pitchFamily="34" charset="0"/>
                <a:ea typeface="+mn-ea"/>
                <a:cs typeface="+mn-cs"/>
              </a:rPr>
              <a:t> from </a:t>
            </a:r>
            <a:r>
              <a:rPr lang="en-US" sz="900" kern="1200" dirty="0" err="1" smtClean="0">
                <a:solidFill>
                  <a:schemeClr val="tx1"/>
                </a:solidFill>
                <a:effectLst/>
                <a:latin typeface="Segoe UI Light" pitchFamily="34" charset="0"/>
                <a:ea typeface="+mn-ea"/>
                <a:cs typeface="+mn-cs"/>
              </a:rPr>
              <a:t>WinRT</a:t>
            </a:r>
            <a:r>
              <a:rPr lang="en-US" sz="900" kern="1200" dirty="0" smtClean="0">
                <a:solidFill>
                  <a:schemeClr val="tx1"/>
                </a:solidFill>
                <a:effectLst/>
                <a:latin typeface="Segoe UI Light" pitchFamily="34" charset="0"/>
                <a:ea typeface="+mn-ea"/>
                <a:cs typeface="+mn-cs"/>
              </a:rPr>
              <a:t>, and Task from .NET, and how they're pretty much equivalent, and both can be used with await in the same way. Can we convert between them?</a:t>
            </a:r>
          </a:p>
          <a:p>
            <a:r>
              <a:rPr lang="en-US" sz="900" kern="1200" dirty="0" smtClean="0">
                <a:solidFill>
                  <a:schemeClr val="tx1"/>
                </a:solidFill>
                <a:effectLst/>
                <a:latin typeface="Segoe UI Light" pitchFamily="34" charset="0"/>
                <a:ea typeface="+mn-ea"/>
                <a:cs typeface="+mn-cs"/>
              </a:rPr>
              <a:t>* Here, converted from </a:t>
            </a:r>
            <a:r>
              <a:rPr lang="en-US" sz="900" kern="1200" dirty="0" err="1" smtClean="0">
                <a:solidFill>
                  <a:schemeClr val="tx1"/>
                </a:solidFill>
                <a:effectLst/>
                <a:latin typeface="Segoe UI Light" pitchFamily="34" charset="0"/>
                <a:ea typeface="+mn-ea"/>
                <a:cs typeface="+mn-cs"/>
              </a:rPr>
              <a:t>IAsyncOperation</a:t>
            </a:r>
            <a:r>
              <a:rPr lang="en-US" sz="900" kern="1200" dirty="0" smtClean="0">
                <a:solidFill>
                  <a:schemeClr val="tx1"/>
                </a:solidFill>
                <a:effectLst/>
                <a:latin typeface="Segoe UI Light" pitchFamily="34" charset="0"/>
                <a:ea typeface="+mn-ea"/>
                <a:cs typeface="+mn-cs"/>
              </a:rPr>
              <a:t> to Task. Didn't change my code. Works the same way.</a:t>
            </a:r>
          </a:p>
          <a:p>
            <a:r>
              <a:rPr lang="en-US" sz="900" kern="1200" dirty="0" smtClean="0">
                <a:solidFill>
                  <a:schemeClr val="tx1"/>
                </a:solidFill>
                <a:effectLst/>
                <a:latin typeface="Segoe UI Light" pitchFamily="34" charset="0"/>
                <a:ea typeface="+mn-ea"/>
                <a:cs typeface="+mn-cs"/>
              </a:rPr>
              <a:t>* But for cases which really need a Task, we can get it. We'll see that in a sec.</a:t>
            </a:r>
            <a:endParaRPr lang="en-US" sz="900" kern="1200" dirty="0">
              <a:solidFill>
                <a:schemeClr val="tx1"/>
              </a:solidFill>
              <a:effectLst/>
              <a:latin typeface="Segoe UI Light" pitchFamily="34" charset="0"/>
              <a:ea typeface="+mn-ea"/>
              <a:cs typeface="+mn-cs"/>
            </a:endParaRPr>
          </a:p>
        </p:txBody>
      </p:sp>
      <p:sp>
        <p:nvSpPr>
          <p:cNvPr id="4" name="Header Placeholder 3"/>
          <p:cNvSpPr>
            <a:spLocks noGrp="1"/>
          </p:cNvSpPr>
          <p:nvPr>
            <p:ph type="hdr" sz="quarter" idx="10"/>
          </p:nvPr>
        </p:nvSpPr>
        <p:spPr/>
        <p:txBody>
          <a:bodyPr/>
          <a:lstStyle/>
          <a:p>
            <a:r>
              <a:rPr lang="en-US" smtClean="0"/>
              <a:t>TechEd 2013</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t>6/28/2013 10:11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7</a:t>
            </a:fld>
            <a:endParaRPr lang="en-US" dirty="0"/>
          </a:p>
        </p:txBody>
      </p:sp>
    </p:spTree>
    <p:extLst>
      <p:ext uri="{BB962C8B-B14F-4D97-AF65-F5344CB8AC3E}">
        <p14:creationId xmlns:p14="http://schemas.microsoft.com/office/powerpoint/2010/main" val="584611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900" kern="1200" dirty="0" smtClean="0">
                <a:solidFill>
                  <a:schemeClr val="tx1"/>
                </a:solidFill>
                <a:effectLst/>
                <a:latin typeface="Segoe UI Light" pitchFamily="34" charset="0"/>
                <a:ea typeface="+mn-ea"/>
                <a:cs typeface="+mn-cs"/>
              </a:rPr>
              <a:t>* under the cover, the compiler makes the rest of your method as a callback. Maybe as in the first slide it's just as simple as nested lambdas. But when we get to while loops &amp;c. then it's much more complicated. Be glad the compiler's doing this for you.</a:t>
            </a:r>
          </a:p>
          <a:p>
            <a:r>
              <a:rPr lang="en-US" sz="900" kern="1200" dirty="0" smtClean="0">
                <a:solidFill>
                  <a:schemeClr val="tx1"/>
                </a:solidFill>
                <a:effectLst/>
                <a:latin typeface="Segoe UI Light" pitchFamily="34" charset="0"/>
                <a:ea typeface="+mn-ea"/>
                <a:cs typeface="+mn-cs"/>
              </a:rPr>
              <a:t>* (Funny story… about </a:t>
            </a:r>
            <a:r>
              <a:rPr lang="en-US" sz="900" kern="1200" dirty="0" err="1" smtClean="0">
                <a:solidFill>
                  <a:schemeClr val="tx1"/>
                </a:solidFill>
                <a:effectLst/>
                <a:latin typeface="Segoe UI Light" pitchFamily="34" charset="0"/>
                <a:ea typeface="+mn-ea"/>
                <a:cs typeface="+mn-cs"/>
              </a:rPr>
              <a:t>CopyStreamAsync</a:t>
            </a:r>
            <a:r>
              <a:rPr lang="en-US" sz="900" kern="1200" dirty="0" smtClean="0">
                <a:solidFill>
                  <a:schemeClr val="tx1"/>
                </a:solidFill>
                <a:effectLst/>
                <a:latin typeface="Segoe UI Light" pitchFamily="34" charset="0"/>
                <a:ea typeface="+mn-ea"/>
                <a:cs typeface="+mn-cs"/>
              </a:rPr>
              <a:t> in .NET framework)</a:t>
            </a:r>
            <a:endParaRPr lang="en-US" sz="900" kern="1200" dirty="0">
              <a:solidFill>
                <a:schemeClr val="tx1"/>
              </a:solidFill>
              <a:effectLst/>
              <a:latin typeface="Segoe UI Light" pitchFamily="34" charset="0"/>
              <a:ea typeface="+mn-ea"/>
              <a:cs typeface="+mn-cs"/>
            </a:endParaRPr>
          </a:p>
        </p:txBody>
      </p:sp>
      <p:sp>
        <p:nvSpPr>
          <p:cNvPr id="4" name="Slide Number Placeholder 3"/>
          <p:cNvSpPr>
            <a:spLocks noGrp="1"/>
          </p:cNvSpPr>
          <p:nvPr>
            <p:ph type="sldNum" sz="quarter" idx="10"/>
          </p:nvPr>
        </p:nvSpPr>
        <p:spPr/>
        <p:txBody>
          <a:bodyPr/>
          <a:lstStyle/>
          <a:p>
            <a:fld id="{26C70BA7-54A9-4C9D-A4D9-4CF62DB81B3C}" type="slidenum">
              <a:rPr lang="en-US" smtClean="0"/>
              <a:t>8</a:t>
            </a:fld>
            <a:endParaRPr lang="en-US"/>
          </a:p>
        </p:txBody>
      </p:sp>
    </p:spTree>
    <p:extLst>
      <p:ext uri="{BB962C8B-B14F-4D97-AF65-F5344CB8AC3E}">
        <p14:creationId xmlns:p14="http://schemas.microsoft.com/office/powerpoint/2010/main" val="2163777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900" kern="1200" dirty="0" smtClean="0">
                <a:solidFill>
                  <a:schemeClr val="tx1"/>
                </a:solidFill>
                <a:effectLst/>
                <a:latin typeface="Segoe UI Light" pitchFamily="34" charset="0"/>
                <a:ea typeface="+mn-ea"/>
                <a:cs typeface="+mn-cs"/>
              </a:rPr>
              <a:t>* lets your method include await statements. That's essentially what it means. Under the covers, it tells the computer to turn your method into a state machine so it can do that await magic, so it can yield control and then resume. But that's behind the scenes. What you get to do is think about the logical flow of your method.</a:t>
            </a:r>
            <a:endParaRPr lang="en-US" sz="900" kern="1200" dirty="0">
              <a:solidFill>
                <a:schemeClr val="tx1"/>
              </a:solidFill>
              <a:effectLst/>
              <a:latin typeface="Segoe UI Light" pitchFamily="34" charset="0"/>
              <a:ea typeface="+mn-ea"/>
              <a:cs typeface="+mn-cs"/>
            </a:endParaRPr>
          </a:p>
        </p:txBody>
      </p:sp>
      <p:sp>
        <p:nvSpPr>
          <p:cNvPr id="4" name="Slide Number Placeholder 3"/>
          <p:cNvSpPr>
            <a:spLocks noGrp="1"/>
          </p:cNvSpPr>
          <p:nvPr>
            <p:ph type="sldNum" sz="quarter" idx="10"/>
          </p:nvPr>
        </p:nvSpPr>
        <p:spPr/>
        <p:txBody>
          <a:bodyPr/>
          <a:lstStyle/>
          <a:p>
            <a:fld id="{26C70BA7-54A9-4C9D-A4D9-4CF62DB81B3C}" type="slidenum">
              <a:rPr lang="en-US" smtClean="0"/>
              <a:t>9</a:t>
            </a:fld>
            <a:endParaRPr lang="en-US"/>
          </a:p>
        </p:txBody>
      </p:sp>
    </p:spTree>
    <p:extLst>
      <p:ext uri="{BB962C8B-B14F-4D97-AF65-F5344CB8AC3E}">
        <p14:creationId xmlns:p14="http://schemas.microsoft.com/office/powerpoint/2010/main" val="31881652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alkin">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10333037" y="482564"/>
            <a:ext cx="1646237" cy="351905"/>
          </a:xfrm>
          <a:prstGeom prst="rect">
            <a:avLst/>
          </a:prstGeom>
        </p:spPr>
      </p:pic>
    </p:spTree>
    <p:extLst>
      <p:ext uri="{BB962C8B-B14F-4D97-AF65-F5344CB8AC3E}">
        <p14:creationId xmlns:p14="http://schemas.microsoft.com/office/powerpoint/2010/main" val="343228261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Accent Color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247227168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92881"/>
          </a:xfrm>
        </p:spPr>
        <p:txBody>
          <a:bodyPr/>
          <a:lstStyle>
            <a:lvl1pPr marL="0" indent="0">
              <a:buNone/>
              <a:defRPr>
                <a:gradFill>
                  <a:gsLst>
                    <a:gs pos="1250">
                      <a:schemeClr val="tx1"/>
                    </a:gs>
                    <a:gs pos="99000">
                      <a:schemeClr val="tx1"/>
                    </a:gs>
                  </a:gsLst>
                  <a:lin ang="5400000" scaled="0"/>
                </a:gradFill>
              </a:defRPr>
            </a:lvl1pPr>
            <a:lvl2pPr marL="0" indent="0">
              <a:buFontTx/>
              <a:buNone/>
              <a:defRPr sz="2000"/>
            </a:lvl2pPr>
            <a:lvl3pPr marL="228600" indent="0">
              <a:buNone/>
              <a:defRPr sz="2000"/>
            </a:lvl3pPr>
            <a:lvl4pPr marL="457200" indent="0">
              <a:buNone/>
              <a:defRPr sz="1800"/>
            </a:lvl4pPr>
            <a:lvl5pPr marL="68580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3985228"/>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0"/>
          </p:nvPr>
        </p:nvSpPr>
        <p:spPr>
          <a:xfrm>
            <a:off x="274638" y="1214438"/>
            <a:ext cx="11887200" cy="5483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5319683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8839873"/>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936257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9837130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1135705"/>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450787"/>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34457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North America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8" name="Group 97"/>
          <p:cNvGrpSpPr/>
          <p:nvPr userDrawn="1"/>
        </p:nvGrpSpPr>
        <p:grpSpPr>
          <a:xfrm>
            <a:off x="18853150" y="1957388"/>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6" name="Rectangle 75"/>
          <p:cNvSpPr/>
          <p:nvPr userDrawn="1"/>
        </p:nvSpPr>
        <p:spPr bwMode="auto">
          <a:xfrm>
            <a:off x="6345382" y="3943350"/>
            <a:ext cx="3073256" cy="18288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nvGrpSpPr>
          <p:cNvPr id="77" name="Group 76"/>
          <p:cNvGrpSpPr/>
          <p:nvPr userDrawn="1"/>
        </p:nvGrpSpPr>
        <p:grpSpPr>
          <a:xfrm>
            <a:off x="7136678" y="4110831"/>
            <a:ext cx="1490663" cy="1516063"/>
            <a:chOff x="18853150" y="1957388"/>
            <a:chExt cx="1490663" cy="1516063"/>
          </a:xfrm>
        </p:grpSpPr>
        <p:sp>
          <p:nvSpPr>
            <p:cNvPr id="7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5995577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6928305"/>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Slide for Developer Code</a:t>
            </a:r>
            <a:endParaRPr lang="en-US" dirty="0"/>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16152"/>
            <a:ext cx="11887199" cy="2131353"/>
          </a:xfrm>
        </p:spPr>
        <p:txBody>
          <a:bodyPr/>
          <a:lstStyle>
            <a:lvl1pPr marL="0" indent="0">
              <a:buNone/>
              <a:defRPr sz="33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4655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8460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81456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5099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62577389"/>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3099696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sz="half" idx="1"/>
          </p:nvPr>
        </p:nvSpPr>
        <p:spPr>
          <a:xfrm>
            <a:off x="529660" y="1476622"/>
            <a:ext cx="5597872" cy="1961371"/>
          </a:xfrm>
        </p:spPr>
        <p:txBody>
          <a:bodyPr/>
          <a:lstStyle>
            <a:lvl1pPr marL="346742" indent="-346742">
              <a:lnSpc>
                <a:spcPct val="90000"/>
              </a:lnSpc>
              <a:defRPr sz="2856"/>
            </a:lvl1pPr>
            <a:lvl2pPr marL="686737" indent="-331900">
              <a:lnSpc>
                <a:spcPct val="90000"/>
              </a:lnSpc>
              <a:defRPr sz="2448"/>
            </a:lvl2pPr>
            <a:lvl3pPr marL="972765" indent="-294123">
              <a:lnSpc>
                <a:spcPct val="90000"/>
              </a:lnSpc>
              <a:defRPr sz="2040"/>
            </a:lvl3pPr>
            <a:lvl4pPr marL="1252048" indent="-279282">
              <a:lnSpc>
                <a:spcPct val="90000"/>
              </a:lnSpc>
              <a:defRPr sz="1836"/>
            </a:lvl4pPr>
            <a:lvl5pPr marL="1546170" indent="-286028">
              <a:lnSpc>
                <a:spcPct val="90000"/>
              </a:lnSpc>
              <a:defRPr sz="1836"/>
            </a:lvl5pPr>
            <a:lvl6pPr>
              <a:defRPr sz="1836"/>
            </a:lvl6pPr>
            <a:lvl7pPr>
              <a:defRPr sz="1836"/>
            </a:lvl7pPr>
            <a:lvl8pPr>
              <a:defRPr sz="1836"/>
            </a:lvl8pPr>
            <a:lvl9pPr>
              <a:defRPr sz="183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07324" y="1476622"/>
            <a:ext cx="5597872" cy="1961371"/>
          </a:xfrm>
        </p:spPr>
        <p:txBody>
          <a:bodyPr/>
          <a:lstStyle>
            <a:lvl1pPr marL="354837" indent="-354837">
              <a:lnSpc>
                <a:spcPct val="90000"/>
              </a:lnSpc>
              <a:defRPr sz="2856"/>
            </a:lvl1pPr>
            <a:lvl2pPr marL="686737" indent="-346742">
              <a:lnSpc>
                <a:spcPct val="90000"/>
              </a:lnSpc>
              <a:defRPr sz="2448"/>
            </a:lvl2pPr>
            <a:lvl3pPr marL="980860" indent="-308964">
              <a:lnSpc>
                <a:spcPct val="90000"/>
              </a:lnSpc>
              <a:defRPr sz="2040"/>
            </a:lvl3pPr>
            <a:lvl4pPr marL="1252048" indent="-271187">
              <a:lnSpc>
                <a:spcPct val="90000"/>
              </a:lnSpc>
              <a:defRPr sz="1836"/>
            </a:lvl4pPr>
            <a:lvl5pPr marL="1546170" indent="-279282">
              <a:lnSpc>
                <a:spcPct val="90000"/>
              </a:lnSpc>
              <a:defRPr sz="1836"/>
            </a:lvl5pPr>
            <a:lvl6pPr>
              <a:defRPr sz="1836"/>
            </a:lvl6pPr>
            <a:lvl7pPr>
              <a:defRPr sz="1836"/>
            </a:lvl7pPr>
            <a:lvl8pPr>
              <a:defRPr sz="1836"/>
            </a:lvl8pPr>
            <a:lvl9pPr>
              <a:defRPr sz="183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32426175"/>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29660" y="233151"/>
            <a:ext cx="11375536" cy="621530"/>
          </a:xfrm>
        </p:spPr>
        <p:txBody>
          <a:bodyPr/>
          <a:lstStyle>
            <a:lvl1pPr>
              <a:defRPr/>
            </a:lvl1pPr>
          </a:lstStyle>
          <a:p>
            <a:r>
              <a:rPr lang="en-US" smtClean="0"/>
              <a:t>Click to edit Master title style</a:t>
            </a:r>
            <a:endParaRPr lang="en-US" dirty="0"/>
          </a:p>
        </p:txBody>
      </p:sp>
      <p:sp>
        <p:nvSpPr>
          <p:cNvPr id="5" name="Text Placeholder 4"/>
          <p:cNvSpPr>
            <a:spLocks noGrp="1"/>
          </p:cNvSpPr>
          <p:nvPr>
            <p:ph type="body" sz="quarter" idx="10"/>
          </p:nvPr>
        </p:nvSpPr>
        <p:spPr>
          <a:xfrm>
            <a:off x="529660" y="1476622"/>
            <a:ext cx="11375536" cy="209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87890939"/>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Europe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8" name="Group 97"/>
          <p:cNvGrpSpPr/>
          <p:nvPr userDrawn="1"/>
        </p:nvGrpSpPr>
        <p:grpSpPr>
          <a:xfrm>
            <a:off x="7136678" y="4110831"/>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3065703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m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46304" tIns="109728" rIns="146304" bIns="109728"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0">
                      <a:schemeClr val="tx1"/>
                    </a:gs>
                    <a:gs pos="100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2923861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mo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5833">
                      <a:schemeClr val="tx1"/>
                    </a:gs>
                    <a:gs pos="18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17061196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1594122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o slide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8279268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4075357253"/>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76253691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320" y="296897"/>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90270825"/>
      </p:ext>
    </p:extLst>
  </p:cSld>
  <p:clrMap bg1="dk1" tx1="lt1" bg2="dk2" tx2="lt2" accent1="accent1" accent2="accent2" accent3="accent3" accent4="accent4" accent5="accent5" accent6="accent6" hlink="hlink" folHlink="folHlink"/>
  <p:sldLayoutIdLst>
    <p:sldLayoutId id="2147484183" r:id="rId1"/>
    <p:sldLayoutId id="2147484188" r:id="rId2"/>
    <p:sldLayoutId id="2147484189" r:id="rId3"/>
    <p:sldLayoutId id="2147484105" r:id="rId4"/>
    <p:sldLayoutId id="2147484185" r:id="rId5"/>
    <p:sldLayoutId id="2147484182" r:id="rId6"/>
    <p:sldLayoutId id="2147484186" r:id="rId7"/>
    <p:sldLayoutId id="2147484130" r:id="rId8"/>
    <p:sldLayoutId id="2147484101" r:id="rId9"/>
    <p:sldLayoutId id="2147484102" r:id="rId10"/>
    <p:sldLayoutId id="2147484098" r:id="rId11"/>
    <p:sldLayoutId id="2147484086" r:id="rId12"/>
    <p:sldLayoutId id="2147484100" r:id="rId13"/>
    <p:sldLayoutId id="2147484089" r:id="rId14"/>
    <p:sldLayoutId id="2147484106" r:id="rId15"/>
    <p:sldLayoutId id="2147484092" r:id="rId16"/>
    <p:sldLayoutId id="2147484093" r:id="rId17"/>
    <p:sldLayoutId id="2147484127" r:id="rId18"/>
    <p:sldLayoutId id="2147484128" r:id="rId19"/>
    <p:sldLayoutId id="2147484129" r:id="rId20"/>
    <p:sldLayoutId id="2147484094" r:id="rId21"/>
    <p:sldLayoutId id="2147484096" r:id="rId22"/>
    <p:sldLayoutId id="2147484191" r:id="rId23"/>
    <p:sldLayoutId id="2147484192" r:id="rId24"/>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orient="horz" pos="763" userDrawn="1">
          <p15:clr>
            <a:srgbClr val="A4A3A4"/>
          </p15:clr>
        </p15:guide>
        <p15:guide id="4" orient="horz" pos="1339" userDrawn="1">
          <p15:clr>
            <a:srgbClr val="A4A3A4"/>
          </p15:clr>
        </p15:guide>
        <p15:guide id="5" orient="horz" pos="1915" userDrawn="1">
          <p15:clr>
            <a:srgbClr val="A4A3A4"/>
          </p15:clr>
        </p15:guide>
        <p15:guide id="6" orient="horz" pos="2491" userDrawn="1">
          <p15:clr>
            <a:srgbClr val="A4A3A4"/>
          </p15:clr>
        </p15:guide>
        <p15:guide id="7" orient="horz" pos="3067" userDrawn="1">
          <p15:clr>
            <a:srgbClr val="A4A3A4"/>
          </p15:clr>
        </p15:guide>
        <p15:guide id="8" orient="horz" pos="3643" userDrawn="1">
          <p15:clr>
            <a:srgbClr val="A4A3A4"/>
          </p15:clr>
        </p15:guide>
        <p15:guide id="9" orient="horz" pos="4219" userDrawn="1">
          <p15:clr>
            <a:srgbClr val="5ACBF0"/>
          </p15:clr>
        </p15:guide>
        <p15:guide id="10" pos="749" userDrawn="1">
          <p15:clr>
            <a:srgbClr val="A4A3A4"/>
          </p15:clr>
        </p15:guide>
        <p15:guide id="11" pos="1325" userDrawn="1">
          <p15:clr>
            <a:srgbClr val="A4A3A4"/>
          </p15:clr>
        </p15:guide>
        <p15:guide id="12" pos="1901" userDrawn="1">
          <p15:clr>
            <a:srgbClr val="A4A3A4"/>
          </p15:clr>
        </p15:guide>
        <p15:guide id="13" pos="2477" userDrawn="1">
          <p15:clr>
            <a:srgbClr val="A4A3A4"/>
          </p15:clr>
        </p15:guide>
        <p15:guide id="14" pos="3053" userDrawn="1">
          <p15:clr>
            <a:srgbClr val="A4A3A4"/>
          </p15:clr>
        </p15:guide>
        <p15:guide id="15" pos="3629" userDrawn="1">
          <p15:clr>
            <a:srgbClr val="A4A3A4"/>
          </p15:clr>
        </p15:guide>
        <p15:guide id="16" pos="4205" userDrawn="1">
          <p15:clr>
            <a:srgbClr val="A4A3A4"/>
          </p15:clr>
        </p15:guide>
        <p15:guide id="17" pos="4781" userDrawn="1">
          <p15:clr>
            <a:srgbClr val="A4A3A4"/>
          </p15:clr>
        </p15:guide>
        <p15:guide id="18" pos="5357" userDrawn="1">
          <p15:clr>
            <a:srgbClr val="A4A3A4"/>
          </p15:clr>
        </p15:guide>
        <p15:guide id="19" pos="5933" userDrawn="1">
          <p15:clr>
            <a:srgbClr val="A4A3A4"/>
          </p15:clr>
        </p15:guide>
        <p15:guide id="20" pos="6509" userDrawn="1">
          <p15:clr>
            <a:srgbClr val="A4A3A4"/>
          </p15:clr>
        </p15:guide>
        <p15:guide id="21" pos="7085" userDrawn="1">
          <p15:clr>
            <a:srgbClr val="A4A3A4"/>
          </p15:clr>
        </p15:guide>
        <p15:guide id="22" pos="7661"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t>Easy Async for Windows Store Apps in Microsoft Visual C# and Microsoft Visual Basic</a:t>
            </a:r>
          </a:p>
        </p:txBody>
      </p:sp>
      <p:sp>
        <p:nvSpPr>
          <p:cNvPr id="5" name="Text Placeholder 4"/>
          <p:cNvSpPr>
            <a:spLocks noGrp="1"/>
          </p:cNvSpPr>
          <p:nvPr>
            <p:ph type="body" sz="quarter" idx="12"/>
          </p:nvPr>
        </p:nvSpPr>
        <p:spPr/>
        <p:txBody>
          <a:bodyPr/>
          <a:lstStyle/>
          <a:p>
            <a:r>
              <a:rPr lang="en-US" dirty="0" smtClean="0"/>
              <a:t>Lucian Wischik</a:t>
            </a:r>
            <a:endParaRPr lang="en-US" dirty="0"/>
          </a:p>
          <a:p>
            <a:r>
              <a:rPr lang="en-US" dirty="0"/>
              <a:t>Senior Program Manager</a:t>
            </a:r>
          </a:p>
          <a:p>
            <a:r>
              <a:rPr lang="en-US" dirty="0"/>
              <a:t>Managed </a:t>
            </a:r>
            <a:r>
              <a:rPr lang="en-US" dirty="0" smtClean="0"/>
              <a:t>Languages</a:t>
            </a:r>
            <a:endParaRPr lang="en-US" dirty="0"/>
          </a:p>
        </p:txBody>
      </p:sp>
      <p:sp>
        <p:nvSpPr>
          <p:cNvPr id="14" name="Text Placeholder 13"/>
          <p:cNvSpPr>
            <a:spLocks noGrp="1"/>
          </p:cNvSpPr>
          <p:nvPr>
            <p:ph type="body" sz="quarter" idx="13"/>
          </p:nvPr>
        </p:nvSpPr>
        <p:spPr/>
        <p:txBody>
          <a:bodyPr/>
          <a:lstStyle/>
          <a:p>
            <a:r>
              <a:rPr lang="en-US" dirty="0" smtClean="0"/>
              <a:t>DEV-B317</a:t>
            </a:r>
            <a:endParaRPr lang="en-US" dirty="0"/>
          </a:p>
        </p:txBody>
      </p:sp>
    </p:spTree>
    <p:extLst>
      <p:ext uri="{BB962C8B-B14F-4D97-AF65-F5344CB8AC3E}">
        <p14:creationId xmlns:p14="http://schemas.microsoft.com/office/powerpoint/2010/main" val="2485864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948" y="233150"/>
            <a:ext cx="11370961" cy="1158305"/>
          </a:xfrm>
        </p:spPr>
        <p:txBody>
          <a:bodyPr/>
          <a:lstStyle/>
          <a:p>
            <a:r>
              <a:rPr lang="en-US" dirty="0" err="1" smtClean="0"/>
              <a:t>Awaitables</a:t>
            </a:r>
            <a:r>
              <a:rPr lang="en-US" dirty="0" smtClean="0"/>
              <a:t/>
            </a:r>
            <a:br>
              <a:rPr lang="en-US" dirty="0" smtClean="0"/>
            </a:br>
            <a:endParaRPr lang="en-US" sz="2448" dirty="0">
              <a:solidFill>
                <a:schemeClr val="accent1">
                  <a:lumMod val="60000"/>
                  <a:lumOff val="40000"/>
                </a:schemeClr>
              </a:solidFill>
            </a:endParaRPr>
          </a:p>
        </p:txBody>
      </p:sp>
      <p:sp>
        <p:nvSpPr>
          <p:cNvPr id="6" name="Content Placeholder 5"/>
          <p:cNvSpPr>
            <a:spLocks noGrp="1"/>
          </p:cNvSpPr>
          <p:nvPr>
            <p:ph sz="half" idx="1"/>
          </p:nvPr>
        </p:nvSpPr>
        <p:spPr>
          <a:xfrm>
            <a:off x="531948" y="1476622"/>
            <a:ext cx="5595620" cy="4939796"/>
          </a:xfrm>
        </p:spPr>
        <p:txBody>
          <a:bodyPr/>
          <a:lstStyle/>
          <a:p>
            <a:pPr marL="0" indent="0">
              <a:buNone/>
            </a:pPr>
            <a:r>
              <a:rPr lang="en-US" dirty="0">
                <a:solidFill>
                  <a:schemeClr val="tx1"/>
                </a:solidFill>
                <a:latin typeface="Consolas" pitchFamily="49" charset="0"/>
                <a:cs typeface="Consolas" pitchFamily="49" charset="0"/>
              </a:rPr>
              <a:t>Task</a:t>
            </a:r>
          </a:p>
          <a:p>
            <a:pPr marL="0" indent="0">
              <a:buNone/>
            </a:pPr>
            <a:r>
              <a:rPr lang="en-US" dirty="0">
                <a:solidFill>
                  <a:schemeClr val="tx1"/>
                </a:solidFill>
                <a:latin typeface="Consolas" pitchFamily="49" charset="0"/>
                <a:cs typeface="Consolas" pitchFamily="49" charset="0"/>
              </a:rPr>
              <a:t>Task&lt;</a:t>
            </a:r>
            <a:r>
              <a:rPr lang="en-US" dirty="0" err="1">
                <a:solidFill>
                  <a:schemeClr val="tx1"/>
                </a:solidFill>
                <a:latin typeface="Consolas" pitchFamily="49" charset="0"/>
                <a:cs typeface="Consolas" pitchFamily="49" charset="0"/>
              </a:rPr>
              <a:t>TResult</a:t>
            </a:r>
            <a:r>
              <a:rPr lang="en-US" dirty="0">
                <a:solidFill>
                  <a:schemeClr val="tx1"/>
                </a:solidFill>
                <a:latin typeface="Consolas" pitchFamily="49" charset="0"/>
                <a:cs typeface="Consolas" pitchFamily="49" charset="0"/>
              </a:rPr>
              <a:t>&gt;</a:t>
            </a:r>
          </a:p>
          <a:p>
            <a:endParaRPr lang="en-US" dirty="0"/>
          </a:p>
          <a:p>
            <a:pPr marL="0" indent="0">
              <a:buNone/>
            </a:pPr>
            <a:r>
              <a:rPr lang="en-US" dirty="0"/>
              <a:t>Returned from </a:t>
            </a:r>
            <a:r>
              <a:rPr lang="en-US" dirty="0" smtClean="0"/>
              <a:t>async</a:t>
            </a:r>
            <a:br>
              <a:rPr lang="en-US" dirty="0" smtClean="0"/>
            </a:br>
            <a:r>
              <a:rPr lang="en-US" dirty="0" smtClean="0"/>
              <a:t>C</a:t>
            </a:r>
            <a:r>
              <a:rPr lang="en-US" dirty="0"/>
              <a:t># and Visual Basic </a:t>
            </a:r>
            <a:r>
              <a:rPr lang="en-US" dirty="0" smtClean="0"/>
              <a:t>APIs</a:t>
            </a:r>
          </a:p>
          <a:p>
            <a:pPr marL="0" indent="0">
              <a:buNone/>
            </a:pPr>
            <a:endParaRPr lang="en-US" sz="1428" dirty="0"/>
          </a:p>
          <a:p>
            <a:pPr marL="0" indent="0">
              <a:buNone/>
            </a:pPr>
            <a:r>
              <a:rPr lang="en-US" i="1" dirty="0" smtClean="0">
                <a:solidFill>
                  <a:schemeClr val="accent1">
                    <a:lumMod val="60000"/>
                    <a:lumOff val="40000"/>
                  </a:schemeClr>
                </a:solidFill>
              </a:rPr>
              <a:t>Already running</a:t>
            </a:r>
          </a:p>
          <a:p>
            <a:pPr marL="0" indent="0">
              <a:buNone/>
            </a:pPr>
            <a:endParaRPr lang="en-US" sz="1428" dirty="0"/>
          </a:p>
          <a:p>
            <a:pPr marL="0" indent="0">
              <a:buNone/>
            </a:pPr>
            <a:r>
              <a:rPr lang="en-US" dirty="0" smtClean="0">
                <a:solidFill>
                  <a:schemeClr val="tx1"/>
                </a:solidFill>
                <a:latin typeface="Consolas" pitchFamily="49" charset="0"/>
                <a:cs typeface="Consolas" pitchFamily="49" charset="0"/>
              </a:rPr>
              <a:t>await</a:t>
            </a:r>
            <a:r>
              <a:rPr lang="en-US" b="1" dirty="0" smtClean="0"/>
              <a:t> directly</a:t>
            </a:r>
          </a:p>
          <a:p>
            <a:pPr marL="0" indent="0">
              <a:buNone/>
            </a:pPr>
            <a:r>
              <a:rPr lang="en-US" b="1" dirty="0"/>
              <a:t>Can </a:t>
            </a:r>
            <a:r>
              <a:rPr lang="en-US" dirty="0" smtClean="0">
                <a:solidFill>
                  <a:schemeClr val="tx1"/>
                </a:solidFill>
                <a:latin typeface="Consolas" pitchFamily="49" charset="0"/>
                <a:cs typeface="Consolas" pitchFamily="49" charset="0"/>
              </a:rPr>
              <a:t>await</a:t>
            </a:r>
            <a:r>
              <a:rPr lang="en-US" b="1" dirty="0" smtClean="0"/>
              <a:t> multiple times</a:t>
            </a:r>
            <a:endParaRPr lang="en-US" b="1" dirty="0"/>
          </a:p>
          <a:p>
            <a:pPr marL="0" indent="0">
              <a:buNone/>
            </a:pPr>
            <a:r>
              <a:rPr lang="en-US" b="1" dirty="0" smtClean="0"/>
              <a:t>Store and </a:t>
            </a:r>
            <a:r>
              <a:rPr lang="en-US" dirty="0">
                <a:solidFill>
                  <a:schemeClr val="tx1"/>
                </a:solidFill>
                <a:latin typeface="Consolas" pitchFamily="49" charset="0"/>
                <a:cs typeface="Consolas" pitchFamily="49" charset="0"/>
              </a:rPr>
              <a:t>await</a:t>
            </a:r>
            <a:r>
              <a:rPr lang="en-US" b="1" dirty="0"/>
              <a:t> </a:t>
            </a:r>
            <a:r>
              <a:rPr lang="en-US" b="1" dirty="0" smtClean="0"/>
              <a:t>later</a:t>
            </a:r>
          </a:p>
        </p:txBody>
      </p:sp>
      <p:sp>
        <p:nvSpPr>
          <p:cNvPr id="5" name="Content Placeholder 4"/>
          <p:cNvSpPr>
            <a:spLocks noGrp="1"/>
          </p:cNvSpPr>
          <p:nvPr>
            <p:ph sz="half" idx="2"/>
          </p:nvPr>
        </p:nvSpPr>
        <p:spPr>
          <a:xfrm>
            <a:off x="6307288" y="1476622"/>
            <a:ext cx="5595620" cy="5432887"/>
          </a:xfrm>
        </p:spPr>
        <p:txBody>
          <a:bodyPr/>
          <a:lstStyle/>
          <a:p>
            <a:pPr marL="0" indent="0">
              <a:buNone/>
            </a:pPr>
            <a:r>
              <a:rPr lang="en-US" dirty="0" err="1">
                <a:solidFill>
                  <a:schemeClr val="tx1"/>
                </a:solidFill>
                <a:latin typeface="Consolas" pitchFamily="49" charset="0"/>
                <a:cs typeface="Consolas" pitchFamily="49" charset="0"/>
              </a:rPr>
              <a:t>IAsyncAction</a:t>
            </a:r>
            <a:endParaRPr lang="en-US" dirty="0">
              <a:solidFill>
                <a:schemeClr val="tx1"/>
              </a:solidFill>
              <a:latin typeface="Consolas" pitchFamily="49" charset="0"/>
              <a:cs typeface="Consolas" pitchFamily="49" charset="0"/>
            </a:endParaRPr>
          </a:p>
          <a:p>
            <a:pPr marL="0" indent="0">
              <a:buNone/>
            </a:pPr>
            <a:r>
              <a:rPr lang="en-US" dirty="0" err="1">
                <a:solidFill>
                  <a:schemeClr val="tx1"/>
                </a:solidFill>
                <a:latin typeface="Consolas" pitchFamily="49" charset="0"/>
                <a:cs typeface="Consolas" pitchFamily="49" charset="0"/>
              </a:rPr>
              <a:t>IAsyncOperation</a:t>
            </a:r>
            <a:r>
              <a:rPr lang="en-US" dirty="0">
                <a:solidFill>
                  <a:schemeClr val="tx1"/>
                </a:solidFill>
                <a:latin typeface="Consolas" pitchFamily="49" charset="0"/>
                <a:cs typeface="Consolas" pitchFamily="49" charset="0"/>
              </a:rPr>
              <a:t>&lt;</a:t>
            </a:r>
            <a:r>
              <a:rPr lang="en-US" dirty="0" err="1">
                <a:solidFill>
                  <a:schemeClr val="tx1"/>
                </a:solidFill>
                <a:latin typeface="Consolas" pitchFamily="49" charset="0"/>
                <a:cs typeface="Consolas" pitchFamily="49" charset="0"/>
              </a:rPr>
              <a:t>TResult</a:t>
            </a:r>
            <a:r>
              <a:rPr lang="en-US" dirty="0">
                <a:solidFill>
                  <a:schemeClr val="tx1"/>
                </a:solidFill>
                <a:latin typeface="Consolas" pitchFamily="49" charset="0"/>
                <a:cs typeface="Consolas" pitchFamily="49" charset="0"/>
              </a:rPr>
              <a:t>&gt;</a:t>
            </a:r>
          </a:p>
          <a:p>
            <a:endParaRPr lang="en-US" dirty="0"/>
          </a:p>
          <a:p>
            <a:pPr marL="0" indent="0">
              <a:buNone/>
            </a:pPr>
            <a:r>
              <a:rPr lang="en-US" dirty="0"/>
              <a:t>Returned from </a:t>
            </a:r>
            <a:r>
              <a:rPr lang="en-US" dirty="0" smtClean="0"/>
              <a:t>async</a:t>
            </a:r>
            <a:br>
              <a:rPr lang="en-US" dirty="0" smtClean="0"/>
            </a:br>
            <a:r>
              <a:rPr lang="en-US" dirty="0" smtClean="0"/>
              <a:t>Windows </a:t>
            </a:r>
            <a:r>
              <a:rPr lang="en-US" dirty="0"/>
              <a:t>Runtime </a:t>
            </a:r>
            <a:r>
              <a:rPr lang="en-US" dirty="0" smtClean="0"/>
              <a:t>APIs</a:t>
            </a:r>
          </a:p>
          <a:p>
            <a:pPr marL="0" indent="0">
              <a:buNone/>
            </a:pPr>
            <a:endParaRPr lang="en-US" sz="1428" dirty="0"/>
          </a:p>
          <a:p>
            <a:pPr marL="0" indent="0">
              <a:buNone/>
            </a:pPr>
            <a:r>
              <a:rPr lang="en-US" i="1" dirty="0" smtClean="0">
                <a:solidFill>
                  <a:schemeClr val="accent1">
                    <a:lumMod val="60000"/>
                    <a:lumOff val="40000"/>
                  </a:schemeClr>
                </a:solidFill>
              </a:rPr>
              <a:t>Already running</a:t>
            </a:r>
            <a:endParaRPr lang="en-US" i="1" dirty="0">
              <a:solidFill>
                <a:schemeClr val="accent1">
                  <a:lumMod val="60000"/>
                  <a:lumOff val="40000"/>
                </a:schemeClr>
              </a:solidFill>
            </a:endParaRPr>
          </a:p>
          <a:p>
            <a:pPr marL="0" indent="0">
              <a:buNone/>
            </a:pPr>
            <a:endParaRPr lang="en-US" sz="1428" dirty="0"/>
          </a:p>
          <a:p>
            <a:pPr marL="0" indent="0">
              <a:buNone/>
            </a:pPr>
            <a:r>
              <a:rPr lang="en-US" dirty="0">
                <a:solidFill>
                  <a:schemeClr val="tx1"/>
                </a:solidFill>
                <a:latin typeface="Consolas" pitchFamily="49" charset="0"/>
                <a:cs typeface="Consolas" pitchFamily="49" charset="0"/>
              </a:rPr>
              <a:t>await</a:t>
            </a:r>
            <a:r>
              <a:rPr lang="en-US" b="1" dirty="0"/>
              <a:t> </a:t>
            </a:r>
            <a:r>
              <a:rPr lang="en-US" b="1" dirty="0" smtClean="0"/>
              <a:t>directly</a:t>
            </a:r>
          </a:p>
          <a:p>
            <a:pPr marL="0" indent="0">
              <a:buNone/>
            </a:pPr>
            <a:r>
              <a:rPr lang="en-US" b="1" dirty="0"/>
              <a:t>Can </a:t>
            </a:r>
            <a:r>
              <a:rPr lang="en-US" dirty="0">
                <a:solidFill>
                  <a:schemeClr val="tx1"/>
                </a:solidFill>
                <a:latin typeface="Consolas" pitchFamily="49" charset="0"/>
                <a:cs typeface="Consolas" pitchFamily="49" charset="0"/>
              </a:rPr>
              <a:t>await</a:t>
            </a:r>
            <a:r>
              <a:rPr lang="en-US" b="1" dirty="0"/>
              <a:t> multiple times</a:t>
            </a:r>
          </a:p>
          <a:p>
            <a:pPr marL="0" indent="0">
              <a:buNone/>
            </a:pPr>
            <a:r>
              <a:rPr lang="en-US" b="1" dirty="0"/>
              <a:t>Store and </a:t>
            </a:r>
            <a:r>
              <a:rPr lang="en-US" dirty="0">
                <a:solidFill>
                  <a:schemeClr val="tx1"/>
                </a:solidFill>
                <a:latin typeface="Consolas" pitchFamily="49" charset="0"/>
                <a:cs typeface="Consolas" pitchFamily="49" charset="0"/>
              </a:rPr>
              <a:t>await</a:t>
            </a:r>
            <a:r>
              <a:rPr lang="en-US" b="1" dirty="0"/>
              <a:t> later</a:t>
            </a:r>
          </a:p>
          <a:p>
            <a:pPr marL="0" indent="0">
              <a:buNone/>
            </a:pPr>
            <a:r>
              <a:rPr lang="en-US" b="1" dirty="0" smtClean="0"/>
              <a:t>Or, </a:t>
            </a:r>
            <a:r>
              <a:rPr lang="en-US" dirty="0" err="1" smtClean="0">
                <a:solidFill>
                  <a:schemeClr val="tx1"/>
                </a:solidFill>
                <a:latin typeface="Consolas" pitchFamily="49" charset="0"/>
                <a:cs typeface="Consolas" pitchFamily="49" charset="0"/>
              </a:rPr>
              <a:t>AsTask</a:t>
            </a:r>
            <a:r>
              <a:rPr lang="en-US" b="1" dirty="0" smtClean="0"/>
              <a:t> and </a:t>
            </a:r>
            <a:r>
              <a:rPr lang="en-US" dirty="0">
                <a:solidFill>
                  <a:schemeClr val="tx1"/>
                </a:solidFill>
                <a:latin typeface="Consolas" pitchFamily="49" charset="0"/>
                <a:cs typeface="Consolas" pitchFamily="49" charset="0"/>
              </a:rPr>
              <a:t>await</a:t>
            </a:r>
            <a:r>
              <a:rPr lang="en-US" b="1" dirty="0"/>
              <a:t> </a:t>
            </a:r>
            <a:r>
              <a:rPr lang="en-US" b="1" dirty="0" smtClean="0"/>
              <a:t>later</a:t>
            </a:r>
            <a:endParaRPr lang="en-US" b="1" dirty="0"/>
          </a:p>
        </p:txBody>
      </p:sp>
    </p:spTree>
    <p:extLst>
      <p:ext uri="{BB962C8B-B14F-4D97-AF65-F5344CB8AC3E}">
        <p14:creationId xmlns:p14="http://schemas.microsoft.com/office/powerpoint/2010/main" val="1214726816"/>
      </p:ext>
    </p:extLst>
  </p:cSld>
  <p:clrMapOvr>
    <a:masterClrMapping/>
  </p:clrMapOvr>
  <p:transition advClick="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Task-returning vs. void-returning</a:t>
            </a:r>
            <a:endParaRPr lang="en-US" dirty="0">
              <a:solidFill>
                <a:schemeClr val="tx1"/>
              </a:solidFill>
            </a:endParaRPr>
          </a:p>
        </p:txBody>
      </p:sp>
      <p:sp>
        <p:nvSpPr>
          <p:cNvPr id="6" name="Content Placeholder 5"/>
          <p:cNvSpPr>
            <a:spLocks noGrp="1"/>
          </p:cNvSpPr>
          <p:nvPr>
            <p:ph sz="half" idx="1"/>
          </p:nvPr>
        </p:nvSpPr>
        <p:spPr>
          <a:xfrm>
            <a:off x="531948" y="1476622"/>
            <a:ext cx="5595620" cy="4043406"/>
          </a:xfrm>
        </p:spPr>
        <p:txBody>
          <a:bodyPr/>
          <a:lstStyle/>
          <a:p>
            <a:pPr marL="0" indent="0">
              <a:buNone/>
            </a:pPr>
            <a:r>
              <a:rPr lang="en-US" dirty="0">
                <a:solidFill>
                  <a:schemeClr val="tx1"/>
                </a:solidFill>
                <a:latin typeface="Consolas" pitchFamily="49" charset="0"/>
                <a:cs typeface="Consolas" pitchFamily="49" charset="0"/>
              </a:rPr>
              <a:t>async Task </a:t>
            </a:r>
            <a:r>
              <a:rPr lang="en-US" dirty="0" err="1">
                <a:solidFill>
                  <a:schemeClr val="tx1"/>
                </a:solidFill>
                <a:latin typeface="Consolas" pitchFamily="49" charset="0"/>
                <a:cs typeface="Consolas" pitchFamily="49" charset="0"/>
              </a:rPr>
              <a:t>Foo</a:t>
            </a:r>
            <a:r>
              <a:rPr lang="en-US" u="sng" dirty="0" err="1">
                <a:solidFill>
                  <a:schemeClr val="tx1"/>
                </a:solidFill>
                <a:latin typeface="Consolas" pitchFamily="49" charset="0"/>
                <a:cs typeface="Consolas" pitchFamily="49" charset="0"/>
              </a:rPr>
              <a:t>Async</a:t>
            </a:r>
            <a:r>
              <a:rPr lang="en-US" dirty="0">
                <a:solidFill>
                  <a:schemeClr val="tx1"/>
                </a:solidFill>
                <a:latin typeface="Consolas" pitchFamily="49" charset="0"/>
                <a:cs typeface="Consolas" pitchFamily="49" charset="0"/>
              </a:rPr>
              <a:t>(…);</a:t>
            </a:r>
          </a:p>
          <a:p>
            <a:endParaRPr lang="en-US" dirty="0" smtClean="0"/>
          </a:p>
          <a:p>
            <a:pPr marL="0" indent="0">
              <a:buNone/>
            </a:pPr>
            <a:r>
              <a:rPr lang="en-US" dirty="0" smtClean="0"/>
              <a:t>Can be awaited</a:t>
            </a:r>
          </a:p>
          <a:p>
            <a:pPr marL="0" indent="0">
              <a:buNone/>
            </a:pPr>
            <a:r>
              <a:rPr lang="en-US" dirty="0" smtClean="0"/>
              <a:t>“Give back control”</a:t>
            </a:r>
          </a:p>
          <a:p>
            <a:pPr marL="0" indent="0">
              <a:buNone/>
            </a:pPr>
            <a:r>
              <a:rPr lang="en-US" dirty="0" smtClean="0"/>
              <a:t>Delegate asynchronous work</a:t>
            </a:r>
          </a:p>
          <a:p>
            <a:pPr marL="0" indent="0">
              <a:buNone/>
            </a:pPr>
            <a:endParaRPr lang="en-US" dirty="0" smtClean="0"/>
          </a:p>
          <a:p>
            <a:pPr marL="0" indent="0">
              <a:buNone/>
            </a:pPr>
            <a:r>
              <a:rPr lang="en-US" b="1" dirty="0" smtClean="0"/>
              <a:t>Use for helper methods</a:t>
            </a:r>
          </a:p>
          <a:p>
            <a:pPr marL="0" indent="0">
              <a:buNone/>
            </a:pPr>
            <a:r>
              <a:rPr lang="en-US" b="1" dirty="0" smtClean="0"/>
              <a:t>Use for library methods</a:t>
            </a:r>
            <a:endParaRPr lang="en-US" b="1" dirty="0"/>
          </a:p>
        </p:txBody>
      </p:sp>
      <p:sp>
        <p:nvSpPr>
          <p:cNvPr id="5" name="Content Placeholder 4"/>
          <p:cNvSpPr>
            <a:spLocks noGrp="1"/>
          </p:cNvSpPr>
          <p:nvPr>
            <p:ph sz="half" idx="2"/>
          </p:nvPr>
        </p:nvSpPr>
        <p:spPr>
          <a:xfrm>
            <a:off x="6307288" y="1476622"/>
            <a:ext cx="5595620" cy="4536496"/>
          </a:xfrm>
        </p:spPr>
        <p:txBody>
          <a:bodyPr/>
          <a:lstStyle/>
          <a:p>
            <a:pPr marL="0" indent="0">
              <a:buNone/>
            </a:pPr>
            <a:r>
              <a:rPr lang="en-US" dirty="0">
                <a:solidFill>
                  <a:schemeClr val="tx1"/>
                </a:solidFill>
                <a:latin typeface="Consolas" pitchFamily="49" charset="0"/>
                <a:cs typeface="Consolas" pitchFamily="49" charset="0"/>
              </a:rPr>
              <a:t>async void </a:t>
            </a:r>
            <a:r>
              <a:rPr lang="en-US" dirty="0" err="1" smtClean="0">
                <a:solidFill>
                  <a:schemeClr val="tx1"/>
                </a:solidFill>
                <a:latin typeface="Consolas" pitchFamily="49" charset="0"/>
                <a:cs typeface="Consolas" pitchFamily="49" charset="0"/>
              </a:rPr>
              <a:t>Foo_Click</a:t>
            </a:r>
            <a:r>
              <a:rPr lang="en-US" dirty="0" smtClean="0">
                <a:solidFill>
                  <a:schemeClr val="tx1"/>
                </a:solidFill>
                <a:latin typeface="Consolas" pitchFamily="49" charset="0"/>
                <a:cs typeface="Consolas" pitchFamily="49" charset="0"/>
              </a:rPr>
              <a:t>(…);</a:t>
            </a:r>
            <a:endParaRPr lang="en-US" dirty="0">
              <a:solidFill>
                <a:schemeClr val="tx1"/>
              </a:solidFill>
              <a:latin typeface="Consolas" pitchFamily="49" charset="0"/>
              <a:cs typeface="Consolas" pitchFamily="49" charset="0"/>
            </a:endParaRPr>
          </a:p>
          <a:p>
            <a:endParaRPr lang="en-US" dirty="0" smtClean="0"/>
          </a:p>
          <a:p>
            <a:pPr marL="0" indent="0">
              <a:buNone/>
            </a:pPr>
            <a:r>
              <a:rPr lang="en-US" dirty="0" smtClean="0"/>
              <a:t>Cannot be awaited</a:t>
            </a:r>
          </a:p>
          <a:p>
            <a:pPr marL="0" indent="0">
              <a:buNone/>
            </a:pPr>
            <a:r>
              <a:rPr lang="en-US" dirty="0" smtClean="0"/>
              <a:t>“Fire and forget” </a:t>
            </a:r>
          </a:p>
          <a:p>
            <a:pPr marL="0" indent="0">
              <a:buNone/>
            </a:pPr>
            <a:r>
              <a:rPr lang="en-US" dirty="0" smtClean="0"/>
              <a:t>Start separate independent flow</a:t>
            </a:r>
          </a:p>
          <a:p>
            <a:pPr marL="0" indent="0">
              <a:buNone/>
            </a:pPr>
            <a:endParaRPr lang="en-US" dirty="0" smtClean="0"/>
          </a:p>
          <a:p>
            <a:pPr marL="0" indent="0">
              <a:buNone/>
            </a:pPr>
            <a:r>
              <a:rPr lang="en-US" b="1" dirty="0" smtClean="0"/>
              <a:t>Use for event handlers</a:t>
            </a:r>
          </a:p>
          <a:p>
            <a:pPr marL="0" indent="0">
              <a:buNone/>
            </a:pPr>
            <a:r>
              <a:rPr lang="en-US" b="1" dirty="0" smtClean="0"/>
              <a:t>Use to override void methods</a:t>
            </a:r>
          </a:p>
          <a:p>
            <a:endParaRPr lang="en-US" b="1" dirty="0"/>
          </a:p>
        </p:txBody>
      </p:sp>
    </p:spTree>
    <p:extLst>
      <p:ext uri="{BB962C8B-B14F-4D97-AF65-F5344CB8AC3E}">
        <p14:creationId xmlns:p14="http://schemas.microsoft.com/office/powerpoint/2010/main" val="3237889678"/>
      </p:ext>
    </p:extLst>
  </p:cSld>
  <p:clrMapOvr>
    <a:masterClrMapping/>
  </p:clrMapOvr>
  <p:transition advClick="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a:t>
            </a:r>
            <a:endParaRPr lang="en-US" dirty="0"/>
          </a:p>
        </p:txBody>
      </p:sp>
      <p:sp>
        <p:nvSpPr>
          <p:cNvPr id="5" name="Text Placeholder 4"/>
          <p:cNvSpPr>
            <a:spLocks noGrp="1"/>
          </p:cNvSpPr>
          <p:nvPr>
            <p:ph type="body" sz="quarter" idx="12"/>
          </p:nvPr>
        </p:nvSpPr>
        <p:spPr/>
        <p:txBody>
          <a:bodyPr/>
          <a:lstStyle/>
          <a:p>
            <a:r>
              <a:rPr lang="en-US" dirty="0" smtClean="0"/>
              <a:t>Coordinating Tasks</a:t>
            </a:r>
            <a:endParaRPr lang="en-US" dirty="0"/>
          </a:p>
        </p:txBody>
      </p:sp>
    </p:spTree>
    <p:extLst>
      <p:ext uri="{BB962C8B-B14F-4D97-AF65-F5344CB8AC3E}">
        <p14:creationId xmlns:p14="http://schemas.microsoft.com/office/powerpoint/2010/main" val="2425998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1065212" y="2482850"/>
            <a:ext cx="10306050" cy="2028825"/>
          </a:xfrm>
        </p:spPr>
        <p:txBody>
          <a:bodyPr anchor="ctr">
            <a:noAutofit/>
          </a:bodyPr>
          <a:lstStyle/>
          <a:p>
            <a:pPr algn="ctr"/>
            <a:r>
              <a:rPr lang="en-US" dirty="0" smtClean="0">
                <a:latin typeface="Consolas" panose="020B0609020204030204" pitchFamily="49" charset="0"/>
                <a:cs typeface="Consolas" panose="020B0609020204030204" pitchFamily="49" charset="0"/>
              </a:rPr>
              <a:t>Task</a:t>
            </a:r>
            <a:r>
              <a:rPr lang="en-US" dirty="0" smtClean="0"/>
              <a:t> </a:t>
            </a:r>
            <a:br>
              <a:rPr lang="en-US" dirty="0" smtClean="0"/>
            </a:br>
            <a:r>
              <a:rPr lang="en-US" dirty="0" smtClean="0"/>
              <a:t>lets you coordinate activities</a:t>
            </a:r>
            <a:endParaRPr lang="en-US" dirty="0"/>
          </a:p>
        </p:txBody>
      </p:sp>
    </p:spTree>
    <p:extLst>
      <p:ext uri="{BB962C8B-B14F-4D97-AF65-F5344CB8AC3E}">
        <p14:creationId xmlns:p14="http://schemas.microsoft.com/office/powerpoint/2010/main" val="1797592233"/>
      </p:ext>
    </p:extLst>
  </p:cSld>
  <p:clrMapOvr>
    <a:masterClrMapping/>
  </p:clrMapOvr>
  <p:transition advClick="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helpers</a:t>
            </a:r>
            <a:endParaRPr lang="en-US" dirty="0"/>
          </a:p>
        </p:txBody>
      </p:sp>
      <p:sp>
        <p:nvSpPr>
          <p:cNvPr id="3" name="Text Placeholder 2"/>
          <p:cNvSpPr>
            <a:spLocks noGrp="1"/>
          </p:cNvSpPr>
          <p:nvPr>
            <p:ph type="body" sz="quarter" idx="10"/>
          </p:nvPr>
        </p:nvSpPr>
        <p:spPr>
          <a:xfrm>
            <a:off x="531138" y="1476622"/>
            <a:ext cx="11374199" cy="4735235"/>
          </a:xfrm>
        </p:spPr>
        <p:txBody>
          <a:bodyPr/>
          <a:lstStyle/>
          <a:p>
            <a:pPr marL="469536" indent="-469536">
              <a:buFont typeface="Arial" pitchFamily="34" charset="0"/>
              <a:buChar char="•"/>
            </a:pPr>
            <a:r>
              <a:rPr lang="en-US" sz="3264" dirty="0">
                <a:solidFill>
                  <a:schemeClr val="bg1"/>
                </a:solidFill>
                <a:latin typeface="+mn-lt"/>
                <a:cs typeface="+mn-cs"/>
              </a:rPr>
              <a:t>Yielding control</a:t>
            </a:r>
          </a:p>
          <a:p>
            <a:pPr marL="469536" lvl="1"/>
            <a:r>
              <a:rPr lang="en-US" sz="2448" dirty="0">
                <a:solidFill>
                  <a:schemeClr val="bg1"/>
                </a:solidFill>
                <a:latin typeface="Consolas" pitchFamily="49" charset="0"/>
                <a:cs typeface="Consolas" pitchFamily="49" charset="0"/>
              </a:rPr>
              <a:t>	await </a:t>
            </a:r>
            <a:r>
              <a:rPr lang="en-US" sz="2448" b="1" dirty="0" err="1">
                <a:solidFill>
                  <a:schemeClr val="bg1"/>
                </a:solidFill>
                <a:latin typeface="Consolas" pitchFamily="49" charset="0"/>
                <a:cs typeface="Consolas" pitchFamily="49" charset="0"/>
              </a:rPr>
              <a:t>Task.Delay</a:t>
            </a:r>
            <a:r>
              <a:rPr lang="en-US" sz="2448" dirty="0">
                <a:solidFill>
                  <a:schemeClr val="bg1"/>
                </a:solidFill>
                <a:latin typeface="Consolas" pitchFamily="49" charset="0"/>
                <a:cs typeface="Consolas" pitchFamily="49" charset="0"/>
              </a:rPr>
              <a:t>(5000);</a:t>
            </a:r>
          </a:p>
          <a:p>
            <a:pPr marL="469536" lvl="1"/>
            <a:r>
              <a:rPr lang="en-US" sz="2448" dirty="0">
                <a:solidFill>
                  <a:schemeClr val="bg1"/>
                </a:solidFill>
                <a:latin typeface="Consolas" pitchFamily="49" charset="0"/>
                <a:cs typeface="Consolas" pitchFamily="49" charset="0"/>
              </a:rPr>
              <a:t>	await </a:t>
            </a:r>
            <a:r>
              <a:rPr lang="en-US" sz="2448" b="1" dirty="0" err="1">
                <a:solidFill>
                  <a:schemeClr val="bg1"/>
                </a:solidFill>
                <a:latin typeface="Consolas" pitchFamily="49" charset="0"/>
                <a:cs typeface="Consolas" pitchFamily="49" charset="0"/>
              </a:rPr>
              <a:t>Task.Yield</a:t>
            </a:r>
            <a:r>
              <a:rPr lang="en-US" sz="2448" dirty="0">
                <a:solidFill>
                  <a:schemeClr val="bg1"/>
                </a:solidFill>
                <a:latin typeface="Consolas" pitchFamily="49" charset="0"/>
                <a:cs typeface="Consolas" pitchFamily="49" charset="0"/>
              </a:rPr>
              <a:t>();</a:t>
            </a:r>
          </a:p>
          <a:p>
            <a:pPr marL="469536" lvl="1" indent="-469536"/>
            <a:endParaRPr lang="en-US" sz="2448" dirty="0">
              <a:solidFill>
                <a:schemeClr val="bg1"/>
              </a:solidFill>
            </a:endParaRPr>
          </a:p>
          <a:p>
            <a:pPr marL="469536" indent="-469536">
              <a:buFont typeface="Arial" pitchFamily="34" charset="0"/>
              <a:buChar char="•"/>
            </a:pPr>
            <a:r>
              <a:rPr lang="en-US" sz="3264" dirty="0">
                <a:solidFill>
                  <a:schemeClr val="bg1"/>
                </a:solidFill>
                <a:latin typeface="+mn-lt"/>
                <a:cs typeface="+mn-cs"/>
              </a:rPr>
              <a:t>Background running</a:t>
            </a:r>
          </a:p>
          <a:p>
            <a:pPr marL="469536" lvl="1"/>
            <a:r>
              <a:rPr lang="en-US" sz="2448" dirty="0">
                <a:solidFill>
                  <a:schemeClr val="bg1"/>
                </a:solidFill>
                <a:latin typeface="Consolas" pitchFamily="49" charset="0"/>
                <a:cs typeface="Consolas" pitchFamily="49" charset="0"/>
              </a:rPr>
              <a:t>	</a:t>
            </a:r>
            <a:r>
              <a:rPr lang="en-US" sz="2448" dirty="0" err="1">
                <a:solidFill>
                  <a:schemeClr val="bg1"/>
                </a:solidFill>
                <a:latin typeface="Consolas" pitchFamily="49" charset="0"/>
                <a:cs typeface="Consolas" pitchFamily="49" charset="0"/>
              </a:rPr>
              <a:t>var</a:t>
            </a:r>
            <a:r>
              <a:rPr lang="en-US" sz="2448" dirty="0">
                <a:solidFill>
                  <a:schemeClr val="bg1"/>
                </a:solidFill>
                <a:latin typeface="Consolas" pitchFamily="49" charset="0"/>
                <a:cs typeface="Consolas" pitchFamily="49" charset="0"/>
              </a:rPr>
              <a:t> result = await </a:t>
            </a:r>
            <a:r>
              <a:rPr lang="en-US" sz="2448" b="1" dirty="0" err="1">
                <a:solidFill>
                  <a:schemeClr val="bg1"/>
                </a:solidFill>
                <a:latin typeface="Consolas" pitchFamily="49" charset="0"/>
                <a:cs typeface="Consolas" pitchFamily="49" charset="0"/>
              </a:rPr>
              <a:t>Task.Run</a:t>
            </a:r>
            <a:r>
              <a:rPr lang="en-US" sz="2448" dirty="0">
                <a:solidFill>
                  <a:schemeClr val="bg1"/>
                </a:solidFill>
                <a:latin typeface="Consolas" pitchFamily="49" charset="0"/>
                <a:cs typeface="Consolas" pitchFamily="49" charset="0"/>
              </a:rPr>
              <a:t>(() =&gt; { … work … });</a:t>
            </a:r>
          </a:p>
          <a:p>
            <a:pPr marL="469536" lvl="1"/>
            <a:endParaRPr lang="en-US" sz="2448" dirty="0">
              <a:solidFill>
                <a:schemeClr val="bg1"/>
              </a:solidFill>
              <a:latin typeface="Consolas" pitchFamily="49" charset="0"/>
              <a:cs typeface="Consolas" pitchFamily="49" charset="0"/>
            </a:endParaRPr>
          </a:p>
          <a:p>
            <a:pPr marL="469536" indent="-469536">
              <a:buFont typeface="Arial" pitchFamily="34" charset="0"/>
              <a:buChar char="•"/>
            </a:pPr>
            <a:r>
              <a:rPr lang="en-US" sz="3264" dirty="0">
                <a:solidFill>
                  <a:schemeClr val="bg1"/>
                </a:solidFill>
                <a:latin typeface="+mn-lt"/>
                <a:cs typeface="+mn-cs"/>
              </a:rPr>
              <a:t>Parallel composition</a:t>
            </a:r>
          </a:p>
          <a:p>
            <a:pPr marL="469536" lvl="1" indent="-469536"/>
            <a:r>
              <a:rPr lang="en-US" sz="2448" dirty="0">
                <a:solidFill>
                  <a:schemeClr val="bg1"/>
                </a:solidFill>
                <a:latin typeface="Consolas" panose="020B0609020204030204" pitchFamily="49" charset="0"/>
                <a:cs typeface="Consolas" pitchFamily="49" charset="0"/>
              </a:rPr>
              <a:t>		</a:t>
            </a:r>
            <a:r>
              <a:rPr lang="en-US" sz="2448" dirty="0" err="1" smtClean="0">
                <a:solidFill>
                  <a:schemeClr val="bg1"/>
                </a:solidFill>
                <a:latin typeface="Consolas" panose="020B0609020204030204" pitchFamily="49" charset="0"/>
                <a:cs typeface="Consolas" pitchFamily="49" charset="0"/>
              </a:rPr>
              <a:t>var</a:t>
            </a:r>
            <a:r>
              <a:rPr lang="en-US" sz="2448" dirty="0" smtClean="0">
                <a:solidFill>
                  <a:schemeClr val="bg1"/>
                </a:solidFill>
                <a:latin typeface="Consolas" panose="020B0609020204030204" pitchFamily="49" charset="0"/>
                <a:cs typeface="Consolas" pitchFamily="49" charset="0"/>
              </a:rPr>
              <a:t> </a:t>
            </a:r>
            <a:r>
              <a:rPr lang="en-US" sz="2448" dirty="0" err="1" smtClean="0">
                <a:solidFill>
                  <a:schemeClr val="bg1"/>
                </a:solidFill>
                <a:latin typeface="Consolas" panose="020B0609020204030204" pitchFamily="49" charset="0"/>
                <a:cs typeface="Consolas" pitchFamily="49" charset="0"/>
              </a:rPr>
              <a:t>winningTask</a:t>
            </a:r>
            <a:r>
              <a:rPr lang="en-US" sz="2448" dirty="0" smtClean="0">
                <a:solidFill>
                  <a:schemeClr val="bg1"/>
                </a:solidFill>
                <a:latin typeface="Consolas" panose="020B0609020204030204" pitchFamily="49" charset="0"/>
                <a:cs typeface="Consolas" pitchFamily="49" charset="0"/>
              </a:rPr>
              <a:t> </a:t>
            </a:r>
            <a:r>
              <a:rPr lang="en-US" sz="2448" dirty="0">
                <a:solidFill>
                  <a:schemeClr val="bg1"/>
                </a:solidFill>
                <a:latin typeface="Consolas" panose="020B0609020204030204" pitchFamily="49" charset="0"/>
                <a:cs typeface="Consolas" pitchFamily="49" charset="0"/>
              </a:rPr>
              <a:t>= await </a:t>
            </a:r>
            <a:r>
              <a:rPr lang="en-US" sz="2448" b="1" dirty="0" err="1">
                <a:solidFill>
                  <a:schemeClr val="bg1"/>
                </a:solidFill>
                <a:latin typeface="Consolas" pitchFamily="49" charset="0"/>
                <a:cs typeface="Consolas" pitchFamily="49" charset="0"/>
              </a:rPr>
              <a:t>Task.WhenAny</a:t>
            </a:r>
            <a:r>
              <a:rPr lang="en-US" sz="2448" dirty="0">
                <a:solidFill>
                  <a:schemeClr val="bg1"/>
                </a:solidFill>
                <a:latin typeface="Consolas" pitchFamily="49" charset="0"/>
                <a:cs typeface="Consolas" pitchFamily="49" charset="0"/>
              </a:rPr>
              <a:t>(task1, task2);</a:t>
            </a:r>
          </a:p>
          <a:p>
            <a:pPr marL="469536" lvl="1" indent="-469536"/>
            <a:r>
              <a:rPr lang="en-US" sz="2448" dirty="0">
                <a:solidFill>
                  <a:schemeClr val="bg1"/>
                </a:solidFill>
                <a:latin typeface="Consolas" pitchFamily="49" charset="0"/>
                <a:cs typeface="Consolas" pitchFamily="49" charset="0"/>
              </a:rPr>
              <a:t>		</a:t>
            </a:r>
            <a:r>
              <a:rPr lang="en-US" sz="2448" dirty="0" err="1">
                <a:solidFill>
                  <a:schemeClr val="bg1"/>
                </a:solidFill>
                <a:latin typeface="Consolas" panose="020B0609020204030204" pitchFamily="49" charset="0"/>
                <a:cs typeface="Consolas" panose="020B0609020204030204" pitchFamily="49" charset="0"/>
              </a:rPr>
              <a:t>var</a:t>
            </a:r>
            <a:r>
              <a:rPr lang="en-US" sz="2448" dirty="0">
                <a:solidFill>
                  <a:schemeClr val="bg1"/>
                </a:solidFill>
                <a:latin typeface="Consolas" panose="020B0609020204030204" pitchFamily="49" charset="0"/>
                <a:cs typeface="Consolas" panose="020B0609020204030204" pitchFamily="49" charset="0"/>
              </a:rPr>
              <a:t> results = await </a:t>
            </a:r>
            <a:r>
              <a:rPr lang="en-US" sz="2448" b="1" dirty="0" err="1">
                <a:solidFill>
                  <a:schemeClr val="bg1"/>
                </a:solidFill>
                <a:latin typeface="Consolas" panose="020B0609020204030204" pitchFamily="49" charset="0"/>
                <a:cs typeface="Consolas" panose="020B0609020204030204" pitchFamily="49" charset="0"/>
              </a:rPr>
              <a:t>Task.WhenAll</a:t>
            </a:r>
            <a:r>
              <a:rPr lang="en-US" sz="2448" dirty="0">
                <a:solidFill>
                  <a:schemeClr val="bg1"/>
                </a:solidFill>
                <a:latin typeface="Consolas" panose="020B0609020204030204" pitchFamily="49" charset="0"/>
                <a:cs typeface="Consolas" panose="020B0609020204030204" pitchFamily="49" charset="0"/>
              </a:rPr>
              <a:t>(task1, task2);</a:t>
            </a:r>
            <a:endParaRPr lang="en-US" sz="2856" dirty="0">
              <a:solidFill>
                <a:schemeClr val="bg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147259095"/>
      </p:ext>
    </p:extLst>
  </p:cSld>
  <p:clrMapOvr>
    <a:masterClrMapping/>
  </p:clrMapOvr>
  <p:transition advClick="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a:t>
            </a:r>
            <a:endParaRPr lang="en-US" dirty="0"/>
          </a:p>
        </p:txBody>
      </p:sp>
      <p:sp>
        <p:nvSpPr>
          <p:cNvPr id="5" name="Text Placeholder 4"/>
          <p:cNvSpPr>
            <a:spLocks noGrp="1"/>
          </p:cNvSpPr>
          <p:nvPr>
            <p:ph type="body" sz="quarter" idx="12"/>
          </p:nvPr>
        </p:nvSpPr>
        <p:spPr/>
        <p:txBody>
          <a:bodyPr/>
          <a:lstStyle/>
          <a:p>
            <a:r>
              <a:rPr lang="en-US" dirty="0" smtClean="0"/>
              <a:t>Cancellation</a:t>
            </a:r>
            <a:endParaRPr lang="en-US" dirty="0"/>
          </a:p>
        </p:txBody>
      </p:sp>
    </p:spTree>
    <p:extLst>
      <p:ext uri="{BB962C8B-B14F-4D97-AF65-F5344CB8AC3E}">
        <p14:creationId xmlns:p14="http://schemas.microsoft.com/office/powerpoint/2010/main" val="844689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Cancellation and Progress</a:t>
            </a:r>
            <a:endParaRPr lang="en-US" dirty="0"/>
          </a:p>
        </p:txBody>
      </p:sp>
      <p:sp>
        <p:nvSpPr>
          <p:cNvPr id="3" name="Text Placeholder 2"/>
          <p:cNvSpPr>
            <a:spLocks noGrp="1"/>
          </p:cNvSpPr>
          <p:nvPr>
            <p:ph type="body" sz="quarter" idx="10"/>
          </p:nvPr>
        </p:nvSpPr>
        <p:spPr>
          <a:xfrm>
            <a:off x="531948" y="1476621"/>
            <a:ext cx="11370961" cy="3120854"/>
          </a:xfrm>
        </p:spPr>
        <p:txBody>
          <a:bodyPr/>
          <a:lstStyle/>
          <a:p>
            <a:pPr marL="0" indent="0">
              <a:buNone/>
            </a:pPr>
            <a:r>
              <a:rPr lang="en-US" sz="3600" dirty="0" smtClean="0"/>
              <a:t>Pass </a:t>
            </a:r>
            <a:r>
              <a:rPr lang="en-US" sz="3600" dirty="0" err="1" smtClean="0">
                <a:latin typeface="Consolas" pitchFamily="49" charset="0"/>
                <a:cs typeface="Consolas" pitchFamily="49" charset="0"/>
              </a:rPr>
              <a:t>CancellationToken</a:t>
            </a:r>
            <a:r>
              <a:rPr lang="en-US" sz="3600" dirty="0" smtClean="0"/>
              <a:t> to </a:t>
            </a:r>
            <a:r>
              <a:rPr lang="en-US" sz="3600" b="1" i="1" dirty="0" smtClean="0"/>
              <a:t>send</a:t>
            </a:r>
            <a:r>
              <a:rPr lang="en-US" sz="3600" dirty="0" smtClean="0"/>
              <a:t> cancellation</a:t>
            </a:r>
          </a:p>
          <a:p>
            <a:pPr marL="0" indent="0">
              <a:buNone/>
            </a:pPr>
            <a:r>
              <a:rPr lang="en-US" sz="3600" dirty="0" smtClean="0"/>
              <a:t>Pass </a:t>
            </a:r>
            <a:r>
              <a:rPr lang="en-US" sz="3600" dirty="0" err="1" smtClean="0">
                <a:latin typeface="Consolas" pitchFamily="49" charset="0"/>
                <a:cs typeface="Consolas" pitchFamily="49" charset="0"/>
              </a:rPr>
              <a:t>IProgress</a:t>
            </a:r>
            <a:r>
              <a:rPr lang="en-US" sz="3600" dirty="0" smtClean="0"/>
              <a:t> to </a:t>
            </a:r>
            <a:r>
              <a:rPr lang="en-US" sz="3600" b="1" i="1" dirty="0" smtClean="0"/>
              <a:t>receive</a:t>
            </a:r>
            <a:r>
              <a:rPr lang="en-US" sz="3600" dirty="0" smtClean="0"/>
              <a:t> progress updates</a:t>
            </a:r>
          </a:p>
          <a:p>
            <a:pPr marL="0" indent="0">
              <a:buNone/>
            </a:pPr>
            <a:endParaRPr lang="en-US" sz="3600" dirty="0" smtClean="0"/>
          </a:p>
          <a:p>
            <a:pPr marL="0" indent="0">
              <a:buNone/>
            </a:pPr>
            <a:r>
              <a:rPr lang="en-US" sz="3600" dirty="0" smtClean="0">
                <a:solidFill>
                  <a:schemeClr val="tx1"/>
                </a:solidFill>
                <a:latin typeface="Consolas" pitchFamily="49" charset="0"/>
                <a:cs typeface="Consolas" pitchFamily="49" charset="0"/>
              </a:rPr>
              <a:t>await </a:t>
            </a:r>
            <a:r>
              <a:rPr lang="en-US" sz="3600" dirty="0" err="1">
                <a:solidFill>
                  <a:schemeClr val="tx1"/>
                </a:solidFill>
                <a:latin typeface="Consolas" pitchFamily="49" charset="0"/>
                <a:cs typeface="Consolas" pitchFamily="49" charset="0"/>
              </a:rPr>
              <a:t>FooAsync</a:t>
            </a:r>
            <a:r>
              <a:rPr lang="en-US" sz="3600" dirty="0" smtClean="0">
                <a:solidFill>
                  <a:schemeClr val="tx1"/>
                </a:solidFill>
                <a:latin typeface="Consolas" pitchFamily="49" charset="0"/>
                <a:cs typeface="Consolas" pitchFamily="49" charset="0"/>
              </a:rPr>
              <a:t>(…, cancel, progress);</a:t>
            </a:r>
            <a:endParaRPr lang="en-US" sz="3600" dirty="0">
              <a:solidFill>
                <a:schemeClr val="tx1"/>
              </a:solidFill>
              <a:latin typeface="Consolas" pitchFamily="49" charset="0"/>
              <a:cs typeface="Consolas" pitchFamily="49" charset="0"/>
            </a:endParaRPr>
          </a:p>
          <a:p>
            <a:pPr marL="0" indent="0">
              <a:buNone/>
            </a:pPr>
            <a:r>
              <a:rPr lang="en-US" sz="3600" dirty="0" smtClean="0">
                <a:solidFill>
                  <a:schemeClr val="tx1"/>
                </a:solidFill>
                <a:latin typeface="Consolas" pitchFamily="49" charset="0"/>
                <a:cs typeface="Consolas" pitchFamily="49" charset="0"/>
              </a:rPr>
              <a:t>await </a:t>
            </a:r>
            <a:r>
              <a:rPr lang="en-US" sz="3600" dirty="0" err="1">
                <a:solidFill>
                  <a:schemeClr val="tx1"/>
                </a:solidFill>
                <a:latin typeface="Consolas" pitchFamily="49" charset="0"/>
                <a:cs typeface="Consolas" pitchFamily="49" charset="0"/>
              </a:rPr>
              <a:t>FooAsync</a:t>
            </a:r>
            <a:r>
              <a:rPr lang="en-US" sz="3600" dirty="0" smtClean="0">
                <a:solidFill>
                  <a:schemeClr val="tx1"/>
                </a:solidFill>
                <a:latin typeface="Consolas" pitchFamily="49" charset="0"/>
                <a:cs typeface="Consolas" pitchFamily="49" charset="0"/>
              </a:rPr>
              <a:t>(…).</a:t>
            </a:r>
            <a:r>
              <a:rPr lang="en-US" sz="3600" dirty="0" err="1" smtClean="0">
                <a:solidFill>
                  <a:schemeClr val="tx1"/>
                </a:solidFill>
                <a:latin typeface="Consolas" pitchFamily="49" charset="0"/>
                <a:cs typeface="Consolas" pitchFamily="49" charset="0"/>
              </a:rPr>
              <a:t>AsTask</a:t>
            </a:r>
            <a:r>
              <a:rPr lang="en-US" sz="3600" dirty="0" smtClean="0">
                <a:solidFill>
                  <a:schemeClr val="tx1"/>
                </a:solidFill>
                <a:latin typeface="Consolas" pitchFamily="49" charset="0"/>
                <a:cs typeface="Consolas" pitchFamily="49" charset="0"/>
              </a:rPr>
              <a:t>(cancel, </a:t>
            </a:r>
            <a:r>
              <a:rPr lang="en-US" sz="3600" dirty="0">
                <a:solidFill>
                  <a:schemeClr val="tx1"/>
                </a:solidFill>
                <a:latin typeface="Consolas" pitchFamily="49" charset="0"/>
                <a:cs typeface="Consolas" pitchFamily="49" charset="0"/>
              </a:rPr>
              <a:t>progress</a:t>
            </a:r>
            <a:r>
              <a:rPr lang="en-US" sz="3600" dirty="0" smtClean="0">
                <a:solidFill>
                  <a:schemeClr val="tx1"/>
                </a:solidFill>
                <a:latin typeface="Consolas" pitchFamily="49" charset="0"/>
                <a:cs typeface="Consolas" pitchFamily="49" charset="0"/>
              </a:rPr>
              <a:t>);</a:t>
            </a:r>
            <a:endParaRPr lang="en-US" sz="3600" dirty="0">
              <a:solidFill>
                <a:schemeClr val="tx1"/>
              </a:solidFill>
              <a:latin typeface="Consolas" pitchFamily="49" charset="0"/>
              <a:cs typeface="Consolas" pitchFamily="49" charset="0"/>
            </a:endParaRPr>
          </a:p>
        </p:txBody>
      </p:sp>
    </p:spTree>
    <p:extLst>
      <p:ext uri="{BB962C8B-B14F-4D97-AF65-F5344CB8AC3E}">
        <p14:creationId xmlns:p14="http://schemas.microsoft.com/office/powerpoint/2010/main" val="2216219428"/>
      </p:ext>
    </p:extLst>
  </p:cSld>
  <p:clrMapOvr>
    <a:masterClrMapping/>
  </p:clrMapOvr>
  <p:transition advClick="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1065212" y="2482850"/>
            <a:ext cx="10306050" cy="2028825"/>
          </a:xfrm>
        </p:spPr>
        <p:txBody>
          <a:bodyPr anchor="ctr">
            <a:noAutofit/>
          </a:bodyPr>
          <a:lstStyle/>
          <a:p>
            <a:pPr algn="ctr"/>
            <a:r>
              <a:rPr lang="en-US" dirty="0"/>
              <a:t>Windows 8 has taken a big bet on asynchronous APIs</a:t>
            </a:r>
          </a:p>
        </p:txBody>
      </p:sp>
    </p:spTree>
    <p:extLst>
      <p:ext uri="{BB962C8B-B14F-4D97-AF65-F5344CB8AC3E}">
        <p14:creationId xmlns:p14="http://schemas.microsoft.com/office/powerpoint/2010/main" val="2377621058"/>
      </p:ext>
    </p:extLst>
  </p:cSld>
  <p:clrMapOvr>
    <a:masterClrMapping/>
  </p:clrMapOvr>
  <p:transition advClick="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1065212" y="2482850"/>
            <a:ext cx="10306050" cy="2028825"/>
          </a:xfrm>
        </p:spPr>
        <p:txBody>
          <a:bodyPr anchor="ctr">
            <a:noAutofit/>
          </a:bodyPr>
          <a:lstStyle/>
          <a:p>
            <a:pPr algn="ctr"/>
            <a:r>
              <a:rPr lang="en-US" dirty="0"/>
              <a:t>The await keyword </a:t>
            </a:r>
            <a:r>
              <a:rPr lang="en-US" dirty="0" smtClean="0"/>
              <a:t>makes </a:t>
            </a:r>
            <a:r>
              <a:rPr lang="en-US" dirty="0"/>
              <a:t>consuming async APIs simple</a:t>
            </a:r>
          </a:p>
        </p:txBody>
      </p:sp>
    </p:spTree>
    <p:extLst>
      <p:ext uri="{BB962C8B-B14F-4D97-AF65-F5344CB8AC3E}">
        <p14:creationId xmlns:p14="http://schemas.microsoft.com/office/powerpoint/2010/main" val="2100285428"/>
      </p:ext>
    </p:extLst>
  </p:cSld>
  <p:clrMapOvr>
    <a:masterClrMapping/>
  </p:clrMapOvr>
  <p:transition advClick="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1065212" y="2482850"/>
            <a:ext cx="10306050" cy="2028825"/>
          </a:xfrm>
        </p:spPr>
        <p:txBody>
          <a:bodyPr anchor="ctr">
            <a:noAutofit/>
          </a:bodyPr>
          <a:lstStyle/>
          <a:p>
            <a:pPr algn="ctr"/>
            <a:r>
              <a:rPr lang="en-US" dirty="0" smtClean="0"/>
              <a:t>No more callbacks!</a:t>
            </a:r>
            <a:endParaRPr lang="en-US" dirty="0"/>
          </a:p>
        </p:txBody>
      </p:sp>
    </p:spTree>
    <p:extLst>
      <p:ext uri="{BB962C8B-B14F-4D97-AF65-F5344CB8AC3E}">
        <p14:creationId xmlns:p14="http://schemas.microsoft.com/office/powerpoint/2010/main" val="748630892"/>
      </p:ext>
    </p:extLst>
  </p:cSld>
  <p:clrMapOvr>
    <a:masterClrMapping/>
  </p:clrMapOvr>
  <p:transition advClick="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t>Easy Async for Windows Store Apps in Microsoft Visual C# and Microsoft Visual Basic</a:t>
            </a:r>
          </a:p>
        </p:txBody>
      </p:sp>
      <p:sp>
        <p:nvSpPr>
          <p:cNvPr id="5" name="Text Placeholder 4"/>
          <p:cNvSpPr>
            <a:spLocks noGrp="1"/>
          </p:cNvSpPr>
          <p:nvPr>
            <p:ph type="body" sz="quarter" idx="12"/>
          </p:nvPr>
        </p:nvSpPr>
        <p:spPr/>
        <p:txBody>
          <a:bodyPr/>
          <a:lstStyle/>
          <a:p>
            <a:r>
              <a:rPr lang="en-US" dirty="0" smtClean="0"/>
              <a:t>Lucian Wischik</a:t>
            </a:r>
            <a:endParaRPr lang="en-US" dirty="0"/>
          </a:p>
          <a:p>
            <a:r>
              <a:rPr lang="en-US" dirty="0"/>
              <a:t>Senior Program Manager</a:t>
            </a:r>
          </a:p>
          <a:p>
            <a:r>
              <a:rPr lang="en-US" dirty="0"/>
              <a:t>Managed </a:t>
            </a:r>
            <a:r>
              <a:rPr lang="en-US" dirty="0" smtClean="0"/>
              <a:t>Languages</a:t>
            </a:r>
            <a:endParaRPr lang="en-US" dirty="0"/>
          </a:p>
        </p:txBody>
      </p:sp>
      <p:sp>
        <p:nvSpPr>
          <p:cNvPr id="14" name="Text Placeholder 13"/>
          <p:cNvSpPr>
            <a:spLocks noGrp="1"/>
          </p:cNvSpPr>
          <p:nvPr>
            <p:ph type="body" sz="quarter" idx="13"/>
          </p:nvPr>
        </p:nvSpPr>
        <p:spPr/>
        <p:txBody>
          <a:bodyPr/>
          <a:lstStyle/>
          <a:p>
            <a:r>
              <a:rPr lang="en-US" dirty="0" smtClean="0"/>
              <a:t>DEV-B317</a:t>
            </a:r>
            <a:endParaRPr lang="en-US" dirty="0"/>
          </a:p>
        </p:txBody>
      </p:sp>
      <p:sp>
        <p:nvSpPr>
          <p:cNvPr id="6" name="Rectangle 5"/>
          <p:cNvSpPr/>
          <p:nvPr/>
        </p:nvSpPr>
        <p:spPr bwMode="auto">
          <a:xfrm>
            <a:off x="1" y="0"/>
            <a:ext cx="12436474" cy="6994525"/>
          </a:xfrm>
          <a:prstGeom prst="rect">
            <a:avLst/>
          </a:prstGeom>
          <a:solidFill>
            <a:schemeClr val="tx1">
              <a:alpha val="69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p>
            <a:pPr algn="ctr" defTabSz="914099" fontAlgn="base">
              <a:spcBef>
                <a:spcPct val="0"/>
              </a:spcBef>
              <a:spcAft>
                <a:spcPct val="0"/>
              </a:spcAft>
            </a:pPr>
            <a:endParaRPr lang="en-US" spc="-50" dirty="0" err="1" smtClean="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756914" y="2637912"/>
            <a:ext cx="640080" cy="619089"/>
          </a:xfrm>
          <a:prstGeom prst="rect">
            <a:avLst/>
          </a:prstGeom>
        </p:spPr>
      </p:pic>
      <p:sp>
        <p:nvSpPr>
          <p:cNvPr id="8" name="TextBox 7"/>
          <p:cNvSpPr txBox="1"/>
          <p:nvPr/>
        </p:nvSpPr>
        <p:spPr>
          <a:xfrm>
            <a:off x="2836828" y="3402253"/>
            <a:ext cx="6230973" cy="307777"/>
          </a:xfrm>
          <a:prstGeom prst="rect">
            <a:avLst/>
          </a:prstGeom>
          <a:noFill/>
        </p:spPr>
        <p:txBody>
          <a:bodyPr wrap="square" lIns="0" tIns="0" rIns="0" bIns="0" rtlCol="0">
            <a:spAutoFit/>
          </a:bodyPr>
          <a:lstStyle/>
          <a:p>
            <a:pPr algn="ctr"/>
            <a:r>
              <a:rPr lang="en-US" sz="2000" b="1" dirty="0">
                <a:solidFill>
                  <a:schemeClr val="bg1"/>
                </a:solidFill>
                <a:latin typeface="Consolas" pitchFamily="49" charset="0"/>
                <a:cs typeface="Consolas" pitchFamily="49" charset="0"/>
              </a:rPr>
              <a:t>p</a:t>
            </a:r>
            <a:r>
              <a:rPr lang="en-US" sz="2000" b="1" dirty="0" smtClean="0">
                <a:solidFill>
                  <a:schemeClr val="bg1"/>
                </a:solidFill>
                <a:latin typeface="Consolas" pitchFamily="49" charset="0"/>
                <a:cs typeface="Consolas" pitchFamily="49" charset="0"/>
              </a:rPr>
              <a:t>lease wait for the next slide</a:t>
            </a:r>
            <a:endParaRPr lang="en-GB" sz="2000" dirty="0" smtClean="0">
              <a:gradFill>
                <a:gsLst>
                  <a:gs pos="0">
                    <a:schemeClr val="tx1"/>
                  </a:gs>
                  <a:gs pos="86000">
                    <a:schemeClr val="tx1"/>
                  </a:gs>
                </a:gsLst>
                <a:lin ang="5400000" scaled="0"/>
              </a:gradFill>
            </a:endParaRPr>
          </a:p>
        </p:txBody>
      </p:sp>
      <p:sp>
        <p:nvSpPr>
          <p:cNvPr id="9" name="TextBox 8"/>
          <p:cNvSpPr txBox="1"/>
          <p:nvPr/>
        </p:nvSpPr>
        <p:spPr>
          <a:xfrm>
            <a:off x="2837048" y="3741684"/>
            <a:ext cx="6230973" cy="307777"/>
          </a:xfrm>
          <a:prstGeom prst="rect">
            <a:avLst/>
          </a:prstGeom>
          <a:noFill/>
        </p:spPr>
        <p:txBody>
          <a:bodyPr wrap="square" lIns="0" tIns="0" rIns="0" bIns="0" rtlCol="0">
            <a:spAutoFit/>
          </a:bodyPr>
          <a:lstStyle/>
          <a:p>
            <a:pPr algn="ctr"/>
            <a:r>
              <a:rPr lang="en-US" sz="2000" b="1" dirty="0" smtClean="0">
                <a:solidFill>
                  <a:schemeClr val="bg1"/>
                </a:solidFill>
                <a:latin typeface="Consolas" pitchFamily="49" charset="0"/>
                <a:cs typeface="Consolas" pitchFamily="49" charset="0"/>
              </a:rPr>
              <a:t>clicking won’t make it come any faster</a:t>
            </a:r>
            <a:endParaRPr lang="en-GB" sz="2000" dirty="0" smtClean="0">
              <a:gradFill>
                <a:gsLst>
                  <a:gs pos="0">
                    <a:schemeClr val="tx1"/>
                  </a:gs>
                  <a:gs pos="86000">
                    <a:schemeClr val="tx1"/>
                  </a:gs>
                </a:gsLst>
                <a:lin ang="5400000" scaled="0"/>
              </a:gradFill>
            </a:endParaRPr>
          </a:p>
        </p:txBody>
      </p:sp>
    </p:spTree>
    <p:extLst>
      <p:ext uri="{BB962C8B-B14F-4D97-AF65-F5344CB8AC3E}">
        <p14:creationId xmlns:p14="http://schemas.microsoft.com/office/powerpoint/2010/main" val="485070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withEffect">
                                  <p:stCondLst>
                                    <p:cond delay="0"/>
                                  </p:stCondLst>
                                  <p:childTnLst>
                                    <p:animRot by="21600000">
                                      <p:cBhvr>
                                        <p:cTn id="6" dur="750" fill="hold"/>
                                        <p:tgtEl>
                                          <p:spTgt spid="7"/>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is the Future</a:t>
            </a:r>
            <a:endParaRPr lang="en-US" dirty="0"/>
          </a:p>
        </p:txBody>
      </p:sp>
      <p:sp>
        <p:nvSpPr>
          <p:cNvPr id="4" name="Content Placeholder 3"/>
          <p:cNvSpPr>
            <a:spLocks noGrp="1"/>
          </p:cNvSpPr>
          <p:nvPr>
            <p:ph sz="half" idx="2"/>
          </p:nvPr>
        </p:nvSpPr>
        <p:spPr>
          <a:xfrm>
            <a:off x="6307288" y="1476622"/>
            <a:ext cx="5595620" cy="3964227"/>
          </a:xfrm>
        </p:spPr>
        <p:txBody>
          <a:bodyPr/>
          <a:lstStyle/>
          <a:p>
            <a:pPr>
              <a:lnSpc>
                <a:spcPct val="200000"/>
              </a:lnSpc>
            </a:pPr>
            <a:r>
              <a:rPr lang="en-US" dirty="0"/>
              <a:t>Responsiveness and </a:t>
            </a:r>
            <a:r>
              <a:rPr lang="en-US" dirty="0" smtClean="0"/>
              <a:t>scalability</a:t>
            </a:r>
            <a:endParaRPr lang="en-US" dirty="0"/>
          </a:p>
          <a:p>
            <a:pPr>
              <a:lnSpc>
                <a:spcPct val="200000"/>
              </a:lnSpc>
            </a:pPr>
            <a:r>
              <a:rPr lang="en-US" dirty="0"/>
              <a:t>Async is becoming the </a:t>
            </a:r>
            <a:r>
              <a:rPr lang="en-US" dirty="0" smtClean="0"/>
              <a:t>norm</a:t>
            </a:r>
            <a:endParaRPr lang="en-US" dirty="0"/>
          </a:p>
          <a:p>
            <a:pPr>
              <a:lnSpc>
                <a:spcPct val="200000"/>
              </a:lnSpc>
            </a:pPr>
            <a:r>
              <a:rPr lang="en-US" dirty="0"/>
              <a:t>Futures: Modern </a:t>
            </a:r>
            <a:r>
              <a:rPr lang="en-US" dirty="0" smtClean="0"/>
              <a:t>abstractions</a:t>
            </a:r>
            <a:endParaRPr lang="en-US" dirty="0"/>
          </a:p>
          <a:p>
            <a:pPr>
              <a:lnSpc>
                <a:spcPct val="200000"/>
              </a:lnSpc>
            </a:pPr>
            <a:r>
              <a:rPr lang="en-US" dirty="0"/>
              <a:t>Details: Different but </a:t>
            </a:r>
            <a:r>
              <a:rPr lang="en-US" dirty="0" smtClean="0"/>
              <a:t>similar</a:t>
            </a:r>
            <a:endParaRPr lang="en-US" dirty="0"/>
          </a:p>
        </p:txBody>
      </p:sp>
      <p:sp>
        <p:nvSpPr>
          <p:cNvPr id="5" name="Freeform 4"/>
          <p:cNvSpPr/>
          <p:nvPr/>
        </p:nvSpPr>
        <p:spPr>
          <a:xfrm>
            <a:off x="531950" y="1624882"/>
            <a:ext cx="3962968" cy="3962967"/>
          </a:xfrm>
          <a:custGeom>
            <a:avLst/>
            <a:gdLst>
              <a:gd name="connsiteX0" fmla="*/ 0 w 4509865"/>
              <a:gd name="connsiteY0" fmla="*/ 2254933 h 4509865"/>
              <a:gd name="connsiteX1" fmla="*/ 2254933 w 4509865"/>
              <a:gd name="connsiteY1" fmla="*/ 0 h 4509865"/>
              <a:gd name="connsiteX2" fmla="*/ 4509866 w 4509865"/>
              <a:gd name="connsiteY2" fmla="*/ 2254933 h 4509865"/>
              <a:gd name="connsiteX3" fmla="*/ 2254933 w 4509865"/>
              <a:gd name="connsiteY3" fmla="*/ 4509866 h 4509865"/>
              <a:gd name="connsiteX4" fmla="*/ 0 w 4509865"/>
              <a:gd name="connsiteY4" fmla="*/ 2254933 h 4509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9865" h="4509865">
                <a:moveTo>
                  <a:pt x="0" y="2254933"/>
                </a:moveTo>
                <a:cubicBezTo>
                  <a:pt x="0" y="1009568"/>
                  <a:pt x="1009568" y="0"/>
                  <a:pt x="2254933" y="0"/>
                </a:cubicBezTo>
                <a:cubicBezTo>
                  <a:pt x="3500298" y="0"/>
                  <a:pt x="4509866" y="1009568"/>
                  <a:pt x="4509866" y="2254933"/>
                </a:cubicBezTo>
                <a:cubicBezTo>
                  <a:pt x="4509866" y="3500298"/>
                  <a:pt x="3500298" y="4509866"/>
                  <a:pt x="2254933" y="4509866"/>
                </a:cubicBezTo>
                <a:cubicBezTo>
                  <a:pt x="1009568" y="4509866"/>
                  <a:pt x="0" y="3500298"/>
                  <a:pt x="0" y="2254933"/>
                </a:cubicBezTo>
                <a:close/>
              </a:path>
            </a:pathLst>
          </a:custGeom>
          <a:solidFill>
            <a:schemeClr val="accent5">
              <a:lumMod val="75000"/>
              <a:alpha val="50196"/>
            </a:schemeClr>
          </a:solidFill>
        </p:spPr>
        <p:style>
          <a:lnRef idx="0">
            <a:schemeClr val="lt1">
              <a:hueOff val="0"/>
              <a:satOff val="0"/>
              <a:lumOff val="0"/>
              <a:alphaOff val="0"/>
            </a:schemeClr>
          </a:lnRef>
          <a:fillRef idx="3">
            <a:schemeClr val="accent5">
              <a:alpha val="50000"/>
              <a:hueOff val="0"/>
              <a:satOff val="0"/>
              <a:lumOff val="0"/>
              <a:alphaOff val="0"/>
            </a:schemeClr>
          </a:fillRef>
          <a:effectRef idx="0">
            <a:schemeClr val="accent5">
              <a:alpha val="50000"/>
              <a:hueOff val="0"/>
              <a:satOff val="0"/>
              <a:lumOff val="0"/>
              <a:alphaOff val="0"/>
            </a:schemeClr>
          </a:effectRef>
          <a:fontRef idx="minor">
            <a:schemeClr val="tx1"/>
          </a:fontRef>
        </p:style>
        <p:txBody>
          <a:bodyPr spcFirstLastPara="0" vert="horz" wrap="square" lIns="642293" tIns="542397" rIns="1305305" bIns="542397" numCol="1" spcCol="1270" anchor="ctr" anchorCtr="0">
            <a:noAutofit/>
          </a:bodyPr>
          <a:lstStyle/>
          <a:p>
            <a:pPr algn="ctr" defTabSz="2402731">
              <a:lnSpc>
                <a:spcPct val="90000"/>
              </a:lnSpc>
              <a:spcBef>
                <a:spcPct val="0"/>
              </a:spcBef>
              <a:spcAft>
                <a:spcPct val="35000"/>
              </a:spcAft>
            </a:pPr>
            <a:r>
              <a:rPr lang="en-US" sz="3672" dirty="0"/>
              <a:t>.NET Async</a:t>
            </a:r>
          </a:p>
        </p:txBody>
      </p:sp>
      <p:sp>
        <p:nvSpPr>
          <p:cNvPr id="6" name="Freeform 5"/>
          <p:cNvSpPr/>
          <p:nvPr/>
        </p:nvSpPr>
        <p:spPr>
          <a:xfrm>
            <a:off x="2055648" y="1624882"/>
            <a:ext cx="3962968" cy="3962967"/>
          </a:xfrm>
          <a:custGeom>
            <a:avLst/>
            <a:gdLst>
              <a:gd name="connsiteX0" fmla="*/ 0 w 4509865"/>
              <a:gd name="connsiteY0" fmla="*/ 2254933 h 4509865"/>
              <a:gd name="connsiteX1" fmla="*/ 2254933 w 4509865"/>
              <a:gd name="connsiteY1" fmla="*/ 0 h 4509865"/>
              <a:gd name="connsiteX2" fmla="*/ 4509866 w 4509865"/>
              <a:gd name="connsiteY2" fmla="*/ 2254933 h 4509865"/>
              <a:gd name="connsiteX3" fmla="*/ 2254933 w 4509865"/>
              <a:gd name="connsiteY3" fmla="*/ 4509866 h 4509865"/>
              <a:gd name="connsiteX4" fmla="*/ 0 w 4509865"/>
              <a:gd name="connsiteY4" fmla="*/ 2254933 h 4509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9865" h="4509865">
                <a:moveTo>
                  <a:pt x="0" y="2254933"/>
                </a:moveTo>
                <a:cubicBezTo>
                  <a:pt x="0" y="1009568"/>
                  <a:pt x="1009568" y="0"/>
                  <a:pt x="2254933" y="0"/>
                </a:cubicBezTo>
                <a:cubicBezTo>
                  <a:pt x="3500298" y="0"/>
                  <a:pt x="4509866" y="1009568"/>
                  <a:pt x="4509866" y="2254933"/>
                </a:cubicBezTo>
                <a:cubicBezTo>
                  <a:pt x="4509866" y="3500298"/>
                  <a:pt x="3500298" y="4509866"/>
                  <a:pt x="2254933" y="4509866"/>
                </a:cubicBezTo>
                <a:cubicBezTo>
                  <a:pt x="1009568" y="4509866"/>
                  <a:pt x="0" y="3500298"/>
                  <a:pt x="0" y="2254933"/>
                </a:cubicBezTo>
                <a:close/>
              </a:path>
            </a:pathLst>
          </a:custGeom>
          <a:solidFill>
            <a:schemeClr val="accent1">
              <a:lumMod val="75000"/>
              <a:alpha val="50196"/>
            </a:schemeClr>
          </a:solidFill>
        </p:spPr>
        <p:style>
          <a:lnRef idx="0">
            <a:schemeClr val="lt1">
              <a:hueOff val="0"/>
              <a:satOff val="0"/>
              <a:lumOff val="0"/>
              <a:alphaOff val="0"/>
            </a:schemeClr>
          </a:lnRef>
          <a:fillRef idx="3">
            <a:schemeClr val="accent5">
              <a:alpha val="50000"/>
              <a:hueOff val="-5288904"/>
              <a:satOff val="-49693"/>
              <a:lumOff val="31961"/>
              <a:alphaOff val="0"/>
            </a:schemeClr>
          </a:fillRef>
          <a:effectRef idx="0">
            <a:schemeClr val="accent5">
              <a:alpha val="50000"/>
              <a:hueOff val="-5288904"/>
              <a:satOff val="-49693"/>
              <a:lumOff val="31961"/>
              <a:alphaOff val="0"/>
            </a:schemeClr>
          </a:effectRef>
          <a:fontRef idx="minor">
            <a:schemeClr val="tx1"/>
          </a:fontRef>
        </p:style>
        <p:txBody>
          <a:bodyPr spcFirstLastPara="0" vert="horz" wrap="square" lIns="1305305" tIns="542397" rIns="642293" bIns="542397" numCol="1" spcCol="1270" anchor="ctr" anchorCtr="0">
            <a:noAutofit/>
          </a:bodyPr>
          <a:lstStyle/>
          <a:p>
            <a:pPr algn="ctr" defTabSz="2402731">
              <a:lnSpc>
                <a:spcPct val="90000"/>
              </a:lnSpc>
              <a:spcBef>
                <a:spcPct val="0"/>
              </a:spcBef>
              <a:spcAft>
                <a:spcPct val="35000"/>
              </a:spcAft>
            </a:pPr>
            <a:r>
              <a:rPr lang="en-US" sz="3672" dirty="0"/>
              <a:t>Windows Runtime Async</a:t>
            </a:r>
          </a:p>
        </p:txBody>
      </p:sp>
    </p:spTree>
    <p:extLst>
      <p:ext uri="{BB962C8B-B14F-4D97-AF65-F5344CB8AC3E}">
        <p14:creationId xmlns:p14="http://schemas.microsoft.com/office/powerpoint/2010/main" val="2455639234"/>
      </p:ext>
    </p:extLst>
  </p:cSld>
  <p:clrMapOvr>
    <a:masterClrMapping/>
  </p:clrMapOvr>
  <p:transition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8.33333E-7 7.40741E-7 L -0.06211 7.40741E-7 " pathEditMode="relative" rAng="0" ptsTypes="AA">
                                      <p:cBhvr>
                                        <p:cTn id="6" dur="2000" fill="hold"/>
                                        <p:tgtEl>
                                          <p:spTgt spid="6"/>
                                        </p:tgtEl>
                                        <p:attrNameLst>
                                          <p:attrName>ppt_x</p:attrName>
                                          <p:attrName>ppt_y</p:attrName>
                                        </p:attrNameLst>
                                      </p:cBhvr>
                                      <p:rCtr x="-311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Synchronous vs. Asynchronous</a:t>
            </a:r>
            <a:endParaRPr lang="en-US" dirty="0"/>
          </a:p>
        </p:txBody>
      </p:sp>
      <p:sp>
        <p:nvSpPr>
          <p:cNvPr id="6" name="Text Placeholder 5"/>
          <p:cNvSpPr>
            <a:spLocks noGrp="1"/>
          </p:cNvSpPr>
          <p:nvPr>
            <p:ph type="body" sz="quarter" idx="10"/>
          </p:nvPr>
        </p:nvSpPr>
        <p:spPr>
          <a:xfrm>
            <a:off x="531138" y="1476622"/>
            <a:ext cx="11374199" cy="830997"/>
          </a:xfrm>
        </p:spPr>
        <p:txBody>
          <a:bodyPr/>
          <a:lstStyle/>
          <a:p>
            <a:r>
              <a:rPr lang="en-US" sz="2100" dirty="0" err="1">
                <a:solidFill>
                  <a:srgbClr val="0000FF"/>
                </a:solidFill>
                <a:latin typeface="Consolas" panose="020B0609020204030204" pitchFamily="49" charset="0"/>
                <a:ea typeface="Calibri"/>
                <a:cs typeface="Consolas" panose="020B0609020204030204" pitchFamily="49" charset="0"/>
              </a:rPr>
              <a:t>var</a:t>
            </a:r>
            <a:r>
              <a:rPr lang="en-US" sz="2100" dirty="0">
                <a:solidFill>
                  <a:schemeClr val="bg1"/>
                </a:solidFill>
                <a:latin typeface="Consolas" pitchFamily="49" charset="0"/>
                <a:cs typeface="Consolas" pitchFamily="49" charset="0"/>
              </a:rPr>
              <a:t> data = </a:t>
            </a:r>
            <a:r>
              <a:rPr lang="en-US" sz="2100" dirty="0" err="1">
                <a:solidFill>
                  <a:schemeClr val="bg1"/>
                </a:solidFill>
                <a:latin typeface="Consolas" pitchFamily="49" charset="0"/>
                <a:cs typeface="Consolas" pitchFamily="49" charset="0"/>
              </a:rPr>
              <a:t>DownloadData</a:t>
            </a:r>
            <a:r>
              <a:rPr lang="en-US" sz="2100" dirty="0">
                <a:solidFill>
                  <a:schemeClr val="bg1"/>
                </a:solidFill>
                <a:latin typeface="Consolas" pitchFamily="49" charset="0"/>
                <a:cs typeface="Consolas" pitchFamily="49" charset="0"/>
              </a:rPr>
              <a:t>(...);</a:t>
            </a:r>
          </a:p>
          <a:p>
            <a:r>
              <a:rPr lang="en-US" sz="2100" dirty="0" err="1">
                <a:solidFill>
                  <a:schemeClr val="bg1"/>
                </a:solidFill>
                <a:latin typeface="Consolas" pitchFamily="49" charset="0"/>
                <a:cs typeface="Consolas" pitchFamily="49" charset="0"/>
              </a:rPr>
              <a:t>ProcessData</a:t>
            </a:r>
            <a:r>
              <a:rPr lang="en-US" sz="2100" dirty="0">
                <a:solidFill>
                  <a:schemeClr val="bg1"/>
                </a:solidFill>
                <a:latin typeface="Consolas" pitchFamily="49" charset="0"/>
                <a:cs typeface="Consolas" pitchFamily="49" charset="0"/>
              </a:rPr>
              <a:t>(data);</a:t>
            </a:r>
          </a:p>
        </p:txBody>
      </p:sp>
      <p:sp>
        <p:nvSpPr>
          <p:cNvPr id="7" name="Text Placeholder 5"/>
          <p:cNvSpPr txBox="1">
            <a:spLocks/>
          </p:cNvSpPr>
          <p:nvPr/>
        </p:nvSpPr>
        <p:spPr>
          <a:xfrm>
            <a:off x="531138" y="4053532"/>
            <a:ext cx="11108240" cy="830997"/>
          </a:xfrm>
          <a:prstGeom prst="rect">
            <a:avLst/>
          </a:prstGeom>
        </p:spPr>
        <p:txBody>
          <a:bodyPr vert="horz" wrap="square" lIns="146304" tIns="91440" rIns="146304" bIns="91440" rtlCol="0">
            <a:spAutoFit/>
          </a:bodyPr>
          <a:lstStyle>
            <a:lvl1pPr marR="0" indent="0" fontAlgn="auto">
              <a:lnSpc>
                <a:spcPct val="90000"/>
              </a:lnSpc>
              <a:spcBef>
                <a:spcPct val="20000"/>
              </a:spcBef>
              <a:spcAft>
                <a:spcPts val="0"/>
              </a:spcAft>
              <a:buClrTx/>
              <a:buSzPct val="90000"/>
              <a:buFont typeface="Arial" pitchFamily="34" charset="0"/>
              <a:buNone/>
              <a:tabLst/>
              <a:defRPr sz="2040" spc="0" baseline="0">
                <a:solidFill>
                  <a:srgbClr val="0000FF"/>
                </a:solidFill>
                <a:latin typeface="Consolas" panose="020B0609020204030204" pitchFamily="49" charset="0"/>
                <a:ea typeface="Calibri"/>
                <a:cs typeface="Consolas" panose="020B0609020204030204" pitchFamily="49" charset="0"/>
              </a:defRPr>
            </a:lvl1pPr>
            <a:lvl2pPr marL="346553" marR="0" indent="0" fontAlgn="auto">
              <a:lnSpc>
                <a:spcPct val="90000"/>
              </a:lnSpc>
              <a:spcBef>
                <a:spcPct val="20000"/>
              </a:spcBef>
              <a:spcAft>
                <a:spcPts val="0"/>
              </a:spcAft>
              <a:buClrTx/>
              <a:buSzPct val="90000"/>
              <a:buFont typeface="Arial" pitchFamily="34" charset="0"/>
              <a:buNone/>
              <a:tabLst/>
              <a:defRPr sz="2400" spc="0" baseline="0">
                <a:gradFill>
                  <a:gsLst>
                    <a:gs pos="1250">
                      <a:srgbClr val="000000"/>
                    </a:gs>
                    <a:gs pos="100000">
                      <a:srgbClr val="000000"/>
                    </a:gs>
                  </a:gsLst>
                  <a:lin ang="5400000" scaled="0"/>
                </a:gradFill>
                <a:latin typeface="Segoe UI" pitchFamily="34" charset="0"/>
                <a:cs typeface="Segoe UI" pitchFamily="34" charset="0"/>
              </a:defRPr>
            </a:lvl2pPr>
            <a:lvl3pPr marL="584607" marR="0" indent="0" fontAlgn="auto">
              <a:lnSpc>
                <a:spcPct val="90000"/>
              </a:lnSpc>
              <a:spcBef>
                <a:spcPct val="20000"/>
              </a:spcBef>
              <a:spcAft>
                <a:spcPts val="0"/>
              </a:spcAft>
              <a:buClrTx/>
              <a:buSzPct val="90000"/>
              <a:buFont typeface="Arial" pitchFamily="34" charset="0"/>
              <a:buNone/>
              <a:tabLst/>
              <a:defRPr sz="2000" spc="0" baseline="0">
                <a:gradFill>
                  <a:gsLst>
                    <a:gs pos="1250">
                      <a:srgbClr val="000000"/>
                    </a:gs>
                    <a:gs pos="100000">
                      <a:srgbClr val="000000"/>
                    </a:gs>
                  </a:gsLst>
                  <a:lin ang="5400000" scaled="0"/>
                </a:gradFill>
                <a:latin typeface="Segoe UI" pitchFamily="34" charset="0"/>
                <a:cs typeface="Segoe UI" pitchFamily="34" charset="0"/>
              </a:defRPr>
            </a:lvl3pPr>
            <a:lvl4pPr marL="814563" marR="0" indent="0" fontAlgn="auto">
              <a:lnSpc>
                <a:spcPct val="90000"/>
              </a:lnSpc>
              <a:spcBef>
                <a:spcPct val="20000"/>
              </a:spcBef>
              <a:spcAft>
                <a:spcPts val="0"/>
              </a:spcAft>
              <a:buClrTx/>
              <a:buSzPct val="90000"/>
              <a:buFont typeface="Arial" pitchFamily="34" charset="0"/>
              <a:buNone/>
              <a:tabLst/>
              <a:defRPr spc="0" baseline="0">
                <a:gradFill>
                  <a:gsLst>
                    <a:gs pos="1250">
                      <a:srgbClr val="000000"/>
                    </a:gs>
                    <a:gs pos="100000">
                      <a:srgbClr val="000000"/>
                    </a:gs>
                  </a:gsLst>
                  <a:lin ang="5400000" scaled="0"/>
                </a:gradFill>
                <a:latin typeface="Segoe UI" pitchFamily="34" charset="0"/>
                <a:cs typeface="Segoe UI" pitchFamily="34" charset="0"/>
              </a:defRPr>
            </a:lvl4pPr>
            <a:lvl5pPr marL="1050997" marR="0" indent="0" fontAlgn="auto">
              <a:lnSpc>
                <a:spcPct val="90000"/>
              </a:lnSpc>
              <a:spcBef>
                <a:spcPct val="20000"/>
              </a:spcBef>
              <a:spcAft>
                <a:spcPts val="0"/>
              </a:spcAft>
              <a:buClrTx/>
              <a:buSzPct val="90000"/>
              <a:buFont typeface="Arial" pitchFamily="34" charset="0"/>
              <a:buNone/>
              <a:tabLst/>
              <a:defRPr spc="0" baseline="0">
                <a:gradFill>
                  <a:gsLst>
                    <a:gs pos="1250">
                      <a:srgbClr val="000000"/>
                    </a:gs>
                    <a:gs pos="100000">
                      <a:srgbClr val="000000"/>
                    </a:gs>
                  </a:gsLst>
                  <a:lin ang="5400000" scaled="0"/>
                </a:gradFill>
                <a:latin typeface="Segoe UI" pitchFamily="34" charset="0"/>
                <a:cs typeface="Segoe UI" pitchFamily="34" charset="0"/>
              </a:defRPr>
            </a:lvl5pPr>
            <a:lvl6pPr marL="2565040" indent="-233186">
              <a:spcBef>
                <a:spcPct val="20000"/>
              </a:spcBef>
              <a:buFont typeface="Arial" pitchFamily="34" charset="0"/>
              <a:buChar char="•"/>
              <a:defRPr sz="2000"/>
            </a:lvl6pPr>
            <a:lvl7pPr marL="3031412" indent="-233186">
              <a:spcBef>
                <a:spcPct val="20000"/>
              </a:spcBef>
              <a:buFont typeface="Arial" pitchFamily="34" charset="0"/>
              <a:buChar char="•"/>
              <a:defRPr sz="2000"/>
            </a:lvl7pPr>
            <a:lvl8pPr marL="3497783" indent="-233186">
              <a:spcBef>
                <a:spcPct val="20000"/>
              </a:spcBef>
              <a:buFont typeface="Arial" pitchFamily="34" charset="0"/>
              <a:buChar char="•"/>
              <a:defRPr sz="2000"/>
            </a:lvl8pPr>
            <a:lvl9pPr marL="3964155" indent="-233186">
              <a:spcBef>
                <a:spcPct val="20000"/>
              </a:spcBef>
              <a:buFont typeface="Arial" pitchFamily="34" charset="0"/>
              <a:buChar char="•"/>
              <a:defRPr sz="2000"/>
            </a:lvl9pPr>
          </a:lstStyle>
          <a:p>
            <a:r>
              <a:rPr lang="en-US" sz="2100" dirty="0" err="1" smtClean="0"/>
              <a:t>var</a:t>
            </a:r>
            <a:r>
              <a:rPr lang="en-US" sz="2100" dirty="0">
                <a:solidFill>
                  <a:schemeClr val="bg1"/>
                </a:solidFill>
                <a:ea typeface="+mn-ea"/>
              </a:rPr>
              <a:t> future = </a:t>
            </a:r>
            <a:r>
              <a:rPr lang="en-US" sz="2100" dirty="0" err="1">
                <a:solidFill>
                  <a:schemeClr val="bg1"/>
                </a:solidFill>
                <a:ea typeface="+mn-ea"/>
              </a:rPr>
              <a:t>DownloadDataAsync</a:t>
            </a:r>
            <a:r>
              <a:rPr lang="en-US" sz="2100" dirty="0">
                <a:solidFill>
                  <a:schemeClr val="bg1"/>
                </a:solidFill>
                <a:ea typeface="+mn-ea"/>
              </a:rPr>
              <a:t>(...); </a:t>
            </a:r>
          </a:p>
          <a:p>
            <a:r>
              <a:rPr lang="en-US" sz="2100" dirty="0" err="1">
                <a:solidFill>
                  <a:schemeClr val="bg1"/>
                </a:solidFill>
                <a:ea typeface="+mn-ea"/>
              </a:rPr>
              <a:t>future.ContinueWith</a:t>
            </a:r>
            <a:r>
              <a:rPr lang="en-US" sz="2100" dirty="0">
                <a:solidFill>
                  <a:schemeClr val="bg1"/>
                </a:solidFill>
                <a:ea typeface="+mn-ea"/>
              </a:rPr>
              <a:t>(data =&gt; </a:t>
            </a:r>
            <a:r>
              <a:rPr lang="en-US" sz="2100" dirty="0" err="1">
                <a:solidFill>
                  <a:schemeClr val="bg1"/>
                </a:solidFill>
                <a:ea typeface="+mn-ea"/>
              </a:rPr>
              <a:t>ProcessData</a:t>
            </a:r>
            <a:r>
              <a:rPr lang="en-US" sz="2100" dirty="0">
                <a:solidFill>
                  <a:schemeClr val="bg1"/>
                </a:solidFill>
                <a:ea typeface="+mn-ea"/>
              </a:rPr>
              <a:t>(data));</a:t>
            </a:r>
          </a:p>
        </p:txBody>
      </p:sp>
      <p:sp>
        <p:nvSpPr>
          <p:cNvPr id="8" name="Rectangle 7"/>
          <p:cNvSpPr/>
          <p:nvPr/>
        </p:nvSpPr>
        <p:spPr bwMode="auto">
          <a:xfrm>
            <a:off x="1477503" y="5129318"/>
            <a:ext cx="10180920" cy="233151"/>
          </a:xfrm>
          <a:prstGeom prst="rect">
            <a:avLst/>
          </a:prstGeom>
          <a:solidFill>
            <a:schemeClr val="tx1">
              <a:lumMod val="85000"/>
            </a:schemeClr>
          </a:solidFill>
          <a:ln>
            <a:noFill/>
            <a:headEnd type="none" w="med" len="med"/>
            <a:tailEnd type="none" w="med" len="med"/>
          </a:ln>
          <a:effectLst/>
        </p:spPr>
        <p:style>
          <a:lnRef idx="1">
            <a:schemeClr val="accent2"/>
          </a:lnRef>
          <a:fillRef idx="1003">
            <a:schemeClr val="dk1"/>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9" name="Rectangle 8"/>
          <p:cNvSpPr/>
          <p:nvPr/>
        </p:nvSpPr>
        <p:spPr bwMode="auto">
          <a:xfrm>
            <a:off x="1477503" y="2488459"/>
            <a:ext cx="10180920" cy="233151"/>
          </a:xfrm>
          <a:prstGeom prst="rect">
            <a:avLst/>
          </a:prstGeom>
          <a:solidFill>
            <a:schemeClr val="tx1">
              <a:lumMod val="85000"/>
            </a:schemeClr>
          </a:solidFill>
          <a:ln>
            <a:noFill/>
            <a:headEnd type="none" w="med" len="med"/>
            <a:tailEnd type="none" w="med" len="med"/>
          </a:ln>
          <a:effectLst/>
        </p:spPr>
        <p:style>
          <a:lnRef idx="1">
            <a:schemeClr val="accent2"/>
          </a:lnRef>
          <a:fillRef idx="1003">
            <a:schemeClr val="dk1"/>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grpSp>
        <p:nvGrpSpPr>
          <p:cNvPr id="13" name="Group 12"/>
          <p:cNvGrpSpPr/>
          <p:nvPr/>
        </p:nvGrpSpPr>
        <p:grpSpPr>
          <a:xfrm>
            <a:off x="1555221" y="5129318"/>
            <a:ext cx="5851700" cy="932603"/>
            <a:chOff x="1522412" y="5029200"/>
            <a:chExt cx="5737482" cy="914400"/>
          </a:xfrm>
        </p:grpSpPr>
        <p:sp>
          <p:nvSpPr>
            <p:cNvPr id="14" name="Rectangle 13"/>
            <p:cNvSpPr/>
            <p:nvPr/>
          </p:nvSpPr>
          <p:spPr bwMode="auto">
            <a:xfrm>
              <a:off x="1598612" y="5029200"/>
              <a:ext cx="381000" cy="228600"/>
            </a:xfrm>
            <a:prstGeom prst="rect">
              <a:avLst/>
            </a:prstGeom>
            <a:solidFill>
              <a:schemeClr val="accent1"/>
            </a:solidFill>
            <a:ln>
              <a:noFill/>
              <a:headEnd type="none" w="med" len="med"/>
              <a:tailEnd type="none" w="med" len="med"/>
            </a:ln>
            <a:effectLst/>
          </p:spPr>
          <p:style>
            <a:lnRef idx="1">
              <a:schemeClr val="accent5"/>
            </a:lnRef>
            <a:fillRef idx="3">
              <a:schemeClr val="accent5"/>
            </a:fillRef>
            <a:effectRef idx="2">
              <a:schemeClr val="accent5"/>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15" name="Rectangular Callout 14"/>
            <p:cNvSpPr/>
            <p:nvPr/>
          </p:nvSpPr>
          <p:spPr bwMode="auto">
            <a:xfrm>
              <a:off x="1522412" y="5562600"/>
              <a:ext cx="2286000" cy="381000"/>
            </a:xfrm>
            <a:prstGeom prst="wedgeRectCallout">
              <a:avLst>
                <a:gd name="adj1" fmla="val -43351"/>
                <a:gd name="adj2" fmla="val -120551"/>
              </a:avLst>
            </a:prstGeom>
            <a:solidFill>
              <a:schemeClr val="accent1"/>
            </a:solidFill>
            <a:ln>
              <a:noFill/>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r>
                <a:rPr lang="en-US" sz="1632" dirty="0" err="1">
                  <a:gradFill>
                    <a:gsLst>
                      <a:gs pos="0">
                        <a:srgbClr val="FFFFFF"/>
                      </a:gs>
                      <a:gs pos="100000">
                        <a:srgbClr val="FFFFFF"/>
                      </a:gs>
                    </a:gsLst>
                    <a:lin ang="5400000" scaled="0"/>
                  </a:gradFill>
                  <a:latin typeface="Consolas" pitchFamily="49" charset="0"/>
                  <a:cs typeface="Consolas" pitchFamily="49" charset="0"/>
                </a:rPr>
                <a:t>DownloadDataAsync</a:t>
              </a:r>
              <a:endParaRPr lang="en-US" sz="1632" dirty="0">
                <a:gradFill>
                  <a:gsLst>
                    <a:gs pos="0">
                      <a:srgbClr val="FFFFFF"/>
                    </a:gs>
                    <a:gs pos="100000">
                      <a:srgbClr val="FFFFFF"/>
                    </a:gs>
                  </a:gsLst>
                  <a:lin ang="5400000" scaled="0"/>
                </a:gradFill>
                <a:latin typeface="Consolas" pitchFamily="49" charset="0"/>
                <a:cs typeface="Consolas" pitchFamily="49" charset="0"/>
              </a:endParaRPr>
            </a:p>
          </p:txBody>
        </p:sp>
        <p:sp>
          <p:nvSpPr>
            <p:cNvPr id="16" name="Rectangular Callout 15"/>
            <p:cNvSpPr/>
            <p:nvPr/>
          </p:nvSpPr>
          <p:spPr bwMode="auto">
            <a:xfrm>
              <a:off x="5637212" y="5562600"/>
              <a:ext cx="1622682" cy="381000"/>
            </a:xfrm>
            <a:prstGeom prst="wedgeRectCallout">
              <a:avLst>
                <a:gd name="adj1" fmla="val -41172"/>
                <a:gd name="adj2" fmla="val -116483"/>
              </a:avLst>
            </a:prstGeom>
            <a:solidFill>
              <a:schemeClr val="accent1"/>
            </a:solidFill>
            <a:ln>
              <a:noFill/>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r>
                <a:rPr lang="en-US" sz="1632" dirty="0" err="1">
                  <a:gradFill>
                    <a:gsLst>
                      <a:gs pos="0">
                        <a:srgbClr val="FFFFFF"/>
                      </a:gs>
                      <a:gs pos="100000">
                        <a:srgbClr val="FFFFFF"/>
                      </a:gs>
                    </a:gsLst>
                    <a:lin ang="5400000" scaled="0"/>
                  </a:gradFill>
                  <a:latin typeface="Consolas" pitchFamily="49" charset="0"/>
                  <a:cs typeface="Consolas" pitchFamily="49" charset="0"/>
                </a:rPr>
                <a:t>ProcessData</a:t>
              </a:r>
              <a:endParaRPr lang="en-US" sz="1632" dirty="0">
                <a:gradFill>
                  <a:gsLst>
                    <a:gs pos="0">
                      <a:srgbClr val="FFFFFF"/>
                    </a:gs>
                    <a:gs pos="100000">
                      <a:srgbClr val="FFFFFF"/>
                    </a:gs>
                  </a:gsLst>
                  <a:lin ang="5400000" scaled="0"/>
                </a:gradFill>
                <a:latin typeface="Consolas" pitchFamily="49" charset="0"/>
                <a:cs typeface="Consolas" pitchFamily="49" charset="0"/>
              </a:endParaRPr>
            </a:p>
          </p:txBody>
        </p:sp>
        <p:sp>
          <p:nvSpPr>
            <p:cNvPr id="17" name="Rectangle 16"/>
            <p:cNvSpPr/>
            <p:nvPr/>
          </p:nvSpPr>
          <p:spPr bwMode="auto">
            <a:xfrm>
              <a:off x="5713412" y="5029200"/>
              <a:ext cx="609600" cy="228600"/>
            </a:xfrm>
            <a:prstGeom prst="rect">
              <a:avLst/>
            </a:prstGeom>
            <a:solidFill>
              <a:schemeClr val="accent1"/>
            </a:solidFill>
            <a:ln>
              <a:noFill/>
              <a:headEnd type="none" w="med" len="med"/>
              <a:tailEnd type="none" w="med" len="med"/>
            </a:ln>
            <a:effectLst/>
          </p:spPr>
          <p:style>
            <a:lnRef idx="1">
              <a:schemeClr val="accent5"/>
            </a:lnRef>
            <a:fillRef idx="3">
              <a:schemeClr val="accent5"/>
            </a:fillRef>
            <a:effectRef idx="2">
              <a:schemeClr val="accent5"/>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grpSp>
      <p:grpSp>
        <p:nvGrpSpPr>
          <p:cNvPr id="18" name="Group 17"/>
          <p:cNvGrpSpPr/>
          <p:nvPr/>
        </p:nvGrpSpPr>
        <p:grpSpPr>
          <a:xfrm>
            <a:off x="1555221" y="2410742"/>
            <a:ext cx="5851700" cy="1010320"/>
            <a:chOff x="1522412" y="2209800"/>
            <a:chExt cx="5737482" cy="990600"/>
          </a:xfrm>
        </p:grpSpPr>
        <p:sp>
          <p:nvSpPr>
            <p:cNvPr id="19" name="Rectangle 18"/>
            <p:cNvSpPr/>
            <p:nvPr/>
          </p:nvSpPr>
          <p:spPr bwMode="auto">
            <a:xfrm>
              <a:off x="1979612" y="2286000"/>
              <a:ext cx="3733800" cy="228600"/>
            </a:xfrm>
            <a:prstGeom prst="rect">
              <a:avLst/>
            </a:prstGeom>
            <a:solidFill>
              <a:srgbClr val="FF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20" name="Octagon 19"/>
            <p:cNvSpPr/>
            <p:nvPr/>
          </p:nvSpPr>
          <p:spPr bwMode="auto">
            <a:xfrm>
              <a:off x="3427412" y="2209800"/>
              <a:ext cx="381000" cy="381000"/>
            </a:xfrm>
            <a:prstGeom prst="octagon">
              <a:avLst/>
            </a:prstGeom>
            <a:solidFill>
              <a:srgbClr val="FF0000"/>
            </a:solidFill>
            <a:ln w="12700">
              <a:solidFill>
                <a:schemeClr val="tx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none" lIns="0" tIns="0" rIns="0" bIns="0" numCol="1" rtlCol="0" anchor="ctr" anchorCtr="0" compatLnSpc="1">
              <a:prstTxWarp prst="textNoShape">
                <a:avLst/>
              </a:prstTxWarp>
            </a:bodyPr>
            <a:lstStyle/>
            <a:p>
              <a:pPr algn="ctr" defTabSz="932290" fontAlgn="base">
                <a:spcBef>
                  <a:spcPct val="0"/>
                </a:spcBef>
                <a:spcAft>
                  <a:spcPct val="0"/>
                </a:spcAft>
              </a:pPr>
              <a:r>
                <a:rPr lang="en-US" sz="918" b="1" dirty="0">
                  <a:gradFill>
                    <a:gsLst>
                      <a:gs pos="0">
                        <a:srgbClr val="FFFFFF"/>
                      </a:gs>
                      <a:gs pos="100000">
                        <a:srgbClr val="FFFFFF"/>
                      </a:gs>
                    </a:gsLst>
                    <a:lin ang="5400000" scaled="0"/>
                  </a:gradFill>
                </a:rPr>
                <a:t>STOP</a:t>
              </a:r>
            </a:p>
          </p:txBody>
        </p:sp>
        <p:sp>
          <p:nvSpPr>
            <p:cNvPr id="21" name="Rectangular Callout 20"/>
            <p:cNvSpPr/>
            <p:nvPr/>
          </p:nvSpPr>
          <p:spPr bwMode="auto">
            <a:xfrm>
              <a:off x="5637212" y="2819400"/>
              <a:ext cx="1622682" cy="381000"/>
            </a:xfrm>
            <a:prstGeom prst="wedgeRectCallout">
              <a:avLst>
                <a:gd name="adj1" fmla="val -40637"/>
                <a:gd name="adj2" fmla="val -112415"/>
              </a:avLst>
            </a:prstGeom>
            <a:solidFill>
              <a:schemeClr val="accent1"/>
            </a:solidFill>
            <a:ln>
              <a:noFill/>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r>
                <a:rPr lang="en-US" sz="1632" dirty="0" err="1">
                  <a:gradFill>
                    <a:gsLst>
                      <a:gs pos="0">
                        <a:srgbClr val="FFFFFF"/>
                      </a:gs>
                      <a:gs pos="100000">
                        <a:srgbClr val="FFFFFF"/>
                      </a:gs>
                    </a:gsLst>
                    <a:lin ang="5400000" scaled="0"/>
                  </a:gradFill>
                  <a:latin typeface="Consolas" pitchFamily="49" charset="0"/>
                  <a:cs typeface="Consolas" pitchFamily="49" charset="0"/>
                </a:rPr>
                <a:t>ProcessData</a:t>
              </a:r>
              <a:endParaRPr lang="en-US" sz="1632" dirty="0">
                <a:gradFill>
                  <a:gsLst>
                    <a:gs pos="0">
                      <a:srgbClr val="FFFFFF"/>
                    </a:gs>
                    <a:gs pos="100000">
                      <a:srgbClr val="FFFFFF"/>
                    </a:gs>
                  </a:gsLst>
                  <a:lin ang="5400000" scaled="0"/>
                </a:gradFill>
                <a:latin typeface="Consolas" pitchFamily="49" charset="0"/>
                <a:cs typeface="Consolas" pitchFamily="49" charset="0"/>
              </a:endParaRPr>
            </a:p>
          </p:txBody>
        </p:sp>
        <p:sp>
          <p:nvSpPr>
            <p:cNvPr id="22" name="Rectangular Callout 21"/>
            <p:cNvSpPr/>
            <p:nvPr/>
          </p:nvSpPr>
          <p:spPr bwMode="auto">
            <a:xfrm>
              <a:off x="1522412" y="2819400"/>
              <a:ext cx="1790700" cy="381000"/>
            </a:xfrm>
            <a:prstGeom prst="wedgeRectCallout">
              <a:avLst>
                <a:gd name="adj1" fmla="val -40203"/>
                <a:gd name="adj2" fmla="val -118517"/>
              </a:avLst>
            </a:prstGeom>
            <a:solidFill>
              <a:schemeClr val="accent1"/>
            </a:solidFill>
            <a:ln>
              <a:noFill/>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r>
                <a:rPr lang="en-US" sz="1632" dirty="0" err="1">
                  <a:gradFill>
                    <a:gsLst>
                      <a:gs pos="0">
                        <a:srgbClr val="FFFFFF"/>
                      </a:gs>
                      <a:gs pos="100000">
                        <a:srgbClr val="FFFFFF"/>
                      </a:gs>
                    </a:gsLst>
                    <a:lin ang="5400000" scaled="0"/>
                  </a:gradFill>
                  <a:latin typeface="Consolas" pitchFamily="49" charset="0"/>
                  <a:cs typeface="Consolas" pitchFamily="49" charset="0"/>
                </a:rPr>
                <a:t>DownloadData</a:t>
              </a:r>
              <a:endParaRPr lang="en-US" sz="1632" dirty="0">
                <a:gradFill>
                  <a:gsLst>
                    <a:gs pos="0">
                      <a:srgbClr val="FFFFFF"/>
                    </a:gs>
                    <a:gs pos="100000">
                      <a:srgbClr val="FFFFFF"/>
                    </a:gs>
                  </a:gsLst>
                  <a:lin ang="5400000" scaled="0"/>
                </a:gradFill>
                <a:latin typeface="Consolas" pitchFamily="49" charset="0"/>
                <a:cs typeface="Consolas" pitchFamily="49" charset="0"/>
              </a:endParaRPr>
            </a:p>
          </p:txBody>
        </p:sp>
        <p:sp>
          <p:nvSpPr>
            <p:cNvPr id="23" name="Rectangle 22"/>
            <p:cNvSpPr/>
            <p:nvPr/>
          </p:nvSpPr>
          <p:spPr bwMode="auto">
            <a:xfrm>
              <a:off x="5713412" y="2286000"/>
              <a:ext cx="609600" cy="228600"/>
            </a:xfrm>
            <a:prstGeom prst="rect">
              <a:avLst/>
            </a:prstGeom>
            <a:solidFill>
              <a:schemeClr val="accent1"/>
            </a:solidFill>
            <a:ln>
              <a:noFill/>
              <a:headEnd type="none" w="med" len="med"/>
              <a:tailEnd type="none" w="med" len="med"/>
            </a:ln>
            <a:effectLst/>
          </p:spPr>
          <p:style>
            <a:lnRef idx="1">
              <a:schemeClr val="accent5"/>
            </a:lnRef>
            <a:fillRef idx="3">
              <a:schemeClr val="accent5"/>
            </a:fillRef>
            <a:effectRef idx="2">
              <a:schemeClr val="accent5"/>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24" name="Rectangle 23"/>
            <p:cNvSpPr/>
            <p:nvPr/>
          </p:nvSpPr>
          <p:spPr bwMode="auto">
            <a:xfrm>
              <a:off x="1598612" y="2286000"/>
              <a:ext cx="381000" cy="228600"/>
            </a:xfrm>
            <a:prstGeom prst="rect">
              <a:avLst/>
            </a:prstGeom>
            <a:solidFill>
              <a:schemeClr val="accent1"/>
            </a:solidFill>
            <a:ln>
              <a:noFill/>
              <a:headEnd type="none" w="med" len="med"/>
              <a:tailEnd type="none" w="med" len="med"/>
            </a:ln>
            <a:effectLst/>
          </p:spPr>
          <p:style>
            <a:lnRef idx="1">
              <a:schemeClr val="accent5"/>
            </a:lnRef>
            <a:fillRef idx="3">
              <a:schemeClr val="accent5"/>
            </a:fillRef>
            <a:effectRef idx="2">
              <a:schemeClr val="accent5"/>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grpSp>
      <p:sp>
        <p:nvSpPr>
          <p:cNvPr id="25" name="Rectangle 24"/>
          <p:cNvSpPr/>
          <p:nvPr/>
        </p:nvSpPr>
        <p:spPr bwMode="auto">
          <a:xfrm>
            <a:off x="2176956" y="5129318"/>
            <a:ext cx="233151" cy="233151"/>
          </a:xfrm>
          <a:prstGeom prst="rect">
            <a:avLst/>
          </a:prstGeom>
          <a:solidFill>
            <a:schemeClr val="accent5"/>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26" name="Rectangle 25"/>
          <p:cNvSpPr/>
          <p:nvPr/>
        </p:nvSpPr>
        <p:spPr bwMode="auto">
          <a:xfrm>
            <a:off x="2487823" y="5129318"/>
            <a:ext cx="466302" cy="233151"/>
          </a:xfrm>
          <a:prstGeom prst="rect">
            <a:avLst/>
          </a:prstGeom>
          <a:solidFill>
            <a:schemeClr val="accent5"/>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27" name="Rectangle 26"/>
          <p:cNvSpPr/>
          <p:nvPr/>
        </p:nvSpPr>
        <p:spPr bwMode="auto">
          <a:xfrm>
            <a:off x="3264993" y="5129318"/>
            <a:ext cx="233151" cy="233151"/>
          </a:xfrm>
          <a:prstGeom prst="rect">
            <a:avLst/>
          </a:prstGeom>
          <a:solidFill>
            <a:schemeClr val="accent5"/>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28" name="Rectangle 27"/>
          <p:cNvSpPr/>
          <p:nvPr/>
        </p:nvSpPr>
        <p:spPr bwMode="auto">
          <a:xfrm>
            <a:off x="3575861" y="5129318"/>
            <a:ext cx="233151" cy="233151"/>
          </a:xfrm>
          <a:prstGeom prst="rect">
            <a:avLst/>
          </a:prstGeom>
          <a:solidFill>
            <a:schemeClr val="accent5"/>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29" name="Rectangle 28"/>
          <p:cNvSpPr/>
          <p:nvPr/>
        </p:nvSpPr>
        <p:spPr bwMode="auto">
          <a:xfrm>
            <a:off x="4042162" y="5129318"/>
            <a:ext cx="621736" cy="233151"/>
          </a:xfrm>
          <a:prstGeom prst="rect">
            <a:avLst/>
          </a:prstGeom>
          <a:solidFill>
            <a:schemeClr val="accent5"/>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30" name="Rectangle 29"/>
          <p:cNvSpPr/>
          <p:nvPr/>
        </p:nvSpPr>
        <p:spPr bwMode="auto">
          <a:xfrm>
            <a:off x="5285634" y="5129318"/>
            <a:ext cx="388585" cy="233151"/>
          </a:xfrm>
          <a:prstGeom prst="rect">
            <a:avLst/>
          </a:prstGeom>
          <a:solidFill>
            <a:schemeClr val="accent5"/>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31" name="Rectangle 30"/>
          <p:cNvSpPr/>
          <p:nvPr/>
        </p:nvSpPr>
        <p:spPr bwMode="auto">
          <a:xfrm>
            <a:off x="8518273" y="2488459"/>
            <a:ext cx="388585" cy="233151"/>
          </a:xfrm>
          <a:prstGeom prst="rect">
            <a:avLst/>
          </a:prstGeom>
          <a:solidFill>
            <a:schemeClr val="accent5"/>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32" name="Rectangle 31"/>
          <p:cNvSpPr/>
          <p:nvPr/>
        </p:nvSpPr>
        <p:spPr bwMode="auto">
          <a:xfrm>
            <a:off x="7849907" y="2488459"/>
            <a:ext cx="621736" cy="233151"/>
          </a:xfrm>
          <a:prstGeom prst="rect">
            <a:avLst/>
          </a:prstGeom>
          <a:solidFill>
            <a:schemeClr val="accent5"/>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33" name="Rectangle 32"/>
          <p:cNvSpPr/>
          <p:nvPr/>
        </p:nvSpPr>
        <p:spPr bwMode="auto">
          <a:xfrm>
            <a:off x="7570126" y="2488459"/>
            <a:ext cx="233151" cy="233151"/>
          </a:xfrm>
          <a:prstGeom prst="rect">
            <a:avLst/>
          </a:prstGeom>
          <a:solidFill>
            <a:schemeClr val="accent5"/>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34" name="Rectangle 33"/>
          <p:cNvSpPr/>
          <p:nvPr/>
        </p:nvSpPr>
        <p:spPr bwMode="auto">
          <a:xfrm>
            <a:off x="7290345" y="2488459"/>
            <a:ext cx="233151" cy="233151"/>
          </a:xfrm>
          <a:prstGeom prst="rect">
            <a:avLst/>
          </a:prstGeom>
          <a:solidFill>
            <a:schemeClr val="accent5"/>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35" name="Rectangle 34"/>
          <p:cNvSpPr/>
          <p:nvPr/>
        </p:nvSpPr>
        <p:spPr bwMode="auto">
          <a:xfrm>
            <a:off x="6777413" y="2488459"/>
            <a:ext cx="466302" cy="233151"/>
          </a:xfrm>
          <a:prstGeom prst="rect">
            <a:avLst/>
          </a:prstGeom>
          <a:solidFill>
            <a:schemeClr val="accent5"/>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36" name="Rectangle 35"/>
          <p:cNvSpPr/>
          <p:nvPr/>
        </p:nvSpPr>
        <p:spPr bwMode="auto">
          <a:xfrm>
            <a:off x="6497632" y="2488459"/>
            <a:ext cx="233151" cy="233151"/>
          </a:xfrm>
          <a:prstGeom prst="rect">
            <a:avLst/>
          </a:prstGeom>
          <a:solidFill>
            <a:schemeClr val="accent5"/>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Tree>
    <p:extLst>
      <p:ext uri="{BB962C8B-B14F-4D97-AF65-F5344CB8AC3E}">
        <p14:creationId xmlns:p14="http://schemas.microsoft.com/office/powerpoint/2010/main" val="3860329603"/>
      </p:ext>
    </p:extLst>
  </p:cSld>
  <p:clrMapOvr>
    <a:masterClrMapping/>
  </p:clrMapOvr>
  <p:transition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1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1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fade">
                                      <p:cBhvr>
                                        <p:cTn id="30" dur="500"/>
                                        <p:tgtEl>
                                          <p:spTgt spid="2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500"/>
                                        <p:tgtEl>
                                          <p:spTgt spid="2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500"/>
                                        <p:tgtEl>
                                          <p:spTgt spid="36"/>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fade">
                                      <p:cBhvr>
                                        <p:cTn id="50" dur="500"/>
                                        <p:tgtEl>
                                          <p:spTgt spid="35"/>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fade">
                                      <p:cBhvr>
                                        <p:cTn id="53" dur="500"/>
                                        <p:tgtEl>
                                          <p:spTgt spid="34"/>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3"/>
                                        </p:tgtEl>
                                        <p:attrNameLst>
                                          <p:attrName>style.visibility</p:attrName>
                                        </p:attrNameLst>
                                      </p:cBhvr>
                                      <p:to>
                                        <p:strVal val="visible"/>
                                      </p:to>
                                    </p:set>
                                    <p:animEffect transition="in" filter="fade">
                                      <p:cBhvr>
                                        <p:cTn id="56" dur="500"/>
                                        <p:tgtEl>
                                          <p:spTgt spid="33"/>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2"/>
                                        </p:tgtEl>
                                        <p:attrNameLst>
                                          <p:attrName>style.visibility</p:attrName>
                                        </p:attrNameLst>
                                      </p:cBhvr>
                                      <p:to>
                                        <p:strVal val="visible"/>
                                      </p:to>
                                    </p:set>
                                    <p:animEffect transition="in" filter="fade">
                                      <p:cBhvr>
                                        <p:cTn id="59" dur="500"/>
                                        <p:tgtEl>
                                          <p:spTgt spid="32"/>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fade">
                                      <p:cBhvr>
                                        <p:cTn id="6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Synchronous vs</a:t>
            </a:r>
            <a:r>
              <a:rPr lang="en-US" dirty="0" smtClean="0"/>
              <a:t>. Asynchronous</a:t>
            </a:r>
            <a:endParaRPr lang="en-US" dirty="0"/>
          </a:p>
        </p:txBody>
      </p:sp>
      <p:sp>
        <p:nvSpPr>
          <p:cNvPr id="8" name="Rectangle 7"/>
          <p:cNvSpPr/>
          <p:nvPr/>
        </p:nvSpPr>
        <p:spPr bwMode="auto">
          <a:xfrm>
            <a:off x="1477503" y="5129318"/>
            <a:ext cx="10180920" cy="233151"/>
          </a:xfrm>
          <a:prstGeom prst="rect">
            <a:avLst/>
          </a:prstGeom>
          <a:solidFill>
            <a:schemeClr val="tx1">
              <a:lumMod val="85000"/>
            </a:schemeClr>
          </a:solidFill>
          <a:ln>
            <a:noFill/>
            <a:headEnd type="none" w="med" len="med"/>
            <a:tailEnd type="none" w="med" len="med"/>
          </a:ln>
          <a:effectLst/>
        </p:spPr>
        <p:style>
          <a:lnRef idx="1">
            <a:schemeClr val="accent2"/>
          </a:lnRef>
          <a:fillRef idx="1003">
            <a:schemeClr val="dk1"/>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9" name="Rectangle 8"/>
          <p:cNvSpPr/>
          <p:nvPr/>
        </p:nvSpPr>
        <p:spPr bwMode="auto">
          <a:xfrm>
            <a:off x="1477503" y="2488459"/>
            <a:ext cx="10180920" cy="233151"/>
          </a:xfrm>
          <a:prstGeom prst="rect">
            <a:avLst/>
          </a:prstGeom>
          <a:solidFill>
            <a:schemeClr val="tx1">
              <a:lumMod val="85000"/>
            </a:schemeClr>
          </a:solidFill>
          <a:ln>
            <a:noFill/>
            <a:headEnd type="none" w="med" len="med"/>
            <a:tailEnd type="none" w="med" len="med"/>
          </a:ln>
          <a:effectLst/>
        </p:spPr>
        <p:style>
          <a:lnRef idx="1">
            <a:schemeClr val="accent2"/>
          </a:lnRef>
          <a:fillRef idx="1003">
            <a:schemeClr val="dk1"/>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grpSp>
        <p:nvGrpSpPr>
          <p:cNvPr id="13" name="Group 12"/>
          <p:cNvGrpSpPr/>
          <p:nvPr/>
        </p:nvGrpSpPr>
        <p:grpSpPr>
          <a:xfrm>
            <a:off x="1555221" y="5129318"/>
            <a:ext cx="5851700" cy="932603"/>
            <a:chOff x="1522412" y="5029200"/>
            <a:chExt cx="5737482" cy="914400"/>
          </a:xfrm>
        </p:grpSpPr>
        <p:sp>
          <p:nvSpPr>
            <p:cNvPr id="14" name="Rectangle 13"/>
            <p:cNvSpPr/>
            <p:nvPr/>
          </p:nvSpPr>
          <p:spPr bwMode="auto">
            <a:xfrm>
              <a:off x="1598612" y="5029200"/>
              <a:ext cx="381000" cy="228600"/>
            </a:xfrm>
            <a:prstGeom prst="rect">
              <a:avLst/>
            </a:prstGeom>
            <a:solidFill>
              <a:schemeClr val="accent1"/>
            </a:solidFill>
            <a:ln>
              <a:noFill/>
              <a:headEnd type="none" w="med" len="med"/>
              <a:tailEnd type="none" w="med" len="med"/>
            </a:ln>
            <a:effectLst/>
          </p:spPr>
          <p:style>
            <a:lnRef idx="1">
              <a:schemeClr val="accent5"/>
            </a:lnRef>
            <a:fillRef idx="3">
              <a:schemeClr val="accent5"/>
            </a:fillRef>
            <a:effectRef idx="2">
              <a:schemeClr val="accent5"/>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15" name="Rectangular Callout 14"/>
            <p:cNvSpPr/>
            <p:nvPr/>
          </p:nvSpPr>
          <p:spPr bwMode="auto">
            <a:xfrm>
              <a:off x="1522412" y="5562600"/>
              <a:ext cx="2286000" cy="381000"/>
            </a:xfrm>
            <a:prstGeom prst="wedgeRectCallout">
              <a:avLst>
                <a:gd name="adj1" fmla="val -43351"/>
                <a:gd name="adj2" fmla="val -120551"/>
              </a:avLst>
            </a:prstGeom>
            <a:solidFill>
              <a:schemeClr val="accent1"/>
            </a:solidFill>
            <a:ln>
              <a:noFill/>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r>
                <a:rPr lang="en-US" sz="1632" dirty="0" err="1">
                  <a:gradFill>
                    <a:gsLst>
                      <a:gs pos="0">
                        <a:srgbClr val="FFFFFF"/>
                      </a:gs>
                      <a:gs pos="100000">
                        <a:srgbClr val="FFFFFF"/>
                      </a:gs>
                    </a:gsLst>
                    <a:lin ang="5400000" scaled="0"/>
                  </a:gradFill>
                  <a:latin typeface="Consolas" pitchFamily="49" charset="0"/>
                  <a:cs typeface="Consolas" pitchFamily="49" charset="0"/>
                </a:rPr>
                <a:t>DownloadDataAsync</a:t>
              </a:r>
              <a:endParaRPr lang="en-US" sz="1632" dirty="0">
                <a:gradFill>
                  <a:gsLst>
                    <a:gs pos="0">
                      <a:srgbClr val="FFFFFF"/>
                    </a:gs>
                    <a:gs pos="100000">
                      <a:srgbClr val="FFFFFF"/>
                    </a:gs>
                  </a:gsLst>
                  <a:lin ang="5400000" scaled="0"/>
                </a:gradFill>
                <a:latin typeface="Consolas" pitchFamily="49" charset="0"/>
                <a:cs typeface="Consolas" pitchFamily="49" charset="0"/>
              </a:endParaRPr>
            </a:p>
          </p:txBody>
        </p:sp>
        <p:sp>
          <p:nvSpPr>
            <p:cNvPr id="16" name="Rectangular Callout 15"/>
            <p:cNvSpPr/>
            <p:nvPr/>
          </p:nvSpPr>
          <p:spPr bwMode="auto">
            <a:xfrm>
              <a:off x="5637212" y="5562600"/>
              <a:ext cx="1622682" cy="381000"/>
            </a:xfrm>
            <a:prstGeom prst="wedgeRectCallout">
              <a:avLst>
                <a:gd name="adj1" fmla="val -41172"/>
                <a:gd name="adj2" fmla="val -116483"/>
              </a:avLst>
            </a:prstGeom>
            <a:solidFill>
              <a:schemeClr val="accent1"/>
            </a:solidFill>
            <a:ln>
              <a:noFill/>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r>
                <a:rPr lang="en-US" sz="1632" dirty="0" err="1">
                  <a:gradFill>
                    <a:gsLst>
                      <a:gs pos="0">
                        <a:srgbClr val="FFFFFF"/>
                      </a:gs>
                      <a:gs pos="100000">
                        <a:srgbClr val="FFFFFF"/>
                      </a:gs>
                    </a:gsLst>
                    <a:lin ang="5400000" scaled="0"/>
                  </a:gradFill>
                  <a:latin typeface="Consolas" pitchFamily="49" charset="0"/>
                  <a:cs typeface="Consolas" pitchFamily="49" charset="0"/>
                </a:rPr>
                <a:t>ProcessData</a:t>
              </a:r>
              <a:endParaRPr lang="en-US" sz="1632" dirty="0">
                <a:gradFill>
                  <a:gsLst>
                    <a:gs pos="0">
                      <a:srgbClr val="FFFFFF"/>
                    </a:gs>
                    <a:gs pos="100000">
                      <a:srgbClr val="FFFFFF"/>
                    </a:gs>
                  </a:gsLst>
                  <a:lin ang="5400000" scaled="0"/>
                </a:gradFill>
                <a:latin typeface="Consolas" pitchFamily="49" charset="0"/>
                <a:cs typeface="Consolas" pitchFamily="49" charset="0"/>
              </a:endParaRPr>
            </a:p>
          </p:txBody>
        </p:sp>
        <p:sp>
          <p:nvSpPr>
            <p:cNvPr id="17" name="Rectangle 16"/>
            <p:cNvSpPr/>
            <p:nvPr/>
          </p:nvSpPr>
          <p:spPr bwMode="auto">
            <a:xfrm>
              <a:off x="5713412" y="5029200"/>
              <a:ext cx="609600" cy="228600"/>
            </a:xfrm>
            <a:prstGeom prst="rect">
              <a:avLst/>
            </a:prstGeom>
            <a:solidFill>
              <a:schemeClr val="accent1"/>
            </a:solidFill>
            <a:ln>
              <a:noFill/>
              <a:headEnd type="none" w="med" len="med"/>
              <a:tailEnd type="none" w="med" len="med"/>
            </a:ln>
            <a:effectLst/>
          </p:spPr>
          <p:style>
            <a:lnRef idx="1">
              <a:schemeClr val="accent5"/>
            </a:lnRef>
            <a:fillRef idx="3">
              <a:schemeClr val="accent5"/>
            </a:fillRef>
            <a:effectRef idx="2">
              <a:schemeClr val="accent5"/>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grpSp>
      <p:grpSp>
        <p:nvGrpSpPr>
          <p:cNvPr id="18" name="Group 17"/>
          <p:cNvGrpSpPr/>
          <p:nvPr/>
        </p:nvGrpSpPr>
        <p:grpSpPr>
          <a:xfrm>
            <a:off x="1555221" y="2410742"/>
            <a:ext cx="5851700" cy="1010320"/>
            <a:chOff x="1522412" y="2209800"/>
            <a:chExt cx="5737482" cy="990600"/>
          </a:xfrm>
        </p:grpSpPr>
        <p:sp>
          <p:nvSpPr>
            <p:cNvPr id="19" name="Rectangle 18"/>
            <p:cNvSpPr/>
            <p:nvPr/>
          </p:nvSpPr>
          <p:spPr bwMode="auto">
            <a:xfrm>
              <a:off x="1979612" y="2286000"/>
              <a:ext cx="3733800" cy="228600"/>
            </a:xfrm>
            <a:prstGeom prst="rect">
              <a:avLst/>
            </a:prstGeom>
            <a:solidFill>
              <a:srgbClr val="FF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20" name="Octagon 19"/>
            <p:cNvSpPr/>
            <p:nvPr/>
          </p:nvSpPr>
          <p:spPr bwMode="auto">
            <a:xfrm>
              <a:off x="3427412" y="2209800"/>
              <a:ext cx="381000" cy="381000"/>
            </a:xfrm>
            <a:prstGeom prst="octagon">
              <a:avLst/>
            </a:prstGeom>
            <a:solidFill>
              <a:srgbClr val="FF0000"/>
            </a:solidFill>
            <a:ln w="12700">
              <a:solidFill>
                <a:schemeClr val="tx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none" lIns="0" tIns="0" rIns="0" bIns="0" numCol="1" rtlCol="0" anchor="ctr" anchorCtr="0" compatLnSpc="1">
              <a:prstTxWarp prst="textNoShape">
                <a:avLst/>
              </a:prstTxWarp>
            </a:bodyPr>
            <a:lstStyle/>
            <a:p>
              <a:pPr algn="ctr" defTabSz="932290" fontAlgn="base">
                <a:spcBef>
                  <a:spcPct val="0"/>
                </a:spcBef>
                <a:spcAft>
                  <a:spcPct val="0"/>
                </a:spcAft>
              </a:pPr>
              <a:r>
                <a:rPr lang="en-US" sz="918" b="1" dirty="0">
                  <a:gradFill>
                    <a:gsLst>
                      <a:gs pos="0">
                        <a:srgbClr val="FFFFFF"/>
                      </a:gs>
                      <a:gs pos="100000">
                        <a:srgbClr val="FFFFFF"/>
                      </a:gs>
                    </a:gsLst>
                    <a:lin ang="5400000" scaled="0"/>
                  </a:gradFill>
                </a:rPr>
                <a:t>STOP</a:t>
              </a:r>
            </a:p>
          </p:txBody>
        </p:sp>
        <p:sp>
          <p:nvSpPr>
            <p:cNvPr id="21" name="Rectangular Callout 20"/>
            <p:cNvSpPr/>
            <p:nvPr/>
          </p:nvSpPr>
          <p:spPr bwMode="auto">
            <a:xfrm>
              <a:off x="5637212" y="2819400"/>
              <a:ext cx="1622682" cy="381000"/>
            </a:xfrm>
            <a:prstGeom prst="wedgeRectCallout">
              <a:avLst>
                <a:gd name="adj1" fmla="val -40637"/>
                <a:gd name="adj2" fmla="val -112415"/>
              </a:avLst>
            </a:prstGeom>
            <a:solidFill>
              <a:schemeClr val="accent1"/>
            </a:solidFill>
            <a:ln>
              <a:noFill/>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r>
                <a:rPr lang="en-US" sz="1632" dirty="0" err="1">
                  <a:gradFill>
                    <a:gsLst>
                      <a:gs pos="0">
                        <a:srgbClr val="FFFFFF"/>
                      </a:gs>
                      <a:gs pos="100000">
                        <a:srgbClr val="FFFFFF"/>
                      </a:gs>
                    </a:gsLst>
                    <a:lin ang="5400000" scaled="0"/>
                  </a:gradFill>
                  <a:latin typeface="Consolas" pitchFamily="49" charset="0"/>
                  <a:cs typeface="Consolas" pitchFamily="49" charset="0"/>
                </a:rPr>
                <a:t>ProcessData</a:t>
              </a:r>
              <a:endParaRPr lang="en-US" sz="1632" dirty="0">
                <a:gradFill>
                  <a:gsLst>
                    <a:gs pos="0">
                      <a:srgbClr val="FFFFFF"/>
                    </a:gs>
                    <a:gs pos="100000">
                      <a:srgbClr val="FFFFFF"/>
                    </a:gs>
                  </a:gsLst>
                  <a:lin ang="5400000" scaled="0"/>
                </a:gradFill>
                <a:latin typeface="Consolas" pitchFamily="49" charset="0"/>
                <a:cs typeface="Consolas" pitchFamily="49" charset="0"/>
              </a:endParaRPr>
            </a:p>
          </p:txBody>
        </p:sp>
        <p:sp>
          <p:nvSpPr>
            <p:cNvPr id="22" name="Rectangular Callout 21"/>
            <p:cNvSpPr/>
            <p:nvPr/>
          </p:nvSpPr>
          <p:spPr bwMode="auto">
            <a:xfrm>
              <a:off x="1522412" y="2819400"/>
              <a:ext cx="1790700" cy="381000"/>
            </a:xfrm>
            <a:prstGeom prst="wedgeRectCallout">
              <a:avLst>
                <a:gd name="adj1" fmla="val -40203"/>
                <a:gd name="adj2" fmla="val -118517"/>
              </a:avLst>
            </a:prstGeom>
            <a:solidFill>
              <a:schemeClr val="accent1"/>
            </a:solidFill>
            <a:ln>
              <a:noFill/>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r>
                <a:rPr lang="en-US" sz="1632" dirty="0" err="1">
                  <a:gradFill>
                    <a:gsLst>
                      <a:gs pos="0">
                        <a:srgbClr val="FFFFFF"/>
                      </a:gs>
                      <a:gs pos="100000">
                        <a:srgbClr val="FFFFFF"/>
                      </a:gs>
                    </a:gsLst>
                    <a:lin ang="5400000" scaled="0"/>
                  </a:gradFill>
                  <a:latin typeface="Consolas" pitchFamily="49" charset="0"/>
                  <a:cs typeface="Consolas" pitchFamily="49" charset="0"/>
                </a:rPr>
                <a:t>DownloadData</a:t>
              </a:r>
              <a:endParaRPr lang="en-US" sz="1632" dirty="0">
                <a:gradFill>
                  <a:gsLst>
                    <a:gs pos="0">
                      <a:srgbClr val="FFFFFF"/>
                    </a:gs>
                    <a:gs pos="100000">
                      <a:srgbClr val="FFFFFF"/>
                    </a:gs>
                  </a:gsLst>
                  <a:lin ang="5400000" scaled="0"/>
                </a:gradFill>
                <a:latin typeface="Consolas" pitchFamily="49" charset="0"/>
                <a:cs typeface="Consolas" pitchFamily="49" charset="0"/>
              </a:endParaRPr>
            </a:p>
          </p:txBody>
        </p:sp>
        <p:sp>
          <p:nvSpPr>
            <p:cNvPr id="23" name="Rectangle 22"/>
            <p:cNvSpPr/>
            <p:nvPr/>
          </p:nvSpPr>
          <p:spPr bwMode="auto">
            <a:xfrm>
              <a:off x="5713412" y="2286000"/>
              <a:ext cx="609600" cy="228600"/>
            </a:xfrm>
            <a:prstGeom prst="rect">
              <a:avLst/>
            </a:prstGeom>
            <a:solidFill>
              <a:schemeClr val="accent1"/>
            </a:solidFill>
            <a:ln>
              <a:noFill/>
              <a:headEnd type="none" w="med" len="med"/>
              <a:tailEnd type="none" w="med" len="med"/>
            </a:ln>
            <a:effectLst/>
          </p:spPr>
          <p:style>
            <a:lnRef idx="1">
              <a:schemeClr val="accent5"/>
            </a:lnRef>
            <a:fillRef idx="3">
              <a:schemeClr val="accent5"/>
            </a:fillRef>
            <a:effectRef idx="2">
              <a:schemeClr val="accent5"/>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24" name="Rectangle 23"/>
            <p:cNvSpPr/>
            <p:nvPr/>
          </p:nvSpPr>
          <p:spPr bwMode="auto">
            <a:xfrm>
              <a:off x="1598612" y="2286000"/>
              <a:ext cx="381000" cy="228600"/>
            </a:xfrm>
            <a:prstGeom prst="rect">
              <a:avLst/>
            </a:prstGeom>
            <a:solidFill>
              <a:schemeClr val="accent1"/>
            </a:solidFill>
            <a:ln>
              <a:noFill/>
              <a:headEnd type="none" w="med" len="med"/>
              <a:tailEnd type="none" w="med" len="med"/>
            </a:ln>
            <a:effectLst/>
          </p:spPr>
          <p:style>
            <a:lnRef idx="1">
              <a:schemeClr val="accent5"/>
            </a:lnRef>
            <a:fillRef idx="3">
              <a:schemeClr val="accent5"/>
            </a:fillRef>
            <a:effectRef idx="2">
              <a:schemeClr val="accent5"/>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grpSp>
      <p:sp>
        <p:nvSpPr>
          <p:cNvPr id="37" name="Rectangle 36"/>
          <p:cNvSpPr/>
          <p:nvPr/>
        </p:nvSpPr>
        <p:spPr bwMode="auto">
          <a:xfrm>
            <a:off x="6956548" y="2491752"/>
            <a:ext cx="3808130" cy="233151"/>
          </a:xfrm>
          <a:prstGeom prst="rect">
            <a:avLst/>
          </a:prstGeom>
          <a:solidFill>
            <a:srgbClr val="FF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38" name="Octagon 37"/>
          <p:cNvSpPr/>
          <p:nvPr/>
        </p:nvSpPr>
        <p:spPr bwMode="auto">
          <a:xfrm>
            <a:off x="8433170" y="2414035"/>
            <a:ext cx="388585" cy="388585"/>
          </a:xfrm>
          <a:prstGeom prst="octagon">
            <a:avLst/>
          </a:prstGeom>
          <a:solidFill>
            <a:srgbClr val="FF0000"/>
          </a:solidFill>
          <a:ln w="12700">
            <a:solidFill>
              <a:schemeClr val="tx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none" lIns="0" tIns="0" rIns="0" bIns="0" numCol="1" rtlCol="0" anchor="ctr" anchorCtr="0" compatLnSpc="1">
            <a:prstTxWarp prst="textNoShape">
              <a:avLst/>
            </a:prstTxWarp>
          </a:bodyPr>
          <a:lstStyle/>
          <a:p>
            <a:pPr algn="ctr" defTabSz="932290" fontAlgn="base">
              <a:spcBef>
                <a:spcPct val="0"/>
              </a:spcBef>
              <a:spcAft>
                <a:spcPct val="0"/>
              </a:spcAft>
            </a:pPr>
            <a:r>
              <a:rPr lang="en-US" sz="918" b="1" dirty="0">
                <a:gradFill>
                  <a:gsLst>
                    <a:gs pos="0">
                      <a:srgbClr val="FFFFFF"/>
                    </a:gs>
                    <a:gs pos="100000">
                      <a:srgbClr val="FFFFFF"/>
                    </a:gs>
                  </a:gsLst>
                  <a:lin ang="5400000" scaled="0"/>
                </a:gradFill>
              </a:rPr>
              <a:t>STOP</a:t>
            </a:r>
          </a:p>
        </p:txBody>
      </p:sp>
      <p:sp>
        <p:nvSpPr>
          <p:cNvPr id="39" name="Rectangle 38"/>
          <p:cNvSpPr/>
          <p:nvPr/>
        </p:nvSpPr>
        <p:spPr bwMode="auto">
          <a:xfrm>
            <a:off x="10764678" y="2491752"/>
            <a:ext cx="621736" cy="233151"/>
          </a:xfrm>
          <a:prstGeom prst="rect">
            <a:avLst/>
          </a:prstGeom>
          <a:solidFill>
            <a:schemeClr val="accent1"/>
          </a:solidFill>
          <a:ln>
            <a:noFill/>
            <a:headEnd type="none" w="med" len="med"/>
            <a:tailEnd type="none" w="med" len="med"/>
          </a:ln>
          <a:effectLst/>
        </p:spPr>
        <p:style>
          <a:lnRef idx="1">
            <a:schemeClr val="accent5"/>
          </a:lnRef>
          <a:fillRef idx="3">
            <a:schemeClr val="accent5"/>
          </a:fillRef>
          <a:effectRef idx="2">
            <a:schemeClr val="accent5"/>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40" name="Rectangle 39"/>
          <p:cNvSpPr/>
          <p:nvPr/>
        </p:nvSpPr>
        <p:spPr bwMode="auto">
          <a:xfrm>
            <a:off x="6567963" y="2491752"/>
            <a:ext cx="388585" cy="233151"/>
          </a:xfrm>
          <a:prstGeom prst="rect">
            <a:avLst/>
          </a:prstGeom>
          <a:solidFill>
            <a:schemeClr val="accent1"/>
          </a:solidFill>
          <a:ln>
            <a:noFill/>
            <a:headEnd type="none" w="med" len="med"/>
            <a:tailEnd type="none" w="med" len="med"/>
          </a:ln>
          <a:effectLst/>
        </p:spPr>
        <p:style>
          <a:lnRef idx="1">
            <a:schemeClr val="accent5"/>
          </a:lnRef>
          <a:fillRef idx="3">
            <a:schemeClr val="accent5"/>
          </a:fillRef>
          <a:effectRef idx="2">
            <a:schemeClr val="accent5"/>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41" name="Rectangle 40"/>
          <p:cNvSpPr/>
          <p:nvPr/>
        </p:nvSpPr>
        <p:spPr bwMode="auto">
          <a:xfrm>
            <a:off x="2079810" y="5129318"/>
            <a:ext cx="388585" cy="233151"/>
          </a:xfrm>
          <a:prstGeom prst="rect">
            <a:avLst/>
          </a:prstGeom>
          <a:solidFill>
            <a:schemeClr val="accent1"/>
          </a:solidFill>
          <a:ln>
            <a:noFill/>
            <a:headEnd type="none" w="med" len="med"/>
            <a:tailEnd type="none" w="med" len="med"/>
          </a:ln>
          <a:effectLst/>
        </p:spPr>
        <p:style>
          <a:lnRef idx="1">
            <a:schemeClr val="accent5"/>
          </a:lnRef>
          <a:fillRef idx="3">
            <a:schemeClr val="accent5"/>
          </a:fillRef>
          <a:effectRef idx="2">
            <a:schemeClr val="accent5"/>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42" name="Rectangle 41"/>
          <p:cNvSpPr/>
          <p:nvPr/>
        </p:nvSpPr>
        <p:spPr bwMode="auto">
          <a:xfrm>
            <a:off x="6762255" y="5129318"/>
            <a:ext cx="621736" cy="233151"/>
          </a:xfrm>
          <a:prstGeom prst="rect">
            <a:avLst/>
          </a:prstGeom>
          <a:solidFill>
            <a:schemeClr val="accent1"/>
          </a:solidFill>
          <a:ln>
            <a:noFill/>
            <a:headEnd type="none" w="med" len="med"/>
            <a:tailEnd type="none" w="med" len="med"/>
          </a:ln>
          <a:effectLst/>
        </p:spPr>
        <p:style>
          <a:lnRef idx="1">
            <a:schemeClr val="accent5"/>
          </a:lnRef>
          <a:fillRef idx="3">
            <a:schemeClr val="accent5"/>
          </a:fillRef>
          <a:effectRef idx="2">
            <a:schemeClr val="accent5"/>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sp>
        <p:nvSpPr>
          <p:cNvPr id="26" name="Text Placeholder 5"/>
          <p:cNvSpPr txBox="1">
            <a:spLocks/>
          </p:cNvSpPr>
          <p:nvPr/>
        </p:nvSpPr>
        <p:spPr>
          <a:xfrm>
            <a:off x="531138" y="1476622"/>
            <a:ext cx="11374199" cy="828641"/>
          </a:xfrm>
          <a:prstGeom prst="rect">
            <a:avLst/>
          </a:prstGeom>
        </p:spPr>
        <p:txBody>
          <a:bodyPr vert="horz" wrap="square" lIns="146304" tIns="91440" rIns="146304" bIns="91440" rtlCol="0">
            <a:spAutoFit/>
          </a:bodyPr>
          <a:lstStyle>
            <a:lvl1pPr marL="0" marR="0" indent="0" algn="l" defTabSz="932742" rtl="0" eaLnBrk="1" fontAlgn="auto" latinLnBrk="0" hangingPunct="1">
              <a:lnSpc>
                <a:spcPct val="90000"/>
              </a:lnSpc>
              <a:spcBef>
                <a:spcPct val="20000"/>
              </a:spcBef>
              <a:spcAft>
                <a:spcPts val="0"/>
              </a:spcAft>
              <a:buClrTx/>
              <a:buSzPct val="90000"/>
              <a:buFont typeface="Arial" pitchFamily="34" charset="0"/>
              <a:buNone/>
              <a:tabLst/>
              <a:defRPr sz="3300" kern="1200" spc="0" baseline="0">
                <a:gradFill>
                  <a:gsLst>
                    <a:gs pos="1250">
                      <a:srgbClr val="000000"/>
                    </a:gs>
                    <a:gs pos="100000">
                      <a:srgbClr val="000000"/>
                    </a:gs>
                  </a:gsLst>
                  <a:lin ang="5400000" scaled="0"/>
                </a:gradFill>
                <a:latin typeface="Segoe UI" pitchFamily="34" charset="0"/>
                <a:ea typeface="+mn-ea"/>
                <a:cs typeface="Segoe UI" pitchFamily="34" charset="0"/>
              </a:defRPr>
            </a:lvl1pPr>
            <a:lvl2pPr marL="346553" marR="0" indent="0" algn="l" defTabSz="932742" rtl="0" eaLnBrk="1" fontAlgn="auto" latinLnBrk="0" hangingPunct="1">
              <a:lnSpc>
                <a:spcPct val="90000"/>
              </a:lnSpc>
              <a:spcBef>
                <a:spcPct val="20000"/>
              </a:spcBef>
              <a:spcAft>
                <a:spcPts val="0"/>
              </a:spcAft>
              <a:buClrTx/>
              <a:buSzPct val="90000"/>
              <a:buFont typeface="Arial" pitchFamily="34" charset="0"/>
              <a:buNone/>
              <a:tabLst/>
              <a:defRPr sz="2400" kern="1200" spc="0" baseline="0">
                <a:gradFill>
                  <a:gsLst>
                    <a:gs pos="1250">
                      <a:srgbClr val="000000"/>
                    </a:gs>
                    <a:gs pos="100000">
                      <a:srgbClr val="000000"/>
                    </a:gs>
                  </a:gsLst>
                  <a:lin ang="5400000" scaled="0"/>
                </a:gradFill>
                <a:latin typeface="Segoe UI" pitchFamily="34" charset="0"/>
                <a:ea typeface="+mn-ea"/>
                <a:cs typeface="Segoe UI" pitchFamily="34" charset="0"/>
              </a:defRPr>
            </a:lvl2pPr>
            <a:lvl3pPr marL="584607" marR="0" indent="0" algn="l" defTabSz="932742" rtl="0" eaLnBrk="1" fontAlgn="auto" latinLnBrk="0" hangingPunct="1">
              <a:lnSpc>
                <a:spcPct val="90000"/>
              </a:lnSpc>
              <a:spcBef>
                <a:spcPct val="20000"/>
              </a:spcBef>
              <a:spcAft>
                <a:spcPts val="0"/>
              </a:spcAft>
              <a:buClrTx/>
              <a:buSzPct val="90000"/>
              <a:buFont typeface="Arial" pitchFamily="34" charset="0"/>
              <a:buNone/>
              <a:tabLst/>
              <a:defRPr sz="2000" kern="1200" spc="0" baseline="0">
                <a:gradFill>
                  <a:gsLst>
                    <a:gs pos="1250">
                      <a:srgbClr val="000000"/>
                    </a:gs>
                    <a:gs pos="100000">
                      <a:srgbClr val="000000"/>
                    </a:gs>
                  </a:gsLst>
                  <a:lin ang="5400000" scaled="0"/>
                </a:gradFill>
                <a:latin typeface="Segoe UI" pitchFamily="34" charset="0"/>
                <a:ea typeface="+mn-ea"/>
                <a:cs typeface="Segoe UI" pitchFamily="34" charset="0"/>
              </a:defRPr>
            </a:lvl3pPr>
            <a:lvl4pPr marL="814563" marR="0" indent="0" algn="l" defTabSz="932742" rtl="0" eaLnBrk="1" fontAlgn="auto" latinLnBrk="0" hangingPunct="1">
              <a:lnSpc>
                <a:spcPct val="90000"/>
              </a:lnSpc>
              <a:spcBef>
                <a:spcPct val="20000"/>
              </a:spcBef>
              <a:spcAft>
                <a:spcPts val="0"/>
              </a:spcAft>
              <a:buClrTx/>
              <a:buSzPct val="90000"/>
              <a:buFont typeface="Arial" pitchFamily="34" charset="0"/>
              <a:buNone/>
              <a:tabLst/>
              <a:defRPr sz="1800" kern="1200" spc="0" baseline="0">
                <a:gradFill>
                  <a:gsLst>
                    <a:gs pos="1250">
                      <a:srgbClr val="000000"/>
                    </a:gs>
                    <a:gs pos="100000">
                      <a:srgbClr val="000000"/>
                    </a:gs>
                  </a:gsLst>
                  <a:lin ang="5400000" scaled="0"/>
                </a:gradFill>
                <a:latin typeface="Segoe UI" pitchFamily="34" charset="0"/>
                <a:ea typeface="+mn-ea"/>
                <a:cs typeface="Segoe UI" pitchFamily="34" charset="0"/>
              </a:defRPr>
            </a:lvl4pPr>
            <a:lvl5pPr marL="1050997" marR="0" indent="0" algn="l" defTabSz="932742" rtl="0" eaLnBrk="1" fontAlgn="auto" latinLnBrk="0" hangingPunct="1">
              <a:lnSpc>
                <a:spcPct val="90000"/>
              </a:lnSpc>
              <a:spcBef>
                <a:spcPct val="20000"/>
              </a:spcBef>
              <a:spcAft>
                <a:spcPts val="0"/>
              </a:spcAft>
              <a:buClrTx/>
              <a:buSzPct val="90000"/>
              <a:buFont typeface="Arial" pitchFamily="34" charset="0"/>
              <a:buNone/>
              <a:tabLst/>
              <a:defRPr sz="1800" kern="1200" spc="0" baseline="0">
                <a:gradFill>
                  <a:gsLst>
                    <a:gs pos="1250">
                      <a:srgbClr val="000000"/>
                    </a:gs>
                    <a:gs pos="100000">
                      <a:srgbClr val="000000"/>
                    </a:gs>
                  </a:gsLst>
                  <a:lin ang="5400000" scaled="0"/>
                </a:gradFill>
                <a:latin typeface="Segoe UI" pitchFamily="34" charset="0"/>
                <a:ea typeface="+mn-ea"/>
                <a:cs typeface="Segoe UI" pitchFamily="34" charset="0"/>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100" dirty="0" err="1">
                <a:solidFill>
                  <a:srgbClr val="0000FF"/>
                </a:solidFill>
                <a:latin typeface="Consolas" panose="020B0609020204030204" pitchFamily="49" charset="0"/>
                <a:ea typeface="Calibri"/>
                <a:cs typeface="Consolas" panose="020B0609020204030204" pitchFamily="49" charset="0"/>
              </a:rPr>
              <a:t>var</a:t>
            </a:r>
            <a:r>
              <a:rPr lang="en-US" sz="2100" dirty="0">
                <a:solidFill>
                  <a:schemeClr val="bg1"/>
                </a:solidFill>
                <a:latin typeface="Consolas" pitchFamily="49" charset="0"/>
                <a:cs typeface="Consolas" pitchFamily="49" charset="0"/>
              </a:rPr>
              <a:t> data = </a:t>
            </a:r>
            <a:r>
              <a:rPr lang="en-US" sz="2100" dirty="0" err="1">
                <a:solidFill>
                  <a:schemeClr val="bg1"/>
                </a:solidFill>
                <a:latin typeface="Consolas" pitchFamily="49" charset="0"/>
                <a:cs typeface="Consolas" pitchFamily="49" charset="0"/>
              </a:rPr>
              <a:t>DownloadData</a:t>
            </a:r>
            <a:r>
              <a:rPr lang="en-US" sz="2100" dirty="0">
                <a:solidFill>
                  <a:schemeClr val="bg1"/>
                </a:solidFill>
                <a:latin typeface="Consolas" pitchFamily="49" charset="0"/>
                <a:cs typeface="Consolas" pitchFamily="49" charset="0"/>
              </a:rPr>
              <a:t>(...);</a:t>
            </a:r>
          </a:p>
          <a:p>
            <a:r>
              <a:rPr lang="en-US" sz="2100" dirty="0" err="1">
                <a:solidFill>
                  <a:schemeClr val="bg1"/>
                </a:solidFill>
                <a:latin typeface="Consolas" pitchFamily="49" charset="0"/>
                <a:cs typeface="Consolas" pitchFamily="49" charset="0"/>
              </a:rPr>
              <a:t>ProcessData</a:t>
            </a:r>
            <a:r>
              <a:rPr lang="en-US" sz="2100" dirty="0">
                <a:solidFill>
                  <a:schemeClr val="bg1"/>
                </a:solidFill>
                <a:latin typeface="Consolas" pitchFamily="49" charset="0"/>
                <a:cs typeface="Consolas" pitchFamily="49" charset="0"/>
              </a:rPr>
              <a:t>(data);</a:t>
            </a:r>
          </a:p>
        </p:txBody>
      </p:sp>
      <p:sp>
        <p:nvSpPr>
          <p:cNvPr id="27" name="Text Placeholder 5"/>
          <p:cNvSpPr txBox="1">
            <a:spLocks/>
          </p:cNvSpPr>
          <p:nvPr/>
        </p:nvSpPr>
        <p:spPr>
          <a:xfrm>
            <a:off x="531138" y="4053532"/>
            <a:ext cx="11108240" cy="830997"/>
          </a:xfrm>
          <a:prstGeom prst="rect">
            <a:avLst/>
          </a:prstGeom>
        </p:spPr>
        <p:txBody>
          <a:bodyPr vert="horz" wrap="square" lIns="146304" tIns="91440" rIns="146304" bIns="91440" rtlCol="0">
            <a:spAutoFit/>
          </a:bodyPr>
          <a:lstStyle>
            <a:lvl1pPr marR="0" indent="0" fontAlgn="auto">
              <a:lnSpc>
                <a:spcPct val="90000"/>
              </a:lnSpc>
              <a:spcBef>
                <a:spcPct val="20000"/>
              </a:spcBef>
              <a:spcAft>
                <a:spcPts val="0"/>
              </a:spcAft>
              <a:buClrTx/>
              <a:buSzPct val="90000"/>
              <a:buFont typeface="Arial" pitchFamily="34" charset="0"/>
              <a:buNone/>
              <a:tabLst/>
              <a:defRPr sz="2040" spc="0" baseline="0">
                <a:solidFill>
                  <a:srgbClr val="0000FF"/>
                </a:solidFill>
                <a:latin typeface="Consolas" panose="020B0609020204030204" pitchFamily="49" charset="0"/>
                <a:ea typeface="Calibri"/>
                <a:cs typeface="Consolas" panose="020B0609020204030204" pitchFamily="49" charset="0"/>
              </a:defRPr>
            </a:lvl1pPr>
            <a:lvl2pPr marL="346553" marR="0" indent="0" fontAlgn="auto">
              <a:lnSpc>
                <a:spcPct val="90000"/>
              </a:lnSpc>
              <a:spcBef>
                <a:spcPct val="20000"/>
              </a:spcBef>
              <a:spcAft>
                <a:spcPts val="0"/>
              </a:spcAft>
              <a:buClrTx/>
              <a:buSzPct val="90000"/>
              <a:buFont typeface="Arial" pitchFamily="34" charset="0"/>
              <a:buNone/>
              <a:tabLst/>
              <a:defRPr sz="2400" spc="0" baseline="0">
                <a:gradFill>
                  <a:gsLst>
                    <a:gs pos="1250">
                      <a:srgbClr val="000000"/>
                    </a:gs>
                    <a:gs pos="100000">
                      <a:srgbClr val="000000"/>
                    </a:gs>
                  </a:gsLst>
                  <a:lin ang="5400000" scaled="0"/>
                </a:gradFill>
                <a:latin typeface="Segoe UI" pitchFamily="34" charset="0"/>
                <a:cs typeface="Segoe UI" pitchFamily="34" charset="0"/>
              </a:defRPr>
            </a:lvl2pPr>
            <a:lvl3pPr marL="584607" marR="0" indent="0" fontAlgn="auto">
              <a:lnSpc>
                <a:spcPct val="90000"/>
              </a:lnSpc>
              <a:spcBef>
                <a:spcPct val="20000"/>
              </a:spcBef>
              <a:spcAft>
                <a:spcPts val="0"/>
              </a:spcAft>
              <a:buClrTx/>
              <a:buSzPct val="90000"/>
              <a:buFont typeface="Arial" pitchFamily="34" charset="0"/>
              <a:buNone/>
              <a:tabLst/>
              <a:defRPr sz="2000" spc="0" baseline="0">
                <a:gradFill>
                  <a:gsLst>
                    <a:gs pos="1250">
                      <a:srgbClr val="000000"/>
                    </a:gs>
                    <a:gs pos="100000">
                      <a:srgbClr val="000000"/>
                    </a:gs>
                  </a:gsLst>
                  <a:lin ang="5400000" scaled="0"/>
                </a:gradFill>
                <a:latin typeface="Segoe UI" pitchFamily="34" charset="0"/>
                <a:cs typeface="Segoe UI" pitchFamily="34" charset="0"/>
              </a:defRPr>
            </a:lvl3pPr>
            <a:lvl4pPr marL="814563" marR="0" indent="0" fontAlgn="auto">
              <a:lnSpc>
                <a:spcPct val="90000"/>
              </a:lnSpc>
              <a:spcBef>
                <a:spcPct val="20000"/>
              </a:spcBef>
              <a:spcAft>
                <a:spcPts val="0"/>
              </a:spcAft>
              <a:buClrTx/>
              <a:buSzPct val="90000"/>
              <a:buFont typeface="Arial" pitchFamily="34" charset="0"/>
              <a:buNone/>
              <a:tabLst/>
              <a:defRPr spc="0" baseline="0">
                <a:gradFill>
                  <a:gsLst>
                    <a:gs pos="1250">
                      <a:srgbClr val="000000"/>
                    </a:gs>
                    <a:gs pos="100000">
                      <a:srgbClr val="000000"/>
                    </a:gs>
                  </a:gsLst>
                  <a:lin ang="5400000" scaled="0"/>
                </a:gradFill>
                <a:latin typeface="Segoe UI" pitchFamily="34" charset="0"/>
                <a:cs typeface="Segoe UI" pitchFamily="34" charset="0"/>
              </a:defRPr>
            </a:lvl4pPr>
            <a:lvl5pPr marL="1050997" marR="0" indent="0" fontAlgn="auto">
              <a:lnSpc>
                <a:spcPct val="90000"/>
              </a:lnSpc>
              <a:spcBef>
                <a:spcPct val="20000"/>
              </a:spcBef>
              <a:spcAft>
                <a:spcPts val="0"/>
              </a:spcAft>
              <a:buClrTx/>
              <a:buSzPct val="90000"/>
              <a:buFont typeface="Arial" pitchFamily="34" charset="0"/>
              <a:buNone/>
              <a:tabLst/>
              <a:defRPr spc="0" baseline="0">
                <a:gradFill>
                  <a:gsLst>
                    <a:gs pos="1250">
                      <a:srgbClr val="000000"/>
                    </a:gs>
                    <a:gs pos="100000">
                      <a:srgbClr val="000000"/>
                    </a:gs>
                  </a:gsLst>
                  <a:lin ang="5400000" scaled="0"/>
                </a:gradFill>
                <a:latin typeface="Segoe UI" pitchFamily="34" charset="0"/>
                <a:cs typeface="Segoe UI" pitchFamily="34" charset="0"/>
              </a:defRPr>
            </a:lvl5pPr>
            <a:lvl6pPr marL="2565040" indent="-233186">
              <a:spcBef>
                <a:spcPct val="20000"/>
              </a:spcBef>
              <a:buFont typeface="Arial" pitchFamily="34" charset="0"/>
              <a:buChar char="•"/>
              <a:defRPr sz="2000"/>
            </a:lvl6pPr>
            <a:lvl7pPr marL="3031412" indent="-233186">
              <a:spcBef>
                <a:spcPct val="20000"/>
              </a:spcBef>
              <a:buFont typeface="Arial" pitchFamily="34" charset="0"/>
              <a:buChar char="•"/>
              <a:defRPr sz="2000"/>
            </a:lvl7pPr>
            <a:lvl8pPr marL="3497783" indent="-233186">
              <a:spcBef>
                <a:spcPct val="20000"/>
              </a:spcBef>
              <a:buFont typeface="Arial" pitchFamily="34" charset="0"/>
              <a:buChar char="•"/>
              <a:defRPr sz="2000"/>
            </a:lvl8pPr>
            <a:lvl9pPr marL="3964155" indent="-233186">
              <a:spcBef>
                <a:spcPct val="20000"/>
              </a:spcBef>
              <a:buFont typeface="Arial" pitchFamily="34" charset="0"/>
              <a:buChar char="•"/>
              <a:defRPr sz="2000"/>
            </a:lvl9pPr>
          </a:lstStyle>
          <a:p>
            <a:r>
              <a:rPr lang="en-US" sz="2100" dirty="0" err="1"/>
              <a:t>var</a:t>
            </a:r>
            <a:r>
              <a:rPr lang="en-US" sz="2100" dirty="0">
                <a:solidFill>
                  <a:schemeClr val="bg1"/>
                </a:solidFill>
              </a:rPr>
              <a:t> future = </a:t>
            </a:r>
            <a:r>
              <a:rPr lang="en-US" sz="2100" dirty="0" err="1">
                <a:solidFill>
                  <a:schemeClr val="bg1"/>
                </a:solidFill>
              </a:rPr>
              <a:t>DownloadDataAsync</a:t>
            </a:r>
            <a:r>
              <a:rPr lang="en-US" sz="2100" dirty="0">
                <a:solidFill>
                  <a:schemeClr val="bg1"/>
                </a:solidFill>
              </a:rPr>
              <a:t>(...); </a:t>
            </a:r>
          </a:p>
          <a:p>
            <a:r>
              <a:rPr lang="en-US" sz="2100" dirty="0" err="1">
                <a:solidFill>
                  <a:schemeClr val="bg1"/>
                </a:solidFill>
              </a:rPr>
              <a:t>future.ContinueWith</a:t>
            </a:r>
            <a:r>
              <a:rPr lang="en-US" sz="2100" dirty="0">
                <a:solidFill>
                  <a:schemeClr val="bg1"/>
                </a:solidFill>
              </a:rPr>
              <a:t>(data =&gt; </a:t>
            </a:r>
            <a:r>
              <a:rPr lang="en-US" sz="2100" dirty="0" err="1">
                <a:solidFill>
                  <a:schemeClr val="bg1"/>
                </a:solidFill>
              </a:rPr>
              <a:t>ProcessData</a:t>
            </a:r>
            <a:r>
              <a:rPr lang="en-US" sz="2100" dirty="0">
                <a:solidFill>
                  <a:schemeClr val="bg1"/>
                </a:solidFill>
              </a:rPr>
              <a:t>(data));</a:t>
            </a:r>
          </a:p>
        </p:txBody>
      </p:sp>
    </p:spTree>
    <p:extLst>
      <p:ext uri="{BB962C8B-B14F-4D97-AF65-F5344CB8AC3E}">
        <p14:creationId xmlns:p14="http://schemas.microsoft.com/office/powerpoint/2010/main" val="3124371529"/>
      </p:ext>
    </p:extLst>
  </p:cSld>
  <p:clrMapOvr>
    <a:masterClrMapping/>
  </p:clrMapOvr>
  <p:transition advClick="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1065212" y="2482850"/>
            <a:ext cx="10306050" cy="2028825"/>
          </a:xfrm>
        </p:spPr>
        <p:txBody>
          <a:bodyPr anchor="ctr">
            <a:noAutofit/>
          </a:bodyPr>
          <a:lstStyle/>
          <a:p>
            <a:pPr algn="ctr"/>
            <a:r>
              <a:rPr lang="en-US" dirty="0">
                <a:solidFill>
                  <a:schemeClr val="tx1"/>
                </a:solidFill>
              </a:rPr>
              <a:t>C# and Visual Basic let you </a:t>
            </a:r>
            <a:r>
              <a:rPr lang="en-US" dirty="0" smtClean="0">
                <a:solidFill>
                  <a:schemeClr val="tx1"/>
                </a:solidFill>
              </a:rPr>
              <a:t>do</a:t>
            </a:r>
            <a:br>
              <a:rPr lang="en-US" dirty="0" smtClean="0">
                <a:solidFill>
                  <a:schemeClr val="tx1"/>
                </a:solidFill>
              </a:rPr>
            </a:br>
            <a:r>
              <a:rPr lang="en-US" dirty="0" smtClean="0">
                <a:solidFill>
                  <a:schemeClr val="tx1"/>
                </a:solidFill>
              </a:rPr>
              <a:t>asynchronous programming</a:t>
            </a:r>
            <a:br>
              <a:rPr lang="en-US" dirty="0" smtClean="0">
                <a:solidFill>
                  <a:schemeClr val="tx1"/>
                </a:solidFill>
              </a:rPr>
            </a:br>
            <a:r>
              <a:rPr lang="en-US" dirty="0" smtClean="0">
                <a:solidFill>
                  <a:schemeClr val="tx1"/>
                </a:solidFill>
              </a:rPr>
              <a:t>without </a:t>
            </a:r>
            <a:r>
              <a:rPr lang="en-US" dirty="0">
                <a:solidFill>
                  <a:schemeClr val="tx1"/>
                </a:solidFill>
              </a:rPr>
              <a:t>callbacks</a:t>
            </a:r>
            <a:endParaRPr lang="en-US" dirty="0">
              <a:latin typeface="+mn-lt"/>
            </a:endParaRPr>
          </a:p>
        </p:txBody>
      </p:sp>
    </p:spTree>
    <p:extLst>
      <p:ext uri="{BB962C8B-B14F-4D97-AF65-F5344CB8AC3E}">
        <p14:creationId xmlns:p14="http://schemas.microsoft.com/office/powerpoint/2010/main" val="1756782848"/>
      </p:ext>
    </p:extLst>
  </p:cSld>
  <p:clrMapOvr>
    <a:masterClrMapping/>
  </p:clrMapOvr>
  <p:transition advClick="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a:t>
            </a:r>
            <a:endParaRPr lang="en-US" dirty="0"/>
          </a:p>
        </p:txBody>
      </p:sp>
      <p:sp>
        <p:nvSpPr>
          <p:cNvPr id="5" name="Text Placeholder 4"/>
          <p:cNvSpPr>
            <a:spLocks noGrp="1"/>
          </p:cNvSpPr>
          <p:nvPr>
            <p:ph type="body" sz="quarter" idx="12"/>
          </p:nvPr>
        </p:nvSpPr>
        <p:spPr/>
        <p:txBody>
          <a:bodyPr/>
          <a:lstStyle/>
          <a:p>
            <a:r>
              <a:rPr lang="en-US" dirty="0"/>
              <a:t>Using </a:t>
            </a:r>
            <a:r>
              <a:rPr lang="en-US" dirty="0">
                <a:latin typeface="Consolas" panose="020B0609020204030204" pitchFamily="49" charset="0"/>
                <a:cs typeface="Consolas" panose="020B0609020204030204" pitchFamily="49" charset="0"/>
              </a:rPr>
              <a:t>await</a:t>
            </a:r>
            <a:r>
              <a:rPr lang="en-US" dirty="0"/>
              <a:t> with the Windows </a:t>
            </a:r>
            <a:r>
              <a:rPr lang="en-US" dirty="0" smtClean="0"/>
              <a:t>Runtime</a:t>
            </a:r>
            <a:endParaRPr lang="en-US" dirty="0"/>
          </a:p>
        </p:txBody>
      </p:sp>
    </p:spTree>
    <p:extLst>
      <p:ext uri="{BB962C8B-B14F-4D97-AF65-F5344CB8AC3E}">
        <p14:creationId xmlns:p14="http://schemas.microsoft.com/office/powerpoint/2010/main" val="228334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1065212" y="2482850"/>
            <a:ext cx="10306050" cy="2028825"/>
          </a:xfrm>
        </p:spPr>
        <p:txBody>
          <a:bodyPr anchor="ctr">
            <a:noAutofit/>
          </a:bodyPr>
          <a:lstStyle/>
          <a:p>
            <a:pPr algn="ctr"/>
            <a:r>
              <a:rPr lang="en-US" dirty="0">
                <a:latin typeface="Consolas" panose="020B0609020204030204" pitchFamily="49" charset="0"/>
                <a:cs typeface="Consolas" panose="020B0609020204030204" pitchFamily="49" charset="0"/>
              </a:rPr>
              <a:t>a</a:t>
            </a:r>
            <a:r>
              <a:rPr lang="en-US" dirty="0" smtClean="0">
                <a:latin typeface="Consolas" panose="020B0609020204030204" pitchFamily="49" charset="0"/>
                <a:cs typeface="Consolas" panose="020B0609020204030204" pitchFamily="49" charset="0"/>
              </a:rPr>
              <a:t>wait </a:t>
            </a:r>
            <a:br>
              <a:rPr lang="en-US" dirty="0" smtClean="0">
                <a:latin typeface="Consolas" panose="020B0609020204030204" pitchFamily="49" charset="0"/>
                <a:cs typeface="Consolas" panose="020B0609020204030204" pitchFamily="49" charset="0"/>
              </a:rPr>
            </a:br>
            <a:r>
              <a:rPr lang="en-US" dirty="0" smtClean="0"/>
              <a:t>makes the rest of your method a callback</a:t>
            </a:r>
            <a:endParaRPr lang="en-US" dirty="0"/>
          </a:p>
        </p:txBody>
      </p:sp>
    </p:spTree>
    <p:extLst>
      <p:ext uri="{BB962C8B-B14F-4D97-AF65-F5344CB8AC3E}">
        <p14:creationId xmlns:p14="http://schemas.microsoft.com/office/powerpoint/2010/main" val="3421112980"/>
      </p:ext>
    </p:extLst>
  </p:cSld>
  <p:clrMapOvr>
    <a:masterClrMapping/>
  </p:clrMapOvr>
  <p:transition advClick="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1065212" y="2482850"/>
            <a:ext cx="10306050" cy="2028825"/>
          </a:xfrm>
        </p:spPr>
        <p:txBody>
          <a:bodyPr anchor="ctr">
            <a:noAutofit/>
          </a:bodyPr>
          <a:lstStyle/>
          <a:p>
            <a:pPr algn="ctr"/>
            <a:r>
              <a:rPr lang="en-US" dirty="0" smtClean="0">
                <a:latin typeface="Consolas" panose="020B0609020204030204" pitchFamily="49" charset="0"/>
                <a:cs typeface="Consolas" panose="020B0609020204030204" pitchFamily="49" charset="0"/>
              </a:rPr>
              <a:t>async</a:t>
            </a:r>
            <a:r>
              <a:rPr lang="en-US" dirty="0" smtClean="0"/>
              <a:t/>
            </a:r>
            <a:br>
              <a:rPr lang="en-US" dirty="0" smtClean="0"/>
            </a:br>
            <a:r>
              <a:rPr lang="en-US" dirty="0" smtClean="0"/>
              <a:t>“makes your method asynchronous”</a:t>
            </a:r>
            <a:br>
              <a:rPr lang="en-US" dirty="0" smtClean="0"/>
            </a:br>
            <a:r>
              <a:rPr lang="en-US" dirty="0" smtClean="0"/>
              <a:t>lets you put awaits in it</a:t>
            </a:r>
            <a:endParaRPr lang="en-US" dirty="0"/>
          </a:p>
        </p:txBody>
      </p:sp>
    </p:spTree>
    <p:extLst>
      <p:ext uri="{BB962C8B-B14F-4D97-AF65-F5344CB8AC3E}">
        <p14:creationId xmlns:p14="http://schemas.microsoft.com/office/powerpoint/2010/main" val="3636552892"/>
      </p:ext>
    </p:extLst>
  </p:cSld>
  <p:clrMapOvr>
    <a:masterClrMapping/>
  </p:clrMapOvr>
  <p:transition advClick="0">
    <p:fade/>
  </p:transition>
  <p:timing>
    <p:tnLst>
      <p:par>
        <p:cTn id="1" dur="indefinite" restart="never" nodeType="tmRoot"/>
      </p:par>
    </p:tnLst>
  </p:timing>
</p:sld>
</file>

<file path=ppt/theme/theme1.xml><?xml version="1.0" encoding="utf-8"?>
<a:theme xmlns:a="http://schemas.openxmlformats.org/drawingml/2006/main" name="TechEd_2013_Template_16x9">
  <a:themeElements>
    <a:clrScheme name="TechEd 2013 Template">
      <a:dk1>
        <a:srgbClr val="000000"/>
      </a:dk1>
      <a:lt1>
        <a:srgbClr val="FFFFFF"/>
      </a:lt1>
      <a:dk2>
        <a:srgbClr val="002050"/>
      </a:dk2>
      <a:lt2>
        <a:srgbClr val="FFFFFF"/>
      </a:lt2>
      <a:accent1>
        <a:srgbClr val="0072C6"/>
      </a:accent1>
      <a:accent2>
        <a:srgbClr val="DC3C00"/>
      </a:accent2>
      <a:accent3>
        <a:srgbClr val="505050"/>
      </a:accent3>
      <a:accent4>
        <a:srgbClr val="D2D2D2"/>
      </a:accent4>
      <a:accent5>
        <a:srgbClr val="7FBA00"/>
      </a:accent5>
      <a:accent6>
        <a:srgbClr val="007233"/>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TechEd_2013_Template_r05" id="{52CF7746-2BCC-4712-8D0A-4EFD2BD35E94}" vid="{95027F19-C175-4D31-A201-08949528A9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2B0BB5962AB3C45A9A1CE1EC4C4F647" ma:contentTypeVersion="0" ma:contentTypeDescription="Create a new document." ma:contentTypeScope="" ma:versionID="16b75628e77f02951c453071cf8a016e">
  <xsd:schema xmlns:xsd="http://www.w3.org/2001/XMLSchema" xmlns:xs="http://www.w3.org/2001/XMLSchema" xmlns:p="http://schemas.microsoft.com/office/2006/metadata/properties" targetNamespace="http://schemas.microsoft.com/office/2006/metadata/properties" ma:root="true" ma:fieldsID="3bf1d1d65b83a35312c7df0375d09d6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A54C81-9AB5-446A-878C-797D859B38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990F116-B58F-4255-B05B-DA3808E0E5C6}">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58FDAC0-319D-4A54-8D8E-1D42CB1F80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TechEd_2013_Speaker_PPT_Template</Template>
  <TotalTime>496</TotalTime>
  <Words>3254</Words>
  <Application>Microsoft Office PowerPoint</Application>
  <PresentationFormat>Custom</PresentationFormat>
  <Paragraphs>415</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Consolas</vt:lpstr>
      <vt:lpstr>Segoe UI</vt:lpstr>
      <vt:lpstr>Segoe UI Light</vt:lpstr>
      <vt:lpstr>Wingdings</vt:lpstr>
      <vt:lpstr>TechEd_2013_Template_16x9</vt:lpstr>
      <vt:lpstr>Easy Async for Windows Store Apps in Microsoft Visual C# and Microsoft Visual Basic</vt:lpstr>
      <vt:lpstr>Easy Async for Windows Store Apps in Microsoft Visual C# and Microsoft Visual Basic</vt:lpstr>
      <vt:lpstr>The Future is the Future</vt:lpstr>
      <vt:lpstr>Synchronous vs. Asynchronous</vt:lpstr>
      <vt:lpstr>Synchronous vs. Asynchronous</vt:lpstr>
      <vt:lpstr>C# and Visual Basic let you do asynchronous programming without callbacks</vt:lpstr>
      <vt:lpstr>Demo</vt:lpstr>
      <vt:lpstr>await  makes the rest of your method a callback</vt:lpstr>
      <vt:lpstr>async “makes your method asynchronous” lets you put awaits in it</vt:lpstr>
      <vt:lpstr>Awaitables </vt:lpstr>
      <vt:lpstr>Task-returning vs. void-returning</vt:lpstr>
      <vt:lpstr>Demo</vt:lpstr>
      <vt:lpstr>Task  lets you coordinate activities</vt:lpstr>
      <vt:lpstr>Task helpers</vt:lpstr>
      <vt:lpstr>Demo</vt:lpstr>
      <vt:lpstr>Cancellation and Progress</vt:lpstr>
      <vt:lpstr>Windows 8 has taken a big bet on asynchronous APIs</vt:lpstr>
      <vt:lpstr>The await keyword makes consuming async APIs simple</vt:lpstr>
      <vt:lpstr>No more callbacks!</vt:lpstr>
    </vt:vector>
  </TitlesOfParts>
  <Manager>&lt;Comms manager/speech writer&gt;</Manager>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DEV-B317 Easy Async for Windows Store Apps in Microsoft Visual C# and Microsoft Visual Basic</dc:title>
  <dc:subject>TechEd 2013</dc:subject>
  <dc:creator>Alex Turner</dc:creator>
  <cp:keywords>TechEd 2013</cp:keywords>
  <dc:description>Template by: Jordan Cayabyab, Artitudes Design, Inc.
Formatting by: Brett Perry, Silver Fox Productions Inc
Audience Type: Internal/External</dc:description>
  <cp:lastModifiedBy>Lucian Wischik</cp:lastModifiedBy>
  <cp:revision>14</cp:revision>
  <dcterms:created xsi:type="dcterms:W3CDTF">2013-06-02T01:49:25Z</dcterms:created>
  <dcterms:modified xsi:type="dcterms:W3CDTF">2013-06-28T08:12:01Z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0x010100A2B0BB5962AB3C45A9A1CE1EC4C4F647</vt:lpwstr>
  </property>
  <property fmtid="{D5CDD505-2E9C-101B-9397-08002B2CF9AE}" pid="3" name="Product">
    <vt:lpwstr/>
  </property>
  <property fmtid="{D5CDD505-2E9C-101B-9397-08002B2CF9AE}" pid="4" name="Event1">
    <vt:lpwstr>217;#Unassigned|e51362f4-782c-41a8-bb7b-e0cfc8669933</vt:lpwstr>
  </property>
  <property fmtid="{D5CDD505-2E9C-101B-9397-08002B2CF9AE}" pid="5" name="Audience">
    <vt:lpwstr/>
  </property>
</Properties>
</file>