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1"/>
  </p:notesMasterIdLst>
  <p:handoutMasterIdLst>
    <p:handoutMasterId r:id="rId62"/>
  </p:handoutMasterIdLst>
  <p:sldIdLst>
    <p:sldId id="1054" r:id="rId5"/>
    <p:sldId id="1151" r:id="rId6"/>
    <p:sldId id="1152" r:id="rId7"/>
    <p:sldId id="1153" r:id="rId8"/>
    <p:sldId id="1154" r:id="rId9"/>
    <p:sldId id="1155" r:id="rId10"/>
    <p:sldId id="1156" r:id="rId11"/>
    <p:sldId id="1157" r:id="rId12"/>
    <p:sldId id="1158" r:id="rId13"/>
    <p:sldId id="1159" r:id="rId14"/>
    <p:sldId id="1160" r:id="rId15"/>
    <p:sldId id="1161" r:id="rId16"/>
    <p:sldId id="1211" r:id="rId17"/>
    <p:sldId id="1212" r:id="rId18"/>
    <p:sldId id="1213" r:id="rId19"/>
    <p:sldId id="1165" r:id="rId20"/>
    <p:sldId id="1166" r:id="rId21"/>
    <p:sldId id="1167" r:id="rId22"/>
    <p:sldId id="1168" r:id="rId23"/>
    <p:sldId id="1169" r:id="rId24"/>
    <p:sldId id="1170" r:id="rId25"/>
    <p:sldId id="1171" r:id="rId26"/>
    <p:sldId id="1172" r:id="rId27"/>
    <p:sldId id="1173" r:id="rId28"/>
    <p:sldId id="1174" r:id="rId29"/>
    <p:sldId id="1175" r:id="rId30"/>
    <p:sldId id="1176" r:id="rId31"/>
    <p:sldId id="1209" r:id="rId32"/>
    <p:sldId id="1178" r:id="rId33"/>
    <p:sldId id="1214" r:id="rId34"/>
    <p:sldId id="1215" r:id="rId35"/>
    <p:sldId id="1216" r:id="rId36"/>
    <p:sldId id="1182" r:id="rId37"/>
    <p:sldId id="1183" r:id="rId38"/>
    <p:sldId id="1184" r:id="rId39"/>
    <p:sldId id="1185" r:id="rId40"/>
    <p:sldId id="1186" r:id="rId41"/>
    <p:sldId id="1187" r:id="rId42"/>
    <p:sldId id="1188" r:id="rId43"/>
    <p:sldId id="1189" r:id="rId44"/>
    <p:sldId id="1190" r:id="rId45"/>
    <p:sldId id="1191" r:id="rId46"/>
    <p:sldId id="1220" r:id="rId47"/>
    <p:sldId id="1192" r:id="rId48"/>
    <p:sldId id="1193" r:id="rId49"/>
    <p:sldId id="1217" r:id="rId50"/>
    <p:sldId id="1218" r:id="rId51"/>
    <p:sldId id="1219" r:id="rId52"/>
    <p:sldId id="1197" r:id="rId53"/>
    <p:sldId id="1198" r:id="rId54"/>
    <p:sldId id="1201" r:id="rId55"/>
    <p:sldId id="1202" r:id="rId56"/>
    <p:sldId id="1203" r:id="rId57"/>
    <p:sldId id="1204" r:id="rId58"/>
    <p:sldId id="1200" r:id="rId59"/>
    <p:sldId id="1210" r:id="rId6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054"/>
            <p14:sldId id="1151"/>
            <p14:sldId id="1152"/>
            <p14:sldId id="1153"/>
            <p14:sldId id="1154"/>
            <p14:sldId id="1155"/>
            <p14:sldId id="1156"/>
            <p14:sldId id="1157"/>
            <p14:sldId id="1158"/>
            <p14:sldId id="1159"/>
            <p14:sldId id="1160"/>
            <p14:sldId id="1161"/>
            <p14:sldId id="1211"/>
            <p14:sldId id="1212"/>
            <p14:sldId id="1213"/>
            <p14:sldId id="1165"/>
            <p14:sldId id="1166"/>
            <p14:sldId id="1167"/>
            <p14:sldId id="1168"/>
            <p14:sldId id="1169"/>
            <p14:sldId id="1170"/>
            <p14:sldId id="1171"/>
            <p14:sldId id="1172"/>
            <p14:sldId id="1173"/>
            <p14:sldId id="1174"/>
            <p14:sldId id="1175"/>
            <p14:sldId id="1176"/>
            <p14:sldId id="1209"/>
            <p14:sldId id="1178"/>
            <p14:sldId id="1214"/>
            <p14:sldId id="1215"/>
            <p14:sldId id="1216"/>
            <p14:sldId id="1182"/>
            <p14:sldId id="1183"/>
            <p14:sldId id="1184"/>
            <p14:sldId id="1185"/>
            <p14:sldId id="1186"/>
            <p14:sldId id="1187"/>
            <p14:sldId id="1188"/>
            <p14:sldId id="1189"/>
            <p14:sldId id="1190"/>
            <p14:sldId id="1191"/>
            <p14:sldId id="1220"/>
            <p14:sldId id="1192"/>
            <p14:sldId id="1193"/>
            <p14:sldId id="1217"/>
            <p14:sldId id="1218"/>
            <p14:sldId id="1219"/>
            <p14:sldId id="1197"/>
            <p14:sldId id="1198"/>
            <p14:sldId id="1201"/>
            <p14:sldId id="1202"/>
            <p14:sldId id="1203"/>
            <p14:sldId id="1204"/>
            <p14:sldId id="1200"/>
            <p14:sldId id="121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6772" autoAdjust="0"/>
  </p:normalViewPr>
  <p:slideViewPr>
    <p:cSldViewPr snapToGrid="0">
      <p:cViewPr varScale="1">
        <p:scale>
          <a:sx n="49" d="100"/>
          <a:sy n="49" d="100"/>
        </p:scale>
        <p:origin x="24" y="3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6/28/2013 10:12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6/28/2013 10:12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Lucian </a:t>
            </a:r>
            <a:r>
              <a:rPr lang="en-US" sz="900" kern="1200" dirty="0" err="1" smtClean="0">
                <a:solidFill>
                  <a:schemeClr val="tx1"/>
                </a:solidFill>
                <a:effectLst/>
                <a:latin typeface="Segoe UI Light" pitchFamily="34" charset="0"/>
                <a:ea typeface="+mn-ea"/>
                <a:cs typeface="+mn-cs"/>
              </a:rPr>
              <a:t>Wischik</a:t>
            </a:r>
            <a:r>
              <a:rPr lang="en-US" sz="900" kern="1200" dirty="0" smtClean="0">
                <a:solidFill>
                  <a:schemeClr val="tx1"/>
                </a:solidFill>
                <a:effectLst/>
                <a:latin typeface="Segoe UI Light" pitchFamily="34" charset="0"/>
                <a:ea typeface="+mn-ea"/>
                <a:cs typeface="+mn-cs"/>
              </a:rPr>
              <a:t>. TechEd Madrid, June 26</a:t>
            </a:r>
            <a:r>
              <a:rPr lang="en-US" sz="900" kern="1200" baseline="30000" dirty="0" smtClean="0">
                <a:solidFill>
                  <a:schemeClr val="tx1"/>
                </a:solidFill>
                <a:effectLst/>
                <a:latin typeface="Segoe UI Light" pitchFamily="34" charset="0"/>
                <a:ea typeface="+mn-ea"/>
                <a:cs typeface="+mn-cs"/>
              </a:rPr>
              <a:t>th</a:t>
            </a:r>
            <a:r>
              <a:rPr lang="en-US" sz="900" kern="1200" dirty="0" smtClean="0">
                <a:solidFill>
                  <a:schemeClr val="tx1"/>
                </a:solidFill>
                <a:effectLst/>
                <a:latin typeface="Segoe UI Light" pitchFamily="34" charset="0"/>
                <a:ea typeface="+mn-ea"/>
                <a:cs typeface="+mn-cs"/>
              </a:rPr>
              <a:t> 2013.</a:t>
            </a:r>
          </a:p>
          <a:p>
            <a:r>
              <a:rPr lang="en-US" sz="900" kern="1200" dirty="0" smtClean="0">
                <a:solidFill>
                  <a:schemeClr val="tx1"/>
                </a:solidFill>
                <a:effectLst/>
                <a:latin typeface="Segoe UI Light" pitchFamily="34" charset="0"/>
                <a:ea typeface="+mn-ea"/>
                <a:cs typeface="+mn-cs"/>
              </a:rPr>
              <a:t>* Deep breath. Pause, look around, smile.</a:t>
            </a:r>
          </a:p>
          <a:p>
            <a:r>
              <a:rPr lang="en-US" sz="900" kern="1200" dirty="0" smtClean="0">
                <a:solidFill>
                  <a:schemeClr val="tx1"/>
                </a:solidFill>
                <a:effectLst/>
                <a:latin typeface="Segoe UI Light" pitchFamily="34" charset="0"/>
                <a:ea typeface="+mn-ea"/>
                <a:cs typeface="+mn-cs"/>
              </a:rPr>
              <a:t>* START WITH ENERGY</a:t>
            </a:r>
          </a:p>
          <a:p>
            <a:r>
              <a:rPr lang="en-US" sz="900" kern="1200" dirty="0" smtClean="0">
                <a:solidFill>
                  <a:schemeClr val="tx1"/>
                </a:solidFill>
                <a:effectLst/>
                <a:latin typeface="Segoe UI Light" pitchFamily="34" charset="0"/>
                <a:ea typeface="+mn-ea"/>
                <a:cs typeface="+mn-cs"/>
              </a:rPr>
              <a:t>* I'm Lucian </a:t>
            </a:r>
            <a:r>
              <a:rPr lang="en-US" sz="900" kern="1200" dirty="0" err="1" smtClean="0">
                <a:solidFill>
                  <a:schemeClr val="tx1"/>
                </a:solidFill>
                <a:effectLst/>
                <a:latin typeface="Segoe UI Light" pitchFamily="34" charset="0"/>
                <a:ea typeface="+mn-ea"/>
                <a:cs typeface="+mn-cs"/>
              </a:rPr>
              <a:t>Wischik</a:t>
            </a:r>
            <a:r>
              <a:rPr lang="en-US" sz="900" kern="1200" dirty="0" smtClean="0">
                <a:solidFill>
                  <a:schemeClr val="tx1"/>
                </a:solidFill>
                <a:effectLst/>
                <a:latin typeface="Segoe UI Light" pitchFamily="34" charset="0"/>
                <a:ea typeface="+mn-ea"/>
                <a:cs typeface="+mn-cs"/>
              </a:rPr>
              <a:t>, a program manager on the VB/C# language design team.</a:t>
            </a:r>
          </a:p>
          <a:p>
            <a:r>
              <a:rPr lang="en-US" sz="900" kern="1200" dirty="0" smtClean="0">
                <a:solidFill>
                  <a:schemeClr val="tx1"/>
                </a:solidFill>
                <a:effectLst/>
                <a:latin typeface="Segoe UI Light" pitchFamily="34" charset="0"/>
                <a:ea typeface="+mn-ea"/>
                <a:cs typeface="+mn-cs"/>
              </a:rPr>
              <a:t>* heavily involved with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over the past three years, new feature in VS2012</a:t>
            </a:r>
          </a:p>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6/28/2013 10:12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Well, we've said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is for fire-and-forget</a:t>
            </a:r>
          </a:p>
          <a:p>
            <a:r>
              <a:rPr lang="en-US" sz="900" kern="1200" dirty="0" smtClean="0">
                <a:solidFill>
                  <a:schemeClr val="tx1"/>
                </a:solidFill>
                <a:effectLst/>
                <a:latin typeface="Segoe UI Light" pitchFamily="34" charset="0"/>
                <a:ea typeface="+mn-ea"/>
                <a:cs typeface="+mn-cs"/>
              </a:rPr>
              <a:t>* And the only place that's appropriate is for event-handlers, or event-like things.</a:t>
            </a:r>
          </a:p>
          <a:p>
            <a:r>
              <a:rPr lang="en-US" sz="900" kern="1200" dirty="0" smtClean="0">
                <a:solidFill>
                  <a:schemeClr val="tx1"/>
                </a:solidFill>
                <a:effectLst/>
                <a:latin typeface="Segoe UI Light" pitchFamily="34" charset="0"/>
                <a:ea typeface="+mn-ea"/>
                <a:cs typeface="+mn-cs"/>
              </a:rPr>
              <a:t>* What do I mean by "event-like things"? Sometimes it's hard to know.</a:t>
            </a:r>
          </a:p>
          <a:p>
            <a:r>
              <a:rPr lang="en-US" sz="900" kern="1200" dirty="0" smtClean="0">
                <a:solidFill>
                  <a:schemeClr val="tx1"/>
                </a:solidFill>
                <a:effectLst/>
                <a:latin typeface="Segoe UI Light" pitchFamily="34" charset="0"/>
                <a:ea typeface="+mn-ea"/>
                <a:cs typeface="+mn-cs"/>
              </a:rPr>
              <a:t>* Let's look at this case.</a:t>
            </a:r>
          </a:p>
          <a:p>
            <a:r>
              <a:rPr lang="en-US" sz="900" kern="1200" dirty="0" smtClean="0">
                <a:solidFill>
                  <a:schemeClr val="tx1"/>
                </a:solidFill>
                <a:effectLst/>
                <a:latin typeface="Segoe UI Light" pitchFamily="34" charset="0"/>
                <a:ea typeface="+mn-ea"/>
                <a:cs typeface="+mn-cs"/>
              </a:rPr>
              <a:t>* I was wondering how bad the problem is of people misusing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a:t>
            </a:r>
          </a:p>
          <a:p>
            <a:r>
              <a:rPr lang="en-US" sz="900" kern="1200" dirty="0" smtClean="0">
                <a:solidFill>
                  <a:schemeClr val="tx1"/>
                </a:solidFill>
                <a:effectLst/>
                <a:latin typeface="Segoe UI Light" pitchFamily="34" charset="0"/>
                <a:ea typeface="+mn-ea"/>
                <a:cs typeface="+mn-cs"/>
              </a:rPr>
              <a:t>* I looked through the MSDN forums for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and "problem".</a:t>
            </a:r>
          </a:p>
          <a:p>
            <a:r>
              <a:rPr lang="en-US" sz="900" kern="1200" dirty="0" smtClean="0">
                <a:solidFill>
                  <a:schemeClr val="tx1"/>
                </a:solidFill>
                <a:effectLst/>
                <a:latin typeface="Segoe UI Light" pitchFamily="34" charset="0"/>
                <a:ea typeface="+mn-ea"/>
                <a:cs typeface="+mn-cs"/>
              </a:rPr>
              <a:t>* A lot of hits came back from this function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You might not know about it.</a:t>
            </a:r>
          </a:p>
          <a:p>
            <a:r>
              <a:rPr lang="en-US" sz="900" kern="1200" dirty="0" smtClean="0">
                <a:solidFill>
                  <a:schemeClr val="tx1"/>
                </a:solidFill>
                <a:effectLst/>
                <a:latin typeface="Segoe UI Light" pitchFamily="34" charset="0"/>
                <a:ea typeface="+mn-ea"/>
                <a:cs typeface="+mn-cs"/>
              </a:rPr>
              <a:t>* In Win8 apps. When you get to a page, it fires the </a:t>
            </a:r>
            <a:r>
              <a:rPr lang="en-US" sz="900" kern="1200" dirty="0" err="1" smtClean="0">
                <a:solidFill>
                  <a:schemeClr val="tx1"/>
                </a:solidFill>
                <a:effectLst/>
                <a:latin typeface="Segoe UI Light" pitchFamily="34" charset="0"/>
                <a:ea typeface="+mn-ea"/>
                <a:cs typeface="+mn-cs"/>
              </a:rPr>
              <a:t>NavigatedTo</a:t>
            </a:r>
            <a:r>
              <a:rPr lang="en-US" sz="900" kern="1200" dirty="0" smtClean="0">
                <a:solidFill>
                  <a:schemeClr val="tx1"/>
                </a:solidFill>
                <a:effectLst/>
                <a:latin typeface="Segoe UI Light" pitchFamily="34" charset="0"/>
                <a:ea typeface="+mn-ea"/>
                <a:cs typeface="+mn-cs"/>
              </a:rPr>
              <a:t> event</a:t>
            </a:r>
          </a:p>
          <a:p>
            <a:r>
              <a:rPr lang="en-US" sz="900" kern="1200" dirty="0" smtClean="0">
                <a:solidFill>
                  <a:schemeClr val="tx1"/>
                </a:solidFill>
                <a:effectLst/>
                <a:latin typeface="Segoe UI Light" pitchFamily="34" charset="0"/>
                <a:ea typeface="+mn-ea"/>
                <a:cs typeface="+mn-cs"/>
              </a:rPr>
              <a:t>* The base class handles the event with an </a:t>
            </a:r>
            <a:r>
              <a:rPr lang="en-US" sz="900" kern="1200" dirty="0" err="1" smtClean="0">
                <a:solidFill>
                  <a:schemeClr val="tx1"/>
                </a:solidFill>
                <a:effectLst/>
                <a:latin typeface="Segoe UI Light" pitchFamily="34" charset="0"/>
                <a:ea typeface="+mn-ea"/>
                <a:cs typeface="+mn-cs"/>
              </a:rPr>
              <a:t>overridable</a:t>
            </a:r>
            <a:r>
              <a:rPr lang="en-US" sz="900" kern="1200" dirty="0" smtClean="0">
                <a:solidFill>
                  <a:schemeClr val="tx1"/>
                </a:solidFill>
                <a:effectLst/>
                <a:latin typeface="Segoe UI Light" pitchFamily="34" charset="0"/>
                <a:ea typeface="+mn-ea"/>
                <a:cs typeface="+mn-cs"/>
              </a:rPr>
              <a:t> void-returning method </a:t>
            </a:r>
            <a:r>
              <a:rPr lang="en-US" sz="900" kern="1200" dirty="0" err="1" smtClean="0">
                <a:solidFill>
                  <a:schemeClr val="tx1"/>
                </a:solidFill>
                <a:effectLst/>
                <a:latin typeface="Segoe UI Light" pitchFamily="34" charset="0"/>
                <a:ea typeface="+mn-ea"/>
                <a:cs typeface="+mn-cs"/>
              </a:rPr>
              <a:t>OnNavigatedTo</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So that method's basically like an event-handler, fire-and-forget. It's fine to be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First thing it does is call its base method.</a:t>
            </a:r>
          </a:p>
          <a:p>
            <a:r>
              <a:rPr lang="en-US" sz="900" kern="1200" dirty="0" smtClean="0">
                <a:solidFill>
                  <a:schemeClr val="tx1"/>
                </a:solidFill>
                <a:effectLst/>
                <a:latin typeface="Segoe UI Light" pitchFamily="34" charset="0"/>
                <a:ea typeface="+mn-ea"/>
                <a:cs typeface="+mn-cs"/>
              </a:rPr>
              <a:t>* If the page had already been shown before, it just returns.</a:t>
            </a:r>
          </a:p>
          <a:p>
            <a:r>
              <a:rPr lang="en-US" sz="900" kern="1200" dirty="0" smtClean="0">
                <a:solidFill>
                  <a:schemeClr val="tx1"/>
                </a:solidFill>
                <a:effectLst/>
                <a:latin typeface="Segoe UI Light" pitchFamily="34" charset="0"/>
                <a:ea typeface="+mn-ea"/>
                <a:cs typeface="+mn-cs"/>
              </a:rPr>
              <a:t>* But just for the first time that a page is shown, it invokes the virtual void method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So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 is also basically like an event-handler, fire-and-forget. It's fine to be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OnNavigatedTo</a:t>
            </a:r>
            <a:r>
              <a:rPr lang="en-US" sz="900" kern="1200" dirty="0" smtClean="0">
                <a:solidFill>
                  <a:schemeClr val="tx1"/>
                </a:solidFill>
                <a:effectLst/>
                <a:latin typeface="Segoe UI Light" pitchFamily="34" charset="0"/>
                <a:ea typeface="+mn-ea"/>
                <a:cs typeface="+mn-cs"/>
              </a:rPr>
              <a:t> is called every time you navigate to a page.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 called is called only once per time the page has been constructed.</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Maybe you can see where this is going...</a:t>
            </a:r>
          </a:p>
          <a:p>
            <a:r>
              <a:rPr lang="en-US" sz="900" kern="1200" dirty="0" smtClean="0">
                <a:solidFill>
                  <a:schemeClr val="tx1"/>
                </a:solidFill>
                <a:effectLst/>
                <a:latin typeface="Segoe UI Light" pitchFamily="34" charset="0"/>
                <a:ea typeface="+mn-ea"/>
                <a:cs typeface="+mn-cs"/>
              </a:rPr>
              <a:t>* Let's trace it out.</a:t>
            </a:r>
          </a:p>
          <a:p>
            <a:r>
              <a:rPr lang="en-US" sz="900" kern="1200" dirty="0" smtClean="0">
                <a:solidFill>
                  <a:schemeClr val="tx1"/>
                </a:solidFill>
                <a:effectLst/>
                <a:latin typeface="Segoe UI Light" pitchFamily="34" charset="0"/>
                <a:ea typeface="+mn-ea"/>
                <a:cs typeface="+mn-cs"/>
              </a:rPr>
              <a:t>* We get to a page. Invoke the </a:t>
            </a:r>
            <a:r>
              <a:rPr lang="en-US" sz="900" kern="1200" dirty="0" err="1" smtClean="0">
                <a:solidFill>
                  <a:schemeClr val="tx1"/>
                </a:solidFill>
                <a:effectLst/>
                <a:latin typeface="Segoe UI Light" pitchFamily="34" charset="0"/>
                <a:ea typeface="+mn-ea"/>
                <a:cs typeface="+mn-cs"/>
              </a:rPr>
              <a:t>OnNavigatedTo</a:t>
            </a:r>
            <a:r>
              <a:rPr lang="en-US" sz="900" kern="1200" dirty="0" smtClean="0">
                <a:solidFill>
                  <a:schemeClr val="tx1"/>
                </a:solidFill>
                <a:effectLst/>
                <a:latin typeface="Segoe UI Light" pitchFamily="34" charset="0"/>
                <a:ea typeface="+mn-ea"/>
                <a:cs typeface="+mn-cs"/>
              </a:rPr>
              <a:t> virtual method, fire-and-forget.</a:t>
            </a:r>
          </a:p>
          <a:p>
            <a:r>
              <a:rPr lang="en-US" sz="900" kern="1200" dirty="0" smtClean="0">
                <a:solidFill>
                  <a:schemeClr val="tx1"/>
                </a:solidFill>
                <a:effectLst/>
                <a:latin typeface="Segoe UI Light" pitchFamily="34" charset="0"/>
                <a:ea typeface="+mn-ea"/>
                <a:cs typeface="+mn-cs"/>
              </a:rPr>
              <a:t>* Which calls its base.</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Which kicks off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 fire-and-forget, which we’ve overridden.</a:t>
            </a:r>
          </a:p>
          <a:p>
            <a:r>
              <a:rPr lang="en-US" sz="900" kern="1200" dirty="0" smtClean="0">
                <a:solidFill>
                  <a:schemeClr val="tx1"/>
                </a:solidFill>
                <a:effectLst/>
                <a:latin typeface="Segoe UI Light" pitchFamily="34" charset="0"/>
                <a:ea typeface="+mn-ea"/>
                <a:cs typeface="+mn-cs"/>
              </a:rPr>
              <a:t>* It does an await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Which goes back to its caller, who does an await, and returns to the UI message-loop</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But now, there are two fire-and-forget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voids in flight. Which one will go first?</a:t>
            </a:r>
          </a:p>
          <a:p>
            <a:r>
              <a:rPr lang="en-US" sz="900" kern="1200" dirty="0" smtClean="0">
                <a:solidFill>
                  <a:schemeClr val="tx1"/>
                </a:solidFill>
                <a:effectLst/>
                <a:latin typeface="Segoe UI Light" pitchFamily="34" charset="0"/>
                <a:ea typeface="+mn-ea"/>
                <a:cs typeface="+mn-cs"/>
              </a:rPr>
              <a:t>* Will it be the bottom one who loads the bitmap?</a:t>
            </a:r>
          </a:p>
          <a:p>
            <a:r>
              <a:rPr lang="en-US" sz="900" kern="1200" dirty="0" smtClean="0">
                <a:solidFill>
                  <a:schemeClr val="tx1"/>
                </a:solidFill>
                <a:effectLst/>
                <a:latin typeface="Segoe UI Light" pitchFamily="34" charset="0"/>
                <a:ea typeface="+mn-ea"/>
                <a:cs typeface="+mn-cs"/>
              </a:rPr>
              <a:t>* Or the top one you uses the bitmap, and assumes it's already loaded?</a:t>
            </a:r>
          </a:p>
          <a:p>
            <a:r>
              <a:rPr lang="en-US" sz="900" kern="1200" dirty="0" smtClean="0">
                <a:solidFill>
                  <a:schemeClr val="tx1"/>
                </a:solidFill>
                <a:effectLst/>
                <a:latin typeface="Segoe UI Light" pitchFamily="34" charset="0"/>
                <a:ea typeface="+mn-ea"/>
                <a:cs typeface="+mn-cs"/>
              </a:rPr>
              <a:t>* The forums question you hear is "Why is </a:t>
            </a:r>
            <a:r>
              <a:rPr lang="en-US" sz="900" kern="1200" dirty="0" err="1" smtClean="0">
                <a:solidFill>
                  <a:schemeClr val="tx1"/>
                </a:solidFill>
                <a:effectLst/>
                <a:latin typeface="Segoe UI Light" pitchFamily="34" charset="0"/>
                <a:ea typeface="+mn-ea"/>
                <a:cs typeface="+mn-cs"/>
              </a:rPr>
              <a:t>PixelWidth</a:t>
            </a:r>
            <a:r>
              <a:rPr lang="en-US" sz="900" kern="1200" dirty="0" smtClean="0">
                <a:solidFill>
                  <a:schemeClr val="tx1"/>
                </a:solidFill>
                <a:effectLst/>
                <a:latin typeface="Segoe UI Light" pitchFamily="34" charset="0"/>
                <a:ea typeface="+mn-ea"/>
                <a:cs typeface="+mn-cs"/>
              </a:rPr>
              <a:t> 0?"</a:t>
            </a:r>
          </a:p>
          <a:p>
            <a:r>
              <a:rPr lang="en-US" sz="900" kern="1200" dirty="0" smtClean="0">
                <a:solidFill>
                  <a:schemeClr val="tx1"/>
                </a:solidFill>
                <a:effectLst/>
                <a:latin typeface="Segoe UI Light" pitchFamily="34" charset="0"/>
                <a:ea typeface="+mn-ea"/>
                <a:cs typeface="+mn-cs"/>
              </a:rPr>
              <a:t>* It's because they're querying a bitmap that hasn't loaded yet.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26291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Well, the answer here is to use a task.</a:t>
            </a:r>
          </a:p>
          <a:p>
            <a:r>
              <a:rPr lang="en-US" sz="900" kern="1200" dirty="0" smtClean="0">
                <a:solidFill>
                  <a:schemeClr val="tx1"/>
                </a:solidFill>
                <a:effectLst/>
                <a:latin typeface="Segoe UI Light" pitchFamily="34" charset="0"/>
                <a:ea typeface="+mn-ea"/>
                <a:cs typeface="+mn-cs"/>
              </a:rPr>
              <a:t>* It would have been easier to change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 to be a Task-returning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a:t>
            </a:r>
          </a:p>
          <a:p>
            <a:r>
              <a:rPr lang="en-US" sz="900" kern="1200" dirty="0" smtClean="0">
                <a:solidFill>
                  <a:schemeClr val="tx1"/>
                </a:solidFill>
                <a:effectLst/>
                <a:latin typeface="Segoe UI Light" pitchFamily="34" charset="0"/>
                <a:ea typeface="+mn-ea"/>
                <a:cs typeface="+mn-cs"/>
              </a:rPr>
              <a:t>* But we can’t do that. We don’t control the signature. We’re just overriding it.</a:t>
            </a:r>
          </a:p>
          <a:p>
            <a:r>
              <a:rPr lang="en-US" sz="900" kern="1200" dirty="0" smtClean="0">
                <a:solidFill>
                  <a:schemeClr val="tx1"/>
                </a:solidFill>
                <a:effectLst/>
                <a:latin typeface="Segoe UI Light" pitchFamily="34" charset="0"/>
                <a:ea typeface="+mn-ea"/>
                <a:cs typeface="+mn-cs"/>
              </a:rPr>
              <a:t>* So instead we’ll have to pass the Task back an alternative way.</a:t>
            </a:r>
          </a:p>
          <a:p>
            <a:r>
              <a:rPr lang="en-US" sz="900" kern="1200" dirty="0" smtClean="0">
                <a:solidFill>
                  <a:schemeClr val="tx1"/>
                </a:solidFill>
                <a:effectLst/>
                <a:latin typeface="Segoe UI Light" pitchFamily="34" charset="0"/>
                <a:ea typeface="+mn-ea"/>
                <a:cs typeface="+mn-cs"/>
              </a:rPr>
              <a:t>* Here, </a:t>
            </a:r>
            <a:r>
              <a:rPr lang="en-US" sz="900" kern="1200" dirty="0" err="1" smtClean="0">
                <a:solidFill>
                  <a:schemeClr val="tx1"/>
                </a:solidFill>
                <a:effectLst/>
                <a:latin typeface="Segoe UI Light" pitchFamily="34" charset="0"/>
                <a:ea typeface="+mn-ea"/>
                <a:cs typeface="+mn-cs"/>
              </a:rPr>
              <a:t>LoadState</a:t>
            </a:r>
            <a:r>
              <a:rPr lang="en-US" sz="900" kern="1200" dirty="0" smtClean="0">
                <a:solidFill>
                  <a:schemeClr val="tx1"/>
                </a:solidFill>
                <a:effectLst/>
                <a:latin typeface="Segoe UI Light" pitchFamily="34" charset="0"/>
                <a:ea typeface="+mn-ea"/>
                <a:cs typeface="+mn-cs"/>
              </a:rPr>
              <a:t> kicks off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 that loads a bitmap</a:t>
            </a:r>
          </a:p>
          <a:p>
            <a:r>
              <a:rPr lang="en-US" sz="900" kern="1200" dirty="0" smtClean="0">
                <a:solidFill>
                  <a:schemeClr val="tx1"/>
                </a:solidFill>
                <a:effectLst/>
                <a:latin typeface="Segoe UI Light" pitchFamily="34" charset="0"/>
                <a:ea typeface="+mn-ea"/>
                <a:cs typeface="+mn-cs"/>
              </a:rPr>
              <a:t>* But not fire-and-forget.</a:t>
            </a:r>
          </a:p>
          <a:p>
            <a:r>
              <a:rPr lang="en-US" sz="900" kern="1200" dirty="0" smtClean="0">
                <a:solidFill>
                  <a:schemeClr val="tx1"/>
                </a:solidFill>
                <a:effectLst/>
                <a:latin typeface="Segoe UI Light" pitchFamily="34" charset="0"/>
                <a:ea typeface="+mn-ea"/>
                <a:cs typeface="+mn-cs"/>
              </a:rPr>
              <a:t>* Oh no. Instead, it'll </a:t>
            </a:r>
            <a:r>
              <a:rPr lang="en-US" sz="900" kern="1200" dirty="0" err="1" smtClean="0">
                <a:solidFill>
                  <a:schemeClr val="tx1"/>
                </a:solidFill>
                <a:effectLst/>
                <a:latin typeface="Segoe UI Light" pitchFamily="34" charset="0"/>
                <a:ea typeface="+mn-ea"/>
                <a:cs typeface="+mn-cs"/>
              </a:rPr>
              <a:t>rememer</a:t>
            </a:r>
            <a:r>
              <a:rPr lang="en-US" sz="900" kern="1200" dirty="0" smtClean="0">
                <a:solidFill>
                  <a:schemeClr val="tx1"/>
                </a:solidFill>
                <a:effectLst/>
                <a:latin typeface="Segoe UI Light" pitchFamily="34" charset="0"/>
                <a:ea typeface="+mn-ea"/>
                <a:cs typeface="+mn-cs"/>
              </a:rPr>
              <a:t> that task, and save it in </a:t>
            </a:r>
            <a:r>
              <a:rPr lang="en-US" sz="900" kern="1200" dirty="0" err="1" smtClean="0">
                <a:solidFill>
                  <a:schemeClr val="tx1"/>
                </a:solidFill>
                <a:effectLst/>
                <a:latin typeface="Segoe UI Light" pitchFamily="34" charset="0"/>
                <a:ea typeface="+mn-ea"/>
                <a:cs typeface="+mn-cs"/>
              </a:rPr>
              <a:t>m_bmpTask</a:t>
            </a:r>
            <a:r>
              <a:rPr lang="en-US" sz="900" kern="1200" dirty="0" smtClean="0">
                <a:solidFill>
                  <a:schemeClr val="tx1"/>
                </a:solidFill>
                <a:effectLst/>
                <a:latin typeface="Segoe UI Light" pitchFamily="34" charset="0"/>
                <a:ea typeface="+mn-ea"/>
                <a:cs typeface="+mn-cs"/>
              </a:rPr>
              <a:t> field.</a:t>
            </a:r>
          </a:p>
          <a:p>
            <a:r>
              <a:rPr lang="en-US" sz="900" kern="1200" dirty="0" smtClean="0">
                <a:solidFill>
                  <a:schemeClr val="tx1"/>
                </a:solidFill>
                <a:effectLst/>
                <a:latin typeface="Segoe UI Light" pitchFamily="34" charset="0"/>
                <a:ea typeface="+mn-ea"/>
                <a:cs typeface="+mn-cs"/>
              </a:rPr>
              <a:t>* That way, </a:t>
            </a:r>
            <a:r>
              <a:rPr lang="en-US" sz="900" kern="1200" dirty="0" err="1" smtClean="0">
                <a:solidFill>
                  <a:schemeClr val="tx1"/>
                </a:solidFill>
                <a:effectLst/>
                <a:latin typeface="Segoe UI Light" pitchFamily="34" charset="0"/>
                <a:ea typeface="+mn-ea"/>
                <a:cs typeface="+mn-cs"/>
              </a:rPr>
              <a:t>OnNavigatedTo</a:t>
            </a:r>
            <a:r>
              <a:rPr lang="en-US" sz="900" kern="1200" dirty="0" smtClean="0">
                <a:solidFill>
                  <a:schemeClr val="tx1"/>
                </a:solidFill>
                <a:effectLst/>
                <a:latin typeface="Segoe UI Light" pitchFamily="34" charset="0"/>
                <a:ea typeface="+mn-ea"/>
                <a:cs typeface="+mn-cs"/>
              </a:rPr>
              <a:t> can await for the same task to finish.</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09156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There are some other typical places where users run into problems with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a:t>
            </a:r>
          </a:p>
          <a:p>
            <a:r>
              <a:rPr lang="en-US" sz="900" kern="1200" dirty="0" smtClean="0">
                <a:solidFill>
                  <a:schemeClr val="tx1"/>
                </a:solidFill>
                <a:effectLst/>
                <a:latin typeface="Segoe UI Light" pitchFamily="34" charset="0"/>
                <a:ea typeface="+mn-ea"/>
                <a:cs typeface="+mn-cs"/>
              </a:rPr>
              <a:t>* How to use await in constructors, or property-getters, or how to deal with </a:t>
            </a:r>
            <a:r>
              <a:rPr lang="en-US" sz="900" kern="1200" dirty="0" err="1" smtClean="0">
                <a:solidFill>
                  <a:schemeClr val="tx1"/>
                </a:solidFill>
                <a:effectLst/>
                <a:latin typeface="Segoe UI Light" pitchFamily="34" charset="0"/>
                <a:ea typeface="+mn-ea"/>
                <a:cs typeface="+mn-cs"/>
              </a:rPr>
              <a:t>re-entrancy</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I’ve left them as hidden slides, so if you download the slide deck you can read more.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F056B95-E047-435D-A2C6-0B22150886A4}"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3886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That's all fine and well. We know how to fix up the easy case.</a:t>
            </a:r>
          </a:p>
          <a:p>
            <a:r>
              <a:rPr lang="en-US" sz="900" kern="1200" dirty="0" smtClean="0">
                <a:solidFill>
                  <a:schemeClr val="tx1"/>
                </a:solidFill>
                <a:effectLst/>
                <a:latin typeface="Segoe UI Light" pitchFamily="34" charset="0"/>
                <a:ea typeface="+mn-ea"/>
                <a:cs typeface="+mn-cs"/>
              </a:rPr>
              <a:t>* Got this question on the internal windows-developer discussion alias.</a:t>
            </a:r>
          </a:p>
          <a:p>
            <a:r>
              <a:rPr lang="en-US" sz="900" kern="1200" dirty="0" smtClean="0">
                <a:solidFill>
                  <a:schemeClr val="tx1"/>
                </a:solidFill>
                <a:effectLst/>
                <a:latin typeface="Segoe UI Light" pitchFamily="34" charset="0"/>
                <a:ea typeface="+mn-ea"/>
                <a:cs typeface="+mn-cs"/>
              </a:rPr>
              <a:t>* “I have a zillion Task-returning </a:t>
            </a:r>
            <a:r>
              <a:rPr lang="en-US" sz="900" kern="1200" dirty="0" err="1" smtClean="0">
                <a:solidFill>
                  <a:schemeClr val="tx1"/>
                </a:solidFill>
                <a:effectLst/>
                <a:latin typeface="Segoe UI Light" pitchFamily="34" charset="0"/>
                <a:ea typeface="+mn-ea"/>
                <a:cs typeface="+mn-cs"/>
              </a:rPr>
              <a:t>awaitable</a:t>
            </a:r>
            <a:r>
              <a:rPr lang="en-US" sz="900" kern="1200" dirty="0" smtClean="0">
                <a:solidFill>
                  <a:schemeClr val="tx1"/>
                </a:solidFill>
                <a:effectLst/>
                <a:latin typeface="Segoe UI Light" pitchFamily="34" charset="0"/>
                <a:ea typeface="+mn-ea"/>
                <a:cs typeface="+mn-cs"/>
              </a:rPr>
              <a:t> methods. This is mostly good, but I have some places where they I want to call them from non-</a:t>
            </a:r>
            <a:r>
              <a:rPr lang="en-US" sz="900" kern="1200" dirty="0" err="1" smtClean="0">
                <a:solidFill>
                  <a:schemeClr val="tx1"/>
                </a:solidFill>
                <a:effectLst/>
                <a:latin typeface="Segoe UI Light" pitchFamily="34" charset="0"/>
                <a:ea typeface="+mn-ea"/>
                <a:cs typeface="+mn-cs"/>
              </a:rPr>
              <a:t>awaitable</a:t>
            </a:r>
            <a:r>
              <a:rPr lang="en-US" sz="900" kern="1200" dirty="0" smtClean="0">
                <a:solidFill>
                  <a:schemeClr val="tx1"/>
                </a:solidFill>
                <a:effectLst/>
                <a:latin typeface="Segoe UI Light" pitchFamily="34" charset="0"/>
                <a:ea typeface="+mn-ea"/>
                <a:cs typeface="+mn-cs"/>
              </a:rPr>
              <a:t> functions like constructors. How?”</a:t>
            </a:r>
          </a:p>
          <a:p>
            <a:r>
              <a:rPr lang="en-US" sz="900" kern="1200" dirty="0" smtClean="0">
                <a:solidFill>
                  <a:schemeClr val="tx1"/>
                </a:solidFill>
                <a:effectLst/>
                <a:latin typeface="Segoe UI Light" pitchFamily="34" charset="0"/>
                <a:ea typeface="+mn-ea"/>
                <a:cs typeface="+mn-cs"/>
              </a:rPr>
              <a:t>* Why am I mentioning this in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a:t>
            </a:r>
          </a:p>
          <a:p>
            <a:r>
              <a:rPr lang="en-US" sz="900" kern="1200" dirty="0" smtClean="0">
                <a:solidFill>
                  <a:schemeClr val="tx1"/>
                </a:solidFill>
                <a:effectLst/>
                <a:latin typeface="Segoe UI Light" pitchFamily="34" charset="0"/>
                <a:ea typeface="+mn-ea"/>
                <a:cs typeface="+mn-cs"/>
              </a:rPr>
              <a:t>* Well the developer just put the code inside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and invoked that from the constructor.</a:t>
            </a:r>
          </a:p>
          <a:p>
            <a:r>
              <a:rPr lang="en-US" sz="900" kern="1200" dirty="0" smtClean="0">
                <a:solidFill>
                  <a:schemeClr val="tx1"/>
                </a:solidFill>
                <a:effectLst/>
                <a:latin typeface="Segoe UI Light" pitchFamily="34" charset="0"/>
                <a:ea typeface="+mn-ea"/>
                <a:cs typeface="+mn-cs"/>
              </a:rPr>
              <a:t>* Fire-and-forget. Terrible idea. Constructor that returns saying</a:t>
            </a:r>
          </a:p>
          <a:p>
            <a:r>
              <a:rPr lang="en-US" sz="900" kern="1200" dirty="0" smtClean="0">
                <a:solidFill>
                  <a:schemeClr val="tx1"/>
                </a:solidFill>
                <a:effectLst/>
                <a:latin typeface="Segoe UI Light" pitchFamily="34" charset="0"/>
                <a:ea typeface="+mn-ea"/>
                <a:cs typeface="+mn-cs"/>
              </a:rPr>
              <a:t>* "Hey, I might or might not have finished construction. It's fire-and-forget. You feeling lucky?"</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DON’T. Constructors in .NET have always been things that quickly initialize an object.</a:t>
            </a:r>
          </a:p>
          <a:p>
            <a:r>
              <a:rPr lang="en-US" sz="900" kern="1200" dirty="0" smtClean="0">
                <a:solidFill>
                  <a:schemeClr val="tx1"/>
                </a:solidFill>
                <a:effectLst/>
                <a:latin typeface="Segoe UI Light" pitchFamily="34" charset="0"/>
                <a:ea typeface="+mn-ea"/>
                <a:cs typeface="+mn-cs"/>
              </a:rPr>
              <a:t>* If your initialization takes a long time then you should do it lazily or use a factory.</a:t>
            </a:r>
          </a:p>
          <a:p>
            <a:r>
              <a:rPr lang="en-US" sz="900" kern="1200" dirty="0" smtClean="0">
                <a:solidFill>
                  <a:schemeClr val="tx1"/>
                </a:solidFill>
                <a:effectLst/>
                <a:latin typeface="Segoe UI Light" pitchFamily="34" charset="0"/>
                <a:ea typeface="+mn-ea"/>
                <a:cs typeface="+mn-cs"/>
              </a:rPr>
              <a:t>* Here, we have a factory method called </a:t>
            </a:r>
            <a:r>
              <a:rPr lang="en-US" sz="900" kern="1200" dirty="0" err="1" smtClean="0">
                <a:solidFill>
                  <a:schemeClr val="tx1"/>
                </a:solidFill>
                <a:effectLst/>
                <a:latin typeface="Segoe UI Light" pitchFamily="34" charset="0"/>
                <a:ea typeface="+mn-ea"/>
                <a:cs typeface="+mn-cs"/>
              </a:rPr>
              <a:t>LoadAsync</a:t>
            </a:r>
            <a:r>
              <a:rPr lang="en-US" sz="900" kern="1200" dirty="0" smtClean="0">
                <a:solidFill>
                  <a:schemeClr val="tx1"/>
                </a:solidFill>
                <a:effectLst/>
                <a:latin typeface="Segoe UI Light" pitchFamily="34" charset="0"/>
                <a:ea typeface="+mn-ea"/>
                <a:cs typeface="+mn-cs"/>
              </a:rPr>
              <a:t>. It's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and it produces a House.</a:t>
            </a:r>
          </a:p>
          <a:p>
            <a:r>
              <a:rPr lang="en-US" sz="900" kern="1200" dirty="0" smtClean="0">
                <a:solidFill>
                  <a:schemeClr val="tx1"/>
                </a:solidFill>
                <a:effectLst/>
                <a:latin typeface="Segoe UI Light" pitchFamily="34" charset="0"/>
                <a:ea typeface="+mn-ea"/>
                <a:cs typeface="+mn-cs"/>
              </a:rPr>
              <a:t>* Okay, solved that one...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05187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The same developer asked exactly the same question about how to await something from inside a property-getter.</a:t>
            </a:r>
          </a:p>
          <a:p>
            <a:r>
              <a:rPr lang="en-US" sz="900" kern="1200" dirty="0" smtClean="0">
                <a:solidFill>
                  <a:schemeClr val="tx1"/>
                </a:solidFill>
                <a:effectLst/>
                <a:latin typeface="Segoe UI Light" pitchFamily="34" charset="0"/>
                <a:ea typeface="+mn-ea"/>
                <a:cs typeface="+mn-cs"/>
              </a:rPr>
              <a:t>* In this case, it wants a property that returns the longitude/latitude of a house.</a:t>
            </a:r>
          </a:p>
          <a:p>
            <a:r>
              <a:rPr lang="en-US" sz="900" kern="1200" dirty="0" smtClean="0">
                <a:solidFill>
                  <a:schemeClr val="tx1"/>
                </a:solidFill>
                <a:effectLst/>
                <a:latin typeface="Segoe UI Light" pitchFamily="34" charset="0"/>
                <a:ea typeface="+mn-ea"/>
                <a:cs typeface="+mn-cs"/>
              </a:rPr>
              <a:t>* Wanted to make the getter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But compiler gave an error message.</a:t>
            </a:r>
          </a:p>
          <a:p>
            <a:r>
              <a:rPr lang="en-US" sz="900" kern="1200" dirty="0" smtClean="0">
                <a:solidFill>
                  <a:schemeClr val="tx1"/>
                </a:solidFill>
                <a:effectLst/>
                <a:latin typeface="Segoe UI Light" pitchFamily="34" charset="0"/>
                <a:ea typeface="+mn-ea"/>
                <a:cs typeface="+mn-cs"/>
              </a:rPr>
              <a:t>* Well, it should! The .NET design is that properties are lightweight.</a:t>
            </a:r>
          </a:p>
          <a:p>
            <a:r>
              <a:rPr lang="en-US" sz="900" kern="1200" dirty="0" smtClean="0">
                <a:solidFill>
                  <a:schemeClr val="tx1"/>
                </a:solidFill>
                <a:effectLst/>
                <a:latin typeface="Segoe UI Light" pitchFamily="34" charset="0"/>
                <a:ea typeface="+mn-ea"/>
                <a:cs typeface="+mn-cs"/>
              </a:rPr>
              <a:t>* If you have something heavyweight -- and a network call is very heavyweight -- then it's not a property.</a:t>
            </a:r>
          </a:p>
          <a:p>
            <a:r>
              <a:rPr lang="en-US" sz="900" kern="1200" dirty="0" smtClean="0">
                <a:solidFill>
                  <a:schemeClr val="tx1"/>
                </a:solidFill>
                <a:effectLst/>
                <a:latin typeface="Segoe UI Light" pitchFamily="34" charset="0"/>
                <a:ea typeface="+mn-ea"/>
                <a:cs typeface="+mn-cs"/>
              </a:rPr>
              <a:t>* So move it into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 instead.</a:t>
            </a:r>
          </a:p>
          <a:p>
            <a:r>
              <a:rPr lang="en-US" sz="900" kern="1200" dirty="0" smtClean="0">
                <a:solidFill>
                  <a:schemeClr val="tx1"/>
                </a:solidFill>
                <a:effectLst/>
                <a:latin typeface="Segoe UI Light" pitchFamily="34" charset="0"/>
                <a:ea typeface="+mn-ea"/>
                <a:cs typeface="+mn-cs"/>
              </a:rPr>
              <a:t>* Here, </a:t>
            </a:r>
            <a:r>
              <a:rPr lang="en-US" sz="900" kern="1200" dirty="0" err="1" smtClean="0">
                <a:solidFill>
                  <a:schemeClr val="tx1"/>
                </a:solidFill>
                <a:effectLst/>
                <a:latin typeface="Segoe UI Light" pitchFamily="34" charset="0"/>
                <a:ea typeface="+mn-ea"/>
                <a:cs typeface="+mn-cs"/>
              </a:rPr>
              <a:t>GetLongitudeLatitudeAsync</a:t>
            </a:r>
            <a:r>
              <a:rPr lang="en-US" sz="900" kern="1200" dirty="0" smtClean="0">
                <a:solidFill>
                  <a:schemeClr val="tx1"/>
                </a:solidFill>
                <a:effectLst/>
                <a:latin typeface="Segoe UI Light" pitchFamily="34" charset="0"/>
                <a:ea typeface="+mn-ea"/>
                <a:cs typeface="+mn-cs"/>
              </a:rPr>
              <a: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70659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Let's look at another aspect of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voids.</a:t>
            </a:r>
          </a:p>
          <a:p>
            <a:r>
              <a:rPr lang="en-US" sz="900" kern="1200" dirty="0" smtClean="0">
                <a:solidFill>
                  <a:schemeClr val="tx1"/>
                </a:solidFill>
                <a:effectLst/>
                <a:latin typeface="Segoe UI Light" pitchFamily="34" charset="0"/>
                <a:ea typeface="+mn-ea"/>
                <a:cs typeface="+mn-cs"/>
              </a:rPr>
              <a:t>* We said the caller can't tell when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has finished.</a:t>
            </a:r>
          </a:p>
          <a:p>
            <a:r>
              <a:rPr lang="en-US" sz="900" kern="1200" dirty="0" smtClean="0">
                <a:solidFill>
                  <a:schemeClr val="tx1"/>
                </a:solidFill>
                <a:effectLst/>
                <a:latin typeface="Segoe UI Light" pitchFamily="34" charset="0"/>
                <a:ea typeface="+mn-ea"/>
                <a:cs typeface="+mn-cs"/>
              </a:rPr>
              <a:t>* Of course it can't. It merely returns void.</a:t>
            </a:r>
          </a:p>
          <a:p>
            <a:r>
              <a:rPr lang="en-US" sz="900" kern="1200" dirty="0" smtClean="0">
                <a:solidFill>
                  <a:schemeClr val="tx1"/>
                </a:solidFill>
                <a:effectLst/>
                <a:latin typeface="Segoe UI Light" pitchFamily="34" charset="0"/>
                <a:ea typeface="+mn-ea"/>
                <a:cs typeface="+mn-cs"/>
              </a:rPr>
              <a:t>* Well, in a UI, you invoke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event-handler, and the UI doesn't know that.</a:t>
            </a:r>
          </a:p>
          <a:p>
            <a:r>
              <a:rPr lang="en-US" sz="900" kern="1200" dirty="0" smtClean="0">
                <a:solidFill>
                  <a:schemeClr val="tx1"/>
                </a:solidFill>
                <a:effectLst/>
                <a:latin typeface="Segoe UI Light" pitchFamily="34" charset="0"/>
                <a:ea typeface="+mn-ea"/>
                <a:cs typeface="+mn-cs"/>
              </a:rPr>
              <a:t>* Doesn't know that the handler is already in-flight.</a:t>
            </a:r>
          </a:p>
          <a:p>
            <a:r>
              <a:rPr lang="en-US" sz="900" kern="1200" dirty="0" smtClean="0">
                <a:solidFill>
                  <a:schemeClr val="tx1"/>
                </a:solidFill>
                <a:effectLst/>
                <a:latin typeface="Segoe UI Light" pitchFamily="34" charset="0"/>
                <a:ea typeface="+mn-ea"/>
                <a:cs typeface="+mn-cs"/>
              </a:rPr>
              <a:t>* User can click the button again, and invoke a second instance of the handler,</a:t>
            </a:r>
          </a:p>
          <a:p>
            <a:r>
              <a:rPr lang="en-US" sz="900" kern="1200" dirty="0" smtClean="0">
                <a:solidFill>
                  <a:schemeClr val="tx1"/>
                </a:solidFill>
                <a:effectLst/>
                <a:latin typeface="Segoe UI Light" pitchFamily="34" charset="0"/>
                <a:ea typeface="+mn-ea"/>
                <a:cs typeface="+mn-cs"/>
              </a:rPr>
              <a:t>  even while the first is still running.</a:t>
            </a:r>
          </a:p>
          <a:p>
            <a:r>
              <a:rPr lang="en-US" sz="900" kern="1200" dirty="0" smtClean="0">
                <a:solidFill>
                  <a:schemeClr val="tx1"/>
                </a:solidFill>
                <a:effectLst/>
                <a:latin typeface="Segoe UI Light" pitchFamily="34" charset="0"/>
                <a:ea typeface="+mn-ea"/>
                <a:cs typeface="+mn-cs"/>
              </a:rPr>
              <a:t>* Might be fine in some cases. Not in this case, where it's a button to buy stuff.</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So, we'll disable the button in the handler.</a:t>
            </a:r>
          </a:p>
          <a:p>
            <a:r>
              <a:rPr lang="en-US" sz="900" kern="1200" dirty="0" smtClean="0">
                <a:solidFill>
                  <a:schemeClr val="tx1"/>
                </a:solidFill>
                <a:effectLst/>
                <a:latin typeface="Segoe UI Light" pitchFamily="34" charset="0"/>
                <a:ea typeface="+mn-ea"/>
                <a:cs typeface="+mn-cs"/>
              </a:rPr>
              <a:t>* Then do the await. That way, user can't click the button again. Only one purchase at a time.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41102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There's just one other surprise place where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voids will bite you</a:t>
            </a:r>
          </a:p>
          <a:p>
            <a:r>
              <a:rPr lang="en-US" sz="900" kern="1200" dirty="0" smtClean="0">
                <a:solidFill>
                  <a:schemeClr val="tx1"/>
                </a:solidFill>
                <a:effectLst/>
                <a:latin typeface="Segoe UI Light" pitchFamily="34" charset="0"/>
                <a:ea typeface="+mn-ea"/>
                <a:cs typeface="+mn-cs"/>
              </a:rPr>
              <a:t>* In C#, when you write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 it can be either void-returning or Task-returning.</a:t>
            </a:r>
          </a:p>
          <a:p>
            <a:r>
              <a:rPr lang="en-US" sz="900" kern="1200" dirty="0" smtClean="0">
                <a:solidFill>
                  <a:schemeClr val="tx1"/>
                </a:solidFill>
                <a:effectLst/>
                <a:latin typeface="Segoe UI Light" pitchFamily="34" charset="0"/>
                <a:ea typeface="+mn-ea"/>
                <a:cs typeface="+mn-cs"/>
              </a:rPr>
              <a:t>* The syntax of the lambda doesn't tell you which.</a:t>
            </a:r>
          </a:p>
          <a:p>
            <a:r>
              <a:rPr lang="en-US" sz="900" kern="1200" dirty="0" smtClean="0">
                <a:solidFill>
                  <a:schemeClr val="tx1"/>
                </a:solidFill>
                <a:effectLst/>
                <a:latin typeface="Segoe UI Light" pitchFamily="34" charset="0"/>
                <a:ea typeface="+mn-ea"/>
                <a:cs typeface="+mn-cs"/>
              </a:rPr>
              <a:t>* Instead, it's the context that tells you.</a:t>
            </a:r>
          </a:p>
          <a:p>
            <a:r>
              <a:rPr lang="en-US" sz="900" kern="1200" dirty="0" smtClean="0">
                <a:solidFill>
                  <a:schemeClr val="tx1"/>
                </a:solidFill>
                <a:effectLst/>
                <a:latin typeface="Segoe UI Light" pitchFamily="34" charset="0"/>
                <a:ea typeface="+mn-ea"/>
                <a:cs typeface="+mn-cs"/>
              </a:rPr>
              <a:t>* Here I’ve assigned same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 to both void-returning Action delegate, and Task-returning Function delegate. No compiler errors. Both work fine.</a:t>
            </a:r>
          </a:p>
          <a:p>
            <a:r>
              <a:rPr lang="en-US" sz="900" kern="1200" dirty="0" smtClean="0">
                <a:solidFill>
                  <a:schemeClr val="tx1"/>
                </a:solidFill>
                <a:effectLst/>
                <a:latin typeface="Segoe UI Light" pitchFamily="34" charset="0"/>
                <a:ea typeface="+mn-ea"/>
                <a:cs typeface="+mn-cs"/>
              </a:rPr>
              <a:t>* Look at this call to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It passes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a:t>
            </a:r>
          </a:p>
          <a:p>
            <a:r>
              <a:rPr lang="en-US" sz="900" kern="1200" dirty="0" smtClean="0">
                <a:solidFill>
                  <a:schemeClr val="tx1"/>
                </a:solidFill>
                <a:effectLst/>
                <a:latin typeface="Segoe UI Light" pitchFamily="34" charset="0"/>
                <a:ea typeface="+mn-ea"/>
                <a:cs typeface="+mn-cs"/>
              </a:rPr>
              <a:t>* Will that be void-returning or Task-returning?</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Well, if both overloads are offered, it'll pick Task-returning. Good!</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In VB, the situation's different</a:t>
            </a:r>
          </a:p>
          <a:p>
            <a:r>
              <a:rPr lang="en-US" sz="900" kern="1200" dirty="0" smtClean="0">
                <a:solidFill>
                  <a:schemeClr val="tx1"/>
                </a:solidFill>
                <a:effectLst/>
                <a:latin typeface="Segoe UI Light" pitchFamily="34" charset="0"/>
                <a:ea typeface="+mn-ea"/>
                <a:cs typeface="+mn-cs"/>
              </a:rPr>
              <a:t>* Here it's not the context that decides if it's void-returning Sub or Task-returning Function.</a:t>
            </a:r>
          </a:p>
          <a:p>
            <a:r>
              <a:rPr lang="en-US" sz="900" kern="1200" dirty="0" smtClean="0">
                <a:solidFill>
                  <a:schemeClr val="tx1"/>
                </a:solidFill>
                <a:effectLst/>
                <a:latin typeface="Segoe UI Light" pitchFamily="34" charset="0"/>
                <a:ea typeface="+mn-ea"/>
                <a:cs typeface="+mn-cs"/>
              </a:rPr>
              <a:t>* Instead the expression itself says which it is.</a:t>
            </a:r>
          </a:p>
          <a:p>
            <a:r>
              <a:rPr lang="en-US" sz="900" kern="1200" dirty="0" smtClean="0">
                <a:solidFill>
                  <a:schemeClr val="tx1"/>
                </a:solidFill>
                <a:effectLst/>
                <a:latin typeface="Segoe UI Light" pitchFamily="34" charset="0"/>
                <a:ea typeface="+mn-ea"/>
                <a:cs typeface="+mn-cs"/>
              </a:rPr>
              <a:t>* But the conclusion's the same. The method you call should generally both overloads.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C46F68-936A-4288-A909-62026D1AFF3E}"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5134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Let's see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 problems in practice</a:t>
            </a:r>
          </a:p>
          <a:p>
            <a:r>
              <a:rPr lang="en-US" sz="900" kern="1200" dirty="0" smtClean="0">
                <a:solidFill>
                  <a:schemeClr val="tx1"/>
                </a:solidFill>
                <a:effectLst/>
                <a:latin typeface="Segoe UI Light" pitchFamily="34" charset="0"/>
                <a:ea typeface="+mn-ea"/>
                <a:cs typeface="+mn-cs"/>
              </a:rPr>
              <a:t>* Here I'm writing a Win8 app which invokes </a:t>
            </a:r>
            <a:r>
              <a:rPr lang="en-US" sz="900" kern="1200" dirty="0" err="1" smtClean="0">
                <a:solidFill>
                  <a:schemeClr val="tx1"/>
                </a:solidFill>
                <a:effectLst/>
                <a:latin typeface="Segoe UI Light" pitchFamily="34" charset="0"/>
                <a:ea typeface="+mn-ea"/>
                <a:cs typeface="+mn-cs"/>
              </a:rPr>
              <a:t>Dispatcher.RunAsync</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I'm passing it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a:t>
            </a:r>
          </a:p>
          <a:p>
            <a:r>
              <a:rPr lang="en-US" sz="900" kern="1200" dirty="0" smtClean="0">
                <a:solidFill>
                  <a:schemeClr val="tx1"/>
                </a:solidFill>
                <a:effectLst/>
                <a:latin typeface="Segoe UI Light" pitchFamily="34" charset="0"/>
                <a:ea typeface="+mn-ea"/>
                <a:cs typeface="+mn-cs"/>
              </a:rPr>
              <a:t>* Whenever I see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 being passed to a function, I always check that function.</a:t>
            </a:r>
          </a:p>
          <a:p>
            <a:r>
              <a:rPr lang="en-US" sz="900" kern="1200" dirty="0" smtClean="0">
                <a:solidFill>
                  <a:schemeClr val="tx1"/>
                </a:solidFill>
                <a:effectLst/>
                <a:latin typeface="Segoe UI Light" pitchFamily="34" charset="0"/>
                <a:ea typeface="+mn-ea"/>
                <a:cs typeface="+mn-cs"/>
              </a:rPr>
              <a:t>* Look at the bottom of the slide.</a:t>
            </a:r>
          </a:p>
          <a:p>
            <a:r>
              <a:rPr lang="en-US" sz="900" kern="1200" dirty="0" smtClean="0">
                <a:solidFill>
                  <a:schemeClr val="tx1"/>
                </a:solidFill>
                <a:effectLst/>
                <a:latin typeface="Segoe UI Light" pitchFamily="34" charset="0"/>
                <a:ea typeface="+mn-ea"/>
                <a:cs typeface="+mn-cs"/>
              </a:rPr>
              <a:t>* In this case, it takes something called a </a:t>
            </a:r>
            <a:r>
              <a:rPr lang="en-US" sz="900" kern="1200" dirty="0" err="1" smtClean="0">
                <a:solidFill>
                  <a:schemeClr val="tx1"/>
                </a:solidFill>
                <a:effectLst/>
                <a:latin typeface="Segoe UI Light" pitchFamily="34" charset="0"/>
                <a:ea typeface="+mn-ea"/>
                <a:cs typeface="+mn-cs"/>
              </a:rPr>
              <a:t>DispatchedHandler</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which is void-returning.</a:t>
            </a:r>
          </a:p>
          <a:p>
            <a:r>
              <a:rPr lang="en-US" sz="900" kern="1200" dirty="0" smtClean="0">
                <a:solidFill>
                  <a:schemeClr val="tx1"/>
                </a:solidFill>
                <a:effectLst/>
                <a:latin typeface="Segoe UI Light" pitchFamily="34" charset="0"/>
                <a:ea typeface="+mn-ea"/>
                <a:cs typeface="+mn-cs"/>
              </a:rPr>
              <a:t>* So it's passing a void-returning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We can imagine what will happen.</a:t>
            </a:r>
          </a:p>
          <a:p>
            <a:r>
              <a:rPr lang="en-US" sz="900" kern="1200" dirty="0" smtClean="0">
                <a:solidFill>
                  <a:schemeClr val="tx1"/>
                </a:solidFill>
                <a:effectLst/>
                <a:latin typeface="Segoe UI Light" pitchFamily="34" charset="0"/>
                <a:ea typeface="+mn-ea"/>
                <a:cs typeface="+mn-cs"/>
              </a:rPr>
              <a:t>* The dispatcher will kick off the lambda, fire-and-forget.</a:t>
            </a:r>
          </a:p>
          <a:p>
            <a:r>
              <a:rPr lang="en-US" sz="900" kern="1200" dirty="0" smtClean="0">
                <a:solidFill>
                  <a:schemeClr val="tx1"/>
                </a:solidFill>
                <a:effectLst/>
                <a:latin typeface="Segoe UI Light" pitchFamily="34" charset="0"/>
                <a:ea typeface="+mn-ea"/>
                <a:cs typeface="+mn-cs"/>
              </a:rPr>
              <a:t>* The lambda will get to the first await.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It'll return it its caller. And the dispatcher will think it's done.</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So our await on the dispatcher will finish, and we'll plow through the rest of our method.</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Meanwhile, </a:t>
            </a:r>
            <a:r>
              <a:rPr lang="en-US" sz="900" kern="1200" dirty="0" err="1" smtClean="0">
                <a:solidFill>
                  <a:schemeClr val="tx1"/>
                </a:solidFill>
                <a:effectLst/>
                <a:latin typeface="Segoe UI Light" pitchFamily="34" charset="0"/>
                <a:ea typeface="+mn-ea"/>
                <a:cs typeface="+mn-cs"/>
              </a:rPr>
              <a:t>m_Result</a:t>
            </a:r>
            <a:r>
              <a:rPr lang="en-US" sz="900" kern="1200" dirty="0" smtClean="0">
                <a:solidFill>
                  <a:schemeClr val="tx1"/>
                </a:solidFill>
                <a:effectLst/>
                <a:latin typeface="Segoe UI Light" pitchFamily="34" charset="0"/>
                <a:ea typeface="+mn-ea"/>
                <a:cs typeface="+mn-cs"/>
              </a:rPr>
              <a:t> doesn't get set until too late,</a:t>
            </a:r>
          </a:p>
          <a:p>
            <a:r>
              <a:rPr lang="en-US" sz="900" kern="1200" dirty="0" smtClean="0">
                <a:solidFill>
                  <a:schemeClr val="tx1"/>
                </a:solidFill>
                <a:effectLst/>
                <a:latin typeface="Segoe UI Light" pitchFamily="34" charset="0"/>
                <a:ea typeface="+mn-ea"/>
                <a:cs typeface="+mn-cs"/>
              </a:rPr>
              <a:t>* and the exception from our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 was never caught.</a:t>
            </a:r>
          </a:p>
          <a:p>
            <a:r>
              <a:rPr lang="en-US" sz="900" kern="1200" dirty="0" smtClean="0">
                <a:solidFill>
                  <a:schemeClr val="tx1"/>
                </a:solidFill>
                <a:effectLst/>
                <a:latin typeface="Segoe UI Light" pitchFamily="34" charset="0"/>
                <a:ea typeface="+mn-ea"/>
                <a:cs typeface="+mn-cs"/>
              </a:rPr>
              <a:t>* That's because our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 was void-returning, fire-and-forget.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You understand the problem.</a:t>
            </a:r>
          </a:p>
          <a:p>
            <a:r>
              <a:rPr lang="en-US" sz="900" kern="1200" dirty="0" smtClean="0">
                <a:solidFill>
                  <a:schemeClr val="tx1"/>
                </a:solidFill>
                <a:effectLst/>
                <a:latin typeface="Segoe UI Light" pitchFamily="34" charset="0"/>
                <a:ea typeface="+mn-ea"/>
                <a:cs typeface="+mn-cs"/>
              </a:rPr>
              <a:t>* We’ll touch on a solution in next section. It’s subtle.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68238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But first, let's sum up.</a:t>
            </a:r>
          </a:p>
          <a:p>
            <a:r>
              <a:rPr lang="en-US" sz="900" kern="1200" dirty="0" smtClean="0">
                <a:solidFill>
                  <a:schemeClr val="tx1"/>
                </a:solidFill>
                <a:effectLst/>
                <a:latin typeface="Segoe UI Light" pitchFamily="34" charset="0"/>
                <a:ea typeface="+mn-ea"/>
                <a:cs typeface="+mn-cs"/>
              </a:rPr>
              <a:t>* "For goodness' sake, stop using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a:t>
            </a:r>
          </a:p>
          <a:p>
            <a:r>
              <a:rPr lang="en-US" sz="900" kern="1200" dirty="0" smtClean="0">
                <a:solidFill>
                  <a:schemeClr val="tx1"/>
                </a:solidFill>
                <a:effectLst/>
                <a:latin typeface="Segoe UI Light" pitchFamily="34" charset="0"/>
                <a:ea typeface="+mn-ea"/>
                <a:cs typeface="+mn-cs"/>
              </a:rPr>
              <a:t>* That's because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means fire-and-forget.</a:t>
            </a:r>
          </a:p>
          <a:p>
            <a:r>
              <a:rPr lang="en-US" sz="900" kern="1200" dirty="0" smtClean="0">
                <a:solidFill>
                  <a:schemeClr val="tx1"/>
                </a:solidFill>
                <a:effectLst/>
                <a:latin typeface="Segoe UI Light" pitchFamily="34" charset="0"/>
                <a:ea typeface="+mn-ea"/>
                <a:cs typeface="+mn-cs"/>
              </a:rPr>
              <a:t>* And fire-and-forget is only appropriate for event-handlers.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0F4261-C7B2-4974-B242-CDD5F9691F9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164397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Section two out of three.</a:t>
            </a:r>
          </a:p>
          <a:p>
            <a:r>
              <a:rPr lang="en-US" sz="900" kern="1200" dirty="0" smtClean="0">
                <a:solidFill>
                  <a:schemeClr val="tx1"/>
                </a:solidFill>
                <a:effectLst/>
                <a:latin typeface="Segoe UI Light" pitchFamily="34" charset="0"/>
                <a:ea typeface="+mn-ea"/>
                <a:cs typeface="+mn-cs"/>
              </a:rPr>
              <a:t>* This actually came from the same developer who motivated the previous section.</a:t>
            </a:r>
          </a:p>
          <a:p>
            <a:r>
              <a:rPr lang="en-US" sz="900" kern="1200" dirty="0" smtClean="0">
                <a:solidFill>
                  <a:schemeClr val="tx1"/>
                </a:solidFill>
                <a:effectLst/>
                <a:latin typeface="Segoe UI Light" pitchFamily="34" charset="0"/>
                <a:ea typeface="+mn-ea"/>
                <a:cs typeface="+mn-cs"/>
              </a:rPr>
              <a:t>[CLICK]</a:t>
            </a:r>
          </a:p>
          <a:p>
            <a:r>
              <a:rPr lang="en-US" sz="900" b="1" kern="1200" dirty="0" smtClean="0">
                <a:solidFill>
                  <a:schemeClr val="tx1"/>
                </a:solidFill>
                <a:effectLst/>
                <a:latin typeface="Segoe UI Light" pitchFamily="34" charset="0"/>
                <a:ea typeface="+mn-ea"/>
                <a:cs typeface="+mn-cs"/>
              </a:rPr>
              <a:t>* "I have a Silverlight page that uses RIA services </a:t>
            </a:r>
            <a:r>
              <a:rPr lang="en-US" sz="900" b="1" kern="1200" dirty="0" err="1" smtClean="0">
                <a:solidFill>
                  <a:schemeClr val="tx1"/>
                </a:solidFill>
                <a:effectLst/>
                <a:latin typeface="Segoe UI Light" pitchFamily="34" charset="0"/>
                <a:ea typeface="+mn-ea"/>
                <a:cs typeface="+mn-cs"/>
              </a:rPr>
              <a:t>async</a:t>
            </a:r>
            <a:r>
              <a:rPr lang="en-US" sz="900" b="1" kern="1200" dirty="0" smtClean="0">
                <a:solidFill>
                  <a:schemeClr val="tx1"/>
                </a:solidFill>
                <a:effectLst/>
                <a:latin typeface="Segoe UI Light" pitchFamily="34" charset="0"/>
                <a:ea typeface="+mn-ea"/>
                <a:cs typeface="+mn-cs"/>
              </a:rPr>
              <a:t> to load the data for the page."</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"It fires an </a:t>
            </a:r>
            <a:r>
              <a:rPr lang="en-US" sz="900" b="1" kern="1200" dirty="0" err="1" smtClean="0">
                <a:solidFill>
                  <a:schemeClr val="tx1"/>
                </a:solidFill>
                <a:effectLst/>
                <a:latin typeface="Segoe UI Light" pitchFamily="34" charset="0"/>
                <a:ea typeface="+mn-ea"/>
                <a:cs typeface="+mn-cs"/>
              </a:rPr>
              <a:t>OnCompleted</a:t>
            </a:r>
            <a:r>
              <a:rPr lang="en-US" sz="900" b="1" kern="1200" dirty="0" smtClean="0">
                <a:solidFill>
                  <a:schemeClr val="tx1"/>
                </a:solidFill>
                <a:effectLst/>
                <a:latin typeface="Segoe UI Light" pitchFamily="34" charset="0"/>
                <a:ea typeface="+mn-ea"/>
                <a:cs typeface="+mn-cs"/>
              </a:rPr>
              <a:t> method when the load is complete."</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"If the user clicks the Print button before all of the page data is loaded, the printed output does not have all of the data."</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And then she asked</a:t>
            </a:r>
          </a:p>
          <a:p>
            <a:r>
              <a:rPr lang="en-US" sz="900" b="1" kern="1200" dirty="0" smtClean="0">
                <a:solidFill>
                  <a:schemeClr val="tx1"/>
                </a:solidFill>
                <a:effectLst/>
                <a:latin typeface="Segoe UI Light" pitchFamily="34" charset="0"/>
                <a:ea typeface="+mn-ea"/>
                <a:cs typeface="+mn-cs"/>
              </a:rPr>
              <a:t>* "Can I use Await in some way to wait for the </a:t>
            </a:r>
            <a:r>
              <a:rPr lang="en-US" sz="900" b="1" kern="1200" dirty="0" err="1" smtClean="0">
                <a:solidFill>
                  <a:schemeClr val="tx1"/>
                </a:solidFill>
                <a:effectLst/>
                <a:latin typeface="Segoe UI Light" pitchFamily="34" charset="0"/>
                <a:ea typeface="+mn-ea"/>
                <a:cs typeface="+mn-cs"/>
              </a:rPr>
              <a:t>OnCompleted</a:t>
            </a:r>
            <a:r>
              <a:rPr lang="en-US" sz="900" b="1" kern="1200" dirty="0" smtClean="0">
                <a:solidFill>
                  <a:schemeClr val="tx1"/>
                </a:solidFill>
                <a:effectLst/>
                <a:latin typeface="Segoe UI Light" pitchFamily="34" charset="0"/>
                <a:ea typeface="+mn-ea"/>
                <a:cs typeface="+mn-cs"/>
              </a:rPr>
              <a:t> event?"</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You know, that kind of forms-over-data doesn't make very exciting demos.</a:t>
            </a:r>
          </a:p>
          <a:p>
            <a:r>
              <a:rPr lang="en-US" sz="900" kern="1200" dirty="0" smtClean="0">
                <a:solidFill>
                  <a:schemeClr val="tx1"/>
                </a:solidFill>
                <a:effectLst/>
                <a:latin typeface="Segoe UI Light" pitchFamily="34" charset="0"/>
                <a:ea typeface="+mn-ea"/>
                <a:cs typeface="+mn-cs"/>
              </a:rPr>
              <a:t>* (although that developer did have a fantastic user-friendly UI)</a:t>
            </a:r>
          </a:p>
          <a:p>
            <a:r>
              <a:rPr lang="en-US" sz="900" kern="1200" dirty="0" smtClean="0">
                <a:solidFill>
                  <a:schemeClr val="tx1"/>
                </a:solidFill>
                <a:effectLst/>
                <a:latin typeface="Segoe UI Light" pitchFamily="34" charset="0"/>
                <a:ea typeface="+mn-ea"/>
                <a:cs typeface="+mn-cs"/>
              </a:rPr>
              <a:t>* I'm going to work through the code of a different developer.</a:t>
            </a:r>
          </a:p>
          <a:p>
            <a:r>
              <a:rPr lang="en-US" sz="900" kern="1200" dirty="0" smtClean="0">
                <a:solidFill>
                  <a:schemeClr val="tx1"/>
                </a:solidFill>
                <a:effectLst/>
                <a:latin typeface="Segoe UI Light" pitchFamily="34" charset="0"/>
                <a:ea typeface="+mn-ea"/>
                <a:cs typeface="+mn-cs"/>
              </a:rPr>
              <a:t>* His code was awful, like spaghetti. Lost ability to maintain it or add features. Wanted help cleaning it up.</a:t>
            </a:r>
          </a:p>
          <a:p>
            <a:r>
              <a:rPr lang="en-US" sz="900" kern="1200" dirty="0" smtClean="0">
                <a:solidFill>
                  <a:schemeClr val="tx1"/>
                </a:solidFill>
                <a:effectLst/>
                <a:latin typeface="Segoe UI Light" pitchFamily="34" charset="0"/>
                <a:ea typeface="+mn-ea"/>
                <a:cs typeface="+mn-cs"/>
              </a:rPr>
              <a:t>* The problem again was that he was building a complicated UI around events.</a:t>
            </a:r>
          </a:p>
          <a:p>
            <a:r>
              <a:rPr lang="en-US" sz="900" kern="1200" dirty="0" smtClean="0">
                <a:solidFill>
                  <a:schemeClr val="tx1"/>
                </a:solidFill>
                <a:effectLst/>
                <a:latin typeface="Segoe UI Light" pitchFamily="34" charset="0"/>
                <a:ea typeface="+mn-ea"/>
                <a:cs typeface="+mn-cs"/>
              </a:rPr>
              <a:t>* The fix was to wrap them up in tasks so he could await for the events.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A39BBE-9C02-414E-B2B7-3F83C572A353}"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5102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involves some new concepts. Not difficult, just unfamiliar.</a:t>
            </a:r>
          </a:p>
          <a:p>
            <a:r>
              <a:rPr lang="en-US" sz="900" kern="1200" dirty="0" smtClean="0">
                <a:solidFill>
                  <a:schemeClr val="tx1"/>
                </a:solidFill>
                <a:effectLst/>
                <a:latin typeface="Segoe UI Light" pitchFamily="34" charset="0"/>
                <a:ea typeface="+mn-ea"/>
                <a:cs typeface="+mn-cs"/>
              </a:rPr>
              <a:t>* As we designed feature, knew we'd have to steer people in right direction. That's what this talk is.</a:t>
            </a:r>
          </a:p>
          <a:p>
            <a:r>
              <a:rPr lang="en-US" sz="900" kern="1200" dirty="0" smtClean="0">
                <a:solidFill>
                  <a:schemeClr val="tx1"/>
                </a:solidFill>
                <a:effectLst/>
                <a:latin typeface="Segoe UI Light" pitchFamily="34" charset="0"/>
                <a:ea typeface="+mn-ea"/>
                <a:cs typeface="+mn-cs"/>
              </a:rPr>
              <a:t>* We'll be learning "Think In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Only learnt to drive when I was 30, after a year of living in America.</a:t>
            </a:r>
          </a:p>
          <a:p>
            <a:r>
              <a:rPr lang="en-US" sz="900" kern="1200" dirty="0" smtClean="0">
                <a:solidFill>
                  <a:schemeClr val="tx1"/>
                </a:solidFill>
                <a:effectLst/>
                <a:latin typeface="Segoe UI Light" pitchFamily="34" charset="0"/>
                <a:ea typeface="+mn-ea"/>
                <a:cs typeface="+mn-cs"/>
              </a:rPr>
              <a:t>* Instructor kept telling me to "think in car". Never said what.</a:t>
            </a:r>
          </a:p>
          <a:p>
            <a:r>
              <a:rPr lang="en-US" sz="900" kern="1200" dirty="0" smtClean="0">
                <a:solidFill>
                  <a:schemeClr val="tx1"/>
                </a:solidFill>
                <a:effectLst/>
                <a:latin typeface="Segoe UI Light" pitchFamily="34" charset="0"/>
                <a:ea typeface="+mn-ea"/>
                <a:cs typeface="+mn-cs"/>
              </a:rPr>
              <a:t>* Long story short, I got a different instructor.</a:t>
            </a:r>
          </a:p>
          <a:p>
            <a:r>
              <a:rPr lang="en-US" sz="900" kern="1200" dirty="0" smtClean="0">
                <a:solidFill>
                  <a:schemeClr val="tx1"/>
                </a:solidFill>
                <a:effectLst/>
                <a:latin typeface="Segoe UI Light" pitchFamily="34" charset="0"/>
                <a:ea typeface="+mn-ea"/>
                <a:cs typeface="+mn-cs"/>
              </a:rPr>
              <a:t>* I'll be telling you what precisely it means to think in </a:t>
            </a:r>
            <a:r>
              <a:rPr lang="en-US" sz="900" kern="1200" dirty="0" err="1" smtClean="0">
                <a:solidFill>
                  <a:schemeClr val="tx1"/>
                </a:solidFill>
                <a:effectLst/>
                <a:latin typeface="Segoe UI Light" pitchFamily="34" charset="0"/>
                <a:ea typeface="+mn-ea"/>
                <a:cs typeface="+mn-cs"/>
              </a:rPr>
              <a:t>async</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Important lesson: if you go away only remembering these 3 sentences, happy.</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is only for top-level event handlers.</a:t>
            </a:r>
          </a:p>
          <a:p>
            <a:r>
              <a:rPr lang="en-US" sz="900" kern="1200" dirty="0" smtClean="0">
                <a:solidFill>
                  <a:schemeClr val="tx1"/>
                </a:solidFill>
                <a:effectLst/>
                <a:latin typeface="Segoe UI Light" pitchFamily="34" charset="0"/>
                <a:ea typeface="+mn-ea"/>
                <a:cs typeface="+mn-cs"/>
              </a:rPr>
              <a:t>* Can use tasks around events.</a:t>
            </a:r>
          </a:p>
          <a:p>
            <a:r>
              <a:rPr lang="en-US" sz="900" kern="1200" dirty="0" smtClean="0">
                <a:solidFill>
                  <a:schemeClr val="tx1"/>
                </a:solidFill>
                <a:effectLst/>
                <a:latin typeface="Segoe UI Light" pitchFamily="34" charset="0"/>
                <a:ea typeface="+mn-ea"/>
                <a:cs typeface="+mn-cs"/>
              </a:rPr>
              <a:t>* Distinguish IO-bound from CPU-bound code.</a:t>
            </a:r>
          </a:p>
          <a:p>
            <a:r>
              <a:rPr lang="en-US" sz="900" kern="1200" dirty="0" smtClean="0">
                <a:solidFill>
                  <a:schemeClr val="tx1"/>
                </a:solidFill>
                <a:effectLst/>
                <a:latin typeface="Segoe UI Light" pitchFamily="34" charset="0"/>
                <a:ea typeface="+mn-ea"/>
                <a:cs typeface="+mn-cs"/>
              </a:rPr>
              <a:t>* In three sections of this talk, we'll be fleshing out those three.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AE510B-D97D-4F24-B4C3-9BFD0614BCF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1108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This is how it started,</a:t>
            </a:r>
          </a:p>
          <a:p>
            <a:r>
              <a:rPr lang="en-US" sz="900" kern="1200" dirty="0" smtClean="0">
                <a:solidFill>
                  <a:schemeClr val="tx1"/>
                </a:solidFill>
                <a:effectLst/>
                <a:latin typeface="Segoe UI Light" pitchFamily="34" charset="0"/>
                <a:ea typeface="+mn-ea"/>
                <a:cs typeface="+mn-cs"/>
              </a:rPr>
              <a:t>* with an idea for an educational game for young children on phone and tablet.</a:t>
            </a:r>
          </a:p>
          <a:p>
            <a:r>
              <a:rPr lang="en-US" sz="900" kern="1200" dirty="0" smtClean="0">
                <a:solidFill>
                  <a:schemeClr val="tx1"/>
                </a:solidFill>
                <a:effectLst/>
                <a:latin typeface="Segoe UI Light" pitchFamily="34" charset="0"/>
                <a:ea typeface="+mn-ea"/>
                <a:cs typeface="+mn-cs"/>
              </a:rPr>
              <a:t>* There's an apple tree, and the child drags apples into a basket,</a:t>
            </a:r>
          </a:p>
          <a:p>
            <a:r>
              <a:rPr lang="en-US" sz="900" kern="1200" dirty="0" smtClean="0">
                <a:solidFill>
                  <a:schemeClr val="tx1"/>
                </a:solidFill>
                <a:effectLst/>
                <a:latin typeface="Segoe UI Light" pitchFamily="34" charset="0"/>
                <a:ea typeface="+mn-ea"/>
                <a:cs typeface="+mn-cs"/>
              </a:rPr>
              <a:t>  and learns numbers and counting.</a:t>
            </a:r>
          </a:p>
          <a:p>
            <a:r>
              <a:rPr lang="en-US" sz="900" kern="1200" dirty="0" smtClean="0">
                <a:solidFill>
                  <a:schemeClr val="tx1"/>
                </a:solidFill>
                <a:effectLst/>
                <a:latin typeface="Segoe UI Light" pitchFamily="34" charset="0"/>
                <a:ea typeface="+mn-ea"/>
                <a:cs typeface="+mn-cs"/>
              </a:rPr>
              <a:t>* Like The Count from Sesame St. </a:t>
            </a:r>
          </a:p>
          <a:p>
            <a:r>
              <a:rPr lang="en-US" sz="900" kern="1200" dirty="0" smtClean="0">
                <a:solidFill>
                  <a:schemeClr val="tx1"/>
                </a:solidFill>
                <a:effectLst/>
                <a:latin typeface="Segoe UI Light" pitchFamily="34" charset="0"/>
                <a:ea typeface="+mn-ea"/>
                <a:cs typeface="+mn-cs"/>
              </a:rPr>
              <a:t>[CLICK]</a:t>
            </a:r>
          </a:p>
          <a:p>
            <a:pPr marL="0" indent="0">
              <a:buFont typeface="Arial" panose="020B0604020202020204" pitchFamily="34" charset="0"/>
              <a:buNone/>
            </a:pPr>
            <a:r>
              <a:rPr lang="en-US" sz="900" kern="1200" dirty="0" smtClean="0">
                <a:solidFill>
                  <a:schemeClr val="tx1"/>
                </a:solidFill>
                <a:effectLst/>
                <a:latin typeface="Segoe UI Light" pitchFamily="34" charset="0"/>
                <a:ea typeface="+mn-ea"/>
                <a:cs typeface="+mn-cs"/>
              </a:rPr>
              <a:t>* Let's see the game in action...</a:t>
            </a:r>
          </a:p>
          <a:p>
            <a:pPr marL="171450" indent="-171450">
              <a:buFont typeface="Arial" panose="020B0604020202020204" pitchFamily="34" charset="0"/>
              <a:buChar char="•"/>
            </a:pPr>
            <a:endParaRPr lang="en-US" sz="900" kern="1200" dirty="0" smtClean="0">
              <a:solidFill>
                <a:schemeClr val="tx1"/>
              </a:solidFill>
              <a:effectLst/>
              <a:latin typeface="Segoe UI Light" pitchFamily="34" charset="0"/>
              <a:ea typeface="+mn-ea"/>
              <a:cs typeface="+mn-cs"/>
            </a:endParaRPr>
          </a:p>
          <a:p>
            <a:pPr marL="0" indent="0">
              <a:buFont typeface="Arial" panose="020B0604020202020204" pitchFamily="34" charset="0"/>
              <a:buNone/>
            </a:pPr>
            <a:r>
              <a:rPr lang="en-US" sz="900" kern="1200" dirty="0" smtClean="0">
                <a:solidFill>
                  <a:schemeClr val="tx1"/>
                </a:solidFill>
                <a:effectLst/>
                <a:latin typeface="Segoe UI Light" pitchFamily="34" charset="0"/>
                <a:ea typeface="+mn-ea"/>
                <a:cs typeface="+mn-cs"/>
              </a:rPr>
              <a:t>[DEMO]</a:t>
            </a:r>
          </a:p>
          <a:p>
            <a:r>
              <a:rPr lang="en-US" sz="900" kern="1200" dirty="0" smtClean="0">
                <a:solidFill>
                  <a:schemeClr val="tx1"/>
                </a:solidFill>
                <a:effectLst/>
                <a:latin typeface="Segoe UI Light" pitchFamily="34" charset="0"/>
                <a:ea typeface="+mn-ea"/>
                <a:cs typeface="+mn-cs"/>
              </a:rPr>
              <a:t>* Start the game</a:t>
            </a:r>
          </a:p>
          <a:p>
            <a:r>
              <a:rPr lang="en-US" sz="900" kern="1200" dirty="0" smtClean="0">
                <a:solidFill>
                  <a:schemeClr val="tx1"/>
                </a:solidFill>
                <a:effectLst/>
                <a:latin typeface="Segoe UI Light" pitchFamily="34" charset="0"/>
                <a:ea typeface="+mn-ea"/>
                <a:cs typeface="+mn-cs"/>
              </a:rPr>
              <a:t>* Drag all apples into the cart</a:t>
            </a:r>
          </a:p>
          <a:p>
            <a:r>
              <a:rPr lang="en-US" sz="900" kern="1200" dirty="0" smtClean="0">
                <a:solidFill>
                  <a:schemeClr val="tx1"/>
                </a:solidFill>
                <a:effectLst/>
                <a:latin typeface="Segoe UI Light" pitchFamily="34" charset="0"/>
                <a:ea typeface="+mn-ea"/>
                <a:cs typeface="+mn-cs"/>
              </a:rPr>
              <a:t>* One apple. ha </a:t>
            </a:r>
            <a:r>
              <a:rPr lang="en-US" sz="900" kern="1200" dirty="0" err="1" smtClean="0">
                <a:solidFill>
                  <a:schemeClr val="tx1"/>
                </a:solidFill>
                <a:effectLst/>
                <a:latin typeface="Segoe UI Light" pitchFamily="34" charset="0"/>
                <a:ea typeface="+mn-ea"/>
                <a:cs typeface="+mn-cs"/>
              </a:rPr>
              <a:t>ha</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ha</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ha</a:t>
            </a:r>
            <a:r>
              <a:rPr lang="en-US" sz="900" kern="1200" dirty="0" smtClean="0">
                <a:solidFill>
                  <a:schemeClr val="tx1"/>
                </a:solidFill>
                <a:effectLst/>
                <a:latin typeface="Segoe UI Light" pitchFamily="34" charset="0"/>
                <a:ea typeface="+mn-ea"/>
                <a:cs typeface="+mn-cs"/>
              </a:rPr>
              <a:t>. Two apples. ha </a:t>
            </a:r>
            <a:r>
              <a:rPr lang="en-US" sz="900" kern="1200" dirty="0" err="1" smtClean="0">
                <a:solidFill>
                  <a:schemeClr val="tx1"/>
                </a:solidFill>
                <a:effectLst/>
                <a:latin typeface="Segoe UI Light" pitchFamily="34" charset="0"/>
                <a:ea typeface="+mn-ea"/>
                <a:cs typeface="+mn-cs"/>
              </a:rPr>
              <a:t>ha</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ha</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Watch it zoom off</a:t>
            </a:r>
          </a:p>
          <a:p>
            <a:r>
              <a:rPr lang="en-US" sz="900" kern="1200" dirty="0" smtClean="0">
                <a:solidFill>
                  <a:schemeClr val="tx1"/>
                </a:solidFill>
                <a:effectLst/>
                <a:latin typeface="Segoe UI Light" pitchFamily="34" charset="0"/>
                <a:ea typeface="+mn-ea"/>
                <a:cs typeface="+mn-cs"/>
              </a:rPr>
              <a:t>* Click Play Again</a:t>
            </a:r>
          </a:p>
          <a:p>
            <a:r>
              <a:rPr lang="en-US" sz="900" kern="1200" dirty="0" smtClean="0">
                <a:solidFill>
                  <a:schemeClr val="tx1"/>
                </a:solidFill>
                <a:effectLst/>
                <a:latin typeface="Segoe UI Light" pitchFamily="34" charset="0"/>
                <a:ea typeface="+mn-ea"/>
                <a:cs typeface="+mn-cs"/>
              </a:rPr>
              <a:t>* Move just one apple</a:t>
            </a:r>
          </a:p>
          <a:p>
            <a:r>
              <a:rPr lang="en-US" sz="900" kern="1200" dirty="0" smtClean="0">
                <a:solidFill>
                  <a:schemeClr val="tx1"/>
                </a:solidFill>
                <a:effectLst/>
                <a:latin typeface="Segoe UI Light" pitchFamily="34" charset="0"/>
                <a:ea typeface="+mn-ea"/>
                <a:cs typeface="+mn-cs"/>
              </a:rPr>
              <a:t>* Go back to Main, then play the apples again.</a:t>
            </a:r>
          </a:p>
          <a:p>
            <a:pPr marL="0" indent="0">
              <a:buFont typeface="Arial" panose="020B0604020202020204" pitchFamily="34" charset="0"/>
              <a:buNone/>
            </a:pP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E2A831-05CD-48FB-8E8C-44416B18F7AC}"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990367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This is what the developer's code looked like.</a:t>
            </a:r>
          </a:p>
          <a:p>
            <a:r>
              <a:rPr lang="en-US" sz="900" kern="1200" dirty="0" smtClean="0">
                <a:solidFill>
                  <a:schemeClr val="tx1"/>
                </a:solidFill>
                <a:effectLst/>
                <a:latin typeface="Segoe UI Light" pitchFamily="34" charset="0"/>
                <a:ea typeface="+mn-ea"/>
                <a:cs typeface="+mn-cs"/>
              </a:rPr>
              <a:t>* He was writing in VB.</a:t>
            </a:r>
          </a:p>
          <a:p>
            <a:r>
              <a:rPr lang="en-US" sz="900" kern="1200" dirty="0" smtClean="0">
                <a:solidFill>
                  <a:schemeClr val="tx1"/>
                </a:solidFill>
                <a:effectLst/>
                <a:latin typeface="Segoe UI Light" pitchFamily="34" charset="0"/>
                <a:ea typeface="+mn-ea"/>
                <a:cs typeface="+mn-cs"/>
              </a:rPr>
              <a:t>* Don't worry, I'm not going to ask you to understand it.</a:t>
            </a:r>
          </a:p>
          <a:p>
            <a:r>
              <a:rPr lang="en-US" sz="900" kern="1200" dirty="0" smtClean="0">
                <a:solidFill>
                  <a:schemeClr val="tx1"/>
                </a:solidFill>
                <a:effectLst/>
                <a:latin typeface="Segoe UI Light" pitchFamily="34" charset="0"/>
                <a:ea typeface="+mn-ea"/>
                <a:cs typeface="+mn-cs"/>
              </a:rPr>
              <a:t>* He didn't either. Nor did I.</a:t>
            </a:r>
          </a:p>
          <a:p>
            <a:r>
              <a:rPr lang="en-US" sz="900" kern="1200" dirty="0" smtClean="0">
                <a:solidFill>
                  <a:schemeClr val="tx1"/>
                </a:solidFill>
                <a:effectLst/>
                <a:latin typeface="Segoe UI Light" pitchFamily="34" charset="0"/>
                <a:ea typeface="+mn-ea"/>
                <a:cs typeface="+mn-cs"/>
              </a:rPr>
              <a:t>* What I did see was a nightmare of nested lambdas, even lambdas assigned to fields.</a:t>
            </a:r>
          </a:p>
          <a:p>
            <a:r>
              <a:rPr lang="en-US" sz="900" kern="1200" dirty="0" smtClean="0">
                <a:solidFill>
                  <a:schemeClr val="tx1"/>
                </a:solidFill>
                <a:effectLst/>
                <a:latin typeface="Segoe UI Light" pitchFamily="34" charset="0"/>
                <a:ea typeface="+mn-ea"/>
                <a:cs typeface="+mn-cs"/>
              </a:rPr>
              <a:t>* It was impossible to know what the code was doing, impossible to debug,</a:t>
            </a:r>
          </a:p>
          <a:p>
            <a:r>
              <a:rPr lang="en-US" sz="900" kern="1200" dirty="0" smtClean="0">
                <a:solidFill>
                  <a:schemeClr val="tx1"/>
                </a:solidFill>
                <a:effectLst/>
                <a:latin typeface="Segoe UI Light" pitchFamily="34" charset="0"/>
                <a:ea typeface="+mn-ea"/>
                <a:cs typeface="+mn-cs"/>
              </a:rPr>
              <a:t>  impossible to add features.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7E1769-7F8A-4A6F-BD16-3823EE3E8460}"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11233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So we started from the beginning.</a:t>
            </a:r>
          </a:p>
          <a:p>
            <a:r>
              <a:rPr lang="en-US" sz="900" kern="1200" dirty="0" smtClean="0">
                <a:solidFill>
                  <a:schemeClr val="tx1"/>
                </a:solidFill>
                <a:effectLst/>
                <a:latin typeface="Segoe UI Light" pitchFamily="34" charset="0"/>
                <a:ea typeface="+mn-ea"/>
                <a:cs typeface="+mn-cs"/>
              </a:rPr>
              <a:t>* Get at the architecture of the game.</a:t>
            </a:r>
          </a:p>
          <a:p>
            <a:r>
              <a:rPr lang="en-US" sz="900" kern="1200" dirty="0" smtClean="0">
                <a:solidFill>
                  <a:schemeClr val="tx1"/>
                </a:solidFill>
                <a:effectLst/>
                <a:latin typeface="Segoe UI Light" pitchFamily="34" charset="0"/>
                <a:ea typeface="+mn-ea"/>
                <a:cs typeface="+mn-cs"/>
              </a:rPr>
              <a:t>* Drew a state machine of how the game's meant to work.</a:t>
            </a:r>
          </a:p>
          <a:p>
            <a:r>
              <a:rPr lang="en-US" sz="900" kern="1200" dirty="0" smtClean="0">
                <a:solidFill>
                  <a:schemeClr val="tx1"/>
                </a:solidFill>
                <a:effectLst/>
                <a:latin typeface="Segoe UI Light" pitchFamily="34" charset="0"/>
                <a:ea typeface="+mn-ea"/>
                <a:cs typeface="+mn-cs"/>
              </a:rPr>
              <a:t>* Well, when it starts, it kicks off the animation and sound to put the apples into the tree.</a:t>
            </a:r>
          </a:p>
          <a:p>
            <a:r>
              <a:rPr lang="en-US" sz="900" kern="1200" dirty="0" smtClean="0">
                <a:solidFill>
                  <a:schemeClr val="tx1"/>
                </a:solidFill>
                <a:effectLst/>
                <a:latin typeface="Segoe UI Light" pitchFamily="34" charset="0"/>
                <a:ea typeface="+mn-ea"/>
                <a:cs typeface="+mn-cs"/>
              </a:rPr>
              <a:t>* (I represented that piece of code with the little solid square)</a:t>
            </a:r>
          </a:p>
          <a:p>
            <a:r>
              <a:rPr lang="en-US" sz="900" kern="1200" dirty="0" smtClean="0">
                <a:solidFill>
                  <a:schemeClr val="tx1"/>
                </a:solidFill>
                <a:effectLst/>
                <a:latin typeface="Segoe UI Light" pitchFamily="34" charset="0"/>
                <a:ea typeface="+mn-ea"/>
                <a:cs typeface="+mn-cs"/>
              </a:rPr>
              <a:t>* Then it waits until the animation and sound fire their </a:t>
            </a:r>
            <a:r>
              <a:rPr lang="en-US" sz="900" kern="1200" dirty="0" err="1" smtClean="0">
                <a:solidFill>
                  <a:schemeClr val="tx1"/>
                </a:solidFill>
                <a:effectLst/>
                <a:latin typeface="Segoe UI Light" pitchFamily="34" charset="0"/>
                <a:ea typeface="+mn-ea"/>
                <a:cs typeface="+mn-cs"/>
              </a:rPr>
              <a:t>OnCompleted</a:t>
            </a:r>
            <a:r>
              <a:rPr lang="en-US" sz="900" kern="1200" dirty="0" smtClean="0">
                <a:solidFill>
                  <a:schemeClr val="tx1"/>
                </a:solidFill>
                <a:effectLst/>
                <a:latin typeface="Segoe UI Light" pitchFamily="34" charset="0"/>
                <a:ea typeface="+mn-ea"/>
                <a:cs typeface="+mn-cs"/>
              </a:rPr>
              <a:t> events.</a:t>
            </a:r>
          </a:p>
          <a:p>
            <a:r>
              <a:rPr lang="en-US" sz="900" kern="1200" dirty="0" smtClean="0">
                <a:solidFill>
                  <a:schemeClr val="tx1"/>
                </a:solidFill>
                <a:effectLst/>
                <a:latin typeface="Segoe UI Light" pitchFamily="34" charset="0"/>
                <a:ea typeface="+mn-ea"/>
                <a:cs typeface="+mn-cs"/>
              </a:rPr>
              <a:t>* When both of them are done, it sets up the game, and waits for interactions</a:t>
            </a:r>
          </a:p>
          <a:p>
            <a:r>
              <a:rPr lang="en-US" sz="900" kern="1200" dirty="0" smtClean="0">
                <a:solidFill>
                  <a:schemeClr val="tx1"/>
                </a:solidFill>
                <a:effectLst/>
                <a:latin typeface="Segoe UI Light" pitchFamily="34" charset="0"/>
                <a:ea typeface="+mn-ea"/>
                <a:cs typeface="+mn-cs"/>
              </a:rPr>
              <a:t>* If it gets a </a:t>
            </a:r>
            <a:r>
              <a:rPr lang="en-US" sz="900" kern="1200" dirty="0" err="1" smtClean="0">
                <a:solidFill>
                  <a:schemeClr val="tx1"/>
                </a:solidFill>
                <a:effectLst/>
                <a:latin typeface="Segoe UI Light" pitchFamily="34" charset="0"/>
                <a:ea typeface="+mn-ea"/>
                <a:cs typeface="+mn-cs"/>
              </a:rPr>
              <a:t>PointerPressed</a:t>
            </a:r>
            <a:r>
              <a:rPr lang="en-US" sz="900" kern="1200" dirty="0" smtClean="0">
                <a:solidFill>
                  <a:schemeClr val="tx1"/>
                </a:solidFill>
                <a:effectLst/>
                <a:latin typeface="Segoe UI Light" pitchFamily="34" charset="0"/>
                <a:ea typeface="+mn-ea"/>
                <a:cs typeface="+mn-cs"/>
              </a:rPr>
              <a:t> event, then dragging starts.</a:t>
            </a:r>
          </a:p>
          <a:p>
            <a:r>
              <a:rPr lang="en-US" sz="900" kern="1200" dirty="0" smtClean="0">
                <a:solidFill>
                  <a:schemeClr val="tx1"/>
                </a:solidFill>
                <a:effectLst/>
                <a:latin typeface="Segoe UI Light" pitchFamily="34" charset="0"/>
                <a:ea typeface="+mn-ea"/>
                <a:cs typeface="+mn-cs"/>
              </a:rPr>
              <a:t>* In this state it can get a </a:t>
            </a:r>
            <a:r>
              <a:rPr lang="en-US" sz="900" kern="1200" dirty="0" err="1" smtClean="0">
                <a:solidFill>
                  <a:schemeClr val="tx1"/>
                </a:solidFill>
                <a:effectLst/>
                <a:latin typeface="Segoe UI Light" pitchFamily="34" charset="0"/>
                <a:ea typeface="+mn-ea"/>
                <a:cs typeface="+mn-cs"/>
              </a:rPr>
              <a:t>PointerMoved</a:t>
            </a:r>
            <a:r>
              <a:rPr lang="en-US" sz="900" kern="1200" dirty="0" smtClean="0">
                <a:solidFill>
                  <a:schemeClr val="tx1"/>
                </a:solidFill>
                <a:effectLst/>
                <a:latin typeface="Segoe UI Light" pitchFamily="34" charset="0"/>
                <a:ea typeface="+mn-ea"/>
                <a:cs typeface="+mn-cs"/>
              </a:rPr>
              <a:t> or </a:t>
            </a:r>
            <a:r>
              <a:rPr lang="en-US" sz="900" kern="1200" dirty="0" err="1" smtClean="0">
                <a:solidFill>
                  <a:schemeClr val="tx1"/>
                </a:solidFill>
                <a:effectLst/>
                <a:latin typeface="Segoe UI Light" pitchFamily="34" charset="0"/>
                <a:ea typeface="+mn-ea"/>
                <a:cs typeface="+mn-cs"/>
              </a:rPr>
              <a:t>PointerReleased</a:t>
            </a:r>
            <a:r>
              <a:rPr lang="en-US" sz="900" kern="1200" dirty="0" smtClean="0">
                <a:solidFill>
                  <a:schemeClr val="tx1"/>
                </a:solidFill>
                <a:effectLst/>
                <a:latin typeface="Segoe UI Light" pitchFamily="34" charset="0"/>
                <a:ea typeface="+mn-ea"/>
                <a:cs typeface="+mn-cs"/>
              </a:rPr>
              <a:t> event...</a:t>
            </a:r>
          </a:p>
          <a:p>
            <a:r>
              <a:rPr lang="en-US" sz="900" kern="1200" dirty="0" smtClean="0">
                <a:solidFill>
                  <a:schemeClr val="tx1"/>
                </a:solidFill>
                <a:effectLst/>
                <a:latin typeface="Segoe UI Light" pitchFamily="34" charset="0"/>
                <a:ea typeface="+mn-ea"/>
                <a:cs typeface="+mn-cs"/>
              </a:rPr>
              <a:t>* Look, this isn't the right way to go about it.</a:t>
            </a:r>
          </a:p>
          <a:p>
            <a:r>
              <a:rPr lang="en-US" sz="900" kern="1200" dirty="0" smtClean="0">
                <a:solidFill>
                  <a:schemeClr val="tx1"/>
                </a:solidFill>
                <a:effectLst/>
                <a:latin typeface="Segoe UI Light" pitchFamily="34" charset="0"/>
                <a:ea typeface="+mn-ea"/>
                <a:cs typeface="+mn-cs"/>
              </a:rPr>
              <a:t>* You know what’s the worst? Those solid black squares are the heart of our program, they’re what DOES stuff.</a:t>
            </a:r>
          </a:p>
          <a:p>
            <a:r>
              <a:rPr lang="en-US" sz="900" kern="1200" dirty="0" smtClean="0">
                <a:solidFill>
                  <a:schemeClr val="tx1"/>
                </a:solidFill>
                <a:effectLst/>
                <a:latin typeface="Segoe UI Light" pitchFamily="34" charset="0"/>
                <a:ea typeface="+mn-ea"/>
                <a:cs typeface="+mn-cs"/>
              </a:rPr>
              <a:t>* But the entire architecture is spent solely on WHEN it does stuff!</a:t>
            </a:r>
          </a:p>
          <a:p>
            <a:r>
              <a:rPr lang="en-US" sz="900" kern="1200" dirty="0" smtClean="0">
                <a:solidFill>
                  <a:schemeClr val="tx1"/>
                </a:solidFill>
                <a:effectLst/>
                <a:latin typeface="Segoe UI Light" pitchFamily="34" charset="0"/>
                <a:ea typeface="+mn-ea"/>
                <a:cs typeface="+mn-cs"/>
              </a:rPr>
              <a:t>* We tried to think of the problem more cleanly than the nested lambdas,</a:t>
            </a:r>
          </a:p>
          <a:p>
            <a:r>
              <a:rPr lang="en-US" sz="900" kern="1200" dirty="0" smtClean="0">
                <a:solidFill>
                  <a:schemeClr val="tx1"/>
                </a:solidFill>
                <a:effectLst/>
                <a:latin typeface="Segoe UI Light" pitchFamily="34" charset="0"/>
                <a:ea typeface="+mn-ea"/>
                <a:cs typeface="+mn-cs"/>
              </a:rPr>
              <a:t>  but we didn't help matters any.</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394FEC-7831-4E48-AC02-DF6B1AEA361F}"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002830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Basically the problem boils down to events.</a:t>
            </a:r>
          </a:p>
          <a:p>
            <a:r>
              <a:rPr lang="en-US" sz="900" kern="1200" dirty="0" smtClean="0">
                <a:solidFill>
                  <a:schemeClr val="tx1"/>
                </a:solidFill>
                <a:effectLst/>
                <a:latin typeface="Segoe UI Light" pitchFamily="34" charset="0"/>
                <a:ea typeface="+mn-ea"/>
                <a:cs typeface="+mn-cs"/>
              </a:rPr>
              <a:t>* Building a complicated UI that responds to events.</a:t>
            </a:r>
          </a:p>
          <a:p>
            <a:r>
              <a:rPr lang="en-US" sz="900" kern="1200" dirty="0" smtClean="0">
                <a:solidFill>
                  <a:schemeClr val="tx1"/>
                </a:solidFill>
                <a:effectLst/>
                <a:latin typeface="Segoe UI Light" pitchFamily="34" charset="0"/>
                <a:ea typeface="+mn-ea"/>
                <a:cs typeface="+mn-cs"/>
              </a:rPr>
              <a:t>* The developer had tried one approach, keeping the event handlers local.</a:t>
            </a:r>
          </a:p>
          <a:p>
            <a:r>
              <a:rPr lang="en-US" sz="900" kern="1200" dirty="0" smtClean="0">
                <a:solidFill>
                  <a:schemeClr val="tx1"/>
                </a:solidFill>
                <a:effectLst/>
                <a:latin typeface="Segoe UI Light" pitchFamily="34" charset="0"/>
                <a:ea typeface="+mn-ea"/>
                <a:cs typeface="+mn-cs"/>
              </a:rPr>
              <a:t>* That led to a nightmare of nested lambdas.</a:t>
            </a:r>
          </a:p>
          <a:p>
            <a:r>
              <a:rPr lang="en-US" sz="900" kern="1200" dirty="0" smtClean="0">
                <a:solidFill>
                  <a:schemeClr val="tx1"/>
                </a:solidFill>
                <a:effectLst/>
                <a:latin typeface="Segoe UI Light" pitchFamily="34" charset="0"/>
                <a:ea typeface="+mn-ea"/>
                <a:cs typeface="+mn-cs"/>
              </a:rPr>
              <a:t>* We tried another approach, figuring out the game's state machine, and how it responds to events.</a:t>
            </a:r>
          </a:p>
          <a:p>
            <a:r>
              <a:rPr lang="en-US" sz="900" kern="1200" dirty="0" smtClean="0">
                <a:solidFill>
                  <a:schemeClr val="tx1"/>
                </a:solidFill>
                <a:effectLst/>
                <a:latin typeface="Segoe UI Light" pitchFamily="34" charset="0"/>
                <a:ea typeface="+mn-ea"/>
                <a:cs typeface="+mn-cs"/>
              </a:rPr>
              <a:t>* That ended up being too global. That is, things that should have been local ended up being part of the global state machine. What should have been local variables were promoted to class fields.</a:t>
            </a:r>
          </a:p>
          <a:p>
            <a:r>
              <a:rPr lang="en-US" sz="900" kern="1200" dirty="0" smtClean="0">
                <a:solidFill>
                  <a:schemeClr val="tx1"/>
                </a:solidFill>
                <a:effectLst/>
                <a:latin typeface="Segoe UI Light" pitchFamily="34" charset="0"/>
                <a:ea typeface="+mn-ea"/>
                <a:cs typeface="+mn-cs"/>
              </a:rPr>
              <a:t>* The thing is, we have to figure out a way to tame events.</a:t>
            </a:r>
          </a:p>
          <a:p>
            <a:r>
              <a:rPr lang="en-US" sz="900" kern="1200" dirty="0" smtClean="0">
                <a:solidFill>
                  <a:schemeClr val="tx1"/>
                </a:solidFill>
                <a:effectLst/>
                <a:latin typeface="Segoe UI Light" pitchFamily="34" charset="0"/>
                <a:ea typeface="+mn-ea"/>
                <a:cs typeface="+mn-cs"/>
              </a:rPr>
              <a:t>* Events have been with us for a long time, and they'll be with us for a long time to come.</a:t>
            </a:r>
          </a:p>
          <a:p>
            <a:r>
              <a:rPr lang="en-US" sz="900" kern="1200" dirty="0" smtClean="0">
                <a:solidFill>
                  <a:schemeClr val="tx1"/>
                </a:solidFill>
                <a:effectLst/>
                <a:latin typeface="Segoe UI Light" pitchFamily="34" charset="0"/>
                <a:ea typeface="+mn-ea"/>
                <a:cs typeface="+mn-cs"/>
              </a:rPr>
              <a:t>* WPF, Silverlight, even in Windows8, they're still full of events.</a:t>
            </a:r>
          </a:p>
          <a:p>
            <a:r>
              <a:rPr lang="en-US" sz="900" kern="1200" dirty="0" smtClean="0">
                <a:solidFill>
                  <a:schemeClr val="tx1"/>
                </a:solidFill>
                <a:effectLst/>
                <a:latin typeface="Segoe UI Light" pitchFamily="34" charset="0"/>
                <a:ea typeface="+mn-ea"/>
                <a:cs typeface="+mn-cs"/>
              </a:rPr>
              <a:t>* The challenge is how to tame them.</a:t>
            </a:r>
          </a:p>
          <a:p>
            <a:r>
              <a:rPr lang="en-US" sz="900" kern="1200" dirty="0" smtClean="0">
                <a:solidFill>
                  <a:schemeClr val="tx1"/>
                </a:solidFill>
                <a:effectLst/>
                <a:latin typeface="Segoe UI Light" pitchFamily="34" charset="0"/>
                <a:ea typeface="+mn-ea"/>
                <a:cs typeface="+mn-cs"/>
              </a:rPr>
              <a:t>* I'm going to show how we can tame them by wrapping them up with tasks.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8C9786-F798-43AC-BA40-84869E6A29A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916715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Look, here's the architecture diagram I want to draw.</a:t>
            </a:r>
          </a:p>
          <a:p>
            <a:r>
              <a:rPr lang="en-US" sz="900" kern="1200" dirty="0" smtClean="0">
                <a:solidFill>
                  <a:schemeClr val="tx1"/>
                </a:solidFill>
                <a:effectLst/>
                <a:latin typeface="Segoe UI Light" pitchFamily="34" charset="0"/>
                <a:ea typeface="+mn-ea"/>
                <a:cs typeface="+mn-cs"/>
              </a:rPr>
              <a:t>* I want to write the game where it has only one single state.</a:t>
            </a:r>
          </a:p>
          <a:p>
            <a:r>
              <a:rPr lang="en-US" sz="900" kern="1200" dirty="0" smtClean="0">
                <a:solidFill>
                  <a:schemeClr val="tx1"/>
                </a:solidFill>
                <a:effectLst/>
                <a:latin typeface="Segoe UI Light" pitchFamily="34" charset="0"/>
                <a:ea typeface="+mn-ea"/>
                <a:cs typeface="+mn-cs"/>
              </a:rPr>
              <a:t>* And I'll write three event handlers, </a:t>
            </a:r>
            <a:r>
              <a:rPr lang="en-US" sz="900" kern="1200" dirty="0" err="1" smtClean="0">
                <a:solidFill>
                  <a:schemeClr val="tx1"/>
                </a:solidFill>
                <a:effectLst/>
                <a:latin typeface="Segoe UI Light" pitchFamily="34" charset="0"/>
                <a:ea typeface="+mn-ea"/>
                <a:cs typeface="+mn-cs"/>
              </a:rPr>
              <a:t>OnStart</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OnResume</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OnPressed</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What happens </a:t>
            </a:r>
            <a:r>
              <a:rPr lang="en-US" sz="900" kern="1200" dirty="0" err="1" smtClean="0">
                <a:solidFill>
                  <a:schemeClr val="tx1"/>
                </a:solidFill>
                <a:effectLst/>
                <a:latin typeface="Segoe UI Light" pitchFamily="34" charset="0"/>
                <a:ea typeface="+mn-ea"/>
                <a:cs typeface="+mn-cs"/>
              </a:rPr>
              <a:t>OnPressed</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1. We do a drag operation. 2. Then we do an animation. 3. Then zoom off the cart and bring in a victory screen. 4. Then wait for the button to be clicked.</a:t>
            </a:r>
          </a:p>
          <a:p>
            <a:r>
              <a:rPr lang="en-US" sz="900" kern="1200" dirty="0" smtClean="0">
                <a:solidFill>
                  <a:schemeClr val="tx1"/>
                </a:solidFill>
                <a:effectLst/>
                <a:latin typeface="Segoe UI Light" pitchFamily="34" charset="0"/>
                <a:ea typeface="+mn-ea"/>
                <a:cs typeface="+mn-cs"/>
              </a:rPr>
              <a:t>* But I want to write as sequential code, not as callbacks, not as events.</a:t>
            </a:r>
          </a:p>
          <a:p>
            <a:r>
              <a:rPr lang="en-US" sz="900" kern="1200" dirty="0" smtClean="0">
                <a:solidFill>
                  <a:schemeClr val="tx1"/>
                </a:solidFill>
                <a:effectLst/>
                <a:latin typeface="Segoe UI Light" pitchFamily="34" charset="0"/>
                <a:ea typeface="+mn-ea"/>
                <a:cs typeface="+mn-cs"/>
              </a:rPr>
              <a:t>  That's because I think of them sequentially.</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7B6E06-A364-456C-9C72-4BEA813FD672}"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591272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The pattern here is that if our code feels like a state-machine,</a:t>
            </a:r>
          </a:p>
          <a:p>
            <a:r>
              <a:rPr lang="en-US" sz="900" kern="1200" dirty="0" smtClean="0">
                <a:solidFill>
                  <a:schemeClr val="tx1"/>
                </a:solidFill>
                <a:effectLst/>
                <a:latin typeface="Segoe UI Light" pitchFamily="34" charset="0"/>
                <a:ea typeface="+mn-ea"/>
                <a:cs typeface="+mn-cs"/>
              </a:rPr>
              <a:t>  going to one state after another,  then awaiting is easier.</a:t>
            </a:r>
          </a:p>
          <a:p>
            <a:r>
              <a:rPr lang="en-US" sz="900" kern="1200" dirty="0" smtClean="0">
                <a:solidFill>
                  <a:schemeClr val="tx1"/>
                </a:solidFill>
                <a:effectLst/>
                <a:latin typeface="Segoe UI Light" pitchFamily="34" charset="0"/>
                <a:ea typeface="+mn-ea"/>
                <a:cs typeface="+mn-cs"/>
              </a:rPr>
              <a:t>* Let's see how that works in practice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957E77-2369-4904-A5B6-664F0850E3B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28930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Here's my implementation of that ideal architecture diagram.</a:t>
            </a:r>
          </a:p>
          <a:p>
            <a:r>
              <a:rPr lang="en-US" sz="900" kern="1200" dirty="0" smtClean="0">
                <a:solidFill>
                  <a:schemeClr val="tx1"/>
                </a:solidFill>
                <a:effectLst/>
                <a:latin typeface="Segoe UI Light" pitchFamily="34" charset="0"/>
                <a:ea typeface="+mn-ea"/>
                <a:cs typeface="+mn-cs"/>
              </a:rPr>
              <a:t>* This is the </a:t>
            </a:r>
            <a:r>
              <a:rPr lang="en-US" sz="900" kern="1200" dirty="0" err="1" smtClean="0">
                <a:solidFill>
                  <a:schemeClr val="tx1"/>
                </a:solidFill>
                <a:effectLst/>
                <a:latin typeface="Segoe UI Light" pitchFamily="34" charset="0"/>
                <a:ea typeface="+mn-ea"/>
                <a:cs typeface="+mn-cs"/>
              </a:rPr>
              <a:t>OnPressed</a:t>
            </a:r>
            <a:r>
              <a:rPr lang="en-US" sz="900" kern="1200" dirty="0" smtClean="0">
                <a:solidFill>
                  <a:schemeClr val="tx1"/>
                </a:solidFill>
                <a:effectLst/>
                <a:latin typeface="Segoe UI Light" pitchFamily="34" charset="0"/>
                <a:ea typeface="+mn-ea"/>
                <a:cs typeface="+mn-cs"/>
              </a:rPr>
              <a:t> handler.</a:t>
            </a:r>
          </a:p>
          <a:p>
            <a:r>
              <a:rPr lang="en-US" sz="900" kern="1200" dirty="0" smtClean="0">
                <a:solidFill>
                  <a:schemeClr val="tx1"/>
                </a:solidFill>
                <a:effectLst/>
                <a:latin typeface="Segoe UI Light" pitchFamily="34" charset="0"/>
                <a:ea typeface="+mn-ea"/>
                <a:cs typeface="+mn-cs"/>
              </a:rPr>
              <a:t>* 1. I'll await for a drag operation to complete.</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DragAsync</a:t>
            </a:r>
            <a:r>
              <a:rPr lang="en-US" sz="900" kern="1200" dirty="0" smtClean="0">
                <a:solidFill>
                  <a:schemeClr val="tx1"/>
                </a:solidFill>
                <a:effectLst/>
                <a:latin typeface="Segoe UI Light" pitchFamily="34" charset="0"/>
                <a:ea typeface="+mn-ea"/>
                <a:cs typeface="+mn-cs"/>
              </a:rPr>
              <a:t> a helper I wrote for this game to tame move/released events.</a:t>
            </a:r>
          </a:p>
          <a:p>
            <a:r>
              <a:rPr lang="en-US" sz="900" kern="1200" dirty="0" smtClean="0">
                <a:solidFill>
                  <a:schemeClr val="tx1"/>
                </a:solidFill>
                <a:effectLst/>
                <a:latin typeface="Segoe UI Light" pitchFamily="34" charset="0"/>
                <a:ea typeface="+mn-ea"/>
                <a:cs typeface="+mn-cs"/>
              </a:rPr>
              <a:t>* 2. If the apple gets dragged to the bucket's mouth, then I'll kick off sound and animation as it whooshes inside, and wait until both sound and animation have finished. </a:t>
            </a:r>
            <a:r>
              <a:rPr lang="en-US" sz="900" kern="1200" dirty="0" err="1" smtClean="0">
                <a:solidFill>
                  <a:schemeClr val="tx1"/>
                </a:solidFill>
                <a:effectLst/>
                <a:latin typeface="Segoe UI Light" pitchFamily="34" charset="0"/>
                <a:ea typeface="+mn-ea"/>
                <a:cs typeface="+mn-cs"/>
              </a:rPr>
              <a:t>Storyboard.PlayAsync</a:t>
            </a:r>
            <a:r>
              <a:rPr lang="en-US" sz="900" kern="1200" dirty="0" smtClean="0">
                <a:solidFill>
                  <a:schemeClr val="tx1"/>
                </a:solidFill>
                <a:effectLst/>
                <a:latin typeface="Segoe UI Light" pitchFamily="34" charset="0"/>
                <a:ea typeface="+mn-ea"/>
                <a:cs typeface="+mn-cs"/>
              </a:rPr>
              <a:t> is another helper I wrote.</a:t>
            </a:r>
          </a:p>
          <a:p>
            <a:r>
              <a:rPr lang="en-US" sz="900" kern="1200" dirty="0" smtClean="0">
                <a:solidFill>
                  <a:schemeClr val="tx1"/>
                </a:solidFill>
                <a:effectLst/>
                <a:latin typeface="Segoe UI Light" pitchFamily="34" charset="0"/>
                <a:ea typeface="+mn-ea"/>
                <a:cs typeface="+mn-cs"/>
              </a:rPr>
              <a:t>* 3. if last apple remaining, I'll animate in the victory screen with a storyboard</a:t>
            </a:r>
          </a:p>
          <a:p>
            <a:r>
              <a:rPr lang="en-US" sz="900" kern="1200" dirty="0" smtClean="0">
                <a:solidFill>
                  <a:schemeClr val="tx1"/>
                </a:solidFill>
                <a:effectLst/>
                <a:latin typeface="Segoe UI Light" pitchFamily="34" charset="0"/>
                <a:ea typeface="+mn-ea"/>
                <a:cs typeface="+mn-cs"/>
              </a:rPr>
              <a:t>* 4. And then I'll await until the user clicks the </a:t>
            </a:r>
            <a:r>
              <a:rPr lang="en-US" sz="900" kern="1200" dirty="0" err="1" smtClean="0">
                <a:solidFill>
                  <a:schemeClr val="tx1"/>
                </a:solidFill>
                <a:effectLst/>
                <a:latin typeface="Segoe UI Light" pitchFamily="34" charset="0"/>
                <a:ea typeface="+mn-ea"/>
                <a:cs typeface="+mn-cs"/>
              </a:rPr>
              <a:t>PlayAgain</a:t>
            </a:r>
            <a:r>
              <a:rPr lang="en-US" sz="900" kern="1200" dirty="0" smtClean="0">
                <a:solidFill>
                  <a:schemeClr val="tx1"/>
                </a:solidFill>
                <a:effectLst/>
                <a:latin typeface="Segoe UI Light" pitchFamily="34" charset="0"/>
                <a:ea typeface="+mn-ea"/>
                <a:cs typeface="+mn-cs"/>
              </a:rPr>
              <a:t> button.</a:t>
            </a:r>
          </a:p>
          <a:p>
            <a:r>
              <a:rPr lang="en-US" sz="900" kern="1200" dirty="0" smtClean="0">
                <a:solidFill>
                  <a:schemeClr val="tx1"/>
                </a:solidFill>
                <a:effectLst/>
                <a:latin typeface="Segoe UI Light" pitchFamily="34" charset="0"/>
                <a:ea typeface="+mn-ea"/>
                <a:cs typeface="+mn-cs"/>
              </a:rPr>
              <a:t>   And I'll trigger the </a:t>
            </a:r>
            <a:r>
              <a:rPr lang="en-US" sz="900" kern="1200" dirty="0" err="1" smtClean="0">
                <a:solidFill>
                  <a:schemeClr val="tx1"/>
                </a:solidFill>
                <a:effectLst/>
                <a:latin typeface="Segoe UI Light" pitchFamily="34" charset="0"/>
                <a:ea typeface="+mn-ea"/>
                <a:cs typeface="+mn-cs"/>
              </a:rPr>
              <a:t>OnStart</a:t>
            </a:r>
            <a:r>
              <a:rPr lang="en-US" sz="900" kern="1200" dirty="0" smtClean="0">
                <a:solidFill>
                  <a:schemeClr val="tx1"/>
                </a:solidFill>
                <a:effectLst/>
                <a:latin typeface="Segoe UI Light" pitchFamily="34" charset="0"/>
                <a:ea typeface="+mn-ea"/>
                <a:cs typeface="+mn-cs"/>
              </a:rPr>
              <a:t> event handler, fire-and-forget.</a:t>
            </a:r>
          </a:p>
          <a:p>
            <a:r>
              <a:rPr lang="en-US" sz="900" kern="1200" dirty="0" smtClean="0">
                <a:solidFill>
                  <a:schemeClr val="tx1"/>
                </a:solidFill>
                <a:effectLst/>
                <a:latin typeface="Segoe UI Light" pitchFamily="34" charset="0"/>
                <a:ea typeface="+mn-ea"/>
                <a:cs typeface="+mn-cs"/>
              </a:rPr>
              <a:t>* It's beautiful, isn't it!</a:t>
            </a:r>
          </a:p>
          <a:p>
            <a:r>
              <a:rPr lang="en-US" sz="900" kern="1200" dirty="0" smtClean="0">
                <a:solidFill>
                  <a:schemeClr val="tx1"/>
                </a:solidFill>
                <a:effectLst/>
                <a:latin typeface="Segoe UI Light" pitchFamily="34" charset="0"/>
                <a:ea typeface="+mn-ea"/>
                <a:cs typeface="+mn-cs"/>
              </a:rPr>
              <a:t>* I'm going to show you how I wrote the extension method </a:t>
            </a:r>
            <a:r>
              <a:rPr lang="en-US" sz="900" kern="1200" dirty="0" err="1" smtClean="0">
                <a:solidFill>
                  <a:schemeClr val="tx1"/>
                </a:solidFill>
                <a:effectLst/>
                <a:latin typeface="Segoe UI Light" pitchFamily="34" charset="0"/>
                <a:ea typeface="+mn-ea"/>
                <a:cs typeface="+mn-cs"/>
              </a:rPr>
              <a:t>Storyboard.PlayAsync</a:t>
            </a:r>
            <a:r>
              <a:rPr lang="en-US" sz="900" kern="1200" dirty="0" smtClean="0">
                <a:solidFill>
                  <a:schemeClr val="tx1"/>
                </a:solidFill>
                <a:effectLst/>
                <a:latin typeface="Segoe UI Light" pitchFamily="34" charset="0"/>
                <a:ea typeface="+mn-ea"/>
                <a:cs typeface="+mn-cs"/>
              </a:rPr>
              <a:t> for this game.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089672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The thing is, storyboards are all about events.</a:t>
            </a:r>
          </a:p>
          <a:p>
            <a:r>
              <a:rPr lang="en-US" sz="900" kern="1200" dirty="0" smtClean="0">
                <a:solidFill>
                  <a:schemeClr val="tx1"/>
                </a:solidFill>
                <a:effectLst/>
                <a:latin typeface="Segoe UI Light" pitchFamily="34" charset="0"/>
                <a:ea typeface="+mn-ea"/>
                <a:cs typeface="+mn-cs"/>
              </a:rPr>
              <a:t>* I wanted to be able to write “await </a:t>
            </a:r>
            <a:r>
              <a:rPr lang="en-US" sz="900" kern="1200" dirty="0" err="1" smtClean="0">
                <a:solidFill>
                  <a:schemeClr val="tx1"/>
                </a:solidFill>
                <a:effectLst/>
                <a:latin typeface="Segoe UI Light" pitchFamily="34" charset="0"/>
                <a:ea typeface="+mn-ea"/>
                <a:cs typeface="+mn-cs"/>
              </a:rPr>
              <a:t>storyboard.PlayAsync</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I wanted to wrap up the event as a task, so I could await it.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 know some of you aren’t as familiar with VB syntax, so here’s the same in C# syntax.</a:t>
            </a:r>
          </a:p>
          <a:p>
            <a:r>
              <a:rPr lang="en-US" sz="900" kern="1200" dirty="0" smtClean="0">
                <a:solidFill>
                  <a:schemeClr val="tx1"/>
                </a:solidFill>
                <a:effectLst/>
                <a:latin typeface="Segoe UI Light" pitchFamily="34" charset="0"/>
                <a:ea typeface="+mn-ea"/>
                <a:cs typeface="+mn-cs"/>
              </a:rPr>
              <a:t>* This is the method. Let's step through.</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When someone awaits </a:t>
            </a:r>
            <a:r>
              <a:rPr lang="en-US" sz="900" kern="1200" dirty="0" err="1" smtClean="0">
                <a:solidFill>
                  <a:schemeClr val="tx1"/>
                </a:solidFill>
                <a:effectLst/>
                <a:latin typeface="Segoe UI Light" pitchFamily="34" charset="0"/>
                <a:ea typeface="+mn-ea"/>
                <a:cs typeface="+mn-cs"/>
              </a:rPr>
              <a:t>Storyboard.PlayAsync</a:t>
            </a:r>
            <a:r>
              <a:rPr lang="en-US" sz="900" kern="1200" dirty="0" smtClean="0">
                <a:solidFill>
                  <a:schemeClr val="tx1"/>
                </a:solidFill>
                <a:effectLst/>
                <a:latin typeface="Segoe UI Light" pitchFamily="34" charset="0"/>
                <a:ea typeface="+mn-ea"/>
                <a:cs typeface="+mn-cs"/>
              </a:rPr>
              <a:t>, it invokes this method,</a:t>
            </a:r>
          </a:p>
          <a:p>
            <a:r>
              <a:rPr lang="en-US" sz="900" kern="1200" dirty="0" smtClean="0">
                <a:solidFill>
                  <a:schemeClr val="tx1"/>
                </a:solidFill>
                <a:effectLst/>
                <a:latin typeface="Segoe UI Light" pitchFamily="34" charset="0"/>
                <a:ea typeface="+mn-ea"/>
                <a:cs typeface="+mn-cs"/>
              </a:rPr>
              <a:t>  and runs through.</a:t>
            </a:r>
          </a:p>
          <a:p>
            <a:r>
              <a:rPr lang="en-US" sz="900" kern="1200" dirty="0" smtClean="0">
                <a:solidFill>
                  <a:schemeClr val="tx1"/>
                </a:solidFill>
                <a:effectLst/>
                <a:latin typeface="Segoe UI Light" pitchFamily="34" charset="0"/>
                <a:ea typeface="+mn-ea"/>
                <a:cs typeface="+mn-cs"/>
              </a:rPr>
              <a:t>* We create this </a:t>
            </a:r>
            <a:r>
              <a:rPr lang="en-US" sz="900" kern="1200" dirty="0" err="1" smtClean="0">
                <a:solidFill>
                  <a:schemeClr val="tx1"/>
                </a:solidFill>
                <a:effectLst/>
                <a:latin typeface="Segoe UI Light" pitchFamily="34" charset="0"/>
                <a:ea typeface="+mn-ea"/>
                <a:cs typeface="+mn-cs"/>
              </a:rPr>
              <a:t>tcs</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TaskCompletionSource</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You can’t just new up a Task. </a:t>
            </a:r>
            <a:r>
              <a:rPr lang="en-US" sz="900" kern="1200" dirty="0" err="1" smtClean="0">
                <a:solidFill>
                  <a:schemeClr val="tx1"/>
                </a:solidFill>
                <a:effectLst/>
                <a:latin typeface="Segoe UI Light" pitchFamily="34" charset="0"/>
                <a:ea typeface="+mn-ea"/>
                <a:cs typeface="+mn-cs"/>
              </a:rPr>
              <a:t>Newing</a:t>
            </a:r>
            <a:r>
              <a:rPr lang="en-US" sz="900" kern="1200" dirty="0" smtClean="0">
                <a:solidFill>
                  <a:schemeClr val="tx1"/>
                </a:solidFill>
                <a:effectLst/>
                <a:latin typeface="Segoe UI Light" pitchFamily="34" charset="0"/>
                <a:ea typeface="+mn-ea"/>
                <a:cs typeface="+mn-cs"/>
              </a:rPr>
              <a:t> up a task is used to run it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We don’t want that. We’re not running any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work in our task.</a:t>
            </a:r>
          </a:p>
          <a:p>
            <a:r>
              <a:rPr lang="en-US" sz="900" kern="1200" dirty="0" smtClean="0">
                <a:solidFill>
                  <a:schemeClr val="tx1"/>
                </a:solidFill>
                <a:effectLst/>
                <a:latin typeface="Segoe UI Light" pitchFamily="34" charset="0"/>
                <a:ea typeface="+mn-ea"/>
                <a:cs typeface="+mn-cs"/>
              </a:rPr>
              <a:t>   We just want a plain task object, basically a promise, a future.</a:t>
            </a:r>
          </a:p>
          <a:p>
            <a:r>
              <a:rPr lang="en-US" sz="900" kern="1200" dirty="0" smtClean="0">
                <a:solidFill>
                  <a:schemeClr val="tx1"/>
                </a:solidFill>
                <a:effectLst/>
                <a:latin typeface="Segoe UI Light" pitchFamily="34" charset="0"/>
                <a:ea typeface="+mn-ea"/>
                <a:cs typeface="+mn-cs"/>
              </a:rPr>
              <a:t>   It can be in one of two states: starts in </a:t>
            </a:r>
            <a:r>
              <a:rPr lang="en-US" sz="900" kern="1200" dirty="0" err="1" smtClean="0">
                <a:solidFill>
                  <a:schemeClr val="tx1"/>
                </a:solidFill>
                <a:effectLst/>
                <a:latin typeface="Segoe UI Light" pitchFamily="34" charset="0"/>
                <a:ea typeface="+mn-ea"/>
                <a:cs typeface="+mn-cs"/>
              </a:rPr>
              <a:t>NotYetCompleted</a:t>
            </a:r>
            <a:r>
              <a:rPr lang="en-US" sz="900" kern="1200" dirty="0" smtClean="0">
                <a:solidFill>
                  <a:schemeClr val="tx1"/>
                </a:solidFill>
                <a:effectLst/>
                <a:latin typeface="Segoe UI Light" pitchFamily="34" charset="0"/>
                <a:ea typeface="+mn-ea"/>
                <a:cs typeface="+mn-cs"/>
              </a:rPr>
              <a:t>, and</a:t>
            </a:r>
          </a:p>
          <a:p>
            <a:r>
              <a:rPr lang="en-US" sz="900" kern="1200" dirty="0" smtClean="0">
                <a:solidFill>
                  <a:schemeClr val="tx1"/>
                </a:solidFill>
                <a:effectLst/>
                <a:latin typeface="Segoe UI Light" pitchFamily="34" charset="0"/>
                <a:ea typeface="+mn-ea"/>
                <a:cs typeface="+mn-cs"/>
              </a:rPr>
              <a:t>   we can make it transition into the Completed state.</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TaskCompletionSource</a:t>
            </a:r>
            <a:r>
              <a:rPr lang="en-US" sz="900" kern="1200" dirty="0" smtClean="0">
                <a:solidFill>
                  <a:schemeClr val="tx1"/>
                </a:solidFill>
                <a:effectLst/>
                <a:latin typeface="Segoe UI Light" pitchFamily="34" charset="0"/>
                <a:ea typeface="+mn-ea"/>
                <a:cs typeface="+mn-cs"/>
              </a:rPr>
              <a:t> is a generator for precisely such tasks.</a:t>
            </a:r>
          </a:p>
          <a:p>
            <a:r>
              <a:rPr lang="en-US" sz="900" kern="1200" dirty="0" smtClean="0">
                <a:solidFill>
                  <a:schemeClr val="tx1"/>
                </a:solidFill>
                <a:effectLst/>
                <a:latin typeface="Segoe UI Light" pitchFamily="34" charset="0"/>
                <a:ea typeface="+mn-ea"/>
                <a:cs typeface="+mn-cs"/>
              </a:rPr>
              <a:t>* We sign up a lambda for the storyboard's Completed event.</a:t>
            </a:r>
          </a:p>
          <a:p>
            <a:r>
              <a:rPr lang="en-US" sz="900" kern="1200" dirty="0" smtClean="0">
                <a:solidFill>
                  <a:schemeClr val="tx1"/>
                </a:solidFill>
                <a:effectLst/>
                <a:latin typeface="Segoe UI Light" pitchFamily="34" charset="0"/>
                <a:ea typeface="+mn-ea"/>
                <a:cs typeface="+mn-cs"/>
              </a:rPr>
              <a:t>* We kicks off the storyboard, </a:t>
            </a:r>
            <a:r>
              <a:rPr lang="en-US" sz="900" kern="1200" dirty="0" err="1" smtClean="0">
                <a:solidFill>
                  <a:schemeClr val="tx1"/>
                </a:solidFill>
                <a:effectLst/>
                <a:latin typeface="Segoe UI Light" pitchFamily="34" charset="0"/>
                <a:ea typeface="+mn-ea"/>
                <a:cs typeface="+mn-cs"/>
              </a:rPr>
              <a:t>sb.Begin</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Then we await until the task we created completes.</a:t>
            </a:r>
          </a:p>
          <a:p>
            <a:r>
              <a:rPr lang="en-US" sz="900" kern="1200" dirty="0" smtClean="0">
                <a:solidFill>
                  <a:schemeClr val="tx1"/>
                </a:solidFill>
                <a:effectLst/>
                <a:latin typeface="Segoe UI Light" pitchFamily="34" charset="0"/>
                <a:ea typeface="+mn-ea"/>
                <a:cs typeface="+mn-cs"/>
              </a:rPr>
              <a:t>* Has it completed? Not yet, so we'll return for now to our caller.</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Some time later, the storyboard will finish.</a:t>
            </a:r>
          </a:p>
          <a:p>
            <a:r>
              <a:rPr lang="en-US" sz="900" kern="1200" dirty="0" smtClean="0">
                <a:solidFill>
                  <a:schemeClr val="tx1"/>
                </a:solidFill>
                <a:effectLst/>
                <a:latin typeface="Segoe UI Light" pitchFamily="34" charset="0"/>
                <a:ea typeface="+mn-ea"/>
                <a:cs typeface="+mn-cs"/>
              </a:rPr>
              <a:t>* It'll invoke the Completed handler that we signed up.</a:t>
            </a:r>
          </a:p>
          <a:p>
            <a:r>
              <a:rPr lang="en-US" sz="900" kern="1200" dirty="0" smtClean="0">
                <a:solidFill>
                  <a:schemeClr val="tx1"/>
                </a:solidFill>
                <a:effectLst/>
                <a:latin typeface="Segoe UI Light" pitchFamily="34" charset="0"/>
                <a:ea typeface="+mn-ea"/>
                <a:cs typeface="+mn-cs"/>
              </a:rPr>
              <a:t>* And this handler transitions our </a:t>
            </a:r>
            <a:r>
              <a:rPr lang="en-US" sz="900" kern="1200" dirty="0" err="1" smtClean="0">
                <a:solidFill>
                  <a:schemeClr val="tx1"/>
                </a:solidFill>
                <a:effectLst/>
                <a:latin typeface="Segoe UI Light" pitchFamily="34" charset="0"/>
                <a:ea typeface="+mn-ea"/>
                <a:cs typeface="+mn-cs"/>
              </a:rPr>
              <a:t>tcs</a:t>
            </a:r>
            <a:r>
              <a:rPr lang="en-US" sz="900" kern="1200" dirty="0" smtClean="0">
                <a:solidFill>
                  <a:schemeClr val="tx1"/>
                </a:solidFill>
                <a:effectLst/>
                <a:latin typeface="Segoe UI Light" pitchFamily="34" charset="0"/>
                <a:ea typeface="+mn-ea"/>
                <a:cs typeface="+mn-cs"/>
              </a:rPr>
              <a:t> task into the Completed state.</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You know what that means.</a:t>
            </a:r>
          </a:p>
          <a:p>
            <a:r>
              <a:rPr lang="en-US" sz="900" kern="1200" dirty="0" smtClean="0">
                <a:solidFill>
                  <a:schemeClr val="tx1"/>
                </a:solidFill>
                <a:effectLst/>
                <a:latin typeface="Segoe UI Light" pitchFamily="34" charset="0"/>
                <a:ea typeface="+mn-ea"/>
                <a:cs typeface="+mn-cs"/>
              </a:rPr>
              <a:t>* It means that our await will now finish.</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That's our opportunity to remove event-handler that we signed up,</a:t>
            </a:r>
          </a:p>
          <a:p>
            <a:r>
              <a:rPr lang="en-US" sz="900" kern="1200" dirty="0" smtClean="0">
                <a:solidFill>
                  <a:schemeClr val="tx1"/>
                </a:solidFill>
                <a:effectLst/>
                <a:latin typeface="Segoe UI Light" pitchFamily="34" charset="0"/>
                <a:ea typeface="+mn-ea"/>
                <a:cs typeface="+mn-cs"/>
              </a:rPr>
              <a:t>* and complete our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a:t>
            </a:r>
          </a:p>
          <a:p>
            <a:r>
              <a:rPr lang="en-US" sz="900" kern="1200" dirty="0" smtClean="0">
                <a:solidFill>
                  <a:schemeClr val="tx1"/>
                </a:solidFill>
                <a:effectLst/>
                <a:latin typeface="Segoe UI Light" pitchFamily="34" charset="0"/>
                <a:ea typeface="+mn-ea"/>
                <a:cs typeface="+mn-cs"/>
              </a:rPr>
              <a:t>* And once we've completed, then anyone who was awaiting us will be able to resume.</a:t>
            </a:r>
          </a:p>
          <a:p>
            <a:r>
              <a:rPr lang="en-US" sz="900" kern="1200" dirty="0" smtClean="0">
                <a:solidFill>
                  <a:schemeClr val="tx1"/>
                </a:solidFill>
                <a:effectLst/>
                <a:latin typeface="Segoe UI Light" pitchFamily="34" charset="0"/>
                <a:ea typeface="+mn-ea"/>
                <a:cs typeface="+mn-cs"/>
              </a:rPr>
              <a:t>* That's it!</a:t>
            </a:r>
          </a:p>
          <a:p>
            <a:r>
              <a:rPr lang="en-US" sz="900" kern="1200" dirty="0" smtClean="0">
                <a:solidFill>
                  <a:schemeClr val="tx1"/>
                </a:solidFill>
                <a:effectLst/>
                <a:latin typeface="Segoe UI Light" pitchFamily="34" charset="0"/>
                <a:ea typeface="+mn-ea"/>
                <a:cs typeface="+mn-cs"/>
              </a:rPr>
              <a:t>* Now you might think I’ve pulled a bait-and-switch. You might think I’m still using events, callbacks, lambdas.</a:t>
            </a:r>
          </a:p>
          <a:p>
            <a:r>
              <a:rPr lang="en-US" sz="900" kern="1200" dirty="0" smtClean="0">
                <a:solidFill>
                  <a:schemeClr val="tx1"/>
                </a:solidFill>
                <a:effectLst/>
                <a:latin typeface="Segoe UI Light" pitchFamily="34" charset="0"/>
                <a:ea typeface="+mn-ea"/>
                <a:cs typeface="+mn-cs"/>
              </a:rPr>
              <a:t>* That’s true. As I said, events will be with us always.</a:t>
            </a:r>
          </a:p>
          <a:p>
            <a:r>
              <a:rPr lang="en-US" sz="900" kern="1200" dirty="0" smtClean="0">
                <a:solidFill>
                  <a:schemeClr val="tx1"/>
                </a:solidFill>
                <a:effectLst/>
                <a:latin typeface="Segoe UI Light" pitchFamily="34" charset="0"/>
                <a:ea typeface="+mn-ea"/>
                <a:cs typeface="+mn-cs"/>
              </a:rPr>
              <a:t>* But what we’ve done is encapsulate them in just 9 lines of small, easy-to-audit code that an expert writes only once. The rest of the program doesn’t need lambdas, or events, or callbacks. The rest of the program is all sequential.</a:t>
            </a:r>
          </a:p>
          <a:p>
            <a:r>
              <a:rPr lang="en-US" sz="900" kern="1200" dirty="0" smtClean="0">
                <a:solidFill>
                  <a:schemeClr val="tx1"/>
                </a:solidFill>
                <a:effectLst/>
                <a:latin typeface="Segoe UI Light" pitchFamily="34" charset="0"/>
                <a:ea typeface="+mn-ea"/>
                <a:cs typeface="+mn-cs"/>
              </a:rPr>
              <a:t>* And we can use exactly this technique anytime we want to wrap events up with a Task, so that someone can await them.</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05053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Here, I wanted to show another example of wrapping up events.</a:t>
            </a:r>
          </a:p>
          <a:p>
            <a:r>
              <a:rPr lang="en-US" sz="900" kern="1200" dirty="0" smtClean="0">
                <a:solidFill>
                  <a:schemeClr val="tx1"/>
                </a:solidFill>
                <a:effectLst/>
                <a:latin typeface="Segoe UI Light" pitchFamily="34" charset="0"/>
                <a:ea typeface="+mn-ea"/>
                <a:cs typeface="+mn-cs"/>
              </a:rPr>
              <a:t>* Here, I want to support the syntax “await button1.WhenClicked()”</a:t>
            </a:r>
          </a:p>
          <a:p>
            <a:r>
              <a:rPr lang="en-US" sz="900" kern="1200" dirty="0" smtClean="0">
                <a:solidFill>
                  <a:schemeClr val="tx1"/>
                </a:solidFill>
                <a:effectLst/>
                <a:latin typeface="Segoe UI Light" pitchFamily="34" charset="0"/>
                <a:ea typeface="+mn-ea"/>
                <a:cs typeface="+mn-cs"/>
              </a:rPr>
              <a:t>* I’m using exactly the same technique. And pretty much the same code.</a:t>
            </a:r>
          </a:p>
          <a:p>
            <a:r>
              <a:rPr lang="en-US" sz="900" kern="1200" dirty="0" smtClean="0">
                <a:solidFill>
                  <a:schemeClr val="tx1"/>
                </a:solidFill>
                <a:effectLst/>
                <a:latin typeface="Segoe UI Light" pitchFamily="34" charset="0"/>
                <a:ea typeface="+mn-ea"/>
                <a:cs typeface="+mn-cs"/>
              </a:rPr>
              <a:t>* It’s a common pattern that you’ll use again and again.</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430806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There are some other nice wrappings we can do with </a:t>
            </a:r>
            <a:r>
              <a:rPr lang="en-US" sz="900" kern="1200" dirty="0" err="1" smtClean="0">
                <a:solidFill>
                  <a:schemeClr val="tx1"/>
                </a:solidFill>
                <a:effectLst/>
                <a:latin typeface="Segoe UI Light" pitchFamily="34" charset="0"/>
                <a:ea typeface="+mn-ea"/>
                <a:cs typeface="+mn-cs"/>
              </a:rPr>
              <a:t>TaskCompletionSource</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How to wrap </a:t>
            </a:r>
            <a:r>
              <a:rPr lang="en-US" sz="900" kern="1200" dirty="0" err="1" smtClean="0">
                <a:solidFill>
                  <a:schemeClr val="tx1"/>
                </a:solidFill>
                <a:effectLst/>
                <a:latin typeface="Segoe UI Light" pitchFamily="34" charset="0"/>
                <a:ea typeface="+mn-ea"/>
                <a:cs typeface="+mn-cs"/>
              </a:rPr>
              <a:t>PointerMoved</a:t>
            </a:r>
            <a:r>
              <a:rPr lang="en-US" sz="900" kern="1200" dirty="0" smtClean="0">
                <a:solidFill>
                  <a:schemeClr val="tx1"/>
                </a:solidFill>
                <a:effectLst/>
                <a:latin typeface="Segoe UI Light" pitchFamily="34" charset="0"/>
                <a:ea typeface="+mn-ea"/>
                <a:cs typeface="+mn-cs"/>
              </a:rPr>
              <a:t>/</a:t>
            </a:r>
            <a:r>
              <a:rPr lang="en-US" sz="900" kern="1200" dirty="0" err="1" smtClean="0">
                <a:solidFill>
                  <a:schemeClr val="tx1"/>
                </a:solidFill>
                <a:effectLst/>
                <a:latin typeface="Segoe UI Light" pitchFamily="34" charset="0"/>
                <a:ea typeface="+mn-ea"/>
                <a:cs typeface="+mn-cs"/>
              </a:rPr>
              <a:t>PointerReleased</a:t>
            </a:r>
            <a:r>
              <a:rPr lang="en-US" sz="900" kern="1200" dirty="0" smtClean="0">
                <a:solidFill>
                  <a:schemeClr val="tx1"/>
                </a:solidFill>
                <a:effectLst/>
                <a:latin typeface="Segoe UI Light" pitchFamily="34" charset="0"/>
                <a:ea typeface="+mn-ea"/>
                <a:cs typeface="+mn-cs"/>
              </a:rPr>
              <a:t> into just “await </a:t>
            </a:r>
            <a:r>
              <a:rPr lang="en-US" sz="900" kern="1200" dirty="0" err="1" smtClean="0">
                <a:solidFill>
                  <a:schemeClr val="tx1"/>
                </a:solidFill>
                <a:effectLst/>
                <a:latin typeface="Segoe UI Light" pitchFamily="34" charset="0"/>
                <a:ea typeface="+mn-ea"/>
                <a:cs typeface="+mn-cs"/>
              </a:rPr>
              <a:t>DragAsync</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How to wrap </a:t>
            </a:r>
            <a:r>
              <a:rPr lang="en-US" sz="900" kern="1200" dirty="0" err="1" smtClean="0">
                <a:solidFill>
                  <a:schemeClr val="tx1"/>
                </a:solidFill>
                <a:effectLst/>
                <a:latin typeface="Segoe UI Light" pitchFamily="34" charset="0"/>
                <a:ea typeface="+mn-ea"/>
                <a:cs typeface="+mn-cs"/>
              </a:rPr>
              <a:t>Dispatcher.RunAsync</a:t>
            </a:r>
            <a:r>
              <a:rPr lang="en-US" sz="900" kern="1200" dirty="0" smtClean="0">
                <a:solidFill>
                  <a:schemeClr val="tx1"/>
                </a:solidFill>
                <a:effectLst/>
                <a:latin typeface="Segoe UI Light" pitchFamily="34" charset="0"/>
                <a:ea typeface="+mn-ea"/>
                <a:cs typeface="+mn-cs"/>
              </a:rPr>
              <a:t> so it works properly with Task-returning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lambdas.</a:t>
            </a:r>
          </a:p>
          <a:p>
            <a:r>
              <a:rPr lang="en-US" sz="900" kern="1200" dirty="0" smtClean="0">
                <a:solidFill>
                  <a:schemeClr val="tx1"/>
                </a:solidFill>
                <a:effectLst/>
                <a:latin typeface="Segoe UI Light" pitchFamily="34" charset="0"/>
                <a:ea typeface="+mn-ea"/>
                <a:cs typeface="+mn-cs"/>
              </a:rPr>
              <a:t>* Also, how to kick of the wobble animations but then stop them as soon as a sound has finished.</a:t>
            </a:r>
          </a:p>
          <a:p>
            <a:r>
              <a:rPr lang="en-US" sz="900" kern="1200" dirty="0" smtClean="0">
                <a:solidFill>
                  <a:schemeClr val="tx1"/>
                </a:solidFill>
                <a:effectLst/>
                <a:latin typeface="Segoe UI Light" pitchFamily="34" charset="0"/>
                <a:ea typeface="+mn-ea"/>
                <a:cs typeface="+mn-cs"/>
              </a:rPr>
              <a:t>* Again I’ve left them as hidden slides, so if you download the slide deck you can read more.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0B5AC02-34B0-473A-9C43-2EB318D814F0}"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44453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How many of you went to my talk yesterday, or have used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in your code?</a:t>
            </a:r>
          </a:p>
          <a:p>
            <a:r>
              <a:rPr lang="en-US" sz="900" kern="1200" dirty="0" smtClean="0">
                <a:solidFill>
                  <a:schemeClr val="tx1"/>
                </a:solidFill>
                <a:effectLst/>
                <a:latin typeface="Segoe UI Light" pitchFamily="34" charset="0"/>
                <a:ea typeface="+mn-ea"/>
                <a:cs typeface="+mn-cs"/>
              </a:rPr>
              <a:t>* How many of you feel confident you understand how it works?</a:t>
            </a:r>
          </a:p>
          <a:p>
            <a:r>
              <a:rPr lang="en-US" sz="900" kern="1200" dirty="0" smtClean="0">
                <a:solidFill>
                  <a:schemeClr val="tx1"/>
                </a:solidFill>
                <a:effectLst/>
                <a:latin typeface="Segoe UI Light" pitchFamily="34" charset="0"/>
                <a:ea typeface="+mn-ea"/>
                <a:cs typeface="+mn-cs"/>
              </a:rPr>
              <a:t>* Okay, so let's get up to speed.</a:t>
            </a:r>
          </a:p>
          <a:p>
            <a:r>
              <a:rPr lang="en-US" sz="900" kern="1200" dirty="0" smtClean="0">
                <a:solidFill>
                  <a:schemeClr val="tx1"/>
                </a:solidFill>
                <a:effectLst/>
                <a:latin typeface="Segoe UI Light" pitchFamily="34" charset="0"/>
                <a:ea typeface="+mn-ea"/>
                <a:cs typeface="+mn-cs"/>
              </a:rPr>
              <a:t>* In an ideal world,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is as straightforward as this code. You use awaits for long-running tasks. You put on the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modifier, which lets a method contain awaits. You make it return Task. And that’s it.</a:t>
            </a:r>
          </a:p>
          <a:p>
            <a:r>
              <a:rPr lang="en-US" sz="900" kern="1200" dirty="0" smtClean="0">
                <a:solidFill>
                  <a:schemeClr val="tx1"/>
                </a:solidFill>
                <a:effectLst/>
                <a:latin typeface="Segoe UI Light" pitchFamily="34" charset="0"/>
                <a:ea typeface="+mn-ea"/>
                <a:cs typeface="+mn-cs"/>
              </a:rPr>
              <a:t>* But when people deviate from the straightforward pattern, that’s where they sometimes run into problems.</a:t>
            </a:r>
          </a:p>
          <a:p>
            <a:r>
              <a:rPr lang="en-US" sz="900" kern="1200" dirty="0" smtClean="0">
                <a:solidFill>
                  <a:schemeClr val="tx1"/>
                </a:solidFill>
                <a:effectLst/>
                <a:latin typeface="Segoe UI Light" pitchFamily="34" charset="0"/>
                <a:ea typeface="+mn-ea"/>
                <a:cs typeface="+mn-cs"/>
              </a:rPr>
              <a:t>* Let’s start by understanding how it works.</a:t>
            </a:r>
          </a:p>
          <a:p>
            <a:r>
              <a:rPr lang="en-US" sz="900" kern="1200" dirty="0" smtClean="0">
                <a:solidFill>
                  <a:schemeClr val="tx1"/>
                </a:solidFill>
                <a:effectLst/>
                <a:latin typeface="Segoe UI Light" pitchFamily="34" charset="0"/>
                <a:ea typeface="+mn-ea"/>
                <a:cs typeface="+mn-cs"/>
              </a:rPr>
              <a:t>* I think everything boils down to the message-loop.</a:t>
            </a:r>
          </a:p>
          <a:p>
            <a:r>
              <a:rPr lang="en-US" sz="900" kern="1200" dirty="0" smtClean="0">
                <a:solidFill>
                  <a:schemeClr val="tx1"/>
                </a:solidFill>
                <a:effectLst/>
                <a:latin typeface="Segoe UI Light" pitchFamily="34" charset="0"/>
                <a:ea typeface="+mn-ea"/>
                <a:cs typeface="+mn-cs"/>
              </a:rPr>
              <a:t>* If you get this, I think you can predict the next 75 minutes of this talk.</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In any UI application, </a:t>
            </a:r>
            <a:r>
              <a:rPr lang="en-US" sz="900" kern="1200" dirty="0" err="1" smtClean="0">
                <a:solidFill>
                  <a:schemeClr val="tx1"/>
                </a:solidFill>
                <a:effectLst/>
                <a:latin typeface="Segoe UI Light" pitchFamily="34" charset="0"/>
                <a:ea typeface="+mn-ea"/>
                <a:cs typeface="+mn-cs"/>
              </a:rPr>
              <a:t>Winforms</a:t>
            </a:r>
            <a:r>
              <a:rPr lang="en-US" sz="900" kern="1200" dirty="0" smtClean="0">
                <a:solidFill>
                  <a:schemeClr val="tx1"/>
                </a:solidFill>
                <a:effectLst/>
                <a:latin typeface="Segoe UI Light" pitchFamily="34" charset="0"/>
                <a:ea typeface="+mn-ea"/>
                <a:cs typeface="+mn-cs"/>
              </a:rPr>
              <a:t>/WPF/Silverlight/Phone/Win8, the UI thread runs a loop</a:t>
            </a:r>
          </a:p>
          <a:p>
            <a:r>
              <a:rPr lang="en-US" sz="900" kern="1200" dirty="0" smtClean="0">
                <a:solidFill>
                  <a:schemeClr val="tx1"/>
                </a:solidFill>
                <a:effectLst/>
                <a:latin typeface="Segoe UI Light" pitchFamily="34" charset="0"/>
                <a:ea typeface="+mn-ea"/>
                <a:cs typeface="+mn-cs"/>
              </a:rPr>
              <a:t>* When a click arrives, it invokes the handler.</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When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 hits first await, returns to its caller.</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When it hits first await, ... you know the drill</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Back to the message-loop. That's why it's responsive, and ready to handle more UI interactions.</a:t>
            </a:r>
          </a:p>
          <a:p>
            <a:r>
              <a:rPr lang="en-US" sz="900" kern="1200" dirty="0" smtClean="0">
                <a:solidFill>
                  <a:schemeClr val="tx1"/>
                </a:solidFill>
                <a:effectLst/>
                <a:latin typeface="Segoe UI Light" pitchFamily="34" charset="0"/>
                <a:ea typeface="+mn-ea"/>
                <a:cs typeface="+mn-cs"/>
              </a:rPr>
              <a:t>* Doesn't freeze.</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Later on, let's say the network download has finished.</a:t>
            </a:r>
          </a:p>
          <a:p>
            <a:r>
              <a:rPr lang="en-US" sz="900" kern="1200" dirty="0" smtClean="0">
                <a:solidFill>
                  <a:schemeClr val="tx1"/>
                </a:solidFill>
                <a:effectLst/>
                <a:latin typeface="Segoe UI Light" pitchFamily="34" charset="0"/>
                <a:ea typeface="+mn-ea"/>
                <a:cs typeface="+mn-cs"/>
              </a:rPr>
              <a:t>* Task gets marked as completed, and if UI thread is free, can resume where it left off.</a:t>
            </a:r>
          </a:p>
          <a:p>
            <a:r>
              <a:rPr lang="en-US" sz="900" kern="1200" dirty="0" smtClean="0">
                <a:solidFill>
                  <a:schemeClr val="tx1"/>
                </a:solidFill>
                <a:effectLst/>
                <a:latin typeface="Segoe UI Light" pitchFamily="34" charset="0"/>
                <a:ea typeface="+mn-ea"/>
                <a:cs typeface="+mn-cs"/>
              </a:rPr>
              <a:t>* That's going to be: finish the method</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And so the task gets marked as completed, and again the UI thread can resume where it left off.</a:t>
            </a:r>
          </a:p>
          <a:p>
            <a:r>
              <a:rPr lang="en-US" sz="900" kern="1200" dirty="0" smtClean="0">
                <a:solidFill>
                  <a:schemeClr val="tx1"/>
                </a:solidFill>
                <a:effectLst/>
                <a:latin typeface="Segoe UI Light" pitchFamily="34" charset="0"/>
                <a:ea typeface="+mn-ea"/>
                <a:cs typeface="+mn-cs"/>
              </a:rPr>
              <a:t>* Okay, that's the mechanism.</a:t>
            </a:r>
          </a:p>
          <a:p>
            <a:r>
              <a:rPr lang="en-US" sz="900" kern="1200" dirty="0" smtClean="0">
                <a:solidFill>
                  <a:schemeClr val="tx1"/>
                </a:solidFill>
                <a:effectLst/>
                <a:latin typeface="Segoe UI Light" pitchFamily="34" charset="0"/>
                <a:ea typeface="+mn-ea"/>
                <a:cs typeface="+mn-cs"/>
              </a:rPr>
              <a:t>* Even if you don't follow, that's fine, we'll spell out the practical ramifications.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a:solidFill>
                  <a:prstClr val="black"/>
                </a:solidFill>
              </a:rPr>
              <a:t>DPE Metro Template</a:t>
            </a:r>
            <a:endParaRPr dirty="0">
              <a:solidFill>
                <a:prstClr val="black"/>
              </a:solidFill>
            </a:endParaRPr>
          </a:p>
        </p:txBody>
      </p:sp>
      <p:sp>
        <p:nvSpPr>
          <p:cNvPr id="5" name="Date Placeholder 4"/>
          <p:cNvSpPr>
            <a:spLocks noGrp="1"/>
          </p:cNvSpPr>
          <p:nvPr>
            <p:ph type="dt" idx="11"/>
          </p:nvPr>
        </p:nvSpPr>
        <p:spPr/>
        <p:txBody>
          <a:bodyPr/>
          <a:lstStyle/>
          <a:p>
            <a:fld id="{664A4CA7-DA15-4720-B26D-78CFEC791FDE}" type="datetime1">
              <a:rPr lang="en-US" smtClean="0">
                <a:solidFill>
                  <a:prstClr val="black"/>
                </a:solidFill>
              </a:rPr>
              <a:pPr/>
              <a:t>6/28/2013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02948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This one’s a bit more complicated.</a:t>
            </a:r>
          </a:p>
          <a:p>
            <a:r>
              <a:rPr lang="en-US" sz="900" kern="1200" dirty="0" smtClean="0">
                <a:solidFill>
                  <a:schemeClr val="tx1"/>
                </a:solidFill>
                <a:effectLst/>
                <a:latin typeface="Segoe UI Light" pitchFamily="34" charset="0"/>
                <a:ea typeface="+mn-ea"/>
                <a:cs typeface="+mn-cs"/>
              </a:rPr>
              <a:t>* What’s interesting is that it’s dealing with two events, not just one:</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PointerMoved</a:t>
            </a:r>
            <a:r>
              <a:rPr lang="en-US" sz="900" kern="1200" dirty="0" smtClean="0">
                <a:solidFill>
                  <a:schemeClr val="tx1"/>
                </a:solidFill>
                <a:effectLst/>
                <a:latin typeface="Segoe UI Light" pitchFamily="34" charset="0"/>
                <a:ea typeface="+mn-ea"/>
                <a:cs typeface="+mn-cs"/>
              </a:rPr>
              <a:t> and </a:t>
            </a:r>
            <a:r>
              <a:rPr lang="en-US" sz="900" kern="1200" dirty="0" err="1" smtClean="0">
                <a:solidFill>
                  <a:schemeClr val="tx1"/>
                </a:solidFill>
                <a:effectLst/>
                <a:latin typeface="Segoe UI Light" pitchFamily="34" charset="0"/>
                <a:ea typeface="+mn-ea"/>
                <a:cs typeface="+mn-cs"/>
              </a:rPr>
              <a:t>PointerReleased</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But still, follows exactly the same pattern.</a:t>
            </a:r>
          </a:p>
          <a:p>
            <a:r>
              <a:rPr lang="en-US" sz="900" kern="1200" dirty="0" smtClean="0">
                <a:solidFill>
                  <a:schemeClr val="tx1"/>
                </a:solidFill>
                <a:effectLst/>
                <a:latin typeface="Segoe UI Light" pitchFamily="34" charset="0"/>
                <a:ea typeface="+mn-ea"/>
                <a:cs typeface="+mn-cs"/>
              </a:rPr>
              <a:t>* In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 also have to listen for </a:t>
            </a:r>
            <a:r>
              <a:rPr lang="en-US" sz="900" kern="1200" dirty="0" err="1" smtClean="0">
                <a:solidFill>
                  <a:schemeClr val="tx1"/>
                </a:solidFill>
                <a:effectLst/>
                <a:latin typeface="Segoe UI Light" pitchFamily="34" charset="0"/>
                <a:ea typeface="+mn-ea"/>
                <a:cs typeface="+mn-cs"/>
              </a:rPr>
              <a:t>PointerCancelled</a:t>
            </a:r>
            <a:r>
              <a:rPr lang="en-US" sz="900" kern="1200" dirty="0" smtClean="0">
                <a:solidFill>
                  <a:schemeClr val="tx1"/>
                </a:solidFill>
                <a:effectLst/>
                <a:latin typeface="Segoe UI Light" pitchFamily="34" charset="0"/>
                <a:ea typeface="+mn-ea"/>
                <a:cs typeface="+mn-cs"/>
              </a:rPr>
              <a:t> and </a:t>
            </a:r>
            <a:r>
              <a:rPr lang="en-US" sz="900" kern="1200" dirty="0" err="1" smtClean="0">
                <a:solidFill>
                  <a:schemeClr val="tx1"/>
                </a:solidFill>
                <a:effectLst/>
                <a:latin typeface="Segoe UI Light" pitchFamily="34" charset="0"/>
                <a:ea typeface="+mn-ea"/>
                <a:cs typeface="+mn-cs"/>
              </a:rPr>
              <a:t>PointerCaptureLost</a:t>
            </a:r>
            <a:r>
              <a:rPr lang="en-US" sz="900" kern="1200" dirty="0" smtClean="0">
                <a:solidFill>
                  <a:schemeClr val="tx1"/>
                </a:solidFill>
                <a:effectLst/>
                <a:latin typeface="Segoe UI Light" pitchFamily="34" charset="0"/>
                <a:ea typeface="+mn-ea"/>
                <a:cs typeface="+mn-cs"/>
              </a:rPr>
              <a: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581270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Remember the problem with the built-in </a:t>
            </a:r>
            <a:r>
              <a:rPr lang="en-US" sz="900" kern="1200" dirty="0" err="1" smtClean="0">
                <a:solidFill>
                  <a:schemeClr val="tx1"/>
                </a:solidFill>
                <a:effectLst/>
                <a:latin typeface="Segoe UI Light" pitchFamily="34" charset="0"/>
                <a:ea typeface="+mn-ea"/>
                <a:cs typeface="+mn-cs"/>
              </a:rPr>
              <a:t>Dispatcher.RunAsync</a:t>
            </a:r>
            <a:r>
              <a:rPr lang="en-US" sz="900" kern="1200" dirty="0" smtClean="0">
                <a:solidFill>
                  <a:schemeClr val="tx1"/>
                </a:solidFill>
                <a:effectLst/>
                <a:latin typeface="Segoe UI Light" pitchFamily="34" charset="0"/>
                <a:ea typeface="+mn-ea"/>
                <a:cs typeface="+mn-cs"/>
              </a:rPr>
              <a:t> is that it didn’t work well with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lambdas. That’s because it treated them as void-returning </a:t>
            </a:r>
            <a:r>
              <a:rPr lang="en-US" sz="900" kern="1200" dirty="0" err="1" smtClean="0">
                <a:solidFill>
                  <a:schemeClr val="tx1"/>
                </a:solidFill>
                <a:effectLst/>
                <a:latin typeface="Segoe UI Light" pitchFamily="34" charset="0"/>
                <a:ea typeface="+mn-ea"/>
                <a:cs typeface="+mn-cs"/>
              </a:rPr>
              <a:t>asyncs</a:t>
            </a:r>
            <a:r>
              <a:rPr lang="en-US" sz="900" kern="1200" dirty="0" smtClean="0">
                <a:solidFill>
                  <a:schemeClr val="tx1"/>
                </a:solidFill>
                <a:effectLst/>
                <a:latin typeface="Segoe UI Light" pitchFamily="34" charset="0"/>
                <a:ea typeface="+mn-ea"/>
                <a:cs typeface="+mn-cs"/>
              </a:rPr>
              <a:t>, not as Task-returning.</a:t>
            </a:r>
          </a:p>
          <a:p>
            <a:r>
              <a:rPr lang="en-US" sz="900" kern="1200" dirty="0" smtClean="0">
                <a:solidFill>
                  <a:schemeClr val="tx1"/>
                </a:solidFill>
                <a:effectLst/>
                <a:latin typeface="Segoe UI Light" pitchFamily="34" charset="0"/>
                <a:ea typeface="+mn-ea"/>
                <a:cs typeface="+mn-cs"/>
              </a:rPr>
              <a:t>* Here we fixed that.</a:t>
            </a:r>
          </a:p>
          <a:p>
            <a:r>
              <a:rPr lang="en-US" sz="900" kern="1200" dirty="0" smtClean="0">
                <a:solidFill>
                  <a:schemeClr val="tx1"/>
                </a:solidFill>
                <a:effectLst/>
                <a:latin typeface="Segoe UI Light" pitchFamily="34" charset="0"/>
                <a:ea typeface="+mn-ea"/>
                <a:cs typeface="+mn-cs"/>
              </a:rPr>
              <a:t>* Subtle thing is: we don’t even need a </a:t>
            </a:r>
            <a:r>
              <a:rPr lang="en-US" sz="900" kern="1200" dirty="0" err="1" smtClean="0">
                <a:solidFill>
                  <a:schemeClr val="tx1"/>
                </a:solidFill>
                <a:effectLst/>
                <a:latin typeface="Segoe UI Light" pitchFamily="34" charset="0"/>
                <a:ea typeface="+mn-ea"/>
                <a:cs typeface="+mn-cs"/>
              </a:rPr>
              <a:t>TaskCompletionSource</a:t>
            </a:r>
            <a:r>
              <a:rPr lang="en-US" sz="900" kern="1200" dirty="0" smtClean="0">
                <a:solidFill>
                  <a:schemeClr val="tx1"/>
                </a:solidFill>
                <a:effectLst/>
                <a:latin typeface="Segoe UI Light" pitchFamily="34" charset="0"/>
                <a:ea typeface="+mn-ea"/>
                <a:cs typeface="+mn-cs"/>
              </a:rPr>
              <a:t> to invent a new Task. That’s because </a:t>
            </a:r>
            <a:r>
              <a:rPr lang="en-US" sz="900" kern="1200" dirty="0" err="1" smtClean="0">
                <a:solidFill>
                  <a:schemeClr val="tx1"/>
                </a:solidFill>
                <a:effectLst/>
                <a:latin typeface="Segoe UI Light" pitchFamily="34" charset="0"/>
                <a:ea typeface="+mn-ea"/>
                <a:cs typeface="+mn-cs"/>
              </a:rPr>
              <a:t>asyncFunc</a:t>
            </a:r>
            <a:r>
              <a:rPr lang="en-US" sz="900" kern="1200" dirty="0" smtClean="0">
                <a:solidFill>
                  <a:schemeClr val="tx1"/>
                </a:solidFill>
                <a:effectLst/>
                <a:latin typeface="Segoe UI Light" pitchFamily="34" charset="0"/>
                <a:ea typeface="+mn-ea"/>
                <a:cs typeface="+mn-cs"/>
              </a:rPr>
              <a:t> parameter already gives us a Task!</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971244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Let's see a little bit more about how we implemented the interactive UI, with await</a:t>
            </a:r>
          </a:p>
          <a:p>
            <a:r>
              <a:rPr lang="en-US" sz="900" kern="1200" dirty="0" smtClean="0">
                <a:solidFill>
                  <a:schemeClr val="tx1"/>
                </a:solidFill>
                <a:effectLst/>
                <a:latin typeface="Segoe UI Light" pitchFamily="34" charset="0"/>
                <a:ea typeface="+mn-ea"/>
                <a:cs typeface="+mn-cs"/>
              </a:rPr>
              <a:t>* When you resume the game, remember, it plays a sound, and wobbles the apples</a:t>
            </a:r>
          </a:p>
          <a:p>
            <a:r>
              <a:rPr lang="en-US" sz="900" kern="1200" dirty="0" smtClean="0">
                <a:solidFill>
                  <a:schemeClr val="tx1"/>
                </a:solidFill>
                <a:effectLst/>
                <a:latin typeface="Segoe UI Light" pitchFamily="34" charset="0"/>
                <a:ea typeface="+mn-ea"/>
                <a:cs typeface="+mn-cs"/>
              </a:rPr>
              <a:t>* Once the sound stops, then it stops wobbling the apples.</a:t>
            </a:r>
          </a:p>
          <a:p>
            <a:r>
              <a:rPr lang="en-US" sz="900" kern="1200" dirty="0" smtClean="0">
                <a:solidFill>
                  <a:schemeClr val="tx1"/>
                </a:solidFill>
                <a:effectLst/>
                <a:latin typeface="Segoe UI Light" pitchFamily="34" charset="0"/>
                <a:ea typeface="+mn-ea"/>
                <a:cs typeface="+mn-cs"/>
              </a:rPr>
              <a:t>* So, we'll kick off the sound.</a:t>
            </a:r>
          </a:p>
          <a:p>
            <a:r>
              <a:rPr lang="en-US" sz="900" kern="1200" dirty="0" smtClean="0">
                <a:solidFill>
                  <a:schemeClr val="tx1"/>
                </a:solidFill>
                <a:effectLst/>
                <a:latin typeface="Segoe UI Light" pitchFamily="34" charset="0"/>
                <a:ea typeface="+mn-ea"/>
                <a:cs typeface="+mn-cs"/>
              </a:rPr>
              <a:t>* Then we'll kick off each apple wobbling.</a:t>
            </a:r>
          </a:p>
          <a:p>
            <a:r>
              <a:rPr lang="en-US" sz="900" kern="1200" dirty="0" smtClean="0">
                <a:solidFill>
                  <a:schemeClr val="tx1"/>
                </a:solidFill>
                <a:effectLst/>
                <a:latin typeface="Segoe UI Light" pitchFamily="34" charset="0"/>
                <a:ea typeface="+mn-ea"/>
                <a:cs typeface="+mn-cs"/>
              </a:rPr>
              <a:t>* I wrote this extension method, "</a:t>
            </a:r>
            <a:r>
              <a:rPr lang="en-US" sz="900" kern="1200" dirty="0" err="1" smtClean="0">
                <a:solidFill>
                  <a:schemeClr val="tx1"/>
                </a:solidFill>
                <a:effectLst/>
                <a:latin typeface="Segoe UI Light" pitchFamily="34" charset="0"/>
                <a:ea typeface="+mn-ea"/>
                <a:cs typeface="+mn-cs"/>
              </a:rPr>
              <a:t>FireAndForget</a:t>
            </a:r>
            <a:r>
              <a:rPr lang="en-US" sz="900" kern="1200" dirty="0" smtClean="0">
                <a:solidFill>
                  <a:schemeClr val="tx1"/>
                </a:solidFill>
                <a:effectLst/>
                <a:latin typeface="Segoe UI Light" pitchFamily="34" charset="0"/>
                <a:ea typeface="+mn-ea"/>
                <a:cs typeface="+mn-cs"/>
              </a:rPr>
              <a:t>", because even though </a:t>
            </a:r>
            <a:r>
              <a:rPr lang="en-US" sz="900" kern="1200" dirty="0" err="1" smtClean="0">
                <a:solidFill>
                  <a:schemeClr val="tx1"/>
                </a:solidFill>
                <a:effectLst/>
                <a:latin typeface="Segoe UI Light" pitchFamily="34" charset="0"/>
                <a:ea typeface="+mn-ea"/>
                <a:cs typeface="+mn-cs"/>
              </a:rPr>
              <a:t>AnimateAppleWobbleAsync</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returned a task, this time I really don't need to wait until it's finished, and</a:t>
            </a:r>
          </a:p>
          <a:p>
            <a:r>
              <a:rPr lang="en-US" sz="900" kern="1200" dirty="0" smtClean="0">
                <a:solidFill>
                  <a:schemeClr val="tx1"/>
                </a:solidFill>
                <a:effectLst/>
                <a:latin typeface="Segoe UI Light" pitchFamily="34" charset="0"/>
                <a:ea typeface="+mn-ea"/>
                <a:cs typeface="+mn-cs"/>
              </a:rPr>
              <a:t>  I'm confident it won't throw an extension.</a:t>
            </a:r>
          </a:p>
          <a:p>
            <a:r>
              <a:rPr lang="en-US" sz="900" kern="1200" dirty="0" smtClean="0">
                <a:solidFill>
                  <a:schemeClr val="tx1"/>
                </a:solidFill>
                <a:effectLst/>
                <a:latin typeface="Segoe UI Light" pitchFamily="34" charset="0"/>
                <a:ea typeface="+mn-ea"/>
                <a:cs typeface="+mn-cs"/>
              </a:rPr>
              <a:t>* I could have turned </a:t>
            </a:r>
            <a:r>
              <a:rPr lang="en-US" sz="900" kern="1200" dirty="0" err="1" smtClean="0">
                <a:solidFill>
                  <a:schemeClr val="tx1"/>
                </a:solidFill>
                <a:effectLst/>
                <a:latin typeface="Segoe UI Light" pitchFamily="34" charset="0"/>
                <a:ea typeface="+mn-ea"/>
                <a:cs typeface="+mn-cs"/>
              </a:rPr>
              <a:t>AnimateAppleWobbleAsync</a:t>
            </a:r>
            <a:r>
              <a:rPr lang="en-US" sz="900" kern="1200" dirty="0" smtClean="0">
                <a:solidFill>
                  <a:schemeClr val="tx1"/>
                </a:solidFill>
                <a:effectLst/>
                <a:latin typeface="Segoe UI Light" pitchFamily="34" charset="0"/>
                <a:ea typeface="+mn-ea"/>
                <a:cs typeface="+mn-cs"/>
              </a:rPr>
              <a:t> into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method.</a:t>
            </a:r>
          </a:p>
          <a:p>
            <a:r>
              <a:rPr lang="en-US" sz="900" kern="1200" dirty="0" smtClean="0">
                <a:solidFill>
                  <a:schemeClr val="tx1"/>
                </a:solidFill>
                <a:effectLst/>
                <a:latin typeface="Segoe UI Light" pitchFamily="34" charset="0"/>
                <a:ea typeface="+mn-ea"/>
                <a:cs typeface="+mn-cs"/>
              </a:rPr>
              <a:t>* But that's just bad practice.</a:t>
            </a:r>
          </a:p>
          <a:p>
            <a:r>
              <a:rPr lang="en-US" sz="900" kern="1200" dirty="0" smtClean="0">
                <a:solidFill>
                  <a:schemeClr val="tx1"/>
                </a:solidFill>
                <a:effectLst/>
                <a:latin typeface="Segoe UI Light" pitchFamily="34" charset="0"/>
                <a:ea typeface="+mn-ea"/>
                <a:cs typeface="+mn-cs"/>
              </a:rPr>
              <a:t>* Instead I wrote this extension method, as a kind of self-documenting style,</a:t>
            </a:r>
          </a:p>
          <a:p>
            <a:r>
              <a:rPr lang="en-US" sz="900" kern="1200" dirty="0" smtClean="0">
                <a:solidFill>
                  <a:schemeClr val="tx1"/>
                </a:solidFill>
                <a:effectLst/>
                <a:latin typeface="Segoe UI Light" pitchFamily="34" charset="0"/>
                <a:ea typeface="+mn-ea"/>
                <a:cs typeface="+mn-cs"/>
              </a:rPr>
              <a:t>  so everyone reading the code knows that I deliberately want to fire-and-forget.</a:t>
            </a:r>
          </a:p>
          <a:p>
            <a:r>
              <a:rPr lang="en-US" sz="900" kern="1200" dirty="0" smtClean="0">
                <a:solidFill>
                  <a:schemeClr val="tx1"/>
                </a:solidFill>
                <a:effectLst/>
                <a:latin typeface="Segoe UI Light" pitchFamily="34" charset="0"/>
                <a:ea typeface="+mn-ea"/>
                <a:cs typeface="+mn-cs"/>
              </a:rPr>
              <a:t>* Well, then I await until the sound finishes.</a:t>
            </a:r>
          </a:p>
          <a:p>
            <a:r>
              <a:rPr lang="en-US" sz="900" kern="1200" dirty="0" smtClean="0">
                <a:solidFill>
                  <a:schemeClr val="tx1"/>
                </a:solidFill>
                <a:effectLst/>
                <a:latin typeface="Segoe UI Light" pitchFamily="34" charset="0"/>
                <a:ea typeface="+mn-ea"/>
                <a:cs typeface="+mn-cs"/>
              </a:rPr>
              <a:t>* And at that time I cancel all the apple-wobbling.</a:t>
            </a:r>
          </a:p>
          <a:p>
            <a:r>
              <a:rPr lang="en-US" sz="900" kern="1200" dirty="0" smtClean="0">
                <a:solidFill>
                  <a:schemeClr val="tx1"/>
                </a:solidFill>
                <a:effectLst/>
                <a:latin typeface="Segoe UI Light" pitchFamily="34" charset="0"/>
                <a:ea typeface="+mn-ea"/>
                <a:cs typeface="+mn-cs"/>
              </a:rPr>
              <a:t>* This </a:t>
            </a:r>
            <a:r>
              <a:rPr lang="en-US" sz="900" kern="1200" dirty="0" err="1" smtClean="0">
                <a:solidFill>
                  <a:schemeClr val="tx1"/>
                </a:solidFill>
                <a:effectLst/>
                <a:latin typeface="Segoe UI Light" pitchFamily="34" charset="0"/>
                <a:ea typeface="+mn-ea"/>
                <a:cs typeface="+mn-cs"/>
              </a:rPr>
              <a:t>CancellationTokenSource</a:t>
            </a:r>
            <a:r>
              <a:rPr lang="en-US" sz="900" kern="1200" dirty="0" smtClean="0">
                <a:solidFill>
                  <a:schemeClr val="tx1"/>
                </a:solidFill>
                <a:effectLst/>
                <a:latin typeface="Segoe UI Light" pitchFamily="34" charset="0"/>
                <a:ea typeface="+mn-ea"/>
                <a:cs typeface="+mn-cs"/>
              </a:rPr>
              <a:t>, from .NET4, is how we do cancellation of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49823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So what we've seen here is a very general technique</a:t>
            </a:r>
          </a:p>
          <a:p>
            <a:r>
              <a:rPr lang="en-US" sz="900" kern="1200" dirty="0" smtClean="0">
                <a:solidFill>
                  <a:schemeClr val="tx1"/>
                </a:solidFill>
                <a:effectLst/>
                <a:latin typeface="Segoe UI Light" pitchFamily="34" charset="0"/>
                <a:ea typeface="+mn-ea"/>
                <a:cs typeface="+mn-cs"/>
              </a:rPr>
              <a:t>  to wrap up event-based things into Task-returning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methods</a:t>
            </a:r>
          </a:p>
          <a:p>
            <a:r>
              <a:rPr lang="en-US" sz="900" kern="1200" dirty="0" smtClean="0">
                <a:solidFill>
                  <a:schemeClr val="tx1"/>
                </a:solidFill>
                <a:effectLst/>
                <a:latin typeface="Segoe UI Light" pitchFamily="34" charset="0"/>
                <a:ea typeface="+mn-ea"/>
                <a:cs typeface="+mn-cs"/>
              </a:rPr>
              <a:t>* We used it to make our interactive game easier to architect.</a:t>
            </a:r>
          </a:p>
          <a:p>
            <a:r>
              <a:rPr lang="en-US" sz="900" kern="1200" dirty="0" smtClean="0">
                <a:solidFill>
                  <a:schemeClr val="tx1"/>
                </a:solidFill>
                <a:effectLst/>
                <a:latin typeface="Segoe UI Light" pitchFamily="34" charset="0"/>
                <a:ea typeface="+mn-ea"/>
                <a:cs typeface="+mn-cs"/>
              </a:rPr>
              <a:t>* And whenever we see our event-based code starts to feel like a state-machine,</a:t>
            </a:r>
          </a:p>
          <a:p>
            <a:r>
              <a:rPr lang="en-US" sz="900" kern="1200" dirty="0" smtClean="0">
                <a:solidFill>
                  <a:schemeClr val="tx1"/>
                </a:solidFill>
                <a:effectLst/>
                <a:latin typeface="Segoe UI Light" pitchFamily="34" charset="0"/>
                <a:ea typeface="+mn-ea"/>
                <a:cs typeface="+mn-cs"/>
              </a:rPr>
              <a:t>  that's a good time to think whether awaiting for events might be easier.</a:t>
            </a:r>
          </a:p>
          <a:p>
            <a:r>
              <a:rPr lang="en-US" sz="900" kern="1200" dirty="0" smtClean="0">
                <a:solidFill>
                  <a:schemeClr val="tx1"/>
                </a:solidFill>
                <a:effectLst/>
                <a:latin typeface="Segoe UI Light" pitchFamily="34" charset="0"/>
                <a:ea typeface="+mn-ea"/>
                <a:cs typeface="+mn-cs"/>
              </a:rPr>
              <a:t>* And can turn so many things into </a:t>
            </a:r>
            <a:r>
              <a:rPr lang="en-US" sz="900" kern="1200" dirty="0" err="1" smtClean="0">
                <a:solidFill>
                  <a:schemeClr val="tx1"/>
                </a:solidFill>
                <a:effectLst/>
                <a:latin typeface="Segoe UI Light" pitchFamily="34" charset="0"/>
                <a:ea typeface="+mn-ea"/>
                <a:cs typeface="+mn-cs"/>
              </a:rPr>
              <a:t>awaitable</a:t>
            </a:r>
            <a:r>
              <a:rPr lang="en-US" sz="900" kern="1200" dirty="0" smtClean="0">
                <a:solidFill>
                  <a:schemeClr val="tx1"/>
                </a:solidFill>
                <a:effectLst/>
                <a:latin typeface="Segoe UI Light" pitchFamily="34" charset="0"/>
                <a:ea typeface="+mn-ea"/>
                <a:cs typeface="+mn-cs"/>
              </a:rPr>
              <a:t> Task w/ </a:t>
            </a:r>
            <a:r>
              <a:rPr lang="en-US" sz="900" kern="1200" dirty="0" err="1" smtClean="0">
                <a:solidFill>
                  <a:schemeClr val="tx1"/>
                </a:solidFill>
                <a:effectLst/>
                <a:latin typeface="Segoe UI Light" pitchFamily="34" charset="0"/>
                <a:ea typeface="+mn-ea"/>
                <a:cs typeface="+mn-cs"/>
              </a:rPr>
              <a:t>TaskCompletionSource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249873C-12F9-44F3-A573-4211FA2D88C0}"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489017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Now the final of three sections of this talk.</a:t>
            </a:r>
          </a:p>
          <a:p>
            <a:r>
              <a:rPr lang="en-US" sz="900" kern="1200" dirty="0" smtClean="0">
                <a:solidFill>
                  <a:schemeClr val="tx1"/>
                </a:solidFill>
                <a:effectLst/>
                <a:latin typeface="Segoe UI Light" pitchFamily="34" charset="0"/>
                <a:ea typeface="+mn-ea"/>
                <a:cs typeface="+mn-cs"/>
              </a:rPr>
              <a:t>* I want to talk about threads and </a:t>
            </a:r>
            <a:r>
              <a:rPr lang="en-US" sz="900" kern="1200" dirty="0" err="1" smtClean="0">
                <a:solidFill>
                  <a:schemeClr val="tx1"/>
                </a:solidFill>
                <a:effectLst/>
                <a:latin typeface="Segoe UI Light" pitchFamily="34" charset="0"/>
                <a:ea typeface="+mn-ea"/>
                <a:cs typeface="+mn-cs"/>
              </a:rPr>
              <a:t>databinding</a:t>
            </a:r>
            <a:r>
              <a:rPr lang="en-US" sz="900" kern="1200" dirty="0" smtClean="0">
                <a:solidFill>
                  <a:schemeClr val="tx1"/>
                </a:solidFill>
                <a:effectLst/>
                <a:latin typeface="Segoe UI Light" pitchFamily="34" charset="0"/>
                <a:ea typeface="+mn-ea"/>
                <a:cs typeface="+mn-cs"/>
              </a:rPr>
              <a:t>, about IO- and CPU-bound workloads.</a:t>
            </a:r>
          </a:p>
          <a:p>
            <a:r>
              <a:rPr lang="en-US" sz="900" kern="1200" dirty="0" smtClean="0">
                <a:solidFill>
                  <a:schemeClr val="tx1"/>
                </a:solidFill>
                <a:effectLst/>
                <a:latin typeface="Segoe UI Light" pitchFamily="34" charset="0"/>
                <a:ea typeface="+mn-ea"/>
                <a:cs typeface="+mn-cs"/>
              </a:rPr>
              <a:t>* Let's hear what the developer had to say. He said:</a:t>
            </a:r>
          </a:p>
          <a:p>
            <a:r>
              <a:rPr lang="en-US" sz="900" kern="1200" dirty="0" smtClean="0">
                <a:solidFill>
                  <a:schemeClr val="tx1"/>
                </a:solidFill>
                <a:effectLst/>
                <a:latin typeface="Segoe UI Light" pitchFamily="34" charset="0"/>
                <a:ea typeface="+mn-ea"/>
                <a:cs typeface="+mn-cs"/>
              </a:rPr>
              <a:t>[CLICK]</a:t>
            </a:r>
          </a:p>
          <a:p>
            <a:r>
              <a:rPr lang="en-US" sz="900" b="1" kern="1200" dirty="0" smtClean="0">
                <a:solidFill>
                  <a:schemeClr val="tx1"/>
                </a:solidFill>
                <a:effectLst/>
                <a:latin typeface="Segoe UI Light" pitchFamily="34" charset="0"/>
                <a:ea typeface="+mn-ea"/>
                <a:cs typeface="+mn-cs"/>
              </a:rPr>
              <a:t>* "I'm now looking at the biggest user complaint about a slow running operation in an ASP.NET </a:t>
            </a:r>
            <a:r>
              <a:rPr lang="en-US" sz="900" b="1" kern="1200" dirty="0" err="1" smtClean="0">
                <a:solidFill>
                  <a:schemeClr val="tx1"/>
                </a:solidFill>
                <a:effectLst/>
                <a:latin typeface="Segoe UI Light" pitchFamily="34" charset="0"/>
                <a:ea typeface="+mn-ea"/>
                <a:cs typeface="+mn-cs"/>
              </a:rPr>
              <a:t>WebForms</a:t>
            </a:r>
            <a:r>
              <a:rPr lang="en-US" sz="900" b="1" kern="1200" dirty="0" smtClean="0">
                <a:solidFill>
                  <a:schemeClr val="tx1"/>
                </a:solidFill>
                <a:effectLst/>
                <a:latin typeface="Segoe UI Light" pitchFamily="34" charset="0"/>
                <a:ea typeface="+mn-ea"/>
                <a:cs typeface="+mn-cs"/>
              </a:rPr>
              <a:t> page."</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"Essentially, the page loads some data and I'm wondering if it'd be the best approach to use the Task Parallel Library."</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"The method itself </a:t>
            </a:r>
            <a:r>
              <a:rPr lang="en-US" sz="900" b="1" kern="1200" dirty="0" err="1" smtClean="0">
                <a:solidFill>
                  <a:schemeClr val="tx1"/>
                </a:solidFill>
                <a:effectLst/>
                <a:latin typeface="Segoe UI Light" pitchFamily="34" charset="0"/>
                <a:ea typeface="+mn-ea"/>
                <a:cs typeface="+mn-cs"/>
              </a:rPr>
              <a:t>deserializes</a:t>
            </a:r>
            <a:r>
              <a:rPr lang="en-US" sz="900" b="1" kern="1200" dirty="0" smtClean="0">
                <a:solidFill>
                  <a:schemeClr val="tx1"/>
                </a:solidFill>
                <a:effectLst/>
                <a:latin typeface="Segoe UI Light" pitchFamily="34" charset="0"/>
                <a:ea typeface="+mn-ea"/>
                <a:cs typeface="+mn-cs"/>
              </a:rPr>
              <a:t> an object and depending on user choices can call the method in a </a:t>
            </a:r>
            <a:r>
              <a:rPr lang="en-US" sz="900" b="1" kern="1200" dirty="0" err="1" smtClean="0">
                <a:solidFill>
                  <a:schemeClr val="tx1"/>
                </a:solidFill>
                <a:effectLst/>
                <a:latin typeface="Segoe UI Light" pitchFamily="34" charset="0"/>
                <a:ea typeface="+mn-ea"/>
                <a:cs typeface="+mn-cs"/>
              </a:rPr>
              <a:t>foreach</a:t>
            </a:r>
            <a:r>
              <a:rPr lang="en-US" sz="900" b="1" kern="1200" dirty="0" smtClean="0">
                <a:solidFill>
                  <a:schemeClr val="tx1"/>
                </a:solidFill>
                <a:effectLst/>
                <a:latin typeface="Segoe UI Light" pitchFamily="34" charset="0"/>
                <a:ea typeface="+mn-ea"/>
                <a:cs typeface="+mn-cs"/>
              </a:rPr>
              <a:t> 26+ times, the result of which I bind to a </a:t>
            </a:r>
            <a:r>
              <a:rPr lang="en-US" sz="900" b="1" kern="1200" dirty="0" err="1" smtClean="0">
                <a:solidFill>
                  <a:schemeClr val="tx1"/>
                </a:solidFill>
                <a:effectLst/>
                <a:latin typeface="Segoe UI Light" pitchFamily="34" charset="0"/>
                <a:ea typeface="+mn-ea"/>
                <a:cs typeface="+mn-cs"/>
              </a:rPr>
              <a:t>gridpanel</a:t>
            </a:r>
            <a:r>
              <a:rPr lang="en-US" sz="900" b="1" kern="1200" dirty="0" smtClean="0">
                <a:solidFill>
                  <a:schemeClr val="tx1"/>
                </a:solidFill>
                <a:effectLst/>
                <a:latin typeface="Segoe UI Light" pitchFamily="34" charset="0"/>
                <a:ea typeface="+mn-ea"/>
                <a:cs typeface="+mn-cs"/>
              </a:rPr>
              <a:t>."</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"The deserialization itself is where 99% of the time is being spent."</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Well, that's brilliant! He used profiling first. He identified the problem area.</a:t>
            </a:r>
          </a:p>
          <a:p>
            <a:r>
              <a:rPr lang="en-US" sz="900" kern="1200" dirty="0" smtClean="0">
                <a:solidFill>
                  <a:schemeClr val="tx1"/>
                </a:solidFill>
                <a:effectLst/>
                <a:latin typeface="Segoe UI Light" pitchFamily="34" charset="0"/>
                <a:ea typeface="+mn-ea"/>
                <a:cs typeface="+mn-cs"/>
              </a:rPr>
              <a:t>* The </a:t>
            </a:r>
            <a:r>
              <a:rPr lang="en-US" sz="900" kern="1200" dirty="0" err="1" smtClean="0">
                <a:solidFill>
                  <a:schemeClr val="tx1"/>
                </a:solidFill>
                <a:effectLst/>
                <a:latin typeface="Segoe UI Light" pitchFamily="34" charset="0"/>
                <a:ea typeface="+mn-ea"/>
                <a:cs typeface="+mn-cs"/>
              </a:rPr>
              <a:t>punchline</a:t>
            </a:r>
            <a:r>
              <a:rPr lang="en-US" sz="900" kern="1200" dirty="0" smtClean="0">
                <a:solidFill>
                  <a:schemeClr val="tx1"/>
                </a:solidFill>
                <a:effectLst/>
                <a:latin typeface="Segoe UI Light" pitchFamily="34" charset="0"/>
                <a:ea typeface="+mn-ea"/>
                <a:cs typeface="+mn-cs"/>
              </a:rPr>
              <a:t> is that is code turned out not to be CPU-bound, and so he should have been using await.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A39BBE-9C02-414E-B2B7-3F83C572A353}"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38237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But let’s look at what the developer started with.</a:t>
            </a:r>
          </a:p>
          <a:p>
            <a:r>
              <a:rPr lang="en-US" sz="900" kern="1200" dirty="0" smtClean="0">
                <a:solidFill>
                  <a:schemeClr val="tx1"/>
                </a:solidFill>
                <a:effectLst/>
                <a:latin typeface="Segoe UI Light" pitchFamily="34" charset="0"/>
                <a:ea typeface="+mn-ea"/>
                <a:cs typeface="+mn-cs"/>
              </a:rPr>
              <a:t>* It's a </a:t>
            </a:r>
            <a:r>
              <a:rPr lang="en-US" sz="900" kern="1200" dirty="0" err="1" smtClean="0">
                <a:solidFill>
                  <a:schemeClr val="tx1"/>
                </a:solidFill>
                <a:effectLst/>
                <a:latin typeface="Segoe UI Light" pitchFamily="34" charset="0"/>
                <a:ea typeface="+mn-ea"/>
                <a:cs typeface="+mn-cs"/>
              </a:rPr>
              <a:t>zillow</a:t>
            </a:r>
            <a:r>
              <a:rPr lang="en-US" sz="900" kern="1200" dirty="0" smtClean="0">
                <a:solidFill>
                  <a:schemeClr val="tx1"/>
                </a:solidFill>
                <a:effectLst/>
                <a:latin typeface="Segoe UI Light" pitchFamily="34" charset="0"/>
                <a:ea typeface="+mn-ea"/>
                <a:cs typeface="+mn-cs"/>
              </a:rPr>
              <a:t>-like housing app. He's </a:t>
            </a:r>
            <a:r>
              <a:rPr lang="en-US" sz="900" kern="1200" dirty="0" err="1" smtClean="0">
                <a:solidFill>
                  <a:schemeClr val="tx1"/>
                </a:solidFill>
                <a:effectLst/>
                <a:latin typeface="Segoe UI Light" pitchFamily="34" charset="0"/>
                <a:ea typeface="+mn-ea"/>
                <a:cs typeface="+mn-cs"/>
              </a:rPr>
              <a:t>deserializing</a:t>
            </a:r>
            <a:r>
              <a:rPr lang="en-US" sz="900" kern="1200" dirty="0" smtClean="0">
                <a:solidFill>
                  <a:schemeClr val="tx1"/>
                </a:solidFill>
                <a:effectLst/>
                <a:latin typeface="Segoe UI Light" pitchFamily="34" charset="0"/>
                <a:ea typeface="+mn-ea"/>
                <a:cs typeface="+mn-cs"/>
              </a:rPr>
              <a:t> a load of houses,</a:t>
            </a:r>
          </a:p>
          <a:p>
            <a:r>
              <a:rPr lang="en-US" sz="900" kern="1200" dirty="0" smtClean="0">
                <a:solidFill>
                  <a:schemeClr val="tx1"/>
                </a:solidFill>
                <a:effectLst/>
                <a:latin typeface="Segoe UI Light" pitchFamily="34" charset="0"/>
                <a:ea typeface="+mn-ea"/>
                <a:cs typeface="+mn-cs"/>
              </a:rPr>
              <a:t>  and </a:t>
            </a:r>
            <a:r>
              <a:rPr lang="en-US" sz="900" kern="1200" dirty="0" err="1" smtClean="0">
                <a:solidFill>
                  <a:schemeClr val="tx1"/>
                </a:solidFill>
                <a:effectLst/>
                <a:latin typeface="Segoe UI Light" pitchFamily="34" charset="0"/>
                <a:ea typeface="+mn-ea"/>
                <a:cs typeface="+mn-cs"/>
              </a:rPr>
              <a:t>databinding</a:t>
            </a:r>
            <a:r>
              <a:rPr lang="en-US" sz="900" kern="1200" dirty="0" smtClean="0">
                <a:solidFill>
                  <a:schemeClr val="tx1"/>
                </a:solidFill>
                <a:effectLst/>
                <a:latin typeface="Segoe UI Light" pitchFamily="34" charset="0"/>
                <a:ea typeface="+mn-ea"/>
                <a:cs typeface="+mn-cs"/>
              </a:rPr>
              <a:t> them to his </a:t>
            </a:r>
            <a:r>
              <a:rPr lang="en-US" sz="900" kern="1200" dirty="0" err="1" smtClean="0">
                <a:solidFill>
                  <a:schemeClr val="tx1"/>
                </a:solidFill>
                <a:effectLst/>
                <a:latin typeface="Segoe UI Light" pitchFamily="34" charset="0"/>
                <a:ea typeface="+mn-ea"/>
                <a:cs typeface="+mn-cs"/>
              </a:rPr>
              <a:t>webform</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And we’ll start by taking him at his word that the deserialization work is CPU-bound.</a:t>
            </a:r>
          </a:p>
          <a:p>
            <a:r>
              <a:rPr lang="en-US" sz="900" kern="1200" dirty="0" smtClean="0">
                <a:solidFill>
                  <a:schemeClr val="tx1"/>
                </a:solidFill>
                <a:effectLst/>
                <a:latin typeface="Segoe UI Light" pitchFamily="34" charset="0"/>
                <a:ea typeface="+mn-ea"/>
                <a:cs typeface="+mn-cs"/>
              </a:rPr>
              <a:t> [CLICK]</a:t>
            </a:r>
          </a:p>
          <a:p>
            <a:r>
              <a:rPr lang="en-US" sz="900" kern="1200" dirty="0" smtClean="0">
                <a:solidFill>
                  <a:schemeClr val="tx1"/>
                </a:solidFill>
                <a:effectLst/>
                <a:latin typeface="Segoe UI Light" pitchFamily="34" charset="0"/>
                <a:ea typeface="+mn-ea"/>
                <a:cs typeface="+mn-cs"/>
              </a:rPr>
              <a:t>* If we draw a flow chart of it, the request comes in, then it does</a:t>
            </a:r>
          </a:p>
          <a:p>
            <a:r>
              <a:rPr lang="en-US" sz="900" kern="1200" dirty="0" smtClean="0">
                <a:solidFill>
                  <a:schemeClr val="tx1"/>
                </a:solidFill>
                <a:effectLst/>
                <a:latin typeface="Segoe UI Light" pitchFamily="34" charset="0"/>
                <a:ea typeface="+mn-ea"/>
                <a:cs typeface="+mn-cs"/>
              </a:rPr>
              <a:t>  one house after another, and then finishes.</a:t>
            </a:r>
          </a:p>
          <a:p>
            <a:r>
              <a:rPr lang="en-US" sz="900" kern="1200" dirty="0" smtClean="0">
                <a:solidFill>
                  <a:schemeClr val="tx1"/>
                </a:solidFill>
                <a:effectLst/>
                <a:latin typeface="Segoe UI Light" pitchFamily="34" charset="0"/>
                <a:ea typeface="+mn-ea"/>
                <a:cs typeface="+mn-cs"/>
              </a:rPr>
              <a:t>* If each house takes 100ms to </a:t>
            </a:r>
            <a:r>
              <a:rPr lang="en-US" sz="900" kern="1200" dirty="0" err="1" smtClean="0">
                <a:solidFill>
                  <a:schemeClr val="tx1"/>
                </a:solidFill>
                <a:effectLst/>
                <a:latin typeface="Segoe UI Light" pitchFamily="34" charset="0"/>
                <a:ea typeface="+mn-ea"/>
                <a:cs typeface="+mn-cs"/>
              </a:rPr>
              <a:t>deserialize</a:t>
            </a:r>
            <a:r>
              <a:rPr lang="en-US" sz="900" kern="1200" dirty="0" smtClean="0">
                <a:solidFill>
                  <a:schemeClr val="tx1"/>
                </a:solidFill>
                <a:effectLst/>
                <a:latin typeface="Segoe UI Light" pitchFamily="34" charset="0"/>
                <a:ea typeface="+mn-ea"/>
                <a:cs typeface="+mn-cs"/>
              </a:rPr>
              <a:t>, and he does five houses, then</a:t>
            </a:r>
          </a:p>
          <a:p>
            <a:r>
              <a:rPr lang="en-US" sz="900" kern="1200" dirty="0" smtClean="0">
                <a:solidFill>
                  <a:schemeClr val="tx1"/>
                </a:solidFill>
                <a:effectLst/>
                <a:latin typeface="Segoe UI Light" pitchFamily="34" charset="0"/>
                <a:ea typeface="+mn-ea"/>
                <a:cs typeface="+mn-cs"/>
              </a:rPr>
              <a:t>  it'll be 500ms before the user sees anything in his web-browser.</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EE127B-9414-4B20-BA98-181121C0B2A8}"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50523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This is what the developer tried using the </a:t>
            </a:r>
            <a:r>
              <a:rPr lang="en-US" sz="900" kern="1200" dirty="0" err="1" smtClean="0">
                <a:solidFill>
                  <a:schemeClr val="tx1"/>
                </a:solidFill>
                <a:effectLst/>
                <a:latin typeface="Segoe UI Light" pitchFamily="34" charset="0"/>
                <a:ea typeface="+mn-ea"/>
                <a:cs typeface="+mn-cs"/>
              </a:rPr>
              <a:t>TaskParallelLibrary</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He used </a:t>
            </a:r>
            <a:r>
              <a:rPr lang="en-US" sz="900" kern="1200" dirty="0" err="1" smtClean="0">
                <a:solidFill>
                  <a:schemeClr val="tx1"/>
                </a:solidFill>
                <a:effectLst/>
                <a:latin typeface="Segoe UI Light" pitchFamily="34" charset="0"/>
                <a:ea typeface="+mn-ea"/>
                <a:cs typeface="+mn-cs"/>
              </a:rPr>
              <a:t>Parallel.For</a:t>
            </a:r>
            <a:r>
              <a:rPr lang="en-US" sz="900" kern="1200" dirty="0" smtClean="0">
                <a:solidFill>
                  <a:schemeClr val="tx1"/>
                </a:solidFill>
                <a:effectLst/>
                <a:latin typeface="Segoe UI Light" pitchFamily="34" charset="0"/>
                <a:ea typeface="+mn-ea"/>
                <a:cs typeface="+mn-cs"/>
              </a:rPr>
              <a:t>, to </a:t>
            </a:r>
            <a:r>
              <a:rPr lang="en-US" sz="900" kern="1200" dirty="0" err="1" smtClean="0">
                <a:solidFill>
                  <a:schemeClr val="tx1"/>
                </a:solidFill>
                <a:effectLst/>
                <a:latin typeface="Segoe UI Light" pitchFamily="34" charset="0"/>
                <a:ea typeface="+mn-ea"/>
                <a:cs typeface="+mn-cs"/>
              </a:rPr>
              <a:t>deserialize</a:t>
            </a:r>
            <a:r>
              <a:rPr lang="en-US" sz="900" kern="1200" dirty="0" smtClean="0">
                <a:solidFill>
                  <a:schemeClr val="tx1"/>
                </a:solidFill>
                <a:effectLst/>
                <a:latin typeface="Segoe UI Light" pitchFamily="34" charset="0"/>
                <a:ea typeface="+mn-ea"/>
                <a:cs typeface="+mn-cs"/>
              </a:rPr>
              <a:t> all the houses in parallel.</a:t>
            </a:r>
          </a:p>
          <a:p>
            <a:r>
              <a:rPr lang="en-US" sz="900" kern="1200" dirty="0" smtClean="0">
                <a:solidFill>
                  <a:schemeClr val="tx1"/>
                </a:solidFill>
                <a:effectLst/>
                <a:latin typeface="Segoe UI Light" pitchFamily="34" charset="0"/>
                <a:ea typeface="+mn-ea"/>
                <a:cs typeface="+mn-cs"/>
              </a:rPr>
              <a:t>* This lambda is the work for each house that has to be done.</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Let's draw a flow-chart for it.</a:t>
            </a:r>
          </a:p>
          <a:p>
            <a:r>
              <a:rPr lang="en-US" sz="900" kern="1200" dirty="0" smtClean="0">
                <a:solidFill>
                  <a:schemeClr val="tx1"/>
                </a:solidFill>
                <a:effectLst/>
                <a:latin typeface="Segoe UI Light" pitchFamily="34" charset="0"/>
                <a:ea typeface="+mn-ea"/>
                <a:cs typeface="+mn-cs"/>
              </a:rPr>
              <a:t>* First a request comes in.</a:t>
            </a:r>
          </a:p>
          <a:p>
            <a:r>
              <a:rPr lang="en-US" sz="900" kern="1200" dirty="0" smtClean="0">
                <a:solidFill>
                  <a:schemeClr val="tx1"/>
                </a:solidFill>
                <a:effectLst/>
                <a:latin typeface="Segoe UI Light" pitchFamily="34" charset="0"/>
                <a:ea typeface="+mn-ea"/>
                <a:cs typeface="+mn-cs"/>
              </a:rPr>
              <a:t>* Then he does </a:t>
            </a:r>
            <a:r>
              <a:rPr lang="en-US" sz="900" kern="1200" dirty="0" err="1" smtClean="0">
                <a:solidFill>
                  <a:schemeClr val="tx1"/>
                </a:solidFill>
                <a:effectLst/>
                <a:latin typeface="Segoe UI Light" pitchFamily="34" charset="0"/>
                <a:ea typeface="+mn-ea"/>
                <a:cs typeface="+mn-cs"/>
              </a:rPr>
              <a:t>Parallel.For</a:t>
            </a:r>
            <a:r>
              <a:rPr lang="en-US" sz="900" kern="1200" dirty="0" smtClean="0">
                <a:solidFill>
                  <a:schemeClr val="tx1"/>
                </a:solidFill>
                <a:effectLst/>
                <a:latin typeface="Segoe UI Light" pitchFamily="34" charset="0"/>
                <a:ea typeface="+mn-ea"/>
                <a:cs typeface="+mn-cs"/>
              </a:rPr>
              <a:t>, which means that five lambdas will have to be executed eventually.</a:t>
            </a:r>
          </a:p>
          <a:p>
            <a:r>
              <a:rPr lang="en-US" sz="900" kern="1200" dirty="0" smtClean="0">
                <a:solidFill>
                  <a:schemeClr val="tx1"/>
                </a:solidFill>
                <a:effectLst/>
                <a:latin typeface="Segoe UI Light" pitchFamily="34" charset="0"/>
                <a:ea typeface="+mn-ea"/>
                <a:cs typeface="+mn-cs"/>
              </a:rPr>
              <a:t>* Then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does those five pieces of work.</a:t>
            </a:r>
          </a:p>
          <a:p>
            <a:r>
              <a:rPr lang="en-US" sz="900" kern="1200" dirty="0" smtClean="0">
                <a:solidFill>
                  <a:schemeClr val="tx1"/>
                </a:solidFill>
                <a:effectLst/>
                <a:latin typeface="Segoe UI Light" pitchFamily="34" charset="0"/>
                <a:ea typeface="+mn-ea"/>
                <a:cs typeface="+mn-cs"/>
              </a:rPr>
              <a:t>*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will run them on as many threads as will be fastest.</a:t>
            </a:r>
          </a:p>
          <a:p>
            <a:r>
              <a:rPr lang="en-US" sz="900" kern="1200" dirty="0" smtClean="0">
                <a:solidFill>
                  <a:schemeClr val="tx1"/>
                </a:solidFill>
                <a:effectLst/>
                <a:latin typeface="Segoe UI Light" pitchFamily="34" charset="0"/>
                <a:ea typeface="+mn-ea"/>
                <a:cs typeface="+mn-cs"/>
              </a:rPr>
              <a:t>* My laptop has two CPU cores -- a boy and a girl, you can see, so two cores will be fastest.</a:t>
            </a:r>
          </a:p>
          <a:p>
            <a:r>
              <a:rPr lang="en-US" sz="900" kern="1200" dirty="0" smtClean="0">
                <a:solidFill>
                  <a:schemeClr val="tx1"/>
                </a:solidFill>
                <a:effectLst/>
                <a:latin typeface="Segoe UI Light" pitchFamily="34" charset="0"/>
                <a:ea typeface="+mn-ea"/>
                <a:cs typeface="+mn-cs"/>
              </a:rPr>
              <a:t>* If each request takes 100ms, then we'll get the answer out in 300ms.</a:t>
            </a:r>
          </a:p>
          <a:p>
            <a:r>
              <a:rPr lang="en-US" sz="900" kern="1200" dirty="0" smtClean="0">
                <a:solidFill>
                  <a:schemeClr val="tx1"/>
                </a:solidFill>
                <a:effectLst/>
                <a:latin typeface="Segoe UI Light" pitchFamily="34" charset="0"/>
                <a:ea typeface="+mn-ea"/>
                <a:cs typeface="+mn-cs"/>
              </a:rPr>
              <a:t>  That's an improvement!</a:t>
            </a:r>
          </a:p>
          <a:p>
            <a:r>
              <a:rPr lang="en-US" sz="900" kern="1200" dirty="0" smtClean="0">
                <a:solidFill>
                  <a:schemeClr val="tx1"/>
                </a:solidFill>
                <a:effectLst/>
                <a:latin typeface="Segoe UI Light" pitchFamily="34" charset="0"/>
                <a:ea typeface="+mn-ea"/>
                <a:cs typeface="+mn-cs"/>
              </a:rPr>
              <a:t>* Actually, it might not be. If we're running on a server that has other workload as well,</a:t>
            </a:r>
          </a:p>
          <a:p>
            <a:r>
              <a:rPr lang="en-US" sz="900" kern="1200" dirty="0" smtClean="0">
                <a:solidFill>
                  <a:schemeClr val="tx1"/>
                </a:solidFill>
                <a:effectLst/>
                <a:latin typeface="Segoe UI Light" pitchFamily="34" charset="0"/>
                <a:ea typeface="+mn-ea"/>
                <a:cs typeface="+mn-cs"/>
              </a:rPr>
              <a:t>  then one of the cores will probably be taken, so we'll only have one.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0D2C87-F4E6-4FD9-B4D3-B422782C0EE6}"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217471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Oh. Just hold on there a moment.</a:t>
            </a:r>
          </a:p>
          <a:p>
            <a:r>
              <a:rPr lang="en-US" sz="900" kern="1200" dirty="0" smtClean="0">
                <a:solidFill>
                  <a:schemeClr val="tx1"/>
                </a:solidFill>
                <a:effectLst/>
                <a:latin typeface="Segoe UI Light" pitchFamily="34" charset="0"/>
                <a:ea typeface="+mn-ea"/>
                <a:cs typeface="+mn-cs"/>
              </a:rPr>
              <a:t>* What the heck kind of deserialization takes so long? 100ms per house? That's an eternity.</a:t>
            </a:r>
          </a:p>
          <a:p>
            <a:r>
              <a:rPr lang="en-US" sz="900" kern="1200" dirty="0" smtClean="0">
                <a:solidFill>
                  <a:schemeClr val="tx1"/>
                </a:solidFill>
                <a:effectLst/>
                <a:latin typeface="Segoe UI Light" pitchFamily="34" charset="0"/>
                <a:ea typeface="+mn-ea"/>
                <a:cs typeface="+mn-cs"/>
              </a:rPr>
              <a:t>* Well, I checked with the developer.</a:t>
            </a:r>
          </a:p>
          <a:p>
            <a:r>
              <a:rPr lang="en-US" sz="900" kern="1200" dirty="0" smtClean="0">
                <a:solidFill>
                  <a:schemeClr val="tx1"/>
                </a:solidFill>
                <a:effectLst/>
                <a:latin typeface="Segoe UI Light" pitchFamily="34" charset="0"/>
                <a:ea typeface="+mn-ea"/>
                <a:cs typeface="+mn-cs"/>
              </a:rPr>
              <a:t>* Turns out his deserialization wasn't really what I'd call deserialization.</a:t>
            </a:r>
          </a:p>
          <a:p>
            <a:r>
              <a:rPr lang="en-US" sz="900" kern="1200" dirty="0" smtClean="0">
                <a:solidFill>
                  <a:schemeClr val="tx1"/>
                </a:solidFill>
                <a:effectLst/>
                <a:latin typeface="Segoe UI Light" pitchFamily="34" charset="0"/>
                <a:ea typeface="+mn-ea"/>
                <a:cs typeface="+mn-cs"/>
              </a:rPr>
              <a:t>* It was looking up tables in a database.</a:t>
            </a:r>
          </a:p>
          <a:p>
            <a:r>
              <a:rPr lang="en-US" sz="900" kern="1200" dirty="0" smtClean="0">
                <a:solidFill>
                  <a:schemeClr val="tx1"/>
                </a:solidFill>
                <a:effectLst/>
                <a:latin typeface="Segoe UI Light" pitchFamily="34" charset="0"/>
                <a:ea typeface="+mn-ea"/>
                <a:cs typeface="+mn-cs"/>
              </a:rPr>
              <a:t>* That's why it took so long. It was network-bound, not CPU-bound.</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4293CB-B54B-4544-BA09-B3BF87280F4D}"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456268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So this is what his first sequential code was actually doing.</a:t>
            </a:r>
          </a:p>
          <a:p>
            <a:r>
              <a:rPr lang="en-US" sz="900" kern="1200" dirty="0" smtClean="0">
                <a:solidFill>
                  <a:schemeClr val="tx1"/>
                </a:solidFill>
                <a:effectLst/>
                <a:latin typeface="Segoe UI Light" pitchFamily="34" charset="0"/>
                <a:ea typeface="+mn-ea"/>
                <a:cs typeface="+mn-cs"/>
              </a:rPr>
              <a:t>* It was downloading data for each house, one after the other.</a:t>
            </a:r>
          </a:p>
          <a:p>
            <a:r>
              <a:rPr lang="en-US" sz="900" kern="1200" dirty="0" smtClean="0">
                <a:solidFill>
                  <a:schemeClr val="tx1"/>
                </a:solidFill>
                <a:effectLst/>
                <a:latin typeface="Segoe UI Light" pitchFamily="34" charset="0"/>
                <a:ea typeface="+mn-ea"/>
                <a:cs typeface="+mn-cs"/>
              </a:rPr>
              <a:t>* But it only took a miniscule amount of time to kick off each request,</a:t>
            </a:r>
          </a:p>
          <a:p>
            <a:r>
              <a:rPr lang="en-US" sz="900" kern="1200" dirty="0" smtClean="0">
                <a:solidFill>
                  <a:schemeClr val="tx1"/>
                </a:solidFill>
                <a:effectLst/>
                <a:latin typeface="Segoe UI Light" pitchFamily="34" charset="0"/>
                <a:ea typeface="+mn-ea"/>
                <a:cs typeface="+mn-cs"/>
              </a:rPr>
              <a:t>  then it was idle for about 100ms,</a:t>
            </a:r>
          </a:p>
          <a:p>
            <a:r>
              <a:rPr lang="en-US" sz="900" kern="1200" dirty="0" smtClean="0">
                <a:solidFill>
                  <a:schemeClr val="tx1"/>
                </a:solidFill>
                <a:effectLst/>
                <a:latin typeface="Segoe UI Light" pitchFamily="34" charset="0"/>
                <a:ea typeface="+mn-ea"/>
                <a:cs typeface="+mn-cs"/>
              </a:rPr>
              <a:t>  then it got back the response from the network.</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10DCAB-807B-4483-8777-254B4A7D3DA0}"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059319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But let's look back at how his </a:t>
            </a:r>
            <a:r>
              <a:rPr lang="en-US" sz="900" kern="1200" dirty="0" err="1" smtClean="0">
                <a:solidFill>
                  <a:schemeClr val="tx1"/>
                </a:solidFill>
                <a:effectLst/>
                <a:latin typeface="Segoe UI Light" pitchFamily="34" charset="0"/>
                <a:ea typeface="+mn-ea"/>
                <a:cs typeface="+mn-cs"/>
              </a:rPr>
              <a:t>Parallel.For</a:t>
            </a:r>
            <a:r>
              <a:rPr lang="en-US" sz="900" kern="1200" dirty="0" smtClean="0">
                <a:solidFill>
                  <a:schemeClr val="tx1"/>
                </a:solidFill>
                <a:effectLst/>
                <a:latin typeface="Segoe UI Light" pitchFamily="34" charset="0"/>
                <a:ea typeface="+mn-ea"/>
                <a:cs typeface="+mn-cs"/>
              </a:rPr>
              <a:t> code was behaving.</a:t>
            </a:r>
          </a:p>
          <a:p>
            <a:r>
              <a:rPr lang="en-US" sz="900" kern="1200" dirty="0" smtClean="0">
                <a:solidFill>
                  <a:schemeClr val="tx1"/>
                </a:solidFill>
                <a:effectLst/>
                <a:latin typeface="Segoe UI Light" pitchFamily="34" charset="0"/>
                <a:ea typeface="+mn-ea"/>
                <a:cs typeface="+mn-cs"/>
              </a:rPr>
              <a:t>* Well, as we said, it had five </a:t>
            </a:r>
            <a:r>
              <a:rPr lang="en-US" sz="900" kern="1200" dirty="0" err="1" smtClean="0">
                <a:solidFill>
                  <a:schemeClr val="tx1"/>
                </a:solidFill>
                <a:effectLst/>
                <a:latin typeface="Segoe UI Light" pitchFamily="34" charset="0"/>
                <a:ea typeface="+mn-ea"/>
                <a:cs typeface="+mn-cs"/>
              </a:rPr>
              <a:t>workitems</a:t>
            </a:r>
            <a:r>
              <a:rPr lang="en-US" sz="900" kern="1200" dirty="0" smtClean="0">
                <a:solidFill>
                  <a:schemeClr val="tx1"/>
                </a:solidFill>
                <a:effectLst/>
                <a:latin typeface="Segoe UI Light" pitchFamily="34" charset="0"/>
                <a:ea typeface="+mn-ea"/>
                <a:cs typeface="+mn-cs"/>
              </a:rPr>
              <a:t> in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Let's say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started with two threads, because of my two cores.</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Gradually it'll realize that its threads aren't really being used,</a:t>
            </a:r>
          </a:p>
          <a:p>
            <a:r>
              <a:rPr lang="en-US" sz="900" kern="1200" dirty="0" smtClean="0">
                <a:solidFill>
                  <a:schemeClr val="tx1"/>
                </a:solidFill>
                <a:effectLst/>
                <a:latin typeface="Segoe UI Light" pitchFamily="34" charset="0"/>
                <a:ea typeface="+mn-ea"/>
                <a:cs typeface="+mn-cs"/>
              </a:rPr>
              <a:t>  and it'll add an extra thread to do some more work.</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Maybe an extra thread as well.</a:t>
            </a:r>
          </a:p>
          <a:p>
            <a:r>
              <a:rPr lang="en-US" sz="900" kern="1200" dirty="0" smtClean="0">
                <a:solidFill>
                  <a:schemeClr val="tx1"/>
                </a:solidFill>
                <a:effectLst/>
                <a:latin typeface="Segoe UI Light" pitchFamily="34" charset="0"/>
                <a:ea typeface="+mn-ea"/>
                <a:cs typeface="+mn-cs"/>
              </a:rPr>
              <a:t>*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will gradually find the optimum number of threads to run</a:t>
            </a:r>
          </a:p>
          <a:p>
            <a:r>
              <a:rPr lang="en-US" sz="900" kern="1200" dirty="0" smtClean="0">
                <a:solidFill>
                  <a:schemeClr val="tx1"/>
                </a:solidFill>
                <a:effectLst/>
                <a:latin typeface="Segoe UI Light" pitchFamily="34" charset="0"/>
                <a:ea typeface="+mn-ea"/>
                <a:cs typeface="+mn-cs"/>
              </a:rPr>
              <a:t>  a given workload, but it's fairly slow to respond.</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In this case maybe it only ended up growing by two extra threads.</a:t>
            </a:r>
          </a:p>
          <a:p>
            <a:r>
              <a:rPr lang="en-US" sz="900" kern="1200" dirty="0" smtClean="0">
                <a:solidFill>
                  <a:schemeClr val="tx1"/>
                </a:solidFill>
                <a:effectLst/>
                <a:latin typeface="Segoe UI Light" pitchFamily="34" charset="0"/>
                <a:ea typeface="+mn-ea"/>
                <a:cs typeface="+mn-cs"/>
              </a:rPr>
              <a:t>* Well, this result came in about 200ms.</a:t>
            </a:r>
          </a:p>
          <a:p>
            <a:r>
              <a:rPr lang="en-US" sz="900" kern="1200" dirty="0" smtClean="0">
                <a:solidFill>
                  <a:schemeClr val="tx1"/>
                </a:solidFill>
                <a:effectLst/>
                <a:latin typeface="Segoe UI Light" pitchFamily="34" charset="0"/>
                <a:ea typeface="+mn-ea"/>
                <a:cs typeface="+mn-cs"/>
              </a:rPr>
              <a:t>* In general,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growth isn't the right way to get responsive code.</a:t>
            </a:r>
          </a:p>
          <a:p>
            <a:r>
              <a:rPr lang="en-US" sz="900" kern="1200" dirty="0" smtClean="0">
                <a:solidFill>
                  <a:schemeClr val="tx1"/>
                </a:solidFill>
                <a:effectLst/>
                <a:latin typeface="Segoe UI Light" pitchFamily="34" charset="0"/>
                <a:ea typeface="+mn-ea"/>
                <a:cs typeface="+mn-cs"/>
              </a:rPr>
              <a:t>* That's because it does take time to get there.</a:t>
            </a:r>
          </a:p>
          <a:p>
            <a:r>
              <a:rPr lang="en-US" sz="900" kern="1200" dirty="0" smtClean="0">
                <a:solidFill>
                  <a:schemeClr val="tx1"/>
                </a:solidFill>
                <a:effectLst/>
                <a:latin typeface="Segoe UI Light" pitchFamily="34" charset="0"/>
                <a:ea typeface="+mn-ea"/>
                <a:cs typeface="+mn-cs"/>
              </a:rPr>
              <a:t>* Sometimes you'll see it adding just one new thread a second.</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67F9C7B-A9D6-4990-94BC-ADFA16571BD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605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And so on to the first of three sections of this talk. First practical ramification.</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is only for event-handlers.</a:t>
            </a:r>
          </a:p>
          <a:p>
            <a:r>
              <a:rPr lang="en-US" sz="900" kern="1200" dirty="0" smtClean="0">
                <a:solidFill>
                  <a:schemeClr val="tx1"/>
                </a:solidFill>
                <a:effectLst/>
                <a:latin typeface="Segoe UI Light" pitchFamily="34" charset="0"/>
                <a:ea typeface="+mn-ea"/>
                <a:cs typeface="+mn-cs"/>
              </a:rPr>
              <a:t>* I'll motivate it with developer stories.</a:t>
            </a:r>
          </a:p>
          <a:p>
            <a:r>
              <a:rPr lang="en-US" sz="900" kern="1200" dirty="0" smtClean="0">
                <a:solidFill>
                  <a:schemeClr val="tx1"/>
                </a:solidFill>
                <a:effectLst/>
                <a:latin typeface="Segoe UI Light" pitchFamily="34" charset="0"/>
                <a:ea typeface="+mn-ea"/>
                <a:cs typeface="+mn-cs"/>
              </a:rPr>
              <a:t>* Actually, all the scenarios in this talk come straight from developers, and most of the code.</a:t>
            </a:r>
          </a:p>
          <a:p>
            <a:r>
              <a:rPr lang="en-US" sz="900" kern="1200" dirty="0" smtClean="0">
                <a:solidFill>
                  <a:schemeClr val="tx1"/>
                </a:solidFill>
                <a:effectLst/>
                <a:latin typeface="Segoe UI Light" pitchFamily="34" charset="0"/>
                <a:ea typeface="+mn-ea"/>
                <a:cs typeface="+mn-cs"/>
              </a:rPr>
              <a:t>[CLICK]</a:t>
            </a:r>
          </a:p>
          <a:p>
            <a:r>
              <a:rPr lang="en-US" sz="900" b="1" kern="1200" dirty="0" smtClean="0">
                <a:solidFill>
                  <a:schemeClr val="tx1"/>
                </a:solidFill>
                <a:effectLst/>
                <a:latin typeface="Segoe UI Light" pitchFamily="34" charset="0"/>
                <a:ea typeface="+mn-ea"/>
                <a:cs typeface="+mn-cs"/>
              </a:rPr>
              <a:t>* "I have a Silverlight page that uses RIA services </a:t>
            </a:r>
            <a:r>
              <a:rPr lang="en-US" sz="900" b="1" kern="1200" dirty="0" err="1" smtClean="0">
                <a:solidFill>
                  <a:schemeClr val="tx1"/>
                </a:solidFill>
                <a:effectLst/>
                <a:latin typeface="Segoe UI Light" pitchFamily="34" charset="0"/>
                <a:ea typeface="+mn-ea"/>
                <a:cs typeface="+mn-cs"/>
              </a:rPr>
              <a:t>async</a:t>
            </a:r>
            <a:r>
              <a:rPr lang="en-US" sz="900" b="1" kern="1200" dirty="0" smtClean="0">
                <a:solidFill>
                  <a:schemeClr val="tx1"/>
                </a:solidFill>
                <a:effectLst/>
                <a:latin typeface="Segoe UI Light" pitchFamily="34" charset="0"/>
                <a:ea typeface="+mn-ea"/>
                <a:cs typeface="+mn-cs"/>
              </a:rPr>
              <a:t> to load the data for the page."</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"This works fine if the user waits for a few seconds before selecting the print button."</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"But does *not* work if the user prints right away."</a:t>
            </a:r>
            <a:endParaRPr lang="en-US" sz="900" kern="1200" dirty="0" smtClean="0">
              <a:solidFill>
                <a:schemeClr val="tx1"/>
              </a:solidFill>
              <a:effectLst/>
              <a:latin typeface="Segoe UI Light" pitchFamily="34" charset="0"/>
              <a:ea typeface="+mn-ea"/>
              <a:cs typeface="+mn-cs"/>
            </a:endParaRPr>
          </a:p>
          <a:p>
            <a:r>
              <a:rPr lang="en-US" sz="900" b="1" kern="1200" dirty="0" smtClean="0">
                <a:solidFill>
                  <a:schemeClr val="tx1"/>
                </a:solidFill>
                <a:effectLst/>
                <a:latin typeface="Segoe UI Light" pitchFamily="34" charset="0"/>
                <a:ea typeface="+mn-ea"/>
                <a:cs typeface="+mn-cs"/>
              </a:rPr>
              <a:t>* "If the user clicks the Print button before all of the page data is loaded, the printed output does not have all of the data."</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Diagnosis: she was using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deep inside her code.</a:t>
            </a:r>
          </a:p>
          <a:p>
            <a:r>
              <a:rPr lang="en-US" sz="900" kern="1200" dirty="0" smtClean="0">
                <a:solidFill>
                  <a:schemeClr val="tx1"/>
                </a:solidFill>
                <a:effectLst/>
                <a:latin typeface="Segoe UI Light" pitchFamily="34" charset="0"/>
                <a:ea typeface="+mn-ea"/>
                <a:cs typeface="+mn-cs"/>
              </a:rPr>
              <a:t>* Fix: should return Task from her internal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methods, not void.</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FA39BBE-9C02-414E-B2B7-3F83C572A353}"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201638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Let's draw a flow diagram about how this code should ideally work.</a:t>
            </a:r>
          </a:p>
          <a:p>
            <a:r>
              <a:rPr lang="en-US" sz="900" kern="1200" dirty="0" smtClean="0">
                <a:solidFill>
                  <a:schemeClr val="tx1"/>
                </a:solidFill>
                <a:effectLst/>
                <a:latin typeface="Segoe UI Light" pitchFamily="34" charset="0"/>
                <a:ea typeface="+mn-ea"/>
                <a:cs typeface="+mn-cs"/>
              </a:rPr>
              <a:t>* We should kick off all five requests in one go.</a:t>
            </a:r>
          </a:p>
          <a:p>
            <a:r>
              <a:rPr lang="en-US" sz="900" kern="1200" dirty="0" smtClean="0">
                <a:solidFill>
                  <a:schemeClr val="tx1"/>
                </a:solidFill>
                <a:effectLst/>
                <a:latin typeface="Segoe UI Light" pitchFamily="34" charset="0"/>
                <a:ea typeface="+mn-ea"/>
                <a:cs typeface="+mn-cs"/>
              </a:rPr>
              <a:t>* We might as well issue the requests in sequence, since it's so quick to issue a request.</a:t>
            </a:r>
          </a:p>
          <a:p>
            <a:r>
              <a:rPr lang="en-US" sz="900" kern="1200" dirty="0" smtClean="0">
                <a:solidFill>
                  <a:schemeClr val="tx1"/>
                </a:solidFill>
                <a:effectLst/>
                <a:latin typeface="Segoe UI Light" pitchFamily="34" charset="0"/>
                <a:ea typeface="+mn-ea"/>
                <a:cs typeface="+mn-cs"/>
              </a:rPr>
              <a:t>* Later on, about 100ms later, the responses trickle in.</a:t>
            </a:r>
          </a:p>
          <a:p>
            <a:r>
              <a:rPr lang="en-US" sz="900" kern="1200" dirty="0" smtClean="0">
                <a:solidFill>
                  <a:schemeClr val="tx1"/>
                </a:solidFill>
                <a:effectLst/>
                <a:latin typeface="Segoe UI Light" pitchFamily="34" charset="0"/>
                <a:ea typeface="+mn-ea"/>
                <a:cs typeface="+mn-cs"/>
              </a:rPr>
              <a:t>* They might come out of order. That doesn't matter. We'll get them all.</a:t>
            </a:r>
          </a:p>
          <a:p>
            <a:r>
              <a:rPr lang="en-US" sz="900" kern="1200" dirty="0" smtClean="0">
                <a:solidFill>
                  <a:schemeClr val="tx1"/>
                </a:solidFill>
                <a:effectLst/>
                <a:latin typeface="Segoe UI Light" pitchFamily="34" charset="0"/>
                <a:ea typeface="+mn-ea"/>
                <a:cs typeface="+mn-cs"/>
              </a:rPr>
              <a:t>* And we should have them all done within about 100ms.</a:t>
            </a:r>
          </a:p>
          <a:p>
            <a:r>
              <a:rPr lang="en-US" sz="900" kern="1200" dirty="0" smtClean="0">
                <a:solidFill>
                  <a:schemeClr val="tx1"/>
                </a:solidFill>
                <a:effectLst/>
                <a:latin typeface="Segoe UI Light" pitchFamily="34" charset="0"/>
                <a:ea typeface="+mn-ea"/>
                <a:cs typeface="+mn-cs"/>
              </a:rPr>
              <a:t>* That's the fastest "Time To First Byte" of all our solutions.</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ACD5B71-D91A-40D3-8381-D7D1BC959E9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455843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So let's review.</a:t>
            </a:r>
          </a:p>
          <a:p>
            <a:r>
              <a:rPr lang="en-US" sz="900" kern="1200" dirty="0" smtClean="0">
                <a:solidFill>
                  <a:schemeClr val="tx1"/>
                </a:solidFill>
                <a:effectLst/>
                <a:latin typeface="Segoe UI Light" pitchFamily="34" charset="0"/>
                <a:ea typeface="+mn-ea"/>
                <a:cs typeface="+mn-cs"/>
              </a:rPr>
              <a:t>* It's vital to distinguish between what is CPU-bound work and what is IO-bound work.</a:t>
            </a:r>
          </a:p>
          <a:p>
            <a:r>
              <a:rPr lang="en-US" sz="900" kern="1200" dirty="0" smtClean="0">
                <a:solidFill>
                  <a:schemeClr val="tx1"/>
                </a:solidFill>
                <a:effectLst/>
                <a:latin typeface="Segoe UI Light" pitchFamily="34" charset="0"/>
                <a:ea typeface="+mn-ea"/>
                <a:cs typeface="+mn-cs"/>
              </a:rPr>
              <a:t>* CPU-bound means things like LINQ-to-objects, or iterations, or computationally-intensive inner loops.</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Parallel.ForEach</a:t>
            </a:r>
            <a:r>
              <a:rPr lang="en-US" sz="900" kern="1200" dirty="0" smtClean="0">
                <a:solidFill>
                  <a:schemeClr val="tx1"/>
                </a:solidFill>
                <a:effectLst/>
                <a:latin typeface="Segoe UI Light" pitchFamily="34" charset="0"/>
                <a:ea typeface="+mn-ea"/>
                <a:cs typeface="+mn-cs"/>
              </a:rPr>
              <a:t> and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are good ways to put these CPU-bound workloads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But it's important to understand that threads haven't increased throughput</a:t>
            </a:r>
          </a:p>
          <a:p>
            <a:r>
              <a:rPr lang="en-US" sz="900" kern="1200" dirty="0" smtClean="0">
                <a:solidFill>
                  <a:schemeClr val="tx1"/>
                </a:solidFill>
                <a:effectLst/>
                <a:latin typeface="Segoe UI Light" pitchFamily="34" charset="0"/>
                <a:ea typeface="+mn-ea"/>
                <a:cs typeface="+mn-cs"/>
              </a:rPr>
              <a:t>* Throughput means “what’s the highest number of requests per second our server can handle?”</a:t>
            </a:r>
          </a:p>
          <a:p>
            <a:r>
              <a:rPr lang="en-US" sz="900" kern="1200" dirty="0" smtClean="0">
                <a:solidFill>
                  <a:schemeClr val="tx1"/>
                </a:solidFill>
                <a:effectLst/>
                <a:latin typeface="Segoe UI Light" pitchFamily="34" charset="0"/>
                <a:ea typeface="+mn-ea"/>
                <a:cs typeface="+mn-cs"/>
              </a:rPr>
              <a:t>* Each CPU-bound work item still takes a given number of milliseconds on a processor core, and that’s the bottom line, and that’s the limiting factor on throughput of CPU-bound work.</a:t>
            </a:r>
          </a:p>
          <a:p>
            <a:r>
              <a:rPr lang="en-US" sz="900" kern="1200" dirty="0" smtClean="0">
                <a:solidFill>
                  <a:schemeClr val="tx1"/>
                </a:solidFill>
                <a:effectLst/>
                <a:latin typeface="Segoe UI Light" pitchFamily="34" charset="0"/>
                <a:ea typeface="+mn-ea"/>
                <a:cs typeface="+mn-cs"/>
              </a:rPr>
              <a:t>* As for IO-bound work, well,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did help some, but it didn’t respond quickly to load. The best solution is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327BD9-74F3-4EC4-A4FA-763E416A11AB}"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974738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Back to the developer's scenario.</a:t>
            </a:r>
          </a:p>
          <a:p>
            <a:r>
              <a:rPr lang="en-US" sz="900" kern="1200" dirty="0" smtClean="0">
                <a:solidFill>
                  <a:schemeClr val="tx1"/>
                </a:solidFill>
                <a:effectLst/>
                <a:latin typeface="Segoe UI Light" pitchFamily="34" charset="0"/>
                <a:ea typeface="+mn-ea"/>
                <a:cs typeface="+mn-cs"/>
              </a:rPr>
              <a:t>* This is the code that the developer should have used</a:t>
            </a:r>
          </a:p>
          <a:p>
            <a:r>
              <a:rPr lang="en-US" sz="900" kern="1200" dirty="0" smtClean="0">
                <a:solidFill>
                  <a:schemeClr val="tx1"/>
                </a:solidFill>
                <a:effectLst/>
                <a:latin typeface="Segoe UI Light" pitchFamily="34" charset="0"/>
                <a:ea typeface="+mn-ea"/>
                <a:cs typeface="+mn-cs"/>
              </a:rPr>
              <a:t>* He can kick off tasks for all the database loads.</a:t>
            </a:r>
          </a:p>
          <a:p>
            <a:r>
              <a:rPr lang="en-US" sz="900" kern="1200" dirty="0" smtClean="0">
                <a:solidFill>
                  <a:schemeClr val="tx1"/>
                </a:solidFill>
                <a:effectLst/>
                <a:latin typeface="Segoe UI Light" pitchFamily="34" charset="0"/>
                <a:ea typeface="+mn-ea"/>
                <a:cs typeface="+mn-cs"/>
              </a:rPr>
              <a:t>* And then await </a:t>
            </a:r>
            <a:r>
              <a:rPr lang="en-US" sz="900" kern="1200" dirty="0" err="1" smtClean="0">
                <a:solidFill>
                  <a:schemeClr val="tx1"/>
                </a:solidFill>
                <a:effectLst/>
                <a:latin typeface="Segoe UI Light" pitchFamily="34" charset="0"/>
                <a:ea typeface="+mn-ea"/>
                <a:cs typeface="+mn-cs"/>
              </a:rPr>
              <a:t>Task.WhenAll</a:t>
            </a:r>
            <a:r>
              <a:rPr lang="en-US" sz="900" kern="1200" dirty="0" smtClean="0">
                <a:solidFill>
                  <a:schemeClr val="tx1"/>
                </a:solidFill>
                <a:effectLst/>
                <a:latin typeface="Segoe UI Light" pitchFamily="34" charset="0"/>
                <a:ea typeface="+mn-ea"/>
                <a:cs typeface="+mn-cs"/>
              </a:rPr>
              <a:t>, until they're all finished.</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2D30D11-9601-429B-94F1-A644E65FA17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401773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would we do if there weren’t 5 houses but 500?</a:t>
            </a:r>
          </a:p>
          <a:p>
            <a:r>
              <a:rPr lang="en-US" dirty="0" smtClean="0"/>
              <a:t>* Can’t make 500 requests all at once. We</a:t>
            </a:r>
            <a:r>
              <a:rPr lang="en-US" baseline="0" dirty="0" smtClean="0"/>
              <a:t> need to throttle the rate of requests.</a:t>
            </a:r>
          </a:p>
          <a:p>
            <a:r>
              <a:rPr lang="en-US" dirty="0" smtClean="0"/>
              <a:t>* Here’s what I think is the easiest idiom. </a:t>
            </a:r>
          </a:p>
          <a:p>
            <a:r>
              <a:rPr lang="en-US" dirty="0" smtClean="0"/>
              <a:t>* A queue of work-items.</a:t>
            </a:r>
            <a:endParaRPr lang="en-US" baseline="0" dirty="0" smtClean="0"/>
          </a:p>
          <a:p>
            <a:r>
              <a:rPr lang="en-US" baseline="0" dirty="0" smtClean="0"/>
              <a:t>* </a:t>
            </a:r>
            <a:r>
              <a:rPr lang="en-US" baseline="0" dirty="0" err="1" smtClean="0"/>
              <a:t>Async</a:t>
            </a:r>
            <a:r>
              <a:rPr lang="en-US" baseline="0" dirty="0" smtClean="0"/>
              <a:t> method </a:t>
            </a:r>
            <a:r>
              <a:rPr lang="en-US" baseline="0" dirty="0" err="1" smtClean="0"/>
              <a:t>WorkerAsync</a:t>
            </a:r>
            <a:r>
              <a:rPr lang="en-US" baseline="0" dirty="0" smtClean="0"/>
              <a:t> runs through the queue and fires requests, one after the other.</a:t>
            </a:r>
          </a:p>
          <a:p>
            <a:r>
              <a:rPr lang="en-US" dirty="0" smtClean="0"/>
              <a:t>* And if I kick</a:t>
            </a:r>
            <a:r>
              <a:rPr lang="en-US" baseline="0" dirty="0" smtClean="0"/>
              <a:t> off three of these workers, then I’ll have throttled it to 3 at a time!</a:t>
            </a: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2D30D11-9601-429B-94F1-A644E65FA17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003881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Well, that code wasn't CPU-bound.</a:t>
            </a:r>
          </a:p>
          <a:p>
            <a:r>
              <a:rPr lang="en-US" sz="900" kern="1200" dirty="0" smtClean="0">
                <a:solidFill>
                  <a:schemeClr val="tx1"/>
                </a:solidFill>
                <a:effectLst/>
                <a:latin typeface="Segoe UI Light" pitchFamily="34" charset="0"/>
                <a:ea typeface="+mn-ea"/>
                <a:cs typeface="+mn-cs"/>
              </a:rPr>
              <a:t>* But I want to show you an example of best-practice with CPU-bound code.</a:t>
            </a:r>
          </a:p>
          <a:p>
            <a:r>
              <a:rPr lang="en-US" sz="900" kern="1200" dirty="0" smtClean="0">
                <a:solidFill>
                  <a:schemeClr val="tx1"/>
                </a:solidFill>
                <a:effectLst/>
                <a:latin typeface="Segoe UI Light" pitchFamily="34" charset="0"/>
                <a:ea typeface="+mn-ea"/>
                <a:cs typeface="+mn-cs"/>
              </a:rPr>
              <a:t>* To come clean, this is the only example in this talk that didn't come from developers.</a:t>
            </a:r>
          </a:p>
          <a:p>
            <a:r>
              <a:rPr lang="en-US" sz="900" kern="1200" dirty="0" smtClean="0">
                <a:solidFill>
                  <a:schemeClr val="tx1"/>
                </a:solidFill>
                <a:effectLst/>
                <a:latin typeface="Segoe UI Light" pitchFamily="34" charset="0"/>
                <a:ea typeface="+mn-ea"/>
                <a:cs typeface="+mn-cs"/>
              </a:rPr>
              <a:t>* Well, it's a desktop app for doing financial analysis. Option-pricing.</a:t>
            </a:r>
          </a:p>
          <a:p>
            <a:r>
              <a:rPr lang="en-US" sz="900" kern="1200" dirty="0" smtClean="0">
                <a:solidFill>
                  <a:schemeClr val="tx1"/>
                </a:solidFill>
                <a:effectLst/>
                <a:latin typeface="Segoe UI Light" pitchFamily="34" charset="0"/>
                <a:ea typeface="+mn-ea"/>
                <a:cs typeface="+mn-cs"/>
              </a:rPr>
              <a:t>* So what financial firms do is they simulate a million different ways</a:t>
            </a:r>
          </a:p>
          <a:p>
            <a:r>
              <a:rPr lang="en-US" sz="900" kern="1200" dirty="0" smtClean="0">
                <a:solidFill>
                  <a:schemeClr val="tx1"/>
                </a:solidFill>
                <a:effectLst/>
                <a:latin typeface="Segoe UI Light" pitchFamily="34" charset="0"/>
                <a:ea typeface="+mn-ea"/>
                <a:cs typeface="+mn-cs"/>
              </a:rPr>
              <a:t>  that the stock might move over the coming year, each equally likely.</a:t>
            </a:r>
          </a:p>
          <a:p>
            <a:r>
              <a:rPr lang="en-US" sz="900" kern="1200" dirty="0" smtClean="0">
                <a:solidFill>
                  <a:schemeClr val="tx1"/>
                </a:solidFill>
                <a:effectLst/>
                <a:latin typeface="Segoe UI Light" pitchFamily="34" charset="0"/>
                <a:ea typeface="+mn-ea"/>
                <a:cs typeface="+mn-cs"/>
              </a:rPr>
              <a:t>  That's the function </a:t>
            </a:r>
            <a:r>
              <a:rPr lang="en-US" sz="900" kern="1200" dirty="0" err="1" smtClean="0">
                <a:solidFill>
                  <a:schemeClr val="tx1"/>
                </a:solidFill>
                <a:effectLst/>
                <a:latin typeface="Segoe UI Light" pitchFamily="34" charset="0"/>
                <a:ea typeface="+mn-ea"/>
                <a:cs typeface="+mn-cs"/>
              </a:rPr>
              <a:t>Quant.SimulateStockPrices</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They figure whether the option will be a good deal or a bad deal over all those million possibilities, and how much it will payout on each.</a:t>
            </a:r>
          </a:p>
          <a:p>
            <a:r>
              <a:rPr lang="en-US" sz="900" kern="1200" dirty="0" smtClean="0">
                <a:solidFill>
                  <a:schemeClr val="tx1"/>
                </a:solidFill>
                <a:effectLst/>
                <a:latin typeface="Segoe UI Light" pitchFamily="34" charset="0"/>
                <a:ea typeface="+mn-ea"/>
                <a:cs typeface="+mn-cs"/>
              </a:rPr>
              <a:t>  That's the function </a:t>
            </a:r>
            <a:r>
              <a:rPr lang="en-US" sz="900" kern="1200" dirty="0" err="1" smtClean="0">
                <a:solidFill>
                  <a:schemeClr val="tx1"/>
                </a:solidFill>
                <a:effectLst/>
                <a:latin typeface="Segoe UI Light" pitchFamily="34" charset="0"/>
                <a:ea typeface="+mn-ea"/>
                <a:cs typeface="+mn-cs"/>
              </a:rPr>
              <a:t>Quant.Payout_AsianCallOption</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Actually, I did the numerical back-end code in F#.</a:t>
            </a:r>
          </a:p>
          <a:p>
            <a:r>
              <a:rPr lang="en-US" sz="900" kern="1200" dirty="0" smtClean="0">
                <a:solidFill>
                  <a:schemeClr val="tx1"/>
                </a:solidFill>
                <a:effectLst/>
                <a:latin typeface="Segoe UI Light" pitchFamily="34" charset="0"/>
                <a:ea typeface="+mn-ea"/>
                <a:cs typeface="+mn-cs"/>
              </a:rPr>
              <a:t>  I think you'll be seeing more and more of this, the front-end UI in VB or C#,</a:t>
            </a:r>
          </a:p>
          <a:p>
            <a:r>
              <a:rPr lang="en-US" sz="900" kern="1200" dirty="0" smtClean="0">
                <a:solidFill>
                  <a:schemeClr val="tx1"/>
                </a:solidFill>
                <a:effectLst/>
                <a:latin typeface="Segoe UI Light" pitchFamily="34" charset="0"/>
                <a:ea typeface="+mn-ea"/>
                <a:cs typeface="+mn-cs"/>
              </a:rPr>
              <a:t>  and the back-end in F#, because data </a:t>
            </a:r>
            <a:r>
              <a:rPr lang="en-US" sz="900" kern="1200" dirty="0" err="1" smtClean="0">
                <a:solidFill>
                  <a:schemeClr val="tx1"/>
                </a:solidFill>
                <a:effectLst/>
                <a:latin typeface="Segoe UI Light" pitchFamily="34" charset="0"/>
                <a:ea typeface="+mn-ea"/>
                <a:cs typeface="+mn-cs"/>
              </a:rPr>
              <a:t>analysists</a:t>
            </a:r>
            <a:r>
              <a:rPr lang="en-US" sz="900" kern="1200" dirty="0" smtClean="0">
                <a:solidFill>
                  <a:schemeClr val="tx1"/>
                </a:solidFill>
                <a:effectLst/>
                <a:latin typeface="Segoe UI Light" pitchFamily="34" charset="0"/>
                <a:ea typeface="+mn-ea"/>
                <a:cs typeface="+mn-cs"/>
              </a:rPr>
              <a:t> and rocket-scientists can use F# really effectively.</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Back to the code.</a:t>
            </a:r>
          </a:p>
          <a:p>
            <a:r>
              <a:rPr lang="en-US" sz="900" kern="1200" dirty="0" smtClean="0">
                <a:solidFill>
                  <a:schemeClr val="tx1"/>
                </a:solidFill>
                <a:effectLst/>
                <a:latin typeface="Segoe UI Light" pitchFamily="34" charset="0"/>
                <a:ea typeface="+mn-ea"/>
                <a:cs typeface="+mn-cs"/>
              </a:rPr>
              <a:t>* It's clearly very CPU-bound. It's an inner computational loop.</a:t>
            </a:r>
          </a:p>
          <a:p>
            <a:r>
              <a:rPr lang="en-US" sz="900" kern="1200" dirty="0" smtClean="0">
                <a:solidFill>
                  <a:schemeClr val="tx1"/>
                </a:solidFill>
                <a:effectLst/>
                <a:latin typeface="Segoe UI Light" pitchFamily="34" charset="0"/>
                <a:ea typeface="+mn-ea"/>
                <a:cs typeface="+mn-cs"/>
              </a:rPr>
              <a:t>* So, in a desktop UI app, it *HAS* to go onto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[CLICK]</a:t>
            </a:r>
          </a:p>
          <a:p>
            <a:r>
              <a:rPr lang="en-US" sz="900" kern="1200" dirty="0" smtClean="0">
                <a:solidFill>
                  <a:schemeClr val="tx1"/>
                </a:solidFill>
                <a:effectLst/>
                <a:latin typeface="Segoe UI Light" pitchFamily="34" charset="0"/>
                <a:ea typeface="+mn-ea"/>
                <a:cs typeface="+mn-cs"/>
              </a:rPr>
              <a:t>* We have two ways to put work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One is </a:t>
            </a:r>
            <a:r>
              <a:rPr lang="en-US" sz="900" kern="1200" dirty="0" err="1" smtClean="0">
                <a:solidFill>
                  <a:schemeClr val="tx1"/>
                </a:solidFill>
                <a:effectLst/>
                <a:latin typeface="Segoe UI Light" pitchFamily="34" charset="0"/>
                <a:ea typeface="+mn-ea"/>
                <a:cs typeface="+mn-cs"/>
              </a:rPr>
              <a:t>Parallel.For</a:t>
            </a:r>
            <a:r>
              <a:rPr lang="en-US" sz="900" kern="1200" dirty="0" smtClean="0">
                <a:solidFill>
                  <a:schemeClr val="tx1"/>
                </a:solidFill>
                <a:effectLst/>
                <a:latin typeface="Segoe UI Light" pitchFamily="34" charset="0"/>
                <a:ea typeface="+mn-ea"/>
                <a:cs typeface="+mn-cs"/>
              </a:rPr>
              <a:t>, and one is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I could have used either, but I’ll use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Sometimes people ask, “Why not just put it into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a:t>
            </a:r>
          </a:p>
          <a:p>
            <a:r>
              <a:rPr lang="en-US" sz="900" kern="1200" dirty="0" smtClean="0">
                <a:solidFill>
                  <a:schemeClr val="tx1"/>
                </a:solidFill>
                <a:effectLst/>
                <a:latin typeface="Segoe UI Light" pitchFamily="34" charset="0"/>
                <a:ea typeface="+mn-ea"/>
                <a:cs typeface="+mn-cs"/>
              </a:rPr>
              <a:t>* But remember, when we make a method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all that means is that it’s allowed to use the await keyword.</a:t>
            </a:r>
          </a:p>
          <a:p>
            <a:r>
              <a:rPr lang="en-US" sz="900" kern="1200" dirty="0" smtClean="0">
                <a:solidFill>
                  <a:schemeClr val="tx1"/>
                </a:solidFill>
                <a:effectLst/>
                <a:latin typeface="Segoe UI Light" pitchFamily="34" charset="0"/>
                <a:ea typeface="+mn-ea"/>
                <a:cs typeface="+mn-cs"/>
              </a:rPr>
              <a:t>* It certainly doesn’t mean that the thread will run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The compiler will never implicitly run anything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If we want it to run our CPU-bound work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we have to explicitly opt into it, by calling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or </a:t>
            </a:r>
            <a:r>
              <a:rPr lang="en-US" sz="900" kern="1200" dirty="0" err="1" smtClean="0">
                <a:solidFill>
                  <a:schemeClr val="tx1"/>
                </a:solidFill>
                <a:effectLst/>
                <a:latin typeface="Segoe UI Light" pitchFamily="34" charset="0"/>
                <a:ea typeface="+mn-ea"/>
                <a:cs typeface="+mn-cs"/>
              </a:rPr>
              <a:t>Parallel.For</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And here I chose to use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and I gave it a lambda to run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The best-practice here is that the body of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is as small as possible,</a:t>
            </a:r>
          </a:p>
          <a:p>
            <a:r>
              <a:rPr lang="en-US" sz="900" kern="1200" dirty="0" smtClean="0">
                <a:solidFill>
                  <a:schemeClr val="tx1"/>
                </a:solidFill>
                <a:effectLst/>
                <a:latin typeface="Segoe UI Light" pitchFamily="34" charset="0"/>
                <a:ea typeface="+mn-ea"/>
                <a:cs typeface="+mn-cs"/>
              </a:rPr>
              <a:t>  only for the CPU-bound kernel.</a:t>
            </a:r>
          </a:p>
          <a:p>
            <a:r>
              <a:rPr lang="en-US" sz="900" kern="1200" dirty="0" smtClean="0">
                <a:solidFill>
                  <a:schemeClr val="tx1"/>
                </a:solidFill>
                <a:effectLst/>
                <a:latin typeface="Segoe UI Light" pitchFamily="34" charset="0"/>
                <a:ea typeface="+mn-ea"/>
                <a:cs typeface="+mn-cs"/>
              </a:rPr>
              <a:t>* It doesn't try to update the UI.</a:t>
            </a:r>
          </a:p>
          <a:p>
            <a:r>
              <a:rPr lang="en-US" sz="900" kern="1200" dirty="0" smtClean="0">
                <a:solidFill>
                  <a:schemeClr val="tx1"/>
                </a:solidFill>
                <a:effectLst/>
                <a:latin typeface="Segoe UI Light" pitchFamily="34" charset="0"/>
                <a:ea typeface="+mn-ea"/>
                <a:cs typeface="+mn-cs"/>
              </a:rPr>
              <a:t>* It merely returns the answer at the end.</a:t>
            </a:r>
          </a:p>
          <a:p>
            <a:r>
              <a:rPr lang="en-US" sz="900" kern="1200" dirty="0" smtClean="0">
                <a:solidFill>
                  <a:schemeClr val="tx1"/>
                </a:solidFill>
                <a:effectLst/>
                <a:latin typeface="Segoe UI Light" pitchFamily="34" charset="0"/>
                <a:ea typeface="+mn-ea"/>
                <a:cs typeface="+mn-cs"/>
              </a:rPr>
              <a:t>* That way, I can await for it, get the result into this </a:t>
            </a:r>
            <a:r>
              <a:rPr lang="en-US" sz="900" kern="1200" dirty="0" err="1" smtClean="0">
                <a:solidFill>
                  <a:schemeClr val="tx1"/>
                </a:solidFill>
                <a:effectLst/>
                <a:latin typeface="Segoe UI Light" pitchFamily="34" charset="0"/>
                <a:ea typeface="+mn-ea"/>
                <a:cs typeface="+mn-cs"/>
              </a:rPr>
              <a:t>expectedPayout</a:t>
            </a:r>
            <a:r>
              <a:rPr lang="en-US" sz="900" kern="1200" dirty="0" smtClean="0">
                <a:solidFill>
                  <a:schemeClr val="tx1"/>
                </a:solidFill>
                <a:effectLst/>
                <a:latin typeface="Segoe UI Light" pitchFamily="34" charset="0"/>
                <a:ea typeface="+mn-ea"/>
                <a:cs typeface="+mn-cs"/>
              </a:rPr>
              <a:t> variable,</a:t>
            </a:r>
          </a:p>
          <a:p>
            <a:r>
              <a:rPr lang="en-US" sz="900" kern="1200" dirty="0" smtClean="0">
                <a:solidFill>
                  <a:schemeClr val="tx1"/>
                </a:solidFill>
                <a:effectLst/>
                <a:latin typeface="Segoe UI Light" pitchFamily="34" charset="0"/>
                <a:ea typeface="+mn-ea"/>
                <a:cs typeface="+mn-cs"/>
              </a:rPr>
              <a:t>  and update the UI myself.</a:t>
            </a:r>
          </a:p>
          <a:p>
            <a:r>
              <a:rPr lang="en-US" sz="900" kern="1200" dirty="0" smtClean="0">
                <a:solidFill>
                  <a:schemeClr val="tx1"/>
                </a:solidFill>
                <a:effectLst/>
                <a:latin typeface="Segoe UI Light" pitchFamily="34" charset="0"/>
                <a:ea typeface="+mn-ea"/>
                <a:cs typeface="+mn-cs"/>
              </a:rPr>
              <a:t>* It's great that the background thread doesn't have to interact with the UI.</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Oh, in the UI, I really wanted a progress bar, to see how much it's done.</a:t>
            </a:r>
          </a:p>
          <a:p>
            <a:r>
              <a:rPr lang="en-US" sz="900" kern="1200" dirty="0" smtClean="0">
                <a:solidFill>
                  <a:schemeClr val="tx1"/>
                </a:solidFill>
                <a:effectLst/>
                <a:latin typeface="Segoe UI Light" pitchFamily="34" charset="0"/>
                <a:ea typeface="+mn-ea"/>
                <a:cs typeface="+mn-cs"/>
              </a:rPr>
              <a:t>* Once again, you generally can't update the UI from a background thread,</a:t>
            </a:r>
          </a:p>
          <a:p>
            <a:r>
              <a:rPr lang="en-US" sz="900" kern="1200" dirty="0" smtClean="0">
                <a:solidFill>
                  <a:schemeClr val="tx1"/>
                </a:solidFill>
                <a:effectLst/>
                <a:latin typeface="Segoe UI Light" pitchFamily="34" charset="0"/>
                <a:ea typeface="+mn-ea"/>
                <a:cs typeface="+mn-cs"/>
              </a:rPr>
              <a:t>  so this is the new standard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design pattern for it.</a:t>
            </a:r>
          </a:p>
          <a:p>
            <a:r>
              <a:rPr lang="en-US" sz="900" kern="1200" dirty="0" smtClean="0">
                <a:solidFill>
                  <a:schemeClr val="tx1"/>
                </a:solidFill>
                <a:effectLst/>
                <a:latin typeface="Segoe UI Light" pitchFamily="34" charset="0"/>
                <a:ea typeface="+mn-ea"/>
                <a:cs typeface="+mn-cs"/>
              </a:rPr>
              <a:t>* We create this variable "progress" of type </a:t>
            </a:r>
            <a:r>
              <a:rPr lang="en-US" sz="900" kern="1200" dirty="0" err="1" smtClean="0">
                <a:solidFill>
                  <a:schemeClr val="tx1"/>
                </a:solidFill>
                <a:effectLst/>
                <a:latin typeface="Segoe UI Light" pitchFamily="34" charset="0"/>
                <a:ea typeface="+mn-ea"/>
                <a:cs typeface="+mn-cs"/>
              </a:rPr>
              <a:t>IProgress</a:t>
            </a:r>
            <a:r>
              <a:rPr lang="en-US" sz="900" kern="1200" dirty="0" smtClean="0">
                <a:solidFill>
                  <a:schemeClr val="tx1"/>
                </a:solidFill>
                <a:effectLst/>
                <a:latin typeface="Segoe UI Light" pitchFamily="34" charset="0"/>
                <a:ea typeface="+mn-ea"/>
                <a:cs typeface="+mn-cs"/>
              </a:rPr>
              <a:t>, a new type in .NET45.</a:t>
            </a:r>
          </a:p>
          <a:p>
            <a:r>
              <a:rPr lang="en-US" sz="900" kern="1200" dirty="0" smtClean="0">
                <a:solidFill>
                  <a:schemeClr val="tx1"/>
                </a:solidFill>
                <a:effectLst/>
                <a:latin typeface="Segoe UI Light" pitchFamily="34" charset="0"/>
                <a:ea typeface="+mn-ea"/>
                <a:cs typeface="+mn-cs"/>
              </a:rPr>
              <a:t>* The background thread can report its progress to it.</a:t>
            </a:r>
          </a:p>
          <a:p>
            <a:r>
              <a:rPr lang="en-US" sz="900" kern="1200" dirty="0" smtClean="0">
                <a:solidFill>
                  <a:schemeClr val="tx1"/>
                </a:solidFill>
                <a:effectLst/>
                <a:latin typeface="Segoe UI Light" pitchFamily="34" charset="0"/>
                <a:ea typeface="+mn-ea"/>
                <a:cs typeface="+mn-cs"/>
              </a:rPr>
              <a:t>* And this Progress type does the magic of marshaling from the background thread</a:t>
            </a:r>
          </a:p>
          <a:p>
            <a:r>
              <a:rPr lang="en-US" sz="900" kern="1200" dirty="0" smtClean="0">
                <a:solidFill>
                  <a:schemeClr val="tx1"/>
                </a:solidFill>
                <a:effectLst/>
                <a:latin typeface="Segoe UI Light" pitchFamily="34" charset="0"/>
                <a:ea typeface="+mn-ea"/>
                <a:cs typeface="+mn-cs"/>
              </a:rPr>
              <a:t>  to the UI thread, so it can update the UI of the progress-bar.</a:t>
            </a:r>
          </a:p>
          <a:p>
            <a:r>
              <a:rPr lang="en-US" sz="900" kern="1200" dirty="0" smtClean="0">
                <a:solidFill>
                  <a:schemeClr val="tx1"/>
                </a:solidFill>
                <a:effectLst/>
                <a:latin typeface="Segoe UI Light" pitchFamily="34" charset="0"/>
                <a:ea typeface="+mn-ea"/>
                <a:cs typeface="+mn-cs"/>
              </a:rPr>
              <a:t>* Well, that's the standard way to get updates from the background thread onto the UI.</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3ADC425-FCAF-499E-9403-3C9541B1D6B4}"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464112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WPF has its own data-bound approaches to updating the UI from a background thread, including some enhancements new in WPF4.5.</a:t>
            </a:r>
          </a:p>
          <a:p>
            <a:r>
              <a:rPr lang="en-US" sz="900" kern="1200" dirty="0" smtClean="0">
                <a:solidFill>
                  <a:schemeClr val="tx1"/>
                </a:solidFill>
                <a:effectLst/>
                <a:latin typeface="Segoe UI Light" pitchFamily="34" charset="0"/>
                <a:ea typeface="+mn-ea"/>
                <a:cs typeface="+mn-cs"/>
              </a:rPr>
              <a:t>* I won’t go into them because they’re WPF-specific.</a:t>
            </a:r>
          </a:p>
          <a:p>
            <a:r>
              <a:rPr lang="en-US" sz="900" kern="1200" dirty="0" smtClean="0">
                <a:solidFill>
                  <a:schemeClr val="tx1"/>
                </a:solidFill>
                <a:effectLst/>
                <a:latin typeface="Segoe UI Light" pitchFamily="34" charset="0"/>
                <a:ea typeface="+mn-ea"/>
                <a:cs typeface="+mn-cs"/>
              </a:rPr>
              <a:t>* Again, these are hidden slides you can read if you download the deck.</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0260B24-2B2D-4429-BF09-35043468EB44}"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0376081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But, you ask, can we use data-binding instead?</a:t>
            </a:r>
          </a:p>
          <a:p>
            <a:r>
              <a:rPr lang="en-US" sz="900" kern="1200" dirty="0" smtClean="0">
                <a:solidFill>
                  <a:schemeClr val="tx1"/>
                </a:solidFill>
                <a:effectLst/>
                <a:latin typeface="Segoe UI Light" pitchFamily="34" charset="0"/>
                <a:ea typeface="+mn-ea"/>
                <a:cs typeface="+mn-cs"/>
              </a:rPr>
              <a:t>* The answer is that if you're using WPF, then you can.</a:t>
            </a:r>
          </a:p>
          <a:p>
            <a:r>
              <a:rPr lang="en-US" sz="900" kern="1200" dirty="0" smtClean="0">
                <a:solidFill>
                  <a:schemeClr val="tx1"/>
                </a:solidFill>
                <a:effectLst/>
                <a:latin typeface="Segoe UI Light" pitchFamily="34" charset="0"/>
                <a:ea typeface="+mn-ea"/>
                <a:cs typeface="+mn-cs"/>
              </a:rPr>
              <a:t>* In WPF, if a background thread modifies a </a:t>
            </a:r>
            <a:r>
              <a:rPr lang="en-US" sz="900" kern="1200" dirty="0" err="1" smtClean="0">
                <a:solidFill>
                  <a:schemeClr val="tx1"/>
                </a:solidFill>
                <a:effectLst/>
                <a:latin typeface="Segoe UI Light" pitchFamily="34" charset="0"/>
                <a:ea typeface="+mn-ea"/>
                <a:cs typeface="+mn-cs"/>
              </a:rPr>
              <a:t>databound</a:t>
            </a:r>
            <a:r>
              <a:rPr lang="en-US" sz="900" kern="1200" dirty="0" smtClean="0">
                <a:solidFill>
                  <a:schemeClr val="tx1"/>
                </a:solidFill>
                <a:effectLst/>
                <a:latin typeface="Segoe UI Light" pitchFamily="34" charset="0"/>
                <a:ea typeface="+mn-ea"/>
                <a:cs typeface="+mn-cs"/>
              </a:rPr>
              <a:t> property,</a:t>
            </a:r>
          </a:p>
          <a:p>
            <a:r>
              <a:rPr lang="en-US" sz="900" kern="1200" dirty="0" smtClean="0">
                <a:solidFill>
                  <a:schemeClr val="tx1"/>
                </a:solidFill>
                <a:effectLst/>
                <a:latin typeface="Segoe UI Light" pitchFamily="34" charset="0"/>
                <a:ea typeface="+mn-ea"/>
                <a:cs typeface="+mn-cs"/>
              </a:rPr>
              <a:t>  then the binder itself will marshal that back to the UI.</a:t>
            </a:r>
          </a:p>
          <a:p>
            <a:r>
              <a:rPr lang="en-US" sz="900" kern="1200" dirty="0" smtClean="0">
                <a:solidFill>
                  <a:schemeClr val="tx1"/>
                </a:solidFill>
                <a:effectLst/>
                <a:latin typeface="Segoe UI Light" pitchFamily="34" charset="0"/>
                <a:ea typeface="+mn-ea"/>
                <a:cs typeface="+mn-cs"/>
              </a:rPr>
              <a:t>* In this case, the </a:t>
            </a:r>
            <a:r>
              <a:rPr lang="en-US" sz="900" kern="1200" dirty="0" err="1" smtClean="0">
                <a:solidFill>
                  <a:schemeClr val="tx1"/>
                </a:solidFill>
                <a:effectLst/>
                <a:latin typeface="Segoe UI Light" pitchFamily="34" charset="0"/>
                <a:ea typeface="+mn-ea"/>
                <a:cs typeface="+mn-cs"/>
              </a:rPr>
              <a:t>opt.ExpectedPayout</a:t>
            </a:r>
            <a:r>
              <a:rPr lang="en-US" sz="900" kern="1200" dirty="0" smtClean="0">
                <a:solidFill>
                  <a:schemeClr val="tx1"/>
                </a:solidFill>
                <a:effectLst/>
                <a:latin typeface="Segoe UI Light" pitchFamily="34" charset="0"/>
                <a:ea typeface="+mn-ea"/>
                <a:cs typeface="+mn-cs"/>
              </a:rPr>
              <a:t> property is </a:t>
            </a:r>
            <a:r>
              <a:rPr lang="en-US" sz="900" kern="1200" dirty="0" err="1" smtClean="0">
                <a:solidFill>
                  <a:schemeClr val="tx1"/>
                </a:solidFill>
                <a:effectLst/>
                <a:latin typeface="Segoe UI Light" pitchFamily="34" charset="0"/>
                <a:ea typeface="+mn-ea"/>
                <a:cs typeface="+mn-cs"/>
              </a:rPr>
              <a:t>databound</a:t>
            </a:r>
            <a:r>
              <a:rPr lang="en-US" sz="900" kern="1200" dirty="0" smtClean="0">
                <a:solidFill>
                  <a:schemeClr val="tx1"/>
                </a:solidFill>
                <a:effectLst/>
                <a:latin typeface="Segoe UI Light" pitchFamily="34" charset="0"/>
                <a:ea typeface="+mn-ea"/>
                <a:cs typeface="+mn-cs"/>
              </a:rPr>
              <a:t> to the UI,</a:t>
            </a:r>
          </a:p>
          <a:p>
            <a:r>
              <a:rPr lang="en-US" sz="900" kern="1200" dirty="0" smtClean="0">
                <a:solidFill>
                  <a:schemeClr val="tx1"/>
                </a:solidFill>
                <a:effectLst/>
                <a:latin typeface="Segoe UI Light" pitchFamily="34" charset="0"/>
                <a:ea typeface="+mn-ea"/>
                <a:cs typeface="+mn-cs"/>
              </a:rPr>
              <a:t>  and I can happily update it from a background thread.</a:t>
            </a:r>
          </a:p>
          <a:p>
            <a:r>
              <a:rPr lang="en-US" sz="900" kern="1200" dirty="0" smtClean="0">
                <a:solidFill>
                  <a:schemeClr val="tx1"/>
                </a:solidFill>
                <a:effectLst/>
                <a:latin typeface="Segoe UI Light" pitchFamily="34" charset="0"/>
                <a:ea typeface="+mn-ea"/>
                <a:cs typeface="+mn-cs"/>
              </a:rPr>
              <a:t>* That's easy. Alas it doesn't work on Silverlight or Phone or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so you have to fall back to the previous solution.</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That's fine for </a:t>
            </a:r>
            <a:r>
              <a:rPr lang="en-US" sz="900" kern="1200" dirty="0" err="1" smtClean="0">
                <a:solidFill>
                  <a:schemeClr val="tx1"/>
                </a:solidFill>
                <a:effectLst/>
                <a:latin typeface="Segoe UI Light" pitchFamily="34" charset="0"/>
                <a:ea typeface="+mn-ea"/>
                <a:cs typeface="+mn-cs"/>
              </a:rPr>
              <a:t>databound</a:t>
            </a:r>
            <a:r>
              <a:rPr lang="en-US" sz="900" kern="1200" dirty="0" smtClean="0">
                <a:solidFill>
                  <a:schemeClr val="tx1"/>
                </a:solidFill>
                <a:effectLst/>
                <a:latin typeface="Segoe UI Light" pitchFamily="34" charset="0"/>
                <a:ea typeface="+mn-ea"/>
                <a:cs typeface="+mn-cs"/>
              </a:rPr>
              <a:t> properties.</a:t>
            </a:r>
          </a:p>
          <a:p>
            <a:r>
              <a:rPr lang="en-US" sz="900" kern="1200" dirty="0" smtClean="0">
                <a:solidFill>
                  <a:schemeClr val="tx1"/>
                </a:solidFill>
                <a:effectLst/>
                <a:latin typeface="Segoe UI Light" pitchFamily="34" charset="0"/>
                <a:ea typeface="+mn-ea"/>
                <a:cs typeface="+mn-cs"/>
              </a:rPr>
              <a:t>* But what about </a:t>
            </a:r>
            <a:r>
              <a:rPr lang="en-US" sz="900" kern="1200" dirty="0" err="1" smtClean="0">
                <a:solidFill>
                  <a:schemeClr val="tx1"/>
                </a:solidFill>
                <a:effectLst/>
                <a:latin typeface="Segoe UI Light" pitchFamily="34" charset="0"/>
                <a:ea typeface="+mn-ea"/>
                <a:cs typeface="+mn-cs"/>
              </a:rPr>
              <a:t>databound</a:t>
            </a:r>
            <a:r>
              <a:rPr lang="en-US" sz="900" kern="1200" dirty="0" smtClean="0">
                <a:solidFill>
                  <a:schemeClr val="tx1"/>
                </a:solidFill>
                <a:effectLst/>
                <a:latin typeface="Segoe UI Light" pitchFamily="34" charset="0"/>
                <a:ea typeface="+mn-ea"/>
                <a:cs typeface="+mn-cs"/>
              </a:rPr>
              <a:t> collections?</a:t>
            </a:r>
          </a:p>
          <a:p>
            <a:r>
              <a:rPr lang="en-US" sz="900" kern="1200" dirty="0" smtClean="0">
                <a:solidFill>
                  <a:schemeClr val="tx1"/>
                </a:solidFill>
                <a:effectLst/>
                <a:latin typeface="Segoe UI Light" pitchFamily="34" charset="0"/>
                <a:ea typeface="+mn-ea"/>
                <a:cs typeface="+mn-cs"/>
              </a:rPr>
              <a:t>  How about an </a:t>
            </a:r>
            <a:r>
              <a:rPr lang="en-US" sz="900" kern="1200" dirty="0" err="1" smtClean="0">
                <a:solidFill>
                  <a:schemeClr val="tx1"/>
                </a:solidFill>
                <a:effectLst/>
                <a:latin typeface="Segoe UI Light" pitchFamily="34" charset="0"/>
                <a:ea typeface="+mn-ea"/>
                <a:cs typeface="+mn-cs"/>
              </a:rPr>
              <a:t>ObservableCollection</a:t>
            </a:r>
            <a:r>
              <a:rPr lang="en-US" sz="900" kern="1200" dirty="0" smtClean="0">
                <a:solidFill>
                  <a:schemeClr val="tx1"/>
                </a:solidFill>
                <a:effectLst/>
                <a:latin typeface="Segoe UI Light" pitchFamily="34" charset="0"/>
                <a:ea typeface="+mn-ea"/>
                <a:cs typeface="+mn-cs"/>
              </a:rPr>
              <a:t> that's </a:t>
            </a:r>
            <a:r>
              <a:rPr lang="en-US" sz="900" kern="1200" dirty="0" err="1" smtClean="0">
                <a:solidFill>
                  <a:schemeClr val="tx1"/>
                </a:solidFill>
                <a:effectLst/>
                <a:latin typeface="Segoe UI Light" pitchFamily="34" charset="0"/>
                <a:ea typeface="+mn-ea"/>
                <a:cs typeface="+mn-cs"/>
              </a:rPr>
              <a:t>databound</a:t>
            </a:r>
            <a:r>
              <a:rPr lang="en-US" sz="900" kern="1200" dirty="0" smtClean="0">
                <a:solidFill>
                  <a:schemeClr val="tx1"/>
                </a:solidFill>
                <a:effectLst/>
                <a:latin typeface="Segoe UI Light" pitchFamily="34" charset="0"/>
                <a:ea typeface="+mn-ea"/>
                <a:cs typeface="+mn-cs"/>
              </a:rPr>
              <a:t> to a </a:t>
            </a:r>
            <a:r>
              <a:rPr lang="en-US" sz="900" kern="1200" dirty="0" err="1" smtClean="0">
                <a:solidFill>
                  <a:schemeClr val="tx1"/>
                </a:solidFill>
                <a:effectLst/>
                <a:latin typeface="Segoe UI Light" pitchFamily="34" charset="0"/>
                <a:ea typeface="+mn-ea"/>
                <a:cs typeface="+mn-cs"/>
              </a:rPr>
              <a:t>listbox</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Can you update that </a:t>
            </a:r>
            <a:r>
              <a:rPr lang="en-US" sz="900" kern="1200" dirty="0" err="1" smtClean="0">
                <a:solidFill>
                  <a:schemeClr val="tx1"/>
                </a:solidFill>
                <a:effectLst/>
                <a:latin typeface="Segoe UI Light" pitchFamily="34" charset="0"/>
                <a:ea typeface="+mn-ea"/>
                <a:cs typeface="+mn-cs"/>
              </a:rPr>
              <a:t>ObservableCollection</a:t>
            </a:r>
            <a:r>
              <a:rPr lang="en-US" sz="900" kern="1200" dirty="0" smtClean="0">
                <a:solidFill>
                  <a:schemeClr val="tx1"/>
                </a:solidFill>
                <a:effectLst/>
                <a:latin typeface="Segoe UI Light" pitchFamily="34" charset="0"/>
                <a:ea typeface="+mn-ea"/>
                <a:cs typeface="+mn-cs"/>
              </a:rPr>
              <a:t> from a background thread?</a:t>
            </a:r>
          </a:p>
          <a:p>
            <a:r>
              <a:rPr lang="en-US" sz="900" kern="1200" dirty="0" smtClean="0">
                <a:solidFill>
                  <a:schemeClr val="tx1"/>
                </a:solidFill>
                <a:effectLst/>
                <a:latin typeface="Segoe UI Light" pitchFamily="34" charset="0"/>
                <a:ea typeface="+mn-ea"/>
                <a:cs typeface="+mn-cs"/>
              </a:rPr>
              <a:t>* Well, new in WPF4.5, you can.</a:t>
            </a:r>
          </a:p>
          <a:p>
            <a:r>
              <a:rPr lang="en-US" sz="900" kern="1200" dirty="0" smtClean="0">
                <a:solidFill>
                  <a:schemeClr val="tx1"/>
                </a:solidFill>
                <a:effectLst/>
                <a:latin typeface="Segoe UI Light" pitchFamily="34" charset="0"/>
                <a:ea typeface="+mn-ea"/>
                <a:cs typeface="+mn-cs"/>
              </a:rPr>
              <a:t>* Use this new function </a:t>
            </a:r>
            <a:r>
              <a:rPr lang="en-US" sz="900" kern="1200" dirty="0" err="1" smtClean="0">
                <a:solidFill>
                  <a:schemeClr val="tx1"/>
                </a:solidFill>
                <a:effectLst/>
                <a:latin typeface="Segoe UI Light" pitchFamily="34" charset="0"/>
                <a:ea typeface="+mn-ea"/>
                <a:cs typeface="+mn-cs"/>
              </a:rPr>
              <a:t>BindingOperations.EnableCollectionSynchronization</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That way, if you add stuff to the collection from a background thread,</a:t>
            </a:r>
          </a:p>
          <a:p>
            <a:r>
              <a:rPr lang="en-US" sz="900" kern="1200" dirty="0" smtClean="0">
                <a:solidFill>
                  <a:schemeClr val="tx1"/>
                </a:solidFill>
                <a:effectLst/>
                <a:latin typeface="Segoe UI Light" pitchFamily="34" charset="0"/>
                <a:ea typeface="+mn-ea"/>
                <a:cs typeface="+mn-cs"/>
              </a:rPr>
              <a:t>  it takes care of marshaling over to the UI thread to make the change.</a:t>
            </a:r>
          </a:p>
          <a:p>
            <a:r>
              <a:rPr lang="en-US" sz="900" kern="1200" dirty="0" smtClean="0">
                <a:solidFill>
                  <a:schemeClr val="tx1"/>
                </a:solidFill>
                <a:effectLst/>
                <a:latin typeface="Segoe UI Light" pitchFamily="34" charset="0"/>
                <a:ea typeface="+mn-ea"/>
                <a:cs typeface="+mn-cs"/>
              </a:rPr>
              <a:t>* That's the good news.</a:t>
            </a:r>
          </a:p>
          <a:p>
            <a:r>
              <a:rPr lang="en-US" sz="900" kern="1200" dirty="0" smtClean="0">
                <a:solidFill>
                  <a:schemeClr val="tx1"/>
                </a:solidFill>
                <a:effectLst/>
                <a:latin typeface="Segoe UI Light" pitchFamily="34" charset="0"/>
                <a:ea typeface="+mn-ea"/>
                <a:cs typeface="+mn-cs"/>
              </a:rPr>
              <a:t>* The bad news is that this only works in WPF4.5. For WPF4, or Silverlight/Phone/</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you have to implement it yourself. Not particularly easy.</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242849F-508B-4F9B-97BA-0FD9F8C63A08}"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902140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Actually, </a:t>
            </a:r>
            <a:r>
              <a:rPr lang="en-US" sz="900" kern="1200" dirty="0" err="1" smtClean="0">
                <a:solidFill>
                  <a:schemeClr val="tx1"/>
                </a:solidFill>
                <a:effectLst/>
                <a:latin typeface="Segoe UI Light" pitchFamily="34" charset="0"/>
                <a:ea typeface="+mn-ea"/>
                <a:cs typeface="+mn-cs"/>
              </a:rPr>
              <a:t>heh</a:t>
            </a:r>
            <a:r>
              <a:rPr lang="en-US" sz="900" kern="1200" dirty="0" smtClean="0">
                <a:solidFill>
                  <a:schemeClr val="tx1"/>
                </a:solidFill>
                <a:effectLst/>
                <a:latin typeface="Segoe UI Light" pitchFamily="34" charset="0"/>
                <a:ea typeface="+mn-ea"/>
                <a:cs typeface="+mn-cs"/>
              </a:rPr>
              <a:t>, that's not quite what the developer came up with.</a:t>
            </a:r>
          </a:p>
          <a:p>
            <a:r>
              <a:rPr lang="en-US" sz="900" kern="1200" dirty="0" smtClean="0">
                <a:solidFill>
                  <a:schemeClr val="tx1"/>
                </a:solidFill>
                <a:effectLst/>
                <a:latin typeface="Segoe UI Light" pitchFamily="34" charset="0"/>
                <a:ea typeface="+mn-ea"/>
                <a:cs typeface="+mn-cs"/>
              </a:rPr>
              <a:t>* He knew he should use tasks somehow.</a:t>
            </a:r>
          </a:p>
          <a:p>
            <a:r>
              <a:rPr lang="en-US" sz="900" kern="1200" dirty="0" smtClean="0">
                <a:solidFill>
                  <a:schemeClr val="tx1"/>
                </a:solidFill>
                <a:effectLst/>
                <a:latin typeface="Segoe UI Light" pitchFamily="34" charset="0"/>
                <a:ea typeface="+mn-ea"/>
                <a:cs typeface="+mn-cs"/>
              </a:rPr>
              <a:t>* But he only had VS2010, so he couldn't use the await keyword.</a:t>
            </a:r>
          </a:p>
          <a:p>
            <a:r>
              <a:rPr lang="en-US" sz="900" kern="1200" dirty="0" smtClean="0">
                <a:solidFill>
                  <a:schemeClr val="tx1"/>
                </a:solidFill>
                <a:effectLst/>
                <a:latin typeface="Segoe UI Light" pitchFamily="34" charset="0"/>
                <a:ea typeface="+mn-ea"/>
                <a:cs typeface="+mn-cs"/>
              </a:rPr>
              <a:t>* And he came up with this.</a:t>
            </a:r>
          </a:p>
          <a:p>
            <a:r>
              <a:rPr lang="en-US" sz="900" kern="1200" dirty="0" smtClean="0">
                <a:solidFill>
                  <a:schemeClr val="tx1"/>
                </a:solidFill>
                <a:effectLst/>
                <a:latin typeface="Segoe UI Light" pitchFamily="34" charset="0"/>
                <a:ea typeface="+mn-ea"/>
                <a:cs typeface="+mn-cs"/>
              </a:rPr>
              <a:t>* I can see at a glance that it's not right. How?</a:t>
            </a:r>
          </a:p>
          <a:p>
            <a:r>
              <a:rPr lang="en-US" sz="900" kern="1200" dirty="0" smtClean="0">
                <a:solidFill>
                  <a:schemeClr val="tx1"/>
                </a:solidFill>
                <a:effectLst/>
                <a:latin typeface="Segoe UI Light" pitchFamily="34" charset="0"/>
                <a:ea typeface="+mn-ea"/>
                <a:cs typeface="+mn-cs"/>
              </a:rPr>
              <a:t>* Well, he uses </a:t>
            </a:r>
            <a:r>
              <a:rPr lang="en-US" sz="900" kern="1200" dirty="0" err="1" smtClean="0">
                <a:solidFill>
                  <a:schemeClr val="tx1"/>
                </a:solidFill>
                <a:effectLst/>
                <a:latin typeface="Segoe UI Light" pitchFamily="34" charset="0"/>
                <a:ea typeface="+mn-ea"/>
                <a:cs typeface="+mn-cs"/>
              </a:rPr>
              <a:t>Task.Factory.StartNew</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That's not like </a:t>
            </a:r>
            <a:r>
              <a:rPr lang="en-US" sz="900" kern="1200" dirty="0" err="1" smtClean="0">
                <a:solidFill>
                  <a:schemeClr val="tx1"/>
                </a:solidFill>
                <a:effectLst/>
                <a:latin typeface="Segoe UI Light" pitchFamily="34" charset="0"/>
                <a:ea typeface="+mn-ea"/>
                <a:cs typeface="+mn-cs"/>
              </a:rPr>
              <a:t>TaskCompletionSource</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Instead like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for putting CPU-bound piece of work into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Also I see he's still calling </a:t>
            </a:r>
            <a:r>
              <a:rPr lang="en-US" sz="900" kern="1200" dirty="0" err="1" smtClean="0">
                <a:solidFill>
                  <a:schemeClr val="tx1"/>
                </a:solidFill>
                <a:effectLst/>
                <a:latin typeface="Segoe UI Light" pitchFamily="34" charset="0"/>
                <a:ea typeface="+mn-ea"/>
                <a:cs typeface="+mn-cs"/>
              </a:rPr>
              <a:t>House.LoadFromDatabase</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If it's not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then it must be blocking the thread.</a:t>
            </a:r>
          </a:p>
          <a:p>
            <a:r>
              <a:rPr lang="en-US" sz="900" kern="1200" dirty="0" smtClean="0">
                <a:solidFill>
                  <a:schemeClr val="tx1"/>
                </a:solidFill>
                <a:effectLst/>
                <a:latin typeface="Segoe UI Light" pitchFamily="34" charset="0"/>
                <a:ea typeface="+mn-ea"/>
                <a:cs typeface="+mn-cs"/>
              </a:rPr>
              <a:t>* And finally I see he used </a:t>
            </a:r>
            <a:r>
              <a:rPr lang="en-US" sz="900" kern="1200" dirty="0" err="1" smtClean="0">
                <a:solidFill>
                  <a:schemeClr val="tx1"/>
                </a:solidFill>
                <a:effectLst/>
                <a:latin typeface="Segoe UI Light" pitchFamily="34" charset="0"/>
                <a:ea typeface="+mn-ea"/>
                <a:cs typeface="+mn-cs"/>
              </a:rPr>
              <a:t>Task.WaitAll</a:t>
            </a:r>
            <a:r>
              <a:rPr lang="en-US" sz="900" kern="1200" dirty="0" smtClean="0">
                <a:solidFill>
                  <a:schemeClr val="tx1"/>
                </a:solidFill>
                <a:effectLst/>
                <a:latin typeface="Segoe UI Light" pitchFamily="34" charset="0"/>
                <a:ea typeface="+mn-ea"/>
                <a:cs typeface="+mn-cs"/>
              </a:rPr>
              <a:t> rather than await </a:t>
            </a:r>
            <a:r>
              <a:rPr lang="en-US" sz="900" kern="1200" dirty="0" err="1" smtClean="0">
                <a:solidFill>
                  <a:schemeClr val="tx1"/>
                </a:solidFill>
                <a:effectLst/>
                <a:latin typeface="Segoe UI Light" pitchFamily="34" charset="0"/>
                <a:ea typeface="+mn-ea"/>
                <a:cs typeface="+mn-cs"/>
              </a:rPr>
              <a:t>Task.WhenAll</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WaitAll</a:t>
            </a:r>
            <a:r>
              <a:rPr lang="en-US" sz="900" kern="1200" dirty="0" smtClean="0">
                <a:solidFill>
                  <a:schemeClr val="tx1"/>
                </a:solidFill>
                <a:effectLst/>
                <a:latin typeface="Segoe UI Light" pitchFamily="34" charset="0"/>
                <a:ea typeface="+mn-ea"/>
                <a:cs typeface="+mn-cs"/>
              </a:rPr>
              <a:t>, from .NET4, is the synchronous version - it blocks until all tasks have finished.</a:t>
            </a:r>
          </a:p>
          <a:p>
            <a:r>
              <a:rPr lang="en-US" sz="900" kern="1200" dirty="0" smtClean="0">
                <a:solidFill>
                  <a:schemeClr val="tx1"/>
                </a:solidFill>
                <a:effectLst/>
                <a:latin typeface="Segoe UI Light" pitchFamily="34" charset="0"/>
                <a:ea typeface="+mn-ea"/>
                <a:cs typeface="+mn-cs"/>
              </a:rPr>
              <a:t>  He should have used </a:t>
            </a:r>
            <a:r>
              <a:rPr lang="en-US" sz="900" kern="1200" dirty="0" err="1" smtClean="0">
                <a:solidFill>
                  <a:schemeClr val="tx1"/>
                </a:solidFill>
                <a:effectLst/>
                <a:latin typeface="Segoe UI Light" pitchFamily="34" charset="0"/>
                <a:ea typeface="+mn-ea"/>
                <a:cs typeface="+mn-cs"/>
              </a:rPr>
              <a:t>Task.WhenAll</a:t>
            </a:r>
            <a:r>
              <a:rPr lang="en-US" sz="900" kern="1200" dirty="0" smtClean="0">
                <a:solidFill>
                  <a:schemeClr val="tx1"/>
                </a:solidFill>
                <a:effectLst/>
                <a:latin typeface="Segoe UI Light" pitchFamily="34" charset="0"/>
                <a:ea typeface="+mn-ea"/>
                <a:cs typeface="+mn-cs"/>
              </a:rPr>
              <a:t>, the asynchronous version.</a:t>
            </a:r>
          </a:p>
          <a:p>
            <a:r>
              <a:rPr lang="en-US" sz="900" kern="1200" dirty="0" smtClean="0">
                <a:solidFill>
                  <a:schemeClr val="tx1"/>
                </a:solidFill>
                <a:effectLst/>
                <a:latin typeface="Segoe UI Light" pitchFamily="34" charset="0"/>
                <a:ea typeface="+mn-ea"/>
                <a:cs typeface="+mn-cs"/>
              </a:rPr>
              <a:t>* So what he achieved was to limit himself to a maximum of two threads.</a:t>
            </a:r>
          </a:p>
          <a:p>
            <a:r>
              <a:rPr lang="en-US" sz="900" kern="1200" dirty="0" smtClean="0">
                <a:solidFill>
                  <a:schemeClr val="tx1"/>
                </a:solidFill>
                <a:effectLst/>
                <a:latin typeface="Segoe UI Light" pitchFamily="34" charset="0"/>
                <a:ea typeface="+mn-ea"/>
                <a:cs typeface="+mn-cs"/>
              </a:rPr>
              <a:t>  Not so good!</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6644204-A942-4897-A7ED-931B293DA25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91403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If there's time, I want to show you one last sneaky example.</a:t>
            </a:r>
          </a:p>
          <a:p>
            <a:r>
              <a:rPr lang="en-US" sz="900" kern="1200" dirty="0" smtClean="0">
                <a:solidFill>
                  <a:schemeClr val="tx1"/>
                </a:solidFill>
                <a:effectLst/>
                <a:latin typeface="Segoe UI Light" pitchFamily="34" charset="0"/>
                <a:ea typeface="+mn-ea"/>
                <a:cs typeface="+mn-cs"/>
              </a:rPr>
              <a:t>* This came from a developer who was writing a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 app.</a:t>
            </a:r>
          </a:p>
          <a:p>
            <a:r>
              <a:rPr lang="en-US" sz="900" kern="1200" dirty="0" smtClean="0">
                <a:solidFill>
                  <a:schemeClr val="tx1"/>
                </a:solidFill>
                <a:effectLst/>
                <a:latin typeface="Segoe UI Light" pitchFamily="34" charset="0"/>
                <a:ea typeface="+mn-ea"/>
                <a:cs typeface="+mn-cs"/>
              </a:rPr>
              <a:t>* He had about 600 JPEGs on disk, each </a:t>
            </a:r>
            <a:r>
              <a:rPr lang="en-US" sz="900" kern="1200" dirty="0" err="1" smtClean="0">
                <a:solidFill>
                  <a:schemeClr val="tx1"/>
                </a:solidFill>
                <a:effectLst/>
                <a:latin typeface="Segoe UI Light" pitchFamily="34" charset="0"/>
                <a:ea typeface="+mn-ea"/>
                <a:cs typeface="+mn-cs"/>
              </a:rPr>
              <a:t>geotagged</a:t>
            </a:r>
            <a:r>
              <a:rPr lang="en-US" sz="900" kern="1200" dirty="0" smtClean="0">
                <a:solidFill>
                  <a:schemeClr val="tx1"/>
                </a:solidFill>
                <a:effectLst/>
                <a:latin typeface="Segoe UI Light" pitchFamily="34" charset="0"/>
                <a:ea typeface="+mn-ea"/>
                <a:cs typeface="+mn-cs"/>
              </a:rPr>
              <a:t> with longitude and latitude.</a:t>
            </a:r>
          </a:p>
          <a:p>
            <a:r>
              <a:rPr lang="en-US" sz="900" kern="1200" dirty="0" smtClean="0">
                <a:solidFill>
                  <a:schemeClr val="tx1"/>
                </a:solidFill>
                <a:effectLst/>
                <a:latin typeface="Segoe UI Light" pitchFamily="34" charset="0"/>
                <a:ea typeface="+mn-ea"/>
                <a:cs typeface="+mn-cs"/>
              </a:rPr>
              <a:t>* Because you can store </a:t>
            </a:r>
            <a:r>
              <a:rPr lang="en-US" sz="900" kern="1200" dirty="0" err="1" smtClean="0">
                <a:solidFill>
                  <a:schemeClr val="tx1"/>
                </a:solidFill>
                <a:effectLst/>
                <a:latin typeface="Segoe UI Light" pitchFamily="34" charset="0"/>
                <a:ea typeface="+mn-ea"/>
                <a:cs typeface="+mn-cs"/>
              </a:rPr>
              <a:t>geotag</a:t>
            </a:r>
            <a:r>
              <a:rPr lang="en-US" sz="900" kern="1200" dirty="0" smtClean="0">
                <a:solidFill>
                  <a:schemeClr val="tx1"/>
                </a:solidFill>
                <a:effectLst/>
                <a:latin typeface="Segoe UI Light" pitchFamily="34" charset="0"/>
                <a:ea typeface="+mn-ea"/>
                <a:cs typeface="+mn-cs"/>
              </a:rPr>
              <a:t> information inside the JPEG itself.</a:t>
            </a:r>
          </a:p>
          <a:p>
            <a:r>
              <a:rPr lang="en-US" sz="900" kern="1200" dirty="0" smtClean="0">
                <a:solidFill>
                  <a:schemeClr val="tx1"/>
                </a:solidFill>
                <a:effectLst/>
                <a:latin typeface="Segoe UI Light" pitchFamily="34" charset="0"/>
                <a:ea typeface="+mn-ea"/>
                <a:cs typeface="+mn-cs"/>
              </a:rPr>
              <a:t>* On a map, he wanted to draw an ellipse for the geographical location of each JPEG.</a:t>
            </a:r>
          </a:p>
          <a:p>
            <a:r>
              <a:rPr lang="en-US" sz="900" kern="1200" dirty="0" smtClean="0">
                <a:solidFill>
                  <a:schemeClr val="tx1"/>
                </a:solidFill>
                <a:effectLst/>
                <a:latin typeface="Segoe UI Light" pitchFamily="34" charset="0"/>
                <a:ea typeface="+mn-ea"/>
                <a:cs typeface="+mn-cs"/>
              </a:rPr>
              <a:t>* Well, that should be easy.</a:t>
            </a:r>
          </a:p>
          <a:p>
            <a:r>
              <a:rPr lang="en-US" sz="900" kern="1200" dirty="0" smtClean="0">
                <a:solidFill>
                  <a:schemeClr val="tx1"/>
                </a:solidFill>
                <a:effectLst/>
                <a:latin typeface="Segoe UI Light" pitchFamily="34" charset="0"/>
                <a:ea typeface="+mn-ea"/>
                <a:cs typeface="+mn-cs"/>
              </a:rPr>
              <a:t>* Is loading files off disk an IO-bound or a CPU-bound operation?</a:t>
            </a:r>
          </a:p>
          <a:p>
            <a:r>
              <a:rPr lang="en-US" sz="900" kern="1200" dirty="0" smtClean="0">
                <a:solidFill>
                  <a:schemeClr val="tx1"/>
                </a:solidFill>
                <a:effectLst/>
                <a:latin typeface="Segoe UI Light" pitchFamily="34" charset="0"/>
                <a:ea typeface="+mn-ea"/>
                <a:cs typeface="+mn-cs"/>
              </a:rPr>
              <a:t>* It's IO-bound! So he doesn't need any background threads.</a:t>
            </a:r>
          </a:p>
          <a:p>
            <a:r>
              <a:rPr lang="en-US" sz="900" kern="1200" dirty="0" smtClean="0">
                <a:solidFill>
                  <a:schemeClr val="tx1"/>
                </a:solidFill>
                <a:effectLst/>
                <a:latin typeface="Segoe UI Light" pitchFamily="34" charset="0"/>
                <a:ea typeface="+mn-ea"/>
                <a:cs typeface="+mn-cs"/>
              </a:rPr>
              <a:t>* And that's just as well because he wanted to use </a:t>
            </a:r>
            <a:r>
              <a:rPr lang="en-US" sz="900" kern="1200" dirty="0" err="1" smtClean="0">
                <a:solidFill>
                  <a:schemeClr val="tx1"/>
                </a:solidFill>
                <a:effectLst/>
                <a:latin typeface="Segoe UI Light" pitchFamily="34" charset="0"/>
                <a:ea typeface="+mn-ea"/>
                <a:cs typeface="+mn-cs"/>
              </a:rPr>
              <a:t>ObservableCollection</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databinding</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to render those ellipses.</a:t>
            </a:r>
          </a:p>
          <a:p>
            <a:r>
              <a:rPr lang="en-US" sz="900" kern="1200" dirty="0" smtClean="0">
                <a:solidFill>
                  <a:schemeClr val="tx1"/>
                </a:solidFill>
                <a:effectLst/>
                <a:latin typeface="Segoe UI Light" pitchFamily="34" charset="0"/>
                <a:ea typeface="+mn-ea"/>
                <a:cs typeface="+mn-cs"/>
              </a:rPr>
              <a:t>* So this is the code, and it looks great, and best-practice.</a:t>
            </a:r>
          </a:p>
          <a:p>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a:t>
            </a:r>
          </a:p>
          <a:p>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So what happened?</a:t>
            </a:r>
          </a:p>
          <a:p>
            <a:r>
              <a:rPr lang="en-US" sz="900" kern="1200" dirty="0" smtClean="0">
                <a:solidFill>
                  <a:schemeClr val="tx1"/>
                </a:solidFill>
                <a:effectLst/>
                <a:latin typeface="Segoe UI Light" pitchFamily="34" charset="0"/>
                <a:ea typeface="+mn-ea"/>
                <a:cs typeface="+mn-cs"/>
              </a:rPr>
              <a:t>* Well, there was CPU-bound work hiding there.</a:t>
            </a:r>
          </a:p>
          <a:p>
            <a:r>
              <a:rPr lang="en-US" sz="900" kern="1200" dirty="0" smtClean="0">
                <a:solidFill>
                  <a:schemeClr val="tx1"/>
                </a:solidFill>
                <a:effectLst/>
                <a:latin typeface="Segoe UI Light" pitchFamily="34" charset="0"/>
                <a:ea typeface="+mn-ea"/>
                <a:cs typeface="+mn-cs"/>
              </a:rPr>
              <a:t>* First, it takes some CPU just to resume an await on the UI thread.</a:t>
            </a:r>
          </a:p>
          <a:p>
            <a:r>
              <a:rPr lang="en-US" sz="900" kern="1200" dirty="0" smtClean="0">
                <a:solidFill>
                  <a:schemeClr val="tx1"/>
                </a:solidFill>
                <a:effectLst/>
                <a:latin typeface="Segoe UI Light" pitchFamily="34" charset="0"/>
                <a:ea typeface="+mn-ea"/>
                <a:cs typeface="+mn-cs"/>
              </a:rPr>
              <a:t>* In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 the guidance is that just a hundred or so awaits resuming on the UI thread per second</a:t>
            </a:r>
          </a:p>
          <a:p>
            <a:r>
              <a:rPr lang="en-US" sz="900" kern="1200" dirty="0" smtClean="0">
                <a:solidFill>
                  <a:schemeClr val="tx1"/>
                </a:solidFill>
                <a:effectLst/>
                <a:latin typeface="Segoe UI Light" pitchFamily="34" charset="0"/>
                <a:ea typeface="+mn-ea"/>
                <a:cs typeface="+mn-cs"/>
              </a:rPr>
              <a:t>  will be fine, but a thousand per second will be bad.</a:t>
            </a:r>
          </a:p>
          <a:p>
            <a:r>
              <a:rPr lang="en-US" sz="900" kern="1200" dirty="0" smtClean="0">
                <a:solidFill>
                  <a:schemeClr val="tx1"/>
                </a:solidFill>
                <a:effectLst/>
                <a:latin typeface="Segoe UI Light" pitchFamily="34" charset="0"/>
                <a:ea typeface="+mn-ea"/>
                <a:cs typeface="+mn-cs"/>
              </a:rPr>
              <a:t>  It wasn't designed for that.</a:t>
            </a:r>
          </a:p>
          <a:p>
            <a:r>
              <a:rPr lang="en-US" sz="900" kern="1200" dirty="0" smtClean="0">
                <a:solidFill>
                  <a:schemeClr val="tx1"/>
                </a:solidFill>
                <a:effectLst/>
                <a:latin typeface="Segoe UI Light" pitchFamily="34" charset="0"/>
                <a:ea typeface="+mn-ea"/>
                <a:cs typeface="+mn-cs"/>
              </a:rPr>
              <a:t>* Also, with .NET on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 just kicking off an asynchronous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 thread takes some CPU overhead when it kicks off, and again when it resumes. Just a couple of </a:t>
            </a:r>
            <a:r>
              <a:rPr lang="en-US" sz="900" kern="1200" dirty="0" err="1" smtClean="0">
                <a:solidFill>
                  <a:schemeClr val="tx1"/>
                </a:solidFill>
                <a:effectLst/>
                <a:latin typeface="Segoe UI Light" pitchFamily="34" charset="0"/>
                <a:ea typeface="+mn-ea"/>
                <a:cs typeface="+mn-cs"/>
              </a:rPr>
              <a:t>ms.</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Normally these are insignificant.</a:t>
            </a:r>
          </a:p>
          <a:p>
            <a:r>
              <a:rPr lang="en-US" sz="900" kern="1200" dirty="0" smtClean="0">
                <a:solidFill>
                  <a:schemeClr val="tx1"/>
                </a:solidFill>
                <a:effectLst/>
                <a:latin typeface="Segoe UI Light" pitchFamily="34" charset="0"/>
                <a:ea typeface="+mn-ea"/>
                <a:cs typeface="+mn-cs"/>
              </a:rPr>
              <a:t>* But when 600 </a:t>
            </a:r>
            <a:r>
              <a:rPr lang="en-US" sz="900" kern="1200" dirty="0" err="1" smtClean="0">
                <a:solidFill>
                  <a:schemeClr val="tx1"/>
                </a:solidFill>
                <a:effectLst/>
                <a:latin typeface="Segoe UI Light" pitchFamily="34" charset="0"/>
                <a:ea typeface="+mn-ea"/>
                <a:cs typeface="+mn-cs"/>
              </a:rPr>
              <a:t>WinRT</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operations all finish in quick succession,</a:t>
            </a:r>
          </a:p>
          <a:p>
            <a:r>
              <a:rPr lang="en-US" sz="900" kern="1200" dirty="0" smtClean="0">
                <a:solidFill>
                  <a:schemeClr val="tx1"/>
                </a:solidFill>
                <a:effectLst/>
                <a:latin typeface="Segoe UI Light" pitchFamily="34" charset="0"/>
                <a:ea typeface="+mn-ea"/>
                <a:cs typeface="+mn-cs"/>
              </a:rPr>
              <a:t>  and each of them takes 2ms of CPU time, then it adds up.</a:t>
            </a:r>
          </a:p>
          <a:p>
            <a:r>
              <a:rPr lang="en-US" sz="900" kern="1200" dirty="0" smtClean="0">
                <a:solidFill>
                  <a:schemeClr val="tx1"/>
                </a:solidFill>
                <a:effectLst/>
                <a:latin typeface="Segoe UI Light" pitchFamily="34" charset="0"/>
                <a:ea typeface="+mn-ea"/>
                <a:cs typeface="+mn-cs"/>
              </a:rPr>
              <a:t>* The moral here is that if you're just doing sequential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awaiting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APIs immediately as you invoke them, then you'll be fine.</a:t>
            </a:r>
          </a:p>
          <a:p>
            <a:r>
              <a:rPr lang="en-US" sz="900" kern="1200" dirty="0" smtClean="0">
                <a:solidFill>
                  <a:schemeClr val="tx1"/>
                </a:solidFill>
                <a:effectLst/>
                <a:latin typeface="Segoe UI Light" pitchFamily="34" charset="0"/>
                <a:ea typeface="+mn-ea"/>
                <a:cs typeface="+mn-cs"/>
              </a:rPr>
              <a:t>* But when you start kicking off a large number of work items in parallel,</a:t>
            </a:r>
          </a:p>
          <a:p>
            <a:r>
              <a:rPr lang="en-US" sz="900" kern="1200" dirty="0" smtClean="0">
                <a:solidFill>
                  <a:schemeClr val="tx1"/>
                </a:solidFill>
                <a:effectLst/>
                <a:latin typeface="Segoe UI Light" pitchFamily="34" charset="0"/>
                <a:ea typeface="+mn-ea"/>
                <a:cs typeface="+mn-cs"/>
              </a:rPr>
              <a:t>  then you might face stealth CPU-loads.</a:t>
            </a:r>
          </a:p>
          <a:p>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AA254A-4431-4213-92E5-A3FCC15E85E4}"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868692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Let's recap.</a:t>
            </a:r>
          </a:p>
          <a:p>
            <a:r>
              <a:rPr lang="en-US" sz="900" kern="1200" dirty="0" smtClean="0">
                <a:solidFill>
                  <a:schemeClr val="tx1"/>
                </a:solidFill>
                <a:effectLst/>
                <a:latin typeface="Segoe UI Light" pitchFamily="34" charset="0"/>
                <a:ea typeface="+mn-ea"/>
                <a:cs typeface="+mn-cs"/>
              </a:rPr>
              <a:t>* We saw that it's crucial to figure out whether your workload is CPU-bound or IO-bound.</a:t>
            </a:r>
          </a:p>
          <a:p>
            <a:r>
              <a:rPr lang="en-US" sz="900" kern="1200" dirty="0" smtClean="0">
                <a:solidFill>
                  <a:schemeClr val="tx1"/>
                </a:solidFill>
                <a:effectLst/>
                <a:latin typeface="Segoe UI Light" pitchFamily="34" charset="0"/>
                <a:ea typeface="+mn-ea"/>
                <a:cs typeface="+mn-cs"/>
              </a:rPr>
              <a:t>* For IO-bound stuff, we used await to manage it, and we didn't need background threads (unless there was just a huge number of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operations).</a:t>
            </a:r>
          </a:p>
          <a:p>
            <a:r>
              <a:rPr lang="en-US" sz="900" kern="1200" dirty="0" smtClean="0">
                <a:solidFill>
                  <a:schemeClr val="tx1"/>
                </a:solidFill>
                <a:effectLst/>
                <a:latin typeface="Segoe UI Light" pitchFamily="34" charset="0"/>
                <a:ea typeface="+mn-ea"/>
                <a:cs typeface="+mn-cs"/>
              </a:rPr>
              <a:t>* For CPU-bound stuff, we saw best practice in using </a:t>
            </a:r>
            <a:r>
              <a:rPr lang="en-US" sz="900" kern="1200" dirty="0" err="1" smtClean="0">
                <a:solidFill>
                  <a:schemeClr val="tx1"/>
                </a:solidFill>
                <a:effectLst/>
                <a:latin typeface="Segoe UI Light" pitchFamily="34" charset="0"/>
                <a:ea typeface="+mn-ea"/>
                <a:cs typeface="+mn-cs"/>
              </a:rPr>
              <a:t>Task.Run</a:t>
            </a:r>
            <a:r>
              <a:rPr lang="en-US" sz="900" kern="1200" dirty="0" smtClean="0">
                <a:solidFill>
                  <a:schemeClr val="tx1"/>
                </a:solidFill>
                <a:effectLst/>
                <a:latin typeface="Segoe UI Light" pitchFamily="34" charset="0"/>
                <a:ea typeface="+mn-ea"/>
                <a:cs typeface="+mn-cs"/>
              </a:rPr>
              <a:t> to put it on the </a:t>
            </a:r>
            <a:r>
              <a:rPr lang="en-US" sz="900" kern="1200" dirty="0" err="1" smtClean="0">
                <a:solidFill>
                  <a:schemeClr val="tx1"/>
                </a:solidFill>
                <a:effectLst/>
                <a:latin typeface="Segoe UI Light" pitchFamily="34" charset="0"/>
                <a:ea typeface="+mn-ea"/>
                <a:cs typeface="+mn-cs"/>
              </a:rPr>
              <a:t>threadpool</a:t>
            </a:r>
            <a:r>
              <a:rPr lang="en-US" sz="900" kern="1200" dirty="0" smtClean="0">
                <a:solidFill>
                  <a:schemeClr val="tx1"/>
                </a:solidFill>
                <a:effectLst/>
                <a:latin typeface="Segoe UI Light" pitchFamily="34" charset="0"/>
                <a:ea typeface="+mn-ea"/>
                <a:cs typeface="+mn-cs"/>
              </a:rPr>
              <a:t>, and using </a:t>
            </a:r>
            <a:r>
              <a:rPr lang="en-US" sz="900" kern="1200" dirty="0" err="1" smtClean="0">
                <a:solidFill>
                  <a:schemeClr val="tx1"/>
                </a:solidFill>
                <a:effectLst/>
                <a:latin typeface="Segoe UI Light" pitchFamily="34" charset="0"/>
                <a:ea typeface="+mn-ea"/>
                <a:cs typeface="+mn-cs"/>
              </a:rPr>
              <a:t>IProgress</a:t>
            </a:r>
            <a:r>
              <a:rPr lang="en-US" sz="900" kern="1200" dirty="0" smtClean="0">
                <a:solidFill>
                  <a:schemeClr val="tx1"/>
                </a:solidFill>
                <a:effectLst/>
                <a:latin typeface="Segoe UI Light" pitchFamily="34" charset="0"/>
                <a:ea typeface="+mn-ea"/>
                <a:cs typeface="+mn-cs"/>
              </a:rPr>
              <a:t> if we want to report progress back.</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6FB202E-7364-4EA6-A00A-3F180CBEAAA7}"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65729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Let me put that more strongly</a:t>
            </a:r>
          </a:p>
          <a:p>
            <a:r>
              <a:rPr lang="en-US" sz="900" kern="1200" dirty="0" smtClean="0">
                <a:solidFill>
                  <a:schemeClr val="tx1"/>
                </a:solidFill>
                <a:effectLst/>
                <a:latin typeface="Segoe UI Light" pitchFamily="34" charset="0"/>
                <a:ea typeface="+mn-ea"/>
                <a:cs typeface="+mn-cs"/>
              </a:rPr>
              <a:t>* For goodness' sake, stop using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everywhere.</a:t>
            </a:r>
          </a:p>
          <a:p>
            <a:r>
              <a:rPr lang="en-US" sz="900" kern="1200" dirty="0" smtClean="0">
                <a:solidFill>
                  <a:schemeClr val="tx1"/>
                </a:solidFill>
                <a:effectLst/>
                <a:latin typeface="Segoe UI Light" pitchFamily="34" charset="0"/>
                <a:ea typeface="+mn-ea"/>
                <a:cs typeface="+mn-cs"/>
              </a:rPr>
              <a:t>* (At first that was going to be the title of my talk)</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C3F43-14E6-40CC-887C-28014B82A5FB}"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775620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That ties it up.</a:t>
            </a:r>
          </a:p>
          <a:p>
            <a:r>
              <a:rPr lang="en-US" sz="900" kern="1200" dirty="0" smtClean="0">
                <a:solidFill>
                  <a:schemeClr val="tx1"/>
                </a:solidFill>
                <a:effectLst/>
                <a:latin typeface="Segoe UI Light" pitchFamily="34" charset="0"/>
                <a:ea typeface="+mn-ea"/>
                <a:cs typeface="+mn-cs"/>
              </a:rPr>
              <a:t>* I think everything boils down to this thread of control.</a:t>
            </a:r>
          </a:p>
          <a:p>
            <a:r>
              <a:rPr lang="en-US" sz="900" kern="1200" dirty="0" smtClean="0">
                <a:solidFill>
                  <a:schemeClr val="tx1"/>
                </a:solidFill>
                <a:effectLst/>
                <a:latin typeface="Segoe UI Light" pitchFamily="34" charset="0"/>
                <a:ea typeface="+mn-ea"/>
                <a:cs typeface="+mn-cs"/>
              </a:rPr>
              <a:t>* If you understand how control flows in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 at the awaits,</a:t>
            </a:r>
          </a:p>
          <a:p>
            <a:r>
              <a:rPr lang="en-US" sz="900" kern="1200" dirty="0" smtClean="0">
                <a:solidFill>
                  <a:schemeClr val="tx1"/>
                </a:solidFill>
                <a:effectLst/>
                <a:latin typeface="Segoe UI Light" pitchFamily="34" charset="0"/>
                <a:ea typeface="+mn-ea"/>
                <a:cs typeface="+mn-cs"/>
              </a:rPr>
              <a:t>  then you can figure out the rest of this talk.</a:t>
            </a:r>
            <a:endParaRPr lang="en-US" sz="900" kern="1200" dirty="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fld id="{C02C3494-B9D3-44F9-A76F-4F278BA6F501}"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07123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fire-and-forget, is only suitable for top-level event handlers.</a:t>
            </a:r>
          </a:p>
          <a:p>
            <a:r>
              <a:rPr lang="en-US" sz="900" kern="1200" dirty="0" smtClean="0">
                <a:solidFill>
                  <a:schemeClr val="tx1"/>
                </a:solidFill>
                <a:effectLst/>
                <a:latin typeface="Segoe UI Light" pitchFamily="34" charset="0"/>
                <a:ea typeface="+mn-ea"/>
                <a:cs typeface="+mn-cs"/>
              </a:rPr>
              <a:t>* We saw how we used </a:t>
            </a:r>
            <a:r>
              <a:rPr lang="en-US" sz="900" kern="1200" dirty="0" err="1" smtClean="0">
                <a:solidFill>
                  <a:schemeClr val="tx1"/>
                </a:solidFill>
                <a:effectLst/>
                <a:latin typeface="Segoe UI Light" pitchFamily="34" charset="0"/>
                <a:ea typeface="+mn-ea"/>
                <a:cs typeface="+mn-cs"/>
              </a:rPr>
              <a:t>TaskCompletionSource</a:t>
            </a:r>
            <a:r>
              <a:rPr lang="en-US" sz="900" kern="1200" dirty="0" smtClean="0">
                <a:solidFill>
                  <a:schemeClr val="tx1"/>
                </a:solidFill>
                <a:effectLst/>
                <a:latin typeface="Segoe UI Light" pitchFamily="34" charset="0"/>
                <a:ea typeface="+mn-ea"/>
                <a:cs typeface="+mn-cs"/>
              </a:rPr>
              <a:t> to wrap Tasks around events, to make code simpler</a:t>
            </a:r>
          </a:p>
          <a:p>
            <a:r>
              <a:rPr lang="en-US" sz="900" kern="1200" dirty="0" smtClean="0">
                <a:solidFill>
                  <a:schemeClr val="tx1"/>
                </a:solidFill>
                <a:effectLst/>
                <a:latin typeface="Segoe UI Light" pitchFamily="34" charset="0"/>
                <a:ea typeface="+mn-ea"/>
                <a:cs typeface="+mn-cs"/>
              </a:rPr>
              <a:t>* And we saw how to use background-thread for CPU-bound work,</a:t>
            </a:r>
          </a:p>
          <a:p>
            <a:r>
              <a:rPr lang="en-US" sz="900" kern="1200" dirty="0" smtClean="0">
                <a:solidFill>
                  <a:schemeClr val="tx1"/>
                </a:solidFill>
                <a:effectLst/>
                <a:latin typeface="Segoe UI Light" pitchFamily="34" charset="0"/>
                <a:ea typeface="+mn-ea"/>
                <a:cs typeface="+mn-cs"/>
              </a:rPr>
              <a:t>  and how to use await for IO-bound work.</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AE510B-D97D-4F24-B4C3-9BFD0614BCF5}"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888006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And now let's hand it over for any questions!</a:t>
            </a:r>
          </a:p>
          <a:p>
            <a:r>
              <a:rPr lang="en-US" sz="900" kern="1200" dirty="0" smtClean="0">
                <a:solidFill>
                  <a:schemeClr val="tx1"/>
                </a:solidFill>
                <a:effectLst/>
                <a:latin typeface="Segoe UI Light" pitchFamily="34" charset="0"/>
                <a:ea typeface="+mn-ea"/>
                <a:cs typeface="+mn-cs"/>
              </a:rPr>
              <a:t>* Thank you</a:t>
            </a:r>
          </a:p>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10:12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197110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Actually, I won't show her code because it was a bit involved.</a:t>
            </a:r>
          </a:p>
          <a:p>
            <a:r>
              <a:rPr lang="en-US" sz="900" kern="1200" dirty="0" smtClean="0">
                <a:solidFill>
                  <a:schemeClr val="tx1"/>
                </a:solidFill>
                <a:effectLst/>
                <a:latin typeface="Segoe UI Light" pitchFamily="34" charset="0"/>
                <a:ea typeface="+mn-ea"/>
                <a:cs typeface="+mn-cs"/>
              </a:rPr>
              <a:t>* I'll show someone else who made the exact same mistake.</a:t>
            </a:r>
          </a:p>
          <a:p>
            <a:r>
              <a:rPr lang="en-US" sz="900" kern="1200" dirty="0" smtClean="0">
                <a:solidFill>
                  <a:schemeClr val="tx1"/>
                </a:solidFill>
                <a:effectLst/>
                <a:latin typeface="Segoe UI Light" pitchFamily="34" charset="0"/>
                <a:ea typeface="+mn-ea"/>
                <a:cs typeface="+mn-cs"/>
              </a:rPr>
              <a:t>* Their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 returns void rather than Task.</a:t>
            </a:r>
          </a:p>
          <a:p>
            <a:r>
              <a:rPr lang="en-US" sz="900" kern="1200" dirty="0" smtClean="0">
                <a:solidFill>
                  <a:schemeClr val="tx1"/>
                </a:solidFill>
                <a:effectLst/>
                <a:latin typeface="Segoe UI Light" pitchFamily="34" charset="0"/>
                <a:ea typeface="+mn-ea"/>
                <a:cs typeface="+mn-cs"/>
              </a:rPr>
              <a:t>* This code actually comes from Microsoft's own official Win8 SDK samples!</a:t>
            </a:r>
          </a:p>
          <a:p>
            <a:r>
              <a:rPr lang="en-US" sz="900" kern="1200" dirty="0" smtClean="0">
                <a:solidFill>
                  <a:schemeClr val="tx1"/>
                </a:solidFill>
                <a:effectLst/>
                <a:latin typeface="Segoe UI Light" pitchFamily="34" charset="0"/>
                <a:ea typeface="+mn-ea"/>
                <a:cs typeface="+mn-cs"/>
              </a:rPr>
              <a:t>* Goes to show that it's a common mistake that anyone can make.</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Clicks a button, invokes the handler</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Invokes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which kicks off request for data and then awaits response</a:t>
            </a:r>
          </a:p>
          <a:p>
            <a:r>
              <a:rPr lang="en-US" sz="900" kern="1200" dirty="0" smtClean="0">
                <a:solidFill>
                  <a:schemeClr val="tx1"/>
                </a:solidFill>
                <a:effectLst/>
                <a:latin typeface="Segoe UI Light" pitchFamily="34" charset="0"/>
                <a:ea typeface="+mn-ea"/>
                <a:cs typeface="+mn-cs"/>
              </a:rPr>
              <a:t>* You know what happens now. At the first await, control returns straight back to the caller.</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Normally at this point the caller would await until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finishes.</a:t>
            </a:r>
          </a:p>
          <a:p>
            <a:r>
              <a:rPr lang="en-US" sz="900" kern="1200" dirty="0" smtClean="0">
                <a:solidFill>
                  <a:schemeClr val="tx1"/>
                </a:solidFill>
                <a:effectLst/>
                <a:latin typeface="Segoe UI Light" pitchFamily="34" charset="0"/>
                <a:ea typeface="+mn-ea"/>
                <a:cs typeface="+mn-cs"/>
              </a:rPr>
              <a:t>* But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returned void, not Task, so the caller can’t do that.</a:t>
            </a:r>
          </a:p>
          <a:p>
            <a:r>
              <a:rPr lang="en-US" sz="900" kern="1200" dirty="0" smtClean="0">
                <a:solidFill>
                  <a:schemeClr val="tx1"/>
                </a:solidFill>
                <a:effectLst/>
                <a:latin typeface="Segoe UI Light" pitchFamily="34" charset="0"/>
                <a:ea typeface="+mn-ea"/>
                <a:cs typeface="+mn-cs"/>
              </a:rPr>
              <a:t>* Instead it awaits a Task Delay, so returns back to its own caller, the UI message loop</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Some time later, the response will come back. Or the delay will finish.</a:t>
            </a:r>
          </a:p>
          <a:p>
            <a:r>
              <a:rPr lang="en-US" sz="900" kern="1200" dirty="0" smtClean="0">
                <a:solidFill>
                  <a:schemeClr val="tx1"/>
                </a:solidFill>
                <a:effectLst/>
                <a:latin typeface="Segoe UI Light" pitchFamily="34" charset="0"/>
                <a:ea typeface="+mn-ea"/>
                <a:cs typeface="+mn-cs"/>
              </a:rPr>
              <a:t>* Don't know which will happen first.</a:t>
            </a:r>
          </a:p>
          <a:p>
            <a:r>
              <a:rPr lang="en-US" sz="900" kern="1200" dirty="0" smtClean="0">
                <a:solidFill>
                  <a:schemeClr val="tx1"/>
                </a:solidFill>
                <a:effectLst/>
                <a:latin typeface="Segoe UI Light" pitchFamily="34" charset="0"/>
                <a:ea typeface="+mn-ea"/>
                <a:cs typeface="+mn-cs"/>
              </a:rPr>
              <a:t>* Maybe it'll assign to </a:t>
            </a:r>
            <a:r>
              <a:rPr lang="en-US" sz="900" kern="1200" dirty="0" err="1" smtClean="0">
                <a:solidFill>
                  <a:schemeClr val="tx1"/>
                </a:solidFill>
                <a:effectLst/>
                <a:latin typeface="Segoe UI Light" pitchFamily="34" charset="0"/>
                <a:ea typeface="+mn-ea"/>
                <a:cs typeface="+mn-cs"/>
              </a:rPr>
              <a:t>m_GetResponse</a:t>
            </a:r>
            <a:r>
              <a:rPr lang="en-US" sz="900" kern="1200" dirty="0" smtClean="0">
                <a:solidFill>
                  <a:schemeClr val="tx1"/>
                </a:solidFill>
                <a:effectLst/>
                <a:latin typeface="Segoe UI Light" pitchFamily="34" charset="0"/>
                <a:ea typeface="+mn-ea"/>
                <a:cs typeface="+mn-cs"/>
              </a:rPr>
              <a:t> first. Or maybe not.</a:t>
            </a:r>
          </a:p>
          <a:p>
            <a:r>
              <a:rPr lang="en-US" sz="900" kern="1200" dirty="0" smtClean="0">
                <a:solidFill>
                  <a:schemeClr val="tx1"/>
                </a:solidFill>
                <a:effectLst/>
                <a:latin typeface="Segoe UI Light" pitchFamily="34" charset="0"/>
                <a:ea typeface="+mn-ea"/>
                <a:cs typeface="+mn-cs"/>
              </a:rPr>
              <a:t>* That's what the developer said "My code doesn't work 100% reliably".</a:t>
            </a:r>
          </a:p>
          <a:p>
            <a:r>
              <a:rPr lang="en-US" sz="900" kern="1200" dirty="0" smtClean="0">
                <a:solidFill>
                  <a:schemeClr val="tx1"/>
                </a:solidFill>
                <a:effectLst/>
                <a:latin typeface="Segoe UI Light" pitchFamily="34" charset="0"/>
                <a:ea typeface="+mn-ea"/>
                <a:cs typeface="+mn-cs"/>
              </a:rPr>
              <a:t>* Had obviously experimented with </a:t>
            </a:r>
            <a:r>
              <a:rPr lang="en-US" sz="900" kern="1200" dirty="0" err="1" smtClean="0">
                <a:solidFill>
                  <a:schemeClr val="tx1"/>
                </a:solidFill>
                <a:effectLst/>
                <a:latin typeface="Segoe UI Light" pitchFamily="34" charset="0"/>
                <a:ea typeface="+mn-ea"/>
                <a:cs typeface="+mn-cs"/>
              </a:rPr>
              <a:t>Task.Delay</a:t>
            </a:r>
            <a:r>
              <a:rPr lang="en-US" sz="900" kern="1200" dirty="0" smtClean="0">
                <a:solidFill>
                  <a:schemeClr val="tx1"/>
                </a:solidFill>
                <a:effectLst/>
                <a:latin typeface="Segoe UI Light" pitchFamily="34" charset="0"/>
                <a:ea typeface="+mn-ea"/>
                <a:cs typeface="+mn-cs"/>
              </a:rPr>
              <a:t> until they got the right delay to work on their </a:t>
            </a:r>
            <a:r>
              <a:rPr lang="en-US" sz="900" kern="1200" dirty="0" err="1" smtClean="0">
                <a:solidFill>
                  <a:schemeClr val="tx1"/>
                </a:solidFill>
                <a:effectLst/>
                <a:latin typeface="Segoe UI Light" pitchFamily="34" charset="0"/>
                <a:ea typeface="+mn-ea"/>
                <a:cs typeface="+mn-cs"/>
              </a:rPr>
              <a:t>dev</a:t>
            </a:r>
            <a:r>
              <a:rPr lang="en-US" sz="900" kern="1200" dirty="0" smtClean="0">
                <a:solidFill>
                  <a:schemeClr val="tx1"/>
                </a:solidFill>
                <a:effectLst/>
                <a:latin typeface="Segoe UI Light" pitchFamily="34" charset="0"/>
                <a:ea typeface="+mn-ea"/>
                <a:cs typeface="+mn-cs"/>
              </a:rPr>
              <a:t> network!</a:t>
            </a:r>
          </a:p>
          <a:p>
            <a:r>
              <a:rPr lang="en-US" sz="900" kern="1200" dirty="0" smtClean="0">
                <a:solidFill>
                  <a:schemeClr val="tx1"/>
                </a:solidFill>
                <a:effectLst/>
                <a:latin typeface="Segoe UI Light" pitchFamily="34" charset="0"/>
                <a:ea typeface="+mn-ea"/>
                <a:cs typeface="+mn-cs"/>
              </a:rPr>
              <a:t>* The problem is all down to this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It's a void, right. It doesn't return anything to its caller.</a:t>
            </a:r>
          </a:p>
          <a:p>
            <a:r>
              <a:rPr lang="en-US" sz="900" kern="1200" dirty="0" smtClean="0">
                <a:solidFill>
                  <a:schemeClr val="tx1"/>
                </a:solidFill>
                <a:effectLst/>
                <a:latin typeface="Segoe UI Light" pitchFamily="34" charset="0"/>
                <a:ea typeface="+mn-ea"/>
                <a:cs typeface="+mn-cs"/>
              </a:rPr>
              <a:t>* The caller can't do anything with it.</a:t>
            </a:r>
          </a:p>
          <a:p>
            <a:r>
              <a:rPr lang="en-US" sz="900" kern="1200" dirty="0" smtClean="0">
                <a:solidFill>
                  <a:schemeClr val="tx1"/>
                </a:solidFill>
                <a:effectLst/>
                <a:latin typeface="Segoe UI Light" pitchFamily="34" charset="0"/>
                <a:ea typeface="+mn-ea"/>
                <a:cs typeface="+mn-cs"/>
              </a:rPr>
              <a:t>* The caller is UNABLE to know when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has finished.</a:t>
            </a:r>
          </a:p>
          <a:p>
            <a:r>
              <a:rPr lang="en-US" sz="900" kern="1200" dirty="0" smtClean="0">
                <a:solidFill>
                  <a:schemeClr val="tx1"/>
                </a:solidFill>
                <a:effectLst/>
                <a:latin typeface="Segoe UI Light" pitchFamily="34" charset="0"/>
                <a:ea typeface="+mn-ea"/>
                <a:cs typeface="+mn-cs"/>
              </a:rPr>
              <a:t>* It's basically fire-and-forget.</a:t>
            </a:r>
          </a:p>
          <a:p>
            <a:r>
              <a:rPr lang="en-US" sz="900" kern="1200" dirty="0" smtClean="0">
                <a:solidFill>
                  <a:schemeClr val="tx1"/>
                </a:solidFill>
                <a:effectLst/>
                <a:latin typeface="Segoe UI Light" pitchFamily="34" charset="0"/>
                <a:ea typeface="+mn-ea"/>
                <a:cs typeface="+mn-cs"/>
              </a:rPr>
              <a:t>* That's the crux of the problem, fire-and-forget.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04422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Actually, before we go on to fix it, I want to highlight another problem with fire-and-forget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voids.</a:t>
            </a:r>
          </a:p>
          <a:p>
            <a:r>
              <a:rPr lang="en-US" sz="900" kern="1200" dirty="0" smtClean="0">
                <a:solidFill>
                  <a:schemeClr val="tx1"/>
                </a:solidFill>
                <a:effectLst/>
                <a:latin typeface="Segoe UI Light" pitchFamily="34" charset="0"/>
                <a:ea typeface="+mn-ea"/>
                <a:cs typeface="+mn-cs"/>
              </a:rPr>
              <a:t>* Let's comment out the problematic race condition</a:t>
            </a:r>
          </a:p>
          <a:p>
            <a:r>
              <a:rPr lang="en-US" sz="900" kern="1200" dirty="0" smtClean="0">
                <a:solidFill>
                  <a:schemeClr val="tx1"/>
                </a:solidFill>
                <a:effectLst/>
                <a:latin typeface="Segoe UI Light" pitchFamily="34" charset="0"/>
                <a:ea typeface="+mn-ea"/>
                <a:cs typeface="+mn-cs"/>
              </a:rPr>
              <a:t>* and see how exceptions behave from a fire-and-forget method.</a:t>
            </a:r>
          </a:p>
          <a:p>
            <a:r>
              <a:rPr lang="en-US" sz="900" kern="1200" dirty="0" smtClean="0">
                <a:solidFill>
                  <a:schemeClr val="tx1"/>
                </a:solidFill>
                <a:effectLst/>
                <a:latin typeface="Segoe UI Light" pitchFamily="34" charset="0"/>
                <a:ea typeface="+mn-ea"/>
                <a:cs typeface="+mn-cs"/>
              </a:rPr>
              <a:t>* We'll focus on the try/catch, to catch exceptions arising from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Once again, we invoke the handler</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It calls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As you know, at the first await, it returns to its caller.</a:t>
            </a:r>
          </a:p>
          <a:p>
            <a:r>
              <a:rPr lang="en-US" sz="900" kern="1200" dirty="0" smtClean="0">
                <a:solidFill>
                  <a:schemeClr val="tx1"/>
                </a:solidFill>
                <a:effectLst/>
                <a:latin typeface="Segoe UI Light" pitchFamily="34" charset="0"/>
                <a:ea typeface="+mn-ea"/>
                <a:cs typeface="+mn-cs"/>
              </a:rPr>
              <a:t>* The thing is, at this stage, there's been no exception yet, so nothing gets caught.</a:t>
            </a:r>
          </a:p>
          <a:p>
            <a:r>
              <a:rPr lang="en-US" sz="900" kern="1200" dirty="0" smtClean="0">
                <a:solidFill>
                  <a:schemeClr val="tx1"/>
                </a:solidFill>
                <a:effectLst/>
                <a:latin typeface="Segoe UI Light" pitchFamily="34" charset="0"/>
                <a:ea typeface="+mn-ea"/>
                <a:cs typeface="+mn-cs"/>
              </a:rPr>
              <a:t>* We breeze through the catch block and return to the UI.</a:t>
            </a:r>
          </a:p>
          <a:p>
            <a:r>
              <a:rPr lang="en-US" sz="900" kern="1200" dirty="0" smtClean="0">
                <a:solidFill>
                  <a:schemeClr val="tx1"/>
                </a:solidFill>
                <a:effectLst/>
                <a:latin typeface="Segoe UI Light" pitchFamily="34" charset="0"/>
                <a:ea typeface="+mn-ea"/>
                <a:cs typeface="+mn-cs"/>
              </a:rPr>
              <a:t>[CLICK]</a:t>
            </a:r>
          </a:p>
          <a:p>
            <a:r>
              <a:rPr lang="en-US" sz="900" kern="1200" dirty="0" smtClean="0">
                <a:solidFill>
                  <a:schemeClr val="tx1"/>
                </a:solidFill>
                <a:effectLst/>
                <a:latin typeface="Segoe UI Light" pitchFamily="34" charset="0"/>
                <a:ea typeface="+mn-ea"/>
                <a:cs typeface="+mn-cs"/>
              </a:rPr>
              <a:t>* Now the network request comes back, maybe with a 404 error.</a:t>
            </a:r>
          </a:p>
          <a:p>
            <a:r>
              <a:rPr lang="en-US" sz="900" kern="1200" dirty="0" smtClean="0">
                <a:solidFill>
                  <a:schemeClr val="tx1"/>
                </a:solidFill>
                <a:effectLst/>
                <a:latin typeface="Segoe UI Light" pitchFamily="34" charset="0"/>
                <a:ea typeface="+mn-ea"/>
                <a:cs typeface="+mn-cs"/>
              </a:rPr>
              <a:t>* And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throws an exception.</a:t>
            </a:r>
          </a:p>
          <a:p>
            <a:r>
              <a:rPr lang="en-US" sz="900" kern="1200" dirty="0" smtClean="0">
                <a:solidFill>
                  <a:schemeClr val="tx1"/>
                </a:solidFill>
                <a:effectLst/>
                <a:latin typeface="Segoe UI Light" pitchFamily="34" charset="0"/>
                <a:ea typeface="+mn-ea"/>
                <a:cs typeface="+mn-cs"/>
              </a:rPr>
              <a:t>* But where can an exception go out of a fire-and-forget method?</a:t>
            </a:r>
          </a:p>
          <a:p>
            <a:r>
              <a:rPr lang="en-US" sz="900" kern="1200" dirty="0" smtClean="0">
                <a:solidFill>
                  <a:schemeClr val="tx1"/>
                </a:solidFill>
                <a:effectLst/>
                <a:latin typeface="Segoe UI Light" pitchFamily="34" charset="0"/>
                <a:ea typeface="+mn-ea"/>
                <a:cs typeface="+mn-cs"/>
              </a:rPr>
              <a:t>* Can't go back to Button1_Click, because that's already finished.</a:t>
            </a:r>
          </a:p>
          <a:p>
            <a:r>
              <a:rPr lang="en-US" sz="900" kern="1200" dirty="0" smtClean="0">
                <a:solidFill>
                  <a:schemeClr val="tx1"/>
                </a:solidFill>
                <a:effectLst/>
                <a:latin typeface="Segoe UI Light" pitchFamily="34" charset="0"/>
                <a:ea typeface="+mn-ea"/>
                <a:cs typeface="+mn-cs"/>
              </a:rPr>
              <a:t>* Answer is that all exceptions from these fire-and-forget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voids</a:t>
            </a:r>
          </a:p>
          <a:p>
            <a:r>
              <a:rPr lang="en-US" sz="900" kern="1200" dirty="0" smtClean="0">
                <a:solidFill>
                  <a:schemeClr val="tx1"/>
                </a:solidFill>
                <a:effectLst/>
                <a:latin typeface="Segoe UI Light" pitchFamily="34" charset="0"/>
                <a:ea typeface="+mn-ea"/>
                <a:cs typeface="+mn-cs"/>
              </a:rPr>
              <a:t>  get posted straight to the UI thread.</a:t>
            </a:r>
          </a:p>
          <a:p>
            <a:r>
              <a:rPr lang="en-US" sz="900" kern="1200" dirty="0" smtClean="0">
                <a:solidFill>
                  <a:schemeClr val="tx1"/>
                </a:solidFill>
                <a:effectLst/>
                <a:latin typeface="Segoe UI Light" pitchFamily="34" charset="0"/>
                <a:ea typeface="+mn-ea"/>
                <a:cs typeface="+mn-cs"/>
              </a:rPr>
              <a:t>* In Win8, terminates app. In Phone, silently swallowed. In WPF, dialog.</a:t>
            </a:r>
          </a:p>
          <a:p>
            <a:r>
              <a:rPr lang="en-US" sz="900" kern="1200" dirty="0" smtClean="0">
                <a:solidFill>
                  <a:schemeClr val="tx1"/>
                </a:solidFill>
                <a:effectLst/>
                <a:latin typeface="Segoe UI Light" pitchFamily="34" charset="0"/>
                <a:ea typeface="+mn-ea"/>
                <a:cs typeface="+mn-cs"/>
              </a:rPr>
              <a:t>* In no cases is that desirable.</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50164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We've seen that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is a "fire-and-forget" mechanism</a:t>
            </a:r>
          </a:p>
          <a:p>
            <a:r>
              <a:rPr lang="en-US" sz="900" kern="1200" dirty="0" smtClean="0">
                <a:solidFill>
                  <a:schemeClr val="tx1"/>
                </a:solidFill>
                <a:effectLst/>
                <a:latin typeface="Segoe UI Light" pitchFamily="34" charset="0"/>
                <a:ea typeface="+mn-ea"/>
                <a:cs typeface="+mn-cs"/>
              </a:rPr>
              <a:t>* Meaning: the caller is *unable* to know when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has finished.</a:t>
            </a:r>
          </a:p>
          <a:p>
            <a:r>
              <a:rPr lang="en-US" sz="900" kern="1200" dirty="0" smtClean="0">
                <a:solidFill>
                  <a:schemeClr val="tx1"/>
                </a:solidFill>
                <a:effectLst/>
                <a:latin typeface="Segoe UI Light" pitchFamily="34" charset="0"/>
                <a:ea typeface="+mn-ea"/>
                <a:cs typeface="+mn-cs"/>
              </a:rPr>
              <a:t>* And the caller is *unable* to catch exceptions from an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method.</a:t>
            </a:r>
          </a:p>
          <a:p>
            <a:r>
              <a:rPr lang="en-US" sz="900" kern="1200" dirty="0" smtClean="0">
                <a:solidFill>
                  <a:schemeClr val="tx1"/>
                </a:solidFill>
                <a:effectLst/>
                <a:latin typeface="Segoe UI Light" pitchFamily="34" charset="0"/>
                <a:ea typeface="+mn-ea"/>
                <a:cs typeface="+mn-cs"/>
              </a:rPr>
              <a:t>* Guidance is to use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solely for top-level event handlers.</a:t>
            </a:r>
          </a:p>
          <a:p>
            <a:r>
              <a:rPr lang="en-US" sz="900" kern="1200" dirty="0" smtClean="0">
                <a:solidFill>
                  <a:schemeClr val="tx1"/>
                </a:solidFill>
                <a:effectLst/>
                <a:latin typeface="Segoe UI Light" pitchFamily="34" charset="0"/>
                <a:ea typeface="+mn-ea"/>
                <a:cs typeface="+mn-cs"/>
              </a:rPr>
              <a:t>* Everywhere else in code, like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methods should return Task.</a:t>
            </a:r>
          </a:p>
          <a:p>
            <a:r>
              <a:rPr lang="en-US" sz="900" kern="1200" dirty="0" smtClean="0">
                <a:solidFill>
                  <a:schemeClr val="tx1"/>
                </a:solidFill>
                <a:effectLst/>
                <a:latin typeface="Segoe UI Light" pitchFamily="34" charset="0"/>
                <a:ea typeface="+mn-ea"/>
                <a:cs typeface="+mn-cs"/>
              </a:rPr>
              <a:t>* There’s one other danger, about </a:t>
            </a:r>
            <a:r>
              <a:rPr lang="en-US" sz="900" kern="1200" dirty="0" err="1" smtClean="0">
                <a:solidFill>
                  <a:schemeClr val="tx1"/>
                </a:solidFill>
                <a:effectLst/>
                <a:latin typeface="Segoe UI Light" pitchFamily="34" charset="0"/>
                <a:ea typeface="+mn-ea"/>
                <a:cs typeface="+mn-cs"/>
              </a:rPr>
              <a:t>async</a:t>
            </a:r>
            <a:r>
              <a:rPr lang="en-US" sz="900" kern="1200" dirty="0" smtClean="0">
                <a:solidFill>
                  <a:schemeClr val="tx1"/>
                </a:solidFill>
                <a:effectLst/>
                <a:latin typeface="Segoe UI Light" pitchFamily="34" charset="0"/>
                <a:ea typeface="+mn-ea"/>
                <a:cs typeface="+mn-cs"/>
              </a:rPr>
              <a:t> void and lambdas, I’ll come to it in a moment.</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B4D3F48-E3E8-4DDA-BC3B-2D947684C5C2}"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9544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 But first let’s fix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a:t>
            </a:r>
          </a:p>
          <a:p>
            <a:r>
              <a:rPr lang="en-US" sz="900" kern="1200" dirty="0" smtClean="0">
                <a:solidFill>
                  <a:schemeClr val="tx1"/>
                </a:solidFill>
                <a:effectLst/>
                <a:latin typeface="Segoe UI Light" pitchFamily="34" charset="0"/>
                <a:ea typeface="+mn-ea"/>
                <a:cs typeface="+mn-cs"/>
              </a:rPr>
              <a:t>* </a:t>
            </a:r>
            <a:r>
              <a:rPr lang="en-US" sz="900" kern="1200" dirty="0" err="1" smtClean="0">
                <a:solidFill>
                  <a:schemeClr val="tx1"/>
                </a:solidFill>
                <a:effectLst/>
                <a:latin typeface="Segoe UI Light" pitchFamily="34" charset="0"/>
                <a:ea typeface="+mn-ea"/>
                <a:cs typeface="+mn-cs"/>
              </a:rPr>
              <a:t>SendData</a:t>
            </a:r>
            <a:r>
              <a:rPr lang="en-US" sz="900" kern="1200" dirty="0" smtClean="0">
                <a:solidFill>
                  <a:schemeClr val="tx1"/>
                </a:solidFill>
                <a:effectLst/>
                <a:latin typeface="Segoe UI Light" pitchFamily="34" charset="0"/>
                <a:ea typeface="+mn-ea"/>
                <a:cs typeface="+mn-cs"/>
              </a:rPr>
              <a:t> should return Task, not void.</a:t>
            </a:r>
          </a:p>
          <a:p>
            <a:r>
              <a:rPr lang="en-US" sz="900" kern="1200" dirty="0" smtClean="0">
                <a:solidFill>
                  <a:schemeClr val="tx1"/>
                </a:solidFill>
                <a:effectLst/>
                <a:latin typeface="Segoe UI Light" pitchFamily="34" charset="0"/>
                <a:ea typeface="+mn-ea"/>
                <a:cs typeface="+mn-cs"/>
              </a:rPr>
              <a:t>* Convention: every method that returns Task has a name ending with </a:t>
            </a:r>
            <a:r>
              <a:rPr lang="en-US" sz="900" kern="1200" dirty="0" err="1" smtClean="0">
                <a:solidFill>
                  <a:schemeClr val="tx1"/>
                </a:solidFill>
                <a:effectLst/>
                <a:latin typeface="Segoe UI Light" pitchFamily="34" charset="0"/>
                <a:ea typeface="+mn-ea"/>
                <a:cs typeface="+mn-cs"/>
              </a:rPr>
              <a:t>Async</a:t>
            </a:r>
            <a:endParaRPr lang="en-US" sz="900" kern="1200" dirty="0" smtClean="0">
              <a:solidFill>
                <a:schemeClr val="tx1"/>
              </a:solidFill>
              <a:effectLst/>
              <a:latin typeface="Segoe UI Light" pitchFamily="34" charset="0"/>
              <a:ea typeface="+mn-ea"/>
              <a:cs typeface="+mn-cs"/>
            </a:endParaRPr>
          </a:p>
          <a:p>
            <a:r>
              <a:rPr lang="en-US" sz="900" kern="1200" dirty="0" smtClean="0">
                <a:solidFill>
                  <a:schemeClr val="tx1"/>
                </a:solidFill>
                <a:effectLst/>
                <a:latin typeface="Segoe UI Light" pitchFamily="34" charset="0"/>
                <a:ea typeface="+mn-ea"/>
                <a:cs typeface="+mn-cs"/>
              </a:rPr>
              <a:t>* The caller sees that name and knows he should await it.</a:t>
            </a:r>
          </a:p>
          <a:p>
            <a:r>
              <a:rPr lang="en-US" sz="900" kern="1200" dirty="0" smtClean="0">
                <a:solidFill>
                  <a:schemeClr val="tx1"/>
                </a:solidFill>
                <a:effectLst/>
                <a:latin typeface="Segoe UI Light" pitchFamily="34" charset="0"/>
                <a:ea typeface="+mn-ea"/>
                <a:cs typeface="+mn-cs"/>
              </a:rPr>
              <a:t>* And we can get rid of that awful </a:t>
            </a:r>
            <a:r>
              <a:rPr lang="en-US" sz="900" kern="1200" dirty="0" err="1" smtClean="0">
                <a:solidFill>
                  <a:schemeClr val="tx1"/>
                </a:solidFill>
                <a:effectLst/>
                <a:latin typeface="Segoe UI Light" pitchFamily="34" charset="0"/>
                <a:ea typeface="+mn-ea"/>
                <a:cs typeface="+mn-cs"/>
              </a:rPr>
              <a:t>Task.Delay</a:t>
            </a:r>
            <a:r>
              <a:rPr lang="en-US" sz="900" kern="1200" dirty="0" smtClean="0">
                <a:solidFill>
                  <a:schemeClr val="tx1"/>
                </a:solidFill>
                <a:effectLst/>
                <a:latin typeface="Segoe UI Light" pitchFamily="34" charset="0"/>
                <a:ea typeface="+mn-ea"/>
                <a:cs typeface="+mn-cs"/>
              </a:rPr>
              <a:t> rubbish.</a:t>
            </a:r>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85562-1766-4188-AB67-FC2A8C3C944A}"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02386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Rectangle 75"/>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userDrawn="1"/>
        </p:nvGrpSpPr>
        <p:grpSpPr>
          <a:xfrm>
            <a:off x="7136678" y="4110831"/>
            <a:ext cx="1490663" cy="1516063"/>
            <a:chOff x="18853150" y="1957388"/>
            <a:chExt cx="1490663" cy="1516063"/>
          </a:xfrm>
        </p:grpSpPr>
        <p:sp>
          <p:nvSpPr>
            <p:cNvPr id="7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941624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7" y="2172838"/>
            <a:ext cx="10571003" cy="76278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472" y="3963564"/>
            <a:ext cx="8705533" cy="452021"/>
          </a:xfrm>
        </p:spPr>
        <p:txBody>
          <a:bodyPr/>
          <a:lstStyle>
            <a:lvl1pPr marL="0" indent="0" algn="ctr">
              <a:buNone/>
              <a:defRPr/>
            </a:lvl1pPr>
            <a:lvl2pPr marL="466298" indent="0" algn="ctr">
              <a:buNone/>
              <a:defRPr/>
            </a:lvl2pPr>
            <a:lvl3pPr marL="932597" indent="0" algn="ctr">
              <a:buNone/>
              <a:defRPr/>
            </a:lvl3pPr>
            <a:lvl4pPr marL="1398895" indent="0" algn="ctr">
              <a:buNone/>
              <a:defRPr/>
            </a:lvl4pPr>
            <a:lvl5pPr marL="1865193" indent="0" algn="ctr">
              <a:buNone/>
              <a:defRPr/>
            </a:lvl5pPr>
            <a:lvl6pPr marL="2331491" indent="0" algn="ctr">
              <a:buNone/>
              <a:defRPr/>
            </a:lvl6pPr>
            <a:lvl7pPr marL="2797790" indent="0" algn="ctr">
              <a:buNone/>
              <a:defRPr/>
            </a:lvl7pPr>
            <a:lvl8pPr marL="3264088" indent="0" algn="ctr">
              <a:buNone/>
              <a:defRPr/>
            </a:lvl8pPr>
            <a:lvl9pPr marL="373038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21824" y="6369551"/>
            <a:ext cx="2901844" cy="485731"/>
          </a:xfrm>
          <a:prstGeom prst="rect">
            <a:avLst/>
          </a:prstGeom>
          <a:ln/>
        </p:spPr>
        <p:txBody>
          <a:bodyPr/>
          <a:lstStyle>
            <a:lvl1pPr>
              <a:defRPr/>
            </a:lvl1pPr>
          </a:lstStyle>
          <a:p>
            <a:pPr defTabSz="932559">
              <a:defRPr/>
            </a:pPr>
            <a:endParaRPr lang="en-US">
              <a:solidFill>
                <a:srgbClr val="FFFFFF"/>
              </a:solidFill>
            </a:endParaRPr>
          </a:p>
        </p:txBody>
      </p:sp>
      <p:sp>
        <p:nvSpPr>
          <p:cNvPr id="5" name="Rectangle 5"/>
          <p:cNvSpPr>
            <a:spLocks noGrp="1" noChangeArrowheads="1"/>
          </p:cNvSpPr>
          <p:nvPr>
            <p:ph type="ftr" sz="quarter" idx="11"/>
          </p:nvPr>
        </p:nvSpPr>
        <p:spPr>
          <a:xfrm>
            <a:off x="4249129" y="6369551"/>
            <a:ext cx="3938218" cy="485731"/>
          </a:xfrm>
          <a:prstGeom prst="rect">
            <a:avLst/>
          </a:prstGeom>
          <a:ln/>
        </p:spPr>
        <p:txBody>
          <a:bodyPr/>
          <a:lstStyle>
            <a:lvl1pPr>
              <a:defRPr/>
            </a:lvl1pPr>
          </a:lstStyle>
          <a:p>
            <a:pPr defTabSz="932559">
              <a:defRPr/>
            </a:pPr>
            <a:endParaRPr lang="en-US">
              <a:solidFill>
                <a:srgbClr val="FFFFFF"/>
              </a:solidFill>
            </a:endParaRPr>
          </a:p>
        </p:txBody>
      </p:sp>
      <p:sp>
        <p:nvSpPr>
          <p:cNvPr id="6" name="Rectangle 6"/>
          <p:cNvSpPr>
            <a:spLocks noGrp="1" noChangeArrowheads="1"/>
          </p:cNvSpPr>
          <p:nvPr>
            <p:ph type="sldNum" sz="quarter" idx="12"/>
          </p:nvPr>
        </p:nvSpPr>
        <p:spPr>
          <a:xfrm>
            <a:off x="8912808" y="6369551"/>
            <a:ext cx="2901844" cy="485731"/>
          </a:xfrm>
          <a:prstGeom prst="rect">
            <a:avLst/>
          </a:prstGeom>
          <a:ln/>
        </p:spPr>
        <p:txBody>
          <a:bodyPr/>
          <a:lstStyle>
            <a:lvl1pPr>
              <a:defRPr/>
            </a:lvl1pPr>
          </a:lstStyle>
          <a:p>
            <a:pPr defTabSz="932559">
              <a:defRPr/>
            </a:pPr>
            <a:fld id="{77CB49CA-D13D-4260-BBBB-9F00A16D3248}" type="slidenum">
              <a:rPr lang="en-US" smtClean="0">
                <a:solidFill>
                  <a:srgbClr val="FFFFFF"/>
                </a:solidFill>
              </a:rPr>
              <a:pPr defTabSz="932559">
                <a:defRPr/>
              </a:pPr>
              <a:t>‹#›</a:t>
            </a:fld>
            <a:endParaRPr lang="en-US">
              <a:solidFill>
                <a:srgbClr val="FFFFFF"/>
              </a:solidFill>
            </a:endParaRPr>
          </a:p>
        </p:txBody>
      </p:sp>
    </p:spTree>
    <p:extLst>
      <p:ext uri="{BB962C8B-B14F-4D97-AF65-F5344CB8AC3E}">
        <p14:creationId xmlns:p14="http://schemas.microsoft.com/office/powerpoint/2010/main" val="1232962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lucian"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jpg"/><Relationship Id="rId2" Type="http://schemas.openxmlformats.org/officeDocument/2006/relationships/notesSlide" Target="../notesSlides/notesSlide22.xml"/><Relationship Id="rId16" Type="http://schemas.openxmlformats.org/officeDocument/2006/relationships/image" Target="../media/image25.jpg"/><Relationship Id="rId1" Type="http://schemas.openxmlformats.org/officeDocument/2006/relationships/slideLayout" Target="../slideLayouts/slideLayout21.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 Id="rId1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Three Essential Tips for Using Async in Microsoft Visual C# and Visual Basic</a:t>
            </a:r>
          </a:p>
        </p:txBody>
      </p:sp>
      <p:sp>
        <p:nvSpPr>
          <p:cNvPr id="5" name="Text Placeholder 4"/>
          <p:cNvSpPr>
            <a:spLocks noGrp="1"/>
          </p:cNvSpPr>
          <p:nvPr>
            <p:ph type="body" sz="quarter" idx="12"/>
          </p:nvPr>
        </p:nvSpPr>
        <p:spPr/>
        <p:txBody>
          <a:bodyPr/>
          <a:lstStyle/>
          <a:p>
            <a:r>
              <a:rPr lang="en-US" dirty="0" smtClean="0"/>
              <a:t>Lucian Wischik</a:t>
            </a:r>
            <a:endParaRPr lang="en-US" dirty="0"/>
          </a:p>
          <a:p>
            <a:r>
              <a:rPr lang="en-US" dirty="0" smtClean="0"/>
              <a:t>Senior Program Manager</a:t>
            </a:r>
          </a:p>
          <a:p>
            <a:r>
              <a:rPr lang="en-US" dirty="0" smtClean="0"/>
              <a:t>Managed Languages</a:t>
            </a:r>
          </a:p>
        </p:txBody>
      </p:sp>
      <p:sp>
        <p:nvSpPr>
          <p:cNvPr id="14" name="Text Placeholder 13"/>
          <p:cNvSpPr>
            <a:spLocks noGrp="1"/>
          </p:cNvSpPr>
          <p:nvPr>
            <p:ph type="body" sz="quarter" idx="13"/>
          </p:nvPr>
        </p:nvSpPr>
        <p:spPr/>
        <p:txBody>
          <a:bodyPr/>
          <a:lstStyle/>
          <a:p>
            <a:r>
              <a:rPr lang="en-US" dirty="0" smtClean="0"/>
              <a:t>DEV-B319</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7" name="Text Placeholder 2"/>
          <p:cNvSpPr txBox="1">
            <a:spLocks/>
          </p:cNvSpPr>
          <p:nvPr/>
        </p:nvSpPr>
        <p:spPr>
          <a:xfrm>
            <a:off x="274637" y="1214436"/>
            <a:ext cx="11887199" cy="5309146"/>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8000"/>
                </a:solidFill>
                <a:highlight>
                  <a:srgbClr val="FFFFFF"/>
                </a:highlight>
                <a:latin typeface="Consolas" panose="020B0609020204030204" pitchFamily="49" charset="0"/>
              </a:rPr>
              <a:t>// Q. It sometimes shows </a:t>
            </a:r>
            <a:r>
              <a:rPr lang="en-US" sz="1800" dirty="0" err="1">
                <a:solidFill>
                  <a:srgbClr val="008000"/>
                </a:solidFill>
                <a:highlight>
                  <a:srgbClr val="FFFFFF"/>
                </a:highlight>
                <a:latin typeface="Consolas" panose="020B0609020204030204" pitchFamily="49" charset="0"/>
              </a:rPr>
              <a:t>PixelWidth</a:t>
            </a:r>
            <a:r>
              <a:rPr lang="en-US" sz="1800" dirty="0">
                <a:solidFill>
                  <a:srgbClr val="008000"/>
                </a:solidFill>
                <a:highlight>
                  <a:srgbClr val="FFFFFF"/>
                </a:highlight>
                <a:latin typeface="Consolas" panose="020B0609020204030204" pitchFamily="49" charset="0"/>
              </a:rPr>
              <a:t> and </a:t>
            </a:r>
            <a:r>
              <a:rPr lang="en-US" sz="1800" dirty="0" err="1">
                <a:solidFill>
                  <a:srgbClr val="008000"/>
                </a:solidFill>
                <a:highlight>
                  <a:srgbClr val="FFFFFF"/>
                </a:highlight>
                <a:latin typeface="Consolas" panose="020B0609020204030204" pitchFamily="49" charset="0"/>
              </a:rPr>
              <a:t>PixelHeight</a:t>
            </a:r>
            <a:r>
              <a:rPr lang="en-US" sz="1800" dirty="0">
                <a:solidFill>
                  <a:srgbClr val="008000"/>
                </a:solidFill>
                <a:highlight>
                  <a:srgbClr val="FFFFFF"/>
                </a:highlight>
                <a:latin typeface="Consolas" panose="020B0609020204030204" pitchFamily="49" charset="0"/>
              </a:rPr>
              <a:t> are both 0 ???</a:t>
            </a:r>
            <a:endParaRPr lang="en-US" sz="1800" dirty="0">
              <a:solidFill>
                <a:srgbClr val="000000"/>
              </a:solidFill>
              <a:highlight>
                <a:srgbClr val="FFFFFF"/>
              </a:highlight>
              <a:latin typeface="Consolas" panose="020B0609020204030204" pitchFamily="49" charset="0"/>
            </a:endParaRPr>
          </a:p>
          <a:p>
            <a:r>
              <a:rPr lang="en-US" sz="1800" dirty="0" err="1">
                <a:solidFill>
                  <a:srgbClr val="2B91AF"/>
                </a:solidFill>
                <a:highlight>
                  <a:srgbClr val="FFFFFF"/>
                </a:highlight>
                <a:latin typeface="Consolas" panose="020B0609020204030204" pitchFamily="49" charset="0"/>
              </a:rPr>
              <a:t>BitmapImage</a:t>
            </a:r>
            <a:r>
              <a:rPr lang="en-US" sz="1800" dirty="0">
                <a:solidFill>
                  <a:srgbClr val="2B91AF"/>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m_bmp</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override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effectLst>
                  <a:glow rad="254000">
                    <a:srgbClr val="FFFF00"/>
                  </a:glow>
                </a:effectLst>
                <a:highlight>
                  <a:srgbClr val="FFFFFF"/>
                </a:highlight>
                <a:latin typeface="Consolas" panose="020B0609020204030204" pitchFamily="49" charset="0"/>
              </a:rPr>
              <a:t>async</a:t>
            </a:r>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smtClean="0">
                <a:solidFill>
                  <a:srgbClr val="0000FF"/>
                </a:solidFill>
                <a:effectLst>
                  <a:glow rad="254000">
                    <a:srgbClr val="FFFF00"/>
                  </a:glow>
                </a:effectLst>
                <a:highlight>
                  <a:srgbClr val="FFFFFF"/>
                </a:highlight>
                <a:latin typeface="Consolas" panose="020B0609020204030204" pitchFamily="49" charset="0"/>
              </a:rPr>
              <a:t>void</a:t>
            </a:r>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err="1" smtClean="0">
                <a:solidFill>
                  <a:srgbClr val="000000"/>
                </a:solidFill>
                <a:effectLst>
                  <a:glow rad="254000">
                    <a:srgbClr val="FFFF00"/>
                  </a:glow>
                </a:effectLst>
                <a:highlight>
                  <a:srgbClr val="FFFFFF"/>
                </a:highlight>
                <a:latin typeface="Consolas" panose="020B0609020204030204" pitchFamily="49" charset="0"/>
              </a:rPr>
              <a:t>OnNavigatedTo</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2B91AF"/>
                </a:solidFill>
                <a:highlight>
                  <a:srgbClr val="FFFFFF"/>
                </a:highlight>
                <a:latin typeface="Consolas" panose="020B0609020204030204" pitchFamily="49" charset="0"/>
              </a:rPr>
              <a:t>NavigationEventArgs</a:t>
            </a:r>
            <a:r>
              <a:rPr lang="en-US" sz="1800" dirty="0" smtClean="0">
                <a:solidFill>
                  <a:srgbClr val="000000"/>
                </a:solidFill>
                <a:highlight>
                  <a:srgbClr val="FFFFFF"/>
                </a:highlight>
                <a:latin typeface="Consolas" panose="020B0609020204030204" pitchFamily="49" charset="0"/>
              </a:rPr>
              <a:t> e) {</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base</a:t>
            </a:r>
            <a:r>
              <a:rPr lang="en-US" sz="1800" dirty="0" err="1" smtClean="0">
                <a:solidFill>
                  <a:srgbClr val="000000"/>
                </a:solidFill>
                <a:highlight>
                  <a:srgbClr val="FFFFFF"/>
                </a:highlight>
                <a:latin typeface="Consolas" panose="020B0609020204030204" pitchFamily="49" charset="0"/>
              </a:rPr>
              <a:t>.OnNavigatedTo</a:t>
            </a:r>
            <a:r>
              <a:rPr lang="en-US" sz="1800" dirty="0" smtClean="0">
                <a:solidFill>
                  <a:srgbClr val="000000"/>
                </a:solidFill>
                <a:highlight>
                  <a:srgbClr val="FFFFFF"/>
                </a:highlight>
                <a:latin typeface="Consolas" panose="020B0609020204030204" pitchFamily="49" charset="0"/>
              </a:rPr>
              <a:t>(e);</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 </a:t>
            </a:r>
            <a:r>
              <a:rPr lang="en-US" sz="1800" dirty="0" err="1" smtClean="0">
                <a:solidFill>
                  <a:srgbClr val="000000"/>
                </a:solidFill>
                <a:highlight>
                  <a:srgbClr val="FFFFFF"/>
                </a:highlight>
                <a:latin typeface="Consolas" panose="020B0609020204030204" pitchFamily="49" charset="0"/>
              </a:rPr>
              <a:t>PlayIntroSoundAsync</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image1.Source = </a:t>
            </a:r>
            <a:r>
              <a:rPr lang="en-US" sz="1800" dirty="0" err="1" smtClean="0">
                <a:solidFill>
                  <a:srgbClr val="000000"/>
                </a:solidFill>
                <a:effectLst>
                  <a:glow rad="381000">
                    <a:srgbClr val="FFFF00"/>
                  </a:glow>
                </a:effectLst>
                <a:highlight>
                  <a:srgbClr val="FFFFFF"/>
                </a:highlight>
                <a:latin typeface="Consolas" panose="020B0609020204030204" pitchFamily="49" charset="0"/>
              </a:rPr>
              <a:t>m_bmp</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Canvas</a:t>
            </a:r>
            <a:r>
              <a:rPr lang="en-US" sz="1800" dirty="0" err="1" smtClean="0">
                <a:solidFill>
                  <a:srgbClr val="000000"/>
                </a:solidFill>
                <a:highlight>
                  <a:srgbClr val="FFFFFF"/>
                </a:highlight>
                <a:latin typeface="Consolas" panose="020B0609020204030204" pitchFamily="49" charset="0"/>
              </a:rPr>
              <a:t>.SetLeft</a:t>
            </a:r>
            <a:r>
              <a:rPr lang="en-US" sz="1800" dirty="0" smtClean="0">
                <a:solidFill>
                  <a:srgbClr val="000000"/>
                </a:solidFill>
                <a:highlight>
                  <a:srgbClr val="FFFFFF"/>
                </a:highlight>
                <a:latin typeface="Consolas" panose="020B0609020204030204" pitchFamily="49" charset="0"/>
              </a:rPr>
              <a:t>(image1, </a:t>
            </a:r>
            <a:r>
              <a:rPr lang="en-US" sz="1800" dirty="0" err="1" smtClean="0">
                <a:solidFill>
                  <a:srgbClr val="2B91AF"/>
                </a:solidFill>
                <a:highlight>
                  <a:srgbClr val="FFFFFF"/>
                </a:highlight>
                <a:latin typeface="Consolas" panose="020B0609020204030204" pitchFamily="49" charset="0"/>
              </a:rPr>
              <a:t>Window</a:t>
            </a:r>
            <a:r>
              <a:rPr lang="en-US" sz="1800" dirty="0" err="1" smtClean="0">
                <a:solidFill>
                  <a:srgbClr val="000000"/>
                </a:solidFill>
                <a:highlight>
                  <a:srgbClr val="FFFFFF"/>
                </a:highlight>
                <a:latin typeface="Consolas" panose="020B0609020204030204" pitchFamily="49" charset="0"/>
              </a:rPr>
              <a:t>.Current.Bounds.Width</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m_bmp.PixelWidth</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override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effectLst>
                  <a:glow rad="254000">
                    <a:srgbClr val="FFFF00"/>
                  </a:glow>
                </a:effectLst>
                <a:highlight>
                  <a:srgbClr val="FFFFFF"/>
                </a:highlight>
                <a:latin typeface="Consolas" panose="020B0609020204030204" pitchFamily="49" charset="0"/>
              </a:rPr>
              <a:t>async</a:t>
            </a:r>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smtClean="0">
                <a:solidFill>
                  <a:srgbClr val="0000FF"/>
                </a:solidFill>
                <a:effectLst>
                  <a:glow rad="254000">
                    <a:srgbClr val="FFFF00"/>
                  </a:glow>
                </a:effectLst>
                <a:highlight>
                  <a:srgbClr val="FFFFFF"/>
                </a:highlight>
                <a:latin typeface="Consolas" panose="020B0609020204030204" pitchFamily="49" charset="0"/>
              </a:rPr>
              <a:t>void</a:t>
            </a:r>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err="1" smtClean="0">
                <a:solidFill>
                  <a:srgbClr val="000000"/>
                </a:solidFill>
                <a:effectLst>
                  <a:glow rad="254000">
                    <a:srgbClr val="FFFF00"/>
                  </a:glow>
                </a:effectLst>
                <a:highlight>
                  <a:srgbClr val="FFFFFF"/>
                </a:highlight>
                <a:latin typeface="Consolas" panose="020B0609020204030204" pitchFamily="49" charset="0"/>
              </a:rPr>
              <a:t>LoadState</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2B91A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nav</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Dictionary</a:t>
            </a:r>
            <a:r>
              <a:rPr lang="en-US" sz="1800" dirty="0" smtClean="0">
                <a:solidFill>
                  <a:srgbClr val="000000"/>
                </a:solidFill>
                <a:highlight>
                  <a:srgbClr val="FFFFFF"/>
                </a:highlight>
                <a:latin typeface="Consolas" panose="020B0609020204030204" pitchFamily="49" charset="0"/>
              </a:rPr>
              <a:t>&lt;</a:t>
            </a:r>
            <a:r>
              <a:rPr lang="en-US" sz="1800" dirty="0" smtClean="0">
                <a:solidFill>
                  <a:srgbClr val="2B91AF"/>
                </a:solidFill>
                <a:highlight>
                  <a:srgbClr val="FFFFFF"/>
                </a:highlight>
                <a:latin typeface="Consolas" panose="020B0609020204030204" pitchFamily="49" charset="0"/>
              </a:rPr>
              <a:t>String</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&gt; </a:t>
            </a:r>
            <a:r>
              <a:rPr lang="en-US" sz="1800" dirty="0" err="1" smtClean="0">
                <a:solidFill>
                  <a:srgbClr val="000000"/>
                </a:solidFill>
                <a:highlight>
                  <a:srgbClr val="FFFFFF"/>
                </a:highlight>
                <a:latin typeface="Consolas" panose="020B0609020204030204" pitchFamily="49" charset="0"/>
              </a:rPr>
              <a:t>pageState</a:t>
            </a:r>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m_bmp</a:t>
            </a:r>
            <a:r>
              <a:rPr lang="en-US" sz="1800" dirty="0" smtClean="0">
                <a:solidFill>
                  <a:srgbClr val="000000"/>
                </a:solidFill>
                <a:highlight>
                  <a:srgbClr val="FFFFFF"/>
                </a:highlight>
                <a:latin typeface="Consolas" panose="020B0609020204030204" pitchFamily="49" charset="0"/>
              </a:rPr>
              <a:t> = </a:t>
            </a:r>
            <a:r>
              <a:rPr lang="en-US" sz="1800" dirty="0" smtClean="0">
                <a:solidFill>
                  <a:srgbClr val="0000FF"/>
                </a:solidFill>
                <a:highlight>
                  <a:srgbClr val="FFFFFF"/>
                </a:highlight>
                <a:latin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BitmapImage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file =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StorageFile</a:t>
            </a:r>
            <a:r>
              <a:rPr lang="en-US" sz="1800" dirty="0" err="1" smtClean="0">
                <a:solidFill>
                  <a:srgbClr val="000000"/>
                </a:solidFill>
                <a:highlight>
                  <a:srgbClr val="FFFFFF"/>
                </a:highlight>
                <a:latin typeface="Consolas" panose="020B0609020204030204" pitchFamily="49" charset="0"/>
              </a:rPr>
              <a:t>.GetFileFromApplicationUriAsync</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A31515"/>
                </a:solidFill>
                <a:highlight>
                  <a:srgbClr val="FFFFFF"/>
                </a:highlight>
                <a:latin typeface="Consolas" panose="020B0609020204030204" pitchFamily="49" charset="0"/>
              </a:rPr>
              <a:t>"</a:t>
            </a:r>
            <a:r>
              <a:rPr lang="en-US" sz="1800" dirty="0" err="1" smtClean="0">
                <a:solidFill>
                  <a:srgbClr val="A31515"/>
                </a:solidFill>
                <a:highlight>
                  <a:srgbClr val="FFFFFF"/>
                </a:highlight>
                <a:latin typeface="Consolas" panose="020B0609020204030204" pitchFamily="49" charset="0"/>
              </a:rPr>
              <a:t>ms-appx</a:t>
            </a:r>
            <a:r>
              <a:rPr lang="en-US" sz="1800" dirty="0" smtClean="0">
                <a:solidFill>
                  <a:srgbClr val="A31515"/>
                </a:solidFill>
                <a:highlight>
                  <a:srgbClr val="FFFFFF"/>
                </a:highlight>
                <a:latin typeface="Consolas" panose="020B0609020204030204" pitchFamily="49" charset="0"/>
              </a:rPr>
              <a:t>:///pic.png"</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using</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stream =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file.OpenReadAsync</a:t>
            </a:r>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effectLst>
                  <a:glow rad="381000">
                    <a:srgbClr val="FFFF00"/>
                  </a:glow>
                </a:effectLst>
                <a:highlight>
                  <a:srgbClr val="FFFFFF"/>
                </a:highlight>
                <a:latin typeface="Consolas" panose="020B0609020204030204" pitchFamily="49" charset="0"/>
              </a:rPr>
              <a:t>m_bmp.SetSourceAsync</a:t>
            </a:r>
            <a:r>
              <a:rPr lang="en-US" sz="1800" dirty="0" smtClean="0">
                <a:solidFill>
                  <a:srgbClr val="000000"/>
                </a:solidFill>
                <a:highlight>
                  <a:srgbClr val="FFFFFF"/>
                </a:highlight>
                <a:latin typeface="Consolas" panose="020B0609020204030204" pitchFamily="49" charset="0"/>
              </a:rPr>
              <a:t>(stream);</a:t>
            </a:r>
          </a:p>
          <a:p>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grpSp>
        <p:nvGrpSpPr>
          <p:cNvPr id="30" name="Group 29"/>
          <p:cNvGrpSpPr/>
          <p:nvPr/>
        </p:nvGrpSpPr>
        <p:grpSpPr>
          <a:xfrm>
            <a:off x="2179637" y="2022544"/>
            <a:ext cx="155448" cy="700405"/>
            <a:chOff x="2179637" y="1716316"/>
            <a:chExt cx="155448" cy="700405"/>
          </a:xfrm>
        </p:grpSpPr>
        <p:cxnSp>
          <p:nvCxnSpPr>
            <p:cNvPr id="9" name="Straight Arrow Connector 8"/>
            <p:cNvCxnSpPr/>
            <p:nvPr/>
          </p:nvCxnSpPr>
          <p:spPr>
            <a:xfrm flipH="1">
              <a:off x="2236763" y="1716316"/>
              <a:ext cx="20598" cy="49231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2179637" y="2262733"/>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11" name="Straight Arrow Connector 10"/>
          <p:cNvCxnSpPr/>
          <p:nvPr/>
        </p:nvCxnSpPr>
        <p:spPr>
          <a:xfrm>
            <a:off x="2494485" y="5159594"/>
            <a:ext cx="0" cy="1004668"/>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263891" y="2799267"/>
            <a:ext cx="308318" cy="2305276"/>
            <a:chOff x="2263891" y="2493039"/>
            <a:chExt cx="308318" cy="2305276"/>
          </a:xfrm>
        </p:grpSpPr>
        <p:cxnSp>
          <p:nvCxnSpPr>
            <p:cNvPr id="12" name="Straight Arrow Connector 11"/>
            <p:cNvCxnSpPr/>
            <p:nvPr/>
          </p:nvCxnSpPr>
          <p:spPr>
            <a:xfrm>
              <a:off x="2263891" y="2493039"/>
              <a:ext cx="201013" cy="2094099"/>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2416761" y="4644327"/>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32" name="Group 31"/>
          <p:cNvGrpSpPr/>
          <p:nvPr/>
        </p:nvGrpSpPr>
        <p:grpSpPr>
          <a:xfrm>
            <a:off x="1425808" y="2842169"/>
            <a:ext cx="919827" cy="2037944"/>
            <a:chOff x="1425808" y="2535941"/>
            <a:chExt cx="919827" cy="2037944"/>
          </a:xfrm>
        </p:grpSpPr>
        <p:cxnSp>
          <p:nvCxnSpPr>
            <p:cNvPr id="17" name="Straight Arrow Connector 16"/>
            <p:cNvCxnSpPr/>
            <p:nvPr/>
          </p:nvCxnSpPr>
          <p:spPr>
            <a:xfrm flipH="1" flipV="1">
              <a:off x="1547448" y="2715066"/>
              <a:ext cx="798187" cy="1858819"/>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1425808" y="2535941"/>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22" name="Straight Arrow Connector 21"/>
          <p:cNvCxnSpPr/>
          <p:nvPr/>
        </p:nvCxnSpPr>
        <p:spPr>
          <a:xfrm flipH="1" flipV="1">
            <a:off x="385400" y="2155487"/>
            <a:ext cx="1049819" cy="661546"/>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72515" y="3063497"/>
            <a:ext cx="0" cy="1098807"/>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93853" y="2757269"/>
            <a:ext cx="8591710" cy="3896451"/>
          </a:xfrm>
          <a:prstGeom prst="rect">
            <a:avLst/>
          </a:prstGeom>
          <a:solidFill>
            <a:schemeClr val="tx1"/>
          </a:solidFill>
          <a:ln>
            <a:solidFill>
              <a:schemeClr val="bg1"/>
            </a:solidFill>
          </a:ln>
          <a:effectLst>
            <a:outerShdw blurRad="50800" dist="152400" dir="2700000" algn="tl" rotWithShape="0">
              <a:prstClr val="black">
                <a:alpha val="40000"/>
              </a:prstClr>
            </a:outerShdw>
          </a:effectLst>
        </p:spPr>
        <p:txBody>
          <a:bodyPr wrap="square" lIns="182880" tIns="146304" rIns="182880" bIns="146304" rtlCol="0">
            <a:spAutoFit/>
          </a:bodyPr>
          <a:lstStyle/>
          <a:p>
            <a:pPr lvl="0">
              <a:lnSpc>
                <a:spcPct val="90000"/>
              </a:lnSpc>
              <a:spcBef>
                <a:spcPct val="20000"/>
              </a:spcBef>
              <a:buSzPct val="90000"/>
            </a:pPr>
            <a:r>
              <a:rPr lang="en-US" dirty="0">
                <a:solidFill>
                  <a:srgbClr val="0000FF"/>
                </a:solidFill>
                <a:highlight>
                  <a:srgbClr val="FFFFFF"/>
                </a:highlight>
                <a:latin typeface="Consolas" panose="020B0609020204030204" pitchFamily="49" charset="0"/>
                <a:cs typeface="Segoe UI" pitchFamily="34" charset="0"/>
              </a:rPr>
              <a:t>class</a:t>
            </a:r>
            <a:r>
              <a:rPr lang="en-US" dirty="0">
                <a:solidFill>
                  <a:srgbClr val="000000"/>
                </a:solidFill>
                <a:highlight>
                  <a:srgbClr val="FFFFFF"/>
                </a:highlight>
                <a:latin typeface="Consolas" panose="020B0609020204030204" pitchFamily="49" charset="0"/>
                <a:cs typeface="Segoe UI" pitchFamily="34" charset="0"/>
              </a:rPr>
              <a:t> </a:t>
            </a:r>
            <a:r>
              <a:rPr lang="en-US" dirty="0" err="1">
                <a:solidFill>
                  <a:srgbClr val="2B91AF"/>
                </a:solidFill>
                <a:highlight>
                  <a:srgbClr val="FFFFFF"/>
                </a:highlight>
                <a:latin typeface="Consolas" panose="020B0609020204030204" pitchFamily="49" charset="0"/>
                <a:cs typeface="Segoe UI" pitchFamily="34" charset="0"/>
              </a:rPr>
              <a:t>LayoutAwarePage</a:t>
            </a:r>
            <a:r>
              <a:rPr lang="en-US" dirty="0">
                <a:solidFill>
                  <a:srgbClr val="000000"/>
                </a:solidFill>
                <a:highlight>
                  <a:srgbClr val="FFFFFF"/>
                </a:highlight>
                <a:latin typeface="Consolas" panose="020B0609020204030204" pitchFamily="49" charset="0"/>
                <a:cs typeface="Segoe UI" pitchFamily="34" charset="0"/>
              </a:rPr>
              <a:t> : </a:t>
            </a:r>
            <a:r>
              <a:rPr lang="en-US" dirty="0">
                <a:solidFill>
                  <a:srgbClr val="2B91AF"/>
                </a:solidFill>
                <a:highlight>
                  <a:srgbClr val="FFFFFF"/>
                </a:highlight>
                <a:latin typeface="Consolas" panose="020B0609020204030204" pitchFamily="49" charset="0"/>
                <a:cs typeface="Segoe UI" pitchFamily="34" charset="0"/>
              </a:rPr>
              <a:t>Page</a:t>
            </a:r>
            <a:endParaRPr lang="en-US" dirty="0">
              <a:solidFill>
                <a:srgbClr val="000000"/>
              </a:solidFill>
              <a:highlight>
                <a:srgbClr val="FFFFFF"/>
              </a:highlight>
              <a:latin typeface="Consolas" panose="020B0609020204030204" pitchFamily="49" charset="0"/>
              <a:cs typeface="Segoe UI" pitchFamily="34" charset="0"/>
            </a:endParaRP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private</a:t>
            </a: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string</a:t>
            </a:r>
            <a:r>
              <a:rPr lang="en-US" dirty="0">
                <a:solidFill>
                  <a:srgbClr val="000000"/>
                </a:solidFill>
                <a:highlight>
                  <a:srgbClr val="FFFFFF"/>
                </a:highlight>
                <a:latin typeface="Consolas" panose="020B0609020204030204" pitchFamily="49" charset="0"/>
                <a:cs typeface="Segoe UI" pitchFamily="34" charset="0"/>
              </a:rPr>
              <a:t> _</a:t>
            </a:r>
            <a:r>
              <a:rPr lang="en-US" dirty="0" err="1">
                <a:solidFill>
                  <a:srgbClr val="000000"/>
                </a:solidFill>
                <a:highlight>
                  <a:srgbClr val="FFFFFF"/>
                </a:highlight>
                <a:latin typeface="Consolas" panose="020B0609020204030204" pitchFamily="49" charset="0"/>
                <a:cs typeface="Segoe UI" pitchFamily="34" charset="0"/>
              </a:rPr>
              <a:t>pageKey</a:t>
            </a:r>
            <a:r>
              <a:rPr lang="en-US"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endParaRPr lang="en-US" dirty="0">
              <a:solidFill>
                <a:srgbClr val="000000"/>
              </a:solidFill>
              <a:highlight>
                <a:srgbClr val="FFFFFF"/>
              </a:highlight>
              <a:latin typeface="Consolas" panose="020B0609020204030204" pitchFamily="49" charset="0"/>
              <a:cs typeface="Segoe UI" pitchFamily="34" charset="0"/>
            </a:endParaRP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protected</a:t>
            </a: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override</a:t>
            </a:r>
            <a:r>
              <a:rPr lang="en-US" dirty="0">
                <a:solidFill>
                  <a:srgbClr val="000000"/>
                </a:solidFill>
                <a:highlight>
                  <a:srgbClr val="FFFFFF"/>
                </a:highlight>
                <a:latin typeface="Consolas" panose="020B0609020204030204" pitchFamily="49" charset="0"/>
                <a:cs typeface="Segoe UI" pitchFamily="34" charset="0"/>
              </a:rPr>
              <a:t> </a:t>
            </a:r>
            <a:r>
              <a:rPr lang="en-US" dirty="0" smtClean="0">
                <a:solidFill>
                  <a:srgbClr val="0000FF"/>
                </a:solidFill>
                <a:highlight>
                  <a:srgbClr val="FFFFFF"/>
                </a:highlight>
                <a:latin typeface="Consolas" panose="020B0609020204030204" pitchFamily="49" charset="0"/>
                <a:cs typeface="Segoe UI" pitchFamily="34" charset="0"/>
              </a:rPr>
              <a:t>void </a:t>
            </a:r>
            <a:r>
              <a:rPr lang="en-US" dirty="0" err="1" smtClean="0">
                <a:solidFill>
                  <a:srgbClr val="000000"/>
                </a:solidFill>
                <a:effectLst>
                  <a:glow rad="254000">
                    <a:srgbClr val="FFFF00"/>
                  </a:glow>
                </a:effectLst>
                <a:highlight>
                  <a:srgbClr val="FFFFFF"/>
                </a:highlight>
                <a:latin typeface="Consolas" panose="020B0609020204030204" pitchFamily="49" charset="0"/>
                <a:cs typeface="Segoe UI" pitchFamily="34" charset="0"/>
              </a:rPr>
              <a:t>OnNavigatedTo</a:t>
            </a:r>
            <a:r>
              <a:rPr lang="en-US" dirty="0" smtClean="0">
                <a:solidFill>
                  <a:srgbClr val="000000"/>
                </a:solidFill>
                <a:highlight>
                  <a:srgbClr val="FFFFFF"/>
                </a:highlight>
                <a:latin typeface="Consolas" panose="020B0609020204030204" pitchFamily="49" charset="0"/>
                <a:cs typeface="Segoe UI" pitchFamily="34" charset="0"/>
              </a:rPr>
              <a:t>(</a:t>
            </a:r>
            <a:r>
              <a:rPr lang="en-US" dirty="0" err="1" smtClean="0">
                <a:solidFill>
                  <a:srgbClr val="2B91AF"/>
                </a:solidFill>
                <a:highlight>
                  <a:srgbClr val="FFFFFF"/>
                </a:highlight>
                <a:latin typeface="Consolas" panose="020B0609020204030204" pitchFamily="49" charset="0"/>
                <a:cs typeface="Segoe UI" pitchFamily="34" charset="0"/>
              </a:rPr>
              <a:t>NavigationEventArgs</a:t>
            </a:r>
            <a:r>
              <a:rPr lang="en-US" dirty="0" smtClean="0">
                <a:solidFill>
                  <a:srgbClr val="000000"/>
                </a:solidFill>
                <a:highlight>
                  <a:srgbClr val="FFFFFF"/>
                </a:highlight>
                <a:latin typeface="Consolas" panose="020B0609020204030204" pitchFamily="49" charset="0"/>
                <a:cs typeface="Segoe UI" pitchFamily="34" charset="0"/>
              </a:rPr>
              <a:t> </a:t>
            </a:r>
            <a:r>
              <a:rPr lang="en-US" dirty="0">
                <a:solidFill>
                  <a:srgbClr val="000000"/>
                </a:solidFill>
                <a:highlight>
                  <a:srgbClr val="FFFFFF"/>
                </a:highlight>
                <a:latin typeface="Consolas" panose="020B0609020204030204" pitchFamily="49" charset="0"/>
                <a:cs typeface="Segoe UI" pitchFamily="34" charset="0"/>
              </a:rPr>
              <a:t>e)</a:t>
            </a: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if</a:t>
            </a: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this</a:t>
            </a:r>
            <a:r>
              <a:rPr lang="en-US" dirty="0">
                <a:solidFill>
                  <a:srgbClr val="000000"/>
                </a:solidFill>
                <a:highlight>
                  <a:srgbClr val="FFFFFF"/>
                </a:highlight>
                <a:latin typeface="Consolas" panose="020B0609020204030204" pitchFamily="49" charset="0"/>
                <a:cs typeface="Segoe UI" pitchFamily="34" charset="0"/>
              </a:rPr>
              <a:t>._</a:t>
            </a:r>
            <a:r>
              <a:rPr lang="en-US" dirty="0" err="1">
                <a:solidFill>
                  <a:srgbClr val="000000"/>
                </a:solidFill>
                <a:highlight>
                  <a:srgbClr val="FFFFFF"/>
                </a:highlight>
                <a:latin typeface="Consolas" panose="020B0609020204030204" pitchFamily="49" charset="0"/>
                <a:cs typeface="Segoe UI" pitchFamily="34" charset="0"/>
              </a:rPr>
              <a:t>pageKey</a:t>
            </a:r>
            <a:r>
              <a:rPr lang="en-US" dirty="0">
                <a:solidFill>
                  <a:srgbClr val="000000"/>
                </a:solidFill>
                <a:highlight>
                  <a:srgbClr val="FFFFFF"/>
                </a:highlight>
                <a:latin typeface="Consolas" panose="020B0609020204030204" pitchFamily="49" charset="0"/>
                <a:cs typeface="Segoe UI" pitchFamily="34" charset="0"/>
              </a:rPr>
              <a:t> != </a:t>
            </a:r>
            <a:r>
              <a:rPr lang="en-US" dirty="0">
                <a:solidFill>
                  <a:srgbClr val="0000FF"/>
                </a:solidFill>
                <a:highlight>
                  <a:srgbClr val="FFFFFF"/>
                </a:highlight>
                <a:latin typeface="Consolas" panose="020B0609020204030204" pitchFamily="49" charset="0"/>
                <a:cs typeface="Segoe UI" pitchFamily="34" charset="0"/>
              </a:rPr>
              <a:t>null</a:t>
            </a: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return</a:t>
            </a:r>
            <a:r>
              <a:rPr lang="en-US"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this</a:t>
            </a:r>
            <a:r>
              <a:rPr lang="en-US" dirty="0">
                <a:solidFill>
                  <a:srgbClr val="000000"/>
                </a:solidFill>
                <a:highlight>
                  <a:srgbClr val="FFFFFF"/>
                </a:highlight>
                <a:latin typeface="Consolas" panose="020B0609020204030204" pitchFamily="49" charset="0"/>
                <a:cs typeface="Segoe UI" pitchFamily="34" charset="0"/>
              </a:rPr>
              <a:t>._</a:t>
            </a:r>
            <a:r>
              <a:rPr lang="en-US" dirty="0" err="1">
                <a:solidFill>
                  <a:srgbClr val="000000"/>
                </a:solidFill>
                <a:highlight>
                  <a:srgbClr val="FFFFFF"/>
                </a:highlight>
                <a:latin typeface="Consolas" panose="020B0609020204030204" pitchFamily="49" charset="0"/>
                <a:cs typeface="Segoe UI" pitchFamily="34" charset="0"/>
              </a:rPr>
              <a:t>pageKey</a:t>
            </a:r>
            <a:r>
              <a:rPr lang="en-US" dirty="0">
                <a:solidFill>
                  <a:srgbClr val="000000"/>
                </a:solidFill>
                <a:highlight>
                  <a:srgbClr val="FFFFFF"/>
                </a:highlight>
                <a:latin typeface="Consolas" panose="020B0609020204030204" pitchFamily="49" charset="0"/>
                <a:cs typeface="Segoe UI" pitchFamily="34" charset="0"/>
              </a:rPr>
              <a:t> = </a:t>
            </a:r>
            <a:r>
              <a:rPr lang="en-US" dirty="0">
                <a:solidFill>
                  <a:srgbClr val="A31515"/>
                </a:solidFill>
                <a:highlight>
                  <a:srgbClr val="FFFFFF"/>
                </a:highlight>
                <a:latin typeface="Consolas" panose="020B0609020204030204" pitchFamily="49" charset="0"/>
                <a:cs typeface="Segoe UI" pitchFamily="34" charset="0"/>
              </a:rPr>
              <a:t>"Page-"</a:t>
            </a:r>
            <a:r>
              <a:rPr lang="en-US" dirty="0">
                <a:solidFill>
                  <a:srgbClr val="000000"/>
                </a:solidFill>
                <a:highlight>
                  <a:srgbClr val="FFFFFF"/>
                </a:highlight>
                <a:latin typeface="Consolas" panose="020B0609020204030204" pitchFamily="49" charset="0"/>
                <a:cs typeface="Segoe UI" pitchFamily="34" charset="0"/>
              </a:rPr>
              <a:t> + </a:t>
            </a:r>
            <a:r>
              <a:rPr lang="en-US" dirty="0" err="1">
                <a:solidFill>
                  <a:srgbClr val="0000FF"/>
                </a:solidFill>
                <a:highlight>
                  <a:srgbClr val="FFFFFF"/>
                </a:highlight>
                <a:latin typeface="Consolas" panose="020B0609020204030204" pitchFamily="49" charset="0"/>
                <a:cs typeface="Segoe UI" pitchFamily="34" charset="0"/>
              </a:rPr>
              <a:t>this</a:t>
            </a:r>
            <a:r>
              <a:rPr lang="en-US" dirty="0" err="1">
                <a:solidFill>
                  <a:srgbClr val="000000"/>
                </a:solidFill>
                <a:highlight>
                  <a:srgbClr val="FFFFFF"/>
                </a:highlight>
                <a:latin typeface="Consolas" panose="020B0609020204030204" pitchFamily="49" charset="0"/>
                <a:cs typeface="Segoe UI" pitchFamily="34" charset="0"/>
              </a:rPr>
              <a:t>.Frame.BackStackDepth</a:t>
            </a:r>
            <a:r>
              <a:rPr lang="en-US" dirty="0" smtClean="0">
                <a:solidFill>
                  <a:srgbClr val="000000"/>
                </a:solidFill>
                <a:highlight>
                  <a:srgbClr val="FFFFFF"/>
                </a:highlight>
                <a:latin typeface="Consolas" panose="020B0609020204030204" pitchFamily="49" charset="0"/>
                <a:cs typeface="Segoe UI" pitchFamily="34" charset="0"/>
              </a:rPr>
              <a:t>;</a:t>
            </a:r>
            <a:endParaRPr lang="en-US" dirty="0">
              <a:solidFill>
                <a:srgbClr val="000000"/>
              </a:solidFill>
              <a:highlight>
                <a:srgbClr val="FFFFFF"/>
              </a:highlight>
              <a:latin typeface="Consolas" panose="020B0609020204030204" pitchFamily="49" charset="0"/>
              <a:cs typeface="Segoe UI" pitchFamily="34" charset="0"/>
            </a:endParaRPr>
          </a:p>
          <a:p>
            <a:pPr lvl="0">
              <a:lnSpc>
                <a:spcPct val="90000"/>
              </a:lnSpc>
              <a:spcBef>
                <a:spcPct val="20000"/>
              </a:spcBef>
              <a:buSzPct val="90000"/>
            </a:pPr>
            <a:r>
              <a:rPr lang="en-US" dirty="0" smtClean="0">
                <a:solidFill>
                  <a:srgbClr val="000000"/>
                </a:solidFill>
                <a:highlight>
                  <a:srgbClr val="FFFFFF"/>
                </a:highlight>
                <a:latin typeface="Consolas" panose="020B0609020204030204" pitchFamily="49" charset="0"/>
                <a:cs typeface="Segoe UI" pitchFamily="34" charset="0"/>
              </a:rPr>
              <a:t>        ...</a:t>
            </a:r>
            <a:endParaRPr lang="en-US" dirty="0">
              <a:solidFill>
                <a:srgbClr val="000000"/>
              </a:solidFill>
              <a:highlight>
                <a:srgbClr val="FFFFFF"/>
              </a:highlight>
              <a:latin typeface="Consolas" panose="020B0609020204030204" pitchFamily="49" charset="0"/>
              <a:cs typeface="Segoe UI" pitchFamily="34" charset="0"/>
            </a:endParaRP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r>
              <a:rPr lang="en-US" dirty="0" err="1">
                <a:solidFill>
                  <a:srgbClr val="0000FF"/>
                </a:solidFill>
                <a:highlight>
                  <a:srgbClr val="FFFFFF"/>
                </a:highlight>
                <a:latin typeface="Consolas" panose="020B0609020204030204" pitchFamily="49" charset="0"/>
                <a:cs typeface="Segoe UI" pitchFamily="34" charset="0"/>
              </a:rPr>
              <a:t>this</a:t>
            </a:r>
            <a:r>
              <a:rPr lang="en-US" dirty="0" err="1">
                <a:solidFill>
                  <a:srgbClr val="000000"/>
                </a:solidFill>
                <a:highlight>
                  <a:srgbClr val="FFFFFF"/>
                </a:highlight>
                <a:latin typeface="Consolas" panose="020B0609020204030204" pitchFamily="49" charset="0"/>
                <a:cs typeface="Segoe UI" pitchFamily="34" charset="0"/>
              </a:rPr>
              <a:t>.</a:t>
            </a:r>
            <a:r>
              <a:rPr lang="en-US" dirty="0" err="1">
                <a:solidFill>
                  <a:srgbClr val="000000"/>
                </a:solidFill>
                <a:effectLst>
                  <a:glow rad="254000">
                    <a:srgbClr val="FFFF00"/>
                  </a:glow>
                </a:effectLst>
                <a:highlight>
                  <a:srgbClr val="FFFFFF"/>
                </a:highlight>
                <a:latin typeface="Consolas" panose="020B0609020204030204" pitchFamily="49" charset="0"/>
                <a:cs typeface="Segoe UI" pitchFamily="34" charset="0"/>
              </a:rPr>
              <a:t>LoadState</a:t>
            </a:r>
            <a:r>
              <a:rPr lang="en-US" dirty="0">
                <a:solidFill>
                  <a:srgbClr val="000000"/>
                </a:solidFill>
                <a:highlight>
                  <a:srgbClr val="FFFFFF"/>
                </a:highlight>
                <a:latin typeface="Consolas" panose="020B0609020204030204" pitchFamily="49" charset="0"/>
                <a:cs typeface="Segoe UI" pitchFamily="34" charset="0"/>
              </a:rPr>
              <a:t>(</a:t>
            </a:r>
            <a:r>
              <a:rPr lang="en-US" dirty="0" err="1">
                <a:solidFill>
                  <a:srgbClr val="000000"/>
                </a:solidFill>
                <a:highlight>
                  <a:srgbClr val="FFFFFF"/>
                </a:highlight>
                <a:latin typeface="Consolas" panose="020B0609020204030204" pitchFamily="49" charset="0"/>
                <a:cs typeface="Segoe UI" pitchFamily="34" charset="0"/>
              </a:rPr>
              <a:t>e.Parameter</a:t>
            </a:r>
            <a:r>
              <a:rPr lang="en-US" dirty="0">
                <a:solidFill>
                  <a:srgbClr val="000000"/>
                </a:solidFill>
                <a:highlight>
                  <a:srgbClr val="FFFFFF"/>
                </a:highlight>
                <a:latin typeface="Consolas" panose="020B0609020204030204" pitchFamily="49" charset="0"/>
                <a:cs typeface="Segoe UI" pitchFamily="34" charset="0"/>
              </a:rPr>
              <a:t>, </a:t>
            </a:r>
            <a:r>
              <a:rPr lang="en-US" dirty="0">
                <a:solidFill>
                  <a:srgbClr val="0000FF"/>
                </a:solidFill>
                <a:highlight>
                  <a:srgbClr val="FFFFFF"/>
                </a:highlight>
                <a:latin typeface="Consolas" panose="020B0609020204030204" pitchFamily="49" charset="0"/>
                <a:cs typeface="Segoe UI" pitchFamily="34" charset="0"/>
              </a:rPr>
              <a:t>null</a:t>
            </a:r>
            <a:r>
              <a:rPr lang="en-US" dirty="0">
                <a:solidFill>
                  <a:srgbClr val="000000"/>
                </a:solidFill>
                <a:highlight>
                  <a:srgbClr val="FFFFFF"/>
                </a:highlight>
                <a:latin typeface="Consolas" panose="020B0609020204030204" pitchFamily="49" charset="0"/>
                <a:cs typeface="Segoe UI" pitchFamily="34" charset="0"/>
              </a:rPr>
              <a:t>);</a:t>
            </a:r>
          </a:p>
          <a:p>
            <a:pPr lvl="0">
              <a:lnSpc>
                <a:spcPct val="90000"/>
              </a:lnSpc>
              <a:spcBef>
                <a:spcPct val="20000"/>
              </a:spcBef>
              <a:buSzPct val="90000"/>
            </a:pPr>
            <a:r>
              <a:rPr lang="en-US" dirty="0">
                <a:solidFill>
                  <a:srgbClr val="000000"/>
                </a:solidFill>
                <a:highlight>
                  <a:srgbClr val="FFFFFF"/>
                </a:highlight>
                <a:latin typeface="Consolas" panose="020B0609020204030204" pitchFamily="49" charset="0"/>
                <a:cs typeface="Segoe UI" pitchFamily="34" charset="0"/>
              </a:rPr>
              <a:t>    }</a:t>
            </a:r>
          </a:p>
          <a:p>
            <a:pPr lvl="0">
              <a:lnSpc>
                <a:spcPct val="90000"/>
              </a:lnSpc>
              <a:spcBef>
                <a:spcPct val="20000"/>
              </a:spcBef>
              <a:buSzPct val="90000"/>
            </a:pPr>
            <a:r>
              <a:rPr lang="en-US" dirty="0" smtClean="0">
                <a:solidFill>
                  <a:srgbClr val="000000"/>
                </a:solidFill>
                <a:highlight>
                  <a:srgbClr val="FFFFFF"/>
                </a:highlight>
                <a:latin typeface="Consolas" panose="020B0609020204030204" pitchFamily="49" charset="0"/>
                <a:cs typeface="Segoe UI" pitchFamily="34" charset="0"/>
              </a:rPr>
              <a:t>}</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80556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 fill="hold"/>
                                        <p:tgtEl>
                                          <p:spTgt spid="16"/>
                                        </p:tgtEl>
                                        <p:attrNameLst>
                                          <p:attrName>ppt_x</p:attrName>
                                        </p:attrNameLst>
                                      </p:cBhvr>
                                      <p:tavLst>
                                        <p:tav tm="0">
                                          <p:val>
                                            <p:strVal val="1+#ppt_w/2"/>
                                          </p:val>
                                        </p:tav>
                                        <p:tav tm="100000">
                                          <p:val>
                                            <p:strVal val="#ppt_x"/>
                                          </p:val>
                                        </p:tav>
                                      </p:tavLst>
                                    </p:anim>
                                    <p:anim calcmode="lin" valueType="num">
                                      <p:cBhvr additive="base">
                                        <p:cTn id="8" dur="2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1+ppt_w/2"/>
                                          </p:val>
                                        </p:tav>
                                      </p:tavLst>
                                    </p:anim>
                                    <p:anim calcmode="lin" valueType="num">
                                      <p:cBhvr additive="base">
                                        <p:cTn id="13" dur="500"/>
                                        <p:tgtEl>
                                          <p:spTgt spid="16"/>
                                        </p:tgtEl>
                                        <p:attrNameLst>
                                          <p:attrName>ppt_y</p:attrName>
                                        </p:attrNameLst>
                                      </p:cBhvr>
                                      <p:tavLst>
                                        <p:tav tm="0">
                                          <p:val>
                                            <p:strVal val="ppt_y"/>
                                          </p:val>
                                        </p:tav>
                                        <p:tav tm="100000">
                                          <p:val>
                                            <p:strVal val="ppt_y"/>
                                          </p:val>
                                        </p:tav>
                                      </p:tavLst>
                                    </p:anim>
                                    <p:set>
                                      <p:cBhvr>
                                        <p:cTn id="14" dur="1" fill="hold">
                                          <p:stCondLst>
                                            <p:cond delay="499"/>
                                          </p:stCondLst>
                                        </p:cTn>
                                        <p:tgtEl>
                                          <p:spTgt spid="16"/>
                                        </p:tgtEl>
                                        <p:attrNameLst>
                                          <p:attrName>style.visibility</p:attrName>
                                        </p:attrNameLst>
                                      </p:cBhvr>
                                      <p:to>
                                        <p:strVal val="hidden"/>
                                      </p:to>
                                    </p:se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par>
                          <p:cTn id="29" fill="hold">
                            <p:stCondLst>
                              <p:cond delay="500"/>
                            </p:stCondLst>
                            <p:childTnLst>
                              <p:par>
                                <p:cTn id="30" presetID="22" presetClass="entr" presetSubtype="2" fill="hold"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3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7" name="Text Placeholder 2"/>
          <p:cNvSpPr txBox="1">
            <a:spLocks/>
          </p:cNvSpPr>
          <p:nvPr/>
        </p:nvSpPr>
        <p:spPr>
          <a:xfrm>
            <a:off x="274637" y="1214436"/>
            <a:ext cx="11887199" cy="5918543"/>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A. Use a task</a:t>
            </a:r>
            <a:endParaRPr lang="en-US" sz="1800" dirty="0">
              <a:solidFill>
                <a:srgbClr val="000000"/>
              </a:solidFill>
              <a:highlight>
                <a:srgbClr val="FFFFFF"/>
              </a:highlight>
              <a:latin typeface="Consolas" panose="020B0609020204030204" pitchFamily="49" charset="0"/>
            </a:endParaRPr>
          </a:p>
          <a:p>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&lt;</a:t>
            </a:r>
            <a:r>
              <a:rPr lang="en-US" sz="1800" dirty="0" err="1">
                <a:solidFill>
                  <a:srgbClr val="2B91AF"/>
                </a:solidFill>
                <a:highlight>
                  <a:srgbClr val="FFFFFF"/>
                </a:highlight>
                <a:latin typeface="Consolas" panose="020B0609020204030204" pitchFamily="49" charset="0"/>
              </a:rPr>
              <a:t>BitmapImage</a:t>
            </a:r>
            <a:r>
              <a:rPr lang="en-US" sz="1800" dirty="0">
                <a:solidFill>
                  <a:srgbClr val="000000"/>
                </a:solidFill>
                <a:highlight>
                  <a:srgbClr val="FFFFFF"/>
                </a:highlight>
                <a:latin typeface="Consolas" panose="020B0609020204030204" pitchFamily="49" charset="0"/>
              </a:rPr>
              <a:t>&gt;</a:t>
            </a:r>
            <a:r>
              <a:rPr lang="en-US" sz="1800" dirty="0" smtClean="0">
                <a:solidFill>
                  <a:srgbClr val="2B91AF"/>
                </a:solidFill>
                <a:highlight>
                  <a:srgbClr val="FFFFFF"/>
                </a:highlight>
                <a:latin typeface="Consolas" panose="020B0609020204030204" pitchFamily="49" charset="0"/>
              </a:rPr>
              <a:t> </a:t>
            </a:r>
            <a:r>
              <a:rPr lang="en-US" sz="1800" dirty="0" err="1">
                <a:solidFill>
                  <a:srgbClr val="000000"/>
                </a:solidFill>
                <a:effectLst>
                  <a:glow rad="254000">
                    <a:srgbClr val="FFFF00"/>
                  </a:glow>
                </a:effectLst>
                <a:highlight>
                  <a:srgbClr val="FFFFFF"/>
                </a:highlight>
                <a:latin typeface="Consolas" panose="020B0609020204030204" pitchFamily="49" charset="0"/>
              </a:rPr>
              <a:t>m_bmpTask</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endParaRPr lang="en-US" sz="1800" dirty="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override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OnNavigatedTo</a:t>
            </a:r>
            <a:r>
              <a:rPr lang="en-US" sz="1800" dirty="0">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NavigationEventArgs</a:t>
            </a:r>
            <a:r>
              <a:rPr lang="en-US" sz="1800" dirty="0">
                <a:solidFill>
                  <a:srgbClr val="000000"/>
                </a:solidFill>
                <a:highlight>
                  <a:srgbClr val="FFFFFF"/>
                </a:highlight>
                <a:latin typeface="Consolas" panose="020B0609020204030204" pitchFamily="49" charset="0"/>
              </a:rPr>
              <a:t> e</a:t>
            </a: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base</a:t>
            </a:r>
            <a:r>
              <a:rPr lang="en-US" sz="1800" dirty="0" err="1">
                <a:solidFill>
                  <a:srgbClr val="000000"/>
                </a:solidFill>
                <a:highlight>
                  <a:srgbClr val="FFFFFF"/>
                </a:highlight>
                <a:latin typeface="Consolas" panose="020B0609020204030204" pitchFamily="49" charset="0"/>
              </a:rPr>
              <a:t>.OnNavigatedTo</a:t>
            </a:r>
            <a:r>
              <a:rPr lang="en-US" sz="1800" dirty="0">
                <a:solidFill>
                  <a:srgbClr val="000000"/>
                </a:solidFill>
                <a:highlight>
                  <a:srgbClr val="FFFFFF"/>
                </a:highlight>
                <a:latin typeface="Consolas" panose="020B0609020204030204" pitchFamily="49" charset="0"/>
              </a:rPr>
              <a:t>(e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await </a:t>
            </a:r>
            <a:r>
              <a:rPr lang="en-US" sz="1800" dirty="0" err="1">
                <a:solidFill>
                  <a:srgbClr val="000000"/>
                </a:solidFill>
                <a:highlight>
                  <a:srgbClr val="FFFFFF"/>
                </a:highlight>
                <a:latin typeface="Consolas" panose="020B0609020204030204" pitchFamily="49" charset="0"/>
              </a:rPr>
              <a:t>PlayIntroSoundAsync</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bmp = </a:t>
            </a:r>
            <a:r>
              <a:rPr lang="en-US" sz="1800" dirty="0">
                <a:solidFill>
                  <a:srgbClr val="0000FF"/>
                </a:solidFill>
                <a:effectLst>
                  <a:glow rad="254000">
                    <a:srgbClr val="FFFF00"/>
                  </a:glow>
                </a:effectLst>
                <a:highlight>
                  <a:srgbClr val="FFFFFF"/>
                </a:highlight>
                <a:latin typeface="Consolas" panose="020B0609020204030204" pitchFamily="49" charset="0"/>
              </a:rPr>
              <a:t>await</a:t>
            </a:r>
            <a:r>
              <a:rPr lang="en-US" sz="1800" dirty="0">
                <a:solidFill>
                  <a:srgbClr val="000000"/>
                </a:solidFill>
                <a:effectLst>
                  <a:glow rad="254000">
                    <a:srgbClr val="FFFF00"/>
                  </a:glow>
                </a:effectLst>
                <a:highlight>
                  <a:srgbClr val="FFFFFF"/>
                </a:highlight>
                <a:latin typeface="Consolas" panose="020B0609020204030204" pitchFamily="49" charset="0"/>
              </a:rPr>
              <a:t> </a:t>
            </a:r>
            <a:r>
              <a:rPr lang="en-US" sz="1800" dirty="0" err="1">
                <a:solidFill>
                  <a:srgbClr val="000000"/>
                </a:solidFill>
                <a:effectLst>
                  <a:glow rad="254000">
                    <a:srgbClr val="FFFF00"/>
                  </a:glow>
                </a:effectLst>
                <a:highlight>
                  <a:srgbClr val="FFFFFF"/>
                </a:highlight>
                <a:latin typeface="Consolas" panose="020B0609020204030204" pitchFamily="49" charset="0"/>
              </a:rPr>
              <a:t>m_bmpTask</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image1.Source = bmp;</a:t>
            </a:r>
          </a:p>
          <a:p>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Canvas</a:t>
            </a:r>
            <a:r>
              <a:rPr lang="en-US" sz="1800" dirty="0" err="1">
                <a:solidFill>
                  <a:srgbClr val="000000"/>
                </a:solidFill>
                <a:highlight>
                  <a:srgbClr val="FFFFFF"/>
                </a:highlight>
                <a:latin typeface="Consolas" panose="020B0609020204030204" pitchFamily="49" charset="0"/>
              </a:rPr>
              <a:t>.SetLeft</a:t>
            </a:r>
            <a:r>
              <a:rPr lang="en-US" sz="1800" dirty="0">
                <a:solidFill>
                  <a:srgbClr val="000000"/>
                </a:solidFill>
                <a:highlight>
                  <a:srgbClr val="FFFFFF"/>
                </a:highlight>
                <a:latin typeface="Consolas" panose="020B0609020204030204" pitchFamily="49" charset="0"/>
              </a:rPr>
              <a:t>(image1, </a:t>
            </a:r>
            <a:r>
              <a:rPr lang="en-US" sz="1800" dirty="0" err="1">
                <a:solidFill>
                  <a:srgbClr val="2B91AF"/>
                </a:solidFill>
                <a:highlight>
                  <a:srgbClr val="FFFFFF"/>
                </a:highlight>
                <a:latin typeface="Consolas" panose="020B0609020204030204" pitchFamily="49" charset="0"/>
              </a:rPr>
              <a:t>Window</a:t>
            </a:r>
            <a:r>
              <a:rPr lang="en-US" sz="1800" dirty="0" err="1">
                <a:solidFill>
                  <a:srgbClr val="000000"/>
                </a:solidFill>
                <a:highlight>
                  <a:srgbClr val="FFFFFF"/>
                </a:highlight>
                <a:latin typeface="Consolas" panose="020B0609020204030204" pitchFamily="49" charset="0"/>
              </a:rPr>
              <a:t>.Current.Bounds.Width</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bmp.PixelWidth</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protected</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override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LoadState</a:t>
            </a:r>
            <a:r>
              <a:rPr lang="en-US" sz="1800" dirty="0">
                <a:solidFill>
                  <a:srgbClr val="000000"/>
                </a:solidFill>
                <a:highlight>
                  <a:srgbClr val="FFFFFF"/>
                </a:highlight>
                <a:latin typeface="Consolas" panose="020B0609020204030204" pitchFamily="49" charset="0"/>
              </a:rPr>
              <a:t>(</a:t>
            </a:r>
            <a:r>
              <a:rPr lang="en-US" sz="1800" dirty="0">
                <a:solidFill>
                  <a:srgbClr val="2B91A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nav</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Dictionary</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pageState</a:t>
            </a: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effectLst>
                  <a:glow rad="254000">
                    <a:srgbClr val="FFFF00"/>
                  </a:glow>
                </a:effectLst>
                <a:highlight>
                  <a:srgbClr val="FFFFFF"/>
                </a:highlight>
                <a:latin typeface="Consolas" panose="020B0609020204030204" pitchFamily="49" charset="0"/>
              </a:rPr>
              <a:t>m_bmpTask</a:t>
            </a:r>
            <a:r>
              <a:rPr lang="en-US" sz="1800" dirty="0">
                <a:solidFill>
                  <a:srgbClr val="000000"/>
                </a:solidFill>
                <a:effectLst>
                  <a:glow rad="254000">
                    <a:srgbClr val="FFFF00"/>
                  </a:glow>
                </a:effectLst>
                <a:highlight>
                  <a:srgbClr val="FFFFFF"/>
                </a:highlight>
                <a:latin typeface="Consolas" panose="020B0609020204030204" pitchFamily="49" charset="0"/>
              </a:rPr>
              <a:t> = </a:t>
            </a:r>
            <a:r>
              <a:rPr lang="en-US" sz="1800" dirty="0" err="1">
                <a:solidFill>
                  <a:srgbClr val="000000"/>
                </a:solidFill>
                <a:effectLst>
                  <a:glow rad="254000">
                    <a:srgbClr val="FFFF00"/>
                  </a:glow>
                </a:effectLst>
                <a:highlight>
                  <a:srgbClr val="FFFFFF"/>
                </a:highlight>
                <a:latin typeface="Consolas" panose="020B0609020204030204" pitchFamily="49" charset="0"/>
              </a:rPr>
              <a:t>LoadBitmapAsync</a:t>
            </a:r>
            <a:r>
              <a:rPr lang="en-US" sz="1800" dirty="0">
                <a:solidFill>
                  <a:srgbClr val="000000"/>
                </a:solidFill>
                <a:effectLst>
                  <a:glow rad="254000">
                    <a:srgbClr val="FFFF00"/>
                  </a:glow>
                </a:effectLst>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&lt;</a:t>
            </a:r>
            <a:r>
              <a:rPr lang="en-US" sz="1800" dirty="0" err="1">
                <a:solidFill>
                  <a:srgbClr val="2B91AF"/>
                </a:solidFill>
                <a:highlight>
                  <a:srgbClr val="FFFFFF"/>
                </a:highlight>
                <a:latin typeface="Consolas" panose="020B0609020204030204" pitchFamily="49" charset="0"/>
              </a:rPr>
              <a:t>BitmapImage</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LoadBitmapAsync</a:t>
            </a:r>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bmp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BitmapImage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return</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bmp;</a:t>
            </a:r>
          </a:p>
          <a:p>
            <a:r>
              <a:rPr lang="en-US" sz="18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21709087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21157"/>
            <a:ext cx="11887199" cy="5533823"/>
          </a:xfrm>
        </p:spPr>
        <p:txBody>
          <a:bodyPr/>
          <a:lstStyle/>
          <a:p>
            <a:endParaRPr lang="en-US" dirty="0" smtClean="0"/>
          </a:p>
          <a:p>
            <a:endParaRPr lang="en-US" dirty="0" smtClean="0"/>
          </a:p>
          <a:p>
            <a:r>
              <a:rPr lang="en-US" sz="3600" dirty="0" smtClean="0">
                <a:solidFill>
                  <a:schemeClr val="bg2"/>
                </a:solidFill>
                <a:latin typeface="Segoe UI Light" panose="020B0502040204020203" pitchFamily="34" charset="0"/>
                <a:cs typeface="Segoe UI Light" panose="020B0502040204020203" pitchFamily="34" charset="0"/>
              </a:rPr>
              <a:t>Would you like to know more?</a:t>
            </a:r>
          </a:p>
          <a:p>
            <a:endParaRPr lang="en-US" sz="2000" dirty="0" smtClean="0"/>
          </a:p>
          <a:p>
            <a:r>
              <a:rPr lang="en-US" sz="2000" dirty="0" smtClean="0"/>
              <a:t>Can’t use await in constructors? - use an </a:t>
            </a:r>
            <a:r>
              <a:rPr lang="en-US" sz="2000" dirty="0" err="1" smtClean="0"/>
              <a:t>async</a:t>
            </a:r>
            <a:r>
              <a:rPr lang="en-US" sz="2000" dirty="0" smtClean="0"/>
              <a:t> factory method instead.</a:t>
            </a:r>
          </a:p>
          <a:p>
            <a:endParaRPr lang="en-US" sz="2000" dirty="0" smtClean="0"/>
          </a:p>
          <a:p>
            <a:r>
              <a:rPr lang="en-US" sz="2000" dirty="0" smtClean="0"/>
              <a:t>Can’t use await in property getters? - make it a method rather than a property.</a:t>
            </a:r>
          </a:p>
          <a:p>
            <a:endParaRPr lang="en-US" sz="2000" dirty="0" smtClean="0"/>
          </a:p>
          <a:p>
            <a:r>
              <a:rPr lang="en-US" sz="2000" dirty="0" err="1" smtClean="0"/>
              <a:t>Async</a:t>
            </a:r>
            <a:r>
              <a:rPr lang="en-US" sz="2000" dirty="0" smtClean="0"/>
              <a:t> event handlers are re-entrant? - temporarily disable UI.</a:t>
            </a:r>
          </a:p>
          <a:p>
            <a:endParaRPr lang="en-US" sz="2000" dirty="0"/>
          </a:p>
          <a:p>
            <a:endParaRPr lang="en-US" sz="2000" dirty="0" smtClean="0"/>
          </a:p>
          <a:p>
            <a:endParaRPr lang="en-US" sz="2000" dirty="0"/>
          </a:p>
          <a:p>
            <a:endParaRPr lang="en-US" sz="2000" dirty="0" smtClean="0"/>
          </a:p>
          <a:p>
            <a:r>
              <a:rPr lang="en-US" sz="2000" dirty="0" smtClean="0">
                <a:hlinkClick r:id="rId3"/>
              </a:rPr>
              <a:t>http://blogs.msdn.com/lucian</a:t>
            </a:r>
            <a:endParaRPr lang="en-US" sz="2000" dirty="0" smtClean="0"/>
          </a:p>
        </p:txBody>
      </p:sp>
    </p:spTree>
    <p:extLst>
      <p:ext uri="{BB962C8B-B14F-4D97-AF65-F5344CB8AC3E}">
        <p14:creationId xmlns:p14="http://schemas.microsoft.com/office/powerpoint/2010/main" val="35960537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21157"/>
            <a:ext cx="11887199" cy="5613845"/>
          </a:xfrm>
          <a:noFill/>
        </p:spPr>
        <p:txBody>
          <a:bodyPr/>
          <a:lstStyle/>
          <a:p>
            <a:r>
              <a:rPr lang="en-US" sz="1800" dirty="0">
                <a:solidFill>
                  <a:srgbClr val="008000"/>
                </a:solidFill>
                <a:highlight>
                  <a:srgbClr val="FFFFFF"/>
                </a:highlight>
                <a:latin typeface="Consolas" panose="020B0609020204030204" pitchFamily="49" charset="0"/>
              </a:rPr>
              <a:t>// Q. It's compile-time error to use "</a:t>
            </a:r>
            <a:r>
              <a:rPr lang="en-US" sz="1800" dirty="0" err="1">
                <a:solidFill>
                  <a:srgbClr val="008000"/>
                </a:solidFill>
                <a:highlight>
                  <a:srgbClr val="FFFFFF"/>
                </a:highlight>
                <a:latin typeface="Consolas" panose="020B0609020204030204" pitchFamily="49" charset="0"/>
              </a:rPr>
              <a:t>async</a:t>
            </a:r>
            <a:r>
              <a:rPr lang="en-US" sz="1800" dirty="0">
                <a:solidFill>
                  <a:srgbClr val="008000"/>
                </a:solidFill>
                <a:highlight>
                  <a:srgbClr val="FFFFFF"/>
                </a:highlight>
                <a:latin typeface="Consolas" panose="020B0609020204030204" pitchFamily="49" charset="0"/>
              </a:rPr>
              <a:t>" modifier on constructors???</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House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Address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decimal</a:t>
            </a:r>
            <a:r>
              <a:rPr lang="en-US" sz="1800" dirty="0">
                <a:solidFill>
                  <a:srgbClr val="000000"/>
                </a:solidFill>
                <a:highlight>
                  <a:srgbClr val="FFFFFF"/>
                </a:highlight>
                <a:latin typeface="Consolas" panose="020B0609020204030204" pitchFamily="49" charset="0"/>
              </a:rPr>
              <a:t> Price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LotSqft</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effectLst>
                  <a:glow rad="254000">
                    <a:srgbClr val="FFFF00"/>
                  </a:glow>
                </a:effectLst>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House(</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id</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details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Database.LoadAsync</a:t>
            </a:r>
            <a:r>
              <a:rPr lang="en-US" sz="1800" dirty="0">
                <a:solidFill>
                  <a:srgbClr val="000000"/>
                </a:solidFill>
                <a:highlight>
                  <a:srgbClr val="FFFFFF"/>
                </a:highlight>
                <a:latin typeface="Consolas" panose="020B0609020204030204" pitchFamily="49" charset="0"/>
              </a:rPr>
              <a:t>(id);</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this</a:t>
            </a:r>
            <a:r>
              <a:rPr lang="en-US" sz="1800" dirty="0">
                <a:solidFill>
                  <a:srgbClr val="000000"/>
                </a:solidFill>
                <a:highlight>
                  <a:srgbClr val="FFFFFF"/>
                </a:highlight>
                <a:latin typeface="Consolas" panose="020B0609020204030204" pitchFamily="49" charset="0"/>
              </a:rPr>
              <a:t>.ID = id;</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this</a:t>
            </a:r>
            <a:r>
              <a:rPr lang="en-US" sz="1800" dirty="0" err="1">
                <a:solidFill>
                  <a:srgbClr val="000000"/>
                </a:solidFill>
                <a:highlight>
                  <a:srgbClr val="FFFFFF"/>
                </a:highlight>
                <a:latin typeface="Consolas" panose="020B0609020204030204" pitchFamily="49" charset="0"/>
              </a:rPr>
              <a:t>.Address</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details.Address</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this</a:t>
            </a:r>
            <a:r>
              <a:rPr lang="en-US" sz="1800" dirty="0" err="1">
                <a:solidFill>
                  <a:srgbClr val="000000"/>
                </a:solidFill>
                <a:highlight>
                  <a:srgbClr val="FFFFFF"/>
                </a:highlight>
                <a:latin typeface="Consolas" panose="020B0609020204030204" pitchFamily="49" charset="0"/>
              </a:rPr>
              <a:t>.Price</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details.Price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this</a:t>
            </a:r>
            <a:r>
              <a:rPr lang="en-US" sz="1800" dirty="0" err="1">
                <a:solidFill>
                  <a:srgbClr val="000000"/>
                </a:solidFill>
                <a:highlight>
                  <a:srgbClr val="FFFFFF"/>
                </a:highlight>
                <a:latin typeface="Consolas" panose="020B0609020204030204" pitchFamily="49" charset="0"/>
              </a:rPr>
              <a:t>.LotSqft</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details.LotSqft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5" name="Text Placeholder 2"/>
          <p:cNvSpPr txBox="1">
            <a:spLocks/>
          </p:cNvSpPr>
          <p:nvPr/>
        </p:nvSpPr>
        <p:spPr>
          <a:xfrm>
            <a:off x="274637" y="1221157"/>
            <a:ext cx="11887199" cy="5918543"/>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8000"/>
                </a:solidFill>
                <a:highlight>
                  <a:srgbClr val="FFFFFF"/>
                </a:highlight>
                <a:latin typeface="Consolas" panose="020B0609020204030204" pitchFamily="49" charset="0"/>
              </a:rPr>
              <a:t>// A. Use an </a:t>
            </a:r>
            <a:r>
              <a:rPr lang="en-US" sz="1800" dirty="0" err="1">
                <a:solidFill>
                  <a:srgbClr val="008000"/>
                </a:solidFill>
                <a:highlight>
                  <a:srgbClr val="FFFFFF"/>
                </a:highlight>
                <a:latin typeface="Consolas" panose="020B0609020204030204" pitchFamily="49" charset="0"/>
              </a:rPr>
              <a:t>async</a:t>
            </a:r>
            <a:r>
              <a:rPr lang="en-US" sz="1800" dirty="0">
                <a:solidFill>
                  <a:srgbClr val="008000"/>
                </a:solidFill>
                <a:highlight>
                  <a:srgbClr val="FFFFFF"/>
                </a:highlight>
                <a:latin typeface="Consolas" panose="020B0609020204030204" pitchFamily="49" charset="0"/>
              </a:rPr>
              <a:t> factory method instead (or, lazy initialization)</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class</a:t>
            </a:r>
            <a:r>
              <a:rPr lang="en-US" sz="1800" dirty="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House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Address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decimal</a:t>
            </a:r>
            <a:r>
              <a:rPr lang="en-US" sz="1800" dirty="0">
                <a:solidFill>
                  <a:srgbClr val="000000"/>
                </a:solidFill>
                <a:highlight>
                  <a:srgbClr val="FFFFFF"/>
                </a:highlight>
                <a:latin typeface="Consolas" panose="020B0609020204030204" pitchFamily="49" charset="0"/>
              </a:rPr>
              <a:t> Price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LotSqft</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effectLst>
                  <a:glow rad="254000">
                    <a:srgbClr val="FFFF00"/>
                  </a:glow>
                </a:effectLst>
                <a:highlight>
                  <a:srgbClr val="FFFFFF"/>
                </a:highlight>
                <a:latin typeface="Consolas" panose="020B0609020204030204" pitchFamily="49" charset="0"/>
              </a:rPr>
              <a:t>static </a:t>
            </a:r>
            <a:r>
              <a:rPr lang="en-US" sz="1800" dirty="0" err="1" smtClean="0">
                <a:solidFill>
                  <a:srgbClr val="0000FF"/>
                </a:solidFill>
                <a:effectLst>
                  <a:glow rad="254000">
                    <a:srgbClr val="FFFF00"/>
                  </a:glow>
                </a:effectLst>
                <a:highlight>
                  <a:srgbClr val="FFFFFF"/>
                </a:highlight>
                <a:latin typeface="Consolas" panose="020B0609020204030204" pitchFamily="49" charset="0"/>
              </a:rPr>
              <a:t>async</a:t>
            </a:r>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smtClean="0">
                <a:solidFill>
                  <a:srgbClr val="2B91AF"/>
                </a:solidFill>
                <a:effectLst>
                  <a:glow rad="254000">
                    <a:srgbClr val="FFFF00"/>
                  </a:glow>
                </a:effectLst>
                <a:highlight>
                  <a:srgbClr val="FFFFFF"/>
                </a:highlight>
                <a:latin typeface="Consolas" panose="020B0609020204030204" pitchFamily="49" charset="0"/>
              </a:rPr>
              <a:t>Task</a:t>
            </a:r>
            <a:r>
              <a:rPr lang="en-US" sz="1800" dirty="0" smtClean="0">
                <a:solidFill>
                  <a:srgbClr val="000000"/>
                </a:solidFill>
                <a:effectLst>
                  <a:glow rad="254000">
                    <a:srgbClr val="FFFF00"/>
                  </a:glow>
                </a:effectLst>
                <a:highlight>
                  <a:srgbClr val="FFFFFF"/>
                </a:highlight>
                <a:latin typeface="Consolas" panose="020B0609020204030204" pitchFamily="49" charset="0"/>
              </a:rPr>
              <a:t>&lt;</a:t>
            </a:r>
            <a:r>
              <a:rPr lang="en-US" sz="1800" dirty="0" smtClean="0">
                <a:solidFill>
                  <a:srgbClr val="2B91AF"/>
                </a:solidFill>
                <a:effectLst>
                  <a:glow rad="254000">
                    <a:srgbClr val="FFFF00"/>
                  </a:glow>
                </a:effectLst>
                <a:highlight>
                  <a:srgbClr val="FFFFFF"/>
                </a:highlight>
                <a:latin typeface="Consolas" panose="020B0609020204030204" pitchFamily="49" charset="0"/>
              </a:rPr>
              <a:t>House</a:t>
            </a:r>
            <a:r>
              <a:rPr lang="en-US" sz="1800" dirty="0" smtClean="0">
                <a:solidFill>
                  <a:srgbClr val="000000"/>
                </a:solidFill>
                <a:effectLst>
                  <a:glow rad="254000">
                    <a:srgbClr val="FFFF00"/>
                  </a:glow>
                </a:effectLst>
                <a:highlight>
                  <a:srgbClr val="FFFFFF"/>
                </a:highlight>
                <a:latin typeface="Consolas" panose="020B0609020204030204" pitchFamily="49" charset="0"/>
              </a:rPr>
              <a:t>&gt; </a:t>
            </a:r>
            <a:r>
              <a:rPr lang="en-US" sz="1800" dirty="0" err="1">
                <a:solidFill>
                  <a:srgbClr val="000000"/>
                </a:solidFill>
                <a:effectLst>
                  <a:glow rad="254000">
                    <a:srgbClr val="FFFF00"/>
                  </a:glow>
                </a:effectLst>
                <a:highlight>
                  <a:srgbClr val="FFFFFF"/>
                </a:highlight>
                <a:latin typeface="Consolas" panose="020B0609020204030204" pitchFamily="49" charset="0"/>
              </a:rPr>
              <a:t>LoadAsync</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id)</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details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Database.LoadAsync</a:t>
            </a:r>
            <a:r>
              <a:rPr lang="en-US" sz="1800" dirty="0">
                <a:solidFill>
                  <a:srgbClr val="000000"/>
                </a:solidFill>
                <a:highlight>
                  <a:srgbClr val="FFFFFF"/>
                </a:highlight>
                <a:latin typeface="Consolas" panose="020B0609020204030204" pitchFamily="49" charset="0"/>
              </a:rPr>
              <a:t>(id);</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house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House</a:t>
            </a:r>
            <a:r>
              <a:rPr lang="en-US" sz="1800" dirty="0" smtClean="0">
                <a:solidFill>
                  <a:srgbClr val="000000"/>
                </a:solidFill>
                <a:highlight>
                  <a:srgbClr val="FFFFFF"/>
                </a:highlight>
                <a:latin typeface="Consolas" panose="020B0609020204030204" pitchFamily="49" charset="0"/>
              </a:rPr>
              <a:t>() {ID = id};</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house.Address</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details.Address</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house.Price</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details.Price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house.LotSqft</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details.LotSqft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house;</a:t>
            </a:r>
          </a:p>
          <a:p>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Tree>
    <p:extLst>
      <p:ext uri="{BB962C8B-B14F-4D97-AF65-F5344CB8AC3E}">
        <p14:creationId xmlns:p14="http://schemas.microsoft.com/office/powerpoint/2010/main" val="2709516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21157"/>
            <a:ext cx="11887199" cy="5309146"/>
          </a:xfrm>
          <a:noFill/>
        </p:spPr>
        <p:txBody>
          <a:bodyPr/>
          <a:lstStyle/>
          <a:p>
            <a:r>
              <a:rPr lang="en-US" sz="1800" dirty="0">
                <a:solidFill>
                  <a:srgbClr val="008000"/>
                </a:solidFill>
                <a:highlight>
                  <a:srgbClr val="FFFFFF"/>
                </a:highlight>
                <a:latin typeface="Consolas" panose="020B0609020204030204" pitchFamily="49" charset="0"/>
              </a:rPr>
              <a:t>// Q. compile-time error to use </a:t>
            </a:r>
            <a:r>
              <a:rPr lang="en-US" sz="1800" dirty="0" err="1">
                <a:solidFill>
                  <a:srgbClr val="008000"/>
                </a:solidFill>
                <a:highlight>
                  <a:srgbClr val="FFFFFF"/>
                </a:highlight>
                <a:latin typeface="Consolas" panose="020B0609020204030204" pitchFamily="49" charset="0"/>
              </a:rPr>
              <a:t>async</a:t>
            </a:r>
            <a:r>
              <a:rPr lang="en-US" sz="1800" dirty="0">
                <a:solidFill>
                  <a:srgbClr val="008000"/>
                </a:solidFill>
                <a:highlight>
                  <a:srgbClr val="FFFFFF"/>
                </a:highlight>
                <a:latin typeface="Consolas" panose="020B0609020204030204" pitchFamily="49" charset="0"/>
              </a:rPr>
              <a:t> on property-getter?</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class</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House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Address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Tuple</a:t>
            </a:r>
            <a:r>
              <a:rPr lang="en-US" sz="1800" dirty="0">
                <a:solidFill>
                  <a:srgbClr val="000000"/>
                </a:solidFill>
                <a:highlight>
                  <a:srgbClr val="FFFFFF"/>
                </a:highlight>
                <a:latin typeface="Consolas" panose="020B0609020204030204" pitchFamily="49" charset="0"/>
              </a:rPr>
              <a:t>&lt;</a:t>
            </a:r>
            <a:r>
              <a:rPr lang="en-US" sz="1800" dirty="0" err="1">
                <a:solidFill>
                  <a:srgbClr val="0000FF"/>
                </a:solidFill>
                <a:highlight>
                  <a:srgbClr val="FFFFFF"/>
                </a:highlight>
                <a:latin typeface="Consolas" panose="020B0609020204030204" pitchFamily="49" charset="0"/>
              </a:rPr>
              <a:t>double</a:t>
            </a:r>
            <a:r>
              <a:rPr lang="en-US" sz="1800" dirty="0" err="1">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LongitudeLatitude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effectLst>
                  <a:glow rad="254000">
                    <a:srgbClr val="FFFF00"/>
                  </a:glow>
                </a:effectLst>
                <a:highlight>
                  <a:srgbClr val="FFFFFF"/>
                </a:highlight>
                <a:latin typeface="Consolas" panose="020B0609020204030204" pitchFamily="49" charset="0"/>
              </a:rPr>
              <a:t>        </a:t>
            </a:r>
            <a:r>
              <a:rPr lang="en-US" sz="1800" dirty="0" err="1" smtClean="0">
                <a:solidFill>
                  <a:srgbClr val="0000FF"/>
                </a:solidFill>
                <a:effectLst>
                  <a:glow rad="254000">
                    <a:srgbClr val="FFFF00"/>
                  </a:glow>
                </a:effectLst>
                <a:highlight>
                  <a:srgbClr val="FFFFFF"/>
                </a:highlight>
                <a:latin typeface="Consolas" panose="020B0609020204030204" pitchFamily="49" charset="0"/>
              </a:rPr>
              <a:t>async</a:t>
            </a:r>
            <a:r>
              <a:rPr lang="en-US" sz="1800" dirty="0" smtClean="0">
                <a:solidFill>
                  <a:srgbClr val="0000FF"/>
                </a:solidFill>
                <a:highlight>
                  <a:srgbClr val="FFFFFF"/>
                </a:highlight>
                <a:latin typeface="Consolas" panose="020B0609020204030204" pitchFamily="49" charset="0"/>
              </a:rPr>
              <a:t> get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query = </a:t>
            </a:r>
            <a:r>
              <a:rPr lang="en-US" sz="1800" dirty="0">
                <a:solidFill>
                  <a:srgbClr val="A31515"/>
                </a:solidFill>
                <a:highlight>
                  <a:srgbClr val="FFFFFF"/>
                </a:highlight>
                <a:latin typeface="Consolas" panose="020B0609020204030204" pitchFamily="49" charset="0"/>
              </a:rPr>
              <a:t>"http</a:t>
            </a:r>
            <a:r>
              <a:rPr lang="en-US" sz="1800" dirty="0" smtClean="0">
                <a:solidFill>
                  <a:srgbClr val="A31515"/>
                </a:solidFill>
                <a:highlight>
                  <a:srgbClr val="FFFFFF"/>
                </a:highlight>
                <a:latin typeface="Consolas" panose="020B0609020204030204" pitchFamily="49" charset="0"/>
              </a:rPr>
              <a:t>://virtualearth.net/REST/</a:t>
            </a:r>
            <a:r>
              <a:rPr lang="en-US" sz="1800" dirty="0" err="1" smtClean="0">
                <a:solidFill>
                  <a:srgbClr val="A31515"/>
                </a:solidFill>
                <a:highlight>
                  <a:srgbClr val="FFFFFF"/>
                </a:highlight>
                <a:latin typeface="Consolas" panose="020B0609020204030204" pitchFamily="49" charset="0"/>
              </a:rPr>
              <a:t>Locations?query</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Address;</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client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HttpClient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xml = </a:t>
            </a:r>
            <a:r>
              <a:rPr lang="en-US" sz="1800" dirty="0" smtClean="0">
                <a:solidFill>
                  <a:srgbClr val="0000FF"/>
                </a:solidFill>
                <a:effectLst>
                  <a:glow rad="254000">
                    <a:srgbClr val="FFFF00"/>
                  </a:glow>
                </a:effectLst>
                <a:highlight>
                  <a:srgbClr val="FFFFFF"/>
                </a:highlight>
                <a:latin typeface="Consolas" panose="020B0609020204030204" pitchFamily="49" charset="0"/>
              </a:rPr>
              <a:t>await</a:t>
            </a: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client.GetStringAsync</a:t>
            </a:r>
            <a:r>
              <a:rPr lang="en-US" sz="1800" dirty="0" smtClean="0">
                <a:solidFill>
                  <a:srgbClr val="000000"/>
                </a:solidFill>
                <a:highlight>
                  <a:srgbClr val="FFFFFF"/>
                </a:highlight>
                <a:latin typeface="Consolas" panose="020B0609020204030204" pitchFamily="49" charset="0"/>
              </a:rPr>
              <a:t>(query);</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ParseGeocoordinate</a:t>
            </a:r>
            <a:r>
              <a:rPr lang="en-US" sz="1800" dirty="0">
                <a:solidFill>
                  <a:srgbClr val="000000"/>
                </a:solidFill>
                <a:highlight>
                  <a:srgbClr val="FFFFFF"/>
                </a:highlight>
                <a:latin typeface="Consolas" panose="020B0609020204030204" pitchFamily="49" charset="0"/>
              </a:rPr>
              <a:t>(xml);</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5" name="Text Placeholder 2"/>
          <p:cNvSpPr txBox="1">
            <a:spLocks/>
          </p:cNvSpPr>
          <p:nvPr/>
        </p:nvSpPr>
        <p:spPr>
          <a:xfrm>
            <a:off x="274637" y="1212849"/>
            <a:ext cx="11887199" cy="5004447"/>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8000"/>
                </a:solidFill>
                <a:highlight>
                  <a:srgbClr val="FFFFFF"/>
                </a:highlight>
                <a:latin typeface="Consolas" panose="020B0609020204030204" pitchFamily="49" charset="0"/>
              </a:rPr>
              <a:t>// A. Lengthy/costly operations should be methods, not properties</a:t>
            </a: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class</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House</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Address { </a:t>
            </a:r>
            <a:r>
              <a:rPr lang="en-US" sz="1800" dirty="0">
                <a:solidFill>
                  <a:srgbClr val="0000FF"/>
                </a:solidFill>
                <a:highlight>
                  <a:srgbClr val="FFFFFF"/>
                </a:highlight>
                <a:latin typeface="Consolas" panose="020B0609020204030204" pitchFamily="49" charset="0"/>
              </a:rPr>
              <a:t>get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set</a:t>
            </a:r>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public</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Tuple</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&gt;&gt; </a:t>
            </a:r>
            <a:r>
              <a:rPr lang="en-US" sz="1800" dirty="0" err="1">
                <a:solidFill>
                  <a:srgbClr val="000000"/>
                </a:solidFill>
                <a:effectLst>
                  <a:glow rad="254000">
                    <a:srgbClr val="FFFF00"/>
                  </a:glow>
                </a:effectLst>
                <a:highlight>
                  <a:srgbClr val="FFFFFF"/>
                </a:highlight>
                <a:latin typeface="Consolas" panose="020B0609020204030204" pitchFamily="49" charset="0"/>
              </a:rPr>
              <a:t>GetLongitudeLatitudeAsync</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query = </a:t>
            </a:r>
            <a:r>
              <a:rPr lang="en-US" sz="1800" dirty="0">
                <a:solidFill>
                  <a:srgbClr val="A31515"/>
                </a:solidFill>
                <a:highlight>
                  <a:srgbClr val="FFFFFF"/>
                </a:highlight>
                <a:latin typeface="Consolas" panose="020B0609020204030204" pitchFamily="49" charset="0"/>
              </a:rPr>
              <a:t>"http</a:t>
            </a:r>
            <a:r>
              <a:rPr lang="en-US" sz="1800" dirty="0" smtClean="0">
                <a:solidFill>
                  <a:srgbClr val="A31515"/>
                </a:solidFill>
                <a:highlight>
                  <a:srgbClr val="FFFFFF"/>
                </a:highlight>
                <a:latin typeface="Consolas" panose="020B0609020204030204" pitchFamily="49" charset="0"/>
              </a:rPr>
              <a:t>://virtualearth.net/REST/</a:t>
            </a:r>
            <a:r>
              <a:rPr lang="en-US" sz="1800" dirty="0" err="1" smtClean="0">
                <a:solidFill>
                  <a:srgbClr val="A31515"/>
                </a:solidFill>
                <a:highlight>
                  <a:srgbClr val="FFFFFF"/>
                </a:highlight>
                <a:latin typeface="Consolas" panose="020B0609020204030204" pitchFamily="49" charset="0"/>
              </a:rPr>
              <a:t>Locations?query</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Address;</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client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HttpClient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xml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client.GetStringAsync</a:t>
            </a:r>
            <a:r>
              <a:rPr lang="en-US" sz="1800" dirty="0">
                <a:solidFill>
                  <a:srgbClr val="000000"/>
                </a:solidFill>
                <a:highlight>
                  <a:srgbClr val="FFFFFF"/>
                </a:highlight>
                <a:latin typeface="Consolas" panose="020B0609020204030204" pitchFamily="49" charset="0"/>
              </a:rPr>
              <a:t>(query);</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ParseGeocoordinate</a:t>
            </a:r>
            <a:r>
              <a:rPr lang="en-US" sz="1800" dirty="0">
                <a:solidFill>
                  <a:srgbClr val="000000"/>
                </a:solidFill>
                <a:highlight>
                  <a:srgbClr val="FFFFFF"/>
                </a:highlight>
                <a:latin typeface="Consolas" panose="020B0609020204030204" pitchFamily="49" charset="0"/>
              </a:rPr>
              <a:t>(xml);</a:t>
            </a:r>
          </a:p>
          <a:p>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TODO: cache the result, to avoid redundant network requests in the future</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 TODO: if profiling </a:t>
            </a:r>
            <a:r>
              <a:rPr lang="en-US" sz="1800" dirty="0">
                <a:solidFill>
                  <a:srgbClr val="008000"/>
                </a:solidFill>
                <a:highlight>
                  <a:srgbClr val="FFFFFF"/>
                </a:highlight>
                <a:latin typeface="Consolas" panose="020B0609020204030204" pitchFamily="49" charset="0"/>
              </a:rPr>
              <a:t>says we're </a:t>
            </a:r>
            <a:r>
              <a:rPr lang="en-US" sz="1800" dirty="0" smtClean="0">
                <a:solidFill>
                  <a:srgbClr val="008000"/>
                </a:solidFill>
                <a:highlight>
                  <a:srgbClr val="FFFFFF"/>
                </a:highlight>
                <a:latin typeface="Consolas" panose="020B0609020204030204" pitchFamily="49" charset="0"/>
              </a:rPr>
              <a:t>inner loop, then avoid the slight "</a:t>
            </a:r>
            <a:r>
              <a:rPr lang="en-US" sz="1800" dirty="0" err="1" smtClean="0">
                <a:solidFill>
                  <a:srgbClr val="008000"/>
                </a:solidFill>
                <a:highlight>
                  <a:srgbClr val="FFFFFF"/>
                </a:highlight>
                <a:latin typeface="Consolas" panose="020B0609020204030204" pitchFamily="49" charset="0"/>
              </a:rPr>
              <a:t>async</a:t>
            </a:r>
            <a:r>
              <a:rPr lang="en-US" sz="1800" dirty="0" smtClean="0">
                <a:solidFill>
                  <a:srgbClr val="008000"/>
                </a:solidFill>
                <a:highlight>
                  <a:srgbClr val="FFFFFF"/>
                </a:highlight>
                <a:latin typeface="Consolas" panose="020B0609020204030204" pitchFamily="49" charset="0"/>
              </a:rPr>
              <a:t>" overhead</a:t>
            </a:r>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3217292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12849"/>
            <a:ext cx="11887199" cy="2566857"/>
          </a:xfrm>
          <a:noFill/>
        </p:spPr>
        <p:txBody>
          <a:bodyPr/>
          <a:lstStyle/>
          <a:p>
            <a:r>
              <a:rPr lang="en-US" sz="1800" dirty="0">
                <a:solidFill>
                  <a:srgbClr val="008000"/>
                </a:solidFill>
                <a:highlight>
                  <a:srgbClr val="FFFFFF"/>
                </a:highlight>
                <a:latin typeface="Consolas" panose="020B0609020204030204" pitchFamily="49" charset="0"/>
              </a:rPr>
              <a:t>// Q. User mistakenly clicks twice, resulting in multiple purchases?</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btnPurchase_Click</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RoutedEventArgs</a:t>
            </a:r>
            <a:r>
              <a:rPr lang="en-US" sz="1800" dirty="0">
                <a:solidFill>
                  <a:srgbClr val="000000"/>
                </a:solidFill>
                <a:highlight>
                  <a:srgbClr val="FFFFFF"/>
                </a:highlight>
                <a:latin typeface="Consolas" panose="020B0609020204030204" pitchFamily="49" charset="0"/>
              </a:rPr>
              <a:t> e)</a:t>
            </a:r>
          </a:p>
          <a:p>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label1.Text </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"Purchasing..."</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DoPurchaseAsync</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product.code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label1.Text += </a:t>
            </a:r>
            <a:r>
              <a:rPr lang="en-US" sz="1800" dirty="0">
                <a:solidFill>
                  <a:srgbClr val="A31515"/>
                </a:solidFill>
                <a:highlight>
                  <a:srgbClr val="FFFFFF"/>
                </a:highlight>
                <a:latin typeface="Consolas" panose="020B0609020204030204" pitchFamily="49" charset="0"/>
              </a:rPr>
              <a:t>"Completed!"</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sp>
        <p:nvSpPr>
          <p:cNvPr id="15" name="Text Placeholder 2"/>
          <p:cNvSpPr txBox="1">
            <a:spLocks/>
          </p:cNvSpPr>
          <p:nvPr/>
        </p:nvSpPr>
        <p:spPr>
          <a:xfrm>
            <a:off x="274638" y="1212849"/>
            <a:ext cx="11887199" cy="4090351"/>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008000"/>
                </a:solidFill>
                <a:highlight>
                  <a:srgbClr val="FFFFFF"/>
                </a:highlight>
                <a:latin typeface="Consolas" panose="020B0609020204030204" pitchFamily="49" charset="0"/>
              </a:rPr>
              <a:t>// A. Guard against </a:t>
            </a:r>
            <a:r>
              <a:rPr lang="en-US" sz="1800" dirty="0" err="1">
                <a:solidFill>
                  <a:srgbClr val="008000"/>
                </a:solidFill>
                <a:highlight>
                  <a:srgbClr val="FFFFFF"/>
                </a:highlight>
                <a:latin typeface="Consolas" panose="020B0609020204030204" pitchFamily="49" charset="0"/>
              </a:rPr>
              <a:t>re-entrancy</a:t>
            </a:r>
            <a:r>
              <a:rPr lang="en-US" sz="1800" dirty="0">
                <a:solidFill>
                  <a:srgbClr val="008000"/>
                </a:solidFill>
                <a:highlight>
                  <a:srgbClr val="FFFFFF"/>
                </a:highlight>
                <a:latin typeface="Consolas" panose="020B0609020204030204" pitchFamily="49" charset="0"/>
              </a:rPr>
              <a:t> at the await points</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btnPurchase_Click</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RoutedEventArgs</a:t>
            </a:r>
            <a:r>
              <a:rPr lang="en-US" sz="1800" dirty="0">
                <a:solidFill>
                  <a:srgbClr val="000000"/>
                </a:solidFill>
                <a:highlight>
                  <a:srgbClr val="FFFFFF"/>
                </a:highlight>
                <a:latin typeface="Consolas" panose="020B0609020204030204" pitchFamily="49" charset="0"/>
              </a:rPr>
              <a:t> e)</a:t>
            </a:r>
          </a:p>
          <a:p>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btnPurchase.IsEnabled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false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btnPurchase.Content</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"Purchasing..."</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DoPurchaseAsync</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product.code</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btnPurchase.Content</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"Purchase!"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btnPurchase.IsEnabled</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true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TODO: do this re-enabling within a "finally" block</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301935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74638" y="1221157"/>
            <a:ext cx="11887199" cy="4298100"/>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sz="1800" dirty="0" smtClean="0">
                <a:solidFill>
                  <a:srgbClr val="008000"/>
                </a:solidFill>
                <a:highlight>
                  <a:srgbClr val="FFFFFF"/>
                </a:highlight>
                <a:latin typeface="Consolas" panose="020B0609020204030204" pitchFamily="49" charset="0"/>
              </a:rPr>
              <a:t>' In VB, the expression itself determines void- or Task-returning (not the context).</a:t>
            </a:r>
          </a:p>
          <a:p>
            <a:r>
              <a:rPr lang="en-US" sz="1800" dirty="0" smtClean="0">
                <a:solidFill>
                  <a:srgbClr val="0000FF"/>
                </a:solidFill>
                <a:highlight>
                  <a:srgbClr val="FFFFFF"/>
                </a:highlight>
                <a:latin typeface="Consolas" panose="020B0609020204030204" pitchFamily="49" charset="0"/>
              </a:rPr>
              <a:t>Dim</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void_returning</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Sub</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LoadAsync</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m_Result</a:t>
            </a:r>
            <a:r>
              <a:rPr lang="en-US" sz="1800" dirty="0" smtClean="0">
                <a:solidFill>
                  <a:srgbClr val="000000"/>
                </a:solidFill>
                <a:highlight>
                  <a:srgbClr val="FFFFFF"/>
                </a:highlight>
                <a:latin typeface="Consolas" panose="020B0609020204030204" pitchFamily="49" charset="0"/>
              </a:rPr>
              <a:t> = </a:t>
            </a:r>
            <a:r>
              <a:rPr lang="en-US" sz="1800" dirty="0" smtClean="0">
                <a:solidFill>
                  <a:srgbClr val="A31515"/>
                </a:solidFill>
                <a:highlight>
                  <a:srgbClr val="FFFFFF"/>
                </a:highlight>
                <a:latin typeface="Consolas" panose="020B0609020204030204" pitchFamily="49" charset="0"/>
              </a:rPr>
              <a:t>"done"</a:t>
            </a:r>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Sub</a:t>
            </a:r>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Dim</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task_returning</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Function</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LoadAsync</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m_Result</a:t>
            </a:r>
            <a:r>
              <a:rPr lang="en-US" sz="1800" dirty="0" smtClean="0">
                <a:solidFill>
                  <a:srgbClr val="000000"/>
                </a:solidFill>
                <a:highlight>
                  <a:srgbClr val="FFFFFF"/>
                </a:highlight>
                <a:latin typeface="Consolas" panose="020B0609020204030204" pitchFamily="49" charset="0"/>
              </a:rPr>
              <a:t> = </a:t>
            </a:r>
            <a:r>
              <a:rPr lang="en-US" sz="1800" dirty="0" smtClean="0">
                <a:solidFill>
                  <a:srgbClr val="A31515"/>
                </a:solidFill>
                <a:highlight>
                  <a:srgbClr val="FFFFFF"/>
                </a:highlight>
                <a:latin typeface="Consolas" panose="020B0609020204030204" pitchFamily="49" charset="0"/>
              </a:rPr>
              <a:t>"done"</a:t>
            </a:r>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Function</a:t>
            </a:r>
            <a:endParaRPr lang="en-US" sz="1800" dirty="0" smtClean="0">
              <a:solidFill>
                <a:srgbClr val="2B91AF"/>
              </a:solidFill>
              <a:highlight>
                <a:srgbClr val="FFFFFF"/>
              </a:highlight>
              <a:latin typeface="Consolas" panose="020B0609020204030204" pitchFamily="49" charset="0"/>
            </a:endParaRPr>
          </a:p>
          <a:p>
            <a:endParaRPr lang="en-US" sz="1800" dirty="0" smtClean="0">
              <a:solidFill>
                <a:srgbClr val="2B91AF"/>
              </a:solidFill>
              <a:highlight>
                <a:srgbClr val="FFFFFF"/>
              </a:highlight>
              <a:latin typeface="Consolas" panose="020B0609020204030204" pitchFamily="49" charset="0"/>
            </a:endParaRPr>
          </a:p>
          <a:p>
            <a:endParaRPr lang="en-US" sz="1800" dirty="0" smtClean="0">
              <a:solidFill>
                <a:srgbClr val="2B91AF"/>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If both overloads are offered, you must give it Task-returning.</a:t>
            </a:r>
          </a:p>
          <a:p>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.Run</a:t>
            </a:r>
            <a:r>
              <a:rPr lang="en-US" sz="1800" dirty="0" smtClean="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Function</a:t>
            </a:r>
            <a:r>
              <a:rPr lang="en-US" sz="1800" dirty="0" smtClean="0">
                <a:solidFill>
                  <a:srgbClr val="000000"/>
                </a:solidFill>
                <a:highlight>
                  <a:srgbClr val="FFFFFF"/>
                </a:highlight>
                <a:latin typeface="Consolas" panose="020B0609020204030204" pitchFamily="49" charset="0"/>
              </a:rPr>
              <a:t>() ... </a:t>
            </a:r>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Function</a:t>
            </a:r>
            <a:r>
              <a:rPr lang="en-US" sz="1800" dirty="0" smtClean="0">
                <a:solidFill>
                  <a:srgbClr val="000000"/>
                </a:solidFill>
                <a:highlight>
                  <a:srgbClr val="FFFFFF"/>
                </a:highlight>
                <a:latin typeface="Consolas" panose="020B0609020204030204" pitchFamily="49" charset="0"/>
              </a:rPr>
              <a:t>)</a:t>
            </a:r>
            <a:endParaRPr lang="en-US" sz="1800" dirty="0" smtClean="0">
              <a:solidFill>
                <a:srgbClr val="008000"/>
              </a:solidFill>
              <a:highlight>
                <a:srgbClr val="FFFFFF"/>
              </a:highlight>
              <a:latin typeface="Consolas" panose="020B0609020204030204" pitchFamily="49" charset="0"/>
            </a:endParaRPr>
          </a:p>
        </p:txBody>
      </p:sp>
      <p:sp>
        <p:nvSpPr>
          <p:cNvPr id="3" name="Text Placeholder 2"/>
          <p:cNvSpPr>
            <a:spLocks noGrp="1"/>
          </p:cNvSpPr>
          <p:nvPr>
            <p:ph type="body" sz="quarter" idx="10"/>
          </p:nvPr>
        </p:nvSpPr>
        <p:spPr>
          <a:xfrm>
            <a:off x="274638" y="1221157"/>
            <a:ext cx="11887199" cy="2774606"/>
          </a:xfrm>
        </p:spPr>
        <p:txBody>
          <a:bodyPr/>
          <a:lstStyle/>
          <a:p>
            <a:endParaRPr lang="en-US" dirty="0" smtClean="0"/>
          </a:p>
          <a:p>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In C#, the context determines whether </a:t>
            </a:r>
            <a:r>
              <a:rPr lang="en-US" sz="1800" dirty="0" err="1" smtClean="0">
                <a:solidFill>
                  <a:srgbClr val="008000"/>
                </a:solidFill>
                <a:highlight>
                  <a:srgbClr val="FFFFFF"/>
                </a:highlight>
                <a:latin typeface="Consolas" panose="020B0609020204030204" pitchFamily="49" charset="0"/>
              </a:rPr>
              <a:t>async</a:t>
            </a:r>
            <a:r>
              <a:rPr lang="en-US" sz="1800" dirty="0" smtClean="0">
                <a:solidFill>
                  <a:srgbClr val="008000"/>
                </a:solidFill>
                <a:highlight>
                  <a:srgbClr val="FFFFFF"/>
                </a:highlight>
                <a:latin typeface="Consolas" panose="020B0609020204030204" pitchFamily="49" charset="0"/>
              </a:rPr>
              <a:t> lambda is void- or Task-returning.</a:t>
            </a:r>
            <a:endParaRPr lang="en-US" sz="1800" dirty="0">
              <a:solidFill>
                <a:srgbClr val="008000"/>
              </a:solidFill>
              <a:highlight>
                <a:srgbClr val="FFFFFF"/>
              </a:highlight>
              <a:latin typeface="Consolas" panose="020B0609020204030204" pitchFamily="49" charset="0"/>
            </a:endParaRPr>
          </a:p>
          <a:p>
            <a:r>
              <a:rPr lang="en-US" sz="1800" dirty="0">
                <a:solidFill>
                  <a:srgbClr val="2B91AF"/>
                </a:solidFill>
                <a:highlight>
                  <a:srgbClr val="FFFFFF"/>
                </a:highlight>
                <a:latin typeface="Consolas" panose="020B0609020204030204" pitchFamily="49" charset="0"/>
              </a:rPr>
              <a:t>Action</a:t>
            </a:r>
            <a:r>
              <a:rPr lang="en-US" sz="1800" dirty="0">
                <a:solidFill>
                  <a:srgbClr val="000000"/>
                </a:solidFill>
                <a:highlight>
                  <a:srgbClr val="FFFFFF"/>
                </a:highlight>
                <a:latin typeface="Consolas" panose="020B0609020204030204" pitchFamily="49" charset="0"/>
              </a:rPr>
              <a:t> a1     =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 =&gt;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LoadAsync</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m_Result</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A31515"/>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done</a:t>
            </a:r>
            <a:r>
              <a:rPr lang="en-US" sz="1800" dirty="0" smtClean="0">
                <a:solidFill>
                  <a:srgbClr val="A31515"/>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err="1">
                <a:solidFill>
                  <a:srgbClr val="2B91AF"/>
                </a:solidFill>
                <a:highlight>
                  <a:srgbClr val="FFFFFF"/>
                </a:highlight>
                <a:latin typeface="Consolas" panose="020B0609020204030204" pitchFamily="49" charset="0"/>
              </a:rPr>
              <a:t>Func</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&gt; a2 =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 =&gt;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LoadAsync</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m_Result</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A31515"/>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done</a:t>
            </a:r>
            <a:r>
              <a:rPr lang="en-US" sz="1800" dirty="0" smtClean="0">
                <a:solidFill>
                  <a:srgbClr val="A31515"/>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endParaRPr lang="en-US" sz="1800" dirty="0" smtClean="0">
              <a:solidFill>
                <a:srgbClr val="2B91AF"/>
              </a:solidFill>
              <a:highlight>
                <a:srgbClr val="FFFFFF"/>
              </a:highlight>
              <a:latin typeface="Consolas" panose="020B0609020204030204" pitchFamily="49" charset="0"/>
            </a:endParaRPr>
          </a:p>
          <a:p>
            <a:endParaRPr lang="en-US" sz="1800" dirty="0">
              <a:solidFill>
                <a:srgbClr val="2B91AF"/>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Q. Which one will it pick?</a:t>
            </a:r>
            <a:endParaRPr lang="en-US" sz="1800" dirty="0">
              <a:solidFill>
                <a:srgbClr val="008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.Run</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 =&gt;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LoadAsync</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m_Result</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"done"</a:t>
            </a:r>
            <a:r>
              <a:rPr lang="en-US" sz="1800" dirty="0">
                <a:solidFill>
                  <a:srgbClr val="000000"/>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 });</a:t>
            </a:r>
            <a:endParaRPr lang="en-US" sz="1800" dirty="0"/>
          </a:p>
        </p:txBody>
      </p:sp>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4" name="Text Placeholder 2"/>
          <p:cNvSpPr txBox="1">
            <a:spLocks/>
          </p:cNvSpPr>
          <p:nvPr/>
        </p:nvSpPr>
        <p:spPr>
          <a:xfrm>
            <a:off x="274638" y="4442488"/>
            <a:ext cx="11887199" cy="2262158"/>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rgbClr val="008000"/>
                </a:solidFill>
                <a:highlight>
                  <a:srgbClr val="FFFFFF"/>
                </a:highlight>
                <a:latin typeface="Consolas" panose="020B0609020204030204" pitchFamily="49" charset="0"/>
              </a:rPr>
              <a:t>// A. If both overloads are offered, it will pick Task-returning. Good!</a:t>
            </a:r>
          </a:p>
          <a:p>
            <a:r>
              <a:rPr lang="en-US" sz="1800" dirty="0" smtClean="0">
                <a:solidFill>
                  <a:srgbClr val="0000FF"/>
                </a:solidFill>
                <a:highlight>
                  <a:srgbClr val="FFFFFF"/>
                </a:highlight>
                <a:latin typeface="Consolas" panose="020B0609020204030204" pitchFamily="49" charset="0"/>
              </a:rPr>
              <a:t>class </a:t>
            </a:r>
            <a:r>
              <a:rPr lang="en-US" sz="1800" dirty="0" smtClean="0">
                <a:solidFill>
                  <a:srgbClr val="2B91AF"/>
                </a:solidFill>
                <a:highlight>
                  <a:srgbClr val="FFFFFF"/>
                </a:highlight>
                <a:latin typeface="Consolas" panose="020B0609020204030204" pitchFamily="49" charset="0"/>
              </a:rPr>
              <a:t>Task</a:t>
            </a:r>
          </a:p>
          <a:p>
            <a:r>
              <a:rPr lang="en-US" sz="1800" dirty="0" smtClean="0">
                <a:solidFill>
                  <a:srgbClr val="000000"/>
                </a:solidFill>
                <a:highlight>
                  <a:srgbClr val="FFFFFF"/>
                </a:highlight>
                <a:latin typeface="Consolas" panose="020B0609020204030204" pitchFamily="49" charset="0"/>
              </a:rPr>
              <a:t>{</a:t>
            </a:r>
            <a:endParaRPr lang="en-US" sz="1800" dirty="0" smtClean="0">
              <a:solidFill>
                <a:srgbClr val="008000"/>
              </a:solidFill>
              <a:highlight>
                <a:srgbClr val="FFFFFF"/>
              </a:highlight>
              <a:latin typeface="Consolas" panose="020B0609020204030204" pitchFamily="49" charset="0"/>
            </a:endParaRPr>
          </a:p>
          <a:p>
            <a:r>
              <a:rPr lang="en-US" sz="1800" dirty="0" smtClean="0">
                <a:solidFill>
                  <a:srgbClr val="2B91AF"/>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static public </a:t>
            </a:r>
            <a:r>
              <a:rPr lang="en-US" sz="1800" dirty="0" smtClean="0">
                <a:solidFill>
                  <a:srgbClr val="2B91AF"/>
                </a:solidFill>
                <a:highlight>
                  <a:srgbClr val="FFFFFF"/>
                </a:highlight>
                <a:latin typeface="Consolas" panose="020B0609020204030204" pitchFamily="49" charset="0"/>
              </a:rPr>
              <a:t>Task</a:t>
            </a:r>
            <a:r>
              <a:rPr lang="en-US" sz="1800" dirty="0" smtClean="0">
                <a:solidFill>
                  <a:srgbClr val="000000"/>
                </a:solidFill>
                <a:highlight>
                  <a:srgbClr val="FFFFFF"/>
                </a:highlight>
                <a:latin typeface="Consolas" panose="020B0609020204030204" pitchFamily="49" charset="0"/>
              </a:rPr>
              <a:t> Run(</a:t>
            </a:r>
            <a:r>
              <a:rPr lang="en-US" sz="1800" dirty="0" smtClean="0">
                <a:solidFill>
                  <a:srgbClr val="2B91AF"/>
                </a:solidFill>
                <a:highlight>
                  <a:srgbClr val="FFFFFF"/>
                </a:highlight>
                <a:latin typeface="Consolas" panose="020B0609020204030204" pitchFamily="49" charset="0"/>
              </a:rPr>
              <a:t>Action</a:t>
            </a:r>
            <a:r>
              <a:rPr lang="en-US" sz="1800" dirty="0" smtClean="0">
                <a:solidFill>
                  <a:srgbClr val="000000"/>
                </a:solidFill>
                <a:highlight>
                  <a:srgbClr val="FFFFFF"/>
                </a:highlight>
                <a:latin typeface="Consolas" panose="020B0609020204030204" pitchFamily="49" charset="0"/>
              </a:rPr>
              <a:t> a)     {...}</a:t>
            </a:r>
          </a:p>
          <a:p>
            <a:r>
              <a:rPr lang="en-US" sz="1800" dirty="0" smtClean="0">
                <a:solidFill>
                  <a:srgbClr val="2B91AF"/>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 public </a:t>
            </a:r>
            <a:r>
              <a:rPr lang="en-US" sz="1800" dirty="0" smtClean="0">
                <a:solidFill>
                  <a:srgbClr val="2B91AF"/>
                </a:solidFill>
                <a:highlight>
                  <a:srgbClr val="FFFFFF"/>
                </a:highlight>
                <a:latin typeface="Consolas" panose="020B0609020204030204" pitchFamily="49" charset="0"/>
              </a:rPr>
              <a:t>Task</a:t>
            </a:r>
            <a:r>
              <a:rPr lang="en-US" sz="1800" dirty="0" smtClean="0">
                <a:solidFill>
                  <a:srgbClr val="000000"/>
                </a:solidFill>
                <a:highlight>
                  <a:srgbClr val="FFFFFF"/>
                </a:highlight>
                <a:latin typeface="Consolas" panose="020B0609020204030204" pitchFamily="49" charset="0"/>
              </a:rPr>
              <a:t> Run(</a:t>
            </a:r>
            <a:r>
              <a:rPr lang="en-US" sz="1800" dirty="0" err="1" smtClean="0">
                <a:solidFill>
                  <a:srgbClr val="2B91AF"/>
                </a:solidFill>
                <a:highlight>
                  <a:srgbClr val="FFFFFF"/>
                </a:highlight>
                <a:latin typeface="Consolas" panose="020B0609020204030204" pitchFamily="49" charset="0"/>
              </a:rPr>
              <a:t>Func</a:t>
            </a:r>
            <a:r>
              <a:rPr lang="en-US" sz="1800" dirty="0" smtClean="0">
                <a:solidFill>
                  <a:srgbClr val="000000"/>
                </a:solidFill>
                <a:highlight>
                  <a:srgbClr val="FFFFFF"/>
                </a:highlight>
                <a:latin typeface="Consolas" panose="020B0609020204030204" pitchFamily="49" charset="0"/>
              </a:rPr>
              <a:t>&lt;</a:t>
            </a:r>
            <a:r>
              <a:rPr lang="en-US" sz="1800" dirty="0" smtClean="0">
                <a:solidFill>
                  <a:srgbClr val="2B91AF"/>
                </a:solidFill>
                <a:highlight>
                  <a:srgbClr val="FFFFFF"/>
                </a:highlight>
                <a:latin typeface="Consolas" panose="020B0609020204030204" pitchFamily="49" charset="0"/>
              </a:rPr>
              <a:t>Task</a:t>
            </a:r>
            <a:r>
              <a:rPr lang="en-US" sz="1800" dirty="0" smtClean="0">
                <a:solidFill>
                  <a:srgbClr val="000000"/>
                </a:solidFill>
                <a:highlight>
                  <a:srgbClr val="FFFFFF"/>
                </a:highlight>
                <a:latin typeface="Consolas" panose="020B0609020204030204" pitchFamily="49" charset="0"/>
              </a:rPr>
              <a:t>&gt; a) {...}</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endParaRPr lang="en-US" sz="1800" dirty="0" smtClean="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329207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21157"/>
            <a:ext cx="11887199" cy="5558445"/>
          </a:xfrm>
          <a:noFill/>
        </p:spPr>
        <p:txBody>
          <a:bodyPr/>
          <a:lstStyle/>
          <a:p>
            <a:r>
              <a:rPr lang="en-US" sz="1800" dirty="0" smtClean="0">
                <a:solidFill>
                  <a:srgbClr val="0000FF"/>
                </a:solidFill>
                <a:highlight>
                  <a:srgbClr val="FFFFFF"/>
                </a:highlight>
                <a:latin typeface="Consolas" panose="020B0609020204030204" pitchFamily="49" charset="0"/>
              </a:rPr>
              <a:t/>
            </a:r>
            <a:br>
              <a:rPr lang="en-US" sz="1800" dirty="0" smtClean="0">
                <a:solidFill>
                  <a:srgbClr val="0000FF"/>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try</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Dispatcher.RunAsync</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2B91AF"/>
                </a:solidFill>
                <a:highlight>
                  <a:srgbClr val="FFFFFF"/>
                </a:highlight>
                <a:latin typeface="Consolas" panose="020B0609020204030204" pitchFamily="49" charset="0"/>
              </a:rPr>
              <a:t>CoreDispatcherPriority</a:t>
            </a:r>
            <a:r>
              <a:rPr lang="en-US" sz="1800" dirty="0" err="1" smtClean="0">
                <a:solidFill>
                  <a:srgbClr val="000000"/>
                </a:solidFill>
                <a:highlight>
                  <a:srgbClr val="FFFFFF"/>
                </a:highlight>
                <a:latin typeface="Consolas" panose="020B0609020204030204" pitchFamily="49" charset="0"/>
              </a:rPr>
              <a:t>.Normal</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effectLst>
                  <a:glow rad="381000">
                    <a:srgbClr val="FFFF00"/>
                  </a:glow>
                </a:effectLst>
                <a:highlight>
                  <a:srgbClr val="FFFFFF"/>
                </a:highlight>
                <a:latin typeface="Consolas" panose="020B0609020204030204" pitchFamily="49" charset="0"/>
              </a:rPr>
              <a:t>async</a:t>
            </a:r>
            <a:r>
              <a:rPr lang="en-US" sz="1800" dirty="0" smtClean="0">
                <a:solidFill>
                  <a:srgbClr val="000000"/>
                </a:solidFill>
                <a:effectLst>
                  <a:glow rad="381000">
                    <a:srgbClr val="FFFF00"/>
                  </a:glow>
                </a:effectLst>
                <a:highlight>
                  <a:srgbClr val="FFFFFF"/>
                </a:highlight>
                <a:latin typeface="Consolas" panose="020B0609020204030204" pitchFamily="49" charset="0"/>
              </a:rPr>
              <a:t> </a:t>
            </a:r>
            <a:r>
              <a:rPr lang="en-US" sz="1800" dirty="0">
                <a:solidFill>
                  <a:srgbClr val="000000"/>
                </a:solidFill>
                <a:effectLst>
                  <a:glow rad="381000">
                    <a:srgbClr val="FFFF00"/>
                  </a:glow>
                </a:effectLst>
                <a:highlight>
                  <a:srgbClr val="FFFFFF"/>
                </a:highlight>
                <a:latin typeface="Consolas" panose="020B0609020204030204" pitchFamily="49" charset="0"/>
              </a:rPr>
              <a:t>() =&gt;</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LoadAsync</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m_Result</a:t>
            </a:r>
            <a:r>
              <a:rPr lang="en-US" sz="1800" dirty="0">
                <a:solidFill>
                  <a:srgbClr val="000000"/>
                </a:solidFill>
                <a:highlight>
                  <a:srgbClr val="FFFFFF"/>
                </a:highlight>
                <a:latin typeface="Consolas" panose="020B0609020204030204" pitchFamily="49" charset="0"/>
              </a:rPr>
              <a:t> = </a:t>
            </a:r>
            <a:r>
              <a:rPr lang="en-US" sz="1800" dirty="0">
                <a:solidFill>
                  <a:srgbClr val="A31515"/>
                </a:solidFill>
                <a:highlight>
                  <a:srgbClr val="FFFFFF"/>
                </a:highlight>
                <a:latin typeface="Consolas" panose="020B0609020204030204" pitchFamily="49" charset="0"/>
              </a:rPr>
              <a:t>"done"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throw</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a:p>
            <a:r>
              <a:rPr lang="en-US" sz="1800" dirty="0">
                <a:solidFill>
                  <a:srgbClr val="0000FF"/>
                </a:solidFill>
                <a:highlight>
                  <a:srgbClr val="FFFFFF"/>
                </a:highlight>
                <a:latin typeface="Consolas" panose="020B0609020204030204" pitchFamily="49" charset="0"/>
              </a:rPr>
              <a:t>catch</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 ex) {</a:t>
            </a:r>
          </a:p>
          <a:p>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finally </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DebugPrint</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m_Result</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a:t>
            </a:r>
            <a:r>
              <a:rPr lang="en-US" sz="1800" dirty="0" err="1">
                <a:solidFill>
                  <a:srgbClr val="008000"/>
                </a:solidFill>
                <a:highlight>
                  <a:srgbClr val="FFFFFF"/>
                </a:highlight>
                <a:latin typeface="Consolas" panose="020B0609020204030204" pitchFamily="49" charset="0"/>
              </a:rPr>
              <a:t>IAsyncAction</a:t>
            </a:r>
            <a:r>
              <a:rPr lang="en-US" sz="1800" dirty="0">
                <a:solidFill>
                  <a:srgbClr val="008000"/>
                </a:solidFill>
                <a:highlight>
                  <a:srgbClr val="FFFFFF"/>
                </a:highlight>
                <a:latin typeface="Consolas" panose="020B0609020204030204" pitchFamily="49" charset="0"/>
              </a:rPr>
              <a:t> </a:t>
            </a:r>
            <a:r>
              <a:rPr lang="en-US" sz="1800" dirty="0" err="1" smtClean="0">
                <a:solidFill>
                  <a:srgbClr val="008000"/>
                </a:solidFill>
                <a:highlight>
                  <a:srgbClr val="FFFFFF"/>
                </a:highlight>
                <a:latin typeface="Consolas" panose="020B0609020204030204" pitchFamily="49" charset="0"/>
              </a:rPr>
              <a:t>RunAsync</a:t>
            </a:r>
            <a:r>
              <a:rPr lang="en-US" sz="1800" dirty="0" smtClean="0">
                <a:solidFill>
                  <a:srgbClr val="008000"/>
                </a:solidFill>
                <a:highlight>
                  <a:srgbClr val="FFFFFF"/>
                </a:highlight>
                <a:latin typeface="Consolas" panose="020B0609020204030204" pitchFamily="49" charset="0"/>
              </a:rPr>
              <a:t>(</a:t>
            </a:r>
            <a:r>
              <a:rPr lang="en-US" sz="1800" dirty="0" err="1" smtClean="0">
                <a:solidFill>
                  <a:srgbClr val="008000"/>
                </a:solidFill>
                <a:highlight>
                  <a:srgbClr val="FFFFFF"/>
                </a:highlight>
                <a:latin typeface="Consolas" panose="020B0609020204030204" pitchFamily="49" charset="0"/>
              </a:rPr>
              <a:t>CoreDispatcherPriority</a:t>
            </a:r>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priority, </a:t>
            </a:r>
            <a:r>
              <a:rPr lang="en-US" sz="1800" dirty="0" err="1">
                <a:solidFill>
                  <a:srgbClr val="008000"/>
                </a:solidFill>
                <a:effectLst>
                  <a:glow rad="381000">
                    <a:srgbClr val="FFFF00"/>
                  </a:glow>
                </a:effectLst>
                <a:highlight>
                  <a:srgbClr val="FFFFFF"/>
                </a:highlight>
                <a:latin typeface="Consolas" panose="020B0609020204030204" pitchFamily="49" charset="0"/>
              </a:rPr>
              <a:t>DispatchedHandler</a:t>
            </a:r>
            <a:r>
              <a:rPr lang="en-US" sz="1800" dirty="0">
                <a:solidFill>
                  <a:srgbClr val="008000"/>
                </a:solidFill>
                <a:highlight>
                  <a:srgbClr val="FFFFFF"/>
                </a:highlight>
                <a:latin typeface="Consolas" panose="020B0609020204030204" pitchFamily="49" charset="0"/>
              </a:rPr>
              <a:t> </a:t>
            </a:r>
            <a:r>
              <a:rPr lang="en-US" sz="1800" dirty="0" err="1">
                <a:solidFill>
                  <a:srgbClr val="008000"/>
                </a:solidFill>
                <a:highlight>
                  <a:srgbClr val="FFFFFF"/>
                </a:highlight>
                <a:latin typeface="Consolas" panose="020B0609020204030204" pitchFamily="49" charset="0"/>
              </a:rPr>
              <a:t>agileCallback</a:t>
            </a:r>
            <a:r>
              <a:rPr lang="en-US" sz="1800" dirty="0">
                <a:solidFill>
                  <a:srgbClr val="008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delegate </a:t>
            </a:r>
            <a:r>
              <a:rPr lang="en-US" sz="1800" dirty="0">
                <a:solidFill>
                  <a:srgbClr val="008000"/>
                </a:solidFill>
                <a:effectLst>
                  <a:glow rad="381000">
                    <a:srgbClr val="FFFF00"/>
                  </a:glow>
                </a:effectLst>
                <a:highlight>
                  <a:srgbClr val="FFFFFF"/>
                </a:highlight>
                <a:latin typeface="Consolas" panose="020B0609020204030204" pitchFamily="49" charset="0"/>
              </a:rPr>
              <a:t>void</a:t>
            </a:r>
            <a:r>
              <a:rPr lang="en-US" sz="1800" dirty="0">
                <a:solidFill>
                  <a:srgbClr val="008000"/>
                </a:solidFill>
                <a:highlight>
                  <a:srgbClr val="FFFFFF"/>
                </a:highlight>
                <a:latin typeface="Consolas" panose="020B0609020204030204" pitchFamily="49" charset="0"/>
              </a:rPr>
              <a:t> </a:t>
            </a:r>
            <a:r>
              <a:rPr lang="en-US" sz="1800" dirty="0" err="1">
                <a:solidFill>
                  <a:srgbClr val="008000"/>
                </a:solidFill>
                <a:highlight>
                  <a:srgbClr val="FFFFFF"/>
                </a:highlight>
                <a:latin typeface="Consolas" panose="020B0609020204030204" pitchFamily="49" charset="0"/>
              </a:rPr>
              <a:t>DispatchedHandler</a:t>
            </a:r>
            <a:r>
              <a:rPr lang="en-US" sz="1800" dirty="0" smtClean="0">
                <a:solidFill>
                  <a:srgbClr val="008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cxnSp>
        <p:nvCxnSpPr>
          <p:cNvPr id="47" name="Straight Arrow Connector 46"/>
          <p:cNvCxnSpPr/>
          <p:nvPr/>
        </p:nvCxnSpPr>
        <p:spPr>
          <a:xfrm>
            <a:off x="1744720" y="2446646"/>
            <a:ext cx="2615" cy="669616"/>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059299" y="1920509"/>
            <a:ext cx="544293" cy="319884"/>
            <a:chOff x="1059299" y="1920509"/>
            <a:chExt cx="544293" cy="319884"/>
          </a:xfrm>
        </p:grpSpPr>
        <p:cxnSp>
          <p:nvCxnSpPr>
            <p:cNvPr id="39" name="Straight Arrow Connector 38"/>
            <p:cNvCxnSpPr/>
            <p:nvPr/>
          </p:nvCxnSpPr>
          <p:spPr>
            <a:xfrm flipH="1" flipV="1">
              <a:off x="1245245" y="2028071"/>
              <a:ext cx="358347" cy="21232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1059299" y="1920509"/>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26" name="Straight Arrow Connector 25"/>
          <p:cNvCxnSpPr/>
          <p:nvPr/>
        </p:nvCxnSpPr>
        <p:spPr>
          <a:xfrm>
            <a:off x="1137023" y="2134232"/>
            <a:ext cx="20532" cy="3191830"/>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1669611" y="2240284"/>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91914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6" name="Text Placeholder 5"/>
          <p:cNvSpPr>
            <a:spLocks noGrp="1"/>
          </p:cNvSpPr>
          <p:nvPr>
            <p:ph type="body" sz="quarter" idx="10"/>
          </p:nvPr>
        </p:nvSpPr>
        <p:spPr>
          <a:xfrm>
            <a:off x="274638" y="1212850"/>
            <a:ext cx="11887200" cy="5078313"/>
          </a:xfrm>
        </p:spPr>
        <p:txBody>
          <a:bodyPr/>
          <a:lstStyle/>
          <a:p>
            <a:endParaRPr lang="en-US" dirty="0" smtClean="0"/>
          </a:p>
          <a:p>
            <a:r>
              <a:rPr lang="en-US" dirty="0" smtClean="0"/>
              <a:t>Principles</a:t>
            </a:r>
          </a:p>
          <a:p>
            <a:pPr lvl="1"/>
            <a:r>
              <a:rPr lang="en-US" dirty="0" err="1" smtClean="0"/>
              <a:t>Async</a:t>
            </a:r>
            <a:r>
              <a:rPr lang="en-US" dirty="0" smtClean="0"/>
              <a:t> void is a “fire-and-forget” mechanism...</a:t>
            </a:r>
          </a:p>
          <a:p>
            <a:pPr lvl="1"/>
            <a:r>
              <a:rPr lang="en-US" dirty="0" smtClean="0"/>
              <a:t>The caller is </a:t>
            </a:r>
            <a:r>
              <a:rPr lang="en-US" i="1" dirty="0" smtClean="0"/>
              <a:t>unable</a:t>
            </a:r>
            <a:r>
              <a:rPr lang="en-US" dirty="0" smtClean="0"/>
              <a:t> to know when an </a:t>
            </a:r>
            <a:r>
              <a:rPr lang="en-US" dirty="0" err="1" smtClean="0"/>
              <a:t>async</a:t>
            </a:r>
            <a:r>
              <a:rPr lang="en-US" dirty="0" smtClean="0"/>
              <a:t> void has finished</a:t>
            </a:r>
          </a:p>
          <a:p>
            <a:pPr lvl="1"/>
            <a:r>
              <a:rPr lang="en-US" dirty="0" smtClean="0"/>
              <a:t>The caller is </a:t>
            </a:r>
            <a:r>
              <a:rPr lang="en-US" i="1" dirty="0" smtClean="0"/>
              <a:t>unable</a:t>
            </a:r>
            <a:r>
              <a:rPr lang="en-US" dirty="0" smtClean="0"/>
              <a:t> to catch </a:t>
            </a:r>
            <a:r>
              <a:rPr lang="en-US" dirty="0"/>
              <a:t>exceptions thrown from an </a:t>
            </a:r>
            <a:r>
              <a:rPr lang="en-US" dirty="0" err="1"/>
              <a:t>async</a:t>
            </a:r>
            <a:r>
              <a:rPr lang="en-US" dirty="0"/>
              <a:t> void</a:t>
            </a:r>
          </a:p>
          <a:p>
            <a:pPr lvl="2"/>
            <a:r>
              <a:rPr lang="en-US" sz="2000" dirty="0"/>
              <a:t>(instead they get posted to the UI message-loop)</a:t>
            </a:r>
            <a:br>
              <a:rPr lang="en-US" sz="2000" dirty="0"/>
            </a:br>
            <a:endParaRPr lang="en-US" sz="2000" dirty="0"/>
          </a:p>
          <a:p>
            <a:r>
              <a:rPr lang="en-US" dirty="0" smtClean="0"/>
              <a:t>Guidance</a:t>
            </a:r>
          </a:p>
          <a:p>
            <a:pPr lvl="1"/>
            <a:r>
              <a:rPr lang="en-US" dirty="0" smtClean="0"/>
              <a:t>Use </a:t>
            </a:r>
            <a:r>
              <a:rPr lang="en-US" dirty="0" err="1" smtClean="0"/>
              <a:t>async</a:t>
            </a:r>
            <a:r>
              <a:rPr lang="en-US" dirty="0" smtClean="0"/>
              <a:t> void methods only for top-level event handlers (and their like)</a:t>
            </a:r>
          </a:p>
          <a:p>
            <a:pPr lvl="1"/>
            <a:r>
              <a:rPr lang="en-US" dirty="0" smtClean="0"/>
              <a:t>Use </a:t>
            </a:r>
            <a:r>
              <a:rPr lang="en-US" dirty="0" err="1" smtClean="0"/>
              <a:t>async</a:t>
            </a:r>
            <a:r>
              <a:rPr lang="en-US" dirty="0" smtClean="0"/>
              <a:t> Task-returning methods everywhere else</a:t>
            </a:r>
          </a:p>
          <a:p>
            <a:pPr lvl="1"/>
            <a:r>
              <a:rPr lang="en-US" dirty="0" smtClean="0"/>
              <a:t>If you need fire-and-forget elsewhere, indicate it explicitly e.g. “</a:t>
            </a:r>
            <a:r>
              <a:rPr lang="en-US" dirty="0" err="1" smtClean="0"/>
              <a:t>FredAsync</a:t>
            </a:r>
            <a:r>
              <a:rPr lang="en-US" dirty="0" smtClean="0"/>
              <a:t>().</a:t>
            </a:r>
            <a:r>
              <a:rPr lang="en-US" dirty="0" err="1" smtClean="0"/>
              <a:t>FireAndForget</a:t>
            </a:r>
            <a:r>
              <a:rPr lang="en-US" dirty="0" smtClean="0"/>
              <a:t>()”</a:t>
            </a:r>
          </a:p>
          <a:p>
            <a:pPr lvl="1"/>
            <a:r>
              <a:rPr lang="en-US" dirty="0" smtClean="0"/>
              <a:t>When you see an </a:t>
            </a:r>
            <a:r>
              <a:rPr lang="en-US" dirty="0" err="1" smtClean="0"/>
              <a:t>async</a:t>
            </a:r>
            <a:r>
              <a:rPr lang="en-US" dirty="0" smtClean="0"/>
              <a:t> lambda, verify it</a:t>
            </a:r>
          </a:p>
        </p:txBody>
      </p:sp>
    </p:spTree>
    <p:extLst>
      <p:ext uri="{BB962C8B-B14F-4D97-AF65-F5344CB8AC3E}">
        <p14:creationId xmlns:p14="http://schemas.microsoft.com/office/powerpoint/2010/main" val="1965023006"/>
      </p:ext>
    </p:extLst>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308"/>
          <a:stretch/>
        </p:blipFill>
        <p:spPr>
          <a:xfrm>
            <a:off x="0" y="1211261"/>
            <a:ext cx="12436475" cy="576380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529" b="3401"/>
          <a:stretch/>
        </p:blipFill>
        <p:spPr>
          <a:xfrm>
            <a:off x="-8394" y="1211261"/>
            <a:ext cx="12444867" cy="579120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9048"/>
          <a:stretch/>
        </p:blipFill>
        <p:spPr>
          <a:xfrm>
            <a:off x="4198938" y="2058987"/>
            <a:ext cx="876300" cy="4366565"/>
          </a:xfrm>
          <a:prstGeom prst="rect">
            <a:avLst/>
          </a:prstGeom>
        </p:spPr>
      </p:pic>
      <p:sp>
        <p:nvSpPr>
          <p:cNvPr id="7" name="Title 6"/>
          <p:cNvSpPr>
            <a:spLocks noGrp="1"/>
          </p:cNvSpPr>
          <p:nvPr>
            <p:ph type="title"/>
          </p:nvPr>
        </p:nvSpPr>
        <p:spPr/>
        <p:txBody>
          <a:bodyPr/>
          <a:lstStyle/>
          <a:p>
            <a:r>
              <a:rPr lang="en-US" dirty="0" err="1" smtClean="0">
                <a:gradFill>
                  <a:gsLst>
                    <a:gs pos="0">
                      <a:srgbClr val="FFFFFF"/>
                    </a:gs>
                    <a:gs pos="100000">
                      <a:srgbClr val="FFFFFF"/>
                    </a:gs>
                  </a:gsLst>
                  <a:lin ang="5400000" scaled="0"/>
                </a:gradFill>
              </a:rPr>
              <a:t>Async</a:t>
            </a:r>
            <a:r>
              <a:rPr lang="en-US" dirty="0" smtClean="0">
                <a:gradFill>
                  <a:gsLst>
                    <a:gs pos="0">
                      <a:srgbClr val="FFFFFF"/>
                    </a:gs>
                    <a:gs pos="100000">
                      <a:srgbClr val="FFFFFF"/>
                    </a:gs>
                  </a:gsLst>
                  <a:lin ang="5400000" scaled="0"/>
                </a:gradFill>
              </a:rPr>
              <a:t> over events</a:t>
            </a:r>
            <a:endParaRPr lang="en-US" dirty="0">
              <a:gradFill>
                <a:gsLst>
                  <a:gs pos="0">
                    <a:srgbClr val="FFFFFF"/>
                  </a:gs>
                  <a:gs pos="100000">
                    <a:srgbClr val="FFFFFF"/>
                  </a:gs>
                </a:gsLst>
                <a:lin ang="5400000" scaled="0"/>
              </a:gradFill>
            </a:endParaRPr>
          </a:p>
        </p:txBody>
      </p:sp>
      <p:sp>
        <p:nvSpPr>
          <p:cNvPr id="5" name="Rectangle 4"/>
          <p:cNvSpPr/>
          <p:nvPr/>
        </p:nvSpPr>
        <p:spPr bwMode="auto">
          <a:xfrm>
            <a:off x="6423991" y="2125662"/>
            <a:ext cx="5740212" cy="3352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User:</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“My UI code looks like spaghetti.”</a:t>
            </a:r>
            <a:br>
              <a:rPr lang="en-US" sz="2400" dirty="0" smtClean="0">
                <a:gradFill>
                  <a:gsLst>
                    <a:gs pos="0">
                      <a:srgbClr val="FFFFFF"/>
                    </a:gs>
                    <a:gs pos="100000">
                      <a:srgbClr val="FFFFFF"/>
                    </a:gs>
                  </a:gsLst>
                  <a:lin ang="5400000" scaled="0"/>
                </a:gradFill>
                <a:ea typeface="Segoe UI" pitchFamily="34" charset="0"/>
                <a:cs typeface="Segoe UI" pitchFamily="34" charset="0"/>
              </a:rPr>
            </a:b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Diagnosis &amp; Fix:</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Events are the problem.</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Consider wrapping them as Tasks.</a:t>
            </a:r>
            <a:endParaRPr lang="en-US" sz="40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3795007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2"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 Placeholder 2"/>
          <p:cNvSpPr>
            <a:spLocks noGrp="1"/>
          </p:cNvSpPr>
          <p:nvPr>
            <p:ph type="body" sz="quarter" idx="10"/>
          </p:nvPr>
        </p:nvSpPr>
        <p:spPr>
          <a:xfrm>
            <a:off x="274638" y="1212850"/>
            <a:ext cx="11887200" cy="4616648"/>
          </a:xfrm>
        </p:spPr>
        <p:txBody>
          <a:bodyPr/>
          <a:lstStyle/>
          <a:p>
            <a:pPr lvl="1"/>
            <a:endParaRPr lang="en-US" dirty="0" smtClean="0"/>
          </a:p>
          <a:p>
            <a:pPr lvl="1"/>
            <a:endParaRPr lang="en-US" dirty="0"/>
          </a:p>
          <a:p>
            <a:pPr lvl="1"/>
            <a:r>
              <a:rPr lang="en-US" sz="4000" dirty="0">
                <a:gradFill>
                  <a:gsLst>
                    <a:gs pos="1250">
                      <a:schemeClr val="tx2"/>
                    </a:gs>
                    <a:gs pos="99000">
                      <a:schemeClr val="tx2"/>
                    </a:gs>
                  </a:gsLst>
                  <a:lin ang="5400000" scaled="0"/>
                </a:gradFill>
                <a:latin typeface="+mj-lt"/>
              </a:rPr>
              <a:t>Async void is only for top-level event handlers</a:t>
            </a:r>
          </a:p>
          <a:p>
            <a:pPr lvl="1"/>
            <a:endParaRPr lang="en-US" dirty="0"/>
          </a:p>
          <a:p>
            <a:pPr lvl="1"/>
            <a:r>
              <a:rPr lang="en-US" sz="4000" dirty="0" smtClean="0">
                <a:gradFill>
                  <a:gsLst>
                    <a:gs pos="1250">
                      <a:schemeClr val="tx2"/>
                    </a:gs>
                    <a:gs pos="99000">
                      <a:schemeClr val="tx2"/>
                    </a:gs>
                  </a:gsLst>
                  <a:lin ang="5400000" scaled="0"/>
                </a:gradFill>
                <a:latin typeface="+mj-lt"/>
              </a:rPr>
              <a:t>Async </a:t>
            </a:r>
            <a:r>
              <a:rPr lang="en-US" sz="4000" dirty="0">
                <a:gradFill>
                  <a:gsLst>
                    <a:gs pos="1250">
                      <a:schemeClr val="tx2"/>
                    </a:gs>
                    <a:gs pos="99000">
                      <a:schemeClr val="tx2"/>
                    </a:gs>
                  </a:gsLst>
                  <a:lin ang="5400000" scaled="0"/>
                </a:gradFill>
                <a:latin typeface="+mj-lt"/>
              </a:rPr>
              <a:t>tasks can wrap around events, to make code simpler</a:t>
            </a:r>
          </a:p>
          <a:p>
            <a:pPr lvl="1"/>
            <a:endParaRPr lang="en-US" dirty="0"/>
          </a:p>
          <a:p>
            <a:pPr lvl="1"/>
            <a:r>
              <a:rPr lang="en-US" sz="4000" dirty="0" smtClean="0">
                <a:gradFill>
                  <a:gsLst>
                    <a:gs pos="1250">
                      <a:schemeClr val="tx2"/>
                    </a:gs>
                    <a:gs pos="99000">
                      <a:schemeClr val="tx2"/>
                    </a:gs>
                  </a:gsLst>
                  <a:lin ang="5400000" scaled="0"/>
                </a:gradFill>
                <a:latin typeface="+mj-lt"/>
              </a:rPr>
              <a:t>Use thread pool </a:t>
            </a:r>
            <a:r>
              <a:rPr lang="en-US" sz="4000" dirty="0">
                <a:gradFill>
                  <a:gsLst>
                    <a:gs pos="1250">
                      <a:schemeClr val="tx2"/>
                    </a:gs>
                    <a:gs pos="99000">
                      <a:schemeClr val="tx2"/>
                    </a:gs>
                  </a:gsLst>
                  <a:lin ang="5400000" scaled="0"/>
                </a:gradFill>
                <a:latin typeface="+mj-lt"/>
              </a:rPr>
              <a:t>for CPU-bound code - but not for IO-bound code</a:t>
            </a:r>
          </a:p>
        </p:txBody>
      </p:sp>
    </p:spTree>
    <p:extLst>
      <p:ext uri="{BB962C8B-B14F-4D97-AF65-F5344CB8AC3E}">
        <p14:creationId xmlns:p14="http://schemas.microsoft.com/office/powerpoint/2010/main" val="320888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72" y="1212849"/>
            <a:ext cx="10840643" cy="5781676"/>
          </a:xfrm>
          <a:prstGeom prst="rect">
            <a:avLst/>
          </a:prstGeom>
        </p:spPr>
      </p:pic>
      <p:sp>
        <p:nvSpPr>
          <p:cNvPr id="4" name="Rectangle 3"/>
          <p:cNvSpPr/>
          <p:nvPr/>
        </p:nvSpPr>
        <p:spPr bwMode="auto">
          <a:xfrm>
            <a:off x="-30163" y="1211262"/>
            <a:ext cx="12496800" cy="5791200"/>
          </a:xfrm>
          <a:prstGeom prst="rect">
            <a:avLst/>
          </a:prstGeom>
          <a:blipFill dpi="0" rotWithShape="1">
            <a:blip r:embed="rId4"/>
            <a:srcRect/>
            <a:stretch>
              <a:fillRect l="-1238" t="-42107" b="-21050"/>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30163" y="1211262"/>
            <a:ext cx="12420600" cy="5791199"/>
          </a:xfrm>
          <a:prstGeom prst="rect">
            <a:avLst/>
          </a:prstGeom>
          <a:blipFill dpi="0" rotWithShape="1">
            <a:blip r:embed="rId5"/>
            <a:srcRect/>
            <a:stretch>
              <a:fillRect l="-1246" t="-42242" r="-614" b="-20915"/>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Tree>
    <p:extLst>
      <p:ext uri="{BB962C8B-B14F-4D97-AF65-F5344CB8AC3E}">
        <p14:creationId xmlns:p14="http://schemas.microsoft.com/office/powerpoint/2010/main" val="4231597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3" name="Text Placeholder 2"/>
          <p:cNvSpPr>
            <a:spLocks noGrp="1"/>
          </p:cNvSpPr>
          <p:nvPr>
            <p:ph type="body" sz="quarter" idx="10"/>
          </p:nvPr>
        </p:nvSpPr>
        <p:spPr>
          <a:xfrm>
            <a:off x="274638" y="1221157"/>
            <a:ext cx="11887199" cy="5613845"/>
          </a:xfrm>
        </p:spPr>
        <p:txBody>
          <a:bodyPr/>
          <a:lstStyle/>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Overrides</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Sub</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OnPointerPressed</a:t>
            </a:r>
            <a:r>
              <a:rPr lang="en-US" sz="1800" dirty="0">
                <a:solidFill>
                  <a:srgbClr val="000000"/>
                </a:solidFill>
                <a:highlight>
                  <a:srgbClr val="FFFFFF"/>
                </a:highlight>
                <a:latin typeface="Consolas" panose="020B0609020204030204" pitchFamily="49" charset="0"/>
              </a:rPr>
              <a:t>(e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PointerRoutedEventArgs</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Dim</a:t>
            </a:r>
            <a:r>
              <a:rPr lang="en-US" sz="1800" dirty="0">
                <a:solidFill>
                  <a:srgbClr val="000000"/>
                </a:solidFill>
                <a:highlight>
                  <a:srgbClr val="FFFFFF"/>
                </a:highlight>
                <a:latin typeface="Consolas" panose="020B0609020204030204" pitchFamily="49" charset="0"/>
              </a:rPr>
              <a:t> apple = </a:t>
            </a:r>
            <a:r>
              <a:rPr lang="en-US" sz="1800" dirty="0" err="1">
                <a:solidFill>
                  <a:srgbClr val="0000FF"/>
                </a:solidFill>
                <a:highlight>
                  <a:srgbClr val="FFFFFF"/>
                </a:highlight>
                <a:latin typeface="Consolas" panose="020B0609020204030204" pitchFamily="49" charset="0"/>
              </a:rPr>
              <a:t>CType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e.OriginalSource</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Image</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AddHandler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apple.PointerReleased</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effectLst>
                  <a:glow rad="381000">
                    <a:srgbClr val="FFFF00"/>
                  </a:glow>
                </a:effectLst>
                <a:highlight>
                  <a:srgbClr val="FFFFFF"/>
                </a:highlight>
                <a:latin typeface="Consolas" panose="020B0609020204030204" pitchFamily="49" charset="0"/>
              </a:rPr>
              <a:t>Sub</a:t>
            </a:r>
            <a:r>
              <a:rPr lang="en-US" sz="1800" dirty="0">
                <a:solidFill>
                  <a:srgbClr val="000000"/>
                </a:solidFill>
                <a:effectLst>
                  <a:glow rad="381000">
                    <a:srgbClr val="FFFF00"/>
                  </a:glow>
                </a:effectLst>
                <a:highlight>
                  <a:srgbClr val="FFFFFF"/>
                </a:highlight>
                <a:latin typeface="Consolas" panose="020B0609020204030204" pitchFamily="49" charset="0"/>
              </a:rPr>
              <a:t>(s, e2)</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Dim</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endpt</a:t>
            </a:r>
            <a:r>
              <a:rPr lang="en-US" sz="1800" dirty="0">
                <a:solidFill>
                  <a:srgbClr val="000000"/>
                </a:solidFill>
                <a:highlight>
                  <a:srgbClr val="FFFFFF"/>
                </a:highlight>
                <a:latin typeface="Consolas" panose="020B0609020204030204" pitchFamily="49" charset="0"/>
              </a:rPr>
              <a:t> = e2.GetCurrentPoint(</a:t>
            </a:r>
            <a:r>
              <a:rPr lang="en-US" sz="1800" dirty="0">
                <a:solidFill>
                  <a:srgbClr val="0000FF"/>
                </a:solidFill>
                <a:highlight>
                  <a:srgbClr val="FFFFFF"/>
                </a:highlight>
                <a:latin typeface="Consolas" panose="020B0609020204030204" pitchFamily="49" charset="0"/>
              </a:rPr>
              <a:t>Nothing</a:t>
            </a:r>
            <a:r>
              <a:rPr lang="en-US" sz="1800" dirty="0">
                <a:solidFill>
                  <a:srgbClr val="000000"/>
                </a:solidFill>
                <a:highlight>
                  <a:srgbClr val="FFFFFF"/>
                </a:highlight>
                <a:latin typeface="Consolas" panose="020B0609020204030204" pitchFamily="49" charset="0"/>
              </a:rPr>
              <a:t>).Position</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If</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Not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BasketCatchmentArea</a:t>
            </a:r>
            <a:r>
              <a:rPr lang="en-US" sz="1800" dirty="0" err="1">
                <a:solidFill>
                  <a:srgbClr val="000000"/>
                </a:solidFill>
                <a:highlight>
                  <a:srgbClr val="FFFFFF"/>
                </a:highlight>
                <a:latin typeface="Consolas" panose="020B0609020204030204" pitchFamily="49" charset="0"/>
              </a:rPr>
              <a:t>.Bounds.Contains</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endpt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Then</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Canvas</a:t>
            </a:r>
            <a:r>
              <a:rPr lang="en-US" sz="1800" dirty="0" err="1">
                <a:solidFill>
                  <a:srgbClr val="000000"/>
                </a:solidFill>
                <a:highlight>
                  <a:srgbClr val="FFFFFF"/>
                </a:highlight>
                <a:latin typeface="Consolas" panose="020B0609020204030204" pitchFamily="49" charset="0"/>
              </a:rPr>
              <a:t>.SetZIndex</a:t>
            </a:r>
            <a:r>
              <a:rPr lang="en-US" sz="1800" dirty="0">
                <a:solidFill>
                  <a:srgbClr val="000000"/>
                </a:solidFill>
                <a:highlight>
                  <a:srgbClr val="FFFFFF"/>
                </a:highlight>
                <a:latin typeface="Consolas" panose="020B0609020204030204" pitchFamily="49" charset="0"/>
              </a:rPr>
              <a:t>(apple, 1) </a:t>
            </a:r>
            <a:r>
              <a:rPr lang="en-US" sz="1800" dirty="0">
                <a:solidFill>
                  <a:srgbClr val="008000"/>
                </a:solidFill>
                <a:highlight>
                  <a:srgbClr val="FFFFFF"/>
                </a:highlight>
                <a:latin typeface="Consolas" panose="020B0609020204030204" pitchFamily="49" charset="0"/>
              </a:rPr>
              <a:t>' mark apple as no longer free</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FreeApples.Count</a:t>
            </a:r>
            <a:r>
              <a:rPr lang="en-US" sz="1800" dirty="0">
                <a:solidFill>
                  <a:srgbClr val="000000"/>
                </a:solidFill>
                <a:highlight>
                  <a:srgbClr val="FFFFFF"/>
                </a:highlight>
                <a:latin typeface="Consolas" panose="020B0609020204030204" pitchFamily="49" charset="0"/>
              </a:rPr>
              <a:t> &gt; 0 </a:t>
            </a:r>
            <a:r>
              <a:rPr lang="en-US" sz="1800" dirty="0">
                <a:solidFill>
                  <a:srgbClr val="0000FF"/>
                </a:solidFill>
                <a:highlight>
                  <a:srgbClr val="FFFFFF"/>
                </a:highlight>
                <a:latin typeface="Consolas" panose="020B0609020204030204" pitchFamily="49" charset="0"/>
              </a:rPr>
              <a:t>Then</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m_ActionAfterAnimation</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effectLst>
                  <a:glow rad="381000">
                    <a:srgbClr val="FFFF00"/>
                  </a:glow>
                </a:effectLst>
                <a:highlight>
                  <a:srgbClr val="FFFFFF"/>
                </a:highlight>
                <a:latin typeface="Consolas" panose="020B0609020204030204" pitchFamily="49" charset="0"/>
              </a:rPr>
              <a:t>Sub</a:t>
            </a:r>
            <a:r>
              <a:rPr lang="en-US" sz="1800" dirty="0">
                <a:solidFill>
                  <a:srgbClr val="000000"/>
                </a:solidFill>
                <a:effectLst>
                  <a:glow rad="381000">
                    <a:srgbClr val="FFFF00"/>
                  </a:glow>
                </a:effectLst>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WhooshSound.Stop</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ShowVictoryWindow</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AddHandler</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btnOk.Click</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effectLst>
                  <a:glow rad="381000">
                    <a:srgbClr val="FFFF00"/>
                  </a:glow>
                </a:effectLst>
                <a:highlight>
                  <a:srgbClr val="FFFFFF"/>
                </a:highlight>
                <a:latin typeface="Consolas" panose="020B0609020204030204" pitchFamily="49" charset="0"/>
              </a:rPr>
              <a:t>Sub</a:t>
            </a:r>
            <a:r>
              <a:rPr lang="en-US" sz="1800" dirty="0" smtClean="0">
                <a:solidFill>
                  <a:srgbClr val="000000"/>
                </a:solidFill>
                <a:effectLst>
                  <a:glow rad="381000">
                    <a:srgbClr val="FFFF00"/>
                  </a:glow>
                </a:effectLst>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Sub</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End</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Sub</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End</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If</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WhooshSound.Play</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AnimateThenDoAction</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AppleIntoBasketStoryboard</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31941826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3" name="Rectangle 2"/>
          <p:cNvSpPr/>
          <p:nvPr/>
        </p:nvSpPr>
        <p:spPr bwMode="auto">
          <a:xfrm>
            <a:off x="0" y="1212849"/>
            <a:ext cx="12436475" cy="5791200"/>
          </a:xfrm>
          <a:prstGeom prst="rect">
            <a:avLst/>
          </a:prstGeom>
          <a:blipFill dpi="0" rotWithShape="1">
            <a:blip r:embed="rId3"/>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0" y="1212849"/>
            <a:ext cx="12436475" cy="5791200"/>
          </a:xfrm>
          <a:prstGeom prst="rect">
            <a:avLst/>
          </a:prstGeom>
          <a:blipFill dpi="0" rotWithShape="1">
            <a:blip r:embed="rId4"/>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0" y="1212849"/>
            <a:ext cx="12436475" cy="5791200"/>
          </a:xfrm>
          <a:prstGeom prst="rect">
            <a:avLst/>
          </a:prstGeom>
          <a:blipFill dpi="0" rotWithShape="1">
            <a:blip r:embed="rId5"/>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0" y="1212849"/>
            <a:ext cx="12436475" cy="5791200"/>
          </a:xfrm>
          <a:prstGeom prst="rect">
            <a:avLst/>
          </a:prstGeom>
          <a:blipFill dpi="0" rotWithShape="1">
            <a:blip r:embed="rId6"/>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0" y="1212849"/>
            <a:ext cx="12436475" cy="5791200"/>
          </a:xfrm>
          <a:prstGeom prst="rect">
            <a:avLst/>
          </a:prstGeom>
          <a:blipFill dpi="0" rotWithShape="1">
            <a:blip r:embed="rId7"/>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0" y="1212849"/>
            <a:ext cx="12436475" cy="5791200"/>
          </a:xfrm>
          <a:prstGeom prst="rect">
            <a:avLst/>
          </a:prstGeom>
          <a:blipFill dpi="0" rotWithShape="1">
            <a:blip r:embed="rId8"/>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0" y="1212849"/>
            <a:ext cx="12436475" cy="5791200"/>
          </a:xfrm>
          <a:prstGeom prst="rect">
            <a:avLst/>
          </a:prstGeom>
          <a:blipFill dpi="0" rotWithShape="1">
            <a:blip r:embed="rId9"/>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0" y="1212849"/>
            <a:ext cx="12436475" cy="5791200"/>
          </a:xfrm>
          <a:prstGeom prst="rect">
            <a:avLst/>
          </a:prstGeom>
          <a:blipFill dpi="0" rotWithShape="1">
            <a:blip r:embed="rId10"/>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0" y="1212849"/>
            <a:ext cx="12436475" cy="5791200"/>
          </a:xfrm>
          <a:prstGeom prst="rect">
            <a:avLst/>
          </a:prstGeom>
          <a:blipFill dpi="0" rotWithShape="1">
            <a:blip r:embed="rId11"/>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0" y="1212849"/>
            <a:ext cx="12436475" cy="5791200"/>
          </a:xfrm>
          <a:prstGeom prst="rect">
            <a:avLst/>
          </a:prstGeom>
          <a:blipFill dpi="0" rotWithShape="1">
            <a:blip r:embed="rId12"/>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0" y="1212849"/>
            <a:ext cx="12436475" cy="5791200"/>
          </a:xfrm>
          <a:prstGeom prst="rect">
            <a:avLst/>
          </a:prstGeom>
          <a:blipFill dpi="0" rotWithShape="1">
            <a:blip r:embed="rId13"/>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0" y="1212849"/>
            <a:ext cx="12436475" cy="5791200"/>
          </a:xfrm>
          <a:prstGeom prst="rect">
            <a:avLst/>
          </a:prstGeom>
          <a:blipFill dpi="0" rotWithShape="1">
            <a:blip r:embed="rId14"/>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0" y="1212849"/>
            <a:ext cx="12436475" cy="5791200"/>
          </a:xfrm>
          <a:prstGeom prst="rect">
            <a:avLst/>
          </a:prstGeom>
          <a:blipFill dpi="0" rotWithShape="1">
            <a:blip r:embed="rId15"/>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0" y="1212849"/>
            <a:ext cx="12436475" cy="5791200"/>
          </a:xfrm>
          <a:prstGeom prst="rect">
            <a:avLst/>
          </a:prstGeom>
          <a:blipFill dpi="0" rotWithShape="1">
            <a:blip r:embed="rId16"/>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0" y="1212849"/>
            <a:ext cx="12436475" cy="5791200"/>
          </a:xfrm>
          <a:prstGeom prst="rect">
            <a:avLst/>
          </a:prstGeom>
          <a:blipFill dpi="0" rotWithShape="1">
            <a:blip r:embed="rId17"/>
            <a:srcRect/>
            <a:stretch>
              <a:fillRect l="-5488" t="-9204" r="-3658" b="-10532"/>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09815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10" presetClass="entr" presetSubtype="0" fill="hold" grpId="0"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3500"/>
                            </p:stCondLst>
                            <p:childTnLst>
                              <p:par>
                                <p:cTn id="26" presetID="10"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0"/>
                            </p:stCondLst>
                            <p:childTnLst>
                              <p:par>
                                <p:cTn id="30" presetID="10" presetClass="entr" presetSubtype="0" fill="hold" grpId="0" nodeType="after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6500"/>
                            </p:stCondLst>
                            <p:childTnLst>
                              <p:par>
                                <p:cTn id="34" presetID="10" presetClass="entr" presetSubtype="0" fill="hold" grpId="0" nodeType="after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8000"/>
                            </p:stCondLst>
                            <p:childTnLst>
                              <p:par>
                                <p:cTn id="38" presetID="10" presetClass="entr" presetSubtype="0" fill="hold" grpId="0" nodeType="afterEffect">
                                  <p:stCondLst>
                                    <p:cond delay="10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9500"/>
                            </p:stCondLst>
                            <p:childTnLst>
                              <p:par>
                                <p:cTn id="42" presetID="10" presetClass="entr" presetSubtype="0" fill="hold" grpId="0" nodeType="afterEffect">
                                  <p:stCondLst>
                                    <p:cond delay="10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11000"/>
                            </p:stCondLst>
                            <p:childTnLst>
                              <p:par>
                                <p:cTn id="46" presetID="10" presetClass="entr" presetSubtype="0" fill="hold" grpId="0" nodeType="after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2500"/>
                            </p:stCondLst>
                            <p:childTnLst>
                              <p:par>
                                <p:cTn id="50" presetID="10" presetClass="entr" presetSubtype="0" fill="hold" grpId="0" nodeType="afterEffect">
                                  <p:stCondLst>
                                    <p:cond delay="10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par>
                          <p:cTn id="53" fill="hold">
                            <p:stCondLst>
                              <p:cond delay="14000"/>
                            </p:stCondLst>
                            <p:childTnLst>
                              <p:par>
                                <p:cTn id="54" presetID="10" presetClass="entr" presetSubtype="0" fill="hold" grpId="0" nodeType="after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15500"/>
                            </p:stCondLst>
                            <p:childTnLst>
                              <p:par>
                                <p:cTn id="58" presetID="10" presetClass="entr" presetSubtype="0" fill="hold" grpId="0" nodeType="afterEffect">
                                  <p:stCondLst>
                                    <p:cond delay="10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problem is events.</a:t>
            </a:r>
            <a:r>
              <a:rPr lang="en-US" dirty="0"/>
              <a:t/>
            </a:r>
            <a:br>
              <a:rPr lang="en-US" dirty="0"/>
            </a:br>
            <a:r>
              <a:rPr lang="en-US" dirty="0" smtClean="0"/>
              <a:t>They’re not going away.</a:t>
            </a:r>
            <a:endParaRPr lang="en-US" dirty="0"/>
          </a:p>
        </p:txBody>
      </p:sp>
    </p:spTree>
    <p:extLst>
      <p:ext uri="{BB962C8B-B14F-4D97-AF65-F5344CB8AC3E}">
        <p14:creationId xmlns:p14="http://schemas.microsoft.com/office/powerpoint/2010/main" val="1198348330"/>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6" name="Rectangle 5"/>
          <p:cNvSpPr/>
          <p:nvPr/>
        </p:nvSpPr>
        <p:spPr bwMode="auto">
          <a:xfrm>
            <a:off x="-11113" y="1211262"/>
            <a:ext cx="12447588" cy="5791200"/>
          </a:xfrm>
          <a:prstGeom prst="rect">
            <a:avLst/>
          </a:prstGeom>
          <a:blipFill dpi="0" rotWithShape="1">
            <a:blip r:embed="rId3"/>
            <a:srcRect/>
            <a:stretch>
              <a:fillRect t="-26042" b="-14474"/>
            </a:stretch>
          </a:bli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170173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t>Async</a:t>
            </a:r>
            <a:r>
              <a:rPr lang="en-US" dirty="0" smtClean="0"/>
              <a:t> over events</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endParaRPr lang="en-US" dirty="0" smtClean="0"/>
          </a:p>
          <a:p>
            <a:r>
              <a:rPr lang="en-US" dirty="0" smtClean="0"/>
              <a:t>Principles</a:t>
            </a:r>
          </a:p>
          <a:p>
            <a:pPr lvl="1"/>
            <a:r>
              <a:rPr lang="en-US" dirty="0" smtClean="0"/>
              <a:t>Callback-based programming, as with events, is hard</a:t>
            </a:r>
          </a:p>
          <a:p>
            <a:pPr lvl="1"/>
            <a:endParaRPr lang="en-US" dirty="0" smtClean="0"/>
          </a:p>
          <a:p>
            <a:r>
              <a:rPr lang="en-US" dirty="0" smtClean="0"/>
              <a:t>Guidance</a:t>
            </a:r>
          </a:p>
          <a:p>
            <a:pPr lvl="1"/>
            <a:r>
              <a:rPr lang="en-US" dirty="0" smtClean="0"/>
              <a:t>If the event-handlers are largely independent, then leave them as events</a:t>
            </a:r>
          </a:p>
          <a:p>
            <a:pPr lvl="1"/>
            <a:r>
              <a:rPr lang="en-US" dirty="0" smtClean="0"/>
              <a:t>But if they look </a:t>
            </a:r>
            <a:r>
              <a:rPr lang="en-US" dirty="0"/>
              <a:t>like a state-machine, then await is sometimes </a:t>
            </a:r>
            <a:r>
              <a:rPr lang="en-US" dirty="0" smtClean="0"/>
              <a:t>easier</a:t>
            </a:r>
          </a:p>
          <a:p>
            <a:pPr lvl="1"/>
            <a:r>
              <a:rPr lang="en-US" dirty="0" smtClean="0"/>
              <a:t>To turn events into </a:t>
            </a:r>
            <a:r>
              <a:rPr lang="en-US" dirty="0" err="1" smtClean="0"/>
              <a:t>awaitable</a:t>
            </a:r>
            <a:r>
              <a:rPr lang="en-US" dirty="0" smtClean="0"/>
              <a:t> Tasks, use </a:t>
            </a:r>
            <a:r>
              <a:rPr lang="en-US" dirty="0" err="1" smtClean="0"/>
              <a:t>TaskCompletionSource</a:t>
            </a:r>
            <a:endParaRPr lang="en-US" dirty="0"/>
          </a:p>
        </p:txBody>
      </p:sp>
    </p:spTree>
    <p:extLst>
      <p:ext uri="{BB962C8B-B14F-4D97-AF65-F5344CB8AC3E}">
        <p14:creationId xmlns:p14="http://schemas.microsoft.com/office/powerpoint/2010/main" val="1253799565"/>
      </p:ext>
    </p:extLst>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7" name="Text Placeholder 2"/>
          <p:cNvSpPr txBox="1">
            <a:spLocks/>
          </p:cNvSpPr>
          <p:nvPr/>
        </p:nvSpPr>
        <p:spPr>
          <a:xfrm>
            <a:off x="274637" y="1214437"/>
            <a:ext cx="11887199" cy="5635626"/>
          </a:xfrm>
          <a:prstGeom prst="rect">
            <a:avLst/>
          </a:prstGeom>
          <a:noFill/>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Sub</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OnPointerPressed</a:t>
            </a:r>
            <a:r>
              <a:rPr lang="en-US" sz="1800" dirty="0">
                <a:solidFill>
                  <a:srgbClr val="000000"/>
                </a:solidFill>
                <a:highlight>
                  <a:srgbClr val="FFFFFF"/>
                </a:highlight>
                <a:latin typeface="Consolas" panose="020B0609020204030204" pitchFamily="49" charset="0"/>
              </a:rPr>
              <a:t>(e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PointerRoutedEventArgs</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8000"/>
                </a:solidFill>
                <a:highlight>
                  <a:srgbClr val="FFFFFF"/>
                </a:highlight>
                <a:latin typeface="Consolas" panose="020B0609020204030204" pitchFamily="49" charset="0"/>
              </a:rPr>
              <a:t>   ' Let </a:t>
            </a:r>
            <a:r>
              <a:rPr lang="en-US" sz="1800" dirty="0">
                <a:solidFill>
                  <a:srgbClr val="008000"/>
                </a:solidFill>
                <a:highlight>
                  <a:srgbClr val="FFFFFF"/>
                </a:highlight>
                <a:latin typeface="Consolas" panose="020B0609020204030204" pitchFamily="49" charset="0"/>
              </a:rPr>
              <a:t>user </a:t>
            </a:r>
            <a:r>
              <a:rPr lang="en-US" sz="1800" dirty="0" smtClean="0">
                <a:solidFill>
                  <a:srgbClr val="008000"/>
                </a:solidFill>
                <a:highlight>
                  <a:srgbClr val="FFFFFF"/>
                </a:highlight>
                <a:latin typeface="Consolas" panose="020B0609020204030204" pitchFamily="49" charset="0"/>
              </a:rPr>
              <a:t>drag the apple</a:t>
            </a:r>
            <a:endParaRPr lang="en-US" sz="1800" dirty="0" smtClean="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Dim</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apple = </a:t>
            </a:r>
            <a:r>
              <a:rPr lang="en-US" sz="1800" dirty="0" err="1" smtClean="0">
                <a:solidFill>
                  <a:srgbClr val="0000FF"/>
                </a:solidFill>
                <a:highlight>
                  <a:srgbClr val="FFFFFF"/>
                </a:highlight>
                <a:latin typeface="Consolas" panose="020B0609020204030204" pitchFamily="49" charset="0"/>
              </a:rPr>
              <a:t>CType</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e.OriginalSource</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Image</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Dim</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endpt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effectLst>
                  <a:glow rad="381000">
                    <a:srgbClr val="FFFF00"/>
                  </a:glow>
                </a:effectLst>
                <a:highlight>
                  <a:srgbClr val="FFFFFF"/>
                </a:highlight>
                <a:latin typeface="Consolas" panose="020B0609020204030204" pitchFamily="49" charset="0"/>
              </a:rPr>
              <a:t>DragAsync</a:t>
            </a:r>
            <a:r>
              <a:rPr lang="en-US" sz="1800" dirty="0" smtClean="0">
                <a:solidFill>
                  <a:srgbClr val="000000"/>
                </a:solidFill>
                <a:highlight>
                  <a:srgbClr val="FFFFFF"/>
                </a:highlight>
                <a:latin typeface="Consolas" panose="020B0609020204030204" pitchFamily="49" charset="0"/>
              </a:rPr>
              <a:t>(apple)</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If</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Not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BasketCatchmentArea</a:t>
            </a:r>
            <a:r>
              <a:rPr lang="en-US" sz="1800" dirty="0" err="1">
                <a:solidFill>
                  <a:srgbClr val="000000"/>
                </a:solidFill>
                <a:highlight>
                  <a:srgbClr val="FFFFFF"/>
                </a:highlight>
                <a:latin typeface="Consolas" panose="020B0609020204030204" pitchFamily="49" charset="0"/>
              </a:rPr>
              <a:t>.Bounds.Contains</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endpt</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Then</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Animate and sound for apple to whoosh into basket</a:t>
            </a:r>
          </a:p>
          <a:p>
            <a:r>
              <a:rPr lang="en-US" sz="1800" dirty="0" smtClean="0">
                <a:solidFill>
                  <a:srgbClr val="0000FF"/>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Dim</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animateTask</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AppleStoryboard.</a:t>
            </a:r>
            <a:r>
              <a:rPr lang="en-US" sz="1800" dirty="0" err="1" smtClean="0">
                <a:solidFill>
                  <a:srgbClr val="000000"/>
                </a:solidFill>
                <a:effectLst>
                  <a:glow rad="381000">
                    <a:srgbClr val="FFFF00"/>
                  </a:glow>
                </a:effectLst>
                <a:highlight>
                  <a:srgbClr val="FFFFFF"/>
                </a:highlight>
                <a:latin typeface="Consolas" panose="020B0609020204030204" pitchFamily="49" charset="0"/>
              </a:rPr>
              <a:t>PlayAsync</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Dim</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soundTask</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WhooshSound.PlayAsync</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effectLst>
                  <a:glow rad="381000">
                    <a:srgbClr val="FFFF00"/>
                  </a:glow>
                </a:effectLst>
                <a:highlight>
                  <a:srgbClr val="FFFFFF"/>
                </a:highlight>
                <a:latin typeface="Consolas" panose="020B0609020204030204" pitchFamily="49" charset="0"/>
              </a:rPr>
              <a:t>Task</a:t>
            </a:r>
            <a:r>
              <a:rPr lang="en-US" sz="1800" dirty="0" err="1" smtClean="0">
                <a:solidFill>
                  <a:srgbClr val="000000"/>
                </a:solidFill>
                <a:effectLst>
                  <a:glow rad="381000">
                    <a:srgbClr val="FFFF00"/>
                  </a:glow>
                </a:effectLst>
                <a:highlight>
                  <a:srgbClr val="FFFFFF"/>
                </a:highlight>
                <a:latin typeface="Consolas" panose="020B0609020204030204" pitchFamily="49" charset="0"/>
              </a:rPr>
              <a:t>.WhenAll</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animateTask</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soundTask</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If</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FreeApples.Count</a:t>
            </a:r>
            <a:r>
              <a:rPr lang="en-US" sz="1800" dirty="0">
                <a:solidFill>
                  <a:srgbClr val="000000"/>
                </a:solidFill>
                <a:highlight>
                  <a:srgbClr val="FFFFFF"/>
                </a:highlight>
                <a:latin typeface="Consolas" panose="020B0609020204030204" pitchFamily="49" charset="0"/>
              </a:rPr>
              <a:t> = 0 </a:t>
            </a:r>
            <a:r>
              <a:rPr lang="en-US" sz="1800" dirty="0" smtClean="0">
                <a:solidFill>
                  <a:srgbClr val="0000FF"/>
                </a:solidFill>
                <a:highlight>
                  <a:srgbClr val="FFFFFF"/>
                </a:highlight>
                <a:latin typeface="Consolas" panose="020B0609020204030204" pitchFamily="49" charset="0"/>
              </a:rPr>
              <a:t>Then </a:t>
            </a:r>
            <a:r>
              <a:rPr lang="en-US" sz="1800" dirty="0">
                <a:solidFill>
                  <a:srgbClr val="0000FF"/>
                </a:solidFill>
                <a:highlight>
                  <a:srgbClr val="FFFFFF"/>
                </a:highlight>
                <a:latin typeface="Consolas" panose="020B0609020204030204" pitchFamily="49" charset="0"/>
              </a:rPr>
              <a:t>Return </a:t>
            </a:r>
            <a:endParaRPr lang="en-US" sz="1800" dirty="0" smtClean="0">
              <a:solidFill>
                <a:srgbClr val="0000FF"/>
              </a:solidFill>
              <a:highlight>
                <a:srgbClr val="FFFFFF"/>
              </a:highlight>
              <a:latin typeface="Consolas" panose="020B0609020204030204" pitchFamily="49" charset="0"/>
            </a:endParaRP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Show victory screen, and wait for user to click button</a:t>
            </a:r>
          </a:p>
          <a:p>
            <a:r>
              <a:rPr lang="en-US" sz="1800" dirty="0" smtClean="0">
                <a:solidFill>
                  <a:srgbClr val="0000FF"/>
                </a:solidFill>
                <a:highlight>
                  <a:srgbClr val="FFFFFF"/>
                </a:highlight>
                <a:latin typeface="Consolas" panose="020B0609020204030204" pitchFamily="49" charset="0"/>
              </a:rPr>
              <a:t>    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StartVictoryScreenAsync</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effectLst>
                  <a:glow rad="381000">
                    <a:srgbClr val="FFFF00"/>
                  </a:glow>
                </a:effectLst>
                <a:highlight>
                  <a:srgbClr val="FFFFFF"/>
                </a:highlight>
                <a:latin typeface="Consolas" panose="020B0609020204030204" pitchFamily="49" charset="0"/>
              </a:rPr>
              <a:t>btnPlayAgain.WhenClicked</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OnStart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Sub</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032822468"/>
      </p:ext>
    </p:extLst>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74637" y="1214436"/>
            <a:ext cx="11887199" cy="5309146"/>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8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Usage: await storyboard1.PlayAsync();</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PlayAsync</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this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Storyboard</a:t>
            </a:r>
            <a:r>
              <a:rPr lang="en-US" sz="1800" dirty="0">
                <a:solidFill>
                  <a:srgbClr val="000000"/>
                </a:solidFill>
                <a:highlight>
                  <a:srgbClr val="FFFFFF"/>
                </a:highlight>
                <a:latin typeface="Consolas" panose="020B0609020204030204" pitchFamily="49" charset="0"/>
              </a:rPr>
              <a:t> storyboard)</a:t>
            </a: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TaskCompletionSource</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&gt;();</a:t>
            </a:r>
          </a:p>
          <a:p>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EventHandler</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&gt; lambda = (</a:t>
            </a:r>
            <a:r>
              <a:rPr lang="en-US" sz="1800" dirty="0" err="1">
                <a:solidFill>
                  <a:srgbClr val="000000"/>
                </a:solidFill>
                <a:highlight>
                  <a:srgbClr val="FFFFFF"/>
                </a:highlight>
                <a:latin typeface="Consolas" panose="020B0609020204030204" pitchFamily="49" charset="0"/>
              </a:rPr>
              <a:t>s,e</a:t>
            </a:r>
            <a:r>
              <a:rPr lang="en-US" sz="1800" dirty="0">
                <a:solidFill>
                  <a:srgbClr val="000000"/>
                </a:solidFill>
                <a:highlight>
                  <a:srgbClr val="FFFFFF"/>
                </a:highlight>
                <a:latin typeface="Consolas" panose="020B0609020204030204" pitchFamily="49" charset="0"/>
              </a:rPr>
              <a:t>) =&gt; </a:t>
            </a:r>
            <a:r>
              <a:rPr lang="en-US" sz="1800" dirty="0" err="1">
                <a:solidFill>
                  <a:srgbClr val="000000"/>
                </a:solidFill>
                <a:highlight>
                  <a:srgbClr val="FFFFFF"/>
                </a:highlight>
                <a:latin typeface="Consolas" panose="020B0609020204030204" pitchFamily="49" charset="0"/>
              </a:rPr>
              <a:t>tcs.TrySetResult</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null</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storyboard.Completed</a:t>
            </a:r>
            <a:r>
              <a:rPr lang="en-US" sz="1800" dirty="0">
                <a:solidFill>
                  <a:srgbClr val="000000"/>
                </a:solidFill>
                <a:highlight>
                  <a:srgbClr val="FFFFFF"/>
                </a:highlight>
                <a:latin typeface="Consolas" panose="020B0609020204030204" pitchFamily="49" charset="0"/>
              </a:rPr>
              <a:t> += lambda</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storyboard.Begin</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tcs.Task</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finally</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storyboard.Completed</a:t>
            </a:r>
            <a:r>
              <a:rPr lang="en-US" sz="1800" dirty="0">
                <a:solidFill>
                  <a:srgbClr val="000000"/>
                </a:solidFill>
                <a:highlight>
                  <a:srgbClr val="FFFFFF"/>
                </a:highlight>
                <a:latin typeface="Consolas" panose="020B0609020204030204" pitchFamily="49" charset="0"/>
              </a:rPr>
              <a:t> -= lambda;</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p:txBody>
      </p:sp>
      <p:sp>
        <p:nvSpPr>
          <p:cNvPr id="21" name="Text Placeholder 2"/>
          <p:cNvSpPr txBox="1">
            <a:spLocks/>
          </p:cNvSpPr>
          <p:nvPr/>
        </p:nvSpPr>
        <p:spPr>
          <a:xfrm>
            <a:off x="274637" y="1211262"/>
            <a:ext cx="11887199" cy="5004447"/>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00"/>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 Usage: </a:t>
            </a:r>
            <a:r>
              <a:rPr lang="en-US" sz="1800" dirty="0">
                <a:solidFill>
                  <a:srgbClr val="008000"/>
                </a:solidFill>
                <a:highlight>
                  <a:srgbClr val="FFFFFF"/>
                </a:highlight>
                <a:latin typeface="Consolas" panose="020B0609020204030204" pitchFamily="49" charset="0"/>
              </a:rPr>
              <a:t>Await storyboard1.PlayAsync()</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&lt;</a:t>
            </a:r>
            <a:r>
              <a:rPr lang="en-US" sz="1800" dirty="0" smtClean="0">
                <a:solidFill>
                  <a:srgbClr val="2B91AF"/>
                </a:solidFill>
                <a:highlight>
                  <a:srgbClr val="FFFFFF"/>
                </a:highlight>
                <a:latin typeface="Consolas" panose="020B0609020204030204" pitchFamily="49" charset="0"/>
              </a:rPr>
              <a:t>Extension</a:t>
            </a:r>
            <a:r>
              <a:rPr lang="en-US" sz="1800" dirty="0" smtClean="0">
                <a:solidFill>
                  <a:srgbClr val="000000"/>
                </a:solidFill>
                <a:highlight>
                  <a:srgbClr val="FFFFFF"/>
                </a:highlight>
                <a:latin typeface="Consolas" panose="020B0609020204030204" pitchFamily="49" charset="0"/>
              </a:rPr>
              <a:t>&gt;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Function</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PlayAsync</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sb</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Animation.</a:t>
            </a:r>
            <a:r>
              <a:rPr lang="en-US" sz="1800" dirty="0" err="1">
                <a:solidFill>
                  <a:srgbClr val="2B91AF"/>
                </a:solidFill>
                <a:highlight>
                  <a:srgbClr val="FFFFFF"/>
                </a:highlight>
                <a:latin typeface="Consolas" panose="020B0609020204030204" pitchFamily="49" charset="0"/>
              </a:rPr>
              <a:t>Storyboard</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Dim</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TaskCompletionSource</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Of</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Dim</a:t>
            </a:r>
            <a:r>
              <a:rPr lang="en-US" sz="1800" dirty="0">
                <a:solidFill>
                  <a:srgbClr val="000000"/>
                </a:solidFill>
                <a:highlight>
                  <a:srgbClr val="FFFFFF"/>
                </a:highlight>
                <a:latin typeface="Consolas" panose="020B0609020204030204" pitchFamily="49" charset="0"/>
              </a:rPr>
              <a:t> lambda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EventHandler</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Of</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Sub</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tcs.TrySetResult</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Nothing</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AddHandler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sb.Completed</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lambda</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sb.Begin</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tcs.Task</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Finally</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RemoveHandler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sb.Completed</a:t>
            </a:r>
            <a:r>
              <a:rPr lang="en-US" sz="1800" dirty="0">
                <a:solidFill>
                  <a:srgbClr val="000000"/>
                </a:solidFill>
                <a:highlight>
                  <a:srgbClr val="FFFFFF"/>
                </a:highlight>
                <a:latin typeface="Consolas" panose="020B0609020204030204" pitchFamily="49" charset="0"/>
              </a:rPr>
              <a:t>, lambda</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End</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Function</a:t>
            </a:r>
          </a:p>
        </p:txBody>
      </p:sp>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grpSp>
        <p:nvGrpSpPr>
          <p:cNvPr id="35" name="Group 34"/>
          <p:cNvGrpSpPr/>
          <p:nvPr/>
        </p:nvGrpSpPr>
        <p:grpSpPr>
          <a:xfrm>
            <a:off x="2357133" y="1973262"/>
            <a:ext cx="155448" cy="2549733"/>
            <a:chOff x="2357133" y="1403209"/>
            <a:chExt cx="155448" cy="2549733"/>
          </a:xfrm>
        </p:grpSpPr>
        <p:cxnSp>
          <p:nvCxnSpPr>
            <p:cNvPr id="9" name="Straight Arrow Connector 8"/>
            <p:cNvCxnSpPr/>
            <p:nvPr/>
          </p:nvCxnSpPr>
          <p:spPr>
            <a:xfrm flipH="1">
              <a:off x="2416252" y="1403209"/>
              <a:ext cx="18605" cy="2298544"/>
            </a:xfrm>
            <a:prstGeom prst="straightConnector1">
              <a:avLst/>
            </a:prstGeom>
            <a:ln w="57150">
              <a:solidFill>
                <a:srgbClr val="FF0000">
                  <a:alpha val="60000"/>
                </a:srgb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2357133" y="3798954"/>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22" name="Straight Arrow Connector 21"/>
          <p:cNvCxnSpPr/>
          <p:nvPr/>
        </p:nvCxnSpPr>
        <p:spPr>
          <a:xfrm flipH="1" flipV="1">
            <a:off x="329084" y="3407612"/>
            <a:ext cx="1966587" cy="1247201"/>
          </a:xfrm>
          <a:prstGeom prst="straightConnector1">
            <a:avLst/>
          </a:prstGeom>
          <a:ln w="57150">
            <a:solidFill>
              <a:srgbClr val="FF0000">
                <a:alpha val="60000"/>
              </a:srgb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auto">
          <a:xfrm>
            <a:off x="2357133" y="4654813"/>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37" name="Group 36"/>
          <p:cNvGrpSpPr/>
          <p:nvPr/>
        </p:nvGrpSpPr>
        <p:grpSpPr>
          <a:xfrm>
            <a:off x="6991605" y="2438400"/>
            <a:ext cx="2012695" cy="863671"/>
            <a:chOff x="8389938" y="1868047"/>
            <a:chExt cx="2012695" cy="863671"/>
          </a:xfrm>
        </p:grpSpPr>
        <p:cxnSp>
          <p:nvCxnSpPr>
            <p:cNvPr id="11" name="Straight Arrow Connector 10"/>
            <p:cNvCxnSpPr/>
            <p:nvPr/>
          </p:nvCxnSpPr>
          <p:spPr>
            <a:xfrm flipH="1">
              <a:off x="8637333" y="1868047"/>
              <a:ext cx="1765300" cy="736600"/>
            </a:xfrm>
            <a:prstGeom prst="straightConnector1">
              <a:avLst/>
            </a:prstGeom>
            <a:ln w="57150">
              <a:solidFill>
                <a:srgbClr val="FF0000">
                  <a:alpha val="60000"/>
                </a:srgb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8389938" y="2577730"/>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33" name="Straight Arrow Connector 32"/>
          <p:cNvCxnSpPr/>
          <p:nvPr/>
        </p:nvCxnSpPr>
        <p:spPr>
          <a:xfrm flipH="1">
            <a:off x="2588455" y="3302071"/>
            <a:ext cx="4315582" cy="1403884"/>
          </a:xfrm>
          <a:prstGeom prst="straightConnector1">
            <a:avLst/>
          </a:prstGeom>
          <a:ln w="57150">
            <a:solidFill>
              <a:srgbClr val="FF0000">
                <a:alpha val="60000"/>
              </a:srgb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347424" y="4846593"/>
            <a:ext cx="155448" cy="1852657"/>
            <a:chOff x="2347424" y="4276540"/>
            <a:chExt cx="155448" cy="1852657"/>
          </a:xfrm>
        </p:grpSpPr>
        <p:cxnSp>
          <p:nvCxnSpPr>
            <p:cNvPr id="20" name="Straight Arrow Connector 19"/>
            <p:cNvCxnSpPr/>
            <p:nvPr/>
          </p:nvCxnSpPr>
          <p:spPr>
            <a:xfrm>
              <a:off x="2434860" y="4276540"/>
              <a:ext cx="3540" cy="1579607"/>
            </a:xfrm>
            <a:prstGeom prst="straightConnector1">
              <a:avLst/>
            </a:prstGeom>
            <a:ln w="57150">
              <a:solidFill>
                <a:srgbClr val="FF0000">
                  <a:alpha val="60000"/>
                </a:srgb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2347424" y="5975209"/>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659634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righ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righ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7" name="Text Placeholder 2"/>
          <p:cNvSpPr txBox="1">
            <a:spLocks/>
          </p:cNvSpPr>
          <p:nvPr/>
        </p:nvSpPr>
        <p:spPr>
          <a:xfrm>
            <a:off x="274637" y="1214436"/>
            <a:ext cx="11887199" cy="5309146"/>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8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Usage: await button1.WhenClicked();</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00FF"/>
                </a:solidFill>
                <a:highlight>
                  <a:srgbClr val="FFFFFF"/>
                </a:highlight>
                <a:latin typeface="Consolas" panose="020B0609020204030204" pitchFamily="49" charset="0"/>
              </a:rPr>
              <a:t>public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static</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WhenClicked</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this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Button</a:t>
            </a:r>
            <a:r>
              <a:rPr lang="en-US" sz="1800" dirty="0">
                <a:solidFill>
                  <a:srgbClr val="000000"/>
                </a:solidFill>
                <a:highlight>
                  <a:srgbClr val="FFFFFF"/>
                </a:highlight>
                <a:latin typeface="Consolas" panose="020B0609020204030204" pitchFamily="49" charset="0"/>
              </a:rPr>
              <a:t> button)</a:t>
            </a: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TaskCompletionSource</a:t>
            </a:r>
            <a:r>
              <a:rPr lang="en-US" sz="1800" dirty="0">
                <a:solidFill>
                  <a:srgbClr val="000000"/>
                </a:solidFill>
                <a:highlight>
                  <a:srgbClr val="FFFFFF"/>
                </a:highlight>
                <a:latin typeface="Consolas" panose="020B0609020204030204" pitchFamily="49" charset="0"/>
              </a:rPr>
              <a:t>&lt;</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&gt;();</a:t>
            </a:r>
          </a:p>
          <a:p>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RoutedEventHandler</a:t>
            </a:r>
            <a:r>
              <a:rPr lang="en-US" sz="1800" dirty="0">
                <a:solidFill>
                  <a:srgbClr val="000000"/>
                </a:solidFill>
                <a:highlight>
                  <a:srgbClr val="FFFFFF"/>
                </a:highlight>
                <a:latin typeface="Consolas" panose="020B0609020204030204" pitchFamily="49" charset="0"/>
              </a:rPr>
              <a:t> lambda = (</a:t>
            </a:r>
            <a:r>
              <a:rPr lang="en-US" sz="1800" dirty="0" err="1">
                <a:solidFill>
                  <a:srgbClr val="000000"/>
                </a:solidFill>
                <a:highlight>
                  <a:srgbClr val="FFFFFF"/>
                </a:highlight>
                <a:latin typeface="Consolas" panose="020B0609020204030204" pitchFamily="49" charset="0"/>
              </a:rPr>
              <a:t>s,e</a:t>
            </a:r>
            <a:r>
              <a:rPr lang="en-US" sz="1800" dirty="0">
                <a:solidFill>
                  <a:srgbClr val="000000"/>
                </a:solidFill>
                <a:highlight>
                  <a:srgbClr val="FFFFFF"/>
                </a:highlight>
                <a:latin typeface="Consolas" panose="020B0609020204030204" pitchFamily="49" charset="0"/>
              </a:rPr>
              <a:t>) =&gt; </a:t>
            </a:r>
            <a:r>
              <a:rPr lang="en-US" sz="1800" dirty="0" err="1">
                <a:solidFill>
                  <a:srgbClr val="000000"/>
                </a:solidFill>
                <a:highlight>
                  <a:srgbClr val="FFFFFF"/>
                </a:highlight>
                <a:latin typeface="Consolas" panose="020B0609020204030204" pitchFamily="49" charset="0"/>
              </a:rPr>
              <a:t>tcs.TrySetResult</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null</a:t>
            </a:r>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try</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button.Click</a:t>
            </a:r>
            <a:r>
              <a:rPr lang="en-US" sz="1800" dirty="0">
                <a:solidFill>
                  <a:srgbClr val="000000"/>
                </a:solidFill>
                <a:highlight>
                  <a:srgbClr val="FFFFFF"/>
                </a:highlight>
                <a:latin typeface="Consolas" panose="020B0609020204030204" pitchFamily="49" charset="0"/>
              </a:rPr>
              <a:t> += lambda</a:t>
            </a:r>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tcs.Task</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finally</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button.Click</a:t>
            </a:r>
            <a:r>
              <a:rPr lang="en-US" sz="1800" dirty="0">
                <a:solidFill>
                  <a:srgbClr val="000000"/>
                </a:solidFill>
                <a:highlight>
                  <a:srgbClr val="FFFFFF"/>
                </a:highlight>
                <a:latin typeface="Consolas" panose="020B0609020204030204" pitchFamily="49" charset="0"/>
              </a:rPr>
              <a:t> -= lambda;</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p:txBody>
      </p:sp>
      <p:grpSp>
        <p:nvGrpSpPr>
          <p:cNvPr id="16" name="Group 15"/>
          <p:cNvGrpSpPr/>
          <p:nvPr/>
        </p:nvGrpSpPr>
        <p:grpSpPr>
          <a:xfrm>
            <a:off x="2357133" y="1665165"/>
            <a:ext cx="155448" cy="2549733"/>
            <a:chOff x="2357133" y="1403209"/>
            <a:chExt cx="155448" cy="2549733"/>
          </a:xfrm>
        </p:grpSpPr>
        <p:cxnSp>
          <p:nvCxnSpPr>
            <p:cNvPr id="17" name="Straight Arrow Connector 16"/>
            <p:cNvCxnSpPr/>
            <p:nvPr/>
          </p:nvCxnSpPr>
          <p:spPr>
            <a:xfrm flipH="1">
              <a:off x="2416252" y="1403209"/>
              <a:ext cx="18605" cy="2298544"/>
            </a:xfrm>
            <a:prstGeom prst="straightConnector1">
              <a:avLst/>
            </a:prstGeom>
            <a:ln w="57150">
              <a:solidFill>
                <a:srgbClr val="FF0000">
                  <a:alpha val="60000"/>
                </a:srgb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2357133" y="3798954"/>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19" name="Straight Arrow Connector 18"/>
          <p:cNvCxnSpPr/>
          <p:nvPr/>
        </p:nvCxnSpPr>
        <p:spPr>
          <a:xfrm flipH="1" flipV="1">
            <a:off x="329084" y="3407612"/>
            <a:ext cx="1966587" cy="1247201"/>
          </a:xfrm>
          <a:prstGeom prst="straightConnector1">
            <a:avLst/>
          </a:prstGeom>
          <a:ln w="57150">
            <a:solidFill>
              <a:srgbClr val="FF0000">
                <a:alpha val="60000"/>
              </a:srgb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2357133" y="4654813"/>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21" name="Group 20"/>
          <p:cNvGrpSpPr/>
          <p:nvPr/>
        </p:nvGrpSpPr>
        <p:grpSpPr>
          <a:xfrm>
            <a:off x="6991605" y="2438400"/>
            <a:ext cx="2012695" cy="863671"/>
            <a:chOff x="8389938" y="1868047"/>
            <a:chExt cx="2012695" cy="863671"/>
          </a:xfrm>
        </p:grpSpPr>
        <p:cxnSp>
          <p:nvCxnSpPr>
            <p:cNvPr id="22" name="Straight Arrow Connector 21"/>
            <p:cNvCxnSpPr/>
            <p:nvPr/>
          </p:nvCxnSpPr>
          <p:spPr>
            <a:xfrm flipH="1">
              <a:off x="8637333" y="1868047"/>
              <a:ext cx="1765300" cy="736600"/>
            </a:xfrm>
            <a:prstGeom prst="straightConnector1">
              <a:avLst/>
            </a:prstGeom>
            <a:ln w="57150">
              <a:solidFill>
                <a:srgbClr val="FF0000">
                  <a:alpha val="60000"/>
                </a:srgb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8389938" y="2577730"/>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24" name="Straight Arrow Connector 23"/>
          <p:cNvCxnSpPr/>
          <p:nvPr/>
        </p:nvCxnSpPr>
        <p:spPr>
          <a:xfrm flipH="1">
            <a:off x="2588455" y="3302071"/>
            <a:ext cx="4315582" cy="1403884"/>
          </a:xfrm>
          <a:prstGeom prst="straightConnector1">
            <a:avLst/>
          </a:prstGeom>
          <a:ln w="57150">
            <a:solidFill>
              <a:srgbClr val="FF0000">
                <a:alpha val="60000"/>
              </a:srgb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347424" y="4846593"/>
            <a:ext cx="155448" cy="1852657"/>
            <a:chOff x="2347424" y="4276540"/>
            <a:chExt cx="155448" cy="1852657"/>
          </a:xfrm>
        </p:grpSpPr>
        <p:cxnSp>
          <p:nvCxnSpPr>
            <p:cNvPr id="26" name="Straight Arrow Connector 25"/>
            <p:cNvCxnSpPr/>
            <p:nvPr/>
          </p:nvCxnSpPr>
          <p:spPr>
            <a:xfrm>
              <a:off x="2434860" y="4276540"/>
              <a:ext cx="3540" cy="1579607"/>
            </a:xfrm>
            <a:prstGeom prst="straightConnector1">
              <a:avLst/>
            </a:prstGeom>
            <a:ln w="57150">
              <a:solidFill>
                <a:srgbClr val="FF0000">
                  <a:alpha val="60000"/>
                </a:srgb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2347424" y="5975209"/>
              <a:ext cx="155448" cy="153988"/>
            </a:xfrm>
            <a:prstGeom prst="ellipse">
              <a:avLst/>
            </a:prstGeom>
            <a:solidFill>
              <a:srgbClr val="FF0000">
                <a:alpha val="6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65405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righ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3" name="Text Placeholder 2"/>
          <p:cNvSpPr>
            <a:spLocks noGrp="1"/>
          </p:cNvSpPr>
          <p:nvPr>
            <p:ph type="body" sz="quarter" idx="10"/>
          </p:nvPr>
        </p:nvSpPr>
        <p:spPr>
          <a:xfrm>
            <a:off x="274638" y="1221157"/>
            <a:ext cx="11887199" cy="3841052"/>
          </a:xfrm>
        </p:spPr>
        <p:txBody>
          <a:bodyPr/>
          <a:lstStyle/>
          <a:p>
            <a:endParaRPr lang="en-US" dirty="0" smtClean="0"/>
          </a:p>
          <a:p>
            <a:endParaRPr lang="en-US" dirty="0" smtClean="0"/>
          </a:p>
          <a:p>
            <a:r>
              <a:rPr lang="en-US" sz="3600" dirty="0" smtClean="0">
                <a:solidFill>
                  <a:schemeClr val="bg2"/>
                </a:solidFill>
                <a:latin typeface="Segoe UI Light" panose="020B0502040204020203" pitchFamily="34" charset="0"/>
                <a:cs typeface="Segoe UI Light" panose="020B0502040204020203" pitchFamily="34" charset="0"/>
              </a:rPr>
              <a:t>Would you like to know more?</a:t>
            </a:r>
          </a:p>
          <a:p>
            <a:endParaRPr lang="en-US" sz="2000" dirty="0" smtClean="0"/>
          </a:p>
          <a:p>
            <a:r>
              <a:rPr lang="en-US" sz="2000" dirty="0" smtClean="0"/>
              <a:t>Wrap moved/released events into “await </a:t>
            </a:r>
            <a:r>
              <a:rPr lang="en-US" sz="2000" dirty="0" err="1" smtClean="0"/>
              <a:t>DragAsync</a:t>
            </a:r>
            <a:r>
              <a:rPr lang="en-US" sz="2000" dirty="0" smtClean="0"/>
              <a:t>()”</a:t>
            </a:r>
          </a:p>
          <a:p>
            <a:endParaRPr lang="en-US" sz="2000" dirty="0"/>
          </a:p>
          <a:p>
            <a:r>
              <a:rPr lang="en-US" sz="2000" dirty="0" smtClean="0"/>
              <a:t>Wrap </a:t>
            </a:r>
            <a:r>
              <a:rPr lang="en-US" sz="2000" dirty="0" err="1" smtClean="0"/>
              <a:t>Dispatcher.RunAsync</a:t>
            </a:r>
            <a:r>
              <a:rPr lang="en-US" sz="2000" dirty="0" smtClean="0"/>
              <a:t> so it works for Task-returning lambdas</a:t>
            </a:r>
          </a:p>
          <a:p>
            <a:endParaRPr lang="en-US" sz="2000" dirty="0"/>
          </a:p>
          <a:p>
            <a:r>
              <a:rPr lang="en-US" sz="2000" dirty="0" smtClean="0"/>
              <a:t>Write the </a:t>
            </a:r>
            <a:r>
              <a:rPr lang="en-US" sz="2000" dirty="0" err="1" smtClean="0"/>
              <a:t>OnResume</a:t>
            </a:r>
            <a:r>
              <a:rPr lang="en-US" sz="2000" dirty="0" smtClean="0"/>
              <a:t> handler, using </a:t>
            </a:r>
            <a:r>
              <a:rPr lang="en-US" sz="2000" dirty="0" err="1" smtClean="0"/>
              <a:t>CancellationTokenSource</a:t>
            </a:r>
            <a:endParaRPr lang="en-US" sz="2000" dirty="0" smtClean="0"/>
          </a:p>
        </p:txBody>
      </p:sp>
    </p:spTree>
    <p:extLst>
      <p:ext uri="{BB962C8B-B14F-4D97-AF65-F5344CB8AC3E}">
        <p14:creationId xmlns:p14="http://schemas.microsoft.com/office/powerpoint/2010/main" val="5589578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xplosion 1 16"/>
          <p:cNvSpPr/>
          <p:nvPr/>
        </p:nvSpPr>
        <p:spPr>
          <a:xfrm>
            <a:off x="1430352" y="4840898"/>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59"/>
            <a:r>
              <a:rPr lang="en-US" sz="1836" dirty="0">
                <a:solidFill>
                  <a:srgbClr val="FFFFFF"/>
                </a:solidFill>
              </a:rPr>
              <a:t>Click</a:t>
            </a:r>
            <a:endParaRPr lang="en-GB" sz="1836" dirty="0">
              <a:solidFill>
                <a:srgbClr val="FFFFFF"/>
              </a:solidFill>
            </a:endParaRPr>
          </a:p>
        </p:txBody>
      </p:sp>
      <p:sp>
        <p:nvSpPr>
          <p:cNvPr id="15" name="TextBox 14"/>
          <p:cNvSpPr txBox="1"/>
          <p:nvPr/>
        </p:nvSpPr>
        <p:spPr>
          <a:xfrm>
            <a:off x="5687595" y="3186339"/>
            <a:ext cx="6199296" cy="1204725"/>
          </a:xfrm>
          <a:prstGeom prst="rect">
            <a:avLst/>
          </a:prstGeom>
          <a:solidFill>
            <a:srgbClr val="002060"/>
          </a:solidFill>
        </p:spPr>
        <p:txBody>
          <a:bodyPr wrap="none" lIns="93260" tIns="93260" rIns="93260" bIns="93260" rtlCol="0">
            <a:noAutofit/>
          </a:bodyPr>
          <a:lstStyle/>
          <a:p>
            <a:pPr defTabSz="932559">
              <a:lnSpc>
                <a:spcPct val="115000"/>
              </a:lnSpc>
            </a:pPr>
            <a:r>
              <a:rPr lang="en-US" sz="2040" b="1" dirty="0" err="1">
                <a:solidFill>
                  <a:srgbClr val="569CD6"/>
                </a:solidFill>
                <a:latin typeface="Consolas"/>
                <a:ea typeface="Calibri"/>
                <a:cs typeface="Times New Roman"/>
              </a:rPr>
              <a:t>async</a:t>
            </a:r>
            <a:r>
              <a:rPr lang="en-US" sz="2040" b="1" dirty="0">
                <a:solidFill>
                  <a:srgbClr val="569CD6"/>
                </a:solidFill>
                <a:latin typeface="Consolas"/>
                <a:ea typeface="Calibri"/>
                <a:cs typeface="Times New Roman"/>
              </a:rPr>
              <a:t> </a:t>
            </a:r>
            <a:r>
              <a:rPr lang="en-US" sz="2040" b="1" dirty="0">
                <a:solidFill>
                  <a:srgbClr val="4EC9B0"/>
                </a:solidFill>
                <a:latin typeface="Consolas"/>
                <a:ea typeface="Calibri"/>
                <a:cs typeface="Times New Roman"/>
              </a:rPr>
              <a:t>Task</a:t>
            </a:r>
            <a:r>
              <a:rPr lang="en-US" sz="2040" dirty="0">
                <a:solidFill>
                  <a:srgbClr val="C8C8C8"/>
                </a:solidFill>
                <a:latin typeface="Consolas"/>
                <a:ea typeface="Calibri"/>
                <a:cs typeface="Times New Roman"/>
              </a:rPr>
              <a:t> </a:t>
            </a:r>
            <a:r>
              <a:rPr lang="en-US" sz="2040" b="1" dirty="0" err="1">
                <a:solidFill>
                  <a:srgbClr val="C8C8C8"/>
                </a:solidFill>
                <a:latin typeface="Consolas"/>
                <a:ea typeface="Calibri"/>
                <a:cs typeface="Times New Roman"/>
              </a:rPr>
              <a:t>LoadSettingsAsync</a:t>
            </a:r>
            <a:r>
              <a:rPr lang="en-US" sz="2040" dirty="0">
                <a:solidFill>
                  <a:srgbClr val="C8C8C8"/>
                </a:solidFill>
                <a:latin typeface="Consolas"/>
                <a:ea typeface="Calibri"/>
                <a:cs typeface="Times New Roman"/>
              </a:rPr>
              <a:t>() {</a:t>
            </a:r>
            <a:endParaRPr lang="en-US" sz="2856" dirty="0">
              <a:solidFill>
                <a:srgbClr val="FFFFFF"/>
              </a:solidFill>
              <a:latin typeface="Calibri"/>
              <a:ea typeface="Calibri"/>
              <a:cs typeface="Times New Roman"/>
            </a:endParaRPr>
          </a:p>
          <a:p>
            <a:pPr defTabSz="932559">
              <a:lnSpc>
                <a:spcPct val="115000"/>
              </a:lnSpc>
            </a:pPr>
            <a:r>
              <a:rPr lang="en-US" sz="2040" dirty="0">
                <a:solidFill>
                  <a:srgbClr val="C8C8C8"/>
                </a:solidFill>
                <a:latin typeface="Consolas"/>
                <a:ea typeface="Calibri"/>
                <a:cs typeface="Times New Roman"/>
              </a:rPr>
              <a:t>  </a:t>
            </a:r>
            <a:r>
              <a:rPr lang="en-US" sz="2040" b="1" dirty="0">
                <a:solidFill>
                  <a:srgbClr val="569CD6"/>
                </a:solidFill>
                <a:latin typeface="Consolas"/>
                <a:ea typeface="Calibri"/>
                <a:cs typeface="Times New Roman"/>
              </a:rPr>
              <a:t>await </a:t>
            </a:r>
            <a:r>
              <a:rPr lang="en-US" sz="2040" b="1" dirty="0" err="1">
                <a:solidFill>
                  <a:srgbClr val="C8C8C8"/>
                </a:solidFill>
                <a:latin typeface="Consolas"/>
                <a:ea typeface="Calibri"/>
                <a:cs typeface="Times New Roman"/>
              </a:rPr>
              <a:t>IO</a:t>
            </a:r>
            <a:r>
              <a:rPr lang="en-US" sz="2040" dirty="0" err="1">
                <a:solidFill>
                  <a:srgbClr val="C8C8C8"/>
                </a:solidFill>
                <a:latin typeface="Consolas"/>
                <a:ea typeface="Calibri"/>
                <a:cs typeface="Times New Roman"/>
              </a:rPr>
              <a:t>.</a:t>
            </a:r>
            <a:r>
              <a:rPr lang="en-US" sz="2040" b="1" dirty="0" err="1">
                <a:solidFill>
                  <a:srgbClr val="4EC9B0"/>
                </a:solidFill>
                <a:latin typeface="Consolas"/>
                <a:ea typeface="Calibri"/>
                <a:cs typeface="Times New Roman"/>
              </a:rPr>
              <a:t>Network</a:t>
            </a:r>
            <a:r>
              <a:rPr lang="en-US" sz="2040" dirty="0" err="1">
                <a:solidFill>
                  <a:srgbClr val="C8C8C8"/>
                </a:solidFill>
                <a:latin typeface="Consolas"/>
                <a:ea typeface="Calibri"/>
                <a:cs typeface="Times New Roman"/>
              </a:rPr>
              <a:t>.</a:t>
            </a:r>
            <a:r>
              <a:rPr lang="en-US" sz="2040" b="1" dirty="0" err="1">
                <a:solidFill>
                  <a:srgbClr val="C8C8C8"/>
                </a:solidFill>
                <a:latin typeface="Consolas"/>
                <a:ea typeface="Calibri"/>
                <a:cs typeface="Times New Roman"/>
              </a:rPr>
              <a:t>DownloadAsync</a:t>
            </a:r>
            <a:r>
              <a:rPr lang="en-US" sz="2040" dirty="0">
                <a:solidFill>
                  <a:srgbClr val="C8C8C8"/>
                </a:solidFill>
                <a:latin typeface="Consolas"/>
                <a:ea typeface="Calibri"/>
                <a:cs typeface="Times New Roman"/>
              </a:rPr>
              <a:t>(</a:t>
            </a:r>
            <a:r>
              <a:rPr lang="en-US" sz="2040" b="1" dirty="0">
                <a:solidFill>
                  <a:srgbClr val="C8C8C8"/>
                </a:solidFill>
                <a:latin typeface="Consolas"/>
                <a:ea typeface="Calibri"/>
                <a:cs typeface="Times New Roman"/>
              </a:rPr>
              <a:t>path</a:t>
            </a:r>
            <a:r>
              <a:rPr lang="en-US" sz="2040" dirty="0">
                <a:solidFill>
                  <a:srgbClr val="C8C8C8"/>
                </a:solidFill>
                <a:latin typeface="Consolas"/>
                <a:ea typeface="Calibri"/>
                <a:cs typeface="Times New Roman"/>
              </a:rPr>
              <a:t>);</a:t>
            </a:r>
            <a:br>
              <a:rPr lang="en-US" sz="2040" dirty="0">
                <a:solidFill>
                  <a:srgbClr val="C8C8C8"/>
                </a:solidFill>
                <a:latin typeface="Consolas"/>
                <a:ea typeface="Calibri"/>
                <a:cs typeface="Times New Roman"/>
              </a:rPr>
            </a:br>
            <a:r>
              <a:rPr lang="en-US" sz="2040" dirty="0">
                <a:solidFill>
                  <a:srgbClr val="C8C8C8"/>
                </a:solidFill>
                <a:latin typeface="Consolas"/>
                <a:ea typeface="Calibri"/>
                <a:cs typeface="Times New Roman"/>
              </a:rPr>
              <a:t>}</a:t>
            </a:r>
            <a:endParaRPr lang="en-US" sz="2856" dirty="0">
              <a:solidFill>
                <a:srgbClr val="FFFFFF"/>
              </a:solidFill>
              <a:latin typeface="Calibri"/>
              <a:ea typeface="Calibri"/>
              <a:cs typeface="Times New Roman"/>
            </a:endParaRPr>
          </a:p>
        </p:txBody>
      </p:sp>
      <p:sp>
        <p:nvSpPr>
          <p:cNvPr id="9" name="TextBox 8"/>
          <p:cNvSpPr txBox="1"/>
          <p:nvPr/>
        </p:nvSpPr>
        <p:spPr>
          <a:xfrm>
            <a:off x="1520937" y="2175103"/>
            <a:ext cx="4051979" cy="1596096"/>
          </a:xfrm>
          <a:prstGeom prst="rect">
            <a:avLst/>
          </a:prstGeom>
          <a:solidFill>
            <a:srgbClr val="002060"/>
          </a:solidFill>
        </p:spPr>
        <p:txBody>
          <a:bodyPr wrap="none" lIns="93260" tIns="93260" rIns="93260" bIns="93260" rtlCol="0">
            <a:noAutofit/>
          </a:bodyPr>
          <a:lstStyle/>
          <a:p>
            <a:pPr defTabSz="932559">
              <a:lnSpc>
                <a:spcPct val="115000"/>
              </a:lnSpc>
            </a:pPr>
            <a:r>
              <a:rPr lang="en-US" sz="2040" b="1" dirty="0" err="1">
                <a:solidFill>
                  <a:srgbClr val="569CD6"/>
                </a:solidFill>
                <a:latin typeface="Consolas"/>
                <a:ea typeface="Calibri"/>
                <a:cs typeface="Times New Roman"/>
              </a:rPr>
              <a:t>async</a:t>
            </a:r>
            <a:r>
              <a:rPr lang="en-US" sz="2040" b="1" dirty="0">
                <a:solidFill>
                  <a:srgbClr val="569CD6"/>
                </a:solidFill>
                <a:latin typeface="Consolas"/>
                <a:ea typeface="Calibri"/>
                <a:cs typeface="Times New Roman"/>
              </a:rPr>
              <a:t> void</a:t>
            </a:r>
            <a:r>
              <a:rPr lang="en-US" sz="2040" dirty="0">
                <a:solidFill>
                  <a:srgbClr val="C8C8C8"/>
                </a:solidFill>
                <a:latin typeface="Consolas"/>
                <a:ea typeface="Calibri"/>
                <a:cs typeface="Times New Roman"/>
              </a:rPr>
              <a:t> </a:t>
            </a:r>
            <a:r>
              <a:rPr lang="en-US" sz="2040" b="1" dirty="0">
                <a:solidFill>
                  <a:srgbClr val="C8C8C8"/>
                </a:solidFill>
                <a:latin typeface="Consolas"/>
                <a:ea typeface="Calibri"/>
                <a:cs typeface="Times New Roman"/>
              </a:rPr>
              <a:t>Button1_Click(){</a:t>
            </a:r>
            <a:br>
              <a:rPr lang="en-US" sz="2040" b="1" dirty="0">
                <a:solidFill>
                  <a:srgbClr val="C8C8C8"/>
                </a:solidFill>
                <a:latin typeface="Consolas"/>
                <a:ea typeface="Calibri"/>
                <a:cs typeface="Times New Roman"/>
              </a:rPr>
            </a:br>
            <a:r>
              <a:rPr lang="en-US" sz="2040" dirty="0">
                <a:solidFill>
                  <a:srgbClr val="C8C8C8"/>
                </a:solidFill>
                <a:latin typeface="Consolas"/>
                <a:ea typeface="Calibri"/>
                <a:cs typeface="Times New Roman"/>
              </a:rPr>
              <a:t>  </a:t>
            </a:r>
            <a:r>
              <a:rPr lang="en-US" sz="2040" b="1" dirty="0">
                <a:solidFill>
                  <a:srgbClr val="569CD6"/>
                </a:solidFill>
                <a:latin typeface="Consolas"/>
                <a:ea typeface="Calibri"/>
                <a:cs typeface="Times New Roman"/>
              </a:rPr>
              <a:t>await </a:t>
            </a:r>
            <a:r>
              <a:rPr lang="en-US" sz="2040" b="1" dirty="0" err="1">
                <a:solidFill>
                  <a:srgbClr val="C8C8C8"/>
                </a:solidFill>
                <a:latin typeface="Consolas"/>
                <a:ea typeface="Calibri"/>
                <a:cs typeface="Times New Roman"/>
              </a:rPr>
              <a:t>LoadSettingsAsync</a:t>
            </a:r>
            <a:r>
              <a:rPr lang="en-US" sz="2040" dirty="0">
                <a:solidFill>
                  <a:srgbClr val="C8C8C8"/>
                </a:solidFill>
                <a:latin typeface="Consolas"/>
                <a:ea typeface="Calibri"/>
                <a:cs typeface="Times New Roman"/>
              </a:rPr>
              <a:t>();</a:t>
            </a:r>
            <a:endParaRPr lang="en-US" sz="2856" dirty="0">
              <a:solidFill>
                <a:srgbClr val="FFFFFF"/>
              </a:solidFill>
              <a:latin typeface="Calibri"/>
              <a:ea typeface="Calibri"/>
              <a:cs typeface="Times New Roman"/>
            </a:endParaRPr>
          </a:p>
          <a:p>
            <a:pPr defTabSz="932559">
              <a:lnSpc>
                <a:spcPct val="115000"/>
              </a:lnSpc>
            </a:pPr>
            <a:r>
              <a:rPr lang="en-US" sz="2040" dirty="0">
                <a:solidFill>
                  <a:srgbClr val="C8C8C8"/>
                </a:solidFill>
                <a:latin typeface="Consolas"/>
                <a:ea typeface="Calibri"/>
                <a:cs typeface="Times New Roman"/>
              </a:rPr>
              <a:t>  </a:t>
            </a:r>
            <a:r>
              <a:rPr lang="en-US" sz="2040" b="1" dirty="0" err="1">
                <a:solidFill>
                  <a:srgbClr val="C8C8C8"/>
                </a:solidFill>
                <a:latin typeface="Consolas"/>
                <a:ea typeface="Calibri"/>
                <a:cs typeface="Times New Roman"/>
              </a:rPr>
              <a:t>UpdateView</a:t>
            </a:r>
            <a:r>
              <a:rPr lang="en-US" sz="2040" dirty="0">
                <a:solidFill>
                  <a:srgbClr val="C8C8C8"/>
                </a:solidFill>
                <a:latin typeface="Consolas"/>
                <a:ea typeface="Calibri"/>
                <a:cs typeface="Times New Roman"/>
              </a:rPr>
              <a:t>();</a:t>
            </a:r>
            <a:br>
              <a:rPr lang="en-US" sz="2040" dirty="0">
                <a:solidFill>
                  <a:srgbClr val="C8C8C8"/>
                </a:solidFill>
                <a:latin typeface="Consolas"/>
                <a:ea typeface="Calibri"/>
                <a:cs typeface="Times New Roman"/>
              </a:rPr>
            </a:br>
            <a:r>
              <a:rPr lang="en-US" sz="2040" dirty="0">
                <a:solidFill>
                  <a:srgbClr val="C8C8C8"/>
                </a:solidFill>
                <a:latin typeface="Consolas"/>
                <a:ea typeface="Calibri"/>
                <a:cs typeface="Times New Roman"/>
              </a:rPr>
              <a:t>}</a:t>
            </a:r>
            <a:endParaRPr lang="en-US" sz="2856" dirty="0">
              <a:solidFill>
                <a:srgbClr val="FFFFFF"/>
              </a:solidFill>
              <a:latin typeface="Calibri"/>
              <a:ea typeface="Calibri"/>
              <a:cs typeface="Times New Roman"/>
            </a:endParaRPr>
          </a:p>
        </p:txBody>
      </p:sp>
      <p:sp>
        <p:nvSpPr>
          <p:cNvPr id="8" name="Explosion 1 7"/>
          <p:cNvSpPr/>
          <p:nvPr/>
        </p:nvSpPr>
        <p:spPr>
          <a:xfrm>
            <a:off x="1520936" y="1429449"/>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59"/>
            <a:r>
              <a:rPr lang="en-US" sz="1836" dirty="0">
                <a:solidFill>
                  <a:srgbClr val="FFFFFF"/>
                </a:solidFill>
              </a:rPr>
              <a:t>Click</a:t>
            </a:r>
            <a:endParaRPr lang="en-GB" sz="1836" dirty="0">
              <a:solidFill>
                <a:srgbClr val="FFFFFF"/>
              </a:solidFill>
            </a:endParaRPr>
          </a:p>
        </p:txBody>
      </p:sp>
      <p:sp>
        <p:nvSpPr>
          <p:cNvPr id="2" name="Title 1"/>
          <p:cNvSpPr>
            <a:spLocks noGrp="1"/>
          </p:cNvSpPr>
          <p:nvPr>
            <p:ph type="title"/>
          </p:nvPr>
        </p:nvSpPr>
        <p:spPr/>
        <p:txBody>
          <a:bodyPr/>
          <a:lstStyle/>
          <a:p>
            <a:r>
              <a:rPr lang="en-US" dirty="0" smtClean="0"/>
              <a:t>Understanding Async</a:t>
            </a:r>
            <a:endParaRPr lang="en-US" dirty="0"/>
          </a:p>
        </p:txBody>
      </p:sp>
      <p:sp>
        <p:nvSpPr>
          <p:cNvPr id="3" name="U-Turn Arrow 2"/>
          <p:cNvSpPr/>
          <p:nvPr/>
        </p:nvSpPr>
        <p:spPr>
          <a:xfrm>
            <a:off x="578242" y="1585410"/>
            <a:ext cx="816240" cy="2768668"/>
          </a:xfrm>
          <a:prstGeom prst="uturnArrow">
            <a:avLst>
              <a:gd name="adj1" fmla="val 14706"/>
              <a:gd name="adj2" fmla="val 13603"/>
              <a:gd name="adj3" fmla="val 27942"/>
              <a:gd name="adj4" fmla="val 46875"/>
              <a:gd name="adj5" fmla="val 51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59"/>
            <a:endParaRPr lang="en-GB" sz="1836">
              <a:solidFill>
                <a:srgbClr val="FFFFFF"/>
              </a:solidFill>
            </a:endParaRPr>
          </a:p>
        </p:txBody>
      </p:sp>
      <p:sp>
        <p:nvSpPr>
          <p:cNvPr id="4" name="U-Turn Arrow 3"/>
          <p:cNvSpPr/>
          <p:nvPr/>
        </p:nvSpPr>
        <p:spPr>
          <a:xfrm rot="10800000">
            <a:off x="532087" y="3188322"/>
            <a:ext cx="816240" cy="2768668"/>
          </a:xfrm>
          <a:prstGeom prst="uturnArrow">
            <a:avLst>
              <a:gd name="adj1" fmla="val 14706"/>
              <a:gd name="adj2" fmla="val 13603"/>
              <a:gd name="adj3" fmla="val 27942"/>
              <a:gd name="adj4" fmla="val 46875"/>
              <a:gd name="adj5" fmla="val 518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32559"/>
            <a:endParaRPr lang="en-GB" sz="1836">
              <a:solidFill>
                <a:srgbClr val="FFFFFF"/>
              </a:solidFill>
            </a:endParaRPr>
          </a:p>
        </p:txBody>
      </p:sp>
      <p:sp>
        <p:nvSpPr>
          <p:cNvPr id="5" name="TextBox 4"/>
          <p:cNvSpPr txBox="1"/>
          <p:nvPr/>
        </p:nvSpPr>
        <p:spPr>
          <a:xfrm rot="16200000">
            <a:off x="-963859" y="3564023"/>
            <a:ext cx="3808130" cy="414353"/>
          </a:xfrm>
          <a:prstGeom prst="rect">
            <a:avLst/>
          </a:prstGeom>
          <a:noFill/>
        </p:spPr>
        <p:txBody>
          <a:bodyPr wrap="square" rtlCol="0" anchor="ctr">
            <a:spAutoFit/>
          </a:bodyPr>
          <a:lstStyle/>
          <a:p>
            <a:pPr algn="ctr" defTabSz="932559"/>
            <a:r>
              <a:rPr lang="en-US" sz="2040" dirty="0">
                <a:solidFill>
                  <a:srgbClr val="FFFFFF"/>
                </a:solidFill>
              </a:rPr>
              <a:t>Message</a:t>
            </a:r>
            <a:r>
              <a:rPr lang="en-US" sz="1836" dirty="0">
                <a:solidFill>
                  <a:srgbClr val="FFFFFF"/>
                </a:solidFill>
              </a:rPr>
              <a:t> pump</a:t>
            </a:r>
            <a:endParaRPr lang="en-GB" sz="1836" dirty="0">
              <a:solidFill>
                <a:srgbClr val="FFFFFF"/>
              </a:solidFill>
            </a:endParaRPr>
          </a:p>
        </p:txBody>
      </p:sp>
      <p:sp>
        <p:nvSpPr>
          <p:cNvPr id="13" name="Bent Arrow 12"/>
          <p:cNvSpPr/>
          <p:nvPr/>
        </p:nvSpPr>
        <p:spPr bwMode="auto">
          <a:xfrm rot="5400000">
            <a:off x="1564430" y="1699408"/>
            <a:ext cx="520245" cy="788401"/>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Bent Arrow 13"/>
          <p:cNvSpPr/>
          <p:nvPr/>
        </p:nvSpPr>
        <p:spPr bwMode="auto">
          <a:xfrm rot="5400000">
            <a:off x="5603401" y="2587335"/>
            <a:ext cx="648900" cy="936722"/>
          </a:xfrm>
          <a:prstGeom prst="bentArrow">
            <a:avLst>
              <a:gd name="adj1" fmla="val 18014"/>
              <a:gd name="adj2" fmla="val 25000"/>
              <a:gd name="adj3" fmla="val 25000"/>
              <a:gd name="adj4" fmla="val 4375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Bent Arrow 17"/>
          <p:cNvSpPr/>
          <p:nvPr/>
        </p:nvSpPr>
        <p:spPr bwMode="auto">
          <a:xfrm rot="5400000">
            <a:off x="1528560" y="5189307"/>
            <a:ext cx="520245" cy="788401"/>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6396212" y="3996933"/>
            <a:ext cx="1798075" cy="820061"/>
          </a:xfrm>
          <a:prstGeom prst="roundRect">
            <a:avLst/>
          </a:prstGeom>
          <a:solidFill>
            <a:srgbClr val="0070C0">
              <a:alpha val="80000"/>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32559">
              <a:lnSpc>
                <a:spcPct val="115000"/>
              </a:lnSpc>
            </a:pPr>
            <a:r>
              <a:rPr lang="en-US" sz="2448" b="1" dirty="0">
                <a:solidFill>
                  <a:srgbClr val="4EC9B0"/>
                </a:solidFill>
                <a:latin typeface="Segoe UI Light"/>
                <a:ea typeface="Calibri"/>
                <a:cs typeface="Consolas" pitchFamily="49" charset="0"/>
              </a:rPr>
              <a:t>Task ...</a:t>
            </a:r>
            <a:r>
              <a:rPr lang="en-US" sz="2040" b="1" dirty="0">
                <a:solidFill>
                  <a:srgbClr val="4EC9B0"/>
                </a:solidFill>
                <a:ea typeface="Calibri"/>
                <a:cs typeface="Consolas" pitchFamily="49" charset="0"/>
              </a:rPr>
              <a:t/>
            </a:r>
            <a:br>
              <a:rPr lang="en-US" sz="2040" b="1" dirty="0">
                <a:solidFill>
                  <a:srgbClr val="4EC9B0"/>
                </a:solidFill>
                <a:ea typeface="Calibri"/>
                <a:cs typeface="Consolas" pitchFamily="49" charset="0"/>
              </a:rPr>
            </a:br>
            <a:r>
              <a:rPr lang="en-US" sz="1836" dirty="0" err="1">
                <a:solidFill>
                  <a:srgbClr val="FFFFFF">
                    <a:lumMod val="65000"/>
                  </a:srgbClr>
                </a:solidFill>
                <a:ea typeface="Calibri"/>
                <a:cs typeface="Consolas" pitchFamily="49" charset="0"/>
              </a:rPr>
              <a:t>DownloadAsync</a:t>
            </a:r>
            <a:endParaRPr lang="en-US" sz="3672" dirty="0">
              <a:solidFill>
                <a:srgbClr val="FFFFFF">
                  <a:lumMod val="65000"/>
                </a:srgbClr>
              </a:solidFill>
              <a:ea typeface="Calibri"/>
              <a:cs typeface="Consolas" pitchFamily="49" charset="0"/>
            </a:endParaRPr>
          </a:p>
        </p:txBody>
      </p:sp>
      <p:sp>
        <p:nvSpPr>
          <p:cNvPr id="10" name="12-Point Star 9"/>
          <p:cNvSpPr/>
          <p:nvPr/>
        </p:nvSpPr>
        <p:spPr bwMode="auto">
          <a:xfrm>
            <a:off x="6167937" y="3810412"/>
            <a:ext cx="373041" cy="373041"/>
          </a:xfrm>
          <a:prstGeom prst="star12">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Notched Right Arrow 11"/>
          <p:cNvSpPr/>
          <p:nvPr/>
        </p:nvSpPr>
        <p:spPr bwMode="auto">
          <a:xfrm rot="11694119">
            <a:off x="2644454" y="3243565"/>
            <a:ext cx="3414382"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2425733" y="2886515"/>
            <a:ext cx="2099346" cy="820061"/>
          </a:xfrm>
          <a:prstGeom prst="roundRect">
            <a:avLst/>
          </a:prstGeom>
          <a:solidFill>
            <a:srgbClr val="0070C0">
              <a:alpha val="85000"/>
            </a:srgb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932559">
              <a:lnSpc>
                <a:spcPct val="115000"/>
              </a:lnSpc>
            </a:pPr>
            <a:r>
              <a:rPr lang="en-US" sz="2448" b="1" dirty="0">
                <a:solidFill>
                  <a:srgbClr val="4EC9B0"/>
                </a:solidFill>
                <a:latin typeface="Segoe UI Light"/>
                <a:ea typeface="Calibri"/>
                <a:cs typeface="Consolas" pitchFamily="49" charset="0"/>
              </a:rPr>
              <a:t>Task ...</a:t>
            </a:r>
            <a:r>
              <a:rPr lang="en-US" sz="2040" b="1" dirty="0">
                <a:solidFill>
                  <a:srgbClr val="4EC9B0"/>
                </a:solidFill>
                <a:ea typeface="Calibri"/>
                <a:cs typeface="Consolas" pitchFamily="49" charset="0"/>
              </a:rPr>
              <a:t/>
            </a:r>
            <a:br>
              <a:rPr lang="en-US" sz="2040" b="1" dirty="0">
                <a:solidFill>
                  <a:srgbClr val="4EC9B0"/>
                </a:solidFill>
                <a:ea typeface="Calibri"/>
                <a:cs typeface="Consolas" pitchFamily="49" charset="0"/>
              </a:rPr>
            </a:br>
            <a:r>
              <a:rPr lang="en-US" sz="1836" dirty="0" err="1">
                <a:solidFill>
                  <a:srgbClr val="FFFFFF">
                    <a:lumMod val="65000"/>
                  </a:srgbClr>
                </a:solidFill>
                <a:ea typeface="Calibri"/>
                <a:cs typeface="Consolas" pitchFamily="49" charset="0"/>
              </a:rPr>
              <a:t>LoadSettingsAsync</a:t>
            </a:r>
            <a:endParaRPr lang="en-US" sz="3672" dirty="0">
              <a:solidFill>
                <a:srgbClr val="FFFFFF">
                  <a:lumMod val="65000"/>
                </a:srgbClr>
              </a:solidFill>
              <a:ea typeface="Calibri"/>
              <a:cs typeface="Consolas" pitchFamily="49" charset="0"/>
            </a:endParaRPr>
          </a:p>
        </p:txBody>
      </p:sp>
      <p:sp>
        <p:nvSpPr>
          <p:cNvPr id="22" name="12-Point Star 21"/>
          <p:cNvSpPr/>
          <p:nvPr/>
        </p:nvSpPr>
        <p:spPr bwMode="auto">
          <a:xfrm>
            <a:off x="2117570" y="2783223"/>
            <a:ext cx="373041" cy="373041"/>
          </a:xfrm>
          <a:prstGeom prst="star12">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Notched Right Arrow 22"/>
          <p:cNvSpPr/>
          <p:nvPr/>
        </p:nvSpPr>
        <p:spPr bwMode="auto">
          <a:xfrm rot="10800000">
            <a:off x="1332796" y="2816901"/>
            <a:ext cx="880710"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Explosion 1 23"/>
          <p:cNvSpPr/>
          <p:nvPr/>
        </p:nvSpPr>
        <p:spPr>
          <a:xfrm>
            <a:off x="6512093" y="4006610"/>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lstStyle/>
          <a:p>
            <a:pPr algn="ctr" defTabSz="932559"/>
            <a:r>
              <a:rPr lang="en-US" sz="1836" dirty="0">
                <a:solidFill>
                  <a:srgbClr val="FFFFFF"/>
                </a:solidFill>
              </a:rPr>
              <a:t>Download</a:t>
            </a:r>
            <a:endParaRPr lang="en-GB" sz="1836" dirty="0">
              <a:solidFill>
                <a:srgbClr val="FFFFFF"/>
              </a:solidFill>
            </a:endParaRPr>
          </a:p>
        </p:txBody>
      </p:sp>
      <p:sp>
        <p:nvSpPr>
          <p:cNvPr id="26" name="Notched Right Arrow 25"/>
          <p:cNvSpPr/>
          <p:nvPr/>
        </p:nvSpPr>
        <p:spPr bwMode="auto">
          <a:xfrm rot="20655833">
            <a:off x="2559629" y="4486060"/>
            <a:ext cx="3702519"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Notched Right Arrow 26"/>
          <p:cNvSpPr/>
          <p:nvPr/>
        </p:nvSpPr>
        <p:spPr bwMode="auto">
          <a:xfrm rot="9796578">
            <a:off x="1393225" y="4872056"/>
            <a:ext cx="4831937"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Explosion 1 27"/>
          <p:cNvSpPr/>
          <p:nvPr/>
        </p:nvSpPr>
        <p:spPr>
          <a:xfrm>
            <a:off x="2757071" y="2886515"/>
            <a:ext cx="1566310" cy="83891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nchor="ctr"/>
          <a:lstStyle/>
          <a:p>
            <a:pPr algn="ctr" defTabSz="932559"/>
            <a:r>
              <a:rPr lang="en-US" sz="1836" dirty="0" err="1">
                <a:solidFill>
                  <a:srgbClr val="FFFFFF"/>
                </a:solidFill>
              </a:rPr>
              <a:t>LoadSettings</a:t>
            </a:r>
            <a:endParaRPr lang="en-GB" sz="1836" dirty="0">
              <a:solidFill>
                <a:srgbClr val="FFFFFF"/>
              </a:solidFill>
            </a:endParaRPr>
          </a:p>
        </p:txBody>
      </p:sp>
      <p:sp>
        <p:nvSpPr>
          <p:cNvPr id="29" name="Notched Right Arrow 28"/>
          <p:cNvSpPr/>
          <p:nvPr/>
        </p:nvSpPr>
        <p:spPr bwMode="auto">
          <a:xfrm rot="16550090">
            <a:off x="1125627" y="3891389"/>
            <a:ext cx="1983885"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Octagon 5"/>
          <p:cNvSpPr/>
          <p:nvPr/>
        </p:nvSpPr>
        <p:spPr>
          <a:xfrm>
            <a:off x="1194715" y="1773873"/>
            <a:ext cx="186521" cy="186521"/>
          </a:xfrm>
          <a:prstGeom prst="oct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32559"/>
            <a:endParaRPr lang="en-GB" sz="1836">
              <a:solidFill>
                <a:srgbClr val="FFFFFF"/>
              </a:solidFill>
            </a:endParaRPr>
          </a:p>
        </p:txBody>
      </p:sp>
      <p:sp>
        <p:nvSpPr>
          <p:cNvPr id="31" name="Notched Right Arrow 30"/>
          <p:cNvSpPr/>
          <p:nvPr/>
        </p:nvSpPr>
        <p:spPr bwMode="auto">
          <a:xfrm rot="5765654">
            <a:off x="1136501" y="4163260"/>
            <a:ext cx="1471073" cy="312500"/>
          </a:xfrm>
          <a:prstGeom prst="notchedRightArrow">
            <a:avLst>
              <a:gd name="adj1" fmla="val 40328"/>
              <a:gd name="adj2" fmla="val 50000"/>
            </a:avLst>
          </a:prstGeom>
          <a:gradFill flip="none" rotWithShape="1">
            <a:gsLst>
              <a:gs pos="0">
                <a:srgbClr val="000000"/>
              </a:gs>
              <a:gs pos="39999">
                <a:srgbClr val="0A128C"/>
              </a:gs>
              <a:gs pos="70000">
                <a:srgbClr val="181CC7"/>
              </a:gs>
              <a:gs pos="88000">
                <a:srgbClr val="7005D4"/>
              </a:gs>
              <a:gs pos="100000">
                <a:srgbClr val="8C3D91"/>
              </a:gs>
            </a:gsLst>
            <a:path path="circle">
              <a:fillToRect t="100000" r="100000"/>
            </a:path>
            <a:tileRect l="-100000" b="-100000"/>
          </a:gradFill>
          <a:ln>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011595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0" presetClass="path" presetSubtype="0" fill="hold" grpId="0" nodeType="withEffect">
                                  <p:stCondLst>
                                    <p:cond delay="0"/>
                                  </p:stCondLst>
                                  <p:childTnLst>
                                    <p:animMotion origin="layout" path="M -7.08333E-6 2.96296E-6 L 0.05624 0.00185 L 0.06562 0.01667 L 0.06666 0.04259 L 0.06718 0.13611 " pathEditMode="relative" ptsTypes="AAAAA">
                                      <p:cBhvr>
                                        <p:cTn id="14" dur="500" fill="hold"/>
                                        <p:tgtEl>
                                          <p:spTgt spid="6"/>
                                        </p:tgtEl>
                                        <p:attrNameLst>
                                          <p:attrName>ppt_x</p:attrName>
                                          <p:attrName>ppt_y</p:attrName>
                                        </p:attrNameLst>
                                      </p:cBhvr>
                                    </p:animMotion>
                                  </p:childTnLst>
                                </p:cTn>
                              </p:par>
                              <p:par>
                                <p:cTn id="15" presetID="10" presetClass="exit" presetSubtype="0" fill="hold" grpId="1" nodeType="withEffect">
                                  <p:stCondLst>
                                    <p:cond delay="75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 presetClass="entr" presetSubtype="0" fill="hold" grpId="0" nodeType="withEffect">
                                  <p:stCondLst>
                                    <p:cond delay="750"/>
                                  </p:stCondLst>
                                  <p:childTnLst>
                                    <p:set>
                                      <p:cBhvr>
                                        <p:cTn id="19" dur="1" fill="hold">
                                          <p:stCondLst>
                                            <p:cond delay="0"/>
                                          </p:stCondLst>
                                        </p:cTn>
                                        <p:tgtEl>
                                          <p:spTgt spid="14"/>
                                        </p:tgtEl>
                                        <p:attrNameLst>
                                          <p:attrName>style.visibility</p:attrName>
                                        </p:attrNameLst>
                                      </p:cBhvr>
                                      <p:to>
                                        <p:strVal val="visible"/>
                                      </p:to>
                                    </p:set>
                                  </p:childTnLst>
                                </p:cTn>
                              </p:par>
                              <p:par>
                                <p:cTn id="20" presetID="0" presetClass="path" presetSubtype="0" fill="hold" grpId="1" nodeType="withEffect">
                                  <p:stCondLst>
                                    <p:cond delay="750"/>
                                  </p:stCondLst>
                                  <p:childTnLst>
                                    <p:animMotion origin="layout" path="M 0.11792 0.13681 L 0.38502 0.13311 L 0.39948 0.14699 L 0.40078 0.18704 L 0.40078 0.25811 " pathEditMode="relative" rAng="0" ptsTypes="AAAAA">
                                      <p:cBhvr>
                                        <p:cTn id="21" dur="1000" fill="hold"/>
                                        <p:tgtEl>
                                          <p:spTgt spid="6"/>
                                        </p:tgtEl>
                                        <p:attrNameLst>
                                          <p:attrName>ppt_x</p:attrName>
                                          <p:attrName>ppt_y</p:attrName>
                                        </p:attrNameLst>
                                      </p:cBhvr>
                                      <p:rCtr x="14137" y="5880"/>
                                    </p:animMotion>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animEffect transition="in" filter="fade">
                                      <p:cBhvr>
                                        <p:cTn id="27" dur="25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250" fill="hold"/>
                                        <p:tgtEl>
                                          <p:spTgt spid="11"/>
                                        </p:tgtEl>
                                        <p:attrNameLst>
                                          <p:attrName>ppt_w</p:attrName>
                                        </p:attrNameLst>
                                      </p:cBhvr>
                                      <p:tavLst>
                                        <p:tav tm="0">
                                          <p:val>
                                            <p:fltVal val="0"/>
                                          </p:val>
                                        </p:tav>
                                        <p:tav tm="100000">
                                          <p:val>
                                            <p:strVal val="#ppt_w"/>
                                          </p:val>
                                        </p:tav>
                                      </p:tavLst>
                                    </p:anim>
                                    <p:anim calcmode="lin" valueType="num">
                                      <p:cBhvr>
                                        <p:cTn id="31" dur="250" fill="hold"/>
                                        <p:tgtEl>
                                          <p:spTgt spid="11"/>
                                        </p:tgtEl>
                                        <p:attrNameLst>
                                          <p:attrName>ppt_h</p:attrName>
                                        </p:attrNameLst>
                                      </p:cBhvr>
                                      <p:tavLst>
                                        <p:tav tm="0">
                                          <p:val>
                                            <p:fltVal val="0"/>
                                          </p:val>
                                        </p:tav>
                                        <p:tav tm="100000">
                                          <p:val>
                                            <p:strVal val="#ppt_h"/>
                                          </p:val>
                                        </p:tav>
                                      </p:tavLst>
                                    </p:anim>
                                    <p:animEffect transition="in" filter="fade">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250"/>
                                        <p:tgtEl>
                                          <p:spTgt spid="12"/>
                                        </p:tgtEl>
                                      </p:cBhvr>
                                    </p:animEffect>
                                  </p:childTnLst>
                                </p:cTn>
                              </p:par>
                              <p:par>
                                <p:cTn id="38" presetID="0" presetClass="path" presetSubtype="0" fill="hold" grpId="2" nodeType="withEffect">
                                  <p:stCondLst>
                                    <p:cond delay="0"/>
                                  </p:stCondLst>
                                  <p:childTnLst>
                                    <p:animMotion origin="layout" path="M 0.40078 0.28033 L 0.38945 0.29051 L 0.18215 0.19375 L 0.12899 0.16482 L 0.09355 0.14815 " pathEditMode="relative" rAng="0" ptsTypes="AAAAA">
                                      <p:cBhvr>
                                        <p:cTn id="39" dur="1000" fill="hold"/>
                                        <p:tgtEl>
                                          <p:spTgt spid="6"/>
                                        </p:tgtEl>
                                        <p:attrNameLst>
                                          <p:attrName>ppt_x</p:attrName>
                                          <p:attrName>ppt_y</p:attrName>
                                        </p:attrNameLst>
                                      </p:cBhvr>
                                      <p:rCtr x="-15362" y="-6111"/>
                                    </p:animMotion>
                                  </p:childTnLst>
                                </p:cTn>
                              </p:par>
                              <p:par>
                                <p:cTn id="40" presetID="22" presetClass="exit" presetSubtype="4" fill="hold" grpId="1" nodeType="withEffect">
                                  <p:stCondLst>
                                    <p:cond delay="100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250" fill="hold"/>
                                        <p:tgtEl>
                                          <p:spTgt spid="21"/>
                                        </p:tgtEl>
                                        <p:attrNameLst>
                                          <p:attrName>ppt_w</p:attrName>
                                        </p:attrNameLst>
                                      </p:cBhvr>
                                      <p:tavLst>
                                        <p:tav tm="0">
                                          <p:val>
                                            <p:fltVal val="0"/>
                                          </p:val>
                                        </p:tav>
                                        <p:tav tm="100000">
                                          <p:val>
                                            <p:strVal val="#ppt_w"/>
                                          </p:val>
                                        </p:tav>
                                      </p:tavLst>
                                    </p:anim>
                                    <p:anim calcmode="lin" valueType="num">
                                      <p:cBhvr>
                                        <p:cTn id="52" dur="250" fill="hold"/>
                                        <p:tgtEl>
                                          <p:spTgt spid="21"/>
                                        </p:tgtEl>
                                        <p:attrNameLst>
                                          <p:attrName>ppt_h</p:attrName>
                                        </p:attrNameLst>
                                      </p:cBhvr>
                                      <p:tavLst>
                                        <p:tav tm="0">
                                          <p:val>
                                            <p:fltVal val="0"/>
                                          </p:val>
                                        </p:tav>
                                        <p:tav tm="100000">
                                          <p:val>
                                            <p:strVal val="#ppt_h"/>
                                          </p:val>
                                        </p:tav>
                                      </p:tavLst>
                                    </p:anim>
                                    <p:animEffect transition="in" filter="fade">
                                      <p:cBhvr>
                                        <p:cTn id="53" dur="25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250"/>
                                        <p:tgtEl>
                                          <p:spTgt spid="23"/>
                                        </p:tgtEl>
                                      </p:cBhvr>
                                    </p:animEffect>
                                  </p:childTnLst>
                                </p:cTn>
                              </p:par>
                              <p:par>
                                <p:cTn id="59" presetID="0" presetClass="path" presetSubtype="0" accel="50000" decel="50000" fill="hold" grpId="3" nodeType="withEffect">
                                  <p:stCondLst>
                                    <p:cond delay="0"/>
                                  </p:stCondLst>
                                  <p:childTnLst>
                                    <p:animMotion origin="layout" path="M 0.06723 0.13611 L 0.00847 0.13797 L -0.00169 0.15579 L -2.76873E-6 0.4169 " pathEditMode="relative" rAng="0" ptsTypes="AAAA">
                                      <p:cBhvr>
                                        <p:cTn id="60" dur="1000" fill="hold"/>
                                        <p:tgtEl>
                                          <p:spTgt spid="6"/>
                                        </p:tgtEl>
                                        <p:attrNameLst>
                                          <p:attrName>ppt_x</p:attrName>
                                          <p:attrName>ppt_y</p:attrName>
                                        </p:attrNameLst>
                                      </p:cBhvr>
                                      <p:rCtr x="-3453" y="14028"/>
                                    </p:animMotion>
                                  </p:childTnLst>
                                </p:cTn>
                              </p:par>
                              <p:par>
                                <p:cTn id="61" presetID="22" presetClass="exit" presetSubtype="4" fill="hold" grpId="1" nodeType="withEffect">
                                  <p:stCondLst>
                                    <p:cond delay="500"/>
                                  </p:stCondLst>
                                  <p:childTnLst>
                                    <p:animEffect transition="out" filter="wipe(down)">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250" fill="hold"/>
                                        <p:tgtEl>
                                          <p:spTgt spid="17"/>
                                        </p:tgtEl>
                                        <p:attrNameLst>
                                          <p:attrName>ppt_w</p:attrName>
                                        </p:attrNameLst>
                                      </p:cBhvr>
                                      <p:tavLst>
                                        <p:tav tm="0">
                                          <p:val>
                                            <p:fltVal val="0"/>
                                          </p:val>
                                        </p:tav>
                                        <p:tav tm="100000">
                                          <p:val>
                                            <p:strVal val="#ppt_w"/>
                                          </p:val>
                                        </p:tav>
                                      </p:tavLst>
                                    </p:anim>
                                    <p:anim calcmode="lin" valueType="num">
                                      <p:cBhvr>
                                        <p:cTn id="69" dur="250" fill="hold"/>
                                        <p:tgtEl>
                                          <p:spTgt spid="17"/>
                                        </p:tgtEl>
                                        <p:attrNameLst>
                                          <p:attrName>ppt_h</p:attrName>
                                        </p:attrNameLst>
                                      </p:cBhvr>
                                      <p:tavLst>
                                        <p:tav tm="0">
                                          <p:val>
                                            <p:fltVal val="0"/>
                                          </p:val>
                                        </p:tav>
                                        <p:tav tm="100000">
                                          <p:val>
                                            <p:strVal val="#ppt_h"/>
                                          </p:val>
                                        </p:tav>
                                      </p:tavLst>
                                    </p:anim>
                                    <p:animEffect transition="in" filter="fade">
                                      <p:cBhvr>
                                        <p:cTn id="70" dur="250"/>
                                        <p:tgtEl>
                                          <p:spTgt spid="17"/>
                                        </p:tgtEl>
                                      </p:cBhvr>
                                    </p:animEffect>
                                  </p:childTnLst>
                                </p:cTn>
                              </p:par>
                              <p:par>
                                <p:cTn id="71" presetID="0" presetClass="path" presetSubtype="0" fill="hold" grpId="4" nodeType="withEffect">
                                  <p:stCondLst>
                                    <p:cond delay="0"/>
                                  </p:stCondLst>
                                  <p:childTnLst>
                                    <p:animMotion origin="layout" path="M 4.69055E-6 0.4169 L 0.00208 0.50162 L 0.04469 0.50533 L 0.05993 0.51065 L 0.06293 0.54306 L 0.06397 0.56667 L -0.00196 0.55209 L -0.0142 0.57199 " pathEditMode="relative" ptsTypes="AAAAAAAA">
                                      <p:cBhvr>
                                        <p:cTn id="72" dur="2000" fill="hold"/>
                                        <p:tgtEl>
                                          <p:spTgt spid="6"/>
                                        </p:tgtEl>
                                        <p:attrNameLst>
                                          <p:attrName>ppt_x</p:attrName>
                                          <p:attrName>ppt_y</p:attrName>
                                        </p:attrNameLst>
                                      </p:cBhvr>
                                    </p:animMotion>
                                  </p:childTnLst>
                                </p:cTn>
                              </p:par>
                              <p:par>
                                <p:cTn id="73" presetID="1" presetClass="entr" presetSubtype="0" fill="hold" grpId="0" nodeType="withEffect">
                                  <p:stCondLst>
                                    <p:cond delay="250"/>
                                  </p:stCondLst>
                                  <p:childTnLst>
                                    <p:set>
                                      <p:cBhvr>
                                        <p:cTn id="74" dur="1" fill="hold">
                                          <p:stCondLst>
                                            <p:cond delay="0"/>
                                          </p:stCondLst>
                                        </p:cTn>
                                        <p:tgtEl>
                                          <p:spTgt spid="18"/>
                                        </p:tgtEl>
                                        <p:attrNameLst>
                                          <p:attrName>style.visibility</p:attrName>
                                        </p:attrNameLst>
                                      </p:cBhvr>
                                      <p:to>
                                        <p:strVal val="visible"/>
                                      </p:to>
                                    </p:set>
                                  </p:childTnLst>
                                </p:cTn>
                              </p:par>
                              <p:par>
                                <p:cTn id="75" presetID="22" presetClass="exit" presetSubtype="2" fill="hold" grpId="1" nodeType="withEffect">
                                  <p:stCondLst>
                                    <p:cond delay="1750"/>
                                  </p:stCondLst>
                                  <p:childTnLst>
                                    <p:animEffect transition="out" filter="wipe(right)">
                                      <p:cBhvr>
                                        <p:cTn id="76" dur="250"/>
                                        <p:tgtEl>
                                          <p:spTgt spid="18"/>
                                        </p:tgtEl>
                                      </p:cBhvr>
                                    </p:animEffect>
                                    <p:set>
                                      <p:cBhvr>
                                        <p:cTn id="77" dur="1" fill="hold">
                                          <p:stCondLst>
                                            <p:cond delay="249"/>
                                          </p:stCondLst>
                                        </p:cTn>
                                        <p:tgtEl>
                                          <p:spTgt spid="18"/>
                                        </p:tgtEl>
                                        <p:attrNameLst>
                                          <p:attrName>style.visibility</p:attrName>
                                        </p:attrNameLst>
                                      </p:cBhvr>
                                      <p:to>
                                        <p:strVal val="hidden"/>
                                      </p:to>
                                    </p:set>
                                  </p:childTnLst>
                                </p:cTn>
                              </p:par>
                              <p:par>
                                <p:cTn id="78" presetID="10" presetClass="exit" presetSubtype="0" fill="hold" grpId="1" nodeType="withEffect">
                                  <p:stCondLst>
                                    <p:cond delay="1750"/>
                                  </p:stCondLst>
                                  <p:childTnLst>
                                    <p:animEffect transition="out" filter="fade">
                                      <p:cBhvr>
                                        <p:cTn id="79" dur="250"/>
                                        <p:tgtEl>
                                          <p:spTgt spid="17"/>
                                        </p:tgtEl>
                                      </p:cBhvr>
                                    </p:animEffect>
                                    <p:set>
                                      <p:cBhvr>
                                        <p:cTn id="80" dur="1" fill="hold">
                                          <p:stCondLst>
                                            <p:cond delay="249"/>
                                          </p:stCondLst>
                                        </p:cTn>
                                        <p:tgtEl>
                                          <p:spTgt spid="17"/>
                                        </p:tgtEl>
                                        <p:attrNameLst>
                                          <p:attrName>style.visibility</p:attrName>
                                        </p:attrNameLst>
                                      </p:cBhvr>
                                      <p:to>
                                        <p:strVal val="hidden"/>
                                      </p:to>
                                    </p:set>
                                  </p:childTnLst>
                                </p:cTn>
                              </p:par>
                            </p:childTnLst>
                          </p:cTn>
                        </p:par>
                        <p:par>
                          <p:cTn id="81" fill="hold">
                            <p:stCondLst>
                              <p:cond delay="2000"/>
                            </p:stCondLst>
                            <p:childTnLst>
                              <p:par>
                                <p:cTn id="82" presetID="0" presetClass="path" presetSubtype="0" fill="hold" grpId="5" nodeType="afterEffect">
                                  <p:stCondLst>
                                    <p:cond delay="0"/>
                                  </p:stCondLst>
                                  <p:childTnLst>
                                    <p:animMotion origin="layout" path="M -0.0142 0.572 L -0.03348 0.57547 L -0.04769 0.55024 L -0.05277 0.48727 L -0.05277 0.01158 L -0.04261 -0.02453 L -0.02332 -0.03356 L -0.00912 -0.02268 L -0.00104 0.02246 L 0.00104 0.0801 L 2.34528E-6 0.2926 L 0.00104 0.31598 " pathEditMode="relative" ptsTypes="AAAAAAAAAAAA">
                                      <p:cBhvr>
                                        <p:cTn id="83" dur="2000" fill="hold"/>
                                        <p:tgtEl>
                                          <p:spTgt spid="6"/>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250" fill="hold"/>
                                        <p:tgtEl>
                                          <p:spTgt spid="24"/>
                                        </p:tgtEl>
                                        <p:attrNameLst>
                                          <p:attrName>ppt_w</p:attrName>
                                        </p:attrNameLst>
                                      </p:cBhvr>
                                      <p:tavLst>
                                        <p:tav tm="0">
                                          <p:val>
                                            <p:fltVal val="0"/>
                                          </p:val>
                                        </p:tav>
                                        <p:tav tm="100000">
                                          <p:val>
                                            <p:strVal val="#ppt_w"/>
                                          </p:val>
                                        </p:tav>
                                      </p:tavLst>
                                    </p:anim>
                                    <p:anim calcmode="lin" valueType="num">
                                      <p:cBhvr>
                                        <p:cTn id="89" dur="250" fill="hold"/>
                                        <p:tgtEl>
                                          <p:spTgt spid="24"/>
                                        </p:tgtEl>
                                        <p:attrNameLst>
                                          <p:attrName>ppt_h</p:attrName>
                                        </p:attrNameLst>
                                      </p:cBhvr>
                                      <p:tavLst>
                                        <p:tav tm="0">
                                          <p:val>
                                            <p:fltVal val="0"/>
                                          </p:val>
                                        </p:tav>
                                        <p:tav tm="100000">
                                          <p:val>
                                            <p:strVal val="#ppt_h"/>
                                          </p:val>
                                        </p:tav>
                                      </p:tavLst>
                                    </p:anim>
                                    <p:animEffect transition="in" filter="fade">
                                      <p:cBhvr>
                                        <p:cTn id="90" dur="250"/>
                                        <p:tgtEl>
                                          <p:spTgt spid="24"/>
                                        </p:tgtEl>
                                      </p:cBhvr>
                                    </p:animEffect>
                                  </p:childTnLst>
                                </p:cTn>
                              </p:par>
                            </p:childTnLst>
                          </p:cTn>
                        </p:par>
                        <p:par>
                          <p:cTn id="91" fill="hold">
                            <p:stCondLst>
                              <p:cond delay="250"/>
                            </p:stCondLst>
                            <p:childTnLst>
                              <p:par>
                                <p:cTn id="92" presetID="42" presetClass="path" presetSubtype="0" fill="hold" grpId="1" nodeType="afterEffect">
                                  <p:stCondLst>
                                    <p:cond delay="0"/>
                                  </p:stCondLst>
                                  <p:childTnLst>
                                    <p:animMotion origin="layout" path="M -3.90879E-7 4.44444E-6 L -0.40886 0.11481 " pathEditMode="relative" rAng="0" ptsTypes="AA">
                                      <p:cBhvr>
                                        <p:cTn id="93" dur="500" fill="hold"/>
                                        <p:tgtEl>
                                          <p:spTgt spid="24"/>
                                        </p:tgtEl>
                                        <p:attrNameLst>
                                          <p:attrName>ppt_x</p:attrName>
                                          <p:attrName>ppt_y</p:attrName>
                                        </p:attrNameLst>
                                      </p:cBhvr>
                                      <p:rCtr x="-20443" y="5741"/>
                                    </p:animMotion>
                                  </p:childTnLst>
                                </p:cTn>
                              </p:par>
                              <p:par>
                                <p:cTn id="94" presetID="42" presetClass="path" presetSubtype="0" fill="hold" grpId="1" nodeType="withEffect">
                                  <p:stCondLst>
                                    <p:cond delay="0"/>
                                  </p:stCondLst>
                                  <p:childTnLst>
                                    <p:animMotion origin="layout" path="M -3.90879E-7 2.22222E-6 L -0.40769 0.11296 " pathEditMode="relative" rAng="0" ptsTypes="AA">
                                      <p:cBhvr>
                                        <p:cTn id="95" dur="500" fill="hold"/>
                                        <p:tgtEl>
                                          <p:spTgt spid="11"/>
                                        </p:tgtEl>
                                        <p:attrNameLst>
                                          <p:attrName>ppt_x</p:attrName>
                                          <p:attrName>ppt_y</p:attrName>
                                        </p:attrNameLst>
                                      </p:cBhvr>
                                      <p:rCtr x="-20391" y="5648"/>
                                    </p:animMotion>
                                  </p:childTnLst>
                                </p:cTn>
                              </p:par>
                              <p:par>
                                <p:cTn id="96" presetID="22" presetClass="entr" presetSubtype="2"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right)">
                                      <p:cBhvr>
                                        <p:cTn id="98" dur="500"/>
                                        <p:tgtEl>
                                          <p:spTgt spid="26"/>
                                        </p:tgtEl>
                                      </p:cBhvr>
                                    </p:animEffect>
                                  </p:childTnLst>
                                </p:cTn>
                              </p:par>
                            </p:childTnLst>
                          </p:cTn>
                        </p:par>
                        <p:par>
                          <p:cTn id="99" fill="hold">
                            <p:stCondLst>
                              <p:cond delay="750"/>
                            </p:stCondLst>
                            <p:childTnLst>
                              <p:par>
                                <p:cTn id="100" presetID="0" presetClass="path" presetSubtype="0" fill="hold" grpId="6" nodeType="afterEffect">
                                  <p:stCondLst>
                                    <p:cond delay="0"/>
                                  </p:stCondLst>
                                  <p:childTnLst>
                                    <p:animMotion origin="layout" path="M 0.00104 0.31598 L 0.00208 0.46737 L 0.01824 0.48542 L 0.06084 0.4764 L 0.11974 0.46204 L 0.38137 0.33033 L 0.40573 0.30695 " pathEditMode="relative" ptsTypes="AAAAAAA">
                                      <p:cBhvr>
                                        <p:cTn id="101" dur="1500" fill="hold"/>
                                        <p:tgtEl>
                                          <p:spTgt spid="6"/>
                                        </p:tgtEl>
                                        <p:attrNameLst>
                                          <p:attrName>ppt_x</p:attrName>
                                          <p:attrName>ppt_y</p:attrName>
                                        </p:attrNameLst>
                                      </p:cBhvr>
                                    </p:animMotion>
                                  </p:childTnLst>
                                </p:cTn>
                              </p:par>
                            </p:childTnLst>
                          </p:cTn>
                        </p:par>
                        <p:par>
                          <p:cTn id="102" fill="hold">
                            <p:stCondLst>
                              <p:cond delay="2250"/>
                            </p:stCondLst>
                            <p:childTnLst>
                              <p:par>
                                <p:cTn id="103" presetID="10" presetClass="exit" presetSubtype="0" fill="hold" grpId="1" nodeType="after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24"/>
                                        </p:tgtEl>
                                      </p:cBhvr>
                                    </p:animEffect>
                                    <p:set>
                                      <p:cBhvr>
                                        <p:cTn id="111" dur="1" fill="hold">
                                          <p:stCondLst>
                                            <p:cond delay="499"/>
                                          </p:stCondLst>
                                        </p:cTn>
                                        <p:tgtEl>
                                          <p:spTgt spid="2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right)">
                                      <p:cBhvr>
                                        <p:cTn id="116" dur="250"/>
                                        <p:tgtEl>
                                          <p:spTgt spid="27"/>
                                        </p:tgtEl>
                                      </p:cBhvr>
                                    </p:animEffect>
                                  </p:childTnLst>
                                </p:cTn>
                              </p:par>
                              <p:par>
                                <p:cTn id="117" presetID="0" presetClass="path" presetSubtype="0" fill="hold" grpId="7" nodeType="withEffect">
                                  <p:stCondLst>
                                    <p:cond delay="0"/>
                                  </p:stCondLst>
                                  <p:childTnLst>
                                    <p:animMotion origin="layout" path="M 0.40078 0.2988 L 0.39271 0.3402 L 0.28222 0.40588 L 0.0185 0.54834 L -0.01094 0.55782 " pathEditMode="relative" rAng="0" ptsTypes="AAAAA">
                                      <p:cBhvr>
                                        <p:cTn id="118" dur="1000" fill="hold"/>
                                        <p:tgtEl>
                                          <p:spTgt spid="6"/>
                                        </p:tgtEl>
                                        <p:attrNameLst>
                                          <p:attrName>ppt_x</p:attrName>
                                          <p:attrName>ppt_y</p:attrName>
                                        </p:attrNameLst>
                                      </p:cBhvr>
                                      <p:rCtr x="-20586" y="12951"/>
                                    </p:animMotion>
                                  </p:childTnLst>
                                </p:cTn>
                              </p:par>
                              <p:par>
                                <p:cTn id="119" presetID="53" presetClass="entr" presetSubtype="16"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250" fill="hold"/>
                                        <p:tgtEl>
                                          <p:spTgt spid="28"/>
                                        </p:tgtEl>
                                        <p:attrNameLst>
                                          <p:attrName>ppt_w</p:attrName>
                                        </p:attrNameLst>
                                      </p:cBhvr>
                                      <p:tavLst>
                                        <p:tav tm="0">
                                          <p:val>
                                            <p:fltVal val="0"/>
                                          </p:val>
                                        </p:tav>
                                        <p:tav tm="100000">
                                          <p:val>
                                            <p:strVal val="#ppt_w"/>
                                          </p:val>
                                        </p:tav>
                                      </p:tavLst>
                                    </p:anim>
                                    <p:anim calcmode="lin" valueType="num">
                                      <p:cBhvr>
                                        <p:cTn id="122" dur="250" fill="hold"/>
                                        <p:tgtEl>
                                          <p:spTgt spid="28"/>
                                        </p:tgtEl>
                                        <p:attrNameLst>
                                          <p:attrName>ppt_h</p:attrName>
                                        </p:attrNameLst>
                                      </p:cBhvr>
                                      <p:tavLst>
                                        <p:tav tm="0">
                                          <p:val>
                                            <p:fltVal val="0"/>
                                          </p:val>
                                        </p:tav>
                                        <p:tav tm="100000">
                                          <p:val>
                                            <p:strVal val="#ppt_h"/>
                                          </p:val>
                                        </p:tav>
                                      </p:tavLst>
                                    </p:anim>
                                    <p:animEffect transition="in" filter="fade">
                                      <p:cBhvr>
                                        <p:cTn id="123" dur="250"/>
                                        <p:tgtEl>
                                          <p:spTgt spid="28"/>
                                        </p:tgtEl>
                                      </p:cBhvr>
                                    </p:animEffect>
                                  </p:childTnLst>
                                </p:cTn>
                              </p:par>
                              <p:par>
                                <p:cTn id="124" presetID="22" presetClass="exit" presetSubtype="8" fill="hold" grpId="1" nodeType="withEffect">
                                  <p:stCondLst>
                                    <p:cond delay="500"/>
                                  </p:stCondLst>
                                  <p:childTnLst>
                                    <p:animEffect transition="out" filter="wipe(left)">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par>
                                <p:cTn id="127" presetID="22" presetClass="exit" presetSubtype="4" fill="hold" grpId="1" nodeType="withEffect">
                                  <p:stCondLst>
                                    <p:cond delay="1000"/>
                                  </p:stCondLst>
                                  <p:childTnLst>
                                    <p:animEffect transition="out" filter="wipe(down)">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42" presetClass="path" presetSubtype="0" fill="hold" grpId="1" nodeType="withEffect">
                                  <p:stCondLst>
                                    <p:cond delay="1000"/>
                                  </p:stCondLst>
                                  <p:childTnLst>
                                    <p:animMotion origin="layout" path="M 1.17264E-6 -1.48148E-6 L -0.10046 0.26621 " pathEditMode="relative" rAng="0" ptsTypes="AA">
                                      <p:cBhvr>
                                        <p:cTn id="131" dur="500" fill="hold"/>
                                        <p:tgtEl>
                                          <p:spTgt spid="21"/>
                                        </p:tgtEl>
                                        <p:attrNameLst>
                                          <p:attrName>ppt_x</p:attrName>
                                          <p:attrName>ppt_y</p:attrName>
                                        </p:attrNameLst>
                                      </p:cBhvr>
                                      <p:rCtr x="-5029" y="13310"/>
                                    </p:animMotion>
                                  </p:childTnLst>
                                </p:cTn>
                              </p:par>
                              <p:par>
                                <p:cTn id="132" presetID="42" presetClass="path" presetSubtype="0" fill="hold" grpId="1" nodeType="withEffect">
                                  <p:stCondLst>
                                    <p:cond delay="1000"/>
                                  </p:stCondLst>
                                  <p:childTnLst>
                                    <p:animMotion origin="layout" path="M -5.53746E-7 -3.7037E-7 L -0.10645 0.2662 " pathEditMode="relative" rAng="0" ptsTypes="AA">
                                      <p:cBhvr>
                                        <p:cTn id="133" dur="500" fill="hold"/>
                                        <p:tgtEl>
                                          <p:spTgt spid="28"/>
                                        </p:tgtEl>
                                        <p:attrNameLst>
                                          <p:attrName>ppt_x</p:attrName>
                                          <p:attrName>ppt_y</p:attrName>
                                        </p:attrNameLst>
                                      </p:cBhvr>
                                      <p:rCtr x="-5329" y="13310"/>
                                    </p:animMotion>
                                  </p:childTnLst>
                                </p:cTn>
                              </p:par>
                              <p:par>
                                <p:cTn id="134" presetID="22" presetClass="entr" presetSubtype="1" fill="hold" grpId="0" nodeType="withEffect">
                                  <p:stCondLst>
                                    <p:cond delay="1000"/>
                                  </p:stCondLst>
                                  <p:childTnLst>
                                    <p:set>
                                      <p:cBhvr>
                                        <p:cTn id="135" dur="1" fill="hold">
                                          <p:stCondLst>
                                            <p:cond delay="0"/>
                                          </p:stCondLst>
                                        </p:cTn>
                                        <p:tgtEl>
                                          <p:spTgt spid="29"/>
                                        </p:tgtEl>
                                        <p:attrNameLst>
                                          <p:attrName>style.visibility</p:attrName>
                                        </p:attrNameLst>
                                      </p:cBhvr>
                                      <p:to>
                                        <p:strVal val="visible"/>
                                      </p:to>
                                    </p:set>
                                    <p:animEffect transition="in" filter="wipe(up)">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0" presetClass="path" presetSubtype="0" fill="hold" grpId="9" nodeType="clickEffect">
                                  <p:stCondLst>
                                    <p:cond delay="0"/>
                                  </p:stCondLst>
                                  <p:childTnLst>
                                    <p:animMotion origin="layout" path="M -0.0142 0.57193 L -0.02697 0.58141 L -0.04599 0.56637 L -0.0512 0.51388 L -0.05224 0.00717 L -0.04599 -0.01341 L -0.03322 -0.02659 L -0.01746 -0.02474 L -0.0069 -0.00786 L -0.00052 0.0148 L -0.00052 0.46693 L 0.01538 0.48566 L 0.05551 0.47433 L 0.0787 0.14801 " pathEditMode="relative" ptsTypes="AAAAAAAAAAAAAA">
                                      <p:cBhvr>
                                        <p:cTn id="140" dur="1750" fill="hold"/>
                                        <p:tgtEl>
                                          <p:spTgt spid="6"/>
                                        </p:tgtEl>
                                        <p:attrNameLst>
                                          <p:attrName>ppt_x</p:attrName>
                                          <p:attrName>ppt_y</p:attrName>
                                        </p:attrNameLst>
                                      </p:cBhvr>
                                    </p:animMotion>
                                  </p:childTnLst>
                                </p:cTn>
                              </p:par>
                              <p:par>
                                <p:cTn id="141" presetID="10" presetClass="exit" presetSubtype="0" fill="hold" grpId="2" nodeType="withEffect">
                                  <p:stCondLst>
                                    <p:cond delay="1750"/>
                                  </p:stCondLst>
                                  <p:childTnLst>
                                    <p:animEffect transition="out" filter="fade">
                                      <p:cBhvr>
                                        <p:cTn id="142" dur="500"/>
                                        <p:tgtEl>
                                          <p:spTgt spid="21"/>
                                        </p:tgtEl>
                                      </p:cBhvr>
                                    </p:animEffect>
                                    <p:set>
                                      <p:cBhvr>
                                        <p:cTn id="143" dur="1" fill="hold">
                                          <p:stCondLst>
                                            <p:cond delay="499"/>
                                          </p:stCondLst>
                                        </p:cTn>
                                        <p:tgtEl>
                                          <p:spTgt spid="21"/>
                                        </p:tgtEl>
                                        <p:attrNameLst>
                                          <p:attrName>style.visibility</p:attrName>
                                        </p:attrNameLst>
                                      </p:cBhvr>
                                      <p:to>
                                        <p:strVal val="hidden"/>
                                      </p:to>
                                    </p:set>
                                  </p:childTnLst>
                                </p:cTn>
                              </p:par>
                              <p:par>
                                <p:cTn id="144" presetID="10" presetClass="exit" presetSubtype="0" fill="hold" grpId="2" nodeType="withEffect">
                                  <p:stCondLst>
                                    <p:cond delay="1750"/>
                                  </p:stCondLst>
                                  <p:childTnLst>
                                    <p:animEffect transition="out" filter="fade">
                                      <p:cBhvr>
                                        <p:cTn id="145" dur="500"/>
                                        <p:tgtEl>
                                          <p:spTgt spid="28"/>
                                        </p:tgtEl>
                                      </p:cBhvr>
                                    </p:animEffect>
                                    <p:set>
                                      <p:cBhvr>
                                        <p:cTn id="146" dur="1" fill="hold">
                                          <p:stCondLst>
                                            <p:cond delay="499"/>
                                          </p:stCondLst>
                                        </p:cTn>
                                        <p:tgtEl>
                                          <p:spTgt spid="28"/>
                                        </p:tgtEl>
                                        <p:attrNameLst>
                                          <p:attrName>style.visibility</p:attrName>
                                        </p:attrNameLst>
                                      </p:cBhvr>
                                      <p:to>
                                        <p:strVal val="hidden"/>
                                      </p:to>
                                    </p:set>
                                  </p:childTnLst>
                                </p:cTn>
                              </p:par>
                              <p:par>
                                <p:cTn id="147" presetID="10" presetClass="exit" presetSubtype="0" fill="hold" grpId="1" nodeType="withEffect">
                                  <p:stCondLst>
                                    <p:cond delay="1750"/>
                                  </p:stCondLst>
                                  <p:childTnLst>
                                    <p:animEffect transition="out" filter="fade">
                                      <p:cBhvr>
                                        <p:cTn id="148" dur="500"/>
                                        <p:tgtEl>
                                          <p:spTgt spid="22"/>
                                        </p:tgtEl>
                                      </p:cBhvr>
                                    </p:animEffect>
                                    <p:set>
                                      <p:cBhvr>
                                        <p:cTn id="149" dur="1" fill="hold">
                                          <p:stCondLst>
                                            <p:cond delay="499"/>
                                          </p:stCondLst>
                                        </p:cTn>
                                        <p:tgtEl>
                                          <p:spTgt spid="22"/>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0" presetClass="path" presetSubtype="0" fill="hold" grpId="8" nodeType="clickEffect">
                                  <p:stCondLst>
                                    <p:cond delay="0"/>
                                  </p:stCondLst>
                                  <p:childTnLst>
                                    <p:animMotion origin="layout" path="M 0.06515 0.15657 L 0.05394 0.24838 L 0.04078 0.45028 L 0.02059 0.49884 L -0.00078 0.54371 L -0.02306 0.57794 L -0.04938 0.5599 L -0.05146 0.4556 L -0.05355 0.142 L -0.05146 0.00139 L -0.0383 -0.02544 L -0.01902 -0.03099 L -0.00586 -0.01295 L 0.00026 0.02845 L 0.00235 0.09505 L 0.00013 0.51943 " pathEditMode="relative" rAng="0" ptsTypes="AAAAAAAAAAAAAAAA">
                                      <p:cBhvr>
                                        <p:cTn id="153" dur="2250" fill="hold"/>
                                        <p:tgtEl>
                                          <p:spTgt spid="6"/>
                                        </p:tgtEl>
                                        <p:attrNameLst>
                                          <p:attrName>ppt_x</p:attrName>
                                          <p:attrName>ppt_y</p:attrName>
                                        </p:attrNameLst>
                                      </p:cBhvr>
                                      <p:rCtr x="-5941" y="11679"/>
                                    </p:animMotion>
                                  </p:childTnLst>
                                </p:cTn>
                              </p:par>
                              <p:par>
                                <p:cTn id="154" presetID="22" presetClass="entr" presetSubtype="1"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Effect transition="in" filter="wipe(up)">
                                      <p:cBhvr>
                                        <p:cTn id="156" dur="500"/>
                                        <p:tgtEl>
                                          <p:spTgt spid="31"/>
                                        </p:tgtEl>
                                      </p:cBhvr>
                                    </p:animEffect>
                                  </p:childTnLst>
                                </p:cTn>
                              </p:par>
                              <p:par>
                                <p:cTn id="157" presetID="22" presetClass="exit" presetSubtype="4" fill="hold" grpId="1" nodeType="withEffect">
                                  <p:stCondLst>
                                    <p:cond delay="750"/>
                                  </p:stCondLst>
                                  <p:childTnLst>
                                    <p:animEffect transition="out" filter="wipe(down)">
                                      <p:cBhvr>
                                        <p:cTn id="158" dur="250"/>
                                        <p:tgtEl>
                                          <p:spTgt spid="29"/>
                                        </p:tgtEl>
                                      </p:cBhvr>
                                    </p:animEffect>
                                    <p:set>
                                      <p:cBhvr>
                                        <p:cTn id="159" dur="1" fill="hold">
                                          <p:stCondLst>
                                            <p:cond delay="249"/>
                                          </p:stCondLst>
                                        </p:cTn>
                                        <p:tgtEl>
                                          <p:spTgt spid="29"/>
                                        </p:tgtEl>
                                        <p:attrNameLst>
                                          <p:attrName>style.visibility</p:attrName>
                                        </p:attrNameLst>
                                      </p:cBhvr>
                                      <p:to>
                                        <p:strVal val="hidden"/>
                                      </p:to>
                                    </p:set>
                                  </p:childTnLst>
                                </p:cTn>
                              </p:par>
                              <p:par>
                                <p:cTn id="160" presetID="22" presetClass="exit" presetSubtype="1" fill="hold" grpId="1" nodeType="withEffect">
                                  <p:stCondLst>
                                    <p:cond delay="1000"/>
                                  </p:stCondLst>
                                  <p:childTnLst>
                                    <p:animEffect transition="out" filter="wipe(up)">
                                      <p:cBhvr>
                                        <p:cTn id="161" dur="250"/>
                                        <p:tgtEl>
                                          <p:spTgt spid="31"/>
                                        </p:tgtEl>
                                      </p:cBhvr>
                                    </p:animEffect>
                                    <p:set>
                                      <p:cBhvr>
                                        <p:cTn id="162" dur="1" fill="hold">
                                          <p:stCondLst>
                                            <p:cond delay="24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8" grpId="0" animBg="1"/>
      <p:bldP spid="8" grpId="1" animBg="1"/>
      <p:bldP spid="13" grpId="0" animBg="1"/>
      <p:bldP spid="14" grpId="0" animBg="1"/>
      <p:bldP spid="18" grpId="0" animBg="1"/>
      <p:bldP spid="18" grpId="1" animBg="1"/>
      <p:bldP spid="11" grpId="0" animBg="1"/>
      <p:bldP spid="11" grpId="1" animBg="1"/>
      <p:bldP spid="11" grpId="2" animBg="1"/>
      <p:bldP spid="10" grpId="0" animBg="1"/>
      <p:bldP spid="10" grpId="1" animBg="1"/>
      <p:bldP spid="12" grpId="0" animBg="1"/>
      <p:bldP spid="12" grpId="1" animBg="1"/>
      <p:bldP spid="21" grpId="0" animBg="1"/>
      <p:bldP spid="21" grpId="1" animBg="1"/>
      <p:bldP spid="21" grpId="2" animBg="1"/>
      <p:bldP spid="22" grpId="0" animBg="1"/>
      <p:bldP spid="22" grpId="1" animBg="1"/>
      <p:bldP spid="23" grpId="0" animBg="1"/>
      <p:bldP spid="23" grpId="1" animBg="1"/>
      <p:bldP spid="24" grpId="0" animBg="1"/>
      <p:bldP spid="24" grpId="1" animBg="1"/>
      <p:bldP spid="24" grpId="2" animBg="1"/>
      <p:bldP spid="26" grpId="0" animBg="1"/>
      <p:bldP spid="26" grpId="1" animBg="1"/>
      <p:bldP spid="27" grpId="0" animBg="1"/>
      <p:bldP spid="27" grpId="1" animBg="1"/>
      <p:bldP spid="28" grpId="0" animBg="1"/>
      <p:bldP spid="28" grpId="1" animBg="1"/>
      <p:bldP spid="28" grpId="2" animBg="1"/>
      <p:bldP spid="29" grpId="0" animBg="1"/>
      <p:bldP spid="29" grpId="1" animBg="1"/>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31" grpId="0" animBg="1"/>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7" name="Text Placeholder 2"/>
          <p:cNvSpPr txBox="1">
            <a:spLocks/>
          </p:cNvSpPr>
          <p:nvPr/>
        </p:nvSpPr>
        <p:spPr>
          <a:xfrm>
            <a:off x="274637" y="1214436"/>
            <a:ext cx="11887199" cy="5840060"/>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50" dirty="0" err="1" smtClean="0">
                <a:solidFill>
                  <a:srgbClr val="0000FF"/>
                </a:solidFill>
                <a:highlight>
                  <a:srgbClr val="FFFFFF"/>
                </a:highlight>
                <a:latin typeface="Consolas" panose="020B0609020204030204" pitchFamily="49" charset="0"/>
              </a:rPr>
              <a:t>Async</a:t>
            </a:r>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Function</a:t>
            </a:r>
            <a:r>
              <a:rPr lang="en-US" sz="1050" dirty="0">
                <a:solidFill>
                  <a:srgbClr val="000000"/>
                </a:solidFill>
                <a:highlight>
                  <a:srgbClr val="FFFFFF"/>
                </a:highlight>
                <a:latin typeface="Consolas" panose="020B0609020204030204" pitchFamily="49" charset="0"/>
              </a:rPr>
              <a:t> </a:t>
            </a:r>
            <a:r>
              <a:rPr lang="en-US" sz="1050" dirty="0" err="1" smtClean="0">
                <a:solidFill>
                  <a:srgbClr val="000000"/>
                </a:solidFill>
                <a:highlight>
                  <a:srgbClr val="FFFFFF"/>
                </a:highlight>
                <a:latin typeface="Consolas" panose="020B0609020204030204" pitchFamily="49" charset="0"/>
              </a:rPr>
              <a:t>DragAsync</a:t>
            </a:r>
            <a:r>
              <a:rPr lang="en-US" sz="1050" dirty="0" smtClean="0">
                <a:solidFill>
                  <a:srgbClr val="000000"/>
                </a:solidFill>
                <a:highlight>
                  <a:srgbClr val="FFFFFF"/>
                </a:highlight>
                <a:latin typeface="Consolas" panose="020B0609020204030204" pitchFamily="49" charset="0"/>
              </a:rPr>
              <a:t>(shape </a:t>
            </a:r>
            <a:r>
              <a:rPr lang="en-US" sz="1050" dirty="0">
                <a:solidFill>
                  <a:srgbClr val="0000FF"/>
                </a:solidFill>
                <a:highlight>
                  <a:srgbClr val="FFFFFF"/>
                </a:highlight>
                <a:latin typeface="Consolas" panose="020B0609020204030204" pitchFamily="49" charset="0"/>
              </a:rPr>
              <a:t>As</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UIElement</a:t>
            </a:r>
            <a:r>
              <a:rPr lang="en-US" sz="1050" dirty="0">
                <a:solidFill>
                  <a:srgbClr val="000000"/>
                </a:solidFill>
                <a:highlight>
                  <a:srgbClr val="FFFFFF"/>
                </a:highlight>
                <a:latin typeface="Consolas" panose="020B0609020204030204" pitchFamily="49" charset="0"/>
              </a:rPr>
              <a:t>, start </a:t>
            </a:r>
            <a:r>
              <a:rPr lang="en-US" sz="1050" dirty="0">
                <a:solidFill>
                  <a:srgbClr val="0000FF"/>
                </a:solidFill>
                <a:highlight>
                  <a:srgbClr val="FFFFFF"/>
                </a:highlight>
                <a:latin typeface="Consolas" panose="020B0609020204030204" pitchFamily="49" charset="0"/>
              </a:rPr>
              <a:t>As</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PointerRoutedEventArgs</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As</a:t>
            </a:r>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Task</a:t>
            </a:r>
            <a:r>
              <a:rPr lang="en-US" sz="1050" dirty="0">
                <a:solidFill>
                  <a:srgbClr val="000000"/>
                </a:solidFill>
                <a:highlight>
                  <a:srgbClr val="FFFFFF"/>
                </a:highlight>
                <a:latin typeface="Consolas" panose="020B0609020204030204" pitchFamily="49" charset="0"/>
              </a:rPr>
              <a:t>(</a:t>
            </a:r>
            <a:r>
              <a:rPr lang="en-US" sz="1050" dirty="0">
                <a:solidFill>
                  <a:srgbClr val="0000FF"/>
                </a:solidFill>
                <a:highlight>
                  <a:srgbClr val="FFFFFF"/>
                </a:highlight>
                <a:latin typeface="Consolas" panose="020B0609020204030204" pitchFamily="49" charset="0"/>
              </a:rPr>
              <a:t>Of</a:t>
            </a:r>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Point</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Dim</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tcs</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As</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New</a:t>
            </a:r>
            <a:r>
              <a:rPr lang="en-US" sz="1050" dirty="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TaskCompletionSource</a:t>
            </a:r>
            <a:r>
              <a:rPr lang="en-US" sz="1050" dirty="0">
                <a:solidFill>
                  <a:srgbClr val="000000"/>
                </a:solidFill>
                <a:highlight>
                  <a:srgbClr val="FFFFFF"/>
                </a:highlight>
                <a:latin typeface="Consolas" panose="020B0609020204030204" pitchFamily="49" charset="0"/>
              </a:rPr>
              <a:t>(</a:t>
            </a:r>
            <a:r>
              <a:rPr lang="en-US" sz="1050" dirty="0">
                <a:solidFill>
                  <a:srgbClr val="0000FF"/>
                </a:solidFill>
                <a:highlight>
                  <a:srgbClr val="FFFFFF"/>
                </a:highlight>
                <a:latin typeface="Consolas" panose="020B0609020204030204" pitchFamily="49" charset="0"/>
              </a:rPr>
              <a:t>Of</a:t>
            </a:r>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Point</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Dim</a:t>
            </a:r>
            <a:r>
              <a:rPr lang="en-US" sz="1050" dirty="0">
                <a:solidFill>
                  <a:srgbClr val="000000"/>
                </a:solidFill>
                <a:highlight>
                  <a:srgbClr val="FFFFFF"/>
                </a:highlight>
                <a:latin typeface="Consolas" panose="020B0609020204030204" pitchFamily="49" charset="0"/>
              </a:rPr>
              <a:t> parent = </a:t>
            </a:r>
            <a:r>
              <a:rPr lang="en-US" sz="1050" dirty="0" err="1">
                <a:solidFill>
                  <a:srgbClr val="0000FF"/>
                </a:solidFill>
                <a:highlight>
                  <a:srgbClr val="FFFFFF"/>
                </a:highlight>
                <a:latin typeface="Consolas" panose="020B0609020204030204" pitchFamily="49" charset="0"/>
              </a:rPr>
              <a:t>CType</a:t>
            </a:r>
            <a:r>
              <a:rPr lang="en-US" sz="1050" dirty="0">
                <a:solidFill>
                  <a:srgbClr val="000000"/>
                </a:solidFill>
                <a:highlight>
                  <a:srgbClr val="FFFFFF"/>
                </a:highlight>
                <a:latin typeface="Consolas" panose="020B0609020204030204" pitchFamily="49" charset="0"/>
              </a:rPr>
              <a:t>(</a:t>
            </a:r>
            <a:r>
              <a:rPr lang="en-US" sz="1050" dirty="0" err="1">
                <a:solidFill>
                  <a:srgbClr val="2B91AF"/>
                </a:solidFill>
                <a:highlight>
                  <a:srgbClr val="FFFFFF"/>
                </a:highlight>
                <a:latin typeface="Consolas" panose="020B0609020204030204" pitchFamily="49" charset="0"/>
              </a:rPr>
              <a:t>VisualTreeHelper</a:t>
            </a:r>
            <a:r>
              <a:rPr lang="en-US" sz="1050" dirty="0" err="1">
                <a:solidFill>
                  <a:srgbClr val="000000"/>
                </a:solidFill>
                <a:highlight>
                  <a:srgbClr val="FFFFFF"/>
                </a:highlight>
                <a:latin typeface="Consolas" panose="020B0609020204030204" pitchFamily="49" charset="0"/>
              </a:rPr>
              <a:t>.GetParent</a:t>
            </a:r>
            <a:r>
              <a:rPr lang="en-US" sz="1050" dirty="0">
                <a:solidFill>
                  <a:srgbClr val="000000"/>
                </a:solidFill>
                <a:highlight>
                  <a:srgbClr val="FFFFFF"/>
                </a:highlight>
                <a:latin typeface="Consolas" panose="020B0609020204030204" pitchFamily="49" charset="0"/>
              </a:rPr>
              <a:t>(shape), </a:t>
            </a:r>
            <a:r>
              <a:rPr lang="en-US" sz="1050" dirty="0" err="1">
                <a:solidFill>
                  <a:srgbClr val="000000"/>
                </a:solidFill>
                <a:highlight>
                  <a:srgbClr val="FFFFFF"/>
                </a:highlight>
                <a:latin typeface="Consolas" panose="020B0609020204030204" pitchFamily="49" charset="0"/>
              </a:rPr>
              <a:t>Windows.UI.Xaml.</a:t>
            </a:r>
            <a:r>
              <a:rPr lang="en-US" sz="1050" dirty="0" err="1">
                <a:solidFill>
                  <a:srgbClr val="2B91AF"/>
                </a:solidFill>
                <a:highlight>
                  <a:srgbClr val="FFFFFF"/>
                </a:highlight>
                <a:latin typeface="Consolas" panose="020B0609020204030204" pitchFamily="49" charset="0"/>
              </a:rPr>
              <a:t>UIElement</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Dim</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origPos</a:t>
            </a:r>
            <a:r>
              <a:rPr lang="en-US" sz="1050" dirty="0">
                <a:solidFill>
                  <a:srgbClr val="000000"/>
                </a:solidFill>
                <a:highlight>
                  <a:srgbClr val="FFFFFF"/>
                </a:highlight>
                <a:latin typeface="Consolas" panose="020B0609020204030204" pitchFamily="49" charset="0"/>
              </a:rPr>
              <a:t> = </a:t>
            </a:r>
            <a:r>
              <a:rPr lang="en-US" sz="1050" dirty="0">
                <a:solidFill>
                  <a:srgbClr val="0000FF"/>
                </a:solidFill>
                <a:highlight>
                  <a:srgbClr val="FFFFFF"/>
                </a:highlight>
                <a:latin typeface="Consolas" panose="020B0609020204030204" pitchFamily="49" charset="0"/>
              </a:rPr>
              <a:t>New</a:t>
            </a:r>
            <a:r>
              <a:rPr lang="en-US" sz="1050" dirty="0">
                <a:solidFill>
                  <a:srgbClr val="000000"/>
                </a:solidFill>
                <a:highlight>
                  <a:srgbClr val="FFFFFF"/>
                </a:highlight>
                <a:latin typeface="Consolas" panose="020B0609020204030204" pitchFamily="49" charset="0"/>
              </a:rPr>
              <a:t> </a:t>
            </a:r>
            <a:r>
              <a:rPr lang="en-US" sz="1050" dirty="0">
                <a:solidFill>
                  <a:srgbClr val="2B91AF"/>
                </a:solidFill>
                <a:highlight>
                  <a:srgbClr val="FFFFFF"/>
                </a:highlight>
                <a:latin typeface="Consolas" panose="020B0609020204030204" pitchFamily="49" charset="0"/>
              </a:rPr>
              <a:t>Point</a:t>
            </a:r>
            <a:r>
              <a:rPr lang="en-US" sz="1050" dirty="0">
                <a:solidFill>
                  <a:srgbClr val="000000"/>
                </a:solidFill>
                <a:highlight>
                  <a:srgbClr val="FFFFFF"/>
                </a:highlight>
                <a:latin typeface="Consolas" panose="020B0609020204030204" pitchFamily="49" charset="0"/>
              </a:rPr>
              <a:t>(</a:t>
            </a:r>
            <a:r>
              <a:rPr lang="en-US" sz="1050" dirty="0" err="1">
                <a:solidFill>
                  <a:srgbClr val="2B91AF"/>
                </a:solidFill>
                <a:highlight>
                  <a:srgbClr val="FFFFFF"/>
                </a:highlight>
                <a:latin typeface="Consolas" panose="020B0609020204030204" pitchFamily="49" charset="0"/>
              </a:rPr>
              <a:t>Canvas</a:t>
            </a:r>
            <a:r>
              <a:rPr lang="en-US" sz="1050" dirty="0" err="1">
                <a:solidFill>
                  <a:srgbClr val="000000"/>
                </a:solidFill>
                <a:highlight>
                  <a:srgbClr val="FFFFFF"/>
                </a:highlight>
                <a:latin typeface="Consolas" panose="020B0609020204030204" pitchFamily="49" charset="0"/>
              </a:rPr>
              <a:t>.GetLeft</a:t>
            </a:r>
            <a:r>
              <a:rPr lang="en-US" sz="1050" dirty="0">
                <a:solidFill>
                  <a:srgbClr val="000000"/>
                </a:solidFill>
                <a:highlight>
                  <a:srgbClr val="FFFFFF"/>
                </a:highlight>
                <a:latin typeface="Consolas" panose="020B0609020204030204" pitchFamily="49" charset="0"/>
              </a:rPr>
              <a:t>(shape), </a:t>
            </a:r>
            <a:r>
              <a:rPr lang="en-US" sz="1050" dirty="0" err="1">
                <a:solidFill>
                  <a:srgbClr val="2B91AF"/>
                </a:solidFill>
                <a:highlight>
                  <a:srgbClr val="FFFFFF"/>
                </a:highlight>
                <a:latin typeface="Consolas" panose="020B0609020204030204" pitchFamily="49" charset="0"/>
              </a:rPr>
              <a:t>Canvas</a:t>
            </a:r>
            <a:r>
              <a:rPr lang="en-US" sz="1050" dirty="0" err="1">
                <a:solidFill>
                  <a:srgbClr val="000000"/>
                </a:solidFill>
                <a:highlight>
                  <a:srgbClr val="FFFFFF"/>
                </a:highlight>
                <a:latin typeface="Consolas" panose="020B0609020204030204" pitchFamily="49" charset="0"/>
              </a:rPr>
              <a:t>.GetTop</a:t>
            </a:r>
            <a:r>
              <a:rPr lang="en-US" sz="1050" dirty="0">
                <a:solidFill>
                  <a:srgbClr val="000000"/>
                </a:solidFill>
                <a:highlight>
                  <a:srgbClr val="FFFFFF"/>
                </a:highlight>
                <a:latin typeface="Consolas" panose="020B0609020204030204" pitchFamily="49" charset="0"/>
              </a:rPr>
              <a:t>(shape))</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Dim</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origPt</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start.GetCurrentPoint</a:t>
            </a:r>
            <a:r>
              <a:rPr lang="en-US" sz="1050" dirty="0">
                <a:solidFill>
                  <a:srgbClr val="000000"/>
                </a:solidFill>
                <a:highlight>
                  <a:srgbClr val="FFFFFF"/>
                </a:highlight>
                <a:latin typeface="Consolas" panose="020B0609020204030204" pitchFamily="49" charset="0"/>
              </a:rPr>
              <a:t>(parent).Position</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Dim</a:t>
            </a:r>
            <a:r>
              <a:rPr lang="en-US" sz="1050" dirty="0">
                <a:solidFill>
                  <a:srgbClr val="000000"/>
                </a:solidFill>
                <a:highlight>
                  <a:srgbClr val="FFFFFF"/>
                </a:highlight>
                <a:latin typeface="Consolas" panose="020B0609020204030204" pitchFamily="49" charset="0"/>
              </a:rPr>
              <a:t> </a:t>
            </a:r>
            <a:r>
              <a:rPr lang="en-US" sz="1050" dirty="0" err="1" smtClean="0">
                <a:solidFill>
                  <a:srgbClr val="000000"/>
                </a:solidFill>
                <a:highlight>
                  <a:srgbClr val="FFFFFF"/>
                </a:highlight>
                <a:latin typeface="Consolas" panose="020B0609020204030204" pitchFamily="49" charset="0"/>
              </a:rPr>
              <a:t>lambdaReleased</a:t>
            </a:r>
            <a:r>
              <a:rPr lang="en-US" sz="1050" dirty="0" smtClean="0">
                <a:solidFill>
                  <a:srgbClr val="000000"/>
                </a:solidFill>
                <a:highlight>
                  <a:srgbClr val="FFFFFF"/>
                </a:highlight>
                <a:latin typeface="Consolas" panose="020B0609020204030204" pitchFamily="49" charset="0"/>
              </a:rPr>
              <a:t>, </a:t>
            </a:r>
            <a:r>
              <a:rPr lang="en-US" sz="1050" dirty="0" err="1" smtClean="0">
                <a:solidFill>
                  <a:srgbClr val="000000"/>
                </a:solidFill>
                <a:highlight>
                  <a:srgbClr val="FFFFFF"/>
                </a:highlight>
                <a:latin typeface="Consolas" panose="020B0609020204030204" pitchFamily="49" charset="0"/>
              </a:rPr>
              <a:t>lambdaMoved</a:t>
            </a:r>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As</a:t>
            </a:r>
            <a:r>
              <a:rPr lang="en-US" sz="1050" dirty="0">
                <a:solidFill>
                  <a:srgbClr val="000000"/>
                </a:solidFill>
                <a:highlight>
                  <a:srgbClr val="FFFFFF"/>
                </a:highlight>
                <a:latin typeface="Consolas" panose="020B0609020204030204" pitchFamily="49" charset="0"/>
              </a:rPr>
              <a:t> </a:t>
            </a:r>
            <a:r>
              <a:rPr lang="en-US" sz="1050" dirty="0" err="1" smtClean="0">
                <a:solidFill>
                  <a:srgbClr val="2B91AF"/>
                </a:solidFill>
                <a:highlight>
                  <a:srgbClr val="FFFFFF"/>
                </a:highlight>
                <a:latin typeface="Consolas" panose="020B0609020204030204" pitchFamily="49" charset="0"/>
              </a:rPr>
              <a:t>PointerEventHandler</a:t>
            </a:r>
            <a:endParaRPr lang="en-US" sz="1050" dirty="0">
              <a:solidFill>
                <a:srgbClr val="000000"/>
              </a:solidFill>
              <a:highlight>
                <a:srgbClr val="FFFFFF"/>
              </a:highlight>
              <a:latin typeface="Consolas" panose="020B0609020204030204" pitchFamily="49" charset="0"/>
            </a:endParaRPr>
          </a:p>
          <a:p>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r>
              <a:rPr lang="en-US" sz="1050" dirty="0">
                <a:solidFill>
                  <a:srgbClr val="000000"/>
                </a:solidFill>
                <a:highlight>
                  <a:srgbClr val="FFFFFF"/>
                </a:highlight>
                <a:latin typeface="Consolas" panose="020B0609020204030204" pitchFamily="49" charset="0"/>
              </a:rPr>
              <a:t> = </a:t>
            </a:r>
            <a:r>
              <a:rPr lang="en-US" sz="1050" dirty="0">
                <a:solidFill>
                  <a:srgbClr val="0000FF"/>
                </a:solidFill>
                <a:highlight>
                  <a:srgbClr val="FFFFFF"/>
                </a:highlight>
                <a:latin typeface="Consolas" panose="020B0609020204030204" pitchFamily="49" charset="0"/>
              </a:rPr>
              <a:t>Sub</a:t>
            </a:r>
            <a:r>
              <a:rPr lang="en-US" sz="1050" dirty="0">
                <a:solidFill>
                  <a:srgbClr val="000000"/>
                </a:solidFill>
                <a:highlight>
                  <a:srgbClr val="FFFFFF"/>
                </a:highlight>
                <a:latin typeface="Consolas" panose="020B0609020204030204" pitchFamily="49" charset="0"/>
              </a:rPr>
              <a:t>(s, e)</a:t>
            </a: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tcs.TrySetResult</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e.GetCurrentPoint</a:t>
            </a:r>
            <a:r>
              <a:rPr lang="en-US" sz="1050" dirty="0">
                <a:solidFill>
                  <a:srgbClr val="000000"/>
                </a:solidFill>
                <a:highlight>
                  <a:srgbClr val="FFFFFF"/>
                </a:highlight>
                <a:latin typeface="Consolas" panose="020B0609020204030204" pitchFamily="49" charset="0"/>
              </a:rPr>
              <a:t>(parent).Position)</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End</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Sub</a:t>
            </a:r>
            <a:endParaRPr lang="en-US" sz="1050" dirty="0">
              <a:solidFill>
                <a:srgbClr val="000000"/>
              </a:solidFill>
              <a:highlight>
                <a:srgbClr val="FFFFFF"/>
              </a:highlight>
              <a:latin typeface="Consolas" panose="020B0609020204030204" pitchFamily="49" charset="0"/>
            </a:endParaRPr>
          </a:p>
          <a:p>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lambdaMoved</a:t>
            </a:r>
            <a:r>
              <a:rPr lang="en-US" sz="1050" dirty="0">
                <a:solidFill>
                  <a:srgbClr val="000000"/>
                </a:solidFill>
                <a:highlight>
                  <a:srgbClr val="FFFFFF"/>
                </a:highlight>
                <a:latin typeface="Consolas" panose="020B0609020204030204" pitchFamily="49" charset="0"/>
              </a:rPr>
              <a:t> = </a:t>
            </a:r>
            <a:r>
              <a:rPr lang="en-US" sz="1050" dirty="0">
                <a:solidFill>
                  <a:srgbClr val="0000FF"/>
                </a:solidFill>
                <a:highlight>
                  <a:srgbClr val="FFFFFF"/>
                </a:highlight>
                <a:latin typeface="Consolas" panose="020B0609020204030204" pitchFamily="49" charset="0"/>
              </a:rPr>
              <a:t>Sub</a:t>
            </a:r>
            <a:r>
              <a:rPr lang="en-US" sz="1050" dirty="0">
                <a:solidFill>
                  <a:srgbClr val="000000"/>
                </a:solidFill>
                <a:highlight>
                  <a:srgbClr val="FFFFFF"/>
                </a:highlight>
                <a:latin typeface="Consolas" panose="020B0609020204030204" pitchFamily="49" charset="0"/>
              </a:rPr>
              <a:t>(s, e)</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Dim</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pt</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e.GetCurrentPoint</a:t>
            </a:r>
            <a:r>
              <a:rPr lang="en-US" sz="1050" dirty="0">
                <a:solidFill>
                  <a:srgbClr val="000000"/>
                </a:solidFill>
                <a:highlight>
                  <a:srgbClr val="FFFFFF"/>
                </a:highlight>
                <a:latin typeface="Consolas" panose="020B0609020204030204" pitchFamily="49" charset="0"/>
              </a:rPr>
              <a:t>(parent).Position</a:t>
            </a:r>
          </a:p>
          <a:p>
            <a:r>
              <a:rPr lang="en-US" sz="1050" dirty="0" smtClean="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Canvas</a:t>
            </a:r>
            <a:r>
              <a:rPr lang="en-US" sz="1050" dirty="0" err="1">
                <a:solidFill>
                  <a:srgbClr val="000000"/>
                </a:solidFill>
                <a:highlight>
                  <a:srgbClr val="FFFFFF"/>
                </a:highlight>
                <a:latin typeface="Consolas" panose="020B0609020204030204" pitchFamily="49" charset="0"/>
              </a:rPr>
              <a:t>.SetLeft</a:t>
            </a:r>
            <a:r>
              <a:rPr lang="en-US" sz="1050" dirty="0">
                <a:solidFill>
                  <a:srgbClr val="000000"/>
                </a:solidFill>
                <a:highlight>
                  <a:srgbClr val="FFFFFF"/>
                </a:highlight>
                <a:latin typeface="Consolas" panose="020B0609020204030204" pitchFamily="49" charset="0"/>
              </a:rPr>
              <a:t>(shape, </a:t>
            </a:r>
            <a:r>
              <a:rPr lang="en-US" sz="1050" dirty="0" err="1">
                <a:solidFill>
                  <a:srgbClr val="000000"/>
                </a:solidFill>
                <a:highlight>
                  <a:srgbClr val="FFFFFF"/>
                </a:highlight>
                <a:latin typeface="Consolas" panose="020B0609020204030204" pitchFamily="49" charset="0"/>
              </a:rPr>
              <a:t>origPos.X</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pt.X</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origPt.X</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err="1">
                <a:solidFill>
                  <a:srgbClr val="2B91AF"/>
                </a:solidFill>
                <a:highlight>
                  <a:srgbClr val="FFFFFF"/>
                </a:highlight>
                <a:latin typeface="Consolas" panose="020B0609020204030204" pitchFamily="49" charset="0"/>
              </a:rPr>
              <a:t>Canvas</a:t>
            </a:r>
            <a:r>
              <a:rPr lang="en-US" sz="1050" dirty="0" err="1">
                <a:solidFill>
                  <a:srgbClr val="000000"/>
                </a:solidFill>
                <a:highlight>
                  <a:srgbClr val="FFFFFF"/>
                </a:highlight>
                <a:latin typeface="Consolas" panose="020B0609020204030204" pitchFamily="49" charset="0"/>
              </a:rPr>
              <a:t>.SetTop</a:t>
            </a:r>
            <a:r>
              <a:rPr lang="en-US" sz="1050" dirty="0">
                <a:solidFill>
                  <a:srgbClr val="000000"/>
                </a:solidFill>
                <a:highlight>
                  <a:srgbClr val="FFFFFF"/>
                </a:highlight>
                <a:latin typeface="Consolas" panose="020B0609020204030204" pitchFamily="49" charset="0"/>
              </a:rPr>
              <a:t>(shape, </a:t>
            </a:r>
            <a:r>
              <a:rPr lang="en-US" sz="1050" dirty="0" err="1">
                <a:solidFill>
                  <a:srgbClr val="000000"/>
                </a:solidFill>
                <a:highlight>
                  <a:srgbClr val="FFFFFF"/>
                </a:highlight>
                <a:latin typeface="Consolas" panose="020B0609020204030204" pitchFamily="49" charset="0"/>
              </a:rPr>
              <a:t>origPos.Y</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pt.Y</a:t>
            </a:r>
            <a:r>
              <a:rPr lang="en-US" sz="1050" dirty="0">
                <a:solidFill>
                  <a:srgbClr val="000000"/>
                </a:solidFill>
                <a:highlight>
                  <a:srgbClr val="FFFFFF"/>
                </a:highlight>
                <a:latin typeface="Consolas" panose="020B0609020204030204" pitchFamily="49" charset="0"/>
              </a:rPr>
              <a:t> - </a:t>
            </a:r>
            <a:r>
              <a:rPr lang="en-US" sz="1050" dirty="0" err="1">
                <a:solidFill>
                  <a:srgbClr val="000000"/>
                </a:solidFill>
                <a:highlight>
                  <a:srgbClr val="FFFFFF"/>
                </a:highlight>
                <a:latin typeface="Consolas" panose="020B0609020204030204" pitchFamily="49" charset="0"/>
              </a:rPr>
              <a:t>origPt.Y</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End</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Sub</a:t>
            </a:r>
            <a:endParaRPr lang="en-US" sz="1050" dirty="0">
              <a:solidFill>
                <a:srgbClr val="000000"/>
              </a:solidFill>
              <a:highlight>
                <a:srgbClr val="FFFFFF"/>
              </a:highlight>
              <a:latin typeface="Consolas" panose="020B0609020204030204" pitchFamily="49" charset="0"/>
            </a:endParaRPr>
          </a:p>
          <a:p>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shape.CapturePointer</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start.Pointer</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AddHandler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shape.PointerMoved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lambdaMoved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AddHandler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shape.PointerReleased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AddHandler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shape.PointerCanceled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AddHandler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shape.PointerCaptureLost</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Try</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Return</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Await</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tcs.Task</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Finally</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shape.ReleasePointerCapture</a:t>
            </a:r>
            <a:r>
              <a:rPr lang="en-US" sz="1050" dirty="0">
                <a:solidFill>
                  <a:srgbClr val="000000"/>
                </a:solidFill>
                <a:highlight>
                  <a:srgbClr val="FFFFFF"/>
                </a:highlight>
                <a:latin typeface="Consolas" panose="020B0609020204030204" pitchFamily="49" charset="0"/>
              </a:rPr>
              <a:t>(</a:t>
            </a:r>
            <a:r>
              <a:rPr lang="en-US" sz="1050" dirty="0" err="1">
                <a:solidFill>
                  <a:srgbClr val="000000"/>
                </a:solidFill>
                <a:highlight>
                  <a:srgbClr val="FFFFFF"/>
                </a:highlight>
                <a:latin typeface="Consolas" panose="020B0609020204030204" pitchFamily="49" charset="0"/>
              </a:rPr>
              <a:t>start.Pointer</a:t>
            </a:r>
            <a:r>
              <a:rPr lang="en-US" sz="1050" dirty="0">
                <a:solidFill>
                  <a:srgbClr val="000000"/>
                </a:solidFill>
                <a:highlight>
                  <a:srgbClr val="FFFFFF"/>
                </a:highlight>
                <a:latin typeface="Consolas" panose="020B0609020204030204" pitchFamily="49" charset="0"/>
              </a:rPr>
              <a:t>)</a:t>
            </a: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RemoveHandler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shape.PointerMoved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lambdaMoved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RemoveHandler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shape.PointerReleased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RemoveHandler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shape.PointerCanceled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err="1">
                <a:solidFill>
                  <a:srgbClr val="0000FF"/>
                </a:solidFill>
                <a:highlight>
                  <a:srgbClr val="FFFFFF"/>
                </a:highlight>
                <a:latin typeface="Consolas" panose="020B0609020204030204" pitchFamily="49" charset="0"/>
              </a:rPr>
              <a:t>RemoveHandler</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shape.PointerReleased</a:t>
            </a:r>
            <a:r>
              <a:rPr lang="en-US" sz="1050" dirty="0">
                <a:solidFill>
                  <a:srgbClr val="000000"/>
                </a:solidFill>
                <a:highlight>
                  <a:srgbClr val="FFFFFF"/>
                </a:highlight>
                <a:latin typeface="Consolas" panose="020B0609020204030204" pitchFamily="49" charset="0"/>
              </a:rPr>
              <a:t>, </a:t>
            </a:r>
            <a:r>
              <a:rPr lang="en-US" sz="1050" dirty="0" err="1">
                <a:solidFill>
                  <a:srgbClr val="000000"/>
                </a:solidFill>
                <a:highlight>
                  <a:srgbClr val="FFFFFF"/>
                </a:highlight>
                <a:latin typeface="Consolas" panose="020B0609020204030204" pitchFamily="49" charset="0"/>
              </a:rPr>
              <a:t>lambdaReleased</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End</a:t>
            </a:r>
            <a:r>
              <a:rPr lang="en-US" sz="1050" dirty="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Try</a:t>
            </a:r>
            <a:endParaRPr lang="en-US" sz="1050" dirty="0">
              <a:solidFill>
                <a:srgbClr val="000000"/>
              </a:solidFill>
              <a:highlight>
                <a:srgbClr val="FFFFFF"/>
              </a:highlight>
              <a:latin typeface="Consolas" panose="020B0609020204030204" pitchFamily="49" charset="0"/>
            </a:endParaRPr>
          </a:p>
          <a:p>
            <a:r>
              <a:rPr lang="en-US" sz="1050" dirty="0" smtClean="0">
                <a:solidFill>
                  <a:srgbClr val="0000FF"/>
                </a:solidFill>
                <a:highlight>
                  <a:srgbClr val="FFFFFF"/>
                </a:highlight>
                <a:latin typeface="Consolas" panose="020B0609020204030204" pitchFamily="49" charset="0"/>
              </a:rPr>
              <a:t>End</a:t>
            </a:r>
            <a:r>
              <a:rPr lang="en-US" sz="1050" dirty="0" smtClean="0">
                <a:solidFill>
                  <a:srgbClr val="000000"/>
                </a:solidFill>
                <a:highlight>
                  <a:srgbClr val="FFFFFF"/>
                </a:highlight>
                <a:latin typeface="Consolas" panose="020B0609020204030204" pitchFamily="49" charset="0"/>
              </a:rPr>
              <a:t> </a:t>
            </a:r>
            <a:r>
              <a:rPr lang="en-US" sz="1050" dirty="0">
                <a:solidFill>
                  <a:srgbClr val="0000FF"/>
                </a:solidFill>
                <a:highlight>
                  <a:srgbClr val="FFFFFF"/>
                </a:highlight>
                <a:latin typeface="Consolas" panose="020B0609020204030204" pitchFamily="49" charset="0"/>
              </a:rPr>
              <a:t>Function</a:t>
            </a:r>
            <a:endParaRPr lang="en-US" sz="1050" dirty="0" smtClean="0">
              <a:solidFill>
                <a:srgbClr val="0000FF"/>
              </a:solidFill>
              <a:highlight>
                <a:srgbClr val="FFFFFF"/>
              </a:highlight>
              <a:latin typeface="Consolas" panose="020B0609020204030204" pitchFamily="49" charset="0"/>
            </a:endParaRPr>
          </a:p>
        </p:txBody>
      </p:sp>
      <p:sp>
        <p:nvSpPr>
          <p:cNvPr id="5" name="TextBox 4"/>
          <p:cNvSpPr txBox="1"/>
          <p:nvPr/>
        </p:nvSpPr>
        <p:spPr>
          <a:xfrm>
            <a:off x="5228820" y="4335462"/>
            <a:ext cx="6934200" cy="1218795"/>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square" lIns="182880" tIns="146304" rIns="182880" bIns="146304" rtlCol="0">
            <a:spAutoFit/>
          </a:bodyPr>
          <a:lstStyle/>
          <a:p>
            <a:pPr lvl="0"/>
            <a:r>
              <a:rPr lang="en-US" sz="1200" dirty="0">
                <a:solidFill>
                  <a:srgbClr val="008000"/>
                </a:solidFill>
                <a:highlight>
                  <a:srgbClr val="FFFFFF"/>
                </a:highlight>
                <a:latin typeface="Consolas" panose="020B0609020204030204" pitchFamily="49" charset="0"/>
              </a:rPr>
              <a:t>' Usage:</a:t>
            </a:r>
            <a:endParaRPr lang="en-US" sz="1200" dirty="0">
              <a:solidFill>
                <a:srgbClr val="000000"/>
              </a:solidFill>
              <a:highlight>
                <a:srgbClr val="FFFFFF"/>
              </a:highlight>
              <a:latin typeface="Consolas" panose="020B0609020204030204" pitchFamily="49" charset="0"/>
            </a:endParaRPr>
          </a:p>
          <a:p>
            <a:pPr lvl="0"/>
            <a:r>
              <a:rPr lang="en-US" sz="1200" dirty="0">
                <a:solidFill>
                  <a:srgbClr val="008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pPr lvl="0"/>
            <a:r>
              <a:rPr lang="en-US" sz="1200" dirty="0">
                <a:solidFill>
                  <a:srgbClr val="008000"/>
                </a:solidFill>
                <a:highlight>
                  <a:srgbClr val="FFFFFF"/>
                </a:highlight>
                <a:latin typeface="Consolas" panose="020B0609020204030204" pitchFamily="49" charset="0"/>
              </a:rPr>
              <a:t>' Protected Overrides </a:t>
            </a:r>
            <a:r>
              <a:rPr lang="en-US" sz="1200" dirty="0" err="1">
                <a:solidFill>
                  <a:srgbClr val="008000"/>
                </a:solidFill>
                <a:highlight>
                  <a:srgbClr val="FFFFFF"/>
                </a:highlight>
                <a:latin typeface="Consolas" panose="020B0609020204030204" pitchFamily="49" charset="0"/>
              </a:rPr>
              <a:t>Async</a:t>
            </a:r>
            <a:r>
              <a:rPr lang="en-US" sz="1200" dirty="0">
                <a:solidFill>
                  <a:srgbClr val="008000"/>
                </a:solidFill>
                <a:highlight>
                  <a:srgbClr val="FFFFFF"/>
                </a:highlight>
                <a:latin typeface="Consolas" panose="020B0609020204030204" pitchFamily="49" charset="0"/>
              </a:rPr>
              <a:t> Sub </a:t>
            </a:r>
            <a:r>
              <a:rPr lang="en-US" sz="1200" dirty="0" err="1">
                <a:solidFill>
                  <a:srgbClr val="008000"/>
                </a:solidFill>
                <a:highlight>
                  <a:srgbClr val="FFFFFF"/>
                </a:highlight>
                <a:latin typeface="Consolas" panose="020B0609020204030204" pitchFamily="49" charset="0"/>
              </a:rPr>
              <a:t>OnPointerPressed</a:t>
            </a:r>
            <a:r>
              <a:rPr lang="en-US" sz="1200" dirty="0">
                <a:solidFill>
                  <a:srgbClr val="008000"/>
                </a:solidFill>
                <a:highlight>
                  <a:srgbClr val="FFFFFF"/>
                </a:highlight>
                <a:latin typeface="Consolas" panose="020B0609020204030204" pitchFamily="49" charset="0"/>
              </a:rPr>
              <a:t>(e As </a:t>
            </a:r>
            <a:r>
              <a:rPr lang="en-US" sz="1200" dirty="0" err="1">
                <a:solidFill>
                  <a:srgbClr val="008000"/>
                </a:solidFill>
                <a:highlight>
                  <a:srgbClr val="FFFFFF"/>
                </a:highlight>
                <a:latin typeface="Consolas" panose="020B0609020204030204" pitchFamily="49" charset="0"/>
              </a:rPr>
              <a:t>PointerRoutedEventArgs</a:t>
            </a:r>
            <a:r>
              <a:rPr lang="en-US" sz="1200" dirty="0">
                <a:solidFill>
                  <a:srgbClr val="008000"/>
                </a:solidFill>
                <a:highlight>
                  <a:srgbClr val="FFFFFF"/>
                </a:highlight>
                <a:latin typeface="Consolas" panose="020B0609020204030204" pitchFamily="49" charset="0"/>
              </a:rPr>
              <a:t>)</a:t>
            </a:r>
            <a:endParaRPr lang="en-US" sz="1200" dirty="0">
              <a:solidFill>
                <a:srgbClr val="000000"/>
              </a:solidFill>
              <a:highlight>
                <a:srgbClr val="FFFFFF"/>
              </a:highlight>
              <a:latin typeface="Consolas" panose="020B0609020204030204" pitchFamily="49" charset="0"/>
            </a:endParaRPr>
          </a:p>
          <a:p>
            <a:pPr lvl="0"/>
            <a:r>
              <a:rPr lang="en-US" sz="1200" dirty="0">
                <a:solidFill>
                  <a:srgbClr val="008000"/>
                </a:solidFill>
                <a:highlight>
                  <a:srgbClr val="FFFFFF"/>
                </a:highlight>
                <a:latin typeface="Consolas" panose="020B0609020204030204" pitchFamily="49" charset="0"/>
              </a:rPr>
              <a:t>'     Dim </a:t>
            </a:r>
            <a:r>
              <a:rPr lang="en-US" sz="1200" dirty="0" err="1">
                <a:solidFill>
                  <a:srgbClr val="008000"/>
                </a:solidFill>
                <a:highlight>
                  <a:srgbClr val="FFFFFF"/>
                </a:highlight>
                <a:latin typeface="Consolas" panose="020B0609020204030204" pitchFamily="49" charset="0"/>
              </a:rPr>
              <a:t>endpt</a:t>
            </a:r>
            <a:r>
              <a:rPr lang="en-US" sz="1200" dirty="0">
                <a:solidFill>
                  <a:srgbClr val="008000"/>
                </a:solidFill>
                <a:highlight>
                  <a:srgbClr val="FFFFFF"/>
                </a:highlight>
                <a:latin typeface="Consolas" panose="020B0609020204030204" pitchFamily="49" charset="0"/>
              </a:rPr>
              <a:t> = Await </a:t>
            </a:r>
            <a:r>
              <a:rPr lang="en-US" sz="1200" dirty="0" err="1">
                <a:solidFill>
                  <a:srgbClr val="008000"/>
                </a:solidFill>
                <a:highlight>
                  <a:srgbClr val="FFFFFF"/>
                </a:highlight>
                <a:latin typeface="Consolas" panose="020B0609020204030204" pitchFamily="49" charset="0"/>
              </a:rPr>
              <a:t>DragAsync</a:t>
            </a:r>
            <a:r>
              <a:rPr lang="en-US" sz="1200" dirty="0">
                <a:solidFill>
                  <a:srgbClr val="008000"/>
                </a:solidFill>
                <a:highlight>
                  <a:srgbClr val="FFFFFF"/>
                </a:highlight>
                <a:latin typeface="Consolas" panose="020B0609020204030204" pitchFamily="49" charset="0"/>
              </a:rPr>
              <a:t>(</a:t>
            </a:r>
            <a:r>
              <a:rPr lang="en-US" sz="1200" dirty="0" err="1">
                <a:solidFill>
                  <a:srgbClr val="008000"/>
                </a:solidFill>
                <a:highlight>
                  <a:srgbClr val="FFFFFF"/>
                </a:highlight>
                <a:latin typeface="Consolas" panose="020B0609020204030204" pitchFamily="49" charset="0"/>
              </a:rPr>
              <a:t>e.OriginalSource</a:t>
            </a:r>
            <a:r>
              <a:rPr lang="en-US" sz="1200" dirty="0">
                <a:solidFill>
                  <a:srgbClr val="008000"/>
                </a:solidFill>
                <a:highlight>
                  <a:srgbClr val="FFFFFF"/>
                </a:highlight>
                <a:latin typeface="Consolas" panose="020B0609020204030204" pitchFamily="49" charset="0"/>
              </a:rPr>
              <a:t>, e)</a:t>
            </a:r>
            <a:endParaRPr lang="en-US" sz="1200" dirty="0">
              <a:solidFill>
                <a:srgbClr val="000000"/>
              </a:solidFill>
              <a:highlight>
                <a:srgbClr val="FFFFFF"/>
              </a:highlight>
              <a:latin typeface="Consolas" panose="020B0609020204030204" pitchFamily="49" charset="0"/>
            </a:endParaRPr>
          </a:p>
          <a:p>
            <a:pPr lvl="0"/>
            <a:r>
              <a:rPr lang="en-US" sz="1200" dirty="0">
                <a:solidFill>
                  <a:srgbClr val="008000"/>
                </a:solidFill>
                <a:highlight>
                  <a:srgbClr val="FFFFFF"/>
                </a:highlight>
                <a:latin typeface="Consolas" panose="020B0609020204030204" pitchFamily="49" charset="0"/>
              </a:rPr>
              <a:t>' End Sub</a:t>
            </a:r>
            <a:endParaRPr lang="en-US" sz="1200"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34083262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7" name="Text Placeholder 2"/>
          <p:cNvSpPr txBox="1">
            <a:spLocks/>
          </p:cNvSpPr>
          <p:nvPr/>
        </p:nvSpPr>
        <p:spPr>
          <a:xfrm>
            <a:off x="274637" y="1214436"/>
            <a:ext cx="11887199" cy="4090351"/>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8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Usage: Await </a:t>
            </a:r>
            <a:r>
              <a:rPr lang="en-US" sz="1800" dirty="0" err="1" smtClean="0">
                <a:solidFill>
                  <a:srgbClr val="008000"/>
                </a:solidFill>
                <a:highlight>
                  <a:srgbClr val="FFFFFF"/>
                </a:highlight>
                <a:latin typeface="Consolas" panose="020B0609020204030204" pitchFamily="49" charset="0"/>
              </a:rPr>
              <a:t>Dispatcher.Run</a:t>
            </a:r>
            <a:r>
              <a:rPr lang="en-US" sz="1800" dirty="0" smtClean="0">
                <a:solidFill>
                  <a:srgbClr val="008000"/>
                </a:solidFill>
                <a:highlight>
                  <a:srgbClr val="FFFFFF"/>
                </a:highlight>
                <a:latin typeface="Consolas" panose="020B0609020204030204" pitchFamily="49" charset="0"/>
              </a:rPr>
              <a:t>(</a:t>
            </a:r>
            <a:r>
              <a:rPr lang="en-US" sz="1800" dirty="0" err="1" smtClean="0">
                <a:solidFill>
                  <a:srgbClr val="008000"/>
                </a:solidFill>
                <a:highlight>
                  <a:srgbClr val="FFFFFF"/>
                </a:highlight>
                <a:latin typeface="Consolas" panose="020B0609020204030204" pitchFamily="49" charset="0"/>
              </a:rPr>
              <a:t>Async</a:t>
            </a:r>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Function() ... End Function)</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Extension</a:t>
            </a:r>
            <a:r>
              <a:rPr lang="en-US" sz="1800" dirty="0">
                <a:solidFill>
                  <a:srgbClr val="000000"/>
                </a:solidFill>
                <a:highlight>
                  <a:srgbClr val="FFFFFF"/>
                </a:highlight>
                <a:latin typeface="Consolas" panose="020B0609020204030204" pitchFamily="49" charset="0"/>
              </a:rPr>
              <a:t>&gt;</a:t>
            </a:r>
          </a:p>
          <a:p>
            <a:r>
              <a:rPr lang="en-US" sz="1800" dirty="0" smtClean="0">
                <a:solidFill>
                  <a:srgbClr val="0000FF"/>
                </a:solidFill>
                <a:highlight>
                  <a:srgbClr val="FFFFFF"/>
                </a:highlight>
                <a:latin typeface="Consolas" panose="020B0609020204030204" pitchFamily="49" charset="0"/>
              </a:rPr>
              <a:t>Public</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Function</a:t>
            </a:r>
            <a:r>
              <a:rPr lang="en-US" sz="1800" dirty="0">
                <a:solidFill>
                  <a:srgbClr val="000000"/>
                </a:solidFill>
                <a:highlight>
                  <a:srgbClr val="FFFFFF"/>
                </a:highlight>
                <a:latin typeface="Consolas" panose="020B0609020204030204" pitchFamily="49" charset="0"/>
              </a:rPr>
              <a:t> Run(dispatcher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CoreDispatcher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asyncFunc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Func</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Of</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Dim</a:t>
            </a:r>
            <a:r>
              <a:rPr lang="en-US" sz="1800" dirty="0">
                <a:solidFill>
                  <a:srgbClr val="000000"/>
                </a:solidFill>
                <a:highlight>
                  <a:srgbClr val="FFFFFF"/>
                </a:highlight>
                <a:latin typeface="Consolas" panose="020B0609020204030204" pitchFamily="49" charset="0"/>
              </a:rPr>
              <a:t> task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Nothing</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dispatcher.RunAsync</a:t>
            </a:r>
            <a:r>
              <a:rPr lang="en-US" sz="1800" dirty="0">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CoreDispatcherPriority</a:t>
            </a:r>
            <a:r>
              <a:rPr lang="en-US" sz="1800" dirty="0" err="1">
                <a:solidFill>
                  <a:srgbClr val="000000"/>
                </a:solidFill>
                <a:highlight>
                  <a:srgbClr val="FFFFFF"/>
                </a:highlight>
                <a:latin typeface="Consolas" panose="020B0609020204030204" pitchFamily="49" charset="0"/>
              </a:rPr>
              <a:t>.Normal</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Sub</a:t>
            </a:r>
            <a:r>
              <a:rPr lang="en-US" sz="1800" dirty="0">
                <a:solidFill>
                  <a:srgbClr val="000000"/>
                </a:solidFill>
                <a:highlight>
                  <a:srgbClr val="FFFFFF"/>
                </a:highlight>
                <a:latin typeface="Consolas" panose="020B0609020204030204" pitchFamily="49" charset="0"/>
              </a:rPr>
              <a:t>() task = </a:t>
            </a:r>
            <a:r>
              <a:rPr lang="en-US" sz="1800" dirty="0" err="1">
                <a:solidFill>
                  <a:srgbClr val="000000"/>
                </a:solidFill>
                <a:highlight>
                  <a:srgbClr val="FFFFFF"/>
                </a:highlight>
                <a:latin typeface="Consolas" panose="020B0609020204030204" pitchFamily="49" charset="0"/>
              </a:rPr>
              <a:t>asyncFunc</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task</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We're using "task" rather than </a:t>
            </a:r>
            <a:r>
              <a:rPr lang="en-US" sz="1800" dirty="0" err="1">
                <a:solidFill>
                  <a:srgbClr val="008000"/>
                </a:solidFill>
                <a:highlight>
                  <a:srgbClr val="FFFFFF"/>
                </a:highlight>
                <a:latin typeface="Consolas" panose="020B0609020204030204" pitchFamily="49" charset="0"/>
              </a:rPr>
              <a:t>TaskCompletionSource</a:t>
            </a:r>
            <a:r>
              <a:rPr lang="en-US" sz="1800" dirty="0">
                <a:solidFill>
                  <a:srgbClr val="008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That's because we need to </a:t>
            </a:r>
            <a:r>
              <a:rPr lang="en-US" sz="1800" dirty="0" err="1">
                <a:solidFill>
                  <a:srgbClr val="008000"/>
                </a:solidFill>
                <a:highlight>
                  <a:srgbClr val="FFFFFF"/>
                </a:highlight>
                <a:latin typeface="Consolas" panose="020B0609020204030204" pitchFamily="49" charset="0"/>
              </a:rPr>
              <a:t>rethrow</a:t>
            </a:r>
            <a:r>
              <a:rPr lang="en-US" sz="1800" dirty="0">
                <a:solidFill>
                  <a:srgbClr val="008000"/>
                </a:solidFill>
                <a:highlight>
                  <a:srgbClr val="FFFFFF"/>
                </a:highlight>
                <a:latin typeface="Consolas" panose="020B0609020204030204" pitchFamily="49" charset="0"/>
              </a:rPr>
              <a:t> any exceptions that might have come from </a:t>
            </a:r>
            <a:r>
              <a:rPr lang="en-US" sz="1800" dirty="0" err="1">
                <a:solidFill>
                  <a:srgbClr val="008000"/>
                </a:solidFill>
                <a:highlight>
                  <a:srgbClr val="FFFFFF"/>
                </a:highlight>
                <a:latin typeface="Consolas" panose="020B0609020204030204" pitchFamily="49" charset="0"/>
              </a:rPr>
              <a:t>asyncFunc</a:t>
            </a:r>
            <a:r>
              <a:rPr lang="en-US" sz="1800" dirty="0">
                <a:solidFill>
                  <a:srgbClr val="008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This way i</a:t>
            </a:r>
            <a:r>
              <a:rPr lang="en-US" sz="1800" dirty="0" smtClean="0">
                <a:solidFill>
                  <a:srgbClr val="008000"/>
                </a:solidFill>
                <a:highlight>
                  <a:srgbClr val="FFFFFF"/>
                </a:highlight>
                <a:latin typeface="Consolas" panose="020B0609020204030204" pitchFamily="49" charset="0"/>
              </a:rPr>
              <a:t>s easiest.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End</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Function</a:t>
            </a:r>
            <a:endParaRPr lang="en-US" sz="1800" dirty="0" smtClean="0">
              <a:solidFill>
                <a:srgbClr val="0000FF"/>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20936694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over events</a:t>
            </a:r>
            <a:endParaRPr lang="en-US" dirty="0"/>
          </a:p>
        </p:txBody>
      </p:sp>
      <p:sp>
        <p:nvSpPr>
          <p:cNvPr id="7" name="Text Placeholder 2"/>
          <p:cNvSpPr txBox="1">
            <a:spLocks/>
          </p:cNvSpPr>
          <p:nvPr/>
        </p:nvSpPr>
        <p:spPr>
          <a:xfrm>
            <a:off x="274637" y="1214436"/>
            <a:ext cx="11887199" cy="5309146"/>
          </a:xfrm>
          <a:prstGeom prst="rect">
            <a:avLst/>
          </a:prstGeom>
          <a:no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Sub</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OnResume</a:t>
            </a:r>
            <a:r>
              <a:rPr lang="en-US" sz="1800" dirty="0" smtClean="0">
                <a:solidFill>
                  <a:srgbClr val="000000"/>
                </a:solidFill>
                <a:highlight>
                  <a:srgbClr val="FFFFFF"/>
                </a:highlight>
                <a:latin typeface="Consolas" panose="020B0609020204030204" pitchFamily="49" charset="0"/>
              </a:rPr>
              <a:t>(e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Navigation.</a:t>
            </a:r>
            <a:r>
              <a:rPr lang="en-US" sz="1800" dirty="0" err="1">
                <a:solidFill>
                  <a:srgbClr val="2B91AF"/>
                </a:solidFill>
                <a:highlight>
                  <a:srgbClr val="FFFFFF"/>
                </a:highlight>
                <a:latin typeface="Consolas" panose="020B0609020204030204" pitchFamily="49" charset="0"/>
              </a:rPr>
              <a:t>NavigationEventArgs</a:t>
            </a:r>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 While </a:t>
            </a:r>
            <a:r>
              <a:rPr lang="en-US" sz="1800" dirty="0">
                <a:solidFill>
                  <a:srgbClr val="008000"/>
                </a:solidFill>
                <a:highlight>
                  <a:srgbClr val="FFFFFF"/>
                </a:highlight>
                <a:latin typeface="Consolas" panose="020B0609020204030204" pitchFamily="49" charset="0"/>
              </a:rPr>
              <a:t>sound is </a:t>
            </a:r>
            <a:r>
              <a:rPr lang="en-US" sz="1800" dirty="0" smtClean="0">
                <a:solidFill>
                  <a:srgbClr val="008000"/>
                </a:solidFill>
                <a:highlight>
                  <a:srgbClr val="FFFFFF"/>
                </a:highlight>
                <a:latin typeface="Consolas" panose="020B0609020204030204" pitchFamily="49" charset="0"/>
              </a:rPr>
              <a:t>playing...</a:t>
            </a:r>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Dim</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rustleSoundTask</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RustleSound.PlayAsync</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Using</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wobbleCancel</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As</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CancellationTokenSource</a:t>
            </a:r>
            <a:endParaRPr lang="en-US" sz="1800" dirty="0" smtClean="0">
              <a:solidFill>
                <a:srgbClr val="2B91AF"/>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 ... wobble all the apples</a:t>
            </a:r>
            <a:endParaRPr lang="en-US" sz="1800" dirty="0">
              <a:solidFill>
                <a:srgbClr val="008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For Each</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apple </a:t>
            </a:r>
            <a:r>
              <a:rPr lang="en-US" sz="1800" dirty="0">
                <a:solidFill>
                  <a:srgbClr val="0000FF"/>
                </a:solidFill>
                <a:highlight>
                  <a:srgbClr val="FFFFFF"/>
                </a:highlight>
                <a:latin typeface="Consolas" panose="020B0609020204030204" pitchFamily="49" charset="0"/>
              </a:rPr>
              <a:t>In</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FreeApples</a:t>
            </a:r>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AnimateAppleWobbleAsync</a:t>
            </a:r>
            <a:r>
              <a:rPr lang="en-US" sz="1800" dirty="0" smtClean="0">
                <a:solidFill>
                  <a:srgbClr val="000000"/>
                </a:solidFill>
                <a:highlight>
                  <a:srgbClr val="FFFFFF"/>
                </a:highlight>
                <a:latin typeface="Consolas" panose="020B0609020204030204" pitchFamily="49" charset="0"/>
              </a:rPr>
              <a:t>(apple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wobbleCancel.Token</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FireAndForget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Next</a:t>
            </a:r>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 Then stop wobbling once sound has finished</a:t>
            </a:r>
            <a:endParaRPr lang="en-US" sz="1800" dirty="0">
              <a:solidFill>
                <a:srgbClr val="008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rustleSoundTask</a:t>
            </a:r>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wobbleCancel.Cancel</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End</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Using</a:t>
            </a:r>
          </a:p>
          <a:p>
            <a:r>
              <a:rPr lang="en-US" sz="1800" dirty="0" smtClean="0">
                <a:solidFill>
                  <a:srgbClr val="0000FF"/>
                </a:solidFill>
                <a:highlight>
                  <a:srgbClr val="FFFFFF"/>
                </a:highlight>
                <a:latin typeface="Consolas" panose="020B0609020204030204" pitchFamily="49" charset="0"/>
              </a:rPr>
              <a:t>End Sub</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9989154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t>Async</a:t>
            </a:r>
            <a:r>
              <a:rPr lang="en-US" dirty="0" smtClean="0"/>
              <a:t> over events</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endParaRPr lang="en-US" dirty="0" smtClean="0"/>
          </a:p>
          <a:p>
            <a:r>
              <a:rPr lang="en-US" dirty="0" smtClean="0"/>
              <a:t>Principles</a:t>
            </a:r>
          </a:p>
          <a:p>
            <a:pPr lvl="1"/>
            <a:r>
              <a:rPr lang="en-US" dirty="0" smtClean="0"/>
              <a:t>Callback-based programming, as with events, is hard</a:t>
            </a:r>
          </a:p>
          <a:p>
            <a:pPr lvl="1"/>
            <a:endParaRPr lang="en-US" dirty="0" smtClean="0"/>
          </a:p>
          <a:p>
            <a:r>
              <a:rPr lang="en-US" dirty="0" smtClean="0"/>
              <a:t>Guidance</a:t>
            </a:r>
          </a:p>
          <a:p>
            <a:pPr lvl="1"/>
            <a:r>
              <a:rPr lang="en-US" dirty="0" smtClean="0"/>
              <a:t>If the event-handlers are largely independent, then leave them as events</a:t>
            </a:r>
          </a:p>
          <a:p>
            <a:pPr lvl="1"/>
            <a:r>
              <a:rPr lang="en-US" dirty="0" smtClean="0"/>
              <a:t>But if they look </a:t>
            </a:r>
            <a:r>
              <a:rPr lang="en-US" dirty="0"/>
              <a:t>like a state-machine, then await is sometimes </a:t>
            </a:r>
            <a:r>
              <a:rPr lang="en-US" dirty="0" smtClean="0"/>
              <a:t>easier</a:t>
            </a:r>
          </a:p>
          <a:p>
            <a:pPr lvl="1"/>
            <a:r>
              <a:rPr lang="en-US" dirty="0" smtClean="0"/>
              <a:t>To turn events into </a:t>
            </a:r>
            <a:r>
              <a:rPr lang="en-US" dirty="0" err="1" smtClean="0"/>
              <a:t>awaitable</a:t>
            </a:r>
            <a:r>
              <a:rPr lang="en-US" dirty="0" smtClean="0"/>
              <a:t> Tasks, use </a:t>
            </a:r>
            <a:r>
              <a:rPr lang="en-US" dirty="0" err="1" smtClean="0"/>
              <a:t>TaskCompletionSource</a:t>
            </a:r>
            <a:endParaRPr lang="en-US" dirty="0"/>
          </a:p>
        </p:txBody>
      </p:sp>
    </p:spTree>
    <p:extLst>
      <p:ext uri="{BB962C8B-B14F-4D97-AF65-F5344CB8AC3E}">
        <p14:creationId xmlns:p14="http://schemas.microsoft.com/office/powerpoint/2010/main" val="1625681862"/>
      </p:ext>
    </p:extLst>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027"/>
          <a:stretch/>
        </p:blipFill>
        <p:spPr>
          <a:xfrm>
            <a:off x="-1134" y="1211263"/>
            <a:ext cx="12436475" cy="57912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38" t="4830" b="3393"/>
          <a:stretch/>
        </p:blipFill>
        <p:spPr>
          <a:xfrm>
            <a:off x="-30163" y="1211262"/>
            <a:ext cx="12388170" cy="5791200"/>
          </a:xfrm>
          <a:prstGeom prst="rect">
            <a:avLst/>
          </a:prstGeom>
        </p:spPr>
      </p:pic>
      <p:sp>
        <p:nvSpPr>
          <p:cNvPr id="7" name="Title 6"/>
          <p:cNvSpPr>
            <a:spLocks noGrp="1"/>
          </p:cNvSpPr>
          <p:nvPr>
            <p:ph type="title"/>
          </p:nvPr>
        </p:nvSpPr>
        <p:spPr/>
        <p:txBody>
          <a:bodyPr/>
          <a:lstStyle/>
          <a:p>
            <a:r>
              <a:rPr lang="en-US" dirty="0" smtClean="0">
                <a:gradFill>
                  <a:gsLst>
                    <a:gs pos="0">
                      <a:srgbClr val="FFFFFF"/>
                    </a:gs>
                    <a:gs pos="100000">
                      <a:srgbClr val="FFFFFF"/>
                    </a:gs>
                  </a:gsLst>
                  <a:lin ang="5400000" scaled="0"/>
                </a:gradFill>
              </a:rPr>
              <a:t>Threads and </a:t>
            </a:r>
            <a:r>
              <a:rPr lang="en-US" dirty="0" err="1" smtClean="0">
                <a:gradFill>
                  <a:gsLst>
                    <a:gs pos="0">
                      <a:srgbClr val="FFFFFF"/>
                    </a:gs>
                    <a:gs pos="100000">
                      <a:srgbClr val="FFFFFF"/>
                    </a:gs>
                  </a:gsLst>
                  <a:lin ang="5400000" scaled="0"/>
                </a:gradFill>
              </a:rPr>
              <a:t>databinding</a:t>
            </a:r>
            <a:endParaRPr lang="en-US" dirty="0">
              <a:gradFill>
                <a:gsLst>
                  <a:gs pos="0">
                    <a:srgbClr val="FFFFFF"/>
                  </a:gs>
                  <a:gs pos="100000">
                    <a:srgbClr val="FFFFFF"/>
                  </a:gs>
                </a:gsLst>
                <a:lin ang="5400000" scaled="0"/>
              </a:gradFill>
            </a:endParaRPr>
          </a:p>
        </p:txBody>
      </p:sp>
      <p:sp>
        <p:nvSpPr>
          <p:cNvPr id="5" name="Rectangle 4"/>
          <p:cNvSpPr/>
          <p:nvPr/>
        </p:nvSpPr>
        <p:spPr bwMode="auto">
          <a:xfrm>
            <a:off x="6294437" y="2125662"/>
            <a:ext cx="5869766" cy="3352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User:</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“How to parallelize my code?”</a:t>
            </a:r>
            <a:br>
              <a:rPr lang="en-US" sz="2400" dirty="0" smtClean="0">
                <a:gradFill>
                  <a:gsLst>
                    <a:gs pos="0">
                      <a:srgbClr val="FFFFFF"/>
                    </a:gs>
                    <a:gs pos="100000">
                      <a:srgbClr val="FFFFFF"/>
                    </a:gs>
                  </a:gsLst>
                  <a:lin ang="5400000" scaled="0"/>
                </a:gradFill>
                <a:ea typeface="Segoe UI" pitchFamily="34" charset="0"/>
                <a:cs typeface="Segoe UI" pitchFamily="34" charset="0"/>
              </a:rPr>
            </a:b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Diagnosis &amp; Fix:</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User’s code was not CPU-bound:</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should use await, not </a:t>
            </a:r>
            <a:r>
              <a:rPr lang="en-US" sz="2400" dirty="0" err="1" smtClean="0">
                <a:gradFill>
                  <a:gsLst>
                    <a:gs pos="0">
                      <a:srgbClr val="FFFFFF"/>
                    </a:gs>
                    <a:gs pos="100000">
                      <a:srgbClr val="FFFFFF"/>
                    </a:gs>
                  </a:gsLst>
                  <a:lin ang="5400000" scaled="0"/>
                </a:gradFill>
                <a:ea typeface="Segoe UI" pitchFamily="34" charset="0"/>
                <a:cs typeface="Segoe UI" pitchFamily="34" charset="0"/>
              </a:rPr>
              <a:t>Parallel.For</a:t>
            </a: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Tree>
    <p:extLst>
      <p:ext uri="{BB962C8B-B14F-4D97-AF65-F5344CB8AC3E}">
        <p14:creationId xmlns:p14="http://schemas.microsoft.com/office/powerpoint/2010/main" val="315396616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21157"/>
            <a:ext cx="11887199" cy="4699748"/>
          </a:xfrm>
          <a:solidFill>
            <a:schemeClr val="tx1"/>
          </a:solidFill>
        </p:spPr>
        <p:txBody>
          <a:bodyPr/>
          <a:lstStyle/>
          <a:p>
            <a:endParaRPr lang="en-US" sz="1800" dirty="0" smtClean="0">
              <a:solidFill>
                <a:srgbClr val="0000FF"/>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table1.DataSource = </a:t>
            </a:r>
            <a:r>
              <a:rPr lang="en-US" sz="1800" dirty="0" err="1">
                <a:solidFill>
                  <a:srgbClr val="008000"/>
                </a:solidFill>
                <a:highlight>
                  <a:srgbClr val="FFFFFF"/>
                </a:highlight>
                <a:latin typeface="Consolas" panose="020B0609020204030204" pitchFamily="49" charset="0"/>
              </a:rPr>
              <a:t>LoadHousesSequentially</a:t>
            </a:r>
            <a:r>
              <a:rPr lang="en-US" sz="1800" dirty="0">
                <a:solidFill>
                  <a:srgbClr val="008000"/>
                </a:solidFill>
                <a:highlight>
                  <a:srgbClr val="FFFFFF"/>
                </a:highlight>
                <a:latin typeface="Consolas" panose="020B0609020204030204" pitchFamily="49" charset="0"/>
              </a:rPr>
              <a:t>(1,5);</a:t>
            </a:r>
          </a:p>
          <a:p>
            <a:r>
              <a:rPr lang="en-US" sz="1800" dirty="0">
                <a:solidFill>
                  <a:srgbClr val="008000"/>
                </a:solidFill>
                <a:highlight>
                  <a:srgbClr val="FFFFFF"/>
                </a:highlight>
                <a:latin typeface="Consolas" panose="020B0609020204030204" pitchFamily="49" charset="0"/>
              </a:rPr>
              <a:t>// table1.DataBind();</a:t>
            </a: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public</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List</a:t>
            </a:r>
            <a:r>
              <a:rPr lang="en-US" sz="1800" dirty="0" smtClean="0">
                <a:solidFill>
                  <a:srgbClr val="000000"/>
                </a:solidFill>
                <a:highlight>
                  <a:srgbClr val="FFFFFF"/>
                </a:highlight>
                <a:latin typeface="Consolas" panose="020B0609020204030204" pitchFamily="49" charset="0"/>
              </a:rPr>
              <a:t>&lt;</a:t>
            </a:r>
            <a:r>
              <a:rPr lang="en-US" sz="1800" dirty="0" smtClean="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LoadHousesSequentially</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first,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last)</a:t>
            </a: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List</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a:t>
            </a:r>
          </a:p>
          <a:p>
            <a:endParaRPr lang="en-US" sz="1800" dirty="0">
              <a:solidFill>
                <a:srgbClr val="000000"/>
              </a:solidFill>
              <a:highlight>
                <a:srgbClr val="FFFFFF"/>
              </a:highlight>
              <a:latin typeface="Consolas" panose="020B0609020204030204" pitchFamily="49" charset="0"/>
            </a:endParaRPr>
          </a:p>
          <a:p>
            <a:r>
              <a:rPr lang="nn-NO" sz="1800" dirty="0">
                <a:solidFill>
                  <a:srgbClr val="000000"/>
                </a:solidFill>
                <a:highlight>
                  <a:srgbClr val="FFFFFF"/>
                </a:highlight>
                <a:latin typeface="Consolas" panose="020B0609020204030204" pitchFamily="49" charset="0"/>
              </a:rPr>
              <a:t>    </a:t>
            </a:r>
            <a:r>
              <a:rPr lang="nn-NO" sz="1800" dirty="0">
                <a:solidFill>
                  <a:srgbClr val="0000FF"/>
                </a:solidFill>
                <a:highlight>
                  <a:srgbClr val="FFFFFF"/>
                </a:highlight>
                <a:latin typeface="Consolas" panose="020B0609020204030204" pitchFamily="49" charset="0"/>
              </a:rPr>
              <a:t>for</a:t>
            </a:r>
            <a:r>
              <a:rPr lang="nn-NO" sz="1800" dirty="0">
                <a:solidFill>
                  <a:srgbClr val="000000"/>
                </a:solidFill>
                <a:highlight>
                  <a:srgbClr val="FFFFFF"/>
                </a:highlight>
                <a:latin typeface="Consolas" panose="020B0609020204030204" pitchFamily="49" charset="0"/>
              </a:rPr>
              <a:t> (</a:t>
            </a:r>
            <a:r>
              <a:rPr lang="nn-NO" sz="1800" dirty="0">
                <a:solidFill>
                  <a:srgbClr val="0000FF"/>
                </a:solidFill>
                <a:highlight>
                  <a:srgbClr val="FFFFFF"/>
                </a:highlight>
                <a:latin typeface="Consolas" panose="020B0609020204030204" pitchFamily="49" charset="0"/>
              </a:rPr>
              <a:t>int</a:t>
            </a:r>
            <a:r>
              <a:rPr lang="nn-NO" sz="1800" dirty="0">
                <a:solidFill>
                  <a:srgbClr val="000000"/>
                </a:solidFill>
                <a:highlight>
                  <a:srgbClr val="FFFFFF"/>
                </a:highlight>
                <a:latin typeface="Consolas" panose="020B0609020204030204" pitchFamily="49" charset="0"/>
              </a:rPr>
              <a:t> i = first; i &lt;= last; i++) {</a:t>
            </a:r>
          </a:p>
          <a:p>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 = </a:t>
            </a:r>
            <a:r>
              <a:rPr lang="en-US" sz="1800" dirty="0" err="1">
                <a:solidFill>
                  <a:srgbClr val="2B91AF"/>
                </a:solidFill>
                <a:highlight>
                  <a:srgbClr val="FFFFFF"/>
                </a:highlight>
                <a:latin typeface="Consolas" panose="020B0609020204030204" pitchFamily="49" charset="0"/>
              </a:rPr>
              <a:t>House</a:t>
            </a:r>
            <a:r>
              <a:rPr lang="en-US" sz="1800" dirty="0" err="1">
                <a:solidFill>
                  <a:srgbClr val="000000"/>
                </a:solidFill>
                <a:highlight>
                  <a:srgbClr val="FFFFFF"/>
                </a:highlight>
                <a:latin typeface="Consolas" panose="020B0609020204030204" pitchFamily="49" charset="0"/>
              </a:rPr>
              <a:t>.Deserialize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loadedHouses.Add</a:t>
            </a:r>
            <a:r>
              <a:rPr lang="en-US" sz="1800" dirty="0">
                <a:solidFill>
                  <a:srgbClr val="000000"/>
                </a:solidFill>
                <a:highlight>
                  <a:srgbClr val="FFFFFF"/>
                </a:highlight>
                <a:latin typeface="Consolas" panose="020B0609020204030204" pitchFamily="49" charset="0"/>
              </a:rPr>
              <a:t>(house);</a:t>
            </a:r>
          </a:p>
          <a:p>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grpSp>
        <p:nvGrpSpPr>
          <p:cNvPr id="6" name="Group 5"/>
          <p:cNvGrpSpPr/>
          <p:nvPr/>
        </p:nvGrpSpPr>
        <p:grpSpPr>
          <a:xfrm>
            <a:off x="3779837" y="1439862"/>
            <a:ext cx="2881271" cy="5334000"/>
            <a:chOff x="337349" y="1536132"/>
            <a:chExt cx="2881271" cy="5334000"/>
          </a:xfrm>
        </p:grpSpPr>
        <p:cxnSp>
          <p:nvCxnSpPr>
            <p:cNvPr id="7" name="Straight Arrow Connector 6"/>
            <p:cNvCxnSpPr/>
            <p:nvPr/>
          </p:nvCxnSpPr>
          <p:spPr>
            <a:xfrm>
              <a:off x="2609020" y="1688532"/>
              <a:ext cx="0" cy="4800600"/>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1999420" y="1688532"/>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work1</a:t>
              </a:r>
              <a:endParaRPr lang="en-US" sz="2000" dirty="0">
                <a:solidFill>
                  <a:srgbClr val="000000"/>
                </a:solidFill>
              </a:endParaRPr>
            </a:p>
          </p:txBody>
        </p:sp>
        <p:cxnSp>
          <p:nvCxnSpPr>
            <p:cNvPr id="9" name="Straight Arrow Connector 8"/>
            <p:cNvCxnSpPr/>
            <p:nvPr/>
          </p:nvCxnSpPr>
          <p:spPr>
            <a:xfrm>
              <a:off x="627820" y="1536132"/>
              <a:ext cx="1219200" cy="1524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7820" y="6489132"/>
              <a:ext cx="1219201" cy="3810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378021">
              <a:off x="337349" y="1656791"/>
              <a:ext cx="1397828" cy="338062"/>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request in</a:t>
              </a:r>
            </a:p>
          </p:txBody>
        </p:sp>
        <p:sp>
          <p:nvSpPr>
            <p:cNvPr id="12" name="TextBox 11"/>
            <p:cNvSpPr txBox="1"/>
            <p:nvPr/>
          </p:nvSpPr>
          <p:spPr>
            <a:xfrm rot="20584860">
              <a:off x="435480" y="6138022"/>
              <a:ext cx="1397828" cy="373989"/>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response out</a:t>
              </a:r>
              <a:br>
                <a:rPr lang="en-US" sz="2400" dirty="0" smtClean="0">
                  <a:solidFill>
                    <a:srgbClr val="000000"/>
                  </a:solidFill>
                </a:rPr>
              </a:br>
              <a:r>
                <a:rPr lang="en-US" sz="2400" dirty="0" smtClean="0">
                  <a:solidFill>
                    <a:srgbClr val="000000"/>
                  </a:solidFill>
                </a:rPr>
                <a:t>500ms</a:t>
              </a:r>
            </a:p>
          </p:txBody>
        </p:sp>
        <p:sp>
          <p:nvSpPr>
            <p:cNvPr id="13" name="Rectangle 12"/>
            <p:cNvSpPr/>
            <p:nvPr/>
          </p:nvSpPr>
          <p:spPr bwMode="auto">
            <a:xfrm>
              <a:off x="1999420" y="2679132"/>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work2</a:t>
              </a:r>
              <a:endParaRPr lang="en-US" sz="2000" dirty="0">
                <a:solidFill>
                  <a:srgbClr val="000000"/>
                </a:solidFill>
              </a:endParaRPr>
            </a:p>
          </p:txBody>
        </p:sp>
        <p:sp>
          <p:nvSpPr>
            <p:cNvPr id="14" name="Rectangle 13"/>
            <p:cNvSpPr/>
            <p:nvPr/>
          </p:nvSpPr>
          <p:spPr bwMode="auto">
            <a:xfrm>
              <a:off x="1999420" y="3669522"/>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work3</a:t>
              </a:r>
              <a:endParaRPr lang="en-US" sz="2000" dirty="0">
                <a:solidFill>
                  <a:srgbClr val="000000"/>
                </a:solidFill>
              </a:endParaRPr>
            </a:p>
          </p:txBody>
        </p:sp>
        <p:sp>
          <p:nvSpPr>
            <p:cNvPr id="15" name="Rectangle 14"/>
            <p:cNvSpPr/>
            <p:nvPr/>
          </p:nvSpPr>
          <p:spPr bwMode="auto">
            <a:xfrm>
              <a:off x="1973005" y="4659912"/>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work4</a:t>
              </a:r>
              <a:endParaRPr lang="en-US" sz="2000" dirty="0">
                <a:solidFill>
                  <a:srgbClr val="000000"/>
                </a:solidFill>
              </a:endParaRPr>
            </a:p>
          </p:txBody>
        </p:sp>
        <p:sp>
          <p:nvSpPr>
            <p:cNvPr id="16" name="Rectangle 15"/>
            <p:cNvSpPr/>
            <p:nvPr/>
          </p:nvSpPr>
          <p:spPr bwMode="auto">
            <a:xfrm>
              <a:off x="1991560" y="5650932"/>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work5</a:t>
              </a:r>
              <a:endParaRPr lang="en-US" sz="2000" dirty="0">
                <a:solidFill>
                  <a:srgbClr val="000000"/>
                </a:solidFill>
              </a:endParaRPr>
            </a:p>
          </p:txBody>
        </p:sp>
      </p:grpSp>
    </p:spTree>
    <p:extLst>
      <p:ext uri="{BB962C8B-B14F-4D97-AF65-F5344CB8AC3E}">
        <p14:creationId xmlns:p14="http://schemas.microsoft.com/office/powerpoint/2010/main" val="4191620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21157"/>
            <a:ext cx="11887199" cy="4699748"/>
          </a:xfrm>
          <a:solidFill>
            <a:schemeClr val="tx1"/>
          </a:solidFill>
        </p:spPr>
        <p:txBody>
          <a:bodyPr/>
          <a:lstStyle/>
          <a:p>
            <a:endParaRPr lang="en-US" sz="1800" dirty="0" smtClean="0">
              <a:solidFill>
                <a:srgbClr val="0000FF"/>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table1.DataSource = </a:t>
            </a:r>
            <a:r>
              <a:rPr lang="en-US" sz="1800" dirty="0" err="1" smtClean="0">
                <a:solidFill>
                  <a:srgbClr val="008000"/>
                </a:solidFill>
                <a:highlight>
                  <a:srgbClr val="FFFFFF"/>
                </a:highlight>
                <a:latin typeface="Consolas" panose="020B0609020204030204" pitchFamily="49" charset="0"/>
              </a:rPr>
              <a:t>LoadHousesInParallel</a:t>
            </a:r>
            <a:r>
              <a:rPr lang="en-US" sz="1800" dirty="0" smtClean="0">
                <a:solidFill>
                  <a:srgbClr val="008000"/>
                </a:solidFill>
                <a:highlight>
                  <a:srgbClr val="FFFFFF"/>
                </a:highlight>
                <a:latin typeface="Consolas" panose="020B0609020204030204" pitchFamily="49" charset="0"/>
              </a:rPr>
              <a:t>(1,5</a:t>
            </a:r>
            <a:r>
              <a:rPr lang="en-US" sz="1800" dirty="0">
                <a:solidFill>
                  <a:srgbClr val="008000"/>
                </a:solidFill>
                <a:highlight>
                  <a:srgbClr val="FFFFFF"/>
                </a:highlight>
                <a:latin typeface="Consolas" panose="020B0609020204030204" pitchFamily="49" charset="0"/>
              </a:rPr>
              <a:t>);</a:t>
            </a:r>
          </a:p>
          <a:p>
            <a:r>
              <a:rPr lang="en-US" sz="1800" dirty="0">
                <a:solidFill>
                  <a:srgbClr val="008000"/>
                </a:solidFill>
                <a:highlight>
                  <a:srgbClr val="FFFFFF"/>
                </a:highlight>
                <a:latin typeface="Consolas" panose="020B0609020204030204" pitchFamily="49" charset="0"/>
              </a:rPr>
              <a:t>// table1.DataBind();</a:t>
            </a: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public</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List</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LoadHousesInParallel</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first,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last)</a:t>
            </a: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BlockingCollection</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smtClean="0">
                <a:solidFill>
                  <a:srgbClr val="2B91AF"/>
                </a:solidFill>
                <a:effectLst>
                  <a:glow rad="254000">
                    <a:srgbClr val="FFFF00"/>
                  </a:glow>
                </a:effectLst>
                <a:highlight>
                  <a:srgbClr val="FFFFFF"/>
                </a:highlight>
                <a:latin typeface="Consolas" panose="020B0609020204030204" pitchFamily="49" charset="0"/>
              </a:rPr>
              <a:t>Parallel</a:t>
            </a:r>
            <a:r>
              <a:rPr lang="en-US" sz="1800" dirty="0" err="1" smtClean="0">
                <a:solidFill>
                  <a:srgbClr val="000000"/>
                </a:solidFill>
                <a:effectLst>
                  <a:glow rad="254000">
                    <a:srgbClr val="FFFF00"/>
                  </a:glow>
                </a:effectLst>
                <a:highlight>
                  <a:srgbClr val="FFFFFF"/>
                </a:highlight>
                <a:latin typeface="Consolas" panose="020B0609020204030204" pitchFamily="49" charset="0"/>
              </a:rPr>
              <a:t>.For</a:t>
            </a:r>
            <a:r>
              <a:rPr lang="en-US" sz="1800" dirty="0" smtClean="0">
                <a:solidFill>
                  <a:srgbClr val="000000"/>
                </a:solidFill>
                <a:highlight>
                  <a:srgbClr val="FFFFFF"/>
                </a:highlight>
                <a:latin typeface="Consolas" panose="020B0609020204030204" pitchFamily="49" charset="0"/>
              </a:rPr>
              <a:t>(first, last+1,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=&gt; {</a:t>
            </a:r>
          </a:p>
          <a:p>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 = </a:t>
            </a:r>
            <a:r>
              <a:rPr lang="en-US" sz="1800" dirty="0" err="1">
                <a:solidFill>
                  <a:srgbClr val="2B91AF"/>
                </a:solidFill>
                <a:highlight>
                  <a:srgbClr val="FFFFFF"/>
                </a:highlight>
                <a:latin typeface="Consolas" panose="020B0609020204030204" pitchFamily="49" charset="0"/>
              </a:rPr>
              <a:t>House</a:t>
            </a:r>
            <a:r>
              <a:rPr lang="en-US" sz="1800" dirty="0" err="1">
                <a:solidFill>
                  <a:srgbClr val="000000"/>
                </a:solidFill>
                <a:highlight>
                  <a:srgbClr val="FFFFFF"/>
                </a:highlight>
                <a:latin typeface="Consolas" panose="020B0609020204030204" pitchFamily="49" charset="0"/>
              </a:rPr>
              <a:t>.Deserialize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loadedHouses.Add</a:t>
            </a:r>
            <a:r>
              <a:rPr lang="en-US" sz="1800" dirty="0">
                <a:solidFill>
                  <a:srgbClr val="000000"/>
                </a:solidFill>
                <a:highlight>
                  <a:srgbClr val="FFFFFF"/>
                </a:highlight>
                <a:latin typeface="Consolas" panose="020B0609020204030204" pitchFamily="49" charset="0"/>
              </a:rPr>
              <a:t>(house);</a:t>
            </a:r>
          </a:p>
          <a:p>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loadedHouses.ToList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7" name="Flowchart: Magnetic Disk 6"/>
          <p:cNvSpPr/>
          <p:nvPr/>
        </p:nvSpPr>
        <p:spPr bwMode="auto">
          <a:xfrm>
            <a:off x="1330923" y="2660210"/>
            <a:ext cx="2057400" cy="2628900"/>
          </a:xfrm>
          <a:prstGeom prst="flowChartMagneticDisk">
            <a:avLst/>
          </a:prstGeom>
          <a:solidFill>
            <a:srgbClr val="FFFF99"/>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rot="2315391">
            <a:off x="1423860" y="3630274"/>
            <a:ext cx="734157" cy="457200"/>
          </a:xfrm>
          <a:prstGeom prst="rect">
            <a:avLst/>
          </a:prstGeom>
          <a:solidFill>
            <a:schemeClr val="bg1">
              <a:lumMod val="40000"/>
              <a:lumOff val="60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1</a:t>
            </a:r>
            <a:endParaRPr lang="en-US" sz="2000" dirty="0">
              <a:solidFill>
                <a:srgbClr val="000000"/>
              </a:solidFill>
            </a:endParaRPr>
          </a:p>
        </p:txBody>
      </p:sp>
      <p:sp>
        <p:nvSpPr>
          <p:cNvPr id="9" name="Rectangle 8"/>
          <p:cNvSpPr/>
          <p:nvPr/>
        </p:nvSpPr>
        <p:spPr bwMode="auto">
          <a:xfrm rot="20441060">
            <a:off x="2535664" y="3559784"/>
            <a:ext cx="734157" cy="457200"/>
          </a:xfrm>
          <a:prstGeom prst="rect">
            <a:avLst/>
          </a:prstGeom>
          <a:solidFill>
            <a:schemeClr val="bg1">
              <a:lumMod val="40000"/>
              <a:lumOff val="60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2</a:t>
            </a:r>
            <a:endParaRPr lang="en-US" sz="2000" dirty="0">
              <a:solidFill>
                <a:srgbClr val="000000"/>
              </a:solidFill>
            </a:endParaRPr>
          </a:p>
        </p:txBody>
      </p:sp>
      <p:sp>
        <p:nvSpPr>
          <p:cNvPr id="10" name="Rectangle 9"/>
          <p:cNvSpPr/>
          <p:nvPr/>
        </p:nvSpPr>
        <p:spPr bwMode="auto">
          <a:xfrm>
            <a:off x="2581842" y="4565210"/>
            <a:ext cx="734157" cy="457200"/>
          </a:xfrm>
          <a:prstGeom prst="rect">
            <a:avLst/>
          </a:prstGeom>
          <a:solidFill>
            <a:schemeClr val="bg1">
              <a:lumMod val="40000"/>
              <a:lumOff val="60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3</a:t>
            </a:r>
            <a:endParaRPr lang="en-US" sz="2000" dirty="0">
              <a:solidFill>
                <a:srgbClr val="000000"/>
              </a:solidFill>
            </a:endParaRPr>
          </a:p>
        </p:txBody>
      </p:sp>
      <p:sp>
        <p:nvSpPr>
          <p:cNvPr id="11" name="Rectangle 10"/>
          <p:cNvSpPr/>
          <p:nvPr/>
        </p:nvSpPr>
        <p:spPr bwMode="auto">
          <a:xfrm rot="18424794">
            <a:off x="2092922" y="4085488"/>
            <a:ext cx="734157" cy="457200"/>
          </a:xfrm>
          <a:prstGeom prst="rect">
            <a:avLst/>
          </a:prstGeom>
          <a:solidFill>
            <a:schemeClr val="bg1">
              <a:lumMod val="40000"/>
              <a:lumOff val="60000"/>
            </a:schemeClr>
          </a:solidFill>
          <a:ln w="38100">
            <a:solidFill>
              <a:schemeClr val="bg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4</a:t>
            </a:r>
            <a:endParaRPr lang="en-US" sz="2000" dirty="0">
              <a:solidFill>
                <a:srgbClr val="000000"/>
              </a:solidFill>
            </a:endParaRPr>
          </a:p>
        </p:txBody>
      </p:sp>
      <p:sp>
        <p:nvSpPr>
          <p:cNvPr id="12" name="Rectangle 11"/>
          <p:cNvSpPr/>
          <p:nvPr/>
        </p:nvSpPr>
        <p:spPr bwMode="auto">
          <a:xfrm rot="1365348">
            <a:off x="1565615" y="4595175"/>
            <a:ext cx="734156" cy="457199"/>
          </a:xfrm>
          <a:prstGeom prst="rect">
            <a:avLst/>
          </a:prstGeom>
          <a:solidFill>
            <a:schemeClr val="bg1">
              <a:lumMod val="40000"/>
              <a:lumOff val="60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5</a:t>
            </a:r>
            <a:endParaRPr lang="en-US" sz="2000" dirty="0">
              <a:solidFill>
                <a:srgbClr val="000000"/>
              </a:solidFill>
            </a:endParaRPr>
          </a:p>
        </p:txBody>
      </p:sp>
      <p:cxnSp>
        <p:nvCxnSpPr>
          <p:cNvPr id="4" name="Straight Arrow Connector 3"/>
          <p:cNvCxnSpPr/>
          <p:nvPr/>
        </p:nvCxnSpPr>
        <p:spPr>
          <a:xfrm flipH="1">
            <a:off x="7220404" y="2296092"/>
            <a:ext cx="1552" cy="3514254"/>
          </a:xfrm>
          <a:prstGeom prst="straightConnector1">
            <a:avLst/>
          </a:prstGeom>
          <a:ln w="57150">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789450" y="2278062"/>
            <a:ext cx="31860" cy="3508221"/>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541837" y="5810346"/>
            <a:ext cx="3125137" cy="1041150"/>
            <a:chOff x="4541837" y="5810346"/>
            <a:chExt cx="3125137" cy="1041150"/>
          </a:xfrm>
        </p:grpSpPr>
        <p:sp>
          <p:nvSpPr>
            <p:cNvPr id="13" name="Right Brace 12"/>
            <p:cNvSpPr/>
            <p:nvPr/>
          </p:nvSpPr>
          <p:spPr>
            <a:xfrm rot="5400000">
              <a:off x="6267519" y="4800199"/>
              <a:ext cx="389308" cy="2409602"/>
            </a:xfrm>
            <a:prstGeom prst="rightBrace">
              <a:avLst>
                <a:gd name="adj1" fmla="val 50688"/>
                <a:gd name="adj2" fmla="val 50614"/>
              </a:avLst>
            </a:prstGeom>
            <a:ln w="3810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H="1">
              <a:off x="6447183" y="6176558"/>
              <a:ext cx="12678" cy="589523"/>
            </a:xfrm>
            <a:prstGeom prst="straightConnector1">
              <a:avLst/>
            </a:prstGeom>
            <a:ln w="381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41837" y="6233602"/>
              <a:ext cx="1834835" cy="617894"/>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response out</a:t>
              </a:r>
              <a:br>
                <a:rPr lang="en-US" sz="2400" dirty="0" smtClean="0">
                  <a:solidFill>
                    <a:srgbClr val="000000"/>
                  </a:solidFill>
                </a:rPr>
              </a:br>
              <a:r>
                <a:rPr lang="en-US" sz="2400" dirty="0" smtClean="0">
                  <a:solidFill>
                    <a:srgbClr val="000000"/>
                  </a:solidFill>
                </a:rPr>
                <a:t>300ms</a:t>
              </a:r>
            </a:p>
          </p:txBody>
        </p:sp>
      </p:grpSp>
      <p:sp>
        <p:nvSpPr>
          <p:cNvPr id="16" name="Rectangle 15"/>
          <p:cNvSpPr/>
          <p:nvPr/>
        </p:nvSpPr>
        <p:spPr bwMode="auto">
          <a:xfrm>
            <a:off x="5178267" y="2681087"/>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work1</a:t>
            </a:r>
            <a:endParaRPr lang="en-US" sz="2000" dirty="0">
              <a:solidFill>
                <a:srgbClr val="000000"/>
              </a:solidFill>
            </a:endParaRPr>
          </a:p>
        </p:txBody>
      </p:sp>
      <p:sp>
        <p:nvSpPr>
          <p:cNvPr id="17" name="Rectangle 16"/>
          <p:cNvSpPr/>
          <p:nvPr/>
        </p:nvSpPr>
        <p:spPr bwMode="auto">
          <a:xfrm>
            <a:off x="6619081" y="2697162"/>
            <a:ext cx="1219200" cy="838200"/>
          </a:xfrm>
          <a:prstGeom prst="rect">
            <a:avLst/>
          </a:prstGeom>
          <a:solidFill>
            <a:schemeClr val="accent2">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work2</a:t>
            </a:r>
            <a:endParaRPr lang="en-US" sz="2000" dirty="0">
              <a:solidFill>
                <a:srgbClr val="000000"/>
              </a:solidFill>
            </a:endParaRPr>
          </a:p>
        </p:txBody>
      </p:sp>
      <p:sp>
        <p:nvSpPr>
          <p:cNvPr id="18" name="Rectangle 17"/>
          <p:cNvSpPr/>
          <p:nvPr/>
        </p:nvSpPr>
        <p:spPr bwMode="auto">
          <a:xfrm>
            <a:off x="5178267" y="3695089"/>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work3</a:t>
            </a:r>
            <a:endParaRPr lang="en-US" sz="2000" dirty="0">
              <a:solidFill>
                <a:srgbClr val="000000"/>
              </a:solidFill>
            </a:endParaRPr>
          </a:p>
        </p:txBody>
      </p:sp>
      <p:sp>
        <p:nvSpPr>
          <p:cNvPr id="19" name="Rectangle 18"/>
          <p:cNvSpPr/>
          <p:nvPr/>
        </p:nvSpPr>
        <p:spPr bwMode="auto">
          <a:xfrm>
            <a:off x="6603303" y="3687552"/>
            <a:ext cx="1219200" cy="838200"/>
          </a:xfrm>
          <a:prstGeom prst="rect">
            <a:avLst/>
          </a:prstGeom>
          <a:solidFill>
            <a:schemeClr val="accent2">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work4</a:t>
            </a:r>
            <a:endParaRPr lang="en-US" sz="2000" dirty="0">
              <a:solidFill>
                <a:srgbClr val="000000"/>
              </a:solidFill>
            </a:endParaRPr>
          </a:p>
        </p:txBody>
      </p:sp>
      <p:sp>
        <p:nvSpPr>
          <p:cNvPr id="20" name="Rectangle 19"/>
          <p:cNvSpPr/>
          <p:nvPr/>
        </p:nvSpPr>
        <p:spPr bwMode="auto">
          <a:xfrm>
            <a:off x="5178267" y="4705759"/>
            <a:ext cx="1219200" cy="838200"/>
          </a:xfrm>
          <a:prstGeom prst="rect">
            <a:avLst/>
          </a:prstGeom>
          <a:solidFill>
            <a:schemeClr val="accent1">
              <a:lumMod val="20000"/>
              <a:lumOff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work5</a:t>
            </a:r>
            <a:endParaRPr lang="en-US" sz="2000" dirty="0">
              <a:solidFill>
                <a:srgbClr val="000000"/>
              </a:solidFill>
            </a:endParaRPr>
          </a:p>
        </p:txBody>
      </p:sp>
      <p:grpSp>
        <p:nvGrpSpPr>
          <p:cNvPr id="23" name="Group 22"/>
          <p:cNvGrpSpPr/>
          <p:nvPr/>
        </p:nvGrpSpPr>
        <p:grpSpPr>
          <a:xfrm>
            <a:off x="3779837" y="1439862"/>
            <a:ext cx="3887137" cy="534400"/>
            <a:chOff x="3779837" y="1439862"/>
            <a:chExt cx="3887137" cy="534400"/>
          </a:xfrm>
        </p:grpSpPr>
        <p:sp>
          <p:nvSpPr>
            <p:cNvPr id="6" name="TextBox 5"/>
            <p:cNvSpPr txBox="1"/>
            <p:nvPr/>
          </p:nvSpPr>
          <p:spPr>
            <a:xfrm>
              <a:off x="5389568" y="1479236"/>
              <a:ext cx="2277406" cy="495026"/>
            </a:xfrm>
            <a:prstGeom prst="rect">
              <a:avLst/>
            </a:prstGeom>
            <a:noFill/>
            <a:ln>
              <a:solidFill>
                <a:srgbClr val="000000"/>
              </a:solidFill>
            </a:ln>
          </p:spPr>
          <p:txBody>
            <a:bodyPr wrap="none" lIns="0" tIns="0" rIns="0" bIns="0" rtlCol="0" anchor="ctr" anchorCtr="1">
              <a:noAutofit/>
            </a:bodyPr>
            <a:lstStyle/>
            <a:p>
              <a:pPr algn="ctr">
                <a:lnSpc>
                  <a:spcPct val="90000"/>
                </a:lnSpc>
                <a:spcAft>
                  <a:spcPts val="600"/>
                </a:spcAft>
              </a:pPr>
              <a:r>
                <a:rPr lang="en-US" sz="2400" dirty="0" err="1" smtClean="0">
                  <a:solidFill>
                    <a:srgbClr val="000000"/>
                  </a:solidFill>
                </a:rPr>
                <a:t>Parallel.For</a:t>
              </a:r>
              <a:endParaRPr lang="en-US" sz="2400" dirty="0" smtClean="0">
                <a:solidFill>
                  <a:srgbClr val="000000"/>
                </a:solidFill>
              </a:endParaRPr>
            </a:p>
          </p:txBody>
        </p:sp>
        <p:cxnSp>
          <p:nvCxnSpPr>
            <p:cNvPr id="21" name="Straight Arrow Connector 20"/>
            <p:cNvCxnSpPr/>
            <p:nvPr/>
          </p:nvCxnSpPr>
          <p:spPr>
            <a:xfrm>
              <a:off x="4070308" y="1439862"/>
              <a:ext cx="1219200" cy="1524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378021">
              <a:off x="3779837" y="1560521"/>
              <a:ext cx="1397828" cy="338062"/>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request in</a:t>
              </a:r>
            </a:p>
          </p:txBody>
        </p:sp>
      </p:grpSp>
    </p:spTree>
    <p:extLst>
      <p:ext uri="{BB962C8B-B14F-4D97-AF65-F5344CB8AC3E}">
        <p14:creationId xmlns:p14="http://schemas.microsoft.com/office/powerpoint/2010/main" val="2138187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500"/>
                                        <p:tgtEl>
                                          <p:spTgt spid="5"/>
                                        </p:tgtEl>
                                      </p:cBhvr>
                                    </p:animEffect>
                                  </p:childTnLst>
                                </p:cTn>
                              </p:par>
                              <p:par>
                                <p:cTn id="35" presetID="22" presetClass="entr" presetSubtype="1"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1500"/>
                                        <p:tgtEl>
                                          <p:spTgt spid="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par>
                                <p:cTn id="44" presetID="12" presetClass="exit" presetSubtype="2" fill="hold" grpId="0" nodeType="withEffect">
                                  <p:stCondLst>
                                    <p:cond delay="0"/>
                                  </p:stCondLst>
                                  <p:childTnLst>
                                    <p:anim calcmode="lin" valueType="num">
                                      <p:cBhvr additive="base">
                                        <p:cTn id="45" dur="500"/>
                                        <p:tgtEl>
                                          <p:spTgt spid="8"/>
                                        </p:tgtEl>
                                        <p:attrNameLst>
                                          <p:attrName>ppt_x</p:attrName>
                                        </p:attrNameLst>
                                      </p:cBhvr>
                                      <p:tavLst>
                                        <p:tav tm="0">
                                          <p:val>
                                            <p:strVal val="#ppt_x"/>
                                          </p:val>
                                        </p:tav>
                                        <p:tav tm="100000">
                                          <p:val>
                                            <p:strVal val="#ppt_x+#ppt_w*1.125000"/>
                                          </p:val>
                                        </p:tav>
                                      </p:tavLst>
                                    </p:anim>
                                    <p:animEffect transition="out" filter="wipe(right)">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2" presetClass="exit" presetSubtype="2" fill="hold" grpId="0" nodeType="withEffect">
                                  <p:stCondLst>
                                    <p:cond delay="0"/>
                                  </p:stCondLst>
                                  <p:childTnLst>
                                    <p:anim calcmode="lin" valueType="num">
                                      <p:cBhvr additive="base">
                                        <p:cTn id="49" dur="500"/>
                                        <p:tgtEl>
                                          <p:spTgt spid="9"/>
                                        </p:tgtEl>
                                        <p:attrNameLst>
                                          <p:attrName>ppt_x</p:attrName>
                                        </p:attrNameLst>
                                      </p:cBhvr>
                                      <p:tavLst>
                                        <p:tav tm="0">
                                          <p:val>
                                            <p:strVal val="#ppt_x"/>
                                          </p:val>
                                        </p:tav>
                                        <p:tav tm="100000">
                                          <p:val>
                                            <p:strVal val="#ppt_x+#ppt_w*1.125000"/>
                                          </p:val>
                                        </p:tav>
                                      </p:tavLst>
                                    </p:anim>
                                    <p:animEffect transition="out" filter="wipe(right)">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22" presetClass="entr" presetSubtype="1"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par>
                                <p:cTn id="55" presetID="22" presetClass="entr" presetSubtype="1" fill="hold" grpId="0" nodeType="withEffect">
                                  <p:stCondLst>
                                    <p:cond delay="50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par>
                                <p:cTn id="58" presetID="12" presetClass="exit" presetSubtype="2" fill="hold" grpId="0" nodeType="withEffect">
                                  <p:stCondLst>
                                    <p:cond delay="500"/>
                                  </p:stCondLst>
                                  <p:childTnLst>
                                    <p:anim calcmode="lin" valueType="num">
                                      <p:cBhvr additive="base">
                                        <p:cTn id="59" dur="500"/>
                                        <p:tgtEl>
                                          <p:spTgt spid="10"/>
                                        </p:tgtEl>
                                        <p:attrNameLst>
                                          <p:attrName>ppt_x</p:attrName>
                                        </p:attrNameLst>
                                      </p:cBhvr>
                                      <p:tavLst>
                                        <p:tav tm="0">
                                          <p:val>
                                            <p:strVal val="#ppt_x"/>
                                          </p:val>
                                        </p:tav>
                                        <p:tav tm="100000">
                                          <p:val>
                                            <p:strVal val="#ppt_x+#ppt_w*1.125000"/>
                                          </p:val>
                                        </p:tav>
                                      </p:tavLst>
                                    </p:anim>
                                    <p:animEffect transition="out" filter="wipe(right)">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2" presetClass="exit" presetSubtype="2" fill="hold" grpId="0" nodeType="withEffect">
                                  <p:stCondLst>
                                    <p:cond delay="500"/>
                                  </p:stCondLst>
                                  <p:childTnLst>
                                    <p:anim calcmode="lin" valueType="num">
                                      <p:cBhvr additive="base">
                                        <p:cTn id="63" dur="500"/>
                                        <p:tgtEl>
                                          <p:spTgt spid="11"/>
                                        </p:tgtEl>
                                        <p:attrNameLst>
                                          <p:attrName>ppt_x</p:attrName>
                                        </p:attrNameLst>
                                      </p:cBhvr>
                                      <p:tavLst>
                                        <p:tav tm="0">
                                          <p:val>
                                            <p:strVal val="#ppt_x"/>
                                          </p:val>
                                        </p:tav>
                                        <p:tav tm="100000">
                                          <p:val>
                                            <p:strVal val="#ppt_x+#ppt_w*1.125000"/>
                                          </p:val>
                                        </p:tav>
                                      </p:tavLst>
                                    </p:anim>
                                    <p:animEffect transition="out" filter="wipe(right)">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22" presetClass="entr" presetSubtype="1" fill="hold" grpId="0" nodeType="withEffect">
                                  <p:stCondLst>
                                    <p:cond delay="100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500"/>
                                        <p:tgtEl>
                                          <p:spTgt spid="20"/>
                                        </p:tgtEl>
                                      </p:cBhvr>
                                    </p:animEffect>
                                  </p:childTnLst>
                                </p:cTn>
                              </p:par>
                              <p:par>
                                <p:cTn id="69" presetID="12" presetClass="exit" presetSubtype="2" fill="hold" grpId="0" nodeType="withEffect">
                                  <p:stCondLst>
                                    <p:cond delay="1000"/>
                                  </p:stCondLst>
                                  <p:childTnLst>
                                    <p:anim calcmode="lin" valueType="num">
                                      <p:cBhvr additive="base">
                                        <p:cTn id="70" dur="500"/>
                                        <p:tgtEl>
                                          <p:spTgt spid="12"/>
                                        </p:tgtEl>
                                        <p:attrNameLst>
                                          <p:attrName>ppt_x</p:attrName>
                                        </p:attrNameLst>
                                      </p:cBhvr>
                                      <p:tavLst>
                                        <p:tav tm="0">
                                          <p:val>
                                            <p:strVal val="#ppt_x"/>
                                          </p:val>
                                        </p:tav>
                                        <p:tav tm="100000">
                                          <p:val>
                                            <p:strVal val="#ppt_x+#ppt_w*1.125000"/>
                                          </p:val>
                                        </p:tav>
                                      </p:tavLst>
                                    </p:anim>
                                    <p:animEffect transition="out" filter="wipe(right)">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par>
                          <p:cTn id="73" fill="hold">
                            <p:stCondLst>
                              <p:cond delay="1500"/>
                            </p:stCondLst>
                            <p:childTnLst>
                              <p:par>
                                <p:cTn id="74" presetID="22" presetClass="entr" presetSubtype="1"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up)">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6" grpId="0" animBg="1"/>
      <p:bldP spid="17" grpId="0" animBg="1"/>
      <p:bldP spid="18"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it CPU-bound,</a:t>
            </a:r>
            <a:br>
              <a:rPr lang="en-US" dirty="0" smtClean="0"/>
            </a:br>
            <a:r>
              <a:rPr lang="en-US" dirty="0" smtClean="0"/>
              <a:t>or I/O-bound?</a:t>
            </a:r>
            <a:endParaRPr lang="en-US" dirty="0"/>
          </a:p>
        </p:txBody>
      </p:sp>
    </p:spTree>
    <p:extLst>
      <p:ext uri="{BB962C8B-B14F-4D97-AF65-F5344CB8AC3E}">
        <p14:creationId xmlns:p14="http://schemas.microsoft.com/office/powerpoint/2010/main" val="3912367755"/>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stCxn id="4" idx="0"/>
            <a:endCxn id="51" idx="2"/>
          </p:cNvCxnSpPr>
          <p:nvPr/>
        </p:nvCxnSpPr>
        <p:spPr>
          <a:xfrm>
            <a:off x="6099833" y="1592262"/>
            <a:ext cx="0" cy="4800600"/>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grpSp>
        <p:nvGrpSpPr>
          <p:cNvPr id="37" name="Group 36"/>
          <p:cNvGrpSpPr/>
          <p:nvPr/>
        </p:nvGrpSpPr>
        <p:grpSpPr>
          <a:xfrm>
            <a:off x="5490233" y="1592262"/>
            <a:ext cx="1219200" cy="838200"/>
            <a:chOff x="1646237" y="1973262"/>
            <a:chExt cx="1219200" cy="838200"/>
          </a:xfrm>
        </p:grpSpPr>
        <p:sp>
          <p:nvSpPr>
            <p:cNvPr id="5" name="Rectangle 4"/>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end1</a:t>
              </a:r>
            </a:p>
          </p:txBody>
        </p:sp>
        <p:sp>
          <p:nvSpPr>
            <p:cNvPr id="4" name="TextBox 3"/>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start1</a:t>
              </a:r>
            </a:p>
          </p:txBody>
        </p:sp>
      </p:grpSp>
      <p:grpSp>
        <p:nvGrpSpPr>
          <p:cNvPr id="38" name="Group 37"/>
          <p:cNvGrpSpPr/>
          <p:nvPr/>
        </p:nvGrpSpPr>
        <p:grpSpPr>
          <a:xfrm>
            <a:off x="5490233" y="2582862"/>
            <a:ext cx="1219200" cy="838200"/>
            <a:chOff x="1646237" y="1973262"/>
            <a:chExt cx="1219200" cy="838200"/>
          </a:xfrm>
        </p:grpSpPr>
        <p:sp>
          <p:nvSpPr>
            <p:cNvPr id="39" name="Rectangle 38"/>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TextBox 39"/>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end2</a:t>
              </a:r>
            </a:p>
          </p:txBody>
        </p:sp>
        <p:sp>
          <p:nvSpPr>
            <p:cNvPr id="41" name="TextBox 40"/>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start2</a:t>
              </a:r>
            </a:p>
          </p:txBody>
        </p:sp>
      </p:grpSp>
      <p:grpSp>
        <p:nvGrpSpPr>
          <p:cNvPr id="42" name="Group 41"/>
          <p:cNvGrpSpPr/>
          <p:nvPr/>
        </p:nvGrpSpPr>
        <p:grpSpPr>
          <a:xfrm>
            <a:off x="5490233" y="3573462"/>
            <a:ext cx="1219200" cy="838200"/>
            <a:chOff x="1646237" y="1973262"/>
            <a:chExt cx="1219200" cy="838200"/>
          </a:xfrm>
        </p:grpSpPr>
        <p:sp>
          <p:nvSpPr>
            <p:cNvPr id="43" name="Rectangle 42"/>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4" name="TextBox 43"/>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end3</a:t>
              </a:r>
            </a:p>
          </p:txBody>
        </p:sp>
        <p:sp>
          <p:nvSpPr>
            <p:cNvPr id="45" name="TextBox 44"/>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start3</a:t>
              </a:r>
            </a:p>
          </p:txBody>
        </p:sp>
      </p:grpSp>
      <p:grpSp>
        <p:nvGrpSpPr>
          <p:cNvPr id="46" name="Group 45"/>
          <p:cNvGrpSpPr/>
          <p:nvPr/>
        </p:nvGrpSpPr>
        <p:grpSpPr>
          <a:xfrm>
            <a:off x="5490233" y="4564062"/>
            <a:ext cx="1219200" cy="838200"/>
            <a:chOff x="1646237" y="1973262"/>
            <a:chExt cx="1219200" cy="838200"/>
          </a:xfrm>
        </p:grpSpPr>
        <p:sp>
          <p:nvSpPr>
            <p:cNvPr id="47" name="Rectangle 46"/>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8" name="TextBox 47"/>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end4</a:t>
              </a:r>
            </a:p>
          </p:txBody>
        </p:sp>
        <p:sp>
          <p:nvSpPr>
            <p:cNvPr id="49" name="TextBox 48"/>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start4</a:t>
              </a:r>
            </a:p>
          </p:txBody>
        </p:sp>
      </p:grpSp>
      <p:grpSp>
        <p:nvGrpSpPr>
          <p:cNvPr id="50" name="Group 49"/>
          <p:cNvGrpSpPr/>
          <p:nvPr/>
        </p:nvGrpSpPr>
        <p:grpSpPr>
          <a:xfrm>
            <a:off x="5490233" y="5554662"/>
            <a:ext cx="1219200" cy="838200"/>
            <a:chOff x="1646237" y="1973262"/>
            <a:chExt cx="1219200" cy="838200"/>
          </a:xfrm>
        </p:grpSpPr>
        <p:sp>
          <p:nvSpPr>
            <p:cNvPr id="51" name="Rectangle 50"/>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2" name="TextBox 51"/>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end5</a:t>
              </a:r>
            </a:p>
          </p:txBody>
        </p:sp>
        <p:sp>
          <p:nvSpPr>
            <p:cNvPr id="53" name="TextBox 52"/>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start5</a:t>
              </a:r>
            </a:p>
          </p:txBody>
        </p:sp>
      </p:grpSp>
      <p:cxnSp>
        <p:nvCxnSpPr>
          <p:cNvPr id="60" name="Straight Arrow Connector 59"/>
          <p:cNvCxnSpPr/>
          <p:nvPr/>
        </p:nvCxnSpPr>
        <p:spPr>
          <a:xfrm flipH="1">
            <a:off x="4118633" y="6392862"/>
            <a:ext cx="1219201" cy="3810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20584860">
            <a:off x="3926293" y="6041752"/>
            <a:ext cx="1397828" cy="373989"/>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response out</a:t>
            </a:r>
            <a:br>
              <a:rPr lang="en-US" sz="2400" dirty="0" smtClean="0">
                <a:solidFill>
                  <a:srgbClr val="000000"/>
                </a:solidFill>
              </a:rPr>
            </a:br>
            <a:r>
              <a:rPr lang="en-US" sz="2400" dirty="0" smtClean="0">
                <a:solidFill>
                  <a:srgbClr val="000000"/>
                </a:solidFill>
              </a:rPr>
              <a:t>500ms</a:t>
            </a:r>
          </a:p>
        </p:txBody>
      </p:sp>
      <p:grpSp>
        <p:nvGrpSpPr>
          <p:cNvPr id="126" name="Group 125"/>
          <p:cNvGrpSpPr/>
          <p:nvPr/>
        </p:nvGrpSpPr>
        <p:grpSpPr>
          <a:xfrm>
            <a:off x="3779837" y="1439862"/>
            <a:ext cx="1509671" cy="458721"/>
            <a:chOff x="3779837" y="1439862"/>
            <a:chExt cx="1509671" cy="458721"/>
          </a:xfrm>
        </p:grpSpPr>
        <p:cxnSp>
          <p:nvCxnSpPr>
            <p:cNvPr id="128" name="Straight Arrow Connector 127"/>
            <p:cNvCxnSpPr/>
            <p:nvPr/>
          </p:nvCxnSpPr>
          <p:spPr>
            <a:xfrm>
              <a:off x="4070308" y="1439862"/>
              <a:ext cx="1219200" cy="1524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378021">
              <a:off x="3779837" y="1560521"/>
              <a:ext cx="1397828" cy="338062"/>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request in</a:t>
              </a:r>
            </a:p>
          </p:txBody>
        </p:sp>
      </p:grpSp>
    </p:spTree>
    <p:extLst>
      <p:ext uri="{BB962C8B-B14F-4D97-AF65-F5344CB8AC3E}">
        <p14:creationId xmlns:p14="http://schemas.microsoft.com/office/powerpoint/2010/main" val="89016441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Flowchart: Magnetic Disk 100"/>
          <p:cNvSpPr/>
          <p:nvPr/>
        </p:nvSpPr>
        <p:spPr bwMode="auto">
          <a:xfrm>
            <a:off x="1330923" y="2660210"/>
            <a:ext cx="2057400" cy="2628900"/>
          </a:xfrm>
          <a:prstGeom prst="flowChartMagneticDisk">
            <a:avLst/>
          </a:prstGeom>
          <a:solidFill>
            <a:srgbClr val="FFFF99"/>
          </a:solidFill>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12" name="Straight Arrow Connector 111"/>
          <p:cNvCxnSpPr/>
          <p:nvPr/>
        </p:nvCxnSpPr>
        <p:spPr>
          <a:xfrm>
            <a:off x="7269743" y="2372292"/>
            <a:ext cx="8308" cy="2514600"/>
          </a:xfrm>
          <a:prstGeom prst="straightConnector1">
            <a:avLst/>
          </a:prstGeom>
          <a:ln w="57150">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5837237" y="2354262"/>
            <a:ext cx="8308" cy="2514600"/>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grpSp>
        <p:nvGrpSpPr>
          <p:cNvPr id="69" name="Group 68"/>
          <p:cNvGrpSpPr>
            <a:grpSpLocks noChangeAspect="1"/>
          </p:cNvGrpSpPr>
          <p:nvPr/>
        </p:nvGrpSpPr>
        <p:grpSpPr>
          <a:xfrm rot="2315391">
            <a:off x="1413598" y="3627368"/>
            <a:ext cx="734157" cy="457200"/>
            <a:chOff x="1646237" y="1973262"/>
            <a:chExt cx="1219200" cy="838200"/>
          </a:xfrm>
        </p:grpSpPr>
        <p:sp>
          <p:nvSpPr>
            <p:cNvPr id="70" name="Rectangle 69"/>
            <p:cNvSpPr/>
            <p:nvPr/>
          </p:nvSpPr>
          <p:spPr bwMode="auto">
            <a:xfrm>
              <a:off x="1646237" y="1973262"/>
              <a:ext cx="1219200" cy="838200"/>
            </a:xfrm>
            <a:prstGeom prst="rect">
              <a:avLst/>
            </a:prstGeom>
            <a:solidFill>
              <a:schemeClr val="tx1">
                <a:lumMod val="85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1</a:t>
              </a:r>
              <a:endParaRPr lang="en-US" sz="2000" dirty="0">
                <a:solidFill>
                  <a:srgbClr val="000000"/>
                </a:solidFill>
              </a:endParaRPr>
            </a:p>
          </p:txBody>
        </p:sp>
        <p:sp>
          <p:nvSpPr>
            <p:cNvPr id="71" name="TextBox 70"/>
            <p:cNvSpPr txBox="1"/>
            <p:nvPr/>
          </p:nvSpPr>
          <p:spPr>
            <a:xfrm>
              <a:off x="1646237" y="25828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end1</a:t>
              </a:r>
            </a:p>
          </p:txBody>
        </p:sp>
        <p:sp>
          <p:nvSpPr>
            <p:cNvPr id="72" name="TextBox 71"/>
            <p:cNvSpPr txBox="1"/>
            <p:nvPr/>
          </p:nvSpPr>
          <p:spPr>
            <a:xfrm>
              <a:off x="1646237" y="19732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start1</a:t>
              </a:r>
            </a:p>
          </p:txBody>
        </p:sp>
      </p:grpSp>
      <p:grpSp>
        <p:nvGrpSpPr>
          <p:cNvPr id="73" name="Group 72"/>
          <p:cNvGrpSpPr>
            <a:grpSpLocks noChangeAspect="1"/>
          </p:cNvGrpSpPr>
          <p:nvPr/>
        </p:nvGrpSpPr>
        <p:grpSpPr>
          <a:xfrm rot="20441060">
            <a:off x="2525402" y="3556878"/>
            <a:ext cx="734157" cy="457200"/>
            <a:chOff x="1646237" y="1973262"/>
            <a:chExt cx="1219200" cy="838200"/>
          </a:xfrm>
        </p:grpSpPr>
        <p:sp>
          <p:nvSpPr>
            <p:cNvPr id="74" name="Rectangle 73"/>
            <p:cNvSpPr/>
            <p:nvPr/>
          </p:nvSpPr>
          <p:spPr bwMode="auto">
            <a:xfrm>
              <a:off x="1646237" y="1973262"/>
              <a:ext cx="1219200" cy="838200"/>
            </a:xfrm>
            <a:prstGeom prst="rect">
              <a:avLst/>
            </a:prstGeom>
            <a:solidFill>
              <a:schemeClr val="tx1">
                <a:lumMod val="85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2</a:t>
              </a:r>
              <a:endParaRPr lang="en-US" sz="2000" dirty="0">
                <a:solidFill>
                  <a:srgbClr val="000000"/>
                </a:solidFill>
              </a:endParaRPr>
            </a:p>
          </p:txBody>
        </p:sp>
        <p:sp>
          <p:nvSpPr>
            <p:cNvPr id="75" name="TextBox 74"/>
            <p:cNvSpPr txBox="1"/>
            <p:nvPr/>
          </p:nvSpPr>
          <p:spPr>
            <a:xfrm>
              <a:off x="1646237" y="25828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end2</a:t>
              </a:r>
            </a:p>
          </p:txBody>
        </p:sp>
        <p:sp>
          <p:nvSpPr>
            <p:cNvPr id="76" name="TextBox 75"/>
            <p:cNvSpPr txBox="1"/>
            <p:nvPr/>
          </p:nvSpPr>
          <p:spPr>
            <a:xfrm>
              <a:off x="1646237" y="19732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start2</a:t>
              </a:r>
            </a:p>
          </p:txBody>
        </p:sp>
      </p:grpSp>
      <p:grpSp>
        <p:nvGrpSpPr>
          <p:cNvPr id="77" name="Group 76"/>
          <p:cNvGrpSpPr>
            <a:grpSpLocks noChangeAspect="1"/>
          </p:cNvGrpSpPr>
          <p:nvPr/>
        </p:nvGrpSpPr>
        <p:grpSpPr>
          <a:xfrm>
            <a:off x="2571580" y="4562304"/>
            <a:ext cx="734157" cy="457200"/>
            <a:chOff x="1646237" y="1973262"/>
            <a:chExt cx="1219200" cy="838200"/>
          </a:xfrm>
        </p:grpSpPr>
        <p:sp>
          <p:nvSpPr>
            <p:cNvPr id="78" name="Rectangle 77"/>
            <p:cNvSpPr/>
            <p:nvPr/>
          </p:nvSpPr>
          <p:spPr bwMode="auto">
            <a:xfrm>
              <a:off x="1646237" y="1973262"/>
              <a:ext cx="1219200" cy="838200"/>
            </a:xfrm>
            <a:prstGeom prst="rect">
              <a:avLst/>
            </a:prstGeom>
            <a:solidFill>
              <a:schemeClr val="tx1">
                <a:lumMod val="85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3</a:t>
              </a:r>
              <a:endParaRPr lang="en-US" sz="2000" dirty="0">
                <a:solidFill>
                  <a:srgbClr val="000000"/>
                </a:solidFill>
              </a:endParaRPr>
            </a:p>
          </p:txBody>
        </p:sp>
        <p:sp>
          <p:nvSpPr>
            <p:cNvPr id="79" name="TextBox 78"/>
            <p:cNvSpPr txBox="1"/>
            <p:nvPr/>
          </p:nvSpPr>
          <p:spPr>
            <a:xfrm>
              <a:off x="1646237" y="25828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end3</a:t>
              </a:r>
            </a:p>
          </p:txBody>
        </p:sp>
        <p:sp>
          <p:nvSpPr>
            <p:cNvPr id="80" name="TextBox 79"/>
            <p:cNvSpPr txBox="1"/>
            <p:nvPr/>
          </p:nvSpPr>
          <p:spPr>
            <a:xfrm>
              <a:off x="1646237" y="19732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start3</a:t>
              </a:r>
            </a:p>
          </p:txBody>
        </p:sp>
      </p:grpSp>
      <p:grpSp>
        <p:nvGrpSpPr>
          <p:cNvPr id="81" name="Group 80"/>
          <p:cNvGrpSpPr>
            <a:grpSpLocks noChangeAspect="1"/>
          </p:cNvGrpSpPr>
          <p:nvPr/>
        </p:nvGrpSpPr>
        <p:grpSpPr>
          <a:xfrm rot="18424794">
            <a:off x="2082660" y="4082582"/>
            <a:ext cx="734157" cy="457200"/>
            <a:chOff x="1646237" y="1973262"/>
            <a:chExt cx="1219200" cy="838200"/>
          </a:xfrm>
          <a:effectLst>
            <a:outerShdw blurRad="50800" dist="38100" dir="2700000" algn="tl" rotWithShape="0">
              <a:prstClr val="black">
                <a:alpha val="40000"/>
              </a:prstClr>
            </a:outerShdw>
          </a:effectLst>
        </p:grpSpPr>
        <p:sp>
          <p:nvSpPr>
            <p:cNvPr id="82" name="Rectangle 81"/>
            <p:cNvSpPr/>
            <p:nvPr/>
          </p:nvSpPr>
          <p:spPr bwMode="auto">
            <a:xfrm>
              <a:off x="1646237" y="1973262"/>
              <a:ext cx="1219200" cy="838200"/>
            </a:xfrm>
            <a:prstGeom prst="rect">
              <a:avLst/>
            </a:prstGeom>
            <a:solidFill>
              <a:schemeClr val="tx1">
                <a:lumMod val="85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4</a:t>
              </a:r>
              <a:endParaRPr lang="en-US" sz="2000" dirty="0">
                <a:solidFill>
                  <a:srgbClr val="000000"/>
                </a:solidFill>
              </a:endParaRPr>
            </a:p>
          </p:txBody>
        </p:sp>
        <p:sp>
          <p:nvSpPr>
            <p:cNvPr id="83" name="TextBox 82"/>
            <p:cNvSpPr txBox="1"/>
            <p:nvPr/>
          </p:nvSpPr>
          <p:spPr>
            <a:xfrm>
              <a:off x="1646237" y="25828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end4</a:t>
              </a:r>
            </a:p>
          </p:txBody>
        </p:sp>
        <p:sp>
          <p:nvSpPr>
            <p:cNvPr id="84" name="TextBox 83"/>
            <p:cNvSpPr txBox="1"/>
            <p:nvPr/>
          </p:nvSpPr>
          <p:spPr>
            <a:xfrm>
              <a:off x="1646237" y="19732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start4</a:t>
              </a:r>
            </a:p>
          </p:txBody>
        </p:sp>
      </p:grpSp>
      <p:grpSp>
        <p:nvGrpSpPr>
          <p:cNvPr id="85" name="Group 84"/>
          <p:cNvGrpSpPr>
            <a:grpSpLocks noChangeAspect="1"/>
          </p:cNvGrpSpPr>
          <p:nvPr/>
        </p:nvGrpSpPr>
        <p:grpSpPr>
          <a:xfrm rot="1365348">
            <a:off x="1555353" y="4592268"/>
            <a:ext cx="734157" cy="457200"/>
            <a:chOff x="1646236" y="1973260"/>
            <a:chExt cx="1219201" cy="838202"/>
          </a:xfrm>
        </p:grpSpPr>
        <p:sp>
          <p:nvSpPr>
            <p:cNvPr id="86" name="Rectangle 85"/>
            <p:cNvSpPr/>
            <p:nvPr/>
          </p:nvSpPr>
          <p:spPr bwMode="auto">
            <a:xfrm>
              <a:off x="1646237" y="1973262"/>
              <a:ext cx="1219200" cy="838200"/>
            </a:xfrm>
            <a:prstGeom prst="rect">
              <a:avLst/>
            </a:prstGeom>
            <a:solidFill>
              <a:schemeClr val="tx1">
                <a:lumMod val="85000"/>
              </a:schemeClr>
            </a:solidFill>
            <a:ln w="38100">
              <a:solidFill>
                <a:schemeClr val="bg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000000"/>
                  </a:solidFill>
                </a:rPr>
                <a:t>5</a:t>
              </a:r>
              <a:endParaRPr lang="en-US" sz="2000" dirty="0">
                <a:solidFill>
                  <a:srgbClr val="000000"/>
                </a:solidFill>
              </a:endParaRPr>
            </a:p>
          </p:txBody>
        </p:sp>
        <p:sp>
          <p:nvSpPr>
            <p:cNvPr id="87" name="TextBox 86"/>
            <p:cNvSpPr txBox="1"/>
            <p:nvPr/>
          </p:nvSpPr>
          <p:spPr>
            <a:xfrm>
              <a:off x="1646237" y="2582862"/>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end5</a:t>
              </a:r>
            </a:p>
          </p:txBody>
        </p:sp>
        <p:sp>
          <p:nvSpPr>
            <p:cNvPr id="88" name="TextBox 87"/>
            <p:cNvSpPr txBox="1"/>
            <p:nvPr/>
          </p:nvSpPr>
          <p:spPr>
            <a:xfrm>
              <a:off x="1646236" y="1973260"/>
              <a:ext cx="1219200" cy="228600"/>
            </a:xfrm>
            <a:prstGeom prst="rect">
              <a:avLst/>
            </a:prstGeom>
            <a:solidFill>
              <a:schemeClr val="bg1">
                <a:lumMod val="40000"/>
                <a:lumOff val="60000"/>
              </a:schemeClr>
            </a:solidFill>
          </p:spPr>
          <p:txBody>
            <a:bodyPr wrap="none" lIns="0" tIns="0" rIns="0" bIns="0" rtlCol="0" anchor="ctr" anchorCtr="1">
              <a:normAutofit fontScale="62500" lnSpcReduction="20000"/>
            </a:bodyPr>
            <a:lstStyle/>
            <a:p>
              <a:pPr>
                <a:lnSpc>
                  <a:spcPct val="90000"/>
                </a:lnSpc>
                <a:spcAft>
                  <a:spcPts val="600"/>
                </a:spcAft>
              </a:pPr>
              <a:r>
                <a:rPr lang="en-US" dirty="0" smtClean="0">
                  <a:solidFill>
                    <a:srgbClr val="000000"/>
                  </a:solidFill>
                </a:rPr>
                <a:t>start5</a:t>
              </a:r>
            </a:p>
          </p:txBody>
        </p:sp>
      </p:grpSp>
      <p:grpSp>
        <p:nvGrpSpPr>
          <p:cNvPr id="89" name="Group 88"/>
          <p:cNvGrpSpPr/>
          <p:nvPr/>
        </p:nvGrpSpPr>
        <p:grpSpPr>
          <a:xfrm>
            <a:off x="5235945" y="2757287"/>
            <a:ext cx="1219200" cy="838200"/>
            <a:chOff x="1646237" y="1973262"/>
            <a:chExt cx="1219200" cy="838200"/>
          </a:xfrm>
        </p:grpSpPr>
        <p:sp>
          <p:nvSpPr>
            <p:cNvPr id="90" name="Rectangle 89"/>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1" name="TextBox 90"/>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end1</a:t>
              </a:r>
            </a:p>
          </p:txBody>
        </p:sp>
        <p:sp>
          <p:nvSpPr>
            <p:cNvPr id="92" name="TextBox 91"/>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start1</a:t>
              </a:r>
            </a:p>
          </p:txBody>
        </p:sp>
      </p:grpSp>
      <p:grpSp>
        <p:nvGrpSpPr>
          <p:cNvPr id="93" name="Group 92"/>
          <p:cNvGrpSpPr/>
          <p:nvPr/>
        </p:nvGrpSpPr>
        <p:grpSpPr>
          <a:xfrm>
            <a:off x="6676759" y="2757287"/>
            <a:ext cx="1219200" cy="838200"/>
            <a:chOff x="1646237" y="1973262"/>
            <a:chExt cx="1219200" cy="838200"/>
          </a:xfrm>
        </p:grpSpPr>
        <p:sp>
          <p:nvSpPr>
            <p:cNvPr id="94" name="Rectangle 93"/>
            <p:cNvSpPr/>
            <p:nvPr/>
          </p:nvSpPr>
          <p:spPr bwMode="auto">
            <a:xfrm>
              <a:off x="1646237" y="1973262"/>
              <a:ext cx="1219200" cy="838200"/>
            </a:xfrm>
            <a:prstGeom prst="rect">
              <a:avLst/>
            </a:prstGeom>
            <a:solidFill>
              <a:schemeClr val="accent2">
                <a:lumMod val="20000"/>
                <a:lumOff val="80000"/>
                <a:alpha val="50196"/>
              </a:schemeClr>
            </a:solidFill>
            <a:ln w="38100">
              <a:solidFill>
                <a:schemeClr val="accent2">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5" name="TextBox 94"/>
            <p:cNvSpPr txBox="1"/>
            <p:nvPr/>
          </p:nvSpPr>
          <p:spPr>
            <a:xfrm>
              <a:off x="1646237" y="2582862"/>
              <a:ext cx="1219200" cy="228600"/>
            </a:xfrm>
            <a:prstGeom prst="rect">
              <a:avLst/>
            </a:prstGeom>
            <a:solidFill>
              <a:schemeClr val="accent2">
                <a:lumMod val="20000"/>
                <a:lumOff val="80000"/>
              </a:schemeClr>
            </a:solidFill>
            <a:ln>
              <a:solidFill>
                <a:schemeClr val="accent2">
                  <a:lumMod val="20000"/>
                  <a:lumOff val="8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end2</a:t>
              </a:r>
            </a:p>
          </p:txBody>
        </p:sp>
        <p:sp>
          <p:nvSpPr>
            <p:cNvPr id="96" name="TextBox 95"/>
            <p:cNvSpPr txBox="1"/>
            <p:nvPr/>
          </p:nvSpPr>
          <p:spPr>
            <a:xfrm>
              <a:off x="1646237" y="1973262"/>
              <a:ext cx="1219200" cy="228600"/>
            </a:xfrm>
            <a:prstGeom prst="rect">
              <a:avLst/>
            </a:prstGeom>
            <a:solidFill>
              <a:schemeClr val="accent2">
                <a:lumMod val="20000"/>
                <a:lumOff val="80000"/>
              </a:schemeClr>
            </a:solidFill>
            <a:ln>
              <a:solidFill>
                <a:schemeClr val="accent2">
                  <a:lumMod val="20000"/>
                  <a:lumOff val="8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start2</a:t>
              </a:r>
            </a:p>
          </p:txBody>
        </p:sp>
      </p:grpSp>
      <p:grpSp>
        <p:nvGrpSpPr>
          <p:cNvPr id="106" name="Group 105"/>
          <p:cNvGrpSpPr/>
          <p:nvPr/>
        </p:nvGrpSpPr>
        <p:grpSpPr>
          <a:xfrm>
            <a:off x="5227637" y="3774995"/>
            <a:ext cx="1219200" cy="838200"/>
            <a:chOff x="1646237" y="1973262"/>
            <a:chExt cx="1219200" cy="838200"/>
          </a:xfrm>
        </p:grpSpPr>
        <p:sp>
          <p:nvSpPr>
            <p:cNvPr id="107" name="Rectangle 106"/>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8" name="TextBox 107"/>
            <p:cNvSpPr txBox="1"/>
            <p:nvPr/>
          </p:nvSpPr>
          <p:spPr>
            <a:xfrm>
              <a:off x="1646237" y="25828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end5</a:t>
              </a:r>
            </a:p>
          </p:txBody>
        </p:sp>
        <p:sp>
          <p:nvSpPr>
            <p:cNvPr id="109" name="TextBox 108"/>
            <p:cNvSpPr txBox="1"/>
            <p:nvPr/>
          </p:nvSpPr>
          <p:spPr>
            <a:xfrm>
              <a:off x="1646237" y="1973262"/>
              <a:ext cx="1219200" cy="228600"/>
            </a:xfrm>
            <a:prstGeom prst="rect">
              <a:avLst/>
            </a:prstGeom>
            <a:solidFill>
              <a:schemeClr val="accent1">
                <a:lumMod val="40000"/>
                <a:lumOff val="60000"/>
              </a:schemeClr>
            </a:solidFill>
            <a:ln>
              <a:solidFill>
                <a:schemeClr val="accent1">
                  <a:lumMod val="40000"/>
                  <a:lumOff val="60000"/>
                </a:schemeClr>
              </a:solidFill>
            </a:ln>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start5</a:t>
              </a:r>
            </a:p>
          </p:txBody>
        </p:sp>
      </p:grpSp>
      <p:grpSp>
        <p:nvGrpSpPr>
          <p:cNvPr id="9" name="Group 8"/>
          <p:cNvGrpSpPr/>
          <p:nvPr/>
        </p:nvGrpSpPr>
        <p:grpSpPr>
          <a:xfrm>
            <a:off x="5456376" y="5041332"/>
            <a:ext cx="4879166" cy="1377138"/>
            <a:chOff x="5456376" y="5041332"/>
            <a:chExt cx="4879166" cy="1377138"/>
          </a:xfrm>
        </p:grpSpPr>
        <p:sp>
          <p:nvSpPr>
            <p:cNvPr id="118" name="Right Brace 117"/>
            <p:cNvSpPr/>
            <p:nvPr/>
          </p:nvSpPr>
          <p:spPr>
            <a:xfrm rot="5400000">
              <a:off x="7701305" y="2796403"/>
              <a:ext cx="389308" cy="4879166"/>
            </a:xfrm>
            <a:prstGeom prst="rightBrace">
              <a:avLst>
                <a:gd name="adj1" fmla="val 50688"/>
                <a:gd name="adj2" fmla="val 50614"/>
              </a:avLst>
            </a:prstGeom>
            <a:ln w="38100">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Arrow Connector 118"/>
            <p:cNvCxnSpPr/>
            <p:nvPr/>
          </p:nvCxnSpPr>
          <p:spPr>
            <a:xfrm flipH="1">
              <a:off x="7865978" y="5438218"/>
              <a:ext cx="2" cy="980252"/>
            </a:xfrm>
            <a:prstGeom prst="straightConnector1">
              <a:avLst/>
            </a:prstGeom>
            <a:ln w="3810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869097" y="5750093"/>
              <a:ext cx="1834835" cy="617894"/>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response out</a:t>
              </a:r>
              <a:br>
                <a:rPr lang="en-US" sz="2400" dirty="0" smtClean="0">
                  <a:solidFill>
                    <a:srgbClr val="000000"/>
                  </a:solidFill>
                </a:rPr>
              </a:br>
              <a:r>
                <a:rPr lang="en-US" sz="2400" dirty="0" smtClean="0">
                  <a:solidFill>
                    <a:srgbClr val="000000"/>
                  </a:solidFill>
                </a:rPr>
                <a:t>~200ms</a:t>
              </a:r>
            </a:p>
          </p:txBody>
        </p:sp>
      </p:grpSp>
      <p:grpSp>
        <p:nvGrpSpPr>
          <p:cNvPr id="111" name="Group 110"/>
          <p:cNvGrpSpPr/>
          <p:nvPr/>
        </p:nvGrpSpPr>
        <p:grpSpPr>
          <a:xfrm>
            <a:off x="3779837" y="1439862"/>
            <a:ext cx="3887137" cy="534400"/>
            <a:chOff x="3779837" y="1439862"/>
            <a:chExt cx="3887137" cy="534400"/>
          </a:xfrm>
        </p:grpSpPr>
        <p:sp>
          <p:nvSpPr>
            <p:cNvPr id="114" name="TextBox 113"/>
            <p:cNvSpPr txBox="1"/>
            <p:nvPr/>
          </p:nvSpPr>
          <p:spPr>
            <a:xfrm>
              <a:off x="5389568" y="1479236"/>
              <a:ext cx="2277406" cy="495026"/>
            </a:xfrm>
            <a:prstGeom prst="rect">
              <a:avLst/>
            </a:prstGeom>
            <a:noFill/>
            <a:ln>
              <a:solidFill>
                <a:srgbClr val="000000"/>
              </a:solidFill>
            </a:ln>
          </p:spPr>
          <p:txBody>
            <a:bodyPr wrap="none" lIns="0" tIns="0" rIns="0" bIns="0" rtlCol="0" anchor="ctr" anchorCtr="1">
              <a:noAutofit/>
            </a:bodyPr>
            <a:lstStyle/>
            <a:p>
              <a:pPr algn="ctr">
                <a:lnSpc>
                  <a:spcPct val="90000"/>
                </a:lnSpc>
                <a:spcAft>
                  <a:spcPts val="600"/>
                </a:spcAft>
              </a:pPr>
              <a:r>
                <a:rPr lang="en-US" sz="2400" dirty="0" err="1" smtClean="0">
                  <a:solidFill>
                    <a:srgbClr val="000000"/>
                  </a:solidFill>
                </a:rPr>
                <a:t>Parallel.For</a:t>
              </a:r>
              <a:endParaRPr lang="en-US" sz="2400" dirty="0" smtClean="0">
                <a:solidFill>
                  <a:srgbClr val="000000"/>
                </a:solidFill>
              </a:endParaRPr>
            </a:p>
          </p:txBody>
        </p:sp>
        <p:cxnSp>
          <p:nvCxnSpPr>
            <p:cNvPr id="116" name="Straight Arrow Connector 115"/>
            <p:cNvCxnSpPr/>
            <p:nvPr/>
          </p:nvCxnSpPr>
          <p:spPr>
            <a:xfrm>
              <a:off x="4070308" y="1439862"/>
              <a:ext cx="1219200" cy="1524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378021">
              <a:off x="3779837" y="1560521"/>
              <a:ext cx="1397828" cy="338062"/>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request in</a:t>
              </a:r>
            </a:p>
          </p:txBody>
        </p:sp>
      </p:grpSp>
      <p:grpSp>
        <p:nvGrpSpPr>
          <p:cNvPr id="7" name="Group 6"/>
          <p:cNvGrpSpPr/>
          <p:nvPr/>
        </p:nvGrpSpPr>
        <p:grpSpPr>
          <a:xfrm>
            <a:off x="8117573" y="2699097"/>
            <a:ext cx="1219200" cy="2169765"/>
            <a:chOff x="8117573" y="2699097"/>
            <a:chExt cx="1219200" cy="2169765"/>
          </a:xfrm>
        </p:grpSpPr>
        <p:cxnSp>
          <p:nvCxnSpPr>
            <p:cNvPr id="113" name="Straight Arrow Connector 112"/>
            <p:cNvCxnSpPr/>
            <p:nvPr/>
          </p:nvCxnSpPr>
          <p:spPr>
            <a:xfrm>
              <a:off x="8710557" y="2843466"/>
              <a:ext cx="16616" cy="2025396"/>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8117573" y="3021906"/>
              <a:ext cx="1219200" cy="838200"/>
              <a:chOff x="1646237" y="1973262"/>
              <a:chExt cx="1219200" cy="838200"/>
            </a:xfrm>
          </p:grpSpPr>
          <p:sp>
            <p:nvSpPr>
              <p:cNvPr id="98" name="Rectangle 97"/>
              <p:cNvSpPr/>
              <p:nvPr/>
            </p:nvSpPr>
            <p:spPr bwMode="auto">
              <a:xfrm>
                <a:off x="1646237" y="1973262"/>
                <a:ext cx="1219200" cy="838200"/>
              </a:xfrm>
              <a:prstGeom prst="rect">
                <a:avLst/>
              </a:prstGeom>
              <a:solidFill>
                <a:srgbClr val="C1E5FF">
                  <a:alpha val="50196"/>
                </a:srgbClr>
              </a:solidFill>
              <a:ln w="38100">
                <a:solidFill>
                  <a:schemeClr val="accent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TextBox 98"/>
              <p:cNvSpPr txBox="1"/>
              <p:nvPr/>
            </p:nvSpPr>
            <p:spPr>
              <a:xfrm>
                <a:off x="1646237" y="2582862"/>
                <a:ext cx="1219200" cy="228600"/>
              </a:xfrm>
              <a:prstGeom prst="rect">
                <a:avLst/>
              </a:prstGeom>
              <a:solidFill>
                <a:schemeClr val="accent1">
                  <a:lumMod val="40000"/>
                  <a:lumOff val="6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end3</a:t>
                </a:r>
              </a:p>
            </p:txBody>
          </p:sp>
          <p:sp>
            <p:nvSpPr>
              <p:cNvPr id="100" name="TextBox 99"/>
              <p:cNvSpPr txBox="1"/>
              <p:nvPr/>
            </p:nvSpPr>
            <p:spPr>
              <a:xfrm>
                <a:off x="1646237" y="1973262"/>
                <a:ext cx="1219200" cy="228600"/>
              </a:xfrm>
              <a:prstGeom prst="rect">
                <a:avLst/>
              </a:prstGeom>
              <a:solidFill>
                <a:schemeClr val="accent1">
                  <a:lumMod val="40000"/>
                  <a:lumOff val="6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start3</a:t>
                </a:r>
              </a:p>
            </p:txBody>
          </p:sp>
        </p:grpSp>
        <p:sp>
          <p:nvSpPr>
            <p:cNvPr id="3" name="5-Point Star 2"/>
            <p:cNvSpPr/>
            <p:nvPr/>
          </p:nvSpPr>
          <p:spPr bwMode="auto">
            <a:xfrm>
              <a:off x="8552397" y="2699097"/>
              <a:ext cx="304800" cy="264619"/>
            </a:xfrm>
            <a:prstGeom prst="star5">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8" name="Group 7"/>
          <p:cNvGrpSpPr/>
          <p:nvPr/>
        </p:nvGrpSpPr>
        <p:grpSpPr>
          <a:xfrm>
            <a:off x="9541771" y="2932640"/>
            <a:ext cx="1219200" cy="1888228"/>
            <a:chOff x="9558387" y="3059637"/>
            <a:chExt cx="1219200" cy="1888228"/>
          </a:xfrm>
        </p:grpSpPr>
        <p:cxnSp>
          <p:nvCxnSpPr>
            <p:cNvPr id="115" name="Straight Arrow Connector 114"/>
            <p:cNvCxnSpPr/>
            <p:nvPr/>
          </p:nvCxnSpPr>
          <p:spPr>
            <a:xfrm>
              <a:off x="10150072" y="3250506"/>
              <a:ext cx="17915" cy="1697359"/>
            </a:xfrm>
            <a:prstGeom prst="straightConnector1">
              <a:avLst/>
            </a:prstGeom>
            <a:ln w="57150">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9558387" y="3376866"/>
              <a:ext cx="1219200" cy="838200"/>
              <a:chOff x="1646237" y="1973262"/>
              <a:chExt cx="1219200" cy="838200"/>
            </a:xfrm>
          </p:grpSpPr>
          <p:sp>
            <p:nvSpPr>
              <p:cNvPr id="103" name="Rectangle 102"/>
              <p:cNvSpPr/>
              <p:nvPr/>
            </p:nvSpPr>
            <p:spPr bwMode="auto">
              <a:xfrm>
                <a:off x="1646237" y="1973262"/>
                <a:ext cx="1219200" cy="838200"/>
              </a:xfrm>
              <a:prstGeom prst="rect">
                <a:avLst/>
              </a:prstGeom>
              <a:solidFill>
                <a:schemeClr val="accent2">
                  <a:lumMod val="20000"/>
                  <a:lumOff val="80000"/>
                  <a:alpha val="50196"/>
                </a:schemeClr>
              </a:solidFill>
              <a:ln w="38100">
                <a:solidFill>
                  <a:schemeClr val="accent2">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4" name="TextBox 103"/>
              <p:cNvSpPr txBox="1"/>
              <p:nvPr/>
            </p:nvSpPr>
            <p:spPr>
              <a:xfrm>
                <a:off x="1646237" y="2582862"/>
                <a:ext cx="1219200" cy="228600"/>
              </a:xfrm>
              <a:prstGeom prst="rect">
                <a:avLst/>
              </a:prstGeom>
              <a:solidFill>
                <a:schemeClr val="accent2">
                  <a:lumMod val="20000"/>
                  <a:lumOff val="8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end4</a:t>
                </a:r>
              </a:p>
            </p:txBody>
          </p:sp>
          <p:sp>
            <p:nvSpPr>
              <p:cNvPr id="105" name="TextBox 104"/>
              <p:cNvSpPr txBox="1"/>
              <p:nvPr/>
            </p:nvSpPr>
            <p:spPr>
              <a:xfrm>
                <a:off x="1646237" y="1973262"/>
                <a:ext cx="1219200" cy="228600"/>
              </a:xfrm>
              <a:prstGeom prst="rect">
                <a:avLst/>
              </a:prstGeom>
              <a:solidFill>
                <a:schemeClr val="accent2">
                  <a:lumMod val="20000"/>
                  <a:lumOff val="8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start4</a:t>
                </a:r>
              </a:p>
            </p:txBody>
          </p:sp>
        </p:grpSp>
        <p:sp>
          <p:nvSpPr>
            <p:cNvPr id="121" name="5-Point Star 120"/>
            <p:cNvSpPr/>
            <p:nvPr/>
          </p:nvSpPr>
          <p:spPr bwMode="auto">
            <a:xfrm>
              <a:off x="9987451" y="3059637"/>
              <a:ext cx="304800" cy="264619"/>
            </a:xfrm>
            <a:prstGeom prst="star5">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2297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2" fill="hold" nodeType="withEffect">
                                  <p:stCondLst>
                                    <p:cond delay="0"/>
                                  </p:stCondLst>
                                  <p:childTnLst>
                                    <p:anim calcmode="lin" valueType="num">
                                      <p:cBhvr additive="base">
                                        <p:cTn id="6" dur="500"/>
                                        <p:tgtEl>
                                          <p:spTgt spid="69"/>
                                        </p:tgtEl>
                                        <p:attrNameLst>
                                          <p:attrName>ppt_x</p:attrName>
                                        </p:attrNameLst>
                                      </p:cBhvr>
                                      <p:tavLst>
                                        <p:tav tm="0">
                                          <p:val>
                                            <p:strVal val="#ppt_x"/>
                                          </p:val>
                                        </p:tav>
                                        <p:tav tm="100000">
                                          <p:val>
                                            <p:strVal val="#ppt_x+#ppt_w*1.125000"/>
                                          </p:val>
                                        </p:tav>
                                      </p:tavLst>
                                    </p:anim>
                                    <p:animEffect transition="out" filter="wipe(right)">
                                      <p:cBhvr>
                                        <p:cTn id="7" dur="500"/>
                                        <p:tgtEl>
                                          <p:spTgt spid="69"/>
                                        </p:tgtEl>
                                      </p:cBhvr>
                                    </p:animEffect>
                                    <p:set>
                                      <p:cBhvr>
                                        <p:cTn id="8" dur="1" fill="hold">
                                          <p:stCondLst>
                                            <p:cond delay="499"/>
                                          </p:stCondLst>
                                        </p:cTn>
                                        <p:tgtEl>
                                          <p:spTgt spid="69"/>
                                        </p:tgtEl>
                                        <p:attrNameLst>
                                          <p:attrName>style.visibility</p:attrName>
                                        </p:attrNameLst>
                                      </p:cBhvr>
                                      <p:to>
                                        <p:strVal val="hidden"/>
                                      </p:to>
                                    </p:set>
                                  </p:childTnLst>
                                </p:cTn>
                              </p:par>
                              <p:par>
                                <p:cTn id="9" presetID="12" presetClass="exit" presetSubtype="2" fill="hold" nodeType="withEffect">
                                  <p:stCondLst>
                                    <p:cond delay="0"/>
                                  </p:stCondLst>
                                  <p:childTnLst>
                                    <p:anim calcmode="lin" valueType="num">
                                      <p:cBhvr additive="base">
                                        <p:cTn id="10" dur="500"/>
                                        <p:tgtEl>
                                          <p:spTgt spid="73"/>
                                        </p:tgtEl>
                                        <p:attrNameLst>
                                          <p:attrName>ppt_x</p:attrName>
                                        </p:attrNameLst>
                                      </p:cBhvr>
                                      <p:tavLst>
                                        <p:tav tm="0">
                                          <p:val>
                                            <p:strVal val="#ppt_x"/>
                                          </p:val>
                                        </p:tav>
                                        <p:tav tm="100000">
                                          <p:val>
                                            <p:strVal val="#ppt_x+#ppt_w*1.125000"/>
                                          </p:val>
                                        </p:tav>
                                      </p:tavLst>
                                    </p:anim>
                                    <p:animEffect transition="out" filter="wipe(right)">
                                      <p:cBhvr>
                                        <p:cTn id="11" dur="500"/>
                                        <p:tgtEl>
                                          <p:spTgt spid="73"/>
                                        </p:tgtEl>
                                      </p:cBhvr>
                                    </p:animEffect>
                                    <p:set>
                                      <p:cBhvr>
                                        <p:cTn id="12" dur="1" fill="hold">
                                          <p:stCondLst>
                                            <p:cond delay="499"/>
                                          </p:stCondLst>
                                        </p:cTn>
                                        <p:tgtEl>
                                          <p:spTgt spid="73"/>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500"/>
                                        <p:tgtEl>
                                          <p:spTgt spid="89"/>
                                        </p:tgtEl>
                                      </p:cBhvr>
                                    </p:animEffect>
                                  </p:childTnLst>
                                </p:cTn>
                              </p:par>
                              <p:par>
                                <p:cTn id="16" presetID="22" presetClass="entr" presetSubtype="1"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up)">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12" presetClass="exit" presetSubtype="2" fill="hold" nodeType="withEffect">
                                  <p:stCondLst>
                                    <p:cond delay="0"/>
                                  </p:stCondLst>
                                  <p:childTnLst>
                                    <p:anim calcmode="lin" valueType="num">
                                      <p:cBhvr additive="base">
                                        <p:cTn id="25" dur="500"/>
                                        <p:tgtEl>
                                          <p:spTgt spid="77"/>
                                        </p:tgtEl>
                                        <p:attrNameLst>
                                          <p:attrName>ppt_x</p:attrName>
                                        </p:attrNameLst>
                                      </p:cBhvr>
                                      <p:tavLst>
                                        <p:tav tm="0">
                                          <p:val>
                                            <p:strVal val="#ppt_x"/>
                                          </p:val>
                                        </p:tav>
                                        <p:tav tm="100000">
                                          <p:val>
                                            <p:strVal val="#ppt_x+#ppt_w*1.125000"/>
                                          </p:val>
                                        </p:tav>
                                      </p:tavLst>
                                    </p:anim>
                                    <p:animEffect transition="out" filter="wipe(right)">
                                      <p:cBhvr>
                                        <p:cTn id="26" dur="500"/>
                                        <p:tgtEl>
                                          <p:spTgt spid="77"/>
                                        </p:tgtEl>
                                      </p:cBhvr>
                                    </p:animEffect>
                                    <p:set>
                                      <p:cBhvr>
                                        <p:cTn id="27" dur="1" fill="hold">
                                          <p:stCondLst>
                                            <p:cond delay="499"/>
                                          </p:stCondLst>
                                        </p:cTn>
                                        <p:tgtEl>
                                          <p:spTgt spid="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12" presetClass="exit" presetSubtype="2" fill="hold" nodeType="withEffect">
                                  <p:stCondLst>
                                    <p:cond delay="0"/>
                                  </p:stCondLst>
                                  <p:childTnLst>
                                    <p:anim calcmode="lin" valueType="num">
                                      <p:cBhvr additive="base">
                                        <p:cTn id="34" dur="500"/>
                                        <p:tgtEl>
                                          <p:spTgt spid="81"/>
                                        </p:tgtEl>
                                        <p:attrNameLst>
                                          <p:attrName>ppt_x</p:attrName>
                                        </p:attrNameLst>
                                      </p:cBhvr>
                                      <p:tavLst>
                                        <p:tav tm="0">
                                          <p:val>
                                            <p:strVal val="#ppt_x"/>
                                          </p:val>
                                        </p:tav>
                                        <p:tav tm="100000">
                                          <p:val>
                                            <p:strVal val="#ppt_x+#ppt_w*1.125000"/>
                                          </p:val>
                                        </p:tav>
                                      </p:tavLst>
                                    </p:anim>
                                    <p:animEffect transition="out" filter="wipe(right)">
                                      <p:cBhvr>
                                        <p:cTn id="35" dur="500"/>
                                        <p:tgtEl>
                                          <p:spTgt spid="81"/>
                                        </p:tgtEl>
                                      </p:cBhvr>
                                    </p:animEffect>
                                    <p:set>
                                      <p:cBhvr>
                                        <p:cTn id="36" dur="1" fill="hold">
                                          <p:stCondLst>
                                            <p:cond delay="499"/>
                                          </p:stCondLst>
                                        </p:cTn>
                                        <p:tgtEl>
                                          <p:spTgt spid="8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wipe(up)">
                                      <p:cBhvr>
                                        <p:cTn id="41" dur="500"/>
                                        <p:tgtEl>
                                          <p:spTgt spid="106"/>
                                        </p:tgtEl>
                                      </p:cBhvr>
                                    </p:animEffect>
                                  </p:childTnLst>
                                </p:cTn>
                              </p:par>
                              <p:par>
                                <p:cTn id="42" presetID="12" presetClass="exit" presetSubtype="2" fill="hold" nodeType="withEffect">
                                  <p:stCondLst>
                                    <p:cond delay="0"/>
                                  </p:stCondLst>
                                  <p:childTnLst>
                                    <p:anim calcmode="lin" valueType="num">
                                      <p:cBhvr additive="base">
                                        <p:cTn id="43" dur="500"/>
                                        <p:tgtEl>
                                          <p:spTgt spid="85"/>
                                        </p:tgtEl>
                                        <p:attrNameLst>
                                          <p:attrName>ppt_x</p:attrName>
                                        </p:attrNameLst>
                                      </p:cBhvr>
                                      <p:tavLst>
                                        <p:tav tm="0">
                                          <p:val>
                                            <p:strVal val="#ppt_x"/>
                                          </p:val>
                                        </p:tav>
                                        <p:tav tm="100000">
                                          <p:val>
                                            <p:strVal val="#ppt_x+#ppt_w*1.125000"/>
                                          </p:val>
                                        </p:tav>
                                      </p:tavLst>
                                    </p:anim>
                                    <p:animEffect transition="out" filter="wipe(right)">
                                      <p:cBhvr>
                                        <p:cTn id="44" dur="500"/>
                                        <p:tgtEl>
                                          <p:spTgt spid="85"/>
                                        </p:tgtEl>
                                      </p:cBhvr>
                                    </p:animEffect>
                                    <p:set>
                                      <p:cBhvr>
                                        <p:cTn id="45" dur="1" fill="hold">
                                          <p:stCondLst>
                                            <p:cond delay="499"/>
                                          </p:stCondLst>
                                        </p:cTn>
                                        <p:tgtEl>
                                          <p:spTgt spid="85"/>
                                        </p:tgtEl>
                                        <p:attrNameLst>
                                          <p:attrName>style.visibility</p:attrName>
                                        </p:attrNameLst>
                                      </p:cBhvr>
                                      <p:to>
                                        <p:strVal val="hidden"/>
                                      </p:to>
                                    </p:se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058"/>
          <a:stretch/>
        </p:blipFill>
        <p:spPr>
          <a:xfrm>
            <a:off x="-8393" y="1211261"/>
            <a:ext cx="12444867" cy="578326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3529" b="3401"/>
          <a:stretch/>
        </p:blipFill>
        <p:spPr>
          <a:xfrm>
            <a:off x="-8394" y="1211261"/>
            <a:ext cx="12444867" cy="5791201"/>
          </a:xfrm>
          <a:prstGeom prst="rect">
            <a:avLst/>
          </a:prstGeom>
        </p:spPr>
      </p:pic>
      <p:sp>
        <p:nvSpPr>
          <p:cNvPr id="7" name="Title 6"/>
          <p:cNvSpPr>
            <a:spLocks noGrp="1"/>
          </p:cNvSpPr>
          <p:nvPr>
            <p:ph type="title"/>
          </p:nvPr>
        </p:nvSpPr>
        <p:spPr/>
        <p:txBody>
          <a:bodyPr/>
          <a:lstStyle/>
          <a:p>
            <a:r>
              <a:rPr lang="en-US" dirty="0" err="1" smtClean="0">
                <a:gradFill>
                  <a:gsLst>
                    <a:gs pos="0">
                      <a:srgbClr val="FFFFFF"/>
                    </a:gs>
                    <a:gs pos="100000">
                      <a:srgbClr val="FFFFFF"/>
                    </a:gs>
                  </a:gsLst>
                  <a:lin ang="5400000" scaled="0"/>
                </a:gradFill>
              </a:rPr>
              <a:t>Async</a:t>
            </a:r>
            <a:r>
              <a:rPr lang="en-US" dirty="0" smtClean="0">
                <a:gradFill>
                  <a:gsLst>
                    <a:gs pos="0">
                      <a:srgbClr val="FFFFFF"/>
                    </a:gs>
                    <a:gs pos="100000">
                      <a:srgbClr val="FFFFFF"/>
                    </a:gs>
                  </a:gsLst>
                  <a:lin ang="5400000" scaled="0"/>
                </a:gradFill>
              </a:rPr>
              <a:t> void is only for event handlers</a:t>
            </a:r>
            <a:endParaRPr lang="en-US" dirty="0">
              <a:gradFill>
                <a:gsLst>
                  <a:gs pos="0">
                    <a:srgbClr val="FFFFFF"/>
                  </a:gs>
                  <a:gs pos="100000">
                    <a:srgbClr val="FFFFFF"/>
                  </a:gs>
                </a:gsLst>
                <a:lin ang="5400000" scaled="0"/>
              </a:gradFill>
            </a:endParaRPr>
          </a:p>
        </p:txBody>
      </p:sp>
      <p:sp>
        <p:nvSpPr>
          <p:cNvPr id="5" name="Rectangle 4"/>
          <p:cNvSpPr/>
          <p:nvPr/>
        </p:nvSpPr>
        <p:spPr bwMode="auto">
          <a:xfrm>
            <a:off x="6423991" y="2125662"/>
            <a:ext cx="5740212" cy="3352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User:</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“It </a:t>
            </a:r>
            <a:r>
              <a:rPr lang="en-US" sz="2400" dirty="0">
                <a:gradFill>
                  <a:gsLst>
                    <a:gs pos="0">
                      <a:srgbClr val="FFFFFF"/>
                    </a:gs>
                    <a:gs pos="100000">
                      <a:srgbClr val="FFFFFF"/>
                    </a:gs>
                  </a:gsLst>
                  <a:lin ang="5400000" scaled="0"/>
                </a:gradFill>
                <a:ea typeface="Segoe UI" pitchFamily="34" charset="0"/>
                <a:cs typeface="Segoe UI" pitchFamily="34" charset="0"/>
              </a:rPr>
              <a:t>mostly works, but not 100% </a:t>
            </a:r>
            <a:r>
              <a:rPr lang="en-US" sz="2400" dirty="0" smtClean="0">
                <a:gradFill>
                  <a:gsLst>
                    <a:gs pos="0">
                      <a:srgbClr val="FFFFFF"/>
                    </a:gs>
                    <a:gs pos="100000">
                      <a:srgbClr val="FFFFFF"/>
                    </a:gs>
                  </a:gsLst>
                  <a:lin ang="5400000" scaled="0"/>
                </a:gradFill>
                <a:ea typeface="Segoe UI" pitchFamily="34" charset="0"/>
                <a:cs typeface="Segoe UI" pitchFamily="34" charset="0"/>
              </a:rPr>
              <a:t>reliably.”</a:t>
            </a:r>
            <a:br>
              <a:rPr lang="en-US" sz="2400" dirty="0" smtClean="0">
                <a:gradFill>
                  <a:gsLst>
                    <a:gs pos="0">
                      <a:srgbClr val="FFFFFF"/>
                    </a:gs>
                    <a:gs pos="100000">
                      <a:srgbClr val="FFFFFF"/>
                    </a:gs>
                  </a:gsLst>
                  <a:lin ang="5400000" scaled="0"/>
                </a:gradFill>
                <a:ea typeface="Segoe UI" pitchFamily="34" charset="0"/>
                <a:cs typeface="Segoe UI" pitchFamily="34" charset="0"/>
              </a:rPr>
            </a:b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ts val="1200"/>
              </a:spcAft>
            </a:pPr>
            <a:r>
              <a:rPr lang="en-US" sz="4000" dirty="0" smtClean="0">
                <a:gradFill>
                  <a:gsLst>
                    <a:gs pos="0">
                      <a:srgbClr val="FFFFFF"/>
                    </a:gs>
                    <a:gs pos="100000">
                      <a:srgbClr val="FFFFFF"/>
                    </a:gs>
                  </a:gsLst>
                  <a:lin ang="5400000" scaled="0"/>
                </a:gradFill>
                <a:latin typeface="+mj-lt"/>
                <a:ea typeface="Segoe UI" pitchFamily="34" charset="0"/>
                <a:cs typeface="Segoe UI" pitchFamily="34" charset="0"/>
              </a:rPr>
              <a:t>Diagnosis &amp; Fix:</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Probably was using </a:t>
            </a:r>
            <a:r>
              <a:rPr lang="en-US" sz="2400" dirty="0" err="1" smtClean="0">
                <a:gradFill>
                  <a:gsLst>
                    <a:gs pos="0">
                      <a:srgbClr val="FFFFFF"/>
                    </a:gs>
                    <a:gs pos="100000">
                      <a:srgbClr val="FFFFFF"/>
                    </a:gs>
                  </a:gsLst>
                  <a:lin ang="5400000" scaled="0"/>
                </a:gradFill>
                <a:ea typeface="Segoe UI" pitchFamily="34" charset="0"/>
                <a:cs typeface="Segoe UI" pitchFamily="34" charset="0"/>
              </a:rPr>
              <a:t>async</a:t>
            </a:r>
            <a:r>
              <a:rPr lang="en-US" sz="2400" dirty="0" smtClean="0">
                <a:gradFill>
                  <a:gsLst>
                    <a:gs pos="0">
                      <a:srgbClr val="FFFFFF"/>
                    </a:gs>
                    <a:gs pos="100000">
                      <a:srgbClr val="FFFFFF"/>
                    </a:gs>
                  </a:gsLst>
                  <a:lin ang="5400000" scaled="0"/>
                </a:gradFill>
                <a:ea typeface="Segoe UI" pitchFamily="34" charset="0"/>
                <a:cs typeface="Segoe UI" pitchFamily="34" charset="0"/>
              </a:rPr>
              <a:t> void.</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Should return Task not void.</a:t>
            </a:r>
            <a:endParaRPr lang="en-US" sz="40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9048"/>
          <a:stretch/>
        </p:blipFill>
        <p:spPr>
          <a:xfrm>
            <a:off x="4198938" y="2058987"/>
            <a:ext cx="876300" cy="4366565"/>
          </a:xfrm>
          <a:prstGeom prst="rect">
            <a:avLst/>
          </a:prstGeom>
        </p:spPr>
      </p:pic>
    </p:spTree>
    <p:extLst>
      <p:ext uri="{BB962C8B-B14F-4D97-AF65-F5344CB8AC3E}">
        <p14:creationId xmlns:p14="http://schemas.microsoft.com/office/powerpoint/2010/main" val="289765496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2"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Straight Arrow Connector 109"/>
          <p:cNvCxnSpPr/>
          <p:nvPr/>
        </p:nvCxnSpPr>
        <p:spPr>
          <a:xfrm>
            <a:off x="5973021" y="1820862"/>
            <a:ext cx="0" cy="1841369"/>
          </a:xfrm>
          <a:prstGeom prst="straightConnector1">
            <a:avLst/>
          </a:prstGeom>
          <a:ln w="57150">
            <a:solidFill>
              <a:schemeClr val="bg2">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91" name="TextBox 90"/>
          <p:cNvSpPr txBox="1"/>
          <p:nvPr/>
        </p:nvSpPr>
        <p:spPr>
          <a:xfrm>
            <a:off x="5363421" y="4373562"/>
            <a:ext cx="1219200" cy="228600"/>
          </a:xfrm>
          <a:prstGeom prst="rect">
            <a:avLst/>
          </a:prstGeom>
          <a:solidFill>
            <a:schemeClr val="tx2">
              <a:lumMod val="9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end2</a:t>
            </a:r>
          </a:p>
        </p:txBody>
      </p:sp>
      <p:sp>
        <p:nvSpPr>
          <p:cNvPr id="92" name="TextBox 91"/>
          <p:cNvSpPr txBox="1"/>
          <p:nvPr/>
        </p:nvSpPr>
        <p:spPr>
          <a:xfrm>
            <a:off x="5371729" y="2041847"/>
            <a:ext cx="1219200" cy="228600"/>
          </a:xfrm>
          <a:prstGeom prst="rect">
            <a:avLst/>
          </a:prstGeom>
          <a:solidFill>
            <a:schemeClr val="tx2">
              <a:lumMod val="9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start1</a:t>
            </a:r>
          </a:p>
        </p:txBody>
      </p:sp>
      <p:grpSp>
        <p:nvGrpSpPr>
          <p:cNvPr id="12" name="Group 11"/>
          <p:cNvGrpSpPr/>
          <p:nvPr/>
        </p:nvGrpSpPr>
        <p:grpSpPr>
          <a:xfrm>
            <a:off x="3779837" y="1439862"/>
            <a:ext cx="1509671" cy="458721"/>
            <a:chOff x="3779837" y="1439862"/>
            <a:chExt cx="1509671" cy="458721"/>
          </a:xfrm>
        </p:grpSpPr>
        <p:cxnSp>
          <p:nvCxnSpPr>
            <p:cNvPr id="116" name="Straight Arrow Connector 115"/>
            <p:cNvCxnSpPr/>
            <p:nvPr/>
          </p:nvCxnSpPr>
          <p:spPr>
            <a:xfrm>
              <a:off x="4070308" y="1439862"/>
              <a:ext cx="1219200" cy="152400"/>
            </a:xfrm>
            <a:prstGeom prst="straightConnector1">
              <a:avLst/>
            </a:prstGeom>
            <a:ln w="57150">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378021">
              <a:off x="3779837" y="1560521"/>
              <a:ext cx="1397828" cy="338062"/>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request in</a:t>
              </a:r>
            </a:p>
          </p:txBody>
        </p:sp>
      </p:grpSp>
      <p:sp>
        <p:nvSpPr>
          <p:cNvPr id="60" name="TextBox 59"/>
          <p:cNvSpPr txBox="1"/>
          <p:nvPr/>
        </p:nvSpPr>
        <p:spPr>
          <a:xfrm>
            <a:off x="5380037" y="2328039"/>
            <a:ext cx="1219200" cy="228600"/>
          </a:xfrm>
          <a:prstGeom prst="rect">
            <a:avLst/>
          </a:prstGeom>
          <a:solidFill>
            <a:schemeClr val="tx2">
              <a:lumMod val="9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start2</a:t>
            </a:r>
          </a:p>
        </p:txBody>
      </p:sp>
      <p:sp>
        <p:nvSpPr>
          <p:cNvPr id="61" name="TextBox 60"/>
          <p:cNvSpPr txBox="1"/>
          <p:nvPr/>
        </p:nvSpPr>
        <p:spPr>
          <a:xfrm>
            <a:off x="5371729" y="2610264"/>
            <a:ext cx="1219200" cy="228600"/>
          </a:xfrm>
          <a:prstGeom prst="rect">
            <a:avLst/>
          </a:prstGeom>
          <a:solidFill>
            <a:schemeClr val="tx2">
              <a:lumMod val="9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start3</a:t>
            </a:r>
          </a:p>
        </p:txBody>
      </p:sp>
      <p:sp>
        <p:nvSpPr>
          <p:cNvPr id="62" name="TextBox 61"/>
          <p:cNvSpPr txBox="1"/>
          <p:nvPr/>
        </p:nvSpPr>
        <p:spPr>
          <a:xfrm>
            <a:off x="5371729" y="2892489"/>
            <a:ext cx="1219200" cy="228600"/>
          </a:xfrm>
          <a:prstGeom prst="rect">
            <a:avLst/>
          </a:prstGeom>
          <a:solidFill>
            <a:schemeClr val="tx2">
              <a:lumMod val="9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start4</a:t>
            </a:r>
          </a:p>
        </p:txBody>
      </p:sp>
      <p:sp>
        <p:nvSpPr>
          <p:cNvPr id="63" name="TextBox 62"/>
          <p:cNvSpPr txBox="1"/>
          <p:nvPr/>
        </p:nvSpPr>
        <p:spPr>
          <a:xfrm>
            <a:off x="5371729" y="3174921"/>
            <a:ext cx="1219200" cy="228600"/>
          </a:xfrm>
          <a:prstGeom prst="rect">
            <a:avLst/>
          </a:prstGeom>
          <a:solidFill>
            <a:schemeClr val="tx2">
              <a:lumMod val="90000"/>
            </a:schemeClr>
          </a:solidFill>
        </p:spPr>
        <p:txBody>
          <a:bodyPr wrap="none" lIns="0" tIns="0" rIns="0" bIns="0" rtlCol="0" anchor="ctr" anchorCtr="1">
            <a:normAutofit lnSpcReduction="10000"/>
          </a:bodyPr>
          <a:lstStyle/>
          <a:p>
            <a:pPr>
              <a:lnSpc>
                <a:spcPct val="90000"/>
              </a:lnSpc>
              <a:spcAft>
                <a:spcPts val="600"/>
              </a:spcAft>
            </a:pPr>
            <a:r>
              <a:rPr lang="en-US" dirty="0" smtClean="0">
                <a:solidFill>
                  <a:srgbClr val="000000"/>
                </a:solidFill>
              </a:rPr>
              <a:t>start5</a:t>
            </a:r>
          </a:p>
        </p:txBody>
      </p:sp>
      <p:grpSp>
        <p:nvGrpSpPr>
          <p:cNvPr id="11" name="Group 10"/>
          <p:cNvGrpSpPr/>
          <p:nvPr/>
        </p:nvGrpSpPr>
        <p:grpSpPr>
          <a:xfrm>
            <a:off x="4070308" y="5910200"/>
            <a:ext cx="1902713" cy="943365"/>
            <a:chOff x="4070308" y="5885313"/>
            <a:chExt cx="1902713" cy="943365"/>
          </a:xfrm>
        </p:grpSpPr>
        <p:sp>
          <p:nvSpPr>
            <p:cNvPr id="120" name="TextBox 119"/>
            <p:cNvSpPr txBox="1"/>
            <p:nvPr/>
          </p:nvSpPr>
          <p:spPr>
            <a:xfrm>
              <a:off x="4070308" y="6208255"/>
              <a:ext cx="1834835" cy="617894"/>
            </a:xfrm>
            <a:prstGeom prst="rect">
              <a:avLst/>
            </a:prstGeom>
            <a:noFill/>
          </p:spPr>
          <p:txBody>
            <a:bodyPr wrap="none" lIns="0" tIns="0" rIns="0" bIns="0" rtlCol="0" anchor="ctr" anchorCtr="1">
              <a:noAutofit/>
            </a:bodyPr>
            <a:lstStyle/>
            <a:p>
              <a:pPr algn="ctr">
                <a:lnSpc>
                  <a:spcPct val="90000"/>
                </a:lnSpc>
                <a:spcAft>
                  <a:spcPts val="600"/>
                </a:spcAft>
              </a:pPr>
              <a:r>
                <a:rPr lang="en-US" sz="2400" dirty="0" smtClean="0">
                  <a:solidFill>
                    <a:srgbClr val="000000"/>
                  </a:solidFill>
                </a:rPr>
                <a:t>response out</a:t>
              </a:r>
              <a:br>
                <a:rPr lang="en-US" sz="2400" dirty="0" smtClean="0">
                  <a:solidFill>
                    <a:srgbClr val="000000"/>
                  </a:solidFill>
                </a:rPr>
              </a:br>
              <a:r>
                <a:rPr lang="en-US" sz="2400" dirty="0" smtClean="0">
                  <a:solidFill>
                    <a:srgbClr val="000000"/>
                  </a:solidFill>
                </a:rPr>
                <a:t>~100ms</a:t>
              </a:r>
            </a:p>
          </p:txBody>
        </p:sp>
        <p:cxnSp>
          <p:nvCxnSpPr>
            <p:cNvPr id="66" name="Straight Arrow Connector 65"/>
            <p:cNvCxnSpPr>
              <a:stCxn id="125" idx="2"/>
            </p:cNvCxnSpPr>
            <p:nvPr/>
          </p:nvCxnSpPr>
          <p:spPr>
            <a:xfrm>
              <a:off x="5973021" y="5885313"/>
              <a:ext cx="0" cy="943365"/>
            </a:xfrm>
            <a:prstGeom prst="straightConnector1">
              <a:avLst/>
            </a:prstGeom>
            <a:ln w="57150">
              <a:solidFill>
                <a:schemeClr val="bg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5363421" y="4655535"/>
            <a:ext cx="1219200" cy="228600"/>
          </a:xfrm>
          <a:prstGeom prst="rect">
            <a:avLst/>
          </a:prstGeom>
          <a:solidFill>
            <a:schemeClr val="tx2">
              <a:lumMod val="9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end5</a:t>
            </a:r>
          </a:p>
        </p:txBody>
      </p:sp>
      <p:sp>
        <p:nvSpPr>
          <p:cNvPr id="123" name="TextBox 122"/>
          <p:cNvSpPr txBox="1"/>
          <p:nvPr/>
        </p:nvSpPr>
        <p:spPr>
          <a:xfrm>
            <a:off x="5363421" y="5112602"/>
            <a:ext cx="1219200" cy="228600"/>
          </a:xfrm>
          <a:prstGeom prst="rect">
            <a:avLst/>
          </a:prstGeom>
          <a:solidFill>
            <a:schemeClr val="tx2">
              <a:lumMod val="9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end1</a:t>
            </a:r>
          </a:p>
        </p:txBody>
      </p:sp>
      <p:sp>
        <p:nvSpPr>
          <p:cNvPr id="124" name="TextBox 123"/>
          <p:cNvSpPr txBox="1"/>
          <p:nvPr/>
        </p:nvSpPr>
        <p:spPr>
          <a:xfrm>
            <a:off x="5363421" y="5390915"/>
            <a:ext cx="1219200" cy="228600"/>
          </a:xfrm>
          <a:prstGeom prst="rect">
            <a:avLst/>
          </a:prstGeom>
          <a:solidFill>
            <a:schemeClr val="tx2">
              <a:lumMod val="9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end3</a:t>
            </a:r>
          </a:p>
        </p:txBody>
      </p:sp>
      <p:sp>
        <p:nvSpPr>
          <p:cNvPr id="125" name="TextBox 124"/>
          <p:cNvSpPr txBox="1"/>
          <p:nvPr/>
        </p:nvSpPr>
        <p:spPr>
          <a:xfrm>
            <a:off x="5363421" y="5656713"/>
            <a:ext cx="1219200" cy="228600"/>
          </a:xfrm>
          <a:prstGeom prst="rect">
            <a:avLst/>
          </a:prstGeom>
          <a:solidFill>
            <a:schemeClr val="tx2">
              <a:lumMod val="90000"/>
            </a:schemeClr>
          </a:solidFill>
        </p:spPr>
        <p:txBody>
          <a:bodyPr wrap="none" lIns="0" tIns="0" rIns="0" bIns="0" rtlCol="0" anchor="ctr" anchorCtr="1">
            <a:normAutofit fontScale="92500" lnSpcReduction="10000"/>
          </a:bodyPr>
          <a:lstStyle/>
          <a:p>
            <a:pPr>
              <a:lnSpc>
                <a:spcPct val="90000"/>
              </a:lnSpc>
              <a:spcAft>
                <a:spcPts val="600"/>
              </a:spcAft>
            </a:pPr>
            <a:r>
              <a:rPr lang="en-US" dirty="0" smtClean="0">
                <a:solidFill>
                  <a:srgbClr val="000000"/>
                </a:solidFill>
              </a:rPr>
              <a:t>end4</a:t>
            </a:r>
          </a:p>
        </p:txBody>
      </p:sp>
    </p:spTree>
    <p:extLst>
      <p:ext uri="{BB962C8B-B14F-4D97-AF65-F5344CB8AC3E}">
        <p14:creationId xmlns:p14="http://schemas.microsoft.com/office/powerpoint/2010/main" val="1747375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up)">
                                      <p:cBhvr>
                                        <p:cTn id="11" dur="1000"/>
                                        <p:tgtEl>
                                          <p:spTgt spid="110"/>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up)">
                                      <p:cBhvr>
                                        <p:cTn id="14" dur="500"/>
                                        <p:tgtEl>
                                          <p:spTgt spid="92"/>
                                        </p:tgtEl>
                                      </p:cBhvr>
                                    </p:animEffect>
                                  </p:childTnLst>
                                </p:cTn>
                              </p:par>
                              <p:par>
                                <p:cTn id="15" presetID="22" presetClass="entr" presetSubtype="1" fill="hold" grpId="0" nodeType="withEffect">
                                  <p:stCondLst>
                                    <p:cond delay="100"/>
                                  </p:stCondLst>
                                  <p:childTnLst>
                                    <p:set>
                                      <p:cBhvr>
                                        <p:cTn id="16" dur="1" fill="hold">
                                          <p:stCondLst>
                                            <p:cond delay="0"/>
                                          </p:stCondLst>
                                        </p:cTn>
                                        <p:tgtEl>
                                          <p:spTgt spid="60"/>
                                        </p:tgtEl>
                                        <p:attrNameLst>
                                          <p:attrName>style.visibility</p:attrName>
                                        </p:attrNameLst>
                                      </p:cBhvr>
                                      <p:to>
                                        <p:strVal val="visible"/>
                                      </p:to>
                                    </p:set>
                                    <p:animEffect transition="in" filter="wipe(up)">
                                      <p:cBhvr>
                                        <p:cTn id="17" dur="500"/>
                                        <p:tgtEl>
                                          <p:spTgt spid="60"/>
                                        </p:tgtEl>
                                      </p:cBhvr>
                                    </p:animEffect>
                                  </p:childTnLst>
                                </p:cTn>
                              </p:par>
                              <p:par>
                                <p:cTn id="18" presetID="22" presetClass="entr" presetSubtype="1" fill="hold" grpId="0" nodeType="withEffect">
                                  <p:stCondLst>
                                    <p:cond delay="200"/>
                                  </p:stCondLst>
                                  <p:childTnLst>
                                    <p:set>
                                      <p:cBhvr>
                                        <p:cTn id="19" dur="1" fill="hold">
                                          <p:stCondLst>
                                            <p:cond delay="0"/>
                                          </p:stCondLst>
                                        </p:cTn>
                                        <p:tgtEl>
                                          <p:spTgt spid="61"/>
                                        </p:tgtEl>
                                        <p:attrNameLst>
                                          <p:attrName>style.visibility</p:attrName>
                                        </p:attrNameLst>
                                      </p:cBhvr>
                                      <p:to>
                                        <p:strVal val="visible"/>
                                      </p:to>
                                    </p:set>
                                    <p:animEffect transition="in" filter="wipe(up)">
                                      <p:cBhvr>
                                        <p:cTn id="20" dur="500"/>
                                        <p:tgtEl>
                                          <p:spTgt spid="61"/>
                                        </p:tgtEl>
                                      </p:cBhvr>
                                    </p:animEffect>
                                  </p:childTnLst>
                                </p:cTn>
                              </p:par>
                              <p:par>
                                <p:cTn id="21" presetID="22" presetClass="entr" presetSubtype="1" fill="hold" grpId="0" nodeType="withEffect">
                                  <p:stCondLst>
                                    <p:cond delay="300"/>
                                  </p:stCondLst>
                                  <p:childTnLst>
                                    <p:set>
                                      <p:cBhvr>
                                        <p:cTn id="22" dur="1" fill="hold">
                                          <p:stCondLst>
                                            <p:cond delay="0"/>
                                          </p:stCondLst>
                                        </p:cTn>
                                        <p:tgtEl>
                                          <p:spTgt spid="62"/>
                                        </p:tgtEl>
                                        <p:attrNameLst>
                                          <p:attrName>style.visibility</p:attrName>
                                        </p:attrNameLst>
                                      </p:cBhvr>
                                      <p:to>
                                        <p:strVal val="visible"/>
                                      </p:to>
                                    </p:set>
                                    <p:animEffect transition="in" filter="wipe(up)">
                                      <p:cBhvr>
                                        <p:cTn id="23" dur="500"/>
                                        <p:tgtEl>
                                          <p:spTgt spid="62"/>
                                        </p:tgtEl>
                                      </p:cBhvr>
                                    </p:animEffect>
                                  </p:childTnLst>
                                </p:cTn>
                              </p:par>
                              <p:par>
                                <p:cTn id="24" presetID="22" presetClass="entr" presetSubtype="1" fill="hold" grpId="0" nodeType="withEffect">
                                  <p:stCondLst>
                                    <p:cond delay="400"/>
                                  </p:stCondLst>
                                  <p:childTnLst>
                                    <p:set>
                                      <p:cBhvr>
                                        <p:cTn id="25" dur="1" fill="hold">
                                          <p:stCondLst>
                                            <p:cond delay="0"/>
                                          </p:stCondLst>
                                        </p:cTn>
                                        <p:tgtEl>
                                          <p:spTgt spid="63"/>
                                        </p:tgtEl>
                                        <p:attrNameLst>
                                          <p:attrName>style.visibility</p:attrName>
                                        </p:attrNameLst>
                                      </p:cBhvr>
                                      <p:to>
                                        <p:strVal val="visible"/>
                                      </p:to>
                                    </p:set>
                                    <p:animEffect transition="in" filter="wipe(up)">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up)">
                                      <p:cBhvr>
                                        <p:cTn id="31" dur="500"/>
                                        <p:tgtEl>
                                          <p:spTgt spid="91"/>
                                        </p:tgtEl>
                                      </p:cBhvr>
                                    </p:animEffect>
                                  </p:childTnLst>
                                </p:cTn>
                              </p:par>
                              <p:par>
                                <p:cTn id="32" presetID="22" presetClass="entr" presetSubtype="1" fill="hold" grpId="0" nodeType="withEffect">
                                  <p:stCondLst>
                                    <p:cond delay="100"/>
                                  </p:stCondLst>
                                  <p:childTnLst>
                                    <p:set>
                                      <p:cBhvr>
                                        <p:cTn id="33" dur="1" fill="hold">
                                          <p:stCondLst>
                                            <p:cond delay="0"/>
                                          </p:stCondLst>
                                        </p:cTn>
                                        <p:tgtEl>
                                          <p:spTgt spid="122"/>
                                        </p:tgtEl>
                                        <p:attrNameLst>
                                          <p:attrName>style.visibility</p:attrName>
                                        </p:attrNameLst>
                                      </p:cBhvr>
                                      <p:to>
                                        <p:strVal val="visible"/>
                                      </p:to>
                                    </p:set>
                                    <p:animEffect transition="in" filter="wipe(up)">
                                      <p:cBhvr>
                                        <p:cTn id="34" dur="500"/>
                                        <p:tgtEl>
                                          <p:spTgt spid="122"/>
                                        </p:tgtEl>
                                      </p:cBhvr>
                                    </p:animEffect>
                                  </p:childTnLst>
                                </p:cTn>
                              </p:par>
                              <p:par>
                                <p:cTn id="35" presetID="22" presetClass="entr" presetSubtype="1" fill="hold" grpId="0" nodeType="withEffect">
                                  <p:stCondLst>
                                    <p:cond delay="400"/>
                                  </p:stCondLst>
                                  <p:childTnLst>
                                    <p:set>
                                      <p:cBhvr>
                                        <p:cTn id="36" dur="1" fill="hold">
                                          <p:stCondLst>
                                            <p:cond delay="0"/>
                                          </p:stCondLst>
                                        </p:cTn>
                                        <p:tgtEl>
                                          <p:spTgt spid="123"/>
                                        </p:tgtEl>
                                        <p:attrNameLst>
                                          <p:attrName>style.visibility</p:attrName>
                                        </p:attrNameLst>
                                      </p:cBhvr>
                                      <p:to>
                                        <p:strVal val="visible"/>
                                      </p:to>
                                    </p:set>
                                    <p:animEffect transition="in" filter="wipe(up)">
                                      <p:cBhvr>
                                        <p:cTn id="37" dur="500"/>
                                        <p:tgtEl>
                                          <p:spTgt spid="123"/>
                                        </p:tgtEl>
                                      </p:cBhvr>
                                    </p:animEffect>
                                  </p:childTnLst>
                                </p:cTn>
                              </p:par>
                              <p:par>
                                <p:cTn id="38" presetID="22" presetClass="entr" presetSubtype="1" fill="hold" grpId="0" nodeType="withEffect">
                                  <p:stCondLst>
                                    <p:cond delay="500"/>
                                  </p:stCondLst>
                                  <p:childTnLst>
                                    <p:set>
                                      <p:cBhvr>
                                        <p:cTn id="39" dur="1" fill="hold">
                                          <p:stCondLst>
                                            <p:cond delay="0"/>
                                          </p:stCondLst>
                                        </p:cTn>
                                        <p:tgtEl>
                                          <p:spTgt spid="124"/>
                                        </p:tgtEl>
                                        <p:attrNameLst>
                                          <p:attrName>style.visibility</p:attrName>
                                        </p:attrNameLst>
                                      </p:cBhvr>
                                      <p:to>
                                        <p:strVal val="visible"/>
                                      </p:to>
                                    </p:set>
                                    <p:animEffect transition="in" filter="wipe(up)">
                                      <p:cBhvr>
                                        <p:cTn id="40" dur="500"/>
                                        <p:tgtEl>
                                          <p:spTgt spid="124"/>
                                        </p:tgtEl>
                                      </p:cBhvr>
                                    </p:animEffect>
                                  </p:childTnLst>
                                </p:cTn>
                              </p:par>
                              <p:par>
                                <p:cTn id="41" presetID="22" presetClass="entr" presetSubtype="1" fill="hold" grpId="0" nodeType="withEffect">
                                  <p:stCondLst>
                                    <p:cond delay="500"/>
                                  </p:stCondLst>
                                  <p:childTnLst>
                                    <p:set>
                                      <p:cBhvr>
                                        <p:cTn id="42" dur="1" fill="hold">
                                          <p:stCondLst>
                                            <p:cond delay="0"/>
                                          </p:stCondLst>
                                        </p:cTn>
                                        <p:tgtEl>
                                          <p:spTgt spid="125"/>
                                        </p:tgtEl>
                                        <p:attrNameLst>
                                          <p:attrName>style.visibility</p:attrName>
                                        </p:attrNameLst>
                                      </p:cBhvr>
                                      <p:to>
                                        <p:strVal val="visible"/>
                                      </p:to>
                                    </p:set>
                                    <p:animEffect transition="in" filter="wipe(up)">
                                      <p:cBhvr>
                                        <p:cTn id="43" dur="500"/>
                                        <p:tgtEl>
                                          <p:spTgt spid="125"/>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60" grpId="0" animBg="1"/>
      <p:bldP spid="61" grpId="0" animBg="1"/>
      <p:bldP spid="62" grpId="0" animBg="1"/>
      <p:bldP spid="63" grpId="0" animBg="1"/>
      <p:bldP spid="122" grpId="0" animBg="1"/>
      <p:bldP spid="123" grpId="0" animBg="1"/>
      <p:bldP spid="124" grpId="0" animBg="1"/>
      <p:bldP spid="1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6" name="Text Placeholder 5"/>
          <p:cNvSpPr>
            <a:spLocks noGrp="1"/>
          </p:cNvSpPr>
          <p:nvPr>
            <p:ph type="body" sz="quarter" idx="10"/>
          </p:nvPr>
        </p:nvSpPr>
        <p:spPr>
          <a:xfrm>
            <a:off x="274638" y="1212850"/>
            <a:ext cx="11887200" cy="4801314"/>
          </a:xfrm>
        </p:spPr>
        <p:txBody>
          <a:bodyPr/>
          <a:lstStyle/>
          <a:p>
            <a:endParaRPr lang="en-US" dirty="0" smtClean="0"/>
          </a:p>
          <a:p>
            <a:r>
              <a:rPr lang="en-US" dirty="0" smtClean="0"/>
              <a:t>Principles</a:t>
            </a:r>
          </a:p>
          <a:p>
            <a:pPr lvl="1"/>
            <a:r>
              <a:rPr lang="en-US" dirty="0" smtClean="0"/>
              <a:t>CPU-bound work means things like: LINQ-over-objects, or big iterations, or computational inner loops.</a:t>
            </a:r>
          </a:p>
          <a:p>
            <a:pPr lvl="1"/>
            <a:r>
              <a:rPr lang="en-US" dirty="0" err="1" smtClean="0"/>
              <a:t>Parallel.ForEach</a:t>
            </a:r>
            <a:r>
              <a:rPr lang="en-US" dirty="0" smtClean="0"/>
              <a:t> and </a:t>
            </a:r>
            <a:r>
              <a:rPr lang="en-US" dirty="0" err="1" smtClean="0"/>
              <a:t>Task.Run</a:t>
            </a:r>
            <a:r>
              <a:rPr lang="en-US" dirty="0" smtClean="0"/>
              <a:t> are a good way to put CPU-bound work onto the thread pool.</a:t>
            </a:r>
          </a:p>
          <a:p>
            <a:pPr lvl="1"/>
            <a:r>
              <a:rPr lang="en-US" dirty="0"/>
              <a:t>T</a:t>
            </a:r>
            <a:r>
              <a:rPr lang="en-US" dirty="0" smtClean="0"/>
              <a:t>hread pool </a:t>
            </a:r>
            <a:r>
              <a:rPr lang="en-US" dirty="0"/>
              <a:t>will gradually feel out how many threads are needed to </a:t>
            </a:r>
            <a:r>
              <a:rPr lang="en-US" dirty="0" smtClean="0"/>
              <a:t>make best progress.</a:t>
            </a:r>
          </a:p>
          <a:p>
            <a:pPr lvl="1"/>
            <a:r>
              <a:rPr lang="en-US" dirty="0" smtClean="0"/>
              <a:t>Use of threads will </a:t>
            </a:r>
            <a:r>
              <a:rPr lang="en-US" i="1" dirty="0" smtClean="0"/>
              <a:t>never</a:t>
            </a:r>
            <a:r>
              <a:rPr lang="en-US" dirty="0" smtClean="0"/>
              <a:t> increase throughput on a machine that’s under load.</a:t>
            </a:r>
          </a:p>
          <a:p>
            <a:pPr lvl="1"/>
            <a:endParaRPr lang="en-US" dirty="0"/>
          </a:p>
          <a:p>
            <a:r>
              <a:rPr lang="en-US" dirty="0" smtClean="0"/>
              <a:t>Guidance</a:t>
            </a:r>
          </a:p>
          <a:p>
            <a:pPr lvl="1"/>
            <a:r>
              <a:rPr lang="en-US" dirty="0"/>
              <a:t>For IO-bound “work”, use await rather than background threads.</a:t>
            </a:r>
          </a:p>
          <a:p>
            <a:pPr lvl="1"/>
            <a:r>
              <a:rPr lang="en-US" dirty="0" smtClean="0"/>
              <a:t>For CPU-bound work, consider using background threads via </a:t>
            </a:r>
            <a:r>
              <a:rPr lang="en-US" dirty="0" err="1" smtClean="0"/>
              <a:t>Parallel.ForEach</a:t>
            </a:r>
            <a:r>
              <a:rPr lang="en-US" dirty="0" smtClean="0"/>
              <a:t> or </a:t>
            </a:r>
            <a:r>
              <a:rPr lang="en-US" dirty="0" err="1" smtClean="0"/>
              <a:t>Task.Run</a:t>
            </a:r>
            <a:r>
              <a:rPr lang="en-US" dirty="0" smtClean="0"/>
              <a:t>.</a:t>
            </a:r>
          </a:p>
          <a:p>
            <a:pPr lvl="1"/>
            <a:r>
              <a:rPr lang="en-US" dirty="0"/>
              <a:t> </a:t>
            </a:r>
            <a:r>
              <a:rPr lang="en-US" dirty="0" smtClean="0"/>
              <a:t>   In libraries, let the caller use threads as they see fit: don’t do it with </a:t>
            </a:r>
            <a:r>
              <a:rPr lang="en-US" dirty="0" err="1" smtClean="0"/>
              <a:t>Task.Run</a:t>
            </a:r>
            <a:r>
              <a:rPr lang="en-US" dirty="0" smtClean="0"/>
              <a:t> yourself.</a:t>
            </a:r>
          </a:p>
        </p:txBody>
      </p:sp>
    </p:spTree>
    <p:extLst>
      <p:ext uri="{BB962C8B-B14F-4D97-AF65-F5344CB8AC3E}">
        <p14:creationId xmlns:p14="http://schemas.microsoft.com/office/powerpoint/2010/main" val="2691018080"/>
      </p:ext>
    </p:extLst>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3" name="Text Placeholder 2"/>
          <p:cNvSpPr>
            <a:spLocks noGrp="1"/>
          </p:cNvSpPr>
          <p:nvPr>
            <p:ph type="body" sz="quarter" idx="10"/>
          </p:nvPr>
        </p:nvSpPr>
        <p:spPr>
          <a:xfrm>
            <a:off x="274638" y="1221157"/>
            <a:ext cx="11887199" cy="5309146"/>
          </a:xfrm>
        </p:spPr>
        <p:txBody>
          <a:bodyPr/>
          <a:lstStyle/>
          <a:p>
            <a:endParaRPr lang="en-US" sz="1800" dirty="0" smtClean="0">
              <a:solidFill>
                <a:srgbClr val="0000FF"/>
              </a:solidFill>
              <a:highlight>
                <a:srgbClr val="FFFFFF"/>
              </a:highlight>
              <a:latin typeface="Consolas" panose="020B0609020204030204" pitchFamily="49" charset="0"/>
            </a:endParaRPr>
          </a:p>
          <a:p>
            <a:r>
              <a:rPr lang="en-US" sz="1800" dirty="0">
                <a:solidFill>
                  <a:srgbClr val="008000"/>
                </a:solidFill>
                <a:highlight>
                  <a:srgbClr val="FFFFFF"/>
                </a:highlight>
                <a:latin typeface="Consolas" panose="020B0609020204030204" pitchFamily="49" charset="0"/>
              </a:rPr>
              <a:t>// table1.DataSource = </a:t>
            </a:r>
            <a:r>
              <a:rPr lang="en-US" sz="1800" dirty="0" smtClean="0">
                <a:solidFill>
                  <a:srgbClr val="008000"/>
                </a:solidFill>
                <a:highlight>
                  <a:srgbClr val="FFFFFF"/>
                </a:highlight>
                <a:latin typeface="Consolas" panose="020B0609020204030204" pitchFamily="49" charset="0"/>
              </a:rPr>
              <a:t>await </a:t>
            </a:r>
            <a:r>
              <a:rPr lang="en-US" sz="1800" dirty="0" err="1" smtClean="0">
                <a:solidFill>
                  <a:srgbClr val="008000"/>
                </a:solidFill>
                <a:highlight>
                  <a:srgbClr val="FFFFFF"/>
                </a:highlight>
                <a:latin typeface="Consolas" panose="020B0609020204030204" pitchFamily="49" charset="0"/>
              </a:rPr>
              <a:t>LoadHousesAsync</a:t>
            </a:r>
            <a:r>
              <a:rPr lang="en-US" sz="1800" dirty="0" smtClean="0">
                <a:solidFill>
                  <a:srgbClr val="008000"/>
                </a:solidFill>
                <a:highlight>
                  <a:srgbClr val="FFFFFF"/>
                </a:highlight>
                <a:latin typeface="Consolas" panose="020B0609020204030204" pitchFamily="49" charset="0"/>
              </a:rPr>
              <a:t>(1,5</a:t>
            </a:r>
            <a:r>
              <a:rPr lang="en-US" sz="1800" dirty="0">
                <a:solidFill>
                  <a:srgbClr val="008000"/>
                </a:solidFill>
                <a:highlight>
                  <a:srgbClr val="FFFFFF"/>
                </a:highlight>
                <a:latin typeface="Consolas" panose="020B0609020204030204" pitchFamily="49" charset="0"/>
              </a:rPr>
              <a:t>);</a:t>
            </a:r>
          </a:p>
          <a:p>
            <a:r>
              <a:rPr lang="en-US" sz="1800" dirty="0">
                <a:solidFill>
                  <a:srgbClr val="008000"/>
                </a:solidFill>
                <a:highlight>
                  <a:srgbClr val="FFFFFF"/>
                </a:highlight>
                <a:latin typeface="Consolas" panose="020B0609020204030204" pitchFamily="49" charset="0"/>
              </a:rPr>
              <a:t>// table1.DataBind();</a:t>
            </a:r>
          </a:p>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public</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List</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&gt;&gt; </a:t>
            </a:r>
            <a:r>
              <a:rPr lang="en-US" sz="1800" dirty="0" err="1">
                <a:solidFill>
                  <a:srgbClr val="000000"/>
                </a:solidFill>
                <a:highlight>
                  <a:srgbClr val="FFFFFF"/>
                </a:highlight>
                <a:latin typeface="Consolas" panose="020B0609020204030204" pitchFamily="49" charset="0"/>
              </a:rPr>
              <a:t>LoadHousesAsync</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first,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last)</a:t>
            </a:r>
          </a:p>
          <a:p>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tasks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List</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&gt;&gt;();</a:t>
            </a:r>
          </a:p>
          <a:p>
            <a:endParaRPr lang="en-US" sz="1800" dirty="0">
              <a:solidFill>
                <a:srgbClr val="000000"/>
              </a:solidFill>
              <a:highlight>
                <a:srgbClr val="FFFFFF"/>
              </a:highlight>
              <a:latin typeface="Consolas" panose="020B0609020204030204" pitchFamily="49" charset="0"/>
            </a:endParaRPr>
          </a:p>
          <a:p>
            <a:r>
              <a:rPr lang="nn-NO" sz="1800" dirty="0">
                <a:solidFill>
                  <a:srgbClr val="000000"/>
                </a:solidFill>
                <a:highlight>
                  <a:srgbClr val="FFFFFF"/>
                </a:highlight>
                <a:latin typeface="Consolas" panose="020B0609020204030204" pitchFamily="49" charset="0"/>
              </a:rPr>
              <a:t>    </a:t>
            </a:r>
            <a:r>
              <a:rPr lang="nn-NO" sz="1800" dirty="0">
                <a:solidFill>
                  <a:srgbClr val="0000FF"/>
                </a:solidFill>
                <a:highlight>
                  <a:srgbClr val="FFFFFF"/>
                </a:highlight>
                <a:latin typeface="Consolas" panose="020B0609020204030204" pitchFamily="49" charset="0"/>
              </a:rPr>
              <a:t>for</a:t>
            </a:r>
            <a:r>
              <a:rPr lang="nn-NO" sz="1800" dirty="0">
                <a:solidFill>
                  <a:srgbClr val="000000"/>
                </a:solidFill>
                <a:highlight>
                  <a:srgbClr val="FFFFFF"/>
                </a:highlight>
                <a:latin typeface="Consolas" panose="020B0609020204030204" pitchFamily="49" charset="0"/>
              </a:rPr>
              <a:t> (</a:t>
            </a:r>
            <a:r>
              <a:rPr lang="nn-NO" sz="1800" dirty="0">
                <a:solidFill>
                  <a:srgbClr val="0000FF"/>
                </a:solidFill>
                <a:highlight>
                  <a:srgbClr val="FFFFFF"/>
                </a:highlight>
                <a:latin typeface="Consolas" panose="020B0609020204030204" pitchFamily="49" charset="0"/>
              </a:rPr>
              <a:t>int</a:t>
            </a:r>
            <a:r>
              <a:rPr lang="nn-NO" sz="1800" dirty="0">
                <a:solidFill>
                  <a:srgbClr val="000000"/>
                </a:solidFill>
                <a:highlight>
                  <a:srgbClr val="FFFFFF"/>
                </a:highlight>
                <a:latin typeface="Consolas" panose="020B0609020204030204" pitchFamily="49" charset="0"/>
              </a:rPr>
              <a:t> i = first; i &lt;= last; i++)</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2B91AF"/>
                </a:solidFill>
                <a:effectLst>
                  <a:glow rad="254000">
                    <a:srgbClr val="FFFF00"/>
                  </a:glow>
                </a:effectLst>
                <a:highlight>
                  <a:srgbClr val="FFFFFF"/>
                </a:highlight>
                <a:latin typeface="Consolas" panose="020B0609020204030204" pitchFamily="49" charset="0"/>
              </a:rPr>
              <a:t>Task</a:t>
            </a:r>
            <a:r>
              <a:rPr lang="en-US" sz="1800" dirty="0">
                <a:solidFill>
                  <a:srgbClr val="000000"/>
                </a:solidFill>
                <a:effectLst>
                  <a:glow rad="254000">
                    <a:srgbClr val="FFFF00"/>
                  </a:glow>
                </a:effectLst>
                <a:highlight>
                  <a:srgbClr val="FFFFFF"/>
                </a:highlight>
                <a:latin typeface="Consolas" panose="020B0609020204030204" pitchFamily="49" charset="0"/>
              </a:rPr>
              <a:t>&lt;</a:t>
            </a:r>
            <a:r>
              <a:rPr lang="en-US" sz="1800" dirty="0">
                <a:solidFill>
                  <a:srgbClr val="2B91AF"/>
                </a:solidFill>
                <a:effectLst>
                  <a:glow rad="254000">
                    <a:srgbClr val="FFFF00"/>
                  </a:glow>
                </a:effectLst>
                <a:highlight>
                  <a:srgbClr val="FFFFFF"/>
                </a:highlight>
                <a:latin typeface="Consolas" panose="020B0609020204030204" pitchFamily="49" charset="0"/>
              </a:rPr>
              <a:t>House</a:t>
            </a:r>
            <a:r>
              <a:rPr lang="en-US" sz="1800" dirty="0">
                <a:solidFill>
                  <a:srgbClr val="000000"/>
                </a:solidFill>
                <a:effectLst>
                  <a:glow rad="254000">
                    <a:srgbClr val="FFFF00"/>
                  </a:glow>
                </a:effectLst>
                <a:highlight>
                  <a:srgbClr val="FFFFFF"/>
                </a:highlight>
                <a:latin typeface="Consolas" panose="020B0609020204030204" pitchFamily="49" charset="0"/>
              </a:rPr>
              <a:t>&gt; t = </a:t>
            </a:r>
            <a:r>
              <a:rPr lang="en-US" sz="1800" dirty="0" err="1">
                <a:solidFill>
                  <a:srgbClr val="2B91AF"/>
                </a:solidFill>
                <a:effectLst>
                  <a:glow rad="254000">
                    <a:srgbClr val="FFFF00"/>
                  </a:glow>
                </a:effectLst>
                <a:highlight>
                  <a:srgbClr val="FFFFFF"/>
                </a:highlight>
                <a:latin typeface="Consolas" panose="020B0609020204030204" pitchFamily="49" charset="0"/>
              </a:rPr>
              <a:t>House</a:t>
            </a:r>
            <a:r>
              <a:rPr lang="en-US" sz="1800" dirty="0" err="1">
                <a:solidFill>
                  <a:srgbClr val="000000"/>
                </a:solidFill>
                <a:effectLst>
                  <a:glow rad="254000">
                    <a:srgbClr val="FFFF00"/>
                  </a:glow>
                </a:effectLst>
                <a:highlight>
                  <a:srgbClr val="FFFFFF"/>
                </a:highlight>
                <a:latin typeface="Consolas" panose="020B0609020204030204" pitchFamily="49" charset="0"/>
              </a:rPr>
              <a:t>.LoadFromDatabaseAsync</a:t>
            </a:r>
            <a:r>
              <a:rPr lang="en-US" sz="1800" dirty="0">
                <a:solidFill>
                  <a:srgbClr val="000000"/>
                </a:solidFill>
                <a:effectLst>
                  <a:glow rad="254000">
                    <a:srgbClr val="FFFF00"/>
                  </a:glow>
                </a:effectLst>
                <a:highlight>
                  <a:srgbClr val="FFFFFF"/>
                </a:highlight>
                <a:latin typeface="Consolas" panose="020B0609020204030204" pitchFamily="49" charset="0"/>
              </a:rPr>
              <a:t>(</a:t>
            </a:r>
            <a:r>
              <a:rPr lang="en-US" sz="1800" dirty="0" err="1">
                <a:solidFill>
                  <a:srgbClr val="000000"/>
                </a:solidFill>
                <a:effectLst>
                  <a:glow rad="254000">
                    <a:srgbClr val="FFFF00"/>
                  </a:glow>
                </a:effectLst>
                <a:highlight>
                  <a:srgbClr val="FFFFFF"/>
                </a:highlight>
                <a:latin typeface="Consolas" panose="020B0609020204030204" pitchFamily="49" charset="0"/>
              </a:rPr>
              <a:t>i</a:t>
            </a:r>
            <a:r>
              <a:rPr lang="en-US" sz="1800" dirty="0">
                <a:solidFill>
                  <a:srgbClr val="000000"/>
                </a:solidFill>
                <a:effectLst>
                  <a:glow rad="254000">
                    <a:srgbClr val="FFFF00"/>
                  </a:glow>
                </a:effectLst>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tasks.Add</a:t>
            </a:r>
            <a:r>
              <a:rPr lang="en-US" sz="1800" dirty="0">
                <a:solidFill>
                  <a:srgbClr val="000000"/>
                </a:solidFill>
                <a:highlight>
                  <a:srgbClr val="FFFFFF"/>
                </a:highlight>
                <a:latin typeface="Consolas" panose="020B0609020204030204" pitchFamily="49" charset="0"/>
              </a:rPr>
              <a:t>(t);</a:t>
            </a:r>
          </a:p>
          <a:p>
            <a:r>
              <a:rPr lang="en-US" sz="1800" dirty="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effectLst>
                  <a:glow rad="254000">
                    <a:srgbClr val="FFFF00"/>
                  </a:glow>
                </a:effectLst>
                <a:highlight>
                  <a:srgbClr val="FFFFFF"/>
                </a:highlight>
                <a:latin typeface="Consolas" panose="020B0609020204030204" pitchFamily="49" charset="0"/>
              </a:rPr>
              <a:t>await</a:t>
            </a:r>
            <a:r>
              <a:rPr lang="en-US" sz="1800" dirty="0">
                <a:solidFill>
                  <a:srgbClr val="000000"/>
                </a:solidFill>
                <a:effectLst>
                  <a:glow rad="254000">
                    <a:srgbClr val="FFFF00"/>
                  </a:glow>
                </a:effectLst>
                <a:highlight>
                  <a:srgbClr val="FFFFFF"/>
                </a:highlight>
                <a:latin typeface="Consolas" panose="020B0609020204030204" pitchFamily="49" charset="0"/>
              </a:rPr>
              <a:t> </a:t>
            </a:r>
            <a:r>
              <a:rPr lang="en-US" sz="1800" dirty="0" err="1">
                <a:solidFill>
                  <a:srgbClr val="2B91AF"/>
                </a:solidFill>
                <a:effectLst>
                  <a:glow rad="254000">
                    <a:srgbClr val="FFFF00"/>
                  </a:glow>
                </a:effectLst>
                <a:highlight>
                  <a:srgbClr val="FFFFFF"/>
                </a:highlight>
                <a:latin typeface="Consolas" panose="020B0609020204030204" pitchFamily="49" charset="0"/>
              </a:rPr>
              <a:t>Task</a:t>
            </a:r>
            <a:r>
              <a:rPr lang="en-US" sz="1800" dirty="0" err="1">
                <a:solidFill>
                  <a:srgbClr val="000000"/>
                </a:solidFill>
                <a:effectLst>
                  <a:glow rad="254000">
                    <a:srgbClr val="FFFF00"/>
                  </a:glow>
                </a:effectLst>
                <a:highlight>
                  <a:srgbClr val="FFFFFF"/>
                </a:highlight>
                <a:latin typeface="Consolas" panose="020B0609020204030204" pitchFamily="49" charset="0"/>
              </a:rPr>
              <a:t>.WhenAll</a:t>
            </a:r>
            <a:r>
              <a:rPr lang="en-US" sz="1800" dirty="0">
                <a:solidFill>
                  <a:srgbClr val="000000"/>
                </a:solidFill>
                <a:effectLst>
                  <a:glow rad="254000">
                    <a:srgbClr val="FFFF00"/>
                  </a:glow>
                </a:effectLst>
                <a:highlight>
                  <a:srgbClr val="FFFFFF"/>
                </a:highlight>
                <a:latin typeface="Consolas" panose="020B0609020204030204" pitchFamily="49" charset="0"/>
              </a:rPr>
              <a:t>(tasks);</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return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loadedHouses.ToList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077492520"/>
      </p:ext>
    </p:extLst>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3" name="Text Placeholder 2"/>
          <p:cNvSpPr>
            <a:spLocks noGrp="1"/>
          </p:cNvSpPr>
          <p:nvPr>
            <p:ph type="body" sz="quarter" idx="10"/>
          </p:nvPr>
        </p:nvSpPr>
        <p:spPr>
          <a:xfrm>
            <a:off x="274638" y="1221157"/>
            <a:ext cx="11887199" cy="4090351"/>
          </a:xfrm>
        </p:spPr>
        <p:txBody>
          <a:bodyPr/>
          <a:lstStyle/>
          <a:p>
            <a:r>
              <a:rPr lang="en-US" sz="1800" dirty="0" smtClean="0">
                <a:solidFill>
                  <a:srgbClr val="0000FF"/>
                </a:solidFill>
                <a:highlight>
                  <a:srgbClr val="FFFFFF"/>
                </a:highlight>
              </a:rPr>
              <a:t>public</a:t>
            </a:r>
            <a:r>
              <a:rPr lang="en-US" sz="1800" dirty="0" smtClean="0">
                <a:solidFill>
                  <a:srgbClr val="000000"/>
                </a:solidFill>
                <a:highlight>
                  <a:srgbClr val="FFFFFF"/>
                </a:highlight>
              </a:rPr>
              <a:t> </a:t>
            </a:r>
            <a:r>
              <a:rPr lang="en-US" sz="1800" dirty="0" err="1">
                <a:solidFill>
                  <a:srgbClr val="0000FF"/>
                </a:solidFill>
                <a:highlight>
                  <a:srgbClr val="FFFFFF"/>
                </a:highlight>
              </a:rPr>
              <a:t>async</a:t>
            </a:r>
            <a:r>
              <a:rPr lang="en-US" sz="1800" dirty="0">
                <a:solidFill>
                  <a:srgbClr val="000000"/>
                </a:solidFill>
                <a:highlight>
                  <a:srgbClr val="FFFFFF"/>
                </a:highlight>
              </a:rPr>
              <a:t> </a:t>
            </a:r>
            <a:r>
              <a:rPr lang="en-US" sz="1800" dirty="0">
                <a:solidFill>
                  <a:srgbClr val="2B91AF"/>
                </a:solidFill>
                <a:highlight>
                  <a:srgbClr val="FFFFFF"/>
                </a:highlight>
              </a:rPr>
              <a:t>Task</a:t>
            </a:r>
            <a:r>
              <a:rPr lang="en-US" sz="1800" dirty="0">
                <a:solidFill>
                  <a:srgbClr val="000000"/>
                </a:solidFill>
                <a:highlight>
                  <a:srgbClr val="FFFFFF"/>
                </a:highlight>
              </a:rPr>
              <a:t>&lt;</a:t>
            </a:r>
            <a:r>
              <a:rPr lang="en-US" sz="1800" dirty="0">
                <a:solidFill>
                  <a:srgbClr val="2B91AF"/>
                </a:solidFill>
                <a:highlight>
                  <a:srgbClr val="FFFFFF"/>
                </a:highlight>
              </a:rPr>
              <a:t>List</a:t>
            </a:r>
            <a:r>
              <a:rPr lang="en-US" sz="1800" dirty="0">
                <a:solidFill>
                  <a:srgbClr val="000000"/>
                </a:solidFill>
                <a:highlight>
                  <a:srgbClr val="FFFFFF"/>
                </a:highlight>
              </a:rPr>
              <a:t>&lt;</a:t>
            </a:r>
            <a:r>
              <a:rPr lang="en-US" sz="1800" dirty="0">
                <a:solidFill>
                  <a:srgbClr val="2B91AF"/>
                </a:solidFill>
                <a:highlight>
                  <a:srgbClr val="FFFFFF"/>
                </a:highlight>
              </a:rPr>
              <a:t>House</a:t>
            </a:r>
            <a:r>
              <a:rPr lang="en-US" sz="1800" dirty="0">
                <a:solidFill>
                  <a:srgbClr val="000000"/>
                </a:solidFill>
                <a:highlight>
                  <a:srgbClr val="FFFFFF"/>
                </a:highlight>
              </a:rPr>
              <a:t>&gt;&gt; </a:t>
            </a:r>
            <a:r>
              <a:rPr lang="en-US" sz="1800" dirty="0" err="1">
                <a:solidFill>
                  <a:srgbClr val="000000"/>
                </a:solidFill>
                <a:highlight>
                  <a:srgbClr val="FFFFFF"/>
                </a:highlight>
              </a:rPr>
              <a:t>LoadHousesAsync</a:t>
            </a:r>
            <a:r>
              <a:rPr lang="en-US" sz="1800" dirty="0">
                <a:solidFill>
                  <a:srgbClr val="000000"/>
                </a:solidFill>
                <a:highlight>
                  <a:srgbClr val="FFFFFF"/>
                </a:highlight>
              </a:rPr>
              <a:t>(</a:t>
            </a:r>
            <a:r>
              <a:rPr lang="en-US" sz="1800" dirty="0" err="1">
                <a:solidFill>
                  <a:srgbClr val="0000FF"/>
                </a:solidFill>
                <a:highlight>
                  <a:srgbClr val="FFFFFF"/>
                </a:highlight>
              </a:rPr>
              <a:t>int</a:t>
            </a:r>
            <a:r>
              <a:rPr lang="en-US" sz="1800" dirty="0">
                <a:solidFill>
                  <a:srgbClr val="000000"/>
                </a:solidFill>
                <a:highlight>
                  <a:srgbClr val="FFFFFF"/>
                </a:highlight>
              </a:rPr>
              <a:t> first, </a:t>
            </a:r>
            <a:r>
              <a:rPr lang="en-US" sz="1800" dirty="0" err="1">
                <a:solidFill>
                  <a:srgbClr val="0000FF"/>
                </a:solidFill>
                <a:highlight>
                  <a:srgbClr val="FFFFFF"/>
                </a:highlight>
              </a:rPr>
              <a:t>int</a:t>
            </a:r>
            <a:r>
              <a:rPr lang="en-US" sz="1800" dirty="0">
                <a:solidFill>
                  <a:srgbClr val="000000"/>
                </a:solidFill>
                <a:highlight>
                  <a:srgbClr val="FFFFFF"/>
                </a:highlight>
              </a:rPr>
              <a:t> last)</a:t>
            </a:r>
          </a:p>
          <a:p>
            <a:r>
              <a:rPr lang="en-US" sz="1800" dirty="0">
                <a:solidFill>
                  <a:srgbClr val="000000"/>
                </a:solidFill>
                <a:highlight>
                  <a:srgbClr val="FFFFFF"/>
                </a:highlight>
              </a:rPr>
              <a:t>{</a:t>
            </a:r>
          </a:p>
          <a:p>
            <a:r>
              <a:rPr lang="en-US" sz="1800" dirty="0">
                <a:solidFill>
                  <a:srgbClr val="000000"/>
                </a:solidFill>
                <a:highlight>
                  <a:srgbClr val="FFFFFF"/>
                </a:highlight>
              </a:rPr>
              <a:t>    </a:t>
            </a:r>
            <a:r>
              <a:rPr lang="en-US" sz="1800" dirty="0" err="1">
                <a:solidFill>
                  <a:srgbClr val="0000FF"/>
                </a:solidFill>
                <a:highlight>
                  <a:srgbClr val="FFFFFF"/>
                </a:highlight>
              </a:rPr>
              <a:t>var</a:t>
            </a:r>
            <a:r>
              <a:rPr lang="en-US" sz="1800" dirty="0">
                <a:solidFill>
                  <a:srgbClr val="000000"/>
                </a:solidFill>
                <a:highlight>
                  <a:srgbClr val="FFFFFF"/>
                </a:highlight>
              </a:rPr>
              <a:t> </a:t>
            </a:r>
            <a:r>
              <a:rPr lang="en-US" sz="1800" dirty="0" err="1">
                <a:solidFill>
                  <a:srgbClr val="000000"/>
                </a:solidFill>
                <a:highlight>
                  <a:srgbClr val="FFFFFF"/>
                </a:highlight>
              </a:rPr>
              <a:t>loadedHouses</a:t>
            </a:r>
            <a:r>
              <a:rPr lang="en-US" sz="1800" dirty="0">
                <a:solidFill>
                  <a:srgbClr val="000000"/>
                </a:solidFill>
                <a:highlight>
                  <a:srgbClr val="FFFFFF"/>
                </a:highlight>
              </a:rPr>
              <a:t> = </a:t>
            </a:r>
            <a:r>
              <a:rPr lang="en-US" sz="1800" dirty="0">
                <a:solidFill>
                  <a:srgbClr val="0000FF"/>
                </a:solidFill>
                <a:highlight>
                  <a:srgbClr val="FFFFFF"/>
                </a:highlight>
              </a:rPr>
              <a:t>new</a:t>
            </a:r>
            <a:r>
              <a:rPr lang="en-US" sz="1800" dirty="0">
                <a:solidFill>
                  <a:srgbClr val="000000"/>
                </a:solidFill>
                <a:highlight>
                  <a:srgbClr val="FFFFFF"/>
                </a:highlight>
              </a:rPr>
              <a:t> </a:t>
            </a:r>
            <a:r>
              <a:rPr lang="en-US" sz="1800" dirty="0">
                <a:solidFill>
                  <a:srgbClr val="2B91AF"/>
                </a:solidFill>
                <a:highlight>
                  <a:srgbClr val="FFFFFF"/>
                </a:highlight>
              </a:rPr>
              <a:t>List</a:t>
            </a:r>
            <a:r>
              <a:rPr lang="en-US" sz="1800" dirty="0">
                <a:solidFill>
                  <a:srgbClr val="000000"/>
                </a:solidFill>
                <a:highlight>
                  <a:srgbClr val="FFFFFF"/>
                </a:highlight>
              </a:rPr>
              <a:t>&lt;</a:t>
            </a:r>
            <a:r>
              <a:rPr lang="en-US" sz="1800" dirty="0">
                <a:solidFill>
                  <a:srgbClr val="2B91AF"/>
                </a:solidFill>
                <a:highlight>
                  <a:srgbClr val="FFFFFF"/>
                </a:highlight>
              </a:rPr>
              <a:t>House</a:t>
            </a:r>
            <a:r>
              <a:rPr lang="en-US" sz="1800" dirty="0">
                <a:solidFill>
                  <a:srgbClr val="000000"/>
                </a:solidFill>
                <a:highlight>
                  <a:srgbClr val="FFFFFF"/>
                </a:highlight>
              </a:rPr>
              <a:t>&gt;();</a:t>
            </a:r>
          </a:p>
          <a:p>
            <a:r>
              <a:rPr lang="en-US" sz="1800" dirty="0">
                <a:solidFill>
                  <a:srgbClr val="000000"/>
                </a:solidFill>
                <a:highlight>
                  <a:srgbClr val="FFFFFF"/>
                </a:highlight>
              </a:rPr>
              <a:t>    </a:t>
            </a:r>
            <a:r>
              <a:rPr lang="en-US" sz="1800" dirty="0" err="1">
                <a:solidFill>
                  <a:srgbClr val="0000FF"/>
                </a:solidFill>
                <a:highlight>
                  <a:srgbClr val="FFFFFF"/>
                </a:highlight>
              </a:rPr>
              <a:t>var</a:t>
            </a:r>
            <a:r>
              <a:rPr lang="en-US" sz="1800" dirty="0">
                <a:solidFill>
                  <a:srgbClr val="000000"/>
                </a:solidFill>
                <a:highlight>
                  <a:srgbClr val="FFFFFF"/>
                </a:highlight>
              </a:rPr>
              <a:t> queue = </a:t>
            </a:r>
            <a:r>
              <a:rPr lang="en-US" sz="1800" dirty="0">
                <a:solidFill>
                  <a:srgbClr val="0000FF"/>
                </a:solidFill>
                <a:highlight>
                  <a:srgbClr val="FFFFFF"/>
                </a:highlight>
              </a:rPr>
              <a:t>new</a:t>
            </a:r>
            <a:r>
              <a:rPr lang="en-US" sz="1800" dirty="0">
                <a:solidFill>
                  <a:srgbClr val="000000"/>
                </a:solidFill>
                <a:highlight>
                  <a:srgbClr val="FFFFFF"/>
                </a:highlight>
              </a:rPr>
              <a:t> </a:t>
            </a:r>
            <a:r>
              <a:rPr lang="en-US" sz="1800" dirty="0">
                <a:solidFill>
                  <a:srgbClr val="2B91AF"/>
                </a:solidFill>
                <a:highlight>
                  <a:srgbClr val="FFFFFF"/>
                </a:highlight>
              </a:rPr>
              <a:t>Queue</a:t>
            </a:r>
            <a:r>
              <a:rPr lang="en-US" sz="1800" dirty="0">
                <a:solidFill>
                  <a:srgbClr val="000000"/>
                </a:solidFill>
                <a:highlight>
                  <a:srgbClr val="FFFFFF"/>
                </a:highlight>
              </a:rPr>
              <a:t>&lt;</a:t>
            </a:r>
            <a:r>
              <a:rPr lang="en-US" sz="1800" dirty="0" err="1">
                <a:solidFill>
                  <a:srgbClr val="0000FF"/>
                </a:solidFill>
                <a:highlight>
                  <a:srgbClr val="FFFFFF"/>
                </a:highlight>
              </a:rPr>
              <a:t>int</a:t>
            </a:r>
            <a:r>
              <a:rPr lang="en-US" sz="1800" dirty="0">
                <a:solidFill>
                  <a:srgbClr val="000000"/>
                </a:solidFill>
                <a:highlight>
                  <a:srgbClr val="FFFFFF"/>
                </a:highlight>
              </a:rPr>
              <a:t>&gt;(</a:t>
            </a:r>
            <a:r>
              <a:rPr lang="en-US" sz="1800" dirty="0" err="1">
                <a:solidFill>
                  <a:srgbClr val="2B91AF"/>
                </a:solidFill>
                <a:highlight>
                  <a:srgbClr val="FFFFFF"/>
                </a:highlight>
              </a:rPr>
              <a:t>Enumerable</a:t>
            </a:r>
            <a:r>
              <a:rPr lang="en-US" sz="1800" dirty="0" err="1">
                <a:solidFill>
                  <a:srgbClr val="000000"/>
                </a:solidFill>
                <a:highlight>
                  <a:srgbClr val="FFFFFF"/>
                </a:highlight>
              </a:rPr>
              <a:t>.Range</a:t>
            </a:r>
            <a:r>
              <a:rPr lang="en-US" sz="1800" dirty="0">
                <a:solidFill>
                  <a:srgbClr val="000000"/>
                </a:solidFill>
                <a:highlight>
                  <a:srgbClr val="FFFFFF"/>
                </a:highlight>
              </a:rPr>
              <a:t>(first, last </a:t>
            </a:r>
            <a:r>
              <a:rPr lang="en-US" sz="1800" dirty="0" smtClean="0">
                <a:solidFill>
                  <a:srgbClr val="000000"/>
                </a:solidFill>
                <a:highlight>
                  <a:srgbClr val="FFFFFF"/>
                </a:highlight>
              </a:rPr>
              <a:t>– first + 1));</a:t>
            </a:r>
            <a:endParaRPr lang="en-US" sz="1800" dirty="0">
              <a:solidFill>
                <a:srgbClr val="000000"/>
              </a:solidFill>
              <a:highlight>
                <a:srgbClr val="FFFFFF"/>
              </a:highlight>
            </a:endParaRPr>
          </a:p>
          <a:p>
            <a:endParaRPr lang="en-US" sz="1800" dirty="0" smtClean="0">
              <a:solidFill>
                <a:srgbClr val="000000"/>
              </a:solidFill>
              <a:highlight>
                <a:srgbClr val="FFFFFF"/>
              </a:highlight>
            </a:endParaRPr>
          </a:p>
          <a:p>
            <a:r>
              <a:rPr lang="en-US" sz="1800" dirty="0" smtClean="0">
                <a:solidFill>
                  <a:srgbClr val="008000"/>
                </a:solidFill>
                <a:highlight>
                  <a:srgbClr val="FFFFFF"/>
                </a:highlight>
              </a:rPr>
              <a:t>    // Throttle the rate of issuing requests...</a:t>
            </a:r>
            <a:endParaRPr lang="en-US" sz="1800" dirty="0">
              <a:solidFill>
                <a:srgbClr val="008000"/>
              </a:solidFill>
              <a:highlight>
                <a:srgbClr val="FFFFFF"/>
              </a:highlight>
            </a:endParaRPr>
          </a:p>
          <a:p>
            <a:r>
              <a:rPr lang="en-US" sz="1800" dirty="0" smtClean="0">
                <a:solidFill>
                  <a:srgbClr val="000000"/>
                </a:solidFill>
                <a:highlight>
                  <a:srgbClr val="FFFFFF"/>
                </a:highlight>
              </a:rPr>
              <a:t>    </a:t>
            </a:r>
            <a:r>
              <a:rPr lang="en-US" sz="1800" dirty="0" err="1">
                <a:solidFill>
                  <a:srgbClr val="0000FF"/>
                </a:solidFill>
                <a:highlight>
                  <a:srgbClr val="FFFFFF"/>
                </a:highlight>
              </a:rPr>
              <a:t>var</a:t>
            </a:r>
            <a:r>
              <a:rPr lang="en-US" sz="1800" dirty="0">
                <a:solidFill>
                  <a:srgbClr val="000000"/>
                </a:solidFill>
                <a:highlight>
                  <a:srgbClr val="FFFFFF"/>
                </a:highlight>
              </a:rPr>
              <a:t> worker1 = </a:t>
            </a:r>
            <a:r>
              <a:rPr lang="en-US" sz="1800" dirty="0" err="1">
                <a:solidFill>
                  <a:srgbClr val="000000"/>
                </a:solidFill>
                <a:highlight>
                  <a:srgbClr val="FFFFFF"/>
                </a:highlight>
              </a:rPr>
              <a:t>WorkerAsync</a:t>
            </a:r>
            <a:r>
              <a:rPr lang="en-US" sz="1800" dirty="0">
                <a:solidFill>
                  <a:srgbClr val="000000"/>
                </a:solidFill>
                <a:highlight>
                  <a:srgbClr val="FFFFFF"/>
                </a:highlight>
              </a:rPr>
              <a:t>(queue, </a:t>
            </a:r>
            <a:r>
              <a:rPr lang="en-US" sz="1800" dirty="0" err="1">
                <a:solidFill>
                  <a:srgbClr val="000000"/>
                </a:solidFill>
                <a:highlight>
                  <a:srgbClr val="FFFFFF"/>
                </a:highlight>
              </a:rPr>
              <a:t>loadedHouses</a:t>
            </a:r>
            <a:r>
              <a:rPr lang="en-US" sz="1800" dirty="0">
                <a:solidFill>
                  <a:srgbClr val="000000"/>
                </a:solidFill>
                <a:highlight>
                  <a:srgbClr val="FFFFFF"/>
                </a:highlight>
              </a:rPr>
              <a:t>);</a:t>
            </a:r>
          </a:p>
          <a:p>
            <a:r>
              <a:rPr lang="en-US" sz="1800" dirty="0">
                <a:solidFill>
                  <a:srgbClr val="000000"/>
                </a:solidFill>
                <a:highlight>
                  <a:srgbClr val="FFFFFF"/>
                </a:highlight>
              </a:rPr>
              <a:t>    </a:t>
            </a:r>
            <a:r>
              <a:rPr lang="en-US" sz="1800" dirty="0" err="1">
                <a:solidFill>
                  <a:srgbClr val="0000FF"/>
                </a:solidFill>
                <a:highlight>
                  <a:srgbClr val="FFFFFF"/>
                </a:highlight>
              </a:rPr>
              <a:t>var</a:t>
            </a:r>
            <a:r>
              <a:rPr lang="en-US" sz="1800" dirty="0">
                <a:solidFill>
                  <a:srgbClr val="000000"/>
                </a:solidFill>
                <a:highlight>
                  <a:srgbClr val="FFFFFF"/>
                </a:highlight>
              </a:rPr>
              <a:t> worker2 = </a:t>
            </a:r>
            <a:r>
              <a:rPr lang="en-US" sz="1800" dirty="0" err="1">
                <a:solidFill>
                  <a:srgbClr val="000000"/>
                </a:solidFill>
                <a:highlight>
                  <a:srgbClr val="FFFFFF"/>
                </a:highlight>
              </a:rPr>
              <a:t>WorkerAsync</a:t>
            </a:r>
            <a:r>
              <a:rPr lang="en-US" sz="1800" dirty="0">
                <a:solidFill>
                  <a:srgbClr val="000000"/>
                </a:solidFill>
                <a:highlight>
                  <a:srgbClr val="FFFFFF"/>
                </a:highlight>
              </a:rPr>
              <a:t>(queue, </a:t>
            </a:r>
            <a:r>
              <a:rPr lang="en-US" sz="1800" dirty="0" err="1">
                <a:solidFill>
                  <a:srgbClr val="000000"/>
                </a:solidFill>
                <a:highlight>
                  <a:srgbClr val="FFFFFF"/>
                </a:highlight>
              </a:rPr>
              <a:t>loadedHouses</a:t>
            </a:r>
            <a:r>
              <a:rPr lang="en-US" sz="1800" dirty="0">
                <a:solidFill>
                  <a:srgbClr val="000000"/>
                </a:solidFill>
                <a:highlight>
                  <a:srgbClr val="FFFFFF"/>
                </a:highlight>
              </a:rPr>
              <a:t>);</a:t>
            </a:r>
          </a:p>
          <a:p>
            <a:r>
              <a:rPr lang="en-US" sz="1800" dirty="0">
                <a:solidFill>
                  <a:srgbClr val="000000"/>
                </a:solidFill>
                <a:highlight>
                  <a:srgbClr val="FFFFFF"/>
                </a:highlight>
              </a:rPr>
              <a:t>    </a:t>
            </a:r>
            <a:r>
              <a:rPr lang="en-US" sz="1800" dirty="0" err="1">
                <a:solidFill>
                  <a:srgbClr val="0000FF"/>
                </a:solidFill>
                <a:highlight>
                  <a:srgbClr val="FFFFFF"/>
                </a:highlight>
              </a:rPr>
              <a:t>var</a:t>
            </a:r>
            <a:r>
              <a:rPr lang="en-US" sz="1800" dirty="0">
                <a:solidFill>
                  <a:srgbClr val="000000"/>
                </a:solidFill>
                <a:highlight>
                  <a:srgbClr val="FFFFFF"/>
                </a:highlight>
              </a:rPr>
              <a:t> worker3 = </a:t>
            </a:r>
            <a:r>
              <a:rPr lang="en-US" sz="1800" dirty="0" err="1">
                <a:solidFill>
                  <a:srgbClr val="000000"/>
                </a:solidFill>
                <a:highlight>
                  <a:srgbClr val="FFFFFF"/>
                </a:highlight>
              </a:rPr>
              <a:t>WorkerAsync</a:t>
            </a:r>
            <a:r>
              <a:rPr lang="en-US" sz="1800" dirty="0">
                <a:solidFill>
                  <a:srgbClr val="000000"/>
                </a:solidFill>
                <a:highlight>
                  <a:srgbClr val="FFFFFF"/>
                </a:highlight>
              </a:rPr>
              <a:t>(queue, </a:t>
            </a:r>
            <a:r>
              <a:rPr lang="en-US" sz="1800" dirty="0" err="1">
                <a:solidFill>
                  <a:srgbClr val="000000"/>
                </a:solidFill>
                <a:highlight>
                  <a:srgbClr val="FFFFFF"/>
                </a:highlight>
              </a:rPr>
              <a:t>loadedHouses</a:t>
            </a:r>
            <a:r>
              <a:rPr lang="en-US" sz="1800" dirty="0">
                <a:solidFill>
                  <a:srgbClr val="000000"/>
                </a:solidFill>
                <a:highlight>
                  <a:srgbClr val="FFFFFF"/>
                </a:highlight>
              </a:rPr>
              <a:t>);</a:t>
            </a:r>
          </a:p>
          <a:p>
            <a:r>
              <a:rPr lang="en-US" sz="1800" dirty="0">
                <a:solidFill>
                  <a:srgbClr val="000000"/>
                </a:solidFill>
                <a:highlight>
                  <a:srgbClr val="FFFFFF"/>
                </a:highlight>
              </a:rPr>
              <a:t>    </a:t>
            </a:r>
            <a:r>
              <a:rPr lang="en-US" sz="1800" dirty="0">
                <a:solidFill>
                  <a:srgbClr val="0000FF"/>
                </a:solidFill>
                <a:highlight>
                  <a:srgbClr val="FFFFFF"/>
                </a:highlight>
              </a:rPr>
              <a:t>await</a:t>
            </a:r>
            <a:r>
              <a:rPr lang="en-US" sz="1800" dirty="0">
                <a:solidFill>
                  <a:srgbClr val="000000"/>
                </a:solidFill>
                <a:highlight>
                  <a:srgbClr val="FFFFFF"/>
                </a:highlight>
              </a:rPr>
              <a:t> </a:t>
            </a:r>
            <a:r>
              <a:rPr lang="en-US" sz="1800" dirty="0" err="1">
                <a:solidFill>
                  <a:srgbClr val="2B91AF"/>
                </a:solidFill>
                <a:highlight>
                  <a:srgbClr val="FFFFFF"/>
                </a:highlight>
              </a:rPr>
              <a:t>Task</a:t>
            </a:r>
            <a:r>
              <a:rPr lang="en-US" sz="1800" dirty="0" err="1">
                <a:solidFill>
                  <a:srgbClr val="000000"/>
                </a:solidFill>
                <a:highlight>
                  <a:srgbClr val="FFFFFF"/>
                </a:highlight>
              </a:rPr>
              <a:t>.WhenAll</a:t>
            </a:r>
            <a:r>
              <a:rPr lang="en-US" sz="1800" dirty="0">
                <a:solidFill>
                  <a:srgbClr val="000000"/>
                </a:solidFill>
                <a:highlight>
                  <a:srgbClr val="FFFFFF"/>
                </a:highlight>
              </a:rPr>
              <a:t>(worker1, worker2, worker3);</a:t>
            </a:r>
          </a:p>
          <a:p>
            <a:endParaRPr lang="en-US" sz="1800" dirty="0">
              <a:solidFill>
                <a:srgbClr val="000000"/>
              </a:solidFill>
              <a:highlight>
                <a:srgbClr val="FFFFFF"/>
              </a:highlight>
            </a:endParaRPr>
          </a:p>
          <a:p>
            <a:r>
              <a:rPr lang="en-US" sz="1800" dirty="0">
                <a:solidFill>
                  <a:srgbClr val="000000"/>
                </a:solidFill>
                <a:highlight>
                  <a:srgbClr val="FFFFFF"/>
                </a:highlight>
              </a:rPr>
              <a:t>    </a:t>
            </a:r>
            <a:r>
              <a:rPr lang="en-US" sz="1800" dirty="0">
                <a:solidFill>
                  <a:srgbClr val="0000FF"/>
                </a:solidFill>
                <a:highlight>
                  <a:srgbClr val="FFFFFF"/>
                </a:highlight>
              </a:rPr>
              <a:t>return</a:t>
            </a:r>
            <a:r>
              <a:rPr lang="en-US" sz="1800" dirty="0">
                <a:solidFill>
                  <a:srgbClr val="000000"/>
                </a:solidFill>
                <a:highlight>
                  <a:srgbClr val="FFFFFF"/>
                </a:highlight>
              </a:rPr>
              <a:t> </a:t>
            </a:r>
            <a:r>
              <a:rPr lang="en-US" sz="1800" dirty="0" err="1">
                <a:solidFill>
                  <a:srgbClr val="000000"/>
                </a:solidFill>
                <a:highlight>
                  <a:srgbClr val="FFFFFF"/>
                </a:highlight>
              </a:rPr>
              <a:t>loadedHouses</a:t>
            </a:r>
            <a:r>
              <a:rPr lang="en-US" sz="1800" dirty="0">
                <a:solidFill>
                  <a:srgbClr val="000000"/>
                </a:solidFill>
                <a:highlight>
                  <a:srgbClr val="FFFFFF"/>
                </a:highlight>
              </a:rPr>
              <a:t>;</a:t>
            </a:r>
          </a:p>
          <a:p>
            <a:r>
              <a:rPr lang="en-US" sz="1800" dirty="0">
                <a:solidFill>
                  <a:srgbClr val="000000"/>
                </a:solidFill>
                <a:highlight>
                  <a:srgbClr val="FFFFFF"/>
                </a:highlight>
              </a:rPr>
              <a:t>}</a:t>
            </a:r>
            <a:endParaRPr lang="en-US" sz="1800" dirty="0">
              <a:solidFill>
                <a:srgbClr val="000000"/>
              </a:solidFill>
              <a:highlight>
                <a:srgbClr val="FFFFFF"/>
              </a:highlight>
              <a:latin typeface="Consolas" panose="020B0609020204030204" pitchFamily="49" charset="0"/>
            </a:endParaRPr>
          </a:p>
        </p:txBody>
      </p:sp>
      <p:sp>
        <p:nvSpPr>
          <p:cNvPr id="4" name="Text Placeholder 2"/>
          <p:cNvSpPr txBox="1">
            <a:spLocks/>
          </p:cNvSpPr>
          <p:nvPr/>
        </p:nvSpPr>
        <p:spPr>
          <a:xfrm>
            <a:off x="4732967" y="4502067"/>
            <a:ext cx="7428870" cy="2259273"/>
          </a:xfrm>
          <a:prstGeom prst="rect">
            <a:avLst/>
          </a:prstGeom>
          <a:solidFill>
            <a:srgbClr val="FFFFCC"/>
          </a:solidFill>
          <a:ln>
            <a:solidFill>
              <a:schemeClr val="bg1"/>
            </a:solidFill>
          </a:ln>
          <a:effectLst>
            <a:outerShdw blurRad="50800" dist="38100" dir="2700000" algn="tl" rotWithShape="0">
              <a:prstClr val="black">
                <a:alpha val="40000"/>
              </a:prstClr>
            </a:outerShdw>
          </a:effectLst>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pPr>
            <a:r>
              <a:rPr lang="en-US" sz="14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private</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async</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a:solidFill>
                  <a:srgbClr val="2B91AF"/>
                </a:solidFill>
                <a:latin typeface="Consolas" panose="020B0609020204030204" pitchFamily="49" charset="0"/>
                <a:ea typeface="Calibri" panose="020F0502020204030204" pitchFamily="34" charset="0"/>
                <a:cs typeface="Times New Roman" panose="02020603050405020304" pitchFamily="18" charset="0"/>
              </a:rPr>
              <a:t>Task</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WorkerAsync</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en-US" sz="1400" dirty="0">
                <a:solidFill>
                  <a:srgbClr val="2B91AF"/>
                </a:solidFill>
                <a:latin typeface="Consolas" panose="020B0609020204030204" pitchFamily="49" charset="0"/>
                <a:ea typeface="Calibri" panose="020F0502020204030204" pitchFamily="34" charset="0"/>
                <a:cs typeface="Times New Roman" panose="02020603050405020304" pitchFamily="18" charset="0"/>
              </a:rPr>
              <a:t>Queue</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en-US" sz="14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int</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&gt; queue, </a:t>
            </a:r>
            <a:r>
              <a:rPr lang="en-US" sz="1400" dirty="0">
                <a:solidFill>
                  <a:srgbClr val="2B91AF"/>
                </a:solidFill>
                <a:latin typeface="Consolas" panose="020B0609020204030204" pitchFamily="49" charset="0"/>
                <a:ea typeface="Calibri" panose="020F0502020204030204" pitchFamily="34" charset="0"/>
                <a:cs typeface="Times New Roman" panose="02020603050405020304" pitchFamily="18" charset="0"/>
              </a:rPr>
              <a:t>List</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en-US" sz="1400" dirty="0">
                <a:solidFill>
                  <a:srgbClr val="2B91AF"/>
                </a:solidFill>
                <a:latin typeface="Consolas" panose="020B0609020204030204" pitchFamily="49" charset="0"/>
                <a:ea typeface="Calibri" panose="020F0502020204030204" pitchFamily="34" charset="0"/>
                <a:cs typeface="Times New Roman" panose="02020603050405020304" pitchFamily="18" charset="0"/>
              </a:rPr>
              <a:t>House</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&gt; results)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while</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queue.Count</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&gt; 0)</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int</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i</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 </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queue.Dequeue</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var</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house = </a:t>
            </a:r>
            <a:r>
              <a:rPr lang="en-US" sz="14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await</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2B91AF"/>
                </a:solidFill>
                <a:latin typeface="Consolas" panose="020B0609020204030204" pitchFamily="49" charset="0"/>
                <a:ea typeface="Calibri" panose="020F0502020204030204" pitchFamily="34" charset="0"/>
                <a:cs typeface="Times New Roman" panose="02020603050405020304" pitchFamily="18" charset="0"/>
              </a:rPr>
              <a:t>House</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.LoadFromDatabaseAsync</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i</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US" sz="1400" dirty="0" err="1">
                <a:solidFill>
                  <a:srgbClr val="000000"/>
                </a:solidFill>
                <a:latin typeface="Consolas" panose="020B0609020204030204" pitchFamily="49" charset="0"/>
                <a:ea typeface="Calibri" panose="020F0502020204030204" pitchFamily="34" charset="0"/>
                <a:cs typeface="Times New Roman" panose="02020603050405020304" pitchFamily="18" charset="0"/>
              </a:rPr>
              <a:t>results.Add</a:t>
            </a: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(house);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4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75587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5" name="Text Placeholder 4"/>
          <p:cNvSpPr>
            <a:spLocks noGrp="1"/>
          </p:cNvSpPr>
          <p:nvPr>
            <p:ph type="body" sz="quarter" idx="10"/>
          </p:nvPr>
        </p:nvSpPr>
        <p:spPr>
          <a:xfrm>
            <a:off x="274637" y="1245407"/>
            <a:ext cx="11887199" cy="5613845"/>
          </a:xfrm>
        </p:spPr>
        <p:txBody>
          <a:bodyPr/>
          <a:lstStyle/>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btnPayout_Click</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sender, </a:t>
            </a:r>
            <a:r>
              <a:rPr lang="en-US" sz="1800" dirty="0" err="1">
                <a:solidFill>
                  <a:srgbClr val="2B91AF"/>
                </a:solidFill>
                <a:highlight>
                  <a:srgbClr val="FFFFFF"/>
                </a:highlight>
                <a:latin typeface="Consolas" panose="020B0609020204030204" pitchFamily="49" charset="0"/>
              </a:rPr>
              <a:t>RoutedEventArgs</a:t>
            </a:r>
            <a:r>
              <a:rPr lang="en-US" sz="1800" dirty="0">
                <a:solidFill>
                  <a:srgbClr val="000000"/>
                </a:solidFill>
                <a:highlight>
                  <a:srgbClr val="FFFFFF"/>
                </a:highlight>
                <a:latin typeface="Consolas" panose="020B0609020204030204" pitchFamily="49" charset="0"/>
              </a:rPr>
              <a:t> e)</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initialPrice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strikePrice</a:t>
            </a:r>
            <a:r>
              <a:rPr lang="en-US" sz="1800" dirty="0" smtClean="0">
                <a:solidFill>
                  <a:srgbClr val="000000"/>
                </a:solidFill>
                <a:highlight>
                  <a:srgbClr val="FFFFFF"/>
                </a:highlight>
                <a:latin typeface="Consolas" panose="020B0609020204030204" pitchFamily="49" charset="0"/>
              </a:rPr>
              <a:t>, drift, volatility </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...from UI</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double</a:t>
            </a:r>
            <a:r>
              <a:rPr lang="en-US" sz="1800" dirty="0">
                <a:solidFill>
                  <a:srgbClr val="000000"/>
                </a:solidFill>
                <a:highlight>
                  <a:srgbClr val="FFFFFF"/>
                </a:highlight>
                <a:latin typeface="Consolas" panose="020B0609020204030204" pitchFamily="49" charset="0"/>
              </a:rPr>
              <a:t>[] prices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[252];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total_payout</a:t>
            </a:r>
            <a:r>
              <a:rPr lang="en-US" sz="1800" dirty="0">
                <a:solidFill>
                  <a:srgbClr val="000000"/>
                </a:solidFill>
                <a:highlight>
                  <a:srgbClr val="FFFFFF"/>
                </a:highlight>
                <a:latin typeface="Consolas" panose="020B0609020204030204" pitchFamily="49" charset="0"/>
              </a:rPr>
              <a:t> = 0;</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for</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0;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&lt; </a:t>
            </a:r>
            <a:r>
              <a:rPr lang="en-US" sz="1800" dirty="0" smtClean="0">
                <a:solidFill>
                  <a:srgbClr val="000000"/>
                </a:solidFill>
                <a:effectLst>
                  <a:glow rad="381000">
                    <a:srgbClr val="FFFF00"/>
                  </a:glow>
                </a:effectLst>
                <a:highlight>
                  <a:srgbClr val="FFFFFF"/>
                </a:highlight>
                <a:latin typeface="Consolas" panose="020B0609020204030204" pitchFamily="49" charset="0"/>
              </a:rPr>
              <a:t>1000000</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Quant</a:t>
            </a:r>
            <a:r>
              <a:rPr lang="en-US" sz="1800" dirty="0" err="1" smtClean="0">
                <a:solidFill>
                  <a:srgbClr val="000000"/>
                </a:solidFill>
                <a:highlight>
                  <a:srgbClr val="FFFFFF"/>
                </a:highlight>
                <a:latin typeface="Consolas" panose="020B0609020204030204" pitchFamily="49" charset="0"/>
              </a:rPr>
              <a:t>.SimulateStockPrice</a:t>
            </a:r>
            <a:r>
              <a:rPr lang="en-US" sz="1800" dirty="0" smtClean="0">
                <a:solidFill>
                  <a:srgbClr val="000000"/>
                </a:solidFill>
                <a:highlight>
                  <a:srgbClr val="FFFFFF"/>
                </a:highlight>
                <a:latin typeface="Consolas" panose="020B0609020204030204" pitchFamily="49" charset="0"/>
              </a:rPr>
              <a:t>(prices</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initialPrice</a:t>
            </a:r>
            <a:r>
              <a:rPr lang="en-US" sz="1800" dirty="0">
                <a:solidFill>
                  <a:srgbClr val="000000"/>
                </a:solidFill>
                <a:highlight>
                  <a:srgbClr val="FFFFFF"/>
                </a:highlight>
                <a:latin typeface="Consolas" panose="020B0609020204030204" pitchFamily="49" charset="0"/>
              </a:rPr>
              <a:t>, drift, volatility);</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total_payout</a:t>
            </a:r>
            <a:r>
              <a:rPr lang="en-US" sz="1800" dirty="0">
                <a:solidFill>
                  <a:srgbClr val="000000"/>
                </a:solidFill>
                <a:highlight>
                  <a:srgbClr val="FFFFFF"/>
                </a:highlight>
                <a:latin typeface="Consolas" panose="020B0609020204030204" pitchFamily="49" charset="0"/>
              </a:rPr>
              <a:t> += </a:t>
            </a:r>
            <a:r>
              <a:rPr lang="en-US" sz="1800" dirty="0" err="1">
                <a:solidFill>
                  <a:srgbClr val="2B91AF"/>
                </a:solidFill>
                <a:highlight>
                  <a:srgbClr val="FFFFFF"/>
                </a:highlight>
                <a:latin typeface="Consolas" panose="020B0609020204030204" pitchFamily="49" charset="0"/>
              </a:rPr>
              <a:t>Quant</a:t>
            </a:r>
            <a:r>
              <a:rPr lang="en-US" sz="1800" dirty="0" err="1">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Payout_AsianCallOption</a:t>
            </a:r>
            <a:r>
              <a:rPr lang="en-US" sz="1800" dirty="0" smtClean="0">
                <a:solidFill>
                  <a:srgbClr val="000000"/>
                </a:solidFill>
                <a:highlight>
                  <a:srgbClr val="FFFFFF"/>
                </a:highlight>
                <a:latin typeface="Consolas" panose="020B0609020204030204" pitchFamily="49" charset="0"/>
              </a:rPr>
              <a:t>(prices</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strikePrice</a:t>
            </a:r>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p>
          <a:p>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txtExpectedPayout.Text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total_payout</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1000000).</a:t>
            </a:r>
            <a:r>
              <a:rPr lang="en-US" sz="1800" dirty="0" err="1" smtClean="0">
                <a:solidFill>
                  <a:srgbClr val="000000"/>
                </a:solidFill>
                <a:highlight>
                  <a:srgbClr val="FFFFFF"/>
                </a:highlight>
                <a:latin typeface="Consolas" panose="020B0609020204030204" pitchFamily="49" charset="0"/>
              </a:rPr>
              <a:t>ToString</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p>
        </p:txBody>
      </p:sp>
      <p:sp>
        <p:nvSpPr>
          <p:cNvPr id="7" name="Text Placeholder 4"/>
          <p:cNvSpPr txBox="1">
            <a:spLocks/>
          </p:cNvSpPr>
          <p:nvPr/>
        </p:nvSpPr>
        <p:spPr>
          <a:xfrm>
            <a:off x="274638" y="1243967"/>
            <a:ext cx="11887199" cy="561384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void</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btnPayout_Click</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 sender, </a:t>
            </a:r>
            <a:r>
              <a:rPr lang="en-US" sz="1800" dirty="0" err="1" smtClean="0">
                <a:solidFill>
                  <a:srgbClr val="2B91AF"/>
                </a:solidFill>
                <a:highlight>
                  <a:srgbClr val="FFFFFF"/>
                </a:highlight>
                <a:latin typeface="Consolas" panose="020B0609020204030204" pitchFamily="49" charset="0"/>
              </a:rPr>
              <a:t>RoutedEventArgs</a:t>
            </a:r>
            <a:r>
              <a:rPr lang="en-US" sz="1800" dirty="0" smtClean="0">
                <a:solidFill>
                  <a:srgbClr val="000000"/>
                </a:solidFill>
                <a:highlight>
                  <a:srgbClr val="FFFFFF"/>
                </a:highlight>
                <a:latin typeface="Consolas" panose="020B0609020204030204" pitchFamily="49" charset="0"/>
              </a:rPr>
              <a:t> e)</a:t>
            </a:r>
          </a:p>
          <a:p>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initialPrice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strikePrice</a:t>
            </a:r>
            <a:r>
              <a:rPr lang="en-US" sz="1800" dirty="0" smtClean="0">
                <a:solidFill>
                  <a:srgbClr val="000000"/>
                </a:solidFill>
                <a:highlight>
                  <a:srgbClr val="FFFFFF"/>
                </a:highlight>
                <a:latin typeface="Consolas" panose="020B0609020204030204" pitchFamily="49" charset="0"/>
              </a:rPr>
              <a:t>, drift, volatility = ...from UI</a:t>
            </a:r>
          </a:p>
          <a:p>
            <a:endParaRPr lang="en-US" sz="1800" dirty="0" smtClean="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effectLst/>
                <a:highlight>
                  <a:srgbClr val="FFFFFF"/>
                </a:highlight>
                <a:latin typeface="Consolas" panose="020B0609020204030204" pitchFamily="49" charset="0"/>
              </a:rPr>
              <a:t>var</a:t>
            </a:r>
            <a:r>
              <a:rPr lang="en-US" sz="1800" dirty="0" smtClean="0">
                <a:solidFill>
                  <a:srgbClr val="000000"/>
                </a:solidFill>
                <a:effectLst/>
                <a:highlight>
                  <a:srgbClr val="FFFFFF"/>
                </a:highlight>
                <a:latin typeface="Consolas" panose="020B0609020204030204" pitchFamily="49" charset="0"/>
              </a:rPr>
              <a:t> </a:t>
            </a:r>
            <a:r>
              <a:rPr lang="en-US" sz="1800" dirty="0" err="1" smtClean="0">
                <a:solidFill>
                  <a:srgbClr val="000000"/>
                </a:solidFill>
                <a:effectLst/>
                <a:highlight>
                  <a:srgbClr val="FFFFFF"/>
                </a:highlight>
                <a:latin typeface="Consolas" panose="020B0609020204030204" pitchFamily="49" charset="0"/>
              </a:rPr>
              <a:t>expectedPayout</a:t>
            </a:r>
            <a:r>
              <a:rPr lang="en-US" sz="1800" dirty="0" smtClean="0">
                <a:solidFill>
                  <a:srgbClr val="000000"/>
                </a:solidFill>
                <a:effectLst/>
                <a:highlight>
                  <a:srgbClr val="FFFFFF"/>
                </a:highlight>
                <a:latin typeface="Consolas" panose="020B0609020204030204" pitchFamily="49" charset="0"/>
              </a:rPr>
              <a:t> = </a:t>
            </a:r>
            <a:r>
              <a:rPr lang="en-US" sz="1800" dirty="0" smtClean="0">
                <a:solidFill>
                  <a:srgbClr val="0000FF"/>
                </a:solidFill>
                <a:effectLst>
                  <a:glow rad="381000">
                    <a:srgbClr val="FFFF00"/>
                  </a:glow>
                </a:effectLst>
                <a:highlight>
                  <a:srgbClr val="FFFFFF"/>
                </a:highlight>
                <a:latin typeface="Consolas" panose="020B0609020204030204" pitchFamily="49" charset="0"/>
              </a:rPr>
              <a:t>await</a:t>
            </a:r>
            <a:r>
              <a:rPr lang="en-US" sz="1800" dirty="0" smtClean="0">
                <a:solidFill>
                  <a:srgbClr val="000000"/>
                </a:solidFill>
                <a:effectLst>
                  <a:glow rad="381000">
                    <a:srgbClr val="FFFF00"/>
                  </a:glow>
                </a:effectLst>
                <a:highlight>
                  <a:srgbClr val="FFFFFF"/>
                </a:highlight>
                <a:latin typeface="Consolas" panose="020B0609020204030204" pitchFamily="49" charset="0"/>
              </a:rPr>
              <a:t> </a:t>
            </a:r>
            <a:r>
              <a:rPr lang="en-US" sz="1800" dirty="0" err="1" smtClean="0">
                <a:solidFill>
                  <a:srgbClr val="2B91AF"/>
                </a:solidFill>
                <a:effectLst>
                  <a:glow rad="381000">
                    <a:srgbClr val="FFFF00"/>
                  </a:glow>
                </a:effectLst>
                <a:highlight>
                  <a:srgbClr val="FFFFFF"/>
                </a:highlight>
                <a:latin typeface="Consolas" panose="020B0609020204030204" pitchFamily="49" charset="0"/>
              </a:rPr>
              <a:t>Task</a:t>
            </a:r>
            <a:r>
              <a:rPr lang="en-US" sz="1800" dirty="0" err="1" smtClean="0">
                <a:solidFill>
                  <a:srgbClr val="000000"/>
                </a:solidFill>
                <a:effectLst>
                  <a:glow rad="381000">
                    <a:srgbClr val="FFFF00"/>
                  </a:glow>
                </a:effectLst>
                <a:highlight>
                  <a:srgbClr val="FFFFFF"/>
                </a:highlight>
                <a:latin typeface="Consolas" panose="020B0609020204030204" pitchFamily="49" charset="0"/>
              </a:rPr>
              <a:t>.Run</a:t>
            </a:r>
            <a:r>
              <a:rPr lang="en-US" sz="1800" dirty="0" smtClean="0">
                <a:solidFill>
                  <a:srgbClr val="000000"/>
                </a:solidFill>
                <a:effectLst/>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=&gt; {</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prices = </a:t>
            </a:r>
            <a:r>
              <a:rPr lang="en-US" sz="1800" dirty="0" smtClean="0">
                <a:solidFill>
                  <a:srgbClr val="0000FF"/>
                </a:solidFill>
                <a:highlight>
                  <a:srgbClr val="FFFFFF"/>
                </a:highlight>
                <a:latin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[252];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total_payout</a:t>
            </a:r>
            <a:r>
              <a:rPr lang="en-US" sz="1800" dirty="0" smtClean="0">
                <a:solidFill>
                  <a:srgbClr val="000000"/>
                </a:solidFill>
                <a:highlight>
                  <a:srgbClr val="FFFFFF"/>
                </a:highlight>
                <a:latin typeface="Consolas" panose="020B0609020204030204" pitchFamily="49" charset="0"/>
              </a:rPr>
              <a:t> = 0;</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for</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 0;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&lt; 1000000;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Quant</a:t>
            </a:r>
            <a:r>
              <a:rPr lang="en-US" sz="1800" dirty="0" err="1" smtClean="0">
                <a:solidFill>
                  <a:srgbClr val="000000"/>
                </a:solidFill>
                <a:highlight>
                  <a:srgbClr val="FFFFFF"/>
                </a:highlight>
                <a:latin typeface="Consolas" panose="020B0609020204030204" pitchFamily="49" charset="0"/>
              </a:rPr>
              <a:t>.SimulateStockPrice</a:t>
            </a:r>
            <a:r>
              <a:rPr lang="en-US" sz="1800" dirty="0" smtClean="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initialPrice</a:t>
            </a:r>
            <a:r>
              <a:rPr lang="en-US" sz="1800" dirty="0" smtClean="0">
                <a:solidFill>
                  <a:srgbClr val="000000"/>
                </a:solidFill>
                <a:highlight>
                  <a:srgbClr val="FFFFFF"/>
                </a:highlight>
                <a:latin typeface="Consolas" panose="020B0609020204030204" pitchFamily="49" charset="0"/>
              </a:rPr>
              <a:t>, drift, volatility);</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total_payout</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2B91AF"/>
                </a:solidFill>
                <a:highlight>
                  <a:srgbClr val="FFFFFF"/>
                </a:highlight>
                <a:latin typeface="Consolas" panose="020B0609020204030204" pitchFamily="49" charset="0"/>
              </a:rPr>
              <a:t>Quant</a:t>
            </a:r>
            <a:r>
              <a:rPr lang="en-US" sz="1800" dirty="0" err="1" smtClean="0">
                <a:solidFill>
                  <a:srgbClr val="000000"/>
                </a:solidFill>
                <a:highlight>
                  <a:srgbClr val="FFFFFF"/>
                </a:highlight>
                <a:latin typeface="Consolas" panose="020B0609020204030204" pitchFamily="49" charset="0"/>
              </a:rPr>
              <a:t>.Payout_AsianCallOption</a:t>
            </a:r>
            <a:r>
              <a:rPr lang="en-US" sz="1800" dirty="0" smtClean="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strikePrice</a:t>
            </a:r>
            <a:r>
              <a:rPr lang="en-US" sz="1800" dirty="0" smtClean="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FF"/>
                </a:solidFill>
                <a:highlight>
                  <a:srgbClr val="FFFFFF"/>
                </a:highlight>
                <a:latin typeface="Consolas" panose="020B0609020204030204" pitchFamily="49" charset="0"/>
              </a:rPr>
              <a:t>        </a:t>
            </a:r>
            <a:r>
              <a:rPr lang="en-US" sz="1800" dirty="0" smtClean="0">
                <a:solidFill>
                  <a:srgbClr val="0000FF"/>
                </a:solidFill>
                <a:effectLst>
                  <a:glow rad="381000">
                    <a:srgbClr val="FFFF00"/>
                  </a:glow>
                </a:effectLst>
                <a:highlight>
                  <a:srgbClr val="FFFFFF"/>
                </a:highlight>
                <a:latin typeface="Consolas" panose="020B0609020204030204" pitchFamily="49" charset="0"/>
              </a:rPr>
              <a:t>return</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total_payout</a:t>
            </a:r>
            <a:r>
              <a:rPr lang="en-US" sz="1800" dirty="0" smtClean="0">
                <a:solidFill>
                  <a:srgbClr val="000000"/>
                </a:solidFill>
                <a:highlight>
                  <a:srgbClr val="FFFFFF"/>
                </a:highlight>
                <a:latin typeface="Consolas" panose="020B0609020204030204" pitchFamily="49" charset="0"/>
              </a:rPr>
              <a:t> / 1000000;</a:t>
            </a:r>
          </a:p>
          <a:p>
            <a:r>
              <a:rPr lang="en-US" sz="1800" dirty="0" smtClean="0">
                <a:solidFill>
                  <a:srgbClr val="000000"/>
                </a:solidFill>
                <a:highlight>
                  <a:srgbClr val="FFFFFF"/>
                </a:highlight>
                <a:latin typeface="Consolas" panose="020B0609020204030204" pitchFamily="49" charset="0"/>
              </a:rPr>
              <a:t>    });</a:t>
            </a: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effectLst>
                  <a:glow rad="381000">
                    <a:srgbClr val="FFFF00"/>
                  </a:glow>
                </a:effectLst>
                <a:highlight>
                  <a:srgbClr val="FFFFFF"/>
                </a:highlight>
                <a:latin typeface="Consolas" panose="020B0609020204030204" pitchFamily="49" charset="0"/>
              </a:rPr>
              <a:t>txtExpectedPayout.Text</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expectedPayout.ToString</a:t>
            </a:r>
            <a:r>
              <a:rPr lang="en-US" sz="1800" dirty="0" smtClean="0">
                <a:solidFill>
                  <a:srgbClr val="000000"/>
                </a:solidFill>
                <a:highlight>
                  <a:srgbClr val="FFFFFF"/>
                </a:highlight>
                <a:latin typeface="Consolas" panose="020B0609020204030204" pitchFamily="49" charset="0"/>
              </a:rPr>
              <a:t>();</a:t>
            </a:r>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a:t>
            </a:r>
            <a:endParaRPr lang="en-US" sz="1800" dirty="0"/>
          </a:p>
        </p:txBody>
      </p:sp>
      <p:sp>
        <p:nvSpPr>
          <p:cNvPr id="8" name="Text Placeholder 4"/>
          <p:cNvSpPr txBox="1">
            <a:spLocks/>
          </p:cNvSpPr>
          <p:nvPr/>
        </p:nvSpPr>
        <p:spPr>
          <a:xfrm>
            <a:off x="274638" y="1243967"/>
            <a:ext cx="11887199" cy="561384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void</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btnPayout_Click</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 sender, </a:t>
            </a:r>
            <a:r>
              <a:rPr lang="en-US" sz="1800" dirty="0" err="1" smtClean="0">
                <a:solidFill>
                  <a:srgbClr val="2B91AF"/>
                </a:solidFill>
                <a:highlight>
                  <a:srgbClr val="FFFFFF"/>
                </a:highlight>
                <a:latin typeface="Consolas" panose="020B0609020204030204" pitchFamily="49" charset="0"/>
              </a:rPr>
              <a:t>RoutedEventArgs</a:t>
            </a:r>
            <a:r>
              <a:rPr lang="en-US" sz="1800" dirty="0" smtClean="0">
                <a:solidFill>
                  <a:srgbClr val="000000"/>
                </a:solidFill>
                <a:highlight>
                  <a:srgbClr val="FFFFFF"/>
                </a:highlight>
                <a:latin typeface="Consolas" panose="020B0609020204030204" pitchFamily="49" charset="0"/>
              </a:rPr>
              <a:t> e)</a:t>
            </a:r>
          </a:p>
          <a:p>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initialPrice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strikePrice</a:t>
            </a:r>
            <a:r>
              <a:rPr lang="en-US" sz="1800" dirty="0" smtClean="0">
                <a:solidFill>
                  <a:srgbClr val="000000"/>
                </a:solidFill>
                <a:highlight>
                  <a:srgbClr val="FFFFFF"/>
                </a:highlight>
                <a:latin typeface="Consolas" panose="020B0609020204030204" pitchFamily="49" charset="0"/>
              </a:rPr>
              <a:t>, drift, volatility = ...from UI</a:t>
            </a:r>
          </a:p>
          <a:p>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effectLst>
                  <a:glow rad="381000">
                    <a:srgbClr val="FFFF00"/>
                  </a:glow>
                </a:effectLst>
                <a:highlight>
                  <a:srgbClr val="FFFFFF"/>
                </a:highlight>
                <a:latin typeface="Consolas" panose="020B0609020204030204" pitchFamily="49" charset="0"/>
              </a:rPr>
              <a:t>IProgress</a:t>
            </a:r>
            <a:r>
              <a:rPr lang="en-US" sz="1800" dirty="0" smtClean="0">
                <a:solidFill>
                  <a:srgbClr val="000000"/>
                </a:solidFill>
                <a:effectLst>
                  <a:glow rad="381000">
                    <a:srgbClr val="FFFF00"/>
                  </a:glow>
                </a:effectLst>
                <a:highlight>
                  <a:srgbClr val="FFFFFF"/>
                </a:highlight>
                <a:latin typeface="Consolas" panose="020B0609020204030204" pitchFamily="49" charset="0"/>
              </a:rPr>
              <a:t>&lt;</a:t>
            </a:r>
            <a:r>
              <a:rPr lang="en-US" sz="1800" dirty="0" err="1" smtClean="0">
                <a:solidFill>
                  <a:srgbClr val="0000FF"/>
                </a:solidFill>
                <a:effectLst>
                  <a:glow rad="381000">
                    <a:srgbClr val="FFFF00"/>
                  </a:glow>
                </a:effectLst>
                <a:highlight>
                  <a:srgbClr val="FFFFFF"/>
                </a:highlight>
                <a:latin typeface="Consolas" panose="020B0609020204030204" pitchFamily="49" charset="0"/>
              </a:rPr>
              <a:t>int</a:t>
            </a:r>
            <a:r>
              <a:rPr lang="en-US" sz="1800" dirty="0" smtClean="0">
                <a:solidFill>
                  <a:srgbClr val="000000"/>
                </a:solidFill>
                <a:effectLst>
                  <a:glow rad="381000">
                    <a:srgbClr val="FFFF00"/>
                  </a:glow>
                </a:effectLst>
                <a:highlight>
                  <a:srgbClr val="FFFFFF"/>
                </a:highlight>
                <a:latin typeface="Consolas" panose="020B0609020204030204" pitchFamily="49" charset="0"/>
              </a:rPr>
              <a:t>&gt; </a:t>
            </a:r>
            <a:r>
              <a:rPr lang="en-US" sz="1800" dirty="0" smtClean="0">
                <a:solidFill>
                  <a:srgbClr val="000000"/>
                </a:solidFill>
                <a:effectLst/>
                <a:highlight>
                  <a:srgbClr val="FFFFFF"/>
                </a:highlight>
                <a:latin typeface="Consolas" panose="020B0609020204030204" pitchFamily="49" charset="0"/>
              </a:rPr>
              <a:t>progress</a:t>
            </a:r>
            <a:r>
              <a:rPr lang="en-US" sz="1800" dirty="0" smtClean="0">
                <a:solidFill>
                  <a:srgbClr val="000000"/>
                </a:solidFill>
                <a:effectLst>
                  <a:glow rad="254000">
                    <a:srgbClr val="FFFF00"/>
                  </a:glow>
                </a:effectLst>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Progress</a:t>
            </a:r>
            <a:r>
              <a:rPr lang="en-US" sz="1800" dirty="0" smtClean="0">
                <a:solidFill>
                  <a:srgbClr val="000000"/>
                </a:solidFill>
                <a:highlight>
                  <a:srgbClr val="FFFFFF"/>
                </a:highlight>
                <a:latin typeface="Consolas" panose="020B0609020204030204" pitchFamily="49" charset="0"/>
              </a:rPr>
              <a:t>&lt;</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&gt;(</a:t>
            </a:r>
            <a:r>
              <a:rPr lang="en-US" sz="1800" dirty="0" err="1" smtClean="0">
                <a:solidFill>
                  <a:srgbClr val="000000"/>
                </a:solidFill>
                <a:effectLst>
                  <a:glow rad="381000">
                    <a:srgbClr val="FFFF00"/>
                  </a:glow>
                </a:effectLst>
                <a:highlight>
                  <a:srgbClr val="FFFFFF"/>
                </a:highlight>
                <a:latin typeface="Consolas" panose="020B0609020204030204" pitchFamily="49" charset="0"/>
              </a:rPr>
              <a:t>i</a:t>
            </a:r>
            <a:r>
              <a:rPr lang="en-US" sz="1800" dirty="0" smtClean="0">
                <a:solidFill>
                  <a:srgbClr val="000000"/>
                </a:solidFill>
                <a:effectLst>
                  <a:glow rad="381000">
                    <a:srgbClr val="FFFF00"/>
                  </a:glow>
                </a:effectLst>
                <a:highlight>
                  <a:srgbClr val="FFFFFF"/>
                </a:highlight>
                <a:latin typeface="Consolas" panose="020B0609020204030204" pitchFamily="49" charset="0"/>
              </a:rPr>
              <a:t> =&gt; progress2.Value = </a:t>
            </a:r>
            <a:r>
              <a:rPr lang="en-US" sz="1800" dirty="0" err="1" smtClean="0">
                <a:solidFill>
                  <a:srgbClr val="000000"/>
                </a:solidFill>
                <a:effectLst>
                  <a:glow rad="381000">
                    <a:srgbClr val="FFFF00"/>
                  </a:glow>
                </a:effectLst>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a:t>
            </a: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effectLst/>
                <a:highlight>
                  <a:srgbClr val="FFFFFF"/>
                </a:highlight>
                <a:latin typeface="Consolas" panose="020B0609020204030204" pitchFamily="49" charset="0"/>
              </a:rPr>
              <a:t>var</a:t>
            </a:r>
            <a:r>
              <a:rPr lang="en-US" sz="1800" dirty="0" smtClean="0">
                <a:solidFill>
                  <a:srgbClr val="000000"/>
                </a:solidFill>
                <a:effectLst/>
                <a:highlight>
                  <a:srgbClr val="FFFFFF"/>
                </a:highlight>
                <a:latin typeface="Consolas" panose="020B0609020204030204" pitchFamily="49" charset="0"/>
              </a:rPr>
              <a:t> </a:t>
            </a:r>
            <a:r>
              <a:rPr lang="en-US" sz="1800" dirty="0" err="1" smtClean="0">
                <a:solidFill>
                  <a:srgbClr val="000000"/>
                </a:solidFill>
                <a:effectLst/>
                <a:highlight>
                  <a:srgbClr val="FFFFFF"/>
                </a:highlight>
                <a:latin typeface="Consolas" panose="020B0609020204030204" pitchFamily="49" charset="0"/>
              </a:rPr>
              <a:t>expectedPayout</a:t>
            </a:r>
            <a:r>
              <a:rPr lang="en-US" sz="1800" dirty="0" smtClean="0">
                <a:solidFill>
                  <a:srgbClr val="000000"/>
                </a:solidFill>
                <a:effectLst/>
                <a:highlight>
                  <a:srgbClr val="FFFFFF"/>
                </a:highlight>
                <a:latin typeface="Consolas" panose="020B0609020204030204" pitchFamily="49" charset="0"/>
              </a:rPr>
              <a:t> = </a:t>
            </a:r>
            <a:r>
              <a:rPr lang="en-US" sz="1800" dirty="0" smtClean="0">
                <a:solidFill>
                  <a:srgbClr val="0000FF"/>
                </a:solidFill>
                <a:effectLst/>
                <a:highlight>
                  <a:srgbClr val="FFFFFF"/>
                </a:highlight>
                <a:latin typeface="Consolas" panose="020B0609020204030204" pitchFamily="49" charset="0"/>
              </a:rPr>
              <a:t>await</a:t>
            </a:r>
            <a:r>
              <a:rPr lang="en-US" sz="1800" dirty="0" smtClean="0">
                <a:solidFill>
                  <a:srgbClr val="000000"/>
                </a:solidFill>
                <a:effectLst/>
                <a:highlight>
                  <a:srgbClr val="FFFFFF"/>
                </a:highlight>
                <a:latin typeface="Consolas" panose="020B0609020204030204" pitchFamily="49" charset="0"/>
              </a:rPr>
              <a:t> </a:t>
            </a:r>
            <a:r>
              <a:rPr lang="en-US" sz="1800" dirty="0" err="1" smtClean="0">
                <a:solidFill>
                  <a:srgbClr val="2B91AF"/>
                </a:solidFill>
                <a:effectLst/>
                <a:highlight>
                  <a:srgbClr val="FFFFFF"/>
                </a:highlight>
                <a:latin typeface="Consolas" panose="020B0609020204030204" pitchFamily="49" charset="0"/>
              </a:rPr>
              <a:t>Task</a:t>
            </a:r>
            <a:r>
              <a:rPr lang="en-US" sz="1800" dirty="0" err="1" smtClean="0">
                <a:solidFill>
                  <a:srgbClr val="000000"/>
                </a:solidFill>
                <a:effectLst/>
                <a:highlight>
                  <a:srgbClr val="FFFFFF"/>
                </a:highlight>
                <a:latin typeface="Consolas" panose="020B0609020204030204" pitchFamily="49" charset="0"/>
              </a:rPr>
              <a:t>.Run</a:t>
            </a:r>
            <a:r>
              <a:rPr lang="en-US" sz="1800" dirty="0" smtClean="0">
                <a:solidFill>
                  <a:srgbClr val="000000"/>
                </a:solidFill>
                <a:effectLst/>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=&gt; {</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prices = </a:t>
            </a:r>
            <a:r>
              <a:rPr lang="en-US" sz="1800" dirty="0" smtClean="0">
                <a:solidFill>
                  <a:srgbClr val="0000FF"/>
                </a:solidFill>
                <a:highlight>
                  <a:srgbClr val="FFFFFF"/>
                </a:highlight>
                <a:latin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[252]; </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total_payout</a:t>
            </a:r>
            <a:r>
              <a:rPr lang="en-US" sz="1800" dirty="0" smtClean="0">
                <a:solidFill>
                  <a:srgbClr val="000000"/>
                </a:solidFill>
                <a:highlight>
                  <a:srgbClr val="FFFFFF"/>
                </a:highlight>
                <a:latin typeface="Consolas" panose="020B0609020204030204" pitchFamily="49" charset="0"/>
              </a:rPr>
              <a:t> = 0;</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for</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int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 0;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&lt; 1000000;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Quant</a:t>
            </a:r>
            <a:r>
              <a:rPr lang="en-US" sz="1800" dirty="0" err="1" smtClean="0">
                <a:solidFill>
                  <a:srgbClr val="000000"/>
                </a:solidFill>
                <a:highlight>
                  <a:srgbClr val="FFFFFF"/>
                </a:highlight>
                <a:latin typeface="Consolas" panose="020B0609020204030204" pitchFamily="49" charset="0"/>
              </a:rPr>
              <a:t>.SimulateStockPrice</a:t>
            </a:r>
            <a:r>
              <a:rPr lang="en-US" sz="1800" dirty="0" smtClean="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initialPrice</a:t>
            </a:r>
            <a:r>
              <a:rPr lang="en-US" sz="1800" dirty="0" smtClean="0">
                <a:solidFill>
                  <a:srgbClr val="000000"/>
                </a:solidFill>
                <a:highlight>
                  <a:srgbClr val="FFFFFF"/>
                </a:highlight>
                <a:latin typeface="Consolas" panose="020B0609020204030204" pitchFamily="49" charset="0"/>
              </a:rPr>
              <a:t>, drift, volatility);</a:t>
            </a:r>
          </a:p>
          <a:p>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total_payout</a:t>
            </a:r>
            <a:r>
              <a:rPr lang="en-US" sz="1800" dirty="0" smtClean="0">
                <a:solidFill>
                  <a:srgbClr val="000000"/>
                </a:solidFill>
                <a:highlight>
                  <a:srgbClr val="FFFFFF"/>
                </a:highlight>
                <a:latin typeface="Consolas" panose="020B0609020204030204" pitchFamily="49" charset="0"/>
              </a:rPr>
              <a:t> += </a:t>
            </a:r>
            <a:r>
              <a:rPr lang="en-US" sz="1800" dirty="0" err="1" smtClean="0">
                <a:solidFill>
                  <a:srgbClr val="2B91AF"/>
                </a:solidFill>
                <a:highlight>
                  <a:srgbClr val="FFFFFF"/>
                </a:highlight>
                <a:latin typeface="Consolas" panose="020B0609020204030204" pitchFamily="49" charset="0"/>
              </a:rPr>
              <a:t>Quant</a:t>
            </a:r>
            <a:r>
              <a:rPr lang="en-US" sz="1800" dirty="0" err="1" smtClean="0">
                <a:solidFill>
                  <a:srgbClr val="000000"/>
                </a:solidFill>
                <a:highlight>
                  <a:srgbClr val="FFFFFF"/>
                </a:highlight>
                <a:latin typeface="Consolas" panose="020B0609020204030204" pitchFamily="49" charset="0"/>
              </a:rPr>
              <a:t>.Payout_AsianCallOption</a:t>
            </a:r>
            <a:r>
              <a:rPr lang="en-US" sz="1800" dirty="0" smtClean="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strikePrice</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if</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 1000 == 0) </a:t>
            </a:r>
            <a:r>
              <a:rPr lang="en-US" sz="1800" dirty="0" err="1" smtClean="0">
                <a:solidFill>
                  <a:srgbClr val="000000"/>
                </a:solidFill>
                <a:effectLst>
                  <a:glow rad="381000">
                    <a:srgbClr val="FFFF00"/>
                  </a:glow>
                </a:effectLst>
                <a:highlight>
                  <a:srgbClr val="FFFFFF"/>
                </a:highlight>
                <a:latin typeface="Consolas" panose="020B0609020204030204" pitchFamily="49" charset="0"/>
              </a:rPr>
              <a:t>progress.Report</a:t>
            </a:r>
            <a:r>
              <a:rPr lang="en-US" sz="1800" dirty="0" smtClean="0">
                <a:solidFill>
                  <a:srgbClr val="000000"/>
                </a:solidFill>
                <a:effectLst>
                  <a:glow rad="381000">
                    <a:srgbClr val="FFFF00"/>
                  </a:glow>
                </a:effectLst>
                <a:highlight>
                  <a:srgbClr val="FFFFFF"/>
                </a:highlight>
                <a:latin typeface="Consolas" panose="020B0609020204030204" pitchFamily="49" charset="0"/>
              </a:rPr>
              <a:t>(</a:t>
            </a:r>
            <a:r>
              <a:rPr lang="en-US" sz="1800" dirty="0" err="1" smtClean="0">
                <a:solidFill>
                  <a:srgbClr val="000000"/>
                </a:solidFill>
                <a:effectLst>
                  <a:glow rad="381000">
                    <a:srgbClr val="FFFF00"/>
                  </a:glow>
                </a:effectLst>
                <a:highlight>
                  <a:srgbClr val="FFFFFF"/>
                </a:highlight>
                <a:latin typeface="Consolas" panose="020B0609020204030204" pitchFamily="49" charset="0"/>
              </a:rPr>
              <a:t>i</a:t>
            </a:r>
            <a:r>
              <a:rPr lang="en-US" sz="1800" dirty="0" smtClean="0">
                <a:solidFill>
                  <a:srgbClr val="000000"/>
                </a:solidFill>
                <a:effectLst>
                  <a:glow rad="381000">
                    <a:srgbClr val="FFFF00"/>
                  </a:glow>
                </a:effectLst>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p>
          <a:p>
            <a:r>
              <a:rPr lang="en-US" sz="1800" dirty="0" smtClean="0">
                <a:solidFill>
                  <a:srgbClr val="0000FF"/>
                </a:solidFill>
                <a:effectLst/>
                <a:highlight>
                  <a:srgbClr val="FFFFFF"/>
                </a:highlight>
                <a:latin typeface="Consolas" panose="020B0609020204030204" pitchFamily="49" charset="0"/>
              </a:rPr>
              <a:t>        return</a:t>
            </a:r>
            <a:r>
              <a:rPr lang="en-US" sz="1800" dirty="0" smtClean="0">
                <a:solidFill>
                  <a:srgbClr val="000000"/>
                </a:solidFill>
                <a:effectLst/>
                <a:highlight>
                  <a:srgbClr val="FFFFFF"/>
                </a:highlight>
                <a:latin typeface="Consolas" panose="020B0609020204030204" pitchFamily="49" charset="0"/>
              </a:rPr>
              <a:t> </a:t>
            </a:r>
            <a:r>
              <a:rPr lang="en-US" sz="1800" dirty="0" err="1" smtClean="0">
                <a:solidFill>
                  <a:srgbClr val="000000"/>
                </a:solidFill>
                <a:effectLst/>
                <a:highlight>
                  <a:srgbClr val="FFFFFF"/>
                </a:highlight>
                <a:latin typeface="Consolas" panose="020B0609020204030204" pitchFamily="49" charset="0"/>
              </a:rPr>
              <a:t>total_payout</a:t>
            </a:r>
            <a:r>
              <a:rPr lang="en-US" sz="1800" dirty="0" smtClean="0">
                <a:solidFill>
                  <a:srgbClr val="000000"/>
                </a:solidFill>
                <a:effectLst/>
                <a:highlight>
                  <a:srgbClr val="FFFFFF"/>
                </a:highlight>
                <a:latin typeface="Consolas" panose="020B0609020204030204" pitchFamily="49" charset="0"/>
              </a:rPr>
              <a:t> / 1000000;</a:t>
            </a:r>
          </a:p>
          <a:p>
            <a:r>
              <a:rPr lang="en-US" sz="1800" dirty="0" smtClean="0">
                <a:solidFill>
                  <a:srgbClr val="000000"/>
                </a:solidFill>
                <a:effectLst/>
                <a:highlight>
                  <a:srgbClr val="FFFFFF"/>
                </a:highlight>
                <a:latin typeface="Consolas" panose="020B0609020204030204" pitchFamily="49" charset="0"/>
              </a:rPr>
              <a:t>    });</a:t>
            </a:r>
          </a:p>
          <a:p>
            <a:endParaRPr lang="en-US" sz="1800" dirty="0" smtClean="0">
              <a:solidFill>
                <a:srgbClr val="000000"/>
              </a:solidFill>
              <a:effectLst/>
              <a:highlight>
                <a:srgbClr val="FFFFFF"/>
              </a:highlight>
              <a:latin typeface="Consolas" panose="020B0609020204030204" pitchFamily="49" charset="0"/>
            </a:endParaRPr>
          </a:p>
          <a:p>
            <a:r>
              <a:rPr lang="en-US" sz="1800" dirty="0" smtClean="0">
                <a:solidFill>
                  <a:srgbClr val="000000"/>
                </a:solidFill>
                <a:effectLst/>
                <a:highlight>
                  <a:srgbClr val="FFFFFF"/>
                </a:highlight>
                <a:latin typeface="Consolas" panose="020B0609020204030204" pitchFamily="49" charset="0"/>
              </a:rPr>
              <a:t>    </a:t>
            </a:r>
            <a:r>
              <a:rPr lang="en-US" sz="1800" dirty="0" err="1" smtClean="0">
                <a:solidFill>
                  <a:srgbClr val="000000"/>
                </a:solidFill>
                <a:effectLst/>
                <a:highlight>
                  <a:srgbClr val="FFFFFF"/>
                </a:highlight>
                <a:latin typeface="Consolas" panose="020B0609020204030204" pitchFamily="49" charset="0"/>
              </a:rPr>
              <a:t>txtExpectedPayout.Text</a:t>
            </a:r>
            <a:r>
              <a:rPr lang="en-US" sz="1800" dirty="0" smtClean="0">
                <a:solidFill>
                  <a:srgbClr val="000000"/>
                </a:solidFill>
                <a:effectLst/>
                <a:highlight>
                  <a:srgbClr val="FFFFFF"/>
                </a:highlight>
                <a:latin typeface="Consolas" panose="020B0609020204030204" pitchFamily="49" charset="0"/>
              </a:rPr>
              <a:t> = </a:t>
            </a:r>
            <a:r>
              <a:rPr lang="en-US" sz="1800" dirty="0" err="1" smtClean="0">
                <a:solidFill>
                  <a:srgbClr val="000000"/>
                </a:solidFill>
                <a:effectLst/>
                <a:highlight>
                  <a:srgbClr val="FFFFFF"/>
                </a:highlight>
                <a:latin typeface="Consolas" panose="020B0609020204030204" pitchFamily="49" charset="0"/>
              </a:rPr>
              <a:t>expectedPayout.ToString</a:t>
            </a:r>
            <a:r>
              <a:rPr lang="en-US" sz="1800" dirty="0" smtClean="0">
                <a:solidFill>
                  <a:srgbClr val="000000"/>
                </a:solidFill>
                <a:highlight>
                  <a:srgbClr val="FFFFFF"/>
                </a:highlight>
                <a:latin typeface="Consolas" panose="020B0609020204030204" pitchFamily="49" charset="0"/>
              </a:rPr>
              <a:t>();</a:t>
            </a:r>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a:t>
            </a:r>
            <a:endParaRPr lang="en-US" sz="1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237" y="144462"/>
            <a:ext cx="3026613" cy="3886200"/>
          </a:xfrm>
          <a:prstGeom prst="rect">
            <a:avLst/>
          </a:prstGeom>
        </p:spPr>
      </p:pic>
      <p:sp>
        <p:nvSpPr>
          <p:cNvPr id="10" name="Text Placeholder 2"/>
          <p:cNvSpPr txBox="1">
            <a:spLocks/>
          </p:cNvSpPr>
          <p:nvPr/>
        </p:nvSpPr>
        <p:spPr>
          <a:xfrm>
            <a:off x="3017837" y="3036522"/>
            <a:ext cx="9275013" cy="3813352"/>
          </a:xfrm>
          <a:prstGeom prst="rect">
            <a:avLst/>
          </a:prstGeom>
          <a:solidFill>
            <a:srgbClr val="FFFFCC"/>
          </a:solidFill>
          <a:ln>
            <a:solidFill>
              <a:schemeClr val="bg1"/>
            </a:solidFill>
          </a:ln>
          <a:effectLst>
            <a:outerShdw blurRad="50800" dist="38100" dir="2700000" algn="tl" rotWithShape="0">
              <a:prstClr val="black">
                <a:alpha val="40000"/>
              </a:prstClr>
            </a:outerShdw>
          </a:effectLst>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400" dirty="0">
                <a:solidFill>
                  <a:srgbClr val="008000"/>
                </a:solidFill>
                <a:latin typeface="Consolas" panose="020B0609020204030204" pitchFamily="49" charset="0"/>
                <a:ea typeface="Times New Roman" panose="02020603050405020304" pitchFamily="18" charset="0"/>
              </a:rPr>
              <a:t>// Box-Muller technique, generates "standard normal" distribution (mean=0, variance=1)</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private</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NextNormal</a:t>
            </a:r>
            <a:r>
              <a:rPr lang="en-US" sz="1400" dirty="0">
                <a:solidFill>
                  <a:srgbClr val="000000"/>
                </a:solidFill>
                <a:latin typeface="Consolas" panose="020B0609020204030204" pitchFamily="49" charset="0"/>
                <a:ea typeface="Times New Roman" panose="02020603050405020304" pitchFamily="18" charset="0"/>
              </a:rPr>
              <a:t> () =</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u1 = </a:t>
            </a:r>
            <a:r>
              <a:rPr lang="en-US" sz="1400" dirty="0" err="1">
                <a:solidFill>
                  <a:srgbClr val="000000"/>
                </a:solidFill>
                <a:latin typeface="Consolas" panose="020B0609020204030204" pitchFamily="49" charset="0"/>
                <a:ea typeface="Times New Roman" panose="02020603050405020304" pitchFamily="18" charset="0"/>
              </a:rPr>
              <a:t>RND.NextDouble</a:t>
            </a:r>
            <a:r>
              <a:rPr lang="en-US" sz="1400" dirty="0">
                <a:solidFill>
                  <a:srgbClr val="000000"/>
                </a:solidFill>
                <a:latin typeface="Consolas" panose="020B0609020204030204" pitchFamily="49"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u2 = </a:t>
            </a:r>
            <a:r>
              <a:rPr lang="en-US" sz="1400" dirty="0" err="1">
                <a:solidFill>
                  <a:srgbClr val="000000"/>
                </a:solidFill>
                <a:latin typeface="Consolas" panose="020B0609020204030204" pitchFamily="49" charset="0"/>
                <a:ea typeface="Times New Roman" panose="02020603050405020304" pitchFamily="18" charset="0"/>
              </a:rPr>
              <a:t>RND.NextDouble</a:t>
            </a:r>
            <a:r>
              <a:rPr lang="en-US" sz="1400" dirty="0">
                <a:solidFill>
                  <a:srgbClr val="000000"/>
                </a:solidFill>
                <a:latin typeface="Consolas" panose="020B0609020204030204" pitchFamily="49"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sqrt</a:t>
            </a:r>
            <a:r>
              <a:rPr lang="en-US" sz="1400" dirty="0">
                <a:solidFill>
                  <a:srgbClr val="000000"/>
                </a:solidFill>
                <a:latin typeface="Consolas" panose="020B0609020204030204" pitchFamily="49" charset="0"/>
                <a:ea typeface="Times New Roman" panose="02020603050405020304" pitchFamily="18" charset="0"/>
              </a:rPr>
              <a:t>(-2.0 * log u1) * sin(2.0 * </a:t>
            </a:r>
            <a:r>
              <a:rPr lang="en-US" sz="1400" dirty="0" err="1">
                <a:solidFill>
                  <a:srgbClr val="000000"/>
                </a:solidFill>
                <a:latin typeface="Consolas" panose="020B0609020204030204" pitchFamily="49" charset="0"/>
                <a:ea typeface="Times New Roman" panose="02020603050405020304" pitchFamily="18" charset="0"/>
              </a:rPr>
              <a:t>System.Math.PI</a:t>
            </a:r>
            <a:r>
              <a:rPr lang="en-US" sz="1400" dirty="0">
                <a:solidFill>
                  <a:srgbClr val="000000"/>
                </a:solidFill>
                <a:latin typeface="Consolas" panose="020B0609020204030204" pitchFamily="49" charset="0"/>
                <a:ea typeface="Times New Roman" panose="02020603050405020304" pitchFamily="18" charset="0"/>
              </a:rPr>
              <a:t> * u2)</a:t>
            </a:r>
            <a:endParaRPr lang="en-US" sz="1200" dirty="0">
              <a:latin typeface="Times New Roman" panose="02020603050405020304" pitchFamily="18" charset="0"/>
              <a:ea typeface="Times New Roman" panose="02020603050405020304" pitchFamily="18" charset="0"/>
            </a:endParaRPr>
          </a:p>
          <a:p>
            <a:pPr>
              <a:spcBef>
                <a:spcPts val="0"/>
              </a:spcBef>
            </a:pPr>
            <a:r>
              <a:rPr lang="en-US" sz="1200" dirty="0">
                <a:latin typeface="Times New Roman" panose="02020603050405020304" pitchFamily="18" charset="0"/>
                <a:ea typeface="Times New Roman" panose="02020603050405020304" pitchFamily="18" charset="0"/>
              </a:rPr>
              <a:t> </a:t>
            </a:r>
          </a:p>
          <a:p>
            <a:pPr>
              <a:spcBef>
                <a:spcPts val="0"/>
              </a:spcBef>
            </a:pPr>
            <a:r>
              <a:rPr lang="en-US" sz="1400" dirty="0">
                <a:solidFill>
                  <a:srgbClr val="008000"/>
                </a:solidFill>
                <a:latin typeface="Consolas" panose="020B0609020204030204" pitchFamily="49" charset="0"/>
                <a:ea typeface="Times New Roman" panose="02020603050405020304" pitchFamily="18" charset="0"/>
              </a:rPr>
              <a:t>// Geometric Brownian Motion, a common technique to model stock price</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SimulateStockPrice</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prices:double</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initialPrice</a:t>
            </a:r>
            <a:r>
              <a:rPr lang="en-US" sz="1400" dirty="0">
                <a:solidFill>
                  <a:srgbClr val="000000"/>
                </a:solidFill>
                <a:latin typeface="Consolas" panose="020B0609020204030204" pitchFamily="49" charset="0"/>
                <a:ea typeface="Times New Roman" panose="02020603050405020304" pitchFamily="18" charset="0"/>
              </a:rPr>
              <a:t>, drift, volatility) =</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dt</a:t>
            </a:r>
            <a:r>
              <a:rPr lang="en-US" sz="1400" dirty="0">
                <a:solidFill>
                  <a:srgbClr val="000000"/>
                </a:solidFill>
                <a:latin typeface="Consolas" panose="020B0609020204030204" pitchFamily="49" charset="0"/>
                <a:ea typeface="Times New Roman" panose="02020603050405020304" pitchFamily="18" charset="0"/>
              </a:rPr>
              <a:t> = 1.0 / float </a:t>
            </a:r>
            <a:r>
              <a:rPr lang="en-US" sz="1400" dirty="0" err="1">
                <a:solidFill>
                  <a:srgbClr val="000000"/>
                </a:solidFill>
                <a:latin typeface="Consolas" panose="020B0609020204030204" pitchFamily="49" charset="0"/>
                <a:ea typeface="Times New Roman" panose="02020603050405020304" pitchFamily="18" charset="0"/>
              </a:rPr>
              <a:t>prices.Length</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rec</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sim</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i</a:t>
            </a:r>
            <a:r>
              <a:rPr lang="en-US" sz="1400" dirty="0">
                <a:solidFill>
                  <a:srgbClr val="000000"/>
                </a:solidFill>
                <a:latin typeface="Consolas" panose="020B0609020204030204" pitchFamily="49" charset="0"/>
                <a:ea typeface="Times New Roman" panose="02020603050405020304" pitchFamily="18" charset="0"/>
              </a:rPr>
              <a:t> value = </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prices.[</a:t>
            </a:r>
            <a:r>
              <a:rPr lang="en-US" sz="1400" dirty="0" err="1">
                <a:solidFill>
                  <a:srgbClr val="000000"/>
                </a:solidFill>
                <a:latin typeface="Consolas" panose="020B0609020204030204" pitchFamily="49" charset="0"/>
                <a:ea typeface="Times New Roman" panose="02020603050405020304" pitchFamily="18" charset="0"/>
              </a:rPr>
              <a:t>i</a:t>
            </a:r>
            <a:r>
              <a:rPr lang="en-US" sz="1400" dirty="0">
                <a:solidFill>
                  <a:srgbClr val="000000"/>
                </a:solidFill>
                <a:latin typeface="Consolas" panose="020B0609020204030204" pitchFamily="49" charset="0"/>
                <a:ea typeface="Times New Roman" panose="02020603050405020304" pitchFamily="18" charset="0"/>
              </a:rPr>
              <a:t>] &lt;- value</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nextval</a:t>
            </a:r>
            <a:r>
              <a:rPr lang="en-US" sz="1400" dirty="0">
                <a:solidFill>
                  <a:srgbClr val="000000"/>
                </a:solidFill>
                <a:latin typeface="Consolas" panose="020B0609020204030204" pitchFamily="49" charset="0"/>
                <a:ea typeface="Times New Roman" panose="02020603050405020304" pitchFamily="18" charset="0"/>
              </a:rPr>
              <a:t> = value * (1.0 + drift*</a:t>
            </a:r>
            <a:r>
              <a:rPr lang="en-US" sz="1400" dirty="0" err="1">
                <a:solidFill>
                  <a:srgbClr val="000000"/>
                </a:solidFill>
                <a:latin typeface="Consolas" panose="020B0609020204030204" pitchFamily="49" charset="0"/>
                <a:ea typeface="Times New Roman" panose="02020603050405020304" pitchFamily="18" charset="0"/>
              </a:rPr>
              <a:t>dt</a:t>
            </a:r>
            <a:r>
              <a:rPr lang="en-US" sz="1400" dirty="0">
                <a:solidFill>
                  <a:srgbClr val="000000"/>
                </a:solidFill>
                <a:latin typeface="Consolas" panose="020B0609020204030204" pitchFamily="49" charset="0"/>
                <a:ea typeface="Times New Roman" panose="02020603050405020304" pitchFamily="18" charset="0"/>
              </a:rPr>
              <a:t> + volatility*</a:t>
            </a:r>
            <a:r>
              <a:rPr lang="en-US" sz="1400" dirty="0" err="1">
                <a:solidFill>
                  <a:srgbClr val="000000"/>
                </a:solidFill>
                <a:latin typeface="Consolas" panose="020B0609020204030204" pitchFamily="49" charset="0"/>
                <a:ea typeface="Times New Roman" panose="02020603050405020304" pitchFamily="18" charset="0"/>
              </a:rPr>
              <a:t>NextNormal</a:t>
            </a:r>
            <a:r>
              <a:rPr lang="en-US" sz="1400" dirty="0">
                <a:solidFill>
                  <a:srgbClr val="000000"/>
                </a:solidFill>
                <a:latin typeface="Consolas" panose="020B0609020204030204" pitchFamily="49" charset="0"/>
                <a:ea typeface="Times New Roman" panose="02020603050405020304" pitchFamily="18" charset="0"/>
              </a:rPr>
              <a:t>()*</a:t>
            </a:r>
            <a:r>
              <a:rPr lang="en-US" sz="1400" dirty="0" err="1">
                <a:solidFill>
                  <a:srgbClr val="000000"/>
                </a:solidFill>
                <a:latin typeface="Consolas" panose="020B0609020204030204" pitchFamily="49" charset="0"/>
                <a:ea typeface="Times New Roman" panose="02020603050405020304" pitchFamily="18" charset="0"/>
              </a:rPr>
              <a:t>sqrt</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dt</a:t>
            </a:r>
            <a:r>
              <a:rPr lang="en-US" sz="1400" dirty="0">
                <a:solidFill>
                  <a:srgbClr val="000000"/>
                </a:solidFill>
                <a:latin typeface="Consolas" panose="020B0609020204030204" pitchFamily="49"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if</a:t>
            </a:r>
            <a:r>
              <a:rPr lang="en-US" sz="1400" dirty="0">
                <a:solidFill>
                  <a:srgbClr val="000000"/>
                </a:solidFill>
                <a:latin typeface="Consolas" panose="020B0609020204030204" pitchFamily="49" charset="0"/>
                <a:ea typeface="Times New Roman" panose="02020603050405020304" pitchFamily="18" charset="0"/>
              </a:rPr>
              <a:t> i+1 &lt; </a:t>
            </a:r>
            <a:r>
              <a:rPr lang="en-US" sz="1400" dirty="0" err="1">
                <a:solidFill>
                  <a:srgbClr val="000000"/>
                </a:solidFill>
                <a:latin typeface="Consolas" panose="020B0609020204030204" pitchFamily="49" charset="0"/>
                <a:ea typeface="Times New Roman" panose="02020603050405020304" pitchFamily="18" charset="0"/>
              </a:rPr>
              <a:t>prices.Length</a:t>
            </a: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then</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sim</a:t>
            </a:r>
            <a:r>
              <a:rPr lang="en-US" sz="1400" dirty="0">
                <a:solidFill>
                  <a:srgbClr val="000000"/>
                </a:solidFill>
                <a:latin typeface="Consolas" panose="020B0609020204030204" pitchFamily="49" charset="0"/>
                <a:ea typeface="Times New Roman" panose="02020603050405020304" pitchFamily="18" charset="0"/>
              </a:rPr>
              <a:t> (i+1) (</a:t>
            </a:r>
            <a:r>
              <a:rPr lang="en-US" sz="1400" dirty="0">
                <a:solidFill>
                  <a:srgbClr val="0000FF"/>
                </a:solidFill>
                <a:latin typeface="Consolas" panose="020B0609020204030204" pitchFamily="49" charset="0"/>
                <a:ea typeface="Times New Roman" panose="02020603050405020304" pitchFamily="18" charset="0"/>
              </a:rPr>
              <a:t>if</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nextval</a:t>
            </a:r>
            <a:r>
              <a:rPr lang="en-US" sz="1400" dirty="0">
                <a:solidFill>
                  <a:srgbClr val="000000"/>
                </a:solidFill>
                <a:latin typeface="Consolas" panose="020B0609020204030204" pitchFamily="49" charset="0"/>
                <a:ea typeface="Times New Roman" panose="02020603050405020304" pitchFamily="18" charset="0"/>
              </a:rPr>
              <a:t> &lt; 0.0 </a:t>
            </a:r>
            <a:r>
              <a:rPr lang="en-US" sz="1400" dirty="0">
                <a:solidFill>
                  <a:srgbClr val="0000FF"/>
                </a:solidFill>
                <a:latin typeface="Consolas" panose="020B0609020204030204" pitchFamily="49" charset="0"/>
                <a:ea typeface="Times New Roman" panose="02020603050405020304" pitchFamily="18" charset="0"/>
              </a:rPr>
              <a:t>then</a:t>
            </a:r>
            <a:r>
              <a:rPr lang="en-US" sz="1400" dirty="0">
                <a:solidFill>
                  <a:srgbClr val="000000"/>
                </a:solidFill>
                <a:latin typeface="Consolas" panose="020B0609020204030204" pitchFamily="49" charset="0"/>
                <a:ea typeface="Times New Roman" panose="02020603050405020304" pitchFamily="18" charset="0"/>
              </a:rPr>
              <a:t> 0.0 </a:t>
            </a:r>
            <a:r>
              <a:rPr lang="en-US" sz="1400" dirty="0">
                <a:solidFill>
                  <a:srgbClr val="0000FF"/>
                </a:solidFill>
                <a:latin typeface="Consolas" panose="020B0609020204030204" pitchFamily="49" charset="0"/>
                <a:ea typeface="Times New Roman" panose="02020603050405020304" pitchFamily="18" charset="0"/>
              </a:rPr>
              <a:t>else</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nextval</a:t>
            </a:r>
            <a:r>
              <a:rPr lang="en-US" sz="1400" dirty="0">
                <a:solidFill>
                  <a:srgbClr val="000000"/>
                </a:solidFill>
                <a:latin typeface="Consolas" panose="020B0609020204030204" pitchFamily="49"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sim</a:t>
            </a:r>
            <a:r>
              <a:rPr lang="en-US" sz="1400" dirty="0">
                <a:solidFill>
                  <a:srgbClr val="000000"/>
                </a:solidFill>
                <a:latin typeface="Consolas" panose="020B0609020204030204" pitchFamily="49" charset="0"/>
                <a:ea typeface="Times New Roman" panose="02020603050405020304" pitchFamily="18" charset="0"/>
              </a:rPr>
              <a:t> 0 </a:t>
            </a:r>
            <a:r>
              <a:rPr lang="en-US" sz="1400" dirty="0" err="1">
                <a:solidFill>
                  <a:srgbClr val="000000"/>
                </a:solidFill>
                <a:latin typeface="Consolas" panose="020B0609020204030204" pitchFamily="49" charset="0"/>
                <a:ea typeface="Times New Roman" panose="02020603050405020304" pitchFamily="18" charset="0"/>
              </a:rPr>
              <a:t>initialPrice</a:t>
            </a:r>
            <a:endParaRPr lang="en-US" sz="1200" dirty="0">
              <a:latin typeface="Times New Roman" panose="02020603050405020304" pitchFamily="18" charset="0"/>
              <a:ea typeface="Times New Roman" panose="02020603050405020304" pitchFamily="18" charset="0"/>
            </a:endParaRPr>
          </a:p>
          <a:p>
            <a:pPr>
              <a:spcBef>
                <a:spcPts val="0"/>
              </a:spcBef>
            </a:pPr>
            <a:r>
              <a:rPr lang="en-US" sz="1200" dirty="0">
                <a:latin typeface="Times New Roman" panose="02020603050405020304" pitchFamily="18" charset="0"/>
                <a:ea typeface="Times New Roman" panose="02020603050405020304" pitchFamily="18" charset="0"/>
              </a:rPr>
              <a:t> </a:t>
            </a:r>
          </a:p>
          <a:p>
            <a:pPr>
              <a:spcBef>
                <a:spcPts val="0"/>
              </a:spcBef>
            </a:pPr>
            <a:r>
              <a:rPr lang="en-US" sz="1400" dirty="0">
                <a:solidFill>
                  <a:srgbClr val="008000"/>
                </a:solidFill>
                <a:latin typeface="Consolas" panose="020B0609020204030204" pitchFamily="49" charset="0"/>
                <a:ea typeface="Times New Roman" panose="02020603050405020304" pitchFamily="18" charset="0"/>
              </a:rPr>
              <a:t>// An Asian Call Option gives payout if strike price is lower than the average stock price</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Payout_AsianCallOption</a:t>
            </a:r>
            <a:r>
              <a:rPr lang="en-US" sz="1400" dirty="0">
                <a:solidFill>
                  <a:srgbClr val="000000"/>
                </a:solidFill>
                <a:latin typeface="Consolas" panose="020B0609020204030204" pitchFamily="49" charset="0"/>
                <a:ea typeface="Times New Roman" panose="02020603050405020304" pitchFamily="18" charset="0"/>
              </a:rPr>
              <a:t> (prices, </a:t>
            </a:r>
            <a:r>
              <a:rPr lang="en-US" sz="1400" dirty="0" err="1">
                <a:solidFill>
                  <a:srgbClr val="000000"/>
                </a:solidFill>
                <a:latin typeface="Consolas" panose="020B0609020204030204" pitchFamily="49" charset="0"/>
                <a:ea typeface="Times New Roman" panose="02020603050405020304" pitchFamily="18" charset="0"/>
              </a:rPr>
              <a:t>strikePrice</a:t>
            </a:r>
            <a:r>
              <a:rPr lang="en-US" sz="1400" dirty="0">
                <a:solidFill>
                  <a:srgbClr val="000000"/>
                </a:solidFill>
                <a:latin typeface="Consolas" panose="020B0609020204030204" pitchFamily="49"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a:t>
            </a:r>
            <a:r>
              <a:rPr lang="en-US" sz="1400" dirty="0">
                <a:solidFill>
                  <a:srgbClr val="0000FF"/>
                </a:solidFill>
                <a:latin typeface="Consolas" panose="020B0609020204030204" pitchFamily="49" charset="0"/>
                <a:ea typeface="Times New Roman" panose="02020603050405020304" pitchFamily="18" charset="0"/>
              </a:rPr>
              <a:t>let</a:t>
            </a:r>
            <a:r>
              <a:rPr lang="en-US" sz="1400" dirty="0">
                <a:solidFill>
                  <a:srgbClr val="000000"/>
                </a:solidFill>
                <a:latin typeface="Consolas" panose="020B0609020204030204" pitchFamily="49" charset="0"/>
                <a:ea typeface="Times New Roman" panose="02020603050405020304" pitchFamily="18" charset="0"/>
              </a:rPr>
              <a:t> </a:t>
            </a:r>
            <a:r>
              <a:rPr lang="en-US" sz="1400" dirty="0" err="1">
                <a:solidFill>
                  <a:srgbClr val="000000"/>
                </a:solidFill>
                <a:latin typeface="Consolas" panose="020B0609020204030204" pitchFamily="49" charset="0"/>
                <a:ea typeface="Times New Roman" panose="02020603050405020304" pitchFamily="18" charset="0"/>
              </a:rPr>
              <a:t>av</a:t>
            </a:r>
            <a:r>
              <a:rPr lang="en-US" sz="1400" dirty="0">
                <a:solidFill>
                  <a:srgbClr val="000000"/>
                </a:solidFill>
                <a:latin typeface="Consolas" panose="020B0609020204030204" pitchFamily="49" charset="0"/>
                <a:ea typeface="Times New Roman" panose="02020603050405020304" pitchFamily="18" charset="0"/>
              </a:rPr>
              <a:t> = </a:t>
            </a:r>
            <a:r>
              <a:rPr lang="en-US" sz="1400" dirty="0" err="1">
                <a:solidFill>
                  <a:srgbClr val="000000"/>
                </a:solidFill>
                <a:latin typeface="Consolas" panose="020B0609020204030204" pitchFamily="49" charset="0"/>
                <a:ea typeface="Times New Roman" panose="02020603050405020304" pitchFamily="18" charset="0"/>
              </a:rPr>
              <a:t>Array.average</a:t>
            </a:r>
            <a:r>
              <a:rPr lang="en-US" sz="1400" dirty="0">
                <a:solidFill>
                  <a:srgbClr val="000000"/>
                </a:solidFill>
                <a:latin typeface="Consolas" panose="020B0609020204030204" pitchFamily="49" charset="0"/>
                <a:ea typeface="Times New Roman" panose="02020603050405020304" pitchFamily="18" charset="0"/>
              </a:rPr>
              <a:t> prices</a:t>
            </a:r>
            <a:endParaRPr lang="en-US" sz="1200" dirty="0">
              <a:latin typeface="Times New Roman" panose="02020603050405020304" pitchFamily="18" charset="0"/>
              <a:ea typeface="Times New Roman" panose="02020603050405020304" pitchFamily="18" charset="0"/>
            </a:endParaRPr>
          </a:p>
          <a:p>
            <a:pPr>
              <a:spcBef>
                <a:spcPts val="0"/>
              </a:spcBef>
            </a:pPr>
            <a:r>
              <a:rPr lang="en-US" sz="1400" dirty="0">
                <a:solidFill>
                  <a:srgbClr val="000000"/>
                </a:solidFill>
                <a:latin typeface="Consolas" panose="020B0609020204030204" pitchFamily="49" charset="0"/>
                <a:ea typeface="Times New Roman" panose="02020603050405020304" pitchFamily="18" charset="0"/>
              </a:rPr>
              <a:t>    max (</a:t>
            </a:r>
            <a:r>
              <a:rPr lang="en-US" sz="1400" dirty="0" err="1">
                <a:solidFill>
                  <a:srgbClr val="000000"/>
                </a:solidFill>
                <a:latin typeface="Consolas" panose="020B0609020204030204" pitchFamily="49" charset="0"/>
                <a:ea typeface="Times New Roman" panose="02020603050405020304" pitchFamily="18" charset="0"/>
              </a:rPr>
              <a:t>av</a:t>
            </a:r>
            <a:r>
              <a:rPr lang="en-US" sz="1400" dirty="0">
                <a:solidFill>
                  <a:srgbClr val="000000"/>
                </a:solidFill>
                <a:latin typeface="Consolas" panose="020B0609020204030204" pitchFamily="49" charset="0"/>
                <a:ea typeface="Times New Roman" panose="02020603050405020304" pitchFamily="18" charset="0"/>
              </a:rPr>
              <a:t> - </a:t>
            </a:r>
            <a:r>
              <a:rPr lang="en-US" sz="1400" dirty="0" err="1">
                <a:solidFill>
                  <a:srgbClr val="000000"/>
                </a:solidFill>
                <a:latin typeface="Consolas" panose="020B0609020204030204" pitchFamily="49" charset="0"/>
                <a:ea typeface="Times New Roman" panose="02020603050405020304" pitchFamily="18" charset="0"/>
              </a:rPr>
              <a:t>strikePrice</a:t>
            </a:r>
            <a:r>
              <a:rPr lang="en-US" sz="1400" dirty="0">
                <a:solidFill>
                  <a:srgbClr val="000000"/>
                </a:solidFill>
                <a:latin typeface="Consolas" panose="020B0609020204030204" pitchFamily="49" charset="0"/>
                <a:ea typeface="Times New Roman" panose="02020603050405020304" pitchFamily="18" charset="0"/>
              </a:rPr>
              <a:t>) </a:t>
            </a:r>
            <a:r>
              <a:rPr lang="en-US" sz="1400" dirty="0" smtClean="0">
                <a:solidFill>
                  <a:srgbClr val="000000"/>
                </a:solidFill>
                <a:latin typeface="Consolas" panose="020B0609020204030204" pitchFamily="49" charset="0"/>
                <a:ea typeface="Times New Roman" panose="02020603050405020304" pitchFamily="18" charset="0"/>
              </a:rPr>
              <a:t>0.0</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875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1"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1+ppt_w/2"/>
                                          </p:val>
                                        </p:tav>
                                      </p:tavLst>
                                    </p:anim>
                                    <p:anim calcmode="lin" valueType="num">
                                      <p:cBhvr additive="base">
                                        <p:cTn id="19" dur="500"/>
                                        <p:tgtEl>
                                          <p:spTgt spid="10"/>
                                        </p:tgtEl>
                                        <p:attrNameLst>
                                          <p:attrName>ppt_y</p:attrName>
                                        </p:attrNameLst>
                                      </p:cBhvr>
                                      <p:tavLst>
                                        <p:tav tm="0">
                                          <p:val>
                                            <p:strVal val="ppt_y"/>
                                          </p:val>
                                        </p:tav>
                                        <p:tav tm="100000">
                                          <p:val>
                                            <p:strVal val="ppt_y"/>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1+ppt_w/2"/>
                                          </p:val>
                                        </p:tav>
                                      </p:tavLst>
                                    </p:anim>
                                    <p:anim calcmode="lin" valueType="num">
                                      <p:cBhvr additive="base">
                                        <p:cTn id="23" dur="500"/>
                                        <p:tgtEl>
                                          <p:spTgt spid="9"/>
                                        </p:tgtEl>
                                        <p:attrNameLst>
                                          <p:attrName>ppt_y</p:attrName>
                                        </p:attrNameLst>
                                      </p:cBhvr>
                                      <p:tavLst>
                                        <p:tav tm="0">
                                          <p:val>
                                            <p:strVal val="ppt_y"/>
                                          </p:val>
                                        </p:tav>
                                        <p:tav tm="100000">
                                          <p:val>
                                            <p:strVal val="ppt_y"/>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3" name="Text Placeholder 2"/>
          <p:cNvSpPr>
            <a:spLocks noGrp="1"/>
          </p:cNvSpPr>
          <p:nvPr>
            <p:ph type="body" sz="quarter" idx="10"/>
          </p:nvPr>
        </p:nvSpPr>
        <p:spPr>
          <a:xfrm>
            <a:off x="274638" y="1221157"/>
            <a:ext cx="11887199" cy="3841052"/>
          </a:xfrm>
        </p:spPr>
        <p:txBody>
          <a:bodyPr/>
          <a:lstStyle/>
          <a:p>
            <a:endParaRPr lang="en-US" dirty="0" smtClean="0"/>
          </a:p>
          <a:p>
            <a:endParaRPr lang="en-US" dirty="0" smtClean="0"/>
          </a:p>
          <a:p>
            <a:r>
              <a:rPr lang="en-US" sz="3600" dirty="0" smtClean="0">
                <a:solidFill>
                  <a:schemeClr val="bg2"/>
                </a:solidFill>
                <a:latin typeface="Segoe UI Light" panose="020B0502040204020203" pitchFamily="34" charset="0"/>
                <a:cs typeface="Segoe UI Light" panose="020B0502040204020203" pitchFamily="34" charset="0"/>
              </a:rPr>
              <a:t>Would you like to know more?</a:t>
            </a:r>
          </a:p>
          <a:p>
            <a:endParaRPr lang="en-US" sz="2000" dirty="0" smtClean="0"/>
          </a:p>
          <a:p>
            <a:r>
              <a:rPr lang="en-US" sz="2000" dirty="0" smtClean="0"/>
              <a:t>WPF-specific: </a:t>
            </a:r>
            <a:r>
              <a:rPr lang="en-US" sz="2000" dirty="0" err="1" smtClean="0"/>
              <a:t>databound</a:t>
            </a:r>
            <a:r>
              <a:rPr lang="en-US" sz="2000" dirty="0" smtClean="0"/>
              <a:t> properties and (WPF4.5) collections can update UI from background thread.</a:t>
            </a:r>
          </a:p>
          <a:p>
            <a:endParaRPr lang="en-US" sz="2000" dirty="0" smtClean="0"/>
          </a:p>
          <a:p>
            <a:r>
              <a:rPr lang="en-US" sz="2000" dirty="0" smtClean="0"/>
              <a:t>Key patterns to recognize when code looks </a:t>
            </a:r>
            <a:r>
              <a:rPr lang="en-US" sz="2000" dirty="0" err="1" smtClean="0"/>
              <a:t>async</a:t>
            </a:r>
            <a:r>
              <a:rPr lang="en-US" sz="2000" dirty="0" smtClean="0"/>
              <a:t>, but isn’t really.</a:t>
            </a:r>
          </a:p>
          <a:p>
            <a:endParaRPr lang="en-US" sz="2000" dirty="0" smtClean="0"/>
          </a:p>
          <a:p>
            <a:r>
              <a:rPr lang="en-US" sz="2000" dirty="0" smtClean="0"/>
              <a:t>The hidden CPU-bound costs when you await on the UI thread.</a:t>
            </a:r>
            <a:endParaRPr lang="en-US" sz="2000" dirty="0"/>
          </a:p>
        </p:txBody>
      </p:sp>
    </p:spTree>
    <p:extLst>
      <p:ext uri="{BB962C8B-B14F-4D97-AF65-F5344CB8AC3E}">
        <p14:creationId xmlns:p14="http://schemas.microsoft.com/office/powerpoint/2010/main" val="138215140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7" name="Text Placeholder 4"/>
          <p:cNvSpPr txBox="1">
            <a:spLocks/>
          </p:cNvSpPr>
          <p:nvPr/>
        </p:nvSpPr>
        <p:spPr>
          <a:xfrm>
            <a:off x="274638" y="1243967"/>
            <a:ext cx="11887199" cy="530914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btnPayout_Click</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sender, </a:t>
            </a:r>
            <a:r>
              <a:rPr lang="en-US" sz="1800" dirty="0" err="1">
                <a:solidFill>
                  <a:srgbClr val="2B91AF"/>
                </a:solidFill>
                <a:highlight>
                  <a:srgbClr val="FFFFFF"/>
                </a:highlight>
                <a:latin typeface="Consolas" panose="020B0609020204030204" pitchFamily="49" charset="0"/>
              </a:rPr>
              <a:t>RoutedEventArgs</a:t>
            </a:r>
            <a:r>
              <a:rPr lang="en-US" sz="1800" dirty="0">
                <a:solidFill>
                  <a:srgbClr val="000000"/>
                </a:solidFill>
                <a:highlight>
                  <a:srgbClr val="FFFFFF"/>
                </a:highlight>
                <a:latin typeface="Consolas" panose="020B0609020204030204" pitchFamily="49" charset="0"/>
              </a:rPr>
              <a:t> e)</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opt = </a:t>
            </a:r>
            <a:r>
              <a:rPr lang="en-US" sz="1800" dirty="0" smtClean="0">
                <a:solidFill>
                  <a:srgbClr val="0000FF"/>
                </a:solidFill>
                <a:highlight>
                  <a:srgbClr val="FFFFFF"/>
                </a:highlight>
                <a:latin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MyOptionModelClass</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 implements </a:t>
            </a:r>
            <a:r>
              <a:rPr lang="en-US" sz="1800" dirty="0" err="1" smtClean="0">
                <a:solidFill>
                  <a:srgbClr val="008000"/>
                </a:solidFill>
                <a:highlight>
                  <a:srgbClr val="FFFFFF"/>
                </a:highlight>
                <a:latin typeface="Consolas" panose="020B0609020204030204" pitchFamily="49" charset="0"/>
              </a:rPr>
              <a:t>INotifyPropertyChanged</a:t>
            </a:r>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effectLst>
                  <a:glow rad="381000">
                    <a:srgbClr val="FFFF00"/>
                  </a:glow>
                </a:effectLst>
                <a:highlight>
                  <a:srgbClr val="FFFFFF"/>
                </a:highlight>
                <a:latin typeface="Consolas" panose="020B0609020204030204" pitchFamily="49" charset="0"/>
              </a:rPr>
              <a:t>this</a:t>
            </a:r>
            <a:r>
              <a:rPr lang="en-US" sz="1800" dirty="0" err="1" smtClean="0">
                <a:solidFill>
                  <a:srgbClr val="000000"/>
                </a:solidFill>
                <a:effectLst>
                  <a:glow rad="381000">
                    <a:srgbClr val="FFFF00"/>
                  </a:glow>
                </a:effectLst>
                <a:highlight>
                  <a:srgbClr val="FFFFFF"/>
                </a:highlight>
                <a:latin typeface="Consolas" panose="020B0609020204030204" pitchFamily="49" charset="0"/>
              </a:rPr>
              <a:t>.DataContext</a:t>
            </a:r>
            <a:r>
              <a:rPr lang="en-US" sz="1800" dirty="0" smtClean="0">
                <a:solidFill>
                  <a:srgbClr val="000000"/>
                </a:solidFill>
                <a:effectLst>
                  <a:glow rad="381000">
                    <a:srgbClr val="FFFF00"/>
                  </a:glow>
                </a:effectLst>
                <a:highlight>
                  <a:srgbClr val="FFFFFF"/>
                </a:highlight>
                <a:latin typeface="Consolas" panose="020B0609020204030204" pitchFamily="49" charset="0"/>
              </a:rPr>
              <a:t> = opt</a:t>
            </a:r>
            <a:r>
              <a:rPr lang="en-US" sz="1800" dirty="0" smtClean="0">
                <a:solidFill>
                  <a:srgbClr val="000000"/>
                </a:solidFill>
                <a:highlight>
                  <a:srgbClr val="FFFFFF"/>
                </a:highlight>
                <a:latin typeface="Consolas" panose="020B0609020204030204" pitchFamily="49" charset="0"/>
              </a:rPr>
              <a:t>; </a:t>
            </a: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.Run</a:t>
            </a:r>
            <a:r>
              <a:rPr lang="en-US" sz="1800" dirty="0">
                <a:solidFill>
                  <a:srgbClr val="000000"/>
                </a:solidFill>
                <a:highlight>
                  <a:srgbClr val="FFFFFF"/>
                </a:highlight>
                <a:latin typeface="Consolas" panose="020B0609020204030204" pitchFamily="49" charset="0"/>
              </a:rPr>
              <a:t>(() =&gt; {</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 prices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[252</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total_payout</a:t>
            </a:r>
            <a:r>
              <a:rPr lang="en-US" sz="1800" dirty="0">
                <a:solidFill>
                  <a:srgbClr val="000000"/>
                </a:solidFill>
                <a:highlight>
                  <a:srgbClr val="FFFFFF"/>
                </a:highlight>
                <a:latin typeface="Consolas" panose="020B0609020204030204" pitchFamily="49" charset="0"/>
              </a:rPr>
              <a:t> = 0;</a:t>
            </a:r>
          </a:p>
          <a:p>
            <a:r>
              <a:rPr lang="en-US" sz="1800" dirty="0" smtClean="0">
                <a:solidFill>
                  <a:srgbClr val="0000FF"/>
                </a:solidFill>
                <a:highlight>
                  <a:srgbClr val="FFFFFF"/>
                </a:highlight>
                <a:latin typeface="Consolas" panose="020B0609020204030204" pitchFamily="49" charset="0"/>
              </a:rPr>
              <a:t>        for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0;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&lt; </a:t>
            </a:r>
            <a:r>
              <a:rPr lang="en-US" sz="1800" dirty="0" smtClean="0">
                <a:solidFill>
                  <a:srgbClr val="000000"/>
                </a:solidFill>
                <a:highlight>
                  <a:srgbClr val="FFFFFF"/>
                </a:highlight>
                <a:latin typeface="Consolas" panose="020B0609020204030204" pitchFamily="49" charset="0"/>
              </a:rPr>
              <a:t>1000000;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Quant</a:t>
            </a:r>
            <a:r>
              <a:rPr lang="en-US" sz="1800" dirty="0" err="1">
                <a:solidFill>
                  <a:srgbClr val="000000"/>
                </a:solidFill>
                <a:highlight>
                  <a:srgbClr val="FFFFFF"/>
                </a:highlight>
                <a:latin typeface="Consolas" panose="020B0609020204030204" pitchFamily="49" charset="0"/>
              </a:rPr>
              <a:t>.SimulateStockPrice</a:t>
            </a:r>
            <a:r>
              <a:rPr lang="en-US" sz="1800" dirty="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opt.InitialPrice</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opt.Drift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opt.Volatility</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total_payout</a:t>
            </a:r>
            <a:r>
              <a:rPr lang="en-US" sz="1800" dirty="0">
                <a:solidFill>
                  <a:srgbClr val="000000"/>
                </a:solidFill>
                <a:highlight>
                  <a:srgbClr val="FFFFFF"/>
                </a:highlight>
                <a:latin typeface="Consolas" panose="020B0609020204030204" pitchFamily="49" charset="0"/>
              </a:rPr>
              <a:t> += </a:t>
            </a:r>
            <a:r>
              <a:rPr lang="en-US" sz="1800" dirty="0" err="1">
                <a:solidFill>
                  <a:srgbClr val="2B91AF"/>
                </a:solidFill>
                <a:highlight>
                  <a:srgbClr val="FFFFFF"/>
                </a:highlight>
                <a:latin typeface="Consolas" panose="020B0609020204030204" pitchFamily="49" charset="0"/>
              </a:rPr>
              <a:t>Quant</a:t>
            </a:r>
            <a:r>
              <a:rPr lang="en-US" sz="1800" dirty="0" err="1">
                <a:solidFill>
                  <a:srgbClr val="000000"/>
                </a:solidFill>
                <a:highlight>
                  <a:srgbClr val="FFFFFF"/>
                </a:highlight>
                <a:latin typeface="Consolas" panose="020B0609020204030204" pitchFamily="49" charset="0"/>
              </a:rPr>
              <a:t>.Payout_AsianCallOption</a:t>
            </a:r>
            <a:r>
              <a:rPr lang="en-US" sz="1800" dirty="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opt.StrikePrice</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effectLst>
                  <a:glow rad="381000">
                    <a:srgbClr val="FFFF00"/>
                  </a:glow>
                </a:effectLst>
                <a:highlight>
                  <a:srgbClr val="FFFFFF"/>
                </a:highlight>
                <a:latin typeface="Consolas" panose="020B0609020204030204" pitchFamily="49" charset="0"/>
              </a:rPr>
              <a:t>opt.ExpectedPayout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total_payout</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csimulations</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 WPF marshals this back to UI (but Silverlight/Phone/</a:t>
            </a:r>
            <a:r>
              <a:rPr lang="en-US" sz="1800" dirty="0" err="1" smtClean="0">
                <a:solidFill>
                  <a:srgbClr val="008000"/>
                </a:solidFill>
                <a:highlight>
                  <a:srgbClr val="FFFFFF"/>
                </a:highlight>
                <a:latin typeface="Consolas" panose="020B0609020204030204" pitchFamily="49" charset="0"/>
              </a:rPr>
              <a:t>WinRT</a:t>
            </a:r>
            <a:r>
              <a:rPr lang="en-US" sz="1800" dirty="0" smtClean="0">
                <a:solidFill>
                  <a:srgbClr val="008000"/>
                </a:solidFill>
                <a:highlight>
                  <a:srgbClr val="FFFFFF"/>
                </a:highlight>
                <a:latin typeface="Consolas" panose="020B0609020204030204" pitchFamily="49" charset="0"/>
              </a:rPr>
              <a:t> throw exception)</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0" name="Text Placeholder 4"/>
          <p:cNvSpPr txBox="1">
            <a:spLocks/>
          </p:cNvSpPr>
          <p:nvPr/>
        </p:nvSpPr>
        <p:spPr>
          <a:xfrm>
            <a:off x="274638" y="1243967"/>
            <a:ext cx="11887199" cy="561384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btnPayout_Click</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sender, </a:t>
            </a:r>
            <a:r>
              <a:rPr lang="en-US" sz="1800" dirty="0" err="1">
                <a:solidFill>
                  <a:srgbClr val="2B91AF"/>
                </a:solidFill>
                <a:highlight>
                  <a:srgbClr val="FFFFFF"/>
                </a:highlight>
                <a:latin typeface="Consolas" panose="020B0609020204030204" pitchFamily="49" charset="0"/>
              </a:rPr>
              <a:t>RoutedEventArgs</a:t>
            </a:r>
            <a:r>
              <a:rPr lang="en-US" sz="1800" dirty="0">
                <a:solidFill>
                  <a:srgbClr val="000000"/>
                </a:solidFill>
                <a:highlight>
                  <a:srgbClr val="FFFFFF"/>
                </a:highlight>
                <a:latin typeface="Consolas" panose="020B0609020204030204" pitchFamily="49" charset="0"/>
              </a:rPr>
              <a:t> e)</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col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ObservableCollection</a:t>
            </a:r>
            <a:r>
              <a:rPr lang="en-US" sz="1800" dirty="0" smtClean="0">
                <a:solidFill>
                  <a:srgbClr val="000000"/>
                </a:solidFill>
                <a:highlight>
                  <a:srgbClr val="FFFFFF"/>
                </a:highlight>
                <a:latin typeface="Consolas" panose="020B0609020204030204" pitchFamily="49" charset="0"/>
              </a:rPr>
              <a:t>&lt;</a:t>
            </a:r>
            <a:r>
              <a:rPr lang="en-US" sz="1800" dirty="0" smtClean="0">
                <a:solidFill>
                  <a:srgbClr val="0000FF"/>
                </a:solidFill>
                <a:highlight>
                  <a:srgbClr val="FFFFFF"/>
                </a:highlight>
                <a:latin typeface="Consolas" panose="020B0609020204030204" pitchFamily="49" charset="0"/>
              </a:rPr>
              <a:t>double</a:t>
            </a:r>
            <a:r>
              <a:rPr lang="en-US" sz="1800" dirty="0" smtClean="0">
                <a:solidFill>
                  <a:srgbClr val="000000"/>
                </a:solidFill>
                <a:highlight>
                  <a:srgbClr val="FFFFFF"/>
                </a:highlight>
                <a:latin typeface="Consolas" panose="020B0609020204030204" pitchFamily="49" charset="0"/>
              </a:rPr>
              <a:t>&gt;(); </a:t>
            </a:r>
            <a:r>
              <a:rPr lang="en-US" sz="1800" dirty="0">
                <a:solidFill>
                  <a:srgbClr val="008000"/>
                </a:solidFill>
                <a:highlight>
                  <a:srgbClr val="FFFFFF"/>
                </a:highlight>
                <a:latin typeface="Consolas" panose="020B0609020204030204" pitchFamily="49" charset="0"/>
              </a:rPr>
              <a:t>// implements </a:t>
            </a:r>
            <a:r>
              <a:rPr lang="en-US" sz="1800" dirty="0" err="1" smtClean="0">
                <a:solidFill>
                  <a:srgbClr val="008000"/>
                </a:solidFill>
                <a:highlight>
                  <a:srgbClr val="FFFFFF"/>
                </a:highlight>
                <a:latin typeface="Consolas" panose="020B0609020204030204" pitchFamily="49" charset="0"/>
              </a:rPr>
              <a:t>INotify</a:t>
            </a:r>
            <a:r>
              <a:rPr lang="en-US" sz="1800" dirty="0" err="1" smtClean="0">
                <a:solidFill>
                  <a:srgbClr val="008000"/>
                </a:solidFill>
                <a:effectLst>
                  <a:glow rad="381000">
                    <a:srgbClr val="FFFF00"/>
                  </a:glow>
                </a:effectLst>
                <a:highlight>
                  <a:srgbClr val="FFFFFF"/>
                </a:highlight>
                <a:latin typeface="Consolas" panose="020B0609020204030204" pitchFamily="49" charset="0"/>
              </a:rPr>
              <a:t>Collection</a:t>
            </a:r>
            <a:r>
              <a:rPr lang="en-US" sz="1800" dirty="0" err="1" smtClean="0">
                <a:solidFill>
                  <a:srgbClr val="008000"/>
                </a:solidFill>
                <a:highlight>
                  <a:srgbClr val="FFFFFF"/>
                </a:highlight>
                <a:latin typeface="Consolas" panose="020B0609020204030204" pitchFamily="49" charset="0"/>
              </a:rPr>
              <a:t>Changed</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listbox1.ItemsSource </a:t>
            </a:r>
            <a:r>
              <a:rPr lang="en-US" sz="1800" dirty="0">
                <a:solidFill>
                  <a:srgbClr val="000000"/>
                </a:solidFill>
                <a:highlight>
                  <a:srgbClr val="FFFFFF"/>
                </a:highlight>
                <a:latin typeface="Consolas" panose="020B0609020204030204" pitchFamily="49" charset="0"/>
              </a:rPr>
              <a:t>= col;</a:t>
            </a:r>
          </a:p>
          <a:p>
            <a:r>
              <a:rPr lang="en-US" sz="1800" dirty="0">
                <a:solidFill>
                  <a:srgbClr val="000000"/>
                </a:solidFill>
                <a:highlight>
                  <a:srgbClr val="FFFFFF"/>
                </a:highlight>
                <a:latin typeface="Consolas" panose="020B0609020204030204" pitchFamily="49" charset="0"/>
              </a:rPr>
              <a:t>    </a:t>
            </a:r>
            <a:endParaRPr lang="en-US" sz="1800" dirty="0" smtClean="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BindingOperations</a:t>
            </a:r>
            <a:r>
              <a:rPr lang="en-US" sz="1800" dirty="0" err="1" smtClean="0">
                <a:solidFill>
                  <a:srgbClr val="000000"/>
                </a:solidFill>
                <a:effectLst>
                  <a:glow rad="381000">
                    <a:srgbClr val="FFFF00"/>
                  </a:glow>
                </a:effectLst>
                <a:highlight>
                  <a:srgbClr val="FFFFFF"/>
                </a:highlight>
                <a:latin typeface="Consolas" panose="020B0609020204030204" pitchFamily="49" charset="0"/>
              </a:rPr>
              <a:t>.EnableCollectionSynchronization</a:t>
            </a:r>
            <a:r>
              <a:rPr lang="en-US" sz="1800" dirty="0" smtClean="0">
                <a:solidFill>
                  <a:srgbClr val="000000"/>
                </a:solidFill>
                <a:highlight>
                  <a:srgbClr val="FFFFFF"/>
                </a:highlight>
                <a:latin typeface="Consolas" panose="020B0609020204030204" pitchFamily="49" charset="0"/>
              </a:rPr>
              <a:t>(col</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object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8000"/>
                </a:solidFill>
                <a:highlight>
                  <a:srgbClr val="FFFFFF"/>
                </a:highlight>
                <a:latin typeface="Consolas" panose="020B0609020204030204" pitchFamily="49" charset="0"/>
              </a:rPr>
              <a:t>    // WPF4.5 </a:t>
            </a:r>
            <a:r>
              <a:rPr lang="en-US" sz="1800" dirty="0">
                <a:solidFill>
                  <a:srgbClr val="008000"/>
                </a:solidFill>
                <a:highlight>
                  <a:srgbClr val="FFFFFF"/>
                </a:highlight>
                <a:latin typeface="Consolas" panose="020B0609020204030204" pitchFamily="49" charset="0"/>
              </a:rPr>
              <a:t>marshals </a:t>
            </a:r>
            <a:r>
              <a:rPr lang="en-US" sz="1800" dirty="0" smtClean="0">
                <a:solidFill>
                  <a:srgbClr val="008000"/>
                </a:solidFill>
                <a:highlight>
                  <a:srgbClr val="FFFFFF"/>
                </a:highlight>
                <a:latin typeface="Consolas" panose="020B0609020204030204" pitchFamily="49" charset="0"/>
              </a:rPr>
              <a:t>things </a:t>
            </a:r>
            <a:r>
              <a:rPr lang="en-US" sz="1800" dirty="0">
                <a:solidFill>
                  <a:srgbClr val="008000"/>
                </a:solidFill>
                <a:highlight>
                  <a:srgbClr val="FFFFFF"/>
                </a:highlight>
                <a:latin typeface="Consolas" panose="020B0609020204030204" pitchFamily="49" charset="0"/>
              </a:rPr>
              <a:t>back to UI (but </a:t>
            </a:r>
            <a:r>
              <a:rPr lang="en-US" sz="1800" dirty="0" smtClean="0">
                <a:solidFill>
                  <a:srgbClr val="008000"/>
                </a:solidFill>
                <a:highlight>
                  <a:srgbClr val="FFFFFF"/>
                </a:highlight>
                <a:latin typeface="Consolas" panose="020B0609020204030204" pitchFamily="49" charset="0"/>
              </a:rPr>
              <a:t>WPF4/Silverlight/Phone/</a:t>
            </a:r>
            <a:r>
              <a:rPr lang="en-US" sz="1800" dirty="0" err="1" smtClean="0">
                <a:solidFill>
                  <a:srgbClr val="008000"/>
                </a:solidFill>
                <a:highlight>
                  <a:srgbClr val="FFFFFF"/>
                </a:highlight>
                <a:latin typeface="Consolas" panose="020B0609020204030204" pitchFamily="49" charset="0"/>
              </a:rPr>
              <a:t>WinRT</a:t>
            </a:r>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throw exception)</a:t>
            </a:r>
            <a:endParaRPr lang="en-US" sz="1800" dirty="0">
              <a:solidFill>
                <a:srgbClr val="000000"/>
              </a:solidFill>
              <a:highlight>
                <a:srgbClr val="FFFFFF"/>
              </a:highlight>
              <a:latin typeface="Consolas" panose="020B0609020204030204" pitchFamily="49" charset="0"/>
            </a:endParaRPr>
          </a:p>
          <a:p>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.Run</a:t>
            </a:r>
            <a:r>
              <a:rPr lang="en-US" sz="1800" dirty="0">
                <a:solidFill>
                  <a:srgbClr val="000000"/>
                </a:solidFill>
                <a:highlight>
                  <a:srgbClr val="FFFFFF"/>
                </a:highlight>
                <a:latin typeface="Consolas" panose="020B0609020204030204" pitchFamily="49" charset="0"/>
              </a:rPr>
              <a:t>(() =&gt; </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double</a:t>
            </a:r>
            <a:r>
              <a:rPr lang="en-US" sz="1800" dirty="0">
                <a:solidFill>
                  <a:srgbClr val="000000"/>
                </a:solidFill>
                <a:highlight>
                  <a:srgbClr val="FFFFFF"/>
                </a:highlight>
                <a:latin typeface="Consolas" panose="020B0609020204030204" pitchFamily="49" charset="0"/>
              </a:rPr>
              <a:t>[] prices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[252];</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for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0;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&lt; </a:t>
            </a:r>
            <a:r>
              <a:rPr lang="en-US" sz="1800" dirty="0" smtClean="0">
                <a:solidFill>
                  <a:srgbClr val="000000"/>
                </a:solidFill>
                <a:highlight>
                  <a:srgbClr val="FFFFFF"/>
                </a:highlight>
                <a:latin typeface="Consolas" panose="020B0609020204030204" pitchFamily="49" charset="0"/>
              </a:rPr>
              <a:t>1000000;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a:t>
            </a:r>
          </a:p>
          <a:p>
            <a:r>
              <a:rPr lang="en-US" sz="1800" dirty="0" smtClean="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Quant</a:t>
            </a:r>
            <a:r>
              <a:rPr lang="en-US" sz="1800" dirty="0" err="1">
                <a:solidFill>
                  <a:srgbClr val="000000"/>
                </a:solidFill>
                <a:highlight>
                  <a:srgbClr val="FFFFFF"/>
                </a:highlight>
                <a:latin typeface="Consolas" panose="020B0609020204030204" pitchFamily="49" charset="0"/>
              </a:rPr>
              <a:t>.SimulateStockPrice</a:t>
            </a:r>
            <a:r>
              <a:rPr lang="en-US" sz="1800" dirty="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opt.InitialPrice</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opt.Drift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opt.Volatility</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double</a:t>
            </a:r>
            <a:r>
              <a:rPr lang="en-US" sz="1800" dirty="0">
                <a:solidFill>
                  <a:srgbClr val="000000"/>
                </a:solidFill>
                <a:highlight>
                  <a:srgbClr val="FFFFFF"/>
                </a:highlight>
                <a:latin typeface="Consolas" panose="020B0609020204030204" pitchFamily="49" charset="0"/>
              </a:rPr>
              <a:t> payout = </a:t>
            </a:r>
            <a:r>
              <a:rPr lang="en-US" sz="1800" dirty="0" err="1">
                <a:solidFill>
                  <a:srgbClr val="2B91AF"/>
                </a:solidFill>
                <a:highlight>
                  <a:srgbClr val="FFFFFF"/>
                </a:highlight>
                <a:latin typeface="Consolas" panose="020B0609020204030204" pitchFamily="49" charset="0"/>
              </a:rPr>
              <a:t>Quant</a:t>
            </a:r>
            <a:r>
              <a:rPr lang="en-US" sz="1800" dirty="0" err="1">
                <a:solidFill>
                  <a:srgbClr val="000000"/>
                </a:solidFill>
                <a:highlight>
                  <a:srgbClr val="FFFFFF"/>
                </a:highlight>
                <a:latin typeface="Consolas" panose="020B0609020204030204" pitchFamily="49" charset="0"/>
              </a:rPr>
              <a:t>.Payout_AsianCallOption</a:t>
            </a:r>
            <a:r>
              <a:rPr lang="en-US" sz="1800" dirty="0">
                <a:solidFill>
                  <a:srgbClr val="000000"/>
                </a:solidFill>
                <a:highlight>
                  <a:srgbClr val="FFFFFF"/>
                </a:highlight>
                <a:latin typeface="Consolas" panose="020B0609020204030204" pitchFamily="49" charset="0"/>
              </a:rPr>
              <a:t>(prices, </a:t>
            </a:r>
            <a:r>
              <a:rPr lang="en-US" sz="1800" dirty="0" err="1" smtClean="0">
                <a:solidFill>
                  <a:srgbClr val="000000"/>
                </a:solidFill>
                <a:highlight>
                  <a:srgbClr val="FFFFFF"/>
                </a:highlight>
                <a:latin typeface="Consolas" panose="020B0609020204030204" pitchFamily="49" charset="0"/>
              </a:rPr>
              <a:t>opt.StrikePrice</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if</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1000 == 0) </a:t>
            </a:r>
            <a:r>
              <a:rPr lang="en-US" sz="1800" dirty="0" err="1">
                <a:solidFill>
                  <a:srgbClr val="000000"/>
                </a:solidFill>
                <a:effectLst>
                  <a:glow rad="381000">
                    <a:srgbClr val="FFFF00"/>
                  </a:glow>
                </a:effectLst>
                <a:highlight>
                  <a:srgbClr val="FFFFFF"/>
                </a:highlight>
                <a:latin typeface="Consolas" panose="020B0609020204030204" pitchFamily="49" charset="0"/>
              </a:rPr>
              <a:t>col.Add</a:t>
            </a:r>
            <a:r>
              <a:rPr lang="en-US" sz="1800" dirty="0">
                <a:solidFill>
                  <a:srgbClr val="000000"/>
                </a:solidFill>
                <a:effectLst>
                  <a:glow rad="381000">
                    <a:srgbClr val="FFFF00"/>
                  </a:glow>
                </a:effectLst>
                <a:highlight>
                  <a:srgbClr val="FFFFFF"/>
                </a:highlight>
                <a:latin typeface="Consolas" panose="020B0609020204030204" pitchFamily="49" charset="0"/>
              </a:rPr>
              <a:t>(payout</a:t>
            </a:r>
            <a:r>
              <a:rPr lang="en-US" sz="1800" dirty="0" smtClean="0">
                <a:solidFill>
                  <a:srgbClr val="000000"/>
                </a:solidFill>
                <a:effectLst>
                  <a:glow rad="381000">
                    <a:srgbClr val="FFFF00"/>
                  </a:glow>
                </a:effectLst>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1355953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3" name="Text Placeholder 2"/>
          <p:cNvSpPr>
            <a:spLocks noGrp="1"/>
          </p:cNvSpPr>
          <p:nvPr>
            <p:ph type="body" sz="quarter" idx="10"/>
          </p:nvPr>
        </p:nvSpPr>
        <p:spPr>
          <a:xfrm>
            <a:off x="274638" y="1221157"/>
            <a:ext cx="11887199" cy="5592300"/>
          </a:xfrm>
        </p:spPr>
        <p:txBody>
          <a:bodyPr/>
          <a:lstStyle/>
          <a:p>
            <a:r>
              <a:rPr lang="en-US" sz="1400" dirty="0">
                <a:solidFill>
                  <a:srgbClr val="0000FF"/>
                </a:solidFill>
                <a:highlight>
                  <a:srgbClr val="FFFFFF"/>
                </a:highlight>
                <a:latin typeface="Consolas" panose="020B0609020204030204" pitchFamily="49" charset="0"/>
              </a:rPr>
              <a:t>public</a:t>
            </a:r>
            <a:r>
              <a:rPr lang="en-US" sz="1400" dirty="0">
                <a:solidFill>
                  <a:srgbClr val="000000"/>
                </a:solidFill>
                <a:highlight>
                  <a:srgbClr val="FFFFFF"/>
                </a:highlight>
                <a:latin typeface="Consolas" panose="020B0609020204030204" pitchFamily="49" charset="0"/>
              </a:rPr>
              <a:t> </a:t>
            </a:r>
            <a:r>
              <a:rPr lang="en-US" sz="1400" dirty="0">
                <a:solidFill>
                  <a:srgbClr val="2B91AF"/>
                </a:solidFill>
                <a:highlight>
                  <a:srgbClr val="FFFFFF"/>
                </a:highlight>
                <a:latin typeface="Consolas" panose="020B0609020204030204" pitchFamily="49" charset="0"/>
              </a:rPr>
              <a:t>List</a:t>
            </a:r>
            <a:r>
              <a:rPr lang="en-US" sz="1400" dirty="0">
                <a:solidFill>
                  <a:srgbClr val="000000"/>
                </a:solidFill>
                <a:highlight>
                  <a:srgbClr val="FFFFFF"/>
                </a:highlight>
                <a:latin typeface="Consolas" panose="020B0609020204030204" pitchFamily="49" charset="0"/>
              </a:rPr>
              <a:t>&lt;</a:t>
            </a:r>
            <a:r>
              <a:rPr lang="en-US" sz="1400" dirty="0">
                <a:solidFill>
                  <a:srgbClr val="2B91AF"/>
                </a:solidFill>
                <a:highlight>
                  <a:srgbClr val="FFFFFF"/>
                </a:highlight>
                <a:latin typeface="Consolas" panose="020B0609020204030204" pitchFamily="49" charset="0"/>
              </a:rPr>
              <a:t>House</a:t>
            </a:r>
            <a:r>
              <a:rPr lang="en-US" sz="1400" dirty="0">
                <a:solidFill>
                  <a:srgbClr val="000000"/>
                </a:solidFill>
                <a:highlight>
                  <a:srgbClr val="FFFFFF"/>
                </a:highlight>
                <a:latin typeface="Consolas" panose="020B0609020204030204" pitchFamily="49" charset="0"/>
              </a:rPr>
              <a:t>&gt; </a:t>
            </a:r>
            <a:r>
              <a:rPr lang="en-US" sz="1400" dirty="0" err="1">
                <a:solidFill>
                  <a:srgbClr val="000000"/>
                </a:solidFill>
                <a:highlight>
                  <a:srgbClr val="FFFFFF"/>
                </a:highlight>
                <a:latin typeface="Consolas" panose="020B0609020204030204" pitchFamily="49" charset="0"/>
              </a:rPr>
              <a:t>LoadHousesWithTask</a:t>
            </a:r>
            <a:r>
              <a:rPr lang="en-US" sz="1400" dirty="0">
                <a:solidFill>
                  <a:srgbClr val="000000"/>
                </a:solidFill>
                <a:highlight>
                  <a:srgbClr val="FFFFFF"/>
                </a:highlight>
                <a:latin typeface="Consolas" panose="020B0609020204030204" pitchFamily="49" charset="0"/>
              </a:rPr>
              <a: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first,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last)</a:t>
            </a:r>
          </a:p>
          <a:p>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housesToLoad</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BlockingCollection</a:t>
            </a:r>
            <a:r>
              <a:rPr lang="en-US" sz="1400" dirty="0">
                <a:solidFill>
                  <a:srgbClr val="000000"/>
                </a:solidFill>
                <a:highlight>
                  <a:srgbClr val="FFFFFF"/>
                </a:highlight>
                <a:latin typeface="Consolas" panose="020B0609020204030204" pitchFamily="49" charset="0"/>
              </a:rPr>
              <a:t>&lt;</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&gt;();</a:t>
            </a: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loadedHouses</a:t>
            </a:r>
            <a:r>
              <a:rPr lang="en-US" sz="1400" dirty="0">
                <a:solidFill>
                  <a:srgbClr val="000000"/>
                </a:solidFill>
                <a:highlight>
                  <a:srgbClr val="FFFFFF"/>
                </a:highlight>
                <a:latin typeface="Consolas" panose="020B0609020204030204" pitchFamily="49" charset="0"/>
              </a:rPr>
              <a:t> = </a:t>
            </a:r>
            <a:r>
              <a:rPr lang="en-US" sz="1400" dirty="0">
                <a:solidFill>
                  <a:srgbClr val="0000FF"/>
                </a:solidFill>
                <a:highlight>
                  <a:srgbClr val="FFFFFF"/>
                </a:highlight>
                <a:latin typeface="Consolas" panose="020B0609020204030204" pitchFamily="49" charset="0"/>
              </a:rPr>
              <a:t>new</a:t>
            </a:r>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highlight>
                  <a:srgbClr val="FFFFFF"/>
                </a:highlight>
                <a:latin typeface="Consolas" panose="020B0609020204030204" pitchFamily="49" charset="0"/>
              </a:rPr>
              <a:t>BlockingCollection</a:t>
            </a:r>
            <a:r>
              <a:rPr lang="en-US" sz="1400" dirty="0">
                <a:solidFill>
                  <a:srgbClr val="000000"/>
                </a:solidFill>
                <a:highlight>
                  <a:srgbClr val="FFFFFF"/>
                </a:highlight>
                <a:latin typeface="Consolas" panose="020B0609020204030204" pitchFamily="49" charset="0"/>
              </a:rPr>
              <a:t>&lt;</a:t>
            </a:r>
            <a:r>
              <a:rPr lang="en-US" sz="1400" dirty="0">
                <a:solidFill>
                  <a:srgbClr val="2B91AF"/>
                </a:solidFill>
                <a:highlight>
                  <a:srgbClr val="FFFFFF"/>
                </a:highlight>
                <a:latin typeface="Consolas" panose="020B0609020204030204" pitchFamily="49" charset="0"/>
              </a:rPr>
              <a:t>House</a:t>
            </a:r>
            <a:r>
              <a:rPr lang="en-US" sz="1400" dirty="0">
                <a:solidFill>
                  <a:srgbClr val="000000"/>
                </a:solidFill>
                <a:highlight>
                  <a:srgbClr val="FFFFFF"/>
                </a:highlight>
                <a:latin typeface="Consolas" panose="020B0609020204030204" pitchFamily="49" charset="0"/>
              </a:rPr>
              <a:t>&gt;();</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for</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int</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 = first; </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 &lt;= last; </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housesToLoad.Add</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housesToLoad.CompleteAdding</a:t>
            </a:r>
            <a:r>
              <a:rPr lang="en-US" sz="1400" dirty="0">
                <a:solidFill>
                  <a:srgbClr val="000000"/>
                </a:solidFill>
                <a:highlight>
                  <a:srgbClr val="FFFFFF"/>
                </a:highlight>
                <a:latin typeface="Consolas" panose="020B0609020204030204" pitchFamily="49" charset="0"/>
              </a:rPr>
              <a:t>();</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task1 = </a:t>
            </a:r>
            <a:r>
              <a:rPr lang="en-US" sz="1400" dirty="0" err="1">
                <a:solidFill>
                  <a:srgbClr val="2B91AF"/>
                </a:solidFill>
                <a:effectLst>
                  <a:glow rad="381000">
                    <a:srgbClr val="FFFF00"/>
                  </a:glow>
                </a:effectLst>
                <a:highlight>
                  <a:srgbClr val="FFFFFF"/>
                </a:highlight>
                <a:latin typeface="Consolas" panose="020B0609020204030204" pitchFamily="49" charset="0"/>
              </a:rPr>
              <a:t>Task</a:t>
            </a:r>
            <a:r>
              <a:rPr lang="en-US" sz="1400" dirty="0" err="1">
                <a:solidFill>
                  <a:srgbClr val="000000"/>
                </a:solidFill>
                <a:effectLst>
                  <a:glow rad="381000">
                    <a:srgbClr val="FFFF00"/>
                  </a:glow>
                </a:effectLst>
                <a:highlight>
                  <a:srgbClr val="FFFFFF"/>
                </a:highlight>
                <a:latin typeface="Consolas" panose="020B0609020204030204" pitchFamily="49" charset="0"/>
              </a:rPr>
              <a:t>.Factory.StartNew</a:t>
            </a:r>
            <a:r>
              <a:rPr lang="en-US" sz="1400" dirty="0">
                <a:solidFill>
                  <a:srgbClr val="000000"/>
                </a:solidFill>
                <a:highlight>
                  <a:srgbClr val="FFFFFF"/>
                </a:highlight>
                <a:latin typeface="Consolas" panose="020B0609020204030204" pitchFamily="49" charset="0"/>
              </a:rPr>
              <a:t>(() =&gt; {</a:t>
            </a: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foreach</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in</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housesToLoad.GetConsumingEnumerable</a:t>
            </a:r>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loadedHouses.Add</a:t>
            </a:r>
            <a:r>
              <a:rPr lang="en-US" sz="1400" dirty="0">
                <a:solidFill>
                  <a:srgbClr val="000000"/>
                </a:solidFill>
                <a:highlight>
                  <a:srgbClr val="FFFFFF"/>
                </a:highlight>
                <a:latin typeface="Consolas" panose="020B0609020204030204" pitchFamily="49" charset="0"/>
              </a:rPr>
              <a:t>(</a:t>
            </a:r>
            <a:r>
              <a:rPr lang="en-US" sz="1400" dirty="0" err="1">
                <a:solidFill>
                  <a:srgbClr val="2B91AF"/>
                </a:solidFill>
                <a:highlight>
                  <a:srgbClr val="FFFFFF"/>
                </a:highlight>
                <a:latin typeface="Consolas" panose="020B0609020204030204" pitchFamily="49" charset="0"/>
              </a:rPr>
              <a:t>House</a:t>
            </a:r>
            <a:r>
              <a:rPr lang="en-US" sz="1400" dirty="0" err="1">
                <a:solidFill>
                  <a:srgbClr val="000000"/>
                </a:solidFill>
                <a:highlight>
                  <a:srgbClr val="FFFFFF"/>
                </a:highlight>
                <a:latin typeface="Consolas" panose="020B0609020204030204" pitchFamily="49" charset="0"/>
              </a:rPr>
              <a:t>.</a:t>
            </a:r>
            <a:r>
              <a:rPr lang="en-US" sz="1400" dirty="0" err="1">
                <a:solidFill>
                  <a:srgbClr val="000000"/>
                </a:solidFill>
                <a:effectLst>
                  <a:glow rad="381000">
                    <a:srgbClr val="FFFF00"/>
                  </a:glow>
                </a:effectLst>
                <a:highlight>
                  <a:srgbClr val="FFFFFF"/>
                </a:highlight>
                <a:latin typeface="Consolas" panose="020B0609020204030204" pitchFamily="49" charset="0"/>
              </a:rPr>
              <a:t>LoadFromDatabase</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task2 = </a:t>
            </a:r>
            <a:r>
              <a:rPr lang="en-US" sz="1400" dirty="0" err="1">
                <a:solidFill>
                  <a:srgbClr val="2B91AF"/>
                </a:solidFill>
                <a:effectLst>
                  <a:glow rad="381000">
                    <a:srgbClr val="FFFF00"/>
                  </a:glow>
                </a:effectLst>
                <a:highlight>
                  <a:srgbClr val="FFFFFF"/>
                </a:highlight>
                <a:latin typeface="Consolas" panose="020B0609020204030204" pitchFamily="49" charset="0"/>
              </a:rPr>
              <a:t>Task</a:t>
            </a:r>
            <a:r>
              <a:rPr lang="en-US" sz="1400" dirty="0" err="1">
                <a:solidFill>
                  <a:srgbClr val="000000"/>
                </a:solidFill>
                <a:effectLst>
                  <a:glow rad="381000">
                    <a:srgbClr val="FFFF00"/>
                  </a:glow>
                </a:effectLst>
                <a:highlight>
                  <a:srgbClr val="FFFFFF"/>
                </a:highlight>
                <a:latin typeface="Consolas" panose="020B0609020204030204" pitchFamily="49" charset="0"/>
              </a:rPr>
              <a:t>.Factory.StartNew</a:t>
            </a:r>
            <a:r>
              <a:rPr lang="en-US" sz="1400" dirty="0" smtClean="0">
                <a:solidFill>
                  <a:srgbClr val="000000"/>
                </a:solidFill>
                <a:highlight>
                  <a:srgbClr val="FFFFFF"/>
                </a:highlight>
                <a:latin typeface="Consolas" panose="020B0609020204030204" pitchFamily="49" charset="0"/>
              </a:rPr>
              <a:t>(() </a:t>
            </a:r>
            <a:r>
              <a:rPr lang="en-US" sz="1400" dirty="0">
                <a:solidFill>
                  <a:srgbClr val="000000"/>
                </a:solidFill>
                <a:highlight>
                  <a:srgbClr val="FFFFFF"/>
                </a:highlight>
                <a:latin typeface="Consolas" panose="020B0609020204030204" pitchFamily="49" charset="0"/>
              </a:rPr>
              <a:t>=&gt; {</a:t>
            </a:r>
          </a:p>
          <a:p>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foreach</a:t>
            </a:r>
            <a:r>
              <a:rPr lang="en-US" sz="1400" dirty="0">
                <a:solidFill>
                  <a:srgbClr val="000000"/>
                </a:solidFill>
                <a:highlight>
                  <a:srgbClr val="FFFFFF"/>
                </a:highlight>
                <a:latin typeface="Consolas" panose="020B0609020204030204" pitchFamily="49" charset="0"/>
              </a:rPr>
              <a:t> (</a:t>
            </a:r>
            <a:r>
              <a:rPr lang="en-US" sz="1400" dirty="0" err="1">
                <a:solidFill>
                  <a:srgbClr val="0000FF"/>
                </a:solidFill>
                <a:highlight>
                  <a:srgbClr val="FFFFFF"/>
                </a:highlight>
                <a:latin typeface="Consolas" panose="020B0609020204030204" pitchFamily="49" charset="0"/>
              </a:rPr>
              <a:t>var</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in</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housesToLoad.GetConsumingEnumerable</a:t>
            </a:r>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r>
              <a:rPr lang="en-US" sz="1400" dirty="0" err="1" smtClean="0">
                <a:solidFill>
                  <a:srgbClr val="000000"/>
                </a:solidFill>
                <a:highlight>
                  <a:srgbClr val="FFFFFF"/>
                </a:highlight>
                <a:latin typeface="Consolas" panose="020B0609020204030204" pitchFamily="49" charset="0"/>
              </a:rPr>
              <a:t>loadedHouses.Add</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2B91AF"/>
                </a:solidFill>
                <a:highlight>
                  <a:srgbClr val="FFFFFF"/>
                </a:highlight>
                <a:latin typeface="Consolas" panose="020B0609020204030204" pitchFamily="49" charset="0"/>
              </a:rPr>
              <a:t>House</a:t>
            </a:r>
            <a:r>
              <a:rPr lang="en-US" sz="1400" dirty="0" err="1" smtClean="0">
                <a:solidFill>
                  <a:srgbClr val="000000"/>
                </a:solidFill>
                <a:highlight>
                  <a:srgbClr val="FFFFFF"/>
                </a:highlight>
                <a:latin typeface="Consolas" panose="020B0609020204030204" pitchFamily="49" charset="0"/>
              </a:rPr>
              <a:t>.</a:t>
            </a:r>
            <a:r>
              <a:rPr lang="en-US" sz="1400" dirty="0" err="1" smtClean="0">
                <a:solidFill>
                  <a:srgbClr val="000000"/>
                </a:solidFill>
                <a:effectLst>
                  <a:glow rad="381000">
                    <a:srgbClr val="FFFF00"/>
                  </a:glow>
                </a:effectLst>
                <a:highlight>
                  <a:srgbClr val="FFFFFF"/>
                </a:highlight>
                <a:latin typeface="Consolas" panose="020B0609020204030204" pitchFamily="49" charset="0"/>
              </a:rPr>
              <a:t>LoadFromDatabase</a:t>
            </a:r>
            <a:r>
              <a:rPr lang="en-US" sz="1400" dirty="0" smtClean="0">
                <a:solidFill>
                  <a:srgbClr val="000000"/>
                </a:solidFill>
                <a:highlight>
                  <a:srgbClr val="FFFFFF"/>
                </a:highlight>
                <a:latin typeface="Consolas" panose="020B0609020204030204" pitchFamily="49" charset="0"/>
              </a:rPr>
              <a:t>(</a:t>
            </a:r>
            <a:r>
              <a:rPr lang="en-US" sz="1400" dirty="0" err="1" smtClean="0">
                <a:solidFill>
                  <a:srgbClr val="000000"/>
                </a:solidFill>
                <a:highlight>
                  <a:srgbClr val="FFFFFF"/>
                </a:highlight>
                <a:latin typeface="Consolas" panose="020B0609020204030204" pitchFamily="49" charset="0"/>
              </a:rPr>
              <a:t>i</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        }</a:t>
            </a:r>
          </a:p>
          <a:p>
            <a:r>
              <a:rPr lang="en-US" sz="1400" dirty="0">
                <a:solidFill>
                  <a:srgbClr val="000000"/>
                </a:solidFill>
                <a:highlight>
                  <a:srgbClr val="FFFFFF"/>
                </a:highlight>
                <a:latin typeface="Consolas" panose="020B0609020204030204" pitchFamily="49" charset="0"/>
              </a:rPr>
              <a:t>    });</a:t>
            </a:r>
          </a:p>
          <a:p>
            <a:endParaRPr lang="en-US" sz="1400" dirty="0">
              <a:solidFill>
                <a:srgbClr val="000000"/>
              </a:solidFill>
              <a:highlight>
                <a:srgbClr val="FFFFFF"/>
              </a:highlight>
              <a:latin typeface="Consolas" panose="020B0609020204030204" pitchFamily="49" charset="0"/>
            </a:endParaRPr>
          </a:p>
          <a:p>
            <a:r>
              <a:rPr lang="en-US" sz="1400" dirty="0">
                <a:solidFill>
                  <a:srgbClr val="000000"/>
                </a:solidFill>
                <a:highlight>
                  <a:srgbClr val="FFFFFF"/>
                </a:highlight>
                <a:latin typeface="Consolas" panose="020B0609020204030204" pitchFamily="49" charset="0"/>
              </a:rPr>
              <a:t>    </a:t>
            </a:r>
            <a:r>
              <a:rPr lang="en-US" sz="1400" dirty="0" err="1">
                <a:solidFill>
                  <a:srgbClr val="2B91AF"/>
                </a:solidFill>
                <a:effectLst>
                  <a:glow rad="381000">
                    <a:srgbClr val="FFFF00"/>
                  </a:glow>
                </a:effectLst>
                <a:highlight>
                  <a:srgbClr val="FFFFFF"/>
                </a:highlight>
                <a:latin typeface="Consolas" panose="020B0609020204030204" pitchFamily="49" charset="0"/>
              </a:rPr>
              <a:t>Task</a:t>
            </a:r>
            <a:r>
              <a:rPr lang="en-US" sz="1400" dirty="0" err="1">
                <a:solidFill>
                  <a:srgbClr val="000000"/>
                </a:solidFill>
                <a:effectLst>
                  <a:glow rad="381000">
                    <a:srgbClr val="FFFF00"/>
                  </a:glow>
                </a:effectLst>
                <a:highlight>
                  <a:srgbClr val="FFFFFF"/>
                </a:highlight>
                <a:latin typeface="Consolas" panose="020B0609020204030204" pitchFamily="49" charset="0"/>
              </a:rPr>
              <a:t>.WaitAll</a:t>
            </a:r>
            <a:r>
              <a:rPr lang="en-US" sz="1400" dirty="0">
                <a:solidFill>
                  <a:srgbClr val="000000"/>
                </a:solidFill>
                <a:highlight>
                  <a:srgbClr val="FFFFFF"/>
                </a:highlight>
                <a:latin typeface="Consolas" panose="020B0609020204030204" pitchFamily="49" charset="0"/>
              </a:rPr>
              <a:t>(task1, task2);</a:t>
            </a:r>
          </a:p>
          <a:p>
            <a:r>
              <a:rPr lang="en-US" sz="1400" dirty="0">
                <a:solidFill>
                  <a:srgbClr val="000000"/>
                </a:solidFill>
                <a:highlight>
                  <a:srgbClr val="FFFFFF"/>
                </a:highlight>
                <a:latin typeface="Consolas" panose="020B0609020204030204" pitchFamily="49" charset="0"/>
              </a:rPr>
              <a:t>    </a:t>
            </a:r>
            <a:r>
              <a:rPr lang="en-US" sz="1400" dirty="0">
                <a:solidFill>
                  <a:srgbClr val="0000FF"/>
                </a:solidFill>
                <a:highlight>
                  <a:srgbClr val="FFFFFF"/>
                </a:highlight>
                <a:latin typeface="Consolas" panose="020B0609020204030204" pitchFamily="49" charset="0"/>
              </a:rPr>
              <a:t>return</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loadedHouses.ToList</a:t>
            </a:r>
            <a:r>
              <a:rPr lang="en-US" sz="1400" dirty="0">
                <a:solidFill>
                  <a:srgbClr val="000000"/>
                </a:solidFill>
                <a:highlight>
                  <a:srgbClr val="FFFFFF"/>
                </a:highlight>
                <a:latin typeface="Consolas" panose="020B0609020204030204" pitchFamily="49" charset="0"/>
              </a:rPr>
              <a:t>();</a:t>
            </a:r>
          </a:p>
          <a:p>
            <a:r>
              <a:rPr lang="en-US" sz="1400" dirty="0">
                <a:solidFill>
                  <a:srgbClr val="000000"/>
                </a:solidFill>
                <a:highlight>
                  <a:srgbClr val="FFFFFF"/>
                </a:highlight>
                <a:latin typeface="Consolas" panose="020B0609020204030204" pitchFamily="49" charset="0"/>
              </a:rPr>
              <a:t>}</a:t>
            </a:r>
          </a:p>
        </p:txBody>
      </p:sp>
    </p:spTree>
    <p:extLst>
      <p:ext uri="{BB962C8B-B14F-4D97-AF65-F5344CB8AC3E}">
        <p14:creationId xmlns:p14="http://schemas.microsoft.com/office/powerpoint/2010/main" val="306259808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3" name="Text Placeholder 2"/>
          <p:cNvSpPr>
            <a:spLocks noGrp="1"/>
          </p:cNvSpPr>
          <p:nvPr>
            <p:ph type="body" sz="quarter" idx="10"/>
          </p:nvPr>
        </p:nvSpPr>
        <p:spPr>
          <a:xfrm>
            <a:off x="274638" y="1211262"/>
            <a:ext cx="11887199" cy="5613845"/>
          </a:xfrm>
        </p:spPr>
        <p:txBody>
          <a:bodyPr/>
          <a:lstStyle/>
          <a:p>
            <a:endParaRPr lang="en-US" sz="1800" dirty="0" smtClean="0">
              <a:solidFill>
                <a:srgbClr val="0000FF"/>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protected</a:t>
            </a: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override</a:t>
            </a:r>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void</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LoadState</a:t>
            </a:r>
            <a:r>
              <a:rPr lang="en-US" sz="1800" dirty="0">
                <a:solidFill>
                  <a:srgbClr val="000000"/>
                </a:solidFill>
                <a:highlight>
                  <a:srgbClr val="FFFFFF"/>
                </a:highlight>
                <a:latin typeface="Consolas" panose="020B0609020204030204" pitchFamily="49" charset="0"/>
              </a:rPr>
              <a:t>(</a:t>
            </a:r>
            <a:r>
              <a:rPr lang="en-US" sz="1800" dirty="0">
                <a:solidFill>
                  <a:srgbClr val="2B91A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nav</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Dictionary</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String</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pageState</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houses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ObservableCollection</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a:t>
            </a:r>
          </a:p>
          <a:p>
            <a:r>
              <a:rPr lang="en-US" sz="1800" dirty="0" smtClean="0">
                <a:solidFill>
                  <a:srgbClr val="000000"/>
                </a:solidFill>
                <a:highlight>
                  <a:srgbClr val="FFFFFF"/>
                </a:highlight>
                <a:latin typeface="Consolas" panose="020B0609020204030204" pitchFamily="49" charset="0"/>
              </a:rPr>
              <a:t>    listbox1.ItemsSource </a:t>
            </a:r>
            <a:r>
              <a:rPr lang="en-US" sz="1800" dirty="0">
                <a:solidFill>
                  <a:srgbClr val="000000"/>
                </a:solidFill>
                <a:highlight>
                  <a:srgbClr val="FFFFFF"/>
                </a:highlight>
                <a:latin typeface="Consolas" panose="020B0609020204030204" pitchFamily="49" charset="0"/>
              </a:rPr>
              <a:t>= houses</a:t>
            </a:r>
            <a:r>
              <a:rPr lang="en-US" sz="1800" dirty="0" smtClean="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folder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Package</a:t>
            </a:r>
            <a:r>
              <a:rPr lang="en-US" sz="1800" dirty="0" err="1">
                <a:solidFill>
                  <a:srgbClr val="000000"/>
                </a:solidFill>
                <a:highlight>
                  <a:srgbClr val="FFFFFF"/>
                </a:highlight>
                <a:latin typeface="Consolas" panose="020B0609020204030204" pitchFamily="49" charset="0"/>
              </a:rPr>
              <a:t>.Current.InstalledLocation.GetFolderAsync</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"houses"</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files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folder.GetFilesAsync</a:t>
            </a:r>
            <a:r>
              <a:rPr lang="en-US" sz="1800" dirty="0">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CommonFileQuery</a:t>
            </a:r>
            <a:r>
              <a:rPr lang="en-US" sz="1800" dirty="0" err="1">
                <a:solidFill>
                  <a:srgbClr val="000000"/>
                </a:solidFill>
                <a:highlight>
                  <a:srgbClr val="FFFFFF"/>
                </a:highlight>
                <a:latin typeface="Consolas" panose="020B0609020204030204" pitchFamily="49" charset="0"/>
              </a:rPr>
              <a:t>.OrderByName</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tasks = </a:t>
            </a:r>
            <a:r>
              <a:rPr lang="en-US" sz="1800" dirty="0">
                <a:solidFill>
                  <a:srgbClr val="0000FF"/>
                </a:solidFill>
                <a:highlight>
                  <a:srgbClr val="FFFFFF"/>
                </a:highlight>
                <a:latin typeface="Consolas" panose="020B0609020204030204" pitchFamily="49" charset="0"/>
              </a:rPr>
              <a:t>from</a:t>
            </a:r>
            <a:r>
              <a:rPr lang="en-US" sz="1800" dirty="0">
                <a:solidFill>
                  <a:srgbClr val="000000"/>
                </a:solidFill>
                <a:highlight>
                  <a:srgbClr val="FFFFFF"/>
                </a:highlight>
                <a:latin typeface="Consolas" panose="020B0609020204030204" pitchFamily="49" charset="0"/>
              </a:rPr>
              <a:t> file </a:t>
            </a:r>
            <a:r>
              <a:rPr lang="en-US" sz="1800" dirty="0">
                <a:solidFill>
                  <a:srgbClr val="0000FF"/>
                </a:solidFill>
                <a:highlight>
                  <a:srgbClr val="FFFFFF"/>
                </a:highlight>
                <a:latin typeface="Consolas" panose="020B0609020204030204" pitchFamily="49" charset="0"/>
              </a:rPr>
              <a:t>in</a:t>
            </a:r>
            <a:r>
              <a:rPr lang="en-US" sz="1800" dirty="0">
                <a:solidFill>
                  <a:srgbClr val="000000"/>
                </a:solidFill>
                <a:highlight>
                  <a:srgbClr val="FFFFFF"/>
                </a:highlight>
                <a:latin typeface="Consolas" panose="020B0609020204030204" pitchFamily="49" charset="0"/>
              </a:rPr>
              <a:t> files </a:t>
            </a:r>
            <a:r>
              <a:rPr lang="en-US" sz="1800" dirty="0">
                <a:solidFill>
                  <a:srgbClr val="0000FF"/>
                </a:solidFill>
                <a:highlight>
                  <a:srgbClr val="FFFFFF"/>
                </a:highlight>
                <a:latin typeface="Consolas" panose="020B0609020204030204" pitchFamily="49" charset="0"/>
              </a:rPr>
              <a:t>select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LoadHouseAsync</a:t>
            </a:r>
            <a:r>
              <a:rPr lang="en-US" sz="1800" dirty="0">
                <a:solidFill>
                  <a:srgbClr val="000000"/>
                </a:solidFill>
                <a:highlight>
                  <a:srgbClr val="FFFFFF"/>
                </a:highlight>
                <a:latin typeface="Consolas" panose="020B0609020204030204" pitchFamily="49" charset="0"/>
              </a:rPr>
              <a:t>(file, houses</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    </a:t>
            </a:r>
            <a:r>
              <a:rPr lang="en-US" sz="1800" dirty="0" smtClean="0">
                <a:solidFill>
                  <a:srgbClr val="0000FF"/>
                </a:solidFill>
                <a:effectLst>
                  <a:glow rad="381000">
                    <a:srgbClr val="FFFF00"/>
                  </a:glow>
                </a:effectLst>
                <a:highlight>
                  <a:srgbClr val="FFFFFF"/>
                </a:highlight>
                <a:latin typeface="Consolas" panose="020B0609020204030204" pitchFamily="49" charset="0"/>
              </a:rPr>
              <a:t>await</a:t>
            </a:r>
            <a:r>
              <a:rPr lang="en-US" sz="1800" dirty="0" smtClean="0">
                <a:solidFill>
                  <a:srgbClr val="000000"/>
                </a:solidFill>
                <a:effectLst>
                  <a:glow rad="381000">
                    <a:srgbClr val="FFFF00"/>
                  </a:glow>
                </a:effectLst>
                <a:highlight>
                  <a:srgbClr val="FFFFFF"/>
                </a:highlight>
                <a:latin typeface="Consolas" panose="020B0609020204030204" pitchFamily="49" charset="0"/>
              </a:rPr>
              <a:t> </a:t>
            </a:r>
            <a:r>
              <a:rPr lang="en-US" sz="1800" dirty="0" err="1">
                <a:solidFill>
                  <a:srgbClr val="2B91AF"/>
                </a:solidFill>
                <a:effectLst>
                  <a:glow rad="381000">
                    <a:srgbClr val="FFFF00"/>
                  </a:glow>
                </a:effectLst>
                <a:highlight>
                  <a:srgbClr val="FFFFFF"/>
                </a:highlight>
                <a:latin typeface="Consolas" panose="020B0609020204030204" pitchFamily="49" charset="0"/>
              </a:rPr>
              <a:t>Task</a:t>
            </a:r>
            <a:r>
              <a:rPr lang="en-US" sz="1800" dirty="0" err="1">
                <a:solidFill>
                  <a:srgbClr val="000000"/>
                </a:solidFill>
                <a:effectLst>
                  <a:glow rad="381000">
                    <a:srgbClr val="FFFF00"/>
                  </a:glow>
                </a:effectLst>
                <a:highlight>
                  <a:srgbClr val="FFFFFF"/>
                </a:highlight>
                <a:latin typeface="Consolas" panose="020B0609020204030204" pitchFamily="49" charset="0"/>
              </a:rPr>
              <a:t>.WhenAll</a:t>
            </a:r>
            <a:r>
              <a:rPr lang="en-US" sz="1800" dirty="0">
                <a:solidFill>
                  <a:srgbClr val="000000"/>
                </a:solidFill>
                <a:effectLst>
                  <a:glow rad="381000">
                    <a:srgbClr val="FFFF00"/>
                  </a:glow>
                </a:effectLst>
                <a:highlight>
                  <a:srgbClr val="FFFFFF"/>
                </a:highlight>
                <a:latin typeface="Consolas" panose="020B0609020204030204" pitchFamily="49" charset="0"/>
              </a:rPr>
              <a:t>(tasks); </a:t>
            </a:r>
            <a:r>
              <a:rPr lang="en-US" sz="1800" dirty="0">
                <a:solidFill>
                  <a:srgbClr val="008000"/>
                </a:solidFill>
                <a:effectLst>
                  <a:glow rad="381000">
                    <a:srgbClr val="FFFF00"/>
                  </a:glow>
                </a:effectLst>
                <a:highlight>
                  <a:srgbClr val="FFFFFF"/>
                </a:highlight>
                <a:latin typeface="Consolas" panose="020B0609020204030204" pitchFamily="49" charset="0"/>
              </a:rPr>
              <a:t>// freezes UI for 2 seconds?</a:t>
            </a:r>
            <a:endParaRPr lang="en-US" sz="1800" dirty="0">
              <a:solidFill>
                <a:srgbClr val="000000"/>
              </a:solidFill>
              <a:effectLst>
                <a:glow rad="381000">
                  <a:srgbClr val="FFFF00"/>
                </a:glow>
              </a:effectLst>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endParaRPr lang="en-US" sz="1800" dirty="0" smtClean="0">
              <a:solidFill>
                <a:srgbClr val="000000"/>
              </a:solidFill>
              <a:highlight>
                <a:srgbClr val="FFFFFF"/>
              </a:highlight>
              <a:latin typeface="Consolas" panose="020B0609020204030204" pitchFamily="49" charset="0"/>
            </a:endParaRPr>
          </a:p>
          <a:p>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LoadHouseAsync</a:t>
            </a:r>
            <a:r>
              <a:rPr lang="en-US" sz="1800" dirty="0">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StorageFile</a:t>
            </a:r>
            <a:r>
              <a:rPr lang="en-US" sz="1800" dirty="0">
                <a:solidFill>
                  <a:srgbClr val="000000"/>
                </a:solidFill>
                <a:highlight>
                  <a:srgbClr val="FFFFFF"/>
                </a:highlight>
                <a:latin typeface="Consolas" panose="020B0609020204030204" pitchFamily="49" charset="0"/>
              </a:rPr>
              <a:t> file, </a:t>
            </a:r>
            <a:r>
              <a:rPr lang="en-US" sz="1800" dirty="0" err="1">
                <a:solidFill>
                  <a:srgbClr val="2B91AF"/>
                </a:solidFill>
                <a:highlight>
                  <a:srgbClr val="FFFFFF"/>
                </a:highlight>
                <a:latin typeface="Consolas" panose="020B0609020204030204" pitchFamily="49" charset="0"/>
              </a:rPr>
              <a:t>ObservableCollection</a:t>
            </a:r>
            <a:r>
              <a:rPr lang="en-US" sz="1800" dirty="0">
                <a:solidFill>
                  <a:srgbClr val="000000"/>
                </a:solidFill>
                <a:highlight>
                  <a:srgbClr val="FFFFFF"/>
                </a:highlight>
                <a:latin typeface="Consolas" panose="020B0609020204030204" pitchFamily="49" charset="0"/>
              </a:rPr>
              <a:t>&lt;</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&gt; houses</a:t>
            </a: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props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file.Properties.GetImagePropertiesAsync</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houses.Add</a:t>
            </a:r>
            <a:r>
              <a:rPr lang="en-US" sz="1800" dirty="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House</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Longitude </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props.Longitude.Value</a:t>
            </a:r>
            <a:r>
              <a:rPr lang="en-US" sz="1800" dirty="0" smtClean="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Latitude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props.Latitude.Value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Url</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ms-appx</a:t>
            </a:r>
            <a:r>
              <a:rPr lang="en-US" sz="1800" dirty="0">
                <a:solidFill>
                  <a:srgbClr val="A31515"/>
                </a:solidFill>
                <a:highlight>
                  <a:srgbClr val="FFFFFF"/>
                </a:highlight>
                <a:latin typeface="Consolas" panose="020B0609020204030204" pitchFamily="49" charset="0"/>
              </a:rPr>
              <a:t>:///houses/"</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file.Name</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Tree>
    <p:extLst>
      <p:ext uri="{BB962C8B-B14F-4D97-AF65-F5344CB8AC3E}">
        <p14:creationId xmlns:p14="http://schemas.microsoft.com/office/powerpoint/2010/main" val="42563212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Threads and </a:t>
            </a:r>
            <a:r>
              <a:rPr lang="en-US" dirty="0" err="1" smtClean="0"/>
              <a:t>databinding</a:t>
            </a:r>
            <a:endParaRPr lang="en-US" dirty="0"/>
          </a:p>
        </p:txBody>
      </p:sp>
      <p:sp>
        <p:nvSpPr>
          <p:cNvPr id="6" name="Text Placeholder 5"/>
          <p:cNvSpPr>
            <a:spLocks noGrp="1"/>
          </p:cNvSpPr>
          <p:nvPr>
            <p:ph type="body" sz="quarter" idx="10"/>
          </p:nvPr>
        </p:nvSpPr>
        <p:spPr>
          <a:xfrm>
            <a:off x="274638" y="1212850"/>
            <a:ext cx="11887200" cy="4801314"/>
          </a:xfrm>
        </p:spPr>
        <p:txBody>
          <a:bodyPr/>
          <a:lstStyle/>
          <a:p>
            <a:endParaRPr lang="en-US" dirty="0" smtClean="0"/>
          </a:p>
          <a:p>
            <a:r>
              <a:rPr lang="en-US" dirty="0" smtClean="0"/>
              <a:t>Principles</a:t>
            </a:r>
          </a:p>
          <a:p>
            <a:pPr lvl="1"/>
            <a:r>
              <a:rPr lang="en-US" dirty="0" smtClean="0"/>
              <a:t>CPU-bound work means things like: LINQ-over-objects, or big iterations, or computational inner loops.</a:t>
            </a:r>
          </a:p>
          <a:p>
            <a:pPr lvl="1"/>
            <a:r>
              <a:rPr lang="en-US" dirty="0" err="1" smtClean="0"/>
              <a:t>Parallel.ForEach</a:t>
            </a:r>
            <a:r>
              <a:rPr lang="en-US" dirty="0" smtClean="0"/>
              <a:t> and </a:t>
            </a:r>
            <a:r>
              <a:rPr lang="en-US" dirty="0" err="1" smtClean="0"/>
              <a:t>Task.Run</a:t>
            </a:r>
            <a:r>
              <a:rPr lang="en-US" dirty="0" smtClean="0"/>
              <a:t> are a good way to put CPU-bound work onto the thread pool.</a:t>
            </a:r>
          </a:p>
          <a:p>
            <a:pPr lvl="1"/>
            <a:r>
              <a:rPr lang="en-US" dirty="0" smtClean="0"/>
              <a:t>Thread pool </a:t>
            </a:r>
            <a:r>
              <a:rPr lang="en-US" dirty="0"/>
              <a:t>will gradually feel out how many threads are needed to </a:t>
            </a:r>
            <a:r>
              <a:rPr lang="en-US" dirty="0" smtClean="0"/>
              <a:t>make best progress.</a:t>
            </a:r>
          </a:p>
          <a:p>
            <a:pPr lvl="1"/>
            <a:r>
              <a:rPr lang="en-US" dirty="0" smtClean="0"/>
              <a:t>Use of threads will </a:t>
            </a:r>
            <a:r>
              <a:rPr lang="en-US" i="1" dirty="0" smtClean="0"/>
              <a:t>never</a:t>
            </a:r>
            <a:r>
              <a:rPr lang="en-US" dirty="0" smtClean="0"/>
              <a:t> increase throughput on a machine that’s under load.</a:t>
            </a:r>
          </a:p>
          <a:p>
            <a:pPr lvl="1"/>
            <a:endParaRPr lang="en-US" dirty="0"/>
          </a:p>
          <a:p>
            <a:r>
              <a:rPr lang="en-US" dirty="0" smtClean="0"/>
              <a:t>Guidance</a:t>
            </a:r>
          </a:p>
          <a:p>
            <a:pPr lvl="1"/>
            <a:r>
              <a:rPr lang="en-US" dirty="0"/>
              <a:t>For IO-bound “work”, use await rather than background threads.</a:t>
            </a:r>
          </a:p>
          <a:p>
            <a:pPr lvl="1"/>
            <a:r>
              <a:rPr lang="en-US" dirty="0" smtClean="0"/>
              <a:t>For CPU-bound work, consider using background threads via </a:t>
            </a:r>
            <a:r>
              <a:rPr lang="en-US" dirty="0" err="1" smtClean="0"/>
              <a:t>Parallel.ForEach</a:t>
            </a:r>
            <a:r>
              <a:rPr lang="en-US" dirty="0" smtClean="0"/>
              <a:t> or </a:t>
            </a:r>
            <a:r>
              <a:rPr lang="en-US" dirty="0" err="1" smtClean="0"/>
              <a:t>Task.Run</a:t>
            </a:r>
            <a:r>
              <a:rPr lang="en-US" dirty="0" smtClean="0"/>
              <a:t>.</a:t>
            </a:r>
          </a:p>
          <a:p>
            <a:pPr lvl="1"/>
            <a:r>
              <a:rPr lang="en-US" dirty="0"/>
              <a:t> </a:t>
            </a:r>
            <a:r>
              <a:rPr lang="en-US" dirty="0" smtClean="0"/>
              <a:t>   In libraries, let the caller use threads as they see fit: don’t do it with </a:t>
            </a:r>
            <a:r>
              <a:rPr lang="en-US" dirty="0" err="1" smtClean="0"/>
              <a:t>Task.Run</a:t>
            </a:r>
            <a:r>
              <a:rPr lang="en-US" dirty="0" smtClean="0"/>
              <a:t> yourself.</a:t>
            </a:r>
          </a:p>
        </p:txBody>
      </p:sp>
    </p:spTree>
    <p:extLst>
      <p:ext uri="{BB962C8B-B14F-4D97-AF65-F5344CB8AC3E}">
        <p14:creationId xmlns:p14="http://schemas.microsoft.com/office/powerpoint/2010/main" val="800467705"/>
      </p:ext>
    </p:extLst>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 goodness’ sake, stop using </a:t>
            </a:r>
            <a:r>
              <a:rPr lang="en-US" dirty="0" err="1" smtClean="0"/>
              <a:t>async</a:t>
            </a:r>
            <a:r>
              <a:rPr lang="en-US" dirty="0" smtClean="0"/>
              <a:t> void!</a:t>
            </a:r>
            <a:endParaRPr lang="en-US" dirty="0"/>
          </a:p>
        </p:txBody>
      </p:sp>
    </p:spTree>
    <p:extLst>
      <p:ext uri="{BB962C8B-B14F-4D97-AF65-F5344CB8AC3E}">
        <p14:creationId xmlns:p14="http://schemas.microsoft.com/office/powerpoint/2010/main" val="649555364"/>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57" b="6918"/>
          <a:stretch/>
        </p:blipFill>
        <p:spPr bwMode="auto">
          <a:xfrm>
            <a:off x="2501" y="-1"/>
            <a:ext cx="12431473"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52513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Tree>
    <p:extLst>
      <p:ext uri="{BB962C8B-B14F-4D97-AF65-F5344CB8AC3E}">
        <p14:creationId xmlns:p14="http://schemas.microsoft.com/office/powerpoint/2010/main" val="130211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p:cNvSpPr txBox="1">
            <a:spLocks/>
          </p:cNvSpPr>
          <p:nvPr/>
        </p:nvSpPr>
        <p:spPr>
          <a:xfrm>
            <a:off x="2329028" y="1361465"/>
            <a:ext cx="5135567" cy="2954655"/>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FF"/>
                </a:solidFill>
                <a:highlight>
                  <a:srgbClr val="FFFFFF"/>
                </a:highlight>
                <a:latin typeface="Consolas" panose="020B0609020204030204" pitchFamily="49" charset="0"/>
              </a:rPr>
              <a:t> 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Action</a:t>
            </a:r>
            <a:r>
              <a:rPr lang="en-US" sz="1800" dirty="0" smtClean="0">
                <a:solidFill>
                  <a:srgbClr val="000000"/>
                </a:solidFill>
                <a:highlight>
                  <a:srgbClr val="FFFFFF"/>
                </a:highlight>
                <a:latin typeface="Consolas" panose="020B0609020204030204" pitchFamily="49" charset="0"/>
              </a:rPr>
              <a:t> work = </a:t>
            </a:r>
            <a:r>
              <a:rPr lang="en-US" sz="1800" dirty="0" err="1" smtClean="0">
                <a:solidFill>
                  <a:srgbClr val="000000"/>
                </a:solidFill>
                <a:highlight>
                  <a:srgbClr val="FFFFFF"/>
                </a:highlight>
                <a:latin typeface="Consolas" panose="020B0609020204030204" pitchFamily="49" charset="0"/>
              </a:rPr>
              <a:t>CPUWork</a:t>
            </a:r>
            <a:r>
              <a:rPr lang="en-US" sz="1800" dirty="0">
                <a:solidFill>
                  <a:srgbClr val="000000"/>
                </a:solidFill>
                <a:highlight>
                  <a:srgbClr val="FFFFFF"/>
                </a:highlight>
                <a:latin typeface="Consolas" panose="020B0609020204030204" pitchFamily="49" charset="0"/>
              </a:rPr>
              <a:t>;</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 </a:t>
            </a:r>
            <a:r>
              <a:rPr lang="en-US" sz="1800" dirty="0" err="1" smtClean="0">
                <a:solidFill>
                  <a:srgbClr val="000000"/>
                </a:solidFill>
                <a:highlight>
                  <a:srgbClr val="FFFFFF"/>
                </a:highlight>
                <a:latin typeface="Consolas" panose="020B0609020204030204" pitchFamily="49" charset="0"/>
              </a:rPr>
              <a:t>ScheduleAsync</a:t>
            </a:r>
            <a:r>
              <a:rPr lang="en-US" sz="1800" dirty="0" smtClean="0">
                <a:solidFill>
                  <a:srgbClr val="000000"/>
                </a:solidFill>
                <a:highlight>
                  <a:srgbClr val="FFFFFF"/>
                </a:highlight>
                <a:latin typeface="Consolas" panose="020B0609020204030204" pitchFamily="49" charset="0"/>
              </a:rPr>
              <a:t>(work);</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Task</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ScheduleAsync</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2B91AF"/>
                </a:solidFill>
                <a:highlight>
                  <a:srgbClr val="FFFFFF"/>
                </a:highlight>
                <a:latin typeface="Consolas" panose="020B0609020204030204" pitchFamily="49" charset="0"/>
              </a:rPr>
              <a:t>Action</a:t>
            </a:r>
            <a:r>
              <a:rPr lang="en-US" sz="1800" dirty="0" smtClean="0">
                <a:solidFill>
                  <a:srgbClr val="000000"/>
                </a:solidFill>
                <a:highlight>
                  <a:srgbClr val="FFFFFF"/>
                </a:highlight>
                <a:latin typeface="Consolas" panose="020B0609020204030204" pitchFamily="49" charset="0"/>
              </a:rPr>
              <a:t> work)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work();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5" name="Text Placeholder 3"/>
          <p:cNvSpPr txBox="1">
            <a:spLocks/>
          </p:cNvSpPr>
          <p:nvPr/>
        </p:nvSpPr>
        <p:spPr>
          <a:xfrm>
            <a:off x="2329028" y="1359267"/>
            <a:ext cx="5135567" cy="2959049"/>
          </a:xfrm>
          <a:prstGeom prst="rect">
            <a:avLst/>
          </a:prstGeom>
          <a:solidFill>
            <a:schemeClr val="tx1"/>
          </a:solidFill>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FF"/>
                </a:solidFill>
                <a:highlight>
                  <a:srgbClr val="FFFFFF"/>
                </a:highlight>
                <a:latin typeface="Consolas" panose="020B0609020204030204" pitchFamily="49" charset="0"/>
              </a:rPr>
              <a:t> 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2B91AF"/>
                </a:solidFill>
                <a:highlight>
                  <a:srgbClr val="FFFFFF"/>
                </a:highlight>
                <a:latin typeface="Consolas" panose="020B0609020204030204" pitchFamily="49" charset="0"/>
              </a:rPr>
              <a:t>Action</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work = </a:t>
            </a:r>
            <a:r>
              <a:rPr lang="en-US" sz="1800" dirty="0" err="1">
                <a:solidFill>
                  <a:srgbClr val="000000"/>
                </a:solidFill>
                <a:highlight>
                  <a:srgbClr val="FFFFFF"/>
                </a:highlight>
                <a:latin typeface="Consolas" panose="020B0609020204030204" pitchFamily="49" charset="0"/>
              </a:rPr>
              <a:t>CPUWork</a:t>
            </a:r>
            <a:r>
              <a:rPr lang="en-US" sz="1800" dirty="0">
                <a:solidFill>
                  <a:srgbClr val="000000"/>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.Run</a:t>
            </a:r>
            <a:r>
              <a:rPr lang="en-US" sz="1800" dirty="0" smtClean="0">
                <a:solidFill>
                  <a:srgbClr val="000000"/>
                </a:solidFill>
                <a:highlight>
                  <a:srgbClr val="FFFFFF"/>
                </a:highlight>
                <a:latin typeface="Consolas" panose="020B0609020204030204" pitchFamily="49" charset="0"/>
              </a:rPr>
              <a:t>(() =&gt; work());</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3" name="Title 2"/>
          <p:cNvSpPr>
            <a:spLocks noGrp="1"/>
          </p:cNvSpPr>
          <p:nvPr>
            <p:ph type="title"/>
          </p:nvPr>
        </p:nvSpPr>
        <p:spPr/>
        <p:txBody>
          <a:bodyPr/>
          <a:lstStyle/>
          <a:p>
            <a:r>
              <a:rPr lang="en-US" dirty="0" smtClean="0"/>
              <a:t>Symptom: Not Running </a:t>
            </a:r>
            <a:r>
              <a:rPr lang="en-US" dirty="0"/>
              <a:t>A</a:t>
            </a:r>
            <a:r>
              <a:rPr lang="en-US" dirty="0" smtClean="0"/>
              <a:t>synchronously</a:t>
            </a:r>
            <a:endParaRPr lang="en-US" dirty="0"/>
          </a:p>
        </p:txBody>
      </p:sp>
      <p:sp>
        <p:nvSpPr>
          <p:cNvPr id="13" name="Rectangular Callout 12"/>
          <p:cNvSpPr/>
          <p:nvPr/>
        </p:nvSpPr>
        <p:spPr bwMode="auto">
          <a:xfrm>
            <a:off x="8799064" y="1363662"/>
            <a:ext cx="3200400" cy="1676400"/>
          </a:xfrm>
          <a:prstGeom prst="wedgeRectCallout">
            <a:avLst>
              <a:gd name="adj1" fmla="val -110536"/>
              <a:gd name="adj2" fmla="val 15516"/>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Thinking ‘</a:t>
            </a:r>
            <a:r>
              <a:rPr lang="en-US" sz="1400" dirty="0" err="1" smtClean="0">
                <a:gradFill>
                  <a:gsLst>
                    <a:gs pos="0">
                      <a:srgbClr val="FFFFFF"/>
                    </a:gs>
                    <a:gs pos="100000">
                      <a:srgbClr val="FFFFFF"/>
                    </a:gs>
                  </a:gsLst>
                  <a:lin ang="5400000" scaled="0"/>
                </a:gradFill>
              </a:rPr>
              <a:t>async</a:t>
            </a:r>
            <a:r>
              <a:rPr lang="en-US" sz="1400" dirty="0" smtClean="0">
                <a:gradFill>
                  <a:gsLst>
                    <a:gs pos="0">
                      <a:srgbClr val="FFFFFF"/>
                    </a:gs>
                    <a:gs pos="100000">
                      <a:srgbClr val="FFFFFF"/>
                    </a:gs>
                  </a:gsLst>
                  <a:lin ang="5400000" scaled="0"/>
                </a:gradFill>
              </a:rPr>
              <a:t>’ forks.</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Use </a:t>
            </a:r>
            <a:r>
              <a:rPr lang="en-US" sz="1400" dirty="0" err="1" smtClean="0">
                <a:gradFill>
                  <a:gsLst>
                    <a:gs pos="0">
                      <a:srgbClr val="FFFFFF"/>
                    </a:gs>
                    <a:gs pos="100000">
                      <a:srgbClr val="FFFFFF"/>
                    </a:gs>
                  </a:gsLst>
                  <a:lin ang="5400000" scaled="0"/>
                </a:gradFill>
              </a:rPr>
              <a:t>Task.Run</a:t>
            </a:r>
            <a:r>
              <a:rPr lang="en-US" sz="1400" dirty="0" smtClean="0">
                <a:gradFill>
                  <a:gsLst>
                    <a:gs pos="0">
                      <a:srgbClr val="FFFFFF"/>
                    </a:gs>
                    <a:gs pos="100000">
                      <a:srgbClr val="FFFFFF"/>
                    </a:gs>
                  </a:gsLst>
                  <a:lin ang="5400000" scaled="0"/>
                </a:gradFill>
              </a:rPr>
              <a:t> around a synchronous method if you need to offload… but don’t expose public APIs like this.</a:t>
            </a:r>
            <a:endParaRPr lang="en-US" sz="1400"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037" y="1820862"/>
            <a:ext cx="1066800" cy="1066800"/>
          </a:xfrm>
          <a:prstGeom prst="rect">
            <a:avLst/>
          </a:prstGeom>
        </p:spPr>
      </p:pic>
    </p:spTree>
    <p:extLst>
      <p:ext uri="{BB962C8B-B14F-4D97-AF65-F5344CB8AC3E}">
        <p14:creationId xmlns:p14="http://schemas.microsoft.com/office/powerpoint/2010/main" val="4023453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fade">
                                      <p:cBhvr>
                                        <p:cTn id="20" dur="500"/>
                                        <p:tgtEl>
                                          <p:spTgt spid="5">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5" grpId="0" build="p"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82055" y="1441328"/>
            <a:ext cx="5943599" cy="1015663"/>
          </a:xfrm>
        </p:spPr>
        <p:txBody>
          <a:bodyPr/>
          <a:lstStyle/>
          <a:p>
            <a:pPr>
              <a:lnSpc>
                <a:spcPct val="100000"/>
              </a:lnSpc>
              <a:spcBef>
                <a:spcPts val="0"/>
              </a:spcBef>
              <a:buSzTx/>
            </a:pP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err="1" smtClean="0">
                <a:solidFill>
                  <a:srgbClr val="2B91AF"/>
                </a:solidFill>
                <a:highlight>
                  <a:srgbClr val="FFFFFF"/>
                </a:highlight>
                <a:latin typeface="Consolas" panose="020B0609020204030204" pitchFamily="49" charset="0"/>
                <a:cs typeface="+mn-cs"/>
              </a:rPr>
              <a:t>Task</a:t>
            </a:r>
            <a:r>
              <a:rPr lang="en-US" sz="1800" dirty="0" err="1" smtClean="0">
                <a:solidFill>
                  <a:srgbClr val="000000"/>
                </a:solidFill>
                <a:highlight>
                  <a:srgbClr val="FFFFFF"/>
                </a:highlight>
                <a:latin typeface="Consolas" panose="020B0609020204030204" pitchFamily="49" charset="0"/>
              </a:rPr>
              <a:t>.Delay</a:t>
            </a:r>
            <a:r>
              <a:rPr lang="en-US" sz="1800" dirty="0" smtClean="0">
                <a:solidFill>
                  <a:srgbClr val="000000"/>
                </a:solidFill>
                <a:highlight>
                  <a:srgbClr val="FFFFFF"/>
                </a:highlight>
                <a:latin typeface="Consolas" panose="020B0609020204030204" pitchFamily="49" charset="0"/>
              </a:rPr>
              <a:t>(1000);</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1" name="Text Placeholder 3"/>
          <p:cNvSpPr txBox="1">
            <a:spLocks/>
          </p:cNvSpPr>
          <p:nvPr/>
        </p:nvSpPr>
        <p:spPr>
          <a:xfrm>
            <a:off x="2482055" y="1441328"/>
            <a:ext cx="5943599" cy="1015663"/>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cs typeface="+mn-cs"/>
              </a:rPr>
              <a:t>Task</a:t>
            </a:r>
            <a:r>
              <a:rPr lang="en-US" sz="1800" dirty="0" err="1" smtClean="0">
                <a:solidFill>
                  <a:srgbClr val="000000"/>
                </a:solidFill>
                <a:highlight>
                  <a:srgbClr val="FFFFFF"/>
                </a:highlight>
                <a:latin typeface="Consolas" panose="020B0609020204030204" pitchFamily="49" charset="0"/>
              </a:rPr>
              <a:t>.Delay</a:t>
            </a:r>
            <a:r>
              <a:rPr lang="en-US" sz="1800" dirty="0" smtClean="0">
                <a:solidFill>
                  <a:srgbClr val="000000"/>
                </a:solidFill>
                <a:highlight>
                  <a:srgbClr val="FFFFFF"/>
                </a:highlight>
                <a:latin typeface="Consolas" panose="020B0609020204030204" pitchFamily="49" charset="0"/>
              </a:rPr>
              <a:t>(1000);</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3" name="Title 2"/>
          <p:cNvSpPr>
            <a:spLocks noGrp="1"/>
          </p:cNvSpPr>
          <p:nvPr>
            <p:ph type="title"/>
          </p:nvPr>
        </p:nvSpPr>
        <p:spPr/>
        <p:txBody>
          <a:bodyPr/>
          <a:lstStyle/>
          <a:p>
            <a:r>
              <a:rPr lang="en-US" dirty="0" smtClean="0"/>
              <a:t>Symptom: Completing Too Quickly</a:t>
            </a:r>
            <a:endParaRPr lang="en-US" dirty="0"/>
          </a:p>
        </p:txBody>
      </p:sp>
      <p:sp>
        <p:nvSpPr>
          <p:cNvPr id="14" name="Rectangular Callout 13"/>
          <p:cNvSpPr/>
          <p:nvPr/>
        </p:nvSpPr>
        <p:spPr bwMode="auto">
          <a:xfrm>
            <a:off x="8580436" y="1402555"/>
            <a:ext cx="3200400" cy="1276528"/>
          </a:xfrm>
          <a:prstGeom prst="wedgeRectCallout">
            <a:avLst>
              <a:gd name="adj1" fmla="val -143072"/>
              <a:gd name="adj2" fmla="val -5626"/>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Neglecting to await.</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Await your </a:t>
            </a:r>
            <a:r>
              <a:rPr lang="en-US" sz="1400" dirty="0" err="1" smtClean="0">
                <a:gradFill>
                  <a:gsLst>
                    <a:gs pos="0">
                      <a:srgbClr val="FFFFFF"/>
                    </a:gs>
                    <a:gs pos="100000">
                      <a:srgbClr val="FFFFFF"/>
                    </a:gs>
                  </a:gsLst>
                  <a:lin ang="5400000" scaled="0"/>
                </a:gradFill>
              </a:rPr>
              <a:t>awaitables</a:t>
            </a:r>
            <a:r>
              <a:rPr lang="en-US" sz="1400" dirty="0" smtClean="0">
                <a:gradFill>
                  <a:gsLst>
                    <a:gs pos="0">
                      <a:srgbClr val="FFFFFF"/>
                    </a:gs>
                    <a:gs pos="100000">
                      <a:srgbClr val="FFFFFF"/>
                    </a:gs>
                  </a:gsLst>
                  <a:lin ang="5400000" scaled="0"/>
                </a:gradFill>
              </a:rPr>
              <a:t>.</a:t>
            </a:r>
            <a:endParaRPr lang="en-US" sz="1400" dirty="0">
              <a:gradFill>
                <a:gsLst>
                  <a:gs pos="0">
                    <a:srgbClr val="FFFFFF"/>
                  </a:gs>
                  <a:gs pos="100000">
                    <a:srgbClr val="FFFFFF"/>
                  </a:gs>
                </a:gsLst>
                <a:lin ang="5400000" scaled="0"/>
              </a:gradFill>
            </a:endParaRPr>
          </a:p>
        </p:txBody>
      </p:sp>
      <p:sp>
        <p:nvSpPr>
          <p:cNvPr id="15" name="Rectangular Callout 14"/>
          <p:cNvSpPr/>
          <p:nvPr/>
        </p:nvSpPr>
        <p:spPr bwMode="auto">
          <a:xfrm>
            <a:off x="8580436" y="3192462"/>
            <a:ext cx="3200400" cy="1668379"/>
          </a:xfrm>
          <a:prstGeom prst="wedgeRectCallout">
            <a:avLst>
              <a:gd name="adj1" fmla="val -108963"/>
              <a:gd name="adj2" fmla="val -7893"/>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Async void lambda.</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Use extreme caution (&amp; knowledge) when passing around </a:t>
            </a:r>
            <a:r>
              <a:rPr lang="en-US" sz="1400" dirty="0" err="1" smtClean="0">
                <a:gradFill>
                  <a:gsLst>
                    <a:gs pos="0">
                      <a:srgbClr val="FFFFFF"/>
                    </a:gs>
                    <a:gs pos="100000">
                      <a:srgbClr val="FFFFFF"/>
                    </a:gs>
                  </a:gsLst>
                  <a:lin ang="5400000" scaled="0"/>
                </a:gradFill>
              </a:rPr>
              <a:t>async</a:t>
            </a:r>
            <a:r>
              <a:rPr lang="en-US" sz="1400" dirty="0" smtClean="0">
                <a:gradFill>
                  <a:gsLst>
                    <a:gs pos="0">
                      <a:srgbClr val="FFFFFF"/>
                    </a:gs>
                    <a:gs pos="100000">
                      <a:srgbClr val="FFFFFF"/>
                    </a:gs>
                  </a:gsLst>
                  <a:lin ang="5400000" scaled="0"/>
                </a:gradFill>
              </a:rPr>
              <a:t> lambdas as void-returning delegates.</a:t>
            </a:r>
            <a:endParaRPr lang="en-US" sz="1400" dirty="0">
              <a:gradFill>
                <a:gsLst>
                  <a:gs pos="0">
                    <a:srgbClr val="FFFFFF"/>
                  </a:gs>
                  <a:gs pos="100000">
                    <a:srgbClr val="FFFFFF"/>
                  </a:gs>
                </a:gsLst>
                <a:lin ang="5400000" scaled="0"/>
              </a:gradFill>
            </a:endParaRPr>
          </a:p>
        </p:txBody>
      </p:sp>
      <p:sp>
        <p:nvSpPr>
          <p:cNvPr id="9" name="Text Placeholder 3"/>
          <p:cNvSpPr txBox="1">
            <a:spLocks/>
          </p:cNvSpPr>
          <p:nvPr/>
        </p:nvSpPr>
        <p:spPr>
          <a:xfrm>
            <a:off x="2484436" y="3649662"/>
            <a:ext cx="5943599" cy="101566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smtClean="0">
                <a:solidFill>
                  <a:srgbClr val="2B91AF"/>
                </a:solidFill>
                <a:highlight>
                  <a:srgbClr val="FFFFFF"/>
                </a:highlight>
                <a:latin typeface="Consolas" panose="020B0609020204030204" pitchFamily="49" charset="0"/>
              </a:rPr>
              <a:t>Parallel</a:t>
            </a:r>
            <a:r>
              <a:rPr lang="en-US" sz="1800" dirty="0" err="1" smtClean="0">
                <a:solidFill>
                  <a:srgbClr val="000000"/>
                </a:solidFill>
                <a:highlight>
                  <a:srgbClr val="FFFFFF"/>
                </a:highlight>
                <a:latin typeface="Consolas" panose="020B0609020204030204" pitchFamily="49" charset="0"/>
              </a:rPr>
              <a:t>.For</a:t>
            </a:r>
            <a:r>
              <a:rPr lang="en-US" sz="1800" dirty="0" smtClean="0">
                <a:solidFill>
                  <a:srgbClr val="000000"/>
                </a:solidFill>
                <a:highlight>
                  <a:srgbClr val="FFFFFF"/>
                </a:highlight>
                <a:latin typeface="Consolas" panose="020B0609020204030204" pitchFamily="49" charset="0"/>
              </a:rPr>
              <a:t>(0, 10, </a:t>
            </a:r>
            <a:r>
              <a:rPr lang="en-US" sz="1800" dirty="0" err="1" smtClean="0">
                <a:solidFill>
                  <a:srgbClr val="0000FF"/>
                </a:solidFill>
                <a:highlight>
                  <a:srgbClr val="FFFFFF"/>
                </a:highlight>
                <a:latin typeface="Consolas" panose="020B0609020204030204" pitchFamily="49" charset="0"/>
                <a:cs typeface="+mn-cs"/>
              </a:rPr>
              <a:t>async</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i</a:t>
            </a:r>
            <a:r>
              <a:rPr lang="en-US" sz="1800" dirty="0" smtClean="0">
                <a:solidFill>
                  <a:srgbClr val="000000"/>
                </a:solidFill>
                <a:highlight>
                  <a:srgbClr val="FFFFFF"/>
                </a:highlight>
                <a:latin typeface="Consolas" panose="020B0609020204030204" pitchFamily="49" charset="0"/>
              </a:rPr>
              <a:t> =&gt;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cs typeface="+mn-cs"/>
              </a:rPr>
              <a:t>    await</a:t>
            </a:r>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.Delay</a:t>
            </a:r>
            <a:r>
              <a:rPr lang="en-US" sz="1800" dirty="0" smtClean="0">
                <a:solidFill>
                  <a:srgbClr val="000000"/>
                </a:solidFill>
                <a:highlight>
                  <a:srgbClr val="FFFFFF"/>
                </a:highlight>
                <a:latin typeface="Consolas" panose="020B0609020204030204" pitchFamily="49" charset="0"/>
              </a:rPr>
              <a:t>(1000);</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0" name="Text Placeholder 3"/>
          <p:cNvSpPr txBox="1">
            <a:spLocks/>
          </p:cNvSpPr>
          <p:nvPr/>
        </p:nvSpPr>
        <p:spPr>
          <a:xfrm>
            <a:off x="2484436" y="5783262"/>
            <a:ext cx="5943599"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smtClean="0">
                <a:solidFill>
                  <a:srgbClr val="0000FF"/>
                </a:solidFill>
                <a:highlight>
                  <a:srgbClr val="FFFFFF"/>
                </a:highlight>
                <a:latin typeface="Consolas" panose="020B0609020204030204" pitchFamily="49" charset="0"/>
                <a:cs typeface="+mn-cs"/>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.Factory.StartNew</a:t>
            </a:r>
            <a:r>
              <a:rPr lang="en-US" sz="1800" dirty="0" smtClean="0">
                <a:solidFill>
                  <a:srgbClr val="000000"/>
                </a:solidFill>
                <a:highlight>
                  <a:srgbClr val="FFFFFF"/>
                </a:highlight>
                <a:latin typeface="Consolas" panose="020B0609020204030204" pitchFamily="49" charset="0"/>
              </a:rPr>
              <a:t>(</a:t>
            </a:r>
          </a:p>
          <a:p>
            <a:pPr>
              <a:lnSpc>
                <a:spcPct val="100000"/>
              </a:lnSpc>
              <a:spcBef>
                <a:spcPts val="0"/>
              </a:spcBef>
              <a:buSzTx/>
            </a:pPr>
            <a:r>
              <a:rPr lang="en-US" sz="1800" dirty="0" smtClean="0">
                <a:solidFill>
                  <a:srgbClr val="000000"/>
                </a:solidFill>
                <a:highlight>
                  <a:srgbClr val="FFFFFF"/>
                </a:highlight>
                <a:latin typeface="Consolas" panose="020B0609020204030204" pitchFamily="49" charset="0"/>
                <a:cs typeface="+mn-cs"/>
              </a:rPr>
              <a:t>    </a:t>
            </a:r>
            <a:r>
              <a:rPr lang="en-US" sz="1800" dirty="0" err="1" smtClean="0">
                <a:solidFill>
                  <a:srgbClr val="0000FF"/>
                </a:solidFill>
                <a:highlight>
                  <a:srgbClr val="FFFFFF"/>
                </a:highlight>
                <a:latin typeface="Consolas" panose="020B0609020204030204" pitchFamily="49" charset="0"/>
                <a:cs typeface="+mn-cs"/>
              </a:rPr>
              <a:t>async</a:t>
            </a:r>
            <a:r>
              <a:rPr lang="en-US" sz="1800" dirty="0" smtClean="0">
                <a:solidFill>
                  <a:srgbClr val="0000FF"/>
                </a:solidFill>
                <a:highlight>
                  <a:srgbClr val="FFFFFF"/>
                </a:highlight>
                <a:latin typeface="Consolas" panose="020B0609020204030204" pitchFamily="49" charset="0"/>
                <a:cs typeface="+mn-cs"/>
              </a:rPr>
              <a:t> </a:t>
            </a:r>
            <a:r>
              <a:rPr lang="en-US" sz="1800" dirty="0" smtClean="0">
                <a:solidFill>
                  <a:srgbClr val="000000"/>
                </a:solidFill>
                <a:highlight>
                  <a:srgbClr val="FFFFFF"/>
                </a:highlight>
                <a:latin typeface="Consolas" panose="020B0609020204030204" pitchFamily="49" charset="0"/>
              </a:rPr>
              <a:t>() =&gt; { </a:t>
            </a:r>
            <a:r>
              <a:rPr lang="en-US" sz="1800" dirty="0" smtClean="0">
                <a:solidFill>
                  <a:srgbClr val="0000FF"/>
                </a:solidFill>
                <a:highlight>
                  <a:srgbClr val="FFFFFF"/>
                </a:highlight>
                <a:latin typeface="Consolas" panose="020B0609020204030204" pitchFamily="49" charset="0"/>
                <a:cs typeface="+mn-cs"/>
              </a:rPr>
              <a:t>await</a:t>
            </a:r>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.Delay</a:t>
            </a:r>
            <a:r>
              <a:rPr lang="en-US" sz="1800" dirty="0" smtClean="0">
                <a:solidFill>
                  <a:srgbClr val="000000"/>
                </a:solidFill>
                <a:highlight>
                  <a:srgbClr val="FFFFFF"/>
                </a:highlight>
                <a:latin typeface="Consolas" panose="020B0609020204030204" pitchFamily="49" charset="0"/>
              </a:rPr>
              <a:t>(1000); });</a:t>
            </a:r>
            <a:endParaRPr lang="en-US" sz="1800" dirty="0">
              <a:solidFill>
                <a:srgbClr val="000000"/>
              </a:solidFill>
              <a:highlight>
                <a:srgbClr val="FFFFFF"/>
              </a:highlight>
              <a:latin typeface="Consolas" panose="020B0609020204030204" pitchFamily="49" charset="0"/>
            </a:endParaRPr>
          </a:p>
        </p:txBody>
      </p:sp>
      <p:pic>
        <p:nvPicPr>
          <p:cNvPr id="12" name="Picture 1" descr="C:\Users\stoub\AppData\Local\Microsoft\Windows\Temporary Internet Files\Content.IE5\A07RP8OV\MCj04325370000[1].png"/>
          <p:cNvPicPr>
            <a:picLocks noChangeAspect="1" noChangeArrowheads="1"/>
          </p:cNvPicPr>
          <p:nvPr/>
        </p:nvPicPr>
        <p:blipFill>
          <a:blip r:embed="rId2"/>
          <a:srcRect/>
          <a:stretch>
            <a:fillRect/>
          </a:stretch>
        </p:blipFill>
        <p:spPr bwMode="auto">
          <a:xfrm>
            <a:off x="5015621" y="3649662"/>
            <a:ext cx="876465" cy="876465"/>
          </a:xfrm>
          <a:prstGeom prst="rect">
            <a:avLst/>
          </a:prstGeom>
          <a:noFill/>
        </p:spPr>
      </p:pic>
      <p:sp>
        <p:nvSpPr>
          <p:cNvPr id="13" name="Text Placeholder 3"/>
          <p:cNvSpPr txBox="1">
            <a:spLocks/>
          </p:cNvSpPr>
          <p:nvPr/>
        </p:nvSpPr>
        <p:spPr>
          <a:xfrm>
            <a:off x="2482055" y="5783262"/>
            <a:ext cx="5943599" cy="738664"/>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smtClean="0">
                <a:solidFill>
                  <a:srgbClr val="0000FF"/>
                </a:solidFill>
                <a:highlight>
                  <a:srgbClr val="FFFFFF"/>
                </a:highlight>
                <a:latin typeface="Consolas" panose="020B0609020204030204" pitchFamily="49" charset="0"/>
                <a:cs typeface="+mn-cs"/>
              </a:rPr>
              <a:t>await</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.Run</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cs typeface="+mn-cs"/>
              </a:rPr>
              <a:t>    </a:t>
            </a:r>
            <a:r>
              <a:rPr lang="en-US" sz="1800" dirty="0" err="1" smtClean="0">
                <a:solidFill>
                  <a:srgbClr val="0000FF"/>
                </a:solidFill>
                <a:highlight>
                  <a:srgbClr val="FFFFFF"/>
                </a:highlight>
                <a:latin typeface="Consolas" panose="020B0609020204030204" pitchFamily="49" charset="0"/>
                <a:cs typeface="+mn-cs"/>
              </a:rPr>
              <a:t>async</a:t>
            </a:r>
            <a:r>
              <a:rPr lang="en-US" sz="1800" dirty="0" smtClean="0">
                <a:solidFill>
                  <a:srgbClr val="0000FF"/>
                </a:solidFill>
                <a:highlight>
                  <a:srgbClr val="FFFFFF"/>
                </a:highlight>
                <a:latin typeface="Consolas" panose="020B0609020204030204" pitchFamily="49" charset="0"/>
                <a:cs typeface="+mn-cs"/>
              </a:rPr>
              <a:t> </a:t>
            </a:r>
            <a:r>
              <a:rPr lang="en-US" sz="1800" dirty="0" smtClean="0">
                <a:solidFill>
                  <a:srgbClr val="000000"/>
                </a:solidFill>
                <a:highlight>
                  <a:srgbClr val="FFFFFF"/>
                </a:highlight>
                <a:latin typeface="Consolas" panose="020B0609020204030204" pitchFamily="49" charset="0"/>
              </a:rPr>
              <a:t>() =&gt; { </a:t>
            </a:r>
            <a:r>
              <a:rPr lang="en-US" sz="1800" dirty="0" smtClean="0">
                <a:solidFill>
                  <a:srgbClr val="0000FF"/>
                </a:solidFill>
                <a:highlight>
                  <a:srgbClr val="FFFFFF"/>
                </a:highlight>
                <a:latin typeface="Consolas" panose="020B0609020204030204" pitchFamily="49" charset="0"/>
                <a:cs typeface="+mn-cs"/>
              </a:rPr>
              <a:t>await</a:t>
            </a:r>
            <a:r>
              <a:rPr lang="en-US" sz="1800" dirty="0" smtClean="0">
                <a:solidFill>
                  <a:srgbClr val="2B91A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.Delay</a:t>
            </a:r>
            <a:r>
              <a:rPr lang="en-US" sz="1800" dirty="0" smtClean="0">
                <a:solidFill>
                  <a:srgbClr val="000000"/>
                </a:solidFill>
                <a:highlight>
                  <a:srgbClr val="FFFFFF"/>
                </a:highlight>
                <a:latin typeface="Consolas" panose="020B0609020204030204" pitchFamily="49" charset="0"/>
              </a:rPr>
              <a:t>(1000); });</a:t>
            </a:r>
            <a:endParaRPr lang="en-US" sz="1800" dirty="0">
              <a:solidFill>
                <a:srgbClr val="000000"/>
              </a:solidFill>
              <a:highlight>
                <a:srgbClr val="FFFFFF"/>
              </a:highlight>
              <a:latin typeface="Consolas" panose="020B0609020204030204" pitchFamily="49" charset="0"/>
            </a:endParaRPr>
          </a:p>
        </p:txBody>
      </p:sp>
      <p:pic>
        <p:nvPicPr>
          <p:cNvPr id="2" name="Picture 1"/>
          <p:cNvPicPr>
            <a:picLocks noChangeAspect="1"/>
          </p:cNvPicPr>
          <p:nvPr/>
        </p:nvPicPr>
        <p:blipFill>
          <a:blip r:embed="rId3"/>
          <a:stretch>
            <a:fillRect/>
          </a:stretch>
        </p:blipFill>
        <p:spPr>
          <a:xfrm>
            <a:off x="2598737" y="2992437"/>
            <a:ext cx="5143500" cy="657225"/>
          </a:xfrm>
          <a:prstGeom prst="rect">
            <a:avLst/>
          </a:prstGeom>
        </p:spPr>
      </p:pic>
      <p:pic>
        <p:nvPicPr>
          <p:cNvPr id="5" name="Picture 4"/>
          <p:cNvPicPr>
            <a:picLocks noChangeAspect="1"/>
          </p:cNvPicPr>
          <p:nvPr/>
        </p:nvPicPr>
        <p:blipFill>
          <a:blip r:embed="rId4"/>
          <a:stretch>
            <a:fillRect/>
          </a:stretch>
        </p:blipFill>
        <p:spPr>
          <a:xfrm>
            <a:off x="2598737" y="4753288"/>
            <a:ext cx="7267575" cy="1085850"/>
          </a:xfrm>
          <a:prstGeom prst="rect">
            <a:avLst/>
          </a:prstGeom>
        </p:spPr>
      </p:pic>
      <p:pic>
        <p:nvPicPr>
          <p:cNvPr id="6" name="Picture 5"/>
          <p:cNvPicPr>
            <a:picLocks noChangeAspect="1"/>
          </p:cNvPicPr>
          <p:nvPr/>
        </p:nvPicPr>
        <p:blipFill>
          <a:blip r:embed="rId5"/>
          <a:stretch>
            <a:fillRect/>
          </a:stretch>
        </p:blipFill>
        <p:spPr>
          <a:xfrm>
            <a:off x="2586037" y="4753288"/>
            <a:ext cx="7277100" cy="1095375"/>
          </a:xfrm>
          <a:prstGeom prst="rect">
            <a:avLst/>
          </a:prstGeom>
        </p:spPr>
      </p:pic>
      <p:sp>
        <p:nvSpPr>
          <p:cNvPr id="7" name="Rectangular Callout 6"/>
          <p:cNvSpPr/>
          <p:nvPr/>
        </p:nvSpPr>
        <p:spPr bwMode="auto">
          <a:xfrm>
            <a:off x="8573054" y="5296213"/>
            <a:ext cx="3200400" cy="1477650"/>
          </a:xfrm>
          <a:prstGeom prst="wedgeRectCallout">
            <a:avLst>
              <a:gd name="adj1" fmla="val -119069"/>
              <a:gd name="adj2" fmla="val -3872"/>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Task&lt;Task&gt; instead of Task.</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Use </a:t>
            </a:r>
            <a:r>
              <a:rPr lang="en-US" sz="1400" dirty="0" err="1" smtClean="0">
                <a:gradFill>
                  <a:gsLst>
                    <a:gs pos="0">
                      <a:srgbClr val="FFFFFF"/>
                    </a:gs>
                    <a:gs pos="100000">
                      <a:srgbClr val="FFFFFF"/>
                    </a:gs>
                  </a:gsLst>
                  <a:lin ang="5400000" scaled="0"/>
                </a:gradFill>
              </a:rPr>
              <a:t>Task.Run</a:t>
            </a:r>
            <a:r>
              <a:rPr lang="en-US" sz="1400" dirty="0" smtClean="0">
                <a:gradFill>
                  <a:gsLst>
                    <a:gs pos="0">
                      <a:srgbClr val="FFFFFF"/>
                    </a:gs>
                    <a:gs pos="100000">
                      <a:srgbClr val="FFFFFF"/>
                    </a:gs>
                  </a:gsLst>
                  <a:lin ang="5400000" scaled="0"/>
                </a:gradFill>
              </a:rPr>
              <a:t> which handles this case. Or, unwrap the Task&lt;Task&gt; explicitly.</a:t>
            </a:r>
            <a:endParaRPr lang="en-US" sz="1400" dirty="0">
              <a:gradFill>
                <a:gsLst>
                  <a:gs pos="0">
                    <a:srgbClr val="FFFFFF"/>
                  </a:gs>
                  <a:gs pos="100000">
                    <a:srgbClr val="FFFFFF"/>
                  </a:gs>
                </a:gsLst>
                <a:lin ang="5400000" scaled="0"/>
              </a:gradFill>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460" y="1432717"/>
            <a:ext cx="1066800" cy="10668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460" y="5619194"/>
            <a:ext cx="1066800" cy="1066800"/>
          </a:xfrm>
          <a:prstGeom prst="rect">
            <a:avLst/>
          </a:prstGeom>
        </p:spPr>
      </p:pic>
    </p:spTree>
    <p:extLst>
      <p:ext uri="{BB962C8B-B14F-4D97-AF65-F5344CB8AC3E}">
        <p14:creationId xmlns:p14="http://schemas.microsoft.com/office/powerpoint/2010/main" val="347642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4" grpId="0" animBg="1"/>
      <p:bldP spid="15" grpId="0" animBg="1"/>
      <p:bldP spid="9" grpId="0"/>
      <p:bldP spid="10" grpId="0"/>
      <p:bldP spid="13"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2484437" y="4183062"/>
            <a:ext cx="6096000" cy="2677656"/>
          </a:xfrm>
          <a:prstGeom prst="rect">
            <a:avLst/>
          </a:prstGeom>
          <a:solidFill>
            <a:schemeClr val="tx1"/>
          </a:solidFill>
        </p:spPr>
        <p:txBody>
          <a:bodyPr vert="horz" wrap="square" lIns="146304" tIns="91440" rIns="146304" bIns="91440" rtlCol="0">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smtClean="0">
                <a:solidFill>
                  <a:srgbClr val="0000FF"/>
                </a:solidFill>
                <a:highlight>
                  <a:srgbClr val="FFFFFF"/>
                </a:highlight>
                <a:latin typeface="Consolas" panose="020B0609020204030204" pitchFamily="49" charset="0"/>
                <a:cs typeface="+mn-cs"/>
              </a:rPr>
              <a:t>var</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cs typeface="+mn-cs"/>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TaskCompletionSource</a:t>
            </a:r>
            <a:r>
              <a:rPr lang="en-US" sz="1800" dirty="0">
                <a:solidFill>
                  <a:srgbClr val="000000"/>
                </a:solidFill>
                <a:highlight>
                  <a:srgbClr val="FFFFFF"/>
                </a:highlight>
                <a:latin typeface="Consolas" panose="020B0609020204030204" pitchFamily="49" charset="0"/>
              </a:rPr>
              <a:t>&lt;T</a:t>
            </a:r>
            <a:r>
              <a:rPr lang="en-US" sz="1800" dirty="0" smtClean="0">
                <a:solidFill>
                  <a:srgbClr val="000000"/>
                </a:solidFill>
                <a:highlight>
                  <a:srgbClr val="FFFFFF"/>
                </a:highlight>
                <a:latin typeface="Consolas" panose="020B0609020204030204" pitchFamily="49" charset="0"/>
              </a:rPr>
              <a:t>&gt;();</a:t>
            </a:r>
            <a:br>
              <a:rPr lang="en-US" sz="1800" dirty="0" smtClean="0">
                <a:solidFill>
                  <a:srgbClr val="000000"/>
                </a:solidFill>
                <a:highlight>
                  <a:srgbClr val="FFFFFF"/>
                </a:highlight>
                <a:latin typeface="Consolas" panose="020B0609020204030204" pitchFamily="49" charset="0"/>
              </a:rPr>
            </a:b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.Run</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cs typeface="+mn-cs"/>
              </a:rPr>
              <a:t>delegate </a:t>
            </a: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T result = Foo();</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tcs.SetResult</a:t>
            </a:r>
            <a:r>
              <a:rPr lang="en-US" sz="1800" dirty="0" smtClean="0">
                <a:solidFill>
                  <a:srgbClr val="000000"/>
                </a:solidFill>
                <a:highlight>
                  <a:srgbClr val="FFFFFF"/>
                </a:highlight>
                <a:latin typeface="Consolas" panose="020B0609020204030204" pitchFamily="49" charset="0"/>
              </a:rPr>
              <a:t>(result);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cs typeface="+mn-cs"/>
              </a:rPr>
              <a:t>return</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tcs.Task</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3" name="Text Placeholder 3"/>
          <p:cNvSpPr txBox="1">
            <a:spLocks/>
          </p:cNvSpPr>
          <p:nvPr/>
        </p:nvSpPr>
        <p:spPr>
          <a:xfrm>
            <a:off x="2484437" y="4183062"/>
            <a:ext cx="6324600" cy="2677656"/>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smtClean="0">
                <a:solidFill>
                  <a:srgbClr val="0000FF"/>
                </a:solidFill>
                <a:highlight>
                  <a:srgbClr val="FFFFFF"/>
                </a:highlight>
                <a:latin typeface="Consolas" panose="020B0609020204030204" pitchFamily="49" charset="0"/>
                <a:cs typeface="+mn-cs"/>
              </a:rPr>
              <a:t>var</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tcs</a:t>
            </a:r>
            <a:r>
              <a:rPr lang="en-US" sz="1800" dirty="0">
                <a:solidFill>
                  <a:srgbClr val="000000"/>
                </a:solidFill>
                <a:highlight>
                  <a:srgbClr val="FFFFFF"/>
                </a:highlight>
                <a:latin typeface="Consolas" panose="020B0609020204030204" pitchFamily="49" charset="0"/>
              </a:rPr>
              <a:t> = </a:t>
            </a:r>
            <a:r>
              <a:rPr lang="en-US" sz="1800" dirty="0">
                <a:solidFill>
                  <a:srgbClr val="0000FF"/>
                </a:solidFill>
                <a:highlight>
                  <a:srgbClr val="FFFFFF"/>
                </a:highlight>
                <a:latin typeface="Consolas" panose="020B0609020204030204" pitchFamily="49" charset="0"/>
                <a:cs typeface="+mn-cs"/>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TaskCompletionSource</a:t>
            </a:r>
            <a:r>
              <a:rPr lang="en-US" sz="1800" dirty="0">
                <a:solidFill>
                  <a:srgbClr val="000000"/>
                </a:solidFill>
                <a:highlight>
                  <a:srgbClr val="FFFFFF"/>
                </a:highlight>
                <a:latin typeface="Consolas" panose="020B0609020204030204" pitchFamily="49" charset="0"/>
              </a:rPr>
              <a:t>&lt;T</a:t>
            </a:r>
            <a:r>
              <a:rPr lang="en-US" sz="1800" dirty="0" smtClean="0">
                <a:solidFill>
                  <a:srgbClr val="000000"/>
                </a:solidFill>
                <a:highlight>
                  <a:srgbClr val="FFFFFF"/>
                </a:highlight>
                <a:latin typeface="Consolas" panose="020B0609020204030204" pitchFamily="49" charset="0"/>
              </a:rPr>
              <a:t>&gt;();</a:t>
            </a:r>
            <a:br>
              <a:rPr lang="en-US" sz="1800" dirty="0" smtClean="0">
                <a:solidFill>
                  <a:srgbClr val="000000"/>
                </a:solidFill>
                <a:highlight>
                  <a:srgbClr val="FFFFFF"/>
                </a:highlight>
                <a:latin typeface="Consolas" panose="020B0609020204030204" pitchFamily="49" charset="0"/>
              </a:rPr>
            </a:br>
            <a:r>
              <a:rPr lang="en-US" sz="1800" dirty="0" err="1" smtClean="0">
                <a:solidFill>
                  <a:srgbClr val="2B91AF"/>
                </a:solidFill>
                <a:highlight>
                  <a:srgbClr val="FFFFFF"/>
                </a:highlight>
                <a:latin typeface="Consolas" panose="020B0609020204030204" pitchFamily="49" charset="0"/>
              </a:rPr>
              <a:t>Task</a:t>
            </a:r>
            <a:r>
              <a:rPr lang="en-US" sz="1800" dirty="0" err="1" smtClean="0">
                <a:solidFill>
                  <a:srgbClr val="000000"/>
                </a:solidFill>
                <a:highlight>
                  <a:srgbClr val="FFFFFF"/>
                </a:highlight>
                <a:latin typeface="Consolas" panose="020B0609020204030204" pitchFamily="49" charset="0"/>
              </a:rPr>
              <a:t>.Run</a:t>
            </a:r>
            <a:r>
              <a:rPr lang="en-US" sz="1800" dirty="0" smtClean="0">
                <a:solidFill>
                  <a:srgbClr val="000000"/>
                </a:solidFill>
                <a:highlight>
                  <a:srgbClr val="FFFFFF"/>
                </a:highlight>
                <a:latin typeface="Consolas" panose="020B0609020204030204" pitchFamily="49" charset="0"/>
              </a:rPr>
              <a:t>(</a:t>
            </a:r>
            <a:r>
              <a:rPr lang="en-US" sz="1800" dirty="0" smtClean="0">
                <a:solidFill>
                  <a:srgbClr val="0000FF"/>
                </a:solidFill>
                <a:highlight>
                  <a:srgbClr val="FFFFFF"/>
                </a:highlight>
                <a:latin typeface="Consolas" panose="020B0609020204030204" pitchFamily="49" charset="0"/>
                <a:cs typeface="+mn-cs"/>
              </a:rPr>
              <a:t>delegate </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mn-cs"/>
              </a:rPr>
              <a:t>try</a:t>
            </a: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T result = Foo();</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tcs.SetResult</a:t>
            </a:r>
            <a:r>
              <a:rPr lang="en-US" sz="1800" dirty="0" smtClean="0">
                <a:solidFill>
                  <a:srgbClr val="000000"/>
                </a:solidFill>
                <a:highlight>
                  <a:srgbClr val="FFFFFF"/>
                </a:highlight>
                <a:latin typeface="Consolas" panose="020B0609020204030204" pitchFamily="49" charset="0"/>
              </a:rPr>
              <a:t>(result);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mn-cs"/>
              </a:rPr>
              <a:t>catch</a:t>
            </a:r>
            <a:r>
              <a:rPr lang="en-US" sz="1800" dirty="0" smtClean="0">
                <a:solidFill>
                  <a:srgbClr val="000000"/>
                </a:solidFill>
                <a:highlight>
                  <a:srgbClr val="FFFFFF"/>
                </a:highlight>
                <a:latin typeface="Consolas" panose="020B0609020204030204" pitchFamily="49" charset="0"/>
              </a:rPr>
              <a:t>(</a:t>
            </a:r>
            <a:r>
              <a:rPr lang="en-US" sz="1800" dirty="0">
                <a:solidFill>
                  <a:srgbClr val="2B91AF"/>
                </a:solidFill>
                <a:highlight>
                  <a:srgbClr val="FFFFFF"/>
                </a:highlight>
                <a:latin typeface="Consolas" panose="020B0609020204030204" pitchFamily="49" charset="0"/>
              </a:rPr>
              <a:t>Exception</a:t>
            </a:r>
            <a:r>
              <a:rPr lang="en-US" sz="1800" dirty="0" smtClean="0">
                <a:solidFill>
                  <a:srgbClr val="000000"/>
                </a:solidFill>
                <a:highlight>
                  <a:srgbClr val="FFFFFF"/>
                </a:highlight>
                <a:latin typeface="Consolas" panose="020B0609020204030204" pitchFamily="49" charset="0"/>
              </a:rPr>
              <a:t> e) { </a:t>
            </a:r>
            <a:r>
              <a:rPr lang="en-US" sz="1800" dirty="0" err="1" smtClean="0">
                <a:solidFill>
                  <a:srgbClr val="000000"/>
                </a:solidFill>
                <a:highlight>
                  <a:srgbClr val="FFFFFF"/>
                </a:highlight>
                <a:latin typeface="Consolas" panose="020B0609020204030204" pitchFamily="49" charset="0"/>
              </a:rPr>
              <a:t>tcs.SetException</a:t>
            </a:r>
            <a:r>
              <a:rPr lang="en-US" sz="1800" dirty="0" smtClean="0">
                <a:solidFill>
                  <a:srgbClr val="000000"/>
                </a:solidFill>
                <a:highlight>
                  <a:srgbClr val="FFFFFF"/>
                </a:highlight>
                <a:latin typeface="Consolas" panose="020B0609020204030204" pitchFamily="49" charset="0"/>
              </a:rPr>
              <a:t>(e); }</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cs typeface="+mn-cs"/>
              </a:rPr>
              <a:t>return</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tcs.Task</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6" name="Text Placeholder 3"/>
          <p:cNvSpPr txBox="1">
            <a:spLocks/>
          </p:cNvSpPr>
          <p:nvPr/>
        </p:nvSpPr>
        <p:spPr>
          <a:xfrm>
            <a:off x="2484437" y="1385317"/>
            <a:ext cx="6324600" cy="1846659"/>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smtClean="0">
                <a:solidFill>
                  <a:srgbClr val="0000FF"/>
                </a:solidFill>
                <a:highlight>
                  <a:srgbClr val="FFFFFF"/>
                </a:highlight>
                <a:latin typeface="Consolas" panose="020B0609020204030204" pitchFamily="49" charset="0"/>
              </a:rPr>
              <a:t>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 </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FooAsync</a:t>
            </a:r>
            <a:r>
              <a:rPr lang="en-US" sz="1800" dirty="0">
                <a:solidFill>
                  <a:srgbClr val="000000"/>
                </a:solidFill>
                <a:highlight>
                  <a:srgbClr val="FFFFFF"/>
                </a:highlight>
                <a:latin typeface="Consolas" panose="020B0609020204030204" pitchFamily="49" charset="0"/>
              </a:rPr>
              <a:t>().Wait</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err="1" smtClean="0">
                <a:solidFill>
                  <a:srgbClr val="0000FF"/>
                </a:solidFill>
                <a:highlight>
                  <a:srgbClr val="FFFFFF"/>
                </a:highlight>
                <a:latin typeface="Consolas" panose="020B0609020204030204" pitchFamily="49" charset="0"/>
                <a:cs typeface="+mn-cs"/>
              </a:rPr>
              <a:t>async</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FooAsync</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mn-cs"/>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.Delay</a:t>
            </a:r>
            <a:r>
              <a:rPr lang="en-US" sz="1800" dirty="0">
                <a:solidFill>
                  <a:srgbClr val="000000"/>
                </a:solidFill>
                <a:highlight>
                  <a:srgbClr val="FFFFFF"/>
                </a:highlight>
                <a:latin typeface="Consolas" panose="020B0609020204030204" pitchFamily="49" charset="0"/>
              </a:rPr>
              <a:t>(1000); </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0" name="Text Placeholder 3"/>
          <p:cNvSpPr txBox="1">
            <a:spLocks/>
          </p:cNvSpPr>
          <p:nvPr/>
        </p:nvSpPr>
        <p:spPr>
          <a:xfrm>
            <a:off x="2484437" y="1385317"/>
            <a:ext cx="6477000" cy="1846659"/>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 </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FooAsync</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err="1" smtClean="0">
                <a:solidFill>
                  <a:srgbClr val="0000FF"/>
                </a:solidFill>
                <a:highlight>
                  <a:srgbClr val="FFFFFF"/>
                </a:highlight>
                <a:latin typeface="Consolas" panose="020B0609020204030204" pitchFamily="49" charset="0"/>
                <a:cs typeface="+mn-cs"/>
              </a:rPr>
              <a:t>async</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FooAsync</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mn-cs"/>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.Delay</a:t>
            </a:r>
            <a:r>
              <a:rPr lang="en-US" sz="1800" dirty="0">
                <a:solidFill>
                  <a:srgbClr val="000000"/>
                </a:solidFill>
                <a:highlight>
                  <a:srgbClr val="FFFFFF"/>
                </a:highlight>
                <a:latin typeface="Consolas" panose="020B0609020204030204" pitchFamily="49" charset="0"/>
              </a:rPr>
              <a:t>(1000</a:t>
            </a: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11" name="Text Placeholder 3"/>
          <p:cNvSpPr txBox="1">
            <a:spLocks/>
          </p:cNvSpPr>
          <p:nvPr/>
        </p:nvSpPr>
        <p:spPr>
          <a:xfrm>
            <a:off x="2484437" y="1385316"/>
            <a:ext cx="6477000" cy="1846659"/>
          </a:xfrm>
          <a:prstGeom prst="rect">
            <a:avLst/>
          </a:prstGeom>
          <a:solidFill>
            <a:schemeClr val="tx1"/>
          </a:solidFill>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Segoe UI" pitchFamily="34" charset="0"/>
                <a:ea typeface="+mn-ea"/>
                <a:cs typeface="Segoe UI" pitchFamily="34"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Segoe UI" pitchFamily="34" charset="0"/>
                <a:ea typeface="+mn-ea"/>
                <a:cs typeface="Segoe UI" pitchFamily="34"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Segoe UI" pitchFamily="34" charset="0"/>
                <a:ea typeface="+mn-ea"/>
                <a:cs typeface="Segoe UI" pitchFamily="34"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Segoe UI" pitchFamily="34" charset="0"/>
                <a:ea typeface="+mn-ea"/>
                <a:cs typeface="Segoe UI"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buSzTx/>
            </a:pPr>
            <a:r>
              <a:rPr lang="en-US" sz="1800" dirty="0" err="1">
                <a:solidFill>
                  <a:srgbClr val="0000FF"/>
                </a:solidFill>
                <a:highlight>
                  <a:srgbClr val="FFFFFF"/>
                </a:highlight>
                <a:latin typeface="Consolas" panose="020B0609020204030204" pitchFamily="49" charset="0"/>
              </a:rPr>
              <a:t>async</a:t>
            </a:r>
            <a:r>
              <a:rPr lang="en-US" sz="1800" dirty="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 </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FooAsync</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
            </a:r>
            <a:br>
              <a:rPr lang="en-US" sz="1800" dirty="0">
                <a:solidFill>
                  <a:srgbClr val="000000"/>
                </a:solidFill>
                <a:highlight>
                  <a:srgbClr val="FFFFFF"/>
                </a:highlight>
                <a:latin typeface="Consolas" panose="020B0609020204030204" pitchFamily="49" charset="0"/>
              </a:rPr>
            </a:br>
            <a:r>
              <a:rPr lang="en-US" sz="1800" dirty="0" err="1" smtClean="0">
                <a:solidFill>
                  <a:srgbClr val="0000FF"/>
                </a:solidFill>
                <a:highlight>
                  <a:srgbClr val="FFFFFF"/>
                </a:highlight>
                <a:latin typeface="Consolas" panose="020B0609020204030204" pitchFamily="49" charset="0"/>
                <a:cs typeface="+mn-cs"/>
              </a:rPr>
              <a:t>async</a:t>
            </a:r>
            <a:r>
              <a:rPr lang="en-US" sz="1800" dirty="0" smtClean="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Task</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FooAsync</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mn-cs"/>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.Delay</a:t>
            </a:r>
            <a:r>
              <a:rPr lang="en-US" sz="1800" dirty="0">
                <a:solidFill>
                  <a:srgbClr val="000000"/>
                </a:solidFill>
                <a:highlight>
                  <a:srgbClr val="FFFFFF"/>
                </a:highlight>
                <a:latin typeface="Consolas" panose="020B0609020204030204" pitchFamily="49" charset="0"/>
              </a:rPr>
              <a:t>(1000</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ConfigureAwait</a:t>
            </a:r>
            <a:r>
              <a:rPr lang="en-US" sz="1800" dirty="0" smtClean="0">
                <a:solidFill>
                  <a:srgbClr val="000000"/>
                </a:solidFill>
                <a:highlight>
                  <a:srgbClr val="FFFFFF"/>
                </a:highlight>
                <a:latin typeface="Consolas" panose="020B0609020204030204" pitchFamily="49" charset="0"/>
              </a:rPr>
              <a:t>(</a:t>
            </a:r>
            <a:r>
              <a:rPr lang="en-US" sz="1800" dirty="0">
                <a:solidFill>
                  <a:srgbClr val="0000FF"/>
                </a:solidFill>
                <a:highlight>
                  <a:srgbClr val="FFFFFF"/>
                </a:highlight>
                <a:latin typeface="Consolas" panose="020B0609020204030204" pitchFamily="49" charset="0"/>
                <a:cs typeface="+mn-cs"/>
              </a:rPr>
              <a:t>false</a:t>
            </a: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3" name="Title 2"/>
          <p:cNvSpPr>
            <a:spLocks noGrp="1"/>
          </p:cNvSpPr>
          <p:nvPr>
            <p:ph type="title"/>
          </p:nvPr>
        </p:nvSpPr>
        <p:spPr/>
        <p:txBody>
          <a:bodyPr/>
          <a:lstStyle/>
          <a:p>
            <a:r>
              <a:rPr lang="en-US" dirty="0" smtClean="0"/>
              <a:t>Symptom: Method Not Completing</a:t>
            </a:r>
            <a:endParaRPr lang="en-US" dirty="0"/>
          </a:p>
        </p:txBody>
      </p:sp>
      <p:sp>
        <p:nvSpPr>
          <p:cNvPr id="7" name="Rectangular Callout 6"/>
          <p:cNvSpPr/>
          <p:nvPr/>
        </p:nvSpPr>
        <p:spPr bwMode="auto">
          <a:xfrm>
            <a:off x="9190036" y="1402554"/>
            <a:ext cx="2590799" cy="1408907"/>
          </a:xfrm>
          <a:prstGeom prst="wedgeRectCallout">
            <a:avLst>
              <a:gd name="adj1" fmla="val -197102"/>
              <a:gd name="adj2" fmla="val -14774"/>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Deadlocking UI thread.</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a:gradFill>
                  <a:gsLst>
                    <a:gs pos="0">
                      <a:srgbClr val="FFFFFF"/>
                    </a:gs>
                    <a:gs pos="100000">
                      <a:srgbClr val="FFFFFF"/>
                    </a:gs>
                  </a:gsLst>
                  <a:lin ang="5400000" scaled="0"/>
                </a:gradFill>
              </a:rPr>
              <a:t>Don’t synchronously </a:t>
            </a:r>
            <a:r>
              <a:rPr lang="en-US" sz="1400" dirty="0" smtClean="0">
                <a:gradFill>
                  <a:gsLst>
                    <a:gs pos="0">
                      <a:srgbClr val="FFFFFF"/>
                    </a:gs>
                    <a:gs pos="100000">
                      <a:srgbClr val="FFFFFF"/>
                    </a:gs>
                  </a:gsLst>
                  <a:lin ang="5400000" scaled="0"/>
                </a:gradFill>
              </a:rPr>
              <a:t>wait on </a:t>
            </a:r>
            <a:r>
              <a:rPr lang="en-US" sz="1400" dirty="0">
                <a:gradFill>
                  <a:gsLst>
                    <a:gs pos="0">
                      <a:srgbClr val="FFFFFF"/>
                    </a:gs>
                    <a:gs pos="100000">
                      <a:srgbClr val="FFFFFF"/>
                    </a:gs>
                  </a:gsLst>
                  <a:lin ang="5400000" scaled="0"/>
                </a:gradFill>
              </a:rPr>
              <a:t>the UI </a:t>
            </a:r>
            <a:r>
              <a:rPr lang="en-US" sz="1400" dirty="0" smtClean="0">
                <a:gradFill>
                  <a:gsLst>
                    <a:gs pos="0">
                      <a:srgbClr val="FFFFFF"/>
                    </a:gs>
                    <a:gs pos="100000">
                      <a:srgbClr val="FFFFFF"/>
                    </a:gs>
                  </a:gsLst>
                  <a:lin ang="5400000" scaled="0"/>
                </a:gradFill>
              </a:rPr>
              <a:t>thread.</a:t>
            </a:r>
          </a:p>
        </p:txBody>
      </p:sp>
      <p:sp>
        <p:nvSpPr>
          <p:cNvPr id="8" name="Rectangular Callout 7"/>
          <p:cNvSpPr/>
          <p:nvPr/>
        </p:nvSpPr>
        <p:spPr bwMode="auto">
          <a:xfrm>
            <a:off x="9190036" y="3001166"/>
            <a:ext cx="2590799" cy="1408907"/>
          </a:xfrm>
          <a:prstGeom prst="wedgeRectCallout">
            <a:avLst>
              <a:gd name="adj1" fmla="val -173309"/>
              <a:gd name="adj2" fmla="val -59329"/>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Deadlocking UI thread.</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Use </a:t>
            </a:r>
            <a:r>
              <a:rPr lang="en-US" sz="1400" dirty="0" err="1" smtClean="0">
                <a:gradFill>
                  <a:gsLst>
                    <a:gs pos="0">
                      <a:srgbClr val="FFFFFF"/>
                    </a:gs>
                    <a:gs pos="100000">
                      <a:srgbClr val="FFFFFF"/>
                    </a:gs>
                  </a:gsLst>
                  <a:lin ang="5400000" scaled="0"/>
                </a:gradFill>
              </a:rPr>
              <a:t>ConfigureAwait</a:t>
            </a:r>
            <a:r>
              <a:rPr lang="en-US" sz="1400" dirty="0" smtClean="0">
                <a:gradFill>
                  <a:gsLst>
                    <a:gs pos="0">
                      <a:srgbClr val="FFFFFF"/>
                    </a:gs>
                    <a:gs pos="100000">
                      <a:srgbClr val="FFFFFF"/>
                    </a:gs>
                  </a:gsLst>
                  <a:lin ang="5400000" scaled="0"/>
                </a:gradFill>
              </a:rPr>
              <a:t>(false)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whenever possible.</a:t>
            </a:r>
          </a:p>
        </p:txBody>
      </p:sp>
      <p:sp>
        <p:nvSpPr>
          <p:cNvPr id="12" name="Rectangular Callout 11"/>
          <p:cNvSpPr/>
          <p:nvPr/>
        </p:nvSpPr>
        <p:spPr bwMode="auto">
          <a:xfrm>
            <a:off x="9190036" y="4599778"/>
            <a:ext cx="2590800" cy="1716884"/>
          </a:xfrm>
          <a:prstGeom prst="wedgeRectCallout">
            <a:avLst>
              <a:gd name="adj1" fmla="val -150643"/>
              <a:gd name="adj2" fmla="val 1792"/>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defTabSz="932472" fontAlgn="base">
              <a:spcBef>
                <a:spcPct val="0"/>
              </a:spcBef>
              <a:spcAft>
                <a:spcPct val="0"/>
              </a:spcAft>
            </a:pPr>
            <a:r>
              <a:rPr lang="en-US" sz="1400" b="1" dirty="0" smtClean="0">
                <a:gradFill>
                  <a:gsLst>
                    <a:gs pos="0">
                      <a:srgbClr val="FFFFFF"/>
                    </a:gs>
                    <a:gs pos="100000">
                      <a:srgbClr val="FFFFFF"/>
                    </a:gs>
                  </a:gsLst>
                  <a:lin ang="5400000" scaled="0"/>
                </a:gradFill>
              </a:rPr>
              <a:t>Problem: </a:t>
            </a:r>
            <a:r>
              <a:rPr lang="en-US" sz="1400" dirty="0" smtClean="0">
                <a:gradFill>
                  <a:gsLst>
                    <a:gs pos="0">
                      <a:srgbClr val="FFFFFF"/>
                    </a:gs>
                    <a:gs pos="100000">
                      <a:srgbClr val="FFFFFF"/>
                    </a:gs>
                  </a:gsLst>
                  <a:lin ang="5400000" scaled="0"/>
                </a:gradFill>
              </a:rPr>
              <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Awaited task never completes.</a:t>
            </a:r>
          </a:p>
          <a:p>
            <a:pPr defTabSz="932472" fontAlgn="base">
              <a:spcBef>
                <a:spcPct val="0"/>
              </a:spcBef>
              <a:spcAft>
                <a:spcPct val="0"/>
              </a:spcAft>
            </a:pPr>
            <a:endParaRPr lang="en-US" sz="1400" dirty="0">
              <a:gradFill>
                <a:gsLst>
                  <a:gs pos="0">
                    <a:srgbClr val="FFFFFF"/>
                  </a:gs>
                  <a:gs pos="100000">
                    <a:srgbClr val="FFFFFF"/>
                  </a:gs>
                </a:gsLst>
                <a:lin ang="5400000" scaled="0"/>
              </a:gradFill>
            </a:endParaRPr>
          </a:p>
          <a:p>
            <a:pPr defTabSz="932472" fontAlgn="base">
              <a:spcBef>
                <a:spcPct val="0"/>
              </a:spcBef>
              <a:spcAft>
                <a:spcPct val="0"/>
              </a:spcAft>
            </a:pPr>
            <a:r>
              <a:rPr lang="en-US" sz="1400" b="1" dirty="0" smtClean="0">
                <a:gradFill>
                  <a:gsLst>
                    <a:gs pos="0">
                      <a:srgbClr val="FFFFFF"/>
                    </a:gs>
                    <a:gs pos="100000">
                      <a:srgbClr val="FFFFFF"/>
                    </a:gs>
                  </a:gsLst>
                  <a:lin ang="5400000" scaled="0"/>
                </a:gradFill>
              </a:rPr>
              <a:t>Solution: </a:t>
            </a:r>
          </a:p>
          <a:p>
            <a:pPr defTabSz="932472" fontAlgn="base">
              <a:spcBef>
                <a:spcPct val="0"/>
              </a:spcBef>
              <a:spcAft>
                <a:spcPct val="0"/>
              </a:spcAft>
            </a:pPr>
            <a:r>
              <a:rPr lang="en-US" sz="1400" dirty="0" smtClean="0">
                <a:gradFill>
                  <a:gsLst>
                    <a:gs pos="0">
                      <a:srgbClr val="FFFFFF"/>
                    </a:gs>
                    <a:gs pos="100000">
                      <a:srgbClr val="FFFFFF"/>
                    </a:gs>
                  </a:gsLst>
                  <a:lin ang="5400000" scaled="0"/>
                </a:gradFill>
              </a:rPr>
              <a:t>Always complete Tasks when the underlying operation has ended.  Always.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460" y="2165175"/>
            <a:ext cx="1066800" cy="106680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460" y="1252957"/>
            <a:ext cx="1066800" cy="1066800"/>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460" y="4988490"/>
            <a:ext cx="1066800" cy="1066800"/>
          </a:xfrm>
          <a:prstGeom prst="rect">
            <a:avLst/>
          </a:prstGeom>
        </p:spPr>
      </p:pic>
    </p:spTree>
    <p:extLst>
      <p:ext uri="{BB962C8B-B14F-4D97-AF65-F5344CB8AC3E}">
        <p14:creationId xmlns:p14="http://schemas.microsoft.com/office/powerpoint/2010/main" val="3550178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6" grpId="0" animBg="1"/>
      <p:bldP spid="10" grpId="0" animBg="1"/>
      <p:bldP spid="11" grpId="0" animBg="1"/>
      <p:bldP spid="7" grpId="0" animBg="1"/>
      <p:bldP spid="8"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 – in review</a:t>
            </a:r>
            <a:endParaRPr lang="en-US" dirty="0"/>
          </a:p>
        </p:txBody>
      </p:sp>
      <p:sp>
        <p:nvSpPr>
          <p:cNvPr id="3" name="Text Placeholder 2"/>
          <p:cNvSpPr>
            <a:spLocks noGrp="1"/>
          </p:cNvSpPr>
          <p:nvPr>
            <p:ph type="body" sz="quarter" idx="10"/>
          </p:nvPr>
        </p:nvSpPr>
        <p:spPr>
          <a:xfrm>
            <a:off x="274638" y="1212850"/>
            <a:ext cx="11887200" cy="4616648"/>
          </a:xfrm>
        </p:spPr>
        <p:txBody>
          <a:bodyPr/>
          <a:lstStyle/>
          <a:p>
            <a:pPr lvl="1"/>
            <a:endParaRPr lang="en-US" dirty="0" smtClean="0"/>
          </a:p>
          <a:p>
            <a:pPr lvl="1"/>
            <a:endParaRPr lang="en-US" dirty="0"/>
          </a:p>
          <a:p>
            <a:pPr lvl="1"/>
            <a:r>
              <a:rPr lang="en-US" sz="4000" dirty="0">
                <a:gradFill>
                  <a:gsLst>
                    <a:gs pos="1250">
                      <a:schemeClr val="tx2"/>
                    </a:gs>
                    <a:gs pos="99000">
                      <a:schemeClr val="tx2"/>
                    </a:gs>
                  </a:gsLst>
                  <a:lin ang="5400000" scaled="0"/>
                </a:gradFill>
                <a:latin typeface="+mj-lt"/>
              </a:rPr>
              <a:t>Async void is only for top-level event handlers</a:t>
            </a:r>
          </a:p>
          <a:p>
            <a:pPr lvl="1"/>
            <a:endParaRPr lang="en-US" dirty="0"/>
          </a:p>
          <a:p>
            <a:pPr lvl="1"/>
            <a:r>
              <a:rPr lang="en-US" sz="4000" dirty="0" smtClean="0">
                <a:gradFill>
                  <a:gsLst>
                    <a:gs pos="1250">
                      <a:schemeClr val="tx2"/>
                    </a:gs>
                    <a:gs pos="99000">
                      <a:schemeClr val="tx2"/>
                    </a:gs>
                  </a:gsLst>
                  <a:lin ang="5400000" scaled="0"/>
                </a:gradFill>
                <a:latin typeface="+mj-lt"/>
              </a:rPr>
              <a:t>Async </a:t>
            </a:r>
            <a:r>
              <a:rPr lang="en-US" sz="4000" dirty="0">
                <a:gradFill>
                  <a:gsLst>
                    <a:gs pos="1250">
                      <a:schemeClr val="tx2"/>
                    </a:gs>
                    <a:gs pos="99000">
                      <a:schemeClr val="tx2"/>
                    </a:gs>
                  </a:gsLst>
                  <a:lin ang="5400000" scaled="0"/>
                </a:gradFill>
                <a:latin typeface="+mj-lt"/>
              </a:rPr>
              <a:t>tasks can wrap around events, to make code simpler</a:t>
            </a:r>
          </a:p>
          <a:p>
            <a:pPr lvl="1"/>
            <a:endParaRPr lang="en-US" dirty="0"/>
          </a:p>
          <a:p>
            <a:pPr lvl="1"/>
            <a:r>
              <a:rPr lang="en-US" sz="4000" dirty="0" smtClean="0">
                <a:gradFill>
                  <a:gsLst>
                    <a:gs pos="1250">
                      <a:schemeClr val="tx2"/>
                    </a:gs>
                    <a:gs pos="99000">
                      <a:schemeClr val="tx2"/>
                    </a:gs>
                  </a:gsLst>
                  <a:lin ang="5400000" scaled="0"/>
                </a:gradFill>
                <a:latin typeface="+mj-lt"/>
              </a:rPr>
              <a:t>Use thread pool </a:t>
            </a:r>
            <a:r>
              <a:rPr lang="en-US" sz="4000" dirty="0">
                <a:gradFill>
                  <a:gsLst>
                    <a:gs pos="1250">
                      <a:schemeClr val="tx2"/>
                    </a:gs>
                    <a:gs pos="99000">
                      <a:schemeClr val="tx2"/>
                    </a:gs>
                  </a:gsLst>
                  <a:lin ang="5400000" scaled="0"/>
                </a:gradFill>
                <a:latin typeface="+mj-lt"/>
              </a:rPr>
              <a:t>for CPU-bound code - but not for IO-bound code</a:t>
            </a:r>
          </a:p>
        </p:txBody>
      </p:sp>
    </p:spTree>
    <p:extLst>
      <p:ext uri="{BB962C8B-B14F-4D97-AF65-F5344CB8AC3E}">
        <p14:creationId xmlns:p14="http://schemas.microsoft.com/office/powerpoint/2010/main" val="216343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31741234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21157"/>
            <a:ext cx="11887199" cy="5558445"/>
          </a:xfrm>
          <a:noFill/>
        </p:spPr>
        <p:txBody>
          <a:bodyPr/>
          <a:lstStyle/>
          <a:p>
            <a:r>
              <a:rPr lang="en-US" sz="1800" dirty="0">
                <a:solidFill>
                  <a:srgbClr val="0000FF"/>
                </a:solidFill>
                <a:highlight>
                  <a:srgbClr val="FFFFFF"/>
                </a:highlight>
                <a:latin typeface="Consolas" panose="020B0609020204030204" pitchFamily="49" charset="0"/>
              </a:rPr>
              <a:t/>
            </a:r>
            <a:br>
              <a:rPr lang="en-US" sz="1800" dirty="0">
                <a:solidFill>
                  <a:srgbClr val="0000FF"/>
                </a:solidFill>
                <a:highlight>
                  <a:srgbClr val="FFFFFF"/>
                </a:highlight>
                <a:latin typeface="Consolas" panose="020B0609020204030204" pitchFamily="49" charset="0"/>
              </a:rPr>
            </a:b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FF"/>
                </a:solidFill>
                <a:highlight>
                  <a:srgbClr val="FFFFFF"/>
                </a:highlight>
                <a:latin typeface="Consolas" panose="020B0609020204030204" pitchFamily="49" charset="0"/>
              </a:rPr>
              <a:t> 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EventArgs</a:t>
            </a:r>
            <a:r>
              <a:rPr lang="en-US" sz="1800" dirty="0">
                <a:solidFill>
                  <a:srgbClr val="000000"/>
                </a:solidFill>
                <a:highlight>
                  <a:srgbClr val="FFFFFF"/>
                </a:highlight>
                <a:latin typeface="Consolas" panose="020B0609020204030204" pitchFamily="49" charset="0"/>
              </a:rPr>
              <a:t> e)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SendData</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"https://secure.flickr.com/services/</a:t>
            </a:r>
            <a:r>
              <a:rPr lang="en-US" sz="1800" dirty="0" err="1">
                <a:solidFill>
                  <a:srgbClr val="A31515"/>
                </a:solidFill>
                <a:highlight>
                  <a:srgbClr val="FFFFFF"/>
                </a:highlight>
                <a:latin typeface="Consolas" panose="020B0609020204030204" pitchFamily="49" charset="0"/>
              </a:rPr>
              <a:t>oauth</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request_token</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.Delay</a:t>
            </a:r>
            <a:r>
              <a:rPr lang="en-US" sz="1800" dirty="0">
                <a:solidFill>
                  <a:srgbClr val="000000"/>
                </a:solidFill>
                <a:highlight>
                  <a:srgbClr val="FFFFFF"/>
                </a:highlight>
                <a:latin typeface="Consolas" panose="020B0609020204030204" pitchFamily="49" charset="0"/>
              </a:rPr>
              <a:t>(2000</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DebugPrint</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"Received Data: "</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effectLst>
                  <a:glow rad="381000">
                    <a:srgbClr val="FFFF00"/>
                  </a:glow>
                </a:effectLst>
                <a:highlight>
                  <a:srgbClr val="FFFFFF"/>
                </a:highlight>
                <a:latin typeface="Consolas" panose="020B0609020204030204" pitchFamily="49" charset="0"/>
              </a:rPr>
              <a:t>m_GetResponse</a:t>
            </a: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catch</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 ex)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rootPage.NotifyUser</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"Error posting data to server."</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ex.Message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nb-NO" sz="1800" dirty="0">
                <a:solidFill>
                  <a:srgbClr val="0000FF"/>
                </a:solidFill>
                <a:highlight>
                  <a:srgbClr val="FFFFFF"/>
                </a:highlight>
                <a:latin typeface="Consolas" panose="020B0609020204030204" pitchFamily="49" charset="0"/>
              </a:rPr>
              <a:t>private</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async</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void</a:t>
            </a:r>
            <a:r>
              <a:rPr lang="nb-NO" sz="1800" dirty="0">
                <a:solidFill>
                  <a:srgbClr val="000000"/>
                </a:solidFill>
                <a:highlight>
                  <a:srgbClr val="FFFFFF"/>
                </a:highlight>
                <a:latin typeface="Consolas" panose="020B0609020204030204" pitchFamily="49" charset="0"/>
              </a:rPr>
              <a:t> SendData(</a:t>
            </a:r>
            <a:r>
              <a:rPr lang="nb-NO" sz="1800" dirty="0">
                <a:solidFill>
                  <a:srgbClr val="0000FF"/>
                </a:solidFill>
                <a:highlight>
                  <a:srgbClr val="FFFFFF"/>
                </a:highlight>
                <a:latin typeface="Consolas" panose="020B0609020204030204" pitchFamily="49" charset="0"/>
              </a:rPr>
              <a:t>string</a:t>
            </a:r>
            <a:r>
              <a:rPr lang="nb-NO" sz="1800" dirty="0">
                <a:solidFill>
                  <a:srgbClr val="000000"/>
                </a:solidFill>
                <a:highlight>
                  <a:srgbClr val="FFFFFF"/>
                </a:highlight>
                <a:latin typeface="Consolas" panose="020B0609020204030204" pitchFamily="49" charset="0"/>
              </a:rPr>
              <a:t> Url)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request = </a:t>
            </a:r>
            <a:r>
              <a:rPr lang="en-US" sz="1800" dirty="0" err="1">
                <a:solidFill>
                  <a:srgbClr val="2B91AF"/>
                </a:solidFill>
                <a:highlight>
                  <a:srgbClr val="FFFFFF"/>
                </a:highlight>
                <a:latin typeface="Consolas" panose="020B0609020204030204" pitchFamily="49" charset="0"/>
              </a:rPr>
              <a:t>WebRequest</a:t>
            </a:r>
            <a:r>
              <a:rPr lang="en-US" sz="1800" dirty="0" err="1">
                <a:solidFill>
                  <a:srgbClr val="000000"/>
                </a:solidFill>
                <a:highlight>
                  <a:srgbClr val="FFFFFF"/>
                </a:highlight>
                <a:latin typeface="Consolas" panose="020B0609020204030204" pitchFamily="49" charset="0"/>
              </a:rPr>
              <a:t>.Create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Url</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response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request.GetResponseAsync</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stream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StreamReader</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response.GetResponseStream</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effectLst>
                  <a:glow rad="381000">
                    <a:srgbClr val="FFFF00"/>
                  </a:glow>
                </a:effectLst>
                <a:highlight>
                  <a:srgbClr val="FFFFFF"/>
                </a:highlight>
                <a:latin typeface="Consolas" panose="020B0609020204030204" pitchFamily="49" charset="0"/>
              </a:rPr>
              <a:t>m_GetResponse</a:t>
            </a:r>
            <a:r>
              <a:rPr lang="en-US" sz="1800" dirty="0">
                <a:solidFill>
                  <a:srgbClr val="000000"/>
                </a:solidFill>
                <a:effectLst>
                  <a:glow rad="381000">
                    <a:srgbClr val="FFFF00"/>
                  </a:glow>
                </a:effectLst>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stream.ReadToEnd</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grpSp>
        <p:nvGrpSpPr>
          <p:cNvPr id="49" name="Group 48"/>
          <p:cNvGrpSpPr/>
          <p:nvPr/>
        </p:nvGrpSpPr>
        <p:grpSpPr>
          <a:xfrm>
            <a:off x="1880933" y="1439862"/>
            <a:ext cx="155448" cy="928346"/>
            <a:chOff x="1798637" y="1157543"/>
            <a:chExt cx="155448" cy="928346"/>
          </a:xfrm>
        </p:grpSpPr>
        <p:cxnSp>
          <p:nvCxnSpPr>
            <p:cNvPr id="7" name="Straight Arrow Connector 6"/>
            <p:cNvCxnSpPr/>
            <p:nvPr/>
          </p:nvCxnSpPr>
          <p:spPr>
            <a:xfrm>
              <a:off x="1876361" y="1157543"/>
              <a:ext cx="0" cy="742668"/>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1798637" y="1931901"/>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0" name="Group 49"/>
          <p:cNvGrpSpPr/>
          <p:nvPr/>
        </p:nvGrpSpPr>
        <p:grpSpPr>
          <a:xfrm>
            <a:off x="2036381" y="2441923"/>
            <a:ext cx="1975104" cy="3228627"/>
            <a:chOff x="1954085" y="2117579"/>
            <a:chExt cx="1975104" cy="3228627"/>
          </a:xfrm>
        </p:grpSpPr>
        <p:cxnSp>
          <p:nvCxnSpPr>
            <p:cNvPr id="25" name="Straight Arrow Connector 24"/>
            <p:cNvCxnSpPr/>
            <p:nvPr/>
          </p:nvCxnSpPr>
          <p:spPr>
            <a:xfrm>
              <a:off x="1954085" y="2117579"/>
              <a:ext cx="1811719" cy="3006377"/>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3773741" y="5192218"/>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1" name="Group 50"/>
          <p:cNvGrpSpPr/>
          <p:nvPr/>
        </p:nvGrpSpPr>
        <p:grpSpPr>
          <a:xfrm>
            <a:off x="1565162" y="2531178"/>
            <a:ext cx="2079738" cy="2942522"/>
            <a:chOff x="1262189" y="2206833"/>
            <a:chExt cx="2079738" cy="2942522"/>
          </a:xfrm>
        </p:grpSpPr>
        <p:cxnSp>
          <p:nvCxnSpPr>
            <p:cNvPr id="29" name="Straight Arrow Connector 28"/>
            <p:cNvCxnSpPr/>
            <p:nvPr/>
          </p:nvCxnSpPr>
          <p:spPr>
            <a:xfrm flipH="1" flipV="1">
              <a:off x="1413065" y="2354263"/>
              <a:ext cx="1928862" cy="279509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262189" y="2206833"/>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39" name="Straight Arrow Connector 38"/>
          <p:cNvCxnSpPr/>
          <p:nvPr/>
        </p:nvCxnSpPr>
        <p:spPr>
          <a:xfrm flipH="1" flipV="1">
            <a:off x="355486" y="1897062"/>
            <a:ext cx="1110161" cy="634116"/>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625833" y="2726551"/>
            <a:ext cx="17053" cy="1685111"/>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43110" y="5716134"/>
            <a:ext cx="6401" cy="1079617"/>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5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up)">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par>
                          <p:cTn id="18" fill="hold">
                            <p:stCondLst>
                              <p:cond delay="500"/>
                            </p:stCondLst>
                            <p:childTnLst>
                              <p:par>
                                <p:cTn id="19" presetID="22" presetClass="entr" presetSubtype="4" fill="hold" nodeType="afterEffect">
                                  <p:stCondLst>
                                    <p:cond delay="50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500"/>
                                        <p:tgtEl>
                                          <p:spTgt spid="43"/>
                                        </p:tgtEl>
                                      </p:cBhvr>
                                    </p:animEffect>
                                  </p:childTnLst>
                                </p:cTn>
                              </p:par>
                              <p:par>
                                <p:cTn id="27" presetID="22" presetClass="entr" presetSubtype="1"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up)">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21157"/>
            <a:ext cx="11887199" cy="5558445"/>
          </a:xfrm>
          <a:noFill/>
        </p:spPr>
        <p:txBody>
          <a:bodyPr/>
          <a:lstStyle/>
          <a:p>
            <a:r>
              <a:rPr lang="en-US" sz="1800" dirty="0" smtClean="0">
                <a:solidFill>
                  <a:srgbClr val="0000FF"/>
                </a:solidFill>
                <a:highlight>
                  <a:srgbClr val="FFFFFF"/>
                </a:highlight>
                <a:latin typeface="Consolas" panose="020B0609020204030204" pitchFamily="49" charset="0"/>
              </a:rPr>
              <a:t/>
            </a:r>
            <a:br>
              <a:rPr lang="en-US" sz="1800" dirty="0" smtClean="0">
                <a:solidFill>
                  <a:srgbClr val="0000FF"/>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private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FF"/>
                </a:solidFill>
                <a:highlight>
                  <a:srgbClr val="FFFFFF"/>
                </a:highlight>
                <a:latin typeface="Consolas" panose="020B0609020204030204" pitchFamily="49" charset="0"/>
              </a:rPr>
              <a:t> 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EventArgs</a:t>
            </a:r>
            <a:r>
              <a:rPr lang="en-US" sz="1800" dirty="0">
                <a:solidFill>
                  <a:srgbClr val="000000"/>
                </a:solidFill>
                <a:highlight>
                  <a:srgbClr val="FFFFFF"/>
                </a:highlight>
                <a:latin typeface="Consolas" panose="020B0609020204030204" pitchFamily="49" charset="0"/>
              </a:rPr>
              <a:t> e</a:t>
            </a:r>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SendData</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"https://secure.flickr.com/services/</a:t>
            </a:r>
            <a:r>
              <a:rPr lang="en-US" sz="1800" dirty="0" err="1">
                <a:solidFill>
                  <a:srgbClr val="A31515"/>
                </a:solidFill>
                <a:highlight>
                  <a:srgbClr val="FFFFFF"/>
                </a:highlight>
                <a:latin typeface="Consolas" panose="020B0609020204030204" pitchFamily="49" charset="0"/>
              </a:rPr>
              <a:t>oauth</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request_token</a:t>
            </a:r>
            <a:r>
              <a:rPr lang="en-US" sz="1800" dirty="0" smtClean="0">
                <a:solidFill>
                  <a:srgbClr val="A31515"/>
                </a:solidFill>
                <a:highlight>
                  <a:srgbClr val="FFFFFF"/>
                </a:highlight>
                <a:latin typeface="Consolas" panose="020B0609020204030204" pitchFamily="49" charset="0"/>
              </a:rPr>
              <a:t>"</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await </a:t>
            </a:r>
            <a:r>
              <a:rPr lang="en-US" sz="1800" dirty="0" err="1" smtClean="0">
                <a:solidFill>
                  <a:srgbClr val="008000"/>
                </a:solidFill>
                <a:highlight>
                  <a:srgbClr val="FFFFFF"/>
                </a:highlight>
                <a:latin typeface="Consolas" panose="020B0609020204030204" pitchFamily="49" charset="0"/>
              </a:rPr>
              <a:t>Task.Delay</a:t>
            </a:r>
            <a:r>
              <a:rPr lang="en-US" sz="1800" dirty="0" smtClean="0">
                <a:solidFill>
                  <a:srgbClr val="008000"/>
                </a:solidFill>
                <a:highlight>
                  <a:srgbClr val="FFFFFF"/>
                </a:highlight>
                <a:latin typeface="Consolas" panose="020B0609020204030204" pitchFamily="49" charset="0"/>
              </a:rPr>
              <a:t>(2000);</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t>
            </a:r>
            <a:r>
              <a:rPr lang="en-US" sz="1800" dirty="0" err="1" smtClean="0">
                <a:solidFill>
                  <a:srgbClr val="008000"/>
                </a:solidFill>
                <a:highlight>
                  <a:srgbClr val="FFFFFF"/>
                </a:highlight>
                <a:latin typeface="Consolas" panose="020B0609020204030204" pitchFamily="49" charset="0"/>
              </a:rPr>
              <a:t>DebugPrint</a:t>
            </a:r>
            <a:r>
              <a:rPr lang="en-US" sz="1800" dirty="0" smtClean="0">
                <a:solidFill>
                  <a:srgbClr val="008000"/>
                </a:solidFill>
                <a:highlight>
                  <a:srgbClr val="FFFFFF"/>
                </a:highlight>
                <a:latin typeface="Consolas" panose="020B0609020204030204" pitchFamily="49" charset="0"/>
              </a:rPr>
              <a:t>("Received Data: " + </a:t>
            </a:r>
            <a:r>
              <a:rPr lang="en-US" sz="1800" dirty="0" err="1" smtClean="0">
                <a:solidFill>
                  <a:srgbClr val="008000"/>
                </a:solidFill>
                <a:highlight>
                  <a:srgbClr val="FFFFFF"/>
                </a:highlight>
                <a:latin typeface="Consolas" panose="020B0609020204030204" pitchFamily="49" charset="0"/>
              </a:rPr>
              <a:t>m_GetResponse</a:t>
            </a:r>
            <a:r>
              <a:rPr lang="en-US" sz="1800" dirty="0" smtClean="0">
                <a:solidFill>
                  <a:srgbClr val="008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0000"/>
                </a:solidFill>
                <a:highlight>
                  <a:srgbClr val="FFFFFF"/>
                </a:highlight>
                <a:latin typeface="Consolas" panose="020B0609020204030204" pitchFamily="49" charset="0"/>
              </a:rPr>
              <a:t>    }</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catch</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ex)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rootPage.NotifyUser</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"Error posting data to server."</a:t>
            </a:r>
            <a:r>
              <a:rPr lang="en-US" sz="1800" dirty="0">
                <a:solidFill>
                  <a:srgbClr val="000000"/>
                </a:solidFill>
                <a:highlight>
                  <a:srgbClr val="FFFFFF"/>
                </a:highlight>
                <a:latin typeface="Consolas" panose="020B0609020204030204" pitchFamily="49" charset="0"/>
              </a:rPr>
              <a:t> + </a:t>
            </a:r>
            <a:r>
              <a:rPr lang="en-US" sz="1800" dirty="0" err="1" smtClean="0">
                <a:solidFill>
                  <a:srgbClr val="000000"/>
                </a:solidFill>
                <a:highlight>
                  <a:srgbClr val="FFFFFF"/>
                </a:highlight>
                <a:latin typeface="Consolas" panose="020B0609020204030204" pitchFamily="49" charset="0"/>
              </a:rPr>
              <a:t>ex.Message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nb-NO" sz="1800" dirty="0">
                <a:solidFill>
                  <a:srgbClr val="0000FF"/>
                </a:solidFill>
                <a:highlight>
                  <a:srgbClr val="FFFFFF"/>
                </a:highlight>
                <a:latin typeface="Consolas" panose="020B0609020204030204" pitchFamily="49" charset="0"/>
              </a:rPr>
              <a:t>private</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async</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void</a:t>
            </a:r>
            <a:r>
              <a:rPr lang="nb-NO" sz="1800" dirty="0">
                <a:solidFill>
                  <a:srgbClr val="000000"/>
                </a:solidFill>
                <a:highlight>
                  <a:srgbClr val="FFFFFF"/>
                </a:highlight>
                <a:latin typeface="Consolas" panose="020B0609020204030204" pitchFamily="49" charset="0"/>
              </a:rPr>
              <a:t> SendData(</a:t>
            </a:r>
            <a:r>
              <a:rPr lang="nb-NO" sz="1800" dirty="0">
                <a:solidFill>
                  <a:srgbClr val="0000FF"/>
                </a:solidFill>
                <a:highlight>
                  <a:srgbClr val="FFFFFF"/>
                </a:highlight>
                <a:latin typeface="Consolas" panose="020B0609020204030204" pitchFamily="49" charset="0"/>
              </a:rPr>
              <a:t>string</a:t>
            </a:r>
            <a:r>
              <a:rPr lang="nb-NO" sz="1800" dirty="0">
                <a:solidFill>
                  <a:srgbClr val="000000"/>
                </a:solidFill>
                <a:highlight>
                  <a:srgbClr val="FFFFFF"/>
                </a:highlight>
                <a:latin typeface="Consolas" panose="020B0609020204030204" pitchFamily="49" charset="0"/>
              </a:rPr>
              <a:t> Url)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request = </a:t>
            </a:r>
            <a:r>
              <a:rPr lang="en-US" sz="1800" dirty="0" err="1">
                <a:solidFill>
                  <a:srgbClr val="2B91AF"/>
                </a:solidFill>
                <a:highlight>
                  <a:srgbClr val="FFFFFF"/>
                </a:highlight>
                <a:latin typeface="Consolas" panose="020B0609020204030204" pitchFamily="49" charset="0"/>
              </a:rPr>
              <a:t>WebRequest</a:t>
            </a:r>
            <a:r>
              <a:rPr lang="en-US" sz="1800" dirty="0" err="1">
                <a:solidFill>
                  <a:srgbClr val="000000"/>
                </a:solidFill>
                <a:highlight>
                  <a:srgbClr val="FFFFFF"/>
                </a:highlight>
                <a:latin typeface="Consolas" panose="020B0609020204030204" pitchFamily="49" charset="0"/>
              </a:rPr>
              <a:t>.Create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Url</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response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request.GetResponseAsync</a:t>
            </a:r>
            <a:r>
              <a:rPr lang="en-US" sz="1800" dirty="0" smtClean="0">
                <a:solidFill>
                  <a:srgbClr val="000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 </a:t>
            </a:r>
            <a:r>
              <a:rPr lang="en-US" sz="1800" dirty="0" smtClean="0">
                <a:solidFill>
                  <a:srgbClr val="008000"/>
                </a:solidFill>
                <a:highlight>
                  <a:srgbClr val="FFFFFF"/>
                </a:highlight>
                <a:latin typeface="Consolas" panose="020B0609020204030204" pitchFamily="49" charset="0"/>
              </a:rPr>
              <a:t>exception on resumption</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stream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StreamReader</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response.GetResponseStream</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effectLst>
                  <a:glow rad="381000">
                    <a:srgbClr val="FFFF00"/>
                  </a:glow>
                </a:effectLst>
                <a:highlight>
                  <a:srgbClr val="FFFFFF"/>
                </a:highlight>
                <a:latin typeface="Consolas" panose="020B0609020204030204" pitchFamily="49" charset="0"/>
              </a:rPr>
              <a:t>m_GetResponse</a:t>
            </a:r>
            <a:r>
              <a:rPr lang="en-US" sz="1800" dirty="0">
                <a:solidFill>
                  <a:srgbClr val="000000"/>
                </a:solidFill>
                <a:effectLst>
                  <a:glow rad="381000">
                    <a:srgbClr val="FFFF00"/>
                  </a:glow>
                </a:effectLst>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stream.ReadToEnd</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grpSp>
        <p:nvGrpSpPr>
          <p:cNvPr id="14" name="Group 13"/>
          <p:cNvGrpSpPr/>
          <p:nvPr/>
        </p:nvGrpSpPr>
        <p:grpSpPr>
          <a:xfrm>
            <a:off x="1798637" y="1353794"/>
            <a:ext cx="155448" cy="1000468"/>
            <a:chOff x="1798637" y="1353794"/>
            <a:chExt cx="155448" cy="1000468"/>
          </a:xfrm>
        </p:grpSpPr>
        <p:cxnSp>
          <p:nvCxnSpPr>
            <p:cNvPr id="7" name="Straight Arrow Connector 6"/>
            <p:cNvCxnSpPr/>
            <p:nvPr/>
          </p:nvCxnSpPr>
          <p:spPr>
            <a:xfrm>
              <a:off x="1876361" y="1353794"/>
              <a:ext cx="0" cy="763785"/>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1798637" y="2200274"/>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5" name="Group 14"/>
          <p:cNvGrpSpPr/>
          <p:nvPr/>
        </p:nvGrpSpPr>
        <p:grpSpPr>
          <a:xfrm>
            <a:off x="1954085" y="2501691"/>
            <a:ext cx="2058152" cy="3168859"/>
            <a:chOff x="1954085" y="2501691"/>
            <a:chExt cx="2058152" cy="3168859"/>
          </a:xfrm>
        </p:grpSpPr>
        <p:cxnSp>
          <p:nvCxnSpPr>
            <p:cNvPr id="25" name="Straight Arrow Connector 24"/>
            <p:cNvCxnSpPr/>
            <p:nvPr/>
          </p:nvCxnSpPr>
          <p:spPr>
            <a:xfrm>
              <a:off x="1954085" y="2501691"/>
              <a:ext cx="1919415" cy="2984709"/>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3856789" y="5516562"/>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6" name="Group 15"/>
          <p:cNvGrpSpPr/>
          <p:nvPr/>
        </p:nvGrpSpPr>
        <p:grpSpPr>
          <a:xfrm>
            <a:off x="1579867" y="2424696"/>
            <a:ext cx="2115833" cy="3087104"/>
            <a:chOff x="1579867" y="2424697"/>
            <a:chExt cx="2217372" cy="2522643"/>
          </a:xfrm>
        </p:grpSpPr>
        <p:cxnSp>
          <p:nvCxnSpPr>
            <p:cNvPr id="29" name="Straight Arrow Connector 28"/>
            <p:cNvCxnSpPr/>
            <p:nvPr/>
          </p:nvCxnSpPr>
          <p:spPr>
            <a:xfrm flipH="1" flipV="1">
              <a:off x="1735316" y="2586993"/>
              <a:ext cx="2061923" cy="2360347"/>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bwMode="auto">
            <a:xfrm>
              <a:off x="1579867" y="2424697"/>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47" name="Straight Arrow Connector 46"/>
          <p:cNvCxnSpPr/>
          <p:nvPr/>
        </p:nvCxnSpPr>
        <p:spPr>
          <a:xfrm flipH="1">
            <a:off x="3937759" y="5709278"/>
            <a:ext cx="6212" cy="1034668"/>
          </a:xfrm>
          <a:prstGeom prst="straightConnector1">
            <a:avLst/>
          </a:prstGeom>
          <a:ln w="5715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565293" y="2738167"/>
            <a:ext cx="155448" cy="1675083"/>
            <a:chOff x="1502143" y="2655679"/>
            <a:chExt cx="155448" cy="1675083"/>
          </a:xfrm>
        </p:grpSpPr>
        <p:cxnSp>
          <p:nvCxnSpPr>
            <p:cNvPr id="39" name="Straight Arrow Connector 38"/>
            <p:cNvCxnSpPr/>
            <p:nvPr/>
          </p:nvCxnSpPr>
          <p:spPr>
            <a:xfrm flipH="1">
              <a:off x="1587157" y="2655679"/>
              <a:ext cx="2430" cy="141456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1502143" y="4176774"/>
              <a:ext cx="155448" cy="153988"/>
            </a:xfrm>
            <a:prstGeom prst="ellipse">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cxnSp>
        <p:nvCxnSpPr>
          <p:cNvPr id="26" name="Straight Arrow Connector 25"/>
          <p:cNvCxnSpPr/>
          <p:nvPr/>
        </p:nvCxnSpPr>
        <p:spPr>
          <a:xfrm flipH="1" flipV="1">
            <a:off x="274639" y="3218952"/>
            <a:ext cx="1212764" cy="1040310"/>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17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500"/>
                            </p:stCondLst>
                            <p:childTnLst>
                              <p:par>
                                <p:cTn id="19" presetID="22" presetClass="entr" presetSubtype="1" fill="hold" nodeType="after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2" fill="hold" nodeType="afterEffect">
                                  <p:stCondLst>
                                    <p:cond delay="50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6" name="Text Placeholder 5"/>
          <p:cNvSpPr>
            <a:spLocks noGrp="1"/>
          </p:cNvSpPr>
          <p:nvPr>
            <p:ph type="body" sz="quarter" idx="10"/>
          </p:nvPr>
        </p:nvSpPr>
        <p:spPr>
          <a:xfrm>
            <a:off x="274638" y="1212850"/>
            <a:ext cx="11887200" cy="5078313"/>
          </a:xfrm>
        </p:spPr>
        <p:txBody>
          <a:bodyPr/>
          <a:lstStyle/>
          <a:p>
            <a:endParaRPr lang="en-US" dirty="0" smtClean="0"/>
          </a:p>
          <a:p>
            <a:r>
              <a:rPr lang="en-US" dirty="0" smtClean="0"/>
              <a:t>Principles</a:t>
            </a:r>
          </a:p>
          <a:p>
            <a:pPr lvl="1"/>
            <a:r>
              <a:rPr lang="en-US" dirty="0" err="1" smtClean="0"/>
              <a:t>Async</a:t>
            </a:r>
            <a:r>
              <a:rPr lang="en-US" dirty="0" smtClean="0"/>
              <a:t> void is a “fire-and-forget” mechanism...</a:t>
            </a:r>
          </a:p>
          <a:p>
            <a:pPr lvl="1"/>
            <a:r>
              <a:rPr lang="en-US" dirty="0" smtClean="0"/>
              <a:t>The caller is </a:t>
            </a:r>
            <a:r>
              <a:rPr lang="en-US" i="1" dirty="0" smtClean="0"/>
              <a:t>unable</a:t>
            </a:r>
            <a:r>
              <a:rPr lang="en-US" dirty="0" smtClean="0"/>
              <a:t> to know when an </a:t>
            </a:r>
            <a:r>
              <a:rPr lang="en-US" dirty="0" err="1" smtClean="0"/>
              <a:t>async</a:t>
            </a:r>
            <a:r>
              <a:rPr lang="en-US" dirty="0" smtClean="0"/>
              <a:t> void has finished</a:t>
            </a:r>
          </a:p>
          <a:p>
            <a:pPr lvl="1"/>
            <a:r>
              <a:rPr lang="en-US" dirty="0" smtClean="0"/>
              <a:t>The caller is </a:t>
            </a:r>
            <a:r>
              <a:rPr lang="en-US" i="1" dirty="0" smtClean="0"/>
              <a:t>unable</a:t>
            </a:r>
            <a:r>
              <a:rPr lang="en-US" dirty="0" smtClean="0"/>
              <a:t> to catch exceptions thrown</a:t>
            </a:r>
            <a:r>
              <a:rPr lang="en-US" dirty="0"/>
              <a:t> from an </a:t>
            </a:r>
            <a:r>
              <a:rPr lang="en-US" dirty="0" err="1"/>
              <a:t>async</a:t>
            </a:r>
            <a:r>
              <a:rPr lang="en-US" dirty="0"/>
              <a:t> void</a:t>
            </a:r>
          </a:p>
          <a:p>
            <a:pPr lvl="2"/>
            <a:r>
              <a:rPr lang="en-US" sz="2000" dirty="0"/>
              <a:t>(instead they get posted to the UI message-loop)</a:t>
            </a:r>
            <a:br>
              <a:rPr lang="en-US" sz="2000" dirty="0"/>
            </a:br>
            <a:endParaRPr lang="en-US" sz="2000" dirty="0"/>
          </a:p>
          <a:p>
            <a:r>
              <a:rPr lang="en-US" dirty="0" smtClean="0"/>
              <a:t>Guidance</a:t>
            </a:r>
          </a:p>
          <a:p>
            <a:pPr lvl="1"/>
            <a:r>
              <a:rPr lang="en-US" dirty="0" smtClean="0"/>
              <a:t>Use </a:t>
            </a:r>
            <a:r>
              <a:rPr lang="en-US" dirty="0" err="1" smtClean="0"/>
              <a:t>async</a:t>
            </a:r>
            <a:r>
              <a:rPr lang="en-US" dirty="0" smtClean="0"/>
              <a:t> void methods only for top-level event handlers (and their like)</a:t>
            </a:r>
          </a:p>
          <a:p>
            <a:pPr lvl="1"/>
            <a:r>
              <a:rPr lang="en-US" dirty="0" smtClean="0"/>
              <a:t>Use </a:t>
            </a:r>
            <a:r>
              <a:rPr lang="en-US" dirty="0" err="1" smtClean="0"/>
              <a:t>async</a:t>
            </a:r>
            <a:r>
              <a:rPr lang="en-US" dirty="0" smtClean="0"/>
              <a:t> Task-returning methods everywhere else</a:t>
            </a:r>
          </a:p>
          <a:p>
            <a:pPr lvl="1"/>
            <a:r>
              <a:rPr lang="en-US" dirty="0"/>
              <a:t>If you need </a:t>
            </a:r>
            <a:r>
              <a:rPr lang="en-US" dirty="0" smtClean="0"/>
              <a:t>fire-and-forget elsewhere, </a:t>
            </a:r>
            <a:r>
              <a:rPr lang="en-US" dirty="0"/>
              <a:t>indicate it explicitly e.g. “</a:t>
            </a:r>
            <a:r>
              <a:rPr lang="en-US" dirty="0" err="1"/>
              <a:t>FredAsync</a:t>
            </a:r>
            <a:r>
              <a:rPr lang="en-US" dirty="0"/>
              <a:t>().</a:t>
            </a:r>
            <a:r>
              <a:rPr lang="en-US" dirty="0" err="1"/>
              <a:t>FireAndForget</a:t>
            </a:r>
            <a:r>
              <a:rPr lang="en-US" dirty="0" smtClean="0"/>
              <a:t>()”</a:t>
            </a:r>
          </a:p>
          <a:p>
            <a:pPr lvl="1"/>
            <a:r>
              <a:rPr lang="en-US" dirty="0" smtClean="0"/>
              <a:t>When you see an </a:t>
            </a:r>
            <a:r>
              <a:rPr lang="en-US" dirty="0" err="1" smtClean="0"/>
              <a:t>async</a:t>
            </a:r>
            <a:r>
              <a:rPr lang="en-US" dirty="0" smtClean="0"/>
              <a:t> lambda, verify it</a:t>
            </a:r>
          </a:p>
        </p:txBody>
      </p:sp>
    </p:spTree>
    <p:extLst>
      <p:ext uri="{BB962C8B-B14F-4D97-AF65-F5344CB8AC3E}">
        <p14:creationId xmlns:p14="http://schemas.microsoft.com/office/powerpoint/2010/main" val="1971442348"/>
      </p:ext>
    </p:extLst>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void is only for event handlers</a:t>
            </a:r>
            <a:endParaRPr lang="en-US" dirty="0"/>
          </a:p>
        </p:txBody>
      </p:sp>
      <p:sp>
        <p:nvSpPr>
          <p:cNvPr id="3" name="Text Placeholder 2"/>
          <p:cNvSpPr>
            <a:spLocks noGrp="1"/>
          </p:cNvSpPr>
          <p:nvPr>
            <p:ph type="body" sz="quarter" idx="10"/>
          </p:nvPr>
        </p:nvSpPr>
        <p:spPr>
          <a:xfrm>
            <a:off x="274638" y="1221157"/>
            <a:ext cx="11887199" cy="5558445"/>
          </a:xfrm>
          <a:noFill/>
        </p:spPr>
        <p:txBody>
          <a:bodyPr/>
          <a:lstStyle/>
          <a:p>
            <a:r>
              <a:rPr lang="en-US" sz="1800" dirty="0">
                <a:solidFill>
                  <a:srgbClr val="0000FF"/>
                </a:solidFill>
                <a:highlight>
                  <a:srgbClr val="FFFFFF"/>
                </a:highlight>
                <a:latin typeface="Consolas" panose="020B0609020204030204" pitchFamily="49" charset="0"/>
              </a:rPr>
              <a:t/>
            </a:r>
            <a:br>
              <a:rPr lang="en-US" sz="1800" dirty="0">
                <a:solidFill>
                  <a:srgbClr val="0000FF"/>
                </a:solidFill>
                <a:highlight>
                  <a:srgbClr val="FFFFFF"/>
                </a:highlight>
                <a:latin typeface="Consolas" panose="020B0609020204030204" pitchFamily="49" charset="0"/>
              </a:rPr>
            </a:br>
            <a:r>
              <a:rPr lang="en-US" sz="1800" dirty="0">
                <a:solidFill>
                  <a:srgbClr val="0000FF"/>
                </a:solidFill>
                <a:highlight>
                  <a:srgbClr val="FFFFFF"/>
                </a:highlight>
                <a:latin typeface="Consolas" panose="020B0609020204030204" pitchFamily="49" charset="0"/>
              </a:rPr>
              <a:t>private</a:t>
            </a:r>
            <a:r>
              <a:rPr lang="en-US" sz="1800" dirty="0">
                <a:solidFill>
                  <a:srgbClr val="000000"/>
                </a:solidFill>
                <a:highlight>
                  <a:srgbClr val="FFFFFF"/>
                </a:highlight>
                <a:latin typeface="Consolas" panose="020B0609020204030204" pitchFamily="49" charset="0"/>
              </a:rPr>
              <a:t> </a:t>
            </a:r>
            <a:r>
              <a:rPr lang="en-US" sz="1800" dirty="0" err="1" smtClean="0">
                <a:solidFill>
                  <a:srgbClr val="0000FF"/>
                </a:solidFill>
                <a:highlight>
                  <a:srgbClr val="FFFFFF"/>
                </a:highlight>
                <a:latin typeface="Consolas" panose="020B0609020204030204" pitchFamily="49" charset="0"/>
              </a:rPr>
              <a:t>async</a:t>
            </a:r>
            <a:r>
              <a:rPr lang="en-US" sz="1800" dirty="0" smtClean="0">
                <a:solidFill>
                  <a:srgbClr val="0000FF"/>
                </a:solidFill>
                <a:highlight>
                  <a:srgbClr val="FFFFFF"/>
                </a:highlight>
                <a:latin typeface="Consolas" panose="020B0609020204030204" pitchFamily="49" charset="0"/>
              </a:rPr>
              <a:t> void</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Button1_Click(</a:t>
            </a:r>
            <a:r>
              <a:rPr lang="en-US" sz="1800" dirty="0">
                <a:solidFill>
                  <a:srgbClr val="0000FF"/>
                </a:solidFill>
                <a:highlight>
                  <a:srgbClr val="FFFFFF"/>
                </a:highlight>
                <a:latin typeface="Consolas" panose="020B0609020204030204" pitchFamily="49" charset="0"/>
              </a:rPr>
              <a:t>object</a:t>
            </a:r>
            <a:r>
              <a:rPr lang="en-US" sz="1800" dirty="0">
                <a:solidFill>
                  <a:srgbClr val="000000"/>
                </a:solidFill>
                <a:highlight>
                  <a:srgbClr val="FFFFFF"/>
                </a:highlight>
                <a:latin typeface="Consolas" panose="020B0609020204030204" pitchFamily="49" charset="0"/>
              </a:rPr>
              <a:t> Sender, </a:t>
            </a:r>
            <a:r>
              <a:rPr lang="en-US" sz="1800" dirty="0" err="1">
                <a:solidFill>
                  <a:srgbClr val="2B91AF"/>
                </a:solidFill>
                <a:highlight>
                  <a:srgbClr val="FFFFFF"/>
                </a:highlight>
                <a:latin typeface="Consolas" panose="020B0609020204030204" pitchFamily="49" charset="0"/>
              </a:rPr>
              <a:t>EventArgs</a:t>
            </a:r>
            <a:r>
              <a:rPr lang="en-US" sz="1800" dirty="0">
                <a:solidFill>
                  <a:srgbClr val="000000"/>
                </a:solidFill>
                <a:highlight>
                  <a:srgbClr val="FFFFFF"/>
                </a:highlight>
                <a:latin typeface="Consolas" panose="020B0609020204030204" pitchFamily="49" charset="0"/>
              </a:rPr>
              <a:t> e)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try</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SendData</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"https://secure.flickr.com/services/</a:t>
            </a:r>
            <a:r>
              <a:rPr lang="en-US" sz="1800" dirty="0" err="1">
                <a:solidFill>
                  <a:srgbClr val="A31515"/>
                </a:solidFill>
                <a:highlight>
                  <a:srgbClr val="FFFFFF"/>
                </a:highlight>
                <a:latin typeface="Consolas" panose="020B0609020204030204" pitchFamily="49" charset="0"/>
              </a:rPr>
              <a:t>oauth</a:t>
            </a:r>
            <a:r>
              <a:rPr lang="en-US" sz="1800" dirty="0">
                <a:solidFill>
                  <a:srgbClr val="A31515"/>
                </a:solidFill>
                <a:highlight>
                  <a:srgbClr val="FFFFFF"/>
                </a:highlight>
                <a:latin typeface="Consolas" panose="020B0609020204030204" pitchFamily="49" charset="0"/>
              </a:rPr>
              <a:t>/</a:t>
            </a:r>
            <a:r>
              <a:rPr lang="en-US" sz="1800" dirty="0" err="1">
                <a:solidFill>
                  <a:srgbClr val="A31515"/>
                </a:solidFill>
                <a:highlight>
                  <a:srgbClr val="FFFFFF"/>
                </a:highlight>
                <a:latin typeface="Consolas" panose="020B0609020204030204" pitchFamily="49" charset="0"/>
              </a:rPr>
              <a:t>request_token</a:t>
            </a:r>
            <a:r>
              <a:rPr lang="en-US" sz="1800" dirty="0">
                <a:solidFill>
                  <a:srgbClr val="A31515"/>
                </a:solidFill>
                <a:highlight>
                  <a:srgbClr val="FFFFFF"/>
                </a:highlight>
                <a:latin typeface="Consolas" panose="020B0609020204030204" pitchFamily="49" charset="0"/>
              </a:rPr>
              <a:t>"</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Task</a:t>
            </a:r>
            <a:r>
              <a:rPr lang="en-US" sz="1800" dirty="0" err="1">
                <a:solidFill>
                  <a:srgbClr val="000000"/>
                </a:solidFill>
                <a:highlight>
                  <a:srgbClr val="FFFFFF"/>
                </a:highlight>
                <a:latin typeface="Consolas" panose="020B0609020204030204" pitchFamily="49" charset="0"/>
              </a:rPr>
              <a:t>.Delay</a:t>
            </a:r>
            <a:r>
              <a:rPr lang="en-US" sz="1800" dirty="0">
                <a:solidFill>
                  <a:srgbClr val="000000"/>
                </a:solidFill>
                <a:highlight>
                  <a:srgbClr val="FFFFFF"/>
                </a:highlight>
                <a:latin typeface="Consolas" panose="020B0609020204030204" pitchFamily="49" charset="0"/>
              </a:rPr>
              <a:t>(2000);</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DebugPrint</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"Received Data: "</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effectLst/>
                <a:highlight>
                  <a:srgbClr val="FFFFFF"/>
                </a:highlight>
                <a:latin typeface="Consolas" panose="020B0609020204030204" pitchFamily="49" charset="0"/>
              </a:rPr>
              <a:t>m_GetResponse</a:t>
            </a:r>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catch</a:t>
            </a:r>
            <a:r>
              <a:rPr lang="en-US" sz="1800" dirty="0">
                <a:solidFill>
                  <a:srgbClr val="000000"/>
                </a:solidFill>
                <a:highlight>
                  <a:srgbClr val="FFFFFF"/>
                </a:highlight>
                <a:latin typeface="Consolas" panose="020B0609020204030204" pitchFamily="49" charset="0"/>
              </a:rPr>
              <a:t> (</a:t>
            </a:r>
            <a:r>
              <a:rPr lang="en-US" sz="1800" dirty="0">
                <a:solidFill>
                  <a:srgbClr val="2B91AF"/>
                </a:solidFill>
                <a:highlight>
                  <a:srgbClr val="FFFFFF"/>
                </a:highlight>
                <a:latin typeface="Consolas" panose="020B0609020204030204" pitchFamily="49" charset="0"/>
              </a:rPr>
              <a:t>Exception</a:t>
            </a:r>
            <a:r>
              <a:rPr lang="en-US" sz="1800" dirty="0">
                <a:solidFill>
                  <a:srgbClr val="000000"/>
                </a:solidFill>
                <a:highlight>
                  <a:srgbClr val="FFFFFF"/>
                </a:highlight>
                <a:latin typeface="Consolas" panose="020B0609020204030204" pitchFamily="49" charset="0"/>
              </a:rPr>
              <a:t> ex) {</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rootPage.NotifyUser</a:t>
            </a:r>
            <a:r>
              <a:rPr lang="en-US" sz="1800" dirty="0">
                <a:solidFill>
                  <a:srgbClr val="000000"/>
                </a:solidFill>
                <a:highlight>
                  <a:srgbClr val="FFFFFF"/>
                </a:highlight>
                <a:latin typeface="Consolas" panose="020B0609020204030204" pitchFamily="49" charset="0"/>
              </a:rPr>
              <a:t>(</a:t>
            </a:r>
            <a:r>
              <a:rPr lang="en-US" sz="1800" dirty="0">
                <a:solidFill>
                  <a:srgbClr val="A31515"/>
                </a:solidFill>
                <a:highlight>
                  <a:srgbClr val="FFFFFF"/>
                </a:highlight>
                <a:latin typeface="Consolas" panose="020B0609020204030204" pitchFamily="49" charset="0"/>
              </a:rPr>
              <a:t>"Error posting data to server."</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ex.Message</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p>
          <a:p>
            <a:r>
              <a:rPr lang="en-US" sz="1800" dirty="0">
                <a:solidFill>
                  <a:srgbClr val="000000"/>
                </a:solidFill>
                <a:highlight>
                  <a:srgbClr val="FFFFFF"/>
                </a:highlight>
                <a:latin typeface="Consolas" panose="020B0609020204030204" pitchFamily="49" charset="0"/>
              </a:rPr>
              <a:t>}</a:t>
            </a:r>
          </a:p>
          <a:p>
            <a:endParaRPr lang="en-US" sz="1800" dirty="0">
              <a:solidFill>
                <a:srgbClr val="000000"/>
              </a:solidFill>
              <a:highlight>
                <a:srgbClr val="FFFFFF"/>
              </a:highlight>
              <a:latin typeface="Consolas" panose="020B0609020204030204" pitchFamily="49" charset="0"/>
            </a:endParaRPr>
          </a:p>
          <a:p>
            <a:r>
              <a:rPr lang="nb-NO" sz="1800" dirty="0">
                <a:solidFill>
                  <a:srgbClr val="0000FF"/>
                </a:solidFill>
                <a:highlight>
                  <a:srgbClr val="FFFFFF"/>
                </a:highlight>
                <a:latin typeface="Consolas" panose="020B0609020204030204" pitchFamily="49" charset="0"/>
              </a:rPr>
              <a:t>private</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async</a:t>
            </a:r>
            <a:r>
              <a:rPr lang="nb-NO" sz="1800" dirty="0">
                <a:solidFill>
                  <a:srgbClr val="000000"/>
                </a:solidFill>
                <a:highlight>
                  <a:srgbClr val="FFFFFF"/>
                </a:highlight>
                <a:latin typeface="Consolas" panose="020B0609020204030204" pitchFamily="49" charset="0"/>
              </a:rPr>
              <a:t> </a:t>
            </a:r>
            <a:r>
              <a:rPr lang="nb-NO" sz="1800" dirty="0">
                <a:solidFill>
                  <a:srgbClr val="0000FF"/>
                </a:solidFill>
                <a:highlight>
                  <a:srgbClr val="FFFFFF"/>
                </a:highlight>
                <a:latin typeface="Consolas" panose="020B0609020204030204" pitchFamily="49" charset="0"/>
              </a:rPr>
              <a:t>void</a:t>
            </a:r>
            <a:r>
              <a:rPr lang="nb-NO" sz="1800" dirty="0">
                <a:solidFill>
                  <a:srgbClr val="000000"/>
                </a:solidFill>
                <a:highlight>
                  <a:srgbClr val="FFFFFF"/>
                </a:highlight>
                <a:latin typeface="Consolas" panose="020B0609020204030204" pitchFamily="49" charset="0"/>
              </a:rPr>
              <a:t> SendData(</a:t>
            </a:r>
            <a:r>
              <a:rPr lang="nb-NO" sz="1800" dirty="0">
                <a:solidFill>
                  <a:srgbClr val="0000FF"/>
                </a:solidFill>
                <a:highlight>
                  <a:srgbClr val="FFFFFF"/>
                </a:highlight>
                <a:latin typeface="Consolas" panose="020B0609020204030204" pitchFamily="49" charset="0"/>
              </a:rPr>
              <a:t>string</a:t>
            </a:r>
            <a:r>
              <a:rPr lang="nb-NO" sz="1800" dirty="0">
                <a:solidFill>
                  <a:srgbClr val="000000"/>
                </a:solidFill>
                <a:highlight>
                  <a:srgbClr val="FFFFFF"/>
                </a:highlight>
                <a:latin typeface="Consolas" panose="020B0609020204030204" pitchFamily="49" charset="0"/>
              </a:rPr>
              <a:t> Url) </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request = </a:t>
            </a:r>
            <a:r>
              <a:rPr lang="en-US" sz="1800" dirty="0" err="1">
                <a:solidFill>
                  <a:srgbClr val="2B91AF"/>
                </a:solidFill>
                <a:highlight>
                  <a:srgbClr val="FFFFFF"/>
                </a:highlight>
                <a:latin typeface="Consolas" panose="020B0609020204030204" pitchFamily="49" charset="0"/>
              </a:rPr>
              <a:t>WebRequest</a:t>
            </a:r>
            <a:r>
              <a:rPr lang="en-US" sz="1800" dirty="0" err="1">
                <a:solidFill>
                  <a:srgbClr val="000000"/>
                </a:solidFill>
                <a:highlight>
                  <a:srgbClr val="FFFFFF"/>
                </a:highlight>
                <a:latin typeface="Consolas" panose="020B0609020204030204" pitchFamily="49" charset="0"/>
              </a:rPr>
              <a:t>.Create</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Url</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response = </a:t>
            </a:r>
            <a:r>
              <a:rPr lang="en-US" sz="1800" dirty="0">
                <a:solidFill>
                  <a:srgbClr val="0000FF"/>
                </a:solidFill>
                <a:highlight>
                  <a:srgbClr val="FFFFFF"/>
                </a:highlight>
                <a:latin typeface="Consolas" panose="020B0609020204030204" pitchFamily="49" charset="0"/>
              </a:rPr>
              <a:t>await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request.GetResponseAsync</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using </a:t>
            </a:r>
            <a:r>
              <a:rPr lang="en-US" sz="1800" dirty="0">
                <a:solidFill>
                  <a:srgbClr val="000000"/>
                </a:solidFill>
                <a:highlight>
                  <a:srgbClr val="FFFFFF"/>
                </a:highlight>
                <a:latin typeface="Consolas" panose="020B0609020204030204" pitchFamily="49" charset="0"/>
              </a:rPr>
              <a:t>(</a:t>
            </a:r>
            <a:r>
              <a:rPr lang="en-US" sz="1800" dirty="0" err="1">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stream = </a:t>
            </a:r>
            <a:r>
              <a:rPr lang="en-US" sz="1800" dirty="0">
                <a:solidFill>
                  <a:srgbClr val="0000FF"/>
                </a:solidFill>
                <a:highlight>
                  <a:srgbClr val="FFFFFF"/>
                </a:highlight>
                <a:latin typeface="Consolas" panose="020B0609020204030204" pitchFamily="49" charset="0"/>
              </a:rPr>
              <a:t>new</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StreamReader</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response.GetResponseStream</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effectLst>
                  <a:glow rad="381000">
                    <a:srgbClr val="FFFF00"/>
                  </a:glow>
                </a:effectLst>
                <a:highlight>
                  <a:srgbClr val="FFFFFF"/>
                </a:highlight>
                <a:latin typeface="Consolas" panose="020B0609020204030204" pitchFamily="49" charset="0"/>
              </a:rPr>
              <a:t>m_GetResponse</a:t>
            </a:r>
            <a:r>
              <a:rPr lang="en-US" sz="1800" dirty="0">
                <a:solidFill>
                  <a:srgbClr val="000000"/>
                </a:solidFill>
                <a:effectLst>
                  <a:glow rad="381000">
                    <a:srgbClr val="FFFF00"/>
                  </a:glow>
                </a:effectLst>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stream.ReadToEnd</a:t>
            </a:r>
            <a:r>
              <a:rPr lang="en-US" sz="1800" dirty="0">
                <a:solidFill>
                  <a:srgbClr val="000000"/>
                </a:solidFill>
                <a:highlight>
                  <a:srgbClr val="FFFFFF"/>
                </a:highlight>
                <a:latin typeface="Consolas" panose="020B0609020204030204" pitchFamily="49" charset="0"/>
              </a:rPr>
              <a:t>();</a:t>
            </a:r>
          </a:p>
          <a:p>
            <a:r>
              <a:rPr lang="en-US" sz="1800" dirty="0">
                <a:solidFill>
                  <a:srgbClr val="000000"/>
                </a:solidFill>
                <a:highlight>
                  <a:srgbClr val="FFFFFF"/>
                </a:highlight>
                <a:latin typeface="Consolas" panose="020B0609020204030204" pitchFamily="49" charset="0"/>
              </a:rPr>
              <a:t>}</a:t>
            </a:r>
          </a:p>
        </p:txBody>
      </p:sp>
      <p:grpSp>
        <p:nvGrpSpPr>
          <p:cNvPr id="11" name="Group 10"/>
          <p:cNvGrpSpPr/>
          <p:nvPr/>
        </p:nvGrpSpPr>
        <p:grpSpPr>
          <a:xfrm>
            <a:off x="2103437" y="4640262"/>
            <a:ext cx="609600" cy="370959"/>
            <a:chOff x="2105025" y="3158054"/>
            <a:chExt cx="609600" cy="370959"/>
          </a:xfrm>
        </p:grpSpPr>
        <p:sp>
          <p:nvSpPr>
            <p:cNvPr id="5" name="Rectangle 4"/>
            <p:cNvSpPr/>
            <p:nvPr/>
          </p:nvSpPr>
          <p:spPr>
            <a:xfrm>
              <a:off x="2105025" y="3158054"/>
              <a:ext cx="609600" cy="255588"/>
            </a:xfrm>
            <a:prstGeom prst="rect">
              <a:avLst/>
            </a:prstGeom>
            <a:solidFill>
              <a:srgbClr val="FFFF00"/>
            </a:solidFill>
          </p:spPr>
          <p:txBody>
            <a:bodyPr wrap="none" lIns="0" tIns="0" rIns="0" bIns="0" anchor="ctr" anchorCtr="1">
              <a:noAutofit/>
            </a:bodyPr>
            <a:lstStyle/>
            <a:p>
              <a:r>
                <a:rPr lang="en-US" dirty="0">
                  <a:solidFill>
                    <a:schemeClr val="accent1">
                      <a:lumMod val="60000"/>
                      <a:lumOff val="40000"/>
                    </a:schemeClr>
                  </a:solidFill>
                  <a:latin typeface="Consolas" panose="020B0609020204030204" pitchFamily="49" charset="0"/>
                  <a:cs typeface="Consolas" panose="020B0609020204030204" pitchFamily="49" charset="0"/>
                </a:rPr>
                <a:t>Task</a:t>
              </a:r>
            </a:p>
          </p:txBody>
        </p:sp>
        <p:sp>
          <p:nvSpPr>
            <p:cNvPr id="9" name="Freeform 8"/>
            <p:cNvSpPr/>
            <p:nvPr/>
          </p:nvSpPr>
          <p:spPr bwMode="auto">
            <a:xfrm>
              <a:off x="2133600" y="3471515"/>
              <a:ext cx="581025" cy="57498"/>
            </a:xfrm>
            <a:custGeom>
              <a:avLst/>
              <a:gdLst>
                <a:gd name="connsiteX0" fmla="*/ 0 w 581025"/>
                <a:gd name="connsiteY0" fmla="*/ 57498 h 57498"/>
                <a:gd name="connsiteX1" fmla="*/ 128588 w 581025"/>
                <a:gd name="connsiteY1" fmla="*/ 47973 h 57498"/>
                <a:gd name="connsiteX2" fmla="*/ 328613 w 581025"/>
                <a:gd name="connsiteY2" fmla="*/ 43210 h 57498"/>
                <a:gd name="connsiteX3" fmla="*/ 342900 w 581025"/>
                <a:gd name="connsiteY3" fmla="*/ 38448 h 57498"/>
                <a:gd name="connsiteX4" fmla="*/ 357188 w 581025"/>
                <a:gd name="connsiteY4" fmla="*/ 28923 h 57498"/>
                <a:gd name="connsiteX5" fmla="*/ 400050 w 581025"/>
                <a:gd name="connsiteY5" fmla="*/ 24160 h 57498"/>
                <a:gd name="connsiteX6" fmla="*/ 523875 w 581025"/>
                <a:gd name="connsiteY6" fmla="*/ 19398 h 57498"/>
                <a:gd name="connsiteX7" fmla="*/ 538163 w 581025"/>
                <a:gd name="connsiteY7" fmla="*/ 14635 h 57498"/>
                <a:gd name="connsiteX8" fmla="*/ 566738 w 581025"/>
                <a:gd name="connsiteY8" fmla="*/ 348 h 57498"/>
                <a:gd name="connsiteX9" fmla="*/ 581025 w 581025"/>
                <a:gd name="connsiteY9" fmla="*/ 348 h 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025" h="57498">
                  <a:moveTo>
                    <a:pt x="0" y="57498"/>
                  </a:moveTo>
                  <a:cubicBezTo>
                    <a:pt x="57765" y="47869"/>
                    <a:pt x="31825" y="51045"/>
                    <a:pt x="128588" y="47973"/>
                  </a:cubicBezTo>
                  <a:lnTo>
                    <a:pt x="328613" y="43210"/>
                  </a:lnTo>
                  <a:cubicBezTo>
                    <a:pt x="333375" y="41623"/>
                    <a:pt x="338410" y="40693"/>
                    <a:pt x="342900" y="38448"/>
                  </a:cubicBezTo>
                  <a:cubicBezTo>
                    <a:pt x="348020" y="35888"/>
                    <a:pt x="351635" y="30311"/>
                    <a:pt x="357188" y="28923"/>
                  </a:cubicBezTo>
                  <a:cubicBezTo>
                    <a:pt x="371134" y="25436"/>
                    <a:pt x="385698" y="24980"/>
                    <a:pt x="400050" y="24160"/>
                  </a:cubicBezTo>
                  <a:cubicBezTo>
                    <a:pt x="441288" y="21804"/>
                    <a:pt x="482600" y="20985"/>
                    <a:pt x="523875" y="19398"/>
                  </a:cubicBezTo>
                  <a:cubicBezTo>
                    <a:pt x="528638" y="17810"/>
                    <a:pt x="533673" y="16880"/>
                    <a:pt x="538163" y="14635"/>
                  </a:cubicBezTo>
                  <a:cubicBezTo>
                    <a:pt x="554621" y="6406"/>
                    <a:pt x="548779" y="3341"/>
                    <a:pt x="566738" y="348"/>
                  </a:cubicBezTo>
                  <a:cubicBezTo>
                    <a:pt x="571436" y="-435"/>
                    <a:pt x="576263" y="348"/>
                    <a:pt x="581025" y="348"/>
                  </a:cubicBezTo>
                </a:path>
              </a:pathLst>
            </a:cu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475037" y="4640262"/>
            <a:ext cx="687439" cy="557795"/>
            <a:chOff x="3475037" y="3134758"/>
            <a:chExt cx="687439" cy="557795"/>
          </a:xfrm>
        </p:grpSpPr>
        <p:sp>
          <p:nvSpPr>
            <p:cNvPr id="22" name="Rectangle 21"/>
            <p:cNvSpPr/>
            <p:nvPr/>
          </p:nvSpPr>
          <p:spPr>
            <a:xfrm>
              <a:off x="3475037" y="3134758"/>
              <a:ext cx="687439" cy="255588"/>
            </a:xfrm>
            <a:prstGeom prst="rect">
              <a:avLst/>
            </a:prstGeom>
            <a:solidFill>
              <a:srgbClr val="FFFF00"/>
            </a:solidFill>
          </p:spPr>
          <p:txBody>
            <a:bodyPr wrap="none" lIns="0" tIns="0" rIns="0" bIns="0" anchor="ctr" anchorCtr="1">
              <a:noAutofit/>
            </a:bodyPr>
            <a:lstStyle/>
            <a:p>
              <a:r>
                <a:rPr lang="en-US" dirty="0" err="1" smtClean="0">
                  <a:solidFill>
                    <a:srgbClr val="000000"/>
                  </a:solidFill>
                  <a:latin typeface="Consolas" panose="020B0609020204030204" pitchFamily="49" charset="0"/>
                  <a:cs typeface="Consolas" panose="020B0609020204030204" pitchFamily="49" charset="0"/>
                </a:rPr>
                <a:t>Async</a:t>
              </a:r>
              <a:endParaRPr lang="en-US" dirty="0">
                <a:solidFill>
                  <a:srgbClr val="000000"/>
                </a:solidFill>
                <a:latin typeface="Consolas" panose="020B0609020204030204" pitchFamily="49" charset="0"/>
                <a:cs typeface="Consolas" panose="020B0609020204030204" pitchFamily="49" charset="0"/>
              </a:endParaRPr>
            </a:p>
          </p:txBody>
        </p:sp>
        <p:sp>
          <p:nvSpPr>
            <p:cNvPr id="10" name="Freeform 9"/>
            <p:cNvSpPr/>
            <p:nvPr/>
          </p:nvSpPr>
          <p:spPr bwMode="auto">
            <a:xfrm>
              <a:off x="3737793" y="3470101"/>
              <a:ext cx="161925" cy="222452"/>
            </a:xfrm>
            <a:custGeom>
              <a:avLst/>
              <a:gdLst>
                <a:gd name="connsiteX0" fmla="*/ 0 w 161925"/>
                <a:gd name="connsiteY0" fmla="*/ 222452 h 222452"/>
                <a:gd name="connsiteX1" fmla="*/ 15875 w 161925"/>
                <a:gd name="connsiteY1" fmla="*/ 216102 h 222452"/>
                <a:gd name="connsiteX2" fmla="*/ 28575 w 161925"/>
                <a:gd name="connsiteY2" fmla="*/ 193877 h 222452"/>
                <a:gd name="connsiteX3" fmla="*/ 38100 w 161925"/>
                <a:gd name="connsiteY3" fmla="*/ 184352 h 222452"/>
                <a:gd name="connsiteX4" fmla="*/ 47625 w 161925"/>
                <a:gd name="connsiteY4" fmla="*/ 165302 h 222452"/>
                <a:gd name="connsiteX5" fmla="*/ 50800 w 161925"/>
                <a:gd name="connsiteY5" fmla="*/ 111327 h 222452"/>
                <a:gd name="connsiteX6" fmla="*/ 57150 w 161925"/>
                <a:gd name="connsiteY6" fmla="*/ 98627 h 222452"/>
                <a:gd name="connsiteX7" fmla="*/ 63500 w 161925"/>
                <a:gd name="connsiteY7" fmla="*/ 79577 h 222452"/>
                <a:gd name="connsiteX8" fmla="*/ 73025 w 161925"/>
                <a:gd name="connsiteY8" fmla="*/ 54177 h 222452"/>
                <a:gd name="connsiteX9" fmla="*/ 85725 w 161925"/>
                <a:gd name="connsiteY9" fmla="*/ 35127 h 222452"/>
                <a:gd name="connsiteX10" fmla="*/ 95250 w 161925"/>
                <a:gd name="connsiteY10" fmla="*/ 35127 h 222452"/>
                <a:gd name="connsiteX11" fmla="*/ 107950 w 161925"/>
                <a:gd name="connsiteY11" fmla="*/ 70052 h 222452"/>
                <a:gd name="connsiteX12" fmla="*/ 111125 w 161925"/>
                <a:gd name="connsiteY12" fmla="*/ 127202 h 222452"/>
                <a:gd name="connsiteX13" fmla="*/ 114300 w 161925"/>
                <a:gd name="connsiteY13" fmla="*/ 136727 h 222452"/>
                <a:gd name="connsiteX14" fmla="*/ 133350 w 161925"/>
                <a:gd name="connsiteY14" fmla="*/ 149427 h 222452"/>
                <a:gd name="connsiteX15" fmla="*/ 152400 w 161925"/>
                <a:gd name="connsiteY15" fmla="*/ 178002 h 222452"/>
                <a:gd name="connsiteX16" fmla="*/ 158750 w 161925"/>
                <a:gd name="connsiteY16" fmla="*/ 187527 h 222452"/>
                <a:gd name="connsiteX17" fmla="*/ 161925 w 161925"/>
                <a:gd name="connsiteY17" fmla="*/ 197052 h 22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925" h="222452">
                  <a:moveTo>
                    <a:pt x="0" y="222452"/>
                  </a:moveTo>
                  <a:cubicBezTo>
                    <a:pt x="5292" y="220335"/>
                    <a:pt x="11237" y="219415"/>
                    <a:pt x="15875" y="216102"/>
                  </a:cubicBezTo>
                  <a:cubicBezTo>
                    <a:pt x="20250" y="212977"/>
                    <a:pt x="26225" y="197167"/>
                    <a:pt x="28575" y="193877"/>
                  </a:cubicBezTo>
                  <a:cubicBezTo>
                    <a:pt x="31185" y="190223"/>
                    <a:pt x="35225" y="187801"/>
                    <a:pt x="38100" y="184352"/>
                  </a:cubicBezTo>
                  <a:cubicBezTo>
                    <a:pt x="44939" y="176146"/>
                    <a:pt x="44443" y="174848"/>
                    <a:pt x="47625" y="165302"/>
                  </a:cubicBezTo>
                  <a:cubicBezTo>
                    <a:pt x="48683" y="147310"/>
                    <a:pt x="48251" y="129169"/>
                    <a:pt x="50800" y="111327"/>
                  </a:cubicBezTo>
                  <a:cubicBezTo>
                    <a:pt x="51469" y="106642"/>
                    <a:pt x="55392" y="103021"/>
                    <a:pt x="57150" y="98627"/>
                  </a:cubicBezTo>
                  <a:cubicBezTo>
                    <a:pt x="59636" y="92412"/>
                    <a:pt x="61383" y="85927"/>
                    <a:pt x="63500" y="79577"/>
                  </a:cubicBezTo>
                  <a:cubicBezTo>
                    <a:pt x="65929" y="72289"/>
                    <a:pt x="69771" y="60143"/>
                    <a:pt x="73025" y="54177"/>
                  </a:cubicBezTo>
                  <a:cubicBezTo>
                    <a:pt x="76679" y="47477"/>
                    <a:pt x="85725" y="35127"/>
                    <a:pt x="85725" y="35127"/>
                  </a:cubicBezTo>
                  <a:cubicBezTo>
                    <a:pt x="90655" y="-19101"/>
                    <a:pt x="86117" y="-3688"/>
                    <a:pt x="95250" y="35127"/>
                  </a:cubicBezTo>
                  <a:cubicBezTo>
                    <a:pt x="97579" y="45026"/>
                    <a:pt x="104072" y="60358"/>
                    <a:pt x="107950" y="70052"/>
                  </a:cubicBezTo>
                  <a:cubicBezTo>
                    <a:pt x="109008" y="89102"/>
                    <a:pt x="109316" y="108209"/>
                    <a:pt x="111125" y="127202"/>
                  </a:cubicBezTo>
                  <a:cubicBezTo>
                    <a:pt x="111442" y="130534"/>
                    <a:pt x="111933" y="134360"/>
                    <a:pt x="114300" y="136727"/>
                  </a:cubicBezTo>
                  <a:cubicBezTo>
                    <a:pt x="119696" y="142123"/>
                    <a:pt x="133350" y="149427"/>
                    <a:pt x="133350" y="149427"/>
                  </a:cubicBezTo>
                  <a:lnTo>
                    <a:pt x="152400" y="178002"/>
                  </a:lnTo>
                  <a:cubicBezTo>
                    <a:pt x="154517" y="181177"/>
                    <a:pt x="157543" y="183907"/>
                    <a:pt x="158750" y="187527"/>
                  </a:cubicBezTo>
                  <a:lnTo>
                    <a:pt x="161925" y="197052"/>
                  </a:lnTo>
                </a:path>
              </a:pathLst>
            </a:cu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139634" y="1977517"/>
            <a:ext cx="687439" cy="512993"/>
            <a:chOff x="1646237" y="1668462"/>
            <a:chExt cx="687439" cy="512993"/>
          </a:xfrm>
        </p:grpSpPr>
        <p:sp>
          <p:nvSpPr>
            <p:cNvPr id="24" name="Rectangle 23"/>
            <p:cNvSpPr/>
            <p:nvPr/>
          </p:nvSpPr>
          <p:spPr>
            <a:xfrm>
              <a:off x="1646237" y="1668462"/>
              <a:ext cx="687439" cy="255588"/>
            </a:xfrm>
            <a:prstGeom prst="rect">
              <a:avLst/>
            </a:prstGeom>
            <a:solidFill>
              <a:srgbClr val="FFFF00"/>
            </a:solidFill>
          </p:spPr>
          <p:txBody>
            <a:bodyPr wrap="none" lIns="0" tIns="0" rIns="0" bIns="0" anchor="ctr" anchorCtr="1">
              <a:noAutofit/>
            </a:bodyPr>
            <a:lstStyle/>
            <a:p>
              <a:r>
                <a:rPr lang="en-US" dirty="0" err="1" smtClean="0">
                  <a:solidFill>
                    <a:srgbClr val="000000"/>
                  </a:solidFill>
                  <a:latin typeface="Consolas" panose="020B0609020204030204" pitchFamily="49" charset="0"/>
                  <a:cs typeface="Consolas" panose="020B0609020204030204" pitchFamily="49" charset="0"/>
                </a:rPr>
                <a:t>Async</a:t>
              </a:r>
              <a:endParaRPr lang="en-US" dirty="0">
                <a:solidFill>
                  <a:srgbClr val="000000"/>
                </a:solidFill>
                <a:latin typeface="Consolas" panose="020B0609020204030204" pitchFamily="49" charset="0"/>
                <a:cs typeface="Consolas" panose="020B0609020204030204" pitchFamily="49" charset="0"/>
              </a:endParaRPr>
            </a:p>
          </p:txBody>
        </p:sp>
        <p:sp>
          <p:nvSpPr>
            <p:cNvPr id="26" name="Freeform 25"/>
            <p:cNvSpPr/>
            <p:nvPr/>
          </p:nvSpPr>
          <p:spPr bwMode="auto">
            <a:xfrm>
              <a:off x="1828031" y="1959003"/>
              <a:ext cx="161925" cy="222452"/>
            </a:xfrm>
            <a:custGeom>
              <a:avLst/>
              <a:gdLst>
                <a:gd name="connsiteX0" fmla="*/ 0 w 161925"/>
                <a:gd name="connsiteY0" fmla="*/ 222452 h 222452"/>
                <a:gd name="connsiteX1" fmla="*/ 15875 w 161925"/>
                <a:gd name="connsiteY1" fmla="*/ 216102 h 222452"/>
                <a:gd name="connsiteX2" fmla="*/ 28575 w 161925"/>
                <a:gd name="connsiteY2" fmla="*/ 193877 h 222452"/>
                <a:gd name="connsiteX3" fmla="*/ 38100 w 161925"/>
                <a:gd name="connsiteY3" fmla="*/ 184352 h 222452"/>
                <a:gd name="connsiteX4" fmla="*/ 47625 w 161925"/>
                <a:gd name="connsiteY4" fmla="*/ 165302 h 222452"/>
                <a:gd name="connsiteX5" fmla="*/ 50800 w 161925"/>
                <a:gd name="connsiteY5" fmla="*/ 111327 h 222452"/>
                <a:gd name="connsiteX6" fmla="*/ 57150 w 161925"/>
                <a:gd name="connsiteY6" fmla="*/ 98627 h 222452"/>
                <a:gd name="connsiteX7" fmla="*/ 63500 w 161925"/>
                <a:gd name="connsiteY7" fmla="*/ 79577 h 222452"/>
                <a:gd name="connsiteX8" fmla="*/ 73025 w 161925"/>
                <a:gd name="connsiteY8" fmla="*/ 54177 h 222452"/>
                <a:gd name="connsiteX9" fmla="*/ 85725 w 161925"/>
                <a:gd name="connsiteY9" fmla="*/ 35127 h 222452"/>
                <a:gd name="connsiteX10" fmla="*/ 95250 w 161925"/>
                <a:gd name="connsiteY10" fmla="*/ 35127 h 222452"/>
                <a:gd name="connsiteX11" fmla="*/ 107950 w 161925"/>
                <a:gd name="connsiteY11" fmla="*/ 70052 h 222452"/>
                <a:gd name="connsiteX12" fmla="*/ 111125 w 161925"/>
                <a:gd name="connsiteY12" fmla="*/ 127202 h 222452"/>
                <a:gd name="connsiteX13" fmla="*/ 114300 w 161925"/>
                <a:gd name="connsiteY13" fmla="*/ 136727 h 222452"/>
                <a:gd name="connsiteX14" fmla="*/ 133350 w 161925"/>
                <a:gd name="connsiteY14" fmla="*/ 149427 h 222452"/>
                <a:gd name="connsiteX15" fmla="*/ 152400 w 161925"/>
                <a:gd name="connsiteY15" fmla="*/ 178002 h 222452"/>
                <a:gd name="connsiteX16" fmla="*/ 158750 w 161925"/>
                <a:gd name="connsiteY16" fmla="*/ 187527 h 222452"/>
                <a:gd name="connsiteX17" fmla="*/ 161925 w 161925"/>
                <a:gd name="connsiteY17" fmla="*/ 197052 h 22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925" h="222452">
                  <a:moveTo>
                    <a:pt x="0" y="222452"/>
                  </a:moveTo>
                  <a:cubicBezTo>
                    <a:pt x="5292" y="220335"/>
                    <a:pt x="11237" y="219415"/>
                    <a:pt x="15875" y="216102"/>
                  </a:cubicBezTo>
                  <a:cubicBezTo>
                    <a:pt x="20250" y="212977"/>
                    <a:pt x="26225" y="197167"/>
                    <a:pt x="28575" y="193877"/>
                  </a:cubicBezTo>
                  <a:cubicBezTo>
                    <a:pt x="31185" y="190223"/>
                    <a:pt x="35225" y="187801"/>
                    <a:pt x="38100" y="184352"/>
                  </a:cubicBezTo>
                  <a:cubicBezTo>
                    <a:pt x="44939" y="176146"/>
                    <a:pt x="44443" y="174848"/>
                    <a:pt x="47625" y="165302"/>
                  </a:cubicBezTo>
                  <a:cubicBezTo>
                    <a:pt x="48683" y="147310"/>
                    <a:pt x="48251" y="129169"/>
                    <a:pt x="50800" y="111327"/>
                  </a:cubicBezTo>
                  <a:cubicBezTo>
                    <a:pt x="51469" y="106642"/>
                    <a:pt x="55392" y="103021"/>
                    <a:pt x="57150" y="98627"/>
                  </a:cubicBezTo>
                  <a:cubicBezTo>
                    <a:pt x="59636" y="92412"/>
                    <a:pt x="61383" y="85927"/>
                    <a:pt x="63500" y="79577"/>
                  </a:cubicBezTo>
                  <a:cubicBezTo>
                    <a:pt x="65929" y="72289"/>
                    <a:pt x="69771" y="60143"/>
                    <a:pt x="73025" y="54177"/>
                  </a:cubicBezTo>
                  <a:cubicBezTo>
                    <a:pt x="76679" y="47477"/>
                    <a:pt x="85725" y="35127"/>
                    <a:pt x="85725" y="35127"/>
                  </a:cubicBezTo>
                  <a:cubicBezTo>
                    <a:pt x="90655" y="-19101"/>
                    <a:pt x="86117" y="-3688"/>
                    <a:pt x="95250" y="35127"/>
                  </a:cubicBezTo>
                  <a:cubicBezTo>
                    <a:pt x="97579" y="45026"/>
                    <a:pt x="104072" y="60358"/>
                    <a:pt x="107950" y="70052"/>
                  </a:cubicBezTo>
                  <a:cubicBezTo>
                    <a:pt x="109008" y="89102"/>
                    <a:pt x="109316" y="108209"/>
                    <a:pt x="111125" y="127202"/>
                  </a:cubicBezTo>
                  <a:cubicBezTo>
                    <a:pt x="111442" y="130534"/>
                    <a:pt x="111933" y="134360"/>
                    <a:pt x="114300" y="136727"/>
                  </a:cubicBezTo>
                  <a:cubicBezTo>
                    <a:pt x="119696" y="142123"/>
                    <a:pt x="133350" y="149427"/>
                    <a:pt x="133350" y="149427"/>
                  </a:cubicBezTo>
                  <a:lnTo>
                    <a:pt x="152400" y="178002"/>
                  </a:lnTo>
                  <a:cubicBezTo>
                    <a:pt x="154517" y="181177"/>
                    <a:pt x="157543" y="183907"/>
                    <a:pt x="158750" y="187527"/>
                  </a:cubicBezTo>
                  <a:lnTo>
                    <a:pt x="161925" y="197052"/>
                  </a:lnTo>
                </a:path>
              </a:pathLst>
            </a:cu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730198" y="2149593"/>
            <a:ext cx="687439" cy="255588"/>
          </a:xfrm>
          <a:prstGeom prst="rect">
            <a:avLst/>
          </a:prstGeom>
          <a:solidFill>
            <a:srgbClr val="FFFF00"/>
          </a:solidFill>
        </p:spPr>
        <p:txBody>
          <a:bodyPr wrap="none" lIns="0" tIns="0" rIns="0" bIns="0" anchor="ctr" anchorCtr="1">
            <a:noAutofit/>
          </a:bodyPr>
          <a:lstStyle/>
          <a:p>
            <a:r>
              <a:rPr lang="en-US" dirty="0" smtClean="0">
                <a:solidFill>
                  <a:schemeClr val="bg2"/>
                </a:solidFill>
                <a:latin typeface="Consolas" panose="020B0609020204030204" pitchFamily="49" charset="0"/>
                <a:cs typeface="Consolas" panose="020B0609020204030204" pitchFamily="49" charset="0"/>
              </a:rPr>
              <a:t>await</a:t>
            </a:r>
            <a:endParaRPr lang="en-US" dirty="0">
              <a:solidFill>
                <a:schemeClr val="bg2"/>
              </a:solidFill>
              <a:latin typeface="Consolas" panose="020B0609020204030204" pitchFamily="49" charset="0"/>
              <a:cs typeface="Consolas" panose="020B0609020204030204" pitchFamily="49" charset="0"/>
            </a:endParaRPr>
          </a:p>
        </p:txBody>
      </p:sp>
      <p:sp>
        <p:nvSpPr>
          <p:cNvPr id="42" name="Freeform 41"/>
          <p:cNvSpPr/>
          <p:nvPr/>
        </p:nvSpPr>
        <p:spPr bwMode="auto">
          <a:xfrm>
            <a:off x="1417637" y="2525578"/>
            <a:ext cx="3052005" cy="90754"/>
          </a:xfrm>
          <a:custGeom>
            <a:avLst/>
            <a:gdLst>
              <a:gd name="connsiteX0" fmla="*/ 0 w 581025"/>
              <a:gd name="connsiteY0" fmla="*/ 57498 h 57498"/>
              <a:gd name="connsiteX1" fmla="*/ 128588 w 581025"/>
              <a:gd name="connsiteY1" fmla="*/ 47973 h 57498"/>
              <a:gd name="connsiteX2" fmla="*/ 328613 w 581025"/>
              <a:gd name="connsiteY2" fmla="*/ 43210 h 57498"/>
              <a:gd name="connsiteX3" fmla="*/ 342900 w 581025"/>
              <a:gd name="connsiteY3" fmla="*/ 38448 h 57498"/>
              <a:gd name="connsiteX4" fmla="*/ 357188 w 581025"/>
              <a:gd name="connsiteY4" fmla="*/ 28923 h 57498"/>
              <a:gd name="connsiteX5" fmla="*/ 400050 w 581025"/>
              <a:gd name="connsiteY5" fmla="*/ 24160 h 57498"/>
              <a:gd name="connsiteX6" fmla="*/ 523875 w 581025"/>
              <a:gd name="connsiteY6" fmla="*/ 19398 h 57498"/>
              <a:gd name="connsiteX7" fmla="*/ 538163 w 581025"/>
              <a:gd name="connsiteY7" fmla="*/ 14635 h 57498"/>
              <a:gd name="connsiteX8" fmla="*/ 566738 w 581025"/>
              <a:gd name="connsiteY8" fmla="*/ 348 h 57498"/>
              <a:gd name="connsiteX9" fmla="*/ 581025 w 581025"/>
              <a:gd name="connsiteY9" fmla="*/ 348 h 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025" h="57498">
                <a:moveTo>
                  <a:pt x="0" y="57498"/>
                </a:moveTo>
                <a:cubicBezTo>
                  <a:pt x="57765" y="47869"/>
                  <a:pt x="31825" y="51045"/>
                  <a:pt x="128588" y="47973"/>
                </a:cubicBezTo>
                <a:lnTo>
                  <a:pt x="328613" y="43210"/>
                </a:lnTo>
                <a:cubicBezTo>
                  <a:pt x="333375" y="41623"/>
                  <a:pt x="338410" y="40693"/>
                  <a:pt x="342900" y="38448"/>
                </a:cubicBezTo>
                <a:cubicBezTo>
                  <a:pt x="348020" y="35888"/>
                  <a:pt x="351635" y="30311"/>
                  <a:pt x="357188" y="28923"/>
                </a:cubicBezTo>
                <a:cubicBezTo>
                  <a:pt x="371134" y="25436"/>
                  <a:pt x="385698" y="24980"/>
                  <a:pt x="400050" y="24160"/>
                </a:cubicBezTo>
                <a:cubicBezTo>
                  <a:pt x="441288" y="21804"/>
                  <a:pt x="482600" y="20985"/>
                  <a:pt x="523875" y="19398"/>
                </a:cubicBezTo>
                <a:cubicBezTo>
                  <a:pt x="528638" y="17810"/>
                  <a:pt x="533673" y="16880"/>
                  <a:pt x="538163" y="14635"/>
                </a:cubicBezTo>
                <a:cubicBezTo>
                  <a:pt x="554621" y="6406"/>
                  <a:pt x="548779" y="3341"/>
                  <a:pt x="566738" y="348"/>
                </a:cubicBezTo>
                <a:cubicBezTo>
                  <a:pt x="571436" y="-435"/>
                  <a:pt x="576263" y="348"/>
                  <a:pt x="581025" y="348"/>
                </a:cubicBezTo>
              </a:path>
            </a:pathLst>
          </a:custGeom>
          <a:noFill/>
          <a:ln w="381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274860"/>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3500"/>
                            </p:stCondLst>
                            <p:childTnLst>
                              <p:par>
                                <p:cTn id="21" presetID="22" presetClass="entr" presetSubtype="8" fill="hold" grpId="0" nodeType="after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animBg="1"/>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1020</TotalTime>
  <Words>17493</Words>
  <Application>Microsoft Office PowerPoint</Application>
  <PresentationFormat>Custom</PresentationFormat>
  <Paragraphs>1758</Paragraphs>
  <Slides>56</Slides>
  <Notes>52</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Consolas</vt:lpstr>
      <vt:lpstr>Segoe UI</vt:lpstr>
      <vt:lpstr>Segoe UI Light</vt:lpstr>
      <vt:lpstr>Times New Roman</vt:lpstr>
      <vt:lpstr>Wingdings</vt:lpstr>
      <vt:lpstr>TechEd_2013_Template_16x9</vt:lpstr>
      <vt:lpstr>Three Essential Tips for Using Async in Microsoft Visual C# and Visual Basic</vt:lpstr>
      <vt:lpstr>Key takeaways</vt:lpstr>
      <vt:lpstr>Understanding Async</vt:lpstr>
      <vt:lpstr>Async void is only for event handlers</vt:lpstr>
      <vt:lpstr>For goodness’ sake, stop using async void!</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void is only for event handlers</vt:lpstr>
      <vt:lpstr>Async over events</vt:lpstr>
      <vt:lpstr>Async over events</vt:lpstr>
      <vt:lpstr>Async over events</vt:lpstr>
      <vt:lpstr>Async over events</vt:lpstr>
      <vt:lpstr>The problem is events. They’re not going away.</vt:lpstr>
      <vt:lpstr>Async over events</vt:lpstr>
      <vt:lpstr>Async over events</vt:lpstr>
      <vt:lpstr>Async over events</vt:lpstr>
      <vt:lpstr>Async over events</vt:lpstr>
      <vt:lpstr>Async over events</vt:lpstr>
      <vt:lpstr>Async over events</vt:lpstr>
      <vt:lpstr>Async over events</vt:lpstr>
      <vt:lpstr>Async over events</vt:lpstr>
      <vt:lpstr>Async over events</vt:lpstr>
      <vt:lpstr>Async over events</vt:lpstr>
      <vt:lpstr>Threads and databinding</vt:lpstr>
      <vt:lpstr>Threads and databinding</vt:lpstr>
      <vt:lpstr>Threads and databinding</vt:lpstr>
      <vt:lpstr>Is it CPU-bound, or I/O-bound?</vt:lpstr>
      <vt:lpstr>Threads and databinding</vt:lpstr>
      <vt:lpstr>Threads and databinding</vt:lpstr>
      <vt:lpstr>Threads and databinding</vt:lpstr>
      <vt:lpstr>Threads and databinding</vt:lpstr>
      <vt:lpstr>Threads and databinding</vt:lpstr>
      <vt:lpstr>Threads and databinding</vt:lpstr>
      <vt:lpstr>Threads and databinding</vt:lpstr>
      <vt:lpstr>Threads and databinding</vt:lpstr>
      <vt:lpstr>Threads and databinding</vt:lpstr>
      <vt:lpstr>Threads and databinding</vt:lpstr>
      <vt:lpstr>Threads and databinding</vt:lpstr>
      <vt:lpstr>Threads and databinding</vt:lpstr>
      <vt:lpstr>PowerPoint Presentation</vt:lpstr>
      <vt:lpstr>Common Problems</vt:lpstr>
      <vt:lpstr>Symptom: Not Running Asynchronously</vt:lpstr>
      <vt:lpstr>Symptom: Completing Too Quickly</vt:lpstr>
      <vt:lpstr>Symptom: Method Not Completing</vt:lpstr>
      <vt:lpstr>Key takeaways – in review</vt:lpstr>
      <vt:lpstr>Q&amp;A</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DEV-B319: Three Essential Tips for Using Async in Microsoft Visual C# and Visual Basic</dc:title>
  <dc:subject>TechEd 2013</dc:subject>
  <dc:creator>Alex Turner</dc:creator>
  <cp:keywords>TechEd 2013</cp:keywords>
  <dc:description>Template by: Jordan Cayabyab, Artitudes Design, Inc.
Formatting by: Dana KW, Silver Fox Productions, Inc.
Audience Type: Internal/External</dc:description>
  <cp:lastModifiedBy>Lucian Wischik</cp:lastModifiedBy>
  <cp:revision>30</cp:revision>
  <dcterms:created xsi:type="dcterms:W3CDTF">2013-06-02T00:33:47Z</dcterms:created>
  <dcterms:modified xsi:type="dcterms:W3CDTF">2013-06-28T08:12:19Z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