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Lst>
  <p:notesMasterIdLst>
    <p:notesMasterId r:id="rId56"/>
  </p:notesMasterIdLst>
  <p:handoutMasterIdLst>
    <p:handoutMasterId r:id="rId57"/>
  </p:handoutMasterIdLst>
  <p:sldIdLst>
    <p:sldId id="1135" r:id="rId6"/>
    <p:sldId id="1151" r:id="rId7"/>
    <p:sldId id="1156" r:id="rId8"/>
    <p:sldId id="1157" r:id="rId9"/>
    <p:sldId id="1158" r:id="rId10"/>
    <p:sldId id="1159" r:id="rId11"/>
    <p:sldId id="1160" r:id="rId12"/>
    <p:sldId id="1161" r:id="rId13"/>
    <p:sldId id="1162" r:id="rId14"/>
    <p:sldId id="1163" r:id="rId15"/>
    <p:sldId id="1164" r:id="rId16"/>
    <p:sldId id="1165" r:id="rId17"/>
    <p:sldId id="1166" r:id="rId18"/>
    <p:sldId id="1167" r:id="rId19"/>
    <p:sldId id="1168" r:id="rId20"/>
    <p:sldId id="1169" r:id="rId21"/>
    <p:sldId id="1170" r:id="rId22"/>
    <p:sldId id="1171" r:id="rId23"/>
    <p:sldId id="1172" r:id="rId24"/>
    <p:sldId id="1173" r:id="rId25"/>
    <p:sldId id="1174" r:id="rId26"/>
    <p:sldId id="1175" r:id="rId27"/>
    <p:sldId id="1176" r:id="rId28"/>
    <p:sldId id="1177" r:id="rId29"/>
    <p:sldId id="1178" r:id="rId30"/>
    <p:sldId id="1179" r:id="rId31"/>
    <p:sldId id="1180" r:id="rId32"/>
    <p:sldId id="1181" r:id="rId33"/>
    <p:sldId id="1182" r:id="rId34"/>
    <p:sldId id="1183" r:id="rId35"/>
    <p:sldId id="1184" r:id="rId36"/>
    <p:sldId id="1185" r:id="rId37"/>
    <p:sldId id="1186" r:id="rId38"/>
    <p:sldId id="1187" r:id="rId39"/>
    <p:sldId id="1188" r:id="rId40"/>
    <p:sldId id="1189" r:id="rId41"/>
    <p:sldId id="1190" r:id="rId42"/>
    <p:sldId id="1191" r:id="rId43"/>
    <p:sldId id="1192" r:id="rId44"/>
    <p:sldId id="1193" r:id="rId45"/>
    <p:sldId id="1194" r:id="rId46"/>
    <p:sldId id="1195" r:id="rId47"/>
    <p:sldId id="1196" r:id="rId48"/>
    <p:sldId id="1197" r:id="rId49"/>
    <p:sldId id="1198" r:id="rId50"/>
    <p:sldId id="1199" r:id="rId51"/>
    <p:sldId id="1200" r:id="rId52"/>
    <p:sldId id="1150" r:id="rId53"/>
    <p:sldId id="1201" r:id="rId54"/>
    <p:sldId id="1076"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Lst>
        </p14:section>
        <p14:section name="Special content" id="{6925D2A1-AD53-4951-AB34-79DFA02CD676}">
          <p14:sldIdLst>
            <p14:sldId id="1150"/>
            <p14:sldId id="120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7FBA00"/>
    <a:srgbClr val="007233"/>
    <a:srgbClr val="0072C6"/>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6323" autoAdjust="0"/>
  </p:normalViewPr>
  <p:slideViewPr>
    <p:cSldViewPr snapToGrid="0">
      <p:cViewPr varScale="1">
        <p:scale>
          <a:sx n="111" d="100"/>
          <a:sy n="111" d="100"/>
        </p:scale>
        <p:origin x="234" y="96"/>
      </p:cViewPr>
      <p:guideLst>
        <p:guide orient="horz" pos="2203"/>
        <p:guide pos="3917"/>
      </p:guideLst>
    </p:cSldViewPr>
  </p:slideViewPr>
  <p:outlineViewPr>
    <p:cViewPr>
      <p:scale>
        <a:sx n="33" d="100"/>
        <a:sy n="33" d="100"/>
      </p:scale>
      <p:origin x="0" y="-5556"/>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6/25/2013 4:18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247650" y="685800"/>
            <a:ext cx="4714875" cy="2652117"/>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6/25/2013 4:16 PM</a:t>
            </a:fld>
            <a:endParaRPr lang="en-US" dirty="0"/>
          </a:p>
        </p:txBody>
      </p:sp>
      <p:sp>
        <p:nvSpPr>
          <p:cNvPr id="12" name="Notes Placeholder 11"/>
          <p:cNvSpPr>
            <a:spLocks noGrp="1"/>
          </p:cNvSpPr>
          <p:nvPr>
            <p:ph type="body" sz="quarter" idx="3"/>
          </p:nvPr>
        </p:nvSpPr>
        <p:spPr>
          <a:xfrm>
            <a:off x="247650" y="3566517"/>
            <a:ext cx="6362700" cy="489168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16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16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16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16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16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6/25/2013 4:16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54828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90615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39927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3012" lvl="1" indent="-285750"/>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91772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65970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013562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64894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471763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081866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89417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6/25/2013 4:16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E81F7E-BD3B-4B02-80B8-535655372EFF}"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253967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479E7C-91E7-4D2B-99F3-6621C5F0484C}"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354703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6B7E15-7B93-48DB-B808-D09936F54EF8}"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557251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2C830FD-36CF-4AA9-8C95-ACB9979F1CC4}"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46909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43DABAA-D67D-40BD-BABA-C0263E978ED6}"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701077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B3881E-FBD3-4554-A30E-82C678CFC392}"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742340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667598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91785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1FB90DC-D84A-4E18-8343-E76032357914}"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310411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606027E-03D9-4B29-AF18-64557007496B}"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650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6/25/2013 4:16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389853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42F187-822A-4560-B2C8-E780709E2008}"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257222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D2A9BB2-EDE6-4874-83C4-144455EABE75}"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743299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685800"/>
            <a:ext cx="4714875" cy="2652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E514C3-9142-406C-99F1-6C51D2AD939C}" type="datetime1">
              <a:rPr lang="en-US" smtClean="0"/>
              <a:t>6/25/2013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522968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3499140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628186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865016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563257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4237611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687514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180904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650" y="3566517"/>
            <a:ext cx="6362700" cy="5118695"/>
          </a:xfrm>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6/25/2013 4:16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4178386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4:18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212435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6/25/2013 4:18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6/25/2013 4:16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60197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05401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650" y="3566517"/>
            <a:ext cx="6362700" cy="5118696"/>
          </a:xfrm>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70930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362105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60766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42102187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416149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669945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68706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66730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991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032986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682554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346572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2444891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466176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73339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629672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629331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371763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251390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35421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03486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54986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1413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024526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952229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59717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0282752"/>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msdn.com/roslyn"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www.bing.com/search?q=PerfView+download"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www.microsoft.com/en-us/download/details.aspx?id=285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dirty="0" err="1" smtClean="0"/>
              <a:t>PerfView</a:t>
            </a:r>
            <a:endParaRPr lang="en-US" dirty="0"/>
          </a:p>
        </p:txBody>
      </p:sp>
    </p:spTree>
    <p:extLst>
      <p:ext uri="{BB962C8B-B14F-4D97-AF65-F5344CB8AC3E}">
        <p14:creationId xmlns:p14="http://schemas.microsoft.com/office/powerpoint/2010/main" val="2110893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Roslyn</a:t>
            </a:r>
            <a:endParaRPr lang="en-US" dirty="0"/>
          </a:p>
        </p:txBody>
      </p:sp>
    </p:spTree>
    <p:extLst>
      <p:ext uri="{BB962C8B-B14F-4D97-AF65-F5344CB8AC3E}">
        <p14:creationId xmlns:p14="http://schemas.microsoft.com/office/powerpoint/2010/main" val="12357745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Roslyn</a:t>
            </a:r>
            <a:endParaRPr lang="en-US" dirty="0"/>
          </a:p>
        </p:txBody>
      </p:sp>
      <p:sp>
        <p:nvSpPr>
          <p:cNvPr id="4" name="Content Placeholder 2"/>
          <p:cNvSpPr>
            <a:spLocks noGrp="1"/>
          </p:cNvSpPr>
          <p:nvPr>
            <p:ph type="body" sz="quarter" idx="10"/>
          </p:nvPr>
        </p:nvSpPr>
        <p:spPr>
          <a:xfrm>
            <a:off x="274638" y="1212850"/>
            <a:ext cx="11887200" cy="3996250"/>
          </a:xfrm>
          <a:prstGeom prst="rect">
            <a:avLst/>
          </a:prstGeom>
        </p:spPr>
        <p:txBody>
          <a:bodyPr lIns="111026" tIns="55513" rIns="111026" bIns="55513"/>
          <a:lstStyle/>
          <a:p>
            <a:r>
              <a:rPr lang="en-US" dirty="0">
                <a:solidFill>
                  <a:schemeClr val="accent1">
                    <a:lumMod val="60000"/>
                    <a:lumOff val="40000"/>
                  </a:schemeClr>
                </a:solidFill>
              </a:rPr>
              <a:t>Rebuilding the VB and C# compilers and language services in managed </a:t>
            </a:r>
            <a:r>
              <a:rPr lang="en-US" dirty="0" smtClean="0">
                <a:solidFill>
                  <a:schemeClr val="accent1">
                    <a:lumMod val="60000"/>
                    <a:lumOff val="40000"/>
                  </a:schemeClr>
                </a:solidFill>
              </a:rPr>
              <a:t>code</a:t>
            </a:r>
            <a:endParaRPr lang="en-US" dirty="0">
              <a:solidFill>
                <a:schemeClr val="accent1">
                  <a:lumMod val="60000"/>
                  <a:lumOff val="40000"/>
                </a:schemeClr>
              </a:solidFill>
            </a:endParaRPr>
          </a:p>
          <a:p>
            <a:pPr lvl="1"/>
            <a:r>
              <a:rPr lang="en-US" dirty="0"/>
              <a:t>From compiler to IntelliSense</a:t>
            </a:r>
          </a:p>
          <a:p>
            <a:r>
              <a:rPr lang="en-US" dirty="0">
                <a:solidFill>
                  <a:schemeClr val="accent1">
                    <a:lumMod val="60000"/>
                    <a:lumOff val="40000"/>
                  </a:schemeClr>
                </a:solidFill>
              </a:rPr>
              <a:t>Not just a port to managed </a:t>
            </a:r>
            <a:r>
              <a:rPr lang="en-US" dirty="0" smtClean="0">
                <a:solidFill>
                  <a:schemeClr val="accent1">
                    <a:lumMod val="60000"/>
                    <a:lumOff val="40000"/>
                  </a:schemeClr>
                </a:solidFill>
              </a:rPr>
              <a:t>code</a:t>
            </a:r>
            <a:endParaRPr lang="en-US" dirty="0">
              <a:solidFill>
                <a:schemeClr val="accent1">
                  <a:lumMod val="60000"/>
                  <a:lumOff val="40000"/>
                </a:schemeClr>
              </a:solidFill>
            </a:endParaRPr>
          </a:p>
          <a:p>
            <a:pPr lvl="1"/>
            <a:r>
              <a:rPr lang="en-US" dirty="0"/>
              <a:t>Exposes public compiler APIs for tools and extension </a:t>
            </a:r>
            <a:r>
              <a:rPr lang="en-US" dirty="0" smtClean="0"/>
              <a:t>writers</a:t>
            </a:r>
            <a:endParaRPr lang="en-US" dirty="0"/>
          </a:p>
          <a:p>
            <a:pPr lvl="1"/>
            <a:r>
              <a:rPr lang="en-US" dirty="0"/>
              <a:t>Introduces new code </a:t>
            </a:r>
            <a:r>
              <a:rPr lang="en-US" dirty="0" err="1"/>
              <a:t>refactorings</a:t>
            </a:r>
            <a:r>
              <a:rPr lang="en-US" dirty="0"/>
              <a:t> and code issue </a:t>
            </a:r>
            <a:r>
              <a:rPr lang="en-US" dirty="0" smtClean="0"/>
              <a:t>detection</a:t>
            </a:r>
            <a:endParaRPr lang="en-US" dirty="0"/>
          </a:p>
          <a:p>
            <a:pPr lvl="1"/>
            <a:r>
              <a:rPr lang="en-US" dirty="0"/>
              <a:t>C# interactive (REPL</a:t>
            </a:r>
            <a:r>
              <a:rPr lang="en-US" dirty="0" smtClean="0"/>
              <a:t>)</a:t>
            </a:r>
            <a:endParaRPr lang="en-US" dirty="0"/>
          </a:p>
          <a:p>
            <a:pPr lvl="1"/>
            <a:endParaRPr lang="en-US" dirty="0"/>
          </a:p>
          <a:p>
            <a:pPr lvl="1"/>
            <a:r>
              <a:rPr lang="en-US" sz="2400" dirty="0">
                <a:hlinkClick r:id="rId3"/>
              </a:rPr>
              <a:t>http://msdn.com/roslyn</a:t>
            </a:r>
            <a:endParaRPr lang="en-US" dirty="0"/>
          </a:p>
        </p:txBody>
      </p:sp>
    </p:spTree>
    <p:extLst>
      <p:ext uri="{BB962C8B-B14F-4D97-AF65-F5344CB8AC3E}">
        <p14:creationId xmlns:p14="http://schemas.microsoft.com/office/powerpoint/2010/main" val="32770045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Roslyn performance scenarios</a:t>
            </a:r>
            <a:endParaRPr lang="en-US" dirty="0"/>
          </a:p>
        </p:txBody>
      </p:sp>
      <p:sp>
        <p:nvSpPr>
          <p:cNvPr id="4" name="Content Placeholder 2"/>
          <p:cNvSpPr>
            <a:spLocks noGrp="1"/>
          </p:cNvSpPr>
          <p:nvPr>
            <p:ph type="body" sz="quarter" idx="10"/>
          </p:nvPr>
        </p:nvSpPr>
        <p:spPr>
          <a:xfrm>
            <a:off x="274638" y="1212850"/>
            <a:ext cx="11887200" cy="4728759"/>
          </a:xfrm>
          <a:prstGeom prst="rect">
            <a:avLst/>
          </a:prstGeom>
        </p:spPr>
        <p:txBody>
          <a:bodyPr lIns="111026" tIns="55513" rIns="111026" bIns="55513"/>
          <a:lstStyle/>
          <a:p>
            <a:r>
              <a:rPr lang="en-US" dirty="0">
                <a:solidFill>
                  <a:schemeClr val="accent1">
                    <a:lumMod val="60000"/>
                    <a:lumOff val="40000"/>
                  </a:schemeClr>
                </a:solidFill>
              </a:rPr>
              <a:t>Compiler throughput</a:t>
            </a:r>
          </a:p>
          <a:p>
            <a:pPr lvl="1"/>
            <a:r>
              <a:rPr lang="en-US" dirty="0"/>
              <a:t>Batch compile</a:t>
            </a:r>
          </a:p>
          <a:p>
            <a:r>
              <a:rPr lang="en-US" dirty="0">
                <a:solidFill>
                  <a:schemeClr val="accent1">
                    <a:lumMod val="60000"/>
                    <a:lumOff val="40000"/>
                  </a:schemeClr>
                </a:solidFill>
              </a:rPr>
              <a:t>IDE </a:t>
            </a:r>
            <a:r>
              <a:rPr lang="en-US" dirty="0" smtClean="0">
                <a:solidFill>
                  <a:schemeClr val="accent1">
                    <a:lumMod val="60000"/>
                    <a:lumOff val="40000"/>
                  </a:schemeClr>
                </a:solidFill>
              </a:rPr>
              <a:t>responsiveness</a:t>
            </a:r>
            <a:endParaRPr lang="en-US" dirty="0">
              <a:solidFill>
                <a:schemeClr val="accent1">
                  <a:lumMod val="60000"/>
                  <a:lumOff val="40000"/>
                </a:schemeClr>
              </a:solidFill>
            </a:endParaRPr>
          </a:p>
          <a:p>
            <a:pPr lvl="1"/>
            <a:r>
              <a:rPr lang="en-US" dirty="0"/>
              <a:t>Typing and IntelliSense</a:t>
            </a:r>
          </a:p>
          <a:p>
            <a:pPr lvl="2"/>
            <a:r>
              <a:rPr lang="en-US" dirty="0"/>
              <a:t>Keystroke </a:t>
            </a:r>
            <a:r>
              <a:rPr lang="en-US" dirty="0" smtClean="0"/>
              <a:t>echo</a:t>
            </a:r>
            <a:endParaRPr lang="en-US" dirty="0"/>
          </a:p>
          <a:p>
            <a:pPr lvl="2"/>
            <a:r>
              <a:rPr lang="en-US" dirty="0"/>
              <a:t>Completion list, signature help, brace completion, formatting, etc.</a:t>
            </a:r>
          </a:p>
          <a:p>
            <a:pPr lvl="1"/>
            <a:r>
              <a:rPr lang="en-US" dirty="0"/>
              <a:t>Navigation and search</a:t>
            </a:r>
          </a:p>
          <a:p>
            <a:pPr lvl="2"/>
            <a:r>
              <a:rPr lang="en-US" dirty="0"/>
              <a:t>Go to definition, find all references, etc.</a:t>
            </a:r>
          </a:p>
          <a:p>
            <a:pPr lvl="1"/>
            <a:r>
              <a:rPr lang="en-US" dirty="0"/>
              <a:t>Code Issues / Actions</a:t>
            </a:r>
          </a:p>
          <a:p>
            <a:pPr lvl="2"/>
            <a:r>
              <a:rPr lang="en-US" dirty="0"/>
              <a:t>Organize </a:t>
            </a:r>
            <a:r>
              <a:rPr lang="en-US" dirty="0" err="1"/>
              <a:t>usings</a:t>
            </a:r>
            <a:r>
              <a:rPr lang="en-US" dirty="0"/>
              <a:t>, Generate method stub, etc.</a:t>
            </a:r>
          </a:p>
          <a:p>
            <a:pPr lvl="1"/>
            <a:r>
              <a:rPr lang="en-US" dirty="0"/>
              <a:t>Diagnostics</a:t>
            </a:r>
          </a:p>
          <a:p>
            <a:pPr lvl="2"/>
            <a:r>
              <a:rPr lang="en-US" dirty="0"/>
              <a:t>Syntax errors, unused local variable, TODO comments, etc.</a:t>
            </a:r>
          </a:p>
        </p:txBody>
      </p:sp>
    </p:spTree>
    <p:extLst>
      <p:ext uri="{BB962C8B-B14F-4D97-AF65-F5344CB8AC3E}">
        <p14:creationId xmlns:p14="http://schemas.microsoft.com/office/powerpoint/2010/main" val="145391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Roslyn performance characteristics</a:t>
            </a:r>
            <a:endParaRPr lang="en-US" dirty="0"/>
          </a:p>
        </p:txBody>
      </p:sp>
      <p:sp>
        <p:nvSpPr>
          <p:cNvPr id="6" name="Text Placeholder 2"/>
          <p:cNvSpPr>
            <a:spLocks noGrp="1"/>
          </p:cNvSpPr>
          <p:nvPr>
            <p:ph type="body" sz="quarter" idx="10"/>
          </p:nvPr>
        </p:nvSpPr>
        <p:spPr>
          <a:xfrm>
            <a:off x="274638" y="1212850"/>
            <a:ext cx="11887200" cy="5478423"/>
          </a:xfrm>
        </p:spPr>
        <p:txBody>
          <a:bodyPr/>
          <a:lstStyle/>
          <a:p>
            <a:r>
              <a:rPr lang="en-US" dirty="0" smtClean="0">
                <a:solidFill>
                  <a:schemeClr val="accent1">
                    <a:lumMod val="60000"/>
                    <a:lumOff val="40000"/>
                  </a:schemeClr>
                </a:solidFill>
              </a:rPr>
              <a:t>Compilation</a:t>
            </a:r>
          </a:p>
          <a:p>
            <a:pPr lvl="1"/>
            <a:r>
              <a:rPr lang="en-US" dirty="0" smtClean="0"/>
              <a:t>Pipeline…</a:t>
            </a:r>
          </a:p>
          <a:p>
            <a:endParaRPr lang="en-US" dirty="0" smtClean="0"/>
          </a:p>
          <a:p>
            <a:endParaRPr lang="en-US" dirty="0"/>
          </a:p>
          <a:p>
            <a:pPr lvl="1"/>
            <a:r>
              <a:rPr lang="en-US" dirty="0" smtClean="0"/>
              <a:t>… then let everything go</a:t>
            </a:r>
          </a:p>
          <a:p>
            <a:r>
              <a:rPr lang="en-US" dirty="0" smtClean="0">
                <a:solidFill>
                  <a:schemeClr val="accent1">
                    <a:lumMod val="60000"/>
                    <a:lumOff val="40000"/>
                  </a:schemeClr>
                </a:solidFill>
              </a:rPr>
              <a:t>IntelliSense</a:t>
            </a:r>
            <a:endParaRPr lang="en-US" dirty="0">
              <a:solidFill>
                <a:schemeClr val="accent1">
                  <a:lumMod val="60000"/>
                  <a:lumOff val="40000"/>
                </a:schemeClr>
              </a:solidFill>
            </a:endParaRPr>
          </a:p>
          <a:p>
            <a:pPr lvl="1"/>
            <a:r>
              <a:rPr lang="en-US" dirty="0" smtClean="0"/>
              <a:t>Use (pieces of) the in-memory data structures from compilation.</a:t>
            </a:r>
          </a:p>
          <a:p>
            <a:pPr lvl="1"/>
            <a:r>
              <a:rPr lang="en-US" dirty="0" smtClean="0"/>
              <a:t>The data set is mostly unchanging: </a:t>
            </a:r>
            <a:r>
              <a:rPr lang="en-US" sz="1800" dirty="0" smtClean="0"/>
              <a:t>Source code changes very slowly (references even more slowly)</a:t>
            </a:r>
          </a:p>
          <a:p>
            <a:pPr lvl="1"/>
            <a:r>
              <a:rPr lang="en-US" dirty="0" smtClean="0"/>
              <a:t>Queries are much more frequent than updates with varying responsiveness targets.</a:t>
            </a:r>
          </a:p>
          <a:p>
            <a:pPr lvl="1"/>
            <a:r>
              <a:rPr lang="en-US" dirty="0" smtClean="0"/>
              <a:t>Speculative work on background threads (</a:t>
            </a:r>
            <a:r>
              <a:rPr lang="en-US" dirty="0" err="1" smtClean="0"/>
              <a:t>async</a:t>
            </a:r>
            <a:r>
              <a:rPr lang="en-US" dirty="0" smtClean="0"/>
              <a:t> tasks)</a:t>
            </a:r>
          </a:p>
          <a:p>
            <a:pPr lvl="2"/>
            <a:r>
              <a:rPr lang="en-US" dirty="0" smtClean="0"/>
              <a:t>Often canceled before completed</a:t>
            </a:r>
            <a:endParaRPr lang="en-US" dirty="0"/>
          </a:p>
          <a:p>
            <a:pPr lvl="2"/>
            <a:r>
              <a:rPr lang="en-US" dirty="0"/>
              <a:t>Must never block on synchronous </a:t>
            </a:r>
            <a:r>
              <a:rPr lang="en-US" dirty="0" smtClean="0"/>
              <a:t>operations</a:t>
            </a:r>
            <a:endParaRPr lang="en-US" dirty="0"/>
          </a:p>
        </p:txBody>
      </p:sp>
      <p:sp>
        <p:nvSpPr>
          <p:cNvPr id="7" name="Rectangle 6"/>
          <p:cNvSpPr/>
          <p:nvPr/>
        </p:nvSpPr>
        <p:spPr bwMode="auto">
          <a:xfrm>
            <a:off x="274638" y="2278062"/>
            <a:ext cx="2697480" cy="1143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i="1" dirty="0" smtClean="0">
                <a:gradFill>
                  <a:gsLst>
                    <a:gs pos="0">
                      <a:srgbClr val="FFFFFF"/>
                    </a:gs>
                    <a:gs pos="100000">
                      <a:srgbClr val="FFFFFF"/>
                    </a:gs>
                  </a:gsLst>
                  <a:lin ang="5400000" scaled="0"/>
                </a:gradFill>
                <a:ea typeface="Segoe UI" pitchFamily="34" charset="0"/>
                <a:cs typeface="Segoe UI" pitchFamily="34" charset="0"/>
              </a:rPr>
              <a:t>Parse</a:t>
            </a: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Read source code and metadata</a:t>
            </a: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011966" y="2268071"/>
            <a:ext cx="2697480" cy="1143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i="1" dirty="0" smtClean="0">
                <a:gradFill>
                  <a:gsLst>
                    <a:gs pos="0">
                      <a:srgbClr val="FFFFFF"/>
                    </a:gs>
                    <a:gs pos="100000">
                      <a:srgbClr val="FFFFFF"/>
                    </a:gs>
                  </a:gsLst>
                  <a:lin ang="5400000" scaled="0"/>
                </a:gradFill>
                <a:ea typeface="Segoe UI" pitchFamily="34" charset="0"/>
                <a:cs typeface="Segoe UI" pitchFamily="34" charset="0"/>
              </a:rPr>
              <a:t>Build syntax tree</a:t>
            </a: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Build in-memory data structures</a:t>
            </a: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497880" y="2268071"/>
            <a:ext cx="2743200" cy="114300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i="1" dirty="0" smtClean="0">
                <a:gradFill>
                  <a:gsLst>
                    <a:gs pos="0">
                      <a:srgbClr val="FFFFFF"/>
                    </a:gs>
                    <a:gs pos="100000">
                      <a:srgbClr val="FFFFFF"/>
                    </a:gs>
                  </a:gsLst>
                  <a:lin ang="5400000" scaled="0"/>
                </a:gradFill>
                <a:ea typeface="Segoe UI" pitchFamily="34" charset="0"/>
                <a:cs typeface="Segoe UI" pitchFamily="34" charset="0"/>
              </a:rPr>
              <a:t>Emit</a:t>
            </a: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Write out binary and metadata</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754923" y="2268071"/>
            <a:ext cx="2697480" cy="1143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i="1" smtClean="0">
                <a:gradFill>
                  <a:gsLst>
                    <a:gs pos="0">
                      <a:srgbClr val="FFFFFF"/>
                    </a:gs>
                    <a:gs pos="100000">
                      <a:srgbClr val="FFFFFF"/>
                    </a:gs>
                  </a:gsLst>
                  <a:lin ang="5400000" scaled="0"/>
                </a:gradFill>
                <a:ea typeface="Segoe UI" pitchFamily="34" charset="0"/>
                <a:cs typeface="Segoe UI" pitchFamily="34" charset="0"/>
              </a:rPr>
              <a:t>Bind</a:t>
            </a:r>
            <a:endParaRPr lang="en-US" i="1"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Reason over the data structures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382756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Roslyn performance observations</a:t>
            </a:r>
            <a:endParaRPr lang="en-US" dirty="0"/>
          </a:p>
        </p:txBody>
      </p:sp>
      <p:sp>
        <p:nvSpPr>
          <p:cNvPr id="4" name="Content Placeholder 2"/>
          <p:cNvSpPr>
            <a:spLocks noGrp="1"/>
          </p:cNvSpPr>
          <p:nvPr>
            <p:ph type="body" sz="quarter" idx="10"/>
          </p:nvPr>
        </p:nvSpPr>
        <p:spPr>
          <a:xfrm>
            <a:off x="274638" y="1212850"/>
            <a:ext cx="11887200" cy="3374542"/>
          </a:xfrm>
          <a:prstGeom prst="rect">
            <a:avLst/>
          </a:prstGeom>
        </p:spPr>
        <p:txBody>
          <a:bodyPr lIns="111026" tIns="55513" rIns="111026" bIns="55513"/>
          <a:lstStyle/>
          <a:p>
            <a:r>
              <a:rPr lang="en-US" dirty="0">
                <a:solidFill>
                  <a:schemeClr val="accent1">
                    <a:lumMod val="60000"/>
                    <a:lumOff val="40000"/>
                  </a:schemeClr>
                </a:solidFill>
              </a:rPr>
              <a:t>Rarely (directly) CPU bound</a:t>
            </a:r>
          </a:p>
          <a:p>
            <a:pPr lvl="1"/>
            <a:r>
              <a:rPr lang="en-US" dirty="0"/>
              <a:t>I/O bound in a few obvious places: source code and metadata reading, compiler emit</a:t>
            </a:r>
          </a:p>
          <a:p>
            <a:pPr lvl="1"/>
            <a:r>
              <a:rPr lang="en-US" dirty="0"/>
              <a:t>Delays on the UI thread are nearly all due to garbage collection</a:t>
            </a:r>
          </a:p>
          <a:p>
            <a:pPr lvl="1"/>
            <a:r>
              <a:rPr lang="en-US" dirty="0"/>
              <a:t>CPU time spent in the garbage collector indicates an allocation bottleneck</a:t>
            </a:r>
          </a:p>
          <a:p>
            <a:r>
              <a:rPr lang="en-US" dirty="0">
                <a:solidFill>
                  <a:schemeClr val="accent1">
                    <a:lumMod val="60000"/>
                    <a:lumOff val="40000"/>
                  </a:schemeClr>
                </a:solidFill>
              </a:rPr>
              <a:t>Allocations matter</a:t>
            </a:r>
          </a:p>
          <a:p>
            <a:pPr lvl="1"/>
            <a:r>
              <a:rPr lang="en-US" dirty="0"/>
              <a:t>Minimize allocations by following the scientific method of performance</a:t>
            </a:r>
          </a:p>
          <a:p>
            <a:pPr lvl="1"/>
            <a:r>
              <a:rPr lang="en-US" dirty="0"/>
              <a:t>Reducing allocations is easy with the right tools (</a:t>
            </a:r>
            <a:r>
              <a:rPr lang="en-US" dirty="0" err="1"/>
              <a:t>PerfView</a:t>
            </a:r>
            <a:r>
              <a:rPr lang="en-US" dirty="0"/>
              <a:t>).</a:t>
            </a:r>
          </a:p>
          <a:p>
            <a:pPr lvl="1"/>
            <a:r>
              <a:rPr lang="en-US" dirty="0"/>
              <a:t>Algorithmic changes have the most impact.</a:t>
            </a:r>
          </a:p>
        </p:txBody>
      </p:sp>
    </p:spTree>
    <p:extLst>
      <p:ext uri="{BB962C8B-B14F-4D97-AF65-F5344CB8AC3E}">
        <p14:creationId xmlns:p14="http://schemas.microsoft.com/office/powerpoint/2010/main" val="19598542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#3</a:t>
            </a:r>
            <a:endParaRPr lang="en-US" dirty="0"/>
          </a:p>
        </p:txBody>
      </p:sp>
      <p:sp>
        <p:nvSpPr>
          <p:cNvPr id="4" name="Content Placeholder 2"/>
          <p:cNvSpPr>
            <a:spLocks noGrp="1"/>
          </p:cNvSpPr>
          <p:nvPr>
            <p:ph type="body" sz="quarter" idx="10"/>
          </p:nvPr>
        </p:nvSpPr>
        <p:spPr>
          <a:xfrm>
            <a:off x="274638" y="1212850"/>
            <a:ext cx="11887200" cy="3035988"/>
          </a:xfrm>
          <a:prstGeom prst="rect">
            <a:avLst/>
          </a:prstGeom>
        </p:spPr>
        <p:txBody>
          <a:bodyPr lIns="111026" tIns="55513" rIns="111026" bIns="55513"/>
          <a:lstStyle/>
          <a:p>
            <a:r>
              <a:rPr lang="en-US" dirty="0">
                <a:solidFill>
                  <a:schemeClr val="accent1">
                    <a:lumMod val="60000"/>
                    <a:lumOff val="40000"/>
                  </a:schemeClr>
                </a:solidFill>
              </a:rPr>
              <a:t>Allocations are king</a:t>
            </a:r>
          </a:p>
          <a:p>
            <a:pPr lvl="1"/>
            <a:r>
              <a:rPr lang="en-US" dirty="0"/>
              <a:t>Time spent in the garbage collector harms responsiveness</a:t>
            </a:r>
          </a:p>
          <a:p>
            <a:pPr lvl="1"/>
            <a:r>
              <a:rPr lang="en-US" dirty="0"/>
              <a:t>Average delays ≈ (Collection rate) × (Collection cost)</a:t>
            </a:r>
          </a:p>
          <a:p>
            <a:pPr lvl="1"/>
            <a:r>
              <a:rPr lang="en-US" dirty="0"/>
              <a:t>Average delays ≈ (Allocation rate) × (Heap size)</a:t>
            </a:r>
          </a:p>
          <a:p>
            <a:r>
              <a:rPr lang="en-US" dirty="0">
                <a:solidFill>
                  <a:schemeClr val="accent1">
                    <a:lumMod val="60000"/>
                    <a:lumOff val="40000"/>
                  </a:schemeClr>
                </a:solidFill>
              </a:rPr>
              <a:t>Corollary: Allocate less</a:t>
            </a:r>
          </a:p>
          <a:p>
            <a:pPr lvl="1"/>
            <a:r>
              <a:rPr lang="en-US" dirty="0"/>
              <a:t>Less often (reduce collection rate)</a:t>
            </a:r>
          </a:p>
          <a:p>
            <a:pPr lvl="1"/>
            <a:r>
              <a:rPr lang="en-US" dirty="0"/>
              <a:t>Smaller, fewer long-lived objects (reduce heap size)</a:t>
            </a:r>
          </a:p>
        </p:txBody>
      </p:sp>
    </p:spTree>
    <p:extLst>
      <p:ext uri="{BB962C8B-B14F-4D97-AF65-F5344CB8AC3E}">
        <p14:creationId xmlns:p14="http://schemas.microsoft.com/office/powerpoint/2010/main" val="9352274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Allocations</a:t>
            </a:r>
            <a:endParaRPr lang="en-US" dirty="0"/>
          </a:p>
        </p:txBody>
      </p:sp>
    </p:spTree>
    <p:extLst>
      <p:ext uri="{BB962C8B-B14F-4D97-AF65-F5344CB8AC3E}">
        <p14:creationId xmlns:p14="http://schemas.microsoft.com/office/powerpoint/2010/main" val="199496517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“smells”</a:t>
            </a:r>
            <a:endParaRPr lang="en-US" dirty="0"/>
          </a:p>
        </p:txBody>
      </p:sp>
      <p:sp>
        <p:nvSpPr>
          <p:cNvPr id="4" name="Content Placeholder 2"/>
          <p:cNvSpPr>
            <a:spLocks noGrp="1"/>
          </p:cNvSpPr>
          <p:nvPr>
            <p:ph type="body" sz="quarter" idx="10"/>
          </p:nvPr>
        </p:nvSpPr>
        <p:spPr>
          <a:xfrm>
            <a:off x="274638" y="1212850"/>
            <a:ext cx="11887200" cy="5553600"/>
          </a:xfrm>
          <a:prstGeom prst="rect">
            <a:avLst/>
          </a:prstGeom>
        </p:spPr>
        <p:txBody>
          <a:bodyPr lIns="111026" tIns="55513" rIns="111026" bIns="55513"/>
          <a:lstStyle/>
          <a:p>
            <a:r>
              <a:rPr lang="en-US" sz="3600" dirty="0">
                <a:solidFill>
                  <a:schemeClr val="accent1">
                    <a:lumMod val="60000"/>
                    <a:lumOff val="40000"/>
                  </a:schemeClr>
                </a:solidFill>
              </a:rPr>
              <a:t>Boxing</a:t>
            </a:r>
          </a:p>
          <a:p>
            <a:r>
              <a:rPr lang="en-US" sz="3600" dirty="0">
                <a:solidFill>
                  <a:schemeClr val="accent1">
                    <a:lumMod val="60000"/>
                    <a:lumOff val="40000"/>
                  </a:schemeClr>
                </a:solidFill>
              </a:rPr>
              <a:t>Strings and string manipulation</a:t>
            </a:r>
          </a:p>
          <a:p>
            <a:r>
              <a:rPr lang="en-US" sz="3600" dirty="0">
                <a:solidFill>
                  <a:schemeClr val="accent1">
                    <a:lumMod val="60000"/>
                    <a:lumOff val="40000"/>
                  </a:schemeClr>
                </a:solidFill>
              </a:rPr>
              <a:t>Iterators</a:t>
            </a:r>
          </a:p>
          <a:p>
            <a:r>
              <a:rPr lang="en-US" sz="3600" dirty="0">
                <a:solidFill>
                  <a:schemeClr val="accent1">
                    <a:lumMod val="60000"/>
                    <a:lumOff val="40000"/>
                  </a:schemeClr>
                </a:solidFill>
              </a:rPr>
              <a:t>Delegates and lambdas</a:t>
            </a:r>
          </a:p>
          <a:p>
            <a:r>
              <a:rPr lang="en-US" sz="3600" dirty="0" smtClean="0">
                <a:solidFill>
                  <a:schemeClr val="accent1">
                    <a:lumMod val="60000"/>
                    <a:lumOff val="40000"/>
                  </a:schemeClr>
                </a:solidFill>
              </a:rPr>
              <a:t>LINQ</a:t>
            </a:r>
            <a:endParaRPr lang="en-US" sz="3600" dirty="0">
              <a:solidFill>
                <a:schemeClr val="accent1">
                  <a:lumMod val="60000"/>
                  <a:lumOff val="40000"/>
                </a:schemeClr>
              </a:solidFill>
            </a:endParaRPr>
          </a:p>
          <a:p>
            <a:r>
              <a:rPr lang="en-US" sz="3600" dirty="0">
                <a:solidFill>
                  <a:schemeClr val="accent1">
                    <a:lumMod val="60000"/>
                    <a:lumOff val="40000"/>
                  </a:schemeClr>
                </a:solidFill>
              </a:rPr>
              <a:t>Collections (Dictionary, </a:t>
            </a:r>
            <a:r>
              <a:rPr lang="en-US" sz="3600" dirty="0" err="1">
                <a:solidFill>
                  <a:schemeClr val="accent1">
                    <a:lumMod val="60000"/>
                    <a:lumOff val="40000"/>
                  </a:schemeClr>
                </a:solidFill>
              </a:rPr>
              <a:t>ConcurrentDictionary</a:t>
            </a:r>
            <a:r>
              <a:rPr lang="en-US" sz="3600" dirty="0">
                <a:solidFill>
                  <a:schemeClr val="accent1">
                    <a:lumMod val="60000"/>
                    <a:lumOff val="40000"/>
                  </a:schemeClr>
                </a:solidFill>
              </a:rPr>
              <a:t>, etc.)</a:t>
            </a:r>
          </a:p>
          <a:p>
            <a:r>
              <a:rPr lang="en-US" sz="3600" dirty="0" err="1">
                <a:solidFill>
                  <a:schemeClr val="accent1">
                    <a:lumMod val="60000"/>
                    <a:lumOff val="40000"/>
                  </a:schemeClr>
                </a:solidFill>
              </a:rPr>
              <a:t>IDisposable</a:t>
            </a:r>
            <a:r>
              <a:rPr lang="en-US" sz="3600" dirty="0">
                <a:solidFill>
                  <a:schemeClr val="accent1">
                    <a:lumMod val="60000"/>
                    <a:lumOff val="40000"/>
                  </a:schemeClr>
                </a:solidFill>
              </a:rPr>
              <a:t> guard objects</a:t>
            </a:r>
          </a:p>
          <a:p>
            <a:r>
              <a:rPr lang="en-US" sz="3600" dirty="0" err="1">
                <a:solidFill>
                  <a:schemeClr val="accent1">
                    <a:lumMod val="60000"/>
                    <a:lumOff val="40000"/>
                  </a:schemeClr>
                </a:solidFill>
              </a:rPr>
              <a:t>EventHandler</a:t>
            </a:r>
            <a:endParaRPr lang="en-US" sz="3600" dirty="0">
              <a:solidFill>
                <a:schemeClr val="accent1">
                  <a:lumMod val="60000"/>
                  <a:lumOff val="40000"/>
                </a:schemeClr>
              </a:solidFill>
            </a:endParaRPr>
          </a:p>
          <a:p>
            <a:r>
              <a:rPr lang="en-US" sz="3600" dirty="0" smtClean="0">
                <a:solidFill>
                  <a:schemeClr val="accent1">
                    <a:lumMod val="60000"/>
                    <a:lumOff val="40000"/>
                  </a:schemeClr>
                </a:solidFill>
              </a:rPr>
              <a:t>…</a:t>
            </a:r>
            <a:endParaRPr lang="en-US" sz="3600" dirty="0">
              <a:solidFill>
                <a:schemeClr val="accent1">
                  <a:lumMod val="60000"/>
                  <a:lumOff val="40000"/>
                </a:schemeClr>
              </a:solidFill>
            </a:endParaRPr>
          </a:p>
        </p:txBody>
      </p:sp>
    </p:spTree>
    <p:extLst>
      <p:ext uri="{BB962C8B-B14F-4D97-AF65-F5344CB8AC3E}">
        <p14:creationId xmlns:p14="http://schemas.microsoft.com/office/powerpoint/2010/main" val="23268724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Boxing</a:t>
            </a:r>
            <a:endParaRPr lang="en-US" dirty="0"/>
          </a:p>
        </p:txBody>
      </p:sp>
      <p:sp>
        <p:nvSpPr>
          <p:cNvPr id="4" name="Content Placeholder 2"/>
          <p:cNvSpPr>
            <a:spLocks noGrp="1"/>
          </p:cNvSpPr>
          <p:nvPr>
            <p:ph type="body" sz="quarter" idx="10"/>
          </p:nvPr>
        </p:nvSpPr>
        <p:spPr>
          <a:xfrm>
            <a:off x="274638" y="1212850"/>
            <a:ext cx="11887200" cy="2020325"/>
          </a:xfrm>
          <a:prstGeom prst="rect">
            <a:avLst/>
          </a:prstGeom>
        </p:spPr>
        <p:txBody>
          <a:bodyPr lIns="111026" tIns="55513" rIns="111026" bIns="55513"/>
          <a:lstStyle/>
          <a:p>
            <a:r>
              <a:rPr lang="en-US" dirty="0">
                <a:solidFill>
                  <a:schemeClr val="accent1">
                    <a:lumMod val="60000"/>
                    <a:lumOff val="40000"/>
                  </a:schemeClr>
                </a:solidFill>
              </a:rPr>
              <a:t>Passing (or returning) a value type as an </a:t>
            </a:r>
            <a:r>
              <a:rPr lang="en-US" dirty="0" smtClean="0">
                <a:solidFill>
                  <a:schemeClr val="accent1">
                    <a:lumMod val="60000"/>
                    <a:lumOff val="40000"/>
                  </a:schemeClr>
                </a:solidFill>
              </a:rPr>
              <a:t>object</a:t>
            </a:r>
            <a:endParaRPr lang="en-US" dirty="0">
              <a:solidFill>
                <a:schemeClr val="accent1">
                  <a:lumMod val="60000"/>
                  <a:lumOff val="40000"/>
                </a:schemeClr>
              </a:solidFill>
            </a:endParaRPr>
          </a:p>
          <a:p>
            <a:r>
              <a:rPr lang="en-US" dirty="0">
                <a:solidFill>
                  <a:schemeClr val="accent1">
                    <a:lumMod val="60000"/>
                    <a:lumOff val="40000"/>
                  </a:schemeClr>
                </a:solidFill>
              </a:rPr>
              <a:t>Easily found in </a:t>
            </a:r>
            <a:r>
              <a:rPr lang="en-US" dirty="0" err="1" smtClean="0">
                <a:solidFill>
                  <a:schemeClr val="accent1">
                    <a:lumMod val="60000"/>
                    <a:lumOff val="40000"/>
                  </a:schemeClr>
                </a:solidFill>
              </a:rPr>
              <a:t>PerfView</a:t>
            </a:r>
            <a:endParaRPr lang="en-US" dirty="0">
              <a:solidFill>
                <a:schemeClr val="accent1">
                  <a:lumMod val="60000"/>
                  <a:lumOff val="40000"/>
                </a:schemeClr>
              </a:solidFill>
            </a:endParaRPr>
          </a:p>
          <a:p>
            <a:pPr lvl="1"/>
            <a:r>
              <a:rPr lang="en-US" dirty="0"/>
              <a:t>Using the GC Heap </a:t>
            </a:r>
            <a:r>
              <a:rPr lang="en-US" dirty="0" err="1"/>
              <a:t>Allocs</a:t>
            </a:r>
            <a:r>
              <a:rPr lang="en-US" dirty="0"/>
              <a:t> view</a:t>
            </a:r>
          </a:p>
          <a:p>
            <a:pPr lvl="1"/>
            <a:r>
              <a:rPr lang="en-US" dirty="0"/>
              <a:t>Look for allocations of value types such as System.Int32, </a:t>
            </a:r>
            <a:r>
              <a:rPr lang="en-US" dirty="0" err="1"/>
              <a:t>System.Boolean</a:t>
            </a:r>
            <a:r>
              <a:rPr lang="en-US" dirty="0"/>
              <a:t>, </a:t>
            </a:r>
            <a:r>
              <a:rPr lang="en-US" dirty="0" err="1"/>
              <a:t>System.Byte</a:t>
            </a:r>
            <a:r>
              <a:rPr lang="en-US" dirty="0"/>
              <a:t>, </a:t>
            </a:r>
            <a:r>
              <a:rPr lang="en-US" dirty="0" err="1"/>
              <a:t>System.Char</a:t>
            </a:r>
            <a:r>
              <a:rPr lang="en-US" dirty="0"/>
              <a:t>, etc.</a:t>
            </a:r>
          </a:p>
        </p:txBody>
      </p:sp>
    </p:spTree>
    <p:extLst>
      <p:ext uri="{BB962C8B-B14F-4D97-AF65-F5344CB8AC3E}">
        <p14:creationId xmlns:p14="http://schemas.microsoft.com/office/powerpoint/2010/main" val="127523856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900" dirty="0"/>
              <a:t>Essential Truths Everyone Should Know about Performance in a Large Managed Code Base</a:t>
            </a:r>
          </a:p>
        </p:txBody>
      </p:sp>
      <p:sp>
        <p:nvSpPr>
          <p:cNvPr id="5" name="Text Placeholder 4"/>
          <p:cNvSpPr>
            <a:spLocks noGrp="1"/>
          </p:cNvSpPr>
          <p:nvPr>
            <p:ph type="body" sz="quarter" idx="12"/>
          </p:nvPr>
        </p:nvSpPr>
        <p:spPr/>
        <p:txBody>
          <a:bodyPr/>
          <a:lstStyle/>
          <a:p>
            <a:r>
              <a:rPr lang="en-US" dirty="0"/>
              <a:t>Dustin Campbell</a:t>
            </a:r>
          </a:p>
          <a:p>
            <a:r>
              <a:rPr lang="en-US" dirty="0"/>
              <a:t>Senior Program Manager</a:t>
            </a:r>
          </a:p>
          <a:p>
            <a:r>
              <a:rPr lang="en-US" dirty="0"/>
              <a:t>Microsoft</a:t>
            </a:r>
          </a:p>
          <a:p>
            <a:endParaRPr lang="en-US" dirty="0"/>
          </a:p>
        </p:txBody>
      </p:sp>
      <p:sp>
        <p:nvSpPr>
          <p:cNvPr id="9" name="Text Placeholder 8"/>
          <p:cNvSpPr>
            <a:spLocks noGrp="1"/>
          </p:cNvSpPr>
          <p:nvPr>
            <p:ph type="body" sz="quarter" idx="13"/>
          </p:nvPr>
        </p:nvSpPr>
        <p:spPr/>
        <p:txBody>
          <a:bodyPr/>
          <a:lstStyle/>
          <a:p>
            <a:r>
              <a:rPr lang="en-US" dirty="0" smtClean="0"/>
              <a:t>DEV-B333</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Boxing example 1</a:t>
            </a:r>
            <a:endParaRPr lang="en-US" dirty="0"/>
          </a:p>
        </p:txBody>
      </p:sp>
      <p:sp>
        <p:nvSpPr>
          <p:cNvPr id="4" name="Text Placeholder 3"/>
          <p:cNvSpPr>
            <a:spLocks noGrp="1"/>
          </p:cNvSpPr>
          <p:nvPr>
            <p:ph type="body" sz="quarter" idx="10"/>
          </p:nvPr>
        </p:nvSpPr>
        <p:spPr>
          <a:xfrm>
            <a:off x="274638" y="1221157"/>
            <a:ext cx="11887199" cy="4090351"/>
          </a:xfrm>
        </p:spPr>
        <p:txBody>
          <a:bodyPr/>
          <a:lstStyle/>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Logger</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static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WriteLine</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s) { </a:t>
            </a:r>
            <a:r>
              <a:rPr lang="en-US" sz="1800" dirty="0">
                <a:solidFill>
                  <a:srgbClr val="008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BoxingExample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Log(</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id,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size)</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 = </a:t>
            </a:r>
            <a:r>
              <a:rPr lang="en-US" sz="1800" dirty="0" err="1">
                <a:solidFill>
                  <a:srgbClr val="0000FF"/>
                </a:solidFill>
                <a:highlight>
                  <a:srgbClr val="FFFFFF"/>
                </a:highlight>
                <a:latin typeface="Consolas" panose="020B0609020204030204" pitchFamily="49" charset="0"/>
              </a:rPr>
              <a:t>string</a:t>
            </a:r>
            <a:r>
              <a:rPr lang="en-US" sz="1800" dirty="0" err="1">
                <a:solidFill>
                  <a:srgbClr val="000000"/>
                </a:solidFill>
                <a:highlight>
                  <a:srgbClr val="FFFFFF"/>
                </a:highlight>
                <a:latin typeface="Consolas" panose="020B0609020204030204" pitchFamily="49" charset="0"/>
              </a:rPr>
              <a:t>.Format</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"{0}:{1}"</a:t>
            </a:r>
            <a:r>
              <a:rPr lang="en-US" sz="1800" dirty="0">
                <a:solidFill>
                  <a:srgbClr val="000000"/>
                </a:solidFill>
                <a:highlight>
                  <a:srgbClr val="FFFFFF"/>
                </a:highlight>
                <a:latin typeface="Consolas" panose="020B0609020204030204" pitchFamily="49" charset="0"/>
              </a:rPr>
              <a:t>, id, size);</a:t>
            </a:r>
          </a:p>
          <a:p>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Logger</a:t>
            </a:r>
            <a:r>
              <a:rPr lang="en-US" sz="1800" dirty="0" err="1">
                <a:solidFill>
                  <a:srgbClr val="000000"/>
                </a:solidFill>
                <a:highlight>
                  <a:srgbClr val="FFFFFF"/>
                </a:highlight>
                <a:latin typeface="Consolas" panose="020B0609020204030204" pitchFamily="49" charset="0"/>
              </a:rPr>
              <a:t>.WriteLine</a:t>
            </a:r>
            <a:r>
              <a:rPr lang="en-US" sz="1800" dirty="0">
                <a:solidFill>
                  <a:srgbClr val="000000"/>
                </a:solidFill>
                <a:highlight>
                  <a:srgbClr val="FFFFFF"/>
                </a:highlight>
                <a:latin typeface="Consolas" panose="020B0609020204030204" pitchFamily="49" charset="0"/>
              </a:rPr>
              <a:t>(s);</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p:txBody>
      </p:sp>
      <p:sp>
        <p:nvSpPr>
          <p:cNvPr id="2" name="Rounded Rectangle 1"/>
          <p:cNvSpPr/>
          <p:nvPr/>
        </p:nvSpPr>
        <p:spPr bwMode="auto">
          <a:xfrm>
            <a:off x="5532437" y="3954462"/>
            <a:ext cx="1066800" cy="381000"/>
          </a:xfrm>
          <a:prstGeom prst="roundRect">
            <a:avLst/>
          </a:prstGeom>
          <a:no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accent2"/>
              </a:solidFill>
            </a:endParaRPr>
          </a:p>
        </p:txBody>
      </p:sp>
      <p:sp>
        <p:nvSpPr>
          <p:cNvPr id="5" name="TextBox 4"/>
          <p:cNvSpPr txBox="1"/>
          <p:nvPr/>
        </p:nvSpPr>
        <p:spPr>
          <a:xfrm>
            <a:off x="5532437" y="4358889"/>
            <a:ext cx="422231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accent2"/>
                </a:solidFill>
              </a:rPr>
              <a:t>Both </a:t>
            </a:r>
            <a:r>
              <a:rPr lang="en-US" sz="2400" dirty="0" smtClean="0">
                <a:solidFill>
                  <a:schemeClr val="accent2"/>
                </a:solidFill>
                <a:latin typeface="Consolas" panose="020B0609020204030204" pitchFamily="49" charset="0"/>
                <a:cs typeface="Consolas" panose="020B0609020204030204" pitchFamily="49" charset="0"/>
              </a:rPr>
              <a:t>id</a:t>
            </a:r>
            <a:r>
              <a:rPr lang="en-US" sz="2400" dirty="0" smtClean="0">
                <a:solidFill>
                  <a:schemeClr val="accent2"/>
                </a:solidFill>
              </a:rPr>
              <a:t> and </a:t>
            </a:r>
            <a:r>
              <a:rPr lang="en-US" sz="2400" dirty="0" smtClean="0">
                <a:solidFill>
                  <a:schemeClr val="accent2"/>
                </a:solidFill>
                <a:latin typeface="Consolas" panose="020B0609020204030204" pitchFamily="49" charset="0"/>
                <a:cs typeface="Consolas" panose="020B0609020204030204" pitchFamily="49" charset="0"/>
              </a:rPr>
              <a:t>size</a:t>
            </a:r>
            <a:r>
              <a:rPr lang="en-US" sz="2400" dirty="0" smtClean="0">
                <a:solidFill>
                  <a:schemeClr val="accent2"/>
                </a:solidFill>
              </a:rPr>
              <a:t> are boxed</a:t>
            </a:r>
          </a:p>
        </p:txBody>
      </p:sp>
      <p:sp>
        <p:nvSpPr>
          <p:cNvPr id="6" name="TextBox 5"/>
          <p:cNvSpPr txBox="1"/>
          <p:nvPr/>
        </p:nvSpPr>
        <p:spPr>
          <a:xfrm>
            <a:off x="5837237" y="2830960"/>
            <a:ext cx="5306581" cy="9818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accent2"/>
                </a:solidFill>
              </a:rPr>
              <a:t>Compiler selects</a:t>
            </a:r>
          </a:p>
          <a:p>
            <a:pPr>
              <a:lnSpc>
                <a:spcPct val="90000"/>
              </a:lnSpc>
              <a:spcAft>
                <a:spcPts val="600"/>
              </a:spcAft>
            </a:pPr>
            <a:r>
              <a:rPr lang="en-US" sz="2000" dirty="0" err="1" smtClean="0">
                <a:solidFill>
                  <a:schemeClr val="accent2"/>
                </a:solidFill>
                <a:latin typeface="Consolas" panose="020B0609020204030204" pitchFamily="49" charset="0"/>
                <a:cs typeface="Consolas" panose="020B0609020204030204" pitchFamily="49" charset="0"/>
              </a:rPr>
              <a:t>string.Format</a:t>
            </a:r>
            <a:r>
              <a:rPr lang="en-US" sz="2000" dirty="0" smtClean="0">
                <a:solidFill>
                  <a:schemeClr val="accent2"/>
                </a:solidFill>
                <a:latin typeface="Consolas" panose="020B0609020204030204" pitchFamily="49" charset="0"/>
                <a:cs typeface="Consolas" panose="020B0609020204030204" pitchFamily="49" charset="0"/>
              </a:rPr>
              <a:t>(</a:t>
            </a:r>
            <a:r>
              <a:rPr lang="en-US" sz="2000" dirty="0" err="1" smtClean="0">
                <a:solidFill>
                  <a:schemeClr val="accent2"/>
                </a:solidFill>
                <a:latin typeface="Consolas" panose="020B0609020204030204" pitchFamily="49" charset="0"/>
                <a:cs typeface="Consolas" panose="020B0609020204030204" pitchFamily="49" charset="0"/>
              </a:rPr>
              <a:t>string,object,object</a:t>
            </a:r>
            <a:r>
              <a:rPr lang="en-US" sz="2000" dirty="0" smtClean="0">
                <a:solidFill>
                  <a:schemeClr val="accent2"/>
                </a:solidFill>
                <a:latin typeface="Consolas" panose="020B0609020204030204" pitchFamily="49" charset="0"/>
                <a:cs typeface="Consolas" panose="020B0609020204030204" pitchFamily="49" charset="0"/>
              </a:rPr>
              <a:t>)</a:t>
            </a:r>
            <a:endParaRPr lang="en-US" sz="2400" dirty="0" smtClean="0">
              <a:solidFill>
                <a:schemeClr val="accent2"/>
              </a:solidFill>
              <a:latin typeface="Consolas" panose="020B0609020204030204" pitchFamily="49" charset="0"/>
              <a:cs typeface="Consolas" panose="020B0609020204030204" pitchFamily="49" charset="0"/>
            </a:endParaRPr>
          </a:p>
        </p:txBody>
      </p:sp>
      <p:cxnSp>
        <p:nvCxnSpPr>
          <p:cNvPr id="10" name="Straight Arrow Connector 9"/>
          <p:cNvCxnSpPr/>
          <p:nvPr/>
        </p:nvCxnSpPr>
        <p:spPr>
          <a:xfrm flipH="1">
            <a:off x="4084637" y="3464162"/>
            <a:ext cx="1828800" cy="530458"/>
          </a:xfrm>
          <a:prstGeom prst="straightConnector1">
            <a:avLst/>
          </a:prstGeom>
          <a:ln w="381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Log </a:t>
            </a:r>
            <a:r>
              <a:rPr lang="en-US" sz="2000" dirty="0" smtClean="0">
                <a:gradFill>
                  <a:gsLst>
                    <a:gs pos="0">
                      <a:srgbClr val="FFFFFF"/>
                    </a:gs>
                    <a:gs pos="100000">
                      <a:srgbClr val="FFFFFF"/>
                    </a:gs>
                  </a:gsLst>
                  <a:lin ang="5400000" scaled="0"/>
                </a:gradFill>
                <a:ea typeface="Segoe UI" pitchFamily="34" charset="0"/>
                <a:cs typeface="Segoe UI" pitchFamily="34" charset="0"/>
              </a:rPr>
              <a:t>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50332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Boxing example 1 (fix 1)</a:t>
            </a:r>
            <a:endParaRPr lang="en-US" dirty="0"/>
          </a:p>
        </p:txBody>
      </p:sp>
      <p:sp>
        <p:nvSpPr>
          <p:cNvPr id="4" name="Text Placeholder 3"/>
          <p:cNvSpPr>
            <a:spLocks noGrp="1"/>
          </p:cNvSpPr>
          <p:nvPr>
            <p:ph type="body" sz="quarter" idx="10"/>
          </p:nvPr>
        </p:nvSpPr>
        <p:spPr>
          <a:xfrm>
            <a:off x="274638" y="1221157"/>
            <a:ext cx="11887199" cy="4090351"/>
          </a:xfrm>
        </p:spPr>
        <p:txBody>
          <a:bodyPr/>
          <a:lstStyle/>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Logger</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static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WriteLine</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s) { </a:t>
            </a:r>
            <a:r>
              <a:rPr lang="en-US" sz="1800" dirty="0">
                <a:solidFill>
                  <a:srgbClr val="008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BoxingExample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Log(</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id,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size)</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 = </a:t>
            </a:r>
            <a:r>
              <a:rPr lang="en-US" sz="1800" dirty="0" err="1">
                <a:solidFill>
                  <a:srgbClr val="0000FF"/>
                </a:solidFill>
                <a:highlight>
                  <a:srgbClr val="FFFFFF"/>
                </a:highlight>
                <a:latin typeface="Consolas" panose="020B0609020204030204" pitchFamily="49" charset="0"/>
              </a:rPr>
              <a:t>string</a:t>
            </a:r>
            <a:r>
              <a:rPr lang="en-US" sz="1800" dirty="0" err="1">
                <a:solidFill>
                  <a:srgbClr val="000000"/>
                </a:solidFill>
                <a:highlight>
                  <a:srgbClr val="FFFFFF"/>
                </a:highlight>
                <a:latin typeface="Consolas" panose="020B0609020204030204" pitchFamily="49" charset="0"/>
              </a:rPr>
              <a:t>.Format</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"{0}:{1}"</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id.ToString</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size.ToString</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Logger</a:t>
            </a:r>
            <a:r>
              <a:rPr lang="en-US" sz="1800" dirty="0" err="1">
                <a:solidFill>
                  <a:srgbClr val="000000"/>
                </a:solidFill>
                <a:highlight>
                  <a:srgbClr val="FFFFFF"/>
                </a:highlight>
                <a:latin typeface="Consolas" panose="020B0609020204030204" pitchFamily="49" charset="0"/>
              </a:rPr>
              <a:t>.WriteLine</a:t>
            </a:r>
            <a:r>
              <a:rPr lang="en-US" sz="1800" dirty="0">
                <a:solidFill>
                  <a:srgbClr val="000000"/>
                </a:solidFill>
                <a:highlight>
                  <a:srgbClr val="FFFFFF"/>
                </a:highlight>
                <a:latin typeface="Consolas" panose="020B0609020204030204" pitchFamily="49" charset="0"/>
              </a:rPr>
              <a:t>(s);</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p:txBody>
      </p:sp>
      <p:sp>
        <p:nvSpPr>
          <p:cNvPr id="5" name="Rectangle 4"/>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Log </a:t>
            </a:r>
            <a:r>
              <a:rPr lang="en-US" sz="2000" dirty="0" smtClean="0">
                <a:gradFill>
                  <a:gsLst>
                    <a:gs pos="0">
                      <a:srgbClr val="FFFFFF"/>
                    </a:gs>
                    <a:gs pos="100000">
                      <a:srgbClr val="FFFFFF"/>
                    </a:gs>
                  </a:gsLst>
                  <a:lin ang="5400000" scaled="0"/>
                </a:gradFill>
                <a:ea typeface="Segoe UI" pitchFamily="34" charset="0"/>
                <a:cs typeface="Segoe UI" pitchFamily="34" charset="0"/>
              </a:rPr>
              <a:t>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107987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Boxing example 1 (fix 2)</a:t>
            </a:r>
            <a:endParaRPr lang="en-US" dirty="0"/>
          </a:p>
        </p:txBody>
      </p:sp>
      <p:sp>
        <p:nvSpPr>
          <p:cNvPr id="4" name="Text Placeholder 3"/>
          <p:cNvSpPr>
            <a:spLocks noGrp="1"/>
          </p:cNvSpPr>
          <p:nvPr>
            <p:ph type="body" sz="quarter" idx="10"/>
          </p:nvPr>
        </p:nvSpPr>
        <p:spPr>
          <a:xfrm>
            <a:off x="274638" y="1221157"/>
            <a:ext cx="11887199" cy="4090351"/>
          </a:xfrm>
        </p:spPr>
        <p:txBody>
          <a:bodyPr/>
          <a:lstStyle/>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Logger</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static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WriteLine</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s) { </a:t>
            </a:r>
            <a:r>
              <a:rPr lang="en-US" sz="1800" dirty="0">
                <a:solidFill>
                  <a:srgbClr val="008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BoxingExample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Log(</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id,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size)</a:t>
            </a:r>
          </a:p>
          <a:p>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 = </a:t>
            </a:r>
            <a:r>
              <a:rPr lang="en-US" sz="1800" dirty="0" err="1">
                <a:solidFill>
                  <a:srgbClr val="000000"/>
                </a:solidFill>
                <a:highlight>
                  <a:srgbClr val="FFFFFF"/>
                </a:highlight>
                <a:latin typeface="Consolas" panose="020B0609020204030204" pitchFamily="49" charset="0"/>
              </a:rPr>
              <a:t>id.ToString</a:t>
            </a:r>
            <a:r>
              <a:rPr lang="en-US" sz="1800" dirty="0">
                <a:solidFill>
                  <a:srgbClr val="000000"/>
                </a:solidFill>
                <a:highlight>
                  <a:srgbClr val="FFFFFF"/>
                </a:highlight>
                <a:latin typeface="Consolas" panose="020B0609020204030204" pitchFamily="49" charset="0"/>
              </a:rPr>
              <a:t>() + </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size.ToString</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Logger</a:t>
            </a:r>
            <a:r>
              <a:rPr lang="en-US" sz="1800" dirty="0" err="1" smtClean="0">
                <a:solidFill>
                  <a:srgbClr val="000000"/>
                </a:solidFill>
                <a:highlight>
                  <a:srgbClr val="FFFFFF"/>
                </a:highlight>
                <a:latin typeface="Consolas" panose="020B0609020204030204" pitchFamily="49" charset="0"/>
              </a:rPr>
              <a:t>.WriteLine</a:t>
            </a:r>
            <a:r>
              <a:rPr lang="en-US" sz="1800" dirty="0" smtClean="0">
                <a:solidFill>
                  <a:srgbClr val="000000"/>
                </a:solidFill>
                <a:highlight>
                  <a:srgbClr val="FFFFFF"/>
                </a:highlight>
                <a:latin typeface="Consolas" panose="020B0609020204030204" pitchFamily="49" charset="0"/>
              </a:rPr>
              <a:t>(s);</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p:txBody>
      </p:sp>
      <p:sp>
        <p:nvSpPr>
          <p:cNvPr id="5" name="Rectangle 4"/>
          <p:cNvSpPr/>
          <p:nvPr/>
        </p:nvSpPr>
        <p:spPr bwMode="auto">
          <a:xfrm>
            <a:off x="2417523" y="3878262"/>
            <a:ext cx="4647156" cy="457200"/>
          </a:xfrm>
          <a:prstGeom prst="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7285037" y="3615958"/>
            <a:ext cx="5306581" cy="9818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accent2"/>
                </a:solidFill>
              </a:rPr>
              <a:t>Compiles to:</a:t>
            </a:r>
          </a:p>
          <a:p>
            <a:pPr>
              <a:lnSpc>
                <a:spcPct val="90000"/>
              </a:lnSpc>
              <a:spcAft>
                <a:spcPts val="600"/>
              </a:spcAft>
            </a:pPr>
            <a:r>
              <a:rPr lang="en-US" sz="2000" dirty="0" err="1" smtClean="0">
                <a:solidFill>
                  <a:schemeClr val="accent2"/>
                </a:solidFill>
                <a:latin typeface="Consolas" panose="020B0609020204030204" pitchFamily="49" charset="0"/>
                <a:cs typeface="Consolas" panose="020B0609020204030204" pitchFamily="49" charset="0"/>
              </a:rPr>
              <a:t>string.Concat</a:t>
            </a:r>
            <a:r>
              <a:rPr lang="en-US" sz="2000" dirty="0" smtClean="0">
                <a:solidFill>
                  <a:schemeClr val="accent2"/>
                </a:solidFill>
                <a:latin typeface="Consolas" panose="020B0609020204030204" pitchFamily="49" charset="0"/>
                <a:cs typeface="Consolas" panose="020B0609020204030204" pitchFamily="49" charset="0"/>
              </a:rPr>
              <a:t>(</a:t>
            </a:r>
            <a:r>
              <a:rPr lang="en-US" sz="2000" dirty="0" err="1" smtClean="0">
                <a:solidFill>
                  <a:schemeClr val="accent2"/>
                </a:solidFill>
                <a:latin typeface="Consolas" panose="020B0609020204030204" pitchFamily="49" charset="0"/>
                <a:cs typeface="Consolas" panose="020B0609020204030204" pitchFamily="49" charset="0"/>
              </a:rPr>
              <a:t>object,object,object</a:t>
            </a:r>
            <a:r>
              <a:rPr lang="en-US" sz="2000" dirty="0" smtClean="0">
                <a:solidFill>
                  <a:schemeClr val="accent2"/>
                </a:solidFill>
                <a:latin typeface="Consolas" panose="020B0609020204030204" pitchFamily="49" charset="0"/>
                <a:cs typeface="Consolas" panose="020B0609020204030204" pitchFamily="49" charset="0"/>
              </a:rPr>
              <a:t>)</a:t>
            </a:r>
            <a:endParaRPr lang="en-US" sz="2400" dirty="0" smtClean="0">
              <a:solidFill>
                <a:schemeClr val="accent2"/>
              </a:solidFill>
              <a:latin typeface="Consolas" panose="020B0609020204030204" pitchFamily="49" charset="0"/>
              <a:cs typeface="Consolas" panose="020B0609020204030204" pitchFamily="49" charset="0"/>
            </a:endParaRPr>
          </a:p>
        </p:txBody>
      </p:sp>
      <p:sp>
        <p:nvSpPr>
          <p:cNvPr id="8" name="Rounded Rectangle 7"/>
          <p:cNvSpPr/>
          <p:nvPr/>
        </p:nvSpPr>
        <p:spPr bwMode="auto">
          <a:xfrm>
            <a:off x="4355729" y="3843743"/>
            <a:ext cx="533400" cy="533400"/>
          </a:xfrm>
          <a:prstGeom prst="roundRect">
            <a:avLst/>
          </a:prstGeom>
          <a:noFill/>
          <a:ln w="5715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Box 8"/>
          <p:cNvSpPr txBox="1"/>
          <p:nvPr/>
        </p:nvSpPr>
        <p:spPr>
          <a:xfrm>
            <a:off x="4386704" y="4431155"/>
            <a:ext cx="24038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accent3"/>
                </a:solidFill>
              </a:rPr>
              <a:t>Boxing of char</a:t>
            </a:r>
          </a:p>
        </p:txBody>
      </p:sp>
      <p:sp>
        <p:nvSpPr>
          <p:cNvPr id="10" name="Rectangle 9"/>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Log </a:t>
            </a:r>
            <a:r>
              <a:rPr lang="en-US" sz="2000" dirty="0" smtClean="0">
                <a:gradFill>
                  <a:gsLst>
                    <a:gs pos="0">
                      <a:srgbClr val="FFFFFF"/>
                    </a:gs>
                    <a:gs pos="100000">
                      <a:srgbClr val="FFFFFF"/>
                    </a:gs>
                  </a:gsLst>
                  <a:lin ang="5400000" scaled="0"/>
                </a:gradFill>
                <a:ea typeface="Segoe UI" pitchFamily="34" charset="0"/>
                <a:cs typeface="Segoe UI" pitchFamily="34" charset="0"/>
              </a:rPr>
              <a:t>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19350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Boxing example 1 (fix 3)</a:t>
            </a:r>
            <a:endParaRPr lang="en-US" dirty="0"/>
          </a:p>
        </p:txBody>
      </p:sp>
      <p:sp>
        <p:nvSpPr>
          <p:cNvPr id="4" name="Text Placeholder 3"/>
          <p:cNvSpPr>
            <a:spLocks noGrp="1"/>
          </p:cNvSpPr>
          <p:nvPr>
            <p:ph type="body" sz="quarter" idx="10"/>
          </p:nvPr>
        </p:nvSpPr>
        <p:spPr>
          <a:xfrm>
            <a:off x="274638" y="1221157"/>
            <a:ext cx="11887199" cy="4090351"/>
          </a:xfrm>
        </p:spPr>
        <p:txBody>
          <a:bodyPr/>
          <a:lstStyle/>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Logger</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static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WriteLine</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s) { </a:t>
            </a:r>
            <a:r>
              <a:rPr lang="en-US" sz="1800" dirty="0">
                <a:solidFill>
                  <a:srgbClr val="008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BoxingExample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Log(</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id,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size)</a:t>
            </a:r>
          </a:p>
          <a:p>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 = </a:t>
            </a:r>
            <a:r>
              <a:rPr lang="en-US" sz="1800" dirty="0" err="1">
                <a:solidFill>
                  <a:srgbClr val="000000"/>
                </a:solidFill>
                <a:highlight>
                  <a:srgbClr val="FFFFFF"/>
                </a:highlight>
                <a:latin typeface="Consolas" panose="020B0609020204030204" pitchFamily="49" charset="0"/>
              </a:rPr>
              <a:t>id.ToString</a:t>
            </a:r>
            <a:r>
              <a:rPr lang="en-US" sz="1800" dirty="0">
                <a:solidFill>
                  <a:srgbClr val="000000"/>
                </a:solidFill>
                <a:highlight>
                  <a:srgbClr val="FFFFFF"/>
                </a:highlight>
                <a:latin typeface="Consolas" panose="020B0609020204030204" pitchFamily="49" charset="0"/>
              </a:rPr>
              <a:t>() + </a:t>
            </a:r>
            <a:r>
              <a:rPr lang="en-US" sz="1800" dirty="0" smtClean="0">
                <a:solidFill>
                  <a:srgbClr val="A31515"/>
                </a:solidFill>
                <a:highlight>
                  <a:srgbClr val="FFFFFF"/>
                </a:highlight>
                <a:latin typeface="Consolas" panose="020B0609020204030204" pitchFamily="49" charset="0"/>
              </a:rPr>
              <a: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size.ToString</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Logger</a:t>
            </a:r>
            <a:r>
              <a:rPr lang="en-US" sz="1800" dirty="0" err="1" smtClean="0">
                <a:solidFill>
                  <a:srgbClr val="000000"/>
                </a:solidFill>
                <a:highlight>
                  <a:srgbClr val="FFFFFF"/>
                </a:highlight>
                <a:latin typeface="Consolas" panose="020B0609020204030204" pitchFamily="49" charset="0"/>
              </a:rPr>
              <a:t>.WriteLine</a:t>
            </a:r>
            <a:r>
              <a:rPr lang="en-US" sz="1800" dirty="0" smtClean="0">
                <a:solidFill>
                  <a:srgbClr val="000000"/>
                </a:solidFill>
                <a:highlight>
                  <a:srgbClr val="FFFFFF"/>
                </a:highlight>
                <a:latin typeface="Consolas" panose="020B0609020204030204" pitchFamily="49" charset="0"/>
              </a:rPr>
              <a:t>(s);</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p:txBody>
      </p:sp>
      <p:sp>
        <p:nvSpPr>
          <p:cNvPr id="5" name="Rectangle 4"/>
          <p:cNvSpPr/>
          <p:nvPr/>
        </p:nvSpPr>
        <p:spPr bwMode="auto">
          <a:xfrm>
            <a:off x="2332037" y="3878262"/>
            <a:ext cx="4953000" cy="457200"/>
          </a:xfrm>
          <a:prstGeom prst="rect">
            <a:avLst/>
          </a:prstGeom>
          <a:noFill/>
          <a:ln w="381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7285037" y="3615958"/>
            <a:ext cx="5306581" cy="9818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accent2"/>
                </a:solidFill>
              </a:rPr>
              <a:t>Compiles to:</a:t>
            </a:r>
          </a:p>
          <a:p>
            <a:pPr>
              <a:lnSpc>
                <a:spcPct val="90000"/>
              </a:lnSpc>
              <a:spcAft>
                <a:spcPts val="600"/>
              </a:spcAft>
            </a:pPr>
            <a:r>
              <a:rPr lang="en-US" sz="2000" dirty="0" err="1" smtClean="0">
                <a:solidFill>
                  <a:schemeClr val="accent2"/>
                </a:solidFill>
                <a:latin typeface="Consolas" panose="020B0609020204030204" pitchFamily="49" charset="0"/>
                <a:cs typeface="Consolas" panose="020B0609020204030204" pitchFamily="49" charset="0"/>
              </a:rPr>
              <a:t>string.Concat</a:t>
            </a:r>
            <a:r>
              <a:rPr lang="en-US" sz="2000" dirty="0" smtClean="0">
                <a:solidFill>
                  <a:schemeClr val="accent2"/>
                </a:solidFill>
                <a:latin typeface="Consolas" panose="020B0609020204030204" pitchFamily="49" charset="0"/>
                <a:cs typeface="Consolas" panose="020B0609020204030204" pitchFamily="49" charset="0"/>
              </a:rPr>
              <a:t>(</a:t>
            </a:r>
            <a:r>
              <a:rPr lang="en-US" sz="2000" dirty="0" err="1" smtClean="0">
                <a:solidFill>
                  <a:schemeClr val="accent2"/>
                </a:solidFill>
                <a:latin typeface="Consolas" panose="020B0609020204030204" pitchFamily="49" charset="0"/>
                <a:cs typeface="Consolas" panose="020B0609020204030204" pitchFamily="49" charset="0"/>
              </a:rPr>
              <a:t>string,string,string</a:t>
            </a:r>
            <a:r>
              <a:rPr lang="en-US" sz="2000" dirty="0" smtClean="0">
                <a:solidFill>
                  <a:schemeClr val="accent2"/>
                </a:solidFill>
                <a:latin typeface="Consolas" panose="020B0609020204030204" pitchFamily="49" charset="0"/>
                <a:cs typeface="Consolas" panose="020B0609020204030204" pitchFamily="49" charset="0"/>
              </a:rPr>
              <a:t>)</a:t>
            </a:r>
            <a:endParaRPr lang="en-US" sz="2400" dirty="0" smtClean="0">
              <a:solidFill>
                <a:schemeClr val="accent2"/>
              </a:solidFill>
              <a:latin typeface="Consolas" panose="020B0609020204030204" pitchFamily="49" charset="0"/>
              <a:cs typeface="Consolas" panose="020B0609020204030204" pitchFamily="49" charset="0"/>
            </a:endParaRPr>
          </a:p>
        </p:txBody>
      </p:sp>
      <p:sp>
        <p:nvSpPr>
          <p:cNvPr id="7" name="Rectangle 6"/>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Log </a:t>
            </a:r>
            <a:r>
              <a:rPr lang="en-US" sz="2000" dirty="0" smtClean="0">
                <a:gradFill>
                  <a:gsLst>
                    <a:gs pos="0">
                      <a:srgbClr val="FFFFFF"/>
                    </a:gs>
                    <a:gs pos="100000">
                      <a:srgbClr val="FFFFFF"/>
                    </a:gs>
                  </a:gsLst>
                  <a:lin ang="5400000" scaled="0"/>
                </a:gradFill>
                <a:ea typeface="Segoe UI" pitchFamily="34" charset="0"/>
                <a:cs typeface="Segoe UI" pitchFamily="34" charset="0"/>
              </a:rPr>
              <a:t>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2736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Boxing example 2</a:t>
            </a:r>
            <a:endParaRPr lang="en-US" dirty="0"/>
          </a:p>
        </p:txBody>
      </p:sp>
      <p:sp>
        <p:nvSpPr>
          <p:cNvPr id="4" name="Text Placeholder 3"/>
          <p:cNvSpPr>
            <a:spLocks noGrp="1"/>
          </p:cNvSpPr>
          <p:nvPr>
            <p:ph type="body" sz="quarter" idx="10"/>
          </p:nvPr>
        </p:nvSpPr>
        <p:spPr>
          <a:xfrm>
            <a:off x="274638" y="1221157"/>
            <a:ext cx="11887199" cy="5004447"/>
          </a:xfrm>
        </p:spPr>
        <p:txBody>
          <a:bodyPr/>
          <a:lstStyle/>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enum</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Color</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Red, Green, Blue</a:t>
            </a:r>
          </a:p>
          <a:p>
            <a:r>
              <a:rPr lang="en-US" sz="1800" dirty="0">
                <a:solidFill>
                  <a:srgbClr val="000000"/>
                </a:solidFill>
                <a:highlight>
                  <a:srgbClr val="FFFFFF"/>
                </a:highlight>
                <a:latin typeface="Consolas" panose="020B0609020204030204" pitchFamily="49" charset="0"/>
              </a:rPr>
              <a:t>}</a:t>
            </a:r>
          </a:p>
          <a:p>
            <a:endParaRPr lang="en-US" sz="1800" dirty="0" smtClean="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BoxingExample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name</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private</a:t>
            </a: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Color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color</a:t>
            </a:r>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override</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GetHashCode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name.GetHashCode</a:t>
            </a:r>
            <a:r>
              <a:rPr lang="en-US" sz="1800" dirty="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color.GetHashCode</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p:txBody>
      </p:sp>
      <p:sp>
        <p:nvSpPr>
          <p:cNvPr id="5" name="Rounded Rectangle 4"/>
          <p:cNvSpPr/>
          <p:nvPr/>
        </p:nvSpPr>
        <p:spPr bwMode="auto">
          <a:xfrm>
            <a:off x="4846637" y="4640262"/>
            <a:ext cx="2514600" cy="762000"/>
          </a:xfrm>
          <a:prstGeom prst="roundRect">
            <a:avLst/>
          </a:prstGeom>
          <a:noFill/>
          <a:ln w="762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4843055" y="5463710"/>
            <a:ext cx="381358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accent2"/>
                </a:solidFill>
              </a:rPr>
              <a:t>The </a:t>
            </a:r>
            <a:r>
              <a:rPr lang="en-US" sz="2400" dirty="0" err="1" smtClean="0">
                <a:solidFill>
                  <a:schemeClr val="accent2"/>
                </a:solidFill>
              </a:rPr>
              <a:t>enum</a:t>
            </a:r>
            <a:r>
              <a:rPr lang="en-US" sz="2400" dirty="0" smtClean="0">
                <a:solidFill>
                  <a:schemeClr val="accent2"/>
                </a:solidFill>
              </a:rPr>
              <a:t> value is boxed. </a:t>
            </a:r>
          </a:p>
        </p:txBody>
      </p:sp>
      <p:sp>
        <p:nvSpPr>
          <p:cNvPr id="7" name="Rectangle 6"/>
          <p:cNvSpPr/>
          <p:nvPr/>
        </p:nvSpPr>
        <p:spPr bwMode="auto">
          <a:xfrm>
            <a:off x="8961437" y="1439862"/>
            <a:ext cx="3183024" cy="1524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BoxingExample</a:t>
            </a:r>
            <a:r>
              <a:rPr lang="en-US" sz="2000" dirty="0"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 </a:t>
            </a:r>
            <a:r>
              <a:rPr lang="en-US" sz="2000" dirty="0" smtClean="0">
                <a:gradFill>
                  <a:gsLst>
                    <a:gs pos="0">
                      <a:srgbClr val="FFFFFF"/>
                    </a:gs>
                    <a:gs pos="100000">
                      <a:srgbClr val="FFFFFF"/>
                    </a:gs>
                  </a:gsLst>
                  <a:lin ang="5400000" scaled="0"/>
                </a:gradFill>
                <a:ea typeface="Segoe UI" pitchFamily="34" charset="0"/>
                <a:cs typeface="Segoe UI" pitchFamily="34" charset="0"/>
              </a:rPr>
              <a:t>instances are placed into a Dictionary with very frequent lookups.</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8424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Boxing example 2 (fix)</a:t>
            </a:r>
            <a:endParaRPr lang="en-US" dirty="0"/>
          </a:p>
        </p:txBody>
      </p:sp>
      <p:sp>
        <p:nvSpPr>
          <p:cNvPr id="4" name="Text Placeholder 3"/>
          <p:cNvSpPr>
            <a:spLocks noGrp="1"/>
          </p:cNvSpPr>
          <p:nvPr>
            <p:ph type="body" sz="quarter" idx="10"/>
          </p:nvPr>
        </p:nvSpPr>
        <p:spPr>
          <a:xfrm>
            <a:off x="274638" y="1221157"/>
            <a:ext cx="11887199" cy="5004447"/>
          </a:xfrm>
        </p:spPr>
        <p:txBody>
          <a:bodyPr/>
          <a:lstStyle/>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enum</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Color</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Red, Green, Blue</a:t>
            </a:r>
          </a:p>
          <a:p>
            <a:r>
              <a:rPr lang="en-US" sz="1800" dirty="0">
                <a:solidFill>
                  <a:srgbClr val="000000"/>
                </a:solidFill>
                <a:highlight>
                  <a:srgbClr val="FFFFFF"/>
                </a:highlight>
                <a:latin typeface="Consolas" panose="020B0609020204030204" pitchFamily="49" charset="0"/>
              </a:rPr>
              <a:t>}</a:t>
            </a:r>
          </a:p>
          <a:p>
            <a:endParaRPr lang="en-US" sz="1800" dirty="0" smtClean="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BoxingExample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name</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private</a:t>
            </a: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Color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color</a:t>
            </a:r>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override</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GetHashCode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return</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name.GetHashCode</a:t>
            </a:r>
            <a:r>
              <a:rPr lang="en-US" sz="1800" dirty="0">
                <a:solidFill>
                  <a:srgbClr val="000000"/>
                </a:solidFill>
                <a:highlight>
                  <a:srgbClr val="FFFFFF"/>
                </a:highlight>
                <a:latin typeface="Consolas" panose="020B0609020204030204" pitchFamily="49" charset="0"/>
              </a:rPr>
              <a:t>() ^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)color</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GetHashCode</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p:txBody>
      </p:sp>
      <p:sp>
        <p:nvSpPr>
          <p:cNvPr id="5" name="Rectangle 4"/>
          <p:cNvSpPr/>
          <p:nvPr/>
        </p:nvSpPr>
        <p:spPr bwMode="auto">
          <a:xfrm>
            <a:off x="8961437" y="1439862"/>
            <a:ext cx="3183024" cy="1524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BoxingExample</a:t>
            </a:r>
            <a:r>
              <a:rPr lang="en-US" sz="2000" dirty="0"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 </a:t>
            </a:r>
            <a:r>
              <a:rPr lang="en-US" sz="2000" dirty="0" smtClean="0">
                <a:gradFill>
                  <a:gsLst>
                    <a:gs pos="0">
                      <a:srgbClr val="FFFFFF"/>
                    </a:gs>
                    <a:gs pos="100000">
                      <a:srgbClr val="FFFFFF"/>
                    </a:gs>
                  </a:gsLst>
                  <a:lin ang="5400000" scaled="0"/>
                </a:gradFill>
                <a:ea typeface="Segoe UI" pitchFamily="34" charset="0"/>
                <a:cs typeface="Segoe UI" pitchFamily="34" charset="0"/>
              </a:rPr>
              <a:t>instances are placed into a Dictionary with very frequent lookups.</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4420514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manipulation</a:t>
            </a:r>
            <a:endParaRPr lang="en-US" dirty="0"/>
          </a:p>
        </p:txBody>
      </p:sp>
      <p:sp>
        <p:nvSpPr>
          <p:cNvPr id="4" name="Content Placeholder 2"/>
          <p:cNvSpPr>
            <a:spLocks noGrp="1"/>
          </p:cNvSpPr>
          <p:nvPr>
            <p:ph type="body" sz="quarter" idx="10"/>
          </p:nvPr>
        </p:nvSpPr>
        <p:spPr>
          <a:xfrm>
            <a:off x="274638" y="1212850"/>
            <a:ext cx="11887200" cy="2020325"/>
          </a:xfrm>
          <a:prstGeom prst="rect">
            <a:avLst/>
          </a:prstGeom>
        </p:spPr>
        <p:txBody>
          <a:bodyPr lIns="111026" tIns="55513" rIns="111026" bIns="55513"/>
          <a:lstStyle/>
          <a:p>
            <a:r>
              <a:rPr lang="en-US" dirty="0">
                <a:solidFill>
                  <a:schemeClr val="accent1">
                    <a:lumMod val="60000"/>
                    <a:lumOff val="40000"/>
                  </a:schemeClr>
                </a:solidFill>
              </a:rPr>
              <a:t>Algorithms which create temporary strings</a:t>
            </a:r>
          </a:p>
          <a:p>
            <a:pPr lvl="1"/>
            <a:r>
              <a:rPr lang="en-US" dirty="0" err="1"/>
              <a:t>Concat</a:t>
            </a:r>
            <a:r>
              <a:rPr lang="en-US" dirty="0"/>
              <a:t>, Substring, Join, Split, Format, etc.</a:t>
            </a:r>
          </a:p>
          <a:p>
            <a:r>
              <a:rPr lang="en-US" dirty="0">
                <a:solidFill>
                  <a:schemeClr val="accent1">
                    <a:lumMod val="60000"/>
                    <a:lumOff val="40000"/>
                  </a:schemeClr>
                </a:solidFill>
              </a:rPr>
              <a:t>Even </a:t>
            </a:r>
            <a:r>
              <a:rPr lang="en-US" dirty="0" err="1">
                <a:solidFill>
                  <a:schemeClr val="accent1">
                    <a:lumMod val="60000"/>
                    <a:lumOff val="40000"/>
                  </a:schemeClr>
                </a:solidFill>
              </a:rPr>
              <a:t>StringBuilder</a:t>
            </a:r>
            <a:r>
              <a:rPr lang="en-US" dirty="0">
                <a:solidFill>
                  <a:schemeClr val="accent1">
                    <a:lumMod val="60000"/>
                    <a:lumOff val="40000"/>
                  </a:schemeClr>
                </a:solidFill>
              </a:rPr>
              <a:t> allocations can be a bottleneck</a:t>
            </a:r>
          </a:p>
          <a:p>
            <a:pPr lvl="1"/>
            <a:r>
              <a:rPr lang="en-US" dirty="0"/>
              <a:t>Consider pooling. A “pool” of size 1 is often sufficient</a:t>
            </a:r>
            <a:r>
              <a:rPr lang="en-US" dirty="0" smtClean="0"/>
              <a:t>.</a:t>
            </a:r>
            <a:endParaRPr lang="en-US" dirty="0"/>
          </a:p>
        </p:txBody>
      </p:sp>
    </p:spTree>
    <p:extLst>
      <p:ext uri="{BB962C8B-B14F-4D97-AF65-F5344CB8AC3E}">
        <p14:creationId xmlns:p14="http://schemas.microsoft.com/office/powerpoint/2010/main" val="215649346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Allocations from string manipulation</a:t>
            </a:r>
            <a:endParaRPr lang="en-US" dirty="0"/>
          </a:p>
        </p:txBody>
      </p:sp>
      <p:sp>
        <p:nvSpPr>
          <p:cNvPr id="3" name="Text Placeholder 2"/>
          <p:cNvSpPr>
            <a:spLocks noGrp="1"/>
          </p:cNvSpPr>
          <p:nvPr>
            <p:ph type="body" sz="quarter" idx="10"/>
          </p:nvPr>
        </p:nvSpPr>
        <p:spPr>
          <a:xfrm>
            <a:off x="274638" y="1221157"/>
            <a:ext cx="11887199" cy="5592300"/>
          </a:xfrm>
        </p:spPr>
        <p:txBody>
          <a:bodyPr/>
          <a:lstStyle/>
          <a:p>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void</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WriteFormattedDocComment</a:t>
            </a:r>
            <a:r>
              <a:rPr lang="en-US" sz="1400" dirty="0">
                <a:solidFill>
                  <a:srgbClr val="000000"/>
                </a:solidFill>
                <a:highlight>
                  <a:srgbClr val="FFFFFF"/>
                </a:highlight>
                <a:latin typeface="Consolas" panose="020B0609020204030204" pitchFamily="49" charset="0"/>
              </a:rPr>
              <a:t>(</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text)</a:t>
            </a:r>
          </a:p>
          <a:p>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lines </a:t>
            </a:r>
            <a:r>
              <a:rPr lang="en-US" sz="1400" dirty="0" smtClean="0">
                <a:solidFill>
                  <a:srgbClr val="000000"/>
                </a:solidFill>
                <a:highlight>
                  <a:srgbClr val="FFFFFF"/>
                </a:highlight>
                <a:latin typeface="Consolas" panose="020B0609020204030204" pitchFamily="49" charset="0"/>
              </a:rPr>
              <a:t>= </a:t>
            </a:r>
            <a:r>
              <a:rPr lang="en-US" sz="1400" dirty="0" err="1" smtClean="0">
                <a:solidFill>
                  <a:srgbClr val="000000"/>
                </a:solidFill>
                <a:highlight>
                  <a:srgbClr val="FFFFFF"/>
                </a:highlight>
                <a:latin typeface="Consolas" panose="020B0609020204030204" pitchFamily="49" charset="0"/>
              </a:rPr>
              <a:t>text.Split</a:t>
            </a:r>
            <a:r>
              <a:rPr lang="en-US" sz="1400" dirty="0" smtClean="0">
                <a:solidFill>
                  <a:srgbClr val="000000"/>
                </a:solidFill>
                <a:highlight>
                  <a:srgbClr val="FFFFFF"/>
                </a:highlight>
                <a:latin typeface="Consolas" panose="020B0609020204030204" pitchFamily="49" charset="0"/>
              </a:rPr>
              <a:t>(</a:t>
            </a:r>
            <a:r>
              <a:rPr lang="en-US" sz="1400" dirty="0" smtClean="0">
                <a:solidFill>
                  <a:srgbClr val="0000FF"/>
                </a:solidFill>
                <a:highlight>
                  <a:srgbClr val="FFFFFF"/>
                </a:highlight>
                <a:latin typeface="Consolas" panose="020B0609020204030204" pitchFamily="49" charset="0"/>
              </a:rPr>
              <a:t>new</a:t>
            </a:r>
            <a:r>
              <a:rPr lang="en-US" sz="1400" dirty="0" smtClean="0">
                <a:solidFill>
                  <a:srgbClr val="000000"/>
                </a:solidFill>
                <a:highlight>
                  <a:srgbClr val="FFFFFF"/>
                </a:highlight>
                <a:latin typeface="Consolas" panose="020B0609020204030204" pitchFamily="49" charset="0"/>
              </a:rPr>
              <a:t>[] { </a:t>
            </a:r>
            <a:r>
              <a:rPr lang="en-US" sz="1400" dirty="0" smtClean="0">
                <a:solidFill>
                  <a:srgbClr val="A31515"/>
                </a:solidFill>
                <a:highlight>
                  <a:srgbClr val="FFFFFF"/>
                </a:highlight>
                <a:latin typeface="Consolas" panose="020B0609020204030204" pitchFamily="49" charset="0"/>
              </a:rPr>
              <a:t>"\r\n"</a:t>
            </a:r>
            <a:r>
              <a:rPr lang="en-US" sz="1400" dirty="0" smtClean="0">
                <a:solidFill>
                  <a:srgbClr val="000000"/>
                </a:solidFill>
                <a:highlight>
                  <a:srgbClr val="FFFFFF"/>
                </a:highlight>
                <a:latin typeface="Consolas" panose="020B0609020204030204" pitchFamily="49" charset="0"/>
              </a:rPr>
              <a:t>, </a:t>
            </a:r>
            <a:r>
              <a:rPr lang="en-US" sz="1400" dirty="0" smtClean="0">
                <a:solidFill>
                  <a:srgbClr val="A31515"/>
                </a:solidFill>
                <a:highlight>
                  <a:srgbClr val="FFFFFF"/>
                </a:highlight>
                <a:latin typeface="Consolas" panose="020B0609020204030204" pitchFamily="49" charset="0"/>
              </a:rPr>
              <a:t>"\r"</a:t>
            </a:r>
            <a:r>
              <a:rPr lang="en-US" sz="1400" dirty="0" smtClean="0">
                <a:solidFill>
                  <a:srgbClr val="000000"/>
                </a:solidFill>
                <a:highlight>
                  <a:srgbClr val="FFFFFF"/>
                </a:highlight>
                <a:latin typeface="Consolas" panose="020B0609020204030204" pitchFamily="49" charset="0"/>
              </a:rPr>
              <a:t>, </a:t>
            </a:r>
            <a:r>
              <a:rPr lang="en-US" sz="1400" dirty="0" smtClean="0">
                <a:solidFill>
                  <a:srgbClr val="A31515"/>
                </a:solidFill>
                <a:highlight>
                  <a:srgbClr val="FFFFFF"/>
                </a:highlight>
                <a:latin typeface="Consolas" panose="020B0609020204030204" pitchFamily="49" charset="0"/>
              </a:rPr>
              <a:t>"\n"</a:t>
            </a:r>
            <a:r>
              <a:rPr lang="en-US" sz="1400" dirty="0" smtClean="0">
                <a:solidFill>
                  <a:srgbClr val="000000"/>
                </a:solidFill>
                <a:highlight>
                  <a:srgbClr val="FFFFFF"/>
                </a:highlight>
                <a:latin typeface="Consolas" panose="020B0609020204030204" pitchFamily="49" charset="0"/>
              </a:rPr>
              <a:t> }, </a:t>
            </a:r>
            <a:r>
              <a:rPr lang="en-US" sz="1400" dirty="0" err="1">
                <a:solidFill>
                  <a:srgbClr val="2B91AF"/>
                </a:solidFill>
                <a:highlight>
                  <a:srgbClr val="FFFFFF"/>
                </a:highlight>
                <a:latin typeface="Consolas" panose="020B0609020204030204" pitchFamily="49" charset="0"/>
              </a:rPr>
              <a:t>StringSplitOptions</a:t>
            </a:r>
            <a:r>
              <a:rPr lang="en-US" sz="1400" dirty="0" err="1">
                <a:solidFill>
                  <a:srgbClr val="000000"/>
                </a:solidFill>
                <a:highlight>
                  <a:srgbClr val="FFFFFF"/>
                </a:highlight>
                <a:latin typeface="Consolas" panose="020B0609020204030204" pitchFamily="49" charset="0"/>
              </a:rPr>
              <a:t>.None</a:t>
            </a:r>
            <a:r>
              <a:rPr lang="en-US" sz="1400" dirty="0">
                <a:solidFill>
                  <a:srgbClr val="000000"/>
                </a:solidFill>
                <a:highlight>
                  <a:srgbClr val="FFFFFF"/>
                </a:highlight>
                <a:latin typeface="Consolas" panose="020B0609020204030204" pitchFamily="49" charset="0"/>
              </a:rPr>
              <a:t>);</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numLines</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lines.Length</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bool</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skipSpace</a:t>
            </a:r>
            <a:r>
              <a:rPr lang="en-US" sz="1400" dirty="0">
                <a:solidFill>
                  <a:srgbClr val="000000"/>
                </a:solidFill>
                <a:highlight>
                  <a:srgbClr val="FFFFFF"/>
                </a:highlight>
                <a:latin typeface="Consolas" panose="020B0609020204030204" pitchFamily="49" charset="0"/>
              </a:rPr>
              <a:t> = </a:t>
            </a:r>
            <a:r>
              <a:rPr lang="en-US" sz="1400" dirty="0">
                <a:solidFill>
                  <a:srgbClr val="0000FF"/>
                </a:solidFill>
                <a:highlight>
                  <a:srgbClr val="FFFFFF"/>
                </a:highlight>
                <a:latin typeface="Consolas" panose="020B0609020204030204" pitchFamily="49" charset="0"/>
              </a:rPr>
              <a:t>true</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if</a:t>
            </a:r>
            <a:r>
              <a:rPr lang="en-US" sz="1400" dirty="0">
                <a:solidFill>
                  <a:srgbClr val="000000"/>
                </a:solidFill>
                <a:highlight>
                  <a:srgbClr val="FFFFFF"/>
                </a:highlight>
                <a:latin typeface="Consolas" panose="020B0609020204030204" pitchFamily="49" charset="0"/>
              </a:rPr>
              <a:t> (lines[0].</a:t>
            </a:r>
            <a:r>
              <a:rPr lang="en-US" sz="1400" dirty="0" err="1">
                <a:solidFill>
                  <a:srgbClr val="000000"/>
                </a:solidFill>
                <a:highlight>
                  <a:srgbClr val="FFFFFF"/>
                </a:highlight>
                <a:latin typeface="Consolas" panose="020B0609020204030204" pitchFamily="49" charset="0"/>
              </a:rPr>
              <a:t>TrimStart</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StartsWith</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r>
              <a:rPr lang="nn-NO" sz="1400" dirty="0">
                <a:solidFill>
                  <a:srgbClr val="000000"/>
                </a:solidFill>
                <a:highlight>
                  <a:srgbClr val="FFFFFF"/>
                </a:highlight>
                <a:latin typeface="Consolas" panose="020B0609020204030204" pitchFamily="49" charset="0"/>
              </a:rPr>
              <a:t>        </a:t>
            </a:r>
            <a:r>
              <a:rPr lang="nn-NO" sz="1400" dirty="0">
                <a:solidFill>
                  <a:srgbClr val="0000FF"/>
                </a:solidFill>
                <a:highlight>
                  <a:srgbClr val="FFFFFF"/>
                </a:highlight>
                <a:latin typeface="Consolas" panose="020B0609020204030204" pitchFamily="49" charset="0"/>
              </a:rPr>
              <a:t>for</a:t>
            </a:r>
            <a:r>
              <a:rPr lang="nn-NO" sz="1400" dirty="0">
                <a:solidFill>
                  <a:srgbClr val="000000"/>
                </a:solidFill>
                <a:highlight>
                  <a:srgbClr val="FFFFFF"/>
                </a:highlight>
                <a:latin typeface="Consolas" panose="020B0609020204030204" pitchFamily="49" charset="0"/>
              </a:rPr>
              <a:t> (</a:t>
            </a:r>
            <a:r>
              <a:rPr lang="nn-NO" sz="1400" dirty="0">
                <a:solidFill>
                  <a:srgbClr val="0000FF"/>
                </a:solidFill>
                <a:highlight>
                  <a:srgbClr val="FFFFFF"/>
                </a:highlight>
                <a:latin typeface="Consolas" panose="020B0609020204030204" pitchFamily="49" charset="0"/>
              </a:rPr>
              <a:t>int</a:t>
            </a:r>
            <a:r>
              <a:rPr lang="nn-NO" sz="1400" dirty="0">
                <a:solidFill>
                  <a:srgbClr val="000000"/>
                </a:solidFill>
                <a:highlight>
                  <a:srgbClr val="FFFFFF"/>
                </a:highlight>
                <a:latin typeface="Consolas" panose="020B0609020204030204" pitchFamily="49" charset="0"/>
              </a:rPr>
              <a:t> i = 0; i &lt; numLines; i++)</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trimmed = </a:t>
            </a:r>
            <a:r>
              <a:rPr lang="en-US" sz="1400" dirty="0" smtClean="0">
                <a:solidFill>
                  <a:srgbClr val="000000"/>
                </a:solidFill>
                <a:highlight>
                  <a:srgbClr val="FFFFFF"/>
                </a:highlight>
                <a:latin typeface="Consolas" panose="020B0609020204030204" pitchFamily="49" charset="0"/>
              </a:rPr>
              <a:t>lines[</a:t>
            </a:r>
            <a:r>
              <a:rPr lang="en-US" sz="1400" dirty="0" err="1" smtClean="0">
                <a:solidFill>
                  <a:srgbClr val="000000"/>
                </a:solidFill>
                <a:highlight>
                  <a:srgbClr val="FFFFFF"/>
                </a:highlight>
                <a:latin typeface="Consolas" panose="020B0609020204030204" pitchFamily="49" charset="0"/>
              </a:rPr>
              <a:t>i</a:t>
            </a:r>
            <a:r>
              <a:rPr lang="en-US" sz="1400" dirty="0" smtClean="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TrimStart</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if</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trimmed.Length</a:t>
            </a:r>
            <a:r>
              <a:rPr lang="en-US" sz="1400" dirty="0">
                <a:solidFill>
                  <a:srgbClr val="000000"/>
                </a:solidFill>
                <a:highlight>
                  <a:srgbClr val="FFFFFF"/>
                </a:highlight>
                <a:latin typeface="Consolas" panose="020B0609020204030204" pitchFamily="49" charset="0"/>
              </a:rPr>
              <a:t> &lt; 4 || !</a:t>
            </a:r>
            <a:r>
              <a:rPr lang="en-US" sz="1400" dirty="0" err="1">
                <a:solidFill>
                  <a:srgbClr val="0000FF"/>
                </a:solidFill>
                <a:highlight>
                  <a:srgbClr val="FFFFFF"/>
                </a:highlight>
                <a:latin typeface="Consolas" panose="020B0609020204030204" pitchFamily="49" charset="0"/>
              </a:rPr>
              <a:t>char</a:t>
            </a:r>
            <a:r>
              <a:rPr lang="en-US" sz="1400" dirty="0" err="1">
                <a:solidFill>
                  <a:srgbClr val="000000"/>
                </a:solidFill>
                <a:highlight>
                  <a:srgbClr val="FFFFFF"/>
                </a:highlight>
                <a:latin typeface="Consolas" panose="020B0609020204030204" pitchFamily="49" charset="0"/>
              </a:rPr>
              <a:t>.IsWhiteSpace</a:t>
            </a:r>
            <a:r>
              <a:rPr lang="en-US" sz="1400" dirty="0">
                <a:solidFill>
                  <a:srgbClr val="000000"/>
                </a:solidFill>
                <a:highlight>
                  <a:srgbClr val="FFFFFF"/>
                </a:highlight>
                <a:latin typeface="Consolas" panose="020B0609020204030204" pitchFamily="49" charset="0"/>
              </a:rPr>
              <a:t>(trimmed[3]))</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skipSpace</a:t>
            </a:r>
            <a:r>
              <a:rPr lang="en-US" sz="1400" dirty="0">
                <a:solidFill>
                  <a:srgbClr val="000000"/>
                </a:solidFill>
                <a:highlight>
                  <a:srgbClr val="FFFFFF"/>
                </a:highlight>
                <a:latin typeface="Consolas" panose="020B0609020204030204" pitchFamily="49" charset="0"/>
              </a:rPr>
              <a:t> = </a:t>
            </a:r>
            <a:r>
              <a:rPr lang="en-US" sz="1400" dirty="0">
                <a:solidFill>
                  <a:srgbClr val="0000FF"/>
                </a:solidFill>
                <a:highlight>
                  <a:srgbClr val="FFFFFF"/>
                </a:highlight>
                <a:latin typeface="Consolas" panose="020B0609020204030204" pitchFamily="49" charset="0"/>
              </a:rPr>
              <a:t>false</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break</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substringStart</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skipSpace</a:t>
            </a:r>
            <a:r>
              <a:rPr lang="en-US" sz="1400" dirty="0">
                <a:solidFill>
                  <a:srgbClr val="000000"/>
                </a:solidFill>
                <a:highlight>
                  <a:srgbClr val="FFFFFF"/>
                </a:highlight>
                <a:latin typeface="Consolas" panose="020B0609020204030204" pitchFamily="49" charset="0"/>
              </a:rPr>
              <a:t> ? 4 : 3;</a:t>
            </a:r>
          </a:p>
          <a:p>
            <a:r>
              <a:rPr lang="nn-NO" sz="1400" dirty="0">
                <a:solidFill>
                  <a:srgbClr val="000000"/>
                </a:solidFill>
                <a:highlight>
                  <a:srgbClr val="FFFFFF"/>
                </a:highlight>
                <a:latin typeface="Consolas" panose="020B0609020204030204" pitchFamily="49" charset="0"/>
              </a:rPr>
              <a:t>        </a:t>
            </a:r>
            <a:r>
              <a:rPr lang="nn-NO" sz="1400" dirty="0">
                <a:solidFill>
                  <a:srgbClr val="0000FF"/>
                </a:solidFill>
                <a:highlight>
                  <a:srgbClr val="FFFFFF"/>
                </a:highlight>
                <a:latin typeface="Consolas" panose="020B0609020204030204" pitchFamily="49" charset="0"/>
              </a:rPr>
              <a:t>for</a:t>
            </a:r>
            <a:r>
              <a:rPr lang="nn-NO" sz="1400" dirty="0">
                <a:solidFill>
                  <a:srgbClr val="000000"/>
                </a:solidFill>
                <a:highlight>
                  <a:srgbClr val="FFFFFF"/>
                </a:highlight>
                <a:latin typeface="Consolas" panose="020B0609020204030204" pitchFamily="49" charset="0"/>
              </a:rPr>
              <a:t> (</a:t>
            </a:r>
            <a:r>
              <a:rPr lang="nn-NO" sz="1400" dirty="0">
                <a:solidFill>
                  <a:srgbClr val="0000FF"/>
                </a:solidFill>
                <a:highlight>
                  <a:srgbClr val="FFFFFF"/>
                </a:highlight>
                <a:latin typeface="Consolas" panose="020B0609020204030204" pitchFamily="49" charset="0"/>
              </a:rPr>
              <a:t>int</a:t>
            </a:r>
            <a:r>
              <a:rPr lang="nn-NO" sz="1400" dirty="0">
                <a:solidFill>
                  <a:srgbClr val="000000"/>
                </a:solidFill>
                <a:highlight>
                  <a:srgbClr val="FFFFFF"/>
                </a:highlight>
                <a:latin typeface="Consolas" panose="020B0609020204030204" pitchFamily="49" charset="0"/>
              </a:rPr>
              <a:t> i = 0; i &lt; numLines; i</a:t>
            </a:r>
            <a:r>
              <a:rPr lang="nn-NO" sz="1400" dirty="0" smtClean="0">
                <a:solidFill>
                  <a:srgbClr val="000000"/>
                </a:solidFill>
                <a:highlight>
                  <a:srgbClr val="FFFFFF"/>
                </a:highlight>
                <a:latin typeface="Consolas" panose="020B0609020204030204" pitchFamily="49" charset="0"/>
              </a:rPr>
              <a:t>++)</a:t>
            </a:r>
            <a:endParaRPr lang="nn-NO"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(lines[</a:t>
            </a:r>
            <a:r>
              <a:rPr lang="en-US" sz="1400" dirty="0" err="1">
                <a:solidFill>
                  <a:srgbClr val="000000"/>
                </a:solidFill>
                <a:highlight>
                  <a:srgbClr val="FFFFFF"/>
                </a:highlight>
                <a:latin typeface="Consolas" panose="020B0609020204030204" pitchFamily="49" charset="0"/>
              </a:rPr>
              <a:t>i</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TrimStart</a:t>
            </a:r>
            <a:r>
              <a:rPr lang="en-US" sz="1400" dirty="0">
                <a:solidFill>
                  <a:srgbClr val="000000"/>
                </a:solidFill>
                <a:highlight>
                  <a:srgbClr val="FFFFFF"/>
                </a:highlight>
                <a:latin typeface="Consolas" panose="020B0609020204030204" pitchFamily="49" charset="0"/>
              </a:rPr>
              <a:t>().Substring(</a:t>
            </a:r>
            <a:r>
              <a:rPr lang="en-US" sz="1400" dirty="0" err="1">
                <a:solidFill>
                  <a:srgbClr val="000000"/>
                </a:solidFill>
                <a:highlight>
                  <a:srgbClr val="FFFFFF"/>
                </a:highlight>
                <a:latin typeface="Consolas" panose="020B0609020204030204" pitchFamily="49" charset="0"/>
              </a:rPr>
              <a:t>substringStart</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else</a:t>
            </a:r>
            <a:r>
              <a:rPr lang="en-US" sz="1400" dirty="0">
                <a:solidFill>
                  <a:srgbClr val="000000"/>
                </a:solidFill>
                <a:highlight>
                  <a:srgbClr val="FFFFFF"/>
                </a:highlight>
                <a:latin typeface="Consolas" panose="020B0609020204030204" pitchFamily="49" charset="0"/>
              </a:rPr>
              <a:t> { </a:t>
            </a:r>
            <a:r>
              <a:rPr lang="en-US" sz="1400" dirty="0">
                <a:solidFill>
                  <a:srgbClr val="008000"/>
                </a:solidFill>
                <a:highlight>
                  <a:srgbClr val="FFFFFF"/>
                </a:highlight>
                <a:latin typeface="Consolas" panose="020B0609020204030204" pitchFamily="49" charset="0"/>
              </a:rPr>
              <a:t>/* ... */</a:t>
            </a:r>
            <a:r>
              <a:rPr lang="en-US" sz="1400" dirty="0">
                <a:solidFill>
                  <a:srgbClr val="000000"/>
                </a:solidFill>
                <a:highlight>
                  <a:srgbClr val="FFFFFF"/>
                </a:highlight>
                <a:latin typeface="Consolas" panose="020B0609020204030204" pitchFamily="49" charset="0"/>
              </a:rPr>
              <a:t> </a:t>
            </a:r>
            <a:r>
              <a:rPr lang="en-US" sz="1400" dirty="0" smtClean="0">
                <a:solidFill>
                  <a:srgbClr val="000000"/>
                </a:solidFill>
                <a:highlight>
                  <a:srgbClr val="FFFFFF"/>
                </a:highlight>
                <a:latin typeface="Consolas" panose="020B0609020204030204" pitchFamily="49" charset="0"/>
              </a:rPr>
              <a:t>}</a:t>
            </a:r>
          </a:p>
        </p:txBody>
      </p:sp>
      <p:sp>
        <p:nvSpPr>
          <p:cNvPr id="4" name="Rounded Rectangle 3"/>
          <p:cNvSpPr/>
          <p:nvPr/>
        </p:nvSpPr>
        <p:spPr bwMode="auto">
          <a:xfrm>
            <a:off x="3550257" y="1730189"/>
            <a:ext cx="2850542" cy="286870"/>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Rounded Rectangle 4"/>
          <p:cNvSpPr/>
          <p:nvPr/>
        </p:nvSpPr>
        <p:spPr bwMode="auto">
          <a:xfrm>
            <a:off x="2886323" y="1730189"/>
            <a:ext cx="6009256" cy="286870"/>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ounded Rectangle 5"/>
          <p:cNvSpPr/>
          <p:nvPr/>
        </p:nvSpPr>
        <p:spPr bwMode="auto">
          <a:xfrm>
            <a:off x="1995777" y="2659062"/>
            <a:ext cx="1188719" cy="286870"/>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ounded Rectangle 6"/>
          <p:cNvSpPr/>
          <p:nvPr/>
        </p:nvSpPr>
        <p:spPr bwMode="auto">
          <a:xfrm>
            <a:off x="4069977" y="3573462"/>
            <a:ext cx="1174376" cy="308256"/>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ounded Rectangle 7"/>
          <p:cNvSpPr/>
          <p:nvPr/>
        </p:nvSpPr>
        <p:spPr bwMode="auto">
          <a:xfrm>
            <a:off x="3370729" y="5935662"/>
            <a:ext cx="1174377" cy="286870"/>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ounded Rectangle 8"/>
          <p:cNvSpPr/>
          <p:nvPr/>
        </p:nvSpPr>
        <p:spPr bwMode="auto">
          <a:xfrm>
            <a:off x="4563035" y="5943970"/>
            <a:ext cx="2551198" cy="286870"/>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TextBox 9"/>
          <p:cNvSpPr txBox="1"/>
          <p:nvPr/>
        </p:nvSpPr>
        <p:spPr>
          <a:xfrm>
            <a:off x="6675437" y="2149454"/>
            <a:ext cx="5761038" cy="1588127"/>
          </a:xfrm>
          <a:prstGeom prst="rect">
            <a:avLst/>
          </a:prstGeom>
          <a:noFill/>
          <a:ln w="28575">
            <a:solidFill>
              <a:schemeClr val="accent6"/>
            </a:solidFill>
          </a:ln>
        </p:spPr>
        <p:txBody>
          <a:bodyPr wrap="square" lIns="182880" tIns="146304" rIns="182880" bIns="146304" rtlCol="0">
            <a:spAutoFit/>
          </a:bodyPr>
          <a:lstStyle/>
          <a:p>
            <a:r>
              <a:rPr lang="en-US" sz="1400" dirty="0">
                <a:solidFill>
                  <a:srgbClr val="0000FF"/>
                </a:solidFill>
                <a:highlight>
                  <a:srgbClr val="FFFFFF"/>
                </a:highlight>
                <a:latin typeface="Consolas" panose="020B0609020204030204" pitchFamily="49" charset="0"/>
              </a:rPr>
              <a:t>namespace</a:t>
            </a:r>
            <a:r>
              <a:rPr lang="en-US" sz="1400" dirty="0">
                <a:solidFill>
                  <a:srgbClr val="000000"/>
                </a:solidFill>
                <a:highlight>
                  <a:srgbClr val="FFFFFF"/>
                </a:highlight>
                <a:latin typeface="Consolas" panose="020B0609020204030204" pitchFamily="49" charset="0"/>
              </a:rPr>
              <a:t> System</a:t>
            </a:r>
          </a:p>
          <a:p>
            <a:r>
              <a:rPr lang="en-US" sz="1400" dirty="0" smtClean="0">
                <a:solidFill>
                  <a:srgbClr val="000000"/>
                </a:solidFill>
                <a:highlight>
                  <a:srgbClr val="FFFFFF"/>
                </a:highlight>
                <a:latin typeface="Consolas" panose="020B0609020204030204" pitchFamily="49" charset="0"/>
              </a:rPr>
              <a:t>{</a:t>
            </a:r>
          </a:p>
          <a:p>
            <a:r>
              <a:rPr lang="en-US" sz="1400" dirty="0" smtClean="0">
                <a:solidFill>
                  <a:srgbClr val="0000FF"/>
                </a:solidFill>
                <a:highlight>
                  <a:srgbClr val="FFFFFF"/>
                </a:highlight>
                <a:latin typeface="Consolas" panose="020B0609020204030204" pitchFamily="49" charset="0"/>
              </a:rPr>
              <a:t>  class</a:t>
            </a:r>
            <a:r>
              <a:rPr lang="en-US" sz="1400" dirty="0" smtClean="0">
                <a:solidFill>
                  <a:srgbClr val="000000"/>
                </a:solidFill>
                <a:highlight>
                  <a:srgbClr val="FFFFFF"/>
                </a:highlight>
                <a:latin typeface="Consolas" panose="020B0609020204030204" pitchFamily="49" charset="0"/>
              </a:rPr>
              <a:t> </a:t>
            </a:r>
            <a:r>
              <a:rPr lang="en-US" sz="1400" dirty="0" smtClean="0">
                <a:solidFill>
                  <a:srgbClr val="2B91AF"/>
                </a:solidFill>
                <a:highlight>
                  <a:srgbClr val="FFFFFF"/>
                </a:highlight>
                <a:latin typeface="Consolas" panose="020B0609020204030204" pitchFamily="49" charset="0"/>
              </a:rPr>
              <a:t>String</a:t>
            </a:r>
            <a:endParaRPr lang="en-US" sz="1400" dirty="0" smtClean="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  {</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smtClean="0">
                <a:solidFill>
                  <a:srgbClr val="000000"/>
                </a:solidFill>
                <a:highlight>
                  <a:srgbClr val="FFFFFF"/>
                </a:highlight>
                <a:latin typeface="Consolas" panose="020B0609020204030204" pitchFamily="49" charset="0"/>
              </a:rPr>
              <a:t>   </a:t>
            </a:r>
            <a:r>
              <a:rPr lang="en-US" sz="1400" dirty="0" smtClean="0">
                <a:solidFill>
                  <a:srgbClr val="008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     </a:t>
            </a:r>
            <a:r>
              <a:rPr lang="en-US" sz="1400" dirty="0" smtClean="0">
                <a:solidFill>
                  <a:srgbClr val="0000FF"/>
                </a:solidFill>
                <a:highlight>
                  <a:srgbClr val="FFFFFF"/>
                </a:highlight>
                <a:latin typeface="Consolas" panose="020B0609020204030204" pitchFamily="49" charset="0"/>
              </a:rPr>
              <a:t>public</a:t>
            </a:r>
            <a:r>
              <a:rPr lang="en-US" sz="1400" dirty="0" smtClean="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TrimStart</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params</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char</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trimChars</a:t>
            </a:r>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1786361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Allocations </a:t>
            </a:r>
            <a:r>
              <a:rPr lang="en-US" dirty="0"/>
              <a:t>from string manipulation</a:t>
            </a:r>
          </a:p>
        </p:txBody>
      </p:sp>
      <p:sp>
        <p:nvSpPr>
          <p:cNvPr id="3" name="Text Placeholder 2"/>
          <p:cNvSpPr>
            <a:spLocks noGrp="1"/>
          </p:cNvSpPr>
          <p:nvPr>
            <p:ph type="body" sz="quarter" idx="10"/>
          </p:nvPr>
        </p:nvSpPr>
        <p:spPr>
          <a:xfrm>
            <a:off x="274638" y="1221157"/>
            <a:ext cx="11887199" cy="5309146"/>
          </a:xfrm>
        </p:spPr>
        <p:txBody>
          <a:bodyPr/>
          <a:lstStyle/>
          <a:p>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IndexOfFirstNonWhiteSpaceChar</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text,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start)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while</a:t>
            </a:r>
            <a:r>
              <a:rPr lang="en-US" sz="1800" dirty="0">
                <a:solidFill>
                  <a:srgbClr val="000000"/>
                </a:solidFill>
                <a:highlight>
                  <a:srgbClr val="FFFFFF"/>
                </a:highlight>
                <a:latin typeface="Consolas" panose="020B0609020204030204" pitchFamily="49" charset="0"/>
              </a:rPr>
              <a:t> (start &lt; </a:t>
            </a:r>
            <a:r>
              <a:rPr lang="en-US" sz="1800" dirty="0" err="1" smtClean="0">
                <a:solidFill>
                  <a:srgbClr val="000000"/>
                </a:solidFill>
                <a:highlight>
                  <a:srgbClr val="FFFFFF"/>
                </a:highlight>
                <a:latin typeface="Consolas" panose="020B0609020204030204" pitchFamily="49" charset="0"/>
              </a:rPr>
              <a:t>text.Length</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&amp;&amp; </a:t>
            </a:r>
            <a:r>
              <a:rPr lang="en-US" sz="1800" dirty="0" err="1" smtClean="0">
                <a:solidFill>
                  <a:srgbClr val="0000FF"/>
                </a:solidFill>
                <a:highlight>
                  <a:srgbClr val="FFFFFF"/>
                </a:highlight>
                <a:latin typeface="Consolas" panose="020B0609020204030204" pitchFamily="49" charset="0"/>
              </a:rPr>
              <a:t>char</a:t>
            </a:r>
            <a:r>
              <a:rPr lang="en-US" sz="1800" dirty="0" err="1" smtClean="0">
                <a:solidFill>
                  <a:srgbClr val="000000"/>
                </a:solidFill>
                <a:highlight>
                  <a:srgbClr val="FFFFFF"/>
                </a:highlight>
                <a:latin typeface="Consolas" panose="020B0609020204030204" pitchFamily="49" charset="0"/>
              </a:rPr>
              <a:t>.IsWhiteSpace</a:t>
            </a:r>
            <a:r>
              <a:rPr lang="en-US" sz="1800" dirty="0" smtClean="0">
                <a:solidFill>
                  <a:srgbClr val="000000"/>
                </a:solidFill>
                <a:highlight>
                  <a:srgbClr val="FFFFFF"/>
                </a:highlight>
                <a:latin typeface="Consolas" panose="020B0609020204030204" pitchFamily="49" charset="0"/>
              </a:rPr>
              <a:t>(text[start</a:t>
            </a:r>
            <a:r>
              <a:rPr lang="en-US" sz="1800" dirty="0">
                <a:solidFill>
                  <a:srgbClr val="000000"/>
                </a:solidFill>
                <a:highlight>
                  <a:srgbClr val="FFFFFF"/>
                </a:highlight>
                <a:latin typeface="Consolas" panose="020B0609020204030204" pitchFamily="49" charset="0"/>
              </a:rPr>
              <a:t>])) start++;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start;</a:t>
            </a:r>
          </a:p>
          <a:p>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bool</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TrimmedStringStartsWith</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text,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start, </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prefix) {</a:t>
            </a:r>
          </a:p>
          <a:p>
            <a:r>
              <a:rPr lang="en-US" sz="1800" dirty="0">
                <a:solidFill>
                  <a:srgbClr val="000000"/>
                </a:solidFill>
                <a:highlight>
                  <a:srgbClr val="FFFFFF"/>
                </a:highlight>
                <a:latin typeface="Consolas" panose="020B0609020204030204" pitchFamily="49" charset="0"/>
              </a:rPr>
              <a:t>    start = </a:t>
            </a:r>
            <a:r>
              <a:rPr lang="en-US" sz="1800" dirty="0" err="1">
                <a:solidFill>
                  <a:srgbClr val="000000"/>
                </a:solidFill>
                <a:highlight>
                  <a:srgbClr val="FFFFFF"/>
                </a:highlight>
                <a:latin typeface="Consolas" panose="020B0609020204030204" pitchFamily="49" charset="0"/>
              </a:rPr>
              <a:t>IndexOfFirstNonWhiteSpaceChar</a:t>
            </a:r>
            <a:r>
              <a:rPr lang="en-US" sz="1800" dirty="0">
                <a:solidFill>
                  <a:srgbClr val="000000"/>
                </a:solidFill>
                <a:highlight>
                  <a:srgbClr val="FFFFFF"/>
                </a:highlight>
                <a:latin typeface="Consolas" panose="020B0609020204030204" pitchFamily="49" charset="0"/>
              </a:rPr>
              <a:t>(text, </a:t>
            </a:r>
            <a:r>
              <a:rPr lang="en-US" sz="1800" dirty="0" smtClean="0">
                <a:solidFill>
                  <a:srgbClr val="000000"/>
                </a:solidFill>
                <a:highlight>
                  <a:srgbClr val="FFFFFF"/>
                </a:highlight>
                <a:latin typeface="Consolas" panose="020B0609020204030204" pitchFamily="49" charset="0"/>
              </a:rPr>
              <a:t>start);</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len</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text.Length</a:t>
            </a:r>
            <a:r>
              <a:rPr lang="en-US" sz="1800" dirty="0">
                <a:solidFill>
                  <a:srgbClr val="000000"/>
                </a:solidFill>
                <a:highlight>
                  <a:srgbClr val="FFFFFF"/>
                </a:highlight>
                <a:latin typeface="Consolas" panose="020B0609020204030204" pitchFamily="49" charset="0"/>
              </a:rPr>
              <a:t> - start;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if</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len</a:t>
            </a:r>
            <a:r>
              <a:rPr lang="en-US" sz="1800" dirty="0">
                <a:solidFill>
                  <a:srgbClr val="000000"/>
                </a:solidFill>
                <a:highlight>
                  <a:srgbClr val="FFFFFF"/>
                </a:highlight>
                <a:latin typeface="Consolas" panose="020B0609020204030204" pitchFamily="49" charset="0"/>
              </a:rPr>
              <a:t> &lt; </a:t>
            </a:r>
            <a:r>
              <a:rPr lang="en-US" sz="1800" dirty="0" err="1">
                <a:solidFill>
                  <a:srgbClr val="000000"/>
                </a:solidFill>
                <a:highlight>
                  <a:srgbClr val="FFFFFF"/>
                </a:highlight>
                <a:latin typeface="Consolas" panose="020B0609020204030204" pitchFamily="49" charset="0"/>
              </a:rPr>
              <a:t>prefix.Length</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false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for</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 0;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&lt; </a:t>
            </a:r>
            <a:r>
              <a:rPr lang="en-US" sz="1800" dirty="0" err="1">
                <a:solidFill>
                  <a:srgbClr val="000000"/>
                </a:solidFill>
                <a:highlight>
                  <a:srgbClr val="FFFFFF"/>
                </a:highlight>
                <a:latin typeface="Consolas" panose="020B0609020204030204" pitchFamily="49" charset="0"/>
              </a:rPr>
              <a:t>len</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if</a:t>
            </a:r>
            <a:r>
              <a:rPr lang="en-US" sz="1800" dirty="0">
                <a:solidFill>
                  <a:srgbClr val="000000"/>
                </a:solidFill>
                <a:highlight>
                  <a:srgbClr val="FFFFFF"/>
                </a:highlight>
                <a:latin typeface="Consolas" panose="020B0609020204030204" pitchFamily="49" charset="0"/>
              </a:rPr>
              <a:t> (prefix[</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 text[start +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false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true</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8000"/>
                </a:solidFill>
                <a:highlight>
                  <a:srgbClr val="FFFFFF"/>
                </a:highlight>
              </a:rPr>
              <a:t>// etc...</a:t>
            </a:r>
            <a:endParaRPr lang="en-US" sz="18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40285659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916" y="2784443"/>
            <a:ext cx="8575121" cy="2954655"/>
          </a:xfrm>
          <a:prstGeom prst="rect">
            <a:avLst/>
          </a:prstGeom>
          <a:noFill/>
        </p:spPr>
        <p:txBody>
          <a:bodyPr wrap="square" lIns="182880" tIns="146304" rIns="182880" bIns="146304" rtlCol="0">
            <a:spAutoFit/>
          </a:bodyPr>
          <a:lstStyle/>
          <a:p>
            <a:pPr lvl="0">
              <a:lnSpc>
                <a:spcPct val="90000"/>
              </a:lnSpc>
              <a:spcBef>
                <a:spcPct val="20000"/>
              </a:spcBef>
              <a:buSzPct val="90000"/>
            </a:pPr>
            <a:r>
              <a:rPr lang="en-US" sz="1600" dirty="0" smtClean="0">
                <a:solidFill>
                  <a:srgbClr val="000000"/>
                </a:solidFill>
                <a:highlight>
                  <a:srgbClr val="FFFFFF"/>
                </a:highlight>
                <a:latin typeface="Consolas" panose="020B0609020204030204" pitchFamily="49" charset="0"/>
                <a:cs typeface="Segoe UI" pitchFamily="34" charset="0"/>
              </a:rPr>
              <a:t>        </a:t>
            </a:r>
            <a:r>
              <a:rPr lang="en-US" sz="1600" dirty="0" err="1" smtClean="0">
                <a:solidFill>
                  <a:srgbClr val="000000"/>
                </a:solidFill>
                <a:highlight>
                  <a:srgbClr val="FFFFFF"/>
                </a:highlight>
                <a:latin typeface="Consolas" panose="020B0609020204030204" pitchFamily="49" charset="0"/>
                <a:cs typeface="Segoe UI" pitchFamily="34" charset="0"/>
              </a:rPr>
              <a:t>sb.Append</a:t>
            </a:r>
            <a:r>
              <a:rPr lang="en-US" sz="1600" dirty="0" smtClean="0">
                <a:solidFill>
                  <a:srgbClr val="000000"/>
                </a:solidFill>
                <a:highlight>
                  <a:srgbClr val="FFFFFF"/>
                </a:highlight>
                <a:latin typeface="Consolas" panose="020B0609020204030204" pitchFamily="49" charset="0"/>
                <a:cs typeface="Segoe UI" pitchFamily="34" charset="0"/>
              </a:rPr>
              <a:t>(name</a:t>
            </a:r>
            <a:r>
              <a:rPr lang="en-US" sz="1600" dirty="0">
                <a:solidFill>
                  <a:srgbClr val="000000"/>
                </a:solidFill>
                <a:highlight>
                  <a:srgbClr val="FFFFFF"/>
                </a:highlight>
                <a:latin typeface="Consolas" panose="020B0609020204030204" pitchFamily="49" charset="0"/>
                <a:cs typeface="Segoe UI" pitchFamily="34" charset="0"/>
              </a:rPr>
              <a:t>);</a:t>
            </a:r>
          </a:p>
          <a:p>
            <a:pPr lvl="0">
              <a:lnSpc>
                <a:spcPct val="90000"/>
              </a:lnSpc>
              <a:spcBef>
                <a:spcPct val="20000"/>
              </a:spcBef>
              <a:buSzPct val="90000"/>
            </a:pPr>
            <a:r>
              <a:rPr lang="en-US" sz="1600" dirty="0">
                <a:solidFill>
                  <a:srgbClr val="000000"/>
                </a:solidFill>
                <a:highlight>
                  <a:srgbClr val="FFFFFF"/>
                </a:highlight>
                <a:latin typeface="Consolas" panose="020B0609020204030204" pitchFamily="49" charset="0"/>
                <a:cs typeface="Segoe UI" pitchFamily="34" charset="0"/>
              </a:rPr>
              <a:t>        </a:t>
            </a:r>
            <a:r>
              <a:rPr lang="en-US" sz="1600" dirty="0">
                <a:solidFill>
                  <a:srgbClr val="0000FF"/>
                </a:solidFill>
                <a:highlight>
                  <a:srgbClr val="FFFFFF"/>
                </a:highlight>
                <a:latin typeface="Consolas" panose="020B0609020204030204" pitchFamily="49" charset="0"/>
                <a:cs typeface="Segoe UI" pitchFamily="34" charset="0"/>
              </a:rPr>
              <a:t>if</a:t>
            </a:r>
            <a:r>
              <a:rPr lang="en-US" sz="1600" dirty="0">
                <a:solidFill>
                  <a:srgbClr val="000000"/>
                </a:solidFill>
                <a:highlight>
                  <a:srgbClr val="FFFFFF"/>
                </a:highlight>
                <a:latin typeface="Consolas" panose="020B0609020204030204" pitchFamily="49" charset="0"/>
                <a:cs typeface="Segoe UI" pitchFamily="34" charset="0"/>
              </a:rPr>
              <a:t> (</a:t>
            </a:r>
            <a:r>
              <a:rPr lang="en-US" sz="1600" dirty="0" err="1">
                <a:solidFill>
                  <a:srgbClr val="000000"/>
                </a:solidFill>
                <a:highlight>
                  <a:srgbClr val="FFFFFF"/>
                </a:highlight>
                <a:latin typeface="Consolas" panose="020B0609020204030204" pitchFamily="49" charset="0"/>
                <a:cs typeface="Segoe UI" pitchFamily="34" charset="0"/>
              </a:rPr>
              <a:t>arity</a:t>
            </a:r>
            <a:r>
              <a:rPr lang="en-US" sz="1600" dirty="0">
                <a:solidFill>
                  <a:srgbClr val="000000"/>
                </a:solidFill>
                <a:highlight>
                  <a:srgbClr val="FFFFFF"/>
                </a:highlight>
                <a:latin typeface="Consolas" panose="020B0609020204030204" pitchFamily="49" charset="0"/>
                <a:cs typeface="Segoe UI" pitchFamily="34" charset="0"/>
              </a:rPr>
              <a:t> != 0)</a:t>
            </a:r>
          </a:p>
          <a:p>
            <a:pPr lvl="0">
              <a:lnSpc>
                <a:spcPct val="90000"/>
              </a:lnSpc>
              <a:spcBef>
                <a:spcPct val="20000"/>
              </a:spcBef>
              <a:buSzPct val="90000"/>
            </a:pPr>
            <a:r>
              <a:rPr lang="en-US" sz="1600" dirty="0">
                <a:solidFill>
                  <a:srgbClr val="000000"/>
                </a:solidFill>
                <a:highlight>
                  <a:srgbClr val="FFFFFF"/>
                </a:highlight>
                <a:latin typeface="Consolas" panose="020B0609020204030204" pitchFamily="49" charset="0"/>
                <a:cs typeface="Segoe UI" pitchFamily="34" charset="0"/>
              </a:rPr>
              <a:t>        {</a:t>
            </a:r>
          </a:p>
          <a:p>
            <a:pPr lvl="0">
              <a:lnSpc>
                <a:spcPct val="90000"/>
              </a:lnSpc>
              <a:spcBef>
                <a:spcPct val="20000"/>
              </a:spcBef>
              <a:buSzPct val="90000"/>
            </a:pPr>
            <a:r>
              <a:rPr lang="en-US" sz="1600" dirty="0">
                <a:solidFill>
                  <a:srgbClr val="000000"/>
                </a:solidFill>
                <a:highlight>
                  <a:srgbClr val="FFFFFF"/>
                </a:highlight>
                <a:latin typeface="Consolas" panose="020B0609020204030204" pitchFamily="49" charset="0"/>
                <a:cs typeface="Segoe UI" pitchFamily="34" charset="0"/>
              </a:rPr>
              <a:t>            </a:t>
            </a:r>
            <a:r>
              <a:rPr lang="en-US" sz="1600" dirty="0" err="1">
                <a:solidFill>
                  <a:srgbClr val="000000"/>
                </a:solidFill>
                <a:highlight>
                  <a:srgbClr val="FFFFFF"/>
                </a:highlight>
                <a:latin typeface="Consolas" panose="020B0609020204030204" pitchFamily="49" charset="0"/>
                <a:cs typeface="Segoe UI" pitchFamily="34" charset="0"/>
              </a:rPr>
              <a:t>sb.Append</a:t>
            </a:r>
            <a:r>
              <a:rPr lang="en-US" sz="1600" dirty="0">
                <a:solidFill>
                  <a:srgbClr val="000000"/>
                </a:solidFill>
                <a:highlight>
                  <a:srgbClr val="FFFFFF"/>
                </a:highlight>
                <a:latin typeface="Consolas" panose="020B0609020204030204" pitchFamily="49" charset="0"/>
                <a:cs typeface="Segoe UI" pitchFamily="34" charset="0"/>
              </a:rPr>
              <a:t>(</a:t>
            </a:r>
            <a:r>
              <a:rPr lang="en-US" sz="1600" dirty="0">
                <a:solidFill>
                  <a:srgbClr val="A31515"/>
                </a:solidFill>
                <a:highlight>
                  <a:srgbClr val="FFFFFF"/>
                </a:highlight>
                <a:latin typeface="Consolas" panose="020B0609020204030204" pitchFamily="49" charset="0"/>
                <a:cs typeface="Segoe UI" pitchFamily="34" charset="0"/>
              </a:rPr>
              <a:t>"&lt;"</a:t>
            </a:r>
            <a:r>
              <a:rPr lang="en-US" sz="1600" dirty="0">
                <a:solidFill>
                  <a:srgbClr val="000000"/>
                </a:solidFill>
                <a:highlight>
                  <a:srgbClr val="FFFFFF"/>
                </a:highlight>
                <a:latin typeface="Consolas" panose="020B0609020204030204" pitchFamily="49" charset="0"/>
                <a:cs typeface="Segoe UI" pitchFamily="34" charset="0"/>
              </a:rPr>
              <a:t>);</a:t>
            </a:r>
          </a:p>
          <a:p>
            <a:pPr lvl="0">
              <a:lnSpc>
                <a:spcPct val="90000"/>
              </a:lnSpc>
              <a:spcBef>
                <a:spcPct val="20000"/>
              </a:spcBef>
              <a:buSzPct val="90000"/>
            </a:pPr>
            <a:r>
              <a:rPr lang="nn-NO" sz="1600" dirty="0">
                <a:solidFill>
                  <a:srgbClr val="000000"/>
                </a:solidFill>
                <a:highlight>
                  <a:srgbClr val="FFFFFF"/>
                </a:highlight>
                <a:latin typeface="Consolas" panose="020B0609020204030204" pitchFamily="49" charset="0"/>
                <a:cs typeface="Segoe UI" pitchFamily="34" charset="0"/>
              </a:rPr>
              <a:t>            </a:t>
            </a:r>
            <a:r>
              <a:rPr lang="nn-NO" sz="1600" dirty="0">
                <a:solidFill>
                  <a:srgbClr val="0000FF"/>
                </a:solidFill>
                <a:highlight>
                  <a:srgbClr val="FFFFFF"/>
                </a:highlight>
                <a:latin typeface="Consolas" panose="020B0609020204030204" pitchFamily="49" charset="0"/>
                <a:cs typeface="Segoe UI" pitchFamily="34" charset="0"/>
              </a:rPr>
              <a:t>for</a:t>
            </a:r>
            <a:r>
              <a:rPr lang="nn-NO" sz="1600" dirty="0">
                <a:solidFill>
                  <a:srgbClr val="000000"/>
                </a:solidFill>
                <a:highlight>
                  <a:srgbClr val="FFFFFF"/>
                </a:highlight>
                <a:latin typeface="Consolas" panose="020B0609020204030204" pitchFamily="49" charset="0"/>
                <a:cs typeface="Segoe UI" pitchFamily="34" charset="0"/>
              </a:rPr>
              <a:t> (</a:t>
            </a:r>
            <a:r>
              <a:rPr lang="nn-NO" sz="1600" dirty="0">
                <a:solidFill>
                  <a:srgbClr val="0000FF"/>
                </a:solidFill>
                <a:highlight>
                  <a:srgbClr val="FFFFFF"/>
                </a:highlight>
                <a:latin typeface="Consolas" panose="020B0609020204030204" pitchFamily="49" charset="0"/>
                <a:cs typeface="Segoe UI" pitchFamily="34" charset="0"/>
              </a:rPr>
              <a:t>int</a:t>
            </a:r>
            <a:r>
              <a:rPr lang="nn-NO" sz="1600" dirty="0">
                <a:solidFill>
                  <a:srgbClr val="000000"/>
                </a:solidFill>
                <a:highlight>
                  <a:srgbClr val="FFFFFF"/>
                </a:highlight>
                <a:latin typeface="Consolas" panose="020B0609020204030204" pitchFamily="49" charset="0"/>
                <a:cs typeface="Segoe UI" pitchFamily="34" charset="0"/>
              </a:rPr>
              <a:t> i = 1; i &lt; arity; i++)</a:t>
            </a:r>
          </a:p>
          <a:p>
            <a:pPr lvl="0">
              <a:lnSpc>
                <a:spcPct val="90000"/>
              </a:lnSpc>
              <a:spcBef>
                <a:spcPct val="20000"/>
              </a:spcBef>
              <a:buSzPct val="90000"/>
            </a:pPr>
            <a:r>
              <a:rPr lang="en-US" sz="1600" dirty="0">
                <a:solidFill>
                  <a:srgbClr val="000000"/>
                </a:solidFill>
                <a:highlight>
                  <a:srgbClr val="FFFFFF"/>
                </a:highlight>
                <a:latin typeface="Consolas" panose="020B0609020204030204" pitchFamily="49" charset="0"/>
                <a:cs typeface="Segoe UI" pitchFamily="34" charset="0"/>
              </a:rPr>
              <a:t>            {</a:t>
            </a:r>
          </a:p>
          <a:p>
            <a:pPr lvl="0">
              <a:lnSpc>
                <a:spcPct val="90000"/>
              </a:lnSpc>
              <a:spcBef>
                <a:spcPct val="20000"/>
              </a:spcBef>
              <a:buSzPct val="90000"/>
            </a:pPr>
            <a:r>
              <a:rPr lang="en-US" sz="1600" dirty="0">
                <a:solidFill>
                  <a:srgbClr val="000000"/>
                </a:solidFill>
                <a:highlight>
                  <a:srgbClr val="FFFFFF"/>
                </a:highlight>
                <a:latin typeface="Consolas" panose="020B0609020204030204" pitchFamily="49" charset="0"/>
                <a:cs typeface="Segoe UI" pitchFamily="34" charset="0"/>
              </a:rPr>
              <a:t>                </a:t>
            </a:r>
            <a:r>
              <a:rPr lang="en-US" sz="1600" dirty="0" err="1">
                <a:solidFill>
                  <a:srgbClr val="000000"/>
                </a:solidFill>
                <a:highlight>
                  <a:srgbClr val="FFFFFF"/>
                </a:highlight>
                <a:latin typeface="Consolas" panose="020B0609020204030204" pitchFamily="49" charset="0"/>
                <a:cs typeface="Segoe UI" pitchFamily="34" charset="0"/>
              </a:rPr>
              <a:t>sb.Append</a:t>
            </a:r>
            <a:r>
              <a:rPr lang="en-US" sz="1600" dirty="0">
                <a:solidFill>
                  <a:srgbClr val="000000"/>
                </a:solidFill>
                <a:highlight>
                  <a:srgbClr val="FFFFFF"/>
                </a:highlight>
                <a:latin typeface="Consolas" panose="020B0609020204030204" pitchFamily="49" charset="0"/>
                <a:cs typeface="Segoe UI" pitchFamily="34" charset="0"/>
              </a:rPr>
              <a:t>(</a:t>
            </a:r>
            <a:r>
              <a:rPr lang="en-US" sz="1600" dirty="0">
                <a:solidFill>
                  <a:srgbClr val="A31515"/>
                </a:solidFill>
                <a:highlight>
                  <a:srgbClr val="FFFFFF"/>
                </a:highlight>
                <a:latin typeface="Consolas" panose="020B0609020204030204" pitchFamily="49" charset="0"/>
                <a:cs typeface="Segoe UI" pitchFamily="34" charset="0"/>
              </a:rPr>
              <a:t>'T'</a:t>
            </a:r>
            <a:r>
              <a:rPr lang="en-US" sz="1600" dirty="0">
                <a:solidFill>
                  <a:srgbClr val="000000"/>
                </a:solidFill>
                <a:highlight>
                  <a:srgbClr val="FFFFFF"/>
                </a:highlight>
                <a:latin typeface="Consolas" panose="020B0609020204030204" pitchFamily="49" charset="0"/>
                <a:cs typeface="Segoe UI" pitchFamily="34" charset="0"/>
              </a:rPr>
              <a:t>); </a:t>
            </a:r>
            <a:r>
              <a:rPr lang="en-US" sz="1600" dirty="0" err="1">
                <a:solidFill>
                  <a:srgbClr val="000000"/>
                </a:solidFill>
                <a:highlight>
                  <a:srgbClr val="FFFFFF"/>
                </a:highlight>
                <a:latin typeface="Consolas" panose="020B0609020204030204" pitchFamily="49" charset="0"/>
                <a:cs typeface="Segoe UI" pitchFamily="34" charset="0"/>
              </a:rPr>
              <a:t>sb.Append</a:t>
            </a:r>
            <a:r>
              <a:rPr lang="en-US" sz="1600" dirty="0">
                <a:solidFill>
                  <a:srgbClr val="000000"/>
                </a:solidFill>
                <a:highlight>
                  <a:srgbClr val="FFFFFF"/>
                </a:highlight>
                <a:latin typeface="Consolas" panose="020B0609020204030204" pitchFamily="49" charset="0"/>
                <a:cs typeface="Segoe UI" pitchFamily="34" charset="0"/>
              </a:rPr>
              <a:t>(</a:t>
            </a:r>
            <a:r>
              <a:rPr lang="en-US" sz="1600" dirty="0" err="1">
                <a:solidFill>
                  <a:srgbClr val="000000"/>
                </a:solidFill>
                <a:highlight>
                  <a:srgbClr val="FFFFFF"/>
                </a:highlight>
                <a:latin typeface="Consolas" panose="020B0609020204030204" pitchFamily="49" charset="0"/>
                <a:cs typeface="Segoe UI" pitchFamily="34" charset="0"/>
              </a:rPr>
              <a:t>i.ToString</a:t>
            </a:r>
            <a:r>
              <a:rPr lang="en-US" sz="1600" dirty="0">
                <a:solidFill>
                  <a:srgbClr val="000000"/>
                </a:solidFill>
                <a:highlight>
                  <a:srgbClr val="FFFFFF"/>
                </a:highlight>
                <a:latin typeface="Consolas" panose="020B0609020204030204" pitchFamily="49" charset="0"/>
                <a:cs typeface="Segoe UI" pitchFamily="34" charset="0"/>
              </a:rPr>
              <a:t>()); </a:t>
            </a:r>
            <a:r>
              <a:rPr lang="en-US" sz="1600" dirty="0" err="1">
                <a:solidFill>
                  <a:srgbClr val="000000"/>
                </a:solidFill>
                <a:highlight>
                  <a:srgbClr val="FFFFFF"/>
                </a:highlight>
                <a:latin typeface="Consolas" panose="020B0609020204030204" pitchFamily="49" charset="0"/>
                <a:cs typeface="Segoe UI" pitchFamily="34" charset="0"/>
              </a:rPr>
              <a:t>sb.Append</a:t>
            </a:r>
            <a:r>
              <a:rPr lang="en-US" sz="1600" dirty="0">
                <a:solidFill>
                  <a:srgbClr val="000000"/>
                </a:solidFill>
                <a:highlight>
                  <a:srgbClr val="FFFFFF"/>
                </a:highlight>
                <a:latin typeface="Consolas" panose="020B0609020204030204" pitchFamily="49" charset="0"/>
                <a:cs typeface="Segoe UI" pitchFamily="34" charset="0"/>
              </a:rPr>
              <a:t>(</a:t>
            </a:r>
            <a:r>
              <a:rPr lang="en-US" sz="1600" dirty="0">
                <a:solidFill>
                  <a:srgbClr val="A31515"/>
                </a:solidFill>
                <a:highlight>
                  <a:srgbClr val="FFFFFF"/>
                </a:highlight>
                <a:latin typeface="Consolas" panose="020B0609020204030204" pitchFamily="49" charset="0"/>
                <a:cs typeface="Segoe UI" pitchFamily="34" charset="0"/>
              </a:rPr>
              <a:t>", "</a:t>
            </a:r>
            <a:r>
              <a:rPr lang="en-US" sz="1600" dirty="0">
                <a:solidFill>
                  <a:srgbClr val="000000"/>
                </a:solidFill>
                <a:highlight>
                  <a:srgbClr val="FFFFFF"/>
                </a:highlight>
                <a:latin typeface="Consolas" panose="020B0609020204030204" pitchFamily="49" charset="0"/>
                <a:cs typeface="Segoe UI" pitchFamily="34" charset="0"/>
              </a:rPr>
              <a:t>);</a:t>
            </a:r>
          </a:p>
          <a:p>
            <a:pPr lvl="0">
              <a:lnSpc>
                <a:spcPct val="90000"/>
              </a:lnSpc>
              <a:spcBef>
                <a:spcPct val="20000"/>
              </a:spcBef>
              <a:buSzPct val="90000"/>
            </a:pPr>
            <a:r>
              <a:rPr lang="en-US" sz="1600" dirty="0">
                <a:solidFill>
                  <a:srgbClr val="000000"/>
                </a:solidFill>
                <a:highlight>
                  <a:srgbClr val="FFFFFF"/>
                </a:highlight>
                <a:latin typeface="Consolas" panose="020B0609020204030204" pitchFamily="49" charset="0"/>
                <a:cs typeface="Segoe UI" pitchFamily="34" charset="0"/>
              </a:rPr>
              <a:t>            }</a:t>
            </a:r>
          </a:p>
          <a:p>
            <a:pPr lvl="0">
              <a:lnSpc>
                <a:spcPct val="90000"/>
              </a:lnSpc>
              <a:spcBef>
                <a:spcPct val="20000"/>
              </a:spcBef>
              <a:buSzPct val="90000"/>
            </a:pPr>
            <a:r>
              <a:rPr lang="en-US" sz="1600" dirty="0">
                <a:solidFill>
                  <a:srgbClr val="000000"/>
                </a:solidFill>
                <a:highlight>
                  <a:srgbClr val="FFFFFF"/>
                </a:highlight>
                <a:latin typeface="Consolas" panose="020B0609020204030204" pitchFamily="49" charset="0"/>
                <a:cs typeface="Segoe UI" pitchFamily="34" charset="0"/>
              </a:rPr>
              <a:t>            </a:t>
            </a:r>
            <a:r>
              <a:rPr lang="en-US" sz="1600" dirty="0" err="1">
                <a:solidFill>
                  <a:srgbClr val="000000"/>
                </a:solidFill>
                <a:highlight>
                  <a:srgbClr val="FFFFFF"/>
                </a:highlight>
                <a:latin typeface="Consolas" panose="020B0609020204030204" pitchFamily="49" charset="0"/>
                <a:cs typeface="Segoe UI" pitchFamily="34" charset="0"/>
              </a:rPr>
              <a:t>sb.Append</a:t>
            </a:r>
            <a:r>
              <a:rPr lang="en-US" sz="1600" dirty="0">
                <a:solidFill>
                  <a:srgbClr val="000000"/>
                </a:solidFill>
                <a:highlight>
                  <a:srgbClr val="FFFFFF"/>
                </a:highlight>
                <a:latin typeface="Consolas" panose="020B0609020204030204" pitchFamily="49" charset="0"/>
                <a:cs typeface="Segoe UI" pitchFamily="34" charset="0"/>
              </a:rPr>
              <a:t>(</a:t>
            </a:r>
            <a:r>
              <a:rPr lang="en-US" sz="1600" dirty="0">
                <a:solidFill>
                  <a:srgbClr val="A31515"/>
                </a:solidFill>
                <a:highlight>
                  <a:srgbClr val="FFFFFF"/>
                </a:highlight>
                <a:latin typeface="Consolas" panose="020B0609020204030204" pitchFamily="49" charset="0"/>
                <a:cs typeface="Segoe UI" pitchFamily="34" charset="0"/>
              </a:rPr>
              <a:t>'T'</a:t>
            </a:r>
            <a:r>
              <a:rPr lang="en-US" sz="1600" dirty="0">
                <a:solidFill>
                  <a:srgbClr val="000000"/>
                </a:solidFill>
                <a:highlight>
                  <a:srgbClr val="FFFFFF"/>
                </a:highlight>
                <a:latin typeface="Consolas" panose="020B0609020204030204" pitchFamily="49" charset="0"/>
                <a:cs typeface="Segoe UI" pitchFamily="34" charset="0"/>
              </a:rPr>
              <a:t>); </a:t>
            </a:r>
            <a:r>
              <a:rPr lang="en-US" sz="1600" dirty="0" err="1">
                <a:solidFill>
                  <a:srgbClr val="000000"/>
                </a:solidFill>
                <a:highlight>
                  <a:srgbClr val="FFFFFF"/>
                </a:highlight>
                <a:latin typeface="Consolas" panose="020B0609020204030204" pitchFamily="49" charset="0"/>
                <a:cs typeface="Segoe UI" pitchFamily="34" charset="0"/>
              </a:rPr>
              <a:t>sb.Append</a:t>
            </a:r>
            <a:r>
              <a:rPr lang="en-US" sz="1600" dirty="0">
                <a:solidFill>
                  <a:srgbClr val="000000"/>
                </a:solidFill>
                <a:highlight>
                  <a:srgbClr val="FFFFFF"/>
                </a:highlight>
                <a:latin typeface="Consolas" panose="020B0609020204030204" pitchFamily="49" charset="0"/>
                <a:cs typeface="Segoe UI" pitchFamily="34" charset="0"/>
              </a:rPr>
              <a:t>(</a:t>
            </a:r>
            <a:r>
              <a:rPr lang="en-US" sz="1600" dirty="0" err="1">
                <a:solidFill>
                  <a:srgbClr val="000000"/>
                </a:solidFill>
                <a:highlight>
                  <a:srgbClr val="FFFFFF"/>
                </a:highlight>
                <a:latin typeface="Consolas" panose="020B0609020204030204" pitchFamily="49" charset="0"/>
                <a:cs typeface="Segoe UI" pitchFamily="34" charset="0"/>
              </a:rPr>
              <a:t>arity.ToString</a:t>
            </a:r>
            <a:r>
              <a:rPr lang="en-US" sz="1600" dirty="0">
                <a:solidFill>
                  <a:srgbClr val="000000"/>
                </a:solidFill>
                <a:highlight>
                  <a:srgbClr val="FFFFFF"/>
                </a:highlight>
                <a:latin typeface="Consolas" panose="020B0609020204030204" pitchFamily="49" charset="0"/>
                <a:cs typeface="Segoe UI" pitchFamily="34" charset="0"/>
              </a:rPr>
              <a:t>()); </a:t>
            </a:r>
            <a:r>
              <a:rPr lang="en-US" sz="1600" dirty="0" err="1">
                <a:solidFill>
                  <a:srgbClr val="000000"/>
                </a:solidFill>
                <a:highlight>
                  <a:srgbClr val="FFFFFF"/>
                </a:highlight>
                <a:latin typeface="Consolas" panose="020B0609020204030204" pitchFamily="49" charset="0"/>
                <a:cs typeface="Segoe UI" pitchFamily="34" charset="0"/>
              </a:rPr>
              <a:t>sb.Append</a:t>
            </a:r>
            <a:r>
              <a:rPr lang="en-US" sz="1600" dirty="0">
                <a:solidFill>
                  <a:srgbClr val="000000"/>
                </a:solidFill>
                <a:highlight>
                  <a:srgbClr val="FFFFFF"/>
                </a:highlight>
                <a:latin typeface="Consolas" panose="020B0609020204030204" pitchFamily="49" charset="0"/>
                <a:cs typeface="Segoe UI" pitchFamily="34" charset="0"/>
              </a:rPr>
              <a:t>(</a:t>
            </a:r>
            <a:r>
              <a:rPr lang="en-US" sz="1600" dirty="0">
                <a:solidFill>
                  <a:srgbClr val="A31515"/>
                </a:solidFill>
                <a:highlight>
                  <a:srgbClr val="FFFFFF"/>
                </a:highlight>
                <a:latin typeface="Consolas" panose="020B0609020204030204" pitchFamily="49" charset="0"/>
                <a:cs typeface="Segoe UI" pitchFamily="34" charset="0"/>
              </a:rPr>
              <a:t>'&gt;'</a:t>
            </a:r>
            <a:r>
              <a:rPr lang="en-US" sz="1600" dirty="0">
                <a:solidFill>
                  <a:srgbClr val="000000"/>
                </a:solidFill>
                <a:highlight>
                  <a:srgbClr val="FFFFFF"/>
                </a:highlight>
                <a:latin typeface="Consolas" panose="020B0609020204030204" pitchFamily="49" charset="0"/>
                <a:cs typeface="Segoe UI" pitchFamily="34" charset="0"/>
              </a:rPr>
              <a:t>);</a:t>
            </a:r>
          </a:p>
          <a:p>
            <a:pPr lvl="0">
              <a:lnSpc>
                <a:spcPct val="90000"/>
              </a:lnSpc>
              <a:spcBef>
                <a:spcPct val="20000"/>
              </a:spcBef>
              <a:buSzPct val="90000"/>
            </a:pPr>
            <a:r>
              <a:rPr lang="en-US" sz="1600" dirty="0">
                <a:solidFill>
                  <a:srgbClr val="000000"/>
                </a:solidFill>
                <a:highlight>
                  <a:srgbClr val="FFFFFF"/>
                </a:highlight>
                <a:latin typeface="Consolas" panose="020B0609020204030204" pitchFamily="49" charset="0"/>
                <a:cs typeface="Segoe UI" pitchFamily="34" charset="0"/>
              </a:rPr>
              <a:t>        </a:t>
            </a:r>
            <a:r>
              <a:rPr lang="en-US" sz="1600" dirty="0" smtClean="0">
                <a:solidFill>
                  <a:srgbClr val="000000"/>
                </a:solidFill>
                <a:highlight>
                  <a:srgbClr val="FFFFFF"/>
                </a:highlight>
                <a:latin typeface="Consolas" panose="020B0609020204030204" pitchFamily="49" charset="0"/>
                <a:cs typeface="Segoe UI" pitchFamily="34" charset="0"/>
              </a:rPr>
              <a:t>}</a:t>
            </a:r>
            <a:endParaRPr lang="en-US" sz="1600" dirty="0">
              <a:solidFill>
                <a:srgbClr val="000000"/>
              </a:solidFill>
              <a:highlight>
                <a:srgbClr val="FFFFFF"/>
              </a:highlight>
              <a:latin typeface="Consolas" panose="020B0609020204030204" pitchFamily="49" charset="0"/>
              <a:cs typeface="Segoe UI" pitchFamily="34" charset="0"/>
            </a:endParaRPr>
          </a:p>
        </p:txBody>
      </p:sp>
      <p:sp>
        <p:nvSpPr>
          <p:cNvPr id="3" name="Title 2"/>
          <p:cNvSpPr>
            <a:spLocks noGrp="1"/>
          </p:cNvSpPr>
          <p:nvPr>
            <p:ph type="title"/>
          </p:nvPr>
        </p:nvSpPr>
        <p:spPr/>
        <p:txBody>
          <a:bodyPr/>
          <a:lstStyle/>
          <a:p>
            <a:r>
              <a:rPr lang="en-US" dirty="0" err="1" smtClean="0"/>
              <a:t>StringBuilder</a:t>
            </a:r>
            <a:r>
              <a:rPr lang="en-US" dirty="0" smtClean="0"/>
              <a:t> pooling example</a:t>
            </a:r>
            <a:endParaRPr lang="en-US" dirty="0"/>
          </a:p>
        </p:txBody>
      </p:sp>
      <p:sp>
        <p:nvSpPr>
          <p:cNvPr id="4" name="Text Placeholder 3"/>
          <p:cNvSpPr>
            <a:spLocks noGrp="1"/>
          </p:cNvSpPr>
          <p:nvPr>
            <p:ph type="body" sz="quarter" idx="10"/>
          </p:nvPr>
        </p:nvSpPr>
        <p:spPr>
          <a:xfrm>
            <a:off x="274638" y="1221157"/>
            <a:ext cx="11887199" cy="5281446"/>
          </a:xfrm>
        </p:spPr>
        <p:txBody>
          <a:bodyPr/>
          <a:lstStyle/>
          <a:p>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Example</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 Constructs a name like "Foo&lt;T1, T2, T3&gt;"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public</a:t>
            </a:r>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GenerateFullTypeName</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 </a:t>
            </a:r>
            <a:r>
              <a:rPr lang="en-US" sz="1600" dirty="0" err="1">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arity</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StringBuilder</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sb</a:t>
            </a:r>
            <a:r>
              <a:rPr lang="en-US" sz="1600" dirty="0">
                <a:solidFill>
                  <a:srgbClr val="000000"/>
                </a:solidFill>
                <a:highlight>
                  <a:srgbClr val="FFFFFF"/>
                </a:highlight>
                <a:latin typeface="Consolas" panose="020B0609020204030204" pitchFamily="49" charset="0"/>
              </a:rPr>
              <a:t> =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StringBuilder</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p>
          <a:p>
            <a:r>
              <a:rPr lang="en-US" sz="1600" dirty="0" smtClean="0">
                <a:solidFill>
                  <a:srgbClr val="000000"/>
                </a:solidFill>
                <a:highlight>
                  <a:srgbClr val="FFFFFF"/>
                </a:highlight>
                <a:latin typeface="Consolas" panose="020B0609020204030204" pitchFamily="49" charset="0"/>
              </a:rPr>
              <a:t>        </a:t>
            </a:r>
          </a:p>
          <a:p>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p>
          <a:p>
            <a:r>
              <a:rPr lang="nn-NO" sz="1600" dirty="0" smtClean="0">
                <a:solidFill>
                  <a:srgbClr val="000000"/>
                </a:solidFill>
                <a:highlight>
                  <a:srgbClr val="FFFFFF"/>
                </a:highlight>
                <a:latin typeface="Consolas" panose="020B0609020204030204" pitchFamily="49" charset="0"/>
              </a:rPr>
              <a:t>        </a:t>
            </a:r>
            <a:endParaRPr lang="nn-NO"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endParaRPr lang="en-US" sz="1600" dirty="0" smtClean="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sb.ToString</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2" name="Rounded Rectangle 1"/>
          <p:cNvSpPr/>
          <p:nvPr/>
        </p:nvSpPr>
        <p:spPr bwMode="auto">
          <a:xfrm>
            <a:off x="1265237" y="2550964"/>
            <a:ext cx="4419600" cy="381000"/>
          </a:xfrm>
          <a:prstGeom prst="roundRect">
            <a:avLst/>
          </a:prstGeom>
          <a:noFill/>
          <a:ln w="762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Rounded Rectangle 4"/>
          <p:cNvSpPr/>
          <p:nvPr/>
        </p:nvSpPr>
        <p:spPr bwMode="auto">
          <a:xfrm>
            <a:off x="1236846" y="5533397"/>
            <a:ext cx="2466791" cy="381000"/>
          </a:xfrm>
          <a:prstGeom prst="roundRect">
            <a:avLst/>
          </a:prstGeom>
          <a:noFill/>
          <a:ln w="762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09501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xit" presetSubtype="0" fill="hold" grpId="0" nodeType="withEffect">
                                  <p:stCondLst>
                                    <p:cond delay="0"/>
                                  </p:stCondLst>
                                  <p:childTnLst>
                                    <p:animEffect transition="out" filter="fade">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Basics</a:t>
            </a:r>
            <a:endParaRPr lang="en-US" dirty="0"/>
          </a:p>
        </p:txBody>
      </p:sp>
    </p:spTree>
    <p:extLst>
      <p:ext uri="{BB962C8B-B14F-4D97-AF65-F5344CB8AC3E}">
        <p14:creationId xmlns:p14="http://schemas.microsoft.com/office/powerpoint/2010/main" val="107780042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StringBuilder</a:t>
            </a:r>
            <a:r>
              <a:rPr lang="en-US" dirty="0"/>
              <a:t> pooling example </a:t>
            </a:r>
            <a:r>
              <a:rPr lang="en-US" dirty="0" smtClean="0"/>
              <a:t>(fix)</a:t>
            </a:r>
            <a:endParaRPr lang="en-US" dirty="0"/>
          </a:p>
        </p:txBody>
      </p:sp>
      <p:sp>
        <p:nvSpPr>
          <p:cNvPr id="4" name="Text Placeholder 3"/>
          <p:cNvSpPr>
            <a:spLocks noGrp="1"/>
          </p:cNvSpPr>
          <p:nvPr>
            <p:ph type="body" sz="quarter" idx="10"/>
          </p:nvPr>
        </p:nvSpPr>
        <p:spPr>
          <a:xfrm>
            <a:off x="274638" y="1221157"/>
            <a:ext cx="11887199" cy="5823133"/>
          </a:xfrm>
        </p:spPr>
        <p:txBody>
          <a:bodyPr/>
          <a:lstStyle/>
          <a:p>
            <a:r>
              <a:rPr lang="en-US" sz="1600" dirty="0" smtClean="0">
                <a:solidFill>
                  <a:srgbClr val="000000"/>
                </a:solidFill>
                <a:highlight>
                  <a:srgbClr val="FFFFFF"/>
                </a:highlight>
                <a:latin typeface="Consolas" panose="020B0609020204030204" pitchFamily="49" charset="0"/>
              </a:rPr>
              <a:t>[</a:t>
            </a:r>
            <a:r>
              <a:rPr lang="en-US" sz="1600" dirty="0" err="1">
                <a:solidFill>
                  <a:srgbClr val="2B91AF"/>
                </a:solidFill>
                <a:highlight>
                  <a:srgbClr val="FFFFFF"/>
                </a:highlight>
                <a:latin typeface="Consolas" panose="020B0609020204030204" pitchFamily="49" charset="0"/>
              </a:rPr>
              <a:t>ThreadStatic</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FF"/>
                </a:solidFill>
                <a:highlight>
                  <a:srgbClr val="FFFFFF"/>
                </a:highlight>
                <a:latin typeface="Consolas" panose="020B0609020204030204" pitchFamily="49" charset="0"/>
              </a:rPr>
              <a:t>private</a:t>
            </a:r>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static</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StringBuilder</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cachedStringBuilder</a:t>
            </a:r>
            <a:r>
              <a:rPr lang="en-US" sz="1600" dirty="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private</a:t>
            </a:r>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static</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StringBuilder</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AcquireBuilder</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StringBuilder</a:t>
            </a:r>
            <a:r>
              <a:rPr lang="en-US" sz="1600" dirty="0">
                <a:solidFill>
                  <a:srgbClr val="000000"/>
                </a:solidFill>
                <a:highlight>
                  <a:srgbClr val="FFFFFF"/>
                </a:highlight>
                <a:latin typeface="Consolas" panose="020B0609020204030204" pitchFamily="49" charset="0"/>
              </a:rPr>
              <a:t> result = </a:t>
            </a:r>
            <a:r>
              <a:rPr lang="en-US" sz="1600" dirty="0" err="1">
                <a:solidFill>
                  <a:srgbClr val="000000"/>
                </a:solidFill>
                <a:highlight>
                  <a:srgbClr val="FFFFFF"/>
                </a:highlight>
                <a:latin typeface="Consolas" panose="020B0609020204030204" pitchFamily="49" charset="0"/>
              </a:rPr>
              <a:t>cachedStringBuilder</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 (result == </a:t>
            </a:r>
            <a:r>
              <a:rPr lang="en-US" sz="1600" dirty="0">
                <a:solidFill>
                  <a:srgbClr val="0000FF"/>
                </a:solidFill>
                <a:highlight>
                  <a:srgbClr val="FFFFFF"/>
                </a:highlight>
                <a:latin typeface="Consolas" panose="020B0609020204030204" pitchFamily="49" charset="0"/>
              </a:rPr>
              <a:t>null</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StringBuilder</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result.Clear</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cachedStringBuilder</a:t>
            </a:r>
            <a:r>
              <a:rPr lang="en-US" sz="1600" dirty="0">
                <a:solidFill>
                  <a:srgbClr val="000000"/>
                </a:solidFill>
                <a:highlight>
                  <a:srgbClr val="FFFFFF"/>
                </a:highlight>
                <a:latin typeface="Consolas" panose="020B0609020204030204" pitchFamily="49" charset="0"/>
              </a:rPr>
              <a:t> = </a:t>
            </a:r>
            <a:r>
              <a:rPr lang="en-US" sz="1600" dirty="0">
                <a:solidFill>
                  <a:srgbClr val="0000FF"/>
                </a:solidFill>
                <a:highlight>
                  <a:srgbClr val="FFFFFF"/>
                </a:highlight>
                <a:latin typeface="Consolas" panose="020B0609020204030204" pitchFamily="49" charset="0"/>
              </a:rPr>
              <a:t>null</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result;</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private</a:t>
            </a:r>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static</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GetStringAndReleaseBuilder</a:t>
            </a:r>
            <a:r>
              <a:rPr lang="en-US" sz="1600" dirty="0">
                <a:solidFill>
                  <a:srgbClr val="000000"/>
                </a:solidFill>
                <a:highlight>
                  <a:srgbClr val="FFFFFF"/>
                </a:highlight>
                <a:latin typeface="Consolas" panose="020B0609020204030204" pitchFamily="49" charset="0"/>
              </a:rPr>
              <a:t>(</a:t>
            </a:r>
            <a:r>
              <a:rPr lang="en-US" sz="1600" dirty="0" err="1">
                <a:solidFill>
                  <a:srgbClr val="2B91AF"/>
                </a:solidFill>
                <a:highlight>
                  <a:srgbClr val="FFFFFF"/>
                </a:highlight>
                <a:latin typeface="Consolas" panose="020B0609020204030204" pitchFamily="49" charset="0"/>
              </a:rPr>
              <a:t>StringBuilder</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sb</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result = </a:t>
            </a:r>
            <a:r>
              <a:rPr lang="en-US" sz="1600" dirty="0" err="1">
                <a:solidFill>
                  <a:srgbClr val="000000"/>
                </a:solidFill>
                <a:highlight>
                  <a:srgbClr val="FFFFFF"/>
                </a:highlight>
                <a:latin typeface="Consolas" panose="020B0609020204030204" pitchFamily="49" charset="0"/>
              </a:rPr>
              <a:t>sb.ToString</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cachedStringBuilder</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sb</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result;</a:t>
            </a:r>
          </a:p>
          <a:p>
            <a:r>
              <a:rPr lang="en-US" sz="1600" dirty="0" smtClean="0">
                <a:solidFill>
                  <a:srgbClr val="000000"/>
                </a:solidFill>
                <a:highlight>
                  <a:srgbClr val="FFFFFF"/>
                </a:highlight>
                <a:latin typeface="Consolas" panose="020B0609020204030204" pitchFamily="49" charset="0"/>
              </a:rPr>
              <a:t>}</a:t>
            </a:r>
          </a:p>
        </p:txBody>
      </p:sp>
      <p:sp>
        <p:nvSpPr>
          <p:cNvPr id="2" name="TextBox 1"/>
          <p:cNvSpPr txBox="1"/>
          <p:nvPr/>
        </p:nvSpPr>
        <p:spPr>
          <a:xfrm>
            <a:off x="5380037" y="3092438"/>
            <a:ext cx="6877524" cy="2080570"/>
          </a:xfrm>
          <a:prstGeom prst="rect">
            <a:avLst/>
          </a:prstGeom>
          <a:noFill/>
          <a:ln w="38100">
            <a:solidFill>
              <a:schemeClr val="accent6"/>
            </a:solidFill>
          </a:ln>
        </p:spPr>
        <p:txBody>
          <a:bodyPr wrap="none" lIns="182880" tIns="146304" rIns="182880" bIns="146304" rtlCol="0">
            <a:spAutoFit/>
          </a:bodyPr>
          <a:lstStyle/>
          <a:p>
            <a:r>
              <a:rPr lang="en-US" sz="1600" dirty="0" smtClean="0">
                <a:solidFill>
                  <a:srgbClr val="008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Constructs a name like "Foo&lt;T1, T2, T3&gt;"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public</a:t>
            </a:r>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GenerateFullTypeName</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 </a:t>
            </a:r>
            <a:r>
              <a:rPr lang="en-US" sz="1600" dirty="0" err="1">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arity</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StringBuilder</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sb</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AcquireBuilder</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 Use </a:t>
            </a:r>
            <a:r>
              <a:rPr lang="en-US" sz="1600" dirty="0" err="1">
                <a:solidFill>
                  <a:srgbClr val="008000"/>
                </a:solidFill>
                <a:highlight>
                  <a:srgbClr val="FFFFFF"/>
                </a:highlight>
                <a:latin typeface="Consolas" panose="020B0609020204030204" pitchFamily="49" charset="0"/>
              </a:rPr>
              <a:t>sb</a:t>
            </a:r>
            <a:r>
              <a:rPr lang="en-US" sz="1600" dirty="0">
                <a:solidFill>
                  <a:srgbClr val="008000"/>
                </a:solidFill>
                <a:highlight>
                  <a:srgbClr val="FFFFFF"/>
                </a:highlight>
                <a:latin typeface="Consolas" panose="020B0609020204030204" pitchFamily="49" charset="0"/>
              </a:rPr>
              <a:t> as before */</a:t>
            </a:r>
          </a:p>
          <a:p>
            <a:r>
              <a:rPr lang="en-US" sz="1600" dirty="0" smtClean="0">
                <a:solidFill>
                  <a:srgbClr val="0000FF"/>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GetStringAndReleaseBuilder</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sb</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a:t>
            </a:r>
            <a:endParaRPr lang="en-US" sz="16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187713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Enumerables</a:t>
            </a:r>
            <a:r>
              <a:rPr lang="en-US" dirty="0" smtClean="0"/>
              <a:t>, </a:t>
            </a:r>
            <a:r>
              <a:rPr lang="en-US" dirty="0" err="1" smtClean="0"/>
              <a:t>Linq</a:t>
            </a:r>
            <a:r>
              <a:rPr lang="en-US" dirty="0" smtClean="0"/>
              <a:t>, lambda example</a:t>
            </a:r>
            <a:endParaRPr lang="en-US" dirty="0"/>
          </a:p>
        </p:txBody>
      </p:sp>
      <p:sp>
        <p:nvSpPr>
          <p:cNvPr id="3" name="Text Placeholder 2"/>
          <p:cNvSpPr>
            <a:spLocks noGrp="1"/>
          </p:cNvSpPr>
          <p:nvPr>
            <p:ph type="body" sz="quarter" idx="10"/>
          </p:nvPr>
        </p:nvSpPr>
        <p:spPr>
          <a:xfrm>
            <a:off x="274638" y="1221157"/>
            <a:ext cx="11887199" cy="3385542"/>
          </a:xfrm>
        </p:spPr>
        <p:txBody>
          <a:bodyPr/>
          <a:lstStyle/>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 { </a:t>
            </a:r>
            <a:r>
              <a:rPr lang="en-US" sz="1600" dirty="0">
                <a:solidFill>
                  <a:srgbClr val="0000FF"/>
                </a:solidFill>
                <a:highlight>
                  <a:srgbClr val="FFFFFF"/>
                </a:highlight>
                <a:latin typeface="Consolas" panose="020B0609020204030204" pitchFamily="49" charset="0"/>
              </a:rPr>
              <a:t>get</a:t>
            </a:r>
            <a:r>
              <a:rPr lang="en-US" sz="1600" dirty="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private set</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smtClean="0">
                <a:solidFill>
                  <a:srgbClr val="2B91AF"/>
                </a:solidFill>
                <a:highlight>
                  <a:srgbClr val="FFFFFF"/>
                </a:highlight>
                <a:latin typeface="Consolas" panose="020B0609020204030204" pitchFamily="49" charset="0"/>
              </a:rPr>
              <a:t>Compiler </a:t>
            </a:r>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private</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List</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&gt; symbols;</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FindMatchingSymbol</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symbols.FirstOrDefault</a:t>
            </a:r>
            <a:r>
              <a:rPr lang="en-US" sz="1600" dirty="0">
                <a:solidFill>
                  <a:srgbClr val="000000"/>
                </a:solidFill>
                <a:highlight>
                  <a:srgbClr val="FFFFFF"/>
                </a:highlight>
                <a:latin typeface="Consolas" panose="020B0609020204030204" pitchFamily="49" charset="0"/>
              </a:rPr>
              <a:t>(s =&gt; </a:t>
            </a:r>
            <a:r>
              <a:rPr lang="en-US" sz="1600" dirty="0" err="1">
                <a:solidFill>
                  <a:srgbClr val="000000"/>
                </a:solidFill>
                <a:highlight>
                  <a:srgbClr val="FFFFFF"/>
                </a:highlight>
                <a:latin typeface="Consolas" panose="020B0609020204030204" pitchFamily="49" charset="0"/>
              </a:rPr>
              <a:t>s.Name</a:t>
            </a:r>
            <a:r>
              <a:rPr lang="en-US" sz="1600" dirty="0">
                <a:solidFill>
                  <a:srgbClr val="000000"/>
                </a:solidFill>
                <a:highlight>
                  <a:srgbClr val="FFFFFF"/>
                </a:highlight>
                <a:latin typeface="Consolas" panose="020B0609020204030204" pitchFamily="49" charset="0"/>
              </a:rPr>
              <a:t> == name);</a:t>
            </a:r>
          </a:p>
          <a:p>
            <a:r>
              <a:rPr lang="en-US" sz="1600" dirty="0">
                <a:solidFill>
                  <a:srgbClr val="000000"/>
                </a:solidFill>
                <a:highlight>
                  <a:srgbClr val="FFFFFF"/>
                </a:highlight>
                <a:latin typeface="Consolas" panose="020B0609020204030204" pitchFamily="49" charset="0"/>
              </a:rPr>
              <a:t>    }</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11" name="Rectangle 10"/>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FindMatchingSymbol</a:t>
            </a:r>
            <a:r>
              <a:rPr lang="en-US" sz="2000" dirty="0" smtClean="0">
                <a:gradFill>
                  <a:gsLst>
                    <a:gs pos="0">
                      <a:srgbClr val="FFFFFF"/>
                    </a:gs>
                    <a:gs pos="100000">
                      <a:srgbClr val="FFFFFF"/>
                    </a:gs>
                  </a:gsLst>
                  <a:lin ang="5400000" scaled="0"/>
                </a:gradFill>
                <a:ea typeface="Segoe UI" pitchFamily="34" charset="0"/>
                <a:cs typeface="Segoe UI" pitchFamily="34" charset="0"/>
              </a:rPr>
              <a:t> 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4202088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Enumerables</a:t>
            </a:r>
            <a:r>
              <a:rPr lang="en-US" dirty="0" smtClean="0"/>
              <a:t>, </a:t>
            </a:r>
            <a:r>
              <a:rPr lang="en-US" dirty="0" err="1" smtClean="0"/>
              <a:t>Linq</a:t>
            </a:r>
            <a:r>
              <a:rPr lang="en-US" dirty="0" smtClean="0"/>
              <a:t>, lambda example</a:t>
            </a:r>
            <a:endParaRPr lang="en-US" dirty="0"/>
          </a:p>
        </p:txBody>
      </p:sp>
      <p:sp>
        <p:nvSpPr>
          <p:cNvPr id="3" name="Text Placeholder 2"/>
          <p:cNvSpPr>
            <a:spLocks noGrp="1"/>
          </p:cNvSpPr>
          <p:nvPr>
            <p:ph type="body" sz="quarter" idx="10"/>
          </p:nvPr>
        </p:nvSpPr>
        <p:spPr>
          <a:xfrm>
            <a:off x="274638" y="1221157"/>
            <a:ext cx="11887199" cy="3927229"/>
          </a:xfrm>
        </p:spPr>
        <p:txBody>
          <a:bodyPr/>
          <a:lstStyle/>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 { </a:t>
            </a:r>
            <a:r>
              <a:rPr lang="en-US" sz="1600" dirty="0">
                <a:solidFill>
                  <a:srgbClr val="0000FF"/>
                </a:solidFill>
                <a:highlight>
                  <a:srgbClr val="FFFFFF"/>
                </a:highlight>
                <a:latin typeface="Consolas" panose="020B0609020204030204" pitchFamily="49" charset="0"/>
              </a:rPr>
              <a:t>get</a:t>
            </a:r>
            <a:r>
              <a:rPr lang="en-US" sz="1600" dirty="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private set</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smtClean="0">
                <a:solidFill>
                  <a:srgbClr val="2B91AF"/>
                </a:solidFill>
                <a:highlight>
                  <a:srgbClr val="FFFFFF"/>
                </a:highlight>
                <a:latin typeface="Consolas" panose="020B0609020204030204" pitchFamily="49" charset="0"/>
              </a:rPr>
              <a:t>Compiler </a:t>
            </a:r>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private</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List</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&gt; symbols;</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FindMatchingSymbol</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Func</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bool</a:t>
            </a:r>
            <a:r>
              <a:rPr lang="en-US" sz="1600" dirty="0">
                <a:solidFill>
                  <a:srgbClr val="000000"/>
                </a:solidFill>
                <a:highlight>
                  <a:srgbClr val="FFFFFF"/>
                </a:highlight>
                <a:latin typeface="Consolas" panose="020B0609020204030204" pitchFamily="49" charset="0"/>
              </a:rPr>
              <a:t>&gt; predicate = s =&gt; </a:t>
            </a:r>
            <a:r>
              <a:rPr lang="en-US" sz="1600" dirty="0" err="1">
                <a:solidFill>
                  <a:srgbClr val="000000"/>
                </a:solidFill>
                <a:highlight>
                  <a:srgbClr val="FFFFFF"/>
                </a:highlight>
                <a:latin typeface="Consolas" panose="020B0609020204030204" pitchFamily="49" charset="0"/>
              </a:rPr>
              <a:t>s.Name</a:t>
            </a:r>
            <a:r>
              <a:rPr lang="en-US" sz="1600" dirty="0">
                <a:solidFill>
                  <a:srgbClr val="000000"/>
                </a:solidFill>
                <a:highlight>
                  <a:srgbClr val="FFFFFF"/>
                </a:highlight>
                <a:latin typeface="Consolas" panose="020B0609020204030204" pitchFamily="49" charset="0"/>
              </a:rPr>
              <a:t> == name;</a:t>
            </a:r>
          </a:p>
          <a:p>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symbols.FirstOrDefault</a:t>
            </a:r>
            <a:r>
              <a:rPr lang="en-US" sz="1600" dirty="0">
                <a:solidFill>
                  <a:srgbClr val="000000"/>
                </a:solidFill>
                <a:highlight>
                  <a:srgbClr val="FFFFFF"/>
                </a:highlight>
                <a:latin typeface="Consolas" panose="020B0609020204030204" pitchFamily="49" charset="0"/>
              </a:rPr>
              <a:t>(predicate</a:t>
            </a:r>
            <a:r>
              <a:rPr lang="en-US" sz="1600" dirty="0" smtClean="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5" name="Rounded Rectangle 4"/>
          <p:cNvSpPr/>
          <p:nvPr/>
        </p:nvSpPr>
        <p:spPr bwMode="auto">
          <a:xfrm>
            <a:off x="6369269" y="3701546"/>
            <a:ext cx="541042" cy="286378"/>
          </a:xfrm>
          <a:prstGeom prst="roundRect">
            <a:avLst/>
          </a:prstGeom>
          <a:noFill/>
          <a:ln w="57150">
            <a:solidFill>
              <a:srgbClr val="F15628">
                <a:alpha val="78039"/>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Box 8"/>
          <p:cNvSpPr txBox="1"/>
          <p:nvPr/>
        </p:nvSpPr>
        <p:spPr>
          <a:xfrm>
            <a:off x="6237998" y="3116262"/>
            <a:ext cx="2153475"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chemeClr val="accent2"/>
                </a:solidFill>
              </a:rPr>
              <a:t>Capture of local</a:t>
            </a:r>
          </a:p>
        </p:txBody>
      </p:sp>
      <p:sp>
        <p:nvSpPr>
          <p:cNvPr id="10" name="Rounded Rectangle 9"/>
          <p:cNvSpPr/>
          <p:nvPr/>
        </p:nvSpPr>
        <p:spPr bwMode="auto">
          <a:xfrm>
            <a:off x="4708634" y="3649662"/>
            <a:ext cx="2228194" cy="388883"/>
          </a:xfrm>
          <a:prstGeom prst="roundRect">
            <a:avLst/>
          </a:prstGeom>
          <a:noFill/>
          <a:ln w="57150">
            <a:solidFill>
              <a:srgbClr val="F15628">
                <a:alpha val="78039"/>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extBox 3"/>
          <p:cNvSpPr txBox="1"/>
          <p:nvPr/>
        </p:nvSpPr>
        <p:spPr>
          <a:xfrm>
            <a:off x="6906423" y="3573462"/>
            <a:ext cx="4569613"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chemeClr val="accent2"/>
                </a:solidFill>
              </a:rPr>
              <a:t>Allocation of (non-static) helper class</a:t>
            </a:r>
          </a:p>
        </p:txBody>
      </p:sp>
      <p:sp>
        <p:nvSpPr>
          <p:cNvPr id="12" name="Rectangle 11"/>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FindMatchingSymbol</a:t>
            </a:r>
            <a:r>
              <a:rPr lang="en-US" sz="2000" dirty="0" smtClean="0">
                <a:gradFill>
                  <a:gsLst>
                    <a:gs pos="0">
                      <a:srgbClr val="FFFFFF"/>
                    </a:gs>
                    <a:gs pos="100000">
                      <a:srgbClr val="FFFFFF"/>
                    </a:gs>
                  </a:gsLst>
                  <a:lin ang="5400000" scaled="0"/>
                </a:gradFill>
                <a:ea typeface="Segoe UI" pitchFamily="34" charset="0"/>
                <a:cs typeface="Segoe UI" pitchFamily="34" charset="0"/>
              </a:rPr>
              <a:t> 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6858746" y="4158746"/>
            <a:ext cx="5253361" cy="2554545"/>
          </a:xfrm>
          <a:prstGeom prst="rect">
            <a:avLst/>
          </a:prstGeom>
          <a:noFill/>
          <a:ln w="19050">
            <a:solidFill>
              <a:schemeClr val="accent6"/>
            </a:solidFill>
          </a:ln>
        </p:spPr>
        <p:txBody>
          <a:bodyPr wrap="none" lIns="91440" tIns="91440" rIns="91440" bIns="91440" rtlCol="0">
            <a:spAutoFit/>
          </a:bodyPr>
          <a:lstStyle/>
          <a:p>
            <a:r>
              <a:rPr lang="en-US" sz="1400" dirty="0">
                <a:solidFill>
                  <a:srgbClr val="0000FF"/>
                </a:solidFill>
                <a:highlight>
                  <a:srgbClr val="FFFFFF"/>
                </a:highlight>
                <a:latin typeface="Consolas" panose="020B0609020204030204" pitchFamily="49" charset="0"/>
              </a:rPr>
              <a:t>private</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class</a:t>
            </a:r>
            <a:r>
              <a:rPr lang="en-US" sz="1400" dirty="0">
                <a:solidFill>
                  <a:srgbClr val="000000"/>
                </a:solidFill>
                <a:highlight>
                  <a:srgbClr val="FFFFFF"/>
                </a:highlight>
                <a:latin typeface="Consolas" panose="020B0609020204030204" pitchFamily="49" charset="0"/>
              </a:rPr>
              <a:t> </a:t>
            </a:r>
            <a:r>
              <a:rPr lang="en-US" sz="1400" dirty="0">
                <a:solidFill>
                  <a:srgbClr val="2B91AF"/>
                </a:solidFill>
                <a:highlight>
                  <a:srgbClr val="FFFFFF"/>
                </a:highlight>
                <a:latin typeface="Consolas" panose="020B0609020204030204" pitchFamily="49" charset="0"/>
              </a:rPr>
              <a:t>Lambda</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capturedName</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bool</a:t>
            </a:r>
            <a:r>
              <a:rPr lang="en-US" sz="1400" dirty="0">
                <a:solidFill>
                  <a:srgbClr val="000000"/>
                </a:solidFill>
                <a:highlight>
                  <a:srgbClr val="FFFFFF"/>
                </a:highlight>
                <a:latin typeface="Consolas" panose="020B0609020204030204" pitchFamily="49" charset="0"/>
              </a:rPr>
              <a:t> Evaluate(</a:t>
            </a:r>
            <a:r>
              <a:rPr lang="en-US" sz="1400" dirty="0">
                <a:solidFill>
                  <a:srgbClr val="2B91AF"/>
                </a:solidFill>
                <a:highlight>
                  <a:srgbClr val="FFFFFF"/>
                </a:highlight>
                <a:latin typeface="Consolas" panose="020B0609020204030204" pitchFamily="49" charset="0"/>
              </a:rPr>
              <a:t>Symbol</a:t>
            </a:r>
            <a:r>
              <a:rPr lang="en-US" sz="1400" dirty="0">
                <a:solidFill>
                  <a:srgbClr val="000000"/>
                </a:solidFill>
                <a:highlight>
                  <a:srgbClr val="FFFFFF"/>
                </a:highlight>
                <a:latin typeface="Consolas" panose="020B0609020204030204" pitchFamily="49" charset="0"/>
              </a:rPr>
              <a:t> s)</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return</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s.Name</a:t>
            </a:r>
            <a:r>
              <a:rPr lang="en-US" sz="1400" dirty="0">
                <a:solidFill>
                  <a:srgbClr val="000000"/>
                </a:solidFill>
                <a:highlight>
                  <a:srgbClr val="FFFFFF"/>
                </a:highlight>
                <a:latin typeface="Consolas" panose="020B0609020204030204" pitchFamily="49" charset="0"/>
              </a:rPr>
              <a:t> == </a:t>
            </a:r>
            <a:r>
              <a:rPr lang="en-US" sz="1400" dirty="0" err="1">
                <a:solidFill>
                  <a:srgbClr val="0000FF"/>
                </a:solidFill>
                <a:highlight>
                  <a:srgbClr val="FFFFFF"/>
                </a:highlight>
                <a:latin typeface="Consolas" panose="020B0609020204030204" pitchFamily="49" charset="0"/>
              </a:rPr>
              <a:t>this</a:t>
            </a:r>
            <a:r>
              <a:rPr lang="en-US" sz="1400" dirty="0" err="1">
                <a:solidFill>
                  <a:srgbClr val="000000"/>
                </a:solidFill>
                <a:highlight>
                  <a:srgbClr val="FFFFFF"/>
                </a:highlight>
                <a:latin typeface="Consolas" panose="020B0609020204030204" pitchFamily="49" charset="0"/>
              </a:rPr>
              <a:t>.capturedName</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r>
              <a:rPr lang="en-US" sz="1400" dirty="0" smtClean="0">
                <a:solidFill>
                  <a:srgbClr val="000000"/>
                </a:solidFill>
                <a:highlight>
                  <a:srgbClr val="FFFFFF"/>
                </a:highlight>
                <a:latin typeface="Consolas" panose="020B0609020204030204" pitchFamily="49" charset="0"/>
              </a:rPr>
              <a:t>}</a:t>
            </a:r>
          </a:p>
          <a:p>
            <a:endParaRPr lang="en-US" sz="1400" dirty="0">
              <a:solidFill>
                <a:srgbClr val="000000"/>
              </a:solidFill>
              <a:highlight>
                <a:srgbClr val="FFFFFF"/>
              </a:highlight>
              <a:latin typeface="Consolas" panose="020B0609020204030204" pitchFamily="49" charset="0"/>
            </a:endParaRPr>
          </a:p>
          <a:p>
            <a:r>
              <a:rPr lang="en-US" sz="1400" dirty="0">
                <a:solidFill>
                  <a:srgbClr val="2B91AF"/>
                </a:solidFill>
                <a:highlight>
                  <a:srgbClr val="FFFFFF"/>
                </a:highlight>
                <a:latin typeface="Consolas" panose="020B0609020204030204" pitchFamily="49" charset="0"/>
              </a:rPr>
              <a:t>Lambda</a:t>
            </a:r>
            <a:r>
              <a:rPr lang="en-US" sz="1400" dirty="0">
                <a:solidFill>
                  <a:srgbClr val="000000"/>
                </a:solidFill>
                <a:highlight>
                  <a:srgbClr val="FFFFFF"/>
                </a:highlight>
                <a:latin typeface="Consolas" panose="020B0609020204030204" pitchFamily="49" charset="0"/>
              </a:rPr>
              <a:t> l =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a:t>
            </a:r>
            <a:r>
              <a:rPr lang="en-US" sz="1400" dirty="0">
                <a:solidFill>
                  <a:srgbClr val="2B91AF"/>
                </a:solidFill>
                <a:highlight>
                  <a:srgbClr val="FFFFFF"/>
                </a:highlight>
                <a:latin typeface="Consolas" panose="020B0609020204030204" pitchFamily="49" charset="0"/>
              </a:rPr>
              <a:t>Lambda</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capturedName</a:t>
            </a:r>
            <a:r>
              <a:rPr lang="en-US" sz="1400" dirty="0">
                <a:solidFill>
                  <a:srgbClr val="000000"/>
                </a:solidFill>
                <a:highlight>
                  <a:srgbClr val="FFFFFF"/>
                </a:highlight>
                <a:latin typeface="Consolas" panose="020B0609020204030204" pitchFamily="49" charset="0"/>
              </a:rPr>
              <a:t> = name };</a:t>
            </a:r>
          </a:p>
          <a:p>
            <a:r>
              <a:rPr lang="en-US" sz="1400" dirty="0" err="1">
                <a:solidFill>
                  <a:srgbClr val="0000FF"/>
                </a:solidFill>
                <a:highlight>
                  <a:srgbClr val="FFFFFF"/>
                </a:highlight>
                <a:latin typeface="Consolas" panose="020B0609020204030204" pitchFamily="49" charset="0"/>
              </a:rPr>
              <a:t>var</a:t>
            </a:r>
            <a:r>
              <a:rPr lang="en-US" sz="1400" dirty="0">
                <a:solidFill>
                  <a:srgbClr val="000000"/>
                </a:solidFill>
                <a:highlight>
                  <a:srgbClr val="FFFFFF"/>
                </a:highlight>
                <a:latin typeface="Consolas" panose="020B0609020204030204" pitchFamily="49" charset="0"/>
              </a:rPr>
              <a:t> predicate =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Func</a:t>
            </a:r>
            <a:r>
              <a:rPr lang="en-US" sz="1400" dirty="0">
                <a:solidFill>
                  <a:srgbClr val="000000"/>
                </a:solidFill>
                <a:highlight>
                  <a:srgbClr val="FFFFFF"/>
                </a:highlight>
                <a:latin typeface="Consolas" panose="020B0609020204030204" pitchFamily="49" charset="0"/>
              </a:rPr>
              <a:t>&lt;</a:t>
            </a:r>
            <a:r>
              <a:rPr lang="en-US" sz="1400" dirty="0">
                <a:solidFill>
                  <a:srgbClr val="2B91AF"/>
                </a:solidFill>
                <a:highlight>
                  <a:srgbClr val="FFFFFF"/>
                </a:highlight>
                <a:latin typeface="Consolas" panose="020B0609020204030204" pitchFamily="49" charset="0"/>
              </a:rPr>
              <a:t>Symbol</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bool</a:t>
            </a:r>
            <a:r>
              <a:rPr lang="en-US" sz="1400" dirty="0">
                <a:solidFill>
                  <a:srgbClr val="000000"/>
                </a:solidFill>
                <a:highlight>
                  <a:srgbClr val="FFFFFF"/>
                </a:highlight>
                <a:latin typeface="Consolas" panose="020B0609020204030204" pitchFamily="49" charset="0"/>
              </a:rPr>
              <a:t>&gt;(</a:t>
            </a:r>
            <a:r>
              <a:rPr lang="en-US" sz="1400" dirty="0" err="1">
                <a:solidFill>
                  <a:srgbClr val="000000"/>
                </a:solidFill>
                <a:highlight>
                  <a:srgbClr val="FFFFFF"/>
                </a:highlight>
                <a:latin typeface="Consolas" panose="020B0609020204030204" pitchFamily="49" charset="0"/>
              </a:rPr>
              <a:t>l.Evaluate</a:t>
            </a:r>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p:txBody>
      </p:sp>
      <p:sp>
        <p:nvSpPr>
          <p:cNvPr id="11" name="Rounded Rectangle 10"/>
          <p:cNvSpPr/>
          <p:nvPr/>
        </p:nvSpPr>
        <p:spPr bwMode="auto">
          <a:xfrm>
            <a:off x="7981950" y="6162675"/>
            <a:ext cx="428625" cy="233800"/>
          </a:xfrm>
          <a:prstGeom prst="roundRect">
            <a:avLst/>
          </a:prstGeom>
          <a:noFill/>
          <a:ln w="57150">
            <a:solidFill>
              <a:srgbClr val="F15628">
                <a:alpha val="78039"/>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ounded Rectangle 12"/>
          <p:cNvSpPr/>
          <p:nvPr/>
        </p:nvSpPr>
        <p:spPr bwMode="auto">
          <a:xfrm>
            <a:off x="8475662" y="6396475"/>
            <a:ext cx="428625" cy="233800"/>
          </a:xfrm>
          <a:prstGeom prst="roundRect">
            <a:avLst/>
          </a:prstGeom>
          <a:noFill/>
          <a:ln w="57150">
            <a:solidFill>
              <a:srgbClr val="F15628">
                <a:alpha val="78039"/>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57528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4" grpId="0"/>
      <p:bldP spid="6" grpId="0" animBg="1"/>
      <p:bldP spid="11"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Enumerables</a:t>
            </a:r>
            <a:r>
              <a:rPr lang="en-US" dirty="0" smtClean="0"/>
              <a:t>, </a:t>
            </a:r>
            <a:r>
              <a:rPr lang="en-US" dirty="0" err="1" smtClean="0"/>
              <a:t>Linq</a:t>
            </a:r>
            <a:r>
              <a:rPr lang="en-US" dirty="0" smtClean="0"/>
              <a:t>, lambda example</a:t>
            </a:r>
            <a:endParaRPr lang="en-US" dirty="0"/>
          </a:p>
        </p:txBody>
      </p:sp>
      <p:sp>
        <p:nvSpPr>
          <p:cNvPr id="3" name="Text Placeholder 2"/>
          <p:cNvSpPr>
            <a:spLocks noGrp="1"/>
          </p:cNvSpPr>
          <p:nvPr>
            <p:ph type="body" sz="quarter" idx="10"/>
          </p:nvPr>
        </p:nvSpPr>
        <p:spPr>
          <a:xfrm>
            <a:off x="274638" y="1221157"/>
            <a:ext cx="11887199" cy="5823133"/>
          </a:xfrm>
        </p:spPr>
        <p:txBody>
          <a:bodyPr/>
          <a:lstStyle/>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 { </a:t>
            </a:r>
            <a:r>
              <a:rPr lang="en-US" sz="1600" dirty="0">
                <a:solidFill>
                  <a:srgbClr val="0000FF"/>
                </a:solidFill>
                <a:highlight>
                  <a:srgbClr val="FFFFFF"/>
                </a:highlight>
                <a:latin typeface="Consolas" panose="020B0609020204030204" pitchFamily="49" charset="0"/>
              </a:rPr>
              <a:t>get</a:t>
            </a:r>
            <a:r>
              <a:rPr lang="en-US" sz="1600" dirty="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private set</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smtClean="0">
                <a:solidFill>
                  <a:srgbClr val="2B91AF"/>
                </a:solidFill>
                <a:highlight>
                  <a:srgbClr val="FFFFFF"/>
                </a:highlight>
                <a:latin typeface="Consolas" panose="020B0609020204030204" pitchFamily="49" charset="0"/>
              </a:rPr>
              <a:t>Compiler </a:t>
            </a:r>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private</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List</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&gt; symbols;</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FindMatchingSymbol</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Func</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bool</a:t>
            </a:r>
            <a:r>
              <a:rPr lang="en-US" sz="1600" dirty="0">
                <a:solidFill>
                  <a:srgbClr val="000000"/>
                </a:solidFill>
                <a:highlight>
                  <a:srgbClr val="FFFFFF"/>
                </a:highlight>
                <a:latin typeface="Consolas" panose="020B0609020204030204" pitchFamily="49" charset="0"/>
              </a:rPr>
              <a:t>&gt; predicate = s =&gt; </a:t>
            </a:r>
            <a:r>
              <a:rPr lang="en-US" sz="1600" dirty="0" err="1">
                <a:solidFill>
                  <a:srgbClr val="000000"/>
                </a:solidFill>
                <a:highlight>
                  <a:srgbClr val="FFFFFF"/>
                </a:highlight>
                <a:latin typeface="Consolas" panose="020B0609020204030204" pitchFamily="49" charset="0"/>
              </a:rPr>
              <a:t>s.Name</a:t>
            </a:r>
            <a:r>
              <a:rPr lang="en-US" sz="1600" dirty="0">
                <a:solidFill>
                  <a:srgbClr val="000000"/>
                </a:solidFill>
                <a:highlight>
                  <a:srgbClr val="FFFFFF"/>
                </a:highlight>
                <a:latin typeface="Consolas" panose="020B0609020204030204" pitchFamily="49" charset="0"/>
              </a:rPr>
              <a:t> == name;</a:t>
            </a:r>
          </a:p>
          <a:p>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IEnumerable</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&gt; enumerable = symbols;</a:t>
            </a:r>
          </a:p>
          <a:p>
            <a:r>
              <a:rPr lang="en-US" sz="1600" dirty="0" smtClean="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IEnumerator</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&gt; enumerator = </a:t>
            </a:r>
            <a:r>
              <a:rPr lang="en-US" sz="1600" dirty="0" err="1">
                <a:solidFill>
                  <a:srgbClr val="000000"/>
                </a:solidFill>
                <a:highlight>
                  <a:srgbClr val="FFFFFF"/>
                </a:highlight>
                <a:latin typeface="Consolas" panose="020B0609020204030204" pitchFamily="49" charset="0"/>
              </a:rPr>
              <a:t>enumerable.GetEnumerator</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while</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enumerator.MoveNext</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 (predicate(</a:t>
            </a:r>
            <a:r>
              <a:rPr lang="en-US" sz="1600" dirty="0" err="1">
                <a:solidFill>
                  <a:srgbClr val="000000"/>
                </a:solidFill>
                <a:highlight>
                  <a:srgbClr val="FFFFFF"/>
                </a:highlight>
                <a:latin typeface="Consolas" panose="020B0609020204030204" pitchFamily="49" charset="0"/>
              </a:rPr>
              <a:t>enumerator.Current</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enumerator.Current</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return</a:t>
            </a:r>
            <a:r>
              <a:rPr lang="en-US" sz="1600" dirty="0" smtClean="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default</a:t>
            </a:r>
            <a:r>
              <a:rPr lang="en-US" sz="1600" dirty="0" smtClean="0">
                <a:solidFill>
                  <a:srgbClr val="000000"/>
                </a:solidFill>
                <a:highlight>
                  <a:srgbClr val="FFFFFF"/>
                </a:highlight>
                <a:latin typeface="Consolas" panose="020B0609020204030204" pitchFamily="49" charset="0"/>
              </a:rPr>
              <a:t>(</a:t>
            </a:r>
            <a:r>
              <a:rPr lang="en-US" sz="1600" dirty="0" smtClean="0">
                <a:solidFill>
                  <a:srgbClr val="2B91AF"/>
                </a:solidFill>
                <a:highlight>
                  <a:srgbClr val="FFFFFF"/>
                </a:highlight>
                <a:latin typeface="Consolas" panose="020B0609020204030204" pitchFamily="49" charset="0"/>
              </a:rPr>
              <a:t>Symbol</a:t>
            </a:r>
            <a:r>
              <a:rPr lang="en-US" sz="1600" dirty="0" smtClean="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5" name="Rounded Rectangle 4"/>
          <p:cNvSpPr/>
          <p:nvPr/>
        </p:nvSpPr>
        <p:spPr bwMode="auto">
          <a:xfrm>
            <a:off x="6369269" y="3706192"/>
            <a:ext cx="541042" cy="286378"/>
          </a:xfrm>
          <a:prstGeom prst="roundRect">
            <a:avLst/>
          </a:prstGeom>
          <a:noFill/>
          <a:ln w="57150">
            <a:solidFill>
              <a:srgbClr val="F15628">
                <a:alpha val="78039"/>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extBox 6"/>
          <p:cNvSpPr txBox="1"/>
          <p:nvPr/>
        </p:nvSpPr>
        <p:spPr>
          <a:xfrm>
            <a:off x="6294437" y="4792662"/>
            <a:ext cx="51054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chemeClr val="accent3"/>
                </a:solidFill>
              </a:rPr>
              <a:t>Allocation (boxing) of List&lt;T&gt;.Enumerator</a:t>
            </a:r>
          </a:p>
        </p:txBody>
      </p:sp>
      <p:sp>
        <p:nvSpPr>
          <p:cNvPr id="8" name="Rounded Rectangle 7"/>
          <p:cNvSpPr/>
          <p:nvPr/>
        </p:nvSpPr>
        <p:spPr bwMode="auto">
          <a:xfrm>
            <a:off x="3461591" y="4487862"/>
            <a:ext cx="4509246" cy="293843"/>
          </a:xfrm>
          <a:prstGeom prst="roundRect">
            <a:avLst/>
          </a:prstGeom>
          <a:noFill/>
          <a:ln w="57150">
            <a:solidFill>
              <a:srgbClr val="F15628">
                <a:alpha val="78039"/>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ounded Rectangle 9"/>
          <p:cNvSpPr/>
          <p:nvPr/>
        </p:nvSpPr>
        <p:spPr bwMode="auto">
          <a:xfrm>
            <a:off x="4708634" y="3651071"/>
            <a:ext cx="2228193" cy="388883"/>
          </a:xfrm>
          <a:prstGeom prst="roundRect">
            <a:avLst/>
          </a:prstGeom>
          <a:noFill/>
          <a:ln w="57150">
            <a:solidFill>
              <a:srgbClr val="F15628">
                <a:alpha val="78039"/>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FindMatchingSymbol</a:t>
            </a:r>
            <a:r>
              <a:rPr lang="en-US" sz="2000" dirty="0" smtClean="0">
                <a:gradFill>
                  <a:gsLst>
                    <a:gs pos="0">
                      <a:srgbClr val="FFFFFF"/>
                    </a:gs>
                    <a:gs pos="100000">
                      <a:srgbClr val="FFFFFF"/>
                    </a:gs>
                  </a:gsLst>
                  <a:lin ang="5400000" scaled="0"/>
                </a:gradFill>
                <a:ea typeface="Segoe UI" pitchFamily="34" charset="0"/>
                <a:cs typeface="Segoe UI" pitchFamily="34" charset="0"/>
              </a:rPr>
              <a:t> 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3478925" y="4183062"/>
            <a:ext cx="2406868" cy="319294"/>
          </a:xfrm>
          <a:prstGeom prst="roundRect">
            <a:avLst/>
          </a:prstGeom>
          <a:noFill/>
          <a:ln w="57150">
            <a:solidFill>
              <a:srgbClr val="F15628">
                <a:alpha val="78039"/>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TextBox 12"/>
          <p:cNvSpPr txBox="1"/>
          <p:nvPr/>
        </p:nvSpPr>
        <p:spPr>
          <a:xfrm>
            <a:off x="6069724" y="4031001"/>
            <a:ext cx="51054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chemeClr val="accent3"/>
                </a:solidFill>
              </a:rPr>
              <a:t>Loss of type information</a:t>
            </a:r>
          </a:p>
        </p:txBody>
      </p:sp>
      <p:sp>
        <p:nvSpPr>
          <p:cNvPr id="14" name="Rectangle 13"/>
          <p:cNvSpPr/>
          <p:nvPr/>
        </p:nvSpPr>
        <p:spPr bwMode="auto">
          <a:xfrm>
            <a:off x="8961437" y="2528978"/>
            <a:ext cx="3183024" cy="1143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List&lt;T&gt;</a:t>
            </a:r>
            <a:r>
              <a:rPr lang="en-US" dirty="0" smtClean="0">
                <a:gradFill>
                  <a:gsLst>
                    <a:gs pos="0">
                      <a:srgbClr val="FFFFFF"/>
                    </a:gs>
                    <a:gs pos="100000">
                      <a:srgbClr val="FFFFFF"/>
                    </a:gs>
                  </a:gsLst>
                  <a:lin ang="5400000" scaled="0"/>
                </a:gradFill>
                <a:ea typeface="Segoe UI" pitchFamily="34" charset="0"/>
                <a:cs typeface="Segoe UI" pitchFamily="34" charset="0"/>
              </a:rPr>
              <a:t>’s enumerator is a value type</a:t>
            </a:r>
          </a:p>
        </p:txBody>
      </p:sp>
    </p:spTree>
    <p:extLst>
      <p:ext uri="{BB962C8B-B14F-4D97-AF65-F5344CB8AC3E}">
        <p14:creationId xmlns:p14="http://schemas.microsoft.com/office/powerpoint/2010/main" val="1942161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Enumerables</a:t>
            </a:r>
            <a:r>
              <a:rPr lang="en-US" dirty="0" smtClean="0"/>
              <a:t>, </a:t>
            </a:r>
            <a:r>
              <a:rPr lang="en-US" dirty="0" err="1" smtClean="0"/>
              <a:t>Linq</a:t>
            </a:r>
            <a:r>
              <a:rPr lang="en-US" dirty="0" smtClean="0"/>
              <a:t>, lambda example</a:t>
            </a:r>
            <a:endParaRPr lang="en-US" dirty="0"/>
          </a:p>
        </p:txBody>
      </p:sp>
      <p:sp>
        <p:nvSpPr>
          <p:cNvPr id="3" name="Text Placeholder 2"/>
          <p:cNvSpPr>
            <a:spLocks noGrp="1"/>
          </p:cNvSpPr>
          <p:nvPr>
            <p:ph type="body" sz="quarter" idx="10"/>
          </p:nvPr>
        </p:nvSpPr>
        <p:spPr>
          <a:xfrm>
            <a:off x="274638" y="1221157"/>
            <a:ext cx="11887199" cy="5010602"/>
          </a:xfrm>
        </p:spPr>
        <p:txBody>
          <a:bodyPr/>
          <a:lstStyle/>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 { </a:t>
            </a:r>
            <a:r>
              <a:rPr lang="en-US" sz="1600" dirty="0">
                <a:solidFill>
                  <a:srgbClr val="0000FF"/>
                </a:solidFill>
                <a:highlight>
                  <a:srgbClr val="FFFFFF"/>
                </a:highlight>
                <a:latin typeface="Consolas" panose="020B0609020204030204" pitchFamily="49" charset="0"/>
              </a:rPr>
              <a:t>get</a:t>
            </a:r>
            <a:r>
              <a:rPr lang="en-US" sz="1600" dirty="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private set</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smtClean="0">
                <a:solidFill>
                  <a:srgbClr val="2B91AF"/>
                </a:solidFill>
                <a:highlight>
                  <a:srgbClr val="FFFFFF"/>
                </a:highlight>
                <a:latin typeface="Consolas" panose="020B0609020204030204" pitchFamily="49" charset="0"/>
              </a:rPr>
              <a:t>Compiler </a:t>
            </a:r>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private</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List</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&gt; symbols;</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FindMatchingSymbol</a:t>
            </a:r>
            <a:r>
              <a:rPr lang="en-US" sz="1600" dirty="0" smtClean="0">
                <a:solidFill>
                  <a:srgbClr val="000000"/>
                </a:solidFill>
                <a:highlight>
                  <a:srgbClr val="FFFFFF"/>
                </a:highlight>
                <a:latin typeface="Consolas" panose="020B0609020204030204" pitchFamily="49" charset="0"/>
              </a:rPr>
              <a:t>(</a:t>
            </a:r>
            <a:r>
              <a:rPr lang="en-US" sz="1600" dirty="0" smtClean="0">
                <a:solidFill>
                  <a:srgbClr val="0000FF"/>
                </a:solidFill>
                <a:highlight>
                  <a:srgbClr val="FFFFFF"/>
                </a:highlight>
                <a:latin typeface="Consolas" panose="020B0609020204030204" pitchFamily="49" charset="0"/>
              </a:rPr>
              <a:t>string</a:t>
            </a:r>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name)</a:t>
            </a:r>
          </a:p>
          <a:p>
            <a:r>
              <a:rPr lang="en-US" sz="1600" dirty="0">
                <a:solidFill>
                  <a:srgbClr val="000000"/>
                </a:solidFill>
                <a:highlight>
                  <a:srgbClr val="FFFFFF"/>
                </a:highlight>
                <a:latin typeface="Consolas" panose="020B0609020204030204" pitchFamily="49" charset="0"/>
              </a:rPr>
              <a:t>    {</a:t>
            </a:r>
          </a:p>
          <a:p>
            <a:r>
              <a:rPr lang="en-US" sz="1600" dirty="0" smtClean="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foreach</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s </a:t>
            </a:r>
            <a:r>
              <a:rPr lang="en-US" sz="1600" dirty="0">
                <a:solidFill>
                  <a:srgbClr val="0000FF"/>
                </a:solidFill>
                <a:highlight>
                  <a:srgbClr val="FFFFFF"/>
                </a:highlight>
                <a:latin typeface="Consolas" panose="020B0609020204030204" pitchFamily="49" charset="0"/>
              </a:rPr>
              <a:t>in</a:t>
            </a:r>
            <a:r>
              <a:rPr lang="en-US" sz="1600" dirty="0">
                <a:solidFill>
                  <a:srgbClr val="000000"/>
                </a:solidFill>
                <a:highlight>
                  <a:srgbClr val="FFFFFF"/>
                </a:highlight>
                <a:latin typeface="Consolas" panose="020B0609020204030204" pitchFamily="49" charset="0"/>
              </a:rPr>
              <a:t> symbols)</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s.Name</a:t>
            </a:r>
            <a:r>
              <a:rPr lang="en-US" sz="1600" dirty="0">
                <a:solidFill>
                  <a:srgbClr val="000000"/>
                </a:solidFill>
                <a:highlight>
                  <a:srgbClr val="FFFFFF"/>
                </a:highlight>
                <a:latin typeface="Consolas" panose="020B0609020204030204" pitchFamily="49" charset="0"/>
              </a:rPr>
              <a:t> == name)</a:t>
            </a:r>
          </a:p>
          <a:p>
            <a:r>
              <a:rPr lang="en-US" sz="1600" dirty="0" smtClean="0">
                <a:solidFill>
                  <a:srgbClr val="0000FF"/>
                </a:solidFill>
                <a:highlight>
                  <a:srgbClr val="FFFFFF"/>
                </a:highlight>
                <a:latin typeface="Consolas" panose="020B0609020204030204" pitchFamily="49" charset="0"/>
              </a:rPr>
              <a:t>                return</a:t>
            </a:r>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s;</a:t>
            </a:r>
          </a:p>
          <a:p>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null</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4" name="Rounded Rectangle 3"/>
          <p:cNvSpPr/>
          <p:nvPr/>
        </p:nvSpPr>
        <p:spPr bwMode="auto">
          <a:xfrm>
            <a:off x="1265237" y="3649662"/>
            <a:ext cx="914400" cy="362044"/>
          </a:xfrm>
          <a:prstGeom prst="roundRect">
            <a:avLst/>
          </a:prstGeom>
          <a:noFill/>
          <a:ln w="57150">
            <a:solidFill>
              <a:srgbClr val="F15628">
                <a:alpha val="78824"/>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TextBox 7"/>
          <p:cNvSpPr txBox="1"/>
          <p:nvPr/>
        </p:nvSpPr>
        <p:spPr>
          <a:xfrm>
            <a:off x="4846638" y="3649662"/>
            <a:ext cx="3810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chemeClr val="accent2"/>
                </a:solidFill>
              </a:rPr>
              <a:t>Is there an allocation here?</a:t>
            </a:r>
          </a:p>
        </p:txBody>
      </p:sp>
      <p:sp>
        <p:nvSpPr>
          <p:cNvPr id="6" name="Rectangle 5"/>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FindMatchingSymbol</a:t>
            </a:r>
            <a:r>
              <a:rPr lang="en-US" sz="2000" dirty="0" smtClean="0">
                <a:gradFill>
                  <a:gsLst>
                    <a:gs pos="0">
                      <a:srgbClr val="FFFFFF"/>
                    </a:gs>
                    <a:gs pos="100000">
                      <a:srgbClr val="FFFFFF"/>
                    </a:gs>
                  </a:gsLst>
                  <a:lin ang="5400000" scaled="0"/>
                </a:gradFill>
                <a:ea typeface="Segoe UI" pitchFamily="34" charset="0"/>
                <a:cs typeface="Segoe UI" pitchFamily="34" charset="0"/>
              </a:rPr>
              <a:t> 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8961437" y="2528978"/>
            <a:ext cx="3183024" cy="1143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List&lt;T&gt;</a:t>
            </a:r>
            <a:r>
              <a:rPr lang="en-US" dirty="0" smtClean="0">
                <a:gradFill>
                  <a:gsLst>
                    <a:gs pos="0">
                      <a:srgbClr val="FFFFFF"/>
                    </a:gs>
                    <a:gs pos="100000">
                      <a:srgbClr val="FFFFFF"/>
                    </a:gs>
                  </a:gsLst>
                  <a:lin ang="5400000" scaled="0"/>
                </a:gradFill>
                <a:ea typeface="Segoe UI" pitchFamily="34" charset="0"/>
                <a:cs typeface="Segoe UI" pitchFamily="34" charset="0"/>
              </a:rPr>
              <a:t>’s enumerator is a value type</a:t>
            </a:r>
          </a:p>
        </p:txBody>
      </p:sp>
    </p:spTree>
    <p:extLst>
      <p:ext uri="{BB962C8B-B14F-4D97-AF65-F5344CB8AC3E}">
        <p14:creationId xmlns:p14="http://schemas.microsoft.com/office/powerpoint/2010/main" val="1405677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Enumerables</a:t>
            </a:r>
            <a:r>
              <a:rPr lang="en-US" dirty="0" smtClean="0"/>
              <a:t>, </a:t>
            </a:r>
            <a:r>
              <a:rPr lang="en-US" dirty="0" err="1" smtClean="0"/>
              <a:t>Linq</a:t>
            </a:r>
            <a:r>
              <a:rPr lang="en-US" dirty="0" smtClean="0"/>
              <a:t>, lambda example</a:t>
            </a:r>
            <a:endParaRPr lang="en-US" dirty="0"/>
          </a:p>
        </p:txBody>
      </p:sp>
      <p:sp>
        <p:nvSpPr>
          <p:cNvPr id="3" name="Text Placeholder 2"/>
          <p:cNvSpPr>
            <a:spLocks noGrp="1"/>
          </p:cNvSpPr>
          <p:nvPr>
            <p:ph type="body" sz="quarter" idx="10"/>
          </p:nvPr>
        </p:nvSpPr>
        <p:spPr>
          <a:xfrm>
            <a:off x="274638" y="1221157"/>
            <a:ext cx="11887199" cy="5823133"/>
          </a:xfrm>
        </p:spPr>
        <p:txBody>
          <a:bodyPr/>
          <a:lstStyle/>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Name { </a:t>
            </a:r>
            <a:r>
              <a:rPr lang="en-US" sz="1600" dirty="0">
                <a:solidFill>
                  <a:srgbClr val="0000FF"/>
                </a:solidFill>
                <a:highlight>
                  <a:srgbClr val="FFFFFF"/>
                </a:highlight>
                <a:latin typeface="Consolas" panose="020B0609020204030204" pitchFamily="49" charset="0"/>
              </a:rPr>
              <a:t>get</a:t>
            </a:r>
            <a:r>
              <a:rPr lang="en-US" sz="1600" dirty="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private set</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smtClean="0">
                <a:solidFill>
                  <a:srgbClr val="2B91AF"/>
                </a:solidFill>
                <a:highlight>
                  <a:srgbClr val="FFFFFF"/>
                </a:highlight>
                <a:latin typeface="Consolas" panose="020B0609020204030204" pitchFamily="49" charset="0"/>
              </a:rPr>
              <a:t>Compiler </a:t>
            </a:r>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private</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List</a:t>
            </a:r>
            <a:r>
              <a:rPr lang="en-US" sz="1600" dirty="0">
                <a:solidFill>
                  <a:srgbClr val="000000"/>
                </a:solidFill>
                <a:highlight>
                  <a:srgbClr val="FFFFFF"/>
                </a:highlight>
                <a:latin typeface="Consolas" panose="020B0609020204030204" pitchFamily="49" charset="0"/>
              </a:rPr>
              <a:t>&lt;</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&gt; symbols;</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Symbol</a:t>
            </a:r>
            <a:r>
              <a:rPr lang="en-US" sz="1600" dirty="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FindMatchingSymbol</a:t>
            </a:r>
            <a:r>
              <a:rPr lang="en-US" sz="1600" dirty="0" smtClean="0">
                <a:solidFill>
                  <a:srgbClr val="000000"/>
                </a:solidFill>
                <a:highlight>
                  <a:srgbClr val="FFFFFF"/>
                </a:highlight>
                <a:latin typeface="Consolas" panose="020B0609020204030204" pitchFamily="49" charset="0"/>
              </a:rPr>
              <a:t>(</a:t>
            </a:r>
            <a:r>
              <a:rPr lang="en-US" sz="1600" dirty="0" smtClean="0">
                <a:solidFill>
                  <a:srgbClr val="0000FF"/>
                </a:solidFill>
                <a:highlight>
                  <a:srgbClr val="FFFFFF"/>
                </a:highlight>
                <a:latin typeface="Consolas" panose="020B0609020204030204" pitchFamily="49" charset="0"/>
              </a:rPr>
              <a:t>string</a:t>
            </a:r>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name)</a:t>
            </a:r>
          </a:p>
          <a:p>
            <a:r>
              <a:rPr lang="en-US" sz="1600" dirty="0">
                <a:solidFill>
                  <a:srgbClr val="000000"/>
                </a:solidFill>
                <a:highlight>
                  <a:srgbClr val="FFFFFF"/>
                </a:highlight>
                <a:latin typeface="Consolas" panose="020B0609020204030204" pitchFamily="49" charset="0"/>
              </a:rPr>
              <a:t>    {</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using</a:t>
            </a:r>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r>
              <a:rPr lang="en-US" sz="1600" dirty="0" smtClean="0">
                <a:solidFill>
                  <a:srgbClr val="2B91AF"/>
                </a:solidFill>
                <a:highlight>
                  <a:srgbClr val="FFFFFF"/>
                </a:highlight>
              </a:rPr>
              <a:t>List</a:t>
            </a:r>
            <a:r>
              <a:rPr lang="en-US" sz="1600" dirty="0" smtClean="0">
                <a:solidFill>
                  <a:srgbClr val="000000"/>
                </a:solidFill>
                <a:highlight>
                  <a:srgbClr val="FFFFFF"/>
                </a:highlight>
              </a:rPr>
              <a:t>&lt;</a:t>
            </a:r>
            <a:r>
              <a:rPr lang="en-US" sz="1600" dirty="0" smtClean="0">
                <a:solidFill>
                  <a:srgbClr val="2B91AF"/>
                </a:solidFill>
                <a:highlight>
                  <a:srgbClr val="FFFFFF"/>
                </a:highlight>
              </a:rPr>
              <a:t>Symbol</a:t>
            </a:r>
            <a:r>
              <a:rPr lang="en-US" sz="1600" dirty="0" smtClean="0">
                <a:solidFill>
                  <a:srgbClr val="000000"/>
                </a:solidFill>
                <a:highlight>
                  <a:srgbClr val="FFFFFF"/>
                </a:highlight>
              </a:rPr>
              <a:t>&gt;.</a:t>
            </a:r>
            <a:r>
              <a:rPr lang="en-US" sz="1600" dirty="0" smtClean="0">
                <a:solidFill>
                  <a:srgbClr val="2B91AF"/>
                </a:solidFill>
                <a:highlight>
                  <a:srgbClr val="FFFFFF"/>
                </a:highlight>
              </a:rPr>
              <a:t>Enumerator</a:t>
            </a:r>
            <a:r>
              <a:rPr lang="en-US" sz="1600" dirty="0" smtClean="0">
                <a:solidFill>
                  <a:srgbClr val="000000"/>
                </a:solidFill>
                <a:highlight>
                  <a:srgbClr val="FFFFFF"/>
                </a:highlight>
              </a:rPr>
              <a:t> </a:t>
            </a:r>
            <a:r>
              <a:rPr lang="en-US" sz="1600" dirty="0">
                <a:solidFill>
                  <a:srgbClr val="000000"/>
                </a:solidFill>
                <a:highlight>
                  <a:srgbClr val="FFFFFF"/>
                </a:highlight>
              </a:rPr>
              <a:t>enumerator </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symbols.GetEnumerator</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while</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enumerator.MoveNext</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var</a:t>
            </a:r>
            <a:r>
              <a:rPr lang="en-US" sz="1600" dirty="0">
                <a:solidFill>
                  <a:srgbClr val="000000"/>
                </a:solidFill>
                <a:highlight>
                  <a:srgbClr val="FFFFFF"/>
                </a:highlight>
                <a:latin typeface="Consolas" panose="020B0609020204030204" pitchFamily="49" charset="0"/>
              </a:rPr>
              <a:t> s = </a:t>
            </a:r>
            <a:r>
              <a:rPr lang="en-US" sz="1600" dirty="0" err="1">
                <a:solidFill>
                  <a:srgbClr val="000000"/>
                </a:solidFill>
                <a:highlight>
                  <a:srgbClr val="FFFFFF"/>
                </a:highlight>
                <a:latin typeface="Consolas" panose="020B0609020204030204" pitchFamily="49" charset="0"/>
              </a:rPr>
              <a:t>enumerator.Current</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s.Name</a:t>
            </a:r>
            <a:r>
              <a:rPr lang="en-US" sz="1600" dirty="0">
                <a:solidFill>
                  <a:srgbClr val="000000"/>
                </a:solidFill>
                <a:highlight>
                  <a:srgbClr val="FFFFFF"/>
                </a:highlight>
                <a:latin typeface="Consolas" panose="020B0609020204030204" pitchFamily="49" charset="0"/>
              </a:rPr>
              <a:t> == name)</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s;</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null</a:t>
            </a:r>
            <a:r>
              <a:rPr lang="en-US" sz="1600" dirty="0" smtClean="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   }</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4" name="Rounded Rectangle 3"/>
          <p:cNvSpPr/>
          <p:nvPr/>
        </p:nvSpPr>
        <p:spPr bwMode="auto">
          <a:xfrm>
            <a:off x="6173972" y="3671978"/>
            <a:ext cx="2592388" cy="362044"/>
          </a:xfrm>
          <a:prstGeom prst="roundRect">
            <a:avLst/>
          </a:prstGeom>
          <a:noFill/>
          <a:ln w="57150">
            <a:solidFill>
              <a:srgbClr val="F15628">
                <a:alpha val="78824"/>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TextBox 7"/>
          <p:cNvSpPr txBox="1"/>
          <p:nvPr/>
        </p:nvSpPr>
        <p:spPr>
          <a:xfrm>
            <a:off x="5944814" y="4164526"/>
            <a:ext cx="5216245"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chemeClr val="accent2"/>
                </a:solidFill>
              </a:rPr>
              <a:t>No heap allocation here because List&lt;T&gt;’s enumerator is a </a:t>
            </a:r>
            <a:r>
              <a:rPr lang="en-US" sz="2000" dirty="0" err="1" smtClean="0">
                <a:solidFill>
                  <a:schemeClr val="accent2"/>
                </a:solidFill>
              </a:rPr>
              <a:t>struct</a:t>
            </a:r>
            <a:r>
              <a:rPr lang="en-US" sz="2000" dirty="0" smtClean="0">
                <a:solidFill>
                  <a:schemeClr val="accent2"/>
                </a:solidFill>
              </a:rPr>
              <a:t>.</a:t>
            </a:r>
          </a:p>
        </p:txBody>
      </p:sp>
      <p:sp>
        <p:nvSpPr>
          <p:cNvPr id="6" name="Rectangle 5"/>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FindMatchingSymbol</a:t>
            </a:r>
            <a:r>
              <a:rPr lang="en-US" sz="2000" dirty="0" smtClean="0">
                <a:gradFill>
                  <a:gsLst>
                    <a:gs pos="0">
                      <a:srgbClr val="FFFFFF"/>
                    </a:gs>
                    <a:gs pos="100000">
                      <a:srgbClr val="FFFFFF"/>
                    </a:gs>
                  </a:gsLst>
                  <a:lin ang="5400000" scaled="0"/>
                </a:gradFill>
                <a:ea typeface="Segoe UI" pitchFamily="34" charset="0"/>
                <a:cs typeface="Segoe UI" pitchFamily="34" charset="0"/>
              </a:rPr>
              <a:t> 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8961437" y="2528978"/>
            <a:ext cx="3183024" cy="1143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List&lt;T&gt;</a:t>
            </a:r>
            <a:r>
              <a:rPr lang="en-US" dirty="0" smtClean="0">
                <a:gradFill>
                  <a:gsLst>
                    <a:gs pos="0">
                      <a:srgbClr val="FFFFFF"/>
                    </a:gs>
                    <a:gs pos="100000">
                      <a:srgbClr val="FFFFFF"/>
                    </a:gs>
                  </a:gsLst>
                  <a:lin ang="5400000" scaled="0"/>
                </a:gradFill>
                <a:ea typeface="Segoe UI" pitchFamily="34" charset="0"/>
                <a:cs typeface="Segoe UI" pitchFamily="34" charset="0"/>
              </a:rPr>
              <a:t>’s enumerator is a value type</a:t>
            </a:r>
          </a:p>
        </p:txBody>
      </p:sp>
    </p:spTree>
    <p:extLst>
      <p:ext uri="{BB962C8B-B14F-4D97-AF65-F5344CB8AC3E}">
        <p14:creationId xmlns:p14="http://schemas.microsoft.com/office/powerpoint/2010/main" val="4259557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Async</a:t>
            </a:r>
            <a:r>
              <a:rPr lang="en-US" dirty="0" smtClean="0"/>
              <a:t> example</a:t>
            </a:r>
            <a:endParaRPr lang="en-US" dirty="0"/>
          </a:p>
        </p:txBody>
      </p:sp>
      <p:sp>
        <p:nvSpPr>
          <p:cNvPr id="4" name="Text Placeholder 3"/>
          <p:cNvSpPr>
            <a:spLocks noGrp="1"/>
          </p:cNvSpPr>
          <p:nvPr>
            <p:ph type="body" sz="quarter" idx="10"/>
          </p:nvPr>
        </p:nvSpPr>
        <p:spPr>
          <a:xfrm>
            <a:off x="274638" y="1221157"/>
            <a:ext cx="11887199" cy="3927229"/>
          </a:xfrm>
        </p:spPr>
        <p:txBody>
          <a:bodyPr/>
          <a:lstStyle/>
          <a:p>
            <a:r>
              <a:rPr lang="en-US" sz="1600" dirty="0" smtClean="0">
                <a:solidFill>
                  <a:srgbClr val="0000FF"/>
                </a:solidFill>
                <a:highlight>
                  <a:srgbClr val="FFFFFF"/>
                </a:highlight>
                <a:latin typeface="Consolas" panose="020B0609020204030204" pitchFamily="49" charset="0"/>
              </a:rPr>
              <a:t>class</a:t>
            </a:r>
            <a:r>
              <a:rPr lang="en-US" sz="1600" dirty="0" smtClean="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 { </a:t>
            </a:r>
            <a:r>
              <a:rPr lang="en-US" sz="1600" dirty="0">
                <a:solidFill>
                  <a:srgbClr val="008000"/>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 }</a:t>
            </a:r>
          </a:p>
          <a:p>
            <a:r>
              <a:rPr lang="en-US" sz="1600" dirty="0" smtClean="0">
                <a:solidFill>
                  <a:srgbClr val="0000FF"/>
                </a:solidFill>
                <a:highlight>
                  <a:srgbClr val="FFFFFF"/>
                </a:highlight>
                <a:latin typeface="Consolas" panose="020B0609020204030204" pitchFamily="49" charset="0"/>
              </a:rPr>
              <a:t>class</a:t>
            </a:r>
            <a:r>
              <a:rPr lang="en-US" sz="1600" dirty="0" smtClean="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Parser</a:t>
            </a:r>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 Syntax { </a:t>
            </a:r>
            <a:r>
              <a:rPr lang="en-US" sz="1600" dirty="0">
                <a:solidFill>
                  <a:srgbClr val="0000FF"/>
                </a:solidFill>
                <a:highlight>
                  <a:srgbClr val="FFFFFF"/>
                </a:highlight>
                <a:latin typeface="Consolas" panose="020B0609020204030204" pitchFamily="49" charset="0"/>
              </a:rPr>
              <a:t>get</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Task</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ParseSourceCode</a:t>
            </a:r>
            <a:r>
              <a:rPr lang="en-US" sz="1600" dirty="0" smtClean="0">
                <a:solidFill>
                  <a:srgbClr val="000000"/>
                </a:solidFill>
                <a:highlight>
                  <a:srgbClr val="FFFFFF"/>
                </a:highlight>
                <a:latin typeface="Consolas" panose="020B0609020204030204" pitchFamily="49" charset="0"/>
              </a:rPr>
              <a:t>() { </a:t>
            </a:r>
            <a:r>
              <a:rPr lang="en-US" sz="1600" dirty="0" smtClean="0">
                <a:solidFill>
                  <a:srgbClr val="008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smtClean="0">
                <a:solidFill>
                  <a:srgbClr val="2B91AF"/>
                </a:solidFill>
                <a:highlight>
                  <a:srgbClr val="FFFFFF"/>
                </a:highlight>
                <a:latin typeface="Consolas" panose="020B0609020204030204" pitchFamily="49" charset="0"/>
              </a:rPr>
              <a:t>Compilation </a:t>
            </a:r>
            <a:r>
              <a:rPr lang="en-US" sz="1600" dirty="0" smtClean="0">
                <a:solidFill>
                  <a:srgbClr val="000000"/>
                </a:solidFill>
                <a:highlight>
                  <a:srgbClr val="FFFFFF"/>
                </a:highlight>
                <a:latin typeface="Consolas" panose="020B0609020204030204" pitchFamily="49" charset="0"/>
              </a:rPr>
              <a:t>{ </a:t>
            </a:r>
            <a:r>
              <a:rPr lang="en-US" sz="1600" dirty="0" smtClean="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async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Task</a:t>
            </a:r>
            <a:r>
              <a:rPr lang="en-US" sz="1600" dirty="0">
                <a:solidFill>
                  <a:srgbClr val="000000"/>
                </a:solidFill>
                <a:highlight>
                  <a:srgbClr val="FFFFFF"/>
                </a:highlight>
                <a:latin typeface="Consolas" panose="020B0609020204030204" pitchFamily="49" charset="0"/>
              </a:rPr>
              <a:t>&lt;</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&gt; </a:t>
            </a:r>
            <a:r>
              <a:rPr lang="en-US" sz="1600" dirty="0" err="1">
                <a:solidFill>
                  <a:srgbClr val="000000"/>
                </a:solidFill>
                <a:highlight>
                  <a:srgbClr val="FFFFFF"/>
                </a:highlight>
                <a:latin typeface="Consolas" panose="020B0609020204030204" pitchFamily="49" charset="0"/>
              </a:rPr>
              <a:t>GetSyntaxTreeAsync</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var</a:t>
            </a:r>
            <a:r>
              <a:rPr lang="en-US" sz="1600" dirty="0">
                <a:solidFill>
                  <a:srgbClr val="000000"/>
                </a:solidFill>
                <a:highlight>
                  <a:srgbClr val="FFFFFF"/>
                </a:highlight>
                <a:latin typeface="Consolas" panose="020B0609020204030204" pitchFamily="49" charset="0"/>
              </a:rPr>
              <a:t> parser =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Parser</a:t>
            </a:r>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 allocation</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await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parser.ParseSourceCode</a:t>
            </a:r>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 expensive</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return</a:t>
            </a:r>
            <a:r>
              <a:rPr lang="en-US" sz="1600" dirty="0" smtClean="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parser.Syntax</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5" name="Rectangle 4"/>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GetSyntaxTreeAsync</a:t>
            </a:r>
            <a:r>
              <a:rPr lang="en-US" sz="2000" dirty="0" smtClean="0">
                <a:gradFill>
                  <a:gsLst>
                    <a:gs pos="0">
                      <a:srgbClr val="FFFFFF"/>
                    </a:gs>
                    <a:gs pos="100000">
                      <a:srgbClr val="FFFFFF"/>
                    </a:gs>
                  </a:gsLst>
                  <a:lin ang="5400000" scaled="0"/>
                </a:gradFill>
                <a:ea typeface="Segoe UI" pitchFamily="34" charset="0"/>
                <a:cs typeface="Segoe UI" pitchFamily="34" charset="0"/>
              </a:rPr>
              <a:t> 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4226563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Async</a:t>
            </a:r>
            <a:r>
              <a:rPr lang="en-US" dirty="0" smtClean="0"/>
              <a:t> example</a:t>
            </a:r>
            <a:endParaRPr lang="en-US" dirty="0"/>
          </a:p>
        </p:txBody>
      </p:sp>
      <p:sp>
        <p:nvSpPr>
          <p:cNvPr id="4" name="Text Placeholder 3"/>
          <p:cNvSpPr>
            <a:spLocks noGrp="1"/>
          </p:cNvSpPr>
          <p:nvPr>
            <p:ph type="body" sz="quarter" idx="10"/>
          </p:nvPr>
        </p:nvSpPr>
        <p:spPr>
          <a:xfrm>
            <a:off x="274638" y="1221157"/>
            <a:ext cx="11887199" cy="5281446"/>
          </a:xfrm>
        </p:spPr>
        <p:txBody>
          <a:bodyPr/>
          <a:lstStyle/>
          <a:p>
            <a:r>
              <a:rPr lang="en-US" sz="1600" dirty="0" smtClean="0">
                <a:solidFill>
                  <a:srgbClr val="0000FF"/>
                </a:solidFill>
                <a:highlight>
                  <a:srgbClr val="FFFFFF"/>
                </a:highlight>
                <a:latin typeface="Consolas" panose="020B0609020204030204" pitchFamily="49" charset="0"/>
              </a:rPr>
              <a:t>class</a:t>
            </a:r>
            <a:r>
              <a:rPr lang="en-US" sz="1600" dirty="0" smtClean="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 { </a:t>
            </a:r>
            <a:r>
              <a:rPr lang="en-US" sz="1600" dirty="0">
                <a:solidFill>
                  <a:srgbClr val="008000"/>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 }</a:t>
            </a:r>
          </a:p>
          <a:p>
            <a:r>
              <a:rPr lang="en-US" sz="1600" dirty="0" smtClean="0">
                <a:solidFill>
                  <a:srgbClr val="0000FF"/>
                </a:solidFill>
                <a:highlight>
                  <a:srgbClr val="FFFFFF"/>
                </a:highlight>
                <a:latin typeface="Consolas" panose="020B0609020204030204" pitchFamily="49" charset="0"/>
              </a:rPr>
              <a:t>class</a:t>
            </a:r>
            <a:r>
              <a:rPr lang="en-US" sz="1600" dirty="0" smtClean="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Parser</a:t>
            </a:r>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 Syntax { </a:t>
            </a:r>
            <a:r>
              <a:rPr lang="en-US" sz="1600" dirty="0">
                <a:solidFill>
                  <a:srgbClr val="0000FF"/>
                </a:solidFill>
                <a:highlight>
                  <a:srgbClr val="FFFFFF"/>
                </a:highlight>
                <a:latin typeface="Consolas" panose="020B0609020204030204" pitchFamily="49" charset="0"/>
              </a:rPr>
              <a:t>get</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Task</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ParseSourceCode</a:t>
            </a:r>
            <a:r>
              <a:rPr lang="en-US" sz="1600" dirty="0" smtClean="0">
                <a:solidFill>
                  <a:srgbClr val="000000"/>
                </a:solidFill>
                <a:highlight>
                  <a:srgbClr val="FFFFFF"/>
                </a:highlight>
                <a:latin typeface="Consolas" panose="020B0609020204030204" pitchFamily="49" charset="0"/>
              </a:rPr>
              <a:t>() { </a:t>
            </a:r>
            <a:r>
              <a:rPr lang="en-US" sz="1600" dirty="0" smtClean="0">
                <a:solidFill>
                  <a:srgbClr val="008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smtClean="0">
                <a:solidFill>
                  <a:srgbClr val="2B91AF"/>
                </a:solidFill>
                <a:highlight>
                  <a:srgbClr val="FFFFFF"/>
                </a:highlight>
                <a:latin typeface="Consolas" panose="020B0609020204030204" pitchFamily="49" charset="0"/>
              </a:rPr>
              <a:t>Compilation </a:t>
            </a:r>
            <a:r>
              <a:rPr lang="en-US" sz="1600" dirty="0" smtClean="0">
                <a:solidFill>
                  <a:srgbClr val="000000"/>
                </a:solidFill>
                <a:highlight>
                  <a:srgbClr val="FFFFFF"/>
                </a:highlight>
                <a:latin typeface="Consolas" panose="020B0609020204030204" pitchFamily="49" charset="0"/>
              </a:rPr>
              <a:t>{ </a:t>
            </a:r>
            <a:r>
              <a:rPr lang="en-US" sz="1600" dirty="0" smtClean="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private</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cachedResult</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async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Task</a:t>
            </a:r>
            <a:r>
              <a:rPr lang="en-US" sz="1600" dirty="0">
                <a:solidFill>
                  <a:srgbClr val="000000"/>
                </a:solidFill>
                <a:highlight>
                  <a:srgbClr val="FFFFFF"/>
                </a:highlight>
                <a:latin typeface="Consolas" panose="020B0609020204030204" pitchFamily="49" charset="0"/>
              </a:rPr>
              <a:t>&lt;</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&gt; </a:t>
            </a:r>
            <a:r>
              <a:rPr lang="en-US" sz="1600" dirty="0" err="1">
                <a:solidFill>
                  <a:srgbClr val="000000"/>
                </a:solidFill>
                <a:highlight>
                  <a:srgbClr val="FFFFFF"/>
                </a:highlight>
                <a:latin typeface="Consolas" panose="020B0609020204030204" pitchFamily="49" charset="0"/>
              </a:rPr>
              <a:t>GetSyntaxTreeAsync</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this</a:t>
            </a:r>
            <a:r>
              <a:rPr lang="en-US" sz="1600" dirty="0" err="1">
                <a:solidFill>
                  <a:srgbClr val="000000"/>
                </a:solidFill>
                <a:highlight>
                  <a:srgbClr val="FFFFFF"/>
                </a:highlight>
                <a:latin typeface="Consolas" panose="020B0609020204030204" pitchFamily="49" charset="0"/>
              </a:rPr>
              <a:t>.cachedResult</a:t>
            </a:r>
            <a:r>
              <a:rPr lang="en-US" sz="1600" dirty="0">
                <a:solidFill>
                  <a:srgbClr val="000000"/>
                </a:solidFill>
                <a:highlight>
                  <a:srgbClr val="FFFFFF"/>
                </a:highlight>
                <a:latin typeface="Consolas" panose="020B0609020204030204" pitchFamily="49" charset="0"/>
              </a:rPr>
              <a:t> == </a:t>
            </a:r>
            <a:r>
              <a:rPr lang="en-US" sz="1600" dirty="0">
                <a:solidFill>
                  <a:srgbClr val="0000FF"/>
                </a:solidFill>
                <a:highlight>
                  <a:srgbClr val="FFFFFF"/>
                </a:highlight>
                <a:latin typeface="Consolas" panose="020B0609020204030204" pitchFamily="49" charset="0"/>
              </a:rPr>
              <a:t>null</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var</a:t>
            </a:r>
            <a:r>
              <a:rPr lang="en-US" sz="1600" dirty="0">
                <a:solidFill>
                  <a:srgbClr val="000000"/>
                </a:solidFill>
                <a:highlight>
                  <a:srgbClr val="FFFFFF"/>
                </a:highlight>
                <a:latin typeface="Consolas" panose="020B0609020204030204" pitchFamily="49" charset="0"/>
              </a:rPr>
              <a:t> parser =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Parser</a:t>
            </a:r>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 allocation</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await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parser.ParseSourceCode</a:t>
            </a:r>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 expensive</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this</a:t>
            </a:r>
            <a:r>
              <a:rPr lang="en-US" sz="1600" dirty="0" err="1">
                <a:solidFill>
                  <a:srgbClr val="000000"/>
                </a:solidFill>
                <a:highlight>
                  <a:srgbClr val="FFFFFF"/>
                </a:highlight>
                <a:latin typeface="Consolas" panose="020B0609020204030204" pitchFamily="49" charset="0"/>
              </a:rPr>
              <a:t>.cachedResult</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parser.Syntax</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this</a:t>
            </a:r>
            <a:r>
              <a:rPr lang="en-US" sz="1600" dirty="0" err="1">
                <a:solidFill>
                  <a:srgbClr val="000000"/>
                </a:solidFill>
                <a:highlight>
                  <a:srgbClr val="FFFFFF"/>
                </a:highlight>
                <a:latin typeface="Consolas" panose="020B0609020204030204" pitchFamily="49" charset="0"/>
              </a:rPr>
              <a:t>.cachedResult</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2" name="Rounded Rectangle 1"/>
          <p:cNvSpPr/>
          <p:nvPr/>
        </p:nvSpPr>
        <p:spPr bwMode="auto">
          <a:xfrm>
            <a:off x="731837" y="3192462"/>
            <a:ext cx="3810000" cy="228600"/>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Rounded Rectangle 4"/>
          <p:cNvSpPr/>
          <p:nvPr/>
        </p:nvSpPr>
        <p:spPr bwMode="auto">
          <a:xfrm>
            <a:off x="1119277" y="3980220"/>
            <a:ext cx="3810000" cy="228600"/>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ounded Rectangle 5"/>
          <p:cNvSpPr/>
          <p:nvPr/>
        </p:nvSpPr>
        <p:spPr bwMode="auto">
          <a:xfrm>
            <a:off x="1646237" y="5038143"/>
            <a:ext cx="3810000" cy="274391"/>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ounded Rectangle 6"/>
          <p:cNvSpPr/>
          <p:nvPr/>
        </p:nvSpPr>
        <p:spPr bwMode="auto">
          <a:xfrm>
            <a:off x="2027237" y="5590001"/>
            <a:ext cx="2106881" cy="228600"/>
          </a:xfrm>
          <a:prstGeom prst="roundRect">
            <a:avLst/>
          </a:prstGeom>
          <a:noFill/>
          <a:ln w="381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TextBox 7"/>
          <p:cNvSpPr txBox="1"/>
          <p:nvPr/>
        </p:nvSpPr>
        <p:spPr>
          <a:xfrm>
            <a:off x="5886717" y="5783262"/>
            <a:ext cx="643496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accent2"/>
                </a:solidFill>
              </a:rPr>
              <a:t>Now you have a different allocation problem</a:t>
            </a:r>
          </a:p>
        </p:txBody>
      </p:sp>
      <p:sp>
        <p:nvSpPr>
          <p:cNvPr id="9" name="TextBox 8"/>
          <p:cNvSpPr txBox="1"/>
          <p:nvPr/>
        </p:nvSpPr>
        <p:spPr>
          <a:xfrm>
            <a:off x="2484437" y="5930607"/>
            <a:ext cx="5334000"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chemeClr val="accent2"/>
                </a:solidFill>
                <a:cs typeface="Consolas" panose="020B0609020204030204" pitchFamily="49" charset="0"/>
              </a:rPr>
              <a:t>Compiler writes: </a:t>
            </a:r>
            <a:r>
              <a:rPr lang="en-US" sz="2000" dirty="0" smtClean="0">
                <a:solidFill>
                  <a:schemeClr val="accent2"/>
                </a:solidFill>
                <a:latin typeface="Consolas" panose="020B0609020204030204" pitchFamily="49" charset="0"/>
                <a:cs typeface="Consolas" panose="020B0609020204030204" pitchFamily="49" charset="0"/>
              </a:rPr>
              <a:t>Task&lt;</a:t>
            </a:r>
            <a:r>
              <a:rPr lang="en-US" sz="2000" dirty="0" err="1" smtClean="0">
                <a:solidFill>
                  <a:schemeClr val="accent2"/>
                </a:solidFill>
                <a:latin typeface="Consolas" panose="020B0609020204030204" pitchFamily="49" charset="0"/>
                <a:cs typeface="Consolas" panose="020B0609020204030204" pitchFamily="49" charset="0"/>
              </a:rPr>
              <a:t>SyntaxTree</a:t>
            </a:r>
            <a:r>
              <a:rPr lang="en-US" sz="2000" dirty="0" smtClean="0">
                <a:solidFill>
                  <a:schemeClr val="accent2"/>
                </a:solidFill>
                <a:latin typeface="Consolas" panose="020B0609020204030204" pitchFamily="49" charset="0"/>
                <a:cs typeface="Consolas" panose="020B0609020204030204" pitchFamily="49" charset="0"/>
              </a:rPr>
              <a:t>&gt;.</a:t>
            </a:r>
            <a:r>
              <a:rPr lang="en-US" sz="2000" dirty="0" err="1" smtClean="0">
                <a:solidFill>
                  <a:schemeClr val="accent2"/>
                </a:solidFill>
                <a:latin typeface="Consolas" panose="020B0609020204030204" pitchFamily="49" charset="0"/>
                <a:cs typeface="Consolas" panose="020B0609020204030204" pitchFamily="49" charset="0"/>
              </a:rPr>
              <a:t>FromResult</a:t>
            </a:r>
            <a:r>
              <a:rPr lang="en-US" sz="2000" dirty="0" smtClean="0">
                <a:solidFill>
                  <a:schemeClr val="accent2"/>
                </a:solidFill>
                <a:latin typeface="Consolas" panose="020B0609020204030204" pitchFamily="49" charset="0"/>
                <a:cs typeface="Consolas" panose="020B0609020204030204" pitchFamily="49" charset="0"/>
              </a:rPr>
              <a:t>()</a:t>
            </a:r>
          </a:p>
        </p:txBody>
      </p:sp>
      <p:sp>
        <p:nvSpPr>
          <p:cNvPr id="10" name="Rectangle 9"/>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GetSyntaxTreeAsync</a:t>
            </a:r>
            <a:r>
              <a:rPr lang="en-US" sz="2000" dirty="0" smtClean="0">
                <a:gradFill>
                  <a:gsLst>
                    <a:gs pos="0">
                      <a:srgbClr val="FFFFFF"/>
                    </a:gs>
                    <a:gs pos="100000">
                      <a:srgbClr val="FFFFFF"/>
                    </a:gs>
                  </a:gsLst>
                  <a:lin ang="5400000" scaled="0"/>
                </a:gradFill>
                <a:ea typeface="Segoe UI" pitchFamily="34" charset="0"/>
                <a:cs typeface="Segoe UI" pitchFamily="34" charset="0"/>
              </a:rPr>
              <a:t> 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91696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xit" presetSubtype="0" fill="hold" grpId="1"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P spid="8" grpId="0"/>
      <p:bldP spid="8" grpId="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Async</a:t>
            </a:r>
            <a:r>
              <a:rPr lang="en-US" dirty="0" smtClean="0"/>
              <a:t> example</a:t>
            </a:r>
            <a:endParaRPr lang="en-US" dirty="0"/>
          </a:p>
        </p:txBody>
      </p:sp>
      <p:sp>
        <p:nvSpPr>
          <p:cNvPr id="4" name="Text Placeholder 3"/>
          <p:cNvSpPr>
            <a:spLocks noGrp="1"/>
          </p:cNvSpPr>
          <p:nvPr>
            <p:ph type="body" sz="quarter" idx="10"/>
          </p:nvPr>
        </p:nvSpPr>
        <p:spPr>
          <a:xfrm>
            <a:off x="274638" y="1221157"/>
            <a:ext cx="11887199" cy="5552289"/>
          </a:xfrm>
        </p:spPr>
        <p:txBody>
          <a:bodyPr/>
          <a:lstStyle/>
          <a:p>
            <a:r>
              <a:rPr lang="en-US" sz="1600" dirty="0" smtClean="0">
                <a:solidFill>
                  <a:srgbClr val="0000FF"/>
                </a:solidFill>
                <a:highlight>
                  <a:srgbClr val="FFFFFF"/>
                </a:highlight>
                <a:latin typeface="Consolas" panose="020B0609020204030204" pitchFamily="49" charset="0"/>
              </a:rPr>
              <a:t>class</a:t>
            </a:r>
            <a:r>
              <a:rPr lang="en-US" sz="1600" dirty="0" smtClean="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 { </a:t>
            </a:r>
            <a:r>
              <a:rPr lang="en-US" sz="1600" dirty="0">
                <a:solidFill>
                  <a:srgbClr val="008000"/>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 }</a:t>
            </a:r>
          </a:p>
          <a:p>
            <a:r>
              <a:rPr lang="en-US" sz="1600" dirty="0" smtClean="0">
                <a:solidFill>
                  <a:srgbClr val="0000FF"/>
                </a:solidFill>
                <a:highlight>
                  <a:srgbClr val="FFFFFF"/>
                </a:highlight>
                <a:latin typeface="Consolas" panose="020B0609020204030204" pitchFamily="49" charset="0"/>
              </a:rPr>
              <a:t>class</a:t>
            </a:r>
            <a:r>
              <a:rPr lang="en-US" sz="1600" dirty="0" smtClean="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Parser</a:t>
            </a:r>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 Syntax { </a:t>
            </a:r>
            <a:r>
              <a:rPr lang="en-US" sz="1600" dirty="0">
                <a:solidFill>
                  <a:srgbClr val="0000FF"/>
                </a:solidFill>
                <a:highlight>
                  <a:srgbClr val="FFFFFF"/>
                </a:highlight>
                <a:latin typeface="Consolas" panose="020B0609020204030204" pitchFamily="49" charset="0"/>
              </a:rPr>
              <a:t>get</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Task</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ParseSourceCode</a:t>
            </a:r>
            <a:r>
              <a:rPr lang="en-US" sz="1600" dirty="0" smtClean="0">
                <a:solidFill>
                  <a:srgbClr val="000000"/>
                </a:solidFill>
                <a:highlight>
                  <a:srgbClr val="FFFFFF"/>
                </a:highlight>
                <a:latin typeface="Consolas" panose="020B0609020204030204" pitchFamily="49" charset="0"/>
              </a:rPr>
              <a:t>() { </a:t>
            </a:r>
            <a:r>
              <a:rPr lang="en-US" sz="1600" dirty="0" smtClean="0">
                <a:solidFill>
                  <a:srgbClr val="008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a:solidFill>
                  <a:srgbClr val="0000FF"/>
                </a:solidFill>
                <a:highlight>
                  <a:srgbClr val="FFFFFF"/>
                </a:highlight>
                <a:latin typeface="Consolas" panose="020B0609020204030204" pitchFamily="49" charset="0"/>
              </a:rPr>
              <a:t>class</a:t>
            </a:r>
            <a:r>
              <a:rPr lang="en-US" sz="1600" dirty="0">
                <a:solidFill>
                  <a:srgbClr val="000000"/>
                </a:solidFill>
                <a:highlight>
                  <a:srgbClr val="FFFFFF"/>
                </a:highlight>
                <a:latin typeface="Consolas" panose="020B0609020204030204" pitchFamily="49" charset="0"/>
              </a:rPr>
              <a:t> </a:t>
            </a:r>
            <a:r>
              <a:rPr lang="en-US" sz="1600" dirty="0" smtClean="0">
                <a:solidFill>
                  <a:srgbClr val="2B91AF"/>
                </a:solidFill>
                <a:highlight>
                  <a:srgbClr val="FFFFFF"/>
                </a:highlight>
                <a:latin typeface="Consolas" panose="020B0609020204030204" pitchFamily="49" charset="0"/>
              </a:rPr>
              <a:t>Compilation </a:t>
            </a:r>
            <a:r>
              <a:rPr lang="en-US" sz="1600" dirty="0" smtClean="0">
                <a:solidFill>
                  <a:srgbClr val="000000"/>
                </a:solidFill>
                <a:highlight>
                  <a:srgbClr val="FFFFFF"/>
                </a:highlight>
                <a:latin typeface="Consolas" panose="020B0609020204030204" pitchFamily="49" charset="0"/>
              </a:rPr>
              <a:t>{</a:t>
            </a:r>
            <a:r>
              <a:rPr lang="en-US" sz="1600" dirty="0" smtClean="0">
                <a:solidFill>
                  <a:srgbClr val="008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smtClean="0">
                <a:solidFill>
                  <a:srgbClr val="0000FF"/>
                </a:solidFill>
                <a:highlight>
                  <a:srgbClr val="FFFFFF"/>
                </a:highlight>
                <a:latin typeface="Consolas" panose="020B0609020204030204" pitchFamily="49" charset="0"/>
              </a:rPr>
              <a:t>    private</a:t>
            </a:r>
            <a:r>
              <a:rPr lang="en-US" sz="1600" dirty="0" smtClean="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async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Task</a:t>
            </a:r>
            <a:r>
              <a:rPr lang="en-US" sz="1600" dirty="0">
                <a:solidFill>
                  <a:srgbClr val="000000"/>
                </a:solidFill>
                <a:highlight>
                  <a:srgbClr val="FFFFFF"/>
                </a:highlight>
                <a:latin typeface="Consolas" panose="020B0609020204030204" pitchFamily="49" charset="0"/>
              </a:rPr>
              <a:t>&lt;</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&gt; </a:t>
            </a:r>
            <a:r>
              <a:rPr lang="en-US" sz="1600" dirty="0" err="1">
                <a:solidFill>
                  <a:srgbClr val="000000"/>
                </a:solidFill>
                <a:highlight>
                  <a:srgbClr val="FFFFFF"/>
                </a:highlight>
                <a:latin typeface="Consolas" panose="020B0609020204030204" pitchFamily="49" charset="0"/>
              </a:rPr>
              <a:t>GetSyntaxTreeUncachedAsync</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var</a:t>
            </a:r>
            <a:r>
              <a:rPr lang="en-US" sz="1600" dirty="0">
                <a:solidFill>
                  <a:srgbClr val="000000"/>
                </a:solidFill>
                <a:highlight>
                  <a:srgbClr val="FFFFFF"/>
                </a:highlight>
                <a:latin typeface="Consolas" panose="020B0609020204030204" pitchFamily="49" charset="0"/>
              </a:rPr>
              <a:t> parser =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Parser</a:t>
            </a:r>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 allocation</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await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parser.ParseSourceCode</a:t>
            </a:r>
            <a:r>
              <a:rPr lang="en-US" sz="1600" dirty="0">
                <a:solidFill>
                  <a:srgbClr val="000000"/>
                </a:solidFill>
                <a:highlight>
                  <a:srgbClr val="FFFFFF"/>
                </a:highlight>
                <a:latin typeface="Consolas" panose="020B0609020204030204" pitchFamily="49" charset="0"/>
              </a:rPr>
              <a:t>(); </a:t>
            </a:r>
            <a:r>
              <a:rPr lang="en-US" sz="1600" dirty="0">
                <a:solidFill>
                  <a:srgbClr val="008000"/>
                </a:solidFill>
                <a:highlight>
                  <a:srgbClr val="FFFFFF"/>
                </a:highlight>
                <a:latin typeface="Consolas" panose="020B0609020204030204" pitchFamily="49" charset="0"/>
              </a:rPr>
              <a:t>// expensive</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parser.Syntax</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smtClean="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private</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Task</a:t>
            </a:r>
            <a:r>
              <a:rPr lang="en-US" sz="1600" dirty="0">
                <a:solidFill>
                  <a:srgbClr val="000000"/>
                </a:solidFill>
                <a:highlight>
                  <a:srgbClr val="FFFFFF"/>
                </a:highlight>
                <a:latin typeface="Consolas" panose="020B0609020204030204" pitchFamily="49" charset="0"/>
              </a:rPr>
              <a:t>&lt;</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&gt; </a:t>
            </a:r>
            <a:r>
              <a:rPr lang="en-US" sz="1600" dirty="0" err="1">
                <a:solidFill>
                  <a:srgbClr val="000000"/>
                </a:solidFill>
                <a:highlight>
                  <a:srgbClr val="FFFFFF"/>
                </a:highlight>
                <a:latin typeface="Consolas" panose="020B0609020204030204" pitchFamily="49" charset="0"/>
              </a:rPr>
              <a:t>cachedResult</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2B91AF"/>
                </a:solidFill>
                <a:highlight>
                  <a:srgbClr val="FFFFFF"/>
                </a:highlight>
                <a:latin typeface="Consolas" panose="020B0609020204030204" pitchFamily="49" charset="0"/>
              </a:rPr>
              <a:t>Task</a:t>
            </a:r>
            <a:r>
              <a:rPr lang="en-US" sz="1600" dirty="0">
                <a:solidFill>
                  <a:srgbClr val="000000"/>
                </a:solidFill>
                <a:highlight>
                  <a:srgbClr val="FFFFFF"/>
                </a:highlight>
                <a:latin typeface="Consolas" panose="020B0609020204030204" pitchFamily="49" charset="0"/>
              </a:rPr>
              <a:t>&lt;</a:t>
            </a:r>
            <a:r>
              <a:rPr lang="en-US" sz="1600" dirty="0" err="1">
                <a:solidFill>
                  <a:srgbClr val="2B91AF"/>
                </a:solidFill>
                <a:highlight>
                  <a:srgbClr val="FFFFFF"/>
                </a:highlight>
                <a:latin typeface="Consolas" panose="020B0609020204030204" pitchFamily="49" charset="0"/>
              </a:rPr>
              <a:t>SyntaxTree</a:t>
            </a:r>
            <a:r>
              <a:rPr lang="en-US" sz="1600" dirty="0">
                <a:solidFill>
                  <a:srgbClr val="000000"/>
                </a:solidFill>
                <a:highlight>
                  <a:srgbClr val="FFFFFF"/>
                </a:highlight>
                <a:latin typeface="Consolas" panose="020B0609020204030204" pitchFamily="49" charset="0"/>
              </a:rPr>
              <a:t>&gt; </a:t>
            </a:r>
            <a:r>
              <a:rPr lang="en-US" sz="1600" dirty="0" err="1">
                <a:solidFill>
                  <a:srgbClr val="000000"/>
                </a:solidFill>
                <a:highlight>
                  <a:srgbClr val="FFFFFF"/>
                </a:highlight>
                <a:latin typeface="Consolas" panose="020B0609020204030204" pitchFamily="49" charset="0"/>
              </a:rPr>
              <a:t>GetSyntaxTreeAsync</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return</a:t>
            </a:r>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this</a:t>
            </a:r>
            <a:r>
              <a:rPr lang="en-US" sz="1600" dirty="0" err="1">
                <a:solidFill>
                  <a:srgbClr val="000000"/>
                </a:solidFill>
                <a:highlight>
                  <a:srgbClr val="FFFFFF"/>
                </a:highlight>
                <a:latin typeface="Consolas" panose="020B0609020204030204" pitchFamily="49" charset="0"/>
              </a:rPr>
              <a:t>.cachedResult</a:t>
            </a:r>
            <a:r>
              <a:rPr lang="en-US" sz="1600" dirty="0">
                <a:solidFill>
                  <a:srgbClr val="000000"/>
                </a:solidFill>
                <a:highlight>
                  <a:srgbClr val="FFFFFF"/>
                </a:highlight>
                <a:latin typeface="Consolas" panose="020B0609020204030204" pitchFamily="49" charset="0"/>
              </a:rPr>
              <a:t> ?? (</a:t>
            </a:r>
            <a:r>
              <a:rPr lang="en-US" sz="1600" dirty="0" err="1">
                <a:solidFill>
                  <a:srgbClr val="0000FF"/>
                </a:solidFill>
                <a:highlight>
                  <a:srgbClr val="FFFFFF"/>
                </a:highlight>
                <a:latin typeface="Consolas" panose="020B0609020204030204" pitchFamily="49" charset="0"/>
              </a:rPr>
              <a:t>this</a:t>
            </a:r>
            <a:r>
              <a:rPr lang="en-US" sz="1600" dirty="0" err="1">
                <a:solidFill>
                  <a:srgbClr val="000000"/>
                </a:solidFill>
                <a:highlight>
                  <a:srgbClr val="FFFFFF"/>
                </a:highlight>
                <a:latin typeface="Consolas" panose="020B0609020204030204" pitchFamily="49" charset="0"/>
              </a:rPr>
              <a:t>.cachedResult</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GetSyntaxTreeUncachedAsync</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a:t>
            </a:r>
            <a:endParaRPr lang="en-US" sz="1600" dirty="0">
              <a:solidFill>
                <a:srgbClr val="000000"/>
              </a:solidFill>
              <a:highlight>
                <a:srgbClr val="FFFFFF"/>
              </a:highlight>
              <a:latin typeface="Consolas" panose="020B0609020204030204" pitchFamily="49" charset="0"/>
            </a:endParaRPr>
          </a:p>
        </p:txBody>
      </p:sp>
      <p:sp>
        <p:nvSpPr>
          <p:cNvPr id="5" name="Rectangle 4"/>
          <p:cNvSpPr/>
          <p:nvPr/>
        </p:nvSpPr>
        <p:spPr bwMode="auto">
          <a:xfrm>
            <a:off x="8961437" y="1439862"/>
            <a:ext cx="318302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err="1" smtClean="0">
                <a:gradFill>
                  <a:gsLst>
                    <a:gs pos="0">
                      <a:srgbClr val="FFFFFF"/>
                    </a:gs>
                    <a:gs pos="100000">
                      <a:srgbClr val="FFFFFF"/>
                    </a:gs>
                  </a:gsLst>
                  <a:lin ang="5400000" scaled="0"/>
                </a:gradFill>
                <a:latin typeface="Consolas" panose="020B0609020204030204" pitchFamily="49" charset="0"/>
                <a:ea typeface="Segoe UI" pitchFamily="34" charset="0"/>
                <a:cs typeface="Consolas" panose="020B0609020204030204" pitchFamily="49" charset="0"/>
              </a:rPr>
              <a:t>GetSyntaxTreeAsync</a:t>
            </a:r>
            <a:r>
              <a:rPr lang="en-US" sz="2000" dirty="0" smtClean="0">
                <a:gradFill>
                  <a:gsLst>
                    <a:gs pos="0">
                      <a:srgbClr val="FFFFFF"/>
                    </a:gs>
                    <a:gs pos="100000">
                      <a:srgbClr val="FFFFFF"/>
                    </a:gs>
                  </a:gsLst>
                  <a:lin ang="5400000" scaled="0"/>
                </a:gradFill>
                <a:ea typeface="Segoe UI" pitchFamily="34" charset="0"/>
                <a:cs typeface="Segoe UI" pitchFamily="34" charset="0"/>
              </a:rPr>
              <a:t> is called very frequently.</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6428261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versus </a:t>
            </a:r>
            <a:r>
              <a:rPr lang="en-US" dirty="0" err="1" smtClean="0"/>
              <a:t>struct</a:t>
            </a:r>
            <a:endParaRPr lang="en-US" dirty="0"/>
          </a:p>
        </p:txBody>
      </p:sp>
      <p:sp>
        <p:nvSpPr>
          <p:cNvPr id="4" name="Content Placeholder 2"/>
          <p:cNvSpPr>
            <a:spLocks noGrp="1"/>
          </p:cNvSpPr>
          <p:nvPr>
            <p:ph type="body" sz="quarter" idx="10"/>
          </p:nvPr>
        </p:nvSpPr>
        <p:spPr>
          <a:xfrm>
            <a:off x="274638" y="1212850"/>
            <a:ext cx="11887200" cy="3713096"/>
          </a:xfrm>
          <a:prstGeom prst="rect">
            <a:avLst/>
          </a:prstGeom>
        </p:spPr>
        <p:txBody>
          <a:bodyPr lIns="111026" tIns="55513" rIns="111026" bIns="55513"/>
          <a:lstStyle/>
          <a:p>
            <a:r>
              <a:rPr lang="en-US" dirty="0">
                <a:solidFill>
                  <a:schemeClr val="accent1">
                    <a:lumMod val="60000"/>
                    <a:lumOff val="40000"/>
                  </a:schemeClr>
                </a:solidFill>
              </a:rPr>
              <a:t>Class (Reference type)</a:t>
            </a:r>
          </a:p>
          <a:p>
            <a:pPr lvl="1"/>
            <a:r>
              <a:rPr lang="en-US" dirty="0"/>
              <a:t>Allocated on heap</a:t>
            </a:r>
          </a:p>
          <a:p>
            <a:pPr lvl="1"/>
            <a:r>
              <a:rPr lang="en-US" dirty="0"/>
              <a:t>Cheap to pass and return</a:t>
            </a:r>
          </a:p>
          <a:p>
            <a:pPr lvl="1"/>
            <a:r>
              <a:rPr lang="en-US" dirty="0"/>
              <a:t>The smallest object is 12 bytes (x86)</a:t>
            </a:r>
          </a:p>
          <a:p>
            <a:r>
              <a:rPr lang="en-US" dirty="0" err="1">
                <a:solidFill>
                  <a:schemeClr val="accent1">
                    <a:lumMod val="60000"/>
                    <a:lumOff val="40000"/>
                  </a:schemeClr>
                </a:solidFill>
              </a:rPr>
              <a:t>Struct</a:t>
            </a:r>
            <a:r>
              <a:rPr lang="en-US" dirty="0">
                <a:solidFill>
                  <a:schemeClr val="accent1">
                    <a:lumMod val="60000"/>
                    <a:lumOff val="40000"/>
                  </a:schemeClr>
                </a:solidFill>
              </a:rPr>
              <a:t> (Value type)</a:t>
            </a:r>
          </a:p>
          <a:p>
            <a:pPr lvl="1"/>
            <a:r>
              <a:rPr lang="en-US" dirty="0"/>
              <a:t>Allocated on stack</a:t>
            </a:r>
          </a:p>
          <a:p>
            <a:pPr lvl="1"/>
            <a:r>
              <a:rPr lang="en-US" dirty="0"/>
              <a:t>Unless they’re boxed</a:t>
            </a:r>
          </a:p>
          <a:p>
            <a:pPr lvl="1"/>
            <a:r>
              <a:rPr lang="en-US" dirty="0"/>
              <a:t>Large </a:t>
            </a:r>
            <a:r>
              <a:rPr lang="en-US" dirty="0" err="1"/>
              <a:t>structs</a:t>
            </a:r>
            <a:r>
              <a:rPr lang="en-US" dirty="0"/>
              <a:t> are expensive to copy (CPU bottleneck)</a:t>
            </a:r>
          </a:p>
          <a:p>
            <a:pPr lvl="1"/>
            <a:r>
              <a:rPr lang="en-US" dirty="0"/>
              <a:t>Watch out for repeated calls to property getters that return a </a:t>
            </a:r>
            <a:r>
              <a:rPr lang="en-US" dirty="0" err="1"/>
              <a:t>struct</a:t>
            </a:r>
            <a:endParaRPr lang="en-US" dirty="0"/>
          </a:p>
        </p:txBody>
      </p:sp>
    </p:spTree>
    <p:extLst>
      <p:ext uri="{BB962C8B-B14F-4D97-AF65-F5344CB8AC3E}">
        <p14:creationId xmlns:p14="http://schemas.microsoft.com/office/powerpoint/2010/main" val="395040486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 reality</a:t>
            </a:r>
            <a:endParaRPr lang="en-US" dirty="0"/>
          </a:p>
        </p:txBody>
      </p:sp>
      <p:sp>
        <p:nvSpPr>
          <p:cNvPr id="6" name="Text Placeholder 2"/>
          <p:cNvSpPr>
            <a:spLocks noGrp="1"/>
          </p:cNvSpPr>
          <p:nvPr>
            <p:ph type="body" sz="quarter" idx="10"/>
          </p:nvPr>
        </p:nvSpPr>
        <p:spPr>
          <a:xfrm>
            <a:off x="274638" y="1212850"/>
            <a:ext cx="11887200" cy="5478423"/>
          </a:xfrm>
        </p:spPr>
        <p:txBody>
          <a:bodyPr/>
          <a:lstStyle/>
          <a:p>
            <a:r>
              <a:rPr lang="en-US" dirty="0" smtClean="0">
                <a:solidFill>
                  <a:schemeClr val="accent1">
                    <a:lumMod val="60000"/>
                    <a:lumOff val="40000"/>
                  </a:schemeClr>
                </a:solidFill>
              </a:rPr>
              <a:t>User says “it’s too slow”.</a:t>
            </a:r>
          </a:p>
          <a:p>
            <a:r>
              <a:rPr lang="en-US" dirty="0" smtClean="0">
                <a:solidFill>
                  <a:schemeClr val="accent1">
                    <a:lumMod val="60000"/>
                    <a:lumOff val="40000"/>
                  </a:schemeClr>
                </a:solidFill>
              </a:rPr>
              <a:t>Ask a bunch of questions.</a:t>
            </a:r>
          </a:p>
          <a:p>
            <a:r>
              <a:rPr lang="en-US" dirty="0" smtClean="0">
                <a:solidFill>
                  <a:schemeClr val="accent1">
                    <a:lumMod val="60000"/>
                    <a:lumOff val="40000"/>
                  </a:schemeClr>
                </a:solidFill>
              </a:rPr>
              <a:t>Guess.</a:t>
            </a:r>
          </a:p>
          <a:p>
            <a:r>
              <a:rPr lang="en-US" dirty="0" smtClean="0">
                <a:solidFill>
                  <a:schemeClr val="accent1">
                    <a:lumMod val="60000"/>
                    <a:lumOff val="40000"/>
                  </a:schemeClr>
                </a:solidFill>
              </a:rPr>
              <a:t>Some guru says “try this”.</a:t>
            </a:r>
          </a:p>
          <a:p>
            <a:r>
              <a:rPr lang="en-US" dirty="0" smtClean="0">
                <a:solidFill>
                  <a:schemeClr val="accent1">
                    <a:lumMod val="60000"/>
                    <a:lumOff val="40000"/>
                  </a:schemeClr>
                </a:solidFill>
              </a:rPr>
              <a:t>“It’s still too slow”.</a:t>
            </a:r>
          </a:p>
          <a:p>
            <a:r>
              <a:rPr lang="en-US" dirty="0" smtClean="0">
                <a:solidFill>
                  <a:schemeClr val="accent1">
                    <a:lumMod val="60000"/>
                    <a:lumOff val="40000"/>
                  </a:schemeClr>
                </a:solidFill>
              </a:rPr>
              <a:t>Upgrade user’s machine.</a:t>
            </a:r>
          </a:p>
          <a:p>
            <a:r>
              <a:rPr lang="en-US" dirty="0" smtClean="0">
                <a:solidFill>
                  <a:schemeClr val="accent1">
                    <a:lumMod val="60000"/>
                    <a:lumOff val="40000"/>
                  </a:schemeClr>
                </a:solidFill>
              </a:rPr>
              <a:t>“Nope. Still slow.”</a:t>
            </a:r>
          </a:p>
          <a:p>
            <a:r>
              <a:rPr lang="en-US" dirty="0" smtClean="0">
                <a:solidFill>
                  <a:schemeClr val="accent1">
                    <a:lumMod val="60000"/>
                    <a:lumOff val="40000"/>
                  </a:schemeClr>
                </a:solidFill>
              </a:rPr>
              <a:t>User gets bored, finds something else to do.</a:t>
            </a:r>
          </a:p>
        </p:txBody>
      </p:sp>
    </p:spTree>
    <p:extLst>
      <p:ext uri="{BB962C8B-B14F-4D97-AF65-F5344CB8AC3E}">
        <p14:creationId xmlns:p14="http://schemas.microsoft.com/office/powerpoint/2010/main" val="3179814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Struct</a:t>
            </a:r>
            <a:r>
              <a:rPr lang="en-US" dirty="0" smtClean="0"/>
              <a:t> versus class example</a:t>
            </a:r>
            <a:endParaRPr lang="en-US" dirty="0"/>
          </a:p>
        </p:txBody>
      </p:sp>
      <p:sp>
        <p:nvSpPr>
          <p:cNvPr id="3" name="Text Placeholder 2"/>
          <p:cNvSpPr>
            <a:spLocks noGrp="1"/>
          </p:cNvSpPr>
          <p:nvPr>
            <p:ph type="body" sz="quarter" idx="10"/>
          </p:nvPr>
        </p:nvSpPr>
        <p:spPr>
          <a:xfrm>
            <a:off x="274638" y="1221157"/>
            <a:ext cx="11887199" cy="5829288"/>
          </a:xfrm>
        </p:spPr>
        <p:txBody>
          <a:bodyPr/>
          <a:lstStyle/>
          <a:p>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static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class</a:t>
            </a:r>
            <a:r>
              <a:rPr lang="en-US" sz="1400" dirty="0">
                <a:solidFill>
                  <a:srgbClr val="000000"/>
                </a:solidFill>
                <a:highlight>
                  <a:srgbClr val="FFFFFF"/>
                </a:highlight>
                <a:latin typeface="Consolas" panose="020B0609020204030204" pitchFamily="49" charset="0"/>
              </a:rPr>
              <a:t> </a:t>
            </a:r>
            <a:r>
              <a:rPr lang="en-US" sz="1400" dirty="0">
                <a:solidFill>
                  <a:srgbClr val="2B91AF"/>
                </a:solidFill>
                <a:highlight>
                  <a:srgbClr val="FFFFFF"/>
                </a:highlight>
                <a:latin typeface="Consolas" panose="020B0609020204030204" pitchFamily="49" charset="0"/>
              </a:rPr>
              <a:t>Logger</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smtClean="0">
                <a:solidFill>
                  <a:srgbClr val="0000FF"/>
                </a:solidFill>
                <a:highlight>
                  <a:srgbClr val="FFFFFF"/>
                </a:highlight>
                <a:latin typeface="Consolas" panose="020B0609020204030204" pitchFamily="49" charset="0"/>
              </a:rPr>
              <a:t>internal</a:t>
            </a:r>
            <a:r>
              <a:rPr lang="en-US" sz="1400" dirty="0" smtClean="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static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void</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message) { </a:t>
            </a:r>
            <a:r>
              <a:rPr lang="en-US" sz="1400" dirty="0">
                <a:solidFill>
                  <a:srgbClr val="008000"/>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private</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class</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LogHelper</a:t>
            </a:r>
            <a:r>
              <a:rPr lang="en-US" sz="1400" dirty="0">
                <a:solidFill>
                  <a:srgbClr val="000000"/>
                </a:solidFill>
                <a:highlight>
                  <a:srgbClr val="FFFFFF"/>
                </a:highlight>
                <a:latin typeface="Consolas" panose="020B0609020204030204" pitchFamily="49" charset="0"/>
              </a:rPr>
              <a:t> : </a:t>
            </a:r>
            <a:r>
              <a:rPr lang="en-US" sz="1400" dirty="0" err="1">
                <a:solidFill>
                  <a:srgbClr val="2B91AF"/>
                </a:solidFill>
                <a:highlight>
                  <a:srgbClr val="FFFFFF"/>
                </a:highlight>
                <a:latin typeface="Consolas" panose="020B0609020204030204" pitchFamily="49" charset="0"/>
              </a:rPr>
              <a:t>IDisposable</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private</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id;</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LogHelper</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id)</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this</a:t>
            </a:r>
            <a:r>
              <a:rPr lang="en-US" sz="1400" dirty="0">
                <a:solidFill>
                  <a:srgbClr val="000000"/>
                </a:solidFill>
                <a:highlight>
                  <a:srgbClr val="FFFFFF"/>
                </a:highlight>
                <a:latin typeface="Consolas" panose="020B0609020204030204" pitchFamily="49" charset="0"/>
              </a:rPr>
              <a:t>.id = id;</a:t>
            </a:r>
          </a:p>
          <a:p>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Logger</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string</a:t>
            </a:r>
            <a:r>
              <a:rPr lang="en-US" sz="1400" dirty="0" err="1">
                <a:solidFill>
                  <a:srgbClr val="000000"/>
                </a:solidFill>
                <a:highlight>
                  <a:srgbClr val="FFFFFF"/>
                </a:highlight>
                <a:latin typeface="Consolas" panose="020B0609020204030204" pitchFamily="49" charset="0"/>
              </a:rPr>
              <a:t>.Format</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"Entering function {0}"</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id.ToString</a:t>
            </a:r>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void</a:t>
            </a:r>
            <a:r>
              <a:rPr lang="en-US" sz="1400" dirty="0">
                <a:solidFill>
                  <a:srgbClr val="000000"/>
                </a:solidFill>
                <a:highlight>
                  <a:srgbClr val="FFFFFF"/>
                </a:highlight>
                <a:latin typeface="Consolas" panose="020B0609020204030204" pitchFamily="49" charset="0"/>
              </a:rPr>
              <a:t> Dispose()</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Logger</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string</a:t>
            </a:r>
            <a:r>
              <a:rPr lang="en-US" sz="1400" dirty="0" err="1">
                <a:solidFill>
                  <a:srgbClr val="000000"/>
                </a:solidFill>
                <a:highlight>
                  <a:srgbClr val="FFFFFF"/>
                </a:highlight>
                <a:latin typeface="Consolas" panose="020B0609020204030204" pitchFamily="49" charset="0"/>
              </a:rPr>
              <a:t>.Format</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"Leaving function {0}"</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id.ToString</a:t>
            </a:r>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static</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IDisposable</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LogFunction</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id)</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return</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LogHelper</a:t>
            </a:r>
            <a:r>
              <a:rPr lang="en-US" sz="1400" dirty="0">
                <a:solidFill>
                  <a:srgbClr val="000000"/>
                </a:solidFill>
                <a:highlight>
                  <a:srgbClr val="FFFFFF"/>
                </a:highlight>
                <a:latin typeface="Consolas" panose="020B0609020204030204" pitchFamily="49" charset="0"/>
              </a:rPr>
              <a:t>(id);</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a:t>
            </a:r>
          </a:p>
        </p:txBody>
      </p:sp>
      <p:sp>
        <p:nvSpPr>
          <p:cNvPr id="4" name="TextBox 3"/>
          <p:cNvSpPr txBox="1"/>
          <p:nvPr/>
        </p:nvSpPr>
        <p:spPr>
          <a:xfrm>
            <a:off x="6904037" y="1439862"/>
            <a:ext cx="4941096" cy="1803571"/>
          </a:xfrm>
          <a:prstGeom prst="rect">
            <a:avLst/>
          </a:prstGeom>
          <a:noFill/>
          <a:ln>
            <a:solidFill>
              <a:schemeClr val="accent6"/>
            </a:solidFill>
          </a:ln>
        </p:spPr>
        <p:txBody>
          <a:bodyPr wrap="none" lIns="182880" tIns="146304" rIns="182880" bIns="146304" rtlCol="0">
            <a:spAutoFit/>
          </a:bodyPr>
          <a:lstStyle/>
          <a:p>
            <a:r>
              <a:rPr lang="en-US" sz="1400" dirty="0" smtClean="0">
                <a:solidFill>
                  <a:srgbClr val="0000FF"/>
                </a:solidFill>
                <a:highlight>
                  <a:srgbClr val="FFFFFF"/>
                </a:highlight>
                <a:latin typeface="Consolas" panose="020B0609020204030204" pitchFamily="49" charset="0"/>
              </a:rPr>
              <a:t>void</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CompilerInnerLoop</a:t>
            </a:r>
            <a:r>
              <a:rPr lang="en-US" sz="1400" dirty="0">
                <a:solidFill>
                  <a:srgbClr val="000000"/>
                </a:solidFill>
                <a:highlight>
                  <a:srgbClr val="FFFFFF"/>
                </a:highlight>
                <a:latin typeface="Consolas" panose="020B0609020204030204" pitchFamily="49" charset="0"/>
              </a:rPr>
              <a:t>(</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source)</a:t>
            </a:r>
          </a:p>
          <a:p>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using</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Logger</a:t>
            </a:r>
            <a:r>
              <a:rPr lang="en-US" sz="1400" dirty="0" err="1">
                <a:solidFill>
                  <a:srgbClr val="000000"/>
                </a:solidFill>
                <a:highlight>
                  <a:srgbClr val="FFFFFF"/>
                </a:highlight>
                <a:latin typeface="Consolas" panose="020B0609020204030204" pitchFamily="49" charset="0"/>
              </a:rPr>
              <a:t>.LogFunction</a:t>
            </a:r>
            <a:r>
              <a:rPr lang="en-US" sz="1400" dirty="0">
                <a:solidFill>
                  <a:srgbClr val="000000"/>
                </a:solidFill>
                <a:highlight>
                  <a:srgbClr val="FFFFFF"/>
                </a:highlight>
                <a:latin typeface="Consolas" panose="020B0609020204030204" pitchFamily="49" charset="0"/>
              </a:rPr>
              <a:t>(42))</a:t>
            </a:r>
          </a:p>
          <a:p>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a:t>
            </a:r>
          </a:p>
          <a:p>
            <a:r>
              <a:rPr lang="en-US" sz="1400" dirty="0" smtClean="0">
                <a:solidFill>
                  <a:srgbClr val="000000"/>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do a small part of the compilation */</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a:t>
            </a:r>
          </a:p>
          <a:p>
            <a:r>
              <a:rPr lang="en-US" sz="1400" dirty="0" smtClean="0">
                <a:solidFill>
                  <a:srgbClr val="000000"/>
                </a:solidFill>
                <a:highlight>
                  <a:srgbClr val="FFFFFF"/>
                </a:highlight>
                <a:latin typeface="Consolas" panose="020B0609020204030204" pitchFamily="49" charset="0"/>
              </a:rPr>
              <a:t>}</a:t>
            </a:r>
            <a:endParaRPr lang="en-US" sz="1400" dirty="0" smtClean="0">
              <a:gradFill>
                <a:gsLst>
                  <a:gs pos="2917">
                    <a:schemeClr val="tx1"/>
                  </a:gs>
                  <a:gs pos="30000">
                    <a:schemeClr val="tx1"/>
                  </a:gs>
                </a:gsLst>
                <a:lin ang="5400000" scaled="0"/>
              </a:gradFill>
            </a:endParaRPr>
          </a:p>
        </p:txBody>
      </p:sp>
      <p:sp>
        <p:nvSpPr>
          <p:cNvPr id="5" name="Rectangle 4"/>
          <p:cNvSpPr/>
          <p:nvPr/>
        </p:nvSpPr>
        <p:spPr bwMode="auto">
          <a:xfrm>
            <a:off x="6904037" y="1439862"/>
            <a:ext cx="4953000" cy="1828800"/>
          </a:xfrm>
          <a:prstGeom prst="rect">
            <a:avLst/>
          </a:prstGeom>
          <a:noFill/>
          <a:ln w="127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ounded Rectangle 5"/>
          <p:cNvSpPr/>
          <p:nvPr/>
        </p:nvSpPr>
        <p:spPr bwMode="auto">
          <a:xfrm>
            <a:off x="1835150" y="6088062"/>
            <a:ext cx="1371600" cy="457200"/>
          </a:xfrm>
          <a:prstGeom prst="roundRect">
            <a:avLst/>
          </a:prstGeom>
          <a:noFill/>
          <a:ln w="762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62923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Struct</a:t>
            </a:r>
            <a:r>
              <a:rPr lang="en-US" dirty="0" smtClean="0"/>
              <a:t> versus class example (naïve fix)</a:t>
            </a:r>
            <a:endParaRPr lang="en-US" dirty="0"/>
          </a:p>
        </p:txBody>
      </p:sp>
      <p:sp>
        <p:nvSpPr>
          <p:cNvPr id="3" name="Text Placeholder 2"/>
          <p:cNvSpPr>
            <a:spLocks noGrp="1"/>
          </p:cNvSpPr>
          <p:nvPr>
            <p:ph type="body" sz="quarter" idx="10"/>
          </p:nvPr>
        </p:nvSpPr>
        <p:spPr>
          <a:xfrm>
            <a:off x="274638" y="1221157"/>
            <a:ext cx="11887199" cy="5829288"/>
          </a:xfrm>
        </p:spPr>
        <p:txBody>
          <a:bodyPr/>
          <a:lstStyle/>
          <a:p>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static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class</a:t>
            </a:r>
            <a:r>
              <a:rPr lang="en-US" sz="1400" dirty="0">
                <a:solidFill>
                  <a:srgbClr val="000000"/>
                </a:solidFill>
                <a:highlight>
                  <a:srgbClr val="FFFFFF"/>
                </a:highlight>
                <a:latin typeface="Consolas" panose="020B0609020204030204" pitchFamily="49" charset="0"/>
              </a:rPr>
              <a:t> </a:t>
            </a:r>
            <a:r>
              <a:rPr lang="en-US" sz="1400" dirty="0">
                <a:solidFill>
                  <a:srgbClr val="2B91AF"/>
                </a:solidFill>
                <a:highlight>
                  <a:srgbClr val="FFFFFF"/>
                </a:highlight>
                <a:latin typeface="Consolas" panose="020B0609020204030204" pitchFamily="49" charset="0"/>
              </a:rPr>
              <a:t>Logger</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smtClean="0">
                <a:solidFill>
                  <a:srgbClr val="0000FF"/>
                </a:solidFill>
                <a:highlight>
                  <a:srgbClr val="FFFFFF"/>
                </a:highlight>
                <a:latin typeface="Consolas" panose="020B0609020204030204" pitchFamily="49" charset="0"/>
              </a:rPr>
              <a:t>internal</a:t>
            </a:r>
            <a:r>
              <a:rPr lang="en-US" sz="1400" dirty="0" smtClean="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static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void</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message) { </a:t>
            </a:r>
            <a:r>
              <a:rPr lang="en-US" sz="1400" dirty="0">
                <a:solidFill>
                  <a:srgbClr val="008000"/>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private</a:t>
            </a:r>
            <a:r>
              <a:rPr lang="en-US" sz="1400" dirty="0">
                <a:solidFill>
                  <a:srgbClr val="000000"/>
                </a:solidFill>
                <a:highlight>
                  <a:srgbClr val="FFFFFF"/>
                </a:highlight>
                <a:latin typeface="Consolas" panose="020B0609020204030204" pitchFamily="49" charset="0"/>
              </a:rPr>
              <a:t> </a:t>
            </a:r>
            <a:r>
              <a:rPr lang="en-US" sz="1400" dirty="0" err="1" smtClean="0">
                <a:solidFill>
                  <a:srgbClr val="0000FF"/>
                </a:solidFill>
                <a:highlight>
                  <a:srgbClr val="FFFFFF"/>
                </a:highlight>
                <a:latin typeface="Consolas" panose="020B0609020204030204" pitchFamily="49" charset="0"/>
              </a:rPr>
              <a:t>struct</a:t>
            </a:r>
            <a:r>
              <a:rPr lang="en-US" sz="1400" dirty="0" smtClean="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LogHelper</a:t>
            </a:r>
            <a:r>
              <a:rPr lang="en-US" sz="1400" dirty="0">
                <a:solidFill>
                  <a:srgbClr val="000000"/>
                </a:solidFill>
                <a:highlight>
                  <a:srgbClr val="FFFFFF"/>
                </a:highlight>
                <a:latin typeface="Consolas" panose="020B0609020204030204" pitchFamily="49" charset="0"/>
              </a:rPr>
              <a:t> : </a:t>
            </a:r>
            <a:r>
              <a:rPr lang="en-US" sz="1400" dirty="0" err="1">
                <a:solidFill>
                  <a:srgbClr val="2B91AF"/>
                </a:solidFill>
                <a:highlight>
                  <a:srgbClr val="FFFFFF"/>
                </a:highlight>
                <a:latin typeface="Consolas" panose="020B0609020204030204" pitchFamily="49" charset="0"/>
              </a:rPr>
              <a:t>IDisposable</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private</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id;</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LogHelper</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id)</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this</a:t>
            </a:r>
            <a:r>
              <a:rPr lang="en-US" sz="1400" dirty="0">
                <a:solidFill>
                  <a:srgbClr val="000000"/>
                </a:solidFill>
                <a:highlight>
                  <a:srgbClr val="FFFFFF"/>
                </a:highlight>
                <a:latin typeface="Consolas" panose="020B0609020204030204" pitchFamily="49" charset="0"/>
              </a:rPr>
              <a:t>.id = id;</a:t>
            </a:r>
          </a:p>
          <a:p>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Logger</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string</a:t>
            </a:r>
            <a:r>
              <a:rPr lang="en-US" sz="1400" dirty="0" err="1">
                <a:solidFill>
                  <a:srgbClr val="000000"/>
                </a:solidFill>
                <a:highlight>
                  <a:srgbClr val="FFFFFF"/>
                </a:highlight>
                <a:latin typeface="Consolas" panose="020B0609020204030204" pitchFamily="49" charset="0"/>
              </a:rPr>
              <a:t>.Format</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"Entering function {0}"</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id.ToString</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void</a:t>
            </a:r>
            <a:r>
              <a:rPr lang="en-US" sz="1400" dirty="0">
                <a:solidFill>
                  <a:srgbClr val="000000"/>
                </a:solidFill>
                <a:highlight>
                  <a:srgbClr val="FFFFFF"/>
                </a:highlight>
                <a:latin typeface="Consolas" panose="020B0609020204030204" pitchFamily="49" charset="0"/>
              </a:rPr>
              <a:t> Dispose()</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Logger</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string</a:t>
            </a:r>
            <a:r>
              <a:rPr lang="en-US" sz="1400" dirty="0" err="1">
                <a:solidFill>
                  <a:srgbClr val="000000"/>
                </a:solidFill>
                <a:highlight>
                  <a:srgbClr val="FFFFFF"/>
                </a:highlight>
                <a:latin typeface="Consolas" panose="020B0609020204030204" pitchFamily="49" charset="0"/>
              </a:rPr>
              <a:t>.Format</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"Leaving function {0}"</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id.ToString</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static</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IDisposable</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LogFunction</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id)</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return</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LogHelper</a:t>
            </a:r>
            <a:r>
              <a:rPr lang="en-US" sz="1400" dirty="0">
                <a:solidFill>
                  <a:srgbClr val="000000"/>
                </a:solidFill>
                <a:highlight>
                  <a:srgbClr val="FFFFFF"/>
                </a:highlight>
                <a:latin typeface="Consolas" panose="020B0609020204030204" pitchFamily="49" charset="0"/>
              </a:rPr>
              <a:t>(id);</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a:t>
            </a:r>
          </a:p>
        </p:txBody>
      </p:sp>
      <p:sp>
        <p:nvSpPr>
          <p:cNvPr id="4" name="TextBox 3"/>
          <p:cNvSpPr txBox="1"/>
          <p:nvPr/>
        </p:nvSpPr>
        <p:spPr>
          <a:xfrm>
            <a:off x="6904037" y="1439862"/>
            <a:ext cx="4941096" cy="1803571"/>
          </a:xfrm>
          <a:prstGeom prst="rect">
            <a:avLst/>
          </a:prstGeom>
          <a:noFill/>
          <a:ln>
            <a:solidFill>
              <a:schemeClr val="accent6"/>
            </a:solidFill>
          </a:ln>
        </p:spPr>
        <p:txBody>
          <a:bodyPr wrap="none" lIns="182880" tIns="146304" rIns="182880" bIns="146304" rtlCol="0">
            <a:spAutoFit/>
          </a:bodyPr>
          <a:lstStyle/>
          <a:p>
            <a:r>
              <a:rPr lang="en-US" sz="1400" dirty="0" smtClean="0">
                <a:solidFill>
                  <a:srgbClr val="0000FF"/>
                </a:solidFill>
                <a:highlight>
                  <a:srgbClr val="FFFFFF"/>
                </a:highlight>
                <a:latin typeface="Consolas" panose="020B0609020204030204" pitchFamily="49" charset="0"/>
              </a:rPr>
              <a:t>void</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CompilerInnerLoop</a:t>
            </a:r>
            <a:r>
              <a:rPr lang="en-US" sz="1400" dirty="0">
                <a:solidFill>
                  <a:srgbClr val="000000"/>
                </a:solidFill>
                <a:highlight>
                  <a:srgbClr val="FFFFFF"/>
                </a:highlight>
                <a:latin typeface="Consolas" panose="020B0609020204030204" pitchFamily="49" charset="0"/>
              </a:rPr>
              <a:t>(</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source)</a:t>
            </a:r>
          </a:p>
          <a:p>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using</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Logger</a:t>
            </a:r>
            <a:r>
              <a:rPr lang="en-US" sz="1400" dirty="0" err="1">
                <a:solidFill>
                  <a:srgbClr val="000000"/>
                </a:solidFill>
                <a:highlight>
                  <a:srgbClr val="FFFFFF"/>
                </a:highlight>
                <a:latin typeface="Consolas" panose="020B0609020204030204" pitchFamily="49" charset="0"/>
              </a:rPr>
              <a:t>.LogFunction</a:t>
            </a:r>
            <a:r>
              <a:rPr lang="en-US" sz="1400" dirty="0">
                <a:solidFill>
                  <a:srgbClr val="000000"/>
                </a:solidFill>
                <a:highlight>
                  <a:srgbClr val="FFFFFF"/>
                </a:highlight>
                <a:latin typeface="Consolas" panose="020B0609020204030204" pitchFamily="49" charset="0"/>
              </a:rPr>
              <a:t>(42))</a:t>
            </a:r>
          </a:p>
          <a:p>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a:t>
            </a:r>
          </a:p>
          <a:p>
            <a:r>
              <a:rPr lang="en-US" sz="1400" dirty="0" smtClean="0">
                <a:solidFill>
                  <a:srgbClr val="000000"/>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do a small part of the compilation */</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a:t>
            </a:r>
          </a:p>
          <a:p>
            <a:r>
              <a:rPr lang="en-US" sz="1400" dirty="0" smtClean="0">
                <a:solidFill>
                  <a:srgbClr val="000000"/>
                </a:solidFill>
                <a:highlight>
                  <a:srgbClr val="FFFFFF"/>
                </a:highlight>
                <a:latin typeface="Consolas" panose="020B0609020204030204" pitchFamily="49" charset="0"/>
              </a:rPr>
              <a:t>}</a:t>
            </a:r>
            <a:endParaRPr lang="en-US" sz="1400" dirty="0" smtClean="0">
              <a:gradFill>
                <a:gsLst>
                  <a:gs pos="2917">
                    <a:schemeClr val="tx1"/>
                  </a:gs>
                  <a:gs pos="30000">
                    <a:schemeClr val="tx1"/>
                  </a:gs>
                </a:gsLst>
                <a:lin ang="5400000" scaled="0"/>
              </a:gradFill>
            </a:endParaRPr>
          </a:p>
        </p:txBody>
      </p:sp>
      <p:sp>
        <p:nvSpPr>
          <p:cNvPr id="5" name="Rectangle 4"/>
          <p:cNvSpPr/>
          <p:nvPr/>
        </p:nvSpPr>
        <p:spPr bwMode="auto">
          <a:xfrm>
            <a:off x="6904037" y="1439862"/>
            <a:ext cx="4953000" cy="1828800"/>
          </a:xfrm>
          <a:prstGeom prst="rect">
            <a:avLst/>
          </a:prstGeom>
          <a:noFill/>
          <a:ln w="127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ounded Rectangle 5"/>
          <p:cNvSpPr/>
          <p:nvPr/>
        </p:nvSpPr>
        <p:spPr bwMode="auto">
          <a:xfrm>
            <a:off x="2125683" y="5630862"/>
            <a:ext cx="1196954" cy="457200"/>
          </a:xfrm>
          <a:prstGeom prst="roundRect">
            <a:avLst/>
          </a:prstGeom>
          <a:noFill/>
          <a:ln w="762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extBox 6"/>
          <p:cNvSpPr txBox="1"/>
          <p:nvPr/>
        </p:nvSpPr>
        <p:spPr>
          <a:xfrm>
            <a:off x="3856037" y="6090757"/>
            <a:ext cx="45840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accent2"/>
                </a:solidFill>
              </a:rPr>
              <a:t>Boxing of </a:t>
            </a:r>
            <a:r>
              <a:rPr lang="en-US" sz="2400" dirty="0" err="1" smtClean="0">
                <a:solidFill>
                  <a:schemeClr val="accent2"/>
                </a:solidFill>
              </a:rPr>
              <a:t>LogHelper</a:t>
            </a:r>
            <a:r>
              <a:rPr lang="en-US" sz="2400" dirty="0" smtClean="0">
                <a:solidFill>
                  <a:schemeClr val="accent2"/>
                </a:solidFill>
              </a:rPr>
              <a:t> on return!</a:t>
            </a:r>
          </a:p>
        </p:txBody>
      </p:sp>
      <p:sp>
        <p:nvSpPr>
          <p:cNvPr id="9" name="Rounded Rectangle 8"/>
          <p:cNvSpPr/>
          <p:nvPr/>
        </p:nvSpPr>
        <p:spPr bwMode="auto">
          <a:xfrm>
            <a:off x="1530350" y="2125662"/>
            <a:ext cx="723900" cy="457200"/>
          </a:xfrm>
          <a:prstGeom prst="roundRect">
            <a:avLst/>
          </a:prstGeom>
          <a:noFill/>
          <a:ln w="762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6588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Struct</a:t>
            </a:r>
            <a:r>
              <a:rPr lang="en-US" dirty="0" smtClean="0"/>
              <a:t> versus class example (fixed)</a:t>
            </a:r>
            <a:endParaRPr lang="en-US" dirty="0"/>
          </a:p>
        </p:txBody>
      </p:sp>
      <p:sp>
        <p:nvSpPr>
          <p:cNvPr id="3" name="Text Placeholder 2"/>
          <p:cNvSpPr>
            <a:spLocks noGrp="1"/>
          </p:cNvSpPr>
          <p:nvPr>
            <p:ph type="body" sz="quarter" idx="10"/>
          </p:nvPr>
        </p:nvSpPr>
        <p:spPr>
          <a:xfrm>
            <a:off x="274638" y="1221157"/>
            <a:ext cx="11887199" cy="5829288"/>
          </a:xfrm>
        </p:spPr>
        <p:txBody>
          <a:bodyPr/>
          <a:lstStyle/>
          <a:p>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static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class</a:t>
            </a:r>
            <a:r>
              <a:rPr lang="en-US" sz="1400" dirty="0">
                <a:solidFill>
                  <a:srgbClr val="000000"/>
                </a:solidFill>
                <a:highlight>
                  <a:srgbClr val="FFFFFF"/>
                </a:highlight>
                <a:latin typeface="Consolas" panose="020B0609020204030204" pitchFamily="49" charset="0"/>
              </a:rPr>
              <a:t> </a:t>
            </a:r>
            <a:r>
              <a:rPr lang="en-US" sz="1400" dirty="0">
                <a:solidFill>
                  <a:srgbClr val="2B91AF"/>
                </a:solidFill>
                <a:highlight>
                  <a:srgbClr val="FFFFFF"/>
                </a:highlight>
                <a:latin typeface="Consolas" panose="020B0609020204030204" pitchFamily="49" charset="0"/>
              </a:rPr>
              <a:t>Logger</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smtClean="0">
                <a:solidFill>
                  <a:srgbClr val="0000FF"/>
                </a:solidFill>
                <a:highlight>
                  <a:srgbClr val="FFFFFF"/>
                </a:highlight>
                <a:latin typeface="Consolas" panose="020B0609020204030204" pitchFamily="49" charset="0"/>
              </a:rPr>
              <a:t>internal</a:t>
            </a:r>
            <a:r>
              <a:rPr lang="en-US" sz="1400" dirty="0" smtClean="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static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void</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message) { </a:t>
            </a:r>
            <a:r>
              <a:rPr lang="en-US" sz="1400" dirty="0">
                <a:solidFill>
                  <a:srgbClr val="008000"/>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smtClean="0">
                <a:solidFill>
                  <a:srgbClr val="0000FF"/>
                </a:solidFill>
                <a:highlight>
                  <a:srgbClr val="FFFFFF"/>
                </a:highlight>
                <a:latin typeface="Consolas" panose="020B0609020204030204" pitchFamily="49" charset="0"/>
              </a:rPr>
              <a:t>public</a:t>
            </a:r>
            <a:r>
              <a:rPr lang="en-US" sz="1400" dirty="0" smtClean="0">
                <a:solidFill>
                  <a:srgbClr val="000000"/>
                </a:solidFill>
                <a:highlight>
                  <a:srgbClr val="FFFFFF"/>
                </a:highlight>
                <a:latin typeface="Consolas" panose="020B0609020204030204" pitchFamily="49" charset="0"/>
              </a:rPr>
              <a:t> </a:t>
            </a:r>
            <a:r>
              <a:rPr lang="en-US" sz="1400" dirty="0" err="1" smtClean="0">
                <a:solidFill>
                  <a:srgbClr val="0000FF"/>
                </a:solidFill>
                <a:highlight>
                  <a:srgbClr val="FFFFFF"/>
                </a:highlight>
                <a:latin typeface="Consolas" panose="020B0609020204030204" pitchFamily="49" charset="0"/>
              </a:rPr>
              <a:t>struct</a:t>
            </a:r>
            <a:r>
              <a:rPr lang="en-US" sz="1400" dirty="0" smtClean="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LogHelper</a:t>
            </a:r>
            <a:r>
              <a:rPr lang="en-US" sz="1400" dirty="0">
                <a:solidFill>
                  <a:srgbClr val="000000"/>
                </a:solidFill>
                <a:highlight>
                  <a:srgbClr val="FFFFFF"/>
                </a:highlight>
                <a:latin typeface="Consolas" panose="020B0609020204030204" pitchFamily="49" charset="0"/>
              </a:rPr>
              <a:t> : </a:t>
            </a:r>
            <a:r>
              <a:rPr lang="en-US" sz="1400" dirty="0" err="1">
                <a:solidFill>
                  <a:srgbClr val="2B91AF"/>
                </a:solidFill>
                <a:highlight>
                  <a:srgbClr val="FFFFFF"/>
                </a:highlight>
                <a:latin typeface="Consolas" panose="020B0609020204030204" pitchFamily="49" charset="0"/>
              </a:rPr>
              <a:t>IDisposable</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private</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id;</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LogHelper</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id)</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this</a:t>
            </a:r>
            <a:r>
              <a:rPr lang="en-US" sz="1400" dirty="0">
                <a:solidFill>
                  <a:srgbClr val="000000"/>
                </a:solidFill>
                <a:highlight>
                  <a:srgbClr val="FFFFFF"/>
                </a:highlight>
                <a:latin typeface="Consolas" panose="020B0609020204030204" pitchFamily="49" charset="0"/>
              </a:rPr>
              <a:t>.id = id;</a:t>
            </a:r>
          </a:p>
          <a:p>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Logger</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string</a:t>
            </a:r>
            <a:r>
              <a:rPr lang="en-US" sz="1400" dirty="0" err="1">
                <a:solidFill>
                  <a:srgbClr val="000000"/>
                </a:solidFill>
                <a:highlight>
                  <a:srgbClr val="FFFFFF"/>
                </a:highlight>
                <a:latin typeface="Consolas" panose="020B0609020204030204" pitchFamily="49" charset="0"/>
              </a:rPr>
              <a:t>.Format</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"Entering function {0}"</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id.ToString</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void</a:t>
            </a:r>
            <a:r>
              <a:rPr lang="en-US" sz="1400" dirty="0">
                <a:solidFill>
                  <a:srgbClr val="000000"/>
                </a:solidFill>
                <a:highlight>
                  <a:srgbClr val="FFFFFF"/>
                </a:highlight>
                <a:latin typeface="Consolas" panose="020B0609020204030204" pitchFamily="49" charset="0"/>
              </a:rPr>
              <a:t> Dispose()</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Logger</a:t>
            </a:r>
            <a:r>
              <a:rPr lang="en-US" sz="1400" dirty="0" err="1">
                <a:solidFill>
                  <a:srgbClr val="000000"/>
                </a:solidFill>
                <a:highlight>
                  <a:srgbClr val="FFFFFF"/>
                </a:highlight>
                <a:latin typeface="Consolas" panose="020B0609020204030204" pitchFamily="49" charset="0"/>
              </a:rPr>
              <a:t>.WriteLine</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string</a:t>
            </a:r>
            <a:r>
              <a:rPr lang="en-US" sz="1400" dirty="0" err="1">
                <a:solidFill>
                  <a:srgbClr val="000000"/>
                </a:solidFill>
                <a:highlight>
                  <a:srgbClr val="FFFFFF"/>
                </a:highlight>
                <a:latin typeface="Consolas" panose="020B0609020204030204" pitchFamily="49" charset="0"/>
              </a:rPr>
              <a:t>.Format</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"Leaving function {0}"</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id.ToString</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static</a:t>
            </a:r>
            <a:r>
              <a:rPr lang="en-US" sz="1400" dirty="0">
                <a:solidFill>
                  <a:srgbClr val="000000"/>
                </a:solidFill>
                <a:highlight>
                  <a:srgbClr val="FFFFFF"/>
                </a:highlight>
                <a:latin typeface="Consolas" panose="020B0609020204030204" pitchFamily="49" charset="0"/>
              </a:rPr>
              <a:t> </a:t>
            </a:r>
            <a:r>
              <a:rPr lang="en-US" sz="1400" dirty="0" err="1" smtClean="0">
                <a:solidFill>
                  <a:srgbClr val="2B91AF"/>
                </a:solidFill>
                <a:highlight>
                  <a:srgbClr val="FFFFFF"/>
                </a:highlight>
                <a:latin typeface="Consolas" panose="020B0609020204030204" pitchFamily="49" charset="0"/>
              </a:rPr>
              <a:t>LogHelper</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LogFunction</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id)</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return</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LogHelper</a:t>
            </a:r>
            <a:r>
              <a:rPr lang="en-US" sz="1400" dirty="0">
                <a:solidFill>
                  <a:srgbClr val="000000"/>
                </a:solidFill>
                <a:highlight>
                  <a:srgbClr val="FFFFFF"/>
                </a:highlight>
                <a:latin typeface="Consolas" panose="020B0609020204030204" pitchFamily="49" charset="0"/>
              </a:rPr>
              <a:t>(id);</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a:t>
            </a:r>
          </a:p>
        </p:txBody>
      </p:sp>
      <p:sp>
        <p:nvSpPr>
          <p:cNvPr id="4" name="TextBox 3"/>
          <p:cNvSpPr txBox="1"/>
          <p:nvPr/>
        </p:nvSpPr>
        <p:spPr>
          <a:xfrm>
            <a:off x="6904037" y="1439862"/>
            <a:ext cx="4941096" cy="1803571"/>
          </a:xfrm>
          <a:prstGeom prst="rect">
            <a:avLst/>
          </a:prstGeom>
          <a:noFill/>
          <a:ln>
            <a:solidFill>
              <a:schemeClr val="accent6"/>
            </a:solidFill>
          </a:ln>
        </p:spPr>
        <p:txBody>
          <a:bodyPr wrap="none" lIns="182880" tIns="146304" rIns="182880" bIns="146304" rtlCol="0">
            <a:spAutoFit/>
          </a:bodyPr>
          <a:lstStyle/>
          <a:p>
            <a:r>
              <a:rPr lang="en-US" sz="1400" dirty="0" smtClean="0">
                <a:solidFill>
                  <a:srgbClr val="0000FF"/>
                </a:solidFill>
                <a:highlight>
                  <a:srgbClr val="FFFFFF"/>
                </a:highlight>
                <a:latin typeface="Consolas" panose="020B0609020204030204" pitchFamily="49" charset="0"/>
              </a:rPr>
              <a:t>void</a:t>
            </a:r>
            <a:r>
              <a:rPr lang="en-US" sz="1400" dirty="0" smtClean="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CompilerInnerLoop</a:t>
            </a:r>
            <a:r>
              <a:rPr lang="en-US" sz="1400" dirty="0">
                <a:solidFill>
                  <a:srgbClr val="000000"/>
                </a:solidFill>
                <a:highlight>
                  <a:srgbClr val="FFFFFF"/>
                </a:highlight>
                <a:latin typeface="Consolas" panose="020B0609020204030204" pitchFamily="49" charset="0"/>
              </a:rPr>
              <a:t>(</a:t>
            </a:r>
            <a:r>
              <a:rPr lang="en-US" sz="1400" dirty="0">
                <a:solidFill>
                  <a:srgbClr val="0000FF"/>
                </a:solidFill>
                <a:highlight>
                  <a:srgbClr val="FFFFFF"/>
                </a:highlight>
                <a:latin typeface="Consolas" panose="020B0609020204030204" pitchFamily="49" charset="0"/>
              </a:rPr>
              <a:t>string</a:t>
            </a:r>
            <a:r>
              <a:rPr lang="en-US" sz="1400" dirty="0">
                <a:solidFill>
                  <a:srgbClr val="000000"/>
                </a:solidFill>
                <a:highlight>
                  <a:srgbClr val="FFFFFF"/>
                </a:highlight>
                <a:latin typeface="Consolas" panose="020B0609020204030204" pitchFamily="49" charset="0"/>
              </a:rPr>
              <a:t> source)</a:t>
            </a:r>
          </a:p>
          <a:p>
            <a:r>
              <a:rPr lang="en-US" sz="1400" dirty="0" smtClean="0">
                <a:solidFill>
                  <a:srgbClr val="000000"/>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using</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Logger</a:t>
            </a:r>
            <a:r>
              <a:rPr lang="en-US" sz="1400" dirty="0" err="1">
                <a:solidFill>
                  <a:srgbClr val="000000"/>
                </a:solidFill>
                <a:highlight>
                  <a:srgbClr val="FFFFFF"/>
                </a:highlight>
                <a:latin typeface="Consolas" panose="020B0609020204030204" pitchFamily="49" charset="0"/>
              </a:rPr>
              <a:t>.LogFunction</a:t>
            </a:r>
            <a:r>
              <a:rPr lang="en-US" sz="1400" dirty="0">
                <a:solidFill>
                  <a:srgbClr val="000000"/>
                </a:solidFill>
                <a:highlight>
                  <a:srgbClr val="FFFFFF"/>
                </a:highlight>
                <a:latin typeface="Consolas" panose="020B0609020204030204" pitchFamily="49" charset="0"/>
              </a:rPr>
              <a:t>(42))</a:t>
            </a:r>
          </a:p>
          <a:p>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a:t>
            </a:r>
          </a:p>
          <a:p>
            <a:r>
              <a:rPr lang="en-US" sz="1400" dirty="0" smtClean="0">
                <a:solidFill>
                  <a:srgbClr val="000000"/>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do a small part of the compilation */</a:t>
            </a:r>
            <a:endParaRPr lang="en-US" sz="1400" dirty="0">
              <a:solidFill>
                <a:srgbClr val="000000"/>
              </a:solidFill>
              <a:highlight>
                <a:srgbClr val="FFFFFF"/>
              </a:highlight>
              <a:latin typeface="Consolas" panose="020B0609020204030204" pitchFamily="49" charset="0"/>
            </a:endParaRPr>
          </a:p>
          <a:p>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a:t>
            </a:r>
          </a:p>
          <a:p>
            <a:r>
              <a:rPr lang="en-US" sz="1400" dirty="0" smtClean="0">
                <a:solidFill>
                  <a:srgbClr val="000000"/>
                </a:solidFill>
                <a:highlight>
                  <a:srgbClr val="FFFFFF"/>
                </a:highlight>
                <a:latin typeface="Consolas" panose="020B0609020204030204" pitchFamily="49" charset="0"/>
              </a:rPr>
              <a:t>}</a:t>
            </a:r>
            <a:endParaRPr lang="en-US" sz="1400" dirty="0" smtClean="0">
              <a:gradFill>
                <a:gsLst>
                  <a:gs pos="2917">
                    <a:schemeClr val="tx1"/>
                  </a:gs>
                  <a:gs pos="30000">
                    <a:schemeClr val="tx1"/>
                  </a:gs>
                </a:gsLst>
                <a:lin ang="5400000" scaled="0"/>
              </a:gradFill>
            </a:endParaRPr>
          </a:p>
        </p:txBody>
      </p:sp>
      <p:sp>
        <p:nvSpPr>
          <p:cNvPr id="5" name="Rectangle 4"/>
          <p:cNvSpPr/>
          <p:nvPr/>
        </p:nvSpPr>
        <p:spPr bwMode="auto">
          <a:xfrm>
            <a:off x="6904037" y="1439862"/>
            <a:ext cx="4953000" cy="1828800"/>
          </a:xfrm>
          <a:prstGeom prst="rect">
            <a:avLst/>
          </a:prstGeom>
          <a:noFill/>
          <a:ln w="127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ounded Rectangle 5"/>
          <p:cNvSpPr/>
          <p:nvPr/>
        </p:nvSpPr>
        <p:spPr bwMode="auto">
          <a:xfrm>
            <a:off x="2129425" y="5630862"/>
            <a:ext cx="1014608" cy="457200"/>
          </a:xfrm>
          <a:prstGeom prst="roundRect">
            <a:avLst/>
          </a:prstGeom>
          <a:noFill/>
          <a:ln w="762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ounded Rectangle 6"/>
          <p:cNvSpPr/>
          <p:nvPr/>
        </p:nvSpPr>
        <p:spPr bwMode="auto">
          <a:xfrm>
            <a:off x="739035" y="2125662"/>
            <a:ext cx="726509" cy="457200"/>
          </a:xfrm>
          <a:prstGeom prst="roundRect">
            <a:avLst/>
          </a:prstGeom>
          <a:noFill/>
          <a:ln w="76200">
            <a:solidFill>
              <a:srgbClr val="F15628">
                <a:alpha val="80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1292972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Dictionary, </a:t>
            </a:r>
            <a:r>
              <a:rPr lang="en-US" dirty="0" err="1"/>
              <a:t>ConcurrentDictionary</a:t>
            </a:r>
            <a:endParaRPr lang="en-US" dirty="0"/>
          </a:p>
        </p:txBody>
      </p:sp>
      <p:sp>
        <p:nvSpPr>
          <p:cNvPr id="4" name="Content Placeholder 2"/>
          <p:cNvSpPr>
            <a:spLocks noGrp="1"/>
          </p:cNvSpPr>
          <p:nvPr>
            <p:ph type="body" sz="quarter" idx="10"/>
          </p:nvPr>
        </p:nvSpPr>
        <p:spPr>
          <a:xfrm>
            <a:off x="274638" y="1212850"/>
            <a:ext cx="11887200" cy="4728759"/>
          </a:xfrm>
          <a:prstGeom prst="rect">
            <a:avLst/>
          </a:prstGeom>
        </p:spPr>
        <p:txBody>
          <a:bodyPr lIns="111026" tIns="55513" rIns="111026" bIns="55513"/>
          <a:lstStyle/>
          <a:p>
            <a:r>
              <a:rPr lang="en-US" dirty="0">
                <a:solidFill>
                  <a:schemeClr val="accent1">
                    <a:lumMod val="60000"/>
                    <a:lumOff val="40000"/>
                  </a:schemeClr>
                </a:solidFill>
              </a:rPr>
              <a:t>Seemingly used all over the place</a:t>
            </a:r>
          </a:p>
          <a:p>
            <a:pPr lvl="1"/>
            <a:r>
              <a:rPr lang="en-US" dirty="0"/>
              <a:t>Often inappropriately</a:t>
            </a:r>
          </a:p>
          <a:p>
            <a:r>
              <a:rPr lang="en-US" dirty="0">
                <a:solidFill>
                  <a:schemeClr val="accent1">
                    <a:lumMod val="60000"/>
                    <a:lumOff val="40000"/>
                  </a:schemeClr>
                </a:solidFill>
              </a:rPr>
              <a:t>Not efficient for small collections</a:t>
            </a:r>
          </a:p>
          <a:p>
            <a:pPr lvl="1"/>
            <a:r>
              <a:rPr lang="en-US" dirty="0"/>
              <a:t>Empty Dictionary has 10 fields (11 prior to </a:t>
            </a:r>
            <a:r>
              <a:rPr lang="en-US" dirty="0" err="1"/>
              <a:t>.Net</a:t>
            </a:r>
            <a:r>
              <a:rPr lang="en-US" dirty="0"/>
              <a:t> 4.5)</a:t>
            </a:r>
          </a:p>
          <a:p>
            <a:pPr lvl="1"/>
            <a:r>
              <a:rPr lang="en-US" dirty="0"/>
              <a:t>Most with single-digit element counts, many of them are empty</a:t>
            </a:r>
          </a:p>
          <a:p>
            <a:pPr lvl="1"/>
            <a:r>
              <a:rPr lang="en-US" dirty="0" err="1"/>
              <a:t>HybridDictionary</a:t>
            </a:r>
            <a:r>
              <a:rPr lang="en-US" dirty="0"/>
              <a:t> is not much better</a:t>
            </a:r>
          </a:p>
          <a:p>
            <a:pPr lvl="1"/>
            <a:r>
              <a:rPr lang="en-US" dirty="0"/>
              <a:t>For small collections, a simple array or List&lt;</a:t>
            </a:r>
            <a:r>
              <a:rPr lang="en-US" dirty="0" err="1"/>
              <a:t>KeyValuePair</a:t>
            </a:r>
            <a:r>
              <a:rPr lang="en-US" dirty="0"/>
              <a:t>&lt;K,V&gt;&gt; is sufficient</a:t>
            </a:r>
          </a:p>
          <a:p>
            <a:r>
              <a:rPr lang="en-US" dirty="0">
                <a:solidFill>
                  <a:schemeClr val="accent1">
                    <a:lumMod val="60000"/>
                    <a:lumOff val="40000"/>
                  </a:schemeClr>
                </a:solidFill>
              </a:rPr>
              <a:t>Often read-only once populated</a:t>
            </a:r>
          </a:p>
          <a:p>
            <a:r>
              <a:rPr lang="en-US" dirty="0">
                <a:solidFill>
                  <a:schemeClr val="accent1">
                    <a:lumMod val="60000"/>
                    <a:lumOff val="40000"/>
                  </a:schemeClr>
                </a:solidFill>
              </a:rPr>
              <a:t>No great alternative in the framework</a:t>
            </a:r>
          </a:p>
          <a:p>
            <a:pPr lvl="1"/>
            <a:r>
              <a:rPr lang="en-US" dirty="0"/>
              <a:t>For inspiration, study WPF’s </a:t>
            </a:r>
            <a:r>
              <a:rPr lang="en-US" dirty="0" err="1">
                <a:latin typeface="Consolas" panose="020B0609020204030204" pitchFamily="49" charset="0"/>
                <a:cs typeface="Consolas" panose="020B0609020204030204" pitchFamily="49" charset="0"/>
              </a:rPr>
              <a:t>MS.Utility.FrugalMap</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7323119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Stream(Reader) and </a:t>
            </a:r>
            <a:r>
              <a:rPr lang="en-US" dirty="0" err="1"/>
              <a:t>StreamWriter</a:t>
            </a:r>
            <a:endParaRPr lang="en-US" dirty="0"/>
          </a:p>
        </p:txBody>
      </p:sp>
      <p:sp>
        <p:nvSpPr>
          <p:cNvPr id="5" name="Content Placeholder 2"/>
          <p:cNvSpPr>
            <a:spLocks noGrp="1"/>
          </p:cNvSpPr>
          <p:nvPr>
            <p:ph type="body" sz="quarter" idx="10"/>
          </p:nvPr>
        </p:nvSpPr>
        <p:spPr>
          <a:xfrm>
            <a:off x="274638" y="1212850"/>
            <a:ext cx="11887200" cy="1343216"/>
          </a:xfrm>
          <a:prstGeom prst="rect">
            <a:avLst/>
          </a:prstGeom>
        </p:spPr>
        <p:txBody>
          <a:bodyPr lIns="111026" tIns="55513" rIns="111026" bIns="55513"/>
          <a:lstStyle/>
          <a:p>
            <a:r>
              <a:rPr lang="en-US" dirty="0" smtClean="0">
                <a:solidFill>
                  <a:schemeClr val="accent1">
                    <a:lumMod val="60000"/>
                    <a:lumOff val="40000"/>
                  </a:schemeClr>
                </a:solidFill>
              </a:rPr>
              <a:t>Watch out for temporary byte[] and char[] allocations!</a:t>
            </a:r>
          </a:p>
          <a:p>
            <a:pPr lvl="1"/>
            <a:r>
              <a:rPr lang="en-US" dirty="0" smtClean="0"/>
              <a:t>e.g. </a:t>
            </a:r>
            <a:r>
              <a:rPr lang="en-US" dirty="0" err="1" smtClean="0"/>
              <a:t>StreamReader.ReadToEnd</a:t>
            </a:r>
            <a:r>
              <a:rPr lang="en-US" dirty="0" smtClean="0"/>
              <a:t> uses a temporary char[] buffer to fill a </a:t>
            </a:r>
            <a:r>
              <a:rPr lang="en-US" dirty="0" err="1" smtClean="0"/>
              <a:t>StringBuilder</a:t>
            </a:r>
            <a:r>
              <a:rPr lang="en-US" dirty="0" smtClean="0"/>
              <a:t> in chunks.</a:t>
            </a:r>
          </a:p>
          <a:p>
            <a:pPr lvl="1"/>
            <a:r>
              <a:rPr lang="en-US" dirty="0" smtClean="0"/>
              <a:t>e.g. </a:t>
            </a:r>
            <a:r>
              <a:rPr lang="en-US" dirty="0" err="1" smtClean="0"/>
              <a:t>Stream.ReadByte</a:t>
            </a:r>
            <a:r>
              <a:rPr lang="en-US" dirty="0" smtClean="0"/>
              <a:t> allocates a byte[1] and calls Read(byte[], …)</a:t>
            </a:r>
            <a:endParaRPr lang="en-US" dirty="0"/>
          </a:p>
        </p:txBody>
      </p:sp>
      <p:sp>
        <p:nvSpPr>
          <p:cNvPr id="6" name="TextBox 5"/>
          <p:cNvSpPr txBox="1"/>
          <p:nvPr/>
        </p:nvSpPr>
        <p:spPr>
          <a:xfrm>
            <a:off x="427037" y="2641607"/>
            <a:ext cx="9448800" cy="3065455"/>
          </a:xfrm>
          <a:prstGeom prst="rect">
            <a:avLst/>
          </a:prstGeom>
          <a:solidFill>
            <a:schemeClr val="tx1"/>
          </a:solidFill>
        </p:spPr>
        <p:txBody>
          <a:bodyPr wrap="square" lIns="182880" tIns="146304" rIns="182880" bIns="146304" rtlCol="0">
            <a:spAutoFit/>
          </a:bodyPr>
          <a:lstStyle/>
          <a:p>
            <a:pPr>
              <a:lnSpc>
                <a:spcPct val="90000"/>
              </a:lnSpc>
              <a:spcAft>
                <a:spcPts val="600"/>
              </a:spcAft>
            </a:pPr>
            <a:r>
              <a:rPr lang="en-US" sz="2000" dirty="0" smtClean="0">
                <a:solidFill>
                  <a:srgbClr val="008000"/>
                </a:solidFill>
                <a:highlight>
                  <a:srgbClr val="FFFFFF"/>
                </a:highlight>
                <a:latin typeface="Consolas" panose="020B0609020204030204" pitchFamily="49" charset="0"/>
              </a:rPr>
              <a:t>// </a:t>
            </a:r>
            <a:r>
              <a:rPr lang="en-US" sz="2000" dirty="0" err="1" smtClean="0">
                <a:solidFill>
                  <a:srgbClr val="008000"/>
                </a:solidFill>
                <a:highlight>
                  <a:srgbClr val="FFFFFF"/>
                </a:highlight>
                <a:latin typeface="Consolas" panose="020B0609020204030204" pitchFamily="49" charset="0"/>
              </a:rPr>
              <a:t>System.IO.Stream</a:t>
            </a:r>
            <a:r>
              <a:rPr lang="en-US" sz="2000" dirty="0">
                <a:solidFill>
                  <a:schemeClr val="bg1"/>
                </a:solidFill>
                <a:latin typeface="Consolas" panose="020B0609020204030204" pitchFamily="49" charset="0"/>
                <a:cs typeface="Consolas" panose="020B0609020204030204" pitchFamily="49" charset="0"/>
              </a:rPr>
              <a:t/>
            </a:r>
            <a:br>
              <a:rPr lang="en-US" sz="2000" dirty="0">
                <a:solidFill>
                  <a:schemeClr val="bg1"/>
                </a:solidFill>
                <a:latin typeface="Consolas" panose="020B0609020204030204" pitchFamily="49" charset="0"/>
                <a:cs typeface="Consolas" panose="020B0609020204030204" pitchFamily="49" charset="0"/>
              </a:rPr>
            </a:br>
            <a:r>
              <a:rPr lang="en-US" sz="2000" b="1" dirty="0" smtClean="0">
                <a:solidFill>
                  <a:srgbClr val="0000FF"/>
                </a:solidFill>
                <a:latin typeface="Consolas" panose="020B0609020204030204" pitchFamily="49" charset="0"/>
                <a:cs typeface="Consolas" panose="020B0609020204030204" pitchFamily="49" charset="0"/>
              </a:rPr>
              <a:t>public</a:t>
            </a:r>
            <a:r>
              <a:rPr lang="en-US" sz="2000" dirty="0">
                <a:solidFill>
                  <a:schemeClr val="bg1"/>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virtual</a:t>
            </a:r>
            <a:r>
              <a:rPr lang="en-US" sz="2000" dirty="0">
                <a:solidFill>
                  <a:schemeClr val="bg1"/>
                </a:solidFill>
                <a:latin typeface="Consolas" panose="020B0609020204030204" pitchFamily="49" charset="0"/>
                <a:cs typeface="Consolas" panose="020B0609020204030204" pitchFamily="49" charset="0"/>
              </a:rPr>
              <a:t> </a:t>
            </a:r>
            <a:r>
              <a:rPr lang="en-US" sz="2000" b="1" dirty="0" err="1">
                <a:solidFill>
                  <a:srgbClr val="0000FF"/>
                </a:solidFill>
                <a:latin typeface="Consolas" panose="020B0609020204030204" pitchFamily="49" charset="0"/>
                <a:cs typeface="Consolas" panose="020B0609020204030204" pitchFamily="49" charset="0"/>
              </a:rPr>
              <a:t>int</a:t>
            </a:r>
            <a:r>
              <a:rPr lang="en-US" sz="2000" dirty="0">
                <a:solidFill>
                  <a:schemeClr val="bg1"/>
                </a:solidFill>
                <a:latin typeface="Consolas" panose="020B0609020204030204" pitchFamily="49" charset="0"/>
                <a:cs typeface="Consolas" panose="020B0609020204030204" pitchFamily="49" charset="0"/>
              </a:rPr>
              <a:t> </a:t>
            </a:r>
            <a:r>
              <a:rPr lang="en-US" sz="2000" b="1" dirty="0" err="1">
                <a:solidFill>
                  <a:schemeClr val="bg1"/>
                </a:solidFill>
                <a:latin typeface="Consolas" panose="020B0609020204030204" pitchFamily="49" charset="0"/>
                <a:cs typeface="Consolas" panose="020B0609020204030204" pitchFamily="49" charset="0"/>
              </a:rPr>
              <a:t>ReadByte</a:t>
            </a:r>
            <a:r>
              <a:rPr lang="en-US" sz="2000" dirty="0">
                <a:solidFill>
                  <a:schemeClr val="bg1"/>
                </a:solidFill>
                <a:latin typeface="Consolas" panose="020B0609020204030204" pitchFamily="49" charset="0"/>
                <a:cs typeface="Consolas" panose="020B0609020204030204" pitchFamily="49" charset="0"/>
              </a:rPr>
              <a:t>()</a:t>
            </a:r>
            <a:br>
              <a:rPr lang="en-US" sz="2000" dirty="0">
                <a:solidFill>
                  <a:schemeClr val="bg1"/>
                </a:solidFill>
                <a:latin typeface="Consolas" panose="020B0609020204030204" pitchFamily="49" charset="0"/>
                <a:cs typeface="Consolas" panose="020B0609020204030204" pitchFamily="49" charset="0"/>
              </a:rPr>
            </a:br>
            <a:r>
              <a:rPr lang="en-US" sz="2000" dirty="0">
                <a:solidFill>
                  <a:schemeClr val="bg1"/>
                </a:solidFill>
                <a:latin typeface="Consolas" panose="020B0609020204030204" pitchFamily="49" charset="0"/>
                <a:cs typeface="Consolas" panose="020B0609020204030204" pitchFamily="49" charset="0"/>
              </a:rPr>
              <a:t>{</a:t>
            </a:r>
            <a:br>
              <a:rPr lang="en-US" sz="2000" dirty="0">
                <a:solidFill>
                  <a:schemeClr val="bg1"/>
                </a:solidFill>
                <a:latin typeface="Consolas" panose="020B0609020204030204" pitchFamily="49" charset="0"/>
                <a:cs typeface="Consolas" panose="020B0609020204030204" pitchFamily="49" charset="0"/>
              </a:rPr>
            </a:br>
            <a:r>
              <a:rPr lang="en-US" sz="2000" dirty="0">
                <a:solidFill>
                  <a:schemeClr val="bg1"/>
                </a:solidFill>
                <a:latin typeface="Consolas" panose="020B0609020204030204" pitchFamily="49" charset="0"/>
                <a:cs typeface="Consolas" panose="020B0609020204030204" pitchFamily="49" charset="0"/>
              </a:rPr>
              <a:t>    </a:t>
            </a:r>
            <a:r>
              <a:rPr lang="en-US" sz="2000" b="1" dirty="0">
                <a:solidFill>
                  <a:srgbClr val="0000FF"/>
                </a:solidFill>
                <a:latin typeface="Consolas" panose="020B0609020204030204" pitchFamily="49" charset="0"/>
                <a:cs typeface="Consolas" panose="020B0609020204030204" pitchFamily="49" charset="0"/>
              </a:rPr>
              <a:t>byte</a:t>
            </a:r>
            <a:r>
              <a:rPr lang="en-US" sz="2000" dirty="0">
                <a:solidFill>
                  <a:schemeClr val="bg1"/>
                </a:solidFill>
                <a:latin typeface="Consolas" panose="020B0609020204030204" pitchFamily="49" charset="0"/>
                <a:cs typeface="Consolas" panose="020B0609020204030204" pitchFamily="49" charset="0"/>
              </a:rPr>
              <a:t>[] array = </a:t>
            </a:r>
            <a:r>
              <a:rPr lang="en-US" sz="2000" b="1" dirty="0">
                <a:solidFill>
                  <a:srgbClr val="0000FF"/>
                </a:solidFill>
                <a:latin typeface="Consolas" panose="020B0609020204030204" pitchFamily="49" charset="0"/>
                <a:cs typeface="Consolas" panose="020B0609020204030204" pitchFamily="49" charset="0"/>
              </a:rPr>
              <a:t>new</a:t>
            </a:r>
            <a:r>
              <a:rPr lang="en-US" sz="2000" dirty="0">
                <a:solidFill>
                  <a:schemeClr val="bg1"/>
                </a:solidFill>
                <a:latin typeface="Consolas" panose="020B0609020204030204" pitchFamily="49" charset="0"/>
                <a:cs typeface="Consolas" panose="020B0609020204030204" pitchFamily="49" charset="0"/>
              </a:rPr>
              <a:t> </a:t>
            </a:r>
            <a:r>
              <a:rPr lang="en-US" sz="2000" b="1" dirty="0">
                <a:solidFill>
                  <a:srgbClr val="0000FF"/>
                </a:solidFill>
                <a:latin typeface="Consolas" panose="020B0609020204030204" pitchFamily="49" charset="0"/>
                <a:cs typeface="Consolas" panose="020B0609020204030204" pitchFamily="49" charset="0"/>
              </a:rPr>
              <a:t>byte</a:t>
            </a:r>
            <a:r>
              <a:rPr lang="en-US" sz="2000" dirty="0">
                <a:solidFill>
                  <a:schemeClr val="bg1"/>
                </a:solidFill>
                <a:latin typeface="Consolas" panose="020B0609020204030204" pitchFamily="49" charset="0"/>
                <a:cs typeface="Consolas" panose="020B0609020204030204" pitchFamily="49" charset="0"/>
              </a:rPr>
              <a:t>[1];</a:t>
            </a:r>
            <a:br>
              <a:rPr lang="en-US" sz="2000" dirty="0">
                <a:solidFill>
                  <a:schemeClr val="bg1"/>
                </a:solidFill>
                <a:latin typeface="Consolas" panose="020B0609020204030204" pitchFamily="49" charset="0"/>
                <a:cs typeface="Consolas" panose="020B0609020204030204" pitchFamily="49" charset="0"/>
              </a:rPr>
            </a:br>
            <a:r>
              <a:rPr lang="en-US" sz="2000" dirty="0">
                <a:solidFill>
                  <a:schemeClr val="bg1"/>
                </a:solidFill>
                <a:latin typeface="Consolas" panose="020B0609020204030204" pitchFamily="49" charset="0"/>
                <a:cs typeface="Consolas" panose="020B0609020204030204" pitchFamily="49" charset="0"/>
              </a:rPr>
              <a:t>    </a:t>
            </a:r>
            <a:r>
              <a:rPr lang="en-US" sz="2000" b="1" dirty="0">
                <a:solidFill>
                  <a:srgbClr val="0000FF"/>
                </a:solidFill>
                <a:latin typeface="Consolas" panose="020B0609020204030204" pitchFamily="49" charset="0"/>
                <a:cs typeface="Consolas" panose="020B0609020204030204" pitchFamily="49" charset="0"/>
              </a:rPr>
              <a:t>if</a:t>
            </a:r>
            <a:r>
              <a:rPr lang="en-US" sz="2000" dirty="0">
                <a:solidFill>
                  <a:schemeClr val="bg1"/>
                </a:solidFill>
                <a:latin typeface="Consolas" panose="020B0609020204030204" pitchFamily="49" charset="0"/>
                <a:cs typeface="Consolas" panose="020B0609020204030204" pitchFamily="49" charset="0"/>
              </a:rPr>
              <a:t> (</a:t>
            </a:r>
            <a:r>
              <a:rPr lang="en-US" sz="2000" b="1" dirty="0" err="1">
                <a:solidFill>
                  <a:srgbClr val="0000FF"/>
                </a:solidFill>
                <a:latin typeface="Consolas" panose="020B0609020204030204" pitchFamily="49" charset="0"/>
                <a:cs typeface="Consolas" panose="020B0609020204030204" pitchFamily="49" charset="0"/>
              </a:rPr>
              <a:t>this</a:t>
            </a:r>
            <a:r>
              <a:rPr lang="en-US" sz="2000" dirty="0" err="1">
                <a:solidFill>
                  <a:schemeClr val="bg1"/>
                </a:solidFill>
                <a:latin typeface="Consolas" panose="020B0609020204030204" pitchFamily="49" charset="0"/>
                <a:cs typeface="Consolas" panose="020B0609020204030204" pitchFamily="49" charset="0"/>
              </a:rPr>
              <a:t>.</a:t>
            </a:r>
            <a:r>
              <a:rPr lang="en-US" sz="2000" b="1" dirty="0" err="1">
                <a:solidFill>
                  <a:schemeClr val="bg1"/>
                </a:solidFill>
                <a:latin typeface="Consolas" panose="020B0609020204030204" pitchFamily="49" charset="0"/>
                <a:cs typeface="Consolas" panose="020B0609020204030204" pitchFamily="49" charset="0"/>
              </a:rPr>
              <a:t>Read</a:t>
            </a:r>
            <a:r>
              <a:rPr lang="en-US" sz="2000" dirty="0">
                <a:solidFill>
                  <a:schemeClr val="bg1"/>
                </a:solidFill>
                <a:latin typeface="Consolas" panose="020B0609020204030204" pitchFamily="49" charset="0"/>
                <a:cs typeface="Consolas" panose="020B0609020204030204" pitchFamily="49" charset="0"/>
              </a:rPr>
              <a:t>(array, 0, 1) == 0)</a:t>
            </a:r>
            <a:br>
              <a:rPr lang="en-US" sz="2000" dirty="0">
                <a:solidFill>
                  <a:schemeClr val="bg1"/>
                </a:solidFill>
                <a:latin typeface="Consolas" panose="020B0609020204030204" pitchFamily="49" charset="0"/>
                <a:cs typeface="Consolas" panose="020B0609020204030204" pitchFamily="49" charset="0"/>
              </a:rPr>
            </a:br>
            <a:r>
              <a:rPr lang="en-US" sz="2000" dirty="0">
                <a:solidFill>
                  <a:schemeClr val="bg1"/>
                </a:solidFill>
                <a:latin typeface="Consolas" panose="020B0609020204030204" pitchFamily="49" charset="0"/>
                <a:cs typeface="Consolas" panose="020B0609020204030204" pitchFamily="49" charset="0"/>
              </a:rPr>
              <a:t>    {</a:t>
            </a:r>
            <a:br>
              <a:rPr lang="en-US" sz="2000" dirty="0">
                <a:solidFill>
                  <a:schemeClr val="bg1"/>
                </a:solidFill>
                <a:latin typeface="Consolas" panose="020B0609020204030204" pitchFamily="49" charset="0"/>
                <a:cs typeface="Consolas" panose="020B0609020204030204" pitchFamily="49" charset="0"/>
              </a:rPr>
            </a:br>
            <a:r>
              <a:rPr lang="en-US" sz="2000" dirty="0">
                <a:solidFill>
                  <a:schemeClr val="bg1"/>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return</a:t>
            </a:r>
            <a:r>
              <a:rPr lang="en-US" sz="2000" dirty="0">
                <a:solidFill>
                  <a:schemeClr val="bg1"/>
                </a:solidFill>
                <a:latin typeface="Consolas" panose="020B0609020204030204" pitchFamily="49" charset="0"/>
                <a:cs typeface="Consolas" panose="020B0609020204030204" pitchFamily="49" charset="0"/>
              </a:rPr>
              <a:t> -1;</a:t>
            </a:r>
            <a:br>
              <a:rPr lang="en-US" sz="2000" dirty="0">
                <a:solidFill>
                  <a:schemeClr val="bg1"/>
                </a:solidFill>
                <a:latin typeface="Consolas" panose="020B0609020204030204" pitchFamily="49" charset="0"/>
                <a:cs typeface="Consolas" panose="020B0609020204030204" pitchFamily="49" charset="0"/>
              </a:rPr>
            </a:br>
            <a:r>
              <a:rPr lang="en-US" sz="2000" dirty="0">
                <a:solidFill>
                  <a:schemeClr val="bg1"/>
                </a:solidFill>
                <a:latin typeface="Consolas" panose="020B0609020204030204" pitchFamily="49" charset="0"/>
                <a:cs typeface="Consolas" panose="020B0609020204030204" pitchFamily="49" charset="0"/>
              </a:rPr>
              <a:t>    }</a:t>
            </a:r>
            <a:br>
              <a:rPr lang="en-US" sz="2000" dirty="0">
                <a:solidFill>
                  <a:schemeClr val="bg1"/>
                </a:solidFill>
                <a:latin typeface="Consolas" panose="020B0609020204030204" pitchFamily="49" charset="0"/>
                <a:cs typeface="Consolas" panose="020B0609020204030204" pitchFamily="49" charset="0"/>
              </a:rPr>
            </a:br>
            <a:r>
              <a:rPr lang="en-US" sz="2000" dirty="0">
                <a:solidFill>
                  <a:schemeClr val="bg1"/>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return</a:t>
            </a:r>
            <a:r>
              <a:rPr lang="en-US" sz="2000" dirty="0">
                <a:solidFill>
                  <a:schemeClr val="bg1"/>
                </a:solidFill>
                <a:latin typeface="Consolas" panose="020B0609020204030204" pitchFamily="49" charset="0"/>
                <a:cs typeface="Consolas" panose="020B0609020204030204" pitchFamily="49" charset="0"/>
              </a:rPr>
              <a:t> (</a:t>
            </a:r>
            <a:r>
              <a:rPr lang="en-US" sz="2000" b="1" dirty="0" err="1">
                <a:solidFill>
                  <a:srgbClr val="0000FF"/>
                </a:solidFill>
                <a:latin typeface="Consolas" panose="020B0609020204030204" pitchFamily="49" charset="0"/>
                <a:cs typeface="Consolas" panose="020B0609020204030204" pitchFamily="49" charset="0"/>
              </a:rPr>
              <a:t>int</a:t>
            </a:r>
            <a:r>
              <a:rPr lang="en-US" sz="2000" dirty="0">
                <a:solidFill>
                  <a:schemeClr val="bg1"/>
                </a:solidFill>
                <a:latin typeface="Consolas" panose="020B0609020204030204" pitchFamily="49" charset="0"/>
                <a:cs typeface="Consolas" panose="020B0609020204030204" pitchFamily="49" charset="0"/>
              </a:rPr>
              <a:t>)array[0];</a:t>
            </a:r>
            <a:br>
              <a:rPr lang="en-US" sz="2000" dirty="0">
                <a:solidFill>
                  <a:schemeClr val="bg1"/>
                </a:solidFill>
                <a:latin typeface="Consolas" panose="020B0609020204030204" pitchFamily="49" charset="0"/>
                <a:cs typeface="Consolas" panose="020B0609020204030204" pitchFamily="49" charset="0"/>
              </a:rPr>
            </a:br>
            <a:r>
              <a:rPr lang="en-US" sz="2000" dirty="0">
                <a:solidFill>
                  <a:schemeClr val="bg1"/>
                </a:solidFill>
                <a:latin typeface="Consolas" panose="020B0609020204030204" pitchFamily="49" charset="0"/>
                <a:cs typeface="Consolas" panose="020B0609020204030204" pitchFamily="49" charset="0"/>
              </a:rPr>
              <a:t>}</a:t>
            </a:r>
            <a:endParaRPr lang="en-US" sz="2000" dirty="0" smtClean="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6830506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Caches</a:t>
            </a:r>
            <a:endParaRPr lang="en-US" dirty="0"/>
          </a:p>
        </p:txBody>
      </p:sp>
      <p:sp>
        <p:nvSpPr>
          <p:cNvPr id="4" name="Content Placeholder 2"/>
          <p:cNvSpPr>
            <a:spLocks noGrp="1"/>
          </p:cNvSpPr>
          <p:nvPr>
            <p:ph type="body" sz="quarter" idx="10"/>
          </p:nvPr>
        </p:nvSpPr>
        <p:spPr>
          <a:xfrm>
            <a:off x="274638" y="1212850"/>
            <a:ext cx="11887200" cy="1004662"/>
          </a:xfrm>
          <a:prstGeom prst="rect">
            <a:avLst/>
          </a:prstGeom>
        </p:spPr>
        <p:txBody>
          <a:bodyPr lIns="111026" tIns="55513" rIns="111026" bIns="55513"/>
          <a:lstStyle/>
          <a:p>
            <a:r>
              <a:rPr lang="en-US" dirty="0">
                <a:solidFill>
                  <a:schemeClr val="accent1">
                    <a:lumMod val="60000"/>
                    <a:lumOff val="40000"/>
                  </a:schemeClr>
                </a:solidFill>
              </a:rPr>
              <a:t>A cache without a discard policy…</a:t>
            </a:r>
          </a:p>
          <a:p>
            <a:pPr lvl="1"/>
            <a:r>
              <a:rPr lang="en-US" dirty="0"/>
              <a:t>Is a memory leak.</a:t>
            </a:r>
          </a:p>
        </p:txBody>
      </p:sp>
    </p:spTree>
    <p:extLst>
      <p:ext uri="{BB962C8B-B14F-4D97-AF65-F5344CB8AC3E}">
        <p14:creationId xmlns:p14="http://schemas.microsoft.com/office/powerpoint/2010/main" val="181102879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ThreadPool</a:t>
            </a:r>
            <a:r>
              <a:rPr lang="en-US" dirty="0" smtClean="0"/>
              <a:t> starvation</a:t>
            </a:r>
            <a:endParaRPr lang="en-US" dirty="0"/>
          </a:p>
        </p:txBody>
      </p:sp>
      <p:sp>
        <p:nvSpPr>
          <p:cNvPr id="4" name="Content Placeholder 2"/>
          <p:cNvSpPr>
            <a:spLocks noGrp="1"/>
          </p:cNvSpPr>
          <p:nvPr>
            <p:ph type="body" sz="quarter" idx="10"/>
          </p:nvPr>
        </p:nvSpPr>
        <p:spPr>
          <a:xfrm>
            <a:off x="274638" y="1212850"/>
            <a:ext cx="11887200" cy="1681771"/>
          </a:xfrm>
          <a:prstGeom prst="rect">
            <a:avLst/>
          </a:prstGeom>
        </p:spPr>
        <p:txBody>
          <a:bodyPr lIns="111026" tIns="55513" rIns="111026" bIns="55513"/>
          <a:lstStyle/>
          <a:p>
            <a:r>
              <a:rPr lang="en-US" dirty="0" err="1">
                <a:solidFill>
                  <a:schemeClr val="accent1">
                    <a:lumMod val="60000"/>
                    <a:lumOff val="40000"/>
                  </a:schemeClr>
                </a:solidFill>
              </a:rPr>
              <a:t>ThreadPool</a:t>
            </a:r>
            <a:r>
              <a:rPr lang="en-US" dirty="0">
                <a:solidFill>
                  <a:schemeClr val="accent1">
                    <a:lumMod val="60000"/>
                    <a:lumOff val="40000"/>
                  </a:schemeClr>
                </a:solidFill>
              </a:rPr>
              <a:t> manager adds threads slowly</a:t>
            </a:r>
          </a:p>
          <a:p>
            <a:r>
              <a:rPr lang="en-US" dirty="0">
                <a:solidFill>
                  <a:schemeClr val="accent1">
                    <a:lumMod val="60000"/>
                    <a:lumOff val="40000"/>
                  </a:schemeClr>
                </a:solidFill>
              </a:rPr>
              <a:t>Never block </a:t>
            </a:r>
            <a:r>
              <a:rPr lang="en-US" dirty="0" err="1">
                <a:solidFill>
                  <a:schemeClr val="accent1">
                    <a:lumMod val="60000"/>
                    <a:lumOff val="40000"/>
                  </a:schemeClr>
                </a:solidFill>
              </a:rPr>
              <a:t>async</a:t>
            </a:r>
            <a:r>
              <a:rPr lang="en-US" dirty="0">
                <a:solidFill>
                  <a:schemeClr val="accent1">
                    <a:lumMod val="60000"/>
                    <a:lumOff val="40000"/>
                  </a:schemeClr>
                </a:solidFill>
              </a:rPr>
              <a:t> work</a:t>
            </a:r>
          </a:p>
          <a:p>
            <a:pPr lvl="1"/>
            <a:r>
              <a:rPr lang="en-US" dirty="0"/>
              <a:t>Always ‘await’</a:t>
            </a:r>
          </a:p>
        </p:txBody>
      </p:sp>
    </p:spTree>
    <p:extLst>
      <p:ext uri="{BB962C8B-B14F-4D97-AF65-F5344CB8AC3E}">
        <p14:creationId xmlns:p14="http://schemas.microsoft.com/office/powerpoint/2010/main" val="239607825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Review: Essential Truths</a:t>
            </a:r>
            <a:endParaRPr lang="en-US" dirty="0"/>
          </a:p>
        </p:txBody>
      </p:sp>
      <p:sp>
        <p:nvSpPr>
          <p:cNvPr id="4" name="Content Placeholder 2"/>
          <p:cNvSpPr>
            <a:spLocks noGrp="1"/>
          </p:cNvSpPr>
          <p:nvPr>
            <p:ph type="body" sz="quarter" idx="10"/>
          </p:nvPr>
        </p:nvSpPr>
        <p:spPr>
          <a:xfrm>
            <a:off x="274638" y="1212850"/>
            <a:ext cx="11887200" cy="2020325"/>
          </a:xfrm>
          <a:prstGeom prst="rect">
            <a:avLst/>
          </a:prstGeom>
        </p:spPr>
        <p:txBody>
          <a:bodyPr lIns="111026" tIns="55513" rIns="111026" bIns="55513"/>
          <a:lstStyle/>
          <a:p>
            <a:r>
              <a:rPr lang="en-US" dirty="0" smtClean="0">
                <a:solidFill>
                  <a:schemeClr val="accent1">
                    <a:lumMod val="60000"/>
                    <a:lumOff val="40000"/>
                  </a:schemeClr>
                </a:solidFill>
              </a:rPr>
              <a:t>Truth #</a:t>
            </a:r>
            <a:r>
              <a:rPr lang="en-US" dirty="0">
                <a:solidFill>
                  <a:schemeClr val="accent1">
                    <a:lumMod val="60000"/>
                    <a:lumOff val="40000"/>
                  </a:schemeClr>
                </a:solidFill>
              </a:rPr>
              <a:t>1</a:t>
            </a:r>
            <a:r>
              <a:rPr lang="en-US" dirty="0">
                <a:solidFill>
                  <a:schemeClr val="tx1"/>
                </a:solidFill>
              </a:rPr>
              <a:t>: Profiles don’t </a:t>
            </a:r>
            <a:r>
              <a:rPr lang="en-US" dirty="0" smtClean="0">
                <a:solidFill>
                  <a:schemeClr val="tx1"/>
                </a:solidFill>
              </a:rPr>
              <a:t>lie</a:t>
            </a:r>
            <a:endParaRPr lang="en-US" dirty="0">
              <a:solidFill>
                <a:schemeClr val="tx1"/>
              </a:solidFill>
            </a:endParaRPr>
          </a:p>
          <a:p>
            <a:r>
              <a:rPr lang="en-US" dirty="0" smtClean="0">
                <a:solidFill>
                  <a:schemeClr val="accent1">
                    <a:lumMod val="60000"/>
                    <a:lumOff val="40000"/>
                  </a:schemeClr>
                </a:solidFill>
              </a:rPr>
              <a:t>Truth #</a:t>
            </a:r>
            <a:r>
              <a:rPr lang="en-US" dirty="0">
                <a:solidFill>
                  <a:schemeClr val="accent1">
                    <a:lumMod val="60000"/>
                    <a:lumOff val="40000"/>
                  </a:schemeClr>
                </a:solidFill>
              </a:rPr>
              <a:t>2</a:t>
            </a:r>
            <a:r>
              <a:rPr lang="en-US" dirty="0">
                <a:solidFill>
                  <a:schemeClr val="tx1"/>
                </a:solidFill>
              </a:rPr>
              <a:t>: The right tool is </a:t>
            </a:r>
            <a:r>
              <a:rPr lang="en-US" dirty="0" smtClean="0">
                <a:solidFill>
                  <a:schemeClr val="tx1"/>
                </a:solidFill>
              </a:rPr>
              <a:t>essential </a:t>
            </a:r>
            <a:r>
              <a:rPr lang="en-US" dirty="0">
                <a:solidFill>
                  <a:schemeClr val="tx1"/>
                </a:solidFill>
              </a:rPr>
              <a:t>(</a:t>
            </a:r>
            <a:r>
              <a:rPr lang="en-US" dirty="0" err="1">
                <a:solidFill>
                  <a:schemeClr val="tx1"/>
                </a:solidFill>
              </a:rPr>
              <a:t>PerfView</a:t>
            </a:r>
            <a:r>
              <a:rPr lang="en-US" dirty="0">
                <a:solidFill>
                  <a:schemeClr val="tx1"/>
                </a:solidFill>
              </a:rPr>
              <a:t>)</a:t>
            </a:r>
          </a:p>
          <a:p>
            <a:r>
              <a:rPr lang="en-US" dirty="0" smtClean="0">
                <a:solidFill>
                  <a:schemeClr val="accent1">
                    <a:lumMod val="60000"/>
                    <a:lumOff val="40000"/>
                  </a:schemeClr>
                </a:solidFill>
              </a:rPr>
              <a:t>Truth #</a:t>
            </a:r>
            <a:r>
              <a:rPr lang="en-US" dirty="0">
                <a:solidFill>
                  <a:schemeClr val="accent1">
                    <a:lumMod val="60000"/>
                    <a:lumOff val="40000"/>
                  </a:schemeClr>
                </a:solidFill>
              </a:rPr>
              <a:t>3</a:t>
            </a:r>
            <a:r>
              <a:rPr lang="en-US" dirty="0">
                <a:solidFill>
                  <a:schemeClr val="tx1"/>
                </a:solidFill>
              </a:rPr>
              <a:t>: Allocations are </a:t>
            </a:r>
            <a:r>
              <a:rPr lang="en-US" dirty="0" smtClean="0">
                <a:solidFill>
                  <a:schemeClr val="tx1"/>
                </a:solidFill>
              </a:rPr>
              <a:t>king</a:t>
            </a:r>
            <a:endParaRPr lang="en-US" dirty="0">
              <a:solidFill>
                <a:schemeClr val="tx1"/>
              </a:solidFill>
            </a:endParaRPr>
          </a:p>
        </p:txBody>
      </p:sp>
    </p:spTree>
    <p:extLst>
      <p:ext uri="{BB962C8B-B14F-4D97-AF65-F5344CB8AC3E}">
        <p14:creationId xmlns:p14="http://schemas.microsoft.com/office/powerpoint/2010/main" val="221555504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391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Better Approach</a:t>
            </a:r>
            <a:endParaRPr lang="en-US" dirty="0"/>
          </a:p>
        </p:txBody>
      </p:sp>
      <p:sp>
        <p:nvSpPr>
          <p:cNvPr id="4" name="Text Placeholder 2"/>
          <p:cNvSpPr>
            <a:spLocks noGrp="1"/>
          </p:cNvSpPr>
          <p:nvPr>
            <p:ph type="body" sz="quarter" idx="10"/>
          </p:nvPr>
        </p:nvSpPr>
        <p:spPr>
          <a:xfrm>
            <a:off x="274638" y="1212850"/>
            <a:ext cx="11887200" cy="2646878"/>
          </a:xfrm>
        </p:spPr>
        <p:txBody>
          <a:bodyPr/>
          <a:lstStyle/>
          <a:p>
            <a:r>
              <a:rPr lang="en-US" dirty="0" smtClean="0">
                <a:solidFill>
                  <a:schemeClr val="accent1">
                    <a:lumMod val="60000"/>
                    <a:lumOff val="40000"/>
                  </a:schemeClr>
                </a:solidFill>
              </a:rPr>
              <a:t>Assign performance goals to key user scenarios.</a:t>
            </a:r>
          </a:p>
          <a:p>
            <a:r>
              <a:rPr lang="en-US" dirty="0" smtClean="0">
                <a:solidFill>
                  <a:schemeClr val="accent1">
                    <a:lumMod val="60000"/>
                    <a:lumOff val="40000"/>
                  </a:schemeClr>
                </a:solidFill>
              </a:rPr>
              <a:t>Write tests to measure the performance goals.</a:t>
            </a:r>
          </a:p>
          <a:p>
            <a:r>
              <a:rPr lang="en-US" dirty="0" smtClean="0">
                <a:solidFill>
                  <a:schemeClr val="accent1">
                    <a:lumMod val="60000"/>
                    <a:lumOff val="40000"/>
                  </a:schemeClr>
                </a:solidFill>
              </a:rPr>
              <a:t>Guide performance investigations and modifications by the “Scientific Method”.</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82418315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Text Placeholder 2"/>
          <p:cNvSpPr>
            <a:spLocks noGrp="1"/>
          </p:cNvSpPr>
          <p:nvPr>
            <p:ph type="body" sz="quarter" idx="10"/>
          </p:nvPr>
        </p:nvSpPr>
        <p:spPr>
          <a:xfrm>
            <a:off x="274638" y="1212850"/>
            <a:ext cx="11887200" cy="5139869"/>
          </a:xfrm>
        </p:spPr>
        <p:txBody>
          <a:bodyPr/>
          <a:lstStyle/>
          <a:p>
            <a:r>
              <a:rPr lang="en-US" dirty="0" smtClean="0">
                <a:solidFill>
                  <a:schemeClr val="accent1">
                    <a:lumMod val="60000"/>
                    <a:lumOff val="40000"/>
                  </a:schemeClr>
                </a:solidFill>
              </a:rPr>
              <a:t>Formulate a question</a:t>
            </a:r>
            <a:endParaRPr lang="en-US" dirty="0">
              <a:solidFill>
                <a:schemeClr val="accent1">
                  <a:lumMod val="60000"/>
                  <a:lumOff val="40000"/>
                </a:schemeClr>
              </a:solidFill>
            </a:endParaRPr>
          </a:p>
          <a:p>
            <a:pPr lvl="1"/>
            <a:r>
              <a:rPr lang="en-US" i="1" dirty="0"/>
              <a:t>“What is making this scenario slow?”</a:t>
            </a:r>
          </a:p>
          <a:p>
            <a:r>
              <a:rPr lang="en-US" dirty="0" smtClean="0">
                <a:solidFill>
                  <a:schemeClr val="accent1">
                    <a:lumMod val="60000"/>
                    <a:lumOff val="40000"/>
                  </a:schemeClr>
                </a:solidFill>
              </a:rPr>
              <a:t>Hypothesis</a:t>
            </a:r>
            <a:endParaRPr lang="en-US" dirty="0">
              <a:solidFill>
                <a:schemeClr val="accent1">
                  <a:lumMod val="60000"/>
                  <a:lumOff val="40000"/>
                </a:schemeClr>
              </a:solidFill>
            </a:endParaRPr>
          </a:p>
          <a:p>
            <a:pPr lvl="1"/>
            <a:r>
              <a:rPr lang="en-US" i="1" dirty="0"/>
              <a:t>“</a:t>
            </a:r>
            <a:r>
              <a:rPr lang="en-US" i="1" dirty="0" err="1" smtClean="0"/>
              <a:t>Fromulating</a:t>
            </a:r>
            <a:r>
              <a:rPr lang="en-US" i="1" dirty="0" smtClean="0"/>
              <a:t> </a:t>
            </a:r>
            <a:r>
              <a:rPr lang="en-US" i="1" dirty="0"/>
              <a:t>the </a:t>
            </a:r>
            <a:r>
              <a:rPr lang="en-US" i="1" dirty="0" err="1"/>
              <a:t>globulator</a:t>
            </a:r>
            <a:r>
              <a:rPr lang="en-US" i="1" dirty="0"/>
              <a:t> each time is a significant bottleneck.”</a:t>
            </a:r>
          </a:p>
          <a:p>
            <a:r>
              <a:rPr lang="en-US" dirty="0">
                <a:solidFill>
                  <a:schemeClr val="accent1">
                    <a:lumMod val="60000"/>
                    <a:lumOff val="40000"/>
                  </a:schemeClr>
                </a:solidFill>
              </a:rPr>
              <a:t>Make a </a:t>
            </a:r>
            <a:r>
              <a:rPr lang="en-US" dirty="0" smtClean="0">
                <a:solidFill>
                  <a:schemeClr val="accent1">
                    <a:lumMod val="60000"/>
                    <a:lumOff val="40000"/>
                  </a:schemeClr>
                </a:solidFill>
              </a:rPr>
              <a:t>prediction</a:t>
            </a:r>
            <a:endParaRPr lang="en-US" dirty="0">
              <a:solidFill>
                <a:schemeClr val="accent1">
                  <a:lumMod val="60000"/>
                  <a:lumOff val="40000"/>
                </a:schemeClr>
              </a:solidFill>
            </a:endParaRPr>
          </a:p>
          <a:p>
            <a:pPr lvl="1"/>
            <a:r>
              <a:rPr lang="en-US" i="1" dirty="0"/>
              <a:t>“By caching the result of </a:t>
            </a:r>
            <a:r>
              <a:rPr lang="en-US" i="1" dirty="0" err="1"/>
              <a:t>fromulation</a:t>
            </a:r>
            <a:r>
              <a:rPr lang="en-US" i="1" dirty="0"/>
              <a:t>, the scenario will improve significantly.”</a:t>
            </a:r>
          </a:p>
          <a:p>
            <a:r>
              <a:rPr lang="en-US" dirty="0" smtClean="0">
                <a:solidFill>
                  <a:schemeClr val="accent1">
                    <a:lumMod val="60000"/>
                    <a:lumOff val="40000"/>
                  </a:schemeClr>
                </a:solidFill>
              </a:rPr>
              <a:t>Experiment</a:t>
            </a:r>
            <a:endParaRPr lang="en-US" dirty="0">
              <a:solidFill>
                <a:schemeClr val="accent1">
                  <a:lumMod val="60000"/>
                  <a:lumOff val="40000"/>
                </a:schemeClr>
              </a:solidFill>
            </a:endParaRPr>
          </a:p>
          <a:p>
            <a:pPr lvl="1"/>
            <a:r>
              <a:rPr lang="en-US" dirty="0"/>
              <a:t>Control group, candidate group</a:t>
            </a:r>
          </a:p>
          <a:p>
            <a:r>
              <a:rPr lang="en-US" dirty="0" smtClean="0">
                <a:solidFill>
                  <a:schemeClr val="accent1">
                    <a:lumMod val="60000"/>
                    <a:lumOff val="40000"/>
                  </a:schemeClr>
                </a:solidFill>
              </a:rPr>
              <a:t>Analyze</a:t>
            </a:r>
            <a:endParaRPr lang="en-US" dirty="0">
              <a:solidFill>
                <a:schemeClr val="accent1">
                  <a:lumMod val="60000"/>
                  <a:lumOff val="40000"/>
                </a:schemeClr>
              </a:solidFill>
            </a:endParaRPr>
          </a:p>
          <a:p>
            <a:pPr lvl="1"/>
            <a:r>
              <a:rPr lang="en-US" dirty="0"/>
              <a:t>Accept or reject the hypothesis based on the results of the </a:t>
            </a:r>
            <a:r>
              <a:rPr lang="en-US" dirty="0" smtClean="0"/>
              <a:t>experiment</a:t>
            </a:r>
            <a:endParaRPr lang="en-US" dirty="0"/>
          </a:p>
        </p:txBody>
      </p:sp>
    </p:spTree>
    <p:extLst>
      <p:ext uri="{BB962C8B-B14F-4D97-AF65-F5344CB8AC3E}">
        <p14:creationId xmlns:p14="http://schemas.microsoft.com/office/powerpoint/2010/main" val="19584641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of performance</a:t>
            </a:r>
            <a:endParaRPr lang="en-US" dirty="0"/>
          </a:p>
        </p:txBody>
      </p:sp>
      <p:sp>
        <p:nvSpPr>
          <p:cNvPr id="3" name="Text Placeholder 2"/>
          <p:cNvSpPr>
            <a:spLocks noGrp="1"/>
          </p:cNvSpPr>
          <p:nvPr>
            <p:ph type="body" sz="quarter" idx="10"/>
          </p:nvPr>
        </p:nvSpPr>
        <p:spPr>
          <a:xfrm>
            <a:off x="274638" y="1212850"/>
            <a:ext cx="11887200" cy="5253746"/>
          </a:xfrm>
        </p:spPr>
        <p:txBody>
          <a:bodyPr/>
          <a:lstStyle/>
          <a:p>
            <a:r>
              <a:rPr lang="en-US" sz="3600" dirty="0">
                <a:solidFill>
                  <a:schemeClr val="accent1">
                    <a:lumMod val="60000"/>
                    <a:lumOff val="40000"/>
                  </a:schemeClr>
                </a:solidFill>
              </a:rPr>
              <a:t>Measure the current behavior</a:t>
            </a:r>
          </a:p>
          <a:p>
            <a:pPr lvl="1"/>
            <a:r>
              <a:rPr lang="en-US" sz="1800" dirty="0"/>
              <a:t>Defines an environment for the upcoming experiment</a:t>
            </a:r>
          </a:p>
          <a:p>
            <a:pPr lvl="1"/>
            <a:r>
              <a:rPr lang="en-US" sz="1800" dirty="0"/>
              <a:t>Use profiling tools to gather baseline data</a:t>
            </a:r>
          </a:p>
          <a:p>
            <a:r>
              <a:rPr lang="en-US" sz="3600" dirty="0">
                <a:solidFill>
                  <a:schemeClr val="accent1">
                    <a:lumMod val="60000"/>
                    <a:lumOff val="40000"/>
                  </a:schemeClr>
                </a:solidFill>
              </a:rPr>
              <a:t>Analyze bottlenecks</a:t>
            </a:r>
          </a:p>
          <a:p>
            <a:pPr lvl="1"/>
            <a:r>
              <a:rPr lang="en-US" sz="1800" dirty="0"/>
              <a:t>Use profiling results to guide further exploration</a:t>
            </a:r>
          </a:p>
          <a:p>
            <a:r>
              <a:rPr lang="en-US" sz="3600" dirty="0">
                <a:solidFill>
                  <a:schemeClr val="accent1">
                    <a:lumMod val="60000"/>
                    <a:lumOff val="40000"/>
                  </a:schemeClr>
                </a:solidFill>
              </a:rPr>
              <a:t>Form a hypothesis</a:t>
            </a:r>
          </a:p>
          <a:p>
            <a:pPr lvl="1"/>
            <a:r>
              <a:rPr lang="en-US" sz="1800" i="1" dirty="0"/>
              <a:t>“The bottleneck is…”</a:t>
            </a:r>
          </a:p>
          <a:p>
            <a:r>
              <a:rPr lang="en-US" sz="3600" dirty="0">
                <a:solidFill>
                  <a:schemeClr val="accent1">
                    <a:lumMod val="60000"/>
                    <a:lumOff val="40000"/>
                  </a:schemeClr>
                </a:solidFill>
              </a:rPr>
              <a:t>Conduct the experiment</a:t>
            </a:r>
          </a:p>
          <a:p>
            <a:pPr lvl="1"/>
            <a:r>
              <a:rPr lang="en-US" sz="1800" dirty="0"/>
              <a:t>Gather baseline data from unmodified code (Control)</a:t>
            </a:r>
          </a:p>
          <a:p>
            <a:pPr lvl="1"/>
            <a:r>
              <a:rPr lang="en-US" sz="1800" dirty="0"/>
              <a:t>Modify the code</a:t>
            </a:r>
          </a:p>
          <a:p>
            <a:pPr lvl="1"/>
            <a:r>
              <a:rPr lang="en-US" sz="1800" dirty="0"/>
              <a:t>Gather data from modified code keeping everything else the same (Candidate)</a:t>
            </a:r>
          </a:p>
          <a:p>
            <a:r>
              <a:rPr lang="en-US" sz="3600" dirty="0">
                <a:solidFill>
                  <a:schemeClr val="accent1">
                    <a:lumMod val="60000"/>
                    <a:lumOff val="40000"/>
                  </a:schemeClr>
                </a:solidFill>
              </a:rPr>
              <a:t>Accept or reject the modification</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0490520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#1</a:t>
            </a:r>
            <a:endParaRPr lang="en-US" dirty="0"/>
          </a:p>
        </p:txBody>
      </p:sp>
      <p:sp>
        <p:nvSpPr>
          <p:cNvPr id="4" name="Content Placeholder 2"/>
          <p:cNvSpPr>
            <a:spLocks noGrp="1"/>
          </p:cNvSpPr>
          <p:nvPr>
            <p:ph type="body" sz="quarter" idx="10"/>
          </p:nvPr>
        </p:nvSpPr>
        <p:spPr>
          <a:xfrm>
            <a:off x="274638" y="1212850"/>
            <a:ext cx="11887200" cy="1343216"/>
          </a:xfrm>
          <a:prstGeom prst="rect">
            <a:avLst/>
          </a:prstGeom>
        </p:spPr>
        <p:txBody>
          <a:bodyPr lIns="111026" tIns="55513" rIns="111026" bIns="55513"/>
          <a:lstStyle/>
          <a:p>
            <a:r>
              <a:rPr lang="en-US" dirty="0" smtClean="0">
                <a:solidFill>
                  <a:schemeClr val="accent1">
                    <a:lumMod val="60000"/>
                    <a:lumOff val="40000"/>
                  </a:schemeClr>
                </a:solidFill>
              </a:rPr>
              <a:t>Profiles don’t lie</a:t>
            </a:r>
          </a:p>
          <a:p>
            <a:pPr lvl="1"/>
            <a:r>
              <a:rPr lang="en-US" dirty="0" smtClean="0"/>
              <a:t>You can speculate and hypothesize all you want…</a:t>
            </a:r>
          </a:p>
          <a:p>
            <a:pPr lvl="1"/>
            <a:r>
              <a:rPr lang="en-US" dirty="0" smtClean="0"/>
              <a:t>If you’re not measuring, you’re just guessing.</a:t>
            </a:r>
          </a:p>
        </p:txBody>
      </p:sp>
    </p:spTree>
    <p:extLst>
      <p:ext uri="{BB962C8B-B14F-4D97-AF65-F5344CB8AC3E}">
        <p14:creationId xmlns:p14="http://schemas.microsoft.com/office/powerpoint/2010/main" val="38172200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#2</a:t>
            </a:r>
            <a:endParaRPr lang="en-US" dirty="0"/>
          </a:p>
        </p:txBody>
      </p:sp>
      <p:sp>
        <p:nvSpPr>
          <p:cNvPr id="4" name="Content Placeholder 2"/>
          <p:cNvSpPr>
            <a:spLocks noGrp="1"/>
          </p:cNvSpPr>
          <p:nvPr>
            <p:ph type="body" sz="quarter" idx="10"/>
          </p:nvPr>
        </p:nvSpPr>
        <p:spPr>
          <a:xfrm>
            <a:off x="274638" y="1212850"/>
            <a:ext cx="11887200" cy="1681771"/>
          </a:xfrm>
          <a:prstGeom prst="rect">
            <a:avLst/>
          </a:prstGeom>
        </p:spPr>
        <p:txBody>
          <a:bodyPr lIns="111026" tIns="55513" rIns="111026" bIns="55513"/>
          <a:lstStyle/>
          <a:p>
            <a:r>
              <a:rPr lang="en-US" dirty="0">
                <a:solidFill>
                  <a:schemeClr val="accent1">
                    <a:lumMod val="60000"/>
                    <a:lumOff val="40000"/>
                  </a:schemeClr>
                </a:solidFill>
              </a:rPr>
              <a:t>Good tools make all the difference</a:t>
            </a:r>
          </a:p>
          <a:p>
            <a:pPr lvl="1"/>
            <a:r>
              <a:rPr lang="en-US" dirty="0"/>
              <a:t>For managed code, the profiler of choice is </a:t>
            </a:r>
            <a:r>
              <a:rPr lang="en-US" dirty="0" err="1"/>
              <a:t>PerfView</a:t>
            </a:r>
            <a:endParaRPr lang="en-US" dirty="0"/>
          </a:p>
          <a:p>
            <a:pPr lvl="2"/>
            <a:r>
              <a:rPr lang="en-US" dirty="0"/>
              <a:t>LMBTFY: </a:t>
            </a:r>
            <a:r>
              <a:rPr lang="en-US" dirty="0">
                <a:hlinkClick r:id="rId3"/>
              </a:rPr>
              <a:t>http://</a:t>
            </a:r>
            <a:r>
              <a:rPr lang="en-US" dirty="0" smtClean="0">
                <a:hlinkClick r:id="rId3"/>
              </a:rPr>
              <a:t>www.bing.com/search?q=PerfView+download</a:t>
            </a:r>
            <a:endParaRPr lang="en-US" dirty="0"/>
          </a:p>
          <a:p>
            <a:pPr lvl="2"/>
            <a:r>
              <a:rPr lang="en-US" dirty="0">
                <a:hlinkClick r:id="rId4"/>
              </a:rPr>
              <a:t>http://www.microsoft.com/en-us/download/details.aspx?id=28567</a:t>
            </a:r>
            <a:endParaRPr lang="en-US" dirty="0" smtClean="0"/>
          </a:p>
        </p:txBody>
      </p:sp>
    </p:spTree>
    <p:extLst>
      <p:ext uri="{BB962C8B-B14F-4D97-AF65-F5344CB8AC3E}">
        <p14:creationId xmlns:p14="http://schemas.microsoft.com/office/powerpoint/2010/main" val="18004483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25398360D0DB4DA666E153B6F4083C" ma:contentTypeVersion="0" ma:contentTypeDescription="Create a new document." ma:contentTypeScope="" ma:versionID="76e09ead73bdf09ec80dfecdc0bafae4">
  <xsd:schema xmlns:xsd="http://www.w3.org/2001/XMLSchema" xmlns:xs="http://www.w3.org/2001/XMLSchema" xmlns:p="http://schemas.microsoft.com/office/2006/metadata/properties" targetNamespace="http://schemas.microsoft.com/office/2006/metadata/properties" ma:root="true" ma:fieldsID="b8d4cc69093599c5f6308e1edd6e756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73953B4C-6E81-4CA7-9207-E9ED1F747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TechEd%202013%20Speaker%20PPT%20Template</Template>
  <TotalTime>1239</TotalTime>
  <Words>8257</Words>
  <Application>Microsoft Office PowerPoint</Application>
  <PresentationFormat>Custom</PresentationFormat>
  <Paragraphs>853</Paragraphs>
  <Slides>50</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Consolas</vt:lpstr>
      <vt:lpstr>Segoe UI</vt:lpstr>
      <vt:lpstr>Segoe UI Light</vt:lpstr>
      <vt:lpstr>Wingdings</vt:lpstr>
      <vt:lpstr>TechEd_2013_Template_r09</vt:lpstr>
      <vt:lpstr>1_TechEd_2013_Template_16x9</vt:lpstr>
      <vt:lpstr>PowerPoint Presentation</vt:lpstr>
      <vt:lpstr>Essential Truths Everyone Should Know about Performance in a Large Managed Code Base</vt:lpstr>
      <vt:lpstr>Performance Basics</vt:lpstr>
      <vt:lpstr>Sad reality</vt:lpstr>
      <vt:lpstr>A Better Approach</vt:lpstr>
      <vt:lpstr>Scientific method</vt:lpstr>
      <vt:lpstr>Scientific method of performance</vt:lpstr>
      <vt:lpstr>Truth #1</vt:lpstr>
      <vt:lpstr>Truth #2</vt:lpstr>
      <vt:lpstr>Demo</vt:lpstr>
      <vt:lpstr>Roslyn</vt:lpstr>
      <vt:lpstr>Roslyn</vt:lpstr>
      <vt:lpstr>Roslyn performance scenarios</vt:lpstr>
      <vt:lpstr>Roslyn performance characteristics</vt:lpstr>
      <vt:lpstr>Roslyn performance observations</vt:lpstr>
      <vt:lpstr>Truth #3</vt:lpstr>
      <vt:lpstr>Allocations</vt:lpstr>
      <vt:lpstr>Allocation “smells”</vt:lpstr>
      <vt:lpstr>Boxing</vt:lpstr>
      <vt:lpstr>Boxing example 1</vt:lpstr>
      <vt:lpstr>Boxing example 1 (fix 1)</vt:lpstr>
      <vt:lpstr>Boxing example 1 (fix 2)</vt:lpstr>
      <vt:lpstr>Boxing example 1 (fix 3)</vt:lpstr>
      <vt:lpstr>Boxing example 2</vt:lpstr>
      <vt:lpstr>Boxing example 2 (fix)</vt:lpstr>
      <vt:lpstr>String manipulation</vt:lpstr>
      <vt:lpstr>Allocations from string manipulation</vt:lpstr>
      <vt:lpstr>Allocations from string manipulation</vt:lpstr>
      <vt:lpstr>StringBuilder pooling example</vt:lpstr>
      <vt:lpstr>StringBuilder pooling example (fix)</vt:lpstr>
      <vt:lpstr>Enumerables, Linq, lambda example</vt:lpstr>
      <vt:lpstr>Enumerables, Linq, lambda example</vt:lpstr>
      <vt:lpstr>Enumerables, Linq, lambda example</vt:lpstr>
      <vt:lpstr>Enumerables, Linq, lambda example</vt:lpstr>
      <vt:lpstr>Enumerables, Linq, lambda example</vt:lpstr>
      <vt:lpstr>Async example</vt:lpstr>
      <vt:lpstr>Async example</vt:lpstr>
      <vt:lpstr>Async example</vt:lpstr>
      <vt:lpstr>Class versus struct</vt:lpstr>
      <vt:lpstr>Struct versus class example</vt:lpstr>
      <vt:lpstr>Struct versus class example (naïve fix)</vt:lpstr>
      <vt:lpstr>Struct versus class example (fixed)</vt:lpstr>
      <vt:lpstr>Dictionary, ConcurrentDictionary</vt:lpstr>
      <vt:lpstr>Stream(Reader) and StreamWriter</vt:lpstr>
      <vt:lpstr>Caches</vt:lpstr>
      <vt:lpstr>ThreadPool starvation</vt:lpstr>
      <vt:lpstr>In Review: Essential Truths</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DEV-B333: Essential Truths Everyone Should Know about Performance in a Large Managed Code Base</dc:title>
  <dc:subject>TechEd 2013</dc:subject>
  <dc:creator>Dustin Campbell</dc:creator>
  <cp:keywords>TechEd 2013</cp:keywords>
  <dc:description>Template by: Jordan Cayabyab, Artitudes Design, Inc.
Formatting by: Priscila Mandryk, Silver Fox Productions, Inc.
Audience Type: Internal/External</dc:description>
  <cp:lastModifiedBy>Shows</cp:lastModifiedBy>
  <cp:revision>93</cp:revision>
  <dcterms:created xsi:type="dcterms:W3CDTF">2013-04-29T18:13:48Z</dcterms:created>
  <dcterms:modified xsi:type="dcterms:W3CDTF">2013-06-25T14:19:18Z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0x010100BC25398360D0DB4DA666E153B6F4083C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