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26"/>
  </p:notesMasterIdLst>
  <p:handoutMasterIdLst>
    <p:handoutMasterId r:id="rId27"/>
  </p:handoutMasterIdLst>
  <p:sldIdLst>
    <p:sldId id="1135" r:id="rId5"/>
    <p:sldId id="1151" r:id="rId6"/>
    <p:sldId id="1160" r:id="rId7"/>
    <p:sldId id="1156" r:id="rId8"/>
    <p:sldId id="1158" r:id="rId9"/>
    <p:sldId id="1169" r:id="rId10"/>
    <p:sldId id="1157" r:id="rId11"/>
    <p:sldId id="1159" r:id="rId12"/>
    <p:sldId id="1172" r:id="rId13"/>
    <p:sldId id="1163" r:id="rId14"/>
    <p:sldId id="1164" r:id="rId15"/>
    <p:sldId id="1165" r:id="rId16"/>
    <p:sldId id="1166" r:id="rId17"/>
    <p:sldId id="1167" r:id="rId18"/>
    <p:sldId id="1168" r:id="rId19"/>
    <p:sldId id="1162" r:id="rId20"/>
    <p:sldId id="1174" r:id="rId21"/>
    <p:sldId id="1175" r:id="rId22"/>
    <p:sldId id="1150" r:id="rId23"/>
    <p:sldId id="1176" r:id="rId24"/>
    <p:sldId id="1076" r:id="rId25"/>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151"/>
            <p14:sldId id="1160"/>
            <p14:sldId id="1156"/>
            <p14:sldId id="1158"/>
            <p14:sldId id="1169"/>
            <p14:sldId id="1157"/>
            <p14:sldId id="1159"/>
            <p14:sldId id="1172"/>
            <p14:sldId id="1163"/>
            <p14:sldId id="1164"/>
            <p14:sldId id="1165"/>
            <p14:sldId id="1166"/>
            <p14:sldId id="1167"/>
            <p14:sldId id="1168"/>
            <p14:sldId id="1162"/>
          </p14:sldIdLst>
        </p14:section>
        <p14:section name="Special content" id="{6925D2A1-AD53-4951-AB34-79DFA02CD676}">
          <p14:sldIdLst>
            <p14:sldId id="1174"/>
            <p14:sldId id="1175"/>
            <p14:sldId id="1150"/>
            <p14:sldId id="1176"/>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505050"/>
    <a:srgbClr val="007233"/>
    <a:srgbClr val="DC3C00"/>
    <a:srgbClr val="FFFFFF"/>
    <a:srgbClr val="7FBA00"/>
    <a:srgbClr val="B4009E"/>
    <a:srgbClr val="B0B186"/>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305" autoAdjust="0"/>
  </p:normalViewPr>
  <p:slideViewPr>
    <p:cSldViewPr snapToGrid="0">
      <p:cViewPr varScale="1">
        <p:scale>
          <a:sx n="87" d="100"/>
          <a:sy n="87" d="100"/>
        </p:scale>
        <p:origin x="450" y="84"/>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822"/>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6/23/2013 3:14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6/23/2013 3:08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6/23/2013 3:08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10</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771358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11</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591180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12</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115447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13</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705849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14</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768620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15</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291193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16</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3:14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1131390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17</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6/23/2013 3:14 AM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3503833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6/23/2013 3:14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19</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6/23/2013 3:14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86016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6/23/2013 3:08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07881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21</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6/23/2013 3:14 AM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3</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3:08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459957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4</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3:08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96134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5</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3:08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73682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6</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0223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7</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2812129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8</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51575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9</a:t>
            </a:fld>
            <a:endParaRPr lang="en-US" dirty="0"/>
          </a:p>
        </p:txBody>
      </p:sp>
      <p:sp>
        <p:nvSpPr>
          <p:cNvPr id="10" name="Date Placeholder 9"/>
          <p:cNvSpPr>
            <a:spLocks noGrp="1"/>
          </p:cNvSpPr>
          <p:nvPr>
            <p:ph type="dt" idx="13"/>
          </p:nvPr>
        </p:nvSpPr>
        <p:spPr/>
        <p:txBody>
          <a:bodyPr/>
          <a:lstStyle/>
          <a:p>
            <a:fld id="{EEDF3C4D-D87C-4908-890C-F1AD6E39936D}" type="datetime8">
              <a:rPr lang="en-US" smtClean="0"/>
              <a:t>6/23/2013 3:14 AM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1750576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6.xml"/><Relationship Id="rId6" Type="http://schemas.openxmlformats.org/officeDocument/2006/relationships/hyperlink" Target="http://tfs.visualstudio.com/" TargetMode="Externa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hyperlink" Target="http://aka.ms/AzureContest" TargetMode="External"/><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6.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Custom Code First </a:t>
            </a:r>
            <a:r>
              <a:rPr lang="en-US" dirty="0"/>
              <a:t>c</a:t>
            </a:r>
            <a:r>
              <a:rPr lang="en-US" dirty="0" smtClean="0"/>
              <a:t>onventions</a:t>
            </a:r>
            <a:endParaRPr lang="en-US" dirty="0"/>
          </a:p>
        </p:txBody>
      </p:sp>
      <p:sp>
        <p:nvSpPr>
          <p:cNvPr id="6" name="Text Placeholder 5"/>
          <p:cNvSpPr>
            <a:spLocks noGrp="1"/>
          </p:cNvSpPr>
          <p:nvPr>
            <p:ph type="body" sz="quarter" idx="10"/>
          </p:nvPr>
        </p:nvSpPr>
        <p:spPr>
          <a:xfrm>
            <a:off x="274638" y="1212850"/>
            <a:ext cx="11887200" cy="3447098"/>
          </a:xfrm>
        </p:spPr>
        <p:txBody>
          <a:bodyPr/>
          <a:lstStyle/>
          <a:p>
            <a:r>
              <a:rPr lang="en-US" dirty="0" smtClean="0"/>
              <a:t>What is it?</a:t>
            </a:r>
          </a:p>
          <a:p>
            <a:r>
              <a:rPr lang="en-US" sz="2000" dirty="0">
                <a:gradFill>
                  <a:gsLst>
                    <a:gs pos="1250">
                      <a:schemeClr val="tx1"/>
                    </a:gs>
                    <a:gs pos="100000">
                      <a:schemeClr val="tx1"/>
                    </a:gs>
                  </a:gsLst>
                  <a:lin ang="5400000" scaled="0"/>
                </a:gradFill>
                <a:latin typeface="+mn-lt"/>
              </a:rPr>
              <a:t>Bulk configuration for multiple </a:t>
            </a:r>
            <a:r>
              <a:rPr lang="en-US" sz="2000" dirty="0" smtClean="0">
                <a:gradFill>
                  <a:gsLst>
                    <a:gs pos="1250">
                      <a:schemeClr val="tx1"/>
                    </a:gs>
                    <a:gs pos="100000">
                      <a:schemeClr val="tx1"/>
                    </a:gs>
                  </a:gsLst>
                  <a:lin ang="5400000" scaled="0"/>
                </a:gradFill>
                <a:latin typeface="+mn-lt"/>
              </a:rPr>
              <a:t>entities/properties</a:t>
            </a:r>
            <a:endParaRPr lang="en-US" dirty="0" smtClean="0"/>
          </a:p>
          <a:p>
            <a:r>
              <a:rPr lang="en-US" dirty="0" smtClean="0"/>
              <a:t>Why did we build it?</a:t>
            </a:r>
          </a:p>
          <a:p>
            <a:r>
              <a:rPr lang="en-US" sz="2000" dirty="0">
                <a:gradFill>
                  <a:gsLst>
                    <a:gs pos="1250">
                      <a:schemeClr val="tx1"/>
                    </a:gs>
                    <a:gs pos="100000">
                      <a:schemeClr val="tx1"/>
                    </a:gs>
                  </a:gsLst>
                  <a:lin ang="5400000" scaled="0"/>
                </a:gradFill>
                <a:latin typeface="+mn-lt"/>
              </a:rPr>
              <a:t>Avoid repetitive, error prone </a:t>
            </a:r>
            <a:r>
              <a:rPr lang="en-US" sz="2000" dirty="0" smtClean="0">
                <a:gradFill>
                  <a:gsLst>
                    <a:gs pos="1250">
                      <a:schemeClr val="tx1"/>
                    </a:gs>
                    <a:gs pos="100000">
                      <a:schemeClr val="tx1"/>
                    </a:gs>
                  </a:gsLst>
                  <a:lin ang="5400000" scaled="0"/>
                </a:gradFill>
                <a:latin typeface="+mn-lt"/>
              </a:rPr>
              <a:t>configuration</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Patterns </a:t>
            </a:r>
            <a:r>
              <a:rPr lang="en-US" sz="2000" dirty="0">
                <a:gradFill>
                  <a:gsLst>
                    <a:gs pos="1250">
                      <a:schemeClr val="tx1"/>
                    </a:gs>
                    <a:gs pos="100000">
                      <a:schemeClr val="tx1"/>
                    </a:gs>
                  </a:gsLst>
                  <a:lin ang="5400000" scaled="0"/>
                </a:gradFill>
                <a:latin typeface="+mn-lt"/>
              </a:rPr>
              <a:t>in your model don’t match </a:t>
            </a:r>
            <a:r>
              <a:rPr lang="en-US" sz="2000" dirty="0" smtClean="0">
                <a:gradFill>
                  <a:gsLst>
                    <a:gs pos="1250">
                      <a:schemeClr val="tx1"/>
                    </a:gs>
                    <a:gs pos="100000">
                      <a:schemeClr val="tx1"/>
                    </a:gs>
                  </a:gsLst>
                  <a:lin ang="5400000" scaled="0"/>
                </a:gradFill>
                <a:latin typeface="+mn-lt"/>
              </a:rPr>
              <a:t>Code </a:t>
            </a:r>
            <a:r>
              <a:rPr lang="en-US" sz="2000" dirty="0">
                <a:gradFill>
                  <a:gsLst>
                    <a:gs pos="1250">
                      <a:schemeClr val="tx1"/>
                    </a:gs>
                    <a:gs pos="100000">
                      <a:schemeClr val="tx1"/>
                    </a:gs>
                  </a:gsLst>
                  <a:lin ang="5400000" scaled="0"/>
                </a:gradFill>
                <a:latin typeface="+mn-lt"/>
              </a:rPr>
              <a:t>First </a:t>
            </a:r>
            <a:r>
              <a:rPr lang="en-US" sz="2000" dirty="0" smtClean="0">
                <a:gradFill>
                  <a:gsLst>
                    <a:gs pos="1250">
                      <a:schemeClr val="tx1"/>
                    </a:gs>
                    <a:gs pos="100000">
                      <a:schemeClr val="tx1"/>
                    </a:gs>
                  </a:gsLst>
                  <a:lin ang="5400000" scaled="0"/>
                </a:gradFill>
                <a:latin typeface="+mn-lt"/>
              </a:rPr>
              <a:t>conventions (e.g. primary key naming)</a:t>
            </a:r>
          </a:p>
          <a:p>
            <a:r>
              <a:rPr lang="en-US" sz="2000" dirty="0" smtClean="0">
                <a:gradFill>
                  <a:gsLst>
                    <a:gs pos="1250">
                      <a:schemeClr val="tx1"/>
                    </a:gs>
                    <a:gs pos="100000">
                      <a:schemeClr val="tx1"/>
                    </a:gs>
                  </a:gsLst>
                  <a:lin ang="5400000" scaled="0"/>
                </a:gradFill>
                <a:latin typeface="+mn-lt"/>
              </a:rPr>
              <a:t>You don’t like the default conventions (e.g. column naming, data types, etc.)</a:t>
            </a:r>
          </a:p>
        </p:txBody>
      </p:sp>
    </p:spTree>
    <p:extLst>
      <p:ext uri="{BB962C8B-B14F-4D97-AF65-F5344CB8AC3E}">
        <p14:creationId xmlns:p14="http://schemas.microsoft.com/office/powerpoint/2010/main" val="37126025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Database command </a:t>
            </a:r>
            <a:r>
              <a:rPr lang="en-US" dirty="0"/>
              <a:t>l</a:t>
            </a:r>
            <a:r>
              <a:rPr lang="en-US" dirty="0" smtClean="0"/>
              <a:t>ogging</a:t>
            </a:r>
            <a:endParaRPr lang="en-US" dirty="0"/>
          </a:p>
        </p:txBody>
      </p:sp>
      <p:sp>
        <p:nvSpPr>
          <p:cNvPr id="4" name="Text Placeholder 5"/>
          <p:cNvSpPr>
            <a:spLocks noGrp="1"/>
          </p:cNvSpPr>
          <p:nvPr>
            <p:ph type="body" sz="quarter" idx="10"/>
          </p:nvPr>
        </p:nvSpPr>
        <p:spPr>
          <a:xfrm>
            <a:off x="274638" y="1212850"/>
            <a:ext cx="11887200" cy="3785652"/>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Log of every command/query sent to database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Easy way to see what’s happening ‘under the hood’</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Understanding and learning Entity Framework</a:t>
            </a:r>
          </a:p>
          <a:p>
            <a:r>
              <a:rPr lang="en-US" sz="2000" dirty="0" smtClean="0">
                <a:gradFill>
                  <a:gsLst>
                    <a:gs pos="1250">
                      <a:schemeClr val="tx1"/>
                    </a:gs>
                    <a:gs pos="100000">
                      <a:schemeClr val="tx1"/>
                    </a:gs>
                  </a:gsLst>
                  <a:lin ang="5400000" scaled="0"/>
                </a:gradFill>
                <a:latin typeface="+mn-lt"/>
              </a:rPr>
              <a:t>Debugging unexpected behavior/results</a:t>
            </a:r>
          </a:p>
          <a:p>
            <a:r>
              <a:rPr lang="en-US" sz="2000" dirty="0" smtClean="0">
                <a:gradFill>
                  <a:gsLst>
                    <a:gs pos="1250">
                      <a:schemeClr val="tx1"/>
                    </a:gs>
                    <a:gs pos="100000">
                      <a:schemeClr val="tx1"/>
                    </a:gs>
                  </a:gsLst>
                  <a:lin ang="5400000" scaled="0"/>
                </a:gradFill>
                <a:latin typeface="+mn-lt"/>
              </a:rPr>
              <a:t>Troubleshooting </a:t>
            </a:r>
            <a:r>
              <a:rPr lang="en-US" sz="2000" dirty="0">
                <a:gradFill>
                  <a:gsLst>
                    <a:gs pos="1250">
                      <a:schemeClr val="tx1"/>
                    </a:gs>
                    <a:gs pos="100000">
                      <a:schemeClr val="tx1"/>
                    </a:gs>
                  </a:gsLst>
                  <a:lin ang="5400000" scaled="0"/>
                </a:gradFill>
                <a:latin typeface="+mn-lt"/>
              </a:rPr>
              <a:t>p</a:t>
            </a:r>
            <a:r>
              <a:rPr lang="en-US" sz="2000" dirty="0" smtClean="0">
                <a:gradFill>
                  <a:gsLst>
                    <a:gs pos="1250">
                      <a:schemeClr val="tx1"/>
                    </a:gs>
                    <a:gs pos="100000">
                      <a:schemeClr val="tx1"/>
                    </a:gs>
                  </a:gsLst>
                  <a:lin ang="5400000" scaled="0"/>
                </a:gradFill>
                <a:latin typeface="+mn-lt"/>
              </a:rPr>
              <a:t>erformance issues</a:t>
            </a:r>
          </a:p>
        </p:txBody>
      </p:sp>
    </p:spTree>
    <p:extLst>
      <p:ext uri="{BB962C8B-B14F-4D97-AF65-F5344CB8AC3E}">
        <p14:creationId xmlns:p14="http://schemas.microsoft.com/office/powerpoint/2010/main" val="179732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 First stored </a:t>
            </a:r>
            <a:r>
              <a:rPr lang="en-US" dirty="0"/>
              <a:t>p</a:t>
            </a:r>
            <a:r>
              <a:rPr lang="en-US" dirty="0" smtClean="0"/>
              <a:t>rocedure mapping</a:t>
            </a:r>
            <a:endParaRPr lang="en-US" dirty="0"/>
          </a:p>
        </p:txBody>
      </p:sp>
      <p:sp>
        <p:nvSpPr>
          <p:cNvPr id="4" name="Text Placeholder 5"/>
          <p:cNvSpPr>
            <a:spLocks noGrp="1"/>
          </p:cNvSpPr>
          <p:nvPr>
            <p:ph type="body" sz="quarter" idx="10"/>
          </p:nvPr>
        </p:nvSpPr>
        <p:spPr>
          <a:xfrm>
            <a:off x="274638" y="1212850"/>
            <a:ext cx="11887200" cy="4124206"/>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Configuring stored procedures for insert, update &amp; delete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Many enterprises require the use of stored procedures</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Mapping to existing database that uses stored procedures</a:t>
            </a:r>
          </a:p>
          <a:p>
            <a:r>
              <a:rPr lang="en-US" sz="2000" dirty="0" smtClean="0">
                <a:gradFill>
                  <a:gsLst>
                    <a:gs pos="1250">
                      <a:schemeClr val="tx1"/>
                    </a:gs>
                    <a:gs pos="100000">
                      <a:schemeClr val="tx1"/>
                    </a:gs>
                  </a:gsLst>
                  <a:lin ang="5400000" scaled="0"/>
                </a:gradFill>
                <a:latin typeface="+mn-lt"/>
              </a:rPr>
              <a:t>Business mandates the use of stored procedures</a:t>
            </a:r>
          </a:p>
          <a:p>
            <a:r>
              <a:rPr lang="en-US" sz="2000" dirty="0" smtClean="0">
                <a:gradFill>
                  <a:gsLst>
                    <a:gs pos="1250">
                      <a:schemeClr val="tx1"/>
                    </a:gs>
                    <a:gs pos="100000">
                      <a:schemeClr val="tx1"/>
                    </a:gs>
                  </a:gsLst>
                  <a:lin ang="5400000" scaled="0"/>
                </a:gradFill>
                <a:latin typeface="+mn-lt"/>
              </a:rPr>
              <a:t>Need to run additional save logic best performed within database</a:t>
            </a:r>
          </a:p>
          <a:p>
            <a:r>
              <a:rPr lang="en-US" sz="2000" dirty="0" smtClean="0">
                <a:gradFill>
                  <a:gsLst>
                    <a:gs pos="1250">
                      <a:schemeClr val="tx1"/>
                    </a:gs>
                    <a:gs pos="100000">
                      <a:schemeClr val="tx1"/>
                    </a:gs>
                  </a:gsLst>
                  <a:lin ang="5400000" scaled="0"/>
                </a:gradFill>
                <a:latin typeface="+mn-lt"/>
              </a:rPr>
              <a:t>EF can’t map to your database schema</a:t>
            </a:r>
          </a:p>
        </p:txBody>
      </p:sp>
    </p:spTree>
    <p:extLst>
      <p:ext uri="{BB962C8B-B14F-4D97-AF65-F5344CB8AC3E}">
        <p14:creationId xmlns:p14="http://schemas.microsoft.com/office/powerpoint/2010/main" val="421181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err="1" smtClean="0"/>
              <a:t>Async</a:t>
            </a:r>
            <a:r>
              <a:rPr lang="en-US" dirty="0" smtClean="0"/>
              <a:t> query &amp; save</a:t>
            </a:r>
            <a:endParaRPr lang="en-US" dirty="0"/>
          </a:p>
        </p:txBody>
      </p:sp>
      <p:sp>
        <p:nvSpPr>
          <p:cNvPr id="4" name="Text Placeholder 5"/>
          <p:cNvSpPr>
            <a:spLocks noGrp="1"/>
          </p:cNvSpPr>
          <p:nvPr>
            <p:ph type="body" sz="quarter" idx="10"/>
          </p:nvPr>
        </p:nvSpPr>
        <p:spPr>
          <a:xfrm>
            <a:off x="274638" y="1212850"/>
            <a:ext cx="11887200" cy="3785652"/>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Task based </a:t>
            </a:r>
            <a:r>
              <a:rPr lang="en-US" sz="2000" dirty="0" err="1" smtClean="0">
                <a:gradFill>
                  <a:gsLst>
                    <a:gs pos="1250">
                      <a:schemeClr val="tx1"/>
                    </a:gs>
                    <a:gs pos="100000">
                      <a:schemeClr val="tx1"/>
                    </a:gs>
                  </a:gsLst>
                  <a:lin ang="5400000" scaled="0"/>
                </a:gradFill>
                <a:latin typeface="+mn-lt"/>
              </a:rPr>
              <a:t>async</a:t>
            </a:r>
            <a:r>
              <a:rPr lang="en-US" sz="2000" dirty="0" smtClean="0">
                <a:gradFill>
                  <a:gsLst>
                    <a:gs pos="1250">
                      <a:schemeClr val="tx1"/>
                    </a:gs>
                    <a:gs pos="100000">
                      <a:schemeClr val="tx1"/>
                    </a:gs>
                  </a:gsLst>
                  <a:lin ang="5400000" scaled="0"/>
                </a:gradFill>
                <a:latin typeface="+mn-lt"/>
              </a:rPr>
              <a:t> pattern for query and save</a:t>
            </a:r>
            <a:endParaRPr lang="en-US" dirty="0" smtClean="0"/>
          </a:p>
          <a:p>
            <a:r>
              <a:rPr lang="en-US" dirty="0" smtClean="0"/>
              <a:t>Why did we build it?</a:t>
            </a:r>
          </a:p>
          <a:p>
            <a:r>
              <a:rPr lang="en-US" sz="2000" dirty="0" smtClean="0">
                <a:gradFill>
                  <a:gsLst>
                    <a:gs pos="1250">
                      <a:schemeClr val="tx1"/>
                    </a:gs>
                    <a:gs pos="100000">
                      <a:schemeClr val="tx1"/>
                    </a:gs>
                  </a:gsLst>
                  <a:lin ang="5400000" scaled="0"/>
                </a:gradFill>
                <a:latin typeface="+mn-lt"/>
              </a:rPr>
              <a:t>Appropriate use of </a:t>
            </a:r>
            <a:r>
              <a:rPr lang="en-US" sz="2000" dirty="0" err="1" smtClean="0">
                <a:gradFill>
                  <a:gsLst>
                    <a:gs pos="1250">
                      <a:schemeClr val="tx1"/>
                    </a:gs>
                    <a:gs pos="100000">
                      <a:schemeClr val="tx1"/>
                    </a:gs>
                  </a:gsLst>
                  <a:lin ang="5400000" scaled="0"/>
                </a:gradFill>
                <a:latin typeface="+mn-lt"/>
              </a:rPr>
              <a:t>async</a:t>
            </a:r>
            <a:r>
              <a:rPr lang="en-US" sz="2000" dirty="0" smtClean="0">
                <a:gradFill>
                  <a:gsLst>
                    <a:gs pos="1250">
                      <a:schemeClr val="tx1"/>
                    </a:gs>
                    <a:gs pos="100000">
                      <a:schemeClr val="tx1"/>
                    </a:gs>
                  </a:gsLst>
                  <a:lin ang="5400000" scaled="0"/>
                </a:gradFill>
                <a:latin typeface="+mn-lt"/>
              </a:rPr>
              <a:t> can improve performance and scalability</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Reduce server resource usage by freeing up blocked threads</a:t>
            </a:r>
          </a:p>
          <a:p>
            <a:r>
              <a:rPr lang="en-US" sz="2000" dirty="0" smtClean="0">
                <a:gradFill>
                  <a:gsLst>
                    <a:gs pos="1250">
                      <a:schemeClr val="tx1"/>
                    </a:gs>
                    <a:gs pos="100000">
                      <a:schemeClr val="tx1"/>
                    </a:gs>
                  </a:gsLst>
                  <a:lin ang="5400000" scaled="0"/>
                </a:gradFill>
                <a:latin typeface="+mn-lt"/>
              </a:rPr>
              <a:t>Improve client UI responsiveness by not blocking main thread</a:t>
            </a:r>
          </a:p>
          <a:p>
            <a:r>
              <a:rPr lang="en-US" sz="2000" dirty="0" smtClean="0">
                <a:gradFill>
                  <a:gsLst>
                    <a:gs pos="1250">
                      <a:schemeClr val="tx1"/>
                    </a:gs>
                    <a:gs pos="100000">
                      <a:schemeClr val="tx1"/>
                    </a:gs>
                  </a:gsLst>
                  <a:lin ang="5400000" scaled="0"/>
                </a:gradFill>
                <a:latin typeface="+mn-lt"/>
              </a:rPr>
              <a:t>Parallelism – but not on the same context instance</a:t>
            </a:r>
          </a:p>
        </p:txBody>
      </p:sp>
    </p:spTree>
    <p:extLst>
      <p:ext uri="{BB962C8B-B14F-4D97-AF65-F5344CB8AC3E}">
        <p14:creationId xmlns:p14="http://schemas.microsoft.com/office/powerpoint/2010/main" val="201354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Code-based configuration</a:t>
            </a:r>
            <a:endParaRPr lang="en-US" dirty="0"/>
          </a:p>
        </p:txBody>
      </p:sp>
      <p:sp>
        <p:nvSpPr>
          <p:cNvPr id="4" name="Text Placeholder 5"/>
          <p:cNvSpPr>
            <a:spLocks noGrp="1"/>
          </p:cNvSpPr>
          <p:nvPr>
            <p:ph type="body" sz="quarter" idx="10"/>
          </p:nvPr>
        </p:nvSpPr>
        <p:spPr>
          <a:xfrm>
            <a:off x="274638" y="1212850"/>
            <a:ext cx="11887200" cy="3447098"/>
          </a:xfrm>
        </p:spPr>
        <p:txBody>
          <a:bodyPr/>
          <a:lstStyle/>
          <a:p>
            <a:r>
              <a:rPr lang="en-US" dirty="0" smtClean="0"/>
              <a:t>What is it?</a:t>
            </a:r>
          </a:p>
          <a:p>
            <a:r>
              <a:rPr lang="en-US" sz="2000" dirty="0" smtClean="0">
                <a:gradFill>
                  <a:gsLst>
                    <a:gs pos="1250">
                      <a:schemeClr val="tx1"/>
                    </a:gs>
                    <a:gs pos="100000">
                      <a:schemeClr val="tx1"/>
                    </a:gs>
                  </a:gsLst>
                  <a:lin ang="5400000" scaled="0"/>
                </a:gradFill>
                <a:latin typeface="+mn-lt"/>
              </a:rPr>
              <a:t>Code centric alternative to &lt;</a:t>
            </a:r>
            <a:r>
              <a:rPr lang="en-US" sz="2000" dirty="0" err="1" smtClean="0">
                <a:gradFill>
                  <a:gsLst>
                    <a:gs pos="1250">
                      <a:schemeClr val="tx1"/>
                    </a:gs>
                    <a:gs pos="100000">
                      <a:schemeClr val="tx1"/>
                    </a:gs>
                  </a:gsLst>
                  <a:lin ang="5400000" scaled="0"/>
                </a:gradFill>
                <a:latin typeface="+mn-lt"/>
              </a:rPr>
              <a:t>entityFramework</a:t>
            </a:r>
            <a:r>
              <a:rPr lang="en-US" sz="2000" dirty="0" smtClean="0">
                <a:gradFill>
                  <a:gsLst>
                    <a:gs pos="1250">
                      <a:schemeClr val="tx1"/>
                    </a:gs>
                    <a:gs pos="100000">
                      <a:schemeClr val="tx1"/>
                    </a:gs>
                  </a:gsLst>
                  <a:lin ang="5400000" scaled="0"/>
                </a:gradFill>
                <a:latin typeface="+mn-lt"/>
              </a:rPr>
              <a:t>&gt; section in web/</a:t>
            </a:r>
            <a:r>
              <a:rPr lang="en-US" sz="2000" dirty="0" err="1" smtClean="0">
                <a:gradFill>
                  <a:gsLst>
                    <a:gs pos="1250">
                      <a:schemeClr val="tx1"/>
                    </a:gs>
                    <a:gs pos="100000">
                      <a:schemeClr val="tx1"/>
                    </a:gs>
                  </a:gsLst>
                  <a:lin ang="5400000" scaled="0"/>
                </a:gradFill>
                <a:latin typeface="+mn-lt"/>
              </a:rPr>
              <a:t>app.config</a:t>
            </a:r>
            <a:r>
              <a:rPr lang="en-US" sz="2000" dirty="0" smtClean="0">
                <a:gradFill>
                  <a:gsLst>
                    <a:gs pos="1250">
                      <a:schemeClr val="tx1"/>
                    </a:gs>
                    <a:gs pos="100000">
                      <a:schemeClr val="tx1"/>
                    </a:gs>
                  </a:gsLst>
                  <a:lin ang="5400000" scaled="0"/>
                </a:gradFill>
                <a:latin typeface="+mn-lt"/>
              </a:rPr>
              <a:t> </a:t>
            </a:r>
          </a:p>
          <a:p>
            <a:r>
              <a:rPr lang="en-US" dirty="0" smtClean="0"/>
              <a:t>Why did we build it?</a:t>
            </a:r>
          </a:p>
          <a:p>
            <a:r>
              <a:rPr lang="en-US" sz="2000" dirty="0" smtClean="0">
                <a:gradFill>
                  <a:gsLst>
                    <a:gs pos="1250">
                      <a:schemeClr val="tx1"/>
                    </a:gs>
                    <a:gs pos="100000">
                      <a:schemeClr val="tx1"/>
                    </a:gs>
                  </a:gsLst>
                  <a:lin ang="5400000" scaled="0"/>
                </a:gradFill>
                <a:latin typeface="+mn-lt"/>
              </a:rPr>
              <a:t>Code is easier and more discoverable than xml</a:t>
            </a:r>
            <a:endParaRPr lang="en-US" dirty="0" smtClean="0"/>
          </a:p>
          <a:p>
            <a:r>
              <a:rPr lang="en-US" dirty="0" smtClean="0"/>
              <a:t>When should you use it?</a:t>
            </a:r>
          </a:p>
          <a:p>
            <a:r>
              <a:rPr lang="en-US" sz="2000" dirty="0" smtClean="0">
                <a:gradFill>
                  <a:gsLst>
                    <a:gs pos="1250">
                      <a:schemeClr val="tx1"/>
                    </a:gs>
                    <a:gs pos="100000">
                      <a:schemeClr val="tx1"/>
                    </a:gs>
                  </a:gsLst>
                  <a:lin ang="5400000" scaled="0"/>
                </a:gradFill>
                <a:latin typeface="+mn-lt"/>
              </a:rPr>
              <a:t>Any time you want to change configuration (e.g. database providers)</a:t>
            </a:r>
          </a:p>
          <a:p>
            <a:r>
              <a:rPr lang="en-US" sz="2000" dirty="0" smtClean="0">
                <a:gradFill>
                  <a:gsLst>
                    <a:gs pos="1250">
                      <a:schemeClr val="tx1"/>
                    </a:gs>
                    <a:gs pos="100000">
                      <a:schemeClr val="tx1"/>
                    </a:gs>
                  </a:gsLst>
                  <a:lin ang="5400000" scaled="0"/>
                </a:gradFill>
                <a:latin typeface="+mn-lt"/>
              </a:rPr>
              <a:t>Using an </a:t>
            </a:r>
            <a:r>
              <a:rPr lang="en-US" sz="2000" dirty="0" err="1" smtClean="0">
                <a:gradFill>
                  <a:gsLst>
                    <a:gs pos="1250">
                      <a:schemeClr val="tx1"/>
                    </a:gs>
                    <a:gs pos="100000">
                      <a:schemeClr val="tx1"/>
                    </a:gs>
                  </a:gsLst>
                  <a:lin ang="5400000" scaled="0"/>
                </a:gradFill>
                <a:latin typeface="+mn-lt"/>
              </a:rPr>
              <a:t>IoC</a:t>
            </a:r>
            <a:r>
              <a:rPr lang="en-US" sz="2000" dirty="0" smtClean="0">
                <a:gradFill>
                  <a:gsLst>
                    <a:gs pos="1250">
                      <a:schemeClr val="tx1"/>
                    </a:gs>
                    <a:gs pos="100000">
                      <a:schemeClr val="tx1"/>
                    </a:gs>
                  </a:gsLst>
                  <a:lin ang="5400000" scaled="0"/>
                </a:gradFill>
                <a:latin typeface="+mn-lt"/>
              </a:rPr>
              <a:t> container to control configuration</a:t>
            </a:r>
          </a:p>
        </p:txBody>
      </p:sp>
    </p:spTree>
    <p:extLst>
      <p:ext uri="{BB962C8B-B14F-4D97-AF65-F5344CB8AC3E}">
        <p14:creationId xmlns:p14="http://schemas.microsoft.com/office/powerpoint/2010/main" val="130343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Code-based configuration</a:t>
            </a:r>
            <a:endParaRPr lang="en-US" dirty="0"/>
          </a:p>
        </p:txBody>
      </p:sp>
      <p:sp>
        <p:nvSpPr>
          <p:cNvPr id="4" name="Text Placeholder 5"/>
          <p:cNvSpPr>
            <a:spLocks noGrp="1"/>
          </p:cNvSpPr>
          <p:nvPr>
            <p:ph type="body" sz="quarter" idx="10"/>
          </p:nvPr>
        </p:nvSpPr>
        <p:spPr>
          <a:xfrm>
            <a:off x="274638" y="1212850"/>
            <a:ext cx="11887200" cy="3447098"/>
          </a:xfrm>
        </p:spPr>
        <p:txBody>
          <a:bodyPr/>
          <a:lstStyle/>
          <a:p>
            <a:r>
              <a:rPr lang="en-US" dirty="0" err="1" smtClean="0"/>
              <a:t>DbConfiguration</a:t>
            </a:r>
            <a:endParaRPr lang="en-US" dirty="0" smtClean="0"/>
          </a:p>
          <a:p>
            <a:r>
              <a:rPr lang="en-US" sz="2000" dirty="0" smtClean="0">
                <a:gradFill>
                  <a:gsLst>
                    <a:gs pos="1250">
                      <a:schemeClr val="tx1"/>
                    </a:gs>
                    <a:gs pos="100000">
                      <a:schemeClr val="tx1"/>
                    </a:gs>
                  </a:gsLst>
                  <a:lin ang="5400000" scaled="0"/>
                </a:gradFill>
                <a:latin typeface="+mn-lt"/>
              </a:rPr>
              <a:t>Simple, discoverable methods to perform configuration</a:t>
            </a:r>
          </a:p>
          <a:p>
            <a:r>
              <a:rPr lang="en-US" sz="2000" dirty="0" smtClean="0">
                <a:gradFill>
                  <a:gsLst>
                    <a:gs pos="1250">
                      <a:schemeClr val="tx1"/>
                    </a:gs>
                    <a:gs pos="100000">
                      <a:schemeClr val="tx1"/>
                    </a:gs>
                  </a:gsLst>
                  <a:lin ang="5400000" scaled="0"/>
                </a:gradFill>
                <a:latin typeface="+mn-lt"/>
              </a:rPr>
              <a:t>Automatically discovered within same assembly as your context </a:t>
            </a:r>
          </a:p>
          <a:p>
            <a:r>
              <a:rPr lang="en-US" dirty="0" smtClean="0"/>
              <a:t>Dependency Resolver</a:t>
            </a:r>
          </a:p>
          <a:p>
            <a:r>
              <a:rPr lang="en-US" sz="2000" dirty="0" smtClean="0">
                <a:gradFill>
                  <a:gsLst>
                    <a:gs pos="1250">
                      <a:schemeClr val="tx1"/>
                    </a:gs>
                    <a:gs pos="100000">
                      <a:schemeClr val="tx1"/>
                    </a:gs>
                  </a:gsLst>
                  <a:lin ang="5400000" scaled="0"/>
                </a:gradFill>
                <a:latin typeface="+mn-lt"/>
              </a:rPr>
              <a:t>Exposed from </a:t>
            </a:r>
            <a:r>
              <a:rPr lang="en-US" sz="2000" dirty="0" err="1" smtClean="0">
                <a:gradFill>
                  <a:gsLst>
                    <a:gs pos="1250">
                      <a:schemeClr val="tx1"/>
                    </a:gs>
                    <a:gs pos="100000">
                      <a:schemeClr val="tx1"/>
                    </a:gs>
                  </a:gsLst>
                  <a:lin ang="5400000" scaled="0"/>
                </a:gradFill>
                <a:latin typeface="+mn-lt"/>
              </a:rPr>
              <a:t>DbConfiguration</a:t>
            </a:r>
            <a:endParaRPr lang="en-US" sz="2000" dirty="0" smtClean="0">
              <a:gradFill>
                <a:gsLst>
                  <a:gs pos="1250">
                    <a:schemeClr val="tx1"/>
                  </a:gs>
                  <a:gs pos="100000">
                    <a:schemeClr val="tx1"/>
                  </a:gs>
                </a:gsLst>
                <a:lin ang="5400000" scaled="0"/>
              </a:gradFill>
              <a:latin typeface="+mn-lt"/>
            </a:endParaRPr>
          </a:p>
          <a:p>
            <a:r>
              <a:rPr lang="en-US" sz="2000" dirty="0" smtClean="0">
                <a:gradFill>
                  <a:gsLst>
                    <a:gs pos="1250">
                      <a:schemeClr val="tx1"/>
                    </a:gs>
                    <a:gs pos="100000">
                      <a:schemeClr val="tx1"/>
                    </a:gs>
                  </a:gsLst>
                  <a:lin ang="5400000" scaled="0"/>
                </a:gradFill>
                <a:latin typeface="+mn-lt"/>
              </a:rPr>
              <a:t>Flexible but more complex than simple </a:t>
            </a:r>
            <a:r>
              <a:rPr lang="en-US" sz="2000" dirty="0" err="1" smtClean="0">
                <a:gradFill>
                  <a:gsLst>
                    <a:gs pos="1250">
                      <a:schemeClr val="tx1"/>
                    </a:gs>
                    <a:gs pos="100000">
                      <a:schemeClr val="tx1"/>
                    </a:gs>
                  </a:gsLst>
                  <a:lin ang="5400000" scaled="0"/>
                </a:gradFill>
                <a:latin typeface="+mn-lt"/>
              </a:rPr>
              <a:t>DbConfiguration</a:t>
            </a:r>
            <a:r>
              <a:rPr lang="en-US" sz="2000" dirty="0" smtClean="0">
                <a:gradFill>
                  <a:gsLst>
                    <a:gs pos="1250">
                      <a:schemeClr val="tx1"/>
                    </a:gs>
                    <a:gs pos="100000">
                      <a:schemeClr val="tx1"/>
                    </a:gs>
                  </a:gsLst>
                  <a:lin ang="5400000" scaled="0"/>
                </a:gradFill>
                <a:latin typeface="+mn-lt"/>
              </a:rPr>
              <a:t> methods</a:t>
            </a:r>
          </a:p>
          <a:p>
            <a:r>
              <a:rPr lang="en-US" dirty="0"/>
              <a:t>Web/</a:t>
            </a:r>
            <a:r>
              <a:rPr lang="en-US" dirty="0" err="1"/>
              <a:t>App.config</a:t>
            </a:r>
            <a:r>
              <a:rPr lang="en-US" dirty="0"/>
              <a:t> wins over code-based </a:t>
            </a:r>
            <a:r>
              <a:rPr lang="en-US" dirty="0" err="1"/>
              <a:t>config</a:t>
            </a:r>
            <a:endParaRPr lang="en-US" dirty="0"/>
          </a:p>
        </p:txBody>
      </p:sp>
    </p:spTree>
    <p:extLst>
      <p:ext uri="{BB962C8B-B14F-4D97-AF65-F5344CB8AC3E}">
        <p14:creationId xmlns:p14="http://schemas.microsoft.com/office/powerpoint/2010/main" val="88474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next?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590931"/>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Vote</a:t>
            </a: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ef.mswish.net </a:t>
            </a:r>
          </a:p>
        </p:txBody>
      </p:sp>
      <p:sp>
        <p:nvSpPr>
          <p:cNvPr id="8" name="Rectangle 7"/>
          <p:cNvSpPr/>
          <p:nvPr/>
        </p:nvSpPr>
        <p:spPr bwMode="invGray">
          <a:xfrm>
            <a:off x="371669" y="2307618"/>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Learn</a:t>
            </a: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msdn.com/data/</a:t>
            </a:r>
            <a:r>
              <a:rPr lang="en-US" sz="3600" dirty="0" err="1">
                <a:gradFill>
                  <a:gsLst>
                    <a:gs pos="1250">
                      <a:schemeClr val="tx1"/>
                    </a:gs>
                    <a:gs pos="100000">
                      <a:schemeClr val="tx1"/>
                    </a:gs>
                  </a:gsLst>
                  <a:lin ang="5400000" scaled="0"/>
                </a:gradFill>
                <a:latin typeface="+mj-lt"/>
              </a:rPr>
              <a:t>ef</a:t>
            </a:r>
            <a:endParaRPr lang="en-US" sz="3600" dirty="0">
              <a:gradFill>
                <a:gsLst>
                  <a:gs pos="1250">
                    <a:schemeClr val="tx1"/>
                  </a:gs>
                  <a:gs pos="100000">
                    <a:schemeClr val="tx1"/>
                  </a:gs>
                </a:gsLst>
                <a:lin ang="5400000" scaled="0"/>
              </a:gradFill>
              <a:latin typeface="+mj-lt"/>
            </a:endParaRPr>
          </a:p>
        </p:txBody>
      </p:sp>
      <p:sp>
        <p:nvSpPr>
          <p:cNvPr id="9" name="Rectangle 8"/>
          <p:cNvSpPr/>
          <p:nvPr/>
        </p:nvSpPr>
        <p:spPr bwMode="invGray">
          <a:xfrm>
            <a:off x="371669" y="3219249"/>
            <a:ext cx="11790169" cy="590931"/>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a:gradFill>
                  <a:gsLst>
                    <a:gs pos="1250">
                      <a:schemeClr val="tx1"/>
                    </a:gs>
                    <a:gs pos="100000">
                      <a:schemeClr val="tx1"/>
                    </a:gs>
                  </a:gsLst>
                  <a:lin ang="5400000" scaled="0"/>
                </a:gradFill>
                <a:latin typeface="+mj-lt"/>
              </a:rPr>
              <a:t>Contribute</a:t>
            </a:r>
            <a:r>
              <a:rPr lang="en-US" sz="3600" dirty="0">
                <a:gradFill>
                  <a:gsLst>
                    <a:gs pos="1250">
                      <a:schemeClr val="tx1"/>
                    </a:gs>
                    <a:gs pos="100000">
                      <a:schemeClr val="tx1"/>
                    </a:gs>
                  </a:gsLst>
                  <a:lin ang="5400000" scaled="0"/>
                </a:gradFill>
                <a:latin typeface="+mj-lt"/>
              </a:rPr>
              <a:t> | EntityFramework.codeplex.com</a:t>
            </a:r>
          </a:p>
        </p:txBody>
      </p:sp>
      <p:sp>
        <p:nvSpPr>
          <p:cNvPr id="10" name="Rectangle 9"/>
          <p:cNvSpPr/>
          <p:nvPr/>
        </p:nvSpPr>
        <p:spPr bwMode="invGray">
          <a:xfrm>
            <a:off x="371669" y="4130880"/>
            <a:ext cx="11790169" cy="1089529"/>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b="1" dirty="0" smtClean="0">
                <a:gradFill>
                  <a:gsLst>
                    <a:gs pos="1250">
                      <a:schemeClr val="tx1"/>
                    </a:gs>
                    <a:gs pos="100000">
                      <a:schemeClr val="tx1"/>
                    </a:gs>
                  </a:gsLst>
                  <a:lin ang="5400000" scaled="0"/>
                </a:gradFill>
                <a:latin typeface="+mj-lt"/>
              </a:rPr>
              <a:t>Follow</a:t>
            </a:r>
            <a:r>
              <a:rPr lang="en-US" sz="3600" dirty="0" smtClean="0">
                <a:gradFill>
                  <a:gsLst>
                    <a:gs pos="1250">
                      <a:schemeClr val="tx1"/>
                    </a:gs>
                    <a:gs pos="100000">
                      <a:schemeClr val="tx1"/>
                    </a:gs>
                  </a:gsLst>
                  <a:lin ang="5400000" scaled="0"/>
                </a:gradFill>
                <a:latin typeface="+mj-lt"/>
              </a:rPr>
              <a:t>	| twitter.com/</a:t>
            </a:r>
            <a:r>
              <a:rPr lang="en-US" sz="3600" dirty="0" err="1" smtClean="0">
                <a:gradFill>
                  <a:gsLst>
                    <a:gs pos="1250">
                      <a:schemeClr val="tx1"/>
                    </a:gs>
                    <a:gs pos="100000">
                      <a:schemeClr val="tx1"/>
                    </a:gs>
                  </a:gsLst>
                  <a:lin ang="5400000" scaled="0"/>
                </a:gradFill>
                <a:latin typeface="+mj-lt"/>
              </a:rPr>
              <a:t>efmagicunicorns</a:t>
            </a:r>
            <a:r>
              <a:rPr lang="en-US" sz="3600" dirty="0" smtClean="0">
                <a:gradFill>
                  <a:gsLst>
                    <a:gs pos="1250">
                      <a:schemeClr val="tx1"/>
                    </a:gs>
                    <a:gs pos="100000">
                      <a:schemeClr val="tx1"/>
                    </a:gs>
                  </a:gsLst>
                  <a:lin ang="5400000" scaled="0"/>
                </a:gradFill>
                <a:latin typeface="+mj-lt"/>
              </a:rPr>
              <a:t/>
            </a:r>
            <a:br>
              <a:rPr lang="en-US" sz="3600" dirty="0" smtClean="0">
                <a:gradFill>
                  <a:gsLst>
                    <a:gs pos="1250">
                      <a:schemeClr val="tx1"/>
                    </a:gs>
                    <a:gs pos="100000">
                      <a:schemeClr val="tx1"/>
                    </a:gs>
                  </a:gsLst>
                  <a:lin ang="5400000" scaled="0"/>
                </a:gradFill>
                <a:latin typeface="+mj-lt"/>
              </a:rPr>
            </a:br>
            <a:r>
              <a:rPr lang="en-US" sz="3600" dirty="0" smtClean="0">
                <a:gradFill>
                  <a:gsLst>
                    <a:gs pos="1250">
                      <a:schemeClr val="tx1"/>
                    </a:gs>
                    <a:gs pos="100000">
                      <a:schemeClr val="tx1"/>
                    </a:gs>
                  </a:gsLst>
                  <a:lin ang="5400000" scaled="0"/>
                </a:gradFill>
                <a:latin typeface="+mj-lt"/>
              </a:rPr>
              <a:t>		| </a:t>
            </a:r>
            <a:r>
              <a:rPr lang="en-US" sz="3600" dirty="0">
                <a:gradFill>
                  <a:gsLst>
                    <a:gs pos="1250">
                      <a:schemeClr val="tx1"/>
                    </a:gs>
                    <a:gs pos="100000">
                      <a:schemeClr val="tx1"/>
                    </a:gs>
                  </a:gsLst>
                  <a:lin ang="5400000" scaled="0"/>
                </a:gradFill>
                <a:latin typeface="+mj-lt"/>
              </a:rPr>
              <a:t>facebook.com/</a:t>
            </a:r>
            <a:r>
              <a:rPr lang="en-US" sz="3600" dirty="0" err="1">
                <a:gradFill>
                  <a:gsLst>
                    <a:gs pos="1250">
                      <a:schemeClr val="tx1"/>
                    </a:gs>
                    <a:gs pos="100000">
                      <a:schemeClr val="tx1"/>
                    </a:gs>
                  </a:gsLst>
                  <a:lin ang="5400000" scaled="0"/>
                </a:gradFill>
                <a:latin typeface="+mj-lt"/>
              </a:rPr>
              <a:t>efmagicunicorns</a:t>
            </a:r>
            <a:endParaRPr lang="en-US" sz="36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2085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0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0-#ppt_w/2"/>
                                          </p:val>
                                        </p:tav>
                                        <p:tav tm="100000">
                                          <p:val>
                                            <p:strVal val="#ppt_x"/>
                                          </p:val>
                                        </p:tav>
                                      </p:tavLst>
                                    </p:anim>
                                    <p:anim calcmode="lin" valueType="num">
                                      <p:cBhvr additive="base">
                                        <p:cTn id="16" dur="10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0-#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decel="100000" fill="hold" grpId="0" nodeType="withEffect">
                                  <p:stCondLst>
                                    <p:cond delay="15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1000" fill="hold"/>
                                        <p:tgtEl>
                                          <p:spTgt spid="10"/>
                                        </p:tgtEl>
                                        <p:attrNameLst>
                                          <p:attrName>ppt_x</p:attrName>
                                        </p:attrNameLst>
                                      </p:cBhvr>
                                      <p:tavLst>
                                        <p:tav tm="0">
                                          <p:val>
                                            <p:strVal val="0-#ppt_w/2"/>
                                          </p:val>
                                        </p:tav>
                                        <p:tav tm="100000">
                                          <p:val>
                                            <p:strVal val="#ppt_x"/>
                                          </p:val>
                                        </p:tav>
                                      </p:tavLst>
                                    </p:anim>
                                    <p:anim calcmode="lin" valueType="num">
                                      <p:cBhvr additive="base">
                                        <p:cTn id="2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details and subscriber benefits</a:t>
            </a:r>
          </a:p>
        </p:txBody>
      </p:sp>
      <p:sp>
        <p:nvSpPr>
          <p:cNvPr id="6" name="Rectangle 5"/>
          <p:cNvSpPr/>
          <p:nvPr/>
        </p:nvSpPr>
        <p:spPr bwMode="auto">
          <a:xfrm>
            <a:off x="274320" y="1214472"/>
            <a:ext cx="11887518" cy="5483191"/>
          </a:xfrm>
          <a:prstGeom prst="rect">
            <a:avLst/>
          </a:prstGeom>
          <a:solidFill>
            <a:schemeClr val="accent1">
              <a:lumMod val="5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Text Placeholder 2"/>
          <p:cNvSpPr txBox="1">
            <a:spLocks/>
          </p:cNvSpPr>
          <p:nvPr/>
        </p:nvSpPr>
        <p:spPr>
          <a:xfrm>
            <a:off x="5579141" y="1700773"/>
            <a:ext cx="6309448" cy="775597"/>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lvl="0" indent="0" defTabSz="685771" rtl="0" eaLnBrk="1" fontAlgn="base" latinLnBrk="0" hangingPunct="1">
              <a:lnSpc>
                <a:spcPct val="90000"/>
              </a:lnSpc>
              <a:spcBef>
                <a:spcPct val="20000"/>
              </a:spcBef>
              <a:spcAft>
                <a:spcPct val="0"/>
              </a:spcAft>
              <a:buClrTx/>
              <a:buSzPct val="90000"/>
              <a:buFont typeface="Arial" charset="0"/>
              <a:buNone/>
              <a:tabLst/>
              <a:defRPr/>
            </a:pPr>
            <a:r>
              <a:rPr kumimoji="0" lang="en-US" sz="2800" b="0" i="0" u="none" strike="noStrike" kern="1200" cap="none" spc="0" normalizeH="0" baseline="0" noProof="0" dirty="0" smtClean="0">
                <a:ln>
                  <a:noFill/>
                </a:ln>
                <a:solidFill>
                  <a:schemeClr val="tx1"/>
                </a:solidFill>
                <a:effectLst/>
                <a:uLnTx/>
                <a:uFillTx/>
                <a:latin typeface="+mj-lt"/>
                <a:ea typeface="ＭＳ Ｐゴシック" charset="0"/>
              </a:rPr>
              <a:t>Included</a:t>
            </a:r>
            <a:r>
              <a:rPr kumimoji="0" lang="en-US" sz="2800" b="0" i="0" u="none" strike="noStrike" kern="1200" cap="none" spc="0" normalizeH="0" noProof="0" dirty="0" smtClean="0">
                <a:ln>
                  <a:noFill/>
                </a:ln>
                <a:solidFill>
                  <a:schemeClr val="tx1"/>
                </a:solidFill>
                <a:effectLst/>
                <a:uLnTx/>
                <a:uFillTx/>
                <a:latin typeface="+mj-lt"/>
                <a:ea typeface="ＭＳ Ｐゴシック" charset="0"/>
              </a:rPr>
              <a:t> </a:t>
            </a:r>
            <a:r>
              <a:rPr kumimoji="0" lang="en-US" sz="2800" b="0" i="0" u="none" strike="noStrike" kern="1200" cap="none" spc="0" normalizeH="0" baseline="0" noProof="0" dirty="0" smtClean="0">
                <a:ln>
                  <a:noFill/>
                </a:ln>
                <a:solidFill>
                  <a:schemeClr val="tx1"/>
                </a:solidFill>
                <a:effectLst/>
                <a:uLnTx/>
                <a:uFillTx/>
                <a:latin typeface="+mj-lt"/>
                <a:ea typeface="ＭＳ Ｐゴシック" charset="0"/>
              </a:rPr>
              <a:t>for certain paid MSDN subscribers:</a:t>
            </a:r>
            <a:endParaRPr kumimoji="0" lang="en-US" sz="2800" b="0" i="0" u="none" strike="noStrike" kern="1200" cap="none" spc="0" normalizeH="0" baseline="0" noProof="0" dirty="0">
              <a:ln>
                <a:noFill/>
              </a:ln>
              <a:solidFill>
                <a:schemeClr val="tx1"/>
              </a:solidFill>
              <a:effectLst/>
              <a:uLnTx/>
              <a:uFillTx/>
              <a:latin typeface="+mj-lt"/>
              <a:ea typeface="ＭＳ Ｐゴシック"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5165" y="2962671"/>
            <a:ext cx="2057400" cy="20574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31189" y="2969426"/>
            <a:ext cx="2057400" cy="2057400"/>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79141" y="2962671"/>
            <a:ext cx="2057400" cy="2057400"/>
          </a:xfrm>
          <a:prstGeom prst="rect">
            <a:avLst/>
          </a:prstGeom>
        </p:spPr>
      </p:pic>
      <p:sp>
        <p:nvSpPr>
          <p:cNvPr id="17" name="Text Placeholder 2"/>
          <p:cNvSpPr txBox="1">
            <a:spLocks/>
          </p:cNvSpPr>
          <p:nvPr/>
        </p:nvSpPr>
        <p:spPr>
          <a:xfrm>
            <a:off x="528499" y="1650920"/>
            <a:ext cx="6200671" cy="427105"/>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nSpc>
                <a:spcPct val="107000"/>
              </a:lnSpc>
              <a:spcBef>
                <a:spcPts val="0"/>
              </a:spcBef>
              <a:spcAft>
                <a:spcPts val="375"/>
              </a:spcAft>
              <a:buNone/>
            </a:pPr>
            <a:r>
              <a:rPr lang="en-US" sz="2800" dirty="0">
                <a:solidFill>
                  <a:schemeClr val="tx1"/>
                </a:solidFill>
                <a:latin typeface="+mj-lt"/>
              </a:rPr>
              <a:t>Free Plan for up to 5 users</a:t>
            </a:r>
            <a:endParaRPr lang="en-US" sz="2800" dirty="0">
              <a:solidFill>
                <a:schemeClr val="tx1"/>
              </a:solidFill>
              <a:latin typeface="+mj-lt"/>
              <a:ea typeface="Calibri" panose="020F0502020204030204" pitchFamily="34" charset="0"/>
              <a:cs typeface="Times New Roman" panose="02020603050405020304" pitchFamily="18" charset="0"/>
            </a:endParaRPr>
          </a:p>
        </p:txBody>
      </p:sp>
      <p:sp>
        <p:nvSpPr>
          <p:cNvPr id="19" name="Text Placeholder 2"/>
          <p:cNvSpPr txBox="1">
            <a:spLocks/>
          </p:cNvSpPr>
          <p:nvPr/>
        </p:nvSpPr>
        <p:spPr>
          <a:xfrm>
            <a:off x="5349418" y="5431285"/>
            <a:ext cx="6539171" cy="395173"/>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gn="r">
              <a:lnSpc>
                <a:spcPct val="107000"/>
              </a:lnSpc>
              <a:spcBef>
                <a:spcPts val="0"/>
              </a:spcBef>
              <a:spcAft>
                <a:spcPts val="375"/>
              </a:spcAft>
              <a:buNone/>
            </a:pPr>
            <a:r>
              <a:rPr lang="en-US" dirty="0" smtClean="0">
                <a:solidFill>
                  <a:schemeClr val="tx1"/>
                </a:solidFill>
                <a:latin typeface="+mj-lt"/>
              </a:rPr>
              <a:t>Additional information at </a:t>
            </a:r>
            <a:r>
              <a:rPr lang="en-US" dirty="0" smtClean="0">
                <a:solidFill>
                  <a:srgbClr val="FFFF00"/>
                </a:solidFill>
                <a:latin typeface="+mj-lt"/>
                <a:hlinkClick r:id="rId6"/>
              </a:rPr>
              <a:t>http://tfs.visualstudio.com</a:t>
            </a:r>
            <a:endParaRPr lang="en-US" dirty="0">
              <a:solidFill>
                <a:srgbClr val="FFFF00"/>
              </a:solidFill>
              <a:latin typeface="+mj-lt"/>
              <a:ea typeface="Calibri" panose="020F0502020204030204" pitchFamily="34" charset="0"/>
              <a:cs typeface="Times New Roman" panose="02020603050405020304" pitchFamily="18" charset="0"/>
            </a:endParaRPr>
          </a:p>
        </p:txBody>
      </p:sp>
      <p:sp>
        <p:nvSpPr>
          <p:cNvPr id="20" name="Text Placeholder 2"/>
          <p:cNvSpPr txBox="1">
            <a:spLocks/>
          </p:cNvSpPr>
          <p:nvPr/>
        </p:nvSpPr>
        <p:spPr>
          <a:xfrm>
            <a:off x="604914" y="6412461"/>
            <a:ext cx="5924977" cy="148182"/>
          </a:xfrm>
          <a:prstGeom prst="rect">
            <a:avLst/>
          </a:prstGeom>
        </p:spPr>
        <p:txBody>
          <a:bodyPr vert="horz" wrap="square" lIns="0" tIns="0" rIns="0" bIns="0" rtlCol="0">
            <a:spAutoFit/>
          </a:bodyPr>
          <a:lstStyle>
            <a:lvl1pPr marL="258752" indent="-258752" algn="l" defTabSz="685771" rtl="0" fontAlgn="base">
              <a:lnSpc>
                <a:spcPct val="90000"/>
              </a:lnSpc>
              <a:spcBef>
                <a:spcPct val="20000"/>
              </a:spcBef>
              <a:spcAft>
                <a:spcPct val="0"/>
              </a:spcAft>
              <a:buSzPct val="90000"/>
              <a:buFont typeface="Arial" charset="0"/>
              <a:buChar char="•"/>
              <a:defRPr sz="2400" kern="1200">
                <a:solidFill>
                  <a:srgbClr val="68217A"/>
                </a:solidFill>
                <a:latin typeface="+mn-lt"/>
                <a:ea typeface="ＭＳ Ｐゴシック" charset="0"/>
                <a:cs typeface="ＭＳ Ｐゴシック" charset="0"/>
              </a:defRPr>
            </a:lvl1pPr>
            <a:lvl2pPr marL="471469" indent="-212716" algn="l" defTabSz="685771" rtl="0" fontAlgn="base">
              <a:lnSpc>
                <a:spcPct val="90000"/>
              </a:lnSpc>
              <a:spcBef>
                <a:spcPct val="20000"/>
              </a:spcBef>
              <a:spcAft>
                <a:spcPct val="0"/>
              </a:spcAft>
              <a:buSzPct val="90000"/>
              <a:buFont typeface="Arial" charset="0"/>
              <a:buChar char="•"/>
              <a:tabLst>
                <a:tab pos="471469" algn="l"/>
              </a:tabLst>
              <a:defRPr sz="2100" kern="1200">
                <a:solidFill>
                  <a:srgbClr val="68217A"/>
                </a:solidFill>
                <a:latin typeface="+mn-lt"/>
                <a:ea typeface="ＭＳ Ｐゴシック" charset="0"/>
                <a:cs typeface="+mn-cs"/>
              </a:defRPr>
            </a:lvl2pPr>
            <a:lvl3pPr marL="685771" indent="-212716" algn="l" defTabSz="685771" rtl="0" fontAlgn="base">
              <a:lnSpc>
                <a:spcPct val="90000"/>
              </a:lnSpc>
              <a:spcBef>
                <a:spcPct val="20000"/>
              </a:spcBef>
              <a:spcAft>
                <a:spcPct val="0"/>
              </a:spcAft>
              <a:buSzPct val="90000"/>
              <a:buFont typeface="Arial" charset="0"/>
              <a:buChar char="•"/>
              <a:defRPr kern="1200">
                <a:solidFill>
                  <a:srgbClr val="68217A"/>
                </a:solidFill>
                <a:latin typeface="+mn-lt"/>
                <a:ea typeface="ＭＳ Ｐゴシック" charset="0"/>
                <a:cs typeface="+mn-cs"/>
              </a:defRPr>
            </a:lvl3pPr>
            <a:lvl4pPr marL="1111203" indent="-166681" algn="l" defTabSz="685771" rtl="0" fontAlgn="base">
              <a:lnSpc>
                <a:spcPct val="90000"/>
              </a:lnSpc>
              <a:spcBef>
                <a:spcPct val="20000"/>
              </a:spcBef>
              <a:spcAft>
                <a:spcPct val="0"/>
              </a:spcAft>
              <a:buSzPct val="90000"/>
              <a:buFont typeface="Arial" charset="0"/>
              <a:buChar char="•"/>
              <a:tabLst>
                <a:tab pos="685771" algn="l"/>
              </a:tabLst>
              <a:defRPr sz="1500" kern="1200">
                <a:solidFill>
                  <a:srgbClr val="68217A"/>
                </a:solidFill>
                <a:latin typeface="+mn-lt"/>
                <a:ea typeface="ＭＳ Ｐゴシック" charset="0"/>
                <a:cs typeface="+mn-cs"/>
              </a:defRPr>
            </a:lvl4pPr>
            <a:lvl5pPr marL="1284234" indent="-171443" algn="l" defTabSz="685771" rtl="0" fontAlgn="base">
              <a:lnSpc>
                <a:spcPct val="90000"/>
              </a:lnSpc>
              <a:spcBef>
                <a:spcPct val="20000"/>
              </a:spcBef>
              <a:spcAft>
                <a:spcPct val="0"/>
              </a:spcAft>
              <a:buSzPct val="90000"/>
              <a:buFont typeface="Arial" charset="0"/>
              <a:buChar char="•"/>
              <a:defRPr sz="1500" kern="1200">
                <a:solidFill>
                  <a:srgbClr val="68217A"/>
                </a:solidFill>
                <a:latin typeface="+mn-lt"/>
                <a:ea typeface="ＭＳ Ｐゴシック" charset="0"/>
                <a:cs typeface="+mn-cs"/>
              </a:defRPr>
            </a:lvl5pPr>
            <a:lvl6pPr marL="1886048"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965"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883"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801" indent="-171459" algn="l" defTabSz="685835"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marR="0" indent="0">
              <a:lnSpc>
                <a:spcPct val="107000"/>
              </a:lnSpc>
              <a:spcBef>
                <a:spcPts val="0"/>
              </a:spcBef>
              <a:spcAft>
                <a:spcPts val="375"/>
              </a:spcAft>
              <a:buNone/>
            </a:pPr>
            <a:r>
              <a:rPr lang="en-US" sz="900" dirty="0" smtClean="0">
                <a:solidFill>
                  <a:schemeClr val="tx1"/>
                </a:solidFill>
              </a:rPr>
              <a:t>* Capability in preview – limits may apply.  Authoring load tests requires Visual Studio Ultimate 2013 Preview.</a:t>
            </a:r>
            <a:endParaRPr lang="en-US" sz="900" dirty="0">
              <a:solidFill>
                <a:schemeClr val="tx1"/>
              </a:solidFill>
              <a:ea typeface="Calibri" panose="020F0502020204030204" pitchFamily="34" charset="0"/>
              <a:cs typeface="Times New Roman" panose="02020603050405020304" pitchFamily="18" charset="0"/>
            </a:endParaRPr>
          </a:p>
        </p:txBody>
      </p:sp>
      <p:grpSp>
        <p:nvGrpSpPr>
          <p:cNvPr id="5" name="Group 4"/>
          <p:cNvGrpSpPr/>
          <p:nvPr/>
        </p:nvGrpSpPr>
        <p:grpSpPr>
          <a:xfrm>
            <a:off x="528499" y="2285774"/>
            <a:ext cx="4938566" cy="3502911"/>
            <a:chOff x="528499" y="2068435"/>
            <a:chExt cx="4938566" cy="3502911"/>
          </a:xfrm>
        </p:grpSpPr>
        <p:sp>
          <p:nvSpPr>
            <p:cNvPr id="18" name="TextBox 17"/>
            <p:cNvSpPr txBox="1"/>
            <p:nvPr/>
          </p:nvSpPr>
          <p:spPr>
            <a:xfrm>
              <a:off x="528499" y="2068435"/>
              <a:ext cx="4808606" cy="3425297"/>
            </a:xfrm>
            <a:prstGeom prst="rect">
              <a:avLst/>
            </a:prstGeom>
            <a:noFill/>
          </p:spPr>
          <p:txBody>
            <a:bodyPr wrap="square" lIns="0" tIns="0" rIns="0" bIns="0" rtlCol="0">
              <a:spAutoFit/>
            </a:bodyPr>
            <a:lstStyle/>
            <a:p>
              <a:pPr marL="342900" marR="0" lvl="0" indent="-342900">
                <a:lnSpc>
                  <a:spcPct val="107000"/>
                </a:lnSpc>
                <a:spcBef>
                  <a:spcPts val="0"/>
                </a:spcBef>
                <a:spcAft>
                  <a:spcPts val="375"/>
                </a:spcAft>
                <a:buFont typeface="Wingdings" panose="05000000000000000000" pitchFamily="2" charset="2"/>
                <a:buChar char=""/>
              </a:pPr>
              <a:r>
                <a:rPr lang="en-US" dirty="0" smtClean="0"/>
                <a:t>Version control (TFVC or </a:t>
              </a:r>
              <a:r>
                <a:rPr lang="en-US" dirty="0" err="1" smtClean="0"/>
                <a:t>Git</a:t>
              </a:r>
              <a:r>
                <a:rPr lang="en-US" dirty="0" smtClean="0"/>
                <a:t>)</a:t>
              </a:r>
            </a:p>
            <a:p>
              <a:pPr marL="342900" indent="-342900">
                <a:lnSpc>
                  <a:spcPct val="107000"/>
                </a:lnSpc>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Comment </a:t>
              </a:r>
              <a:r>
                <a:rPr lang="en-US" dirty="0">
                  <a:ea typeface="Calibri" panose="020F0502020204030204" pitchFamily="34" charset="0"/>
                  <a:cs typeface="Times New Roman" panose="02020603050405020304" pitchFamily="18" charset="0"/>
                </a:rPr>
                <a:t>o</a:t>
              </a:r>
              <a:r>
                <a:rPr lang="en-US" dirty="0" smtClean="0">
                  <a:ea typeface="Calibri" panose="020F0502020204030204" pitchFamily="34" charset="0"/>
                  <a:cs typeface="Times New Roman" panose="02020603050405020304" pitchFamily="18" charset="0"/>
                </a:rPr>
                <a:t>n </a:t>
              </a:r>
              <a:r>
                <a:rPr lang="en-US" dirty="0" err="1" smtClean="0">
                  <a:ea typeface="Calibri" panose="020F0502020204030204" pitchFamily="34" charset="0"/>
                  <a:cs typeface="Times New Roman" panose="02020603050405020304" pitchFamily="18" charset="0"/>
                </a:rPr>
                <a:t>changesets</a:t>
              </a:r>
              <a:r>
                <a:rPr lang="en-US" dirty="0" smtClean="0">
                  <a:ea typeface="Calibri" panose="020F0502020204030204" pitchFamily="34" charset="0"/>
                  <a:cs typeface="Times New Roman" panose="02020603050405020304" pitchFamily="18" charset="0"/>
                </a:rPr>
                <a:t> </a:t>
              </a:r>
              <a:r>
                <a:rPr lang="en-US" dirty="0">
                  <a:ea typeface="Calibri" panose="020F0502020204030204" pitchFamily="34" charset="0"/>
                  <a:cs typeface="Times New Roman" panose="02020603050405020304" pitchFamily="18" charset="0"/>
                </a:rPr>
                <a:t>&amp; c</a:t>
              </a:r>
              <a:r>
                <a:rPr lang="en-US" dirty="0" smtClean="0">
                  <a:ea typeface="Calibri" panose="020F0502020204030204" pitchFamily="34" charset="0"/>
                  <a:cs typeface="Times New Roman" panose="02020603050405020304" pitchFamily="18" charset="0"/>
                </a:rPr>
                <a:t>ommits</a:t>
              </a:r>
              <a:endParaRPr lang="en-US" dirty="0"/>
            </a:p>
            <a:p>
              <a:pPr marL="342900" marR="0" lvl="0" indent="-342900">
                <a:lnSpc>
                  <a:spcPct val="107000"/>
                </a:lnSpc>
                <a:spcBef>
                  <a:spcPts val="0"/>
                </a:spcBef>
                <a:spcAft>
                  <a:spcPts val="375"/>
                </a:spcAft>
                <a:buFont typeface="Wingdings" panose="05000000000000000000" pitchFamily="2" charset="2"/>
                <a:buChar char=""/>
              </a:pPr>
              <a:r>
                <a:rPr lang="en-US" dirty="0"/>
                <a:t>Work item </a:t>
              </a:r>
              <a:r>
                <a:rPr lang="en-US" dirty="0" smtClean="0"/>
                <a:t>tracking and tagging</a:t>
              </a:r>
              <a:endParaRPr lang="en-US" dirty="0"/>
            </a:p>
            <a:p>
              <a:pPr marL="342900" indent="-342900">
                <a:lnSpc>
                  <a:spcPct val="107000"/>
                </a:lnSpc>
                <a:spcAft>
                  <a:spcPts val="375"/>
                </a:spcAft>
                <a:buFont typeface="Wingdings" panose="05000000000000000000" pitchFamily="2" charset="2"/>
                <a:buChar char=""/>
              </a:pPr>
              <a:r>
                <a:rPr lang="en-US" dirty="0">
                  <a:ea typeface="Calibri" panose="020F0502020204030204" pitchFamily="34" charset="0"/>
                  <a:cs typeface="Times New Roman" panose="02020603050405020304" pitchFamily="18" charset="0"/>
                </a:rPr>
                <a:t>Team </a:t>
              </a:r>
              <a:r>
                <a:rPr lang="en-US" dirty="0" smtClean="0">
                  <a:ea typeface="Calibri" panose="020F0502020204030204" pitchFamily="34" charset="0"/>
                  <a:cs typeface="Times New Roman" panose="02020603050405020304" pitchFamily="18" charset="0"/>
                </a:rPr>
                <a:t>rooms</a:t>
              </a:r>
              <a:endParaRPr lang="en-US" dirty="0" smtClean="0"/>
            </a:p>
            <a:p>
              <a:pPr marL="342900" marR="0" lvl="0" indent="-342900">
                <a:lnSpc>
                  <a:spcPct val="107000"/>
                </a:lnSpc>
                <a:spcBef>
                  <a:spcPts val="0"/>
                </a:spcBef>
                <a:spcAft>
                  <a:spcPts val="375"/>
                </a:spcAft>
                <a:buFont typeface="Wingdings" panose="05000000000000000000" pitchFamily="2" charset="2"/>
                <a:buChar char=""/>
              </a:pPr>
              <a:r>
                <a:rPr lang="en-US" dirty="0" smtClean="0"/>
                <a:t>Agile </a:t>
              </a:r>
              <a:r>
                <a:rPr lang="en-US" dirty="0"/>
                <a:t>planning </a:t>
              </a:r>
              <a:r>
                <a:rPr lang="en-US" dirty="0" smtClean="0"/>
                <a:t>tools</a:t>
              </a:r>
            </a:p>
            <a:p>
              <a:pPr marL="342900" indent="-342900">
                <a:lnSpc>
                  <a:spcPct val="107000"/>
                </a:lnSpc>
                <a:spcAft>
                  <a:spcPts val="375"/>
                </a:spcAft>
                <a:buFont typeface="Wingdings" panose="05000000000000000000" pitchFamily="2" charset="2"/>
                <a:buChar char=""/>
              </a:pPr>
              <a:r>
                <a:rPr lang="en-US" dirty="0" smtClean="0"/>
                <a:t>Feedback Management</a:t>
              </a:r>
            </a:p>
            <a:p>
              <a:pPr marL="342900" indent="-342900">
                <a:lnSpc>
                  <a:spcPct val="107000"/>
                </a:lnSpc>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Agile </a:t>
              </a:r>
              <a:r>
                <a:rPr lang="en-US" dirty="0">
                  <a:ea typeface="Calibri" panose="020F0502020204030204" pitchFamily="34" charset="0"/>
                  <a:cs typeface="Times New Roman" panose="02020603050405020304" pitchFamily="18" charset="0"/>
                </a:rPr>
                <a:t>Portfolio </a:t>
              </a:r>
              <a:r>
                <a:rPr lang="en-US" dirty="0" smtClean="0">
                  <a:ea typeface="Calibri" panose="020F0502020204030204" pitchFamily="34" charset="0"/>
                  <a:cs typeface="Times New Roman" panose="02020603050405020304" pitchFamily="18" charset="0"/>
                </a:rPr>
                <a:t>Management*</a:t>
              </a:r>
              <a:endParaRPr lang="en-US" dirty="0"/>
            </a:p>
            <a:p>
              <a:pPr marL="342900" marR="0" lvl="0" indent="-342900">
                <a:lnSpc>
                  <a:spcPct val="107000"/>
                </a:lnSpc>
                <a:spcBef>
                  <a:spcPts val="0"/>
                </a:spcBef>
                <a:spcAft>
                  <a:spcPts val="375"/>
                </a:spcAft>
                <a:buFont typeface="Wingdings" panose="05000000000000000000" pitchFamily="2" charset="2"/>
                <a:buChar char=""/>
              </a:pPr>
              <a:r>
                <a:rPr lang="en-US" dirty="0" smtClean="0"/>
                <a:t>Build*</a:t>
              </a:r>
            </a:p>
            <a:p>
              <a:pPr marL="342900" marR="0" lvl="0" indent="-342900">
                <a:lnSpc>
                  <a:spcPct val="107000"/>
                </a:lnSpc>
                <a:spcBef>
                  <a:spcPts val="0"/>
                </a:spcBef>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Web-based test case management*</a:t>
              </a:r>
            </a:p>
            <a:p>
              <a:pPr marL="342900" marR="0" lvl="0" indent="-342900">
                <a:lnSpc>
                  <a:spcPct val="107000"/>
                </a:lnSpc>
                <a:spcBef>
                  <a:spcPts val="0"/>
                </a:spcBef>
                <a:spcAft>
                  <a:spcPts val="375"/>
                </a:spcAft>
                <a:buFont typeface="Wingdings" panose="05000000000000000000" pitchFamily="2" charset="2"/>
                <a:buChar char=""/>
              </a:pPr>
              <a:r>
                <a:rPr lang="en-US" dirty="0" smtClean="0">
                  <a:ea typeface="Calibri" panose="020F0502020204030204" pitchFamily="34" charset="0"/>
                  <a:cs typeface="Times New Roman" panose="02020603050405020304" pitchFamily="18" charset="0"/>
                </a:rPr>
                <a:t>Load testing*</a:t>
              </a:r>
              <a:endParaRPr lang="en-US" dirty="0">
                <a:ea typeface="Calibri" panose="020F0502020204030204" pitchFamily="34" charset="0"/>
                <a:cs typeface="Times New Roman" panose="02020603050405020304" pitchFamily="18" charset="0"/>
              </a:endParaRPr>
            </a:p>
          </p:txBody>
        </p:sp>
        <p:sp>
          <p:nvSpPr>
            <p:cNvPr id="3" name="TextBox 2"/>
            <p:cNvSpPr txBox="1"/>
            <p:nvPr/>
          </p:nvSpPr>
          <p:spPr>
            <a:xfrm>
              <a:off x="4423574" y="2307958"/>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2" name="TextBox 21"/>
            <p:cNvSpPr txBox="1"/>
            <p:nvPr/>
          </p:nvSpPr>
          <p:spPr>
            <a:xfrm>
              <a:off x="1997324" y="2995618"/>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3" name="TextBox 22"/>
            <p:cNvSpPr txBox="1"/>
            <p:nvPr/>
          </p:nvSpPr>
          <p:spPr>
            <a:xfrm>
              <a:off x="3670483" y="4023893"/>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sp>
          <p:nvSpPr>
            <p:cNvPr id="21" name="TextBox 20"/>
            <p:cNvSpPr txBox="1"/>
            <p:nvPr/>
          </p:nvSpPr>
          <p:spPr>
            <a:xfrm>
              <a:off x="2065614" y="5054281"/>
              <a:ext cx="1043491" cy="517065"/>
            </a:xfrm>
            <a:prstGeom prst="rect">
              <a:avLst/>
            </a:prstGeom>
            <a:noFill/>
          </p:spPr>
          <p:txBody>
            <a:bodyPr wrap="square" lIns="182880" tIns="146304" rIns="182880" bIns="146304" rtlCol="0" anchor="ctr">
              <a:spAutoFit/>
            </a:bodyPr>
            <a:lstStyle/>
            <a:p>
              <a:pPr>
                <a:lnSpc>
                  <a:spcPct val="90000"/>
                </a:lnSpc>
                <a:spcAft>
                  <a:spcPts val="600"/>
                </a:spcAft>
              </a:pPr>
              <a:r>
                <a:rPr lang="en-US" sz="1600" i="1" dirty="0" smtClean="0">
                  <a:solidFill>
                    <a:srgbClr val="FFFF00"/>
                  </a:solidFill>
                  <a:latin typeface="Segoe UI Semibold" panose="020B0702040204020203" pitchFamily="34" charset="0"/>
                  <a:cs typeface="Segoe UI Semibold" panose="020B0702040204020203" pitchFamily="34" charset="0"/>
                </a:rPr>
                <a:t>New!</a:t>
              </a:r>
            </a:p>
          </p:txBody>
        </p:sp>
      </p:grpSp>
    </p:spTree>
    <p:extLst>
      <p:ext uri="{BB962C8B-B14F-4D97-AF65-F5344CB8AC3E}">
        <p14:creationId xmlns:p14="http://schemas.microsoft.com/office/powerpoint/2010/main" val="35749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60" y="-1"/>
            <a:ext cx="12133360" cy="3309449"/>
          </a:xfrm>
        </p:spPr>
        <p:txBody>
          <a:bodyPr anchor="t">
            <a:normAutofit/>
          </a:bodyPr>
          <a:lstStyle/>
          <a:p>
            <a:pPr>
              <a:lnSpc>
                <a:spcPct val="100000"/>
              </a:lnSpc>
              <a:spcAft>
                <a:spcPts val="1224"/>
              </a:spcAft>
            </a:pPr>
            <a:r>
              <a:rPr lang="en-US" sz="4080" b="1" dirty="0">
                <a:latin typeface="Segoe UI Light" panose="020B0502040204020203" pitchFamily="34" charset="0"/>
                <a:cs typeface="Segoe UI Light" panose="020B0502040204020203" pitchFamily="34" charset="0"/>
              </a:rPr>
              <a:t>MSDN Subscribers – </a:t>
            </a:r>
            <a:br>
              <a:rPr lang="en-US" sz="4080" b="1" dirty="0">
                <a:latin typeface="Segoe UI Light" panose="020B0502040204020203" pitchFamily="34" charset="0"/>
                <a:cs typeface="Segoe UI Light" panose="020B0502040204020203" pitchFamily="34" charset="0"/>
              </a:rPr>
            </a:br>
            <a:r>
              <a:rPr lang="en-US" sz="1224" b="1" i="1" dirty="0">
                <a:latin typeface="Segoe UI Light" panose="020B0502040204020203" pitchFamily="34" charset="0"/>
                <a:cs typeface="Segoe UI Light" panose="020B0502040204020203" pitchFamily="34" charset="0"/>
              </a:rPr>
              <a:t/>
            </a:r>
            <a:br>
              <a:rPr lang="en-US" sz="1224" b="1" i="1" dirty="0">
                <a:latin typeface="Segoe UI Light" panose="020B0502040204020203" pitchFamily="34" charset="0"/>
                <a:cs typeface="Segoe UI Light" panose="020B0502040204020203" pitchFamily="34" charset="0"/>
              </a:rPr>
            </a:br>
            <a:r>
              <a:rPr lang="en-US" sz="4080" b="1" dirty="0">
                <a:latin typeface="Segoe UI Light" panose="020B0502040204020203" pitchFamily="34" charset="0"/>
                <a:cs typeface="Segoe UI Light" panose="020B0502040204020203" pitchFamily="34" charset="0"/>
              </a:rPr>
              <a:t>Accelerate Your Development &amp; Test using Cloud VMs</a:t>
            </a:r>
            <a:br>
              <a:rPr lang="en-US" sz="4080" b="1" dirty="0">
                <a:latin typeface="Segoe UI Light" panose="020B0502040204020203" pitchFamily="34" charset="0"/>
                <a:cs typeface="Segoe UI Light" panose="020B0502040204020203" pitchFamily="34" charset="0"/>
              </a:rPr>
            </a:br>
            <a:r>
              <a:rPr lang="en-US" sz="1122" b="1" dirty="0">
                <a:latin typeface="Segoe UI Light" panose="020B0502040204020203" pitchFamily="34" charset="0"/>
                <a:cs typeface="Segoe UI Light" panose="020B0502040204020203" pitchFamily="34" charset="0"/>
              </a:rPr>
              <a:t/>
            </a:r>
            <a:br>
              <a:rPr lang="en-US" sz="1122" b="1" dirty="0">
                <a:latin typeface="Segoe UI Light" panose="020B0502040204020203" pitchFamily="34" charset="0"/>
                <a:cs typeface="Segoe UI Light" panose="020B0502040204020203" pitchFamily="34" charset="0"/>
              </a:rPr>
            </a:br>
            <a:r>
              <a:rPr lang="en-US" sz="3264" dirty="0">
                <a:latin typeface="Segoe UI Light" panose="020B0502040204020203" pitchFamily="34" charset="0"/>
                <a:cs typeface="Segoe UI Light" panose="020B0502040204020203" pitchFamily="34" charset="0"/>
              </a:rPr>
              <a:t>We’ve enhanced the Windows Azure MSDN benefit and </a:t>
            </a:r>
            <a:r>
              <a:rPr lang="en-US" sz="3264" dirty="0" smtClean="0">
                <a:latin typeface="Segoe UI Light" panose="020B0502040204020203" pitchFamily="34" charset="0"/>
                <a:cs typeface="Segoe UI Light" panose="020B0502040204020203" pitchFamily="34" charset="0"/>
              </a:rPr>
              <a:t>added cloud use </a:t>
            </a:r>
            <a:r>
              <a:rPr lang="en-US" sz="3264" dirty="0">
                <a:latin typeface="Segoe UI Light" panose="020B0502040204020203" pitchFamily="34" charset="0"/>
                <a:cs typeface="Segoe UI Light" panose="020B0502040204020203" pitchFamily="34" charset="0"/>
              </a:rPr>
              <a:t>rights </a:t>
            </a:r>
            <a:r>
              <a:rPr lang="en-US" sz="3264" dirty="0" smtClean="0">
                <a:latin typeface="Segoe UI Light" panose="020B0502040204020203" pitchFamily="34" charset="0"/>
                <a:cs typeface="Segoe UI Light" panose="020B0502040204020203" pitchFamily="34" charset="0"/>
              </a:rPr>
              <a:t>for </a:t>
            </a:r>
            <a:r>
              <a:rPr lang="en-US" sz="3264" dirty="0">
                <a:latin typeface="Segoe UI Light" panose="020B0502040204020203" pitchFamily="34" charset="0"/>
                <a:cs typeface="Segoe UI Light" panose="020B0502040204020203" pitchFamily="34" charset="0"/>
              </a:rPr>
              <a:t>select MSDN software. </a:t>
            </a:r>
            <a:r>
              <a:rPr lang="en-US" sz="3264" dirty="0" smtClean="0">
                <a:latin typeface="Segoe UI Light" panose="020B0502040204020203" pitchFamily="34" charset="0"/>
                <a:cs typeface="Segoe UI Light" panose="020B0502040204020203" pitchFamily="34" charset="0"/>
              </a:rPr>
              <a:t>You’ve </a:t>
            </a:r>
            <a:r>
              <a:rPr lang="en-US" sz="3264" dirty="0">
                <a:latin typeface="Segoe UI Light" panose="020B0502040204020203" pitchFamily="34" charset="0"/>
                <a:cs typeface="Segoe UI Light" panose="020B0502040204020203" pitchFamily="34" charset="0"/>
              </a:rPr>
              <a:t>already got it, now use it! </a:t>
            </a:r>
            <a:endParaRPr lang="en-US" sz="2040" dirty="0">
              <a:latin typeface="Segoe UI Light" panose="020B0502040204020203" pitchFamily="34" charset="0"/>
              <a:cs typeface="Segoe UI Light" panose="020B0502040204020203" pitchFamily="34" charset="0"/>
            </a:endParaRPr>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594343" y="3218883"/>
            <a:ext cx="3044452" cy="2287202"/>
          </a:xfrm>
          <a:prstGeom prst="rect">
            <a:avLst/>
          </a:prstGeom>
        </p:spPr>
      </p:pic>
      <p:sp>
        <p:nvSpPr>
          <p:cNvPr id="5" name="TextBox 4"/>
          <p:cNvSpPr txBox="1"/>
          <p:nvPr/>
        </p:nvSpPr>
        <p:spPr>
          <a:xfrm>
            <a:off x="3850285" y="3549262"/>
            <a:ext cx="8330745" cy="1631122"/>
          </a:xfrm>
          <a:prstGeom prst="rect">
            <a:avLst/>
          </a:prstGeom>
          <a:noFill/>
        </p:spPr>
        <p:txBody>
          <a:bodyPr wrap="square" rtlCol="0">
            <a:spAutoFit/>
          </a:bodyPr>
          <a:lstStyle/>
          <a:p>
            <a:pPr lvl="1"/>
            <a:r>
              <a:rPr lang="en-US" sz="3264" dirty="0">
                <a:latin typeface="Segoe UI Light" panose="020B0502040204020203" pitchFamily="34" charset="0"/>
                <a:cs typeface="Segoe UI Light" panose="020B0502040204020203" pitchFamily="34" charset="0"/>
              </a:rPr>
              <a:t>Activate and try out your Windows Azure MSDN benefit today &amp; </a:t>
            </a:r>
            <a:r>
              <a:rPr lang="en-US" sz="3264" b="1" i="1" dirty="0">
                <a:latin typeface="Segoe UI Light" panose="020B0502040204020203" pitchFamily="34" charset="0"/>
                <a:cs typeface="Segoe UI Light" panose="020B0502040204020203" pitchFamily="34" charset="0"/>
              </a:rPr>
              <a:t>you could win an Aston Martin V8 Vantage</a:t>
            </a:r>
            <a:r>
              <a:rPr lang="en-US" sz="3264" dirty="0">
                <a:latin typeface="Segoe UI Light" panose="020B0502040204020203" pitchFamily="34" charset="0"/>
                <a:cs typeface="Segoe UI Light" panose="020B0502040204020203" pitchFamily="34" charset="0"/>
              </a:rPr>
              <a:t>! </a:t>
            </a:r>
          </a:p>
        </p:txBody>
      </p:sp>
      <p:sp>
        <p:nvSpPr>
          <p:cNvPr id="7" name="Rectangle 6"/>
          <p:cNvSpPr/>
          <p:nvPr/>
        </p:nvSpPr>
        <p:spPr>
          <a:xfrm>
            <a:off x="882" y="5831785"/>
            <a:ext cx="12434711" cy="1170512"/>
          </a:xfrm>
          <a:prstGeom prst="rect">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marL="0" lvl="1" algn="ctr"/>
            <a:r>
              <a:rPr lang="en-US" sz="3200" dirty="0">
                <a:solidFill>
                  <a:schemeClr val="bg1"/>
                </a:solidFill>
              </a:rPr>
              <a:t>Learn more and activate today at </a:t>
            </a:r>
            <a:r>
              <a:rPr lang="en-US" sz="3200" u="sng" dirty="0">
                <a:solidFill>
                  <a:schemeClr val="bg1"/>
                </a:solidFill>
                <a:hlinkClick r:id="rId3"/>
              </a:rPr>
              <a:t>http://aka.ms/AzureContest</a:t>
            </a:r>
            <a:endParaRPr lang="en-US" sz="3200" dirty="0">
              <a:solidFill>
                <a:schemeClr val="bg1"/>
              </a:solidFill>
            </a:endParaRPr>
          </a:p>
        </p:txBody>
      </p:sp>
    </p:spTree>
    <p:extLst>
      <p:ext uri="{BB962C8B-B14F-4D97-AF65-F5344CB8AC3E}">
        <p14:creationId xmlns:p14="http://schemas.microsoft.com/office/powerpoint/2010/main" val="127317166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Entity Framework 6</a:t>
            </a:r>
            <a:endParaRPr lang="en-US" dirty="0"/>
          </a:p>
        </p:txBody>
      </p:sp>
      <p:sp>
        <p:nvSpPr>
          <p:cNvPr id="5" name="Text Placeholder 4"/>
          <p:cNvSpPr>
            <a:spLocks noGrp="1"/>
          </p:cNvSpPr>
          <p:nvPr>
            <p:ph type="body" sz="quarter" idx="12"/>
          </p:nvPr>
        </p:nvSpPr>
        <p:spPr/>
        <p:txBody>
          <a:bodyPr/>
          <a:lstStyle/>
          <a:p>
            <a:r>
              <a:rPr lang="en-US" dirty="0" smtClean="0"/>
              <a:t>Glenn Condron</a:t>
            </a:r>
            <a:endParaRPr lang="en-US" dirty="0"/>
          </a:p>
        </p:txBody>
      </p:sp>
      <p:sp>
        <p:nvSpPr>
          <p:cNvPr id="9" name="Text Placeholder 8"/>
          <p:cNvSpPr>
            <a:spLocks noGrp="1"/>
          </p:cNvSpPr>
          <p:nvPr>
            <p:ph type="body" sz="quarter" idx="13"/>
          </p:nvPr>
        </p:nvSpPr>
        <p:spPr/>
        <p:txBody>
          <a:bodyPr/>
          <a:lstStyle/>
          <a:p>
            <a:r>
              <a:rPr lang="en-US" dirty="0"/>
              <a:t>DEV-B335</a:t>
            </a:r>
          </a:p>
        </p:txBody>
      </p:sp>
    </p:spTree>
    <p:extLst>
      <p:ext uri="{BB962C8B-B14F-4D97-AF65-F5344CB8AC3E}">
        <p14:creationId xmlns:p14="http://schemas.microsoft.com/office/powerpoint/2010/main" val="130830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7" name="TextBox 6"/>
          <p:cNvSpPr txBox="1"/>
          <p:nvPr/>
        </p:nvSpPr>
        <p:spPr>
          <a:xfrm>
            <a:off x="292249" y="2143592"/>
            <a:ext cx="4572318" cy="3003899"/>
          </a:xfrm>
          <a:prstGeom prst="rect">
            <a:avLst/>
          </a:prstGeom>
          <a:noFill/>
        </p:spPr>
        <p:txBody>
          <a:bodyPr wrap="square" lIns="182880" tIns="146304" rIns="182880" bIns="146304" rtlCol="0">
            <a:spAutoFit/>
          </a:bodyPr>
          <a:lstStyle/>
          <a:p>
            <a:r>
              <a:rPr lang="en-US" sz="4400" b="1" dirty="0" smtClean="0">
                <a:gradFill>
                  <a:gsLst>
                    <a:gs pos="83000">
                      <a:schemeClr val="tx1"/>
                    </a:gs>
                    <a:gs pos="100000">
                      <a:schemeClr val="accent1">
                        <a:lumMod val="30000"/>
                        <a:lumOff val="70000"/>
                      </a:schemeClr>
                    </a:gs>
                  </a:gsLst>
                  <a:lin ang="5400000" scaled="1"/>
                </a:gradFill>
              </a:rPr>
              <a:t>Scan </a:t>
            </a:r>
            <a:r>
              <a:rPr lang="en-US" sz="4400" b="1" dirty="0">
                <a:gradFill>
                  <a:gsLst>
                    <a:gs pos="83000">
                      <a:schemeClr val="tx1"/>
                    </a:gs>
                    <a:gs pos="100000">
                      <a:schemeClr val="accent1">
                        <a:lumMod val="30000"/>
                        <a:lumOff val="70000"/>
                      </a:schemeClr>
                    </a:gs>
                  </a:gsLst>
                  <a:lin ang="5400000" scaled="1"/>
                </a:gradFill>
              </a:rPr>
              <a:t>this QR code </a:t>
            </a:r>
            <a:r>
              <a:rPr lang="en-US" sz="4400" dirty="0">
                <a:gradFill>
                  <a:gsLst>
                    <a:gs pos="83000">
                      <a:schemeClr val="tx1"/>
                    </a:gs>
                    <a:gs pos="100000">
                      <a:schemeClr val="accent1">
                        <a:lumMod val="30000"/>
                        <a:lumOff val="70000"/>
                      </a:schemeClr>
                    </a:gs>
                  </a:gsLst>
                  <a:lin ang="5400000" scaled="1"/>
                </a:gradFill>
              </a:rPr>
              <a:t>to </a:t>
            </a:r>
          </a:p>
          <a:p>
            <a:r>
              <a:rPr lang="en-US" sz="4400" dirty="0">
                <a:gradFill>
                  <a:gsLst>
                    <a:gs pos="83000">
                      <a:schemeClr val="tx1"/>
                    </a:gs>
                    <a:gs pos="100000">
                      <a:schemeClr val="accent1">
                        <a:lumMod val="30000"/>
                        <a:lumOff val="70000"/>
                      </a:schemeClr>
                    </a:gs>
                  </a:gsLst>
                  <a:lin ang="5400000" scaled="1"/>
                </a:gradFill>
              </a:rPr>
              <a:t>evaluate this session.</a:t>
            </a: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70808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Agenda</a:t>
            </a:r>
            <a:endParaRPr lang="en-US" dirty="0"/>
          </a:p>
        </p:txBody>
      </p:sp>
      <p:sp>
        <p:nvSpPr>
          <p:cNvPr id="6" name="Text Placeholder 5"/>
          <p:cNvSpPr>
            <a:spLocks noGrp="1"/>
          </p:cNvSpPr>
          <p:nvPr>
            <p:ph type="body" sz="quarter" idx="10"/>
          </p:nvPr>
        </p:nvSpPr>
        <p:spPr>
          <a:xfrm>
            <a:off x="274638" y="1212850"/>
            <a:ext cx="11887200" cy="2769989"/>
          </a:xfrm>
        </p:spPr>
        <p:txBody>
          <a:bodyPr/>
          <a:lstStyle/>
          <a:p>
            <a:r>
              <a:rPr lang="en-US" dirty="0" smtClean="0"/>
              <a:t>Open source</a:t>
            </a:r>
          </a:p>
          <a:p>
            <a:r>
              <a:rPr lang="en-US" dirty="0"/>
              <a:t>Developer w</a:t>
            </a:r>
            <a:r>
              <a:rPr lang="en-US" dirty="0" smtClean="0"/>
              <a:t>orkflows</a:t>
            </a:r>
          </a:p>
          <a:p>
            <a:r>
              <a:rPr lang="en-US" dirty="0" smtClean="0"/>
              <a:t>What’s new in EF6</a:t>
            </a:r>
          </a:p>
          <a:p>
            <a:r>
              <a:rPr lang="en-US" dirty="0" smtClean="0"/>
              <a:t>EF6 demos</a:t>
            </a:r>
            <a:endParaRPr lang="en-US" dirty="0"/>
          </a:p>
        </p:txBody>
      </p:sp>
    </p:spTree>
    <p:extLst>
      <p:ext uri="{BB962C8B-B14F-4D97-AF65-F5344CB8AC3E}">
        <p14:creationId xmlns:p14="http://schemas.microsoft.com/office/powerpoint/2010/main" val="423886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Open source</a:t>
            </a:r>
            <a:endParaRPr lang="en-US" dirty="0"/>
          </a:p>
        </p:txBody>
      </p:sp>
      <p:sp>
        <p:nvSpPr>
          <p:cNvPr id="6" name="Text Placeholder 5"/>
          <p:cNvSpPr>
            <a:spLocks noGrp="1"/>
          </p:cNvSpPr>
          <p:nvPr>
            <p:ph type="body" sz="quarter" idx="10"/>
          </p:nvPr>
        </p:nvSpPr>
        <p:spPr>
          <a:xfrm>
            <a:off x="274638" y="1212850"/>
            <a:ext cx="11887200" cy="3785652"/>
          </a:xfrm>
        </p:spPr>
        <p:txBody>
          <a:bodyPr/>
          <a:lstStyle/>
          <a:p>
            <a:r>
              <a:rPr lang="en-US" dirty="0" smtClean="0"/>
              <a:t>EntityFramework.codeplex.com</a:t>
            </a:r>
          </a:p>
          <a:p>
            <a:pPr lvl="1"/>
            <a:r>
              <a:rPr lang="en-US" sz="4000" dirty="0">
                <a:gradFill>
                  <a:gsLst>
                    <a:gs pos="1250">
                      <a:schemeClr val="tx1"/>
                    </a:gs>
                    <a:gs pos="99000">
                      <a:schemeClr val="tx1"/>
                    </a:gs>
                  </a:gsLst>
                  <a:lin ang="5400000" scaled="0"/>
                </a:gradFill>
                <a:latin typeface="+mj-lt"/>
              </a:rPr>
              <a:t>Not just the code</a:t>
            </a:r>
          </a:p>
          <a:p>
            <a:pPr lvl="1"/>
            <a:r>
              <a:rPr lang="en-US" dirty="0"/>
              <a:t>Source code</a:t>
            </a:r>
          </a:p>
          <a:p>
            <a:pPr lvl="1"/>
            <a:r>
              <a:rPr lang="en-US" dirty="0"/>
              <a:t>Nightly builds</a:t>
            </a:r>
          </a:p>
          <a:p>
            <a:pPr lvl="1"/>
            <a:r>
              <a:rPr lang="en-US" dirty="0"/>
              <a:t>Issue tracking</a:t>
            </a:r>
          </a:p>
          <a:p>
            <a:pPr lvl="1"/>
            <a:r>
              <a:rPr lang="en-US" dirty="0"/>
              <a:t>Feature specs</a:t>
            </a:r>
          </a:p>
          <a:p>
            <a:pPr lvl="1"/>
            <a:r>
              <a:rPr lang="en-US" dirty="0"/>
              <a:t>Design meeting notes</a:t>
            </a:r>
            <a:endParaRPr lang="en-US" sz="4000" dirty="0">
              <a:gradFill>
                <a:gsLst>
                  <a:gs pos="1250">
                    <a:schemeClr val="tx1"/>
                  </a:gs>
                  <a:gs pos="99000">
                    <a:schemeClr val="tx1"/>
                  </a:gs>
                </a:gsLst>
                <a:lin ang="5400000" scaled="0"/>
              </a:gradFill>
            </a:endParaRPr>
          </a:p>
          <a:p>
            <a:endParaRPr lang="en-US" dirty="0"/>
          </a:p>
        </p:txBody>
      </p:sp>
    </p:spTree>
    <p:extLst>
      <p:ext uri="{BB962C8B-B14F-4D97-AF65-F5344CB8AC3E}">
        <p14:creationId xmlns:p14="http://schemas.microsoft.com/office/powerpoint/2010/main" val="11306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Open source</a:t>
            </a:r>
            <a:endParaRPr lang="en-US" dirty="0"/>
          </a:p>
        </p:txBody>
      </p:sp>
      <p:sp>
        <p:nvSpPr>
          <p:cNvPr id="6" name="Text Placeholder 5"/>
          <p:cNvSpPr>
            <a:spLocks noGrp="1"/>
          </p:cNvSpPr>
          <p:nvPr>
            <p:ph type="body" sz="quarter" idx="10"/>
          </p:nvPr>
        </p:nvSpPr>
        <p:spPr>
          <a:xfrm>
            <a:off x="274638" y="1212850"/>
            <a:ext cx="11887200" cy="4124206"/>
          </a:xfrm>
        </p:spPr>
        <p:txBody>
          <a:bodyPr/>
          <a:lstStyle/>
          <a:p>
            <a:pPr lvl="1"/>
            <a:r>
              <a:rPr lang="en-US" sz="4000" dirty="0" smtClean="0">
                <a:gradFill>
                  <a:gsLst>
                    <a:gs pos="1250">
                      <a:schemeClr val="tx1"/>
                    </a:gs>
                    <a:gs pos="99000">
                      <a:schemeClr val="tx1"/>
                    </a:gs>
                  </a:gsLst>
                  <a:lin ang="5400000" scaled="0"/>
                </a:gradFill>
                <a:latin typeface="+mj-lt"/>
              </a:rPr>
              <a:t>Accepting contributions</a:t>
            </a:r>
          </a:p>
          <a:p>
            <a:pPr lvl="1"/>
            <a:r>
              <a:rPr lang="en-US" dirty="0" smtClean="0"/>
              <a:t>Only EF team has commit rights</a:t>
            </a:r>
          </a:p>
          <a:p>
            <a:pPr lvl="1"/>
            <a:r>
              <a:rPr lang="en-US" dirty="0" smtClean="0"/>
              <a:t>Same code review process as internal changes</a:t>
            </a:r>
          </a:p>
          <a:p>
            <a:pPr lvl="1"/>
            <a:r>
              <a:rPr lang="en-US" dirty="0" smtClean="0"/>
              <a:t>25 pull requests, 21 accepted</a:t>
            </a:r>
          </a:p>
          <a:p>
            <a:pPr lvl="1"/>
            <a:r>
              <a:rPr lang="en-US" dirty="0"/>
              <a:t>8 </a:t>
            </a:r>
            <a:r>
              <a:rPr lang="en-US" dirty="0" smtClean="0"/>
              <a:t>contributors</a:t>
            </a:r>
          </a:p>
          <a:p>
            <a:r>
              <a:rPr lang="en-US" dirty="0"/>
              <a:t>Only affects how we develop, not how we ship</a:t>
            </a:r>
          </a:p>
          <a:p>
            <a:pPr lvl="1"/>
            <a:r>
              <a:rPr lang="en-US" dirty="0"/>
              <a:t>Same license</a:t>
            </a:r>
          </a:p>
          <a:p>
            <a:pPr lvl="1"/>
            <a:r>
              <a:rPr lang="en-US" dirty="0"/>
              <a:t>Same support</a:t>
            </a:r>
          </a:p>
          <a:p>
            <a:pPr lvl="1"/>
            <a:r>
              <a:rPr lang="en-US" dirty="0"/>
              <a:t>Same quality</a:t>
            </a:r>
          </a:p>
          <a:p>
            <a:pPr lvl="1"/>
            <a:endParaRPr lang="en-US" dirty="0"/>
          </a:p>
        </p:txBody>
      </p:sp>
    </p:spTree>
    <p:extLst>
      <p:ext uri="{BB962C8B-B14F-4D97-AF65-F5344CB8AC3E}">
        <p14:creationId xmlns:p14="http://schemas.microsoft.com/office/powerpoint/2010/main" val="22293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a:t>D</a:t>
            </a:r>
            <a:r>
              <a:rPr lang="en-US" dirty="0" smtClean="0"/>
              <a:t>eveloper workflows</a:t>
            </a:r>
            <a:endParaRPr lang="en-US" dirty="0"/>
          </a:p>
        </p:txBody>
      </p:sp>
      <p:grpSp>
        <p:nvGrpSpPr>
          <p:cNvPr id="5" name="Group 4"/>
          <p:cNvGrpSpPr/>
          <p:nvPr/>
        </p:nvGrpSpPr>
        <p:grpSpPr>
          <a:xfrm>
            <a:off x="579438" y="3430327"/>
            <a:ext cx="11168541" cy="1550496"/>
            <a:chOff x="509933" y="2958624"/>
            <a:chExt cx="11168541" cy="1550496"/>
          </a:xfrm>
          <a:solidFill>
            <a:srgbClr val="00BCF2"/>
          </a:solidFill>
        </p:grpSpPr>
        <p:sp>
          <p:nvSpPr>
            <p:cNvPr id="7" name="Rounded Rectangle 6"/>
            <p:cNvSpPr/>
            <p:nvPr/>
          </p:nvSpPr>
          <p:spPr bwMode="auto">
            <a:xfrm>
              <a:off x="509933" y="2958624"/>
              <a:ext cx="11168541"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8" name="Can 7"/>
            <p:cNvSpPr/>
            <p:nvPr/>
          </p:nvSpPr>
          <p:spPr>
            <a:xfrm>
              <a:off x="826667" y="3068126"/>
              <a:ext cx="1814660" cy="1323439"/>
            </a:xfrm>
            <a:prstGeom prst="can">
              <a:avLst/>
            </a:prstGeom>
            <a:solidFill>
              <a:schemeClr val="tx1"/>
            </a:solidFill>
            <a:ln w="9525" cap="flat" cmpd="sng" algn="ctr">
              <a:solidFill>
                <a:srgbClr val="505050"/>
              </a:solidFill>
              <a:prstDash val="dash"/>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New</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grpSp>
        <p:nvGrpSpPr>
          <p:cNvPr id="9" name="Group 8"/>
          <p:cNvGrpSpPr/>
          <p:nvPr/>
        </p:nvGrpSpPr>
        <p:grpSpPr>
          <a:xfrm>
            <a:off x="579437" y="5091400"/>
            <a:ext cx="11168541" cy="1582992"/>
            <a:chOff x="509932" y="4509120"/>
            <a:chExt cx="11168541" cy="1582992"/>
          </a:xfrm>
          <a:solidFill>
            <a:srgbClr val="E34A28"/>
          </a:solidFill>
        </p:grpSpPr>
        <p:sp>
          <p:nvSpPr>
            <p:cNvPr id="10" name="Rounded Rectangle 9"/>
            <p:cNvSpPr/>
            <p:nvPr/>
          </p:nvSpPr>
          <p:spPr bwMode="auto">
            <a:xfrm>
              <a:off x="509932" y="4509120"/>
              <a:ext cx="11168541" cy="1582992"/>
            </a:xfrm>
            <a:prstGeom prst="roundRect">
              <a:avLst>
                <a:gd name="adj" fmla="val 0"/>
              </a:avLst>
            </a:prstGeom>
            <a:solidFill>
              <a:srgbClr val="DC3C0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sp>
          <p:nvSpPr>
            <p:cNvPr id="11" name="Can 10"/>
            <p:cNvSpPr/>
            <p:nvPr/>
          </p:nvSpPr>
          <p:spPr>
            <a:xfrm>
              <a:off x="826667" y="4653267"/>
              <a:ext cx="1814660" cy="1351370"/>
            </a:xfrm>
            <a:prstGeom prst="can">
              <a:avLst/>
            </a:prstGeom>
            <a:solidFill>
              <a:schemeClr val="tx1"/>
            </a:solidFill>
            <a:ln w="9525" cap="flat" cmpd="sng" algn="ctr">
              <a:solidFill>
                <a:srgbClr val="505050"/>
              </a:solid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Existing</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grpSp>
        <p:nvGrpSpPr>
          <p:cNvPr id="16" name="Group 15"/>
          <p:cNvGrpSpPr/>
          <p:nvPr/>
        </p:nvGrpSpPr>
        <p:grpSpPr>
          <a:xfrm>
            <a:off x="3027566" y="1227828"/>
            <a:ext cx="4153754" cy="5555798"/>
            <a:chOff x="1935088" y="903283"/>
            <a:chExt cx="3429000" cy="5334028"/>
          </a:xfrm>
        </p:grpSpPr>
        <p:sp>
          <p:nvSpPr>
            <p:cNvPr id="21" name="Rounded Rectangle 20"/>
            <p:cNvSpPr/>
            <p:nvPr/>
          </p:nvSpPr>
          <p:spPr bwMode="auto">
            <a:xfrm>
              <a:off x="1935088" y="971436"/>
              <a:ext cx="3429000" cy="5265875"/>
            </a:xfrm>
            <a:prstGeom prst="roundRect">
              <a:avLst>
                <a:gd name="adj" fmla="val 0"/>
              </a:avLst>
            </a:prstGeom>
            <a:noFill/>
            <a:ln>
              <a:solidFill>
                <a:schemeClr val="tx1">
                  <a:lumMod val="6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19" name="TextBox 35"/>
            <p:cNvSpPr txBox="1"/>
            <p:nvPr/>
          </p:nvSpPr>
          <p:spPr>
            <a:xfrm>
              <a:off x="2424416" y="903283"/>
              <a:ext cx="2450345"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Designer Centric</a:t>
              </a:r>
              <a:endParaRPr lang="en-US" sz="3000" dirty="0">
                <a:latin typeface="+mj-lt"/>
              </a:endParaRPr>
            </a:p>
          </p:txBody>
        </p:sp>
      </p:grpSp>
      <p:grpSp>
        <p:nvGrpSpPr>
          <p:cNvPr id="22" name="Group 21"/>
          <p:cNvGrpSpPr/>
          <p:nvPr/>
        </p:nvGrpSpPr>
        <p:grpSpPr>
          <a:xfrm>
            <a:off x="7305191" y="1221050"/>
            <a:ext cx="4331156" cy="5562577"/>
            <a:chOff x="5436096" y="896775"/>
            <a:chExt cx="3432338" cy="5340536"/>
          </a:xfrm>
        </p:grpSpPr>
        <p:sp>
          <p:nvSpPr>
            <p:cNvPr id="26" name="Rounded Rectangle 25"/>
            <p:cNvSpPr/>
            <p:nvPr/>
          </p:nvSpPr>
          <p:spPr bwMode="auto">
            <a:xfrm>
              <a:off x="5436096" y="971436"/>
              <a:ext cx="3432338" cy="5265875"/>
            </a:xfrm>
            <a:prstGeom prst="roundRect">
              <a:avLst>
                <a:gd name="adj" fmla="val 0"/>
              </a:avLst>
            </a:prstGeom>
            <a:noFill/>
            <a:ln>
              <a:solidFill>
                <a:schemeClr val="tx1">
                  <a:lumMod val="65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24" name="TextBox 40"/>
            <p:cNvSpPr txBox="1"/>
            <p:nvPr/>
          </p:nvSpPr>
          <p:spPr>
            <a:xfrm>
              <a:off x="6227508" y="896775"/>
              <a:ext cx="1849514"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Centric</a:t>
              </a:r>
              <a:endParaRPr lang="en-US" sz="3000" dirty="0">
                <a:latin typeface="+mj-lt"/>
              </a:endParaRPr>
            </a:p>
          </p:txBody>
        </p:sp>
      </p:grpSp>
      <p:sp>
        <p:nvSpPr>
          <p:cNvPr id="30" name="TextBox 29"/>
          <p:cNvSpPr txBox="1"/>
          <p:nvPr/>
        </p:nvSpPr>
        <p:spPr>
          <a:xfrm>
            <a:off x="3027566" y="5098020"/>
            <a:ext cx="3704156"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Database First</a:t>
            </a:r>
          </a:p>
          <a:p>
            <a:r>
              <a:rPr lang="en-US" sz="1600" dirty="0"/>
              <a:t>Reverse </a:t>
            </a:r>
            <a:r>
              <a:rPr lang="en-US" sz="1600" dirty="0" smtClean="0"/>
              <a:t>engineer model in EF Designer</a:t>
            </a:r>
            <a:endParaRPr lang="en-US" sz="1600" dirty="0"/>
          </a:p>
          <a:p>
            <a:r>
              <a:rPr lang="en-US" sz="1600" dirty="0"/>
              <a:t>Classes auto-generated from </a:t>
            </a:r>
            <a:r>
              <a:rPr lang="en-US" sz="1600" dirty="0" smtClean="0"/>
              <a:t>model</a:t>
            </a:r>
            <a:endParaRPr lang="en-US" sz="1600" dirty="0"/>
          </a:p>
        </p:txBody>
      </p:sp>
      <p:sp>
        <p:nvSpPr>
          <p:cNvPr id="31" name="TextBox 30"/>
          <p:cNvSpPr txBox="1"/>
          <p:nvPr/>
        </p:nvSpPr>
        <p:spPr>
          <a:xfrm>
            <a:off x="3027566" y="3430327"/>
            <a:ext cx="3415230"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Model </a:t>
            </a:r>
            <a:r>
              <a:rPr lang="en-US" sz="3000" dirty="0">
                <a:latin typeface="+mj-lt"/>
              </a:rPr>
              <a:t>F</a:t>
            </a:r>
            <a:r>
              <a:rPr lang="en-US" sz="3000" dirty="0" smtClean="0">
                <a:latin typeface="+mj-lt"/>
              </a:rPr>
              <a:t>irst</a:t>
            </a:r>
          </a:p>
          <a:p>
            <a:r>
              <a:rPr lang="en-US" sz="1600" dirty="0" smtClean="0"/>
              <a:t>Create model in EF Designer</a:t>
            </a:r>
          </a:p>
          <a:p>
            <a:r>
              <a:rPr lang="en-US" sz="1600" dirty="0" smtClean="0"/>
              <a:t>Generate database from model</a:t>
            </a:r>
          </a:p>
          <a:p>
            <a:r>
              <a:rPr lang="en-US" sz="1600" dirty="0" smtClean="0"/>
              <a:t>Classes auto-generated from model</a:t>
            </a:r>
            <a:endParaRPr lang="en-US" sz="1600" dirty="0"/>
          </a:p>
        </p:txBody>
      </p:sp>
      <p:sp>
        <p:nvSpPr>
          <p:cNvPr id="32" name="TextBox 31"/>
          <p:cNvSpPr txBox="1"/>
          <p:nvPr/>
        </p:nvSpPr>
        <p:spPr>
          <a:xfrm>
            <a:off x="7326474" y="5098020"/>
            <a:ext cx="3817327"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a:t>
            </a:r>
            <a:r>
              <a:rPr lang="en-US" sz="1600" dirty="0" smtClean="0"/>
              <a:t>code</a:t>
            </a:r>
          </a:p>
          <a:p>
            <a:r>
              <a:rPr lang="en-US" sz="1600" dirty="0" smtClean="0"/>
              <a:t>EF Power Tools provide reverse engineer</a:t>
            </a:r>
            <a:endParaRPr lang="en-US" sz="1600" dirty="0"/>
          </a:p>
        </p:txBody>
      </p:sp>
      <p:sp>
        <p:nvSpPr>
          <p:cNvPr id="33" name="TextBox 32"/>
          <p:cNvSpPr txBox="1"/>
          <p:nvPr/>
        </p:nvSpPr>
        <p:spPr>
          <a:xfrm>
            <a:off x="7305191" y="3423549"/>
            <a:ext cx="4248792"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code</a:t>
            </a:r>
          </a:p>
          <a:p>
            <a:r>
              <a:rPr lang="en-US" sz="1600" dirty="0"/>
              <a:t>Database </a:t>
            </a:r>
            <a:r>
              <a:rPr lang="en-US" sz="1600" dirty="0" smtClean="0"/>
              <a:t>created from code</a:t>
            </a:r>
          </a:p>
          <a:p>
            <a:r>
              <a:rPr lang="en-US" sz="1600" dirty="0" smtClean="0"/>
              <a:t>Migrations apply model changes to database</a:t>
            </a:r>
            <a:endParaRPr lang="en-US" sz="1600" dirty="0"/>
          </a:p>
        </p:txBody>
      </p:sp>
      <p:pic>
        <p:nvPicPr>
          <p:cNvPr id="2" name="Picture 1"/>
          <p:cNvPicPr>
            <a:picLocks noChangeAspect="1"/>
          </p:cNvPicPr>
          <p:nvPr/>
        </p:nvPicPr>
        <p:blipFill>
          <a:blip r:embed="rId3"/>
          <a:stretch>
            <a:fillRect/>
          </a:stretch>
        </p:blipFill>
        <p:spPr>
          <a:xfrm>
            <a:off x="8388692" y="1767617"/>
            <a:ext cx="2226060" cy="1484040"/>
          </a:xfrm>
          <a:prstGeom prst="rect">
            <a:avLst/>
          </a:prstGeom>
        </p:spPr>
      </p:pic>
      <p:pic>
        <p:nvPicPr>
          <p:cNvPr id="3" name="Picture 2"/>
          <p:cNvPicPr>
            <a:picLocks noChangeAspect="1"/>
          </p:cNvPicPr>
          <p:nvPr/>
        </p:nvPicPr>
        <p:blipFill>
          <a:blip r:embed="rId4"/>
          <a:stretch>
            <a:fillRect/>
          </a:stretch>
        </p:blipFill>
        <p:spPr>
          <a:xfrm>
            <a:off x="3997110" y="1767617"/>
            <a:ext cx="2221992" cy="1481328"/>
          </a:xfrm>
          <a:prstGeom prst="rect">
            <a:avLst/>
          </a:prstGeom>
        </p:spPr>
      </p:pic>
    </p:spTree>
    <p:extLst>
      <p:ext uri="{BB962C8B-B14F-4D97-AF65-F5344CB8AC3E}">
        <p14:creationId xmlns:p14="http://schemas.microsoft.com/office/powerpoint/2010/main" val="106240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What’s new in EF6?</a:t>
            </a:r>
            <a:endParaRPr lang="en-US" dirty="0"/>
          </a:p>
        </p:txBody>
      </p:sp>
      <p:sp>
        <p:nvSpPr>
          <p:cNvPr id="6" name="Text Placeholder 5"/>
          <p:cNvSpPr>
            <a:spLocks noGrp="1"/>
          </p:cNvSpPr>
          <p:nvPr>
            <p:ph type="body" sz="quarter" idx="10"/>
          </p:nvPr>
        </p:nvSpPr>
        <p:spPr>
          <a:xfrm>
            <a:off x="274638" y="1212850"/>
            <a:ext cx="11887200" cy="3785652"/>
          </a:xfrm>
        </p:spPr>
        <p:txBody>
          <a:bodyPr/>
          <a:lstStyle/>
          <a:p>
            <a:r>
              <a:rPr lang="en-US" dirty="0" smtClean="0"/>
              <a:t>Code First &amp; EF Designer</a:t>
            </a:r>
          </a:p>
          <a:p>
            <a:pPr lvl="1"/>
            <a:r>
              <a:rPr lang="en-US" dirty="0" smtClean="0"/>
              <a:t>Asynchronous query </a:t>
            </a:r>
            <a:r>
              <a:rPr lang="en-US" dirty="0"/>
              <a:t>and </a:t>
            </a:r>
            <a:r>
              <a:rPr lang="en-US" dirty="0" smtClean="0"/>
              <a:t>save</a:t>
            </a:r>
            <a:endParaRPr lang="en-US" dirty="0"/>
          </a:p>
          <a:p>
            <a:pPr lvl="1"/>
            <a:r>
              <a:rPr lang="en-US" dirty="0" smtClean="0"/>
              <a:t>Connection resiliency</a:t>
            </a:r>
          </a:p>
          <a:p>
            <a:pPr lvl="1"/>
            <a:r>
              <a:rPr lang="en-US" dirty="0" smtClean="0"/>
              <a:t>Code-based </a:t>
            </a:r>
            <a:r>
              <a:rPr lang="en-US" dirty="0"/>
              <a:t>c</a:t>
            </a:r>
            <a:r>
              <a:rPr lang="en-US" dirty="0" smtClean="0"/>
              <a:t>onfiguration</a:t>
            </a:r>
            <a:endParaRPr lang="en-US" dirty="0"/>
          </a:p>
          <a:p>
            <a:pPr lvl="1"/>
            <a:r>
              <a:rPr lang="en-US" dirty="0" smtClean="0"/>
              <a:t>Database </a:t>
            </a:r>
            <a:r>
              <a:rPr lang="en-US" dirty="0"/>
              <a:t>c</a:t>
            </a:r>
            <a:r>
              <a:rPr lang="en-US" dirty="0" smtClean="0"/>
              <a:t>ommand interception/logging</a:t>
            </a:r>
            <a:endParaRPr lang="en-US" dirty="0"/>
          </a:p>
          <a:p>
            <a:pPr lvl="1"/>
            <a:r>
              <a:rPr lang="en-US" dirty="0" smtClean="0"/>
              <a:t>Performance improvements</a:t>
            </a:r>
            <a:endParaRPr lang="en-US" dirty="0"/>
          </a:p>
          <a:p>
            <a:r>
              <a:rPr lang="en-US" dirty="0" smtClean="0"/>
              <a:t>Code First Only</a:t>
            </a:r>
          </a:p>
          <a:p>
            <a:pPr lvl="1"/>
            <a:r>
              <a:rPr lang="en-US" dirty="0"/>
              <a:t>Custom c</a:t>
            </a:r>
            <a:r>
              <a:rPr lang="en-US" dirty="0" smtClean="0"/>
              <a:t>onventions</a:t>
            </a:r>
            <a:endParaRPr lang="en-US" dirty="0"/>
          </a:p>
          <a:p>
            <a:pPr lvl="1"/>
            <a:r>
              <a:rPr lang="en-US" dirty="0" smtClean="0"/>
              <a:t>Insert, update, &amp; delete stored </a:t>
            </a:r>
            <a:r>
              <a:rPr lang="en-US" dirty="0"/>
              <a:t>p</a:t>
            </a:r>
            <a:r>
              <a:rPr lang="en-US" dirty="0" smtClean="0"/>
              <a:t>rocedures</a:t>
            </a:r>
            <a:endParaRPr lang="en-US" dirty="0"/>
          </a:p>
        </p:txBody>
      </p:sp>
    </p:spTree>
    <p:extLst>
      <p:ext uri="{BB962C8B-B14F-4D97-AF65-F5344CB8AC3E}">
        <p14:creationId xmlns:p14="http://schemas.microsoft.com/office/powerpoint/2010/main" val="30097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What else is new in EF6?</a:t>
            </a:r>
            <a:endParaRPr lang="en-US" dirty="0"/>
          </a:p>
        </p:txBody>
      </p:sp>
      <p:sp>
        <p:nvSpPr>
          <p:cNvPr id="6" name="Text Placeholder 5"/>
          <p:cNvSpPr>
            <a:spLocks noGrp="1"/>
          </p:cNvSpPr>
          <p:nvPr>
            <p:ph type="body" sz="quarter" idx="10"/>
          </p:nvPr>
        </p:nvSpPr>
        <p:spPr>
          <a:xfrm>
            <a:off x="274638" y="1212850"/>
            <a:ext cx="11887200" cy="5816977"/>
          </a:xfrm>
        </p:spPr>
        <p:txBody>
          <a:bodyPr/>
          <a:lstStyle/>
          <a:p>
            <a:r>
              <a:rPr lang="en-US" dirty="0" smtClean="0"/>
              <a:t>From the EF team</a:t>
            </a:r>
          </a:p>
          <a:p>
            <a:pPr lvl="1"/>
            <a:r>
              <a:rPr lang="en-US" dirty="0" smtClean="0"/>
              <a:t>Nested entity types</a:t>
            </a:r>
            <a:endParaRPr lang="en-US" dirty="0"/>
          </a:p>
          <a:p>
            <a:pPr lvl="1"/>
            <a:r>
              <a:rPr lang="en-US" dirty="0"/>
              <a:t>Improved </a:t>
            </a:r>
            <a:r>
              <a:rPr lang="en-US" dirty="0" smtClean="0"/>
              <a:t>transaction Support</a:t>
            </a:r>
            <a:endParaRPr lang="en-US" dirty="0"/>
          </a:p>
          <a:p>
            <a:pPr lvl="1"/>
            <a:r>
              <a:rPr lang="en-US" dirty="0"/>
              <a:t>Multiple </a:t>
            </a:r>
            <a:r>
              <a:rPr lang="en-US" dirty="0" smtClean="0"/>
              <a:t>contexts </a:t>
            </a:r>
            <a:r>
              <a:rPr lang="en-US" dirty="0"/>
              <a:t>per </a:t>
            </a:r>
            <a:r>
              <a:rPr lang="en-US" dirty="0" smtClean="0"/>
              <a:t>database</a:t>
            </a:r>
            <a:endParaRPr lang="en-US" dirty="0"/>
          </a:p>
          <a:p>
            <a:pPr lvl="1"/>
            <a:r>
              <a:rPr lang="en-US" dirty="0" err="1" smtClean="0"/>
              <a:t>DbModelBuilder.HasDefaultSchema</a:t>
            </a:r>
            <a:endParaRPr lang="en-US" dirty="0" smtClean="0"/>
          </a:p>
          <a:p>
            <a:pPr lvl="1"/>
            <a:r>
              <a:rPr lang="en-US" dirty="0"/>
              <a:t>Configurable migrations history </a:t>
            </a:r>
            <a:r>
              <a:rPr lang="en-US" dirty="0" smtClean="0"/>
              <a:t>table</a:t>
            </a:r>
            <a:endParaRPr lang="en-US" dirty="0"/>
          </a:p>
          <a:p>
            <a:pPr lvl="1"/>
            <a:r>
              <a:rPr lang="en-US" dirty="0" smtClean="0"/>
              <a:t>Creating context with an open connection</a:t>
            </a:r>
          </a:p>
          <a:p>
            <a:pPr lvl="1"/>
            <a:r>
              <a:rPr lang="en-US" dirty="0" err="1"/>
              <a:t>Enums</a:t>
            </a:r>
            <a:r>
              <a:rPr lang="en-US" dirty="0"/>
              <a:t>, spatial and better performance on .NET </a:t>
            </a:r>
            <a:r>
              <a:rPr lang="en-US" dirty="0" smtClean="0"/>
              <a:t>4.0</a:t>
            </a:r>
            <a:endParaRPr lang="en-US" dirty="0"/>
          </a:p>
          <a:p>
            <a:pPr lvl="1"/>
            <a:r>
              <a:rPr lang="en-US" dirty="0"/>
              <a:t>Default transaction isolation level </a:t>
            </a:r>
            <a:r>
              <a:rPr lang="en-US" dirty="0" smtClean="0"/>
              <a:t>changed </a:t>
            </a:r>
            <a:r>
              <a:rPr lang="en-US" dirty="0"/>
              <a:t>to </a:t>
            </a:r>
            <a:r>
              <a:rPr lang="en-US" dirty="0" smtClean="0"/>
              <a:t>READ_COMMITTED_SNAPSHOT</a:t>
            </a:r>
          </a:p>
          <a:p>
            <a:pPr lvl="1"/>
            <a:r>
              <a:rPr lang="en-US" sz="4000" dirty="0" smtClean="0">
                <a:gradFill>
                  <a:gsLst>
                    <a:gs pos="1250">
                      <a:schemeClr val="tx1"/>
                    </a:gs>
                    <a:gs pos="99000">
                      <a:schemeClr val="tx1"/>
                    </a:gs>
                  </a:gsLst>
                  <a:lin ang="5400000" scaled="0"/>
                </a:gradFill>
                <a:latin typeface="+mj-lt"/>
              </a:rPr>
              <a:t>From </a:t>
            </a:r>
            <a:r>
              <a:rPr lang="en-US" sz="4000" dirty="0">
                <a:gradFill>
                  <a:gsLst>
                    <a:gs pos="1250">
                      <a:schemeClr val="tx1"/>
                    </a:gs>
                    <a:gs pos="99000">
                      <a:schemeClr val="tx1"/>
                    </a:gs>
                  </a:gsLst>
                  <a:lin ang="5400000" scaled="0"/>
                </a:gradFill>
                <a:latin typeface="+mj-lt"/>
              </a:rPr>
              <a:t>our </a:t>
            </a:r>
            <a:r>
              <a:rPr lang="en-US" sz="4000" dirty="0" smtClean="0">
                <a:gradFill>
                  <a:gsLst>
                    <a:gs pos="1250">
                      <a:schemeClr val="tx1"/>
                    </a:gs>
                    <a:gs pos="99000">
                      <a:schemeClr val="tx1"/>
                    </a:gs>
                  </a:gsLst>
                  <a:lin ang="5400000" scaled="0"/>
                </a:gradFill>
                <a:latin typeface="+mj-lt"/>
              </a:rPr>
              <a:t>contributors</a:t>
            </a:r>
            <a:endParaRPr lang="en-US" dirty="0"/>
          </a:p>
          <a:p>
            <a:pPr lvl="1"/>
            <a:r>
              <a:rPr lang="en-US" dirty="0"/>
              <a:t>Custom </a:t>
            </a:r>
            <a:r>
              <a:rPr lang="en-US" dirty="0" smtClean="0"/>
              <a:t>migrations operations</a:t>
            </a:r>
          </a:p>
          <a:p>
            <a:pPr lvl="1"/>
            <a:r>
              <a:rPr lang="en-US" dirty="0"/>
              <a:t>Improved warm up time for large </a:t>
            </a:r>
            <a:r>
              <a:rPr lang="en-US" dirty="0" smtClean="0"/>
              <a:t>models</a:t>
            </a:r>
            <a:endParaRPr lang="en-US" dirty="0"/>
          </a:p>
          <a:p>
            <a:pPr lvl="1"/>
            <a:r>
              <a:rPr lang="en-US" dirty="0" smtClean="0"/>
              <a:t>Pluggable </a:t>
            </a:r>
            <a:r>
              <a:rPr lang="en-US" dirty="0" err="1"/>
              <a:t>pluralization</a:t>
            </a:r>
            <a:r>
              <a:rPr lang="en-US" dirty="0"/>
              <a:t> &amp; </a:t>
            </a:r>
            <a:r>
              <a:rPr lang="en-US" dirty="0" err="1"/>
              <a:t>singularization</a:t>
            </a:r>
            <a:r>
              <a:rPr lang="en-US" dirty="0"/>
              <a:t> </a:t>
            </a:r>
            <a:r>
              <a:rPr lang="en-US" dirty="0" smtClean="0"/>
              <a:t>service</a:t>
            </a:r>
            <a:endParaRPr lang="en-US" dirty="0"/>
          </a:p>
          <a:p>
            <a:pPr lvl="1"/>
            <a:r>
              <a:rPr lang="en-US" dirty="0" err="1" smtClean="0"/>
              <a:t>DbModelBuilder.Configurations.AddFromAssembly</a:t>
            </a:r>
            <a:endParaRPr lang="en-US" dirty="0" smtClean="0"/>
          </a:p>
          <a:p>
            <a:pPr lvl="1"/>
            <a:r>
              <a:rPr lang="en-US" dirty="0" err="1" smtClean="0"/>
              <a:t>DbSet.AddRange</a:t>
            </a:r>
            <a:r>
              <a:rPr lang="en-US" dirty="0" smtClean="0"/>
              <a:t>/</a:t>
            </a:r>
            <a:r>
              <a:rPr lang="en-US" dirty="0" err="1" smtClean="0"/>
              <a:t>RemoveRange</a:t>
            </a:r>
            <a:endParaRPr lang="en-US" dirty="0"/>
          </a:p>
        </p:txBody>
      </p:sp>
    </p:spTree>
    <p:extLst>
      <p:ext uri="{BB962C8B-B14F-4D97-AF65-F5344CB8AC3E}">
        <p14:creationId xmlns:p14="http://schemas.microsoft.com/office/powerpoint/2010/main" val="293634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579438" y="3430327"/>
            <a:ext cx="11168541"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10" name="Rounded Rectangle 9"/>
          <p:cNvSpPr/>
          <p:nvPr/>
        </p:nvSpPr>
        <p:spPr bwMode="auto">
          <a:xfrm>
            <a:off x="579437" y="5091400"/>
            <a:ext cx="11168541" cy="1582992"/>
          </a:xfrm>
          <a:prstGeom prst="roundRect">
            <a:avLst>
              <a:gd name="adj" fmla="val 0"/>
            </a:avLst>
          </a:prstGeom>
          <a:solidFill>
            <a:srgbClr val="DC3C0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grpSp>
        <p:nvGrpSpPr>
          <p:cNvPr id="29" name="Group 28"/>
          <p:cNvGrpSpPr/>
          <p:nvPr/>
        </p:nvGrpSpPr>
        <p:grpSpPr>
          <a:xfrm>
            <a:off x="579437" y="3430327"/>
            <a:ext cx="11168541" cy="3244065"/>
            <a:chOff x="579437" y="3430327"/>
            <a:chExt cx="11168541" cy="3244065"/>
          </a:xfrm>
        </p:grpSpPr>
        <p:sp>
          <p:nvSpPr>
            <p:cNvPr id="34" name="Rounded Rectangle 33"/>
            <p:cNvSpPr/>
            <p:nvPr/>
          </p:nvSpPr>
          <p:spPr bwMode="auto">
            <a:xfrm>
              <a:off x="579437" y="3430327"/>
              <a:ext cx="11168541" cy="1550496"/>
            </a:xfrm>
            <a:prstGeom prst="roundRect">
              <a:avLst>
                <a:gd name="adj" fmla="val 0"/>
              </a:avLst>
            </a:prstGeom>
            <a:solidFill>
              <a:srgbClr val="50505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spcBef>
                  <a:spcPct val="0"/>
                </a:spcBef>
                <a:spcAft>
                  <a:spcPct val="0"/>
                </a:spcAft>
              </a:pPr>
              <a:endParaRPr lang="en-US" sz="2200" kern="0">
                <a:gradFill>
                  <a:gsLst>
                    <a:gs pos="0">
                      <a:srgbClr val="FFFFFF"/>
                    </a:gs>
                    <a:gs pos="100000">
                      <a:srgbClr val="FFFFFF"/>
                    </a:gs>
                  </a:gsLst>
                  <a:lin ang="5400000" scaled="0"/>
                </a:gradFill>
              </a:endParaRPr>
            </a:p>
          </p:txBody>
        </p:sp>
        <p:sp>
          <p:nvSpPr>
            <p:cNvPr id="35" name="Rounded Rectangle 34"/>
            <p:cNvSpPr/>
            <p:nvPr/>
          </p:nvSpPr>
          <p:spPr bwMode="auto">
            <a:xfrm>
              <a:off x="579437" y="5091400"/>
              <a:ext cx="11168541" cy="1582992"/>
            </a:xfrm>
            <a:prstGeom prst="roundRect">
              <a:avLst>
                <a:gd name="adj" fmla="val 0"/>
              </a:avLst>
            </a:prstGeom>
            <a:solidFill>
              <a:srgbClr val="505050"/>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grpSp>
      <p:sp>
        <p:nvSpPr>
          <p:cNvPr id="17" name="Title 16"/>
          <p:cNvSpPr>
            <a:spLocks noGrp="1"/>
          </p:cNvSpPr>
          <p:nvPr>
            <p:ph type="title"/>
          </p:nvPr>
        </p:nvSpPr>
        <p:spPr/>
        <p:txBody>
          <a:bodyPr/>
          <a:lstStyle/>
          <a:p>
            <a:r>
              <a:rPr lang="en-US" dirty="0" smtClean="0"/>
              <a:t>EF6 demos</a:t>
            </a:r>
            <a:endParaRPr lang="en-US" dirty="0"/>
          </a:p>
        </p:txBody>
      </p:sp>
      <p:sp>
        <p:nvSpPr>
          <p:cNvPr id="8" name="Can 7"/>
          <p:cNvSpPr/>
          <p:nvPr/>
        </p:nvSpPr>
        <p:spPr>
          <a:xfrm>
            <a:off x="896172" y="3539829"/>
            <a:ext cx="1814660" cy="1323439"/>
          </a:xfrm>
          <a:prstGeom prst="can">
            <a:avLst/>
          </a:prstGeom>
          <a:solidFill>
            <a:schemeClr val="tx1"/>
          </a:solidFill>
          <a:ln w="9525" cap="flat" cmpd="sng" algn="ctr">
            <a:solidFill>
              <a:srgbClr val="505050"/>
            </a:solidFill>
            <a:prstDash val="dash"/>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New</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sp>
        <p:nvSpPr>
          <p:cNvPr id="11" name="Can 10"/>
          <p:cNvSpPr/>
          <p:nvPr/>
        </p:nvSpPr>
        <p:spPr>
          <a:xfrm>
            <a:off x="896172" y="5235547"/>
            <a:ext cx="1814660" cy="1351370"/>
          </a:xfrm>
          <a:prstGeom prst="can">
            <a:avLst/>
          </a:prstGeom>
          <a:solidFill>
            <a:schemeClr val="tx1"/>
          </a:solidFill>
          <a:ln w="9525" cap="flat" cmpd="sng" algn="ctr">
            <a:solidFill>
              <a:srgbClr val="505050"/>
            </a:solidFill>
            <a:prstDash val="solid"/>
            <a:headEnd type="none" w="med" len="med"/>
            <a:tailEnd type="none" w="med" len="med"/>
          </a:ln>
          <a:effectLst>
            <a:outerShdw blurRad="65500" dist="38100" dir="5400000" rotWithShape="0">
              <a:srgbClr val="000000">
                <a:alpha val="40000"/>
              </a:srgbClr>
            </a:outerShdw>
          </a:effectLst>
        </p:spPr>
        <p:txBody>
          <a:bodyPr vert="horz" wrap="square" lIns="91436" tIns="45718" rIns="91436" bIns="0"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099" fontAlgn="base">
              <a:lnSpc>
                <a:spcPct val="90000"/>
              </a:lnSpc>
              <a:spcBef>
                <a:spcPct val="0"/>
              </a:spcBef>
              <a:spcAft>
                <a:spcPct val="0"/>
              </a:spcAft>
            </a:pPr>
            <a:r>
              <a:rPr lang="en-US" sz="3000" kern="0" dirty="0" smtClean="0">
                <a:solidFill>
                  <a:srgbClr val="505050"/>
                </a:solidFill>
                <a:latin typeface="+mj-lt"/>
              </a:rPr>
              <a:t>Existing</a:t>
            </a:r>
            <a:br>
              <a:rPr lang="en-US" sz="3000" kern="0" dirty="0" smtClean="0">
                <a:solidFill>
                  <a:srgbClr val="505050"/>
                </a:solidFill>
                <a:latin typeface="+mj-lt"/>
              </a:rPr>
            </a:br>
            <a:r>
              <a:rPr lang="en-US" sz="3000" kern="0" dirty="0" smtClean="0">
                <a:solidFill>
                  <a:srgbClr val="505050"/>
                </a:solidFill>
                <a:latin typeface="+mj-lt"/>
              </a:rPr>
              <a:t>Database</a:t>
            </a:r>
            <a:endParaRPr lang="en-US" sz="3000" kern="0" dirty="0">
              <a:solidFill>
                <a:srgbClr val="505050"/>
              </a:solidFill>
              <a:latin typeface="+mj-lt"/>
            </a:endParaRPr>
          </a:p>
        </p:txBody>
      </p:sp>
      <p:grpSp>
        <p:nvGrpSpPr>
          <p:cNvPr id="16" name="Group 15"/>
          <p:cNvGrpSpPr/>
          <p:nvPr/>
        </p:nvGrpSpPr>
        <p:grpSpPr>
          <a:xfrm>
            <a:off x="3027566" y="1227828"/>
            <a:ext cx="4153754" cy="5555798"/>
            <a:chOff x="1935088" y="903283"/>
            <a:chExt cx="3429000" cy="5334028"/>
          </a:xfrm>
        </p:grpSpPr>
        <p:sp>
          <p:nvSpPr>
            <p:cNvPr id="21" name="Rounded Rectangle 20"/>
            <p:cNvSpPr/>
            <p:nvPr/>
          </p:nvSpPr>
          <p:spPr bwMode="auto">
            <a:xfrm>
              <a:off x="1935088" y="971436"/>
              <a:ext cx="3429000" cy="5265875"/>
            </a:xfrm>
            <a:prstGeom prst="roundRect">
              <a:avLst>
                <a:gd name="adj" fmla="val 0"/>
              </a:avLst>
            </a:prstGeom>
            <a:noFill/>
            <a:ln>
              <a:solidFill>
                <a:schemeClr val="tx1">
                  <a:lumMod val="6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19" name="TextBox 35"/>
            <p:cNvSpPr txBox="1"/>
            <p:nvPr/>
          </p:nvSpPr>
          <p:spPr>
            <a:xfrm>
              <a:off x="2424416" y="903283"/>
              <a:ext cx="2450345"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Designer Centric</a:t>
              </a:r>
              <a:endParaRPr lang="en-US" sz="3000" dirty="0">
                <a:latin typeface="+mj-lt"/>
              </a:endParaRPr>
            </a:p>
          </p:txBody>
        </p:sp>
      </p:grpSp>
      <p:grpSp>
        <p:nvGrpSpPr>
          <p:cNvPr id="22" name="Group 21"/>
          <p:cNvGrpSpPr/>
          <p:nvPr/>
        </p:nvGrpSpPr>
        <p:grpSpPr>
          <a:xfrm>
            <a:off x="7305191" y="1221050"/>
            <a:ext cx="4331156" cy="5562577"/>
            <a:chOff x="5436096" y="896775"/>
            <a:chExt cx="3432338" cy="5340536"/>
          </a:xfrm>
        </p:grpSpPr>
        <p:sp>
          <p:nvSpPr>
            <p:cNvPr id="26" name="Rounded Rectangle 25"/>
            <p:cNvSpPr/>
            <p:nvPr/>
          </p:nvSpPr>
          <p:spPr bwMode="auto">
            <a:xfrm>
              <a:off x="5436096" y="971436"/>
              <a:ext cx="3432338" cy="5265875"/>
            </a:xfrm>
            <a:prstGeom prst="roundRect">
              <a:avLst>
                <a:gd name="adj" fmla="val 0"/>
              </a:avLst>
            </a:prstGeom>
            <a:noFill/>
            <a:ln>
              <a:solidFill>
                <a:schemeClr val="tx1">
                  <a:lumMod val="65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none" lIns="72000" tIns="72000" rIns="72000" bIns="72000" numCol="1" rtlCol="0" anchor="ctr" anchorCtr="0" compatLnSpc="1">
              <a:prstTxWarp prst="textNoShape">
                <a:avLst/>
              </a:prstTxWarp>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ea typeface="ＭＳ Ｐゴシック" pitchFamily="48" charset="-128"/>
              </a:endParaRPr>
            </a:p>
          </p:txBody>
        </p:sp>
        <p:sp>
          <p:nvSpPr>
            <p:cNvPr id="24" name="TextBox 40"/>
            <p:cNvSpPr txBox="1"/>
            <p:nvPr/>
          </p:nvSpPr>
          <p:spPr>
            <a:xfrm>
              <a:off x="6227508" y="896775"/>
              <a:ext cx="1849514" cy="531884"/>
            </a:xfrm>
            <a:prstGeom prst="rect">
              <a:avLst/>
            </a:prstGeom>
            <a:noFill/>
            <a:ln>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Centric</a:t>
              </a:r>
              <a:endParaRPr lang="en-US" sz="3000" dirty="0">
                <a:latin typeface="+mj-lt"/>
              </a:endParaRPr>
            </a:p>
          </p:txBody>
        </p:sp>
      </p:grpSp>
      <p:sp>
        <p:nvSpPr>
          <p:cNvPr id="30" name="TextBox 29"/>
          <p:cNvSpPr txBox="1"/>
          <p:nvPr/>
        </p:nvSpPr>
        <p:spPr>
          <a:xfrm>
            <a:off x="3027566" y="5098020"/>
            <a:ext cx="3704156"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Database First</a:t>
            </a:r>
          </a:p>
          <a:p>
            <a:r>
              <a:rPr lang="en-US" sz="1600" dirty="0"/>
              <a:t>Reverse </a:t>
            </a:r>
            <a:r>
              <a:rPr lang="en-US" sz="1600" dirty="0" smtClean="0"/>
              <a:t>engineer model in EF Designer</a:t>
            </a:r>
            <a:endParaRPr lang="en-US" sz="1600" dirty="0"/>
          </a:p>
          <a:p>
            <a:r>
              <a:rPr lang="en-US" sz="1600" dirty="0"/>
              <a:t>Classes auto-generated from </a:t>
            </a:r>
            <a:r>
              <a:rPr lang="en-US" sz="1600" dirty="0" smtClean="0"/>
              <a:t>model</a:t>
            </a:r>
            <a:endParaRPr lang="en-US" sz="1600" dirty="0"/>
          </a:p>
        </p:txBody>
      </p:sp>
      <p:sp>
        <p:nvSpPr>
          <p:cNvPr id="31" name="TextBox 30"/>
          <p:cNvSpPr txBox="1"/>
          <p:nvPr/>
        </p:nvSpPr>
        <p:spPr>
          <a:xfrm>
            <a:off x="3027566" y="3430327"/>
            <a:ext cx="3415230"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Model </a:t>
            </a:r>
            <a:r>
              <a:rPr lang="en-US" sz="3000" dirty="0">
                <a:latin typeface="+mj-lt"/>
              </a:rPr>
              <a:t>F</a:t>
            </a:r>
            <a:r>
              <a:rPr lang="en-US" sz="3000" dirty="0" smtClean="0">
                <a:latin typeface="+mj-lt"/>
              </a:rPr>
              <a:t>irst</a:t>
            </a:r>
          </a:p>
          <a:p>
            <a:r>
              <a:rPr lang="en-US" sz="1600" dirty="0" smtClean="0"/>
              <a:t>Create model in EF Designer</a:t>
            </a:r>
          </a:p>
          <a:p>
            <a:r>
              <a:rPr lang="en-US" sz="1600" dirty="0" smtClean="0"/>
              <a:t>Generate database from model</a:t>
            </a:r>
          </a:p>
          <a:p>
            <a:r>
              <a:rPr lang="en-US" sz="1600" dirty="0" smtClean="0"/>
              <a:t>Classes auto-generated from model</a:t>
            </a:r>
            <a:endParaRPr lang="en-US" sz="1600" dirty="0"/>
          </a:p>
        </p:txBody>
      </p:sp>
      <p:sp>
        <p:nvSpPr>
          <p:cNvPr id="32" name="TextBox 31"/>
          <p:cNvSpPr txBox="1"/>
          <p:nvPr/>
        </p:nvSpPr>
        <p:spPr>
          <a:xfrm>
            <a:off x="7326474" y="5098020"/>
            <a:ext cx="3817327" cy="104644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a:t>
            </a:r>
            <a:r>
              <a:rPr lang="en-US" sz="1600" dirty="0" smtClean="0"/>
              <a:t>code</a:t>
            </a:r>
          </a:p>
          <a:p>
            <a:r>
              <a:rPr lang="en-US" sz="1600" dirty="0" smtClean="0"/>
              <a:t>EF Power Tools provide reverse engineer</a:t>
            </a:r>
            <a:endParaRPr lang="en-US" sz="1600" dirty="0"/>
          </a:p>
        </p:txBody>
      </p:sp>
      <p:sp>
        <p:nvSpPr>
          <p:cNvPr id="36" name="Rounded Rectangle 35"/>
          <p:cNvSpPr/>
          <p:nvPr/>
        </p:nvSpPr>
        <p:spPr bwMode="auto">
          <a:xfrm>
            <a:off x="7305190" y="3430327"/>
            <a:ext cx="4331157" cy="1550496"/>
          </a:xfrm>
          <a:prstGeom prst="roundRect">
            <a:avLst>
              <a:gd name="adj" fmla="val 0"/>
            </a:avLst>
          </a:prstGeom>
          <a:solidFill>
            <a:srgbClr val="0072C6"/>
          </a:solidFill>
          <a:ln w="9525" cap="flat" cmpd="sng" algn="ctr">
            <a:noFill/>
            <a:prstDash val="solid"/>
            <a:headEnd type="none" w="med" len="med"/>
            <a:tailEnd type="none" w="med" len="med"/>
          </a:ln>
          <a:effectLst>
            <a:outerShdw blurRad="65500" dist="38100" dir="5400000" rotWithShape="0">
              <a:srgbClr val="000000">
                <a:alpha val="40000"/>
              </a:srgbClr>
            </a:outerShdw>
          </a:effectLst>
        </p:spPr>
        <p:txBody>
          <a:bodyPr vert="horz" wrap="square" lIns="274320" tIns="45718" rIns="91436" bIns="45718" numCol="1" rtlCol="0"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099" fontAlgn="base">
              <a:spcBef>
                <a:spcPct val="0"/>
              </a:spcBef>
              <a:spcAft>
                <a:spcPct val="0"/>
              </a:spcAft>
            </a:pPr>
            <a:endParaRPr lang="en-US" sz="2200" b="1" kern="0" dirty="0">
              <a:gradFill>
                <a:gsLst>
                  <a:gs pos="0">
                    <a:srgbClr val="FFFFFF"/>
                  </a:gs>
                  <a:gs pos="100000">
                    <a:srgbClr val="FFFFFF"/>
                  </a:gs>
                </a:gsLst>
                <a:lin ang="5400000" scaled="0"/>
              </a:gradFill>
            </a:endParaRPr>
          </a:p>
        </p:txBody>
      </p:sp>
      <p:sp>
        <p:nvSpPr>
          <p:cNvPr id="33" name="TextBox 32"/>
          <p:cNvSpPr txBox="1"/>
          <p:nvPr/>
        </p:nvSpPr>
        <p:spPr>
          <a:xfrm>
            <a:off x="7305191" y="3423549"/>
            <a:ext cx="4393062" cy="129266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dirty="0" smtClean="0">
                <a:latin typeface="+mj-lt"/>
              </a:rPr>
              <a:t>Code First</a:t>
            </a:r>
          </a:p>
          <a:p>
            <a:r>
              <a:rPr lang="en-US" sz="1600" dirty="0"/>
              <a:t>Define classes and mapping in code</a:t>
            </a:r>
          </a:p>
          <a:p>
            <a:r>
              <a:rPr lang="en-US" sz="1600" dirty="0"/>
              <a:t>Database </a:t>
            </a:r>
            <a:r>
              <a:rPr lang="en-US" sz="1600" dirty="0" smtClean="0"/>
              <a:t>created from code</a:t>
            </a:r>
          </a:p>
          <a:p>
            <a:r>
              <a:rPr lang="en-US" sz="1600" dirty="0" smtClean="0"/>
              <a:t>Migrations applies model changes to database</a:t>
            </a:r>
            <a:endParaRPr lang="en-US" sz="1600" dirty="0"/>
          </a:p>
        </p:txBody>
      </p:sp>
      <p:pic>
        <p:nvPicPr>
          <p:cNvPr id="37" name="Picture 36"/>
          <p:cNvPicPr>
            <a:picLocks noChangeAspect="1"/>
          </p:cNvPicPr>
          <p:nvPr/>
        </p:nvPicPr>
        <p:blipFill>
          <a:blip r:embed="rId3"/>
          <a:stretch>
            <a:fillRect/>
          </a:stretch>
        </p:blipFill>
        <p:spPr>
          <a:xfrm>
            <a:off x="8388692" y="1767617"/>
            <a:ext cx="2226060" cy="1484040"/>
          </a:xfrm>
          <a:prstGeom prst="rect">
            <a:avLst/>
          </a:prstGeom>
        </p:spPr>
      </p:pic>
      <p:pic>
        <p:nvPicPr>
          <p:cNvPr id="38" name="Picture 37"/>
          <p:cNvPicPr>
            <a:picLocks noChangeAspect="1"/>
          </p:cNvPicPr>
          <p:nvPr/>
        </p:nvPicPr>
        <p:blipFill>
          <a:blip r:embed="rId4"/>
          <a:stretch>
            <a:fillRect/>
          </a:stretch>
        </p:blipFill>
        <p:spPr>
          <a:xfrm>
            <a:off x="3997110" y="1767617"/>
            <a:ext cx="2221992" cy="1481328"/>
          </a:xfrm>
          <a:prstGeom prst="rect">
            <a:avLst/>
          </a:prstGeom>
        </p:spPr>
      </p:pic>
      <p:pic>
        <p:nvPicPr>
          <p:cNvPr id="39" name="Picture 38"/>
          <p:cNvPicPr>
            <a:picLocks noChangeAspect="1"/>
          </p:cNvPicPr>
          <p:nvPr/>
        </p:nvPicPr>
        <p:blipFill>
          <a:blip r:embed="rId3">
            <a:duotone>
              <a:prstClr val="black"/>
              <a:schemeClr val="tx2">
                <a:tint val="45000"/>
                <a:satMod val="400000"/>
              </a:schemeClr>
            </a:duotone>
          </a:blip>
          <a:stretch>
            <a:fillRect/>
          </a:stretch>
        </p:blipFill>
        <p:spPr>
          <a:xfrm>
            <a:off x="8388692" y="1767617"/>
            <a:ext cx="2226060" cy="1484040"/>
          </a:xfrm>
          <a:prstGeom prst="rect">
            <a:avLst/>
          </a:prstGeom>
        </p:spPr>
      </p:pic>
      <p:pic>
        <p:nvPicPr>
          <p:cNvPr id="40" name="Picture 39"/>
          <p:cNvPicPr>
            <a:picLocks noChangeAspect="1"/>
          </p:cNvPicPr>
          <p:nvPr/>
        </p:nvPicPr>
        <p:blipFill>
          <a:blip r:embed="rId4">
            <a:duotone>
              <a:prstClr val="black"/>
              <a:schemeClr val="tx2">
                <a:tint val="45000"/>
                <a:satMod val="400000"/>
              </a:schemeClr>
            </a:duotone>
          </a:blip>
          <a:stretch>
            <a:fillRect/>
          </a:stretch>
        </p:blipFill>
        <p:spPr>
          <a:xfrm>
            <a:off x="3997110" y="1767617"/>
            <a:ext cx="2221992" cy="1481328"/>
          </a:xfrm>
          <a:prstGeom prst="rect">
            <a:avLst/>
          </a:prstGeom>
        </p:spPr>
      </p:pic>
    </p:spTree>
    <p:extLst>
      <p:ext uri="{BB962C8B-B14F-4D97-AF65-F5344CB8AC3E}">
        <p14:creationId xmlns:p14="http://schemas.microsoft.com/office/powerpoint/2010/main" val="417512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P spid="11" grpId="0" animBg="1"/>
      <p:bldP spid="30" grpId="0"/>
      <p:bldP spid="31" grpId="0"/>
      <p:bldP spid="32" grpId="0"/>
      <p:bldP spid="36" grpId="0" animBg="1"/>
      <p:bldP spid="33" grpId="0"/>
    </p:bldLst>
  </p:timing>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2B0BB5962AB3C45A9A1CE1EC4C4F647" ma:contentTypeVersion="0" ma:contentTypeDescription="Create a new document." ma:contentTypeScope="" ma:versionID="16b75628e77f02951c453071cf8a016e">
  <xsd:schema xmlns:xsd="http://www.w3.org/2001/XMLSchema" xmlns:xs="http://www.w3.org/2001/XMLSchema" xmlns:p="http://schemas.microsoft.com/office/2006/metadata/properties" targetNamespace="http://schemas.microsoft.com/office/2006/metadata/properties" ma:root="true" ma:fieldsID="3bf1d1d65b83a35312c7df0375d09d6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www.w3.org/XML/1998/namespace"/>
  </ds:schemaRefs>
</ds:datastoreItem>
</file>

<file path=customXml/itemProps3.xml><?xml version="1.0" encoding="utf-8"?>
<ds:datastoreItem xmlns:ds="http://schemas.openxmlformats.org/officeDocument/2006/customXml" ds:itemID="{23A54C81-9AB5-446A-878C-797D859B3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2426</TotalTime>
  <Words>3350</Words>
  <Application>Microsoft Office PowerPoint</Application>
  <PresentationFormat>Custom</PresentationFormat>
  <Paragraphs>251</Paragraphs>
  <Slides>21</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ＭＳ Ｐゴシック</vt:lpstr>
      <vt:lpstr>Arial</vt:lpstr>
      <vt:lpstr>Calibri</vt:lpstr>
      <vt:lpstr>Consolas</vt:lpstr>
      <vt:lpstr>Segoe UI</vt:lpstr>
      <vt:lpstr>Segoe UI Light</vt:lpstr>
      <vt:lpstr>Segoe UI Semibold</vt:lpstr>
      <vt:lpstr>Times New Roman</vt:lpstr>
      <vt:lpstr>Wingdings</vt:lpstr>
      <vt:lpstr>TechEd_2013_Template_16x9</vt:lpstr>
      <vt:lpstr>PowerPoint Presentation</vt:lpstr>
      <vt:lpstr>Entity Framework 6</vt:lpstr>
      <vt:lpstr>Agenda</vt:lpstr>
      <vt:lpstr>Open source</vt:lpstr>
      <vt:lpstr>Open source</vt:lpstr>
      <vt:lpstr>Developer workflows</vt:lpstr>
      <vt:lpstr>What’s new in EF6?</vt:lpstr>
      <vt:lpstr>What else is new in EF6?</vt:lpstr>
      <vt:lpstr>EF6 demos</vt:lpstr>
      <vt:lpstr>Custom Code First conventions</vt:lpstr>
      <vt:lpstr>Database command logging</vt:lpstr>
      <vt:lpstr>Code First stored procedure mapping</vt:lpstr>
      <vt:lpstr>Async query &amp; save</vt:lpstr>
      <vt:lpstr>Code-based configuration</vt:lpstr>
      <vt:lpstr>Code-based configuration</vt:lpstr>
      <vt:lpstr>What next?</vt:lpstr>
      <vt:lpstr>Plan details and subscriber benefits</vt:lpstr>
      <vt:lpstr>MSDN Subscribers –   Accelerate Your Development &amp; Test using Cloud VMs  We’ve enhanced the Windows Azure MSDN benefit and added cloud use rights for select MSDN software. You’ve already got it, now use it! </vt:lpstr>
      <vt:lpstr>Resources</vt:lpstr>
      <vt:lpstr>Evaluate this session</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DEV-B335 Entity Framework 6</dc:title>
  <dc:subject>TechEd 2013</dc:subject>
  <dc:creator>Glenn Condron</dc:creator>
  <cp:keywords>TechEd 2013</cp:keywords>
  <dc:description>Template by: Jordan Cayabyab, Artitudes Design, Inc.
Formatting by: Priscila Mandryk, Silver Fox Productions Inc.
Audience Type: Internal/External</dc:description>
  <cp:lastModifiedBy>Jeremy Jenkins</cp:lastModifiedBy>
  <cp:revision>60</cp:revision>
  <dcterms:created xsi:type="dcterms:W3CDTF">2013-05-21T16:29:01Z</dcterms:created>
  <dcterms:modified xsi:type="dcterms:W3CDTF">2013-06-23T01:14:14Z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0x010100A2B0BB5962AB3C45A9A1CE1EC4C4F647</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ies>
</file>