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Lst>
  <p:notesMasterIdLst>
    <p:notesMasterId r:id="rId27"/>
  </p:notesMasterIdLst>
  <p:handoutMasterIdLst>
    <p:handoutMasterId r:id="rId28"/>
  </p:handoutMasterIdLst>
  <p:sldIdLst>
    <p:sldId id="1135" r:id="rId5"/>
    <p:sldId id="1054" r:id="rId6"/>
    <p:sldId id="1166" r:id="rId7"/>
    <p:sldId id="1065" r:id="rId8"/>
    <p:sldId id="1158" r:id="rId9"/>
    <p:sldId id="1163" r:id="rId10"/>
    <p:sldId id="1162" r:id="rId11"/>
    <p:sldId id="1154" r:id="rId12"/>
    <p:sldId id="1164" r:id="rId13"/>
    <p:sldId id="1152" r:id="rId14"/>
    <p:sldId id="1157" r:id="rId15"/>
    <p:sldId id="1159" r:id="rId16"/>
    <p:sldId id="1165" r:id="rId17"/>
    <p:sldId id="1153" r:id="rId18"/>
    <p:sldId id="1155" r:id="rId19"/>
    <p:sldId id="1156" r:id="rId20"/>
    <p:sldId id="1161" r:id="rId21"/>
    <p:sldId id="1169" r:id="rId22"/>
    <p:sldId id="1144" r:id="rId23"/>
    <p:sldId id="1150" r:id="rId24"/>
    <p:sldId id="1168" r:id="rId25"/>
    <p:sldId id="1076" r:id="rId26"/>
  </p:sldIdLst>
  <p:sldSz cx="12436475" cy="6994525"/>
  <p:notesSz cx="6858000" cy="9144000"/>
  <p:embeddedFontLst>
    <p:embeddedFont>
      <p:font typeface="MS PGothic" panose="020B0600070205080204" pitchFamily="34" charset="-128"/>
      <p:regular r:id="rId29"/>
    </p:embeddedFont>
    <p:embeddedFont>
      <p:font typeface="Consolas" panose="020B0609020204030204" pitchFamily="49"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Segoe UI Light" panose="020B0502040204020203" pitchFamily="34" charset="0"/>
      <p:regular r:id="rId38"/>
      <p:italic r:id="rId39"/>
    </p:embeddedFont>
    <p:embeddedFont>
      <p:font typeface="Segoe UI" panose="020B0502040204020203" pitchFamily="34" charset="0"/>
      <p:regular r:id="rId40"/>
      <p:bold r:id="rId41"/>
      <p:italic r:id="rId42"/>
      <p:boldItalic r:id="rId43"/>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66"/>
            <p14:sldId id="1065"/>
            <p14:sldId id="1158"/>
            <p14:sldId id="1163"/>
            <p14:sldId id="1162"/>
            <p14:sldId id="1154"/>
            <p14:sldId id="1164"/>
            <p14:sldId id="1152"/>
            <p14:sldId id="1157"/>
            <p14:sldId id="1159"/>
            <p14:sldId id="1165"/>
            <p14:sldId id="1153"/>
            <p14:sldId id="1155"/>
            <p14:sldId id="1156"/>
            <p14:sldId id="1161"/>
            <p14:sldId id="1169"/>
          </p14:sldIdLst>
        </p14:section>
        <p14:section name="Special content" id="{6925D2A1-AD53-4951-AB34-79DFA02CD676}">
          <p14:sldIdLst>
            <p14:sldId id="1144"/>
            <p14:sldId id="1150"/>
            <p14:sldId id="1168"/>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84520" autoAdjust="0"/>
  </p:normalViewPr>
  <p:slideViewPr>
    <p:cSldViewPr snapToGrid="0">
      <p:cViewPr varScale="1">
        <p:scale>
          <a:sx n="94" d="100"/>
          <a:sy n="94" d="100"/>
        </p:scale>
        <p:origin x="1128" y="78"/>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10:30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10:30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10:30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19</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6/23/2013 10:37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10:37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767568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10:37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6/23/2013 10:30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hdr" sz="quarter"/>
          </p:nvPr>
        </p:nvSpPr>
        <p:spPr>
          <a:noFill/>
        </p:spPr>
        <p:txBody>
          <a:bodyPr/>
          <a:lstStyle/>
          <a:p>
            <a:r>
              <a:rPr lang="en-US" smtClean="0"/>
              <a:t>Visual Studio Connections</a:t>
            </a:r>
          </a:p>
        </p:txBody>
      </p:sp>
      <p:sp>
        <p:nvSpPr>
          <p:cNvPr id="7171" name="Rectangle 1030"/>
          <p:cNvSpPr>
            <a:spLocks noGrp="1" noChangeArrowheads="1"/>
          </p:cNvSpPr>
          <p:nvPr>
            <p:ph type="ftr" sz="quarter" idx="4"/>
          </p:nvPr>
        </p:nvSpPr>
        <p:spPr>
          <a:xfrm>
            <a:off x="0" y="9119474"/>
            <a:ext cx="3169920" cy="480060"/>
          </a:xfrm>
          <a:prstGeom prst="rect">
            <a:avLst/>
          </a:prstGeom>
          <a:noFill/>
        </p:spPr>
        <p:txBody>
          <a:bodyPr lIns="96661" tIns="48331" rIns="96661" bIns="48331"/>
          <a:lstStyle/>
          <a:p>
            <a:r>
              <a:rPr lang="en-US"/>
              <a:t>Updates will be available at http://www.devconnections.com/updates/LasVegas_Fall08/VS</a:t>
            </a:r>
          </a:p>
        </p:txBody>
      </p:sp>
      <p:sp>
        <p:nvSpPr>
          <p:cNvPr id="7172" name="Rectangle 1031"/>
          <p:cNvSpPr>
            <a:spLocks noGrp="1" noChangeArrowheads="1"/>
          </p:cNvSpPr>
          <p:nvPr>
            <p:ph type="sldNum" sz="quarter" idx="5"/>
          </p:nvPr>
        </p:nvSpPr>
        <p:spPr>
          <a:noFill/>
        </p:spPr>
        <p:txBody>
          <a:bodyPr/>
          <a:lstStyle/>
          <a:p>
            <a:fld id="{E6D40AEB-DD65-4887-ABE6-CC8332F776CC}" type="slidenum">
              <a:rPr lang="en-US" smtClean="0"/>
              <a:pPr/>
              <a:t>3</a:t>
            </a:fld>
            <a:endParaRPr lang="en-US" smtClean="0"/>
          </a:p>
        </p:txBody>
      </p:sp>
      <p:sp>
        <p:nvSpPr>
          <p:cNvPr id="7173" name="Rectangle 2"/>
          <p:cNvSpPr>
            <a:spLocks noGrp="1" noRot="1" noChangeAspect="1" noChangeArrowheads="1" noTextEdit="1"/>
          </p:cNvSpPr>
          <p:nvPr>
            <p:ph type="sldImg"/>
          </p:nvPr>
        </p:nvSpPr>
        <p:spPr>
          <a:xfrm>
            <a:off x="457200" y="720725"/>
            <a:ext cx="6400800" cy="3600450"/>
          </a:xfrm>
          <a:ln/>
        </p:spPr>
      </p:sp>
      <p:sp>
        <p:nvSpPr>
          <p:cNvPr id="717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8564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6/23/2013 10:30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2384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6/23/2013 10:37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9202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12</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6/23/2013 10:37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0217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13</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6/23/2013 10:37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9339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7509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6/23/2013 10:37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491523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tinyurl.com/prismrtcourse" TargetMode="External"/><Relationship Id="rId2" Type="http://schemas.openxmlformats.org/officeDocument/2006/relationships/hyperlink" Target="http://msdn.microsoft.com/en-US/windows/apps/hh779072" TargetMode="External"/><Relationship Id="rId1" Type="http://schemas.openxmlformats.org/officeDocument/2006/relationships/slideLayout" Target="../slideLayouts/slideLayout12.xml"/><Relationship Id="rId4" Type="http://schemas.openxmlformats.org/officeDocument/2006/relationships/hyperlink" Target="http://tinyurl.com/prismrtseri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hyperlink" Target="http://www.solliance.net/" TargetMode="External"/><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WinRT</a:t>
            </a:r>
            <a:r>
              <a:rPr lang="en-US" dirty="0" smtClean="0"/>
              <a:t> application lifecycle</a:t>
            </a:r>
            <a:endParaRPr lang="en-US" dirty="0"/>
          </a:p>
        </p:txBody>
      </p:sp>
      <p:sp>
        <p:nvSpPr>
          <p:cNvPr id="3" name="Oval 2"/>
          <p:cNvSpPr/>
          <p:nvPr/>
        </p:nvSpPr>
        <p:spPr bwMode="auto">
          <a:xfrm>
            <a:off x="7040536" y="1721220"/>
            <a:ext cx="1676400" cy="6858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Not</a:t>
            </a:r>
          </a:p>
          <a:p>
            <a:pPr algn="ctr" defTabSz="932472" fontAlgn="base">
              <a:spcBef>
                <a:spcPct val="0"/>
              </a:spcBef>
              <a:spcAft>
                <a:spcPct val="0"/>
              </a:spcAft>
            </a:pPr>
            <a:r>
              <a:rPr lang="en-US" sz="2000" dirty="0">
                <a:gradFill>
                  <a:gsLst>
                    <a:gs pos="0">
                      <a:srgbClr val="FFFFFF"/>
                    </a:gs>
                    <a:gs pos="100000">
                      <a:srgbClr val="FFFFFF"/>
                    </a:gs>
                  </a:gsLst>
                  <a:lin ang="5400000" scaled="0"/>
                </a:gradFill>
              </a:rPr>
              <a:t>Running</a:t>
            </a:r>
          </a:p>
        </p:txBody>
      </p:sp>
      <p:sp>
        <p:nvSpPr>
          <p:cNvPr id="4" name="Oval 3"/>
          <p:cNvSpPr/>
          <p:nvPr/>
        </p:nvSpPr>
        <p:spPr bwMode="auto">
          <a:xfrm>
            <a:off x="4602136" y="2934586"/>
            <a:ext cx="1676400" cy="6858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Running</a:t>
            </a:r>
          </a:p>
        </p:txBody>
      </p:sp>
      <p:sp>
        <p:nvSpPr>
          <p:cNvPr id="5" name="Oval 4"/>
          <p:cNvSpPr/>
          <p:nvPr/>
        </p:nvSpPr>
        <p:spPr bwMode="auto">
          <a:xfrm>
            <a:off x="4531243" y="4458586"/>
            <a:ext cx="1855500" cy="6858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Suspended</a:t>
            </a:r>
          </a:p>
        </p:txBody>
      </p:sp>
      <p:sp>
        <p:nvSpPr>
          <p:cNvPr id="6" name="Oval 5"/>
          <p:cNvSpPr/>
          <p:nvPr/>
        </p:nvSpPr>
        <p:spPr bwMode="auto">
          <a:xfrm>
            <a:off x="2011336" y="4458586"/>
            <a:ext cx="1784498" cy="6858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Terminated</a:t>
            </a:r>
          </a:p>
        </p:txBody>
      </p:sp>
      <p:cxnSp>
        <p:nvCxnSpPr>
          <p:cNvPr id="7" name="Curved Connector 6"/>
          <p:cNvCxnSpPr>
            <a:stCxn id="3" idx="2"/>
            <a:endCxn id="4" idx="0"/>
          </p:cNvCxnSpPr>
          <p:nvPr/>
        </p:nvCxnSpPr>
        <p:spPr bwMode="auto">
          <a:xfrm rot="10800000" flipV="1">
            <a:off x="5440336" y="2064120"/>
            <a:ext cx="1600200" cy="870466"/>
          </a:xfrm>
          <a:prstGeom prst="curvedConnector2">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cxnSp>
        <p:nvCxnSpPr>
          <p:cNvPr id="8" name="Curved Connector 7"/>
          <p:cNvCxnSpPr>
            <a:stCxn id="4" idx="6"/>
            <a:endCxn id="5" idx="6"/>
          </p:cNvCxnSpPr>
          <p:nvPr/>
        </p:nvCxnSpPr>
        <p:spPr bwMode="auto">
          <a:xfrm>
            <a:off x="6278536" y="3277486"/>
            <a:ext cx="108207" cy="1524000"/>
          </a:xfrm>
          <a:prstGeom prst="curvedConnector3">
            <a:avLst>
              <a:gd name="adj1" fmla="val 311262"/>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cxnSp>
        <p:nvCxnSpPr>
          <p:cNvPr id="9" name="Curved Connector 8"/>
          <p:cNvCxnSpPr>
            <a:stCxn id="5" idx="4"/>
            <a:endCxn id="6" idx="4"/>
          </p:cNvCxnSpPr>
          <p:nvPr/>
        </p:nvCxnSpPr>
        <p:spPr bwMode="auto">
          <a:xfrm rot="5400000">
            <a:off x="4181289" y="3866682"/>
            <a:ext cx="12700" cy="2555408"/>
          </a:xfrm>
          <a:prstGeom prst="curvedConnector3">
            <a:avLst>
              <a:gd name="adj1" fmla="val 1800000"/>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cxnSp>
        <p:nvCxnSpPr>
          <p:cNvPr id="10" name="Curved Connector 9"/>
          <p:cNvCxnSpPr>
            <a:stCxn id="6" idx="0"/>
            <a:endCxn id="4" idx="1"/>
          </p:cNvCxnSpPr>
          <p:nvPr/>
        </p:nvCxnSpPr>
        <p:spPr bwMode="auto">
          <a:xfrm rot="5400000" flipH="1" flipV="1">
            <a:off x="3163829" y="2774776"/>
            <a:ext cx="1423567" cy="1944054"/>
          </a:xfrm>
          <a:prstGeom prst="curvedConnector3">
            <a:avLst>
              <a:gd name="adj1" fmla="val 123113"/>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cxnSp>
        <p:nvCxnSpPr>
          <p:cNvPr id="11" name="Curved Connector 10"/>
          <p:cNvCxnSpPr>
            <a:stCxn id="5" idx="2"/>
            <a:endCxn id="4" idx="2"/>
          </p:cNvCxnSpPr>
          <p:nvPr/>
        </p:nvCxnSpPr>
        <p:spPr bwMode="auto">
          <a:xfrm rot="10800000" flipH="1">
            <a:off x="4531242" y="3277486"/>
            <a:ext cx="70893" cy="1524000"/>
          </a:xfrm>
          <a:prstGeom prst="curvedConnector3">
            <a:avLst>
              <a:gd name="adj1" fmla="val -322458"/>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sp>
        <p:nvSpPr>
          <p:cNvPr id="12" name="TextBox 11"/>
          <p:cNvSpPr txBox="1"/>
          <p:nvPr/>
        </p:nvSpPr>
        <p:spPr bwMode="auto">
          <a:xfrm>
            <a:off x="5419291" y="1886812"/>
            <a:ext cx="907621" cy="369332"/>
          </a:xfrm>
          <a:prstGeom prst="rect">
            <a:avLst/>
          </a:prstGeom>
          <a:noFill/>
          <a:ln w="9525">
            <a:noFill/>
            <a:miter lim="800000"/>
            <a:headEnd/>
            <a:tailEnd/>
          </a:ln>
        </p:spPr>
        <p:txBody>
          <a:bodyPr wrap="none" rtlCol="0">
            <a:spAutoFit/>
          </a:bodyPr>
          <a:lstStyle/>
          <a:p>
            <a:r>
              <a:rPr lang="en-US" sz="1800" dirty="0" smtClean="0">
                <a:latin typeface="Segoe UI" panose="020B0502040204020203" pitchFamily="34" charset="0"/>
                <a:cs typeface="Segoe UI" panose="020B0502040204020203" pitchFamily="34" charset="0"/>
              </a:rPr>
              <a:t>Launch</a:t>
            </a:r>
            <a:endParaRPr lang="en-US" sz="1800" dirty="0">
              <a:latin typeface="Segoe UI" panose="020B0502040204020203" pitchFamily="34" charset="0"/>
              <a:cs typeface="Segoe UI" panose="020B0502040204020203" pitchFamily="34" charset="0"/>
            </a:endParaRPr>
          </a:p>
        </p:txBody>
      </p:sp>
      <p:sp>
        <p:nvSpPr>
          <p:cNvPr id="13" name="TextBox 12"/>
          <p:cNvSpPr txBox="1"/>
          <p:nvPr/>
        </p:nvSpPr>
        <p:spPr bwMode="auto">
          <a:xfrm>
            <a:off x="5760829" y="3717101"/>
            <a:ext cx="849207" cy="646331"/>
          </a:xfrm>
          <a:prstGeom prst="rect">
            <a:avLst/>
          </a:prstGeom>
          <a:noFill/>
          <a:ln w="9525">
            <a:noFill/>
            <a:miter lim="800000"/>
            <a:headEnd/>
            <a:tailEnd/>
          </a:ln>
        </p:spPr>
        <p:txBody>
          <a:bodyPr wrap="none" rtlCol="0">
            <a:spAutoFit/>
          </a:bodyPr>
          <a:lstStyle/>
          <a:p>
            <a:r>
              <a:rPr lang="en-US" sz="1800" dirty="0" smtClean="0">
                <a:latin typeface="Segoe UI" panose="020B0502040204020203" pitchFamily="34" charset="0"/>
                <a:cs typeface="Segoe UI" panose="020B0502040204020203" pitchFamily="34" charset="0"/>
              </a:rPr>
              <a:t>Switch</a:t>
            </a:r>
          </a:p>
          <a:p>
            <a:r>
              <a:rPr lang="en-US" sz="1800" dirty="0" smtClean="0">
                <a:latin typeface="Segoe UI" panose="020B0502040204020203" pitchFamily="34" charset="0"/>
                <a:cs typeface="Segoe UI" panose="020B0502040204020203" pitchFamily="34" charset="0"/>
              </a:rPr>
              <a:t>Apps</a:t>
            </a:r>
            <a:endParaRPr lang="en-US" sz="1800" dirty="0">
              <a:latin typeface="Segoe UI" panose="020B0502040204020203" pitchFamily="34" charset="0"/>
              <a:cs typeface="Segoe UI" panose="020B0502040204020203" pitchFamily="34" charset="0"/>
            </a:endParaRPr>
          </a:p>
        </p:txBody>
      </p:sp>
      <p:sp>
        <p:nvSpPr>
          <p:cNvPr id="14" name="TextBox 13"/>
          <p:cNvSpPr txBox="1"/>
          <p:nvPr/>
        </p:nvSpPr>
        <p:spPr bwMode="auto">
          <a:xfrm>
            <a:off x="4423035" y="3696586"/>
            <a:ext cx="849207" cy="646331"/>
          </a:xfrm>
          <a:prstGeom prst="rect">
            <a:avLst/>
          </a:prstGeom>
          <a:noFill/>
          <a:ln w="9525">
            <a:noFill/>
            <a:miter lim="800000"/>
            <a:headEnd/>
            <a:tailEnd/>
          </a:ln>
        </p:spPr>
        <p:txBody>
          <a:bodyPr wrap="none" rtlCol="0">
            <a:spAutoFit/>
          </a:bodyPr>
          <a:lstStyle/>
          <a:p>
            <a:r>
              <a:rPr lang="en-US" sz="1800" dirty="0" smtClean="0">
                <a:latin typeface="Segoe UI" panose="020B0502040204020203" pitchFamily="34" charset="0"/>
                <a:cs typeface="Segoe UI" panose="020B0502040204020203" pitchFamily="34" charset="0"/>
              </a:rPr>
              <a:t>Switch</a:t>
            </a:r>
          </a:p>
          <a:p>
            <a:r>
              <a:rPr lang="en-US" sz="1800" dirty="0" smtClean="0">
                <a:latin typeface="Segoe UI" panose="020B0502040204020203" pitchFamily="34" charset="0"/>
                <a:cs typeface="Segoe UI" panose="020B0502040204020203" pitchFamily="34" charset="0"/>
              </a:rPr>
              <a:t>Back</a:t>
            </a:r>
            <a:endParaRPr lang="en-US" sz="1800" dirty="0">
              <a:latin typeface="Segoe UI" panose="020B0502040204020203" pitchFamily="34" charset="0"/>
              <a:cs typeface="Segoe UI" panose="020B0502040204020203" pitchFamily="34" charset="0"/>
            </a:endParaRPr>
          </a:p>
        </p:txBody>
      </p:sp>
      <p:sp>
        <p:nvSpPr>
          <p:cNvPr id="15" name="TextBox 14"/>
          <p:cNvSpPr txBox="1"/>
          <p:nvPr/>
        </p:nvSpPr>
        <p:spPr bwMode="auto">
          <a:xfrm>
            <a:off x="3618788" y="5372986"/>
            <a:ext cx="1519583" cy="369332"/>
          </a:xfrm>
          <a:prstGeom prst="rect">
            <a:avLst/>
          </a:prstGeom>
          <a:noFill/>
          <a:ln w="9525">
            <a:noFill/>
            <a:miter lim="800000"/>
            <a:headEnd/>
            <a:tailEnd/>
          </a:ln>
        </p:spPr>
        <p:txBody>
          <a:bodyPr wrap="none" rtlCol="0">
            <a:spAutoFit/>
          </a:bodyPr>
          <a:lstStyle/>
          <a:p>
            <a:r>
              <a:rPr lang="en-US" sz="1800" dirty="0" smtClean="0">
                <a:latin typeface="Segoe UI" panose="020B0502040204020203" pitchFamily="34" charset="0"/>
                <a:cs typeface="Segoe UI" panose="020B0502040204020203" pitchFamily="34" charset="0"/>
              </a:rPr>
              <a:t>Low Memory</a:t>
            </a:r>
            <a:endParaRPr lang="en-US" sz="1800" dirty="0">
              <a:latin typeface="Segoe UI" panose="020B0502040204020203" pitchFamily="34" charset="0"/>
              <a:cs typeface="Segoe UI" panose="020B0502040204020203" pitchFamily="34" charset="0"/>
            </a:endParaRPr>
          </a:p>
        </p:txBody>
      </p:sp>
      <p:cxnSp>
        <p:nvCxnSpPr>
          <p:cNvPr id="16" name="Curved Connector 15"/>
          <p:cNvCxnSpPr>
            <a:stCxn id="18" idx="7"/>
            <a:endCxn id="4" idx="6"/>
          </p:cNvCxnSpPr>
          <p:nvPr/>
        </p:nvCxnSpPr>
        <p:spPr bwMode="auto">
          <a:xfrm rot="16200000" flipV="1">
            <a:off x="7283010" y="2273013"/>
            <a:ext cx="1440029" cy="3448975"/>
          </a:xfrm>
          <a:prstGeom prst="curvedConnector2">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sp>
        <p:nvSpPr>
          <p:cNvPr id="17" name="TextBox 16"/>
          <p:cNvSpPr txBox="1"/>
          <p:nvPr/>
        </p:nvSpPr>
        <p:spPr bwMode="auto">
          <a:xfrm>
            <a:off x="6278536" y="5305093"/>
            <a:ext cx="1210781" cy="369332"/>
          </a:xfrm>
          <a:prstGeom prst="rect">
            <a:avLst/>
          </a:prstGeom>
          <a:noFill/>
          <a:ln w="9525">
            <a:noFill/>
            <a:miter lim="800000"/>
            <a:headEnd/>
            <a:tailEnd/>
          </a:ln>
        </p:spPr>
        <p:txBody>
          <a:bodyPr wrap="none" rtlCol="0">
            <a:spAutoFit/>
          </a:bodyPr>
          <a:lstStyle/>
          <a:p>
            <a:r>
              <a:rPr lang="en-US" sz="1800" dirty="0" smtClean="0">
                <a:latin typeface="Segoe UI" panose="020B0502040204020203" pitchFamily="34" charset="0"/>
                <a:cs typeface="Segoe UI" panose="020B0502040204020203" pitchFamily="34" charset="0"/>
              </a:rPr>
              <a:t>Shutdown</a:t>
            </a:r>
            <a:endParaRPr lang="en-US" sz="1800" dirty="0">
              <a:latin typeface="Segoe UI" panose="020B0502040204020203" pitchFamily="34" charset="0"/>
              <a:cs typeface="Segoe UI" panose="020B0502040204020203" pitchFamily="34" charset="0"/>
            </a:endParaRPr>
          </a:p>
        </p:txBody>
      </p:sp>
      <p:sp>
        <p:nvSpPr>
          <p:cNvPr id="18" name="Oval 17"/>
          <p:cNvSpPr/>
          <p:nvPr/>
        </p:nvSpPr>
        <p:spPr bwMode="auto">
          <a:xfrm>
            <a:off x="7612967" y="4617082"/>
            <a:ext cx="2477342" cy="6858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gradFill>
                  <a:gsLst>
                    <a:gs pos="0">
                      <a:srgbClr val="FFFFFF"/>
                    </a:gs>
                    <a:gs pos="100000">
                      <a:srgbClr val="FFFFFF"/>
                    </a:gs>
                  </a:gsLst>
                  <a:lin ang="5400000" scaled="0"/>
                </a:gradFill>
              </a:rPr>
              <a:t>ClosedByUser</a:t>
            </a:r>
            <a:endParaRPr lang="en-US" sz="2000" dirty="0">
              <a:gradFill>
                <a:gsLst>
                  <a:gs pos="0">
                    <a:srgbClr val="FFFFFF"/>
                  </a:gs>
                  <a:gs pos="100000">
                    <a:srgbClr val="FFFFFF"/>
                  </a:gs>
                </a:gsLst>
                <a:lin ang="5400000" scaled="0"/>
              </a:gradFill>
            </a:endParaRPr>
          </a:p>
        </p:txBody>
      </p:sp>
      <p:cxnSp>
        <p:nvCxnSpPr>
          <p:cNvPr id="19" name="Curved Connector 18"/>
          <p:cNvCxnSpPr>
            <a:stCxn id="5" idx="5"/>
            <a:endCxn id="18" idx="2"/>
          </p:cNvCxnSpPr>
          <p:nvPr/>
        </p:nvCxnSpPr>
        <p:spPr bwMode="auto">
          <a:xfrm rot="5400000" flipH="1" flipV="1">
            <a:off x="6822003" y="4252990"/>
            <a:ext cx="83971" cy="1497956"/>
          </a:xfrm>
          <a:prstGeom prst="curvedConnector4">
            <a:avLst>
              <a:gd name="adj1" fmla="val -272237"/>
              <a:gd name="adj2" fmla="val 59070"/>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sp>
        <p:nvSpPr>
          <p:cNvPr id="20" name="TextBox 19"/>
          <p:cNvSpPr txBox="1"/>
          <p:nvPr/>
        </p:nvSpPr>
        <p:spPr bwMode="auto">
          <a:xfrm>
            <a:off x="2239936" y="3175212"/>
            <a:ext cx="907621" cy="369332"/>
          </a:xfrm>
          <a:prstGeom prst="rect">
            <a:avLst/>
          </a:prstGeom>
          <a:noFill/>
          <a:ln w="9525">
            <a:noFill/>
            <a:miter lim="800000"/>
            <a:headEnd/>
            <a:tailEnd/>
          </a:ln>
        </p:spPr>
        <p:txBody>
          <a:bodyPr wrap="none" rtlCol="0">
            <a:spAutoFit/>
          </a:bodyPr>
          <a:lstStyle/>
          <a:p>
            <a:r>
              <a:rPr lang="en-US" sz="1800" dirty="0" smtClean="0">
                <a:latin typeface="Segoe UI" panose="020B0502040204020203" pitchFamily="34" charset="0"/>
                <a:cs typeface="Segoe UI" panose="020B0502040204020203" pitchFamily="34" charset="0"/>
              </a:rPr>
              <a:t>Launch</a:t>
            </a:r>
            <a:endParaRPr lang="en-US" sz="1800" dirty="0">
              <a:latin typeface="Segoe UI" panose="020B0502040204020203" pitchFamily="34" charset="0"/>
              <a:cs typeface="Segoe UI" panose="020B0502040204020203" pitchFamily="34" charset="0"/>
            </a:endParaRPr>
          </a:p>
        </p:txBody>
      </p:sp>
      <p:sp>
        <p:nvSpPr>
          <p:cNvPr id="21" name="TextBox 20"/>
          <p:cNvSpPr txBox="1"/>
          <p:nvPr/>
        </p:nvSpPr>
        <p:spPr bwMode="auto">
          <a:xfrm>
            <a:off x="8397827" y="3175212"/>
            <a:ext cx="907621" cy="369332"/>
          </a:xfrm>
          <a:prstGeom prst="rect">
            <a:avLst/>
          </a:prstGeom>
          <a:noFill/>
          <a:ln w="9525">
            <a:noFill/>
            <a:miter lim="800000"/>
            <a:headEnd/>
            <a:tailEnd/>
          </a:ln>
        </p:spPr>
        <p:txBody>
          <a:bodyPr wrap="none" rtlCol="0">
            <a:spAutoFit/>
          </a:bodyPr>
          <a:lstStyle/>
          <a:p>
            <a:r>
              <a:rPr lang="en-US" sz="1800" dirty="0" smtClean="0">
                <a:latin typeface="Segoe UI" panose="020B0502040204020203" pitchFamily="34" charset="0"/>
                <a:cs typeface="Segoe UI" panose="020B0502040204020203" pitchFamily="34" charset="0"/>
              </a:rPr>
              <a:t>Launch</a:t>
            </a:r>
            <a:endParaRPr lang="en-US" sz="1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83112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2" grpId="0"/>
      <p:bldP spid="13" grpId="0"/>
      <p:bldP spid="14" grpId="0"/>
      <p:bldP spid="15" grpId="0"/>
      <p:bldP spid="17" grpId="0"/>
      <p:bldP spid="18" grpId="0" animBg="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Studio XAML common </a:t>
            </a:r>
            <a:r>
              <a:rPr lang="en-US" dirty="0"/>
              <a:t>c</a:t>
            </a:r>
            <a:r>
              <a:rPr lang="en-US" dirty="0" smtClean="0"/>
              <a:t>lasses</a:t>
            </a:r>
            <a:endParaRPr lang="en-US" dirty="0"/>
          </a:p>
        </p:txBody>
      </p:sp>
      <p:sp>
        <p:nvSpPr>
          <p:cNvPr id="3" name="Text Placeholder 2"/>
          <p:cNvSpPr>
            <a:spLocks noGrp="1"/>
          </p:cNvSpPr>
          <p:nvPr>
            <p:ph type="body" sz="quarter" idx="10"/>
          </p:nvPr>
        </p:nvSpPr>
        <p:spPr>
          <a:xfrm>
            <a:off x="274638" y="1212850"/>
            <a:ext cx="11887200" cy="3108543"/>
          </a:xfrm>
        </p:spPr>
        <p:txBody>
          <a:bodyPr/>
          <a:lstStyle/>
          <a:p>
            <a:r>
              <a:rPr lang="en-US" dirty="0" err="1" smtClean="0"/>
              <a:t>LayoutAwarePage</a:t>
            </a:r>
            <a:endParaRPr lang="en-US" dirty="0" smtClean="0"/>
          </a:p>
          <a:p>
            <a:pPr lvl="1"/>
            <a:r>
              <a:rPr lang="en-US" dirty="0" smtClean="0"/>
              <a:t>Overrides for Load/Save state</a:t>
            </a:r>
          </a:p>
          <a:p>
            <a:pPr lvl="1"/>
            <a:r>
              <a:rPr lang="en-US" dirty="0" smtClean="0"/>
              <a:t>Derives from Page – access to Frame class</a:t>
            </a:r>
          </a:p>
          <a:p>
            <a:pPr lvl="1"/>
            <a:r>
              <a:rPr lang="en-US" dirty="0" smtClean="0"/>
              <a:t>Cascades Visual State changes down to child controls</a:t>
            </a:r>
          </a:p>
          <a:p>
            <a:r>
              <a:rPr lang="en-US" dirty="0" err="1" smtClean="0"/>
              <a:t>SuspensionManager</a:t>
            </a:r>
            <a:endParaRPr lang="en-US" dirty="0" smtClean="0"/>
          </a:p>
          <a:p>
            <a:pPr lvl="1"/>
            <a:r>
              <a:rPr lang="en-US" dirty="0" smtClean="0"/>
              <a:t>Manages a dictionary per page</a:t>
            </a:r>
          </a:p>
          <a:p>
            <a:pPr lvl="1"/>
            <a:r>
              <a:rPr lang="en-US" dirty="0" smtClean="0"/>
              <a:t>Automatic persistence / load of state on suspend / launch from terminate</a:t>
            </a:r>
            <a:endParaRPr lang="en-US" dirty="0"/>
          </a:p>
        </p:txBody>
      </p:sp>
    </p:spTree>
    <p:extLst>
      <p:ext uri="{BB962C8B-B14F-4D97-AF65-F5344CB8AC3E}">
        <p14:creationId xmlns:p14="http://schemas.microsoft.com/office/powerpoint/2010/main" val="542642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0" end="0"/>
                                            </p:txEl>
                                          </p:spTgt>
                                        </p:tgtEl>
                                      </p:cBhvr>
                                    </p:animEffect>
                                    <p:set>
                                      <p:cBhvr>
                                        <p:cTn id="27" dur="1" fill="hold">
                                          <p:stCondLst>
                                            <p:cond delay="499"/>
                                          </p:stCondLst>
                                        </p:cTn>
                                        <p:tgtEl>
                                          <p:spTgt spid="3">
                                            <p:txEl>
                                              <p:pRg st="0" end="0"/>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
                                            <p:txEl>
                                              <p:pRg st="1" end="1"/>
                                            </p:txEl>
                                          </p:spTgt>
                                        </p:tgtEl>
                                      </p:cBhvr>
                                    </p:animEffect>
                                    <p:set>
                                      <p:cBhvr>
                                        <p:cTn id="30" dur="1" fill="hold">
                                          <p:stCondLst>
                                            <p:cond delay="499"/>
                                          </p:stCondLst>
                                        </p:cTn>
                                        <p:tgtEl>
                                          <p:spTgt spid="3">
                                            <p:txEl>
                                              <p:pRg st="1" end="1"/>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
                                            <p:txEl>
                                              <p:pRg st="2" end="2"/>
                                            </p:txEl>
                                          </p:spTgt>
                                        </p:tgtEl>
                                      </p:cBhvr>
                                    </p:animEffect>
                                    <p:set>
                                      <p:cBhvr>
                                        <p:cTn id="33" dur="1" fill="hold">
                                          <p:stCondLst>
                                            <p:cond delay="499"/>
                                          </p:stCondLst>
                                        </p:cTn>
                                        <p:tgtEl>
                                          <p:spTgt spid="3">
                                            <p:txEl>
                                              <p:pRg st="2" end="2"/>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
                                            <p:txEl>
                                              <p:pRg st="3" end="3"/>
                                            </p:txEl>
                                          </p:spTgt>
                                        </p:tgtEl>
                                      </p:cBhvr>
                                    </p:animEffect>
                                    <p:set>
                                      <p:cBhvr>
                                        <p:cTn id="3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Working with navigation in XAML </a:t>
            </a:r>
            <a:endParaRPr lang="en-US" dirty="0"/>
          </a:p>
        </p:txBody>
      </p:sp>
    </p:spTree>
    <p:extLst>
      <p:ext uri="{BB962C8B-B14F-4D97-AF65-F5344CB8AC3E}">
        <p14:creationId xmlns:p14="http://schemas.microsoft.com/office/powerpoint/2010/main" val="90030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Working with navigation in </a:t>
            </a:r>
            <a:r>
              <a:rPr lang="en-US" dirty="0" err="1" smtClean="0"/>
              <a:t>WinJS</a:t>
            </a:r>
            <a:endParaRPr lang="en-US" dirty="0"/>
          </a:p>
        </p:txBody>
      </p:sp>
    </p:spTree>
    <p:extLst>
      <p:ext uri="{BB962C8B-B14F-4D97-AF65-F5344CB8AC3E}">
        <p14:creationId xmlns:p14="http://schemas.microsoft.com/office/powerpoint/2010/main" val="175383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MVVM</a:t>
            </a:r>
            <a:endParaRPr lang="en-US" dirty="0"/>
          </a:p>
        </p:txBody>
      </p:sp>
      <p:sp>
        <p:nvSpPr>
          <p:cNvPr id="3" name="Rounded Rectangle 2"/>
          <p:cNvSpPr/>
          <p:nvPr/>
        </p:nvSpPr>
        <p:spPr bwMode="auto">
          <a:xfrm>
            <a:off x="3685954" y="4674713"/>
            <a:ext cx="1600200" cy="914400"/>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Repository</a:t>
            </a:r>
          </a:p>
        </p:txBody>
      </p:sp>
      <p:sp>
        <p:nvSpPr>
          <p:cNvPr id="4" name="Rounded Rectangle 3"/>
          <p:cNvSpPr/>
          <p:nvPr/>
        </p:nvSpPr>
        <p:spPr bwMode="auto">
          <a:xfrm>
            <a:off x="7572154" y="4674713"/>
            <a:ext cx="1600200" cy="914400"/>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Account</a:t>
            </a:r>
          </a:p>
          <a:p>
            <a:pPr algn="ctr" defTabSz="932472" fontAlgn="base">
              <a:spcBef>
                <a:spcPct val="0"/>
              </a:spcBef>
              <a:spcAft>
                <a:spcPct val="0"/>
              </a:spcAft>
            </a:pPr>
            <a:r>
              <a:rPr lang="en-US" sz="2000" dirty="0">
                <a:gradFill>
                  <a:gsLst>
                    <a:gs pos="0">
                      <a:srgbClr val="FFFFFF"/>
                    </a:gs>
                    <a:gs pos="100000">
                      <a:srgbClr val="FFFFFF"/>
                    </a:gs>
                  </a:gsLst>
                  <a:lin ang="5400000" scaled="0"/>
                </a:gradFill>
              </a:rPr>
              <a:t>Service</a:t>
            </a:r>
          </a:p>
        </p:txBody>
      </p:sp>
      <p:sp>
        <p:nvSpPr>
          <p:cNvPr id="5" name="Rectangle 4"/>
          <p:cNvSpPr/>
          <p:nvPr/>
        </p:nvSpPr>
        <p:spPr bwMode="auto">
          <a:xfrm>
            <a:off x="5133754" y="1846521"/>
            <a:ext cx="2438400" cy="9144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Page</a:t>
            </a:r>
          </a:p>
        </p:txBody>
      </p:sp>
      <p:sp>
        <p:nvSpPr>
          <p:cNvPr id="6" name="Rectangle 5"/>
          <p:cNvSpPr/>
          <p:nvPr/>
        </p:nvSpPr>
        <p:spPr bwMode="auto">
          <a:xfrm>
            <a:off x="5139616" y="2955817"/>
            <a:ext cx="2438400" cy="914400"/>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gradFill>
                  <a:gsLst>
                    <a:gs pos="0">
                      <a:srgbClr val="FFFFFF"/>
                    </a:gs>
                    <a:gs pos="100000">
                      <a:srgbClr val="FFFFFF"/>
                    </a:gs>
                  </a:gsLst>
                  <a:lin ang="5400000" scaled="0"/>
                </a:gradFill>
              </a:rPr>
              <a:t>ViewModel</a:t>
            </a:r>
            <a:endParaRPr lang="en-US" sz="2000" dirty="0">
              <a:gradFill>
                <a:gsLst>
                  <a:gs pos="0">
                    <a:srgbClr val="FFFFFF"/>
                  </a:gs>
                  <a:gs pos="100000">
                    <a:srgbClr val="FFFFFF"/>
                  </a:gs>
                </a:gsLst>
                <a:lin ang="5400000" scaled="0"/>
              </a:gradFill>
            </a:endParaRPr>
          </a:p>
        </p:txBody>
      </p:sp>
      <p:cxnSp>
        <p:nvCxnSpPr>
          <p:cNvPr id="7" name="Straight Arrow Connector 6"/>
          <p:cNvCxnSpPr>
            <a:endCxn id="3" idx="0"/>
          </p:cNvCxnSpPr>
          <p:nvPr/>
        </p:nvCxnSpPr>
        <p:spPr bwMode="auto">
          <a:xfrm flipH="1">
            <a:off x="4486054" y="3870217"/>
            <a:ext cx="1104900" cy="804496"/>
          </a:xfrm>
          <a:prstGeom prst="straightConnector1">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cxnSp>
        <p:nvCxnSpPr>
          <p:cNvPr id="8" name="Straight Arrow Connector 7"/>
          <p:cNvCxnSpPr>
            <a:endCxn id="4" idx="0"/>
          </p:cNvCxnSpPr>
          <p:nvPr/>
        </p:nvCxnSpPr>
        <p:spPr bwMode="auto">
          <a:xfrm>
            <a:off x="7191154" y="3870217"/>
            <a:ext cx="1181100" cy="804496"/>
          </a:xfrm>
          <a:prstGeom prst="straightConnector1">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cxnSp>
        <p:nvCxnSpPr>
          <p:cNvPr id="17" name="Straight Arrow Connector 16"/>
          <p:cNvCxnSpPr>
            <a:stCxn id="3" idx="3"/>
            <a:endCxn id="4" idx="1"/>
          </p:cNvCxnSpPr>
          <p:nvPr/>
        </p:nvCxnSpPr>
        <p:spPr bwMode="auto">
          <a:xfrm>
            <a:off x="5286154" y="5131913"/>
            <a:ext cx="2286000" cy="0"/>
          </a:xfrm>
          <a:prstGeom prst="straightConnector1">
            <a:avLst/>
          </a:prstGeom>
          <a:gradFill rotWithShape="1">
            <a:gsLst>
              <a:gs pos="0">
                <a:srgbClr val="A4D289"/>
              </a:gs>
              <a:gs pos="100000">
                <a:schemeClr val="bg1"/>
              </a:gs>
            </a:gsLst>
            <a:lin ang="5400000" scaled="1"/>
          </a:gradFill>
          <a:ln w="38100" cap="flat" cmpd="sng" algn="ctr">
            <a:solidFill>
              <a:schemeClr val="tx1"/>
            </a:solidFill>
            <a:prstDash val="solid"/>
            <a:round/>
            <a:headEnd type="none" w="med" len="med"/>
            <a:tailEnd type="triangle" w="lg" len="lg"/>
          </a:ln>
          <a:effectLst/>
        </p:spPr>
      </p:cxnSp>
      <p:sp>
        <p:nvSpPr>
          <p:cNvPr id="27" name="TextBox 26"/>
          <p:cNvSpPr txBox="1"/>
          <p:nvPr/>
        </p:nvSpPr>
        <p:spPr>
          <a:xfrm>
            <a:off x="956930" y="3099085"/>
            <a:ext cx="29012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Navigation control</a:t>
            </a:r>
          </a:p>
        </p:txBody>
      </p:sp>
      <p:sp>
        <p:nvSpPr>
          <p:cNvPr id="28" name="TextBox 27"/>
          <p:cNvSpPr txBox="1"/>
          <p:nvPr/>
        </p:nvSpPr>
        <p:spPr>
          <a:xfrm>
            <a:off x="8470977" y="2446989"/>
            <a:ext cx="333405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Navigation awareness</a:t>
            </a:r>
          </a:p>
        </p:txBody>
      </p:sp>
      <p:sp>
        <p:nvSpPr>
          <p:cNvPr id="29" name="Right Arrow 28"/>
          <p:cNvSpPr/>
          <p:nvPr/>
        </p:nvSpPr>
        <p:spPr bwMode="auto">
          <a:xfrm>
            <a:off x="4061637" y="3216315"/>
            <a:ext cx="680484" cy="393405"/>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Right Arrow 30"/>
          <p:cNvSpPr/>
          <p:nvPr/>
        </p:nvSpPr>
        <p:spPr bwMode="auto">
          <a:xfrm rot="19234963" flipH="1">
            <a:off x="7829211" y="2902382"/>
            <a:ext cx="680484" cy="393405"/>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p:cNvSpPr txBox="1"/>
          <p:nvPr/>
        </p:nvSpPr>
        <p:spPr>
          <a:xfrm>
            <a:off x="8673116" y="3679506"/>
            <a:ext cx="292977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State management</a:t>
            </a:r>
          </a:p>
        </p:txBody>
      </p:sp>
      <p:sp>
        <p:nvSpPr>
          <p:cNvPr id="33" name="Right Arrow 32"/>
          <p:cNvSpPr/>
          <p:nvPr/>
        </p:nvSpPr>
        <p:spPr bwMode="auto">
          <a:xfrm rot="2107781" flipH="1">
            <a:off x="7861551" y="3558760"/>
            <a:ext cx="680484" cy="393405"/>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26057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animBg="1"/>
      <p:bldP spid="31" grpId="0" animBg="1"/>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for Windows Runtime</a:t>
            </a:r>
            <a:endParaRPr lang="en-US" dirty="0"/>
          </a:p>
        </p:txBody>
      </p:sp>
      <p:pic>
        <p:nvPicPr>
          <p:cNvPr id="3" name="Picture 2"/>
          <p:cNvPicPr>
            <a:picLocks noChangeAspect="1"/>
          </p:cNvPicPr>
          <p:nvPr/>
        </p:nvPicPr>
        <p:blipFill>
          <a:blip r:embed="rId2"/>
          <a:stretch>
            <a:fillRect/>
          </a:stretch>
        </p:blipFill>
        <p:spPr>
          <a:xfrm>
            <a:off x="2081151" y="1164684"/>
            <a:ext cx="8253974" cy="5773306"/>
          </a:xfrm>
          <a:prstGeom prst="rect">
            <a:avLst/>
          </a:prstGeom>
        </p:spPr>
      </p:pic>
    </p:spTree>
    <p:extLst>
      <p:ext uri="{BB962C8B-B14F-4D97-AF65-F5344CB8AC3E}">
        <p14:creationId xmlns:p14="http://schemas.microsoft.com/office/powerpoint/2010/main" val="140423394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for Windows Runtime navigation</a:t>
            </a:r>
            <a:endParaRPr lang="en-US" dirty="0"/>
          </a:p>
        </p:txBody>
      </p:sp>
      <p:sp>
        <p:nvSpPr>
          <p:cNvPr id="3" name="Text Placeholder 2"/>
          <p:cNvSpPr>
            <a:spLocks noGrp="1"/>
          </p:cNvSpPr>
          <p:nvPr>
            <p:ph type="body" sz="quarter" idx="10"/>
          </p:nvPr>
        </p:nvSpPr>
        <p:spPr>
          <a:xfrm>
            <a:off x="274638" y="1212850"/>
            <a:ext cx="11887200" cy="4124206"/>
          </a:xfrm>
        </p:spPr>
        <p:txBody>
          <a:bodyPr/>
          <a:lstStyle/>
          <a:p>
            <a:r>
              <a:rPr lang="en-US" dirty="0" err="1" smtClean="0"/>
              <a:t>FrameNavigationService</a:t>
            </a:r>
            <a:r>
              <a:rPr lang="en-US" dirty="0" smtClean="0"/>
              <a:t> : </a:t>
            </a:r>
            <a:r>
              <a:rPr lang="en-US" dirty="0" err="1" smtClean="0"/>
              <a:t>INavigationService</a:t>
            </a:r>
            <a:endParaRPr lang="en-US" dirty="0" smtClean="0"/>
          </a:p>
          <a:p>
            <a:pPr lvl="1"/>
            <a:r>
              <a:rPr lang="en-US" dirty="0" smtClean="0"/>
              <a:t>Wraps Frame class </a:t>
            </a:r>
          </a:p>
          <a:p>
            <a:pPr lvl="1"/>
            <a:r>
              <a:rPr lang="en-US" dirty="0" smtClean="0"/>
              <a:t>Can inject into </a:t>
            </a:r>
            <a:r>
              <a:rPr lang="en-US" dirty="0" err="1" smtClean="0"/>
              <a:t>ViewModels</a:t>
            </a:r>
            <a:r>
              <a:rPr lang="en-US" dirty="0" smtClean="0"/>
              <a:t> to command navigation</a:t>
            </a:r>
          </a:p>
          <a:p>
            <a:r>
              <a:rPr lang="en-US" dirty="0" err="1" smtClean="0"/>
              <a:t>ViewModel</a:t>
            </a:r>
            <a:r>
              <a:rPr lang="en-US" dirty="0" smtClean="0"/>
              <a:t> : </a:t>
            </a:r>
            <a:r>
              <a:rPr lang="en-US" dirty="0" err="1" smtClean="0"/>
              <a:t>INavigationAware</a:t>
            </a:r>
            <a:endParaRPr lang="en-US" dirty="0" smtClean="0"/>
          </a:p>
          <a:p>
            <a:pPr lvl="1"/>
            <a:r>
              <a:rPr lang="en-US" dirty="0" smtClean="0"/>
              <a:t>Called by </a:t>
            </a:r>
            <a:r>
              <a:rPr lang="en-US" dirty="0" err="1" smtClean="0"/>
              <a:t>FrameNavigationService</a:t>
            </a:r>
            <a:r>
              <a:rPr lang="en-US" dirty="0" smtClean="0"/>
              <a:t> – </a:t>
            </a:r>
            <a:r>
              <a:rPr lang="en-US" dirty="0" err="1" smtClean="0"/>
              <a:t>OnNavigatedTo</a:t>
            </a:r>
            <a:r>
              <a:rPr lang="en-US" dirty="0" smtClean="0"/>
              <a:t> / </a:t>
            </a:r>
            <a:r>
              <a:rPr lang="en-US" dirty="0" err="1" smtClean="0"/>
              <a:t>OnNavigatedFrom</a:t>
            </a:r>
            <a:endParaRPr lang="en-US" dirty="0" smtClean="0"/>
          </a:p>
          <a:p>
            <a:pPr lvl="1"/>
            <a:r>
              <a:rPr lang="en-US" dirty="0" smtClean="0"/>
              <a:t>Initialize / clean up </a:t>
            </a:r>
            <a:r>
              <a:rPr lang="en-US" dirty="0" err="1" smtClean="0"/>
              <a:t>ViewModel</a:t>
            </a:r>
            <a:r>
              <a:rPr lang="en-US" dirty="0" smtClean="0"/>
              <a:t> state and events</a:t>
            </a:r>
          </a:p>
          <a:p>
            <a:r>
              <a:rPr lang="en-US" dirty="0" err="1" smtClean="0"/>
              <a:t>RestorableState</a:t>
            </a:r>
            <a:r>
              <a:rPr lang="en-US" dirty="0" smtClean="0"/>
              <a:t> / </a:t>
            </a:r>
            <a:r>
              <a:rPr lang="en-US" dirty="0" err="1" smtClean="0"/>
              <a:t>SessionStateService</a:t>
            </a:r>
            <a:endParaRPr lang="en-US" dirty="0" smtClean="0"/>
          </a:p>
          <a:p>
            <a:pPr lvl="1"/>
            <a:r>
              <a:rPr lang="en-US" dirty="0" smtClean="0"/>
              <a:t>Automatic persistence and loading of transient state on suspend / launch from terminate</a:t>
            </a:r>
          </a:p>
          <a:p>
            <a:pPr lvl="1"/>
            <a:r>
              <a:rPr lang="en-US" dirty="0" smtClean="0"/>
              <a:t>Lets </a:t>
            </a:r>
            <a:r>
              <a:rPr lang="en-US" dirty="0" err="1" smtClean="0"/>
              <a:t>ViewModels</a:t>
            </a:r>
            <a:r>
              <a:rPr lang="en-US" dirty="0" smtClean="0"/>
              <a:t> and client side services manage transient state</a:t>
            </a:r>
            <a:endParaRPr lang="en-US" dirty="0"/>
          </a:p>
        </p:txBody>
      </p:sp>
    </p:spTree>
    <p:extLst>
      <p:ext uri="{BB962C8B-B14F-4D97-AF65-F5344CB8AC3E}">
        <p14:creationId xmlns:p14="http://schemas.microsoft.com/office/powerpoint/2010/main" val="827930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xEl>
                                              <p:pRg st="1" end="1"/>
                                            </p:txEl>
                                          </p:spTgt>
                                        </p:tgtEl>
                                      </p:cBhvr>
                                    </p:animEffect>
                                    <p:set>
                                      <p:cBhvr>
                                        <p:cTn id="25" dur="1" fill="hold">
                                          <p:stCondLst>
                                            <p:cond delay="499"/>
                                          </p:stCondLst>
                                        </p:cTn>
                                        <p:tgtEl>
                                          <p:spTgt spid="3">
                                            <p:txEl>
                                              <p:pRg st="1" end="1"/>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
                                            <p:txEl>
                                              <p:pRg st="2" end="2"/>
                                            </p:txEl>
                                          </p:spTgt>
                                        </p:tgtEl>
                                      </p:cBhvr>
                                    </p:animEffect>
                                    <p:set>
                                      <p:cBhvr>
                                        <p:cTn id="28"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
                                            <p:txEl>
                                              <p:pRg st="3" end="3"/>
                                            </p:txEl>
                                          </p:spTgt>
                                        </p:tgtEl>
                                      </p:cBhvr>
                                    </p:animEffect>
                                    <p:set>
                                      <p:cBhvr>
                                        <p:cTn id="48" dur="1" fill="hold">
                                          <p:stCondLst>
                                            <p:cond delay="499"/>
                                          </p:stCondLst>
                                        </p:cTn>
                                        <p:tgtEl>
                                          <p:spTgt spid="3">
                                            <p:txEl>
                                              <p:pRg st="3" end="3"/>
                                            </p:txEl>
                                          </p:spTgt>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
                                            <p:txEl>
                                              <p:pRg st="4" end="4"/>
                                            </p:txEl>
                                          </p:spTgt>
                                        </p:tgtEl>
                                      </p:cBhvr>
                                    </p:animEffect>
                                    <p:set>
                                      <p:cBhvr>
                                        <p:cTn id="51" dur="1" fill="hold">
                                          <p:stCondLst>
                                            <p:cond delay="499"/>
                                          </p:stCondLst>
                                        </p:cTn>
                                        <p:tgtEl>
                                          <p:spTgt spid="3">
                                            <p:txEl>
                                              <p:pRg st="4" end="4"/>
                                            </p:txEl>
                                          </p:spTgt>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
                                            <p:txEl>
                                              <p:pRg st="5" end="5"/>
                                            </p:txEl>
                                          </p:spTgt>
                                        </p:tgtEl>
                                      </p:cBhvr>
                                    </p:animEffect>
                                    <p:set>
                                      <p:cBhvr>
                                        <p:cTn id="54"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500"/>
                                        <p:tgtEl>
                                          <p:spTgt spid="3">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3">
                                            <p:txEl>
                                              <p:pRg st="6" end="6"/>
                                            </p:txEl>
                                          </p:spTgt>
                                        </p:tgtEl>
                                      </p:cBhvr>
                                    </p:animEffect>
                                    <p:set>
                                      <p:cBhvr>
                                        <p:cTn id="74" dur="1" fill="hold">
                                          <p:stCondLst>
                                            <p:cond delay="499"/>
                                          </p:stCondLst>
                                        </p:cTn>
                                        <p:tgtEl>
                                          <p:spTgt spid="3">
                                            <p:txEl>
                                              <p:pRg st="6" end="6"/>
                                            </p:txEl>
                                          </p:spTgt>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
                                            <p:txEl>
                                              <p:pRg st="7" end="7"/>
                                            </p:txEl>
                                          </p:spTgt>
                                        </p:tgtEl>
                                      </p:cBhvr>
                                    </p:animEffect>
                                    <p:set>
                                      <p:cBhvr>
                                        <p:cTn id="77" dur="1" fill="hold">
                                          <p:stCondLst>
                                            <p:cond delay="499"/>
                                          </p:stCondLst>
                                        </p:cTn>
                                        <p:tgtEl>
                                          <p:spTgt spid="3">
                                            <p:txEl>
                                              <p:pRg st="7" end="7"/>
                                            </p:txEl>
                                          </p:spTgt>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
                                            <p:txEl>
                                              <p:pRg st="8" end="8"/>
                                            </p:txEl>
                                          </p:spTgt>
                                        </p:tgtEl>
                                      </p:cBhvr>
                                    </p:animEffect>
                                    <p:set>
                                      <p:cBhvr>
                                        <p:cTn id="80"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MVVM Navigation with Prism for Windows Runtime </a:t>
            </a:r>
            <a:endParaRPr lang="en-US" dirty="0"/>
          </a:p>
        </p:txBody>
      </p:sp>
    </p:spTree>
    <p:extLst>
      <p:ext uri="{BB962C8B-B14F-4D97-AF65-F5344CB8AC3E}">
        <p14:creationId xmlns:p14="http://schemas.microsoft.com/office/powerpoint/2010/main" val="402507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sz="quarter" idx="10"/>
          </p:nvPr>
        </p:nvSpPr>
        <p:spPr>
          <a:xfrm>
            <a:off x="274638" y="1214438"/>
            <a:ext cx="11887200" cy="3311676"/>
          </a:xfrm>
        </p:spPr>
        <p:txBody>
          <a:bodyPr/>
          <a:lstStyle/>
          <a:p>
            <a:r>
              <a:rPr lang="en-US" dirty="0" smtClean="0"/>
              <a:t>Modern UI Design Guidelines</a:t>
            </a:r>
          </a:p>
          <a:p>
            <a:pPr lvl="1"/>
            <a:r>
              <a:rPr lang="en-US">
                <a:hlinkClick r:id="rId2"/>
              </a:rPr>
              <a:t>http://msdn.microsoft.com/en-US/windows/apps/hh779072</a:t>
            </a:r>
            <a:endParaRPr lang="en-US" smtClean="0"/>
          </a:p>
          <a:p>
            <a:r>
              <a:rPr lang="en-US" dirty="0" smtClean="0"/>
              <a:t>Building Windows Store Business Apps with Prism</a:t>
            </a:r>
          </a:p>
          <a:p>
            <a:pPr lvl="1"/>
            <a:r>
              <a:rPr lang="en-US" dirty="0" smtClean="0">
                <a:hlinkClick r:id="rId3"/>
              </a:rPr>
              <a:t>http://tinyurl.com/prismrtcourse</a:t>
            </a:r>
            <a:endParaRPr lang="en-US" dirty="0" smtClean="0"/>
          </a:p>
          <a:p>
            <a:r>
              <a:rPr lang="en-US" dirty="0" err="1" smtClean="0"/>
              <a:t>WinRT</a:t>
            </a:r>
            <a:r>
              <a:rPr lang="en-US" dirty="0" smtClean="0"/>
              <a:t> Business Apps with Prism article series</a:t>
            </a:r>
          </a:p>
          <a:p>
            <a:pPr lvl="1"/>
            <a:r>
              <a:rPr lang="en-US" dirty="0" smtClean="0">
                <a:hlinkClick r:id="rId4"/>
              </a:rPr>
              <a:t>http://tinyurl.com/prismrtseries</a:t>
            </a:r>
            <a:r>
              <a:rPr lang="en-US" dirty="0" smtClean="0"/>
              <a:t> </a:t>
            </a:r>
            <a:endParaRPr lang="en-US" dirty="0"/>
          </a:p>
        </p:txBody>
      </p:sp>
    </p:spTree>
    <p:extLst>
      <p:ext uri="{BB962C8B-B14F-4D97-AF65-F5344CB8AC3E}">
        <p14:creationId xmlns:p14="http://schemas.microsoft.com/office/powerpoint/2010/main" val="285784063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1698927"/>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Breakout </a:t>
            </a:r>
            <a:r>
              <a:rPr lang="en-US" sz="3600" smtClean="0">
                <a:gradFill>
                  <a:gsLst>
                    <a:gs pos="1250">
                      <a:schemeClr val="tx1"/>
                    </a:gs>
                    <a:gs pos="100000">
                      <a:schemeClr val="tx1"/>
                    </a:gs>
                  </a:gsLst>
                  <a:lin ang="5400000" scaled="0"/>
                </a:gradFill>
                <a:latin typeface="+mj-lt"/>
              </a:rPr>
              <a:t>Sessions </a:t>
            </a:r>
          </a:p>
          <a:p>
            <a:pPr lvl="1">
              <a:lnSpc>
                <a:spcPct val="90000"/>
              </a:lnSpc>
              <a:spcBef>
                <a:spcPct val="20000"/>
              </a:spcBef>
              <a:buSzPct val="105000"/>
            </a:pPr>
            <a:r>
              <a:rPr lang="en-US" sz="3600" smtClean="0">
                <a:gradFill>
                  <a:gsLst>
                    <a:gs pos="1250">
                      <a:schemeClr val="tx1"/>
                    </a:gs>
                    <a:gs pos="100000">
                      <a:schemeClr val="tx1"/>
                    </a:gs>
                  </a:gsLst>
                  <a:lin ang="5400000" scaled="0"/>
                </a:gradFill>
              </a:rPr>
              <a:t>DEV-B309 </a:t>
            </a:r>
            <a:r>
              <a:rPr lang="en-US" sz="3600" dirty="0">
                <a:gradFill>
                  <a:gsLst>
                    <a:gs pos="1250">
                      <a:schemeClr val="tx1"/>
                    </a:gs>
                    <a:gs pos="100000">
                      <a:schemeClr val="tx1"/>
                    </a:gs>
                  </a:gsLst>
                  <a:lin ang="5400000" scaled="0"/>
                </a:gradFill>
              </a:rPr>
              <a:t>Design Guidance for Windows Store Line of Business Apps</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Master Navigation in Windows Store apps</a:t>
            </a:r>
            <a:endParaRPr lang="en-US" dirty="0"/>
          </a:p>
        </p:txBody>
      </p:sp>
      <p:sp>
        <p:nvSpPr>
          <p:cNvPr id="5" name="Text Placeholder 4"/>
          <p:cNvSpPr>
            <a:spLocks noGrp="1"/>
          </p:cNvSpPr>
          <p:nvPr>
            <p:ph type="body" sz="quarter" idx="12"/>
          </p:nvPr>
        </p:nvSpPr>
        <p:spPr/>
        <p:txBody>
          <a:bodyPr/>
          <a:lstStyle/>
          <a:p>
            <a:r>
              <a:rPr lang="en-US" dirty="0" smtClean="0"/>
              <a:t>Brian Noyes</a:t>
            </a:r>
          </a:p>
          <a:p>
            <a:r>
              <a:rPr lang="en-US" dirty="0" smtClean="0"/>
              <a:t>CTO, Solliance Inc.</a:t>
            </a:r>
          </a:p>
          <a:p>
            <a:r>
              <a:rPr lang="en-US" dirty="0" smtClean="0"/>
              <a:t>@</a:t>
            </a:r>
            <a:r>
              <a:rPr lang="en-US" dirty="0" err="1" smtClean="0"/>
              <a:t>briannoyes</a:t>
            </a:r>
            <a:endParaRPr lang="en-US" dirty="0"/>
          </a:p>
        </p:txBody>
      </p:sp>
      <p:sp>
        <p:nvSpPr>
          <p:cNvPr id="14" name="Text Placeholder 13"/>
          <p:cNvSpPr>
            <a:spLocks noGrp="1"/>
          </p:cNvSpPr>
          <p:nvPr>
            <p:ph type="body" sz="quarter" idx="13"/>
          </p:nvPr>
        </p:nvSpPr>
        <p:spPr/>
        <p:txBody>
          <a:bodyPr/>
          <a:lstStyle/>
          <a:p>
            <a:r>
              <a:rPr lang="en-US" dirty="0" smtClean="0"/>
              <a:t>DEV-B341</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87735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black">
          <a:xfrm rot="5400000">
            <a:off x="4677114" y="4313030"/>
            <a:ext cx="8471147" cy="3701269"/>
          </a:xfrm>
          <a:prstGeom prst="roundRect">
            <a:avLst>
              <a:gd name="adj" fmla="val 4462"/>
            </a:avLst>
          </a:prstGeom>
          <a:gradFill flip="none" rotWithShape="1">
            <a:gsLst>
              <a:gs pos="0">
                <a:schemeClr val="tx1">
                  <a:lumMod val="65000"/>
                </a:schemeClr>
              </a:gs>
              <a:gs pos="43000">
                <a:schemeClr val="bg1">
                  <a:alpha val="0"/>
                </a:schemeClr>
              </a:gs>
            </a:gsLst>
            <a:lin ang="3600000" scaled="0"/>
            <a:tileRect/>
          </a:gradFill>
          <a:ln w="12700">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56" tIns="0" rIns="93256" bIns="46628" anchor="ctr"/>
          <a:lstStyle/>
          <a:p>
            <a:pPr algn="ctr" defTabSz="932290">
              <a:lnSpc>
                <a:spcPct val="90000"/>
              </a:lnSpc>
              <a:defRPr/>
            </a:pPr>
            <a:endParaRPr lang="en-US" sz="1836" dirty="0">
              <a:solidFill>
                <a:srgbClr val="002060"/>
              </a:solidFill>
              <a:effectLst>
                <a:outerShdw blurRad="38100" dist="38100" dir="2700000" algn="tl">
                  <a:srgbClr val="000000">
                    <a:alpha val="43137"/>
                  </a:srgbClr>
                </a:outerShdw>
              </a:effectLst>
              <a:latin typeface="Calibri" pitchFamily="34" charset="0"/>
            </a:endParaRPr>
          </a:p>
        </p:txBody>
      </p:sp>
      <p:sp>
        <p:nvSpPr>
          <p:cNvPr id="3074" name="Rectangle 2"/>
          <p:cNvSpPr>
            <a:spLocks noGrp="1" noChangeArrowheads="1"/>
          </p:cNvSpPr>
          <p:nvPr>
            <p:ph type="title"/>
          </p:nvPr>
        </p:nvSpPr>
        <p:spPr/>
        <p:txBody>
          <a:bodyPr/>
          <a:lstStyle/>
          <a:p>
            <a:pPr eaLnBrk="1" hangingPunct="1"/>
            <a:r>
              <a:rPr lang="en-US" dirty="0" smtClean="0"/>
              <a:t>About Brian Noyes</a:t>
            </a:r>
          </a:p>
        </p:txBody>
      </p:sp>
      <p:pic>
        <p:nvPicPr>
          <p:cNvPr id="6" name="Picture 5" descr="Screen Shot 2012-07-01 at 8.22.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797" y="2875526"/>
            <a:ext cx="761160" cy="1191660"/>
          </a:xfrm>
          <a:prstGeom prst="rect">
            <a:avLst/>
          </a:prstGeom>
          <a:noFill/>
          <a:ln>
            <a:noFill/>
          </a:ln>
        </p:spPr>
      </p:pic>
      <p:pic>
        <p:nvPicPr>
          <p:cNvPr id="3" name="Picture 2" descr="solliance-logo-t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805" y="5515528"/>
            <a:ext cx="3692192" cy="1126119"/>
          </a:xfrm>
          <a:prstGeom prst="rect">
            <a:avLst/>
          </a:prstGeom>
        </p:spPr>
      </p:pic>
      <p:sp>
        <p:nvSpPr>
          <p:cNvPr id="18" name="Rounded Rectangle 17"/>
          <p:cNvSpPr/>
          <p:nvPr/>
        </p:nvSpPr>
        <p:spPr bwMode="black">
          <a:xfrm>
            <a:off x="1710654" y="1308684"/>
            <a:ext cx="8471147" cy="3701269"/>
          </a:xfrm>
          <a:prstGeom prst="roundRect">
            <a:avLst>
              <a:gd name="adj" fmla="val 4462"/>
            </a:avLst>
          </a:prstGeom>
          <a:gradFill flip="none" rotWithShape="1">
            <a:gsLst>
              <a:gs pos="0">
                <a:schemeClr val="tx1">
                  <a:lumMod val="65000"/>
                </a:schemeClr>
              </a:gs>
              <a:gs pos="43000">
                <a:schemeClr val="bg1">
                  <a:alpha val="0"/>
                </a:schemeClr>
              </a:gs>
            </a:gsLst>
            <a:lin ang="3600000" scaled="0"/>
            <a:tileRect/>
          </a:gradFill>
          <a:ln w="12700">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56" tIns="0" rIns="93256" bIns="46628" anchor="ctr"/>
          <a:lstStyle/>
          <a:p>
            <a:pPr algn="ctr" defTabSz="932290">
              <a:lnSpc>
                <a:spcPct val="90000"/>
              </a:lnSpc>
              <a:defRPr/>
            </a:pPr>
            <a:endParaRPr lang="en-US" sz="1836" dirty="0">
              <a:solidFill>
                <a:schemeClr val="tx1"/>
              </a:solidFill>
              <a:effectLst>
                <a:outerShdw blurRad="38100" dist="38100" dir="2700000" algn="tl">
                  <a:srgbClr val="000000">
                    <a:alpha val="43137"/>
                  </a:srgbClr>
                </a:outerShdw>
              </a:effectLst>
              <a:latin typeface="Calibri" pitchFamily="34" charset="0"/>
            </a:endParaRPr>
          </a:p>
        </p:txBody>
      </p:sp>
      <p:sp>
        <p:nvSpPr>
          <p:cNvPr id="22" name="Rounded Rectangle 21"/>
          <p:cNvSpPr/>
          <p:nvPr/>
        </p:nvSpPr>
        <p:spPr bwMode="black">
          <a:xfrm>
            <a:off x="1866088" y="1639758"/>
            <a:ext cx="7111100" cy="670309"/>
          </a:xfrm>
          <a:prstGeom prst="roundRect">
            <a:avLst/>
          </a:prstGeom>
          <a:gradFill flip="none" rotWithShape="1">
            <a:gsLst>
              <a:gs pos="0">
                <a:schemeClr val="tx1">
                  <a:lumMod val="65000"/>
                </a:schemeClr>
              </a:gs>
              <a:gs pos="100000">
                <a:schemeClr val="bg1">
                  <a:alpha val="0"/>
                </a:schemeClr>
              </a:gs>
            </a:gsLst>
            <a:lin ang="0" scaled="1"/>
            <a:tileRect/>
          </a:gradFill>
          <a:ln w="12700">
            <a:gradFill flip="none" rotWithShape="1">
              <a:gsLst>
                <a:gs pos="0">
                  <a:schemeClr val="bg2">
                    <a:lumMod val="50000"/>
                  </a:schemeClr>
                </a:gs>
                <a:gs pos="60000">
                  <a:schemeClr val="accent1">
                    <a:tint val="23500"/>
                    <a:satMod val="160000"/>
                    <a:alpha val="0"/>
                  </a:schemeClr>
                </a:gs>
              </a:gsLst>
              <a:lin ang="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56" tIns="0" rIns="93256" bIns="46628" anchor="ctr"/>
          <a:lstStyle>
            <a:lvl1pPr defTabSz="912813">
              <a:defRPr sz="1600">
                <a:solidFill>
                  <a:schemeClr val="tx1"/>
                </a:solidFill>
                <a:latin typeface="Lucida Console" pitchFamily="49" charset="0"/>
                <a:ea typeface="MS PGothic" pitchFamily="34" charset="-128"/>
              </a:defRPr>
            </a:lvl1pPr>
            <a:lvl2pPr marL="742950" indent="-285750" defTabSz="912813">
              <a:defRPr sz="1600">
                <a:solidFill>
                  <a:schemeClr val="tx1"/>
                </a:solidFill>
                <a:latin typeface="Lucida Console" pitchFamily="49" charset="0"/>
                <a:ea typeface="MS PGothic" pitchFamily="34" charset="-128"/>
              </a:defRPr>
            </a:lvl2pPr>
            <a:lvl3pPr marL="1143000" indent="-228600" defTabSz="912813">
              <a:defRPr sz="1600">
                <a:solidFill>
                  <a:schemeClr val="tx1"/>
                </a:solidFill>
                <a:latin typeface="Lucida Console" pitchFamily="49" charset="0"/>
                <a:ea typeface="MS PGothic" pitchFamily="34" charset="-128"/>
              </a:defRPr>
            </a:lvl3pPr>
            <a:lvl4pPr marL="1600200" indent="-228600" defTabSz="912813">
              <a:defRPr sz="1600">
                <a:solidFill>
                  <a:schemeClr val="tx1"/>
                </a:solidFill>
                <a:latin typeface="Lucida Console" pitchFamily="49" charset="0"/>
                <a:ea typeface="MS PGothic" pitchFamily="34" charset="-128"/>
              </a:defRPr>
            </a:lvl4pPr>
            <a:lvl5pPr marL="2057400" indent="-228600" defTabSz="912813">
              <a:defRPr sz="1600">
                <a:solidFill>
                  <a:schemeClr val="tx1"/>
                </a:solidFill>
                <a:latin typeface="Lucida Console" pitchFamily="49" charset="0"/>
                <a:ea typeface="MS PGothic" pitchFamily="34" charset="-128"/>
              </a:defRPr>
            </a:lvl5pPr>
            <a:lvl6pPr marL="25146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6pPr>
            <a:lvl7pPr marL="29718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7pPr>
            <a:lvl8pPr marL="34290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8pPr>
            <a:lvl9pPr marL="38862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9pPr>
          </a:lstStyle>
          <a:p>
            <a:pPr>
              <a:lnSpc>
                <a:spcPct val="90000"/>
              </a:lnSpc>
              <a:defRPr/>
            </a:pPr>
            <a:r>
              <a:rPr lang="en-US" sz="2448" dirty="0">
                <a:effectLst>
                  <a:outerShdw blurRad="38100" dist="38100" dir="2700000" algn="tl">
                    <a:srgbClr val="000000">
                      <a:alpha val="43137"/>
                    </a:srgbClr>
                  </a:outerShdw>
                </a:effectLst>
                <a:latin typeface="Calibri" pitchFamily="34" charset="0"/>
              </a:rPr>
              <a:t>Solliance (</a:t>
            </a:r>
            <a:r>
              <a:rPr lang="en-US" sz="2448" dirty="0">
                <a:effectLst>
                  <a:outerShdw blurRad="38100" dist="38100" dir="2700000" algn="tl">
                    <a:srgbClr val="000000">
                      <a:alpha val="43137"/>
                    </a:srgbClr>
                  </a:outerShdw>
                </a:effectLst>
                <a:latin typeface="Calibri" pitchFamily="34" charset="0"/>
                <a:hlinkClick r:id="rId5"/>
              </a:rPr>
              <a:t>www.solliance.net</a:t>
            </a:r>
            <a:r>
              <a:rPr lang="en-US" sz="2448" dirty="0">
                <a:effectLst>
                  <a:outerShdw blurRad="38100" dist="38100" dir="2700000" algn="tl">
                    <a:srgbClr val="000000">
                      <a:alpha val="43137"/>
                    </a:srgbClr>
                  </a:outerShdw>
                </a:effectLst>
                <a:latin typeface="Calibri" pitchFamily="34" charset="0"/>
              </a:rPr>
              <a:t>)</a:t>
            </a:r>
          </a:p>
          <a:p>
            <a:pPr>
              <a:lnSpc>
                <a:spcPct val="90000"/>
              </a:lnSpc>
              <a:defRPr/>
            </a:pPr>
            <a:r>
              <a:rPr lang="en-US" sz="2448" dirty="0">
                <a:effectLst>
                  <a:outerShdw blurRad="38100" dist="38100" dir="2700000" algn="tl">
                    <a:srgbClr val="000000">
                      <a:alpha val="43137"/>
                    </a:srgbClr>
                  </a:outerShdw>
                </a:effectLst>
                <a:latin typeface="Calibri" pitchFamily="34" charset="0"/>
              </a:rPr>
              <a:t>CTO</a:t>
            </a:r>
          </a:p>
        </p:txBody>
      </p:sp>
      <p:sp>
        <p:nvSpPr>
          <p:cNvPr id="23" name="Rounded Rectangle 22"/>
          <p:cNvSpPr/>
          <p:nvPr/>
        </p:nvSpPr>
        <p:spPr bwMode="black">
          <a:xfrm>
            <a:off x="1866088" y="2426642"/>
            <a:ext cx="7111100" cy="670309"/>
          </a:xfrm>
          <a:prstGeom prst="roundRect">
            <a:avLst/>
          </a:prstGeom>
          <a:gradFill flip="none" rotWithShape="1">
            <a:gsLst>
              <a:gs pos="0">
                <a:schemeClr val="tx1">
                  <a:lumMod val="65000"/>
                </a:schemeClr>
              </a:gs>
              <a:gs pos="100000">
                <a:schemeClr val="bg1">
                  <a:alpha val="0"/>
                </a:schemeClr>
              </a:gs>
            </a:gsLst>
            <a:lin ang="0" scaled="1"/>
            <a:tileRect/>
          </a:gradFill>
          <a:ln w="12700">
            <a:gradFill flip="none" rotWithShape="1">
              <a:gsLst>
                <a:gs pos="0">
                  <a:schemeClr val="bg2">
                    <a:lumMod val="50000"/>
                  </a:schemeClr>
                </a:gs>
                <a:gs pos="60000">
                  <a:schemeClr val="accent1">
                    <a:tint val="23500"/>
                    <a:satMod val="160000"/>
                    <a:alpha val="0"/>
                  </a:schemeClr>
                </a:gs>
              </a:gsLst>
              <a:lin ang="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56" tIns="0" rIns="93256" bIns="46628" anchor="ctr"/>
          <a:lstStyle>
            <a:lvl1pPr defTabSz="912813">
              <a:defRPr sz="1600">
                <a:solidFill>
                  <a:schemeClr val="tx1"/>
                </a:solidFill>
                <a:latin typeface="Lucida Console" pitchFamily="49" charset="0"/>
                <a:ea typeface="MS PGothic" pitchFamily="34" charset="-128"/>
              </a:defRPr>
            </a:lvl1pPr>
            <a:lvl2pPr marL="742950" indent="-285750" defTabSz="912813">
              <a:defRPr sz="1600">
                <a:solidFill>
                  <a:schemeClr val="tx1"/>
                </a:solidFill>
                <a:latin typeface="Lucida Console" pitchFamily="49" charset="0"/>
                <a:ea typeface="MS PGothic" pitchFamily="34" charset="-128"/>
              </a:defRPr>
            </a:lvl2pPr>
            <a:lvl3pPr marL="1143000" indent="-228600" defTabSz="912813">
              <a:defRPr sz="1600">
                <a:solidFill>
                  <a:schemeClr val="tx1"/>
                </a:solidFill>
                <a:latin typeface="Lucida Console" pitchFamily="49" charset="0"/>
                <a:ea typeface="MS PGothic" pitchFamily="34" charset="-128"/>
              </a:defRPr>
            </a:lvl3pPr>
            <a:lvl4pPr marL="1600200" indent="-228600" defTabSz="912813">
              <a:defRPr sz="1600">
                <a:solidFill>
                  <a:schemeClr val="tx1"/>
                </a:solidFill>
                <a:latin typeface="Lucida Console" pitchFamily="49" charset="0"/>
                <a:ea typeface="MS PGothic" pitchFamily="34" charset="-128"/>
              </a:defRPr>
            </a:lvl4pPr>
            <a:lvl5pPr marL="2057400" indent="-228600" defTabSz="912813">
              <a:defRPr sz="1600">
                <a:solidFill>
                  <a:schemeClr val="tx1"/>
                </a:solidFill>
                <a:latin typeface="Lucida Console" pitchFamily="49" charset="0"/>
                <a:ea typeface="MS PGothic" pitchFamily="34" charset="-128"/>
              </a:defRPr>
            </a:lvl5pPr>
            <a:lvl6pPr marL="25146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6pPr>
            <a:lvl7pPr marL="29718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7pPr>
            <a:lvl8pPr marL="34290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8pPr>
            <a:lvl9pPr marL="38862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9pPr>
          </a:lstStyle>
          <a:p>
            <a:pPr>
              <a:lnSpc>
                <a:spcPct val="90000"/>
              </a:lnSpc>
              <a:defRPr/>
            </a:pPr>
            <a:r>
              <a:rPr lang="en-US" sz="2448" dirty="0">
                <a:effectLst>
                  <a:outerShdw blurRad="38100" dist="38100" dir="2700000" algn="tl">
                    <a:srgbClr val="000000">
                      <a:alpha val="43137"/>
                    </a:srgbClr>
                  </a:outerShdw>
                </a:effectLst>
                <a:latin typeface="Calibri" pitchFamily="34" charset="0"/>
              </a:rPr>
              <a:t>Microsoft Regional Director</a:t>
            </a:r>
            <a:endParaRPr lang="en-US" sz="1632" dirty="0">
              <a:effectLst>
                <a:outerShdw blurRad="38100" dist="38100" dir="2700000" algn="tl">
                  <a:srgbClr val="000000">
                    <a:alpha val="43137"/>
                  </a:srgbClr>
                </a:outerShdw>
              </a:effectLst>
              <a:latin typeface="Calibri" pitchFamily="34" charset="0"/>
            </a:endParaRPr>
          </a:p>
        </p:txBody>
      </p:sp>
      <p:sp>
        <p:nvSpPr>
          <p:cNvPr id="24" name="Rounded Rectangle 23"/>
          <p:cNvSpPr/>
          <p:nvPr/>
        </p:nvSpPr>
        <p:spPr bwMode="black">
          <a:xfrm>
            <a:off x="1866088" y="3213526"/>
            <a:ext cx="7111100" cy="670309"/>
          </a:xfrm>
          <a:prstGeom prst="roundRect">
            <a:avLst/>
          </a:prstGeom>
          <a:gradFill flip="none" rotWithShape="1">
            <a:gsLst>
              <a:gs pos="0">
                <a:schemeClr val="tx1">
                  <a:lumMod val="65000"/>
                </a:schemeClr>
              </a:gs>
              <a:gs pos="100000">
                <a:schemeClr val="bg1">
                  <a:alpha val="0"/>
                </a:schemeClr>
              </a:gs>
            </a:gsLst>
            <a:lin ang="0" scaled="1"/>
            <a:tileRect/>
          </a:gradFill>
          <a:ln w="12700">
            <a:gradFill flip="none" rotWithShape="1">
              <a:gsLst>
                <a:gs pos="0">
                  <a:schemeClr val="bg2">
                    <a:lumMod val="50000"/>
                  </a:schemeClr>
                </a:gs>
                <a:gs pos="60000">
                  <a:schemeClr val="accent1">
                    <a:tint val="23500"/>
                    <a:satMod val="160000"/>
                    <a:alpha val="0"/>
                  </a:schemeClr>
                </a:gs>
              </a:gsLst>
              <a:lin ang="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56" tIns="0" rIns="93256" bIns="46628" anchor="ctr"/>
          <a:lstStyle>
            <a:lvl1pPr defTabSz="912813">
              <a:defRPr sz="1600">
                <a:solidFill>
                  <a:schemeClr val="tx1"/>
                </a:solidFill>
                <a:latin typeface="Lucida Console" pitchFamily="49" charset="0"/>
                <a:ea typeface="MS PGothic" pitchFamily="34" charset="-128"/>
              </a:defRPr>
            </a:lvl1pPr>
            <a:lvl2pPr marL="742950" indent="-285750" defTabSz="912813">
              <a:defRPr sz="1600">
                <a:solidFill>
                  <a:schemeClr val="tx1"/>
                </a:solidFill>
                <a:latin typeface="Lucida Console" pitchFamily="49" charset="0"/>
                <a:ea typeface="MS PGothic" pitchFamily="34" charset="-128"/>
              </a:defRPr>
            </a:lvl2pPr>
            <a:lvl3pPr marL="1143000" indent="-228600" defTabSz="912813">
              <a:defRPr sz="1600">
                <a:solidFill>
                  <a:schemeClr val="tx1"/>
                </a:solidFill>
                <a:latin typeface="Lucida Console" pitchFamily="49" charset="0"/>
                <a:ea typeface="MS PGothic" pitchFamily="34" charset="-128"/>
              </a:defRPr>
            </a:lvl3pPr>
            <a:lvl4pPr marL="1600200" indent="-228600" defTabSz="912813">
              <a:defRPr sz="1600">
                <a:solidFill>
                  <a:schemeClr val="tx1"/>
                </a:solidFill>
                <a:latin typeface="Lucida Console" pitchFamily="49" charset="0"/>
                <a:ea typeface="MS PGothic" pitchFamily="34" charset="-128"/>
              </a:defRPr>
            </a:lvl4pPr>
            <a:lvl5pPr marL="2057400" indent="-228600" defTabSz="912813">
              <a:defRPr sz="1600">
                <a:solidFill>
                  <a:schemeClr val="tx1"/>
                </a:solidFill>
                <a:latin typeface="Lucida Console" pitchFamily="49" charset="0"/>
                <a:ea typeface="MS PGothic" pitchFamily="34" charset="-128"/>
              </a:defRPr>
            </a:lvl5pPr>
            <a:lvl6pPr marL="25146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6pPr>
            <a:lvl7pPr marL="29718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7pPr>
            <a:lvl8pPr marL="34290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8pPr>
            <a:lvl9pPr marL="38862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9pPr>
          </a:lstStyle>
          <a:p>
            <a:pPr>
              <a:lnSpc>
                <a:spcPct val="90000"/>
              </a:lnSpc>
              <a:defRPr/>
            </a:pPr>
            <a:r>
              <a:rPr lang="en-US" sz="2448" dirty="0">
                <a:effectLst>
                  <a:outerShdw blurRad="38100" dist="38100" dir="2700000" algn="tl">
                    <a:srgbClr val="000000">
                      <a:alpha val="43137"/>
                    </a:srgbClr>
                  </a:outerShdw>
                </a:effectLst>
                <a:latin typeface="Calibri" pitchFamily="34" charset="0"/>
              </a:rPr>
              <a:t>Microsoft MVP</a:t>
            </a:r>
          </a:p>
        </p:txBody>
      </p:sp>
      <p:sp>
        <p:nvSpPr>
          <p:cNvPr id="25" name="Rounded Rectangle 24"/>
          <p:cNvSpPr/>
          <p:nvPr/>
        </p:nvSpPr>
        <p:spPr bwMode="black">
          <a:xfrm>
            <a:off x="1866088" y="3992708"/>
            <a:ext cx="7111100" cy="670309"/>
          </a:xfrm>
          <a:prstGeom prst="roundRect">
            <a:avLst/>
          </a:prstGeom>
          <a:gradFill flip="none" rotWithShape="1">
            <a:gsLst>
              <a:gs pos="0">
                <a:schemeClr val="tx1">
                  <a:lumMod val="65000"/>
                </a:schemeClr>
              </a:gs>
              <a:gs pos="100000">
                <a:schemeClr val="bg1">
                  <a:alpha val="0"/>
                </a:schemeClr>
              </a:gs>
            </a:gsLst>
            <a:lin ang="0" scaled="1"/>
            <a:tileRect/>
          </a:gradFill>
          <a:ln w="12700">
            <a:gradFill flip="none" rotWithShape="1">
              <a:gsLst>
                <a:gs pos="0">
                  <a:schemeClr val="bg2">
                    <a:lumMod val="50000"/>
                  </a:schemeClr>
                </a:gs>
                <a:gs pos="60000">
                  <a:schemeClr val="accent1">
                    <a:tint val="23500"/>
                    <a:satMod val="160000"/>
                    <a:alpha val="0"/>
                  </a:schemeClr>
                </a:gs>
              </a:gsLst>
              <a:lin ang="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56" tIns="0" rIns="93256" bIns="46628" anchor="ctr"/>
          <a:lstStyle>
            <a:lvl1pPr defTabSz="912813">
              <a:defRPr sz="1600">
                <a:solidFill>
                  <a:schemeClr val="tx1"/>
                </a:solidFill>
                <a:latin typeface="Lucida Console" pitchFamily="49" charset="0"/>
                <a:ea typeface="MS PGothic" pitchFamily="34" charset="-128"/>
              </a:defRPr>
            </a:lvl1pPr>
            <a:lvl2pPr marL="742950" indent="-285750" defTabSz="912813">
              <a:defRPr sz="1600">
                <a:solidFill>
                  <a:schemeClr val="tx1"/>
                </a:solidFill>
                <a:latin typeface="Lucida Console" pitchFamily="49" charset="0"/>
                <a:ea typeface="MS PGothic" pitchFamily="34" charset="-128"/>
              </a:defRPr>
            </a:lvl2pPr>
            <a:lvl3pPr marL="1143000" indent="-228600" defTabSz="912813">
              <a:defRPr sz="1600">
                <a:solidFill>
                  <a:schemeClr val="tx1"/>
                </a:solidFill>
                <a:latin typeface="Lucida Console" pitchFamily="49" charset="0"/>
                <a:ea typeface="MS PGothic" pitchFamily="34" charset="-128"/>
              </a:defRPr>
            </a:lvl3pPr>
            <a:lvl4pPr marL="1600200" indent="-228600" defTabSz="912813">
              <a:defRPr sz="1600">
                <a:solidFill>
                  <a:schemeClr val="tx1"/>
                </a:solidFill>
                <a:latin typeface="Lucida Console" pitchFamily="49" charset="0"/>
                <a:ea typeface="MS PGothic" pitchFamily="34" charset="-128"/>
              </a:defRPr>
            </a:lvl4pPr>
            <a:lvl5pPr marL="2057400" indent="-228600" defTabSz="912813">
              <a:defRPr sz="1600">
                <a:solidFill>
                  <a:schemeClr val="tx1"/>
                </a:solidFill>
                <a:latin typeface="Lucida Console" pitchFamily="49" charset="0"/>
                <a:ea typeface="MS PGothic" pitchFamily="34" charset="-128"/>
              </a:defRPr>
            </a:lvl5pPr>
            <a:lvl6pPr marL="25146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6pPr>
            <a:lvl7pPr marL="29718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7pPr>
            <a:lvl8pPr marL="34290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8pPr>
            <a:lvl9pPr marL="38862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9pPr>
          </a:lstStyle>
          <a:p>
            <a:pPr>
              <a:lnSpc>
                <a:spcPct val="90000"/>
              </a:lnSpc>
              <a:defRPr/>
            </a:pPr>
            <a:r>
              <a:rPr lang="en-US" sz="2448" dirty="0" err="1">
                <a:effectLst>
                  <a:outerShdw blurRad="38100" dist="38100" dir="2700000" algn="tl">
                    <a:srgbClr val="000000">
                      <a:alpha val="43137"/>
                    </a:srgbClr>
                  </a:outerShdw>
                </a:effectLst>
                <a:latin typeface="Calibri" pitchFamily="34" charset="0"/>
              </a:rPr>
              <a:t>Pluralsight</a:t>
            </a:r>
            <a:r>
              <a:rPr lang="en-US" sz="2448" dirty="0">
                <a:effectLst>
                  <a:outerShdw blurRad="38100" dist="38100" dir="2700000" algn="tl">
                    <a:srgbClr val="000000">
                      <a:alpha val="43137"/>
                    </a:srgbClr>
                  </a:outerShdw>
                </a:effectLst>
                <a:latin typeface="Calibri" pitchFamily="34" charset="0"/>
              </a:rPr>
              <a:t> author</a:t>
            </a:r>
          </a:p>
          <a:p>
            <a:pPr>
              <a:lnSpc>
                <a:spcPct val="90000"/>
              </a:lnSpc>
              <a:defRPr/>
            </a:pPr>
            <a:r>
              <a:rPr lang="en-US" sz="1632" dirty="0">
                <a:effectLst>
                  <a:outerShdw blurRad="38100" dist="38100" dir="2700000" algn="tl">
                    <a:srgbClr val="000000">
                      <a:alpha val="43137"/>
                    </a:srgbClr>
                  </a:outerShdw>
                </a:effectLst>
                <a:latin typeface="Calibri" pitchFamily="34" charset="0"/>
              </a:rPr>
              <a:t>www.pluralsight.com</a:t>
            </a:r>
          </a:p>
        </p:txBody>
      </p:sp>
      <p:pic>
        <p:nvPicPr>
          <p:cNvPr id="27" name="Picture 26"/>
          <p:cNvPicPr>
            <a:picLocks noChangeAspect="1"/>
          </p:cNvPicPr>
          <p:nvPr/>
        </p:nvPicPr>
        <p:blipFill>
          <a:blip r:embed="rId6"/>
          <a:stretch>
            <a:fillRect/>
          </a:stretch>
        </p:blipFill>
        <p:spPr>
          <a:xfrm>
            <a:off x="7793757" y="4022554"/>
            <a:ext cx="1531291" cy="388585"/>
          </a:xfrm>
          <a:prstGeom prst="rect">
            <a:avLst/>
          </a:prstGeom>
          <a:solidFill>
            <a:schemeClr val="tx1"/>
          </a:solidFill>
          <a:ln>
            <a:noFill/>
          </a:ln>
        </p:spPr>
      </p:pic>
      <p:grpSp>
        <p:nvGrpSpPr>
          <p:cNvPr id="17" name="Group 16"/>
          <p:cNvGrpSpPr/>
          <p:nvPr/>
        </p:nvGrpSpPr>
        <p:grpSpPr>
          <a:xfrm>
            <a:off x="7355161" y="4862724"/>
            <a:ext cx="3293206" cy="1501946"/>
            <a:chOff x="5902078" y="5039380"/>
            <a:chExt cx="3228926" cy="1472630"/>
          </a:xfrm>
        </p:grpSpPr>
        <p:grpSp>
          <p:nvGrpSpPr>
            <p:cNvPr id="9" name="Group 8"/>
            <p:cNvGrpSpPr/>
            <p:nvPr/>
          </p:nvGrpSpPr>
          <p:grpSpPr>
            <a:xfrm>
              <a:off x="5914721" y="5502788"/>
              <a:ext cx="381000" cy="531812"/>
              <a:chOff x="6806382" y="3173364"/>
              <a:chExt cx="381000" cy="531812"/>
            </a:xfrm>
          </p:grpSpPr>
          <p:sp>
            <p:nvSpPr>
              <p:cNvPr id="11" name="Oval 10"/>
              <p:cNvSpPr/>
              <p:nvPr/>
            </p:nvSpPr>
            <p:spPr>
              <a:xfrm>
                <a:off x="6806382" y="3292988"/>
                <a:ext cx="381000" cy="381000"/>
              </a:xfrm>
              <a:prstGeom prst="ellipse">
                <a:avLst/>
              </a:prstGeom>
              <a:gradFill flip="none" rotWithShape="1">
                <a:gsLst>
                  <a:gs pos="0">
                    <a:srgbClr val="0080FF"/>
                  </a:gs>
                  <a:gs pos="100000">
                    <a:srgbClr val="0080FF"/>
                  </a:gs>
                  <a:gs pos="50000">
                    <a:srgbClr val="7BB6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56" i="1" dirty="0">
                  <a:solidFill>
                    <a:schemeClr val="tx1"/>
                  </a:solidFill>
                </a:endParaRPr>
              </a:p>
            </p:txBody>
          </p:sp>
          <p:sp>
            <p:nvSpPr>
              <p:cNvPr id="12" name="Rectangle 11"/>
              <p:cNvSpPr/>
              <p:nvPr/>
            </p:nvSpPr>
            <p:spPr>
              <a:xfrm>
                <a:off x="6853518" y="3173364"/>
                <a:ext cx="322524" cy="531812"/>
              </a:xfrm>
              <a:prstGeom prst="rect">
                <a:avLst/>
              </a:prstGeom>
            </p:spPr>
            <p:txBody>
              <a:bodyPr wrap="none">
                <a:spAutoFit/>
              </a:bodyPr>
              <a:lstStyle/>
              <a:p>
                <a:pPr algn="ctr"/>
                <a:r>
                  <a:rPr lang="en-US" sz="2856" b="1" i="1" dirty="0"/>
                  <a:t>t</a:t>
                </a:r>
              </a:p>
            </p:txBody>
          </p:sp>
        </p:grpSp>
        <p:grpSp>
          <p:nvGrpSpPr>
            <p:cNvPr id="8" name="Group 7"/>
            <p:cNvGrpSpPr/>
            <p:nvPr/>
          </p:nvGrpSpPr>
          <p:grpSpPr>
            <a:xfrm>
              <a:off x="5902078" y="5039380"/>
              <a:ext cx="404305" cy="531812"/>
              <a:chOff x="6781800" y="2611160"/>
              <a:chExt cx="404305" cy="531812"/>
            </a:xfrm>
          </p:grpSpPr>
          <p:sp>
            <p:nvSpPr>
              <p:cNvPr id="13" name="Oval 12"/>
              <p:cNvSpPr/>
              <p:nvPr/>
            </p:nvSpPr>
            <p:spPr>
              <a:xfrm>
                <a:off x="6781800" y="2736992"/>
                <a:ext cx="381000" cy="381000"/>
              </a:xfrm>
              <a:prstGeom prst="ellipse">
                <a:avLst/>
              </a:prstGeom>
              <a:gradFill flip="none" rotWithShape="1">
                <a:gsLst>
                  <a:gs pos="0">
                    <a:srgbClr val="F2BB3A"/>
                  </a:gs>
                  <a:gs pos="100000">
                    <a:srgbClr val="F2BB3A"/>
                  </a:gs>
                  <a:gs pos="50000">
                    <a:srgbClr val="EDB636"/>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56" i="1" dirty="0">
                  <a:solidFill>
                    <a:schemeClr val="tx1"/>
                  </a:solidFill>
                </a:endParaRPr>
              </a:p>
            </p:txBody>
          </p:sp>
          <p:sp>
            <p:nvSpPr>
              <p:cNvPr id="14" name="Rectangle 13"/>
              <p:cNvSpPr/>
              <p:nvPr/>
            </p:nvSpPr>
            <p:spPr>
              <a:xfrm>
                <a:off x="6810681" y="2611160"/>
                <a:ext cx="375424" cy="531812"/>
              </a:xfrm>
              <a:prstGeom prst="rect">
                <a:avLst/>
              </a:prstGeom>
            </p:spPr>
            <p:txBody>
              <a:bodyPr wrap="none">
                <a:spAutoFit/>
              </a:bodyPr>
              <a:lstStyle/>
              <a:p>
                <a:pPr algn="ctr"/>
                <a:r>
                  <a:rPr lang="en-US" sz="2856" b="1" i="1" dirty="0"/>
                  <a:t>e</a:t>
                </a:r>
              </a:p>
            </p:txBody>
          </p:sp>
        </p:grpSp>
        <p:sp>
          <p:nvSpPr>
            <p:cNvPr id="15" name="Rectangle 14"/>
            <p:cNvSpPr/>
            <p:nvPr/>
          </p:nvSpPr>
          <p:spPr>
            <a:xfrm>
              <a:off x="6249638" y="5148824"/>
              <a:ext cx="2881366" cy="374846"/>
            </a:xfrm>
            <a:prstGeom prst="rect">
              <a:avLst/>
            </a:prstGeom>
          </p:spPr>
          <p:txBody>
            <a:bodyPr wrap="none">
              <a:spAutoFit/>
            </a:bodyPr>
            <a:lstStyle/>
            <a:p>
              <a:r>
                <a:rPr lang="en-US" sz="1836" dirty="0"/>
                <a:t>brian.noyes@solliance.net</a:t>
              </a:r>
            </a:p>
          </p:txBody>
        </p:sp>
        <p:sp>
          <p:nvSpPr>
            <p:cNvPr id="16" name="Rectangle 15"/>
            <p:cNvSpPr/>
            <p:nvPr/>
          </p:nvSpPr>
          <p:spPr>
            <a:xfrm>
              <a:off x="6256594" y="5630162"/>
              <a:ext cx="1546064" cy="374846"/>
            </a:xfrm>
            <a:prstGeom prst="rect">
              <a:avLst/>
            </a:prstGeom>
          </p:spPr>
          <p:txBody>
            <a:bodyPr wrap="none">
              <a:spAutoFit/>
            </a:bodyPr>
            <a:lstStyle/>
            <a:p>
              <a:r>
                <a:rPr lang="en-US" sz="1836" dirty="0"/>
                <a:t>@</a:t>
              </a:r>
              <a:r>
                <a:rPr lang="en-US" sz="1836" dirty="0" err="1"/>
                <a:t>briannoyes</a:t>
              </a:r>
              <a:endParaRPr lang="en-US" sz="1836" dirty="0"/>
            </a:p>
          </p:txBody>
        </p:sp>
        <p:sp>
          <p:nvSpPr>
            <p:cNvPr id="28" name="Rectangle 27"/>
            <p:cNvSpPr/>
            <p:nvPr/>
          </p:nvSpPr>
          <p:spPr>
            <a:xfrm>
              <a:off x="6316271" y="6111499"/>
              <a:ext cx="2374817" cy="374846"/>
            </a:xfrm>
            <a:prstGeom prst="rect">
              <a:avLst/>
            </a:prstGeom>
          </p:spPr>
          <p:txBody>
            <a:bodyPr wrap="none">
              <a:spAutoFit/>
            </a:bodyPr>
            <a:lstStyle/>
            <a:p>
              <a:r>
                <a:rPr lang="en-US" sz="1836" dirty="0"/>
                <a:t>http://briannoyes.net</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9684" y="6117843"/>
              <a:ext cx="394167" cy="39416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1059" y="6200764"/>
              <a:ext cx="228324" cy="228324"/>
            </a:xfrm>
            <a:prstGeom prst="rect">
              <a:avLst/>
            </a:prstGeom>
          </p:spPr>
        </p:pic>
      </p:grpSp>
      <p:sp>
        <p:nvSpPr>
          <p:cNvPr id="32" name="Rounded Rectangle 31"/>
          <p:cNvSpPr/>
          <p:nvPr/>
        </p:nvSpPr>
        <p:spPr bwMode="black">
          <a:xfrm>
            <a:off x="1866088" y="4769877"/>
            <a:ext cx="7111100" cy="670309"/>
          </a:xfrm>
          <a:prstGeom prst="roundRect">
            <a:avLst/>
          </a:prstGeom>
          <a:gradFill flip="none" rotWithShape="1">
            <a:gsLst>
              <a:gs pos="0">
                <a:schemeClr val="tx1">
                  <a:lumMod val="65000"/>
                </a:schemeClr>
              </a:gs>
              <a:gs pos="100000">
                <a:schemeClr val="bg1">
                  <a:alpha val="0"/>
                </a:schemeClr>
              </a:gs>
            </a:gsLst>
            <a:lin ang="0" scaled="1"/>
            <a:tileRect/>
          </a:gradFill>
          <a:ln w="12700">
            <a:gradFill flip="none" rotWithShape="1">
              <a:gsLst>
                <a:gs pos="0">
                  <a:schemeClr val="bg2">
                    <a:lumMod val="50000"/>
                  </a:schemeClr>
                </a:gs>
                <a:gs pos="60000">
                  <a:schemeClr val="accent1">
                    <a:tint val="23500"/>
                    <a:satMod val="160000"/>
                    <a:alpha val="0"/>
                  </a:schemeClr>
                </a:gs>
              </a:gsLst>
              <a:lin ang="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56" tIns="0" rIns="93256" bIns="46628" anchor="ctr"/>
          <a:lstStyle>
            <a:lvl1pPr defTabSz="912813">
              <a:defRPr sz="1600">
                <a:solidFill>
                  <a:schemeClr val="tx1"/>
                </a:solidFill>
                <a:latin typeface="Lucida Console" pitchFamily="49" charset="0"/>
                <a:ea typeface="MS PGothic" pitchFamily="34" charset="-128"/>
              </a:defRPr>
            </a:lvl1pPr>
            <a:lvl2pPr marL="742950" indent="-285750" defTabSz="912813">
              <a:defRPr sz="1600">
                <a:solidFill>
                  <a:schemeClr val="tx1"/>
                </a:solidFill>
                <a:latin typeface="Lucida Console" pitchFamily="49" charset="0"/>
                <a:ea typeface="MS PGothic" pitchFamily="34" charset="-128"/>
              </a:defRPr>
            </a:lvl2pPr>
            <a:lvl3pPr marL="1143000" indent="-228600" defTabSz="912813">
              <a:defRPr sz="1600">
                <a:solidFill>
                  <a:schemeClr val="tx1"/>
                </a:solidFill>
                <a:latin typeface="Lucida Console" pitchFamily="49" charset="0"/>
                <a:ea typeface="MS PGothic" pitchFamily="34" charset="-128"/>
              </a:defRPr>
            </a:lvl3pPr>
            <a:lvl4pPr marL="1600200" indent="-228600" defTabSz="912813">
              <a:defRPr sz="1600">
                <a:solidFill>
                  <a:schemeClr val="tx1"/>
                </a:solidFill>
                <a:latin typeface="Lucida Console" pitchFamily="49" charset="0"/>
                <a:ea typeface="MS PGothic" pitchFamily="34" charset="-128"/>
              </a:defRPr>
            </a:lvl4pPr>
            <a:lvl5pPr marL="2057400" indent="-228600" defTabSz="912813">
              <a:defRPr sz="1600">
                <a:solidFill>
                  <a:schemeClr val="tx1"/>
                </a:solidFill>
                <a:latin typeface="Lucida Console" pitchFamily="49" charset="0"/>
                <a:ea typeface="MS PGothic" pitchFamily="34" charset="-128"/>
              </a:defRPr>
            </a:lvl5pPr>
            <a:lvl6pPr marL="25146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6pPr>
            <a:lvl7pPr marL="29718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7pPr>
            <a:lvl8pPr marL="34290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8pPr>
            <a:lvl9pPr marL="3886200" indent="-228600" defTabSz="912813" eaLnBrk="0" fontAlgn="base" hangingPunct="0">
              <a:spcBef>
                <a:spcPct val="0"/>
              </a:spcBef>
              <a:spcAft>
                <a:spcPct val="0"/>
              </a:spcAft>
              <a:defRPr sz="1600">
                <a:solidFill>
                  <a:schemeClr val="tx1"/>
                </a:solidFill>
                <a:latin typeface="Lucida Console" pitchFamily="49" charset="0"/>
                <a:ea typeface="MS PGothic" pitchFamily="34" charset="-128"/>
              </a:defRPr>
            </a:lvl9pPr>
          </a:lstStyle>
          <a:p>
            <a:pPr>
              <a:lnSpc>
                <a:spcPct val="90000"/>
              </a:lnSpc>
              <a:defRPr/>
            </a:pPr>
            <a:r>
              <a:rPr lang="en-US" sz="1836" dirty="0">
                <a:effectLst>
                  <a:outerShdw blurRad="38100" dist="38100" dir="2700000" algn="tl">
                    <a:srgbClr val="000000">
                      <a:alpha val="43137"/>
                    </a:srgbClr>
                  </a:outerShdw>
                </a:effectLst>
                <a:latin typeface="Calibri" pitchFamily="34" charset="0"/>
              </a:rPr>
              <a:t>Web API Insider, Windows Azure Insider,</a:t>
            </a:r>
          </a:p>
          <a:p>
            <a:pPr>
              <a:lnSpc>
                <a:spcPct val="90000"/>
              </a:lnSpc>
              <a:defRPr/>
            </a:pPr>
            <a:r>
              <a:rPr lang="en-US" sz="1836" dirty="0">
                <a:effectLst>
                  <a:outerShdw blurRad="38100" dist="38100" dir="2700000" algn="tl">
                    <a:srgbClr val="000000">
                      <a:alpha val="43137"/>
                    </a:srgbClr>
                  </a:outerShdw>
                </a:effectLst>
                <a:latin typeface="Calibri" pitchFamily="34" charset="0"/>
              </a:rPr>
              <a:t>Window Store App Insider, C#/VB Insider</a:t>
            </a:r>
            <a:endParaRPr lang="en-US" sz="1224" dirty="0">
              <a:effectLst>
                <a:outerShdw blurRad="38100" dist="38100" dir="2700000" algn="tl">
                  <a:srgbClr val="000000">
                    <a:alpha val="43137"/>
                  </a:srgbClr>
                </a:outerShdw>
              </a:effectLst>
              <a:latin typeface="Calibri" pitchFamily="34" charset="0"/>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6409" y="2301310"/>
            <a:ext cx="2811703" cy="803343"/>
          </a:xfrm>
          <a:prstGeom prst="rect">
            <a:avLst/>
          </a:prstGeom>
        </p:spPr>
      </p:pic>
    </p:spTree>
    <p:extLst>
      <p:ext uri="{BB962C8B-B14F-4D97-AF65-F5344CB8AC3E}">
        <p14:creationId xmlns:p14="http://schemas.microsoft.com/office/powerpoint/2010/main" val="346674267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Agenda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666" y="1733817"/>
            <a:ext cx="1941445" cy="11914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576" y="1752230"/>
            <a:ext cx="1941443" cy="121340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485" y="1738440"/>
            <a:ext cx="1941443" cy="121340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393" y="1738440"/>
            <a:ext cx="1941444" cy="1186823"/>
          </a:xfrm>
          <a:prstGeom prst="rect">
            <a:avLst/>
          </a:prstGeom>
        </p:spPr>
      </p:pic>
      <p:sp>
        <p:nvSpPr>
          <p:cNvPr id="7" name="Curved Down Arrow 6"/>
          <p:cNvSpPr/>
          <p:nvPr/>
        </p:nvSpPr>
        <p:spPr bwMode="auto">
          <a:xfrm>
            <a:off x="2845417" y="1956391"/>
            <a:ext cx="903768" cy="574158"/>
          </a:xfrm>
          <a:prstGeom prst="curved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Curved Down Arrow 8"/>
          <p:cNvSpPr/>
          <p:nvPr/>
        </p:nvSpPr>
        <p:spPr bwMode="auto">
          <a:xfrm>
            <a:off x="5886528" y="1956391"/>
            <a:ext cx="903768" cy="574158"/>
          </a:xfrm>
          <a:prstGeom prst="curved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Curved Down Arrow 9"/>
          <p:cNvSpPr/>
          <p:nvPr/>
        </p:nvSpPr>
        <p:spPr bwMode="auto">
          <a:xfrm>
            <a:off x="8912898" y="1956391"/>
            <a:ext cx="903768" cy="574158"/>
          </a:xfrm>
          <a:prstGeom prst="curved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7"/>
          <a:stretch>
            <a:fillRect/>
          </a:stretch>
        </p:blipFill>
        <p:spPr>
          <a:xfrm>
            <a:off x="951618" y="3693761"/>
            <a:ext cx="4460356" cy="2413408"/>
          </a:xfrm>
          <a:prstGeom prst="rect">
            <a:avLst/>
          </a:prstGeom>
        </p:spPr>
      </p:pic>
      <p:pic>
        <p:nvPicPr>
          <p:cNvPr id="12" name="Picture 11"/>
          <p:cNvPicPr>
            <a:picLocks noChangeAspect="1"/>
          </p:cNvPicPr>
          <p:nvPr/>
        </p:nvPicPr>
        <p:blipFill>
          <a:blip r:embed="rId8"/>
          <a:stretch>
            <a:fillRect/>
          </a:stretch>
        </p:blipFill>
        <p:spPr>
          <a:xfrm>
            <a:off x="6953587" y="3465873"/>
            <a:ext cx="3606864" cy="2641296"/>
          </a:xfrm>
          <a:prstGeom prst="rect">
            <a:avLst/>
          </a:prstGeom>
        </p:spPr>
      </p:pic>
    </p:spTree>
    <p:extLst>
      <p:ext uri="{BB962C8B-B14F-4D97-AF65-F5344CB8AC3E}">
        <p14:creationId xmlns:p14="http://schemas.microsoft.com/office/powerpoint/2010/main" val="3067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schemes</a:t>
            </a:r>
            <a:endParaRPr lang="en-US" dirty="0"/>
          </a:p>
        </p:txBody>
      </p:sp>
      <p:sp>
        <p:nvSpPr>
          <p:cNvPr id="3" name="Rectangle 2"/>
          <p:cNvSpPr/>
          <p:nvPr/>
        </p:nvSpPr>
        <p:spPr bwMode="auto">
          <a:xfrm>
            <a:off x="5803232" y="2125579"/>
            <a:ext cx="1066800" cy="609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Hub</a:t>
            </a:r>
          </a:p>
        </p:txBody>
      </p:sp>
      <p:sp>
        <p:nvSpPr>
          <p:cNvPr id="4" name="Rectangle 3"/>
          <p:cNvSpPr/>
          <p:nvPr/>
        </p:nvSpPr>
        <p:spPr bwMode="auto">
          <a:xfrm>
            <a:off x="4634039" y="2887579"/>
            <a:ext cx="1066800" cy="609600"/>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Section</a:t>
            </a:r>
          </a:p>
        </p:txBody>
      </p:sp>
      <p:sp>
        <p:nvSpPr>
          <p:cNvPr id="5" name="Rectangle 4"/>
          <p:cNvSpPr/>
          <p:nvPr/>
        </p:nvSpPr>
        <p:spPr bwMode="auto">
          <a:xfrm>
            <a:off x="6924801" y="2887579"/>
            <a:ext cx="1066800" cy="609600"/>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Section</a:t>
            </a:r>
          </a:p>
        </p:txBody>
      </p:sp>
      <p:sp>
        <p:nvSpPr>
          <p:cNvPr id="6" name="Rectangle 5"/>
          <p:cNvSpPr/>
          <p:nvPr/>
        </p:nvSpPr>
        <p:spPr bwMode="auto">
          <a:xfrm>
            <a:off x="4091114" y="3801979"/>
            <a:ext cx="1066800" cy="609600"/>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Detail</a:t>
            </a:r>
          </a:p>
        </p:txBody>
      </p:sp>
      <p:sp>
        <p:nvSpPr>
          <p:cNvPr id="7" name="Rectangle 6"/>
          <p:cNvSpPr/>
          <p:nvPr/>
        </p:nvSpPr>
        <p:spPr bwMode="auto">
          <a:xfrm>
            <a:off x="6391401" y="3801979"/>
            <a:ext cx="1066800" cy="609600"/>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Detail</a:t>
            </a:r>
          </a:p>
        </p:txBody>
      </p:sp>
      <p:sp>
        <p:nvSpPr>
          <p:cNvPr id="8" name="Rectangle 7"/>
          <p:cNvSpPr/>
          <p:nvPr/>
        </p:nvSpPr>
        <p:spPr bwMode="auto">
          <a:xfrm>
            <a:off x="7541545" y="3801979"/>
            <a:ext cx="1066800" cy="609600"/>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Detail</a:t>
            </a:r>
          </a:p>
        </p:txBody>
      </p:sp>
      <p:sp>
        <p:nvSpPr>
          <p:cNvPr id="9" name="Rectangle 8"/>
          <p:cNvSpPr/>
          <p:nvPr/>
        </p:nvSpPr>
        <p:spPr bwMode="auto">
          <a:xfrm>
            <a:off x="5241257" y="3801979"/>
            <a:ext cx="1066800" cy="609600"/>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Detail</a:t>
            </a:r>
          </a:p>
        </p:txBody>
      </p:sp>
      <p:cxnSp>
        <p:nvCxnSpPr>
          <p:cNvPr id="10" name="Straight Arrow Connector 9"/>
          <p:cNvCxnSpPr>
            <a:stCxn id="3" idx="1"/>
            <a:endCxn id="4" idx="0"/>
          </p:cNvCxnSpPr>
          <p:nvPr/>
        </p:nvCxnSpPr>
        <p:spPr bwMode="auto">
          <a:xfrm flipH="1">
            <a:off x="5167439" y="2430379"/>
            <a:ext cx="635793" cy="4572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cxnSp>
        <p:nvCxnSpPr>
          <p:cNvPr id="11" name="Straight Arrow Connector 10"/>
          <p:cNvCxnSpPr>
            <a:stCxn id="3" idx="3"/>
            <a:endCxn id="5" idx="0"/>
          </p:cNvCxnSpPr>
          <p:nvPr/>
        </p:nvCxnSpPr>
        <p:spPr bwMode="auto">
          <a:xfrm>
            <a:off x="6870032" y="2430379"/>
            <a:ext cx="588169" cy="4572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cxnSp>
        <p:nvCxnSpPr>
          <p:cNvPr id="12" name="Straight Arrow Connector 11"/>
          <p:cNvCxnSpPr>
            <a:stCxn id="4" idx="2"/>
            <a:endCxn id="6" idx="0"/>
          </p:cNvCxnSpPr>
          <p:nvPr/>
        </p:nvCxnSpPr>
        <p:spPr bwMode="auto">
          <a:xfrm flipH="1">
            <a:off x="4624514" y="3497179"/>
            <a:ext cx="542925" cy="3048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cxnSp>
        <p:nvCxnSpPr>
          <p:cNvPr id="13" name="Straight Arrow Connector 12"/>
          <p:cNvCxnSpPr>
            <a:stCxn id="4" idx="2"/>
            <a:endCxn id="9" idx="0"/>
          </p:cNvCxnSpPr>
          <p:nvPr/>
        </p:nvCxnSpPr>
        <p:spPr bwMode="auto">
          <a:xfrm>
            <a:off x="5167439" y="3497179"/>
            <a:ext cx="607218" cy="3048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cxnSp>
        <p:nvCxnSpPr>
          <p:cNvPr id="14" name="Straight Arrow Connector 13"/>
          <p:cNvCxnSpPr>
            <a:stCxn id="5" idx="2"/>
            <a:endCxn id="7" idx="0"/>
          </p:cNvCxnSpPr>
          <p:nvPr/>
        </p:nvCxnSpPr>
        <p:spPr bwMode="auto">
          <a:xfrm flipH="1">
            <a:off x="6924801" y="3497179"/>
            <a:ext cx="533400" cy="3048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cxnSp>
        <p:nvCxnSpPr>
          <p:cNvPr id="15" name="Straight Arrow Connector 14"/>
          <p:cNvCxnSpPr>
            <a:stCxn id="5" idx="2"/>
            <a:endCxn id="8" idx="0"/>
          </p:cNvCxnSpPr>
          <p:nvPr/>
        </p:nvCxnSpPr>
        <p:spPr bwMode="auto">
          <a:xfrm>
            <a:off x="7458201" y="3497179"/>
            <a:ext cx="616744" cy="3048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cxnSp>
        <p:nvCxnSpPr>
          <p:cNvPr id="16" name="Straight Arrow Connector 15"/>
          <p:cNvCxnSpPr>
            <a:stCxn id="3" idx="2"/>
            <a:endCxn id="9" idx="0"/>
          </p:cNvCxnSpPr>
          <p:nvPr/>
        </p:nvCxnSpPr>
        <p:spPr bwMode="auto">
          <a:xfrm flipH="1">
            <a:off x="5774657" y="2735179"/>
            <a:ext cx="561975" cy="10668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sp>
        <p:nvSpPr>
          <p:cNvPr id="17" name="TextBox 16"/>
          <p:cNvSpPr txBox="1"/>
          <p:nvPr/>
        </p:nvSpPr>
        <p:spPr bwMode="auto">
          <a:xfrm>
            <a:off x="3253888" y="2093313"/>
            <a:ext cx="1774012" cy="461665"/>
          </a:xfrm>
          <a:prstGeom prst="rect">
            <a:avLst/>
          </a:prstGeom>
          <a:noFill/>
          <a:ln w="9525">
            <a:noFill/>
            <a:miter lim="800000"/>
            <a:headEnd/>
            <a:tailEnd/>
          </a:ln>
        </p:spPr>
        <p:txBody>
          <a:bodyPr wrap="none" rtlCol="0">
            <a:spAutoFit/>
          </a:bodyPr>
          <a:lstStyle/>
          <a:p>
            <a:r>
              <a:rPr lang="en-US" sz="2400" dirty="0" smtClean="0">
                <a:latin typeface="Segoe UI" panose="020B0502040204020203" pitchFamily="34" charset="0"/>
                <a:cs typeface="Segoe UI" panose="020B0502040204020203" pitchFamily="34" charset="0"/>
              </a:rPr>
              <a:t>Hierarchical</a:t>
            </a:r>
            <a:endParaRPr lang="en-US" sz="2400" dirty="0">
              <a:latin typeface="Segoe UI" panose="020B0502040204020203" pitchFamily="34" charset="0"/>
              <a:cs typeface="Segoe UI" panose="020B0502040204020203" pitchFamily="34" charset="0"/>
            </a:endParaRPr>
          </a:p>
        </p:txBody>
      </p:sp>
      <p:sp>
        <p:nvSpPr>
          <p:cNvPr id="18" name="Rectangle 17"/>
          <p:cNvSpPr/>
          <p:nvPr/>
        </p:nvSpPr>
        <p:spPr bwMode="auto">
          <a:xfrm>
            <a:off x="2788569" y="5549431"/>
            <a:ext cx="1066800" cy="609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Doc</a:t>
            </a:r>
          </a:p>
        </p:txBody>
      </p:sp>
      <p:sp>
        <p:nvSpPr>
          <p:cNvPr id="19" name="Rectangle 18"/>
          <p:cNvSpPr/>
          <p:nvPr/>
        </p:nvSpPr>
        <p:spPr bwMode="auto">
          <a:xfrm>
            <a:off x="4631657" y="5549431"/>
            <a:ext cx="1066800" cy="609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Doc</a:t>
            </a:r>
          </a:p>
        </p:txBody>
      </p:sp>
      <p:sp>
        <p:nvSpPr>
          <p:cNvPr id="20" name="Rectangle 19"/>
          <p:cNvSpPr/>
          <p:nvPr/>
        </p:nvSpPr>
        <p:spPr bwMode="auto">
          <a:xfrm>
            <a:off x="6474745" y="5549431"/>
            <a:ext cx="1066800" cy="609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Doc</a:t>
            </a:r>
          </a:p>
        </p:txBody>
      </p:sp>
      <p:sp>
        <p:nvSpPr>
          <p:cNvPr id="21" name="Rectangle 20"/>
          <p:cNvSpPr/>
          <p:nvPr/>
        </p:nvSpPr>
        <p:spPr bwMode="auto">
          <a:xfrm>
            <a:off x="8317832" y="5549431"/>
            <a:ext cx="1066800" cy="609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Doc</a:t>
            </a:r>
          </a:p>
        </p:txBody>
      </p:sp>
      <p:sp>
        <p:nvSpPr>
          <p:cNvPr id="22" name="TextBox 21"/>
          <p:cNvSpPr txBox="1"/>
          <p:nvPr/>
        </p:nvSpPr>
        <p:spPr bwMode="auto">
          <a:xfrm>
            <a:off x="3738445" y="4862942"/>
            <a:ext cx="671979" cy="461665"/>
          </a:xfrm>
          <a:prstGeom prst="rect">
            <a:avLst/>
          </a:prstGeom>
          <a:noFill/>
          <a:ln w="9525">
            <a:noFill/>
            <a:miter lim="800000"/>
            <a:headEnd/>
            <a:tailEnd/>
          </a:ln>
        </p:spPr>
        <p:txBody>
          <a:bodyPr wrap="none" rtlCol="0">
            <a:spAutoFit/>
          </a:bodyPr>
          <a:lstStyle/>
          <a:p>
            <a:r>
              <a:rPr lang="en-US" sz="2400" dirty="0" smtClean="0">
                <a:latin typeface="Segoe UI" panose="020B0502040204020203" pitchFamily="34" charset="0"/>
                <a:cs typeface="Segoe UI" panose="020B0502040204020203" pitchFamily="34" charset="0"/>
              </a:rPr>
              <a:t>Flat</a:t>
            </a:r>
            <a:endParaRPr lang="en-US" sz="2400" dirty="0">
              <a:latin typeface="Segoe UI" panose="020B0502040204020203" pitchFamily="34" charset="0"/>
              <a:cs typeface="Segoe UI" panose="020B0502040204020203" pitchFamily="34" charset="0"/>
            </a:endParaRPr>
          </a:p>
        </p:txBody>
      </p:sp>
      <p:cxnSp>
        <p:nvCxnSpPr>
          <p:cNvPr id="23" name="Straight Arrow Connector 22"/>
          <p:cNvCxnSpPr>
            <a:stCxn id="18" idx="3"/>
            <a:endCxn id="19" idx="1"/>
          </p:cNvCxnSpPr>
          <p:nvPr/>
        </p:nvCxnSpPr>
        <p:spPr bwMode="auto">
          <a:xfrm>
            <a:off x="3855369" y="5854231"/>
            <a:ext cx="776288" cy="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triangle" w="lg" len="lg"/>
            <a:tailEnd type="triangle" w="lg" len="lg"/>
          </a:ln>
          <a:effectLst/>
        </p:spPr>
      </p:cxnSp>
      <p:cxnSp>
        <p:nvCxnSpPr>
          <p:cNvPr id="24" name="Straight Arrow Connector 23"/>
          <p:cNvCxnSpPr/>
          <p:nvPr/>
        </p:nvCxnSpPr>
        <p:spPr bwMode="auto">
          <a:xfrm>
            <a:off x="5698457" y="5854231"/>
            <a:ext cx="776288" cy="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triangle" w="lg" len="lg"/>
            <a:tailEnd type="triangle" w="lg" len="lg"/>
          </a:ln>
          <a:effectLst/>
        </p:spPr>
      </p:cxnSp>
      <p:cxnSp>
        <p:nvCxnSpPr>
          <p:cNvPr id="25" name="Straight Arrow Connector 24"/>
          <p:cNvCxnSpPr/>
          <p:nvPr/>
        </p:nvCxnSpPr>
        <p:spPr bwMode="auto">
          <a:xfrm>
            <a:off x="7541545" y="5854231"/>
            <a:ext cx="776288" cy="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triangle" w="lg" len="lg"/>
            <a:tailEnd type="triangle" w="lg" len="lg"/>
          </a:ln>
          <a:effectLst/>
        </p:spPr>
      </p:cxnSp>
    </p:spTree>
    <p:extLst>
      <p:ext uri="{BB962C8B-B14F-4D97-AF65-F5344CB8AC3E}">
        <p14:creationId xmlns:p14="http://schemas.microsoft.com/office/powerpoint/2010/main" val="2829954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7" grpId="0"/>
      <p:bldP spid="18" grpId="0" animBg="1"/>
      <p:bldP spid="19" grpId="0" animBg="1"/>
      <p:bldP spid="20" grpId="0" animBg="1"/>
      <p:bldP spid="21"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Commanding Navigation</a:t>
            </a:r>
            <a:endParaRPr lang="en-US" dirty="0"/>
          </a:p>
        </p:txBody>
      </p:sp>
      <p:pic>
        <p:nvPicPr>
          <p:cNvPr id="4" name="Picture 3"/>
          <p:cNvPicPr>
            <a:picLocks noChangeAspect="1"/>
          </p:cNvPicPr>
          <p:nvPr/>
        </p:nvPicPr>
        <p:blipFill>
          <a:blip r:embed="rId2"/>
          <a:stretch>
            <a:fillRect/>
          </a:stretch>
        </p:blipFill>
        <p:spPr>
          <a:xfrm>
            <a:off x="2000367" y="1413045"/>
            <a:ext cx="8132461" cy="5085815"/>
          </a:xfrm>
          <a:prstGeom prst="rect">
            <a:avLst/>
          </a:prstGeom>
        </p:spPr>
      </p:pic>
    </p:spTree>
    <p:extLst>
      <p:ext uri="{BB962C8B-B14F-4D97-AF65-F5344CB8AC3E}">
        <p14:creationId xmlns:p14="http://schemas.microsoft.com/office/powerpoint/2010/main" val="156856293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Navigation scheme examples </a:t>
            </a:r>
            <a:endParaRPr lang="en-US" dirty="0"/>
          </a:p>
        </p:txBody>
      </p:sp>
    </p:spTree>
    <p:extLst>
      <p:ext uri="{BB962C8B-B14F-4D97-AF65-F5344CB8AC3E}">
        <p14:creationId xmlns:p14="http://schemas.microsoft.com/office/powerpoint/2010/main" val="12430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WinRT</a:t>
            </a:r>
            <a:r>
              <a:rPr lang="en-US" dirty="0" smtClean="0"/>
              <a:t> XAML navigation classes</a:t>
            </a:r>
            <a:endParaRPr lang="en-US" dirty="0"/>
          </a:p>
        </p:txBody>
      </p:sp>
      <p:sp>
        <p:nvSpPr>
          <p:cNvPr id="4" name="Text Placeholder 3"/>
          <p:cNvSpPr>
            <a:spLocks noGrp="1"/>
          </p:cNvSpPr>
          <p:nvPr>
            <p:ph type="body" sz="quarter" idx="10"/>
          </p:nvPr>
        </p:nvSpPr>
        <p:spPr>
          <a:xfrm>
            <a:off x="274638" y="1212850"/>
            <a:ext cx="11887200" cy="4801314"/>
          </a:xfrm>
        </p:spPr>
        <p:txBody>
          <a:bodyPr/>
          <a:lstStyle/>
          <a:p>
            <a:r>
              <a:rPr lang="en-US" dirty="0" smtClean="0"/>
              <a:t>Frame</a:t>
            </a:r>
          </a:p>
          <a:p>
            <a:pPr lvl="1"/>
            <a:r>
              <a:rPr lang="en-US" dirty="0" smtClean="0"/>
              <a:t>Container for Pages</a:t>
            </a:r>
          </a:p>
          <a:p>
            <a:pPr lvl="1"/>
            <a:r>
              <a:rPr lang="en-US" dirty="0" smtClean="0"/>
              <a:t>Exposes primary navigation APIs</a:t>
            </a:r>
          </a:p>
          <a:p>
            <a:pPr lvl="1"/>
            <a:r>
              <a:rPr lang="en-US" dirty="0" smtClean="0"/>
              <a:t>Maintains the navigation stack</a:t>
            </a:r>
          </a:p>
          <a:p>
            <a:r>
              <a:rPr lang="en-US" dirty="0" smtClean="0"/>
              <a:t>Page</a:t>
            </a:r>
          </a:p>
          <a:p>
            <a:pPr lvl="1"/>
            <a:r>
              <a:rPr lang="en-US" dirty="0" smtClean="0"/>
              <a:t>Top level UIs</a:t>
            </a:r>
          </a:p>
          <a:p>
            <a:pPr lvl="1"/>
            <a:r>
              <a:rPr lang="en-US" dirty="0" smtClean="0"/>
              <a:t>Called when navigation happens (to/from)</a:t>
            </a:r>
          </a:p>
          <a:p>
            <a:pPr lvl="1"/>
            <a:r>
              <a:rPr lang="en-US" dirty="0" smtClean="0"/>
              <a:t>Access to the Frame through base class property</a:t>
            </a:r>
          </a:p>
          <a:p>
            <a:r>
              <a:rPr lang="en-US" dirty="0" smtClean="0"/>
              <a:t>Application</a:t>
            </a:r>
          </a:p>
          <a:p>
            <a:pPr lvl="1"/>
            <a:r>
              <a:rPr lang="en-US" dirty="0" smtClean="0"/>
              <a:t>Lifecycle (launch/suspend) event handling</a:t>
            </a:r>
          </a:p>
          <a:p>
            <a:pPr lvl="1"/>
            <a:r>
              <a:rPr lang="en-US" dirty="0" smtClean="0"/>
              <a:t>Initial navigation control</a:t>
            </a:r>
            <a:endParaRPr lang="en-US" dirty="0"/>
          </a:p>
        </p:txBody>
      </p:sp>
    </p:spTree>
    <p:extLst>
      <p:ext uri="{BB962C8B-B14F-4D97-AF65-F5344CB8AC3E}">
        <p14:creationId xmlns:p14="http://schemas.microsoft.com/office/powerpoint/2010/main" val="3640811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xEl>
                                              <p:pRg st="0" end="0"/>
                                            </p:txEl>
                                          </p:spTgt>
                                        </p:tgtEl>
                                      </p:cBhvr>
                                    </p:animEffect>
                                    <p:set>
                                      <p:cBhvr>
                                        <p:cTn id="27" dur="1" fill="hold">
                                          <p:stCondLst>
                                            <p:cond delay="499"/>
                                          </p:stCondLst>
                                        </p:cTn>
                                        <p:tgtEl>
                                          <p:spTgt spid="4">
                                            <p:txEl>
                                              <p:pRg st="0" end="0"/>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xEl>
                                              <p:pRg st="1" end="1"/>
                                            </p:txEl>
                                          </p:spTgt>
                                        </p:tgtEl>
                                      </p:cBhvr>
                                    </p:animEffect>
                                    <p:set>
                                      <p:cBhvr>
                                        <p:cTn id="30" dur="1" fill="hold">
                                          <p:stCondLst>
                                            <p:cond delay="499"/>
                                          </p:stCondLst>
                                        </p:cTn>
                                        <p:tgtEl>
                                          <p:spTgt spid="4">
                                            <p:txEl>
                                              <p:pRg st="1" end="1"/>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xEl>
                                              <p:pRg st="2" end="2"/>
                                            </p:txEl>
                                          </p:spTgt>
                                        </p:tgtEl>
                                      </p:cBhvr>
                                    </p:animEffect>
                                    <p:set>
                                      <p:cBhvr>
                                        <p:cTn id="33" dur="1" fill="hold">
                                          <p:stCondLst>
                                            <p:cond delay="499"/>
                                          </p:stCondLst>
                                        </p:cTn>
                                        <p:tgtEl>
                                          <p:spTgt spid="4">
                                            <p:txEl>
                                              <p:pRg st="2" end="2"/>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
                                            <p:txEl>
                                              <p:pRg st="3" end="3"/>
                                            </p:txEl>
                                          </p:spTgt>
                                        </p:tgtEl>
                                      </p:cBhvr>
                                    </p:animEffect>
                                    <p:set>
                                      <p:cBhvr>
                                        <p:cTn id="36"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500"/>
                                        <p:tgtEl>
                                          <p:spTgt spid="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fade">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500"/>
                                        <p:tgtEl>
                                          <p:spTgt spid="4">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
                                            <p:txEl>
                                              <p:pRg st="4" end="4"/>
                                            </p:txEl>
                                          </p:spTgt>
                                        </p:tgtEl>
                                      </p:cBhvr>
                                    </p:animEffect>
                                    <p:set>
                                      <p:cBhvr>
                                        <p:cTn id="61" dur="1" fill="hold">
                                          <p:stCondLst>
                                            <p:cond delay="499"/>
                                          </p:stCondLst>
                                        </p:cTn>
                                        <p:tgtEl>
                                          <p:spTgt spid="4">
                                            <p:txEl>
                                              <p:pRg st="4" end="4"/>
                                            </p:txEl>
                                          </p:spTgt>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
                                            <p:txEl>
                                              <p:pRg st="5" end="5"/>
                                            </p:txEl>
                                          </p:spTgt>
                                        </p:tgtEl>
                                      </p:cBhvr>
                                    </p:animEffect>
                                    <p:set>
                                      <p:cBhvr>
                                        <p:cTn id="64" dur="1" fill="hold">
                                          <p:stCondLst>
                                            <p:cond delay="499"/>
                                          </p:stCondLst>
                                        </p:cTn>
                                        <p:tgtEl>
                                          <p:spTgt spid="4">
                                            <p:txEl>
                                              <p:pRg st="5" end="5"/>
                                            </p:txEl>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4">
                                            <p:txEl>
                                              <p:pRg st="6" end="6"/>
                                            </p:txEl>
                                          </p:spTgt>
                                        </p:tgtEl>
                                      </p:cBhvr>
                                    </p:animEffect>
                                    <p:set>
                                      <p:cBhvr>
                                        <p:cTn id="67" dur="1" fill="hold">
                                          <p:stCondLst>
                                            <p:cond delay="499"/>
                                          </p:stCondLst>
                                        </p:cTn>
                                        <p:tgtEl>
                                          <p:spTgt spid="4">
                                            <p:txEl>
                                              <p:pRg st="6" end="6"/>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4">
                                            <p:txEl>
                                              <p:pRg st="7" end="7"/>
                                            </p:txEl>
                                          </p:spTgt>
                                        </p:tgtEl>
                                      </p:cBhvr>
                                    </p:animEffect>
                                    <p:set>
                                      <p:cBhvr>
                                        <p:cTn id="70" dur="1" fill="hold">
                                          <p:stCondLst>
                                            <p:cond delay="499"/>
                                          </p:stCondLst>
                                        </p:cTn>
                                        <p:tgtEl>
                                          <p:spTgt spid="4">
                                            <p:txEl>
                                              <p:pRg st="7" end="7"/>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500"/>
                                        <p:tgtEl>
                                          <p:spTgt spid="4">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Effect transition="in" filter="fade">
                                      <p:cBhvr>
                                        <p:cTn id="80" dur="500"/>
                                        <p:tgtEl>
                                          <p:spTgt spid="4">
                                            <p:txEl>
                                              <p:pRg st="9" end="9"/>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
                                            <p:txEl>
                                              <p:pRg st="10" end="10"/>
                                            </p:txEl>
                                          </p:spTgt>
                                        </p:tgtEl>
                                        <p:attrNameLst>
                                          <p:attrName>style.visibility</p:attrName>
                                        </p:attrNameLst>
                                      </p:cBhvr>
                                      <p:to>
                                        <p:strVal val="visible"/>
                                      </p:to>
                                    </p:set>
                                    <p:animEffect transition="in" filter="fade">
                                      <p:cBhvr>
                                        <p:cTn id="85" dur="500"/>
                                        <p:tgtEl>
                                          <p:spTgt spid="4">
                                            <p:txEl>
                                              <p:pRg st="10" end="1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
                                            <p:txEl>
                                              <p:pRg st="8" end="8"/>
                                            </p:txEl>
                                          </p:spTgt>
                                        </p:tgtEl>
                                      </p:cBhvr>
                                    </p:animEffect>
                                    <p:set>
                                      <p:cBhvr>
                                        <p:cTn id="90" dur="1" fill="hold">
                                          <p:stCondLst>
                                            <p:cond delay="499"/>
                                          </p:stCondLst>
                                        </p:cTn>
                                        <p:tgtEl>
                                          <p:spTgt spid="4">
                                            <p:txEl>
                                              <p:pRg st="8" end="8"/>
                                            </p:txEl>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
                                            <p:txEl>
                                              <p:pRg st="9" end="9"/>
                                            </p:txEl>
                                          </p:spTgt>
                                        </p:tgtEl>
                                      </p:cBhvr>
                                    </p:animEffect>
                                    <p:set>
                                      <p:cBhvr>
                                        <p:cTn id="93" dur="1" fill="hold">
                                          <p:stCondLst>
                                            <p:cond delay="499"/>
                                          </p:stCondLst>
                                        </p:cTn>
                                        <p:tgtEl>
                                          <p:spTgt spid="4">
                                            <p:txEl>
                                              <p:pRg st="9" end="9"/>
                                            </p:txEl>
                                          </p:spTgt>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4">
                                            <p:txEl>
                                              <p:pRg st="10" end="10"/>
                                            </p:txEl>
                                          </p:spTgt>
                                        </p:tgtEl>
                                      </p:cBhvr>
                                    </p:animEffect>
                                    <p:set>
                                      <p:cBhvr>
                                        <p:cTn id="96" dur="1" fill="hold">
                                          <p:stCondLst>
                                            <p:cond delay="499"/>
                                          </p:stCondLst>
                                        </p:cTn>
                                        <p:tgtEl>
                                          <p:spTgt spid="4">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WinJS</a:t>
            </a:r>
            <a:r>
              <a:rPr lang="en-US" dirty="0" smtClean="0"/>
              <a:t> Navigation</a:t>
            </a:r>
            <a:endParaRPr lang="en-US" dirty="0"/>
          </a:p>
        </p:txBody>
      </p:sp>
      <p:sp>
        <p:nvSpPr>
          <p:cNvPr id="3" name="Text Placeholder 2"/>
          <p:cNvSpPr>
            <a:spLocks noGrp="1"/>
          </p:cNvSpPr>
          <p:nvPr>
            <p:ph type="body" sz="quarter" idx="10"/>
          </p:nvPr>
        </p:nvSpPr>
        <p:spPr>
          <a:xfrm>
            <a:off x="274638" y="1212850"/>
            <a:ext cx="11887200" cy="5139869"/>
          </a:xfrm>
        </p:spPr>
        <p:txBody>
          <a:bodyPr/>
          <a:lstStyle/>
          <a:p>
            <a:r>
              <a:rPr lang="en-US" dirty="0" err="1" smtClean="0"/>
              <a:t>WinJS.Navigation</a:t>
            </a:r>
            <a:endParaRPr lang="en-US" dirty="0" smtClean="0"/>
          </a:p>
          <a:p>
            <a:pPr lvl="1"/>
            <a:r>
              <a:rPr lang="en-US" dirty="0" smtClean="0"/>
              <a:t>Command navigation</a:t>
            </a:r>
          </a:p>
          <a:p>
            <a:pPr lvl="1"/>
            <a:r>
              <a:rPr lang="en-US" dirty="0" smtClean="0"/>
              <a:t>Navigation events</a:t>
            </a:r>
          </a:p>
          <a:p>
            <a:pPr lvl="1"/>
            <a:r>
              <a:rPr lang="en-US" dirty="0" smtClean="0"/>
              <a:t>Navigation stack and state properties</a:t>
            </a:r>
          </a:p>
          <a:p>
            <a:r>
              <a:rPr lang="en-US" dirty="0" err="1" smtClean="0"/>
              <a:t>WinJS.UI.Pages.define</a:t>
            </a:r>
            <a:endParaRPr lang="en-US" dirty="0" smtClean="0"/>
          </a:p>
          <a:p>
            <a:pPr lvl="1"/>
            <a:r>
              <a:rPr lang="en-US" dirty="0"/>
              <a:t>r</a:t>
            </a:r>
            <a:r>
              <a:rPr lang="en-US" dirty="0" smtClean="0"/>
              <a:t>eady handler – initialize your page</a:t>
            </a:r>
          </a:p>
          <a:p>
            <a:r>
              <a:rPr lang="en-US" dirty="0" err="1" smtClean="0"/>
              <a:t>WinJS.Application</a:t>
            </a:r>
            <a:endParaRPr lang="en-US" dirty="0" smtClean="0"/>
          </a:p>
          <a:p>
            <a:pPr lvl="1"/>
            <a:r>
              <a:rPr lang="en-US" dirty="0" smtClean="0"/>
              <a:t>activated event – initial navigation to home page</a:t>
            </a:r>
          </a:p>
          <a:p>
            <a:r>
              <a:rPr lang="en-US" dirty="0" err="1" smtClean="0"/>
              <a:t>PageControlNavigator</a:t>
            </a:r>
            <a:r>
              <a:rPr lang="en-US" dirty="0" smtClean="0"/>
              <a:t> template code</a:t>
            </a:r>
          </a:p>
          <a:p>
            <a:pPr lvl="1"/>
            <a:r>
              <a:rPr lang="en-US" dirty="0" smtClean="0"/>
              <a:t>Navigation project template</a:t>
            </a:r>
          </a:p>
          <a:p>
            <a:pPr lvl="1"/>
            <a:r>
              <a:rPr lang="en-US" dirty="0" smtClean="0"/>
              <a:t>Wraps navigation management</a:t>
            </a:r>
            <a:endParaRPr lang="en-US" dirty="0"/>
          </a:p>
        </p:txBody>
      </p:sp>
    </p:spTree>
    <p:extLst>
      <p:ext uri="{BB962C8B-B14F-4D97-AF65-F5344CB8AC3E}">
        <p14:creationId xmlns:p14="http://schemas.microsoft.com/office/powerpoint/2010/main" val="1637532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0" end="0"/>
                                            </p:txEl>
                                          </p:spTgt>
                                        </p:tgtEl>
                                      </p:cBhvr>
                                    </p:animEffect>
                                    <p:set>
                                      <p:cBhvr>
                                        <p:cTn id="27" dur="1" fill="hold">
                                          <p:stCondLst>
                                            <p:cond delay="499"/>
                                          </p:stCondLst>
                                        </p:cTn>
                                        <p:tgtEl>
                                          <p:spTgt spid="3">
                                            <p:txEl>
                                              <p:pRg st="0" end="0"/>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
                                            <p:txEl>
                                              <p:pRg st="1" end="1"/>
                                            </p:txEl>
                                          </p:spTgt>
                                        </p:tgtEl>
                                      </p:cBhvr>
                                    </p:animEffect>
                                    <p:set>
                                      <p:cBhvr>
                                        <p:cTn id="30" dur="1" fill="hold">
                                          <p:stCondLst>
                                            <p:cond delay="499"/>
                                          </p:stCondLst>
                                        </p:cTn>
                                        <p:tgtEl>
                                          <p:spTgt spid="3">
                                            <p:txEl>
                                              <p:pRg st="1" end="1"/>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
                                            <p:txEl>
                                              <p:pRg st="2" end="2"/>
                                            </p:txEl>
                                          </p:spTgt>
                                        </p:tgtEl>
                                      </p:cBhvr>
                                    </p:animEffect>
                                    <p:set>
                                      <p:cBhvr>
                                        <p:cTn id="33" dur="1" fill="hold">
                                          <p:stCondLst>
                                            <p:cond delay="499"/>
                                          </p:stCondLst>
                                        </p:cTn>
                                        <p:tgtEl>
                                          <p:spTgt spid="3">
                                            <p:txEl>
                                              <p:pRg st="2" end="2"/>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
                                            <p:txEl>
                                              <p:pRg st="3" end="3"/>
                                            </p:txEl>
                                          </p:spTgt>
                                        </p:tgtEl>
                                      </p:cBhvr>
                                    </p:animEffect>
                                    <p:set>
                                      <p:cBhvr>
                                        <p:cTn id="3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
                                            <p:txEl>
                                              <p:pRg st="4" end="4"/>
                                            </p:txEl>
                                          </p:spTgt>
                                        </p:tgtEl>
                                      </p:cBhvr>
                                    </p:animEffect>
                                    <p:set>
                                      <p:cBhvr>
                                        <p:cTn id="51" dur="1" fill="hold">
                                          <p:stCondLst>
                                            <p:cond delay="499"/>
                                          </p:stCondLst>
                                        </p:cTn>
                                        <p:tgtEl>
                                          <p:spTgt spid="3">
                                            <p:txEl>
                                              <p:pRg st="4" end="4"/>
                                            </p:txEl>
                                          </p:spTgt>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
                                            <p:txEl>
                                              <p:pRg st="5" end="5"/>
                                            </p:txEl>
                                          </p:spTgt>
                                        </p:tgtEl>
                                      </p:cBhvr>
                                    </p:animEffect>
                                    <p:set>
                                      <p:cBhvr>
                                        <p:cTn id="54"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
                                            <p:txEl>
                                              <p:pRg st="6" end="6"/>
                                            </p:txEl>
                                          </p:spTgt>
                                        </p:tgtEl>
                                      </p:cBhvr>
                                    </p:animEffect>
                                    <p:set>
                                      <p:cBhvr>
                                        <p:cTn id="69" dur="1" fill="hold">
                                          <p:stCondLst>
                                            <p:cond delay="499"/>
                                          </p:stCondLst>
                                        </p:cTn>
                                        <p:tgtEl>
                                          <p:spTgt spid="3">
                                            <p:txEl>
                                              <p:pRg st="6" end="6"/>
                                            </p:txEl>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
                                            <p:txEl>
                                              <p:pRg st="7" end="7"/>
                                            </p:txEl>
                                          </p:spTgt>
                                        </p:tgtEl>
                                      </p:cBhvr>
                                    </p:animEffect>
                                    <p:set>
                                      <p:cBhvr>
                                        <p:cTn id="72"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8" end="8"/>
                                            </p:txEl>
                                          </p:spTgt>
                                        </p:tgtEl>
                                        <p:attrNameLst>
                                          <p:attrName>style.visibility</p:attrName>
                                        </p:attrNameLst>
                                      </p:cBhvr>
                                      <p:to>
                                        <p:strVal val="visible"/>
                                      </p:to>
                                    </p:set>
                                    <p:animEffect transition="in" filter="fade">
                                      <p:cBhvr>
                                        <p:cTn id="77" dur="500"/>
                                        <p:tgtEl>
                                          <p:spTgt spid="3">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9" end="9"/>
                                            </p:txEl>
                                          </p:spTgt>
                                        </p:tgtEl>
                                        <p:attrNameLst>
                                          <p:attrName>style.visibility</p:attrName>
                                        </p:attrNameLst>
                                      </p:cBhvr>
                                      <p:to>
                                        <p:strVal val="visible"/>
                                      </p:to>
                                    </p:set>
                                    <p:animEffect transition="in" filter="fade">
                                      <p:cBhvr>
                                        <p:cTn id="82" dur="500"/>
                                        <p:tgtEl>
                                          <p:spTgt spid="3">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10" end="10"/>
                                            </p:txEl>
                                          </p:spTgt>
                                        </p:tgtEl>
                                        <p:attrNameLst>
                                          <p:attrName>style.visibility</p:attrName>
                                        </p:attrNameLst>
                                      </p:cBhvr>
                                      <p:to>
                                        <p:strVal val="visible"/>
                                      </p:to>
                                    </p:set>
                                    <p:animEffect transition="in" filter="fade">
                                      <p:cBhvr>
                                        <p:cTn id="87" dur="500"/>
                                        <p:tgtEl>
                                          <p:spTgt spid="3">
                                            <p:txEl>
                                              <p:pRg st="10" end="1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3">
                                            <p:txEl>
                                              <p:pRg st="8" end="8"/>
                                            </p:txEl>
                                          </p:spTgt>
                                        </p:tgtEl>
                                      </p:cBhvr>
                                    </p:animEffect>
                                    <p:set>
                                      <p:cBhvr>
                                        <p:cTn id="92" dur="1" fill="hold">
                                          <p:stCondLst>
                                            <p:cond delay="499"/>
                                          </p:stCondLst>
                                        </p:cTn>
                                        <p:tgtEl>
                                          <p:spTgt spid="3">
                                            <p:txEl>
                                              <p:pRg st="8" end="8"/>
                                            </p:txEl>
                                          </p:spTgt>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3">
                                            <p:txEl>
                                              <p:pRg st="9" end="9"/>
                                            </p:txEl>
                                          </p:spTgt>
                                        </p:tgtEl>
                                      </p:cBhvr>
                                    </p:animEffect>
                                    <p:set>
                                      <p:cBhvr>
                                        <p:cTn id="95" dur="1" fill="hold">
                                          <p:stCondLst>
                                            <p:cond delay="499"/>
                                          </p:stCondLst>
                                        </p:cTn>
                                        <p:tgtEl>
                                          <p:spTgt spid="3">
                                            <p:txEl>
                                              <p:pRg st="9" end="9"/>
                                            </p:txEl>
                                          </p:spTgt>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
                                            <p:txEl>
                                              <p:pRg st="10" end="10"/>
                                            </p:txEl>
                                          </p:spTgt>
                                        </p:tgtEl>
                                      </p:cBhvr>
                                    </p:animEffect>
                                    <p:set>
                                      <p:cBhvr>
                                        <p:cTn id="98" dur="1" fill="hold">
                                          <p:stCondLst>
                                            <p:cond delay="499"/>
                                          </p:stCondLst>
                                        </p:cTn>
                                        <p:tgtEl>
                                          <p:spTgt spid="3">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Ed_2013_Speaker_PPT_Template">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purl.org/dc/terms/"/>
    <ds:schemaRef ds:uri="http://www.w3.org/XML/1998/namespace"/>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TechEd_2013_Speaker_PPT_Template.potx</Template>
  <TotalTime>658</TotalTime>
  <Words>1987</Words>
  <Application>Microsoft Office PowerPoint</Application>
  <PresentationFormat>Custom</PresentationFormat>
  <Paragraphs>183</Paragraphs>
  <Slides>22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MS PGothic</vt:lpstr>
      <vt:lpstr>Consolas</vt:lpstr>
      <vt:lpstr>Calibri</vt:lpstr>
      <vt:lpstr>Wingdings</vt:lpstr>
      <vt:lpstr>Arial</vt:lpstr>
      <vt:lpstr>Segoe UI Light</vt:lpstr>
      <vt:lpstr>Segoe UI</vt:lpstr>
      <vt:lpstr>TechEd_2013_Speaker_PPT_Template</vt:lpstr>
      <vt:lpstr>PowerPoint Presentation</vt:lpstr>
      <vt:lpstr>Master Navigation in Windows Store apps</vt:lpstr>
      <vt:lpstr>About Brian Noyes</vt:lpstr>
      <vt:lpstr>Agenda</vt:lpstr>
      <vt:lpstr>Navigation schemes</vt:lpstr>
      <vt:lpstr>Commanding Navigation</vt:lpstr>
      <vt:lpstr>Demo</vt:lpstr>
      <vt:lpstr>WinRT XAML navigation classes</vt:lpstr>
      <vt:lpstr>WinJS Navigation</vt:lpstr>
      <vt:lpstr>WinRT application lifecycle</vt:lpstr>
      <vt:lpstr>Visual Studio XAML common classes</vt:lpstr>
      <vt:lpstr>Demo</vt:lpstr>
      <vt:lpstr>Demo</vt:lpstr>
      <vt:lpstr>MVVM</vt:lpstr>
      <vt:lpstr>Prism for Windows Runtime</vt:lpstr>
      <vt:lpstr>Prism for Windows Runtime navigation</vt:lpstr>
      <vt:lpstr>Demo</vt:lpstr>
      <vt:lpstr>Resources</vt:lpstr>
      <vt:lpstr>Related content</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DEV-B341: Master Navigation in Windows Store Apps</dc:title>
  <dc:subject>TechEd 2013</dc:subject>
  <dc:creator>Brian Noyes</dc:creator>
  <cp:keywords>TechEd 2013</cp:keywords>
  <dc:description>Template by: Jordan Cayabyab, Artitudes Design, Inc.
Formatting by: Priscila Mandryk, Silver Fox Productions, Inc.
Audience Type: Internal/External</dc:description>
  <cp:lastModifiedBy>Shows</cp:lastModifiedBy>
  <cp:revision>37</cp:revision>
  <dcterms:created xsi:type="dcterms:W3CDTF">2013-04-23T17:53:56Z</dcterms:created>
  <dcterms:modified xsi:type="dcterms:W3CDTF">2013-06-23T08:37:51Z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