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3" r:id="rId4"/>
  </p:sldMasterIdLst>
  <p:notesMasterIdLst>
    <p:notesMasterId r:id="rId31"/>
  </p:notesMasterIdLst>
  <p:handoutMasterIdLst>
    <p:handoutMasterId r:id="rId32"/>
  </p:handoutMasterIdLst>
  <p:sldIdLst>
    <p:sldId id="375" r:id="rId5"/>
    <p:sldId id="367" r:id="rId6"/>
    <p:sldId id="374" r:id="rId7"/>
    <p:sldId id="348" r:id="rId8"/>
    <p:sldId id="365" r:id="rId9"/>
    <p:sldId id="358" r:id="rId10"/>
    <p:sldId id="350" r:id="rId11"/>
    <p:sldId id="362" r:id="rId12"/>
    <p:sldId id="363" r:id="rId13"/>
    <p:sldId id="354" r:id="rId14"/>
    <p:sldId id="355" r:id="rId15"/>
    <p:sldId id="361" r:id="rId16"/>
    <p:sldId id="373" r:id="rId17"/>
    <p:sldId id="372" r:id="rId18"/>
    <p:sldId id="353" r:id="rId19"/>
    <p:sldId id="371" r:id="rId20"/>
    <p:sldId id="325" r:id="rId21"/>
    <p:sldId id="326" r:id="rId22"/>
    <p:sldId id="327" r:id="rId23"/>
    <p:sldId id="328" r:id="rId24"/>
    <p:sldId id="370" r:id="rId25"/>
    <p:sldId id="369" r:id="rId26"/>
    <p:sldId id="335" r:id="rId27"/>
    <p:sldId id="376" r:id="rId28"/>
    <p:sldId id="380" r:id="rId29"/>
    <p:sldId id="379" r:id="rId30"/>
  </p:sldIdLst>
  <p:sldSz cx="12192000"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orient="horz" pos="1200" userDrawn="1">
          <p15:clr>
            <a:srgbClr val="A4A3A4"/>
          </p15:clr>
        </p15:guide>
        <p15:guide id="3" orient="horz" pos="2736" userDrawn="1">
          <p15:clr>
            <a:srgbClr val="A4A3A4"/>
          </p15:clr>
        </p15:guide>
        <p15:guide id="4" orient="horz" pos="4176" userDrawn="1">
          <p15:clr>
            <a:srgbClr val="A4A3A4"/>
          </p15:clr>
        </p15:guide>
        <p15:guide id="5" orient="horz" pos="1488" userDrawn="1">
          <p15:clr>
            <a:srgbClr val="A4A3A4"/>
          </p15:clr>
        </p15:guide>
        <p15:guide id="6" orient="horz" pos="912" userDrawn="1">
          <p15:clr>
            <a:srgbClr val="A4A3A4"/>
          </p15:clr>
        </p15:guide>
        <p15:guide id="7" pos="3840" userDrawn="1">
          <p15:clr>
            <a:srgbClr val="A4A3A4"/>
          </p15:clr>
        </p15:guide>
        <p15:guide id="8" pos="327" userDrawn="1">
          <p15:clr>
            <a:srgbClr val="A4A3A4"/>
          </p15:clr>
        </p15:guide>
        <p15:guide id="9" pos="1191" userDrawn="1">
          <p15:clr>
            <a:srgbClr val="A4A3A4"/>
          </p15:clr>
        </p15:guide>
        <p15:guide id="10" pos="7352" userDrawn="1">
          <p15:clr>
            <a:srgbClr val="A4A3A4"/>
          </p15:clr>
        </p15:guide>
        <p15:guide id="11" pos="7065" userDrawn="1">
          <p15:clr>
            <a:srgbClr val="A4A3A4"/>
          </p15:clr>
        </p15:guide>
        <p15:guide id="12" pos="61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Massi" initials="BM" lastIdx="3" clrIdx="0">
    <p:extLst>
      <p:ext uri="{19B8F6BF-5375-455C-9EA6-DF929625EA0E}">
        <p15:presenceInfo xmlns:p15="http://schemas.microsoft.com/office/powerpoint/2012/main" userId="478c1bcf29534c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79171" autoAdjust="0"/>
  </p:normalViewPr>
  <p:slideViewPr>
    <p:cSldViewPr>
      <p:cViewPr varScale="1">
        <p:scale>
          <a:sx n="74" d="100"/>
          <a:sy n="74" d="100"/>
        </p:scale>
        <p:origin x="2100" y="72"/>
      </p:cViewPr>
      <p:guideLst>
        <p:guide orient="horz" pos="144"/>
        <p:guide orient="horz" pos="1200"/>
        <p:guide orient="horz" pos="2736"/>
        <p:guide orient="horz" pos="4176"/>
        <p:guide orient="horz" pos="1488"/>
        <p:guide orient="horz" pos="912"/>
        <p:guide pos="3840"/>
        <p:guide pos="327"/>
        <p:guide pos="1191"/>
        <p:guide pos="7352"/>
        <p:guide pos="7065"/>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9D263-97E0-406F-B1D2-8A78ED61846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5AA85FE-6BAD-4229-8437-5291FAB65902}">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Refine</a:t>
          </a:r>
          <a:endParaRPr lang="en-US" dirty="0"/>
        </a:p>
      </dgm:t>
    </dgm:pt>
    <dgm:pt modelId="{6F151516-8FDC-4CCE-BD07-1734DA6DAE14}" type="parTrans" cxnId="{E63BF07F-1127-433E-8DAD-63E00848DC01}">
      <dgm:prSet/>
      <dgm:spPr/>
      <dgm:t>
        <a:bodyPr/>
        <a:lstStyle/>
        <a:p>
          <a:endParaRPr lang="en-US"/>
        </a:p>
      </dgm:t>
    </dgm:pt>
    <dgm:pt modelId="{B7D70271-0D7A-44FF-B410-13AF0F19996E}" type="sibTrans" cxnId="{E63BF07F-1127-433E-8DAD-63E00848DC01}">
      <dgm:prSet/>
      <dgm:spPr/>
      <dgm:t>
        <a:bodyPr/>
        <a:lstStyle/>
        <a:p>
          <a:endParaRPr lang="en-US"/>
        </a:p>
      </dgm:t>
    </dgm:pt>
    <dgm:pt modelId="{D31478FF-3D59-42D5-96E7-63A0B77F7102}">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Author business logic</a:t>
          </a:r>
          <a:endParaRPr lang="en-US" dirty="0"/>
        </a:p>
      </dgm:t>
    </dgm:pt>
    <dgm:pt modelId="{9EC6D7A0-F370-43F3-ADC1-32C143FBB5E7}" type="parTrans" cxnId="{2B2D854A-11F9-48D5-AE24-D2AFA6C2FDE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31E8CDA9-FCFB-4E72-B087-0194019CC816}" type="sibTrans" cxnId="{2B2D854A-11F9-48D5-AE24-D2AFA6C2FDE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171F3562-D014-4BDE-8389-A5DA8C295338}">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Customize screen layouts / branding</a:t>
          </a:r>
          <a:endParaRPr lang="en-US" dirty="0"/>
        </a:p>
      </dgm:t>
    </dgm:pt>
    <dgm:pt modelId="{23D8A075-49B3-46ED-8EDE-7C63632FA834}" type="parTrans" cxnId="{611BCF7A-6CA9-40F8-994D-99C6123143C8}">
      <dgm:prSet/>
      <dgm:spPr/>
      <dgm:t>
        <a:bodyPr/>
        <a:lstStyle/>
        <a:p>
          <a:endParaRPr lang="en-US"/>
        </a:p>
      </dgm:t>
    </dgm:pt>
    <dgm:pt modelId="{495B7504-C595-4DBB-B4F4-F0C682FB8C26}" type="sibTrans" cxnId="{611BCF7A-6CA9-40F8-994D-99C6123143C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337CF9C9-455D-4171-8830-79C7978C3221}">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Define custom queries </a:t>
          </a:r>
          <a:endParaRPr lang="en-US" dirty="0"/>
        </a:p>
      </dgm:t>
    </dgm:pt>
    <dgm:pt modelId="{91E8D839-8B29-4D39-80AF-8F14C1065B0E}" type="parTrans" cxnId="{1395D999-C608-4FA8-B79D-A6518486A85D}">
      <dgm:prSet/>
      <dgm:spPr/>
      <dgm:t>
        <a:bodyPr/>
        <a:lstStyle/>
        <a:p>
          <a:endParaRPr lang="en-US"/>
        </a:p>
      </dgm:t>
    </dgm:pt>
    <dgm:pt modelId="{9EC95A5A-167F-439D-84FA-AB0B4C505774}" type="sibTrans" cxnId="{1395D999-C608-4FA8-B79D-A6518486A85D}">
      <dgm:prSet/>
      <dgm:spPr/>
      <dgm:t>
        <a:bodyPr/>
        <a:lstStyle/>
        <a:p>
          <a:endParaRPr lang="en-US"/>
        </a:p>
      </dgm:t>
    </dgm:pt>
    <dgm:pt modelId="{8F3D8C98-21E7-4AE2-9706-ECE7972FC95B}" type="pres">
      <dgm:prSet presAssocID="{AAD9D263-97E0-406F-B1D2-8A78ED618469}" presName="Name0" presStyleCnt="0">
        <dgm:presLayoutVars>
          <dgm:dir/>
          <dgm:animLvl val="lvl"/>
          <dgm:resizeHandles val="exact"/>
        </dgm:presLayoutVars>
      </dgm:prSet>
      <dgm:spPr/>
      <dgm:t>
        <a:bodyPr/>
        <a:lstStyle/>
        <a:p>
          <a:endParaRPr lang="en-US"/>
        </a:p>
      </dgm:t>
    </dgm:pt>
    <dgm:pt modelId="{1B85E0B3-E721-47C8-AE69-DEA7A10789AA}" type="pres">
      <dgm:prSet presAssocID="{A5AA85FE-6BAD-4229-8437-5291FAB65902}" presName="vertFlow" presStyleCnt="0"/>
      <dgm:spPr/>
    </dgm:pt>
    <dgm:pt modelId="{2A947BB4-AC17-4975-8897-FB887821262B}" type="pres">
      <dgm:prSet presAssocID="{A5AA85FE-6BAD-4229-8437-5291FAB65902}" presName="header" presStyleLbl="node1" presStyleIdx="0" presStyleCnt="1"/>
      <dgm:spPr>
        <a:prstGeom prst="rect">
          <a:avLst/>
        </a:prstGeom>
      </dgm:spPr>
      <dgm:t>
        <a:bodyPr/>
        <a:lstStyle/>
        <a:p>
          <a:endParaRPr lang="en-US"/>
        </a:p>
      </dgm:t>
    </dgm:pt>
    <dgm:pt modelId="{7A92974C-7C0D-4E34-A446-DAFB8E47612E}" type="pres">
      <dgm:prSet presAssocID="{9EC6D7A0-F370-43F3-ADC1-32C143FBB5E7}" presName="parTrans" presStyleLbl="sibTrans2D1" presStyleIdx="0" presStyleCnt="3"/>
      <dgm:spPr/>
      <dgm:t>
        <a:bodyPr/>
        <a:lstStyle/>
        <a:p>
          <a:endParaRPr lang="en-US"/>
        </a:p>
      </dgm:t>
    </dgm:pt>
    <dgm:pt modelId="{0B6B8FB9-4D6A-46D4-965E-7FD570CC5B36}" type="pres">
      <dgm:prSet presAssocID="{D31478FF-3D59-42D5-96E7-63A0B77F7102}" presName="child" presStyleLbl="alignAccFollowNode1" presStyleIdx="0" presStyleCnt="3">
        <dgm:presLayoutVars>
          <dgm:chMax val="0"/>
          <dgm:bulletEnabled val="1"/>
        </dgm:presLayoutVars>
      </dgm:prSet>
      <dgm:spPr>
        <a:prstGeom prst="rect">
          <a:avLst/>
        </a:prstGeom>
      </dgm:spPr>
      <dgm:t>
        <a:bodyPr/>
        <a:lstStyle/>
        <a:p>
          <a:endParaRPr lang="en-US"/>
        </a:p>
      </dgm:t>
    </dgm:pt>
    <dgm:pt modelId="{A0BE8057-F519-475A-966B-B86F92E97CD5}" type="pres">
      <dgm:prSet presAssocID="{31E8CDA9-FCFB-4E72-B087-0194019CC816}" presName="sibTrans" presStyleLbl="sibTrans2D1" presStyleIdx="1" presStyleCnt="3"/>
      <dgm:spPr/>
      <dgm:t>
        <a:bodyPr/>
        <a:lstStyle/>
        <a:p>
          <a:endParaRPr lang="en-US"/>
        </a:p>
      </dgm:t>
    </dgm:pt>
    <dgm:pt modelId="{874218D1-DDD2-4346-82E1-CED69FD5C36F}" type="pres">
      <dgm:prSet presAssocID="{171F3562-D014-4BDE-8389-A5DA8C295338}" presName="child" presStyleLbl="alignAccFollowNode1" presStyleIdx="1" presStyleCnt="3">
        <dgm:presLayoutVars>
          <dgm:chMax val="0"/>
          <dgm:bulletEnabled val="1"/>
        </dgm:presLayoutVars>
      </dgm:prSet>
      <dgm:spPr>
        <a:prstGeom prst="rect">
          <a:avLst/>
        </a:prstGeom>
      </dgm:spPr>
      <dgm:t>
        <a:bodyPr/>
        <a:lstStyle/>
        <a:p>
          <a:endParaRPr lang="en-US"/>
        </a:p>
      </dgm:t>
    </dgm:pt>
    <dgm:pt modelId="{F4897954-A3C0-4804-87E9-FC5EEC755849}" type="pres">
      <dgm:prSet presAssocID="{495B7504-C595-4DBB-B4F4-F0C682FB8C26}" presName="sibTrans" presStyleLbl="sibTrans2D1" presStyleIdx="2" presStyleCnt="3"/>
      <dgm:spPr/>
      <dgm:t>
        <a:bodyPr/>
        <a:lstStyle/>
        <a:p>
          <a:endParaRPr lang="en-US"/>
        </a:p>
      </dgm:t>
    </dgm:pt>
    <dgm:pt modelId="{B6D4891B-47F9-4C07-A1DF-2012EEC2F6DF}" type="pres">
      <dgm:prSet presAssocID="{337CF9C9-455D-4171-8830-79C7978C3221}" presName="child" presStyleLbl="alignAccFollowNode1" presStyleIdx="2" presStyleCnt="3">
        <dgm:presLayoutVars>
          <dgm:chMax val="0"/>
          <dgm:bulletEnabled val="1"/>
        </dgm:presLayoutVars>
      </dgm:prSet>
      <dgm:spPr>
        <a:prstGeom prst="rect">
          <a:avLst/>
        </a:prstGeom>
      </dgm:spPr>
      <dgm:t>
        <a:bodyPr/>
        <a:lstStyle/>
        <a:p>
          <a:endParaRPr lang="en-US"/>
        </a:p>
      </dgm:t>
    </dgm:pt>
  </dgm:ptLst>
  <dgm:cxnLst>
    <dgm:cxn modelId="{950E9828-DCE7-48CD-A8D8-C6EC6EC315EC}" type="presOf" srcId="{495B7504-C595-4DBB-B4F4-F0C682FB8C26}" destId="{F4897954-A3C0-4804-87E9-FC5EEC755849}" srcOrd="0" destOrd="0" presId="urn:microsoft.com/office/officeart/2005/8/layout/lProcess1"/>
    <dgm:cxn modelId="{2B2D854A-11F9-48D5-AE24-D2AFA6C2FDE8}" srcId="{A5AA85FE-6BAD-4229-8437-5291FAB65902}" destId="{D31478FF-3D59-42D5-96E7-63A0B77F7102}" srcOrd="0" destOrd="0" parTransId="{9EC6D7A0-F370-43F3-ADC1-32C143FBB5E7}" sibTransId="{31E8CDA9-FCFB-4E72-B087-0194019CC816}"/>
    <dgm:cxn modelId="{C386FE90-2D44-474A-9FB4-3B24530B516C}" type="presOf" srcId="{171F3562-D014-4BDE-8389-A5DA8C295338}" destId="{874218D1-DDD2-4346-82E1-CED69FD5C36F}" srcOrd="0" destOrd="0" presId="urn:microsoft.com/office/officeart/2005/8/layout/lProcess1"/>
    <dgm:cxn modelId="{65DBBA8C-6015-456F-90AD-0979192EDC39}" type="presOf" srcId="{9EC6D7A0-F370-43F3-ADC1-32C143FBB5E7}" destId="{7A92974C-7C0D-4E34-A446-DAFB8E47612E}" srcOrd="0" destOrd="0" presId="urn:microsoft.com/office/officeart/2005/8/layout/lProcess1"/>
    <dgm:cxn modelId="{00C64C12-A86E-460E-B350-F6773EDFACC5}" type="presOf" srcId="{AAD9D263-97E0-406F-B1D2-8A78ED618469}" destId="{8F3D8C98-21E7-4AE2-9706-ECE7972FC95B}" srcOrd="0" destOrd="0" presId="urn:microsoft.com/office/officeart/2005/8/layout/lProcess1"/>
    <dgm:cxn modelId="{1395D999-C608-4FA8-B79D-A6518486A85D}" srcId="{A5AA85FE-6BAD-4229-8437-5291FAB65902}" destId="{337CF9C9-455D-4171-8830-79C7978C3221}" srcOrd="2" destOrd="0" parTransId="{91E8D839-8B29-4D39-80AF-8F14C1065B0E}" sibTransId="{9EC95A5A-167F-439D-84FA-AB0B4C505774}"/>
    <dgm:cxn modelId="{E63BF07F-1127-433E-8DAD-63E00848DC01}" srcId="{AAD9D263-97E0-406F-B1D2-8A78ED618469}" destId="{A5AA85FE-6BAD-4229-8437-5291FAB65902}" srcOrd="0" destOrd="0" parTransId="{6F151516-8FDC-4CCE-BD07-1734DA6DAE14}" sibTransId="{B7D70271-0D7A-44FF-B410-13AF0F19996E}"/>
    <dgm:cxn modelId="{C8FA925D-23A3-4596-A942-50AA35F22F43}" type="presOf" srcId="{31E8CDA9-FCFB-4E72-B087-0194019CC816}" destId="{A0BE8057-F519-475A-966B-B86F92E97CD5}" srcOrd="0" destOrd="0" presId="urn:microsoft.com/office/officeart/2005/8/layout/lProcess1"/>
    <dgm:cxn modelId="{611BCF7A-6CA9-40F8-994D-99C6123143C8}" srcId="{A5AA85FE-6BAD-4229-8437-5291FAB65902}" destId="{171F3562-D014-4BDE-8389-A5DA8C295338}" srcOrd="1" destOrd="0" parTransId="{23D8A075-49B3-46ED-8EDE-7C63632FA834}" sibTransId="{495B7504-C595-4DBB-B4F4-F0C682FB8C26}"/>
    <dgm:cxn modelId="{56225413-730C-4181-8C6B-89AF91D14E31}" type="presOf" srcId="{D31478FF-3D59-42D5-96E7-63A0B77F7102}" destId="{0B6B8FB9-4D6A-46D4-965E-7FD570CC5B36}" srcOrd="0" destOrd="0" presId="urn:microsoft.com/office/officeart/2005/8/layout/lProcess1"/>
    <dgm:cxn modelId="{3ADFCE5D-6A31-41AC-9941-1EF02D615E7B}" type="presOf" srcId="{A5AA85FE-6BAD-4229-8437-5291FAB65902}" destId="{2A947BB4-AC17-4975-8897-FB887821262B}" srcOrd="0" destOrd="0" presId="urn:microsoft.com/office/officeart/2005/8/layout/lProcess1"/>
    <dgm:cxn modelId="{6FADB085-A2A0-4673-B539-1E1F493F8BDF}" type="presOf" srcId="{337CF9C9-455D-4171-8830-79C7978C3221}" destId="{B6D4891B-47F9-4C07-A1DF-2012EEC2F6DF}" srcOrd="0" destOrd="0" presId="urn:microsoft.com/office/officeart/2005/8/layout/lProcess1"/>
    <dgm:cxn modelId="{BF10BAAE-C681-4510-9209-B70546BE8EE7}" type="presParOf" srcId="{8F3D8C98-21E7-4AE2-9706-ECE7972FC95B}" destId="{1B85E0B3-E721-47C8-AE69-DEA7A10789AA}" srcOrd="0" destOrd="0" presId="urn:microsoft.com/office/officeart/2005/8/layout/lProcess1"/>
    <dgm:cxn modelId="{C1C40F3F-849D-49D1-869D-FB9E888A15E5}" type="presParOf" srcId="{1B85E0B3-E721-47C8-AE69-DEA7A10789AA}" destId="{2A947BB4-AC17-4975-8897-FB887821262B}" srcOrd="0" destOrd="0" presId="urn:microsoft.com/office/officeart/2005/8/layout/lProcess1"/>
    <dgm:cxn modelId="{B5AA510B-E762-458C-AE28-B861B5011C8C}" type="presParOf" srcId="{1B85E0B3-E721-47C8-AE69-DEA7A10789AA}" destId="{7A92974C-7C0D-4E34-A446-DAFB8E47612E}" srcOrd="1" destOrd="0" presId="urn:microsoft.com/office/officeart/2005/8/layout/lProcess1"/>
    <dgm:cxn modelId="{3F7EF297-7AED-49C8-9AAE-3C0F0F645C30}" type="presParOf" srcId="{1B85E0B3-E721-47C8-AE69-DEA7A10789AA}" destId="{0B6B8FB9-4D6A-46D4-965E-7FD570CC5B36}" srcOrd="2" destOrd="0" presId="urn:microsoft.com/office/officeart/2005/8/layout/lProcess1"/>
    <dgm:cxn modelId="{38C39649-ED25-479E-913F-A06543AFFCD8}" type="presParOf" srcId="{1B85E0B3-E721-47C8-AE69-DEA7A10789AA}" destId="{A0BE8057-F519-475A-966B-B86F92E97CD5}" srcOrd="3" destOrd="0" presId="urn:microsoft.com/office/officeart/2005/8/layout/lProcess1"/>
    <dgm:cxn modelId="{20D98118-C35F-4421-AC5D-D54886ED5D28}" type="presParOf" srcId="{1B85E0B3-E721-47C8-AE69-DEA7A10789AA}" destId="{874218D1-DDD2-4346-82E1-CED69FD5C36F}" srcOrd="4" destOrd="0" presId="urn:microsoft.com/office/officeart/2005/8/layout/lProcess1"/>
    <dgm:cxn modelId="{8B782853-BFD1-451E-8D19-F5247C522A45}" type="presParOf" srcId="{1B85E0B3-E721-47C8-AE69-DEA7A10789AA}" destId="{F4897954-A3C0-4804-87E9-FC5EEC755849}" srcOrd="5" destOrd="0" presId="urn:microsoft.com/office/officeart/2005/8/layout/lProcess1"/>
    <dgm:cxn modelId="{E2FF6345-7E0A-472E-BFE8-01339394B4FC}" type="presParOf" srcId="{1B85E0B3-E721-47C8-AE69-DEA7A10789AA}" destId="{B6D4891B-47F9-4C07-A1DF-2012EEC2F6DF}"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9D263-97E0-406F-B1D2-8A78ED61846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43B58E2-198C-47C8-9B3D-F0F63DD8BE7C}">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Extend</a:t>
          </a:r>
          <a:endParaRPr lang="en-US" dirty="0"/>
        </a:p>
      </dgm:t>
    </dgm:pt>
    <dgm:pt modelId="{F46997EC-126D-480C-A659-6D4EF6B333F7}" type="parTrans" cxnId="{C68DC6A1-DD39-4263-AB2A-B62549ED77F3}">
      <dgm:prSet/>
      <dgm:spPr/>
      <dgm:t>
        <a:bodyPr/>
        <a:lstStyle/>
        <a:p>
          <a:endParaRPr lang="en-US"/>
        </a:p>
      </dgm:t>
    </dgm:pt>
    <dgm:pt modelId="{9124540E-9A9E-4265-9386-9364C8AA909F}" type="sibTrans" cxnId="{C68DC6A1-DD39-4263-AB2A-B62549ED77F3}">
      <dgm:prSet/>
      <dgm:spPr/>
      <dgm:t>
        <a:bodyPr/>
        <a:lstStyle/>
        <a:p>
          <a:endParaRPr lang="en-US"/>
        </a:p>
      </dgm:t>
    </dgm:pt>
    <dgm:pt modelId="{646EA24E-BCAC-43C6-9586-B7E288002B4E}">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Explore ecosystem components</a:t>
          </a:r>
          <a:endParaRPr lang="en-US" dirty="0"/>
        </a:p>
      </dgm:t>
    </dgm:pt>
    <dgm:pt modelId="{069DAACF-9DF1-4E95-ACEF-EAAD3D22C3E6}" type="parTrans" cxnId="{94CE3AA3-E403-413F-B2DA-3EEEC60D233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2DC770C5-30E3-4ACB-92AC-41453B9C82DF}" type="sibTrans" cxnId="{94CE3AA3-E403-413F-B2DA-3EEEC60D233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DEE2E446-DD6C-4971-A57F-961A3CA0F3ED}">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Create custom controls</a:t>
          </a:r>
          <a:endParaRPr lang="en-US" dirty="0"/>
        </a:p>
      </dgm:t>
    </dgm:pt>
    <dgm:pt modelId="{7E7C5F67-F9E5-4EB8-ACE6-4DC0E64A537C}" type="parTrans" cxnId="{93D37A71-B4E8-4014-98CE-A63A114FB915}">
      <dgm:prSet/>
      <dgm:spPr/>
      <dgm:t>
        <a:bodyPr/>
        <a:lstStyle/>
        <a:p>
          <a:endParaRPr lang="en-US"/>
        </a:p>
      </dgm:t>
    </dgm:pt>
    <dgm:pt modelId="{2993E196-067A-4327-A2C3-55C8AD3C9FB1}" type="sibTrans" cxnId="{93D37A71-B4E8-4014-98CE-A63A114FB915}">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EDECDAF8-43B2-4A24-ADDC-4EB16DCD561B}">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Integrate with custom data sources</a:t>
          </a:r>
          <a:endParaRPr lang="en-US" dirty="0"/>
        </a:p>
      </dgm:t>
    </dgm:pt>
    <dgm:pt modelId="{3BB79752-C0A0-4E5C-B4FF-A4446012CAEA}" type="parTrans" cxnId="{CA4BD53D-67BB-4801-B53D-28C58BC5479C}">
      <dgm:prSet/>
      <dgm:spPr/>
      <dgm:t>
        <a:bodyPr/>
        <a:lstStyle/>
        <a:p>
          <a:endParaRPr lang="en-US"/>
        </a:p>
      </dgm:t>
    </dgm:pt>
    <dgm:pt modelId="{59251DB4-6D1B-48BC-B2E9-025E30DE8812}" type="sibTrans" cxnId="{CA4BD53D-67BB-4801-B53D-28C58BC5479C}">
      <dgm:prSet/>
      <dgm:spPr/>
      <dgm:t>
        <a:bodyPr/>
        <a:lstStyle/>
        <a:p>
          <a:endParaRPr lang="en-US"/>
        </a:p>
      </dgm:t>
    </dgm:pt>
    <dgm:pt modelId="{8F3D8C98-21E7-4AE2-9706-ECE7972FC95B}" type="pres">
      <dgm:prSet presAssocID="{AAD9D263-97E0-406F-B1D2-8A78ED618469}" presName="Name0" presStyleCnt="0">
        <dgm:presLayoutVars>
          <dgm:dir/>
          <dgm:animLvl val="lvl"/>
          <dgm:resizeHandles val="exact"/>
        </dgm:presLayoutVars>
      </dgm:prSet>
      <dgm:spPr/>
      <dgm:t>
        <a:bodyPr/>
        <a:lstStyle/>
        <a:p>
          <a:endParaRPr lang="en-US"/>
        </a:p>
      </dgm:t>
    </dgm:pt>
    <dgm:pt modelId="{0C38887F-92A7-43A1-87A9-E97A6C451CDC}" type="pres">
      <dgm:prSet presAssocID="{543B58E2-198C-47C8-9B3D-F0F63DD8BE7C}" presName="vertFlow" presStyleCnt="0"/>
      <dgm:spPr/>
    </dgm:pt>
    <dgm:pt modelId="{42BF9A23-E2E5-49F1-9688-32A75C2198EE}" type="pres">
      <dgm:prSet presAssocID="{543B58E2-198C-47C8-9B3D-F0F63DD8BE7C}" presName="header" presStyleLbl="node1" presStyleIdx="0" presStyleCnt="1" custLinFactNeighborX="-609" custLinFactNeighborY="-79"/>
      <dgm:spPr>
        <a:prstGeom prst="rect">
          <a:avLst/>
        </a:prstGeom>
      </dgm:spPr>
      <dgm:t>
        <a:bodyPr/>
        <a:lstStyle/>
        <a:p>
          <a:endParaRPr lang="en-US"/>
        </a:p>
      </dgm:t>
    </dgm:pt>
    <dgm:pt modelId="{56E4648D-0994-4780-834B-55FFB987E237}" type="pres">
      <dgm:prSet presAssocID="{069DAACF-9DF1-4E95-ACEF-EAAD3D22C3E6}" presName="parTrans" presStyleLbl="sibTrans2D1" presStyleIdx="0" presStyleCnt="3"/>
      <dgm:spPr/>
      <dgm:t>
        <a:bodyPr/>
        <a:lstStyle/>
        <a:p>
          <a:endParaRPr lang="en-US"/>
        </a:p>
      </dgm:t>
    </dgm:pt>
    <dgm:pt modelId="{85753C2D-E6BB-43EA-A729-4F4456DA198B}" type="pres">
      <dgm:prSet presAssocID="{646EA24E-BCAC-43C6-9586-B7E288002B4E}" presName="child" presStyleLbl="alignAccFollowNode1" presStyleIdx="0" presStyleCnt="3">
        <dgm:presLayoutVars>
          <dgm:chMax val="0"/>
          <dgm:bulletEnabled val="1"/>
        </dgm:presLayoutVars>
      </dgm:prSet>
      <dgm:spPr>
        <a:prstGeom prst="rect">
          <a:avLst/>
        </a:prstGeom>
      </dgm:spPr>
      <dgm:t>
        <a:bodyPr/>
        <a:lstStyle/>
        <a:p>
          <a:endParaRPr lang="en-US"/>
        </a:p>
      </dgm:t>
    </dgm:pt>
    <dgm:pt modelId="{0B1AFBA3-5DFA-4FE2-9F34-AA0948F4EB07}" type="pres">
      <dgm:prSet presAssocID="{2DC770C5-30E3-4ACB-92AC-41453B9C82DF}" presName="sibTrans" presStyleLbl="sibTrans2D1" presStyleIdx="1" presStyleCnt="3"/>
      <dgm:spPr/>
      <dgm:t>
        <a:bodyPr/>
        <a:lstStyle/>
        <a:p>
          <a:endParaRPr lang="en-US"/>
        </a:p>
      </dgm:t>
    </dgm:pt>
    <dgm:pt modelId="{BE299BB3-D63B-4274-A9C7-1D15ACCEB5C2}" type="pres">
      <dgm:prSet presAssocID="{DEE2E446-DD6C-4971-A57F-961A3CA0F3ED}" presName="child" presStyleLbl="alignAccFollowNode1" presStyleIdx="1" presStyleCnt="3">
        <dgm:presLayoutVars>
          <dgm:chMax val="0"/>
          <dgm:bulletEnabled val="1"/>
        </dgm:presLayoutVars>
      </dgm:prSet>
      <dgm:spPr>
        <a:prstGeom prst="rect">
          <a:avLst/>
        </a:prstGeom>
      </dgm:spPr>
      <dgm:t>
        <a:bodyPr/>
        <a:lstStyle/>
        <a:p>
          <a:endParaRPr lang="en-US"/>
        </a:p>
      </dgm:t>
    </dgm:pt>
    <dgm:pt modelId="{9D4026DD-CDF8-49B6-B319-11E61D3B738C}" type="pres">
      <dgm:prSet presAssocID="{2993E196-067A-4327-A2C3-55C8AD3C9FB1}" presName="sibTrans" presStyleLbl="sibTrans2D1" presStyleIdx="2" presStyleCnt="3"/>
      <dgm:spPr/>
      <dgm:t>
        <a:bodyPr/>
        <a:lstStyle/>
        <a:p>
          <a:endParaRPr lang="en-US"/>
        </a:p>
      </dgm:t>
    </dgm:pt>
    <dgm:pt modelId="{388577D7-9DD4-4C4A-8A92-566DFD969F8D}" type="pres">
      <dgm:prSet presAssocID="{EDECDAF8-43B2-4A24-ADDC-4EB16DCD561B}" presName="child" presStyleLbl="alignAccFollowNode1" presStyleIdx="2" presStyleCnt="3">
        <dgm:presLayoutVars>
          <dgm:chMax val="0"/>
          <dgm:bulletEnabled val="1"/>
        </dgm:presLayoutVars>
      </dgm:prSet>
      <dgm:spPr>
        <a:prstGeom prst="rect">
          <a:avLst/>
        </a:prstGeom>
      </dgm:spPr>
      <dgm:t>
        <a:bodyPr/>
        <a:lstStyle/>
        <a:p>
          <a:endParaRPr lang="en-US"/>
        </a:p>
      </dgm:t>
    </dgm:pt>
  </dgm:ptLst>
  <dgm:cxnLst>
    <dgm:cxn modelId="{93D37A71-B4E8-4014-98CE-A63A114FB915}" srcId="{543B58E2-198C-47C8-9B3D-F0F63DD8BE7C}" destId="{DEE2E446-DD6C-4971-A57F-961A3CA0F3ED}" srcOrd="1" destOrd="0" parTransId="{7E7C5F67-F9E5-4EB8-ACE6-4DC0E64A537C}" sibTransId="{2993E196-067A-4327-A2C3-55C8AD3C9FB1}"/>
    <dgm:cxn modelId="{4EE53780-D500-4F94-B9F4-620DA8F0D466}" type="presOf" srcId="{646EA24E-BCAC-43C6-9586-B7E288002B4E}" destId="{85753C2D-E6BB-43EA-A729-4F4456DA198B}" srcOrd="0" destOrd="0" presId="urn:microsoft.com/office/officeart/2005/8/layout/lProcess1"/>
    <dgm:cxn modelId="{94CE3AA3-E403-413F-B2DA-3EEEC60D233A}" srcId="{543B58E2-198C-47C8-9B3D-F0F63DD8BE7C}" destId="{646EA24E-BCAC-43C6-9586-B7E288002B4E}" srcOrd="0" destOrd="0" parTransId="{069DAACF-9DF1-4E95-ACEF-EAAD3D22C3E6}" sibTransId="{2DC770C5-30E3-4ACB-92AC-41453B9C82DF}"/>
    <dgm:cxn modelId="{CA4BD53D-67BB-4801-B53D-28C58BC5479C}" srcId="{543B58E2-198C-47C8-9B3D-F0F63DD8BE7C}" destId="{EDECDAF8-43B2-4A24-ADDC-4EB16DCD561B}" srcOrd="2" destOrd="0" parTransId="{3BB79752-C0A0-4E5C-B4FF-A4446012CAEA}" sibTransId="{59251DB4-6D1B-48BC-B2E9-025E30DE8812}"/>
    <dgm:cxn modelId="{08747B21-9916-403F-B71A-1CE22D5837C5}" type="presOf" srcId="{AAD9D263-97E0-406F-B1D2-8A78ED618469}" destId="{8F3D8C98-21E7-4AE2-9706-ECE7972FC95B}" srcOrd="0" destOrd="0" presId="urn:microsoft.com/office/officeart/2005/8/layout/lProcess1"/>
    <dgm:cxn modelId="{9E8102C2-C8E9-422A-A06A-B6CB93DC32EB}" type="presOf" srcId="{543B58E2-198C-47C8-9B3D-F0F63DD8BE7C}" destId="{42BF9A23-E2E5-49F1-9688-32A75C2198EE}" srcOrd="0" destOrd="0" presId="urn:microsoft.com/office/officeart/2005/8/layout/lProcess1"/>
    <dgm:cxn modelId="{C68DC6A1-DD39-4263-AB2A-B62549ED77F3}" srcId="{AAD9D263-97E0-406F-B1D2-8A78ED618469}" destId="{543B58E2-198C-47C8-9B3D-F0F63DD8BE7C}" srcOrd="0" destOrd="0" parTransId="{F46997EC-126D-480C-A659-6D4EF6B333F7}" sibTransId="{9124540E-9A9E-4265-9386-9364C8AA909F}"/>
    <dgm:cxn modelId="{E34F8CCC-C005-40A2-A1D3-550BD4E61A03}" type="presOf" srcId="{EDECDAF8-43B2-4A24-ADDC-4EB16DCD561B}" destId="{388577D7-9DD4-4C4A-8A92-566DFD969F8D}" srcOrd="0" destOrd="0" presId="urn:microsoft.com/office/officeart/2005/8/layout/lProcess1"/>
    <dgm:cxn modelId="{FFE56E24-50EE-4DFE-9826-26FB758F35DC}" type="presOf" srcId="{DEE2E446-DD6C-4971-A57F-961A3CA0F3ED}" destId="{BE299BB3-D63B-4274-A9C7-1D15ACCEB5C2}" srcOrd="0" destOrd="0" presId="urn:microsoft.com/office/officeart/2005/8/layout/lProcess1"/>
    <dgm:cxn modelId="{8278D492-525B-484B-B3CD-B90AB287998A}" type="presOf" srcId="{2DC770C5-30E3-4ACB-92AC-41453B9C82DF}" destId="{0B1AFBA3-5DFA-4FE2-9F34-AA0948F4EB07}" srcOrd="0" destOrd="0" presId="urn:microsoft.com/office/officeart/2005/8/layout/lProcess1"/>
    <dgm:cxn modelId="{538F6087-6B26-4DAB-9F2D-E46A909CD9EF}" type="presOf" srcId="{2993E196-067A-4327-A2C3-55C8AD3C9FB1}" destId="{9D4026DD-CDF8-49B6-B319-11E61D3B738C}" srcOrd="0" destOrd="0" presId="urn:microsoft.com/office/officeart/2005/8/layout/lProcess1"/>
    <dgm:cxn modelId="{30F37A7A-2CE3-4A03-9B69-90283F067B39}" type="presOf" srcId="{069DAACF-9DF1-4E95-ACEF-EAAD3D22C3E6}" destId="{56E4648D-0994-4780-834B-55FFB987E237}" srcOrd="0" destOrd="0" presId="urn:microsoft.com/office/officeart/2005/8/layout/lProcess1"/>
    <dgm:cxn modelId="{421BA1BE-F19F-4869-B3CA-073277C91B52}" type="presParOf" srcId="{8F3D8C98-21E7-4AE2-9706-ECE7972FC95B}" destId="{0C38887F-92A7-43A1-87A9-E97A6C451CDC}" srcOrd="0" destOrd="0" presId="urn:microsoft.com/office/officeart/2005/8/layout/lProcess1"/>
    <dgm:cxn modelId="{E3FA39BE-A5DA-4BB9-B51D-0FD77A2F6647}" type="presParOf" srcId="{0C38887F-92A7-43A1-87A9-E97A6C451CDC}" destId="{42BF9A23-E2E5-49F1-9688-32A75C2198EE}" srcOrd="0" destOrd="0" presId="urn:microsoft.com/office/officeart/2005/8/layout/lProcess1"/>
    <dgm:cxn modelId="{A5F6E3EA-8212-42B5-878A-16D911193527}" type="presParOf" srcId="{0C38887F-92A7-43A1-87A9-E97A6C451CDC}" destId="{56E4648D-0994-4780-834B-55FFB987E237}" srcOrd="1" destOrd="0" presId="urn:microsoft.com/office/officeart/2005/8/layout/lProcess1"/>
    <dgm:cxn modelId="{1B239F91-4D54-462F-A414-3B51E5ED5E62}" type="presParOf" srcId="{0C38887F-92A7-43A1-87A9-E97A6C451CDC}" destId="{85753C2D-E6BB-43EA-A729-4F4456DA198B}" srcOrd="2" destOrd="0" presId="urn:microsoft.com/office/officeart/2005/8/layout/lProcess1"/>
    <dgm:cxn modelId="{C3999A38-7944-4FFA-BCB3-5252BC062B31}" type="presParOf" srcId="{0C38887F-92A7-43A1-87A9-E97A6C451CDC}" destId="{0B1AFBA3-5DFA-4FE2-9F34-AA0948F4EB07}" srcOrd="3" destOrd="0" presId="urn:microsoft.com/office/officeart/2005/8/layout/lProcess1"/>
    <dgm:cxn modelId="{A664EE9E-17D8-4C76-BCD6-FF90C090061A}" type="presParOf" srcId="{0C38887F-92A7-43A1-87A9-E97A6C451CDC}" destId="{BE299BB3-D63B-4274-A9C7-1D15ACCEB5C2}" srcOrd="4" destOrd="0" presId="urn:microsoft.com/office/officeart/2005/8/layout/lProcess1"/>
    <dgm:cxn modelId="{92C3C56C-066F-4DF8-8DFA-B89BAC42B3FD}" type="presParOf" srcId="{0C38887F-92A7-43A1-87A9-E97A6C451CDC}" destId="{9D4026DD-CDF8-49B6-B319-11E61D3B738C}" srcOrd="5" destOrd="0" presId="urn:microsoft.com/office/officeart/2005/8/layout/lProcess1"/>
    <dgm:cxn modelId="{57084897-95D1-4D2C-8051-2952CC1F3F38}" type="presParOf" srcId="{0C38887F-92A7-43A1-87A9-E97A6C451CDC}" destId="{388577D7-9DD4-4C4A-8A92-566DFD969F8D}" srcOrd="6"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9D263-97E0-406F-B1D2-8A78ED61846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43B58E2-198C-47C8-9B3D-F0F63DD8BE7C}">
      <dgm:prSet phldrT="[Text]">
        <dgm:style>
          <a:lnRef idx="3">
            <a:schemeClr val="lt1"/>
          </a:lnRef>
          <a:fillRef idx="1">
            <a:schemeClr val="accent2"/>
          </a:fillRef>
          <a:effectRef idx="1">
            <a:schemeClr val="accent2"/>
          </a:effectRef>
          <a:fontRef idx="minor">
            <a:schemeClr val="lt1"/>
          </a:fontRef>
        </dgm:style>
      </dgm:prSet>
      <dgm:spPr>
        <a:ln>
          <a:noFill/>
        </a:ln>
      </dgm:spPr>
      <dgm:t>
        <a:bodyPr/>
        <a:lstStyle/>
        <a:p>
          <a:r>
            <a:rPr lang="en-US" dirty="0" smtClean="0"/>
            <a:t>Start</a:t>
          </a:r>
          <a:endParaRPr lang="en-US" dirty="0"/>
        </a:p>
      </dgm:t>
    </dgm:pt>
    <dgm:pt modelId="{F46997EC-126D-480C-A659-6D4EF6B333F7}" type="parTrans" cxnId="{C68DC6A1-DD39-4263-AB2A-B62549ED77F3}">
      <dgm:prSet/>
      <dgm:spPr/>
      <dgm:t>
        <a:bodyPr/>
        <a:lstStyle/>
        <a:p>
          <a:endParaRPr lang="en-US"/>
        </a:p>
      </dgm:t>
    </dgm:pt>
    <dgm:pt modelId="{9124540E-9A9E-4265-9386-9364C8AA909F}" type="sibTrans" cxnId="{C68DC6A1-DD39-4263-AB2A-B62549ED77F3}">
      <dgm:prSet/>
      <dgm:spPr/>
      <dgm:t>
        <a:bodyPr/>
        <a:lstStyle/>
        <a:p>
          <a:endParaRPr lang="en-US"/>
        </a:p>
      </dgm:t>
    </dgm:pt>
    <dgm:pt modelId="{3E5495BD-B9AC-4ACB-8750-8D1B30C21392}">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Describe your data</a:t>
          </a:r>
          <a:endParaRPr lang="en-US" dirty="0"/>
        </a:p>
      </dgm:t>
    </dgm:pt>
    <dgm:pt modelId="{554B5EB2-59F5-42D3-8EEE-431C1F20D799}" type="parTrans" cxnId="{FF1083FC-CCA8-4C22-ADB6-DB2FDFBB458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669BBF68-5B6F-4741-B875-E89A29552D31}" type="sibTrans" cxnId="{FF1083FC-CCA8-4C22-ADB6-DB2FDFBB458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03A834DE-95AB-447E-9FB7-FFB7A12DD0AA}">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Create screens for common tasks</a:t>
          </a:r>
          <a:endParaRPr lang="en-US" dirty="0"/>
        </a:p>
      </dgm:t>
    </dgm:pt>
    <dgm:pt modelId="{9F8CC3EC-5570-4D97-8FEF-A93680DDB39B}" type="parTrans" cxnId="{1C1F3627-A175-4A84-8626-04B5B5251A80}">
      <dgm:prSet/>
      <dgm:spPr/>
      <dgm:t>
        <a:bodyPr/>
        <a:lstStyle/>
        <a:p>
          <a:endParaRPr lang="en-US"/>
        </a:p>
      </dgm:t>
    </dgm:pt>
    <dgm:pt modelId="{86CCC5D1-2218-4D8B-99CA-FACD44855291}" type="sibTrans" cxnId="{1C1F3627-A175-4A84-8626-04B5B5251A80}">
      <dgm:prSet/>
      <dgm:spPr/>
      <dgm:t>
        <a:bodyPr/>
        <a:lstStyle/>
        <a:p>
          <a:endParaRPr lang="en-US"/>
        </a:p>
      </dgm:t>
    </dgm:pt>
    <dgm:pt modelId="{8F3D8C98-21E7-4AE2-9706-ECE7972FC95B}" type="pres">
      <dgm:prSet presAssocID="{AAD9D263-97E0-406F-B1D2-8A78ED618469}" presName="Name0" presStyleCnt="0">
        <dgm:presLayoutVars>
          <dgm:dir/>
          <dgm:animLvl val="lvl"/>
          <dgm:resizeHandles val="exact"/>
        </dgm:presLayoutVars>
      </dgm:prSet>
      <dgm:spPr/>
      <dgm:t>
        <a:bodyPr/>
        <a:lstStyle/>
        <a:p>
          <a:endParaRPr lang="en-US"/>
        </a:p>
      </dgm:t>
    </dgm:pt>
    <dgm:pt modelId="{0C38887F-92A7-43A1-87A9-E97A6C451CDC}" type="pres">
      <dgm:prSet presAssocID="{543B58E2-198C-47C8-9B3D-F0F63DD8BE7C}" presName="vertFlow" presStyleCnt="0"/>
      <dgm:spPr/>
    </dgm:pt>
    <dgm:pt modelId="{42BF9A23-E2E5-49F1-9688-32A75C2198EE}" type="pres">
      <dgm:prSet presAssocID="{543B58E2-198C-47C8-9B3D-F0F63DD8BE7C}" presName="header" presStyleLbl="node1" presStyleIdx="0" presStyleCnt="1" custLinFactNeighborX="-187" custLinFactNeighborY="-79"/>
      <dgm:spPr>
        <a:prstGeom prst="rect">
          <a:avLst/>
        </a:prstGeom>
      </dgm:spPr>
      <dgm:t>
        <a:bodyPr/>
        <a:lstStyle/>
        <a:p>
          <a:endParaRPr lang="en-US"/>
        </a:p>
      </dgm:t>
    </dgm:pt>
    <dgm:pt modelId="{67ABD834-4010-44EB-BD6F-11EADBE5EB94}" type="pres">
      <dgm:prSet presAssocID="{554B5EB2-59F5-42D3-8EEE-431C1F20D799}" presName="parTrans" presStyleLbl="sibTrans2D1" presStyleIdx="0" presStyleCnt="2"/>
      <dgm:spPr/>
      <dgm:t>
        <a:bodyPr/>
        <a:lstStyle/>
        <a:p>
          <a:endParaRPr lang="en-US"/>
        </a:p>
      </dgm:t>
    </dgm:pt>
    <dgm:pt modelId="{E4203DD5-7CA6-483E-AC57-2EE44A085729}" type="pres">
      <dgm:prSet presAssocID="{3E5495BD-B9AC-4ACB-8750-8D1B30C21392}" presName="child" presStyleLbl="alignAccFollowNode1" presStyleIdx="0" presStyleCnt="2">
        <dgm:presLayoutVars>
          <dgm:chMax val="0"/>
          <dgm:bulletEnabled val="1"/>
        </dgm:presLayoutVars>
      </dgm:prSet>
      <dgm:spPr>
        <a:prstGeom prst="rect">
          <a:avLst/>
        </a:prstGeom>
      </dgm:spPr>
      <dgm:t>
        <a:bodyPr/>
        <a:lstStyle/>
        <a:p>
          <a:endParaRPr lang="en-US"/>
        </a:p>
      </dgm:t>
    </dgm:pt>
    <dgm:pt modelId="{3FD55DEF-D934-4ED8-A68E-D1A06AF0F6E2}" type="pres">
      <dgm:prSet presAssocID="{669BBF68-5B6F-4741-B875-E89A29552D31}" presName="sibTrans" presStyleLbl="sibTrans2D1" presStyleIdx="1" presStyleCnt="2"/>
      <dgm:spPr/>
      <dgm:t>
        <a:bodyPr/>
        <a:lstStyle/>
        <a:p>
          <a:endParaRPr lang="en-US"/>
        </a:p>
      </dgm:t>
    </dgm:pt>
    <dgm:pt modelId="{8B004F45-08A9-4C10-B584-9B3AF40DCA46}" type="pres">
      <dgm:prSet presAssocID="{03A834DE-95AB-447E-9FB7-FFB7A12DD0AA}" presName="child" presStyleLbl="alignAccFollowNode1" presStyleIdx="1" presStyleCnt="2">
        <dgm:presLayoutVars>
          <dgm:chMax val="0"/>
          <dgm:bulletEnabled val="1"/>
        </dgm:presLayoutVars>
      </dgm:prSet>
      <dgm:spPr>
        <a:prstGeom prst="rect">
          <a:avLst/>
        </a:prstGeom>
      </dgm:spPr>
      <dgm:t>
        <a:bodyPr/>
        <a:lstStyle/>
        <a:p>
          <a:endParaRPr lang="en-US"/>
        </a:p>
      </dgm:t>
    </dgm:pt>
  </dgm:ptLst>
  <dgm:cxnLst>
    <dgm:cxn modelId="{1C1F3627-A175-4A84-8626-04B5B5251A80}" srcId="{543B58E2-198C-47C8-9B3D-F0F63DD8BE7C}" destId="{03A834DE-95AB-447E-9FB7-FFB7A12DD0AA}" srcOrd="1" destOrd="0" parTransId="{9F8CC3EC-5570-4D97-8FEF-A93680DDB39B}" sibTransId="{86CCC5D1-2218-4D8B-99CA-FACD44855291}"/>
    <dgm:cxn modelId="{E5292C80-B26A-4622-BFBC-1AEB9A81C8D6}" type="presOf" srcId="{669BBF68-5B6F-4741-B875-E89A29552D31}" destId="{3FD55DEF-D934-4ED8-A68E-D1A06AF0F6E2}" srcOrd="0" destOrd="0" presId="urn:microsoft.com/office/officeart/2005/8/layout/lProcess1"/>
    <dgm:cxn modelId="{02AD7D13-6CB4-42D7-ADC3-4D66207832B3}" type="presOf" srcId="{03A834DE-95AB-447E-9FB7-FFB7A12DD0AA}" destId="{8B004F45-08A9-4C10-B584-9B3AF40DCA46}" srcOrd="0" destOrd="0" presId="urn:microsoft.com/office/officeart/2005/8/layout/lProcess1"/>
    <dgm:cxn modelId="{FAEB2F35-96FB-4C32-B7AD-BD98A4B5C4CF}" type="presOf" srcId="{AAD9D263-97E0-406F-B1D2-8A78ED618469}" destId="{8F3D8C98-21E7-4AE2-9706-ECE7972FC95B}" srcOrd="0" destOrd="0" presId="urn:microsoft.com/office/officeart/2005/8/layout/lProcess1"/>
    <dgm:cxn modelId="{43567D4E-979C-43B2-9FC5-F58BB25248A7}" type="presOf" srcId="{554B5EB2-59F5-42D3-8EEE-431C1F20D799}" destId="{67ABD834-4010-44EB-BD6F-11EADBE5EB94}" srcOrd="0" destOrd="0" presId="urn:microsoft.com/office/officeart/2005/8/layout/lProcess1"/>
    <dgm:cxn modelId="{0F6F00AE-1397-4493-A9D2-2A2A14762216}" type="presOf" srcId="{543B58E2-198C-47C8-9B3D-F0F63DD8BE7C}" destId="{42BF9A23-E2E5-49F1-9688-32A75C2198EE}" srcOrd="0" destOrd="0" presId="urn:microsoft.com/office/officeart/2005/8/layout/lProcess1"/>
    <dgm:cxn modelId="{5E598A3D-C878-4A34-8B4F-2E2B3275ABC0}" type="presOf" srcId="{3E5495BD-B9AC-4ACB-8750-8D1B30C21392}" destId="{E4203DD5-7CA6-483E-AC57-2EE44A085729}" srcOrd="0" destOrd="0" presId="urn:microsoft.com/office/officeart/2005/8/layout/lProcess1"/>
    <dgm:cxn modelId="{C68DC6A1-DD39-4263-AB2A-B62549ED77F3}" srcId="{AAD9D263-97E0-406F-B1D2-8A78ED618469}" destId="{543B58E2-198C-47C8-9B3D-F0F63DD8BE7C}" srcOrd="0" destOrd="0" parTransId="{F46997EC-126D-480C-A659-6D4EF6B333F7}" sibTransId="{9124540E-9A9E-4265-9386-9364C8AA909F}"/>
    <dgm:cxn modelId="{FF1083FC-CCA8-4C22-ADB6-DB2FDFBB458A}" srcId="{543B58E2-198C-47C8-9B3D-F0F63DD8BE7C}" destId="{3E5495BD-B9AC-4ACB-8750-8D1B30C21392}" srcOrd="0" destOrd="0" parTransId="{554B5EB2-59F5-42D3-8EEE-431C1F20D799}" sibTransId="{669BBF68-5B6F-4741-B875-E89A29552D31}"/>
    <dgm:cxn modelId="{45AF752A-7BD2-4629-AD05-04FF4B21615D}" type="presParOf" srcId="{8F3D8C98-21E7-4AE2-9706-ECE7972FC95B}" destId="{0C38887F-92A7-43A1-87A9-E97A6C451CDC}" srcOrd="0" destOrd="0" presId="urn:microsoft.com/office/officeart/2005/8/layout/lProcess1"/>
    <dgm:cxn modelId="{48544EEF-D5F4-4AF2-B1C3-ECBF0D02606C}" type="presParOf" srcId="{0C38887F-92A7-43A1-87A9-E97A6C451CDC}" destId="{42BF9A23-E2E5-49F1-9688-32A75C2198EE}" srcOrd="0" destOrd="0" presId="urn:microsoft.com/office/officeart/2005/8/layout/lProcess1"/>
    <dgm:cxn modelId="{0F991E74-1881-450A-AE25-413F8DBD0ABD}" type="presParOf" srcId="{0C38887F-92A7-43A1-87A9-E97A6C451CDC}" destId="{67ABD834-4010-44EB-BD6F-11EADBE5EB94}" srcOrd="1" destOrd="0" presId="urn:microsoft.com/office/officeart/2005/8/layout/lProcess1"/>
    <dgm:cxn modelId="{B2A914D5-D87F-48FE-8158-D017457428C1}" type="presParOf" srcId="{0C38887F-92A7-43A1-87A9-E97A6C451CDC}" destId="{E4203DD5-7CA6-483E-AC57-2EE44A085729}" srcOrd="2" destOrd="0" presId="urn:microsoft.com/office/officeart/2005/8/layout/lProcess1"/>
    <dgm:cxn modelId="{42076963-67A5-49BA-A76C-41AF740E7833}" type="presParOf" srcId="{0C38887F-92A7-43A1-87A9-E97A6C451CDC}" destId="{3FD55DEF-D934-4ED8-A68E-D1A06AF0F6E2}" srcOrd="3" destOrd="0" presId="urn:microsoft.com/office/officeart/2005/8/layout/lProcess1"/>
    <dgm:cxn modelId="{3E37B356-ACA4-482D-991F-BF966F13CCA3}" type="presParOf" srcId="{0C38887F-92A7-43A1-87A9-E97A6C451CDC}" destId="{8B004F45-08A9-4C10-B584-9B3AF40DCA46}" srcOrd="4" destOrd="0" presId="urn:microsoft.com/office/officeart/2005/8/layout/l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6/23/2013</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6/23/2013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3</a:t>
            </a:fld>
            <a:endParaRPr lang="en-US"/>
          </a:p>
        </p:txBody>
      </p:sp>
    </p:spTree>
    <p:extLst>
      <p:ext uri="{BB962C8B-B14F-4D97-AF65-F5344CB8AC3E}">
        <p14:creationId xmlns:p14="http://schemas.microsoft.com/office/powerpoint/2010/main" val="297010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4590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23</a:t>
            </a:fld>
            <a:endParaRPr lang="en-US"/>
          </a:p>
        </p:txBody>
      </p:sp>
    </p:spTree>
    <p:extLst>
      <p:ext uri="{BB962C8B-B14F-4D97-AF65-F5344CB8AC3E}">
        <p14:creationId xmlns:p14="http://schemas.microsoft.com/office/powerpoint/2010/main" val="209260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35945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12:05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20624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12:05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46946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4</a:t>
            </a:fld>
            <a:endParaRPr lang="en-US"/>
          </a:p>
        </p:txBody>
      </p:sp>
    </p:spTree>
    <p:extLst>
      <p:ext uri="{BB962C8B-B14F-4D97-AF65-F5344CB8AC3E}">
        <p14:creationId xmlns:p14="http://schemas.microsoft.com/office/powerpoint/2010/main" val="355763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21823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25345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8</a:t>
            </a:fld>
            <a:endParaRPr lang="en-US"/>
          </a:p>
        </p:txBody>
      </p:sp>
    </p:spTree>
    <p:extLst>
      <p:ext uri="{BB962C8B-B14F-4D97-AF65-F5344CB8AC3E}">
        <p14:creationId xmlns:p14="http://schemas.microsoft.com/office/powerpoint/2010/main" val="21859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nSpc>
                <a:spcPct val="100000"/>
              </a:lnSpc>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C07A61E-829A-4CCB-BE00-02FFD4FDCCD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5713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25886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28340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C7F54-DA8A-4746-B921-B4280E583562}" type="slidenum">
              <a:rPr lang="en-US" smtClean="0"/>
              <a:t>14</a:t>
            </a:fld>
            <a:endParaRPr lang="en-US"/>
          </a:p>
        </p:txBody>
      </p:sp>
    </p:spTree>
    <p:extLst>
      <p:ext uri="{BB962C8B-B14F-4D97-AF65-F5344CB8AC3E}">
        <p14:creationId xmlns:p14="http://schemas.microsoft.com/office/powerpoint/2010/main" val="3572613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254610341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0252152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025710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694953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967916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864789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83833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839618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03353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31009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818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userDrawn="1"/>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grpSp>
        <p:nvGrpSpPr>
          <p:cNvPr id="98" name="Group 97"/>
          <p:cNvGrpSpPr/>
          <p:nvPr userDrawn="1"/>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4166674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28282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536219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632184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987062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1073" y="3187140"/>
            <a:ext cx="7164665"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1070" y="1514475"/>
            <a:ext cx="7164665"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0" y="1514476"/>
            <a:ext cx="4011069"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50926" y="1872947"/>
            <a:ext cx="841375" cy="84159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98" tIns="34299" rIns="68598" bIns="34299" numCol="1" anchor="t" anchorCtr="0" compatLnSpc="1">
            <a:prstTxWarp prst="textNoShape">
              <a:avLst/>
            </a:prstTxWarp>
          </a:bodyPr>
          <a:lstStyle/>
          <a:p>
            <a:endParaRPr lang="en-US" sz="1350"/>
          </a:p>
        </p:txBody>
      </p:sp>
      <p:sp>
        <p:nvSpPr>
          <p:cNvPr id="29"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683" y="1742493"/>
            <a:ext cx="2067544"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774" y="3185266"/>
            <a:ext cx="1326225"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34" name="Orange Tile"/>
          <p:cNvGrpSpPr/>
          <p:nvPr userDrawn="1"/>
        </p:nvGrpSpPr>
        <p:grpSpPr>
          <a:xfrm>
            <a:off x="2514726" y="3185266"/>
            <a:ext cx="1326225"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37" name="Teal Tile"/>
          <p:cNvGrpSpPr/>
          <p:nvPr userDrawn="1"/>
        </p:nvGrpSpPr>
        <p:grpSpPr>
          <a:xfrm>
            <a:off x="1016774" y="4682828"/>
            <a:ext cx="1326225"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grpSp>
      <p:grpSp>
        <p:nvGrpSpPr>
          <p:cNvPr id="5" name="Green Tile"/>
          <p:cNvGrpSpPr/>
          <p:nvPr userDrawn="1"/>
        </p:nvGrpSpPr>
        <p:grpSpPr>
          <a:xfrm>
            <a:off x="2514726" y="4682828"/>
            <a:ext cx="1326225"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350"/>
            </a:p>
          </p:txBody>
        </p:sp>
      </p:grpSp>
      <p:sp useBgFill="1">
        <p:nvSpPr>
          <p:cNvPr id="43" name="Top Mask"/>
          <p:cNvSpPr/>
          <p:nvPr userDrawn="1"/>
        </p:nvSpPr>
        <p:spPr bwMode="auto">
          <a:xfrm>
            <a:off x="0" y="4"/>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5737" y="1630804"/>
            <a:ext cx="1016264"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2541" y="3231974"/>
            <a:ext cx="6720051" cy="1232464"/>
          </a:xfrm>
        </p:spPr>
        <p:txBody>
          <a:bodyPr anchor="ctr">
            <a:noAutofit/>
          </a:bodyPr>
          <a:lstStyle>
            <a:lvl1pPr algn="l" defTabSz="685955" rtl="0" eaLnBrk="1" latinLnBrk="0" hangingPunct="1">
              <a:lnSpc>
                <a:spcPct val="90000"/>
              </a:lnSpc>
              <a:spcBef>
                <a:spcPct val="0"/>
              </a:spcBef>
              <a:buNone/>
              <a:defRPr lang="en-US" sz="3001"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2543" y="5029204"/>
            <a:ext cx="6872492" cy="463255"/>
          </a:xfrm>
        </p:spPr>
        <p:txBody>
          <a:bodyPr>
            <a:noAutofit/>
          </a:bodyPr>
          <a:lstStyle>
            <a:lvl1pPr marL="0" indent="0" algn="l" defTabSz="68595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2" y="6010279"/>
            <a:ext cx="12192001"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6474441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3" y="3187140"/>
            <a:ext cx="7164665"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1070" y="1514475"/>
            <a:ext cx="7164665"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2" y="1586586"/>
            <a:ext cx="5551185" cy="1378644"/>
          </a:xfrm>
        </p:spPr>
        <p:txBody>
          <a:bodyPr anchor="ctr" anchorCtr="0">
            <a:noAutofit/>
            <a:scene3d>
              <a:camera prst="orthographicFront"/>
              <a:lightRig rig="flat" dir="t"/>
            </a:scene3d>
            <a:sp3d>
              <a:contourClr>
                <a:schemeClr val="tx2"/>
              </a:contourClr>
            </a:sp3d>
          </a:bodyPr>
          <a:lstStyle>
            <a:lvl1pPr marL="0" indent="0" algn="l" defTabSz="685955" rtl="0" eaLnBrk="1" latinLnBrk="0" hangingPunct="1">
              <a:lnSpc>
                <a:spcPct val="90000"/>
              </a:lnSpc>
              <a:spcBef>
                <a:spcPct val="0"/>
              </a:spcBef>
              <a:buFont typeface="Arial" pitchFamily="34" charset="0"/>
              <a:buNone/>
              <a:defRPr lang="en-US" sz="4051"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514476"/>
            <a:ext cx="4011069"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80142" y="5181604"/>
            <a:ext cx="6612268" cy="461665"/>
          </a:xfrm>
        </p:spPr>
        <p:txBody>
          <a:bodyPr>
            <a:noAutofit/>
          </a:bodyPr>
          <a:lstStyle>
            <a:lvl1pPr marL="0" indent="0" algn="l" defTabSz="68595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6" y="1872947"/>
            <a:ext cx="841375" cy="84159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98" tIns="34299" rIns="68598" bIns="34299" numCol="1" anchor="t" anchorCtr="0" compatLnSpc="1">
            <a:prstTxWarp prst="textNoShape">
              <a:avLst/>
            </a:prstTxWarp>
          </a:bodyPr>
          <a:lstStyle/>
          <a:p>
            <a:endParaRPr lang="en-US" sz="1350"/>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683" y="1742493"/>
            <a:ext cx="2067544"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4"/>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5737" y="1630804"/>
            <a:ext cx="1016264"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879" y="3187884"/>
            <a:ext cx="2827988"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ctrTitle"/>
          </p:nvPr>
        </p:nvSpPr>
        <p:spPr>
          <a:xfrm>
            <a:off x="4180141" y="3187136"/>
            <a:ext cx="6612268" cy="1523494"/>
          </a:xfrm>
        </p:spPr>
        <p:txBody>
          <a:bodyPr anchor="ctr" anchorCtr="0">
            <a:noAutofit/>
          </a:bodyPr>
          <a:lstStyle>
            <a:lvl1pPr algn="l" defTabSz="685955" rtl="0" eaLnBrk="1" latinLnBrk="0" hangingPunct="1">
              <a:lnSpc>
                <a:spcPct val="90000"/>
              </a:lnSpc>
              <a:spcBef>
                <a:spcPct val="0"/>
              </a:spcBef>
              <a:buNone/>
              <a:defRPr lang="en-US" sz="3001"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3" y="6010279"/>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8823379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1660391"/>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1660391"/>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696357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8000" y="1447801"/>
            <a:ext cx="11176000" cy="15006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9"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spTree>
    <p:extLst>
      <p:ext uri="{BB962C8B-B14F-4D97-AF65-F5344CB8AC3E}">
        <p14:creationId xmlns:p14="http://schemas.microsoft.com/office/powerpoint/2010/main" val="42085054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1" y="1447803"/>
            <a:ext cx="5486400" cy="1306640"/>
          </a:xfrm>
        </p:spPr>
        <p:txBody>
          <a:bodyPr/>
          <a:lstStyle>
            <a:lvl1pPr marL="255050" indent="-255050">
              <a:lnSpc>
                <a:spcPct val="90000"/>
              </a:lnSpc>
              <a:defRPr sz="2101"/>
            </a:lvl1pPr>
            <a:lvl2pPr marL="505138" indent="-244133">
              <a:lnSpc>
                <a:spcPct val="90000"/>
              </a:lnSpc>
              <a:defRPr sz="1800"/>
            </a:lvl2pPr>
            <a:lvl3pPr marL="715530" indent="-216346">
              <a:lnSpc>
                <a:spcPct val="90000"/>
              </a:lnSpc>
              <a:defRPr sz="1500"/>
            </a:lvl3pPr>
            <a:lvl4pPr marL="920959" indent="-205430">
              <a:lnSpc>
                <a:spcPct val="90000"/>
              </a:lnSpc>
              <a:defRPr sz="1350"/>
            </a:lvl4pPr>
            <a:lvl5pPr marL="1137305" indent="-210391">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47803"/>
            <a:ext cx="5486400" cy="1306640"/>
          </a:xfrm>
        </p:spPr>
        <p:txBody>
          <a:bodyPr/>
          <a:lstStyle>
            <a:lvl1pPr marL="261005" indent="-261005">
              <a:lnSpc>
                <a:spcPct val="90000"/>
              </a:lnSpc>
              <a:defRPr sz="2101"/>
            </a:lvl1pPr>
            <a:lvl2pPr marL="505138" indent="-255050">
              <a:lnSpc>
                <a:spcPct val="90000"/>
              </a:lnSpc>
              <a:defRPr sz="1800"/>
            </a:lvl2pPr>
            <a:lvl3pPr marL="721484" indent="-227263">
              <a:lnSpc>
                <a:spcPct val="90000"/>
              </a:lnSpc>
              <a:defRPr sz="1500"/>
            </a:lvl3pPr>
            <a:lvl4pPr marL="920959" indent="-199475">
              <a:lnSpc>
                <a:spcPct val="90000"/>
              </a:lnSpc>
              <a:defRPr sz="1350"/>
            </a:lvl4pPr>
            <a:lvl5pPr marL="1137305" indent="-205430">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9"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spTree>
    <p:extLst>
      <p:ext uri="{BB962C8B-B14F-4D97-AF65-F5344CB8AC3E}">
        <p14:creationId xmlns:p14="http://schemas.microsoft.com/office/powerpoint/2010/main" val="16967105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userDrawn="1"/>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250125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64862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77172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499735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203153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3031720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27298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63646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4" r:id="rId21"/>
    <p:sldLayoutId id="2147483925" r:id="rId22"/>
    <p:sldLayoutId id="2147483926" r:id="rId23"/>
    <p:sldLayoutId id="2147483927" r:id="rId24"/>
    <p:sldLayoutId id="2147483928" r:id="rId25"/>
    <p:sldLayoutId id="2147483929" r:id="rId26"/>
    <p:sldLayoutId id="2147483930" r:id="rId27"/>
    <p:sldLayoutId id="2147483931" r:id="rId28"/>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hyperlink" Target="http://bit.ly/LightSwitchForums" TargetMode="External"/><Relationship Id="rId3" Type="http://schemas.openxmlformats.org/officeDocument/2006/relationships/image" Target="../media/image30.png"/><Relationship Id="rId7" Type="http://schemas.openxmlformats.org/officeDocument/2006/relationships/hyperlink" Target="http://msdn.com/lightswitch"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blogs.msdn.com/lightswitch" TargetMode="External"/><Relationship Id="rId11" Type="http://schemas.openxmlformats.org/officeDocument/2006/relationships/image" Target="../media/image32.png"/><Relationship Id="rId5" Type="http://schemas.openxmlformats.org/officeDocument/2006/relationships/hyperlink" Target="http://msdn.microsoft.com/en-US/vstudio/jj129570" TargetMode="External"/><Relationship Id="rId10" Type="http://schemas.openxmlformats.org/officeDocument/2006/relationships/hyperlink" Target="http://www.twitter.com/vslightswitch" TargetMode="External"/><Relationship Id="rId4" Type="http://schemas.openxmlformats.org/officeDocument/2006/relationships/image" Target="../media/image31.png"/><Relationship Id="rId9" Type="http://schemas.openxmlformats.org/officeDocument/2006/relationships/hyperlink" Target="http://www.facebook.com/vslightswitch"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blogs.msdn.com/cfs-file.ashx/__key/communityserver-blogs-components-weblogfiles/00-00-01-39-73-metablogapi/0576.image6_5F00_2A488508.png" TargetMode="External"/><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blogs.msdn.com/cfs-file.ashx/__key/communityserver-blogs-components-weblogfiles/00-00-01-39-73-metablogapi/0576.image6_5F00_2A488508.png"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26541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705" dirty="0" smtClean="0"/>
              <a:t>SharePoint Hosting </a:t>
            </a:r>
            <a:r>
              <a:rPr lang="en-US" sz="4705" dirty="0"/>
              <a:t>Options</a:t>
            </a:r>
            <a:endParaRPr lang="en-US" sz="4608" dirty="0"/>
          </a:p>
        </p:txBody>
      </p:sp>
      <p:sp>
        <p:nvSpPr>
          <p:cNvPr id="5" name="Rounded Rectangle 4"/>
          <p:cNvSpPr/>
          <p:nvPr/>
        </p:nvSpPr>
        <p:spPr>
          <a:xfrm>
            <a:off x="7005636" y="4839000"/>
            <a:ext cx="1903792" cy="1084515"/>
          </a:xfrm>
          <a:prstGeom prst="roundRect">
            <a:avLst>
              <a:gd name="adj" fmla="val 4979"/>
            </a:avLst>
          </a:prstGeom>
          <a:noFill/>
          <a:ln/>
        </p:spPr>
        <p:style>
          <a:lnRef idx="2">
            <a:schemeClr val="accent2">
              <a:shade val="50000"/>
            </a:schemeClr>
          </a:lnRef>
          <a:fillRef idx="1">
            <a:schemeClr val="accent2"/>
          </a:fillRef>
          <a:effectRef idx="0">
            <a:schemeClr val="accent2"/>
          </a:effectRef>
          <a:fontRef idx="minor">
            <a:schemeClr val="lt1"/>
          </a:fontRef>
        </p:style>
        <p:txBody>
          <a:bodyPr lIns="117213" tIns="58607" rIns="117213" bIns="58607" rtlCol="0" anchor="ctr"/>
          <a:lstStyle/>
          <a:p>
            <a:pPr algn="ctr"/>
            <a:r>
              <a:rPr lang="en-US" sz="2059" b="1" dirty="0">
                <a:solidFill>
                  <a:schemeClr val="tx1"/>
                </a:solidFill>
                <a:ea typeface="Segoe UI" pitchFamily="34" charset="0"/>
                <a:cs typeface="Segoe UI" pitchFamily="34" charset="0"/>
              </a:rPr>
              <a:t>SharePoint</a:t>
            </a:r>
          </a:p>
        </p:txBody>
      </p:sp>
      <p:sp>
        <p:nvSpPr>
          <p:cNvPr id="6" name="Rectangle 5"/>
          <p:cNvSpPr/>
          <p:nvPr/>
        </p:nvSpPr>
        <p:spPr>
          <a:xfrm>
            <a:off x="268542" y="4583164"/>
            <a:ext cx="6132258" cy="1838573"/>
          </a:xfrm>
          <a:prstGeom prst="rect">
            <a:avLst/>
          </a:prstGeom>
        </p:spPr>
        <p:txBody>
          <a:bodyPr wrap="square" lIns="117213" tIns="58607" rIns="117213" bIns="58607">
            <a:spAutoFit/>
          </a:bodyPr>
          <a:lstStyle/>
          <a:p>
            <a:r>
              <a:rPr lang="en-US" sz="1765" b="1" dirty="0">
                <a:ea typeface="Segoe UI" pitchFamily="34" charset="0"/>
                <a:cs typeface="Segoe UI" pitchFamily="34" charset="0"/>
              </a:rPr>
              <a:t>SharePoint-Hosted app</a:t>
            </a:r>
            <a:br>
              <a:rPr lang="en-US" sz="1765" b="1" dirty="0">
                <a:ea typeface="Segoe UI" pitchFamily="34" charset="0"/>
                <a:cs typeface="Segoe UI" pitchFamily="34" charset="0"/>
              </a:rPr>
            </a:br>
            <a:endParaRPr lang="en-US" sz="1765" b="1" dirty="0">
              <a:ea typeface="Segoe UI" pitchFamily="34" charset="0"/>
              <a:cs typeface="Segoe UI" pitchFamily="34" charset="0"/>
            </a:endParaRPr>
          </a:p>
          <a:p>
            <a:r>
              <a:rPr lang="en-US" sz="1471" dirty="0">
                <a:ea typeface="Segoe UI" pitchFamily="34" charset="0"/>
                <a:cs typeface="Segoe UI" pitchFamily="34" charset="0"/>
              </a:rPr>
              <a:t>- Use SP artifacts &amp; out-of-box web parts</a:t>
            </a:r>
          </a:p>
          <a:p>
            <a:pPr indent="-222785"/>
            <a:r>
              <a:rPr lang="en-US" sz="1471" dirty="0">
                <a:ea typeface="Segoe UI" pitchFamily="34" charset="0"/>
                <a:cs typeface="Segoe UI" pitchFamily="34" charset="0"/>
              </a:rPr>
              <a:t>- Use HTML &amp; JavaScript for UI &amp; client-side logic</a:t>
            </a:r>
          </a:p>
          <a:p>
            <a:pPr indent="-222785"/>
            <a:r>
              <a:rPr lang="en-US" sz="1471" dirty="0" smtClean="0">
                <a:ea typeface="Segoe UI" pitchFamily="34" charset="0"/>
                <a:cs typeface="Segoe UI" pitchFamily="34" charset="0"/>
              </a:rPr>
              <a:t>- Use </a:t>
            </a:r>
            <a:r>
              <a:rPr lang="en-US" sz="1471" dirty="0">
                <a:ea typeface="Segoe UI" pitchFamily="34" charset="0"/>
                <a:cs typeface="Segoe UI" pitchFamily="34" charset="0"/>
              </a:rPr>
              <a:t>Workflows for middle tier </a:t>
            </a:r>
            <a:r>
              <a:rPr lang="en-US" sz="1471" dirty="0" smtClean="0">
                <a:ea typeface="Segoe UI" pitchFamily="34" charset="0"/>
                <a:cs typeface="Segoe UI" pitchFamily="34" charset="0"/>
              </a:rPr>
              <a:t>logic</a:t>
            </a:r>
          </a:p>
          <a:p>
            <a:pPr indent="-222785"/>
            <a:endParaRPr lang="en-US" sz="1471" dirty="0" smtClean="0">
              <a:ea typeface="Segoe UI" pitchFamily="34" charset="0"/>
              <a:cs typeface="Segoe UI" pitchFamily="34" charset="0"/>
            </a:endParaRPr>
          </a:p>
          <a:p>
            <a:pPr indent="-222785"/>
            <a:r>
              <a:rPr lang="en-US" sz="1765" dirty="0" smtClean="0">
                <a:ea typeface="Segoe UI" pitchFamily="34" charset="0"/>
                <a:cs typeface="Segoe UI" pitchFamily="34" charset="0"/>
              </a:rPr>
              <a:t>Server-free, client-side only. Not Applicable to LightSwitch</a:t>
            </a:r>
            <a:endParaRPr lang="en-US" sz="1765" dirty="0">
              <a:ea typeface="Segoe UI" pitchFamily="34" charset="0"/>
              <a:cs typeface="Segoe UI" pitchFamily="34" charset="0"/>
            </a:endParaRPr>
          </a:p>
        </p:txBody>
      </p:sp>
      <p:cxnSp>
        <p:nvCxnSpPr>
          <p:cNvPr id="9" name="Straight Connector 8"/>
          <p:cNvCxnSpPr/>
          <p:nvPr/>
        </p:nvCxnSpPr>
        <p:spPr>
          <a:xfrm>
            <a:off x="245300" y="4474829"/>
            <a:ext cx="11705677"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0" name="Straight Connector 29"/>
          <p:cNvCxnSpPr/>
          <p:nvPr/>
        </p:nvCxnSpPr>
        <p:spPr>
          <a:xfrm>
            <a:off x="2958513" y="2733895"/>
            <a:ext cx="8966568" cy="21968"/>
          </a:xfrm>
          <a:prstGeom prst="line">
            <a:avLst/>
          </a:prstGeom>
          <a:ln/>
        </p:spPr>
        <p:style>
          <a:lnRef idx="1">
            <a:schemeClr val="accent6"/>
          </a:lnRef>
          <a:fillRef idx="0">
            <a:schemeClr val="accent6"/>
          </a:fillRef>
          <a:effectRef idx="0">
            <a:schemeClr val="accent6"/>
          </a:effectRef>
          <a:fontRef idx="minor">
            <a:schemeClr val="tx1"/>
          </a:fontRef>
        </p:style>
      </p:cxnSp>
      <p:sp>
        <p:nvSpPr>
          <p:cNvPr id="31" name="Rectangle 30"/>
          <p:cNvSpPr/>
          <p:nvPr/>
        </p:nvSpPr>
        <p:spPr>
          <a:xfrm>
            <a:off x="2948091" y="1300308"/>
            <a:ext cx="3747056" cy="887928"/>
          </a:xfrm>
          <a:prstGeom prst="rect">
            <a:avLst/>
          </a:prstGeom>
        </p:spPr>
        <p:txBody>
          <a:bodyPr wrap="square" lIns="117213" tIns="58607" rIns="117213" bIns="58607">
            <a:spAutoFit/>
          </a:bodyPr>
          <a:lstStyle/>
          <a:p>
            <a:r>
              <a:rPr lang="en-US" sz="1765" b="1" dirty="0">
                <a:ea typeface="Segoe UI" pitchFamily="34" charset="0"/>
                <a:cs typeface="Segoe UI" pitchFamily="34" charset="0"/>
              </a:rPr>
              <a:t>Provider-hosted app</a:t>
            </a:r>
          </a:p>
          <a:p>
            <a:endParaRPr lang="en-US" sz="1765" b="1" dirty="0">
              <a:ea typeface="Segoe UI" pitchFamily="34" charset="0"/>
              <a:cs typeface="Segoe UI" pitchFamily="34" charset="0"/>
            </a:endParaRPr>
          </a:p>
          <a:p>
            <a:r>
              <a:rPr lang="en-US" sz="1471" dirty="0">
                <a:ea typeface="Segoe UI" pitchFamily="34" charset="0"/>
                <a:cs typeface="Segoe UI" pitchFamily="34" charset="0"/>
              </a:rPr>
              <a:t>Provide your own hosting environment</a:t>
            </a:r>
          </a:p>
        </p:txBody>
      </p:sp>
      <p:cxnSp>
        <p:nvCxnSpPr>
          <p:cNvPr id="33" name="Straight Connector 32"/>
          <p:cNvCxnSpPr/>
          <p:nvPr/>
        </p:nvCxnSpPr>
        <p:spPr>
          <a:xfrm flipH="1">
            <a:off x="9195026" y="1972677"/>
            <a:ext cx="322257" cy="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17611" y="2625518"/>
            <a:ext cx="2320381" cy="571047"/>
          </a:xfrm>
          <a:prstGeom prst="rect">
            <a:avLst/>
          </a:prstGeom>
        </p:spPr>
        <p:txBody>
          <a:bodyPr wrap="square" lIns="117213" tIns="58607" rIns="117213" bIns="58607">
            <a:spAutoFit/>
          </a:bodyPr>
          <a:lstStyle/>
          <a:p>
            <a:r>
              <a:rPr lang="en-US" sz="1471" dirty="0">
                <a:ea typeface="Segoe UI" pitchFamily="34" charset="0"/>
                <a:cs typeface="Segoe UI" pitchFamily="34" charset="0"/>
              </a:rPr>
              <a:t>- Use server code</a:t>
            </a:r>
          </a:p>
          <a:p>
            <a:r>
              <a:rPr lang="en-US" sz="1471" dirty="0" smtClean="0">
                <a:ea typeface="Segoe UI" pitchFamily="34" charset="0"/>
                <a:cs typeface="Segoe UI" pitchFamily="34" charset="0"/>
              </a:rPr>
              <a:t>- </a:t>
            </a:r>
            <a:r>
              <a:rPr lang="en-US" sz="1471" dirty="0">
                <a:ea typeface="Segoe UI" pitchFamily="34" charset="0"/>
                <a:cs typeface="Segoe UI" pitchFamily="34" charset="0"/>
              </a:rPr>
              <a:t>Use OAuth to access SP</a:t>
            </a:r>
          </a:p>
        </p:txBody>
      </p:sp>
      <p:sp>
        <p:nvSpPr>
          <p:cNvPr id="35" name="Left Brace 34"/>
          <p:cNvSpPr/>
          <p:nvPr/>
        </p:nvSpPr>
        <p:spPr>
          <a:xfrm>
            <a:off x="2510302" y="1294681"/>
            <a:ext cx="623892" cy="2868836"/>
          </a:xfrm>
          <a:prstGeom prst="leftBrace">
            <a:avLst>
              <a:gd name="adj1" fmla="val 36695"/>
              <a:gd name="adj2" fmla="val 50000"/>
            </a:avLst>
          </a:prstGeom>
          <a:ln w="38100"/>
        </p:spPr>
        <p:style>
          <a:lnRef idx="1">
            <a:schemeClr val="accent1"/>
          </a:lnRef>
          <a:fillRef idx="0">
            <a:schemeClr val="accent1"/>
          </a:fillRef>
          <a:effectRef idx="0">
            <a:schemeClr val="accent1"/>
          </a:effectRef>
          <a:fontRef idx="minor">
            <a:schemeClr val="tx1"/>
          </a:fontRef>
        </p:style>
        <p:txBody>
          <a:bodyPr lIns="117213" tIns="58607" rIns="117213" bIns="58607" rtlCol="0" anchor="ctr"/>
          <a:lstStyle/>
          <a:p>
            <a:pPr algn="ctr"/>
            <a:endParaRPr lang="en-US" sz="2059" dirty="0"/>
          </a:p>
        </p:txBody>
      </p:sp>
      <p:sp>
        <p:nvSpPr>
          <p:cNvPr id="36" name="Rectangle 35"/>
          <p:cNvSpPr/>
          <p:nvPr/>
        </p:nvSpPr>
        <p:spPr>
          <a:xfrm>
            <a:off x="245300" y="2032767"/>
            <a:ext cx="2959416" cy="661584"/>
          </a:xfrm>
          <a:prstGeom prst="rect">
            <a:avLst/>
          </a:prstGeom>
        </p:spPr>
        <p:txBody>
          <a:bodyPr wrap="square" lIns="117213" tIns="58607" rIns="117213" bIns="58607">
            <a:spAutoFit/>
          </a:bodyPr>
          <a:lstStyle/>
          <a:p>
            <a:r>
              <a:rPr lang="en-US" sz="1765" b="1" dirty="0" smtClean="0">
                <a:ea typeface="Segoe UI" pitchFamily="34" charset="0"/>
                <a:cs typeface="Segoe UI" pitchFamily="34" charset="0"/>
              </a:rPr>
              <a:t>LightSwitch apps are Cloud-hosted </a:t>
            </a:r>
            <a:r>
              <a:rPr lang="en-US" sz="1765" b="1" dirty="0">
                <a:ea typeface="Segoe UI" pitchFamily="34" charset="0"/>
                <a:cs typeface="Segoe UI" pitchFamily="34" charset="0"/>
              </a:rPr>
              <a:t>apps</a:t>
            </a:r>
          </a:p>
        </p:txBody>
      </p:sp>
      <p:sp>
        <p:nvSpPr>
          <p:cNvPr id="37" name="Rounded Rectangle 36"/>
          <p:cNvSpPr/>
          <p:nvPr/>
        </p:nvSpPr>
        <p:spPr>
          <a:xfrm>
            <a:off x="9784231" y="1423704"/>
            <a:ext cx="2113864" cy="1161123"/>
          </a:xfrm>
          <a:prstGeom prst="roundRect">
            <a:avLst>
              <a:gd name="adj" fmla="val 3861"/>
            </a:avLst>
          </a:prstGeom>
          <a:solidFill>
            <a:schemeClr val="accent3"/>
          </a:solidFill>
          <a:ln>
            <a:solidFill>
              <a:schemeClr val="accent3"/>
            </a:solidFill>
          </a:ln>
        </p:spPr>
        <p:style>
          <a:lnRef idx="0">
            <a:schemeClr val="accent2"/>
          </a:lnRef>
          <a:fillRef idx="3">
            <a:schemeClr val="accent2"/>
          </a:fillRef>
          <a:effectRef idx="3">
            <a:schemeClr val="accent2"/>
          </a:effectRef>
          <a:fontRef idx="minor">
            <a:schemeClr val="lt1"/>
          </a:fontRef>
        </p:style>
        <p:txBody>
          <a:bodyPr lIns="117213" tIns="58607" rIns="117213" bIns="58607" rtlCol="0" anchor="ctr"/>
          <a:lstStyle/>
          <a:p>
            <a:pPr algn="ctr"/>
            <a:r>
              <a:rPr lang="en-US" sz="2059" b="1" dirty="0">
                <a:solidFill>
                  <a:srgbClr val="FFFFFF"/>
                </a:solidFill>
                <a:ea typeface="Segoe UI" pitchFamily="34" charset="0"/>
                <a:cs typeface="Segoe UI" pitchFamily="34" charset="0"/>
              </a:rPr>
              <a:t>Your web server</a:t>
            </a:r>
          </a:p>
        </p:txBody>
      </p:sp>
      <p:sp>
        <p:nvSpPr>
          <p:cNvPr id="21" name="Rectangle 20"/>
          <p:cNvSpPr/>
          <p:nvPr/>
        </p:nvSpPr>
        <p:spPr>
          <a:xfrm>
            <a:off x="2948091" y="2847139"/>
            <a:ext cx="3745515" cy="1114272"/>
          </a:xfrm>
          <a:prstGeom prst="rect">
            <a:avLst/>
          </a:prstGeom>
        </p:spPr>
        <p:txBody>
          <a:bodyPr wrap="square" lIns="117213" tIns="58607" rIns="117213" bIns="58607">
            <a:spAutoFit/>
          </a:bodyPr>
          <a:lstStyle/>
          <a:p>
            <a:r>
              <a:rPr lang="en-US" sz="1765" b="1" dirty="0">
                <a:ea typeface="Segoe UI" pitchFamily="34" charset="0"/>
                <a:cs typeface="Segoe UI" pitchFamily="34" charset="0"/>
              </a:rPr>
              <a:t>Autohosted app</a:t>
            </a:r>
          </a:p>
          <a:p>
            <a:endParaRPr lang="en-US" sz="1765" b="1" dirty="0">
              <a:ea typeface="Segoe UI" pitchFamily="34" charset="0"/>
              <a:cs typeface="Segoe UI" pitchFamily="34" charset="0"/>
            </a:endParaRPr>
          </a:p>
          <a:p>
            <a:r>
              <a:rPr lang="en-US" sz="1471" dirty="0">
                <a:ea typeface="Segoe UI" pitchFamily="34" charset="0"/>
                <a:cs typeface="Segoe UI" pitchFamily="34" charset="0"/>
              </a:rPr>
              <a:t>Windows Azure + SQL Azure provisioned automatically as apps are installed</a:t>
            </a:r>
          </a:p>
        </p:txBody>
      </p:sp>
      <p:sp>
        <p:nvSpPr>
          <p:cNvPr id="22" name="Rounded Rectangle 21"/>
          <p:cNvSpPr/>
          <p:nvPr/>
        </p:nvSpPr>
        <p:spPr>
          <a:xfrm>
            <a:off x="9784231" y="2847143"/>
            <a:ext cx="2113864" cy="1151532"/>
          </a:xfrm>
          <a:prstGeom prst="roundRect">
            <a:avLst>
              <a:gd name="adj" fmla="val 3861"/>
            </a:avLst>
          </a:prstGeom>
          <a:solidFill>
            <a:schemeClr val="accent4">
              <a:lumMod val="75000"/>
            </a:schemeClr>
          </a:solidFill>
          <a:ln>
            <a:solidFill>
              <a:schemeClr val="tx2">
                <a:lumMod val="50000"/>
                <a:alpha val="50000"/>
              </a:schemeClr>
            </a:solidFill>
          </a:ln>
        </p:spPr>
        <p:style>
          <a:lnRef idx="3">
            <a:schemeClr val="lt1"/>
          </a:lnRef>
          <a:fillRef idx="1">
            <a:schemeClr val="accent4"/>
          </a:fillRef>
          <a:effectRef idx="1">
            <a:schemeClr val="accent4"/>
          </a:effectRef>
          <a:fontRef idx="minor">
            <a:schemeClr val="lt1"/>
          </a:fontRef>
        </p:style>
        <p:txBody>
          <a:bodyPr lIns="117213" tIns="58607" rIns="117213" bIns="58607" rtlCol="0" anchor="ctr"/>
          <a:lstStyle/>
          <a:p>
            <a:pPr algn="ctr"/>
            <a:r>
              <a:rPr lang="en-US" sz="2059" b="1" dirty="0">
                <a:solidFill>
                  <a:srgbClr val="FFFFFF"/>
                </a:solidFill>
                <a:ea typeface="Segoe UI" pitchFamily="34" charset="0"/>
                <a:cs typeface="Segoe UI" pitchFamily="34" charset="0"/>
              </a:rPr>
              <a:t>Azure </a:t>
            </a:r>
          </a:p>
        </p:txBody>
      </p:sp>
      <p:cxnSp>
        <p:nvCxnSpPr>
          <p:cNvPr id="24" name="Straight Connector 23"/>
          <p:cNvCxnSpPr/>
          <p:nvPr/>
        </p:nvCxnSpPr>
        <p:spPr>
          <a:xfrm flipH="1">
            <a:off x="9195026" y="3432691"/>
            <a:ext cx="383908" cy="0"/>
          </a:xfrm>
          <a:prstGeom prst="line">
            <a:avLst/>
          </a:prstGeom>
          <a:ln w="38100">
            <a:headEnd type="oval"/>
            <a:tailEnd type="ova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7002012" y="2906086"/>
            <a:ext cx="1926065" cy="1092589"/>
          </a:xfrm>
          <a:prstGeom prst="roundRect">
            <a:avLst>
              <a:gd name="adj" fmla="val 4979"/>
            </a:avLst>
          </a:prstGeom>
          <a:ln/>
        </p:spPr>
        <p:style>
          <a:lnRef idx="2">
            <a:schemeClr val="accent2">
              <a:shade val="50000"/>
            </a:schemeClr>
          </a:lnRef>
          <a:fillRef idx="1">
            <a:schemeClr val="accent2"/>
          </a:fillRef>
          <a:effectRef idx="0">
            <a:schemeClr val="accent2"/>
          </a:effectRef>
          <a:fontRef idx="minor">
            <a:schemeClr val="lt1"/>
          </a:fontRef>
        </p:style>
        <p:txBody>
          <a:bodyPr lIns="117213" tIns="58607" rIns="117213" bIns="58607" rtlCol="0" anchor="ctr"/>
          <a:lstStyle/>
          <a:p>
            <a:pPr algn="ctr"/>
            <a:r>
              <a:rPr lang="en-US" sz="2059" b="1" dirty="0">
                <a:solidFill>
                  <a:srgbClr val="FFFFFF"/>
                </a:solidFill>
                <a:ea typeface="Segoe UI" pitchFamily="34" charset="0"/>
                <a:cs typeface="Segoe UI" pitchFamily="34" charset="0"/>
              </a:rPr>
              <a:t>SharePoint</a:t>
            </a:r>
          </a:p>
        </p:txBody>
      </p:sp>
      <p:sp>
        <p:nvSpPr>
          <p:cNvPr id="26" name="Rounded Rectangle 25"/>
          <p:cNvSpPr/>
          <p:nvPr/>
        </p:nvSpPr>
        <p:spPr>
          <a:xfrm>
            <a:off x="6986987" y="1423704"/>
            <a:ext cx="1941091" cy="1161123"/>
          </a:xfrm>
          <a:prstGeom prst="roundRect">
            <a:avLst>
              <a:gd name="adj" fmla="val 4979"/>
            </a:avLst>
          </a:prstGeom>
          <a:ln/>
        </p:spPr>
        <p:style>
          <a:lnRef idx="2">
            <a:schemeClr val="accent2">
              <a:shade val="50000"/>
            </a:schemeClr>
          </a:lnRef>
          <a:fillRef idx="1">
            <a:schemeClr val="accent2"/>
          </a:fillRef>
          <a:effectRef idx="0">
            <a:schemeClr val="accent2"/>
          </a:effectRef>
          <a:fontRef idx="minor">
            <a:schemeClr val="lt1"/>
          </a:fontRef>
        </p:style>
        <p:txBody>
          <a:bodyPr lIns="117213" tIns="58607" rIns="117213" bIns="58607" rtlCol="0" anchor="ctr"/>
          <a:lstStyle/>
          <a:p>
            <a:pPr algn="ctr"/>
            <a:r>
              <a:rPr lang="en-US" sz="2059" b="1" dirty="0">
                <a:solidFill>
                  <a:srgbClr val="FFFFFF"/>
                </a:solidFill>
                <a:ea typeface="Segoe UI" pitchFamily="34" charset="0"/>
                <a:cs typeface="Segoe UI" pitchFamily="34" charset="0"/>
              </a:rPr>
              <a:t>SharePoint</a:t>
            </a:r>
          </a:p>
        </p:txBody>
      </p:sp>
    </p:spTree>
    <p:custDataLst>
      <p:tags r:id="rId1"/>
    </p:custDataLst>
    <p:extLst>
      <p:ext uri="{BB962C8B-B14F-4D97-AF65-F5344CB8AC3E}">
        <p14:creationId xmlns:p14="http://schemas.microsoft.com/office/powerpoint/2010/main" val="1050637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hidden="1"/>
          <p:cNvGrpSpPr/>
          <p:nvPr/>
        </p:nvGrpSpPr>
        <p:grpSpPr>
          <a:xfrm>
            <a:off x="1960135" y="1467134"/>
            <a:ext cx="8271735" cy="5484697"/>
            <a:chOff x="564300" y="1395675"/>
            <a:chExt cx="11027672" cy="5485475"/>
          </a:xfrm>
          <a:solidFill>
            <a:schemeClr val="bg2">
              <a:lumMod val="90000"/>
            </a:schemeClr>
          </a:solidFill>
        </p:grpSpPr>
        <p:grpSp>
          <p:nvGrpSpPr>
            <p:cNvPr id="39" name="Group 38"/>
            <p:cNvGrpSpPr/>
            <p:nvPr/>
          </p:nvGrpSpPr>
          <p:grpSpPr>
            <a:xfrm>
              <a:off x="564300" y="1395675"/>
              <a:ext cx="11027672" cy="1298448"/>
              <a:chOff x="0" y="1401500"/>
              <a:chExt cx="11107775" cy="1298448"/>
            </a:xfrm>
            <a:grpFill/>
          </p:grpSpPr>
          <p:sp>
            <p:nvSpPr>
              <p:cNvPr id="86" name="Rectangle 85"/>
              <p:cNvSpPr/>
              <p:nvPr/>
            </p:nvSpPr>
            <p:spPr>
              <a:xfrm>
                <a:off x="0"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87" name="Rectangle 86"/>
              <p:cNvSpPr/>
              <p:nvPr/>
            </p:nvSpPr>
            <p:spPr>
              <a:xfrm>
                <a:off x="1399977"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88" name="Rectangle 87"/>
              <p:cNvSpPr/>
              <p:nvPr/>
            </p:nvSpPr>
            <p:spPr>
              <a:xfrm>
                <a:off x="2799954"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89" name="Rectangle 88"/>
              <p:cNvSpPr/>
              <p:nvPr/>
            </p:nvSpPr>
            <p:spPr>
              <a:xfrm>
                <a:off x="4199931"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90" name="Rectangle 89"/>
              <p:cNvSpPr/>
              <p:nvPr/>
            </p:nvSpPr>
            <p:spPr>
              <a:xfrm>
                <a:off x="5599907"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91" name="Rectangle 90"/>
              <p:cNvSpPr/>
              <p:nvPr/>
            </p:nvSpPr>
            <p:spPr>
              <a:xfrm>
                <a:off x="6999883"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92" name="Rectangle 91"/>
              <p:cNvSpPr/>
              <p:nvPr/>
            </p:nvSpPr>
            <p:spPr>
              <a:xfrm>
                <a:off x="8399860"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93" name="Rectangle 92"/>
              <p:cNvSpPr/>
              <p:nvPr/>
            </p:nvSpPr>
            <p:spPr>
              <a:xfrm>
                <a:off x="9799836"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94" name="Rectangle 93"/>
              <p:cNvSpPr/>
              <p:nvPr/>
            </p:nvSpPr>
            <p:spPr>
              <a:xfrm>
                <a:off x="1399977" y="1401500"/>
                <a:ext cx="653969" cy="649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grpSp>
        <p:grpSp>
          <p:nvGrpSpPr>
            <p:cNvPr id="40" name="Group 39"/>
            <p:cNvGrpSpPr/>
            <p:nvPr/>
          </p:nvGrpSpPr>
          <p:grpSpPr>
            <a:xfrm>
              <a:off x="564300" y="2791351"/>
              <a:ext cx="11027672" cy="1298448"/>
              <a:chOff x="0" y="2789500"/>
              <a:chExt cx="11107775" cy="1298448"/>
            </a:xfrm>
            <a:grpFill/>
          </p:grpSpPr>
          <p:sp>
            <p:nvSpPr>
              <p:cNvPr id="78" name="Rectangle 77"/>
              <p:cNvSpPr/>
              <p:nvPr/>
            </p:nvSpPr>
            <p:spPr>
              <a:xfrm>
                <a:off x="0"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79" name="Rectangle 78"/>
              <p:cNvSpPr/>
              <p:nvPr/>
            </p:nvSpPr>
            <p:spPr>
              <a:xfrm>
                <a:off x="1399977"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80" name="Rectangle 79"/>
              <p:cNvSpPr/>
              <p:nvPr/>
            </p:nvSpPr>
            <p:spPr>
              <a:xfrm>
                <a:off x="2799954"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81" name="Rectangle 80"/>
              <p:cNvSpPr/>
              <p:nvPr/>
            </p:nvSpPr>
            <p:spPr>
              <a:xfrm>
                <a:off x="4199931"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82" name="Rectangle 81"/>
              <p:cNvSpPr/>
              <p:nvPr/>
            </p:nvSpPr>
            <p:spPr>
              <a:xfrm>
                <a:off x="5599907"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83" name="Rectangle 82"/>
              <p:cNvSpPr/>
              <p:nvPr/>
            </p:nvSpPr>
            <p:spPr>
              <a:xfrm>
                <a:off x="6999883"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84" name="Rectangle 83"/>
              <p:cNvSpPr/>
              <p:nvPr/>
            </p:nvSpPr>
            <p:spPr>
              <a:xfrm>
                <a:off x="8399860"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85" name="Rectangle 84"/>
              <p:cNvSpPr/>
              <p:nvPr/>
            </p:nvSpPr>
            <p:spPr>
              <a:xfrm>
                <a:off x="9799836"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grpSp>
        <p:grpSp>
          <p:nvGrpSpPr>
            <p:cNvPr id="41" name="Group 40"/>
            <p:cNvGrpSpPr/>
            <p:nvPr/>
          </p:nvGrpSpPr>
          <p:grpSpPr>
            <a:xfrm>
              <a:off x="564300" y="4187026"/>
              <a:ext cx="11027672" cy="1298448"/>
              <a:chOff x="0" y="4191000"/>
              <a:chExt cx="11107775" cy="1298448"/>
            </a:xfrm>
            <a:grpFill/>
          </p:grpSpPr>
          <p:sp>
            <p:nvSpPr>
              <p:cNvPr id="54" name="Rectangle 53"/>
              <p:cNvSpPr/>
              <p:nvPr/>
            </p:nvSpPr>
            <p:spPr>
              <a:xfrm>
                <a:off x="0"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55" name="Rectangle 54"/>
              <p:cNvSpPr/>
              <p:nvPr/>
            </p:nvSpPr>
            <p:spPr>
              <a:xfrm>
                <a:off x="1399977"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56" name="Rectangle 55"/>
              <p:cNvSpPr/>
              <p:nvPr/>
            </p:nvSpPr>
            <p:spPr>
              <a:xfrm>
                <a:off x="2799954"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57" name="Rectangle 56"/>
              <p:cNvSpPr/>
              <p:nvPr/>
            </p:nvSpPr>
            <p:spPr>
              <a:xfrm>
                <a:off x="4199931"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71" name="Rectangle 70"/>
              <p:cNvSpPr/>
              <p:nvPr/>
            </p:nvSpPr>
            <p:spPr>
              <a:xfrm>
                <a:off x="5599907"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75" name="Rectangle 74"/>
              <p:cNvSpPr/>
              <p:nvPr/>
            </p:nvSpPr>
            <p:spPr>
              <a:xfrm>
                <a:off x="6999883"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76" name="Rectangle 75"/>
              <p:cNvSpPr/>
              <p:nvPr/>
            </p:nvSpPr>
            <p:spPr>
              <a:xfrm>
                <a:off x="8399860"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77" name="Rectangle 76"/>
              <p:cNvSpPr/>
              <p:nvPr/>
            </p:nvSpPr>
            <p:spPr>
              <a:xfrm>
                <a:off x="9799836"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grpSp>
        <p:grpSp>
          <p:nvGrpSpPr>
            <p:cNvPr id="45" name="Group 44"/>
            <p:cNvGrpSpPr/>
            <p:nvPr/>
          </p:nvGrpSpPr>
          <p:grpSpPr>
            <a:xfrm>
              <a:off x="564300" y="5582702"/>
              <a:ext cx="11027672" cy="1298448"/>
              <a:chOff x="0" y="5638800"/>
              <a:chExt cx="11107775" cy="1298448"/>
            </a:xfrm>
            <a:grpFill/>
          </p:grpSpPr>
          <p:sp>
            <p:nvSpPr>
              <p:cNvPr id="46" name="Rectangle 45"/>
              <p:cNvSpPr/>
              <p:nvPr/>
            </p:nvSpPr>
            <p:spPr>
              <a:xfrm>
                <a:off x="0"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47" name="Rectangle 46"/>
              <p:cNvSpPr/>
              <p:nvPr/>
            </p:nvSpPr>
            <p:spPr>
              <a:xfrm>
                <a:off x="1399977"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48" name="Rectangle 47"/>
              <p:cNvSpPr/>
              <p:nvPr/>
            </p:nvSpPr>
            <p:spPr>
              <a:xfrm>
                <a:off x="2799954"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49" name="Rectangle 48"/>
              <p:cNvSpPr/>
              <p:nvPr/>
            </p:nvSpPr>
            <p:spPr>
              <a:xfrm>
                <a:off x="4199931"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50" name="Rectangle 49"/>
              <p:cNvSpPr/>
              <p:nvPr/>
            </p:nvSpPr>
            <p:spPr>
              <a:xfrm>
                <a:off x="5599907"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51" name="Rectangle 50"/>
              <p:cNvSpPr/>
              <p:nvPr/>
            </p:nvSpPr>
            <p:spPr>
              <a:xfrm>
                <a:off x="6999883"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52" name="Rectangle 51"/>
              <p:cNvSpPr/>
              <p:nvPr/>
            </p:nvSpPr>
            <p:spPr>
              <a:xfrm>
                <a:off x="8399860"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sp>
            <p:nvSpPr>
              <p:cNvPr id="53" name="Rectangle 52"/>
              <p:cNvSpPr/>
              <p:nvPr/>
            </p:nvSpPr>
            <p:spPr>
              <a:xfrm>
                <a:off x="9799836"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386"/>
                <a:endParaRPr lang="en-US" sz="1900">
                  <a:solidFill>
                    <a:srgbClr val="FFFFFF"/>
                  </a:solidFill>
                </a:endParaRPr>
              </a:p>
            </p:txBody>
          </p:sp>
        </p:grpSp>
      </p:grpSp>
      <p:sp>
        <p:nvSpPr>
          <p:cNvPr id="111" name="Rectangle 94"/>
          <p:cNvSpPr/>
          <p:nvPr/>
        </p:nvSpPr>
        <p:spPr bwMode="auto">
          <a:xfrm>
            <a:off x="4900767" y="1707497"/>
            <a:ext cx="1894144" cy="1011964"/>
          </a:xfrm>
          <a:prstGeom prst="rect">
            <a:avLst/>
          </a:prstGeom>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vert="horz" lIns="91379" tIns="45691" rIns="91379" bIns="45691" rtlCol="0" anchor="ctr"/>
          <a:lstStyle/>
          <a:p>
            <a:pPr algn="ctr" defTabSz="913386"/>
            <a:r>
              <a:rPr lang="en-US" sz="1568" dirty="0">
                <a:solidFill>
                  <a:srgbClr val="FFFFFF">
                    <a:alpha val="99000"/>
                  </a:srgbClr>
                </a:solidFill>
              </a:rPr>
              <a:t>SharePoint </a:t>
            </a:r>
          </a:p>
        </p:txBody>
      </p:sp>
      <p:sp>
        <p:nvSpPr>
          <p:cNvPr id="113" name="Up Arrow 112"/>
          <p:cNvSpPr/>
          <p:nvPr/>
        </p:nvSpPr>
        <p:spPr bwMode="auto">
          <a:xfrm rot="10800000">
            <a:off x="5680400" y="2738133"/>
            <a:ext cx="307691" cy="1147532"/>
          </a:xfrm>
          <a:prstGeom prst="up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79" tIns="45691" rIns="45691" bIns="91379" numCol="1" spcCol="0" rtlCol="0" fromWordArt="0" anchor="b" anchorCtr="0" forceAA="0" compatLnSpc="1">
            <a:prstTxWarp prst="textNoShape">
              <a:avLst/>
            </a:prstTxWarp>
            <a:noAutofit/>
          </a:bodyPr>
          <a:lstStyle/>
          <a:p>
            <a:pPr algn="ctr" defTabSz="913502" fontAlgn="base">
              <a:spcBef>
                <a:spcPct val="0"/>
              </a:spcBef>
              <a:spcAft>
                <a:spcPct val="0"/>
              </a:spcAft>
            </a:pPr>
            <a:endParaRPr lang="en-US" sz="1900"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94"/>
          <p:cNvSpPr/>
          <p:nvPr/>
        </p:nvSpPr>
        <p:spPr bwMode="auto">
          <a:xfrm>
            <a:off x="1881952" y="1707496"/>
            <a:ext cx="1916411" cy="995880"/>
          </a:xfrm>
          <a:prstGeom prst="rect">
            <a:avLst/>
          </a:prstGeom>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vert="horz" lIns="91379" tIns="45691" rIns="91379" bIns="45691" rtlCol="0" anchor="ctr"/>
          <a:lstStyle/>
          <a:p>
            <a:pPr algn="ctr" defTabSz="913386"/>
            <a:r>
              <a:rPr lang="en-US" sz="1568" dirty="0">
                <a:solidFill>
                  <a:srgbClr val="FFFFFF">
                    <a:alpha val="99000"/>
                  </a:srgbClr>
                </a:solidFill>
              </a:rPr>
              <a:t>Office Store </a:t>
            </a:r>
          </a:p>
          <a:p>
            <a:pPr algn="ctr" defTabSz="913386"/>
            <a:r>
              <a:rPr lang="en-US" sz="1568" dirty="0">
                <a:solidFill>
                  <a:srgbClr val="FFFFFF">
                    <a:alpha val="99000"/>
                  </a:srgbClr>
                </a:solidFill>
              </a:rPr>
              <a:t>SharePoint App Catalog</a:t>
            </a:r>
          </a:p>
        </p:txBody>
      </p:sp>
      <p:sp>
        <p:nvSpPr>
          <p:cNvPr id="59" name="Up Arrow 58"/>
          <p:cNvSpPr/>
          <p:nvPr/>
        </p:nvSpPr>
        <p:spPr bwMode="auto">
          <a:xfrm rot="5400000">
            <a:off x="4227289" y="1702042"/>
            <a:ext cx="260828" cy="1072445"/>
          </a:xfrm>
          <a:prstGeom prst="upArrow">
            <a:avLst>
              <a:gd name="adj1" fmla="val 50000"/>
              <a:gd name="adj2" fmla="val 60954"/>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79" tIns="45691" rIns="45691" bIns="91379" numCol="1" spcCol="0" rtlCol="0" fromWordArt="0" anchor="b" anchorCtr="0" forceAA="0" compatLnSpc="1">
            <a:prstTxWarp prst="textNoShape">
              <a:avLst/>
            </a:prstTxWarp>
            <a:noAutofit/>
          </a:bodyPr>
          <a:lstStyle/>
          <a:p>
            <a:pPr algn="ctr" defTabSz="913502" fontAlgn="base">
              <a:spcBef>
                <a:spcPct val="0"/>
              </a:spcBef>
              <a:spcAft>
                <a:spcPct val="0"/>
              </a:spcAft>
            </a:pPr>
            <a:endParaRPr lang="en-US" sz="1900"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TextBox 66"/>
          <p:cNvSpPr txBox="1"/>
          <p:nvPr/>
        </p:nvSpPr>
        <p:spPr>
          <a:xfrm>
            <a:off x="5426480" y="5899117"/>
            <a:ext cx="2456953" cy="369332"/>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spAutoFit/>
          </a:bodyPr>
          <a:lstStyle/>
          <a:p>
            <a:pPr algn="ctr"/>
            <a:r>
              <a:rPr lang="en-US" sz="2400" spc="-69" dirty="0">
                <a:solidFill>
                  <a:schemeClr val="tx1"/>
                </a:solidFill>
              </a:rPr>
              <a:t>Web Browser</a:t>
            </a:r>
          </a:p>
        </p:txBody>
      </p:sp>
      <p:sp>
        <p:nvSpPr>
          <p:cNvPr id="2" name="Title 1"/>
          <p:cNvSpPr>
            <a:spLocks noGrp="1"/>
          </p:cNvSpPr>
          <p:nvPr>
            <p:ph type="title"/>
          </p:nvPr>
        </p:nvSpPr>
        <p:spPr/>
        <p:txBody>
          <a:bodyPr/>
          <a:lstStyle/>
          <a:p>
            <a:r>
              <a:rPr lang="en-US" sz="4800" dirty="0" smtClean="0"/>
              <a:t>Anatomy of a Cloud Hosted SharePoint App</a:t>
            </a:r>
            <a:endParaRPr lang="en-US" sz="4800" dirty="0"/>
          </a:p>
        </p:txBody>
      </p:sp>
      <p:pic>
        <p:nvPicPr>
          <p:cNvPr id="7" name="Picture 6"/>
          <p:cNvPicPr>
            <a:picLocks noChangeAspect="1"/>
          </p:cNvPicPr>
          <p:nvPr/>
        </p:nvPicPr>
        <p:blipFill>
          <a:blip r:embed="rId3"/>
          <a:stretch>
            <a:fillRect/>
          </a:stretch>
        </p:blipFill>
        <p:spPr>
          <a:xfrm>
            <a:off x="5579421" y="3914725"/>
            <a:ext cx="2151072" cy="1874289"/>
          </a:xfrm>
          <a:prstGeom prst="rect">
            <a:avLst/>
          </a:prstGeom>
        </p:spPr>
      </p:pic>
      <p:sp>
        <p:nvSpPr>
          <p:cNvPr id="60" name="Rectangle 94"/>
          <p:cNvSpPr/>
          <p:nvPr/>
        </p:nvSpPr>
        <p:spPr bwMode="auto">
          <a:xfrm>
            <a:off x="7730494" y="1707496"/>
            <a:ext cx="1906797" cy="1009624"/>
          </a:xfrm>
          <a:prstGeom prst="rect">
            <a:avLst/>
          </a:prstGeom>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vert="horz" lIns="91379" tIns="45691" rIns="91379" bIns="45691" rtlCol="0" anchor="ctr"/>
          <a:lstStyle/>
          <a:p>
            <a:pPr algn="ctr" defTabSz="913386"/>
            <a:r>
              <a:rPr lang="en-US" sz="1568" dirty="0">
                <a:solidFill>
                  <a:srgbClr val="FFFFFF">
                    <a:alpha val="99000"/>
                  </a:srgbClr>
                </a:solidFill>
              </a:rPr>
              <a:t>Web </a:t>
            </a:r>
            <a:r>
              <a:rPr lang="en-US" sz="1568" dirty="0" smtClean="0">
                <a:solidFill>
                  <a:srgbClr val="FFFFFF">
                    <a:alpha val="99000"/>
                  </a:srgbClr>
                </a:solidFill>
              </a:rPr>
              <a:t>Server</a:t>
            </a:r>
          </a:p>
          <a:p>
            <a:pPr algn="ctr" defTabSz="913386"/>
            <a:r>
              <a:rPr lang="en-US" sz="1568" dirty="0" smtClean="0">
                <a:solidFill>
                  <a:srgbClr val="FFFFFF">
                    <a:alpha val="99000"/>
                  </a:srgbClr>
                </a:solidFill>
              </a:rPr>
              <a:t>(LightSwitch)</a:t>
            </a:r>
            <a:endParaRPr lang="en-US" sz="1568" dirty="0">
              <a:solidFill>
                <a:srgbClr val="FFFFFF">
                  <a:alpha val="99000"/>
                </a:srgbClr>
              </a:solidFill>
            </a:endParaRPr>
          </a:p>
        </p:txBody>
      </p:sp>
      <p:sp>
        <p:nvSpPr>
          <p:cNvPr id="61" name="Up Arrow 60"/>
          <p:cNvSpPr/>
          <p:nvPr/>
        </p:nvSpPr>
        <p:spPr bwMode="auto">
          <a:xfrm rot="13037369">
            <a:off x="7793033" y="2674839"/>
            <a:ext cx="323547" cy="1349485"/>
          </a:xfrm>
          <a:prstGeom prst="up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79" tIns="45691" rIns="45691" bIns="91379" numCol="1" spcCol="0" rtlCol="0" fromWordArt="0" anchor="b" anchorCtr="0" forceAA="0" compatLnSpc="1">
            <a:prstTxWarp prst="textNoShape">
              <a:avLst/>
            </a:prstTxWarp>
            <a:noAutofit/>
          </a:bodyPr>
          <a:lstStyle/>
          <a:p>
            <a:pPr algn="ctr" defTabSz="913502" fontAlgn="base">
              <a:spcBef>
                <a:spcPct val="0"/>
              </a:spcBef>
              <a:spcAft>
                <a:spcPct val="0"/>
              </a:spcAft>
            </a:pPr>
            <a:endParaRPr lang="en-US" sz="1900" spc="-51" dirty="0">
              <a:gradFill>
                <a:gsLst>
                  <a:gs pos="0">
                    <a:srgbClr val="FFFFFF"/>
                  </a:gs>
                  <a:gs pos="100000">
                    <a:srgbClr val="FFFFFF"/>
                  </a:gs>
                </a:gsLst>
                <a:lin ang="5400000" scaled="0"/>
              </a:gradFill>
              <a:ea typeface="Segoe UI" pitchFamily="34" charset="0"/>
              <a:cs typeface="Segoe UI" pitchFamily="34" charset="0"/>
            </a:endParaRPr>
          </a:p>
        </p:txBody>
      </p:sp>
      <p:sp>
        <p:nvSpPr>
          <p:cNvPr id="63" name="Left-Right Arrow 62"/>
          <p:cNvSpPr/>
          <p:nvPr/>
        </p:nvSpPr>
        <p:spPr bwMode="auto">
          <a:xfrm>
            <a:off x="6798613" y="2066933"/>
            <a:ext cx="931881" cy="302836"/>
          </a:xfrm>
          <a:prstGeom prst="leftRight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79" tIns="45691" rIns="45691" bIns="91379" numCol="1" spcCol="0" rtlCol="0" fromWordArt="0" anchor="b" anchorCtr="0" forceAA="0" compatLnSpc="1">
            <a:prstTxWarp prst="textNoShape">
              <a:avLst/>
            </a:prstTxWarp>
            <a:noAutofit/>
          </a:bodyPr>
          <a:lstStyle/>
          <a:p>
            <a:pPr algn="ctr" defTabSz="913502" fontAlgn="base">
              <a:spcBef>
                <a:spcPct val="0"/>
              </a:spcBef>
              <a:spcAft>
                <a:spcPct val="0"/>
              </a:spcAft>
            </a:pPr>
            <a:endParaRPr lang="en-US" sz="1900" spc="-51" dirty="0">
              <a:gradFill>
                <a:gsLst>
                  <a:gs pos="0">
                    <a:srgbClr val="FFFFFF"/>
                  </a:gs>
                  <a:gs pos="100000">
                    <a:srgbClr val="FFFFFF"/>
                  </a:gs>
                </a:gsLst>
                <a:lin ang="5400000" scaled="0"/>
              </a:gradFill>
              <a:ea typeface="Segoe UI" pitchFamily="34" charset="0"/>
              <a:cs typeface="Segoe UI" pitchFamily="34" charset="0"/>
            </a:endParaRPr>
          </a:p>
        </p:txBody>
      </p:sp>
      <p:sp>
        <p:nvSpPr>
          <p:cNvPr id="64" name="TextBox 63"/>
          <p:cNvSpPr txBox="1"/>
          <p:nvPr/>
        </p:nvSpPr>
        <p:spPr>
          <a:xfrm>
            <a:off x="3783566" y="1776775"/>
            <a:ext cx="1354277" cy="646331"/>
          </a:xfrm>
          <a:prstGeom prst="rect">
            <a:avLst/>
          </a:prstGeom>
          <a:noFill/>
        </p:spPr>
        <p:txBody>
          <a:bodyPr wrap="square" rtlCol="0">
            <a:spAutoFit/>
          </a:bodyPr>
          <a:lstStyle/>
          <a:p>
            <a:r>
              <a:rPr lang="en-US" dirty="0"/>
              <a:t>Manifest </a:t>
            </a:r>
          </a:p>
          <a:p>
            <a:endParaRPr lang="en-US" dirty="0"/>
          </a:p>
        </p:txBody>
      </p:sp>
    </p:spTree>
    <p:extLst>
      <p:ext uri="{BB962C8B-B14F-4D97-AF65-F5344CB8AC3E}">
        <p14:creationId xmlns:p14="http://schemas.microsoft.com/office/powerpoint/2010/main" val="22587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down)">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Features in LightSwitch</a:t>
            </a:r>
            <a:endParaRPr lang="en-US" dirty="0"/>
          </a:p>
        </p:txBody>
      </p:sp>
      <p:sp>
        <p:nvSpPr>
          <p:cNvPr id="4" name="Text Placeholder 3"/>
          <p:cNvSpPr>
            <a:spLocks noGrp="1"/>
          </p:cNvSpPr>
          <p:nvPr>
            <p:ph type="body" sz="quarter" idx="10"/>
          </p:nvPr>
        </p:nvSpPr>
        <p:spPr>
          <a:xfrm>
            <a:off x="6400800" y="1422060"/>
            <a:ext cx="5378548" cy="4104200"/>
          </a:xfrm>
        </p:spPr>
        <p:txBody>
          <a:bodyPr/>
          <a:lstStyle/>
          <a:p>
            <a:r>
              <a:rPr lang="en-US" dirty="0" err="1"/>
              <a:t>Application.SharePoint</a:t>
            </a:r>
            <a:r>
              <a:rPr lang="en-US" dirty="0"/>
              <a:t> &amp; </a:t>
            </a:r>
            <a:r>
              <a:rPr lang="en-US" dirty="0" err="1" smtClean="0"/>
              <a:t>Application.User</a:t>
            </a:r>
            <a:endParaRPr lang="en-US" dirty="0" smtClean="0"/>
          </a:p>
          <a:p>
            <a:r>
              <a:rPr lang="en-US" sz="2000" dirty="0"/>
              <a:t>	</a:t>
            </a:r>
          </a:p>
          <a:p>
            <a:r>
              <a:rPr lang="en-US" dirty="0"/>
              <a:t>Automatically add </a:t>
            </a:r>
            <a:r>
              <a:rPr lang="en-US" dirty="0" smtClean="0"/>
              <a:t>references</a:t>
            </a:r>
          </a:p>
          <a:p>
            <a:r>
              <a:rPr lang="en-US" sz="1800" dirty="0" smtClean="0">
                <a:latin typeface="+mn-lt"/>
              </a:rPr>
              <a:t>Enables use of CSOM</a:t>
            </a:r>
          </a:p>
          <a:p>
            <a:endParaRPr lang="en-US" sz="2000" dirty="0" smtClean="0"/>
          </a:p>
          <a:p>
            <a:r>
              <a:rPr lang="en-US" dirty="0"/>
              <a:t>Publishing</a:t>
            </a:r>
          </a:p>
          <a:p>
            <a:endParaRPr lang="en-US" dirty="0"/>
          </a:p>
          <a:p>
            <a:endParaRPr lang="en-US" dirty="0"/>
          </a:p>
        </p:txBody>
      </p:sp>
      <p:sp>
        <p:nvSpPr>
          <p:cNvPr id="3" name="Content Placeholder 2"/>
          <p:cNvSpPr>
            <a:spLocks noGrp="1"/>
          </p:cNvSpPr>
          <p:nvPr>
            <p:ph type="body" sz="quarter" idx="11"/>
          </p:nvPr>
        </p:nvSpPr>
        <p:spPr>
          <a:xfrm>
            <a:off x="484239" y="1391168"/>
            <a:ext cx="5378548" cy="5549276"/>
          </a:xfrm>
          <a:prstGeom prst="rect">
            <a:avLst/>
          </a:prstGeom>
        </p:spPr>
        <p:txBody>
          <a:bodyPr/>
          <a:lstStyle/>
          <a:p>
            <a:pPr marL="0" indent="0">
              <a:buNone/>
            </a:pPr>
            <a:r>
              <a:rPr lang="en-US" dirty="0" smtClean="0"/>
              <a:t>Enable/Disable SharePoint</a:t>
            </a:r>
          </a:p>
          <a:p>
            <a:pPr marL="254827" lvl="1" indent="0">
              <a:buNone/>
            </a:pPr>
            <a:r>
              <a:rPr lang="en-US" dirty="0" smtClean="0"/>
              <a:t>Migrate existing apps</a:t>
            </a:r>
          </a:p>
          <a:p>
            <a:pPr marL="254827" lvl="1" indent="0">
              <a:buNone/>
            </a:pPr>
            <a:endParaRPr lang="en-US" dirty="0" smtClean="0"/>
          </a:p>
          <a:p>
            <a:pPr marL="0" indent="0">
              <a:buNone/>
            </a:pPr>
            <a:r>
              <a:rPr lang="en-US" dirty="0" smtClean="0"/>
              <a:t>Hybrid </a:t>
            </a:r>
            <a:r>
              <a:rPr lang="en-US" dirty="0" err="1" smtClean="0"/>
              <a:t>Auth</a:t>
            </a:r>
            <a:r>
              <a:rPr lang="en-US" dirty="0" smtClean="0"/>
              <a:t> Code</a:t>
            </a:r>
          </a:p>
          <a:p>
            <a:pPr marL="254827" lvl="1" indent="0">
              <a:buNone/>
            </a:pPr>
            <a:r>
              <a:rPr lang="en-US" dirty="0" smtClean="0"/>
              <a:t>S2S or ACS with no changes to code</a:t>
            </a:r>
          </a:p>
          <a:p>
            <a:pPr marL="254827" lvl="1" indent="0">
              <a:buNone/>
            </a:pPr>
            <a:endParaRPr lang="en-US" dirty="0" smtClean="0"/>
          </a:p>
          <a:p>
            <a:pPr marL="0" indent="0">
              <a:buNone/>
            </a:pPr>
            <a:r>
              <a:rPr lang="en-US" dirty="0" smtClean="0"/>
              <a:t>SharePoint List Attach uses user’s identity (not app pool)</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2751593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Project System</a:t>
            </a:r>
            <a:endParaRPr lang="en-US" dirty="0"/>
          </a:p>
        </p:txBody>
      </p:sp>
      <p:sp>
        <p:nvSpPr>
          <p:cNvPr id="3" name="Text Placeholder 2"/>
          <p:cNvSpPr>
            <a:spLocks noGrp="1"/>
          </p:cNvSpPr>
          <p:nvPr>
            <p:ph type="body" sz="quarter" idx="10"/>
          </p:nvPr>
        </p:nvSpPr>
        <p:spPr>
          <a:xfrm>
            <a:off x="990600" y="1417022"/>
            <a:ext cx="5396364" cy="4678204"/>
          </a:xfrm>
        </p:spPr>
        <p:txBody>
          <a:bodyPr/>
          <a:lstStyle/>
          <a:p>
            <a:r>
              <a:rPr lang="en-US" sz="2800" dirty="0" smtClean="0"/>
              <a:t>The same SharePoint project that you use in VS 2012 is created in your LightSwitch solution</a:t>
            </a:r>
          </a:p>
          <a:p>
            <a:endParaRPr lang="en-US" sz="2800" dirty="0"/>
          </a:p>
          <a:p>
            <a:r>
              <a:rPr lang="en-US" sz="2800" dirty="0" smtClean="0"/>
              <a:t>This allows you to add and deploy additional SharePoint assets with your LightSwitch app</a:t>
            </a:r>
          </a:p>
          <a:p>
            <a:endParaRPr lang="en-US" sz="2800" dirty="0"/>
          </a:p>
          <a:p>
            <a:r>
              <a:rPr lang="en-US" sz="2800" dirty="0" smtClean="0"/>
              <a:t>CSOM references are added to Server project automatically</a:t>
            </a:r>
            <a:endParaRPr lang="en-US" sz="2800" dirty="0"/>
          </a:p>
        </p:txBody>
      </p:sp>
      <p:pic>
        <p:nvPicPr>
          <p:cNvPr id="5" name="Picture 4"/>
          <p:cNvPicPr>
            <a:picLocks noChangeAspect="1"/>
          </p:cNvPicPr>
          <p:nvPr/>
        </p:nvPicPr>
        <p:blipFill>
          <a:blip r:embed="rId2"/>
          <a:stretch>
            <a:fillRect/>
          </a:stretch>
        </p:blipFill>
        <p:spPr>
          <a:xfrm>
            <a:off x="7467600" y="1253415"/>
            <a:ext cx="3429000" cy="5005419"/>
          </a:xfrm>
          <a:prstGeom prst="rect">
            <a:avLst/>
          </a:prstGeom>
        </p:spPr>
      </p:pic>
    </p:spTree>
    <p:extLst>
      <p:ext uri="{BB962C8B-B14F-4D97-AF65-F5344CB8AC3E}">
        <p14:creationId xmlns:p14="http://schemas.microsoft.com/office/powerpoint/2010/main" val="426569304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0"/>
            <a:ext cx="11151916" cy="567848"/>
          </a:xfrm>
        </p:spPr>
        <p:txBody>
          <a:bodyPr/>
          <a:lstStyle/>
          <a:p>
            <a:r>
              <a:rPr lang="en-US" dirty="0" smtClean="0"/>
              <a:t>HTML Client Design Goals</a:t>
            </a:r>
            <a:endParaRPr lang="en-US" dirty="0"/>
          </a:p>
        </p:txBody>
      </p:sp>
      <p:sp>
        <p:nvSpPr>
          <p:cNvPr id="3" name="Content Placeholder 2"/>
          <p:cNvSpPr>
            <a:spLocks noGrp="1"/>
          </p:cNvSpPr>
          <p:nvPr>
            <p:ph type="body" sz="quarter" idx="10"/>
          </p:nvPr>
        </p:nvSpPr>
        <p:spPr>
          <a:xfrm>
            <a:off x="519250" y="1143000"/>
            <a:ext cx="10910750" cy="5181600"/>
          </a:xfrm>
        </p:spPr>
        <p:txBody>
          <a:bodyPr>
            <a:normAutofit/>
          </a:bodyPr>
          <a:lstStyle/>
          <a:p>
            <a:r>
              <a:rPr lang="en-US" sz="3200" dirty="0">
                <a:latin typeface="+mn-lt"/>
              </a:rPr>
              <a:t>Touch-oriented, immersive applications that run on all modern devices</a:t>
            </a:r>
          </a:p>
          <a:p>
            <a:pPr lvl="1"/>
            <a:r>
              <a:rPr lang="en-US" sz="2800" dirty="0" smtClean="0"/>
              <a:t>“Mobile-first” </a:t>
            </a:r>
            <a:r>
              <a:rPr lang="en-US" sz="3200" dirty="0" smtClean="0"/>
              <a:t>- </a:t>
            </a:r>
            <a:r>
              <a:rPr lang="en-US" sz="2800" dirty="0" smtClean="0"/>
              <a:t>Enable </a:t>
            </a:r>
            <a:r>
              <a:rPr lang="en-US" sz="2800" dirty="0"/>
              <a:t>all modern tablet &amp; mobile devices to create connections to LightSwitch </a:t>
            </a:r>
            <a:r>
              <a:rPr lang="en-US" sz="2800" dirty="0" smtClean="0"/>
              <a:t>services </a:t>
            </a:r>
          </a:p>
          <a:p>
            <a:pPr lvl="1"/>
            <a:r>
              <a:rPr lang="en-US" sz="2800" dirty="0" smtClean="0"/>
              <a:t>Allow easy integration of JavaScript ecosystem widgets/controls for specific customization</a:t>
            </a:r>
            <a:endParaRPr lang="en-US" sz="2800" dirty="0"/>
          </a:p>
          <a:p>
            <a:r>
              <a:rPr lang="en-US" sz="3200" dirty="0">
                <a:latin typeface="+mn-lt"/>
              </a:rPr>
              <a:t>Consistent design experience</a:t>
            </a:r>
          </a:p>
          <a:p>
            <a:r>
              <a:rPr lang="en-US" sz="3200" dirty="0">
                <a:latin typeface="+mn-lt"/>
              </a:rPr>
              <a:t>Standards </a:t>
            </a:r>
            <a:r>
              <a:rPr lang="en-US" sz="3200" dirty="0" smtClean="0">
                <a:latin typeface="+mn-lt"/>
              </a:rPr>
              <a:t>based</a:t>
            </a:r>
          </a:p>
          <a:p>
            <a:pPr lvl="1"/>
            <a:r>
              <a:rPr lang="en-US" sz="2300" dirty="0" err="1" smtClean="0"/>
              <a:t>JQuery</a:t>
            </a:r>
            <a:r>
              <a:rPr lang="en-US" sz="2300" dirty="0" smtClean="0"/>
              <a:t> / </a:t>
            </a:r>
            <a:r>
              <a:rPr lang="en-US" sz="2300" dirty="0" err="1" smtClean="0"/>
              <a:t>JQueryMobile</a:t>
            </a:r>
            <a:r>
              <a:rPr lang="en-US" sz="2300" dirty="0" smtClean="0"/>
              <a:t> based</a:t>
            </a:r>
          </a:p>
          <a:p>
            <a:pPr lvl="1"/>
            <a:r>
              <a:rPr lang="en-US" sz="2300" dirty="0" smtClean="0"/>
              <a:t>CSS 3.0</a:t>
            </a:r>
          </a:p>
          <a:p>
            <a:pPr lvl="1"/>
            <a:r>
              <a:rPr lang="en-US" sz="2300" dirty="0" smtClean="0"/>
              <a:t>HTML5</a:t>
            </a:r>
            <a:endParaRPr lang="en-US" sz="2300" dirty="0"/>
          </a:p>
        </p:txBody>
      </p:sp>
    </p:spTree>
    <p:extLst>
      <p:ext uri="{BB962C8B-B14F-4D97-AF65-F5344CB8AC3E}">
        <p14:creationId xmlns:p14="http://schemas.microsoft.com/office/powerpoint/2010/main" val="13993083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Client Supported Platforms</a:t>
            </a:r>
            <a:endParaRPr lang="en-US" dirty="0"/>
          </a:p>
        </p:txBody>
      </p:sp>
      <p:sp>
        <p:nvSpPr>
          <p:cNvPr id="3" name="Text Placeholder 2"/>
          <p:cNvSpPr>
            <a:spLocks noGrp="1"/>
          </p:cNvSpPr>
          <p:nvPr>
            <p:ph type="body" sz="quarter" idx="10"/>
          </p:nvPr>
        </p:nvSpPr>
        <p:spPr>
          <a:xfrm>
            <a:off x="540586" y="1295400"/>
            <a:ext cx="11032670" cy="3720442"/>
          </a:xfrm>
        </p:spPr>
        <p:txBody>
          <a:bodyPr/>
          <a:lstStyle/>
          <a:p>
            <a:r>
              <a:rPr lang="en-US" dirty="0"/>
              <a:t>iOS 5/6</a:t>
            </a:r>
          </a:p>
          <a:p>
            <a:r>
              <a:rPr lang="en-US" dirty="0"/>
              <a:t>Android 4</a:t>
            </a:r>
          </a:p>
          <a:p>
            <a:r>
              <a:rPr lang="en-US" dirty="0" smtClean="0"/>
              <a:t>Windows RT</a:t>
            </a:r>
          </a:p>
          <a:p>
            <a:r>
              <a:rPr lang="en-US" dirty="0" smtClean="0"/>
              <a:t>Windows Phone 8</a:t>
            </a:r>
          </a:p>
          <a:p>
            <a:endParaRPr lang="en-US" dirty="0" smtClean="0"/>
          </a:p>
          <a:p>
            <a:r>
              <a:rPr lang="en-US" sz="3529" i="1" dirty="0"/>
              <a:t>Some limitations: Android 2.3, Windows Phone 7.5</a:t>
            </a:r>
          </a:p>
        </p:txBody>
      </p:sp>
    </p:spTree>
    <p:extLst>
      <p:ext uri="{BB962C8B-B14F-4D97-AF65-F5344CB8AC3E}">
        <p14:creationId xmlns:p14="http://schemas.microsoft.com/office/powerpoint/2010/main" val="42060236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Building a LightSwitch SharePoint App</a:t>
            </a:r>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7639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8928" y="291102"/>
            <a:ext cx="5598472" cy="899665"/>
          </a:xfrm>
        </p:spPr>
        <p:txBody>
          <a:bodyPr/>
          <a:lstStyle/>
          <a:p>
            <a:r>
              <a:rPr lang="en-US" dirty="0" smtClean="0"/>
              <a:t>Design-time Experience</a:t>
            </a:r>
            <a:endParaRPr lang="en-US" dirty="0"/>
          </a:p>
        </p:txBody>
      </p:sp>
      <p:sp>
        <p:nvSpPr>
          <p:cNvPr id="8" name="Content Placeholder 7"/>
          <p:cNvSpPr>
            <a:spLocks noGrp="1"/>
          </p:cNvSpPr>
          <p:nvPr>
            <p:ph sz="half" idx="1"/>
          </p:nvPr>
        </p:nvSpPr>
        <p:spPr>
          <a:xfrm>
            <a:off x="381000" y="1981200"/>
            <a:ext cx="5105400" cy="2148280"/>
          </a:xfrm>
        </p:spPr>
        <p:txBody>
          <a:bodyPr/>
          <a:lstStyle/>
          <a:p>
            <a:r>
              <a:rPr lang="en-US" sz="2800" dirty="0"/>
              <a:t>Template driven UI design</a:t>
            </a:r>
          </a:p>
          <a:p>
            <a:r>
              <a:rPr lang="en-US" sz="2800" dirty="0"/>
              <a:t>Consistent design experience</a:t>
            </a:r>
          </a:p>
          <a:p>
            <a:pPr lvl="1"/>
            <a:r>
              <a:rPr lang="en-US" sz="2400" dirty="0"/>
              <a:t>View Model</a:t>
            </a:r>
          </a:p>
          <a:p>
            <a:pPr lvl="1"/>
            <a:r>
              <a:rPr lang="en-US" sz="2400" dirty="0"/>
              <a:t>Content Tree</a:t>
            </a:r>
          </a:p>
          <a:p>
            <a:endParaRPr lang="en-US" sz="2800" dirty="0"/>
          </a:p>
        </p:txBody>
      </p:sp>
      <p:pic>
        <p:nvPicPr>
          <p:cNvPr id="2" name="Picture 1"/>
          <p:cNvPicPr>
            <a:picLocks noChangeAspect="1"/>
          </p:cNvPicPr>
          <p:nvPr/>
        </p:nvPicPr>
        <p:blipFill>
          <a:blip r:embed="rId2"/>
          <a:stretch>
            <a:fillRect/>
          </a:stretch>
        </p:blipFill>
        <p:spPr>
          <a:xfrm>
            <a:off x="6058632" y="152400"/>
            <a:ext cx="5572125" cy="6477000"/>
          </a:xfrm>
          <a:prstGeom prst="rect">
            <a:avLst/>
          </a:prstGeom>
        </p:spPr>
      </p:pic>
    </p:spTree>
    <p:extLst>
      <p:ext uri="{BB962C8B-B14F-4D97-AF65-F5344CB8AC3E}">
        <p14:creationId xmlns:p14="http://schemas.microsoft.com/office/powerpoint/2010/main" val="18064794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781"/>
            <a:ext cx="11658600" cy="567848"/>
          </a:xfrm>
        </p:spPr>
        <p:txBody>
          <a:bodyPr/>
          <a:lstStyle/>
          <a:p>
            <a:r>
              <a:rPr lang="en-US" dirty="0" smtClean="0"/>
              <a:t>Enhanced To Support Common Patterns</a:t>
            </a:r>
            <a:endParaRPr lang="en-US" dirty="0"/>
          </a:p>
        </p:txBody>
      </p:sp>
      <p:sp>
        <p:nvSpPr>
          <p:cNvPr id="10" name="Content Placeholder 9"/>
          <p:cNvSpPr>
            <a:spLocks noGrp="1"/>
          </p:cNvSpPr>
          <p:nvPr>
            <p:ph sz="half" idx="1"/>
          </p:nvPr>
        </p:nvSpPr>
        <p:spPr>
          <a:xfrm>
            <a:off x="304800" y="1042891"/>
            <a:ext cx="6324600" cy="2148280"/>
          </a:xfrm>
        </p:spPr>
        <p:txBody>
          <a:bodyPr/>
          <a:lstStyle/>
          <a:p>
            <a:r>
              <a:rPr lang="en-US" sz="2800" dirty="0"/>
              <a:t>Support for </a:t>
            </a:r>
            <a:r>
              <a:rPr lang="en-US" sz="2800" dirty="0" smtClean="0"/>
              <a:t>“Dialogs” &amp; Reusable Screens</a:t>
            </a:r>
            <a:endParaRPr lang="en-US" sz="2800" dirty="0"/>
          </a:p>
          <a:p>
            <a:pPr lvl="1"/>
            <a:r>
              <a:rPr lang="en-US" sz="2400" dirty="0" err="1"/>
              <a:t>Lightbox</a:t>
            </a:r>
            <a:r>
              <a:rPr lang="en-US" sz="2400" dirty="0"/>
              <a:t> UI pattern</a:t>
            </a:r>
          </a:p>
          <a:p>
            <a:pPr lvl="1"/>
            <a:r>
              <a:rPr lang="en-US" sz="2400" dirty="0"/>
              <a:t>Similar usage to modal dialogs</a:t>
            </a:r>
          </a:p>
          <a:p>
            <a:r>
              <a:rPr lang="en-US" sz="2800" dirty="0" smtClean="0"/>
              <a:t>Support for Command bars</a:t>
            </a:r>
          </a:p>
          <a:p>
            <a:r>
              <a:rPr lang="en-US" sz="2800" dirty="0" smtClean="0"/>
              <a:t>Consistent design-time experience</a:t>
            </a:r>
            <a:endParaRPr lang="en-US" sz="2800" dirty="0"/>
          </a:p>
        </p:txBody>
      </p:sp>
      <p:pic>
        <p:nvPicPr>
          <p:cNvPr id="7" name="Picture 6"/>
          <p:cNvPicPr>
            <a:picLocks noChangeAspect="1"/>
          </p:cNvPicPr>
          <p:nvPr/>
        </p:nvPicPr>
        <p:blipFill>
          <a:blip r:embed="rId2"/>
          <a:stretch>
            <a:fillRect/>
          </a:stretch>
        </p:blipFill>
        <p:spPr>
          <a:xfrm>
            <a:off x="5943600" y="2667000"/>
            <a:ext cx="5762625" cy="3952875"/>
          </a:xfrm>
          <a:prstGeom prst="rect">
            <a:avLst/>
          </a:prstGeom>
        </p:spPr>
      </p:pic>
      <p:pic>
        <p:nvPicPr>
          <p:cNvPr id="8" name="Picture 7"/>
          <p:cNvPicPr>
            <a:picLocks noChangeAspect="1"/>
          </p:cNvPicPr>
          <p:nvPr/>
        </p:nvPicPr>
        <p:blipFill>
          <a:blip r:embed="rId3"/>
          <a:stretch>
            <a:fillRect/>
          </a:stretch>
        </p:blipFill>
        <p:spPr>
          <a:xfrm>
            <a:off x="8086045" y="1219200"/>
            <a:ext cx="3910012" cy="3587321"/>
          </a:xfrm>
          <a:prstGeom prst="rect">
            <a:avLst/>
          </a:prstGeom>
        </p:spPr>
      </p:pic>
    </p:spTree>
    <p:extLst>
      <p:ext uri="{BB962C8B-B14F-4D97-AF65-F5344CB8AC3E}">
        <p14:creationId xmlns:p14="http://schemas.microsoft.com/office/powerpoint/2010/main" val="358941709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 via HTML/JS</a:t>
            </a:r>
            <a:endParaRPr lang="en-US" dirty="0"/>
          </a:p>
        </p:txBody>
      </p:sp>
      <p:pic>
        <p:nvPicPr>
          <p:cNvPr id="4" name="Picture 3"/>
          <p:cNvPicPr>
            <a:picLocks noChangeAspect="1"/>
          </p:cNvPicPr>
          <p:nvPr/>
        </p:nvPicPr>
        <p:blipFill>
          <a:blip r:embed="rId2"/>
          <a:stretch>
            <a:fillRect/>
          </a:stretch>
        </p:blipFill>
        <p:spPr>
          <a:xfrm>
            <a:off x="1066800" y="1143000"/>
            <a:ext cx="9467850" cy="4979047"/>
          </a:xfrm>
          <a:prstGeom prst="rect">
            <a:avLst/>
          </a:prstGeom>
        </p:spPr>
      </p:pic>
    </p:spTree>
    <p:extLst>
      <p:ext uri="{BB962C8B-B14F-4D97-AF65-F5344CB8AC3E}">
        <p14:creationId xmlns:p14="http://schemas.microsoft.com/office/powerpoint/2010/main" val="104687039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Building </a:t>
            </a:r>
            <a:r>
              <a:rPr lang="en-US" sz="4200" dirty="0" smtClean="0"/>
              <a:t>Modern, HTML5-based Business </a:t>
            </a:r>
            <a:r>
              <a:rPr lang="en-US" sz="4200" dirty="0"/>
              <a:t>Apps for SharePoint </a:t>
            </a:r>
            <a:r>
              <a:rPr lang="en-US" sz="4200" dirty="0" smtClean="0"/>
              <a:t>2013 with </a:t>
            </a:r>
            <a:r>
              <a:rPr lang="en-US" sz="4200" dirty="0"/>
              <a:t>Visual Studio LightSwitch</a:t>
            </a:r>
          </a:p>
        </p:txBody>
      </p:sp>
      <p:sp>
        <p:nvSpPr>
          <p:cNvPr id="3" name="Text Placeholder 2"/>
          <p:cNvSpPr>
            <a:spLocks noGrp="1"/>
          </p:cNvSpPr>
          <p:nvPr>
            <p:ph type="body" sz="quarter" idx="12"/>
          </p:nvPr>
        </p:nvSpPr>
        <p:spPr/>
        <p:txBody>
          <a:bodyPr/>
          <a:lstStyle/>
          <a:p>
            <a:r>
              <a:rPr lang="en-US" dirty="0"/>
              <a:t>Heinrich  </a:t>
            </a:r>
            <a:r>
              <a:rPr lang="en-US" dirty="0" err="1"/>
              <a:t>Wendel</a:t>
            </a:r>
            <a:endParaRPr lang="en-US" sz="2000" dirty="0"/>
          </a:p>
        </p:txBody>
      </p:sp>
      <p:sp>
        <p:nvSpPr>
          <p:cNvPr id="4" name="Text Placeholder 3"/>
          <p:cNvSpPr>
            <a:spLocks noGrp="1"/>
          </p:cNvSpPr>
          <p:nvPr>
            <p:ph type="body" sz="quarter" idx="13"/>
          </p:nvPr>
        </p:nvSpPr>
        <p:spPr/>
        <p:txBody>
          <a:bodyPr/>
          <a:lstStyle/>
          <a:p>
            <a:r>
              <a:rPr lang="en-US" dirty="0"/>
              <a:t>DEV-B342 </a:t>
            </a:r>
          </a:p>
        </p:txBody>
      </p:sp>
    </p:spTree>
    <p:extLst>
      <p:ext uri="{BB962C8B-B14F-4D97-AF65-F5344CB8AC3E}">
        <p14:creationId xmlns:p14="http://schemas.microsoft.com/office/powerpoint/2010/main" val="19154606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35"/>
            <a:ext cx="11655840" cy="899665"/>
          </a:xfrm>
        </p:spPr>
        <p:txBody>
          <a:bodyPr/>
          <a:lstStyle/>
          <a:p>
            <a:r>
              <a:rPr lang="en-US" dirty="0" smtClean="0"/>
              <a:t>Customize Look and Feel via CSS</a:t>
            </a:r>
            <a:endParaRPr lang="en-US" dirty="0"/>
          </a:p>
        </p:txBody>
      </p:sp>
      <p:pic>
        <p:nvPicPr>
          <p:cNvPr id="4" name="Picture 3"/>
          <p:cNvPicPr>
            <a:picLocks noChangeAspect="1"/>
          </p:cNvPicPr>
          <p:nvPr/>
        </p:nvPicPr>
        <p:blipFill>
          <a:blip r:embed="rId2"/>
          <a:stretch>
            <a:fillRect/>
          </a:stretch>
        </p:blipFill>
        <p:spPr>
          <a:xfrm>
            <a:off x="1752600" y="914400"/>
            <a:ext cx="8924925" cy="5865571"/>
          </a:xfrm>
          <a:prstGeom prst="rect">
            <a:avLst/>
          </a:prstGeom>
        </p:spPr>
      </p:pic>
    </p:spTree>
    <p:extLst>
      <p:ext uri="{BB962C8B-B14F-4D97-AF65-F5344CB8AC3E}">
        <p14:creationId xmlns:p14="http://schemas.microsoft.com/office/powerpoint/2010/main" val="34828228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LightSwitch Hands-On-Labs</a:t>
            </a:r>
            <a:endParaRPr lang="en-US" dirty="0"/>
          </a:p>
        </p:txBody>
      </p:sp>
      <p:sp>
        <p:nvSpPr>
          <p:cNvPr id="3" name="Text Placeholder 2"/>
          <p:cNvSpPr>
            <a:spLocks noGrp="1"/>
          </p:cNvSpPr>
          <p:nvPr>
            <p:ph type="body" sz="quarter" idx="10"/>
          </p:nvPr>
        </p:nvSpPr>
        <p:spPr>
          <a:xfrm>
            <a:off x="508000" y="1447801"/>
            <a:ext cx="11176000" cy="3636124"/>
          </a:xfrm>
        </p:spPr>
        <p:txBody>
          <a:bodyPr/>
          <a:lstStyle/>
          <a:p>
            <a:r>
              <a:rPr lang="en-US" b="1" dirty="0" smtClean="0"/>
              <a:t>DEV-H306:</a:t>
            </a:r>
          </a:p>
          <a:p>
            <a:pPr marL="336145" lvl="1" indent="0">
              <a:buNone/>
            </a:pPr>
            <a:r>
              <a:rPr lang="en-US" b="1" dirty="0"/>
              <a:t>Developing SharePoint Applications Using Microsoft Visual Studio LightSwitch</a:t>
            </a:r>
          </a:p>
          <a:p>
            <a:r>
              <a:rPr lang="en-US" b="1" dirty="0" smtClean="0"/>
              <a:t>DEV-H304: </a:t>
            </a:r>
          </a:p>
          <a:p>
            <a:pPr marL="336145" lvl="1" indent="0">
              <a:buNone/>
            </a:pPr>
            <a:r>
              <a:rPr lang="en-US" b="1" dirty="0" smtClean="0"/>
              <a:t>Building </a:t>
            </a:r>
            <a:r>
              <a:rPr lang="en-US" b="1" dirty="0"/>
              <a:t>JavaScript and HTML5 Mobile Applications with Microsoft Visual Studio </a:t>
            </a:r>
            <a:r>
              <a:rPr lang="en-US" b="1" dirty="0" smtClean="0"/>
              <a:t>LightSwitch</a:t>
            </a:r>
          </a:p>
          <a:p>
            <a:pPr marL="336145" lvl="1" indent="0">
              <a:buNone/>
            </a:pPr>
            <a:endParaRPr lang="en-US" b="1" dirty="0"/>
          </a:p>
          <a:p>
            <a:pPr marL="336145" lvl="1" indent="0">
              <a:buNone/>
            </a:pPr>
            <a:endParaRPr lang="en-US" dirty="0"/>
          </a:p>
        </p:txBody>
      </p:sp>
    </p:spTree>
    <p:extLst>
      <p:ext uri="{BB962C8B-B14F-4D97-AF65-F5344CB8AC3E}">
        <p14:creationId xmlns:p14="http://schemas.microsoft.com/office/powerpoint/2010/main" val="367289467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mn-lt"/>
              </a:rPr>
              <a:t>LightSwitch in Visual Studio 2012</a:t>
            </a:r>
            <a:endParaRPr lang="en-US" b="1" dirty="0">
              <a:solidFill>
                <a:schemeClr val="tx1"/>
              </a:solidFill>
              <a:latin typeface="+mn-lt"/>
            </a:endParaRPr>
          </a:p>
        </p:txBody>
      </p:sp>
      <p:sp>
        <p:nvSpPr>
          <p:cNvPr id="3" name="Content Placeholder 2"/>
          <p:cNvSpPr>
            <a:spLocks noGrp="1"/>
          </p:cNvSpPr>
          <p:nvPr>
            <p:ph sz="quarter" idx="10"/>
          </p:nvPr>
        </p:nvSpPr>
        <p:spPr>
          <a:xfrm>
            <a:off x="189708" y="1288256"/>
            <a:ext cx="11811000" cy="4525963"/>
          </a:xfrm>
        </p:spPr>
        <p:txBody>
          <a:bodyPr>
            <a:normAutofit/>
          </a:bodyPr>
          <a:lstStyle/>
          <a:p>
            <a:pPr marL="0" indent="0" algn="ctr">
              <a:buNone/>
            </a:pPr>
            <a:r>
              <a:rPr lang="en-US" sz="4000" dirty="0">
                <a:solidFill>
                  <a:schemeClr val="tx1"/>
                </a:solidFill>
                <a:latin typeface="+mn-lt"/>
              </a:rPr>
              <a:t>The simplest way to build modern business applications for the enterprise</a:t>
            </a:r>
          </a:p>
        </p:txBody>
      </p:sp>
      <p:pic>
        <p:nvPicPr>
          <p:cNvPr id="4" name="Picture 3" descr="VSlogowhite.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1" y="6096000"/>
            <a:ext cx="3206293" cy="5417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163490"/>
            <a:ext cx="1967716" cy="1967716"/>
          </a:xfrm>
          <a:prstGeom prst="rect">
            <a:avLst/>
          </a:prstGeom>
        </p:spPr>
      </p:pic>
      <p:sp>
        <p:nvSpPr>
          <p:cNvPr id="6" name="Rectangle 5"/>
          <p:cNvSpPr/>
          <p:nvPr/>
        </p:nvSpPr>
        <p:spPr>
          <a:xfrm>
            <a:off x="2743200" y="4957862"/>
            <a:ext cx="1832168" cy="646331"/>
          </a:xfrm>
          <a:prstGeom prst="rect">
            <a:avLst/>
          </a:prstGeom>
        </p:spPr>
        <p:txBody>
          <a:bodyPr wrap="none">
            <a:spAutoFit/>
          </a:bodyPr>
          <a:lstStyle/>
          <a:p>
            <a:pPr marL="0" lvl="1" defTabSz="914400"/>
            <a:r>
              <a:rPr lang="en-US" dirty="0">
                <a:solidFill>
                  <a:srgbClr val="FFFFFF"/>
                </a:solidFill>
              </a:rPr>
              <a:t>Desktop </a:t>
            </a:r>
            <a:r>
              <a:rPr lang="en-US" dirty="0" smtClean="0">
                <a:solidFill>
                  <a:srgbClr val="FFFFFF"/>
                </a:solidFill>
              </a:rPr>
              <a:t>Clients </a:t>
            </a:r>
          </a:p>
          <a:p>
            <a:pPr marL="0" lvl="1" algn="ctr" defTabSz="914400"/>
            <a:r>
              <a:rPr lang="en-US" dirty="0" smtClean="0">
                <a:solidFill>
                  <a:srgbClr val="FFFFFF"/>
                </a:solidFill>
              </a:rPr>
              <a:t>w/Silverlight </a:t>
            </a:r>
            <a:r>
              <a:rPr lang="en-US" dirty="0">
                <a:solidFill>
                  <a:srgbClr val="FFFFFF"/>
                </a:solidFill>
              </a:rPr>
              <a:t>5</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975" y="3163490"/>
            <a:ext cx="1967716" cy="1967716"/>
          </a:xfrm>
          <a:prstGeom prst="rect">
            <a:avLst/>
          </a:prstGeom>
        </p:spPr>
      </p:pic>
      <p:sp>
        <p:nvSpPr>
          <p:cNvPr id="11" name="Rectangle 10"/>
          <p:cNvSpPr/>
          <p:nvPr/>
        </p:nvSpPr>
        <p:spPr>
          <a:xfrm>
            <a:off x="6617399" y="4957862"/>
            <a:ext cx="2610651" cy="646331"/>
          </a:xfrm>
          <a:prstGeom prst="rect">
            <a:avLst/>
          </a:prstGeom>
        </p:spPr>
        <p:txBody>
          <a:bodyPr wrap="none">
            <a:spAutoFit/>
          </a:bodyPr>
          <a:lstStyle/>
          <a:p>
            <a:pPr marL="0" lvl="1" algn="ctr" defTabSz="914400"/>
            <a:r>
              <a:rPr lang="en-US" b="1" dirty="0" smtClean="0">
                <a:solidFill>
                  <a:srgbClr val="FFFFFF"/>
                </a:solidFill>
              </a:rPr>
              <a:t>HTML Client Released </a:t>
            </a:r>
          </a:p>
          <a:p>
            <a:pPr marL="0" lvl="1" algn="ctr" defTabSz="914400"/>
            <a:r>
              <a:rPr lang="en-US" b="1" dirty="0" smtClean="0">
                <a:solidFill>
                  <a:srgbClr val="FFFFFF"/>
                </a:solidFill>
              </a:rPr>
              <a:t>April 2013</a:t>
            </a:r>
            <a:endParaRPr lang="en-US" b="1" dirty="0">
              <a:solidFill>
                <a:srgbClr val="FFFFFF"/>
              </a:solidFill>
            </a:endParaRPr>
          </a:p>
        </p:txBody>
      </p:sp>
      <p:sp>
        <p:nvSpPr>
          <p:cNvPr id="12" name="TextBox 11"/>
          <p:cNvSpPr txBox="1"/>
          <p:nvPr/>
        </p:nvSpPr>
        <p:spPr>
          <a:xfrm>
            <a:off x="7003975" y="3368179"/>
            <a:ext cx="1737341" cy="461665"/>
          </a:xfrm>
          <a:prstGeom prst="rect">
            <a:avLst/>
          </a:prstGeom>
          <a:noFill/>
        </p:spPr>
        <p:txBody>
          <a:bodyPr wrap="square" lIns="182880" tIns="146304" rIns="182880" bIns="146304" rtlCol="0">
            <a:spAutoFit/>
          </a:bodyPr>
          <a:lstStyle/>
          <a:p>
            <a:pPr defTabSz="914400">
              <a:lnSpc>
                <a:spcPct val="90000"/>
              </a:lnSpc>
              <a:spcAft>
                <a:spcPts val="600"/>
              </a:spcAft>
            </a:pPr>
            <a:r>
              <a:rPr lang="en-US" sz="1200" b="1" dirty="0" smtClean="0">
                <a:solidFill>
                  <a:srgbClr val="000000"/>
                </a:solidFill>
              </a:rPr>
              <a:t>VS Update 2</a:t>
            </a:r>
          </a:p>
        </p:txBody>
      </p:sp>
    </p:spTree>
    <p:extLst>
      <p:ext uri="{BB962C8B-B14F-4D97-AF65-F5344CB8AC3E}">
        <p14:creationId xmlns:p14="http://schemas.microsoft.com/office/powerpoint/2010/main" val="81129428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07462"/>
            <a:ext cx="3470268"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9590" y="2882197"/>
            <a:ext cx="3028950" cy="397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0981" y="183245"/>
            <a:ext cx="10678019" cy="1121846"/>
          </a:xfrm>
        </p:spPr>
        <p:txBody>
          <a:bodyPr/>
          <a:lstStyle/>
          <a:p>
            <a:r>
              <a:rPr lang="en-US" dirty="0" smtClean="0"/>
              <a:t>Resources </a:t>
            </a:r>
            <a:r>
              <a:rPr lang="en-US" sz="4000" dirty="0" smtClean="0"/>
              <a:t>– Join </a:t>
            </a:r>
            <a:r>
              <a:rPr lang="en-US" sz="4000" dirty="0"/>
              <a:t>the </a:t>
            </a:r>
            <a:r>
              <a:rPr lang="en-US" sz="4000" dirty="0" smtClean="0"/>
              <a:t>Community</a:t>
            </a:r>
            <a:r>
              <a:rPr lang="en-US" sz="4000" dirty="0"/>
              <a:t>!</a:t>
            </a:r>
          </a:p>
        </p:txBody>
      </p:sp>
      <p:sp>
        <p:nvSpPr>
          <p:cNvPr id="3" name="Content Placeholder 2"/>
          <p:cNvSpPr>
            <a:spLocks noGrp="1"/>
          </p:cNvSpPr>
          <p:nvPr>
            <p:ph sz="quarter" idx="10"/>
          </p:nvPr>
        </p:nvSpPr>
        <p:spPr>
          <a:xfrm>
            <a:off x="370980" y="930849"/>
            <a:ext cx="11211420" cy="4953000"/>
          </a:xfrm>
          <a:prstGeom prst="rect">
            <a:avLst/>
          </a:prstGeom>
        </p:spPr>
        <p:txBody>
          <a:bodyPr>
            <a:normAutofit/>
          </a:bodyPr>
          <a:lstStyle/>
          <a:p>
            <a:r>
              <a:rPr lang="en-US" sz="3200" dirty="0">
                <a:hlinkClick r:id="rId5"/>
              </a:rPr>
              <a:t>HTML </a:t>
            </a:r>
            <a:r>
              <a:rPr lang="en-US" sz="3200" dirty="0" smtClean="0">
                <a:hlinkClick r:id="rId5"/>
              </a:rPr>
              <a:t>Client &amp; SharePoint Support = VS 2012 Update 2</a:t>
            </a:r>
            <a:endParaRPr lang="en-US" sz="3200" dirty="0"/>
          </a:p>
          <a:p>
            <a:r>
              <a:rPr lang="en-US" sz="3200" dirty="0" smtClean="0">
                <a:hlinkClick r:id="rId6"/>
              </a:rPr>
              <a:t>LightSwitch </a:t>
            </a:r>
            <a:r>
              <a:rPr lang="en-US" sz="3200" dirty="0">
                <a:hlinkClick r:id="rId6"/>
              </a:rPr>
              <a:t>Team Blog</a:t>
            </a:r>
            <a:r>
              <a:rPr lang="en-US" sz="3200" dirty="0"/>
              <a:t>: </a:t>
            </a:r>
            <a:r>
              <a:rPr lang="en-US" sz="3200" dirty="0" smtClean="0"/>
              <a:t>blogs.msdn.com/LightSwitch</a:t>
            </a:r>
            <a:endParaRPr lang="en-US" sz="3200" dirty="0"/>
          </a:p>
          <a:p>
            <a:r>
              <a:rPr lang="en-US" sz="3200" dirty="0">
                <a:hlinkClick r:id="rId7"/>
              </a:rPr>
              <a:t>Developer Center</a:t>
            </a:r>
            <a:r>
              <a:rPr lang="en-US" sz="3200" dirty="0"/>
              <a:t>: </a:t>
            </a:r>
            <a:r>
              <a:rPr lang="en-US" sz="3200" dirty="0" smtClean="0"/>
              <a:t>msdn.com/LightSwitch</a:t>
            </a:r>
            <a:endParaRPr lang="en-US" sz="3200" dirty="0"/>
          </a:p>
          <a:p>
            <a:r>
              <a:rPr lang="en-US" sz="3200" dirty="0">
                <a:hlinkClick r:id="rId8"/>
              </a:rPr>
              <a:t>Forums</a:t>
            </a:r>
            <a:r>
              <a:rPr lang="en-US" sz="3200" dirty="0"/>
              <a:t>: </a:t>
            </a:r>
            <a:r>
              <a:rPr lang="en-US" sz="3200" dirty="0" smtClean="0"/>
              <a:t>bit.ly/</a:t>
            </a:r>
            <a:r>
              <a:rPr lang="en-US" sz="3200" dirty="0" err="1" smtClean="0"/>
              <a:t>LightSwitchForums</a:t>
            </a:r>
            <a:endParaRPr lang="en-US" sz="3200" dirty="0" smtClean="0">
              <a:hlinkClick r:id="rId9"/>
            </a:endParaRPr>
          </a:p>
          <a:p>
            <a:r>
              <a:rPr lang="en-US" sz="3200" dirty="0" smtClean="0">
                <a:hlinkClick r:id="rId9"/>
              </a:rPr>
              <a:t>Facebook</a:t>
            </a:r>
            <a:r>
              <a:rPr lang="en-US" sz="3200" dirty="0" smtClean="0"/>
              <a:t>: www.facebook.com/VSLightSwitch</a:t>
            </a:r>
          </a:p>
          <a:p>
            <a:r>
              <a:rPr lang="en-US" sz="3200" dirty="0" smtClean="0">
                <a:hlinkClick r:id="rId10"/>
              </a:rPr>
              <a:t>Twitter</a:t>
            </a:r>
            <a:r>
              <a:rPr lang="en-US" sz="3200" dirty="0" smtClean="0"/>
              <a:t>: @</a:t>
            </a:r>
            <a:r>
              <a:rPr lang="en-US" sz="3200" dirty="0" err="1" smtClean="0"/>
              <a:t>vslightswitch</a:t>
            </a:r>
            <a:endParaRPr lang="en-US" sz="3200" dirty="0" smtClean="0"/>
          </a:p>
        </p:txBody>
      </p:sp>
      <p:pic>
        <p:nvPicPr>
          <p:cNvPr id="51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1" y="4914780"/>
            <a:ext cx="4755729" cy="193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64232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879747" y="3869260"/>
            <a:ext cx="5373634" cy="179921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err="1">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862685" y="5653150"/>
            <a:ext cx="5390697" cy="896424"/>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79285">
              <a:spAutoFit/>
            </a:bodyPr>
            <a:lstStyle/>
            <a:p>
              <a:r>
                <a:rPr lang="en-US" sz="1765" dirty="0">
                  <a:solidFill>
                    <a:srgbClr val="FFFFFF"/>
                  </a:solidFill>
                  <a:hlinkClick r:id="rId3"/>
                </a:rPr>
                <a:t>http://microsoft.com/msdn </a:t>
              </a:r>
              <a:endParaRPr lang="en-US" sz="1765" dirty="0">
                <a:solidFill>
                  <a:srgbClr val="FFFFFF"/>
                </a:solidFill>
              </a:endParaRPr>
            </a:p>
          </p:txBody>
        </p:sp>
      </p:grpSp>
      <p:sp>
        <p:nvSpPr>
          <p:cNvPr id="12" name="Arrow Bar"/>
          <p:cNvSpPr/>
          <p:nvPr/>
        </p:nvSpPr>
        <p:spPr bwMode="gray">
          <a:xfrm>
            <a:off x="5879746" y="1191086"/>
            <a:ext cx="5378549" cy="18051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865050" y="2980789"/>
            <a:ext cx="5393244" cy="898622"/>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79285">
              <a:spAutoFit/>
            </a:bodyPr>
            <a:lstStyle/>
            <a:p>
              <a:r>
                <a:rPr lang="en-US" sz="1765" dirty="0">
                  <a:solidFill>
                    <a:srgbClr val="FFFFFF"/>
                  </a:solidFill>
                  <a:hlinkClick r:id="rId4"/>
                </a:rPr>
                <a:t>www.microsoft.com/learning </a:t>
              </a:r>
              <a:endParaRPr lang="en-US" sz="1568" dirty="0"/>
            </a:p>
          </p:txBody>
        </p:sp>
      </p:grpSp>
      <p:sp>
        <p:nvSpPr>
          <p:cNvPr id="5" name="TechEd Tile"/>
          <p:cNvSpPr/>
          <p:nvPr/>
        </p:nvSpPr>
        <p:spPr bwMode="ltGray">
          <a:xfrm>
            <a:off x="269239" y="1191085"/>
            <a:ext cx="5368689" cy="180519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69241" y="3870040"/>
            <a:ext cx="5378548" cy="1798438"/>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67458" y="2980789"/>
            <a:ext cx="5370472" cy="898861"/>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p>
          </p:txBody>
        </p:sp>
        <p:sp>
          <p:nvSpPr>
            <p:cNvPr id="10" name="Rectangle 9"/>
            <p:cNvSpPr/>
            <p:nvPr/>
          </p:nvSpPr>
          <p:spPr bwMode="white">
            <a:xfrm>
              <a:off x="1022073" y="2961633"/>
              <a:ext cx="4991109" cy="327641"/>
            </a:xfrm>
            <a:prstGeom prst="rect">
              <a:avLst/>
            </a:prstGeom>
          </p:spPr>
          <p:txBody>
            <a:bodyPr wrap="square" lIns="179285">
              <a:spAutoFit/>
            </a:bodyPr>
            <a:lstStyle/>
            <a:p>
              <a:r>
                <a:rPr lang="en-US" sz="1765" u="sng" dirty="0">
                  <a:hlinkClick r:id="rId5"/>
                </a:rPr>
                <a:t>http://channel9.msdn.com/Events/TechEd</a:t>
              </a:r>
              <a:endParaRPr lang="en-US" sz="1765" dirty="0"/>
            </a:p>
          </p:txBody>
        </p:sp>
      </p:grpSp>
      <p:grpSp>
        <p:nvGrpSpPr>
          <p:cNvPr id="27" name="MS TechNet Link"/>
          <p:cNvGrpSpPr/>
          <p:nvPr/>
        </p:nvGrpSpPr>
        <p:grpSpPr>
          <a:xfrm>
            <a:off x="269241" y="5653150"/>
            <a:ext cx="5368686" cy="89642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79285">
              <a:spAutoFit/>
            </a:bodyPr>
            <a:lstStyle/>
            <a:p>
              <a:pPr>
                <a:spcBef>
                  <a:spcPts val="588"/>
                </a:spcBef>
                <a:buSzPct val="120000"/>
                <a:tabLst>
                  <a:tab pos="1792773" algn="l"/>
                </a:tabLst>
                <a:defRPr/>
              </a:pPr>
              <a:r>
                <a:rPr lang="en-US" sz="1765" dirty="0">
                  <a:solidFill>
                    <a:srgbClr val="FFFFFF"/>
                  </a:solidFill>
                  <a:hlinkClick r:id="rId6"/>
                </a:rPr>
                <a:t>http://microsoft.com/technet  </a:t>
              </a:r>
              <a:endParaRPr lang="en-US" sz="1765" dirty="0">
                <a:solidFill>
                  <a:srgbClr val="FFFFFF"/>
                </a:solidFill>
              </a:endParaRPr>
            </a:p>
          </p:txBody>
        </p:sp>
      </p:grpSp>
      <p:sp>
        <p:nvSpPr>
          <p:cNvPr id="43" name="Rectangle 42"/>
          <p:cNvSpPr/>
          <p:nvPr/>
        </p:nvSpPr>
        <p:spPr bwMode="auto">
          <a:xfrm>
            <a:off x="5637925" y="487"/>
            <a:ext cx="268506"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15766" y="1456312"/>
            <a:ext cx="2642586" cy="1248259"/>
          </a:xfrm>
          <a:prstGeom prst="rect">
            <a:avLst/>
          </a:prstGeom>
        </p:spPr>
      </p:pic>
      <p:sp useBgFill="1">
        <p:nvSpPr>
          <p:cNvPr id="39" name="Freeform 38"/>
          <p:cNvSpPr/>
          <p:nvPr/>
        </p:nvSpPr>
        <p:spPr bwMode="auto">
          <a:xfrm>
            <a:off x="1" y="487"/>
            <a:ext cx="12192000" cy="6857027"/>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56949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437257" y="2980729"/>
            <a:ext cx="4464549" cy="885262"/>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86504" y="2101941"/>
            <a:ext cx="4482436" cy="2944849"/>
          </a:xfrm>
          <a:prstGeom prst="rect">
            <a:avLst/>
          </a:prstGeom>
          <a:noFill/>
        </p:spPr>
        <p:txBody>
          <a:bodyPr wrap="square" lIns="179285" tIns="143428" rIns="179285" bIns="143428" rtlCol="0">
            <a:spAutoFit/>
          </a:bodyPr>
          <a:lstStyle/>
          <a:p>
            <a:r>
              <a:rPr lang="en-US" sz="4313" b="1" dirty="0">
                <a:gradFill>
                  <a:gsLst>
                    <a:gs pos="83000">
                      <a:schemeClr val="tx1"/>
                    </a:gs>
                    <a:gs pos="100000">
                      <a:schemeClr val="accent1">
                        <a:lumMod val="30000"/>
                        <a:lumOff val="70000"/>
                      </a:schemeClr>
                    </a:gs>
                  </a:gsLst>
                  <a:lin ang="5400000" scaled="1"/>
                </a:gradFill>
              </a:rPr>
              <a:t>Scan this QR code </a:t>
            </a:r>
            <a:r>
              <a:rPr lang="en-US" sz="4313" dirty="0">
                <a:gradFill>
                  <a:gsLst>
                    <a:gs pos="83000">
                      <a:schemeClr val="tx1"/>
                    </a:gs>
                    <a:gs pos="100000">
                      <a:schemeClr val="accent1">
                        <a:lumMod val="30000"/>
                        <a:lumOff val="70000"/>
                      </a:schemeClr>
                    </a:gs>
                  </a:gsLst>
                  <a:lin ang="5400000" scaled="1"/>
                </a:gradFill>
              </a:rPr>
              <a:t>to </a:t>
            </a:r>
          </a:p>
          <a:p>
            <a:r>
              <a:rPr lang="en-US" sz="4313"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747669" y="1528953"/>
            <a:ext cx="1878113" cy="4126680"/>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037394" y="113728"/>
            <a:ext cx="2798636" cy="2142257"/>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89639" tIns="134464" rIns="89639" bIns="134464" numCol="1" rtlCol="0" anchor="t" anchorCtr="0" compatLnSpc="1">
            <a:prstTxWarp prst="textNoShape">
              <a:avLst/>
            </a:prstTxWarp>
            <a:spAutoFit/>
          </a:bodyPr>
          <a:lstStyle/>
          <a:p>
            <a:pPr defTabSz="896091" fontAlgn="base">
              <a:spcBef>
                <a:spcPct val="0"/>
              </a:spcBef>
              <a:spcAft>
                <a:spcPct val="0"/>
              </a:spcAft>
            </a:pPr>
            <a:r>
              <a:rPr lang="en-US" sz="2745" b="1" dirty="0">
                <a:solidFill>
                  <a:srgbClr val="FFFFFF">
                    <a:alpha val="99000"/>
                  </a:srgbClr>
                </a:solidFill>
              </a:rPr>
              <a:t>Required Slide </a:t>
            </a:r>
          </a:p>
          <a:p>
            <a:pPr defTabSz="896091" fontAlgn="base">
              <a:spcBef>
                <a:spcPct val="0"/>
              </a:spcBef>
              <a:spcAft>
                <a:spcPct val="0"/>
              </a:spcAft>
            </a:pPr>
            <a:r>
              <a:rPr lang="en-US" sz="1176" dirty="0">
                <a:solidFill>
                  <a:srgbClr val="FFFFFF">
                    <a:alpha val="99000"/>
                  </a:srgbClr>
                </a:solidFill>
              </a:rPr>
              <a:t>*delete this box when your slide is finalized</a:t>
            </a:r>
          </a:p>
          <a:p>
            <a:pPr defTabSz="896091" fontAlgn="base">
              <a:spcBef>
                <a:spcPct val="0"/>
              </a:spcBef>
              <a:spcAft>
                <a:spcPct val="0"/>
              </a:spcAft>
            </a:pPr>
            <a:endParaRPr lang="en-US" sz="1765" dirty="0">
              <a:solidFill>
                <a:srgbClr val="FFFFFF">
                  <a:alpha val="99000"/>
                </a:srgbClr>
              </a:solidFill>
            </a:endParaRPr>
          </a:p>
          <a:p>
            <a:r>
              <a:rPr lang="en-US" sz="1765"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51364" y="1191085"/>
            <a:ext cx="4482124" cy="448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76181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84" y="5960018"/>
            <a:ext cx="10758655" cy="606470"/>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13924" eaLnBrk="0" hangingPunct="0"/>
            <a:r>
              <a:rPr lang="en-US" sz="686"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0203" y="3083702"/>
            <a:ext cx="3223861" cy="690597"/>
          </a:xfrm>
          <a:prstGeom prst="rect">
            <a:avLst/>
          </a:prstGeom>
        </p:spPr>
      </p:pic>
    </p:spTree>
    <p:extLst>
      <p:ext uri="{BB962C8B-B14F-4D97-AF65-F5344CB8AC3E}">
        <p14:creationId xmlns:p14="http://schemas.microsoft.com/office/powerpoint/2010/main" val="392139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LightSwitch?</a:t>
            </a:r>
            <a:endParaRPr lang="en-US" dirty="0"/>
          </a:p>
        </p:txBody>
      </p:sp>
      <p:sp>
        <p:nvSpPr>
          <p:cNvPr id="3" name="Content Placeholder 2"/>
          <p:cNvSpPr>
            <a:spLocks noGrp="1"/>
          </p:cNvSpPr>
          <p:nvPr>
            <p:ph sz="quarter" idx="10"/>
          </p:nvPr>
        </p:nvSpPr>
        <p:spPr>
          <a:xfrm>
            <a:off x="457200" y="1237401"/>
            <a:ext cx="10744200" cy="4876800"/>
          </a:xfrm>
        </p:spPr>
        <p:txBody>
          <a:bodyPr>
            <a:noAutofit/>
          </a:bodyPr>
          <a:lstStyle/>
          <a:p>
            <a:r>
              <a:rPr lang="en-US" sz="3200" dirty="0">
                <a:latin typeface="+mn-lt"/>
              </a:rPr>
              <a:t>Development environment in Visual Studio for building data-based business </a:t>
            </a:r>
            <a:r>
              <a:rPr lang="en-US" sz="3200" dirty="0" smtClean="0">
                <a:latin typeface="+mn-lt"/>
              </a:rPr>
              <a:t>productivity apps and data services quickly</a:t>
            </a:r>
            <a:endParaRPr lang="en-US" sz="3200" dirty="0">
              <a:latin typeface="+mn-lt"/>
            </a:endParaRPr>
          </a:p>
          <a:p>
            <a:r>
              <a:rPr lang="en-US" sz="3200" dirty="0" smtClean="0">
                <a:latin typeface="+mn-lt"/>
              </a:rPr>
              <a:t>Plumbing is all handled for you, the only code you write is the business logic</a:t>
            </a:r>
          </a:p>
          <a:p>
            <a:r>
              <a:rPr lang="en-US" sz="3200" dirty="0" smtClean="0">
                <a:latin typeface="+mn-lt"/>
              </a:rPr>
              <a:t>LightSwitch </a:t>
            </a:r>
            <a:r>
              <a:rPr lang="en-US" sz="3200" dirty="0">
                <a:latin typeface="+mn-lt"/>
              </a:rPr>
              <a:t>provides a roadmap for the application as its needs and user base </a:t>
            </a:r>
            <a:r>
              <a:rPr lang="en-US" sz="3200" dirty="0" smtClean="0">
                <a:latin typeface="+mn-lt"/>
              </a:rPr>
              <a:t>grows</a:t>
            </a:r>
          </a:p>
          <a:p>
            <a:pPr lvl="1"/>
            <a:r>
              <a:rPr lang="en-US" sz="2000" dirty="0" smtClean="0"/>
              <a:t>Flexible deployment model</a:t>
            </a:r>
          </a:p>
          <a:p>
            <a:pPr lvl="1"/>
            <a:r>
              <a:rPr lang="en-US" sz="2000" dirty="0" smtClean="0"/>
              <a:t>Publish On-Prem, Windows Azure or Office 365 / SharePoint</a:t>
            </a:r>
          </a:p>
        </p:txBody>
      </p:sp>
      <p:pic>
        <p:nvPicPr>
          <p:cNvPr id="8" name="Picture 7" descr="VSlogowhite.wmf"/>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763000" y="381000"/>
            <a:ext cx="2895600" cy="489187"/>
          </a:xfrm>
          <a:prstGeom prst="rect">
            <a:avLst/>
          </a:prstGeom>
          <a:noFill/>
          <a:ln>
            <a:noFill/>
          </a:ln>
        </p:spPr>
      </p:pic>
      <p:sp>
        <p:nvSpPr>
          <p:cNvPr id="5" name="TextBox 4"/>
          <p:cNvSpPr txBox="1"/>
          <p:nvPr/>
        </p:nvSpPr>
        <p:spPr>
          <a:xfrm>
            <a:off x="2209800" y="5994635"/>
            <a:ext cx="8229600" cy="332399"/>
          </a:xfrm>
          <a:prstGeom prst="rect">
            <a:avLst/>
          </a:prstGeom>
          <a:noFill/>
        </p:spPr>
        <p:txBody>
          <a:bodyPr wrap="square" lIns="0" tIns="0" rIns="0" bIns="0" rtlCol="0">
            <a:spAutoFit/>
          </a:bodyPr>
          <a:lstStyle/>
          <a:p>
            <a:pPr>
              <a:lnSpc>
                <a:spcPct val="90000"/>
              </a:lnSpc>
            </a:pPr>
            <a:r>
              <a:rPr lang="en-US" sz="2400" i="1" spc="-70" dirty="0" smtClean="0">
                <a:gradFill>
                  <a:gsLst>
                    <a:gs pos="2917">
                      <a:schemeClr val="tx1"/>
                    </a:gs>
                    <a:gs pos="30000">
                      <a:schemeClr val="tx1"/>
                    </a:gs>
                  </a:gsLst>
                  <a:lin ang="5400000" scaled="0"/>
                </a:gradFill>
              </a:rPr>
              <a:t>“LightSwitch is simple on the outside but rich on the inside.”</a:t>
            </a:r>
          </a:p>
        </p:txBody>
      </p:sp>
    </p:spTree>
    <p:extLst>
      <p:ext uri="{BB962C8B-B14F-4D97-AF65-F5344CB8AC3E}">
        <p14:creationId xmlns:p14="http://schemas.microsoft.com/office/powerpoint/2010/main" val="39240354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14" y="97885"/>
            <a:ext cx="11655840" cy="899665"/>
          </a:xfrm>
        </p:spPr>
        <p:txBody>
          <a:bodyPr/>
          <a:lstStyle/>
          <a:p>
            <a:r>
              <a:rPr lang="en-US" dirty="0" smtClean="0"/>
              <a:t>LightSwitch Sweet Spots</a:t>
            </a:r>
            <a:endParaRPr lang="en-US" dirty="0"/>
          </a:p>
        </p:txBody>
      </p:sp>
      <p:sp>
        <p:nvSpPr>
          <p:cNvPr id="3" name="Text Placeholder 2"/>
          <p:cNvSpPr>
            <a:spLocks noGrp="1"/>
          </p:cNvSpPr>
          <p:nvPr>
            <p:ph sz="quarter" idx="10"/>
          </p:nvPr>
        </p:nvSpPr>
        <p:spPr>
          <a:xfrm>
            <a:off x="2853060" y="1295400"/>
            <a:ext cx="9262739" cy="5727722"/>
          </a:xfrm>
        </p:spPr>
        <p:txBody>
          <a:bodyPr/>
          <a:lstStyle/>
          <a:p>
            <a:r>
              <a:rPr lang="en-US" sz="3200" dirty="0" smtClean="0"/>
              <a:t>Mobile Web Business Apps</a:t>
            </a:r>
          </a:p>
          <a:p>
            <a:pPr lvl="1"/>
            <a:r>
              <a:rPr lang="en-US" sz="1800" dirty="0" smtClean="0"/>
              <a:t>Optimized for touch devices on multiple platforms (</a:t>
            </a:r>
            <a:r>
              <a:rPr lang="en-US" sz="1800" dirty="0" err="1" smtClean="0"/>
              <a:t>iOS</a:t>
            </a:r>
            <a:r>
              <a:rPr lang="en-US" sz="1800" dirty="0" smtClean="0"/>
              <a:t>, Android, WP8, </a:t>
            </a:r>
            <a:r>
              <a:rPr lang="en-US" sz="1800" dirty="0" err="1" smtClean="0"/>
              <a:t>WinRT</a:t>
            </a:r>
            <a:r>
              <a:rPr lang="en-US" sz="1800" dirty="0" smtClean="0"/>
              <a:t>)</a:t>
            </a:r>
          </a:p>
          <a:p>
            <a:pPr lvl="1"/>
            <a:r>
              <a:rPr lang="en-US" sz="1800" dirty="0"/>
              <a:t>Default screen templates provide no-code experiences that can target multiple form </a:t>
            </a:r>
            <a:r>
              <a:rPr lang="en-US" sz="1800" dirty="0" smtClean="0"/>
              <a:t>factors</a:t>
            </a:r>
            <a:br>
              <a:rPr lang="en-US" sz="1800" dirty="0" smtClean="0"/>
            </a:br>
            <a:endParaRPr lang="en-US" sz="1800" dirty="0"/>
          </a:p>
          <a:p>
            <a:r>
              <a:rPr lang="en-US" sz="3200" dirty="0"/>
              <a:t>Desktop Business Apps</a:t>
            </a:r>
          </a:p>
          <a:p>
            <a:pPr lvl="1"/>
            <a:r>
              <a:rPr lang="en-US" sz="1800" dirty="0"/>
              <a:t>Optimized for heavy data entry, mouse &amp; keyboard </a:t>
            </a:r>
            <a:r>
              <a:rPr lang="en-US" sz="1800" dirty="0" smtClean="0"/>
              <a:t>scenarios, with legacy </a:t>
            </a:r>
            <a:r>
              <a:rPr lang="en-US" sz="1800" dirty="0"/>
              <a:t>app integration (</a:t>
            </a:r>
            <a:r>
              <a:rPr lang="en-US" sz="1800" dirty="0" smtClean="0"/>
              <a:t>i.e. </a:t>
            </a:r>
            <a:r>
              <a:rPr lang="en-US" sz="1800" dirty="0"/>
              <a:t>COM</a:t>
            </a:r>
            <a:r>
              <a:rPr lang="en-US" sz="1800" dirty="0" smtClean="0"/>
              <a:t>)</a:t>
            </a:r>
          </a:p>
          <a:p>
            <a:pPr lvl="1"/>
            <a:r>
              <a:rPr lang="en-US" sz="1800" dirty="0"/>
              <a:t>Default screen templates provide no-code </a:t>
            </a:r>
            <a:r>
              <a:rPr lang="en-US" sz="1800" dirty="0" smtClean="0"/>
              <a:t>experiences for manipulating data in a variety of ways</a:t>
            </a:r>
            <a:br>
              <a:rPr lang="en-US" sz="1800" dirty="0" smtClean="0"/>
            </a:br>
            <a:endParaRPr lang="en-US" sz="1800" dirty="0"/>
          </a:p>
          <a:p>
            <a:r>
              <a:rPr lang="en-US" sz="3200" dirty="0" smtClean="0"/>
              <a:t>Office 365 / SharePoint 2013 with Provider Hosting</a:t>
            </a:r>
          </a:p>
          <a:p>
            <a:pPr lvl="1"/>
            <a:r>
              <a:rPr lang="en-US" sz="1800" dirty="0"/>
              <a:t>Leverage experiences and infrastructure for app access, organizational identity, and lifecycle management</a:t>
            </a:r>
          </a:p>
          <a:p>
            <a:pPr lvl="1"/>
            <a:r>
              <a:rPr lang="en-US" sz="1800" dirty="0" smtClean="0"/>
              <a:t>Provider hosting (IIS, Azure) allows flexible </a:t>
            </a:r>
            <a:r>
              <a:rPr lang="en-US" sz="1800" dirty="0"/>
              <a:t>operational infrastructure </a:t>
            </a:r>
            <a:r>
              <a:rPr lang="en-US" sz="1800" dirty="0" smtClean="0"/>
              <a:t>choices</a:t>
            </a:r>
            <a:endParaRPr lang="en-US" sz="1800" dirty="0"/>
          </a:p>
        </p:txBody>
      </p:sp>
      <p:pic>
        <p:nvPicPr>
          <p:cNvPr id="4" name="Picture 3" descr="VSlogowhite.wmf"/>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991600" y="307262"/>
            <a:ext cx="2895600" cy="489187"/>
          </a:xfrm>
          <a:prstGeom prst="rect">
            <a:avLst/>
          </a:prstGeom>
          <a:ln>
            <a:solidFill>
              <a:schemeClr val="accent1">
                <a:alpha val="0"/>
              </a:schemeClr>
            </a:solidFill>
          </a:ln>
        </p:spPr>
      </p:pic>
      <p:pic>
        <p:nvPicPr>
          <p:cNvPr id="5" name="Picture 4"/>
          <p:cNvPicPr>
            <a:picLocks noChangeAspect="1"/>
          </p:cNvPicPr>
          <p:nvPr/>
        </p:nvPicPr>
        <p:blipFill>
          <a:blip r:embed="rId4"/>
          <a:stretch>
            <a:fillRect/>
          </a:stretch>
        </p:blipFill>
        <p:spPr>
          <a:xfrm>
            <a:off x="417843" y="1096724"/>
            <a:ext cx="1162050" cy="15494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136712" y="4767776"/>
            <a:ext cx="2590800" cy="177932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a:stretch>
            <a:fillRect/>
          </a:stretch>
        </p:blipFill>
        <p:spPr>
          <a:xfrm>
            <a:off x="1813012" y="1117298"/>
            <a:ext cx="917296" cy="1528826"/>
          </a:xfrm>
          <a:prstGeom prst="rect">
            <a:avLst/>
          </a:prstGeom>
          <a:effectLst>
            <a:outerShdw blurRad="50800" dist="38100" dir="2700000" algn="tl" rotWithShape="0">
              <a:prstClr val="black">
                <a:alpha val="40000"/>
              </a:prstClr>
            </a:outerShdw>
          </a:effectLst>
        </p:spPr>
      </p:pic>
      <p:grpSp>
        <p:nvGrpSpPr>
          <p:cNvPr id="10" name="Group 9"/>
          <p:cNvGrpSpPr/>
          <p:nvPr/>
        </p:nvGrpSpPr>
        <p:grpSpPr>
          <a:xfrm>
            <a:off x="289548" y="2918101"/>
            <a:ext cx="2437964" cy="1613808"/>
            <a:chOff x="289548" y="2918101"/>
            <a:chExt cx="2437964" cy="1613808"/>
          </a:xfrm>
          <a:effectLst>
            <a:outerShdw blurRad="50800" dist="38100" dir="2700000" algn="tl" rotWithShape="0">
              <a:prstClr val="black">
                <a:alpha val="40000"/>
              </a:prstClr>
            </a:outerShdw>
          </a:effectLst>
        </p:grpSpPr>
        <p:pic>
          <p:nvPicPr>
            <p:cNvPr id="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48" y="2918101"/>
              <a:ext cx="1865256" cy="144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7804" y="3116448"/>
              <a:ext cx="1739708" cy="1415461"/>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68725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5" y="-32519"/>
            <a:ext cx="11655840" cy="899665"/>
          </a:xfrm>
        </p:spPr>
        <p:txBody>
          <a:bodyPr/>
          <a:lstStyle/>
          <a:p>
            <a:r>
              <a:rPr lang="en-US" dirty="0" smtClean="0"/>
              <a:t>LightSwitch Version </a:t>
            </a:r>
            <a:br>
              <a:rPr lang="en-US" dirty="0" smtClean="0"/>
            </a:br>
            <a:r>
              <a:rPr lang="en-US" dirty="0" smtClean="0"/>
              <a:t>Roadmap</a:t>
            </a:r>
            <a:endParaRPr lang="en-US" dirty="0"/>
          </a:p>
        </p:txBody>
      </p:sp>
      <p:sp>
        <p:nvSpPr>
          <p:cNvPr id="16" name="Arc 15"/>
          <p:cNvSpPr/>
          <p:nvPr/>
        </p:nvSpPr>
        <p:spPr>
          <a:xfrm rot="19773086">
            <a:off x="-98950" y="1665219"/>
            <a:ext cx="12002551" cy="4680354"/>
          </a:xfrm>
          <a:prstGeom prst="arc">
            <a:avLst>
              <a:gd name="adj1" fmla="val 11285654"/>
              <a:gd name="adj2" fmla="val 20373899"/>
            </a:avLst>
          </a:prstGeom>
          <a:noFill/>
          <a:ln w="311150">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bwMode="auto">
          <a:xfrm>
            <a:off x="1371600" y="3669054"/>
            <a:ext cx="914400" cy="91440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smtClean="0">
                <a:gradFill>
                  <a:gsLst>
                    <a:gs pos="0">
                      <a:srgbClr val="FFFFFF"/>
                    </a:gs>
                    <a:gs pos="100000">
                      <a:srgbClr val="FFFFFF"/>
                    </a:gs>
                  </a:gsLst>
                  <a:lin ang="5400000" scaled="0"/>
                </a:gradFill>
              </a:rPr>
              <a:t>V2</a:t>
            </a:r>
            <a:endParaRPr lang="en-US" sz="2000" spc="-50" dirty="0">
              <a:gradFill>
                <a:gsLst>
                  <a:gs pos="0">
                    <a:srgbClr val="FFFFFF"/>
                  </a:gs>
                  <a:gs pos="100000">
                    <a:srgbClr val="FFFFFF"/>
                  </a:gs>
                </a:gsLst>
                <a:lin ang="5400000" scaled="0"/>
              </a:gradFill>
            </a:endParaRPr>
          </a:p>
        </p:txBody>
      </p:sp>
      <p:sp>
        <p:nvSpPr>
          <p:cNvPr id="18" name="Oval 17"/>
          <p:cNvSpPr/>
          <p:nvPr/>
        </p:nvSpPr>
        <p:spPr bwMode="auto">
          <a:xfrm>
            <a:off x="3581400" y="1914109"/>
            <a:ext cx="914400" cy="914400"/>
          </a:xfrm>
          <a:prstGeom prst="ellipse">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smtClean="0">
                <a:gradFill>
                  <a:gsLst>
                    <a:gs pos="0">
                      <a:srgbClr val="FFFFFF"/>
                    </a:gs>
                    <a:gs pos="100000">
                      <a:srgbClr val="FFFFFF"/>
                    </a:gs>
                  </a:gsLst>
                  <a:lin ang="5400000" scaled="0"/>
                </a:gradFill>
              </a:rPr>
              <a:t>V3</a:t>
            </a:r>
            <a:endParaRPr lang="en-US" sz="2000" spc="-50" dirty="0">
              <a:gradFill>
                <a:gsLst>
                  <a:gs pos="0">
                    <a:srgbClr val="FFFFFF"/>
                  </a:gs>
                  <a:gs pos="100000">
                    <a:srgbClr val="FFFFFF"/>
                  </a:gs>
                </a:gsLst>
                <a:lin ang="5400000" scaled="0"/>
              </a:gradFill>
            </a:endParaRPr>
          </a:p>
        </p:txBody>
      </p:sp>
      <p:sp>
        <p:nvSpPr>
          <p:cNvPr id="19" name="Oval 18"/>
          <p:cNvSpPr/>
          <p:nvPr/>
        </p:nvSpPr>
        <p:spPr bwMode="auto">
          <a:xfrm>
            <a:off x="152400" y="5638800"/>
            <a:ext cx="990601" cy="99060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smtClean="0">
                <a:gradFill>
                  <a:gsLst>
                    <a:gs pos="0">
                      <a:srgbClr val="FFFFFF"/>
                    </a:gs>
                    <a:gs pos="100000">
                      <a:srgbClr val="FFFFFF"/>
                    </a:gs>
                  </a:gsLst>
                  <a:lin ang="5400000" scaled="0"/>
                </a:gradFill>
              </a:rPr>
              <a:t>V1</a:t>
            </a:r>
            <a:endParaRPr lang="en-US" sz="2000" spc="-50" dirty="0">
              <a:gradFill>
                <a:gsLst>
                  <a:gs pos="0">
                    <a:srgbClr val="FFFFFF"/>
                  </a:gs>
                  <a:gs pos="100000">
                    <a:srgbClr val="FFFFFF"/>
                  </a:gs>
                </a:gsLst>
                <a:lin ang="5400000" scaled="0"/>
              </a:gradFill>
            </a:endParaRPr>
          </a:p>
        </p:txBody>
      </p:sp>
      <p:sp>
        <p:nvSpPr>
          <p:cNvPr id="20" name="TextBox 19"/>
          <p:cNvSpPr txBox="1"/>
          <p:nvPr/>
        </p:nvSpPr>
        <p:spPr>
          <a:xfrm>
            <a:off x="1278673" y="6006000"/>
            <a:ext cx="9744795" cy="664797"/>
          </a:xfrm>
          <a:prstGeom prst="rect">
            <a:avLst/>
          </a:prstGeom>
          <a:noFill/>
        </p:spPr>
        <p:txBody>
          <a:bodyPr wrap="square" lIns="0" tIns="0" rIns="0" bIns="0" rtlCol="0">
            <a:spAutoFit/>
          </a:bodyPr>
          <a:lstStyle/>
          <a:p>
            <a:pPr>
              <a:lnSpc>
                <a:spcPct val="90000"/>
              </a:lnSpc>
            </a:pPr>
            <a:r>
              <a:rPr lang="en-US" sz="2400" b="1" spc="-70" dirty="0">
                <a:gradFill>
                  <a:gsLst>
                    <a:gs pos="2917">
                      <a:schemeClr val="tx1"/>
                    </a:gs>
                    <a:gs pos="30000">
                      <a:schemeClr val="tx1"/>
                    </a:gs>
                  </a:gsLst>
                  <a:lin ang="5400000" scaled="0"/>
                </a:gradFill>
              </a:rPr>
              <a:t>July 2011: </a:t>
            </a:r>
            <a:r>
              <a:rPr lang="en-US" sz="2400" b="1" spc="-70" dirty="0" smtClean="0">
                <a:gradFill>
                  <a:gsLst>
                    <a:gs pos="2917">
                      <a:schemeClr val="tx1"/>
                    </a:gs>
                    <a:gs pos="30000">
                      <a:schemeClr val="tx1"/>
                    </a:gs>
                  </a:gsLst>
                  <a:lin ang="5400000" scaled="0"/>
                </a:gradFill>
              </a:rPr>
              <a:t>Visual Studio 2010 (Out-of-band)</a:t>
            </a:r>
          </a:p>
          <a:p>
            <a:pPr>
              <a:lnSpc>
                <a:spcPct val="90000"/>
              </a:lnSpc>
            </a:pPr>
            <a:r>
              <a:rPr lang="en-US" sz="2400" spc="-70" dirty="0" smtClean="0">
                <a:gradFill>
                  <a:gsLst>
                    <a:gs pos="2917">
                      <a:schemeClr val="tx1"/>
                    </a:gs>
                    <a:gs pos="30000">
                      <a:schemeClr val="tx1"/>
                    </a:gs>
                  </a:gsLst>
                  <a:lin ang="5400000" scaled="0"/>
                </a:gradFill>
              </a:rPr>
              <a:t>Silverlight In-Browser &amp; Desktop apps, Azure Cloud Services</a:t>
            </a:r>
          </a:p>
        </p:txBody>
      </p:sp>
      <p:sp>
        <p:nvSpPr>
          <p:cNvPr id="21" name="TextBox 20"/>
          <p:cNvSpPr txBox="1"/>
          <p:nvPr/>
        </p:nvSpPr>
        <p:spPr>
          <a:xfrm>
            <a:off x="2362200" y="4146999"/>
            <a:ext cx="8305800" cy="664797"/>
          </a:xfrm>
          <a:prstGeom prst="rect">
            <a:avLst/>
          </a:prstGeom>
          <a:noFill/>
        </p:spPr>
        <p:txBody>
          <a:bodyPr wrap="square" lIns="0" tIns="0" rIns="0" bIns="0" rtlCol="0">
            <a:spAutoFit/>
          </a:bodyPr>
          <a:lstStyle/>
          <a:p>
            <a:pPr>
              <a:lnSpc>
                <a:spcPct val="90000"/>
              </a:lnSpc>
            </a:pPr>
            <a:r>
              <a:rPr lang="en-US" sz="2400" b="1" spc="-70" dirty="0">
                <a:gradFill>
                  <a:gsLst>
                    <a:gs pos="2917">
                      <a:schemeClr val="tx1"/>
                    </a:gs>
                    <a:gs pos="30000">
                      <a:schemeClr val="tx1"/>
                    </a:gs>
                  </a:gsLst>
                  <a:lin ang="5400000" scaled="0"/>
                </a:gradFill>
              </a:rPr>
              <a:t>August 2012</a:t>
            </a:r>
            <a:r>
              <a:rPr lang="en-US" sz="2400" b="1" spc="-70" dirty="0" smtClean="0">
                <a:gradFill>
                  <a:gsLst>
                    <a:gs pos="2917">
                      <a:schemeClr val="tx1"/>
                    </a:gs>
                    <a:gs pos="30000">
                      <a:schemeClr val="tx1"/>
                    </a:gs>
                  </a:gsLst>
                  <a:lin ang="5400000" scaled="0"/>
                </a:gradFill>
              </a:rPr>
              <a:t>: Visual Studio 2012</a:t>
            </a:r>
          </a:p>
          <a:p>
            <a:pPr>
              <a:lnSpc>
                <a:spcPct val="90000"/>
              </a:lnSpc>
            </a:pPr>
            <a:r>
              <a:rPr lang="en-US" sz="2400" spc="-70" dirty="0" smtClean="0">
                <a:gradFill>
                  <a:gsLst>
                    <a:gs pos="2917">
                      <a:schemeClr val="tx1"/>
                    </a:gs>
                    <a:gs pos="30000">
                      <a:schemeClr val="tx1"/>
                    </a:gs>
                  </a:gsLst>
                  <a:lin ang="5400000" scaled="0"/>
                </a:gradFill>
              </a:rPr>
              <a:t>OData Services, Azure Websites </a:t>
            </a:r>
          </a:p>
        </p:txBody>
      </p:sp>
      <p:sp>
        <p:nvSpPr>
          <p:cNvPr id="22" name="TextBox 21"/>
          <p:cNvSpPr txBox="1"/>
          <p:nvPr/>
        </p:nvSpPr>
        <p:spPr>
          <a:xfrm>
            <a:off x="4511393" y="2496110"/>
            <a:ext cx="8305800" cy="664797"/>
          </a:xfrm>
          <a:prstGeom prst="rect">
            <a:avLst/>
          </a:prstGeom>
          <a:noFill/>
        </p:spPr>
        <p:txBody>
          <a:bodyPr wrap="square" lIns="0" tIns="0" rIns="0" bIns="0" rtlCol="0">
            <a:spAutoFit/>
          </a:bodyPr>
          <a:lstStyle/>
          <a:p>
            <a:pPr>
              <a:lnSpc>
                <a:spcPct val="90000"/>
              </a:lnSpc>
            </a:pPr>
            <a:r>
              <a:rPr lang="en-US" sz="2400" b="1" spc="-70" dirty="0">
                <a:gradFill>
                  <a:gsLst>
                    <a:gs pos="2917">
                      <a:schemeClr val="tx1"/>
                    </a:gs>
                    <a:gs pos="30000">
                      <a:schemeClr val="tx1"/>
                    </a:gs>
                  </a:gsLst>
                  <a:lin ang="5400000" scaled="0"/>
                </a:gradFill>
              </a:rPr>
              <a:t>April 2013: </a:t>
            </a:r>
            <a:r>
              <a:rPr lang="en-US" sz="2400" b="1" spc="-70" dirty="0" smtClean="0">
                <a:gradFill>
                  <a:gsLst>
                    <a:gs pos="2917">
                      <a:schemeClr val="tx1"/>
                    </a:gs>
                    <a:gs pos="30000">
                      <a:schemeClr val="tx1"/>
                    </a:gs>
                  </a:gsLst>
                  <a:lin ang="5400000" scaled="0"/>
                </a:gradFill>
              </a:rPr>
              <a:t>Visual Studio 2012 Update 2</a:t>
            </a:r>
          </a:p>
          <a:p>
            <a:pPr>
              <a:lnSpc>
                <a:spcPct val="90000"/>
              </a:lnSpc>
            </a:pPr>
            <a:r>
              <a:rPr lang="en-US" sz="2400" spc="-70" dirty="0" smtClean="0">
                <a:gradFill>
                  <a:gsLst>
                    <a:gs pos="2917">
                      <a:schemeClr val="tx1"/>
                    </a:gs>
                    <a:gs pos="30000">
                      <a:schemeClr val="tx1"/>
                    </a:gs>
                  </a:gsLst>
                  <a:lin ang="5400000" scaled="0"/>
                </a:gradFill>
              </a:rPr>
              <a:t>HTML5 Mobile Client, SharePoint/O365 Integration</a:t>
            </a:r>
          </a:p>
        </p:txBody>
      </p:sp>
      <p:sp>
        <p:nvSpPr>
          <p:cNvPr id="25" name="Flowchart: Connector 24"/>
          <p:cNvSpPr/>
          <p:nvPr/>
        </p:nvSpPr>
        <p:spPr bwMode="auto">
          <a:xfrm>
            <a:off x="5163224" y="1358390"/>
            <a:ext cx="457200" cy="458738"/>
          </a:xfrm>
          <a:prstGeom prst="flowChartConnector">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26" name="TextBox 25"/>
          <p:cNvSpPr txBox="1"/>
          <p:nvPr/>
        </p:nvSpPr>
        <p:spPr>
          <a:xfrm>
            <a:off x="5638800" y="1673126"/>
            <a:ext cx="8305800" cy="553998"/>
          </a:xfrm>
          <a:prstGeom prst="rect">
            <a:avLst/>
          </a:prstGeom>
          <a:noFill/>
        </p:spPr>
        <p:txBody>
          <a:bodyPr wrap="square" lIns="0" tIns="0" rIns="0" bIns="0" rtlCol="0">
            <a:spAutoFit/>
          </a:bodyPr>
          <a:lstStyle/>
          <a:p>
            <a:pPr>
              <a:lnSpc>
                <a:spcPct val="90000"/>
              </a:lnSpc>
            </a:pPr>
            <a:r>
              <a:rPr lang="en-US" sz="2000" b="1" spc="-70" dirty="0" smtClean="0">
                <a:gradFill>
                  <a:gsLst>
                    <a:gs pos="2917">
                      <a:schemeClr val="tx1"/>
                    </a:gs>
                    <a:gs pos="30000">
                      <a:schemeClr val="tx1"/>
                    </a:gs>
                  </a:gsLst>
                  <a:lin ang="5400000" scaled="0"/>
                </a:gradFill>
              </a:rPr>
              <a:t>May 2013: HTML Client Runtime Update 1 (</a:t>
            </a:r>
            <a:r>
              <a:rPr lang="en-US" sz="2000" b="1" spc="-70" dirty="0" err="1" smtClean="0">
                <a:gradFill>
                  <a:gsLst>
                    <a:gs pos="2917">
                      <a:schemeClr val="tx1"/>
                    </a:gs>
                    <a:gs pos="30000">
                      <a:schemeClr val="tx1"/>
                    </a:gs>
                  </a:gsLst>
                  <a:lin ang="5400000" scaled="0"/>
                </a:gradFill>
              </a:rPr>
              <a:t>NuGet</a:t>
            </a:r>
            <a:r>
              <a:rPr lang="en-US" sz="2000" b="1" spc="-70" dirty="0" smtClean="0">
                <a:gradFill>
                  <a:gsLst>
                    <a:gs pos="2917">
                      <a:schemeClr val="tx1"/>
                    </a:gs>
                    <a:gs pos="30000">
                      <a:schemeClr val="tx1"/>
                    </a:gs>
                  </a:gsLst>
                  <a:lin ang="5400000" scaled="0"/>
                </a:gradFill>
              </a:rPr>
              <a:t> opt-in)</a:t>
            </a:r>
          </a:p>
          <a:p>
            <a:pPr>
              <a:lnSpc>
                <a:spcPct val="90000"/>
              </a:lnSpc>
            </a:pPr>
            <a:r>
              <a:rPr lang="en-US" sz="2000" spc="-70" dirty="0" smtClean="0">
                <a:gradFill>
                  <a:gsLst>
                    <a:gs pos="2917">
                      <a:schemeClr val="tx1"/>
                    </a:gs>
                    <a:gs pos="30000">
                      <a:schemeClr val="tx1"/>
                    </a:gs>
                  </a:gsLst>
                  <a:lin ang="5400000" scaled="0"/>
                </a:gradFill>
              </a:rPr>
              <a:t>Support for </a:t>
            </a:r>
            <a:r>
              <a:rPr lang="en-US" sz="2000" spc="-70" dirty="0" err="1" smtClean="0">
                <a:gradFill>
                  <a:gsLst>
                    <a:gs pos="2917">
                      <a:schemeClr val="tx1"/>
                    </a:gs>
                    <a:gs pos="30000">
                      <a:schemeClr val="tx1"/>
                    </a:gs>
                  </a:gsLst>
                  <a:lin ang="5400000" scaled="0"/>
                </a:gradFill>
              </a:rPr>
              <a:t>jQuery</a:t>
            </a:r>
            <a:r>
              <a:rPr lang="en-US" sz="2000" spc="-70" dirty="0" smtClean="0">
                <a:gradFill>
                  <a:gsLst>
                    <a:gs pos="2917">
                      <a:schemeClr val="tx1"/>
                    </a:gs>
                    <a:gs pos="30000">
                      <a:schemeClr val="tx1"/>
                    </a:gs>
                  </a:gsLst>
                  <a:lin ang="5400000" scaled="0"/>
                </a:gradFill>
              </a:rPr>
              <a:t> Mobile 1.3</a:t>
            </a:r>
          </a:p>
        </p:txBody>
      </p:sp>
    </p:spTree>
    <p:extLst>
      <p:ext uri="{BB962C8B-B14F-4D97-AF65-F5344CB8AC3E}">
        <p14:creationId xmlns:p14="http://schemas.microsoft.com/office/powerpoint/2010/main" val="37694088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0257"/>
            <a:ext cx="11442566" cy="1135696"/>
          </a:xfrm>
        </p:spPr>
        <p:txBody>
          <a:bodyPr/>
          <a:lstStyle/>
          <a:p>
            <a:r>
              <a:rPr lang="en-US" sz="4000" b="1" dirty="0" smtClean="0"/>
              <a:t>Visual Studio 2012 Update 2</a:t>
            </a:r>
            <a:br>
              <a:rPr lang="en-US" sz="4000" b="1" dirty="0" smtClean="0"/>
            </a:br>
            <a:r>
              <a:rPr lang="en-US" sz="4000" b="1" dirty="0" smtClean="0"/>
              <a:t>LightSwitch Key Features</a:t>
            </a:r>
            <a:endParaRPr lang="en-US" sz="4000" dirty="0"/>
          </a:p>
        </p:txBody>
      </p:sp>
      <p:sp>
        <p:nvSpPr>
          <p:cNvPr id="3" name="Text Placeholder 2"/>
          <p:cNvSpPr>
            <a:spLocks noGrp="1"/>
          </p:cNvSpPr>
          <p:nvPr>
            <p:ph type="body" sz="quarter" idx="10"/>
          </p:nvPr>
        </p:nvSpPr>
        <p:spPr>
          <a:xfrm>
            <a:off x="537538" y="1447800"/>
            <a:ext cx="5752057" cy="4782207"/>
          </a:xfrm>
        </p:spPr>
        <p:txBody>
          <a:bodyPr/>
          <a:lstStyle/>
          <a:p>
            <a:r>
              <a:rPr lang="en-US" dirty="0" smtClean="0"/>
              <a:t>HTML Client</a:t>
            </a:r>
          </a:p>
          <a:p>
            <a:pPr lvl="1"/>
            <a:r>
              <a:rPr lang="en-US" dirty="0" smtClean="0"/>
              <a:t>Responsive design supports multiple form factors</a:t>
            </a:r>
          </a:p>
          <a:p>
            <a:pPr lvl="1"/>
            <a:r>
              <a:rPr lang="en-US" dirty="0" smtClean="0"/>
              <a:t>Produces Single-Page-Applications (SPAs)</a:t>
            </a:r>
          </a:p>
          <a:p>
            <a:pPr lvl="1"/>
            <a:r>
              <a:rPr lang="en-US" dirty="0" err="1" smtClean="0"/>
              <a:t>jQueryMobile</a:t>
            </a:r>
            <a:r>
              <a:rPr lang="en-US" dirty="0" smtClean="0"/>
              <a:t> 1.3 support</a:t>
            </a:r>
          </a:p>
          <a:p>
            <a:pPr lvl="1"/>
            <a:r>
              <a:rPr lang="en-US" dirty="0" smtClean="0"/>
              <a:t>Streamlined </a:t>
            </a:r>
            <a:r>
              <a:rPr lang="en-US" dirty="0"/>
              <a:t>screen creation and navigation</a:t>
            </a:r>
          </a:p>
          <a:p>
            <a:pPr lvl="1"/>
            <a:r>
              <a:rPr lang="en-US" dirty="0" smtClean="0"/>
              <a:t>Command </a:t>
            </a:r>
            <a:r>
              <a:rPr lang="en-US" dirty="0"/>
              <a:t>bars</a:t>
            </a:r>
          </a:p>
          <a:p>
            <a:pPr lvl="1"/>
            <a:r>
              <a:rPr lang="en-US" dirty="0" smtClean="0"/>
              <a:t>Popups and Screens as dialogs</a:t>
            </a:r>
          </a:p>
          <a:p>
            <a:pPr lvl="1"/>
            <a:r>
              <a:rPr lang="en-US" dirty="0" smtClean="0"/>
              <a:t>Semantic types</a:t>
            </a:r>
            <a:endParaRPr lang="en-US" dirty="0"/>
          </a:p>
          <a:p>
            <a:r>
              <a:rPr lang="en-US" dirty="0" smtClean="0"/>
              <a:t>SharePoint 2013 apps</a:t>
            </a:r>
          </a:p>
          <a:p>
            <a:pPr lvl="1"/>
            <a:r>
              <a:rPr lang="en-US" dirty="0" smtClean="0"/>
              <a:t>Connect to SharePoint 2013 Lists as Entities</a:t>
            </a:r>
          </a:p>
          <a:p>
            <a:pPr lvl="1"/>
            <a:r>
              <a:rPr lang="en-US" dirty="0" smtClean="0"/>
              <a:t>Access SharePoint assets via CSOM</a:t>
            </a:r>
          </a:p>
          <a:p>
            <a:pPr lvl="1"/>
            <a:r>
              <a:rPr lang="en-US" dirty="0"/>
              <a:t>Provider-hosted </a:t>
            </a:r>
            <a:r>
              <a:rPr lang="en-US" dirty="0" smtClean="0"/>
              <a:t>&amp; </a:t>
            </a:r>
            <a:r>
              <a:rPr lang="en-US" dirty="0" err="1" smtClean="0"/>
              <a:t>autohosted</a:t>
            </a:r>
            <a:r>
              <a:rPr lang="en-US" dirty="0" smtClean="0"/>
              <a:t> deployment</a:t>
            </a:r>
            <a:endParaRPr lang="en-US" dirty="0"/>
          </a:p>
          <a:p>
            <a:pPr lvl="1"/>
            <a:r>
              <a:rPr lang="en-US" dirty="0" smtClean="0"/>
              <a:t>SharePoint On-Prem or Office 365</a:t>
            </a:r>
          </a:p>
        </p:txBody>
      </p:sp>
      <p:sp>
        <p:nvSpPr>
          <p:cNvPr id="4" name="Text Placeholder 3"/>
          <p:cNvSpPr>
            <a:spLocks noGrp="1"/>
          </p:cNvSpPr>
          <p:nvPr>
            <p:ph type="body" sz="quarter" idx="11"/>
          </p:nvPr>
        </p:nvSpPr>
        <p:spPr>
          <a:xfrm>
            <a:off x="6268259" y="1447800"/>
            <a:ext cx="5527951" cy="3454664"/>
          </a:xfrm>
        </p:spPr>
        <p:txBody>
          <a:bodyPr/>
          <a:lstStyle/>
          <a:p>
            <a:r>
              <a:rPr lang="en-US" dirty="0" smtClean="0"/>
              <a:t>Other</a:t>
            </a:r>
            <a:endParaRPr lang="en-US" dirty="0"/>
          </a:p>
          <a:p>
            <a:pPr lvl="1"/>
            <a:r>
              <a:rPr lang="en-US" dirty="0" smtClean="0"/>
              <a:t>Localize </a:t>
            </a:r>
            <a:r>
              <a:rPr lang="en-US" dirty="0"/>
              <a:t>app in multiple languages</a:t>
            </a:r>
          </a:p>
          <a:p>
            <a:pPr lvl="1"/>
            <a:r>
              <a:rPr lang="en-US" dirty="0" smtClean="0"/>
              <a:t>Globalization</a:t>
            </a:r>
          </a:p>
          <a:p>
            <a:pPr lvl="1"/>
            <a:r>
              <a:rPr lang="en-US" dirty="0"/>
              <a:t>LINQ </a:t>
            </a:r>
            <a:r>
              <a:rPr lang="en-US" dirty="0" smtClean="0"/>
              <a:t>queries over </a:t>
            </a:r>
            <a:r>
              <a:rPr lang="en-US" dirty="0" err="1" smtClean="0"/>
              <a:t>DataWorkspace</a:t>
            </a:r>
            <a:endParaRPr lang="en-US" dirty="0" smtClean="0"/>
          </a:p>
          <a:p>
            <a:pPr lvl="1"/>
            <a:r>
              <a:rPr lang="en-US" dirty="0" err="1" smtClean="0"/>
              <a:t>ServerApplicationContext</a:t>
            </a:r>
            <a:r>
              <a:rPr lang="en-US" dirty="0" smtClean="0"/>
              <a:t> for custom services</a:t>
            </a:r>
            <a:endParaRPr lang="en-US" dirty="0"/>
          </a:p>
          <a:p>
            <a:pPr lvl="1"/>
            <a:endParaRPr lang="en-US" dirty="0"/>
          </a:p>
          <a:p>
            <a:r>
              <a:rPr lang="en-US" dirty="0" smtClean="0"/>
              <a:t>Performance</a:t>
            </a:r>
          </a:p>
          <a:p>
            <a:pPr lvl="1"/>
            <a:r>
              <a:rPr lang="en-US" dirty="0" smtClean="0"/>
              <a:t>App load: </a:t>
            </a:r>
            <a:r>
              <a:rPr lang="en-US" dirty="0" err="1" smtClean="0"/>
              <a:t>minification</a:t>
            </a:r>
            <a:r>
              <a:rPr lang="en-US" dirty="0" smtClean="0"/>
              <a:t>, static compression</a:t>
            </a:r>
          </a:p>
          <a:p>
            <a:pPr lvl="1"/>
            <a:r>
              <a:rPr lang="en-US" dirty="0" smtClean="0"/>
              <a:t>OData: reduced payload size (JSON lite)</a:t>
            </a:r>
          </a:p>
        </p:txBody>
      </p:sp>
    </p:spTree>
    <p:extLst>
      <p:ext uri="{BB962C8B-B14F-4D97-AF65-F5344CB8AC3E}">
        <p14:creationId xmlns:p14="http://schemas.microsoft.com/office/powerpoint/2010/main" val="35280116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1277600" cy="1301895"/>
          </a:xfrm>
        </p:spPr>
        <p:txBody>
          <a:bodyPr>
            <a:normAutofit fontScale="90000"/>
          </a:bodyPr>
          <a:lstStyle/>
          <a:p>
            <a:r>
              <a:rPr lang="en-US" dirty="0" smtClean="0"/>
              <a:t>The LightSwitch Development Experience</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873138501"/>
              </p:ext>
            </p:extLst>
          </p:nvPr>
        </p:nvGraphicFramePr>
        <p:xfrm>
          <a:off x="4419601" y="2057401"/>
          <a:ext cx="3254375" cy="355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210417247"/>
              </p:ext>
            </p:extLst>
          </p:nvPr>
        </p:nvGraphicFramePr>
        <p:xfrm>
          <a:off x="7695429" y="1611078"/>
          <a:ext cx="2825579" cy="44304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336279026"/>
              </p:ext>
            </p:extLst>
          </p:nvPr>
        </p:nvGraphicFramePr>
        <p:xfrm>
          <a:off x="1709063" y="1589314"/>
          <a:ext cx="2775858" cy="351608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891730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9996" y="205651"/>
            <a:ext cx="8382000" cy="609398"/>
          </a:xfrm>
        </p:spPr>
        <p:txBody>
          <a:bodyPr>
            <a:normAutofit fontScale="90000"/>
          </a:bodyPr>
          <a:lstStyle/>
          <a:p>
            <a:r>
              <a:rPr lang="en-US" dirty="0" smtClean="0"/>
              <a:t>LightSwitch Architecture</a:t>
            </a:r>
            <a:endParaRPr lang="en-US" dirty="0"/>
          </a:p>
        </p:txBody>
      </p:sp>
      <p:cxnSp>
        <p:nvCxnSpPr>
          <p:cNvPr id="47" name="Straight Arrow Connector 46"/>
          <p:cNvCxnSpPr>
            <a:stCxn id="100" idx="3"/>
            <a:endCxn id="78" idx="1"/>
          </p:cNvCxnSpPr>
          <p:nvPr/>
        </p:nvCxnSpPr>
        <p:spPr>
          <a:xfrm>
            <a:off x="3957320" y="1529086"/>
            <a:ext cx="1460532" cy="85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1" name="Straight Arrow Connector 50"/>
          <p:cNvCxnSpPr>
            <a:endCxn id="79" idx="1"/>
          </p:cNvCxnSpPr>
          <p:nvPr/>
        </p:nvCxnSpPr>
        <p:spPr>
          <a:xfrm flipV="1">
            <a:off x="5961253" y="1538318"/>
            <a:ext cx="2118824" cy="1449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nvGrpSpPr>
          <p:cNvPr id="52" name="Group 51"/>
          <p:cNvGrpSpPr/>
          <p:nvPr/>
        </p:nvGrpSpPr>
        <p:grpSpPr>
          <a:xfrm>
            <a:off x="4628456" y="2070414"/>
            <a:ext cx="2466497" cy="3933915"/>
            <a:chOff x="3252639" y="1030934"/>
            <a:chExt cx="2320952" cy="3788403"/>
          </a:xfrm>
        </p:grpSpPr>
        <p:sp>
          <p:nvSpPr>
            <p:cNvPr id="53" name="Rectangle 52"/>
            <p:cNvSpPr/>
            <p:nvPr/>
          </p:nvSpPr>
          <p:spPr>
            <a:xfrm rot="16200000">
              <a:off x="2453671" y="1845420"/>
              <a:ext cx="2032360" cy="434423"/>
            </a:xfrm>
            <a:prstGeom prst="rect">
              <a:avLst/>
            </a:prstGeom>
          </p:spPr>
          <p:txBody>
            <a:bodyPr wrap="square">
              <a:spAutoFit/>
            </a:bodyPr>
            <a:lstStyle/>
            <a:p>
              <a:pPr algn="r"/>
              <a:r>
                <a:rPr lang="en-US" sz="2400" dirty="0"/>
                <a:t>Middle Tier</a:t>
              </a:r>
            </a:p>
          </p:txBody>
        </p:sp>
        <p:grpSp>
          <p:nvGrpSpPr>
            <p:cNvPr id="54" name="Group 53"/>
            <p:cNvGrpSpPr/>
            <p:nvPr/>
          </p:nvGrpSpPr>
          <p:grpSpPr>
            <a:xfrm>
              <a:off x="3702630" y="1030934"/>
              <a:ext cx="1870961" cy="3788403"/>
              <a:chOff x="3702630" y="1030934"/>
              <a:chExt cx="1870961" cy="3788403"/>
            </a:xfrm>
          </p:grpSpPr>
          <p:grpSp>
            <p:nvGrpSpPr>
              <p:cNvPr id="55" name="Group 54"/>
              <p:cNvGrpSpPr/>
              <p:nvPr/>
            </p:nvGrpSpPr>
            <p:grpSpPr>
              <a:xfrm>
                <a:off x="3702630" y="1030934"/>
                <a:ext cx="1870961" cy="3788403"/>
                <a:chOff x="3409220" y="1038694"/>
                <a:chExt cx="2147845" cy="3985831"/>
              </a:xfrm>
            </p:grpSpPr>
            <p:sp>
              <p:nvSpPr>
                <p:cNvPr id="57" name="Rectangle 56"/>
                <p:cNvSpPr/>
                <p:nvPr/>
              </p:nvSpPr>
              <p:spPr bwMode="auto">
                <a:xfrm>
                  <a:off x="3409298" y="1038694"/>
                  <a:ext cx="2147767" cy="3985831"/>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endParaRPr lang="en-US" sz="1350" dirty="0">
                    <a:gradFill>
                      <a:gsLst>
                        <a:gs pos="0">
                          <a:srgbClr val="FFFFFF"/>
                        </a:gs>
                        <a:gs pos="100000">
                          <a:srgbClr val="FFFFFF"/>
                        </a:gs>
                      </a:gsLst>
                      <a:lin ang="5400000" scaled="0"/>
                    </a:gradFill>
                  </a:endParaRPr>
                </a:p>
              </p:txBody>
            </p:sp>
            <p:grpSp>
              <p:nvGrpSpPr>
                <p:cNvPr id="58" name="Group 57"/>
                <p:cNvGrpSpPr/>
                <p:nvPr/>
              </p:nvGrpSpPr>
              <p:grpSpPr>
                <a:xfrm>
                  <a:off x="3409220" y="2534033"/>
                  <a:ext cx="2147844" cy="2482329"/>
                  <a:chOff x="4745601" y="3479084"/>
                  <a:chExt cx="2863045" cy="2202194"/>
                </a:xfrm>
              </p:grpSpPr>
              <p:sp>
                <p:nvSpPr>
                  <p:cNvPr id="59" name="Rectangle 58"/>
                  <p:cNvSpPr/>
                  <p:nvPr/>
                </p:nvSpPr>
                <p:spPr bwMode="auto">
                  <a:xfrm>
                    <a:off x="4745601" y="5240552"/>
                    <a:ext cx="2862942" cy="440726"/>
                  </a:xfrm>
                  <a:prstGeom prst="rect">
                    <a:avLst/>
                  </a:prstGeom>
                  <a:solidFill>
                    <a:schemeClr val="bg2">
                      <a:lumMod val="50000"/>
                      <a:lumOff val="5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smtClean="0">
                        <a:gradFill>
                          <a:gsLst>
                            <a:gs pos="0">
                              <a:srgbClr val="FFFFFF"/>
                            </a:gs>
                            <a:gs pos="100000">
                              <a:srgbClr val="FFFFFF"/>
                            </a:gs>
                          </a:gsLst>
                          <a:lin ang="5400000" scaled="0"/>
                        </a:gradFill>
                      </a:rPr>
                      <a:t>IIS 7</a:t>
                    </a:r>
                    <a:endParaRPr lang="en-US" sz="1200" dirty="0">
                      <a:gradFill>
                        <a:gsLst>
                          <a:gs pos="0">
                            <a:srgbClr val="FFFFFF"/>
                          </a:gs>
                          <a:gs pos="100000">
                            <a:srgbClr val="FFFFFF"/>
                          </a:gs>
                        </a:gsLst>
                        <a:lin ang="5400000" scaled="0"/>
                      </a:gradFill>
                    </a:endParaRPr>
                  </a:p>
                </p:txBody>
              </p:sp>
              <p:sp>
                <p:nvSpPr>
                  <p:cNvPr id="60" name="Rectangle 59"/>
                  <p:cNvSpPr/>
                  <p:nvPr/>
                </p:nvSpPr>
                <p:spPr bwMode="auto">
                  <a:xfrm>
                    <a:off x="4745697" y="3479086"/>
                    <a:ext cx="1481023" cy="37001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bg1"/>
                        </a:solidFill>
                      </a:rPr>
                      <a:t>Submit Pipeline</a:t>
                    </a:r>
                  </a:p>
                </p:txBody>
              </p:sp>
              <p:sp>
                <p:nvSpPr>
                  <p:cNvPr id="61" name="Rectangle 60"/>
                  <p:cNvSpPr/>
                  <p:nvPr/>
                </p:nvSpPr>
                <p:spPr bwMode="auto">
                  <a:xfrm>
                    <a:off x="6226721" y="3479084"/>
                    <a:ext cx="1381925" cy="37001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bg1"/>
                        </a:solidFill>
                      </a:rPr>
                      <a:t>Queries</a:t>
                    </a:r>
                  </a:p>
                </p:txBody>
              </p:sp>
              <p:sp>
                <p:nvSpPr>
                  <p:cNvPr id="62" name="Rectangle 61"/>
                  <p:cNvSpPr/>
                  <p:nvPr/>
                </p:nvSpPr>
                <p:spPr bwMode="auto">
                  <a:xfrm>
                    <a:off x="4745601" y="3839639"/>
                    <a:ext cx="2863043" cy="423903"/>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tx1"/>
                        </a:solidFill>
                      </a:rPr>
                      <a:t>Data Workspace</a:t>
                    </a:r>
                  </a:p>
                </p:txBody>
              </p:sp>
              <p:sp>
                <p:nvSpPr>
                  <p:cNvPr id="63" name="Rectangle 62"/>
                  <p:cNvSpPr/>
                  <p:nvPr/>
                </p:nvSpPr>
                <p:spPr bwMode="auto">
                  <a:xfrm>
                    <a:off x="4745699" y="4273828"/>
                    <a:ext cx="2862943" cy="416233"/>
                  </a:xfrm>
                  <a:prstGeom prst="rect">
                    <a:avLst/>
                  </a:prstGeom>
                  <a:solidFill>
                    <a:schemeClr val="accent1">
                      <a:lumMod val="60000"/>
                      <a:lumOff val="4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tx1"/>
                        </a:solidFill>
                      </a:rPr>
                      <a:t>WCF Data Service</a:t>
                    </a:r>
                  </a:p>
                </p:txBody>
              </p:sp>
              <p:sp>
                <p:nvSpPr>
                  <p:cNvPr id="64" name="Rectangle 63"/>
                  <p:cNvSpPr/>
                  <p:nvPr/>
                </p:nvSpPr>
                <p:spPr bwMode="auto">
                  <a:xfrm>
                    <a:off x="4745601" y="4700347"/>
                    <a:ext cx="2862942" cy="536712"/>
                  </a:xfrm>
                  <a:prstGeom prst="rect">
                    <a:avLst/>
                  </a:prstGeom>
                  <a:solidFill>
                    <a:schemeClr val="accent2">
                      <a:lumMod val="60000"/>
                      <a:lumOff val="40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gradFill>
                          <a:gsLst>
                            <a:gs pos="0">
                              <a:srgbClr val="FFFFFF"/>
                            </a:gs>
                            <a:gs pos="100000">
                              <a:srgbClr val="FFFFFF"/>
                            </a:gs>
                          </a:gsLst>
                          <a:lin ang="5400000" scaled="0"/>
                        </a:gradFill>
                      </a:rPr>
                      <a:t>ASP.NET 4.0+</a:t>
                    </a:r>
                  </a:p>
                </p:txBody>
              </p:sp>
            </p:grpSp>
          </p:grpSp>
          <p:pic>
            <p:nvPicPr>
              <p:cNvPr id="5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3403" y="1082018"/>
                <a:ext cx="1779884" cy="130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5" name="Group 64"/>
          <p:cNvGrpSpPr/>
          <p:nvPr/>
        </p:nvGrpSpPr>
        <p:grpSpPr>
          <a:xfrm>
            <a:off x="7135999" y="2062358"/>
            <a:ext cx="2442199" cy="3959620"/>
            <a:chOff x="6068072" y="1030936"/>
            <a:chExt cx="2298238" cy="3813156"/>
          </a:xfrm>
        </p:grpSpPr>
        <p:sp>
          <p:nvSpPr>
            <p:cNvPr id="66" name="Rectangle 65"/>
            <p:cNvSpPr/>
            <p:nvPr/>
          </p:nvSpPr>
          <p:spPr>
            <a:xfrm rot="16200000">
              <a:off x="5193845" y="1905163"/>
              <a:ext cx="2182905" cy="434451"/>
            </a:xfrm>
            <a:prstGeom prst="rect">
              <a:avLst/>
            </a:prstGeom>
          </p:spPr>
          <p:txBody>
            <a:bodyPr wrap="square">
              <a:spAutoFit/>
            </a:bodyPr>
            <a:lstStyle/>
            <a:p>
              <a:pPr algn="r"/>
              <a:r>
                <a:rPr lang="en-US" sz="2400" dirty="0"/>
                <a:t>Data Sources</a:t>
              </a:r>
            </a:p>
          </p:txBody>
        </p:sp>
        <p:grpSp>
          <p:nvGrpSpPr>
            <p:cNvPr id="67" name="Group 66"/>
            <p:cNvGrpSpPr/>
            <p:nvPr/>
          </p:nvGrpSpPr>
          <p:grpSpPr>
            <a:xfrm>
              <a:off x="6495417" y="1038694"/>
              <a:ext cx="1870893" cy="3805398"/>
              <a:chOff x="6218543" y="1038694"/>
              <a:chExt cx="2147767" cy="4003712"/>
            </a:xfrm>
          </p:grpSpPr>
          <p:grpSp>
            <p:nvGrpSpPr>
              <p:cNvPr id="68" name="Group 67"/>
              <p:cNvGrpSpPr/>
              <p:nvPr/>
            </p:nvGrpSpPr>
            <p:grpSpPr>
              <a:xfrm>
                <a:off x="6218543" y="1038694"/>
                <a:ext cx="2147767" cy="4003712"/>
                <a:chOff x="6218543" y="1038694"/>
                <a:chExt cx="2147767" cy="4003712"/>
              </a:xfrm>
            </p:grpSpPr>
            <p:sp>
              <p:nvSpPr>
                <p:cNvPr id="70" name="Rectangle 69"/>
                <p:cNvSpPr/>
                <p:nvPr/>
              </p:nvSpPr>
              <p:spPr bwMode="auto">
                <a:xfrm>
                  <a:off x="6218543" y="1038694"/>
                  <a:ext cx="2147767" cy="4003712"/>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endParaRPr lang="en-US" sz="1350" dirty="0">
                    <a:gradFill>
                      <a:gsLst>
                        <a:gs pos="0">
                          <a:srgbClr val="FFFFFF"/>
                        </a:gs>
                        <a:gs pos="100000">
                          <a:srgbClr val="FFFFFF"/>
                        </a:gs>
                      </a:gsLst>
                      <a:lin ang="5400000" scaled="0"/>
                    </a:gradFill>
                  </a:endParaRPr>
                </a:p>
              </p:txBody>
            </p:sp>
            <p:grpSp>
              <p:nvGrpSpPr>
                <p:cNvPr id="71" name="Group 70"/>
                <p:cNvGrpSpPr/>
                <p:nvPr/>
              </p:nvGrpSpPr>
              <p:grpSpPr>
                <a:xfrm>
                  <a:off x="6263151" y="2843173"/>
                  <a:ext cx="2057183" cy="2181353"/>
                  <a:chOff x="6369450" y="3726601"/>
                  <a:chExt cx="2101791" cy="1949165"/>
                </a:xfrm>
              </p:grpSpPr>
              <p:grpSp>
                <p:nvGrpSpPr>
                  <p:cNvPr id="72" name="Group 71"/>
                  <p:cNvGrpSpPr/>
                  <p:nvPr/>
                </p:nvGrpSpPr>
                <p:grpSpPr>
                  <a:xfrm>
                    <a:off x="6369450" y="3726601"/>
                    <a:ext cx="1631550" cy="1949165"/>
                    <a:chOff x="8490386" y="3918330"/>
                    <a:chExt cx="2174833" cy="1791610"/>
                  </a:xfrm>
                </p:grpSpPr>
                <p:sp>
                  <p:nvSpPr>
                    <p:cNvPr id="74" name="Rectangle 73"/>
                    <p:cNvSpPr/>
                    <p:nvPr/>
                  </p:nvSpPr>
                  <p:spPr bwMode="auto">
                    <a:xfrm rot="16200000">
                      <a:off x="7827806" y="4580910"/>
                      <a:ext cx="1784906" cy="459746"/>
                    </a:xfrm>
                    <a:prstGeom prst="rect">
                      <a:avLst/>
                    </a:prstGeom>
                    <a:solidFill>
                      <a:schemeClr val="accent1">
                        <a:lumMod val="60000"/>
                        <a:lumOff val="4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dirty="0">
                          <a:gradFill>
                            <a:gsLst>
                              <a:gs pos="0">
                                <a:srgbClr val="FFFFFF"/>
                              </a:gs>
                              <a:gs pos="100000">
                                <a:srgbClr val="FFFFFF"/>
                              </a:gs>
                            </a:gsLst>
                            <a:lin ang="5400000" scaled="0"/>
                          </a:gradFill>
                        </a:rPr>
                        <a:t>SQL Server</a:t>
                      </a:r>
                    </a:p>
                  </p:txBody>
                </p:sp>
                <p:sp>
                  <p:nvSpPr>
                    <p:cNvPr id="75" name="Rectangle 74"/>
                    <p:cNvSpPr/>
                    <p:nvPr/>
                  </p:nvSpPr>
                  <p:spPr bwMode="auto">
                    <a:xfrm rot="16200000">
                      <a:off x="8381221" y="4580910"/>
                      <a:ext cx="1784906" cy="459746"/>
                    </a:xfrm>
                    <a:prstGeom prst="rect">
                      <a:avLst/>
                    </a:prstGeom>
                    <a:solidFill>
                      <a:schemeClr val="accent1">
                        <a:lumMod val="75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dirty="0">
                          <a:gradFill>
                            <a:gsLst>
                              <a:gs pos="0">
                                <a:srgbClr val="FFFFFF"/>
                              </a:gs>
                              <a:gs pos="100000">
                                <a:srgbClr val="FFFFFF"/>
                              </a:gs>
                            </a:gsLst>
                            <a:lin ang="5400000" scaled="0"/>
                          </a:gradFill>
                        </a:rPr>
                        <a:t>Azure</a:t>
                      </a:r>
                    </a:p>
                  </p:txBody>
                </p:sp>
                <p:sp>
                  <p:nvSpPr>
                    <p:cNvPr id="76" name="Rectangle 75"/>
                    <p:cNvSpPr/>
                    <p:nvPr/>
                  </p:nvSpPr>
                  <p:spPr bwMode="auto">
                    <a:xfrm rot="16200000">
                      <a:off x="8975321" y="4591020"/>
                      <a:ext cx="1778095" cy="459746"/>
                    </a:xfrm>
                    <a:prstGeom prst="rect">
                      <a:avLst/>
                    </a:prstGeom>
                    <a:solidFill>
                      <a:schemeClr val="accent1">
                        <a:lumMod val="60000"/>
                        <a:lumOff val="4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dirty="0">
                          <a:gradFill>
                            <a:gsLst>
                              <a:gs pos="0">
                                <a:srgbClr val="FFFFFF"/>
                              </a:gs>
                              <a:gs pos="100000">
                                <a:srgbClr val="FFFFFF"/>
                              </a:gs>
                            </a:gsLst>
                            <a:lin ang="5400000" scaled="0"/>
                          </a:gradFill>
                        </a:rPr>
                        <a:t>SharePoint</a:t>
                      </a:r>
                    </a:p>
                  </p:txBody>
                </p:sp>
                <p:sp>
                  <p:nvSpPr>
                    <p:cNvPr id="77" name="Rectangle 76"/>
                    <p:cNvSpPr/>
                    <p:nvPr/>
                  </p:nvSpPr>
                  <p:spPr bwMode="auto">
                    <a:xfrm rot="16200000">
                      <a:off x="9548939" y="4586956"/>
                      <a:ext cx="1778152" cy="454408"/>
                    </a:xfrm>
                    <a:prstGeom prst="rect">
                      <a:avLst/>
                    </a:prstGeom>
                    <a:solidFill>
                      <a:schemeClr val="accent1">
                        <a:lumMod val="75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dirty="0">
                          <a:gradFill>
                            <a:gsLst>
                              <a:gs pos="0">
                                <a:srgbClr val="FFFFFF"/>
                              </a:gs>
                              <a:gs pos="100000">
                                <a:srgbClr val="FFFFFF"/>
                              </a:gs>
                            </a:gsLst>
                            <a:lin ang="5400000" scaled="0"/>
                          </a:gradFill>
                        </a:rPr>
                        <a:t>OData Services</a:t>
                      </a:r>
                    </a:p>
                  </p:txBody>
                </p:sp>
              </p:grpSp>
              <p:sp>
                <p:nvSpPr>
                  <p:cNvPr id="73" name="Rectangle 72"/>
                  <p:cNvSpPr/>
                  <p:nvPr/>
                </p:nvSpPr>
                <p:spPr bwMode="auto">
                  <a:xfrm rot="16200000">
                    <a:off x="7336701" y="4541225"/>
                    <a:ext cx="1924182" cy="344899"/>
                  </a:xfrm>
                  <a:prstGeom prst="rect">
                    <a:avLst/>
                  </a:prstGeom>
                  <a:solidFill>
                    <a:schemeClr val="accent1">
                      <a:lumMod val="60000"/>
                      <a:lumOff val="4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dirty="0">
                        <a:gradFill>
                          <a:gsLst>
                            <a:gs pos="0">
                              <a:srgbClr val="FFFFFF"/>
                            </a:gs>
                            <a:gs pos="100000">
                              <a:srgbClr val="FFFFFF"/>
                            </a:gs>
                          </a:gsLst>
                          <a:lin ang="5400000" scaled="0"/>
                        </a:gradFill>
                      </a:rPr>
                      <a:t>Other…</a:t>
                    </a:r>
                  </a:p>
                </p:txBody>
              </p:sp>
            </p:grpSp>
          </p:grpSp>
          <p:pic>
            <p:nvPicPr>
              <p:cNvPr id="6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893" y="1121797"/>
                <a:ext cx="2070441" cy="162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7852" y="1133410"/>
            <a:ext cx="983449" cy="80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077" y="1129377"/>
            <a:ext cx="947360" cy="81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9555" y="1116326"/>
            <a:ext cx="929315" cy="82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Group 80"/>
          <p:cNvGrpSpPr/>
          <p:nvPr/>
        </p:nvGrpSpPr>
        <p:grpSpPr>
          <a:xfrm>
            <a:off x="1513477" y="2096118"/>
            <a:ext cx="2579775" cy="3925861"/>
            <a:chOff x="445467" y="1038693"/>
            <a:chExt cx="2302351" cy="3780645"/>
          </a:xfrm>
        </p:grpSpPr>
        <p:sp>
          <p:nvSpPr>
            <p:cNvPr id="82" name="Rectangle 81"/>
            <p:cNvSpPr/>
            <p:nvPr/>
          </p:nvSpPr>
          <p:spPr>
            <a:xfrm rot="16200000">
              <a:off x="-262543" y="1746703"/>
              <a:ext cx="1828037" cy="412018"/>
            </a:xfrm>
            <a:prstGeom prst="rect">
              <a:avLst/>
            </a:prstGeom>
          </p:spPr>
          <p:txBody>
            <a:bodyPr wrap="square">
              <a:spAutoFit/>
            </a:bodyPr>
            <a:lstStyle/>
            <a:p>
              <a:pPr algn="r"/>
              <a:r>
                <a:rPr lang="en-US" sz="2400" dirty="0"/>
                <a:t>Client Tier</a:t>
              </a:r>
            </a:p>
          </p:txBody>
        </p:sp>
        <p:grpSp>
          <p:nvGrpSpPr>
            <p:cNvPr id="83" name="Group 82"/>
            <p:cNvGrpSpPr/>
            <p:nvPr/>
          </p:nvGrpSpPr>
          <p:grpSpPr>
            <a:xfrm>
              <a:off x="876925" y="1038694"/>
              <a:ext cx="1870893" cy="3780644"/>
              <a:chOff x="600051" y="1038694"/>
              <a:chExt cx="2147767" cy="3977668"/>
            </a:xfrm>
          </p:grpSpPr>
          <p:grpSp>
            <p:nvGrpSpPr>
              <p:cNvPr id="84" name="Group 83"/>
              <p:cNvGrpSpPr/>
              <p:nvPr/>
            </p:nvGrpSpPr>
            <p:grpSpPr>
              <a:xfrm>
                <a:off x="600051" y="1038694"/>
                <a:ext cx="2147767" cy="3977668"/>
                <a:chOff x="600051" y="1038694"/>
                <a:chExt cx="2147767" cy="3977668"/>
              </a:xfrm>
            </p:grpSpPr>
            <p:grpSp>
              <p:nvGrpSpPr>
                <p:cNvPr id="86" name="Group 85"/>
                <p:cNvGrpSpPr/>
                <p:nvPr/>
              </p:nvGrpSpPr>
              <p:grpSpPr>
                <a:xfrm>
                  <a:off x="600051" y="1038694"/>
                  <a:ext cx="2147767" cy="3977668"/>
                  <a:chOff x="600051" y="1038694"/>
                  <a:chExt cx="2147767" cy="3977668"/>
                </a:xfrm>
              </p:grpSpPr>
              <p:sp>
                <p:nvSpPr>
                  <p:cNvPr id="88" name="Rectangle 87"/>
                  <p:cNvSpPr/>
                  <p:nvPr/>
                </p:nvSpPr>
                <p:spPr bwMode="auto">
                  <a:xfrm>
                    <a:off x="600051" y="1038694"/>
                    <a:ext cx="2147767" cy="3977668"/>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endParaRPr lang="en-US" sz="1350" dirty="0">
                      <a:gradFill>
                        <a:gsLst>
                          <a:gs pos="0">
                            <a:srgbClr val="FFFFFF"/>
                          </a:gs>
                          <a:gs pos="100000">
                            <a:srgbClr val="FFFFFF"/>
                          </a:gs>
                        </a:gsLst>
                        <a:lin ang="5400000" scaled="0"/>
                      </a:gradFill>
                    </a:endParaRPr>
                  </a:p>
                </p:txBody>
              </p:sp>
              <p:grpSp>
                <p:nvGrpSpPr>
                  <p:cNvPr id="89" name="Group 88"/>
                  <p:cNvGrpSpPr/>
                  <p:nvPr/>
                </p:nvGrpSpPr>
                <p:grpSpPr>
                  <a:xfrm>
                    <a:off x="600051" y="2534031"/>
                    <a:ext cx="2147767" cy="2482330"/>
                    <a:chOff x="1001015" y="3500855"/>
                    <a:chExt cx="2862944" cy="2482330"/>
                  </a:xfrm>
                </p:grpSpPr>
                <p:sp>
                  <p:nvSpPr>
                    <p:cNvPr id="93" name="Rectangle 92"/>
                    <p:cNvSpPr/>
                    <p:nvPr/>
                  </p:nvSpPr>
                  <p:spPr bwMode="auto">
                    <a:xfrm>
                      <a:off x="1001016" y="4887666"/>
                      <a:ext cx="1431471" cy="600778"/>
                    </a:xfrm>
                    <a:prstGeom prst="rect">
                      <a:avLst/>
                    </a:prstGeom>
                    <a:solidFill>
                      <a:schemeClr val="accent2">
                        <a:lumMod val="60000"/>
                        <a:lumOff val="40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gradFill>
                            <a:gsLst>
                              <a:gs pos="0">
                                <a:srgbClr val="FFFFFF"/>
                              </a:gs>
                              <a:gs pos="100000">
                                <a:srgbClr val="FFFFFF"/>
                              </a:gs>
                            </a:gsLst>
                            <a:lin ang="5400000" scaled="0"/>
                          </a:gradFill>
                        </a:rPr>
                        <a:t>Silverlight5</a:t>
                      </a:r>
                    </a:p>
                  </p:txBody>
                </p:sp>
                <p:sp>
                  <p:nvSpPr>
                    <p:cNvPr id="94" name="Rectangle 93"/>
                    <p:cNvSpPr/>
                    <p:nvPr/>
                  </p:nvSpPr>
                  <p:spPr bwMode="auto">
                    <a:xfrm>
                      <a:off x="1001015" y="5486395"/>
                      <a:ext cx="1431473" cy="496790"/>
                    </a:xfrm>
                    <a:prstGeom prst="rect">
                      <a:avLst/>
                    </a:prstGeom>
                    <a:solidFill>
                      <a:schemeClr val="bg2">
                        <a:lumMod val="50000"/>
                        <a:lumOff val="5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gradFill>
                            <a:gsLst>
                              <a:gs pos="0">
                                <a:srgbClr val="FFFFFF"/>
                              </a:gs>
                              <a:gs pos="100000">
                                <a:srgbClr val="FFFFFF"/>
                              </a:gs>
                            </a:gsLst>
                            <a:lin ang="5400000" scaled="0"/>
                          </a:gradFill>
                        </a:rPr>
                        <a:t>Desktop</a:t>
                      </a:r>
                    </a:p>
                  </p:txBody>
                </p:sp>
                <p:sp>
                  <p:nvSpPr>
                    <p:cNvPr id="95" name="Rectangle 94"/>
                    <p:cNvSpPr/>
                    <p:nvPr/>
                  </p:nvSpPr>
                  <p:spPr bwMode="auto">
                    <a:xfrm>
                      <a:off x="1877549" y="3501684"/>
                      <a:ext cx="1050705" cy="4185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bg1"/>
                          </a:solidFill>
                        </a:rPr>
                        <a:t>Methods</a:t>
                      </a:r>
                    </a:p>
                  </p:txBody>
                </p:sp>
                <p:sp>
                  <p:nvSpPr>
                    <p:cNvPr id="96" name="Rectangle 95"/>
                    <p:cNvSpPr/>
                    <p:nvPr/>
                  </p:nvSpPr>
                  <p:spPr bwMode="auto">
                    <a:xfrm>
                      <a:off x="2928254" y="3500855"/>
                      <a:ext cx="935704" cy="4185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bg1"/>
                          </a:solidFill>
                        </a:rPr>
                        <a:t>Controls</a:t>
                      </a:r>
                    </a:p>
                  </p:txBody>
                </p:sp>
                <p:sp>
                  <p:nvSpPr>
                    <p:cNvPr id="97" name="Rectangle 96"/>
                    <p:cNvSpPr/>
                    <p:nvPr/>
                  </p:nvSpPr>
                  <p:spPr bwMode="auto">
                    <a:xfrm>
                      <a:off x="1001018" y="3501680"/>
                      <a:ext cx="898910" cy="41662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bg1"/>
                          </a:solidFill>
                        </a:rPr>
                        <a:t>Screens</a:t>
                      </a:r>
                    </a:p>
                  </p:txBody>
                </p:sp>
                <p:sp>
                  <p:nvSpPr>
                    <p:cNvPr id="98" name="Rectangle 97"/>
                    <p:cNvSpPr/>
                    <p:nvPr/>
                  </p:nvSpPr>
                  <p:spPr bwMode="auto">
                    <a:xfrm>
                      <a:off x="1001016" y="3925354"/>
                      <a:ext cx="2862943" cy="459746"/>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tx1"/>
                          </a:solidFill>
                        </a:rPr>
                        <a:t>Data Workspace</a:t>
                      </a:r>
                    </a:p>
                  </p:txBody>
                </p:sp>
                <p:sp>
                  <p:nvSpPr>
                    <p:cNvPr id="99" name="Rectangle 98"/>
                    <p:cNvSpPr/>
                    <p:nvPr/>
                  </p:nvSpPr>
                  <p:spPr bwMode="auto">
                    <a:xfrm>
                      <a:off x="1001015" y="4406131"/>
                      <a:ext cx="2862943" cy="459746"/>
                    </a:xfrm>
                    <a:prstGeom prst="rect">
                      <a:avLst/>
                    </a:pr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tx1"/>
                          </a:solidFill>
                        </a:rPr>
                        <a:t>WCF Data Service</a:t>
                      </a:r>
                    </a:p>
                  </p:txBody>
                </p:sp>
              </p:grpSp>
              <p:grpSp>
                <p:nvGrpSpPr>
                  <p:cNvPr id="90" name="Group 89"/>
                  <p:cNvGrpSpPr/>
                  <p:nvPr/>
                </p:nvGrpSpPr>
                <p:grpSpPr>
                  <a:xfrm>
                    <a:off x="633483" y="1044360"/>
                    <a:ext cx="2082678" cy="1434898"/>
                    <a:chOff x="784392" y="2011189"/>
                    <a:chExt cx="2082678" cy="1434898"/>
                  </a:xfrm>
                </p:grpSpPr>
                <p:pic>
                  <p:nvPicPr>
                    <p:cNvPr id="91" name="Picture 4" descr="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8332" y="2011189"/>
                      <a:ext cx="1328738" cy="108108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2"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4392" y="2353070"/>
                      <a:ext cx="1409342" cy="109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7" name="Rectangle 86"/>
                <p:cNvSpPr/>
                <p:nvPr/>
              </p:nvSpPr>
              <p:spPr bwMode="auto">
                <a:xfrm>
                  <a:off x="1688319" y="3920084"/>
                  <a:ext cx="1059424" cy="595550"/>
                </a:xfrm>
                <a:prstGeom prst="rect">
                  <a:avLst/>
                </a:prstGeom>
                <a:solidFill>
                  <a:schemeClr val="accent2">
                    <a:lumMod val="60000"/>
                    <a:lumOff val="40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gradFill>
                        <a:gsLst>
                          <a:gs pos="0">
                            <a:srgbClr val="FFFFFF"/>
                          </a:gs>
                          <a:gs pos="100000">
                            <a:srgbClr val="FFFFFF"/>
                          </a:gs>
                        </a:gsLst>
                        <a:lin ang="5400000" scaled="0"/>
                      </a:gradFill>
                    </a:rPr>
                    <a:t>HTML5</a:t>
                  </a:r>
                </a:p>
              </p:txBody>
            </p:sp>
          </p:grpSp>
          <p:sp>
            <p:nvSpPr>
              <p:cNvPr id="85" name="Rectangle 84"/>
              <p:cNvSpPr/>
              <p:nvPr/>
            </p:nvSpPr>
            <p:spPr bwMode="auto">
              <a:xfrm>
                <a:off x="1686664" y="4519571"/>
                <a:ext cx="1061079" cy="496790"/>
              </a:xfrm>
              <a:prstGeom prst="rect">
                <a:avLst/>
              </a:prstGeom>
              <a:solidFill>
                <a:schemeClr val="bg2">
                  <a:lumMod val="50000"/>
                  <a:lumOff val="5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gradFill>
                      <a:gsLst>
                        <a:gs pos="0">
                          <a:srgbClr val="FFFFFF"/>
                        </a:gs>
                        <a:gs pos="100000">
                          <a:srgbClr val="FFFFFF"/>
                        </a:gs>
                      </a:gsLst>
                      <a:lin ang="5400000" scaled="0"/>
                    </a:gradFill>
                  </a:rPr>
                  <a:t>Mobile</a:t>
                </a:r>
              </a:p>
            </p:txBody>
          </p:sp>
        </p:grpSp>
      </p:grpSp>
      <p:pic>
        <p:nvPicPr>
          <p:cNvPr id="100" name="Picture 99"/>
          <p:cNvPicPr>
            <a:picLocks noChangeAspect="1"/>
          </p:cNvPicPr>
          <p:nvPr/>
        </p:nvPicPr>
        <p:blipFill>
          <a:blip r:embed="rId11"/>
          <a:stretch>
            <a:fillRect/>
          </a:stretch>
        </p:blipFill>
        <p:spPr>
          <a:xfrm>
            <a:off x="3026072" y="1114304"/>
            <a:ext cx="931248" cy="829563"/>
          </a:xfrm>
          <a:prstGeom prst="rect">
            <a:avLst/>
          </a:prstGeom>
        </p:spPr>
      </p:pic>
      <p:pic>
        <p:nvPicPr>
          <p:cNvPr id="101" name="Picture 10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48293" y="2092172"/>
            <a:ext cx="926698" cy="1457394"/>
          </a:xfrm>
          <a:prstGeom prst="rect">
            <a:avLst/>
          </a:prstGeom>
        </p:spPr>
      </p:pic>
      <p:cxnSp>
        <p:nvCxnSpPr>
          <p:cNvPr id="103" name="Straight Connector 102"/>
          <p:cNvCxnSpPr/>
          <p:nvPr/>
        </p:nvCxnSpPr>
        <p:spPr>
          <a:xfrm flipH="1">
            <a:off x="4903579" y="4646585"/>
            <a:ext cx="202110" cy="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4" name="Oval 103"/>
          <p:cNvSpPr/>
          <p:nvPr/>
        </p:nvSpPr>
        <p:spPr bwMode="auto">
          <a:xfrm>
            <a:off x="4626774" y="4519289"/>
            <a:ext cx="306210" cy="279724"/>
          </a:xfrm>
          <a:prstGeom prst="ellipse">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105" name="TextBox 104"/>
          <p:cNvSpPr txBox="1"/>
          <p:nvPr/>
        </p:nvSpPr>
        <p:spPr>
          <a:xfrm>
            <a:off x="4464467" y="4848060"/>
            <a:ext cx="692754" cy="387798"/>
          </a:xfrm>
          <a:prstGeom prst="rect">
            <a:avLst/>
          </a:prstGeom>
          <a:noFill/>
        </p:spPr>
        <p:txBody>
          <a:bodyPr wrap="square" lIns="0" tIns="0" rIns="0" bIns="0" rtlCol="0">
            <a:spAutoFit/>
          </a:bodyPr>
          <a:lstStyle/>
          <a:p>
            <a:pPr>
              <a:lnSpc>
                <a:spcPct val="90000"/>
              </a:lnSpc>
            </a:pPr>
            <a:r>
              <a:rPr lang="en-US" sz="1400" spc="-70" dirty="0" smtClean="0">
                <a:gradFill>
                  <a:gsLst>
                    <a:gs pos="2917">
                      <a:schemeClr val="tx1"/>
                    </a:gs>
                    <a:gs pos="30000">
                      <a:schemeClr val="tx1"/>
                    </a:gs>
                  </a:gsLst>
                  <a:lin ang="5400000" scaled="0"/>
                </a:gradFill>
              </a:rPr>
              <a:t>OData Service *</a:t>
            </a:r>
          </a:p>
        </p:txBody>
      </p:sp>
      <p:sp>
        <p:nvSpPr>
          <p:cNvPr id="106" name="TextBox 105"/>
          <p:cNvSpPr txBox="1"/>
          <p:nvPr/>
        </p:nvSpPr>
        <p:spPr>
          <a:xfrm>
            <a:off x="5157220" y="6100959"/>
            <a:ext cx="3870217" cy="581698"/>
          </a:xfrm>
          <a:prstGeom prst="rect">
            <a:avLst/>
          </a:prstGeom>
          <a:noFill/>
        </p:spPr>
        <p:txBody>
          <a:bodyPr wrap="square" lIns="0" tIns="0" rIns="0" bIns="0" rtlCol="0">
            <a:spAutoFit/>
          </a:bodyPr>
          <a:lstStyle/>
          <a:p>
            <a:pPr>
              <a:lnSpc>
                <a:spcPct val="90000"/>
              </a:lnSpc>
            </a:pPr>
            <a:r>
              <a:rPr lang="en-US" sz="1400" spc="-70" dirty="0" smtClean="0">
                <a:gradFill>
                  <a:gsLst>
                    <a:gs pos="2917">
                      <a:schemeClr val="tx1"/>
                    </a:gs>
                    <a:gs pos="30000">
                      <a:schemeClr val="tx1"/>
                    </a:gs>
                  </a:gsLst>
                  <a:lin ang="5400000" scaled="0"/>
                </a:gradFill>
              </a:rPr>
              <a:t>* Clients connect via OData, enabling custom clients (</a:t>
            </a:r>
            <a:r>
              <a:rPr lang="en-US" sz="1400" spc="-70" dirty="0">
                <a:gradFill>
                  <a:gsLst>
                    <a:gs pos="2917">
                      <a:schemeClr val="tx1"/>
                    </a:gs>
                    <a:gs pos="30000">
                      <a:schemeClr val="tx1"/>
                    </a:gs>
                  </a:gsLst>
                  <a:lin ang="5400000" scaled="0"/>
                </a:gradFill>
              </a:rPr>
              <a:t>Excel, </a:t>
            </a:r>
            <a:r>
              <a:rPr lang="en-US" sz="1400" spc="-70" dirty="0" smtClean="0">
                <a:gradFill>
                  <a:gsLst>
                    <a:gs pos="2917">
                      <a:schemeClr val="tx1"/>
                    </a:gs>
                    <a:gs pos="30000">
                      <a:schemeClr val="tx1"/>
                    </a:gs>
                  </a:gsLst>
                  <a:lin ang="5400000" scaled="0"/>
                </a:gradFill>
              </a:rPr>
              <a:t>Windows Store apps, WPF, etc.) access to the middle-tier services also</a:t>
            </a:r>
          </a:p>
        </p:txBody>
      </p:sp>
    </p:spTree>
    <p:extLst>
      <p:ext uri="{BB962C8B-B14F-4D97-AF65-F5344CB8AC3E}">
        <p14:creationId xmlns:p14="http://schemas.microsoft.com/office/powerpoint/2010/main" val="24203743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LightSwitch Hosting Options</a:t>
            </a:r>
            <a:endParaRPr lang="en-US" dirty="0"/>
          </a:p>
        </p:txBody>
      </p:sp>
      <p:grpSp>
        <p:nvGrpSpPr>
          <p:cNvPr id="28" name="Group 27"/>
          <p:cNvGrpSpPr/>
          <p:nvPr/>
        </p:nvGrpSpPr>
        <p:grpSpPr>
          <a:xfrm>
            <a:off x="1731379" y="1676400"/>
            <a:ext cx="8727658" cy="4023140"/>
            <a:chOff x="1406943" y="1345077"/>
            <a:chExt cx="6014205" cy="2573735"/>
          </a:xfrm>
        </p:grpSpPr>
        <p:cxnSp>
          <p:nvCxnSpPr>
            <p:cNvPr id="4" name="Straight Arrow Connector 3"/>
            <p:cNvCxnSpPr>
              <a:stCxn id="9" idx="3"/>
              <a:endCxn id="6" idx="1"/>
            </p:cNvCxnSpPr>
            <p:nvPr/>
          </p:nvCxnSpPr>
          <p:spPr>
            <a:xfrm flipV="1">
              <a:off x="2581332" y="1569145"/>
              <a:ext cx="1390461" cy="1499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 name="Straight Arrow Connector 4"/>
            <p:cNvCxnSpPr>
              <a:endCxn id="7" idx="1"/>
            </p:cNvCxnSpPr>
            <p:nvPr/>
          </p:nvCxnSpPr>
          <p:spPr>
            <a:xfrm flipV="1">
              <a:off x="4075418" y="1566598"/>
              <a:ext cx="1195898" cy="785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793" y="1350171"/>
              <a:ext cx="555074" cy="43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316" y="1345077"/>
              <a:ext cx="534705" cy="443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162" y="1359452"/>
              <a:ext cx="524520" cy="45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stretch>
              <a:fillRect/>
            </a:stretch>
          </p:blipFill>
          <p:spPr>
            <a:xfrm>
              <a:off x="2055721" y="1359452"/>
              <a:ext cx="525611" cy="449369"/>
            </a:xfrm>
            <a:prstGeom prst="rect">
              <a:avLst/>
            </a:prstGeom>
          </p:spPr>
        </p:pic>
        <p:sp>
          <p:nvSpPr>
            <p:cNvPr id="10" name="Rectangle 9"/>
            <p:cNvSpPr/>
            <p:nvPr/>
          </p:nvSpPr>
          <p:spPr bwMode="auto">
            <a:xfrm>
              <a:off x="2635673" y="2111105"/>
              <a:ext cx="4732965" cy="558694"/>
            </a:xfrm>
            <a:prstGeom prst="rect">
              <a:avLst/>
            </a:prstGeom>
            <a:solidFill>
              <a:schemeClr val="bg2">
                <a:lumMod val="50000"/>
                <a:lumOff val="5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11" name="Rectangle 10"/>
            <p:cNvSpPr/>
            <p:nvPr/>
          </p:nvSpPr>
          <p:spPr bwMode="auto">
            <a:xfrm>
              <a:off x="2634676" y="2686153"/>
              <a:ext cx="4733962" cy="558694"/>
            </a:xfrm>
            <a:prstGeom prst="rect">
              <a:avLst/>
            </a:prstGeom>
            <a:solidFill>
              <a:schemeClr val="accent5"/>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12" name="Rectangle 11"/>
            <p:cNvSpPr/>
            <p:nvPr/>
          </p:nvSpPr>
          <p:spPr bwMode="auto">
            <a:xfrm>
              <a:off x="3738023" y="2108968"/>
              <a:ext cx="1192807" cy="1133742"/>
            </a:xfrm>
            <a:prstGeom prst="rect">
              <a:avLst/>
            </a:prstGeom>
            <a:solidFill>
              <a:schemeClr val="lt1">
                <a:alpha val="39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13" name="Rectangle 12"/>
            <p:cNvSpPr/>
            <p:nvPr/>
          </p:nvSpPr>
          <p:spPr bwMode="auto">
            <a:xfrm>
              <a:off x="4987884" y="2111105"/>
              <a:ext cx="1192807" cy="1133742"/>
            </a:xfrm>
            <a:prstGeom prst="rect">
              <a:avLst/>
            </a:prstGeom>
            <a:solidFill>
              <a:schemeClr val="lt1">
                <a:alpha val="39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14" name="TextBox 13"/>
            <p:cNvSpPr txBox="1"/>
            <p:nvPr/>
          </p:nvSpPr>
          <p:spPr>
            <a:xfrm>
              <a:off x="6237745" y="2312351"/>
              <a:ext cx="946826" cy="159485"/>
            </a:xfrm>
            <a:prstGeom prst="rect">
              <a:avLst/>
            </a:prstGeom>
            <a:noFill/>
          </p:spPr>
          <p:txBody>
            <a:bodyPr wrap="square" lIns="0" tIns="0" rIns="0" bIns="0" rtlCol="0">
              <a:spAutoFit/>
            </a:bodyPr>
            <a:lstStyle/>
            <a:p>
              <a:pPr>
                <a:lnSpc>
                  <a:spcPct val="90000"/>
                </a:lnSpc>
              </a:pPr>
              <a:r>
                <a:rPr lang="en-US" spc="-70" dirty="0" smtClean="0">
                  <a:gradFill>
                    <a:gsLst>
                      <a:gs pos="2917">
                        <a:schemeClr val="tx1"/>
                      </a:gs>
                      <a:gs pos="30000">
                        <a:schemeClr val="tx1"/>
                      </a:gs>
                    </a:gsLst>
                    <a:lin ang="5400000" scaled="0"/>
                  </a:gradFill>
                </a:rPr>
                <a:t>Office 365</a:t>
              </a:r>
            </a:p>
          </p:txBody>
        </p:sp>
        <p:sp>
          <p:nvSpPr>
            <p:cNvPr id="15" name="TextBox 14"/>
            <p:cNvSpPr txBox="1"/>
            <p:nvPr/>
          </p:nvSpPr>
          <p:spPr>
            <a:xfrm>
              <a:off x="6237745" y="2799300"/>
              <a:ext cx="1039357" cy="318970"/>
            </a:xfrm>
            <a:prstGeom prst="rect">
              <a:avLst/>
            </a:prstGeom>
            <a:noFill/>
          </p:spPr>
          <p:txBody>
            <a:bodyPr wrap="square" lIns="0" tIns="0" rIns="0" bIns="0" rtlCol="0">
              <a:spAutoFit/>
            </a:bodyPr>
            <a:lstStyle/>
            <a:p>
              <a:pPr>
                <a:lnSpc>
                  <a:spcPct val="90000"/>
                </a:lnSpc>
              </a:pPr>
              <a:r>
                <a:rPr lang="en-US" spc="-70" dirty="0" smtClean="0">
                  <a:gradFill>
                    <a:gsLst>
                      <a:gs pos="2917">
                        <a:schemeClr val="tx1"/>
                      </a:gs>
                      <a:gs pos="30000">
                        <a:schemeClr val="tx1"/>
                      </a:gs>
                    </a:gsLst>
                    <a:lin ang="5400000" scaled="0"/>
                  </a:gradFill>
                </a:rPr>
                <a:t>On-Prem SharePoint 2013</a:t>
              </a:r>
            </a:p>
          </p:txBody>
        </p:sp>
        <p:sp>
          <p:nvSpPr>
            <p:cNvPr id="16" name="TextBox 15"/>
            <p:cNvSpPr txBox="1"/>
            <p:nvPr/>
          </p:nvSpPr>
          <p:spPr>
            <a:xfrm>
              <a:off x="3813879" y="2281973"/>
              <a:ext cx="1041094" cy="141764"/>
            </a:xfrm>
            <a:prstGeom prst="rect">
              <a:avLst/>
            </a:prstGeom>
            <a:noFill/>
          </p:spPr>
          <p:txBody>
            <a:bodyPr wrap="square" lIns="0" tIns="0" rIns="0" bIns="0" rtlCol="0">
              <a:spAutoFit/>
            </a:bodyPr>
            <a:lstStyle/>
            <a:p>
              <a:pPr>
                <a:lnSpc>
                  <a:spcPct val="90000"/>
                </a:lnSpc>
              </a:pPr>
              <a:r>
                <a:rPr lang="en-US" sz="1600" spc="-70" dirty="0" smtClean="0">
                  <a:gradFill>
                    <a:gsLst>
                      <a:gs pos="2917">
                        <a:schemeClr val="tx1"/>
                      </a:gs>
                      <a:gs pos="30000">
                        <a:schemeClr val="tx1"/>
                      </a:gs>
                    </a:gsLst>
                    <a:lin ang="5400000" scaled="0"/>
                  </a:gradFill>
                </a:rPr>
                <a:t>- Windows Azure</a:t>
              </a:r>
            </a:p>
          </p:txBody>
        </p:sp>
        <p:sp>
          <p:nvSpPr>
            <p:cNvPr id="17" name="TextBox 16"/>
            <p:cNvSpPr txBox="1"/>
            <p:nvPr/>
          </p:nvSpPr>
          <p:spPr>
            <a:xfrm>
              <a:off x="3852357" y="2752289"/>
              <a:ext cx="1041094" cy="283528"/>
            </a:xfrm>
            <a:prstGeom prst="rect">
              <a:avLst/>
            </a:prstGeom>
            <a:noFill/>
          </p:spPr>
          <p:txBody>
            <a:bodyPr wrap="square" lIns="0" tIns="0" rIns="0" bIns="0" rtlCol="0">
              <a:spAutoFit/>
            </a:bodyPr>
            <a:lstStyle/>
            <a:p>
              <a:pPr>
                <a:lnSpc>
                  <a:spcPct val="90000"/>
                </a:lnSpc>
              </a:pPr>
              <a:r>
                <a:rPr lang="en-US" sz="1600" spc="-70" dirty="0" smtClean="0">
                  <a:gradFill>
                    <a:gsLst>
                      <a:gs pos="2917">
                        <a:schemeClr val="tx1"/>
                      </a:gs>
                      <a:gs pos="30000">
                        <a:schemeClr val="tx1"/>
                      </a:gs>
                    </a:gsLst>
                    <a:lin ang="5400000" scaled="0"/>
                  </a:gradFill>
                </a:rPr>
                <a:t>- IIS on your premises</a:t>
              </a:r>
            </a:p>
          </p:txBody>
        </p:sp>
        <p:sp>
          <p:nvSpPr>
            <p:cNvPr id="18" name="TextBox 17"/>
            <p:cNvSpPr txBox="1"/>
            <p:nvPr/>
          </p:nvSpPr>
          <p:spPr>
            <a:xfrm>
              <a:off x="5079588" y="2294282"/>
              <a:ext cx="1041094" cy="141764"/>
            </a:xfrm>
            <a:prstGeom prst="rect">
              <a:avLst/>
            </a:prstGeom>
            <a:noFill/>
          </p:spPr>
          <p:txBody>
            <a:bodyPr wrap="square" lIns="0" tIns="0" rIns="0" bIns="0" rtlCol="0">
              <a:spAutoFit/>
            </a:bodyPr>
            <a:lstStyle/>
            <a:p>
              <a:pPr>
                <a:lnSpc>
                  <a:spcPct val="90000"/>
                </a:lnSpc>
              </a:pPr>
              <a:r>
                <a:rPr lang="en-US" sz="1600" spc="-70" dirty="0" smtClean="0">
                  <a:gradFill>
                    <a:gsLst>
                      <a:gs pos="2917">
                        <a:schemeClr val="tx1"/>
                      </a:gs>
                      <a:gs pos="30000">
                        <a:schemeClr val="tx1"/>
                      </a:gs>
                    </a:gsLst>
                    <a:lin ang="5400000" scaled="0"/>
                  </a:gradFill>
                </a:rPr>
                <a:t>-SQL Azure</a:t>
              </a:r>
            </a:p>
          </p:txBody>
        </p:sp>
        <p:sp>
          <p:nvSpPr>
            <p:cNvPr id="19" name="TextBox 18"/>
            <p:cNvSpPr txBox="1"/>
            <p:nvPr/>
          </p:nvSpPr>
          <p:spPr>
            <a:xfrm>
              <a:off x="5079588" y="2801515"/>
              <a:ext cx="1041094" cy="141764"/>
            </a:xfrm>
            <a:prstGeom prst="rect">
              <a:avLst/>
            </a:prstGeom>
            <a:noFill/>
          </p:spPr>
          <p:txBody>
            <a:bodyPr wrap="square" lIns="0" tIns="0" rIns="0" bIns="0" rtlCol="0">
              <a:spAutoFit/>
            </a:bodyPr>
            <a:lstStyle/>
            <a:p>
              <a:pPr>
                <a:lnSpc>
                  <a:spcPct val="90000"/>
                </a:lnSpc>
              </a:pPr>
              <a:r>
                <a:rPr lang="en-US" sz="1600" spc="-70" dirty="0" smtClean="0">
                  <a:gradFill>
                    <a:gsLst>
                      <a:gs pos="2917">
                        <a:schemeClr val="tx1"/>
                      </a:gs>
                      <a:gs pos="30000">
                        <a:schemeClr val="tx1"/>
                      </a:gs>
                    </a:gsLst>
                    <a:lin ang="5400000" scaled="0"/>
                  </a:gradFill>
                </a:rPr>
                <a:t>- SQL Server </a:t>
              </a:r>
            </a:p>
          </p:txBody>
        </p:sp>
        <p:sp>
          <p:nvSpPr>
            <p:cNvPr id="20" name="TextBox 19"/>
            <p:cNvSpPr txBox="1"/>
            <p:nvPr/>
          </p:nvSpPr>
          <p:spPr>
            <a:xfrm>
              <a:off x="4987884" y="3280873"/>
              <a:ext cx="1192807" cy="637939"/>
            </a:xfrm>
            <a:prstGeom prst="rect">
              <a:avLst/>
            </a:prstGeom>
            <a:noFill/>
          </p:spPr>
          <p:txBody>
            <a:bodyPr wrap="square" lIns="0" tIns="0" rIns="0" bIns="0" rtlCol="0">
              <a:spAutoFit/>
            </a:bodyPr>
            <a:lstStyle/>
            <a:p>
              <a:pPr>
                <a:lnSpc>
                  <a:spcPct val="90000"/>
                </a:lnSpc>
              </a:pPr>
              <a:r>
                <a:rPr lang="en-US" sz="1200" spc="-70" dirty="0" smtClean="0">
                  <a:gradFill>
                    <a:gsLst>
                      <a:gs pos="2917">
                        <a:schemeClr val="tx1"/>
                      </a:gs>
                      <a:gs pos="30000">
                        <a:schemeClr val="tx1"/>
                      </a:gs>
                    </a:gsLst>
                    <a:lin ang="5400000" scaled="0"/>
                  </a:gradFill>
                </a:rPr>
                <a:t>Hosting the LS intrinsic database requires an edition of SQL Server (Express to Enterprise 2005 + higher). External data sources can be other types</a:t>
              </a:r>
            </a:p>
          </p:txBody>
        </p:sp>
        <p:sp>
          <p:nvSpPr>
            <p:cNvPr id="21" name="TextBox 20"/>
            <p:cNvSpPr txBox="1"/>
            <p:nvPr/>
          </p:nvSpPr>
          <p:spPr>
            <a:xfrm>
              <a:off x="3756944" y="3285743"/>
              <a:ext cx="1173887" cy="212647"/>
            </a:xfrm>
            <a:prstGeom prst="rect">
              <a:avLst/>
            </a:prstGeom>
            <a:noFill/>
          </p:spPr>
          <p:txBody>
            <a:bodyPr wrap="square" lIns="0" tIns="0" rIns="0" bIns="0" rtlCol="0">
              <a:spAutoFit/>
            </a:bodyPr>
            <a:lstStyle/>
            <a:p>
              <a:pPr>
                <a:lnSpc>
                  <a:spcPct val="90000"/>
                </a:lnSpc>
              </a:pPr>
              <a:r>
                <a:rPr lang="en-US" sz="1200" spc="-70" dirty="0" smtClean="0">
                  <a:gradFill>
                    <a:gsLst>
                      <a:gs pos="2917">
                        <a:schemeClr val="tx1"/>
                      </a:gs>
                      <a:gs pos="30000">
                        <a:schemeClr val="tx1"/>
                      </a:gs>
                    </a:gsLst>
                    <a:lin ang="5400000" scaled="0"/>
                  </a:gradFill>
                </a:rPr>
                <a:t>IIS 7+ is recommended, </a:t>
              </a:r>
              <a:br>
                <a:rPr lang="en-US" sz="1200" spc="-70" dirty="0" smtClean="0">
                  <a:gradFill>
                    <a:gsLst>
                      <a:gs pos="2917">
                        <a:schemeClr val="tx1"/>
                      </a:gs>
                      <a:gs pos="30000">
                        <a:schemeClr val="tx1"/>
                      </a:gs>
                    </a:gsLst>
                    <a:lin ang="5400000" scaled="0"/>
                  </a:gradFill>
                </a:rPr>
              </a:br>
              <a:r>
                <a:rPr lang="en-US" sz="1200" spc="-70" dirty="0" smtClean="0">
                  <a:gradFill>
                    <a:gsLst>
                      <a:gs pos="2917">
                        <a:schemeClr val="tx1"/>
                      </a:gs>
                      <a:gs pos="30000">
                        <a:schemeClr val="tx1"/>
                      </a:gs>
                    </a:gsLst>
                    <a:lin ang="5400000" scaled="0"/>
                  </a:gradFill>
                </a:rPr>
                <a:t>IIS6 supported</a:t>
              </a:r>
            </a:p>
          </p:txBody>
        </p:sp>
        <p:sp>
          <p:nvSpPr>
            <p:cNvPr id="22" name="TextBox 21"/>
            <p:cNvSpPr txBox="1"/>
            <p:nvPr/>
          </p:nvSpPr>
          <p:spPr>
            <a:xfrm>
              <a:off x="6180691" y="1860881"/>
              <a:ext cx="1187947" cy="248087"/>
            </a:xfrm>
            <a:prstGeom prst="rect">
              <a:avLst/>
            </a:prstGeom>
            <a:solidFill>
              <a:schemeClr val="accent6">
                <a:lumMod val="40000"/>
                <a:lumOff val="60000"/>
              </a:schemeClr>
            </a:solidFill>
            <a:ln>
              <a:solidFill>
                <a:schemeClr val="accent3"/>
              </a:solidFill>
            </a:ln>
          </p:spPr>
          <p:txBody>
            <a:bodyPr wrap="square" lIns="0" tIns="0" rIns="0" bIns="0" rtlCol="0">
              <a:spAutoFit/>
            </a:bodyPr>
            <a:lstStyle/>
            <a:p>
              <a:pPr algn="ctr">
                <a:lnSpc>
                  <a:spcPct val="90000"/>
                </a:lnSpc>
              </a:pPr>
              <a:r>
                <a:rPr lang="en-US" sz="1400" spc="-70" dirty="0" smtClean="0">
                  <a:solidFill>
                    <a:schemeClr val="bg1"/>
                  </a:solidFill>
                </a:rPr>
                <a:t>SharePoint 2013 Apps (option)</a:t>
              </a:r>
            </a:p>
          </p:txBody>
        </p:sp>
        <p:sp>
          <p:nvSpPr>
            <p:cNvPr id="23" name="TextBox 22"/>
            <p:cNvSpPr txBox="1"/>
            <p:nvPr/>
          </p:nvSpPr>
          <p:spPr>
            <a:xfrm>
              <a:off x="2793892" y="2284652"/>
              <a:ext cx="795373" cy="159485"/>
            </a:xfrm>
            <a:prstGeom prst="rect">
              <a:avLst/>
            </a:prstGeom>
            <a:noFill/>
          </p:spPr>
          <p:txBody>
            <a:bodyPr wrap="square" lIns="0" tIns="0" rIns="0" bIns="0" rtlCol="0">
              <a:spAutoFit/>
            </a:bodyPr>
            <a:lstStyle/>
            <a:p>
              <a:pPr>
                <a:lnSpc>
                  <a:spcPct val="90000"/>
                </a:lnSpc>
              </a:pPr>
              <a:r>
                <a:rPr lang="en-US" spc="-70" dirty="0" smtClean="0">
                  <a:gradFill>
                    <a:gsLst>
                      <a:gs pos="2917">
                        <a:schemeClr val="tx1"/>
                      </a:gs>
                      <a:gs pos="30000">
                        <a:schemeClr val="tx1"/>
                      </a:gs>
                    </a:gsLst>
                    <a:lin ang="5400000" scaled="0"/>
                  </a:gradFill>
                </a:rPr>
                <a:t>Cloud</a:t>
              </a:r>
            </a:p>
          </p:txBody>
        </p:sp>
        <p:sp>
          <p:nvSpPr>
            <p:cNvPr id="24" name="TextBox 23"/>
            <p:cNvSpPr txBox="1"/>
            <p:nvPr/>
          </p:nvSpPr>
          <p:spPr>
            <a:xfrm>
              <a:off x="2793892" y="2799300"/>
              <a:ext cx="970498" cy="159485"/>
            </a:xfrm>
            <a:prstGeom prst="rect">
              <a:avLst/>
            </a:prstGeom>
            <a:noFill/>
          </p:spPr>
          <p:txBody>
            <a:bodyPr wrap="square" lIns="0" tIns="0" rIns="0" bIns="0" rtlCol="0">
              <a:spAutoFit/>
            </a:bodyPr>
            <a:lstStyle/>
            <a:p>
              <a:pPr>
                <a:lnSpc>
                  <a:spcPct val="90000"/>
                </a:lnSpc>
              </a:pPr>
              <a:r>
                <a:rPr lang="en-US" spc="-70" dirty="0" smtClean="0">
                  <a:gradFill>
                    <a:gsLst>
                      <a:gs pos="2917">
                        <a:schemeClr val="tx1"/>
                      </a:gs>
                      <a:gs pos="30000">
                        <a:schemeClr val="tx1"/>
                      </a:gs>
                    </a:gsLst>
                    <a:lin ang="5400000" scaled="0"/>
                  </a:gradFill>
                </a:rPr>
                <a:t>On-Prem</a:t>
              </a:r>
            </a:p>
          </p:txBody>
        </p:sp>
        <p:sp>
          <p:nvSpPr>
            <p:cNvPr id="25" name="TextBox 24"/>
            <p:cNvSpPr txBox="1"/>
            <p:nvPr/>
          </p:nvSpPr>
          <p:spPr>
            <a:xfrm>
              <a:off x="1406943" y="2108969"/>
              <a:ext cx="1174389" cy="1140572"/>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pPr>
                <a:lnSpc>
                  <a:spcPct val="90000"/>
                </a:lnSpc>
              </a:pPr>
              <a:r>
                <a:rPr lang="en-US" sz="1200" spc="-70" dirty="0" smtClean="0">
                  <a:gradFill>
                    <a:gsLst>
                      <a:gs pos="2917">
                        <a:schemeClr val="tx1"/>
                      </a:gs>
                      <a:gs pos="30000">
                        <a:schemeClr val="tx1"/>
                      </a:gs>
                    </a:gsLst>
                    <a:lin ang="5400000" scaled="0"/>
                  </a:gradFill>
                </a:rPr>
                <a:t> </a:t>
              </a:r>
              <a:r>
                <a:rPr lang="en-US" spc="-70" dirty="0" smtClean="0">
                  <a:gradFill>
                    <a:gsLst>
                      <a:gs pos="2917">
                        <a:schemeClr val="tx1"/>
                      </a:gs>
                      <a:gs pos="30000">
                        <a:schemeClr val="tx1"/>
                      </a:gs>
                    </a:gsLst>
                    <a:lin ang="5400000" scaled="0"/>
                  </a:gradFill>
                </a:rPr>
                <a:t>Desktop: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 Windows, Mac </a:t>
              </a:r>
            </a:p>
            <a:p>
              <a:pPr>
                <a:lnSpc>
                  <a:spcPct val="90000"/>
                </a:lnSpc>
              </a:pPr>
              <a:r>
                <a:rPr lang="en-US" spc="-70" dirty="0" smtClean="0">
                  <a:gradFill>
                    <a:gsLst>
                      <a:gs pos="2917">
                        <a:schemeClr val="tx1"/>
                      </a:gs>
                      <a:gs pos="30000">
                        <a:schemeClr val="tx1"/>
                      </a:gs>
                    </a:gsLst>
                    <a:lin ang="5400000" scaled="0"/>
                  </a:gradFill>
                </a:rPr>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 Mobile: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 HTML5 Browsers</a:t>
              </a:r>
            </a:p>
            <a:p>
              <a:pPr>
                <a:lnSpc>
                  <a:spcPct val="90000"/>
                </a:lnSpc>
              </a:pPr>
              <a:endParaRPr lang="en-US" sz="1100" spc="-70" dirty="0" smtClean="0">
                <a:gradFill>
                  <a:gsLst>
                    <a:gs pos="2917">
                      <a:schemeClr val="tx1"/>
                    </a:gs>
                    <a:gs pos="30000">
                      <a:schemeClr val="tx1"/>
                    </a:gs>
                  </a:gsLst>
                  <a:lin ang="5400000" scaled="0"/>
                </a:gradFill>
              </a:endParaRPr>
            </a:p>
            <a:p>
              <a:pPr>
                <a:lnSpc>
                  <a:spcPct val="90000"/>
                </a:lnSpc>
              </a:pPr>
              <a:endParaRPr lang="en-US" sz="1200" spc="-70" dirty="0">
                <a:gradFill>
                  <a:gsLst>
                    <a:gs pos="2917">
                      <a:schemeClr val="tx1"/>
                    </a:gs>
                    <a:gs pos="30000">
                      <a:schemeClr val="tx1"/>
                    </a:gs>
                  </a:gsLst>
                  <a:lin ang="5400000" scaled="0"/>
                </a:gradFill>
              </a:endParaRPr>
            </a:p>
            <a:p>
              <a:pPr>
                <a:lnSpc>
                  <a:spcPct val="90000"/>
                </a:lnSpc>
              </a:pPr>
              <a:endParaRPr lang="en-US" sz="1200" spc="-70" dirty="0" smtClean="0">
                <a:gradFill>
                  <a:gsLst>
                    <a:gs pos="2917">
                      <a:schemeClr val="tx1"/>
                    </a:gs>
                    <a:gs pos="30000">
                      <a:schemeClr val="tx1"/>
                    </a:gs>
                  </a:gsLst>
                  <a:lin ang="5400000" scaled="0"/>
                </a:gradFill>
              </a:endParaRPr>
            </a:p>
          </p:txBody>
        </p:sp>
        <p:sp>
          <p:nvSpPr>
            <p:cNvPr id="26" name="TextBox 25"/>
            <p:cNvSpPr txBox="1"/>
            <p:nvPr/>
          </p:nvSpPr>
          <p:spPr>
            <a:xfrm>
              <a:off x="1416590" y="3280873"/>
              <a:ext cx="1218086" cy="637939"/>
            </a:xfrm>
            <a:prstGeom prst="rect">
              <a:avLst/>
            </a:prstGeom>
            <a:noFill/>
          </p:spPr>
          <p:txBody>
            <a:bodyPr wrap="square" lIns="0" tIns="0" rIns="0" bIns="0" rtlCol="0">
              <a:spAutoFit/>
            </a:bodyPr>
            <a:lstStyle/>
            <a:p>
              <a:pPr>
                <a:lnSpc>
                  <a:spcPct val="90000"/>
                </a:lnSpc>
              </a:pPr>
              <a:r>
                <a:rPr lang="en-US" sz="1200" spc="-70" dirty="0" smtClean="0">
                  <a:gradFill>
                    <a:gsLst>
                      <a:gs pos="2917">
                        <a:schemeClr val="tx1"/>
                      </a:gs>
                      <a:gs pos="30000">
                        <a:schemeClr val="tx1"/>
                      </a:gs>
                    </a:gsLst>
                    <a:lin ang="5400000" scaled="0"/>
                  </a:gradFill>
                </a:rPr>
                <a:t>HTML client optimized for </a:t>
              </a:r>
              <a:r>
                <a:rPr lang="en-US" sz="1200" spc="-70" dirty="0" err="1" smtClean="0">
                  <a:gradFill>
                    <a:gsLst>
                      <a:gs pos="2917">
                        <a:schemeClr val="tx1"/>
                      </a:gs>
                      <a:gs pos="30000">
                        <a:schemeClr val="tx1"/>
                      </a:gs>
                    </a:gsLst>
                    <a:lin ang="5400000" scaled="0"/>
                  </a:gradFill>
                </a:rPr>
                <a:t>iOS</a:t>
              </a:r>
              <a:r>
                <a:rPr lang="en-US" sz="1200" spc="-70" dirty="0" smtClean="0">
                  <a:gradFill>
                    <a:gsLst>
                      <a:gs pos="2917">
                        <a:schemeClr val="tx1"/>
                      </a:gs>
                      <a:gs pos="30000">
                        <a:schemeClr val="tx1"/>
                      </a:gs>
                    </a:gsLst>
                    <a:lin ang="5400000" scaled="0"/>
                  </a:gradFill>
                </a:rPr>
                <a:t> 5/6, Android 4, </a:t>
              </a:r>
              <a:r>
                <a:rPr lang="en-US" sz="1200" spc="-70" dirty="0" err="1" smtClean="0">
                  <a:gradFill>
                    <a:gsLst>
                      <a:gs pos="2917">
                        <a:schemeClr val="tx1"/>
                      </a:gs>
                      <a:gs pos="30000">
                        <a:schemeClr val="tx1"/>
                      </a:gs>
                    </a:gsLst>
                    <a:lin ang="5400000" scaled="0"/>
                  </a:gradFill>
                </a:rPr>
                <a:t>WinRT</a:t>
              </a:r>
              <a:r>
                <a:rPr lang="en-US" sz="1200" spc="-70" dirty="0" smtClean="0">
                  <a:gradFill>
                    <a:gsLst>
                      <a:gs pos="2917">
                        <a:schemeClr val="tx1"/>
                      </a:gs>
                      <a:gs pos="30000">
                        <a:schemeClr val="tx1"/>
                      </a:gs>
                    </a:gsLst>
                    <a:lin ang="5400000" scaled="0"/>
                  </a:gradFill>
                </a:rPr>
                <a:t>, Win Phone 8. Desktop uses Silverlight 5 in-browser (Windows, Mac) or out-of-browser (Windows only)</a:t>
              </a:r>
            </a:p>
          </p:txBody>
        </p:sp>
        <p:sp>
          <p:nvSpPr>
            <p:cNvPr id="27" name="TextBox 26"/>
            <p:cNvSpPr txBox="1"/>
            <p:nvPr/>
          </p:nvSpPr>
          <p:spPr>
            <a:xfrm>
              <a:off x="6237745" y="3280873"/>
              <a:ext cx="1183403" cy="637939"/>
            </a:xfrm>
            <a:prstGeom prst="rect">
              <a:avLst/>
            </a:prstGeom>
            <a:noFill/>
          </p:spPr>
          <p:txBody>
            <a:bodyPr wrap="square" lIns="0" tIns="0" rIns="0" bIns="0" rtlCol="0">
              <a:spAutoFit/>
            </a:bodyPr>
            <a:lstStyle/>
            <a:p>
              <a:pPr>
                <a:lnSpc>
                  <a:spcPct val="90000"/>
                </a:lnSpc>
              </a:pPr>
              <a:r>
                <a:rPr lang="en-US" sz="1200" spc="-70" dirty="0" smtClean="0">
                  <a:gradFill>
                    <a:gsLst>
                      <a:gs pos="2917">
                        <a:schemeClr val="tx1"/>
                      </a:gs>
                      <a:gs pos="30000">
                        <a:schemeClr val="tx1"/>
                      </a:gs>
                    </a:gsLst>
                    <a:lin ang="5400000" scaled="0"/>
                  </a:gradFill>
                </a:rPr>
                <a:t>LightSwitch SharePoint apps can be hosted in Azure for both O365 &amp; SharePoint 2013 on premises. HTML or in-browser Silverlight clients supported.</a:t>
              </a:r>
            </a:p>
          </p:txBody>
        </p:sp>
      </p:grpSp>
    </p:spTree>
    <p:extLst>
      <p:ext uri="{BB962C8B-B14F-4D97-AF65-F5344CB8AC3E}">
        <p14:creationId xmlns:p14="http://schemas.microsoft.com/office/powerpoint/2010/main" val="247556565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7.7|16.7|14.9"/>
</p:tagLst>
</file>

<file path=ppt/theme/theme1.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6B7CFE385C9743A05AE0B325A450FF" ma:contentTypeVersion="0" ma:contentTypeDescription="Create a new document." ma:contentTypeScope="" ma:versionID="30466bc0758d4cc4e9884737c60f79d8">
  <xsd:schema xmlns:xsd="http://www.w3.org/2001/XMLSchema" xmlns:xs="http://www.w3.org/2001/XMLSchema" xmlns:p="http://schemas.microsoft.com/office/2006/metadata/properties" targetNamespace="http://schemas.microsoft.com/office/2006/metadata/properties" ma:root="true" ma:fieldsID="72691845c7068501d5e601817394416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E8302FB1-3825-40FD-874C-7BD558DE9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6D92E10-3D8B-4831-9584-7BC82972C8E2}">
  <ds:schemaRefs>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8587</TotalTime>
  <Words>1405</Words>
  <Application>Microsoft Office PowerPoint</Application>
  <PresentationFormat>Widescreen</PresentationFormat>
  <Paragraphs>249</Paragraphs>
  <Slides>26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Consolas</vt:lpstr>
      <vt:lpstr>Segoe UI</vt:lpstr>
      <vt:lpstr>Segoe UI Light</vt:lpstr>
      <vt:lpstr>Wingdings</vt:lpstr>
      <vt:lpstr>1_TechEd_2013_Template_16x9</vt:lpstr>
      <vt:lpstr>PowerPoint Presentation</vt:lpstr>
      <vt:lpstr>Building Modern, HTML5-based Business Apps for SharePoint 2013 with Visual Studio LightSwitch</vt:lpstr>
      <vt:lpstr>What is LightSwitch?</vt:lpstr>
      <vt:lpstr>LightSwitch Sweet Spots</vt:lpstr>
      <vt:lpstr>LightSwitch Version  Roadmap</vt:lpstr>
      <vt:lpstr>Visual Studio 2012 Update 2 LightSwitch Key Features</vt:lpstr>
      <vt:lpstr>The LightSwitch Development Experience</vt:lpstr>
      <vt:lpstr>LightSwitch Architecture</vt:lpstr>
      <vt:lpstr>LightSwitch Hosting Options</vt:lpstr>
      <vt:lpstr>SharePoint Hosting Options</vt:lpstr>
      <vt:lpstr>Anatomy of a Cloud Hosted SharePoint App</vt:lpstr>
      <vt:lpstr>SharePoint Features in LightSwitch</vt:lpstr>
      <vt:lpstr>SharePoint Project System</vt:lpstr>
      <vt:lpstr>HTML Client Design Goals</vt:lpstr>
      <vt:lpstr>HTML Client Supported Platforms</vt:lpstr>
      <vt:lpstr>Building a LightSwitch SharePoint App</vt:lpstr>
      <vt:lpstr>Design-time Experience</vt:lpstr>
      <vt:lpstr>Enhanced To Support Common Patterns</vt:lpstr>
      <vt:lpstr>Customization via HTML/JS</vt:lpstr>
      <vt:lpstr>Customize Look and Feel via CSS</vt:lpstr>
      <vt:lpstr>LightSwitch Hands-On-Labs</vt:lpstr>
      <vt:lpstr>LightSwitch in Visual Studio 2012</vt:lpstr>
      <vt:lpstr>Resources – Join the Community!</vt:lpstr>
      <vt:lpstr>Resources</vt:lpstr>
      <vt:lpstr>Evaluate this session</vt:lpstr>
      <vt:lpstr>PowerPoint Presentation</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DEV-B342: Building Modern, HTML5-based Business Apps for SharePoint 2013 with Visual Studio LightSwitch</dc:title>
  <dc:subject>TechEd 2012</dc:subject>
  <dc:creator>Heinrich  Wendel</dc:creator>
  <cp:keywords>TechEd 2012</cp:keywords>
  <dc:description>Template: Jordan Cayabyab, Artitudes Design
Formatting: Priscila Mandryk, Silver Fox Production, Inc.
Event Date: June 11-14, 2012
Event Location: Orlando, FL
Audience Type: IT Pros, Developers</dc:description>
  <cp:lastModifiedBy>Shows</cp:lastModifiedBy>
  <cp:revision>112</cp:revision>
  <cp:lastPrinted>2010-05-11T05:02:34Z</cp:lastPrinted>
  <dcterms:created xsi:type="dcterms:W3CDTF">2012-06-06T04:17:55Z</dcterms:created>
  <dcterms:modified xsi:type="dcterms:W3CDTF">2013-06-23T10:05:38Z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0x010100326B7CFE385C9743A05AE0B325A450FF</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y fmtid="{D5CDD505-2E9C-101B-9397-08002B2CF9AE}" pid="8" name="Tfs.IsStoryboard">
    <vt:bool>true</vt:bool>
  </property>
  <property fmtid="{D5CDD505-2E9C-101B-9397-08002B2CF9AE}" pid="9" name="IsMyDocuments">
    <vt:bool>true</vt:bool>
  </property>
  <property fmtid="{D5CDD505-2E9C-101B-9397-08002B2CF9AE}" pid="10" name="Tfs.LastKnownPath">
    <vt:lpwstr>https://microsoft-my.sharepoint.com/personal/bethma_microsoft_com/Documents/Shared%20with%20Everyone/LightSwitch/LightSwitchSharePointApps_TechEd.pptx</vt:lpwstr>
  </property>
</Properties>
</file>