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90" r:id="rId5"/>
  </p:sldMasterIdLst>
  <p:notesMasterIdLst>
    <p:notesMasterId r:id="rId30"/>
  </p:notesMasterIdLst>
  <p:handoutMasterIdLst>
    <p:handoutMasterId r:id="rId31"/>
  </p:handoutMasterIdLst>
  <p:sldIdLst>
    <p:sldId id="1135" r:id="rId6"/>
    <p:sldId id="1054" r:id="rId7"/>
    <p:sldId id="1160" r:id="rId8"/>
    <p:sldId id="1161" r:id="rId9"/>
    <p:sldId id="1162" r:id="rId10"/>
    <p:sldId id="1158" r:id="rId11"/>
    <p:sldId id="1159" r:id="rId12"/>
    <p:sldId id="1157" r:id="rId13"/>
    <p:sldId id="1164" r:id="rId14"/>
    <p:sldId id="1165" r:id="rId15"/>
    <p:sldId id="1166" r:id="rId16"/>
    <p:sldId id="1167" r:id="rId17"/>
    <p:sldId id="1172" r:id="rId18"/>
    <p:sldId id="1168" r:id="rId19"/>
    <p:sldId id="1169" r:id="rId20"/>
    <p:sldId id="1173" r:id="rId21"/>
    <p:sldId id="1174" r:id="rId22"/>
    <p:sldId id="1175" r:id="rId23"/>
    <p:sldId id="1176" r:id="rId24"/>
    <p:sldId id="1177" r:id="rId25"/>
    <p:sldId id="1145" r:id="rId26"/>
    <p:sldId id="1150" r:id="rId27"/>
    <p:sldId id="1178" r:id="rId28"/>
    <p:sldId id="1076" r:id="rId29"/>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echEd 2013 Template layouts" id="{6DD5C800-9A2C-4823-B056-4AFFC9A97500}">
          <p14:sldIdLst>
            <p14:sldId id="1135"/>
            <p14:sldId id="1054"/>
            <p14:sldId id="1160"/>
            <p14:sldId id="1161"/>
            <p14:sldId id="1162"/>
            <p14:sldId id="1158"/>
            <p14:sldId id="1159"/>
            <p14:sldId id="1157"/>
            <p14:sldId id="1164"/>
            <p14:sldId id="1165"/>
            <p14:sldId id="1166"/>
            <p14:sldId id="1167"/>
            <p14:sldId id="1172"/>
            <p14:sldId id="1168"/>
            <p14:sldId id="1169"/>
            <p14:sldId id="1173"/>
            <p14:sldId id="1174"/>
            <p14:sldId id="1175"/>
            <p14:sldId id="1176"/>
            <p14:sldId id="1177"/>
          </p14:sldIdLst>
        </p14:section>
        <p14:section name="Special content" id="{6925D2A1-AD53-4951-AB34-79DFA02CD676}">
          <p14:sldIdLst>
            <p14:sldId id="1145"/>
            <p14:sldId id="1150"/>
            <p14:sldId id="1178"/>
            <p14:sldId id="1076"/>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BC11"/>
    <a:srgbClr val="65BBDF"/>
    <a:srgbClr val="0072C6"/>
    <a:srgbClr val="FFFFFF"/>
    <a:srgbClr val="7FBA00"/>
    <a:srgbClr val="007233"/>
    <a:srgbClr val="B4009E"/>
    <a:srgbClr val="B0B186"/>
    <a:srgbClr val="FF66F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0" autoAdjust="0"/>
    <p:restoredTop sz="84520" autoAdjust="0"/>
  </p:normalViewPr>
  <p:slideViewPr>
    <p:cSldViewPr snapToGrid="0">
      <p:cViewPr varScale="1">
        <p:scale>
          <a:sx n="111" d="100"/>
          <a:sy n="111" d="100"/>
        </p:scale>
        <p:origin x="216" y="96"/>
      </p:cViewPr>
      <p:guideLst>
        <p:guide orient="horz" pos="2203"/>
        <p:guide pos="391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33" d="100"/>
        <a:sy n="33" d="100"/>
      </p:scale>
      <p:origin x="0" y="0"/>
    </p:cViewPr>
  </p:sorterViewPr>
  <p:notesViewPr>
    <p:cSldViewPr snapToGrid="0" showGuides="1">
      <p:cViewPr>
        <p:scale>
          <a:sx n="41" d="100"/>
          <a:sy n="41" d="100"/>
        </p:scale>
        <p:origin x="-2952" y="-53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notesMaster" Target="notesMasters/notesMaster1.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gradFill>
                  <a:gsLst>
                    <a:gs pos="1250">
                      <a:schemeClr val="tx1"/>
                    </a:gs>
                    <a:gs pos="100000">
                      <a:schemeClr val="tx1"/>
                    </a:gs>
                  </a:gsLst>
                  <a:lin ang="5400000" scaled="0"/>
                </a:gradFill>
                <a:latin typeface="Segoe UI" pitchFamily="34" charset="0"/>
              </a:rPr>
              <a:t>TechEd 2013</a:t>
            </a:r>
            <a:endParaRPr lang="en-US" dirty="0">
              <a:gradFill>
                <a:gsLst>
                  <a:gs pos="1250">
                    <a:schemeClr val="tx1"/>
                  </a:gs>
                  <a:gs pos="100000">
                    <a:schemeClr val="tx1"/>
                  </a:gs>
                </a:gsLst>
                <a:lin ang="5400000" scaled="0"/>
              </a:gradFill>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6A60E7-2D53-4E43-BBED-95418411E14A}" type="datetime8">
              <a:rPr lang="en-US" smtClean="0">
                <a:latin typeface="Segoe UI" pitchFamily="34" charset="0"/>
              </a:rPr>
              <a:t>6/28/2013 8:17 AM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gradFill>
                  <a:gsLst>
                    <a:gs pos="1250">
                      <a:schemeClr val="tx1"/>
                    </a:gs>
                    <a:gs pos="100000">
                      <a:schemeClr val="tx1"/>
                    </a:gs>
                  </a:gsLst>
                  <a:lin ang="5400000" scaled="0"/>
                </a:gradFill>
                <a:latin typeface="Segoe UI" pitchFamily="34" charset="0"/>
              </a:defRPr>
            </a:lvl1pPr>
          </a:lstStyle>
          <a:p>
            <a:r>
              <a:rPr lang="en-US" dirty="0" smtClean="0"/>
              <a:t>TechEd 2013</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2DFDA5C7-BBAE-481E-8BF7-731156A2E2C1}" type="datetime8">
              <a:rPr lang="en-US" smtClean="0"/>
              <a:t>6/28/2013 8:13 AM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a:t>
            </a:fld>
            <a:endParaRPr lang="en-US" dirty="0"/>
          </a:p>
        </p:txBody>
      </p:sp>
      <p:sp>
        <p:nvSpPr>
          <p:cNvPr id="10" name="Date Placeholder 9"/>
          <p:cNvSpPr>
            <a:spLocks noGrp="1"/>
          </p:cNvSpPr>
          <p:nvPr>
            <p:ph type="dt" idx="13"/>
          </p:nvPr>
        </p:nvSpPr>
        <p:spPr/>
        <p:txBody>
          <a:bodyPr/>
          <a:lstStyle/>
          <a:p>
            <a:fld id="{B24D84E8-06E3-489F-9C67-A33EE59B08EB}" type="datetime8">
              <a:rPr lang="en-US" smtClean="0"/>
              <a:t>6/28/2013 8:13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r>
              <a:rPr lang="en-US" dirty="0" err="1" smtClean="0"/>
              <a:t>TechEd</a:t>
            </a:r>
            <a:r>
              <a:rPr lang="en-US" dirty="0" smtClean="0"/>
              <a:t> 2013</a:t>
            </a:r>
            <a:endParaRPr lang="en-US" dirty="0"/>
          </a:p>
        </p:txBody>
      </p:sp>
    </p:spTree>
    <p:extLst>
      <p:ext uri="{BB962C8B-B14F-4D97-AF65-F5344CB8AC3E}">
        <p14:creationId xmlns:p14="http://schemas.microsoft.com/office/powerpoint/2010/main" val="3127344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11</a:t>
            </a:fld>
            <a:endParaRPr lang="en-US" dirty="0"/>
          </a:p>
        </p:txBody>
      </p:sp>
      <p:sp>
        <p:nvSpPr>
          <p:cNvPr id="10" name="Date Placeholder 9"/>
          <p:cNvSpPr>
            <a:spLocks noGrp="1"/>
          </p:cNvSpPr>
          <p:nvPr>
            <p:ph type="dt" idx="13"/>
          </p:nvPr>
        </p:nvSpPr>
        <p:spPr/>
        <p:txBody>
          <a:bodyPr/>
          <a:lstStyle/>
          <a:p>
            <a:fld id="{20C21322-687B-4FB5-9B87-4A26FB21CF38}" type="datetime8">
              <a:rPr lang="en-US" smtClean="0"/>
              <a:t>6/28/2013 8:17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3285262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12</a:t>
            </a:fld>
            <a:endParaRPr lang="en-US" dirty="0"/>
          </a:p>
        </p:txBody>
      </p:sp>
      <p:sp>
        <p:nvSpPr>
          <p:cNvPr id="10" name="Date Placeholder 9"/>
          <p:cNvSpPr>
            <a:spLocks noGrp="1"/>
          </p:cNvSpPr>
          <p:nvPr>
            <p:ph type="dt" idx="13"/>
          </p:nvPr>
        </p:nvSpPr>
        <p:spPr/>
        <p:txBody>
          <a:bodyPr/>
          <a:lstStyle/>
          <a:p>
            <a:fld id="{20C21322-687B-4FB5-9B87-4A26FB21CF38}" type="datetime8">
              <a:rPr lang="en-US" smtClean="0"/>
              <a:t>6/28/2013 8:17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24804787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13</a:t>
            </a:fld>
            <a:endParaRPr lang="en-US" dirty="0"/>
          </a:p>
        </p:txBody>
      </p:sp>
      <p:sp>
        <p:nvSpPr>
          <p:cNvPr id="10" name="Date Placeholder 9"/>
          <p:cNvSpPr>
            <a:spLocks noGrp="1"/>
          </p:cNvSpPr>
          <p:nvPr>
            <p:ph type="dt" idx="13"/>
          </p:nvPr>
        </p:nvSpPr>
        <p:spPr/>
        <p:txBody>
          <a:bodyPr/>
          <a:lstStyle/>
          <a:p>
            <a:fld id="{20C21322-687B-4FB5-9B87-4A26FB21CF38}" type="datetime8">
              <a:rPr lang="en-US" smtClean="0"/>
              <a:t>6/28/2013 8:17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4975968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14</a:t>
            </a:fld>
            <a:endParaRPr lang="en-US" dirty="0"/>
          </a:p>
        </p:txBody>
      </p:sp>
      <p:sp>
        <p:nvSpPr>
          <p:cNvPr id="10" name="Date Placeholder 9"/>
          <p:cNvSpPr>
            <a:spLocks noGrp="1"/>
          </p:cNvSpPr>
          <p:nvPr>
            <p:ph type="dt" idx="13"/>
          </p:nvPr>
        </p:nvSpPr>
        <p:spPr/>
        <p:txBody>
          <a:bodyPr/>
          <a:lstStyle/>
          <a:p>
            <a:fld id="{20C21322-687B-4FB5-9B87-4A26FB21CF38}" type="datetime8">
              <a:rPr lang="en-US" smtClean="0"/>
              <a:t>6/28/2013 8:17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11865131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15</a:t>
            </a:fld>
            <a:endParaRPr lang="en-US" dirty="0"/>
          </a:p>
        </p:txBody>
      </p:sp>
      <p:sp>
        <p:nvSpPr>
          <p:cNvPr id="10" name="Date Placeholder 9"/>
          <p:cNvSpPr>
            <a:spLocks noGrp="1"/>
          </p:cNvSpPr>
          <p:nvPr>
            <p:ph type="dt" idx="13"/>
          </p:nvPr>
        </p:nvSpPr>
        <p:spPr/>
        <p:txBody>
          <a:bodyPr/>
          <a:lstStyle/>
          <a:p>
            <a:fld id="{20C21322-687B-4FB5-9B87-4A26FB21CF38}" type="datetime8">
              <a:rPr lang="en-US" smtClean="0"/>
              <a:t>6/28/2013 8:17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28966674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16</a:t>
            </a:fld>
            <a:endParaRPr lang="en-US" dirty="0"/>
          </a:p>
        </p:txBody>
      </p:sp>
      <p:sp>
        <p:nvSpPr>
          <p:cNvPr id="10" name="Date Placeholder 9"/>
          <p:cNvSpPr>
            <a:spLocks noGrp="1"/>
          </p:cNvSpPr>
          <p:nvPr>
            <p:ph type="dt" idx="13"/>
          </p:nvPr>
        </p:nvSpPr>
        <p:spPr/>
        <p:txBody>
          <a:bodyPr/>
          <a:lstStyle/>
          <a:p>
            <a:fld id="{20C21322-687B-4FB5-9B87-4A26FB21CF38}" type="datetime8">
              <a:rPr lang="en-US" smtClean="0"/>
              <a:t>6/28/2013 8:17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4920609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17</a:t>
            </a:fld>
            <a:endParaRPr lang="en-US" dirty="0"/>
          </a:p>
        </p:txBody>
      </p:sp>
      <p:sp>
        <p:nvSpPr>
          <p:cNvPr id="10" name="Date Placeholder 9"/>
          <p:cNvSpPr>
            <a:spLocks noGrp="1"/>
          </p:cNvSpPr>
          <p:nvPr>
            <p:ph type="dt" idx="13"/>
          </p:nvPr>
        </p:nvSpPr>
        <p:spPr/>
        <p:txBody>
          <a:bodyPr/>
          <a:lstStyle/>
          <a:p>
            <a:fld id="{20C21322-687B-4FB5-9B87-4A26FB21CF38}" type="datetime8">
              <a:rPr lang="en-US" smtClean="0"/>
              <a:t>6/28/2013 8:17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8241472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18</a:t>
            </a:fld>
            <a:endParaRPr lang="en-US" dirty="0"/>
          </a:p>
        </p:txBody>
      </p:sp>
      <p:sp>
        <p:nvSpPr>
          <p:cNvPr id="10" name="Date Placeholder 9"/>
          <p:cNvSpPr>
            <a:spLocks noGrp="1"/>
          </p:cNvSpPr>
          <p:nvPr>
            <p:ph type="dt" idx="13"/>
          </p:nvPr>
        </p:nvSpPr>
        <p:spPr/>
        <p:txBody>
          <a:bodyPr/>
          <a:lstStyle/>
          <a:p>
            <a:fld id="{20C21322-687B-4FB5-9B87-4A26FB21CF38}" type="datetime8">
              <a:rPr lang="en-US" smtClean="0"/>
              <a:t>6/28/2013 8:17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13497146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19</a:t>
            </a:fld>
            <a:endParaRPr lang="en-US" dirty="0"/>
          </a:p>
        </p:txBody>
      </p:sp>
      <p:sp>
        <p:nvSpPr>
          <p:cNvPr id="10" name="Date Placeholder 9"/>
          <p:cNvSpPr>
            <a:spLocks noGrp="1"/>
          </p:cNvSpPr>
          <p:nvPr>
            <p:ph type="dt" idx="13"/>
          </p:nvPr>
        </p:nvSpPr>
        <p:spPr/>
        <p:txBody>
          <a:bodyPr/>
          <a:lstStyle/>
          <a:p>
            <a:fld id="{20C21322-687B-4FB5-9B87-4A26FB21CF38}" type="datetime8">
              <a:rPr lang="en-US" smtClean="0"/>
              <a:t>6/28/2013 8:17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1342193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20</a:t>
            </a:fld>
            <a:endParaRPr lang="en-US" dirty="0"/>
          </a:p>
        </p:txBody>
      </p:sp>
      <p:sp>
        <p:nvSpPr>
          <p:cNvPr id="10" name="Date Placeholder 9"/>
          <p:cNvSpPr>
            <a:spLocks noGrp="1"/>
          </p:cNvSpPr>
          <p:nvPr>
            <p:ph type="dt" idx="13"/>
          </p:nvPr>
        </p:nvSpPr>
        <p:spPr/>
        <p:txBody>
          <a:bodyPr/>
          <a:lstStyle/>
          <a:p>
            <a:fld id="{20C21322-687B-4FB5-9B87-4A26FB21CF38}" type="datetime8">
              <a:rPr lang="en-US" smtClean="0"/>
              <a:t>6/28/2013 8:17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16803522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2</a:t>
            </a:fld>
            <a:endParaRPr lang="en-US" dirty="0"/>
          </a:p>
        </p:txBody>
      </p:sp>
      <p:sp>
        <p:nvSpPr>
          <p:cNvPr id="10" name="Date Placeholder 9"/>
          <p:cNvSpPr>
            <a:spLocks noGrp="1"/>
          </p:cNvSpPr>
          <p:nvPr>
            <p:ph type="dt" idx="13"/>
          </p:nvPr>
        </p:nvSpPr>
        <p:spPr/>
        <p:txBody>
          <a:bodyPr/>
          <a:lstStyle/>
          <a:p>
            <a:fld id="{677FBE4F-EDB0-402F-A0AC-9374915CF447}" type="datetime8">
              <a:rPr lang="en-US" smtClean="0"/>
              <a:t>6/28/2013 8:13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6944408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21</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6/28/2013 8:17 AM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3997897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6/28/2013 8:17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22</a:t>
            </a:fld>
            <a:endParaRPr lang="en-US" dirty="0"/>
          </a:p>
        </p:txBody>
      </p:sp>
    </p:spTree>
    <p:extLst>
      <p:ext uri="{BB962C8B-B14F-4D97-AF65-F5344CB8AC3E}">
        <p14:creationId xmlns:p14="http://schemas.microsoft.com/office/powerpoint/2010/main" val="6866657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gradFill>
                <a:gsLst>
                  <a:gs pos="1250">
                    <a:prstClr val="black"/>
                  </a:gs>
                  <a:gs pos="100000">
                    <a:prstClr val="black"/>
                  </a:gs>
                </a:gsLst>
                <a:lin ang="5400000" scaled="0"/>
              </a:gra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6/28/2013 8:17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26829501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24</a:t>
            </a:fld>
            <a:endParaRPr lang="en-US" dirty="0">
              <a:solidFill>
                <a:prstClr val="black"/>
              </a:solidFill>
            </a:endParaRPr>
          </a:p>
        </p:txBody>
      </p:sp>
      <p:sp>
        <p:nvSpPr>
          <p:cNvPr id="11" name="Date Placeholder 10"/>
          <p:cNvSpPr>
            <a:spLocks noGrp="1"/>
          </p:cNvSpPr>
          <p:nvPr>
            <p:ph type="dt" idx="14"/>
          </p:nvPr>
        </p:nvSpPr>
        <p:spPr/>
        <p:txBody>
          <a:bodyPr/>
          <a:lstStyle/>
          <a:p>
            <a:fld id="{88A14CBB-3B41-4EA9-BAC8-6B73863190D9}" type="datetime8">
              <a:rPr lang="en-US" smtClean="0"/>
              <a:t>6/28/2013 8:17 AM</a:t>
            </a:fld>
            <a:endParaRPr lang="en-US" dirty="0"/>
          </a:p>
        </p:txBody>
      </p:sp>
      <p:sp>
        <p:nvSpPr>
          <p:cNvPr id="12" name="Footer Placeholder 11"/>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3" name="Header Placeholder 12"/>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5126612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3</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6/28/2013 8:13 AM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29351770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4</a:t>
            </a:fld>
            <a:endParaRPr lang="en-US" dirty="0"/>
          </a:p>
        </p:txBody>
      </p:sp>
      <p:sp>
        <p:nvSpPr>
          <p:cNvPr id="10" name="Date Placeholder 9"/>
          <p:cNvSpPr>
            <a:spLocks noGrp="1"/>
          </p:cNvSpPr>
          <p:nvPr>
            <p:ph type="dt" idx="13"/>
          </p:nvPr>
        </p:nvSpPr>
        <p:spPr/>
        <p:txBody>
          <a:bodyPr/>
          <a:lstStyle/>
          <a:p>
            <a:fld id="{20C21322-687B-4FB5-9B87-4A26FB21CF38}" type="datetime8">
              <a:rPr lang="en-US" smtClean="0"/>
              <a:t>6/28/2013 8:13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7274254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5</a:t>
            </a:fld>
            <a:endParaRPr lang="en-US" dirty="0"/>
          </a:p>
        </p:txBody>
      </p:sp>
      <p:sp>
        <p:nvSpPr>
          <p:cNvPr id="10" name="Date Placeholder 9"/>
          <p:cNvSpPr>
            <a:spLocks noGrp="1"/>
          </p:cNvSpPr>
          <p:nvPr>
            <p:ph type="dt" idx="13"/>
          </p:nvPr>
        </p:nvSpPr>
        <p:spPr/>
        <p:txBody>
          <a:bodyPr/>
          <a:lstStyle/>
          <a:p>
            <a:fld id="{20C21322-687B-4FB5-9B87-4A26FB21CF38}" type="datetime8">
              <a:rPr lang="en-US" smtClean="0"/>
              <a:t>6/28/2013 8:17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6728577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6</a:t>
            </a:fld>
            <a:endParaRPr lang="en-US" dirty="0"/>
          </a:p>
        </p:txBody>
      </p:sp>
      <p:sp>
        <p:nvSpPr>
          <p:cNvPr id="10" name="Date Placeholder 9"/>
          <p:cNvSpPr>
            <a:spLocks noGrp="1"/>
          </p:cNvSpPr>
          <p:nvPr>
            <p:ph type="dt" idx="13"/>
          </p:nvPr>
        </p:nvSpPr>
        <p:spPr/>
        <p:txBody>
          <a:bodyPr/>
          <a:lstStyle/>
          <a:p>
            <a:fld id="{20C21322-687B-4FB5-9B87-4A26FB21CF38}" type="datetime8">
              <a:rPr lang="en-US" smtClean="0"/>
              <a:t>6/28/2013 8:17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650482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8</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6/28/2013 8:17 AM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9606811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9</a:t>
            </a:fld>
            <a:endParaRPr lang="en-US" dirty="0"/>
          </a:p>
        </p:txBody>
      </p:sp>
      <p:sp>
        <p:nvSpPr>
          <p:cNvPr id="10" name="Date Placeholder 9"/>
          <p:cNvSpPr>
            <a:spLocks noGrp="1"/>
          </p:cNvSpPr>
          <p:nvPr>
            <p:ph type="dt" idx="13"/>
          </p:nvPr>
        </p:nvSpPr>
        <p:spPr/>
        <p:txBody>
          <a:bodyPr/>
          <a:lstStyle/>
          <a:p>
            <a:fld id="{20C21322-687B-4FB5-9B87-4A26FB21CF38}" type="datetime8">
              <a:rPr lang="en-US" smtClean="0"/>
              <a:t>6/28/2013 8:17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2875676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10</a:t>
            </a:fld>
            <a:endParaRPr lang="en-US" dirty="0"/>
          </a:p>
        </p:txBody>
      </p:sp>
      <p:sp>
        <p:nvSpPr>
          <p:cNvPr id="10" name="Date Placeholder 9"/>
          <p:cNvSpPr>
            <a:spLocks noGrp="1"/>
          </p:cNvSpPr>
          <p:nvPr>
            <p:ph type="dt" idx="13"/>
          </p:nvPr>
        </p:nvSpPr>
        <p:spPr/>
        <p:txBody>
          <a:bodyPr/>
          <a:lstStyle/>
          <a:p>
            <a:fld id="{20C21322-687B-4FB5-9B87-4A26FB21CF38}" type="datetime8">
              <a:rPr lang="en-US" smtClean="0"/>
              <a:t>6/28/2013 8:17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410707048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343228261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5995577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2002974516"/>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372578811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9738559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8096922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01196410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68388082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5574661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3065703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89452351"/>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52654027"/>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11717677"/>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4703499"/>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4189179"/>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80344713"/>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13392811"/>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60622923"/>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90887217"/>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85028302"/>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2254703"/>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0515398"/>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39609113"/>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23864157"/>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49873241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0" y="1476622"/>
            <a:ext cx="11375536" cy="2228302"/>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91130685"/>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061196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8279268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18" Type="http://schemas.openxmlformats.org/officeDocument/2006/relationships/slideLayout" Target="../slideLayouts/slideLayout40.xml"/><Relationship Id="rId3" Type="http://schemas.openxmlformats.org/officeDocument/2006/relationships/slideLayout" Target="../slideLayouts/slideLayout25.xml"/><Relationship Id="rId21" Type="http://schemas.openxmlformats.org/officeDocument/2006/relationships/slideLayout" Target="../slideLayouts/slideLayout43.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slideLayout" Target="../slideLayouts/slideLayout39.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20" Type="http://schemas.openxmlformats.org/officeDocument/2006/relationships/slideLayout" Target="../slideLayouts/slideLayout42.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24" Type="http://schemas.openxmlformats.org/officeDocument/2006/relationships/theme" Target="../theme/theme2.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23" Type="http://schemas.openxmlformats.org/officeDocument/2006/relationships/slideLayout" Target="../slideLayouts/slideLayout45.xml"/><Relationship Id="rId10" Type="http://schemas.openxmlformats.org/officeDocument/2006/relationships/slideLayout" Target="../slideLayouts/slideLayout32.xml"/><Relationship Id="rId19" Type="http://schemas.openxmlformats.org/officeDocument/2006/relationships/slideLayout" Target="../slideLayouts/slideLayout41.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 Id="rId22"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83" r:id="rId1"/>
    <p:sldLayoutId id="2147484188" r:id="rId2"/>
    <p:sldLayoutId id="2147484189" r:id="rId3"/>
    <p:sldLayoutId id="2147484105" r:id="rId4"/>
    <p:sldLayoutId id="2147484185" r:id="rId5"/>
    <p:sldLayoutId id="2147484182" r:id="rId6"/>
    <p:sldLayoutId id="2147484186" r:id="rId7"/>
    <p:sldLayoutId id="2147484130" r:id="rId8"/>
    <p:sldLayoutId id="2147484101" r:id="rId9"/>
    <p:sldLayoutId id="2147484102" r:id="rId10"/>
    <p:sldLayoutId id="2147484098" r:id="rId11"/>
    <p:sldLayoutId id="2147484086"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orient="horz" pos="763" userDrawn="1">
          <p15:clr>
            <a:srgbClr val="A4A3A4"/>
          </p15:clr>
        </p15:guide>
        <p15:guide id="4" orient="horz" pos="1339" userDrawn="1">
          <p15:clr>
            <a:srgbClr val="A4A3A4"/>
          </p15:clr>
        </p15:guide>
        <p15:guide id="5" orient="horz" pos="1915" userDrawn="1">
          <p15:clr>
            <a:srgbClr val="A4A3A4"/>
          </p15:clr>
        </p15:guide>
        <p15:guide id="6" orient="horz" pos="2491" userDrawn="1">
          <p15:clr>
            <a:srgbClr val="A4A3A4"/>
          </p15:clr>
        </p15:guide>
        <p15:guide id="7" orient="horz" pos="3067" userDrawn="1">
          <p15:clr>
            <a:srgbClr val="A4A3A4"/>
          </p15:clr>
        </p15:guide>
        <p15:guide id="8" orient="horz" pos="3643" userDrawn="1">
          <p15:clr>
            <a:srgbClr val="A4A3A4"/>
          </p15:clr>
        </p15:guide>
        <p15:guide id="9" orient="horz" pos="4219" userDrawn="1">
          <p15:clr>
            <a:srgbClr val="5ACBF0"/>
          </p15:clr>
        </p15:guide>
        <p15:guide id="10" pos="749" userDrawn="1">
          <p15:clr>
            <a:srgbClr val="A4A3A4"/>
          </p15:clr>
        </p15:guide>
        <p15:guide id="11" pos="1325" userDrawn="1">
          <p15:clr>
            <a:srgbClr val="A4A3A4"/>
          </p15:clr>
        </p15:guide>
        <p15:guide id="12" pos="1901" userDrawn="1">
          <p15:clr>
            <a:srgbClr val="A4A3A4"/>
          </p15:clr>
        </p15:guide>
        <p15:guide id="13" pos="2477" userDrawn="1">
          <p15:clr>
            <a:srgbClr val="A4A3A4"/>
          </p15:clr>
        </p15:guide>
        <p15:guide id="14" pos="3053" userDrawn="1">
          <p15:clr>
            <a:srgbClr val="A4A3A4"/>
          </p15:clr>
        </p15:guide>
        <p15:guide id="15" pos="3629" userDrawn="1">
          <p15:clr>
            <a:srgbClr val="A4A3A4"/>
          </p15:clr>
        </p15:guide>
        <p15:guide id="16" pos="4205" userDrawn="1">
          <p15:clr>
            <a:srgbClr val="A4A3A4"/>
          </p15:clr>
        </p15:guide>
        <p15:guide id="17" pos="4781" userDrawn="1">
          <p15:clr>
            <a:srgbClr val="A4A3A4"/>
          </p15:clr>
        </p15:guide>
        <p15:guide id="18" pos="5357" userDrawn="1">
          <p15:clr>
            <a:srgbClr val="A4A3A4"/>
          </p15:clr>
        </p15:guide>
        <p15:guide id="19" pos="5933" userDrawn="1">
          <p15:clr>
            <a:srgbClr val="A4A3A4"/>
          </p15:clr>
        </p15:guide>
        <p15:guide id="20" pos="6509" userDrawn="1">
          <p15:clr>
            <a:srgbClr val="A4A3A4"/>
          </p15:clr>
        </p15:guide>
        <p15:guide id="21" pos="7085" userDrawn="1">
          <p15:clr>
            <a:srgbClr val="A4A3A4"/>
          </p15:clr>
        </p15:guide>
        <p15:guide id="22" pos="7661" userDrawn="1">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94385653"/>
      </p:ext>
    </p:extLst>
  </p:cSld>
  <p:clrMap bg1="dk1" tx1="lt1" bg2="dk2" tx2="lt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1" r:id="rId11"/>
    <p:sldLayoutId id="2147484202" r:id="rId12"/>
    <p:sldLayoutId id="2147484203" r:id="rId13"/>
    <p:sldLayoutId id="2147484204" r:id="rId14"/>
    <p:sldLayoutId id="2147484205" r:id="rId15"/>
    <p:sldLayoutId id="2147484206" r:id="rId16"/>
    <p:sldLayoutId id="2147484207" r:id="rId17"/>
    <p:sldLayoutId id="2147484208" r:id="rId18"/>
    <p:sldLayoutId id="2147484209" r:id="rId19"/>
    <p:sldLayoutId id="2147484210" r:id="rId20"/>
    <p:sldLayoutId id="2147484211" r:id="rId21"/>
    <p:sldLayoutId id="2147484212" r:id="rId22"/>
    <p:sldLayoutId id="2147484213"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11.xml"/><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11.xml"/><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8" Type="http://schemas.openxmlformats.org/officeDocument/2006/relationships/hyperlink" Target="http://aka.ms/Q3uthf" TargetMode="External"/><Relationship Id="rId3" Type="http://schemas.openxmlformats.org/officeDocument/2006/relationships/image" Target="../media/image11.png"/><Relationship Id="rId7" Type="http://schemas.openxmlformats.org/officeDocument/2006/relationships/hyperlink" Target="http://aka.ms/C7xunh" TargetMode="External"/><Relationship Id="rId2" Type="http://schemas.openxmlformats.org/officeDocument/2006/relationships/notesSlide" Target="../notesSlides/notesSlide20.xml"/><Relationship Id="rId1" Type="http://schemas.openxmlformats.org/officeDocument/2006/relationships/slideLayout" Target="../slideLayouts/slideLayout16.xml"/><Relationship Id="rId6" Type="http://schemas.openxmlformats.org/officeDocument/2006/relationships/hyperlink" Target="http://aspnetwebstack.codeplex.com/" TargetMode="External"/><Relationship Id="rId11" Type="http://schemas.openxmlformats.org/officeDocument/2006/relationships/hyperlink" Target="http://aka.ms/G24zpi" TargetMode="External"/><Relationship Id="rId5" Type="http://schemas.openxmlformats.org/officeDocument/2006/relationships/hyperlink" Target="http://aka.ms/webapitestclientintro" TargetMode="External"/><Relationship Id="rId10" Type="http://schemas.openxmlformats.org/officeDocument/2006/relationships/hyperlink" Target="http://aka.ms/V4n6cv" TargetMode="External"/><Relationship Id="rId4" Type="http://schemas.openxmlformats.org/officeDocument/2006/relationships/hyperlink" Target="https://gist.github.com/bradygaster/5682105" TargetMode="External"/><Relationship Id="rId9" Type="http://schemas.openxmlformats.org/officeDocument/2006/relationships/hyperlink" Target="http://aka.ms/Txrdhu"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microsoft.com/msdn" TargetMode="External"/><Relationship Id="rId7"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16.xml"/><Relationship Id="rId6" Type="http://schemas.openxmlformats.org/officeDocument/2006/relationships/hyperlink" Target="http://microsoft.com/technet" TargetMode="External"/><Relationship Id="rId5" Type="http://schemas.openxmlformats.org/officeDocument/2006/relationships/hyperlink" Target="http://channel9.msdn.com/Events/TechEd" TargetMode="External"/><Relationship Id="rId4" Type="http://schemas.openxmlformats.org/officeDocument/2006/relationships/hyperlink" Target="http://www.microsoft.com/learning"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38.xml"/><Relationship Id="rId5" Type="http://schemas.openxmlformats.org/officeDocument/2006/relationships/image" Target="../media/image15.png"/><Relationship Id="rId4" Type="http://schemas.openxmlformats.org/officeDocument/2006/relationships/image" Target="../media/image14.png"/></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907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.NET is supported by many platforms</a:t>
            </a:r>
            <a:endParaRPr lang="en-US" dirty="0"/>
          </a:p>
        </p:txBody>
      </p:sp>
      <p:sp>
        <p:nvSpPr>
          <p:cNvPr id="2" name="Text Placeholder 1"/>
          <p:cNvSpPr>
            <a:spLocks noGrp="1"/>
          </p:cNvSpPr>
          <p:nvPr>
            <p:ph type="body" sz="quarter" idx="10"/>
          </p:nvPr>
        </p:nvSpPr>
        <p:spPr>
          <a:xfrm>
            <a:off x="274638" y="1212850"/>
            <a:ext cx="11887200" cy="517065"/>
          </a:xfrm>
        </p:spPr>
        <p:txBody>
          <a:bodyPr/>
          <a:lstStyle/>
          <a:p>
            <a:r>
              <a:rPr lang="en-US" sz="2400" dirty="0" smtClean="0"/>
              <a:t>Many tricks have been employed to write reusable components that work on all of them</a:t>
            </a:r>
            <a:endParaRPr lang="en-US" sz="2400" dirty="0"/>
          </a:p>
        </p:txBody>
      </p:sp>
      <p:grpSp>
        <p:nvGrpSpPr>
          <p:cNvPr id="4" name="Group 3"/>
          <p:cNvGrpSpPr/>
          <p:nvPr/>
        </p:nvGrpSpPr>
        <p:grpSpPr>
          <a:xfrm>
            <a:off x="4114445" y="5064793"/>
            <a:ext cx="4210860" cy="1499468"/>
            <a:chOff x="4114445" y="5064793"/>
            <a:chExt cx="4210860" cy="1499468"/>
          </a:xfrm>
        </p:grpSpPr>
        <p:sp>
          <p:nvSpPr>
            <p:cNvPr id="8" name="Rectangle 7"/>
            <p:cNvSpPr/>
            <p:nvPr/>
          </p:nvSpPr>
          <p:spPr bwMode="auto">
            <a:xfrm>
              <a:off x="5616104" y="5064793"/>
              <a:ext cx="1066800" cy="1066800"/>
            </a:xfrm>
            <a:prstGeom prst="rect">
              <a:avLst/>
            </a:prstGeom>
            <a:solidFill>
              <a:srgbClr val="0072C6"/>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sp>
          <p:nvSpPr>
            <p:cNvPr id="9" name="Freeform 128"/>
            <p:cNvSpPr>
              <a:spLocks noEditPoints="1"/>
            </p:cNvSpPr>
            <p:nvPr/>
          </p:nvSpPr>
          <p:spPr bwMode="black">
            <a:xfrm>
              <a:off x="5746163" y="5243120"/>
              <a:ext cx="806682" cy="710146"/>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3266" tIns="46633" rIns="93266" bIns="46633" numCol="1" anchor="t" anchorCtr="0" compatLnSpc="1">
              <a:prstTxWarp prst="textNoShape">
                <a:avLst/>
              </a:prstTxWarp>
            </a:bodyPr>
            <a:lstStyle/>
            <a:p>
              <a:endParaRPr lang="en-US" dirty="0">
                <a:solidFill>
                  <a:srgbClr val="000000"/>
                </a:solidFill>
              </a:endParaRPr>
            </a:p>
          </p:txBody>
        </p:sp>
        <p:sp>
          <p:nvSpPr>
            <p:cNvPr id="7" name="TextBox 6"/>
            <p:cNvSpPr txBox="1"/>
            <p:nvPr/>
          </p:nvSpPr>
          <p:spPr bwMode="auto">
            <a:xfrm>
              <a:off x="4114445" y="6225707"/>
              <a:ext cx="4210860" cy="338554"/>
            </a:xfrm>
            <a:prstGeom prst="rect">
              <a:avLst/>
            </a:prstGeom>
            <a:noFill/>
            <a:ln w="9525">
              <a:noFill/>
              <a:miter lim="800000"/>
              <a:headEnd/>
              <a:tailEnd/>
            </a:ln>
          </p:spPr>
          <p:txBody>
            <a:bodyPr wrap="square" rtlCol="0">
              <a:spAutoFit/>
            </a:bodyPr>
            <a:lstStyle/>
            <a:p>
              <a:pPr algn="ctr"/>
              <a:r>
                <a:rPr lang="en-US" sz="1600" dirty="0" smtClean="0">
                  <a:latin typeface="+mj-lt"/>
                </a:rPr>
                <a:t>Code Files for “reusable” classes</a:t>
              </a:r>
              <a:endParaRPr lang="en-US" sz="1600" dirty="0">
                <a:latin typeface="+mj-lt"/>
              </a:endParaRPr>
            </a:p>
          </p:txBody>
        </p:sp>
      </p:grpSp>
      <p:sp>
        <p:nvSpPr>
          <p:cNvPr id="10" name="Rectangle 9"/>
          <p:cNvSpPr/>
          <p:nvPr/>
        </p:nvSpPr>
        <p:spPr bwMode="auto">
          <a:xfrm>
            <a:off x="7919484" y="3524693"/>
            <a:ext cx="1676400" cy="457200"/>
          </a:xfrm>
          <a:prstGeom prst="rect">
            <a:avLst/>
          </a:prstGeom>
          <a:solidFill>
            <a:schemeClr val="accent1"/>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r>
              <a:rPr lang="en-US" sz="1600" dirty="0" err="1" smtClean="0">
                <a:latin typeface="+mj-lt"/>
              </a:rPr>
              <a:t>Models.Silverlight</a:t>
            </a:r>
            <a:endParaRPr lang="en-US" sz="1400" dirty="0">
              <a:latin typeface="+mj-lt"/>
            </a:endParaRPr>
          </a:p>
        </p:txBody>
      </p:sp>
      <p:sp>
        <p:nvSpPr>
          <p:cNvPr id="11" name="Rectangle 10"/>
          <p:cNvSpPr/>
          <p:nvPr/>
        </p:nvSpPr>
        <p:spPr bwMode="auto">
          <a:xfrm>
            <a:off x="4379524" y="3527138"/>
            <a:ext cx="1676400" cy="457200"/>
          </a:xfrm>
          <a:prstGeom prst="rect">
            <a:avLst/>
          </a:prstGeom>
          <a:solidFill>
            <a:schemeClr val="accent1"/>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r>
              <a:rPr lang="en-US" sz="1600" dirty="0" err="1" smtClean="0">
                <a:latin typeface="+mj-lt"/>
              </a:rPr>
              <a:t>Models.Phone</a:t>
            </a:r>
            <a:endParaRPr lang="en-US" sz="1400" dirty="0">
              <a:latin typeface="+mj-lt"/>
            </a:endParaRPr>
          </a:p>
        </p:txBody>
      </p:sp>
      <p:sp>
        <p:nvSpPr>
          <p:cNvPr id="12" name="Rectangle 11"/>
          <p:cNvSpPr/>
          <p:nvPr/>
        </p:nvSpPr>
        <p:spPr bwMode="auto">
          <a:xfrm>
            <a:off x="6149504" y="3524693"/>
            <a:ext cx="1676400" cy="457200"/>
          </a:xfrm>
          <a:prstGeom prst="rect">
            <a:avLst/>
          </a:prstGeom>
          <a:solidFill>
            <a:schemeClr val="accent1"/>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r>
              <a:rPr lang="en-US" sz="1600" dirty="0" err="1" smtClean="0">
                <a:latin typeface="+mj-lt"/>
              </a:rPr>
              <a:t>Models.Windows</a:t>
            </a:r>
            <a:endParaRPr lang="en-US" sz="1400" dirty="0">
              <a:latin typeface="+mj-lt"/>
            </a:endParaRPr>
          </a:p>
        </p:txBody>
      </p:sp>
      <p:sp>
        <p:nvSpPr>
          <p:cNvPr id="13" name="Rectangle 12"/>
          <p:cNvSpPr/>
          <p:nvPr/>
        </p:nvSpPr>
        <p:spPr bwMode="auto">
          <a:xfrm>
            <a:off x="2609544" y="3524693"/>
            <a:ext cx="1676400" cy="457200"/>
          </a:xfrm>
          <a:prstGeom prst="rect">
            <a:avLst/>
          </a:prstGeom>
          <a:solidFill>
            <a:schemeClr val="accent1"/>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r>
              <a:rPr lang="en-US" sz="1600" dirty="0" smtClean="0">
                <a:latin typeface="+mj-lt"/>
              </a:rPr>
              <a:t>Models</a:t>
            </a:r>
            <a:endParaRPr lang="en-US" sz="1400" dirty="0">
              <a:latin typeface="+mj-lt"/>
            </a:endParaRPr>
          </a:p>
        </p:txBody>
      </p:sp>
      <p:sp>
        <p:nvSpPr>
          <p:cNvPr id="14" name="Rectangle 13"/>
          <p:cNvSpPr/>
          <p:nvPr/>
        </p:nvSpPr>
        <p:spPr bwMode="auto">
          <a:xfrm>
            <a:off x="7919484" y="1990089"/>
            <a:ext cx="1676400" cy="457200"/>
          </a:xfrm>
          <a:prstGeom prst="rect">
            <a:avLst/>
          </a:prstGeom>
          <a:solidFill>
            <a:schemeClr val="accent1"/>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r>
              <a:rPr lang="en-US" sz="1600" dirty="0" err="1" smtClean="0">
                <a:latin typeface="+mj-lt"/>
              </a:rPr>
              <a:t>UX.Silverlight</a:t>
            </a:r>
            <a:endParaRPr lang="en-US" sz="1400" dirty="0">
              <a:latin typeface="+mj-lt"/>
            </a:endParaRPr>
          </a:p>
        </p:txBody>
      </p:sp>
      <p:sp>
        <p:nvSpPr>
          <p:cNvPr id="15" name="Rectangle 14"/>
          <p:cNvSpPr/>
          <p:nvPr/>
        </p:nvSpPr>
        <p:spPr bwMode="auto">
          <a:xfrm>
            <a:off x="4379524" y="1992534"/>
            <a:ext cx="1676400" cy="457200"/>
          </a:xfrm>
          <a:prstGeom prst="rect">
            <a:avLst/>
          </a:prstGeom>
          <a:solidFill>
            <a:schemeClr val="accent1"/>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r>
              <a:rPr lang="en-US" sz="1600" dirty="0" err="1" smtClean="0">
                <a:latin typeface="+mj-lt"/>
              </a:rPr>
              <a:t>UX.Phone</a:t>
            </a:r>
            <a:endParaRPr lang="en-US" sz="1400" dirty="0">
              <a:latin typeface="+mj-lt"/>
            </a:endParaRPr>
          </a:p>
        </p:txBody>
      </p:sp>
      <p:sp>
        <p:nvSpPr>
          <p:cNvPr id="16" name="Rectangle 15"/>
          <p:cNvSpPr/>
          <p:nvPr/>
        </p:nvSpPr>
        <p:spPr bwMode="auto">
          <a:xfrm>
            <a:off x="6149504" y="1990089"/>
            <a:ext cx="1676400" cy="457200"/>
          </a:xfrm>
          <a:prstGeom prst="rect">
            <a:avLst/>
          </a:prstGeom>
          <a:solidFill>
            <a:schemeClr val="accent1"/>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r>
              <a:rPr lang="en-US" sz="1600" dirty="0" err="1" smtClean="0">
                <a:latin typeface="+mj-lt"/>
              </a:rPr>
              <a:t>UX.Windows</a:t>
            </a:r>
            <a:endParaRPr lang="en-US" sz="1400" dirty="0">
              <a:latin typeface="+mj-lt"/>
            </a:endParaRPr>
          </a:p>
        </p:txBody>
      </p:sp>
      <p:sp>
        <p:nvSpPr>
          <p:cNvPr id="17" name="Rectangle 16"/>
          <p:cNvSpPr/>
          <p:nvPr/>
        </p:nvSpPr>
        <p:spPr bwMode="auto">
          <a:xfrm>
            <a:off x="2609544" y="1990089"/>
            <a:ext cx="1676400" cy="457200"/>
          </a:xfrm>
          <a:prstGeom prst="rect">
            <a:avLst/>
          </a:prstGeom>
          <a:solidFill>
            <a:schemeClr val="accent1"/>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r>
              <a:rPr lang="en-US" sz="1600" dirty="0" err="1" smtClean="0">
                <a:latin typeface="+mj-lt"/>
              </a:rPr>
              <a:t>UX.Web</a:t>
            </a:r>
            <a:endParaRPr lang="en-US" sz="1400" dirty="0">
              <a:latin typeface="+mj-lt"/>
            </a:endParaRPr>
          </a:p>
        </p:txBody>
      </p:sp>
      <p:cxnSp>
        <p:nvCxnSpPr>
          <p:cNvPr id="18" name="Straight Arrow Connector 17"/>
          <p:cNvCxnSpPr>
            <a:stCxn id="8" idx="0"/>
            <a:endCxn id="13" idx="2"/>
          </p:cNvCxnSpPr>
          <p:nvPr/>
        </p:nvCxnSpPr>
        <p:spPr bwMode="auto">
          <a:xfrm flipH="1" flipV="1">
            <a:off x="3447744" y="3981893"/>
            <a:ext cx="2701760" cy="1082900"/>
          </a:xfrm>
          <a:prstGeom prst="straightConnector1">
            <a:avLst/>
          </a:prstGeom>
          <a:gradFill rotWithShape="1">
            <a:gsLst>
              <a:gs pos="0">
                <a:srgbClr val="A4D289"/>
              </a:gs>
              <a:gs pos="100000">
                <a:schemeClr val="bg1"/>
              </a:gs>
            </a:gsLst>
            <a:lin ang="5400000" scaled="1"/>
          </a:gradFill>
          <a:ln w="38100" cap="flat" cmpd="sng" algn="ctr">
            <a:solidFill>
              <a:srgbClr val="FF0000"/>
            </a:solidFill>
            <a:prstDash val="solid"/>
            <a:round/>
            <a:headEnd type="none" w="med" len="med"/>
            <a:tailEnd type="triangle"/>
          </a:ln>
          <a:effectLst/>
        </p:spPr>
      </p:cxnSp>
      <p:cxnSp>
        <p:nvCxnSpPr>
          <p:cNvPr id="19" name="Straight Arrow Connector 18"/>
          <p:cNvCxnSpPr>
            <a:stCxn id="8" idx="0"/>
            <a:endCxn id="10" idx="2"/>
          </p:cNvCxnSpPr>
          <p:nvPr/>
        </p:nvCxnSpPr>
        <p:spPr bwMode="auto">
          <a:xfrm flipV="1">
            <a:off x="6149504" y="3981893"/>
            <a:ext cx="2608180" cy="1082900"/>
          </a:xfrm>
          <a:prstGeom prst="straightConnector1">
            <a:avLst/>
          </a:prstGeom>
          <a:gradFill rotWithShape="1">
            <a:gsLst>
              <a:gs pos="0">
                <a:srgbClr val="A4D289"/>
              </a:gs>
              <a:gs pos="100000">
                <a:schemeClr val="bg1"/>
              </a:gs>
            </a:gsLst>
            <a:lin ang="5400000" scaled="1"/>
          </a:gradFill>
          <a:ln w="38100" cap="flat" cmpd="sng" algn="ctr">
            <a:solidFill>
              <a:srgbClr val="FF0000"/>
            </a:solidFill>
            <a:prstDash val="solid"/>
            <a:round/>
            <a:headEnd type="none" w="med" len="med"/>
            <a:tailEnd type="triangle"/>
          </a:ln>
          <a:effectLst/>
        </p:spPr>
      </p:cxnSp>
      <p:cxnSp>
        <p:nvCxnSpPr>
          <p:cNvPr id="20" name="Straight Arrow Connector 19"/>
          <p:cNvCxnSpPr>
            <a:stCxn id="8" idx="0"/>
            <a:endCxn id="11" idx="2"/>
          </p:cNvCxnSpPr>
          <p:nvPr/>
        </p:nvCxnSpPr>
        <p:spPr bwMode="auto">
          <a:xfrm flipH="1" flipV="1">
            <a:off x="5217724" y="3984338"/>
            <a:ext cx="931780" cy="1080455"/>
          </a:xfrm>
          <a:prstGeom prst="straightConnector1">
            <a:avLst/>
          </a:prstGeom>
          <a:gradFill rotWithShape="1">
            <a:gsLst>
              <a:gs pos="0">
                <a:srgbClr val="A4D289"/>
              </a:gs>
              <a:gs pos="100000">
                <a:schemeClr val="bg1"/>
              </a:gs>
            </a:gsLst>
            <a:lin ang="5400000" scaled="1"/>
          </a:gradFill>
          <a:ln w="38100" cap="flat" cmpd="sng" algn="ctr">
            <a:solidFill>
              <a:srgbClr val="FF0000"/>
            </a:solidFill>
            <a:prstDash val="solid"/>
            <a:round/>
            <a:headEnd type="none" w="med" len="med"/>
            <a:tailEnd type="triangle"/>
          </a:ln>
          <a:effectLst/>
        </p:spPr>
      </p:cxnSp>
      <p:cxnSp>
        <p:nvCxnSpPr>
          <p:cNvPr id="21" name="Straight Arrow Connector 20"/>
          <p:cNvCxnSpPr>
            <a:stCxn id="8" idx="0"/>
            <a:endCxn id="12" idx="2"/>
          </p:cNvCxnSpPr>
          <p:nvPr/>
        </p:nvCxnSpPr>
        <p:spPr bwMode="auto">
          <a:xfrm flipV="1">
            <a:off x="6149504" y="3981893"/>
            <a:ext cx="838200" cy="1082900"/>
          </a:xfrm>
          <a:prstGeom prst="straightConnector1">
            <a:avLst/>
          </a:prstGeom>
          <a:gradFill rotWithShape="1">
            <a:gsLst>
              <a:gs pos="0">
                <a:srgbClr val="A4D289"/>
              </a:gs>
              <a:gs pos="100000">
                <a:schemeClr val="bg1"/>
              </a:gs>
            </a:gsLst>
            <a:lin ang="5400000" scaled="1"/>
          </a:gradFill>
          <a:ln w="38100" cap="flat" cmpd="sng" algn="ctr">
            <a:solidFill>
              <a:srgbClr val="FF0000"/>
            </a:solidFill>
            <a:prstDash val="solid"/>
            <a:round/>
            <a:headEnd type="none" w="med" len="med"/>
            <a:tailEnd type="triangle"/>
          </a:ln>
          <a:effectLst/>
        </p:spPr>
      </p:cxnSp>
      <p:sp>
        <p:nvSpPr>
          <p:cNvPr id="22" name="Rectangle 21"/>
          <p:cNvSpPr/>
          <p:nvPr/>
        </p:nvSpPr>
        <p:spPr bwMode="auto">
          <a:xfrm>
            <a:off x="7919484" y="2757694"/>
            <a:ext cx="1676400" cy="457200"/>
          </a:xfrm>
          <a:prstGeom prst="rect">
            <a:avLst/>
          </a:prstGeom>
          <a:solidFill>
            <a:schemeClr val="accent1"/>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r>
              <a:rPr lang="en-US" sz="1600" dirty="0" err="1" smtClean="0">
                <a:latin typeface="+mj-lt"/>
              </a:rPr>
              <a:t>ApiClient.Silverlight</a:t>
            </a:r>
            <a:endParaRPr lang="en-US" sz="1400" dirty="0">
              <a:latin typeface="+mj-lt"/>
            </a:endParaRPr>
          </a:p>
        </p:txBody>
      </p:sp>
      <p:sp>
        <p:nvSpPr>
          <p:cNvPr id="23" name="Rectangle 22"/>
          <p:cNvSpPr/>
          <p:nvPr/>
        </p:nvSpPr>
        <p:spPr bwMode="auto">
          <a:xfrm>
            <a:off x="4379524" y="2760139"/>
            <a:ext cx="1676400" cy="457200"/>
          </a:xfrm>
          <a:prstGeom prst="rect">
            <a:avLst/>
          </a:prstGeom>
          <a:solidFill>
            <a:schemeClr val="accent1"/>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r>
              <a:rPr lang="en-US" sz="1600" dirty="0" err="1" smtClean="0">
                <a:latin typeface="+mj-lt"/>
              </a:rPr>
              <a:t>ApiClient.Phone</a:t>
            </a:r>
            <a:endParaRPr lang="en-US" sz="1400" dirty="0">
              <a:latin typeface="+mj-lt"/>
            </a:endParaRPr>
          </a:p>
        </p:txBody>
      </p:sp>
      <p:sp>
        <p:nvSpPr>
          <p:cNvPr id="24" name="Rectangle 23"/>
          <p:cNvSpPr/>
          <p:nvPr/>
        </p:nvSpPr>
        <p:spPr bwMode="auto">
          <a:xfrm>
            <a:off x="6149504" y="2757694"/>
            <a:ext cx="1676400" cy="457200"/>
          </a:xfrm>
          <a:prstGeom prst="rect">
            <a:avLst/>
          </a:prstGeom>
          <a:solidFill>
            <a:schemeClr val="accent1"/>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r>
              <a:rPr lang="en-US" sz="1600" dirty="0" err="1" smtClean="0">
                <a:latin typeface="+mj-lt"/>
              </a:rPr>
              <a:t>ApiClient.Windows</a:t>
            </a:r>
            <a:endParaRPr lang="en-US" sz="1400" dirty="0">
              <a:latin typeface="+mj-lt"/>
            </a:endParaRPr>
          </a:p>
        </p:txBody>
      </p:sp>
      <p:sp>
        <p:nvSpPr>
          <p:cNvPr id="25" name="Rectangle 24"/>
          <p:cNvSpPr/>
          <p:nvPr/>
        </p:nvSpPr>
        <p:spPr bwMode="auto">
          <a:xfrm>
            <a:off x="2609544" y="2757694"/>
            <a:ext cx="1676400" cy="457200"/>
          </a:xfrm>
          <a:prstGeom prst="rect">
            <a:avLst/>
          </a:prstGeom>
          <a:solidFill>
            <a:schemeClr val="accent1"/>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r>
              <a:rPr lang="en-US" sz="1600" dirty="0" err="1" smtClean="0">
                <a:latin typeface="+mj-lt"/>
              </a:rPr>
              <a:t>ApiClient.Web</a:t>
            </a:r>
            <a:endParaRPr lang="en-US" sz="1400" dirty="0">
              <a:latin typeface="+mj-lt"/>
            </a:endParaRPr>
          </a:p>
        </p:txBody>
      </p:sp>
      <p:cxnSp>
        <p:nvCxnSpPr>
          <p:cNvPr id="26" name="Straight Arrow Connector 25"/>
          <p:cNvCxnSpPr>
            <a:stCxn id="8" idx="0"/>
            <a:endCxn id="25" idx="2"/>
          </p:cNvCxnSpPr>
          <p:nvPr/>
        </p:nvCxnSpPr>
        <p:spPr bwMode="auto">
          <a:xfrm flipH="1" flipV="1">
            <a:off x="3447744" y="3214894"/>
            <a:ext cx="2701760" cy="1849899"/>
          </a:xfrm>
          <a:prstGeom prst="straightConnector1">
            <a:avLst/>
          </a:prstGeom>
          <a:gradFill rotWithShape="1">
            <a:gsLst>
              <a:gs pos="0">
                <a:srgbClr val="A4D289"/>
              </a:gs>
              <a:gs pos="100000">
                <a:schemeClr val="bg1"/>
              </a:gs>
            </a:gsLst>
            <a:lin ang="5400000" scaled="1"/>
          </a:gradFill>
          <a:ln w="38100" cap="flat" cmpd="sng" algn="ctr">
            <a:solidFill>
              <a:srgbClr val="FF0000"/>
            </a:solidFill>
            <a:prstDash val="solid"/>
            <a:round/>
            <a:headEnd type="none" w="med" len="med"/>
            <a:tailEnd type="triangle"/>
          </a:ln>
          <a:effectLst/>
        </p:spPr>
      </p:cxnSp>
      <p:cxnSp>
        <p:nvCxnSpPr>
          <p:cNvPr id="27" name="Straight Arrow Connector 26"/>
          <p:cNvCxnSpPr>
            <a:stCxn id="8" idx="0"/>
            <a:endCxn id="23" idx="2"/>
          </p:cNvCxnSpPr>
          <p:nvPr/>
        </p:nvCxnSpPr>
        <p:spPr bwMode="auto">
          <a:xfrm flipH="1" flipV="1">
            <a:off x="5217724" y="3217339"/>
            <a:ext cx="931780" cy="1847454"/>
          </a:xfrm>
          <a:prstGeom prst="straightConnector1">
            <a:avLst/>
          </a:prstGeom>
          <a:gradFill rotWithShape="1">
            <a:gsLst>
              <a:gs pos="0">
                <a:srgbClr val="A4D289"/>
              </a:gs>
              <a:gs pos="100000">
                <a:schemeClr val="bg1"/>
              </a:gs>
            </a:gsLst>
            <a:lin ang="5400000" scaled="1"/>
          </a:gradFill>
          <a:ln w="38100" cap="flat" cmpd="sng" algn="ctr">
            <a:solidFill>
              <a:srgbClr val="FF0000"/>
            </a:solidFill>
            <a:prstDash val="solid"/>
            <a:round/>
            <a:headEnd type="none" w="med" len="med"/>
            <a:tailEnd type="triangle"/>
          </a:ln>
          <a:effectLst/>
        </p:spPr>
      </p:cxnSp>
      <p:cxnSp>
        <p:nvCxnSpPr>
          <p:cNvPr id="28" name="Straight Arrow Connector 27"/>
          <p:cNvCxnSpPr>
            <a:stCxn id="8" idx="0"/>
            <a:endCxn id="24" idx="2"/>
          </p:cNvCxnSpPr>
          <p:nvPr/>
        </p:nvCxnSpPr>
        <p:spPr bwMode="auto">
          <a:xfrm flipV="1">
            <a:off x="6149504" y="3214894"/>
            <a:ext cx="838200" cy="1849899"/>
          </a:xfrm>
          <a:prstGeom prst="straightConnector1">
            <a:avLst/>
          </a:prstGeom>
          <a:gradFill rotWithShape="1">
            <a:gsLst>
              <a:gs pos="0">
                <a:srgbClr val="A4D289"/>
              </a:gs>
              <a:gs pos="100000">
                <a:schemeClr val="bg1"/>
              </a:gs>
            </a:gsLst>
            <a:lin ang="5400000" scaled="1"/>
          </a:gradFill>
          <a:ln w="38100" cap="flat" cmpd="sng" algn="ctr">
            <a:solidFill>
              <a:srgbClr val="FF0000"/>
            </a:solidFill>
            <a:prstDash val="solid"/>
            <a:round/>
            <a:headEnd type="none" w="med" len="med"/>
            <a:tailEnd type="triangle"/>
          </a:ln>
          <a:effectLst/>
        </p:spPr>
      </p:cxnSp>
      <p:cxnSp>
        <p:nvCxnSpPr>
          <p:cNvPr id="29" name="Straight Arrow Connector 28"/>
          <p:cNvCxnSpPr>
            <a:stCxn id="8" idx="0"/>
            <a:endCxn id="22" idx="2"/>
          </p:cNvCxnSpPr>
          <p:nvPr/>
        </p:nvCxnSpPr>
        <p:spPr bwMode="auto">
          <a:xfrm flipV="1">
            <a:off x="6149504" y="3214894"/>
            <a:ext cx="2608180" cy="1849899"/>
          </a:xfrm>
          <a:prstGeom prst="straightConnector1">
            <a:avLst/>
          </a:prstGeom>
          <a:gradFill rotWithShape="1">
            <a:gsLst>
              <a:gs pos="0">
                <a:srgbClr val="A4D289"/>
              </a:gs>
              <a:gs pos="100000">
                <a:schemeClr val="bg1"/>
              </a:gs>
            </a:gsLst>
            <a:lin ang="5400000" scaled="1"/>
          </a:gradFill>
          <a:ln w="38100" cap="flat" cmpd="sng" algn="ctr">
            <a:solidFill>
              <a:srgbClr val="FF0000"/>
            </a:solidFill>
            <a:prstDash val="solid"/>
            <a:round/>
            <a:headEnd type="none" w="med" len="med"/>
            <a:tailEnd type="triangle"/>
          </a:ln>
          <a:effectLst/>
        </p:spPr>
      </p:cxnSp>
      <p:cxnSp>
        <p:nvCxnSpPr>
          <p:cNvPr id="30" name="Straight Arrow Connector 29"/>
          <p:cNvCxnSpPr>
            <a:stCxn id="25" idx="0"/>
            <a:endCxn id="17" idx="2"/>
          </p:cNvCxnSpPr>
          <p:nvPr/>
        </p:nvCxnSpPr>
        <p:spPr bwMode="auto">
          <a:xfrm flipV="1">
            <a:off x="3447744" y="2447289"/>
            <a:ext cx="0" cy="310405"/>
          </a:xfrm>
          <a:prstGeom prst="straightConnector1">
            <a:avLst/>
          </a:prstGeom>
          <a:gradFill rotWithShape="1">
            <a:gsLst>
              <a:gs pos="0">
                <a:srgbClr val="A4D289"/>
              </a:gs>
              <a:gs pos="100000">
                <a:schemeClr val="bg1"/>
              </a:gs>
            </a:gsLst>
            <a:lin ang="5400000" scaled="1"/>
          </a:gradFill>
          <a:ln w="19050" cap="flat" cmpd="sng" algn="ctr">
            <a:solidFill>
              <a:srgbClr val="FF0000"/>
            </a:solidFill>
            <a:prstDash val="solid"/>
            <a:round/>
            <a:headEnd type="none" w="med" len="med"/>
            <a:tailEnd type="triangle"/>
          </a:ln>
          <a:effectLst/>
        </p:spPr>
      </p:cxnSp>
      <p:cxnSp>
        <p:nvCxnSpPr>
          <p:cNvPr id="31" name="Straight Arrow Connector 30"/>
          <p:cNvCxnSpPr/>
          <p:nvPr/>
        </p:nvCxnSpPr>
        <p:spPr bwMode="auto">
          <a:xfrm flipV="1">
            <a:off x="5217724" y="2447289"/>
            <a:ext cx="0" cy="310405"/>
          </a:xfrm>
          <a:prstGeom prst="straightConnector1">
            <a:avLst/>
          </a:prstGeom>
          <a:gradFill rotWithShape="1">
            <a:gsLst>
              <a:gs pos="0">
                <a:srgbClr val="A4D289"/>
              </a:gs>
              <a:gs pos="100000">
                <a:schemeClr val="bg1"/>
              </a:gs>
            </a:gsLst>
            <a:lin ang="5400000" scaled="1"/>
          </a:gradFill>
          <a:ln w="19050" cap="flat" cmpd="sng" algn="ctr">
            <a:solidFill>
              <a:srgbClr val="FF0000"/>
            </a:solidFill>
            <a:prstDash val="solid"/>
            <a:round/>
            <a:headEnd type="none" w="med" len="med"/>
            <a:tailEnd type="triangle"/>
          </a:ln>
          <a:effectLst/>
        </p:spPr>
      </p:cxnSp>
      <p:cxnSp>
        <p:nvCxnSpPr>
          <p:cNvPr id="32" name="Straight Arrow Connector 31"/>
          <p:cNvCxnSpPr/>
          <p:nvPr/>
        </p:nvCxnSpPr>
        <p:spPr bwMode="auto">
          <a:xfrm flipV="1">
            <a:off x="6987704" y="2447288"/>
            <a:ext cx="0" cy="310405"/>
          </a:xfrm>
          <a:prstGeom prst="straightConnector1">
            <a:avLst/>
          </a:prstGeom>
          <a:gradFill rotWithShape="1">
            <a:gsLst>
              <a:gs pos="0">
                <a:srgbClr val="A4D289"/>
              </a:gs>
              <a:gs pos="100000">
                <a:schemeClr val="bg1"/>
              </a:gs>
            </a:gsLst>
            <a:lin ang="5400000" scaled="1"/>
          </a:gradFill>
          <a:ln w="19050" cap="flat" cmpd="sng" algn="ctr">
            <a:solidFill>
              <a:srgbClr val="FF0000"/>
            </a:solidFill>
            <a:prstDash val="solid"/>
            <a:round/>
            <a:headEnd type="none" w="med" len="med"/>
            <a:tailEnd type="triangle"/>
          </a:ln>
          <a:effectLst/>
        </p:spPr>
      </p:cxnSp>
      <p:cxnSp>
        <p:nvCxnSpPr>
          <p:cNvPr id="33" name="Straight Arrow Connector 32"/>
          <p:cNvCxnSpPr/>
          <p:nvPr/>
        </p:nvCxnSpPr>
        <p:spPr bwMode="auto">
          <a:xfrm flipV="1">
            <a:off x="8757684" y="2447288"/>
            <a:ext cx="0" cy="310405"/>
          </a:xfrm>
          <a:prstGeom prst="straightConnector1">
            <a:avLst/>
          </a:prstGeom>
          <a:gradFill rotWithShape="1">
            <a:gsLst>
              <a:gs pos="0">
                <a:srgbClr val="A4D289"/>
              </a:gs>
              <a:gs pos="100000">
                <a:schemeClr val="bg1"/>
              </a:gs>
            </a:gsLst>
            <a:lin ang="5400000" scaled="1"/>
          </a:gradFill>
          <a:ln w="19050" cap="flat" cmpd="sng" algn="ctr">
            <a:solidFill>
              <a:srgbClr val="FF0000"/>
            </a:solidFill>
            <a:prstDash val="solid"/>
            <a:round/>
            <a:headEnd type="none" w="med" len="med"/>
            <a:tailEnd type="triangle"/>
          </a:ln>
          <a:effectLst/>
        </p:spPr>
      </p:cxn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7863" y="1937942"/>
            <a:ext cx="11080750" cy="4926346"/>
          </a:xfrm>
          <a:prstGeom prst="rect">
            <a:avLst/>
          </a:prstGeom>
        </p:spPr>
      </p:pic>
      <p:sp>
        <p:nvSpPr>
          <p:cNvPr id="38" name="Rectangular Callout 37"/>
          <p:cNvSpPr/>
          <p:nvPr/>
        </p:nvSpPr>
        <p:spPr bwMode="auto">
          <a:xfrm>
            <a:off x="4406581" y="4746447"/>
            <a:ext cx="3298686" cy="1670476"/>
          </a:xfrm>
          <a:prstGeom prst="wedgeRectCallout">
            <a:avLst>
              <a:gd name="adj1" fmla="val 95719"/>
              <a:gd name="adj2" fmla="val 60249"/>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“reused code” isn’t the same as</a:t>
            </a:r>
            <a:br>
              <a:rPr lang="en-US" sz="2400" dirty="0" smtClean="0">
                <a:gradFill>
                  <a:gsLst>
                    <a:gs pos="0">
                      <a:srgbClr val="FFFFFF"/>
                    </a:gs>
                    <a:gs pos="100000">
                      <a:srgbClr val="FFFFFF"/>
                    </a:gs>
                  </a:gsLst>
                  <a:lin ang="5400000" scaled="0"/>
                </a:gradFill>
                <a:ea typeface="Segoe UI" pitchFamily="34" charset="0"/>
                <a:cs typeface="Segoe UI" pitchFamily="34" charset="0"/>
              </a:rPr>
            </a:br>
            <a:r>
              <a:rPr lang="en-US" sz="2400" dirty="0" smtClean="0">
                <a:gradFill>
                  <a:gsLst>
                    <a:gs pos="0">
                      <a:srgbClr val="FFFFFF"/>
                    </a:gs>
                    <a:gs pos="100000">
                      <a:srgbClr val="FFFFFF"/>
                    </a:gs>
                  </a:gsLst>
                  <a:lin ang="5400000" scaled="0"/>
                </a:gradFill>
                <a:ea typeface="Segoe UI" pitchFamily="34" charset="0"/>
                <a:cs typeface="Segoe UI" pitchFamily="34" charset="0"/>
              </a:rPr>
              <a:t>“reusable code”</a:t>
            </a:r>
          </a:p>
        </p:txBody>
      </p:sp>
    </p:spTree>
    <p:extLst>
      <p:ext uri="{BB962C8B-B14F-4D97-AF65-F5344CB8AC3E}">
        <p14:creationId xmlns:p14="http://schemas.microsoft.com/office/powerpoint/2010/main" val="201272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xit" presetSubtype="32" fill="hold" nodeType="clickEffect">
                                  <p:stCondLst>
                                    <p:cond delay="0"/>
                                  </p:stCondLst>
                                  <p:childTnLst>
                                    <p:anim calcmode="lin" valueType="num">
                                      <p:cBhvr>
                                        <p:cTn id="16" dur="500"/>
                                        <p:tgtEl>
                                          <p:spTgt spid="6"/>
                                        </p:tgtEl>
                                        <p:attrNameLst>
                                          <p:attrName>ppt_w</p:attrName>
                                        </p:attrNameLst>
                                      </p:cBhvr>
                                      <p:tavLst>
                                        <p:tav tm="0">
                                          <p:val>
                                            <p:strVal val="ppt_w"/>
                                          </p:val>
                                        </p:tav>
                                        <p:tav tm="100000">
                                          <p:val>
                                            <p:fltVal val="0"/>
                                          </p:val>
                                        </p:tav>
                                      </p:tavLst>
                                    </p:anim>
                                    <p:anim calcmode="lin" valueType="num">
                                      <p:cBhvr>
                                        <p:cTn id="17" dur="500"/>
                                        <p:tgtEl>
                                          <p:spTgt spid="6"/>
                                        </p:tgtEl>
                                        <p:attrNameLst>
                                          <p:attrName>ppt_h</p:attrName>
                                        </p:attrNameLst>
                                      </p:cBhvr>
                                      <p:tavLst>
                                        <p:tav tm="0">
                                          <p:val>
                                            <p:strVal val="ppt_h"/>
                                          </p:val>
                                        </p:tav>
                                        <p:tav tm="100000">
                                          <p:val>
                                            <p:fltVal val="0"/>
                                          </p:val>
                                        </p:tav>
                                      </p:tavLst>
                                    </p:anim>
                                    <p:animEffect transition="out" filter="fade">
                                      <p:cBhvr>
                                        <p:cTn id="18" dur="500"/>
                                        <p:tgtEl>
                                          <p:spTgt spid="6"/>
                                        </p:tgtEl>
                                      </p:cBhvr>
                                    </p:animEffect>
                                    <p:set>
                                      <p:cBhvr>
                                        <p:cTn id="19" dur="1" fill="hold">
                                          <p:stCondLst>
                                            <p:cond delay="499"/>
                                          </p:stCondLst>
                                        </p:cTn>
                                        <p:tgtEl>
                                          <p:spTgt spid="6"/>
                                        </p:tgtEl>
                                        <p:attrNameLst>
                                          <p:attrName>style.visibility</p:attrName>
                                        </p:attrNameLst>
                                      </p:cBhvr>
                                      <p:to>
                                        <p:strVal val="hidden"/>
                                      </p:to>
                                    </p:set>
                                  </p:childTnLst>
                                </p:cTn>
                              </p:par>
                              <p:par>
                                <p:cTn id="20" presetID="53" presetClass="exit" presetSubtype="32" fill="hold" grpId="1" nodeType="withEffect">
                                  <p:stCondLst>
                                    <p:cond delay="0"/>
                                  </p:stCondLst>
                                  <p:childTnLst>
                                    <p:anim calcmode="lin" valueType="num">
                                      <p:cBhvr>
                                        <p:cTn id="21" dur="500"/>
                                        <p:tgtEl>
                                          <p:spTgt spid="38"/>
                                        </p:tgtEl>
                                        <p:attrNameLst>
                                          <p:attrName>ppt_w</p:attrName>
                                        </p:attrNameLst>
                                      </p:cBhvr>
                                      <p:tavLst>
                                        <p:tav tm="0">
                                          <p:val>
                                            <p:strVal val="ppt_w"/>
                                          </p:val>
                                        </p:tav>
                                        <p:tav tm="100000">
                                          <p:val>
                                            <p:fltVal val="0"/>
                                          </p:val>
                                        </p:tav>
                                      </p:tavLst>
                                    </p:anim>
                                    <p:anim calcmode="lin" valueType="num">
                                      <p:cBhvr>
                                        <p:cTn id="22" dur="500"/>
                                        <p:tgtEl>
                                          <p:spTgt spid="38"/>
                                        </p:tgtEl>
                                        <p:attrNameLst>
                                          <p:attrName>ppt_h</p:attrName>
                                        </p:attrNameLst>
                                      </p:cBhvr>
                                      <p:tavLst>
                                        <p:tav tm="0">
                                          <p:val>
                                            <p:strVal val="ppt_h"/>
                                          </p:val>
                                        </p:tav>
                                        <p:tav tm="100000">
                                          <p:val>
                                            <p:fltVal val="0"/>
                                          </p:val>
                                        </p:tav>
                                      </p:tavLst>
                                    </p:anim>
                                    <p:animEffect transition="out" filter="fade">
                                      <p:cBhvr>
                                        <p:cTn id="23" dur="500"/>
                                        <p:tgtEl>
                                          <p:spTgt spid="38"/>
                                        </p:tgtEl>
                                      </p:cBhvr>
                                    </p:animEffect>
                                    <p:set>
                                      <p:cBhvr>
                                        <p:cTn id="24" dur="1" fill="hold">
                                          <p:stCondLst>
                                            <p:cond delay="499"/>
                                          </p:stCondLst>
                                        </p:cTn>
                                        <p:tgtEl>
                                          <p:spTgt spid="38"/>
                                        </p:tgtEl>
                                        <p:attrNameLst>
                                          <p:attrName>style.visibility</p:attrName>
                                        </p:attrNameLst>
                                      </p:cBhvr>
                                      <p:to>
                                        <p:strVal val="hidden"/>
                                      </p:to>
                                    </p:set>
                                  </p:childTnLst>
                                </p:cTn>
                              </p:par>
                              <p:par>
                                <p:cTn id="25" presetID="2" presetClass="entr" presetSubtype="4" fill="hold"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childTnLst>
                          </p:cTn>
                        </p:par>
                        <p:par>
                          <p:cTn id="29" fill="hold">
                            <p:stCondLst>
                              <p:cond delay="500"/>
                            </p:stCondLst>
                            <p:childTnLst>
                              <p:par>
                                <p:cTn id="30" presetID="10"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500"/>
                                        <p:tgtEl>
                                          <p:spTgt spid="25"/>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childTnLst>
                          </p:cTn>
                        </p:par>
                        <p:par>
                          <p:cTn id="39" fill="hold">
                            <p:stCondLst>
                              <p:cond delay="1000"/>
                            </p:stCondLst>
                            <p:childTnLst>
                              <p:par>
                                <p:cTn id="40" presetID="22" presetClass="entr" presetSubtype="4"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down)">
                                      <p:cBhvr>
                                        <p:cTn id="42" dur="500"/>
                                        <p:tgtEl>
                                          <p:spTgt spid="18"/>
                                        </p:tgtEl>
                                      </p:cBhvr>
                                    </p:animEffect>
                                  </p:childTnLst>
                                </p:cTn>
                              </p:par>
                              <p:par>
                                <p:cTn id="43" presetID="22" presetClass="entr" presetSubtype="4" fill="hold" nodeType="with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wipe(down)">
                                      <p:cBhvr>
                                        <p:cTn id="45" dur="500"/>
                                        <p:tgtEl>
                                          <p:spTgt spid="26"/>
                                        </p:tgtEl>
                                      </p:cBhvr>
                                    </p:animEffect>
                                  </p:childTnLst>
                                </p:cTn>
                              </p:par>
                            </p:childTnLst>
                          </p:cTn>
                        </p:par>
                        <p:par>
                          <p:cTn id="46" fill="hold">
                            <p:stCondLst>
                              <p:cond delay="1500"/>
                            </p:stCondLst>
                            <p:childTnLst>
                              <p:par>
                                <p:cTn id="47" presetID="22" presetClass="entr" presetSubtype="4" fill="hold" nodeType="after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wipe(down)">
                                      <p:cBhvr>
                                        <p:cTn id="49" dur="500"/>
                                        <p:tgtEl>
                                          <p:spTgt spid="30"/>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500"/>
                                        <p:tgtEl>
                                          <p:spTgt spid="11"/>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fade">
                                      <p:cBhvr>
                                        <p:cTn id="55" dur="500"/>
                                        <p:tgtEl>
                                          <p:spTgt spid="23"/>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fade">
                                      <p:cBhvr>
                                        <p:cTn id="58" dur="500"/>
                                        <p:tgtEl>
                                          <p:spTgt spid="15"/>
                                        </p:tgtEl>
                                      </p:cBhvr>
                                    </p:animEffect>
                                  </p:childTnLst>
                                </p:cTn>
                              </p:par>
                            </p:childTnLst>
                          </p:cTn>
                        </p:par>
                        <p:par>
                          <p:cTn id="59" fill="hold">
                            <p:stCondLst>
                              <p:cond delay="2000"/>
                            </p:stCondLst>
                            <p:childTnLst>
                              <p:par>
                                <p:cTn id="60" presetID="22" presetClass="entr" presetSubtype="4" fill="hold" nodeType="after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wipe(down)">
                                      <p:cBhvr>
                                        <p:cTn id="62" dur="500"/>
                                        <p:tgtEl>
                                          <p:spTgt spid="20"/>
                                        </p:tgtEl>
                                      </p:cBhvr>
                                    </p:animEffect>
                                  </p:childTnLst>
                                </p:cTn>
                              </p:par>
                              <p:par>
                                <p:cTn id="63" presetID="22" presetClass="entr" presetSubtype="4" fill="hold" nodeType="with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wipe(down)">
                                      <p:cBhvr>
                                        <p:cTn id="65" dur="500"/>
                                        <p:tgtEl>
                                          <p:spTgt spid="27"/>
                                        </p:tgtEl>
                                      </p:cBhvr>
                                    </p:animEffect>
                                  </p:childTnLst>
                                </p:cTn>
                              </p:par>
                            </p:childTnLst>
                          </p:cTn>
                        </p:par>
                        <p:par>
                          <p:cTn id="66" fill="hold">
                            <p:stCondLst>
                              <p:cond delay="2500"/>
                            </p:stCondLst>
                            <p:childTnLst>
                              <p:par>
                                <p:cTn id="67" presetID="22" presetClass="entr" presetSubtype="4" fill="hold" nodeType="afterEffect">
                                  <p:stCondLst>
                                    <p:cond delay="0"/>
                                  </p:stCondLst>
                                  <p:childTnLst>
                                    <p:set>
                                      <p:cBhvr>
                                        <p:cTn id="68" dur="1" fill="hold">
                                          <p:stCondLst>
                                            <p:cond delay="0"/>
                                          </p:stCondLst>
                                        </p:cTn>
                                        <p:tgtEl>
                                          <p:spTgt spid="31"/>
                                        </p:tgtEl>
                                        <p:attrNameLst>
                                          <p:attrName>style.visibility</p:attrName>
                                        </p:attrNameLst>
                                      </p:cBhvr>
                                      <p:to>
                                        <p:strVal val="visible"/>
                                      </p:to>
                                    </p:set>
                                    <p:animEffect transition="in" filter="wipe(down)">
                                      <p:cBhvr>
                                        <p:cTn id="69" dur="500"/>
                                        <p:tgtEl>
                                          <p:spTgt spid="31"/>
                                        </p:tgtEl>
                                      </p:cBhvr>
                                    </p:animEffect>
                                  </p:childTnLst>
                                </p:cTn>
                              </p:par>
                            </p:childTnLst>
                          </p:cTn>
                        </p:par>
                        <p:par>
                          <p:cTn id="70" fill="hold">
                            <p:stCondLst>
                              <p:cond delay="3000"/>
                            </p:stCondLst>
                            <p:childTnLst>
                              <p:par>
                                <p:cTn id="71" presetID="10" presetClass="entr" presetSubtype="0" fill="hold" grpId="0" nodeType="afterEffect">
                                  <p:stCondLst>
                                    <p:cond delay="0"/>
                                  </p:stCondLst>
                                  <p:childTnLst>
                                    <p:set>
                                      <p:cBhvr>
                                        <p:cTn id="72" dur="1" fill="hold">
                                          <p:stCondLst>
                                            <p:cond delay="0"/>
                                          </p:stCondLst>
                                        </p:cTn>
                                        <p:tgtEl>
                                          <p:spTgt spid="12"/>
                                        </p:tgtEl>
                                        <p:attrNameLst>
                                          <p:attrName>style.visibility</p:attrName>
                                        </p:attrNameLst>
                                      </p:cBhvr>
                                      <p:to>
                                        <p:strVal val="visible"/>
                                      </p:to>
                                    </p:set>
                                    <p:animEffect transition="in" filter="fade">
                                      <p:cBhvr>
                                        <p:cTn id="73" dur="500"/>
                                        <p:tgtEl>
                                          <p:spTgt spid="12"/>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fade">
                                      <p:cBhvr>
                                        <p:cTn id="76" dur="500"/>
                                        <p:tgtEl>
                                          <p:spTgt spid="24"/>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fade">
                                      <p:cBhvr>
                                        <p:cTn id="79" dur="500"/>
                                        <p:tgtEl>
                                          <p:spTgt spid="16"/>
                                        </p:tgtEl>
                                      </p:cBhvr>
                                    </p:animEffect>
                                  </p:childTnLst>
                                </p:cTn>
                              </p:par>
                            </p:childTnLst>
                          </p:cTn>
                        </p:par>
                        <p:par>
                          <p:cTn id="80" fill="hold">
                            <p:stCondLst>
                              <p:cond delay="3500"/>
                            </p:stCondLst>
                            <p:childTnLst>
                              <p:par>
                                <p:cTn id="81" presetID="22" presetClass="entr" presetSubtype="4" fill="hold" nodeType="after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wipe(down)">
                                      <p:cBhvr>
                                        <p:cTn id="83" dur="500"/>
                                        <p:tgtEl>
                                          <p:spTgt spid="21"/>
                                        </p:tgtEl>
                                      </p:cBhvr>
                                    </p:animEffect>
                                  </p:childTnLst>
                                </p:cTn>
                              </p:par>
                              <p:par>
                                <p:cTn id="84" presetID="22" presetClass="entr" presetSubtype="4" fill="hold" nodeType="withEffect">
                                  <p:stCondLst>
                                    <p:cond delay="0"/>
                                  </p:stCondLst>
                                  <p:childTnLst>
                                    <p:set>
                                      <p:cBhvr>
                                        <p:cTn id="85" dur="1" fill="hold">
                                          <p:stCondLst>
                                            <p:cond delay="0"/>
                                          </p:stCondLst>
                                        </p:cTn>
                                        <p:tgtEl>
                                          <p:spTgt spid="28"/>
                                        </p:tgtEl>
                                        <p:attrNameLst>
                                          <p:attrName>style.visibility</p:attrName>
                                        </p:attrNameLst>
                                      </p:cBhvr>
                                      <p:to>
                                        <p:strVal val="visible"/>
                                      </p:to>
                                    </p:set>
                                    <p:animEffect transition="in" filter="wipe(down)">
                                      <p:cBhvr>
                                        <p:cTn id="86" dur="500"/>
                                        <p:tgtEl>
                                          <p:spTgt spid="28"/>
                                        </p:tgtEl>
                                      </p:cBhvr>
                                    </p:animEffect>
                                  </p:childTnLst>
                                </p:cTn>
                              </p:par>
                            </p:childTnLst>
                          </p:cTn>
                        </p:par>
                        <p:par>
                          <p:cTn id="87" fill="hold">
                            <p:stCondLst>
                              <p:cond delay="4000"/>
                            </p:stCondLst>
                            <p:childTnLst>
                              <p:par>
                                <p:cTn id="88" presetID="22" presetClass="entr" presetSubtype="4" fill="hold" nodeType="afterEffect">
                                  <p:stCondLst>
                                    <p:cond delay="0"/>
                                  </p:stCondLst>
                                  <p:childTnLst>
                                    <p:set>
                                      <p:cBhvr>
                                        <p:cTn id="89" dur="1" fill="hold">
                                          <p:stCondLst>
                                            <p:cond delay="0"/>
                                          </p:stCondLst>
                                        </p:cTn>
                                        <p:tgtEl>
                                          <p:spTgt spid="32"/>
                                        </p:tgtEl>
                                        <p:attrNameLst>
                                          <p:attrName>style.visibility</p:attrName>
                                        </p:attrNameLst>
                                      </p:cBhvr>
                                      <p:to>
                                        <p:strVal val="visible"/>
                                      </p:to>
                                    </p:set>
                                    <p:animEffect transition="in" filter="wipe(down)">
                                      <p:cBhvr>
                                        <p:cTn id="90" dur="500"/>
                                        <p:tgtEl>
                                          <p:spTgt spid="32"/>
                                        </p:tgtEl>
                                      </p:cBhvr>
                                    </p:animEffect>
                                  </p:childTnLst>
                                </p:cTn>
                              </p:par>
                            </p:childTnLst>
                          </p:cTn>
                        </p:par>
                        <p:par>
                          <p:cTn id="91" fill="hold">
                            <p:stCondLst>
                              <p:cond delay="4500"/>
                            </p:stCondLst>
                            <p:childTnLst>
                              <p:par>
                                <p:cTn id="92" presetID="10" presetClass="entr" presetSubtype="0" fill="hold" grpId="0" nodeType="afterEffect">
                                  <p:stCondLst>
                                    <p:cond delay="0"/>
                                  </p:stCondLst>
                                  <p:childTnLst>
                                    <p:set>
                                      <p:cBhvr>
                                        <p:cTn id="93" dur="1" fill="hold">
                                          <p:stCondLst>
                                            <p:cond delay="0"/>
                                          </p:stCondLst>
                                        </p:cTn>
                                        <p:tgtEl>
                                          <p:spTgt spid="10"/>
                                        </p:tgtEl>
                                        <p:attrNameLst>
                                          <p:attrName>style.visibility</p:attrName>
                                        </p:attrNameLst>
                                      </p:cBhvr>
                                      <p:to>
                                        <p:strVal val="visible"/>
                                      </p:to>
                                    </p:set>
                                    <p:animEffect transition="in" filter="fade">
                                      <p:cBhvr>
                                        <p:cTn id="94" dur="500"/>
                                        <p:tgtEl>
                                          <p:spTgt spid="10"/>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22"/>
                                        </p:tgtEl>
                                        <p:attrNameLst>
                                          <p:attrName>style.visibility</p:attrName>
                                        </p:attrNameLst>
                                      </p:cBhvr>
                                      <p:to>
                                        <p:strVal val="visible"/>
                                      </p:to>
                                    </p:set>
                                    <p:animEffect transition="in" filter="fade">
                                      <p:cBhvr>
                                        <p:cTn id="97" dur="500"/>
                                        <p:tgtEl>
                                          <p:spTgt spid="22"/>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14"/>
                                        </p:tgtEl>
                                        <p:attrNameLst>
                                          <p:attrName>style.visibility</p:attrName>
                                        </p:attrNameLst>
                                      </p:cBhvr>
                                      <p:to>
                                        <p:strVal val="visible"/>
                                      </p:to>
                                    </p:set>
                                    <p:animEffect transition="in" filter="fade">
                                      <p:cBhvr>
                                        <p:cTn id="100" dur="500"/>
                                        <p:tgtEl>
                                          <p:spTgt spid="14"/>
                                        </p:tgtEl>
                                      </p:cBhvr>
                                    </p:animEffect>
                                  </p:childTnLst>
                                </p:cTn>
                              </p:par>
                            </p:childTnLst>
                          </p:cTn>
                        </p:par>
                        <p:par>
                          <p:cTn id="101" fill="hold">
                            <p:stCondLst>
                              <p:cond delay="5000"/>
                            </p:stCondLst>
                            <p:childTnLst>
                              <p:par>
                                <p:cTn id="102" presetID="22" presetClass="entr" presetSubtype="4" fill="hold" nodeType="afterEffect">
                                  <p:stCondLst>
                                    <p:cond delay="0"/>
                                  </p:stCondLst>
                                  <p:childTnLst>
                                    <p:set>
                                      <p:cBhvr>
                                        <p:cTn id="103" dur="1" fill="hold">
                                          <p:stCondLst>
                                            <p:cond delay="0"/>
                                          </p:stCondLst>
                                        </p:cTn>
                                        <p:tgtEl>
                                          <p:spTgt spid="19"/>
                                        </p:tgtEl>
                                        <p:attrNameLst>
                                          <p:attrName>style.visibility</p:attrName>
                                        </p:attrNameLst>
                                      </p:cBhvr>
                                      <p:to>
                                        <p:strVal val="visible"/>
                                      </p:to>
                                    </p:set>
                                    <p:animEffect transition="in" filter="wipe(down)">
                                      <p:cBhvr>
                                        <p:cTn id="104" dur="500"/>
                                        <p:tgtEl>
                                          <p:spTgt spid="19"/>
                                        </p:tgtEl>
                                      </p:cBhvr>
                                    </p:animEffect>
                                  </p:childTnLst>
                                </p:cTn>
                              </p:par>
                              <p:par>
                                <p:cTn id="105" presetID="22" presetClass="entr" presetSubtype="4" fill="hold" nodeType="withEffect">
                                  <p:stCondLst>
                                    <p:cond delay="0"/>
                                  </p:stCondLst>
                                  <p:childTnLst>
                                    <p:set>
                                      <p:cBhvr>
                                        <p:cTn id="106" dur="1" fill="hold">
                                          <p:stCondLst>
                                            <p:cond delay="0"/>
                                          </p:stCondLst>
                                        </p:cTn>
                                        <p:tgtEl>
                                          <p:spTgt spid="29"/>
                                        </p:tgtEl>
                                        <p:attrNameLst>
                                          <p:attrName>style.visibility</p:attrName>
                                        </p:attrNameLst>
                                      </p:cBhvr>
                                      <p:to>
                                        <p:strVal val="visible"/>
                                      </p:to>
                                    </p:set>
                                    <p:animEffect transition="in" filter="wipe(down)">
                                      <p:cBhvr>
                                        <p:cTn id="107" dur="500"/>
                                        <p:tgtEl>
                                          <p:spTgt spid="29"/>
                                        </p:tgtEl>
                                      </p:cBhvr>
                                    </p:animEffect>
                                  </p:childTnLst>
                                </p:cTn>
                              </p:par>
                            </p:childTnLst>
                          </p:cTn>
                        </p:par>
                        <p:par>
                          <p:cTn id="108" fill="hold">
                            <p:stCondLst>
                              <p:cond delay="5500"/>
                            </p:stCondLst>
                            <p:childTnLst>
                              <p:par>
                                <p:cTn id="109" presetID="22" presetClass="entr" presetSubtype="4" fill="hold" nodeType="afterEffect">
                                  <p:stCondLst>
                                    <p:cond delay="0"/>
                                  </p:stCondLst>
                                  <p:childTnLst>
                                    <p:set>
                                      <p:cBhvr>
                                        <p:cTn id="110" dur="1" fill="hold">
                                          <p:stCondLst>
                                            <p:cond delay="0"/>
                                          </p:stCondLst>
                                        </p:cTn>
                                        <p:tgtEl>
                                          <p:spTgt spid="33"/>
                                        </p:tgtEl>
                                        <p:attrNameLst>
                                          <p:attrName>style.visibility</p:attrName>
                                        </p:attrNameLst>
                                      </p:cBhvr>
                                      <p:to>
                                        <p:strVal val="visible"/>
                                      </p:to>
                                    </p:set>
                                    <p:animEffect transition="in" filter="wipe(down)">
                                      <p:cBhvr>
                                        <p:cTn id="11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P spid="17" grpId="0" animBg="1"/>
      <p:bldP spid="22" grpId="0" animBg="1"/>
      <p:bldP spid="23" grpId="0" animBg="1"/>
      <p:bldP spid="24" grpId="0" animBg="1"/>
      <p:bldP spid="25" grpId="0" animBg="1"/>
      <p:bldP spid="38" grpId="0" animBg="1"/>
      <p:bldP spid="38"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Portable Class Libraries</a:t>
            </a:r>
            <a:endParaRPr lang="en-US" dirty="0"/>
          </a:p>
        </p:txBody>
      </p:sp>
      <p:sp>
        <p:nvSpPr>
          <p:cNvPr id="2" name="Text Placeholder 1"/>
          <p:cNvSpPr>
            <a:spLocks noGrp="1"/>
          </p:cNvSpPr>
          <p:nvPr>
            <p:ph type="body" sz="quarter" idx="10"/>
          </p:nvPr>
        </p:nvSpPr>
        <p:spPr>
          <a:xfrm>
            <a:off x="274638" y="1212850"/>
            <a:ext cx="11887200" cy="517065"/>
          </a:xfrm>
        </p:spPr>
        <p:txBody>
          <a:bodyPr/>
          <a:lstStyle/>
          <a:p>
            <a:r>
              <a:rPr lang="en-US" sz="2400" dirty="0" smtClean="0"/>
              <a:t>Common code that can be shared across all the .NET environments</a:t>
            </a:r>
            <a:endParaRPr lang="en-US" sz="2400" dirty="0"/>
          </a:p>
        </p:txBody>
      </p:sp>
      <p:grpSp>
        <p:nvGrpSpPr>
          <p:cNvPr id="4" name="Group 3"/>
          <p:cNvGrpSpPr/>
          <p:nvPr/>
        </p:nvGrpSpPr>
        <p:grpSpPr>
          <a:xfrm>
            <a:off x="4372424" y="5077384"/>
            <a:ext cx="4210860" cy="1462532"/>
            <a:chOff x="4372424" y="5077384"/>
            <a:chExt cx="4210860" cy="1462532"/>
          </a:xfrm>
        </p:grpSpPr>
        <p:sp>
          <p:nvSpPr>
            <p:cNvPr id="7" name="Rectangle 6"/>
            <p:cNvSpPr/>
            <p:nvPr/>
          </p:nvSpPr>
          <p:spPr bwMode="auto">
            <a:xfrm>
              <a:off x="5874083" y="5077384"/>
              <a:ext cx="1066800" cy="1066800"/>
            </a:xfrm>
            <a:prstGeom prst="rect">
              <a:avLst/>
            </a:prstGeom>
            <a:solidFill>
              <a:schemeClr val="accent1"/>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sp>
          <p:nvSpPr>
            <p:cNvPr id="8" name="Freeform 128"/>
            <p:cNvSpPr>
              <a:spLocks noEditPoints="1"/>
            </p:cNvSpPr>
            <p:nvPr/>
          </p:nvSpPr>
          <p:spPr bwMode="black">
            <a:xfrm>
              <a:off x="6004142" y="5255711"/>
              <a:ext cx="806682" cy="710146"/>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3266" tIns="46633" rIns="93266" bIns="46633" numCol="1" anchor="t" anchorCtr="0" compatLnSpc="1">
              <a:prstTxWarp prst="textNoShape">
                <a:avLst/>
              </a:prstTxWarp>
            </a:bodyPr>
            <a:lstStyle/>
            <a:p>
              <a:endParaRPr lang="en-US" dirty="0">
                <a:solidFill>
                  <a:srgbClr val="000000"/>
                </a:solidFill>
              </a:endParaRPr>
            </a:p>
          </p:txBody>
        </p:sp>
        <p:sp>
          <p:nvSpPr>
            <p:cNvPr id="6" name="TextBox 5"/>
            <p:cNvSpPr txBox="1"/>
            <p:nvPr/>
          </p:nvSpPr>
          <p:spPr bwMode="auto">
            <a:xfrm>
              <a:off x="4372424" y="6201362"/>
              <a:ext cx="4210860" cy="338554"/>
            </a:xfrm>
            <a:prstGeom prst="rect">
              <a:avLst/>
            </a:prstGeom>
            <a:noFill/>
            <a:ln w="9525">
              <a:noFill/>
              <a:miter lim="800000"/>
              <a:headEnd/>
              <a:tailEnd/>
            </a:ln>
          </p:spPr>
          <p:txBody>
            <a:bodyPr wrap="square" rtlCol="0">
              <a:spAutoFit/>
            </a:bodyPr>
            <a:lstStyle/>
            <a:p>
              <a:pPr algn="ctr"/>
              <a:r>
                <a:rPr lang="en-US" sz="1600" dirty="0" smtClean="0">
                  <a:latin typeface="+mj-lt"/>
                </a:rPr>
                <a:t>Code Files for reusable classes</a:t>
              </a:r>
              <a:endParaRPr lang="en-US" sz="1600" dirty="0">
                <a:latin typeface="+mj-lt"/>
              </a:endParaRPr>
            </a:p>
          </p:txBody>
        </p:sp>
      </p:grpSp>
      <p:sp>
        <p:nvSpPr>
          <p:cNvPr id="9" name="Rectangle 8"/>
          <p:cNvSpPr/>
          <p:nvPr/>
        </p:nvSpPr>
        <p:spPr bwMode="auto">
          <a:xfrm>
            <a:off x="8177463" y="2002680"/>
            <a:ext cx="1676400" cy="457200"/>
          </a:xfrm>
          <a:prstGeom prst="rect">
            <a:avLst/>
          </a:prstGeom>
          <a:solidFill>
            <a:schemeClr val="accent1"/>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r>
              <a:rPr lang="en-US" sz="1600" dirty="0" err="1" smtClean="0">
                <a:latin typeface="+mj-lt"/>
              </a:rPr>
              <a:t>UX.Silverlight</a:t>
            </a:r>
            <a:endParaRPr lang="en-US" sz="1400" dirty="0">
              <a:latin typeface="+mj-lt"/>
            </a:endParaRPr>
          </a:p>
        </p:txBody>
      </p:sp>
      <p:sp>
        <p:nvSpPr>
          <p:cNvPr id="10" name="Rectangle 9"/>
          <p:cNvSpPr/>
          <p:nvPr/>
        </p:nvSpPr>
        <p:spPr bwMode="auto">
          <a:xfrm>
            <a:off x="4637503" y="2005125"/>
            <a:ext cx="1676400" cy="457200"/>
          </a:xfrm>
          <a:prstGeom prst="rect">
            <a:avLst/>
          </a:prstGeom>
          <a:solidFill>
            <a:schemeClr val="accent1"/>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r>
              <a:rPr lang="en-US" sz="1600" dirty="0" err="1" smtClean="0">
                <a:latin typeface="+mj-lt"/>
              </a:rPr>
              <a:t>UX.Phone</a:t>
            </a:r>
            <a:endParaRPr lang="en-US" sz="1400" dirty="0">
              <a:latin typeface="+mj-lt"/>
            </a:endParaRPr>
          </a:p>
        </p:txBody>
      </p:sp>
      <p:sp>
        <p:nvSpPr>
          <p:cNvPr id="11" name="Rectangle 10"/>
          <p:cNvSpPr/>
          <p:nvPr/>
        </p:nvSpPr>
        <p:spPr bwMode="auto">
          <a:xfrm>
            <a:off x="6407483" y="2002680"/>
            <a:ext cx="1676400" cy="457200"/>
          </a:xfrm>
          <a:prstGeom prst="rect">
            <a:avLst/>
          </a:prstGeom>
          <a:solidFill>
            <a:schemeClr val="accent1"/>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r>
              <a:rPr lang="en-US" sz="1600" dirty="0" err="1" smtClean="0">
                <a:latin typeface="+mj-lt"/>
              </a:rPr>
              <a:t>UX.Windows</a:t>
            </a:r>
            <a:endParaRPr lang="en-US" sz="1400" dirty="0">
              <a:latin typeface="+mj-lt"/>
            </a:endParaRPr>
          </a:p>
        </p:txBody>
      </p:sp>
      <p:sp>
        <p:nvSpPr>
          <p:cNvPr id="12" name="Rectangle 11"/>
          <p:cNvSpPr/>
          <p:nvPr/>
        </p:nvSpPr>
        <p:spPr bwMode="auto">
          <a:xfrm>
            <a:off x="2867523" y="2002680"/>
            <a:ext cx="1676400" cy="457200"/>
          </a:xfrm>
          <a:prstGeom prst="rect">
            <a:avLst/>
          </a:prstGeom>
          <a:solidFill>
            <a:schemeClr val="accent1"/>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r>
              <a:rPr lang="en-US" sz="1600" dirty="0" err="1" smtClean="0">
                <a:latin typeface="+mj-lt"/>
              </a:rPr>
              <a:t>UX.Web</a:t>
            </a:r>
            <a:endParaRPr lang="en-US" sz="1400" dirty="0">
              <a:latin typeface="+mj-lt"/>
            </a:endParaRPr>
          </a:p>
        </p:txBody>
      </p:sp>
      <p:sp>
        <p:nvSpPr>
          <p:cNvPr id="13" name="Rectangle 12"/>
          <p:cNvSpPr/>
          <p:nvPr/>
        </p:nvSpPr>
        <p:spPr bwMode="auto">
          <a:xfrm>
            <a:off x="5569283" y="3397459"/>
            <a:ext cx="1676400" cy="457200"/>
          </a:xfrm>
          <a:prstGeom prst="rect">
            <a:avLst/>
          </a:prstGeom>
          <a:solidFill>
            <a:schemeClr val="accent1"/>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r>
              <a:rPr lang="en-US" sz="1600" dirty="0" smtClean="0">
                <a:latin typeface="+mj-lt"/>
              </a:rPr>
              <a:t>Common PCL</a:t>
            </a:r>
            <a:endParaRPr lang="en-US" sz="1400" dirty="0">
              <a:latin typeface="+mj-lt"/>
            </a:endParaRPr>
          </a:p>
        </p:txBody>
      </p:sp>
      <p:cxnSp>
        <p:nvCxnSpPr>
          <p:cNvPr id="14" name="Straight Arrow Connector 13"/>
          <p:cNvCxnSpPr>
            <a:endCxn id="13" idx="2"/>
          </p:cNvCxnSpPr>
          <p:nvPr/>
        </p:nvCxnSpPr>
        <p:spPr bwMode="auto">
          <a:xfrm flipV="1">
            <a:off x="6407483" y="3854659"/>
            <a:ext cx="0" cy="1222725"/>
          </a:xfrm>
          <a:prstGeom prst="straightConnector1">
            <a:avLst/>
          </a:prstGeom>
          <a:gradFill rotWithShape="1">
            <a:gsLst>
              <a:gs pos="0">
                <a:srgbClr val="A4D289"/>
              </a:gs>
              <a:gs pos="100000">
                <a:schemeClr val="bg1"/>
              </a:gs>
            </a:gsLst>
            <a:lin ang="5400000" scaled="1"/>
          </a:gradFill>
          <a:ln w="38100" cap="flat" cmpd="sng" algn="ctr">
            <a:solidFill>
              <a:srgbClr val="FF0000"/>
            </a:solidFill>
            <a:prstDash val="solid"/>
            <a:round/>
            <a:headEnd type="none" w="med" len="med"/>
            <a:tailEnd type="triangle"/>
          </a:ln>
          <a:effectLst/>
        </p:spPr>
      </p:cxnSp>
      <p:cxnSp>
        <p:nvCxnSpPr>
          <p:cNvPr id="15" name="Straight Arrow Connector 14"/>
          <p:cNvCxnSpPr>
            <a:stCxn id="13" idx="0"/>
            <a:endCxn id="12" idx="2"/>
          </p:cNvCxnSpPr>
          <p:nvPr/>
        </p:nvCxnSpPr>
        <p:spPr bwMode="auto">
          <a:xfrm flipH="1" flipV="1">
            <a:off x="3705723" y="2459880"/>
            <a:ext cx="2701760" cy="937579"/>
          </a:xfrm>
          <a:prstGeom prst="straightConnector1">
            <a:avLst/>
          </a:prstGeom>
          <a:gradFill rotWithShape="1">
            <a:gsLst>
              <a:gs pos="0">
                <a:srgbClr val="A4D289"/>
              </a:gs>
              <a:gs pos="100000">
                <a:schemeClr val="bg1"/>
              </a:gs>
            </a:gsLst>
            <a:lin ang="5400000" scaled="1"/>
          </a:gradFill>
          <a:ln w="38100" cap="flat" cmpd="sng" algn="ctr">
            <a:solidFill>
              <a:srgbClr val="FF0000"/>
            </a:solidFill>
            <a:prstDash val="solid"/>
            <a:round/>
            <a:headEnd type="none" w="med" len="med"/>
            <a:tailEnd type="triangle"/>
          </a:ln>
          <a:effectLst/>
        </p:spPr>
      </p:cxnSp>
      <p:cxnSp>
        <p:nvCxnSpPr>
          <p:cNvPr id="16" name="Straight Arrow Connector 15"/>
          <p:cNvCxnSpPr>
            <a:stCxn id="13" idx="0"/>
            <a:endCxn id="10" idx="2"/>
          </p:cNvCxnSpPr>
          <p:nvPr/>
        </p:nvCxnSpPr>
        <p:spPr bwMode="auto">
          <a:xfrm flipH="1" flipV="1">
            <a:off x="5475703" y="2462325"/>
            <a:ext cx="931780" cy="935134"/>
          </a:xfrm>
          <a:prstGeom prst="straightConnector1">
            <a:avLst/>
          </a:prstGeom>
          <a:gradFill rotWithShape="1">
            <a:gsLst>
              <a:gs pos="0">
                <a:srgbClr val="A4D289"/>
              </a:gs>
              <a:gs pos="100000">
                <a:schemeClr val="bg1"/>
              </a:gs>
            </a:gsLst>
            <a:lin ang="5400000" scaled="1"/>
          </a:gradFill>
          <a:ln w="38100" cap="flat" cmpd="sng" algn="ctr">
            <a:solidFill>
              <a:srgbClr val="FF0000"/>
            </a:solidFill>
            <a:prstDash val="solid"/>
            <a:round/>
            <a:headEnd type="none" w="med" len="med"/>
            <a:tailEnd type="triangle"/>
          </a:ln>
          <a:effectLst/>
        </p:spPr>
      </p:cxnSp>
      <p:cxnSp>
        <p:nvCxnSpPr>
          <p:cNvPr id="17" name="Straight Arrow Connector 16"/>
          <p:cNvCxnSpPr>
            <a:stCxn id="13" idx="0"/>
            <a:endCxn id="11" idx="2"/>
          </p:cNvCxnSpPr>
          <p:nvPr/>
        </p:nvCxnSpPr>
        <p:spPr bwMode="auto">
          <a:xfrm flipV="1">
            <a:off x="6407483" y="2459880"/>
            <a:ext cx="838200" cy="937579"/>
          </a:xfrm>
          <a:prstGeom prst="straightConnector1">
            <a:avLst/>
          </a:prstGeom>
          <a:gradFill rotWithShape="1">
            <a:gsLst>
              <a:gs pos="0">
                <a:srgbClr val="A4D289"/>
              </a:gs>
              <a:gs pos="100000">
                <a:schemeClr val="bg1"/>
              </a:gs>
            </a:gsLst>
            <a:lin ang="5400000" scaled="1"/>
          </a:gradFill>
          <a:ln w="38100" cap="flat" cmpd="sng" algn="ctr">
            <a:solidFill>
              <a:srgbClr val="FF0000"/>
            </a:solidFill>
            <a:prstDash val="solid"/>
            <a:round/>
            <a:headEnd type="none" w="med" len="med"/>
            <a:tailEnd type="triangle"/>
          </a:ln>
          <a:effectLst/>
        </p:spPr>
      </p:cxnSp>
      <p:cxnSp>
        <p:nvCxnSpPr>
          <p:cNvPr id="18" name="Straight Arrow Connector 17"/>
          <p:cNvCxnSpPr>
            <a:stCxn id="13" idx="0"/>
            <a:endCxn id="9" idx="2"/>
          </p:cNvCxnSpPr>
          <p:nvPr/>
        </p:nvCxnSpPr>
        <p:spPr bwMode="auto">
          <a:xfrm flipV="1">
            <a:off x="6407483" y="2459880"/>
            <a:ext cx="2608180" cy="937579"/>
          </a:xfrm>
          <a:prstGeom prst="straightConnector1">
            <a:avLst/>
          </a:prstGeom>
          <a:gradFill rotWithShape="1">
            <a:gsLst>
              <a:gs pos="0">
                <a:srgbClr val="A4D289"/>
              </a:gs>
              <a:gs pos="100000">
                <a:schemeClr val="bg1"/>
              </a:gs>
            </a:gsLst>
            <a:lin ang="5400000" scaled="1"/>
          </a:gradFill>
          <a:ln w="38100" cap="flat" cmpd="sng" algn="ctr">
            <a:solidFill>
              <a:srgbClr val="FF0000"/>
            </a:solidFill>
            <a:prstDash val="solid"/>
            <a:round/>
            <a:headEnd type="none" w="med" len="med"/>
            <a:tailEnd type="triangle"/>
          </a:ln>
          <a:effectLst/>
        </p:spPr>
      </p:cxnSp>
    </p:spTree>
    <p:extLst>
      <p:ext uri="{BB962C8B-B14F-4D97-AF65-F5344CB8AC3E}">
        <p14:creationId xmlns:p14="http://schemas.microsoft.com/office/powerpoint/2010/main" val="1530876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par>
                          <p:cTn id="26" fill="hold">
                            <p:stCondLst>
                              <p:cond delay="1500"/>
                            </p:stCondLst>
                            <p:childTnLst>
                              <p:par>
                                <p:cTn id="27" presetID="22" presetClass="entr" presetSubtype="4"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down)">
                                      <p:cBhvr>
                                        <p:cTn id="29" dur="500"/>
                                        <p:tgtEl>
                                          <p:spTgt spid="14"/>
                                        </p:tgtEl>
                                      </p:cBhvr>
                                    </p:animEffect>
                                  </p:childTnLst>
                                </p:cTn>
                              </p:par>
                            </p:childTnLst>
                          </p:cTn>
                        </p:par>
                        <p:par>
                          <p:cTn id="30" fill="hold">
                            <p:stCondLst>
                              <p:cond delay="2000"/>
                            </p:stCondLst>
                            <p:childTnLst>
                              <p:par>
                                <p:cTn id="31" presetID="22" presetClass="entr" presetSubtype="4" fill="hold"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down)">
                                      <p:cBhvr>
                                        <p:cTn id="33" dur="500"/>
                                        <p:tgtEl>
                                          <p:spTgt spid="15"/>
                                        </p:tgtEl>
                                      </p:cBhvr>
                                    </p:animEffect>
                                  </p:childTnLst>
                                </p:cTn>
                              </p:par>
                              <p:par>
                                <p:cTn id="34" presetID="22" presetClass="entr" presetSubtype="4" fill="hold"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wipe(down)">
                                      <p:cBhvr>
                                        <p:cTn id="36" dur="500"/>
                                        <p:tgtEl>
                                          <p:spTgt spid="16"/>
                                        </p:tgtEl>
                                      </p:cBhvr>
                                    </p:animEffect>
                                  </p:childTnLst>
                                </p:cTn>
                              </p:par>
                              <p:par>
                                <p:cTn id="37" presetID="22" presetClass="entr" presetSubtype="4" fill="hold" nodeType="with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wipe(down)">
                                      <p:cBhvr>
                                        <p:cTn id="39" dur="500"/>
                                        <p:tgtEl>
                                          <p:spTgt spid="17"/>
                                        </p:tgtEl>
                                      </p:cBhvr>
                                    </p:animEffect>
                                  </p:childTnLst>
                                </p:cTn>
                              </p:par>
                              <p:par>
                                <p:cTn id="40" presetID="22" presetClass="entr" presetSubtype="4" fill="hold"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down)">
                                      <p:cBhvr>
                                        <p:cTn id="4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Demo</a:t>
            </a:r>
            <a:endParaRPr lang="en-US" dirty="0"/>
          </a:p>
        </p:txBody>
      </p:sp>
      <p:sp>
        <p:nvSpPr>
          <p:cNvPr id="2" name="Text Placeholder 1"/>
          <p:cNvSpPr>
            <a:spLocks noGrp="1"/>
          </p:cNvSpPr>
          <p:nvPr>
            <p:ph type="body" sz="quarter" idx="12"/>
          </p:nvPr>
        </p:nvSpPr>
        <p:spPr>
          <a:xfrm>
            <a:off x="274638" y="3954457"/>
            <a:ext cx="10881042" cy="1829593"/>
          </a:xfrm>
        </p:spPr>
        <p:txBody>
          <a:bodyPr/>
          <a:lstStyle/>
          <a:p>
            <a:r>
              <a:rPr lang="en-US" dirty="0" smtClean="0"/>
              <a:t>Writing a Portable Class Library to Provide a client API</a:t>
            </a:r>
            <a:endParaRPr lang="en-US" dirty="0"/>
          </a:p>
        </p:txBody>
      </p:sp>
    </p:spTree>
    <p:extLst>
      <p:ext uri="{BB962C8B-B14F-4D97-AF65-F5344CB8AC3E}">
        <p14:creationId xmlns:p14="http://schemas.microsoft.com/office/powerpoint/2010/main" val="5857891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bwMode="auto">
          <a:xfrm>
            <a:off x="406401" y="1968040"/>
            <a:ext cx="5394324" cy="4118435"/>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chemeClr val="bg1"/>
                </a:solidFill>
                <a:latin typeface="+mj-lt"/>
                <a:ea typeface="Segoe UI" pitchFamily="34" charset="0"/>
                <a:cs typeface="Segoe UI" pitchFamily="34" charset="0"/>
              </a:rPr>
              <a:t>Client Platform</a:t>
            </a:r>
          </a:p>
        </p:txBody>
      </p:sp>
      <p:sp>
        <p:nvSpPr>
          <p:cNvPr id="3" name="Title 2"/>
          <p:cNvSpPr>
            <a:spLocks noGrp="1"/>
          </p:cNvSpPr>
          <p:nvPr>
            <p:ph type="title"/>
          </p:nvPr>
        </p:nvSpPr>
        <p:spPr/>
        <p:txBody>
          <a:bodyPr/>
          <a:lstStyle/>
          <a:p>
            <a:r>
              <a:rPr lang="en-US" dirty="0" smtClean="0"/>
              <a:t>Modern and Mobile Clients</a:t>
            </a:r>
            <a:endParaRPr lang="en-US" dirty="0"/>
          </a:p>
        </p:txBody>
      </p:sp>
      <p:sp>
        <p:nvSpPr>
          <p:cNvPr id="2" name="Text Placeholder 1"/>
          <p:cNvSpPr>
            <a:spLocks noGrp="1"/>
          </p:cNvSpPr>
          <p:nvPr>
            <p:ph type="body" sz="quarter" idx="10"/>
          </p:nvPr>
        </p:nvSpPr>
        <p:spPr>
          <a:xfrm>
            <a:off x="274638" y="1212850"/>
            <a:ext cx="11887200" cy="517065"/>
          </a:xfrm>
        </p:spPr>
        <p:txBody>
          <a:bodyPr/>
          <a:lstStyle/>
          <a:p>
            <a:r>
              <a:rPr lang="en-US" sz="2400" dirty="0" smtClean="0"/>
              <a:t>Windows 8 Store Apps and Windows Phone 8 Apps can use the PCL</a:t>
            </a:r>
            <a:endParaRPr lang="en-US" sz="2400" dirty="0"/>
          </a:p>
        </p:txBody>
      </p:sp>
      <p:sp>
        <p:nvSpPr>
          <p:cNvPr id="5" name="Rectangle 4"/>
          <p:cNvSpPr/>
          <p:nvPr/>
        </p:nvSpPr>
        <p:spPr bwMode="auto">
          <a:xfrm>
            <a:off x="600075" y="2644777"/>
            <a:ext cx="2643188" cy="149401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Windows 8</a:t>
            </a:r>
          </a:p>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Store App</a:t>
            </a:r>
          </a:p>
        </p:txBody>
      </p:sp>
      <p:sp>
        <p:nvSpPr>
          <p:cNvPr id="22" name="Rectangle 21"/>
          <p:cNvSpPr/>
          <p:nvPr/>
        </p:nvSpPr>
        <p:spPr bwMode="auto">
          <a:xfrm>
            <a:off x="600075" y="4319768"/>
            <a:ext cx="2643188" cy="154781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Windows </a:t>
            </a:r>
            <a:br>
              <a:rPr lang="en-US" sz="2400" dirty="0" smtClean="0">
                <a:gradFill>
                  <a:gsLst>
                    <a:gs pos="0">
                      <a:srgbClr val="FFFFFF"/>
                    </a:gs>
                    <a:gs pos="100000">
                      <a:srgbClr val="FFFFFF"/>
                    </a:gs>
                  </a:gsLst>
                  <a:lin ang="5400000" scaled="0"/>
                </a:gradFill>
                <a:ea typeface="Segoe UI" pitchFamily="34" charset="0"/>
                <a:cs typeface="Segoe UI" pitchFamily="34" charset="0"/>
              </a:rPr>
            </a:br>
            <a:r>
              <a:rPr lang="en-US" sz="2400" dirty="0" smtClean="0">
                <a:gradFill>
                  <a:gsLst>
                    <a:gs pos="0">
                      <a:srgbClr val="FFFFFF"/>
                    </a:gs>
                    <a:gs pos="100000">
                      <a:srgbClr val="FFFFFF"/>
                    </a:gs>
                  </a:gsLst>
                  <a:lin ang="5400000" scaled="0"/>
                </a:gradFill>
                <a:ea typeface="Segoe UI" pitchFamily="34" charset="0"/>
                <a:cs typeface="Segoe UI" pitchFamily="34" charset="0"/>
              </a:rPr>
              <a:t>Phone 8 App</a:t>
            </a:r>
          </a:p>
        </p:txBody>
      </p:sp>
      <p:sp>
        <p:nvSpPr>
          <p:cNvPr id="23" name="Rectangle 22"/>
          <p:cNvSpPr/>
          <p:nvPr/>
        </p:nvSpPr>
        <p:spPr bwMode="auto">
          <a:xfrm>
            <a:off x="4571999" y="2644776"/>
            <a:ext cx="967581" cy="322280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PCL</a:t>
            </a:r>
          </a:p>
        </p:txBody>
      </p:sp>
      <p:cxnSp>
        <p:nvCxnSpPr>
          <p:cNvPr id="29" name="Straight Arrow Connector 28"/>
          <p:cNvCxnSpPr/>
          <p:nvPr/>
        </p:nvCxnSpPr>
        <p:spPr bwMode="auto">
          <a:xfrm>
            <a:off x="3239921" y="3380463"/>
            <a:ext cx="1332078" cy="11322"/>
          </a:xfrm>
          <a:prstGeom prst="straightConnector1">
            <a:avLst/>
          </a:prstGeom>
          <a:gradFill rotWithShape="1">
            <a:gsLst>
              <a:gs pos="0">
                <a:srgbClr val="A4D289"/>
              </a:gs>
              <a:gs pos="100000">
                <a:schemeClr val="bg1"/>
              </a:gs>
            </a:gsLst>
            <a:lin ang="5400000" scaled="1"/>
          </a:gradFill>
          <a:ln w="38100" cap="flat" cmpd="sng" algn="ctr">
            <a:solidFill>
              <a:srgbClr val="FF0000"/>
            </a:solidFill>
            <a:prstDash val="solid"/>
            <a:round/>
            <a:headEnd type="none" w="med" len="med"/>
            <a:tailEnd type="triangle"/>
          </a:ln>
          <a:effectLst/>
        </p:spPr>
      </p:cxnSp>
      <p:cxnSp>
        <p:nvCxnSpPr>
          <p:cNvPr id="32" name="Straight Arrow Connector 31"/>
          <p:cNvCxnSpPr/>
          <p:nvPr/>
        </p:nvCxnSpPr>
        <p:spPr bwMode="auto">
          <a:xfrm>
            <a:off x="3239921" y="5063198"/>
            <a:ext cx="1332078" cy="11322"/>
          </a:xfrm>
          <a:prstGeom prst="straightConnector1">
            <a:avLst/>
          </a:prstGeom>
          <a:gradFill rotWithShape="1">
            <a:gsLst>
              <a:gs pos="0">
                <a:srgbClr val="A4D289"/>
              </a:gs>
              <a:gs pos="100000">
                <a:schemeClr val="bg1"/>
              </a:gs>
            </a:gsLst>
            <a:lin ang="5400000" scaled="1"/>
          </a:gradFill>
          <a:ln w="38100" cap="flat" cmpd="sng" algn="ctr">
            <a:solidFill>
              <a:srgbClr val="FF0000"/>
            </a:solidFill>
            <a:prstDash val="solid"/>
            <a:round/>
            <a:headEnd type="none" w="med" len="med"/>
            <a:tailEnd type="triangle"/>
          </a:ln>
          <a:effectLst/>
        </p:spPr>
      </p:cxnSp>
      <p:sp>
        <p:nvSpPr>
          <p:cNvPr id="33" name="Rectangle 32"/>
          <p:cNvSpPr/>
          <p:nvPr/>
        </p:nvSpPr>
        <p:spPr bwMode="auto">
          <a:xfrm>
            <a:off x="6038451" y="2644776"/>
            <a:ext cx="1173394" cy="322280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HTTP</a:t>
            </a:r>
          </a:p>
        </p:txBody>
      </p:sp>
      <p:sp>
        <p:nvSpPr>
          <p:cNvPr id="34" name="Rectangle 33"/>
          <p:cNvSpPr/>
          <p:nvPr/>
        </p:nvSpPr>
        <p:spPr bwMode="auto">
          <a:xfrm>
            <a:off x="7449570" y="1968039"/>
            <a:ext cx="4209029" cy="411843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chemeClr val="bg1"/>
                </a:solidFill>
                <a:latin typeface="+mj-lt"/>
                <a:ea typeface="Segoe UI" pitchFamily="34" charset="0"/>
                <a:cs typeface="Segoe UI" pitchFamily="34" charset="0"/>
              </a:rPr>
              <a:t>Server Platform</a:t>
            </a:r>
          </a:p>
        </p:txBody>
      </p:sp>
      <p:sp>
        <p:nvSpPr>
          <p:cNvPr id="36" name="Rectangle 35"/>
          <p:cNvSpPr/>
          <p:nvPr/>
        </p:nvSpPr>
        <p:spPr bwMode="auto">
          <a:xfrm>
            <a:off x="7722902" y="2533240"/>
            <a:ext cx="3662363" cy="333434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Web API Controller</a:t>
            </a:r>
          </a:p>
        </p:txBody>
      </p:sp>
      <p:cxnSp>
        <p:nvCxnSpPr>
          <p:cNvPr id="39" name="Straight Arrow Connector 38"/>
          <p:cNvCxnSpPr/>
          <p:nvPr/>
        </p:nvCxnSpPr>
        <p:spPr bwMode="auto">
          <a:xfrm>
            <a:off x="5727187" y="4558485"/>
            <a:ext cx="1888051" cy="13515"/>
          </a:xfrm>
          <a:prstGeom prst="straightConnector1">
            <a:avLst/>
          </a:prstGeom>
          <a:gradFill rotWithShape="1">
            <a:gsLst>
              <a:gs pos="0">
                <a:srgbClr val="A4D289"/>
              </a:gs>
              <a:gs pos="100000">
                <a:schemeClr val="bg1"/>
              </a:gs>
            </a:gsLst>
            <a:lin ang="5400000" scaled="1"/>
          </a:gradFill>
          <a:ln w="38100" cap="flat" cmpd="sng" algn="ctr">
            <a:solidFill>
              <a:srgbClr val="FF0000"/>
            </a:solidFill>
            <a:prstDash val="solid"/>
            <a:round/>
            <a:headEnd type="none" w="med" len="med"/>
            <a:tailEnd type="triangle"/>
          </a:ln>
          <a:effectLst/>
        </p:spPr>
      </p:cxnSp>
    </p:spTree>
    <p:extLst>
      <p:ext uri="{BB962C8B-B14F-4D97-AF65-F5344CB8AC3E}">
        <p14:creationId xmlns:p14="http://schemas.microsoft.com/office/powerpoint/2010/main" val="3160719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500"/>
                                        <p:tgtEl>
                                          <p:spTgt spid="2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500"/>
                                        <p:tgtEl>
                                          <p:spTgt spid="3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500"/>
                                        <p:tgtEl>
                                          <p:spTgt spid="3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500"/>
                                        <p:tgtEl>
                                          <p:spTgt spid="36"/>
                                        </p:tgtEl>
                                      </p:cBhvr>
                                    </p:animEffect>
                                  </p:childTnLst>
                                </p:cTn>
                              </p:par>
                            </p:childTnLst>
                          </p:cTn>
                        </p:par>
                        <p:par>
                          <p:cTn id="26" fill="hold">
                            <p:stCondLst>
                              <p:cond delay="500"/>
                            </p:stCondLst>
                            <p:childTnLst>
                              <p:par>
                                <p:cTn id="27" presetID="22" presetClass="entr" presetSubtype="8" fill="hold"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wipe(left)">
                                      <p:cBhvr>
                                        <p:cTn id="29" dur="500"/>
                                        <p:tgtEl>
                                          <p:spTgt spid="29"/>
                                        </p:tgtEl>
                                      </p:cBhvr>
                                    </p:animEffect>
                                  </p:childTnLst>
                                </p:cTn>
                              </p:par>
                              <p:par>
                                <p:cTn id="30" presetID="22" presetClass="entr" presetSubtype="8" fill="hold"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wipe(left)">
                                      <p:cBhvr>
                                        <p:cTn id="32" dur="500"/>
                                        <p:tgtEl>
                                          <p:spTgt spid="32"/>
                                        </p:tgtEl>
                                      </p:cBhvr>
                                    </p:animEffect>
                                  </p:childTnLst>
                                </p:cTn>
                              </p:par>
                            </p:childTnLst>
                          </p:cTn>
                        </p:par>
                        <p:par>
                          <p:cTn id="33" fill="hold">
                            <p:stCondLst>
                              <p:cond delay="1000"/>
                            </p:stCondLst>
                            <p:childTnLst>
                              <p:par>
                                <p:cTn id="34" presetID="22" presetClass="entr" presetSubtype="8" fill="hold"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wipe(left)">
                                      <p:cBhvr>
                                        <p:cTn id="3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5" grpId="0" animBg="1"/>
      <p:bldP spid="22" grpId="0" animBg="1"/>
      <p:bldP spid="23" grpId="0" animBg="1"/>
      <p:bldP spid="33" grpId="0" animBg="1"/>
      <p:bldP spid="34" grpId="0" animBg="1"/>
      <p:bldP spid="3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Demo</a:t>
            </a:r>
            <a:endParaRPr lang="en-US" dirty="0"/>
          </a:p>
        </p:txBody>
      </p:sp>
      <p:sp>
        <p:nvSpPr>
          <p:cNvPr id="2" name="Text Placeholder 1"/>
          <p:cNvSpPr>
            <a:spLocks noGrp="1"/>
          </p:cNvSpPr>
          <p:nvPr>
            <p:ph type="body" sz="quarter" idx="12"/>
          </p:nvPr>
        </p:nvSpPr>
        <p:spPr/>
        <p:txBody>
          <a:bodyPr/>
          <a:lstStyle/>
          <a:p>
            <a:r>
              <a:rPr lang="en-US" smtClean="0"/>
              <a:t>Using Web API in Modern Apps with Windows 8</a:t>
            </a:r>
            <a:endParaRPr lang="en-US" dirty="0"/>
          </a:p>
        </p:txBody>
      </p:sp>
    </p:spTree>
    <p:extLst>
      <p:ext uri="{BB962C8B-B14F-4D97-AF65-F5344CB8AC3E}">
        <p14:creationId xmlns:p14="http://schemas.microsoft.com/office/powerpoint/2010/main" val="1932888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Demo</a:t>
            </a:r>
            <a:endParaRPr lang="en-US" dirty="0"/>
          </a:p>
        </p:txBody>
      </p:sp>
      <p:sp>
        <p:nvSpPr>
          <p:cNvPr id="2" name="Text Placeholder 1"/>
          <p:cNvSpPr>
            <a:spLocks noGrp="1"/>
          </p:cNvSpPr>
          <p:nvPr>
            <p:ph type="body" sz="quarter" idx="12"/>
          </p:nvPr>
        </p:nvSpPr>
        <p:spPr>
          <a:xfrm>
            <a:off x="274638" y="3954457"/>
            <a:ext cx="10881042" cy="1829593"/>
          </a:xfrm>
        </p:spPr>
        <p:txBody>
          <a:bodyPr/>
          <a:lstStyle/>
          <a:p>
            <a:r>
              <a:rPr lang="en-US" dirty="0" smtClean="0"/>
              <a:t>Using Web API in Mobile Apps with Windows Phone 8</a:t>
            </a:r>
            <a:endParaRPr lang="en-US" dirty="0"/>
          </a:p>
        </p:txBody>
      </p:sp>
    </p:spTree>
    <p:extLst>
      <p:ext uri="{BB962C8B-B14F-4D97-AF65-F5344CB8AC3E}">
        <p14:creationId xmlns:p14="http://schemas.microsoft.com/office/powerpoint/2010/main" val="34972064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Sharing Data Across APIs Should be Easy</a:t>
            </a:r>
            <a:endParaRPr lang="en-US" dirty="0"/>
          </a:p>
        </p:txBody>
      </p:sp>
      <p:sp>
        <p:nvSpPr>
          <p:cNvPr id="2" name="Text Placeholder 1"/>
          <p:cNvSpPr>
            <a:spLocks noGrp="1"/>
          </p:cNvSpPr>
          <p:nvPr>
            <p:ph type="body" sz="quarter" idx="10"/>
          </p:nvPr>
        </p:nvSpPr>
        <p:spPr>
          <a:xfrm>
            <a:off x="274638" y="1212850"/>
            <a:ext cx="11887200" cy="517065"/>
          </a:xfrm>
        </p:spPr>
        <p:txBody>
          <a:bodyPr/>
          <a:lstStyle/>
          <a:p>
            <a:r>
              <a:rPr lang="en-US" sz="2400" dirty="0" smtClean="0"/>
              <a:t>My web site has an API, your web site has an API, let’s make a mash-up!</a:t>
            </a:r>
            <a:endParaRPr lang="en-US" sz="2400" dirty="0"/>
          </a:p>
        </p:txBody>
      </p:sp>
      <p:sp>
        <p:nvSpPr>
          <p:cNvPr id="5" name="Rectangle 4"/>
          <p:cNvSpPr/>
          <p:nvPr/>
        </p:nvSpPr>
        <p:spPr bwMode="auto">
          <a:xfrm>
            <a:off x="417798" y="2708659"/>
            <a:ext cx="2349881" cy="234988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foo.com</a:t>
            </a:r>
          </a:p>
        </p:txBody>
      </p:sp>
      <p:grpSp>
        <p:nvGrpSpPr>
          <p:cNvPr id="26" name="Group 25"/>
          <p:cNvGrpSpPr/>
          <p:nvPr/>
        </p:nvGrpSpPr>
        <p:grpSpPr>
          <a:xfrm>
            <a:off x="4260032" y="2462546"/>
            <a:ext cx="2881842" cy="2791650"/>
            <a:chOff x="4257967" y="1761437"/>
            <a:chExt cx="2881842" cy="2791650"/>
          </a:xfrm>
        </p:grpSpPr>
        <p:sp>
          <p:nvSpPr>
            <p:cNvPr id="24" name="Rectangle 23"/>
            <p:cNvSpPr/>
            <p:nvPr/>
          </p:nvSpPr>
          <p:spPr bwMode="auto">
            <a:xfrm>
              <a:off x="4552099" y="2053821"/>
              <a:ext cx="2293578" cy="2349881"/>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25" name="Picture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57967" y="1761437"/>
              <a:ext cx="2881842" cy="2791650"/>
            </a:xfrm>
            <a:prstGeom prst="rect">
              <a:avLst/>
            </a:prstGeom>
          </p:spPr>
        </p:pic>
      </p:grpSp>
      <p:sp>
        <p:nvSpPr>
          <p:cNvPr id="27" name="Rectangle 26"/>
          <p:cNvSpPr/>
          <p:nvPr/>
        </p:nvSpPr>
        <p:spPr bwMode="auto">
          <a:xfrm>
            <a:off x="8707317" y="2754930"/>
            <a:ext cx="2349881" cy="234988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bar.com</a:t>
            </a:r>
          </a:p>
        </p:txBody>
      </p:sp>
      <p:cxnSp>
        <p:nvCxnSpPr>
          <p:cNvPr id="28" name="Straight Arrow Connector 27"/>
          <p:cNvCxnSpPr/>
          <p:nvPr/>
        </p:nvCxnSpPr>
        <p:spPr>
          <a:xfrm>
            <a:off x="2947213" y="3858371"/>
            <a:ext cx="1456407" cy="5648"/>
          </a:xfrm>
          <a:prstGeom prst="straightConnector1">
            <a:avLst/>
          </a:prstGeom>
          <a:ln w="76200">
            <a:solidFill>
              <a:schemeClr val="accent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H="1">
            <a:off x="2947213" y="4651619"/>
            <a:ext cx="1456407" cy="5648"/>
          </a:xfrm>
          <a:prstGeom prst="straightConnector1">
            <a:avLst/>
          </a:prstGeom>
          <a:ln w="76200">
            <a:solidFill>
              <a:schemeClr val="accent2"/>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3090801" y="3279228"/>
            <a:ext cx="1169231"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HTML</a:t>
            </a:r>
          </a:p>
        </p:txBody>
      </p:sp>
      <p:sp>
        <p:nvSpPr>
          <p:cNvPr id="32" name="TextBox 31"/>
          <p:cNvSpPr txBox="1"/>
          <p:nvPr/>
        </p:nvSpPr>
        <p:spPr>
          <a:xfrm>
            <a:off x="3141840" y="4085185"/>
            <a:ext cx="1067152"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AJAX</a:t>
            </a:r>
          </a:p>
        </p:txBody>
      </p:sp>
      <p:cxnSp>
        <p:nvCxnSpPr>
          <p:cNvPr id="33" name="Straight Arrow Connector 32"/>
          <p:cNvCxnSpPr/>
          <p:nvPr/>
        </p:nvCxnSpPr>
        <p:spPr>
          <a:xfrm>
            <a:off x="2947213" y="4978334"/>
            <a:ext cx="1456407" cy="5648"/>
          </a:xfrm>
          <a:prstGeom prst="straightConnector1">
            <a:avLst/>
          </a:prstGeom>
          <a:ln w="76200">
            <a:solidFill>
              <a:schemeClr val="accent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flipH="1">
            <a:off x="2947213" y="3210663"/>
            <a:ext cx="1456407" cy="5648"/>
          </a:xfrm>
          <a:prstGeom prst="straightConnector1">
            <a:avLst/>
          </a:prstGeom>
          <a:ln w="76200">
            <a:solidFill>
              <a:schemeClr val="accent2"/>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2936913" y="2644229"/>
            <a:ext cx="1477007" cy="489365"/>
          </a:xfrm>
          <a:prstGeom prst="rect">
            <a:avLst/>
          </a:prstGeom>
          <a:noFill/>
        </p:spPr>
        <p:txBody>
          <a:bodyPr wrap="non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HTTP Request</a:t>
            </a:r>
          </a:p>
        </p:txBody>
      </p:sp>
      <p:cxnSp>
        <p:nvCxnSpPr>
          <p:cNvPr id="36" name="Straight Arrow Connector 35"/>
          <p:cNvCxnSpPr/>
          <p:nvPr/>
        </p:nvCxnSpPr>
        <p:spPr>
          <a:xfrm>
            <a:off x="7018656" y="4590189"/>
            <a:ext cx="1456407" cy="5648"/>
          </a:xfrm>
          <a:prstGeom prst="straightConnector1">
            <a:avLst/>
          </a:prstGeom>
          <a:ln w="76200">
            <a:solidFill>
              <a:schemeClr val="accent2"/>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7213283" y="4023755"/>
            <a:ext cx="1067152"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AJAX</a:t>
            </a:r>
          </a:p>
        </p:txBody>
      </p:sp>
      <p:sp>
        <p:nvSpPr>
          <p:cNvPr id="39" name="TextBox 38"/>
          <p:cNvSpPr txBox="1"/>
          <p:nvPr/>
        </p:nvSpPr>
        <p:spPr>
          <a:xfrm>
            <a:off x="7124541" y="4659608"/>
            <a:ext cx="1244636" cy="877163"/>
          </a:xfrm>
          <a:prstGeom prst="rect">
            <a:avLst/>
          </a:prstGeom>
          <a:noFill/>
        </p:spPr>
        <p:txBody>
          <a:bodyPr wrap="none" lIns="182880" tIns="146304" rIns="182880" bIns="146304" rtlCol="0">
            <a:spAutoFit/>
          </a:bodyPr>
          <a:lstStyle/>
          <a:p>
            <a:pPr algn="ctr">
              <a:lnSpc>
                <a:spcPct val="90000"/>
              </a:lnSpc>
              <a:spcAft>
                <a:spcPts val="600"/>
              </a:spcAft>
            </a:pPr>
            <a:r>
              <a:rPr lang="en-US" sz="1400" dirty="0" smtClean="0">
                <a:gradFill>
                  <a:gsLst>
                    <a:gs pos="2917">
                      <a:schemeClr val="tx1"/>
                    </a:gs>
                    <a:gs pos="30000">
                      <a:schemeClr val="tx1"/>
                    </a:gs>
                  </a:gsLst>
                  <a:lin ang="5400000" scaled="0"/>
                </a:gradFill>
              </a:rPr>
              <a:t>(from page</a:t>
            </a:r>
            <a:br>
              <a:rPr lang="en-US" sz="1400" dirty="0" smtClean="0">
                <a:gradFill>
                  <a:gsLst>
                    <a:gs pos="2917">
                      <a:schemeClr val="tx1"/>
                    </a:gs>
                    <a:gs pos="30000">
                      <a:schemeClr val="tx1"/>
                    </a:gs>
                  </a:gsLst>
                  <a:lin ang="5400000" scaled="0"/>
                </a:gradFill>
              </a:rPr>
            </a:br>
            <a:r>
              <a:rPr lang="en-US" sz="1400" dirty="0" smtClean="0">
                <a:gradFill>
                  <a:gsLst>
                    <a:gs pos="2917">
                      <a:schemeClr val="tx1"/>
                    </a:gs>
                    <a:gs pos="30000">
                      <a:schemeClr val="tx1"/>
                    </a:gs>
                  </a:gsLst>
                  <a:lin ang="5400000" scaled="0"/>
                </a:gradFill>
              </a:rPr>
              <a:t>hosted on</a:t>
            </a:r>
            <a:br>
              <a:rPr lang="en-US" sz="1400" dirty="0" smtClean="0">
                <a:gradFill>
                  <a:gsLst>
                    <a:gs pos="2917">
                      <a:schemeClr val="tx1"/>
                    </a:gs>
                    <a:gs pos="30000">
                      <a:schemeClr val="tx1"/>
                    </a:gs>
                  </a:gsLst>
                  <a:lin ang="5400000" scaled="0"/>
                </a:gradFill>
              </a:rPr>
            </a:br>
            <a:r>
              <a:rPr lang="en-US" sz="1400" dirty="0" smtClean="0">
                <a:gradFill>
                  <a:gsLst>
                    <a:gs pos="2917">
                      <a:schemeClr val="tx1"/>
                    </a:gs>
                    <a:gs pos="30000">
                      <a:schemeClr val="tx1"/>
                    </a:gs>
                  </a:gsLst>
                  <a:lin ang="5400000" scaled="0"/>
                </a:gradFill>
              </a:rPr>
              <a:t>foo.com)</a:t>
            </a:r>
          </a:p>
        </p:txBody>
      </p:sp>
      <p:grpSp>
        <p:nvGrpSpPr>
          <p:cNvPr id="45" name="Group 44"/>
          <p:cNvGrpSpPr/>
          <p:nvPr/>
        </p:nvGrpSpPr>
        <p:grpSpPr>
          <a:xfrm>
            <a:off x="8531941" y="3839089"/>
            <a:ext cx="1174941" cy="1625060"/>
            <a:chOff x="8531941" y="3839089"/>
            <a:chExt cx="1174941" cy="1625060"/>
          </a:xfrm>
        </p:grpSpPr>
        <p:sp>
          <p:nvSpPr>
            <p:cNvPr id="43" name="Oval 42"/>
            <p:cNvSpPr/>
            <p:nvPr/>
          </p:nvSpPr>
          <p:spPr bwMode="auto">
            <a:xfrm>
              <a:off x="8531941" y="4014045"/>
              <a:ext cx="1174941" cy="1174941"/>
            </a:xfrm>
            <a:prstGeom prst="ellipse">
              <a:avLst/>
            </a:prstGeom>
            <a:solidFill>
              <a:srgbClr val="FABC11"/>
            </a:solidFill>
            <a:ln w="762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2" name="TextBox 41"/>
            <p:cNvSpPr txBox="1"/>
            <p:nvPr/>
          </p:nvSpPr>
          <p:spPr>
            <a:xfrm>
              <a:off x="8659028" y="3839089"/>
              <a:ext cx="920765" cy="1625060"/>
            </a:xfrm>
            <a:prstGeom prst="rect">
              <a:avLst/>
            </a:prstGeom>
            <a:noFill/>
          </p:spPr>
          <p:txBody>
            <a:bodyPr wrap="none" lIns="182880" tIns="146304" rIns="182880" bIns="146304" rtlCol="0">
              <a:spAutoFit/>
            </a:bodyPr>
            <a:lstStyle/>
            <a:p>
              <a:pPr>
                <a:lnSpc>
                  <a:spcPct val="90000"/>
                </a:lnSpc>
                <a:spcAft>
                  <a:spcPts val="600"/>
                </a:spcAft>
              </a:pPr>
              <a:r>
                <a:rPr lang="en-US" sz="9600" b="1" dirty="0" smtClean="0">
                  <a:solidFill>
                    <a:schemeClr val="bg1"/>
                  </a:solidFill>
                  <a:latin typeface="+mj-lt"/>
                </a:rPr>
                <a:t>?</a:t>
              </a:r>
            </a:p>
          </p:txBody>
        </p:sp>
      </p:grpSp>
      <p:pic>
        <p:nvPicPr>
          <p:cNvPr id="40" name="Picture 3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81241" y="2870917"/>
            <a:ext cx="3561404" cy="3561404"/>
          </a:xfrm>
          <a:prstGeom prst="rect">
            <a:avLst/>
          </a:prstGeom>
        </p:spPr>
      </p:pic>
      <p:sp>
        <p:nvSpPr>
          <p:cNvPr id="46" name="TextBox 45"/>
          <p:cNvSpPr txBox="1"/>
          <p:nvPr/>
        </p:nvSpPr>
        <p:spPr>
          <a:xfrm>
            <a:off x="3122060" y="4965551"/>
            <a:ext cx="1106713"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JSON</a:t>
            </a:r>
          </a:p>
        </p:txBody>
      </p:sp>
    </p:spTree>
    <p:extLst>
      <p:ext uri="{BB962C8B-B14F-4D97-AF65-F5344CB8AC3E}">
        <p14:creationId xmlns:p14="http://schemas.microsoft.com/office/powerpoint/2010/main" val="3017736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par>
                                <p:cTn id="8" presetID="22" presetClass="entr" presetSubtype="2" fill="hold"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wipe(right)">
                                      <p:cBhvr>
                                        <p:cTn id="10" dur="500"/>
                                        <p:tgtEl>
                                          <p:spTgt spid="34"/>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500"/>
                                        <p:tgtEl>
                                          <p:spTgt spid="31"/>
                                        </p:tgtEl>
                                      </p:cBhvr>
                                    </p:animEffect>
                                  </p:childTnLst>
                                </p:cTn>
                              </p:par>
                              <p:par>
                                <p:cTn id="15" presetID="22" presetClass="entr" presetSubtype="8" fill="hold" nodeType="with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left)">
                                      <p:cBhvr>
                                        <p:cTn id="17" dur="5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500"/>
                                        <p:tgtEl>
                                          <p:spTgt spid="32"/>
                                        </p:tgtEl>
                                      </p:cBhvr>
                                    </p:animEffect>
                                  </p:childTnLst>
                                </p:cTn>
                              </p:par>
                              <p:par>
                                <p:cTn id="23" presetID="22" presetClass="entr" presetSubtype="2" fill="hold" nodeType="with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wipe(right)">
                                      <p:cBhvr>
                                        <p:cTn id="25" dur="500"/>
                                        <p:tgtEl>
                                          <p:spTgt spid="30"/>
                                        </p:tgtEl>
                                      </p:cBhvr>
                                    </p:animEffect>
                                  </p:childTnLst>
                                </p:cTn>
                              </p:par>
                            </p:childTnLst>
                          </p:cTn>
                        </p:par>
                        <p:par>
                          <p:cTn id="26" fill="hold">
                            <p:stCondLst>
                              <p:cond delay="500"/>
                            </p:stCondLst>
                            <p:childTnLst>
                              <p:par>
                                <p:cTn id="27" presetID="22" presetClass="entr" presetSubtype="8" fill="hold"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left)">
                                      <p:cBhvr>
                                        <p:cTn id="29" dur="500"/>
                                        <p:tgtEl>
                                          <p:spTgt spid="33"/>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46"/>
                                        </p:tgtEl>
                                        <p:attrNameLst>
                                          <p:attrName>style.visibility</p:attrName>
                                        </p:attrNameLst>
                                      </p:cBhvr>
                                      <p:to>
                                        <p:strVal val="visible"/>
                                      </p:to>
                                    </p:set>
                                    <p:animEffect transition="in" filter="fade">
                                      <p:cBhvr>
                                        <p:cTn id="32" dur="500"/>
                                        <p:tgtEl>
                                          <p:spTgt spid="46"/>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500" fill="hold"/>
                                        <p:tgtEl>
                                          <p:spTgt spid="27"/>
                                        </p:tgtEl>
                                        <p:attrNameLst>
                                          <p:attrName>ppt_x</p:attrName>
                                        </p:attrNameLst>
                                      </p:cBhvr>
                                      <p:tavLst>
                                        <p:tav tm="0">
                                          <p:val>
                                            <p:strVal val="#ppt_x"/>
                                          </p:val>
                                        </p:tav>
                                        <p:tav tm="100000">
                                          <p:val>
                                            <p:strVal val="#ppt_x"/>
                                          </p:val>
                                        </p:tav>
                                      </p:tavLst>
                                    </p:anim>
                                    <p:anim calcmode="lin" valueType="num">
                                      <p:cBhvr additive="base">
                                        <p:cTn id="3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fade">
                                      <p:cBhvr>
                                        <p:cTn id="43" dur="500"/>
                                        <p:tgtEl>
                                          <p:spTgt spid="3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9"/>
                                        </p:tgtEl>
                                        <p:attrNameLst>
                                          <p:attrName>style.visibility</p:attrName>
                                        </p:attrNameLst>
                                      </p:cBhvr>
                                      <p:to>
                                        <p:strVal val="visible"/>
                                      </p:to>
                                    </p:set>
                                    <p:animEffect transition="in" filter="fade">
                                      <p:cBhvr>
                                        <p:cTn id="46" dur="500"/>
                                        <p:tgtEl>
                                          <p:spTgt spid="39"/>
                                        </p:tgtEl>
                                      </p:cBhvr>
                                    </p:animEffect>
                                  </p:childTnLst>
                                </p:cTn>
                              </p:par>
                              <p:par>
                                <p:cTn id="47" presetID="22" presetClass="entr" presetSubtype="8" fill="hold" nodeType="with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wipe(left)">
                                      <p:cBhvr>
                                        <p:cTn id="49" dur="500"/>
                                        <p:tgtEl>
                                          <p:spTgt spid="36"/>
                                        </p:tgtEl>
                                      </p:cBhvr>
                                    </p:animEffect>
                                  </p:childTnLst>
                                </p:cTn>
                              </p:par>
                            </p:childTnLst>
                          </p:cTn>
                        </p:par>
                        <p:par>
                          <p:cTn id="50" fill="hold">
                            <p:stCondLst>
                              <p:cond delay="500"/>
                            </p:stCondLst>
                            <p:childTnLst>
                              <p:par>
                                <p:cTn id="51" presetID="10" presetClass="entr" presetSubtype="0" fill="hold" nodeType="afterEffect">
                                  <p:stCondLst>
                                    <p:cond delay="0"/>
                                  </p:stCondLst>
                                  <p:childTnLst>
                                    <p:set>
                                      <p:cBhvr>
                                        <p:cTn id="52" dur="1" fill="hold">
                                          <p:stCondLst>
                                            <p:cond delay="0"/>
                                          </p:stCondLst>
                                        </p:cTn>
                                        <p:tgtEl>
                                          <p:spTgt spid="45"/>
                                        </p:tgtEl>
                                        <p:attrNameLst>
                                          <p:attrName>style.visibility</p:attrName>
                                        </p:attrNameLst>
                                      </p:cBhvr>
                                      <p:to>
                                        <p:strVal val="visible"/>
                                      </p:to>
                                    </p:set>
                                    <p:animEffect transition="in" filter="fade">
                                      <p:cBhvr>
                                        <p:cTn id="53" dur="500"/>
                                        <p:tgtEl>
                                          <p:spTgt spid="45"/>
                                        </p:tgtEl>
                                      </p:cBhvr>
                                    </p:animEffect>
                                  </p:childTnLst>
                                </p:cTn>
                              </p:par>
                            </p:childTnLst>
                          </p:cTn>
                        </p:par>
                      </p:childTnLst>
                    </p:cTn>
                  </p:par>
                  <p:par>
                    <p:cTn id="54" fill="hold">
                      <p:stCondLst>
                        <p:cond delay="indefinite"/>
                      </p:stCondLst>
                      <p:childTnLst>
                        <p:par>
                          <p:cTn id="55" fill="hold">
                            <p:stCondLst>
                              <p:cond delay="0"/>
                            </p:stCondLst>
                            <p:childTnLst>
                              <p:par>
                                <p:cTn id="56" presetID="53" presetClass="entr" presetSubtype="16" fill="hold" nodeType="clickEffect">
                                  <p:stCondLst>
                                    <p:cond delay="0"/>
                                  </p:stCondLst>
                                  <p:childTnLst>
                                    <p:set>
                                      <p:cBhvr>
                                        <p:cTn id="57" dur="1" fill="hold">
                                          <p:stCondLst>
                                            <p:cond delay="0"/>
                                          </p:stCondLst>
                                        </p:cTn>
                                        <p:tgtEl>
                                          <p:spTgt spid="40"/>
                                        </p:tgtEl>
                                        <p:attrNameLst>
                                          <p:attrName>style.visibility</p:attrName>
                                        </p:attrNameLst>
                                      </p:cBhvr>
                                      <p:to>
                                        <p:strVal val="visible"/>
                                      </p:to>
                                    </p:set>
                                    <p:anim calcmode="lin" valueType="num">
                                      <p:cBhvr>
                                        <p:cTn id="58" dur="500" fill="hold"/>
                                        <p:tgtEl>
                                          <p:spTgt spid="40"/>
                                        </p:tgtEl>
                                        <p:attrNameLst>
                                          <p:attrName>ppt_w</p:attrName>
                                        </p:attrNameLst>
                                      </p:cBhvr>
                                      <p:tavLst>
                                        <p:tav tm="0">
                                          <p:val>
                                            <p:fltVal val="0"/>
                                          </p:val>
                                        </p:tav>
                                        <p:tav tm="100000">
                                          <p:val>
                                            <p:strVal val="#ppt_w"/>
                                          </p:val>
                                        </p:tav>
                                      </p:tavLst>
                                    </p:anim>
                                    <p:anim calcmode="lin" valueType="num">
                                      <p:cBhvr>
                                        <p:cTn id="59" dur="500" fill="hold"/>
                                        <p:tgtEl>
                                          <p:spTgt spid="40"/>
                                        </p:tgtEl>
                                        <p:attrNameLst>
                                          <p:attrName>ppt_h</p:attrName>
                                        </p:attrNameLst>
                                      </p:cBhvr>
                                      <p:tavLst>
                                        <p:tav tm="0">
                                          <p:val>
                                            <p:fltVal val="0"/>
                                          </p:val>
                                        </p:tav>
                                        <p:tav tm="100000">
                                          <p:val>
                                            <p:strVal val="#ppt_h"/>
                                          </p:val>
                                        </p:tav>
                                      </p:tavLst>
                                    </p:anim>
                                    <p:animEffect transition="in" filter="fade">
                                      <p:cBhvr>
                                        <p:cTn id="6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1" grpId="0"/>
      <p:bldP spid="32" grpId="0"/>
      <p:bldP spid="35" grpId="0"/>
      <p:bldP spid="37" grpId="0"/>
      <p:bldP spid="39" grpId="0"/>
      <p:bldP spid="4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220189" y="2044345"/>
            <a:ext cx="10961527" cy="3492426"/>
          </a:xfrm>
          <a:prstGeom prst="rect">
            <a:avLst/>
          </a:prstGeom>
          <a:noFill/>
          <a:ln w="38100">
            <a:solidFill>
              <a:schemeClr val="tx1"/>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CORS</a:t>
            </a:r>
          </a:p>
        </p:txBody>
      </p:sp>
      <p:sp>
        <p:nvSpPr>
          <p:cNvPr id="3" name="Title 2"/>
          <p:cNvSpPr>
            <a:spLocks noGrp="1"/>
          </p:cNvSpPr>
          <p:nvPr>
            <p:ph type="title"/>
          </p:nvPr>
        </p:nvSpPr>
        <p:spPr/>
        <p:txBody>
          <a:bodyPr/>
          <a:lstStyle/>
          <a:p>
            <a:r>
              <a:rPr lang="en-US" dirty="0" smtClean="0"/>
              <a:t>Cross Origin Resource Sharing</a:t>
            </a:r>
            <a:endParaRPr lang="en-US" dirty="0"/>
          </a:p>
        </p:txBody>
      </p:sp>
      <p:sp>
        <p:nvSpPr>
          <p:cNvPr id="2" name="Text Placeholder 1"/>
          <p:cNvSpPr>
            <a:spLocks noGrp="1"/>
          </p:cNvSpPr>
          <p:nvPr>
            <p:ph type="body" sz="quarter" idx="10"/>
          </p:nvPr>
        </p:nvSpPr>
        <p:spPr>
          <a:xfrm>
            <a:off x="274638" y="1212850"/>
            <a:ext cx="11887200" cy="517065"/>
          </a:xfrm>
        </p:spPr>
        <p:txBody>
          <a:bodyPr/>
          <a:lstStyle/>
          <a:p>
            <a:r>
              <a:rPr lang="en-US" sz="2400" dirty="0" smtClean="0"/>
              <a:t>Once CORS is enabled, cross-domain communication via AJAX/HTTP/JavaScript is possible</a:t>
            </a:r>
            <a:endParaRPr lang="en-US" sz="2400" dirty="0"/>
          </a:p>
        </p:txBody>
      </p:sp>
      <p:sp>
        <p:nvSpPr>
          <p:cNvPr id="5" name="Rectangle 4"/>
          <p:cNvSpPr/>
          <p:nvPr/>
        </p:nvSpPr>
        <p:spPr bwMode="auto">
          <a:xfrm>
            <a:off x="417798" y="2708659"/>
            <a:ext cx="2349881" cy="234988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foo.com</a:t>
            </a:r>
          </a:p>
        </p:txBody>
      </p:sp>
      <p:grpSp>
        <p:nvGrpSpPr>
          <p:cNvPr id="26" name="Group 25"/>
          <p:cNvGrpSpPr/>
          <p:nvPr/>
        </p:nvGrpSpPr>
        <p:grpSpPr>
          <a:xfrm>
            <a:off x="4260032" y="2462546"/>
            <a:ext cx="2881842" cy="2791650"/>
            <a:chOff x="4257967" y="1761437"/>
            <a:chExt cx="2881842" cy="2791650"/>
          </a:xfrm>
        </p:grpSpPr>
        <p:sp>
          <p:nvSpPr>
            <p:cNvPr id="24" name="Rectangle 23"/>
            <p:cNvSpPr/>
            <p:nvPr/>
          </p:nvSpPr>
          <p:spPr bwMode="auto">
            <a:xfrm>
              <a:off x="4552099" y="2053821"/>
              <a:ext cx="2293578" cy="2349881"/>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25" name="Picture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57967" y="1761437"/>
              <a:ext cx="2881842" cy="2791650"/>
            </a:xfrm>
            <a:prstGeom prst="rect">
              <a:avLst/>
            </a:prstGeom>
          </p:spPr>
        </p:pic>
      </p:grpSp>
      <p:sp>
        <p:nvSpPr>
          <p:cNvPr id="27" name="Rectangle 26"/>
          <p:cNvSpPr/>
          <p:nvPr/>
        </p:nvSpPr>
        <p:spPr bwMode="auto">
          <a:xfrm>
            <a:off x="8707317" y="2754930"/>
            <a:ext cx="2349881" cy="234988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bar.com</a:t>
            </a:r>
          </a:p>
        </p:txBody>
      </p:sp>
      <p:cxnSp>
        <p:nvCxnSpPr>
          <p:cNvPr id="28" name="Straight Arrow Connector 27"/>
          <p:cNvCxnSpPr/>
          <p:nvPr/>
        </p:nvCxnSpPr>
        <p:spPr>
          <a:xfrm>
            <a:off x="2947213" y="3858371"/>
            <a:ext cx="1456407" cy="5648"/>
          </a:xfrm>
          <a:prstGeom prst="straightConnector1">
            <a:avLst/>
          </a:prstGeom>
          <a:ln w="76200">
            <a:solidFill>
              <a:schemeClr val="accent2"/>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3090801" y="3279228"/>
            <a:ext cx="1169231"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HTML</a:t>
            </a:r>
          </a:p>
        </p:txBody>
      </p:sp>
      <p:grpSp>
        <p:nvGrpSpPr>
          <p:cNvPr id="8" name="Group 7"/>
          <p:cNvGrpSpPr/>
          <p:nvPr/>
        </p:nvGrpSpPr>
        <p:grpSpPr>
          <a:xfrm>
            <a:off x="2947213" y="4085185"/>
            <a:ext cx="1456407" cy="627864"/>
            <a:chOff x="2947213" y="4085185"/>
            <a:chExt cx="1456407" cy="627864"/>
          </a:xfrm>
        </p:grpSpPr>
        <p:cxnSp>
          <p:nvCxnSpPr>
            <p:cNvPr id="30" name="Straight Arrow Connector 29"/>
            <p:cNvCxnSpPr/>
            <p:nvPr/>
          </p:nvCxnSpPr>
          <p:spPr>
            <a:xfrm flipH="1">
              <a:off x="2947213" y="4651619"/>
              <a:ext cx="1456407" cy="5648"/>
            </a:xfrm>
            <a:prstGeom prst="straightConnector1">
              <a:avLst/>
            </a:prstGeom>
            <a:ln w="76200">
              <a:solidFill>
                <a:schemeClr val="accent2"/>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3141840" y="4085185"/>
              <a:ext cx="1067152"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AJAX</a:t>
              </a:r>
            </a:p>
          </p:txBody>
        </p:sp>
      </p:grpSp>
      <p:pic>
        <p:nvPicPr>
          <p:cNvPr id="40" name="Picture 3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81241" y="2870917"/>
            <a:ext cx="3561404" cy="3561404"/>
          </a:xfrm>
          <a:prstGeom prst="rect">
            <a:avLst/>
          </a:prstGeom>
        </p:spPr>
      </p:pic>
      <p:grpSp>
        <p:nvGrpSpPr>
          <p:cNvPr id="9" name="Group 8"/>
          <p:cNvGrpSpPr/>
          <p:nvPr/>
        </p:nvGrpSpPr>
        <p:grpSpPr>
          <a:xfrm>
            <a:off x="2947213" y="4965551"/>
            <a:ext cx="1456407" cy="627864"/>
            <a:chOff x="2947213" y="4965551"/>
            <a:chExt cx="1456407" cy="627864"/>
          </a:xfrm>
        </p:grpSpPr>
        <p:cxnSp>
          <p:nvCxnSpPr>
            <p:cNvPr id="33" name="Straight Arrow Connector 32"/>
            <p:cNvCxnSpPr/>
            <p:nvPr/>
          </p:nvCxnSpPr>
          <p:spPr>
            <a:xfrm>
              <a:off x="2947213" y="4978334"/>
              <a:ext cx="1456407" cy="5648"/>
            </a:xfrm>
            <a:prstGeom prst="straightConnector1">
              <a:avLst/>
            </a:prstGeom>
            <a:ln w="76200">
              <a:solidFill>
                <a:schemeClr val="accent2"/>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3122060" y="4965551"/>
              <a:ext cx="1106713"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JSON</a:t>
              </a:r>
            </a:p>
          </p:txBody>
        </p:sp>
      </p:grpSp>
      <p:grpSp>
        <p:nvGrpSpPr>
          <p:cNvPr id="6" name="Group 5"/>
          <p:cNvGrpSpPr/>
          <p:nvPr/>
        </p:nvGrpSpPr>
        <p:grpSpPr>
          <a:xfrm>
            <a:off x="7117571" y="4028541"/>
            <a:ext cx="1456407" cy="627864"/>
            <a:chOff x="7117571" y="4028541"/>
            <a:chExt cx="1456407" cy="627864"/>
          </a:xfrm>
        </p:grpSpPr>
        <p:cxnSp>
          <p:nvCxnSpPr>
            <p:cNvPr id="29" name="Straight Arrow Connector 28"/>
            <p:cNvCxnSpPr/>
            <p:nvPr/>
          </p:nvCxnSpPr>
          <p:spPr>
            <a:xfrm>
              <a:off x="7117571" y="4594975"/>
              <a:ext cx="1456407" cy="5648"/>
            </a:xfrm>
            <a:prstGeom prst="straightConnector1">
              <a:avLst/>
            </a:prstGeom>
            <a:ln w="76200">
              <a:solidFill>
                <a:schemeClr val="accent2"/>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7312198" y="4028541"/>
              <a:ext cx="1067152"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AJAX</a:t>
              </a:r>
            </a:p>
          </p:txBody>
        </p:sp>
      </p:grpSp>
      <p:grpSp>
        <p:nvGrpSpPr>
          <p:cNvPr id="7" name="Group 6"/>
          <p:cNvGrpSpPr/>
          <p:nvPr/>
        </p:nvGrpSpPr>
        <p:grpSpPr>
          <a:xfrm>
            <a:off x="7117571" y="4908907"/>
            <a:ext cx="1456407" cy="627864"/>
            <a:chOff x="7117571" y="4908907"/>
            <a:chExt cx="1456407" cy="627864"/>
          </a:xfrm>
        </p:grpSpPr>
        <p:cxnSp>
          <p:nvCxnSpPr>
            <p:cNvPr id="41" name="Straight Arrow Connector 40"/>
            <p:cNvCxnSpPr/>
            <p:nvPr/>
          </p:nvCxnSpPr>
          <p:spPr>
            <a:xfrm flipH="1">
              <a:off x="7117571" y="4921690"/>
              <a:ext cx="1456407" cy="5648"/>
            </a:xfrm>
            <a:prstGeom prst="straightConnector1">
              <a:avLst/>
            </a:prstGeom>
            <a:ln w="76200">
              <a:solidFill>
                <a:schemeClr val="accent2"/>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7292418" y="4908907"/>
              <a:ext cx="1106713"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JSON</a:t>
              </a:r>
            </a:p>
          </p:txBody>
        </p:sp>
      </p:grpSp>
    </p:spTree>
    <p:extLst>
      <p:ext uri="{BB962C8B-B14F-4D97-AF65-F5344CB8AC3E}">
        <p14:creationId xmlns:p14="http://schemas.microsoft.com/office/powerpoint/2010/main" val="3760552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par>
                          <p:cTn id="8" fill="hold">
                            <p:stCondLst>
                              <p:cond delay="2000"/>
                            </p:stCondLst>
                            <p:childTnLst>
                              <p:par>
                                <p:cTn id="9" presetID="53" presetClass="exit" presetSubtype="32" fill="hold" nodeType="afterEffect">
                                  <p:stCondLst>
                                    <p:cond delay="0"/>
                                  </p:stCondLst>
                                  <p:childTnLst>
                                    <p:anim calcmode="lin" valueType="num">
                                      <p:cBhvr>
                                        <p:cTn id="10" dur="500"/>
                                        <p:tgtEl>
                                          <p:spTgt spid="40"/>
                                        </p:tgtEl>
                                        <p:attrNameLst>
                                          <p:attrName>ppt_w</p:attrName>
                                        </p:attrNameLst>
                                      </p:cBhvr>
                                      <p:tavLst>
                                        <p:tav tm="0">
                                          <p:val>
                                            <p:strVal val="ppt_w"/>
                                          </p:val>
                                        </p:tav>
                                        <p:tav tm="100000">
                                          <p:val>
                                            <p:fltVal val="0"/>
                                          </p:val>
                                        </p:tav>
                                      </p:tavLst>
                                    </p:anim>
                                    <p:anim calcmode="lin" valueType="num">
                                      <p:cBhvr>
                                        <p:cTn id="11" dur="500"/>
                                        <p:tgtEl>
                                          <p:spTgt spid="40"/>
                                        </p:tgtEl>
                                        <p:attrNameLst>
                                          <p:attrName>ppt_h</p:attrName>
                                        </p:attrNameLst>
                                      </p:cBhvr>
                                      <p:tavLst>
                                        <p:tav tm="0">
                                          <p:val>
                                            <p:strVal val="ppt_h"/>
                                          </p:val>
                                        </p:tav>
                                        <p:tav tm="100000">
                                          <p:val>
                                            <p:fltVal val="0"/>
                                          </p:val>
                                        </p:tav>
                                      </p:tavLst>
                                    </p:anim>
                                    <p:animEffect transition="out" filter="fade">
                                      <p:cBhvr>
                                        <p:cTn id="12" dur="500"/>
                                        <p:tgtEl>
                                          <p:spTgt spid="40"/>
                                        </p:tgtEl>
                                      </p:cBhvr>
                                    </p:animEffect>
                                    <p:set>
                                      <p:cBhvr>
                                        <p:cTn id="13" dur="1" fill="hold">
                                          <p:stCondLst>
                                            <p:cond delay="499"/>
                                          </p:stCondLst>
                                        </p:cTn>
                                        <p:tgtEl>
                                          <p:spTgt spid="40"/>
                                        </p:tgtEl>
                                        <p:attrNameLst>
                                          <p:attrName>style.visibility</p:attrName>
                                        </p:attrNameLst>
                                      </p:cBhvr>
                                      <p:to>
                                        <p:strVal val="hidden"/>
                                      </p:to>
                                    </p:set>
                                  </p:childTnLst>
                                </p:cTn>
                              </p:par>
                            </p:childTnLst>
                          </p:cTn>
                        </p:par>
                        <p:par>
                          <p:cTn id="14" fill="hold">
                            <p:stCondLst>
                              <p:cond delay="2500"/>
                            </p:stCondLst>
                            <p:childTnLst>
                              <p:par>
                                <p:cTn id="15" presetID="22" presetClass="entr" presetSubtype="8"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par>
                          <p:cTn id="18" fill="hold">
                            <p:stCondLst>
                              <p:cond delay="3000"/>
                            </p:stCondLst>
                            <p:childTnLst>
                              <p:par>
                                <p:cTn id="19" presetID="22" presetClass="entr" presetSubtype="2"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right)">
                                      <p:cBhvr>
                                        <p:cTn id="21" dur="500"/>
                                        <p:tgtEl>
                                          <p:spTgt spid="7"/>
                                        </p:tgtEl>
                                      </p:cBhvr>
                                    </p:animEffect>
                                  </p:childTnLst>
                                </p:cTn>
                              </p:par>
                            </p:childTnLst>
                          </p:cTn>
                        </p:par>
                        <p:par>
                          <p:cTn id="22" fill="hold">
                            <p:stCondLst>
                              <p:cond delay="3500"/>
                            </p:stCondLst>
                            <p:childTnLst>
                              <p:par>
                                <p:cTn id="23" presetID="22" presetClass="entr" presetSubtype="2"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right)">
                                      <p:cBhvr>
                                        <p:cTn id="25" dur="500"/>
                                        <p:tgtEl>
                                          <p:spTgt spid="8"/>
                                        </p:tgtEl>
                                      </p:cBhvr>
                                    </p:animEffect>
                                  </p:childTnLst>
                                </p:cTn>
                              </p:par>
                            </p:childTnLst>
                          </p:cTn>
                        </p:par>
                        <p:par>
                          <p:cTn id="26" fill="hold">
                            <p:stCondLst>
                              <p:cond delay="4000"/>
                            </p:stCondLst>
                            <p:childTnLst>
                              <p:par>
                                <p:cTn id="27" presetID="22" presetClass="entr" presetSubtype="8"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left)">
                                      <p:cBhvr>
                                        <p:cTn id="29" dur="500"/>
                                        <p:tgtEl>
                                          <p:spTgt spid="9"/>
                                        </p:tgtEl>
                                      </p:cBhvr>
                                    </p:animEffect>
                                  </p:childTnLst>
                                </p:cTn>
                              </p:par>
                            </p:childTnLst>
                          </p:cTn>
                        </p:par>
                        <p:par>
                          <p:cTn id="30" fill="hold">
                            <p:stCondLst>
                              <p:cond delay="4500"/>
                            </p:stCondLst>
                            <p:childTnLst>
                              <p:par>
                                <p:cTn id="31" presetID="10" presetClass="exit" presetSubtype="0" fill="hold" nodeType="afterEffect">
                                  <p:stCondLst>
                                    <p:cond delay="0"/>
                                  </p:stCondLst>
                                  <p:childTnLst>
                                    <p:animEffect transition="out" filter="fade">
                                      <p:cBhvr>
                                        <p:cTn id="32" dur="500"/>
                                        <p:tgtEl>
                                          <p:spTgt spid="6"/>
                                        </p:tgtEl>
                                      </p:cBhvr>
                                    </p:animEffect>
                                    <p:set>
                                      <p:cBhvr>
                                        <p:cTn id="33" dur="1" fill="hold">
                                          <p:stCondLst>
                                            <p:cond delay="499"/>
                                          </p:stCondLst>
                                        </p:cTn>
                                        <p:tgtEl>
                                          <p:spTgt spid="6"/>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7"/>
                                        </p:tgtEl>
                                      </p:cBhvr>
                                    </p:animEffect>
                                    <p:set>
                                      <p:cBhvr>
                                        <p:cTn id="36" dur="1" fill="hold">
                                          <p:stCondLst>
                                            <p:cond delay="499"/>
                                          </p:stCondLst>
                                        </p:cTn>
                                        <p:tgtEl>
                                          <p:spTgt spid="7"/>
                                        </p:tgtEl>
                                        <p:attrNameLst>
                                          <p:attrName>style.visibility</p:attrName>
                                        </p:attrNameLst>
                                      </p:cBhvr>
                                      <p:to>
                                        <p:strVal val="hidden"/>
                                      </p:to>
                                    </p:set>
                                  </p:childTnLst>
                                </p:cTn>
                              </p:par>
                              <p:par>
                                <p:cTn id="37" presetID="10" presetClass="exit" presetSubtype="0" fill="hold" nodeType="withEffect">
                                  <p:stCondLst>
                                    <p:cond delay="0"/>
                                  </p:stCondLst>
                                  <p:childTnLst>
                                    <p:animEffect transition="out" filter="fade">
                                      <p:cBhvr>
                                        <p:cTn id="38" dur="500"/>
                                        <p:tgtEl>
                                          <p:spTgt spid="8"/>
                                        </p:tgtEl>
                                      </p:cBhvr>
                                    </p:animEffect>
                                    <p:set>
                                      <p:cBhvr>
                                        <p:cTn id="39" dur="1" fill="hold">
                                          <p:stCondLst>
                                            <p:cond delay="499"/>
                                          </p:stCondLst>
                                        </p:cTn>
                                        <p:tgtEl>
                                          <p:spTgt spid="8"/>
                                        </p:tgtEl>
                                        <p:attrNameLst>
                                          <p:attrName>style.visibility</p:attrName>
                                        </p:attrNameLst>
                                      </p:cBhvr>
                                      <p:to>
                                        <p:strVal val="hidden"/>
                                      </p:to>
                                    </p:set>
                                  </p:childTnLst>
                                </p:cTn>
                              </p:par>
                              <p:par>
                                <p:cTn id="40" presetID="10" presetClass="exit" presetSubtype="0" fill="hold" nodeType="withEffect">
                                  <p:stCondLst>
                                    <p:cond delay="0"/>
                                  </p:stCondLst>
                                  <p:childTnLst>
                                    <p:animEffect transition="out" filter="fade">
                                      <p:cBhvr>
                                        <p:cTn id="41" dur="500"/>
                                        <p:tgtEl>
                                          <p:spTgt spid="9"/>
                                        </p:tgtEl>
                                      </p:cBhvr>
                                    </p:animEffect>
                                    <p:set>
                                      <p:cBhvr>
                                        <p:cTn id="42" dur="1" fill="hold">
                                          <p:stCondLst>
                                            <p:cond delay="499"/>
                                          </p:stCondLst>
                                        </p:cTn>
                                        <p:tgtEl>
                                          <p:spTgt spid="9"/>
                                        </p:tgtEl>
                                        <p:attrNameLst>
                                          <p:attrName>style.visibility</p:attrName>
                                        </p:attrNameLst>
                                      </p:cBhvr>
                                      <p:to>
                                        <p:strVal val="hidden"/>
                                      </p:to>
                                    </p:set>
                                  </p:childTnLst>
                                </p:cTn>
                              </p:par>
                            </p:childTnLst>
                          </p:cTn>
                        </p:par>
                        <p:par>
                          <p:cTn id="43" fill="hold">
                            <p:stCondLst>
                              <p:cond delay="5000"/>
                            </p:stCondLst>
                            <p:childTnLst>
                              <p:par>
                                <p:cTn id="44" presetID="22" presetClass="entr" presetSubtype="2" fill="hold" nodeType="after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wipe(right)">
                                      <p:cBhvr>
                                        <p:cTn id="46" dur="500"/>
                                        <p:tgtEl>
                                          <p:spTgt spid="8"/>
                                        </p:tgtEl>
                                      </p:cBhvr>
                                    </p:animEffect>
                                  </p:childTnLst>
                                </p:cTn>
                              </p:par>
                            </p:childTnLst>
                          </p:cTn>
                        </p:par>
                        <p:par>
                          <p:cTn id="47" fill="hold">
                            <p:stCondLst>
                              <p:cond delay="5500"/>
                            </p:stCondLst>
                            <p:childTnLst>
                              <p:par>
                                <p:cTn id="48" presetID="22" presetClass="entr" presetSubtype="8" fill="hold"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left)">
                                      <p:cBhvr>
                                        <p:cTn id="50" dur="500"/>
                                        <p:tgtEl>
                                          <p:spTgt spid="9"/>
                                        </p:tgtEl>
                                      </p:cBhvr>
                                    </p:animEffect>
                                  </p:childTnLst>
                                </p:cTn>
                              </p:par>
                            </p:childTnLst>
                          </p:cTn>
                        </p:par>
                        <p:par>
                          <p:cTn id="51" fill="hold">
                            <p:stCondLst>
                              <p:cond delay="6000"/>
                            </p:stCondLst>
                            <p:childTnLst>
                              <p:par>
                                <p:cTn id="52" presetID="22" presetClass="entr" presetSubtype="8" fill="hold" nodeType="afterEffect">
                                  <p:stCondLst>
                                    <p:cond delay="0"/>
                                  </p:stCondLst>
                                  <p:childTnLst>
                                    <p:set>
                                      <p:cBhvr>
                                        <p:cTn id="53" dur="1" fill="hold">
                                          <p:stCondLst>
                                            <p:cond delay="0"/>
                                          </p:stCondLst>
                                        </p:cTn>
                                        <p:tgtEl>
                                          <p:spTgt spid="6"/>
                                        </p:tgtEl>
                                        <p:attrNameLst>
                                          <p:attrName>style.visibility</p:attrName>
                                        </p:attrNameLst>
                                      </p:cBhvr>
                                      <p:to>
                                        <p:strVal val="visible"/>
                                      </p:to>
                                    </p:set>
                                    <p:animEffect transition="in" filter="wipe(left)">
                                      <p:cBhvr>
                                        <p:cTn id="54" dur="500"/>
                                        <p:tgtEl>
                                          <p:spTgt spid="6"/>
                                        </p:tgtEl>
                                      </p:cBhvr>
                                    </p:animEffect>
                                  </p:childTnLst>
                                </p:cTn>
                              </p:par>
                            </p:childTnLst>
                          </p:cTn>
                        </p:par>
                        <p:par>
                          <p:cTn id="55" fill="hold">
                            <p:stCondLst>
                              <p:cond delay="6500"/>
                            </p:stCondLst>
                            <p:childTnLst>
                              <p:par>
                                <p:cTn id="56" presetID="22" presetClass="entr" presetSubtype="2" fill="hold" nodeType="afterEffect">
                                  <p:stCondLst>
                                    <p:cond delay="0"/>
                                  </p:stCondLst>
                                  <p:childTnLst>
                                    <p:set>
                                      <p:cBhvr>
                                        <p:cTn id="57" dur="1" fill="hold">
                                          <p:stCondLst>
                                            <p:cond delay="0"/>
                                          </p:stCondLst>
                                        </p:cTn>
                                        <p:tgtEl>
                                          <p:spTgt spid="7"/>
                                        </p:tgtEl>
                                        <p:attrNameLst>
                                          <p:attrName>style.visibility</p:attrName>
                                        </p:attrNameLst>
                                      </p:cBhvr>
                                      <p:to>
                                        <p:strVal val="visible"/>
                                      </p:to>
                                    </p:set>
                                    <p:animEffect transition="in" filter="wipe(right)">
                                      <p:cBhvr>
                                        <p:cTn id="5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Demo</a:t>
            </a:r>
            <a:endParaRPr lang="en-US" dirty="0"/>
          </a:p>
        </p:txBody>
      </p:sp>
      <p:sp>
        <p:nvSpPr>
          <p:cNvPr id="2" name="Text Placeholder 1"/>
          <p:cNvSpPr>
            <a:spLocks noGrp="1"/>
          </p:cNvSpPr>
          <p:nvPr>
            <p:ph type="body" sz="quarter" idx="12"/>
          </p:nvPr>
        </p:nvSpPr>
        <p:spPr>
          <a:xfrm>
            <a:off x="274638" y="3954457"/>
            <a:ext cx="11855450" cy="1829593"/>
          </a:xfrm>
        </p:spPr>
        <p:txBody>
          <a:bodyPr/>
          <a:lstStyle/>
          <a:p>
            <a:r>
              <a:rPr lang="en-US" dirty="0" smtClean="0"/>
              <a:t>Enabling Cross Origin Resource Sharing</a:t>
            </a:r>
            <a:endParaRPr lang="en-US" dirty="0"/>
          </a:p>
        </p:txBody>
      </p:sp>
    </p:spTree>
    <p:extLst>
      <p:ext uri="{BB962C8B-B14F-4D97-AF65-F5344CB8AC3E}">
        <p14:creationId xmlns:p14="http://schemas.microsoft.com/office/powerpoint/2010/main" val="3467972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Web API &amp; Authentication</a:t>
            </a:r>
            <a:endParaRPr lang="en-US" dirty="0"/>
          </a:p>
        </p:txBody>
      </p:sp>
      <p:sp>
        <p:nvSpPr>
          <p:cNvPr id="2" name="Text Placeholder 1"/>
          <p:cNvSpPr>
            <a:spLocks noGrp="1"/>
          </p:cNvSpPr>
          <p:nvPr>
            <p:ph type="body" sz="quarter" idx="10"/>
          </p:nvPr>
        </p:nvSpPr>
        <p:spPr>
          <a:xfrm>
            <a:off x="274638" y="1212850"/>
            <a:ext cx="11887200" cy="517065"/>
          </a:xfrm>
        </p:spPr>
        <p:txBody>
          <a:bodyPr/>
          <a:lstStyle/>
          <a:p>
            <a:r>
              <a:rPr lang="en-US" sz="2400" dirty="0" smtClean="0"/>
              <a:t>The framework &amp; tooling release will make API simple &amp; allow for federation</a:t>
            </a:r>
            <a:endParaRPr lang="en-US" sz="2400" dirty="0"/>
          </a:p>
        </p:txBody>
      </p:sp>
      <p:grpSp>
        <p:nvGrpSpPr>
          <p:cNvPr id="7" name="Group 6"/>
          <p:cNvGrpSpPr/>
          <p:nvPr/>
        </p:nvGrpSpPr>
        <p:grpSpPr>
          <a:xfrm>
            <a:off x="274320" y="1954326"/>
            <a:ext cx="11052292" cy="3822479"/>
            <a:chOff x="274320" y="1954326"/>
            <a:chExt cx="11052292" cy="3822479"/>
          </a:xfrm>
        </p:grpSpPr>
        <p:sp>
          <p:nvSpPr>
            <p:cNvPr id="4" name="Rectangle 3"/>
            <p:cNvSpPr/>
            <p:nvPr/>
          </p:nvSpPr>
          <p:spPr bwMode="auto">
            <a:xfrm>
              <a:off x="275341" y="1954326"/>
              <a:ext cx="11051271" cy="35219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Web API app configured to use </a:t>
              </a:r>
              <a:r>
                <a:rPr lang="en-US" sz="2000" dirty="0" err="1" smtClean="0">
                  <a:gradFill>
                    <a:gsLst>
                      <a:gs pos="0">
                        <a:srgbClr val="FFFFFF"/>
                      </a:gs>
                      <a:gs pos="100000">
                        <a:srgbClr val="FFFFFF"/>
                      </a:gs>
                    </a:gsLst>
                    <a:lin ang="5400000" scaled="0"/>
                  </a:gradFill>
                  <a:latin typeface="+mj-lt"/>
                  <a:ea typeface="Segoe UI" pitchFamily="34" charset="0"/>
                  <a:cs typeface="Segoe UI" pitchFamily="34" charset="0"/>
                </a:rPr>
                <a:t>OAuth</a:t>
              </a: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 Bearer Tokens</a:t>
              </a:r>
            </a:p>
          </p:txBody>
        </p:sp>
        <p:sp>
          <p:nvSpPr>
            <p:cNvPr id="9" name="Rectangle 8"/>
            <p:cNvSpPr/>
            <p:nvPr/>
          </p:nvSpPr>
          <p:spPr bwMode="auto">
            <a:xfrm>
              <a:off x="274320" y="2427192"/>
              <a:ext cx="11051270" cy="3947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Client app asks Web API what </a:t>
              </a:r>
              <a:r>
                <a:rPr lang="en-US" sz="2000" dirty="0" err="1" smtClean="0">
                  <a:gradFill>
                    <a:gsLst>
                      <a:gs pos="0">
                        <a:srgbClr val="FFFFFF"/>
                      </a:gs>
                      <a:gs pos="100000">
                        <a:srgbClr val="FFFFFF"/>
                      </a:gs>
                    </a:gsLst>
                    <a:lin ang="5400000" scaled="0"/>
                  </a:gradFill>
                  <a:latin typeface="+mj-lt"/>
                  <a:ea typeface="Segoe UI" pitchFamily="34" charset="0"/>
                  <a:cs typeface="Segoe UI" pitchFamily="34" charset="0"/>
                </a:rPr>
                <a:t>OAuth</a:t>
              </a: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 providers it supports</a:t>
              </a:r>
            </a:p>
          </p:txBody>
        </p:sp>
        <p:sp>
          <p:nvSpPr>
            <p:cNvPr id="10" name="Rectangle 9"/>
            <p:cNvSpPr/>
            <p:nvPr/>
          </p:nvSpPr>
          <p:spPr bwMode="auto">
            <a:xfrm>
              <a:off x="274320" y="2934052"/>
              <a:ext cx="11051270" cy="36078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User selects provider and is redirected to login</a:t>
              </a:r>
            </a:p>
          </p:txBody>
        </p:sp>
        <p:sp>
          <p:nvSpPr>
            <p:cNvPr id="11" name="Rectangle 10"/>
            <p:cNvSpPr/>
            <p:nvPr/>
          </p:nvSpPr>
          <p:spPr bwMode="auto">
            <a:xfrm>
              <a:off x="274320" y="3419411"/>
              <a:ext cx="11051271" cy="35911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Upon login, user redirected back to API site with credential string</a:t>
              </a:r>
            </a:p>
          </p:txBody>
        </p:sp>
        <p:sp>
          <p:nvSpPr>
            <p:cNvPr id="12" name="Rectangle 11"/>
            <p:cNvSpPr/>
            <p:nvPr/>
          </p:nvSpPr>
          <p:spPr bwMode="auto">
            <a:xfrm>
              <a:off x="274320" y="3892278"/>
              <a:ext cx="11052292" cy="39263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Credential string is parsed into a claim, then an identity</a:t>
              </a:r>
            </a:p>
          </p:txBody>
        </p:sp>
        <p:sp>
          <p:nvSpPr>
            <p:cNvPr id="13" name="Rectangle 12"/>
            <p:cNvSpPr/>
            <p:nvPr/>
          </p:nvSpPr>
          <p:spPr bwMode="auto">
            <a:xfrm>
              <a:off x="274320" y="4398659"/>
              <a:ext cx="11052292" cy="39263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000" dirty="0" err="1" smtClean="0">
                  <a:gradFill>
                    <a:gsLst>
                      <a:gs pos="0">
                        <a:srgbClr val="FFFFFF"/>
                      </a:gs>
                      <a:gs pos="100000">
                        <a:srgbClr val="FFFFFF"/>
                      </a:gs>
                    </a:gsLst>
                    <a:lin ang="5400000" scaled="0"/>
                  </a:gradFill>
                  <a:latin typeface="+mj-lt"/>
                  <a:ea typeface="Segoe UI" pitchFamily="34" charset="0"/>
                  <a:cs typeface="Segoe UI" pitchFamily="34" charset="0"/>
                </a:rPr>
                <a:t>UserInfo</a:t>
              </a: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 is passed back to client where it is persisted</a:t>
              </a:r>
            </a:p>
          </p:txBody>
        </p:sp>
        <p:sp>
          <p:nvSpPr>
            <p:cNvPr id="14" name="Rectangle 13"/>
            <p:cNvSpPr/>
            <p:nvPr/>
          </p:nvSpPr>
          <p:spPr bwMode="auto">
            <a:xfrm>
              <a:off x="274320" y="4891416"/>
              <a:ext cx="11052292" cy="39263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000" dirty="0" err="1" smtClean="0">
                  <a:gradFill>
                    <a:gsLst>
                      <a:gs pos="0">
                        <a:srgbClr val="FFFFFF"/>
                      </a:gs>
                      <a:gs pos="100000">
                        <a:srgbClr val="FFFFFF"/>
                      </a:gs>
                    </a:gsLst>
                    <a:lin ang="5400000" scaled="0"/>
                  </a:gradFill>
                  <a:latin typeface="+mj-lt"/>
                  <a:ea typeface="Segoe UI" pitchFamily="34" charset="0"/>
                  <a:cs typeface="Segoe UI" pitchFamily="34" charset="0"/>
                </a:rPr>
                <a:t>UserInfo’s</a:t>
              </a: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 access token is attached to each API request as a Bearer Token Header</a:t>
              </a:r>
            </a:p>
          </p:txBody>
        </p:sp>
        <p:sp>
          <p:nvSpPr>
            <p:cNvPr id="15" name="Rectangle 14"/>
            <p:cNvSpPr/>
            <p:nvPr/>
          </p:nvSpPr>
          <p:spPr bwMode="auto">
            <a:xfrm>
              <a:off x="274320" y="5384173"/>
              <a:ext cx="11052292" cy="39263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API performs authorization using the Bearer Token Header</a:t>
              </a:r>
            </a:p>
          </p:txBody>
        </p:sp>
      </p:grpSp>
      <p:sp>
        <p:nvSpPr>
          <p:cNvPr id="6" name="Down Arrow 5"/>
          <p:cNvSpPr/>
          <p:nvPr/>
        </p:nvSpPr>
        <p:spPr bwMode="auto">
          <a:xfrm>
            <a:off x="10588355" y="-3086694"/>
            <a:ext cx="1474470" cy="5041020"/>
          </a:xfrm>
          <a:prstGeom prst="downArrow">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605652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2000"/>
                                        <p:tgtEl>
                                          <p:spTgt spid="7"/>
                                        </p:tgtEl>
                                      </p:cBhvr>
                                    </p:animEffect>
                                  </p:childTnLst>
                                </p:cTn>
                              </p:par>
                              <p:par>
                                <p:cTn id="8" presetID="42" presetClass="path" presetSubtype="0" accel="50000" decel="50000" fill="hold" grpId="0" nodeType="withEffect">
                                  <p:stCondLst>
                                    <p:cond delay="0"/>
                                  </p:stCondLst>
                                  <p:childTnLst>
                                    <p:animMotion origin="layout" path="M 4.09752E-6 -1.08942E-6 L 4.09752E-6 0.69337 " pathEditMode="relative" rAng="0" ptsTypes="AA">
                                      <p:cBhvr>
                                        <p:cTn id="9" dur="2000" fill="hold"/>
                                        <p:tgtEl>
                                          <p:spTgt spid="6"/>
                                        </p:tgtEl>
                                        <p:attrNameLst>
                                          <p:attrName>ppt_x</p:attrName>
                                          <p:attrName>ppt_y</p:attrName>
                                        </p:attrNameLst>
                                      </p:cBhvr>
                                      <p:rCtr x="0" y="3465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ASP.NET Web API</a:t>
            </a:r>
            <a:br>
              <a:rPr lang="en-US" dirty="0" smtClean="0"/>
            </a:br>
            <a:r>
              <a:rPr lang="en-US" sz="3200" dirty="0" smtClean="0"/>
              <a:t>Web Services for Web Sites and Modern &amp; Mobile Apps</a:t>
            </a:r>
            <a:endParaRPr lang="en-US" dirty="0"/>
          </a:p>
        </p:txBody>
      </p:sp>
      <p:sp>
        <p:nvSpPr>
          <p:cNvPr id="5" name="Text Placeholder 4"/>
          <p:cNvSpPr>
            <a:spLocks noGrp="1"/>
          </p:cNvSpPr>
          <p:nvPr>
            <p:ph type="body" sz="quarter" idx="12"/>
          </p:nvPr>
        </p:nvSpPr>
        <p:spPr/>
        <p:txBody>
          <a:bodyPr/>
          <a:lstStyle/>
          <a:p>
            <a:r>
              <a:rPr lang="en-US" dirty="0" smtClean="0"/>
              <a:t>Scott Hunter</a:t>
            </a:r>
          </a:p>
          <a:p>
            <a:r>
              <a:rPr lang="en-US" sz="2800" dirty="0" smtClean="0"/>
              <a:t>Group Program Manager, Azure</a:t>
            </a:r>
          </a:p>
          <a:p>
            <a:r>
              <a:rPr lang="en-US" sz="2800" dirty="0" smtClean="0"/>
              <a:t>@</a:t>
            </a:r>
            <a:r>
              <a:rPr lang="en-US" sz="2800" dirty="0" err="1" smtClean="0"/>
              <a:t>coolcsh</a:t>
            </a:r>
            <a:endParaRPr lang="en-US" dirty="0"/>
          </a:p>
        </p:txBody>
      </p:sp>
      <p:sp>
        <p:nvSpPr>
          <p:cNvPr id="14" name="Text Placeholder 13"/>
          <p:cNvSpPr>
            <a:spLocks noGrp="1"/>
          </p:cNvSpPr>
          <p:nvPr>
            <p:ph type="body" sz="quarter" idx="13"/>
          </p:nvPr>
        </p:nvSpPr>
        <p:spPr/>
        <p:txBody>
          <a:bodyPr/>
          <a:lstStyle/>
          <a:p>
            <a:r>
              <a:rPr lang="en-US" dirty="0" smtClean="0"/>
              <a:t>DEV-B360-R</a:t>
            </a:r>
            <a:endParaRPr lang="en-US" dirty="0"/>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Demo</a:t>
            </a:r>
            <a:endParaRPr lang="en-US" dirty="0"/>
          </a:p>
        </p:txBody>
      </p:sp>
      <p:sp>
        <p:nvSpPr>
          <p:cNvPr id="2" name="Text Placeholder 1"/>
          <p:cNvSpPr>
            <a:spLocks noGrp="1"/>
          </p:cNvSpPr>
          <p:nvPr>
            <p:ph type="body" sz="quarter" idx="12"/>
          </p:nvPr>
        </p:nvSpPr>
        <p:spPr>
          <a:xfrm>
            <a:off x="274638" y="3954457"/>
            <a:ext cx="11855450" cy="1829593"/>
          </a:xfrm>
        </p:spPr>
        <p:txBody>
          <a:bodyPr/>
          <a:lstStyle/>
          <a:p>
            <a:r>
              <a:rPr lang="en-US" dirty="0" smtClean="0"/>
              <a:t>Walking through a Multi-client Authentication Process</a:t>
            </a:r>
            <a:endParaRPr lang="en-US" dirty="0"/>
          </a:p>
        </p:txBody>
      </p:sp>
    </p:spTree>
    <p:extLst>
      <p:ext uri="{BB962C8B-B14F-4D97-AF65-F5344CB8AC3E}">
        <p14:creationId xmlns:p14="http://schemas.microsoft.com/office/powerpoint/2010/main" val="717678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Track resources</a:t>
            </a:r>
            <a:endParaRPr lang="en-US" dirty="0"/>
          </a:p>
        </p:txBody>
      </p:sp>
      <p:sp>
        <p:nvSpPr>
          <p:cNvPr id="6" name="Rectangle 5"/>
          <p:cNvSpPr/>
          <p:nvPr/>
        </p:nvSpPr>
        <p:spPr bwMode="auto">
          <a:xfrm>
            <a:off x="274320" y="1214472"/>
            <a:ext cx="11887518" cy="548319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a:xfrm>
            <a:off x="371669" y="1395987"/>
            <a:ext cx="11790169" cy="4616648"/>
          </a:xfrm>
          <a:prstGeom prst="rect">
            <a:avLst/>
          </a:prstGeom>
        </p:spPr>
        <p:txBody>
          <a:bodyPr wrap="square">
            <a:spAutoFit/>
          </a:bodyPr>
          <a:lstStyle/>
          <a:p>
            <a:pPr marL="571500" lvl="0" indent="-571500">
              <a:lnSpc>
                <a:spcPct val="90000"/>
              </a:lnSpc>
              <a:spcBef>
                <a:spcPct val="20000"/>
              </a:spcBef>
              <a:buSzPct val="105000"/>
              <a:buBlip>
                <a:blip r:embed="rId3"/>
              </a:buBlip>
            </a:pPr>
            <a:r>
              <a:rPr lang="en-US" sz="2800" dirty="0" smtClean="0">
                <a:gradFill>
                  <a:gsLst>
                    <a:gs pos="1250">
                      <a:schemeClr val="tx1"/>
                    </a:gs>
                    <a:gs pos="100000">
                      <a:schemeClr val="tx1"/>
                    </a:gs>
                  </a:gsLst>
                  <a:lin ang="5400000" scaled="0"/>
                </a:gradFill>
                <a:latin typeface="+mj-lt"/>
              </a:rPr>
              <a:t>Generic Client REST Wrapper</a:t>
            </a:r>
            <a:br>
              <a:rPr lang="en-US" sz="2800" dirty="0" smtClean="0">
                <a:gradFill>
                  <a:gsLst>
                    <a:gs pos="1250">
                      <a:schemeClr val="tx1"/>
                    </a:gs>
                    <a:gs pos="100000">
                      <a:schemeClr val="tx1"/>
                    </a:gs>
                  </a:gsLst>
                  <a:lin ang="5400000" scaled="0"/>
                </a:gradFill>
                <a:latin typeface="+mj-lt"/>
              </a:rPr>
            </a:br>
            <a:r>
              <a:rPr lang="en-US" sz="2800" dirty="0">
                <a:hlinkClick r:id="rId4"/>
              </a:rPr>
              <a:t>https://</a:t>
            </a:r>
            <a:r>
              <a:rPr lang="en-US" sz="2800" dirty="0" smtClean="0">
                <a:hlinkClick r:id="rId4"/>
              </a:rPr>
              <a:t>gist.github.com/bradygaster/5682105</a:t>
            </a:r>
            <a:endParaRPr lang="en-US" sz="2800" dirty="0" smtClean="0"/>
          </a:p>
          <a:p>
            <a:pPr marL="571500" lvl="0" indent="-571500">
              <a:lnSpc>
                <a:spcPct val="90000"/>
              </a:lnSpc>
              <a:spcBef>
                <a:spcPct val="20000"/>
              </a:spcBef>
              <a:buSzPct val="105000"/>
              <a:buBlip>
                <a:blip r:embed="rId3"/>
              </a:buBlip>
            </a:pPr>
            <a:r>
              <a:rPr lang="en-US" sz="2800" dirty="0" smtClean="0">
                <a:gradFill>
                  <a:gsLst>
                    <a:gs pos="1250">
                      <a:schemeClr val="tx1"/>
                    </a:gs>
                    <a:gs pos="100000">
                      <a:schemeClr val="tx1"/>
                    </a:gs>
                  </a:gsLst>
                  <a:lin ang="5400000" scaled="0"/>
                </a:gradFill>
                <a:latin typeface="+mj-lt"/>
              </a:rPr>
              <a:t>Web API Test </a:t>
            </a:r>
            <a:r>
              <a:rPr lang="en-US" sz="2800" dirty="0">
                <a:gradFill>
                  <a:gsLst>
                    <a:gs pos="1250">
                      <a:schemeClr val="tx1"/>
                    </a:gs>
                    <a:gs pos="100000">
                      <a:schemeClr val="tx1"/>
                    </a:gs>
                  </a:gsLst>
                  <a:lin ang="5400000" scaled="0"/>
                </a:gradFill>
                <a:latin typeface="+mj-lt"/>
              </a:rPr>
              <a:t>Client How-to</a:t>
            </a:r>
            <a:br>
              <a:rPr lang="en-US" sz="2800" dirty="0">
                <a:gradFill>
                  <a:gsLst>
                    <a:gs pos="1250">
                      <a:schemeClr val="tx1"/>
                    </a:gs>
                    <a:gs pos="100000">
                      <a:schemeClr val="tx1"/>
                    </a:gs>
                  </a:gsLst>
                  <a:lin ang="5400000" scaled="0"/>
                </a:gradFill>
                <a:latin typeface="+mj-lt"/>
              </a:rPr>
            </a:br>
            <a:r>
              <a:rPr lang="en-US" sz="2800" dirty="0">
                <a:gradFill>
                  <a:gsLst>
                    <a:gs pos="1250">
                      <a:schemeClr val="tx1"/>
                    </a:gs>
                    <a:gs pos="100000">
                      <a:schemeClr val="tx1"/>
                    </a:gs>
                  </a:gsLst>
                  <a:lin ang="5400000" scaled="0"/>
                </a:gradFill>
                <a:hlinkClick r:id="rId5"/>
              </a:rPr>
              <a:t>http://</a:t>
            </a:r>
            <a:r>
              <a:rPr lang="en-US" sz="2800" dirty="0" smtClean="0">
                <a:gradFill>
                  <a:gsLst>
                    <a:gs pos="1250">
                      <a:schemeClr val="tx1"/>
                    </a:gs>
                    <a:gs pos="100000">
                      <a:schemeClr val="tx1"/>
                    </a:gs>
                  </a:gsLst>
                  <a:lin ang="5400000" scaled="0"/>
                </a:gradFill>
                <a:hlinkClick r:id="rId5"/>
              </a:rPr>
              <a:t>aka.ms/webapitestclientintro</a:t>
            </a:r>
            <a:endParaRPr lang="en-US" sz="2800" dirty="0" smtClean="0">
              <a:gradFill>
                <a:gsLst>
                  <a:gs pos="1250">
                    <a:schemeClr val="tx1"/>
                  </a:gs>
                  <a:gs pos="100000">
                    <a:schemeClr val="tx1"/>
                  </a:gs>
                </a:gsLst>
                <a:lin ang="5400000" scaled="0"/>
              </a:gradFill>
            </a:endParaRPr>
          </a:p>
          <a:p>
            <a:pPr marL="571500" lvl="0" indent="-571500">
              <a:lnSpc>
                <a:spcPct val="90000"/>
              </a:lnSpc>
              <a:spcBef>
                <a:spcPct val="20000"/>
              </a:spcBef>
              <a:buSzPct val="105000"/>
              <a:buBlip>
                <a:blip r:embed="rId3"/>
              </a:buBlip>
            </a:pPr>
            <a:r>
              <a:rPr lang="en-US" sz="2800" dirty="0" smtClean="0">
                <a:gradFill>
                  <a:gsLst>
                    <a:gs pos="1250">
                      <a:schemeClr val="tx1"/>
                    </a:gs>
                    <a:gs pos="100000">
                      <a:schemeClr val="tx1"/>
                    </a:gs>
                  </a:gsLst>
                  <a:lin ang="5400000" scaled="0"/>
                </a:gradFill>
                <a:latin typeface="+mj-lt"/>
              </a:rPr>
              <a:t>ASP.NET on </a:t>
            </a:r>
            <a:r>
              <a:rPr lang="en-US" sz="2800" dirty="0" err="1" smtClean="0">
                <a:gradFill>
                  <a:gsLst>
                    <a:gs pos="1250">
                      <a:schemeClr val="tx1"/>
                    </a:gs>
                    <a:gs pos="100000">
                      <a:schemeClr val="tx1"/>
                    </a:gs>
                  </a:gsLst>
                  <a:lin ang="5400000" scaled="0"/>
                </a:gradFill>
                <a:latin typeface="+mj-lt"/>
              </a:rPr>
              <a:t>CodePlex</a:t>
            </a:r>
            <a:r>
              <a:rPr lang="en-US" sz="2800" dirty="0" smtClean="0">
                <a:gradFill>
                  <a:gsLst>
                    <a:gs pos="1250">
                      <a:schemeClr val="tx1"/>
                    </a:gs>
                    <a:gs pos="100000">
                      <a:schemeClr val="tx1"/>
                    </a:gs>
                  </a:gsLst>
                  <a:lin ang="5400000" scaled="0"/>
                </a:gradFill>
                <a:latin typeface="+mj-lt"/>
              </a:rPr>
              <a:t/>
            </a:r>
            <a:br>
              <a:rPr lang="en-US" sz="2800" dirty="0" smtClean="0">
                <a:gradFill>
                  <a:gsLst>
                    <a:gs pos="1250">
                      <a:schemeClr val="tx1"/>
                    </a:gs>
                    <a:gs pos="100000">
                      <a:schemeClr val="tx1"/>
                    </a:gs>
                  </a:gsLst>
                  <a:lin ang="5400000" scaled="0"/>
                </a:gradFill>
                <a:latin typeface="+mj-lt"/>
              </a:rPr>
            </a:br>
            <a:r>
              <a:rPr lang="en-US" sz="2800" dirty="0">
                <a:hlinkClick r:id="rId6"/>
              </a:rPr>
              <a:t>http://aspnetwebstack.codeplex.com</a:t>
            </a:r>
            <a:r>
              <a:rPr lang="en-US" sz="2800" dirty="0" smtClean="0">
                <a:hlinkClick r:id="rId6"/>
              </a:rPr>
              <a:t>/</a:t>
            </a:r>
            <a:endParaRPr lang="en-US" sz="2800" dirty="0">
              <a:gradFill>
                <a:gsLst>
                  <a:gs pos="1250">
                    <a:schemeClr val="tx1"/>
                  </a:gs>
                  <a:gs pos="100000">
                    <a:schemeClr val="tx1"/>
                  </a:gs>
                </a:gsLst>
                <a:lin ang="5400000" scaled="0"/>
              </a:gradFill>
              <a:latin typeface="+mj-lt"/>
            </a:endParaRPr>
          </a:p>
          <a:p>
            <a:pPr marL="571500" lvl="0" indent="-571500">
              <a:lnSpc>
                <a:spcPct val="90000"/>
              </a:lnSpc>
              <a:spcBef>
                <a:spcPct val="20000"/>
              </a:spcBef>
              <a:buSzPct val="105000"/>
              <a:buBlip>
                <a:blip r:embed="rId3"/>
              </a:buBlip>
            </a:pPr>
            <a:r>
              <a:rPr lang="en-US" sz="2800" dirty="0" smtClean="0">
                <a:gradFill>
                  <a:gsLst>
                    <a:gs pos="1250">
                      <a:schemeClr val="tx1"/>
                    </a:gs>
                    <a:gs pos="100000">
                      <a:schemeClr val="tx1"/>
                    </a:gs>
                  </a:gsLst>
                  <a:lin ang="5400000" scaled="0"/>
                </a:gradFill>
                <a:latin typeface="+mj-lt"/>
              </a:rPr>
              <a:t>Channel Web Camps TV Episodes</a:t>
            </a:r>
            <a:br>
              <a:rPr lang="en-US" sz="2800" dirty="0" smtClean="0">
                <a:gradFill>
                  <a:gsLst>
                    <a:gs pos="1250">
                      <a:schemeClr val="tx1"/>
                    </a:gs>
                    <a:gs pos="100000">
                      <a:schemeClr val="tx1"/>
                    </a:gs>
                  </a:gsLst>
                  <a:lin ang="5400000" scaled="0"/>
                </a:gradFill>
                <a:latin typeface="+mj-lt"/>
              </a:rPr>
            </a:br>
            <a:r>
              <a:rPr lang="en-US" sz="2800" dirty="0" smtClean="0">
                <a:gradFill>
                  <a:gsLst>
                    <a:gs pos="1250">
                      <a:schemeClr val="tx1"/>
                    </a:gs>
                    <a:gs pos="100000">
                      <a:schemeClr val="tx1"/>
                    </a:gs>
                  </a:gsLst>
                  <a:lin ang="5400000" scaled="0"/>
                </a:gradFill>
                <a:latin typeface="+mj-lt"/>
              </a:rPr>
              <a:t>Katana - </a:t>
            </a:r>
            <a:r>
              <a:rPr lang="en-US" sz="2800" dirty="0">
                <a:hlinkClick r:id="rId7" tooltip="http://aka.ms/C7xunh"/>
              </a:rPr>
              <a:t>http://</a:t>
            </a:r>
            <a:r>
              <a:rPr lang="en-US" sz="2800" dirty="0" smtClean="0">
                <a:hlinkClick r:id="rId7" tooltip="http://aka.ms/C7xunh"/>
              </a:rPr>
              <a:t>aka.ms/C7xunh</a:t>
            </a:r>
            <a:r>
              <a:rPr lang="en-US" sz="2800" dirty="0"/>
              <a:t/>
            </a:r>
            <a:br>
              <a:rPr lang="en-US" sz="2800" dirty="0"/>
            </a:br>
            <a:r>
              <a:rPr lang="en-US" sz="2800" dirty="0" smtClean="0">
                <a:latin typeface="+mj-lt"/>
              </a:rPr>
              <a:t>CORS - </a:t>
            </a:r>
            <a:r>
              <a:rPr lang="en-US" sz="2800" dirty="0">
                <a:hlinkClick r:id="rId8" tooltip="http://aka.ms/Q3uthf"/>
              </a:rPr>
              <a:t>http://</a:t>
            </a:r>
            <a:r>
              <a:rPr lang="en-US" sz="2800" dirty="0" smtClean="0">
                <a:hlinkClick r:id="rId8" tooltip="http://aka.ms/Q3uthf"/>
              </a:rPr>
              <a:t>aka.ms/Q3uthf</a:t>
            </a:r>
            <a:r>
              <a:rPr lang="en-US" sz="2800" dirty="0"/>
              <a:t/>
            </a:r>
            <a:br>
              <a:rPr lang="en-US" sz="2800" dirty="0"/>
            </a:br>
            <a:r>
              <a:rPr lang="en-US" sz="2800" dirty="0" smtClean="0">
                <a:latin typeface="+mj-lt"/>
              </a:rPr>
              <a:t>OData - </a:t>
            </a:r>
            <a:r>
              <a:rPr lang="en-US" sz="2800" dirty="0">
                <a:hlinkClick r:id="rId9" tooltip="http://aka.ms/Txrdhu"/>
              </a:rPr>
              <a:t>http://</a:t>
            </a:r>
            <a:r>
              <a:rPr lang="en-US" sz="2800" dirty="0" smtClean="0">
                <a:hlinkClick r:id="rId9" tooltip="http://aka.ms/Txrdhu"/>
              </a:rPr>
              <a:t>aka.ms/Txrdhu</a:t>
            </a:r>
            <a:r>
              <a:rPr lang="en-US" sz="2800" dirty="0" smtClean="0"/>
              <a:t>, </a:t>
            </a:r>
            <a:r>
              <a:rPr lang="en-US" sz="2800" dirty="0">
                <a:hlinkClick r:id="rId10" tooltip="http://aka.ms/V4n6cv"/>
              </a:rPr>
              <a:t>http://</a:t>
            </a:r>
            <a:r>
              <a:rPr lang="en-US" sz="2800" dirty="0" smtClean="0">
                <a:hlinkClick r:id="rId10" tooltip="http://aka.ms/V4n6cv"/>
              </a:rPr>
              <a:t>aka.ms/V4n6cv</a:t>
            </a:r>
            <a:r>
              <a:rPr lang="en-US" sz="2800" dirty="0"/>
              <a:t/>
            </a:r>
            <a:br>
              <a:rPr lang="en-US" sz="2800" dirty="0"/>
            </a:br>
            <a:r>
              <a:rPr lang="en-US" sz="2800" dirty="0" smtClean="0">
                <a:latin typeface="+mj-lt"/>
              </a:rPr>
              <a:t>Yao’s Web API Tour - </a:t>
            </a:r>
            <a:r>
              <a:rPr lang="en-US" sz="2800" dirty="0">
                <a:hlinkClick r:id="rId11" tooltip="http://aka.ms/G24zpi"/>
              </a:rPr>
              <a:t>http://aka.ms/G24zpi</a:t>
            </a:r>
            <a:endParaRPr lang="en-US" sz="2800" dirty="0">
              <a:latin typeface="+mj-lt"/>
            </a:endParaRPr>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574401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7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Tile"/>
          <p:cNvSpPr/>
          <p:nvPr/>
        </p:nvSpPr>
        <p:spPr bwMode="gray">
          <a:xfrm>
            <a:off x="5997647" y="3946350"/>
            <a:ext cx="5481387" cy="1835295"/>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err="1"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msdn</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grpSp>
        <p:nvGrpSpPr>
          <p:cNvPr id="34" name="MSDN Link"/>
          <p:cNvGrpSpPr/>
          <p:nvPr/>
        </p:nvGrpSpPr>
        <p:grpSpPr>
          <a:xfrm>
            <a:off x="5980243" y="5766010"/>
            <a:ext cx="5498792" cy="914399"/>
            <a:chOff x="6158906" y="5021924"/>
            <a:chExt cx="4997786" cy="813384"/>
          </a:xfrm>
        </p:grpSpPr>
        <p:sp>
          <p:nvSpPr>
            <p:cNvPr id="35" name="Rectangle 34"/>
            <p:cNvSpPr/>
            <p:nvPr/>
          </p:nvSpPr>
          <p:spPr bwMode="auto">
            <a:xfrm>
              <a:off x="6165582"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6" name="Rectangle 35"/>
            <p:cNvSpPr/>
            <p:nvPr/>
          </p:nvSpPr>
          <p:spPr>
            <a:xfrm>
              <a:off x="6158906" y="5076615"/>
              <a:ext cx="2330654"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Developers</a:t>
              </a:r>
            </a:p>
          </p:txBody>
        </p:sp>
        <p:sp>
          <p:nvSpPr>
            <p:cNvPr id="37" name="Rectangle 36"/>
            <p:cNvSpPr/>
            <p:nvPr/>
          </p:nvSpPr>
          <p:spPr bwMode="white">
            <a:xfrm>
              <a:off x="6165582" y="5388275"/>
              <a:ext cx="4991109" cy="328531"/>
            </a:xfrm>
            <a:prstGeom prst="rect">
              <a:avLst/>
            </a:prstGeom>
          </p:spPr>
          <p:txBody>
            <a:bodyPr wrap="square" lIns="182880">
              <a:spAutoFit/>
            </a:bodyPr>
            <a:lstStyle/>
            <a:p>
              <a:r>
                <a:rPr lang="en-US" dirty="0">
                  <a:solidFill>
                    <a:srgbClr val="FFFFFF"/>
                  </a:solidFill>
                  <a:hlinkClick r:id="rId3"/>
                </a:rPr>
                <a:t>http://microsoft.com/msdn </a:t>
              </a:r>
              <a:endParaRPr lang="en-US" dirty="0">
                <a:solidFill>
                  <a:srgbClr val="FFFFFF"/>
                </a:solidFill>
              </a:endParaRPr>
            </a:p>
          </p:txBody>
        </p:sp>
      </p:grpSp>
      <p:sp>
        <p:nvSpPr>
          <p:cNvPr id="12" name="Arrow Bar"/>
          <p:cNvSpPr/>
          <p:nvPr/>
        </p:nvSpPr>
        <p:spPr bwMode="gray">
          <a:xfrm>
            <a:off x="5997647" y="1214472"/>
            <a:ext cx="5486400" cy="1841377"/>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Learning</a:t>
            </a:r>
          </a:p>
        </p:txBody>
      </p:sp>
      <p:grpSp>
        <p:nvGrpSpPr>
          <p:cNvPr id="17" name="MS Learning Link"/>
          <p:cNvGrpSpPr/>
          <p:nvPr/>
        </p:nvGrpSpPr>
        <p:grpSpPr>
          <a:xfrm>
            <a:off x="5982656" y="3040063"/>
            <a:ext cx="5501390" cy="916641"/>
            <a:chOff x="6161986" y="2595282"/>
            <a:chExt cx="5010840" cy="813384"/>
          </a:xfrm>
        </p:grpSpPr>
        <p:sp>
          <p:nvSpPr>
            <p:cNvPr id="18" name="Rectangle 17"/>
            <p:cNvSpPr/>
            <p:nvPr/>
          </p:nvSpPr>
          <p:spPr bwMode="auto">
            <a:xfrm>
              <a:off x="6175640" y="2595282"/>
              <a:ext cx="4992624"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9" name="Rectangle 18"/>
            <p:cNvSpPr/>
            <p:nvPr/>
          </p:nvSpPr>
          <p:spPr>
            <a:xfrm>
              <a:off x="6161986" y="2649973"/>
              <a:ext cx="3863978" cy="300417"/>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Microsoft Certification &amp; Training Resources</a:t>
              </a:r>
            </a:p>
          </p:txBody>
        </p:sp>
        <p:sp>
          <p:nvSpPr>
            <p:cNvPr id="20" name="Rectangle 19"/>
            <p:cNvSpPr/>
            <p:nvPr/>
          </p:nvSpPr>
          <p:spPr bwMode="white">
            <a:xfrm>
              <a:off x="6181717" y="2961633"/>
              <a:ext cx="4991109" cy="327728"/>
            </a:xfrm>
            <a:prstGeom prst="rect">
              <a:avLst/>
            </a:prstGeom>
          </p:spPr>
          <p:txBody>
            <a:bodyPr wrap="square" lIns="182880">
              <a:spAutoFit/>
            </a:bodyPr>
            <a:lstStyle/>
            <a:p>
              <a:r>
                <a:rPr lang="en-US" dirty="0">
                  <a:solidFill>
                    <a:srgbClr val="FFFFFF"/>
                  </a:solidFill>
                  <a:hlinkClick r:id="rId4"/>
                </a:rPr>
                <a:t>www.microsoft.com/learning </a:t>
              </a:r>
              <a:endParaRPr lang="en-US" sz="1600" dirty="0"/>
            </a:p>
          </p:txBody>
        </p:sp>
      </p:grpSp>
      <p:sp>
        <p:nvSpPr>
          <p:cNvPr id="5" name="TechEd Tile"/>
          <p:cNvSpPr/>
          <p:nvPr/>
        </p:nvSpPr>
        <p:spPr bwMode="ltGray">
          <a:xfrm>
            <a:off x="274638" y="1214472"/>
            <a:ext cx="5476342" cy="1841394"/>
          </a:xfrm>
          <a:prstGeom prst="rect">
            <a:avLst/>
          </a:prstGeom>
          <a:solidFill>
            <a:srgbClr val="0072C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2" name="TechEd Tile"/>
          <p:cNvSpPr/>
          <p:nvPr/>
        </p:nvSpPr>
        <p:spPr bwMode="gray">
          <a:xfrm>
            <a:off x="274639" y="3947146"/>
            <a:ext cx="5486399" cy="1834500"/>
          </a:xfrm>
          <a:prstGeom prst="rect">
            <a:avLst/>
          </a:prstGeom>
          <a:solidFill>
            <a:srgbClr val="DC3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Resources</a:t>
            </a:r>
            <a:endParaRPr lang="en-US" dirty="0"/>
          </a:p>
        </p:txBody>
      </p:sp>
      <p:grpSp>
        <p:nvGrpSpPr>
          <p:cNvPr id="7" name="myTechEd Link"/>
          <p:cNvGrpSpPr/>
          <p:nvPr/>
        </p:nvGrpSpPr>
        <p:grpSpPr>
          <a:xfrm>
            <a:off x="272820" y="3040063"/>
            <a:ext cx="5478161" cy="916885"/>
            <a:chOff x="1020415" y="2595282"/>
            <a:chExt cx="4992768" cy="813384"/>
          </a:xfrm>
        </p:grpSpPr>
        <p:sp>
          <p:nvSpPr>
            <p:cNvPr id="8" name="Rectangle 7"/>
            <p:cNvSpPr/>
            <p:nvPr/>
          </p:nvSpPr>
          <p:spPr bwMode="auto">
            <a:xfrm>
              <a:off x="1022073" y="2595282"/>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9" name="Rectangle 8"/>
            <p:cNvSpPr/>
            <p:nvPr/>
          </p:nvSpPr>
          <p:spPr>
            <a:xfrm>
              <a:off x="1020415" y="2649973"/>
              <a:ext cx="1963250" cy="300337"/>
            </a:xfrm>
            <a:prstGeom prst="rect">
              <a:avLst/>
            </a:prstGeom>
          </p:spPr>
          <p:txBody>
            <a:bodyPr wrap="none" lIns="182880">
              <a:spAutoFit/>
            </a:bodyPr>
            <a:lstStyle/>
            <a:p>
              <a:pPr marL="0" lvl="1">
                <a:tabLst>
                  <a:tab pos="1828800" algn="l"/>
                </a:tabLst>
              </a:pPr>
              <a:r>
                <a:rPr lang="en-US" sz="1600" dirty="0" smtClean="0">
                  <a:gradFill>
                    <a:gsLst>
                      <a:gs pos="1250">
                        <a:schemeClr val="bg2"/>
                      </a:gs>
                      <a:gs pos="100000">
                        <a:schemeClr val="bg2"/>
                      </a:gs>
                    </a:gsLst>
                    <a:lin ang="5400000" scaled="0"/>
                  </a:gradFill>
                  <a:latin typeface="Segoe UI" pitchFamily="34" charset="0"/>
                  <a:ea typeface="Segoe UI" pitchFamily="34" charset="0"/>
                  <a:cs typeface="Segoe UI" pitchFamily="34" charset="0"/>
                </a:rPr>
                <a:t>Sessions on Demand</a:t>
              </a:r>
              <a:endPar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endParaRPr>
            </a:p>
          </p:txBody>
        </p:sp>
        <p:sp>
          <p:nvSpPr>
            <p:cNvPr id="10" name="Rectangle 9"/>
            <p:cNvSpPr/>
            <p:nvPr/>
          </p:nvSpPr>
          <p:spPr bwMode="white">
            <a:xfrm>
              <a:off x="1022073" y="2961633"/>
              <a:ext cx="4991109" cy="327641"/>
            </a:xfrm>
            <a:prstGeom prst="rect">
              <a:avLst/>
            </a:prstGeom>
          </p:spPr>
          <p:txBody>
            <a:bodyPr wrap="square" lIns="182880">
              <a:spAutoFit/>
            </a:bodyPr>
            <a:lstStyle/>
            <a:p>
              <a:r>
                <a:rPr lang="en-US" u="sng" dirty="0">
                  <a:hlinkClick r:id="rId5"/>
                </a:rPr>
                <a:t>http://channel9.msdn.com/Events/TechEd</a:t>
              </a:r>
              <a:endParaRPr lang="en-US" dirty="0"/>
            </a:p>
          </p:txBody>
        </p:sp>
      </p:grpSp>
      <p:grpSp>
        <p:nvGrpSpPr>
          <p:cNvPr id="27" name="MS TechNet Link"/>
          <p:cNvGrpSpPr/>
          <p:nvPr/>
        </p:nvGrpSpPr>
        <p:grpSpPr>
          <a:xfrm>
            <a:off x="274639" y="5766010"/>
            <a:ext cx="5476339" cy="914399"/>
            <a:chOff x="1022074" y="5021924"/>
            <a:chExt cx="4991110" cy="813384"/>
          </a:xfrm>
        </p:grpSpPr>
        <p:sp>
          <p:nvSpPr>
            <p:cNvPr id="28" name="Rectangle 27"/>
            <p:cNvSpPr/>
            <p:nvPr/>
          </p:nvSpPr>
          <p:spPr bwMode="auto">
            <a:xfrm>
              <a:off x="1022074"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9" name="Rectangle 28"/>
            <p:cNvSpPr/>
            <p:nvPr/>
          </p:nvSpPr>
          <p:spPr>
            <a:xfrm>
              <a:off x="1027759" y="5076615"/>
              <a:ext cx="2680236"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IT Professionals</a:t>
              </a:r>
            </a:p>
          </p:txBody>
        </p:sp>
        <p:sp>
          <p:nvSpPr>
            <p:cNvPr id="30" name="Rectangle 29"/>
            <p:cNvSpPr/>
            <p:nvPr/>
          </p:nvSpPr>
          <p:spPr bwMode="white">
            <a:xfrm>
              <a:off x="1022074" y="5388275"/>
              <a:ext cx="4991109" cy="328531"/>
            </a:xfrm>
            <a:prstGeom prst="rect">
              <a:avLst/>
            </a:prstGeom>
          </p:spPr>
          <p:txBody>
            <a:bodyPr wrap="square" lIns="182880">
              <a:spAutoFit/>
            </a:bodyPr>
            <a:lstStyle/>
            <a:p>
              <a:pPr lvl="0">
                <a:spcBef>
                  <a:spcPts val="600"/>
                </a:spcBef>
                <a:buSzPct val="120000"/>
                <a:tabLst>
                  <a:tab pos="1828800" algn="l"/>
                </a:tabLst>
                <a:defRPr/>
              </a:pPr>
              <a:r>
                <a:rPr lang="en-US" dirty="0">
                  <a:solidFill>
                    <a:srgbClr val="FFFFFF"/>
                  </a:solidFill>
                  <a:hlinkClick r:id="rId6"/>
                </a:rPr>
                <a:t>http://microsoft.com/technet  </a:t>
              </a:r>
              <a:endParaRPr lang="en-US" dirty="0">
                <a:solidFill>
                  <a:srgbClr val="FFFFFF"/>
                </a:solidFill>
              </a:endParaRPr>
            </a:p>
          </p:txBody>
        </p:sp>
      </p:grpSp>
      <p:sp>
        <p:nvSpPr>
          <p:cNvPr id="43" name="Rectangle 42"/>
          <p:cNvSpPr/>
          <p:nvPr/>
        </p:nvSpPr>
        <p:spPr bwMode="auto">
          <a:xfrm>
            <a:off x="5750977" y="-1"/>
            <a:ext cx="273890" cy="699452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rotWithShape="1">
          <a:blip r:embed="rId7">
            <a:extLst>
              <a:ext uri="{28A0092B-C50C-407E-A947-70E740481C1C}">
                <a14:useLocalDpi xmlns:a14="http://schemas.microsoft.com/office/drawing/2010/main" val="0"/>
              </a:ext>
            </a:extLst>
          </a:blip>
          <a:srcRect b="50120"/>
          <a:stretch/>
        </p:blipFill>
        <p:spPr>
          <a:xfrm>
            <a:off x="526107" y="1485017"/>
            <a:ext cx="2695575" cy="1273289"/>
          </a:xfrm>
          <a:prstGeom prst="rect">
            <a:avLst/>
          </a:prstGeom>
        </p:spPr>
      </p:pic>
      <p:sp useBgFill="1">
        <p:nvSpPr>
          <p:cNvPr id="39" name="Freeform 38"/>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6521562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0-#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7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0-#ppt_w/2"/>
                                          </p:val>
                                        </p:tav>
                                        <p:tav tm="100000">
                                          <p:val>
                                            <p:strVal val="#ppt_x"/>
                                          </p:val>
                                        </p:tav>
                                      </p:tavLst>
                                    </p:anim>
                                    <p:anim calcmode="lin" valueType="num">
                                      <p:cBhvr additive="base">
                                        <p:cTn id="20" dur="10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decel="100000" fill="hold" nodeType="withEffect">
                                  <p:stCondLst>
                                    <p:cond delay="20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0-#ppt_w/2"/>
                                          </p:val>
                                        </p:tav>
                                        <p:tav tm="100000">
                                          <p:val>
                                            <p:strVal val="#ppt_x"/>
                                          </p:val>
                                        </p:tav>
                                      </p:tavLst>
                                    </p:anim>
                                    <p:anim calcmode="lin" valueType="num">
                                      <p:cBhvr additive="base">
                                        <p:cTn id="24" dur="10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1000" fill="hold"/>
                                        <p:tgtEl>
                                          <p:spTgt spid="22"/>
                                        </p:tgtEl>
                                        <p:attrNameLst>
                                          <p:attrName>ppt_x</p:attrName>
                                        </p:attrNameLst>
                                      </p:cBhvr>
                                      <p:tavLst>
                                        <p:tav tm="0">
                                          <p:val>
                                            <p:strVal val="0-#ppt_w/2"/>
                                          </p:val>
                                        </p:tav>
                                        <p:tav tm="100000">
                                          <p:val>
                                            <p:strVal val="#ppt_x"/>
                                          </p:val>
                                        </p:tav>
                                      </p:tavLst>
                                    </p:anim>
                                    <p:anim calcmode="lin" valueType="num">
                                      <p:cBhvr additive="base">
                                        <p:cTn id="28" dur="1000" fill="hold"/>
                                        <p:tgtEl>
                                          <p:spTgt spid="22"/>
                                        </p:tgtEl>
                                        <p:attrNameLst>
                                          <p:attrName>ppt_y</p:attrName>
                                        </p:attrNameLst>
                                      </p:cBhvr>
                                      <p:tavLst>
                                        <p:tav tm="0">
                                          <p:val>
                                            <p:strVal val="#ppt_y"/>
                                          </p:val>
                                        </p:tav>
                                        <p:tav tm="100000">
                                          <p:val>
                                            <p:strVal val="#ppt_y"/>
                                          </p:val>
                                        </p:tav>
                                      </p:tavLst>
                                    </p:anim>
                                  </p:childTnLst>
                                </p:cTn>
                              </p:par>
                              <p:par>
                                <p:cTn id="29" presetID="2" presetClass="entr" presetSubtype="8" decel="100000" fill="hold" nodeType="withEffect">
                                  <p:stCondLst>
                                    <p:cond delay="75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1000" fill="hold"/>
                                        <p:tgtEl>
                                          <p:spTgt spid="27"/>
                                        </p:tgtEl>
                                        <p:attrNameLst>
                                          <p:attrName>ppt_x</p:attrName>
                                        </p:attrNameLst>
                                      </p:cBhvr>
                                      <p:tavLst>
                                        <p:tav tm="0">
                                          <p:val>
                                            <p:strVal val="0-#ppt_w/2"/>
                                          </p:val>
                                        </p:tav>
                                        <p:tav tm="100000">
                                          <p:val>
                                            <p:strVal val="#ppt_x"/>
                                          </p:val>
                                        </p:tav>
                                      </p:tavLst>
                                    </p:anim>
                                    <p:anim calcmode="lin" valueType="num">
                                      <p:cBhvr additive="base">
                                        <p:cTn id="32" dur="10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125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1000" fill="hold"/>
                                        <p:tgtEl>
                                          <p:spTgt spid="32"/>
                                        </p:tgtEl>
                                        <p:attrNameLst>
                                          <p:attrName>ppt_x</p:attrName>
                                        </p:attrNameLst>
                                      </p:cBhvr>
                                      <p:tavLst>
                                        <p:tav tm="0">
                                          <p:val>
                                            <p:strVal val="0-#ppt_w/2"/>
                                          </p:val>
                                        </p:tav>
                                        <p:tav tm="100000">
                                          <p:val>
                                            <p:strVal val="#ppt_x"/>
                                          </p:val>
                                        </p:tav>
                                      </p:tavLst>
                                    </p:anim>
                                    <p:anim calcmode="lin" valueType="num">
                                      <p:cBhvr additive="base">
                                        <p:cTn id="36" dur="1000" fill="hold"/>
                                        <p:tgtEl>
                                          <p:spTgt spid="32"/>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200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1000" fill="hold"/>
                                        <p:tgtEl>
                                          <p:spTgt spid="34"/>
                                        </p:tgtEl>
                                        <p:attrNameLst>
                                          <p:attrName>ppt_x</p:attrName>
                                        </p:attrNameLst>
                                      </p:cBhvr>
                                      <p:tavLst>
                                        <p:tav tm="0">
                                          <p:val>
                                            <p:strVal val="0-#ppt_w/2"/>
                                          </p:val>
                                        </p:tav>
                                        <p:tav tm="100000">
                                          <p:val>
                                            <p:strVal val="#ppt_x"/>
                                          </p:val>
                                        </p:tav>
                                      </p:tavLst>
                                    </p:anim>
                                    <p:anim calcmode="lin" valueType="num">
                                      <p:cBhvr additive="base">
                                        <p:cTn id="40" dur="1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12" grpId="0" animBg="1"/>
      <p:bldP spid="5" grpId="0" animBg="1"/>
      <p:bldP spid="2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sosceles Triangle 11"/>
          <p:cNvSpPr/>
          <p:nvPr/>
        </p:nvSpPr>
        <p:spPr bwMode="auto">
          <a:xfrm rot="5400000">
            <a:off x="7586389" y="3040002"/>
            <a:ext cx="4554072" cy="903013"/>
          </a:xfrm>
          <a:prstGeom prst="triangle">
            <a:avLst/>
          </a:prstGeom>
          <a:gradFill flip="none" rotWithShape="1">
            <a:gsLst>
              <a:gs pos="0">
                <a:srgbClr val="FFFFFF"/>
              </a:gs>
              <a:gs pos="100000">
                <a:srgbClr val="FFFFFF">
                  <a:alpha val="0"/>
                </a:srgbClr>
              </a:gs>
            </a:gsLst>
            <a:lin ang="54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err="1">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Evaluate this session</a:t>
            </a:r>
            <a:endParaRPr lang="en-US" dirty="0"/>
          </a:p>
        </p:txBody>
      </p:sp>
      <p:sp>
        <p:nvSpPr>
          <p:cNvPr id="7" name="TextBox 6"/>
          <p:cNvSpPr txBox="1"/>
          <p:nvPr/>
        </p:nvSpPr>
        <p:spPr>
          <a:xfrm>
            <a:off x="292249" y="2143592"/>
            <a:ext cx="4572318" cy="3003899"/>
          </a:xfrm>
          <a:prstGeom prst="rect">
            <a:avLst/>
          </a:prstGeom>
          <a:noFill/>
        </p:spPr>
        <p:txBody>
          <a:bodyPr wrap="square" lIns="182880" tIns="146304" rIns="182880" bIns="146304" rtlCol="0">
            <a:spAutoFit/>
          </a:bodyPr>
          <a:lstStyle/>
          <a:p>
            <a:r>
              <a:rPr lang="en-US" sz="4400" b="1" dirty="0" smtClean="0">
                <a:gradFill>
                  <a:gsLst>
                    <a:gs pos="83000">
                      <a:srgbClr val="FFFFFF"/>
                    </a:gs>
                    <a:gs pos="100000">
                      <a:srgbClr val="0072C6">
                        <a:lumMod val="30000"/>
                        <a:lumOff val="70000"/>
                      </a:srgbClr>
                    </a:gs>
                  </a:gsLst>
                  <a:lin ang="5400000" scaled="1"/>
                </a:gradFill>
              </a:rPr>
              <a:t>Scan </a:t>
            </a:r>
            <a:r>
              <a:rPr lang="en-US" sz="4400" b="1" dirty="0">
                <a:gradFill>
                  <a:gsLst>
                    <a:gs pos="83000">
                      <a:srgbClr val="FFFFFF"/>
                    </a:gs>
                    <a:gs pos="100000">
                      <a:srgbClr val="0072C6">
                        <a:lumMod val="30000"/>
                        <a:lumOff val="70000"/>
                      </a:srgbClr>
                    </a:gs>
                  </a:gsLst>
                  <a:lin ang="5400000" scaled="1"/>
                </a:gradFill>
              </a:rPr>
              <a:t>this QR code </a:t>
            </a:r>
            <a:r>
              <a:rPr lang="en-US" sz="4400" dirty="0">
                <a:gradFill>
                  <a:gsLst>
                    <a:gs pos="83000">
                      <a:srgbClr val="FFFFFF"/>
                    </a:gs>
                    <a:gs pos="100000">
                      <a:srgbClr val="0072C6">
                        <a:lumMod val="30000"/>
                        <a:lumOff val="70000"/>
                      </a:srgbClr>
                    </a:gs>
                  </a:gsLst>
                  <a:lin ang="5400000" scaled="1"/>
                </a:gradFill>
              </a:rPr>
              <a:t>to </a:t>
            </a:r>
          </a:p>
          <a:p>
            <a:r>
              <a:rPr lang="en-US" sz="4400" dirty="0">
                <a:gradFill>
                  <a:gsLst>
                    <a:gs pos="83000">
                      <a:srgbClr val="FFFFFF"/>
                    </a:gs>
                    <a:gs pos="100000">
                      <a:srgbClr val="0072C6">
                        <a:lumMod val="30000"/>
                        <a:lumOff val="70000"/>
                      </a:srgbClr>
                    </a:gs>
                  </a:gsLst>
                  <a:lin ang="5400000" scaled="1"/>
                </a:gradFill>
              </a:rPr>
              <a:t>evaluate this session.</a:t>
            </a:r>
          </a:p>
        </p:txBody>
      </p:sp>
      <p:grpSp>
        <p:nvGrpSpPr>
          <p:cNvPr id="10" name="Group 9"/>
          <p:cNvGrpSpPr/>
          <p:nvPr/>
        </p:nvGrpSpPr>
        <p:grpSpPr>
          <a:xfrm>
            <a:off x="9943129" y="1559114"/>
            <a:ext cx="1915773" cy="4209429"/>
            <a:chOff x="9835555" y="1393220"/>
            <a:chExt cx="2076450" cy="4562475"/>
          </a:xfrm>
        </p:grpSpPr>
        <p:pic>
          <p:nvPicPr>
            <p:cNvPr id="9" name="Picture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967237" y="1892483"/>
              <a:ext cx="1807824" cy="3237981"/>
            </a:xfrm>
            <a:prstGeom prst="rect">
              <a:avLst/>
            </a:prstGeom>
          </p:spPr>
        </p:pic>
        <p:pic>
          <p:nvPicPr>
            <p:cNvPr id="8" name="Picture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835555" y="1393220"/>
              <a:ext cx="2076450" cy="4562475"/>
            </a:xfrm>
            <a:prstGeom prst="rect">
              <a:avLst/>
            </a:prstGeom>
          </p:spPr>
        </p:pic>
      </p:grpSp>
      <p:sp>
        <p:nvSpPr>
          <p:cNvPr id="5" name="Rectangle 4" hidden="1"/>
          <p:cNvSpPr/>
          <p:nvPr/>
        </p:nvSpPr>
        <p:spPr bwMode="auto">
          <a:xfrm>
            <a:off x="9218612" y="115512"/>
            <a:ext cx="2854754" cy="2185214"/>
          </a:xfrm>
          <a:prstGeom prst="rect">
            <a:avLst/>
          </a:prstGeom>
          <a:solidFill>
            <a:srgbClr val="7FBA00"/>
          </a:solidFill>
          <a:ln>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sz="2800" b="1" dirty="0">
                <a:solidFill>
                  <a:srgbClr val="FFFFFF">
                    <a:alpha val="99000"/>
                  </a:srgbClr>
                </a:solidFill>
              </a:rPr>
              <a:t>Required Slide </a:t>
            </a:r>
            <a:endParaRPr lang="en-US" sz="2800" b="1" dirty="0" smtClean="0">
              <a:solidFill>
                <a:srgbClr val="FFFFFF">
                  <a:alpha val="99000"/>
                </a:srgbClr>
              </a:solidFill>
            </a:endParaRPr>
          </a:p>
          <a:p>
            <a:pPr defTabSz="914099" fontAlgn="base">
              <a:spcBef>
                <a:spcPct val="0"/>
              </a:spcBef>
              <a:spcAft>
                <a:spcPct val="0"/>
              </a:spcAft>
            </a:pPr>
            <a:r>
              <a:rPr lang="en-US" sz="1200" dirty="0">
                <a:solidFill>
                  <a:srgbClr val="FFFFFF">
                    <a:alpha val="99000"/>
                  </a:srgbClr>
                </a:solidFill>
              </a:rPr>
              <a:t>*delete this box when your slide is finalized</a:t>
            </a:r>
          </a:p>
          <a:p>
            <a:pPr defTabSz="914099" fontAlgn="base">
              <a:spcBef>
                <a:spcPct val="0"/>
              </a:spcBef>
              <a:spcAft>
                <a:spcPct val="0"/>
              </a:spcAft>
            </a:pPr>
            <a:endParaRPr lang="en-US" dirty="0">
              <a:solidFill>
                <a:srgbClr val="FFFFFF">
                  <a:alpha val="99000"/>
                </a:srgbClr>
              </a:solidFill>
            </a:endParaRPr>
          </a:p>
          <a:p>
            <a:r>
              <a:rPr lang="en-US" dirty="0">
                <a:solidFill>
                  <a:srgbClr val="FFFFFF">
                    <a:alpha val="99000"/>
                  </a:srgbClr>
                </a:solidFill>
              </a:rPr>
              <a:t>Your MS Tag will be inserted here during the final scrub. </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78326" y="1214472"/>
            <a:ext cx="4762500" cy="4762500"/>
          </a:xfrm>
          <a:prstGeom prst="rect">
            <a:avLst/>
          </a:prstGeom>
        </p:spPr>
      </p:pic>
    </p:spTree>
    <p:extLst>
      <p:ext uri="{BB962C8B-B14F-4D97-AF65-F5344CB8AC3E}">
        <p14:creationId xmlns:p14="http://schemas.microsoft.com/office/powerpoint/2010/main" val="586775670"/>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2013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Text Placeholder 2"/>
          <p:cNvSpPr>
            <a:spLocks noGrp="1"/>
          </p:cNvSpPr>
          <p:nvPr>
            <p:ph type="body" sz="quarter" idx="10"/>
          </p:nvPr>
        </p:nvSpPr>
        <p:spPr>
          <a:xfrm>
            <a:off x="274638" y="1212850"/>
            <a:ext cx="11887200" cy="517065"/>
          </a:xfrm>
        </p:spPr>
        <p:txBody>
          <a:bodyPr/>
          <a:lstStyle/>
          <a:p>
            <a:r>
              <a:rPr lang="en-GB" sz="2400" dirty="0" smtClean="0"/>
              <a:t>What are we going to talk about today?</a:t>
            </a:r>
            <a:endParaRPr lang="en-US" sz="2400" dirty="0"/>
          </a:p>
        </p:txBody>
      </p:sp>
      <p:sp>
        <p:nvSpPr>
          <p:cNvPr id="8" name="Rectangle 7"/>
          <p:cNvSpPr/>
          <p:nvPr/>
        </p:nvSpPr>
        <p:spPr bwMode="auto">
          <a:xfrm>
            <a:off x="6242304" y="2130425"/>
            <a:ext cx="5479745" cy="87881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Web API Test Clients</a:t>
            </a:r>
            <a:endParaRPr lang="en-US" sz="2000" dirty="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21" name="Rectangle 20"/>
          <p:cNvSpPr/>
          <p:nvPr/>
        </p:nvSpPr>
        <p:spPr bwMode="auto">
          <a:xfrm>
            <a:off x="6242304" y="3092780"/>
            <a:ext cx="5479745" cy="878815"/>
          </a:xfrm>
          <a:prstGeom prst="rect">
            <a:avLst/>
          </a:prstGeom>
          <a:solidFill>
            <a:srgbClr val="66003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Modern Apps with Windows 8</a:t>
            </a:r>
            <a:endParaRPr lang="en-US" sz="2000" dirty="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22" name="Rectangle 21"/>
          <p:cNvSpPr/>
          <p:nvPr/>
        </p:nvSpPr>
        <p:spPr bwMode="auto">
          <a:xfrm>
            <a:off x="6242304" y="4055135"/>
            <a:ext cx="5479745" cy="878815"/>
          </a:xfrm>
          <a:prstGeom prst="rect">
            <a:avLst/>
          </a:prstGeom>
          <a:solidFill>
            <a:srgbClr val="6633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Attribute Routing</a:t>
            </a:r>
            <a:endParaRPr lang="en-US" sz="2000" dirty="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23" name="Rectangle 22"/>
          <p:cNvSpPr/>
          <p:nvPr/>
        </p:nvSpPr>
        <p:spPr bwMode="auto">
          <a:xfrm>
            <a:off x="591870" y="2130425"/>
            <a:ext cx="5479745" cy="878815"/>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Example Scenario</a:t>
            </a:r>
            <a:endParaRPr lang="en-US" sz="2000" dirty="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24" name="Rectangle 23"/>
          <p:cNvSpPr/>
          <p:nvPr/>
        </p:nvSpPr>
        <p:spPr bwMode="auto">
          <a:xfrm>
            <a:off x="591870" y="3092780"/>
            <a:ext cx="5479745" cy="87881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Portable Class Libraries</a:t>
            </a:r>
            <a:endParaRPr lang="en-US" sz="2000" dirty="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25" name="Rectangle 24"/>
          <p:cNvSpPr/>
          <p:nvPr/>
        </p:nvSpPr>
        <p:spPr bwMode="auto">
          <a:xfrm>
            <a:off x="591870" y="4055135"/>
            <a:ext cx="5479745" cy="878815"/>
          </a:xfrm>
          <a:prstGeom prst="rect">
            <a:avLst/>
          </a:prstGeom>
          <a:solidFill>
            <a:schemeClr val="bg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Mobile Apps with Windows Phone 8</a:t>
            </a:r>
            <a:endParaRPr lang="en-US" sz="2000" dirty="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28" name="Rectangle 27"/>
          <p:cNvSpPr/>
          <p:nvPr/>
        </p:nvSpPr>
        <p:spPr bwMode="auto">
          <a:xfrm>
            <a:off x="6242304" y="5017621"/>
            <a:ext cx="5479745" cy="878815"/>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Authentication with Web API</a:t>
            </a:r>
            <a:endParaRPr lang="en-US" sz="2000" dirty="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29" name="Rectangle 28"/>
          <p:cNvSpPr/>
          <p:nvPr/>
        </p:nvSpPr>
        <p:spPr bwMode="auto">
          <a:xfrm>
            <a:off x="591870" y="5017621"/>
            <a:ext cx="5479745" cy="878815"/>
          </a:xfrm>
          <a:prstGeom prst="rect">
            <a:avLst/>
          </a:prstGeom>
          <a:solidFill>
            <a:schemeClr val="accent4">
              <a:lumMod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Cross Origin Resource Sharing</a:t>
            </a:r>
            <a:endParaRPr lang="en-US" sz="2000" dirty="0">
              <a:gradFill>
                <a:gsLst>
                  <a:gs pos="0">
                    <a:srgbClr val="FFFFFF"/>
                  </a:gs>
                  <a:gs pos="100000">
                    <a:srgbClr val="FFFFFF"/>
                  </a:gs>
                </a:gsLst>
                <a:lin ang="5400000" scaled="0"/>
              </a:gradFill>
              <a:latin typeface="+mj-lt"/>
              <a:ea typeface="Segoe UI" pitchFamily="34" charset="0"/>
              <a:cs typeface="Segoe UI" pitchFamily="34" charset="0"/>
            </a:endParaRPr>
          </a:p>
        </p:txBody>
      </p:sp>
    </p:spTree>
    <p:extLst>
      <p:ext uri="{BB962C8B-B14F-4D97-AF65-F5344CB8AC3E}">
        <p14:creationId xmlns:p14="http://schemas.microsoft.com/office/powerpoint/2010/main" val="1840868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0-#ppt_w/2"/>
                                          </p:val>
                                        </p:tav>
                                        <p:tav tm="100000">
                                          <p:val>
                                            <p:strVal val="#ppt_x"/>
                                          </p:val>
                                        </p:tav>
                                      </p:tavLst>
                                    </p:anim>
                                    <p:anim calcmode="lin" valueType="num">
                                      <p:cBhvr additive="base">
                                        <p:cTn id="16" dur="500" fill="hold"/>
                                        <p:tgtEl>
                                          <p:spTgt spid="25"/>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0-#ppt_w/2"/>
                                          </p:val>
                                        </p:tav>
                                        <p:tav tm="100000">
                                          <p:val>
                                            <p:strVal val="#ppt_x"/>
                                          </p:val>
                                        </p:tav>
                                      </p:tavLst>
                                    </p:anim>
                                    <p:anim calcmode="lin" valueType="num">
                                      <p:cBhvr additive="base">
                                        <p:cTn id="20" dur="500" fill="hold"/>
                                        <p:tgtEl>
                                          <p:spTgt spid="29"/>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1+#ppt_w/2"/>
                                          </p:val>
                                        </p:tav>
                                        <p:tav tm="100000">
                                          <p:val>
                                            <p:strVal val="#ppt_x"/>
                                          </p:val>
                                        </p:tav>
                                      </p:tavLst>
                                    </p:anim>
                                    <p:anim calcmode="lin" valueType="num">
                                      <p:cBhvr additive="base">
                                        <p:cTn id="24" dur="500" fill="hold"/>
                                        <p:tgtEl>
                                          <p:spTgt spid="8"/>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1+#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1+#ppt_w/2"/>
                                          </p:val>
                                        </p:tav>
                                        <p:tav tm="100000">
                                          <p:val>
                                            <p:strVal val="#ppt_x"/>
                                          </p:val>
                                        </p:tav>
                                      </p:tavLst>
                                    </p:anim>
                                    <p:anim calcmode="lin" valueType="num">
                                      <p:cBhvr additive="base">
                                        <p:cTn id="32" dur="500" fill="hold"/>
                                        <p:tgtEl>
                                          <p:spTgt spid="22"/>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fill="hold"/>
                                        <p:tgtEl>
                                          <p:spTgt spid="28"/>
                                        </p:tgtEl>
                                        <p:attrNameLst>
                                          <p:attrName>ppt_x</p:attrName>
                                        </p:attrNameLst>
                                      </p:cBhvr>
                                      <p:tavLst>
                                        <p:tav tm="0">
                                          <p:val>
                                            <p:strVal val="1+#ppt_w/2"/>
                                          </p:val>
                                        </p:tav>
                                        <p:tav tm="100000">
                                          <p:val>
                                            <p:strVal val="#ppt_x"/>
                                          </p:val>
                                        </p:tav>
                                      </p:tavLst>
                                    </p:anim>
                                    <p:anim calcmode="lin" valueType="num">
                                      <p:cBhvr additive="base">
                                        <p:cTn id="36"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1" grpId="0" animBg="1"/>
      <p:bldP spid="22" grpId="0" animBg="1"/>
      <p:bldP spid="23" grpId="0" animBg="1"/>
      <p:bldP spid="24" grpId="0" animBg="1"/>
      <p:bldP spid="25" grpId="0" animBg="1"/>
      <p:bldP spid="28" grpId="0" animBg="1"/>
      <p:bldP spid="2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Example Scenario</a:t>
            </a:r>
            <a:endParaRPr lang="en-US" dirty="0"/>
          </a:p>
        </p:txBody>
      </p:sp>
      <p:sp>
        <p:nvSpPr>
          <p:cNvPr id="2" name="Text Placeholder 1"/>
          <p:cNvSpPr>
            <a:spLocks noGrp="1"/>
          </p:cNvSpPr>
          <p:nvPr>
            <p:ph type="body" sz="quarter" idx="10"/>
          </p:nvPr>
        </p:nvSpPr>
        <p:spPr>
          <a:xfrm>
            <a:off x="274638" y="1212850"/>
            <a:ext cx="11887200" cy="517065"/>
          </a:xfrm>
        </p:spPr>
        <p:txBody>
          <a:bodyPr/>
          <a:lstStyle/>
          <a:p>
            <a:r>
              <a:rPr lang="en-US" sz="2400" dirty="0" smtClean="0"/>
              <a:t>Here’s a look at the database we’re going to expose using a Web API</a:t>
            </a:r>
            <a:endParaRPr lang="en-US" sz="2400" dirty="0"/>
          </a:p>
        </p:txBody>
      </p:sp>
      <p:pic>
        <p:nvPicPr>
          <p:cNvPr id="4" name="Picture 3"/>
          <p:cNvPicPr>
            <a:picLocks noChangeAspect="1"/>
          </p:cNvPicPr>
          <p:nvPr/>
        </p:nvPicPr>
        <p:blipFill>
          <a:blip r:embed="rId3"/>
          <a:stretch>
            <a:fillRect/>
          </a:stretch>
        </p:blipFill>
        <p:spPr>
          <a:xfrm>
            <a:off x="926592" y="1947358"/>
            <a:ext cx="10399776" cy="4636986"/>
          </a:xfrm>
          <a:prstGeom prst="rect">
            <a:avLst/>
          </a:prstGeom>
        </p:spPr>
      </p:pic>
    </p:spTree>
    <p:extLst>
      <p:ext uri="{BB962C8B-B14F-4D97-AF65-F5344CB8AC3E}">
        <p14:creationId xmlns:p14="http://schemas.microsoft.com/office/powerpoint/2010/main" val="4126927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Example Scenario</a:t>
            </a:r>
            <a:endParaRPr lang="en-US" dirty="0"/>
          </a:p>
        </p:txBody>
      </p:sp>
      <p:sp>
        <p:nvSpPr>
          <p:cNvPr id="2" name="Text Placeholder 1"/>
          <p:cNvSpPr>
            <a:spLocks noGrp="1"/>
          </p:cNvSpPr>
          <p:nvPr>
            <p:ph type="body" sz="quarter" idx="10"/>
          </p:nvPr>
        </p:nvSpPr>
        <p:spPr>
          <a:xfrm>
            <a:off x="274638" y="1212850"/>
            <a:ext cx="5162994" cy="517065"/>
          </a:xfrm>
        </p:spPr>
        <p:txBody>
          <a:bodyPr/>
          <a:lstStyle/>
          <a:p>
            <a:r>
              <a:rPr lang="en-US" sz="2400" dirty="0" smtClean="0"/>
              <a:t>Entity Framework Class</a:t>
            </a:r>
            <a:endParaRPr lang="en-US" sz="2400" dirty="0"/>
          </a:p>
        </p:txBody>
      </p:sp>
      <p:sp>
        <p:nvSpPr>
          <p:cNvPr id="25" name="Text Placeholder 1"/>
          <p:cNvSpPr txBox="1">
            <a:spLocks/>
          </p:cNvSpPr>
          <p:nvPr/>
        </p:nvSpPr>
        <p:spPr>
          <a:xfrm>
            <a:off x="6219102" y="1212849"/>
            <a:ext cx="5162994" cy="517065"/>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1"/>
                    </a:gs>
                    <a:gs pos="99000">
                      <a:schemeClr val="tx1"/>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400" dirty="0" smtClean="0"/>
              <a:t>View Model Class</a:t>
            </a:r>
            <a:endParaRPr lang="en-US" sz="2400" dirty="0"/>
          </a:p>
        </p:txBody>
      </p:sp>
      <p:sp>
        <p:nvSpPr>
          <p:cNvPr id="26" name="Rectangle 25"/>
          <p:cNvSpPr/>
          <p:nvPr/>
        </p:nvSpPr>
        <p:spPr bwMode="auto">
          <a:xfrm>
            <a:off x="274320" y="1729914"/>
            <a:ext cx="5394960" cy="2512902"/>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sz="1600" dirty="0" smtClean="0">
                <a:solidFill>
                  <a:schemeClr val="bg1"/>
                </a:solidFill>
                <a:latin typeface="Consolas" panose="020B0609020204030204" pitchFamily="49" charset="0"/>
                <a:cs typeface="Consolas" panose="020B0609020204030204" pitchFamily="49" charset="0"/>
              </a:rPr>
              <a:t>public class </a:t>
            </a:r>
            <a:r>
              <a:rPr lang="en-US" sz="1600" dirty="0" err="1" smtClean="0">
                <a:solidFill>
                  <a:schemeClr val="bg1"/>
                </a:solidFill>
                <a:latin typeface="Consolas" panose="020B0609020204030204" pitchFamily="49" charset="0"/>
                <a:cs typeface="Consolas" panose="020B0609020204030204" pitchFamily="49" charset="0"/>
              </a:rPr>
              <a:t>UsLocationRecord</a:t>
            </a:r>
            <a:endParaRPr lang="en-US" sz="1600" dirty="0" smtClean="0">
              <a:solidFill>
                <a:schemeClr val="bg1"/>
              </a:solidFill>
              <a:latin typeface="Consolas" panose="020B0609020204030204" pitchFamily="49" charset="0"/>
              <a:cs typeface="Consolas" panose="020B0609020204030204" pitchFamily="49" charset="0"/>
            </a:endParaRPr>
          </a:p>
          <a:p>
            <a:r>
              <a:rPr lang="en-US" sz="1600" dirty="0" smtClean="0">
                <a:solidFill>
                  <a:schemeClr val="bg1"/>
                </a:solidFill>
                <a:latin typeface="Consolas" panose="020B0609020204030204" pitchFamily="49" charset="0"/>
                <a:cs typeface="Consolas" panose="020B0609020204030204" pitchFamily="49" charset="0"/>
              </a:rPr>
              <a:t>{</a:t>
            </a:r>
          </a:p>
          <a:p>
            <a:r>
              <a:rPr lang="en-US" sz="1600" dirty="0" smtClean="0">
                <a:solidFill>
                  <a:schemeClr val="bg1"/>
                </a:solidFill>
                <a:latin typeface="Consolas" panose="020B0609020204030204" pitchFamily="49" charset="0"/>
                <a:cs typeface="Consolas" panose="020B0609020204030204" pitchFamily="49" charset="0"/>
              </a:rPr>
              <a:t>    public </a:t>
            </a:r>
            <a:r>
              <a:rPr lang="en-US" sz="1600" dirty="0" err="1" smtClean="0">
                <a:solidFill>
                  <a:schemeClr val="bg1"/>
                </a:solidFill>
                <a:latin typeface="Consolas" panose="020B0609020204030204" pitchFamily="49" charset="0"/>
                <a:cs typeface="Consolas" panose="020B0609020204030204" pitchFamily="49" charset="0"/>
              </a:rPr>
              <a:t>int</a:t>
            </a:r>
            <a:r>
              <a:rPr lang="en-US" sz="1600" dirty="0" smtClean="0">
                <a:solidFill>
                  <a:schemeClr val="bg1"/>
                </a:solidFill>
                <a:latin typeface="Consolas" panose="020B0609020204030204" pitchFamily="49" charset="0"/>
                <a:cs typeface="Consolas" panose="020B0609020204030204" pitchFamily="49" charset="0"/>
              </a:rPr>
              <a:t> Id { get; set; }</a:t>
            </a:r>
          </a:p>
          <a:p>
            <a:r>
              <a:rPr lang="en-US" sz="1600" dirty="0" smtClean="0">
                <a:solidFill>
                  <a:schemeClr val="bg1"/>
                </a:solidFill>
                <a:latin typeface="Consolas" panose="020B0609020204030204" pitchFamily="49" charset="0"/>
                <a:cs typeface="Consolas" panose="020B0609020204030204" pitchFamily="49" charset="0"/>
              </a:rPr>
              <a:t>    public string </a:t>
            </a:r>
            <a:r>
              <a:rPr lang="en-US" sz="1600" dirty="0" err="1" smtClean="0">
                <a:solidFill>
                  <a:schemeClr val="bg1"/>
                </a:solidFill>
                <a:latin typeface="Consolas" panose="020B0609020204030204" pitchFamily="49" charset="0"/>
                <a:cs typeface="Consolas" panose="020B0609020204030204" pitchFamily="49" charset="0"/>
              </a:rPr>
              <a:t>ZipCode</a:t>
            </a:r>
            <a:r>
              <a:rPr lang="en-US" sz="1600" dirty="0" smtClean="0">
                <a:solidFill>
                  <a:schemeClr val="bg1"/>
                </a:solidFill>
                <a:latin typeface="Consolas" panose="020B0609020204030204" pitchFamily="49" charset="0"/>
                <a:cs typeface="Consolas" panose="020B0609020204030204" pitchFamily="49" charset="0"/>
              </a:rPr>
              <a:t> { get; set; }</a:t>
            </a:r>
          </a:p>
          <a:p>
            <a:r>
              <a:rPr lang="en-US" sz="1600" dirty="0" smtClean="0">
                <a:solidFill>
                  <a:schemeClr val="bg1"/>
                </a:solidFill>
                <a:latin typeface="Consolas" panose="020B0609020204030204" pitchFamily="49" charset="0"/>
                <a:cs typeface="Consolas" panose="020B0609020204030204" pitchFamily="49" charset="0"/>
              </a:rPr>
              <a:t>    public string City { get; set; }</a:t>
            </a:r>
          </a:p>
          <a:p>
            <a:r>
              <a:rPr lang="en-US" sz="1600" dirty="0" smtClean="0">
                <a:solidFill>
                  <a:schemeClr val="bg1"/>
                </a:solidFill>
                <a:latin typeface="Consolas" panose="020B0609020204030204" pitchFamily="49" charset="0"/>
                <a:cs typeface="Consolas" panose="020B0609020204030204" pitchFamily="49" charset="0"/>
              </a:rPr>
              <a:t>    public string State { get; set; }</a:t>
            </a:r>
          </a:p>
          <a:p>
            <a:r>
              <a:rPr lang="en-US" sz="1600" dirty="0" smtClean="0">
                <a:solidFill>
                  <a:schemeClr val="bg1"/>
                </a:solidFill>
                <a:latin typeface="Consolas" panose="020B0609020204030204" pitchFamily="49" charset="0"/>
                <a:cs typeface="Consolas" panose="020B0609020204030204" pitchFamily="49" charset="0"/>
              </a:rPr>
              <a:t>    public </a:t>
            </a:r>
            <a:r>
              <a:rPr lang="en-US" sz="1600" dirty="0" err="1" smtClean="0">
                <a:solidFill>
                  <a:schemeClr val="bg1"/>
                </a:solidFill>
                <a:latin typeface="Consolas" panose="020B0609020204030204" pitchFamily="49" charset="0"/>
                <a:cs typeface="Consolas" panose="020B0609020204030204" pitchFamily="49" charset="0"/>
              </a:rPr>
              <a:t>DbGeography</a:t>
            </a:r>
            <a:r>
              <a:rPr lang="en-US" sz="1600" dirty="0" smtClean="0">
                <a:solidFill>
                  <a:schemeClr val="bg1"/>
                </a:solidFill>
                <a:latin typeface="Consolas" panose="020B0609020204030204" pitchFamily="49" charset="0"/>
                <a:cs typeface="Consolas" panose="020B0609020204030204" pitchFamily="49" charset="0"/>
              </a:rPr>
              <a:t> Location { get; set; }</a:t>
            </a:r>
          </a:p>
          <a:p>
            <a:r>
              <a:rPr lang="en-US" sz="1600" dirty="0" smtClean="0">
                <a:solidFill>
                  <a:schemeClr val="bg1"/>
                </a:solidFill>
                <a:latin typeface="Consolas" panose="020B0609020204030204" pitchFamily="49" charset="0"/>
                <a:cs typeface="Consolas" panose="020B0609020204030204" pitchFamily="49" charset="0"/>
              </a:rPr>
              <a:t>}</a:t>
            </a:r>
            <a:endParaRPr lang="en-US" sz="1600" dirty="0">
              <a:solidFill>
                <a:schemeClr val="bg1"/>
              </a:solidFill>
              <a:latin typeface="Consolas" panose="020B0609020204030204" pitchFamily="49" charset="0"/>
              <a:cs typeface="Consolas" panose="020B0609020204030204" pitchFamily="49" charset="0"/>
            </a:endParaRPr>
          </a:p>
        </p:txBody>
      </p:sp>
      <p:sp>
        <p:nvSpPr>
          <p:cNvPr id="27" name="Rectangle 26"/>
          <p:cNvSpPr/>
          <p:nvPr/>
        </p:nvSpPr>
        <p:spPr bwMode="auto">
          <a:xfrm>
            <a:off x="6219102" y="1729914"/>
            <a:ext cx="5394960" cy="2512902"/>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sz="1600" dirty="0">
                <a:solidFill>
                  <a:schemeClr val="bg1"/>
                </a:solidFill>
                <a:latin typeface="Consolas" panose="020B0609020204030204" pitchFamily="49" charset="0"/>
                <a:cs typeface="Consolas" panose="020B0609020204030204" pitchFamily="49" charset="0"/>
              </a:rPr>
              <a:t>public class </a:t>
            </a:r>
            <a:r>
              <a:rPr lang="en-US" sz="1600" dirty="0" err="1">
                <a:solidFill>
                  <a:schemeClr val="bg1"/>
                </a:solidFill>
                <a:latin typeface="Consolas" panose="020B0609020204030204" pitchFamily="49" charset="0"/>
                <a:cs typeface="Consolas" panose="020B0609020204030204" pitchFamily="49" charset="0"/>
              </a:rPr>
              <a:t>UsLocation</a:t>
            </a:r>
            <a:endParaRPr lang="en-US" sz="1600" dirty="0">
              <a:solidFill>
                <a:schemeClr val="bg1"/>
              </a:solidFill>
              <a:latin typeface="Consolas" panose="020B0609020204030204" pitchFamily="49" charset="0"/>
              <a:cs typeface="Consolas" panose="020B0609020204030204" pitchFamily="49" charset="0"/>
            </a:endParaRPr>
          </a:p>
          <a:p>
            <a:r>
              <a:rPr lang="en-US" sz="1600" dirty="0">
                <a:solidFill>
                  <a:schemeClr val="bg1"/>
                </a:solidFill>
                <a:latin typeface="Consolas" panose="020B0609020204030204" pitchFamily="49" charset="0"/>
                <a:cs typeface="Consolas" panose="020B0609020204030204" pitchFamily="49" charset="0"/>
              </a:rPr>
              <a:t>{</a:t>
            </a:r>
          </a:p>
          <a:p>
            <a:r>
              <a:rPr lang="en-US" sz="1600" dirty="0">
                <a:solidFill>
                  <a:schemeClr val="bg1"/>
                </a:solidFill>
                <a:latin typeface="Consolas" panose="020B0609020204030204" pitchFamily="49" charset="0"/>
                <a:cs typeface="Consolas" panose="020B0609020204030204" pitchFamily="49" charset="0"/>
              </a:rPr>
              <a:t>    public </a:t>
            </a:r>
            <a:r>
              <a:rPr lang="en-US" sz="1600" dirty="0" err="1">
                <a:solidFill>
                  <a:schemeClr val="bg1"/>
                </a:solidFill>
                <a:latin typeface="Consolas" panose="020B0609020204030204" pitchFamily="49" charset="0"/>
                <a:cs typeface="Consolas" panose="020B0609020204030204" pitchFamily="49" charset="0"/>
              </a:rPr>
              <a:t>int</a:t>
            </a:r>
            <a:r>
              <a:rPr lang="en-US" sz="1600" dirty="0">
                <a:solidFill>
                  <a:schemeClr val="bg1"/>
                </a:solidFill>
                <a:latin typeface="Consolas" panose="020B0609020204030204" pitchFamily="49" charset="0"/>
                <a:cs typeface="Consolas" panose="020B0609020204030204" pitchFamily="49" charset="0"/>
              </a:rPr>
              <a:t> Id { get; set; }</a:t>
            </a:r>
          </a:p>
          <a:p>
            <a:r>
              <a:rPr lang="en-US" sz="1600" dirty="0">
                <a:solidFill>
                  <a:schemeClr val="bg1"/>
                </a:solidFill>
                <a:latin typeface="Consolas" panose="020B0609020204030204" pitchFamily="49" charset="0"/>
                <a:cs typeface="Consolas" panose="020B0609020204030204" pitchFamily="49" charset="0"/>
              </a:rPr>
              <a:t>    public string </a:t>
            </a:r>
            <a:r>
              <a:rPr lang="en-US" sz="1600" dirty="0" err="1">
                <a:solidFill>
                  <a:schemeClr val="bg1"/>
                </a:solidFill>
                <a:latin typeface="Consolas" panose="020B0609020204030204" pitchFamily="49" charset="0"/>
                <a:cs typeface="Consolas" panose="020B0609020204030204" pitchFamily="49" charset="0"/>
              </a:rPr>
              <a:t>ZipCode</a:t>
            </a:r>
            <a:r>
              <a:rPr lang="en-US" sz="1600" dirty="0">
                <a:solidFill>
                  <a:schemeClr val="bg1"/>
                </a:solidFill>
                <a:latin typeface="Consolas" panose="020B0609020204030204" pitchFamily="49" charset="0"/>
                <a:cs typeface="Consolas" panose="020B0609020204030204" pitchFamily="49" charset="0"/>
              </a:rPr>
              <a:t> { get; set; }</a:t>
            </a:r>
          </a:p>
          <a:p>
            <a:r>
              <a:rPr lang="en-US" sz="1600" dirty="0">
                <a:solidFill>
                  <a:schemeClr val="bg1"/>
                </a:solidFill>
                <a:latin typeface="Consolas" panose="020B0609020204030204" pitchFamily="49" charset="0"/>
                <a:cs typeface="Consolas" panose="020B0609020204030204" pitchFamily="49" charset="0"/>
              </a:rPr>
              <a:t>    public string City { get; set; }</a:t>
            </a:r>
          </a:p>
          <a:p>
            <a:r>
              <a:rPr lang="en-US" sz="1600" dirty="0">
                <a:solidFill>
                  <a:schemeClr val="bg1"/>
                </a:solidFill>
                <a:latin typeface="Consolas" panose="020B0609020204030204" pitchFamily="49" charset="0"/>
                <a:cs typeface="Consolas" panose="020B0609020204030204" pitchFamily="49" charset="0"/>
              </a:rPr>
              <a:t>    public string State { get; set; }</a:t>
            </a:r>
          </a:p>
          <a:p>
            <a:r>
              <a:rPr lang="en-US" sz="1600" dirty="0">
                <a:solidFill>
                  <a:schemeClr val="bg1"/>
                </a:solidFill>
                <a:latin typeface="Consolas" panose="020B0609020204030204" pitchFamily="49" charset="0"/>
                <a:cs typeface="Consolas" panose="020B0609020204030204" pitchFamily="49" charset="0"/>
              </a:rPr>
              <a:t>    public double Latitude { get; set; }</a:t>
            </a:r>
          </a:p>
          <a:p>
            <a:r>
              <a:rPr lang="en-US" sz="1600" dirty="0">
                <a:solidFill>
                  <a:schemeClr val="bg1"/>
                </a:solidFill>
                <a:latin typeface="Consolas" panose="020B0609020204030204" pitchFamily="49" charset="0"/>
                <a:cs typeface="Consolas" panose="020B0609020204030204" pitchFamily="49" charset="0"/>
              </a:rPr>
              <a:t>    public double Longitude { get; set; }</a:t>
            </a:r>
          </a:p>
          <a:p>
            <a:r>
              <a:rPr lang="en-US" sz="1600" dirty="0">
                <a:solidFill>
                  <a:schemeClr val="bg1"/>
                </a:solidFill>
                <a:latin typeface="Consolas" panose="020B0609020204030204" pitchFamily="49" charset="0"/>
                <a:cs typeface="Consolas" panose="020B0609020204030204" pitchFamily="49" charset="0"/>
              </a:rPr>
              <a:t>}</a:t>
            </a:r>
          </a:p>
        </p:txBody>
      </p:sp>
      <p:sp>
        <p:nvSpPr>
          <p:cNvPr id="29" name="Rectangle 28"/>
          <p:cNvSpPr/>
          <p:nvPr/>
        </p:nvSpPr>
        <p:spPr bwMode="auto">
          <a:xfrm>
            <a:off x="780288" y="3316224"/>
            <a:ext cx="4754880" cy="329184"/>
          </a:xfrm>
          <a:prstGeom prst="rect">
            <a:avLst/>
          </a:prstGeom>
          <a:solidFill>
            <a:srgbClr val="FF0000">
              <a:alpha val="36863"/>
            </a:srgbClr>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0" name="Rectangle 29"/>
          <p:cNvSpPr/>
          <p:nvPr/>
        </p:nvSpPr>
        <p:spPr bwMode="auto">
          <a:xfrm>
            <a:off x="6717791" y="3316224"/>
            <a:ext cx="4460247" cy="560832"/>
          </a:xfrm>
          <a:prstGeom prst="rect">
            <a:avLst/>
          </a:prstGeom>
          <a:solidFill>
            <a:srgbClr val="FF0000">
              <a:alpha val="36863"/>
            </a:srgbClr>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cxnSp>
        <p:nvCxnSpPr>
          <p:cNvPr id="31" name="Straight Arrow Connector 30"/>
          <p:cNvCxnSpPr/>
          <p:nvPr/>
        </p:nvCxnSpPr>
        <p:spPr bwMode="auto">
          <a:xfrm>
            <a:off x="2800350" y="3812322"/>
            <a:ext cx="1235202" cy="1303572"/>
          </a:xfrm>
          <a:prstGeom prst="straightConnector1">
            <a:avLst/>
          </a:prstGeom>
          <a:gradFill rotWithShape="1">
            <a:gsLst>
              <a:gs pos="0">
                <a:srgbClr val="A4D289"/>
              </a:gs>
              <a:gs pos="100000">
                <a:schemeClr val="bg1"/>
              </a:gs>
            </a:gsLst>
            <a:lin ang="5400000" scaled="1"/>
          </a:gradFill>
          <a:ln w="57150" cap="flat" cmpd="sng" algn="ctr">
            <a:solidFill>
              <a:schemeClr val="accent2">
                <a:lumMod val="75000"/>
              </a:schemeClr>
            </a:solidFill>
            <a:prstDash val="solid"/>
            <a:round/>
            <a:headEnd type="none" w="med" len="med"/>
            <a:tailEnd type="triangle"/>
          </a:ln>
          <a:effectLst/>
        </p:spPr>
      </p:cxnSp>
      <p:sp>
        <p:nvSpPr>
          <p:cNvPr id="32" name="Text Placeholder 2"/>
          <p:cNvSpPr txBox="1">
            <a:spLocks/>
          </p:cNvSpPr>
          <p:nvPr/>
        </p:nvSpPr>
        <p:spPr bwMode="auto">
          <a:xfrm>
            <a:off x="1385736" y="5218503"/>
            <a:ext cx="9666732" cy="457200"/>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bodyPr>
          <a:lstStyle>
            <a:lvl1pPr marL="342900" indent="-342900" algn="l" defTabSz="-13873163" rtl="0" eaLnBrk="1" fontAlgn="base" hangingPunct="1">
              <a:spcBef>
                <a:spcPct val="20000"/>
              </a:spcBef>
              <a:spcAft>
                <a:spcPct val="0"/>
              </a:spcAft>
              <a:buClrTx/>
              <a:buFont typeface="Wingdings" pitchFamily="2" charset="2"/>
              <a:buChar char="§"/>
              <a:defRPr sz="2000" b="1">
                <a:solidFill>
                  <a:schemeClr val="tx1"/>
                </a:solidFill>
                <a:latin typeface="Calibri" pitchFamily="34" charset="0"/>
                <a:ea typeface="+mn-ea"/>
                <a:cs typeface="Segoe UI" pitchFamily="34" charset="0"/>
              </a:defRPr>
            </a:lvl1pPr>
            <a:lvl2pPr marL="742950" indent="-285750" algn="l" defTabSz="-13873163" rtl="0" eaLnBrk="1" fontAlgn="base" hangingPunct="1">
              <a:spcBef>
                <a:spcPct val="20000"/>
              </a:spcBef>
              <a:spcAft>
                <a:spcPct val="0"/>
              </a:spcAft>
              <a:buClrTx/>
              <a:buSzPct val="50000"/>
              <a:buFont typeface="Wingdings" pitchFamily="2" charset="2"/>
              <a:buChar char="o"/>
              <a:defRPr sz="1800" b="0">
                <a:solidFill>
                  <a:schemeClr val="tx1"/>
                </a:solidFill>
                <a:latin typeface="Calibri Light" pitchFamily="34" charset="0"/>
                <a:cs typeface="Segoe UI" pitchFamily="34" charset="0"/>
              </a:defRPr>
            </a:lvl2pPr>
            <a:lvl3pPr marL="1143000" indent="-228600" algn="l" defTabSz="-13873163" rtl="0" eaLnBrk="1" fontAlgn="base" hangingPunct="1">
              <a:spcBef>
                <a:spcPct val="20000"/>
              </a:spcBef>
              <a:spcAft>
                <a:spcPct val="0"/>
              </a:spcAft>
              <a:buClrTx/>
              <a:buSzPct val="50000"/>
              <a:buFont typeface="Wingdings" pitchFamily="2" charset="2"/>
              <a:buChar char="o"/>
              <a:defRPr sz="1600" b="0">
                <a:solidFill>
                  <a:schemeClr val="tx1"/>
                </a:solidFill>
                <a:latin typeface="Calibri Light" pitchFamily="34" charset="0"/>
                <a:cs typeface="Segoe UI" pitchFamily="34" charset="0"/>
              </a:defRPr>
            </a:lvl3pPr>
            <a:lvl4pPr marL="1600200" indent="-228600" algn="l" defTabSz="-13873163" rtl="0" eaLnBrk="1" fontAlgn="base" hangingPunct="1">
              <a:spcBef>
                <a:spcPct val="20000"/>
              </a:spcBef>
              <a:spcAft>
                <a:spcPct val="0"/>
              </a:spcAft>
              <a:buClrTx/>
              <a:buSzPct val="50000"/>
              <a:buFont typeface="Wingdings" pitchFamily="2" charset="2"/>
              <a:buChar char="o"/>
              <a:defRPr sz="1400" b="0">
                <a:solidFill>
                  <a:schemeClr val="tx1"/>
                </a:solidFill>
                <a:latin typeface="Calibri Light" pitchFamily="34" charset="0"/>
                <a:cs typeface="Segoe UI" pitchFamily="34" charset="0"/>
              </a:defRPr>
            </a:lvl4pPr>
            <a:lvl5pPr marL="2057400" indent="-228600" algn="l" defTabSz="-13873163" rtl="0" eaLnBrk="1" fontAlgn="base" hangingPunct="1">
              <a:spcBef>
                <a:spcPct val="20000"/>
              </a:spcBef>
              <a:spcAft>
                <a:spcPct val="0"/>
              </a:spcAft>
              <a:buClrTx/>
              <a:buSzPct val="50000"/>
              <a:buFont typeface="Wingdings" pitchFamily="2" charset="2"/>
              <a:buChar char="o"/>
              <a:defRPr sz="1200" b="0">
                <a:solidFill>
                  <a:schemeClr val="tx1"/>
                </a:solidFill>
                <a:latin typeface="Calibri Light" pitchFamily="34" charset="0"/>
                <a:cs typeface="Segoe UI" pitchFamily="34" charset="0"/>
              </a:defRPr>
            </a:lvl5pPr>
            <a:lvl6pPr marL="25146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8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90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2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a:lstStyle>
          <a:p>
            <a:pPr marL="0" indent="0">
              <a:buFont typeface="Wingdings" pitchFamily="2" charset="2"/>
              <a:buNone/>
            </a:pPr>
            <a:r>
              <a:rPr lang="en-US" sz="2800" b="0" kern="0" dirty="0" smtClean="0">
                <a:latin typeface="+mj-lt"/>
              </a:rPr>
              <a:t>This doesn’t serialize too well, so we need a View Model</a:t>
            </a:r>
          </a:p>
        </p:txBody>
      </p:sp>
      <p:cxnSp>
        <p:nvCxnSpPr>
          <p:cNvPr id="33" name="Straight Arrow Connector 32"/>
          <p:cNvCxnSpPr/>
          <p:nvPr/>
        </p:nvCxnSpPr>
        <p:spPr bwMode="auto">
          <a:xfrm flipV="1">
            <a:off x="7776210" y="3968496"/>
            <a:ext cx="526542" cy="1126737"/>
          </a:xfrm>
          <a:prstGeom prst="straightConnector1">
            <a:avLst/>
          </a:prstGeom>
          <a:gradFill rotWithShape="1">
            <a:gsLst>
              <a:gs pos="0">
                <a:srgbClr val="A4D289"/>
              </a:gs>
              <a:gs pos="100000">
                <a:schemeClr val="bg1"/>
              </a:gs>
            </a:gsLst>
            <a:lin ang="5400000" scaled="1"/>
          </a:gradFill>
          <a:ln w="57150" cap="flat" cmpd="sng" algn="ctr">
            <a:solidFill>
              <a:schemeClr val="accent2">
                <a:lumMod val="75000"/>
              </a:schemeClr>
            </a:solidFill>
            <a:prstDash val="solid"/>
            <a:round/>
            <a:headEnd type="none" w="med" len="med"/>
            <a:tailEnd type="triangle"/>
          </a:ln>
          <a:effectLst/>
        </p:spPr>
      </p:cxnSp>
      <p:sp>
        <p:nvSpPr>
          <p:cNvPr id="34" name="Text Placeholder 2"/>
          <p:cNvSpPr txBox="1">
            <a:spLocks/>
          </p:cNvSpPr>
          <p:nvPr/>
        </p:nvSpPr>
        <p:spPr bwMode="auto">
          <a:xfrm>
            <a:off x="6504290" y="5218503"/>
            <a:ext cx="3596924" cy="457200"/>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bodyPr>
          <a:lstStyle>
            <a:lvl1pPr marL="342900" indent="-342900" algn="l" defTabSz="-13873163" rtl="0" eaLnBrk="1" fontAlgn="base" hangingPunct="1">
              <a:spcBef>
                <a:spcPct val="20000"/>
              </a:spcBef>
              <a:spcAft>
                <a:spcPct val="0"/>
              </a:spcAft>
              <a:buClrTx/>
              <a:buFont typeface="Wingdings" pitchFamily="2" charset="2"/>
              <a:buChar char="§"/>
              <a:defRPr sz="2000" b="1">
                <a:solidFill>
                  <a:schemeClr val="tx1"/>
                </a:solidFill>
                <a:latin typeface="Calibri" pitchFamily="34" charset="0"/>
                <a:ea typeface="+mn-ea"/>
                <a:cs typeface="Segoe UI" pitchFamily="34" charset="0"/>
              </a:defRPr>
            </a:lvl1pPr>
            <a:lvl2pPr marL="742950" indent="-285750" algn="l" defTabSz="-13873163" rtl="0" eaLnBrk="1" fontAlgn="base" hangingPunct="1">
              <a:spcBef>
                <a:spcPct val="20000"/>
              </a:spcBef>
              <a:spcAft>
                <a:spcPct val="0"/>
              </a:spcAft>
              <a:buClrTx/>
              <a:buSzPct val="50000"/>
              <a:buFont typeface="Wingdings" pitchFamily="2" charset="2"/>
              <a:buChar char="o"/>
              <a:defRPr sz="1800" b="0">
                <a:solidFill>
                  <a:schemeClr val="tx1"/>
                </a:solidFill>
                <a:latin typeface="Calibri Light" pitchFamily="34" charset="0"/>
                <a:cs typeface="Segoe UI" pitchFamily="34" charset="0"/>
              </a:defRPr>
            </a:lvl2pPr>
            <a:lvl3pPr marL="1143000" indent="-228600" algn="l" defTabSz="-13873163" rtl="0" eaLnBrk="1" fontAlgn="base" hangingPunct="1">
              <a:spcBef>
                <a:spcPct val="20000"/>
              </a:spcBef>
              <a:spcAft>
                <a:spcPct val="0"/>
              </a:spcAft>
              <a:buClrTx/>
              <a:buSzPct val="50000"/>
              <a:buFont typeface="Wingdings" pitchFamily="2" charset="2"/>
              <a:buChar char="o"/>
              <a:defRPr sz="1600" b="0">
                <a:solidFill>
                  <a:schemeClr val="tx1"/>
                </a:solidFill>
                <a:latin typeface="Calibri Light" pitchFamily="34" charset="0"/>
                <a:cs typeface="Segoe UI" pitchFamily="34" charset="0"/>
              </a:defRPr>
            </a:lvl3pPr>
            <a:lvl4pPr marL="1600200" indent="-228600" algn="l" defTabSz="-13873163" rtl="0" eaLnBrk="1" fontAlgn="base" hangingPunct="1">
              <a:spcBef>
                <a:spcPct val="20000"/>
              </a:spcBef>
              <a:spcAft>
                <a:spcPct val="0"/>
              </a:spcAft>
              <a:buClrTx/>
              <a:buSzPct val="50000"/>
              <a:buFont typeface="Wingdings" pitchFamily="2" charset="2"/>
              <a:buChar char="o"/>
              <a:defRPr sz="1400" b="0">
                <a:solidFill>
                  <a:schemeClr val="tx1"/>
                </a:solidFill>
                <a:latin typeface="Calibri Light" pitchFamily="34" charset="0"/>
                <a:cs typeface="Segoe UI" pitchFamily="34" charset="0"/>
              </a:defRPr>
            </a:lvl4pPr>
            <a:lvl5pPr marL="2057400" indent="-228600" algn="l" defTabSz="-13873163" rtl="0" eaLnBrk="1" fontAlgn="base" hangingPunct="1">
              <a:spcBef>
                <a:spcPct val="20000"/>
              </a:spcBef>
              <a:spcAft>
                <a:spcPct val="0"/>
              </a:spcAft>
              <a:buClrTx/>
              <a:buSzPct val="50000"/>
              <a:buFont typeface="Wingdings" pitchFamily="2" charset="2"/>
              <a:buChar char="o"/>
              <a:defRPr sz="1200" b="0">
                <a:solidFill>
                  <a:schemeClr val="tx1"/>
                </a:solidFill>
                <a:latin typeface="Calibri Light" pitchFamily="34" charset="0"/>
                <a:cs typeface="Segoe UI" pitchFamily="34" charset="0"/>
              </a:defRPr>
            </a:lvl5pPr>
            <a:lvl6pPr marL="25146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8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90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2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a:lstStyle>
          <a:p>
            <a:pPr marL="0" indent="0">
              <a:buFont typeface="Wingdings" pitchFamily="2" charset="2"/>
              <a:buNone/>
            </a:pPr>
            <a:r>
              <a:rPr lang="en-US" sz="2800" b="0" kern="0" dirty="0" smtClean="0">
                <a:latin typeface="+mj-lt"/>
              </a:rPr>
              <a:t>There. That’s better.</a:t>
            </a:r>
          </a:p>
        </p:txBody>
      </p:sp>
    </p:spTree>
    <p:extLst>
      <p:ext uri="{BB962C8B-B14F-4D97-AF65-F5344CB8AC3E}">
        <p14:creationId xmlns:p14="http://schemas.microsoft.com/office/powerpoint/2010/main" val="633264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0-#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childTnLst>
                                </p:cTn>
                              </p:par>
                              <p:par>
                                <p:cTn id="18" presetID="22" presetClass="entr" presetSubtype="1" fill="hold" nodeType="with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wipe(up)">
                                      <p:cBhvr>
                                        <p:cTn id="20" dur="500"/>
                                        <p:tgtEl>
                                          <p:spTgt spid="31"/>
                                        </p:tgtEl>
                                      </p:cBhvr>
                                    </p:animEffect>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fade">
                                      <p:cBhvr>
                                        <p:cTn id="24" dur="500"/>
                                        <p:tgtEl>
                                          <p:spTgt spid="32"/>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grpId="0" nodeType="click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fill="hold"/>
                                        <p:tgtEl>
                                          <p:spTgt spid="25"/>
                                        </p:tgtEl>
                                        <p:attrNameLst>
                                          <p:attrName>ppt_x</p:attrName>
                                        </p:attrNameLst>
                                      </p:cBhvr>
                                      <p:tavLst>
                                        <p:tav tm="0">
                                          <p:val>
                                            <p:strVal val="1+#ppt_w/2"/>
                                          </p:val>
                                        </p:tav>
                                        <p:tav tm="100000">
                                          <p:val>
                                            <p:strVal val="#ppt_x"/>
                                          </p:val>
                                        </p:tav>
                                      </p:tavLst>
                                    </p:anim>
                                    <p:anim calcmode="lin" valueType="num">
                                      <p:cBhvr additive="base">
                                        <p:cTn id="30" dur="500" fill="hold"/>
                                        <p:tgtEl>
                                          <p:spTgt spid="25"/>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27"/>
                                        </p:tgtEl>
                                        <p:attrNameLst>
                                          <p:attrName>style.visibility</p:attrName>
                                        </p:attrNameLst>
                                      </p:cBhvr>
                                      <p:to>
                                        <p:strVal val="visible"/>
                                      </p:to>
                                    </p:set>
                                    <p:anim calcmode="lin" valueType="num">
                                      <p:cBhvr additive="base">
                                        <p:cTn id="33" dur="500" fill="hold"/>
                                        <p:tgtEl>
                                          <p:spTgt spid="27"/>
                                        </p:tgtEl>
                                        <p:attrNameLst>
                                          <p:attrName>ppt_x</p:attrName>
                                        </p:attrNameLst>
                                      </p:cBhvr>
                                      <p:tavLst>
                                        <p:tav tm="0">
                                          <p:val>
                                            <p:strVal val="1+#ppt_w/2"/>
                                          </p:val>
                                        </p:tav>
                                        <p:tav tm="100000">
                                          <p:val>
                                            <p:strVal val="#ppt_x"/>
                                          </p:val>
                                        </p:tav>
                                      </p:tavLst>
                                    </p:anim>
                                    <p:anim calcmode="lin" valueType="num">
                                      <p:cBhvr additive="base">
                                        <p:cTn id="34" dur="500" fill="hold"/>
                                        <p:tgtEl>
                                          <p:spTgt spid="27"/>
                                        </p:tgtEl>
                                        <p:attrNameLst>
                                          <p:attrName>ppt_y</p:attrName>
                                        </p:attrNameLst>
                                      </p:cBhvr>
                                      <p:tavLst>
                                        <p:tav tm="0">
                                          <p:val>
                                            <p:strVal val="#ppt_y"/>
                                          </p:val>
                                        </p:tav>
                                        <p:tav tm="100000">
                                          <p:val>
                                            <p:strVal val="#ppt_y"/>
                                          </p:val>
                                        </p:tav>
                                      </p:tavLst>
                                    </p:anim>
                                  </p:childTnLst>
                                </p:cTn>
                              </p:par>
                            </p:childTnLst>
                          </p:cTn>
                        </p:par>
                        <p:par>
                          <p:cTn id="35" fill="hold">
                            <p:stCondLst>
                              <p:cond delay="500"/>
                            </p:stCondLst>
                            <p:childTnLst>
                              <p:par>
                                <p:cTn id="36" presetID="10" presetClass="exit" presetSubtype="0" fill="hold" grpId="1" nodeType="afterEffect">
                                  <p:stCondLst>
                                    <p:cond delay="0"/>
                                  </p:stCondLst>
                                  <p:childTnLst>
                                    <p:animEffect transition="out" filter="fade">
                                      <p:cBhvr>
                                        <p:cTn id="37" dur="500"/>
                                        <p:tgtEl>
                                          <p:spTgt spid="32"/>
                                        </p:tgtEl>
                                      </p:cBhvr>
                                    </p:animEffect>
                                    <p:set>
                                      <p:cBhvr>
                                        <p:cTn id="38" dur="1" fill="hold">
                                          <p:stCondLst>
                                            <p:cond delay="499"/>
                                          </p:stCondLst>
                                        </p:cTn>
                                        <p:tgtEl>
                                          <p:spTgt spid="32"/>
                                        </p:tgtEl>
                                        <p:attrNameLst>
                                          <p:attrName>style.visibility</p:attrName>
                                        </p:attrNameLst>
                                      </p:cBhvr>
                                      <p:to>
                                        <p:strVal val="hidden"/>
                                      </p:to>
                                    </p:set>
                                  </p:childTnLst>
                                </p:cTn>
                              </p:par>
                            </p:childTnLst>
                          </p:cTn>
                        </p:par>
                        <p:par>
                          <p:cTn id="39" fill="hold">
                            <p:stCondLst>
                              <p:cond delay="1000"/>
                            </p:stCondLst>
                            <p:childTnLst>
                              <p:par>
                                <p:cTn id="40" presetID="22" presetClass="entr" presetSubtype="4" fill="hold" nodeType="after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wipe(down)">
                                      <p:cBhvr>
                                        <p:cTn id="42" dur="500"/>
                                        <p:tgtEl>
                                          <p:spTgt spid="33"/>
                                        </p:tgtEl>
                                      </p:cBhvr>
                                    </p:animEffect>
                                  </p:childTnLst>
                                </p:cTn>
                              </p:par>
                              <p:par>
                                <p:cTn id="43" presetID="10" presetClass="exit" presetSubtype="0" fill="hold" nodeType="withEffect">
                                  <p:stCondLst>
                                    <p:cond delay="0"/>
                                  </p:stCondLst>
                                  <p:childTnLst>
                                    <p:animEffect transition="out" filter="fade">
                                      <p:cBhvr>
                                        <p:cTn id="44" dur="500"/>
                                        <p:tgtEl>
                                          <p:spTgt spid="31"/>
                                        </p:tgtEl>
                                      </p:cBhvr>
                                    </p:animEffect>
                                    <p:set>
                                      <p:cBhvr>
                                        <p:cTn id="45" dur="1" fill="hold">
                                          <p:stCondLst>
                                            <p:cond delay="499"/>
                                          </p:stCondLst>
                                        </p:cTn>
                                        <p:tgtEl>
                                          <p:spTgt spid="31"/>
                                        </p:tgtEl>
                                        <p:attrNameLst>
                                          <p:attrName>style.visibility</p:attrName>
                                        </p:attrNameLst>
                                      </p:cBhvr>
                                      <p:to>
                                        <p:strVal val="hidden"/>
                                      </p:to>
                                    </p:set>
                                  </p:childTnLst>
                                </p:cTn>
                              </p:par>
                              <p:par>
                                <p:cTn id="46" presetID="10" presetClass="entr" presetSubtype="0" fill="hold" grpId="0" nodeType="with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fade">
                                      <p:cBhvr>
                                        <p:cTn id="48" dur="500"/>
                                        <p:tgtEl>
                                          <p:spTgt spid="3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fade">
                                      <p:cBhvr>
                                        <p:cTn id="5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25" grpId="0"/>
      <p:bldP spid="26" grpId="0" animBg="1"/>
      <p:bldP spid="27" grpId="0" animBg="1"/>
      <p:bldP spid="29" grpId="0" animBg="1"/>
      <p:bldP spid="30" grpId="0" animBg="1"/>
      <p:bldP spid="32" grpId="0"/>
      <p:bldP spid="32" grpId="1"/>
      <p:bldP spid="3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Demo</a:t>
            </a:r>
            <a:endParaRPr lang="en-US" dirty="0"/>
          </a:p>
        </p:txBody>
      </p:sp>
      <p:sp>
        <p:nvSpPr>
          <p:cNvPr id="2" name="Text Placeholder 1"/>
          <p:cNvSpPr>
            <a:spLocks noGrp="1"/>
          </p:cNvSpPr>
          <p:nvPr>
            <p:ph type="body" sz="quarter" idx="12"/>
          </p:nvPr>
        </p:nvSpPr>
        <p:spPr>
          <a:xfrm>
            <a:off x="274638" y="3954457"/>
            <a:ext cx="10881042" cy="1829593"/>
          </a:xfrm>
        </p:spPr>
        <p:txBody>
          <a:bodyPr/>
          <a:lstStyle/>
          <a:p>
            <a:r>
              <a:rPr lang="en-US" dirty="0" smtClean="0"/>
              <a:t>Running </a:t>
            </a:r>
            <a:r>
              <a:rPr lang="en-US" smtClean="0"/>
              <a:t>the Sample API </a:t>
            </a:r>
            <a:endParaRPr lang="en-US" dirty="0"/>
          </a:p>
        </p:txBody>
      </p:sp>
    </p:spTree>
    <p:extLst>
      <p:ext uri="{BB962C8B-B14F-4D97-AF65-F5344CB8AC3E}">
        <p14:creationId xmlns:p14="http://schemas.microsoft.com/office/powerpoint/2010/main" val="40634965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Web API Test Client</a:t>
            </a:r>
            <a:endParaRPr lang="en-US" dirty="0"/>
          </a:p>
        </p:txBody>
      </p:sp>
      <p:sp>
        <p:nvSpPr>
          <p:cNvPr id="3" name="Rectangle 2"/>
          <p:cNvSpPr/>
          <p:nvPr/>
        </p:nvSpPr>
        <p:spPr bwMode="auto">
          <a:xfrm>
            <a:off x="274319" y="1460257"/>
            <a:ext cx="3879334" cy="878815"/>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dirty="0" err="1" smtClean="0">
                <a:gradFill>
                  <a:gsLst>
                    <a:gs pos="0">
                      <a:srgbClr val="FFFFFF"/>
                    </a:gs>
                    <a:gs pos="100000">
                      <a:srgbClr val="FFFFFF"/>
                    </a:gs>
                  </a:gsLst>
                  <a:lin ang="5400000" scaled="0"/>
                </a:gradFill>
                <a:latin typeface="+mj-lt"/>
                <a:ea typeface="Segoe UI" pitchFamily="34" charset="0"/>
                <a:cs typeface="Segoe UI" pitchFamily="34" charset="0"/>
              </a:rPr>
              <a:t>NuGet</a:t>
            </a:r>
            <a:r>
              <a:rPr lang="en-US" dirty="0" smtClean="0">
                <a:gradFill>
                  <a:gsLst>
                    <a:gs pos="0">
                      <a:srgbClr val="FFFFFF"/>
                    </a:gs>
                    <a:gs pos="100000">
                      <a:srgbClr val="FFFFFF"/>
                    </a:gs>
                  </a:gsLst>
                  <a:lin ang="5400000" scaled="0"/>
                </a:gradFill>
                <a:latin typeface="+mj-lt"/>
                <a:ea typeface="Segoe UI" pitchFamily="34" charset="0"/>
                <a:cs typeface="Segoe UI" pitchFamily="34" charset="0"/>
              </a:rPr>
              <a:t> Package</a:t>
            </a:r>
            <a:endParaRPr lang="en-US" dirty="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4" name="Rectangle 3"/>
          <p:cNvSpPr/>
          <p:nvPr/>
        </p:nvSpPr>
        <p:spPr bwMode="auto">
          <a:xfrm>
            <a:off x="231789" y="5558491"/>
            <a:ext cx="3921864" cy="878815"/>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dirty="0" err="1" smtClean="0">
                <a:latin typeface="+mj-lt"/>
              </a:rPr>
              <a:t>NuGet</a:t>
            </a:r>
            <a:r>
              <a:rPr lang="en-US" dirty="0" smtClean="0">
                <a:latin typeface="+mj-lt"/>
              </a:rPr>
              <a:t> Package Link: </a:t>
            </a:r>
            <a:br>
              <a:rPr lang="en-US" dirty="0" smtClean="0">
                <a:latin typeface="+mj-lt"/>
              </a:rPr>
            </a:br>
            <a:r>
              <a:rPr lang="en-US" dirty="0" smtClean="0">
                <a:latin typeface="+mj-lt"/>
              </a:rPr>
              <a:t>http</a:t>
            </a:r>
            <a:r>
              <a:rPr lang="en-US" dirty="0">
                <a:latin typeface="+mj-lt"/>
              </a:rPr>
              <a:t>://aka.ms/Kuqhny</a:t>
            </a:r>
            <a:endParaRPr lang="en-US" dirty="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5" name="Rectangle 4"/>
          <p:cNvSpPr/>
          <p:nvPr/>
        </p:nvSpPr>
        <p:spPr bwMode="auto">
          <a:xfrm>
            <a:off x="274319" y="2473894"/>
            <a:ext cx="3879334" cy="87881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dirty="0" smtClean="0">
                <a:latin typeface="+mj-lt"/>
              </a:rPr>
              <a:t>Any browser</a:t>
            </a:r>
            <a:endParaRPr lang="en-US" dirty="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6" name="Rectangle 5"/>
          <p:cNvSpPr/>
          <p:nvPr/>
        </p:nvSpPr>
        <p:spPr bwMode="auto">
          <a:xfrm>
            <a:off x="274319" y="3512249"/>
            <a:ext cx="3879334" cy="87881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dirty="0" smtClean="0">
                <a:latin typeface="+mj-lt"/>
              </a:rPr>
              <a:t>Templates are .CSHTML files</a:t>
            </a:r>
            <a:endParaRPr lang="en-US" dirty="0">
              <a:gradFill>
                <a:gsLst>
                  <a:gs pos="0">
                    <a:srgbClr val="FFFFFF"/>
                  </a:gs>
                  <a:gs pos="100000">
                    <a:srgbClr val="FFFFFF"/>
                  </a:gs>
                </a:gsLst>
                <a:lin ang="5400000" scaled="0"/>
              </a:gradFill>
              <a:latin typeface="+mj-lt"/>
              <a:ea typeface="Segoe UI" pitchFamily="34" charset="0"/>
              <a:cs typeface="Segoe UI" pitchFamily="34" charset="0"/>
            </a:endParaRPr>
          </a:p>
        </p:txBody>
      </p:sp>
      <p:pic>
        <p:nvPicPr>
          <p:cNvPr id="2050" name="Picture 2" descr="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66068" y="1460256"/>
            <a:ext cx="7797816" cy="5024948"/>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bwMode="auto">
          <a:xfrm>
            <a:off x="231789" y="4535370"/>
            <a:ext cx="3921864" cy="878815"/>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dirty="0" smtClean="0">
                <a:latin typeface="+mj-lt"/>
              </a:rPr>
              <a:t>Introduction and how-to:</a:t>
            </a:r>
            <a:br>
              <a:rPr lang="en-US" dirty="0" smtClean="0">
                <a:latin typeface="+mj-lt"/>
              </a:rPr>
            </a:br>
            <a:r>
              <a:rPr lang="en-US" dirty="0" smtClean="0">
                <a:latin typeface="+mj-lt"/>
              </a:rPr>
              <a:t>http</a:t>
            </a:r>
            <a:r>
              <a:rPr lang="en-US" dirty="0">
                <a:latin typeface="+mj-lt"/>
              </a:rPr>
              <a:t>://aka.ms/webapitestclientintro</a:t>
            </a:r>
            <a:endParaRPr lang="en-US" dirty="0">
              <a:gradFill>
                <a:gsLst>
                  <a:gs pos="0">
                    <a:srgbClr val="FFFFFF"/>
                  </a:gs>
                  <a:gs pos="100000">
                    <a:srgbClr val="FFFFFF"/>
                  </a:gs>
                </a:gsLst>
                <a:lin ang="5400000" scaled="0"/>
              </a:gradFill>
              <a:latin typeface="+mj-lt"/>
              <a:ea typeface="Segoe UI" pitchFamily="34" charset="0"/>
              <a:cs typeface="Segoe UI" pitchFamily="34" charset="0"/>
            </a:endParaRPr>
          </a:p>
        </p:txBody>
      </p:sp>
    </p:spTree>
    <p:extLst>
      <p:ext uri="{BB962C8B-B14F-4D97-AF65-F5344CB8AC3E}">
        <p14:creationId xmlns:p14="http://schemas.microsoft.com/office/powerpoint/2010/main" val="24476497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2050"/>
                                        </p:tgtEl>
                                        <p:attrNameLst>
                                          <p:attrName>style.visibility</p:attrName>
                                        </p:attrNameLst>
                                      </p:cBhvr>
                                      <p:to>
                                        <p:strVal val="visible"/>
                                      </p:to>
                                    </p:set>
                                    <p:anim calcmode="lin" valueType="num">
                                      <p:cBhvr additive="base">
                                        <p:cTn id="32" dur="500" fill="hold"/>
                                        <p:tgtEl>
                                          <p:spTgt spid="2050"/>
                                        </p:tgtEl>
                                        <p:attrNameLst>
                                          <p:attrName>ppt_x</p:attrName>
                                        </p:attrNameLst>
                                      </p:cBhvr>
                                      <p:tavLst>
                                        <p:tav tm="0">
                                          <p:val>
                                            <p:strVal val="1+#ppt_w/2"/>
                                          </p:val>
                                        </p:tav>
                                        <p:tav tm="100000">
                                          <p:val>
                                            <p:strVal val="#ppt_x"/>
                                          </p:val>
                                        </p:tav>
                                      </p:tavLst>
                                    </p:anim>
                                    <p:anim calcmode="lin" valueType="num">
                                      <p:cBhvr additive="base">
                                        <p:cTn id="33" dur="500" fill="hold"/>
                                        <p:tgtEl>
                                          <p:spTgt spid="20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Postman</a:t>
            </a:r>
            <a:endParaRPr lang="en-US" dirty="0"/>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026" name="Picture 2" descr="C:\Users\bradyg\AppData\Local\Temp\SNAGHTMLb9228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1125" y="1460257"/>
            <a:ext cx="8052759" cy="5288482"/>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p:cNvSpPr/>
          <p:nvPr/>
        </p:nvSpPr>
        <p:spPr bwMode="auto">
          <a:xfrm>
            <a:off x="274319" y="1460257"/>
            <a:ext cx="3836805" cy="878815"/>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Chrome Plugin</a:t>
            </a:r>
            <a:endParaRPr lang="en-US" sz="2000" dirty="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15" name="Rectangle 14"/>
          <p:cNvSpPr/>
          <p:nvPr/>
        </p:nvSpPr>
        <p:spPr bwMode="auto">
          <a:xfrm>
            <a:off x="274319" y="2473894"/>
            <a:ext cx="3836805" cy="87881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latin typeface="+mj-lt"/>
              </a:rPr>
              <a:t>http://www.getpostman.com</a:t>
            </a:r>
            <a:r>
              <a:rPr lang="en-US" sz="2000" dirty="0">
                <a:latin typeface="+mj-lt"/>
              </a:rPr>
              <a:t>/</a:t>
            </a:r>
            <a:endParaRPr lang="en-US" sz="2000" dirty="0">
              <a:gradFill>
                <a:gsLst>
                  <a:gs pos="0">
                    <a:srgbClr val="FFFFFF"/>
                  </a:gs>
                  <a:gs pos="100000">
                    <a:srgbClr val="FFFFFF"/>
                  </a:gs>
                </a:gsLst>
                <a:lin ang="5400000" scaled="0"/>
              </a:gradFill>
              <a:latin typeface="+mj-lt"/>
              <a:ea typeface="Segoe UI" pitchFamily="34" charset="0"/>
              <a:cs typeface="Segoe UI" pitchFamily="34" charset="0"/>
            </a:endParaRPr>
          </a:p>
        </p:txBody>
      </p:sp>
    </p:spTree>
    <p:extLst>
      <p:ext uri="{BB962C8B-B14F-4D97-AF65-F5344CB8AC3E}">
        <p14:creationId xmlns:p14="http://schemas.microsoft.com/office/powerpoint/2010/main" val="24903957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026"/>
                                        </p:tgtEl>
                                        <p:attrNameLst>
                                          <p:attrName>style.visibility</p:attrName>
                                        </p:attrNameLst>
                                      </p:cBhvr>
                                      <p:to>
                                        <p:strVal val="visible"/>
                                      </p:to>
                                    </p:set>
                                    <p:anim calcmode="lin" valueType="num">
                                      <p:cBhvr additive="base">
                                        <p:cTn id="17" dur="500" fill="hold"/>
                                        <p:tgtEl>
                                          <p:spTgt spid="1026"/>
                                        </p:tgtEl>
                                        <p:attrNameLst>
                                          <p:attrName>ppt_x</p:attrName>
                                        </p:attrNameLst>
                                      </p:cBhvr>
                                      <p:tavLst>
                                        <p:tav tm="0">
                                          <p:val>
                                            <p:strVal val="1+#ppt_w/2"/>
                                          </p:val>
                                        </p:tav>
                                        <p:tav tm="100000">
                                          <p:val>
                                            <p:strVal val="#ppt_x"/>
                                          </p:val>
                                        </p:tav>
                                      </p:tavLst>
                                    </p:anim>
                                    <p:anim calcmode="lin" valueType="num">
                                      <p:cBhvr additive="base">
                                        <p:cTn id="18" dur="500" fill="hold"/>
                                        <p:tgtEl>
                                          <p:spTgt spid="10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Demo</a:t>
            </a:r>
            <a:endParaRPr lang="en-US" dirty="0"/>
          </a:p>
        </p:txBody>
      </p:sp>
      <p:sp>
        <p:nvSpPr>
          <p:cNvPr id="2" name="Text Placeholder 1"/>
          <p:cNvSpPr>
            <a:spLocks noGrp="1"/>
          </p:cNvSpPr>
          <p:nvPr>
            <p:ph type="body" sz="quarter" idx="12"/>
          </p:nvPr>
        </p:nvSpPr>
        <p:spPr>
          <a:xfrm>
            <a:off x="274638" y="3954457"/>
            <a:ext cx="10881042" cy="1829593"/>
          </a:xfrm>
        </p:spPr>
        <p:txBody>
          <a:bodyPr/>
          <a:lstStyle/>
          <a:p>
            <a:r>
              <a:rPr lang="en-US" dirty="0" smtClean="0"/>
              <a:t>Setting up and using the Web API Test Client</a:t>
            </a:r>
            <a:endParaRPr lang="en-US" dirty="0"/>
          </a:p>
        </p:txBody>
      </p:sp>
    </p:spTree>
    <p:extLst>
      <p:ext uri="{BB962C8B-B14F-4D97-AF65-F5344CB8AC3E}">
        <p14:creationId xmlns:p14="http://schemas.microsoft.com/office/powerpoint/2010/main" val="1221669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TechEd_2013_Template_r0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Template_r05" id="{52CF7746-2BCC-4712-8D0A-4EFD2BD35E94}" vid="{95027F19-C175-4D31-A201-08949528A904}"/>
    </a:ext>
  </a:extLst>
</a:theme>
</file>

<file path=ppt/theme/theme2.xml><?xml version="1.0" encoding="utf-8"?>
<a:theme xmlns:a="http://schemas.openxmlformats.org/drawingml/2006/main" name="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Europe_2013_Speaker_PPT_Template.potx" id="{AF8D925A-DB13-4D66-BFED-96786326D843}" vid="{785F7DAE-011A-4F0A-BDEB-E162962B4AB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A2B0BB5962AB3C45A9A1CE1EC4C4F647" ma:contentTypeVersion="0" ma:contentTypeDescription="Create a new document." ma:contentTypeScope="" ma:versionID="16b75628e77f02951c453071cf8a016e">
  <xsd:schema xmlns:xsd="http://www.w3.org/2001/XMLSchema" xmlns:xs="http://www.w3.org/2001/XMLSchema" xmlns:p="http://schemas.microsoft.com/office/2006/metadata/properties" targetNamespace="http://schemas.microsoft.com/office/2006/metadata/properties" ma:root="true" ma:fieldsID="3bf1d1d65b83a35312c7df0375d09d6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23A54C81-9AB5-446A-878C-797D859B38C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F990F116-B58F-4255-B05B-DA3808E0E5C6}">
  <ds:schemaRefs>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TechEd 2013 Speaker PPT Template</Template>
  <TotalTime>799</TotalTime>
  <Words>3493</Words>
  <Application>Microsoft Office PowerPoint</Application>
  <PresentationFormat>Custom</PresentationFormat>
  <Paragraphs>223</Paragraphs>
  <Slides>24</Slides>
  <Notes>23</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24</vt:i4>
      </vt:variant>
    </vt:vector>
  </HeadingPairs>
  <TitlesOfParts>
    <vt:vector size="32" baseType="lpstr">
      <vt:lpstr>Arial</vt:lpstr>
      <vt:lpstr>Consolas</vt:lpstr>
      <vt:lpstr>Segoe UI</vt:lpstr>
      <vt:lpstr>Segoe UI Light</vt:lpstr>
      <vt:lpstr>Tekton Pro</vt:lpstr>
      <vt:lpstr>Wingdings</vt:lpstr>
      <vt:lpstr>TechEd_2013_Template_r09</vt:lpstr>
      <vt:lpstr>TechEd_2013_Template_16x9</vt:lpstr>
      <vt:lpstr>PowerPoint Presentation</vt:lpstr>
      <vt:lpstr>ASP.NET Web API Web Services for Web Sites and Modern &amp; Mobile Apps</vt:lpstr>
      <vt:lpstr>Agenda</vt:lpstr>
      <vt:lpstr>Example Scenario</vt:lpstr>
      <vt:lpstr>Example Scenario</vt:lpstr>
      <vt:lpstr>Demo</vt:lpstr>
      <vt:lpstr>Web API Test Client</vt:lpstr>
      <vt:lpstr>Postman</vt:lpstr>
      <vt:lpstr>Demo</vt:lpstr>
      <vt:lpstr>.NET is supported by many platforms</vt:lpstr>
      <vt:lpstr>Portable Class Libraries</vt:lpstr>
      <vt:lpstr>Demo</vt:lpstr>
      <vt:lpstr>Modern and Mobile Clients</vt:lpstr>
      <vt:lpstr>Demo</vt:lpstr>
      <vt:lpstr>Demo</vt:lpstr>
      <vt:lpstr>Sharing Data Across APIs Should be Easy</vt:lpstr>
      <vt:lpstr>Cross Origin Resource Sharing</vt:lpstr>
      <vt:lpstr>Demo</vt:lpstr>
      <vt:lpstr>Web API &amp; Authentication</vt:lpstr>
      <vt:lpstr>Demo</vt:lpstr>
      <vt:lpstr>Track resources</vt:lpstr>
      <vt:lpstr>Resources</vt:lpstr>
      <vt:lpstr>Evaluate this session</vt:lpstr>
      <vt:lpstr>PowerPoint Presentation</vt:lpstr>
    </vt:vector>
  </TitlesOfParts>
  <Manager>&lt;Comms manager/speech writer&gt;</Manager>
  <Company>Toshiba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DEV-B360-R: ASP.NET Web APIWeb Services for Web Sites and Modern &amp; Mobile Apps</dc:title>
  <dc:subject>TechEd 2013</dc:subject>
  <dc:creator>Scott Hunter</dc:creator>
  <cp:keywords>TechEd 2013</cp:keywords>
  <dc:description>Template by: Jordan Cayabyab, Artitudes Design, Inc.
Formatting by: Priscila Mandryk, Silver Fox Productions, Inc.
Audience Type: Internal/External</dc:description>
  <cp:lastModifiedBy>Shows</cp:lastModifiedBy>
  <cp:revision>91</cp:revision>
  <dcterms:created xsi:type="dcterms:W3CDTF">2013-05-08T21:19:12Z</dcterms:created>
  <dcterms:modified xsi:type="dcterms:W3CDTF">2013-06-28T06:17:34Z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0x010100A2B0BB5962AB3C45A9A1CE1EC4C4F647</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ies>
</file>