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Lst>
  <p:notesMasterIdLst>
    <p:notesMasterId r:id="rId30"/>
  </p:notesMasterIdLst>
  <p:handoutMasterIdLst>
    <p:handoutMasterId r:id="rId31"/>
  </p:handoutMasterIdLst>
  <p:sldIdLst>
    <p:sldId id="1135" r:id="rId6"/>
    <p:sldId id="1054" r:id="rId7"/>
    <p:sldId id="1160" r:id="rId8"/>
    <p:sldId id="1161" r:id="rId9"/>
    <p:sldId id="1162" r:id="rId10"/>
    <p:sldId id="1158" r:id="rId11"/>
    <p:sldId id="1159" r:id="rId12"/>
    <p:sldId id="1157" r:id="rId13"/>
    <p:sldId id="1164" r:id="rId14"/>
    <p:sldId id="1165" r:id="rId15"/>
    <p:sldId id="1166" r:id="rId16"/>
    <p:sldId id="1167" r:id="rId17"/>
    <p:sldId id="1172" r:id="rId18"/>
    <p:sldId id="1168" r:id="rId19"/>
    <p:sldId id="1169" r:id="rId20"/>
    <p:sldId id="1173" r:id="rId21"/>
    <p:sldId id="1174" r:id="rId22"/>
    <p:sldId id="1175" r:id="rId23"/>
    <p:sldId id="1176" r:id="rId24"/>
    <p:sldId id="1177" r:id="rId25"/>
    <p:sldId id="1145" r:id="rId26"/>
    <p:sldId id="1150" r:id="rId27"/>
    <p:sldId id="1178" r:id="rId28"/>
    <p:sldId id="1076"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60"/>
            <p14:sldId id="1161"/>
            <p14:sldId id="1162"/>
            <p14:sldId id="1158"/>
            <p14:sldId id="1159"/>
            <p14:sldId id="1157"/>
            <p14:sldId id="1164"/>
            <p14:sldId id="1165"/>
            <p14:sldId id="1166"/>
            <p14:sldId id="1167"/>
            <p14:sldId id="1172"/>
            <p14:sldId id="1168"/>
            <p14:sldId id="1169"/>
            <p14:sldId id="1173"/>
            <p14:sldId id="1174"/>
            <p14:sldId id="1175"/>
            <p14:sldId id="1176"/>
            <p14:sldId id="1177"/>
          </p14:sldIdLst>
        </p14:section>
        <p14:section name="Special content" id="{6925D2A1-AD53-4951-AB34-79DFA02CD676}">
          <p14:sldIdLst>
            <p14:sldId id="1145"/>
            <p14:sldId id="1150"/>
            <p14:sldId id="1178"/>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C11"/>
    <a:srgbClr val="65BBDF"/>
    <a:srgbClr val="0072C6"/>
    <a:srgbClr val="FFFFFF"/>
    <a:srgbClr val="7FBA00"/>
    <a:srgbClr val="007233"/>
    <a:srgbClr val="B4009E"/>
    <a:srgbClr val="B0B186"/>
    <a:srgbClr val="FF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0" autoAdjust="0"/>
    <p:restoredTop sz="84520" autoAdjust="0"/>
  </p:normalViewPr>
  <p:slideViewPr>
    <p:cSldViewPr snapToGrid="0">
      <p:cViewPr varScale="1">
        <p:scale>
          <a:sx n="111" d="100"/>
          <a:sy n="111" d="100"/>
        </p:scale>
        <p:origin x="216"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6/28/2013 8:17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6/28/2013 8:13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328526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80478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97596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186513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96667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92060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24147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49714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4219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680352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8:17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789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6/28/2013 8:17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6/28/2013 8:17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682950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6/28/2013 8:17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8:13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35177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27425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72857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5048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8:17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960681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7567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07070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00297451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725788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97385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09692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11964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83880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57466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89452351"/>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5265402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1171767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70349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18917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34471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339281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062292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088721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02830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547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51539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960911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386415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987324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113068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385653"/>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hyperlink" Target="http://aka.ms/Q3uthf" TargetMode="External"/><Relationship Id="rId3" Type="http://schemas.openxmlformats.org/officeDocument/2006/relationships/image" Target="../media/image11.png"/><Relationship Id="rId7" Type="http://schemas.openxmlformats.org/officeDocument/2006/relationships/hyperlink" Target="http://aka.ms/C7xunh"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http://aspnetwebstack.codeplex.com/" TargetMode="External"/><Relationship Id="rId11" Type="http://schemas.openxmlformats.org/officeDocument/2006/relationships/hyperlink" Target="http://aka.ms/G24zpi" TargetMode="External"/><Relationship Id="rId5" Type="http://schemas.openxmlformats.org/officeDocument/2006/relationships/hyperlink" Target="http://aka.ms/webapitestclientintro" TargetMode="External"/><Relationship Id="rId10" Type="http://schemas.openxmlformats.org/officeDocument/2006/relationships/hyperlink" Target="http://aka.ms/V4n6cv" TargetMode="External"/><Relationship Id="rId4" Type="http://schemas.openxmlformats.org/officeDocument/2006/relationships/hyperlink" Target="https://gist.github.com/bradygaster/5682105" TargetMode="External"/><Relationship Id="rId9" Type="http://schemas.openxmlformats.org/officeDocument/2006/relationships/hyperlink" Target="http://aka.ms/Txrdhu"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8.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 is supported by many platforms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Many tricks have been employed to write reusable components that work on all of them</a:t>
            </a:r>
            <a:endParaRPr lang="en-US" sz="2400" dirty="0"/>
          </a:p>
        </p:txBody>
      </p:sp>
      <p:grpSp>
        <p:nvGrpSpPr>
          <p:cNvPr id="4" name="Group 3"/>
          <p:cNvGrpSpPr/>
          <p:nvPr/>
        </p:nvGrpSpPr>
        <p:grpSpPr>
          <a:xfrm>
            <a:off x="4114445" y="5064793"/>
            <a:ext cx="4210860" cy="1499468"/>
            <a:chOff x="4114445" y="5064793"/>
            <a:chExt cx="4210860" cy="1499468"/>
          </a:xfrm>
        </p:grpSpPr>
        <p:sp>
          <p:nvSpPr>
            <p:cNvPr id="8" name="Rectangle 7"/>
            <p:cNvSpPr/>
            <p:nvPr/>
          </p:nvSpPr>
          <p:spPr bwMode="auto">
            <a:xfrm>
              <a:off x="5616104" y="5064793"/>
              <a:ext cx="1066800" cy="1066800"/>
            </a:xfrm>
            <a:prstGeom prst="rect">
              <a:avLst/>
            </a:prstGeom>
            <a:solidFill>
              <a:srgbClr val="0072C6"/>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Freeform 128"/>
            <p:cNvSpPr>
              <a:spLocks noEditPoints="1"/>
            </p:cNvSpPr>
            <p:nvPr/>
          </p:nvSpPr>
          <p:spPr bwMode="black">
            <a:xfrm>
              <a:off x="5746163" y="5243120"/>
              <a:ext cx="806682" cy="71014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7" name="TextBox 6"/>
            <p:cNvSpPr txBox="1"/>
            <p:nvPr/>
          </p:nvSpPr>
          <p:spPr bwMode="auto">
            <a:xfrm>
              <a:off x="4114445" y="6225707"/>
              <a:ext cx="4210860" cy="338554"/>
            </a:xfrm>
            <a:prstGeom prst="rect">
              <a:avLst/>
            </a:prstGeom>
            <a:noFill/>
            <a:ln w="9525">
              <a:noFill/>
              <a:miter lim="800000"/>
              <a:headEnd/>
              <a:tailEnd/>
            </a:ln>
          </p:spPr>
          <p:txBody>
            <a:bodyPr wrap="square" rtlCol="0">
              <a:spAutoFit/>
            </a:bodyPr>
            <a:lstStyle/>
            <a:p>
              <a:pPr algn="ctr"/>
              <a:r>
                <a:rPr lang="en-US" sz="1600" dirty="0" smtClean="0">
                  <a:latin typeface="+mj-lt"/>
                </a:rPr>
                <a:t>Code Files for “reusable” classes</a:t>
              </a:r>
              <a:endParaRPr lang="en-US" sz="1600" dirty="0">
                <a:latin typeface="+mj-lt"/>
              </a:endParaRPr>
            </a:p>
          </p:txBody>
        </p:sp>
      </p:grpSp>
      <p:sp>
        <p:nvSpPr>
          <p:cNvPr id="10" name="Rectangle 9"/>
          <p:cNvSpPr/>
          <p:nvPr/>
        </p:nvSpPr>
        <p:spPr bwMode="auto">
          <a:xfrm>
            <a:off x="791948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Models.Silverlight</a:t>
            </a:r>
            <a:endParaRPr lang="en-US" sz="1400" dirty="0">
              <a:latin typeface="+mj-lt"/>
            </a:endParaRPr>
          </a:p>
        </p:txBody>
      </p:sp>
      <p:sp>
        <p:nvSpPr>
          <p:cNvPr id="11" name="Rectangle 10"/>
          <p:cNvSpPr/>
          <p:nvPr/>
        </p:nvSpPr>
        <p:spPr bwMode="auto">
          <a:xfrm>
            <a:off x="4379524" y="3527138"/>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Models.Phone</a:t>
            </a:r>
            <a:endParaRPr lang="en-US" sz="1400" dirty="0">
              <a:latin typeface="+mj-lt"/>
            </a:endParaRPr>
          </a:p>
        </p:txBody>
      </p:sp>
      <p:sp>
        <p:nvSpPr>
          <p:cNvPr id="12" name="Rectangle 11"/>
          <p:cNvSpPr/>
          <p:nvPr/>
        </p:nvSpPr>
        <p:spPr bwMode="auto">
          <a:xfrm>
            <a:off x="614950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Models.Windows</a:t>
            </a:r>
            <a:endParaRPr lang="en-US" sz="1400" dirty="0">
              <a:latin typeface="+mj-lt"/>
            </a:endParaRPr>
          </a:p>
        </p:txBody>
      </p:sp>
      <p:sp>
        <p:nvSpPr>
          <p:cNvPr id="13" name="Rectangle 12"/>
          <p:cNvSpPr/>
          <p:nvPr/>
        </p:nvSpPr>
        <p:spPr bwMode="auto">
          <a:xfrm>
            <a:off x="260954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smtClean="0">
                <a:latin typeface="+mj-lt"/>
              </a:rPr>
              <a:t>Models</a:t>
            </a:r>
            <a:endParaRPr lang="en-US" sz="1400" dirty="0">
              <a:latin typeface="+mj-lt"/>
            </a:endParaRPr>
          </a:p>
        </p:txBody>
      </p:sp>
      <p:sp>
        <p:nvSpPr>
          <p:cNvPr id="14" name="Rectangle 13"/>
          <p:cNvSpPr/>
          <p:nvPr/>
        </p:nvSpPr>
        <p:spPr bwMode="auto">
          <a:xfrm>
            <a:off x="791948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UX.Silverlight</a:t>
            </a:r>
            <a:endParaRPr lang="en-US" sz="1400" dirty="0">
              <a:latin typeface="+mj-lt"/>
            </a:endParaRPr>
          </a:p>
        </p:txBody>
      </p:sp>
      <p:sp>
        <p:nvSpPr>
          <p:cNvPr id="15" name="Rectangle 14"/>
          <p:cNvSpPr/>
          <p:nvPr/>
        </p:nvSpPr>
        <p:spPr bwMode="auto">
          <a:xfrm>
            <a:off x="4379524" y="199253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UX.Phone</a:t>
            </a:r>
            <a:endParaRPr lang="en-US" sz="1400" dirty="0">
              <a:latin typeface="+mj-lt"/>
            </a:endParaRPr>
          </a:p>
        </p:txBody>
      </p:sp>
      <p:sp>
        <p:nvSpPr>
          <p:cNvPr id="16" name="Rectangle 15"/>
          <p:cNvSpPr/>
          <p:nvPr/>
        </p:nvSpPr>
        <p:spPr bwMode="auto">
          <a:xfrm>
            <a:off x="614950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UX.Windows</a:t>
            </a:r>
            <a:endParaRPr lang="en-US" sz="1400" dirty="0">
              <a:latin typeface="+mj-lt"/>
            </a:endParaRPr>
          </a:p>
        </p:txBody>
      </p:sp>
      <p:sp>
        <p:nvSpPr>
          <p:cNvPr id="17" name="Rectangle 16"/>
          <p:cNvSpPr/>
          <p:nvPr/>
        </p:nvSpPr>
        <p:spPr bwMode="auto">
          <a:xfrm>
            <a:off x="260954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UX.Web</a:t>
            </a:r>
            <a:endParaRPr lang="en-US" sz="1400" dirty="0">
              <a:latin typeface="+mj-lt"/>
            </a:endParaRPr>
          </a:p>
        </p:txBody>
      </p:sp>
      <p:cxnSp>
        <p:nvCxnSpPr>
          <p:cNvPr id="18" name="Straight Arrow Connector 17"/>
          <p:cNvCxnSpPr>
            <a:stCxn id="8" idx="0"/>
            <a:endCxn id="13" idx="2"/>
          </p:cNvCxnSpPr>
          <p:nvPr/>
        </p:nvCxnSpPr>
        <p:spPr bwMode="auto">
          <a:xfrm flipH="1" flipV="1">
            <a:off x="3447744" y="3981893"/>
            <a:ext cx="270176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9" name="Straight Arrow Connector 18"/>
          <p:cNvCxnSpPr>
            <a:stCxn id="8" idx="0"/>
            <a:endCxn id="10" idx="2"/>
          </p:cNvCxnSpPr>
          <p:nvPr/>
        </p:nvCxnSpPr>
        <p:spPr bwMode="auto">
          <a:xfrm flipV="1">
            <a:off x="6149504" y="3981893"/>
            <a:ext cx="260818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0" name="Straight Arrow Connector 19"/>
          <p:cNvCxnSpPr>
            <a:stCxn id="8" idx="0"/>
            <a:endCxn id="11" idx="2"/>
          </p:cNvCxnSpPr>
          <p:nvPr/>
        </p:nvCxnSpPr>
        <p:spPr bwMode="auto">
          <a:xfrm flipH="1" flipV="1">
            <a:off x="5217724" y="3984338"/>
            <a:ext cx="931780" cy="108045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1" name="Straight Arrow Connector 20"/>
          <p:cNvCxnSpPr>
            <a:stCxn id="8" idx="0"/>
            <a:endCxn id="12" idx="2"/>
          </p:cNvCxnSpPr>
          <p:nvPr/>
        </p:nvCxnSpPr>
        <p:spPr bwMode="auto">
          <a:xfrm flipV="1">
            <a:off x="6149504" y="3981893"/>
            <a:ext cx="83820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
        <p:nvSpPr>
          <p:cNvPr id="22" name="Rectangle 21"/>
          <p:cNvSpPr/>
          <p:nvPr/>
        </p:nvSpPr>
        <p:spPr bwMode="auto">
          <a:xfrm>
            <a:off x="791948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ApiClient.Silverlight</a:t>
            </a:r>
            <a:endParaRPr lang="en-US" sz="1400" dirty="0">
              <a:latin typeface="+mj-lt"/>
            </a:endParaRPr>
          </a:p>
        </p:txBody>
      </p:sp>
      <p:sp>
        <p:nvSpPr>
          <p:cNvPr id="23" name="Rectangle 22"/>
          <p:cNvSpPr/>
          <p:nvPr/>
        </p:nvSpPr>
        <p:spPr bwMode="auto">
          <a:xfrm>
            <a:off x="4379524" y="276013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ApiClient.Phone</a:t>
            </a:r>
            <a:endParaRPr lang="en-US" sz="1400" dirty="0">
              <a:latin typeface="+mj-lt"/>
            </a:endParaRPr>
          </a:p>
        </p:txBody>
      </p:sp>
      <p:sp>
        <p:nvSpPr>
          <p:cNvPr id="24" name="Rectangle 23"/>
          <p:cNvSpPr/>
          <p:nvPr/>
        </p:nvSpPr>
        <p:spPr bwMode="auto">
          <a:xfrm>
            <a:off x="614950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ApiClient.Windows</a:t>
            </a:r>
            <a:endParaRPr lang="en-US" sz="1400" dirty="0">
              <a:latin typeface="+mj-lt"/>
            </a:endParaRPr>
          </a:p>
        </p:txBody>
      </p:sp>
      <p:sp>
        <p:nvSpPr>
          <p:cNvPr id="25" name="Rectangle 24"/>
          <p:cNvSpPr/>
          <p:nvPr/>
        </p:nvSpPr>
        <p:spPr bwMode="auto">
          <a:xfrm>
            <a:off x="260954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ApiClient.Web</a:t>
            </a:r>
            <a:endParaRPr lang="en-US" sz="1400" dirty="0">
              <a:latin typeface="+mj-lt"/>
            </a:endParaRPr>
          </a:p>
        </p:txBody>
      </p:sp>
      <p:cxnSp>
        <p:nvCxnSpPr>
          <p:cNvPr id="26" name="Straight Arrow Connector 25"/>
          <p:cNvCxnSpPr>
            <a:stCxn id="8" idx="0"/>
            <a:endCxn id="25" idx="2"/>
          </p:cNvCxnSpPr>
          <p:nvPr/>
        </p:nvCxnSpPr>
        <p:spPr bwMode="auto">
          <a:xfrm flipH="1" flipV="1">
            <a:off x="3447744" y="3214894"/>
            <a:ext cx="270176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7" name="Straight Arrow Connector 26"/>
          <p:cNvCxnSpPr>
            <a:stCxn id="8" idx="0"/>
            <a:endCxn id="23" idx="2"/>
          </p:cNvCxnSpPr>
          <p:nvPr/>
        </p:nvCxnSpPr>
        <p:spPr bwMode="auto">
          <a:xfrm flipH="1" flipV="1">
            <a:off x="5217724" y="3217339"/>
            <a:ext cx="931780" cy="1847454"/>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8" name="Straight Arrow Connector 27"/>
          <p:cNvCxnSpPr>
            <a:stCxn id="8" idx="0"/>
            <a:endCxn id="24" idx="2"/>
          </p:cNvCxnSpPr>
          <p:nvPr/>
        </p:nvCxnSpPr>
        <p:spPr bwMode="auto">
          <a:xfrm flipV="1">
            <a:off x="6149504" y="3214894"/>
            <a:ext cx="83820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9" name="Straight Arrow Connector 28"/>
          <p:cNvCxnSpPr>
            <a:stCxn id="8" idx="0"/>
            <a:endCxn id="22" idx="2"/>
          </p:cNvCxnSpPr>
          <p:nvPr/>
        </p:nvCxnSpPr>
        <p:spPr bwMode="auto">
          <a:xfrm flipV="1">
            <a:off x="6149504" y="3214894"/>
            <a:ext cx="260818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30" name="Straight Arrow Connector 29"/>
          <p:cNvCxnSpPr>
            <a:stCxn id="25" idx="0"/>
            <a:endCxn id="17" idx="2"/>
          </p:cNvCxnSpPr>
          <p:nvPr/>
        </p:nvCxnSpPr>
        <p:spPr bwMode="auto">
          <a:xfrm flipV="1">
            <a:off x="3447744" y="2447289"/>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1" name="Straight Arrow Connector 30"/>
          <p:cNvCxnSpPr/>
          <p:nvPr/>
        </p:nvCxnSpPr>
        <p:spPr bwMode="auto">
          <a:xfrm flipV="1">
            <a:off x="5217724" y="2447289"/>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2" name="Straight Arrow Connector 31"/>
          <p:cNvCxnSpPr/>
          <p:nvPr/>
        </p:nvCxnSpPr>
        <p:spPr bwMode="auto">
          <a:xfrm flipV="1">
            <a:off x="6987704" y="2447288"/>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3" name="Straight Arrow Connector 32"/>
          <p:cNvCxnSpPr/>
          <p:nvPr/>
        </p:nvCxnSpPr>
        <p:spPr bwMode="auto">
          <a:xfrm flipV="1">
            <a:off x="8757684" y="2447288"/>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863" y="1937942"/>
            <a:ext cx="11080750" cy="4926346"/>
          </a:xfrm>
          <a:prstGeom prst="rect">
            <a:avLst/>
          </a:prstGeom>
        </p:spPr>
      </p:pic>
      <p:sp>
        <p:nvSpPr>
          <p:cNvPr id="38" name="Rectangular Callout 37"/>
          <p:cNvSpPr/>
          <p:nvPr/>
        </p:nvSpPr>
        <p:spPr bwMode="auto">
          <a:xfrm>
            <a:off x="4406581" y="4746447"/>
            <a:ext cx="3298686" cy="1670476"/>
          </a:xfrm>
          <a:prstGeom prst="wedgeRectCallout">
            <a:avLst>
              <a:gd name="adj1" fmla="val 95719"/>
              <a:gd name="adj2" fmla="val 6024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“reused code” isn’t the same as</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“reusable code”</a:t>
            </a:r>
          </a:p>
        </p:txBody>
      </p:sp>
    </p:spTree>
    <p:extLst>
      <p:ext uri="{BB962C8B-B14F-4D97-AF65-F5344CB8AC3E}">
        <p14:creationId xmlns:p14="http://schemas.microsoft.com/office/powerpoint/2010/main" val="20127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nodeType="clickEffect">
                                  <p:stCondLst>
                                    <p:cond delay="0"/>
                                  </p:stCondLst>
                                  <p:childTnLst>
                                    <p:anim calcmode="lin" valueType="num">
                                      <p:cBhvr>
                                        <p:cTn id="16" dur="500"/>
                                        <p:tgtEl>
                                          <p:spTgt spid="6"/>
                                        </p:tgtEl>
                                        <p:attrNameLst>
                                          <p:attrName>ppt_w</p:attrName>
                                        </p:attrNameLst>
                                      </p:cBhvr>
                                      <p:tavLst>
                                        <p:tav tm="0">
                                          <p:val>
                                            <p:strVal val="ppt_w"/>
                                          </p:val>
                                        </p:tav>
                                        <p:tav tm="100000">
                                          <p:val>
                                            <p:fltVal val="0"/>
                                          </p:val>
                                        </p:tav>
                                      </p:tavLst>
                                    </p:anim>
                                    <p:anim calcmode="lin" valueType="num">
                                      <p:cBhvr>
                                        <p:cTn id="17" dur="500"/>
                                        <p:tgtEl>
                                          <p:spTgt spid="6"/>
                                        </p:tgtEl>
                                        <p:attrNameLst>
                                          <p:attrName>ppt_h</p:attrName>
                                        </p:attrNameLst>
                                      </p:cBhvr>
                                      <p:tavLst>
                                        <p:tav tm="0">
                                          <p:val>
                                            <p:strVal val="ppt_h"/>
                                          </p:val>
                                        </p:tav>
                                        <p:tav tm="100000">
                                          <p:val>
                                            <p:fltVal val="0"/>
                                          </p:val>
                                        </p:tav>
                                      </p:tavLst>
                                    </p:anim>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53" presetClass="exit" presetSubtype="32" fill="hold" grpId="1" nodeType="withEffect">
                                  <p:stCondLst>
                                    <p:cond delay="0"/>
                                  </p:stCondLst>
                                  <p:childTnLst>
                                    <p:anim calcmode="lin" valueType="num">
                                      <p:cBhvr>
                                        <p:cTn id="21" dur="500"/>
                                        <p:tgtEl>
                                          <p:spTgt spid="38"/>
                                        </p:tgtEl>
                                        <p:attrNameLst>
                                          <p:attrName>ppt_w</p:attrName>
                                        </p:attrNameLst>
                                      </p:cBhvr>
                                      <p:tavLst>
                                        <p:tav tm="0">
                                          <p:val>
                                            <p:strVal val="ppt_w"/>
                                          </p:val>
                                        </p:tav>
                                        <p:tav tm="100000">
                                          <p:val>
                                            <p:fltVal val="0"/>
                                          </p:val>
                                        </p:tav>
                                      </p:tavLst>
                                    </p:anim>
                                    <p:anim calcmode="lin" valueType="num">
                                      <p:cBhvr>
                                        <p:cTn id="22" dur="500"/>
                                        <p:tgtEl>
                                          <p:spTgt spid="38"/>
                                        </p:tgtEl>
                                        <p:attrNameLst>
                                          <p:attrName>ppt_h</p:attrName>
                                        </p:attrNameLst>
                                      </p:cBhvr>
                                      <p:tavLst>
                                        <p:tav tm="0">
                                          <p:val>
                                            <p:strVal val="ppt_h"/>
                                          </p:val>
                                        </p:tav>
                                        <p:tav tm="100000">
                                          <p:val>
                                            <p:fltVal val="0"/>
                                          </p:val>
                                        </p:tav>
                                      </p:tavLst>
                                    </p:anim>
                                    <p:animEffect transition="out" filter="fade">
                                      <p:cBhvr>
                                        <p:cTn id="23" dur="500"/>
                                        <p:tgtEl>
                                          <p:spTgt spid="38"/>
                                        </p:tgtEl>
                                      </p:cBhvr>
                                    </p:animEffect>
                                    <p:set>
                                      <p:cBhvr>
                                        <p:cTn id="24" dur="1" fill="hold">
                                          <p:stCondLst>
                                            <p:cond delay="499"/>
                                          </p:stCondLst>
                                        </p:cTn>
                                        <p:tgtEl>
                                          <p:spTgt spid="38"/>
                                        </p:tgtEl>
                                        <p:attrNameLst>
                                          <p:attrName>style.visibility</p:attrName>
                                        </p:attrNameLst>
                                      </p:cBhvr>
                                      <p:to>
                                        <p:strVal val="hidden"/>
                                      </p:to>
                                    </p:set>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1000"/>
                            </p:stCondLst>
                            <p:childTnLst>
                              <p:par>
                                <p:cTn id="40" presetID="2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par>
                                <p:cTn id="43" presetID="2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childTnLst>
                          </p:cTn>
                        </p:par>
                        <p:par>
                          <p:cTn id="46" fill="hold">
                            <p:stCondLst>
                              <p:cond delay="1500"/>
                            </p:stCondLst>
                            <p:childTnLst>
                              <p:par>
                                <p:cTn id="47" presetID="22" presetClass="entr" presetSubtype="4"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down)">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2000"/>
                            </p:stCondLst>
                            <p:childTnLst>
                              <p:par>
                                <p:cTn id="60" presetID="2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par>
                                <p:cTn id="63" presetID="22" presetClass="entr" presetSubtype="4"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par>
                          <p:cTn id="66" fill="hold">
                            <p:stCondLst>
                              <p:cond delay="25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3000"/>
                            </p:stCondLst>
                            <p:childTnLst>
                              <p:par>
                                <p:cTn id="71" presetID="10"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35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par>
                                <p:cTn id="84" presetID="22" presetClass="entr" presetSubtype="4" fill="hold"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down)">
                                      <p:cBhvr>
                                        <p:cTn id="86" dur="500"/>
                                        <p:tgtEl>
                                          <p:spTgt spid="28"/>
                                        </p:tgtEl>
                                      </p:cBhvr>
                                    </p:animEffect>
                                  </p:childTnLst>
                                </p:cTn>
                              </p:par>
                            </p:childTnLst>
                          </p:cTn>
                        </p:par>
                        <p:par>
                          <p:cTn id="87" fill="hold">
                            <p:stCondLst>
                              <p:cond delay="4000"/>
                            </p:stCondLst>
                            <p:childTnLst>
                              <p:par>
                                <p:cTn id="88" presetID="22" presetClass="entr" presetSubtype="4"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down)">
                                      <p:cBhvr>
                                        <p:cTn id="90" dur="500"/>
                                        <p:tgtEl>
                                          <p:spTgt spid="32"/>
                                        </p:tgtEl>
                                      </p:cBhvr>
                                    </p:animEffect>
                                  </p:childTnLst>
                                </p:cTn>
                              </p:par>
                            </p:childTnLst>
                          </p:cTn>
                        </p:par>
                        <p:par>
                          <p:cTn id="91" fill="hold">
                            <p:stCondLst>
                              <p:cond delay="4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childTnLst>
                          </p:cTn>
                        </p:par>
                        <p:par>
                          <p:cTn id="101" fill="hold">
                            <p:stCondLst>
                              <p:cond delay="5000"/>
                            </p:stCondLst>
                            <p:childTnLst>
                              <p:par>
                                <p:cTn id="102" presetID="22" presetClass="entr" presetSubtype="4" fill="hold" nodeType="after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wipe(down)">
                                      <p:cBhvr>
                                        <p:cTn id="104" dur="500"/>
                                        <p:tgtEl>
                                          <p:spTgt spid="19"/>
                                        </p:tgtEl>
                                      </p:cBhvr>
                                    </p:animEffect>
                                  </p:childTnLst>
                                </p:cTn>
                              </p:par>
                              <p:par>
                                <p:cTn id="105" presetID="22" presetClass="entr" presetSubtype="4" fill="hold"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down)">
                                      <p:cBhvr>
                                        <p:cTn id="107" dur="500"/>
                                        <p:tgtEl>
                                          <p:spTgt spid="29"/>
                                        </p:tgtEl>
                                      </p:cBhvr>
                                    </p:animEffect>
                                  </p:childTnLst>
                                </p:cTn>
                              </p:par>
                            </p:childTnLst>
                          </p:cTn>
                        </p:par>
                        <p:par>
                          <p:cTn id="108" fill="hold">
                            <p:stCondLst>
                              <p:cond delay="5500"/>
                            </p:stCondLst>
                            <p:childTnLst>
                              <p:par>
                                <p:cTn id="109" presetID="22" presetClass="entr" presetSubtype="4" fill="hold"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down)">
                                      <p:cBhvr>
                                        <p:cTn id="1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22" grpId="0" animBg="1"/>
      <p:bldP spid="23" grpId="0" animBg="1"/>
      <p:bldP spid="24" grpId="0" animBg="1"/>
      <p:bldP spid="25" grpId="0"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Portable Class Libraries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Common code that can be shared across all the .NET environments</a:t>
            </a:r>
            <a:endParaRPr lang="en-US" sz="2400" dirty="0"/>
          </a:p>
        </p:txBody>
      </p:sp>
      <p:grpSp>
        <p:nvGrpSpPr>
          <p:cNvPr id="4" name="Group 3"/>
          <p:cNvGrpSpPr/>
          <p:nvPr/>
        </p:nvGrpSpPr>
        <p:grpSpPr>
          <a:xfrm>
            <a:off x="4372424" y="5077384"/>
            <a:ext cx="4210860" cy="1462532"/>
            <a:chOff x="4372424" y="5077384"/>
            <a:chExt cx="4210860" cy="1462532"/>
          </a:xfrm>
        </p:grpSpPr>
        <p:sp>
          <p:nvSpPr>
            <p:cNvPr id="7" name="Rectangle 6"/>
            <p:cNvSpPr/>
            <p:nvPr/>
          </p:nvSpPr>
          <p:spPr bwMode="auto">
            <a:xfrm>
              <a:off x="5874083" y="5077384"/>
              <a:ext cx="1066800" cy="10668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Freeform 128"/>
            <p:cNvSpPr>
              <a:spLocks noEditPoints="1"/>
            </p:cNvSpPr>
            <p:nvPr/>
          </p:nvSpPr>
          <p:spPr bwMode="black">
            <a:xfrm>
              <a:off x="6004142" y="5255711"/>
              <a:ext cx="806682" cy="71014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6" name="TextBox 5"/>
            <p:cNvSpPr txBox="1"/>
            <p:nvPr/>
          </p:nvSpPr>
          <p:spPr bwMode="auto">
            <a:xfrm>
              <a:off x="4372424" y="6201362"/>
              <a:ext cx="4210860" cy="338554"/>
            </a:xfrm>
            <a:prstGeom prst="rect">
              <a:avLst/>
            </a:prstGeom>
            <a:noFill/>
            <a:ln w="9525">
              <a:noFill/>
              <a:miter lim="800000"/>
              <a:headEnd/>
              <a:tailEnd/>
            </a:ln>
          </p:spPr>
          <p:txBody>
            <a:bodyPr wrap="square" rtlCol="0">
              <a:spAutoFit/>
            </a:bodyPr>
            <a:lstStyle/>
            <a:p>
              <a:pPr algn="ctr"/>
              <a:r>
                <a:rPr lang="en-US" sz="1600" dirty="0" smtClean="0">
                  <a:latin typeface="+mj-lt"/>
                </a:rPr>
                <a:t>Code Files for reusable classes</a:t>
              </a:r>
              <a:endParaRPr lang="en-US" sz="1600" dirty="0">
                <a:latin typeface="+mj-lt"/>
              </a:endParaRPr>
            </a:p>
          </p:txBody>
        </p:sp>
      </p:grpSp>
      <p:sp>
        <p:nvSpPr>
          <p:cNvPr id="9" name="Rectangle 8"/>
          <p:cNvSpPr/>
          <p:nvPr/>
        </p:nvSpPr>
        <p:spPr bwMode="auto">
          <a:xfrm>
            <a:off x="817746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UX.Silverlight</a:t>
            </a:r>
            <a:endParaRPr lang="en-US" sz="1400" dirty="0">
              <a:latin typeface="+mj-lt"/>
            </a:endParaRPr>
          </a:p>
        </p:txBody>
      </p:sp>
      <p:sp>
        <p:nvSpPr>
          <p:cNvPr id="10" name="Rectangle 9"/>
          <p:cNvSpPr/>
          <p:nvPr/>
        </p:nvSpPr>
        <p:spPr bwMode="auto">
          <a:xfrm>
            <a:off x="4637503" y="2005125"/>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UX.Phone</a:t>
            </a:r>
            <a:endParaRPr lang="en-US" sz="1400" dirty="0">
              <a:latin typeface="+mj-lt"/>
            </a:endParaRPr>
          </a:p>
        </p:txBody>
      </p:sp>
      <p:sp>
        <p:nvSpPr>
          <p:cNvPr id="11" name="Rectangle 10"/>
          <p:cNvSpPr/>
          <p:nvPr/>
        </p:nvSpPr>
        <p:spPr bwMode="auto">
          <a:xfrm>
            <a:off x="640748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UX.Windows</a:t>
            </a:r>
            <a:endParaRPr lang="en-US" sz="1400" dirty="0">
              <a:latin typeface="+mj-lt"/>
            </a:endParaRPr>
          </a:p>
        </p:txBody>
      </p:sp>
      <p:sp>
        <p:nvSpPr>
          <p:cNvPr id="12" name="Rectangle 11"/>
          <p:cNvSpPr/>
          <p:nvPr/>
        </p:nvSpPr>
        <p:spPr bwMode="auto">
          <a:xfrm>
            <a:off x="286752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UX.Web</a:t>
            </a:r>
            <a:endParaRPr lang="en-US" sz="1400" dirty="0">
              <a:latin typeface="+mj-lt"/>
            </a:endParaRPr>
          </a:p>
        </p:txBody>
      </p:sp>
      <p:sp>
        <p:nvSpPr>
          <p:cNvPr id="13" name="Rectangle 12"/>
          <p:cNvSpPr/>
          <p:nvPr/>
        </p:nvSpPr>
        <p:spPr bwMode="auto">
          <a:xfrm>
            <a:off x="5569283" y="339745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smtClean="0">
                <a:latin typeface="+mj-lt"/>
              </a:rPr>
              <a:t>Common PCL</a:t>
            </a:r>
            <a:endParaRPr lang="en-US" sz="1400" dirty="0">
              <a:latin typeface="+mj-lt"/>
            </a:endParaRPr>
          </a:p>
        </p:txBody>
      </p:sp>
      <p:cxnSp>
        <p:nvCxnSpPr>
          <p:cNvPr id="14" name="Straight Arrow Connector 13"/>
          <p:cNvCxnSpPr>
            <a:endCxn id="13" idx="2"/>
          </p:cNvCxnSpPr>
          <p:nvPr/>
        </p:nvCxnSpPr>
        <p:spPr bwMode="auto">
          <a:xfrm flipV="1">
            <a:off x="6407483" y="3854659"/>
            <a:ext cx="0" cy="122272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5" name="Straight Arrow Connector 14"/>
          <p:cNvCxnSpPr>
            <a:stCxn id="13" idx="0"/>
            <a:endCxn id="12" idx="2"/>
          </p:cNvCxnSpPr>
          <p:nvPr/>
        </p:nvCxnSpPr>
        <p:spPr bwMode="auto">
          <a:xfrm flipH="1" flipV="1">
            <a:off x="3705723" y="2459880"/>
            <a:ext cx="270176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6" name="Straight Arrow Connector 15"/>
          <p:cNvCxnSpPr>
            <a:stCxn id="13" idx="0"/>
            <a:endCxn id="10" idx="2"/>
          </p:cNvCxnSpPr>
          <p:nvPr/>
        </p:nvCxnSpPr>
        <p:spPr bwMode="auto">
          <a:xfrm flipH="1" flipV="1">
            <a:off x="5475703" y="2462325"/>
            <a:ext cx="931780" cy="935134"/>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7" name="Straight Arrow Connector 16"/>
          <p:cNvCxnSpPr>
            <a:stCxn id="13" idx="0"/>
            <a:endCxn id="11" idx="2"/>
          </p:cNvCxnSpPr>
          <p:nvPr/>
        </p:nvCxnSpPr>
        <p:spPr bwMode="auto">
          <a:xfrm flipV="1">
            <a:off x="6407483" y="2459880"/>
            <a:ext cx="83820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8" name="Straight Arrow Connector 17"/>
          <p:cNvCxnSpPr>
            <a:stCxn id="13" idx="0"/>
            <a:endCxn id="9" idx="2"/>
          </p:cNvCxnSpPr>
          <p:nvPr/>
        </p:nvCxnSpPr>
        <p:spPr bwMode="auto">
          <a:xfrm flipV="1">
            <a:off x="6407483" y="2459880"/>
            <a:ext cx="260818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53087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par>
                                <p:cTn id="37" presetID="2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2" presetClass="entr" presetSubtype="4"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Writing a Portable Class Library to Provide a client API</a:t>
            </a:r>
            <a:endParaRPr lang="en-US" dirty="0"/>
          </a:p>
        </p:txBody>
      </p:sp>
    </p:spTree>
    <p:extLst>
      <p:ext uri="{BB962C8B-B14F-4D97-AF65-F5344CB8AC3E}">
        <p14:creationId xmlns:p14="http://schemas.microsoft.com/office/powerpoint/2010/main" val="585789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06401" y="1968040"/>
            <a:ext cx="5394324" cy="411843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latin typeface="+mj-lt"/>
                <a:ea typeface="Segoe UI" pitchFamily="34" charset="0"/>
                <a:cs typeface="Segoe UI" pitchFamily="34" charset="0"/>
              </a:rPr>
              <a:t>Client Platform</a:t>
            </a:r>
          </a:p>
        </p:txBody>
      </p:sp>
      <p:sp>
        <p:nvSpPr>
          <p:cNvPr id="3" name="Title 2"/>
          <p:cNvSpPr>
            <a:spLocks noGrp="1"/>
          </p:cNvSpPr>
          <p:nvPr>
            <p:ph type="title"/>
          </p:nvPr>
        </p:nvSpPr>
        <p:spPr/>
        <p:txBody>
          <a:bodyPr/>
          <a:lstStyle/>
          <a:p>
            <a:r>
              <a:rPr lang="en-US" dirty="0" smtClean="0"/>
              <a:t>Modern and Mobile Clients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Windows 8 Store Apps and Windows Phone 8 Apps can use the PCL</a:t>
            </a:r>
            <a:endParaRPr lang="en-US" sz="2400" dirty="0"/>
          </a:p>
        </p:txBody>
      </p:sp>
      <p:sp>
        <p:nvSpPr>
          <p:cNvPr id="5" name="Rectangle 4"/>
          <p:cNvSpPr/>
          <p:nvPr/>
        </p:nvSpPr>
        <p:spPr bwMode="auto">
          <a:xfrm>
            <a:off x="600075" y="2644777"/>
            <a:ext cx="2643188" cy="14940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 8</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Store App</a:t>
            </a:r>
          </a:p>
        </p:txBody>
      </p:sp>
      <p:sp>
        <p:nvSpPr>
          <p:cNvPr id="22" name="Rectangle 21"/>
          <p:cNvSpPr/>
          <p:nvPr/>
        </p:nvSpPr>
        <p:spPr bwMode="auto">
          <a:xfrm>
            <a:off x="600075" y="4319768"/>
            <a:ext cx="2643188" cy="15478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Phone 8 App</a:t>
            </a:r>
          </a:p>
        </p:txBody>
      </p:sp>
      <p:sp>
        <p:nvSpPr>
          <p:cNvPr id="23" name="Rectangle 22"/>
          <p:cNvSpPr/>
          <p:nvPr/>
        </p:nvSpPr>
        <p:spPr bwMode="auto">
          <a:xfrm>
            <a:off x="4571999" y="2644776"/>
            <a:ext cx="967581" cy="32228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PCL</a:t>
            </a:r>
          </a:p>
        </p:txBody>
      </p:sp>
      <p:cxnSp>
        <p:nvCxnSpPr>
          <p:cNvPr id="29" name="Straight Arrow Connector 28"/>
          <p:cNvCxnSpPr/>
          <p:nvPr/>
        </p:nvCxnSpPr>
        <p:spPr bwMode="auto">
          <a:xfrm>
            <a:off x="3239921" y="3380463"/>
            <a:ext cx="1332078" cy="11322"/>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32" name="Straight Arrow Connector 31"/>
          <p:cNvCxnSpPr/>
          <p:nvPr/>
        </p:nvCxnSpPr>
        <p:spPr bwMode="auto">
          <a:xfrm>
            <a:off x="3239921" y="5063198"/>
            <a:ext cx="1332078" cy="11322"/>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
        <p:nvSpPr>
          <p:cNvPr id="33" name="Rectangle 32"/>
          <p:cNvSpPr/>
          <p:nvPr/>
        </p:nvSpPr>
        <p:spPr bwMode="auto">
          <a:xfrm>
            <a:off x="6038451" y="2644776"/>
            <a:ext cx="1173394" cy="32228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HTTP</a:t>
            </a:r>
          </a:p>
        </p:txBody>
      </p:sp>
      <p:sp>
        <p:nvSpPr>
          <p:cNvPr id="34" name="Rectangle 33"/>
          <p:cNvSpPr/>
          <p:nvPr/>
        </p:nvSpPr>
        <p:spPr bwMode="auto">
          <a:xfrm>
            <a:off x="7449570" y="1968039"/>
            <a:ext cx="4209029" cy="411843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latin typeface="+mj-lt"/>
                <a:ea typeface="Segoe UI" pitchFamily="34" charset="0"/>
                <a:cs typeface="Segoe UI" pitchFamily="34" charset="0"/>
              </a:rPr>
              <a:t>Server Platform</a:t>
            </a:r>
          </a:p>
        </p:txBody>
      </p:sp>
      <p:sp>
        <p:nvSpPr>
          <p:cNvPr id="36" name="Rectangle 35"/>
          <p:cNvSpPr/>
          <p:nvPr/>
        </p:nvSpPr>
        <p:spPr bwMode="auto">
          <a:xfrm>
            <a:off x="7722902" y="2533240"/>
            <a:ext cx="3662363" cy="33343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Web API Controller</a:t>
            </a:r>
          </a:p>
        </p:txBody>
      </p:sp>
      <p:cxnSp>
        <p:nvCxnSpPr>
          <p:cNvPr id="39" name="Straight Arrow Connector 38"/>
          <p:cNvCxnSpPr/>
          <p:nvPr/>
        </p:nvCxnSpPr>
        <p:spPr bwMode="auto">
          <a:xfrm>
            <a:off x="5727187" y="4558485"/>
            <a:ext cx="1888051" cy="1351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16071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par>
                                <p:cTn id="30" presetID="22" presetClass="entr" presetSubtype="8"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P spid="22" grpId="0" animBg="1"/>
      <p:bldP spid="23" grpId="0" animBg="1"/>
      <p:bldP spid="33" grpId="0" animBg="1"/>
      <p:bldP spid="34"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Demo</a:t>
            </a:r>
            <a:endParaRPr lang="en-US" dirty="0"/>
          </a:p>
        </p:txBody>
      </p:sp>
      <p:sp>
        <p:nvSpPr>
          <p:cNvPr id="2" name="Text Placeholder 1"/>
          <p:cNvSpPr>
            <a:spLocks noGrp="1"/>
          </p:cNvSpPr>
          <p:nvPr>
            <p:ph type="body" sz="quarter" idx="12"/>
          </p:nvPr>
        </p:nvSpPr>
        <p:spPr/>
        <p:txBody>
          <a:bodyPr/>
          <a:lstStyle/>
          <a:p>
            <a:r>
              <a:rPr lang="en-US" smtClean="0"/>
              <a:t>Using Web API in Modern Apps with Windows 8</a:t>
            </a:r>
            <a:endParaRPr lang="en-US" dirty="0"/>
          </a:p>
        </p:txBody>
      </p:sp>
    </p:spTree>
    <p:extLst>
      <p:ext uri="{BB962C8B-B14F-4D97-AF65-F5344CB8AC3E}">
        <p14:creationId xmlns:p14="http://schemas.microsoft.com/office/powerpoint/2010/main" val="193288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Using Web API in Mobile Apps with Windows Phone 8</a:t>
            </a:r>
            <a:endParaRPr lang="en-US" dirty="0"/>
          </a:p>
        </p:txBody>
      </p:sp>
    </p:spTree>
    <p:extLst>
      <p:ext uri="{BB962C8B-B14F-4D97-AF65-F5344CB8AC3E}">
        <p14:creationId xmlns:p14="http://schemas.microsoft.com/office/powerpoint/2010/main" val="3497206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Sharing Data Across APIs Should be Easy</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My web site has an API, your web site has an API, let’s make a mash-up!</a:t>
            </a:r>
            <a:endParaRPr lang="en-US" sz="2400" dirty="0"/>
          </a:p>
        </p:txBody>
      </p:sp>
      <p:sp>
        <p:nvSpPr>
          <p:cNvPr id="5" name="Rectangle 4"/>
          <p:cNvSpPr/>
          <p:nvPr/>
        </p:nvSpPr>
        <p:spPr bwMode="auto">
          <a:xfrm>
            <a:off x="417798" y="2708659"/>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foo.com</a:t>
            </a:r>
          </a:p>
        </p:txBody>
      </p:sp>
      <p:grpSp>
        <p:nvGrpSpPr>
          <p:cNvPr id="26" name="Group 25"/>
          <p:cNvGrpSpPr/>
          <p:nvPr/>
        </p:nvGrpSpPr>
        <p:grpSpPr>
          <a:xfrm>
            <a:off x="4260032" y="2462546"/>
            <a:ext cx="2881842" cy="2791650"/>
            <a:chOff x="4257967" y="1761437"/>
            <a:chExt cx="2881842" cy="2791650"/>
          </a:xfrm>
        </p:grpSpPr>
        <p:sp>
          <p:nvSpPr>
            <p:cNvPr id="24" name="Rectangle 23"/>
            <p:cNvSpPr/>
            <p:nvPr/>
          </p:nvSpPr>
          <p:spPr bwMode="auto">
            <a:xfrm>
              <a:off x="4552099" y="2053821"/>
              <a:ext cx="2293578" cy="234988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967" y="1761437"/>
              <a:ext cx="2881842" cy="2791650"/>
            </a:xfrm>
            <a:prstGeom prst="rect">
              <a:avLst/>
            </a:prstGeom>
          </p:spPr>
        </p:pic>
      </p:grpSp>
      <p:sp>
        <p:nvSpPr>
          <p:cNvPr id="27" name="Rectangle 26"/>
          <p:cNvSpPr/>
          <p:nvPr/>
        </p:nvSpPr>
        <p:spPr bwMode="auto">
          <a:xfrm>
            <a:off x="8707317" y="2754930"/>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bar.com</a:t>
            </a:r>
          </a:p>
        </p:txBody>
      </p:sp>
      <p:cxnSp>
        <p:nvCxnSpPr>
          <p:cNvPr id="28" name="Straight Arrow Connector 27"/>
          <p:cNvCxnSpPr/>
          <p:nvPr/>
        </p:nvCxnSpPr>
        <p:spPr>
          <a:xfrm>
            <a:off x="2947213" y="3858371"/>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2947213" y="465161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090801" y="3279228"/>
            <a:ext cx="11692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HTML</a:t>
            </a:r>
          </a:p>
        </p:txBody>
      </p:sp>
      <p:sp>
        <p:nvSpPr>
          <p:cNvPr id="32" name="TextBox 31"/>
          <p:cNvSpPr txBox="1"/>
          <p:nvPr/>
        </p:nvSpPr>
        <p:spPr>
          <a:xfrm>
            <a:off x="3141840" y="408518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cxnSp>
        <p:nvCxnSpPr>
          <p:cNvPr id="33" name="Straight Arrow Connector 32"/>
          <p:cNvCxnSpPr/>
          <p:nvPr/>
        </p:nvCxnSpPr>
        <p:spPr>
          <a:xfrm>
            <a:off x="2947213" y="4978334"/>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2947213" y="3210663"/>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36913" y="2644229"/>
            <a:ext cx="147700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HTTP Request</a:t>
            </a:r>
          </a:p>
        </p:txBody>
      </p:sp>
      <p:cxnSp>
        <p:nvCxnSpPr>
          <p:cNvPr id="36" name="Straight Arrow Connector 35"/>
          <p:cNvCxnSpPr/>
          <p:nvPr/>
        </p:nvCxnSpPr>
        <p:spPr>
          <a:xfrm>
            <a:off x="7018656" y="459018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13283" y="402375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sp>
        <p:nvSpPr>
          <p:cNvPr id="39" name="TextBox 38"/>
          <p:cNvSpPr txBox="1"/>
          <p:nvPr/>
        </p:nvSpPr>
        <p:spPr>
          <a:xfrm>
            <a:off x="7124541" y="4659608"/>
            <a:ext cx="1244636" cy="877163"/>
          </a:xfrm>
          <a:prstGeom prst="rect">
            <a:avLst/>
          </a:prstGeom>
          <a:noFill/>
        </p:spPr>
        <p:txBody>
          <a:bodyPr wrap="non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(from page</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hosted on</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foo.com)</a:t>
            </a:r>
          </a:p>
        </p:txBody>
      </p:sp>
      <p:grpSp>
        <p:nvGrpSpPr>
          <p:cNvPr id="45" name="Group 44"/>
          <p:cNvGrpSpPr/>
          <p:nvPr/>
        </p:nvGrpSpPr>
        <p:grpSpPr>
          <a:xfrm>
            <a:off x="8531941" y="3839089"/>
            <a:ext cx="1174941" cy="1625060"/>
            <a:chOff x="8531941" y="3839089"/>
            <a:chExt cx="1174941" cy="1625060"/>
          </a:xfrm>
        </p:grpSpPr>
        <p:sp>
          <p:nvSpPr>
            <p:cNvPr id="43" name="Oval 42"/>
            <p:cNvSpPr/>
            <p:nvPr/>
          </p:nvSpPr>
          <p:spPr bwMode="auto">
            <a:xfrm>
              <a:off x="8531941" y="4014045"/>
              <a:ext cx="1174941" cy="1174941"/>
            </a:xfrm>
            <a:prstGeom prst="ellipse">
              <a:avLst/>
            </a:prstGeom>
            <a:solidFill>
              <a:srgbClr val="FABC11"/>
            </a:solidFill>
            <a:ln w="762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8659028" y="3839089"/>
              <a:ext cx="920765" cy="1625060"/>
            </a:xfrm>
            <a:prstGeom prst="rect">
              <a:avLst/>
            </a:prstGeom>
            <a:noFill/>
          </p:spPr>
          <p:txBody>
            <a:bodyPr wrap="none" lIns="182880" tIns="146304" rIns="182880" bIns="146304" rtlCol="0">
              <a:spAutoFit/>
            </a:bodyPr>
            <a:lstStyle/>
            <a:p>
              <a:pPr>
                <a:lnSpc>
                  <a:spcPct val="90000"/>
                </a:lnSpc>
                <a:spcAft>
                  <a:spcPts val="600"/>
                </a:spcAft>
              </a:pPr>
              <a:r>
                <a:rPr lang="en-US" sz="9600" b="1" dirty="0" smtClean="0">
                  <a:solidFill>
                    <a:schemeClr val="bg1"/>
                  </a:solidFill>
                  <a:latin typeface="+mj-lt"/>
                </a:rPr>
                <a:t>?</a:t>
              </a:r>
            </a:p>
          </p:txBody>
        </p:sp>
      </p:grp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1241" y="2870917"/>
            <a:ext cx="3561404" cy="3561404"/>
          </a:xfrm>
          <a:prstGeom prst="rect">
            <a:avLst/>
          </a:prstGeom>
        </p:spPr>
      </p:pic>
      <p:sp>
        <p:nvSpPr>
          <p:cNvPr id="46" name="TextBox 45"/>
          <p:cNvSpPr txBox="1"/>
          <p:nvPr/>
        </p:nvSpPr>
        <p:spPr>
          <a:xfrm>
            <a:off x="3122060" y="4965551"/>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spTree>
    <p:extLst>
      <p:ext uri="{BB962C8B-B14F-4D97-AF65-F5344CB8AC3E}">
        <p14:creationId xmlns:p14="http://schemas.microsoft.com/office/powerpoint/2010/main" val="301773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2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right)">
                                      <p:cBhvr>
                                        <p:cTn id="10" dur="500"/>
                                        <p:tgtEl>
                                          <p:spTgt spid="3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2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500"/>
                                        <p:tgtEl>
                                          <p:spTgt spid="30"/>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22" presetClass="entr" presetSubtype="8"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p:bldP spid="32" grpId="0"/>
      <p:bldP spid="35" grpId="0"/>
      <p:bldP spid="37" grpId="0"/>
      <p:bldP spid="39"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0189" y="2044345"/>
            <a:ext cx="10961527" cy="3492426"/>
          </a:xfrm>
          <a:prstGeom prst="rect">
            <a:avLst/>
          </a:prstGeom>
          <a:noFill/>
          <a:ln w="38100">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CORS</a:t>
            </a:r>
          </a:p>
        </p:txBody>
      </p:sp>
      <p:sp>
        <p:nvSpPr>
          <p:cNvPr id="3" name="Title 2"/>
          <p:cNvSpPr>
            <a:spLocks noGrp="1"/>
          </p:cNvSpPr>
          <p:nvPr>
            <p:ph type="title"/>
          </p:nvPr>
        </p:nvSpPr>
        <p:spPr/>
        <p:txBody>
          <a:bodyPr/>
          <a:lstStyle/>
          <a:p>
            <a:r>
              <a:rPr lang="en-US" dirty="0" smtClean="0"/>
              <a:t>Cross Origin Resource Sharing</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Once CORS is enabled, cross-domain communication via AJAX/HTTP/JavaScript is possible</a:t>
            </a:r>
            <a:endParaRPr lang="en-US" sz="2400" dirty="0"/>
          </a:p>
        </p:txBody>
      </p:sp>
      <p:sp>
        <p:nvSpPr>
          <p:cNvPr id="5" name="Rectangle 4"/>
          <p:cNvSpPr/>
          <p:nvPr/>
        </p:nvSpPr>
        <p:spPr bwMode="auto">
          <a:xfrm>
            <a:off x="417798" y="2708659"/>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foo.com</a:t>
            </a:r>
          </a:p>
        </p:txBody>
      </p:sp>
      <p:grpSp>
        <p:nvGrpSpPr>
          <p:cNvPr id="26" name="Group 25"/>
          <p:cNvGrpSpPr/>
          <p:nvPr/>
        </p:nvGrpSpPr>
        <p:grpSpPr>
          <a:xfrm>
            <a:off x="4260032" y="2462546"/>
            <a:ext cx="2881842" cy="2791650"/>
            <a:chOff x="4257967" y="1761437"/>
            <a:chExt cx="2881842" cy="2791650"/>
          </a:xfrm>
        </p:grpSpPr>
        <p:sp>
          <p:nvSpPr>
            <p:cNvPr id="24" name="Rectangle 23"/>
            <p:cNvSpPr/>
            <p:nvPr/>
          </p:nvSpPr>
          <p:spPr bwMode="auto">
            <a:xfrm>
              <a:off x="4552099" y="2053821"/>
              <a:ext cx="2293578" cy="234988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967" y="1761437"/>
              <a:ext cx="2881842" cy="2791650"/>
            </a:xfrm>
            <a:prstGeom prst="rect">
              <a:avLst/>
            </a:prstGeom>
          </p:spPr>
        </p:pic>
      </p:grpSp>
      <p:sp>
        <p:nvSpPr>
          <p:cNvPr id="27" name="Rectangle 26"/>
          <p:cNvSpPr/>
          <p:nvPr/>
        </p:nvSpPr>
        <p:spPr bwMode="auto">
          <a:xfrm>
            <a:off x="8707317" y="2754930"/>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bar.com</a:t>
            </a:r>
          </a:p>
        </p:txBody>
      </p:sp>
      <p:cxnSp>
        <p:nvCxnSpPr>
          <p:cNvPr id="28" name="Straight Arrow Connector 27"/>
          <p:cNvCxnSpPr/>
          <p:nvPr/>
        </p:nvCxnSpPr>
        <p:spPr>
          <a:xfrm>
            <a:off x="2947213" y="3858371"/>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090801" y="3279228"/>
            <a:ext cx="11692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HTML</a:t>
            </a:r>
          </a:p>
        </p:txBody>
      </p:sp>
      <p:grpSp>
        <p:nvGrpSpPr>
          <p:cNvPr id="8" name="Group 7"/>
          <p:cNvGrpSpPr/>
          <p:nvPr/>
        </p:nvGrpSpPr>
        <p:grpSpPr>
          <a:xfrm>
            <a:off x="2947213" y="4085185"/>
            <a:ext cx="1456407" cy="627864"/>
            <a:chOff x="2947213" y="4085185"/>
            <a:chExt cx="1456407" cy="627864"/>
          </a:xfrm>
        </p:grpSpPr>
        <p:cxnSp>
          <p:nvCxnSpPr>
            <p:cNvPr id="30" name="Straight Arrow Connector 29"/>
            <p:cNvCxnSpPr/>
            <p:nvPr/>
          </p:nvCxnSpPr>
          <p:spPr>
            <a:xfrm flipH="1">
              <a:off x="2947213" y="465161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41840" y="408518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grp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1241" y="2870917"/>
            <a:ext cx="3561404" cy="3561404"/>
          </a:xfrm>
          <a:prstGeom prst="rect">
            <a:avLst/>
          </a:prstGeom>
        </p:spPr>
      </p:pic>
      <p:grpSp>
        <p:nvGrpSpPr>
          <p:cNvPr id="9" name="Group 8"/>
          <p:cNvGrpSpPr/>
          <p:nvPr/>
        </p:nvGrpSpPr>
        <p:grpSpPr>
          <a:xfrm>
            <a:off x="2947213" y="4965551"/>
            <a:ext cx="1456407" cy="627864"/>
            <a:chOff x="2947213" y="4965551"/>
            <a:chExt cx="1456407" cy="627864"/>
          </a:xfrm>
        </p:grpSpPr>
        <p:cxnSp>
          <p:nvCxnSpPr>
            <p:cNvPr id="33" name="Straight Arrow Connector 32"/>
            <p:cNvCxnSpPr/>
            <p:nvPr/>
          </p:nvCxnSpPr>
          <p:spPr>
            <a:xfrm>
              <a:off x="2947213" y="4978334"/>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122060" y="4965551"/>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grpSp>
      <p:grpSp>
        <p:nvGrpSpPr>
          <p:cNvPr id="6" name="Group 5"/>
          <p:cNvGrpSpPr/>
          <p:nvPr/>
        </p:nvGrpSpPr>
        <p:grpSpPr>
          <a:xfrm>
            <a:off x="7117571" y="4028541"/>
            <a:ext cx="1456407" cy="627864"/>
            <a:chOff x="7117571" y="4028541"/>
            <a:chExt cx="1456407" cy="627864"/>
          </a:xfrm>
        </p:grpSpPr>
        <p:cxnSp>
          <p:nvCxnSpPr>
            <p:cNvPr id="29" name="Straight Arrow Connector 28"/>
            <p:cNvCxnSpPr/>
            <p:nvPr/>
          </p:nvCxnSpPr>
          <p:spPr>
            <a:xfrm>
              <a:off x="7117571" y="4594975"/>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312198" y="4028541"/>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grpSp>
      <p:grpSp>
        <p:nvGrpSpPr>
          <p:cNvPr id="7" name="Group 6"/>
          <p:cNvGrpSpPr/>
          <p:nvPr/>
        </p:nvGrpSpPr>
        <p:grpSpPr>
          <a:xfrm>
            <a:off x="7117571" y="4908907"/>
            <a:ext cx="1456407" cy="627864"/>
            <a:chOff x="7117571" y="4908907"/>
            <a:chExt cx="1456407" cy="627864"/>
          </a:xfrm>
        </p:grpSpPr>
        <p:cxnSp>
          <p:nvCxnSpPr>
            <p:cNvPr id="41" name="Straight Arrow Connector 40"/>
            <p:cNvCxnSpPr/>
            <p:nvPr/>
          </p:nvCxnSpPr>
          <p:spPr>
            <a:xfrm flipH="1">
              <a:off x="7117571" y="4921690"/>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292418" y="4908907"/>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grpSp>
    </p:spTree>
    <p:extLst>
      <p:ext uri="{BB962C8B-B14F-4D97-AF65-F5344CB8AC3E}">
        <p14:creationId xmlns:p14="http://schemas.microsoft.com/office/powerpoint/2010/main" val="376055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53" presetClass="exit" presetSubtype="32" fill="hold" nodeType="afterEffect">
                                  <p:stCondLst>
                                    <p:cond delay="0"/>
                                  </p:stCondLst>
                                  <p:childTnLst>
                                    <p:anim calcmode="lin" valueType="num">
                                      <p:cBhvr>
                                        <p:cTn id="10" dur="500"/>
                                        <p:tgtEl>
                                          <p:spTgt spid="40"/>
                                        </p:tgtEl>
                                        <p:attrNameLst>
                                          <p:attrName>ppt_w</p:attrName>
                                        </p:attrNameLst>
                                      </p:cBhvr>
                                      <p:tavLst>
                                        <p:tav tm="0">
                                          <p:val>
                                            <p:strVal val="ppt_w"/>
                                          </p:val>
                                        </p:tav>
                                        <p:tav tm="100000">
                                          <p:val>
                                            <p:fltVal val="0"/>
                                          </p:val>
                                        </p:tav>
                                      </p:tavLst>
                                    </p:anim>
                                    <p:anim calcmode="lin" valueType="num">
                                      <p:cBhvr>
                                        <p:cTn id="11" dur="500"/>
                                        <p:tgtEl>
                                          <p:spTgt spid="40"/>
                                        </p:tgtEl>
                                        <p:attrNameLst>
                                          <p:attrName>ppt_h</p:attrName>
                                        </p:attrNameLst>
                                      </p:cBhvr>
                                      <p:tavLst>
                                        <p:tav tm="0">
                                          <p:val>
                                            <p:strVal val="ppt_h"/>
                                          </p:val>
                                        </p:tav>
                                        <p:tav tm="100000">
                                          <p:val>
                                            <p:fltVal val="0"/>
                                          </p:val>
                                        </p:tav>
                                      </p:tavLst>
                                    </p:anim>
                                    <p:animEffect transition="out" filter="fade">
                                      <p:cBhvr>
                                        <p:cTn id="12" dur="500"/>
                                        <p:tgtEl>
                                          <p:spTgt spid="40"/>
                                        </p:tgtEl>
                                      </p:cBhvr>
                                    </p:animEffect>
                                    <p:set>
                                      <p:cBhvr>
                                        <p:cTn id="13" dur="1" fill="hold">
                                          <p:stCondLst>
                                            <p:cond delay="499"/>
                                          </p:stCondLst>
                                        </p:cTn>
                                        <p:tgtEl>
                                          <p:spTgt spid="40"/>
                                        </p:tgtEl>
                                        <p:attrNameLst>
                                          <p:attrName>style.visibility</p:attrName>
                                        </p:attrNameLst>
                                      </p:cBhvr>
                                      <p:to>
                                        <p:strVal val="hidden"/>
                                      </p:to>
                                    </p:se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3500"/>
                            </p:stCondLst>
                            <p:childTnLst>
                              <p:par>
                                <p:cTn id="23" presetID="2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4500"/>
                            </p:stCondLst>
                            <p:childTnLst>
                              <p:par>
                                <p:cTn id="31" presetID="10" presetClass="exit" presetSubtype="0" fill="hold" nodeType="after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par>
                          <p:cTn id="43" fill="hold">
                            <p:stCondLst>
                              <p:cond delay="5000"/>
                            </p:stCondLst>
                            <p:childTnLst>
                              <p:par>
                                <p:cTn id="44" presetID="2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par>
                          <p:cTn id="55" fill="hold">
                            <p:stCondLst>
                              <p:cond delay="6500"/>
                            </p:stCondLst>
                            <p:childTnLst>
                              <p:par>
                                <p:cTn id="56" presetID="22" presetClass="entr" presetSubtype="2"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right)">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1855450" cy="1829593"/>
          </a:xfrm>
        </p:spPr>
        <p:txBody>
          <a:bodyPr/>
          <a:lstStyle/>
          <a:p>
            <a:r>
              <a:rPr lang="en-US" dirty="0" smtClean="0"/>
              <a:t>Enabling Cross Origin Resource Sharing</a:t>
            </a:r>
            <a:endParaRPr lang="en-US" dirty="0"/>
          </a:p>
        </p:txBody>
      </p:sp>
    </p:spTree>
    <p:extLst>
      <p:ext uri="{BB962C8B-B14F-4D97-AF65-F5344CB8AC3E}">
        <p14:creationId xmlns:p14="http://schemas.microsoft.com/office/powerpoint/2010/main" val="346797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API &amp; Authentication</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The framework &amp; tooling release will make API simple &amp; allow for federation</a:t>
            </a:r>
            <a:endParaRPr lang="en-US" sz="2400" dirty="0"/>
          </a:p>
        </p:txBody>
      </p:sp>
      <p:grpSp>
        <p:nvGrpSpPr>
          <p:cNvPr id="7" name="Group 6"/>
          <p:cNvGrpSpPr/>
          <p:nvPr/>
        </p:nvGrpSpPr>
        <p:grpSpPr>
          <a:xfrm>
            <a:off x="274320" y="1954326"/>
            <a:ext cx="11052292" cy="3822479"/>
            <a:chOff x="274320" y="1954326"/>
            <a:chExt cx="11052292" cy="3822479"/>
          </a:xfrm>
        </p:grpSpPr>
        <p:sp>
          <p:nvSpPr>
            <p:cNvPr id="4" name="Rectangle 3"/>
            <p:cNvSpPr/>
            <p:nvPr/>
          </p:nvSpPr>
          <p:spPr bwMode="auto">
            <a:xfrm>
              <a:off x="275341" y="1954326"/>
              <a:ext cx="11051271" cy="3521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Web API app configured to use </a:t>
              </a: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OAuth</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Bearer Tokens</a:t>
              </a:r>
            </a:p>
          </p:txBody>
        </p:sp>
        <p:sp>
          <p:nvSpPr>
            <p:cNvPr id="9" name="Rectangle 8"/>
            <p:cNvSpPr/>
            <p:nvPr/>
          </p:nvSpPr>
          <p:spPr bwMode="auto">
            <a:xfrm>
              <a:off x="274320" y="2427192"/>
              <a:ext cx="11051270" cy="3947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Client app asks Web API what </a:t>
              </a: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OAuth</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providers it supports</a:t>
              </a:r>
            </a:p>
          </p:txBody>
        </p:sp>
        <p:sp>
          <p:nvSpPr>
            <p:cNvPr id="10" name="Rectangle 9"/>
            <p:cNvSpPr/>
            <p:nvPr/>
          </p:nvSpPr>
          <p:spPr bwMode="auto">
            <a:xfrm>
              <a:off x="274320" y="2934052"/>
              <a:ext cx="11051270" cy="3607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User selects provider and is redirected to login</a:t>
              </a:r>
            </a:p>
          </p:txBody>
        </p:sp>
        <p:sp>
          <p:nvSpPr>
            <p:cNvPr id="11" name="Rectangle 10"/>
            <p:cNvSpPr/>
            <p:nvPr/>
          </p:nvSpPr>
          <p:spPr bwMode="auto">
            <a:xfrm>
              <a:off x="274320" y="3419411"/>
              <a:ext cx="11051271" cy="3591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Upon login, user redirected back to API site with credential string</a:t>
              </a:r>
            </a:p>
          </p:txBody>
        </p:sp>
        <p:sp>
          <p:nvSpPr>
            <p:cNvPr id="12" name="Rectangle 11"/>
            <p:cNvSpPr/>
            <p:nvPr/>
          </p:nvSpPr>
          <p:spPr bwMode="auto">
            <a:xfrm>
              <a:off x="274320" y="3892278"/>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Credential string is parsed into a claim, then an identity</a:t>
              </a:r>
            </a:p>
          </p:txBody>
        </p:sp>
        <p:sp>
          <p:nvSpPr>
            <p:cNvPr id="13" name="Rectangle 12"/>
            <p:cNvSpPr/>
            <p:nvPr/>
          </p:nvSpPr>
          <p:spPr bwMode="auto">
            <a:xfrm>
              <a:off x="274320" y="4398659"/>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UserInfo</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is passed back to client where it is persisted</a:t>
              </a:r>
            </a:p>
          </p:txBody>
        </p:sp>
        <p:sp>
          <p:nvSpPr>
            <p:cNvPr id="14" name="Rectangle 13"/>
            <p:cNvSpPr/>
            <p:nvPr/>
          </p:nvSpPr>
          <p:spPr bwMode="auto">
            <a:xfrm>
              <a:off x="274320" y="4891416"/>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UserInfo’s</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access token is attached to each API request as a Bearer Token Header</a:t>
              </a:r>
            </a:p>
          </p:txBody>
        </p:sp>
        <p:sp>
          <p:nvSpPr>
            <p:cNvPr id="15" name="Rectangle 14"/>
            <p:cNvSpPr/>
            <p:nvPr/>
          </p:nvSpPr>
          <p:spPr bwMode="auto">
            <a:xfrm>
              <a:off x="274320" y="5384173"/>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API performs authorization using the Bearer Token Header</a:t>
              </a:r>
            </a:p>
          </p:txBody>
        </p:sp>
      </p:grpSp>
      <p:sp>
        <p:nvSpPr>
          <p:cNvPr id="6" name="Down Arrow 5"/>
          <p:cNvSpPr/>
          <p:nvPr/>
        </p:nvSpPr>
        <p:spPr bwMode="auto">
          <a:xfrm>
            <a:off x="10588355" y="-3086694"/>
            <a:ext cx="1474470" cy="5041020"/>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0565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par>
                                <p:cTn id="8" presetID="42" presetClass="path" presetSubtype="0" accel="50000" decel="50000" fill="hold" grpId="0" nodeType="withEffect">
                                  <p:stCondLst>
                                    <p:cond delay="0"/>
                                  </p:stCondLst>
                                  <p:childTnLst>
                                    <p:animMotion origin="layout" path="M 4.09752E-6 -1.08942E-6 L 4.09752E-6 0.69337 " pathEditMode="relative" rAng="0" ptsTypes="AA">
                                      <p:cBhvr>
                                        <p:cTn id="9" dur="2000" fill="hold"/>
                                        <p:tgtEl>
                                          <p:spTgt spid="6"/>
                                        </p:tgtEl>
                                        <p:attrNameLst>
                                          <p:attrName>ppt_x</p:attrName>
                                          <p:attrName>ppt_y</p:attrName>
                                        </p:attrNameLst>
                                      </p:cBhvr>
                                      <p:rCtr x="0" y="34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ASP.NET Web API</a:t>
            </a:r>
            <a:br>
              <a:rPr lang="en-US" dirty="0" smtClean="0"/>
            </a:br>
            <a:r>
              <a:rPr lang="en-US" sz="3200" dirty="0" smtClean="0"/>
              <a:t>Web Services for Web Sites and Modern &amp; Mobile Apps</a:t>
            </a:r>
            <a:endParaRPr lang="en-US" dirty="0"/>
          </a:p>
        </p:txBody>
      </p:sp>
      <p:sp>
        <p:nvSpPr>
          <p:cNvPr id="5" name="Text Placeholder 4"/>
          <p:cNvSpPr>
            <a:spLocks noGrp="1"/>
          </p:cNvSpPr>
          <p:nvPr>
            <p:ph type="body" sz="quarter" idx="12"/>
          </p:nvPr>
        </p:nvSpPr>
        <p:spPr/>
        <p:txBody>
          <a:bodyPr/>
          <a:lstStyle/>
          <a:p>
            <a:r>
              <a:rPr lang="en-US" dirty="0" smtClean="0"/>
              <a:t>Scott Hunter</a:t>
            </a:r>
          </a:p>
          <a:p>
            <a:r>
              <a:rPr lang="en-US" sz="2800" dirty="0" smtClean="0"/>
              <a:t>Group Program Manager, Azure</a:t>
            </a:r>
          </a:p>
          <a:p>
            <a:r>
              <a:rPr lang="en-US" sz="2800" dirty="0" smtClean="0"/>
              <a:t>@</a:t>
            </a:r>
            <a:r>
              <a:rPr lang="en-US" sz="2800" dirty="0" err="1" smtClean="0"/>
              <a:t>coolcsh</a:t>
            </a:r>
            <a:endParaRPr lang="en-US" dirty="0"/>
          </a:p>
        </p:txBody>
      </p:sp>
      <p:sp>
        <p:nvSpPr>
          <p:cNvPr id="14" name="Text Placeholder 13"/>
          <p:cNvSpPr>
            <a:spLocks noGrp="1"/>
          </p:cNvSpPr>
          <p:nvPr>
            <p:ph type="body" sz="quarter" idx="13"/>
          </p:nvPr>
        </p:nvSpPr>
        <p:spPr/>
        <p:txBody>
          <a:bodyPr/>
          <a:lstStyle/>
          <a:p>
            <a:r>
              <a:rPr lang="en-US" dirty="0" smtClean="0"/>
              <a:t>DEV-B360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1855450" cy="1829593"/>
          </a:xfrm>
        </p:spPr>
        <p:txBody>
          <a:bodyPr/>
          <a:lstStyle/>
          <a:p>
            <a:r>
              <a:rPr lang="en-US" dirty="0" smtClean="0"/>
              <a:t>Walking through a Multi-client Authentication Process</a:t>
            </a:r>
            <a:endParaRPr lang="en-US" dirty="0"/>
          </a:p>
        </p:txBody>
      </p:sp>
    </p:spTree>
    <p:extLst>
      <p:ext uri="{BB962C8B-B14F-4D97-AF65-F5344CB8AC3E}">
        <p14:creationId xmlns:p14="http://schemas.microsoft.com/office/powerpoint/2010/main" val="71767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54831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461664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Generic Client REST Wrapper</a:t>
            </a:r>
            <a:br>
              <a:rPr lang="en-US" sz="2800" dirty="0" smtClean="0">
                <a:gradFill>
                  <a:gsLst>
                    <a:gs pos="1250">
                      <a:schemeClr val="tx1"/>
                    </a:gs>
                    <a:gs pos="100000">
                      <a:schemeClr val="tx1"/>
                    </a:gs>
                  </a:gsLst>
                  <a:lin ang="5400000" scaled="0"/>
                </a:gradFill>
                <a:latin typeface="+mj-lt"/>
              </a:rPr>
            </a:br>
            <a:r>
              <a:rPr lang="en-US" sz="2800" dirty="0">
                <a:hlinkClick r:id="rId4"/>
              </a:rPr>
              <a:t>https://</a:t>
            </a:r>
            <a:r>
              <a:rPr lang="en-US" sz="2800" dirty="0" smtClean="0">
                <a:hlinkClick r:id="rId4"/>
              </a:rPr>
              <a:t>gist.github.com/bradygaster/5682105</a:t>
            </a:r>
            <a:endParaRPr lang="en-US" sz="2800" dirty="0" smtClean="0"/>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Web API Test </a:t>
            </a:r>
            <a:r>
              <a:rPr lang="en-US" sz="2800" dirty="0">
                <a:gradFill>
                  <a:gsLst>
                    <a:gs pos="1250">
                      <a:schemeClr val="tx1"/>
                    </a:gs>
                    <a:gs pos="100000">
                      <a:schemeClr val="tx1"/>
                    </a:gs>
                  </a:gsLst>
                  <a:lin ang="5400000" scaled="0"/>
                </a:gradFill>
                <a:latin typeface="+mj-lt"/>
              </a:rPr>
              <a:t>Client How-to</a:t>
            </a:r>
            <a:br>
              <a:rPr lang="en-US" sz="2800" dirty="0">
                <a:gradFill>
                  <a:gsLst>
                    <a:gs pos="1250">
                      <a:schemeClr val="tx1"/>
                    </a:gs>
                    <a:gs pos="100000">
                      <a:schemeClr val="tx1"/>
                    </a:gs>
                  </a:gsLst>
                  <a:lin ang="5400000" scaled="0"/>
                </a:gradFill>
                <a:latin typeface="+mj-lt"/>
              </a:rPr>
            </a:br>
            <a:r>
              <a:rPr lang="en-US" sz="2800" dirty="0">
                <a:gradFill>
                  <a:gsLst>
                    <a:gs pos="1250">
                      <a:schemeClr val="tx1"/>
                    </a:gs>
                    <a:gs pos="100000">
                      <a:schemeClr val="tx1"/>
                    </a:gs>
                  </a:gsLst>
                  <a:lin ang="5400000" scaled="0"/>
                </a:gradFill>
                <a:hlinkClick r:id="rId5"/>
              </a:rPr>
              <a:t>http://</a:t>
            </a:r>
            <a:r>
              <a:rPr lang="en-US" sz="2800" dirty="0" smtClean="0">
                <a:gradFill>
                  <a:gsLst>
                    <a:gs pos="1250">
                      <a:schemeClr val="tx1"/>
                    </a:gs>
                    <a:gs pos="100000">
                      <a:schemeClr val="tx1"/>
                    </a:gs>
                  </a:gsLst>
                  <a:lin ang="5400000" scaled="0"/>
                </a:gradFill>
                <a:hlinkClick r:id="rId5"/>
              </a:rPr>
              <a:t>aka.ms/webapitestclientintro</a:t>
            </a:r>
            <a:endParaRPr lang="en-US" sz="2800" dirty="0" smtClean="0">
              <a:gradFill>
                <a:gsLst>
                  <a:gs pos="1250">
                    <a:schemeClr val="tx1"/>
                  </a:gs>
                  <a:gs pos="100000">
                    <a:schemeClr val="tx1"/>
                  </a:gs>
                </a:gsLst>
                <a:lin ang="5400000" scaled="0"/>
              </a:gradFill>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ASP.NET on </a:t>
            </a:r>
            <a:r>
              <a:rPr lang="en-US" sz="2800" dirty="0" err="1" smtClean="0">
                <a:gradFill>
                  <a:gsLst>
                    <a:gs pos="1250">
                      <a:schemeClr val="tx1"/>
                    </a:gs>
                    <a:gs pos="100000">
                      <a:schemeClr val="tx1"/>
                    </a:gs>
                  </a:gsLst>
                  <a:lin ang="5400000" scaled="0"/>
                </a:gradFill>
                <a:latin typeface="+mj-lt"/>
              </a:rPr>
              <a:t>CodePlex</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a:hlinkClick r:id="rId6"/>
              </a:rPr>
              <a:t>http://aspnetwebstack.codeplex.com</a:t>
            </a:r>
            <a:r>
              <a:rPr lang="en-US" sz="2800" dirty="0" smtClean="0">
                <a:hlinkClick r:id="rId6"/>
              </a:rPr>
              <a:t>/</a:t>
            </a:r>
            <a:endParaRPr lang="en-US" sz="2800" dirty="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Channel Web Camps TV Episodes</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Katana - </a:t>
            </a:r>
            <a:r>
              <a:rPr lang="en-US" sz="2800" dirty="0">
                <a:hlinkClick r:id="rId7" tooltip="http://aka.ms/C7xunh"/>
              </a:rPr>
              <a:t>http://</a:t>
            </a:r>
            <a:r>
              <a:rPr lang="en-US" sz="2800" dirty="0" smtClean="0">
                <a:hlinkClick r:id="rId7" tooltip="http://aka.ms/C7xunh"/>
              </a:rPr>
              <a:t>aka.ms/C7xunh</a:t>
            </a:r>
            <a:r>
              <a:rPr lang="en-US" sz="2800" dirty="0"/>
              <a:t/>
            </a:r>
            <a:br>
              <a:rPr lang="en-US" sz="2800" dirty="0"/>
            </a:br>
            <a:r>
              <a:rPr lang="en-US" sz="2800" dirty="0" smtClean="0">
                <a:latin typeface="+mj-lt"/>
              </a:rPr>
              <a:t>CORS - </a:t>
            </a:r>
            <a:r>
              <a:rPr lang="en-US" sz="2800" dirty="0">
                <a:hlinkClick r:id="rId8" tooltip="http://aka.ms/Q3uthf"/>
              </a:rPr>
              <a:t>http://</a:t>
            </a:r>
            <a:r>
              <a:rPr lang="en-US" sz="2800" dirty="0" smtClean="0">
                <a:hlinkClick r:id="rId8" tooltip="http://aka.ms/Q3uthf"/>
              </a:rPr>
              <a:t>aka.ms/Q3uthf</a:t>
            </a:r>
            <a:r>
              <a:rPr lang="en-US" sz="2800" dirty="0"/>
              <a:t/>
            </a:r>
            <a:br>
              <a:rPr lang="en-US" sz="2800" dirty="0"/>
            </a:br>
            <a:r>
              <a:rPr lang="en-US" sz="2800" dirty="0" smtClean="0">
                <a:latin typeface="+mj-lt"/>
              </a:rPr>
              <a:t>OData - </a:t>
            </a:r>
            <a:r>
              <a:rPr lang="en-US" sz="2800" dirty="0">
                <a:hlinkClick r:id="rId9" tooltip="http://aka.ms/Txrdhu"/>
              </a:rPr>
              <a:t>http://</a:t>
            </a:r>
            <a:r>
              <a:rPr lang="en-US" sz="2800" dirty="0" smtClean="0">
                <a:hlinkClick r:id="rId9" tooltip="http://aka.ms/Txrdhu"/>
              </a:rPr>
              <a:t>aka.ms/Txrdhu</a:t>
            </a:r>
            <a:r>
              <a:rPr lang="en-US" sz="2800" dirty="0" smtClean="0"/>
              <a:t>, </a:t>
            </a:r>
            <a:r>
              <a:rPr lang="en-US" sz="2800" dirty="0">
                <a:hlinkClick r:id="rId10" tooltip="http://aka.ms/V4n6cv"/>
              </a:rPr>
              <a:t>http://</a:t>
            </a:r>
            <a:r>
              <a:rPr lang="en-US" sz="2800" dirty="0" smtClean="0">
                <a:hlinkClick r:id="rId10" tooltip="http://aka.ms/V4n6cv"/>
              </a:rPr>
              <a:t>aka.ms/V4n6cv</a:t>
            </a:r>
            <a:r>
              <a:rPr lang="en-US" sz="2800" dirty="0"/>
              <a:t/>
            </a:r>
            <a:br>
              <a:rPr lang="en-US" sz="2800" dirty="0"/>
            </a:br>
            <a:r>
              <a:rPr lang="en-US" sz="2800" dirty="0" smtClean="0">
                <a:latin typeface="+mj-lt"/>
              </a:rPr>
              <a:t>Yao’s Web API Tour - </a:t>
            </a:r>
            <a:r>
              <a:rPr lang="en-US" sz="2800" dirty="0">
                <a:hlinkClick r:id="rId11" tooltip="http://aka.ms/G24zpi"/>
              </a:rPr>
              <a:t>http://aka.ms/G24zpi</a:t>
            </a:r>
            <a:endParaRPr lang="en-US" sz="2800" dirty="0">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7440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326" y="1214472"/>
            <a:ext cx="4762500" cy="4762500"/>
          </a:xfrm>
          <a:prstGeom prst="rect">
            <a:avLst/>
          </a:prstGeom>
        </p:spPr>
      </p:pic>
    </p:spTree>
    <p:extLst>
      <p:ext uri="{BB962C8B-B14F-4D97-AF65-F5344CB8AC3E}">
        <p14:creationId xmlns:p14="http://schemas.microsoft.com/office/powerpoint/2010/main" val="58677567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17065"/>
          </a:xfrm>
        </p:spPr>
        <p:txBody>
          <a:bodyPr/>
          <a:lstStyle/>
          <a:p>
            <a:r>
              <a:rPr lang="en-GB" sz="2400" dirty="0" smtClean="0"/>
              <a:t>What are we going to talk about today?</a:t>
            </a:r>
            <a:endParaRPr lang="en-US" sz="2400" dirty="0"/>
          </a:p>
        </p:txBody>
      </p:sp>
      <p:sp>
        <p:nvSpPr>
          <p:cNvPr id="8" name="Rectangle 7"/>
          <p:cNvSpPr/>
          <p:nvPr/>
        </p:nvSpPr>
        <p:spPr bwMode="auto">
          <a:xfrm>
            <a:off x="6242304" y="2130425"/>
            <a:ext cx="5479745" cy="8788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Web API Test Clients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1" name="Rectangle 20"/>
          <p:cNvSpPr/>
          <p:nvPr/>
        </p:nvSpPr>
        <p:spPr bwMode="auto">
          <a:xfrm>
            <a:off x="6242304" y="3092780"/>
            <a:ext cx="5479745" cy="878815"/>
          </a:xfrm>
          <a:prstGeom prst="rect">
            <a:avLst/>
          </a:prstGeom>
          <a:solidFill>
            <a:srgbClr val="6600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Modern Apps with Windows 8</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2" name="Rectangle 21"/>
          <p:cNvSpPr/>
          <p:nvPr/>
        </p:nvSpPr>
        <p:spPr bwMode="auto">
          <a:xfrm>
            <a:off x="6242304" y="4055135"/>
            <a:ext cx="5479745" cy="878815"/>
          </a:xfrm>
          <a:prstGeom prst="rect">
            <a:avLst/>
          </a:prstGeom>
          <a:solidFill>
            <a:srgbClr val="6633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Attribute Routing</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3" name="Rectangle 22"/>
          <p:cNvSpPr/>
          <p:nvPr/>
        </p:nvSpPr>
        <p:spPr bwMode="auto">
          <a:xfrm>
            <a:off x="591870" y="2130425"/>
            <a:ext cx="5479745"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Example Scenario</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4" name="Rectangle 23"/>
          <p:cNvSpPr/>
          <p:nvPr/>
        </p:nvSpPr>
        <p:spPr bwMode="auto">
          <a:xfrm>
            <a:off x="591870" y="3092780"/>
            <a:ext cx="5479745"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Portable Class Libraries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5" name="Rectangle 24"/>
          <p:cNvSpPr/>
          <p:nvPr/>
        </p:nvSpPr>
        <p:spPr bwMode="auto">
          <a:xfrm>
            <a:off x="591870" y="4055135"/>
            <a:ext cx="5479745" cy="87881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Mobile Apps with Windows Phone 8</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8" name="Rectangle 27"/>
          <p:cNvSpPr/>
          <p:nvPr/>
        </p:nvSpPr>
        <p:spPr bwMode="auto">
          <a:xfrm>
            <a:off x="6242304" y="5017621"/>
            <a:ext cx="5479745" cy="8788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Authentication with Web API</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9" name="Rectangle 28"/>
          <p:cNvSpPr/>
          <p:nvPr/>
        </p:nvSpPr>
        <p:spPr bwMode="auto">
          <a:xfrm>
            <a:off x="591870" y="5017621"/>
            <a:ext cx="5479745" cy="878815"/>
          </a:xfrm>
          <a:prstGeom prst="rect">
            <a:avLst/>
          </a:prstGeom>
          <a:solidFill>
            <a:schemeClr val="accent4">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Cross Origin Resource Sharing</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84086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animBg="1"/>
      <p:bldP spid="28"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Scenario</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Here’s a look at the database we’re going to expose using a Web API</a:t>
            </a:r>
            <a:endParaRPr lang="en-US" sz="2400" dirty="0"/>
          </a:p>
        </p:txBody>
      </p:sp>
      <p:pic>
        <p:nvPicPr>
          <p:cNvPr id="4" name="Picture 3"/>
          <p:cNvPicPr>
            <a:picLocks noChangeAspect="1"/>
          </p:cNvPicPr>
          <p:nvPr/>
        </p:nvPicPr>
        <p:blipFill>
          <a:blip r:embed="rId3"/>
          <a:stretch>
            <a:fillRect/>
          </a:stretch>
        </p:blipFill>
        <p:spPr>
          <a:xfrm>
            <a:off x="926592" y="1947358"/>
            <a:ext cx="10399776" cy="4636986"/>
          </a:xfrm>
          <a:prstGeom prst="rect">
            <a:avLst/>
          </a:prstGeom>
        </p:spPr>
      </p:pic>
    </p:spTree>
    <p:extLst>
      <p:ext uri="{BB962C8B-B14F-4D97-AF65-F5344CB8AC3E}">
        <p14:creationId xmlns:p14="http://schemas.microsoft.com/office/powerpoint/2010/main" val="4126927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Scenario</a:t>
            </a:r>
            <a:endParaRPr lang="en-US" dirty="0"/>
          </a:p>
        </p:txBody>
      </p:sp>
      <p:sp>
        <p:nvSpPr>
          <p:cNvPr id="2" name="Text Placeholder 1"/>
          <p:cNvSpPr>
            <a:spLocks noGrp="1"/>
          </p:cNvSpPr>
          <p:nvPr>
            <p:ph type="body" sz="quarter" idx="10"/>
          </p:nvPr>
        </p:nvSpPr>
        <p:spPr>
          <a:xfrm>
            <a:off x="274638" y="1212850"/>
            <a:ext cx="5162994" cy="517065"/>
          </a:xfrm>
        </p:spPr>
        <p:txBody>
          <a:bodyPr/>
          <a:lstStyle/>
          <a:p>
            <a:r>
              <a:rPr lang="en-US" sz="2400" dirty="0" smtClean="0"/>
              <a:t>Entity Framework Class</a:t>
            </a:r>
            <a:endParaRPr lang="en-US" sz="2400" dirty="0"/>
          </a:p>
        </p:txBody>
      </p:sp>
      <p:sp>
        <p:nvSpPr>
          <p:cNvPr id="25" name="Text Placeholder 1"/>
          <p:cNvSpPr txBox="1">
            <a:spLocks/>
          </p:cNvSpPr>
          <p:nvPr/>
        </p:nvSpPr>
        <p:spPr>
          <a:xfrm>
            <a:off x="6219102" y="1212849"/>
            <a:ext cx="5162994" cy="5170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View Model Class</a:t>
            </a:r>
            <a:endParaRPr lang="en-US" sz="2400" dirty="0"/>
          </a:p>
        </p:txBody>
      </p:sp>
      <p:sp>
        <p:nvSpPr>
          <p:cNvPr id="26" name="Rectangle 25"/>
          <p:cNvSpPr/>
          <p:nvPr/>
        </p:nvSpPr>
        <p:spPr bwMode="auto">
          <a:xfrm>
            <a:off x="274320" y="1729914"/>
            <a:ext cx="5394960" cy="251290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600" dirty="0" smtClean="0">
                <a:solidFill>
                  <a:schemeClr val="bg1"/>
                </a:solidFill>
                <a:latin typeface="Consolas" panose="020B0609020204030204" pitchFamily="49" charset="0"/>
                <a:cs typeface="Consolas" panose="020B0609020204030204" pitchFamily="49" charset="0"/>
              </a:rPr>
              <a:t>public class </a:t>
            </a:r>
            <a:r>
              <a:rPr lang="en-US" sz="1600" dirty="0" err="1" smtClean="0">
                <a:solidFill>
                  <a:schemeClr val="bg1"/>
                </a:solidFill>
                <a:latin typeface="Consolas" panose="020B0609020204030204" pitchFamily="49" charset="0"/>
                <a:cs typeface="Consolas" panose="020B0609020204030204" pitchFamily="49" charset="0"/>
              </a:rPr>
              <a:t>UsLocationRecord</a:t>
            </a:r>
            <a:endParaRPr lang="en-US" sz="1600" dirty="0" smtClean="0">
              <a:solidFill>
                <a:schemeClr val="bg1"/>
              </a:solidFill>
              <a:latin typeface="Consolas" panose="020B0609020204030204" pitchFamily="49" charset="0"/>
              <a:cs typeface="Consolas" panose="020B0609020204030204" pitchFamily="49" charset="0"/>
            </a:endParaRPr>
          </a:p>
          <a:p>
            <a:r>
              <a:rPr lang="en-US" sz="1600" dirty="0" smtClean="0">
                <a:solidFill>
                  <a:schemeClr val="bg1"/>
                </a:solidFill>
                <a:latin typeface="Consolas" panose="020B0609020204030204" pitchFamily="49" charset="0"/>
                <a:cs typeface="Consolas" panose="020B0609020204030204" pitchFamily="49" charset="0"/>
              </a:rPr>
              <a:t>{</a:t>
            </a:r>
          </a:p>
          <a:p>
            <a:r>
              <a:rPr lang="en-US" sz="1600" dirty="0" smtClean="0">
                <a:solidFill>
                  <a:schemeClr val="bg1"/>
                </a:solidFill>
                <a:latin typeface="Consolas" panose="020B0609020204030204" pitchFamily="49" charset="0"/>
                <a:cs typeface="Consolas" panose="020B0609020204030204" pitchFamily="49" charset="0"/>
              </a:rPr>
              <a:t>    public </a:t>
            </a:r>
            <a:r>
              <a:rPr lang="en-US" sz="1600" dirty="0" err="1" smtClean="0">
                <a:solidFill>
                  <a:schemeClr val="bg1"/>
                </a:solidFill>
                <a:latin typeface="Consolas" panose="020B0609020204030204" pitchFamily="49" charset="0"/>
                <a:cs typeface="Consolas" panose="020B0609020204030204" pitchFamily="49" charset="0"/>
              </a:rPr>
              <a:t>int</a:t>
            </a:r>
            <a:r>
              <a:rPr lang="en-US" sz="1600" dirty="0" smtClean="0">
                <a:solidFill>
                  <a:schemeClr val="bg1"/>
                </a:solidFill>
                <a:latin typeface="Consolas" panose="020B0609020204030204" pitchFamily="49" charset="0"/>
                <a:cs typeface="Consolas" panose="020B0609020204030204" pitchFamily="49" charset="0"/>
              </a:rPr>
              <a:t> Id { get; set; }</a:t>
            </a:r>
          </a:p>
          <a:p>
            <a:r>
              <a:rPr lang="en-US" sz="1600" dirty="0" smtClean="0">
                <a:solidFill>
                  <a:schemeClr val="bg1"/>
                </a:solidFill>
                <a:latin typeface="Consolas" panose="020B0609020204030204" pitchFamily="49" charset="0"/>
                <a:cs typeface="Consolas" panose="020B0609020204030204" pitchFamily="49" charset="0"/>
              </a:rPr>
              <a:t>    public string </a:t>
            </a:r>
            <a:r>
              <a:rPr lang="en-US" sz="1600" dirty="0" err="1" smtClean="0">
                <a:solidFill>
                  <a:schemeClr val="bg1"/>
                </a:solidFill>
                <a:latin typeface="Consolas" panose="020B0609020204030204" pitchFamily="49" charset="0"/>
                <a:cs typeface="Consolas" panose="020B0609020204030204" pitchFamily="49" charset="0"/>
              </a:rPr>
              <a:t>ZipCode</a:t>
            </a:r>
            <a:r>
              <a:rPr lang="en-US" sz="1600" dirty="0" smtClean="0">
                <a:solidFill>
                  <a:schemeClr val="bg1"/>
                </a:solidFill>
                <a:latin typeface="Consolas" panose="020B0609020204030204" pitchFamily="49" charset="0"/>
                <a:cs typeface="Consolas" panose="020B0609020204030204" pitchFamily="49" charset="0"/>
              </a:rPr>
              <a:t> { get; set; }</a:t>
            </a:r>
          </a:p>
          <a:p>
            <a:r>
              <a:rPr lang="en-US" sz="1600" dirty="0" smtClean="0">
                <a:solidFill>
                  <a:schemeClr val="bg1"/>
                </a:solidFill>
                <a:latin typeface="Consolas" panose="020B0609020204030204" pitchFamily="49" charset="0"/>
                <a:cs typeface="Consolas" panose="020B0609020204030204" pitchFamily="49" charset="0"/>
              </a:rPr>
              <a:t>    public string City { get; set; }</a:t>
            </a:r>
          </a:p>
          <a:p>
            <a:r>
              <a:rPr lang="en-US" sz="1600" dirty="0" smtClean="0">
                <a:solidFill>
                  <a:schemeClr val="bg1"/>
                </a:solidFill>
                <a:latin typeface="Consolas" panose="020B0609020204030204" pitchFamily="49" charset="0"/>
                <a:cs typeface="Consolas" panose="020B0609020204030204" pitchFamily="49" charset="0"/>
              </a:rPr>
              <a:t>    public string State { get; set; }</a:t>
            </a:r>
          </a:p>
          <a:p>
            <a:r>
              <a:rPr lang="en-US" sz="1600" dirty="0" smtClean="0">
                <a:solidFill>
                  <a:schemeClr val="bg1"/>
                </a:solidFill>
                <a:latin typeface="Consolas" panose="020B0609020204030204" pitchFamily="49" charset="0"/>
                <a:cs typeface="Consolas" panose="020B0609020204030204" pitchFamily="49" charset="0"/>
              </a:rPr>
              <a:t>    public </a:t>
            </a:r>
            <a:r>
              <a:rPr lang="en-US" sz="1600" dirty="0" err="1" smtClean="0">
                <a:solidFill>
                  <a:schemeClr val="bg1"/>
                </a:solidFill>
                <a:latin typeface="Consolas" panose="020B0609020204030204" pitchFamily="49" charset="0"/>
                <a:cs typeface="Consolas" panose="020B0609020204030204" pitchFamily="49" charset="0"/>
              </a:rPr>
              <a:t>DbGeography</a:t>
            </a:r>
            <a:r>
              <a:rPr lang="en-US" sz="1600" dirty="0" smtClean="0">
                <a:solidFill>
                  <a:schemeClr val="bg1"/>
                </a:solidFill>
                <a:latin typeface="Consolas" panose="020B0609020204030204" pitchFamily="49" charset="0"/>
                <a:cs typeface="Consolas" panose="020B0609020204030204" pitchFamily="49" charset="0"/>
              </a:rPr>
              <a:t> Location { get; set; }</a:t>
            </a:r>
          </a:p>
          <a:p>
            <a:r>
              <a:rPr lang="en-US" sz="1600" dirty="0" smtClean="0">
                <a:solidFill>
                  <a:schemeClr val="bg1"/>
                </a:solidFill>
                <a:latin typeface="Consolas" panose="020B0609020204030204" pitchFamily="49" charset="0"/>
                <a:cs typeface="Consolas" panose="020B0609020204030204" pitchFamily="49" charset="0"/>
              </a:rPr>
              <a:t>}</a:t>
            </a:r>
            <a:endParaRPr lang="en-US" sz="1600" dirty="0">
              <a:solidFill>
                <a:schemeClr val="bg1"/>
              </a:solidFill>
              <a:latin typeface="Consolas" panose="020B0609020204030204" pitchFamily="49" charset="0"/>
              <a:cs typeface="Consolas" panose="020B0609020204030204" pitchFamily="49" charset="0"/>
            </a:endParaRPr>
          </a:p>
        </p:txBody>
      </p:sp>
      <p:sp>
        <p:nvSpPr>
          <p:cNvPr id="27" name="Rectangle 26"/>
          <p:cNvSpPr/>
          <p:nvPr/>
        </p:nvSpPr>
        <p:spPr bwMode="auto">
          <a:xfrm>
            <a:off x="6219102" y="1729914"/>
            <a:ext cx="5394960" cy="251290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600" dirty="0">
                <a:solidFill>
                  <a:schemeClr val="bg1"/>
                </a:solidFill>
                <a:latin typeface="Consolas" panose="020B0609020204030204" pitchFamily="49" charset="0"/>
                <a:cs typeface="Consolas" panose="020B0609020204030204" pitchFamily="49" charset="0"/>
              </a:rPr>
              <a:t>public class </a:t>
            </a:r>
            <a:r>
              <a:rPr lang="en-US" sz="1600" dirty="0" err="1">
                <a:solidFill>
                  <a:schemeClr val="bg1"/>
                </a:solidFill>
                <a:latin typeface="Consolas" panose="020B0609020204030204" pitchFamily="49" charset="0"/>
                <a:cs typeface="Consolas" panose="020B0609020204030204" pitchFamily="49" charset="0"/>
              </a:rPr>
              <a:t>UsLocation</a:t>
            </a:r>
            <a:endParaRPr lang="en-US" sz="1600" dirty="0">
              <a:solidFill>
                <a:schemeClr val="bg1"/>
              </a:solidFill>
              <a:latin typeface="Consolas" panose="020B0609020204030204" pitchFamily="49" charset="0"/>
              <a:cs typeface="Consolas" panose="020B0609020204030204" pitchFamily="49" charset="0"/>
            </a:endParaRPr>
          </a:p>
          <a:p>
            <a:r>
              <a:rPr lang="en-US" sz="1600" dirty="0">
                <a:solidFill>
                  <a:schemeClr val="bg1"/>
                </a:solidFill>
                <a:latin typeface="Consolas" panose="020B0609020204030204" pitchFamily="49" charset="0"/>
                <a:cs typeface="Consolas" panose="020B0609020204030204" pitchFamily="49" charset="0"/>
              </a:rPr>
              <a:t>{</a:t>
            </a:r>
          </a:p>
          <a:p>
            <a:r>
              <a:rPr lang="en-US" sz="1600" dirty="0">
                <a:solidFill>
                  <a:schemeClr val="bg1"/>
                </a:solidFill>
                <a:latin typeface="Consolas" panose="020B0609020204030204" pitchFamily="49" charset="0"/>
                <a:cs typeface="Consolas" panose="020B0609020204030204" pitchFamily="49" charset="0"/>
              </a:rPr>
              <a:t>    public </a:t>
            </a:r>
            <a:r>
              <a:rPr lang="en-US" sz="1600" dirty="0" err="1">
                <a:solidFill>
                  <a:schemeClr val="bg1"/>
                </a:solidFill>
                <a:latin typeface="Consolas" panose="020B0609020204030204" pitchFamily="49" charset="0"/>
                <a:cs typeface="Consolas" panose="020B0609020204030204" pitchFamily="49" charset="0"/>
              </a:rPr>
              <a:t>int</a:t>
            </a:r>
            <a:r>
              <a:rPr lang="en-US" sz="1600" dirty="0">
                <a:solidFill>
                  <a:schemeClr val="bg1"/>
                </a:solidFill>
                <a:latin typeface="Consolas" panose="020B0609020204030204" pitchFamily="49" charset="0"/>
                <a:cs typeface="Consolas" panose="020B0609020204030204" pitchFamily="49" charset="0"/>
              </a:rPr>
              <a:t> Id { get; set; }</a:t>
            </a:r>
          </a:p>
          <a:p>
            <a:r>
              <a:rPr lang="en-US" sz="1600" dirty="0">
                <a:solidFill>
                  <a:schemeClr val="bg1"/>
                </a:solidFill>
                <a:latin typeface="Consolas" panose="020B0609020204030204" pitchFamily="49" charset="0"/>
                <a:cs typeface="Consolas" panose="020B0609020204030204" pitchFamily="49" charset="0"/>
              </a:rPr>
              <a:t>    public string </a:t>
            </a:r>
            <a:r>
              <a:rPr lang="en-US" sz="1600" dirty="0" err="1">
                <a:solidFill>
                  <a:schemeClr val="bg1"/>
                </a:solidFill>
                <a:latin typeface="Consolas" panose="020B0609020204030204" pitchFamily="49" charset="0"/>
                <a:cs typeface="Consolas" panose="020B0609020204030204" pitchFamily="49" charset="0"/>
              </a:rPr>
              <a:t>ZipCode</a:t>
            </a:r>
            <a:r>
              <a:rPr lang="en-US" sz="1600" dirty="0">
                <a:solidFill>
                  <a:schemeClr val="bg1"/>
                </a:solidFill>
                <a:latin typeface="Consolas" panose="020B0609020204030204" pitchFamily="49" charset="0"/>
                <a:cs typeface="Consolas" panose="020B0609020204030204" pitchFamily="49" charset="0"/>
              </a:rPr>
              <a:t> { get; set; }</a:t>
            </a:r>
          </a:p>
          <a:p>
            <a:r>
              <a:rPr lang="en-US" sz="1600" dirty="0">
                <a:solidFill>
                  <a:schemeClr val="bg1"/>
                </a:solidFill>
                <a:latin typeface="Consolas" panose="020B0609020204030204" pitchFamily="49" charset="0"/>
                <a:cs typeface="Consolas" panose="020B0609020204030204" pitchFamily="49" charset="0"/>
              </a:rPr>
              <a:t>    public string City { get; set; }</a:t>
            </a:r>
          </a:p>
          <a:p>
            <a:r>
              <a:rPr lang="en-US" sz="1600" dirty="0">
                <a:solidFill>
                  <a:schemeClr val="bg1"/>
                </a:solidFill>
                <a:latin typeface="Consolas" panose="020B0609020204030204" pitchFamily="49" charset="0"/>
                <a:cs typeface="Consolas" panose="020B0609020204030204" pitchFamily="49" charset="0"/>
              </a:rPr>
              <a:t>    public string State { get; set; }</a:t>
            </a:r>
          </a:p>
          <a:p>
            <a:r>
              <a:rPr lang="en-US" sz="1600" dirty="0">
                <a:solidFill>
                  <a:schemeClr val="bg1"/>
                </a:solidFill>
                <a:latin typeface="Consolas" panose="020B0609020204030204" pitchFamily="49" charset="0"/>
                <a:cs typeface="Consolas" panose="020B0609020204030204" pitchFamily="49" charset="0"/>
              </a:rPr>
              <a:t>    public double Latitude { get; set; }</a:t>
            </a:r>
          </a:p>
          <a:p>
            <a:r>
              <a:rPr lang="en-US" sz="1600" dirty="0">
                <a:solidFill>
                  <a:schemeClr val="bg1"/>
                </a:solidFill>
                <a:latin typeface="Consolas" panose="020B0609020204030204" pitchFamily="49" charset="0"/>
                <a:cs typeface="Consolas" panose="020B0609020204030204" pitchFamily="49" charset="0"/>
              </a:rPr>
              <a:t>    public double Longitude { get; set; }</a:t>
            </a:r>
          </a:p>
          <a:p>
            <a:r>
              <a:rPr lang="en-US" sz="1600" dirty="0">
                <a:solidFill>
                  <a:schemeClr val="bg1"/>
                </a:solidFill>
                <a:latin typeface="Consolas" panose="020B0609020204030204" pitchFamily="49" charset="0"/>
                <a:cs typeface="Consolas" panose="020B0609020204030204" pitchFamily="49" charset="0"/>
              </a:rPr>
              <a:t>}</a:t>
            </a:r>
          </a:p>
        </p:txBody>
      </p:sp>
      <p:sp>
        <p:nvSpPr>
          <p:cNvPr id="29" name="Rectangle 28"/>
          <p:cNvSpPr/>
          <p:nvPr/>
        </p:nvSpPr>
        <p:spPr bwMode="auto">
          <a:xfrm>
            <a:off x="780288" y="3316224"/>
            <a:ext cx="4754880" cy="329184"/>
          </a:xfrm>
          <a:prstGeom prst="rect">
            <a:avLst/>
          </a:prstGeom>
          <a:solidFill>
            <a:srgbClr val="FF0000">
              <a:alpha val="36863"/>
            </a:srgb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6717791" y="3316224"/>
            <a:ext cx="4460247" cy="560832"/>
          </a:xfrm>
          <a:prstGeom prst="rect">
            <a:avLst/>
          </a:prstGeom>
          <a:solidFill>
            <a:srgbClr val="FF0000">
              <a:alpha val="36863"/>
            </a:srgb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Arrow Connector 30"/>
          <p:cNvCxnSpPr/>
          <p:nvPr/>
        </p:nvCxnSpPr>
        <p:spPr bwMode="auto">
          <a:xfrm>
            <a:off x="2800350" y="3812322"/>
            <a:ext cx="1235202" cy="1303572"/>
          </a:xfrm>
          <a:prstGeom prst="straightConnector1">
            <a:avLst/>
          </a:prstGeom>
          <a:gradFill rotWithShape="1">
            <a:gsLst>
              <a:gs pos="0">
                <a:srgbClr val="A4D289"/>
              </a:gs>
              <a:gs pos="100000">
                <a:schemeClr val="bg1"/>
              </a:gs>
            </a:gsLst>
            <a:lin ang="5400000" scaled="1"/>
          </a:gradFill>
          <a:ln w="57150" cap="flat" cmpd="sng" algn="ctr">
            <a:solidFill>
              <a:schemeClr val="accent2">
                <a:lumMod val="75000"/>
              </a:schemeClr>
            </a:solidFill>
            <a:prstDash val="solid"/>
            <a:round/>
            <a:headEnd type="none" w="med" len="med"/>
            <a:tailEnd type="triangle"/>
          </a:ln>
          <a:effectLst/>
        </p:spPr>
      </p:cxnSp>
      <p:sp>
        <p:nvSpPr>
          <p:cNvPr id="32" name="Text Placeholder 2"/>
          <p:cNvSpPr txBox="1">
            <a:spLocks/>
          </p:cNvSpPr>
          <p:nvPr/>
        </p:nvSpPr>
        <p:spPr bwMode="auto">
          <a:xfrm>
            <a:off x="1385736" y="5218503"/>
            <a:ext cx="9666732" cy="457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Font typeface="Wingdings" pitchFamily="2" charset="2"/>
              <a:buNone/>
            </a:pPr>
            <a:r>
              <a:rPr lang="en-US" sz="2800" b="0" kern="0" dirty="0" smtClean="0">
                <a:latin typeface="+mj-lt"/>
              </a:rPr>
              <a:t>This doesn’t serialize too well, so we need a View Model</a:t>
            </a:r>
          </a:p>
        </p:txBody>
      </p:sp>
      <p:cxnSp>
        <p:nvCxnSpPr>
          <p:cNvPr id="33" name="Straight Arrow Connector 32"/>
          <p:cNvCxnSpPr/>
          <p:nvPr/>
        </p:nvCxnSpPr>
        <p:spPr bwMode="auto">
          <a:xfrm flipV="1">
            <a:off x="7776210" y="3968496"/>
            <a:ext cx="526542" cy="1126737"/>
          </a:xfrm>
          <a:prstGeom prst="straightConnector1">
            <a:avLst/>
          </a:prstGeom>
          <a:gradFill rotWithShape="1">
            <a:gsLst>
              <a:gs pos="0">
                <a:srgbClr val="A4D289"/>
              </a:gs>
              <a:gs pos="100000">
                <a:schemeClr val="bg1"/>
              </a:gs>
            </a:gsLst>
            <a:lin ang="5400000" scaled="1"/>
          </a:gradFill>
          <a:ln w="57150" cap="flat" cmpd="sng" algn="ctr">
            <a:solidFill>
              <a:schemeClr val="accent2">
                <a:lumMod val="75000"/>
              </a:schemeClr>
            </a:solidFill>
            <a:prstDash val="solid"/>
            <a:round/>
            <a:headEnd type="none" w="med" len="med"/>
            <a:tailEnd type="triangle"/>
          </a:ln>
          <a:effectLst/>
        </p:spPr>
      </p:cxnSp>
      <p:sp>
        <p:nvSpPr>
          <p:cNvPr id="34" name="Text Placeholder 2"/>
          <p:cNvSpPr txBox="1">
            <a:spLocks/>
          </p:cNvSpPr>
          <p:nvPr/>
        </p:nvSpPr>
        <p:spPr bwMode="auto">
          <a:xfrm>
            <a:off x="6504290" y="5218503"/>
            <a:ext cx="3596924" cy="457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Font typeface="Wingdings" pitchFamily="2" charset="2"/>
              <a:buNone/>
            </a:pPr>
            <a:r>
              <a:rPr lang="en-US" sz="2800" b="0" kern="0" dirty="0" smtClean="0">
                <a:latin typeface="+mj-lt"/>
              </a:rPr>
              <a:t>There. That’s better.</a:t>
            </a:r>
          </a:p>
        </p:txBody>
      </p:sp>
    </p:spTree>
    <p:extLst>
      <p:ext uri="{BB962C8B-B14F-4D97-AF65-F5344CB8AC3E}">
        <p14:creationId xmlns:p14="http://schemas.microsoft.com/office/powerpoint/2010/main" val="63326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22" presetClass="entr" presetSubtype="1"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1+#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10" presetClass="exit" presetSubtype="0" fill="hold" grpId="1" nodeType="afterEffect">
                                  <p:stCondLst>
                                    <p:cond delay="0"/>
                                  </p:stCondLst>
                                  <p:childTnLst>
                                    <p:animEffect transition="out" filter="fade">
                                      <p:cBhvr>
                                        <p:cTn id="37" dur="500"/>
                                        <p:tgtEl>
                                          <p:spTgt spid="32"/>
                                        </p:tgtEl>
                                      </p:cBhvr>
                                    </p:animEffect>
                                    <p:set>
                                      <p:cBhvr>
                                        <p:cTn id="38" dur="1" fill="hold">
                                          <p:stCondLst>
                                            <p:cond delay="499"/>
                                          </p:stCondLst>
                                        </p:cTn>
                                        <p:tgtEl>
                                          <p:spTgt spid="32"/>
                                        </p:tgtEl>
                                        <p:attrNameLst>
                                          <p:attrName>style.visibility</p:attrName>
                                        </p:attrNameLst>
                                      </p:cBhvr>
                                      <p:to>
                                        <p:strVal val="hidden"/>
                                      </p:to>
                                    </p:set>
                                  </p:childTnLst>
                                </p:cTn>
                              </p:par>
                            </p:childTnLst>
                          </p:cTn>
                        </p:par>
                        <p:par>
                          <p:cTn id="39" fill="hold">
                            <p:stCondLst>
                              <p:cond delay="1000"/>
                            </p:stCondLst>
                            <p:childTnLst>
                              <p:par>
                                <p:cTn id="40" presetID="2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10" presetClass="exit" presetSubtype="0" fill="hold" nodeType="withEffect">
                                  <p:stCondLst>
                                    <p:cond delay="0"/>
                                  </p:stCondLst>
                                  <p:childTnLst>
                                    <p:animEffect transition="out" filter="fade">
                                      <p:cBhvr>
                                        <p:cTn id="44" dur="500"/>
                                        <p:tgtEl>
                                          <p:spTgt spid="31"/>
                                        </p:tgtEl>
                                      </p:cBhvr>
                                    </p:animEffect>
                                    <p:set>
                                      <p:cBhvr>
                                        <p:cTn id="45" dur="1" fill="hold">
                                          <p:stCondLst>
                                            <p:cond delay="499"/>
                                          </p:stCondLst>
                                        </p:cTn>
                                        <p:tgtEl>
                                          <p:spTgt spid="31"/>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5" grpId="0"/>
      <p:bldP spid="26" grpId="0" animBg="1"/>
      <p:bldP spid="27" grpId="0" animBg="1"/>
      <p:bldP spid="29" grpId="0" animBg="1"/>
      <p:bldP spid="30" grpId="0" animBg="1"/>
      <p:bldP spid="32" grpId="0"/>
      <p:bldP spid="32" grpId="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Running </a:t>
            </a:r>
            <a:r>
              <a:rPr lang="en-US" smtClean="0"/>
              <a:t>the Sample API </a:t>
            </a:r>
            <a:endParaRPr lang="en-US" dirty="0"/>
          </a:p>
        </p:txBody>
      </p:sp>
    </p:spTree>
    <p:extLst>
      <p:ext uri="{BB962C8B-B14F-4D97-AF65-F5344CB8AC3E}">
        <p14:creationId xmlns:p14="http://schemas.microsoft.com/office/powerpoint/2010/main" val="406349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API Test Client</a:t>
            </a:r>
            <a:endParaRPr lang="en-US" dirty="0"/>
          </a:p>
        </p:txBody>
      </p:sp>
      <p:sp>
        <p:nvSpPr>
          <p:cNvPr id="3" name="Rectangle 2"/>
          <p:cNvSpPr/>
          <p:nvPr/>
        </p:nvSpPr>
        <p:spPr bwMode="auto">
          <a:xfrm>
            <a:off x="274319" y="1460257"/>
            <a:ext cx="3879334"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err="1" smtClean="0">
                <a:gradFill>
                  <a:gsLst>
                    <a:gs pos="0">
                      <a:srgbClr val="FFFFFF"/>
                    </a:gs>
                    <a:gs pos="100000">
                      <a:srgbClr val="FFFFFF"/>
                    </a:gs>
                  </a:gsLst>
                  <a:lin ang="5400000" scaled="0"/>
                </a:gradFill>
                <a:latin typeface="+mj-lt"/>
                <a:ea typeface="Segoe UI" pitchFamily="34" charset="0"/>
                <a:cs typeface="Segoe UI" pitchFamily="34" charset="0"/>
              </a:rPr>
              <a:t>NuGet</a:t>
            </a:r>
            <a:r>
              <a:rPr lang="en-US" dirty="0" smtClean="0">
                <a:gradFill>
                  <a:gsLst>
                    <a:gs pos="0">
                      <a:srgbClr val="FFFFFF"/>
                    </a:gs>
                    <a:gs pos="100000">
                      <a:srgbClr val="FFFFFF"/>
                    </a:gs>
                  </a:gsLst>
                  <a:lin ang="5400000" scaled="0"/>
                </a:gradFill>
                <a:latin typeface="+mj-lt"/>
                <a:ea typeface="Segoe UI" pitchFamily="34" charset="0"/>
                <a:cs typeface="Segoe UI" pitchFamily="34" charset="0"/>
              </a:rPr>
              <a:t> Package</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4" name="Rectangle 3"/>
          <p:cNvSpPr/>
          <p:nvPr/>
        </p:nvSpPr>
        <p:spPr bwMode="auto">
          <a:xfrm>
            <a:off x="231789" y="5558491"/>
            <a:ext cx="3921864" cy="87881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err="1" smtClean="0">
                <a:latin typeface="+mj-lt"/>
              </a:rPr>
              <a:t>NuGet</a:t>
            </a:r>
            <a:r>
              <a:rPr lang="en-US" dirty="0" smtClean="0">
                <a:latin typeface="+mj-lt"/>
              </a:rPr>
              <a:t> Package Link: </a:t>
            </a:r>
            <a:br>
              <a:rPr lang="en-US" dirty="0" smtClean="0">
                <a:latin typeface="+mj-lt"/>
              </a:rPr>
            </a:br>
            <a:r>
              <a:rPr lang="en-US" dirty="0" smtClean="0">
                <a:latin typeface="+mj-lt"/>
              </a:rPr>
              <a:t>http</a:t>
            </a:r>
            <a:r>
              <a:rPr lang="en-US" dirty="0">
                <a:latin typeface="+mj-lt"/>
              </a:rPr>
              <a:t>://aka.ms/Kuqhny</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 name="Rectangle 4"/>
          <p:cNvSpPr/>
          <p:nvPr/>
        </p:nvSpPr>
        <p:spPr bwMode="auto">
          <a:xfrm>
            <a:off x="274319" y="2473894"/>
            <a:ext cx="3879334"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Any browser</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Rectangle 5"/>
          <p:cNvSpPr/>
          <p:nvPr/>
        </p:nvSpPr>
        <p:spPr bwMode="auto">
          <a:xfrm>
            <a:off x="274319" y="3512249"/>
            <a:ext cx="3879334" cy="8788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Templates are .CSHTML files</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pic>
        <p:nvPicPr>
          <p:cNvPr id="2050"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6068" y="1460256"/>
            <a:ext cx="7797816" cy="502494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231789" y="4535370"/>
            <a:ext cx="3921864" cy="8788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Introduction and how-to:</a:t>
            </a:r>
            <a:br>
              <a:rPr lang="en-US" dirty="0" smtClean="0">
                <a:latin typeface="+mj-lt"/>
              </a:rPr>
            </a:br>
            <a:r>
              <a:rPr lang="en-US" dirty="0" smtClean="0">
                <a:latin typeface="+mj-lt"/>
              </a:rPr>
              <a:t>http</a:t>
            </a:r>
            <a:r>
              <a:rPr lang="en-US" dirty="0">
                <a:latin typeface="+mj-lt"/>
              </a:rPr>
              <a:t>://aka.ms/webapitestclientintro</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447649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050"/>
                                        </p:tgtEl>
                                        <p:attrNameLst>
                                          <p:attrName>style.visibility</p:attrName>
                                        </p:attrNameLst>
                                      </p:cBhvr>
                                      <p:to>
                                        <p:strVal val="visible"/>
                                      </p:to>
                                    </p:set>
                                    <p:anim calcmode="lin" valueType="num">
                                      <p:cBhvr additive="base">
                                        <p:cTn id="32" dur="500" fill="hold"/>
                                        <p:tgtEl>
                                          <p:spTgt spid="2050"/>
                                        </p:tgtEl>
                                        <p:attrNameLst>
                                          <p:attrName>ppt_x</p:attrName>
                                        </p:attrNameLst>
                                      </p:cBhvr>
                                      <p:tavLst>
                                        <p:tav tm="0">
                                          <p:val>
                                            <p:strVal val="1+#ppt_w/2"/>
                                          </p:val>
                                        </p:tav>
                                        <p:tav tm="100000">
                                          <p:val>
                                            <p:strVal val="#ppt_x"/>
                                          </p:val>
                                        </p:tav>
                                      </p:tavLst>
                                    </p:anim>
                                    <p:anim calcmode="lin" valueType="num">
                                      <p:cBhvr additive="base">
                                        <p:cTn id="33"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Postman</a:t>
            </a:r>
            <a:endParaRPr lang="en-US" dirty="0"/>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C:\Users\bradyg\AppData\Local\Temp\SNAGHTMLb922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1125" y="1460257"/>
            <a:ext cx="8052759" cy="528848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274319" y="1460257"/>
            <a:ext cx="3836805"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Chrome Plugin</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5" name="Rectangle 14"/>
          <p:cNvSpPr/>
          <p:nvPr/>
        </p:nvSpPr>
        <p:spPr bwMode="auto">
          <a:xfrm>
            <a:off x="274319" y="2473894"/>
            <a:ext cx="3836805"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latin typeface="+mj-lt"/>
              </a:rPr>
              <a:t>http://www.getpostman.com</a:t>
            </a:r>
            <a:r>
              <a:rPr lang="en-US" sz="2000" dirty="0">
                <a:latin typeface="+mj-lt"/>
              </a:rPr>
              <a:t>/</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49039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1+#ppt_w/2"/>
                                          </p:val>
                                        </p:tav>
                                        <p:tav tm="100000">
                                          <p:val>
                                            <p:strVal val="#ppt_x"/>
                                          </p:val>
                                        </p:tav>
                                      </p:tavLst>
                                    </p:anim>
                                    <p:anim calcmode="lin" valueType="num">
                                      <p:cBhvr additive="base">
                                        <p:cTn id="18"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Setting up and using the Web API Test Client</a:t>
            </a:r>
            <a:endParaRPr lang="en-US" dirty="0"/>
          </a:p>
        </p:txBody>
      </p:sp>
    </p:spTree>
    <p:extLst>
      <p:ext uri="{BB962C8B-B14F-4D97-AF65-F5344CB8AC3E}">
        <p14:creationId xmlns:p14="http://schemas.microsoft.com/office/powerpoint/2010/main" val="122166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798</TotalTime>
  <Words>3493</Words>
  <Application>Microsoft Office PowerPoint</Application>
  <PresentationFormat>Custom</PresentationFormat>
  <Paragraphs>223</Paragraphs>
  <Slides>24</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Arial</vt:lpstr>
      <vt:lpstr>Consolas</vt:lpstr>
      <vt:lpstr>Segoe UI</vt:lpstr>
      <vt:lpstr>Segoe UI Light</vt:lpstr>
      <vt:lpstr>Tekton Pro</vt:lpstr>
      <vt:lpstr>Wingdings</vt:lpstr>
      <vt:lpstr>TechEd_2013_Template_r09</vt:lpstr>
      <vt:lpstr>TechEd_2013_Template_16x9</vt:lpstr>
      <vt:lpstr>PowerPoint Presentation</vt:lpstr>
      <vt:lpstr>ASP.NET Web API Web Services for Web Sites and Modern &amp; Mobile Apps</vt:lpstr>
      <vt:lpstr>Agenda</vt:lpstr>
      <vt:lpstr>Example Scenario</vt:lpstr>
      <vt:lpstr>Example Scenario</vt:lpstr>
      <vt:lpstr>Demo</vt:lpstr>
      <vt:lpstr>Web API Test Client</vt:lpstr>
      <vt:lpstr>Postman</vt:lpstr>
      <vt:lpstr>Demo</vt:lpstr>
      <vt:lpstr>.NET is supported by many platforms</vt:lpstr>
      <vt:lpstr>Portable Class Libraries</vt:lpstr>
      <vt:lpstr>Demo</vt:lpstr>
      <vt:lpstr>Modern and Mobile Clients</vt:lpstr>
      <vt:lpstr>Demo</vt:lpstr>
      <vt:lpstr>Demo</vt:lpstr>
      <vt:lpstr>Sharing Data Across APIs Should be Easy</vt:lpstr>
      <vt:lpstr>Cross Origin Resource Sharing</vt:lpstr>
      <vt:lpstr>Demo</vt:lpstr>
      <vt:lpstr>Web API &amp; Authentication</vt:lpstr>
      <vt:lpstr>Demo</vt:lpstr>
      <vt:lpstr>Track resources</vt:lpstr>
      <vt:lpstr>Resources</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DEV-B360: ASP.NET Web APIWeb Services for Web Sites and Modern &amp; Mobile Apps</dc:title>
  <dc:subject>TechEd 2013</dc:subject>
  <dc:creator>Scott Hunter</dc:creator>
  <cp:keywords>TechEd 2013</cp:keywords>
  <dc:description>Template by: Jordan Cayabyab, Artitudes Design, Inc.
Formatting by: Priscila Mandryk, Silver Fox Productions, Inc.
Audience Type: Internal/External</dc:description>
  <cp:lastModifiedBy>Shows</cp:lastModifiedBy>
  <cp:revision>90</cp:revision>
  <dcterms:created xsi:type="dcterms:W3CDTF">2013-05-08T21:19:12Z</dcterms:created>
  <dcterms:modified xsi:type="dcterms:W3CDTF">2013-06-28T06:17:48Z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