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4" r:id="rId5"/>
  </p:sldMasterIdLst>
  <p:notesMasterIdLst>
    <p:notesMasterId r:id="rId18"/>
  </p:notesMasterIdLst>
  <p:handoutMasterIdLst>
    <p:handoutMasterId r:id="rId19"/>
  </p:handoutMasterIdLst>
  <p:sldIdLst>
    <p:sldId id="1135" r:id="rId6"/>
    <p:sldId id="1054" r:id="rId7"/>
    <p:sldId id="1157" r:id="rId8"/>
    <p:sldId id="1159" r:id="rId9"/>
    <p:sldId id="1160" r:id="rId10"/>
    <p:sldId id="1203" r:id="rId11"/>
    <p:sldId id="1205" r:id="rId12"/>
    <p:sldId id="1144" r:id="rId13"/>
    <p:sldId id="1145" r:id="rId14"/>
    <p:sldId id="1150" r:id="rId15"/>
    <p:sldId id="1207" r:id="rId16"/>
    <p:sldId id="1076" r:id="rId1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7"/>
            <p14:sldId id="1159"/>
            <p14:sldId id="1160"/>
          </p14:sldIdLst>
        </p14:section>
        <p14:section name="Summary" id="{1EE8EA22-8B7F-4168-86F5-2BB92C6BF98B}">
          <p14:sldIdLst>
            <p14:sldId id="1203"/>
            <p14:sldId id="1205"/>
          </p14:sldIdLst>
        </p14:section>
        <p14:section name="Special content" id="{6925D2A1-AD53-4951-AB34-79DFA02CD676}">
          <p14:sldIdLst>
            <p14:sldId id="1144"/>
            <p14:sldId id="1145"/>
            <p14:sldId id="1150"/>
            <p14:sldId id="120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6305" autoAdjust="0"/>
  </p:normalViewPr>
  <p:slideViewPr>
    <p:cSldViewPr snapToGrid="0">
      <p:cViewPr varScale="1">
        <p:scale>
          <a:sx n="83" d="100"/>
          <a:sy n="83" d="100"/>
        </p:scale>
        <p:origin x="708" y="8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22"/>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2:52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2:51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2:51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2:51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2:52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2:52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978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6/23/2013 2:52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2:52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7829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2:52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82562" y="4494634"/>
            <a:ext cx="10571004" cy="1389190"/>
          </a:xfrm>
        </p:spPr>
        <p:txBody>
          <a:bodyPr anchor="t"/>
          <a:lstStyle>
            <a:lvl1pPr algn="l">
              <a:defRPr sz="408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982562" y="4027452"/>
            <a:ext cx="10571004" cy="467179"/>
          </a:xfrm>
          <a:prstGeom prst="rect">
            <a:avLst/>
          </a:prstGeom>
        </p:spPr>
        <p:txBody>
          <a:bodyPr anchor="b"/>
          <a:lstStyle>
            <a:lvl1pPr marL="0" indent="0">
              <a:buNone/>
              <a:defRPr sz="2040"/>
            </a:lvl1pPr>
            <a:lvl2pPr marL="466298" indent="0">
              <a:buNone/>
              <a:defRPr sz="1836"/>
            </a:lvl2pPr>
            <a:lvl3pPr marL="932597" indent="0">
              <a:buNone/>
              <a:defRPr sz="1632"/>
            </a:lvl3pPr>
            <a:lvl4pPr marL="1398895" indent="0">
              <a:buNone/>
              <a:defRPr sz="1428"/>
            </a:lvl4pPr>
            <a:lvl5pPr marL="1865193" indent="0">
              <a:buNone/>
              <a:defRPr sz="1428"/>
            </a:lvl5pPr>
            <a:lvl6pPr marL="2331491" indent="0">
              <a:buNone/>
              <a:defRPr sz="1428"/>
            </a:lvl6pPr>
            <a:lvl7pPr marL="2797790" indent="0">
              <a:buNone/>
              <a:defRPr sz="1428"/>
            </a:lvl7pPr>
            <a:lvl8pPr marL="3264088" indent="0">
              <a:buNone/>
              <a:defRPr sz="1428"/>
            </a:lvl8pPr>
            <a:lvl9pPr marL="3730386" indent="0">
              <a:buNone/>
              <a:defRPr sz="1428"/>
            </a:lvl9pPr>
          </a:lstStyle>
          <a:p>
            <a:pPr lvl="0"/>
            <a:r>
              <a:rPr lang="en-US" smtClean="0"/>
              <a:t>Click to edit Master text styles</a:t>
            </a:r>
          </a:p>
        </p:txBody>
      </p:sp>
    </p:spTree>
    <p:extLst>
      <p:ext uri="{BB962C8B-B14F-4D97-AF65-F5344CB8AC3E}">
        <p14:creationId xmlns:p14="http://schemas.microsoft.com/office/powerpoint/2010/main" val="3181598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6521424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200449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45106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91676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11355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83487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11835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0280233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6950965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798793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778249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935560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001861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202700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354660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007755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49960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2159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24646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02783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069012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469771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65072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229882"/>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364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Mastering ASP.NET MVC4 </a:t>
            </a:r>
            <a:br>
              <a:rPr lang="en-US" dirty="0" smtClean="0"/>
            </a:br>
            <a:r>
              <a:rPr lang="en-US" dirty="0" smtClean="0"/>
              <a:t>in Just One Day</a:t>
            </a:r>
            <a:endParaRPr lang="en-US" dirty="0"/>
          </a:p>
        </p:txBody>
      </p:sp>
      <p:sp>
        <p:nvSpPr>
          <p:cNvPr id="5" name="Text Placeholder 4"/>
          <p:cNvSpPr>
            <a:spLocks noGrp="1"/>
          </p:cNvSpPr>
          <p:nvPr>
            <p:ph type="body" sz="quarter" idx="12"/>
          </p:nvPr>
        </p:nvSpPr>
        <p:spPr/>
        <p:txBody>
          <a:bodyPr/>
          <a:lstStyle/>
          <a:p>
            <a:r>
              <a:rPr lang="en-US" dirty="0" smtClean="0"/>
              <a:t>Tiberiu Covaci</a:t>
            </a:r>
          </a:p>
          <a:p>
            <a:r>
              <a:rPr lang="en-US" dirty="0" smtClean="0"/>
              <a:t>@tibor19</a:t>
            </a:r>
            <a:endParaRPr lang="en-US" dirty="0"/>
          </a:p>
        </p:txBody>
      </p:sp>
      <p:sp>
        <p:nvSpPr>
          <p:cNvPr id="14" name="Text Placeholder 13"/>
          <p:cNvSpPr>
            <a:spLocks noGrp="1"/>
          </p:cNvSpPr>
          <p:nvPr>
            <p:ph type="body" sz="quarter" idx="13"/>
          </p:nvPr>
        </p:nvSpPr>
        <p:spPr/>
        <p:txBody>
          <a:bodyPr/>
          <a:lstStyle/>
          <a:p>
            <a:r>
              <a:rPr lang="en-US" dirty="0" smtClean="0"/>
              <a:t>DEV-B402</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0"/>
          </p:nvPr>
        </p:nvSpPr>
        <p:spPr>
          <a:xfrm>
            <a:off x="274638" y="1214438"/>
            <a:ext cx="11887200" cy="4801314"/>
          </a:xfrm>
        </p:spPr>
        <p:txBody>
          <a:bodyPr/>
          <a:lstStyle/>
          <a:p>
            <a:pPr marL="0" indent="0">
              <a:buNone/>
            </a:pPr>
            <a:r>
              <a:rPr lang="en-US" dirty="0" smtClean="0"/>
              <a:t>Tiberiu ’Tibi’ Covaci</a:t>
            </a:r>
          </a:p>
          <a:p>
            <a:pPr marL="0" indent="0">
              <a:buNone/>
            </a:pPr>
            <a:r>
              <a:rPr lang="en-US" dirty="0" smtClean="0"/>
              <a:t>Software engineer, 20 years experience</a:t>
            </a:r>
          </a:p>
          <a:p>
            <a:pPr marL="0" indent="0">
              <a:buNone/>
            </a:pPr>
            <a:r>
              <a:rPr lang="en-US" dirty="0" smtClean="0"/>
              <a:t>MCT since 2004, teaching .NET</a:t>
            </a:r>
          </a:p>
          <a:p>
            <a:pPr marL="0" indent="0">
              <a:buNone/>
            </a:pPr>
            <a:r>
              <a:rPr lang="en-US" dirty="0" smtClean="0"/>
              <a:t>Senior Trainer &amp; Mentor in Romania (Transylvania)</a:t>
            </a:r>
          </a:p>
          <a:p>
            <a:pPr marL="0" indent="0">
              <a:buNone/>
            </a:pPr>
            <a:r>
              <a:rPr lang="en-US" dirty="0" smtClean="0"/>
              <a:t>MVP for Windows Azure</a:t>
            </a:r>
          </a:p>
          <a:p>
            <a:pPr marL="0" indent="0">
              <a:buNone/>
            </a:pPr>
            <a:r>
              <a:rPr lang="en-US" dirty="0" smtClean="0"/>
              <a:t>Father &amp; Geek</a:t>
            </a:r>
          </a:p>
          <a:p>
            <a:pPr marL="0" indent="0">
              <a:buNone/>
            </a:pPr>
            <a:r>
              <a:rPr lang="en-US" dirty="0" smtClean="0"/>
              <a:t>Twitter: @tibor19 / #msteched</a:t>
            </a:r>
            <a:endParaRPr lang="en-US" dirty="0"/>
          </a:p>
        </p:txBody>
      </p:sp>
    </p:spTree>
    <p:extLst>
      <p:ext uri="{BB962C8B-B14F-4D97-AF65-F5344CB8AC3E}">
        <p14:creationId xmlns:p14="http://schemas.microsoft.com/office/powerpoint/2010/main" val="30313344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9219" name="Content Placeholder 2"/>
          <p:cNvSpPr>
            <a:spLocks noGrp="1"/>
          </p:cNvSpPr>
          <p:nvPr>
            <p:ph idx="10"/>
          </p:nvPr>
        </p:nvSpPr>
        <p:spPr>
          <a:xfrm>
            <a:off x="274638" y="1214438"/>
            <a:ext cx="11887200" cy="3447098"/>
          </a:xfrm>
        </p:spPr>
        <p:txBody>
          <a:bodyPr/>
          <a:lstStyle/>
          <a:p>
            <a:pPr marL="0" indent="0">
              <a:buNone/>
            </a:pPr>
            <a:r>
              <a:rPr lang="en-US" dirty="0" smtClean="0"/>
              <a:t>Advanced options for Breakpoints</a:t>
            </a:r>
          </a:p>
          <a:p>
            <a:pPr marL="0" indent="0">
              <a:buNone/>
            </a:pPr>
            <a:r>
              <a:rPr lang="en-US" dirty="0" smtClean="0"/>
              <a:t>Tools </a:t>
            </a:r>
            <a:r>
              <a:rPr lang="en-US" dirty="0"/>
              <a:t>for Debugging ASP.NET Applications</a:t>
            </a:r>
          </a:p>
          <a:p>
            <a:pPr marL="0" indent="0">
              <a:buNone/>
            </a:pPr>
            <a:r>
              <a:rPr lang="en-US" dirty="0"/>
              <a:t>Profiling ASP.NET Applications</a:t>
            </a:r>
          </a:p>
          <a:p>
            <a:pPr marL="0" indent="0">
              <a:buNone/>
            </a:pPr>
            <a:r>
              <a:rPr lang="en-US" dirty="0" smtClean="0"/>
              <a:t>Load </a:t>
            </a:r>
            <a:r>
              <a:rPr lang="en-US" dirty="0"/>
              <a:t>Testing ASP.NET Applications</a:t>
            </a:r>
          </a:p>
          <a:p>
            <a:pPr marL="0" indent="0">
              <a:buNone/>
            </a:pPr>
            <a:r>
              <a:rPr lang="en-US" dirty="0" smtClean="0"/>
              <a:t>Post </a:t>
            </a:r>
            <a:r>
              <a:rPr lang="en-US" dirty="0"/>
              <a:t>Mortem Debugging</a:t>
            </a:r>
          </a:p>
        </p:txBody>
      </p:sp>
    </p:spTree>
    <p:extLst>
      <p:ext uri="{BB962C8B-B14F-4D97-AF65-F5344CB8AC3E}">
        <p14:creationId xmlns:p14="http://schemas.microsoft.com/office/powerpoint/2010/main" val="363336219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Tiberiu Covaci</a:t>
            </a:r>
            <a:endParaRPr lang="en-US" dirty="0"/>
          </a:p>
        </p:txBody>
      </p:sp>
    </p:spTree>
    <p:extLst>
      <p:ext uri="{BB962C8B-B14F-4D97-AF65-F5344CB8AC3E}">
        <p14:creationId xmlns:p14="http://schemas.microsoft.com/office/powerpoint/2010/main" val="2947851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78993252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39404014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85671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 (session codes and titles)</a:t>
            </a:r>
          </a:p>
          <a:p>
            <a:pPr marL="1037871" lvl="1" indent="-571500">
              <a:lnSpc>
                <a:spcPct val="90000"/>
              </a:lnSpc>
              <a:spcBef>
                <a:spcPct val="20000"/>
              </a:spcBef>
              <a:buSzPct val="105000"/>
              <a:buBlip>
                <a:blip r:embed="rId3"/>
              </a:buBlip>
            </a:pPr>
            <a:r>
              <a:rPr lang="sv-SE" sz="3600" dirty="0" smtClean="0">
                <a:gradFill>
                  <a:gsLst>
                    <a:gs pos="1250">
                      <a:schemeClr val="tx1"/>
                    </a:gs>
                    <a:gs pos="100000">
                      <a:schemeClr val="tx1"/>
                    </a:gs>
                  </a:gsLst>
                  <a:lin ang="5400000" scaled="0"/>
                </a:gradFill>
                <a:latin typeface="+mj-lt"/>
              </a:rPr>
              <a:t>DEV-B353 Visual Studio Tips and Tricks</a:t>
            </a:r>
            <a:endParaRPr lang="en-US" sz="3600" dirty="0" smtClean="0">
              <a:gradFill>
                <a:gsLst>
                  <a:gs pos="1250">
                    <a:schemeClr val="tx1"/>
                  </a:gs>
                  <a:gs pos="100000">
                    <a:schemeClr val="tx1"/>
                  </a:gs>
                </a:gsLst>
                <a:lin ang="5400000" scaled="0"/>
              </a:gradFill>
              <a:latin typeface="+mj-lt"/>
            </a:endParaRP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WCA-B401 Hardcore Debugging</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WCA-W306 Case of Unexplained</a:t>
            </a:r>
          </a:p>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Hands-on Labs (session codes and titles)</a:t>
            </a: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DEV-H310 </a:t>
            </a:r>
            <a:r>
              <a:rPr lang="en-US" sz="3600" dirty="0" err="1">
                <a:gradFill>
                  <a:gsLst>
                    <a:gs pos="1250">
                      <a:schemeClr val="tx1"/>
                    </a:gs>
                    <a:gs pos="100000">
                      <a:schemeClr val="tx1"/>
                    </a:gs>
                  </a:gsLst>
                  <a:lin ang="5400000" scaled="0"/>
                </a:gradFill>
                <a:latin typeface="+mj-lt"/>
              </a:rPr>
              <a:t>IntelliTrace</a:t>
            </a:r>
            <a:endParaRPr lang="en-US" sz="3600" dirty="0">
              <a:gradFill>
                <a:gsLst>
                  <a:gs pos="1250">
                    <a:schemeClr val="tx1"/>
                  </a:gs>
                  <a:gs pos="100000">
                    <a:schemeClr val="tx1"/>
                  </a:gs>
                </a:gsLst>
                <a:lin ang="5400000" scaled="0"/>
              </a:gradFill>
              <a:latin typeface="+mj-lt"/>
            </a:endParaRP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DEV-H311 Unit Testing, Code </a:t>
            </a:r>
            <a:r>
              <a:rPr lang="en-US" sz="3600" dirty="0" smtClean="0">
                <a:gradFill>
                  <a:gsLst>
                    <a:gs pos="1250">
                      <a:schemeClr val="tx1"/>
                    </a:gs>
                    <a:gs pos="100000">
                      <a:schemeClr val="tx1"/>
                    </a:gs>
                  </a:gsLst>
                  <a:lin ang="5400000" scaled="0"/>
                </a:gradFill>
                <a:latin typeface="+mj-lt"/>
              </a:rPr>
              <a:t>Coverage</a:t>
            </a:r>
          </a:p>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Find Me </a:t>
            </a:r>
            <a:r>
              <a:rPr lang="en-US" sz="3600" dirty="0" smtClean="0">
                <a:gradFill>
                  <a:gsLst>
                    <a:gs pos="1250">
                      <a:schemeClr val="tx1"/>
                    </a:gs>
                    <a:gs pos="100000">
                      <a:schemeClr val="tx1"/>
                    </a:gs>
                  </a:gsLst>
                  <a:lin ang="5400000" scaled="0"/>
                </a:gradFill>
                <a:latin typeface="+mj-lt"/>
              </a:rPr>
              <a:t>after the session at </a:t>
            </a:r>
            <a:r>
              <a:rPr lang="en-US" sz="3600" dirty="0">
                <a:gradFill>
                  <a:gsLst>
                    <a:gs pos="1250">
                      <a:schemeClr val="tx1"/>
                    </a:gs>
                    <a:gs pos="100000">
                      <a:schemeClr val="tx1"/>
                    </a:gs>
                  </a:gsLst>
                  <a:lin ang="5400000" scaled="0"/>
                </a:gradFill>
                <a:latin typeface="+mj-lt"/>
              </a:rPr>
              <a:t>the Developer </a:t>
            </a:r>
            <a:r>
              <a:rPr lang="en-US" sz="3600" dirty="0" smtClean="0">
                <a:gradFill>
                  <a:gsLst>
                    <a:gs pos="1250">
                      <a:schemeClr val="tx1"/>
                    </a:gs>
                    <a:gs pos="100000">
                      <a:schemeClr val="tx1"/>
                    </a:gs>
                  </a:gsLst>
                  <a:lin ang="5400000" scaled="0"/>
                </a:gradFill>
                <a:latin typeface="+mj-lt"/>
              </a:rPr>
              <a:t>Booth</a:t>
            </a: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71668" y="5042512"/>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nodePh="1">
                                  <p:stCondLst>
                                    <p:cond delay="125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nodePh="1">
                                  <p:stCondLst>
                                    <p:cond delay="175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http://blogs.msdn.com/tess</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7440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569</TotalTime>
  <Words>1147</Words>
  <Application>Microsoft Office PowerPoint</Application>
  <PresentationFormat>Custom</PresentationFormat>
  <Paragraphs>76</Paragraphs>
  <Slides>12</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Consolas</vt:lpstr>
      <vt:lpstr>Segoe UI</vt:lpstr>
      <vt:lpstr>Segoe UI Light</vt:lpstr>
      <vt:lpstr>Wingdings</vt:lpstr>
      <vt:lpstr>TechEd_2013_Template_16x9</vt:lpstr>
      <vt:lpstr>1_TechEd_2013_Template_16x9</vt:lpstr>
      <vt:lpstr>PowerPoint Presentation</vt:lpstr>
      <vt:lpstr>Mastering ASP.NET MVC4  in Just One Day</vt:lpstr>
      <vt:lpstr>Who am I</vt:lpstr>
      <vt:lpstr>Agenda</vt:lpstr>
      <vt:lpstr>DEMO</vt:lpstr>
      <vt:lpstr>Thank you!</vt:lpstr>
      <vt:lpstr>Questions ?</vt:lpstr>
      <vt:lpstr>Related content</vt:lpstr>
      <vt:lpstr>Track resources</vt:lpstr>
      <vt:lpstr>Resources</vt:lpstr>
      <vt:lpstr>Evaluate this session</vt:lpstr>
      <vt:lpstr>PowerPoint Presentation</vt:lpstr>
    </vt:vector>
  </TitlesOfParts>
  <Manager>&lt;Comms manager/speech writer&gt;</Manager>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DEV-B402: Advanced Debugging of ASP.NET Applications with Visual Studio 2012</dc:title>
  <dc:subject>TechEd 2013</dc:subject>
  <dc:creator>Tiberiu Covaci</dc:creator>
  <cp:keywords>TechEd 2013</cp:keywords>
  <dc:description>Template by: Jordan Cayabyab, Artitudes Design, Inc.
Formatting by: Priscila Mandryk, Silver Fox Productions, Inc.
Audience Type: Internal/External</dc:description>
  <cp:lastModifiedBy>Jeremy Jenkins</cp:lastModifiedBy>
  <cp:revision>55</cp:revision>
  <dcterms:created xsi:type="dcterms:W3CDTF">2013-06-01T21:23:33Z</dcterms:created>
  <dcterms:modified xsi:type="dcterms:W3CDTF">2013-06-23T00:52:48Z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